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1" r:id="rId3"/>
    <p:sldId id="257" r:id="rId4"/>
    <p:sldId id="260" r:id="rId5"/>
    <p:sldId id="262" r:id="rId6"/>
    <p:sldId id="263" r:id="rId7"/>
    <p:sldId id="264" r:id="rId8"/>
    <p:sldId id="267" r:id="rId9"/>
    <p:sldId id="275" r:id="rId10"/>
    <p:sldId id="266" r:id="rId11"/>
    <p:sldId id="269" r:id="rId12"/>
    <p:sldId id="270" r:id="rId13"/>
    <p:sldId id="271" r:id="rId14"/>
    <p:sldId id="272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CE0DD-8927-48E0-8C63-7E3AFCBDCB29}" v="59" dt="2024-12-04T14:43:41.788"/>
    <p1510:client id="{DE26710B-99A0-4E8B-822D-6BB08D0EA37B}" v="4" dt="2024-12-04T17:09:51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D0A7-A7A0-A181-59EA-976348832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3262B-5BDE-0410-DB62-0CF5216B0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5A1FC-BD02-EA4E-60AC-6ACBD53C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37A-DFD4-4366-AB86-54CA032C437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E918D-14AE-3DE3-B568-68B1BF6F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21E64-8F98-6C79-B9DD-DF2F2148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65AE-E19E-436C-8132-493E1AD9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4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EEEB6-8ED2-ACF6-A600-7F264C40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27C0C-5B97-C1B3-213F-EB9D76344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A11B5-5BEF-FA94-28E4-0AE39AFCF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37A-DFD4-4366-AB86-54CA032C437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ECE00-3014-4587-1553-CA3B3F6D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3526B-505B-61B7-EA33-DE0C0DCA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65AE-E19E-436C-8132-493E1AD9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7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4A9858-A248-EE69-709F-DDBB71BA5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24489-C9C4-CD80-DF54-7A46EEF28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D355E-6B6A-3817-F6C4-75827D8D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37A-DFD4-4366-AB86-54CA032C437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15EAA-419E-9438-3713-A43F61FB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D0138-F8C2-9980-59F4-698D37ED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65AE-E19E-436C-8132-493E1AD9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6BBC4-2CD8-96A0-9E42-087A0A94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FAB00-D71E-EC4C-E452-9803249C9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31FE2-C12A-C1B1-184F-22267B7FA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37A-DFD4-4366-AB86-54CA032C437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E683A-2602-4CDC-B00C-EF28D4E6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93276-1FBA-6CF4-71CA-D626F7C02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65AE-E19E-436C-8132-493E1AD9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80E2-5B1F-DCD7-DDBA-B2333D00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C8333-9A10-A6CB-14CA-936E5710E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4F1AE-6474-775B-0990-B5F94D1AB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37A-DFD4-4366-AB86-54CA032C437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777C2-CD05-BCA6-2ACC-635CC088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9621E-F732-D8DD-4AD3-0C3FFBEE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65AE-E19E-436C-8132-493E1AD9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7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F3AAB-EDF1-4E61-22B2-511A7B47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26695-1324-C232-9982-221CBA435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6B6AD-AE3D-78CB-3AAA-FA56B3DC9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1C743-D63B-34B1-46EC-4A810B09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37A-DFD4-4366-AB86-54CA032C437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DC91A-13C4-4063-CF88-43D01BAD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1F595-F1F6-73F0-CF1D-3205F865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65AE-E19E-436C-8132-493E1AD9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1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17CA-99A6-DD51-D145-8D9619A9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216D4-7EDB-0451-FC47-24C4502C0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872B0-3443-47B1-77FA-B3EBAC88A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720C3-8684-D465-74F0-35893073A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9C82ED-10BE-EDB2-C342-8107C5B5D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F57639-B5B0-CB8D-804F-51730793C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37A-DFD4-4366-AB86-54CA032C437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439016-D9C7-FBF6-8771-8C2F11299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B95D80-2C62-995F-48B8-5E3E7B5DE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65AE-E19E-436C-8132-493E1AD9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9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E3F4D-A78A-6EB1-81B5-D17A0CDF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A2A79-9245-7A39-CAC4-01ACBA81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37A-DFD4-4366-AB86-54CA032C437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5E3F2-1906-8C5B-13FA-CD76D0FC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B9BF8-240E-2A44-F97E-DB2A909A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65AE-E19E-436C-8132-493E1AD9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0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6376A-307B-8CB5-BC87-BBD3F41EB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37A-DFD4-4366-AB86-54CA032C437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2F316B-9278-571F-80DB-470540BDA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2F782-3C01-4F65-0931-52ED9E39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65AE-E19E-436C-8132-493E1AD9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4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647C-C483-BDE9-021A-586960EF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AB7C5-32F8-E524-3CC5-E08FAD55D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85854-4DE2-AEAB-251C-3CD83EE93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93197-781A-01F3-1CCE-6ADF5E1EA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37A-DFD4-4366-AB86-54CA032C437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77E64-87BE-5C04-453C-11583C64B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2C18E-C4C6-D0EA-FD50-1C713D63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65AE-E19E-436C-8132-493E1AD9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3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1122-A54F-BCF5-1E42-66828D07D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F75FD6-EB11-8D67-12E7-467477876A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94FF2-0F00-72F5-9257-AF5655FB0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E0358-1667-4173-71D1-6C1F7BA0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537A-DFD4-4366-AB86-54CA032C437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E1D02-0369-D491-313D-972BF357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E2E19-3986-E1CB-4446-BC618318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65AE-E19E-436C-8132-493E1AD9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24C99F-2BED-9B28-A7C7-74446610D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6CC6C-3F10-93CE-447D-8C09E04CA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3D085-CDB0-C69D-600D-1C51E070D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69537A-DFD4-4366-AB86-54CA032C437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FE4EA-054F-D359-39E4-EE95DC02B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A4C8A-C19D-1773-9685-99C731903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6865AE-E19E-436C-8132-493E1AD9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2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Haidary@usccb.org" TargetMode="External"/><Relationship Id="rId7" Type="http://schemas.openxmlformats.org/officeDocument/2006/relationships/hyperlink" Target="mailto:SEvans@usccb.or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Ebrahimi@usccb.org" TargetMode="External"/><Relationship Id="rId5" Type="http://schemas.openxmlformats.org/officeDocument/2006/relationships/hyperlink" Target="mailto:KLemieux@usccb.org" TargetMode="External"/><Relationship Id="rId4" Type="http://schemas.openxmlformats.org/officeDocument/2006/relationships/hyperlink" Target="mailto:ETothazan@usccb.or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39CEF8D-6E59-B1A1-441A-B8C55B876D0B}"/>
              </a:ext>
            </a:extLst>
          </p:cNvPr>
          <p:cNvSpPr txBox="1"/>
          <p:nvPr/>
        </p:nvSpPr>
        <p:spPr>
          <a:xfrm>
            <a:off x="4454012" y="5442228"/>
            <a:ext cx="7737987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FY25 Network Call </a:t>
            </a:r>
          </a:p>
          <a:p>
            <a:r>
              <a:rPr lang="en-US" sz="3200" dirty="0"/>
              <a:t>December 4</a:t>
            </a:r>
            <a:r>
              <a:rPr lang="en-US" sz="3200" baseline="30000" dirty="0"/>
              <a:t>th</a:t>
            </a:r>
            <a:r>
              <a:rPr lang="en-US" sz="3200" dirty="0"/>
              <a:t>, 2024</a:t>
            </a:r>
          </a:p>
          <a:p>
            <a:endParaRPr lang="en-US" dirty="0"/>
          </a:p>
        </p:txBody>
      </p:sp>
      <p:pic>
        <p:nvPicPr>
          <p:cNvPr id="18" name="Picture 17" descr="Hands forming circle">
            <a:extLst>
              <a:ext uri="{FF2B5EF4-FFF2-40B4-BE49-F238E27FC236}">
                <a16:creationId xmlns:a16="http://schemas.microsoft.com/office/drawing/2014/main" id="{E95D3B49-67C2-8423-ACF7-38DE2038D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4012" y="-3039"/>
            <a:ext cx="7737987" cy="5486700"/>
          </a:xfrm>
          <a:prstGeom prst="rect">
            <a:avLst/>
          </a:prstGeom>
        </p:spPr>
      </p:pic>
      <p:pic>
        <p:nvPicPr>
          <p:cNvPr id="20" name="Picture 19" descr="A logo for a conference&#10;&#10;Description automatically generated">
            <a:extLst>
              <a:ext uri="{FF2B5EF4-FFF2-40B4-BE49-F238E27FC236}">
                <a16:creationId xmlns:a16="http://schemas.microsoft.com/office/drawing/2014/main" id="{B9820C30-0E1C-9152-0F88-FFA602A76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9" y="5070322"/>
            <a:ext cx="4054503" cy="14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54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2B1FC-82E7-4A03-987C-BB0101213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4C83EE3B-9AAB-59B6-D37D-7F4E3706FA0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/>
          </a:p>
          <a:p>
            <a:r>
              <a:rPr lang="en-US" sz="2800" b="1"/>
              <a:t>FY 2025 Cooperative Agreement Update</a:t>
            </a:r>
          </a:p>
        </p:txBody>
      </p:sp>
      <p:pic>
        <p:nvPicPr>
          <p:cNvPr id="4" name="Picture 3" descr="A logo for a conference&#10;&#10;Description automatically generated">
            <a:extLst>
              <a:ext uri="{FF2B5EF4-FFF2-40B4-BE49-F238E27FC236}">
                <a16:creationId xmlns:a16="http://schemas.microsoft.com/office/drawing/2014/main" id="{FFCA1535-A414-0958-D117-426DFBBDA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03" y="365124"/>
            <a:ext cx="3656726" cy="13255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1C9F11-B85E-F056-72FC-E9C2085BA417}"/>
              </a:ext>
            </a:extLst>
          </p:cNvPr>
          <p:cNvCxnSpPr>
            <a:cxnSpLocks/>
          </p:cNvCxnSpPr>
          <p:nvPr/>
        </p:nvCxnSpPr>
        <p:spPr>
          <a:xfrm>
            <a:off x="0" y="2146852"/>
            <a:ext cx="12192000" cy="0"/>
          </a:xfrm>
          <a:prstGeom prst="line">
            <a:avLst/>
          </a:prstGeom>
          <a:ln w="3175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6D9EEA-24DB-DBA5-CBFE-5A0DB757A1DA}"/>
              </a:ext>
            </a:extLst>
          </p:cNvPr>
          <p:cNvSpPr txBox="1"/>
          <p:nvPr/>
        </p:nvSpPr>
        <p:spPr>
          <a:xfrm>
            <a:off x="1162042" y="2603017"/>
            <a:ext cx="9867915" cy="37856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72-hour </a:t>
            </a:r>
            <a:r>
              <a:rPr lang="en-US" sz="2000"/>
              <a:t>window for </a:t>
            </a:r>
            <a:r>
              <a:rPr lang="en-US" sz="2000" b="1" i="1" u="sng">
                <a:highlight>
                  <a:srgbClr val="FFFF00"/>
                </a:highlight>
              </a:rPr>
              <a:t>initial</a:t>
            </a:r>
            <a:r>
              <a:rPr lang="en-US" sz="2000" b="1" i="1" u="sng"/>
              <a:t> home visits</a:t>
            </a:r>
            <a:r>
              <a:rPr lang="en-US" sz="2000"/>
              <a:t> to be completed unless any of the following apply: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no affiliate staff/volunteer present at airport; 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no case members have access to a phone; 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the case includes an ARM (M2, M3, M5, or M6)</a:t>
            </a:r>
            <a:endParaRPr lang="en-US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Quarterly Consultations to be completed at least twice during the fiscal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Refugees must now receive assistance to change their address via individual </a:t>
            </a:r>
            <a:r>
              <a:rPr lang="en-US" sz="2000" err="1"/>
              <a:t>myUSCIS</a:t>
            </a:r>
            <a:r>
              <a:rPr lang="en-US" sz="2000"/>
              <a:t> accounts on my.USCIS.gov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/>
              <a:t>Contact your assigned Coordinator for further questions/assistance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Clarification of service due date</a:t>
            </a:r>
            <a:r>
              <a:rPr lang="en-US" sz="2000"/>
              <a:t>: PRM requires that the service process begins, not necessarily has to be completed by the deadline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Increased client and administrative per capita amounts</a:t>
            </a:r>
          </a:p>
        </p:txBody>
      </p:sp>
    </p:spTree>
    <p:extLst>
      <p:ext uri="{BB962C8B-B14F-4D97-AF65-F5344CB8AC3E}">
        <p14:creationId xmlns:p14="http://schemas.microsoft.com/office/powerpoint/2010/main" val="301786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2ACF6-F5EA-B697-326C-79A9879BB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BB7778C1-B69E-3F11-257A-B0228ECD5BB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/>
          </a:p>
          <a:p>
            <a:r>
              <a:rPr lang="en-US" b="1"/>
              <a:t>Funding Updates</a:t>
            </a:r>
          </a:p>
        </p:txBody>
      </p:sp>
      <p:pic>
        <p:nvPicPr>
          <p:cNvPr id="4" name="Picture 3" descr="A logo for a conference&#10;&#10;Description automatically generated">
            <a:extLst>
              <a:ext uri="{FF2B5EF4-FFF2-40B4-BE49-F238E27FC236}">
                <a16:creationId xmlns:a16="http://schemas.microsoft.com/office/drawing/2014/main" id="{E9F326CC-5851-DFE0-BD58-995EB4CB5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71" y="365124"/>
            <a:ext cx="3656726" cy="13255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6822D7-A888-2A55-DCDA-F9F850FE6674}"/>
              </a:ext>
            </a:extLst>
          </p:cNvPr>
          <p:cNvCxnSpPr>
            <a:cxnSpLocks/>
          </p:cNvCxnSpPr>
          <p:nvPr/>
        </p:nvCxnSpPr>
        <p:spPr>
          <a:xfrm>
            <a:off x="0" y="2146852"/>
            <a:ext cx="12192000" cy="0"/>
          </a:xfrm>
          <a:prstGeom prst="line">
            <a:avLst/>
          </a:prstGeom>
          <a:ln w="3175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928E148-B8F8-3A44-8870-96243947DB32}"/>
              </a:ext>
            </a:extLst>
          </p:cNvPr>
          <p:cNvSpPr txBox="1"/>
          <p:nvPr/>
        </p:nvSpPr>
        <p:spPr>
          <a:xfrm>
            <a:off x="1119146" y="2503275"/>
            <a:ext cx="9953707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Updated per capita amounts: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Client direct assistance: </a:t>
            </a:r>
            <a:r>
              <a:rPr lang="en-US" sz="2000" b="1">
                <a:highlight>
                  <a:srgbClr val="FFFF00"/>
                </a:highlight>
              </a:rPr>
              <a:t>$1650 per case member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Administrative per capita: </a:t>
            </a:r>
            <a:r>
              <a:rPr lang="en-US" sz="2000" b="1">
                <a:highlight>
                  <a:srgbClr val="FFFF00"/>
                </a:highlight>
              </a:rPr>
              <a:t>$1350 per case member</a:t>
            </a:r>
          </a:p>
          <a:p>
            <a:pPr lvl="1"/>
            <a:endParaRPr lang="en-US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Discontinuation of ADA and ERMA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Other available resources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Refugee Resettlement Emergency Housing Relief Fund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Reach out to your assigned Coordinator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836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41CDC-122E-AADC-08F6-01A01758A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3BC1192-51B7-57B7-1ABB-52A90F1E5AA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/>
          </a:p>
          <a:p>
            <a:r>
              <a:rPr lang="en-US" b="1"/>
              <a:t>New Programs/Initiatives</a:t>
            </a:r>
          </a:p>
        </p:txBody>
      </p:sp>
      <p:pic>
        <p:nvPicPr>
          <p:cNvPr id="4" name="Picture 3" descr="A logo for a conference&#10;&#10;Description automatically generated">
            <a:extLst>
              <a:ext uri="{FF2B5EF4-FFF2-40B4-BE49-F238E27FC236}">
                <a16:creationId xmlns:a16="http://schemas.microsoft.com/office/drawing/2014/main" id="{B7FA26A5-CD2F-8998-54EE-84F8DBD09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71" y="365124"/>
            <a:ext cx="3656726" cy="13255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5D4BD5-77FC-2D65-698B-65230F2FC68E}"/>
              </a:ext>
            </a:extLst>
          </p:cNvPr>
          <p:cNvCxnSpPr>
            <a:cxnSpLocks/>
          </p:cNvCxnSpPr>
          <p:nvPr/>
        </p:nvCxnSpPr>
        <p:spPr>
          <a:xfrm>
            <a:off x="0" y="2146852"/>
            <a:ext cx="12192000" cy="0"/>
          </a:xfrm>
          <a:prstGeom prst="line">
            <a:avLst/>
          </a:prstGeom>
          <a:ln w="3175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A7DE204-717E-DC05-F53B-567BB6514E0C}"/>
              </a:ext>
            </a:extLst>
          </p:cNvPr>
          <p:cNvSpPr txBox="1"/>
          <p:nvPr/>
        </p:nvSpPr>
        <p:spPr>
          <a:xfrm>
            <a:off x="838200" y="2507225"/>
            <a:ext cx="9953707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4400" lvl="1" indent="-457200">
              <a:buAutoNum type="arabicPeriod"/>
            </a:pPr>
            <a:r>
              <a:rPr lang="en-US" sz="2400"/>
              <a:t>New database system coming soon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/>
              <a:t>MRIS will be discontinued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/>
              <a:t>IRIS will replace MRIS</a:t>
            </a:r>
          </a:p>
          <a:p>
            <a:pPr lvl="2"/>
            <a:endParaRPr lang="en-US" sz="2400"/>
          </a:p>
          <a:p>
            <a:pPr marL="914400" lvl="1" indent="-457200">
              <a:buAutoNum type="arabicPeriod"/>
            </a:pPr>
            <a:r>
              <a:rPr lang="en-US" sz="2400"/>
              <a:t>Individual site capacities to be collected for FY 2025</a:t>
            </a:r>
          </a:p>
          <a:p>
            <a:pPr lvl="1"/>
            <a:endParaRPr lang="en-US" sz="2400"/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35457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AFF81-C78A-C75C-27FC-A9A88061B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49CFF1A8-9607-0758-7D2F-C99E0EF7D72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/>
          </a:p>
          <a:p>
            <a:r>
              <a:rPr lang="en-US" b="1"/>
              <a:t>TA Team Introduction</a:t>
            </a:r>
          </a:p>
        </p:txBody>
      </p:sp>
      <p:pic>
        <p:nvPicPr>
          <p:cNvPr id="4" name="Picture 3" descr="A logo for a conference&#10;&#10;Description automatically generated">
            <a:extLst>
              <a:ext uri="{FF2B5EF4-FFF2-40B4-BE49-F238E27FC236}">
                <a16:creationId xmlns:a16="http://schemas.microsoft.com/office/drawing/2014/main" id="{670A09DF-3BB1-A1B6-CA00-BDF2EA07C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71" y="365124"/>
            <a:ext cx="3656726" cy="13255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A8A3BA-D433-0231-04D8-6426BE2AFD37}"/>
              </a:ext>
            </a:extLst>
          </p:cNvPr>
          <p:cNvCxnSpPr>
            <a:cxnSpLocks/>
          </p:cNvCxnSpPr>
          <p:nvPr/>
        </p:nvCxnSpPr>
        <p:spPr>
          <a:xfrm>
            <a:off x="0" y="2146852"/>
            <a:ext cx="12192000" cy="0"/>
          </a:xfrm>
          <a:prstGeom prst="line">
            <a:avLst/>
          </a:prstGeom>
          <a:ln w="3175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100BE6E-38CE-EA17-6087-4F65C35EB384}"/>
              </a:ext>
            </a:extLst>
          </p:cNvPr>
          <p:cNvSpPr txBox="1">
            <a:spLocks/>
          </p:cNvSpPr>
          <p:nvPr/>
        </p:nvSpPr>
        <p:spPr>
          <a:xfrm>
            <a:off x="838200" y="2736502"/>
            <a:ext cx="3615816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>
                <a:latin typeface="Trebuchet MS" panose="020B0603020202020204" pitchFamily="34" charset="0"/>
              </a:rPr>
              <a:t>Negena Haidary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/>
              <a:t>National Housing Coordinator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hlinkClick r:id="rId3"/>
              </a:rPr>
              <a:t>NHaidary@usccb.org</a:t>
            </a:r>
            <a:r>
              <a:rPr lang="en-US" sz="1400"/>
              <a:t> | (202) 541-3154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/>
              <a:t>Provides technical assistance and resource hub for Refugee Housing (trainings, COPs, etc.)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2B701C1-9BE7-CB83-D2AE-B5879B871043}"/>
              </a:ext>
            </a:extLst>
          </p:cNvPr>
          <p:cNvSpPr txBox="1">
            <a:spLocks/>
          </p:cNvSpPr>
          <p:nvPr/>
        </p:nvSpPr>
        <p:spPr>
          <a:xfrm>
            <a:off x="6872257" y="2603017"/>
            <a:ext cx="4206240" cy="1384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>
                <a:latin typeface="Trebuchet MS" panose="020B0603020202020204" pitchFamily="34" charset="0"/>
              </a:rPr>
              <a:t>Elena Tothazan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/>
              <a:t>Cultural Orientation Coordinator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hlinkClick r:id="rId4"/>
              </a:rPr>
              <a:t>ETothazan@usccb.org</a:t>
            </a:r>
            <a:r>
              <a:rPr lang="en-US" sz="1400"/>
              <a:t> | (202) 541-3220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140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/>
              <a:t>Provides technical assistance for Cultural Orientation and Accountability to Affected Populations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100BE6E-38CE-EA17-6087-4F65C35EB384}"/>
              </a:ext>
            </a:extLst>
          </p:cNvPr>
          <p:cNvSpPr txBox="1">
            <a:spLocks/>
          </p:cNvSpPr>
          <p:nvPr/>
        </p:nvSpPr>
        <p:spPr>
          <a:xfrm>
            <a:off x="838200" y="4714280"/>
            <a:ext cx="3615816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>
                <a:latin typeface="Trebuchet MS" panose="020B0603020202020204" pitchFamily="34" charset="0"/>
              </a:rPr>
              <a:t>Kim Lemieux Gonzalez, LGSW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/>
              <a:t>Refugee Child Protection Coordinator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hlinkClick r:id="rId5"/>
              </a:rPr>
              <a:t>KLemieux@usccb.org</a:t>
            </a:r>
            <a:r>
              <a:rPr lang="en-US" sz="1400"/>
              <a:t> | (202) 541-5408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/>
              <a:t>Provides training and technical assistance on attached refugee minor (ARM) cases, ARM evaluation review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2B701C1-9BE7-CB83-D2AE-B5879B871043}"/>
              </a:ext>
            </a:extLst>
          </p:cNvPr>
          <p:cNvSpPr txBox="1">
            <a:spLocks/>
          </p:cNvSpPr>
          <p:nvPr/>
        </p:nvSpPr>
        <p:spPr>
          <a:xfrm>
            <a:off x="7334864" y="4728741"/>
            <a:ext cx="3683055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>
                <a:latin typeface="Trebuchet MS" panose="020B0603020202020204" pitchFamily="34" charset="0"/>
              </a:rPr>
              <a:t>Masuma Ebrahimi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/>
              <a:t>R&amp;P Data Specialist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hlinkClick r:id="rId6"/>
              </a:rPr>
              <a:t>MEbrahimi@usccb.org</a:t>
            </a:r>
            <a:r>
              <a:rPr lang="en-US" sz="1400"/>
              <a:t> | (202) 541-3268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140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/>
              <a:t>Provides training and technical assistance with R&amp;P Period Report and locating I-94 forms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100BE6E-38CE-EA17-6087-4F65C35EB384}"/>
              </a:ext>
            </a:extLst>
          </p:cNvPr>
          <p:cNvSpPr txBox="1">
            <a:spLocks/>
          </p:cNvSpPr>
          <p:nvPr/>
        </p:nvSpPr>
        <p:spPr>
          <a:xfrm>
            <a:off x="4984954" y="3605356"/>
            <a:ext cx="2349910" cy="22467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>
                <a:latin typeface="Trebuchet MS" panose="020B0603020202020204" pitchFamily="34" charset="0"/>
              </a:rPr>
              <a:t>Sarah Evans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/>
              <a:t>Assistant Director, R&amp;P Training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hlinkClick r:id="rId7"/>
              </a:rPr>
              <a:t>SEvans@usccb.org</a:t>
            </a:r>
            <a:r>
              <a:rPr lang="en-US" sz="1400"/>
              <a:t> | (202) 541-3385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/>
              <a:t>Supervises R&amp;P TA team, leads on escalating R&amp;P clients’ documentation issues to federal partners</a:t>
            </a:r>
          </a:p>
        </p:txBody>
      </p:sp>
    </p:spTree>
    <p:extLst>
      <p:ext uri="{BB962C8B-B14F-4D97-AF65-F5344CB8AC3E}">
        <p14:creationId xmlns:p14="http://schemas.microsoft.com/office/powerpoint/2010/main" val="249471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84C59-215C-C3C2-5F17-9F590CD6E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9FC29E8-C955-46AA-E366-B1C0B64EBE5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/>
          </a:p>
          <a:p>
            <a:r>
              <a:rPr lang="en-US" b="1"/>
              <a:t>Upcoming Webinars</a:t>
            </a:r>
          </a:p>
        </p:txBody>
      </p:sp>
      <p:pic>
        <p:nvPicPr>
          <p:cNvPr id="4" name="Picture 3" descr="A logo for a conference&#10;&#10;Description automatically generated">
            <a:extLst>
              <a:ext uri="{FF2B5EF4-FFF2-40B4-BE49-F238E27FC236}">
                <a16:creationId xmlns:a16="http://schemas.microsoft.com/office/drawing/2014/main" id="{15FBE48D-5A4B-D58A-5C11-96B96B866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71" y="365124"/>
            <a:ext cx="3656726" cy="13255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1395E6-A298-EDAC-E16B-058B91C12F8B}"/>
              </a:ext>
            </a:extLst>
          </p:cNvPr>
          <p:cNvCxnSpPr>
            <a:cxnSpLocks/>
          </p:cNvCxnSpPr>
          <p:nvPr/>
        </p:nvCxnSpPr>
        <p:spPr>
          <a:xfrm>
            <a:off x="0" y="2146852"/>
            <a:ext cx="12192000" cy="0"/>
          </a:xfrm>
          <a:prstGeom prst="line">
            <a:avLst/>
          </a:prstGeom>
          <a:ln w="3175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AFB87B5-B9A8-363B-29C9-2ADAA2E7EE2D}"/>
              </a:ext>
            </a:extLst>
          </p:cNvPr>
          <p:cNvSpPr txBox="1"/>
          <p:nvPr/>
        </p:nvSpPr>
        <p:spPr>
          <a:xfrm>
            <a:off x="838200" y="2844109"/>
            <a:ext cx="9953707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4400" lvl="1" indent="-457200">
              <a:buAutoNum type="arabicPeriod"/>
            </a:pPr>
            <a:r>
              <a:rPr lang="en-US" sz="2400"/>
              <a:t>R&amp;P Program Refresher Webinar</a:t>
            </a:r>
          </a:p>
          <a:p>
            <a:pPr marL="914400" lvl="1" indent="-457200">
              <a:buAutoNum type="arabicPeriod"/>
            </a:pPr>
            <a:r>
              <a:rPr lang="en-US" sz="2400"/>
              <a:t>Webinar topic suggestions (Please share your suggestions in the chat)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6744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71AD12-4D40-C3B0-37A4-B396F3D28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2AFC6DF-3BF6-32B6-6AFF-6E55FF83E88E}"/>
              </a:ext>
            </a:extLst>
          </p:cNvPr>
          <p:cNvSpPr txBox="1"/>
          <p:nvPr/>
        </p:nvSpPr>
        <p:spPr>
          <a:xfrm>
            <a:off x="4454011" y="5319117"/>
            <a:ext cx="7737987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/>
              <a:t>Questions?</a:t>
            </a:r>
          </a:p>
          <a:p>
            <a:r>
              <a:rPr lang="en-US" sz="2000"/>
              <a:t>Please add questions to the Q&amp;A box or raise your hand.</a:t>
            </a:r>
          </a:p>
          <a:p>
            <a:endParaRPr lang="en-US" sz="2000"/>
          </a:p>
          <a:p>
            <a:endParaRPr lang="en-US"/>
          </a:p>
        </p:txBody>
      </p:sp>
      <p:pic>
        <p:nvPicPr>
          <p:cNvPr id="18" name="Picture 17" descr="People touching hands">
            <a:extLst>
              <a:ext uri="{FF2B5EF4-FFF2-40B4-BE49-F238E27FC236}">
                <a16:creationId xmlns:a16="http://schemas.microsoft.com/office/drawing/2014/main" id="{6A7D26D1-4271-B8C9-B80D-A6029ADE6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4011" y="-1"/>
            <a:ext cx="7737987" cy="5319117"/>
          </a:xfrm>
          <a:prstGeom prst="rect">
            <a:avLst/>
          </a:prstGeom>
        </p:spPr>
      </p:pic>
      <p:pic>
        <p:nvPicPr>
          <p:cNvPr id="20" name="Picture 19" descr="A logo for a conference&#10;&#10;Description automatically generated">
            <a:extLst>
              <a:ext uri="{FF2B5EF4-FFF2-40B4-BE49-F238E27FC236}">
                <a16:creationId xmlns:a16="http://schemas.microsoft.com/office/drawing/2014/main" id="{26EFFAD2-9A94-C3D3-6ACB-04FB232D2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7" y="5073309"/>
            <a:ext cx="4054503" cy="14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143F-88F8-2BB7-2D13-81988E4FF495}"/>
              </a:ext>
            </a:extLst>
          </p:cNvPr>
          <p:cNvSpPr txBox="1"/>
          <p:nvPr/>
        </p:nvSpPr>
        <p:spPr>
          <a:xfrm>
            <a:off x="3143590" y="1311392"/>
            <a:ext cx="65365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>
                <a:solidFill>
                  <a:schemeClr val="bg1"/>
                </a:solidFill>
              </a:rPr>
              <a:t>Webinar Recording on </a:t>
            </a:r>
            <a:r>
              <a:rPr lang="en-US" sz="2700" b="1" err="1">
                <a:solidFill>
                  <a:schemeClr val="bg1"/>
                </a:solidFill>
              </a:rPr>
              <a:t>MRSConnect</a:t>
            </a:r>
            <a:endParaRPr lang="en-US" sz="27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F9AD73-083F-0B4F-1BFF-D0B277943788}"/>
              </a:ext>
            </a:extLst>
          </p:cNvPr>
          <p:cNvSpPr txBox="1"/>
          <p:nvPr/>
        </p:nvSpPr>
        <p:spPr>
          <a:xfrm>
            <a:off x="4493467" y="1942734"/>
            <a:ext cx="32050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All webinars for the fiscal year are saved under Archived Training.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A7C528-1D4B-4FF6-9694-94A11BFF284D}"/>
              </a:ext>
            </a:extLst>
          </p:cNvPr>
          <p:cNvGrpSpPr/>
          <p:nvPr/>
        </p:nvGrpSpPr>
        <p:grpSpPr>
          <a:xfrm>
            <a:off x="4434497" y="2574076"/>
            <a:ext cx="3323003" cy="3243884"/>
            <a:chOff x="2388720" y="2575834"/>
            <a:chExt cx="3323003" cy="32438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271F21-4ECD-45B2-BEDC-0F0A9AD0E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8720" y="2575834"/>
              <a:ext cx="3323003" cy="3243884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3A0866F-0C1D-B83F-7CC9-43D03FD48C16}"/>
                </a:ext>
              </a:extLst>
            </p:cNvPr>
            <p:cNvSpPr/>
            <p:nvPr/>
          </p:nvSpPr>
          <p:spPr>
            <a:xfrm>
              <a:off x="2698376" y="5358793"/>
              <a:ext cx="2106705" cy="38758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19792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E1B55C-8807-F69D-AEF6-12EC2235D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/>
            </a:br>
            <a:r>
              <a:rPr lang="en-US" b="1"/>
              <a:t>Introduction</a:t>
            </a:r>
          </a:p>
        </p:txBody>
      </p:sp>
      <p:pic>
        <p:nvPicPr>
          <p:cNvPr id="9" name="Picture 8" descr="A logo for a conference&#10;&#10;Description automatically generated">
            <a:extLst>
              <a:ext uri="{FF2B5EF4-FFF2-40B4-BE49-F238E27FC236}">
                <a16:creationId xmlns:a16="http://schemas.microsoft.com/office/drawing/2014/main" id="{706EF1C5-AD67-C80B-DE9B-D4A119C0F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84" y="365124"/>
            <a:ext cx="3656726" cy="13255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906FF6-65E5-D22E-19E8-AED5AA551761}"/>
              </a:ext>
            </a:extLst>
          </p:cNvPr>
          <p:cNvCxnSpPr>
            <a:cxnSpLocks/>
          </p:cNvCxnSpPr>
          <p:nvPr/>
        </p:nvCxnSpPr>
        <p:spPr>
          <a:xfrm>
            <a:off x="0" y="2117355"/>
            <a:ext cx="12192000" cy="0"/>
          </a:xfrm>
          <a:prstGeom prst="line">
            <a:avLst/>
          </a:prstGeom>
          <a:ln w="3175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8D0E677-3D89-C546-CE76-FA27D7B63167}"/>
              </a:ext>
            </a:extLst>
          </p:cNvPr>
          <p:cNvSpPr txBox="1"/>
          <p:nvPr/>
        </p:nvSpPr>
        <p:spPr>
          <a:xfrm>
            <a:off x="2706229" y="3429000"/>
            <a:ext cx="6290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dirty="0"/>
              <a:t>		</a:t>
            </a:r>
            <a:r>
              <a:rPr lang="en-US" sz="1400" b="1" dirty="0"/>
              <a:t>			 </a:t>
            </a:r>
          </a:p>
          <a:p>
            <a:r>
              <a:rPr lang="en-US" b="1" dirty="0"/>
              <a:t>Nathaniel Boorom</a:t>
            </a:r>
            <a:r>
              <a:rPr lang="en-US" sz="1400" b="1" dirty="0"/>
              <a:t>			</a:t>
            </a:r>
            <a:r>
              <a:rPr lang="en-US" b="1" dirty="0"/>
              <a:t>Tiara Njie</a:t>
            </a:r>
          </a:p>
          <a:p>
            <a:r>
              <a:rPr lang="en-US" sz="1400" dirty="0"/>
              <a:t>Remote Placement Coordinator </a:t>
            </a:r>
            <a:r>
              <a:rPr lang="en-US" sz="1400" b="1" dirty="0"/>
              <a:t>		</a:t>
            </a:r>
            <a:r>
              <a:rPr lang="en-US" sz="1400" dirty="0"/>
              <a:t>Remote Placement Coordinator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C2BEED-2E4B-778E-4FD9-7DE29CDD28F6}"/>
              </a:ext>
            </a:extLst>
          </p:cNvPr>
          <p:cNvSpPr txBox="1"/>
          <p:nvPr/>
        </p:nvSpPr>
        <p:spPr>
          <a:xfrm>
            <a:off x="2696207" y="2701331"/>
            <a:ext cx="65482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 sz="2000" b="1"/>
          </a:p>
          <a:p>
            <a:pPr algn="ctr"/>
            <a:r>
              <a:rPr lang="en-US" b="1"/>
              <a:t>Rebecca Hailemeskel</a:t>
            </a:r>
          </a:p>
          <a:p>
            <a:pPr algn="ctr"/>
            <a:r>
              <a:rPr lang="en-US" sz="14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MRS Assistant Director, Remote Placement and Outreach</a:t>
            </a:r>
            <a:endParaRPr lang="en-US" sz="1400" b="1"/>
          </a:p>
          <a:p>
            <a:endParaRPr lang="en-US" sz="1400" b="1"/>
          </a:p>
          <a:p>
            <a:r>
              <a:rPr lang="en-US" b="1"/>
              <a:t>Pollycarp Odoyo</a:t>
            </a:r>
            <a:r>
              <a:rPr lang="en-US" sz="1400" b="1"/>
              <a:t>			</a:t>
            </a:r>
            <a:r>
              <a:rPr lang="en-US" b="1"/>
              <a:t>Lyes Benarbane</a:t>
            </a:r>
          </a:p>
          <a:p>
            <a:r>
              <a:rPr lang="en-US" sz="1400"/>
              <a:t>Remote Placement Coordinator		Remote Placement Specialist</a:t>
            </a:r>
          </a:p>
        </p:txBody>
      </p:sp>
    </p:spTree>
    <p:extLst>
      <p:ext uri="{BB962C8B-B14F-4D97-AF65-F5344CB8AC3E}">
        <p14:creationId xmlns:p14="http://schemas.microsoft.com/office/powerpoint/2010/main" val="109196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B347D-33C0-5B51-BAE5-41E488137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1F1A4654-5EB4-B4F9-18F4-65ACCFC170C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/>
          </a:p>
          <a:p>
            <a:r>
              <a:rPr lang="en-US" b="1"/>
              <a:t>Agenda</a:t>
            </a:r>
          </a:p>
        </p:txBody>
      </p:sp>
      <p:pic>
        <p:nvPicPr>
          <p:cNvPr id="4" name="Picture 3" descr="A logo for a conference&#10;&#10;Description automatically generated">
            <a:extLst>
              <a:ext uri="{FF2B5EF4-FFF2-40B4-BE49-F238E27FC236}">
                <a16:creationId xmlns:a16="http://schemas.microsoft.com/office/drawing/2014/main" id="{A62BB215-C62D-ED66-C7AF-30055005E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127" y="365125"/>
            <a:ext cx="3656726" cy="13255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AEAB5D-813A-D282-1534-8C485FE86DAD}"/>
              </a:ext>
            </a:extLst>
          </p:cNvPr>
          <p:cNvCxnSpPr>
            <a:cxnSpLocks/>
          </p:cNvCxnSpPr>
          <p:nvPr/>
        </p:nvCxnSpPr>
        <p:spPr>
          <a:xfrm>
            <a:off x="0" y="2146852"/>
            <a:ext cx="12192000" cy="0"/>
          </a:xfrm>
          <a:prstGeom prst="line">
            <a:avLst/>
          </a:prstGeom>
          <a:ln w="3175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8FC8050-C31E-8150-F0EE-DD74AB05EFBB}"/>
              </a:ext>
            </a:extLst>
          </p:cNvPr>
          <p:cNvSpPr txBox="1"/>
          <p:nvPr/>
        </p:nvSpPr>
        <p:spPr>
          <a:xfrm>
            <a:off x="1119146" y="2723534"/>
            <a:ext cx="9953707" cy="37856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FY24 Recap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Collaboration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FY25 Presidential Determination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FY25 R&amp;P Program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FY25 Cooperative Agreement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FY25 Funding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New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Q&amp;A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3160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212A0-34D1-C2B9-4890-D0CE274D2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61975822-A836-575D-2ABD-9DA3F489A06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/>
          </a:p>
          <a:p>
            <a:r>
              <a:rPr lang="en-US" b="1"/>
              <a:t>FY 2024 Recap</a:t>
            </a:r>
          </a:p>
        </p:txBody>
      </p:sp>
      <p:pic>
        <p:nvPicPr>
          <p:cNvPr id="4" name="Picture 3" descr="A logo for a conference&#10;&#10;Description automatically generated">
            <a:extLst>
              <a:ext uri="{FF2B5EF4-FFF2-40B4-BE49-F238E27FC236}">
                <a16:creationId xmlns:a16="http://schemas.microsoft.com/office/drawing/2014/main" id="{73C16D58-D6D2-CEFF-3EE2-43501DC8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127" y="365125"/>
            <a:ext cx="3656726" cy="13255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C43BB7-3A7B-1833-0FC7-E13CF4D2E179}"/>
              </a:ext>
            </a:extLst>
          </p:cNvPr>
          <p:cNvCxnSpPr>
            <a:cxnSpLocks/>
          </p:cNvCxnSpPr>
          <p:nvPr/>
        </p:nvCxnSpPr>
        <p:spPr>
          <a:xfrm>
            <a:off x="0" y="2146852"/>
            <a:ext cx="12192000" cy="0"/>
          </a:xfrm>
          <a:prstGeom prst="line">
            <a:avLst/>
          </a:prstGeom>
          <a:ln w="3175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2400E0-6195-8E57-1150-1DB02F0DACD0}"/>
              </a:ext>
            </a:extLst>
          </p:cNvPr>
          <p:cNvSpPr txBox="1"/>
          <p:nvPr/>
        </p:nvSpPr>
        <p:spPr>
          <a:xfrm>
            <a:off x="1119146" y="2333685"/>
            <a:ext cx="9953707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USCCB onboarded five new RPCPs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Valley, 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McKinleyville, 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Biloxi, 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Forest, 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Columbus, MS</a:t>
            </a:r>
          </a:p>
          <a:p>
            <a:pPr lvl="1"/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69 cases/204 individuals resettled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65 cases/194 individuals – UST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4 cases/10 individuals – NUST cases</a:t>
            </a:r>
          </a:p>
          <a:p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5461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44CEE-CDF5-2C6A-925C-176E69AB2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A92E528A-58AA-8135-9AC8-C4DBB649ED5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/>
          </a:p>
          <a:p>
            <a:r>
              <a:rPr lang="en-US" sz="2800" b="1"/>
              <a:t>FY 2024 Remote Placement Arrivals</a:t>
            </a:r>
          </a:p>
        </p:txBody>
      </p:sp>
      <p:pic>
        <p:nvPicPr>
          <p:cNvPr id="4" name="Picture 3" descr="A logo for a conference&#10;&#10;Description automatically generated">
            <a:extLst>
              <a:ext uri="{FF2B5EF4-FFF2-40B4-BE49-F238E27FC236}">
                <a16:creationId xmlns:a16="http://schemas.microsoft.com/office/drawing/2014/main" id="{DB977104-A296-7DC5-40DC-7F50FC2C8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127" y="365124"/>
            <a:ext cx="3656726" cy="13255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292F6C-E32D-7273-B9BF-FEE9834823A9}"/>
              </a:ext>
            </a:extLst>
          </p:cNvPr>
          <p:cNvCxnSpPr>
            <a:cxnSpLocks/>
          </p:cNvCxnSpPr>
          <p:nvPr/>
        </p:nvCxnSpPr>
        <p:spPr>
          <a:xfrm>
            <a:off x="0" y="2146852"/>
            <a:ext cx="12192000" cy="0"/>
          </a:xfrm>
          <a:prstGeom prst="line">
            <a:avLst/>
          </a:prstGeom>
          <a:ln w="3175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aph with numbers and a black background&#10;&#10;Description automatically generated">
            <a:extLst>
              <a:ext uri="{FF2B5EF4-FFF2-40B4-BE49-F238E27FC236}">
                <a16:creationId xmlns:a16="http://schemas.microsoft.com/office/drawing/2014/main" id="{CFFA37BE-86A4-F541-69BE-266AF2B74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86447"/>
            <a:ext cx="3232619" cy="3749398"/>
          </a:xfrm>
          <a:prstGeom prst="rect">
            <a:avLst/>
          </a:prstGeom>
        </p:spPr>
      </p:pic>
      <p:pic>
        <p:nvPicPr>
          <p:cNvPr id="9" name="Picture 8" descr="A blue pie chart with a number of percentages&#10;&#10;Description automatically generated">
            <a:extLst>
              <a:ext uri="{FF2B5EF4-FFF2-40B4-BE49-F238E27FC236}">
                <a16:creationId xmlns:a16="http://schemas.microsoft.com/office/drawing/2014/main" id="{B5C1EF64-72A5-E7BF-AB59-2D91A8DE5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89" y="2841525"/>
            <a:ext cx="3232619" cy="2629403"/>
          </a:xfrm>
          <a:prstGeom prst="rect">
            <a:avLst/>
          </a:prstGeom>
        </p:spPr>
      </p:pic>
      <p:pic>
        <p:nvPicPr>
          <p:cNvPr id="11" name="Picture 10" descr="A blue and green pie chart&#10;&#10;Description automatically generated">
            <a:extLst>
              <a:ext uri="{FF2B5EF4-FFF2-40B4-BE49-F238E27FC236}">
                <a16:creationId xmlns:a16="http://schemas.microsoft.com/office/drawing/2014/main" id="{7624B765-1C87-5216-589A-5B3F7407E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07" y="2990338"/>
            <a:ext cx="3831678" cy="25416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615FD5-4B4F-9CDF-CAFF-A71AD87EE9AD}"/>
              </a:ext>
            </a:extLst>
          </p:cNvPr>
          <p:cNvSpPr txBox="1"/>
          <p:nvPr/>
        </p:nvSpPr>
        <p:spPr>
          <a:xfrm>
            <a:off x="429330" y="6123543"/>
            <a:ext cx="298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	Arrivals by Month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87DBE-1CDE-255A-9E1C-2CC27FAED1A5}"/>
              </a:ext>
            </a:extLst>
          </p:cNvPr>
          <p:cNvSpPr txBox="1"/>
          <p:nvPr/>
        </p:nvSpPr>
        <p:spPr>
          <a:xfrm>
            <a:off x="5018270" y="6123543"/>
            <a:ext cx="269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Refugee &amp; SIV Arrivals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8F85C6-CB49-CA59-8C34-01A4355E4A67}"/>
              </a:ext>
            </a:extLst>
          </p:cNvPr>
          <p:cNvSpPr txBox="1"/>
          <p:nvPr/>
        </p:nvSpPr>
        <p:spPr>
          <a:xfrm>
            <a:off x="8563897" y="6123543"/>
            <a:ext cx="250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Arrivals by Nationality</a:t>
            </a:r>
          </a:p>
        </p:txBody>
      </p:sp>
    </p:spTree>
    <p:extLst>
      <p:ext uri="{BB962C8B-B14F-4D97-AF65-F5344CB8AC3E}">
        <p14:creationId xmlns:p14="http://schemas.microsoft.com/office/powerpoint/2010/main" val="250228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E2C32-36BB-A681-3044-6313BF152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81DD52EC-CFC1-C13F-ECC1-25962CA4817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/>
          </a:p>
          <a:p>
            <a:r>
              <a:rPr lang="en-US" b="1"/>
              <a:t>Collaborative Efforts</a:t>
            </a:r>
          </a:p>
        </p:txBody>
      </p:sp>
      <p:pic>
        <p:nvPicPr>
          <p:cNvPr id="4" name="Picture 3" descr="A logo for a conference&#10;&#10;Description automatically generated">
            <a:extLst>
              <a:ext uri="{FF2B5EF4-FFF2-40B4-BE49-F238E27FC236}">
                <a16:creationId xmlns:a16="http://schemas.microsoft.com/office/drawing/2014/main" id="{D97EBEF0-C5B3-EADB-664F-E9D0A29D8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71" y="365124"/>
            <a:ext cx="3656726" cy="13255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82F38D-A68D-C7F4-97C3-4F2209EE27D7}"/>
              </a:ext>
            </a:extLst>
          </p:cNvPr>
          <p:cNvCxnSpPr>
            <a:cxnSpLocks/>
          </p:cNvCxnSpPr>
          <p:nvPr/>
        </p:nvCxnSpPr>
        <p:spPr>
          <a:xfrm>
            <a:off x="0" y="2146852"/>
            <a:ext cx="12192000" cy="0"/>
          </a:xfrm>
          <a:prstGeom prst="line">
            <a:avLst/>
          </a:prstGeom>
          <a:ln w="3175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18A46DD-1C7B-507F-1CC5-CC8631C8DEE3}"/>
              </a:ext>
            </a:extLst>
          </p:cNvPr>
          <p:cNvSpPr txBox="1"/>
          <p:nvPr/>
        </p:nvSpPr>
        <p:spPr>
          <a:xfrm>
            <a:off x="838200" y="2507225"/>
            <a:ext cx="9953707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RPCPs Newsletter Contributions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/>
              <a:t>Opportunity to share the following via the newsletter: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/>
              <a:t>Accomplishments/Success Stories/Testimonials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/>
              <a:t>Challenges Faced and Lessons Learned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/>
              <a:t>Best Practices</a:t>
            </a:r>
          </a:p>
          <a:p>
            <a:endParaRPr lang="en-US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Reminder: </a:t>
            </a:r>
            <a:r>
              <a:rPr lang="en-US" sz="2400"/>
              <a:t>Read the weekly newsletter for important program updates!</a:t>
            </a:r>
            <a:endParaRPr lang="en-US" sz="2400" b="1"/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1268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2BDA5-689F-0444-0531-70EF87421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340ABC0F-5DD5-4DA7-7538-1CCBE7FA0E2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/>
          </a:p>
          <a:p>
            <a:r>
              <a:rPr lang="en-US" sz="2800" b="1"/>
              <a:t>Presidential Determination Update</a:t>
            </a:r>
          </a:p>
        </p:txBody>
      </p:sp>
      <p:pic>
        <p:nvPicPr>
          <p:cNvPr id="4" name="Picture 3" descr="A logo for a conference&#10;&#10;Description automatically generated">
            <a:extLst>
              <a:ext uri="{FF2B5EF4-FFF2-40B4-BE49-F238E27FC236}">
                <a16:creationId xmlns:a16="http://schemas.microsoft.com/office/drawing/2014/main" id="{7C3C2991-B60C-1285-F400-4BEA5C50A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03" y="365124"/>
            <a:ext cx="3656726" cy="13255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E44BA8-2285-AB4D-92EB-D8BED5EB9C2E}"/>
              </a:ext>
            </a:extLst>
          </p:cNvPr>
          <p:cNvCxnSpPr>
            <a:cxnSpLocks/>
          </p:cNvCxnSpPr>
          <p:nvPr/>
        </p:nvCxnSpPr>
        <p:spPr>
          <a:xfrm>
            <a:off x="0" y="2146852"/>
            <a:ext cx="12192000" cy="0"/>
          </a:xfrm>
          <a:prstGeom prst="line">
            <a:avLst/>
          </a:prstGeom>
          <a:ln w="3175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D669083-DB71-01AE-72DE-94A5A40C4A0B}"/>
              </a:ext>
            </a:extLst>
          </p:cNvPr>
          <p:cNvSpPr txBox="1"/>
          <p:nvPr/>
        </p:nvSpPr>
        <p:spPr>
          <a:xfrm>
            <a:off x="838200" y="2456795"/>
            <a:ext cx="952500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/>
              <a:t>Signed by President Biden on September 30</a:t>
            </a:r>
            <a:r>
              <a:rPr lang="en-US" sz="2000" baseline="30000"/>
              <a:t>th</a:t>
            </a:r>
            <a:r>
              <a:rPr lang="en-US" sz="2000"/>
              <a:t>, 2024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i="1">
                <a:solidFill>
                  <a:schemeClr val="tx2">
                    <a:lumMod val="75000"/>
                    <a:lumOff val="25000"/>
                  </a:schemeClr>
                </a:solidFill>
              </a:rPr>
              <a:t>The President-elect has remarked that he will reinstate a moratorium on travel to the United States come January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i="1">
                <a:solidFill>
                  <a:schemeClr val="tx2">
                    <a:lumMod val="75000"/>
                    <a:lumOff val="25000"/>
                  </a:schemeClr>
                </a:solidFill>
              </a:rPr>
              <a:t> It is not clear if or when resettlement would be resumed if it were stopped at the beginning of his next term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/>
              <a:t>Admissions target of 125,000 refugees over the next year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i="1">
                <a:solidFill>
                  <a:schemeClr val="tx2">
                    <a:lumMod val="75000"/>
                    <a:lumOff val="25000"/>
                  </a:schemeClr>
                </a:solidFill>
              </a:rPr>
              <a:t>This target will likely be significantly reduced. It is possible that Trump will set the new target to a number that meets our current number of national arrivals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/>
              <a:t>Expected to receive an increased caseload of the Latin American population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i="1">
                <a:solidFill>
                  <a:schemeClr val="tx2">
                    <a:lumMod val="75000"/>
                    <a:lumOff val="25000"/>
                  </a:schemeClr>
                </a:solidFill>
              </a:rPr>
              <a:t>During the first Trump Administration, the historical allocation of refugee admissions by region was replaced with an allocation based on certain characteristics, such as those persecuted on account of religion; it is possible there will be a return to allocating admissions in this way</a:t>
            </a:r>
          </a:p>
        </p:txBody>
      </p:sp>
    </p:spTree>
    <p:extLst>
      <p:ext uri="{BB962C8B-B14F-4D97-AF65-F5344CB8AC3E}">
        <p14:creationId xmlns:p14="http://schemas.microsoft.com/office/powerpoint/2010/main" val="241058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9E8A8-7079-7EBA-BC37-39B782639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42E86DC2-5268-4B96-8FB6-1251B3E2E63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/>
              <a:t>FY25 R&amp;P Program Update</a:t>
            </a:r>
          </a:p>
        </p:txBody>
      </p:sp>
      <p:pic>
        <p:nvPicPr>
          <p:cNvPr id="4" name="Picture 3" descr="A logo for a conference&#10;&#10;Description automatically generated">
            <a:extLst>
              <a:ext uri="{FF2B5EF4-FFF2-40B4-BE49-F238E27FC236}">
                <a16:creationId xmlns:a16="http://schemas.microsoft.com/office/drawing/2014/main" id="{47086E4D-EFEA-3FD8-FFF1-A0B55B265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03" y="365124"/>
            <a:ext cx="3656726" cy="13255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367BB6-95D9-6605-8A64-4E17ABE06A31}"/>
              </a:ext>
            </a:extLst>
          </p:cNvPr>
          <p:cNvCxnSpPr>
            <a:cxnSpLocks/>
          </p:cNvCxnSpPr>
          <p:nvPr/>
        </p:nvCxnSpPr>
        <p:spPr>
          <a:xfrm>
            <a:off x="0" y="2146852"/>
            <a:ext cx="12192000" cy="0"/>
          </a:xfrm>
          <a:prstGeom prst="line">
            <a:avLst/>
          </a:prstGeom>
          <a:ln w="3175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84CF10B-BF9F-D69A-CF34-23EE72E33B17}"/>
              </a:ext>
            </a:extLst>
          </p:cNvPr>
          <p:cNvSpPr txBox="1"/>
          <p:nvPr/>
        </p:nvSpPr>
        <p:spPr>
          <a:xfrm>
            <a:off x="838200" y="2346703"/>
            <a:ext cx="9525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i="1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BD26E-2770-4BC9-C8C1-1FA177CCD651}"/>
              </a:ext>
            </a:extLst>
          </p:cNvPr>
          <p:cNvSpPr txBox="1"/>
          <p:nvPr/>
        </p:nvSpPr>
        <p:spPr>
          <a:xfrm>
            <a:off x="639097" y="2596798"/>
            <a:ext cx="104492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000" b="1">
                <a:ea typeface="Calibri" panose="020F0502020204030204"/>
                <a:cs typeface="Calibri"/>
              </a:rPr>
              <a:t>R&amp;P Funding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>
                <a:ea typeface="Calibri" panose="020F0502020204030204"/>
                <a:cs typeface="Calibri"/>
              </a:rPr>
              <a:t>Anticipate to likely receive full FY25 funding on next Cooperative Agreement for HQ and affiliate staff, should be early January.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>
                <a:ea typeface="Calibri" panose="020F0502020204030204"/>
                <a:cs typeface="Calibri"/>
              </a:rPr>
              <a:t>If received, USCCB will continue to provide payments to partners under normal procedures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>
                <a:ea typeface="Calibri" panose="020F0502020204030204"/>
                <a:cs typeface="Calibri"/>
              </a:rPr>
              <a:t>This is not set in stone until we officially receive the funding from PRM</a:t>
            </a:r>
          </a:p>
        </p:txBody>
      </p:sp>
    </p:spTree>
    <p:extLst>
      <p:ext uri="{BB962C8B-B14F-4D97-AF65-F5344CB8AC3E}">
        <p14:creationId xmlns:p14="http://schemas.microsoft.com/office/powerpoint/2010/main" val="1528237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810</Words>
  <Application>Microsoft Office PowerPoint</Application>
  <PresentationFormat>Widescreen</PresentationFormat>
  <Paragraphs>136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Courier New</vt:lpstr>
      <vt:lpstr>Trebuchet MS</vt:lpstr>
      <vt:lpstr>Wingdings</vt:lpstr>
      <vt:lpstr>Office Theme</vt:lpstr>
      <vt:lpstr>PowerPoint Presentation</vt:lpstr>
      <vt:lpstr>PowerPoint Presentation</vt:lpstr>
      <vt:lpstr>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Tiara Njie</dc:creator>
  <cp:lastModifiedBy>Nathaniel Boorom</cp:lastModifiedBy>
  <cp:revision>9</cp:revision>
  <dcterms:created xsi:type="dcterms:W3CDTF">2024-10-25T12:51:59Z</dcterms:created>
  <dcterms:modified xsi:type="dcterms:W3CDTF">2024-12-05T18:58:22Z</dcterms:modified>
</cp:coreProperties>
</file>