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1" r:id="rId19"/>
    <p:sldId id="420" r:id="rId20"/>
    <p:sldId id="315" r:id="rId21"/>
    <p:sldId id="270" r:id="rId22"/>
  </p:sldIdLst>
  <p:sldSz cx="18288000" cy="10287000"/>
  <p:notesSz cx="6858000" cy="9144000"/>
  <p:embeddedFontLst>
    <p:embeddedFont>
      <p:font typeface="Barlow Bold"/>
      <p:bold r:id="rId24"/>
    </p:embeddedFont>
    <p:embeddedFont>
      <p:font typeface="Now"/>
      <p:regular r:id="rId25"/>
    </p:embeddedFont>
    <p:embeddedFont>
      <p:font typeface="Now Bold"/>
      <p:regular r:id="rId26"/>
    </p:embeddedFont>
    <p:embeddedFont>
      <p:font typeface="Now Heavy"/>
      <p:regular r:id="rId27"/>
    </p:embeddedFont>
    <p:embeddedFont>
      <p:font typeface="Now Light"/>
      <p:regular r:id="rId28"/>
    </p:embeddedFont>
    <p:embeddedFont>
      <p:font typeface="Now Medium"/>
      <p:regular r:id="rId29"/>
    </p:embeddedFont>
    <p:embeddedFont>
      <p:font typeface="Open Sans Bold"/>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5D3FC-70A1-4E0F-BA17-53EA7063B2FD}" v="10" dt="2024-11-12T17:44:42.530"/>
    <p1510:client id="{3B5EF1FF-E4B9-4EAC-9FD8-6A2C7D207FF1}" v="5" dt="2024-11-13T18:42:30.319"/>
    <p1510:client id="{8C317B27-D313-8056-3D3E-858F64686A64}" v="532" dt="2024-11-12T15:22:19.989"/>
    <p1510:client id="{928F3D1B-5C47-4F65-99B7-EB5958D0AD43}" v="4" dt="2024-11-12T17:46:21.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580" y="1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13.11.2024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presentation covers strategies for building employer partnerships and securing employment opportunities for clients in the MG Program. We will explore challenges faced during employer engagement and present solutions based on real-world examples from different cities. By the end, you will have concrete tools to help you address barriers, engage employers effectively, and build lasting partnerships that ensure the long-term success of your clients.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Employers may feel hesitant to hire refugees due to unfamiliarity with the resettlement process. Cincinnati builds trust with employers by sharing success stories of other businesses that have hired refugees. Transparency and providing real examples of successful placements reassure employers, helping them see the benefits and value refugees bring to their workforce. This approach has made employers more open to partnering with the program, leading to successful job placements and strong employer relationships.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Networking: Effective networking with employers involves understanding and addressing their specific needs. In Rockford, staff attend industry events and create customized strategies based on employer requirements. This tailored approach strengthens connections, and employers often reach out directly when they have hiring needs, resulting in a mutually beneficial partnership.</a:t>
            </a:r>
          </a:p>
          <a:p>
            <a:endParaRPr lang="en-US"/>
          </a:p>
          <a:p>
            <a:r>
              <a:rPr lang="en-US"/>
              <a:t>Job Development: Creative engagement methods are essential for building strong employer relationships. In Lansing, staff use a “candy jar” approach, leaving candy jars at employer locations and refilling them during subsequent visits. This lighthearted, friendly gesture encourages ongoing dialogue with employers, who then feel more comfortable sharing their hiring needs, leading to lasting partnerships.</a:t>
            </a:r>
          </a:p>
          <a:p>
            <a:endParaRPr lang="en-US"/>
          </a:p>
          <a:p>
            <a:r>
              <a:rPr lang="en-US"/>
              <a:t>Support During Onboarding: Comprehensive onboarding support is key to successful client integration. In Cleveland, bilingual leads and visual aids help non-English-speaking employees understand workplace expectations. These tools reduce miscommunication and improve integration, leading to better job retention and a positive start for clients in their new roles.</a:t>
            </a:r>
          </a:p>
          <a:p>
            <a:endParaRPr lang="en-US"/>
          </a:p>
          <a:p>
            <a:r>
              <a:rPr lang="en-US"/>
              <a:t>Employee Adjustment: Refugee employees often need additional guidance as they adapt to new workplace expectations. Cincinnati provides ongoing job coaching and mentoring to help clients adjust smoothly. By offering continuous support, Cincinnati ensures that employees adapt well to their roles, improving job performance and retention—outcomes that employers highly value.</a:t>
            </a:r>
          </a:p>
          <a:p>
            <a:endParaRPr lang="en-US"/>
          </a:p>
          <a:p>
            <a:r>
              <a:rPr lang="en-US"/>
              <a:t>Celebrating Employers: Recognizing employer contributions helps strengthen partnerships. Cleveland hosts public recognition events and posts on social media to celebrate employers who actively support the MG Program. This acknowledgment makes employers feel valued and appreciated, reinforcing their commitment to hiring refugees and supporting the community through the MG Program.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Applying these strategies in real-world scenarios is critical for success. We’ve discussed challenges like </a:t>
            </a:r>
            <a:r>
              <a:rPr lang="en-US" b="1"/>
              <a:t>language barriers</a:t>
            </a:r>
            <a:r>
              <a:rPr lang="en-US"/>
              <a:t>, where Lansing uses English-speaking "point people" and Cleveland assigns bilingual leads to ensure communication is seamless. </a:t>
            </a:r>
            <a:r>
              <a:rPr lang="en-US" b="1"/>
              <a:t>Transportation issues</a:t>
            </a:r>
            <a:r>
              <a:rPr lang="en-US"/>
              <a:t> can be tackled using Jacksonville’s model of coordinating with local transportation services and organizing volunteer drivers. Similarly, childcare needs, a common barrier, can be addressed by creating partnerships for shift-based care, as done in Chicago and Lansing.</a:t>
            </a:r>
          </a:p>
          <a:p>
            <a:r>
              <a:rPr lang="en-US"/>
              <a:t>When employers express concerns about </a:t>
            </a:r>
            <a:r>
              <a:rPr lang="en-US" b="1"/>
              <a:t>legal status or cultural differences</a:t>
            </a:r>
            <a:r>
              <a:rPr lang="en-US"/>
              <a:t>, use Jacksonville’s approach of providing clear documentation and legal work authorization, paired with Rockford’s cultural awareness training. These proactive steps not only reassure employers but also foster an inclusive and understanding workplace environment.</a:t>
            </a:r>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Real-world engagement also requires creativity. For example, Lansing’s candy jar strategy creates a casual and approachable way to open dialogues with employers, while Cincinnati emphasizes transparency and shares success stories to build trust.</a:t>
            </a:r>
          </a:p>
          <a:p>
            <a:r>
              <a:rPr lang="en-US" b="1"/>
              <a:t>Actionable Steps</a:t>
            </a:r>
            <a:r>
              <a:rPr lang="en-US"/>
              <a:t>:</a:t>
            </a:r>
            <a:endParaRPr lang="en-US">
              <a:cs typeface="Calibri"/>
            </a:endParaRPr>
          </a:p>
          <a:p>
            <a:pPr marL="171450" indent="-171450">
              <a:buFont typeface="Arial"/>
              <a:buChar char="•"/>
            </a:pPr>
            <a:r>
              <a:rPr lang="en-US"/>
              <a:t>Assess the unique challenges in your local area—what barriers do your clients face most frequently?</a:t>
            </a:r>
          </a:p>
          <a:p>
            <a:pPr marL="171450" indent="-171450">
              <a:buFont typeface="Arial"/>
              <a:buChar char="•"/>
            </a:pPr>
            <a:r>
              <a:rPr lang="en-US"/>
              <a:t>Leverage community resources and partnerships. Collaborate with local transportation providers, childcare organizations, or cultural centers to create solutions tailored to your clients.</a:t>
            </a:r>
          </a:p>
          <a:p>
            <a:pPr marL="171450" indent="-171450">
              <a:buFont typeface="Arial"/>
              <a:buChar char="•"/>
            </a:pPr>
            <a:r>
              <a:rPr lang="en-US"/>
              <a:t>Build and maintain strong relationships with employers by communicating proactively. Schedule regular follow-ups and provide support when issues arise, as seen in Jacksonville’s model.</a:t>
            </a:r>
          </a:p>
          <a:p>
            <a:pPr marL="171450" indent="-171450">
              <a:buFont typeface="Arial"/>
              <a:buChar char="•"/>
            </a:pPr>
            <a:r>
              <a:rPr lang="en-US"/>
              <a:t>Educate employers through training sessions and provide resources to address their concerns. Offer cultural awareness training, bilingual leads, or visual aids during onboarding, as Cleveland and Rockford have done.</a:t>
            </a:r>
          </a:p>
          <a:p>
            <a:r>
              <a:rPr lang="en-US"/>
              <a:t>By implementing these approaches and adapting them to your local needs, you’ll strengthen your ability to build lasting partnerships with employers. This ensures sustainable employment opportunities for your clients, ultimately contributing to their self-sufficiency and integration into the community. Take these best practices back to your teams, apply them in your daily work, and continue fostering relationships that benefit both employers and clients.</a:t>
            </a:r>
          </a:p>
          <a:p>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964504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03652" cy="352068"/>
          </a:xfrm>
          <a:prstGeom prst="rect">
            <a:avLst/>
          </a:prstGeom>
        </p:spPr>
        <p:txBody>
          <a:bodyPr vert="horz" lIns="94229" tIns="47114" rIns="94229" bIns="47114" rtlCol="0"/>
          <a:lstStyle>
            <a:lvl1pPr algn="l">
              <a:defRPr sz="1200"/>
            </a:lvl1pPr>
          </a:lstStyle>
          <a:p>
            <a:endParaRPr/>
          </a:p>
        </p:txBody>
      </p:sp>
      <p:sp>
        <p:nvSpPr>
          <p:cNvPr id="3" name="Date Placeholder 2"/>
          <p:cNvSpPr>
            <a:spLocks noGrp="1"/>
          </p:cNvSpPr>
          <p:nvPr>
            <p:ph type="dt" idx="1"/>
          </p:nvPr>
        </p:nvSpPr>
        <p:spPr>
          <a:xfrm>
            <a:off x="5364671" y="0"/>
            <a:ext cx="4103652" cy="352068"/>
          </a:xfrm>
          <a:prstGeom prst="rect">
            <a:avLst/>
          </a:prstGeom>
        </p:spPr>
        <p:txBody>
          <a:bodyPr vert="horz" lIns="94229" tIns="47114" rIns="94229" bIns="47114"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392363" y="527050"/>
            <a:ext cx="4684712" cy="2635250"/>
          </a:xfrm>
          <a:prstGeom prst="rect">
            <a:avLst/>
          </a:prstGeom>
          <a:noFill/>
          <a:ln w="12700">
            <a:solidFill>
              <a:prstClr val="black"/>
            </a:solidFill>
          </a:ln>
        </p:spPr>
        <p:txBody>
          <a:bodyPr vert="horz" lIns="94229" tIns="47114" rIns="94229" bIns="47114" rtlCol="0" anchor="ctr"/>
          <a:lstStyle/>
          <a:p>
            <a:endParaRPr/>
          </a:p>
        </p:txBody>
      </p:sp>
      <p:sp>
        <p:nvSpPr>
          <p:cNvPr id="5" name="Notes Placeholder 4"/>
          <p:cNvSpPr>
            <a:spLocks noGrp="1"/>
          </p:cNvSpPr>
          <p:nvPr>
            <p:ph type="body" sz="quarter" idx="3"/>
          </p:nvPr>
        </p:nvSpPr>
        <p:spPr>
          <a:xfrm>
            <a:off x="946997" y="3338124"/>
            <a:ext cx="7575973" cy="3163721"/>
          </a:xfrm>
          <a:prstGeom prst="rect">
            <a:avLst/>
          </a:prstGeom>
        </p:spPr>
        <p:txBody>
          <a:bodyPr vert="horz" lIns="94229" tIns="47114" rIns="94229" bIns="47114" rtlCol="0"/>
          <a:lstStyle/>
          <a:p>
            <a:r>
              <a:rPr lang="en-US"/>
              <a:t>7</a:t>
            </a:r>
          </a:p>
        </p:txBody>
      </p:sp>
      <p:sp>
        <p:nvSpPr>
          <p:cNvPr id="6" name="Footer Placeholder 5"/>
          <p:cNvSpPr>
            <a:spLocks noGrp="1"/>
          </p:cNvSpPr>
          <p:nvPr>
            <p:ph type="ftr" sz="quarter" idx="4"/>
          </p:nvPr>
        </p:nvSpPr>
        <p:spPr>
          <a:xfrm>
            <a:off x="0" y="6676250"/>
            <a:ext cx="4103652" cy="350438"/>
          </a:xfrm>
          <a:prstGeom prst="rect">
            <a:avLst/>
          </a:prstGeom>
        </p:spPr>
        <p:txBody>
          <a:bodyPr vert="horz" lIns="94229" tIns="47114" rIns="94229" bIns="47114" rtlCol="0" anchor="b"/>
          <a:lstStyle>
            <a:lvl1pPr algn="l">
              <a:defRPr sz="1200"/>
            </a:lvl1pPr>
          </a:lstStyle>
          <a:p>
            <a:endParaRPr/>
          </a:p>
        </p:txBody>
      </p:sp>
      <p:sp>
        <p:nvSpPr>
          <p:cNvPr id="7" name="Slide Number Placeholder 6"/>
          <p:cNvSpPr>
            <a:spLocks noGrp="1"/>
          </p:cNvSpPr>
          <p:nvPr>
            <p:ph type="sldNum" sz="quarter" idx="5"/>
          </p:nvPr>
        </p:nvSpPr>
        <p:spPr>
          <a:xfrm>
            <a:off x="5364671" y="6676250"/>
            <a:ext cx="4103652" cy="350438"/>
          </a:xfrm>
          <a:prstGeom prst="rect">
            <a:avLst/>
          </a:prstGeom>
        </p:spPr>
        <p:txBody>
          <a:bodyPr vert="horz" lIns="94229" tIns="47114" rIns="94229" bIns="47114" rtlCol="0" anchor="b"/>
          <a:lstStyle>
            <a:lvl1pPr algn="r">
              <a:defRPr sz="1200"/>
            </a:lvl1pPr>
          </a:lstStyle>
          <a:p>
            <a:r>
              <a:rPr lang="cs-CZ"/>
              <a:t>‹#›</a:t>
            </a:r>
          </a:p>
        </p:txBody>
      </p:sp>
    </p:spTree>
    <p:extLst>
      <p:ext uri="{BB962C8B-B14F-4D97-AF65-F5344CB8AC3E}">
        <p14:creationId xmlns:p14="http://schemas.microsoft.com/office/powerpoint/2010/main" val="498787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agenda will guide our session. We’ll begin with a brief Introduction to set the stage, then dive into identifying common Barriers to building employer partnerships. Next, we’ll discuss effective Strategies used by MG affiliates and address Adjustments needed during onboarding. We’ll then focus on nurturing long-term Relationships with employers. Finally, we’ll wrap up with a Q&amp;A to answer any questions and discuss how to apply these strategies effectively.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Today’s session will focus on four key objectives. We’ll start by identifying and addressing common barriers to employer relationships, such as language and cultural differences. You’ll learn from strategies implemented by MG affiliates, like Lansing’s creative approach with the candy jar. We’ll discuss addressing adjustment issues that arise during onboarding for both clients and employers, and cover techniques to build and maintain long-term employer relationships. By the end, you’ll be equipped to apply these strategies in your own job development efforts.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Language barriers are one of the most common concerns employers have when hiring refugee clients. Lansing uses a strategy where English-speaking “point people” assist with communication, helping employees and supervisors communicate effectively. Cleveland offers a similar approach, placing bilingual leads to facilitate communication between non-English-speaking staff and management. These methods reduce employer concerns, making them more open to hiring clients who may have limited English skills. Such strategies are integral to fostering inclusive workplaces.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Transportation can be a major barrier, especially for clients who live outside regular bus routes or have shifts outside of standard transit hours. Jacksonville addresses this by collaborating with local transportation services and organizing volunteer drivers to cover areas that lack public transit options. This proactive approach ensures reliable transportation for clients, reducing employer concerns about attendance. By addressing transportation needs upfront, Jacksonville has fostered better relationships with employers and improved job attendance.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Childcare is often a challenge for clients, as the lack of affordable, reliable options can affect attendance. Chicago has created partnerships with local childcare providers, organizing shift-based care to align with clients’ work schedules. Lansing, too, supports clients by connecting them with community resources like Great Start. These partnerships ensure that clients have stable childcare, increasing their ability to maintain consistent work schedules, which employers value.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Preparing clients for the job market is essential for successful placements. In Chicago, employment counselors run job clubs and mock interviews to equip clients with the skills and confidence they need. These activities help clients practice answering interview questions and understand employer expectations. As a result, clients perform better in interviews and are more likely to be hired, leading to higher job placement rates and stronger employer relationships.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Employers are sometimes hesitant to hire refugees due to uncertainties about their legal status. Jacksonville addresses this by providing employers with documentation that verifies clients’ work eligibility and assists with onboarding processes. Offering clear explanations and support reduces employer hesitancy, making them more comfortable hiring refugees. Such transparency and assistance help establish trust and demonstrate the MG Program’s commitment to supporting both clients and employers.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Employers may hesitate to hire refugees due to unfamiliarity with different cultural backgrounds. Rockford addresses this by offering cultural awareness training, which educates employers on various customs and practices. Some topics that can be covered are wash stations, prayer </a:t>
            </a:r>
            <a:r>
              <a:rPr lang="en-US" err="1"/>
              <a:t>timews</a:t>
            </a:r>
            <a:r>
              <a:rPr lang="en-US"/>
              <a:t>, and the significance of the </a:t>
            </a:r>
            <a:r>
              <a:rPr lang="en-US" err="1"/>
              <a:t>hijab.These</a:t>
            </a:r>
            <a:r>
              <a:rPr lang="en-US"/>
              <a:t> sessions foster understanding and help employers feel more prepared to welcome refugee clients into their workplaces. This approach reduces misunderstandings and builds inclusive work environments where refugees and local employees can collaborate effectively.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1.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5.png"/><Relationship Id="rId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svg"/><Relationship Id="rId2" Type="http://schemas.openxmlformats.org/officeDocument/2006/relationships/notesSlide" Target="../notesSlides/notesSlide2.xml"/><Relationship Id="rId16" Type="http://schemas.openxmlformats.org/officeDocument/2006/relationships/image" Target="../media/image14.sv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sv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6543" y="-1383721"/>
            <a:ext cx="2130176" cy="4861398"/>
          </a:xfrm>
          <a:custGeom>
            <a:avLst/>
            <a:gdLst/>
            <a:ahLst/>
            <a:cxnLst/>
            <a:rect l="l" t="t" r="r" b="b"/>
            <a:pathLst>
              <a:path w="2130176" h="4861398">
                <a:moveTo>
                  <a:pt x="0" y="0"/>
                </a:moveTo>
                <a:lnTo>
                  <a:pt x="2130177" y="0"/>
                </a:lnTo>
                <a:lnTo>
                  <a:pt x="2130177" y="4861397"/>
                </a:lnTo>
                <a:lnTo>
                  <a:pt x="0" y="48613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 name="Freeform 3"/>
          <p:cNvSpPr/>
          <p:nvPr/>
        </p:nvSpPr>
        <p:spPr>
          <a:xfrm>
            <a:off x="5852366" y="-1383721"/>
            <a:ext cx="1688231" cy="4861398"/>
          </a:xfrm>
          <a:custGeom>
            <a:avLst/>
            <a:gdLst/>
            <a:ahLst/>
            <a:cxnLst/>
            <a:rect l="l" t="t" r="r" b="b"/>
            <a:pathLst>
              <a:path w="1688231" h="4861398">
                <a:moveTo>
                  <a:pt x="0" y="0"/>
                </a:moveTo>
                <a:lnTo>
                  <a:pt x="1688230" y="0"/>
                </a:lnTo>
                <a:lnTo>
                  <a:pt x="1688230" y="4861397"/>
                </a:lnTo>
                <a:lnTo>
                  <a:pt x="0" y="48613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 name="Freeform 4"/>
          <p:cNvSpPr/>
          <p:nvPr/>
        </p:nvSpPr>
        <p:spPr>
          <a:xfrm>
            <a:off x="9810480" y="-1383721"/>
            <a:ext cx="2121337" cy="4861398"/>
          </a:xfrm>
          <a:custGeom>
            <a:avLst/>
            <a:gdLst/>
            <a:ahLst/>
            <a:cxnLst/>
            <a:rect l="l" t="t" r="r" b="b"/>
            <a:pathLst>
              <a:path w="2121337" h="4861398">
                <a:moveTo>
                  <a:pt x="0" y="0"/>
                </a:moveTo>
                <a:lnTo>
                  <a:pt x="2121337" y="0"/>
                </a:lnTo>
                <a:lnTo>
                  <a:pt x="2121337" y="4861397"/>
                </a:lnTo>
                <a:lnTo>
                  <a:pt x="0" y="486139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 name="Freeform 5"/>
          <p:cNvSpPr/>
          <p:nvPr/>
        </p:nvSpPr>
        <p:spPr>
          <a:xfrm>
            <a:off x="15368436" y="-1383721"/>
            <a:ext cx="2413021" cy="4861398"/>
          </a:xfrm>
          <a:custGeom>
            <a:avLst/>
            <a:gdLst/>
            <a:ahLst/>
            <a:cxnLst/>
            <a:rect l="l" t="t" r="r" b="b"/>
            <a:pathLst>
              <a:path w="2413021" h="4861398">
                <a:moveTo>
                  <a:pt x="0" y="0"/>
                </a:moveTo>
                <a:lnTo>
                  <a:pt x="2413021" y="0"/>
                </a:lnTo>
                <a:lnTo>
                  <a:pt x="2413021" y="4861397"/>
                </a:lnTo>
                <a:lnTo>
                  <a:pt x="0" y="486139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6" name="Freeform 6"/>
          <p:cNvSpPr/>
          <p:nvPr/>
        </p:nvSpPr>
        <p:spPr>
          <a:xfrm>
            <a:off x="12324290" y="-1383721"/>
            <a:ext cx="2651671" cy="4861398"/>
          </a:xfrm>
          <a:custGeom>
            <a:avLst/>
            <a:gdLst/>
            <a:ahLst/>
            <a:cxnLst/>
            <a:rect l="l" t="t" r="r" b="b"/>
            <a:pathLst>
              <a:path w="2651671" h="4861398">
                <a:moveTo>
                  <a:pt x="0" y="0"/>
                </a:moveTo>
                <a:lnTo>
                  <a:pt x="2651672" y="0"/>
                </a:lnTo>
                <a:lnTo>
                  <a:pt x="2651672" y="4861397"/>
                </a:lnTo>
                <a:lnTo>
                  <a:pt x="0" y="486139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7" name="Freeform 7"/>
          <p:cNvSpPr/>
          <p:nvPr/>
        </p:nvSpPr>
        <p:spPr>
          <a:xfrm>
            <a:off x="3029193" y="-1383721"/>
            <a:ext cx="2430699" cy="4861398"/>
          </a:xfrm>
          <a:custGeom>
            <a:avLst/>
            <a:gdLst/>
            <a:ahLst/>
            <a:cxnLst/>
            <a:rect l="l" t="t" r="r" b="b"/>
            <a:pathLst>
              <a:path w="2430699" h="4861398">
                <a:moveTo>
                  <a:pt x="0" y="0"/>
                </a:moveTo>
                <a:lnTo>
                  <a:pt x="2430699" y="0"/>
                </a:lnTo>
                <a:lnTo>
                  <a:pt x="2430699" y="4861397"/>
                </a:lnTo>
                <a:lnTo>
                  <a:pt x="0" y="486139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 name="Freeform 8"/>
          <p:cNvSpPr/>
          <p:nvPr/>
        </p:nvSpPr>
        <p:spPr>
          <a:xfrm>
            <a:off x="7933070" y="-1383721"/>
            <a:ext cx="1484936" cy="4861398"/>
          </a:xfrm>
          <a:custGeom>
            <a:avLst/>
            <a:gdLst/>
            <a:ahLst/>
            <a:cxnLst/>
            <a:rect l="l" t="t" r="r" b="b"/>
            <a:pathLst>
              <a:path w="1484936" h="4861398">
                <a:moveTo>
                  <a:pt x="0" y="0"/>
                </a:moveTo>
                <a:lnTo>
                  <a:pt x="1484936" y="0"/>
                </a:lnTo>
                <a:lnTo>
                  <a:pt x="1484936" y="4861397"/>
                </a:lnTo>
                <a:lnTo>
                  <a:pt x="0" y="4861397"/>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9" name="TextBox 9"/>
          <p:cNvSpPr txBox="1"/>
          <p:nvPr/>
        </p:nvSpPr>
        <p:spPr>
          <a:xfrm>
            <a:off x="3375757" y="5937537"/>
            <a:ext cx="11536486" cy="2795415"/>
          </a:xfrm>
          <a:prstGeom prst="rect">
            <a:avLst/>
          </a:prstGeom>
        </p:spPr>
        <p:txBody>
          <a:bodyPr lIns="0" tIns="0" rIns="0" bIns="0" rtlCol="0" anchor="t">
            <a:spAutoFit/>
          </a:bodyPr>
          <a:lstStyle/>
          <a:p>
            <a:pPr algn="ctr">
              <a:lnSpc>
                <a:spcPts val="11122"/>
              </a:lnSpc>
              <a:spcBef>
                <a:spcPct val="0"/>
              </a:spcBef>
            </a:pPr>
            <a:r>
              <a:rPr lang="en-US" sz="7944" b="1">
                <a:solidFill>
                  <a:srgbClr val="000000"/>
                </a:solidFill>
                <a:latin typeface="Now Heavy"/>
                <a:ea typeface="Now Heavy"/>
                <a:cs typeface="Now Heavy"/>
                <a:sym typeface="Now Heavy"/>
              </a:rPr>
              <a:t>BUILDING EMPLOYER PARTNERSHIPS</a:t>
            </a:r>
          </a:p>
        </p:txBody>
      </p:sp>
      <p:sp>
        <p:nvSpPr>
          <p:cNvPr id="10" name="TextBox 10"/>
          <p:cNvSpPr txBox="1"/>
          <p:nvPr/>
        </p:nvSpPr>
        <p:spPr>
          <a:xfrm>
            <a:off x="3375757" y="5215200"/>
            <a:ext cx="11536486" cy="494365"/>
          </a:xfrm>
          <a:prstGeom prst="rect">
            <a:avLst/>
          </a:prstGeom>
        </p:spPr>
        <p:txBody>
          <a:bodyPr lIns="0" tIns="0" rIns="0" bIns="0" rtlCol="0" anchor="t">
            <a:spAutoFit/>
          </a:bodyPr>
          <a:lstStyle/>
          <a:p>
            <a:pPr algn="ctr">
              <a:lnSpc>
                <a:spcPts val="4031"/>
              </a:lnSpc>
              <a:spcBef>
                <a:spcPct val="0"/>
              </a:spcBef>
            </a:pPr>
            <a:r>
              <a:rPr lang="en-US" sz="2879" b="1">
                <a:solidFill>
                  <a:srgbClr val="000000"/>
                </a:solidFill>
                <a:latin typeface="Now Medium"/>
                <a:ea typeface="Now Medium"/>
                <a:cs typeface="Now Medium"/>
                <a:sym typeface="Now Medium"/>
              </a:rPr>
              <a:t>USCCB</a:t>
            </a:r>
          </a:p>
        </p:txBody>
      </p:sp>
      <p:sp>
        <p:nvSpPr>
          <p:cNvPr id="11" name="AutoShape 11"/>
          <p:cNvSpPr/>
          <p:nvPr/>
        </p:nvSpPr>
        <p:spPr>
          <a:xfrm>
            <a:off x="0" y="4367475"/>
            <a:ext cx="18288000" cy="0"/>
          </a:xfrm>
          <a:prstGeom prst="line">
            <a:avLst/>
          </a:prstGeom>
          <a:ln w="19050" cap="rnd">
            <a:solidFill>
              <a:srgbClr val="000000"/>
            </a:solidFill>
            <a:prstDash val="solid"/>
            <a:headEnd type="none" w="sm" len="sm"/>
            <a:tailEnd type="none" w="sm" len="sm"/>
          </a:ln>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59479" y="904875"/>
            <a:ext cx="10291904" cy="2206003"/>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LEGAL STATUS AND REFUGEE RESETTLEMENT</a:t>
            </a:r>
          </a:p>
        </p:txBody>
      </p:sp>
      <p:sp>
        <p:nvSpPr>
          <p:cNvPr id="3" name="TextBox 3"/>
          <p:cNvSpPr txBox="1"/>
          <p:nvPr/>
        </p:nvSpPr>
        <p:spPr>
          <a:xfrm>
            <a:off x="1524901" y="3669582"/>
            <a:ext cx="15528674" cy="6305551"/>
          </a:xfrm>
          <a:prstGeom prst="rect">
            <a:avLst/>
          </a:prstGeom>
        </p:spPr>
        <p:txBody>
          <a:bodyPr lIns="0" tIns="0" rIns="0" bIns="0" rtlCol="0" anchor="t">
            <a:spAutoFit/>
          </a:bodyPr>
          <a:lstStyle/>
          <a:p>
            <a:pPr marL="971542" lvl="1" indent="-485771" algn="l">
              <a:lnSpc>
                <a:spcPts val="6299"/>
              </a:lnSpc>
              <a:buFont typeface="Arial"/>
              <a:buChar char="•"/>
            </a:pPr>
            <a:r>
              <a:rPr lang="en-US" sz="4499" b="1">
                <a:solidFill>
                  <a:srgbClr val="000000"/>
                </a:solidFill>
                <a:latin typeface="Now Bold"/>
                <a:ea typeface="Now Bold"/>
                <a:cs typeface="Now Bold"/>
                <a:sym typeface="Now Bold"/>
              </a:rPr>
              <a:t>Challenge: </a:t>
            </a:r>
            <a:r>
              <a:rPr lang="en-US" sz="4499">
                <a:solidFill>
                  <a:srgbClr val="000000"/>
                </a:solidFill>
                <a:latin typeface="Now"/>
                <a:ea typeface="Now"/>
                <a:cs typeface="Now"/>
                <a:sym typeface="Now"/>
              </a:rPr>
              <a:t>Employers unsure about the legal status of refugee clients.</a:t>
            </a:r>
          </a:p>
          <a:p>
            <a:pPr marL="971542" lvl="1" indent="-485771" algn="l">
              <a:lnSpc>
                <a:spcPts val="6299"/>
              </a:lnSpc>
              <a:buFont typeface="Arial"/>
              <a:buChar char="•"/>
            </a:pPr>
            <a:r>
              <a:rPr lang="en-US" sz="4499" b="1">
                <a:solidFill>
                  <a:srgbClr val="000000"/>
                </a:solidFill>
                <a:latin typeface="Now Bold"/>
                <a:ea typeface="Now Bold"/>
                <a:cs typeface="Now Bold"/>
                <a:sym typeface="Now Bold"/>
              </a:rPr>
              <a:t>Example (Jacksonville): </a:t>
            </a:r>
            <a:r>
              <a:rPr lang="en-US" sz="4499">
                <a:solidFill>
                  <a:srgbClr val="000000"/>
                </a:solidFill>
                <a:latin typeface="Now"/>
                <a:ea typeface="Now"/>
                <a:cs typeface="Now"/>
                <a:sym typeface="Now"/>
              </a:rPr>
              <a:t>Provide documentation of work eligibility and assist with onboarding.</a:t>
            </a:r>
          </a:p>
          <a:p>
            <a:pPr marL="971542" lvl="1" indent="-485771" algn="l">
              <a:lnSpc>
                <a:spcPts val="6299"/>
              </a:lnSpc>
              <a:buFont typeface="Arial"/>
              <a:buChar char="•"/>
            </a:pPr>
            <a:r>
              <a:rPr lang="en-US" sz="4499" b="1">
                <a:solidFill>
                  <a:srgbClr val="000000"/>
                </a:solidFill>
                <a:latin typeface="Now Bold"/>
                <a:ea typeface="Now Bold"/>
                <a:cs typeface="Now Bold"/>
                <a:sym typeface="Now Bold"/>
              </a:rPr>
              <a:t>Outcome: </a:t>
            </a:r>
            <a:r>
              <a:rPr lang="en-US" sz="4499">
                <a:solidFill>
                  <a:srgbClr val="000000"/>
                </a:solidFill>
                <a:latin typeface="Now"/>
                <a:ea typeface="Now"/>
                <a:cs typeface="Now"/>
                <a:sym typeface="Now"/>
              </a:rPr>
              <a:t>Employers feel reassured and confident in hiring refugee clients.</a:t>
            </a:r>
          </a:p>
          <a:p>
            <a:pPr algn="l">
              <a:lnSpc>
                <a:spcPts val="6299"/>
              </a:lnSpc>
            </a:pPr>
            <a:endParaRPr lang="en-US" sz="4499">
              <a:solidFill>
                <a:srgbClr val="000000"/>
              </a:solidFill>
              <a:latin typeface="Now"/>
              <a:ea typeface="Now"/>
              <a:cs typeface="Now"/>
              <a:sym typeface="Now"/>
            </a:endParaRPr>
          </a:p>
          <a:p>
            <a:pPr algn="l">
              <a:lnSpc>
                <a:spcPts val="6299"/>
              </a:lnSpc>
              <a:spcBef>
                <a:spcPct val="0"/>
              </a:spcBef>
            </a:pPr>
            <a:endParaRPr lang="en-US" sz="4499">
              <a:solidFill>
                <a:srgbClr val="000000"/>
              </a:solidFill>
              <a:latin typeface="Now"/>
              <a:ea typeface="Now"/>
              <a:cs typeface="Now"/>
              <a:sym typeface="Now"/>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59479" y="904875"/>
            <a:ext cx="10291904" cy="1085228"/>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CULTURAL AWARENESS </a:t>
            </a:r>
          </a:p>
        </p:txBody>
      </p:sp>
      <p:sp>
        <p:nvSpPr>
          <p:cNvPr id="3" name="TextBox 3"/>
          <p:cNvSpPr txBox="1"/>
          <p:nvPr/>
        </p:nvSpPr>
        <p:spPr>
          <a:xfrm>
            <a:off x="369610" y="2358630"/>
            <a:ext cx="10904303" cy="7918963"/>
          </a:xfrm>
          <a:prstGeom prst="rect">
            <a:avLst/>
          </a:prstGeom>
        </p:spPr>
        <p:txBody>
          <a:bodyPr wrap="square" lIns="0" tIns="0" rIns="0" bIns="0" rtlCol="0" anchor="t">
            <a:spAutoFit/>
          </a:bodyPr>
          <a:lstStyle/>
          <a:p>
            <a:pPr marL="951865" lvl="1" indent="-475615" algn="l">
              <a:lnSpc>
                <a:spcPts val="6173"/>
              </a:lnSpc>
              <a:buFont typeface="Arial"/>
              <a:buChar char="•"/>
            </a:pPr>
            <a:r>
              <a:rPr lang="en-US" sz="3600" b="1">
                <a:solidFill>
                  <a:srgbClr val="000000"/>
                </a:solidFill>
                <a:latin typeface="Now Bold"/>
                <a:ea typeface="Now Bold"/>
                <a:cs typeface="Now Bold"/>
                <a:sym typeface="Now Bold"/>
              </a:rPr>
              <a:t>Challenge:  </a:t>
            </a:r>
            <a:r>
              <a:rPr lang="en-US" sz="3600">
                <a:solidFill>
                  <a:srgbClr val="000000"/>
                </a:solidFill>
                <a:latin typeface="Now"/>
                <a:ea typeface="Now"/>
                <a:cs typeface="Now"/>
                <a:sym typeface="Now"/>
              </a:rPr>
              <a:t>Employers are unsure about cultural differences in the workplace.</a:t>
            </a:r>
            <a:endParaRPr lang="en-US" sz="3600">
              <a:solidFill>
                <a:srgbClr val="000000"/>
              </a:solidFill>
              <a:latin typeface="Now"/>
              <a:ea typeface="Now"/>
              <a:cs typeface="Now"/>
            </a:endParaRPr>
          </a:p>
          <a:p>
            <a:pPr marL="951865" lvl="1" indent="-475615" algn="l">
              <a:lnSpc>
                <a:spcPts val="6173"/>
              </a:lnSpc>
              <a:buFont typeface="Arial"/>
              <a:buChar char="•"/>
            </a:pPr>
            <a:r>
              <a:rPr lang="en-US" sz="3600" b="1">
                <a:solidFill>
                  <a:srgbClr val="000000"/>
                </a:solidFill>
                <a:latin typeface="Now Bold"/>
                <a:ea typeface="Now Bold"/>
                <a:cs typeface="Now Bold"/>
                <a:sym typeface="Now Bold"/>
              </a:rPr>
              <a:t>Example (Rockford)</a:t>
            </a:r>
            <a:r>
              <a:rPr lang="en-US" sz="3600">
                <a:solidFill>
                  <a:srgbClr val="000000"/>
                </a:solidFill>
                <a:latin typeface="Now"/>
                <a:ea typeface="Now"/>
                <a:cs typeface="Now"/>
                <a:sym typeface="Now"/>
              </a:rPr>
              <a:t>: Offer cultural awareness training for employers.</a:t>
            </a:r>
            <a:endParaRPr lang="en-US" sz="3600">
              <a:solidFill>
                <a:srgbClr val="000000"/>
              </a:solidFill>
              <a:latin typeface="Now"/>
              <a:ea typeface="Now"/>
              <a:cs typeface="Now"/>
            </a:endParaRPr>
          </a:p>
          <a:p>
            <a:pPr marL="951865" lvl="1" indent="-475615" algn="l">
              <a:lnSpc>
                <a:spcPts val="6173"/>
              </a:lnSpc>
              <a:buFont typeface="Arial"/>
              <a:buChar char="•"/>
            </a:pPr>
            <a:r>
              <a:rPr lang="en-US" sz="3600" b="1">
                <a:solidFill>
                  <a:srgbClr val="000000"/>
                </a:solidFill>
                <a:latin typeface="Now Bold"/>
                <a:ea typeface="Now Bold"/>
                <a:cs typeface="Now Bold"/>
                <a:sym typeface="Now Bold"/>
              </a:rPr>
              <a:t>Outcome</a:t>
            </a:r>
            <a:r>
              <a:rPr lang="en-US" sz="3600">
                <a:solidFill>
                  <a:srgbClr val="000000"/>
                </a:solidFill>
                <a:latin typeface="Now"/>
                <a:ea typeface="Now"/>
                <a:cs typeface="Now"/>
                <a:sym typeface="Now"/>
              </a:rPr>
              <a:t>: Employers understand refugee backgrounds better, facilitating workplace integration.</a:t>
            </a:r>
            <a:endParaRPr lang="en-US" sz="3600">
              <a:solidFill>
                <a:srgbClr val="000000"/>
              </a:solidFill>
              <a:latin typeface="Now"/>
              <a:ea typeface="Now"/>
              <a:cs typeface="Now"/>
            </a:endParaRPr>
          </a:p>
          <a:p>
            <a:pPr algn="l">
              <a:lnSpc>
                <a:spcPts val="6173"/>
              </a:lnSpc>
            </a:pPr>
            <a:endParaRPr lang="en-US" sz="4409">
              <a:solidFill>
                <a:srgbClr val="000000"/>
              </a:solidFill>
              <a:latin typeface="Now"/>
              <a:ea typeface="Now"/>
              <a:cs typeface="Now"/>
              <a:sym typeface="Now"/>
            </a:endParaRPr>
          </a:p>
          <a:p>
            <a:pPr algn="l">
              <a:lnSpc>
                <a:spcPts val="6173"/>
              </a:lnSpc>
            </a:pPr>
            <a:endParaRPr lang="en-US" sz="4409">
              <a:solidFill>
                <a:srgbClr val="000000"/>
              </a:solidFill>
              <a:latin typeface="Now"/>
              <a:ea typeface="Now"/>
              <a:cs typeface="Now"/>
              <a:sym typeface="Now"/>
            </a:endParaRPr>
          </a:p>
          <a:p>
            <a:pPr algn="l">
              <a:lnSpc>
                <a:spcPts val="6173"/>
              </a:lnSpc>
              <a:spcBef>
                <a:spcPct val="0"/>
              </a:spcBef>
            </a:pPr>
            <a:endParaRPr lang="en-US" sz="4409">
              <a:solidFill>
                <a:srgbClr val="000000"/>
              </a:solidFill>
              <a:latin typeface="Now"/>
              <a:ea typeface="Now"/>
              <a:cs typeface="Now"/>
              <a:sym typeface="Now"/>
            </a:endParaRPr>
          </a:p>
        </p:txBody>
      </p:sp>
      <p:sp>
        <p:nvSpPr>
          <p:cNvPr id="5" name="Freeform 5">
            <a:extLst>
              <a:ext uri="{FF2B5EF4-FFF2-40B4-BE49-F238E27FC236}">
                <a16:creationId xmlns:a16="http://schemas.microsoft.com/office/drawing/2014/main" id="{62DC8C77-1346-D599-4CEC-62A6C352522E}"/>
              </a:ext>
            </a:extLst>
          </p:cNvPr>
          <p:cNvSpPr/>
          <p:nvPr/>
        </p:nvSpPr>
        <p:spPr>
          <a:xfrm>
            <a:off x="12750598" y="2352539"/>
            <a:ext cx="4416342" cy="6655784"/>
          </a:xfrm>
          <a:custGeom>
            <a:avLst/>
            <a:gdLst/>
            <a:ahLst/>
            <a:cxnLst/>
            <a:rect l="l" t="t" r="r" b="b"/>
            <a:pathLst>
              <a:path w="2413021" h="4861398">
                <a:moveTo>
                  <a:pt x="0" y="0"/>
                </a:moveTo>
                <a:lnTo>
                  <a:pt x="2413021" y="0"/>
                </a:lnTo>
                <a:lnTo>
                  <a:pt x="2413021" y="4861397"/>
                </a:lnTo>
                <a:lnTo>
                  <a:pt x="0" y="48613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20996" y="904875"/>
            <a:ext cx="17543193" cy="1087734"/>
          </a:xfrm>
          <a:prstGeom prst="rect">
            <a:avLst/>
          </a:prstGeom>
        </p:spPr>
        <p:txBody>
          <a:bodyPr wrap="square" lIns="0" tIns="0" rIns="0" bIns="0" rtlCol="0" anchor="t">
            <a:spAutoFit/>
          </a:bodyPr>
          <a:lstStyle/>
          <a:p>
            <a:pPr algn="ctr">
              <a:lnSpc>
                <a:spcPts val="8784"/>
              </a:lnSpc>
              <a:spcBef>
                <a:spcPct val="0"/>
              </a:spcBef>
            </a:pPr>
            <a:r>
              <a:rPr lang="en-US" sz="6274" b="1">
                <a:solidFill>
                  <a:srgbClr val="000000"/>
                </a:solidFill>
                <a:latin typeface="Now Bold"/>
                <a:ea typeface="Now Bold"/>
                <a:cs typeface="Now Bold"/>
                <a:sym typeface="Now Bold"/>
              </a:rPr>
              <a:t>SHARE PARTNERSHIP SUCCESS STORIES</a:t>
            </a:r>
          </a:p>
        </p:txBody>
      </p:sp>
      <p:sp>
        <p:nvSpPr>
          <p:cNvPr id="3" name="TextBox 3"/>
          <p:cNvSpPr txBox="1"/>
          <p:nvPr/>
        </p:nvSpPr>
        <p:spPr>
          <a:xfrm>
            <a:off x="7817544" y="2571945"/>
            <a:ext cx="8888692" cy="8716810"/>
          </a:xfrm>
          <a:prstGeom prst="rect">
            <a:avLst/>
          </a:prstGeom>
        </p:spPr>
        <p:txBody>
          <a:bodyPr wrap="square" lIns="0" tIns="0" rIns="0" bIns="0" rtlCol="0" anchor="t">
            <a:spAutoFit/>
          </a:bodyPr>
          <a:lstStyle/>
          <a:p>
            <a:pPr marL="951865" lvl="1" indent="-475615" algn="l">
              <a:lnSpc>
                <a:spcPts val="6173"/>
              </a:lnSpc>
              <a:buFont typeface="Arial"/>
              <a:buChar char="•"/>
            </a:pPr>
            <a:r>
              <a:rPr lang="en-US" sz="3200" b="1">
                <a:solidFill>
                  <a:srgbClr val="000000"/>
                </a:solidFill>
                <a:latin typeface="Now Bold"/>
                <a:ea typeface="Now Bold"/>
                <a:cs typeface="Now Bold"/>
                <a:sym typeface="Now Bold"/>
              </a:rPr>
              <a:t>Challenge:</a:t>
            </a:r>
            <a:r>
              <a:rPr lang="en-US" sz="3200">
                <a:solidFill>
                  <a:srgbClr val="000000"/>
                </a:solidFill>
                <a:latin typeface="Now"/>
                <a:ea typeface="Now"/>
                <a:cs typeface="Now"/>
                <a:sym typeface="Now"/>
              </a:rPr>
              <a:t> Employers may be hesitant due to unfamiliarity with hiring refugees.</a:t>
            </a:r>
            <a:endParaRPr lang="en-US" sz="3200">
              <a:solidFill>
                <a:srgbClr val="000000"/>
              </a:solidFill>
              <a:latin typeface="Now"/>
              <a:ea typeface="Now"/>
              <a:cs typeface="Now"/>
            </a:endParaRPr>
          </a:p>
          <a:p>
            <a:pPr marL="951865" lvl="1" indent="-475615" algn="l">
              <a:lnSpc>
                <a:spcPts val="6173"/>
              </a:lnSpc>
              <a:buFont typeface="Arial"/>
              <a:buChar char="•"/>
            </a:pPr>
            <a:r>
              <a:rPr lang="en-US" sz="3200" b="1">
                <a:solidFill>
                  <a:srgbClr val="000000"/>
                </a:solidFill>
                <a:latin typeface="Now Bold"/>
                <a:ea typeface="Now Bold"/>
                <a:cs typeface="Now Bold"/>
                <a:sym typeface="Now Bold"/>
              </a:rPr>
              <a:t>Example (Cincinnati): </a:t>
            </a:r>
            <a:r>
              <a:rPr lang="en-US" sz="3200">
                <a:solidFill>
                  <a:srgbClr val="000000"/>
                </a:solidFill>
                <a:latin typeface="Now"/>
                <a:ea typeface="Now"/>
                <a:cs typeface="Now"/>
                <a:sym typeface="Now"/>
              </a:rPr>
              <a:t>Build trust through transparency and share success stories.</a:t>
            </a:r>
            <a:endParaRPr lang="en-US" sz="3200">
              <a:solidFill>
                <a:srgbClr val="000000"/>
              </a:solidFill>
              <a:latin typeface="Now"/>
              <a:ea typeface="Now"/>
              <a:cs typeface="Now"/>
            </a:endParaRPr>
          </a:p>
          <a:p>
            <a:pPr marL="951865" lvl="1" indent="-475615" algn="l">
              <a:lnSpc>
                <a:spcPts val="6173"/>
              </a:lnSpc>
              <a:buFont typeface="Arial"/>
              <a:buChar char="•"/>
            </a:pPr>
            <a:r>
              <a:rPr lang="en-US" sz="3200" b="1">
                <a:solidFill>
                  <a:srgbClr val="000000"/>
                </a:solidFill>
                <a:latin typeface="Now Bold"/>
                <a:ea typeface="Now Bold"/>
                <a:cs typeface="Now Bold"/>
                <a:sym typeface="Now Bold"/>
              </a:rPr>
              <a:t>Outcome: </a:t>
            </a:r>
            <a:r>
              <a:rPr lang="en-US" sz="3200">
                <a:solidFill>
                  <a:srgbClr val="000000"/>
                </a:solidFill>
                <a:latin typeface="Now"/>
                <a:ea typeface="Now"/>
                <a:cs typeface="Now"/>
                <a:sym typeface="Now"/>
              </a:rPr>
              <a:t>Employers become more open to partnership and hiring clients</a:t>
            </a:r>
            <a:r>
              <a:rPr lang="en-US" sz="3200" b="1">
                <a:solidFill>
                  <a:srgbClr val="000000"/>
                </a:solidFill>
                <a:latin typeface="Now Bold"/>
                <a:ea typeface="Now Bold"/>
                <a:cs typeface="Now Bold"/>
                <a:sym typeface="Now Bold"/>
              </a:rPr>
              <a:t>.</a:t>
            </a:r>
            <a:endParaRPr lang="en-US" sz="3200" b="1">
              <a:solidFill>
                <a:srgbClr val="000000"/>
              </a:solidFill>
              <a:latin typeface="Now Bold"/>
              <a:ea typeface="Now Bold"/>
              <a:cs typeface="Now Bold"/>
            </a:endParaRPr>
          </a:p>
          <a:p>
            <a:pPr algn="l">
              <a:lnSpc>
                <a:spcPts val="6173"/>
              </a:lnSpc>
            </a:pPr>
            <a:endParaRPr lang="en-US" sz="4409" b="1">
              <a:solidFill>
                <a:srgbClr val="000000"/>
              </a:solidFill>
              <a:latin typeface="Now Bold"/>
              <a:ea typeface="Now Bold"/>
              <a:cs typeface="Now Bold"/>
              <a:sym typeface="Now Bold"/>
            </a:endParaRPr>
          </a:p>
          <a:p>
            <a:pPr algn="l">
              <a:lnSpc>
                <a:spcPts val="6173"/>
              </a:lnSpc>
            </a:pPr>
            <a:endParaRPr lang="en-US" sz="4409" b="1">
              <a:solidFill>
                <a:srgbClr val="000000"/>
              </a:solidFill>
              <a:latin typeface="Now Bold"/>
              <a:ea typeface="Now Bold"/>
              <a:cs typeface="Now Bold"/>
              <a:sym typeface="Now Bold"/>
            </a:endParaRPr>
          </a:p>
          <a:p>
            <a:pPr algn="l">
              <a:lnSpc>
                <a:spcPts val="6173"/>
              </a:lnSpc>
            </a:pPr>
            <a:endParaRPr lang="en-US" sz="4409" b="1">
              <a:solidFill>
                <a:srgbClr val="000000"/>
              </a:solidFill>
              <a:latin typeface="Now Bold"/>
              <a:ea typeface="Now Bold"/>
              <a:cs typeface="Now Bold"/>
              <a:sym typeface="Now Bold"/>
            </a:endParaRPr>
          </a:p>
          <a:p>
            <a:pPr algn="l">
              <a:lnSpc>
                <a:spcPts val="6173"/>
              </a:lnSpc>
              <a:spcBef>
                <a:spcPct val="0"/>
              </a:spcBef>
            </a:pPr>
            <a:endParaRPr lang="en-US" sz="4409" b="1">
              <a:solidFill>
                <a:srgbClr val="000000"/>
              </a:solidFill>
              <a:latin typeface="Now Bold"/>
              <a:ea typeface="Now Bold"/>
              <a:cs typeface="Now Bold"/>
              <a:sym typeface="Now Bold"/>
            </a:endParaRPr>
          </a:p>
        </p:txBody>
      </p:sp>
      <p:sp>
        <p:nvSpPr>
          <p:cNvPr id="5" name="Freeform 2">
            <a:extLst>
              <a:ext uri="{FF2B5EF4-FFF2-40B4-BE49-F238E27FC236}">
                <a16:creationId xmlns:a16="http://schemas.microsoft.com/office/drawing/2014/main" id="{E159ACEC-6294-C7A3-F246-2482C5E238E3}"/>
              </a:ext>
            </a:extLst>
          </p:cNvPr>
          <p:cNvSpPr/>
          <p:nvPr/>
        </p:nvSpPr>
        <p:spPr>
          <a:xfrm>
            <a:off x="2300931" y="2254215"/>
            <a:ext cx="4526788" cy="7221139"/>
          </a:xfrm>
          <a:custGeom>
            <a:avLst/>
            <a:gdLst/>
            <a:ahLst/>
            <a:cxnLst/>
            <a:rect l="l" t="t" r="r" b="b"/>
            <a:pathLst>
              <a:path w="2130176" h="4861398">
                <a:moveTo>
                  <a:pt x="0" y="0"/>
                </a:moveTo>
                <a:lnTo>
                  <a:pt x="2130177" y="0"/>
                </a:lnTo>
                <a:lnTo>
                  <a:pt x="2130177" y="4861397"/>
                </a:lnTo>
                <a:lnTo>
                  <a:pt x="0" y="486139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458681"/>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4" name="TextBox 4"/>
            <p:cNvSpPr txBox="1"/>
            <p:nvPr/>
          </p:nvSpPr>
          <p:spPr>
            <a:xfrm>
              <a:off x="0" y="-47625"/>
              <a:ext cx="4274726" cy="2215092"/>
            </a:xfrm>
            <a:prstGeom prst="rect">
              <a:avLst/>
            </a:prstGeom>
          </p:spPr>
          <p:txBody>
            <a:bodyPr lIns="50800" tIns="50800" rIns="50800" bIns="50800" rtlCol="0" anchor="ctr"/>
            <a:lstStyle/>
            <a:p>
              <a:pPr algn="ctr">
                <a:lnSpc>
                  <a:spcPts val="3191"/>
                </a:lnSpc>
              </a:pPr>
              <a:endParaRPr/>
            </a:p>
          </p:txBody>
        </p:sp>
      </p:grpSp>
      <p:grpSp>
        <p:nvGrpSpPr>
          <p:cNvPr id="5" name="Group 5"/>
          <p:cNvGrpSpPr/>
          <p:nvPr/>
        </p:nvGrpSpPr>
        <p:grpSpPr>
          <a:xfrm>
            <a:off x="2813759" y="4458024"/>
            <a:ext cx="3339475" cy="1464498"/>
            <a:chOff x="0" y="0"/>
            <a:chExt cx="879533" cy="385711"/>
          </a:xfrm>
        </p:grpSpPr>
        <p:sp>
          <p:nvSpPr>
            <p:cNvPr id="6" name="Freeform 6"/>
            <p:cNvSpPr/>
            <p:nvPr/>
          </p:nvSpPr>
          <p:spPr>
            <a:xfrm>
              <a:off x="0" y="0"/>
              <a:ext cx="879533" cy="385711"/>
            </a:xfrm>
            <a:custGeom>
              <a:avLst/>
              <a:gdLst/>
              <a:ahLst/>
              <a:cxnLst/>
              <a:rect l="l" t="t" r="r" b="b"/>
              <a:pathLst>
                <a:path w="879533" h="385711">
                  <a:moveTo>
                    <a:pt x="0" y="0"/>
                  </a:moveTo>
                  <a:lnTo>
                    <a:pt x="879533" y="0"/>
                  </a:lnTo>
                  <a:lnTo>
                    <a:pt x="879533" y="385711"/>
                  </a:lnTo>
                  <a:lnTo>
                    <a:pt x="0" y="385711"/>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7" name="TextBox 7"/>
            <p:cNvSpPr txBox="1"/>
            <p:nvPr/>
          </p:nvSpPr>
          <p:spPr>
            <a:xfrm>
              <a:off x="0" y="-47625"/>
              <a:ext cx="879533" cy="433336"/>
            </a:xfrm>
            <a:prstGeom prst="rect">
              <a:avLst/>
            </a:prstGeom>
          </p:spPr>
          <p:txBody>
            <a:bodyPr lIns="50800" tIns="50800" rIns="50800" bIns="50800" rtlCol="0" anchor="ctr"/>
            <a:lstStyle/>
            <a:p>
              <a:pPr algn="ctr">
                <a:lnSpc>
                  <a:spcPts val="3191"/>
                </a:lnSpc>
              </a:pPr>
              <a:endParaRPr/>
            </a:p>
          </p:txBody>
        </p:sp>
      </p:grpSp>
      <p:grpSp>
        <p:nvGrpSpPr>
          <p:cNvPr id="8" name="Group 8"/>
          <p:cNvGrpSpPr/>
          <p:nvPr/>
        </p:nvGrpSpPr>
        <p:grpSpPr>
          <a:xfrm>
            <a:off x="1386938" y="4458024"/>
            <a:ext cx="1426820" cy="1464498"/>
            <a:chOff x="0" y="0"/>
            <a:chExt cx="375788" cy="385711"/>
          </a:xfrm>
        </p:grpSpPr>
        <p:sp>
          <p:nvSpPr>
            <p:cNvPr id="9" name="Freeform 9"/>
            <p:cNvSpPr/>
            <p:nvPr/>
          </p:nvSpPr>
          <p:spPr>
            <a:xfrm>
              <a:off x="0" y="0"/>
              <a:ext cx="375788" cy="385711"/>
            </a:xfrm>
            <a:custGeom>
              <a:avLst/>
              <a:gdLst/>
              <a:ahLst/>
              <a:cxnLst/>
              <a:rect l="l" t="t" r="r" b="b"/>
              <a:pathLst>
                <a:path w="375788" h="385711">
                  <a:moveTo>
                    <a:pt x="0" y="0"/>
                  </a:moveTo>
                  <a:lnTo>
                    <a:pt x="375788" y="0"/>
                  </a:lnTo>
                  <a:lnTo>
                    <a:pt x="375788" y="385711"/>
                  </a:lnTo>
                  <a:lnTo>
                    <a:pt x="0" y="385711"/>
                  </a:lnTo>
                  <a:close/>
                </a:path>
              </a:pathLst>
            </a:custGeom>
            <a:solidFill>
              <a:srgbClr val="000000"/>
            </a:solidFill>
            <a:ln w="19050" cap="sq">
              <a:solidFill>
                <a:srgbClr val="000000"/>
              </a:solidFill>
              <a:prstDash val="solid"/>
              <a:miter/>
            </a:ln>
          </p:spPr>
          <p:txBody>
            <a:bodyPr/>
            <a:lstStyle/>
            <a:p>
              <a:endParaRPr lang="en-US"/>
            </a:p>
          </p:txBody>
        </p:sp>
        <p:sp>
          <p:nvSpPr>
            <p:cNvPr id="10" name="TextBox 10"/>
            <p:cNvSpPr txBox="1"/>
            <p:nvPr/>
          </p:nvSpPr>
          <p:spPr>
            <a:xfrm>
              <a:off x="0" y="-47625"/>
              <a:ext cx="375788" cy="433336"/>
            </a:xfrm>
            <a:prstGeom prst="rect">
              <a:avLst/>
            </a:prstGeom>
          </p:spPr>
          <p:txBody>
            <a:bodyPr lIns="50800" tIns="50800" rIns="50800" bIns="50800" rtlCol="0" anchor="ctr"/>
            <a:lstStyle/>
            <a:p>
              <a:pPr algn="ctr">
                <a:lnSpc>
                  <a:spcPts val="3191"/>
                </a:lnSpc>
              </a:pPr>
              <a:endParaRPr/>
            </a:p>
          </p:txBody>
        </p:sp>
      </p:grpSp>
      <p:grpSp>
        <p:nvGrpSpPr>
          <p:cNvPr id="11" name="Group 11"/>
          <p:cNvGrpSpPr/>
          <p:nvPr/>
        </p:nvGrpSpPr>
        <p:grpSpPr>
          <a:xfrm>
            <a:off x="8189654" y="4458024"/>
            <a:ext cx="3339475" cy="1464498"/>
            <a:chOff x="0" y="0"/>
            <a:chExt cx="879533" cy="385711"/>
          </a:xfrm>
        </p:grpSpPr>
        <p:sp>
          <p:nvSpPr>
            <p:cNvPr id="12" name="Freeform 12"/>
            <p:cNvSpPr/>
            <p:nvPr/>
          </p:nvSpPr>
          <p:spPr>
            <a:xfrm>
              <a:off x="0" y="0"/>
              <a:ext cx="879533" cy="385711"/>
            </a:xfrm>
            <a:custGeom>
              <a:avLst/>
              <a:gdLst/>
              <a:ahLst/>
              <a:cxnLst/>
              <a:rect l="l" t="t" r="r" b="b"/>
              <a:pathLst>
                <a:path w="879533" h="385711">
                  <a:moveTo>
                    <a:pt x="0" y="0"/>
                  </a:moveTo>
                  <a:lnTo>
                    <a:pt x="879533" y="0"/>
                  </a:lnTo>
                  <a:lnTo>
                    <a:pt x="879533" y="385711"/>
                  </a:lnTo>
                  <a:lnTo>
                    <a:pt x="0" y="385711"/>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3" name="TextBox 13"/>
            <p:cNvSpPr txBox="1"/>
            <p:nvPr/>
          </p:nvSpPr>
          <p:spPr>
            <a:xfrm>
              <a:off x="0" y="-47625"/>
              <a:ext cx="879533" cy="433336"/>
            </a:xfrm>
            <a:prstGeom prst="rect">
              <a:avLst/>
            </a:prstGeom>
          </p:spPr>
          <p:txBody>
            <a:bodyPr lIns="50800" tIns="50800" rIns="50800" bIns="50800" rtlCol="0" anchor="ctr"/>
            <a:lstStyle/>
            <a:p>
              <a:pPr algn="ctr">
                <a:lnSpc>
                  <a:spcPts val="3191"/>
                </a:lnSpc>
              </a:pPr>
              <a:endParaRPr/>
            </a:p>
          </p:txBody>
        </p:sp>
      </p:grpSp>
      <p:grpSp>
        <p:nvGrpSpPr>
          <p:cNvPr id="14" name="Group 14"/>
          <p:cNvGrpSpPr/>
          <p:nvPr/>
        </p:nvGrpSpPr>
        <p:grpSpPr>
          <a:xfrm>
            <a:off x="6762834" y="4458024"/>
            <a:ext cx="1426820" cy="1464498"/>
            <a:chOff x="0" y="0"/>
            <a:chExt cx="375788" cy="385711"/>
          </a:xfrm>
        </p:grpSpPr>
        <p:sp>
          <p:nvSpPr>
            <p:cNvPr id="15" name="Freeform 15"/>
            <p:cNvSpPr/>
            <p:nvPr/>
          </p:nvSpPr>
          <p:spPr>
            <a:xfrm>
              <a:off x="0" y="0"/>
              <a:ext cx="375788" cy="385711"/>
            </a:xfrm>
            <a:custGeom>
              <a:avLst/>
              <a:gdLst/>
              <a:ahLst/>
              <a:cxnLst/>
              <a:rect l="l" t="t" r="r" b="b"/>
              <a:pathLst>
                <a:path w="375788" h="385711">
                  <a:moveTo>
                    <a:pt x="0" y="0"/>
                  </a:moveTo>
                  <a:lnTo>
                    <a:pt x="375788" y="0"/>
                  </a:lnTo>
                  <a:lnTo>
                    <a:pt x="375788" y="385711"/>
                  </a:lnTo>
                  <a:lnTo>
                    <a:pt x="0" y="385711"/>
                  </a:lnTo>
                  <a:close/>
                </a:path>
              </a:pathLst>
            </a:custGeom>
            <a:solidFill>
              <a:srgbClr val="000000"/>
            </a:solidFill>
            <a:ln w="19050" cap="sq">
              <a:solidFill>
                <a:srgbClr val="000000"/>
              </a:solidFill>
              <a:prstDash val="solid"/>
              <a:miter/>
            </a:ln>
          </p:spPr>
          <p:txBody>
            <a:bodyPr/>
            <a:lstStyle/>
            <a:p>
              <a:endParaRPr lang="en-US"/>
            </a:p>
          </p:txBody>
        </p:sp>
        <p:sp>
          <p:nvSpPr>
            <p:cNvPr id="16" name="TextBox 16"/>
            <p:cNvSpPr txBox="1"/>
            <p:nvPr/>
          </p:nvSpPr>
          <p:spPr>
            <a:xfrm>
              <a:off x="0" y="-47625"/>
              <a:ext cx="375788" cy="433336"/>
            </a:xfrm>
            <a:prstGeom prst="rect">
              <a:avLst/>
            </a:prstGeom>
          </p:spPr>
          <p:txBody>
            <a:bodyPr lIns="50800" tIns="50800" rIns="50800" bIns="50800" rtlCol="0" anchor="ctr"/>
            <a:lstStyle/>
            <a:p>
              <a:pPr algn="ctr">
                <a:lnSpc>
                  <a:spcPts val="3191"/>
                </a:lnSpc>
              </a:pPr>
              <a:endParaRPr/>
            </a:p>
          </p:txBody>
        </p:sp>
      </p:grpSp>
      <p:grpSp>
        <p:nvGrpSpPr>
          <p:cNvPr id="17" name="Group 17"/>
          <p:cNvGrpSpPr/>
          <p:nvPr/>
        </p:nvGrpSpPr>
        <p:grpSpPr>
          <a:xfrm>
            <a:off x="13561586" y="4458024"/>
            <a:ext cx="3339475" cy="1464498"/>
            <a:chOff x="0" y="0"/>
            <a:chExt cx="879533" cy="385711"/>
          </a:xfrm>
        </p:grpSpPr>
        <p:sp>
          <p:nvSpPr>
            <p:cNvPr id="18" name="Freeform 18"/>
            <p:cNvSpPr/>
            <p:nvPr/>
          </p:nvSpPr>
          <p:spPr>
            <a:xfrm>
              <a:off x="0" y="0"/>
              <a:ext cx="879533" cy="385711"/>
            </a:xfrm>
            <a:custGeom>
              <a:avLst/>
              <a:gdLst/>
              <a:ahLst/>
              <a:cxnLst/>
              <a:rect l="l" t="t" r="r" b="b"/>
              <a:pathLst>
                <a:path w="879533" h="385711">
                  <a:moveTo>
                    <a:pt x="0" y="0"/>
                  </a:moveTo>
                  <a:lnTo>
                    <a:pt x="879533" y="0"/>
                  </a:lnTo>
                  <a:lnTo>
                    <a:pt x="879533" y="385711"/>
                  </a:lnTo>
                  <a:lnTo>
                    <a:pt x="0" y="385711"/>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19" name="TextBox 19"/>
            <p:cNvSpPr txBox="1"/>
            <p:nvPr/>
          </p:nvSpPr>
          <p:spPr>
            <a:xfrm>
              <a:off x="0" y="-47625"/>
              <a:ext cx="879533" cy="433336"/>
            </a:xfrm>
            <a:prstGeom prst="rect">
              <a:avLst/>
            </a:prstGeom>
          </p:spPr>
          <p:txBody>
            <a:bodyPr lIns="50800" tIns="50800" rIns="50800" bIns="50800" rtlCol="0" anchor="ctr"/>
            <a:lstStyle/>
            <a:p>
              <a:pPr algn="ctr">
                <a:lnSpc>
                  <a:spcPts val="3191"/>
                </a:lnSpc>
              </a:pPr>
              <a:endParaRPr/>
            </a:p>
          </p:txBody>
        </p:sp>
      </p:grpSp>
      <p:grpSp>
        <p:nvGrpSpPr>
          <p:cNvPr id="20" name="Group 20"/>
          <p:cNvGrpSpPr/>
          <p:nvPr/>
        </p:nvGrpSpPr>
        <p:grpSpPr>
          <a:xfrm>
            <a:off x="12134766" y="4458024"/>
            <a:ext cx="1426820" cy="1464498"/>
            <a:chOff x="0" y="0"/>
            <a:chExt cx="375788" cy="385711"/>
          </a:xfrm>
        </p:grpSpPr>
        <p:sp>
          <p:nvSpPr>
            <p:cNvPr id="21" name="Freeform 21"/>
            <p:cNvSpPr/>
            <p:nvPr/>
          </p:nvSpPr>
          <p:spPr>
            <a:xfrm>
              <a:off x="0" y="0"/>
              <a:ext cx="375788" cy="385711"/>
            </a:xfrm>
            <a:custGeom>
              <a:avLst/>
              <a:gdLst/>
              <a:ahLst/>
              <a:cxnLst/>
              <a:rect l="l" t="t" r="r" b="b"/>
              <a:pathLst>
                <a:path w="375788" h="385711">
                  <a:moveTo>
                    <a:pt x="0" y="0"/>
                  </a:moveTo>
                  <a:lnTo>
                    <a:pt x="375788" y="0"/>
                  </a:lnTo>
                  <a:lnTo>
                    <a:pt x="375788" y="385711"/>
                  </a:lnTo>
                  <a:lnTo>
                    <a:pt x="0" y="385711"/>
                  </a:lnTo>
                  <a:close/>
                </a:path>
              </a:pathLst>
            </a:custGeom>
            <a:solidFill>
              <a:srgbClr val="000000"/>
            </a:solidFill>
            <a:ln w="19050" cap="sq">
              <a:solidFill>
                <a:srgbClr val="000000"/>
              </a:solidFill>
              <a:prstDash val="solid"/>
              <a:miter/>
            </a:ln>
          </p:spPr>
          <p:txBody>
            <a:bodyPr/>
            <a:lstStyle/>
            <a:p>
              <a:endParaRPr lang="en-US"/>
            </a:p>
          </p:txBody>
        </p:sp>
        <p:sp>
          <p:nvSpPr>
            <p:cNvPr id="22" name="TextBox 22"/>
            <p:cNvSpPr txBox="1"/>
            <p:nvPr/>
          </p:nvSpPr>
          <p:spPr>
            <a:xfrm>
              <a:off x="0" y="-47625"/>
              <a:ext cx="375788" cy="433336"/>
            </a:xfrm>
            <a:prstGeom prst="rect">
              <a:avLst/>
            </a:prstGeom>
          </p:spPr>
          <p:txBody>
            <a:bodyPr lIns="50800" tIns="50800" rIns="50800" bIns="50800" rtlCol="0" anchor="ctr"/>
            <a:lstStyle/>
            <a:p>
              <a:pPr algn="ctr">
                <a:lnSpc>
                  <a:spcPts val="3191"/>
                </a:lnSpc>
              </a:pPr>
              <a:endParaRPr/>
            </a:p>
          </p:txBody>
        </p:sp>
      </p:grpSp>
      <p:sp>
        <p:nvSpPr>
          <p:cNvPr id="23" name="TextBox 23"/>
          <p:cNvSpPr txBox="1"/>
          <p:nvPr/>
        </p:nvSpPr>
        <p:spPr>
          <a:xfrm>
            <a:off x="2646347" y="1833180"/>
            <a:ext cx="12995305" cy="2206003"/>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MAINTAINING EMPLOYER RELATIONSHIPS</a:t>
            </a:r>
          </a:p>
        </p:txBody>
      </p:sp>
      <p:sp>
        <p:nvSpPr>
          <p:cNvPr id="24" name="TextBox 24"/>
          <p:cNvSpPr txBox="1"/>
          <p:nvPr/>
        </p:nvSpPr>
        <p:spPr>
          <a:xfrm>
            <a:off x="3256645" y="4894998"/>
            <a:ext cx="3063302" cy="5238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Now"/>
                <a:ea typeface="Now"/>
                <a:cs typeface="Now"/>
                <a:sym typeface="Now"/>
              </a:rPr>
              <a:t>Networking</a:t>
            </a:r>
          </a:p>
        </p:txBody>
      </p:sp>
      <p:sp>
        <p:nvSpPr>
          <p:cNvPr id="25" name="TextBox 25"/>
          <p:cNvSpPr txBox="1"/>
          <p:nvPr/>
        </p:nvSpPr>
        <p:spPr>
          <a:xfrm>
            <a:off x="1502728" y="4702290"/>
            <a:ext cx="1195241" cy="87119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01</a:t>
            </a:r>
          </a:p>
        </p:txBody>
      </p:sp>
      <p:sp>
        <p:nvSpPr>
          <p:cNvPr id="26" name="TextBox 26"/>
          <p:cNvSpPr txBox="1"/>
          <p:nvPr/>
        </p:nvSpPr>
        <p:spPr>
          <a:xfrm>
            <a:off x="8327741" y="4581525"/>
            <a:ext cx="3063302" cy="1057275"/>
          </a:xfrm>
          <a:prstGeom prst="rect">
            <a:avLst/>
          </a:prstGeom>
        </p:spPr>
        <p:txBody>
          <a:bodyPr lIns="0" tIns="0" rIns="0" bIns="0" rtlCol="0" anchor="t">
            <a:spAutoFit/>
          </a:bodyPr>
          <a:lstStyle/>
          <a:p>
            <a:pPr marL="0" lvl="0" indent="0" algn="ctr">
              <a:lnSpc>
                <a:spcPts val="4200"/>
              </a:lnSpc>
              <a:spcBef>
                <a:spcPct val="0"/>
              </a:spcBef>
            </a:pPr>
            <a:r>
              <a:rPr lang="en-US" sz="3000">
                <a:solidFill>
                  <a:srgbClr val="000000"/>
                </a:solidFill>
                <a:latin typeface="Now"/>
                <a:ea typeface="Now"/>
                <a:cs typeface="Now"/>
                <a:sym typeface="Now"/>
              </a:rPr>
              <a:t>Job Development</a:t>
            </a:r>
          </a:p>
        </p:txBody>
      </p:sp>
      <p:sp>
        <p:nvSpPr>
          <p:cNvPr id="27" name="TextBox 27"/>
          <p:cNvSpPr txBox="1"/>
          <p:nvPr/>
        </p:nvSpPr>
        <p:spPr>
          <a:xfrm>
            <a:off x="6878623" y="4702290"/>
            <a:ext cx="1195241" cy="87119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02</a:t>
            </a:r>
          </a:p>
        </p:txBody>
      </p:sp>
      <p:sp>
        <p:nvSpPr>
          <p:cNvPr id="28" name="TextBox 28"/>
          <p:cNvSpPr txBox="1"/>
          <p:nvPr/>
        </p:nvSpPr>
        <p:spPr>
          <a:xfrm>
            <a:off x="13699673" y="4552470"/>
            <a:ext cx="3063302" cy="10572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Now"/>
                <a:ea typeface="Now"/>
                <a:cs typeface="Now"/>
                <a:sym typeface="Now"/>
              </a:rPr>
              <a:t>Support During Onboarding</a:t>
            </a:r>
          </a:p>
        </p:txBody>
      </p:sp>
      <p:sp>
        <p:nvSpPr>
          <p:cNvPr id="29" name="TextBox 29"/>
          <p:cNvSpPr txBox="1"/>
          <p:nvPr/>
        </p:nvSpPr>
        <p:spPr>
          <a:xfrm>
            <a:off x="12250556" y="4702290"/>
            <a:ext cx="1195241" cy="87119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03</a:t>
            </a:r>
          </a:p>
        </p:txBody>
      </p:sp>
      <p:grpSp>
        <p:nvGrpSpPr>
          <p:cNvPr id="30" name="Group 30"/>
          <p:cNvGrpSpPr/>
          <p:nvPr/>
        </p:nvGrpSpPr>
        <p:grpSpPr>
          <a:xfrm>
            <a:off x="3829963" y="6694047"/>
            <a:ext cx="12058859" cy="1464498"/>
            <a:chOff x="0" y="0"/>
            <a:chExt cx="16078478" cy="1952664"/>
          </a:xfrm>
        </p:grpSpPr>
        <p:grpSp>
          <p:nvGrpSpPr>
            <p:cNvPr id="31" name="Group 31"/>
            <p:cNvGrpSpPr/>
            <p:nvPr/>
          </p:nvGrpSpPr>
          <p:grpSpPr>
            <a:xfrm>
              <a:off x="1902427" y="0"/>
              <a:ext cx="4452634" cy="1952664"/>
              <a:chOff x="0" y="0"/>
              <a:chExt cx="879533" cy="385711"/>
            </a:xfrm>
          </p:grpSpPr>
          <p:sp>
            <p:nvSpPr>
              <p:cNvPr id="32" name="Freeform 32"/>
              <p:cNvSpPr/>
              <p:nvPr/>
            </p:nvSpPr>
            <p:spPr>
              <a:xfrm>
                <a:off x="0" y="0"/>
                <a:ext cx="879533" cy="385711"/>
              </a:xfrm>
              <a:custGeom>
                <a:avLst/>
                <a:gdLst/>
                <a:ahLst/>
                <a:cxnLst/>
                <a:rect l="l" t="t" r="r" b="b"/>
                <a:pathLst>
                  <a:path w="879533" h="385711">
                    <a:moveTo>
                      <a:pt x="0" y="0"/>
                    </a:moveTo>
                    <a:lnTo>
                      <a:pt x="879533" y="0"/>
                    </a:lnTo>
                    <a:lnTo>
                      <a:pt x="879533" y="385711"/>
                    </a:lnTo>
                    <a:lnTo>
                      <a:pt x="0" y="385711"/>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33" name="TextBox 33"/>
              <p:cNvSpPr txBox="1"/>
              <p:nvPr/>
            </p:nvSpPr>
            <p:spPr>
              <a:xfrm>
                <a:off x="0" y="-47625"/>
                <a:ext cx="879533" cy="433336"/>
              </a:xfrm>
              <a:prstGeom prst="rect">
                <a:avLst/>
              </a:prstGeom>
            </p:spPr>
            <p:txBody>
              <a:bodyPr lIns="50800" tIns="50800" rIns="50800" bIns="50800" rtlCol="0" anchor="ctr"/>
              <a:lstStyle/>
              <a:p>
                <a:pPr algn="ctr">
                  <a:lnSpc>
                    <a:spcPts val="3191"/>
                  </a:lnSpc>
                </a:pPr>
                <a:endParaRPr/>
              </a:p>
            </p:txBody>
          </p:sp>
        </p:grpSp>
        <p:grpSp>
          <p:nvGrpSpPr>
            <p:cNvPr id="34" name="Group 34"/>
            <p:cNvGrpSpPr/>
            <p:nvPr/>
          </p:nvGrpSpPr>
          <p:grpSpPr>
            <a:xfrm>
              <a:off x="0" y="0"/>
              <a:ext cx="1902427" cy="1952664"/>
              <a:chOff x="0" y="0"/>
              <a:chExt cx="375788" cy="385711"/>
            </a:xfrm>
          </p:grpSpPr>
          <p:sp>
            <p:nvSpPr>
              <p:cNvPr id="35" name="Freeform 35"/>
              <p:cNvSpPr/>
              <p:nvPr/>
            </p:nvSpPr>
            <p:spPr>
              <a:xfrm>
                <a:off x="0" y="0"/>
                <a:ext cx="375788" cy="385711"/>
              </a:xfrm>
              <a:custGeom>
                <a:avLst/>
                <a:gdLst/>
                <a:ahLst/>
                <a:cxnLst/>
                <a:rect l="l" t="t" r="r" b="b"/>
                <a:pathLst>
                  <a:path w="375788" h="385711">
                    <a:moveTo>
                      <a:pt x="0" y="0"/>
                    </a:moveTo>
                    <a:lnTo>
                      <a:pt x="375788" y="0"/>
                    </a:lnTo>
                    <a:lnTo>
                      <a:pt x="375788" y="385711"/>
                    </a:lnTo>
                    <a:lnTo>
                      <a:pt x="0" y="385711"/>
                    </a:lnTo>
                    <a:close/>
                  </a:path>
                </a:pathLst>
              </a:custGeom>
              <a:solidFill>
                <a:srgbClr val="000000"/>
              </a:solidFill>
              <a:ln w="19050" cap="sq">
                <a:solidFill>
                  <a:srgbClr val="000000"/>
                </a:solidFill>
                <a:prstDash val="solid"/>
                <a:miter/>
              </a:ln>
            </p:spPr>
            <p:txBody>
              <a:bodyPr/>
              <a:lstStyle/>
              <a:p>
                <a:endParaRPr lang="en-US"/>
              </a:p>
            </p:txBody>
          </p:sp>
          <p:sp>
            <p:nvSpPr>
              <p:cNvPr id="36" name="TextBox 36"/>
              <p:cNvSpPr txBox="1"/>
              <p:nvPr/>
            </p:nvSpPr>
            <p:spPr>
              <a:xfrm>
                <a:off x="0" y="-47625"/>
                <a:ext cx="375788" cy="433336"/>
              </a:xfrm>
              <a:prstGeom prst="rect">
                <a:avLst/>
              </a:prstGeom>
            </p:spPr>
            <p:txBody>
              <a:bodyPr lIns="50800" tIns="50800" rIns="50800" bIns="50800" rtlCol="0" anchor="ctr"/>
              <a:lstStyle/>
              <a:p>
                <a:pPr algn="ctr">
                  <a:lnSpc>
                    <a:spcPts val="3191"/>
                  </a:lnSpc>
                </a:pPr>
                <a:endParaRPr/>
              </a:p>
            </p:txBody>
          </p:sp>
        </p:grpSp>
        <p:grpSp>
          <p:nvGrpSpPr>
            <p:cNvPr id="37" name="Group 37"/>
            <p:cNvGrpSpPr/>
            <p:nvPr/>
          </p:nvGrpSpPr>
          <p:grpSpPr>
            <a:xfrm>
              <a:off x="9070288" y="0"/>
              <a:ext cx="4452634" cy="1952664"/>
              <a:chOff x="0" y="0"/>
              <a:chExt cx="879533" cy="385711"/>
            </a:xfrm>
          </p:grpSpPr>
          <p:sp>
            <p:nvSpPr>
              <p:cNvPr id="38" name="Freeform 38"/>
              <p:cNvSpPr/>
              <p:nvPr/>
            </p:nvSpPr>
            <p:spPr>
              <a:xfrm>
                <a:off x="0" y="0"/>
                <a:ext cx="879533" cy="385711"/>
              </a:xfrm>
              <a:custGeom>
                <a:avLst/>
                <a:gdLst/>
                <a:ahLst/>
                <a:cxnLst/>
                <a:rect l="l" t="t" r="r" b="b"/>
                <a:pathLst>
                  <a:path w="879533" h="385711">
                    <a:moveTo>
                      <a:pt x="0" y="0"/>
                    </a:moveTo>
                    <a:lnTo>
                      <a:pt x="879533" y="0"/>
                    </a:lnTo>
                    <a:lnTo>
                      <a:pt x="879533" y="385711"/>
                    </a:lnTo>
                    <a:lnTo>
                      <a:pt x="0" y="385711"/>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39" name="TextBox 39"/>
              <p:cNvSpPr txBox="1"/>
              <p:nvPr/>
            </p:nvSpPr>
            <p:spPr>
              <a:xfrm>
                <a:off x="0" y="-47625"/>
                <a:ext cx="879533" cy="433336"/>
              </a:xfrm>
              <a:prstGeom prst="rect">
                <a:avLst/>
              </a:prstGeom>
            </p:spPr>
            <p:txBody>
              <a:bodyPr lIns="50800" tIns="50800" rIns="50800" bIns="50800" rtlCol="0" anchor="ctr"/>
              <a:lstStyle/>
              <a:p>
                <a:pPr algn="ctr">
                  <a:lnSpc>
                    <a:spcPts val="3191"/>
                  </a:lnSpc>
                </a:pPr>
                <a:endParaRPr/>
              </a:p>
            </p:txBody>
          </p:sp>
        </p:grpSp>
        <p:grpSp>
          <p:nvGrpSpPr>
            <p:cNvPr id="40" name="Group 40"/>
            <p:cNvGrpSpPr/>
            <p:nvPr/>
          </p:nvGrpSpPr>
          <p:grpSpPr>
            <a:xfrm>
              <a:off x="7167861" y="0"/>
              <a:ext cx="1902427" cy="1952664"/>
              <a:chOff x="0" y="0"/>
              <a:chExt cx="375788" cy="385711"/>
            </a:xfrm>
          </p:grpSpPr>
          <p:sp>
            <p:nvSpPr>
              <p:cNvPr id="41" name="Freeform 41"/>
              <p:cNvSpPr/>
              <p:nvPr/>
            </p:nvSpPr>
            <p:spPr>
              <a:xfrm>
                <a:off x="0" y="0"/>
                <a:ext cx="375788" cy="385711"/>
              </a:xfrm>
              <a:custGeom>
                <a:avLst/>
                <a:gdLst/>
                <a:ahLst/>
                <a:cxnLst/>
                <a:rect l="l" t="t" r="r" b="b"/>
                <a:pathLst>
                  <a:path w="375788" h="385711">
                    <a:moveTo>
                      <a:pt x="0" y="0"/>
                    </a:moveTo>
                    <a:lnTo>
                      <a:pt x="375788" y="0"/>
                    </a:lnTo>
                    <a:lnTo>
                      <a:pt x="375788" y="385711"/>
                    </a:lnTo>
                    <a:lnTo>
                      <a:pt x="0" y="385711"/>
                    </a:lnTo>
                    <a:close/>
                  </a:path>
                </a:pathLst>
              </a:custGeom>
              <a:solidFill>
                <a:srgbClr val="000000"/>
              </a:solidFill>
              <a:ln w="19050" cap="sq">
                <a:solidFill>
                  <a:srgbClr val="000000"/>
                </a:solidFill>
                <a:prstDash val="solid"/>
                <a:miter/>
              </a:ln>
            </p:spPr>
            <p:txBody>
              <a:bodyPr/>
              <a:lstStyle/>
              <a:p>
                <a:endParaRPr lang="en-US"/>
              </a:p>
            </p:txBody>
          </p:sp>
          <p:sp>
            <p:nvSpPr>
              <p:cNvPr id="42" name="TextBox 42"/>
              <p:cNvSpPr txBox="1"/>
              <p:nvPr/>
            </p:nvSpPr>
            <p:spPr>
              <a:xfrm>
                <a:off x="0" y="-47625"/>
                <a:ext cx="375788" cy="433336"/>
              </a:xfrm>
              <a:prstGeom prst="rect">
                <a:avLst/>
              </a:prstGeom>
            </p:spPr>
            <p:txBody>
              <a:bodyPr lIns="50800" tIns="50800" rIns="50800" bIns="50800" rtlCol="0" anchor="ctr"/>
              <a:lstStyle/>
              <a:p>
                <a:pPr algn="ctr">
                  <a:lnSpc>
                    <a:spcPts val="3191"/>
                  </a:lnSpc>
                </a:pPr>
                <a:endParaRPr/>
              </a:p>
            </p:txBody>
          </p:sp>
        </p:grpSp>
        <p:sp>
          <p:nvSpPr>
            <p:cNvPr id="43" name="TextBox 43"/>
            <p:cNvSpPr txBox="1"/>
            <p:nvPr/>
          </p:nvSpPr>
          <p:spPr>
            <a:xfrm>
              <a:off x="2086543" y="148153"/>
              <a:ext cx="4084403" cy="1387475"/>
            </a:xfrm>
            <a:prstGeom prst="rect">
              <a:avLst/>
            </a:prstGeom>
          </p:spPr>
          <p:txBody>
            <a:bodyPr lIns="0" tIns="0" rIns="0" bIns="0" rtlCol="0" anchor="t">
              <a:spAutoFit/>
            </a:bodyPr>
            <a:lstStyle/>
            <a:p>
              <a:pPr marL="0" lvl="0" indent="0" algn="l">
                <a:lnSpc>
                  <a:spcPts val="4200"/>
                </a:lnSpc>
                <a:spcBef>
                  <a:spcPct val="0"/>
                </a:spcBef>
              </a:pPr>
              <a:r>
                <a:rPr lang="en-US" sz="3000">
                  <a:solidFill>
                    <a:srgbClr val="000000"/>
                  </a:solidFill>
                  <a:latin typeface="Now"/>
                  <a:ea typeface="Now"/>
                  <a:cs typeface="Now"/>
                  <a:sym typeface="Now"/>
                </a:rPr>
                <a:t>Employee Adjustment</a:t>
              </a:r>
            </a:p>
          </p:txBody>
        </p:sp>
        <p:sp>
          <p:nvSpPr>
            <p:cNvPr id="44" name="TextBox 44"/>
            <p:cNvSpPr txBox="1"/>
            <p:nvPr/>
          </p:nvSpPr>
          <p:spPr>
            <a:xfrm>
              <a:off x="154386" y="360613"/>
              <a:ext cx="1593655" cy="1126663"/>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04</a:t>
              </a:r>
            </a:p>
          </p:txBody>
        </p:sp>
        <p:sp>
          <p:nvSpPr>
            <p:cNvPr id="45" name="TextBox 45"/>
            <p:cNvSpPr txBox="1"/>
            <p:nvPr/>
          </p:nvSpPr>
          <p:spPr>
            <a:xfrm>
              <a:off x="9254403" y="148153"/>
              <a:ext cx="4084403" cy="1387475"/>
            </a:xfrm>
            <a:prstGeom prst="rect">
              <a:avLst/>
            </a:prstGeom>
          </p:spPr>
          <p:txBody>
            <a:bodyPr lIns="0" tIns="0" rIns="0" bIns="0" rtlCol="0" anchor="t">
              <a:spAutoFit/>
            </a:bodyPr>
            <a:lstStyle/>
            <a:p>
              <a:pPr algn="l">
                <a:lnSpc>
                  <a:spcPts val="4200"/>
                </a:lnSpc>
              </a:pPr>
              <a:r>
                <a:rPr lang="en-US" sz="3000">
                  <a:solidFill>
                    <a:srgbClr val="000000"/>
                  </a:solidFill>
                  <a:latin typeface="Now"/>
                  <a:ea typeface="Now"/>
                  <a:cs typeface="Now"/>
                  <a:sym typeface="Now"/>
                </a:rPr>
                <a:t>Celebrating Employer</a:t>
              </a:r>
            </a:p>
          </p:txBody>
        </p:sp>
        <p:sp>
          <p:nvSpPr>
            <p:cNvPr id="46" name="TextBox 46"/>
            <p:cNvSpPr txBox="1"/>
            <p:nvPr/>
          </p:nvSpPr>
          <p:spPr>
            <a:xfrm>
              <a:off x="7322247" y="360613"/>
              <a:ext cx="1593655" cy="1126663"/>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05</a:t>
              </a:r>
            </a:p>
          </p:txBody>
        </p:sp>
        <p:sp>
          <p:nvSpPr>
            <p:cNvPr id="47" name="TextBox 47"/>
            <p:cNvSpPr txBox="1"/>
            <p:nvPr/>
          </p:nvSpPr>
          <p:spPr>
            <a:xfrm>
              <a:off x="14484823" y="360613"/>
              <a:ext cx="1593655" cy="1126663"/>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06</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014823" y="-427259"/>
            <a:ext cx="13266161" cy="2209900"/>
          </a:xfrm>
          <a:prstGeom prst="rect">
            <a:avLst/>
          </a:prstGeom>
        </p:spPr>
        <p:txBody>
          <a:bodyPr wrap="square" lIns="0" tIns="0" rIns="0" bIns="0" rtlCol="0" anchor="t">
            <a:spAutoFit/>
          </a:bodyPr>
          <a:lstStyle/>
          <a:p>
            <a:pPr algn="ctr">
              <a:lnSpc>
                <a:spcPts val="8784"/>
              </a:lnSpc>
            </a:pPr>
            <a:endParaRPr lang="en-US" b="1">
              <a:cs typeface="Calibri"/>
            </a:endParaRPr>
          </a:p>
          <a:p>
            <a:pPr algn="ctr">
              <a:lnSpc>
                <a:spcPts val="8784"/>
              </a:lnSpc>
              <a:spcBef>
                <a:spcPct val="0"/>
              </a:spcBef>
            </a:pPr>
            <a:r>
              <a:rPr lang="en-US" sz="6274" b="1">
                <a:solidFill>
                  <a:srgbClr val="000000"/>
                </a:solidFill>
                <a:latin typeface="Now Bold"/>
                <a:sym typeface="Now Bold"/>
              </a:rPr>
              <a:t>Application</a:t>
            </a:r>
            <a:r>
              <a:rPr lang="en-US" sz="6250" b="1">
                <a:solidFill>
                  <a:srgbClr val="000000"/>
                </a:solidFill>
                <a:ea typeface="+mn-lt"/>
                <a:cs typeface="+mn-lt"/>
                <a:sym typeface="Now Bold"/>
              </a:rPr>
              <a:t> </a:t>
            </a:r>
            <a:endParaRPr lang="en-US" b="1">
              <a:cs typeface="Calibri"/>
            </a:endParaRPr>
          </a:p>
        </p:txBody>
      </p:sp>
      <p:sp>
        <p:nvSpPr>
          <p:cNvPr id="7" name="TextBox 3">
            <a:extLst>
              <a:ext uri="{FF2B5EF4-FFF2-40B4-BE49-F238E27FC236}">
                <a16:creationId xmlns:a16="http://schemas.microsoft.com/office/drawing/2014/main" id="{EF9CAA31-420C-CF4C-9339-7DE5E2E8DB73}"/>
              </a:ext>
            </a:extLst>
          </p:cNvPr>
          <p:cNvSpPr txBox="1"/>
          <p:nvPr/>
        </p:nvSpPr>
        <p:spPr>
          <a:xfrm>
            <a:off x="1884496" y="2860492"/>
            <a:ext cx="15528674" cy="6431569"/>
          </a:xfrm>
          <a:prstGeom prst="rect">
            <a:avLst/>
          </a:prstGeom>
        </p:spPr>
        <p:txBody>
          <a:bodyPr lIns="0" tIns="0" rIns="0" bIns="0" rtlCol="0" anchor="t">
            <a:spAutoFit/>
          </a:bodyPr>
          <a:lstStyle/>
          <a:p>
            <a:pPr marL="970915" lvl="1" indent="-485140">
              <a:lnSpc>
                <a:spcPts val="6299"/>
              </a:lnSpc>
              <a:buFont typeface="Arial"/>
              <a:buChar char="•"/>
            </a:pPr>
            <a:r>
              <a:rPr lang="en-US" sz="4450" b="1">
                <a:solidFill>
                  <a:srgbClr val="000000"/>
                </a:solidFill>
                <a:latin typeface="Now Bold"/>
                <a:sym typeface="Now Bold"/>
              </a:rPr>
              <a:t>Real-World Challenges: </a:t>
            </a:r>
            <a:r>
              <a:rPr lang="en-US" sz="4450">
                <a:solidFill>
                  <a:srgbClr val="000000"/>
                </a:solidFill>
                <a:latin typeface="Now"/>
                <a:cs typeface="Calibri"/>
                <a:sym typeface="Now"/>
              </a:rPr>
              <a:t>Language Barriers, Transportation issues, Childcare needs, Employer Concerns (legal status, cultural differences)</a:t>
            </a:r>
            <a:endParaRPr lang="en-US" sz="4450">
              <a:solidFill>
                <a:srgbClr val="000000"/>
              </a:solidFill>
              <a:latin typeface="Now"/>
              <a:cs typeface="Calibri"/>
            </a:endParaRPr>
          </a:p>
          <a:p>
            <a:pPr marL="970915" lvl="1" indent="-485140">
              <a:lnSpc>
                <a:spcPts val="6299"/>
              </a:lnSpc>
              <a:buFont typeface="Arial"/>
              <a:buChar char="•"/>
            </a:pPr>
            <a:r>
              <a:rPr lang="en-US" sz="4450" b="1">
                <a:solidFill>
                  <a:srgbClr val="000000"/>
                </a:solidFill>
                <a:latin typeface="Now Bold"/>
                <a:ea typeface="Now"/>
                <a:cs typeface="Now"/>
              </a:rPr>
              <a:t>Best Practices: </a:t>
            </a:r>
            <a:r>
              <a:rPr lang="en-US" sz="4450">
                <a:solidFill>
                  <a:srgbClr val="000000"/>
                </a:solidFill>
                <a:latin typeface="Now"/>
                <a:ea typeface="+mn-lt"/>
                <a:cs typeface="+mn-lt"/>
              </a:rPr>
              <a:t>Creative engagement methods (e.g., candy jar strategy), Tailored solutions for employers (e.g., bilingual leads, cultural awareness training)</a:t>
            </a:r>
            <a:endParaRPr lang="en-US" sz="4450" b="1">
              <a:solidFill>
                <a:srgbClr val="000000"/>
              </a:solidFill>
              <a:latin typeface="Now"/>
              <a:ea typeface="Now"/>
              <a:cs typeface="Now"/>
            </a:endParaRPr>
          </a:p>
          <a:p>
            <a:pPr algn="l">
              <a:lnSpc>
                <a:spcPts val="6299"/>
              </a:lnSpc>
            </a:pPr>
            <a:endParaRPr lang="en-US" sz="4499">
              <a:solidFill>
                <a:srgbClr val="000000"/>
              </a:solidFill>
              <a:latin typeface="Now"/>
              <a:ea typeface="Now"/>
              <a:cs typeface="Now"/>
              <a:sym typeface="Now"/>
            </a:endParaRPr>
          </a:p>
          <a:p>
            <a:pPr algn="l">
              <a:lnSpc>
                <a:spcPts val="6299"/>
              </a:lnSpc>
              <a:spcBef>
                <a:spcPct val="0"/>
              </a:spcBef>
            </a:pPr>
            <a:endParaRPr lang="en-US" sz="4499">
              <a:solidFill>
                <a:srgbClr val="000000"/>
              </a:solidFill>
              <a:latin typeface="Now"/>
              <a:ea typeface="Now"/>
              <a:cs typeface="Now"/>
              <a:sym typeface="Now"/>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510919" y="190500"/>
            <a:ext cx="13266161" cy="2209900"/>
          </a:xfrm>
          <a:prstGeom prst="rect">
            <a:avLst/>
          </a:prstGeom>
        </p:spPr>
        <p:txBody>
          <a:bodyPr wrap="square" lIns="0" tIns="0" rIns="0" bIns="0" rtlCol="0" anchor="t">
            <a:spAutoFit/>
          </a:bodyPr>
          <a:lstStyle/>
          <a:p>
            <a:pPr algn="ctr">
              <a:lnSpc>
                <a:spcPts val="8784"/>
              </a:lnSpc>
            </a:pPr>
            <a:endParaRPr lang="en-US" b="1">
              <a:cs typeface="Calibri"/>
            </a:endParaRPr>
          </a:p>
          <a:p>
            <a:pPr algn="ctr">
              <a:lnSpc>
                <a:spcPts val="8784"/>
              </a:lnSpc>
              <a:spcBef>
                <a:spcPct val="0"/>
              </a:spcBef>
            </a:pPr>
            <a:r>
              <a:rPr lang="en-US" sz="6250" b="1">
                <a:solidFill>
                  <a:srgbClr val="000000"/>
                </a:solidFill>
                <a:latin typeface="Now Bold"/>
                <a:sym typeface="Now Bold"/>
              </a:rPr>
              <a:t>Application</a:t>
            </a:r>
            <a:r>
              <a:rPr lang="en-US" sz="6250" b="1">
                <a:solidFill>
                  <a:srgbClr val="000000"/>
                </a:solidFill>
                <a:ea typeface="+mn-lt"/>
                <a:cs typeface="+mn-lt"/>
                <a:sym typeface="Now Bold"/>
              </a:rPr>
              <a:t> </a:t>
            </a:r>
            <a:r>
              <a:rPr lang="en-US" sz="6250" b="1">
                <a:solidFill>
                  <a:srgbClr val="000000"/>
                </a:solidFill>
                <a:latin typeface="Now Bold"/>
                <a:sym typeface="Now Bold"/>
              </a:rPr>
              <a:t>–Action Steps</a:t>
            </a:r>
            <a:endParaRPr lang="en-US" sz="6250" b="1">
              <a:solidFill>
                <a:srgbClr val="000000"/>
              </a:solidFill>
              <a:latin typeface="Now Bold"/>
            </a:endParaRPr>
          </a:p>
        </p:txBody>
      </p:sp>
      <p:sp>
        <p:nvSpPr>
          <p:cNvPr id="7" name="TextBox 3">
            <a:extLst>
              <a:ext uri="{FF2B5EF4-FFF2-40B4-BE49-F238E27FC236}">
                <a16:creationId xmlns:a16="http://schemas.microsoft.com/office/drawing/2014/main" id="{EF9CAA31-420C-CF4C-9339-7DE5E2E8DB73}"/>
              </a:ext>
            </a:extLst>
          </p:cNvPr>
          <p:cNvSpPr txBox="1"/>
          <p:nvPr/>
        </p:nvSpPr>
        <p:spPr>
          <a:xfrm>
            <a:off x="1676400" y="3543300"/>
            <a:ext cx="15528674" cy="4815742"/>
          </a:xfrm>
          <a:prstGeom prst="rect">
            <a:avLst/>
          </a:prstGeom>
        </p:spPr>
        <p:txBody>
          <a:bodyPr lIns="0" tIns="0" rIns="0" bIns="0" rtlCol="0" anchor="t">
            <a:spAutoFit/>
          </a:bodyPr>
          <a:lstStyle/>
          <a:p>
            <a:pPr marL="1400175" lvl="1" indent="-914400">
              <a:lnSpc>
                <a:spcPts val="6299"/>
              </a:lnSpc>
              <a:buAutoNum type="arabicPeriod"/>
            </a:pPr>
            <a:r>
              <a:rPr lang="en-US" sz="4450">
                <a:solidFill>
                  <a:srgbClr val="000000"/>
                </a:solidFill>
                <a:latin typeface="Now"/>
                <a:ea typeface="+mn-lt"/>
                <a:cs typeface="+mn-lt"/>
              </a:rPr>
              <a:t>Adapt strategies to your local context.</a:t>
            </a:r>
            <a:endParaRPr lang="en-US" sz="4450">
              <a:solidFill>
                <a:srgbClr val="000000"/>
              </a:solidFill>
              <a:latin typeface="Now"/>
              <a:ea typeface="Now"/>
              <a:cs typeface="Calibri"/>
            </a:endParaRPr>
          </a:p>
          <a:p>
            <a:pPr marL="1400175" lvl="1" indent="-914400">
              <a:lnSpc>
                <a:spcPts val="6299"/>
              </a:lnSpc>
              <a:buAutoNum type="arabicPeriod"/>
            </a:pPr>
            <a:r>
              <a:rPr lang="en-US" sz="4450">
                <a:solidFill>
                  <a:srgbClr val="000000"/>
                </a:solidFill>
                <a:latin typeface="Now"/>
                <a:ea typeface="+mn-lt"/>
                <a:cs typeface="+mn-lt"/>
              </a:rPr>
              <a:t>Leverage community resources and partnerships.</a:t>
            </a:r>
            <a:endParaRPr lang="en-US" sz="4450">
              <a:solidFill>
                <a:srgbClr val="000000"/>
              </a:solidFill>
              <a:latin typeface="Now"/>
              <a:ea typeface="Now"/>
              <a:cs typeface="Calibri"/>
            </a:endParaRPr>
          </a:p>
          <a:p>
            <a:pPr marL="1400175" lvl="1" indent="-914400">
              <a:lnSpc>
                <a:spcPts val="6299"/>
              </a:lnSpc>
              <a:buAutoNum type="arabicPeriod"/>
            </a:pPr>
            <a:r>
              <a:rPr lang="en-US" sz="4450">
                <a:solidFill>
                  <a:srgbClr val="000000"/>
                </a:solidFill>
                <a:latin typeface="Now"/>
                <a:ea typeface="+mn-lt"/>
                <a:cs typeface="+mn-lt"/>
              </a:rPr>
              <a:t>Build trust and relationships with employers over time.</a:t>
            </a:r>
            <a:endParaRPr lang="en-US" sz="4450">
              <a:solidFill>
                <a:srgbClr val="000000"/>
              </a:solidFill>
              <a:latin typeface="Now"/>
              <a:ea typeface="Now"/>
              <a:cs typeface="Calibri"/>
            </a:endParaRPr>
          </a:p>
          <a:p>
            <a:pPr>
              <a:lnSpc>
                <a:spcPts val="6299"/>
              </a:lnSpc>
            </a:pPr>
            <a:endParaRPr lang="en-US" sz="4499">
              <a:solidFill>
                <a:srgbClr val="000000"/>
              </a:solidFill>
              <a:latin typeface="Now"/>
              <a:ea typeface="Now"/>
              <a:cs typeface="Now"/>
            </a:endParaRPr>
          </a:p>
          <a:p>
            <a:pPr>
              <a:lnSpc>
                <a:spcPts val="6299"/>
              </a:lnSpc>
              <a:spcBef>
                <a:spcPct val="0"/>
              </a:spcBef>
            </a:pPr>
            <a:endParaRPr lang="en-US" sz="4499">
              <a:solidFill>
                <a:srgbClr val="000000"/>
              </a:solidFill>
              <a:latin typeface="Now"/>
              <a:ea typeface="Now"/>
              <a:cs typeface="Now"/>
            </a:endParaRPr>
          </a:p>
        </p:txBody>
      </p:sp>
    </p:spTree>
    <p:extLst>
      <p:ext uri="{BB962C8B-B14F-4D97-AF65-F5344CB8AC3E}">
        <p14:creationId xmlns:p14="http://schemas.microsoft.com/office/powerpoint/2010/main" val="1903730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D1143F-88F8-2BB7-2D13-81988E4FF495}"/>
              </a:ext>
            </a:extLst>
          </p:cNvPr>
          <p:cNvSpPr txBox="1"/>
          <p:nvPr/>
        </p:nvSpPr>
        <p:spPr>
          <a:xfrm>
            <a:off x="3239180" y="908284"/>
            <a:ext cx="13073063" cy="923330"/>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5400" b="1">
                <a:solidFill>
                  <a:schemeClr val="bg1"/>
                </a:solidFill>
              </a:rPr>
              <a:t>Webinar Recording on </a:t>
            </a:r>
            <a:r>
              <a:rPr lang="en-US" sz="5400" b="1" err="1">
                <a:solidFill>
                  <a:schemeClr val="bg1"/>
                </a:solidFill>
              </a:rPr>
              <a:t>MRSConnect</a:t>
            </a:r>
            <a:endParaRPr lang="en-US" sz="5400" b="1">
              <a:solidFill>
                <a:schemeClr val="bg1"/>
              </a:solidFill>
            </a:endParaRPr>
          </a:p>
        </p:txBody>
      </p:sp>
      <p:sp>
        <p:nvSpPr>
          <p:cNvPr id="6" name="TextBox 5">
            <a:extLst>
              <a:ext uri="{FF2B5EF4-FFF2-40B4-BE49-F238E27FC236}">
                <a16:creationId xmlns:a16="http://schemas.microsoft.com/office/drawing/2014/main" id="{D1F9AD73-083F-0B4F-1BFF-D0B277943788}"/>
              </a:ext>
            </a:extLst>
          </p:cNvPr>
          <p:cNvSpPr txBox="1"/>
          <p:nvPr/>
        </p:nvSpPr>
        <p:spPr>
          <a:xfrm>
            <a:off x="2201564" y="2180737"/>
            <a:ext cx="6410130" cy="1338828"/>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050" b="1">
                <a:solidFill>
                  <a:schemeClr val="bg1"/>
                </a:solidFill>
              </a:rPr>
              <a:t>All webinars are saved on our new Staff Training tile.</a:t>
            </a:r>
          </a:p>
        </p:txBody>
      </p:sp>
      <p:sp>
        <p:nvSpPr>
          <p:cNvPr id="7" name="TextBox 6">
            <a:extLst>
              <a:ext uri="{FF2B5EF4-FFF2-40B4-BE49-F238E27FC236}">
                <a16:creationId xmlns:a16="http://schemas.microsoft.com/office/drawing/2014/main" id="{C2BF354C-DEC5-11E6-8534-34AEB18D2FE4}"/>
              </a:ext>
            </a:extLst>
          </p:cNvPr>
          <p:cNvSpPr txBox="1"/>
          <p:nvPr/>
        </p:nvSpPr>
        <p:spPr>
          <a:xfrm>
            <a:off x="10350881" y="2311997"/>
            <a:ext cx="6410130" cy="1962076"/>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r>
              <a:rPr lang="en-US" sz="4050" b="1">
                <a:solidFill>
                  <a:schemeClr val="bg1"/>
                </a:solidFill>
              </a:rPr>
              <a:t>Today’s webinar will also be saved here on the Match Grant page.</a:t>
            </a:r>
          </a:p>
        </p:txBody>
      </p:sp>
      <p:pic>
        <p:nvPicPr>
          <p:cNvPr id="5" name="Picture 4" descr="A close-up of a white background&#10;&#10;Description automatically generated">
            <a:extLst>
              <a:ext uri="{FF2B5EF4-FFF2-40B4-BE49-F238E27FC236}">
                <a16:creationId xmlns:a16="http://schemas.microsoft.com/office/drawing/2014/main" id="{7D82B9B5-E929-12A5-8078-B78D6B347FD0}"/>
              </a:ext>
            </a:extLst>
          </p:cNvPr>
          <p:cNvPicPr>
            <a:picLocks noChangeAspect="1"/>
          </p:cNvPicPr>
          <p:nvPr/>
        </p:nvPicPr>
        <p:blipFill>
          <a:blip r:embed="rId2">
            <a:extLst>
              <a:ext uri="{28A0092B-C50C-407E-A947-70E740481C1C}">
                <a14:useLocalDpi xmlns:a14="http://schemas.microsoft.com/office/drawing/2010/main" val="0"/>
              </a:ext>
            </a:extLst>
          </a:blip>
          <a:srcRect r="40278"/>
          <a:stretch/>
        </p:blipFill>
        <p:spPr>
          <a:xfrm>
            <a:off x="10451477" y="3775295"/>
            <a:ext cx="7262378" cy="4629797"/>
          </a:xfrm>
          <a:prstGeom prst="rect">
            <a:avLst/>
          </a:prstGeom>
        </p:spPr>
      </p:pic>
      <p:sp>
        <p:nvSpPr>
          <p:cNvPr id="10" name="Rectangle 9">
            <a:extLst>
              <a:ext uri="{FF2B5EF4-FFF2-40B4-BE49-F238E27FC236}">
                <a16:creationId xmlns:a16="http://schemas.microsoft.com/office/drawing/2014/main" id="{67FAF9A7-010F-09EB-5110-EE9D9601D8B9}"/>
              </a:ext>
            </a:extLst>
          </p:cNvPr>
          <p:cNvSpPr/>
          <p:nvPr/>
        </p:nvSpPr>
        <p:spPr>
          <a:xfrm>
            <a:off x="10696274" y="4038267"/>
            <a:ext cx="3386391" cy="274590"/>
          </a:xfrm>
          <a:prstGeom prst="rect">
            <a:avLst/>
          </a:prstGeom>
          <a:solidFill>
            <a:srgbClr val="FFFF00">
              <a:alpha val="3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sp>
        <p:nvSpPr>
          <p:cNvPr id="11" name="Arrow: Right 10">
            <a:extLst>
              <a:ext uri="{FF2B5EF4-FFF2-40B4-BE49-F238E27FC236}">
                <a16:creationId xmlns:a16="http://schemas.microsoft.com/office/drawing/2014/main" id="{AFC3DB83-226C-AF0F-5DA4-66FB849495E2}"/>
              </a:ext>
            </a:extLst>
          </p:cNvPr>
          <p:cNvSpPr/>
          <p:nvPr/>
        </p:nvSpPr>
        <p:spPr>
          <a:xfrm rot="10800000">
            <a:off x="13029229" y="6639973"/>
            <a:ext cx="1053437" cy="293915"/>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pic>
        <p:nvPicPr>
          <p:cNvPr id="15" name="Picture 14" descr="A collage of people with their hands raised&#10;&#10;Description automatically generated">
            <a:extLst>
              <a:ext uri="{FF2B5EF4-FFF2-40B4-BE49-F238E27FC236}">
                <a16:creationId xmlns:a16="http://schemas.microsoft.com/office/drawing/2014/main" id="{3F8FA713-5372-D485-1615-4B813F37FC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824" y="3683054"/>
            <a:ext cx="4369112" cy="4629798"/>
          </a:xfrm>
          <a:prstGeom prst="rect">
            <a:avLst/>
          </a:prstGeom>
        </p:spPr>
      </p:pic>
      <p:sp>
        <p:nvSpPr>
          <p:cNvPr id="9" name="Oval 8">
            <a:extLst>
              <a:ext uri="{FF2B5EF4-FFF2-40B4-BE49-F238E27FC236}">
                <a16:creationId xmlns:a16="http://schemas.microsoft.com/office/drawing/2014/main" id="{B3A0866F-0C1D-B83F-7CC9-43D03FD48C16}"/>
              </a:ext>
            </a:extLst>
          </p:cNvPr>
          <p:cNvSpPr/>
          <p:nvPr/>
        </p:nvSpPr>
        <p:spPr>
          <a:xfrm>
            <a:off x="1587799" y="3281494"/>
            <a:ext cx="5915159" cy="5328833"/>
          </a:xfrm>
          <a:prstGeom prst="ellipse">
            <a:avLst/>
          </a:prstGeom>
          <a:noFill/>
          <a:ln w="317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gn="ctr"/>
            <a:endParaRPr lang="en-US" sz="4050"/>
          </a:p>
        </p:txBody>
      </p:sp>
    </p:spTree>
    <p:extLst>
      <p:ext uri="{BB962C8B-B14F-4D97-AF65-F5344CB8AC3E}">
        <p14:creationId xmlns:p14="http://schemas.microsoft.com/office/powerpoint/2010/main" val="79799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72010" y="-190500"/>
            <a:ext cx="18561423" cy="10641105"/>
            <a:chOff x="0" y="0"/>
            <a:chExt cx="24748564" cy="14188140"/>
          </a:xfrm>
        </p:grpSpPr>
        <p:sp>
          <p:nvSpPr>
            <p:cNvPr id="3" name="Freeform 3"/>
            <p:cNvSpPr/>
            <p:nvPr/>
          </p:nvSpPr>
          <p:spPr>
            <a:xfrm>
              <a:off x="0" y="0"/>
              <a:ext cx="24748617" cy="14188187"/>
            </a:xfrm>
            <a:custGeom>
              <a:avLst/>
              <a:gdLst/>
              <a:ahLst/>
              <a:cxnLst/>
              <a:rect l="l" t="t" r="r" b="b"/>
              <a:pathLst>
                <a:path w="24748617" h="14188187">
                  <a:moveTo>
                    <a:pt x="254000" y="0"/>
                  </a:moveTo>
                  <a:lnTo>
                    <a:pt x="24494617" y="0"/>
                  </a:lnTo>
                  <a:cubicBezTo>
                    <a:pt x="24634952" y="0"/>
                    <a:pt x="24748617" y="113665"/>
                    <a:pt x="24748617" y="254000"/>
                  </a:cubicBezTo>
                  <a:lnTo>
                    <a:pt x="24748617" y="13934187"/>
                  </a:lnTo>
                  <a:cubicBezTo>
                    <a:pt x="24748617" y="14074522"/>
                    <a:pt x="24634952" y="14188187"/>
                    <a:pt x="24494617" y="14188187"/>
                  </a:cubicBezTo>
                  <a:lnTo>
                    <a:pt x="254000" y="14188187"/>
                  </a:lnTo>
                  <a:cubicBezTo>
                    <a:pt x="113665" y="14188187"/>
                    <a:pt x="0" y="14074522"/>
                    <a:pt x="0" y="13934187"/>
                  </a:cubicBezTo>
                  <a:lnTo>
                    <a:pt x="0" y="254000"/>
                  </a:lnTo>
                  <a:cubicBezTo>
                    <a:pt x="0" y="113665"/>
                    <a:pt x="113665" y="0"/>
                    <a:pt x="254000" y="0"/>
                  </a:cubicBezTo>
                  <a:moveTo>
                    <a:pt x="254000" y="508000"/>
                  </a:moveTo>
                  <a:lnTo>
                    <a:pt x="254000" y="254000"/>
                  </a:lnTo>
                  <a:lnTo>
                    <a:pt x="508000" y="254000"/>
                  </a:lnTo>
                  <a:lnTo>
                    <a:pt x="508000" y="13934187"/>
                  </a:lnTo>
                  <a:lnTo>
                    <a:pt x="254000" y="13934187"/>
                  </a:lnTo>
                  <a:lnTo>
                    <a:pt x="254000" y="13680187"/>
                  </a:lnTo>
                  <a:lnTo>
                    <a:pt x="24494617" y="13680187"/>
                  </a:lnTo>
                  <a:lnTo>
                    <a:pt x="24494617" y="13934187"/>
                  </a:lnTo>
                  <a:lnTo>
                    <a:pt x="24240617" y="13934187"/>
                  </a:lnTo>
                  <a:lnTo>
                    <a:pt x="24240617" y="254000"/>
                  </a:lnTo>
                  <a:lnTo>
                    <a:pt x="24494617" y="254000"/>
                  </a:lnTo>
                  <a:lnTo>
                    <a:pt x="24494617" y="508000"/>
                  </a:lnTo>
                  <a:lnTo>
                    <a:pt x="254000" y="508000"/>
                  </a:lnTo>
                  <a:close/>
                </a:path>
              </a:pathLst>
            </a:custGeom>
            <a:solidFill>
              <a:srgbClr val="203864"/>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800"/>
            </a:p>
          </p:txBody>
        </p:sp>
      </p:grpSp>
      <p:sp>
        <p:nvSpPr>
          <p:cNvPr id="4" name="TextBox 4"/>
          <p:cNvSpPr txBox="1"/>
          <p:nvPr/>
        </p:nvSpPr>
        <p:spPr>
          <a:xfrm>
            <a:off x="6216698" y="1045850"/>
            <a:ext cx="8356553" cy="1013098"/>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ts val="7920"/>
              </a:lnSpc>
            </a:pPr>
            <a:r>
              <a:rPr lang="en-US" sz="6600">
                <a:solidFill>
                  <a:srgbClr val="000000"/>
                </a:solidFill>
                <a:latin typeface="Open Sans Bold"/>
              </a:rPr>
              <a:t>Anonymous Survey</a:t>
            </a:r>
          </a:p>
        </p:txBody>
      </p:sp>
      <p:grpSp>
        <p:nvGrpSpPr>
          <p:cNvPr id="5" name="Group 5"/>
          <p:cNvGrpSpPr/>
          <p:nvPr/>
        </p:nvGrpSpPr>
        <p:grpSpPr>
          <a:xfrm>
            <a:off x="6216698" y="2487704"/>
            <a:ext cx="7968926" cy="104361"/>
            <a:chOff x="0" y="0"/>
            <a:chExt cx="6426202" cy="116838"/>
          </a:xfrm>
        </p:grpSpPr>
        <p:sp>
          <p:nvSpPr>
            <p:cNvPr id="6" name="Freeform 6"/>
            <p:cNvSpPr/>
            <p:nvPr/>
          </p:nvSpPr>
          <p:spPr>
            <a:xfrm>
              <a:off x="12700" y="12700"/>
              <a:ext cx="6400800" cy="91440"/>
            </a:xfrm>
            <a:custGeom>
              <a:avLst/>
              <a:gdLst/>
              <a:ahLst/>
              <a:cxnLst/>
              <a:rect l="l" t="t" r="r" b="b"/>
              <a:pathLst>
                <a:path w="6400800" h="91440">
                  <a:moveTo>
                    <a:pt x="0" y="0"/>
                  </a:moveTo>
                  <a:lnTo>
                    <a:pt x="6400800" y="0"/>
                  </a:lnTo>
                  <a:lnTo>
                    <a:pt x="6400800" y="91440"/>
                  </a:lnTo>
                  <a:lnTo>
                    <a:pt x="0" y="91440"/>
                  </a:lnTo>
                  <a:close/>
                </a:path>
              </a:pathLst>
            </a:custGeom>
            <a:solidFill>
              <a:srgbClr val="1F4E7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800"/>
            </a:p>
          </p:txBody>
        </p:sp>
        <p:sp>
          <p:nvSpPr>
            <p:cNvPr id="7" name="Freeform 7"/>
            <p:cNvSpPr/>
            <p:nvPr/>
          </p:nvSpPr>
          <p:spPr>
            <a:xfrm>
              <a:off x="0" y="0"/>
              <a:ext cx="6426200" cy="116840"/>
            </a:xfrm>
            <a:custGeom>
              <a:avLst/>
              <a:gdLst/>
              <a:ahLst/>
              <a:cxnLst/>
              <a:rect l="l" t="t" r="r" b="b"/>
              <a:pathLst>
                <a:path w="6426200" h="116840">
                  <a:moveTo>
                    <a:pt x="12700" y="0"/>
                  </a:moveTo>
                  <a:lnTo>
                    <a:pt x="6413500" y="0"/>
                  </a:lnTo>
                  <a:cubicBezTo>
                    <a:pt x="6420485" y="0"/>
                    <a:pt x="6426200" y="5715"/>
                    <a:pt x="6426200" y="12700"/>
                  </a:cubicBezTo>
                  <a:lnTo>
                    <a:pt x="6426200" y="104140"/>
                  </a:lnTo>
                  <a:cubicBezTo>
                    <a:pt x="6426200" y="111125"/>
                    <a:pt x="6420485" y="116840"/>
                    <a:pt x="6413500" y="116840"/>
                  </a:cubicBezTo>
                  <a:lnTo>
                    <a:pt x="12700" y="116840"/>
                  </a:lnTo>
                  <a:cubicBezTo>
                    <a:pt x="5715" y="116840"/>
                    <a:pt x="0" y="111125"/>
                    <a:pt x="0" y="104140"/>
                  </a:cubicBezTo>
                  <a:lnTo>
                    <a:pt x="0" y="12700"/>
                  </a:lnTo>
                  <a:cubicBezTo>
                    <a:pt x="0" y="5715"/>
                    <a:pt x="5715" y="0"/>
                    <a:pt x="12700" y="0"/>
                  </a:cubicBezTo>
                  <a:moveTo>
                    <a:pt x="12700" y="25400"/>
                  </a:moveTo>
                  <a:lnTo>
                    <a:pt x="12700" y="12700"/>
                  </a:lnTo>
                  <a:lnTo>
                    <a:pt x="25400" y="12700"/>
                  </a:lnTo>
                  <a:lnTo>
                    <a:pt x="25400" y="104140"/>
                  </a:lnTo>
                  <a:lnTo>
                    <a:pt x="12700" y="104140"/>
                  </a:lnTo>
                  <a:lnTo>
                    <a:pt x="12700" y="91440"/>
                  </a:lnTo>
                  <a:lnTo>
                    <a:pt x="6413500" y="91440"/>
                  </a:lnTo>
                  <a:lnTo>
                    <a:pt x="6413500" y="104140"/>
                  </a:lnTo>
                  <a:lnTo>
                    <a:pt x="6400800" y="104140"/>
                  </a:lnTo>
                  <a:lnTo>
                    <a:pt x="6400800" y="12700"/>
                  </a:lnTo>
                  <a:lnTo>
                    <a:pt x="6413500" y="12700"/>
                  </a:lnTo>
                  <a:lnTo>
                    <a:pt x="6413500" y="25400"/>
                  </a:lnTo>
                  <a:lnTo>
                    <a:pt x="12700" y="25400"/>
                  </a:lnTo>
                  <a:close/>
                </a:path>
              </a:pathLst>
            </a:custGeom>
            <a:solidFill>
              <a:srgbClr val="1F4E79"/>
            </a:solid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800"/>
            </a:p>
          </p:txBody>
        </p:sp>
      </p:grpSp>
      <p:grpSp>
        <p:nvGrpSpPr>
          <p:cNvPr id="9" name="Group 9"/>
          <p:cNvGrpSpPr/>
          <p:nvPr/>
        </p:nvGrpSpPr>
        <p:grpSpPr>
          <a:xfrm>
            <a:off x="523733" y="1026094"/>
            <a:ext cx="4709220" cy="2596721"/>
            <a:chOff x="29818" y="0"/>
            <a:chExt cx="6397725" cy="3571340"/>
          </a:xfrm>
        </p:grpSpPr>
        <p:sp>
          <p:nvSpPr>
            <p:cNvPr id="10" name="Freeform 10"/>
            <p:cNvSpPr/>
            <p:nvPr/>
          </p:nvSpPr>
          <p:spPr>
            <a:xfrm>
              <a:off x="29818" y="0"/>
              <a:ext cx="6196331" cy="3571340"/>
            </a:xfrm>
            <a:custGeom>
              <a:avLst/>
              <a:gdLst/>
              <a:ahLst/>
              <a:cxnLst/>
              <a:rect l="l" t="t" r="r" b="b"/>
              <a:pathLst>
                <a:path w="6196331" h="3571340">
                  <a:moveTo>
                    <a:pt x="0" y="0"/>
                  </a:moveTo>
                  <a:lnTo>
                    <a:pt x="6196331" y="0"/>
                  </a:lnTo>
                  <a:lnTo>
                    <a:pt x="6196331" y="3571340"/>
                  </a:lnTo>
                  <a:lnTo>
                    <a:pt x="0" y="357134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endParaRPr lang="en-US" sz="1800"/>
            </a:p>
          </p:txBody>
        </p:sp>
        <p:sp>
          <p:nvSpPr>
            <p:cNvPr id="11" name="TextBox 11"/>
            <p:cNvSpPr txBox="1"/>
            <p:nvPr/>
          </p:nvSpPr>
          <p:spPr>
            <a:xfrm>
              <a:off x="598559" y="226588"/>
              <a:ext cx="5828984" cy="1390715"/>
            </a:xfrm>
            <a:prstGeom prst="rect">
              <a:avLst/>
            </a:prstGeom>
          </p:spPr>
          <p:txBody>
            <a:bodyPr wrap="square" lIns="0" tIns="0" rIns="0" bIns="0" rtlCol="0" anchor="t">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pPr>
                <a:lnSpc>
                  <a:spcPts val="5585"/>
                </a:lnSpc>
              </a:pPr>
              <a:r>
                <a:rPr lang="en-US" sz="3600" b="1">
                  <a:solidFill>
                    <a:srgbClr val="1D4355"/>
                  </a:solidFill>
                  <a:latin typeface="Barlow Bold"/>
                </a:rPr>
                <a:t>Please share your thoughts.</a:t>
              </a:r>
            </a:p>
          </p:txBody>
        </p:sp>
      </p:grpSp>
      <p:sp>
        <p:nvSpPr>
          <p:cNvPr id="13" name="TextBox 12">
            <a:extLst>
              <a:ext uri="{FF2B5EF4-FFF2-40B4-BE49-F238E27FC236}">
                <a16:creationId xmlns:a16="http://schemas.microsoft.com/office/drawing/2014/main" id="{BDBCBB75-67CB-7930-07B9-1249F4B88CA7}"/>
              </a:ext>
            </a:extLst>
          </p:cNvPr>
          <p:cNvSpPr txBox="1"/>
          <p:nvPr/>
        </p:nvSpPr>
        <p:spPr>
          <a:xfrm>
            <a:off x="1278304" y="4376963"/>
            <a:ext cx="7756367" cy="3370154"/>
          </a:xfrm>
          <a:prstGeom prst="rect">
            <a:avLst/>
          </a:prstGeom>
          <a:noFill/>
        </p:spPr>
        <p:txBody>
          <a:bodyPr wrap="square" rtlCol="0">
            <a:spAutoFit/>
          </a:bodyPr>
          <a:ls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a:lstStyle>
          <a:p>
            <a:r>
              <a:rPr lang="en-US" sz="4200"/>
              <a:t>You can scan this QR code with your phone’s camera.</a:t>
            </a:r>
          </a:p>
          <a:p>
            <a:endParaRPr lang="en-US" sz="4200"/>
          </a:p>
          <a:p>
            <a:r>
              <a:rPr lang="en-US" sz="4200"/>
              <a:t>Or, there is a link to the same survey in the chat.</a:t>
            </a:r>
          </a:p>
        </p:txBody>
      </p:sp>
      <p:pic>
        <p:nvPicPr>
          <p:cNvPr id="14" name="Picture 13" descr="A qr code on a white background&#10;&#10;Description automatically generated">
            <a:extLst>
              <a:ext uri="{FF2B5EF4-FFF2-40B4-BE49-F238E27FC236}">
                <a16:creationId xmlns:a16="http://schemas.microsoft.com/office/drawing/2014/main" id="{03301A05-7B71-CB3E-A3D8-8D361F9AB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7371" y="3050767"/>
            <a:ext cx="5336687" cy="5336687"/>
          </a:xfrm>
          <a:prstGeom prst="rect">
            <a:avLst/>
          </a:prstGeom>
        </p:spPr>
      </p:pic>
    </p:spTree>
    <p:extLst>
      <p:ext uri="{BB962C8B-B14F-4D97-AF65-F5344CB8AC3E}">
        <p14:creationId xmlns:p14="http://schemas.microsoft.com/office/powerpoint/2010/main" val="4270850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6543" y="-1383721"/>
            <a:ext cx="2130176" cy="4861398"/>
          </a:xfrm>
          <a:custGeom>
            <a:avLst/>
            <a:gdLst/>
            <a:ahLst/>
            <a:cxnLst/>
            <a:rect l="l" t="t" r="r" b="b"/>
            <a:pathLst>
              <a:path w="2130176" h="4861398">
                <a:moveTo>
                  <a:pt x="0" y="0"/>
                </a:moveTo>
                <a:lnTo>
                  <a:pt x="2130177" y="0"/>
                </a:lnTo>
                <a:lnTo>
                  <a:pt x="2130177" y="4861397"/>
                </a:lnTo>
                <a:lnTo>
                  <a:pt x="0" y="486139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852366" y="-1383721"/>
            <a:ext cx="1688231" cy="4861398"/>
          </a:xfrm>
          <a:custGeom>
            <a:avLst/>
            <a:gdLst/>
            <a:ahLst/>
            <a:cxnLst/>
            <a:rect l="l" t="t" r="r" b="b"/>
            <a:pathLst>
              <a:path w="1688231" h="4861398">
                <a:moveTo>
                  <a:pt x="0" y="0"/>
                </a:moveTo>
                <a:lnTo>
                  <a:pt x="1688230" y="0"/>
                </a:lnTo>
                <a:lnTo>
                  <a:pt x="1688230" y="4861397"/>
                </a:lnTo>
                <a:lnTo>
                  <a:pt x="0" y="486139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9810480" y="-1383721"/>
            <a:ext cx="2121337" cy="4861398"/>
          </a:xfrm>
          <a:custGeom>
            <a:avLst/>
            <a:gdLst/>
            <a:ahLst/>
            <a:cxnLst/>
            <a:rect l="l" t="t" r="r" b="b"/>
            <a:pathLst>
              <a:path w="2121337" h="4861398">
                <a:moveTo>
                  <a:pt x="0" y="0"/>
                </a:moveTo>
                <a:lnTo>
                  <a:pt x="2121337" y="0"/>
                </a:lnTo>
                <a:lnTo>
                  <a:pt x="2121337" y="4861397"/>
                </a:lnTo>
                <a:lnTo>
                  <a:pt x="0" y="486139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15368436" y="-1383721"/>
            <a:ext cx="2413021" cy="4861398"/>
          </a:xfrm>
          <a:custGeom>
            <a:avLst/>
            <a:gdLst/>
            <a:ahLst/>
            <a:cxnLst/>
            <a:rect l="l" t="t" r="r" b="b"/>
            <a:pathLst>
              <a:path w="2413021" h="4861398">
                <a:moveTo>
                  <a:pt x="0" y="0"/>
                </a:moveTo>
                <a:lnTo>
                  <a:pt x="2413021" y="0"/>
                </a:lnTo>
                <a:lnTo>
                  <a:pt x="2413021" y="4861397"/>
                </a:lnTo>
                <a:lnTo>
                  <a:pt x="0" y="48613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12324290" y="-1383721"/>
            <a:ext cx="2651671" cy="4861398"/>
          </a:xfrm>
          <a:custGeom>
            <a:avLst/>
            <a:gdLst/>
            <a:ahLst/>
            <a:cxnLst/>
            <a:rect l="l" t="t" r="r" b="b"/>
            <a:pathLst>
              <a:path w="2651671" h="4861398">
                <a:moveTo>
                  <a:pt x="0" y="0"/>
                </a:moveTo>
                <a:lnTo>
                  <a:pt x="2651672" y="0"/>
                </a:lnTo>
                <a:lnTo>
                  <a:pt x="2651672" y="4861397"/>
                </a:lnTo>
                <a:lnTo>
                  <a:pt x="0" y="486139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Freeform 7"/>
          <p:cNvSpPr/>
          <p:nvPr/>
        </p:nvSpPr>
        <p:spPr>
          <a:xfrm>
            <a:off x="3029193" y="-1383721"/>
            <a:ext cx="2430699" cy="4861398"/>
          </a:xfrm>
          <a:custGeom>
            <a:avLst/>
            <a:gdLst/>
            <a:ahLst/>
            <a:cxnLst/>
            <a:rect l="l" t="t" r="r" b="b"/>
            <a:pathLst>
              <a:path w="2430699" h="4861398">
                <a:moveTo>
                  <a:pt x="0" y="0"/>
                </a:moveTo>
                <a:lnTo>
                  <a:pt x="2430699" y="0"/>
                </a:lnTo>
                <a:lnTo>
                  <a:pt x="2430699" y="4861397"/>
                </a:lnTo>
                <a:lnTo>
                  <a:pt x="0" y="486139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8" name="Freeform 8"/>
          <p:cNvSpPr/>
          <p:nvPr/>
        </p:nvSpPr>
        <p:spPr>
          <a:xfrm>
            <a:off x="7933070" y="-1383721"/>
            <a:ext cx="1484936" cy="4861398"/>
          </a:xfrm>
          <a:custGeom>
            <a:avLst/>
            <a:gdLst/>
            <a:ahLst/>
            <a:cxnLst/>
            <a:rect l="l" t="t" r="r" b="b"/>
            <a:pathLst>
              <a:path w="1484936" h="4861398">
                <a:moveTo>
                  <a:pt x="0" y="0"/>
                </a:moveTo>
                <a:lnTo>
                  <a:pt x="1484936" y="0"/>
                </a:lnTo>
                <a:lnTo>
                  <a:pt x="1484936" y="4861397"/>
                </a:lnTo>
                <a:lnTo>
                  <a:pt x="0" y="486139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9" name="TextBox 9"/>
          <p:cNvSpPr txBox="1"/>
          <p:nvPr/>
        </p:nvSpPr>
        <p:spPr>
          <a:xfrm>
            <a:off x="4050964" y="4962525"/>
            <a:ext cx="10186072" cy="3225587"/>
          </a:xfrm>
          <a:prstGeom prst="rect">
            <a:avLst/>
          </a:prstGeom>
        </p:spPr>
        <p:txBody>
          <a:bodyPr lIns="0" tIns="0" rIns="0" bIns="0" rtlCol="0" anchor="t">
            <a:spAutoFit/>
          </a:bodyPr>
          <a:lstStyle/>
          <a:p>
            <a:pPr algn="ctr">
              <a:lnSpc>
                <a:spcPts val="12936"/>
              </a:lnSpc>
            </a:pPr>
            <a:r>
              <a:rPr lang="en-US" sz="9240" b="1">
                <a:solidFill>
                  <a:srgbClr val="000000"/>
                </a:solidFill>
                <a:latin typeface="Now Heavy"/>
                <a:ea typeface="Now Heavy"/>
                <a:cs typeface="Now Heavy"/>
                <a:sym typeface="Now Heavy"/>
              </a:rPr>
              <a:t>THANK YOU &amp;</a:t>
            </a:r>
          </a:p>
          <a:p>
            <a:pPr algn="ctr">
              <a:lnSpc>
                <a:spcPts val="12936"/>
              </a:lnSpc>
              <a:spcBef>
                <a:spcPct val="0"/>
              </a:spcBef>
            </a:pPr>
            <a:r>
              <a:rPr lang="en-US" sz="9240" b="1">
                <a:solidFill>
                  <a:srgbClr val="000000"/>
                </a:solidFill>
                <a:latin typeface="Now Heavy"/>
                <a:ea typeface="Now Heavy"/>
                <a:cs typeface="Now Heavy"/>
                <a:sym typeface="Now Heavy"/>
              </a:rPr>
              <a:t>GOOD LUCK!</a:t>
            </a:r>
          </a:p>
        </p:txBody>
      </p:sp>
      <p:sp>
        <p:nvSpPr>
          <p:cNvPr id="10" name="AutoShape 10"/>
          <p:cNvSpPr/>
          <p:nvPr/>
        </p:nvSpPr>
        <p:spPr>
          <a:xfrm>
            <a:off x="0" y="4367475"/>
            <a:ext cx="18288000" cy="0"/>
          </a:xfrm>
          <a:prstGeom prst="line">
            <a:avLst/>
          </a:prstGeom>
          <a:ln w="19050" cap="rnd">
            <a:solidFill>
              <a:srgbClr val="000000"/>
            </a:solidFill>
            <a:prstDash val="solid"/>
            <a:headEnd type="none" w="sm" len="sm"/>
            <a:tailEnd type="none" w="sm" len="sm"/>
          </a:ln>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46347" y="1413237"/>
            <a:ext cx="12995305" cy="1078878"/>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TODAY'S AGENDA</a:t>
            </a:r>
          </a:p>
        </p:txBody>
      </p:sp>
      <p:grpSp>
        <p:nvGrpSpPr>
          <p:cNvPr id="3" name="Group 3"/>
          <p:cNvGrpSpPr/>
          <p:nvPr/>
        </p:nvGrpSpPr>
        <p:grpSpPr>
          <a:xfrm>
            <a:off x="1500527" y="3134257"/>
            <a:ext cx="4504163" cy="1025895"/>
            <a:chOff x="0" y="0"/>
            <a:chExt cx="1186282" cy="270195"/>
          </a:xfrm>
        </p:grpSpPr>
        <p:sp>
          <p:nvSpPr>
            <p:cNvPr id="4" name="Freeform 4"/>
            <p:cNvSpPr/>
            <p:nvPr/>
          </p:nvSpPr>
          <p:spPr>
            <a:xfrm>
              <a:off x="0" y="0"/>
              <a:ext cx="1186282" cy="270195"/>
            </a:xfrm>
            <a:custGeom>
              <a:avLst/>
              <a:gdLst/>
              <a:ahLst/>
              <a:cxnLst/>
              <a:rect l="l" t="t" r="r" b="b"/>
              <a:pathLst>
                <a:path w="1186282" h="270195">
                  <a:moveTo>
                    <a:pt x="53284" y="0"/>
                  </a:moveTo>
                  <a:lnTo>
                    <a:pt x="1132998" y="0"/>
                  </a:lnTo>
                  <a:cubicBezTo>
                    <a:pt x="1162426" y="0"/>
                    <a:pt x="1186282" y="23856"/>
                    <a:pt x="1186282" y="53284"/>
                  </a:cubicBezTo>
                  <a:lnTo>
                    <a:pt x="1186282" y="216911"/>
                  </a:lnTo>
                  <a:cubicBezTo>
                    <a:pt x="1186282" y="231042"/>
                    <a:pt x="1180668" y="244595"/>
                    <a:pt x="1170675" y="254588"/>
                  </a:cubicBezTo>
                  <a:cubicBezTo>
                    <a:pt x="1160682" y="264581"/>
                    <a:pt x="1147129" y="270195"/>
                    <a:pt x="1132998" y="270195"/>
                  </a:cubicBezTo>
                  <a:lnTo>
                    <a:pt x="53284" y="270195"/>
                  </a:lnTo>
                  <a:cubicBezTo>
                    <a:pt x="23856" y="270195"/>
                    <a:pt x="0" y="246339"/>
                    <a:pt x="0" y="216911"/>
                  </a:cubicBezTo>
                  <a:lnTo>
                    <a:pt x="0" y="53284"/>
                  </a:lnTo>
                  <a:cubicBezTo>
                    <a:pt x="0" y="23856"/>
                    <a:pt x="23856" y="0"/>
                    <a:pt x="53284" y="0"/>
                  </a:cubicBezTo>
                  <a:close/>
                </a:path>
              </a:pathLst>
            </a:custGeom>
            <a:solidFill>
              <a:srgbClr val="000000">
                <a:alpha val="0"/>
              </a:srgbClr>
            </a:solidFill>
            <a:ln w="19050" cap="rnd">
              <a:solidFill>
                <a:srgbClr val="000000"/>
              </a:solidFill>
              <a:prstDash val="solid"/>
              <a:round/>
            </a:ln>
          </p:spPr>
          <p:txBody>
            <a:bodyPr/>
            <a:lstStyle/>
            <a:p>
              <a:endParaRPr lang="en-US"/>
            </a:p>
          </p:txBody>
        </p:sp>
        <p:sp>
          <p:nvSpPr>
            <p:cNvPr id="5" name="TextBox 5"/>
            <p:cNvSpPr txBox="1"/>
            <p:nvPr/>
          </p:nvSpPr>
          <p:spPr>
            <a:xfrm>
              <a:off x="0" y="-47625"/>
              <a:ext cx="1186282" cy="317820"/>
            </a:xfrm>
            <a:prstGeom prst="rect">
              <a:avLst/>
            </a:prstGeom>
          </p:spPr>
          <p:txBody>
            <a:bodyPr lIns="50800" tIns="50800" rIns="50800" bIns="50800" rtlCol="0" anchor="ctr"/>
            <a:lstStyle/>
            <a:p>
              <a:pPr algn="ctr">
                <a:lnSpc>
                  <a:spcPts val="3191"/>
                </a:lnSpc>
              </a:pPr>
              <a:endParaRPr/>
            </a:p>
          </p:txBody>
        </p:sp>
      </p:grpSp>
      <p:grpSp>
        <p:nvGrpSpPr>
          <p:cNvPr id="6" name="Group 6"/>
          <p:cNvGrpSpPr/>
          <p:nvPr/>
        </p:nvGrpSpPr>
        <p:grpSpPr>
          <a:xfrm>
            <a:off x="1500527" y="3134257"/>
            <a:ext cx="1507501" cy="1025895"/>
            <a:chOff x="0" y="0"/>
            <a:chExt cx="397037" cy="270195"/>
          </a:xfrm>
        </p:grpSpPr>
        <p:sp>
          <p:nvSpPr>
            <p:cNvPr id="7" name="Freeform 7"/>
            <p:cNvSpPr/>
            <p:nvPr/>
          </p:nvSpPr>
          <p:spPr>
            <a:xfrm>
              <a:off x="0" y="0"/>
              <a:ext cx="397037" cy="270195"/>
            </a:xfrm>
            <a:custGeom>
              <a:avLst/>
              <a:gdLst/>
              <a:ahLst/>
              <a:cxnLst/>
              <a:rect l="l" t="t" r="r" b="b"/>
              <a:pathLst>
                <a:path w="397037" h="270195">
                  <a:moveTo>
                    <a:pt x="135097" y="0"/>
                  </a:moveTo>
                  <a:lnTo>
                    <a:pt x="261940" y="0"/>
                  </a:lnTo>
                  <a:cubicBezTo>
                    <a:pt x="297770" y="0"/>
                    <a:pt x="332133" y="14233"/>
                    <a:pt x="357468" y="39569"/>
                  </a:cubicBezTo>
                  <a:cubicBezTo>
                    <a:pt x="382804" y="64905"/>
                    <a:pt x="397037" y="99267"/>
                    <a:pt x="397037" y="135097"/>
                  </a:cubicBezTo>
                  <a:lnTo>
                    <a:pt x="397037" y="135097"/>
                  </a:lnTo>
                  <a:cubicBezTo>
                    <a:pt x="397037" y="209709"/>
                    <a:pt x="336552" y="270195"/>
                    <a:pt x="261940" y="270195"/>
                  </a:cubicBezTo>
                  <a:lnTo>
                    <a:pt x="135097" y="270195"/>
                  </a:lnTo>
                  <a:cubicBezTo>
                    <a:pt x="60485" y="270195"/>
                    <a:pt x="0" y="209709"/>
                    <a:pt x="0" y="135097"/>
                  </a:cubicBezTo>
                  <a:lnTo>
                    <a:pt x="0" y="135097"/>
                  </a:lnTo>
                  <a:cubicBezTo>
                    <a:pt x="0" y="60485"/>
                    <a:pt x="60485" y="0"/>
                    <a:pt x="135097" y="0"/>
                  </a:cubicBezTo>
                  <a:close/>
                </a:path>
              </a:pathLst>
            </a:custGeom>
            <a:solidFill>
              <a:srgbClr val="000000"/>
            </a:solidFill>
            <a:ln w="19050" cap="rnd">
              <a:solidFill>
                <a:srgbClr val="000000"/>
              </a:solidFill>
              <a:prstDash val="solid"/>
              <a:round/>
            </a:ln>
          </p:spPr>
          <p:txBody>
            <a:bodyPr/>
            <a:lstStyle/>
            <a:p>
              <a:endParaRPr lang="en-US"/>
            </a:p>
          </p:txBody>
        </p:sp>
        <p:sp>
          <p:nvSpPr>
            <p:cNvPr id="8" name="TextBox 8"/>
            <p:cNvSpPr txBox="1"/>
            <p:nvPr/>
          </p:nvSpPr>
          <p:spPr>
            <a:xfrm>
              <a:off x="0" y="-47625"/>
              <a:ext cx="397037" cy="317820"/>
            </a:xfrm>
            <a:prstGeom prst="rect">
              <a:avLst/>
            </a:prstGeom>
          </p:spPr>
          <p:txBody>
            <a:bodyPr lIns="50800" tIns="50800" rIns="50800" bIns="50800" rtlCol="0" anchor="ctr"/>
            <a:lstStyle/>
            <a:p>
              <a:pPr algn="ctr">
                <a:lnSpc>
                  <a:spcPts val="3191"/>
                </a:lnSpc>
              </a:pPr>
              <a:endParaRPr/>
            </a:p>
          </p:txBody>
        </p:sp>
      </p:grpSp>
      <p:sp>
        <p:nvSpPr>
          <p:cNvPr id="9" name="TextBox 9"/>
          <p:cNvSpPr txBox="1"/>
          <p:nvPr/>
        </p:nvSpPr>
        <p:spPr>
          <a:xfrm>
            <a:off x="1656657" y="3159221"/>
            <a:ext cx="1195241" cy="87119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01</a:t>
            </a:r>
          </a:p>
        </p:txBody>
      </p:sp>
      <p:sp>
        <p:nvSpPr>
          <p:cNvPr id="10" name="TextBox 10"/>
          <p:cNvSpPr txBox="1"/>
          <p:nvPr/>
        </p:nvSpPr>
        <p:spPr>
          <a:xfrm>
            <a:off x="3041983" y="3391671"/>
            <a:ext cx="2962708" cy="462171"/>
          </a:xfrm>
          <a:prstGeom prst="rect">
            <a:avLst/>
          </a:prstGeom>
        </p:spPr>
        <p:txBody>
          <a:bodyPr lIns="0" tIns="0" rIns="0" bIns="0" rtlCol="0" anchor="t">
            <a:spAutoFit/>
          </a:bodyPr>
          <a:lstStyle/>
          <a:p>
            <a:pPr algn="ctr">
              <a:lnSpc>
                <a:spcPts val="3750"/>
              </a:lnSpc>
              <a:spcBef>
                <a:spcPct val="0"/>
              </a:spcBef>
            </a:pPr>
            <a:r>
              <a:rPr lang="en-US" sz="2679" b="1">
                <a:solidFill>
                  <a:srgbClr val="000000"/>
                </a:solidFill>
                <a:latin typeface="Now Medium"/>
                <a:ea typeface="Now Medium"/>
                <a:cs typeface="Now Medium"/>
                <a:sym typeface="Now Medium"/>
              </a:rPr>
              <a:t>Objectives</a:t>
            </a:r>
          </a:p>
        </p:txBody>
      </p:sp>
      <p:grpSp>
        <p:nvGrpSpPr>
          <p:cNvPr id="11" name="Group 11"/>
          <p:cNvGrpSpPr/>
          <p:nvPr/>
        </p:nvGrpSpPr>
        <p:grpSpPr>
          <a:xfrm>
            <a:off x="1500527" y="4625967"/>
            <a:ext cx="4504163" cy="1025895"/>
            <a:chOff x="0" y="0"/>
            <a:chExt cx="1186282" cy="270195"/>
          </a:xfrm>
        </p:grpSpPr>
        <p:sp>
          <p:nvSpPr>
            <p:cNvPr id="12" name="Freeform 12"/>
            <p:cNvSpPr/>
            <p:nvPr/>
          </p:nvSpPr>
          <p:spPr>
            <a:xfrm>
              <a:off x="0" y="0"/>
              <a:ext cx="1186282" cy="270195"/>
            </a:xfrm>
            <a:custGeom>
              <a:avLst/>
              <a:gdLst/>
              <a:ahLst/>
              <a:cxnLst/>
              <a:rect l="l" t="t" r="r" b="b"/>
              <a:pathLst>
                <a:path w="1186282" h="270195">
                  <a:moveTo>
                    <a:pt x="53284" y="0"/>
                  </a:moveTo>
                  <a:lnTo>
                    <a:pt x="1132998" y="0"/>
                  </a:lnTo>
                  <a:cubicBezTo>
                    <a:pt x="1162426" y="0"/>
                    <a:pt x="1186282" y="23856"/>
                    <a:pt x="1186282" y="53284"/>
                  </a:cubicBezTo>
                  <a:lnTo>
                    <a:pt x="1186282" y="216911"/>
                  </a:lnTo>
                  <a:cubicBezTo>
                    <a:pt x="1186282" y="231042"/>
                    <a:pt x="1180668" y="244595"/>
                    <a:pt x="1170675" y="254588"/>
                  </a:cubicBezTo>
                  <a:cubicBezTo>
                    <a:pt x="1160682" y="264581"/>
                    <a:pt x="1147129" y="270195"/>
                    <a:pt x="1132998" y="270195"/>
                  </a:cubicBezTo>
                  <a:lnTo>
                    <a:pt x="53284" y="270195"/>
                  </a:lnTo>
                  <a:cubicBezTo>
                    <a:pt x="23856" y="270195"/>
                    <a:pt x="0" y="246339"/>
                    <a:pt x="0" y="216911"/>
                  </a:cubicBezTo>
                  <a:lnTo>
                    <a:pt x="0" y="53284"/>
                  </a:lnTo>
                  <a:cubicBezTo>
                    <a:pt x="0" y="23856"/>
                    <a:pt x="23856" y="0"/>
                    <a:pt x="53284" y="0"/>
                  </a:cubicBezTo>
                  <a:close/>
                </a:path>
              </a:pathLst>
            </a:custGeom>
            <a:solidFill>
              <a:srgbClr val="000000">
                <a:alpha val="0"/>
              </a:srgbClr>
            </a:solidFill>
            <a:ln w="19050" cap="rnd">
              <a:solidFill>
                <a:srgbClr val="000000"/>
              </a:solidFill>
              <a:prstDash val="solid"/>
              <a:round/>
            </a:ln>
          </p:spPr>
          <p:txBody>
            <a:bodyPr/>
            <a:lstStyle/>
            <a:p>
              <a:endParaRPr lang="en-US"/>
            </a:p>
          </p:txBody>
        </p:sp>
        <p:sp>
          <p:nvSpPr>
            <p:cNvPr id="13" name="TextBox 13"/>
            <p:cNvSpPr txBox="1"/>
            <p:nvPr/>
          </p:nvSpPr>
          <p:spPr>
            <a:xfrm>
              <a:off x="0" y="-47625"/>
              <a:ext cx="1186282" cy="317820"/>
            </a:xfrm>
            <a:prstGeom prst="rect">
              <a:avLst/>
            </a:prstGeom>
          </p:spPr>
          <p:txBody>
            <a:bodyPr lIns="50800" tIns="50800" rIns="50800" bIns="50800" rtlCol="0" anchor="ctr"/>
            <a:lstStyle/>
            <a:p>
              <a:pPr algn="ctr">
                <a:lnSpc>
                  <a:spcPts val="3191"/>
                </a:lnSpc>
              </a:pPr>
              <a:endParaRPr/>
            </a:p>
          </p:txBody>
        </p:sp>
      </p:grpSp>
      <p:grpSp>
        <p:nvGrpSpPr>
          <p:cNvPr id="14" name="Group 14"/>
          <p:cNvGrpSpPr/>
          <p:nvPr/>
        </p:nvGrpSpPr>
        <p:grpSpPr>
          <a:xfrm>
            <a:off x="1500527" y="4625967"/>
            <a:ext cx="1507501" cy="1025895"/>
            <a:chOff x="0" y="0"/>
            <a:chExt cx="397037" cy="270195"/>
          </a:xfrm>
        </p:grpSpPr>
        <p:sp>
          <p:nvSpPr>
            <p:cNvPr id="15" name="Freeform 15"/>
            <p:cNvSpPr/>
            <p:nvPr/>
          </p:nvSpPr>
          <p:spPr>
            <a:xfrm>
              <a:off x="0" y="0"/>
              <a:ext cx="397037" cy="270195"/>
            </a:xfrm>
            <a:custGeom>
              <a:avLst/>
              <a:gdLst/>
              <a:ahLst/>
              <a:cxnLst/>
              <a:rect l="l" t="t" r="r" b="b"/>
              <a:pathLst>
                <a:path w="397037" h="270195">
                  <a:moveTo>
                    <a:pt x="135097" y="0"/>
                  </a:moveTo>
                  <a:lnTo>
                    <a:pt x="261940" y="0"/>
                  </a:lnTo>
                  <a:cubicBezTo>
                    <a:pt x="297770" y="0"/>
                    <a:pt x="332133" y="14233"/>
                    <a:pt x="357468" y="39569"/>
                  </a:cubicBezTo>
                  <a:cubicBezTo>
                    <a:pt x="382804" y="64905"/>
                    <a:pt x="397037" y="99267"/>
                    <a:pt x="397037" y="135097"/>
                  </a:cubicBezTo>
                  <a:lnTo>
                    <a:pt x="397037" y="135097"/>
                  </a:lnTo>
                  <a:cubicBezTo>
                    <a:pt x="397037" y="209709"/>
                    <a:pt x="336552" y="270195"/>
                    <a:pt x="261940" y="270195"/>
                  </a:cubicBezTo>
                  <a:lnTo>
                    <a:pt x="135097" y="270195"/>
                  </a:lnTo>
                  <a:cubicBezTo>
                    <a:pt x="60485" y="270195"/>
                    <a:pt x="0" y="209709"/>
                    <a:pt x="0" y="135097"/>
                  </a:cubicBezTo>
                  <a:lnTo>
                    <a:pt x="0" y="135097"/>
                  </a:lnTo>
                  <a:cubicBezTo>
                    <a:pt x="0" y="60485"/>
                    <a:pt x="60485" y="0"/>
                    <a:pt x="135097" y="0"/>
                  </a:cubicBezTo>
                  <a:close/>
                </a:path>
              </a:pathLst>
            </a:custGeom>
            <a:solidFill>
              <a:srgbClr val="000000"/>
            </a:solidFill>
            <a:ln w="19050" cap="rnd">
              <a:solidFill>
                <a:srgbClr val="000000"/>
              </a:solidFill>
              <a:prstDash val="solid"/>
              <a:round/>
            </a:ln>
          </p:spPr>
          <p:txBody>
            <a:bodyPr/>
            <a:lstStyle/>
            <a:p>
              <a:endParaRPr lang="en-US"/>
            </a:p>
          </p:txBody>
        </p:sp>
        <p:sp>
          <p:nvSpPr>
            <p:cNvPr id="16" name="TextBox 16"/>
            <p:cNvSpPr txBox="1"/>
            <p:nvPr/>
          </p:nvSpPr>
          <p:spPr>
            <a:xfrm>
              <a:off x="0" y="-47625"/>
              <a:ext cx="397037" cy="317820"/>
            </a:xfrm>
            <a:prstGeom prst="rect">
              <a:avLst/>
            </a:prstGeom>
          </p:spPr>
          <p:txBody>
            <a:bodyPr lIns="50800" tIns="50800" rIns="50800" bIns="50800" rtlCol="0" anchor="ctr"/>
            <a:lstStyle/>
            <a:p>
              <a:pPr algn="ctr">
                <a:lnSpc>
                  <a:spcPts val="3191"/>
                </a:lnSpc>
              </a:pPr>
              <a:endParaRPr/>
            </a:p>
          </p:txBody>
        </p:sp>
      </p:grpSp>
      <p:sp>
        <p:nvSpPr>
          <p:cNvPr id="17" name="TextBox 17"/>
          <p:cNvSpPr txBox="1"/>
          <p:nvPr/>
        </p:nvSpPr>
        <p:spPr>
          <a:xfrm>
            <a:off x="1656657" y="4650932"/>
            <a:ext cx="1195241" cy="87754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04</a:t>
            </a:r>
          </a:p>
        </p:txBody>
      </p:sp>
      <p:sp>
        <p:nvSpPr>
          <p:cNvPr id="18" name="TextBox 18"/>
          <p:cNvSpPr txBox="1"/>
          <p:nvPr/>
        </p:nvSpPr>
        <p:spPr>
          <a:xfrm>
            <a:off x="3041983" y="4883382"/>
            <a:ext cx="2962708" cy="462171"/>
          </a:xfrm>
          <a:prstGeom prst="rect">
            <a:avLst/>
          </a:prstGeom>
        </p:spPr>
        <p:txBody>
          <a:bodyPr lIns="0" tIns="0" rIns="0" bIns="0" rtlCol="0" anchor="t">
            <a:spAutoFit/>
          </a:bodyPr>
          <a:lstStyle/>
          <a:p>
            <a:pPr algn="ctr">
              <a:lnSpc>
                <a:spcPts val="3750"/>
              </a:lnSpc>
              <a:spcBef>
                <a:spcPct val="0"/>
              </a:spcBef>
            </a:pPr>
            <a:r>
              <a:rPr lang="en-US" sz="2679" b="1">
                <a:solidFill>
                  <a:srgbClr val="000000"/>
                </a:solidFill>
                <a:latin typeface="Now Medium"/>
                <a:ea typeface="Now Medium"/>
                <a:cs typeface="Now Medium"/>
                <a:sym typeface="Now Medium"/>
              </a:rPr>
              <a:t>Adjustments</a:t>
            </a:r>
          </a:p>
        </p:txBody>
      </p:sp>
      <p:grpSp>
        <p:nvGrpSpPr>
          <p:cNvPr id="19" name="Group 19"/>
          <p:cNvGrpSpPr/>
          <p:nvPr/>
        </p:nvGrpSpPr>
        <p:grpSpPr>
          <a:xfrm>
            <a:off x="6890516" y="3134257"/>
            <a:ext cx="4504163" cy="1025895"/>
            <a:chOff x="0" y="0"/>
            <a:chExt cx="1186282" cy="270195"/>
          </a:xfrm>
        </p:grpSpPr>
        <p:sp>
          <p:nvSpPr>
            <p:cNvPr id="20" name="Freeform 20"/>
            <p:cNvSpPr/>
            <p:nvPr/>
          </p:nvSpPr>
          <p:spPr>
            <a:xfrm>
              <a:off x="0" y="0"/>
              <a:ext cx="1186282" cy="270195"/>
            </a:xfrm>
            <a:custGeom>
              <a:avLst/>
              <a:gdLst/>
              <a:ahLst/>
              <a:cxnLst/>
              <a:rect l="l" t="t" r="r" b="b"/>
              <a:pathLst>
                <a:path w="1186282" h="270195">
                  <a:moveTo>
                    <a:pt x="53284" y="0"/>
                  </a:moveTo>
                  <a:lnTo>
                    <a:pt x="1132998" y="0"/>
                  </a:lnTo>
                  <a:cubicBezTo>
                    <a:pt x="1162426" y="0"/>
                    <a:pt x="1186282" y="23856"/>
                    <a:pt x="1186282" y="53284"/>
                  </a:cubicBezTo>
                  <a:lnTo>
                    <a:pt x="1186282" y="216911"/>
                  </a:lnTo>
                  <a:cubicBezTo>
                    <a:pt x="1186282" y="231042"/>
                    <a:pt x="1180668" y="244595"/>
                    <a:pt x="1170675" y="254588"/>
                  </a:cubicBezTo>
                  <a:cubicBezTo>
                    <a:pt x="1160682" y="264581"/>
                    <a:pt x="1147129" y="270195"/>
                    <a:pt x="1132998" y="270195"/>
                  </a:cubicBezTo>
                  <a:lnTo>
                    <a:pt x="53284" y="270195"/>
                  </a:lnTo>
                  <a:cubicBezTo>
                    <a:pt x="23856" y="270195"/>
                    <a:pt x="0" y="246339"/>
                    <a:pt x="0" y="216911"/>
                  </a:cubicBezTo>
                  <a:lnTo>
                    <a:pt x="0" y="53284"/>
                  </a:lnTo>
                  <a:cubicBezTo>
                    <a:pt x="0" y="23856"/>
                    <a:pt x="23856" y="0"/>
                    <a:pt x="53284" y="0"/>
                  </a:cubicBezTo>
                  <a:close/>
                </a:path>
              </a:pathLst>
            </a:custGeom>
            <a:solidFill>
              <a:srgbClr val="000000">
                <a:alpha val="0"/>
              </a:srgbClr>
            </a:solidFill>
            <a:ln w="19050" cap="rnd">
              <a:solidFill>
                <a:srgbClr val="000000"/>
              </a:solidFill>
              <a:prstDash val="solid"/>
              <a:round/>
            </a:ln>
          </p:spPr>
          <p:txBody>
            <a:bodyPr/>
            <a:lstStyle/>
            <a:p>
              <a:endParaRPr lang="en-US"/>
            </a:p>
          </p:txBody>
        </p:sp>
        <p:sp>
          <p:nvSpPr>
            <p:cNvPr id="21" name="TextBox 21"/>
            <p:cNvSpPr txBox="1"/>
            <p:nvPr/>
          </p:nvSpPr>
          <p:spPr>
            <a:xfrm>
              <a:off x="0" y="-47625"/>
              <a:ext cx="1186282" cy="317820"/>
            </a:xfrm>
            <a:prstGeom prst="rect">
              <a:avLst/>
            </a:prstGeom>
          </p:spPr>
          <p:txBody>
            <a:bodyPr lIns="50800" tIns="50800" rIns="50800" bIns="50800" rtlCol="0" anchor="ctr"/>
            <a:lstStyle/>
            <a:p>
              <a:pPr algn="ctr">
                <a:lnSpc>
                  <a:spcPts val="3191"/>
                </a:lnSpc>
              </a:pPr>
              <a:endParaRPr/>
            </a:p>
          </p:txBody>
        </p:sp>
      </p:grpSp>
      <p:grpSp>
        <p:nvGrpSpPr>
          <p:cNvPr id="22" name="Group 22"/>
          <p:cNvGrpSpPr/>
          <p:nvPr/>
        </p:nvGrpSpPr>
        <p:grpSpPr>
          <a:xfrm>
            <a:off x="6890516" y="3134257"/>
            <a:ext cx="1507501" cy="1025895"/>
            <a:chOff x="0" y="0"/>
            <a:chExt cx="397037" cy="270195"/>
          </a:xfrm>
        </p:grpSpPr>
        <p:sp>
          <p:nvSpPr>
            <p:cNvPr id="23" name="Freeform 23"/>
            <p:cNvSpPr/>
            <p:nvPr/>
          </p:nvSpPr>
          <p:spPr>
            <a:xfrm>
              <a:off x="0" y="0"/>
              <a:ext cx="397037" cy="270195"/>
            </a:xfrm>
            <a:custGeom>
              <a:avLst/>
              <a:gdLst/>
              <a:ahLst/>
              <a:cxnLst/>
              <a:rect l="l" t="t" r="r" b="b"/>
              <a:pathLst>
                <a:path w="397037" h="270195">
                  <a:moveTo>
                    <a:pt x="135097" y="0"/>
                  </a:moveTo>
                  <a:lnTo>
                    <a:pt x="261940" y="0"/>
                  </a:lnTo>
                  <a:cubicBezTo>
                    <a:pt x="297770" y="0"/>
                    <a:pt x="332133" y="14233"/>
                    <a:pt x="357468" y="39569"/>
                  </a:cubicBezTo>
                  <a:cubicBezTo>
                    <a:pt x="382804" y="64905"/>
                    <a:pt x="397037" y="99267"/>
                    <a:pt x="397037" y="135097"/>
                  </a:cubicBezTo>
                  <a:lnTo>
                    <a:pt x="397037" y="135097"/>
                  </a:lnTo>
                  <a:cubicBezTo>
                    <a:pt x="397037" y="209709"/>
                    <a:pt x="336552" y="270195"/>
                    <a:pt x="261940" y="270195"/>
                  </a:cubicBezTo>
                  <a:lnTo>
                    <a:pt x="135097" y="270195"/>
                  </a:lnTo>
                  <a:cubicBezTo>
                    <a:pt x="60485" y="270195"/>
                    <a:pt x="0" y="209709"/>
                    <a:pt x="0" y="135097"/>
                  </a:cubicBezTo>
                  <a:lnTo>
                    <a:pt x="0" y="135097"/>
                  </a:lnTo>
                  <a:cubicBezTo>
                    <a:pt x="0" y="60485"/>
                    <a:pt x="60485" y="0"/>
                    <a:pt x="135097" y="0"/>
                  </a:cubicBezTo>
                  <a:close/>
                </a:path>
              </a:pathLst>
            </a:custGeom>
            <a:solidFill>
              <a:srgbClr val="000000"/>
            </a:solidFill>
            <a:ln w="19050" cap="rnd">
              <a:solidFill>
                <a:srgbClr val="000000"/>
              </a:solidFill>
              <a:prstDash val="solid"/>
              <a:round/>
            </a:ln>
          </p:spPr>
          <p:txBody>
            <a:bodyPr/>
            <a:lstStyle/>
            <a:p>
              <a:endParaRPr lang="en-US"/>
            </a:p>
          </p:txBody>
        </p:sp>
        <p:sp>
          <p:nvSpPr>
            <p:cNvPr id="24" name="TextBox 24"/>
            <p:cNvSpPr txBox="1"/>
            <p:nvPr/>
          </p:nvSpPr>
          <p:spPr>
            <a:xfrm>
              <a:off x="0" y="-47625"/>
              <a:ext cx="397037" cy="317820"/>
            </a:xfrm>
            <a:prstGeom prst="rect">
              <a:avLst/>
            </a:prstGeom>
          </p:spPr>
          <p:txBody>
            <a:bodyPr lIns="50800" tIns="50800" rIns="50800" bIns="50800" rtlCol="0" anchor="ctr"/>
            <a:lstStyle/>
            <a:p>
              <a:pPr algn="ctr">
                <a:lnSpc>
                  <a:spcPts val="3191"/>
                </a:lnSpc>
              </a:pPr>
              <a:endParaRPr/>
            </a:p>
          </p:txBody>
        </p:sp>
      </p:grpSp>
      <p:sp>
        <p:nvSpPr>
          <p:cNvPr id="25" name="TextBox 25"/>
          <p:cNvSpPr txBox="1"/>
          <p:nvPr/>
        </p:nvSpPr>
        <p:spPr>
          <a:xfrm>
            <a:off x="7046646" y="3159221"/>
            <a:ext cx="1195241" cy="87754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02</a:t>
            </a:r>
          </a:p>
        </p:txBody>
      </p:sp>
      <p:sp>
        <p:nvSpPr>
          <p:cNvPr id="26" name="TextBox 26"/>
          <p:cNvSpPr txBox="1"/>
          <p:nvPr/>
        </p:nvSpPr>
        <p:spPr>
          <a:xfrm>
            <a:off x="8431971" y="3391671"/>
            <a:ext cx="2962708" cy="462171"/>
          </a:xfrm>
          <a:prstGeom prst="rect">
            <a:avLst/>
          </a:prstGeom>
        </p:spPr>
        <p:txBody>
          <a:bodyPr lIns="0" tIns="0" rIns="0" bIns="0" rtlCol="0" anchor="t">
            <a:spAutoFit/>
          </a:bodyPr>
          <a:lstStyle/>
          <a:p>
            <a:pPr algn="ctr">
              <a:lnSpc>
                <a:spcPts val="3750"/>
              </a:lnSpc>
              <a:spcBef>
                <a:spcPct val="0"/>
              </a:spcBef>
            </a:pPr>
            <a:r>
              <a:rPr lang="en-US" sz="2679" b="1">
                <a:solidFill>
                  <a:srgbClr val="000000"/>
                </a:solidFill>
                <a:latin typeface="Now Medium"/>
                <a:ea typeface="Now Medium"/>
                <a:cs typeface="Now Medium"/>
                <a:sym typeface="Now Medium"/>
              </a:rPr>
              <a:t>Barriers</a:t>
            </a:r>
          </a:p>
        </p:txBody>
      </p:sp>
      <p:grpSp>
        <p:nvGrpSpPr>
          <p:cNvPr id="27" name="Group 27"/>
          <p:cNvGrpSpPr/>
          <p:nvPr/>
        </p:nvGrpSpPr>
        <p:grpSpPr>
          <a:xfrm>
            <a:off x="6890516" y="4625967"/>
            <a:ext cx="4504163" cy="1025895"/>
            <a:chOff x="0" y="0"/>
            <a:chExt cx="1186282" cy="270195"/>
          </a:xfrm>
        </p:grpSpPr>
        <p:sp>
          <p:nvSpPr>
            <p:cNvPr id="28" name="Freeform 28"/>
            <p:cNvSpPr/>
            <p:nvPr/>
          </p:nvSpPr>
          <p:spPr>
            <a:xfrm>
              <a:off x="0" y="0"/>
              <a:ext cx="1186282" cy="270195"/>
            </a:xfrm>
            <a:custGeom>
              <a:avLst/>
              <a:gdLst/>
              <a:ahLst/>
              <a:cxnLst/>
              <a:rect l="l" t="t" r="r" b="b"/>
              <a:pathLst>
                <a:path w="1186282" h="270195">
                  <a:moveTo>
                    <a:pt x="53284" y="0"/>
                  </a:moveTo>
                  <a:lnTo>
                    <a:pt x="1132998" y="0"/>
                  </a:lnTo>
                  <a:cubicBezTo>
                    <a:pt x="1162426" y="0"/>
                    <a:pt x="1186282" y="23856"/>
                    <a:pt x="1186282" y="53284"/>
                  </a:cubicBezTo>
                  <a:lnTo>
                    <a:pt x="1186282" y="216911"/>
                  </a:lnTo>
                  <a:cubicBezTo>
                    <a:pt x="1186282" y="231042"/>
                    <a:pt x="1180668" y="244595"/>
                    <a:pt x="1170675" y="254588"/>
                  </a:cubicBezTo>
                  <a:cubicBezTo>
                    <a:pt x="1160682" y="264581"/>
                    <a:pt x="1147129" y="270195"/>
                    <a:pt x="1132998" y="270195"/>
                  </a:cubicBezTo>
                  <a:lnTo>
                    <a:pt x="53284" y="270195"/>
                  </a:lnTo>
                  <a:cubicBezTo>
                    <a:pt x="23856" y="270195"/>
                    <a:pt x="0" y="246339"/>
                    <a:pt x="0" y="216911"/>
                  </a:cubicBezTo>
                  <a:lnTo>
                    <a:pt x="0" y="53284"/>
                  </a:lnTo>
                  <a:cubicBezTo>
                    <a:pt x="0" y="23856"/>
                    <a:pt x="23856" y="0"/>
                    <a:pt x="53284" y="0"/>
                  </a:cubicBezTo>
                  <a:close/>
                </a:path>
              </a:pathLst>
            </a:custGeom>
            <a:solidFill>
              <a:srgbClr val="000000">
                <a:alpha val="0"/>
              </a:srgbClr>
            </a:solidFill>
            <a:ln w="19050" cap="rnd">
              <a:solidFill>
                <a:srgbClr val="000000"/>
              </a:solidFill>
              <a:prstDash val="solid"/>
              <a:round/>
            </a:ln>
          </p:spPr>
          <p:txBody>
            <a:bodyPr/>
            <a:lstStyle/>
            <a:p>
              <a:endParaRPr lang="en-US"/>
            </a:p>
          </p:txBody>
        </p:sp>
        <p:sp>
          <p:nvSpPr>
            <p:cNvPr id="29" name="TextBox 29"/>
            <p:cNvSpPr txBox="1"/>
            <p:nvPr/>
          </p:nvSpPr>
          <p:spPr>
            <a:xfrm>
              <a:off x="0" y="-47625"/>
              <a:ext cx="1186282" cy="317820"/>
            </a:xfrm>
            <a:prstGeom prst="rect">
              <a:avLst/>
            </a:prstGeom>
          </p:spPr>
          <p:txBody>
            <a:bodyPr lIns="50800" tIns="50800" rIns="50800" bIns="50800" rtlCol="0" anchor="ctr"/>
            <a:lstStyle/>
            <a:p>
              <a:pPr algn="ctr">
                <a:lnSpc>
                  <a:spcPts val="3191"/>
                </a:lnSpc>
              </a:pPr>
              <a:endParaRPr/>
            </a:p>
          </p:txBody>
        </p:sp>
      </p:grpSp>
      <p:grpSp>
        <p:nvGrpSpPr>
          <p:cNvPr id="30" name="Group 30"/>
          <p:cNvGrpSpPr/>
          <p:nvPr/>
        </p:nvGrpSpPr>
        <p:grpSpPr>
          <a:xfrm>
            <a:off x="6890516" y="4625967"/>
            <a:ext cx="1507501" cy="1025895"/>
            <a:chOff x="0" y="0"/>
            <a:chExt cx="397037" cy="270195"/>
          </a:xfrm>
        </p:grpSpPr>
        <p:sp>
          <p:nvSpPr>
            <p:cNvPr id="31" name="Freeform 31"/>
            <p:cNvSpPr/>
            <p:nvPr/>
          </p:nvSpPr>
          <p:spPr>
            <a:xfrm>
              <a:off x="0" y="0"/>
              <a:ext cx="397037" cy="270195"/>
            </a:xfrm>
            <a:custGeom>
              <a:avLst/>
              <a:gdLst/>
              <a:ahLst/>
              <a:cxnLst/>
              <a:rect l="l" t="t" r="r" b="b"/>
              <a:pathLst>
                <a:path w="397037" h="270195">
                  <a:moveTo>
                    <a:pt x="135097" y="0"/>
                  </a:moveTo>
                  <a:lnTo>
                    <a:pt x="261940" y="0"/>
                  </a:lnTo>
                  <a:cubicBezTo>
                    <a:pt x="297770" y="0"/>
                    <a:pt x="332133" y="14233"/>
                    <a:pt x="357468" y="39569"/>
                  </a:cubicBezTo>
                  <a:cubicBezTo>
                    <a:pt x="382804" y="64905"/>
                    <a:pt x="397037" y="99267"/>
                    <a:pt x="397037" y="135097"/>
                  </a:cubicBezTo>
                  <a:lnTo>
                    <a:pt x="397037" y="135097"/>
                  </a:lnTo>
                  <a:cubicBezTo>
                    <a:pt x="397037" y="209709"/>
                    <a:pt x="336552" y="270195"/>
                    <a:pt x="261940" y="270195"/>
                  </a:cubicBezTo>
                  <a:lnTo>
                    <a:pt x="135097" y="270195"/>
                  </a:lnTo>
                  <a:cubicBezTo>
                    <a:pt x="60485" y="270195"/>
                    <a:pt x="0" y="209709"/>
                    <a:pt x="0" y="135097"/>
                  </a:cubicBezTo>
                  <a:lnTo>
                    <a:pt x="0" y="135097"/>
                  </a:lnTo>
                  <a:cubicBezTo>
                    <a:pt x="0" y="60485"/>
                    <a:pt x="60485" y="0"/>
                    <a:pt x="135097" y="0"/>
                  </a:cubicBezTo>
                  <a:close/>
                </a:path>
              </a:pathLst>
            </a:custGeom>
            <a:solidFill>
              <a:srgbClr val="000000"/>
            </a:solidFill>
            <a:ln w="19050" cap="rnd">
              <a:solidFill>
                <a:srgbClr val="000000"/>
              </a:solidFill>
              <a:prstDash val="solid"/>
              <a:round/>
            </a:ln>
          </p:spPr>
          <p:txBody>
            <a:bodyPr/>
            <a:lstStyle/>
            <a:p>
              <a:endParaRPr lang="en-US"/>
            </a:p>
          </p:txBody>
        </p:sp>
        <p:sp>
          <p:nvSpPr>
            <p:cNvPr id="32" name="TextBox 32"/>
            <p:cNvSpPr txBox="1"/>
            <p:nvPr/>
          </p:nvSpPr>
          <p:spPr>
            <a:xfrm>
              <a:off x="0" y="-47625"/>
              <a:ext cx="397037" cy="317820"/>
            </a:xfrm>
            <a:prstGeom prst="rect">
              <a:avLst/>
            </a:prstGeom>
          </p:spPr>
          <p:txBody>
            <a:bodyPr lIns="50800" tIns="50800" rIns="50800" bIns="50800" rtlCol="0" anchor="ctr"/>
            <a:lstStyle/>
            <a:p>
              <a:pPr algn="ctr">
                <a:lnSpc>
                  <a:spcPts val="3191"/>
                </a:lnSpc>
              </a:pPr>
              <a:endParaRPr/>
            </a:p>
          </p:txBody>
        </p:sp>
      </p:grpSp>
      <p:sp>
        <p:nvSpPr>
          <p:cNvPr id="33" name="TextBox 33"/>
          <p:cNvSpPr txBox="1"/>
          <p:nvPr/>
        </p:nvSpPr>
        <p:spPr>
          <a:xfrm>
            <a:off x="7046646" y="4650932"/>
            <a:ext cx="1195241" cy="87754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05</a:t>
            </a:r>
          </a:p>
        </p:txBody>
      </p:sp>
      <p:sp>
        <p:nvSpPr>
          <p:cNvPr id="34" name="TextBox 34"/>
          <p:cNvSpPr txBox="1"/>
          <p:nvPr/>
        </p:nvSpPr>
        <p:spPr>
          <a:xfrm>
            <a:off x="8431971" y="4883382"/>
            <a:ext cx="2962708" cy="462171"/>
          </a:xfrm>
          <a:prstGeom prst="rect">
            <a:avLst/>
          </a:prstGeom>
        </p:spPr>
        <p:txBody>
          <a:bodyPr lIns="0" tIns="0" rIns="0" bIns="0" rtlCol="0" anchor="t">
            <a:spAutoFit/>
          </a:bodyPr>
          <a:lstStyle/>
          <a:p>
            <a:pPr algn="ctr">
              <a:lnSpc>
                <a:spcPts val="3750"/>
              </a:lnSpc>
              <a:spcBef>
                <a:spcPct val="0"/>
              </a:spcBef>
            </a:pPr>
            <a:r>
              <a:rPr lang="en-US" sz="2679" b="1">
                <a:solidFill>
                  <a:srgbClr val="000000"/>
                </a:solidFill>
                <a:latin typeface="Now Medium"/>
                <a:ea typeface="Now Medium"/>
                <a:cs typeface="Now Medium"/>
                <a:sym typeface="Now Medium"/>
              </a:rPr>
              <a:t>Relationships</a:t>
            </a:r>
          </a:p>
        </p:txBody>
      </p:sp>
      <p:grpSp>
        <p:nvGrpSpPr>
          <p:cNvPr id="35" name="Group 35"/>
          <p:cNvGrpSpPr/>
          <p:nvPr/>
        </p:nvGrpSpPr>
        <p:grpSpPr>
          <a:xfrm>
            <a:off x="12283309" y="3134257"/>
            <a:ext cx="4504163" cy="1025895"/>
            <a:chOff x="0" y="0"/>
            <a:chExt cx="1186282" cy="270195"/>
          </a:xfrm>
        </p:grpSpPr>
        <p:sp>
          <p:nvSpPr>
            <p:cNvPr id="36" name="Freeform 36"/>
            <p:cNvSpPr/>
            <p:nvPr/>
          </p:nvSpPr>
          <p:spPr>
            <a:xfrm>
              <a:off x="0" y="0"/>
              <a:ext cx="1186282" cy="270195"/>
            </a:xfrm>
            <a:custGeom>
              <a:avLst/>
              <a:gdLst/>
              <a:ahLst/>
              <a:cxnLst/>
              <a:rect l="l" t="t" r="r" b="b"/>
              <a:pathLst>
                <a:path w="1186282" h="270195">
                  <a:moveTo>
                    <a:pt x="53284" y="0"/>
                  </a:moveTo>
                  <a:lnTo>
                    <a:pt x="1132998" y="0"/>
                  </a:lnTo>
                  <a:cubicBezTo>
                    <a:pt x="1162426" y="0"/>
                    <a:pt x="1186282" y="23856"/>
                    <a:pt x="1186282" y="53284"/>
                  </a:cubicBezTo>
                  <a:lnTo>
                    <a:pt x="1186282" y="216911"/>
                  </a:lnTo>
                  <a:cubicBezTo>
                    <a:pt x="1186282" y="231042"/>
                    <a:pt x="1180668" y="244595"/>
                    <a:pt x="1170675" y="254588"/>
                  </a:cubicBezTo>
                  <a:cubicBezTo>
                    <a:pt x="1160682" y="264581"/>
                    <a:pt x="1147129" y="270195"/>
                    <a:pt x="1132998" y="270195"/>
                  </a:cubicBezTo>
                  <a:lnTo>
                    <a:pt x="53284" y="270195"/>
                  </a:lnTo>
                  <a:cubicBezTo>
                    <a:pt x="23856" y="270195"/>
                    <a:pt x="0" y="246339"/>
                    <a:pt x="0" y="216911"/>
                  </a:cubicBezTo>
                  <a:lnTo>
                    <a:pt x="0" y="53284"/>
                  </a:lnTo>
                  <a:cubicBezTo>
                    <a:pt x="0" y="23856"/>
                    <a:pt x="23856" y="0"/>
                    <a:pt x="53284" y="0"/>
                  </a:cubicBezTo>
                  <a:close/>
                </a:path>
              </a:pathLst>
            </a:custGeom>
            <a:solidFill>
              <a:srgbClr val="000000">
                <a:alpha val="0"/>
              </a:srgbClr>
            </a:solidFill>
            <a:ln w="19050" cap="rnd">
              <a:solidFill>
                <a:srgbClr val="000000"/>
              </a:solidFill>
              <a:prstDash val="solid"/>
              <a:round/>
            </a:ln>
          </p:spPr>
          <p:txBody>
            <a:bodyPr/>
            <a:lstStyle/>
            <a:p>
              <a:endParaRPr lang="en-US"/>
            </a:p>
          </p:txBody>
        </p:sp>
        <p:sp>
          <p:nvSpPr>
            <p:cNvPr id="37" name="TextBox 37"/>
            <p:cNvSpPr txBox="1"/>
            <p:nvPr/>
          </p:nvSpPr>
          <p:spPr>
            <a:xfrm>
              <a:off x="0" y="-47625"/>
              <a:ext cx="1186282" cy="317820"/>
            </a:xfrm>
            <a:prstGeom prst="rect">
              <a:avLst/>
            </a:prstGeom>
          </p:spPr>
          <p:txBody>
            <a:bodyPr lIns="50800" tIns="50800" rIns="50800" bIns="50800" rtlCol="0" anchor="ctr"/>
            <a:lstStyle/>
            <a:p>
              <a:pPr algn="ctr">
                <a:lnSpc>
                  <a:spcPts val="3191"/>
                </a:lnSpc>
              </a:pPr>
              <a:endParaRPr/>
            </a:p>
          </p:txBody>
        </p:sp>
      </p:grpSp>
      <p:grpSp>
        <p:nvGrpSpPr>
          <p:cNvPr id="38" name="Group 38"/>
          <p:cNvGrpSpPr/>
          <p:nvPr/>
        </p:nvGrpSpPr>
        <p:grpSpPr>
          <a:xfrm>
            <a:off x="12283309" y="3134257"/>
            <a:ext cx="1507501" cy="1025895"/>
            <a:chOff x="0" y="0"/>
            <a:chExt cx="397037" cy="270195"/>
          </a:xfrm>
        </p:grpSpPr>
        <p:sp>
          <p:nvSpPr>
            <p:cNvPr id="39" name="Freeform 39"/>
            <p:cNvSpPr/>
            <p:nvPr/>
          </p:nvSpPr>
          <p:spPr>
            <a:xfrm>
              <a:off x="0" y="0"/>
              <a:ext cx="397037" cy="270195"/>
            </a:xfrm>
            <a:custGeom>
              <a:avLst/>
              <a:gdLst/>
              <a:ahLst/>
              <a:cxnLst/>
              <a:rect l="l" t="t" r="r" b="b"/>
              <a:pathLst>
                <a:path w="397037" h="270195">
                  <a:moveTo>
                    <a:pt x="135097" y="0"/>
                  </a:moveTo>
                  <a:lnTo>
                    <a:pt x="261940" y="0"/>
                  </a:lnTo>
                  <a:cubicBezTo>
                    <a:pt x="297770" y="0"/>
                    <a:pt x="332133" y="14233"/>
                    <a:pt x="357468" y="39569"/>
                  </a:cubicBezTo>
                  <a:cubicBezTo>
                    <a:pt x="382804" y="64905"/>
                    <a:pt x="397037" y="99267"/>
                    <a:pt x="397037" y="135097"/>
                  </a:cubicBezTo>
                  <a:lnTo>
                    <a:pt x="397037" y="135097"/>
                  </a:lnTo>
                  <a:cubicBezTo>
                    <a:pt x="397037" y="209709"/>
                    <a:pt x="336552" y="270195"/>
                    <a:pt x="261940" y="270195"/>
                  </a:cubicBezTo>
                  <a:lnTo>
                    <a:pt x="135097" y="270195"/>
                  </a:lnTo>
                  <a:cubicBezTo>
                    <a:pt x="60485" y="270195"/>
                    <a:pt x="0" y="209709"/>
                    <a:pt x="0" y="135097"/>
                  </a:cubicBezTo>
                  <a:lnTo>
                    <a:pt x="0" y="135097"/>
                  </a:lnTo>
                  <a:cubicBezTo>
                    <a:pt x="0" y="60485"/>
                    <a:pt x="60485" y="0"/>
                    <a:pt x="135097" y="0"/>
                  </a:cubicBezTo>
                  <a:close/>
                </a:path>
              </a:pathLst>
            </a:custGeom>
            <a:solidFill>
              <a:srgbClr val="000000"/>
            </a:solidFill>
            <a:ln w="19050" cap="rnd">
              <a:solidFill>
                <a:srgbClr val="000000"/>
              </a:solidFill>
              <a:prstDash val="solid"/>
              <a:round/>
            </a:ln>
          </p:spPr>
          <p:txBody>
            <a:bodyPr/>
            <a:lstStyle/>
            <a:p>
              <a:endParaRPr lang="en-US"/>
            </a:p>
          </p:txBody>
        </p:sp>
        <p:sp>
          <p:nvSpPr>
            <p:cNvPr id="40" name="TextBox 40"/>
            <p:cNvSpPr txBox="1"/>
            <p:nvPr/>
          </p:nvSpPr>
          <p:spPr>
            <a:xfrm>
              <a:off x="0" y="-47625"/>
              <a:ext cx="397037" cy="317820"/>
            </a:xfrm>
            <a:prstGeom prst="rect">
              <a:avLst/>
            </a:prstGeom>
          </p:spPr>
          <p:txBody>
            <a:bodyPr lIns="50800" tIns="50800" rIns="50800" bIns="50800" rtlCol="0" anchor="ctr"/>
            <a:lstStyle/>
            <a:p>
              <a:pPr algn="ctr">
                <a:lnSpc>
                  <a:spcPts val="3191"/>
                </a:lnSpc>
              </a:pPr>
              <a:endParaRPr/>
            </a:p>
          </p:txBody>
        </p:sp>
      </p:grpSp>
      <p:sp>
        <p:nvSpPr>
          <p:cNvPr id="41" name="TextBox 41"/>
          <p:cNvSpPr txBox="1"/>
          <p:nvPr/>
        </p:nvSpPr>
        <p:spPr>
          <a:xfrm>
            <a:off x="12439439" y="3159221"/>
            <a:ext cx="1195241" cy="87754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03</a:t>
            </a:r>
          </a:p>
        </p:txBody>
      </p:sp>
      <p:sp>
        <p:nvSpPr>
          <p:cNvPr id="42" name="TextBox 42"/>
          <p:cNvSpPr txBox="1"/>
          <p:nvPr/>
        </p:nvSpPr>
        <p:spPr>
          <a:xfrm>
            <a:off x="13824764" y="3391671"/>
            <a:ext cx="2962708" cy="462171"/>
          </a:xfrm>
          <a:prstGeom prst="rect">
            <a:avLst/>
          </a:prstGeom>
        </p:spPr>
        <p:txBody>
          <a:bodyPr lIns="0" tIns="0" rIns="0" bIns="0" rtlCol="0" anchor="t">
            <a:spAutoFit/>
          </a:bodyPr>
          <a:lstStyle/>
          <a:p>
            <a:pPr algn="ctr">
              <a:lnSpc>
                <a:spcPts val="3750"/>
              </a:lnSpc>
              <a:spcBef>
                <a:spcPct val="0"/>
              </a:spcBef>
            </a:pPr>
            <a:r>
              <a:rPr lang="en-US" sz="2679" b="1">
                <a:solidFill>
                  <a:srgbClr val="000000"/>
                </a:solidFill>
                <a:latin typeface="Now Medium"/>
                <a:ea typeface="Now Medium"/>
                <a:cs typeface="Now Medium"/>
                <a:sym typeface="Now Medium"/>
              </a:rPr>
              <a:t>Strategies</a:t>
            </a:r>
          </a:p>
        </p:txBody>
      </p:sp>
      <p:grpSp>
        <p:nvGrpSpPr>
          <p:cNvPr id="43" name="Group 43"/>
          <p:cNvGrpSpPr/>
          <p:nvPr/>
        </p:nvGrpSpPr>
        <p:grpSpPr>
          <a:xfrm>
            <a:off x="12283309" y="4625967"/>
            <a:ext cx="4504163" cy="1025895"/>
            <a:chOff x="0" y="0"/>
            <a:chExt cx="1186282" cy="270195"/>
          </a:xfrm>
        </p:grpSpPr>
        <p:sp>
          <p:nvSpPr>
            <p:cNvPr id="44" name="Freeform 44"/>
            <p:cNvSpPr/>
            <p:nvPr/>
          </p:nvSpPr>
          <p:spPr>
            <a:xfrm>
              <a:off x="0" y="0"/>
              <a:ext cx="1186282" cy="270195"/>
            </a:xfrm>
            <a:custGeom>
              <a:avLst/>
              <a:gdLst/>
              <a:ahLst/>
              <a:cxnLst/>
              <a:rect l="l" t="t" r="r" b="b"/>
              <a:pathLst>
                <a:path w="1186282" h="270195">
                  <a:moveTo>
                    <a:pt x="53284" y="0"/>
                  </a:moveTo>
                  <a:lnTo>
                    <a:pt x="1132998" y="0"/>
                  </a:lnTo>
                  <a:cubicBezTo>
                    <a:pt x="1162426" y="0"/>
                    <a:pt x="1186282" y="23856"/>
                    <a:pt x="1186282" y="53284"/>
                  </a:cubicBezTo>
                  <a:lnTo>
                    <a:pt x="1186282" y="216911"/>
                  </a:lnTo>
                  <a:cubicBezTo>
                    <a:pt x="1186282" y="231042"/>
                    <a:pt x="1180668" y="244595"/>
                    <a:pt x="1170675" y="254588"/>
                  </a:cubicBezTo>
                  <a:cubicBezTo>
                    <a:pt x="1160682" y="264581"/>
                    <a:pt x="1147129" y="270195"/>
                    <a:pt x="1132998" y="270195"/>
                  </a:cubicBezTo>
                  <a:lnTo>
                    <a:pt x="53284" y="270195"/>
                  </a:lnTo>
                  <a:cubicBezTo>
                    <a:pt x="23856" y="270195"/>
                    <a:pt x="0" y="246339"/>
                    <a:pt x="0" y="216911"/>
                  </a:cubicBezTo>
                  <a:lnTo>
                    <a:pt x="0" y="53284"/>
                  </a:lnTo>
                  <a:cubicBezTo>
                    <a:pt x="0" y="23856"/>
                    <a:pt x="23856" y="0"/>
                    <a:pt x="53284" y="0"/>
                  </a:cubicBezTo>
                  <a:close/>
                </a:path>
              </a:pathLst>
            </a:custGeom>
            <a:solidFill>
              <a:srgbClr val="000000">
                <a:alpha val="0"/>
              </a:srgbClr>
            </a:solidFill>
            <a:ln w="19050" cap="rnd">
              <a:solidFill>
                <a:srgbClr val="000000"/>
              </a:solidFill>
              <a:prstDash val="solid"/>
              <a:round/>
            </a:ln>
          </p:spPr>
          <p:txBody>
            <a:bodyPr/>
            <a:lstStyle/>
            <a:p>
              <a:endParaRPr lang="en-US"/>
            </a:p>
          </p:txBody>
        </p:sp>
        <p:sp>
          <p:nvSpPr>
            <p:cNvPr id="45" name="TextBox 45"/>
            <p:cNvSpPr txBox="1"/>
            <p:nvPr/>
          </p:nvSpPr>
          <p:spPr>
            <a:xfrm>
              <a:off x="0" y="-47625"/>
              <a:ext cx="1186282" cy="317820"/>
            </a:xfrm>
            <a:prstGeom prst="rect">
              <a:avLst/>
            </a:prstGeom>
          </p:spPr>
          <p:txBody>
            <a:bodyPr lIns="50800" tIns="50800" rIns="50800" bIns="50800" rtlCol="0" anchor="ctr"/>
            <a:lstStyle/>
            <a:p>
              <a:pPr algn="ctr">
                <a:lnSpc>
                  <a:spcPts val="3191"/>
                </a:lnSpc>
              </a:pPr>
              <a:endParaRPr/>
            </a:p>
          </p:txBody>
        </p:sp>
      </p:grpSp>
      <p:grpSp>
        <p:nvGrpSpPr>
          <p:cNvPr id="46" name="Group 46"/>
          <p:cNvGrpSpPr/>
          <p:nvPr/>
        </p:nvGrpSpPr>
        <p:grpSpPr>
          <a:xfrm>
            <a:off x="12283309" y="4625967"/>
            <a:ext cx="1507501" cy="1025895"/>
            <a:chOff x="0" y="0"/>
            <a:chExt cx="397037" cy="270195"/>
          </a:xfrm>
        </p:grpSpPr>
        <p:sp>
          <p:nvSpPr>
            <p:cNvPr id="47" name="Freeform 47"/>
            <p:cNvSpPr/>
            <p:nvPr/>
          </p:nvSpPr>
          <p:spPr>
            <a:xfrm>
              <a:off x="0" y="0"/>
              <a:ext cx="397037" cy="270195"/>
            </a:xfrm>
            <a:custGeom>
              <a:avLst/>
              <a:gdLst/>
              <a:ahLst/>
              <a:cxnLst/>
              <a:rect l="l" t="t" r="r" b="b"/>
              <a:pathLst>
                <a:path w="397037" h="270195">
                  <a:moveTo>
                    <a:pt x="135097" y="0"/>
                  </a:moveTo>
                  <a:lnTo>
                    <a:pt x="261940" y="0"/>
                  </a:lnTo>
                  <a:cubicBezTo>
                    <a:pt x="297770" y="0"/>
                    <a:pt x="332133" y="14233"/>
                    <a:pt x="357468" y="39569"/>
                  </a:cubicBezTo>
                  <a:cubicBezTo>
                    <a:pt x="382804" y="64905"/>
                    <a:pt x="397037" y="99267"/>
                    <a:pt x="397037" y="135097"/>
                  </a:cubicBezTo>
                  <a:lnTo>
                    <a:pt x="397037" y="135097"/>
                  </a:lnTo>
                  <a:cubicBezTo>
                    <a:pt x="397037" y="209709"/>
                    <a:pt x="336552" y="270195"/>
                    <a:pt x="261940" y="270195"/>
                  </a:cubicBezTo>
                  <a:lnTo>
                    <a:pt x="135097" y="270195"/>
                  </a:lnTo>
                  <a:cubicBezTo>
                    <a:pt x="60485" y="270195"/>
                    <a:pt x="0" y="209709"/>
                    <a:pt x="0" y="135097"/>
                  </a:cubicBezTo>
                  <a:lnTo>
                    <a:pt x="0" y="135097"/>
                  </a:lnTo>
                  <a:cubicBezTo>
                    <a:pt x="0" y="60485"/>
                    <a:pt x="60485" y="0"/>
                    <a:pt x="135097" y="0"/>
                  </a:cubicBezTo>
                  <a:close/>
                </a:path>
              </a:pathLst>
            </a:custGeom>
            <a:solidFill>
              <a:srgbClr val="000000"/>
            </a:solidFill>
            <a:ln w="19050" cap="rnd">
              <a:solidFill>
                <a:srgbClr val="000000"/>
              </a:solidFill>
              <a:prstDash val="solid"/>
              <a:round/>
            </a:ln>
          </p:spPr>
          <p:txBody>
            <a:bodyPr/>
            <a:lstStyle/>
            <a:p>
              <a:endParaRPr lang="en-US"/>
            </a:p>
          </p:txBody>
        </p:sp>
        <p:sp>
          <p:nvSpPr>
            <p:cNvPr id="48" name="TextBox 48"/>
            <p:cNvSpPr txBox="1"/>
            <p:nvPr/>
          </p:nvSpPr>
          <p:spPr>
            <a:xfrm>
              <a:off x="0" y="-47625"/>
              <a:ext cx="397037" cy="317820"/>
            </a:xfrm>
            <a:prstGeom prst="rect">
              <a:avLst/>
            </a:prstGeom>
          </p:spPr>
          <p:txBody>
            <a:bodyPr lIns="50800" tIns="50800" rIns="50800" bIns="50800" rtlCol="0" anchor="ctr"/>
            <a:lstStyle/>
            <a:p>
              <a:pPr algn="ctr">
                <a:lnSpc>
                  <a:spcPts val="3191"/>
                </a:lnSpc>
              </a:pPr>
              <a:endParaRPr/>
            </a:p>
          </p:txBody>
        </p:sp>
      </p:grpSp>
      <p:sp>
        <p:nvSpPr>
          <p:cNvPr id="49" name="TextBox 49"/>
          <p:cNvSpPr txBox="1"/>
          <p:nvPr/>
        </p:nvSpPr>
        <p:spPr>
          <a:xfrm>
            <a:off x="12439439" y="4650932"/>
            <a:ext cx="1195241" cy="871191"/>
          </a:xfrm>
          <a:prstGeom prst="rect">
            <a:avLst/>
          </a:prstGeom>
        </p:spPr>
        <p:txBody>
          <a:bodyPr lIns="0" tIns="0" rIns="0" bIns="0" rtlCol="0" anchor="t">
            <a:spAutoFit/>
          </a:bodyPr>
          <a:lstStyle/>
          <a:p>
            <a:pPr algn="ctr">
              <a:lnSpc>
                <a:spcPts val="7106"/>
              </a:lnSpc>
              <a:spcBef>
                <a:spcPct val="0"/>
              </a:spcBef>
            </a:pPr>
            <a:r>
              <a:rPr lang="en-US" sz="5076" b="1">
                <a:solidFill>
                  <a:srgbClr val="FFFFFF"/>
                </a:solidFill>
                <a:latin typeface="Now Heavy"/>
                <a:ea typeface="Now Heavy"/>
                <a:cs typeface="Now Heavy"/>
                <a:sym typeface="Now Heavy"/>
              </a:rPr>
              <a:t>06</a:t>
            </a:r>
          </a:p>
        </p:txBody>
      </p:sp>
      <p:sp>
        <p:nvSpPr>
          <p:cNvPr id="50" name="TextBox 50"/>
          <p:cNvSpPr txBox="1"/>
          <p:nvPr/>
        </p:nvSpPr>
        <p:spPr>
          <a:xfrm>
            <a:off x="13824764" y="4883382"/>
            <a:ext cx="2962708" cy="462171"/>
          </a:xfrm>
          <a:prstGeom prst="rect">
            <a:avLst/>
          </a:prstGeom>
        </p:spPr>
        <p:txBody>
          <a:bodyPr lIns="0" tIns="0" rIns="0" bIns="0" rtlCol="0" anchor="t">
            <a:spAutoFit/>
          </a:bodyPr>
          <a:lstStyle/>
          <a:p>
            <a:pPr algn="ctr">
              <a:lnSpc>
                <a:spcPts val="3750"/>
              </a:lnSpc>
              <a:spcBef>
                <a:spcPct val="0"/>
              </a:spcBef>
            </a:pPr>
            <a:r>
              <a:rPr lang="en-US" sz="2679" b="1">
                <a:solidFill>
                  <a:srgbClr val="000000"/>
                </a:solidFill>
                <a:latin typeface="Now Medium"/>
                <a:ea typeface="Now Medium"/>
                <a:cs typeface="Now Medium"/>
                <a:sym typeface="Now Medium"/>
              </a:rPr>
              <a:t>Application</a:t>
            </a:r>
          </a:p>
        </p:txBody>
      </p:sp>
      <p:sp>
        <p:nvSpPr>
          <p:cNvPr id="51" name="Freeform 51"/>
          <p:cNvSpPr/>
          <p:nvPr/>
        </p:nvSpPr>
        <p:spPr>
          <a:xfrm>
            <a:off x="506543" y="6556737"/>
            <a:ext cx="2130176" cy="4861398"/>
          </a:xfrm>
          <a:custGeom>
            <a:avLst/>
            <a:gdLst/>
            <a:ahLst/>
            <a:cxnLst/>
            <a:rect l="l" t="t" r="r" b="b"/>
            <a:pathLst>
              <a:path w="2130176" h="4861398">
                <a:moveTo>
                  <a:pt x="0" y="0"/>
                </a:moveTo>
                <a:lnTo>
                  <a:pt x="2130177" y="0"/>
                </a:lnTo>
                <a:lnTo>
                  <a:pt x="2130177" y="4861398"/>
                </a:lnTo>
                <a:lnTo>
                  <a:pt x="0" y="48613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2" name="Freeform 52"/>
          <p:cNvSpPr/>
          <p:nvPr/>
        </p:nvSpPr>
        <p:spPr>
          <a:xfrm>
            <a:off x="5852366" y="6556737"/>
            <a:ext cx="1688231" cy="4861398"/>
          </a:xfrm>
          <a:custGeom>
            <a:avLst/>
            <a:gdLst/>
            <a:ahLst/>
            <a:cxnLst/>
            <a:rect l="l" t="t" r="r" b="b"/>
            <a:pathLst>
              <a:path w="1688231" h="4861398">
                <a:moveTo>
                  <a:pt x="0" y="0"/>
                </a:moveTo>
                <a:lnTo>
                  <a:pt x="1688230" y="0"/>
                </a:lnTo>
                <a:lnTo>
                  <a:pt x="1688230" y="4861398"/>
                </a:lnTo>
                <a:lnTo>
                  <a:pt x="0" y="48613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3" name="Freeform 53"/>
          <p:cNvSpPr/>
          <p:nvPr/>
        </p:nvSpPr>
        <p:spPr>
          <a:xfrm>
            <a:off x="9810480" y="6556737"/>
            <a:ext cx="2121337" cy="4861398"/>
          </a:xfrm>
          <a:custGeom>
            <a:avLst/>
            <a:gdLst/>
            <a:ahLst/>
            <a:cxnLst/>
            <a:rect l="l" t="t" r="r" b="b"/>
            <a:pathLst>
              <a:path w="2121337" h="4861398">
                <a:moveTo>
                  <a:pt x="0" y="0"/>
                </a:moveTo>
                <a:lnTo>
                  <a:pt x="2121337" y="0"/>
                </a:lnTo>
                <a:lnTo>
                  <a:pt x="2121337" y="4861398"/>
                </a:lnTo>
                <a:lnTo>
                  <a:pt x="0" y="486139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4" name="Freeform 54"/>
          <p:cNvSpPr/>
          <p:nvPr/>
        </p:nvSpPr>
        <p:spPr>
          <a:xfrm>
            <a:off x="15368436" y="6556737"/>
            <a:ext cx="2413021" cy="4861398"/>
          </a:xfrm>
          <a:custGeom>
            <a:avLst/>
            <a:gdLst/>
            <a:ahLst/>
            <a:cxnLst/>
            <a:rect l="l" t="t" r="r" b="b"/>
            <a:pathLst>
              <a:path w="2413021" h="4861398">
                <a:moveTo>
                  <a:pt x="0" y="0"/>
                </a:moveTo>
                <a:lnTo>
                  <a:pt x="2413021" y="0"/>
                </a:lnTo>
                <a:lnTo>
                  <a:pt x="2413021" y="4861398"/>
                </a:lnTo>
                <a:lnTo>
                  <a:pt x="0" y="486139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55" name="Freeform 55"/>
          <p:cNvSpPr/>
          <p:nvPr/>
        </p:nvSpPr>
        <p:spPr>
          <a:xfrm>
            <a:off x="12324290" y="6556737"/>
            <a:ext cx="2651671" cy="4861398"/>
          </a:xfrm>
          <a:custGeom>
            <a:avLst/>
            <a:gdLst/>
            <a:ahLst/>
            <a:cxnLst/>
            <a:rect l="l" t="t" r="r" b="b"/>
            <a:pathLst>
              <a:path w="2651671" h="4861398">
                <a:moveTo>
                  <a:pt x="0" y="0"/>
                </a:moveTo>
                <a:lnTo>
                  <a:pt x="2651672" y="0"/>
                </a:lnTo>
                <a:lnTo>
                  <a:pt x="2651672" y="4861398"/>
                </a:lnTo>
                <a:lnTo>
                  <a:pt x="0" y="48613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56" name="Freeform 56"/>
          <p:cNvSpPr/>
          <p:nvPr/>
        </p:nvSpPr>
        <p:spPr>
          <a:xfrm>
            <a:off x="3029193" y="6556737"/>
            <a:ext cx="2430699" cy="4861398"/>
          </a:xfrm>
          <a:custGeom>
            <a:avLst/>
            <a:gdLst/>
            <a:ahLst/>
            <a:cxnLst/>
            <a:rect l="l" t="t" r="r" b="b"/>
            <a:pathLst>
              <a:path w="2430699" h="4861398">
                <a:moveTo>
                  <a:pt x="0" y="0"/>
                </a:moveTo>
                <a:lnTo>
                  <a:pt x="2430699" y="0"/>
                </a:lnTo>
                <a:lnTo>
                  <a:pt x="2430699" y="4861398"/>
                </a:lnTo>
                <a:lnTo>
                  <a:pt x="0" y="486139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57" name="Freeform 57"/>
          <p:cNvSpPr/>
          <p:nvPr/>
        </p:nvSpPr>
        <p:spPr>
          <a:xfrm>
            <a:off x="7933070" y="6556737"/>
            <a:ext cx="1484936" cy="4861398"/>
          </a:xfrm>
          <a:custGeom>
            <a:avLst/>
            <a:gdLst/>
            <a:ahLst/>
            <a:cxnLst/>
            <a:rect l="l" t="t" r="r" b="b"/>
            <a:pathLst>
              <a:path w="1484936" h="4861398">
                <a:moveTo>
                  <a:pt x="0" y="0"/>
                </a:moveTo>
                <a:lnTo>
                  <a:pt x="1484936" y="0"/>
                </a:lnTo>
                <a:lnTo>
                  <a:pt x="1484936" y="4861398"/>
                </a:lnTo>
                <a:lnTo>
                  <a:pt x="0" y="486139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692241" y="1691701"/>
            <a:ext cx="6903518" cy="1085228"/>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OBJECTIVES</a:t>
            </a:r>
          </a:p>
        </p:txBody>
      </p:sp>
      <p:sp>
        <p:nvSpPr>
          <p:cNvPr id="3" name="TextBox 3"/>
          <p:cNvSpPr txBox="1"/>
          <p:nvPr/>
        </p:nvSpPr>
        <p:spPr>
          <a:xfrm>
            <a:off x="2001032" y="3122896"/>
            <a:ext cx="15062423" cy="5039361"/>
          </a:xfrm>
          <a:prstGeom prst="rect">
            <a:avLst/>
          </a:prstGeom>
        </p:spPr>
        <p:txBody>
          <a:bodyPr lIns="0" tIns="0" rIns="0" bIns="0" rtlCol="0" anchor="t">
            <a:spAutoFit/>
          </a:bodyPr>
          <a:lstStyle/>
          <a:p>
            <a:pPr marL="885184" lvl="1" indent="-442592" algn="l">
              <a:lnSpc>
                <a:spcPts val="5739"/>
              </a:lnSpc>
              <a:buFont typeface="Arial"/>
              <a:buChar char="•"/>
            </a:pPr>
            <a:r>
              <a:rPr lang="en-US" sz="4099">
                <a:solidFill>
                  <a:srgbClr val="000000"/>
                </a:solidFill>
                <a:latin typeface="Now Light"/>
                <a:ea typeface="Now Light"/>
                <a:cs typeface="Now Light"/>
                <a:sym typeface="Now Light"/>
              </a:rPr>
              <a:t>Identify and address barriers to new employer relationships.</a:t>
            </a:r>
          </a:p>
          <a:p>
            <a:pPr marL="885184" lvl="1" indent="-442592" algn="l">
              <a:lnSpc>
                <a:spcPts val="5739"/>
              </a:lnSpc>
              <a:buFont typeface="Arial"/>
              <a:buChar char="•"/>
            </a:pPr>
            <a:r>
              <a:rPr lang="en-US" sz="4099">
                <a:solidFill>
                  <a:srgbClr val="000000"/>
                </a:solidFill>
                <a:latin typeface="Now Light"/>
                <a:ea typeface="Now Light"/>
                <a:cs typeface="Now Light"/>
                <a:sym typeface="Now Light"/>
              </a:rPr>
              <a:t>Implement strategies from successful MG affiliates.</a:t>
            </a:r>
          </a:p>
          <a:p>
            <a:pPr marL="885184" lvl="1" indent="-442592" algn="l">
              <a:lnSpc>
                <a:spcPts val="5739"/>
              </a:lnSpc>
              <a:buFont typeface="Arial"/>
              <a:buChar char="•"/>
            </a:pPr>
            <a:r>
              <a:rPr lang="en-US" sz="4099">
                <a:solidFill>
                  <a:srgbClr val="000000"/>
                </a:solidFill>
                <a:latin typeface="Now Light"/>
                <a:ea typeface="Now Light"/>
                <a:cs typeface="Now Light"/>
                <a:sym typeface="Now Light"/>
              </a:rPr>
              <a:t>Understand and resolve adjustment issues for employers and clients.</a:t>
            </a:r>
          </a:p>
          <a:p>
            <a:pPr marL="885184" lvl="1" indent="-442592" algn="l">
              <a:lnSpc>
                <a:spcPts val="5739"/>
              </a:lnSpc>
              <a:spcBef>
                <a:spcPct val="0"/>
              </a:spcBef>
              <a:buFont typeface="Arial"/>
              <a:buChar char="•"/>
            </a:pPr>
            <a:r>
              <a:rPr lang="en-US" sz="4099">
                <a:solidFill>
                  <a:srgbClr val="000000"/>
                </a:solidFill>
                <a:latin typeface="Now Light"/>
                <a:ea typeface="Now Light"/>
                <a:cs typeface="Now Light"/>
                <a:sym typeface="Now Light"/>
              </a:rPr>
              <a:t>Develop skills to maintain long-term partnerships.</a:t>
            </a:r>
          </a:p>
          <a:p>
            <a:pPr algn="l">
              <a:lnSpc>
                <a:spcPts val="5739"/>
              </a:lnSpc>
              <a:spcBef>
                <a:spcPct val="0"/>
              </a:spcBef>
            </a:pPr>
            <a:endParaRPr lang="en-US" sz="4099">
              <a:solidFill>
                <a:srgbClr val="000000"/>
              </a:solidFill>
              <a:latin typeface="Now Light"/>
              <a:ea typeface="Now Light"/>
              <a:cs typeface="Now Light"/>
              <a:sym typeface="Now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651229"/>
            <a:ext cx="16230600" cy="8410426"/>
            <a:chOff x="0" y="-47625"/>
            <a:chExt cx="4274726" cy="2215092"/>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4" name="TextBox 4"/>
            <p:cNvSpPr txBox="1"/>
            <p:nvPr/>
          </p:nvSpPr>
          <p:spPr>
            <a:xfrm>
              <a:off x="0" y="-47625"/>
              <a:ext cx="4274726" cy="2215092"/>
            </a:xfrm>
            <a:prstGeom prst="rect">
              <a:avLst/>
            </a:prstGeom>
          </p:spPr>
          <p:txBody>
            <a:bodyPr lIns="50800" tIns="50800" rIns="50800" bIns="50800" rtlCol="0" anchor="ctr"/>
            <a:lstStyle/>
            <a:p>
              <a:pPr algn="ctr">
                <a:lnSpc>
                  <a:spcPts val="3191"/>
                </a:lnSpc>
              </a:pPr>
              <a:endParaRPr/>
            </a:p>
          </p:txBody>
        </p:sp>
      </p:grpSp>
      <p:grpSp>
        <p:nvGrpSpPr>
          <p:cNvPr id="5" name="Group 5"/>
          <p:cNvGrpSpPr/>
          <p:nvPr/>
        </p:nvGrpSpPr>
        <p:grpSpPr>
          <a:xfrm>
            <a:off x="1810453" y="4531922"/>
            <a:ext cx="14686136" cy="2515484"/>
            <a:chOff x="0" y="0"/>
            <a:chExt cx="19581509" cy="3353977"/>
          </a:xfrm>
        </p:grpSpPr>
        <p:sp>
          <p:nvSpPr>
            <p:cNvPr id="6" name="Freeform 6"/>
            <p:cNvSpPr/>
            <p:nvPr/>
          </p:nvSpPr>
          <p:spPr>
            <a:xfrm>
              <a:off x="2131581" y="411313"/>
              <a:ext cx="1894158" cy="1458502"/>
            </a:xfrm>
            <a:custGeom>
              <a:avLst/>
              <a:gdLst/>
              <a:ahLst/>
              <a:cxnLst/>
              <a:rect l="l" t="t" r="r" b="b"/>
              <a:pathLst>
                <a:path w="1894158" h="1458502">
                  <a:moveTo>
                    <a:pt x="0" y="0"/>
                  </a:moveTo>
                  <a:lnTo>
                    <a:pt x="1894158" y="0"/>
                  </a:lnTo>
                  <a:lnTo>
                    <a:pt x="1894158" y="1458501"/>
                  </a:lnTo>
                  <a:lnTo>
                    <a:pt x="0" y="145850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9370129" y="0"/>
              <a:ext cx="1888220" cy="1934156"/>
            </a:xfrm>
            <a:custGeom>
              <a:avLst/>
              <a:gdLst/>
              <a:ahLst/>
              <a:cxnLst/>
              <a:rect l="l" t="t" r="r" b="b"/>
              <a:pathLst>
                <a:path w="1888220" h="1934156">
                  <a:moveTo>
                    <a:pt x="0" y="0"/>
                  </a:moveTo>
                  <a:lnTo>
                    <a:pt x="1888220" y="0"/>
                  </a:lnTo>
                  <a:lnTo>
                    <a:pt x="1888220" y="1934156"/>
                  </a:lnTo>
                  <a:lnTo>
                    <a:pt x="0" y="19341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5771605" y="148898"/>
              <a:ext cx="1663391" cy="1636361"/>
            </a:xfrm>
            <a:custGeom>
              <a:avLst/>
              <a:gdLst/>
              <a:ahLst/>
              <a:cxnLst/>
              <a:rect l="l" t="t" r="r" b="b"/>
              <a:pathLst>
                <a:path w="1663391" h="1636361">
                  <a:moveTo>
                    <a:pt x="0" y="0"/>
                  </a:moveTo>
                  <a:lnTo>
                    <a:pt x="1663391" y="0"/>
                  </a:lnTo>
                  <a:lnTo>
                    <a:pt x="1663391" y="1636360"/>
                  </a:lnTo>
                  <a:lnTo>
                    <a:pt x="0" y="163636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TextBox 9"/>
            <p:cNvSpPr txBox="1"/>
            <p:nvPr/>
          </p:nvSpPr>
          <p:spPr>
            <a:xfrm>
              <a:off x="0" y="2316744"/>
              <a:ext cx="5956418" cy="1037233"/>
            </a:xfrm>
            <a:prstGeom prst="rect">
              <a:avLst/>
            </a:prstGeom>
          </p:spPr>
          <p:txBody>
            <a:bodyPr lIns="0" tIns="0" rIns="0" bIns="0" rtlCol="0" anchor="t">
              <a:spAutoFit/>
            </a:bodyPr>
            <a:lstStyle/>
            <a:p>
              <a:pPr algn="ctr">
                <a:lnSpc>
                  <a:spcPts val="3191"/>
                </a:lnSpc>
                <a:spcBef>
                  <a:spcPct val="0"/>
                </a:spcBef>
              </a:pPr>
              <a:r>
                <a:rPr lang="en-US" sz="2279">
                  <a:solidFill>
                    <a:srgbClr val="000000"/>
                  </a:solidFill>
                  <a:latin typeface="Now Light"/>
                  <a:ea typeface="Now Light"/>
                  <a:cs typeface="Now Light"/>
                  <a:sym typeface="Now Light"/>
                </a:rPr>
                <a:t>Employers concerned about language barriers</a:t>
              </a:r>
            </a:p>
          </p:txBody>
        </p:sp>
        <p:sp>
          <p:nvSpPr>
            <p:cNvPr id="10" name="TextBox 10"/>
            <p:cNvSpPr txBox="1"/>
            <p:nvPr/>
          </p:nvSpPr>
          <p:spPr>
            <a:xfrm>
              <a:off x="7121987" y="2316744"/>
              <a:ext cx="5956418" cy="1037233"/>
            </a:xfrm>
            <a:prstGeom prst="rect">
              <a:avLst/>
            </a:prstGeom>
          </p:spPr>
          <p:txBody>
            <a:bodyPr lIns="0" tIns="0" rIns="0" bIns="0" rtlCol="0" anchor="t">
              <a:spAutoFit/>
            </a:bodyPr>
            <a:lstStyle/>
            <a:p>
              <a:pPr algn="ctr">
                <a:lnSpc>
                  <a:spcPts val="3191"/>
                </a:lnSpc>
                <a:spcBef>
                  <a:spcPct val="0"/>
                </a:spcBef>
              </a:pPr>
              <a:r>
                <a:rPr lang="en-US" sz="2279">
                  <a:solidFill>
                    <a:srgbClr val="000000"/>
                  </a:solidFill>
                  <a:latin typeface="Now Light"/>
                  <a:ea typeface="Now Light"/>
                  <a:cs typeface="Now Light"/>
                  <a:sym typeface="Now Light"/>
                </a:rPr>
                <a:t>Lack of transportation and/or alternatives</a:t>
              </a:r>
            </a:p>
          </p:txBody>
        </p:sp>
        <p:sp>
          <p:nvSpPr>
            <p:cNvPr id="11" name="TextBox 11"/>
            <p:cNvSpPr txBox="1"/>
            <p:nvPr/>
          </p:nvSpPr>
          <p:spPr>
            <a:xfrm>
              <a:off x="13625091" y="2088640"/>
              <a:ext cx="5956418" cy="503833"/>
            </a:xfrm>
            <a:prstGeom prst="rect">
              <a:avLst/>
            </a:prstGeom>
          </p:spPr>
          <p:txBody>
            <a:bodyPr lIns="0" tIns="0" rIns="0" bIns="0" rtlCol="0" anchor="t">
              <a:spAutoFit/>
            </a:bodyPr>
            <a:lstStyle/>
            <a:p>
              <a:pPr algn="ctr">
                <a:lnSpc>
                  <a:spcPts val="3191"/>
                </a:lnSpc>
                <a:spcBef>
                  <a:spcPct val="0"/>
                </a:spcBef>
              </a:pPr>
              <a:r>
                <a:rPr lang="en-US" sz="2279">
                  <a:solidFill>
                    <a:srgbClr val="000000"/>
                  </a:solidFill>
                  <a:latin typeface="Now Light"/>
                  <a:ea typeface="Now Light"/>
                  <a:cs typeface="Now Light"/>
                  <a:sym typeface="Now Light"/>
                </a:rPr>
                <a:t>Lack of Childcare</a:t>
              </a:r>
            </a:p>
          </p:txBody>
        </p:sp>
      </p:grpSp>
      <p:sp>
        <p:nvSpPr>
          <p:cNvPr id="12" name="TextBox 12"/>
          <p:cNvSpPr txBox="1"/>
          <p:nvPr/>
        </p:nvSpPr>
        <p:spPr>
          <a:xfrm>
            <a:off x="4588157" y="1759415"/>
            <a:ext cx="9111686" cy="2206003"/>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OVERCOMING BARRIERS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18535" y="1272643"/>
            <a:ext cx="10500777" cy="1085228"/>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LANGUAGE BARRIERS</a:t>
            </a:r>
          </a:p>
        </p:txBody>
      </p:sp>
      <p:sp>
        <p:nvSpPr>
          <p:cNvPr id="3" name="TextBox 3"/>
          <p:cNvSpPr txBox="1"/>
          <p:nvPr/>
        </p:nvSpPr>
        <p:spPr>
          <a:xfrm>
            <a:off x="1561195" y="3133473"/>
            <a:ext cx="9015458" cy="5324475"/>
          </a:xfrm>
          <a:prstGeom prst="rect">
            <a:avLst/>
          </a:prstGeom>
        </p:spPr>
        <p:txBody>
          <a:bodyPr lIns="0" tIns="0" rIns="0" bIns="0" rtlCol="0" anchor="t">
            <a:spAutoFit/>
          </a:bodyPr>
          <a:lstStyle/>
          <a:p>
            <a:pPr marL="647700" lvl="1" indent="-323850" algn="l">
              <a:lnSpc>
                <a:spcPts val="4200"/>
              </a:lnSpc>
              <a:buFont typeface="Arial"/>
              <a:buChar char="•"/>
            </a:pPr>
            <a:r>
              <a:rPr lang="en-US" sz="3000" b="1">
                <a:solidFill>
                  <a:srgbClr val="000000"/>
                </a:solidFill>
                <a:latin typeface="Now Bold"/>
                <a:ea typeface="Now Bold"/>
                <a:cs typeface="Now Bold"/>
                <a:sym typeface="Now Bold"/>
              </a:rPr>
              <a:t>Challenge</a:t>
            </a:r>
            <a:r>
              <a:rPr lang="en-US" sz="3000">
                <a:solidFill>
                  <a:srgbClr val="000000"/>
                </a:solidFill>
                <a:latin typeface="Now Light"/>
                <a:ea typeface="Now Light"/>
                <a:cs typeface="Now Light"/>
                <a:sym typeface="Now Light"/>
              </a:rPr>
              <a:t>: Employers concerned about language barriers.</a:t>
            </a:r>
          </a:p>
          <a:p>
            <a:pPr marL="647700" lvl="1" indent="-323850" algn="l">
              <a:lnSpc>
                <a:spcPts val="4200"/>
              </a:lnSpc>
              <a:buFont typeface="Arial"/>
              <a:buChar char="•"/>
            </a:pPr>
            <a:r>
              <a:rPr lang="en-US" sz="3000" b="1">
                <a:solidFill>
                  <a:srgbClr val="000000"/>
                </a:solidFill>
                <a:latin typeface="Now Bold"/>
                <a:ea typeface="Now Bold"/>
                <a:cs typeface="Now Bold"/>
                <a:sym typeface="Now Bold"/>
              </a:rPr>
              <a:t>Example (Lansing)</a:t>
            </a:r>
            <a:r>
              <a:rPr lang="en-US" sz="3000">
                <a:solidFill>
                  <a:srgbClr val="000000"/>
                </a:solidFill>
                <a:latin typeface="Now Light"/>
                <a:ea typeface="Now Light"/>
                <a:cs typeface="Now Light"/>
                <a:sym typeface="Now Light"/>
              </a:rPr>
              <a:t>: Hire English-speaking "point people" and use on-call interpreters.</a:t>
            </a:r>
          </a:p>
          <a:p>
            <a:pPr marL="647700" lvl="1" indent="-323850" algn="l">
              <a:lnSpc>
                <a:spcPts val="4200"/>
              </a:lnSpc>
              <a:buFont typeface="Arial"/>
              <a:buChar char="•"/>
            </a:pPr>
            <a:r>
              <a:rPr lang="en-US" sz="3000" b="1">
                <a:solidFill>
                  <a:srgbClr val="000000"/>
                </a:solidFill>
                <a:latin typeface="Now Bold"/>
                <a:ea typeface="Now Bold"/>
                <a:cs typeface="Now Bold"/>
                <a:sym typeface="Now Bold"/>
              </a:rPr>
              <a:t>Example (Cleveland)</a:t>
            </a:r>
            <a:r>
              <a:rPr lang="en-US" sz="3000">
                <a:solidFill>
                  <a:srgbClr val="000000"/>
                </a:solidFill>
                <a:latin typeface="Now Light"/>
                <a:ea typeface="Now Light"/>
                <a:cs typeface="Now Light"/>
                <a:sym typeface="Now Light"/>
              </a:rPr>
              <a:t>: Place bilingual leads to bridge communication between staff and management.</a:t>
            </a:r>
          </a:p>
          <a:p>
            <a:pPr marL="647700" lvl="1" indent="-323850" algn="l">
              <a:lnSpc>
                <a:spcPts val="4200"/>
              </a:lnSpc>
              <a:buFont typeface="Arial"/>
              <a:buChar char="•"/>
            </a:pPr>
            <a:r>
              <a:rPr lang="en-US" sz="3000" b="1">
                <a:solidFill>
                  <a:srgbClr val="000000"/>
                </a:solidFill>
                <a:latin typeface="Now Bold"/>
                <a:ea typeface="Now Bold"/>
                <a:cs typeface="Now Bold"/>
                <a:sym typeface="Now Bold"/>
              </a:rPr>
              <a:t>Outcome</a:t>
            </a:r>
            <a:r>
              <a:rPr lang="en-US" sz="3000">
                <a:solidFill>
                  <a:srgbClr val="000000"/>
                </a:solidFill>
                <a:latin typeface="Now Light"/>
                <a:ea typeface="Now Light"/>
                <a:cs typeface="Now Light"/>
                <a:sym typeface="Now Light"/>
              </a:rPr>
              <a:t>: Employers feel comfortable hiring non-English-speaking clients.</a:t>
            </a:r>
          </a:p>
          <a:p>
            <a:pPr algn="l">
              <a:lnSpc>
                <a:spcPts val="4200"/>
              </a:lnSpc>
              <a:spcBef>
                <a:spcPct val="0"/>
              </a:spcBef>
            </a:pPr>
            <a:endParaRPr lang="en-US" sz="3000">
              <a:solidFill>
                <a:srgbClr val="000000"/>
              </a:solidFill>
              <a:latin typeface="Now Light"/>
              <a:ea typeface="Now Light"/>
              <a:cs typeface="Now Light"/>
              <a:sym typeface="Now Light"/>
            </a:endParaRPr>
          </a:p>
        </p:txBody>
      </p:sp>
      <p:sp>
        <p:nvSpPr>
          <p:cNvPr id="4" name="Freeform 4"/>
          <p:cNvSpPr/>
          <p:nvPr/>
        </p:nvSpPr>
        <p:spPr>
          <a:xfrm>
            <a:off x="12943665" y="1031877"/>
            <a:ext cx="2512798" cy="8226423"/>
          </a:xfrm>
          <a:custGeom>
            <a:avLst/>
            <a:gdLst/>
            <a:ahLst/>
            <a:cxnLst/>
            <a:rect l="l" t="t" r="r" b="b"/>
            <a:pathLst>
              <a:path w="2512798" h="8226423">
                <a:moveTo>
                  <a:pt x="0" y="0"/>
                </a:moveTo>
                <a:lnTo>
                  <a:pt x="2512798" y="0"/>
                </a:lnTo>
                <a:lnTo>
                  <a:pt x="2512798" y="8226423"/>
                </a:lnTo>
                <a:lnTo>
                  <a:pt x="0" y="82264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787223" y="1087213"/>
            <a:ext cx="10500777" cy="2206003"/>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TRANSPORTATION SOLUTIONS</a:t>
            </a:r>
          </a:p>
        </p:txBody>
      </p:sp>
      <p:sp>
        <p:nvSpPr>
          <p:cNvPr id="3" name="TextBox 3"/>
          <p:cNvSpPr txBox="1"/>
          <p:nvPr/>
        </p:nvSpPr>
        <p:spPr>
          <a:xfrm>
            <a:off x="8437168" y="3910646"/>
            <a:ext cx="8644598" cy="4791075"/>
          </a:xfrm>
          <a:prstGeom prst="rect">
            <a:avLst/>
          </a:prstGeom>
        </p:spPr>
        <p:txBody>
          <a:bodyPr lIns="0" tIns="0" rIns="0" bIns="0" rtlCol="0" anchor="t">
            <a:spAutoFit/>
          </a:bodyPr>
          <a:lstStyle/>
          <a:p>
            <a:pPr marL="647700" lvl="1" indent="-323850" algn="l">
              <a:lnSpc>
                <a:spcPts val="4200"/>
              </a:lnSpc>
              <a:buFont typeface="Arial"/>
              <a:buChar char="•"/>
            </a:pPr>
            <a:r>
              <a:rPr lang="en-US" sz="3000" b="1">
                <a:solidFill>
                  <a:srgbClr val="000000"/>
                </a:solidFill>
                <a:latin typeface="Now Bold"/>
                <a:ea typeface="Now Bold"/>
                <a:cs typeface="Now Bold"/>
                <a:sym typeface="Now Bold"/>
              </a:rPr>
              <a:t>Challenge</a:t>
            </a:r>
            <a:r>
              <a:rPr lang="en-US" sz="3000">
                <a:solidFill>
                  <a:srgbClr val="000000"/>
                </a:solidFill>
                <a:latin typeface="Now"/>
                <a:ea typeface="Now"/>
                <a:cs typeface="Now"/>
                <a:sym typeface="Now"/>
              </a:rPr>
              <a:t>: Lack of transportation outside regular bus routes.</a:t>
            </a:r>
          </a:p>
          <a:p>
            <a:pPr marL="647700" lvl="1" indent="-323850" algn="l">
              <a:lnSpc>
                <a:spcPts val="4200"/>
              </a:lnSpc>
              <a:buFont typeface="Arial"/>
              <a:buChar char="•"/>
            </a:pPr>
            <a:r>
              <a:rPr lang="en-US" sz="3000" b="1">
                <a:solidFill>
                  <a:srgbClr val="000000"/>
                </a:solidFill>
                <a:latin typeface="Now Bold"/>
                <a:ea typeface="Now Bold"/>
                <a:cs typeface="Now Bold"/>
                <a:sym typeface="Now Bold"/>
              </a:rPr>
              <a:t>Example (Jacksonville)</a:t>
            </a:r>
            <a:r>
              <a:rPr lang="en-US" sz="3000">
                <a:solidFill>
                  <a:srgbClr val="000000"/>
                </a:solidFill>
                <a:latin typeface="Now"/>
                <a:ea typeface="Now"/>
                <a:cs typeface="Now"/>
                <a:sym typeface="Now"/>
              </a:rPr>
              <a:t>: Collaboration with local transport options and volunteer drivers.</a:t>
            </a:r>
          </a:p>
          <a:p>
            <a:pPr marL="647700" lvl="1" indent="-323850" algn="l">
              <a:lnSpc>
                <a:spcPts val="4200"/>
              </a:lnSpc>
              <a:buFont typeface="Arial"/>
              <a:buChar char="•"/>
            </a:pPr>
            <a:r>
              <a:rPr lang="en-US" sz="3000" b="1">
                <a:solidFill>
                  <a:srgbClr val="000000"/>
                </a:solidFill>
                <a:latin typeface="Now Bold"/>
                <a:ea typeface="Now Bold"/>
                <a:cs typeface="Now Bold"/>
                <a:sym typeface="Now Bold"/>
              </a:rPr>
              <a:t>Outcome</a:t>
            </a:r>
            <a:r>
              <a:rPr lang="en-US" sz="3000">
                <a:solidFill>
                  <a:srgbClr val="000000"/>
                </a:solidFill>
                <a:latin typeface="Now"/>
                <a:ea typeface="Now"/>
                <a:cs typeface="Now"/>
                <a:sym typeface="Now"/>
              </a:rPr>
              <a:t>: Employers feel assured that transportation won’t prevent clients from reaching the workplace.</a:t>
            </a:r>
          </a:p>
          <a:p>
            <a:pPr algn="l">
              <a:lnSpc>
                <a:spcPts val="4200"/>
              </a:lnSpc>
              <a:spcBef>
                <a:spcPct val="0"/>
              </a:spcBef>
            </a:pPr>
            <a:endParaRPr lang="en-US" sz="3000">
              <a:solidFill>
                <a:srgbClr val="000000"/>
              </a:solidFill>
              <a:latin typeface="Now"/>
              <a:ea typeface="Now"/>
              <a:cs typeface="Now"/>
              <a:sym typeface="Now"/>
            </a:endParaRPr>
          </a:p>
        </p:txBody>
      </p:sp>
      <p:sp>
        <p:nvSpPr>
          <p:cNvPr id="4" name="Freeform 4"/>
          <p:cNvSpPr/>
          <p:nvPr/>
        </p:nvSpPr>
        <p:spPr>
          <a:xfrm>
            <a:off x="2132441" y="747464"/>
            <a:ext cx="4291946" cy="8370817"/>
          </a:xfrm>
          <a:custGeom>
            <a:avLst/>
            <a:gdLst/>
            <a:ahLst/>
            <a:cxnLst/>
            <a:rect l="l" t="t" r="r" b="b"/>
            <a:pathLst>
              <a:path w="4291946" h="8370817">
                <a:moveTo>
                  <a:pt x="0" y="0"/>
                </a:moveTo>
                <a:lnTo>
                  <a:pt x="4291946" y="0"/>
                </a:lnTo>
                <a:lnTo>
                  <a:pt x="4291946" y="8370817"/>
                </a:lnTo>
                <a:lnTo>
                  <a:pt x="0" y="83708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4666635" y="843423"/>
            <a:ext cx="8969041" cy="2206003"/>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ADDRESSING CHILDCARE</a:t>
            </a:r>
          </a:p>
        </p:txBody>
      </p:sp>
      <p:sp>
        <p:nvSpPr>
          <p:cNvPr id="4" name="TextBox 4"/>
          <p:cNvSpPr txBox="1"/>
          <p:nvPr/>
        </p:nvSpPr>
        <p:spPr>
          <a:xfrm>
            <a:off x="1977503" y="3749624"/>
            <a:ext cx="14617694" cy="2121350"/>
          </a:xfrm>
          <a:prstGeom prst="rect">
            <a:avLst/>
          </a:prstGeom>
        </p:spPr>
        <p:txBody>
          <a:bodyPr wrap="square" lIns="0" tIns="0" rIns="0" bIns="0" rtlCol="0" anchor="t">
            <a:spAutoFit/>
          </a:bodyPr>
          <a:lstStyle/>
          <a:p>
            <a:pPr marL="647700" lvl="1" indent="-323850" algn="l">
              <a:lnSpc>
                <a:spcPts val="4200"/>
              </a:lnSpc>
              <a:buFont typeface="Arial"/>
              <a:buChar char="•"/>
            </a:pPr>
            <a:r>
              <a:rPr lang="en-US" sz="3000" b="1">
                <a:solidFill>
                  <a:srgbClr val="000000"/>
                </a:solidFill>
                <a:latin typeface="Now Bold"/>
                <a:ea typeface="Now Bold"/>
                <a:cs typeface="Now Bold"/>
                <a:sym typeface="Now Bold"/>
              </a:rPr>
              <a:t>Challenge: </a:t>
            </a:r>
            <a:r>
              <a:rPr lang="en-US" sz="3000">
                <a:solidFill>
                  <a:srgbClr val="000000"/>
                </a:solidFill>
                <a:latin typeface="Now"/>
                <a:ea typeface="Now"/>
                <a:cs typeface="Now"/>
                <a:sym typeface="Now"/>
              </a:rPr>
              <a:t>Lack of affordable childcare impacts job attendance.</a:t>
            </a:r>
          </a:p>
          <a:p>
            <a:pPr marL="647700" lvl="1" indent="-323850" algn="l">
              <a:lnSpc>
                <a:spcPts val="4200"/>
              </a:lnSpc>
              <a:buFont typeface="Arial"/>
              <a:buChar char="•"/>
            </a:pPr>
            <a:r>
              <a:rPr lang="en-US" sz="3000" b="1">
                <a:solidFill>
                  <a:srgbClr val="000000"/>
                </a:solidFill>
                <a:latin typeface="Now Bold"/>
                <a:ea typeface="Now Bold"/>
                <a:cs typeface="Now Bold"/>
                <a:sym typeface="Now Bold"/>
              </a:rPr>
              <a:t>Example (Chicago): </a:t>
            </a:r>
            <a:r>
              <a:rPr lang="en-US" sz="3000">
                <a:solidFill>
                  <a:srgbClr val="000000"/>
                </a:solidFill>
                <a:latin typeface="Now"/>
                <a:ea typeface="Now"/>
                <a:cs typeface="Now"/>
                <a:sym typeface="Now"/>
              </a:rPr>
              <a:t>Partner with local childcare providers for shift-based care</a:t>
            </a:r>
            <a:r>
              <a:rPr lang="en-US" sz="3000">
                <a:solidFill>
                  <a:srgbClr val="000000"/>
                </a:solidFill>
                <a:latin typeface="Now Bold"/>
                <a:ea typeface="Now"/>
                <a:cs typeface="Now"/>
                <a:sym typeface="Now Bold"/>
              </a:rPr>
              <a:t>.</a:t>
            </a:r>
            <a:endParaRPr lang="en-US" sz="3000">
              <a:solidFill>
                <a:srgbClr val="000000"/>
              </a:solidFill>
              <a:latin typeface="Now"/>
              <a:ea typeface="Now"/>
              <a:cs typeface="Now"/>
            </a:endParaRPr>
          </a:p>
          <a:p>
            <a:pPr marL="647700" lvl="1" indent="-323850" algn="l">
              <a:lnSpc>
                <a:spcPts val="4200"/>
              </a:lnSpc>
              <a:buFont typeface="Arial"/>
              <a:buChar char="•"/>
            </a:pPr>
            <a:r>
              <a:rPr lang="en-US" sz="3000" b="1">
                <a:solidFill>
                  <a:srgbClr val="000000"/>
                </a:solidFill>
                <a:latin typeface="Now Bold"/>
                <a:ea typeface="Now Bold"/>
                <a:cs typeface="Now Bold"/>
                <a:sym typeface="Now Bold"/>
              </a:rPr>
              <a:t>Outcome: </a:t>
            </a:r>
            <a:r>
              <a:rPr lang="en-US" sz="3000">
                <a:solidFill>
                  <a:srgbClr val="000000"/>
                </a:solidFill>
                <a:latin typeface="Now"/>
                <a:ea typeface="Now"/>
                <a:cs typeface="Now"/>
                <a:sym typeface="Now"/>
              </a:rPr>
              <a:t>Clients have reliable childcare, which improves attendance and job stability.</a:t>
            </a:r>
            <a:endParaRPr lang="en-US" sz="3000">
              <a:solidFill>
                <a:srgbClr val="000000"/>
              </a:solidFill>
              <a:latin typeface="Now"/>
              <a:ea typeface="Now"/>
              <a:cs typeface="Now"/>
            </a:endParaRPr>
          </a:p>
          <a:p>
            <a:pPr algn="l">
              <a:lnSpc>
                <a:spcPts val="4200"/>
              </a:lnSpc>
              <a:spcBef>
                <a:spcPct val="0"/>
              </a:spcBef>
            </a:pPr>
            <a:endParaRPr lang="en-US" sz="3000">
              <a:solidFill>
                <a:srgbClr val="000000"/>
              </a:solidFill>
              <a:latin typeface="Now"/>
              <a:ea typeface="Now"/>
              <a:cs typeface="Now"/>
              <a:sym typeface="No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59479" y="904875"/>
            <a:ext cx="8969041" cy="1085228"/>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JOB READINESS</a:t>
            </a:r>
          </a:p>
        </p:txBody>
      </p:sp>
      <p:sp>
        <p:nvSpPr>
          <p:cNvPr id="3" name="TextBox 3"/>
          <p:cNvSpPr txBox="1"/>
          <p:nvPr/>
        </p:nvSpPr>
        <p:spPr>
          <a:xfrm>
            <a:off x="1730626" y="3119196"/>
            <a:ext cx="15528674" cy="4007828"/>
          </a:xfrm>
          <a:prstGeom prst="rect">
            <a:avLst/>
          </a:prstGeom>
        </p:spPr>
        <p:txBody>
          <a:bodyPr lIns="0" tIns="0" rIns="0" bIns="0" rtlCol="0" anchor="t">
            <a:spAutoFit/>
          </a:bodyPr>
          <a:lstStyle/>
          <a:p>
            <a:pPr marL="970915" lvl="1" indent="-485140" algn="l">
              <a:lnSpc>
                <a:spcPts val="6299"/>
              </a:lnSpc>
              <a:buFont typeface="Arial"/>
              <a:buChar char="•"/>
            </a:pPr>
            <a:r>
              <a:rPr lang="en-US" sz="4450" b="1">
                <a:solidFill>
                  <a:srgbClr val="000000"/>
                </a:solidFill>
                <a:latin typeface="Now Bold"/>
                <a:ea typeface="Now Bold"/>
                <a:cs typeface="Now Bold"/>
                <a:sym typeface="Now Bold"/>
              </a:rPr>
              <a:t>Strategy: </a:t>
            </a:r>
            <a:r>
              <a:rPr lang="en-US" sz="4450">
                <a:solidFill>
                  <a:srgbClr val="000000"/>
                </a:solidFill>
                <a:latin typeface="Now"/>
                <a:ea typeface="Now"/>
                <a:cs typeface="Now"/>
                <a:sym typeface="Now"/>
              </a:rPr>
              <a:t>Job-specific training, mock interviews, and job clubs.</a:t>
            </a:r>
            <a:endParaRPr lang="en-US" sz="4450"/>
          </a:p>
          <a:p>
            <a:pPr marL="970915" lvl="1" indent="-485140" algn="l">
              <a:lnSpc>
                <a:spcPts val="6299"/>
              </a:lnSpc>
              <a:buFont typeface="Arial"/>
              <a:buChar char="•"/>
            </a:pPr>
            <a:r>
              <a:rPr lang="en-US" sz="4450" b="1">
                <a:solidFill>
                  <a:srgbClr val="000000"/>
                </a:solidFill>
                <a:latin typeface="Now Bold"/>
                <a:ea typeface="Now Bold"/>
                <a:cs typeface="Now Bold"/>
                <a:sym typeface="Now Bold"/>
              </a:rPr>
              <a:t>Outcome:</a:t>
            </a:r>
            <a:r>
              <a:rPr lang="en-US" sz="4450">
                <a:solidFill>
                  <a:srgbClr val="000000"/>
                </a:solidFill>
                <a:latin typeface="Now"/>
                <a:ea typeface="Now"/>
                <a:cs typeface="Now"/>
                <a:sym typeface="Now"/>
              </a:rPr>
              <a:t> Clients perform better in interviews, improving their chances of being hired.</a:t>
            </a:r>
            <a:endParaRPr lang="en-US" sz="4450">
              <a:solidFill>
                <a:srgbClr val="000000"/>
              </a:solidFill>
              <a:latin typeface="Now"/>
              <a:ea typeface="Now"/>
              <a:cs typeface="Now"/>
            </a:endParaRPr>
          </a:p>
          <a:p>
            <a:pPr algn="l">
              <a:lnSpc>
                <a:spcPts val="6299"/>
              </a:lnSpc>
              <a:spcBef>
                <a:spcPct val="0"/>
              </a:spcBef>
            </a:pPr>
            <a:endParaRPr lang="en-US" sz="4499">
              <a:solidFill>
                <a:srgbClr val="000000"/>
              </a:solidFill>
              <a:latin typeface="Now"/>
              <a:ea typeface="Now"/>
              <a:cs typeface="Now"/>
              <a:sym typeface="Now"/>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31177" y="847874"/>
            <a:ext cx="16230600" cy="8410426"/>
            <a:chOff x="0" y="-47625"/>
            <a:chExt cx="4274726" cy="2215092"/>
          </a:xfrm>
        </p:grpSpPr>
        <p:sp>
          <p:nvSpPr>
            <p:cNvPr id="3" name="Freeform 3"/>
            <p:cNvSpPr/>
            <p:nvPr/>
          </p:nvSpPr>
          <p:spPr>
            <a:xfrm>
              <a:off x="0" y="0"/>
              <a:ext cx="4274726" cy="2167467"/>
            </a:xfrm>
            <a:custGeom>
              <a:avLst/>
              <a:gdLst/>
              <a:ahLst/>
              <a:cxnLst/>
              <a:rect l="l" t="t" r="r" b="b"/>
              <a:pathLst>
                <a:path w="4274726" h="2167467">
                  <a:moveTo>
                    <a:pt x="0" y="0"/>
                  </a:moveTo>
                  <a:lnTo>
                    <a:pt x="4274726" y="0"/>
                  </a:lnTo>
                  <a:lnTo>
                    <a:pt x="4274726" y="2167467"/>
                  </a:lnTo>
                  <a:lnTo>
                    <a:pt x="0" y="2167467"/>
                  </a:lnTo>
                  <a:close/>
                </a:path>
              </a:pathLst>
            </a:custGeom>
            <a:solidFill>
              <a:srgbClr val="000000">
                <a:alpha val="0"/>
              </a:srgbClr>
            </a:solidFill>
            <a:ln w="19050" cap="sq">
              <a:solidFill>
                <a:srgbClr val="000000"/>
              </a:solidFill>
              <a:prstDash val="solid"/>
              <a:miter/>
            </a:ln>
          </p:spPr>
          <p:txBody>
            <a:bodyPr/>
            <a:lstStyle/>
            <a:p>
              <a:endParaRPr lang="en-US"/>
            </a:p>
          </p:txBody>
        </p:sp>
        <p:sp>
          <p:nvSpPr>
            <p:cNvPr id="4" name="TextBox 4"/>
            <p:cNvSpPr txBox="1"/>
            <p:nvPr/>
          </p:nvSpPr>
          <p:spPr>
            <a:xfrm>
              <a:off x="0" y="-47625"/>
              <a:ext cx="4274726" cy="2215092"/>
            </a:xfrm>
            <a:prstGeom prst="rect">
              <a:avLst/>
            </a:prstGeom>
          </p:spPr>
          <p:txBody>
            <a:bodyPr lIns="50800" tIns="50800" rIns="50800" bIns="50800" rtlCol="0" anchor="ctr"/>
            <a:lstStyle/>
            <a:p>
              <a:pPr algn="ctr">
                <a:lnSpc>
                  <a:spcPts val="3191"/>
                </a:lnSpc>
              </a:pPr>
              <a:endParaRPr/>
            </a:p>
          </p:txBody>
        </p:sp>
      </p:grpSp>
      <p:grpSp>
        <p:nvGrpSpPr>
          <p:cNvPr id="5" name="Group 5"/>
          <p:cNvGrpSpPr/>
          <p:nvPr/>
        </p:nvGrpSpPr>
        <p:grpSpPr>
          <a:xfrm>
            <a:off x="1938633" y="5127398"/>
            <a:ext cx="15150295" cy="1849277"/>
            <a:chOff x="0" y="0"/>
            <a:chExt cx="20200393" cy="2465703"/>
          </a:xfrm>
        </p:grpSpPr>
        <p:sp>
          <p:nvSpPr>
            <p:cNvPr id="6" name="Freeform 6"/>
            <p:cNvSpPr/>
            <p:nvPr/>
          </p:nvSpPr>
          <p:spPr>
            <a:xfrm>
              <a:off x="1714713" y="0"/>
              <a:ext cx="2526992" cy="1704571"/>
            </a:xfrm>
            <a:custGeom>
              <a:avLst/>
              <a:gdLst/>
              <a:ahLst/>
              <a:cxnLst/>
              <a:rect l="l" t="t" r="r" b="b"/>
              <a:pathLst>
                <a:path w="2526992" h="1704571">
                  <a:moveTo>
                    <a:pt x="0" y="0"/>
                  </a:moveTo>
                  <a:lnTo>
                    <a:pt x="2526992" y="0"/>
                  </a:lnTo>
                  <a:lnTo>
                    <a:pt x="2526992" y="1704571"/>
                  </a:lnTo>
                  <a:lnTo>
                    <a:pt x="0" y="17045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8324508" y="119770"/>
              <a:ext cx="3551376" cy="1584802"/>
            </a:xfrm>
            <a:custGeom>
              <a:avLst/>
              <a:gdLst/>
              <a:ahLst/>
              <a:cxnLst/>
              <a:rect l="l" t="t" r="r" b="b"/>
              <a:pathLst>
                <a:path w="3551376" h="1584802">
                  <a:moveTo>
                    <a:pt x="0" y="0"/>
                  </a:moveTo>
                  <a:lnTo>
                    <a:pt x="3551376" y="0"/>
                  </a:lnTo>
                  <a:lnTo>
                    <a:pt x="3551376" y="1584801"/>
                  </a:lnTo>
                  <a:lnTo>
                    <a:pt x="0" y="15848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0" y="1961870"/>
              <a:ext cx="5956418" cy="503833"/>
            </a:xfrm>
            <a:prstGeom prst="rect">
              <a:avLst/>
            </a:prstGeom>
          </p:spPr>
          <p:txBody>
            <a:bodyPr lIns="0" tIns="0" rIns="0" bIns="0" rtlCol="0" anchor="t">
              <a:spAutoFit/>
            </a:bodyPr>
            <a:lstStyle/>
            <a:p>
              <a:pPr algn="ctr">
                <a:lnSpc>
                  <a:spcPts val="3191"/>
                </a:lnSpc>
                <a:spcBef>
                  <a:spcPct val="0"/>
                </a:spcBef>
              </a:pPr>
              <a:r>
                <a:rPr lang="en-US" sz="2279">
                  <a:solidFill>
                    <a:srgbClr val="000000"/>
                  </a:solidFill>
                  <a:latin typeface="Now Light"/>
                  <a:ea typeface="Now Light"/>
                  <a:cs typeface="Now Light"/>
                  <a:sym typeface="Now Light"/>
                </a:rPr>
                <a:t>Client Legal Staus</a:t>
              </a:r>
            </a:p>
          </p:txBody>
        </p:sp>
        <p:sp>
          <p:nvSpPr>
            <p:cNvPr id="9" name="TextBox 9"/>
            <p:cNvSpPr txBox="1"/>
            <p:nvPr/>
          </p:nvSpPr>
          <p:spPr>
            <a:xfrm>
              <a:off x="7121987" y="1961870"/>
              <a:ext cx="5956418" cy="503833"/>
            </a:xfrm>
            <a:prstGeom prst="rect">
              <a:avLst/>
            </a:prstGeom>
          </p:spPr>
          <p:txBody>
            <a:bodyPr lIns="0" tIns="0" rIns="0" bIns="0" rtlCol="0" anchor="t">
              <a:spAutoFit/>
            </a:bodyPr>
            <a:lstStyle/>
            <a:p>
              <a:pPr algn="ctr">
                <a:lnSpc>
                  <a:spcPts val="3191"/>
                </a:lnSpc>
                <a:spcBef>
                  <a:spcPct val="0"/>
                </a:spcBef>
              </a:pPr>
              <a:r>
                <a:rPr lang="en-US" sz="2279">
                  <a:solidFill>
                    <a:srgbClr val="000000"/>
                  </a:solidFill>
                  <a:latin typeface="Now Light"/>
                  <a:ea typeface="Now Light"/>
                  <a:cs typeface="Now Light"/>
                  <a:sym typeface="Now Light"/>
                </a:rPr>
                <a:t>Cultural Awarness</a:t>
              </a:r>
            </a:p>
          </p:txBody>
        </p:sp>
        <p:sp>
          <p:nvSpPr>
            <p:cNvPr id="10" name="TextBox 10"/>
            <p:cNvSpPr txBox="1"/>
            <p:nvPr/>
          </p:nvSpPr>
          <p:spPr>
            <a:xfrm>
              <a:off x="14243975" y="1961870"/>
              <a:ext cx="5956418" cy="503833"/>
            </a:xfrm>
            <a:prstGeom prst="rect">
              <a:avLst/>
            </a:prstGeom>
          </p:spPr>
          <p:txBody>
            <a:bodyPr lIns="0" tIns="0" rIns="0" bIns="0" rtlCol="0" anchor="t">
              <a:spAutoFit/>
            </a:bodyPr>
            <a:lstStyle/>
            <a:p>
              <a:pPr algn="ctr">
                <a:lnSpc>
                  <a:spcPts val="3191"/>
                </a:lnSpc>
                <a:spcBef>
                  <a:spcPct val="0"/>
                </a:spcBef>
              </a:pPr>
              <a:r>
                <a:rPr lang="en-US" sz="2279">
                  <a:solidFill>
                    <a:srgbClr val="000000"/>
                  </a:solidFill>
                  <a:latin typeface="Now Light"/>
                  <a:ea typeface="Now Light"/>
                  <a:cs typeface="Now Light"/>
                  <a:sym typeface="Now Light"/>
                </a:rPr>
                <a:t>Success Stories</a:t>
              </a:r>
            </a:p>
          </p:txBody>
        </p:sp>
      </p:grpSp>
      <p:sp>
        <p:nvSpPr>
          <p:cNvPr id="11" name="Freeform 11"/>
          <p:cNvSpPr/>
          <p:nvPr/>
        </p:nvSpPr>
        <p:spPr>
          <a:xfrm>
            <a:off x="14157691" y="5127398"/>
            <a:ext cx="1325096" cy="1367841"/>
          </a:xfrm>
          <a:custGeom>
            <a:avLst/>
            <a:gdLst/>
            <a:ahLst/>
            <a:cxnLst/>
            <a:rect l="l" t="t" r="r" b="b"/>
            <a:pathLst>
              <a:path w="1325096" h="1367841">
                <a:moveTo>
                  <a:pt x="0" y="0"/>
                </a:moveTo>
                <a:lnTo>
                  <a:pt x="1325096" y="0"/>
                </a:lnTo>
                <a:lnTo>
                  <a:pt x="1325096" y="1367841"/>
                </a:lnTo>
                <a:lnTo>
                  <a:pt x="0" y="136784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TextBox 12"/>
          <p:cNvSpPr txBox="1"/>
          <p:nvPr/>
        </p:nvSpPr>
        <p:spPr>
          <a:xfrm>
            <a:off x="4588157" y="1759415"/>
            <a:ext cx="9111686" cy="2206003"/>
          </a:xfrm>
          <a:prstGeom prst="rect">
            <a:avLst/>
          </a:prstGeom>
        </p:spPr>
        <p:txBody>
          <a:bodyPr lIns="0" tIns="0" rIns="0" bIns="0" rtlCol="0" anchor="t">
            <a:spAutoFit/>
          </a:bodyPr>
          <a:lstStyle/>
          <a:p>
            <a:pPr algn="ctr">
              <a:lnSpc>
                <a:spcPts val="8784"/>
              </a:lnSpc>
              <a:spcBef>
                <a:spcPct val="0"/>
              </a:spcBef>
            </a:pPr>
            <a:r>
              <a:rPr lang="en-US" sz="6274" b="1">
                <a:solidFill>
                  <a:srgbClr val="000000"/>
                </a:solidFill>
                <a:latin typeface="Now Heavy"/>
                <a:ea typeface="Now Heavy"/>
                <a:cs typeface="Now Heavy"/>
                <a:sym typeface="Now Heavy"/>
              </a:rPr>
              <a:t>EDUCATING EMPLOYERS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9a92072-362b-46a5-9376-7090a306056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9072C3EE6BC14B8442F57EE9FBE4A4" ma:contentTypeVersion="15" ma:contentTypeDescription="Create a new document." ma:contentTypeScope="" ma:versionID="f54966cc6c5c6260c41495515697009f">
  <xsd:schema xmlns:xsd="http://www.w3.org/2001/XMLSchema" xmlns:xs="http://www.w3.org/2001/XMLSchema" xmlns:p="http://schemas.microsoft.com/office/2006/metadata/properties" xmlns:ns3="09a92072-362b-46a5-9376-7090a3060568" xmlns:ns4="81b09253-1bf2-44e2-b378-187535f21367" targetNamespace="http://schemas.microsoft.com/office/2006/metadata/properties" ma:root="true" ma:fieldsID="a3b86c8bb517210671af2fc769fe9717" ns3:_="" ns4:_="">
    <xsd:import namespace="09a92072-362b-46a5-9376-7090a3060568"/>
    <xsd:import namespace="81b09253-1bf2-44e2-b378-187535f2136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_activity" minOccurs="0"/>
                <xsd:element ref="ns3:MediaServiceDateTaken" minOccurs="0"/>
                <xsd:element ref="ns3:MediaServiceObjectDetectorVersions" minOccurs="0"/>
                <xsd:element ref="ns3:MediaServiceSystemTag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a92072-362b-46a5-9376-7090a30605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7"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1b09253-1bf2-44e2-b378-187535f2136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8B05B2-9836-429A-8148-CBFEAED9B307}">
  <ds:schemaRefs>
    <ds:schemaRef ds:uri="81b09253-1bf2-44e2-b378-187535f21367"/>
    <ds:schemaRef ds:uri="http://www.w3.org/XML/1998/namespace"/>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purl.org/dc/dcmitype/"/>
    <ds:schemaRef ds:uri="http://schemas.openxmlformats.org/package/2006/metadata/core-properties"/>
    <ds:schemaRef ds:uri="09a92072-362b-46a5-9376-7090a3060568"/>
  </ds:schemaRefs>
</ds:datastoreItem>
</file>

<file path=customXml/itemProps2.xml><?xml version="1.0" encoding="utf-8"?>
<ds:datastoreItem xmlns:ds="http://schemas.openxmlformats.org/officeDocument/2006/customXml" ds:itemID="{D85EFB8E-C4E3-4239-A04F-7017FB40C482}">
  <ds:schemaRefs>
    <ds:schemaRef ds:uri="http://schemas.microsoft.com/sharepoint/v3/contenttype/forms"/>
  </ds:schemaRefs>
</ds:datastoreItem>
</file>

<file path=customXml/itemProps3.xml><?xml version="1.0" encoding="utf-8"?>
<ds:datastoreItem xmlns:ds="http://schemas.openxmlformats.org/officeDocument/2006/customXml" ds:itemID="{F953C732-0C30-4B4B-B3A2-7B54E71A638E}">
  <ds:schemaRefs>
    <ds:schemaRef ds:uri="09a92072-362b-46a5-9376-7090a3060568"/>
    <ds:schemaRef ds:uri="81b09253-1bf2-44e2-b378-187535f2136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1972</Words>
  <Application>Microsoft Office PowerPoint</Application>
  <PresentationFormat>Custom</PresentationFormat>
  <Paragraphs>147</Paragraphs>
  <Slides>18</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Now Light</vt:lpstr>
      <vt:lpstr>Now Medium</vt:lpstr>
      <vt:lpstr>Barlow Bold</vt:lpstr>
      <vt:lpstr>Arial</vt:lpstr>
      <vt:lpstr>Open Sans Bold</vt:lpstr>
      <vt:lpstr>Calibri</vt:lpstr>
      <vt:lpstr>Now</vt:lpstr>
      <vt:lpstr>Now Heavy</vt:lpstr>
      <vt:lpstr>Now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Employer Partnerships</dc:title>
  <dc:creator>HP</dc:creator>
  <cp:lastModifiedBy>Sean Hardiman</cp:lastModifiedBy>
  <cp:revision>2</cp:revision>
  <dcterms:created xsi:type="dcterms:W3CDTF">2006-08-16T00:00:00Z</dcterms:created>
  <dcterms:modified xsi:type="dcterms:W3CDTF">2024-11-13T18:42:36Z</dcterms:modified>
  <dc:identifier>DAGVDZ0TxzQ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0x010100BA9072C3EE6BC14B8442F57EE9FBE4A4</vt:lpwstr>
  </property>
</Properties>
</file>