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27"/>
  </p:notesMasterIdLst>
  <p:sldIdLst>
    <p:sldId id="256" r:id="rId2"/>
    <p:sldId id="257" r:id="rId3"/>
    <p:sldId id="294" r:id="rId4"/>
    <p:sldId id="284" r:id="rId5"/>
    <p:sldId id="293" r:id="rId6"/>
    <p:sldId id="295" r:id="rId7"/>
    <p:sldId id="296" r:id="rId8"/>
    <p:sldId id="289" r:id="rId9"/>
    <p:sldId id="297" r:id="rId10"/>
    <p:sldId id="298" r:id="rId11"/>
    <p:sldId id="290" r:id="rId12"/>
    <p:sldId id="299" r:id="rId13"/>
    <p:sldId id="275" r:id="rId14"/>
    <p:sldId id="258" r:id="rId15"/>
    <p:sldId id="259" r:id="rId16"/>
    <p:sldId id="278" r:id="rId17"/>
    <p:sldId id="264" r:id="rId18"/>
    <p:sldId id="261" r:id="rId19"/>
    <p:sldId id="280" r:id="rId20"/>
    <p:sldId id="287" r:id="rId21"/>
    <p:sldId id="268" r:id="rId22"/>
    <p:sldId id="282" r:id="rId23"/>
    <p:sldId id="260" r:id="rId24"/>
    <p:sldId id="266"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3366"/>
    <a:srgbClr val="CCD2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87" autoAdjust="0"/>
  </p:normalViewPr>
  <p:slideViewPr>
    <p:cSldViewPr snapToGrid="0">
      <p:cViewPr varScale="1">
        <p:scale>
          <a:sx n="38" d="100"/>
          <a:sy n="38" d="100"/>
        </p:scale>
        <p:origin x="4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F96A16-8D4E-49ED-867E-3E93C656DCC6}"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F7C2CB7-C640-4276-8AC7-F2B9259BB803}">
      <dgm:prSet/>
      <dgm:spPr/>
      <dgm:t>
        <a:bodyPr/>
        <a:lstStyle/>
        <a:p>
          <a:pPr>
            <a:lnSpc>
              <a:spcPct val="100000"/>
            </a:lnSpc>
            <a:defRPr b="1"/>
          </a:pPr>
          <a:r>
            <a:rPr lang="en-US" i="0" dirty="0"/>
            <a:t>We Speak YOUR Name of Central Florida, Inc.</a:t>
          </a:r>
          <a:endParaRPr lang="en-US" dirty="0"/>
        </a:p>
      </dgm:t>
    </dgm:pt>
    <dgm:pt modelId="{27AC0BD8-317C-40B3-BCC4-E5D6C6E64D79}" type="parTrans" cxnId="{422E99E5-B08C-42E5-BE09-F22C1521CAE6}">
      <dgm:prSet/>
      <dgm:spPr/>
      <dgm:t>
        <a:bodyPr/>
        <a:lstStyle/>
        <a:p>
          <a:endParaRPr lang="en-US"/>
        </a:p>
      </dgm:t>
    </dgm:pt>
    <dgm:pt modelId="{3E19905A-BFB0-46D1-8821-B86AB49D1A7D}" type="sibTrans" cxnId="{422E99E5-B08C-42E5-BE09-F22C1521CAE6}">
      <dgm:prSet/>
      <dgm:spPr/>
      <dgm:t>
        <a:bodyPr/>
        <a:lstStyle/>
        <a:p>
          <a:endParaRPr lang="en-US"/>
        </a:p>
      </dgm:t>
    </dgm:pt>
    <dgm:pt modelId="{3992220A-3B34-4C10-B778-DB5372F66BAE}">
      <dgm:prSet/>
      <dgm:spPr/>
      <dgm:t>
        <a:bodyPr/>
        <a:lstStyle/>
        <a:p>
          <a:pPr>
            <a:lnSpc>
              <a:spcPct val="100000"/>
            </a:lnSpc>
          </a:pPr>
          <a:r>
            <a:rPr lang="en-US" dirty="0"/>
            <a:t>Leticia Ubillus, MS</a:t>
          </a:r>
        </a:p>
      </dgm:t>
    </dgm:pt>
    <dgm:pt modelId="{A334F2D6-E3BE-4537-B6EA-0FD97AFCBF16}" type="parTrans" cxnId="{06F12087-10B8-41DA-BE4F-A42F7529F5B1}">
      <dgm:prSet/>
      <dgm:spPr/>
      <dgm:t>
        <a:bodyPr/>
        <a:lstStyle/>
        <a:p>
          <a:endParaRPr lang="en-US"/>
        </a:p>
      </dgm:t>
    </dgm:pt>
    <dgm:pt modelId="{2E8042F9-C94D-453A-B337-52795A18D807}" type="sibTrans" cxnId="{06F12087-10B8-41DA-BE4F-A42F7529F5B1}">
      <dgm:prSet/>
      <dgm:spPr/>
      <dgm:t>
        <a:bodyPr/>
        <a:lstStyle/>
        <a:p>
          <a:endParaRPr lang="en-US"/>
        </a:p>
      </dgm:t>
    </dgm:pt>
    <dgm:pt modelId="{DD460470-8B76-4E68-A6D4-BC1AF3867793}">
      <dgm:prSet/>
      <dgm:spPr/>
      <dgm:t>
        <a:bodyPr/>
        <a:lstStyle/>
        <a:p>
          <a:pPr>
            <a:lnSpc>
              <a:spcPct val="100000"/>
            </a:lnSpc>
          </a:pPr>
          <a:r>
            <a:rPr lang="en-US" i="0" dirty="0"/>
            <a:t>Gisella Ubillus, MSW</a:t>
          </a:r>
          <a:endParaRPr lang="en-US" dirty="0"/>
        </a:p>
      </dgm:t>
    </dgm:pt>
    <dgm:pt modelId="{5A21E973-673B-4BEA-95CD-E344B1F0ECDE}" type="parTrans" cxnId="{DA9D2E50-4D59-4C34-92B0-AAD2CA7EC823}">
      <dgm:prSet/>
      <dgm:spPr/>
      <dgm:t>
        <a:bodyPr/>
        <a:lstStyle/>
        <a:p>
          <a:endParaRPr lang="en-US"/>
        </a:p>
      </dgm:t>
    </dgm:pt>
    <dgm:pt modelId="{9EEFFBC6-B130-4D51-BE47-ABF7DA57681E}" type="sibTrans" cxnId="{DA9D2E50-4D59-4C34-92B0-AAD2CA7EC823}">
      <dgm:prSet/>
      <dgm:spPr/>
      <dgm:t>
        <a:bodyPr/>
        <a:lstStyle/>
        <a:p>
          <a:endParaRPr lang="en-US"/>
        </a:p>
      </dgm:t>
    </dgm:pt>
    <dgm:pt modelId="{B9DB73B7-FBB0-4126-8CC3-C3D42272CE38}">
      <dgm:prSet/>
      <dgm:spPr/>
      <dgm:t>
        <a:bodyPr/>
        <a:lstStyle/>
        <a:p>
          <a:pPr>
            <a:lnSpc>
              <a:spcPct val="100000"/>
            </a:lnSpc>
            <a:defRPr b="1"/>
          </a:pPr>
          <a:r>
            <a:rPr lang="en-US" i="0" dirty="0"/>
            <a:t>Catholic Charities </a:t>
          </a:r>
        </a:p>
        <a:p>
          <a:pPr>
            <a:lnSpc>
              <a:spcPct val="100000"/>
            </a:lnSpc>
            <a:defRPr b="1"/>
          </a:pPr>
          <a:r>
            <a:rPr lang="en-US" i="0" dirty="0"/>
            <a:t>Diocese of Arlington</a:t>
          </a:r>
          <a:endParaRPr lang="en-US" dirty="0"/>
        </a:p>
      </dgm:t>
    </dgm:pt>
    <dgm:pt modelId="{C03C969A-74FB-4269-A813-65F09AA37A27}" type="parTrans" cxnId="{EABB6829-8927-4921-B3BE-84A03600BAF5}">
      <dgm:prSet/>
      <dgm:spPr/>
      <dgm:t>
        <a:bodyPr/>
        <a:lstStyle/>
        <a:p>
          <a:endParaRPr lang="en-US"/>
        </a:p>
      </dgm:t>
    </dgm:pt>
    <dgm:pt modelId="{50EF5D66-D036-49F0-8444-50A2769B356C}" type="sibTrans" cxnId="{EABB6829-8927-4921-B3BE-84A03600BAF5}">
      <dgm:prSet/>
      <dgm:spPr/>
      <dgm:t>
        <a:bodyPr/>
        <a:lstStyle/>
        <a:p>
          <a:endParaRPr lang="en-US"/>
        </a:p>
      </dgm:t>
    </dgm:pt>
    <dgm:pt modelId="{590B91AC-8C4B-475F-8DAF-FB3A96D306D2}">
      <dgm:prSet/>
      <dgm:spPr/>
      <dgm:t>
        <a:bodyPr/>
        <a:lstStyle/>
        <a:p>
          <a:pPr>
            <a:lnSpc>
              <a:spcPct val="100000"/>
            </a:lnSpc>
          </a:pPr>
          <a:r>
            <a:rPr lang="en-US" i="0" dirty="0"/>
            <a:t>Cindy Aldana, MSW</a:t>
          </a:r>
          <a:endParaRPr lang="en-US" dirty="0"/>
        </a:p>
      </dgm:t>
    </dgm:pt>
    <dgm:pt modelId="{80F606B3-9BA9-4131-8F20-30FD55841894}" type="parTrans" cxnId="{3181DD0B-9926-44D4-A693-2AFE42684D6B}">
      <dgm:prSet/>
      <dgm:spPr/>
      <dgm:t>
        <a:bodyPr/>
        <a:lstStyle/>
        <a:p>
          <a:endParaRPr lang="en-US"/>
        </a:p>
      </dgm:t>
    </dgm:pt>
    <dgm:pt modelId="{2A5FD354-6D3B-4549-A964-9AD868B9014C}" type="sibTrans" cxnId="{3181DD0B-9926-44D4-A693-2AFE42684D6B}">
      <dgm:prSet/>
      <dgm:spPr/>
      <dgm:t>
        <a:bodyPr/>
        <a:lstStyle/>
        <a:p>
          <a:endParaRPr lang="en-US"/>
        </a:p>
      </dgm:t>
    </dgm:pt>
    <dgm:pt modelId="{62415596-1CF1-42D9-B81C-47D4350AC106}">
      <dgm:prSet/>
      <dgm:spPr/>
      <dgm:t>
        <a:bodyPr/>
        <a:lstStyle/>
        <a:p>
          <a:pPr>
            <a:lnSpc>
              <a:spcPct val="100000"/>
            </a:lnSpc>
          </a:pPr>
          <a:r>
            <a:rPr lang="en-US" i="0" dirty="0"/>
            <a:t>Jennifer Hernandez, BSW</a:t>
          </a:r>
          <a:endParaRPr lang="en-US" dirty="0"/>
        </a:p>
      </dgm:t>
    </dgm:pt>
    <dgm:pt modelId="{316F9655-A315-41F2-BF75-F5F3F5AB86C9}" type="parTrans" cxnId="{EDB22EC7-600C-4725-BD3F-E318AF10A5EF}">
      <dgm:prSet/>
      <dgm:spPr/>
      <dgm:t>
        <a:bodyPr/>
        <a:lstStyle/>
        <a:p>
          <a:endParaRPr lang="en-US"/>
        </a:p>
      </dgm:t>
    </dgm:pt>
    <dgm:pt modelId="{55627333-A145-48F6-B913-04903AE8F1B5}" type="sibTrans" cxnId="{EDB22EC7-600C-4725-BD3F-E318AF10A5EF}">
      <dgm:prSet/>
      <dgm:spPr/>
      <dgm:t>
        <a:bodyPr/>
        <a:lstStyle/>
        <a:p>
          <a:endParaRPr lang="en-US"/>
        </a:p>
      </dgm:t>
    </dgm:pt>
    <dgm:pt modelId="{FF09A9A9-F74B-4C77-BE75-DECF8701F399}" type="pres">
      <dgm:prSet presAssocID="{E9F96A16-8D4E-49ED-867E-3E93C656DCC6}" presName="root" presStyleCnt="0">
        <dgm:presLayoutVars>
          <dgm:dir/>
          <dgm:resizeHandles val="exact"/>
        </dgm:presLayoutVars>
      </dgm:prSet>
      <dgm:spPr/>
    </dgm:pt>
    <dgm:pt modelId="{DA1065BD-7687-4937-B68F-7DA17CF29691}" type="pres">
      <dgm:prSet presAssocID="{2F7C2CB7-C640-4276-8AC7-F2B9259BB803}" presName="compNode" presStyleCnt="0"/>
      <dgm:spPr/>
    </dgm:pt>
    <dgm:pt modelId="{E8C8FF3E-8701-4689-BFE6-7F0E5A4E5438}" type="pres">
      <dgm:prSet presAssocID="{2F7C2CB7-C640-4276-8AC7-F2B9259BB803}" presName="iconRect" presStyleLbl="node1" presStyleIdx="0" presStyleCnt="2" custLinFactX="137901" custLinFactNeighborX="200000" custLinFactNeighborY="-6385"/>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a:noFill/>
        </a:ln>
      </dgm:spPr>
    </dgm:pt>
    <dgm:pt modelId="{C80602F3-E490-43DD-A301-37EEE16ED01D}" type="pres">
      <dgm:prSet presAssocID="{2F7C2CB7-C640-4276-8AC7-F2B9259BB803}" presName="iconSpace" presStyleCnt="0"/>
      <dgm:spPr/>
    </dgm:pt>
    <dgm:pt modelId="{E5D06A67-EE93-46E7-B524-F9B078F0F8C2}" type="pres">
      <dgm:prSet presAssocID="{2F7C2CB7-C640-4276-8AC7-F2B9259BB803}" presName="parTx" presStyleLbl="revTx" presStyleIdx="0" presStyleCnt="4" custLinFactX="18114" custLinFactNeighborX="100000" custLinFactNeighborY="-30200">
        <dgm:presLayoutVars>
          <dgm:chMax val="0"/>
          <dgm:chPref val="0"/>
        </dgm:presLayoutVars>
      </dgm:prSet>
      <dgm:spPr/>
    </dgm:pt>
    <dgm:pt modelId="{76ABD4F1-4AB9-48DB-B1A2-1E828B7C0AE4}" type="pres">
      <dgm:prSet presAssocID="{2F7C2CB7-C640-4276-8AC7-F2B9259BB803}" presName="txSpace" presStyleCnt="0"/>
      <dgm:spPr/>
    </dgm:pt>
    <dgm:pt modelId="{ADAB33C4-4886-4A9C-A794-69CC958C8645}" type="pres">
      <dgm:prSet presAssocID="{2F7C2CB7-C640-4276-8AC7-F2B9259BB803}" presName="desTx" presStyleLbl="revTx" presStyleIdx="1" presStyleCnt="4" custLinFactX="18998" custLinFactNeighborX="100000" custLinFactNeighborY="-54847">
        <dgm:presLayoutVars/>
      </dgm:prSet>
      <dgm:spPr/>
    </dgm:pt>
    <dgm:pt modelId="{0C770025-2FDF-46CB-ABBE-381FD397848C}" type="pres">
      <dgm:prSet presAssocID="{3E19905A-BFB0-46D1-8821-B86AB49D1A7D}" presName="sibTrans" presStyleCnt="0"/>
      <dgm:spPr/>
    </dgm:pt>
    <dgm:pt modelId="{D65E4E74-48C3-4C6B-8B27-7283CBE3FFC7}" type="pres">
      <dgm:prSet presAssocID="{B9DB73B7-FBB0-4126-8CC3-C3D42272CE38}" presName="compNode" presStyleCnt="0"/>
      <dgm:spPr/>
    </dgm:pt>
    <dgm:pt modelId="{3C3F4288-16BE-4BDB-A4D2-20F3672CD5E8}" type="pres">
      <dgm:prSet presAssocID="{B9DB73B7-FBB0-4126-8CC3-C3D42272CE38}" presName="iconRect" presStyleLbl="node1" presStyleIdx="1" presStyleCnt="2" custFlipVert="0" custFlipHor="0" custScaleX="73803" custScaleY="89962" custLinFactX="-97327" custLinFactY="6024" custLinFactNeighborX="-100000" custLinFactNeighborY="100000"/>
      <dgm:spPr>
        <a:solidFill>
          <a:schemeClr val="bg1"/>
        </a:solidFill>
        <a:ln>
          <a:noFill/>
        </a:ln>
      </dgm:spPr>
    </dgm:pt>
    <dgm:pt modelId="{E8BDFAD8-8216-4F1F-A753-19D36FED3FED}" type="pres">
      <dgm:prSet presAssocID="{B9DB73B7-FBB0-4126-8CC3-C3D42272CE38}" presName="iconSpace" presStyleCnt="0"/>
      <dgm:spPr/>
    </dgm:pt>
    <dgm:pt modelId="{BE32084A-6BD0-49E4-8B3D-3BF039D460F2}" type="pres">
      <dgm:prSet presAssocID="{B9DB73B7-FBB0-4126-8CC3-C3D42272CE38}" presName="parTx" presStyleLbl="revTx" presStyleIdx="2" presStyleCnt="4" custLinFactX="-26633" custLinFactNeighborX="-100000" custLinFactNeighborY="-39176">
        <dgm:presLayoutVars>
          <dgm:chMax val="0"/>
          <dgm:chPref val="0"/>
        </dgm:presLayoutVars>
      </dgm:prSet>
      <dgm:spPr/>
    </dgm:pt>
    <dgm:pt modelId="{F475B847-5254-43DA-A456-334D116C61EB}" type="pres">
      <dgm:prSet presAssocID="{B9DB73B7-FBB0-4126-8CC3-C3D42272CE38}" presName="txSpace" presStyleCnt="0"/>
      <dgm:spPr/>
    </dgm:pt>
    <dgm:pt modelId="{6D76085C-0735-4618-8F5C-865DF1EAB2A7}" type="pres">
      <dgm:prSet presAssocID="{B9DB73B7-FBB0-4126-8CC3-C3D42272CE38}" presName="desTx" presStyleLbl="revTx" presStyleIdx="3" presStyleCnt="4" custLinFactX="-26365" custLinFactNeighborX="-100000" custLinFactNeighborY="-36203">
        <dgm:presLayoutVars/>
      </dgm:prSet>
      <dgm:spPr/>
    </dgm:pt>
  </dgm:ptLst>
  <dgm:cxnLst>
    <dgm:cxn modelId="{2FD30F09-FDAA-4F41-BA06-8089D5D26AD1}" type="presOf" srcId="{62415596-1CF1-42D9-B81C-47D4350AC106}" destId="{6D76085C-0735-4618-8F5C-865DF1EAB2A7}" srcOrd="0" destOrd="1" presId="urn:microsoft.com/office/officeart/2018/5/layout/CenteredIconLabelDescriptionList"/>
    <dgm:cxn modelId="{3181DD0B-9926-44D4-A693-2AFE42684D6B}" srcId="{B9DB73B7-FBB0-4126-8CC3-C3D42272CE38}" destId="{590B91AC-8C4B-475F-8DAF-FB3A96D306D2}" srcOrd="0" destOrd="0" parTransId="{80F606B3-9BA9-4131-8F20-30FD55841894}" sibTransId="{2A5FD354-6D3B-4549-A964-9AD868B9014C}"/>
    <dgm:cxn modelId="{0988B124-2EFC-402A-AEFA-C6A673F6CF36}" type="presOf" srcId="{DD460470-8B76-4E68-A6D4-BC1AF3867793}" destId="{ADAB33C4-4886-4A9C-A794-69CC958C8645}" srcOrd="0" destOrd="1" presId="urn:microsoft.com/office/officeart/2018/5/layout/CenteredIconLabelDescriptionList"/>
    <dgm:cxn modelId="{EABB6829-8927-4921-B3BE-84A03600BAF5}" srcId="{E9F96A16-8D4E-49ED-867E-3E93C656DCC6}" destId="{B9DB73B7-FBB0-4126-8CC3-C3D42272CE38}" srcOrd="1" destOrd="0" parTransId="{C03C969A-74FB-4269-A813-65F09AA37A27}" sibTransId="{50EF5D66-D036-49F0-8444-50A2769B356C}"/>
    <dgm:cxn modelId="{79505F38-A47B-430B-92F3-77EE15F032E7}" type="presOf" srcId="{B9DB73B7-FBB0-4126-8CC3-C3D42272CE38}" destId="{BE32084A-6BD0-49E4-8B3D-3BF039D460F2}" srcOrd="0" destOrd="0" presId="urn:microsoft.com/office/officeart/2018/5/layout/CenteredIconLabelDescriptionList"/>
    <dgm:cxn modelId="{DA9D2E50-4D59-4C34-92B0-AAD2CA7EC823}" srcId="{2F7C2CB7-C640-4276-8AC7-F2B9259BB803}" destId="{DD460470-8B76-4E68-A6D4-BC1AF3867793}" srcOrd="1" destOrd="0" parTransId="{5A21E973-673B-4BEA-95CD-E344B1F0ECDE}" sibTransId="{9EEFFBC6-B130-4D51-BE47-ABF7DA57681E}"/>
    <dgm:cxn modelId="{06F12087-10B8-41DA-BE4F-A42F7529F5B1}" srcId="{2F7C2CB7-C640-4276-8AC7-F2B9259BB803}" destId="{3992220A-3B34-4C10-B778-DB5372F66BAE}" srcOrd="0" destOrd="0" parTransId="{A334F2D6-E3BE-4537-B6EA-0FD97AFCBF16}" sibTransId="{2E8042F9-C94D-453A-B337-52795A18D807}"/>
    <dgm:cxn modelId="{F7A5489D-F366-4956-9FF4-261EAAD06B39}" type="presOf" srcId="{E9F96A16-8D4E-49ED-867E-3E93C656DCC6}" destId="{FF09A9A9-F74B-4C77-BE75-DECF8701F399}" srcOrd="0" destOrd="0" presId="urn:microsoft.com/office/officeart/2018/5/layout/CenteredIconLabelDescriptionList"/>
    <dgm:cxn modelId="{EDB22EC7-600C-4725-BD3F-E318AF10A5EF}" srcId="{B9DB73B7-FBB0-4126-8CC3-C3D42272CE38}" destId="{62415596-1CF1-42D9-B81C-47D4350AC106}" srcOrd="1" destOrd="0" parTransId="{316F9655-A315-41F2-BF75-F5F3F5AB86C9}" sibTransId="{55627333-A145-48F6-B913-04903AE8F1B5}"/>
    <dgm:cxn modelId="{24B2EFC7-D8E6-4798-B82F-6ED9045FAD52}" type="presOf" srcId="{590B91AC-8C4B-475F-8DAF-FB3A96D306D2}" destId="{6D76085C-0735-4618-8F5C-865DF1EAB2A7}" srcOrd="0" destOrd="0" presId="urn:microsoft.com/office/officeart/2018/5/layout/CenteredIconLabelDescriptionList"/>
    <dgm:cxn modelId="{64CD8EC8-0EF8-42A6-A04E-7EAC6C45D0C2}" type="presOf" srcId="{2F7C2CB7-C640-4276-8AC7-F2B9259BB803}" destId="{E5D06A67-EE93-46E7-B524-F9B078F0F8C2}" srcOrd="0" destOrd="0" presId="urn:microsoft.com/office/officeart/2018/5/layout/CenteredIconLabelDescriptionList"/>
    <dgm:cxn modelId="{422E99E5-B08C-42E5-BE09-F22C1521CAE6}" srcId="{E9F96A16-8D4E-49ED-867E-3E93C656DCC6}" destId="{2F7C2CB7-C640-4276-8AC7-F2B9259BB803}" srcOrd="0" destOrd="0" parTransId="{27AC0BD8-317C-40B3-BCC4-E5D6C6E64D79}" sibTransId="{3E19905A-BFB0-46D1-8821-B86AB49D1A7D}"/>
    <dgm:cxn modelId="{0BD1F3E5-A881-4C65-99DE-FA8C5D54CA49}" type="presOf" srcId="{3992220A-3B34-4C10-B778-DB5372F66BAE}" destId="{ADAB33C4-4886-4A9C-A794-69CC958C8645}" srcOrd="0" destOrd="0" presId="urn:microsoft.com/office/officeart/2018/5/layout/CenteredIconLabelDescriptionList"/>
    <dgm:cxn modelId="{66C4C77A-0792-431C-AEB0-B6F254643066}" type="presParOf" srcId="{FF09A9A9-F74B-4C77-BE75-DECF8701F399}" destId="{DA1065BD-7687-4937-B68F-7DA17CF29691}" srcOrd="0" destOrd="0" presId="urn:microsoft.com/office/officeart/2018/5/layout/CenteredIconLabelDescriptionList"/>
    <dgm:cxn modelId="{7D028D09-C795-4A9B-9613-A38853C4D091}" type="presParOf" srcId="{DA1065BD-7687-4937-B68F-7DA17CF29691}" destId="{E8C8FF3E-8701-4689-BFE6-7F0E5A4E5438}" srcOrd="0" destOrd="0" presId="urn:microsoft.com/office/officeart/2018/5/layout/CenteredIconLabelDescriptionList"/>
    <dgm:cxn modelId="{452DA48F-C720-4284-BB88-E17D2A07F34E}" type="presParOf" srcId="{DA1065BD-7687-4937-B68F-7DA17CF29691}" destId="{C80602F3-E490-43DD-A301-37EEE16ED01D}" srcOrd="1" destOrd="0" presId="urn:microsoft.com/office/officeart/2018/5/layout/CenteredIconLabelDescriptionList"/>
    <dgm:cxn modelId="{1A810674-C779-4338-B33F-CCFD18930E51}" type="presParOf" srcId="{DA1065BD-7687-4937-B68F-7DA17CF29691}" destId="{E5D06A67-EE93-46E7-B524-F9B078F0F8C2}" srcOrd="2" destOrd="0" presId="urn:microsoft.com/office/officeart/2018/5/layout/CenteredIconLabelDescriptionList"/>
    <dgm:cxn modelId="{0D3783E9-B374-41A1-9DA7-24369423729C}" type="presParOf" srcId="{DA1065BD-7687-4937-B68F-7DA17CF29691}" destId="{76ABD4F1-4AB9-48DB-B1A2-1E828B7C0AE4}" srcOrd="3" destOrd="0" presId="urn:microsoft.com/office/officeart/2018/5/layout/CenteredIconLabelDescriptionList"/>
    <dgm:cxn modelId="{7F3F94E4-FBAD-4882-A7AB-6C5450F0D06C}" type="presParOf" srcId="{DA1065BD-7687-4937-B68F-7DA17CF29691}" destId="{ADAB33C4-4886-4A9C-A794-69CC958C8645}" srcOrd="4" destOrd="0" presId="urn:microsoft.com/office/officeart/2018/5/layout/CenteredIconLabelDescriptionList"/>
    <dgm:cxn modelId="{D3282D7F-6C97-4316-9454-50AD8A2E3C79}" type="presParOf" srcId="{FF09A9A9-F74B-4C77-BE75-DECF8701F399}" destId="{0C770025-2FDF-46CB-ABBE-381FD397848C}" srcOrd="1" destOrd="0" presId="urn:microsoft.com/office/officeart/2018/5/layout/CenteredIconLabelDescriptionList"/>
    <dgm:cxn modelId="{37354B7B-06C0-44AE-A467-105F58FDABA2}" type="presParOf" srcId="{FF09A9A9-F74B-4C77-BE75-DECF8701F399}" destId="{D65E4E74-48C3-4C6B-8B27-7283CBE3FFC7}" srcOrd="2" destOrd="0" presId="urn:microsoft.com/office/officeart/2018/5/layout/CenteredIconLabelDescriptionList"/>
    <dgm:cxn modelId="{34887732-FD90-441C-9816-48E379E7FF27}" type="presParOf" srcId="{D65E4E74-48C3-4C6B-8B27-7283CBE3FFC7}" destId="{3C3F4288-16BE-4BDB-A4D2-20F3672CD5E8}" srcOrd="0" destOrd="0" presId="urn:microsoft.com/office/officeart/2018/5/layout/CenteredIconLabelDescriptionList"/>
    <dgm:cxn modelId="{1ADCC3FB-E27E-4800-8956-4221B2F3ED4E}" type="presParOf" srcId="{D65E4E74-48C3-4C6B-8B27-7283CBE3FFC7}" destId="{E8BDFAD8-8216-4F1F-A753-19D36FED3FED}" srcOrd="1" destOrd="0" presId="urn:microsoft.com/office/officeart/2018/5/layout/CenteredIconLabelDescriptionList"/>
    <dgm:cxn modelId="{40257F5D-C59C-4682-89C2-955873C8DF8F}" type="presParOf" srcId="{D65E4E74-48C3-4C6B-8B27-7283CBE3FFC7}" destId="{BE32084A-6BD0-49E4-8B3D-3BF039D460F2}" srcOrd="2" destOrd="0" presId="urn:microsoft.com/office/officeart/2018/5/layout/CenteredIconLabelDescriptionList"/>
    <dgm:cxn modelId="{93929904-7468-4C53-B4A1-E9FF8A156ED1}" type="presParOf" srcId="{D65E4E74-48C3-4C6B-8B27-7283CBE3FFC7}" destId="{F475B847-5254-43DA-A456-334D116C61EB}" srcOrd="3" destOrd="0" presId="urn:microsoft.com/office/officeart/2018/5/layout/CenteredIconLabelDescriptionList"/>
    <dgm:cxn modelId="{8EB94A6F-7AD3-45C5-9079-CCE58803196A}" type="presParOf" srcId="{D65E4E74-48C3-4C6B-8B27-7283CBE3FFC7}" destId="{6D76085C-0735-4618-8F5C-865DF1EAB2A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2DC0EC-A993-4070-9757-40128A79E9F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CE2D31F-E81F-4FDF-9A6B-13CCDCC7D9C1}">
      <dgm:prSet custT="1"/>
      <dgm:spPr/>
      <dgm:t>
        <a:bodyPr/>
        <a:lstStyle/>
        <a:p>
          <a:pPr>
            <a:lnSpc>
              <a:spcPct val="100000"/>
            </a:lnSpc>
          </a:pPr>
          <a:r>
            <a:rPr lang="en-US" sz="1800" dirty="0"/>
            <a:t>Turning off our work cellphone during out-of-office hours and on the weekends </a:t>
          </a:r>
        </a:p>
      </dgm:t>
    </dgm:pt>
    <dgm:pt modelId="{769CD275-A88B-46FF-B449-314E83DBFBE5}" type="parTrans" cxnId="{DA06A416-5B33-467E-9EB3-4981D54A54F1}">
      <dgm:prSet/>
      <dgm:spPr/>
      <dgm:t>
        <a:bodyPr/>
        <a:lstStyle/>
        <a:p>
          <a:endParaRPr lang="en-US"/>
        </a:p>
      </dgm:t>
    </dgm:pt>
    <dgm:pt modelId="{2AB21ED2-4CB0-422E-BB90-9F3528DEB0D7}" type="sibTrans" cxnId="{DA06A416-5B33-467E-9EB3-4981D54A54F1}">
      <dgm:prSet/>
      <dgm:spPr/>
      <dgm:t>
        <a:bodyPr/>
        <a:lstStyle/>
        <a:p>
          <a:pPr>
            <a:lnSpc>
              <a:spcPct val="100000"/>
            </a:lnSpc>
          </a:pPr>
          <a:endParaRPr lang="en-US"/>
        </a:p>
      </dgm:t>
    </dgm:pt>
    <dgm:pt modelId="{822F1053-15CA-4FB5-B4E1-BBABE4643271}">
      <dgm:prSet custT="1"/>
      <dgm:spPr/>
      <dgm:t>
        <a:bodyPr/>
        <a:lstStyle/>
        <a:p>
          <a:pPr>
            <a:lnSpc>
              <a:spcPct val="100000"/>
            </a:lnSpc>
          </a:pPr>
          <a:r>
            <a:rPr lang="en-US" sz="1800" dirty="0"/>
            <a:t>Letting clients know our work schedule </a:t>
          </a:r>
        </a:p>
      </dgm:t>
    </dgm:pt>
    <dgm:pt modelId="{49A0CA3B-DEA0-466B-AAC5-E1234E9D3E16}" type="parTrans" cxnId="{41EC7307-A8A9-4A2B-BE38-AB8314CB48A5}">
      <dgm:prSet/>
      <dgm:spPr/>
      <dgm:t>
        <a:bodyPr/>
        <a:lstStyle/>
        <a:p>
          <a:endParaRPr lang="en-US"/>
        </a:p>
      </dgm:t>
    </dgm:pt>
    <dgm:pt modelId="{7A5718A5-E88D-4371-9264-7D6BD5F40851}" type="sibTrans" cxnId="{41EC7307-A8A9-4A2B-BE38-AB8314CB48A5}">
      <dgm:prSet/>
      <dgm:spPr/>
      <dgm:t>
        <a:bodyPr/>
        <a:lstStyle/>
        <a:p>
          <a:pPr>
            <a:lnSpc>
              <a:spcPct val="100000"/>
            </a:lnSpc>
          </a:pPr>
          <a:endParaRPr lang="en-US"/>
        </a:p>
      </dgm:t>
    </dgm:pt>
    <dgm:pt modelId="{C566000E-883B-48F8-B19D-D8D3A992C1B4}">
      <dgm:prSet custT="1"/>
      <dgm:spPr/>
      <dgm:t>
        <a:bodyPr/>
        <a:lstStyle/>
        <a:p>
          <a:pPr>
            <a:lnSpc>
              <a:spcPct val="100000"/>
            </a:lnSpc>
          </a:pPr>
          <a:r>
            <a:rPr lang="en-US" sz="1800" dirty="0"/>
            <a:t>Giving our clients a list of emergency contacts  </a:t>
          </a:r>
        </a:p>
      </dgm:t>
    </dgm:pt>
    <dgm:pt modelId="{F5D02634-8D5E-401A-9E16-5C0C7F465A81}" type="parTrans" cxnId="{AFA79C62-4809-4062-8628-E9B812F55F65}">
      <dgm:prSet/>
      <dgm:spPr/>
      <dgm:t>
        <a:bodyPr/>
        <a:lstStyle/>
        <a:p>
          <a:endParaRPr lang="en-US"/>
        </a:p>
      </dgm:t>
    </dgm:pt>
    <dgm:pt modelId="{CA7EAD22-7EC3-444D-BFBB-8C62C17D2609}" type="sibTrans" cxnId="{AFA79C62-4809-4062-8628-E9B812F55F65}">
      <dgm:prSet/>
      <dgm:spPr/>
      <dgm:t>
        <a:bodyPr/>
        <a:lstStyle/>
        <a:p>
          <a:pPr>
            <a:lnSpc>
              <a:spcPct val="100000"/>
            </a:lnSpc>
          </a:pPr>
          <a:endParaRPr lang="en-US"/>
        </a:p>
      </dgm:t>
    </dgm:pt>
    <dgm:pt modelId="{F9768006-E58D-41D1-B10C-A96D6DEEC490}">
      <dgm:prSet custT="1"/>
      <dgm:spPr/>
      <dgm:t>
        <a:bodyPr/>
        <a:lstStyle/>
        <a:p>
          <a:pPr>
            <a:lnSpc>
              <a:spcPct val="100000"/>
            </a:lnSpc>
          </a:pPr>
          <a:r>
            <a:rPr lang="en-US" sz="1800" dirty="0"/>
            <a:t>Self-care</a:t>
          </a:r>
          <a:r>
            <a:rPr lang="en-US" sz="2400" dirty="0"/>
            <a:t> </a:t>
          </a:r>
        </a:p>
      </dgm:t>
    </dgm:pt>
    <dgm:pt modelId="{579373AF-0955-4FF9-8039-2A5B1C332B56}" type="parTrans" cxnId="{50BEFD95-716B-4E58-AE02-1BBF1B46A64E}">
      <dgm:prSet/>
      <dgm:spPr/>
      <dgm:t>
        <a:bodyPr/>
        <a:lstStyle/>
        <a:p>
          <a:endParaRPr lang="en-US"/>
        </a:p>
      </dgm:t>
    </dgm:pt>
    <dgm:pt modelId="{78FD9161-47AD-4F0C-BF87-02E271CBF908}" type="sibTrans" cxnId="{50BEFD95-716B-4E58-AE02-1BBF1B46A64E}">
      <dgm:prSet/>
      <dgm:spPr/>
      <dgm:t>
        <a:bodyPr/>
        <a:lstStyle/>
        <a:p>
          <a:endParaRPr lang="en-US"/>
        </a:p>
      </dgm:t>
    </dgm:pt>
    <dgm:pt modelId="{8BB8095F-8A8A-4D1F-8C1F-2ACA6DC38E7A}" type="pres">
      <dgm:prSet presAssocID="{5B2DC0EC-A993-4070-9757-40128A79E9FD}" presName="root" presStyleCnt="0">
        <dgm:presLayoutVars>
          <dgm:dir/>
          <dgm:resizeHandles val="exact"/>
        </dgm:presLayoutVars>
      </dgm:prSet>
      <dgm:spPr/>
    </dgm:pt>
    <dgm:pt modelId="{412CD8D2-EED9-45DC-857F-55B0B11F6B1F}" type="pres">
      <dgm:prSet presAssocID="{5B2DC0EC-A993-4070-9757-40128A79E9FD}" presName="container" presStyleCnt="0">
        <dgm:presLayoutVars>
          <dgm:dir/>
          <dgm:resizeHandles val="exact"/>
        </dgm:presLayoutVars>
      </dgm:prSet>
      <dgm:spPr/>
    </dgm:pt>
    <dgm:pt modelId="{8BD9BE62-B9BD-424B-9231-22E25C8AB533}" type="pres">
      <dgm:prSet presAssocID="{ECE2D31F-E81F-4FDF-9A6B-13CCDCC7D9C1}" presName="compNode" presStyleCnt="0"/>
      <dgm:spPr/>
    </dgm:pt>
    <dgm:pt modelId="{37D55146-9094-4051-B421-C9501E4AE037}" type="pres">
      <dgm:prSet presAssocID="{ECE2D31F-E81F-4FDF-9A6B-13CCDCC7D9C1}" presName="iconBgRect" presStyleLbl="bgShp" presStyleIdx="0" presStyleCnt="4"/>
      <dgm:spPr/>
    </dgm:pt>
    <dgm:pt modelId="{A90BA113-0321-45AB-8DD5-2E57437F66F5}" type="pres">
      <dgm:prSet presAssocID="{ECE2D31F-E81F-4FDF-9A6B-13CCDCC7D9C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gaphone"/>
        </a:ext>
      </dgm:extLst>
    </dgm:pt>
    <dgm:pt modelId="{81275130-EDCF-4129-913D-B3B1E3A6F679}" type="pres">
      <dgm:prSet presAssocID="{ECE2D31F-E81F-4FDF-9A6B-13CCDCC7D9C1}" presName="spaceRect" presStyleCnt="0"/>
      <dgm:spPr/>
    </dgm:pt>
    <dgm:pt modelId="{8B1499B6-19BD-4005-ACA1-9417CD8A00AB}" type="pres">
      <dgm:prSet presAssocID="{ECE2D31F-E81F-4FDF-9A6B-13CCDCC7D9C1}" presName="textRect" presStyleLbl="revTx" presStyleIdx="0" presStyleCnt="4">
        <dgm:presLayoutVars>
          <dgm:chMax val="1"/>
          <dgm:chPref val="1"/>
        </dgm:presLayoutVars>
      </dgm:prSet>
      <dgm:spPr/>
    </dgm:pt>
    <dgm:pt modelId="{B06F4B32-24CE-455C-AB44-78AF301DE4F4}" type="pres">
      <dgm:prSet presAssocID="{2AB21ED2-4CB0-422E-BB90-9F3528DEB0D7}" presName="sibTrans" presStyleLbl="sibTrans2D1" presStyleIdx="0" presStyleCnt="0"/>
      <dgm:spPr/>
    </dgm:pt>
    <dgm:pt modelId="{58812463-B51C-4F50-8252-EB616C8381C2}" type="pres">
      <dgm:prSet presAssocID="{822F1053-15CA-4FB5-B4E1-BBABE4643271}" presName="compNode" presStyleCnt="0"/>
      <dgm:spPr/>
    </dgm:pt>
    <dgm:pt modelId="{BE9FB0EE-00C2-44DD-9B07-381342900DAA}" type="pres">
      <dgm:prSet presAssocID="{822F1053-15CA-4FB5-B4E1-BBABE4643271}" presName="iconBgRect" presStyleLbl="bgShp" presStyleIdx="1" presStyleCnt="4"/>
      <dgm:spPr/>
    </dgm:pt>
    <dgm:pt modelId="{1AA955B4-E649-445E-8FAC-41D5C505809C}" type="pres">
      <dgm:prSet presAssocID="{822F1053-15CA-4FB5-B4E1-BBABE464327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98D365BA-0E6A-469A-9221-834C23348B79}" type="pres">
      <dgm:prSet presAssocID="{822F1053-15CA-4FB5-B4E1-BBABE4643271}" presName="spaceRect" presStyleCnt="0"/>
      <dgm:spPr/>
    </dgm:pt>
    <dgm:pt modelId="{FEA09B46-BC74-422C-851E-3AE0266B93B4}" type="pres">
      <dgm:prSet presAssocID="{822F1053-15CA-4FB5-B4E1-BBABE4643271}" presName="textRect" presStyleLbl="revTx" presStyleIdx="1" presStyleCnt="4">
        <dgm:presLayoutVars>
          <dgm:chMax val="1"/>
          <dgm:chPref val="1"/>
        </dgm:presLayoutVars>
      </dgm:prSet>
      <dgm:spPr/>
    </dgm:pt>
    <dgm:pt modelId="{8C360E4C-1824-4B8D-BE6E-62DDEF7A8CEF}" type="pres">
      <dgm:prSet presAssocID="{7A5718A5-E88D-4371-9264-7D6BD5F40851}" presName="sibTrans" presStyleLbl="sibTrans2D1" presStyleIdx="0" presStyleCnt="0"/>
      <dgm:spPr/>
    </dgm:pt>
    <dgm:pt modelId="{FACCB6D9-3410-4C4A-AAB7-26070B22BFAE}" type="pres">
      <dgm:prSet presAssocID="{C566000E-883B-48F8-B19D-D8D3A992C1B4}" presName="compNode" presStyleCnt="0"/>
      <dgm:spPr/>
    </dgm:pt>
    <dgm:pt modelId="{E9E5789A-0614-47CE-AFE3-C371098354A0}" type="pres">
      <dgm:prSet presAssocID="{C566000E-883B-48F8-B19D-D8D3A992C1B4}" presName="iconBgRect" presStyleLbl="bgShp" presStyleIdx="2" presStyleCnt="4"/>
      <dgm:spPr/>
    </dgm:pt>
    <dgm:pt modelId="{FF0DED67-1D41-44EE-97E1-987367C34793}" type="pres">
      <dgm:prSet presAssocID="{C566000E-883B-48F8-B19D-D8D3A992C1B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eiver"/>
        </a:ext>
      </dgm:extLst>
    </dgm:pt>
    <dgm:pt modelId="{F8323CB1-1B06-4455-8649-39706F24E43C}" type="pres">
      <dgm:prSet presAssocID="{C566000E-883B-48F8-B19D-D8D3A992C1B4}" presName="spaceRect" presStyleCnt="0"/>
      <dgm:spPr/>
    </dgm:pt>
    <dgm:pt modelId="{E6BBDD03-FBA6-467E-8012-E4E442AE8D39}" type="pres">
      <dgm:prSet presAssocID="{C566000E-883B-48F8-B19D-D8D3A992C1B4}" presName="textRect" presStyleLbl="revTx" presStyleIdx="2" presStyleCnt="4">
        <dgm:presLayoutVars>
          <dgm:chMax val="1"/>
          <dgm:chPref val="1"/>
        </dgm:presLayoutVars>
      </dgm:prSet>
      <dgm:spPr/>
    </dgm:pt>
    <dgm:pt modelId="{CE41FE71-613C-401F-A7A6-DD6892DBB1F1}" type="pres">
      <dgm:prSet presAssocID="{CA7EAD22-7EC3-444D-BFBB-8C62C17D2609}" presName="sibTrans" presStyleLbl="sibTrans2D1" presStyleIdx="0" presStyleCnt="0"/>
      <dgm:spPr/>
    </dgm:pt>
    <dgm:pt modelId="{4EC3252E-BA6C-4D08-92AD-EC7D607FCAF7}" type="pres">
      <dgm:prSet presAssocID="{F9768006-E58D-41D1-B10C-A96D6DEEC490}" presName="compNode" presStyleCnt="0"/>
      <dgm:spPr/>
    </dgm:pt>
    <dgm:pt modelId="{EE664567-39AC-4429-8872-7F5ABE2ED3AB}" type="pres">
      <dgm:prSet presAssocID="{F9768006-E58D-41D1-B10C-A96D6DEEC490}" presName="iconBgRect" presStyleLbl="bgShp" presStyleIdx="3" presStyleCnt="4"/>
      <dgm:spPr/>
    </dgm:pt>
    <dgm:pt modelId="{2AFBEE79-70C3-44A0-9A3B-7D707C802FA5}" type="pres">
      <dgm:prSet presAssocID="{F9768006-E58D-41D1-B10C-A96D6DEEC49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al"/>
        </a:ext>
      </dgm:extLst>
    </dgm:pt>
    <dgm:pt modelId="{9D6AF79E-867A-4DA5-AD04-109E0A8B94BF}" type="pres">
      <dgm:prSet presAssocID="{F9768006-E58D-41D1-B10C-A96D6DEEC490}" presName="spaceRect" presStyleCnt="0"/>
      <dgm:spPr/>
    </dgm:pt>
    <dgm:pt modelId="{87CDAD27-4420-4099-8C61-E136FB32A16B}" type="pres">
      <dgm:prSet presAssocID="{F9768006-E58D-41D1-B10C-A96D6DEEC490}" presName="textRect" presStyleLbl="revTx" presStyleIdx="3" presStyleCnt="4">
        <dgm:presLayoutVars>
          <dgm:chMax val="1"/>
          <dgm:chPref val="1"/>
        </dgm:presLayoutVars>
      </dgm:prSet>
      <dgm:spPr/>
    </dgm:pt>
  </dgm:ptLst>
  <dgm:cxnLst>
    <dgm:cxn modelId="{41EC7307-A8A9-4A2B-BE38-AB8314CB48A5}" srcId="{5B2DC0EC-A993-4070-9757-40128A79E9FD}" destId="{822F1053-15CA-4FB5-B4E1-BBABE4643271}" srcOrd="1" destOrd="0" parTransId="{49A0CA3B-DEA0-466B-AAC5-E1234E9D3E16}" sibTransId="{7A5718A5-E88D-4371-9264-7D6BD5F40851}"/>
    <dgm:cxn modelId="{EA9F560A-6D47-42E6-8B2F-EE5D3A026534}" type="presOf" srcId="{CA7EAD22-7EC3-444D-BFBB-8C62C17D2609}" destId="{CE41FE71-613C-401F-A7A6-DD6892DBB1F1}" srcOrd="0" destOrd="0" presId="urn:microsoft.com/office/officeart/2018/2/layout/IconCircleList"/>
    <dgm:cxn modelId="{DA06A416-5B33-467E-9EB3-4981D54A54F1}" srcId="{5B2DC0EC-A993-4070-9757-40128A79E9FD}" destId="{ECE2D31F-E81F-4FDF-9A6B-13CCDCC7D9C1}" srcOrd="0" destOrd="0" parTransId="{769CD275-A88B-46FF-B449-314E83DBFBE5}" sibTransId="{2AB21ED2-4CB0-422E-BB90-9F3528DEB0D7}"/>
    <dgm:cxn modelId="{AFA79C62-4809-4062-8628-E9B812F55F65}" srcId="{5B2DC0EC-A993-4070-9757-40128A79E9FD}" destId="{C566000E-883B-48F8-B19D-D8D3A992C1B4}" srcOrd="2" destOrd="0" parTransId="{F5D02634-8D5E-401A-9E16-5C0C7F465A81}" sibTransId="{CA7EAD22-7EC3-444D-BFBB-8C62C17D2609}"/>
    <dgm:cxn modelId="{84246A66-23B0-4C55-B389-A09F540B27FB}" type="presOf" srcId="{C566000E-883B-48F8-B19D-D8D3A992C1B4}" destId="{E6BBDD03-FBA6-467E-8012-E4E442AE8D39}" srcOrd="0" destOrd="0" presId="urn:microsoft.com/office/officeart/2018/2/layout/IconCircleList"/>
    <dgm:cxn modelId="{4F101868-9989-479D-80A9-19D1842E4788}" type="presOf" srcId="{2AB21ED2-4CB0-422E-BB90-9F3528DEB0D7}" destId="{B06F4B32-24CE-455C-AB44-78AF301DE4F4}" srcOrd="0" destOrd="0" presId="urn:microsoft.com/office/officeart/2018/2/layout/IconCircleList"/>
    <dgm:cxn modelId="{095F1371-BDDB-4595-A0C9-4B2452BB19DD}" type="presOf" srcId="{5B2DC0EC-A993-4070-9757-40128A79E9FD}" destId="{8BB8095F-8A8A-4D1F-8C1F-2ACA6DC38E7A}" srcOrd="0" destOrd="0" presId="urn:microsoft.com/office/officeart/2018/2/layout/IconCircleList"/>
    <dgm:cxn modelId="{5716B17F-EBAE-40DA-A9E5-B11F35FD29BF}" type="presOf" srcId="{822F1053-15CA-4FB5-B4E1-BBABE4643271}" destId="{FEA09B46-BC74-422C-851E-3AE0266B93B4}" srcOrd="0" destOrd="0" presId="urn:microsoft.com/office/officeart/2018/2/layout/IconCircleList"/>
    <dgm:cxn modelId="{C923A48E-F9DA-4CC4-9303-29361570ED37}" type="presOf" srcId="{ECE2D31F-E81F-4FDF-9A6B-13CCDCC7D9C1}" destId="{8B1499B6-19BD-4005-ACA1-9417CD8A00AB}" srcOrd="0" destOrd="0" presId="urn:microsoft.com/office/officeart/2018/2/layout/IconCircleList"/>
    <dgm:cxn modelId="{50BEFD95-716B-4E58-AE02-1BBF1B46A64E}" srcId="{5B2DC0EC-A993-4070-9757-40128A79E9FD}" destId="{F9768006-E58D-41D1-B10C-A96D6DEEC490}" srcOrd="3" destOrd="0" parTransId="{579373AF-0955-4FF9-8039-2A5B1C332B56}" sibTransId="{78FD9161-47AD-4F0C-BF87-02E271CBF908}"/>
    <dgm:cxn modelId="{E1E61EB2-A1AA-4458-AD30-9E9C5D2B3A3E}" type="presOf" srcId="{F9768006-E58D-41D1-B10C-A96D6DEEC490}" destId="{87CDAD27-4420-4099-8C61-E136FB32A16B}" srcOrd="0" destOrd="0" presId="urn:microsoft.com/office/officeart/2018/2/layout/IconCircleList"/>
    <dgm:cxn modelId="{107526CA-1BB3-47FB-BA4C-BC41B2C0FA30}" type="presOf" srcId="{7A5718A5-E88D-4371-9264-7D6BD5F40851}" destId="{8C360E4C-1824-4B8D-BE6E-62DDEF7A8CEF}" srcOrd="0" destOrd="0" presId="urn:microsoft.com/office/officeart/2018/2/layout/IconCircleList"/>
    <dgm:cxn modelId="{AEA2B789-06E0-4474-BE8D-E69D272FFB9D}" type="presParOf" srcId="{8BB8095F-8A8A-4D1F-8C1F-2ACA6DC38E7A}" destId="{412CD8D2-EED9-45DC-857F-55B0B11F6B1F}" srcOrd="0" destOrd="0" presId="urn:microsoft.com/office/officeart/2018/2/layout/IconCircleList"/>
    <dgm:cxn modelId="{4C96B707-4C73-473F-8456-A20514FAE20F}" type="presParOf" srcId="{412CD8D2-EED9-45DC-857F-55B0B11F6B1F}" destId="{8BD9BE62-B9BD-424B-9231-22E25C8AB533}" srcOrd="0" destOrd="0" presId="urn:microsoft.com/office/officeart/2018/2/layout/IconCircleList"/>
    <dgm:cxn modelId="{F747AC90-7683-4D07-A3BD-8BF0FEDFF2CF}" type="presParOf" srcId="{8BD9BE62-B9BD-424B-9231-22E25C8AB533}" destId="{37D55146-9094-4051-B421-C9501E4AE037}" srcOrd="0" destOrd="0" presId="urn:microsoft.com/office/officeart/2018/2/layout/IconCircleList"/>
    <dgm:cxn modelId="{37907491-CD43-499B-AC58-2638365B75E8}" type="presParOf" srcId="{8BD9BE62-B9BD-424B-9231-22E25C8AB533}" destId="{A90BA113-0321-45AB-8DD5-2E57437F66F5}" srcOrd="1" destOrd="0" presId="urn:microsoft.com/office/officeart/2018/2/layout/IconCircleList"/>
    <dgm:cxn modelId="{082B8D03-AD85-4EFE-BDCB-61C9F5582F6F}" type="presParOf" srcId="{8BD9BE62-B9BD-424B-9231-22E25C8AB533}" destId="{81275130-EDCF-4129-913D-B3B1E3A6F679}" srcOrd="2" destOrd="0" presId="urn:microsoft.com/office/officeart/2018/2/layout/IconCircleList"/>
    <dgm:cxn modelId="{36A7B06A-22A5-47F6-9A0B-12BF99040BA8}" type="presParOf" srcId="{8BD9BE62-B9BD-424B-9231-22E25C8AB533}" destId="{8B1499B6-19BD-4005-ACA1-9417CD8A00AB}" srcOrd="3" destOrd="0" presId="urn:microsoft.com/office/officeart/2018/2/layout/IconCircleList"/>
    <dgm:cxn modelId="{7031410E-0FD2-4808-BCFD-A8184E362DDE}" type="presParOf" srcId="{412CD8D2-EED9-45DC-857F-55B0B11F6B1F}" destId="{B06F4B32-24CE-455C-AB44-78AF301DE4F4}" srcOrd="1" destOrd="0" presId="urn:microsoft.com/office/officeart/2018/2/layout/IconCircleList"/>
    <dgm:cxn modelId="{F1F96184-F16F-4B1F-9514-664040C15C3E}" type="presParOf" srcId="{412CD8D2-EED9-45DC-857F-55B0B11F6B1F}" destId="{58812463-B51C-4F50-8252-EB616C8381C2}" srcOrd="2" destOrd="0" presId="urn:microsoft.com/office/officeart/2018/2/layout/IconCircleList"/>
    <dgm:cxn modelId="{10C5E856-5D26-4E09-BAE5-4D717ED921F2}" type="presParOf" srcId="{58812463-B51C-4F50-8252-EB616C8381C2}" destId="{BE9FB0EE-00C2-44DD-9B07-381342900DAA}" srcOrd="0" destOrd="0" presId="urn:microsoft.com/office/officeart/2018/2/layout/IconCircleList"/>
    <dgm:cxn modelId="{1D1A65EC-2380-40A9-96DF-AD5B3FEF6680}" type="presParOf" srcId="{58812463-B51C-4F50-8252-EB616C8381C2}" destId="{1AA955B4-E649-445E-8FAC-41D5C505809C}" srcOrd="1" destOrd="0" presId="urn:microsoft.com/office/officeart/2018/2/layout/IconCircleList"/>
    <dgm:cxn modelId="{74D787C6-9506-4002-8D8C-D4C6E7CAC59A}" type="presParOf" srcId="{58812463-B51C-4F50-8252-EB616C8381C2}" destId="{98D365BA-0E6A-469A-9221-834C23348B79}" srcOrd="2" destOrd="0" presId="urn:microsoft.com/office/officeart/2018/2/layout/IconCircleList"/>
    <dgm:cxn modelId="{92721A09-A50C-44BE-B09A-B34EEE62BAE6}" type="presParOf" srcId="{58812463-B51C-4F50-8252-EB616C8381C2}" destId="{FEA09B46-BC74-422C-851E-3AE0266B93B4}" srcOrd="3" destOrd="0" presId="urn:microsoft.com/office/officeart/2018/2/layout/IconCircleList"/>
    <dgm:cxn modelId="{4B34EAC8-042B-48C9-B1BB-1F9C28766A4C}" type="presParOf" srcId="{412CD8D2-EED9-45DC-857F-55B0B11F6B1F}" destId="{8C360E4C-1824-4B8D-BE6E-62DDEF7A8CEF}" srcOrd="3" destOrd="0" presId="urn:microsoft.com/office/officeart/2018/2/layout/IconCircleList"/>
    <dgm:cxn modelId="{C6A8604F-9FC5-44C7-B30A-99868AAE879F}" type="presParOf" srcId="{412CD8D2-EED9-45DC-857F-55B0B11F6B1F}" destId="{FACCB6D9-3410-4C4A-AAB7-26070B22BFAE}" srcOrd="4" destOrd="0" presId="urn:microsoft.com/office/officeart/2018/2/layout/IconCircleList"/>
    <dgm:cxn modelId="{AE3076DE-062B-481B-B231-EC12B9628180}" type="presParOf" srcId="{FACCB6D9-3410-4C4A-AAB7-26070B22BFAE}" destId="{E9E5789A-0614-47CE-AFE3-C371098354A0}" srcOrd="0" destOrd="0" presId="urn:microsoft.com/office/officeart/2018/2/layout/IconCircleList"/>
    <dgm:cxn modelId="{4007A1FC-10E6-4379-B79E-63701A92CB6B}" type="presParOf" srcId="{FACCB6D9-3410-4C4A-AAB7-26070B22BFAE}" destId="{FF0DED67-1D41-44EE-97E1-987367C34793}" srcOrd="1" destOrd="0" presId="urn:microsoft.com/office/officeart/2018/2/layout/IconCircleList"/>
    <dgm:cxn modelId="{3214F303-3C8C-49D2-B6FF-50D4F6683EB9}" type="presParOf" srcId="{FACCB6D9-3410-4C4A-AAB7-26070B22BFAE}" destId="{F8323CB1-1B06-4455-8649-39706F24E43C}" srcOrd="2" destOrd="0" presId="urn:microsoft.com/office/officeart/2018/2/layout/IconCircleList"/>
    <dgm:cxn modelId="{33E6441F-2153-4EA1-87CE-6B2C1768D45A}" type="presParOf" srcId="{FACCB6D9-3410-4C4A-AAB7-26070B22BFAE}" destId="{E6BBDD03-FBA6-467E-8012-E4E442AE8D39}" srcOrd="3" destOrd="0" presId="urn:microsoft.com/office/officeart/2018/2/layout/IconCircleList"/>
    <dgm:cxn modelId="{2B53A5A6-3741-4825-842F-FB1D43BD7164}" type="presParOf" srcId="{412CD8D2-EED9-45DC-857F-55B0B11F6B1F}" destId="{CE41FE71-613C-401F-A7A6-DD6892DBB1F1}" srcOrd="5" destOrd="0" presId="urn:microsoft.com/office/officeart/2018/2/layout/IconCircleList"/>
    <dgm:cxn modelId="{E45CEA0F-950F-4C35-B49E-9A4673DD8D3C}" type="presParOf" srcId="{412CD8D2-EED9-45DC-857F-55B0B11F6B1F}" destId="{4EC3252E-BA6C-4D08-92AD-EC7D607FCAF7}" srcOrd="6" destOrd="0" presId="urn:microsoft.com/office/officeart/2018/2/layout/IconCircleList"/>
    <dgm:cxn modelId="{2205DA0E-25D4-4CA0-A117-23DDC050109B}" type="presParOf" srcId="{4EC3252E-BA6C-4D08-92AD-EC7D607FCAF7}" destId="{EE664567-39AC-4429-8872-7F5ABE2ED3AB}" srcOrd="0" destOrd="0" presId="urn:microsoft.com/office/officeart/2018/2/layout/IconCircleList"/>
    <dgm:cxn modelId="{120B8B57-C5B6-404C-9D3A-40B2CFD139C0}" type="presParOf" srcId="{4EC3252E-BA6C-4D08-92AD-EC7D607FCAF7}" destId="{2AFBEE79-70C3-44A0-9A3B-7D707C802FA5}" srcOrd="1" destOrd="0" presId="urn:microsoft.com/office/officeart/2018/2/layout/IconCircleList"/>
    <dgm:cxn modelId="{06321E33-8AA8-4C5A-A6B7-21D5550CE530}" type="presParOf" srcId="{4EC3252E-BA6C-4D08-92AD-EC7D607FCAF7}" destId="{9D6AF79E-867A-4DA5-AD04-109E0A8B94BF}" srcOrd="2" destOrd="0" presId="urn:microsoft.com/office/officeart/2018/2/layout/IconCircleList"/>
    <dgm:cxn modelId="{0100CC09-7790-4C80-AB30-CA0F3F67871D}" type="presParOf" srcId="{4EC3252E-BA6C-4D08-92AD-EC7D607FCAF7}" destId="{87CDAD27-4420-4099-8C61-E136FB32A16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4FE91-AB7A-48A9-8F47-26C1FBECF8C3}"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A4AB396F-9C8E-4A74-9101-7698A74EF5C2}">
      <dgm:prSet/>
      <dgm:spPr/>
      <dgm:t>
        <a:bodyPr/>
        <a:lstStyle/>
        <a:p>
          <a:pPr>
            <a:lnSpc>
              <a:spcPct val="100000"/>
            </a:lnSpc>
            <a:defRPr b="1"/>
          </a:pPr>
          <a:r>
            <a:rPr lang="en-US" dirty="0"/>
            <a:t>Review Records:</a:t>
          </a:r>
        </a:p>
      </dgm:t>
    </dgm:pt>
    <dgm:pt modelId="{10B42A74-5E0F-4909-8878-5B0BE270D934}" type="parTrans" cxnId="{05203B16-4505-4DDF-9400-ACF3EBE08CFD}">
      <dgm:prSet/>
      <dgm:spPr/>
      <dgm:t>
        <a:bodyPr/>
        <a:lstStyle/>
        <a:p>
          <a:endParaRPr lang="en-US"/>
        </a:p>
      </dgm:t>
    </dgm:pt>
    <dgm:pt modelId="{D9467FD7-7120-44C4-ACCB-BBA21BDC5731}" type="sibTrans" cxnId="{05203B16-4505-4DDF-9400-ACF3EBE08CFD}">
      <dgm:prSet/>
      <dgm:spPr/>
      <dgm:t>
        <a:bodyPr/>
        <a:lstStyle/>
        <a:p>
          <a:endParaRPr lang="en-US"/>
        </a:p>
      </dgm:t>
    </dgm:pt>
    <dgm:pt modelId="{324FF53A-6073-4455-916B-C9C141B9DAC6}">
      <dgm:prSet/>
      <dgm:spPr/>
      <dgm:t>
        <a:bodyPr/>
        <a:lstStyle/>
        <a:p>
          <a:pPr>
            <a:lnSpc>
              <a:spcPct val="100000"/>
            </a:lnSpc>
          </a:pPr>
          <a:r>
            <a:rPr lang="en-US" dirty="0"/>
            <a:t>Case managers and clinical supervisors begin with a thorough review of the existing records focusing on the reason for referral with a sharpened lens that targets safety and wellbeing.</a:t>
          </a:r>
        </a:p>
      </dgm:t>
    </dgm:pt>
    <dgm:pt modelId="{7DD35482-4BEA-4255-9448-86E3E1C0EE62}" type="parTrans" cxnId="{61D2C7C4-193C-4D62-88DA-E5959B8148C0}">
      <dgm:prSet/>
      <dgm:spPr/>
      <dgm:t>
        <a:bodyPr/>
        <a:lstStyle/>
        <a:p>
          <a:endParaRPr lang="en-US"/>
        </a:p>
      </dgm:t>
    </dgm:pt>
    <dgm:pt modelId="{3340AF8B-E547-4A09-8DFC-25D68E8FA71B}" type="sibTrans" cxnId="{61D2C7C4-193C-4D62-88DA-E5959B8148C0}">
      <dgm:prSet/>
      <dgm:spPr/>
      <dgm:t>
        <a:bodyPr/>
        <a:lstStyle/>
        <a:p>
          <a:endParaRPr lang="en-US"/>
        </a:p>
      </dgm:t>
    </dgm:pt>
    <dgm:pt modelId="{4988B0EB-3528-46FC-91BB-97DBDB0846BB}">
      <dgm:prSet/>
      <dgm:spPr/>
      <dgm:t>
        <a:bodyPr/>
        <a:lstStyle/>
        <a:p>
          <a:pPr>
            <a:lnSpc>
              <a:spcPct val="100000"/>
            </a:lnSpc>
            <a:defRPr b="1"/>
          </a:pPr>
          <a:r>
            <a:rPr lang="en-US"/>
            <a:t>Individualized Plan:</a:t>
          </a:r>
        </a:p>
      </dgm:t>
    </dgm:pt>
    <dgm:pt modelId="{A0649FE4-359C-4316-8251-0776562C6FF0}" type="parTrans" cxnId="{598296E2-7A0D-49D9-ACE3-76A4DA9A9B4C}">
      <dgm:prSet/>
      <dgm:spPr/>
      <dgm:t>
        <a:bodyPr/>
        <a:lstStyle/>
        <a:p>
          <a:endParaRPr lang="en-US"/>
        </a:p>
      </dgm:t>
    </dgm:pt>
    <dgm:pt modelId="{E8B601F3-8A22-4E0E-B1C3-D6B1305EA564}" type="sibTrans" cxnId="{598296E2-7A0D-49D9-ACE3-76A4DA9A9B4C}">
      <dgm:prSet/>
      <dgm:spPr/>
      <dgm:t>
        <a:bodyPr/>
        <a:lstStyle/>
        <a:p>
          <a:endParaRPr lang="en-US"/>
        </a:p>
      </dgm:t>
    </dgm:pt>
    <dgm:pt modelId="{497D2C83-F063-472C-8E05-08855F4BECED}">
      <dgm:prSet/>
      <dgm:spPr/>
      <dgm:t>
        <a:bodyPr/>
        <a:lstStyle/>
        <a:p>
          <a:pPr>
            <a:lnSpc>
              <a:spcPct val="100000"/>
            </a:lnSpc>
          </a:pPr>
          <a:r>
            <a:rPr lang="en-US" dirty="0"/>
            <a:t>Here is where the critical thinking begins. A preliminary plan is developed that includes consideration to the community and the geographical location of the family, the language spoken, the socioeconomic status of the household, and sponsor’s and the support network’s capacity to navigate resources.</a:t>
          </a:r>
        </a:p>
      </dgm:t>
    </dgm:pt>
    <dgm:pt modelId="{01D4657B-75C5-4508-AFF1-D77037D3EEDE}" type="parTrans" cxnId="{B2C5A0AD-D015-43A4-8D01-8DFC527FFFCB}">
      <dgm:prSet/>
      <dgm:spPr/>
      <dgm:t>
        <a:bodyPr/>
        <a:lstStyle/>
        <a:p>
          <a:endParaRPr lang="en-US"/>
        </a:p>
      </dgm:t>
    </dgm:pt>
    <dgm:pt modelId="{2262BB5E-7BE9-4FC7-AFBB-9E1A4CE729E9}" type="sibTrans" cxnId="{B2C5A0AD-D015-43A4-8D01-8DFC527FFFCB}">
      <dgm:prSet/>
      <dgm:spPr/>
      <dgm:t>
        <a:bodyPr/>
        <a:lstStyle/>
        <a:p>
          <a:endParaRPr lang="en-US"/>
        </a:p>
      </dgm:t>
    </dgm:pt>
    <dgm:pt modelId="{C1CD3735-F05A-4434-A974-DE302B56643E}" type="pres">
      <dgm:prSet presAssocID="{C8D4FE91-AB7A-48A9-8F47-26C1FBECF8C3}" presName="root" presStyleCnt="0">
        <dgm:presLayoutVars>
          <dgm:dir/>
          <dgm:resizeHandles val="exact"/>
        </dgm:presLayoutVars>
      </dgm:prSet>
      <dgm:spPr/>
    </dgm:pt>
    <dgm:pt modelId="{3560E6A4-6299-45DA-B523-6D4CD8F2989D}" type="pres">
      <dgm:prSet presAssocID="{A4AB396F-9C8E-4A74-9101-7698A74EF5C2}" presName="compNode" presStyleCnt="0"/>
      <dgm:spPr/>
    </dgm:pt>
    <dgm:pt modelId="{120E625D-65FE-4205-A643-312FCF21D0A5}" type="pres">
      <dgm:prSet presAssocID="{A4AB396F-9C8E-4A74-9101-7698A74EF5C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47CF5F3A-CF65-4BB1-958D-A7E2A738D3AD}" type="pres">
      <dgm:prSet presAssocID="{A4AB396F-9C8E-4A74-9101-7698A74EF5C2}" presName="iconSpace" presStyleCnt="0"/>
      <dgm:spPr/>
    </dgm:pt>
    <dgm:pt modelId="{A583EDD8-EA87-4170-BC44-4188257E5C2D}" type="pres">
      <dgm:prSet presAssocID="{A4AB396F-9C8E-4A74-9101-7698A74EF5C2}" presName="parTx" presStyleLbl="revTx" presStyleIdx="0" presStyleCnt="4">
        <dgm:presLayoutVars>
          <dgm:chMax val="0"/>
          <dgm:chPref val="0"/>
        </dgm:presLayoutVars>
      </dgm:prSet>
      <dgm:spPr/>
    </dgm:pt>
    <dgm:pt modelId="{7F8D09C9-FF2C-47E2-AAAE-008BC9355793}" type="pres">
      <dgm:prSet presAssocID="{A4AB396F-9C8E-4A74-9101-7698A74EF5C2}" presName="txSpace" presStyleCnt="0"/>
      <dgm:spPr/>
    </dgm:pt>
    <dgm:pt modelId="{573F9A15-7D16-4E2E-A008-ABFE1CA7CD55}" type="pres">
      <dgm:prSet presAssocID="{A4AB396F-9C8E-4A74-9101-7698A74EF5C2}" presName="desTx" presStyleLbl="revTx" presStyleIdx="1" presStyleCnt="4">
        <dgm:presLayoutVars/>
      </dgm:prSet>
      <dgm:spPr/>
    </dgm:pt>
    <dgm:pt modelId="{C2DDDF04-0D97-414C-94C7-7283A2673324}" type="pres">
      <dgm:prSet presAssocID="{D9467FD7-7120-44C4-ACCB-BBA21BDC5731}" presName="sibTrans" presStyleCnt="0"/>
      <dgm:spPr/>
    </dgm:pt>
    <dgm:pt modelId="{199E6FCD-38BD-44D6-A818-3841817A3DA5}" type="pres">
      <dgm:prSet presAssocID="{4988B0EB-3528-46FC-91BB-97DBDB0846BB}" presName="compNode" presStyleCnt="0"/>
      <dgm:spPr/>
    </dgm:pt>
    <dgm:pt modelId="{4A35EBAD-0654-4FDD-B26E-847AA8F139CE}" type="pres">
      <dgm:prSet presAssocID="{4988B0EB-3528-46FC-91BB-97DBDB0846B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5598F8C3-7911-4302-AF9B-36A251A10B59}" type="pres">
      <dgm:prSet presAssocID="{4988B0EB-3528-46FC-91BB-97DBDB0846BB}" presName="iconSpace" presStyleCnt="0"/>
      <dgm:spPr/>
    </dgm:pt>
    <dgm:pt modelId="{D7746B19-D953-4B03-A4D5-12F86E0D6C02}" type="pres">
      <dgm:prSet presAssocID="{4988B0EB-3528-46FC-91BB-97DBDB0846BB}" presName="parTx" presStyleLbl="revTx" presStyleIdx="2" presStyleCnt="4">
        <dgm:presLayoutVars>
          <dgm:chMax val="0"/>
          <dgm:chPref val="0"/>
        </dgm:presLayoutVars>
      </dgm:prSet>
      <dgm:spPr/>
    </dgm:pt>
    <dgm:pt modelId="{015DA3DB-27F4-4689-A1CD-BD469BFEAB1F}" type="pres">
      <dgm:prSet presAssocID="{4988B0EB-3528-46FC-91BB-97DBDB0846BB}" presName="txSpace" presStyleCnt="0"/>
      <dgm:spPr/>
    </dgm:pt>
    <dgm:pt modelId="{17A37679-88C0-4E43-97AF-1E36D9DE9406}" type="pres">
      <dgm:prSet presAssocID="{4988B0EB-3528-46FC-91BB-97DBDB0846BB}" presName="desTx" presStyleLbl="revTx" presStyleIdx="3" presStyleCnt="4">
        <dgm:presLayoutVars/>
      </dgm:prSet>
      <dgm:spPr/>
    </dgm:pt>
  </dgm:ptLst>
  <dgm:cxnLst>
    <dgm:cxn modelId="{05203B16-4505-4DDF-9400-ACF3EBE08CFD}" srcId="{C8D4FE91-AB7A-48A9-8F47-26C1FBECF8C3}" destId="{A4AB396F-9C8E-4A74-9101-7698A74EF5C2}" srcOrd="0" destOrd="0" parTransId="{10B42A74-5E0F-4909-8878-5B0BE270D934}" sibTransId="{D9467FD7-7120-44C4-ACCB-BBA21BDC5731}"/>
    <dgm:cxn modelId="{EFC35636-2285-4604-A3E4-EE22EB38541F}" type="presOf" srcId="{C8D4FE91-AB7A-48A9-8F47-26C1FBECF8C3}" destId="{C1CD3735-F05A-4434-A974-DE302B56643E}" srcOrd="0" destOrd="0" presId="urn:microsoft.com/office/officeart/2018/2/layout/IconLabelDescriptionList"/>
    <dgm:cxn modelId="{3F05F869-F3BF-400D-82FF-EBE286196E46}" type="presOf" srcId="{497D2C83-F063-472C-8E05-08855F4BECED}" destId="{17A37679-88C0-4E43-97AF-1E36D9DE9406}" srcOrd="0" destOrd="0" presId="urn:microsoft.com/office/officeart/2018/2/layout/IconLabelDescriptionList"/>
    <dgm:cxn modelId="{B2C5A0AD-D015-43A4-8D01-8DFC527FFFCB}" srcId="{4988B0EB-3528-46FC-91BB-97DBDB0846BB}" destId="{497D2C83-F063-472C-8E05-08855F4BECED}" srcOrd="0" destOrd="0" parTransId="{01D4657B-75C5-4508-AFF1-D77037D3EEDE}" sibTransId="{2262BB5E-7BE9-4FC7-AFBB-9E1A4CE729E9}"/>
    <dgm:cxn modelId="{1EE8F3B7-B1C2-40DE-8B06-7CF3296F2D50}" type="presOf" srcId="{A4AB396F-9C8E-4A74-9101-7698A74EF5C2}" destId="{A583EDD8-EA87-4170-BC44-4188257E5C2D}" srcOrd="0" destOrd="0" presId="urn:microsoft.com/office/officeart/2018/2/layout/IconLabelDescriptionList"/>
    <dgm:cxn modelId="{04A2D0C2-2F0F-48E0-844A-5673E03F3E73}" type="presOf" srcId="{4988B0EB-3528-46FC-91BB-97DBDB0846BB}" destId="{D7746B19-D953-4B03-A4D5-12F86E0D6C02}" srcOrd="0" destOrd="0" presId="urn:microsoft.com/office/officeart/2018/2/layout/IconLabelDescriptionList"/>
    <dgm:cxn modelId="{61D2C7C4-193C-4D62-88DA-E5959B8148C0}" srcId="{A4AB396F-9C8E-4A74-9101-7698A74EF5C2}" destId="{324FF53A-6073-4455-916B-C9C141B9DAC6}" srcOrd="0" destOrd="0" parTransId="{7DD35482-4BEA-4255-9448-86E3E1C0EE62}" sibTransId="{3340AF8B-E547-4A09-8DFC-25D68E8FA71B}"/>
    <dgm:cxn modelId="{598296E2-7A0D-49D9-ACE3-76A4DA9A9B4C}" srcId="{C8D4FE91-AB7A-48A9-8F47-26C1FBECF8C3}" destId="{4988B0EB-3528-46FC-91BB-97DBDB0846BB}" srcOrd="1" destOrd="0" parTransId="{A0649FE4-359C-4316-8251-0776562C6FF0}" sibTransId="{E8B601F3-8A22-4E0E-B1C3-D6B1305EA564}"/>
    <dgm:cxn modelId="{FB9B66E6-AF38-4F14-9404-78F1C731D8B6}" type="presOf" srcId="{324FF53A-6073-4455-916B-C9C141B9DAC6}" destId="{573F9A15-7D16-4E2E-A008-ABFE1CA7CD55}" srcOrd="0" destOrd="0" presId="urn:microsoft.com/office/officeart/2018/2/layout/IconLabelDescriptionList"/>
    <dgm:cxn modelId="{FC15619A-85DC-4CF5-A436-0131DFBA0C1A}" type="presParOf" srcId="{C1CD3735-F05A-4434-A974-DE302B56643E}" destId="{3560E6A4-6299-45DA-B523-6D4CD8F2989D}" srcOrd="0" destOrd="0" presId="urn:microsoft.com/office/officeart/2018/2/layout/IconLabelDescriptionList"/>
    <dgm:cxn modelId="{F13186B6-59CB-4365-BE9E-9D55AE650ABB}" type="presParOf" srcId="{3560E6A4-6299-45DA-B523-6D4CD8F2989D}" destId="{120E625D-65FE-4205-A643-312FCF21D0A5}" srcOrd="0" destOrd="0" presId="urn:microsoft.com/office/officeart/2018/2/layout/IconLabelDescriptionList"/>
    <dgm:cxn modelId="{A717C256-0F48-4BFC-8143-6109C562F66F}" type="presParOf" srcId="{3560E6A4-6299-45DA-B523-6D4CD8F2989D}" destId="{47CF5F3A-CF65-4BB1-958D-A7E2A738D3AD}" srcOrd="1" destOrd="0" presId="urn:microsoft.com/office/officeart/2018/2/layout/IconLabelDescriptionList"/>
    <dgm:cxn modelId="{FC5E3813-662B-4C23-97C8-B1F341D32A27}" type="presParOf" srcId="{3560E6A4-6299-45DA-B523-6D4CD8F2989D}" destId="{A583EDD8-EA87-4170-BC44-4188257E5C2D}" srcOrd="2" destOrd="0" presId="urn:microsoft.com/office/officeart/2018/2/layout/IconLabelDescriptionList"/>
    <dgm:cxn modelId="{B542F8AE-4755-4C98-BDD4-3D213469D5CE}" type="presParOf" srcId="{3560E6A4-6299-45DA-B523-6D4CD8F2989D}" destId="{7F8D09C9-FF2C-47E2-AAAE-008BC9355793}" srcOrd="3" destOrd="0" presId="urn:microsoft.com/office/officeart/2018/2/layout/IconLabelDescriptionList"/>
    <dgm:cxn modelId="{94E30719-B626-48F0-A344-A03045AD75D0}" type="presParOf" srcId="{3560E6A4-6299-45DA-B523-6D4CD8F2989D}" destId="{573F9A15-7D16-4E2E-A008-ABFE1CA7CD55}" srcOrd="4" destOrd="0" presId="urn:microsoft.com/office/officeart/2018/2/layout/IconLabelDescriptionList"/>
    <dgm:cxn modelId="{8C282C4C-6EFD-4FD5-8B1D-5B0F8CFFA585}" type="presParOf" srcId="{C1CD3735-F05A-4434-A974-DE302B56643E}" destId="{C2DDDF04-0D97-414C-94C7-7283A2673324}" srcOrd="1" destOrd="0" presId="urn:microsoft.com/office/officeart/2018/2/layout/IconLabelDescriptionList"/>
    <dgm:cxn modelId="{130E2128-5ECF-4559-BE30-C53AB8F0DF78}" type="presParOf" srcId="{C1CD3735-F05A-4434-A974-DE302B56643E}" destId="{199E6FCD-38BD-44D6-A818-3841817A3DA5}" srcOrd="2" destOrd="0" presId="urn:microsoft.com/office/officeart/2018/2/layout/IconLabelDescriptionList"/>
    <dgm:cxn modelId="{D6EB62F2-F3F8-4427-A8E1-709E23095101}" type="presParOf" srcId="{199E6FCD-38BD-44D6-A818-3841817A3DA5}" destId="{4A35EBAD-0654-4FDD-B26E-847AA8F139CE}" srcOrd="0" destOrd="0" presId="urn:microsoft.com/office/officeart/2018/2/layout/IconLabelDescriptionList"/>
    <dgm:cxn modelId="{D252F81C-B581-4AC6-8CF9-521FBB934728}" type="presParOf" srcId="{199E6FCD-38BD-44D6-A818-3841817A3DA5}" destId="{5598F8C3-7911-4302-AF9B-36A251A10B59}" srcOrd="1" destOrd="0" presId="urn:microsoft.com/office/officeart/2018/2/layout/IconLabelDescriptionList"/>
    <dgm:cxn modelId="{0CCF5818-BA31-415D-87CF-8A8F2545ECC0}" type="presParOf" srcId="{199E6FCD-38BD-44D6-A818-3841817A3DA5}" destId="{D7746B19-D953-4B03-A4D5-12F86E0D6C02}" srcOrd="2" destOrd="0" presId="urn:microsoft.com/office/officeart/2018/2/layout/IconLabelDescriptionList"/>
    <dgm:cxn modelId="{0C847251-88CB-4143-A0E6-BADB23EFBCAF}" type="presParOf" srcId="{199E6FCD-38BD-44D6-A818-3841817A3DA5}" destId="{015DA3DB-27F4-4689-A1CD-BD469BFEAB1F}" srcOrd="3" destOrd="0" presId="urn:microsoft.com/office/officeart/2018/2/layout/IconLabelDescriptionList"/>
    <dgm:cxn modelId="{F5E9562F-B4D1-4CA5-B58A-F74CAD2142F2}" type="presParOf" srcId="{199E6FCD-38BD-44D6-A818-3841817A3DA5}" destId="{17A37679-88C0-4E43-97AF-1E36D9DE940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F88132-D7B2-4A63-8271-450FA305833D}"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8D57FEC2-0D63-457B-AFD0-D835A13E11F7}">
      <dgm:prSet/>
      <dgm:spPr/>
      <dgm:t>
        <a:bodyPr/>
        <a:lstStyle/>
        <a:p>
          <a:pPr>
            <a:lnSpc>
              <a:spcPct val="100000"/>
            </a:lnSpc>
            <a:defRPr b="1"/>
          </a:pPr>
          <a:r>
            <a:rPr lang="en-US" b="1" dirty="0"/>
            <a:t>Community Resources:</a:t>
          </a:r>
          <a:endParaRPr lang="en-US" dirty="0"/>
        </a:p>
      </dgm:t>
    </dgm:pt>
    <dgm:pt modelId="{0F92B47B-B41B-4E26-B11D-168E2648C664}" type="parTrans" cxnId="{45C8CF01-7352-4C3D-A9DA-3C5B11419349}">
      <dgm:prSet/>
      <dgm:spPr/>
      <dgm:t>
        <a:bodyPr/>
        <a:lstStyle/>
        <a:p>
          <a:endParaRPr lang="en-US"/>
        </a:p>
      </dgm:t>
    </dgm:pt>
    <dgm:pt modelId="{041A5E97-2926-4526-AE93-9476F4ACD76B}" type="sibTrans" cxnId="{45C8CF01-7352-4C3D-A9DA-3C5B11419349}">
      <dgm:prSet/>
      <dgm:spPr/>
      <dgm:t>
        <a:bodyPr/>
        <a:lstStyle/>
        <a:p>
          <a:endParaRPr lang="en-US"/>
        </a:p>
      </dgm:t>
    </dgm:pt>
    <dgm:pt modelId="{0FF056D1-370E-41AA-A890-D141846A2F7D}">
      <dgm:prSet custT="1"/>
      <dgm:spPr/>
      <dgm:t>
        <a:bodyPr/>
        <a:lstStyle/>
        <a:p>
          <a:pPr>
            <a:lnSpc>
              <a:spcPct val="100000"/>
            </a:lnSpc>
          </a:pPr>
          <a:r>
            <a:rPr lang="en-US" sz="2400" dirty="0"/>
            <a:t>Identify the appropriate resources that best fit the need. </a:t>
          </a:r>
        </a:p>
        <a:p>
          <a:pPr>
            <a:lnSpc>
              <a:spcPct val="100000"/>
            </a:lnSpc>
          </a:pPr>
          <a:r>
            <a:rPr lang="en-US" sz="2400" dirty="0"/>
            <a:t>Utilizing community resources effectively.</a:t>
          </a:r>
        </a:p>
      </dgm:t>
    </dgm:pt>
    <dgm:pt modelId="{D46B52EA-B626-41DA-95D4-2CE1C85E78B6}" type="parTrans" cxnId="{602F81DF-35F8-4D7F-9FA1-29A72CA4185E}">
      <dgm:prSet/>
      <dgm:spPr/>
      <dgm:t>
        <a:bodyPr/>
        <a:lstStyle/>
        <a:p>
          <a:endParaRPr lang="en-US"/>
        </a:p>
      </dgm:t>
    </dgm:pt>
    <dgm:pt modelId="{6AB7DD39-C5CB-43AA-B7AE-9E3F7B3E51F5}" type="sibTrans" cxnId="{602F81DF-35F8-4D7F-9FA1-29A72CA4185E}">
      <dgm:prSet/>
      <dgm:spPr/>
      <dgm:t>
        <a:bodyPr/>
        <a:lstStyle/>
        <a:p>
          <a:endParaRPr lang="en-US"/>
        </a:p>
      </dgm:t>
    </dgm:pt>
    <dgm:pt modelId="{2F5E2289-7884-469D-9100-9B9D2D304DD2}">
      <dgm:prSet/>
      <dgm:spPr/>
      <dgm:t>
        <a:bodyPr/>
        <a:lstStyle/>
        <a:p>
          <a:pPr>
            <a:lnSpc>
              <a:spcPct val="100000"/>
            </a:lnSpc>
            <a:defRPr b="1"/>
          </a:pPr>
          <a:r>
            <a:rPr lang="en-US" b="1" dirty="0"/>
            <a:t>Support Systems:</a:t>
          </a:r>
          <a:endParaRPr lang="en-US" dirty="0"/>
        </a:p>
      </dgm:t>
    </dgm:pt>
    <dgm:pt modelId="{08E68988-61D5-4363-8F82-16BD4CBCEA9F}" type="parTrans" cxnId="{5A42DDC7-635A-4C44-954B-F7EAA1A9BC22}">
      <dgm:prSet/>
      <dgm:spPr/>
      <dgm:t>
        <a:bodyPr/>
        <a:lstStyle/>
        <a:p>
          <a:endParaRPr lang="en-US"/>
        </a:p>
      </dgm:t>
    </dgm:pt>
    <dgm:pt modelId="{D72C40CF-1E85-4F02-925C-AC1CD859918A}" type="sibTrans" cxnId="{5A42DDC7-635A-4C44-954B-F7EAA1A9BC22}">
      <dgm:prSet/>
      <dgm:spPr/>
      <dgm:t>
        <a:bodyPr/>
        <a:lstStyle/>
        <a:p>
          <a:endParaRPr lang="en-US"/>
        </a:p>
      </dgm:t>
    </dgm:pt>
    <dgm:pt modelId="{53DB5654-4131-4F12-8ABB-EB0EE2EDDE65}">
      <dgm:prSet custT="1"/>
      <dgm:spPr/>
      <dgm:t>
        <a:bodyPr/>
        <a:lstStyle/>
        <a:p>
          <a:pPr>
            <a:lnSpc>
              <a:spcPct val="100000"/>
            </a:lnSpc>
          </a:pPr>
          <a:r>
            <a:rPr lang="en-US" sz="2400" dirty="0"/>
            <a:t>Building strong support systems with alternate caregiver, family and friends,  and external stakeholder for minors and sponsors.</a:t>
          </a:r>
        </a:p>
      </dgm:t>
    </dgm:pt>
    <dgm:pt modelId="{E7A53390-A45C-47E0-B346-162BBC721C2D}" type="parTrans" cxnId="{D43F16DA-79DF-494B-AE09-4F1E28C75FD7}">
      <dgm:prSet/>
      <dgm:spPr/>
      <dgm:t>
        <a:bodyPr/>
        <a:lstStyle/>
        <a:p>
          <a:endParaRPr lang="en-US"/>
        </a:p>
      </dgm:t>
    </dgm:pt>
    <dgm:pt modelId="{8871A4DF-2E79-4131-8F20-20FAF31AEF0E}" type="sibTrans" cxnId="{D43F16DA-79DF-494B-AE09-4F1E28C75FD7}">
      <dgm:prSet/>
      <dgm:spPr/>
      <dgm:t>
        <a:bodyPr/>
        <a:lstStyle/>
        <a:p>
          <a:endParaRPr lang="en-US"/>
        </a:p>
      </dgm:t>
    </dgm:pt>
    <dgm:pt modelId="{995D3632-C4F4-4ACE-8E74-06A661D7E764}" type="pres">
      <dgm:prSet presAssocID="{9CF88132-D7B2-4A63-8271-450FA305833D}" presName="root" presStyleCnt="0">
        <dgm:presLayoutVars>
          <dgm:dir/>
          <dgm:resizeHandles val="exact"/>
        </dgm:presLayoutVars>
      </dgm:prSet>
      <dgm:spPr/>
    </dgm:pt>
    <dgm:pt modelId="{2061BC8C-EDA4-46DA-9004-0B56210D423A}" type="pres">
      <dgm:prSet presAssocID="{8D57FEC2-0D63-457B-AFD0-D835A13E11F7}" presName="compNode" presStyleCnt="0"/>
      <dgm:spPr/>
    </dgm:pt>
    <dgm:pt modelId="{CCFB7001-8E99-4170-B3AD-72A9D851B0CA}" type="pres">
      <dgm:prSet presAssocID="{8D57FEC2-0D63-457B-AFD0-D835A13E11F7}" presName="iconRect" presStyleLbl="node1" presStyleIdx="0" presStyleCnt="2" custLinFactNeighborX="-9906" custLinFactNeighborY="-6223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nfluencer outline"/>
        </a:ext>
      </dgm:extLst>
    </dgm:pt>
    <dgm:pt modelId="{4C9BB2E1-83EF-4B3B-90AC-F8DF419D7C61}" type="pres">
      <dgm:prSet presAssocID="{8D57FEC2-0D63-457B-AFD0-D835A13E11F7}" presName="iconSpace" presStyleCnt="0"/>
      <dgm:spPr/>
    </dgm:pt>
    <dgm:pt modelId="{C1B4A231-84F3-4F17-847A-54297F07B381}" type="pres">
      <dgm:prSet presAssocID="{8D57FEC2-0D63-457B-AFD0-D835A13E11F7}" presName="parTx" presStyleLbl="revTx" presStyleIdx="0" presStyleCnt="4" custLinFactY="-59306" custLinFactNeighborX="-716" custLinFactNeighborY="-100000">
        <dgm:presLayoutVars>
          <dgm:chMax val="0"/>
          <dgm:chPref val="0"/>
        </dgm:presLayoutVars>
      </dgm:prSet>
      <dgm:spPr/>
    </dgm:pt>
    <dgm:pt modelId="{B23CC499-AE64-4ADB-A2F3-C74DF8FCC736}" type="pres">
      <dgm:prSet presAssocID="{8D57FEC2-0D63-457B-AFD0-D835A13E11F7}" presName="txSpace" presStyleCnt="0"/>
      <dgm:spPr/>
    </dgm:pt>
    <dgm:pt modelId="{43DA01F7-B671-4674-A06F-283E3425AB78}" type="pres">
      <dgm:prSet presAssocID="{8D57FEC2-0D63-457B-AFD0-D835A13E11F7}" presName="desTx" presStyleLbl="revTx" presStyleIdx="1" presStyleCnt="4" custScaleX="129761" custScaleY="1142894" custLinFactY="-298096" custLinFactNeighborX="2314" custLinFactNeighborY="-300000">
        <dgm:presLayoutVars/>
      </dgm:prSet>
      <dgm:spPr/>
    </dgm:pt>
    <dgm:pt modelId="{C05BFDE9-1A9F-4D3A-BD2E-7B3A6A27C4DE}" type="pres">
      <dgm:prSet presAssocID="{041A5E97-2926-4526-AE93-9476F4ACD76B}" presName="sibTrans" presStyleCnt="0"/>
      <dgm:spPr/>
    </dgm:pt>
    <dgm:pt modelId="{0E090FDE-CD27-40CB-805E-20C53B5493AF}" type="pres">
      <dgm:prSet presAssocID="{2F5E2289-7884-469D-9100-9B9D2D304DD2}" presName="compNode" presStyleCnt="0"/>
      <dgm:spPr/>
    </dgm:pt>
    <dgm:pt modelId="{255E4BA5-FE16-4A1A-A15B-B3390E3F391F}" type="pres">
      <dgm:prSet presAssocID="{2F5E2289-7884-469D-9100-9B9D2D304DD2}" presName="iconRect" presStyleLbl="node1" presStyleIdx="1" presStyleCnt="2" custLinFactNeighborX="-22498" custLinFactNeighborY="-571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F4F432F9-C561-42E2-8039-39DAC1F5823D}" type="pres">
      <dgm:prSet presAssocID="{2F5E2289-7884-469D-9100-9B9D2D304DD2}" presName="iconSpace" presStyleCnt="0"/>
      <dgm:spPr/>
    </dgm:pt>
    <dgm:pt modelId="{E789FC6F-DCF9-40ED-A42E-B2F99EF46863}" type="pres">
      <dgm:prSet presAssocID="{2F5E2289-7884-469D-9100-9B9D2D304DD2}" presName="parTx" presStyleLbl="revTx" presStyleIdx="2" presStyleCnt="4" custLinFactY="-44114" custLinFactNeighborX="-2624" custLinFactNeighborY="-100000">
        <dgm:presLayoutVars>
          <dgm:chMax val="0"/>
          <dgm:chPref val="0"/>
        </dgm:presLayoutVars>
      </dgm:prSet>
      <dgm:spPr/>
    </dgm:pt>
    <dgm:pt modelId="{B2A79BB2-F94D-4773-A36C-F31EE016904F}" type="pres">
      <dgm:prSet presAssocID="{2F5E2289-7884-469D-9100-9B9D2D304DD2}" presName="txSpace" presStyleCnt="0"/>
      <dgm:spPr/>
    </dgm:pt>
    <dgm:pt modelId="{9293C59A-6E34-4797-AF99-18EF918E4776}" type="pres">
      <dgm:prSet presAssocID="{2F5E2289-7884-469D-9100-9B9D2D304DD2}" presName="desTx" presStyleLbl="revTx" presStyleIdx="3" presStyleCnt="4" custScaleX="123550" custScaleY="2000000">
        <dgm:presLayoutVars/>
      </dgm:prSet>
      <dgm:spPr/>
    </dgm:pt>
  </dgm:ptLst>
  <dgm:cxnLst>
    <dgm:cxn modelId="{45C8CF01-7352-4C3D-A9DA-3C5B11419349}" srcId="{9CF88132-D7B2-4A63-8271-450FA305833D}" destId="{8D57FEC2-0D63-457B-AFD0-D835A13E11F7}" srcOrd="0" destOrd="0" parTransId="{0F92B47B-B41B-4E26-B11D-168E2648C664}" sibTransId="{041A5E97-2926-4526-AE93-9476F4ACD76B}"/>
    <dgm:cxn modelId="{A3A99469-457C-40B6-980D-AFA8ECB79183}" type="presOf" srcId="{0FF056D1-370E-41AA-A890-D141846A2F7D}" destId="{43DA01F7-B671-4674-A06F-283E3425AB78}" srcOrd="0" destOrd="0" presId="urn:microsoft.com/office/officeart/2018/2/layout/IconLabelDescriptionList"/>
    <dgm:cxn modelId="{141D6059-EB8B-46FD-A98A-BAF3DA7487CA}" type="presOf" srcId="{8D57FEC2-0D63-457B-AFD0-D835A13E11F7}" destId="{C1B4A231-84F3-4F17-847A-54297F07B381}" srcOrd="0" destOrd="0" presId="urn:microsoft.com/office/officeart/2018/2/layout/IconLabelDescriptionList"/>
    <dgm:cxn modelId="{87D1CFC0-C107-48D7-94C8-5F8EB5BB0E5A}" type="presOf" srcId="{2F5E2289-7884-469D-9100-9B9D2D304DD2}" destId="{E789FC6F-DCF9-40ED-A42E-B2F99EF46863}" srcOrd="0" destOrd="0" presId="urn:microsoft.com/office/officeart/2018/2/layout/IconLabelDescriptionList"/>
    <dgm:cxn modelId="{5A42DDC7-635A-4C44-954B-F7EAA1A9BC22}" srcId="{9CF88132-D7B2-4A63-8271-450FA305833D}" destId="{2F5E2289-7884-469D-9100-9B9D2D304DD2}" srcOrd="1" destOrd="0" parTransId="{08E68988-61D5-4363-8F82-16BD4CBCEA9F}" sibTransId="{D72C40CF-1E85-4F02-925C-AC1CD859918A}"/>
    <dgm:cxn modelId="{86C879CB-D5BB-4690-8BA5-64A7E1355072}" type="presOf" srcId="{9CF88132-D7B2-4A63-8271-450FA305833D}" destId="{995D3632-C4F4-4ACE-8E74-06A661D7E764}" srcOrd="0" destOrd="0" presId="urn:microsoft.com/office/officeart/2018/2/layout/IconLabelDescriptionList"/>
    <dgm:cxn modelId="{D43F16DA-79DF-494B-AE09-4F1E28C75FD7}" srcId="{2F5E2289-7884-469D-9100-9B9D2D304DD2}" destId="{53DB5654-4131-4F12-8ABB-EB0EE2EDDE65}" srcOrd="0" destOrd="0" parTransId="{E7A53390-A45C-47E0-B346-162BBC721C2D}" sibTransId="{8871A4DF-2E79-4131-8F20-20FAF31AEF0E}"/>
    <dgm:cxn modelId="{602F81DF-35F8-4D7F-9FA1-29A72CA4185E}" srcId="{8D57FEC2-0D63-457B-AFD0-D835A13E11F7}" destId="{0FF056D1-370E-41AA-A890-D141846A2F7D}" srcOrd="0" destOrd="0" parTransId="{D46B52EA-B626-41DA-95D4-2CE1C85E78B6}" sibTransId="{6AB7DD39-C5CB-43AA-B7AE-9E3F7B3E51F5}"/>
    <dgm:cxn modelId="{B0CF82F8-8CC2-4F5B-9D38-61D5120C74D0}" type="presOf" srcId="{53DB5654-4131-4F12-8ABB-EB0EE2EDDE65}" destId="{9293C59A-6E34-4797-AF99-18EF918E4776}" srcOrd="0" destOrd="0" presId="urn:microsoft.com/office/officeart/2018/2/layout/IconLabelDescriptionList"/>
    <dgm:cxn modelId="{609C62A0-7EC2-49C2-892A-716639617225}" type="presParOf" srcId="{995D3632-C4F4-4ACE-8E74-06A661D7E764}" destId="{2061BC8C-EDA4-46DA-9004-0B56210D423A}" srcOrd="0" destOrd="0" presId="urn:microsoft.com/office/officeart/2018/2/layout/IconLabelDescriptionList"/>
    <dgm:cxn modelId="{6FB4064B-E93E-40F1-ACFD-A34C7C152AE7}" type="presParOf" srcId="{2061BC8C-EDA4-46DA-9004-0B56210D423A}" destId="{CCFB7001-8E99-4170-B3AD-72A9D851B0CA}" srcOrd="0" destOrd="0" presId="urn:microsoft.com/office/officeart/2018/2/layout/IconLabelDescriptionList"/>
    <dgm:cxn modelId="{06BC7EFC-70BA-434F-9054-C7B51B475C90}" type="presParOf" srcId="{2061BC8C-EDA4-46DA-9004-0B56210D423A}" destId="{4C9BB2E1-83EF-4B3B-90AC-F8DF419D7C61}" srcOrd="1" destOrd="0" presId="urn:microsoft.com/office/officeart/2018/2/layout/IconLabelDescriptionList"/>
    <dgm:cxn modelId="{9221F37F-993F-44C1-919E-97E679D58803}" type="presParOf" srcId="{2061BC8C-EDA4-46DA-9004-0B56210D423A}" destId="{C1B4A231-84F3-4F17-847A-54297F07B381}" srcOrd="2" destOrd="0" presId="urn:microsoft.com/office/officeart/2018/2/layout/IconLabelDescriptionList"/>
    <dgm:cxn modelId="{4FFC660D-A532-4809-BBBF-24E53771646C}" type="presParOf" srcId="{2061BC8C-EDA4-46DA-9004-0B56210D423A}" destId="{B23CC499-AE64-4ADB-A2F3-C74DF8FCC736}" srcOrd="3" destOrd="0" presId="urn:microsoft.com/office/officeart/2018/2/layout/IconLabelDescriptionList"/>
    <dgm:cxn modelId="{B1326E68-FFCA-48B4-B03D-47D630D9DF11}" type="presParOf" srcId="{2061BC8C-EDA4-46DA-9004-0B56210D423A}" destId="{43DA01F7-B671-4674-A06F-283E3425AB78}" srcOrd="4" destOrd="0" presId="urn:microsoft.com/office/officeart/2018/2/layout/IconLabelDescriptionList"/>
    <dgm:cxn modelId="{9093671F-29A2-43E8-A44B-6540B8DF2241}" type="presParOf" srcId="{995D3632-C4F4-4ACE-8E74-06A661D7E764}" destId="{C05BFDE9-1A9F-4D3A-BD2E-7B3A6A27C4DE}" srcOrd="1" destOrd="0" presId="urn:microsoft.com/office/officeart/2018/2/layout/IconLabelDescriptionList"/>
    <dgm:cxn modelId="{E74B0427-5AB7-4B9C-8C27-9779B173EAEC}" type="presParOf" srcId="{995D3632-C4F4-4ACE-8E74-06A661D7E764}" destId="{0E090FDE-CD27-40CB-805E-20C53B5493AF}" srcOrd="2" destOrd="0" presId="urn:microsoft.com/office/officeart/2018/2/layout/IconLabelDescriptionList"/>
    <dgm:cxn modelId="{03D0E953-BEA4-4CBA-A07A-C018DA297117}" type="presParOf" srcId="{0E090FDE-CD27-40CB-805E-20C53B5493AF}" destId="{255E4BA5-FE16-4A1A-A15B-B3390E3F391F}" srcOrd="0" destOrd="0" presId="urn:microsoft.com/office/officeart/2018/2/layout/IconLabelDescriptionList"/>
    <dgm:cxn modelId="{AF066859-1837-432E-998F-36173900EF37}" type="presParOf" srcId="{0E090FDE-CD27-40CB-805E-20C53B5493AF}" destId="{F4F432F9-C561-42E2-8039-39DAC1F5823D}" srcOrd="1" destOrd="0" presId="urn:microsoft.com/office/officeart/2018/2/layout/IconLabelDescriptionList"/>
    <dgm:cxn modelId="{5F8BCC63-7896-421F-B007-51B048F8D941}" type="presParOf" srcId="{0E090FDE-CD27-40CB-805E-20C53B5493AF}" destId="{E789FC6F-DCF9-40ED-A42E-B2F99EF46863}" srcOrd="2" destOrd="0" presId="urn:microsoft.com/office/officeart/2018/2/layout/IconLabelDescriptionList"/>
    <dgm:cxn modelId="{770B0F52-1304-4F9B-A927-1B7133F15EAF}" type="presParOf" srcId="{0E090FDE-CD27-40CB-805E-20C53B5493AF}" destId="{B2A79BB2-F94D-4773-A36C-F31EE016904F}" srcOrd="3" destOrd="0" presId="urn:microsoft.com/office/officeart/2018/2/layout/IconLabelDescriptionList"/>
    <dgm:cxn modelId="{D76E6207-5D3B-436A-B408-E374E2E1234B}" type="presParOf" srcId="{0E090FDE-CD27-40CB-805E-20C53B5493AF}" destId="{9293C59A-6E34-4797-AF99-18EF918E477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E112F2-84E9-4075-933C-42C6A390D3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4BCC6CB-EDD1-445C-BEED-B36F30E1630A}">
      <dgm:prSet/>
      <dgm:spPr/>
      <dgm:t>
        <a:bodyPr/>
        <a:lstStyle/>
        <a:p>
          <a:r>
            <a:rPr lang="en-US" b="1"/>
            <a:t>Roles:</a:t>
          </a:r>
          <a:endParaRPr lang="en-US"/>
        </a:p>
      </dgm:t>
    </dgm:pt>
    <dgm:pt modelId="{4E334636-BCE7-4D2A-9C7D-F169BCD4E90B}" type="parTrans" cxnId="{8CDA72D0-521F-4977-9475-DE6A914F2D59}">
      <dgm:prSet/>
      <dgm:spPr/>
      <dgm:t>
        <a:bodyPr/>
        <a:lstStyle/>
        <a:p>
          <a:endParaRPr lang="en-US"/>
        </a:p>
      </dgm:t>
    </dgm:pt>
    <dgm:pt modelId="{8B0ED2D8-9F3A-44CD-AE8D-E44F5C80CE9A}" type="sibTrans" cxnId="{8CDA72D0-521F-4977-9475-DE6A914F2D59}">
      <dgm:prSet/>
      <dgm:spPr/>
      <dgm:t>
        <a:bodyPr/>
        <a:lstStyle/>
        <a:p>
          <a:endParaRPr lang="en-US"/>
        </a:p>
      </dgm:t>
    </dgm:pt>
    <dgm:pt modelId="{D40CA308-7938-4191-8C4F-C1F107811BE0}">
      <dgm:prSet/>
      <dgm:spPr/>
      <dgm:t>
        <a:bodyPr/>
        <a:lstStyle/>
        <a:p>
          <a:r>
            <a:rPr lang="en-US" dirty="0"/>
            <a:t>Care Manager and Care Aide Specialist work in unison.</a:t>
          </a:r>
        </a:p>
      </dgm:t>
    </dgm:pt>
    <dgm:pt modelId="{E7EC56AC-F09C-44AF-A94E-5A56E0B5B1BF}" type="parTrans" cxnId="{3F5E4E22-4193-4677-940D-7FDEF665DE33}">
      <dgm:prSet/>
      <dgm:spPr/>
      <dgm:t>
        <a:bodyPr/>
        <a:lstStyle/>
        <a:p>
          <a:endParaRPr lang="en-US"/>
        </a:p>
      </dgm:t>
    </dgm:pt>
    <dgm:pt modelId="{502E578B-34AE-4067-9CA9-37E0E5E2EA6E}" type="sibTrans" cxnId="{3F5E4E22-4193-4677-940D-7FDEF665DE33}">
      <dgm:prSet/>
      <dgm:spPr/>
      <dgm:t>
        <a:bodyPr/>
        <a:lstStyle/>
        <a:p>
          <a:endParaRPr lang="en-US"/>
        </a:p>
      </dgm:t>
    </dgm:pt>
    <dgm:pt modelId="{B513F1B9-C133-42F8-9F03-5F8845F6C7C7}">
      <dgm:prSet/>
      <dgm:spPr/>
      <dgm:t>
        <a:bodyPr/>
        <a:lstStyle/>
        <a:p>
          <a:r>
            <a:rPr lang="en-US" b="1"/>
            <a:t>Coordination:</a:t>
          </a:r>
          <a:endParaRPr lang="en-US"/>
        </a:p>
      </dgm:t>
    </dgm:pt>
    <dgm:pt modelId="{EC3082B9-C8AD-4125-BCE7-989B3866FF6B}" type="parTrans" cxnId="{7FAA0272-20E2-4AB7-9876-2DFB2E48EEBD}">
      <dgm:prSet/>
      <dgm:spPr/>
      <dgm:t>
        <a:bodyPr/>
        <a:lstStyle/>
        <a:p>
          <a:endParaRPr lang="en-US"/>
        </a:p>
      </dgm:t>
    </dgm:pt>
    <dgm:pt modelId="{8802FFB3-4BAF-428C-8679-F5AF6E3A3E7E}" type="sibTrans" cxnId="{7FAA0272-20E2-4AB7-9876-2DFB2E48EEBD}">
      <dgm:prSet/>
      <dgm:spPr/>
      <dgm:t>
        <a:bodyPr/>
        <a:lstStyle/>
        <a:p>
          <a:endParaRPr lang="en-US"/>
        </a:p>
      </dgm:t>
    </dgm:pt>
    <dgm:pt modelId="{239CE67D-BCBB-460A-8DC6-91ADA784D9BF}">
      <dgm:prSet/>
      <dgm:spPr/>
      <dgm:t>
        <a:bodyPr/>
        <a:lstStyle/>
        <a:p>
          <a:r>
            <a:rPr lang="en-US"/>
            <a:t>Ensuring coordinated efforts to secure access to high needs services.</a:t>
          </a:r>
        </a:p>
      </dgm:t>
    </dgm:pt>
    <dgm:pt modelId="{1646EC8F-3760-49A5-B320-A759C8A06849}" type="parTrans" cxnId="{0DC49F5E-21D2-4B0A-82D4-F631FBC3DD56}">
      <dgm:prSet/>
      <dgm:spPr/>
      <dgm:t>
        <a:bodyPr/>
        <a:lstStyle/>
        <a:p>
          <a:endParaRPr lang="en-US"/>
        </a:p>
      </dgm:t>
    </dgm:pt>
    <dgm:pt modelId="{C65382EC-3840-4A42-A64F-625C28E18104}" type="sibTrans" cxnId="{0DC49F5E-21D2-4B0A-82D4-F631FBC3DD56}">
      <dgm:prSet/>
      <dgm:spPr/>
      <dgm:t>
        <a:bodyPr/>
        <a:lstStyle/>
        <a:p>
          <a:endParaRPr lang="en-US"/>
        </a:p>
      </dgm:t>
    </dgm:pt>
    <dgm:pt modelId="{15D68586-73AC-4D47-86F8-6A160CD43C6D}">
      <dgm:prSet/>
      <dgm:spPr/>
      <dgm:t>
        <a:bodyPr/>
        <a:lstStyle/>
        <a:p>
          <a:r>
            <a:rPr lang="en-US"/>
            <a:t>Follow up with the specified high-risk need(s) within 48-72 hours. </a:t>
          </a:r>
        </a:p>
      </dgm:t>
    </dgm:pt>
    <dgm:pt modelId="{12771432-92AD-4C7D-BEC2-1FFBC100802C}" type="parTrans" cxnId="{79538AD7-2890-4725-A057-6463044BDBC1}">
      <dgm:prSet/>
      <dgm:spPr/>
      <dgm:t>
        <a:bodyPr/>
        <a:lstStyle/>
        <a:p>
          <a:endParaRPr lang="en-US"/>
        </a:p>
      </dgm:t>
    </dgm:pt>
    <dgm:pt modelId="{F227B0C4-A681-4606-B9BE-D456EB4E91B5}" type="sibTrans" cxnId="{79538AD7-2890-4725-A057-6463044BDBC1}">
      <dgm:prSet/>
      <dgm:spPr/>
      <dgm:t>
        <a:bodyPr/>
        <a:lstStyle/>
        <a:p>
          <a:endParaRPr lang="en-US"/>
        </a:p>
      </dgm:t>
    </dgm:pt>
    <dgm:pt modelId="{DE9ADF3C-1EC9-4438-8AD5-ABCFC7CA027C}" type="pres">
      <dgm:prSet presAssocID="{33E112F2-84E9-4075-933C-42C6A390D395}" presName="linear" presStyleCnt="0">
        <dgm:presLayoutVars>
          <dgm:dir/>
          <dgm:animLvl val="lvl"/>
          <dgm:resizeHandles val="exact"/>
        </dgm:presLayoutVars>
      </dgm:prSet>
      <dgm:spPr/>
    </dgm:pt>
    <dgm:pt modelId="{D93933FA-3A2B-4E13-BF56-6554CC0BC1E9}" type="pres">
      <dgm:prSet presAssocID="{E4BCC6CB-EDD1-445C-BEED-B36F30E1630A}" presName="parentLin" presStyleCnt="0"/>
      <dgm:spPr/>
    </dgm:pt>
    <dgm:pt modelId="{0F5FFA16-340F-4DC9-ACA7-82C7D5A03F7B}" type="pres">
      <dgm:prSet presAssocID="{E4BCC6CB-EDD1-445C-BEED-B36F30E1630A}" presName="parentLeftMargin" presStyleLbl="node1" presStyleIdx="0" presStyleCnt="2"/>
      <dgm:spPr/>
    </dgm:pt>
    <dgm:pt modelId="{3C8C7AE3-DFCA-4413-8F34-97074C8ABF30}" type="pres">
      <dgm:prSet presAssocID="{E4BCC6CB-EDD1-445C-BEED-B36F30E1630A}" presName="parentText" presStyleLbl="node1" presStyleIdx="0" presStyleCnt="2">
        <dgm:presLayoutVars>
          <dgm:chMax val="0"/>
          <dgm:bulletEnabled val="1"/>
        </dgm:presLayoutVars>
      </dgm:prSet>
      <dgm:spPr/>
    </dgm:pt>
    <dgm:pt modelId="{1A8DDC1A-8068-464F-BB15-24510EDC4FE5}" type="pres">
      <dgm:prSet presAssocID="{E4BCC6CB-EDD1-445C-BEED-B36F30E1630A}" presName="negativeSpace" presStyleCnt="0"/>
      <dgm:spPr/>
    </dgm:pt>
    <dgm:pt modelId="{7092158C-9B58-46A9-8770-B73F42729ED4}" type="pres">
      <dgm:prSet presAssocID="{E4BCC6CB-EDD1-445C-BEED-B36F30E1630A}" presName="childText" presStyleLbl="conFgAcc1" presStyleIdx="0" presStyleCnt="2">
        <dgm:presLayoutVars>
          <dgm:bulletEnabled val="1"/>
        </dgm:presLayoutVars>
      </dgm:prSet>
      <dgm:spPr/>
    </dgm:pt>
    <dgm:pt modelId="{8F66AE2B-DB4C-470A-8C4E-74B683308844}" type="pres">
      <dgm:prSet presAssocID="{8B0ED2D8-9F3A-44CD-AE8D-E44F5C80CE9A}" presName="spaceBetweenRectangles" presStyleCnt="0"/>
      <dgm:spPr/>
    </dgm:pt>
    <dgm:pt modelId="{FA60E118-2097-4950-80CE-41B5B23EDAC0}" type="pres">
      <dgm:prSet presAssocID="{B513F1B9-C133-42F8-9F03-5F8845F6C7C7}" presName="parentLin" presStyleCnt="0"/>
      <dgm:spPr/>
    </dgm:pt>
    <dgm:pt modelId="{15ED0EAE-AECE-414A-9809-C5D8DC296DDB}" type="pres">
      <dgm:prSet presAssocID="{B513F1B9-C133-42F8-9F03-5F8845F6C7C7}" presName="parentLeftMargin" presStyleLbl="node1" presStyleIdx="0" presStyleCnt="2"/>
      <dgm:spPr/>
    </dgm:pt>
    <dgm:pt modelId="{7ADC3C30-6FB5-436F-9E65-74D320C1AA7A}" type="pres">
      <dgm:prSet presAssocID="{B513F1B9-C133-42F8-9F03-5F8845F6C7C7}" presName="parentText" presStyleLbl="node1" presStyleIdx="1" presStyleCnt="2">
        <dgm:presLayoutVars>
          <dgm:chMax val="0"/>
          <dgm:bulletEnabled val="1"/>
        </dgm:presLayoutVars>
      </dgm:prSet>
      <dgm:spPr/>
    </dgm:pt>
    <dgm:pt modelId="{EF67E9A4-E48D-4363-950A-610B3B397B71}" type="pres">
      <dgm:prSet presAssocID="{B513F1B9-C133-42F8-9F03-5F8845F6C7C7}" presName="negativeSpace" presStyleCnt="0"/>
      <dgm:spPr/>
    </dgm:pt>
    <dgm:pt modelId="{190618F4-67D6-4D95-9CE8-EE7267524CD1}" type="pres">
      <dgm:prSet presAssocID="{B513F1B9-C133-42F8-9F03-5F8845F6C7C7}" presName="childText" presStyleLbl="conFgAcc1" presStyleIdx="1" presStyleCnt="2">
        <dgm:presLayoutVars>
          <dgm:bulletEnabled val="1"/>
        </dgm:presLayoutVars>
      </dgm:prSet>
      <dgm:spPr/>
    </dgm:pt>
  </dgm:ptLst>
  <dgm:cxnLst>
    <dgm:cxn modelId="{3F5E4E22-4193-4677-940D-7FDEF665DE33}" srcId="{E4BCC6CB-EDD1-445C-BEED-B36F30E1630A}" destId="{D40CA308-7938-4191-8C4F-C1F107811BE0}" srcOrd="0" destOrd="0" parTransId="{E7EC56AC-F09C-44AF-A94E-5A56E0B5B1BF}" sibTransId="{502E578B-34AE-4067-9CA9-37E0E5E2EA6E}"/>
    <dgm:cxn modelId="{F23F4238-8095-4E38-AF13-EA32DC841833}" type="presOf" srcId="{E4BCC6CB-EDD1-445C-BEED-B36F30E1630A}" destId="{3C8C7AE3-DFCA-4413-8F34-97074C8ABF30}" srcOrd="1" destOrd="0" presId="urn:microsoft.com/office/officeart/2005/8/layout/list1"/>
    <dgm:cxn modelId="{C720713D-A0F3-4BC4-AF4D-C3C696A18FF0}" type="presOf" srcId="{E4BCC6CB-EDD1-445C-BEED-B36F30E1630A}" destId="{0F5FFA16-340F-4DC9-ACA7-82C7D5A03F7B}" srcOrd="0" destOrd="0" presId="urn:microsoft.com/office/officeart/2005/8/layout/list1"/>
    <dgm:cxn modelId="{0DC49F5E-21D2-4B0A-82D4-F631FBC3DD56}" srcId="{B513F1B9-C133-42F8-9F03-5F8845F6C7C7}" destId="{239CE67D-BCBB-460A-8DC6-91ADA784D9BF}" srcOrd="0" destOrd="0" parTransId="{1646EC8F-3760-49A5-B320-A759C8A06849}" sibTransId="{C65382EC-3840-4A42-A64F-625C28E18104}"/>
    <dgm:cxn modelId="{7FAA0272-20E2-4AB7-9876-2DFB2E48EEBD}" srcId="{33E112F2-84E9-4075-933C-42C6A390D395}" destId="{B513F1B9-C133-42F8-9F03-5F8845F6C7C7}" srcOrd="1" destOrd="0" parTransId="{EC3082B9-C8AD-4125-BCE7-989B3866FF6B}" sibTransId="{8802FFB3-4BAF-428C-8679-F5AF6E3A3E7E}"/>
    <dgm:cxn modelId="{A78A7553-81A4-4701-9B22-D2F387AD1F82}" type="presOf" srcId="{D40CA308-7938-4191-8C4F-C1F107811BE0}" destId="{7092158C-9B58-46A9-8770-B73F42729ED4}" srcOrd="0" destOrd="0" presId="urn:microsoft.com/office/officeart/2005/8/layout/list1"/>
    <dgm:cxn modelId="{7CAD428E-9706-4BF2-BABE-1CB9F6E7AA69}" type="presOf" srcId="{33E112F2-84E9-4075-933C-42C6A390D395}" destId="{DE9ADF3C-1EC9-4438-8AD5-ABCFC7CA027C}" srcOrd="0" destOrd="0" presId="urn:microsoft.com/office/officeart/2005/8/layout/list1"/>
    <dgm:cxn modelId="{0934F192-39E5-4C38-9E4A-CB540BD3024B}" type="presOf" srcId="{15D68586-73AC-4D47-86F8-6A160CD43C6D}" destId="{190618F4-67D6-4D95-9CE8-EE7267524CD1}" srcOrd="0" destOrd="1" presId="urn:microsoft.com/office/officeart/2005/8/layout/list1"/>
    <dgm:cxn modelId="{3959F5AB-DA2C-4833-B0AC-0372C330BA36}" type="presOf" srcId="{239CE67D-BCBB-460A-8DC6-91ADA784D9BF}" destId="{190618F4-67D6-4D95-9CE8-EE7267524CD1}" srcOrd="0" destOrd="0" presId="urn:microsoft.com/office/officeart/2005/8/layout/list1"/>
    <dgm:cxn modelId="{1BD9D4B1-0EFE-4210-8770-13F898EF079C}" type="presOf" srcId="{B513F1B9-C133-42F8-9F03-5F8845F6C7C7}" destId="{15ED0EAE-AECE-414A-9809-C5D8DC296DDB}" srcOrd="0" destOrd="0" presId="urn:microsoft.com/office/officeart/2005/8/layout/list1"/>
    <dgm:cxn modelId="{53C1BAB8-6AC9-4323-9FE8-C0556A17A633}" type="presOf" srcId="{B513F1B9-C133-42F8-9F03-5F8845F6C7C7}" destId="{7ADC3C30-6FB5-436F-9E65-74D320C1AA7A}" srcOrd="1" destOrd="0" presId="urn:microsoft.com/office/officeart/2005/8/layout/list1"/>
    <dgm:cxn modelId="{8CDA72D0-521F-4977-9475-DE6A914F2D59}" srcId="{33E112F2-84E9-4075-933C-42C6A390D395}" destId="{E4BCC6CB-EDD1-445C-BEED-B36F30E1630A}" srcOrd="0" destOrd="0" parTransId="{4E334636-BCE7-4D2A-9C7D-F169BCD4E90B}" sibTransId="{8B0ED2D8-9F3A-44CD-AE8D-E44F5C80CE9A}"/>
    <dgm:cxn modelId="{79538AD7-2890-4725-A057-6463044BDBC1}" srcId="{B513F1B9-C133-42F8-9F03-5F8845F6C7C7}" destId="{15D68586-73AC-4D47-86F8-6A160CD43C6D}" srcOrd="1" destOrd="0" parTransId="{12771432-92AD-4C7D-BEC2-1FFBC100802C}" sibTransId="{F227B0C4-A681-4606-B9BE-D456EB4E91B5}"/>
    <dgm:cxn modelId="{01B37A0B-05EE-4031-A1BF-337E4366EAC0}" type="presParOf" srcId="{DE9ADF3C-1EC9-4438-8AD5-ABCFC7CA027C}" destId="{D93933FA-3A2B-4E13-BF56-6554CC0BC1E9}" srcOrd="0" destOrd="0" presId="urn:microsoft.com/office/officeart/2005/8/layout/list1"/>
    <dgm:cxn modelId="{D7509E81-DE0D-4EE2-8C67-7EE41CC45D7D}" type="presParOf" srcId="{D93933FA-3A2B-4E13-BF56-6554CC0BC1E9}" destId="{0F5FFA16-340F-4DC9-ACA7-82C7D5A03F7B}" srcOrd="0" destOrd="0" presId="urn:microsoft.com/office/officeart/2005/8/layout/list1"/>
    <dgm:cxn modelId="{D1F9C103-E59A-4211-8364-74956C7636E1}" type="presParOf" srcId="{D93933FA-3A2B-4E13-BF56-6554CC0BC1E9}" destId="{3C8C7AE3-DFCA-4413-8F34-97074C8ABF30}" srcOrd="1" destOrd="0" presId="urn:microsoft.com/office/officeart/2005/8/layout/list1"/>
    <dgm:cxn modelId="{0FABE861-7C64-48AC-8AB6-C13753D624F7}" type="presParOf" srcId="{DE9ADF3C-1EC9-4438-8AD5-ABCFC7CA027C}" destId="{1A8DDC1A-8068-464F-BB15-24510EDC4FE5}" srcOrd="1" destOrd="0" presId="urn:microsoft.com/office/officeart/2005/8/layout/list1"/>
    <dgm:cxn modelId="{8369E7D9-CBB6-48BA-B70F-C0E0087E8622}" type="presParOf" srcId="{DE9ADF3C-1EC9-4438-8AD5-ABCFC7CA027C}" destId="{7092158C-9B58-46A9-8770-B73F42729ED4}" srcOrd="2" destOrd="0" presId="urn:microsoft.com/office/officeart/2005/8/layout/list1"/>
    <dgm:cxn modelId="{F0EEDA7B-A0E6-4588-9893-C1A62B317383}" type="presParOf" srcId="{DE9ADF3C-1EC9-4438-8AD5-ABCFC7CA027C}" destId="{8F66AE2B-DB4C-470A-8C4E-74B683308844}" srcOrd="3" destOrd="0" presId="urn:microsoft.com/office/officeart/2005/8/layout/list1"/>
    <dgm:cxn modelId="{46523623-F82D-42E7-9A11-AD811B6088CF}" type="presParOf" srcId="{DE9ADF3C-1EC9-4438-8AD5-ABCFC7CA027C}" destId="{FA60E118-2097-4950-80CE-41B5B23EDAC0}" srcOrd="4" destOrd="0" presId="urn:microsoft.com/office/officeart/2005/8/layout/list1"/>
    <dgm:cxn modelId="{86A099B2-517A-4880-AA7F-838A466CE18A}" type="presParOf" srcId="{FA60E118-2097-4950-80CE-41B5B23EDAC0}" destId="{15ED0EAE-AECE-414A-9809-C5D8DC296DDB}" srcOrd="0" destOrd="0" presId="urn:microsoft.com/office/officeart/2005/8/layout/list1"/>
    <dgm:cxn modelId="{B5B12AA8-FBC3-4876-B76F-D1F6FADEF0CF}" type="presParOf" srcId="{FA60E118-2097-4950-80CE-41B5B23EDAC0}" destId="{7ADC3C30-6FB5-436F-9E65-74D320C1AA7A}" srcOrd="1" destOrd="0" presId="urn:microsoft.com/office/officeart/2005/8/layout/list1"/>
    <dgm:cxn modelId="{706516D2-8A33-40B4-9D4E-D262AD1145B0}" type="presParOf" srcId="{DE9ADF3C-1EC9-4438-8AD5-ABCFC7CA027C}" destId="{EF67E9A4-E48D-4363-950A-610B3B397B71}" srcOrd="5" destOrd="0" presId="urn:microsoft.com/office/officeart/2005/8/layout/list1"/>
    <dgm:cxn modelId="{619949A6-5537-48CE-A052-7553261841F3}" type="presParOf" srcId="{DE9ADF3C-1EC9-4438-8AD5-ABCFC7CA027C}" destId="{190618F4-67D6-4D95-9CE8-EE7267524CD1}"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11A6A2-A1CD-4060-A800-A986216D823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F1B89ACE-E0C8-4AEC-AD61-28680817E41C}">
      <dgm:prSet/>
      <dgm:spPr/>
      <dgm:t>
        <a:bodyPr/>
        <a:lstStyle/>
        <a:p>
          <a:r>
            <a:rPr lang="en-US" dirty="0"/>
            <a:t>Need for neurologists</a:t>
          </a:r>
        </a:p>
      </dgm:t>
    </dgm:pt>
    <dgm:pt modelId="{A916D96F-AB88-46E0-B8E1-DB8C227D4E64}" type="parTrans" cxnId="{795C0E1D-6893-49C3-B31E-91C1F7A903F6}">
      <dgm:prSet/>
      <dgm:spPr/>
      <dgm:t>
        <a:bodyPr/>
        <a:lstStyle/>
        <a:p>
          <a:endParaRPr lang="en-US"/>
        </a:p>
      </dgm:t>
    </dgm:pt>
    <dgm:pt modelId="{71535B08-DF16-4BED-8B93-8B3E5B1B8C8A}" type="sibTrans" cxnId="{795C0E1D-6893-49C3-B31E-91C1F7A903F6}">
      <dgm:prSet/>
      <dgm:spPr/>
      <dgm:t>
        <a:bodyPr/>
        <a:lstStyle/>
        <a:p>
          <a:endParaRPr lang="en-US"/>
        </a:p>
      </dgm:t>
    </dgm:pt>
    <dgm:pt modelId="{6043DD60-A22C-4882-AB50-9E7463A2A064}">
      <dgm:prSet/>
      <dgm:spPr/>
      <dgm:t>
        <a:bodyPr/>
        <a:lstStyle/>
        <a:p>
          <a:r>
            <a:rPr lang="en-US" b="1" dirty="0"/>
            <a:t>Access</a:t>
          </a:r>
          <a:endParaRPr lang="en-US" dirty="0"/>
        </a:p>
      </dgm:t>
    </dgm:pt>
    <dgm:pt modelId="{E0682EA2-AFDA-4571-93D5-46025D542B72}" type="parTrans" cxnId="{6D09BE55-C649-4B12-9FF5-CB5D3442A1F7}">
      <dgm:prSet/>
      <dgm:spPr/>
      <dgm:t>
        <a:bodyPr/>
        <a:lstStyle/>
        <a:p>
          <a:endParaRPr lang="en-US"/>
        </a:p>
      </dgm:t>
    </dgm:pt>
    <dgm:pt modelId="{E07C01AF-7348-4FE5-A4EE-D89BCF972FF3}" type="sibTrans" cxnId="{6D09BE55-C649-4B12-9FF5-CB5D3442A1F7}">
      <dgm:prSet/>
      <dgm:spPr/>
      <dgm:t>
        <a:bodyPr/>
        <a:lstStyle/>
        <a:p>
          <a:endParaRPr lang="en-US"/>
        </a:p>
      </dgm:t>
    </dgm:pt>
    <dgm:pt modelId="{C2B2F1C0-6B5C-4A99-A9CA-F7B706E1954B}">
      <dgm:prSet/>
      <dgm:spPr/>
      <dgm:t>
        <a:bodyPr/>
        <a:lstStyle/>
        <a:p>
          <a:r>
            <a:rPr lang="en-US" dirty="0"/>
            <a:t>Providers within the WSYNCF understand the population served and exercise a  commitment to do the ‘most good’.</a:t>
          </a:r>
        </a:p>
      </dgm:t>
    </dgm:pt>
    <dgm:pt modelId="{95E5C56A-1756-40E7-9160-3F7121EB3B2B}" type="parTrans" cxnId="{CEABD843-B78C-4898-A3CE-FAB0D5CA4B7F}">
      <dgm:prSet/>
      <dgm:spPr/>
      <dgm:t>
        <a:bodyPr/>
        <a:lstStyle/>
        <a:p>
          <a:endParaRPr lang="en-US"/>
        </a:p>
      </dgm:t>
    </dgm:pt>
    <dgm:pt modelId="{1F07FA00-07FD-4738-8FC5-B589F52B3AE3}" type="sibTrans" cxnId="{CEABD843-B78C-4898-A3CE-FAB0D5CA4B7F}">
      <dgm:prSet/>
      <dgm:spPr/>
      <dgm:t>
        <a:bodyPr/>
        <a:lstStyle/>
        <a:p>
          <a:endParaRPr lang="en-US"/>
        </a:p>
      </dgm:t>
    </dgm:pt>
    <dgm:pt modelId="{1D666673-1B37-479E-A727-4C24868A1080}">
      <dgm:prSet/>
      <dgm:spPr/>
      <dgm:t>
        <a:bodyPr/>
        <a:lstStyle/>
        <a:p>
          <a:r>
            <a:rPr lang="en-US" dirty="0"/>
            <a:t>Need for prescription medication</a:t>
          </a:r>
        </a:p>
      </dgm:t>
    </dgm:pt>
    <dgm:pt modelId="{371599AA-F7FE-4B74-9F6D-092AE074D1CC}" type="parTrans" cxnId="{768255E2-6CD5-428C-9F52-C4A00D628D91}">
      <dgm:prSet/>
      <dgm:spPr/>
      <dgm:t>
        <a:bodyPr/>
        <a:lstStyle/>
        <a:p>
          <a:endParaRPr lang="en-US"/>
        </a:p>
      </dgm:t>
    </dgm:pt>
    <dgm:pt modelId="{E1C55D4E-92EF-4633-BCA9-D100BF050E1A}" type="sibTrans" cxnId="{768255E2-6CD5-428C-9F52-C4A00D628D91}">
      <dgm:prSet/>
      <dgm:spPr/>
      <dgm:t>
        <a:bodyPr/>
        <a:lstStyle/>
        <a:p>
          <a:endParaRPr lang="en-US"/>
        </a:p>
      </dgm:t>
    </dgm:pt>
    <dgm:pt modelId="{73D8DF3B-AB5D-46F6-8AB0-EB558B40EFFB}">
      <dgm:prSet/>
      <dgm:spPr/>
      <dgm:t>
        <a:bodyPr/>
        <a:lstStyle/>
        <a:p>
          <a:r>
            <a:rPr lang="en-US" dirty="0"/>
            <a:t>Providers share the values of WSYNCF- responsive, trauma informed, culturally equipped, and ready to meet the needs in hand usually at moments notice. </a:t>
          </a:r>
        </a:p>
      </dgm:t>
    </dgm:pt>
    <dgm:pt modelId="{A1964B34-47F1-4971-B26D-9398C35BD5DA}" type="parTrans" cxnId="{52317C04-0A8E-4B2B-9F72-313FAF2FB562}">
      <dgm:prSet/>
      <dgm:spPr/>
      <dgm:t>
        <a:bodyPr/>
        <a:lstStyle/>
        <a:p>
          <a:endParaRPr lang="en-US"/>
        </a:p>
      </dgm:t>
    </dgm:pt>
    <dgm:pt modelId="{400BCA69-BACF-4017-9294-56475AE53EBA}" type="sibTrans" cxnId="{52317C04-0A8E-4B2B-9F72-313FAF2FB562}">
      <dgm:prSet/>
      <dgm:spPr/>
      <dgm:t>
        <a:bodyPr/>
        <a:lstStyle/>
        <a:p>
          <a:endParaRPr lang="en-US"/>
        </a:p>
      </dgm:t>
    </dgm:pt>
    <dgm:pt modelId="{53A24024-DC82-4CD6-9518-FEE701F424AC}">
      <dgm:prSet/>
      <dgm:spPr/>
      <dgm:t>
        <a:bodyPr/>
        <a:lstStyle/>
        <a:p>
          <a:r>
            <a:rPr lang="en-US" dirty="0"/>
            <a:t>Medical Needs</a:t>
          </a:r>
        </a:p>
      </dgm:t>
    </dgm:pt>
    <dgm:pt modelId="{0E8B7331-7382-4805-8951-293BA8AD9BD8}" type="sibTrans" cxnId="{0565FDFA-8AB9-491D-AAFE-13446AED3F52}">
      <dgm:prSet/>
      <dgm:spPr/>
      <dgm:t>
        <a:bodyPr/>
        <a:lstStyle/>
        <a:p>
          <a:endParaRPr lang="en-US"/>
        </a:p>
      </dgm:t>
    </dgm:pt>
    <dgm:pt modelId="{58B88424-E800-471B-9D49-C195875D61DC}" type="parTrans" cxnId="{0565FDFA-8AB9-491D-AAFE-13446AED3F52}">
      <dgm:prSet/>
      <dgm:spPr/>
      <dgm:t>
        <a:bodyPr/>
        <a:lstStyle/>
        <a:p>
          <a:endParaRPr lang="en-US"/>
        </a:p>
      </dgm:t>
    </dgm:pt>
    <dgm:pt modelId="{9BA4865C-B49A-4133-A0B0-746E69BD0352}" type="pres">
      <dgm:prSet presAssocID="{FE11A6A2-A1CD-4060-A800-A986216D823D}" presName="linear" presStyleCnt="0">
        <dgm:presLayoutVars>
          <dgm:dir/>
          <dgm:animLvl val="lvl"/>
          <dgm:resizeHandles val="exact"/>
        </dgm:presLayoutVars>
      </dgm:prSet>
      <dgm:spPr/>
    </dgm:pt>
    <dgm:pt modelId="{DC14809E-388E-44FC-A2BB-99F56075C63E}" type="pres">
      <dgm:prSet presAssocID="{53A24024-DC82-4CD6-9518-FEE701F424AC}" presName="parentLin" presStyleCnt="0"/>
      <dgm:spPr/>
    </dgm:pt>
    <dgm:pt modelId="{F40568E2-B103-4856-AFB4-B282BF7829FC}" type="pres">
      <dgm:prSet presAssocID="{53A24024-DC82-4CD6-9518-FEE701F424AC}" presName="parentLeftMargin" presStyleLbl="node1" presStyleIdx="0" presStyleCnt="2"/>
      <dgm:spPr/>
    </dgm:pt>
    <dgm:pt modelId="{9CE8DD8B-1BD6-4A0B-A535-F5A0395A347B}" type="pres">
      <dgm:prSet presAssocID="{53A24024-DC82-4CD6-9518-FEE701F424AC}" presName="parentText" presStyleLbl="node1" presStyleIdx="0" presStyleCnt="2">
        <dgm:presLayoutVars>
          <dgm:chMax val="0"/>
          <dgm:bulletEnabled val="1"/>
        </dgm:presLayoutVars>
      </dgm:prSet>
      <dgm:spPr/>
    </dgm:pt>
    <dgm:pt modelId="{CD15D339-5A4F-4F7D-930A-65EC240D1D35}" type="pres">
      <dgm:prSet presAssocID="{53A24024-DC82-4CD6-9518-FEE701F424AC}" presName="negativeSpace" presStyleCnt="0"/>
      <dgm:spPr/>
    </dgm:pt>
    <dgm:pt modelId="{A63947E6-3D79-4C85-B42A-6858C5A5896D}" type="pres">
      <dgm:prSet presAssocID="{53A24024-DC82-4CD6-9518-FEE701F424AC}" presName="childText" presStyleLbl="conFgAcc1" presStyleIdx="0" presStyleCnt="2">
        <dgm:presLayoutVars>
          <dgm:bulletEnabled val="1"/>
        </dgm:presLayoutVars>
      </dgm:prSet>
      <dgm:spPr/>
    </dgm:pt>
    <dgm:pt modelId="{F4774013-6589-408D-9BB8-790BC22627B4}" type="pres">
      <dgm:prSet presAssocID="{0E8B7331-7382-4805-8951-293BA8AD9BD8}" presName="spaceBetweenRectangles" presStyleCnt="0"/>
      <dgm:spPr/>
    </dgm:pt>
    <dgm:pt modelId="{62B00A49-38DF-4886-969A-E82BB7B781FD}" type="pres">
      <dgm:prSet presAssocID="{6043DD60-A22C-4882-AB50-9E7463A2A064}" presName="parentLin" presStyleCnt="0"/>
      <dgm:spPr/>
    </dgm:pt>
    <dgm:pt modelId="{70CBC71F-8EA1-4CAF-A9A8-71467BEB15E2}" type="pres">
      <dgm:prSet presAssocID="{6043DD60-A22C-4882-AB50-9E7463A2A064}" presName="parentLeftMargin" presStyleLbl="node1" presStyleIdx="0" presStyleCnt="2"/>
      <dgm:spPr/>
    </dgm:pt>
    <dgm:pt modelId="{2D606AEC-77E9-4F90-A896-7FFE3E662F9D}" type="pres">
      <dgm:prSet presAssocID="{6043DD60-A22C-4882-AB50-9E7463A2A064}" presName="parentText" presStyleLbl="node1" presStyleIdx="1" presStyleCnt="2">
        <dgm:presLayoutVars>
          <dgm:chMax val="0"/>
          <dgm:bulletEnabled val="1"/>
        </dgm:presLayoutVars>
      </dgm:prSet>
      <dgm:spPr/>
    </dgm:pt>
    <dgm:pt modelId="{5B7CDF1B-F0B1-4C49-9437-1C505765DAD6}" type="pres">
      <dgm:prSet presAssocID="{6043DD60-A22C-4882-AB50-9E7463A2A064}" presName="negativeSpace" presStyleCnt="0"/>
      <dgm:spPr/>
    </dgm:pt>
    <dgm:pt modelId="{442DCBF2-6E26-45FE-BA2C-C4D32BE91548}" type="pres">
      <dgm:prSet presAssocID="{6043DD60-A22C-4882-AB50-9E7463A2A064}" presName="childText" presStyleLbl="conFgAcc1" presStyleIdx="1" presStyleCnt="2" custScaleY="135908">
        <dgm:presLayoutVars>
          <dgm:bulletEnabled val="1"/>
        </dgm:presLayoutVars>
      </dgm:prSet>
      <dgm:spPr/>
    </dgm:pt>
  </dgm:ptLst>
  <dgm:cxnLst>
    <dgm:cxn modelId="{52317C04-0A8E-4B2B-9F72-313FAF2FB562}" srcId="{6043DD60-A22C-4882-AB50-9E7463A2A064}" destId="{73D8DF3B-AB5D-46F6-8AB0-EB558B40EFFB}" srcOrd="1" destOrd="0" parTransId="{A1964B34-47F1-4971-B26D-9398C35BD5DA}" sibTransId="{400BCA69-BACF-4017-9294-56475AE53EBA}"/>
    <dgm:cxn modelId="{B4EA5B0C-74E9-495F-9EC9-5AC99B5FC7DD}" type="presOf" srcId="{FE11A6A2-A1CD-4060-A800-A986216D823D}" destId="{9BA4865C-B49A-4133-A0B0-746E69BD0352}" srcOrd="0" destOrd="0" presId="urn:microsoft.com/office/officeart/2005/8/layout/list1"/>
    <dgm:cxn modelId="{7A83F717-78EF-4EA9-BEE4-5D7846F767F7}" type="presOf" srcId="{6043DD60-A22C-4882-AB50-9E7463A2A064}" destId="{70CBC71F-8EA1-4CAF-A9A8-71467BEB15E2}" srcOrd="0" destOrd="0" presId="urn:microsoft.com/office/officeart/2005/8/layout/list1"/>
    <dgm:cxn modelId="{795C0E1D-6893-49C3-B31E-91C1F7A903F6}" srcId="{53A24024-DC82-4CD6-9518-FEE701F424AC}" destId="{F1B89ACE-E0C8-4AEC-AD61-28680817E41C}" srcOrd="0" destOrd="0" parTransId="{A916D96F-AB88-46E0-B8E1-DB8C227D4E64}" sibTransId="{71535B08-DF16-4BED-8B93-8B3E5B1B8C8A}"/>
    <dgm:cxn modelId="{B5767831-F65E-462A-8FE6-4DF842E0C885}" type="presOf" srcId="{1D666673-1B37-479E-A727-4C24868A1080}" destId="{A63947E6-3D79-4C85-B42A-6858C5A5896D}" srcOrd="0" destOrd="1" presId="urn:microsoft.com/office/officeart/2005/8/layout/list1"/>
    <dgm:cxn modelId="{CEABD843-B78C-4898-A3CE-FAB0D5CA4B7F}" srcId="{6043DD60-A22C-4882-AB50-9E7463A2A064}" destId="{C2B2F1C0-6B5C-4A99-A9CA-F7B706E1954B}" srcOrd="0" destOrd="0" parTransId="{95E5C56A-1756-40E7-9160-3F7121EB3B2B}" sibTransId="{1F07FA00-07FD-4738-8FC5-B589F52B3AE3}"/>
    <dgm:cxn modelId="{6D09BE55-C649-4B12-9FF5-CB5D3442A1F7}" srcId="{FE11A6A2-A1CD-4060-A800-A986216D823D}" destId="{6043DD60-A22C-4882-AB50-9E7463A2A064}" srcOrd="1" destOrd="0" parTransId="{E0682EA2-AFDA-4571-93D5-46025D542B72}" sibTransId="{E07C01AF-7348-4FE5-A4EE-D89BCF972FF3}"/>
    <dgm:cxn modelId="{192BAB59-E819-4B9E-9CF9-E10F8B8621E2}" type="presOf" srcId="{F1B89ACE-E0C8-4AEC-AD61-28680817E41C}" destId="{A63947E6-3D79-4C85-B42A-6858C5A5896D}" srcOrd="0" destOrd="0" presId="urn:microsoft.com/office/officeart/2005/8/layout/list1"/>
    <dgm:cxn modelId="{B233717D-E898-47BB-A246-DFA611C81A15}" type="presOf" srcId="{73D8DF3B-AB5D-46F6-8AB0-EB558B40EFFB}" destId="{442DCBF2-6E26-45FE-BA2C-C4D32BE91548}" srcOrd="0" destOrd="1" presId="urn:microsoft.com/office/officeart/2005/8/layout/list1"/>
    <dgm:cxn modelId="{83535B87-EC7B-401F-914E-8397FFA2A125}" type="presOf" srcId="{C2B2F1C0-6B5C-4A99-A9CA-F7B706E1954B}" destId="{442DCBF2-6E26-45FE-BA2C-C4D32BE91548}" srcOrd="0" destOrd="0" presId="urn:microsoft.com/office/officeart/2005/8/layout/list1"/>
    <dgm:cxn modelId="{457EB089-7E73-42E0-B9CF-3D576F9D3E56}" type="presOf" srcId="{6043DD60-A22C-4882-AB50-9E7463A2A064}" destId="{2D606AEC-77E9-4F90-A896-7FFE3E662F9D}" srcOrd="1" destOrd="0" presId="urn:microsoft.com/office/officeart/2005/8/layout/list1"/>
    <dgm:cxn modelId="{254D3BE0-AA0F-46A0-BFB7-5C0940ECF8F0}" type="presOf" srcId="{53A24024-DC82-4CD6-9518-FEE701F424AC}" destId="{9CE8DD8B-1BD6-4A0B-A535-F5A0395A347B}" srcOrd="1" destOrd="0" presId="urn:microsoft.com/office/officeart/2005/8/layout/list1"/>
    <dgm:cxn modelId="{768255E2-6CD5-428C-9F52-C4A00D628D91}" srcId="{53A24024-DC82-4CD6-9518-FEE701F424AC}" destId="{1D666673-1B37-479E-A727-4C24868A1080}" srcOrd="1" destOrd="0" parTransId="{371599AA-F7FE-4B74-9F6D-092AE074D1CC}" sibTransId="{E1C55D4E-92EF-4633-BCA9-D100BF050E1A}"/>
    <dgm:cxn modelId="{ED351EF8-7A03-46B0-949C-A5C16B76CB4B}" type="presOf" srcId="{53A24024-DC82-4CD6-9518-FEE701F424AC}" destId="{F40568E2-B103-4856-AFB4-B282BF7829FC}" srcOrd="0" destOrd="0" presId="urn:microsoft.com/office/officeart/2005/8/layout/list1"/>
    <dgm:cxn modelId="{0565FDFA-8AB9-491D-AAFE-13446AED3F52}" srcId="{FE11A6A2-A1CD-4060-A800-A986216D823D}" destId="{53A24024-DC82-4CD6-9518-FEE701F424AC}" srcOrd="0" destOrd="0" parTransId="{58B88424-E800-471B-9D49-C195875D61DC}" sibTransId="{0E8B7331-7382-4805-8951-293BA8AD9BD8}"/>
    <dgm:cxn modelId="{9EA48D65-F7F1-4E7F-AA2B-03BE9F7BBB59}" type="presParOf" srcId="{9BA4865C-B49A-4133-A0B0-746E69BD0352}" destId="{DC14809E-388E-44FC-A2BB-99F56075C63E}" srcOrd="0" destOrd="0" presId="urn:microsoft.com/office/officeart/2005/8/layout/list1"/>
    <dgm:cxn modelId="{B6A5EB67-C91F-4E3B-9BDE-E97B5A188DE2}" type="presParOf" srcId="{DC14809E-388E-44FC-A2BB-99F56075C63E}" destId="{F40568E2-B103-4856-AFB4-B282BF7829FC}" srcOrd="0" destOrd="0" presId="urn:microsoft.com/office/officeart/2005/8/layout/list1"/>
    <dgm:cxn modelId="{20290F31-80CF-4DD0-95FB-50574BE7CE37}" type="presParOf" srcId="{DC14809E-388E-44FC-A2BB-99F56075C63E}" destId="{9CE8DD8B-1BD6-4A0B-A535-F5A0395A347B}" srcOrd="1" destOrd="0" presId="urn:microsoft.com/office/officeart/2005/8/layout/list1"/>
    <dgm:cxn modelId="{37F25F91-EA31-4CEB-B751-34C1B7FDD119}" type="presParOf" srcId="{9BA4865C-B49A-4133-A0B0-746E69BD0352}" destId="{CD15D339-5A4F-4F7D-930A-65EC240D1D35}" srcOrd="1" destOrd="0" presId="urn:microsoft.com/office/officeart/2005/8/layout/list1"/>
    <dgm:cxn modelId="{009E332B-5A3E-463C-B887-65649F8D3361}" type="presParOf" srcId="{9BA4865C-B49A-4133-A0B0-746E69BD0352}" destId="{A63947E6-3D79-4C85-B42A-6858C5A5896D}" srcOrd="2" destOrd="0" presId="urn:microsoft.com/office/officeart/2005/8/layout/list1"/>
    <dgm:cxn modelId="{EC8CBC34-DF53-4DA3-A21A-962C943A90E0}" type="presParOf" srcId="{9BA4865C-B49A-4133-A0B0-746E69BD0352}" destId="{F4774013-6589-408D-9BB8-790BC22627B4}" srcOrd="3" destOrd="0" presId="urn:microsoft.com/office/officeart/2005/8/layout/list1"/>
    <dgm:cxn modelId="{87386AD2-BB20-4F6F-BBBB-EEFA6DC96C56}" type="presParOf" srcId="{9BA4865C-B49A-4133-A0B0-746E69BD0352}" destId="{62B00A49-38DF-4886-969A-E82BB7B781FD}" srcOrd="4" destOrd="0" presId="urn:microsoft.com/office/officeart/2005/8/layout/list1"/>
    <dgm:cxn modelId="{440A299D-1115-4F2A-9B16-390EBF92BF93}" type="presParOf" srcId="{62B00A49-38DF-4886-969A-E82BB7B781FD}" destId="{70CBC71F-8EA1-4CAF-A9A8-71467BEB15E2}" srcOrd="0" destOrd="0" presId="urn:microsoft.com/office/officeart/2005/8/layout/list1"/>
    <dgm:cxn modelId="{C341511E-6C81-40C8-B2D1-F02812CF071C}" type="presParOf" srcId="{62B00A49-38DF-4886-969A-E82BB7B781FD}" destId="{2D606AEC-77E9-4F90-A896-7FFE3E662F9D}" srcOrd="1" destOrd="0" presId="urn:microsoft.com/office/officeart/2005/8/layout/list1"/>
    <dgm:cxn modelId="{9CA4E9DB-CF83-42AB-AD60-272D5BAF550F}" type="presParOf" srcId="{9BA4865C-B49A-4133-A0B0-746E69BD0352}" destId="{5B7CDF1B-F0B1-4C49-9437-1C505765DAD6}" srcOrd="5" destOrd="0" presId="urn:microsoft.com/office/officeart/2005/8/layout/list1"/>
    <dgm:cxn modelId="{C02F8DC3-0550-4928-B069-1B87E036673D}" type="presParOf" srcId="{9BA4865C-B49A-4133-A0B0-746E69BD0352}" destId="{442DCBF2-6E26-45FE-BA2C-C4D32BE9154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8FF3E-8701-4689-BFE6-7F0E5A4E5438}">
      <dsp:nvSpPr>
        <dsp:cNvPr id="0" name=""/>
        <dsp:cNvSpPr/>
      </dsp:nvSpPr>
      <dsp:spPr>
        <a:xfrm>
          <a:off x="7278977" y="59215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D06A67-EE93-46E7-B524-F9B078F0F8C2}">
      <dsp:nvSpPr>
        <dsp:cNvPr id="0" name=""/>
        <dsp:cNvSpPr/>
      </dsp:nvSpPr>
      <dsp:spPr>
        <a:xfrm>
          <a:off x="5868439" y="212606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i="0" kern="1200" dirty="0"/>
            <a:t>We Speak YOUR Name of Central Florida, Inc.</a:t>
          </a:r>
          <a:endParaRPr lang="en-US" sz="1700" kern="1200" dirty="0"/>
        </a:p>
      </dsp:txBody>
      <dsp:txXfrm>
        <a:off x="5868439" y="2126067"/>
        <a:ext cx="4320000" cy="648000"/>
      </dsp:txXfrm>
    </dsp:sp>
    <dsp:sp modelId="{ADAB33C4-4886-4A9C-A794-69CC958C8645}">
      <dsp:nvSpPr>
        <dsp:cNvPr id="0" name=""/>
        <dsp:cNvSpPr/>
      </dsp:nvSpPr>
      <dsp:spPr>
        <a:xfrm>
          <a:off x="5906628" y="2763884"/>
          <a:ext cx="4320000" cy="478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Leticia Ubillus, MS</a:t>
          </a:r>
        </a:p>
        <a:p>
          <a:pPr marL="0" lvl="0" indent="0" algn="ctr" defTabSz="577850">
            <a:lnSpc>
              <a:spcPct val="100000"/>
            </a:lnSpc>
            <a:spcBef>
              <a:spcPct val="0"/>
            </a:spcBef>
            <a:spcAft>
              <a:spcPct val="35000"/>
            </a:spcAft>
            <a:buNone/>
          </a:pPr>
          <a:r>
            <a:rPr lang="en-US" sz="1300" i="0" kern="1200" dirty="0"/>
            <a:t>Gisella Ubillus, MSW</a:t>
          </a:r>
          <a:endParaRPr lang="en-US" sz="1300" kern="1200" dirty="0"/>
        </a:p>
      </dsp:txBody>
      <dsp:txXfrm>
        <a:off x="5906628" y="2763884"/>
        <a:ext cx="4320000" cy="478032"/>
      </dsp:txXfrm>
    </dsp:sp>
    <dsp:sp modelId="{3C3F4288-16BE-4BDB-A4D2-20F3672CD5E8}">
      <dsp:nvSpPr>
        <dsp:cNvPr id="0" name=""/>
        <dsp:cNvSpPr/>
      </dsp:nvSpPr>
      <dsp:spPr>
        <a:xfrm>
          <a:off x="4460379" y="2329727"/>
          <a:ext cx="1115901" cy="1360225"/>
        </a:xfrm>
        <a:prstGeom prst="rect">
          <a:avLst/>
        </a:prstGeom>
        <a:solidFill>
          <a:schemeClr val="bg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32084A-6BD0-49E4-8B3D-3BF039D460F2}">
      <dsp:nvSpPr>
        <dsp:cNvPr id="0" name=""/>
        <dsp:cNvSpPr/>
      </dsp:nvSpPr>
      <dsp:spPr>
        <a:xfrm>
          <a:off x="371368" y="202995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i="0" kern="1200" dirty="0"/>
            <a:t>Catholic Charities </a:t>
          </a:r>
        </a:p>
        <a:p>
          <a:pPr marL="0" lvl="0" indent="0" algn="ctr" defTabSz="755650">
            <a:lnSpc>
              <a:spcPct val="100000"/>
            </a:lnSpc>
            <a:spcBef>
              <a:spcPct val="0"/>
            </a:spcBef>
            <a:spcAft>
              <a:spcPct val="35000"/>
            </a:spcAft>
            <a:buNone/>
            <a:defRPr b="1"/>
          </a:pPr>
          <a:r>
            <a:rPr lang="en-US" sz="1700" i="0" kern="1200" dirty="0"/>
            <a:t>Diocese of Arlington</a:t>
          </a:r>
          <a:endParaRPr lang="en-US" sz="1700" kern="1200" dirty="0"/>
        </a:p>
      </dsp:txBody>
      <dsp:txXfrm>
        <a:off x="371368" y="2029959"/>
        <a:ext cx="4320000" cy="648000"/>
      </dsp:txXfrm>
    </dsp:sp>
    <dsp:sp modelId="{6D76085C-0735-4618-8F5C-865DF1EAB2A7}">
      <dsp:nvSpPr>
        <dsp:cNvPr id="0" name=""/>
        <dsp:cNvSpPr/>
      </dsp:nvSpPr>
      <dsp:spPr>
        <a:xfrm>
          <a:off x="382946" y="2815065"/>
          <a:ext cx="4320000" cy="478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i="0" kern="1200" dirty="0"/>
            <a:t>Cindy Aldana, MSW</a:t>
          </a:r>
          <a:endParaRPr lang="en-US" sz="1300" kern="1200" dirty="0"/>
        </a:p>
        <a:p>
          <a:pPr marL="0" lvl="0" indent="0" algn="ctr" defTabSz="577850">
            <a:lnSpc>
              <a:spcPct val="100000"/>
            </a:lnSpc>
            <a:spcBef>
              <a:spcPct val="0"/>
            </a:spcBef>
            <a:spcAft>
              <a:spcPct val="35000"/>
            </a:spcAft>
            <a:buNone/>
          </a:pPr>
          <a:r>
            <a:rPr lang="en-US" sz="1300" i="0" kern="1200" dirty="0"/>
            <a:t>Jennifer Hernandez, BSW</a:t>
          </a:r>
          <a:endParaRPr lang="en-US" sz="1300" kern="1200" dirty="0"/>
        </a:p>
      </dsp:txBody>
      <dsp:txXfrm>
        <a:off x="382946" y="2815065"/>
        <a:ext cx="4320000" cy="478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55146-9094-4051-B421-C9501E4AE037}">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BA113-0321-45AB-8DD5-2E57437F66F5}">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499B6-19BD-4005-ACA1-9417CD8A00AB}">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Turning off our work cellphone during out-of-office hours and on the weekends </a:t>
          </a:r>
        </a:p>
      </dsp:txBody>
      <dsp:txXfrm>
        <a:off x="1834517" y="469890"/>
        <a:ext cx="3148942" cy="1335915"/>
      </dsp:txXfrm>
    </dsp:sp>
    <dsp:sp modelId="{BE9FB0EE-00C2-44DD-9B07-381342900DAA}">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A955B4-E649-445E-8FAC-41D5C505809C}">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09B46-BC74-422C-851E-3AE0266B93B4}">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Letting clients know our work schedule </a:t>
          </a:r>
        </a:p>
      </dsp:txBody>
      <dsp:txXfrm>
        <a:off x="7154322" y="469890"/>
        <a:ext cx="3148942" cy="1335915"/>
      </dsp:txXfrm>
    </dsp:sp>
    <dsp:sp modelId="{E9E5789A-0614-47CE-AFE3-C371098354A0}">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0DED67-1D41-44EE-97E1-987367C34793}">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BBDD03-FBA6-467E-8012-E4E442AE8D39}">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Giving our clients a list of emergency contacts  </a:t>
          </a:r>
        </a:p>
      </dsp:txBody>
      <dsp:txXfrm>
        <a:off x="1834517" y="2545532"/>
        <a:ext cx="3148942" cy="1335915"/>
      </dsp:txXfrm>
    </dsp:sp>
    <dsp:sp modelId="{EE664567-39AC-4429-8872-7F5ABE2ED3AB}">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FBEE79-70C3-44A0-9A3B-7D707C802FA5}">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DAD27-4420-4099-8C61-E136FB32A16B}">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Self-care</a:t>
          </a:r>
          <a:r>
            <a:rPr lang="en-US" sz="2400" kern="1200" dirty="0"/>
            <a:t> </a:t>
          </a:r>
        </a:p>
      </dsp:txBody>
      <dsp:txXfrm>
        <a:off x="7154322" y="2545532"/>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E625D-65FE-4205-A643-312FCF21D0A5}">
      <dsp:nvSpPr>
        <dsp:cNvPr id="0" name=""/>
        <dsp:cNvSpPr/>
      </dsp:nvSpPr>
      <dsp:spPr>
        <a:xfrm>
          <a:off x="1397998" y="501051"/>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83EDD8-EA87-4170-BC44-4188257E5C2D}">
      <dsp:nvSpPr>
        <dsp:cNvPr id="0" name=""/>
        <dsp:cNvSpPr/>
      </dsp:nvSpPr>
      <dsp:spPr>
        <a:xfrm>
          <a:off x="1397998" y="219708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dirty="0"/>
            <a:t>Review Records:</a:t>
          </a:r>
        </a:p>
      </dsp:txBody>
      <dsp:txXfrm>
        <a:off x="1397998" y="2197089"/>
        <a:ext cx="4320000" cy="648000"/>
      </dsp:txXfrm>
    </dsp:sp>
    <dsp:sp modelId="{573F9A15-7D16-4E2E-A008-ABFE1CA7CD55}">
      <dsp:nvSpPr>
        <dsp:cNvPr id="0" name=""/>
        <dsp:cNvSpPr/>
      </dsp:nvSpPr>
      <dsp:spPr>
        <a:xfrm>
          <a:off x="1397998" y="2930687"/>
          <a:ext cx="4320000" cy="185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Case managers and clinical supervisors begin with a thorough review of the existing records focusing on the reason for referral with a sharpened lens that targets safety and wellbeing.</a:t>
          </a:r>
        </a:p>
      </dsp:txBody>
      <dsp:txXfrm>
        <a:off x="1397998" y="2930687"/>
        <a:ext cx="4320000" cy="1850305"/>
      </dsp:txXfrm>
    </dsp:sp>
    <dsp:sp modelId="{4A35EBAD-0654-4FDD-B26E-847AA8F139CE}">
      <dsp:nvSpPr>
        <dsp:cNvPr id="0" name=""/>
        <dsp:cNvSpPr/>
      </dsp:nvSpPr>
      <dsp:spPr>
        <a:xfrm>
          <a:off x="6473998" y="501051"/>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746B19-D953-4B03-A4D5-12F86E0D6C02}">
      <dsp:nvSpPr>
        <dsp:cNvPr id="0" name=""/>
        <dsp:cNvSpPr/>
      </dsp:nvSpPr>
      <dsp:spPr>
        <a:xfrm>
          <a:off x="6473998" y="219708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a:t>Individualized Plan:</a:t>
          </a:r>
        </a:p>
      </dsp:txBody>
      <dsp:txXfrm>
        <a:off x="6473998" y="2197089"/>
        <a:ext cx="4320000" cy="648000"/>
      </dsp:txXfrm>
    </dsp:sp>
    <dsp:sp modelId="{17A37679-88C0-4E43-97AF-1E36D9DE9406}">
      <dsp:nvSpPr>
        <dsp:cNvPr id="0" name=""/>
        <dsp:cNvSpPr/>
      </dsp:nvSpPr>
      <dsp:spPr>
        <a:xfrm>
          <a:off x="6473998" y="2930687"/>
          <a:ext cx="4320000" cy="185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Here is where the critical thinking begins. A preliminary plan is developed that includes consideration to the community and the geographical location of the family, the language spoken, the socioeconomic status of the household, and sponsor’s and the support network’s capacity to navigate resources.</a:t>
          </a:r>
        </a:p>
      </dsp:txBody>
      <dsp:txXfrm>
        <a:off x="6473998" y="2930687"/>
        <a:ext cx="4320000" cy="18503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B7001-8E99-4170-B3AD-72A9D851B0CA}">
      <dsp:nvSpPr>
        <dsp:cNvPr id="0" name=""/>
        <dsp:cNvSpPr/>
      </dsp:nvSpPr>
      <dsp:spPr>
        <a:xfrm>
          <a:off x="749997" y="333426"/>
          <a:ext cx="1509048" cy="150904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B4A231-84F3-4F17-847A-54297F07B381}">
      <dsp:nvSpPr>
        <dsp:cNvPr id="0" name=""/>
        <dsp:cNvSpPr/>
      </dsp:nvSpPr>
      <dsp:spPr>
        <a:xfrm>
          <a:off x="868612" y="1853545"/>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100000"/>
            </a:lnSpc>
            <a:spcBef>
              <a:spcPct val="0"/>
            </a:spcBef>
            <a:spcAft>
              <a:spcPct val="35000"/>
            </a:spcAft>
            <a:buNone/>
            <a:defRPr b="1"/>
          </a:pPr>
          <a:r>
            <a:rPr lang="en-US" sz="3100" b="1" kern="1200" dirty="0"/>
            <a:t>Community Resources:</a:t>
          </a:r>
          <a:endParaRPr lang="en-US" sz="3100" kern="1200" dirty="0"/>
        </a:p>
      </dsp:txBody>
      <dsp:txXfrm>
        <a:off x="868612" y="1853545"/>
        <a:ext cx="4311566" cy="646734"/>
      </dsp:txXfrm>
    </dsp:sp>
    <dsp:sp modelId="{43DA01F7-B671-4674-A06F-283E3425AB78}">
      <dsp:nvSpPr>
        <dsp:cNvPr id="0" name=""/>
        <dsp:cNvSpPr/>
      </dsp:nvSpPr>
      <dsp:spPr>
        <a:xfrm>
          <a:off x="357670" y="2800104"/>
          <a:ext cx="5594731" cy="794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kern="1200" dirty="0"/>
            <a:t>Identify the appropriate resources that best fit the need. </a:t>
          </a:r>
        </a:p>
        <a:p>
          <a:pPr marL="0" lvl="0" indent="0" algn="l" defTabSz="1066800">
            <a:lnSpc>
              <a:spcPct val="100000"/>
            </a:lnSpc>
            <a:spcBef>
              <a:spcPct val="0"/>
            </a:spcBef>
            <a:spcAft>
              <a:spcPct val="35000"/>
            </a:spcAft>
            <a:buNone/>
          </a:pPr>
          <a:r>
            <a:rPr lang="en-US" sz="2400" kern="1200" dirty="0"/>
            <a:t>Utilizing community resources effectively.</a:t>
          </a:r>
        </a:p>
      </dsp:txBody>
      <dsp:txXfrm>
        <a:off x="357670" y="2800104"/>
        <a:ext cx="5594731" cy="794233"/>
      </dsp:txXfrm>
    </dsp:sp>
    <dsp:sp modelId="{255E4BA5-FE16-4A1A-A15B-B3390E3F391F}">
      <dsp:nvSpPr>
        <dsp:cNvPr id="0" name=""/>
        <dsp:cNvSpPr/>
      </dsp:nvSpPr>
      <dsp:spPr>
        <a:xfrm>
          <a:off x="6775338" y="260997"/>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89FC6F-DCF9-40ED-A42E-B2F99EF46863}">
      <dsp:nvSpPr>
        <dsp:cNvPr id="0" name=""/>
        <dsp:cNvSpPr/>
      </dsp:nvSpPr>
      <dsp:spPr>
        <a:xfrm>
          <a:off x="7001708" y="1802889"/>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100000"/>
            </a:lnSpc>
            <a:spcBef>
              <a:spcPct val="0"/>
            </a:spcBef>
            <a:spcAft>
              <a:spcPct val="35000"/>
            </a:spcAft>
            <a:buNone/>
            <a:defRPr b="1"/>
          </a:pPr>
          <a:r>
            <a:rPr lang="en-US" sz="3100" b="1" kern="1200" dirty="0"/>
            <a:t>Support Systems:</a:t>
          </a:r>
          <a:endParaRPr lang="en-US" sz="3100" kern="1200" dirty="0"/>
        </a:p>
      </dsp:txBody>
      <dsp:txXfrm>
        <a:off x="7001708" y="1802889"/>
        <a:ext cx="4311566" cy="646734"/>
      </dsp:txXfrm>
    </dsp:sp>
    <dsp:sp modelId="{9293C59A-6E34-4797-AF99-18EF918E4776}">
      <dsp:nvSpPr>
        <dsp:cNvPr id="0" name=""/>
        <dsp:cNvSpPr/>
      </dsp:nvSpPr>
      <dsp:spPr>
        <a:xfrm>
          <a:off x="6607156" y="2769017"/>
          <a:ext cx="5326940" cy="1389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kern="1200" dirty="0"/>
            <a:t>Building strong support systems with alternate caregiver, family and friends,  and external stakeholder for minors and sponsors.</a:t>
          </a:r>
        </a:p>
      </dsp:txBody>
      <dsp:txXfrm>
        <a:off x="6607156" y="2769017"/>
        <a:ext cx="5326940" cy="1389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2158C-9B58-46A9-8770-B73F42729ED4}">
      <dsp:nvSpPr>
        <dsp:cNvPr id="0" name=""/>
        <dsp:cNvSpPr/>
      </dsp:nvSpPr>
      <dsp:spPr>
        <a:xfrm>
          <a:off x="0" y="406014"/>
          <a:ext cx="6007612" cy="1360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6257" tIns="499872" rIns="46625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Care Manager and Care Aide Specialist work in unison.</a:t>
          </a:r>
        </a:p>
      </dsp:txBody>
      <dsp:txXfrm>
        <a:off x="0" y="406014"/>
        <a:ext cx="6007612" cy="1360800"/>
      </dsp:txXfrm>
    </dsp:sp>
    <dsp:sp modelId="{3C8C7AE3-DFCA-4413-8F34-97074C8ABF30}">
      <dsp:nvSpPr>
        <dsp:cNvPr id="0" name=""/>
        <dsp:cNvSpPr/>
      </dsp:nvSpPr>
      <dsp:spPr>
        <a:xfrm>
          <a:off x="300380" y="51774"/>
          <a:ext cx="4205328" cy="708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51" tIns="0" rIns="158951" bIns="0" numCol="1" spcCol="1270" anchor="ctr" anchorCtr="0">
          <a:noAutofit/>
        </a:bodyPr>
        <a:lstStyle/>
        <a:p>
          <a:pPr marL="0" lvl="0" indent="0" algn="l" defTabSz="1066800">
            <a:lnSpc>
              <a:spcPct val="90000"/>
            </a:lnSpc>
            <a:spcBef>
              <a:spcPct val="0"/>
            </a:spcBef>
            <a:spcAft>
              <a:spcPct val="35000"/>
            </a:spcAft>
            <a:buNone/>
          </a:pPr>
          <a:r>
            <a:rPr lang="en-US" sz="2400" b="1" kern="1200"/>
            <a:t>Roles:</a:t>
          </a:r>
          <a:endParaRPr lang="en-US" sz="2400" kern="1200"/>
        </a:p>
      </dsp:txBody>
      <dsp:txXfrm>
        <a:off x="334965" y="86359"/>
        <a:ext cx="4136158" cy="639310"/>
      </dsp:txXfrm>
    </dsp:sp>
    <dsp:sp modelId="{190618F4-67D6-4D95-9CE8-EE7267524CD1}">
      <dsp:nvSpPr>
        <dsp:cNvPr id="0" name=""/>
        <dsp:cNvSpPr/>
      </dsp:nvSpPr>
      <dsp:spPr>
        <a:xfrm>
          <a:off x="0" y="2250654"/>
          <a:ext cx="6007612" cy="2419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6257" tIns="499872" rIns="46625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Ensuring coordinated efforts to secure access to high needs services.</a:t>
          </a:r>
        </a:p>
        <a:p>
          <a:pPr marL="228600" lvl="1" indent="-228600" algn="l" defTabSz="1066800">
            <a:lnSpc>
              <a:spcPct val="90000"/>
            </a:lnSpc>
            <a:spcBef>
              <a:spcPct val="0"/>
            </a:spcBef>
            <a:spcAft>
              <a:spcPct val="15000"/>
            </a:spcAft>
            <a:buChar char="•"/>
          </a:pPr>
          <a:r>
            <a:rPr lang="en-US" sz="2400" kern="1200"/>
            <a:t>Follow up with the specified high-risk need(s) within 48-72 hours. </a:t>
          </a:r>
        </a:p>
      </dsp:txBody>
      <dsp:txXfrm>
        <a:off x="0" y="2250654"/>
        <a:ext cx="6007612" cy="2419200"/>
      </dsp:txXfrm>
    </dsp:sp>
    <dsp:sp modelId="{7ADC3C30-6FB5-436F-9E65-74D320C1AA7A}">
      <dsp:nvSpPr>
        <dsp:cNvPr id="0" name=""/>
        <dsp:cNvSpPr/>
      </dsp:nvSpPr>
      <dsp:spPr>
        <a:xfrm>
          <a:off x="300380" y="1896414"/>
          <a:ext cx="4205328" cy="708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51" tIns="0" rIns="158951" bIns="0" numCol="1" spcCol="1270" anchor="ctr" anchorCtr="0">
          <a:noAutofit/>
        </a:bodyPr>
        <a:lstStyle/>
        <a:p>
          <a:pPr marL="0" lvl="0" indent="0" algn="l" defTabSz="1066800">
            <a:lnSpc>
              <a:spcPct val="90000"/>
            </a:lnSpc>
            <a:spcBef>
              <a:spcPct val="0"/>
            </a:spcBef>
            <a:spcAft>
              <a:spcPct val="35000"/>
            </a:spcAft>
            <a:buNone/>
          </a:pPr>
          <a:r>
            <a:rPr lang="en-US" sz="2400" b="1" kern="1200"/>
            <a:t>Coordination:</a:t>
          </a:r>
          <a:endParaRPr lang="en-US" sz="2400" kern="1200"/>
        </a:p>
      </dsp:txBody>
      <dsp:txXfrm>
        <a:off x="334965" y="1930999"/>
        <a:ext cx="4136158"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947E6-3D79-4C85-B42A-6858C5A5896D}">
      <dsp:nvSpPr>
        <dsp:cNvPr id="0" name=""/>
        <dsp:cNvSpPr/>
      </dsp:nvSpPr>
      <dsp:spPr>
        <a:xfrm>
          <a:off x="0" y="497494"/>
          <a:ext cx="12192001" cy="1340325"/>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479044" rIns="946235"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Need for neurologists</a:t>
          </a:r>
        </a:p>
        <a:p>
          <a:pPr marL="228600" lvl="1" indent="-228600" algn="l" defTabSz="1022350">
            <a:lnSpc>
              <a:spcPct val="90000"/>
            </a:lnSpc>
            <a:spcBef>
              <a:spcPct val="0"/>
            </a:spcBef>
            <a:spcAft>
              <a:spcPct val="15000"/>
            </a:spcAft>
            <a:buChar char="•"/>
          </a:pPr>
          <a:r>
            <a:rPr lang="en-US" sz="2300" kern="1200" dirty="0"/>
            <a:t>Need for prescription medication</a:t>
          </a:r>
        </a:p>
      </dsp:txBody>
      <dsp:txXfrm>
        <a:off x="0" y="497494"/>
        <a:ext cx="12192001" cy="1340325"/>
      </dsp:txXfrm>
    </dsp:sp>
    <dsp:sp modelId="{9CE8DD8B-1BD6-4A0B-A535-F5A0395A347B}">
      <dsp:nvSpPr>
        <dsp:cNvPr id="0" name=""/>
        <dsp:cNvSpPr/>
      </dsp:nvSpPr>
      <dsp:spPr>
        <a:xfrm>
          <a:off x="609600" y="158014"/>
          <a:ext cx="8534400" cy="6789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022350">
            <a:lnSpc>
              <a:spcPct val="90000"/>
            </a:lnSpc>
            <a:spcBef>
              <a:spcPct val="0"/>
            </a:spcBef>
            <a:spcAft>
              <a:spcPct val="35000"/>
            </a:spcAft>
            <a:buNone/>
          </a:pPr>
          <a:r>
            <a:rPr lang="en-US" sz="2300" kern="1200" dirty="0"/>
            <a:t>Medical Needs</a:t>
          </a:r>
        </a:p>
      </dsp:txBody>
      <dsp:txXfrm>
        <a:off x="642744" y="191158"/>
        <a:ext cx="8468112" cy="612672"/>
      </dsp:txXfrm>
    </dsp:sp>
    <dsp:sp modelId="{442DCBF2-6E26-45FE-BA2C-C4D32BE91548}">
      <dsp:nvSpPr>
        <dsp:cNvPr id="0" name=""/>
        <dsp:cNvSpPr/>
      </dsp:nvSpPr>
      <dsp:spPr>
        <a:xfrm>
          <a:off x="0" y="2301499"/>
          <a:ext cx="12192001" cy="2707797"/>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479044" rIns="946235"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Providers within the WSYNCF understand the population served and exercise a  commitment to do the ‘most good’.</a:t>
          </a:r>
        </a:p>
        <a:p>
          <a:pPr marL="228600" lvl="1" indent="-228600" algn="l" defTabSz="1022350">
            <a:lnSpc>
              <a:spcPct val="90000"/>
            </a:lnSpc>
            <a:spcBef>
              <a:spcPct val="0"/>
            </a:spcBef>
            <a:spcAft>
              <a:spcPct val="15000"/>
            </a:spcAft>
            <a:buChar char="•"/>
          </a:pPr>
          <a:r>
            <a:rPr lang="en-US" sz="2300" kern="1200" dirty="0"/>
            <a:t>Providers share the values of WSYNCF- responsive, trauma informed, culturally equipped, and ready to meet the needs in hand usually at moments notice. </a:t>
          </a:r>
        </a:p>
      </dsp:txBody>
      <dsp:txXfrm>
        <a:off x="0" y="2301499"/>
        <a:ext cx="12192001" cy="2707797"/>
      </dsp:txXfrm>
    </dsp:sp>
    <dsp:sp modelId="{2D606AEC-77E9-4F90-A896-7FFE3E662F9D}">
      <dsp:nvSpPr>
        <dsp:cNvPr id="0" name=""/>
        <dsp:cNvSpPr/>
      </dsp:nvSpPr>
      <dsp:spPr>
        <a:xfrm>
          <a:off x="609600" y="1962019"/>
          <a:ext cx="8534400" cy="6789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022350">
            <a:lnSpc>
              <a:spcPct val="90000"/>
            </a:lnSpc>
            <a:spcBef>
              <a:spcPct val="0"/>
            </a:spcBef>
            <a:spcAft>
              <a:spcPct val="35000"/>
            </a:spcAft>
            <a:buNone/>
          </a:pPr>
          <a:r>
            <a:rPr lang="en-US" sz="2300" b="1" kern="1200" dirty="0"/>
            <a:t>Access</a:t>
          </a:r>
          <a:endParaRPr lang="en-US" sz="2300" kern="1200" dirty="0"/>
        </a:p>
      </dsp:txBody>
      <dsp:txXfrm>
        <a:off x="642744" y="1995163"/>
        <a:ext cx="8468112" cy="612672"/>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04C86-84EE-48F0-ADE1-F9FCAD5C317C}"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922D71-105C-4CD3-877F-B6DC3E9F3F51}" type="slidenum">
              <a:rPr lang="en-US" smtClean="0"/>
              <a:t>‹#›</a:t>
            </a:fld>
            <a:endParaRPr lang="en-US"/>
          </a:p>
        </p:txBody>
      </p:sp>
    </p:spTree>
    <p:extLst>
      <p:ext uri="{BB962C8B-B14F-4D97-AF65-F5344CB8AC3E}">
        <p14:creationId xmlns:p14="http://schemas.microsoft.com/office/powerpoint/2010/main" val="63139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22D71-105C-4CD3-877F-B6DC3E9F3F51}" type="slidenum">
              <a:rPr lang="en-US" smtClean="0"/>
              <a:t>1</a:t>
            </a:fld>
            <a:endParaRPr lang="en-US"/>
          </a:p>
        </p:txBody>
      </p:sp>
    </p:spTree>
    <p:extLst>
      <p:ext uri="{BB962C8B-B14F-4D97-AF65-F5344CB8AC3E}">
        <p14:creationId xmlns:p14="http://schemas.microsoft.com/office/powerpoint/2010/main" val="3849213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few examples that we do as case managers to set boundaries with our clients is to turn off our cellphones during out-of-office hours and on the weekends to prevent burnout and client enablement. For example, if we answer a client’s phone call in the late evening or on the weekends, the client might think that the case manager may be available 24/7. </a:t>
            </a:r>
          </a:p>
          <a:p>
            <a:endParaRPr lang="en-US" dirty="0"/>
          </a:p>
          <a:p>
            <a:r>
              <a:rPr lang="en-US" dirty="0"/>
              <a:t>Reminding the clients of our work schedule has helped tremendously in avoiding non-emergency phone calls during out-of-office hours. </a:t>
            </a:r>
          </a:p>
          <a:p>
            <a:endParaRPr lang="en-US" dirty="0"/>
          </a:p>
          <a:p>
            <a:r>
              <a:rPr lang="en-US" dirty="0"/>
              <a:t>With the help of our case aids, the case aids created a cheat sheet with a list of emergency phone numbers such as 911, the local non-emergency police department number, the 988 Suicide and Crisis Lifeline, the Poison Control phone number, NCMEC, the ORR hotline, and the EOIR hotline. The form also has the steps the sponsor must take when they are calling the specific phone numbers. On the back page of the document is a list of important tips for keeping in contact with the case manager. </a:t>
            </a:r>
          </a:p>
          <a:p>
            <a:endParaRPr lang="en-US" dirty="0"/>
          </a:p>
          <a:p>
            <a:r>
              <a:rPr lang="en-US" dirty="0"/>
              <a:t>Self care is SUPER important when working with high needs clients. It can be extremely difficult to hear our clients stories and not want to take it home with us. However, it is important to always practice self-care to avoid vicarious trauma and burnout. A few examples that we enjoy doing are spending time with our loved ones or our pets, reading, doing fun activities, binge-watching our favorite shows, building </a:t>
            </a:r>
            <a:r>
              <a:rPr lang="en-US" dirty="0" err="1"/>
              <a:t>legos</a:t>
            </a:r>
            <a:r>
              <a:rPr lang="en-US" dirty="0"/>
              <a:t>, or hanging out with our team outside of work hours. </a:t>
            </a:r>
          </a:p>
          <a:p>
            <a:endParaRPr lang="en-US" dirty="0"/>
          </a:p>
          <a:p>
            <a:r>
              <a:rPr lang="en-US" dirty="0"/>
              <a:t>Jen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22D71-105C-4CD3-877F-B6DC3E9F3F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153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sz="1200" b="0" i="0" u="none" strike="noStrike" dirty="0">
              <a:solidFill>
                <a:srgbClr val="262727"/>
              </a:solidFill>
              <a:effectLst/>
              <a:latin typeface="Georgia" panose="02040502050405020303" pitchFamily="18" charset="0"/>
            </a:endParaRPr>
          </a:p>
          <a:p>
            <a:pPr algn="l" rtl="0" fontAlgn="base">
              <a:buFont typeface="Arial" panose="020B0604020202020204" pitchFamily="34" charset="0"/>
              <a:buNone/>
            </a:pPr>
            <a:r>
              <a:rPr lang="en-US" sz="1200" b="0" i="0" u="none" strike="noStrike" dirty="0">
                <a:solidFill>
                  <a:srgbClr val="262727"/>
                </a:solidFill>
                <a:effectLst/>
                <a:latin typeface="Georgia" panose="02040502050405020303" pitchFamily="18" charset="0"/>
              </a:rPr>
              <a:t>Jen</a:t>
            </a:r>
            <a:endParaRPr lang="en-US" sz="1050"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22D71-105C-4CD3-877F-B6DC3E9F3F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8673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websites that offer free trauma-informed trainings. </a:t>
            </a:r>
          </a:p>
          <a:p>
            <a:endParaRPr lang="en-US" dirty="0"/>
          </a:p>
          <a:p>
            <a:r>
              <a:rPr lang="en-US" dirty="0"/>
              <a:t>Cindy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22D71-105C-4CD3-877F-B6DC3E9F3F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2967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22D71-105C-4CD3-877F-B6DC3E9F3F51}" type="slidenum">
              <a:rPr lang="en-US" smtClean="0"/>
              <a:t>13</a:t>
            </a:fld>
            <a:endParaRPr lang="en-US"/>
          </a:p>
        </p:txBody>
      </p:sp>
    </p:spTree>
    <p:extLst>
      <p:ext uri="{BB962C8B-B14F-4D97-AF65-F5344CB8AC3E}">
        <p14:creationId xmlns:p14="http://schemas.microsoft.com/office/powerpoint/2010/main" val="16826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general scope of the process to identify what are those High Needs that need to be targeted from the onset of the case assignment. Of course, the assessment process continues through the life of the case with each and every interaction. </a:t>
            </a:r>
          </a:p>
        </p:txBody>
      </p:sp>
      <p:sp>
        <p:nvSpPr>
          <p:cNvPr id="4" name="Slide Number Placeholder 3"/>
          <p:cNvSpPr>
            <a:spLocks noGrp="1"/>
          </p:cNvSpPr>
          <p:nvPr>
            <p:ph type="sldNum" sz="quarter" idx="5"/>
          </p:nvPr>
        </p:nvSpPr>
        <p:spPr/>
        <p:txBody>
          <a:bodyPr/>
          <a:lstStyle/>
          <a:p>
            <a:fld id="{E1922D71-105C-4CD3-877F-B6DC3E9F3F51}" type="slidenum">
              <a:rPr lang="en-US" smtClean="0"/>
              <a:t>14</a:t>
            </a:fld>
            <a:endParaRPr lang="en-US"/>
          </a:p>
        </p:txBody>
      </p:sp>
    </p:spTree>
    <p:extLst>
      <p:ext uri="{BB962C8B-B14F-4D97-AF65-F5344CB8AC3E}">
        <p14:creationId xmlns:p14="http://schemas.microsoft.com/office/powerpoint/2010/main" val="1624558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how and what it takes to establish and maintain relationships that begin and end with the people WSYNCF serves. There is a clear understanding with those we partner with about the needs and the sponsor and minor are clear that they are supported to the maximum degree possible. </a:t>
            </a:r>
          </a:p>
        </p:txBody>
      </p:sp>
      <p:sp>
        <p:nvSpPr>
          <p:cNvPr id="4" name="Slide Number Placeholder 3"/>
          <p:cNvSpPr>
            <a:spLocks noGrp="1"/>
          </p:cNvSpPr>
          <p:nvPr>
            <p:ph type="sldNum" sz="quarter" idx="5"/>
          </p:nvPr>
        </p:nvSpPr>
        <p:spPr/>
        <p:txBody>
          <a:bodyPr/>
          <a:lstStyle/>
          <a:p>
            <a:fld id="{E1922D71-105C-4CD3-877F-B6DC3E9F3F51}" type="slidenum">
              <a:rPr lang="en-US" smtClean="0"/>
              <a:t>15</a:t>
            </a:fld>
            <a:endParaRPr lang="en-US"/>
          </a:p>
        </p:txBody>
      </p:sp>
    </p:spTree>
    <p:extLst>
      <p:ext uri="{BB962C8B-B14F-4D97-AF65-F5344CB8AC3E}">
        <p14:creationId xmlns:p14="http://schemas.microsoft.com/office/powerpoint/2010/main" val="383079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 on what it means for WSYNCF to identify community resources for High Needs cases in a way to models for families ways to trust, utilize, and follow through with the network of community resources needed to meet what are urgent or life saving interventions. There is value in expanding the knowledge beyond the sponsor and the minor in most instances because at WSYNCF we understand that it takes 360 degrees of support to meet emerging needs and heal physically, mentally, and emotionally. </a:t>
            </a:r>
          </a:p>
        </p:txBody>
      </p:sp>
      <p:sp>
        <p:nvSpPr>
          <p:cNvPr id="4" name="Slide Number Placeholder 3"/>
          <p:cNvSpPr>
            <a:spLocks noGrp="1"/>
          </p:cNvSpPr>
          <p:nvPr>
            <p:ph type="sldNum" sz="quarter" idx="5"/>
          </p:nvPr>
        </p:nvSpPr>
        <p:spPr/>
        <p:txBody>
          <a:bodyPr/>
          <a:lstStyle/>
          <a:p>
            <a:fld id="{E1922D71-105C-4CD3-877F-B6DC3E9F3F51}" type="slidenum">
              <a:rPr lang="en-US" smtClean="0"/>
              <a:t>16</a:t>
            </a:fld>
            <a:endParaRPr lang="en-US"/>
          </a:p>
        </p:txBody>
      </p:sp>
    </p:spTree>
    <p:extLst>
      <p:ext uri="{BB962C8B-B14F-4D97-AF65-F5344CB8AC3E}">
        <p14:creationId xmlns:p14="http://schemas.microsoft.com/office/powerpoint/2010/main" val="3712533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it take from an organizational lens to meet these High Needs?  Our approach is…. </a:t>
            </a:r>
          </a:p>
        </p:txBody>
      </p:sp>
      <p:sp>
        <p:nvSpPr>
          <p:cNvPr id="4" name="Slide Number Placeholder 3"/>
          <p:cNvSpPr>
            <a:spLocks noGrp="1"/>
          </p:cNvSpPr>
          <p:nvPr>
            <p:ph type="sldNum" sz="quarter" idx="5"/>
          </p:nvPr>
        </p:nvSpPr>
        <p:spPr/>
        <p:txBody>
          <a:bodyPr/>
          <a:lstStyle/>
          <a:p>
            <a:fld id="{E1922D71-105C-4CD3-877F-B6DC3E9F3F51}" type="slidenum">
              <a:rPr lang="en-US" smtClean="0"/>
              <a:t>17</a:t>
            </a:fld>
            <a:endParaRPr lang="en-US"/>
          </a:p>
        </p:txBody>
      </p:sp>
    </p:spTree>
    <p:extLst>
      <p:ext uri="{BB962C8B-B14F-4D97-AF65-F5344CB8AC3E}">
        <p14:creationId xmlns:p14="http://schemas.microsoft.com/office/powerpoint/2010/main" val="2205109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WSYNCF ensures access to necessary medical services.</a:t>
            </a:r>
          </a:p>
          <a:p>
            <a:endParaRPr lang="en-US" dirty="0"/>
          </a:p>
        </p:txBody>
      </p:sp>
      <p:sp>
        <p:nvSpPr>
          <p:cNvPr id="4" name="Slide Number Placeholder 3"/>
          <p:cNvSpPr>
            <a:spLocks noGrp="1"/>
          </p:cNvSpPr>
          <p:nvPr>
            <p:ph type="sldNum" sz="quarter" idx="5"/>
          </p:nvPr>
        </p:nvSpPr>
        <p:spPr/>
        <p:txBody>
          <a:bodyPr/>
          <a:lstStyle/>
          <a:p>
            <a:fld id="{E1922D71-105C-4CD3-877F-B6DC3E9F3F51}" type="slidenum">
              <a:rPr lang="en-US" smtClean="0"/>
              <a:t>18</a:t>
            </a:fld>
            <a:endParaRPr lang="en-US"/>
          </a:p>
        </p:txBody>
      </p:sp>
    </p:spTree>
    <p:extLst>
      <p:ext uri="{BB962C8B-B14F-4D97-AF65-F5344CB8AC3E}">
        <p14:creationId xmlns:p14="http://schemas.microsoft.com/office/powerpoint/2010/main" val="2590558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or delete. I was not sure what to add or edit from this one. You can acknowledge that medical need is one aspect and that there are time when Behavioral and Mental health need are urgent making them high needs.  Once you decide- change the bullets in the slide. </a:t>
            </a:r>
          </a:p>
        </p:txBody>
      </p:sp>
      <p:sp>
        <p:nvSpPr>
          <p:cNvPr id="4" name="Slide Number Placeholder 3"/>
          <p:cNvSpPr>
            <a:spLocks noGrp="1"/>
          </p:cNvSpPr>
          <p:nvPr>
            <p:ph type="sldNum" sz="quarter" idx="5"/>
          </p:nvPr>
        </p:nvSpPr>
        <p:spPr/>
        <p:txBody>
          <a:bodyPr/>
          <a:lstStyle/>
          <a:p>
            <a:fld id="{E1922D71-105C-4CD3-877F-B6DC3E9F3F51}" type="slidenum">
              <a:rPr lang="en-US" smtClean="0"/>
              <a:t>19</a:t>
            </a:fld>
            <a:endParaRPr lang="en-US"/>
          </a:p>
        </p:txBody>
      </p:sp>
    </p:spTree>
    <p:extLst>
      <p:ext uri="{BB962C8B-B14F-4D97-AF65-F5344CB8AC3E}">
        <p14:creationId xmlns:p14="http://schemas.microsoft.com/office/powerpoint/2010/main" val="42267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922D71-105C-4CD3-877F-B6DC3E9F3F51}" type="slidenum">
              <a:rPr lang="en-US" smtClean="0"/>
              <a:t>2</a:t>
            </a:fld>
            <a:endParaRPr lang="en-US"/>
          </a:p>
        </p:txBody>
      </p:sp>
    </p:spTree>
    <p:extLst>
      <p:ext uri="{BB962C8B-B14F-4D97-AF65-F5344CB8AC3E}">
        <p14:creationId xmlns:p14="http://schemas.microsoft.com/office/powerpoint/2010/main" val="3598841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Calibri" panose="020F0502020204030204" pitchFamily="34" charset="0"/>
                <a:cs typeface="Times New Roman" panose="02020603050405020304" pitchFamily="18" charset="0"/>
              </a:rPr>
              <a:t>The youth disclosed to the case manager that she no longer wanted to live with the sponsor because she was being forced to work. Additionally, the youth disclosed to the case manager suicidal ideations and a history of self-harm. The case manager provided emotional support to the sponsor, youth, and caregiver to mediate between all parties. The case manager reported the allegations to CPS, called the 988 Suicide and Crisis Lifeline, and also submitted an OTIP. The case manager successfully connected the youth with a case manager at the Ethiopian Community Development Council (ECDC). The caregiver confirmed that she submitted an application for Medicaid and financial assistance. Additionally, the youth stated that has received additional financial support through the ECDC case manager.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cs typeface="Times New Roman" panose="02020603050405020304" pitchFamily="18" charset="0"/>
            </a:endParaRPr>
          </a:p>
          <a:p>
            <a:r>
              <a:rPr lang="en-US" sz="1800" dirty="0">
                <a:effectLst/>
                <a:latin typeface="Cambria" panose="02040503050406030204" pitchFamily="18" charset="0"/>
                <a:cs typeface="Times New Roman" panose="02020603050405020304" pitchFamily="18" charset="0"/>
              </a:rPr>
              <a:t>Cindy: </a:t>
            </a:r>
          </a:p>
          <a:p>
            <a:r>
              <a:rPr lang="en-US" sz="1800" dirty="0">
                <a:effectLst/>
                <a:latin typeface="Cambria" panose="02040503050406030204" pitchFamily="18" charset="0"/>
                <a:cs typeface="Times New Roman" panose="02020603050405020304" pitchFamily="18" charset="0"/>
              </a:rPr>
              <a:t>The youth moved out of state with her aunt since there is an active CPS investigation against the sponsor for alleged sexual abuse. I have been checking in on the youth and the new caregiver on a weekly basis and provided local food pantry resources. In October, the youth shared that the new caregiver would need to move out of her apartment by 10/22/2024, leaving the youth without a placement. I have been researching housing resources for the youth until I got connected with the Latin American Youth Center (LAYC) Host home program. They are able to help out with my youth and will soon conduct an intake with the youth. </a:t>
            </a:r>
          </a:p>
          <a:p>
            <a:endParaRPr lang="en-US" sz="1800" dirty="0">
              <a:effectLst/>
              <a:latin typeface="Cambria" panose="02040503050406030204" pitchFamily="18" charset="0"/>
              <a:cs typeface="Times New Roman" panose="02020603050405020304" pitchFamily="18" charset="0"/>
            </a:endParaRPr>
          </a:p>
          <a:p>
            <a:r>
              <a:rPr lang="en-US" sz="1800" dirty="0">
                <a:effectLst/>
                <a:latin typeface="Cambria" panose="02040503050406030204" pitchFamily="18" charset="0"/>
                <a:cs typeface="Times New Roman" panose="02020603050405020304" pitchFamily="18" charset="0"/>
              </a:rPr>
              <a:t>The shelter case manager submitted an OTIP referral regarding the youth’s case. The shelter case manager emailed this CM to update that the youth is OTIP eligible and provided a digital copy of the letter. This CM met with Christina Manzanares (Region 3 Coordinator, Trafficking Services) to connect the youth with an ASPIRE case manager to help the youth apply for the benefits he is eligible for.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22D71-105C-4CD3-877F-B6DC3E9F3F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7461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examples</a:t>
            </a:r>
          </a:p>
        </p:txBody>
      </p:sp>
      <p:sp>
        <p:nvSpPr>
          <p:cNvPr id="4" name="Slide Number Placeholder 3"/>
          <p:cNvSpPr>
            <a:spLocks noGrp="1"/>
          </p:cNvSpPr>
          <p:nvPr>
            <p:ph type="sldNum" sz="quarter" idx="5"/>
          </p:nvPr>
        </p:nvSpPr>
        <p:spPr/>
        <p:txBody>
          <a:bodyPr/>
          <a:lstStyle/>
          <a:p>
            <a:fld id="{E1922D71-105C-4CD3-877F-B6DC3E9F3F51}" type="slidenum">
              <a:rPr lang="en-US" smtClean="0"/>
              <a:t>21</a:t>
            </a:fld>
            <a:endParaRPr lang="en-US"/>
          </a:p>
        </p:txBody>
      </p:sp>
    </p:spTree>
    <p:extLst>
      <p:ext uri="{BB962C8B-B14F-4D97-AF65-F5344CB8AC3E}">
        <p14:creationId xmlns:p14="http://schemas.microsoft.com/office/powerpoint/2010/main" val="1789717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was the impact?</a:t>
            </a:r>
          </a:p>
        </p:txBody>
      </p:sp>
      <p:sp>
        <p:nvSpPr>
          <p:cNvPr id="4" name="Slide Number Placeholder 3"/>
          <p:cNvSpPr>
            <a:spLocks noGrp="1"/>
          </p:cNvSpPr>
          <p:nvPr>
            <p:ph type="sldNum" sz="quarter" idx="5"/>
          </p:nvPr>
        </p:nvSpPr>
        <p:spPr/>
        <p:txBody>
          <a:bodyPr/>
          <a:lstStyle/>
          <a:p>
            <a:fld id="{E1922D71-105C-4CD3-877F-B6DC3E9F3F51}" type="slidenum">
              <a:rPr lang="en-US" smtClean="0"/>
              <a:t>22</a:t>
            </a:fld>
            <a:endParaRPr lang="en-US"/>
          </a:p>
        </p:txBody>
      </p:sp>
    </p:spTree>
    <p:extLst>
      <p:ext uri="{BB962C8B-B14F-4D97-AF65-F5344CB8AC3E}">
        <p14:creationId xmlns:p14="http://schemas.microsoft.com/office/powerpoint/2010/main" val="3696545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Q&amp;A </a:t>
            </a:r>
            <a:endParaRPr lang="en-US" dirty="0"/>
          </a:p>
        </p:txBody>
      </p:sp>
      <p:sp>
        <p:nvSpPr>
          <p:cNvPr id="4" name="Slide Number Placeholder 3"/>
          <p:cNvSpPr>
            <a:spLocks noGrp="1"/>
          </p:cNvSpPr>
          <p:nvPr>
            <p:ph type="sldNum" sz="quarter" idx="5"/>
          </p:nvPr>
        </p:nvSpPr>
        <p:spPr/>
        <p:txBody>
          <a:bodyPr/>
          <a:lstStyle/>
          <a:p>
            <a:fld id="{E1922D71-105C-4CD3-877F-B6DC3E9F3F51}" type="slidenum">
              <a:rPr lang="en-US" smtClean="0"/>
              <a:t>23</a:t>
            </a:fld>
            <a:endParaRPr lang="en-US"/>
          </a:p>
        </p:txBody>
      </p:sp>
    </p:spTree>
    <p:extLst>
      <p:ext uri="{BB962C8B-B14F-4D97-AF65-F5344CB8AC3E}">
        <p14:creationId xmlns:p14="http://schemas.microsoft.com/office/powerpoint/2010/main" val="3836240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 </a:t>
            </a:r>
          </a:p>
        </p:txBody>
      </p:sp>
      <p:sp>
        <p:nvSpPr>
          <p:cNvPr id="4" name="Slide Number Placeholder 3"/>
          <p:cNvSpPr>
            <a:spLocks noGrp="1"/>
          </p:cNvSpPr>
          <p:nvPr>
            <p:ph type="sldNum" sz="quarter" idx="5"/>
          </p:nvPr>
        </p:nvSpPr>
        <p:spPr/>
        <p:txBody>
          <a:bodyPr/>
          <a:lstStyle/>
          <a:p>
            <a:fld id="{E1922D71-105C-4CD3-877F-B6DC3E9F3F51}" type="slidenum">
              <a:rPr lang="en-US" smtClean="0"/>
              <a:t>24</a:t>
            </a:fld>
            <a:endParaRPr lang="en-US"/>
          </a:p>
        </p:txBody>
      </p:sp>
    </p:spTree>
    <p:extLst>
      <p:ext uri="{BB962C8B-B14F-4D97-AF65-F5344CB8AC3E}">
        <p14:creationId xmlns:p14="http://schemas.microsoft.com/office/powerpoint/2010/main" val="671975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22D71-105C-4CD3-877F-B6DC3E9F3F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189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Inter-collaboration is crucial when working with high-needs clients. A few organizations that we have collaborated with to better serve our clients have been in schools, CPS, law enforcement, clinics, shelters, outside organizations, and inside our own agency. A few examples when working with schools are when we speak with the school’s registrar, school social worker, or the family liaison. With CPS, we have worked closely with the CPS caseworker when cases have been screened in by providing additional information or by mediating between the sponsor and the CPS case worker. Regarding law enforcement, we have worked closely with police officers/detectives to provide additional information regarding a youth runaway or when cooperating with open investigations involving the sponsor or the youth, and also providing psychoeducation to law enforcement regarding USCCB and ORR policies. We have collaborated with local low-cost clinics by providing referrals to our clients. Within our own agency, we have collaborated with other programs, such as Hogar Legal, CCDA food pantries, and Education Workforce and Development, by providing referrals on a needs-based basis. An example of working with outside organizations would be referring clients to Food for Others and Women Giving Back, along with many other outside organizations.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22D71-105C-4CD3-877F-B6DC3E9F3F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965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ways we case managers can build trust and rapport with clients are by knowing our clients and their needs, communicating with our clients professionally and effectively, being reliable, supporting the client emotionally, recognizing our client's individualities, and being professional. For example, when a case manager is assigned a case, the case manager should review the client’s ORR documents to assess if there are any Child Level Events (SIRs) or medical and mental health concerns, as well as their background, before initiating contact with the sponsor/youth. During the initial home visit, the case manager should speak with the client and assess the client and their needs without </a:t>
            </a:r>
            <a:r>
              <a:rPr lang="en-US" b="1" dirty="0"/>
              <a:t>assuming </a:t>
            </a:r>
            <a:r>
              <a:rPr lang="en-US" b="0" dirty="0"/>
              <a:t>the client’s needs. </a:t>
            </a:r>
            <a:r>
              <a:rPr lang="en-US" dirty="0"/>
              <a:t>During the home visits, we enjoy asking the sponsor and youth about their interests and their hobbies. This allows us to be personable with the client and to eliminate any fears the client may have with social workers. Sometimes, clients fear social workers because of the misconception that social workers “take children away”.  Some examples of when we have demonstrated emotional support would be when the case managers have gone to the sponsor’s home to mediate conversations between the sponsor and the youth or between HHMs if needed, attending school hearings, medical appointments, or court hearings if asked by the sponsor. It can be difficult to provide additional in-person support to clients depending on the case manager’s caseload, but this allows the case manager to build a professional relationship between us and the clients. It is important to understand that all of our clients are individuals and may have encountered different traumas and obstacles in life.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22D71-105C-4CD3-877F-B6DC3E9F3F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534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client interaction, the case managers should inform the client that everything shared between the client and the case manager is confidential UNLESS the client is at risk of harming themselves or if anyone else is in danger. As case managers, we are mandated reporters; therefore, we must report any incidents of child abuse to CPS. The case managers should review their state-mandated reporter guide. Additionally, it is best practice for the case manager to review and follow their agency and USCCB protocols. </a:t>
            </a:r>
          </a:p>
          <a:p>
            <a:endParaRPr lang="en-US" dirty="0"/>
          </a:p>
          <a:p>
            <a:r>
              <a:rPr lang="en-US" dirty="0"/>
              <a:t>We would like to hear from the audience. What would you do in this situation as the case manager? Would you break client confidentiality, or would you keep the conversation between you and the client confidential? </a:t>
            </a:r>
          </a:p>
          <a:p>
            <a:endParaRPr lang="en-US" dirty="0"/>
          </a:p>
          <a:p>
            <a:r>
              <a:rPr lang="en-US" dirty="0"/>
              <a:t>Cindy will talk about her case and the steps she took.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22D71-105C-4CD3-877F-B6DC3E9F3F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534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 barriers and limitations our clients face can include cultural differences, different languages, economic barriers, stigmas, school enrollment, etc. Regarding cultural differences, we have experienced youths who come to the United States and experience cultural shock. For example, we had a youth who was experiencing anxiety at her new school due to being in a new environment with people from all different backgrounds. The case manager provided psychoeducation to the youth regarding cultures and bullying and provided the youth with reassurance. Additionally, the case manager created a safety plan with the youth regarding reporting protocols within the school. </a:t>
            </a:r>
          </a:p>
          <a:p>
            <a:endParaRPr lang="en-US" dirty="0"/>
          </a:p>
          <a:p>
            <a:r>
              <a:rPr lang="en-US" dirty="0"/>
              <a:t>Regarding language barriers, the case managers have ensured that the sponsor and youth are provided with post-release services in their preferred language by contacting the ORR language line, </a:t>
            </a:r>
            <a:r>
              <a:rPr lang="en-US" dirty="0" err="1"/>
              <a:t>cyracom</a:t>
            </a:r>
            <a:r>
              <a:rPr lang="en-US" dirty="0"/>
              <a:t>, or colleagues within our agency. </a:t>
            </a:r>
          </a:p>
          <a:p>
            <a:endParaRPr lang="en-US" dirty="0"/>
          </a:p>
          <a:p>
            <a:r>
              <a:rPr lang="en-US" dirty="0"/>
              <a:t>Regarding economic barriers, we have encountered sponsors becoming frustrated with the lack of response from pro-bono attorneys due to full capacity. The case managers have provided reassurance and encouragement for the sponsor to continue calling. The case managers have also provided psychoeducation to the sponsor by leaving detailed voicemails and continuing to advocate for the youths. Additionally, the case managers will continue to provide additional legal resources for the sponsor to call. Due to the sponsor’s financial circumstances, sponsors have to work longer hours. Therefore, the sponsors have less availability for appointments such as medical, mental, school, or PRS home visits. The case managers will do their best to accommodate the sponsor’s work schedule by scheduling home visits in the evening after the sponsor gets off of work or during the weekend. </a:t>
            </a:r>
          </a:p>
          <a:p>
            <a:endParaRPr lang="en-US" dirty="0"/>
          </a:p>
          <a:p>
            <a:r>
              <a:rPr lang="en-US" dirty="0"/>
              <a:t>We have experienced some clients portraying mental health negatively due to a lack of understanding. We, as case managers, work to provide psychoeducation regarding the importance of seeking mental health services and by labeling mental health in a positive way. We have provided referrals to mental health clinics depending on the youth’s needs, resulting in the sponsor and/or youth being connected to mental health services. </a:t>
            </a:r>
          </a:p>
          <a:p>
            <a:endParaRPr lang="en-US" dirty="0"/>
          </a:p>
          <a:p>
            <a:r>
              <a:rPr lang="en-US" dirty="0"/>
              <a:t>With school enrollment, we have faced barriers with our youths who are close to aging out due to the schools' presenting obstacles towards the sponsor. For example, some schools require sponsors to obtain legal guardianship before the sponsor can enroll the youth in school.  Some schools require the sponsors to have their names on the lease. Some clients are unable to obtain this because they are subleasing. HS/PRS CCDA has connected with family liaisons and the local welcome centers to try and build professional relationships to  facilitate a smoother process for the families.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22D71-105C-4CD3-877F-B6DC3E9F3F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8532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high-needs clients may require more attention to case notes. Documenting all communication pertaining to the case is very important. Case aids provide additional support to our case manager by ensuring that all documentation is accurate and free of errors. An example of one of our cases was when a youth had an open investigation by the local law enforcement, and the detective on the case asked to view the youth’s case notes and NOCs. The case manager kept the case notes up to date after every interaction with any party involved in case there was a search warrant. Additionally, the case manager worked closely with the program director, who then consulted with the agency’s legal counsel. </a:t>
            </a:r>
          </a:p>
          <a:p>
            <a:endParaRPr lang="en-US" dirty="0"/>
          </a:p>
          <a:p>
            <a:r>
              <a:rPr lang="en-US" dirty="0"/>
              <a:t>Cindy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22D71-105C-4CD3-877F-B6DC3E9F3F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6255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200" b="0" i="0" u="none" strike="noStrike" dirty="0">
                <a:solidFill>
                  <a:srgbClr val="262727"/>
                </a:solidFill>
                <a:effectLst/>
                <a:latin typeface="Georgia" panose="02040502050405020303" pitchFamily="18" charset="0"/>
              </a:rPr>
              <a:t>Subrecipient staff are not to release Personally Identifiable Information (PII such as name and/or A#) to people who are not the child or sponsor without the sponsor's consent. Please see ORR Policy 5.10.1.2 which further elaborates on the policy. </a:t>
            </a:r>
            <a:r>
              <a:rPr lang="en-US" sz="1200" b="0" i="0" dirty="0">
                <a:solidFill>
                  <a:srgbClr val="000000"/>
                </a:solidFill>
                <a:effectLst/>
                <a:latin typeface="Georgia" panose="02040502050405020303" pitchFamily="18" charset="0"/>
              </a:rPr>
              <a:t>​</a:t>
            </a:r>
            <a:endParaRPr lang="en-US" sz="1050" b="0" i="0" dirty="0">
              <a:solidFill>
                <a:srgbClr val="000000"/>
              </a:solidFill>
              <a:effectLst/>
              <a:latin typeface="Arial" panose="020B0604020202020204" pitchFamily="34" charset="0"/>
            </a:endParaRPr>
          </a:p>
          <a:p>
            <a:pPr marL="0" indent="0" algn="l" rtl="0" fontAlgn="base">
              <a:buNone/>
            </a:pPr>
            <a:endParaRPr lang="en-US" sz="1050" b="0" i="0" dirty="0">
              <a:solidFill>
                <a:srgbClr val="000000"/>
              </a:solidFill>
              <a:effectLst/>
              <a:latin typeface="Arial" panose="020B0604020202020204" pitchFamily="34" charset="0"/>
            </a:endParaRPr>
          </a:p>
          <a:p>
            <a:pPr algn="l" rtl="0" fontAlgn="base">
              <a:buFont typeface="Arial" panose="020B0604020202020204" pitchFamily="34" charset="0"/>
              <a:buNone/>
            </a:pPr>
            <a:r>
              <a:rPr lang="en-US" sz="1200" b="0" i="0" u="none" strike="noStrike" dirty="0">
                <a:solidFill>
                  <a:srgbClr val="262727"/>
                </a:solidFill>
                <a:effectLst/>
                <a:latin typeface="Tahoma" panose="020B0604030504040204" pitchFamily="34" charset="0"/>
              </a:rPr>
              <a:t>I</a:t>
            </a:r>
            <a:r>
              <a:rPr lang="en-US" sz="1200" b="0" i="0" u="none" strike="noStrike" dirty="0">
                <a:solidFill>
                  <a:srgbClr val="262727"/>
                </a:solidFill>
                <a:effectLst/>
                <a:latin typeface="Georgia" panose="02040502050405020303" pitchFamily="18" charset="0"/>
              </a:rPr>
              <a:t>f another government agency or law enforcement requests this information, they will be required to have the sponsor sign an A-5 form. There are instances in which ORR may release, or approve sharing of PII without an authorizing signature, however, these instances are rare. </a:t>
            </a:r>
          </a:p>
          <a:p>
            <a:pPr algn="l" rtl="0" fontAlgn="base">
              <a:buFont typeface="Arial" panose="020B0604020202020204" pitchFamily="34" charset="0"/>
              <a:buNone/>
            </a:pPr>
            <a:endParaRPr lang="en-US" sz="1200" b="0" i="0" u="none" strike="noStrike" dirty="0">
              <a:solidFill>
                <a:srgbClr val="262727"/>
              </a:solidFill>
              <a:effectLst/>
              <a:latin typeface="Georgia" panose="02040502050405020303" pitchFamily="18" charset="0"/>
            </a:endParaRPr>
          </a:p>
          <a:p>
            <a:pPr algn="l" rtl="0" fontAlgn="base">
              <a:buFont typeface="Arial" panose="020B0604020202020204" pitchFamily="34" charset="0"/>
              <a:buNone/>
            </a:pPr>
            <a:r>
              <a:rPr lang="en-US" sz="1200" b="0" i="0" u="none" strike="noStrike" dirty="0">
                <a:solidFill>
                  <a:srgbClr val="262727"/>
                </a:solidFill>
                <a:effectLst/>
                <a:latin typeface="Georgia" panose="02040502050405020303" pitchFamily="18" charset="0"/>
              </a:rPr>
              <a:t>The asking party (detective/attorney/</a:t>
            </a:r>
            <a:r>
              <a:rPr lang="en-US" sz="1200" b="0" i="0" u="none" strike="noStrike" dirty="0" err="1">
                <a:solidFill>
                  <a:srgbClr val="262727"/>
                </a:solidFill>
                <a:effectLst/>
                <a:latin typeface="Georgia" panose="02040502050405020303" pitchFamily="18" charset="0"/>
              </a:rPr>
              <a:t>etc</a:t>
            </a:r>
            <a:r>
              <a:rPr lang="en-US" sz="1200" b="0" i="0" u="none" strike="noStrike" dirty="0">
                <a:solidFill>
                  <a:srgbClr val="262727"/>
                </a:solidFill>
                <a:effectLst/>
                <a:latin typeface="Georgia" panose="02040502050405020303" pitchFamily="18" charset="0"/>
              </a:rPr>
              <a:t>) will need to fill out the form and it is critical that the sponsor’s signature is obtained in order for the asking party to receive the document requested. The asking party will need to email it to the on-screen email. </a:t>
            </a:r>
          </a:p>
          <a:p>
            <a:pPr algn="l" rtl="0" fontAlgn="base">
              <a:buFont typeface="Arial" panose="020B0604020202020204" pitchFamily="34" charset="0"/>
              <a:buNone/>
            </a:pPr>
            <a:endParaRPr lang="en-US" sz="1200" b="0" i="0" u="none" strike="noStrike" dirty="0">
              <a:solidFill>
                <a:srgbClr val="262727"/>
              </a:solidFill>
              <a:effectLst/>
              <a:latin typeface="Georgia" panose="02040502050405020303" pitchFamily="18" charset="0"/>
            </a:endParaRPr>
          </a:p>
          <a:p>
            <a:pPr algn="l" rtl="0" fontAlgn="base">
              <a:buFont typeface="Arial" panose="020B0604020202020204" pitchFamily="34" charset="0"/>
              <a:buNone/>
            </a:pPr>
            <a:r>
              <a:rPr lang="en-US" sz="1200" b="0" i="0" u="none" strike="noStrike" dirty="0">
                <a:solidFill>
                  <a:srgbClr val="262727"/>
                </a:solidFill>
                <a:effectLst/>
                <a:latin typeface="Georgia" panose="02040502050405020303" pitchFamily="18" charset="0"/>
              </a:rPr>
              <a:t>Cindy </a:t>
            </a:r>
            <a:endParaRPr lang="en-US" sz="1050"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22D71-105C-4CD3-877F-B6DC3E9F3F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7754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keep our team organized and prepared for when a case manager is on leave. The case manager will create a document (coverage plan) with a synopsis of all the high-needs cases in case the client reaches out to the designated case manager on standby. The case manager will provide their clients with the designated case manager’s work contact information. Before the case manager leaves, the case manager must ensure that all case notes are updated with the most recent contact.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one of our case managers has a complex case in which they need additional support, the case manager will reach out to our colleagues to staff the case to obtain feedback or to inquire about different approaches to best assist our clients. When the case becomes too complex, we reach out to CSS for further guidance. Shoutout to Katie for always providing support &lt;3.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Cindy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22D71-105C-4CD3-877F-B6DC3E9F3F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530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20767-10A0-A728-E1EA-BDACD1A0E9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F0DD6E-CC89-8F98-C057-62247B4AF1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CB1A1B-C155-BD51-1BD9-A9E253F43265}"/>
              </a:ext>
            </a:extLst>
          </p:cNvPr>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5" name="Footer Placeholder 4">
            <a:extLst>
              <a:ext uri="{FF2B5EF4-FFF2-40B4-BE49-F238E27FC236}">
                <a16:creationId xmlns:a16="http://schemas.microsoft.com/office/drawing/2014/main" id="{9293CFB3-7E40-9892-F70D-A5287DB411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19E2FE-81F8-91F7-4666-10F53B307B7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326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E2EC-0433-6400-7A9D-D89FC52B76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CEEC44-9055-8860-0B02-759AA25322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42F55-D10C-83A5-70C2-24BF5BA5D145}"/>
              </a:ext>
            </a:extLst>
          </p:cNvPr>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5" name="Footer Placeholder 4">
            <a:extLst>
              <a:ext uri="{FF2B5EF4-FFF2-40B4-BE49-F238E27FC236}">
                <a16:creationId xmlns:a16="http://schemas.microsoft.com/office/drawing/2014/main" id="{6173D912-EA9E-5DCD-3D95-1C24F11BD1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D6C1DE-1290-C7FC-6510-969808B9806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1047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AD7E3-A9BD-D7C8-E232-41158E250F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C6D8B5-6C17-BA2F-C841-F3DA8767FB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DD31B8-9537-E5A8-410E-E201FE177C89}"/>
              </a:ext>
            </a:extLst>
          </p:cNvPr>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5" name="Footer Placeholder 4">
            <a:extLst>
              <a:ext uri="{FF2B5EF4-FFF2-40B4-BE49-F238E27FC236}">
                <a16:creationId xmlns:a16="http://schemas.microsoft.com/office/drawing/2014/main" id="{0A8823F7-C15A-0092-A21B-311DD1E1D7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3DA2AD-6C1F-B519-A063-0BFC69660A7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219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3B54-2F77-0E9E-60DB-29AB14F5A8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66051C-D3A7-1F58-05BF-21F7B34897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DEEAD2-7AE3-4CB0-14B8-F3054FEEC306}"/>
              </a:ext>
            </a:extLst>
          </p:cNvPr>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5" name="Footer Placeholder 4">
            <a:extLst>
              <a:ext uri="{FF2B5EF4-FFF2-40B4-BE49-F238E27FC236}">
                <a16:creationId xmlns:a16="http://schemas.microsoft.com/office/drawing/2014/main" id="{FEEBAF2F-6495-419B-8E7E-3E41DD8176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148B19-E494-EA86-287D-8AB4820F42A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784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DF45-AABB-F563-4077-2A0F0BCFB5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73B2F0-470A-3A69-5FC2-4627A924F73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789482-C2D2-4B19-BEA2-DC6119CABA97}"/>
              </a:ext>
            </a:extLst>
          </p:cNvPr>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5" name="Footer Placeholder 4">
            <a:extLst>
              <a:ext uri="{FF2B5EF4-FFF2-40B4-BE49-F238E27FC236}">
                <a16:creationId xmlns:a16="http://schemas.microsoft.com/office/drawing/2014/main" id="{BFD9A87F-6C90-BD89-1FEE-282E3F63A3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399660-648B-A484-FF55-A4E9F17804C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713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77FD-6288-D963-26F7-DB50ABC568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40231B-D218-4089-A3E4-C2EF7AFFD5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68A931-A983-46F5-E2C5-B9B1A80821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AB60BB-119B-F735-BD80-143F67B78EED}"/>
              </a:ext>
            </a:extLst>
          </p:cNvPr>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6" name="Footer Placeholder 5">
            <a:extLst>
              <a:ext uri="{FF2B5EF4-FFF2-40B4-BE49-F238E27FC236}">
                <a16:creationId xmlns:a16="http://schemas.microsoft.com/office/drawing/2014/main" id="{C40CF389-1A97-1A81-A297-D29DFE0B0D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47E2BE-ECE0-9531-2E6A-F3CE879F498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792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59D7-51E8-3606-5834-AE35B71DC9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94649-7A5F-6399-A5F9-C8272E4CD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532BED-131D-C3A2-65D9-33DE510334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18C1E3-C61A-95BD-D3FA-6EE6DDFB9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51B525-901F-FA81-B562-12E266D43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D7965-3DB0-C7FE-F2BB-5656768AA4BF}"/>
              </a:ext>
            </a:extLst>
          </p:cNvPr>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8" name="Footer Placeholder 7">
            <a:extLst>
              <a:ext uri="{FF2B5EF4-FFF2-40B4-BE49-F238E27FC236}">
                <a16:creationId xmlns:a16="http://schemas.microsoft.com/office/drawing/2014/main" id="{282CDAC9-8D8D-5D8E-A213-DDC8067C162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4464CF2-67AB-999A-3651-E05F6A9812A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508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E68C-D746-5F16-08C9-B57B3A4580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286DFA-E8DA-2CE9-8D07-8AD8385E7835}"/>
              </a:ext>
            </a:extLst>
          </p:cNvPr>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4" name="Footer Placeholder 3">
            <a:extLst>
              <a:ext uri="{FF2B5EF4-FFF2-40B4-BE49-F238E27FC236}">
                <a16:creationId xmlns:a16="http://schemas.microsoft.com/office/drawing/2014/main" id="{B86795FD-4D5B-EA04-DE52-4648B7DD865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BCC1064-EEC4-2C50-2DEF-4066320A045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962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2E36E1-F4A0-09C6-87F0-07CC9A409289}"/>
              </a:ext>
            </a:extLst>
          </p:cNvPr>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3" name="Footer Placeholder 2">
            <a:extLst>
              <a:ext uri="{FF2B5EF4-FFF2-40B4-BE49-F238E27FC236}">
                <a16:creationId xmlns:a16="http://schemas.microsoft.com/office/drawing/2014/main" id="{5C9D5A6E-3F94-5192-B25C-9E6138F41E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C4B625-FE75-7765-449E-DE83F0F64BB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416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138E-581C-6CF8-6FB1-D4349779E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F4AFF7-4339-6EAB-3AB5-DA1C2B3356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611ED4-61D9-EEB5-16C0-45EB3EFFD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7F8E35-1DA0-496A-2B8E-A0641E88C43E}"/>
              </a:ext>
            </a:extLst>
          </p:cNvPr>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6" name="Footer Placeholder 5">
            <a:extLst>
              <a:ext uri="{FF2B5EF4-FFF2-40B4-BE49-F238E27FC236}">
                <a16:creationId xmlns:a16="http://schemas.microsoft.com/office/drawing/2014/main" id="{6891100C-6B89-83E8-5BFC-67E813847A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530455-D274-6443-40A5-EB672408530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039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2F76-D390-FBDD-AB9F-597B1E4ED7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25BCD5-4053-BBFD-C780-B5D6764638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9FC329-72DC-DE50-1CCB-F41CC8875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0F0765-32E6-0837-0651-CBC53A774642}"/>
              </a:ext>
            </a:extLst>
          </p:cNvPr>
          <p:cNvSpPr>
            <a:spLocks noGrp="1"/>
          </p:cNvSpPr>
          <p:nvPr>
            <p:ph type="dt" sz="half" idx="10"/>
          </p:nvPr>
        </p:nvSpPr>
        <p:spPr/>
        <p:txBody>
          <a:bodyPr/>
          <a:lstStyle/>
          <a:p>
            <a:fld id="{B61BEF0D-F0BB-DE4B-95CE-6DB70DBA9567}" type="datetimeFigureOut">
              <a:rPr lang="en-US" smtClean="0"/>
              <a:pPr/>
              <a:t>10/18/2024</a:t>
            </a:fld>
            <a:endParaRPr lang="en-US" dirty="0"/>
          </a:p>
        </p:txBody>
      </p:sp>
      <p:sp>
        <p:nvSpPr>
          <p:cNvPr id="6" name="Footer Placeholder 5">
            <a:extLst>
              <a:ext uri="{FF2B5EF4-FFF2-40B4-BE49-F238E27FC236}">
                <a16:creationId xmlns:a16="http://schemas.microsoft.com/office/drawing/2014/main" id="{26C9D513-0D62-5A0C-BEE2-1E8B2B20AA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4A2917-D1E6-ECAF-9E1C-7C960DD2F7A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406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239EAA-A732-2976-BA70-F90A69E38A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A82077-8840-10C7-7E37-4C872AC6BC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A9CD9-174E-497D-3D0E-B42EA7823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1BEF0D-F0BB-DE4B-95CE-6DB70DBA9567}" type="datetimeFigureOut">
              <a:rPr lang="en-US" smtClean="0"/>
              <a:pPr/>
              <a:t>10/18/2024</a:t>
            </a:fld>
            <a:endParaRPr lang="en-US" dirty="0"/>
          </a:p>
        </p:txBody>
      </p:sp>
      <p:sp>
        <p:nvSpPr>
          <p:cNvPr id="5" name="Footer Placeholder 4">
            <a:extLst>
              <a:ext uri="{FF2B5EF4-FFF2-40B4-BE49-F238E27FC236}">
                <a16:creationId xmlns:a16="http://schemas.microsoft.com/office/drawing/2014/main" id="{A56751CD-8B3E-812D-CAC8-EBB7785910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F53AD7A-5A22-BE7D-DF9E-C7944BDFAD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32614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fm-cab.blogspot.com/2020/04/thematic-focus-children-families-pt-1.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4.pn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mailto:UCRecords@acf.hhs.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127208" y="857251"/>
            <a:ext cx="4747280" cy="3098061"/>
          </a:xfrm>
        </p:spPr>
        <p:txBody>
          <a:bodyPr anchor="b">
            <a:normAutofit/>
          </a:bodyPr>
          <a:lstStyle/>
          <a:p>
            <a:pPr algn="l"/>
            <a:r>
              <a:rPr lang="en-US" sz="4800" dirty="0">
                <a:solidFill>
                  <a:srgbClr val="FFFFFF"/>
                </a:solidFill>
              </a:rPr>
              <a:t>Best Practice for </a:t>
            </a:r>
            <a:br>
              <a:rPr lang="en-US" sz="4800" dirty="0">
                <a:solidFill>
                  <a:srgbClr val="FFFFFF"/>
                </a:solidFill>
              </a:rPr>
            </a:br>
            <a:r>
              <a:rPr lang="en-US" sz="4800" dirty="0">
                <a:solidFill>
                  <a:srgbClr val="FFFFFF"/>
                </a:solidFill>
              </a:rPr>
              <a:t>High Needs Cases</a:t>
            </a:r>
          </a:p>
        </p:txBody>
      </p:sp>
      <p:sp>
        <p:nvSpPr>
          <p:cNvPr id="39" name="Rectangle 3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FB777649-0EF1-38E1-2EE3-BF6D4C45EE3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p:blipFill>
        <p:spPr>
          <a:xfrm>
            <a:off x="6920559" y="2458285"/>
            <a:ext cx="3737164" cy="1955717"/>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C949778-C222-C9FA-F13B-A0678C091850}"/>
              </a:ext>
            </a:extLst>
          </p:cNvPr>
          <p:cNvSpPr>
            <a:spLocks noGrp="1"/>
          </p:cNvSpPr>
          <p:nvPr>
            <p:ph type="title"/>
          </p:nvPr>
        </p:nvSpPr>
        <p:spPr>
          <a:xfrm>
            <a:off x="1136395" y="304511"/>
            <a:ext cx="5814240" cy="783985"/>
          </a:xfrm>
        </p:spPr>
        <p:txBody>
          <a:bodyPr anchor="b">
            <a:normAutofit/>
          </a:bodyPr>
          <a:lstStyle/>
          <a:p>
            <a:r>
              <a:rPr lang="en-US" sz="4000" b="1" dirty="0"/>
              <a:t>Boundaries </a:t>
            </a:r>
            <a:endParaRPr lang="en-US" sz="4000" dirty="0"/>
          </a:p>
        </p:txBody>
      </p:sp>
      <p:sp>
        <p:nvSpPr>
          <p:cNvPr id="43" name="Rectangle 4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Rectangle 40">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Content Placeholder 2">
            <a:extLst>
              <a:ext uri="{FF2B5EF4-FFF2-40B4-BE49-F238E27FC236}">
                <a16:creationId xmlns:a16="http://schemas.microsoft.com/office/drawing/2014/main" id="{44E0AB28-9007-C6C6-65E7-90733B77828D}"/>
              </a:ext>
            </a:extLst>
          </p:cNvPr>
          <p:cNvGraphicFramePr>
            <a:graphicFrameLocks/>
          </p:cNvGraphicFramePr>
          <p:nvPr>
            <p:extLst>
              <p:ext uri="{D42A27DB-BD31-4B8C-83A1-F6EECF244321}">
                <p14:modId xmlns:p14="http://schemas.microsoft.com/office/powerpoint/2010/main" val="1638997254"/>
              </p:ext>
            </p:extLst>
          </p:nvPr>
        </p:nvGraphicFramePr>
        <p:xfrm>
          <a:off x="919759" y="139300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7E25F68F-3171-6557-FC37-553DEAB5468A}"/>
              </a:ext>
            </a:extLst>
          </p:cNvPr>
          <p:cNvPicPr>
            <a:picLocks noChangeAspect="1"/>
          </p:cNvPicPr>
          <p:nvPr/>
        </p:nvPicPr>
        <p:blipFill>
          <a:blip r:embed="rId8"/>
          <a:stretch>
            <a:fillRect/>
          </a:stretch>
        </p:blipFill>
        <p:spPr>
          <a:xfrm>
            <a:off x="-1" y="5024951"/>
            <a:ext cx="1926772" cy="1492569"/>
          </a:xfrm>
          <a:prstGeom prst="rect">
            <a:avLst/>
          </a:prstGeom>
        </p:spPr>
      </p:pic>
    </p:spTree>
    <p:extLst>
      <p:ext uri="{BB962C8B-B14F-4D97-AF65-F5344CB8AC3E}">
        <p14:creationId xmlns:p14="http://schemas.microsoft.com/office/powerpoint/2010/main" val="409855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Rectangle 4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Rectangle 40">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6B9BFA77-2516-3013-2566-63865EB1A012}"/>
              </a:ext>
            </a:extLst>
          </p:cNvPr>
          <p:cNvPicPr>
            <a:picLocks noChangeAspect="1"/>
          </p:cNvPicPr>
          <p:nvPr/>
        </p:nvPicPr>
        <p:blipFill>
          <a:blip r:embed="rId3"/>
          <a:stretch>
            <a:fillRect/>
          </a:stretch>
        </p:blipFill>
        <p:spPr>
          <a:xfrm>
            <a:off x="1741746" y="328928"/>
            <a:ext cx="4354254" cy="5648761"/>
          </a:xfrm>
          <a:prstGeom prst="rect">
            <a:avLst/>
          </a:prstGeom>
        </p:spPr>
      </p:pic>
      <p:pic>
        <p:nvPicPr>
          <p:cNvPr id="6" name="Picture 5">
            <a:extLst>
              <a:ext uri="{FF2B5EF4-FFF2-40B4-BE49-F238E27FC236}">
                <a16:creationId xmlns:a16="http://schemas.microsoft.com/office/drawing/2014/main" id="{7A37E0D5-E397-06D1-99A1-206D1F11CC50}"/>
              </a:ext>
            </a:extLst>
          </p:cNvPr>
          <p:cNvPicPr>
            <a:picLocks noChangeAspect="1"/>
          </p:cNvPicPr>
          <p:nvPr/>
        </p:nvPicPr>
        <p:blipFill>
          <a:blip r:embed="rId4"/>
          <a:stretch>
            <a:fillRect/>
          </a:stretch>
        </p:blipFill>
        <p:spPr>
          <a:xfrm>
            <a:off x="6672949" y="328928"/>
            <a:ext cx="4499805" cy="5742757"/>
          </a:xfrm>
          <a:prstGeom prst="rect">
            <a:avLst/>
          </a:prstGeom>
        </p:spPr>
      </p:pic>
      <p:pic>
        <p:nvPicPr>
          <p:cNvPr id="10" name="Picture 9">
            <a:extLst>
              <a:ext uri="{FF2B5EF4-FFF2-40B4-BE49-F238E27FC236}">
                <a16:creationId xmlns:a16="http://schemas.microsoft.com/office/drawing/2014/main" id="{3F02666D-4A7A-4EE1-958E-8DC1D1087A8E}"/>
              </a:ext>
            </a:extLst>
          </p:cNvPr>
          <p:cNvPicPr>
            <a:picLocks noChangeAspect="1"/>
          </p:cNvPicPr>
          <p:nvPr/>
        </p:nvPicPr>
        <p:blipFill>
          <a:blip r:embed="rId5"/>
          <a:stretch>
            <a:fillRect/>
          </a:stretch>
        </p:blipFill>
        <p:spPr>
          <a:xfrm>
            <a:off x="0" y="4832187"/>
            <a:ext cx="2164268" cy="1676545"/>
          </a:xfrm>
          <a:prstGeom prst="rect">
            <a:avLst/>
          </a:prstGeom>
        </p:spPr>
      </p:pic>
    </p:spTree>
    <p:extLst>
      <p:ext uri="{BB962C8B-B14F-4D97-AF65-F5344CB8AC3E}">
        <p14:creationId xmlns:p14="http://schemas.microsoft.com/office/powerpoint/2010/main" val="29767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C949778-C222-C9FA-F13B-A0678C091850}"/>
              </a:ext>
            </a:extLst>
          </p:cNvPr>
          <p:cNvSpPr>
            <a:spLocks noGrp="1"/>
          </p:cNvSpPr>
          <p:nvPr>
            <p:ph type="title"/>
          </p:nvPr>
        </p:nvSpPr>
        <p:spPr>
          <a:xfrm>
            <a:off x="1169580" y="608595"/>
            <a:ext cx="5814240" cy="783985"/>
          </a:xfrm>
        </p:spPr>
        <p:txBody>
          <a:bodyPr anchor="b">
            <a:noAutofit/>
          </a:bodyPr>
          <a:lstStyle/>
          <a:p>
            <a:pPr algn="ctr"/>
            <a:r>
              <a:rPr lang="en-US" sz="4000" b="1" dirty="0"/>
              <a:t>Trauma-Informed Care Trainings </a:t>
            </a:r>
            <a:endParaRPr lang="en-US" sz="4000" dirty="0"/>
          </a:p>
        </p:txBody>
      </p:sp>
      <p:sp>
        <p:nvSpPr>
          <p:cNvPr id="43" name="Rectangle 4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Rectangle 40">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09068855-32BD-75B4-AAA5-49D6FED1A200}"/>
              </a:ext>
            </a:extLst>
          </p:cNvPr>
          <p:cNvSpPr>
            <a:spLocks noGrp="1"/>
          </p:cNvSpPr>
          <p:nvPr>
            <p:ph idx="1"/>
          </p:nvPr>
        </p:nvSpPr>
        <p:spPr>
          <a:xfrm>
            <a:off x="911361" y="1555866"/>
            <a:ext cx="6330677" cy="4168477"/>
          </a:xfrm>
        </p:spPr>
        <p:txBody>
          <a:bodyPr>
            <a:normAutofit/>
          </a:bodyPr>
          <a:lstStyle/>
          <a:p>
            <a:pPr algn="l" rtl="0" fontAlgn="base">
              <a:buFont typeface="Arial" panose="020B0604020202020204" pitchFamily="34" charset="0"/>
              <a:buChar char="•"/>
            </a:pPr>
            <a:r>
              <a:rPr lang="en-US" sz="1800" b="0" i="0" u="none" strike="noStrike" dirty="0">
                <a:solidFill>
                  <a:srgbClr val="000000"/>
                </a:solidFill>
                <a:effectLst/>
                <a:latin typeface="Corbel" panose="020B0503020204020204" pitchFamily="34" charset="0"/>
              </a:rPr>
              <a:t>Trainings/resources available to case managers:</a:t>
            </a:r>
            <a:r>
              <a:rPr lang="en-US" sz="1800" b="0" i="0" dirty="0">
                <a:solidFill>
                  <a:srgbClr val="000000"/>
                </a:solidFill>
                <a:effectLst/>
                <a:latin typeface="Corbel" panose="020B0503020204020204" pitchFamily="34" charset="0"/>
              </a:rPr>
              <a:t>​</a:t>
            </a:r>
            <a:endParaRPr lang="en-US" sz="1800" b="0" i="0" dirty="0">
              <a:solidFill>
                <a:srgbClr val="000000"/>
              </a:solidFill>
              <a:effectLst/>
              <a:latin typeface="Arial" panose="020B0604020202020204" pitchFamily="34" charset="0"/>
            </a:endParaRPr>
          </a:p>
          <a:p>
            <a:pPr lvl="1" fontAlgn="base"/>
            <a:r>
              <a:rPr lang="en-US" sz="1800" b="0" i="0" u="none" strike="noStrike" dirty="0">
                <a:solidFill>
                  <a:srgbClr val="000000"/>
                </a:solidFill>
                <a:effectLst/>
                <a:latin typeface="Corbel" panose="020B0503020204020204" pitchFamily="34" charset="0"/>
              </a:rPr>
              <a:t>ORR Learning Center</a:t>
            </a:r>
            <a:r>
              <a:rPr lang="en-US" sz="1800" b="0" i="0" dirty="0">
                <a:solidFill>
                  <a:srgbClr val="000000"/>
                </a:solidFill>
                <a:effectLst/>
                <a:latin typeface="Corbel" panose="020B0503020204020204" pitchFamily="34" charset="0"/>
              </a:rPr>
              <a:t>​</a:t>
            </a:r>
            <a:endParaRPr lang="en-US" sz="1800" b="0" i="0" dirty="0">
              <a:solidFill>
                <a:srgbClr val="000000"/>
              </a:solidFill>
              <a:effectLst/>
              <a:latin typeface="Arial" panose="020B0604020202020204" pitchFamily="34" charset="0"/>
            </a:endParaRPr>
          </a:p>
          <a:p>
            <a:pPr lvl="1" fontAlgn="base"/>
            <a:r>
              <a:rPr lang="en-US" sz="1800" b="0" i="0" u="none" strike="noStrike" dirty="0">
                <a:solidFill>
                  <a:srgbClr val="000000"/>
                </a:solidFill>
                <a:effectLst/>
                <a:latin typeface="Corbel" panose="020B0503020204020204" pitchFamily="34" charset="0"/>
              </a:rPr>
              <a:t>Switchboardta.org</a:t>
            </a:r>
            <a:endParaRPr lang="en-US" sz="1800" b="0" i="0" dirty="0">
              <a:solidFill>
                <a:srgbClr val="000000"/>
              </a:solidFill>
              <a:effectLst/>
              <a:latin typeface="Arial" panose="020B0604020202020204" pitchFamily="34" charset="0"/>
            </a:endParaRPr>
          </a:p>
          <a:p>
            <a:endParaRPr lang="en-US" sz="1100" dirty="0"/>
          </a:p>
          <a:p>
            <a:pPr lvl="1"/>
            <a:endParaRPr lang="en-US" sz="1100" dirty="0"/>
          </a:p>
        </p:txBody>
      </p:sp>
      <p:pic>
        <p:nvPicPr>
          <p:cNvPr id="5" name="Picture 4" descr="Core Principles of Trauma-Informed Care: Key Learnings [1 of 3] -  SocialWork.Career">
            <a:extLst>
              <a:ext uri="{FF2B5EF4-FFF2-40B4-BE49-F238E27FC236}">
                <a16:creationId xmlns:a16="http://schemas.microsoft.com/office/drawing/2014/main" id="{09304A77-5864-73EA-0B8D-867F543F637C}"/>
              </a:ext>
            </a:extLst>
          </p:cNvPr>
          <p:cNvPicPr>
            <a:picLocks noChangeAspect="1"/>
          </p:cNvPicPr>
          <p:nvPr/>
        </p:nvPicPr>
        <p:blipFill>
          <a:blip r:embed="rId3"/>
          <a:srcRect l="11705" r="11026"/>
          <a:stretch/>
        </p:blipFill>
        <p:spPr>
          <a:xfrm>
            <a:off x="7192257" y="0"/>
            <a:ext cx="4945481" cy="6400372"/>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pic>
        <p:nvPicPr>
          <p:cNvPr id="6" name="Picture 5">
            <a:extLst>
              <a:ext uri="{FF2B5EF4-FFF2-40B4-BE49-F238E27FC236}">
                <a16:creationId xmlns:a16="http://schemas.microsoft.com/office/drawing/2014/main" id="{0B540057-BA29-3ED7-D612-1CEC55D219E4}"/>
              </a:ext>
            </a:extLst>
          </p:cNvPr>
          <p:cNvPicPr>
            <a:picLocks noChangeAspect="1"/>
          </p:cNvPicPr>
          <p:nvPr/>
        </p:nvPicPr>
        <p:blipFill>
          <a:blip r:embed="rId4"/>
          <a:stretch>
            <a:fillRect/>
          </a:stretch>
        </p:blipFill>
        <p:spPr>
          <a:xfrm>
            <a:off x="54262" y="4800387"/>
            <a:ext cx="2164268" cy="1676545"/>
          </a:xfrm>
          <a:prstGeom prst="rect">
            <a:avLst/>
          </a:prstGeom>
        </p:spPr>
      </p:pic>
    </p:spTree>
    <p:extLst>
      <p:ext uri="{BB962C8B-B14F-4D97-AF65-F5344CB8AC3E}">
        <p14:creationId xmlns:p14="http://schemas.microsoft.com/office/powerpoint/2010/main" val="74909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7ED5E-B0CD-BF4B-753A-515B8B2DF20C}"/>
              </a:ext>
            </a:extLst>
          </p:cNvPr>
          <p:cNvSpPr>
            <a:spLocks noGrp="1"/>
          </p:cNvSpPr>
          <p:nvPr>
            <p:ph type="title"/>
          </p:nvPr>
        </p:nvSpPr>
        <p:spPr>
          <a:xfrm>
            <a:off x="0" y="47154"/>
            <a:ext cx="3541222" cy="1449137"/>
          </a:xfrm>
        </p:spPr>
        <p:txBody>
          <a:bodyPr vert="horz" lIns="91440" tIns="45720" rIns="91440" bIns="45720" rtlCol="0" anchor="b">
            <a:normAutofit/>
          </a:bodyPr>
          <a:lstStyle/>
          <a:p>
            <a:r>
              <a:rPr lang="en-US" sz="4000" kern="1200" dirty="0">
                <a:solidFill>
                  <a:schemeClr val="tx1"/>
                </a:solidFill>
                <a:latin typeface="+mj-lt"/>
                <a:ea typeface="+mj-ea"/>
                <a:cs typeface="+mj-cs"/>
              </a:rPr>
              <a:t>Introduction</a:t>
            </a:r>
          </a:p>
        </p:txBody>
      </p:sp>
      <p:sp>
        <p:nvSpPr>
          <p:cNvPr id="30" name="Content Placeholder 3">
            <a:extLst>
              <a:ext uri="{FF2B5EF4-FFF2-40B4-BE49-F238E27FC236}">
                <a16:creationId xmlns:a16="http://schemas.microsoft.com/office/drawing/2014/main" id="{4B7F5FC6-1022-4B2C-FF45-35A0133DA6E5}"/>
              </a:ext>
            </a:extLst>
          </p:cNvPr>
          <p:cNvSpPr>
            <a:spLocks noGrp="1"/>
          </p:cNvSpPr>
          <p:nvPr>
            <p:ph sz="half" idx="2"/>
          </p:nvPr>
        </p:nvSpPr>
        <p:spPr>
          <a:xfrm>
            <a:off x="116378" y="1828796"/>
            <a:ext cx="6962761" cy="4564805"/>
          </a:xfrm>
        </p:spPr>
        <p:txBody>
          <a:bodyPr vert="horz" lIns="91440" tIns="45720" rIns="91440" bIns="45720" rtlCol="0">
            <a:normAutofit/>
          </a:bodyPr>
          <a:lstStyle/>
          <a:p>
            <a:pPr marL="0" indent="0">
              <a:buNone/>
            </a:pPr>
            <a:r>
              <a:rPr lang="en-US" sz="2400" b="1" dirty="0"/>
              <a:t>Our Mission </a:t>
            </a:r>
          </a:p>
          <a:p>
            <a:pPr marL="0" indent="0">
              <a:buNone/>
            </a:pPr>
            <a:br>
              <a:rPr lang="en-US" sz="2400" dirty="0"/>
            </a:br>
            <a:r>
              <a:rPr lang="en-US" sz="2400" dirty="0"/>
              <a:t>To increase the quality-of-life and self-sufficiency of individuals, families, and communities confronted by social, cultural and economic challenges through the power self-advocacy.</a:t>
            </a:r>
          </a:p>
          <a:p>
            <a:pPr marL="0"/>
            <a:endParaRPr lang="en-US" sz="2400" dirty="0"/>
          </a:p>
          <a:p>
            <a:pPr marL="0" indent="0">
              <a:buNone/>
            </a:pPr>
            <a:r>
              <a:rPr lang="en-US" sz="2400" b="1" dirty="0"/>
              <a:t>Our Vision </a:t>
            </a:r>
          </a:p>
          <a:p>
            <a:pPr marL="0" indent="0">
              <a:buNone/>
            </a:pPr>
            <a:br>
              <a:rPr lang="en-US" sz="2400" dirty="0"/>
            </a:br>
            <a:r>
              <a:rPr lang="en-US" sz="2400" dirty="0"/>
              <a:t>To create a shared culture of respect, acceptance, and stability for everyone.</a:t>
            </a:r>
          </a:p>
        </p:txBody>
      </p:sp>
      <p:pic>
        <p:nvPicPr>
          <p:cNvPr id="6" name="Content Placeholder 5" descr="A group of people holding hands&#10;&#10;Description automatically generated">
            <a:extLst>
              <a:ext uri="{FF2B5EF4-FFF2-40B4-BE49-F238E27FC236}">
                <a16:creationId xmlns:a16="http://schemas.microsoft.com/office/drawing/2014/main" id="{5DC29DDE-903F-5D8F-5AEE-602EBA4A864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19640" r="1049"/>
          <a:stretch/>
        </p:blipFill>
        <p:spPr>
          <a:xfrm>
            <a:off x="7079139" y="47153"/>
            <a:ext cx="5112860" cy="6346447"/>
          </a:xfrm>
          <a:prstGeom prst="rect">
            <a:avLst/>
          </a:prstGeom>
        </p:spPr>
      </p:pic>
      <p:sp>
        <p:nvSpPr>
          <p:cNvPr id="50" name="Rectangle 49">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23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648CE8-DC0A-67CF-A731-AEF75B0D07BB}"/>
              </a:ext>
            </a:extLst>
          </p:cNvPr>
          <p:cNvSpPr>
            <a:spLocks noGrp="1"/>
          </p:cNvSpPr>
          <p:nvPr>
            <p:ph type="title"/>
          </p:nvPr>
        </p:nvSpPr>
        <p:spPr>
          <a:xfrm>
            <a:off x="887779" y="527428"/>
            <a:ext cx="10044023" cy="877729"/>
          </a:xfrm>
        </p:spPr>
        <p:txBody>
          <a:bodyPr anchor="ctr">
            <a:normAutofit/>
          </a:bodyPr>
          <a:lstStyle/>
          <a:p>
            <a:r>
              <a:rPr lang="en-US" sz="4000" b="1" dirty="0">
                <a:solidFill>
                  <a:srgbClr val="FFFFFF"/>
                </a:solidFill>
                <a:ea typeface="+mj-lt"/>
                <a:cs typeface="+mj-lt"/>
              </a:rPr>
              <a:t>Initial Assessment</a:t>
            </a:r>
            <a:endParaRPr lang="en-US" sz="4000" dirty="0">
              <a:solidFill>
                <a:srgbClr val="FFFFFF"/>
              </a:solidFill>
            </a:endParaRPr>
          </a:p>
          <a:p>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7611B7C8-04C2-EAD7-EDA9-A785538D9A5C}"/>
              </a:ext>
            </a:extLst>
          </p:cNvPr>
          <p:cNvGraphicFramePr>
            <a:graphicFrameLocks noGrp="1"/>
          </p:cNvGraphicFramePr>
          <p:nvPr>
            <p:ph idx="1"/>
            <p:extLst>
              <p:ext uri="{D42A27DB-BD31-4B8C-83A1-F6EECF244321}">
                <p14:modId xmlns:p14="http://schemas.microsoft.com/office/powerpoint/2010/main" val="1375426998"/>
              </p:ext>
            </p:extLst>
          </p:nvPr>
        </p:nvGraphicFramePr>
        <p:xfrm>
          <a:off x="0" y="1575954"/>
          <a:ext cx="12191997" cy="5282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2668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948B9-E467-A3D4-456F-E50FC141F63E}"/>
              </a:ext>
            </a:extLst>
          </p:cNvPr>
          <p:cNvSpPr>
            <a:spLocks noGrp="1"/>
          </p:cNvSpPr>
          <p:nvPr>
            <p:ph type="title"/>
          </p:nvPr>
        </p:nvSpPr>
        <p:spPr>
          <a:xfrm>
            <a:off x="1136395" y="1049193"/>
            <a:ext cx="5814240" cy="818562"/>
          </a:xfrm>
        </p:spPr>
        <p:txBody>
          <a:bodyPr anchor="b">
            <a:normAutofit/>
          </a:bodyPr>
          <a:lstStyle/>
          <a:p>
            <a:r>
              <a:rPr lang="en-US" sz="4000" b="1" dirty="0">
                <a:latin typeface="Aptos"/>
              </a:rPr>
              <a:t> </a:t>
            </a:r>
            <a:r>
              <a:rPr lang="en-US" sz="4000" b="1" dirty="0">
                <a:latin typeface="Corbel"/>
              </a:rPr>
              <a:t>Building Relationships</a:t>
            </a:r>
            <a:endParaRPr lang="en-US" sz="4000" dirty="0">
              <a:latin typeface="Corbel"/>
            </a:endParaRPr>
          </a:p>
        </p:txBody>
      </p:sp>
      <p:sp>
        <p:nvSpPr>
          <p:cNvPr id="18" name="Content Placeholder 2">
            <a:extLst>
              <a:ext uri="{FF2B5EF4-FFF2-40B4-BE49-F238E27FC236}">
                <a16:creationId xmlns:a16="http://schemas.microsoft.com/office/drawing/2014/main" id="{92694315-9A32-702B-CB34-A8CEB9317FDE}"/>
              </a:ext>
            </a:extLst>
          </p:cNvPr>
          <p:cNvSpPr>
            <a:spLocks noGrp="1"/>
          </p:cNvSpPr>
          <p:nvPr>
            <p:ph idx="1"/>
          </p:nvPr>
        </p:nvSpPr>
        <p:spPr>
          <a:xfrm>
            <a:off x="299258" y="1938371"/>
            <a:ext cx="6651379" cy="3799821"/>
          </a:xfrm>
        </p:spPr>
        <p:txBody>
          <a:bodyPr>
            <a:normAutofit/>
          </a:bodyPr>
          <a:lstStyle/>
          <a:p>
            <a:pPr marL="0" marR="0" indent="0">
              <a:spcBef>
                <a:spcPts val="0"/>
              </a:spcBef>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Partnerships: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WSYNCF partners with local organizations to facilitate access to services.</a:t>
            </a:r>
          </a:p>
          <a:p>
            <a:pPr marL="0" marR="0" lvl="0" indent="0">
              <a:spcBef>
                <a:spcPts val="0"/>
              </a:spcBef>
              <a:spcAft>
                <a:spcPts val="800"/>
              </a:spcAft>
              <a:buSzPts val="1000"/>
              <a:buNone/>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Care and Compassion: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Emphasize the importance of care and compassion in building these relationships.</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Transmitting the commitment with the population served.</a:t>
            </a:r>
          </a:p>
        </p:txBody>
      </p:sp>
      <p:pic>
        <p:nvPicPr>
          <p:cNvPr id="13" name="Picture 12" descr="Close-up of several colorful objects&#10;&#10;Description automatically generated">
            <a:extLst>
              <a:ext uri="{FF2B5EF4-FFF2-40B4-BE49-F238E27FC236}">
                <a16:creationId xmlns:a16="http://schemas.microsoft.com/office/drawing/2014/main" id="{243AB880-9108-8B52-462A-C6DC45F80A41}"/>
              </a:ext>
            </a:extLst>
          </p:cNvPr>
          <p:cNvPicPr>
            <a:picLocks noChangeAspect="1"/>
          </p:cNvPicPr>
          <p:nvPr/>
        </p:nvPicPr>
        <p:blipFill>
          <a:blip r:embed="rId3"/>
          <a:stretch>
            <a:fillRect/>
          </a:stretch>
        </p:blipFill>
        <p:spPr>
          <a:xfrm>
            <a:off x="7679766" y="1134021"/>
            <a:ext cx="3712869" cy="1540840"/>
          </a:xfrm>
          <a:prstGeom prst="rect">
            <a:avLst/>
          </a:prstGeom>
        </p:spPr>
      </p:pic>
      <p:pic>
        <p:nvPicPr>
          <p:cNvPr id="19" name="Picture 18" descr="A watercolor of two people holding hands&#10;&#10;Description automatically generated">
            <a:extLst>
              <a:ext uri="{FF2B5EF4-FFF2-40B4-BE49-F238E27FC236}">
                <a16:creationId xmlns:a16="http://schemas.microsoft.com/office/drawing/2014/main" id="{ECBB1220-B152-3F96-C568-D7CC06E447D8}"/>
              </a:ext>
            </a:extLst>
          </p:cNvPr>
          <p:cNvPicPr>
            <a:picLocks noChangeAspect="1"/>
          </p:cNvPicPr>
          <p:nvPr/>
        </p:nvPicPr>
        <p:blipFill>
          <a:blip r:embed="rId4">
            <a:extLst>
              <a:ext uri="{28A0092B-C50C-407E-A947-70E740481C1C}">
                <a14:useLocalDpi xmlns:a14="http://schemas.microsoft.com/office/drawing/2010/main" val="0"/>
              </a:ext>
            </a:extLst>
          </a:blip>
          <a:srcRect r="3792" b="-3"/>
          <a:stretch/>
        </p:blipFill>
        <p:spPr>
          <a:xfrm>
            <a:off x="8442778" y="3375824"/>
            <a:ext cx="2158133" cy="2243263"/>
          </a:xfrm>
          <a:prstGeom prst="rect">
            <a:avLst/>
          </a:prstGeom>
        </p:spPr>
      </p:pic>
      <p:sp>
        <p:nvSpPr>
          <p:cNvPr id="40" name="Rectangle 39">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ECDCC01-584B-C6FA-0575-5C1616D5CC57}"/>
              </a:ext>
            </a:extLst>
          </p:cNvPr>
          <p:cNvSpPr txBox="1"/>
          <p:nvPr/>
        </p:nvSpPr>
        <p:spPr>
          <a:xfrm>
            <a:off x="7543800" y="1938371"/>
            <a:ext cx="3924300" cy="1565894"/>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57786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BA4C24-CA71-83A6-B5DE-E382D9A45D3A}"/>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rPr>
              <a:t>Navigating Resources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58BAB134-6BC3-9279-7CA5-024886E48D7B}"/>
              </a:ext>
            </a:extLst>
          </p:cNvPr>
          <p:cNvGraphicFramePr>
            <a:graphicFrameLocks noGrp="1"/>
          </p:cNvGraphicFramePr>
          <p:nvPr>
            <p:ph idx="1"/>
            <p:extLst>
              <p:ext uri="{D42A27DB-BD31-4B8C-83A1-F6EECF244321}">
                <p14:modId xmlns:p14="http://schemas.microsoft.com/office/powerpoint/2010/main" val="3043714136"/>
              </p:ext>
            </p:extLst>
          </p:nvPr>
        </p:nvGraphicFramePr>
        <p:xfrm>
          <a:off x="0" y="1575458"/>
          <a:ext cx="12191998" cy="5282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967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893F6F2-0A15-68D4-A889-1813C21625DD}"/>
              </a:ext>
            </a:extLst>
          </p:cNvPr>
          <p:cNvSpPr>
            <a:spLocks noGrp="1"/>
          </p:cNvSpPr>
          <p:nvPr>
            <p:ph type="title"/>
          </p:nvPr>
        </p:nvSpPr>
        <p:spPr>
          <a:xfrm>
            <a:off x="742950" y="581025"/>
            <a:ext cx="5648326" cy="1076325"/>
          </a:xfrm>
        </p:spPr>
        <p:txBody>
          <a:bodyPr>
            <a:noAutofit/>
          </a:bodyPr>
          <a:lstStyle/>
          <a:p>
            <a:r>
              <a:rPr lang="en-US" sz="4000" b="1" dirty="0"/>
              <a:t>Case Management Team</a:t>
            </a:r>
            <a:endParaRPr lang="en-US" sz="4000" dirty="0"/>
          </a:p>
        </p:txBody>
      </p:sp>
      <p:pic>
        <p:nvPicPr>
          <p:cNvPr id="19" name="Picture 18" descr="A person with different colored circles around her&#10;&#10;Description automatically generated">
            <a:extLst>
              <a:ext uri="{FF2B5EF4-FFF2-40B4-BE49-F238E27FC236}">
                <a16:creationId xmlns:a16="http://schemas.microsoft.com/office/drawing/2014/main" id="{A2F17ED9-6284-5CDE-2899-8B1F31730A71}"/>
              </a:ext>
            </a:extLst>
          </p:cNvPr>
          <p:cNvPicPr>
            <a:picLocks noChangeAspect="1"/>
          </p:cNvPicPr>
          <p:nvPr/>
        </p:nvPicPr>
        <p:blipFill>
          <a:blip r:embed="rId3">
            <a:extLst>
              <a:ext uri="{28A0092B-C50C-407E-A947-70E740481C1C}">
                <a14:useLocalDpi xmlns:a14="http://schemas.microsoft.com/office/drawing/2010/main" val="0"/>
              </a:ext>
            </a:extLst>
          </a:blip>
          <a:srcRect l="1831" r="-3" b="-3"/>
          <a:stretch/>
        </p:blipFill>
        <p:spPr>
          <a:xfrm>
            <a:off x="6880610" y="977857"/>
            <a:ext cx="4737650" cy="4924501"/>
          </a:xfrm>
          <a:prstGeom prst="rect">
            <a:avLst/>
          </a:prstGeom>
        </p:spPr>
      </p:pic>
      <p:graphicFrame>
        <p:nvGraphicFramePr>
          <p:cNvPr id="20" name="Content Placeholder 2">
            <a:extLst>
              <a:ext uri="{FF2B5EF4-FFF2-40B4-BE49-F238E27FC236}">
                <a16:creationId xmlns:a16="http://schemas.microsoft.com/office/drawing/2014/main" id="{D782A72D-D098-B1D7-4228-735E5D230A2F}"/>
              </a:ext>
            </a:extLst>
          </p:cNvPr>
          <p:cNvGraphicFramePr>
            <a:graphicFrameLocks noGrp="1"/>
          </p:cNvGraphicFramePr>
          <p:nvPr>
            <p:ph idx="1"/>
            <p:extLst>
              <p:ext uri="{D42A27DB-BD31-4B8C-83A1-F6EECF244321}">
                <p14:modId xmlns:p14="http://schemas.microsoft.com/office/powerpoint/2010/main" val="2866394850"/>
              </p:ext>
            </p:extLst>
          </p:nvPr>
        </p:nvGraphicFramePr>
        <p:xfrm>
          <a:off x="299258" y="1961804"/>
          <a:ext cx="6007612" cy="47216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676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4F178-C205-9604-5785-51BEA5C108C8}"/>
              </a:ext>
            </a:extLst>
          </p:cNvPr>
          <p:cNvSpPr>
            <a:spLocks noGrp="1"/>
          </p:cNvSpPr>
          <p:nvPr>
            <p:ph type="title"/>
          </p:nvPr>
        </p:nvSpPr>
        <p:spPr>
          <a:xfrm>
            <a:off x="838200" y="365125"/>
            <a:ext cx="10515600" cy="1325563"/>
          </a:xfrm>
        </p:spPr>
        <p:txBody>
          <a:bodyPr>
            <a:normAutofit/>
          </a:bodyPr>
          <a:lstStyle/>
          <a:p>
            <a:r>
              <a:rPr lang="en-US" b="1" dirty="0">
                <a:latin typeface="Corbel"/>
              </a:rPr>
              <a:t>Meeting High Needs- Examples</a:t>
            </a:r>
            <a:endParaRPr lang="en-US" dirty="0">
              <a:latin typeface="Corbel"/>
            </a:endParaRPr>
          </a:p>
        </p:txBody>
      </p:sp>
      <p:graphicFrame>
        <p:nvGraphicFramePr>
          <p:cNvPr id="28" name="Content Placeholder 2">
            <a:extLst>
              <a:ext uri="{FF2B5EF4-FFF2-40B4-BE49-F238E27FC236}">
                <a16:creationId xmlns:a16="http://schemas.microsoft.com/office/drawing/2014/main" id="{D059B510-4E73-59FF-D8D5-A47B7B558E2C}"/>
              </a:ext>
            </a:extLst>
          </p:cNvPr>
          <p:cNvGraphicFramePr>
            <a:graphicFrameLocks noGrp="1"/>
          </p:cNvGraphicFramePr>
          <p:nvPr>
            <p:ph idx="1"/>
            <p:extLst>
              <p:ext uri="{D42A27DB-BD31-4B8C-83A1-F6EECF244321}">
                <p14:modId xmlns:p14="http://schemas.microsoft.com/office/powerpoint/2010/main" val="425857829"/>
              </p:ext>
            </p:extLst>
          </p:nvPr>
        </p:nvGraphicFramePr>
        <p:xfrm>
          <a:off x="0" y="1690688"/>
          <a:ext cx="12192001" cy="516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8134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948B9-E467-A3D4-456F-E50FC141F63E}"/>
              </a:ext>
            </a:extLst>
          </p:cNvPr>
          <p:cNvSpPr>
            <a:spLocks noGrp="1"/>
          </p:cNvSpPr>
          <p:nvPr>
            <p:ph type="title"/>
          </p:nvPr>
        </p:nvSpPr>
        <p:spPr>
          <a:xfrm>
            <a:off x="914402" y="201953"/>
            <a:ext cx="5181597" cy="1655482"/>
          </a:xfrm>
        </p:spPr>
        <p:txBody>
          <a:bodyPr anchor="b">
            <a:normAutofit/>
          </a:bodyPr>
          <a:lstStyle/>
          <a:p>
            <a:pPr algn="ctr"/>
            <a:r>
              <a:rPr lang="en-US" sz="4000" b="1" dirty="0">
                <a:latin typeface="Aptos"/>
              </a:rPr>
              <a:t> </a:t>
            </a:r>
            <a:r>
              <a:rPr lang="en-US" sz="4000" b="1" dirty="0">
                <a:latin typeface="Corbel"/>
              </a:rPr>
              <a:t>Mental Health and Behavioral Needs</a:t>
            </a:r>
            <a:endParaRPr lang="en-US" sz="4000" dirty="0">
              <a:latin typeface="Corbel"/>
            </a:endParaRPr>
          </a:p>
        </p:txBody>
      </p:sp>
      <p:sp>
        <p:nvSpPr>
          <p:cNvPr id="18" name="Content Placeholder 2">
            <a:extLst>
              <a:ext uri="{FF2B5EF4-FFF2-40B4-BE49-F238E27FC236}">
                <a16:creationId xmlns:a16="http://schemas.microsoft.com/office/drawing/2014/main" id="{92694315-9A32-702B-CB34-A8CEB9317FDE}"/>
              </a:ext>
            </a:extLst>
          </p:cNvPr>
          <p:cNvSpPr>
            <a:spLocks noGrp="1"/>
          </p:cNvSpPr>
          <p:nvPr>
            <p:ph idx="1"/>
          </p:nvPr>
        </p:nvSpPr>
        <p:spPr>
          <a:xfrm>
            <a:off x="266007" y="1857435"/>
            <a:ext cx="6409111" cy="4542937"/>
          </a:xfrm>
        </p:spPr>
        <p:txBody>
          <a:bodyPr anchor="t">
            <a:normAutofit/>
          </a:bodyPr>
          <a:lstStyle/>
          <a:p>
            <a:pPr marL="0" marR="0" indent="0" algn="r">
              <a:spcBef>
                <a:spcPts val="0"/>
              </a:spcBef>
              <a:spcAft>
                <a:spcPts val="800"/>
              </a:spcAft>
              <a:buNone/>
            </a:pP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Assessment: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Identifying mental health and behavioral needs.</a:t>
            </a:r>
          </a:p>
          <a:p>
            <a:pPr marL="0" marR="0" indent="0">
              <a:spcBef>
                <a:spcPts val="0"/>
              </a:spcBef>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Interventions: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Strategies for effective interventions and support.</a:t>
            </a:r>
          </a:p>
        </p:txBody>
      </p:sp>
      <p:pic>
        <p:nvPicPr>
          <p:cNvPr id="19" name="Picture 18" descr="A heart and brain holding hands&#10;&#10;Description automatically generated">
            <a:extLst>
              <a:ext uri="{FF2B5EF4-FFF2-40B4-BE49-F238E27FC236}">
                <a16:creationId xmlns:a16="http://schemas.microsoft.com/office/drawing/2014/main" id="{ECBB1220-B152-3F96-C568-D7CC06E447D8}"/>
              </a:ext>
            </a:extLst>
          </p:cNvPr>
          <p:cNvPicPr>
            <a:picLocks noChangeAspect="1"/>
          </p:cNvPicPr>
          <p:nvPr/>
        </p:nvPicPr>
        <p:blipFill>
          <a:blip r:embed="rId3">
            <a:extLst>
              <a:ext uri="{28A0092B-C50C-407E-A947-70E740481C1C}">
                <a14:useLocalDpi xmlns:a14="http://schemas.microsoft.com/office/drawing/2010/main" val="0"/>
              </a:ext>
            </a:extLst>
          </a:blip>
          <a:srcRect r="9452" b="3"/>
          <a:stretch/>
        </p:blipFill>
        <p:spPr>
          <a:xfrm>
            <a:off x="6675120" y="1"/>
            <a:ext cx="5516878" cy="6400372"/>
          </a:xfrm>
          <a:prstGeom prst="rect">
            <a:avLst/>
          </a:prstGeom>
        </p:spPr>
      </p:pic>
      <p:sp>
        <p:nvSpPr>
          <p:cNvPr id="57" name="Rectangle 56">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27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158E8C-8844-8DC3-8D3D-13FA469672C2}"/>
              </a:ext>
            </a:extLst>
          </p:cNvPr>
          <p:cNvSpPr>
            <a:spLocks noGrp="1"/>
          </p:cNvSpPr>
          <p:nvPr>
            <p:ph type="title"/>
          </p:nvPr>
        </p:nvSpPr>
        <p:spPr>
          <a:xfrm>
            <a:off x="1172814" y="359909"/>
            <a:ext cx="10044023" cy="877729"/>
          </a:xfrm>
        </p:spPr>
        <p:txBody>
          <a:bodyPr anchor="ctr">
            <a:normAutofit/>
          </a:bodyPr>
          <a:lstStyle/>
          <a:p>
            <a:r>
              <a:rPr lang="en-US" sz="4000" b="1" dirty="0">
                <a:solidFill>
                  <a:srgbClr val="FFFFFF"/>
                </a:solidFill>
              </a:rPr>
              <a:t>Meet the Presenters</a:t>
            </a:r>
          </a:p>
        </p:txBody>
      </p:sp>
      <p:graphicFrame>
        <p:nvGraphicFramePr>
          <p:cNvPr id="5" name="Content Placeholder 2">
            <a:extLst>
              <a:ext uri="{FF2B5EF4-FFF2-40B4-BE49-F238E27FC236}">
                <a16:creationId xmlns:a16="http://schemas.microsoft.com/office/drawing/2014/main" id="{2C21625B-67CE-1DAB-2B47-99E006B5E520}"/>
              </a:ext>
            </a:extLst>
          </p:cNvPr>
          <p:cNvGraphicFramePr>
            <a:graphicFrameLocks noGrp="1"/>
          </p:cNvGraphicFramePr>
          <p:nvPr>
            <p:ph idx="1"/>
            <p:extLst>
              <p:ext uri="{D42A27DB-BD31-4B8C-83A1-F6EECF244321}">
                <p14:modId xmlns:p14="http://schemas.microsoft.com/office/powerpoint/2010/main" val="272164795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logo with a cross and sun&#10;&#10;Description automatically generated">
            <a:extLst>
              <a:ext uri="{FF2B5EF4-FFF2-40B4-BE49-F238E27FC236}">
                <a16:creationId xmlns:a16="http://schemas.microsoft.com/office/drawing/2014/main" id="{C06B7225-EDAD-2C5B-59FE-FD6125B53B7E}"/>
              </a:ext>
            </a:extLst>
          </p:cNvPr>
          <p:cNvPicPr>
            <a:picLocks noChangeAspect="1"/>
          </p:cNvPicPr>
          <p:nvPr/>
        </p:nvPicPr>
        <p:blipFill>
          <a:blip r:embed="rId8"/>
          <a:stretch>
            <a:fillRect/>
          </a:stretch>
        </p:blipFill>
        <p:spPr>
          <a:xfrm>
            <a:off x="2105045" y="2534126"/>
            <a:ext cx="2163924" cy="1674855"/>
          </a:xfrm>
          <a:prstGeom prst="rect">
            <a:avLst/>
          </a:prstGeom>
        </p:spPr>
      </p:pic>
    </p:spTree>
    <p:extLst>
      <p:ext uri="{BB962C8B-B14F-4D97-AF65-F5344CB8AC3E}">
        <p14:creationId xmlns:p14="http://schemas.microsoft.com/office/powerpoint/2010/main" val="1940234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C949778-C222-C9FA-F13B-A0678C091850}"/>
              </a:ext>
            </a:extLst>
          </p:cNvPr>
          <p:cNvSpPr>
            <a:spLocks noGrp="1"/>
          </p:cNvSpPr>
          <p:nvPr>
            <p:ph type="title"/>
          </p:nvPr>
        </p:nvSpPr>
        <p:spPr>
          <a:xfrm>
            <a:off x="1169580" y="324467"/>
            <a:ext cx="5814240" cy="894262"/>
          </a:xfrm>
        </p:spPr>
        <p:txBody>
          <a:bodyPr anchor="b">
            <a:normAutofit/>
          </a:bodyPr>
          <a:lstStyle/>
          <a:p>
            <a:r>
              <a:rPr lang="en-US" sz="4000" b="1" dirty="0"/>
              <a:t>Success Stories</a:t>
            </a:r>
            <a:endParaRPr lang="en-US" sz="4000" dirty="0"/>
          </a:p>
        </p:txBody>
      </p:sp>
      <p:sp>
        <p:nvSpPr>
          <p:cNvPr id="3" name="Content Placeholder 2">
            <a:extLst>
              <a:ext uri="{FF2B5EF4-FFF2-40B4-BE49-F238E27FC236}">
                <a16:creationId xmlns:a16="http://schemas.microsoft.com/office/drawing/2014/main" id="{913A4364-79A0-7209-CF68-7FE4451C627A}"/>
              </a:ext>
            </a:extLst>
          </p:cNvPr>
          <p:cNvSpPr>
            <a:spLocks noGrp="1"/>
          </p:cNvSpPr>
          <p:nvPr>
            <p:ph idx="1"/>
          </p:nvPr>
        </p:nvSpPr>
        <p:spPr>
          <a:xfrm>
            <a:off x="1134515" y="1388647"/>
            <a:ext cx="5814239" cy="3461155"/>
          </a:xfrm>
        </p:spPr>
        <p:txBody>
          <a:bodyPr>
            <a:normAutofit/>
          </a:bodyPr>
          <a:lstStyle/>
          <a:p>
            <a:pPr marL="0" marR="0" indent="0">
              <a:spcBef>
                <a:spcPts val="0"/>
              </a:spcBef>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Examples: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Share success stories of high needs cases managed by CCDA.</a:t>
            </a:r>
          </a:p>
          <a:p>
            <a:pPr marL="0" marR="0" indent="0">
              <a:spcBef>
                <a:spcPts val="0"/>
              </a:spcBef>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Impact: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Highlight the positive impact on minors and their sponsors.</a:t>
            </a:r>
          </a:p>
          <a:p>
            <a:endParaRPr lang="en-US" sz="2000" dirty="0"/>
          </a:p>
        </p:txBody>
      </p:sp>
      <p:sp>
        <p:nvSpPr>
          <p:cNvPr id="43" name="Rectangle 4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Rectangle 40">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974A1128-87F2-FDB6-8CE1-12B9A31A5FAE}"/>
              </a:ext>
            </a:extLst>
          </p:cNvPr>
          <p:cNvPicPr>
            <a:picLocks noChangeAspect="1"/>
          </p:cNvPicPr>
          <p:nvPr/>
        </p:nvPicPr>
        <p:blipFill>
          <a:blip r:embed="rId3"/>
          <a:stretch>
            <a:fillRect/>
          </a:stretch>
        </p:blipFill>
        <p:spPr>
          <a:xfrm>
            <a:off x="7725310" y="205427"/>
            <a:ext cx="3093378" cy="3093378"/>
          </a:xfrm>
          <a:prstGeom prst="rect">
            <a:avLst/>
          </a:prstGeom>
        </p:spPr>
      </p:pic>
      <p:pic>
        <p:nvPicPr>
          <p:cNvPr id="8" name="Picture 7">
            <a:extLst>
              <a:ext uri="{FF2B5EF4-FFF2-40B4-BE49-F238E27FC236}">
                <a16:creationId xmlns:a16="http://schemas.microsoft.com/office/drawing/2014/main" id="{9D9A1B12-42B7-9DC7-5A6F-836DD1A7959B}"/>
              </a:ext>
            </a:extLst>
          </p:cNvPr>
          <p:cNvPicPr>
            <a:picLocks noChangeAspect="1"/>
          </p:cNvPicPr>
          <p:nvPr/>
        </p:nvPicPr>
        <p:blipFill>
          <a:blip r:embed="rId4"/>
          <a:stretch>
            <a:fillRect/>
          </a:stretch>
        </p:blipFill>
        <p:spPr>
          <a:xfrm>
            <a:off x="7725310" y="3407826"/>
            <a:ext cx="3093378" cy="1770620"/>
          </a:xfrm>
          <a:prstGeom prst="rect">
            <a:avLst/>
          </a:prstGeom>
        </p:spPr>
      </p:pic>
      <p:pic>
        <p:nvPicPr>
          <p:cNvPr id="5" name="Picture 4">
            <a:extLst>
              <a:ext uri="{FF2B5EF4-FFF2-40B4-BE49-F238E27FC236}">
                <a16:creationId xmlns:a16="http://schemas.microsoft.com/office/drawing/2014/main" id="{6F123211-90DE-9F08-EED8-F92C7FECA02C}"/>
              </a:ext>
            </a:extLst>
          </p:cNvPr>
          <p:cNvPicPr>
            <a:picLocks noChangeAspect="1"/>
          </p:cNvPicPr>
          <p:nvPr/>
        </p:nvPicPr>
        <p:blipFill>
          <a:blip r:embed="rId5"/>
          <a:stretch>
            <a:fillRect/>
          </a:stretch>
        </p:blipFill>
        <p:spPr>
          <a:xfrm>
            <a:off x="0" y="4849802"/>
            <a:ext cx="2164268" cy="1676545"/>
          </a:xfrm>
          <a:prstGeom prst="rect">
            <a:avLst/>
          </a:prstGeom>
        </p:spPr>
      </p:pic>
    </p:spTree>
    <p:extLst>
      <p:ext uri="{BB962C8B-B14F-4D97-AF65-F5344CB8AC3E}">
        <p14:creationId xmlns:p14="http://schemas.microsoft.com/office/powerpoint/2010/main" val="1380950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enage girl sleeping in bed">
            <a:extLst>
              <a:ext uri="{FF2B5EF4-FFF2-40B4-BE49-F238E27FC236}">
                <a16:creationId xmlns:a16="http://schemas.microsoft.com/office/drawing/2014/main" id="{1C43E5ED-DD92-E552-F5A5-E4B36743C733}"/>
              </a:ext>
            </a:extLst>
          </p:cNvPr>
          <p:cNvPicPr>
            <a:picLocks noChangeAspect="1"/>
          </p:cNvPicPr>
          <p:nvPr/>
        </p:nvPicPr>
        <p:blipFill>
          <a:blip r:embed="rId3" cstate="print">
            <a:extLst>
              <a:ext uri="{28A0092B-C50C-407E-A947-70E740481C1C}">
                <a14:useLocalDpi xmlns:a14="http://schemas.microsoft.com/office/drawing/2010/main" val="0"/>
              </a:ext>
            </a:extLst>
          </a:blip>
          <a:srcRect l="5884" r="-1" b="-1"/>
          <a:stretch/>
        </p:blipFill>
        <p:spPr>
          <a:xfrm>
            <a:off x="1" y="10"/>
            <a:ext cx="9669642" cy="6857990"/>
          </a:xfrm>
          <a:prstGeom prst="rect">
            <a:avLst/>
          </a:prstGeom>
        </p:spPr>
      </p:pic>
      <p:sp>
        <p:nvSpPr>
          <p:cNvPr id="50" name="Rectangle 4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949778-C222-C9FA-F13B-A0678C091850}"/>
              </a:ext>
            </a:extLst>
          </p:cNvPr>
          <p:cNvSpPr>
            <a:spLocks noGrp="1"/>
          </p:cNvSpPr>
          <p:nvPr>
            <p:ph type="title"/>
          </p:nvPr>
        </p:nvSpPr>
        <p:spPr>
          <a:xfrm>
            <a:off x="7531610" y="365125"/>
            <a:ext cx="3822189" cy="1899912"/>
          </a:xfrm>
        </p:spPr>
        <p:txBody>
          <a:bodyPr>
            <a:normAutofit/>
          </a:bodyPr>
          <a:lstStyle/>
          <a:p>
            <a:r>
              <a:rPr lang="en-US" sz="4000" dirty="0"/>
              <a:t> Carmen’s Story</a:t>
            </a:r>
          </a:p>
        </p:txBody>
      </p:sp>
      <p:sp>
        <p:nvSpPr>
          <p:cNvPr id="3" name="Content Placeholder 2">
            <a:extLst>
              <a:ext uri="{FF2B5EF4-FFF2-40B4-BE49-F238E27FC236}">
                <a16:creationId xmlns:a16="http://schemas.microsoft.com/office/drawing/2014/main" id="{913A4364-79A0-7209-CF68-7FE4451C627A}"/>
              </a:ext>
            </a:extLst>
          </p:cNvPr>
          <p:cNvSpPr>
            <a:spLocks noGrp="1"/>
          </p:cNvSpPr>
          <p:nvPr>
            <p:ph idx="1"/>
          </p:nvPr>
        </p:nvSpPr>
        <p:spPr>
          <a:xfrm>
            <a:off x="7531610" y="2434201"/>
            <a:ext cx="3822189" cy="3742762"/>
          </a:xfrm>
        </p:spPr>
        <p:txBody>
          <a:bodyPr vert="horz" lIns="91440" tIns="45720" rIns="91440" bIns="45720" rtlCol="0" anchor="t">
            <a:normAutofit/>
          </a:bodyPr>
          <a:lstStyle/>
          <a:p>
            <a:pPr marL="0" marR="0" indent="0">
              <a:spcBef>
                <a:spcPts val="0"/>
              </a:spcBef>
              <a:spcAft>
                <a:spcPts val="800"/>
              </a:spcAft>
              <a:buNone/>
            </a:pPr>
            <a:r>
              <a:rPr lang="en-US" sz="2000" b="1" kern="100" dirty="0">
                <a:latin typeface="Aptos" panose="020B0004020202020204" pitchFamily="34" charset="0"/>
                <a:ea typeface="Aptos" panose="020B0004020202020204" pitchFamily="34" charset="0"/>
                <a:cs typeface="Times New Roman" panose="02020603050405020304" pitchFamily="18" charset="0"/>
              </a:rPr>
              <a:t>Carmen </a:t>
            </a:r>
          </a:p>
          <a:p>
            <a:pPr marL="0" indent="0">
              <a:spcBef>
                <a:spcPts val="0"/>
              </a:spcBef>
              <a:spcAft>
                <a:spcPts val="800"/>
              </a:spcAft>
              <a:buNone/>
            </a:pPr>
            <a:r>
              <a:rPr lang="en-US" sz="2000" b="1" kern="100" dirty="0">
                <a:latin typeface="Aptos"/>
                <a:ea typeface="Aptos" panose="020B0004020202020204" pitchFamily="34" charset="0"/>
                <a:cs typeface="Times New Roman"/>
              </a:rPr>
              <a:t>Age: 15 years old </a:t>
            </a:r>
            <a:endParaRPr lang="en-US" sz="2000" b="1" kern="100" dirty="0">
              <a:latin typeface="Aptos"/>
              <a:ea typeface="Aptos" panose="020B0004020202020204" pitchFamily="34" charset="0"/>
              <a:cs typeface="Times New Roman" panose="02020603050405020304" pitchFamily="18" charset="0"/>
            </a:endParaRPr>
          </a:p>
          <a:p>
            <a:pPr marL="0" indent="0">
              <a:spcBef>
                <a:spcPts val="0"/>
              </a:spcBef>
              <a:spcAft>
                <a:spcPts val="800"/>
              </a:spcAft>
              <a:buNone/>
            </a:pPr>
            <a:r>
              <a:rPr lang="en-US" sz="2000" b="1" kern="100" dirty="0">
                <a:latin typeface="Aptos"/>
                <a:ea typeface="Aptos" panose="020B0004020202020204" pitchFamily="34" charset="0"/>
                <a:cs typeface="Times New Roman"/>
              </a:rPr>
              <a:t>COO: Guatemala </a:t>
            </a:r>
            <a:endParaRPr lang="en-US" sz="2000" b="1" kern="100" dirty="0">
              <a:latin typeface="Aptos"/>
              <a:ea typeface="Aptos" panose="020B0004020202020204" pitchFamily="34" charset="0"/>
              <a:cs typeface="Times New Roman" panose="02020603050405020304" pitchFamily="18" charset="0"/>
            </a:endParaRPr>
          </a:p>
          <a:p>
            <a:pPr marL="0" indent="0">
              <a:spcBef>
                <a:spcPts val="0"/>
              </a:spcBef>
              <a:spcAft>
                <a:spcPts val="800"/>
              </a:spcAft>
              <a:buNone/>
            </a:pPr>
            <a:r>
              <a:rPr lang="en-US" sz="2000" b="1" kern="100" dirty="0">
                <a:latin typeface="Aptos"/>
                <a:ea typeface="Aptos" panose="020B0004020202020204" pitchFamily="34" charset="0"/>
                <a:cs typeface="Times New Roman"/>
              </a:rPr>
              <a:t>Sponsor: Cat 1 (Mother) </a:t>
            </a:r>
            <a:endParaRPr lang="en-US" sz="2000" b="1" kern="100" dirty="0">
              <a:latin typeface="Aptos"/>
              <a:ea typeface="Aptos" panose="020B0004020202020204" pitchFamily="34" charset="0"/>
              <a:cs typeface="Times New Roman" panose="02020603050405020304" pitchFamily="18" charset="0"/>
            </a:endParaRPr>
          </a:p>
          <a:p>
            <a:pPr marL="0" marR="0" indent="0">
              <a:spcBef>
                <a:spcPts val="0"/>
              </a:spcBef>
              <a:spcAft>
                <a:spcPts val="800"/>
              </a:spcAft>
              <a:buNone/>
            </a:pPr>
            <a:r>
              <a:rPr lang="en-US" sz="2000" b="1" kern="100" dirty="0">
                <a:latin typeface="Aptos" panose="020B0004020202020204" pitchFamily="34" charset="0"/>
                <a:ea typeface="Aptos" panose="020B0004020202020204" pitchFamily="34" charset="0"/>
                <a:cs typeface="Times New Roman" panose="02020603050405020304" pitchFamily="18" charset="0"/>
              </a:rPr>
              <a:t>High Need identified:</a:t>
            </a:r>
          </a:p>
          <a:p>
            <a:pPr marL="0" indent="0">
              <a:spcBef>
                <a:spcPts val="0"/>
              </a:spcBef>
              <a:spcAft>
                <a:spcPts val="800"/>
              </a:spcAft>
              <a:buNone/>
            </a:pPr>
            <a:r>
              <a:rPr lang="en-US" sz="2000" b="1" kern="100" dirty="0">
                <a:latin typeface="Aptos"/>
                <a:ea typeface="Aptos" panose="020B0004020202020204" pitchFamily="34" charset="0"/>
                <a:cs typeface="Times New Roman"/>
              </a:rPr>
              <a:t>The minor suffers from epileptic seizures </a:t>
            </a:r>
            <a:endParaRPr lang="en-US" sz="2000" b="1" kern="100" dirty="0">
              <a:effectLst/>
              <a:latin typeface="Aptos"/>
              <a:ea typeface="Aptos" panose="020B0004020202020204" pitchFamily="34" charset="0"/>
              <a:cs typeface="Times New Roman" panose="02020603050405020304" pitchFamily="18" charset="0"/>
            </a:endParaRPr>
          </a:p>
          <a:p>
            <a:pPr marL="0" marR="0" indent="0">
              <a:spcBef>
                <a:spcPts val="0"/>
              </a:spcBef>
              <a:spcAft>
                <a:spcPts val="800"/>
              </a:spcAft>
              <a:buNone/>
            </a:pPr>
            <a:endParaRPr lang="en-US" sz="2000" b="1" kern="100" dirty="0">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800"/>
              </a:spcAft>
              <a:buNone/>
            </a:pP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spcBef>
                <a:spcPts val="0"/>
              </a:spcBef>
              <a:spcAft>
                <a:spcPts val="800"/>
              </a:spcAft>
              <a:buNone/>
            </a:pPr>
            <a:endParaRPr lang="en-US" sz="2000" b="1"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22725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Large and small hands holding red heart">
            <a:extLst>
              <a:ext uri="{FF2B5EF4-FFF2-40B4-BE49-F238E27FC236}">
                <a16:creationId xmlns:a16="http://schemas.microsoft.com/office/drawing/2014/main" id="{510EFE1A-3096-54EE-2930-39A17B17FF5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675E1-E955-1A6A-A1F8-B55D553E31D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Impact on Carmen and her support system</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791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73E30-F501-25A6-4E9C-A0FC686C12BE}"/>
              </a:ext>
            </a:extLst>
          </p:cNvPr>
          <p:cNvSpPr>
            <a:spLocks noGrp="1"/>
          </p:cNvSpPr>
          <p:nvPr>
            <p:ph type="title"/>
          </p:nvPr>
        </p:nvSpPr>
        <p:spPr>
          <a:xfrm>
            <a:off x="1136397" y="502020"/>
            <a:ext cx="5323715" cy="761515"/>
          </a:xfrm>
        </p:spPr>
        <p:txBody>
          <a:bodyPr anchor="b">
            <a:normAutofit/>
          </a:bodyPr>
          <a:lstStyle/>
          <a:p>
            <a:pPr algn="ctr"/>
            <a:r>
              <a:rPr lang="en-US" sz="4000" b="1" dirty="0">
                <a:latin typeface="Corbel"/>
                <a:cs typeface="Calibri"/>
              </a:rPr>
              <a:t>Summary</a:t>
            </a:r>
            <a:endParaRPr lang="en-US" sz="4000" dirty="0">
              <a:latin typeface="Calibri"/>
              <a:cs typeface="Calibri"/>
            </a:endParaRPr>
          </a:p>
        </p:txBody>
      </p:sp>
      <p:sp>
        <p:nvSpPr>
          <p:cNvPr id="3" name="Content Placeholder 2">
            <a:extLst>
              <a:ext uri="{FF2B5EF4-FFF2-40B4-BE49-F238E27FC236}">
                <a16:creationId xmlns:a16="http://schemas.microsoft.com/office/drawing/2014/main" id="{984C23C4-17B6-2A45-5C30-D51E4A78ED4F}"/>
              </a:ext>
            </a:extLst>
          </p:cNvPr>
          <p:cNvSpPr>
            <a:spLocks noGrp="1"/>
          </p:cNvSpPr>
          <p:nvPr>
            <p:ph idx="1"/>
          </p:nvPr>
        </p:nvSpPr>
        <p:spPr>
          <a:xfrm>
            <a:off x="166255" y="1263535"/>
            <a:ext cx="6916472" cy="5594451"/>
          </a:xfrm>
        </p:spPr>
        <p:txBody>
          <a:bodyPr anchor="t">
            <a:normAutofit/>
          </a:bodyPr>
          <a:lstStyle/>
          <a:p>
            <a:pPr marL="0" indent="0">
              <a:buNone/>
            </a:pPr>
            <a:endParaRPr lang="en-US" sz="1700" b="1" dirty="0"/>
          </a:p>
          <a:p>
            <a:r>
              <a:rPr lang="en-US" sz="2400" dirty="0"/>
              <a:t>Record review and assessment are vital for identifying high needs. </a:t>
            </a:r>
          </a:p>
          <a:p>
            <a:r>
              <a:rPr lang="en-US" sz="2400" dirty="0"/>
              <a:t>Creating an individualized plan requires critical thinking and action. </a:t>
            </a:r>
          </a:p>
          <a:p>
            <a:r>
              <a:rPr lang="en-US" sz="2400" dirty="0"/>
              <a:t>Strong relationships and a supportive network of caregivers, family, and professionals are essential. </a:t>
            </a:r>
          </a:p>
          <a:p>
            <a:r>
              <a:rPr lang="en-US" sz="2400" dirty="0"/>
              <a:t>Equipping the care team with resources and fostering teamwork between the Care Manager and Case Aide Specialist is crucial. </a:t>
            </a:r>
          </a:p>
          <a:p>
            <a:r>
              <a:rPr lang="en-US" sz="2400" dirty="0"/>
              <a:t>Celebrating positive outcomes, such as Carmen's story, highlights our shared commitment to success where safety and wellbeing needs are met. </a:t>
            </a:r>
          </a:p>
          <a:p>
            <a:pPr marL="0" marR="0" lvl="0" indent="0">
              <a:spcBef>
                <a:spcPts val="0"/>
              </a:spcBef>
              <a:spcAft>
                <a:spcPts val="800"/>
              </a:spcAft>
              <a:buSzPts val="1000"/>
              <a:buNone/>
              <a:tabLst>
                <a:tab pos="457200" algn="l"/>
              </a:tabLst>
            </a:pP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800"/>
              </a:spcAft>
              <a:buNone/>
            </a:pPr>
            <a:endParaRPr lang="en-US" sz="1700" b="1" kern="100" dirty="0">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800"/>
              </a:spcAft>
              <a:buNone/>
            </a:pP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700" dirty="0"/>
          </a:p>
        </p:txBody>
      </p:sp>
      <p:sp>
        <p:nvSpPr>
          <p:cNvPr id="41" name="Rectangle 4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1.png" descr="Diagram&#10;&#10;Description automatically generated with low confidence">
            <a:extLst>
              <a:ext uri="{FF2B5EF4-FFF2-40B4-BE49-F238E27FC236}">
                <a16:creationId xmlns:a16="http://schemas.microsoft.com/office/drawing/2014/main" id="{728C964E-F7E8-54CC-9198-6E4A5C9450AC}"/>
              </a:ext>
            </a:extLst>
          </p:cNvPr>
          <p:cNvPicPr/>
          <p:nvPr/>
        </p:nvPicPr>
        <p:blipFill>
          <a:blip r:embed="rId3"/>
          <a:srcRect l="4771" r="-2" b="-2"/>
          <a:stretch/>
        </p:blipFill>
        <p:spPr>
          <a:xfrm>
            <a:off x="7106581" y="909081"/>
            <a:ext cx="4109302" cy="5071731"/>
          </a:xfrm>
          <a:prstGeom prst="rect">
            <a:avLst/>
          </a:prstGeom>
        </p:spPr>
      </p:pic>
    </p:spTree>
    <p:extLst>
      <p:ext uri="{BB962C8B-B14F-4D97-AF65-F5344CB8AC3E}">
        <p14:creationId xmlns:p14="http://schemas.microsoft.com/office/powerpoint/2010/main" val="3894733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ACDF31-FC3D-8546-B6B2-86E8F0451C10}"/>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Conclusion </a:t>
            </a:r>
            <a:endParaRPr lang="en-US" sz="4000" dirty="0">
              <a:solidFill>
                <a:srgbClr val="FFFFFF"/>
              </a:solidFill>
            </a:endParaRPr>
          </a:p>
        </p:txBody>
      </p:sp>
      <p:sp>
        <p:nvSpPr>
          <p:cNvPr id="3" name="Content Placeholder 2">
            <a:extLst>
              <a:ext uri="{FF2B5EF4-FFF2-40B4-BE49-F238E27FC236}">
                <a16:creationId xmlns:a16="http://schemas.microsoft.com/office/drawing/2014/main" id="{9204D64C-1964-BAF3-436F-BF8DFF58BCF1}"/>
              </a:ext>
            </a:extLst>
          </p:cNvPr>
          <p:cNvSpPr>
            <a:spLocks noGrp="1"/>
          </p:cNvSpPr>
          <p:nvPr>
            <p:ph idx="1"/>
          </p:nvPr>
        </p:nvSpPr>
        <p:spPr>
          <a:xfrm>
            <a:off x="4714900" y="1322091"/>
            <a:ext cx="6555347" cy="4822035"/>
          </a:xfrm>
        </p:spPr>
        <p:txBody>
          <a:bodyPr anchor="ctr">
            <a:normAutofit/>
          </a:bodyPr>
          <a:lstStyle/>
          <a:p>
            <a:r>
              <a:rPr lang="en-US" sz="1800" dirty="0"/>
              <a:t>Inter-collaboration is crucial when working with high needs cases. </a:t>
            </a:r>
          </a:p>
          <a:p>
            <a:r>
              <a:rPr lang="en-US" sz="1800" dirty="0"/>
              <a:t>Building trust and rapport with the client is essential for getting to know your client and their needs. </a:t>
            </a:r>
          </a:p>
          <a:p>
            <a:r>
              <a:rPr lang="en-US" sz="1800" dirty="0"/>
              <a:t>Remembering client confidentiality but also understanding that as case managers, we are mandated reporters and must report incidents of abuse. </a:t>
            </a:r>
          </a:p>
          <a:p>
            <a:r>
              <a:rPr lang="en-US" sz="1800" dirty="0"/>
              <a:t>Implementing boundaries with our clients is necessary to avoid vicarious trauma and burnout.</a:t>
            </a:r>
          </a:p>
          <a:p>
            <a:r>
              <a:rPr lang="en-US" sz="1800" dirty="0"/>
              <a:t>If it’s not documented, it did not happen! </a:t>
            </a:r>
          </a:p>
          <a:p>
            <a:r>
              <a:rPr lang="en-US" sz="1800" dirty="0"/>
              <a:t>We highly encourage lifelong learning by attending conferences, online or in-person training, and being open to learning new things daily.</a:t>
            </a:r>
          </a:p>
          <a:p>
            <a:pPr marL="0" indent="0">
              <a:buNone/>
            </a:pPr>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FBC91797-0B41-4ACE-9CE2-9F6CAF1297A6}"/>
              </a:ext>
            </a:extLst>
          </p:cNvPr>
          <p:cNvPicPr>
            <a:picLocks noChangeAspect="1"/>
          </p:cNvPicPr>
          <p:nvPr/>
        </p:nvPicPr>
        <p:blipFill>
          <a:blip r:embed="rId3"/>
          <a:stretch>
            <a:fillRect/>
          </a:stretch>
        </p:blipFill>
        <p:spPr>
          <a:xfrm>
            <a:off x="0" y="4963611"/>
            <a:ext cx="2164268" cy="1676545"/>
          </a:xfrm>
          <a:prstGeom prst="rect">
            <a:avLst/>
          </a:prstGeom>
        </p:spPr>
      </p:pic>
    </p:spTree>
    <p:extLst>
      <p:ext uri="{BB962C8B-B14F-4D97-AF65-F5344CB8AC3E}">
        <p14:creationId xmlns:p14="http://schemas.microsoft.com/office/powerpoint/2010/main" val="2311367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949778-C222-C9FA-F13B-A0678C091850}"/>
              </a:ext>
            </a:extLst>
          </p:cNvPr>
          <p:cNvSpPr>
            <a:spLocks noGrp="1"/>
          </p:cNvSpPr>
          <p:nvPr>
            <p:ph type="title"/>
          </p:nvPr>
        </p:nvSpPr>
        <p:spPr>
          <a:xfrm>
            <a:off x="3218552" y="377704"/>
            <a:ext cx="5754896" cy="777087"/>
          </a:xfrm>
        </p:spPr>
        <p:txBody>
          <a:bodyPr anchor="b">
            <a:normAutofit/>
          </a:bodyPr>
          <a:lstStyle/>
          <a:p>
            <a:pPr algn="ctr"/>
            <a:r>
              <a:rPr lang="en-US" sz="4000" b="1" dirty="0"/>
              <a:t>References </a:t>
            </a:r>
            <a:endParaRPr lang="en-US" sz="4000" dirty="0"/>
          </a:p>
        </p:txBody>
      </p:sp>
      <p:sp>
        <p:nvSpPr>
          <p:cNvPr id="3" name="Content Placeholder 2">
            <a:extLst>
              <a:ext uri="{FF2B5EF4-FFF2-40B4-BE49-F238E27FC236}">
                <a16:creationId xmlns:a16="http://schemas.microsoft.com/office/drawing/2014/main" id="{913A4364-79A0-7209-CF68-7FE4451C627A}"/>
              </a:ext>
            </a:extLst>
          </p:cNvPr>
          <p:cNvSpPr>
            <a:spLocks noGrp="1"/>
          </p:cNvSpPr>
          <p:nvPr>
            <p:ph idx="1"/>
          </p:nvPr>
        </p:nvSpPr>
        <p:spPr>
          <a:xfrm>
            <a:off x="974271" y="1532495"/>
            <a:ext cx="10243457" cy="3347473"/>
          </a:xfrm>
        </p:spPr>
        <p:txBody>
          <a:bodyPr anchor="t">
            <a:normAutofit/>
          </a:bodyPr>
          <a:lstStyle/>
          <a:p>
            <a:pPr>
              <a:buClr>
                <a:srgbClr val="1287C3"/>
              </a:buClr>
            </a:pPr>
            <a:r>
              <a:rPr lang="en-US" sz="2000" dirty="0"/>
              <a:t>United States Conference of Catholic Bishops. (2024) </a:t>
            </a:r>
            <a:r>
              <a:rPr lang="en-US" sz="2000" i="1" dirty="0"/>
              <a:t>Home Study and Post Release Services Program Operations Manual. </a:t>
            </a:r>
            <a:r>
              <a:rPr lang="en-US" sz="2000" dirty="0"/>
              <a:t>pg.15 2.2.2 Safety and Confidentiality.</a:t>
            </a:r>
          </a:p>
          <a:p>
            <a:endParaRPr lang="en-US" sz="2000" dirty="0"/>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47F5EA8-C502-B9B8-5250-5517100179BA}"/>
              </a:ext>
            </a:extLst>
          </p:cNvPr>
          <p:cNvPicPr>
            <a:picLocks noChangeAspect="1"/>
          </p:cNvPicPr>
          <p:nvPr/>
        </p:nvPicPr>
        <p:blipFill>
          <a:blip r:embed="rId3"/>
          <a:stretch>
            <a:fillRect/>
          </a:stretch>
        </p:blipFill>
        <p:spPr>
          <a:xfrm>
            <a:off x="0" y="4879968"/>
            <a:ext cx="2164268" cy="1676545"/>
          </a:xfrm>
          <a:prstGeom prst="rect">
            <a:avLst/>
          </a:prstGeom>
        </p:spPr>
      </p:pic>
    </p:spTree>
    <p:extLst>
      <p:ext uri="{BB962C8B-B14F-4D97-AF65-F5344CB8AC3E}">
        <p14:creationId xmlns:p14="http://schemas.microsoft.com/office/powerpoint/2010/main" val="7045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C949778-C222-C9FA-F13B-A0678C091850}"/>
              </a:ext>
            </a:extLst>
          </p:cNvPr>
          <p:cNvSpPr>
            <a:spLocks noGrp="1"/>
          </p:cNvSpPr>
          <p:nvPr>
            <p:ph type="title"/>
          </p:nvPr>
        </p:nvSpPr>
        <p:spPr>
          <a:xfrm>
            <a:off x="1136395" y="399318"/>
            <a:ext cx="5814240" cy="894262"/>
          </a:xfrm>
        </p:spPr>
        <p:txBody>
          <a:bodyPr anchor="b">
            <a:normAutofit/>
          </a:bodyPr>
          <a:lstStyle/>
          <a:p>
            <a:r>
              <a:rPr lang="en-US" sz="4000" b="1" dirty="0">
                <a:latin typeface="Corbel"/>
              </a:rPr>
              <a:t>Inter-collaboration</a:t>
            </a:r>
            <a:endParaRPr lang="en-US" sz="4000" dirty="0"/>
          </a:p>
        </p:txBody>
      </p:sp>
      <p:sp>
        <p:nvSpPr>
          <p:cNvPr id="3" name="Content Placeholder 2">
            <a:extLst>
              <a:ext uri="{FF2B5EF4-FFF2-40B4-BE49-F238E27FC236}">
                <a16:creationId xmlns:a16="http://schemas.microsoft.com/office/drawing/2014/main" id="{913A4364-79A0-7209-CF68-7FE4451C627A}"/>
              </a:ext>
            </a:extLst>
          </p:cNvPr>
          <p:cNvSpPr>
            <a:spLocks noGrp="1"/>
          </p:cNvSpPr>
          <p:nvPr>
            <p:ph idx="1"/>
          </p:nvPr>
        </p:nvSpPr>
        <p:spPr>
          <a:xfrm>
            <a:off x="1136396" y="1293580"/>
            <a:ext cx="5814239" cy="3461155"/>
          </a:xfrm>
        </p:spPr>
        <p:txBody>
          <a:bodyPr>
            <a:normAutofit/>
          </a:bodyPr>
          <a:lstStyle/>
          <a:p>
            <a:pPr>
              <a:lnSpc>
                <a:spcPct val="120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Working with external and internal organizations:​</a:t>
            </a:r>
            <a:endParaRPr lang="en-US" sz="1800" b="1" kern="100" dirty="0">
              <a:latin typeface="Aptos" panose="020B0004020202020204" pitchFamily="34" charset="0"/>
              <a:ea typeface="Aptos" panose="020B0004020202020204" pitchFamily="34" charset="0"/>
              <a:cs typeface="Times New Roman" panose="02020603050405020304" pitchFamily="18" charset="0"/>
            </a:endParaRPr>
          </a:p>
          <a:p>
            <a:pPr lvl="1">
              <a:lnSpc>
                <a:spcPct val="120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Schools </a:t>
            </a:r>
          </a:p>
          <a:p>
            <a:pPr lvl="1">
              <a:lnSpc>
                <a:spcPct val="120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Child Protective Services (CPS) </a:t>
            </a:r>
          </a:p>
          <a:p>
            <a:pPr lvl="1">
              <a:lnSpc>
                <a:spcPct val="120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Law Enforcement </a:t>
            </a:r>
          </a:p>
          <a:p>
            <a:pPr lvl="1">
              <a:lnSpc>
                <a:spcPct val="120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Clinics </a:t>
            </a:r>
          </a:p>
          <a:p>
            <a:pPr lvl="1">
              <a:lnSpc>
                <a:spcPct val="120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Shelters</a:t>
            </a:r>
          </a:p>
          <a:p>
            <a:pPr lvl="1">
              <a:lnSpc>
                <a:spcPct val="120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Outside organizations </a:t>
            </a:r>
          </a:p>
          <a:p>
            <a:pPr lvl="1">
              <a:lnSpc>
                <a:spcPct val="120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Inside your own agency </a:t>
            </a:r>
          </a:p>
        </p:txBody>
      </p:sp>
      <p:sp>
        <p:nvSpPr>
          <p:cNvPr id="43" name="Rectangle 4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Rectangle 40">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F6991F72-5BAA-2AFD-1880-28F847087A8C}"/>
              </a:ext>
            </a:extLst>
          </p:cNvPr>
          <p:cNvPicPr>
            <a:picLocks noChangeAspect="1"/>
          </p:cNvPicPr>
          <p:nvPr/>
        </p:nvPicPr>
        <p:blipFill>
          <a:blip r:embed="rId3"/>
          <a:stretch>
            <a:fillRect/>
          </a:stretch>
        </p:blipFill>
        <p:spPr>
          <a:xfrm>
            <a:off x="103744" y="4843930"/>
            <a:ext cx="2164268" cy="1676545"/>
          </a:xfrm>
          <a:prstGeom prst="rect">
            <a:avLst/>
          </a:prstGeom>
        </p:spPr>
      </p:pic>
      <p:pic>
        <p:nvPicPr>
          <p:cNvPr id="5" name="Picture 2" descr="5 Steps to Implement Interprofessional Collaboration | Chanty">
            <a:extLst>
              <a:ext uri="{FF2B5EF4-FFF2-40B4-BE49-F238E27FC236}">
                <a16:creationId xmlns:a16="http://schemas.microsoft.com/office/drawing/2014/main" id="{D918EBE2-76C0-FAD2-5C0E-F9008E671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564" y="2181224"/>
            <a:ext cx="374332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24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C949778-C222-C9FA-F13B-A0678C091850}"/>
              </a:ext>
            </a:extLst>
          </p:cNvPr>
          <p:cNvSpPr>
            <a:spLocks noGrp="1"/>
          </p:cNvSpPr>
          <p:nvPr>
            <p:ph type="title"/>
          </p:nvPr>
        </p:nvSpPr>
        <p:spPr>
          <a:xfrm>
            <a:off x="1136396" y="215154"/>
            <a:ext cx="5814240" cy="1556870"/>
          </a:xfrm>
        </p:spPr>
        <p:txBody>
          <a:bodyPr anchor="b">
            <a:normAutofit/>
          </a:bodyPr>
          <a:lstStyle/>
          <a:p>
            <a:r>
              <a:rPr lang="en-US" sz="4000" b="1" dirty="0"/>
              <a:t>How to build trust and rapport </a:t>
            </a:r>
            <a:endParaRPr lang="en-US" sz="4000" dirty="0"/>
          </a:p>
        </p:txBody>
      </p:sp>
      <p:sp>
        <p:nvSpPr>
          <p:cNvPr id="3" name="Content Placeholder 2">
            <a:extLst>
              <a:ext uri="{FF2B5EF4-FFF2-40B4-BE49-F238E27FC236}">
                <a16:creationId xmlns:a16="http://schemas.microsoft.com/office/drawing/2014/main" id="{913A4364-79A0-7209-CF68-7FE4451C627A}"/>
              </a:ext>
            </a:extLst>
          </p:cNvPr>
          <p:cNvSpPr>
            <a:spLocks noGrp="1"/>
          </p:cNvSpPr>
          <p:nvPr>
            <p:ph idx="1"/>
          </p:nvPr>
        </p:nvSpPr>
        <p:spPr>
          <a:xfrm>
            <a:off x="1136396" y="1987178"/>
            <a:ext cx="5814239" cy="3461155"/>
          </a:xfrm>
        </p:spPr>
        <p:txBody>
          <a:bodyPr>
            <a:normAutofit/>
          </a:bodyPr>
          <a:lstStyle/>
          <a:p>
            <a:r>
              <a:rPr lang="en-US" sz="1800" dirty="0"/>
              <a:t>Knowing your client and their needs </a:t>
            </a:r>
          </a:p>
          <a:p>
            <a:r>
              <a:rPr lang="en-US" sz="1800" dirty="0"/>
              <a:t>Communication </a:t>
            </a:r>
          </a:p>
          <a:p>
            <a:r>
              <a:rPr lang="en-US" sz="1800" dirty="0"/>
              <a:t>Reliable </a:t>
            </a:r>
          </a:p>
          <a:p>
            <a:r>
              <a:rPr lang="en-US" sz="1800" dirty="0"/>
              <a:t>Emotional support </a:t>
            </a:r>
          </a:p>
          <a:p>
            <a:r>
              <a:rPr lang="en-US" sz="1800" dirty="0"/>
              <a:t>Recognize client’s individualities </a:t>
            </a:r>
          </a:p>
          <a:p>
            <a:r>
              <a:rPr lang="en-US" sz="1800" dirty="0"/>
              <a:t>Professionalism</a:t>
            </a:r>
          </a:p>
        </p:txBody>
      </p:sp>
      <p:sp>
        <p:nvSpPr>
          <p:cNvPr id="43" name="Rectangle 4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Rectangle 40">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EF34358D-45C9-338B-5635-EC2EDCBF39CC}"/>
              </a:ext>
            </a:extLst>
          </p:cNvPr>
          <p:cNvPicPr>
            <a:picLocks noChangeAspect="1"/>
          </p:cNvPicPr>
          <p:nvPr/>
        </p:nvPicPr>
        <p:blipFill>
          <a:blip r:embed="rId3"/>
          <a:stretch>
            <a:fillRect/>
          </a:stretch>
        </p:blipFill>
        <p:spPr>
          <a:xfrm>
            <a:off x="7180640" y="2277036"/>
            <a:ext cx="3682838" cy="1967379"/>
          </a:xfrm>
          <a:prstGeom prst="rect">
            <a:avLst/>
          </a:prstGeom>
        </p:spPr>
      </p:pic>
      <p:pic>
        <p:nvPicPr>
          <p:cNvPr id="7" name="Picture 6">
            <a:extLst>
              <a:ext uri="{FF2B5EF4-FFF2-40B4-BE49-F238E27FC236}">
                <a16:creationId xmlns:a16="http://schemas.microsoft.com/office/drawing/2014/main" id="{F6991F72-5BAA-2AFD-1880-28F847087A8C}"/>
              </a:ext>
            </a:extLst>
          </p:cNvPr>
          <p:cNvPicPr>
            <a:picLocks noChangeAspect="1"/>
          </p:cNvPicPr>
          <p:nvPr/>
        </p:nvPicPr>
        <p:blipFill>
          <a:blip r:embed="rId4"/>
          <a:stretch>
            <a:fillRect/>
          </a:stretch>
        </p:blipFill>
        <p:spPr>
          <a:xfrm>
            <a:off x="103744" y="4843930"/>
            <a:ext cx="2164268" cy="1676545"/>
          </a:xfrm>
          <a:prstGeom prst="rect">
            <a:avLst/>
          </a:prstGeom>
        </p:spPr>
      </p:pic>
    </p:spTree>
    <p:extLst>
      <p:ext uri="{BB962C8B-B14F-4D97-AF65-F5344CB8AC3E}">
        <p14:creationId xmlns:p14="http://schemas.microsoft.com/office/powerpoint/2010/main" val="55024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C949778-C222-C9FA-F13B-A0678C091850}"/>
              </a:ext>
            </a:extLst>
          </p:cNvPr>
          <p:cNvSpPr>
            <a:spLocks noGrp="1"/>
          </p:cNvSpPr>
          <p:nvPr>
            <p:ph type="title"/>
          </p:nvPr>
        </p:nvSpPr>
        <p:spPr>
          <a:xfrm>
            <a:off x="1185878" y="403697"/>
            <a:ext cx="5814240" cy="751329"/>
          </a:xfrm>
        </p:spPr>
        <p:txBody>
          <a:bodyPr anchor="b">
            <a:normAutofit/>
          </a:bodyPr>
          <a:lstStyle/>
          <a:p>
            <a:r>
              <a:rPr lang="en-US" sz="4000" b="1" dirty="0"/>
              <a:t>Confidentiality </a:t>
            </a:r>
            <a:endParaRPr lang="en-US" sz="4000" dirty="0"/>
          </a:p>
        </p:txBody>
      </p:sp>
      <p:sp>
        <p:nvSpPr>
          <p:cNvPr id="3" name="Content Placeholder 2">
            <a:extLst>
              <a:ext uri="{FF2B5EF4-FFF2-40B4-BE49-F238E27FC236}">
                <a16:creationId xmlns:a16="http://schemas.microsoft.com/office/drawing/2014/main" id="{913A4364-79A0-7209-CF68-7FE4451C627A}"/>
              </a:ext>
            </a:extLst>
          </p:cNvPr>
          <p:cNvSpPr>
            <a:spLocks noGrp="1"/>
          </p:cNvSpPr>
          <p:nvPr>
            <p:ph idx="1"/>
          </p:nvPr>
        </p:nvSpPr>
        <p:spPr>
          <a:xfrm>
            <a:off x="1035151" y="1155026"/>
            <a:ext cx="5814239" cy="3461155"/>
          </a:xfrm>
        </p:spPr>
        <p:txBody>
          <a:bodyPr>
            <a:noAutofit/>
          </a:bodyPr>
          <a:lstStyle/>
          <a:p>
            <a:pPr>
              <a:buClr>
                <a:srgbClr val="1287C3"/>
              </a:buClr>
            </a:pPr>
            <a:r>
              <a:rPr lang="en-US" sz="1800" dirty="0"/>
              <a:t>Mandated Reporters</a:t>
            </a:r>
          </a:p>
          <a:p>
            <a:pPr>
              <a:buClr>
                <a:srgbClr val="1287C3"/>
              </a:buClr>
            </a:pPr>
            <a:r>
              <a:rPr lang="en-US" sz="1800" dirty="0"/>
              <a:t>Follow State CPS guidelines</a:t>
            </a:r>
          </a:p>
          <a:p>
            <a:pPr>
              <a:buClr>
                <a:srgbClr val="1287C3"/>
              </a:buClr>
            </a:pPr>
            <a:r>
              <a:rPr lang="en-US" sz="1800" dirty="0"/>
              <a:t>Follow USCCB protocols (United States Conference of Catholic Bishops, 2024) </a:t>
            </a:r>
          </a:p>
          <a:p>
            <a:pPr>
              <a:buClr>
                <a:srgbClr val="1287C3"/>
              </a:buClr>
            </a:pPr>
            <a:r>
              <a:rPr lang="en-US" sz="1800" dirty="0"/>
              <a:t>Follow your agency’s protocols </a:t>
            </a:r>
          </a:p>
          <a:p>
            <a:pPr>
              <a:buClr>
                <a:srgbClr val="1287C3"/>
              </a:buClr>
            </a:pPr>
            <a:r>
              <a:rPr lang="en-US" sz="1800" dirty="0"/>
              <a:t>What would you do as the case manager? </a:t>
            </a:r>
          </a:p>
          <a:p>
            <a:pPr lvl="1">
              <a:buClr>
                <a:srgbClr val="1287C3"/>
              </a:buClr>
            </a:pPr>
            <a:r>
              <a:rPr lang="en-US" sz="1800" dirty="0"/>
              <a:t>There is currently an open investigation against the youth. Jerry (age 16) disclosed to the case manager that he had sexual relations with a minor (age 12), but he did not disclose the information to the detective. Should the case manager contact the detective and disclose the information the youth disclosed to the case manager? </a:t>
            </a:r>
          </a:p>
        </p:txBody>
      </p:sp>
      <p:sp>
        <p:nvSpPr>
          <p:cNvPr id="43" name="Rectangle 4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Rectangle 40">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3" descr="Confidentiality Requirements: The ...">
            <a:extLst>
              <a:ext uri="{FF2B5EF4-FFF2-40B4-BE49-F238E27FC236}">
                <a16:creationId xmlns:a16="http://schemas.microsoft.com/office/drawing/2014/main" id="{2254D531-B777-5336-822F-4A679F15CCE1}"/>
              </a:ext>
            </a:extLst>
          </p:cNvPr>
          <p:cNvPicPr>
            <a:picLocks noChangeAspect="1"/>
          </p:cNvPicPr>
          <p:nvPr/>
        </p:nvPicPr>
        <p:blipFill>
          <a:blip r:embed="rId3"/>
          <a:stretch>
            <a:fillRect/>
          </a:stretch>
        </p:blipFill>
        <p:spPr>
          <a:xfrm>
            <a:off x="7620001" y="1895285"/>
            <a:ext cx="3536848" cy="1980635"/>
          </a:xfrm>
          <a:prstGeom prst="rect">
            <a:avLst/>
          </a:prstGeom>
        </p:spPr>
      </p:pic>
      <p:pic>
        <p:nvPicPr>
          <p:cNvPr id="6" name="Picture 5">
            <a:extLst>
              <a:ext uri="{FF2B5EF4-FFF2-40B4-BE49-F238E27FC236}">
                <a16:creationId xmlns:a16="http://schemas.microsoft.com/office/drawing/2014/main" id="{63256E2C-68BC-CEB8-19DF-DE7EAA824CCB}"/>
              </a:ext>
            </a:extLst>
          </p:cNvPr>
          <p:cNvPicPr>
            <a:picLocks noChangeAspect="1"/>
          </p:cNvPicPr>
          <p:nvPr/>
        </p:nvPicPr>
        <p:blipFill>
          <a:blip r:embed="rId4"/>
          <a:stretch>
            <a:fillRect/>
          </a:stretch>
        </p:blipFill>
        <p:spPr>
          <a:xfrm>
            <a:off x="103744" y="4843930"/>
            <a:ext cx="2164268" cy="1676545"/>
          </a:xfrm>
          <a:prstGeom prst="rect">
            <a:avLst/>
          </a:prstGeom>
        </p:spPr>
      </p:pic>
    </p:spTree>
    <p:extLst>
      <p:ext uri="{BB962C8B-B14F-4D97-AF65-F5344CB8AC3E}">
        <p14:creationId xmlns:p14="http://schemas.microsoft.com/office/powerpoint/2010/main" val="61881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C949778-C222-C9FA-F13B-A0678C091850}"/>
              </a:ext>
            </a:extLst>
          </p:cNvPr>
          <p:cNvSpPr>
            <a:spLocks noGrp="1"/>
          </p:cNvSpPr>
          <p:nvPr>
            <p:ph type="title"/>
          </p:nvPr>
        </p:nvSpPr>
        <p:spPr>
          <a:xfrm>
            <a:off x="1136395" y="304511"/>
            <a:ext cx="5814240" cy="783985"/>
          </a:xfrm>
        </p:spPr>
        <p:txBody>
          <a:bodyPr anchor="b">
            <a:normAutofit/>
          </a:bodyPr>
          <a:lstStyle/>
          <a:p>
            <a:r>
              <a:rPr lang="en-US" sz="4000" b="1" dirty="0"/>
              <a:t>Barriers and Limitations </a:t>
            </a:r>
            <a:endParaRPr lang="en-US" sz="4000" dirty="0"/>
          </a:p>
        </p:txBody>
      </p:sp>
      <p:sp>
        <p:nvSpPr>
          <p:cNvPr id="3" name="Content Placeholder 2">
            <a:extLst>
              <a:ext uri="{FF2B5EF4-FFF2-40B4-BE49-F238E27FC236}">
                <a16:creationId xmlns:a16="http://schemas.microsoft.com/office/drawing/2014/main" id="{913A4364-79A0-7209-CF68-7FE4451C627A}"/>
              </a:ext>
            </a:extLst>
          </p:cNvPr>
          <p:cNvSpPr>
            <a:spLocks noGrp="1"/>
          </p:cNvSpPr>
          <p:nvPr>
            <p:ph idx="1"/>
          </p:nvPr>
        </p:nvSpPr>
        <p:spPr>
          <a:xfrm>
            <a:off x="1169580" y="1209066"/>
            <a:ext cx="5814239" cy="3461155"/>
          </a:xfrm>
        </p:spPr>
        <p:txBody>
          <a:bodyPr>
            <a:normAutofit fontScale="25000" lnSpcReduction="20000"/>
          </a:bodyPr>
          <a:lstStyle/>
          <a:p>
            <a:r>
              <a:rPr lang="en-US" sz="7200" dirty="0"/>
              <a:t>Cultural differences </a:t>
            </a:r>
          </a:p>
          <a:p>
            <a:pPr lvl="1"/>
            <a:r>
              <a:rPr lang="en-US" sz="7200" dirty="0"/>
              <a:t>Clients suffering from cultural shock </a:t>
            </a:r>
          </a:p>
          <a:p>
            <a:r>
              <a:rPr lang="en-US" sz="7200" dirty="0"/>
              <a:t>Language </a:t>
            </a:r>
          </a:p>
          <a:p>
            <a:pPr lvl="1"/>
            <a:r>
              <a:rPr lang="en-US" sz="7200" dirty="0"/>
              <a:t>Indigenous languages </a:t>
            </a:r>
          </a:p>
          <a:p>
            <a:pPr lvl="1"/>
            <a:r>
              <a:rPr lang="en-US" sz="7200" dirty="0"/>
              <a:t>Lack of resources available to clients who do not speak English </a:t>
            </a:r>
          </a:p>
          <a:p>
            <a:r>
              <a:rPr lang="en-US" sz="7200" dirty="0"/>
              <a:t>Economic barriers </a:t>
            </a:r>
          </a:p>
          <a:p>
            <a:pPr lvl="1"/>
            <a:r>
              <a:rPr lang="en-US" sz="7200" dirty="0"/>
              <a:t>Pro-bono attorneys are at capacity, and the sponsors are unable to hire private attorneys</a:t>
            </a:r>
          </a:p>
          <a:p>
            <a:pPr lvl="1"/>
            <a:r>
              <a:rPr lang="en-US" sz="7200" dirty="0"/>
              <a:t>The sponsors work longer days and hours</a:t>
            </a:r>
          </a:p>
          <a:p>
            <a:r>
              <a:rPr lang="en-US" sz="7200" dirty="0"/>
              <a:t>Stigmas </a:t>
            </a:r>
          </a:p>
          <a:p>
            <a:pPr lvl="1"/>
            <a:r>
              <a:rPr lang="en-US" sz="7200" dirty="0"/>
              <a:t>Mental health </a:t>
            </a:r>
          </a:p>
          <a:p>
            <a:pPr lvl="1"/>
            <a:r>
              <a:rPr lang="en-US" sz="7200" dirty="0"/>
              <a:t>Misconception between the sponsor’s community regarding schools and court hearings </a:t>
            </a:r>
          </a:p>
          <a:p>
            <a:r>
              <a:rPr lang="en-US" sz="7200" dirty="0"/>
              <a:t>School enrollment </a:t>
            </a:r>
          </a:p>
          <a:p>
            <a:pPr lvl="1"/>
            <a:r>
              <a:rPr lang="en-US" sz="7200" dirty="0"/>
              <a:t>Sponsors are having difficulty in enrolling youths who are aging out </a:t>
            </a:r>
          </a:p>
          <a:p>
            <a:pPr lvl="1"/>
            <a:r>
              <a:rPr lang="en-US" sz="7200" dirty="0"/>
              <a:t>Online enrollment </a:t>
            </a:r>
          </a:p>
          <a:p>
            <a:endParaRPr lang="en-US" sz="1100" dirty="0"/>
          </a:p>
          <a:p>
            <a:pPr lvl="1"/>
            <a:endParaRPr lang="en-US" sz="1100" dirty="0"/>
          </a:p>
        </p:txBody>
      </p:sp>
      <p:sp>
        <p:nvSpPr>
          <p:cNvPr id="43" name="Rectangle 4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Rectangle 40">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F6991F72-5BAA-2AFD-1880-28F847087A8C}"/>
              </a:ext>
            </a:extLst>
          </p:cNvPr>
          <p:cNvPicPr>
            <a:picLocks noChangeAspect="1"/>
          </p:cNvPicPr>
          <p:nvPr/>
        </p:nvPicPr>
        <p:blipFill>
          <a:blip r:embed="rId3"/>
          <a:stretch>
            <a:fillRect/>
          </a:stretch>
        </p:blipFill>
        <p:spPr>
          <a:xfrm>
            <a:off x="54262" y="5141604"/>
            <a:ext cx="1730995" cy="1340911"/>
          </a:xfrm>
          <a:prstGeom prst="rect">
            <a:avLst/>
          </a:prstGeom>
        </p:spPr>
      </p:pic>
      <p:pic>
        <p:nvPicPr>
          <p:cNvPr id="4" name="Picture 3">
            <a:extLst>
              <a:ext uri="{FF2B5EF4-FFF2-40B4-BE49-F238E27FC236}">
                <a16:creationId xmlns:a16="http://schemas.microsoft.com/office/drawing/2014/main" id="{9CAD8F0B-2FF4-7E3C-A4AE-70E34D3BA353}"/>
              </a:ext>
            </a:extLst>
          </p:cNvPr>
          <p:cNvPicPr>
            <a:picLocks noChangeAspect="1"/>
          </p:cNvPicPr>
          <p:nvPr/>
        </p:nvPicPr>
        <p:blipFill>
          <a:blip r:embed="rId4"/>
          <a:stretch>
            <a:fillRect/>
          </a:stretch>
        </p:blipFill>
        <p:spPr>
          <a:xfrm>
            <a:off x="7825784" y="1882368"/>
            <a:ext cx="3524250" cy="2114550"/>
          </a:xfrm>
          <a:prstGeom prst="rect">
            <a:avLst/>
          </a:prstGeom>
        </p:spPr>
      </p:pic>
    </p:spTree>
    <p:extLst>
      <p:ext uri="{BB962C8B-B14F-4D97-AF65-F5344CB8AC3E}">
        <p14:creationId xmlns:p14="http://schemas.microsoft.com/office/powerpoint/2010/main" val="56897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C949778-C222-C9FA-F13B-A0678C091850}"/>
              </a:ext>
            </a:extLst>
          </p:cNvPr>
          <p:cNvSpPr>
            <a:spLocks noGrp="1"/>
          </p:cNvSpPr>
          <p:nvPr>
            <p:ph type="title"/>
          </p:nvPr>
        </p:nvSpPr>
        <p:spPr>
          <a:xfrm>
            <a:off x="1136395" y="304511"/>
            <a:ext cx="5814240" cy="783985"/>
          </a:xfrm>
        </p:spPr>
        <p:txBody>
          <a:bodyPr anchor="b">
            <a:normAutofit/>
          </a:bodyPr>
          <a:lstStyle/>
          <a:p>
            <a:r>
              <a:rPr lang="en-US" sz="4000" b="1" dirty="0"/>
              <a:t>Documentation </a:t>
            </a:r>
            <a:endParaRPr lang="en-US" sz="4000" dirty="0"/>
          </a:p>
        </p:txBody>
      </p:sp>
      <p:sp>
        <p:nvSpPr>
          <p:cNvPr id="3" name="Content Placeholder 2">
            <a:extLst>
              <a:ext uri="{FF2B5EF4-FFF2-40B4-BE49-F238E27FC236}">
                <a16:creationId xmlns:a16="http://schemas.microsoft.com/office/drawing/2014/main" id="{913A4364-79A0-7209-CF68-7FE4451C627A}"/>
              </a:ext>
            </a:extLst>
          </p:cNvPr>
          <p:cNvSpPr>
            <a:spLocks noGrp="1"/>
          </p:cNvSpPr>
          <p:nvPr>
            <p:ph idx="1"/>
          </p:nvPr>
        </p:nvSpPr>
        <p:spPr>
          <a:xfrm>
            <a:off x="1169580" y="1209066"/>
            <a:ext cx="5814239" cy="3461155"/>
          </a:xfrm>
        </p:spPr>
        <p:txBody>
          <a:bodyPr>
            <a:normAutofit/>
          </a:bodyPr>
          <a:lstStyle/>
          <a:p>
            <a:pPr fontAlgn="base"/>
            <a:r>
              <a:rPr lang="en-US" sz="1800" dirty="0">
                <a:latin typeface="Corbel" panose="020B0503020204020204" pitchFamily="34" charset="0"/>
              </a:rPr>
              <a:t>Coverage Plans: What CC-Arlington does when a case manager goes on leave or on vacation​</a:t>
            </a:r>
            <a:endParaRPr lang="en-US" sz="1800" dirty="0">
              <a:latin typeface="Arial" panose="020B0604020202020204" pitchFamily="34" charset="0"/>
            </a:endParaRPr>
          </a:p>
          <a:p>
            <a:pPr rtl="0" fontAlgn="base">
              <a:buFont typeface="Arial" panose="020B0604020202020204" pitchFamily="34" charset="0"/>
              <a:buChar char="•"/>
            </a:pPr>
            <a:r>
              <a:rPr lang="en-US" sz="1800" b="0" i="0" u="none" strike="noStrike" dirty="0">
                <a:effectLst/>
                <a:latin typeface="Corbel" panose="020B0503020204020204" pitchFamily="34" charset="0"/>
              </a:rPr>
              <a:t>Case Notes: Working with high needs cases, it is very important to update case notes each time there is client interaction or talking with outside organizations.</a:t>
            </a:r>
            <a:r>
              <a:rPr lang="en-US" sz="1800" b="0" i="0" dirty="0">
                <a:effectLst/>
                <a:latin typeface="Corbel" panose="020B0503020204020204" pitchFamily="34" charset="0"/>
              </a:rPr>
              <a:t>​</a:t>
            </a:r>
          </a:p>
          <a:p>
            <a:pPr rtl="0" fontAlgn="base">
              <a:buFont typeface="Arial" panose="020B0604020202020204" pitchFamily="34" charset="0"/>
              <a:buChar char="•"/>
            </a:pPr>
            <a:r>
              <a:rPr lang="en-US" sz="1800" b="0" i="0" dirty="0">
                <a:effectLst/>
                <a:latin typeface="Arial" panose="020B0604020202020204" pitchFamily="34" charset="0"/>
              </a:rPr>
              <a:t>Remembering the five W’s </a:t>
            </a:r>
          </a:p>
          <a:p>
            <a:pPr lvl="1" fontAlgn="base"/>
            <a:r>
              <a:rPr lang="en-US" sz="1800" b="0" i="0" dirty="0">
                <a:effectLst/>
                <a:latin typeface="Arial" panose="020B0604020202020204" pitchFamily="34" charset="0"/>
              </a:rPr>
              <a:t>Who, what, when, where, why, and how </a:t>
            </a:r>
          </a:p>
          <a:p>
            <a:pPr rtl="0" fontAlgn="base">
              <a:buFont typeface="Arial" panose="020B0604020202020204" pitchFamily="34" charset="0"/>
              <a:buChar char="•"/>
            </a:pPr>
            <a:r>
              <a:rPr lang="en-US" sz="1800" b="0" i="0" u="none" strike="noStrike" dirty="0">
                <a:effectLst/>
                <a:latin typeface="Corbel" panose="020B0503020204020204" pitchFamily="34" charset="0"/>
              </a:rPr>
              <a:t>Authorization for Release of Records (A-5 Form)</a:t>
            </a:r>
            <a:endParaRPr lang="en-US" sz="1800" b="0" i="0" dirty="0">
              <a:effectLst/>
              <a:latin typeface="Arial" panose="020B0604020202020204" pitchFamily="34" charset="0"/>
            </a:endParaRPr>
          </a:p>
          <a:p>
            <a:endParaRPr lang="en-US" sz="1100" dirty="0"/>
          </a:p>
          <a:p>
            <a:pPr lvl="1"/>
            <a:endParaRPr lang="en-US" sz="1100" dirty="0"/>
          </a:p>
        </p:txBody>
      </p:sp>
      <p:sp>
        <p:nvSpPr>
          <p:cNvPr id="43" name="Rectangle 4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Rectangle 40">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pencil and a piece of paper&#10;&#10;Description automatically generated">
            <a:extLst>
              <a:ext uri="{FF2B5EF4-FFF2-40B4-BE49-F238E27FC236}">
                <a16:creationId xmlns:a16="http://schemas.microsoft.com/office/drawing/2014/main" id="{F1AC2CBA-9E62-3FEF-AD08-D5236DD3B684}"/>
              </a:ext>
            </a:extLst>
          </p:cNvPr>
          <p:cNvPicPr>
            <a:picLocks noChangeAspect="1"/>
          </p:cNvPicPr>
          <p:nvPr/>
        </p:nvPicPr>
        <p:blipFill>
          <a:blip r:embed="rId3"/>
          <a:stretch>
            <a:fillRect/>
          </a:stretch>
        </p:blipFill>
        <p:spPr>
          <a:xfrm>
            <a:off x="8331617" y="3657600"/>
            <a:ext cx="2585510" cy="2585510"/>
          </a:xfrm>
          <a:prstGeom prst="rect">
            <a:avLst/>
          </a:prstGeom>
        </p:spPr>
      </p:pic>
      <p:pic>
        <p:nvPicPr>
          <p:cNvPr id="6" name="Picture 5">
            <a:extLst>
              <a:ext uri="{FF2B5EF4-FFF2-40B4-BE49-F238E27FC236}">
                <a16:creationId xmlns:a16="http://schemas.microsoft.com/office/drawing/2014/main" id="{A5E526ED-9E9C-FBFE-8DA7-C26DFC4DCBD0}"/>
              </a:ext>
            </a:extLst>
          </p:cNvPr>
          <p:cNvPicPr>
            <a:picLocks noChangeAspect="1"/>
          </p:cNvPicPr>
          <p:nvPr/>
        </p:nvPicPr>
        <p:blipFill>
          <a:blip r:embed="rId4"/>
          <a:stretch>
            <a:fillRect/>
          </a:stretch>
        </p:blipFill>
        <p:spPr>
          <a:xfrm>
            <a:off x="54261" y="4827910"/>
            <a:ext cx="2164268" cy="1676545"/>
          </a:xfrm>
          <a:prstGeom prst="rect">
            <a:avLst/>
          </a:prstGeom>
        </p:spPr>
      </p:pic>
    </p:spTree>
    <p:extLst>
      <p:ext uri="{BB962C8B-B14F-4D97-AF65-F5344CB8AC3E}">
        <p14:creationId xmlns:p14="http://schemas.microsoft.com/office/powerpoint/2010/main" val="267527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C949778-C222-C9FA-F13B-A0678C091850}"/>
              </a:ext>
            </a:extLst>
          </p:cNvPr>
          <p:cNvSpPr>
            <a:spLocks noGrp="1"/>
          </p:cNvSpPr>
          <p:nvPr>
            <p:ph type="title"/>
          </p:nvPr>
        </p:nvSpPr>
        <p:spPr>
          <a:xfrm>
            <a:off x="1136396" y="457201"/>
            <a:ext cx="5814240" cy="1556870"/>
          </a:xfrm>
        </p:spPr>
        <p:txBody>
          <a:bodyPr anchor="b">
            <a:normAutofit/>
          </a:bodyPr>
          <a:lstStyle/>
          <a:p>
            <a:r>
              <a:rPr lang="en-US" sz="4000" b="1" dirty="0"/>
              <a:t>Authorization for Release of Records A-5</a:t>
            </a:r>
            <a:endParaRPr lang="en-US" sz="4000" dirty="0"/>
          </a:p>
        </p:txBody>
      </p:sp>
      <p:sp>
        <p:nvSpPr>
          <p:cNvPr id="3" name="Content Placeholder 2">
            <a:extLst>
              <a:ext uri="{FF2B5EF4-FFF2-40B4-BE49-F238E27FC236}">
                <a16:creationId xmlns:a16="http://schemas.microsoft.com/office/drawing/2014/main" id="{913A4364-79A0-7209-CF68-7FE4451C627A}"/>
              </a:ext>
            </a:extLst>
          </p:cNvPr>
          <p:cNvSpPr>
            <a:spLocks noGrp="1"/>
          </p:cNvSpPr>
          <p:nvPr>
            <p:ph idx="1"/>
          </p:nvPr>
        </p:nvSpPr>
        <p:spPr>
          <a:xfrm>
            <a:off x="1136396" y="2200848"/>
            <a:ext cx="5814239" cy="3461155"/>
          </a:xfrm>
        </p:spPr>
        <p:txBody>
          <a:bodyPr>
            <a:normAutofit/>
          </a:bodyPr>
          <a:lstStyle/>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hlinkClick r:id="rId3"/>
              </a:rPr>
              <a:t>UCRecords@acf.hhs.gov</a:t>
            </a:r>
            <a:endParaRPr lang="en-US" sz="1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dirty="0">
                <a:solidFill>
                  <a:srgbClr val="000000"/>
                </a:solidFill>
                <a:latin typeface="Arial" panose="020B0604020202020204" pitchFamily="34" charset="0"/>
              </a:rPr>
              <a:t>Ask your CSS for this form when needed </a:t>
            </a:r>
          </a:p>
          <a:p>
            <a:pPr algn="l" rtl="0" fontAlgn="base">
              <a:buFont typeface="Arial" panose="020B0604020202020204" pitchFamily="34" charset="0"/>
              <a:buChar char="•"/>
            </a:pPr>
            <a:endParaRPr lang="en-US" sz="1400" dirty="0">
              <a:solidFill>
                <a:srgbClr val="000000"/>
              </a:solidFill>
              <a:latin typeface="Arial" panose="020B0604020202020204" pitchFamily="34" charset="0"/>
            </a:endParaRPr>
          </a:p>
          <a:p>
            <a:pPr algn="l" rtl="0" fontAlgn="base">
              <a:buFont typeface="Arial" panose="020B0604020202020204" pitchFamily="34" charset="0"/>
              <a:buChar char="•"/>
            </a:pPr>
            <a:endParaRPr lang="en-US" sz="1400" b="0" i="0" dirty="0">
              <a:solidFill>
                <a:srgbClr val="000000"/>
              </a:solidFill>
              <a:effectLst/>
              <a:latin typeface="Arial" panose="020B0604020202020204" pitchFamily="34" charset="0"/>
            </a:endParaRPr>
          </a:p>
        </p:txBody>
      </p:sp>
      <p:sp>
        <p:nvSpPr>
          <p:cNvPr id="43" name="Rectangle 4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Rectangle 40">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1DF8B72B-7416-F8DA-81A6-C5776FF19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754" y="677779"/>
            <a:ext cx="375285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9D3CAB-6F0D-7157-1AA1-1051A9BA78DE}"/>
              </a:ext>
            </a:extLst>
          </p:cNvPr>
          <p:cNvPicPr>
            <a:picLocks noChangeAspect="1"/>
          </p:cNvPicPr>
          <p:nvPr/>
        </p:nvPicPr>
        <p:blipFill>
          <a:blip r:embed="rId5"/>
          <a:stretch>
            <a:fillRect/>
          </a:stretch>
        </p:blipFill>
        <p:spPr>
          <a:xfrm>
            <a:off x="103744" y="4843930"/>
            <a:ext cx="2164268" cy="1676545"/>
          </a:xfrm>
          <a:prstGeom prst="rect">
            <a:avLst/>
          </a:prstGeom>
        </p:spPr>
      </p:pic>
    </p:spTree>
    <p:extLst>
      <p:ext uri="{BB962C8B-B14F-4D97-AF65-F5344CB8AC3E}">
        <p14:creationId xmlns:p14="http://schemas.microsoft.com/office/powerpoint/2010/main" val="334391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C949778-C222-C9FA-F13B-A0678C091850}"/>
              </a:ext>
            </a:extLst>
          </p:cNvPr>
          <p:cNvSpPr>
            <a:spLocks noGrp="1"/>
          </p:cNvSpPr>
          <p:nvPr>
            <p:ph type="title"/>
          </p:nvPr>
        </p:nvSpPr>
        <p:spPr>
          <a:xfrm>
            <a:off x="919758" y="561032"/>
            <a:ext cx="5814240" cy="783985"/>
          </a:xfrm>
        </p:spPr>
        <p:txBody>
          <a:bodyPr anchor="b">
            <a:noAutofit/>
          </a:bodyPr>
          <a:lstStyle/>
          <a:p>
            <a:pPr algn="ctr"/>
            <a:r>
              <a:rPr lang="en-US" sz="4000" b="1" dirty="0"/>
              <a:t>Best Practice for Our Team </a:t>
            </a:r>
            <a:endParaRPr lang="en-US" sz="4000" dirty="0"/>
          </a:p>
        </p:txBody>
      </p:sp>
      <p:sp>
        <p:nvSpPr>
          <p:cNvPr id="3" name="Content Placeholder 2">
            <a:extLst>
              <a:ext uri="{FF2B5EF4-FFF2-40B4-BE49-F238E27FC236}">
                <a16:creationId xmlns:a16="http://schemas.microsoft.com/office/drawing/2014/main" id="{913A4364-79A0-7209-CF68-7FE4451C627A}"/>
              </a:ext>
            </a:extLst>
          </p:cNvPr>
          <p:cNvSpPr>
            <a:spLocks noGrp="1"/>
          </p:cNvSpPr>
          <p:nvPr>
            <p:ph idx="1"/>
          </p:nvPr>
        </p:nvSpPr>
        <p:spPr>
          <a:xfrm>
            <a:off x="919758" y="1510675"/>
            <a:ext cx="5814239" cy="3461155"/>
          </a:xfrm>
        </p:spPr>
        <p:txBody>
          <a:bodyPr>
            <a:normAutofit/>
          </a:bodyPr>
          <a:lstStyle/>
          <a:p>
            <a:pPr fontAlgn="base"/>
            <a:r>
              <a:rPr lang="en-US" sz="1800" dirty="0">
                <a:latin typeface="Corbel" panose="020B0503020204020204" pitchFamily="34" charset="0"/>
              </a:rPr>
              <a:t>Coverage Plans: What CC-Arlington does when a case manager goes on leave or on vacation​</a:t>
            </a:r>
          </a:p>
          <a:p>
            <a:pPr fontAlgn="base"/>
            <a:r>
              <a:rPr lang="en-US" sz="1800" b="0" i="0" u="none" strike="noStrike" dirty="0">
                <a:effectLst/>
                <a:latin typeface="Corbel" panose="020B0503020204020204" pitchFamily="34" charset="0"/>
              </a:rPr>
              <a:t>Case staffing among colleagues </a:t>
            </a:r>
            <a:r>
              <a:rPr lang="en-US" sz="2000" b="0" i="0" dirty="0">
                <a:effectLst/>
                <a:latin typeface="Corbel" panose="020B0503020204020204" pitchFamily="34" charset="0"/>
              </a:rPr>
              <a:t>​</a:t>
            </a:r>
            <a:endParaRPr lang="en-US" sz="2000" b="0" i="0" dirty="0">
              <a:effectLst/>
              <a:latin typeface="Arial" panose="020B0604020202020204" pitchFamily="34" charset="0"/>
            </a:endParaRPr>
          </a:p>
          <a:p>
            <a:pPr fontAlgn="base"/>
            <a:endParaRPr lang="en-US" sz="2000" dirty="0">
              <a:latin typeface="Arial" panose="020B0604020202020204" pitchFamily="34" charset="0"/>
            </a:endParaRPr>
          </a:p>
          <a:p>
            <a:endParaRPr lang="en-US" sz="1100" dirty="0"/>
          </a:p>
          <a:p>
            <a:pPr lvl="1"/>
            <a:endParaRPr lang="en-US" sz="1100" dirty="0"/>
          </a:p>
        </p:txBody>
      </p:sp>
      <p:sp>
        <p:nvSpPr>
          <p:cNvPr id="43" name="Rectangle 4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Rectangle 40">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9D5C8105-A548-C0A3-AD06-51983AF95140}"/>
              </a:ext>
            </a:extLst>
          </p:cNvPr>
          <p:cNvPicPr>
            <a:picLocks noChangeAspect="1"/>
          </p:cNvPicPr>
          <p:nvPr/>
        </p:nvPicPr>
        <p:blipFill>
          <a:blip r:embed="rId3"/>
          <a:stretch>
            <a:fillRect/>
          </a:stretch>
        </p:blipFill>
        <p:spPr>
          <a:xfrm>
            <a:off x="7422601" y="1809749"/>
            <a:ext cx="4080795" cy="4210050"/>
          </a:xfrm>
          <a:prstGeom prst="rect">
            <a:avLst/>
          </a:prstGeom>
        </p:spPr>
      </p:pic>
      <p:pic>
        <p:nvPicPr>
          <p:cNvPr id="6" name="Picture 5">
            <a:extLst>
              <a:ext uri="{FF2B5EF4-FFF2-40B4-BE49-F238E27FC236}">
                <a16:creationId xmlns:a16="http://schemas.microsoft.com/office/drawing/2014/main" id="{2D502EAF-90B3-FD37-4F70-637199C61C1F}"/>
              </a:ext>
            </a:extLst>
          </p:cNvPr>
          <p:cNvPicPr>
            <a:picLocks noChangeAspect="1"/>
          </p:cNvPicPr>
          <p:nvPr/>
        </p:nvPicPr>
        <p:blipFill>
          <a:blip r:embed="rId4"/>
          <a:stretch>
            <a:fillRect/>
          </a:stretch>
        </p:blipFill>
        <p:spPr>
          <a:xfrm>
            <a:off x="103744" y="4843930"/>
            <a:ext cx="2164268" cy="1676545"/>
          </a:xfrm>
          <a:prstGeom prst="rect">
            <a:avLst/>
          </a:prstGeom>
        </p:spPr>
      </p:pic>
    </p:spTree>
    <p:extLst>
      <p:ext uri="{BB962C8B-B14F-4D97-AF65-F5344CB8AC3E}">
        <p14:creationId xmlns:p14="http://schemas.microsoft.com/office/powerpoint/2010/main" val="2901744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Words>3548</Words>
  <PresentationFormat>Widescreen</PresentationFormat>
  <Paragraphs>234</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Aptos</vt:lpstr>
      <vt:lpstr>Aptos Display</vt:lpstr>
      <vt:lpstr>Arial</vt:lpstr>
      <vt:lpstr>Calibri</vt:lpstr>
      <vt:lpstr>Cambria</vt:lpstr>
      <vt:lpstr>Corbel</vt:lpstr>
      <vt:lpstr>Georgia</vt:lpstr>
      <vt:lpstr>Symbol</vt:lpstr>
      <vt:lpstr>Tahoma</vt:lpstr>
      <vt:lpstr>Times New Roman</vt:lpstr>
      <vt:lpstr>Office Theme</vt:lpstr>
      <vt:lpstr>Best Practice for  High Needs Cases</vt:lpstr>
      <vt:lpstr>Meet the Presenters</vt:lpstr>
      <vt:lpstr>Inter-collaboration</vt:lpstr>
      <vt:lpstr>How to build trust and rapport </vt:lpstr>
      <vt:lpstr>Confidentiality </vt:lpstr>
      <vt:lpstr>Barriers and Limitations </vt:lpstr>
      <vt:lpstr>Documentation </vt:lpstr>
      <vt:lpstr>Authorization for Release of Records A-5</vt:lpstr>
      <vt:lpstr>Best Practice for Our Team </vt:lpstr>
      <vt:lpstr>Boundaries </vt:lpstr>
      <vt:lpstr>PowerPoint Presentation</vt:lpstr>
      <vt:lpstr>Trauma-Informed Care Trainings </vt:lpstr>
      <vt:lpstr>Introduction</vt:lpstr>
      <vt:lpstr>Initial Assessment </vt:lpstr>
      <vt:lpstr> Building Relationships</vt:lpstr>
      <vt:lpstr>Navigating Resources</vt:lpstr>
      <vt:lpstr>Case Management Team</vt:lpstr>
      <vt:lpstr>Meeting High Needs- Examples</vt:lpstr>
      <vt:lpstr> Mental Health and Behavioral Needs</vt:lpstr>
      <vt:lpstr>Success Stories</vt:lpstr>
      <vt:lpstr> Carmen’s Story</vt:lpstr>
      <vt:lpstr>Impact on Carmen and her support system</vt:lpstr>
      <vt:lpstr>Summary</vt:lpstr>
      <vt:lpstr>Conclusion </vt:lpstr>
      <vt:lpstr>References </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 for  High Needs Cases</dc:title>
  <cp:revision>1</cp:revision>
</cp:coreProperties>
</file>