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 id="2147483672" r:id="rId6"/>
    <p:sldMasterId id="2147483684" r:id="rId7"/>
  </p:sldMasterIdLst>
  <p:notesMasterIdLst>
    <p:notesMasterId r:id="rId29"/>
  </p:notesMasterIdLst>
  <p:sldIdLst>
    <p:sldId id="256" r:id="rId8"/>
    <p:sldId id="420" r:id="rId9"/>
    <p:sldId id="263" r:id="rId10"/>
    <p:sldId id="329" r:id="rId11"/>
    <p:sldId id="336" r:id="rId12"/>
    <p:sldId id="347" r:id="rId13"/>
    <p:sldId id="316" r:id="rId14"/>
    <p:sldId id="348" r:id="rId15"/>
    <p:sldId id="313" r:id="rId16"/>
    <p:sldId id="314" r:id="rId17"/>
    <p:sldId id="344" r:id="rId18"/>
    <p:sldId id="327" r:id="rId19"/>
    <p:sldId id="357" r:id="rId20"/>
    <p:sldId id="349" r:id="rId21"/>
    <p:sldId id="340" r:id="rId22"/>
    <p:sldId id="358" r:id="rId23"/>
    <p:sldId id="385" r:id="rId24"/>
    <p:sldId id="387" r:id="rId25"/>
    <p:sldId id="343" r:id="rId26"/>
    <p:sldId id="315" r:id="rId27"/>
    <p:sldId id="270" r:id="rId28"/>
  </p:sldIdLst>
  <p:sldSz cx="18288000" cy="10287000"/>
  <p:notesSz cx="6858000" cy="9144000"/>
  <p:embeddedFontLst>
    <p:embeddedFont>
      <p:font typeface="Barlow Bold" panose="00000800000000000000" pitchFamily="2" charset="0"/>
      <p:bold r:id="rId30"/>
    </p:embeddedFont>
    <p:embeddedFont>
      <p:font typeface="Open Sans" panose="020B0606030504020204" pitchFamily="34" charset="0"/>
      <p:regular r:id="rId31"/>
      <p:bold r:id="rId32"/>
      <p:italic r:id="rId33"/>
      <p:boldItalic r:id="rId34"/>
    </p:embeddedFont>
    <p:embeddedFont>
      <p:font typeface="Open Sans Bold" panose="020B0806030504020204" pitchFamily="34" charset="0"/>
      <p:bold r:id="rId35"/>
    </p:embeddedFont>
    <p:embeddedFont>
      <p:font typeface="Open Sans Extra Bold" panose="020B0604020202020204" charset="0"/>
      <p:regular r:id="rId36"/>
    </p:embeddedFont>
    <p:embeddedFont>
      <p:font typeface="Poppins" panose="00000500000000000000" pitchFamily="2"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35DF3-4CE4-9DC9-8E05-0453773EA8BE}" v="37" dt="2024-08-21T17:23:50.681"/>
    <p1510:client id="{7D09EADB-4007-5F21-A206-990ACB20B1E4}" v="4" dt="2024-08-22T16:55:07.494"/>
    <p1510:client id="{DF15A352-8DD5-4339-AB2A-F1929508A0F9}" v="7" dt="2024-08-22T16:57:06.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0" d="100"/>
          <a:sy n="100" d="100"/>
        </p:scale>
        <p:origin x="66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0.fntdata"/><Relationship Id="rId21" Type="http://schemas.openxmlformats.org/officeDocument/2006/relationships/slide" Target="slides/slide14.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7.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4.fntdata"/><Relationship Id="rId38" Type="http://schemas.openxmlformats.org/officeDocument/2006/relationships/font" Target="fonts/font9.fntdata"/><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Hardiman" userId="S::shardiman@usccb.org::09934806-e585-4187-a3d6-4e34aeac2657" providerId="AD" clId="Web-{40835DF3-4CE4-9DC9-8E05-0453773EA8BE}"/>
    <pc:docChg chg="modSld">
      <pc:chgData name="Sean Hardiman" userId="S::shardiman@usccb.org::09934806-e585-4187-a3d6-4e34aeac2657" providerId="AD" clId="Web-{40835DF3-4CE4-9DC9-8E05-0453773EA8BE}" dt="2024-08-21T17:23:49.790" v="23" actId="20577"/>
      <pc:docMkLst>
        <pc:docMk/>
      </pc:docMkLst>
      <pc:sldChg chg="modSp">
        <pc:chgData name="Sean Hardiman" userId="S::shardiman@usccb.org::09934806-e585-4187-a3d6-4e34aeac2657" providerId="AD" clId="Web-{40835DF3-4CE4-9DC9-8E05-0453773EA8BE}" dt="2024-08-21T17:23:49.790" v="23" actId="20577"/>
        <pc:sldMkLst>
          <pc:docMk/>
          <pc:sldMk cId="2083534220" sldId="343"/>
        </pc:sldMkLst>
        <pc:spChg chg="mod">
          <ac:chgData name="Sean Hardiman" userId="S::shardiman@usccb.org::09934806-e585-4187-a3d6-4e34aeac2657" providerId="AD" clId="Web-{40835DF3-4CE4-9DC9-8E05-0453773EA8BE}" dt="2024-08-21T17:23:30.680" v="11" actId="20577"/>
          <ac:spMkLst>
            <pc:docMk/>
            <pc:sldMk cId="2083534220" sldId="343"/>
            <ac:spMk id="2" creationId="{A42D36F9-D253-45B2-8699-307E327E6CB0}"/>
          </ac:spMkLst>
        </pc:spChg>
        <pc:spChg chg="mod">
          <ac:chgData name="Sean Hardiman" userId="S::shardiman@usccb.org::09934806-e585-4187-a3d6-4e34aeac2657" providerId="AD" clId="Web-{40835DF3-4CE4-9DC9-8E05-0453773EA8BE}" dt="2024-08-21T17:23:49.790" v="23" actId="20577"/>
          <ac:spMkLst>
            <pc:docMk/>
            <pc:sldMk cId="2083534220" sldId="343"/>
            <ac:spMk id="6" creationId="{29DE505B-DCC2-4825-9F50-E992EC868BC1}"/>
          </ac:spMkLst>
        </pc:spChg>
      </pc:sldChg>
    </pc:docChg>
  </pc:docChgLst>
  <pc:docChgLst>
    <pc:chgData name="Sean Hardiman" userId="S::shardiman@usccb.org::09934806-e585-4187-a3d6-4e34aeac2657" providerId="AD" clId="Web-{7D09EADB-4007-5F21-A206-990ACB20B1E4}"/>
    <pc:docChg chg="addSld modSld">
      <pc:chgData name="Sean Hardiman" userId="S::shardiman@usccb.org::09934806-e585-4187-a3d6-4e34aeac2657" providerId="AD" clId="Web-{7D09EADB-4007-5F21-A206-990ACB20B1E4}" dt="2024-08-22T16:55:07.494" v="2"/>
      <pc:docMkLst>
        <pc:docMk/>
      </pc:docMkLst>
      <pc:sldChg chg="addSp delSp modSp">
        <pc:chgData name="Sean Hardiman" userId="S::shardiman@usccb.org::09934806-e585-4187-a3d6-4e34aeac2657" providerId="AD" clId="Web-{7D09EADB-4007-5F21-A206-990ACB20B1E4}" dt="2024-08-22T16:55:02.994" v="1"/>
        <pc:sldMkLst>
          <pc:docMk/>
          <pc:sldMk cId="0" sldId="256"/>
        </pc:sldMkLst>
        <pc:picChg chg="add del mod">
          <ac:chgData name="Sean Hardiman" userId="S::shardiman@usccb.org::09934806-e585-4187-a3d6-4e34aeac2657" providerId="AD" clId="Web-{7D09EADB-4007-5F21-A206-990ACB20B1E4}" dt="2024-08-22T16:55:02.994" v="1"/>
          <ac:picMkLst>
            <pc:docMk/>
            <pc:sldMk cId="0" sldId="256"/>
            <ac:picMk id="23" creationId="{9B15D738-EFF9-768B-99D6-C56866E5D672}"/>
          </ac:picMkLst>
        </pc:picChg>
      </pc:sldChg>
      <pc:sldChg chg="new">
        <pc:chgData name="Sean Hardiman" userId="S::shardiman@usccb.org::09934806-e585-4187-a3d6-4e34aeac2657" providerId="AD" clId="Web-{7D09EADB-4007-5F21-A206-990ACB20B1E4}" dt="2024-08-22T16:55:07.494" v="2"/>
        <pc:sldMkLst>
          <pc:docMk/>
          <pc:sldMk cId="1910852786" sldId="388"/>
        </pc:sldMkLst>
      </pc:sldChg>
    </pc:docChg>
  </pc:docChgLst>
  <pc:docChgLst>
    <pc:chgData name="Sean Hardiman" userId="09934806-e585-4187-a3d6-4e34aeac2657" providerId="ADAL" clId="{DF15A352-8DD5-4339-AB2A-F1929508A0F9}"/>
    <pc:docChg chg="undo custSel addSld delSld modSld">
      <pc:chgData name="Sean Hardiman" userId="09934806-e585-4187-a3d6-4e34aeac2657" providerId="ADAL" clId="{DF15A352-8DD5-4339-AB2A-F1929508A0F9}" dt="2024-08-22T16:57:36.142" v="229" actId="208"/>
      <pc:docMkLst>
        <pc:docMk/>
      </pc:docMkLst>
      <pc:sldChg chg="modSp mod">
        <pc:chgData name="Sean Hardiman" userId="09934806-e585-4187-a3d6-4e34aeac2657" providerId="ADAL" clId="{DF15A352-8DD5-4339-AB2A-F1929508A0F9}" dt="2024-08-22T16:57:36.142" v="229" actId="208"/>
        <pc:sldMkLst>
          <pc:docMk/>
          <pc:sldMk cId="0" sldId="256"/>
        </pc:sldMkLst>
        <pc:spChg chg="mod">
          <ac:chgData name="Sean Hardiman" userId="09934806-e585-4187-a3d6-4e34aeac2657" providerId="ADAL" clId="{DF15A352-8DD5-4339-AB2A-F1929508A0F9}" dt="2024-08-22T16:57:36.142" v="229" actId="208"/>
          <ac:spMkLst>
            <pc:docMk/>
            <pc:sldMk cId="0" sldId="256"/>
            <ac:spMk id="3" creationId="{00000000-0000-0000-0000-000000000000}"/>
          </ac:spMkLst>
        </pc:spChg>
        <pc:spChg chg="mod">
          <ac:chgData name="Sean Hardiman" userId="09934806-e585-4187-a3d6-4e34aeac2657" providerId="ADAL" clId="{DF15A352-8DD5-4339-AB2A-F1929508A0F9}" dt="2024-08-22T16:57:36.142" v="229" actId="208"/>
          <ac:spMkLst>
            <pc:docMk/>
            <pc:sldMk cId="0" sldId="256"/>
            <ac:spMk id="4" creationId="{00000000-0000-0000-0000-000000000000}"/>
          </ac:spMkLst>
        </pc:spChg>
        <pc:grpChg chg="mod">
          <ac:chgData name="Sean Hardiman" userId="09934806-e585-4187-a3d6-4e34aeac2657" providerId="ADAL" clId="{DF15A352-8DD5-4339-AB2A-F1929508A0F9}" dt="2024-08-22T16:57:27.871" v="228" actId="1076"/>
          <ac:grpSpMkLst>
            <pc:docMk/>
            <pc:sldMk cId="0" sldId="256"/>
            <ac:grpSpMk id="2" creationId="{00000000-0000-0000-0000-000000000000}"/>
          </ac:grpSpMkLst>
        </pc:grpChg>
      </pc:sldChg>
      <pc:sldChg chg="add">
        <pc:chgData name="Sean Hardiman" userId="09934806-e585-4187-a3d6-4e34aeac2657" providerId="ADAL" clId="{DF15A352-8DD5-4339-AB2A-F1929508A0F9}" dt="2024-08-22T16:57:06.852" v="227"/>
        <pc:sldMkLst>
          <pc:docMk/>
          <pc:sldMk cId="4270850500" sldId="315"/>
        </pc:sldMkLst>
      </pc:sldChg>
      <pc:sldChg chg="addSp delSp modSp mod">
        <pc:chgData name="Sean Hardiman" userId="09934806-e585-4187-a3d6-4e34aeac2657" providerId="ADAL" clId="{DF15A352-8DD5-4339-AB2A-F1929508A0F9}" dt="2024-08-21T17:32:37.599" v="225" actId="255"/>
        <pc:sldMkLst>
          <pc:docMk/>
          <pc:sldMk cId="7650016" sldId="340"/>
        </pc:sldMkLst>
        <pc:spChg chg="add mod">
          <ac:chgData name="Sean Hardiman" userId="09934806-e585-4187-a3d6-4e34aeac2657" providerId="ADAL" clId="{DF15A352-8DD5-4339-AB2A-F1929508A0F9}" dt="2024-08-21T17:30:29.422" v="104" actId="20577"/>
          <ac:spMkLst>
            <pc:docMk/>
            <pc:sldMk cId="7650016" sldId="340"/>
            <ac:spMk id="5" creationId="{97B44CBD-F09C-6CE0-EB2A-FF5C239E01BD}"/>
          </ac:spMkLst>
        </pc:spChg>
        <pc:spChg chg="add mod">
          <ac:chgData name="Sean Hardiman" userId="09934806-e585-4187-a3d6-4e34aeac2657" providerId="ADAL" clId="{DF15A352-8DD5-4339-AB2A-F1929508A0F9}" dt="2024-08-21T17:32:37.599" v="225" actId="255"/>
          <ac:spMkLst>
            <pc:docMk/>
            <pc:sldMk cId="7650016" sldId="340"/>
            <ac:spMk id="6" creationId="{49BA8A17-7A46-6A67-7B09-3348A18D4A97}"/>
          </ac:spMkLst>
        </pc:spChg>
        <pc:spChg chg="mod topLvl">
          <ac:chgData name="Sean Hardiman" userId="09934806-e585-4187-a3d6-4e34aeac2657" providerId="ADAL" clId="{DF15A352-8DD5-4339-AB2A-F1929508A0F9}" dt="2024-08-21T17:29:56.323" v="98" actId="165"/>
          <ac:spMkLst>
            <pc:docMk/>
            <pc:sldMk cId="7650016" sldId="340"/>
            <ac:spMk id="10" creationId="{071FE820-CEDE-41E3-A008-3D5E65517D92}"/>
          </ac:spMkLst>
        </pc:spChg>
        <pc:spChg chg="mod topLvl">
          <ac:chgData name="Sean Hardiman" userId="09934806-e585-4187-a3d6-4e34aeac2657" providerId="ADAL" clId="{DF15A352-8DD5-4339-AB2A-F1929508A0F9}" dt="2024-08-21T17:29:56.323" v="98" actId="165"/>
          <ac:spMkLst>
            <pc:docMk/>
            <pc:sldMk cId="7650016" sldId="340"/>
            <ac:spMk id="11" creationId="{5836CF5A-AFD0-4897-B405-3B5164721B14}"/>
          </ac:spMkLst>
        </pc:spChg>
        <pc:spChg chg="mod topLvl">
          <ac:chgData name="Sean Hardiman" userId="09934806-e585-4187-a3d6-4e34aeac2657" providerId="ADAL" clId="{DF15A352-8DD5-4339-AB2A-F1929508A0F9}" dt="2024-08-21T17:29:56.323" v="98" actId="165"/>
          <ac:spMkLst>
            <pc:docMk/>
            <pc:sldMk cId="7650016" sldId="340"/>
            <ac:spMk id="14" creationId="{A9C5F257-C6F8-4600-B637-AEFF447306D5}"/>
          </ac:spMkLst>
        </pc:spChg>
        <pc:spChg chg="mod topLvl">
          <ac:chgData name="Sean Hardiman" userId="09934806-e585-4187-a3d6-4e34aeac2657" providerId="ADAL" clId="{DF15A352-8DD5-4339-AB2A-F1929508A0F9}" dt="2024-08-21T17:30:53.045" v="108" actId="1076"/>
          <ac:spMkLst>
            <pc:docMk/>
            <pc:sldMk cId="7650016" sldId="340"/>
            <ac:spMk id="15" creationId="{5111615A-219C-4709-8D1F-AEC7FDEF256C}"/>
          </ac:spMkLst>
        </pc:spChg>
        <pc:spChg chg="mod topLvl">
          <ac:chgData name="Sean Hardiman" userId="09934806-e585-4187-a3d6-4e34aeac2657" providerId="ADAL" clId="{DF15A352-8DD5-4339-AB2A-F1929508A0F9}" dt="2024-08-21T17:29:56.323" v="98" actId="165"/>
          <ac:spMkLst>
            <pc:docMk/>
            <pc:sldMk cId="7650016" sldId="340"/>
            <ac:spMk id="16" creationId="{DC57F638-93B8-49BB-9897-6A516F941556}"/>
          </ac:spMkLst>
        </pc:spChg>
        <pc:spChg chg="mod topLvl">
          <ac:chgData name="Sean Hardiman" userId="09934806-e585-4187-a3d6-4e34aeac2657" providerId="ADAL" clId="{DF15A352-8DD5-4339-AB2A-F1929508A0F9}" dt="2024-08-21T17:30:50.203" v="107" actId="1076"/>
          <ac:spMkLst>
            <pc:docMk/>
            <pc:sldMk cId="7650016" sldId="340"/>
            <ac:spMk id="17" creationId="{438A4D79-0842-4490-98FE-1204394CE324}"/>
          </ac:spMkLst>
        </pc:spChg>
        <pc:grpChg chg="add del mod">
          <ac:chgData name="Sean Hardiman" userId="09934806-e585-4187-a3d6-4e34aeac2657" providerId="ADAL" clId="{DF15A352-8DD5-4339-AB2A-F1929508A0F9}" dt="2024-08-21T17:29:56.323" v="98" actId="165"/>
          <ac:grpSpMkLst>
            <pc:docMk/>
            <pc:sldMk cId="7650016" sldId="340"/>
            <ac:grpSpMk id="4" creationId="{643BD5E2-427D-7404-C25C-A9E9355609C0}"/>
          </ac:grpSpMkLst>
        </pc:grpChg>
      </pc:sldChg>
      <pc:sldChg chg="modSp mod">
        <pc:chgData name="Sean Hardiman" userId="09934806-e585-4187-a3d6-4e34aeac2657" providerId="ADAL" clId="{DF15A352-8DD5-4339-AB2A-F1929508A0F9}" dt="2024-08-21T17:26:38.205" v="95" actId="12"/>
        <pc:sldMkLst>
          <pc:docMk/>
          <pc:sldMk cId="2083534220" sldId="343"/>
        </pc:sldMkLst>
        <pc:spChg chg="mod">
          <ac:chgData name="Sean Hardiman" userId="09934806-e585-4187-a3d6-4e34aeac2657" providerId="ADAL" clId="{DF15A352-8DD5-4339-AB2A-F1929508A0F9}" dt="2024-08-21T17:26:38.205" v="95" actId="12"/>
          <ac:spMkLst>
            <pc:docMk/>
            <pc:sldMk cId="2083534220" sldId="343"/>
            <ac:spMk id="6" creationId="{29DE505B-DCC2-4825-9F50-E992EC868BC1}"/>
          </ac:spMkLst>
        </pc:spChg>
      </pc:sldChg>
      <pc:sldChg chg="del">
        <pc:chgData name="Sean Hardiman" userId="09934806-e585-4187-a3d6-4e34aeac2657" providerId="ADAL" clId="{DF15A352-8DD5-4339-AB2A-F1929508A0F9}" dt="2024-08-22T16:56:08.406" v="226" actId="2696"/>
        <pc:sldMkLst>
          <pc:docMk/>
          <pc:sldMk cId="1910852786" sldId="388"/>
        </pc:sldMkLst>
      </pc:sldChg>
    </pc:docChg>
  </pc:docChgLst>
</pc:chgInfo>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E0702-DA30-426D-A9CE-B3B036695BB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98813B52-23B2-44A6-8CB2-ADBF5E912A6B}">
      <dgm:prSet phldrT="[Text]" phldr="0"/>
      <dgm:spPr/>
      <dgm:t>
        <a:bodyPr/>
        <a:lstStyle/>
        <a:p>
          <a:pPr rtl="0"/>
          <a:r>
            <a:rPr lang="en-US">
              <a:latin typeface="Calibri Light" panose="020F0302020204030204"/>
            </a:rPr>
            <a:t>R&amp;P resettles client </a:t>
          </a:r>
          <a:r>
            <a:rPr lang="en-US" b="1" u="sng">
              <a:latin typeface="Calibri Light" panose="020F0302020204030204"/>
            </a:rPr>
            <a:t>or</a:t>
          </a:r>
          <a:r>
            <a:rPr lang="en-US" b="0" u="none">
              <a:latin typeface="Calibri Light" panose="020F0302020204030204"/>
            </a:rPr>
            <a:t> </a:t>
          </a:r>
          <a:br>
            <a:rPr lang="en-US" b="0" u="none">
              <a:latin typeface="Calibri Light" panose="020F0302020204030204"/>
            </a:rPr>
          </a:br>
          <a:r>
            <a:rPr lang="en-US" b="0" u="none">
              <a:latin typeface="Calibri Light" panose="020F0302020204030204"/>
            </a:rPr>
            <a:t>non-R&amp;P client walks in</a:t>
          </a:r>
          <a:endParaRPr lang="en-US" b="1" u="sng"/>
        </a:p>
      </dgm:t>
    </dgm:pt>
    <dgm:pt modelId="{5419A256-18DF-4AFD-B6FC-FD7C87B1C5E1}" type="parTrans" cxnId="{51BDF114-B8F6-4B3D-BE05-BC0F30F3CC91}">
      <dgm:prSet/>
      <dgm:spPr/>
      <dgm:t>
        <a:bodyPr/>
        <a:lstStyle/>
        <a:p>
          <a:endParaRPr lang="en-US"/>
        </a:p>
      </dgm:t>
    </dgm:pt>
    <dgm:pt modelId="{BB789001-298E-41B8-84E5-E6415D28957F}" type="sibTrans" cxnId="{51BDF114-B8F6-4B3D-BE05-BC0F30F3CC91}">
      <dgm:prSet/>
      <dgm:spPr/>
      <dgm:t>
        <a:bodyPr/>
        <a:lstStyle/>
        <a:p>
          <a:endParaRPr lang="en-US"/>
        </a:p>
      </dgm:t>
    </dgm:pt>
    <dgm:pt modelId="{6CF14BA4-524B-4F2E-8A0C-A527880E3517}">
      <dgm:prSet phldrT="[Text]" phldr="0"/>
      <dgm:spPr/>
      <dgm:t>
        <a:bodyPr/>
        <a:lstStyle/>
        <a:p>
          <a:pPr rtl="0"/>
          <a:r>
            <a:rPr lang="en-US">
              <a:latin typeface="Calibri Light" panose="020F0302020204030204"/>
            </a:rPr>
            <a:t>MG/R&amp;P staff assess client’s eligibility and fit for program</a:t>
          </a:r>
          <a:endParaRPr lang="en-US"/>
        </a:p>
      </dgm:t>
    </dgm:pt>
    <dgm:pt modelId="{1AEBE2DB-8C1E-46C7-A0AF-EB4A90CB01C0}" type="parTrans" cxnId="{BAB960ED-9BBC-4C4F-83E8-F2F278656E1D}">
      <dgm:prSet/>
      <dgm:spPr/>
      <dgm:t>
        <a:bodyPr/>
        <a:lstStyle/>
        <a:p>
          <a:endParaRPr lang="en-US"/>
        </a:p>
      </dgm:t>
    </dgm:pt>
    <dgm:pt modelId="{9E3AA1DA-9263-41F6-8A15-61DDE296D46F}" type="sibTrans" cxnId="{BAB960ED-9BBC-4C4F-83E8-F2F278656E1D}">
      <dgm:prSet/>
      <dgm:spPr/>
      <dgm:t>
        <a:bodyPr/>
        <a:lstStyle/>
        <a:p>
          <a:endParaRPr lang="en-US"/>
        </a:p>
      </dgm:t>
    </dgm:pt>
    <dgm:pt modelId="{35DD7153-0628-409C-BB5A-81707EE6D534}">
      <dgm:prSet phldrT="[Text]" phldr="0"/>
      <dgm:spPr/>
      <dgm:t>
        <a:bodyPr/>
        <a:lstStyle/>
        <a:p>
          <a:pPr rtl="0"/>
          <a:r>
            <a:rPr lang="en-US">
              <a:latin typeface="Calibri Light" panose="020F0302020204030204"/>
            </a:rPr>
            <a:t>Staff offer MG as </a:t>
          </a:r>
          <a:br>
            <a:rPr lang="en-US">
              <a:latin typeface="Calibri Light" panose="020F0302020204030204"/>
            </a:rPr>
          </a:br>
          <a:r>
            <a:rPr lang="en-US">
              <a:latin typeface="Calibri Light" panose="020F0302020204030204"/>
            </a:rPr>
            <a:t>a potential program, conduct pre-enrollment analysis</a:t>
          </a:r>
        </a:p>
      </dgm:t>
    </dgm:pt>
    <dgm:pt modelId="{EB64ED0F-BBB2-47A2-920F-492DF894F417}" type="parTrans" cxnId="{800F79BA-6270-4DAD-BF7E-DC075465E6FC}">
      <dgm:prSet/>
      <dgm:spPr/>
      <dgm:t>
        <a:bodyPr/>
        <a:lstStyle/>
        <a:p>
          <a:endParaRPr lang="en-US"/>
        </a:p>
      </dgm:t>
    </dgm:pt>
    <dgm:pt modelId="{784AD317-6379-41AE-AB20-E202388F48B4}" type="sibTrans" cxnId="{800F79BA-6270-4DAD-BF7E-DC075465E6FC}">
      <dgm:prSet/>
      <dgm:spPr/>
      <dgm:t>
        <a:bodyPr/>
        <a:lstStyle/>
        <a:p>
          <a:endParaRPr lang="en-US"/>
        </a:p>
      </dgm:t>
    </dgm:pt>
    <dgm:pt modelId="{51953E93-2227-46BE-91E9-15DB85C3B5FB}">
      <dgm:prSet phldr="0"/>
      <dgm:spPr/>
      <dgm:t>
        <a:bodyPr/>
        <a:lstStyle/>
        <a:p>
          <a:pPr rtl="0"/>
          <a:r>
            <a:rPr lang="en-US">
              <a:latin typeface="Calibri Light" panose="020F0302020204030204"/>
            </a:rPr>
            <a:t>MG enrollment and continued orientation</a:t>
          </a:r>
          <a:endParaRPr lang="en-US"/>
        </a:p>
      </dgm:t>
    </dgm:pt>
    <dgm:pt modelId="{B264DC32-1FF6-41F1-8A9B-DBFA8878666C}" type="parTrans" cxnId="{24770D2B-E6D0-461A-8792-B68CE404D755}">
      <dgm:prSet/>
      <dgm:spPr/>
      <dgm:t>
        <a:bodyPr/>
        <a:lstStyle/>
        <a:p>
          <a:endParaRPr lang="en-US"/>
        </a:p>
      </dgm:t>
    </dgm:pt>
    <dgm:pt modelId="{639FC514-A92E-43E5-800A-3B0BFE95BA1E}" type="sibTrans" cxnId="{24770D2B-E6D0-461A-8792-B68CE404D755}">
      <dgm:prSet/>
      <dgm:spPr/>
      <dgm:t>
        <a:bodyPr/>
        <a:lstStyle/>
        <a:p>
          <a:endParaRPr lang="en-US"/>
        </a:p>
      </dgm:t>
    </dgm:pt>
    <dgm:pt modelId="{4CF9CBD7-766E-457B-827B-9D6BD555BDDB}" type="pres">
      <dgm:prSet presAssocID="{BD7E0702-DA30-426D-A9CE-B3B036695BB8}" presName="Name0" presStyleCnt="0">
        <dgm:presLayoutVars>
          <dgm:dir/>
          <dgm:resizeHandles val="exact"/>
        </dgm:presLayoutVars>
      </dgm:prSet>
      <dgm:spPr/>
    </dgm:pt>
    <dgm:pt modelId="{CD0A0ED5-56CE-4A60-ACAB-8E6784523585}" type="pres">
      <dgm:prSet presAssocID="{BD7E0702-DA30-426D-A9CE-B3B036695BB8}" presName="arrow" presStyleLbl="bgShp" presStyleIdx="0" presStyleCnt="1"/>
      <dgm:spPr/>
    </dgm:pt>
    <dgm:pt modelId="{D049D944-96CB-4E04-9CF4-6B2C41FB9A84}" type="pres">
      <dgm:prSet presAssocID="{BD7E0702-DA30-426D-A9CE-B3B036695BB8}" presName="points" presStyleCnt="0"/>
      <dgm:spPr/>
    </dgm:pt>
    <dgm:pt modelId="{8BD9E5CB-89A9-4C5A-BF31-00E54EC07D46}" type="pres">
      <dgm:prSet presAssocID="{98813B52-23B2-44A6-8CB2-ADBF5E912A6B}" presName="compositeA" presStyleCnt="0"/>
      <dgm:spPr/>
    </dgm:pt>
    <dgm:pt modelId="{A0417743-7455-4CBE-84A3-62E54F4DBF0A}" type="pres">
      <dgm:prSet presAssocID="{98813B52-23B2-44A6-8CB2-ADBF5E912A6B}" presName="textA" presStyleLbl="revTx" presStyleIdx="0" presStyleCnt="4">
        <dgm:presLayoutVars>
          <dgm:bulletEnabled val="1"/>
        </dgm:presLayoutVars>
      </dgm:prSet>
      <dgm:spPr/>
    </dgm:pt>
    <dgm:pt modelId="{A9145DE6-3058-4CA5-8A95-5D9E8AF097B5}" type="pres">
      <dgm:prSet presAssocID="{98813B52-23B2-44A6-8CB2-ADBF5E912A6B}" presName="circleA" presStyleLbl="node1" presStyleIdx="0" presStyleCnt="4"/>
      <dgm:spPr/>
    </dgm:pt>
    <dgm:pt modelId="{5DE1EC10-C738-44EE-A23A-E2EBAC9E7C4E}" type="pres">
      <dgm:prSet presAssocID="{98813B52-23B2-44A6-8CB2-ADBF5E912A6B}" presName="spaceA" presStyleCnt="0"/>
      <dgm:spPr/>
    </dgm:pt>
    <dgm:pt modelId="{9382F579-2EE8-4325-A085-A93DA25B6D85}" type="pres">
      <dgm:prSet presAssocID="{BB789001-298E-41B8-84E5-E6415D28957F}" presName="space" presStyleCnt="0"/>
      <dgm:spPr/>
    </dgm:pt>
    <dgm:pt modelId="{13D46974-10F0-4FFC-ADEA-46F0DB621A34}" type="pres">
      <dgm:prSet presAssocID="{6CF14BA4-524B-4F2E-8A0C-A527880E3517}" presName="compositeB" presStyleCnt="0"/>
      <dgm:spPr/>
    </dgm:pt>
    <dgm:pt modelId="{7B6EBEC4-BB2E-4561-A955-16E765A45140}" type="pres">
      <dgm:prSet presAssocID="{6CF14BA4-524B-4F2E-8A0C-A527880E3517}" presName="textB" presStyleLbl="revTx" presStyleIdx="1" presStyleCnt="4">
        <dgm:presLayoutVars>
          <dgm:bulletEnabled val="1"/>
        </dgm:presLayoutVars>
      </dgm:prSet>
      <dgm:spPr/>
    </dgm:pt>
    <dgm:pt modelId="{8CBBA99E-7458-42A8-900F-2E0624DDBCFF}" type="pres">
      <dgm:prSet presAssocID="{6CF14BA4-524B-4F2E-8A0C-A527880E3517}" presName="circleB" presStyleLbl="node1" presStyleIdx="1" presStyleCnt="4"/>
      <dgm:spPr/>
    </dgm:pt>
    <dgm:pt modelId="{C412ED8C-5225-4429-A5E5-686B60206E3B}" type="pres">
      <dgm:prSet presAssocID="{6CF14BA4-524B-4F2E-8A0C-A527880E3517}" presName="spaceB" presStyleCnt="0"/>
      <dgm:spPr/>
    </dgm:pt>
    <dgm:pt modelId="{A9BDE422-2C72-4A6C-968C-287F46DBC030}" type="pres">
      <dgm:prSet presAssocID="{9E3AA1DA-9263-41F6-8A15-61DDE296D46F}" presName="space" presStyleCnt="0"/>
      <dgm:spPr/>
    </dgm:pt>
    <dgm:pt modelId="{E23C3AF9-A5A4-4CC6-AFC7-46D312F73F40}" type="pres">
      <dgm:prSet presAssocID="{35DD7153-0628-409C-BB5A-81707EE6D534}" presName="compositeA" presStyleCnt="0"/>
      <dgm:spPr/>
    </dgm:pt>
    <dgm:pt modelId="{6FD57391-7741-4F89-86DC-CBC9AAB2BC6E}" type="pres">
      <dgm:prSet presAssocID="{35DD7153-0628-409C-BB5A-81707EE6D534}" presName="textA" presStyleLbl="revTx" presStyleIdx="2" presStyleCnt="4">
        <dgm:presLayoutVars>
          <dgm:bulletEnabled val="1"/>
        </dgm:presLayoutVars>
      </dgm:prSet>
      <dgm:spPr/>
    </dgm:pt>
    <dgm:pt modelId="{78DE409A-EE59-4ABA-9114-E92BA468BA3C}" type="pres">
      <dgm:prSet presAssocID="{35DD7153-0628-409C-BB5A-81707EE6D534}" presName="circleA" presStyleLbl="node1" presStyleIdx="2" presStyleCnt="4"/>
      <dgm:spPr/>
    </dgm:pt>
    <dgm:pt modelId="{E0D79B45-B86D-44E5-B465-40FED98D31E5}" type="pres">
      <dgm:prSet presAssocID="{35DD7153-0628-409C-BB5A-81707EE6D534}" presName="spaceA" presStyleCnt="0"/>
      <dgm:spPr/>
    </dgm:pt>
    <dgm:pt modelId="{EE7ABEEF-4534-41F3-89E3-DF4C69FDEF78}" type="pres">
      <dgm:prSet presAssocID="{784AD317-6379-41AE-AB20-E202388F48B4}" presName="space" presStyleCnt="0"/>
      <dgm:spPr/>
    </dgm:pt>
    <dgm:pt modelId="{FDDF6E5B-4F82-45E7-8C64-64C875DE9D75}" type="pres">
      <dgm:prSet presAssocID="{51953E93-2227-46BE-91E9-15DB85C3B5FB}" presName="compositeB" presStyleCnt="0"/>
      <dgm:spPr/>
    </dgm:pt>
    <dgm:pt modelId="{EA3AFCB7-5D43-4F64-BEAA-64FC7CED0137}" type="pres">
      <dgm:prSet presAssocID="{51953E93-2227-46BE-91E9-15DB85C3B5FB}" presName="textB" presStyleLbl="revTx" presStyleIdx="3" presStyleCnt="4">
        <dgm:presLayoutVars>
          <dgm:bulletEnabled val="1"/>
        </dgm:presLayoutVars>
      </dgm:prSet>
      <dgm:spPr/>
    </dgm:pt>
    <dgm:pt modelId="{17CD930A-2582-429F-A239-9B22E7C2203B}" type="pres">
      <dgm:prSet presAssocID="{51953E93-2227-46BE-91E9-15DB85C3B5FB}" presName="circleB" presStyleLbl="node1" presStyleIdx="3" presStyleCnt="4"/>
      <dgm:spPr/>
    </dgm:pt>
    <dgm:pt modelId="{1F7A8E4B-4F3D-4E51-A926-86238AFE31A3}" type="pres">
      <dgm:prSet presAssocID="{51953E93-2227-46BE-91E9-15DB85C3B5FB}" presName="spaceB" presStyleCnt="0"/>
      <dgm:spPr/>
    </dgm:pt>
  </dgm:ptLst>
  <dgm:cxnLst>
    <dgm:cxn modelId="{0F205805-CE99-4426-A85E-E048E135566C}" type="presOf" srcId="{51953E93-2227-46BE-91E9-15DB85C3B5FB}" destId="{EA3AFCB7-5D43-4F64-BEAA-64FC7CED0137}" srcOrd="0" destOrd="0" presId="urn:microsoft.com/office/officeart/2005/8/layout/hProcess11"/>
    <dgm:cxn modelId="{51BDF114-B8F6-4B3D-BE05-BC0F30F3CC91}" srcId="{BD7E0702-DA30-426D-A9CE-B3B036695BB8}" destId="{98813B52-23B2-44A6-8CB2-ADBF5E912A6B}" srcOrd="0" destOrd="0" parTransId="{5419A256-18DF-4AFD-B6FC-FD7C87B1C5E1}" sibTransId="{BB789001-298E-41B8-84E5-E6415D28957F}"/>
    <dgm:cxn modelId="{24770D2B-E6D0-461A-8792-B68CE404D755}" srcId="{BD7E0702-DA30-426D-A9CE-B3B036695BB8}" destId="{51953E93-2227-46BE-91E9-15DB85C3B5FB}" srcOrd="3" destOrd="0" parTransId="{B264DC32-1FF6-41F1-8A9B-DBFA8878666C}" sibTransId="{639FC514-A92E-43E5-800A-3B0BFE95BA1E}"/>
    <dgm:cxn modelId="{708B9E78-549C-4537-89E6-F46094260DAC}" type="presOf" srcId="{6CF14BA4-524B-4F2E-8A0C-A527880E3517}" destId="{7B6EBEC4-BB2E-4561-A955-16E765A45140}" srcOrd="0" destOrd="0" presId="urn:microsoft.com/office/officeart/2005/8/layout/hProcess11"/>
    <dgm:cxn modelId="{579599AF-7B3F-46D8-A963-BA1CD2EFAA9B}" type="presOf" srcId="{BD7E0702-DA30-426D-A9CE-B3B036695BB8}" destId="{4CF9CBD7-766E-457B-827B-9D6BD555BDDB}" srcOrd="0" destOrd="0" presId="urn:microsoft.com/office/officeart/2005/8/layout/hProcess11"/>
    <dgm:cxn modelId="{800F79BA-6270-4DAD-BF7E-DC075465E6FC}" srcId="{BD7E0702-DA30-426D-A9CE-B3B036695BB8}" destId="{35DD7153-0628-409C-BB5A-81707EE6D534}" srcOrd="2" destOrd="0" parTransId="{EB64ED0F-BBB2-47A2-920F-492DF894F417}" sibTransId="{784AD317-6379-41AE-AB20-E202388F48B4}"/>
    <dgm:cxn modelId="{6032B0D0-FB3D-4CE3-BBC6-ECF64A875FFA}" type="presOf" srcId="{98813B52-23B2-44A6-8CB2-ADBF5E912A6B}" destId="{A0417743-7455-4CBE-84A3-62E54F4DBF0A}" srcOrd="0" destOrd="0" presId="urn:microsoft.com/office/officeart/2005/8/layout/hProcess11"/>
    <dgm:cxn modelId="{724339ED-4979-463F-B4DC-8EE2236A68E5}" type="presOf" srcId="{35DD7153-0628-409C-BB5A-81707EE6D534}" destId="{6FD57391-7741-4F89-86DC-CBC9AAB2BC6E}" srcOrd="0" destOrd="0" presId="urn:microsoft.com/office/officeart/2005/8/layout/hProcess11"/>
    <dgm:cxn modelId="{BAB960ED-9BBC-4C4F-83E8-F2F278656E1D}" srcId="{BD7E0702-DA30-426D-A9CE-B3B036695BB8}" destId="{6CF14BA4-524B-4F2E-8A0C-A527880E3517}" srcOrd="1" destOrd="0" parTransId="{1AEBE2DB-8C1E-46C7-A0AF-EB4A90CB01C0}" sibTransId="{9E3AA1DA-9263-41F6-8A15-61DDE296D46F}"/>
    <dgm:cxn modelId="{C4DE2C7C-375B-4863-B514-BD714F7F1982}" type="presParOf" srcId="{4CF9CBD7-766E-457B-827B-9D6BD555BDDB}" destId="{CD0A0ED5-56CE-4A60-ACAB-8E6784523585}" srcOrd="0" destOrd="0" presId="urn:microsoft.com/office/officeart/2005/8/layout/hProcess11"/>
    <dgm:cxn modelId="{32CEF55C-C69F-4A9C-BBE2-B8141ACB6159}" type="presParOf" srcId="{4CF9CBD7-766E-457B-827B-9D6BD555BDDB}" destId="{D049D944-96CB-4E04-9CF4-6B2C41FB9A84}" srcOrd="1" destOrd="0" presId="urn:microsoft.com/office/officeart/2005/8/layout/hProcess11"/>
    <dgm:cxn modelId="{CB4CAA8C-5FA6-4ADF-9435-56752CD30C3B}" type="presParOf" srcId="{D049D944-96CB-4E04-9CF4-6B2C41FB9A84}" destId="{8BD9E5CB-89A9-4C5A-BF31-00E54EC07D46}" srcOrd="0" destOrd="0" presId="urn:microsoft.com/office/officeart/2005/8/layout/hProcess11"/>
    <dgm:cxn modelId="{77BBDE51-6639-451E-81AC-BC42178931F9}" type="presParOf" srcId="{8BD9E5CB-89A9-4C5A-BF31-00E54EC07D46}" destId="{A0417743-7455-4CBE-84A3-62E54F4DBF0A}" srcOrd="0" destOrd="0" presId="urn:microsoft.com/office/officeart/2005/8/layout/hProcess11"/>
    <dgm:cxn modelId="{DA856509-8DC2-45A2-BA98-CD76218E5B1B}" type="presParOf" srcId="{8BD9E5CB-89A9-4C5A-BF31-00E54EC07D46}" destId="{A9145DE6-3058-4CA5-8A95-5D9E8AF097B5}" srcOrd="1" destOrd="0" presId="urn:microsoft.com/office/officeart/2005/8/layout/hProcess11"/>
    <dgm:cxn modelId="{75C6FA27-CF6A-4F63-9D13-DFFFFBAEFD68}" type="presParOf" srcId="{8BD9E5CB-89A9-4C5A-BF31-00E54EC07D46}" destId="{5DE1EC10-C738-44EE-A23A-E2EBAC9E7C4E}" srcOrd="2" destOrd="0" presId="urn:microsoft.com/office/officeart/2005/8/layout/hProcess11"/>
    <dgm:cxn modelId="{F2F63625-B3A7-4ECD-8A7E-E9E7EDF95C77}" type="presParOf" srcId="{D049D944-96CB-4E04-9CF4-6B2C41FB9A84}" destId="{9382F579-2EE8-4325-A085-A93DA25B6D85}" srcOrd="1" destOrd="0" presId="urn:microsoft.com/office/officeart/2005/8/layout/hProcess11"/>
    <dgm:cxn modelId="{AD2157C1-7F09-4E66-8A25-6F4B9637CA32}" type="presParOf" srcId="{D049D944-96CB-4E04-9CF4-6B2C41FB9A84}" destId="{13D46974-10F0-4FFC-ADEA-46F0DB621A34}" srcOrd="2" destOrd="0" presId="urn:microsoft.com/office/officeart/2005/8/layout/hProcess11"/>
    <dgm:cxn modelId="{EFF74377-49E1-4BF2-AC01-062BA331E786}" type="presParOf" srcId="{13D46974-10F0-4FFC-ADEA-46F0DB621A34}" destId="{7B6EBEC4-BB2E-4561-A955-16E765A45140}" srcOrd="0" destOrd="0" presId="urn:microsoft.com/office/officeart/2005/8/layout/hProcess11"/>
    <dgm:cxn modelId="{F190C534-7594-4C77-9336-4CE16FADB272}" type="presParOf" srcId="{13D46974-10F0-4FFC-ADEA-46F0DB621A34}" destId="{8CBBA99E-7458-42A8-900F-2E0624DDBCFF}" srcOrd="1" destOrd="0" presId="urn:microsoft.com/office/officeart/2005/8/layout/hProcess11"/>
    <dgm:cxn modelId="{2EEB3A5D-FD20-47F0-A148-9C165F62DDCE}" type="presParOf" srcId="{13D46974-10F0-4FFC-ADEA-46F0DB621A34}" destId="{C412ED8C-5225-4429-A5E5-686B60206E3B}" srcOrd="2" destOrd="0" presId="urn:microsoft.com/office/officeart/2005/8/layout/hProcess11"/>
    <dgm:cxn modelId="{FC0D95D0-EF95-4D6A-AC39-80088CCFDD97}" type="presParOf" srcId="{D049D944-96CB-4E04-9CF4-6B2C41FB9A84}" destId="{A9BDE422-2C72-4A6C-968C-287F46DBC030}" srcOrd="3" destOrd="0" presId="urn:microsoft.com/office/officeart/2005/8/layout/hProcess11"/>
    <dgm:cxn modelId="{8C90FDAB-36E2-411D-BEE5-A976A5EA414F}" type="presParOf" srcId="{D049D944-96CB-4E04-9CF4-6B2C41FB9A84}" destId="{E23C3AF9-A5A4-4CC6-AFC7-46D312F73F40}" srcOrd="4" destOrd="0" presId="urn:microsoft.com/office/officeart/2005/8/layout/hProcess11"/>
    <dgm:cxn modelId="{A59937B3-9564-4C31-8081-388BA531324F}" type="presParOf" srcId="{E23C3AF9-A5A4-4CC6-AFC7-46D312F73F40}" destId="{6FD57391-7741-4F89-86DC-CBC9AAB2BC6E}" srcOrd="0" destOrd="0" presId="urn:microsoft.com/office/officeart/2005/8/layout/hProcess11"/>
    <dgm:cxn modelId="{B562F8F9-5B20-45CD-8980-78210E862534}" type="presParOf" srcId="{E23C3AF9-A5A4-4CC6-AFC7-46D312F73F40}" destId="{78DE409A-EE59-4ABA-9114-E92BA468BA3C}" srcOrd="1" destOrd="0" presId="urn:microsoft.com/office/officeart/2005/8/layout/hProcess11"/>
    <dgm:cxn modelId="{F300EF98-A9D3-43AE-A4EF-F491BF2DBA9C}" type="presParOf" srcId="{E23C3AF9-A5A4-4CC6-AFC7-46D312F73F40}" destId="{E0D79B45-B86D-44E5-B465-40FED98D31E5}" srcOrd="2" destOrd="0" presId="urn:microsoft.com/office/officeart/2005/8/layout/hProcess11"/>
    <dgm:cxn modelId="{202E4D83-5ED5-46B0-B0C1-4C53171EAD7B}" type="presParOf" srcId="{D049D944-96CB-4E04-9CF4-6B2C41FB9A84}" destId="{EE7ABEEF-4534-41F3-89E3-DF4C69FDEF78}" srcOrd="5" destOrd="0" presId="urn:microsoft.com/office/officeart/2005/8/layout/hProcess11"/>
    <dgm:cxn modelId="{44301975-60D2-4657-BC84-A5FBC59E88E4}" type="presParOf" srcId="{D049D944-96CB-4E04-9CF4-6B2C41FB9A84}" destId="{FDDF6E5B-4F82-45E7-8C64-64C875DE9D75}" srcOrd="6" destOrd="0" presId="urn:microsoft.com/office/officeart/2005/8/layout/hProcess11"/>
    <dgm:cxn modelId="{7D419304-9A9A-45DF-8484-E3571D84735A}" type="presParOf" srcId="{FDDF6E5B-4F82-45E7-8C64-64C875DE9D75}" destId="{EA3AFCB7-5D43-4F64-BEAA-64FC7CED0137}" srcOrd="0" destOrd="0" presId="urn:microsoft.com/office/officeart/2005/8/layout/hProcess11"/>
    <dgm:cxn modelId="{76B90E59-313C-4FB6-AB75-B268789695D5}" type="presParOf" srcId="{FDDF6E5B-4F82-45E7-8C64-64C875DE9D75}" destId="{17CD930A-2582-429F-A239-9B22E7C2203B}" srcOrd="1" destOrd="0" presId="urn:microsoft.com/office/officeart/2005/8/layout/hProcess11"/>
    <dgm:cxn modelId="{941F670B-F503-4517-93B4-7BD23F7F7B21}" type="presParOf" srcId="{FDDF6E5B-4F82-45E7-8C64-64C875DE9D75}" destId="{1F7A8E4B-4F3D-4E51-A926-86238AFE31A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E0702-DA30-426D-A9CE-B3B036695BB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98813B52-23B2-44A6-8CB2-ADBF5E912A6B}">
      <dgm:prSet phldrT="[Text]" phldr="0"/>
      <dgm:spPr/>
      <dgm:t>
        <a:bodyPr/>
        <a:lstStyle/>
        <a:p>
          <a:pPr rtl="0"/>
          <a:r>
            <a:rPr lang="en-US">
              <a:latin typeface="Calibri Light" panose="020F0302020204030204"/>
            </a:rPr>
            <a:t>R&amp;P resettles client </a:t>
          </a:r>
          <a:r>
            <a:rPr lang="en-US" b="1" u="sng">
              <a:latin typeface="Calibri Light" panose="020F0302020204030204"/>
            </a:rPr>
            <a:t>or</a:t>
          </a:r>
          <a:r>
            <a:rPr lang="en-US" b="0" u="none">
              <a:latin typeface="Calibri Light" panose="020F0302020204030204"/>
            </a:rPr>
            <a:t> </a:t>
          </a:r>
          <a:br>
            <a:rPr lang="en-US" b="0" u="none">
              <a:latin typeface="Calibri Light" panose="020F0302020204030204"/>
            </a:rPr>
          </a:br>
          <a:r>
            <a:rPr lang="en-US" b="0" u="none">
              <a:latin typeface="Calibri Light" panose="020F0302020204030204"/>
            </a:rPr>
            <a:t>non-R&amp;P client walks in</a:t>
          </a:r>
          <a:endParaRPr lang="en-US" b="1" u="sng"/>
        </a:p>
      </dgm:t>
    </dgm:pt>
    <dgm:pt modelId="{5419A256-18DF-4AFD-B6FC-FD7C87B1C5E1}" type="parTrans" cxnId="{51BDF114-B8F6-4B3D-BE05-BC0F30F3CC91}">
      <dgm:prSet/>
      <dgm:spPr/>
      <dgm:t>
        <a:bodyPr/>
        <a:lstStyle/>
        <a:p>
          <a:endParaRPr lang="en-US"/>
        </a:p>
      </dgm:t>
    </dgm:pt>
    <dgm:pt modelId="{BB789001-298E-41B8-84E5-E6415D28957F}" type="sibTrans" cxnId="{51BDF114-B8F6-4B3D-BE05-BC0F30F3CC91}">
      <dgm:prSet/>
      <dgm:spPr/>
      <dgm:t>
        <a:bodyPr/>
        <a:lstStyle/>
        <a:p>
          <a:endParaRPr lang="en-US"/>
        </a:p>
      </dgm:t>
    </dgm:pt>
    <dgm:pt modelId="{6CF14BA4-524B-4F2E-8A0C-A527880E3517}">
      <dgm:prSet phldrT="[Text]" phldr="0"/>
      <dgm:spPr/>
      <dgm:t>
        <a:bodyPr/>
        <a:lstStyle/>
        <a:p>
          <a:pPr rtl="0"/>
          <a:r>
            <a:rPr lang="en-US">
              <a:latin typeface="Calibri Light" panose="020F0302020204030204"/>
            </a:rPr>
            <a:t>MG/R&amp;P staff assess client’s eligibility and fit for program</a:t>
          </a:r>
          <a:endParaRPr lang="en-US"/>
        </a:p>
      </dgm:t>
    </dgm:pt>
    <dgm:pt modelId="{1AEBE2DB-8C1E-46C7-A0AF-EB4A90CB01C0}" type="parTrans" cxnId="{BAB960ED-9BBC-4C4F-83E8-F2F278656E1D}">
      <dgm:prSet/>
      <dgm:spPr/>
      <dgm:t>
        <a:bodyPr/>
        <a:lstStyle/>
        <a:p>
          <a:endParaRPr lang="en-US"/>
        </a:p>
      </dgm:t>
    </dgm:pt>
    <dgm:pt modelId="{9E3AA1DA-9263-41F6-8A15-61DDE296D46F}" type="sibTrans" cxnId="{BAB960ED-9BBC-4C4F-83E8-F2F278656E1D}">
      <dgm:prSet/>
      <dgm:spPr/>
      <dgm:t>
        <a:bodyPr/>
        <a:lstStyle/>
        <a:p>
          <a:endParaRPr lang="en-US"/>
        </a:p>
      </dgm:t>
    </dgm:pt>
    <dgm:pt modelId="{35DD7153-0628-409C-BB5A-81707EE6D534}">
      <dgm:prSet phldrT="[Text]" phldr="0"/>
      <dgm:spPr/>
      <dgm:t>
        <a:bodyPr/>
        <a:lstStyle/>
        <a:p>
          <a:pPr rtl="0"/>
          <a:r>
            <a:rPr lang="en-US">
              <a:latin typeface="Calibri Light" panose="020F0302020204030204"/>
            </a:rPr>
            <a:t>Staff offer MG as </a:t>
          </a:r>
          <a:br>
            <a:rPr lang="en-US">
              <a:latin typeface="Calibri Light" panose="020F0302020204030204"/>
            </a:rPr>
          </a:br>
          <a:r>
            <a:rPr lang="en-US">
              <a:latin typeface="Calibri Light" panose="020F0302020204030204"/>
            </a:rPr>
            <a:t>a potential program, conduct pre-enrollment analysis</a:t>
          </a:r>
        </a:p>
      </dgm:t>
    </dgm:pt>
    <dgm:pt modelId="{EB64ED0F-BBB2-47A2-920F-492DF894F417}" type="parTrans" cxnId="{800F79BA-6270-4DAD-BF7E-DC075465E6FC}">
      <dgm:prSet/>
      <dgm:spPr/>
      <dgm:t>
        <a:bodyPr/>
        <a:lstStyle/>
        <a:p>
          <a:endParaRPr lang="en-US"/>
        </a:p>
      </dgm:t>
    </dgm:pt>
    <dgm:pt modelId="{784AD317-6379-41AE-AB20-E202388F48B4}" type="sibTrans" cxnId="{800F79BA-6270-4DAD-BF7E-DC075465E6FC}">
      <dgm:prSet/>
      <dgm:spPr/>
      <dgm:t>
        <a:bodyPr/>
        <a:lstStyle/>
        <a:p>
          <a:endParaRPr lang="en-US"/>
        </a:p>
      </dgm:t>
    </dgm:pt>
    <dgm:pt modelId="{51953E93-2227-46BE-91E9-15DB85C3B5FB}">
      <dgm:prSet phldr="0"/>
      <dgm:spPr/>
      <dgm:t>
        <a:bodyPr/>
        <a:lstStyle/>
        <a:p>
          <a:pPr rtl="0"/>
          <a:r>
            <a:rPr lang="en-US">
              <a:latin typeface="Calibri Light" panose="020F0302020204030204"/>
            </a:rPr>
            <a:t>MG enrollment and continued orientation</a:t>
          </a:r>
          <a:endParaRPr lang="en-US"/>
        </a:p>
      </dgm:t>
    </dgm:pt>
    <dgm:pt modelId="{B264DC32-1FF6-41F1-8A9B-DBFA8878666C}" type="parTrans" cxnId="{24770D2B-E6D0-461A-8792-B68CE404D755}">
      <dgm:prSet/>
      <dgm:spPr/>
      <dgm:t>
        <a:bodyPr/>
        <a:lstStyle/>
        <a:p>
          <a:endParaRPr lang="en-US"/>
        </a:p>
      </dgm:t>
    </dgm:pt>
    <dgm:pt modelId="{639FC514-A92E-43E5-800A-3B0BFE95BA1E}" type="sibTrans" cxnId="{24770D2B-E6D0-461A-8792-B68CE404D755}">
      <dgm:prSet/>
      <dgm:spPr/>
      <dgm:t>
        <a:bodyPr/>
        <a:lstStyle/>
        <a:p>
          <a:endParaRPr lang="en-US"/>
        </a:p>
      </dgm:t>
    </dgm:pt>
    <dgm:pt modelId="{4CF9CBD7-766E-457B-827B-9D6BD555BDDB}" type="pres">
      <dgm:prSet presAssocID="{BD7E0702-DA30-426D-A9CE-B3B036695BB8}" presName="Name0" presStyleCnt="0">
        <dgm:presLayoutVars>
          <dgm:dir/>
          <dgm:resizeHandles val="exact"/>
        </dgm:presLayoutVars>
      </dgm:prSet>
      <dgm:spPr/>
    </dgm:pt>
    <dgm:pt modelId="{CD0A0ED5-56CE-4A60-ACAB-8E6784523585}" type="pres">
      <dgm:prSet presAssocID="{BD7E0702-DA30-426D-A9CE-B3B036695BB8}" presName="arrow" presStyleLbl="bgShp" presStyleIdx="0" presStyleCnt="1"/>
      <dgm:spPr/>
    </dgm:pt>
    <dgm:pt modelId="{D049D944-96CB-4E04-9CF4-6B2C41FB9A84}" type="pres">
      <dgm:prSet presAssocID="{BD7E0702-DA30-426D-A9CE-B3B036695BB8}" presName="points" presStyleCnt="0"/>
      <dgm:spPr/>
    </dgm:pt>
    <dgm:pt modelId="{8BD9E5CB-89A9-4C5A-BF31-00E54EC07D46}" type="pres">
      <dgm:prSet presAssocID="{98813B52-23B2-44A6-8CB2-ADBF5E912A6B}" presName="compositeA" presStyleCnt="0"/>
      <dgm:spPr/>
    </dgm:pt>
    <dgm:pt modelId="{A0417743-7455-4CBE-84A3-62E54F4DBF0A}" type="pres">
      <dgm:prSet presAssocID="{98813B52-23B2-44A6-8CB2-ADBF5E912A6B}" presName="textA" presStyleLbl="revTx" presStyleIdx="0" presStyleCnt="4">
        <dgm:presLayoutVars>
          <dgm:bulletEnabled val="1"/>
        </dgm:presLayoutVars>
      </dgm:prSet>
      <dgm:spPr/>
    </dgm:pt>
    <dgm:pt modelId="{A9145DE6-3058-4CA5-8A95-5D9E8AF097B5}" type="pres">
      <dgm:prSet presAssocID="{98813B52-23B2-44A6-8CB2-ADBF5E912A6B}" presName="circleA" presStyleLbl="node1" presStyleIdx="0" presStyleCnt="4"/>
      <dgm:spPr/>
    </dgm:pt>
    <dgm:pt modelId="{5DE1EC10-C738-44EE-A23A-E2EBAC9E7C4E}" type="pres">
      <dgm:prSet presAssocID="{98813B52-23B2-44A6-8CB2-ADBF5E912A6B}" presName="spaceA" presStyleCnt="0"/>
      <dgm:spPr/>
    </dgm:pt>
    <dgm:pt modelId="{9382F579-2EE8-4325-A085-A93DA25B6D85}" type="pres">
      <dgm:prSet presAssocID="{BB789001-298E-41B8-84E5-E6415D28957F}" presName="space" presStyleCnt="0"/>
      <dgm:spPr/>
    </dgm:pt>
    <dgm:pt modelId="{13D46974-10F0-4FFC-ADEA-46F0DB621A34}" type="pres">
      <dgm:prSet presAssocID="{6CF14BA4-524B-4F2E-8A0C-A527880E3517}" presName="compositeB" presStyleCnt="0"/>
      <dgm:spPr/>
    </dgm:pt>
    <dgm:pt modelId="{7B6EBEC4-BB2E-4561-A955-16E765A45140}" type="pres">
      <dgm:prSet presAssocID="{6CF14BA4-524B-4F2E-8A0C-A527880E3517}" presName="textB" presStyleLbl="revTx" presStyleIdx="1" presStyleCnt="4">
        <dgm:presLayoutVars>
          <dgm:bulletEnabled val="1"/>
        </dgm:presLayoutVars>
      </dgm:prSet>
      <dgm:spPr/>
    </dgm:pt>
    <dgm:pt modelId="{8CBBA99E-7458-42A8-900F-2E0624DDBCFF}" type="pres">
      <dgm:prSet presAssocID="{6CF14BA4-524B-4F2E-8A0C-A527880E3517}" presName="circleB" presStyleLbl="node1" presStyleIdx="1" presStyleCnt="4"/>
      <dgm:spPr/>
    </dgm:pt>
    <dgm:pt modelId="{C412ED8C-5225-4429-A5E5-686B60206E3B}" type="pres">
      <dgm:prSet presAssocID="{6CF14BA4-524B-4F2E-8A0C-A527880E3517}" presName="spaceB" presStyleCnt="0"/>
      <dgm:spPr/>
    </dgm:pt>
    <dgm:pt modelId="{A9BDE422-2C72-4A6C-968C-287F46DBC030}" type="pres">
      <dgm:prSet presAssocID="{9E3AA1DA-9263-41F6-8A15-61DDE296D46F}" presName="space" presStyleCnt="0"/>
      <dgm:spPr/>
    </dgm:pt>
    <dgm:pt modelId="{E23C3AF9-A5A4-4CC6-AFC7-46D312F73F40}" type="pres">
      <dgm:prSet presAssocID="{35DD7153-0628-409C-BB5A-81707EE6D534}" presName="compositeA" presStyleCnt="0"/>
      <dgm:spPr/>
    </dgm:pt>
    <dgm:pt modelId="{6FD57391-7741-4F89-86DC-CBC9AAB2BC6E}" type="pres">
      <dgm:prSet presAssocID="{35DD7153-0628-409C-BB5A-81707EE6D534}" presName="textA" presStyleLbl="revTx" presStyleIdx="2" presStyleCnt="4">
        <dgm:presLayoutVars>
          <dgm:bulletEnabled val="1"/>
        </dgm:presLayoutVars>
      </dgm:prSet>
      <dgm:spPr/>
    </dgm:pt>
    <dgm:pt modelId="{78DE409A-EE59-4ABA-9114-E92BA468BA3C}" type="pres">
      <dgm:prSet presAssocID="{35DD7153-0628-409C-BB5A-81707EE6D534}" presName="circleA" presStyleLbl="node1" presStyleIdx="2" presStyleCnt="4"/>
      <dgm:spPr/>
    </dgm:pt>
    <dgm:pt modelId="{E0D79B45-B86D-44E5-B465-40FED98D31E5}" type="pres">
      <dgm:prSet presAssocID="{35DD7153-0628-409C-BB5A-81707EE6D534}" presName="spaceA" presStyleCnt="0"/>
      <dgm:spPr/>
    </dgm:pt>
    <dgm:pt modelId="{EE7ABEEF-4534-41F3-89E3-DF4C69FDEF78}" type="pres">
      <dgm:prSet presAssocID="{784AD317-6379-41AE-AB20-E202388F48B4}" presName="space" presStyleCnt="0"/>
      <dgm:spPr/>
    </dgm:pt>
    <dgm:pt modelId="{FDDF6E5B-4F82-45E7-8C64-64C875DE9D75}" type="pres">
      <dgm:prSet presAssocID="{51953E93-2227-46BE-91E9-15DB85C3B5FB}" presName="compositeB" presStyleCnt="0"/>
      <dgm:spPr/>
    </dgm:pt>
    <dgm:pt modelId="{EA3AFCB7-5D43-4F64-BEAA-64FC7CED0137}" type="pres">
      <dgm:prSet presAssocID="{51953E93-2227-46BE-91E9-15DB85C3B5FB}" presName="textB" presStyleLbl="revTx" presStyleIdx="3" presStyleCnt="4">
        <dgm:presLayoutVars>
          <dgm:bulletEnabled val="1"/>
        </dgm:presLayoutVars>
      </dgm:prSet>
      <dgm:spPr/>
    </dgm:pt>
    <dgm:pt modelId="{17CD930A-2582-429F-A239-9B22E7C2203B}" type="pres">
      <dgm:prSet presAssocID="{51953E93-2227-46BE-91E9-15DB85C3B5FB}" presName="circleB" presStyleLbl="node1" presStyleIdx="3" presStyleCnt="4"/>
      <dgm:spPr/>
    </dgm:pt>
    <dgm:pt modelId="{1F7A8E4B-4F3D-4E51-A926-86238AFE31A3}" type="pres">
      <dgm:prSet presAssocID="{51953E93-2227-46BE-91E9-15DB85C3B5FB}" presName="spaceB" presStyleCnt="0"/>
      <dgm:spPr/>
    </dgm:pt>
  </dgm:ptLst>
  <dgm:cxnLst>
    <dgm:cxn modelId="{0F205805-CE99-4426-A85E-E048E135566C}" type="presOf" srcId="{51953E93-2227-46BE-91E9-15DB85C3B5FB}" destId="{EA3AFCB7-5D43-4F64-BEAA-64FC7CED0137}" srcOrd="0" destOrd="0" presId="urn:microsoft.com/office/officeart/2005/8/layout/hProcess11"/>
    <dgm:cxn modelId="{51BDF114-B8F6-4B3D-BE05-BC0F30F3CC91}" srcId="{BD7E0702-DA30-426D-A9CE-B3B036695BB8}" destId="{98813B52-23B2-44A6-8CB2-ADBF5E912A6B}" srcOrd="0" destOrd="0" parTransId="{5419A256-18DF-4AFD-B6FC-FD7C87B1C5E1}" sibTransId="{BB789001-298E-41B8-84E5-E6415D28957F}"/>
    <dgm:cxn modelId="{24770D2B-E6D0-461A-8792-B68CE404D755}" srcId="{BD7E0702-DA30-426D-A9CE-B3B036695BB8}" destId="{51953E93-2227-46BE-91E9-15DB85C3B5FB}" srcOrd="3" destOrd="0" parTransId="{B264DC32-1FF6-41F1-8A9B-DBFA8878666C}" sibTransId="{639FC514-A92E-43E5-800A-3B0BFE95BA1E}"/>
    <dgm:cxn modelId="{708B9E78-549C-4537-89E6-F46094260DAC}" type="presOf" srcId="{6CF14BA4-524B-4F2E-8A0C-A527880E3517}" destId="{7B6EBEC4-BB2E-4561-A955-16E765A45140}" srcOrd="0" destOrd="0" presId="urn:microsoft.com/office/officeart/2005/8/layout/hProcess11"/>
    <dgm:cxn modelId="{579599AF-7B3F-46D8-A963-BA1CD2EFAA9B}" type="presOf" srcId="{BD7E0702-DA30-426D-A9CE-B3B036695BB8}" destId="{4CF9CBD7-766E-457B-827B-9D6BD555BDDB}" srcOrd="0" destOrd="0" presId="urn:microsoft.com/office/officeart/2005/8/layout/hProcess11"/>
    <dgm:cxn modelId="{800F79BA-6270-4DAD-BF7E-DC075465E6FC}" srcId="{BD7E0702-DA30-426D-A9CE-B3B036695BB8}" destId="{35DD7153-0628-409C-BB5A-81707EE6D534}" srcOrd="2" destOrd="0" parTransId="{EB64ED0F-BBB2-47A2-920F-492DF894F417}" sibTransId="{784AD317-6379-41AE-AB20-E202388F48B4}"/>
    <dgm:cxn modelId="{6032B0D0-FB3D-4CE3-BBC6-ECF64A875FFA}" type="presOf" srcId="{98813B52-23B2-44A6-8CB2-ADBF5E912A6B}" destId="{A0417743-7455-4CBE-84A3-62E54F4DBF0A}" srcOrd="0" destOrd="0" presId="urn:microsoft.com/office/officeart/2005/8/layout/hProcess11"/>
    <dgm:cxn modelId="{724339ED-4979-463F-B4DC-8EE2236A68E5}" type="presOf" srcId="{35DD7153-0628-409C-BB5A-81707EE6D534}" destId="{6FD57391-7741-4F89-86DC-CBC9AAB2BC6E}" srcOrd="0" destOrd="0" presId="urn:microsoft.com/office/officeart/2005/8/layout/hProcess11"/>
    <dgm:cxn modelId="{BAB960ED-9BBC-4C4F-83E8-F2F278656E1D}" srcId="{BD7E0702-DA30-426D-A9CE-B3B036695BB8}" destId="{6CF14BA4-524B-4F2E-8A0C-A527880E3517}" srcOrd="1" destOrd="0" parTransId="{1AEBE2DB-8C1E-46C7-A0AF-EB4A90CB01C0}" sibTransId="{9E3AA1DA-9263-41F6-8A15-61DDE296D46F}"/>
    <dgm:cxn modelId="{C4DE2C7C-375B-4863-B514-BD714F7F1982}" type="presParOf" srcId="{4CF9CBD7-766E-457B-827B-9D6BD555BDDB}" destId="{CD0A0ED5-56CE-4A60-ACAB-8E6784523585}" srcOrd="0" destOrd="0" presId="urn:microsoft.com/office/officeart/2005/8/layout/hProcess11"/>
    <dgm:cxn modelId="{32CEF55C-C69F-4A9C-BBE2-B8141ACB6159}" type="presParOf" srcId="{4CF9CBD7-766E-457B-827B-9D6BD555BDDB}" destId="{D049D944-96CB-4E04-9CF4-6B2C41FB9A84}" srcOrd="1" destOrd="0" presId="urn:microsoft.com/office/officeart/2005/8/layout/hProcess11"/>
    <dgm:cxn modelId="{CB4CAA8C-5FA6-4ADF-9435-56752CD30C3B}" type="presParOf" srcId="{D049D944-96CB-4E04-9CF4-6B2C41FB9A84}" destId="{8BD9E5CB-89A9-4C5A-BF31-00E54EC07D46}" srcOrd="0" destOrd="0" presId="urn:microsoft.com/office/officeart/2005/8/layout/hProcess11"/>
    <dgm:cxn modelId="{77BBDE51-6639-451E-81AC-BC42178931F9}" type="presParOf" srcId="{8BD9E5CB-89A9-4C5A-BF31-00E54EC07D46}" destId="{A0417743-7455-4CBE-84A3-62E54F4DBF0A}" srcOrd="0" destOrd="0" presId="urn:microsoft.com/office/officeart/2005/8/layout/hProcess11"/>
    <dgm:cxn modelId="{DA856509-8DC2-45A2-BA98-CD76218E5B1B}" type="presParOf" srcId="{8BD9E5CB-89A9-4C5A-BF31-00E54EC07D46}" destId="{A9145DE6-3058-4CA5-8A95-5D9E8AF097B5}" srcOrd="1" destOrd="0" presId="urn:microsoft.com/office/officeart/2005/8/layout/hProcess11"/>
    <dgm:cxn modelId="{75C6FA27-CF6A-4F63-9D13-DFFFFBAEFD68}" type="presParOf" srcId="{8BD9E5CB-89A9-4C5A-BF31-00E54EC07D46}" destId="{5DE1EC10-C738-44EE-A23A-E2EBAC9E7C4E}" srcOrd="2" destOrd="0" presId="urn:microsoft.com/office/officeart/2005/8/layout/hProcess11"/>
    <dgm:cxn modelId="{F2F63625-B3A7-4ECD-8A7E-E9E7EDF95C77}" type="presParOf" srcId="{D049D944-96CB-4E04-9CF4-6B2C41FB9A84}" destId="{9382F579-2EE8-4325-A085-A93DA25B6D85}" srcOrd="1" destOrd="0" presId="urn:microsoft.com/office/officeart/2005/8/layout/hProcess11"/>
    <dgm:cxn modelId="{AD2157C1-7F09-4E66-8A25-6F4B9637CA32}" type="presParOf" srcId="{D049D944-96CB-4E04-9CF4-6B2C41FB9A84}" destId="{13D46974-10F0-4FFC-ADEA-46F0DB621A34}" srcOrd="2" destOrd="0" presId="urn:microsoft.com/office/officeart/2005/8/layout/hProcess11"/>
    <dgm:cxn modelId="{EFF74377-49E1-4BF2-AC01-062BA331E786}" type="presParOf" srcId="{13D46974-10F0-4FFC-ADEA-46F0DB621A34}" destId="{7B6EBEC4-BB2E-4561-A955-16E765A45140}" srcOrd="0" destOrd="0" presId="urn:microsoft.com/office/officeart/2005/8/layout/hProcess11"/>
    <dgm:cxn modelId="{F190C534-7594-4C77-9336-4CE16FADB272}" type="presParOf" srcId="{13D46974-10F0-4FFC-ADEA-46F0DB621A34}" destId="{8CBBA99E-7458-42A8-900F-2E0624DDBCFF}" srcOrd="1" destOrd="0" presId="urn:microsoft.com/office/officeart/2005/8/layout/hProcess11"/>
    <dgm:cxn modelId="{2EEB3A5D-FD20-47F0-A148-9C165F62DDCE}" type="presParOf" srcId="{13D46974-10F0-4FFC-ADEA-46F0DB621A34}" destId="{C412ED8C-5225-4429-A5E5-686B60206E3B}" srcOrd="2" destOrd="0" presId="urn:microsoft.com/office/officeart/2005/8/layout/hProcess11"/>
    <dgm:cxn modelId="{FC0D95D0-EF95-4D6A-AC39-80088CCFDD97}" type="presParOf" srcId="{D049D944-96CB-4E04-9CF4-6B2C41FB9A84}" destId="{A9BDE422-2C72-4A6C-968C-287F46DBC030}" srcOrd="3" destOrd="0" presId="urn:microsoft.com/office/officeart/2005/8/layout/hProcess11"/>
    <dgm:cxn modelId="{8C90FDAB-36E2-411D-BEE5-A976A5EA414F}" type="presParOf" srcId="{D049D944-96CB-4E04-9CF4-6B2C41FB9A84}" destId="{E23C3AF9-A5A4-4CC6-AFC7-46D312F73F40}" srcOrd="4" destOrd="0" presId="urn:microsoft.com/office/officeart/2005/8/layout/hProcess11"/>
    <dgm:cxn modelId="{A59937B3-9564-4C31-8081-388BA531324F}" type="presParOf" srcId="{E23C3AF9-A5A4-4CC6-AFC7-46D312F73F40}" destId="{6FD57391-7741-4F89-86DC-CBC9AAB2BC6E}" srcOrd="0" destOrd="0" presId="urn:microsoft.com/office/officeart/2005/8/layout/hProcess11"/>
    <dgm:cxn modelId="{B562F8F9-5B20-45CD-8980-78210E862534}" type="presParOf" srcId="{E23C3AF9-A5A4-4CC6-AFC7-46D312F73F40}" destId="{78DE409A-EE59-4ABA-9114-E92BA468BA3C}" srcOrd="1" destOrd="0" presId="urn:microsoft.com/office/officeart/2005/8/layout/hProcess11"/>
    <dgm:cxn modelId="{F300EF98-A9D3-43AE-A4EF-F491BF2DBA9C}" type="presParOf" srcId="{E23C3AF9-A5A4-4CC6-AFC7-46D312F73F40}" destId="{E0D79B45-B86D-44E5-B465-40FED98D31E5}" srcOrd="2" destOrd="0" presId="urn:microsoft.com/office/officeart/2005/8/layout/hProcess11"/>
    <dgm:cxn modelId="{202E4D83-5ED5-46B0-B0C1-4C53171EAD7B}" type="presParOf" srcId="{D049D944-96CB-4E04-9CF4-6B2C41FB9A84}" destId="{EE7ABEEF-4534-41F3-89E3-DF4C69FDEF78}" srcOrd="5" destOrd="0" presId="urn:microsoft.com/office/officeart/2005/8/layout/hProcess11"/>
    <dgm:cxn modelId="{44301975-60D2-4657-BC84-A5FBC59E88E4}" type="presParOf" srcId="{D049D944-96CB-4E04-9CF4-6B2C41FB9A84}" destId="{FDDF6E5B-4F82-45E7-8C64-64C875DE9D75}" srcOrd="6" destOrd="0" presId="urn:microsoft.com/office/officeart/2005/8/layout/hProcess11"/>
    <dgm:cxn modelId="{7D419304-9A9A-45DF-8484-E3571D84735A}" type="presParOf" srcId="{FDDF6E5B-4F82-45E7-8C64-64C875DE9D75}" destId="{EA3AFCB7-5D43-4F64-BEAA-64FC7CED0137}" srcOrd="0" destOrd="0" presId="urn:microsoft.com/office/officeart/2005/8/layout/hProcess11"/>
    <dgm:cxn modelId="{76B90E59-313C-4FB6-AB75-B268789695D5}" type="presParOf" srcId="{FDDF6E5B-4F82-45E7-8C64-64C875DE9D75}" destId="{17CD930A-2582-429F-A239-9B22E7C2203B}" srcOrd="1" destOrd="0" presId="urn:microsoft.com/office/officeart/2005/8/layout/hProcess11"/>
    <dgm:cxn modelId="{941F670B-F503-4517-93B4-7BD23F7F7B21}" type="presParOf" srcId="{FDDF6E5B-4F82-45E7-8C64-64C875DE9D75}" destId="{1F7A8E4B-4F3D-4E51-A926-86238AFE31A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1F5C61-73B0-49F2-AADA-D0D99040D5DA}"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D8BA0B74-5526-4E55-8456-849AC6D0D366}">
      <dgm:prSet/>
      <dgm:spPr/>
      <dgm:t>
        <a:bodyPr/>
        <a:lstStyle/>
        <a:p>
          <a:r>
            <a:rPr lang="en-US"/>
            <a:t>Do you use the USCCB template?</a:t>
          </a:r>
        </a:p>
      </dgm:t>
    </dgm:pt>
    <dgm:pt modelId="{59A1F68F-F19E-4731-AAC8-EC138FA13331}" type="parTrans" cxnId="{88943B3E-E3D7-48C1-BBB9-A83512DA017F}">
      <dgm:prSet/>
      <dgm:spPr/>
      <dgm:t>
        <a:bodyPr/>
        <a:lstStyle/>
        <a:p>
          <a:endParaRPr lang="en-US"/>
        </a:p>
      </dgm:t>
    </dgm:pt>
    <dgm:pt modelId="{F9A707AC-F768-4666-947B-7B921EC805EB}" type="sibTrans" cxnId="{88943B3E-E3D7-48C1-BBB9-A83512DA017F}">
      <dgm:prSet/>
      <dgm:spPr/>
      <dgm:t>
        <a:bodyPr/>
        <a:lstStyle/>
        <a:p>
          <a:endParaRPr lang="en-US"/>
        </a:p>
      </dgm:t>
    </dgm:pt>
    <dgm:pt modelId="{4A9BC361-A0F7-4D81-AE8E-97CF2A3C361A}">
      <dgm:prSet/>
      <dgm:spPr/>
      <dgm:t>
        <a:bodyPr/>
        <a:lstStyle/>
        <a:p>
          <a:r>
            <a:rPr lang="en-US"/>
            <a:t>Does your eligibility screening reflect challenges you see with clients? </a:t>
          </a:r>
        </a:p>
      </dgm:t>
    </dgm:pt>
    <dgm:pt modelId="{5189736F-FE08-477F-8C70-3BF819BD091E}" type="parTrans" cxnId="{71FB407A-4596-4C21-8F81-96DF9490CA86}">
      <dgm:prSet/>
      <dgm:spPr/>
      <dgm:t>
        <a:bodyPr/>
        <a:lstStyle/>
        <a:p>
          <a:endParaRPr lang="en-US"/>
        </a:p>
      </dgm:t>
    </dgm:pt>
    <dgm:pt modelId="{18328194-D940-458C-AA11-D06714969267}" type="sibTrans" cxnId="{71FB407A-4596-4C21-8F81-96DF9490CA86}">
      <dgm:prSet/>
      <dgm:spPr/>
      <dgm:t>
        <a:bodyPr/>
        <a:lstStyle/>
        <a:p>
          <a:endParaRPr lang="en-US"/>
        </a:p>
      </dgm:t>
    </dgm:pt>
    <dgm:pt modelId="{E8A979C3-50FD-41B1-A158-31CF81BF64DF}">
      <dgm:prSet/>
      <dgm:spPr/>
      <dgm:t>
        <a:bodyPr/>
        <a:lstStyle/>
        <a:p>
          <a:r>
            <a:rPr lang="en-US"/>
            <a:t>Does your agency screen candidates before offering MG? </a:t>
          </a:r>
        </a:p>
      </dgm:t>
    </dgm:pt>
    <dgm:pt modelId="{F9A47A89-1BC3-4785-84D3-CAC119F12970}" type="parTrans" cxnId="{1439C3E9-357D-45A3-8794-A8104BA7ABCF}">
      <dgm:prSet/>
      <dgm:spPr/>
      <dgm:t>
        <a:bodyPr/>
        <a:lstStyle/>
        <a:p>
          <a:endParaRPr lang="en-US"/>
        </a:p>
      </dgm:t>
    </dgm:pt>
    <dgm:pt modelId="{4B65D42E-A17F-408C-8C3C-56CCAB9E3EF4}" type="sibTrans" cxnId="{1439C3E9-357D-45A3-8794-A8104BA7ABCF}">
      <dgm:prSet/>
      <dgm:spPr/>
      <dgm:t>
        <a:bodyPr/>
        <a:lstStyle/>
        <a:p>
          <a:endParaRPr lang="en-US"/>
        </a:p>
      </dgm:t>
    </dgm:pt>
    <dgm:pt modelId="{35241AB4-22DD-4C82-89ED-279C58429C10}" type="pres">
      <dgm:prSet presAssocID="{231F5C61-73B0-49F2-AADA-D0D99040D5DA}" presName="linear" presStyleCnt="0">
        <dgm:presLayoutVars>
          <dgm:animLvl val="lvl"/>
          <dgm:resizeHandles val="exact"/>
        </dgm:presLayoutVars>
      </dgm:prSet>
      <dgm:spPr/>
    </dgm:pt>
    <dgm:pt modelId="{AB6C65A8-317B-47D5-9973-7B84B2F87B1B}" type="pres">
      <dgm:prSet presAssocID="{D8BA0B74-5526-4E55-8456-849AC6D0D366}" presName="parentText" presStyleLbl="node1" presStyleIdx="0" presStyleCnt="3">
        <dgm:presLayoutVars>
          <dgm:chMax val="0"/>
          <dgm:bulletEnabled val="1"/>
        </dgm:presLayoutVars>
      </dgm:prSet>
      <dgm:spPr/>
    </dgm:pt>
    <dgm:pt modelId="{EBF09F80-0A11-4513-9D3E-2623913716C2}" type="pres">
      <dgm:prSet presAssocID="{F9A707AC-F768-4666-947B-7B921EC805EB}" presName="spacer" presStyleCnt="0"/>
      <dgm:spPr/>
    </dgm:pt>
    <dgm:pt modelId="{35E63DF3-DE16-4830-9F2C-43AC4A9FA611}" type="pres">
      <dgm:prSet presAssocID="{4A9BC361-A0F7-4D81-AE8E-97CF2A3C361A}" presName="parentText" presStyleLbl="node1" presStyleIdx="1" presStyleCnt="3">
        <dgm:presLayoutVars>
          <dgm:chMax val="0"/>
          <dgm:bulletEnabled val="1"/>
        </dgm:presLayoutVars>
      </dgm:prSet>
      <dgm:spPr/>
    </dgm:pt>
    <dgm:pt modelId="{8D156672-BC35-4800-82BF-F36D95565383}" type="pres">
      <dgm:prSet presAssocID="{18328194-D940-458C-AA11-D06714969267}" presName="spacer" presStyleCnt="0"/>
      <dgm:spPr/>
    </dgm:pt>
    <dgm:pt modelId="{B0B7199B-4FAA-4C13-AB28-7F7F5F61ACF9}" type="pres">
      <dgm:prSet presAssocID="{E8A979C3-50FD-41B1-A158-31CF81BF64DF}" presName="parentText" presStyleLbl="node1" presStyleIdx="2" presStyleCnt="3">
        <dgm:presLayoutVars>
          <dgm:chMax val="0"/>
          <dgm:bulletEnabled val="1"/>
        </dgm:presLayoutVars>
      </dgm:prSet>
      <dgm:spPr/>
    </dgm:pt>
  </dgm:ptLst>
  <dgm:cxnLst>
    <dgm:cxn modelId="{88943B3E-E3D7-48C1-BBB9-A83512DA017F}" srcId="{231F5C61-73B0-49F2-AADA-D0D99040D5DA}" destId="{D8BA0B74-5526-4E55-8456-849AC6D0D366}" srcOrd="0" destOrd="0" parTransId="{59A1F68F-F19E-4731-AAC8-EC138FA13331}" sibTransId="{F9A707AC-F768-4666-947B-7B921EC805EB}"/>
    <dgm:cxn modelId="{71BF8544-0C13-42DB-92B9-E04C8FB7496B}" type="presOf" srcId="{D8BA0B74-5526-4E55-8456-849AC6D0D366}" destId="{AB6C65A8-317B-47D5-9973-7B84B2F87B1B}" srcOrd="0" destOrd="0" presId="urn:microsoft.com/office/officeart/2005/8/layout/vList2"/>
    <dgm:cxn modelId="{71FB407A-4596-4C21-8F81-96DF9490CA86}" srcId="{231F5C61-73B0-49F2-AADA-D0D99040D5DA}" destId="{4A9BC361-A0F7-4D81-AE8E-97CF2A3C361A}" srcOrd="1" destOrd="0" parTransId="{5189736F-FE08-477F-8C70-3BF819BD091E}" sibTransId="{18328194-D940-458C-AA11-D06714969267}"/>
    <dgm:cxn modelId="{7678C0D2-DB58-4AC5-B4B7-31498A170CE2}" type="presOf" srcId="{231F5C61-73B0-49F2-AADA-D0D99040D5DA}" destId="{35241AB4-22DD-4C82-89ED-279C58429C10}" srcOrd="0" destOrd="0" presId="urn:microsoft.com/office/officeart/2005/8/layout/vList2"/>
    <dgm:cxn modelId="{1439C3E9-357D-45A3-8794-A8104BA7ABCF}" srcId="{231F5C61-73B0-49F2-AADA-D0D99040D5DA}" destId="{E8A979C3-50FD-41B1-A158-31CF81BF64DF}" srcOrd="2" destOrd="0" parTransId="{F9A47A89-1BC3-4785-84D3-CAC119F12970}" sibTransId="{4B65D42E-A17F-408C-8C3C-56CCAB9E3EF4}"/>
    <dgm:cxn modelId="{1551C9E9-657E-41DE-9224-656FCF852C95}" type="presOf" srcId="{E8A979C3-50FD-41B1-A158-31CF81BF64DF}" destId="{B0B7199B-4FAA-4C13-AB28-7F7F5F61ACF9}" srcOrd="0" destOrd="0" presId="urn:microsoft.com/office/officeart/2005/8/layout/vList2"/>
    <dgm:cxn modelId="{CF6209F4-56C1-41A2-AAD7-69108438B2C8}" type="presOf" srcId="{4A9BC361-A0F7-4D81-AE8E-97CF2A3C361A}" destId="{35E63DF3-DE16-4830-9F2C-43AC4A9FA611}" srcOrd="0" destOrd="0" presId="urn:microsoft.com/office/officeart/2005/8/layout/vList2"/>
    <dgm:cxn modelId="{26EF452C-72A0-4D77-AEA4-B47CBD8F79C2}" type="presParOf" srcId="{35241AB4-22DD-4C82-89ED-279C58429C10}" destId="{AB6C65A8-317B-47D5-9973-7B84B2F87B1B}" srcOrd="0" destOrd="0" presId="urn:microsoft.com/office/officeart/2005/8/layout/vList2"/>
    <dgm:cxn modelId="{1BAD0A6E-EDB4-4B39-A4C7-FC6FF548DE07}" type="presParOf" srcId="{35241AB4-22DD-4C82-89ED-279C58429C10}" destId="{EBF09F80-0A11-4513-9D3E-2623913716C2}" srcOrd="1" destOrd="0" presId="urn:microsoft.com/office/officeart/2005/8/layout/vList2"/>
    <dgm:cxn modelId="{CD46A491-9A5B-44AB-B34C-9F39F702B7B8}" type="presParOf" srcId="{35241AB4-22DD-4C82-89ED-279C58429C10}" destId="{35E63DF3-DE16-4830-9F2C-43AC4A9FA611}" srcOrd="2" destOrd="0" presId="urn:microsoft.com/office/officeart/2005/8/layout/vList2"/>
    <dgm:cxn modelId="{2F567814-7778-489B-9501-4DB23EA893B4}" type="presParOf" srcId="{35241AB4-22DD-4C82-89ED-279C58429C10}" destId="{8D156672-BC35-4800-82BF-F36D95565383}" srcOrd="3" destOrd="0" presId="urn:microsoft.com/office/officeart/2005/8/layout/vList2"/>
    <dgm:cxn modelId="{E2101403-4E1F-401F-A006-35F8E00F26B7}" type="presParOf" srcId="{35241AB4-22DD-4C82-89ED-279C58429C10}" destId="{B0B7199B-4FAA-4C13-AB28-7F7F5F61ACF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CC42E9-C0A3-491F-8E6C-4503FF62927E}" type="doc">
      <dgm:prSet loTypeId="urn:microsoft.com/office/officeart/2005/8/layout/hList1" loCatId="list" qsTypeId="urn:microsoft.com/office/officeart/2005/8/quickstyle/simple5" qsCatId="simple" csTypeId="urn:microsoft.com/office/officeart/2005/8/colors/accent1_3" csCatId="accent1" phldr="1"/>
      <dgm:spPr/>
      <dgm:t>
        <a:bodyPr/>
        <a:lstStyle/>
        <a:p>
          <a:endParaRPr lang="en-US"/>
        </a:p>
      </dgm:t>
    </dgm:pt>
    <dgm:pt modelId="{73FF17EF-DD5A-44DC-93F1-A080F12BB850}">
      <dgm:prSet phldrT="[Text]" phldr="0"/>
      <dgm:spPr/>
      <dgm:t>
        <a:bodyPr/>
        <a:lstStyle/>
        <a:p>
          <a:pPr rtl="0"/>
          <a:r>
            <a:rPr lang="en-US">
              <a:latin typeface="Calibri Light" panose="020F0302020204030204"/>
            </a:rPr>
            <a:t>Large Families</a:t>
          </a:r>
          <a:endParaRPr lang="en-US"/>
        </a:p>
      </dgm:t>
    </dgm:pt>
    <dgm:pt modelId="{288FE204-CFCA-4842-B72A-C7A803204F09}" type="parTrans" cxnId="{A2782CAB-D051-4DEC-B4EA-82DF7EA1C87D}">
      <dgm:prSet/>
      <dgm:spPr/>
      <dgm:t>
        <a:bodyPr/>
        <a:lstStyle/>
        <a:p>
          <a:endParaRPr lang="en-US"/>
        </a:p>
      </dgm:t>
    </dgm:pt>
    <dgm:pt modelId="{6152A686-6154-4B73-A2F8-C301B008F6F8}" type="sibTrans" cxnId="{A2782CAB-D051-4DEC-B4EA-82DF7EA1C87D}">
      <dgm:prSet/>
      <dgm:spPr/>
      <dgm:t>
        <a:bodyPr/>
        <a:lstStyle/>
        <a:p>
          <a:endParaRPr lang="en-US"/>
        </a:p>
      </dgm:t>
    </dgm:pt>
    <dgm:pt modelId="{44387A5B-6BD1-4ABA-9635-02511A69F5C1}">
      <dgm:prSet phldrT="[Text]" phldr="0"/>
      <dgm:spPr/>
      <dgm:t>
        <a:bodyPr/>
        <a:lstStyle/>
        <a:p>
          <a:pPr rtl="0"/>
          <a:r>
            <a:rPr lang="en-US">
              <a:latin typeface="Calibri Light" panose="020F0302020204030204"/>
            </a:rPr>
            <a:t>Based on cost of living in your area, how many employable adults are needed for a large family to become self-sufficient?</a:t>
          </a:r>
          <a:endParaRPr lang="en-US"/>
        </a:p>
      </dgm:t>
    </dgm:pt>
    <dgm:pt modelId="{D27D46EF-01B7-4AF9-8A38-CEF23115E129}" type="parTrans" cxnId="{9D1C323F-B599-4FC8-8971-66623EFAF605}">
      <dgm:prSet/>
      <dgm:spPr/>
      <dgm:t>
        <a:bodyPr/>
        <a:lstStyle/>
        <a:p>
          <a:endParaRPr lang="en-US"/>
        </a:p>
      </dgm:t>
    </dgm:pt>
    <dgm:pt modelId="{8ADE8577-7E1B-4535-84A6-2CE70A8273EA}" type="sibTrans" cxnId="{9D1C323F-B599-4FC8-8971-66623EFAF605}">
      <dgm:prSet/>
      <dgm:spPr/>
      <dgm:t>
        <a:bodyPr/>
        <a:lstStyle/>
        <a:p>
          <a:endParaRPr lang="en-US"/>
        </a:p>
      </dgm:t>
    </dgm:pt>
    <dgm:pt modelId="{86CC1153-FDF8-49D7-86F0-BD84E433E1ED}">
      <dgm:prSet phldrT="[Text]" phldr="0"/>
      <dgm:spPr/>
      <dgm:t>
        <a:bodyPr/>
        <a:lstStyle/>
        <a:p>
          <a:pPr rtl="0"/>
          <a:r>
            <a:rPr lang="en-US">
              <a:latin typeface="Calibri Light" panose="020F0302020204030204"/>
            </a:rPr>
            <a:t>Single Cases</a:t>
          </a:r>
          <a:endParaRPr lang="en-US"/>
        </a:p>
      </dgm:t>
    </dgm:pt>
    <dgm:pt modelId="{45BFD327-A5A9-4ABF-8031-0FCE508AB433}" type="parTrans" cxnId="{BDF320C9-7BF0-4935-967B-3EAD8D6170BA}">
      <dgm:prSet/>
      <dgm:spPr/>
      <dgm:t>
        <a:bodyPr/>
        <a:lstStyle/>
        <a:p>
          <a:endParaRPr lang="en-US"/>
        </a:p>
      </dgm:t>
    </dgm:pt>
    <dgm:pt modelId="{FA12242D-3FE9-4EC4-A3D5-4AAEF9F38485}" type="sibTrans" cxnId="{BDF320C9-7BF0-4935-967B-3EAD8D6170BA}">
      <dgm:prSet/>
      <dgm:spPr/>
      <dgm:t>
        <a:bodyPr/>
        <a:lstStyle/>
        <a:p>
          <a:endParaRPr lang="en-US"/>
        </a:p>
      </dgm:t>
    </dgm:pt>
    <dgm:pt modelId="{DCC7E46B-741C-4D59-94A8-3A7A5AFA1BF1}">
      <dgm:prSet phldrT="[Text]" phldr="0"/>
      <dgm:spPr/>
      <dgm:t>
        <a:bodyPr/>
        <a:lstStyle/>
        <a:p>
          <a:pPr rtl="0"/>
          <a:r>
            <a:rPr lang="en-US">
              <a:latin typeface="Calibri Light" panose="020F0302020204030204"/>
            </a:rPr>
            <a:t>Is there affordable housing for single individuals in your area? Are they willing to live with roommates?</a:t>
          </a:r>
          <a:endParaRPr lang="en-US"/>
        </a:p>
      </dgm:t>
    </dgm:pt>
    <dgm:pt modelId="{4697F385-A341-406B-88ED-2EBA4305B554}" type="parTrans" cxnId="{500527D7-4BA2-4A48-9096-DFF3D0526126}">
      <dgm:prSet/>
      <dgm:spPr/>
      <dgm:t>
        <a:bodyPr/>
        <a:lstStyle/>
        <a:p>
          <a:endParaRPr lang="en-US"/>
        </a:p>
      </dgm:t>
    </dgm:pt>
    <dgm:pt modelId="{E8E7E744-B4D4-43C8-806B-9B6C390B4E51}" type="sibTrans" cxnId="{500527D7-4BA2-4A48-9096-DFF3D0526126}">
      <dgm:prSet/>
      <dgm:spPr/>
      <dgm:t>
        <a:bodyPr/>
        <a:lstStyle/>
        <a:p>
          <a:endParaRPr lang="en-US"/>
        </a:p>
      </dgm:t>
    </dgm:pt>
    <dgm:pt modelId="{1E50C633-BABD-456F-85B2-BDA6EA9C99BC}">
      <dgm:prSet phldrT="[Text]" phldr="0"/>
      <dgm:spPr/>
      <dgm:t>
        <a:bodyPr/>
        <a:lstStyle/>
        <a:p>
          <a:pPr rtl="0"/>
          <a:r>
            <a:rPr lang="en-US">
              <a:latin typeface="Calibri Light" panose="020F0302020204030204"/>
            </a:rPr>
            <a:t>Elderly clients or cases with physical limitations</a:t>
          </a:r>
          <a:endParaRPr lang="en-US"/>
        </a:p>
      </dgm:t>
    </dgm:pt>
    <dgm:pt modelId="{2C1E4431-66D1-483E-ADB4-71908AD371AB}" type="parTrans" cxnId="{6CDB7B73-D56A-4FB9-9719-C9D15172FF54}">
      <dgm:prSet/>
      <dgm:spPr/>
      <dgm:t>
        <a:bodyPr/>
        <a:lstStyle/>
        <a:p>
          <a:endParaRPr lang="en-US"/>
        </a:p>
      </dgm:t>
    </dgm:pt>
    <dgm:pt modelId="{7014532C-D037-4222-A8B4-FA49552F4586}" type="sibTrans" cxnId="{6CDB7B73-D56A-4FB9-9719-C9D15172FF54}">
      <dgm:prSet/>
      <dgm:spPr/>
      <dgm:t>
        <a:bodyPr/>
        <a:lstStyle/>
        <a:p>
          <a:endParaRPr lang="en-US"/>
        </a:p>
      </dgm:t>
    </dgm:pt>
    <dgm:pt modelId="{C104B11E-02A0-4A90-99E2-24B221D7B17B}">
      <dgm:prSet phldrT="[Text]" phldr="0"/>
      <dgm:spPr/>
      <dgm:t>
        <a:bodyPr/>
        <a:lstStyle/>
        <a:p>
          <a:pPr rtl="0"/>
          <a:r>
            <a:rPr lang="en-US">
              <a:latin typeface="Calibri Light" panose="020F0302020204030204"/>
            </a:rPr>
            <a:t>Are there jobs in your area/with your partner employers that can accomodate limited physical capacity?</a:t>
          </a:r>
          <a:endParaRPr lang="en-US"/>
        </a:p>
      </dgm:t>
    </dgm:pt>
    <dgm:pt modelId="{928255B4-28A1-4D8C-86E8-848E34FC2757}" type="parTrans" cxnId="{F8D8396C-6E27-400C-BCA9-3C0CCB61440A}">
      <dgm:prSet/>
      <dgm:spPr/>
      <dgm:t>
        <a:bodyPr/>
        <a:lstStyle/>
        <a:p>
          <a:endParaRPr lang="en-US"/>
        </a:p>
      </dgm:t>
    </dgm:pt>
    <dgm:pt modelId="{C1BA450F-A7DE-4FD8-A5B9-691DF5360F7F}" type="sibTrans" cxnId="{F8D8396C-6E27-400C-BCA9-3C0CCB61440A}">
      <dgm:prSet/>
      <dgm:spPr/>
      <dgm:t>
        <a:bodyPr/>
        <a:lstStyle/>
        <a:p>
          <a:endParaRPr lang="en-US"/>
        </a:p>
      </dgm:t>
    </dgm:pt>
    <dgm:pt modelId="{66577D88-7A10-4332-AC2E-199D331255EB}">
      <dgm:prSet phldrT="[Text]" phldr="0"/>
      <dgm:spPr/>
      <dgm:t>
        <a:bodyPr/>
        <a:lstStyle/>
        <a:p>
          <a:pPr rtl="0"/>
          <a:r>
            <a:rPr lang="en-US"/>
            <a:t>Work Interest</a:t>
          </a:r>
        </a:p>
      </dgm:t>
    </dgm:pt>
    <dgm:pt modelId="{0F6F7341-CDEF-472F-A7C5-8355902D1681}" type="parTrans" cxnId="{F099457D-B9DA-447F-B15A-2474A093413C}">
      <dgm:prSet/>
      <dgm:spPr/>
      <dgm:t>
        <a:bodyPr/>
        <a:lstStyle/>
        <a:p>
          <a:endParaRPr lang="en-US"/>
        </a:p>
      </dgm:t>
    </dgm:pt>
    <dgm:pt modelId="{7FAA9DB3-5C6F-4978-BBD8-D2A63231F54D}" type="sibTrans" cxnId="{F099457D-B9DA-447F-B15A-2474A093413C}">
      <dgm:prSet/>
      <dgm:spPr/>
      <dgm:t>
        <a:bodyPr/>
        <a:lstStyle/>
        <a:p>
          <a:endParaRPr lang="en-US"/>
        </a:p>
      </dgm:t>
    </dgm:pt>
    <dgm:pt modelId="{A064BFA4-6FFC-4AF3-AAE6-E068A2D1948E}">
      <dgm:prSet phldrT="[Text]" phldr="0"/>
      <dgm:spPr/>
      <dgm:t>
        <a:bodyPr/>
        <a:lstStyle/>
        <a:p>
          <a:pPr rtl="0"/>
          <a:r>
            <a:rPr lang="en-US">
              <a:latin typeface="+mj-lt"/>
            </a:rPr>
            <a:t>Did the client express interest in working </a:t>
          </a:r>
          <a:r>
            <a:rPr lang="en-US" u="sng">
              <a:latin typeface="+mj-lt"/>
            </a:rPr>
            <a:t>before </a:t>
          </a:r>
          <a:r>
            <a:rPr lang="en-US" u="none">
              <a:latin typeface="+mj-lt"/>
            </a:rPr>
            <a:t>learning about the MG financial incentives? Do they want only one specific type of job?</a:t>
          </a:r>
          <a:endParaRPr lang="en-US">
            <a:latin typeface="+mj-lt"/>
          </a:endParaRPr>
        </a:p>
      </dgm:t>
    </dgm:pt>
    <dgm:pt modelId="{D9FE48D3-CAEF-4918-9D02-1F707C20211B}" type="parTrans" cxnId="{56A74C45-9322-49D3-A516-EC718FDC689E}">
      <dgm:prSet/>
      <dgm:spPr/>
      <dgm:t>
        <a:bodyPr/>
        <a:lstStyle/>
        <a:p>
          <a:endParaRPr lang="en-US"/>
        </a:p>
      </dgm:t>
    </dgm:pt>
    <dgm:pt modelId="{6DEC9341-6816-420B-BAC1-05CE4569FF22}" type="sibTrans" cxnId="{56A74C45-9322-49D3-A516-EC718FDC689E}">
      <dgm:prSet/>
      <dgm:spPr/>
      <dgm:t>
        <a:bodyPr/>
        <a:lstStyle/>
        <a:p>
          <a:endParaRPr lang="en-US"/>
        </a:p>
      </dgm:t>
    </dgm:pt>
    <dgm:pt modelId="{53AD350C-F920-4A4A-8447-07B61C875978}" type="pres">
      <dgm:prSet presAssocID="{79CC42E9-C0A3-491F-8E6C-4503FF62927E}" presName="Name0" presStyleCnt="0">
        <dgm:presLayoutVars>
          <dgm:dir/>
          <dgm:animLvl val="lvl"/>
          <dgm:resizeHandles val="exact"/>
        </dgm:presLayoutVars>
      </dgm:prSet>
      <dgm:spPr/>
    </dgm:pt>
    <dgm:pt modelId="{5A0B09B3-0A49-4BA7-B2F5-27411B2B8659}" type="pres">
      <dgm:prSet presAssocID="{66577D88-7A10-4332-AC2E-199D331255EB}" presName="composite" presStyleCnt="0"/>
      <dgm:spPr/>
    </dgm:pt>
    <dgm:pt modelId="{A4D5FD53-76C8-4840-A231-D204AF216B8E}" type="pres">
      <dgm:prSet presAssocID="{66577D88-7A10-4332-AC2E-199D331255EB}" presName="parTx" presStyleLbl="alignNode1" presStyleIdx="0" presStyleCnt="4">
        <dgm:presLayoutVars>
          <dgm:chMax val="0"/>
          <dgm:chPref val="0"/>
          <dgm:bulletEnabled val="1"/>
        </dgm:presLayoutVars>
      </dgm:prSet>
      <dgm:spPr/>
    </dgm:pt>
    <dgm:pt modelId="{8A2FEC36-CA0A-4697-9360-BB93C9129612}" type="pres">
      <dgm:prSet presAssocID="{66577D88-7A10-4332-AC2E-199D331255EB}" presName="desTx" presStyleLbl="alignAccFollowNode1" presStyleIdx="0" presStyleCnt="4">
        <dgm:presLayoutVars>
          <dgm:bulletEnabled val="1"/>
        </dgm:presLayoutVars>
      </dgm:prSet>
      <dgm:spPr/>
    </dgm:pt>
    <dgm:pt modelId="{1E0D70F7-19EA-4E04-B4F8-F83D97EAF900}" type="pres">
      <dgm:prSet presAssocID="{7FAA9DB3-5C6F-4978-BBD8-D2A63231F54D}" presName="space" presStyleCnt="0"/>
      <dgm:spPr/>
    </dgm:pt>
    <dgm:pt modelId="{F0F6BBF3-CE7A-4087-AEDE-69B29432732C}" type="pres">
      <dgm:prSet presAssocID="{73FF17EF-DD5A-44DC-93F1-A080F12BB850}" presName="composite" presStyleCnt="0"/>
      <dgm:spPr/>
    </dgm:pt>
    <dgm:pt modelId="{55AA90D0-A22E-4C10-BE96-3F3F84FED8BC}" type="pres">
      <dgm:prSet presAssocID="{73FF17EF-DD5A-44DC-93F1-A080F12BB850}" presName="parTx" presStyleLbl="alignNode1" presStyleIdx="1" presStyleCnt="4">
        <dgm:presLayoutVars>
          <dgm:chMax val="0"/>
          <dgm:chPref val="0"/>
          <dgm:bulletEnabled val="1"/>
        </dgm:presLayoutVars>
      </dgm:prSet>
      <dgm:spPr/>
    </dgm:pt>
    <dgm:pt modelId="{F27FA12E-A4D8-4762-8722-2809C8D63A0C}" type="pres">
      <dgm:prSet presAssocID="{73FF17EF-DD5A-44DC-93F1-A080F12BB850}" presName="desTx" presStyleLbl="alignAccFollowNode1" presStyleIdx="1" presStyleCnt="4">
        <dgm:presLayoutVars>
          <dgm:bulletEnabled val="1"/>
        </dgm:presLayoutVars>
      </dgm:prSet>
      <dgm:spPr/>
    </dgm:pt>
    <dgm:pt modelId="{DFC4AF1A-0955-490D-A686-0ABFD5EA888D}" type="pres">
      <dgm:prSet presAssocID="{6152A686-6154-4B73-A2F8-C301B008F6F8}" presName="space" presStyleCnt="0"/>
      <dgm:spPr/>
    </dgm:pt>
    <dgm:pt modelId="{8D971C44-8DEC-4F07-9565-6D55273DDC55}" type="pres">
      <dgm:prSet presAssocID="{86CC1153-FDF8-49D7-86F0-BD84E433E1ED}" presName="composite" presStyleCnt="0"/>
      <dgm:spPr/>
    </dgm:pt>
    <dgm:pt modelId="{03957317-3F66-4695-BB07-0B0A314C4F24}" type="pres">
      <dgm:prSet presAssocID="{86CC1153-FDF8-49D7-86F0-BD84E433E1ED}" presName="parTx" presStyleLbl="alignNode1" presStyleIdx="2" presStyleCnt="4">
        <dgm:presLayoutVars>
          <dgm:chMax val="0"/>
          <dgm:chPref val="0"/>
          <dgm:bulletEnabled val="1"/>
        </dgm:presLayoutVars>
      </dgm:prSet>
      <dgm:spPr/>
    </dgm:pt>
    <dgm:pt modelId="{4F7B1966-D160-49C2-AEB8-8D0C72DD204D}" type="pres">
      <dgm:prSet presAssocID="{86CC1153-FDF8-49D7-86F0-BD84E433E1ED}" presName="desTx" presStyleLbl="alignAccFollowNode1" presStyleIdx="2" presStyleCnt="4">
        <dgm:presLayoutVars>
          <dgm:bulletEnabled val="1"/>
        </dgm:presLayoutVars>
      </dgm:prSet>
      <dgm:spPr/>
    </dgm:pt>
    <dgm:pt modelId="{01C9FF5B-D58C-47A6-8C0F-8110A10886C8}" type="pres">
      <dgm:prSet presAssocID="{FA12242D-3FE9-4EC4-A3D5-4AAEF9F38485}" presName="space" presStyleCnt="0"/>
      <dgm:spPr/>
    </dgm:pt>
    <dgm:pt modelId="{0DA813A9-E18F-4A83-9016-A25CC38E1071}" type="pres">
      <dgm:prSet presAssocID="{1E50C633-BABD-456F-85B2-BDA6EA9C99BC}" presName="composite" presStyleCnt="0"/>
      <dgm:spPr/>
    </dgm:pt>
    <dgm:pt modelId="{41BE2C0F-514A-4AFE-BAED-61949B705572}" type="pres">
      <dgm:prSet presAssocID="{1E50C633-BABD-456F-85B2-BDA6EA9C99BC}" presName="parTx" presStyleLbl="alignNode1" presStyleIdx="3" presStyleCnt="4">
        <dgm:presLayoutVars>
          <dgm:chMax val="0"/>
          <dgm:chPref val="0"/>
          <dgm:bulletEnabled val="1"/>
        </dgm:presLayoutVars>
      </dgm:prSet>
      <dgm:spPr/>
    </dgm:pt>
    <dgm:pt modelId="{5D9EE40E-555B-4D3B-B419-A26244E5C168}" type="pres">
      <dgm:prSet presAssocID="{1E50C633-BABD-456F-85B2-BDA6EA9C99BC}" presName="desTx" presStyleLbl="alignAccFollowNode1" presStyleIdx="3" presStyleCnt="4">
        <dgm:presLayoutVars>
          <dgm:bulletEnabled val="1"/>
        </dgm:presLayoutVars>
      </dgm:prSet>
      <dgm:spPr/>
    </dgm:pt>
  </dgm:ptLst>
  <dgm:cxnLst>
    <dgm:cxn modelId="{AA797610-D5C1-4FEE-8D2E-4E42496B8527}" type="presOf" srcId="{86CC1153-FDF8-49D7-86F0-BD84E433E1ED}" destId="{03957317-3F66-4695-BB07-0B0A314C4F24}" srcOrd="0" destOrd="0" presId="urn:microsoft.com/office/officeart/2005/8/layout/hList1"/>
    <dgm:cxn modelId="{C717B716-9D4D-4A17-BBF3-69AED23D46A9}" type="presOf" srcId="{C104B11E-02A0-4A90-99E2-24B221D7B17B}" destId="{5D9EE40E-555B-4D3B-B419-A26244E5C168}" srcOrd="0" destOrd="0" presId="urn:microsoft.com/office/officeart/2005/8/layout/hList1"/>
    <dgm:cxn modelId="{9D1C323F-B599-4FC8-8971-66623EFAF605}" srcId="{73FF17EF-DD5A-44DC-93F1-A080F12BB850}" destId="{44387A5B-6BD1-4ABA-9635-02511A69F5C1}" srcOrd="0" destOrd="0" parTransId="{D27D46EF-01B7-4AF9-8A38-CEF23115E129}" sibTransId="{8ADE8577-7E1B-4535-84A6-2CE70A8273EA}"/>
    <dgm:cxn modelId="{4752785D-0D32-45DD-9771-4F1B6D332B8D}" type="presOf" srcId="{66577D88-7A10-4332-AC2E-199D331255EB}" destId="{A4D5FD53-76C8-4840-A231-D204AF216B8E}" srcOrd="0" destOrd="0" presId="urn:microsoft.com/office/officeart/2005/8/layout/hList1"/>
    <dgm:cxn modelId="{7E232E62-B8BE-46D1-9C73-5B30270F6EA1}" type="presOf" srcId="{DCC7E46B-741C-4D59-94A8-3A7A5AFA1BF1}" destId="{4F7B1966-D160-49C2-AEB8-8D0C72DD204D}" srcOrd="0" destOrd="0" presId="urn:microsoft.com/office/officeart/2005/8/layout/hList1"/>
    <dgm:cxn modelId="{8A012E63-C942-4AC1-809C-D12F3ED47D62}" type="presOf" srcId="{A064BFA4-6FFC-4AF3-AAE6-E068A2D1948E}" destId="{8A2FEC36-CA0A-4697-9360-BB93C9129612}" srcOrd="0" destOrd="0" presId="urn:microsoft.com/office/officeart/2005/8/layout/hList1"/>
    <dgm:cxn modelId="{56A74C45-9322-49D3-A516-EC718FDC689E}" srcId="{66577D88-7A10-4332-AC2E-199D331255EB}" destId="{A064BFA4-6FFC-4AF3-AAE6-E068A2D1948E}" srcOrd="0" destOrd="0" parTransId="{D9FE48D3-CAEF-4918-9D02-1F707C20211B}" sibTransId="{6DEC9341-6816-420B-BAC1-05CE4569FF22}"/>
    <dgm:cxn modelId="{F8D8396C-6E27-400C-BCA9-3C0CCB61440A}" srcId="{1E50C633-BABD-456F-85B2-BDA6EA9C99BC}" destId="{C104B11E-02A0-4A90-99E2-24B221D7B17B}" srcOrd="0" destOrd="0" parTransId="{928255B4-28A1-4D8C-86E8-848E34FC2757}" sibTransId="{C1BA450F-A7DE-4FD8-A5B9-691DF5360F7F}"/>
    <dgm:cxn modelId="{9936744C-1BBB-48A4-9777-05F280D010DD}" type="presOf" srcId="{73FF17EF-DD5A-44DC-93F1-A080F12BB850}" destId="{55AA90D0-A22E-4C10-BE96-3F3F84FED8BC}" srcOrd="0" destOrd="0" presId="urn:microsoft.com/office/officeart/2005/8/layout/hList1"/>
    <dgm:cxn modelId="{6CDB7B73-D56A-4FB9-9719-C9D15172FF54}" srcId="{79CC42E9-C0A3-491F-8E6C-4503FF62927E}" destId="{1E50C633-BABD-456F-85B2-BDA6EA9C99BC}" srcOrd="3" destOrd="0" parTransId="{2C1E4431-66D1-483E-ADB4-71908AD371AB}" sibTransId="{7014532C-D037-4222-A8B4-FA49552F4586}"/>
    <dgm:cxn modelId="{46E23057-EBEA-4FB9-AC1C-D6F7CD92E42D}" type="presOf" srcId="{79CC42E9-C0A3-491F-8E6C-4503FF62927E}" destId="{53AD350C-F920-4A4A-8447-07B61C875978}" srcOrd="0" destOrd="0" presId="urn:microsoft.com/office/officeart/2005/8/layout/hList1"/>
    <dgm:cxn modelId="{F099457D-B9DA-447F-B15A-2474A093413C}" srcId="{79CC42E9-C0A3-491F-8E6C-4503FF62927E}" destId="{66577D88-7A10-4332-AC2E-199D331255EB}" srcOrd="0" destOrd="0" parTransId="{0F6F7341-CDEF-472F-A7C5-8355902D1681}" sibTransId="{7FAA9DB3-5C6F-4978-BBD8-D2A63231F54D}"/>
    <dgm:cxn modelId="{57EF0E7E-C212-485C-AFFD-FE161E7AB7A9}" type="presOf" srcId="{44387A5B-6BD1-4ABA-9635-02511A69F5C1}" destId="{F27FA12E-A4D8-4762-8722-2809C8D63A0C}" srcOrd="0" destOrd="0" presId="urn:microsoft.com/office/officeart/2005/8/layout/hList1"/>
    <dgm:cxn modelId="{A2782CAB-D051-4DEC-B4EA-82DF7EA1C87D}" srcId="{79CC42E9-C0A3-491F-8E6C-4503FF62927E}" destId="{73FF17EF-DD5A-44DC-93F1-A080F12BB850}" srcOrd="1" destOrd="0" parTransId="{288FE204-CFCA-4842-B72A-C7A803204F09}" sibTransId="{6152A686-6154-4B73-A2F8-C301B008F6F8}"/>
    <dgm:cxn modelId="{BDF320C9-7BF0-4935-967B-3EAD8D6170BA}" srcId="{79CC42E9-C0A3-491F-8E6C-4503FF62927E}" destId="{86CC1153-FDF8-49D7-86F0-BD84E433E1ED}" srcOrd="2" destOrd="0" parTransId="{45BFD327-A5A9-4ABF-8031-0FCE508AB433}" sibTransId="{FA12242D-3FE9-4EC4-A3D5-4AAEF9F38485}"/>
    <dgm:cxn modelId="{500527D7-4BA2-4A48-9096-DFF3D0526126}" srcId="{86CC1153-FDF8-49D7-86F0-BD84E433E1ED}" destId="{DCC7E46B-741C-4D59-94A8-3A7A5AFA1BF1}" srcOrd="0" destOrd="0" parTransId="{4697F385-A341-406B-88ED-2EBA4305B554}" sibTransId="{E8E7E744-B4D4-43C8-806B-9B6C390B4E51}"/>
    <dgm:cxn modelId="{E89802D8-CA49-4815-BDD8-7046A882A0BD}" type="presOf" srcId="{1E50C633-BABD-456F-85B2-BDA6EA9C99BC}" destId="{41BE2C0F-514A-4AFE-BAED-61949B705572}" srcOrd="0" destOrd="0" presId="urn:microsoft.com/office/officeart/2005/8/layout/hList1"/>
    <dgm:cxn modelId="{04D818D9-1FB5-4CB2-8331-7FB152699C4B}" type="presParOf" srcId="{53AD350C-F920-4A4A-8447-07B61C875978}" destId="{5A0B09B3-0A49-4BA7-B2F5-27411B2B8659}" srcOrd="0" destOrd="0" presId="urn:microsoft.com/office/officeart/2005/8/layout/hList1"/>
    <dgm:cxn modelId="{917E2459-D774-4216-92C2-02F05D3FA674}" type="presParOf" srcId="{5A0B09B3-0A49-4BA7-B2F5-27411B2B8659}" destId="{A4D5FD53-76C8-4840-A231-D204AF216B8E}" srcOrd="0" destOrd="0" presId="urn:microsoft.com/office/officeart/2005/8/layout/hList1"/>
    <dgm:cxn modelId="{3464F201-43E6-493B-894D-D9A489C38FB0}" type="presParOf" srcId="{5A0B09B3-0A49-4BA7-B2F5-27411B2B8659}" destId="{8A2FEC36-CA0A-4697-9360-BB93C9129612}" srcOrd="1" destOrd="0" presId="urn:microsoft.com/office/officeart/2005/8/layout/hList1"/>
    <dgm:cxn modelId="{5F77A6C5-BD1B-44F1-BAE2-2F1B9B83CE10}" type="presParOf" srcId="{53AD350C-F920-4A4A-8447-07B61C875978}" destId="{1E0D70F7-19EA-4E04-B4F8-F83D97EAF900}" srcOrd="1" destOrd="0" presId="urn:microsoft.com/office/officeart/2005/8/layout/hList1"/>
    <dgm:cxn modelId="{698449AE-B47D-4DEC-9988-A32BD4841071}" type="presParOf" srcId="{53AD350C-F920-4A4A-8447-07B61C875978}" destId="{F0F6BBF3-CE7A-4087-AEDE-69B29432732C}" srcOrd="2" destOrd="0" presId="urn:microsoft.com/office/officeart/2005/8/layout/hList1"/>
    <dgm:cxn modelId="{93EF3572-49A4-4DEE-9725-A296FF84DBA4}" type="presParOf" srcId="{F0F6BBF3-CE7A-4087-AEDE-69B29432732C}" destId="{55AA90D0-A22E-4C10-BE96-3F3F84FED8BC}" srcOrd="0" destOrd="0" presId="urn:microsoft.com/office/officeart/2005/8/layout/hList1"/>
    <dgm:cxn modelId="{A973CD59-1118-474E-8E40-FB93994DAB8B}" type="presParOf" srcId="{F0F6BBF3-CE7A-4087-AEDE-69B29432732C}" destId="{F27FA12E-A4D8-4762-8722-2809C8D63A0C}" srcOrd="1" destOrd="0" presId="urn:microsoft.com/office/officeart/2005/8/layout/hList1"/>
    <dgm:cxn modelId="{D96348A4-E68C-428B-AD3B-95F3CB0964B9}" type="presParOf" srcId="{53AD350C-F920-4A4A-8447-07B61C875978}" destId="{DFC4AF1A-0955-490D-A686-0ABFD5EA888D}" srcOrd="3" destOrd="0" presId="urn:microsoft.com/office/officeart/2005/8/layout/hList1"/>
    <dgm:cxn modelId="{7B9C6775-1530-45F2-9965-7C7700E66E2F}" type="presParOf" srcId="{53AD350C-F920-4A4A-8447-07B61C875978}" destId="{8D971C44-8DEC-4F07-9565-6D55273DDC55}" srcOrd="4" destOrd="0" presId="urn:microsoft.com/office/officeart/2005/8/layout/hList1"/>
    <dgm:cxn modelId="{7C8B9130-1DA3-46DC-8EF6-310273A2D053}" type="presParOf" srcId="{8D971C44-8DEC-4F07-9565-6D55273DDC55}" destId="{03957317-3F66-4695-BB07-0B0A314C4F24}" srcOrd="0" destOrd="0" presId="urn:microsoft.com/office/officeart/2005/8/layout/hList1"/>
    <dgm:cxn modelId="{8DEB414E-C515-4F4F-B45D-31CA3180C693}" type="presParOf" srcId="{8D971C44-8DEC-4F07-9565-6D55273DDC55}" destId="{4F7B1966-D160-49C2-AEB8-8D0C72DD204D}" srcOrd="1" destOrd="0" presId="urn:microsoft.com/office/officeart/2005/8/layout/hList1"/>
    <dgm:cxn modelId="{0365C06A-6779-4B87-B3BF-25EB6F2DCAA6}" type="presParOf" srcId="{53AD350C-F920-4A4A-8447-07B61C875978}" destId="{01C9FF5B-D58C-47A6-8C0F-8110A10886C8}" srcOrd="5" destOrd="0" presId="urn:microsoft.com/office/officeart/2005/8/layout/hList1"/>
    <dgm:cxn modelId="{0E6ED40B-0D28-40DB-8264-6AB7AFF92925}" type="presParOf" srcId="{53AD350C-F920-4A4A-8447-07B61C875978}" destId="{0DA813A9-E18F-4A83-9016-A25CC38E1071}" srcOrd="6" destOrd="0" presId="urn:microsoft.com/office/officeart/2005/8/layout/hList1"/>
    <dgm:cxn modelId="{5E19272E-9191-4C3C-8CB4-D65DC93EE9CF}" type="presParOf" srcId="{0DA813A9-E18F-4A83-9016-A25CC38E1071}" destId="{41BE2C0F-514A-4AFE-BAED-61949B705572}" srcOrd="0" destOrd="0" presId="urn:microsoft.com/office/officeart/2005/8/layout/hList1"/>
    <dgm:cxn modelId="{8A5DFF80-BE02-4A92-BCF7-BE1684E81D21}" type="presParOf" srcId="{0DA813A9-E18F-4A83-9016-A25CC38E1071}" destId="{5D9EE40E-555B-4D3B-B419-A26244E5C16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7E0702-DA30-426D-A9CE-B3B036695BB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98813B52-23B2-44A6-8CB2-ADBF5E912A6B}">
      <dgm:prSet phldrT="[Text]" phldr="0"/>
      <dgm:spPr/>
      <dgm:t>
        <a:bodyPr/>
        <a:lstStyle/>
        <a:p>
          <a:pPr rtl="0"/>
          <a:r>
            <a:rPr lang="en-US">
              <a:latin typeface="Calibri Light" panose="020F0302020204030204"/>
            </a:rPr>
            <a:t>R&amp;P resettles client </a:t>
          </a:r>
          <a:r>
            <a:rPr lang="en-US" b="1" u="sng">
              <a:latin typeface="Calibri Light" panose="020F0302020204030204"/>
            </a:rPr>
            <a:t>or</a:t>
          </a:r>
          <a:r>
            <a:rPr lang="en-US" b="0" u="none">
              <a:latin typeface="Calibri Light" panose="020F0302020204030204"/>
            </a:rPr>
            <a:t> </a:t>
          </a:r>
          <a:br>
            <a:rPr lang="en-US" b="0" u="none">
              <a:latin typeface="Calibri Light" panose="020F0302020204030204"/>
            </a:rPr>
          </a:br>
          <a:r>
            <a:rPr lang="en-US" b="0" u="none">
              <a:latin typeface="Calibri Light" panose="020F0302020204030204"/>
            </a:rPr>
            <a:t>non-R&amp;P client walks in</a:t>
          </a:r>
          <a:endParaRPr lang="en-US" b="1" u="sng"/>
        </a:p>
      </dgm:t>
    </dgm:pt>
    <dgm:pt modelId="{5419A256-18DF-4AFD-B6FC-FD7C87B1C5E1}" type="parTrans" cxnId="{51BDF114-B8F6-4B3D-BE05-BC0F30F3CC91}">
      <dgm:prSet/>
      <dgm:spPr/>
      <dgm:t>
        <a:bodyPr/>
        <a:lstStyle/>
        <a:p>
          <a:endParaRPr lang="en-US"/>
        </a:p>
      </dgm:t>
    </dgm:pt>
    <dgm:pt modelId="{BB789001-298E-41B8-84E5-E6415D28957F}" type="sibTrans" cxnId="{51BDF114-B8F6-4B3D-BE05-BC0F30F3CC91}">
      <dgm:prSet/>
      <dgm:spPr/>
      <dgm:t>
        <a:bodyPr/>
        <a:lstStyle/>
        <a:p>
          <a:endParaRPr lang="en-US"/>
        </a:p>
      </dgm:t>
    </dgm:pt>
    <dgm:pt modelId="{6CF14BA4-524B-4F2E-8A0C-A527880E3517}">
      <dgm:prSet phldrT="[Text]" phldr="0"/>
      <dgm:spPr/>
      <dgm:t>
        <a:bodyPr/>
        <a:lstStyle/>
        <a:p>
          <a:pPr rtl="0"/>
          <a:r>
            <a:rPr lang="en-US">
              <a:latin typeface="Calibri Light" panose="020F0302020204030204"/>
            </a:rPr>
            <a:t>MG/R&amp;P staff assess client’s eligibility and fit for program</a:t>
          </a:r>
          <a:endParaRPr lang="en-US"/>
        </a:p>
      </dgm:t>
    </dgm:pt>
    <dgm:pt modelId="{1AEBE2DB-8C1E-46C7-A0AF-EB4A90CB01C0}" type="parTrans" cxnId="{BAB960ED-9BBC-4C4F-83E8-F2F278656E1D}">
      <dgm:prSet/>
      <dgm:spPr/>
      <dgm:t>
        <a:bodyPr/>
        <a:lstStyle/>
        <a:p>
          <a:endParaRPr lang="en-US"/>
        </a:p>
      </dgm:t>
    </dgm:pt>
    <dgm:pt modelId="{9E3AA1DA-9263-41F6-8A15-61DDE296D46F}" type="sibTrans" cxnId="{BAB960ED-9BBC-4C4F-83E8-F2F278656E1D}">
      <dgm:prSet/>
      <dgm:spPr/>
      <dgm:t>
        <a:bodyPr/>
        <a:lstStyle/>
        <a:p>
          <a:endParaRPr lang="en-US"/>
        </a:p>
      </dgm:t>
    </dgm:pt>
    <dgm:pt modelId="{35DD7153-0628-409C-BB5A-81707EE6D534}">
      <dgm:prSet phldrT="[Text]" phldr="0"/>
      <dgm:spPr/>
      <dgm:t>
        <a:bodyPr/>
        <a:lstStyle/>
        <a:p>
          <a:pPr rtl="0"/>
          <a:r>
            <a:rPr lang="en-US">
              <a:latin typeface="Calibri Light" panose="020F0302020204030204"/>
            </a:rPr>
            <a:t>Staff offer MG as </a:t>
          </a:r>
          <a:br>
            <a:rPr lang="en-US">
              <a:latin typeface="Calibri Light" panose="020F0302020204030204"/>
            </a:rPr>
          </a:br>
          <a:r>
            <a:rPr lang="en-US">
              <a:latin typeface="Calibri Light" panose="020F0302020204030204"/>
            </a:rPr>
            <a:t>a potential program, conduct pre-enrollment analysis</a:t>
          </a:r>
        </a:p>
      </dgm:t>
    </dgm:pt>
    <dgm:pt modelId="{EB64ED0F-BBB2-47A2-920F-492DF894F417}" type="parTrans" cxnId="{800F79BA-6270-4DAD-BF7E-DC075465E6FC}">
      <dgm:prSet/>
      <dgm:spPr/>
      <dgm:t>
        <a:bodyPr/>
        <a:lstStyle/>
        <a:p>
          <a:endParaRPr lang="en-US"/>
        </a:p>
      </dgm:t>
    </dgm:pt>
    <dgm:pt modelId="{784AD317-6379-41AE-AB20-E202388F48B4}" type="sibTrans" cxnId="{800F79BA-6270-4DAD-BF7E-DC075465E6FC}">
      <dgm:prSet/>
      <dgm:spPr/>
      <dgm:t>
        <a:bodyPr/>
        <a:lstStyle/>
        <a:p>
          <a:endParaRPr lang="en-US"/>
        </a:p>
      </dgm:t>
    </dgm:pt>
    <dgm:pt modelId="{51953E93-2227-46BE-91E9-15DB85C3B5FB}">
      <dgm:prSet phldr="0"/>
      <dgm:spPr/>
      <dgm:t>
        <a:bodyPr/>
        <a:lstStyle/>
        <a:p>
          <a:pPr rtl="0"/>
          <a:r>
            <a:rPr lang="en-US">
              <a:latin typeface="Calibri Light" panose="020F0302020204030204"/>
            </a:rPr>
            <a:t>MG enrollment and continued orientation</a:t>
          </a:r>
          <a:endParaRPr lang="en-US"/>
        </a:p>
      </dgm:t>
    </dgm:pt>
    <dgm:pt modelId="{B264DC32-1FF6-41F1-8A9B-DBFA8878666C}" type="parTrans" cxnId="{24770D2B-E6D0-461A-8792-B68CE404D755}">
      <dgm:prSet/>
      <dgm:spPr/>
      <dgm:t>
        <a:bodyPr/>
        <a:lstStyle/>
        <a:p>
          <a:endParaRPr lang="en-US"/>
        </a:p>
      </dgm:t>
    </dgm:pt>
    <dgm:pt modelId="{639FC514-A92E-43E5-800A-3B0BFE95BA1E}" type="sibTrans" cxnId="{24770D2B-E6D0-461A-8792-B68CE404D755}">
      <dgm:prSet/>
      <dgm:spPr/>
      <dgm:t>
        <a:bodyPr/>
        <a:lstStyle/>
        <a:p>
          <a:endParaRPr lang="en-US"/>
        </a:p>
      </dgm:t>
    </dgm:pt>
    <dgm:pt modelId="{4CF9CBD7-766E-457B-827B-9D6BD555BDDB}" type="pres">
      <dgm:prSet presAssocID="{BD7E0702-DA30-426D-A9CE-B3B036695BB8}" presName="Name0" presStyleCnt="0">
        <dgm:presLayoutVars>
          <dgm:dir/>
          <dgm:resizeHandles val="exact"/>
        </dgm:presLayoutVars>
      </dgm:prSet>
      <dgm:spPr/>
    </dgm:pt>
    <dgm:pt modelId="{CD0A0ED5-56CE-4A60-ACAB-8E6784523585}" type="pres">
      <dgm:prSet presAssocID="{BD7E0702-DA30-426D-A9CE-B3B036695BB8}" presName="arrow" presStyleLbl="bgShp" presStyleIdx="0" presStyleCnt="1"/>
      <dgm:spPr/>
    </dgm:pt>
    <dgm:pt modelId="{D049D944-96CB-4E04-9CF4-6B2C41FB9A84}" type="pres">
      <dgm:prSet presAssocID="{BD7E0702-DA30-426D-A9CE-B3B036695BB8}" presName="points" presStyleCnt="0"/>
      <dgm:spPr/>
    </dgm:pt>
    <dgm:pt modelId="{8BD9E5CB-89A9-4C5A-BF31-00E54EC07D46}" type="pres">
      <dgm:prSet presAssocID="{98813B52-23B2-44A6-8CB2-ADBF5E912A6B}" presName="compositeA" presStyleCnt="0"/>
      <dgm:spPr/>
    </dgm:pt>
    <dgm:pt modelId="{A0417743-7455-4CBE-84A3-62E54F4DBF0A}" type="pres">
      <dgm:prSet presAssocID="{98813B52-23B2-44A6-8CB2-ADBF5E912A6B}" presName="textA" presStyleLbl="revTx" presStyleIdx="0" presStyleCnt="4">
        <dgm:presLayoutVars>
          <dgm:bulletEnabled val="1"/>
        </dgm:presLayoutVars>
      </dgm:prSet>
      <dgm:spPr/>
    </dgm:pt>
    <dgm:pt modelId="{A9145DE6-3058-4CA5-8A95-5D9E8AF097B5}" type="pres">
      <dgm:prSet presAssocID="{98813B52-23B2-44A6-8CB2-ADBF5E912A6B}" presName="circleA" presStyleLbl="node1" presStyleIdx="0" presStyleCnt="4"/>
      <dgm:spPr/>
    </dgm:pt>
    <dgm:pt modelId="{5DE1EC10-C738-44EE-A23A-E2EBAC9E7C4E}" type="pres">
      <dgm:prSet presAssocID="{98813B52-23B2-44A6-8CB2-ADBF5E912A6B}" presName="spaceA" presStyleCnt="0"/>
      <dgm:spPr/>
    </dgm:pt>
    <dgm:pt modelId="{9382F579-2EE8-4325-A085-A93DA25B6D85}" type="pres">
      <dgm:prSet presAssocID="{BB789001-298E-41B8-84E5-E6415D28957F}" presName="space" presStyleCnt="0"/>
      <dgm:spPr/>
    </dgm:pt>
    <dgm:pt modelId="{13D46974-10F0-4FFC-ADEA-46F0DB621A34}" type="pres">
      <dgm:prSet presAssocID="{6CF14BA4-524B-4F2E-8A0C-A527880E3517}" presName="compositeB" presStyleCnt="0"/>
      <dgm:spPr/>
    </dgm:pt>
    <dgm:pt modelId="{7B6EBEC4-BB2E-4561-A955-16E765A45140}" type="pres">
      <dgm:prSet presAssocID="{6CF14BA4-524B-4F2E-8A0C-A527880E3517}" presName="textB" presStyleLbl="revTx" presStyleIdx="1" presStyleCnt="4">
        <dgm:presLayoutVars>
          <dgm:bulletEnabled val="1"/>
        </dgm:presLayoutVars>
      </dgm:prSet>
      <dgm:spPr/>
    </dgm:pt>
    <dgm:pt modelId="{8CBBA99E-7458-42A8-900F-2E0624DDBCFF}" type="pres">
      <dgm:prSet presAssocID="{6CF14BA4-524B-4F2E-8A0C-A527880E3517}" presName="circleB" presStyleLbl="node1" presStyleIdx="1" presStyleCnt="4"/>
      <dgm:spPr/>
    </dgm:pt>
    <dgm:pt modelId="{C412ED8C-5225-4429-A5E5-686B60206E3B}" type="pres">
      <dgm:prSet presAssocID="{6CF14BA4-524B-4F2E-8A0C-A527880E3517}" presName="spaceB" presStyleCnt="0"/>
      <dgm:spPr/>
    </dgm:pt>
    <dgm:pt modelId="{A9BDE422-2C72-4A6C-968C-287F46DBC030}" type="pres">
      <dgm:prSet presAssocID="{9E3AA1DA-9263-41F6-8A15-61DDE296D46F}" presName="space" presStyleCnt="0"/>
      <dgm:spPr/>
    </dgm:pt>
    <dgm:pt modelId="{E23C3AF9-A5A4-4CC6-AFC7-46D312F73F40}" type="pres">
      <dgm:prSet presAssocID="{35DD7153-0628-409C-BB5A-81707EE6D534}" presName="compositeA" presStyleCnt="0"/>
      <dgm:spPr/>
    </dgm:pt>
    <dgm:pt modelId="{6FD57391-7741-4F89-86DC-CBC9AAB2BC6E}" type="pres">
      <dgm:prSet presAssocID="{35DD7153-0628-409C-BB5A-81707EE6D534}" presName="textA" presStyleLbl="revTx" presStyleIdx="2" presStyleCnt="4">
        <dgm:presLayoutVars>
          <dgm:bulletEnabled val="1"/>
        </dgm:presLayoutVars>
      </dgm:prSet>
      <dgm:spPr/>
    </dgm:pt>
    <dgm:pt modelId="{78DE409A-EE59-4ABA-9114-E92BA468BA3C}" type="pres">
      <dgm:prSet presAssocID="{35DD7153-0628-409C-BB5A-81707EE6D534}" presName="circleA" presStyleLbl="node1" presStyleIdx="2" presStyleCnt="4"/>
      <dgm:spPr/>
    </dgm:pt>
    <dgm:pt modelId="{E0D79B45-B86D-44E5-B465-40FED98D31E5}" type="pres">
      <dgm:prSet presAssocID="{35DD7153-0628-409C-BB5A-81707EE6D534}" presName="spaceA" presStyleCnt="0"/>
      <dgm:spPr/>
    </dgm:pt>
    <dgm:pt modelId="{EE7ABEEF-4534-41F3-89E3-DF4C69FDEF78}" type="pres">
      <dgm:prSet presAssocID="{784AD317-6379-41AE-AB20-E202388F48B4}" presName="space" presStyleCnt="0"/>
      <dgm:spPr/>
    </dgm:pt>
    <dgm:pt modelId="{FDDF6E5B-4F82-45E7-8C64-64C875DE9D75}" type="pres">
      <dgm:prSet presAssocID="{51953E93-2227-46BE-91E9-15DB85C3B5FB}" presName="compositeB" presStyleCnt="0"/>
      <dgm:spPr/>
    </dgm:pt>
    <dgm:pt modelId="{EA3AFCB7-5D43-4F64-BEAA-64FC7CED0137}" type="pres">
      <dgm:prSet presAssocID="{51953E93-2227-46BE-91E9-15DB85C3B5FB}" presName="textB" presStyleLbl="revTx" presStyleIdx="3" presStyleCnt="4">
        <dgm:presLayoutVars>
          <dgm:bulletEnabled val="1"/>
        </dgm:presLayoutVars>
      </dgm:prSet>
      <dgm:spPr/>
    </dgm:pt>
    <dgm:pt modelId="{17CD930A-2582-429F-A239-9B22E7C2203B}" type="pres">
      <dgm:prSet presAssocID="{51953E93-2227-46BE-91E9-15DB85C3B5FB}" presName="circleB" presStyleLbl="node1" presStyleIdx="3" presStyleCnt="4"/>
      <dgm:spPr/>
    </dgm:pt>
    <dgm:pt modelId="{1F7A8E4B-4F3D-4E51-A926-86238AFE31A3}" type="pres">
      <dgm:prSet presAssocID="{51953E93-2227-46BE-91E9-15DB85C3B5FB}" presName="spaceB" presStyleCnt="0"/>
      <dgm:spPr/>
    </dgm:pt>
  </dgm:ptLst>
  <dgm:cxnLst>
    <dgm:cxn modelId="{0F205805-CE99-4426-A85E-E048E135566C}" type="presOf" srcId="{51953E93-2227-46BE-91E9-15DB85C3B5FB}" destId="{EA3AFCB7-5D43-4F64-BEAA-64FC7CED0137}" srcOrd="0" destOrd="0" presId="urn:microsoft.com/office/officeart/2005/8/layout/hProcess11"/>
    <dgm:cxn modelId="{51BDF114-B8F6-4B3D-BE05-BC0F30F3CC91}" srcId="{BD7E0702-DA30-426D-A9CE-B3B036695BB8}" destId="{98813B52-23B2-44A6-8CB2-ADBF5E912A6B}" srcOrd="0" destOrd="0" parTransId="{5419A256-18DF-4AFD-B6FC-FD7C87B1C5E1}" sibTransId="{BB789001-298E-41B8-84E5-E6415D28957F}"/>
    <dgm:cxn modelId="{24770D2B-E6D0-461A-8792-B68CE404D755}" srcId="{BD7E0702-DA30-426D-A9CE-B3B036695BB8}" destId="{51953E93-2227-46BE-91E9-15DB85C3B5FB}" srcOrd="3" destOrd="0" parTransId="{B264DC32-1FF6-41F1-8A9B-DBFA8878666C}" sibTransId="{639FC514-A92E-43E5-800A-3B0BFE95BA1E}"/>
    <dgm:cxn modelId="{708B9E78-549C-4537-89E6-F46094260DAC}" type="presOf" srcId="{6CF14BA4-524B-4F2E-8A0C-A527880E3517}" destId="{7B6EBEC4-BB2E-4561-A955-16E765A45140}" srcOrd="0" destOrd="0" presId="urn:microsoft.com/office/officeart/2005/8/layout/hProcess11"/>
    <dgm:cxn modelId="{579599AF-7B3F-46D8-A963-BA1CD2EFAA9B}" type="presOf" srcId="{BD7E0702-DA30-426D-A9CE-B3B036695BB8}" destId="{4CF9CBD7-766E-457B-827B-9D6BD555BDDB}" srcOrd="0" destOrd="0" presId="urn:microsoft.com/office/officeart/2005/8/layout/hProcess11"/>
    <dgm:cxn modelId="{800F79BA-6270-4DAD-BF7E-DC075465E6FC}" srcId="{BD7E0702-DA30-426D-A9CE-B3B036695BB8}" destId="{35DD7153-0628-409C-BB5A-81707EE6D534}" srcOrd="2" destOrd="0" parTransId="{EB64ED0F-BBB2-47A2-920F-492DF894F417}" sibTransId="{784AD317-6379-41AE-AB20-E202388F48B4}"/>
    <dgm:cxn modelId="{6032B0D0-FB3D-4CE3-BBC6-ECF64A875FFA}" type="presOf" srcId="{98813B52-23B2-44A6-8CB2-ADBF5E912A6B}" destId="{A0417743-7455-4CBE-84A3-62E54F4DBF0A}" srcOrd="0" destOrd="0" presId="urn:microsoft.com/office/officeart/2005/8/layout/hProcess11"/>
    <dgm:cxn modelId="{724339ED-4979-463F-B4DC-8EE2236A68E5}" type="presOf" srcId="{35DD7153-0628-409C-BB5A-81707EE6D534}" destId="{6FD57391-7741-4F89-86DC-CBC9AAB2BC6E}" srcOrd="0" destOrd="0" presId="urn:microsoft.com/office/officeart/2005/8/layout/hProcess11"/>
    <dgm:cxn modelId="{BAB960ED-9BBC-4C4F-83E8-F2F278656E1D}" srcId="{BD7E0702-DA30-426D-A9CE-B3B036695BB8}" destId="{6CF14BA4-524B-4F2E-8A0C-A527880E3517}" srcOrd="1" destOrd="0" parTransId="{1AEBE2DB-8C1E-46C7-A0AF-EB4A90CB01C0}" sibTransId="{9E3AA1DA-9263-41F6-8A15-61DDE296D46F}"/>
    <dgm:cxn modelId="{C4DE2C7C-375B-4863-B514-BD714F7F1982}" type="presParOf" srcId="{4CF9CBD7-766E-457B-827B-9D6BD555BDDB}" destId="{CD0A0ED5-56CE-4A60-ACAB-8E6784523585}" srcOrd="0" destOrd="0" presId="urn:microsoft.com/office/officeart/2005/8/layout/hProcess11"/>
    <dgm:cxn modelId="{32CEF55C-C69F-4A9C-BBE2-B8141ACB6159}" type="presParOf" srcId="{4CF9CBD7-766E-457B-827B-9D6BD555BDDB}" destId="{D049D944-96CB-4E04-9CF4-6B2C41FB9A84}" srcOrd="1" destOrd="0" presId="urn:microsoft.com/office/officeart/2005/8/layout/hProcess11"/>
    <dgm:cxn modelId="{CB4CAA8C-5FA6-4ADF-9435-56752CD30C3B}" type="presParOf" srcId="{D049D944-96CB-4E04-9CF4-6B2C41FB9A84}" destId="{8BD9E5CB-89A9-4C5A-BF31-00E54EC07D46}" srcOrd="0" destOrd="0" presId="urn:microsoft.com/office/officeart/2005/8/layout/hProcess11"/>
    <dgm:cxn modelId="{77BBDE51-6639-451E-81AC-BC42178931F9}" type="presParOf" srcId="{8BD9E5CB-89A9-4C5A-BF31-00E54EC07D46}" destId="{A0417743-7455-4CBE-84A3-62E54F4DBF0A}" srcOrd="0" destOrd="0" presId="urn:microsoft.com/office/officeart/2005/8/layout/hProcess11"/>
    <dgm:cxn modelId="{DA856509-8DC2-45A2-BA98-CD76218E5B1B}" type="presParOf" srcId="{8BD9E5CB-89A9-4C5A-BF31-00E54EC07D46}" destId="{A9145DE6-3058-4CA5-8A95-5D9E8AF097B5}" srcOrd="1" destOrd="0" presId="urn:microsoft.com/office/officeart/2005/8/layout/hProcess11"/>
    <dgm:cxn modelId="{75C6FA27-CF6A-4F63-9D13-DFFFFBAEFD68}" type="presParOf" srcId="{8BD9E5CB-89A9-4C5A-BF31-00E54EC07D46}" destId="{5DE1EC10-C738-44EE-A23A-E2EBAC9E7C4E}" srcOrd="2" destOrd="0" presId="urn:microsoft.com/office/officeart/2005/8/layout/hProcess11"/>
    <dgm:cxn modelId="{F2F63625-B3A7-4ECD-8A7E-E9E7EDF95C77}" type="presParOf" srcId="{D049D944-96CB-4E04-9CF4-6B2C41FB9A84}" destId="{9382F579-2EE8-4325-A085-A93DA25B6D85}" srcOrd="1" destOrd="0" presId="urn:microsoft.com/office/officeart/2005/8/layout/hProcess11"/>
    <dgm:cxn modelId="{AD2157C1-7F09-4E66-8A25-6F4B9637CA32}" type="presParOf" srcId="{D049D944-96CB-4E04-9CF4-6B2C41FB9A84}" destId="{13D46974-10F0-4FFC-ADEA-46F0DB621A34}" srcOrd="2" destOrd="0" presId="urn:microsoft.com/office/officeart/2005/8/layout/hProcess11"/>
    <dgm:cxn modelId="{EFF74377-49E1-4BF2-AC01-062BA331E786}" type="presParOf" srcId="{13D46974-10F0-4FFC-ADEA-46F0DB621A34}" destId="{7B6EBEC4-BB2E-4561-A955-16E765A45140}" srcOrd="0" destOrd="0" presId="urn:microsoft.com/office/officeart/2005/8/layout/hProcess11"/>
    <dgm:cxn modelId="{F190C534-7594-4C77-9336-4CE16FADB272}" type="presParOf" srcId="{13D46974-10F0-4FFC-ADEA-46F0DB621A34}" destId="{8CBBA99E-7458-42A8-900F-2E0624DDBCFF}" srcOrd="1" destOrd="0" presId="urn:microsoft.com/office/officeart/2005/8/layout/hProcess11"/>
    <dgm:cxn modelId="{2EEB3A5D-FD20-47F0-A148-9C165F62DDCE}" type="presParOf" srcId="{13D46974-10F0-4FFC-ADEA-46F0DB621A34}" destId="{C412ED8C-5225-4429-A5E5-686B60206E3B}" srcOrd="2" destOrd="0" presId="urn:microsoft.com/office/officeart/2005/8/layout/hProcess11"/>
    <dgm:cxn modelId="{FC0D95D0-EF95-4D6A-AC39-80088CCFDD97}" type="presParOf" srcId="{D049D944-96CB-4E04-9CF4-6B2C41FB9A84}" destId="{A9BDE422-2C72-4A6C-968C-287F46DBC030}" srcOrd="3" destOrd="0" presId="urn:microsoft.com/office/officeart/2005/8/layout/hProcess11"/>
    <dgm:cxn modelId="{8C90FDAB-36E2-411D-BEE5-A976A5EA414F}" type="presParOf" srcId="{D049D944-96CB-4E04-9CF4-6B2C41FB9A84}" destId="{E23C3AF9-A5A4-4CC6-AFC7-46D312F73F40}" srcOrd="4" destOrd="0" presId="urn:microsoft.com/office/officeart/2005/8/layout/hProcess11"/>
    <dgm:cxn modelId="{A59937B3-9564-4C31-8081-388BA531324F}" type="presParOf" srcId="{E23C3AF9-A5A4-4CC6-AFC7-46D312F73F40}" destId="{6FD57391-7741-4F89-86DC-CBC9AAB2BC6E}" srcOrd="0" destOrd="0" presId="urn:microsoft.com/office/officeart/2005/8/layout/hProcess11"/>
    <dgm:cxn modelId="{B562F8F9-5B20-45CD-8980-78210E862534}" type="presParOf" srcId="{E23C3AF9-A5A4-4CC6-AFC7-46D312F73F40}" destId="{78DE409A-EE59-4ABA-9114-E92BA468BA3C}" srcOrd="1" destOrd="0" presId="urn:microsoft.com/office/officeart/2005/8/layout/hProcess11"/>
    <dgm:cxn modelId="{F300EF98-A9D3-43AE-A4EF-F491BF2DBA9C}" type="presParOf" srcId="{E23C3AF9-A5A4-4CC6-AFC7-46D312F73F40}" destId="{E0D79B45-B86D-44E5-B465-40FED98D31E5}" srcOrd="2" destOrd="0" presId="urn:microsoft.com/office/officeart/2005/8/layout/hProcess11"/>
    <dgm:cxn modelId="{202E4D83-5ED5-46B0-B0C1-4C53171EAD7B}" type="presParOf" srcId="{D049D944-96CB-4E04-9CF4-6B2C41FB9A84}" destId="{EE7ABEEF-4534-41F3-89E3-DF4C69FDEF78}" srcOrd="5" destOrd="0" presId="urn:microsoft.com/office/officeart/2005/8/layout/hProcess11"/>
    <dgm:cxn modelId="{44301975-60D2-4657-BC84-A5FBC59E88E4}" type="presParOf" srcId="{D049D944-96CB-4E04-9CF4-6B2C41FB9A84}" destId="{FDDF6E5B-4F82-45E7-8C64-64C875DE9D75}" srcOrd="6" destOrd="0" presId="urn:microsoft.com/office/officeart/2005/8/layout/hProcess11"/>
    <dgm:cxn modelId="{7D419304-9A9A-45DF-8484-E3571D84735A}" type="presParOf" srcId="{FDDF6E5B-4F82-45E7-8C64-64C875DE9D75}" destId="{EA3AFCB7-5D43-4F64-BEAA-64FC7CED0137}" srcOrd="0" destOrd="0" presId="urn:microsoft.com/office/officeart/2005/8/layout/hProcess11"/>
    <dgm:cxn modelId="{76B90E59-313C-4FB6-AB75-B268789695D5}" type="presParOf" srcId="{FDDF6E5B-4F82-45E7-8C64-64C875DE9D75}" destId="{17CD930A-2582-429F-A239-9B22E7C2203B}" srcOrd="1" destOrd="0" presId="urn:microsoft.com/office/officeart/2005/8/layout/hProcess11"/>
    <dgm:cxn modelId="{941F670B-F503-4517-93B4-7BD23F7F7B21}" type="presParOf" srcId="{FDDF6E5B-4F82-45E7-8C64-64C875DE9D75}" destId="{1F7A8E4B-4F3D-4E51-A926-86238AFE31A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3BF877-3969-4269-97AF-F4FA20732EE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58FAF7-5B60-4996-B325-1D2E0FBB3833}">
      <dgm:prSet custT="1"/>
      <dgm:spPr/>
      <dgm:t>
        <a:bodyPr/>
        <a:lstStyle/>
        <a:p>
          <a:pPr>
            <a:lnSpc>
              <a:spcPct val="100000"/>
            </a:lnSpc>
          </a:pPr>
          <a:r>
            <a:rPr lang="en-US" sz="2000"/>
            <a:t>Ensure this document is accurate for the case composition</a:t>
          </a:r>
        </a:p>
      </dgm:t>
    </dgm:pt>
    <dgm:pt modelId="{B1DC56CE-9451-4397-8FEF-558A1AB256B6}" type="parTrans" cxnId="{E67B515B-5E49-41E7-8FBF-E9B2A68801A1}">
      <dgm:prSet/>
      <dgm:spPr/>
      <dgm:t>
        <a:bodyPr/>
        <a:lstStyle/>
        <a:p>
          <a:endParaRPr lang="en-US"/>
        </a:p>
      </dgm:t>
    </dgm:pt>
    <dgm:pt modelId="{670B627E-AC70-4589-BFE4-1861EF73B122}" type="sibTrans" cxnId="{E67B515B-5E49-41E7-8FBF-E9B2A68801A1}">
      <dgm:prSet/>
      <dgm:spPr/>
      <dgm:t>
        <a:bodyPr/>
        <a:lstStyle/>
        <a:p>
          <a:endParaRPr lang="en-US"/>
        </a:p>
      </dgm:t>
    </dgm:pt>
    <dgm:pt modelId="{808B92FE-9D21-4097-9226-2B14E3FEF936}">
      <dgm:prSet custT="1"/>
      <dgm:spPr/>
      <dgm:t>
        <a:bodyPr/>
        <a:lstStyle/>
        <a:p>
          <a:pPr>
            <a:lnSpc>
              <a:spcPct val="100000"/>
            </a:lnSpc>
          </a:pPr>
          <a:r>
            <a:rPr lang="en-US" sz="2000"/>
            <a:t>Remember that your agency decides which cases are offered MG as an option</a:t>
          </a:r>
        </a:p>
      </dgm:t>
    </dgm:pt>
    <dgm:pt modelId="{311ADCCF-D254-4398-9940-98509D714698}" type="parTrans" cxnId="{DF20723D-B439-4229-922F-38FD37D12D55}">
      <dgm:prSet/>
      <dgm:spPr/>
      <dgm:t>
        <a:bodyPr/>
        <a:lstStyle/>
        <a:p>
          <a:endParaRPr lang="en-US"/>
        </a:p>
      </dgm:t>
    </dgm:pt>
    <dgm:pt modelId="{C0349E77-EE8D-4C96-86CE-6342477E0F7E}" type="sibTrans" cxnId="{DF20723D-B439-4229-922F-38FD37D12D55}">
      <dgm:prSet/>
      <dgm:spPr/>
      <dgm:t>
        <a:bodyPr/>
        <a:lstStyle/>
        <a:p>
          <a:endParaRPr lang="en-US"/>
        </a:p>
      </dgm:t>
    </dgm:pt>
    <dgm:pt modelId="{F7DAB414-7130-4167-8DC0-96FB9A5693C7}">
      <dgm:prSet custT="1"/>
      <dgm:spPr/>
      <dgm:t>
        <a:bodyPr/>
        <a:lstStyle/>
        <a:p>
          <a:pPr>
            <a:lnSpc>
              <a:spcPct val="100000"/>
            </a:lnSpc>
          </a:pPr>
          <a:r>
            <a:rPr lang="en-US" sz="2000"/>
            <a:t>Use this document as the first step in establishing MG expectations </a:t>
          </a:r>
        </a:p>
      </dgm:t>
    </dgm:pt>
    <dgm:pt modelId="{AD743499-7C19-41D5-99F4-AB9B88DBE7AA}" type="parTrans" cxnId="{9B0CBA8E-7511-4089-9EF1-922F10ACC928}">
      <dgm:prSet/>
      <dgm:spPr/>
      <dgm:t>
        <a:bodyPr/>
        <a:lstStyle/>
        <a:p>
          <a:endParaRPr lang="en-US"/>
        </a:p>
      </dgm:t>
    </dgm:pt>
    <dgm:pt modelId="{840AD309-42DE-467B-A404-D0DD8B6955A7}" type="sibTrans" cxnId="{9B0CBA8E-7511-4089-9EF1-922F10ACC928}">
      <dgm:prSet/>
      <dgm:spPr/>
      <dgm:t>
        <a:bodyPr/>
        <a:lstStyle/>
        <a:p>
          <a:endParaRPr lang="en-US"/>
        </a:p>
      </dgm:t>
    </dgm:pt>
    <dgm:pt modelId="{0DC7DA5A-71FC-4B7E-9126-DC79336B9861}" type="pres">
      <dgm:prSet presAssocID="{793BF877-3969-4269-97AF-F4FA20732EEA}" presName="root" presStyleCnt="0">
        <dgm:presLayoutVars>
          <dgm:dir/>
          <dgm:resizeHandles val="exact"/>
        </dgm:presLayoutVars>
      </dgm:prSet>
      <dgm:spPr/>
    </dgm:pt>
    <dgm:pt modelId="{CC96DFBE-6D12-4ABB-AC4C-B4B30807F93D}" type="pres">
      <dgm:prSet presAssocID="{7258FAF7-5B60-4996-B325-1D2E0FBB3833}" presName="compNode" presStyleCnt="0"/>
      <dgm:spPr/>
    </dgm:pt>
    <dgm:pt modelId="{9566FB63-42C1-4CFB-A13E-1C2BE97C7164}" type="pres">
      <dgm:prSet presAssocID="{7258FAF7-5B60-4996-B325-1D2E0FBB3833}" presName="bgRect" presStyleLbl="bgShp" presStyleIdx="0" presStyleCnt="3"/>
      <dgm:spPr/>
    </dgm:pt>
    <dgm:pt modelId="{92770C9B-6292-47DB-9016-130833576A0E}" type="pres">
      <dgm:prSet presAssocID="{7258FAF7-5B60-4996-B325-1D2E0FBB383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7E1C3C40-588B-483E-962B-1D5A1813DA22}" type="pres">
      <dgm:prSet presAssocID="{7258FAF7-5B60-4996-B325-1D2E0FBB3833}" presName="spaceRect" presStyleCnt="0"/>
      <dgm:spPr/>
    </dgm:pt>
    <dgm:pt modelId="{6F8C5D08-ADBE-4B14-9F7E-E2050A960FEB}" type="pres">
      <dgm:prSet presAssocID="{7258FAF7-5B60-4996-B325-1D2E0FBB3833}" presName="parTx" presStyleLbl="revTx" presStyleIdx="0" presStyleCnt="3">
        <dgm:presLayoutVars>
          <dgm:chMax val="0"/>
          <dgm:chPref val="0"/>
        </dgm:presLayoutVars>
      </dgm:prSet>
      <dgm:spPr/>
    </dgm:pt>
    <dgm:pt modelId="{BB383201-7FA2-4E87-8E70-2691D825F8DC}" type="pres">
      <dgm:prSet presAssocID="{670B627E-AC70-4589-BFE4-1861EF73B122}" presName="sibTrans" presStyleCnt="0"/>
      <dgm:spPr/>
    </dgm:pt>
    <dgm:pt modelId="{0A16CAA7-8E3D-4C1B-B8EF-C996A112FF62}" type="pres">
      <dgm:prSet presAssocID="{808B92FE-9D21-4097-9226-2B14E3FEF936}" presName="compNode" presStyleCnt="0"/>
      <dgm:spPr/>
    </dgm:pt>
    <dgm:pt modelId="{96F21CB9-315B-4E4D-B1D5-F4E288288B7D}" type="pres">
      <dgm:prSet presAssocID="{808B92FE-9D21-4097-9226-2B14E3FEF936}" presName="bgRect" presStyleLbl="bgShp" presStyleIdx="1" presStyleCnt="3"/>
      <dgm:spPr/>
    </dgm:pt>
    <dgm:pt modelId="{01459710-FE0F-4438-B037-8DB937ABAFB6}" type="pres">
      <dgm:prSet presAssocID="{808B92FE-9D21-4097-9226-2B14E3FEF9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2D3CD20C-7F51-46EA-B669-A697B326FB24}" type="pres">
      <dgm:prSet presAssocID="{808B92FE-9D21-4097-9226-2B14E3FEF936}" presName="spaceRect" presStyleCnt="0"/>
      <dgm:spPr/>
    </dgm:pt>
    <dgm:pt modelId="{B52A80DD-948C-4DAF-8D9F-AA2FC8CEFC91}" type="pres">
      <dgm:prSet presAssocID="{808B92FE-9D21-4097-9226-2B14E3FEF936}" presName="parTx" presStyleLbl="revTx" presStyleIdx="1" presStyleCnt="3">
        <dgm:presLayoutVars>
          <dgm:chMax val="0"/>
          <dgm:chPref val="0"/>
        </dgm:presLayoutVars>
      </dgm:prSet>
      <dgm:spPr/>
    </dgm:pt>
    <dgm:pt modelId="{7FCA1291-26D5-4B26-8204-D9E8E90463BD}" type="pres">
      <dgm:prSet presAssocID="{C0349E77-EE8D-4C96-86CE-6342477E0F7E}" presName="sibTrans" presStyleCnt="0"/>
      <dgm:spPr/>
    </dgm:pt>
    <dgm:pt modelId="{5513A5E3-2E91-4F2C-8EEC-F171C19C4653}" type="pres">
      <dgm:prSet presAssocID="{F7DAB414-7130-4167-8DC0-96FB9A5693C7}" presName="compNode" presStyleCnt="0"/>
      <dgm:spPr/>
    </dgm:pt>
    <dgm:pt modelId="{047701DF-3DDC-4C0C-94D1-6BBE97133A65}" type="pres">
      <dgm:prSet presAssocID="{F7DAB414-7130-4167-8DC0-96FB9A5693C7}" presName="bgRect" presStyleLbl="bgShp" presStyleIdx="2" presStyleCnt="3"/>
      <dgm:spPr/>
    </dgm:pt>
    <dgm:pt modelId="{7C19E264-E0F4-4270-8001-3FE4BDA47B66}" type="pres">
      <dgm:prSet presAssocID="{F7DAB414-7130-4167-8DC0-96FB9A5693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9DDC325A-503D-4522-BF0B-791E053E0191}" type="pres">
      <dgm:prSet presAssocID="{F7DAB414-7130-4167-8DC0-96FB9A5693C7}" presName="spaceRect" presStyleCnt="0"/>
      <dgm:spPr/>
    </dgm:pt>
    <dgm:pt modelId="{53679C68-47AD-426F-A237-227A7F0D011D}" type="pres">
      <dgm:prSet presAssocID="{F7DAB414-7130-4167-8DC0-96FB9A5693C7}" presName="parTx" presStyleLbl="revTx" presStyleIdx="2" presStyleCnt="3">
        <dgm:presLayoutVars>
          <dgm:chMax val="0"/>
          <dgm:chPref val="0"/>
        </dgm:presLayoutVars>
      </dgm:prSet>
      <dgm:spPr/>
    </dgm:pt>
  </dgm:ptLst>
  <dgm:cxnLst>
    <dgm:cxn modelId="{C8A1E42E-DA2C-4A6A-99E6-C5312EE8CFA0}" type="presOf" srcId="{793BF877-3969-4269-97AF-F4FA20732EEA}" destId="{0DC7DA5A-71FC-4B7E-9126-DC79336B9861}" srcOrd="0" destOrd="0" presId="urn:microsoft.com/office/officeart/2018/2/layout/IconVerticalSolidList"/>
    <dgm:cxn modelId="{DF20723D-B439-4229-922F-38FD37D12D55}" srcId="{793BF877-3969-4269-97AF-F4FA20732EEA}" destId="{808B92FE-9D21-4097-9226-2B14E3FEF936}" srcOrd="1" destOrd="0" parTransId="{311ADCCF-D254-4398-9940-98509D714698}" sibTransId="{C0349E77-EE8D-4C96-86CE-6342477E0F7E}"/>
    <dgm:cxn modelId="{E67B515B-5E49-41E7-8FBF-E9B2A68801A1}" srcId="{793BF877-3969-4269-97AF-F4FA20732EEA}" destId="{7258FAF7-5B60-4996-B325-1D2E0FBB3833}" srcOrd="0" destOrd="0" parTransId="{B1DC56CE-9451-4397-8FEF-558A1AB256B6}" sibTransId="{670B627E-AC70-4589-BFE4-1861EF73B122}"/>
    <dgm:cxn modelId="{9B0CBA8E-7511-4089-9EF1-922F10ACC928}" srcId="{793BF877-3969-4269-97AF-F4FA20732EEA}" destId="{F7DAB414-7130-4167-8DC0-96FB9A5693C7}" srcOrd="2" destOrd="0" parTransId="{AD743499-7C19-41D5-99F4-AB9B88DBE7AA}" sibTransId="{840AD309-42DE-467B-A404-D0DD8B6955A7}"/>
    <dgm:cxn modelId="{A01C33B1-976B-43E6-BE3A-78D89BBCA34B}" type="presOf" srcId="{808B92FE-9D21-4097-9226-2B14E3FEF936}" destId="{B52A80DD-948C-4DAF-8D9F-AA2FC8CEFC91}" srcOrd="0" destOrd="0" presId="urn:microsoft.com/office/officeart/2018/2/layout/IconVerticalSolidList"/>
    <dgm:cxn modelId="{7920E1B8-743F-4D50-8647-3C1F549FEA8C}" type="presOf" srcId="{7258FAF7-5B60-4996-B325-1D2E0FBB3833}" destId="{6F8C5D08-ADBE-4B14-9F7E-E2050A960FEB}" srcOrd="0" destOrd="0" presId="urn:microsoft.com/office/officeart/2018/2/layout/IconVerticalSolidList"/>
    <dgm:cxn modelId="{F7245BDF-D391-4421-BED4-E47D96C66AD6}" type="presOf" srcId="{F7DAB414-7130-4167-8DC0-96FB9A5693C7}" destId="{53679C68-47AD-426F-A237-227A7F0D011D}" srcOrd="0" destOrd="0" presId="urn:microsoft.com/office/officeart/2018/2/layout/IconVerticalSolidList"/>
    <dgm:cxn modelId="{242B59C1-C8B3-42B3-9431-3A7D6D6E28D3}" type="presParOf" srcId="{0DC7DA5A-71FC-4B7E-9126-DC79336B9861}" destId="{CC96DFBE-6D12-4ABB-AC4C-B4B30807F93D}" srcOrd="0" destOrd="0" presId="urn:microsoft.com/office/officeart/2018/2/layout/IconVerticalSolidList"/>
    <dgm:cxn modelId="{37AD3EE4-530D-4B28-8EB2-0E2C77E8776C}" type="presParOf" srcId="{CC96DFBE-6D12-4ABB-AC4C-B4B30807F93D}" destId="{9566FB63-42C1-4CFB-A13E-1C2BE97C7164}" srcOrd="0" destOrd="0" presId="urn:microsoft.com/office/officeart/2018/2/layout/IconVerticalSolidList"/>
    <dgm:cxn modelId="{C6964DC1-3504-4807-AA14-8254639DB082}" type="presParOf" srcId="{CC96DFBE-6D12-4ABB-AC4C-B4B30807F93D}" destId="{92770C9B-6292-47DB-9016-130833576A0E}" srcOrd="1" destOrd="0" presId="urn:microsoft.com/office/officeart/2018/2/layout/IconVerticalSolidList"/>
    <dgm:cxn modelId="{42717F34-928D-494B-A852-BD1FC695D34A}" type="presParOf" srcId="{CC96DFBE-6D12-4ABB-AC4C-B4B30807F93D}" destId="{7E1C3C40-588B-483E-962B-1D5A1813DA22}" srcOrd="2" destOrd="0" presId="urn:microsoft.com/office/officeart/2018/2/layout/IconVerticalSolidList"/>
    <dgm:cxn modelId="{67F59A50-CD88-48D4-951D-0AFD40C8722D}" type="presParOf" srcId="{CC96DFBE-6D12-4ABB-AC4C-B4B30807F93D}" destId="{6F8C5D08-ADBE-4B14-9F7E-E2050A960FEB}" srcOrd="3" destOrd="0" presId="urn:microsoft.com/office/officeart/2018/2/layout/IconVerticalSolidList"/>
    <dgm:cxn modelId="{E160EF82-371C-48C1-9265-20F8991B4055}" type="presParOf" srcId="{0DC7DA5A-71FC-4B7E-9126-DC79336B9861}" destId="{BB383201-7FA2-4E87-8E70-2691D825F8DC}" srcOrd="1" destOrd="0" presId="urn:microsoft.com/office/officeart/2018/2/layout/IconVerticalSolidList"/>
    <dgm:cxn modelId="{DE9B3CC2-F592-4CBC-ABFA-332D57E41F6E}" type="presParOf" srcId="{0DC7DA5A-71FC-4B7E-9126-DC79336B9861}" destId="{0A16CAA7-8E3D-4C1B-B8EF-C996A112FF62}" srcOrd="2" destOrd="0" presId="urn:microsoft.com/office/officeart/2018/2/layout/IconVerticalSolidList"/>
    <dgm:cxn modelId="{59EA947F-6DEB-4524-8E81-A8D60BC2D98D}" type="presParOf" srcId="{0A16CAA7-8E3D-4C1B-B8EF-C996A112FF62}" destId="{96F21CB9-315B-4E4D-B1D5-F4E288288B7D}" srcOrd="0" destOrd="0" presId="urn:microsoft.com/office/officeart/2018/2/layout/IconVerticalSolidList"/>
    <dgm:cxn modelId="{0F30F39E-348D-4487-A912-8C22CA05FC0E}" type="presParOf" srcId="{0A16CAA7-8E3D-4C1B-B8EF-C996A112FF62}" destId="{01459710-FE0F-4438-B037-8DB937ABAFB6}" srcOrd="1" destOrd="0" presId="urn:microsoft.com/office/officeart/2018/2/layout/IconVerticalSolidList"/>
    <dgm:cxn modelId="{C2829F9A-E110-47A3-9B14-26D90E986AEE}" type="presParOf" srcId="{0A16CAA7-8E3D-4C1B-B8EF-C996A112FF62}" destId="{2D3CD20C-7F51-46EA-B669-A697B326FB24}" srcOrd="2" destOrd="0" presId="urn:microsoft.com/office/officeart/2018/2/layout/IconVerticalSolidList"/>
    <dgm:cxn modelId="{D265A828-82AE-47CA-8A68-B6E687E5F996}" type="presParOf" srcId="{0A16CAA7-8E3D-4C1B-B8EF-C996A112FF62}" destId="{B52A80DD-948C-4DAF-8D9F-AA2FC8CEFC91}" srcOrd="3" destOrd="0" presId="urn:microsoft.com/office/officeart/2018/2/layout/IconVerticalSolidList"/>
    <dgm:cxn modelId="{E7201864-937C-4A8F-A212-1AE56B2F5000}" type="presParOf" srcId="{0DC7DA5A-71FC-4B7E-9126-DC79336B9861}" destId="{7FCA1291-26D5-4B26-8204-D9E8E90463BD}" srcOrd="3" destOrd="0" presId="urn:microsoft.com/office/officeart/2018/2/layout/IconVerticalSolidList"/>
    <dgm:cxn modelId="{4C07DBCF-09B3-4589-9049-D56171221085}" type="presParOf" srcId="{0DC7DA5A-71FC-4B7E-9126-DC79336B9861}" destId="{5513A5E3-2E91-4F2C-8EEC-F171C19C4653}" srcOrd="4" destOrd="0" presId="urn:microsoft.com/office/officeart/2018/2/layout/IconVerticalSolidList"/>
    <dgm:cxn modelId="{55599756-C919-4717-B545-40F67A77E26E}" type="presParOf" srcId="{5513A5E3-2E91-4F2C-8EEC-F171C19C4653}" destId="{047701DF-3DDC-4C0C-94D1-6BBE97133A65}" srcOrd="0" destOrd="0" presId="urn:microsoft.com/office/officeart/2018/2/layout/IconVerticalSolidList"/>
    <dgm:cxn modelId="{9A5E8E45-F3F9-4EFC-934B-4C694C179192}" type="presParOf" srcId="{5513A5E3-2E91-4F2C-8EEC-F171C19C4653}" destId="{7C19E264-E0F4-4270-8001-3FE4BDA47B66}" srcOrd="1" destOrd="0" presId="urn:microsoft.com/office/officeart/2018/2/layout/IconVerticalSolidList"/>
    <dgm:cxn modelId="{175460B9-736A-4BEE-B582-A767928049BA}" type="presParOf" srcId="{5513A5E3-2E91-4F2C-8EEC-F171C19C4653}" destId="{9DDC325A-503D-4522-BF0B-791E053E0191}" srcOrd="2" destOrd="0" presId="urn:microsoft.com/office/officeart/2018/2/layout/IconVerticalSolidList"/>
    <dgm:cxn modelId="{EC360878-056A-4322-ACCC-72719C754B5B}" type="presParOf" srcId="{5513A5E3-2E91-4F2C-8EEC-F171C19C4653}" destId="{53679C68-47AD-426F-A237-227A7F0D01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A0ED5-56CE-4A60-ACAB-8E6784523585}">
      <dsp:nvSpPr>
        <dsp:cNvPr id="0" name=""/>
        <dsp:cNvSpPr/>
      </dsp:nvSpPr>
      <dsp:spPr>
        <a:xfrm>
          <a:off x="0" y="1685890"/>
          <a:ext cx="12709739" cy="224785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17743-7455-4CBE-84A3-62E54F4DBF0A}">
      <dsp:nvSpPr>
        <dsp:cNvPr id="0" name=""/>
        <dsp:cNvSpPr/>
      </dsp:nvSpPr>
      <dsp:spPr>
        <a:xfrm>
          <a:off x="5724" y="0"/>
          <a:ext cx="2753569" cy="224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rtl="0">
            <a:lnSpc>
              <a:spcPct val="90000"/>
            </a:lnSpc>
            <a:spcBef>
              <a:spcPct val="0"/>
            </a:spcBef>
            <a:spcAft>
              <a:spcPct val="35000"/>
            </a:spcAft>
            <a:buNone/>
          </a:pPr>
          <a:r>
            <a:rPr lang="en-US" sz="2600" kern="1200">
              <a:latin typeface="Calibri Light" panose="020F0302020204030204"/>
            </a:rPr>
            <a:t>R&amp;P resettles client </a:t>
          </a:r>
          <a:r>
            <a:rPr lang="en-US" sz="2600" b="1" u="sng" kern="1200">
              <a:latin typeface="Calibri Light" panose="020F0302020204030204"/>
            </a:rPr>
            <a:t>or</a:t>
          </a:r>
          <a:r>
            <a:rPr lang="en-US" sz="2600" b="0" u="none" kern="1200">
              <a:latin typeface="Calibri Light" panose="020F0302020204030204"/>
            </a:rPr>
            <a:t> </a:t>
          </a:r>
          <a:br>
            <a:rPr lang="en-US" sz="2600" b="0" u="none" kern="1200">
              <a:latin typeface="Calibri Light" panose="020F0302020204030204"/>
            </a:rPr>
          </a:br>
          <a:r>
            <a:rPr lang="en-US" sz="2600" b="0" u="none" kern="1200">
              <a:latin typeface="Calibri Light" panose="020F0302020204030204"/>
            </a:rPr>
            <a:t>non-R&amp;P client walks in</a:t>
          </a:r>
          <a:endParaRPr lang="en-US" sz="2600" b="1" u="sng" kern="1200"/>
        </a:p>
      </dsp:txBody>
      <dsp:txXfrm>
        <a:off x="5724" y="0"/>
        <a:ext cx="2753569" cy="2247854"/>
      </dsp:txXfrm>
    </dsp:sp>
    <dsp:sp modelId="{A9145DE6-3058-4CA5-8A95-5D9E8AF097B5}">
      <dsp:nvSpPr>
        <dsp:cNvPr id="0" name=""/>
        <dsp:cNvSpPr/>
      </dsp:nvSpPr>
      <dsp:spPr>
        <a:xfrm>
          <a:off x="1101528" y="2528835"/>
          <a:ext cx="561963" cy="56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EBEC4-BB2E-4561-A955-16E765A45140}">
      <dsp:nvSpPr>
        <dsp:cNvPr id="0" name=""/>
        <dsp:cNvSpPr/>
      </dsp:nvSpPr>
      <dsp:spPr>
        <a:xfrm>
          <a:off x="2896973" y="3371781"/>
          <a:ext cx="2753569" cy="224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rtl="0">
            <a:lnSpc>
              <a:spcPct val="90000"/>
            </a:lnSpc>
            <a:spcBef>
              <a:spcPct val="0"/>
            </a:spcBef>
            <a:spcAft>
              <a:spcPct val="35000"/>
            </a:spcAft>
            <a:buNone/>
          </a:pPr>
          <a:r>
            <a:rPr lang="en-US" sz="2600" kern="1200">
              <a:latin typeface="Calibri Light" panose="020F0302020204030204"/>
            </a:rPr>
            <a:t>MG/R&amp;P staff assess client’s eligibility and fit for program</a:t>
          </a:r>
          <a:endParaRPr lang="en-US" sz="2600" kern="1200"/>
        </a:p>
      </dsp:txBody>
      <dsp:txXfrm>
        <a:off x="2896973" y="3371781"/>
        <a:ext cx="2753569" cy="2247854"/>
      </dsp:txXfrm>
    </dsp:sp>
    <dsp:sp modelId="{8CBBA99E-7458-42A8-900F-2E0624DDBCFF}">
      <dsp:nvSpPr>
        <dsp:cNvPr id="0" name=""/>
        <dsp:cNvSpPr/>
      </dsp:nvSpPr>
      <dsp:spPr>
        <a:xfrm>
          <a:off x="3992776" y="2528835"/>
          <a:ext cx="561963" cy="56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57391-7741-4F89-86DC-CBC9AAB2BC6E}">
      <dsp:nvSpPr>
        <dsp:cNvPr id="0" name=""/>
        <dsp:cNvSpPr/>
      </dsp:nvSpPr>
      <dsp:spPr>
        <a:xfrm>
          <a:off x="5788221" y="0"/>
          <a:ext cx="2753569" cy="224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rtl="0">
            <a:lnSpc>
              <a:spcPct val="90000"/>
            </a:lnSpc>
            <a:spcBef>
              <a:spcPct val="0"/>
            </a:spcBef>
            <a:spcAft>
              <a:spcPct val="35000"/>
            </a:spcAft>
            <a:buNone/>
          </a:pPr>
          <a:r>
            <a:rPr lang="en-US" sz="2600" kern="1200">
              <a:latin typeface="Calibri Light" panose="020F0302020204030204"/>
            </a:rPr>
            <a:t>Staff offer MG as </a:t>
          </a:r>
          <a:br>
            <a:rPr lang="en-US" sz="2600" kern="1200">
              <a:latin typeface="Calibri Light" panose="020F0302020204030204"/>
            </a:rPr>
          </a:br>
          <a:r>
            <a:rPr lang="en-US" sz="2600" kern="1200">
              <a:latin typeface="Calibri Light" panose="020F0302020204030204"/>
            </a:rPr>
            <a:t>a potential program, conduct pre-enrollment analysis</a:t>
          </a:r>
        </a:p>
      </dsp:txBody>
      <dsp:txXfrm>
        <a:off x="5788221" y="0"/>
        <a:ext cx="2753569" cy="2247854"/>
      </dsp:txXfrm>
    </dsp:sp>
    <dsp:sp modelId="{78DE409A-EE59-4ABA-9114-E92BA468BA3C}">
      <dsp:nvSpPr>
        <dsp:cNvPr id="0" name=""/>
        <dsp:cNvSpPr/>
      </dsp:nvSpPr>
      <dsp:spPr>
        <a:xfrm>
          <a:off x="6884025" y="2528835"/>
          <a:ext cx="561963" cy="56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AFCB7-5D43-4F64-BEAA-64FC7CED0137}">
      <dsp:nvSpPr>
        <dsp:cNvPr id="0" name=""/>
        <dsp:cNvSpPr/>
      </dsp:nvSpPr>
      <dsp:spPr>
        <a:xfrm>
          <a:off x="8679470" y="3371781"/>
          <a:ext cx="2753569" cy="224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rtl="0">
            <a:lnSpc>
              <a:spcPct val="90000"/>
            </a:lnSpc>
            <a:spcBef>
              <a:spcPct val="0"/>
            </a:spcBef>
            <a:spcAft>
              <a:spcPct val="35000"/>
            </a:spcAft>
            <a:buNone/>
          </a:pPr>
          <a:r>
            <a:rPr lang="en-US" sz="2600" kern="1200">
              <a:latin typeface="Calibri Light" panose="020F0302020204030204"/>
            </a:rPr>
            <a:t>MG enrollment and continued orientation</a:t>
          </a:r>
          <a:endParaRPr lang="en-US" sz="2600" kern="1200"/>
        </a:p>
      </dsp:txBody>
      <dsp:txXfrm>
        <a:off x="8679470" y="3371781"/>
        <a:ext cx="2753569" cy="2247854"/>
      </dsp:txXfrm>
    </dsp:sp>
    <dsp:sp modelId="{17CD930A-2582-429F-A239-9B22E7C2203B}">
      <dsp:nvSpPr>
        <dsp:cNvPr id="0" name=""/>
        <dsp:cNvSpPr/>
      </dsp:nvSpPr>
      <dsp:spPr>
        <a:xfrm>
          <a:off x="9775273" y="2528835"/>
          <a:ext cx="561963" cy="56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A0ED5-56CE-4A60-ACAB-8E6784523585}">
      <dsp:nvSpPr>
        <dsp:cNvPr id="0" name=""/>
        <dsp:cNvSpPr/>
      </dsp:nvSpPr>
      <dsp:spPr>
        <a:xfrm>
          <a:off x="0" y="1685890"/>
          <a:ext cx="12709739" cy="224785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17743-7455-4CBE-84A3-62E54F4DBF0A}">
      <dsp:nvSpPr>
        <dsp:cNvPr id="0" name=""/>
        <dsp:cNvSpPr/>
      </dsp:nvSpPr>
      <dsp:spPr>
        <a:xfrm>
          <a:off x="5724" y="0"/>
          <a:ext cx="2753569" cy="224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rtl="0">
            <a:lnSpc>
              <a:spcPct val="90000"/>
            </a:lnSpc>
            <a:spcBef>
              <a:spcPct val="0"/>
            </a:spcBef>
            <a:spcAft>
              <a:spcPct val="35000"/>
            </a:spcAft>
            <a:buNone/>
          </a:pPr>
          <a:r>
            <a:rPr lang="en-US" sz="2600" kern="1200">
              <a:latin typeface="Calibri Light" panose="020F0302020204030204"/>
            </a:rPr>
            <a:t>R&amp;P resettles client </a:t>
          </a:r>
          <a:r>
            <a:rPr lang="en-US" sz="2600" b="1" u="sng" kern="1200">
              <a:latin typeface="Calibri Light" panose="020F0302020204030204"/>
            </a:rPr>
            <a:t>or</a:t>
          </a:r>
          <a:r>
            <a:rPr lang="en-US" sz="2600" b="0" u="none" kern="1200">
              <a:latin typeface="Calibri Light" panose="020F0302020204030204"/>
            </a:rPr>
            <a:t> </a:t>
          </a:r>
          <a:br>
            <a:rPr lang="en-US" sz="2600" b="0" u="none" kern="1200">
              <a:latin typeface="Calibri Light" panose="020F0302020204030204"/>
            </a:rPr>
          </a:br>
          <a:r>
            <a:rPr lang="en-US" sz="2600" b="0" u="none" kern="1200">
              <a:latin typeface="Calibri Light" panose="020F0302020204030204"/>
            </a:rPr>
            <a:t>non-R&amp;P client walks in</a:t>
          </a:r>
          <a:endParaRPr lang="en-US" sz="2600" b="1" u="sng" kern="1200"/>
        </a:p>
      </dsp:txBody>
      <dsp:txXfrm>
        <a:off x="5724" y="0"/>
        <a:ext cx="2753569" cy="2247854"/>
      </dsp:txXfrm>
    </dsp:sp>
    <dsp:sp modelId="{A9145DE6-3058-4CA5-8A95-5D9E8AF097B5}">
      <dsp:nvSpPr>
        <dsp:cNvPr id="0" name=""/>
        <dsp:cNvSpPr/>
      </dsp:nvSpPr>
      <dsp:spPr>
        <a:xfrm>
          <a:off x="1101528" y="2528835"/>
          <a:ext cx="561963" cy="56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EBEC4-BB2E-4561-A955-16E765A45140}">
      <dsp:nvSpPr>
        <dsp:cNvPr id="0" name=""/>
        <dsp:cNvSpPr/>
      </dsp:nvSpPr>
      <dsp:spPr>
        <a:xfrm>
          <a:off x="2896973" y="3371781"/>
          <a:ext cx="2753569" cy="224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rtl="0">
            <a:lnSpc>
              <a:spcPct val="90000"/>
            </a:lnSpc>
            <a:spcBef>
              <a:spcPct val="0"/>
            </a:spcBef>
            <a:spcAft>
              <a:spcPct val="35000"/>
            </a:spcAft>
            <a:buNone/>
          </a:pPr>
          <a:r>
            <a:rPr lang="en-US" sz="2600" kern="1200">
              <a:latin typeface="Calibri Light" panose="020F0302020204030204"/>
            </a:rPr>
            <a:t>MG/R&amp;P staff assess client’s eligibility and fit for program</a:t>
          </a:r>
          <a:endParaRPr lang="en-US" sz="2600" kern="1200"/>
        </a:p>
      </dsp:txBody>
      <dsp:txXfrm>
        <a:off x="2896973" y="3371781"/>
        <a:ext cx="2753569" cy="2247854"/>
      </dsp:txXfrm>
    </dsp:sp>
    <dsp:sp modelId="{8CBBA99E-7458-42A8-900F-2E0624DDBCFF}">
      <dsp:nvSpPr>
        <dsp:cNvPr id="0" name=""/>
        <dsp:cNvSpPr/>
      </dsp:nvSpPr>
      <dsp:spPr>
        <a:xfrm>
          <a:off x="3992776" y="2528835"/>
          <a:ext cx="561963" cy="56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57391-7741-4F89-86DC-CBC9AAB2BC6E}">
      <dsp:nvSpPr>
        <dsp:cNvPr id="0" name=""/>
        <dsp:cNvSpPr/>
      </dsp:nvSpPr>
      <dsp:spPr>
        <a:xfrm>
          <a:off x="5788221" y="0"/>
          <a:ext cx="2753569" cy="224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rtl="0">
            <a:lnSpc>
              <a:spcPct val="90000"/>
            </a:lnSpc>
            <a:spcBef>
              <a:spcPct val="0"/>
            </a:spcBef>
            <a:spcAft>
              <a:spcPct val="35000"/>
            </a:spcAft>
            <a:buNone/>
          </a:pPr>
          <a:r>
            <a:rPr lang="en-US" sz="2600" kern="1200">
              <a:latin typeface="Calibri Light" panose="020F0302020204030204"/>
            </a:rPr>
            <a:t>Staff offer MG as </a:t>
          </a:r>
          <a:br>
            <a:rPr lang="en-US" sz="2600" kern="1200">
              <a:latin typeface="Calibri Light" panose="020F0302020204030204"/>
            </a:rPr>
          </a:br>
          <a:r>
            <a:rPr lang="en-US" sz="2600" kern="1200">
              <a:latin typeface="Calibri Light" panose="020F0302020204030204"/>
            </a:rPr>
            <a:t>a potential program, conduct pre-enrollment analysis</a:t>
          </a:r>
        </a:p>
      </dsp:txBody>
      <dsp:txXfrm>
        <a:off x="5788221" y="0"/>
        <a:ext cx="2753569" cy="2247854"/>
      </dsp:txXfrm>
    </dsp:sp>
    <dsp:sp modelId="{78DE409A-EE59-4ABA-9114-E92BA468BA3C}">
      <dsp:nvSpPr>
        <dsp:cNvPr id="0" name=""/>
        <dsp:cNvSpPr/>
      </dsp:nvSpPr>
      <dsp:spPr>
        <a:xfrm>
          <a:off x="6884025" y="2528835"/>
          <a:ext cx="561963" cy="56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AFCB7-5D43-4F64-BEAA-64FC7CED0137}">
      <dsp:nvSpPr>
        <dsp:cNvPr id="0" name=""/>
        <dsp:cNvSpPr/>
      </dsp:nvSpPr>
      <dsp:spPr>
        <a:xfrm>
          <a:off x="8679470" y="3371781"/>
          <a:ext cx="2753569" cy="224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rtl="0">
            <a:lnSpc>
              <a:spcPct val="90000"/>
            </a:lnSpc>
            <a:spcBef>
              <a:spcPct val="0"/>
            </a:spcBef>
            <a:spcAft>
              <a:spcPct val="35000"/>
            </a:spcAft>
            <a:buNone/>
          </a:pPr>
          <a:r>
            <a:rPr lang="en-US" sz="2600" kern="1200">
              <a:latin typeface="Calibri Light" panose="020F0302020204030204"/>
            </a:rPr>
            <a:t>MG enrollment and continued orientation</a:t>
          </a:r>
          <a:endParaRPr lang="en-US" sz="2600" kern="1200"/>
        </a:p>
      </dsp:txBody>
      <dsp:txXfrm>
        <a:off x="8679470" y="3371781"/>
        <a:ext cx="2753569" cy="2247854"/>
      </dsp:txXfrm>
    </dsp:sp>
    <dsp:sp modelId="{17CD930A-2582-429F-A239-9B22E7C2203B}">
      <dsp:nvSpPr>
        <dsp:cNvPr id="0" name=""/>
        <dsp:cNvSpPr/>
      </dsp:nvSpPr>
      <dsp:spPr>
        <a:xfrm>
          <a:off x="9775273" y="2528835"/>
          <a:ext cx="561963" cy="56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C65A8-317B-47D5-9973-7B84B2F87B1B}">
      <dsp:nvSpPr>
        <dsp:cNvPr id="0" name=""/>
        <dsp:cNvSpPr/>
      </dsp:nvSpPr>
      <dsp:spPr>
        <a:xfrm>
          <a:off x="0" y="446536"/>
          <a:ext cx="7487444" cy="146983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Do you use the USCCB template?</a:t>
          </a:r>
        </a:p>
      </dsp:txBody>
      <dsp:txXfrm>
        <a:off x="71751" y="518287"/>
        <a:ext cx="7343942" cy="1326328"/>
      </dsp:txXfrm>
    </dsp:sp>
    <dsp:sp modelId="{35E63DF3-DE16-4830-9F2C-43AC4A9FA611}">
      <dsp:nvSpPr>
        <dsp:cNvPr id="0" name=""/>
        <dsp:cNvSpPr/>
      </dsp:nvSpPr>
      <dsp:spPr>
        <a:xfrm>
          <a:off x="0" y="2022927"/>
          <a:ext cx="7487444" cy="146983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Does your eligibility screening reflect challenges you see with clients? </a:t>
          </a:r>
        </a:p>
      </dsp:txBody>
      <dsp:txXfrm>
        <a:off x="71751" y="2094678"/>
        <a:ext cx="7343942" cy="1326328"/>
      </dsp:txXfrm>
    </dsp:sp>
    <dsp:sp modelId="{B0B7199B-4FAA-4C13-AB28-7F7F5F61ACF9}">
      <dsp:nvSpPr>
        <dsp:cNvPr id="0" name=""/>
        <dsp:cNvSpPr/>
      </dsp:nvSpPr>
      <dsp:spPr>
        <a:xfrm>
          <a:off x="0" y="3599317"/>
          <a:ext cx="7487444" cy="146983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Does your agency screen candidates before offering MG? </a:t>
          </a:r>
        </a:p>
      </dsp:txBody>
      <dsp:txXfrm>
        <a:off x="71751" y="3671068"/>
        <a:ext cx="7343942" cy="1326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5FD53-76C8-4840-A231-D204AF216B8E}">
      <dsp:nvSpPr>
        <dsp:cNvPr id="0" name=""/>
        <dsp:cNvSpPr/>
      </dsp:nvSpPr>
      <dsp:spPr>
        <a:xfrm>
          <a:off x="5930" y="792218"/>
          <a:ext cx="3565959" cy="1407009"/>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a:t>Work Interest</a:t>
          </a:r>
        </a:p>
      </dsp:txBody>
      <dsp:txXfrm>
        <a:off x="5930" y="792218"/>
        <a:ext cx="3565959" cy="1407009"/>
      </dsp:txXfrm>
    </dsp:sp>
    <dsp:sp modelId="{8A2FEC36-CA0A-4697-9360-BB93C9129612}">
      <dsp:nvSpPr>
        <dsp:cNvPr id="0" name=""/>
        <dsp:cNvSpPr/>
      </dsp:nvSpPr>
      <dsp:spPr>
        <a:xfrm>
          <a:off x="5930" y="2199228"/>
          <a:ext cx="3565959" cy="35355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a:latin typeface="+mj-lt"/>
            </a:rPr>
            <a:t>Did the client express interest in working </a:t>
          </a:r>
          <a:r>
            <a:rPr lang="en-US" sz="2800" u="sng" kern="1200">
              <a:latin typeface="+mj-lt"/>
            </a:rPr>
            <a:t>before </a:t>
          </a:r>
          <a:r>
            <a:rPr lang="en-US" sz="2800" u="none" kern="1200">
              <a:latin typeface="+mj-lt"/>
            </a:rPr>
            <a:t>learning about the MG financial incentives? Do they want only one specific type of job?</a:t>
          </a:r>
          <a:endParaRPr lang="en-US" sz="2800" kern="1200">
            <a:latin typeface="+mj-lt"/>
          </a:endParaRPr>
        </a:p>
      </dsp:txBody>
      <dsp:txXfrm>
        <a:off x="5930" y="2199228"/>
        <a:ext cx="3565959" cy="3535560"/>
      </dsp:txXfrm>
    </dsp:sp>
    <dsp:sp modelId="{55AA90D0-A22E-4C10-BE96-3F3F84FED8BC}">
      <dsp:nvSpPr>
        <dsp:cNvPr id="0" name=""/>
        <dsp:cNvSpPr/>
      </dsp:nvSpPr>
      <dsp:spPr>
        <a:xfrm>
          <a:off x="4071123" y="792218"/>
          <a:ext cx="3565959" cy="1407009"/>
        </a:xfrm>
        <a:prstGeom prst="rect">
          <a:avLst/>
        </a:prstGeom>
        <a:gradFill rotWithShape="0">
          <a:gsLst>
            <a:gs pos="0">
              <a:schemeClr val="accent1">
                <a:shade val="80000"/>
                <a:hueOff val="116428"/>
                <a:satOff val="-2085"/>
                <a:lumOff val="8862"/>
                <a:alphaOff val="0"/>
                <a:satMod val="103000"/>
                <a:lumMod val="102000"/>
                <a:tint val="94000"/>
              </a:schemeClr>
            </a:gs>
            <a:gs pos="50000">
              <a:schemeClr val="accent1">
                <a:shade val="80000"/>
                <a:hueOff val="116428"/>
                <a:satOff val="-2085"/>
                <a:lumOff val="8862"/>
                <a:alphaOff val="0"/>
                <a:satMod val="110000"/>
                <a:lumMod val="100000"/>
                <a:shade val="100000"/>
              </a:schemeClr>
            </a:gs>
            <a:gs pos="100000">
              <a:schemeClr val="accent1">
                <a:shade val="80000"/>
                <a:hueOff val="116428"/>
                <a:satOff val="-2085"/>
                <a:lumOff val="8862"/>
                <a:alphaOff val="0"/>
                <a:lumMod val="99000"/>
                <a:satMod val="120000"/>
                <a:shade val="78000"/>
              </a:schemeClr>
            </a:gs>
          </a:gsLst>
          <a:lin ang="5400000" scaled="0"/>
        </a:gradFill>
        <a:ln w="6350" cap="flat" cmpd="sng" algn="ctr">
          <a:solidFill>
            <a:schemeClr val="accent1">
              <a:shade val="80000"/>
              <a:hueOff val="116428"/>
              <a:satOff val="-2085"/>
              <a:lumOff val="886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Calibri Light" panose="020F0302020204030204"/>
            </a:rPr>
            <a:t>Large Families</a:t>
          </a:r>
          <a:endParaRPr lang="en-US" sz="2800" kern="1200"/>
        </a:p>
      </dsp:txBody>
      <dsp:txXfrm>
        <a:off x="4071123" y="792218"/>
        <a:ext cx="3565959" cy="1407009"/>
      </dsp:txXfrm>
    </dsp:sp>
    <dsp:sp modelId="{F27FA12E-A4D8-4762-8722-2809C8D63A0C}">
      <dsp:nvSpPr>
        <dsp:cNvPr id="0" name=""/>
        <dsp:cNvSpPr/>
      </dsp:nvSpPr>
      <dsp:spPr>
        <a:xfrm>
          <a:off x="4071123" y="2199228"/>
          <a:ext cx="3565959" cy="35355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a:latin typeface="Calibri Light" panose="020F0302020204030204"/>
            </a:rPr>
            <a:t>Based on cost of living in your area, how many employable adults are needed for a large family to become self-sufficient?</a:t>
          </a:r>
          <a:endParaRPr lang="en-US" sz="2800" kern="1200"/>
        </a:p>
      </dsp:txBody>
      <dsp:txXfrm>
        <a:off x="4071123" y="2199228"/>
        <a:ext cx="3565959" cy="3535560"/>
      </dsp:txXfrm>
    </dsp:sp>
    <dsp:sp modelId="{03957317-3F66-4695-BB07-0B0A314C4F24}">
      <dsp:nvSpPr>
        <dsp:cNvPr id="0" name=""/>
        <dsp:cNvSpPr/>
      </dsp:nvSpPr>
      <dsp:spPr>
        <a:xfrm>
          <a:off x="8136317" y="792218"/>
          <a:ext cx="3565959" cy="1407009"/>
        </a:xfrm>
        <a:prstGeom prst="rect">
          <a:avLst/>
        </a:prstGeom>
        <a:gradFill rotWithShape="0">
          <a:gsLst>
            <a:gs pos="0">
              <a:schemeClr val="accent1">
                <a:shade val="80000"/>
                <a:hueOff val="232855"/>
                <a:satOff val="-4171"/>
                <a:lumOff val="17723"/>
                <a:alphaOff val="0"/>
                <a:satMod val="103000"/>
                <a:lumMod val="102000"/>
                <a:tint val="94000"/>
              </a:schemeClr>
            </a:gs>
            <a:gs pos="50000">
              <a:schemeClr val="accent1">
                <a:shade val="80000"/>
                <a:hueOff val="232855"/>
                <a:satOff val="-4171"/>
                <a:lumOff val="17723"/>
                <a:alphaOff val="0"/>
                <a:satMod val="110000"/>
                <a:lumMod val="100000"/>
                <a:shade val="100000"/>
              </a:schemeClr>
            </a:gs>
            <a:gs pos="100000">
              <a:schemeClr val="accent1">
                <a:shade val="80000"/>
                <a:hueOff val="232855"/>
                <a:satOff val="-4171"/>
                <a:lumOff val="17723"/>
                <a:alphaOff val="0"/>
                <a:lumMod val="99000"/>
                <a:satMod val="120000"/>
                <a:shade val="78000"/>
              </a:schemeClr>
            </a:gs>
          </a:gsLst>
          <a:lin ang="5400000" scaled="0"/>
        </a:gradFill>
        <a:ln w="6350" cap="flat" cmpd="sng" algn="ctr">
          <a:solidFill>
            <a:schemeClr val="accent1">
              <a:shade val="80000"/>
              <a:hueOff val="232855"/>
              <a:satOff val="-4171"/>
              <a:lumOff val="1772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Calibri Light" panose="020F0302020204030204"/>
            </a:rPr>
            <a:t>Single Cases</a:t>
          </a:r>
          <a:endParaRPr lang="en-US" sz="2800" kern="1200"/>
        </a:p>
      </dsp:txBody>
      <dsp:txXfrm>
        <a:off x="8136317" y="792218"/>
        <a:ext cx="3565959" cy="1407009"/>
      </dsp:txXfrm>
    </dsp:sp>
    <dsp:sp modelId="{4F7B1966-D160-49C2-AEB8-8D0C72DD204D}">
      <dsp:nvSpPr>
        <dsp:cNvPr id="0" name=""/>
        <dsp:cNvSpPr/>
      </dsp:nvSpPr>
      <dsp:spPr>
        <a:xfrm>
          <a:off x="8136317" y="2199228"/>
          <a:ext cx="3565959" cy="35355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a:latin typeface="Calibri Light" panose="020F0302020204030204"/>
            </a:rPr>
            <a:t>Is there affordable housing for single individuals in your area? Are they willing to live with roommates?</a:t>
          </a:r>
          <a:endParaRPr lang="en-US" sz="2800" kern="1200"/>
        </a:p>
      </dsp:txBody>
      <dsp:txXfrm>
        <a:off x="8136317" y="2199228"/>
        <a:ext cx="3565959" cy="3535560"/>
      </dsp:txXfrm>
    </dsp:sp>
    <dsp:sp modelId="{41BE2C0F-514A-4AFE-BAED-61949B705572}">
      <dsp:nvSpPr>
        <dsp:cNvPr id="0" name=""/>
        <dsp:cNvSpPr/>
      </dsp:nvSpPr>
      <dsp:spPr>
        <a:xfrm>
          <a:off x="12201510" y="792218"/>
          <a:ext cx="3565959" cy="1407009"/>
        </a:xfrm>
        <a:prstGeom prst="rect">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w="6350" cap="flat" cmpd="sng" algn="ctr">
          <a:solidFill>
            <a:schemeClr val="accent1">
              <a:shade val="80000"/>
              <a:hueOff val="349283"/>
              <a:satOff val="-6256"/>
              <a:lumOff val="2658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Calibri Light" panose="020F0302020204030204"/>
            </a:rPr>
            <a:t>Elderly clients or cases with physical limitations</a:t>
          </a:r>
          <a:endParaRPr lang="en-US" sz="2800" kern="1200"/>
        </a:p>
      </dsp:txBody>
      <dsp:txXfrm>
        <a:off x="12201510" y="792218"/>
        <a:ext cx="3565959" cy="1407009"/>
      </dsp:txXfrm>
    </dsp:sp>
    <dsp:sp modelId="{5D9EE40E-555B-4D3B-B419-A26244E5C168}">
      <dsp:nvSpPr>
        <dsp:cNvPr id="0" name=""/>
        <dsp:cNvSpPr/>
      </dsp:nvSpPr>
      <dsp:spPr>
        <a:xfrm>
          <a:off x="12201510" y="2199228"/>
          <a:ext cx="3565959" cy="353556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a:latin typeface="Calibri Light" panose="020F0302020204030204"/>
            </a:rPr>
            <a:t>Are there jobs in your area/with your partner employers that can accomodate limited physical capacity?</a:t>
          </a:r>
          <a:endParaRPr lang="en-US" sz="2800" kern="1200"/>
        </a:p>
      </dsp:txBody>
      <dsp:txXfrm>
        <a:off x="12201510" y="2199228"/>
        <a:ext cx="3565959" cy="3535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A0ED5-56CE-4A60-ACAB-8E6784523585}">
      <dsp:nvSpPr>
        <dsp:cNvPr id="0" name=""/>
        <dsp:cNvSpPr/>
      </dsp:nvSpPr>
      <dsp:spPr>
        <a:xfrm>
          <a:off x="0" y="1685890"/>
          <a:ext cx="12709739" cy="224785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417743-7455-4CBE-84A3-62E54F4DBF0A}">
      <dsp:nvSpPr>
        <dsp:cNvPr id="0" name=""/>
        <dsp:cNvSpPr/>
      </dsp:nvSpPr>
      <dsp:spPr>
        <a:xfrm>
          <a:off x="5724" y="0"/>
          <a:ext cx="2753569" cy="224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rtl="0">
            <a:lnSpc>
              <a:spcPct val="90000"/>
            </a:lnSpc>
            <a:spcBef>
              <a:spcPct val="0"/>
            </a:spcBef>
            <a:spcAft>
              <a:spcPct val="35000"/>
            </a:spcAft>
            <a:buNone/>
          </a:pPr>
          <a:r>
            <a:rPr lang="en-US" sz="2600" kern="1200">
              <a:latin typeface="Calibri Light" panose="020F0302020204030204"/>
            </a:rPr>
            <a:t>R&amp;P resettles client </a:t>
          </a:r>
          <a:r>
            <a:rPr lang="en-US" sz="2600" b="1" u="sng" kern="1200">
              <a:latin typeface="Calibri Light" panose="020F0302020204030204"/>
            </a:rPr>
            <a:t>or</a:t>
          </a:r>
          <a:r>
            <a:rPr lang="en-US" sz="2600" b="0" u="none" kern="1200">
              <a:latin typeface="Calibri Light" panose="020F0302020204030204"/>
            </a:rPr>
            <a:t> </a:t>
          </a:r>
          <a:br>
            <a:rPr lang="en-US" sz="2600" b="0" u="none" kern="1200">
              <a:latin typeface="Calibri Light" panose="020F0302020204030204"/>
            </a:rPr>
          </a:br>
          <a:r>
            <a:rPr lang="en-US" sz="2600" b="0" u="none" kern="1200">
              <a:latin typeface="Calibri Light" panose="020F0302020204030204"/>
            </a:rPr>
            <a:t>non-R&amp;P client walks in</a:t>
          </a:r>
          <a:endParaRPr lang="en-US" sz="2600" b="1" u="sng" kern="1200"/>
        </a:p>
      </dsp:txBody>
      <dsp:txXfrm>
        <a:off x="5724" y="0"/>
        <a:ext cx="2753569" cy="2247854"/>
      </dsp:txXfrm>
    </dsp:sp>
    <dsp:sp modelId="{A9145DE6-3058-4CA5-8A95-5D9E8AF097B5}">
      <dsp:nvSpPr>
        <dsp:cNvPr id="0" name=""/>
        <dsp:cNvSpPr/>
      </dsp:nvSpPr>
      <dsp:spPr>
        <a:xfrm>
          <a:off x="1101528" y="2528835"/>
          <a:ext cx="561963" cy="56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EBEC4-BB2E-4561-A955-16E765A45140}">
      <dsp:nvSpPr>
        <dsp:cNvPr id="0" name=""/>
        <dsp:cNvSpPr/>
      </dsp:nvSpPr>
      <dsp:spPr>
        <a:xfrm>
          <a:off x="2896973" y="3371781"/>
          <a:ext cx="2753569" cy="224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rtl="0">
            <a:lnSpc>
              <a:spcPct val="90000"/>
            </a:lnSpc>
            <a:spcBef>
              <a:spcPct val="0"/>
            </a:spcBef>
            <a:spcAft>
              <a:spcPct val="35000"/>
            </a:spcAft>
            <a:buNone/>
          </a:pPr>
          <a:r>
            <a:rPr lang="en-US" sz="2600" kern="1200">
              <a:latin typeface="Calibri Light" panose="020F0302020204030204"/>
            </a:rPr>
            <a:t>MG/R&amp;P staff assess client’s eligibility and fit for program</a:t>
          </a:r>
          <a:endParaRPr lang="en-US" sz="2600" kern="1200"/>
        </a:p>
      </dsp:txBody>
      <dsp:txXfrm>
        <a:off x="2896973" y="3371781"/>
        <a:ext cx="2753569" cy="2247854"/>
      </dsp:txXfrm>
    </dsp:sp>
    <dsp:sp modelId="{8CBBA99E-7458-42A8-900F-2E0624DDBCFF}">
      <dsp:nvSpPr>
        <dsp:cNvPr id="0" name=""/>
        <dsp:cNvSpPr/>
      </dsp:nvSpPr>
      <dsp:spPr>
        <a:xfrm>
          <a:off x="3992776" y="2528835"/>
          <a:ext cx="561963" cy="56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D57391-7741-4F89-86DC-CBC9AAB2BC6E}">
      <dsp:nvSpPr>
        <dsp:cNvPr id="0" name=""/>
        <dsp:cNvSpPr/>
      </dsp:nvSpPr>
      <dsp:spPr>
        <a:xfrm>
          <a:off x="5788221" y="0"/>
          <a:ext cx="2753569" cy="224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rtl="0">
            <a:lnSpc>
              <a:spcPct val="90000"/>
            </a:lnSpc>
            <a:spcBef>
              <a:spcPct val="0"/>
            </a:spcBef>
            <a:spcAft>
              <a:spcPct val="35000"/>
            </a:spcAft>
            <a:buNone/>
          </a:pPr>
          <a:r>
            <a:rPr lang="en-US" sz="2600" kern="1200">
              <a:latin typeface="Calibri Light" panose="020F0302020204030204"/>
            </a:rPr>
            <a:t>Staff offer MG as </a:t>
          </a:r>
          <a:br>
            <a:rPr lang="en-US" sz="2600" kern="1200">
              <a:latin typeface="Calibri Light" panose="020F0302020204030204"/>
            </a:rPr>
          </a:br>
          <a:r>
            <a:rPr lang="en-US" sz="2600" kern="1200">
              <a:latin typeface="Calibri Light" panose="020F0302020204030204"/>
            </a:rPr>
            <a:t>a potential program, conduct pre-enrollment analysis</a:t>
          </a:r>
        </a:p>
      </dsp:txBody>
      <dsp:txXfrm>
        <a:off x="5788221" y="0"/>
        <a:ext cx="2753569" cy="2247854"/>
      </dsp:txXfrm>
    </dsp:sp>
    <dsp:sp modelId="{78DE409A-EE59-4ABA-9114-E92BA468BA3C}">
      <dsp:nvSpPr>
        <dsp:cNvPr id="0" name=""/>
        <dsp:cNvSpPr/>
      </dsp:nvSpPr>
      <dsp:spPr>
        <a:xfrm>
          <a:off x="6884025" y="2528835"/>
          <a:ext cx="561963" cy="56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AFCB7-5D43-4F64-BEAA-64FC7CED0137}">
      <dsp:nvSpPr>
        <dsp:cNvPr id="0" name=""/>
        <dsp:cNvSpPr/>
      </dsp:nvSpPr>
      <dsp:spPr>
        <a:xfrm>
          <a:off x="8679470" y="3371781"/>
          <a:ext cx="2753569" cy="224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rtl="0">
            <a:lnSpc>
              <a:spcPct val="90000"/>
            </a:lnSpc>
            <a:spcBef>
              <a:spcPct val="0"/>
            </a:spcBef>
            <a:spcAft>
              <a:spcPct val="35000"/>
            </a:spcAft>
            <a:buNone/>
          </a:pPr>
          <a:r>
            <a:rPr lang="en-US" sz="2600" kern="1200">
              <a:latin typeface="Calibri Light" panose="020F0302020204030204"/>
            </a:rPr>
            <a:t>MG enrollment and continued orientation</a:t>
          </a:r>
          <a:endParaRPr lang="en-US" sz="2600" kern="1200"/>
        </a:p>
      </dsp:txBody>
      <dsp:txXfrm>
        <a:off x="8679470" y="3371781"/>
        <a:ext cx="2753569" cy="2247854"/>
      </dsp:txXfrm>
    </dsp:sp>
    <dsp:sp modelId="{17CD930A-2582-429F-A239-9B22E7C2203B}">
      <dsp:nvSpPr>
        <dsp:cNvPr id="0" name=""/>
        <dsp:cNvSpPr/>
      </dsp:nvSpPr>
      <dsp:spPr>
        <a:xfrm>
          <a:off x="9775273" y="2528835"/>
          <a:ext cx="561963" cy="5619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6FB63-42C1-4CFB-A13E-1C2BE97C7164}">
      <dsp:nvSpPr>
        <dsp:cNvPr id="0" name=""/>
        <dsp:cNvSpPr/>
      </dsp:nvSpPr>
      <dsp:spPr>
        <a:xfrm>
          <a:off x="0" y="708"/>
          <a:ext cx="8048369" cy="1659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770C9B-6292-47DB-9016-130833576A0E}">
      <dsp:nvSpPr>
        <dsp:cNvPr id="0" name=""/>
        <dsp:cNvSpPr/>
      </dsp:nvSpPr>
      <dsp:spPr>
        <a:xfrm>
          <a:off x="501865" y="373997"/>
          <a:ext cx="912482" cy="9124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8C5D08-ADBE-4B14-9F7E-E2050A960FEB}">
      <dsp:nvSpPr>
        <dsp:cNvPr id="0" name=""/>
        <dsp:cNvSpPr/>
      </dsp:nvSpPr>
      <dsp:spPr>
        <a:xfrm>
          <a:off x="1916212" y="708"/>
          <a:ext cx="6132156" cy="165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584" tIns="175584" rIns="175584" bIns="175584" numCol="1" spcCol="1270" anchor="ctr" anchorCtr="0">
          <a:noAutofit/>
        </a:bodyPr>
        <a:lstStyle/>
        <a:p>
          <a:pPr marL="0" lvl="0" indent="0" algn="l" defTabSz="889000">
            <a:lnSpc>
              <a:spcPct val="100000"/>
            </a:lnSpc>
            <a:spcBef>
              <a:spcPct val="0"/>
            </a:spcBef>
            <a:spcAft>
              <a:spcPct val="35000"/>
            </a:spcAft>
            <a:buNone/>
          </a:pPr>
          <a:r>
            <a:rPr lang="en-US" sz="2000" kern="1200"/>
            <a:t>Ensure this document is accurate for the case composition</a:t>
          </a:r>
        </a:p>
      </dsp:txBody>
      <dsp:txXfrm>
        <a:off x="1916212" y="708"/>
        <a:ext cx="6132156" cy="1659058"/>
      </dsp:txXfrm>
    </dsp:sp>
    <dsp:sp modelId="{96F21CB9-315B-4E4D-B1D5-F4E288288B7D}">
      <dsp:nvSpPr>
        <dsp:cNvPr id="0" name=""/>
        <dsp:cNvSpPr/>
      </dsp:nvSpPr>
      <dsp:spPr>
        <a:xfrm>
          <a:off x="0" y="2074532"/>
          <a:ext cx="8048369" cy="1659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459710-FE0F-4438-B037-8DB937ABAFB6}">
      <dsp:nvSpPr>
        <dsp:cNvPr id="0" name=""/>
        <dsp:cNvSpPr/>
      </dsp:nvSpPr>
      <dsp:spPr>
        <a:xfrm>
          <a:off x="501865" y="2447820"/>
          <a:ext cx="912482" cy="9124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A80DD-948C-4DAF-8D9F-AA2FC8CEFC91}">
      <dsp:nvSpPr>
        <dsp:cNvPr id="0" name=""/>
        <dsp:cNvSpPr/>
      </dsp:nvSpPr>
      <dsp:spPr>
        <a:xfrm>
          <a:off x="1916212" y="2074532"/>
          <a:ext cx="6132156" cy="165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584" tIns="175584" rIns="175584" bIns="175584" numCol="1" spcCol="1270" anchor="ctr" anchorCtr="0">
          <a:noAutofit/>
        </a:bodyPr>
        <a:lstStyle/>
        <a:p>
          <a:pPr marL="0" lvl="0" indent="0" algn="l" defTabSz="889000">
            <a:lnSpc>
              <a:spcPct val="100000"/>
            </a:lnSpc>
            <a:spcBef>
              <a:spcPct val="0"/>
            </a:spcBef>
            <a:spcAft>
              <a:spcPct val="35000"/>
            </a:spcAft>
            <a:buNone/>
          </a:pPr>
          <a:r>
            <a:rPr lang="en-US" sz="2000" kern="1200"/>
            <a:t>Remember that your agency decides which cases are offered MG as an option</a:t>
          </a:r>
        </a:p>
      </dsp:txBody>
      <dsp:txXfrm>
        <a:off x="1916212" y="2074532"/>
        <a:ext cx="6132156" cy="1659058"/>
      </dsp:txXfrm>
    </dsp:sp>
    <dsp:sp modelId="{047701DF-3DDC-4C0C-94D1-6BBE97133A65}">
      <dsp:nvSpPr>
        <dsp:cNvPr id="0" name=""/>
        <dsp:cNvSpPr/>
      </dsp:nvSpPr>
      <dsp:spPr>
        <a:xfrm>
          <a:off x="0" y="4148355"/>
          <a:ext cx="8048369" cy="16590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9E264-E0F4-4270-8001-3FE4BDA47B66}">
      <dsp:nvSpPr>
        <dsp:cNvPr id="0" name=""/>
        <dsp:cNvSpPr/>
      </dsp:nvSpPr>
      <dsp:spPr>
        <a:xfrm>
          <a:off x="501865" y="4521643"/>
          <a:ext cx="912482" cy="9124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679C68-47AD-426F-A237-227A7F0D011D}">
      <dsp:nvSpPr>
        <dsp:cNvPr id="0" name=""/>
        <dsp:cNvSpPr/>
      </dsp:nvSpPr>
      <dsp:spPr>
        <a:xfrm>
          <a:off x="1916212" y="4148355"/>
          <a:ext cx="6132156" cy="165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584" tIns="175584" rIns="175584" bIns="175584" numCol="1" spcCol="1270" anchor="ctr" anchorCtr="0">
          <a:noAutofit/>
        </a:bodyPr>
        <a:lstStyle/>
        <a:p>
          <a:pPr marL="0" lvl="0" indent="0" algn="l" defTabSz="889000">
            <a:lnSpc>
              <a:spcPct val="100000"/>
            </a:lnSpc>
            <a:spcBef>
              <a:spcPct val="0"/>
            </a:spcBef>
            <a:spcAft>
              <a:spcPct val="35000"/>
            </a:spcAft>
            <a:buNone/>
          </a:pPr>
          <a:r>
            <a:rPr lang="en-US" sz="2000" kern="1200"/>
            <a:t>Use this document as the first step in establishing MG expectations </a:t>
          </a:r>
        </a:p>
      </dsp:txBody>
      <dsp:txXfrm>
        <a:off x="1916212" y="4148355"/>
        <a:ext cx="6132156" cy="16590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D5EA7-9739-4FDB-9273-EF41826E36F6}"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E4BA0-310B-48DC-B0E3-E8F4DF3A23DF}" type="slidenum">
              <a:rPr lang="en-US" smtClean="0"/>
              <a:t>‹#›</a:t>
            </a:fld>
            <a:endParaRPr lang="en-US"/>
          </a:p>
        </p:txBody>
      </p:sp>
    </p:spTree>
    <p:extLst>
      <p:ext uri="{BB962C8B-B14F-4D97-AF65-F5344CB8AC3E}">
        <p14:creationId xmlns:p14="http://schemas.microsoft.com/office/powerpoint/2010/main" val="23774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a:t>So our two main themes in thinking about eligibility: </a:t>
            </a:r>
          </a:p>
          <a:p>
            <a:pPr marL="171450" indent="-171450">
              <a:buFontTx/>
              <a:buChar char="-"/>
            </a:pPr>
            <a:r>
              <a:rPr lang="en-US" b="1" dirty="0"/>
              <a:t>Is potential client in an ORR eligible population and are they a good fit for MG?</a:t>
            </a:r>
          </a:p>
          <a:p>
            <a:pPr marL="0" indent="0">
              <a:buFontTx/>
              <a:buNone/>
            </a:pPr>
            <a:endParaRPr lang="en-US" b="0" dirty="0"/>
          </a:p>
          <a:p>
            <a:pPr marL="171450" indent="-171450">
              <a:buFontTx/>
              <a:buChar char="-"/>
            </a:pPr>
            <a:r>
              <a:rPr lang="en-US" b="0" dirty="0"/>
              <a:t>Can’t already be earning enough money to cover expenses (they’ve already reached the goal of the program), slot should be given to someone we can help become SS– some cases already working but not earning enough money to be SS </a:t>
            </a:r>
          </a:p>
          <a:p>
            <a:pPr marL="171450" indent="-171450">
              <a:buFontTx/>
              <a:buChar char="-"/>
            </a:pPr>
            <a:endParaRPr lang="en-US" b="0" dirty="0"/>
          </a:p>
          <a:p>
            <a:pPr marL="171450" indent="-171450">
              <a:buFontTx/>
              <a:buChar char="-"/>
            </a:pPr>
            <a:r>
              <a:rPr lang="en-US" b="0" dirty="0"/>
              <a:t>We will look at a sample form in a few slides to screen for employability</a:t>
            </a:r>
          </a:p>
          <a:p>
            <a:pPr marL="0" indent="0">
              <a:buFontTx/>
              <a:buNone/>
            </a:pPr>
            <a:r>
              <a:rPr lang="en-US" b="0" dirty="0"/>
              <a:t>Also something I’ve seen that’s been confusing is the emphasis on one case member </a:t>
            </a:r>
          </a:p>
          <a:p>
            <a:pPr marL="0" indent="0">
              <a:buFontTx/>
              <a:buNone/>
            </a:pPr>
            <a:r>
              <a:rPr lang="en-US" b="0" dirty="0"/>
              <a:t>More than one employable adult is ok! We just need one, should try to join cases who are family members living and sharing same space/ expenses (R&amp;P cases separated)</a:t>
            </a:r>
          </a:p>
          <a:p>
            <a:pPr marL="171450" indent="-171450">
              <a:buFontTx/>
              <a:buChar char="-"/>
            </a:pPr>
            <a:endParaRPr lang="en-US" b="0" dirty="0"/>
          </a:p>
          <a:p>
            <a:pPr marL="171450" indent="-171450">
              <a:buFontTx/>
              <a:buChar char="-"/>
            </a:pPr>
            <a:r>
              <a:rPr lang="en-US" b="0" dirty="0"/>
              <a:t>MG eligible status – talk about this next </a:t>
            </a:r>
          </a:p>
          <a:p>
            <a:pPr marL="171450" indent="-171450">
              <a:buFontTx/>
              <a:buChar char="-"/>
            </a:pPr>
            <a:endParaRPr lang="en-US" b="0" dirty="0"/>
          </a:p>
          <a:p>
            <a:pPr marL="171450" indent="-171450">
              <a:buFontTx/>
              <a:buChar char="-"/>
            </a:pPr>
            <a:r>
              <a:rPr lang="en-US" b="0" dirty="0"/>
              <a:t>Household– sometimes we see cases of large families split into diff housing– we’d have to split along those lines</a:t>
            </a:r>
          </a:p>
          <a:p>
            <a:pPr marL="171450" indent="-171450">
              <a:buFontTx/>
              <a:buChar char="-"/>
            </a:pPr>
            <a:endParaRPr lang="en-US" b="0" dirty="0"/>
          </a:p>
          <a:p>
            <a:pPr marL="171450" indent="-171450">
              <a:buFontTx/>
              <a:buChar char="-"/>
            </a:pPr>
            <a:r>
              <a:rPr lang="en-US" b="0" dirty="0"/>
              <a:t>No cash assistance (TANF, RCA, SSI) vs.  Ok assistance (food/medical)</a:t>
            </a:r>
          </a:p>
          <a:p>
            <a:pPr marL="171450" indent="-171450">
              <a:buFontTx/>
              <a:buChar char="-"/>
            </a:pPr>
            <a:r>
              <a:rPr lang="en-US" b="0" dirty="0"/>
              <a:t>Etc. </a:t>
            </a:r>
          </a:p>
          <a:p>
            <a:pPr marL="171450" indent="-171450">
              <a:buFontTx/>
              <a:buChar char="-"/>
            </a:pPr>
            <a:endParaRPr lang="en-US" b="0" dirty="0"/>
          </a:p>
          <a:p>
            <a:pPr marL="171450" indent="-171450">
              <a:buFontTx/>
              <a:buChar char="-"/>
            </a:pPr>
            <a:r>
              <a:rPr lang="en-US" b="0" dirty="0"/>
              <a:t>We have a webinar mostly on these criteria, more detailed on MRS Connect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67FF-F859-4DEB-A589-302E10C0D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71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67FF-F859-4DEB-A589-302E10C0D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76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https://mrsconnect.org/resettlement-services/match-grant/case-file-forms/#1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67FF-F859-4DEB-A589-302E10C0D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910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67FF-F859-4DEB-A589-302E10C0D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0954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67FF-F859-4DEB-A589-302E10C0D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387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67FF-F859-4DEB-A589-302E10C0D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37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67FF-F859-4DEB-A589-302E10C0D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3652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67FF-F859-4DEB-A589-302E10C0D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961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r>
              <a:rPr lang="en-US"/>
              <a:t>7</a:t>
            </a:r>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r>
              <a:rPr lang="cs-CZ"/>
              <a:t>‹#›</a:t>
            </a:r>
          </a:p>
        </p:txBody>
      </p:sp>
    </p:spTree>
    <p:extLst>
      <p:ext uri="{BB962C8B-B14F-4D97-AF65-F5344CB8AC3E}">
        <p14:creationId xmlns:p14="http://schemas.microsoft.com/office/powerpoint/2010/main" val="498787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67FF-F859-4DEB-A589-302E10C0D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37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67FF-F859-4DEB-A589-302E10C0D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02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Marci-- not full MG staff, joint R&amp;P/MG staff member, review prior to arrival but have flexibility once they come and switch cases </a:t>
            </a:r>
            <a:endParaRPr lang="en-US"/>
          </a:p>
          <a:p>
            <a:endParaRPr lang="en-US" dirty="0">
              <a:cs typeface="Calibri"/>
            </a:endParaRPr>
          </a:p>
          <a:p>
            <a:r>
              <a:rPr lang="en-US" dirty="0">
                <a:cs typeface="Calibri"/>
              </a:rPr>
              <a:t>Alba-- R&amp;P separate, One MG case manager (review biodata, make sure to refer internally before talking to the client about MG, no discussing finances, have MG CM attend R&amp;P screening)</a:t>
            </a:r>
          </a:p>
          <a:p>
            <a:pPr marL="171450" indent="-171450">
              <a:buFont typeface="Calibri"/>
              <a:buChar char="-"/>
            </a:pPr>
            <a:r>
              <a:rPr lang="en-US" dirty="0">
                <a:cs typeface="Calibri"/>
              </a:rPr>
              <a:t>Explaining overlap R&amp;P/MG finances, uniform implementation of the Client Agreement (Serving Challenges) </a:t>
            </a:r>
          </a:p>
          <a:p>
            <a:endParaRPr lang="en-US">
              <a:cs typeface="Calibri"/>
            </a:endParaRPr>
          </a:p>
          <a:p>
            <a:pPr marL="171450" indent="-171450">
              <a:buFont typeface="Calibri"/>
              <a:buChar char="-"/>
            </a:pPr>
            <a:r>
              <a:rPr lang="en-US" dirty="0">
                <a:cs typeface="Calibri"/>
              </a:rPr>
              <a:t>(overall issue of clients speaking to each other, managing expectations) </a:t>
            </a:r>
          </a:p>
          <a:p>
            <a:r>
              <a:rPr lang="en-US" dirty="0">
                <a:cs typeface="Calibri"/>
              </a:rPr>
              <a:t>Cubans especially good employable clients, but issue of opening that avenue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D0BBD8-F8C6-4617-9C30-038F9ED7D9C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760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D0BBD8-F8C6-4617-9C30-038F9ED7D9C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98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Sample form on MRS Connect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Your agency should have its own assessment criteria for determining client fit for MG. </a:t>
            </a:r>
          </a:p>
          <a:p>
            <a:pPr marL="171450" indent="-171450">
              <a:buFontTx/>
              <a:buChar char="-"/>
            </a:pPr>
            <a:r>
              <a:rPr lang="en-US" dirty="0"/>
              <a:t>Can use USCCB’s sample eligibility and assessment form, or your own agency’s version.</a:t>
            </a:r>
          </a:p>
          <a:p>
            <a:pPr marL="171450" indent="-171450">
              <a:buFontTx/>
              <a:buChar char="-"/>
            </a:pPr>
            <a:endParaRPr lang="en-US" dirty="0"/>
          </a:p>
          <a:p>
            <a:pPr marL="171450" indent="-171450">
              <a:buFontTx/>
              <a:buChar char="-"/>
            </a:pPr>
            <a:r>
              <a:rPr lang="en-US" dirty="0"/>
              <a:t>One side on eligibility criteria we’ve discussed </a:t>
            </a:r>
          </a:p>
          <a:p>
            <a:pPr marL="171450" indent="-171450">
              <a:buFontTx/>
              <a:buChar char="-"/>
            </a:pPr>
            <a:r>
              <a:rPr lang="en-US" dirty="0"/>
              <a:t>(other side) NOT just about ORR eligibility </a:t>
            </a:r>
            <a:r>
              <a:rPr lang="en-US" dirty="0">
                <a:sym typeface="Wingdings" panose="05000000000000000000" pitchFamily="2" charset="2"/>
              </a:rPr>
              <a:t> must see if they’d be a good fit, you can adapt these questions to your employment scene, what kind of jobs you see in your community, issues that may come up with accepting certain jobs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F67FF-F859-4DEB-A589-302E10C0D5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82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D0BBD8-F8C6-4617-9C30-038F9ED7D9C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789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D0BBD8-F8C6-4617-9C30-038F9ED7D9C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471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D0BBD8-F8C6-4617-9C30-038F9ED7D9C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14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D0BBD8-F8C6-4617-9C30-038F9ED7D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93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83545"/>
            <a:ext cx="155448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fld id="{AB4E8FFC-1232-4472-A41D-2F6678DD215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4023732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E8FFC-1232-4472-A41D-2F6678DD215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3515491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7" y="2564611"/>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7" y="6884198"/>
            <a:ext cx="15773400" cy="2250281"/>
          </a:xfrm>
        </p:spPr>
        <p:txBody>
          <a:bodyPr/>
          <a:lstStyle>
            <a:lvl1pPr marL="0" indent="0">
              <a:buNone/>
              <a:defRPr sz="3600">
                <a:solidFill>
                  <a:schemeClr val="tx1"/>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4E8FFC-1232-4472-A41D-2F6678DD215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896238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4E8FFC-1232-4472-A41D-2F6678DD215D}"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2253754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91"/>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4"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4"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2"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2"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4E8FFC-1232-4472-A41D-2F6678DD215D}"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3296885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4E8FFC-1232-4472-A41D-2F6678DD215D}"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4157597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E8FFC-1232-4472-A41D-2F6678DD215D}"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1806506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41"/>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AB4E8FFC-1232-4472-A41D-2F6678DD215D}"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404605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noChangeAspect="1"/>
          </p:cNvSpPr>
          <p:nvPr>
            <p:ph type="pic" idx="1"/>
          </p:nvPr>
        </p:nvSpPr>
        <p:spPr>
          <a:xfrm>
            <a:off x="7774782" y="1481141"/>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AB4E8FFC-1232-4472-A41D-2F6678DD215D}"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2746595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E8FFC-1232-4472-A41D-2F6678DD215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618224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2"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4E8FFC-1232-4472-A41D-2F6678DD215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6C5164-A9B4-4D78-8D77-3D594FF100D2}" type="slidenum">
              <a:rPr lang="en-US" smtClean="0"/>
              <a:t>‹#›</a:t>
            </a:fld>
            <a:endParaRPr lang="en-US"/>
          </a:p>
        </p:txBody>
      </p:sp>
    </p:spTree>
    <p:extLst>
      <p:ext uri="{BB962C8B-B14F-4D97-AF65-F5344CB8AC3E}">
        <p14:creationId xmlns:p14="http://schemas.microsoft.com/office/powerpoint/2010/main" val="1316948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8/22/2024</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527454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8/22/2024</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800108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8/22/2024</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34277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8/22/2024</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419949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8/22/2024</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692417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8/22/2024</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8765718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8/22/2024</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21974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8/22/2024</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8914512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8/22/2024</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18919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8/22/2024</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090900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8/22/2024</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610333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5D217-53BE-22FC-6999-0FD89370DD51}"/>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1AEE1EDA-30A8-08CC-756A-9823F163E08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3000DDBD-DF2E-D500-990F-77F93CC5D0EE}"/>
              </a:ext>
            </a:extLst>
          </p:cNvPr>
          <p:cNvSpPr>
            <a:spLocks noGrp="1"/>
          </p:cNvSpPr>
          <p:nvPr>
            <p:ph type="dt" sz="half" idx="10"/>
          </p:nvPr>
        </p:nvSpPr>
        <p:spPr/>
        <p:txBody>
          <a:bodyPr/>
          <a:lstStyle/>
          <a:p>
            <a:fld id="{2F180654-8465-4B62-B84E-4A6AD3D0FEB8}" type="datetimeFigureOut">
              <a:rPr lang="en-US" smtClean="0"/>
              <a:t>8/22/2024</a:t>
            </a:fld>
            <a:endParaRPr lang="en-US"/>
          </a:p>
        </p:txBody>
      </p:sp>
      <p:sp>
        <p:nvSpPr>
          <p:cNvPr id="5" name="Footer Placeholder 4">
            <a:extLst>
              <a:ext uri="{FF2B5EF4-FFF2-40B4-BE49-F238E27FC236}">
                <a16:creationId xmlns:a16="http://schemas.microsoft.com/office/drawing/2014/main" id="{F86E8616-30F1-FFC2-3BC0-595923D3B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67A12-3BCE-F933-B4AC-61C8AFFD00CB}"/>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34800222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BA18-493A-7631-29F7-3C4D6CB427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CE9185-1FAE-DD25-6946-8F50995C6F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3E51B-F724-339E-B80B-D301035F1B0D}"/>
              </a:ext>
            </a:extLst>
          </p:cNvPr>
          <p:cNvSpPr>
            <a:spLocks noGrp="1"/>
          </p:cNvSpPr>
          <p:nvPr>
            <p:ph type="dt" sz="half" idx="10"/>
          </p:nvPr>
        </p:nvSpPr>
        <p:spPr/>
        <p:txBody>
          <a:bodyPr/>
          <a:lstStyle/>
          <a:p>
            <a:fld id="{2F180654-8465-4B62-B84E-4A6AD3D0FEB8}" type="datetimeFigureOut">
              <a:rPr lang="en-US" smtClean="0"/>
              <a:t>8/22/2024</a:t>
            </a:fld>
            <a:endParaRPr lang="en-US"/>
          </a:p>
        </p:txBody>
      </p:sp>
      <p:sp>
        <p:nvSpPr>
          <p:cNvPr id="5" name="Footer Placeholder 4">
            <a:extLst>
              <a:ext uri="{FF2B5EF4-FFF2-40B4-BE49-F238E27FC236}">
                <a16:creationId xmlns:a16="http://schemas.microsoft.com/office/drawing/2014/main" id="{3862348B-9DB1-E6CA-B4A8-418DE3205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B54C2-F3EF-97FB-2C32-A1A5DA107BE8}"/>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9941690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60CB-482F-3BEA-377C-00C720CA2CE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8A8C31AC-28CF-4753-4199-B1614C1116F5}"/>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BA250C-2178-2D01-312B-100E383F83C7}"/>
              </a:ext>
            </a:extLst>
          </p:cNvPr>
          <p:cNvSpPr>
            <a:spLocks noGrp="1"/>
          </p:cNvSpPr>
          <p:nvPr>
            <p:ph type="dt" sz="half" idx="10"/>
          </p:nvPr>
        </p:nvSpPr>
        <p:spPr/>
        <p:txBody>
          <a:bodyPr/>
          <a:lstStyle/>
          <a:p>
            <a:fld id="{2F180654-8465-4B62-B84E-4A6AD3D0FEB8}" type="datetimeFigureOut">
              <a:rPr lang="en-US" smtClean="0"/>
              <a:t>8/22/2024</a:t>
            </a:fld>
            <a:endParaRPr lang="en-US"/>
          </a:p>
        </p:txBody>
      </p:sp>
      <p:sp>
        <p:nvSpPr>
          <p:cNvPr id="5" name="Footer Placeholder 4">
            <a:extLst>
              <a:ext uri="{FF2B5EF4-FFF2-40B4-BE49-F238E27FC236}">
                <a16:creationId xmlns:a16="http://schemas.microsoft.com/office/drawing/2014/main" id="{2DD3C3F1-0466-380B-C4C6-DC86C38205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A7A728-9173-6C12-439B-8C316FBEEEF5}"/>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788172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A0A3-86E7-E6E7-21B9-00A1663E7A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2AF0C-2292-B55C-1750-2888561EDFC7}"/>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CBA34-E763-EBD2-56D9-A70667732262}"/>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FF9C00-1F38-B7E7-0A11-4C6BA2D5F4C0}"/>
              </a:ext>
            </a:extLst>
          </p:cNvPr>
          <p:cNvSpPr>
            <a:spLocks noGrp="1"/>
          </p:cNvSpPr>
          <p:nvPr>
            <p:ph type="dt" sz="half" idx="10"/>
          </p:nvPr>
        </p:nvSpPr>
        <p:spPr/>
        <p:txBody>
          <a:bodyPr/>
          <a:lstStyle/>
          <a:p>
            <a:fld id="{2F180654-8465-4B62-B84E-4A6AD3D0FEB8}" type="datetimeFigureOut">
              <a:rPr lang="en-US" smtClean="0"/>
              <a:t>8/22/2024</a:t>
            </a:fld>
            <a:endParaRPr lang="en-US"/>
          </a:p>
        </p:txBody>
      </p:sp>
      <p:sp>
        <p:nvSpPr>
          <p:cNvPr id="6" name="Footer Placeholder 5">
            <a:extLst>
              <a:ext uri="{FF2B5EF4-FFF2-40B4-BE49-F238E27FC236}">
                <a16:creationId xmlns:a16="http://schemas.microsoft.com/office/drawing/2014/main" id="{6555A8D5-367B-CD4D-FBB5-F23C95C3D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DBD231-71D2-49F9-5EFF-CC31A760D964}"/>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2106839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6FBC6-12A5-B2FD-F791-C61B172F5AD5}"/>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7129C8-DD1F-B5C0-8B07-71568C702054}"/>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5C3267B3-4EC4-A31A-7648-F7FABB07EE43}"/>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942826-2A9B-D541-52D8-33BEEEA4B96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274656DC-5622-5B51-19DC-DC1D438621F0}"/>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9D5E74-37B0-6042-1889-B40A75A447FD}"/>
              </a:ext>
            </a:extLst>
          </p:cNvPr>
          <p:cNvSpPr>
            <a:spLocks noGrp="1"/>
          </p:cNvSpPr>
          <p:nvPr>
            <p:ph type="dt" sz="half" idx="10"/>
          </p:nvPr>
        </p:nvSpPr>
        <p:spPr/>
        <p:txBody>
          <a:bodyPr/>
          <a:lstStyle/>
          <a:p>
            <a:fld id="{2F180654-8465-4B62-B84E-4A6AD3D0FEB8}" type="datetimeFigureOut">
              <a:rPr lang="en-US" smtClean="0"/>
              <a:t>8/22/2024</a:t>
            </a:fld>
            <a:endParaRPr lang="en-US"/>
          </a:p>
        </p:txBody>
      </p:sp>
      <p:sp>
        <p:nvSpPr>
          <p:cNvPr id="8" name="Footer Placeholder 7">
            <a:extLst>
              <a:ext uri="{FF2B5EF4-FFF2-40B4-BE49-F238E27FC236}">
                <a16:creationId xmlns:a16="http://schemas.microsoft.com/office/drawing/2014/main" id="{FDF9552B-8D35-CFBD-ABEA-A3B2EFDC4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E42A95-2E83-33F4-BDEB-EBBDC94F97EF}"/>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1324807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1131F-E88D-AC70-F99F-AACA4D252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AA003E-FF86-0E4F-9F66-1433F603FB6B}"/>
              </a:ext>
            </a:extLst>
          </p:cNvPr>
          <p:cNvSpPr>
            <a:spLocks noGrp="1"/>
          </p:cNvSpPr>
          <p:nvPr>
            <p:ph type="dt" sz="half" idx="10"/>
          </p:nvPr>
        </p:nvSpPr>
        <p:spPr/>
        <p:txBody>
          <a:bodyPr/>
          <a:lstStyle/>
          <a:p>
            <a:fld id="{2F180654-8465-4B62-B84E-4A6AD3D0FEB8}" type="datetimeFigureOut">
              <a:rPr lang="en-US" smtClean="0"/>
              <a:t>8/22/2024</a:t>
            </a:fld>
            <a:endParaRPr lang="en-US"/>
          </a:p>
        </p:txBody>
      </p:sp>
      <p:sp>
        <p:nvSpPr>
          <p:cNvPr id="4" name="Footer Placeholder 3">
            <a:extLst>
              <a:ext uri="{FF2B5EF4-FFF2-40B4-BE49-F238E27FC236}">
                <a16:creationId xmlns:a16="http://schemas.microsoft.com/office/drawing/2014/main" id="{80F52C8F-59E9-E0EB-0ACD-D00DCFFE6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557C74-2BD2-1DFB-53DC-11F92C4133F9}"/>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3969347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8C639-6F0A-4990-E4FF-4F3CA316C551}"/>
              </a:ext>
            </a:extLst>
          </p:cNvPr>
          <p:cNvSpPr>
            <a:spLocks noGrp="1"/>
          </p:cNvSpPr>
          <p:nvPr>
            <p:ph type="dt" sz="half" idx="10"/>
          </p:nvPr>
        </p:nvSpPr>
        <p:spPr/>
        <p:txBody>
          <a:bodyPr/>
          <a:lstStyle/>
          <a:p>
            <a:fld id="{2F180654-8465-4B62-B84E-4A6AD3D0FEB8}" type="datetimeFigureOut">
              <a:rPr lang="en-US" smtClean="0"/>
              <a:t>8/22/2024</a:t>
            </a:fld>
            <a:endParaRPr lang="en-US"/>
          </a:p>
        </p:txBody>
      </p:sp>
      <p:sp>
        <p:nvSpPr>
          <p:cNvPr id="3" name="Footer Placeholder 2">
            <a:extLst>
              <a:ext uri="{FF2B5EF4-FFF2-40B4-BE49-F238E27FC236}">
                <a16:creationId xmlns:a16="http://schemas.microsoft.com/office/drawing/2014/main" id="{B2D88785-D730-B4FC-17C8-4D62E8C871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1B192B-3223-F76D-DB23-D0CED233828A}"/>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3480581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8FF8-C550-1D22-0B90-7CE4F569035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8C7BA9EA-8754-34CE-31CB-637E8DFFB461}"/>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264482-CC2A-99CD-8CA5-260818F6279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52F3990-7852-CFBB-15B0-06484C638BE9}"/>
              </a:ext>
            </a:extLst>
          </p:cNvPr>
          <p:cNvSpPr>
            <a:spLocks noGrp="1"/>
          </p:cNvSpPr>
          <p:nvPr>
            <p:ph type="dt" sz="half" idx="10"/>
          </p:nvPr>
        </p:nvSpPr>
        <p:spPr/>
        <p:txBody>
          <a:bodyPr/>
          <a:lstStyle/>
          <a:p>
            <a:fld id="{2F180654-8465-4B62-B84E-4A6AD3D0FEB8}" type="datetimeFigureOut">
              <a:rPr lang="en-US" smtClean="0"/>
              <a:t>8/22/2024</a:t>
            </a:fld>
            <a:endParaRPr lang="en-US"/>
          </a:p>
        </p:txBody>
      </p:sp>
      <p:sp>
        <p:nvSpPr>
          <p:cNvPr id="6" name="Footer Placeholder 5">
            <a:extLst>
              <a:ext uri="{FF2B5EF4-FFF2-40B4-BE49-F238E27FC236}">
                <a16:creationId xmlns:a16="http://schemas.microsoft.com/office/drawing/2014/main" id="{36A27FA4-0CB3-1DB1-43F8-98D1E7C98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48668-3C8B-56A6-42B8-45966964CDB9}"/>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25221965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2C79-42C0-AD53-A9AD-523D2A5236AB}"/>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0AC769C-D1D6-B8D8-AC0D-47B3A54B935C}"/>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52A0F4A4-A423-47A6-E6E5-B39CC4DBB4E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A446B97-F8B7-12C1-AF93-4F3FB8B98E2F}"/>
              </a:ext>
            </a:extLst>
          </p:cNvPr>
          <p:cNvSpPr>
            <a:spLocks noGrp="1"/>
          </p:cNvSpPr>
          <p:nvPr>
            <p:ph type="dt" sz="half" idx="10"/>
          </p:nvPr>
        </p:nvSpPr>
        <p:spPr/>
        <p:txBody>
          <a:bodyPr/>
          <a:lstStyle/>
          <a:p>
            <a:fld id="{2F180654-8465-4B62-B84E-4A6AD3D0FEB8}" type="datetimeFigureOut">
              <a:rPr lang="en-US" smtClean="0"/>
              <a:t>8/22/2024</a:t>
            </a:fld>
            <a:endParaRPr lang="en-US"/>
          </a:p>
        </p:txBody>
      </p:sp>
      <p:sp>
        <p:nvSpPr>
          <p:cNvPr id="6" name="Footer Placeholder 5">
            <a:extLst>
              <a:ext uri="{FF2B5EF4-FFF2-40B4-BE49-F238E27FC236}">
                <a16:creationId xmlns:a16="http://schemas.microsoft.com/office/drawing/2014/main" id="{6D2A6880-6165-1B3E-D024-AB7A35B42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730275-2826-71DF-8345-5C7A20CC2862}"/>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12985826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27FD-6148-14E1-DCB3-E35CAA2F6D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0F8708-C5C6-0BD2-8842-938409BEF7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DE4EF-7974-B67D-6DF1-BA90A41BC573}"/>
              </a:ext>
            </a:extLst>
          </p:cNvPr>
          <p:cNvSpPr>
            <a:spLocks noGrp="1"/>
          </p:cNvSpPr>
          <p:nvPr>
            <p:ph type="dt" sz="half" idx="10"/>
          </p:nvPr>
        </p:nvSpPr>
        <p:spPr/>
        <p:txBody>
          <a:bodyPr/>
          <a:lstStyle/>
          <a:p>
            <a:fld id="{2F180654-8465-4B62-B84E-4A6AD3D0FEB8}" type="datetimeFigureOut">
              <a:rPr lang="en-US" smtClean="0"/>
              <a:t>8/22/2024</a:t>
            </a:fld>
            <a:endParaRPr lang="en-US"/>
          </a:p>
        </p:txBody>
      </p:sp>
      <p:sp>
        <p:nvSpPr>
          <p:cNvPr id="5" name="Footer Placeholder 4">
            <a:extLst>
              <a:ext uri="{FF2B5EF4-FFF2-40B4-BE49-F238E27FC236}">
                <a16:creationId xmlns:a16="http://schemas.microsoft.com/office/drawing/2014/main" id="{544E3D25-A543-F637-5EC3-9E872BAFE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28B59-8F78-DE61-F917-BC1EAAE6E5AA}"/>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27129241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7A5480-4EEF-7A17-5C54-071111440444}"/>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60B447-B04D-DF88-6D55-E237EBCDB6D8}"/>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73306-46BD-4F86-ED4B-57BC4D2C28BF}"/>
              </a:ext>
            </a:extLst>
          </p:cNvPr>
          <p:cNvSpPr>
            <a:spLocks noGrp="1"/>
          </p:cNvSpPr>
          <p:nvPr>
            <p:ph type="dt" sz="half" idx="10"/>
          </p:nvPr>
        </p:nvSpPr>
        <p:spPr/>
        <p:txBody>
          <a:bodyPr/>
          <a:lstStyle/>
          <a:p>
            <a:fld id="{2F180654-8465-4B62-B84E-4A6AD3D0FEB8}" type="datetimeFigureOut">
              <a:rPr lang="en-US" smtClean="0"/>
              <a:t>8/22/2024</a:t>
            </a:fld>
            <a:endParaRPr lang="en-US"/>
          </a:p>
        </p:txBody>
      </p:sp>
      <p:sp>
        <p:nvSpPr>
          <p:cNvPr id="5" name="Footer Placeholder 4">
            <a:extLst>
              <a:ext uri="{FF2B5EF4-FFF2-40B4-BE49-F238E27FC236}">
                <a16:creationId xmlns:a16="http://schemas.microsoft.com/office/drawing/2014/main" id="{90C97647-3951-561F-EDB4-70F4D055F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62EB2-91DC-60E9-B131-83EDEAE54D6A}"/>
              </a:ext>
            </a:extLst>
          </p:cNvPr>
          <p:cNvSpPr>
            <a:spLocks noGrp="1"/>
          </p:cNvSpPr>
          <p:nvPr>
            <p:ph type="sldNum" sz="quarter" idx="12"/>
          </p:nvPr>
        </p:nvSpPr>
        <p:spPr/>
        <p:txBody>
          <a:bodyPr/>
          <a:lstStyle/>
          <a:p>
            <a:fld id="{EB2A77DA-64A2-414B-B135-D5ACC7B82127}" type="slidenum">
              <a:rPr lang="en-US" smtClean="0"/>
              <a:t>‹#›</a:t>
            </a:fld>
            <a:endParaRPr lang="en-US"/>
          </a:p>
        </p:txBody>
      </p:sp>
    </p:spTree>
    <p:extLst>
      <p:ext uri="{BB962C8B-B14F-4D97-AF65-F5344CB8AC3E}">
        <p14:creationId xmlns:p14="http://schemas.microsoft.com/office/powerpoint/2010/main" val="1226526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91"/>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9"/>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B4E8FFC-1232-4472-A41D-2F6678DD215D}" type="datetimeFigureOut">
              <a:rPr lang="en-US" smtClean="0"/>
              <a:t>8/22/2024</a:t>
            </a:fld>
            <a:endParaRPr lang="en-US"/>
          </a:p>
        </p:txBody>
      </p:sp>
      <p:sp>
        <p:nvSpPr>
          <p:cNvPr id="5" name="Footer Placeholder 4"/>
          <p:cNvSpPr>
            <a:spLocks noGrp="1"/>
          </p:cNvSpPr>
          <p:nvPr>
            <p:ph type="ftr" sz="quarter" idx="3"/>
          </p:nvPr>
        </p:nvSpPr>
        <p:spPr>
          <a:xfrm>
            <a:off x="6057900" y="9534529"/>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9"/>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D76C5164-A9B4-4D78-8D77-3D594FF100D2}" type="slidenum">
              <a:rPr lang="en-US" smtClean="0"/>
              <a:t>‹#›</a:t>
            </a:fld>
            <a:endParaRPr lang="en-US"/>
          </a:p>
        </p:txBody>
      </p:sp>
    </p:spTree>
    <p:extLst>
      <p:ext uri="{BB962C8B-B14F-4D97-AF65-F5344CB8AC3E}">
        <p14:creationId xmlns:p14="http://schemas.microsoft.com/office/powerpoint/2010/main" val="187485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7120E08-65E4-430C-9C12-1CB02F9416BA}" type="datetimeFigureOut">
              <a:rPr lang="en-US" smtClean="0"/>
              <a:t>8/22/2024</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29130529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A70CE-C6E0-EF28-C53E-50D7883D7B88}"/>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800567-F653-5CD7-EA21-72404487A1E3}"/>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EDF44-7EAC-EFA4-9C69-B645BE3051B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2F180654-8465-4B62-B84E-4A6AD3D0FEB8}" type="datetimeFigureOut">
              <a:rPr lang="en-US" smtClean="0"/>
              <a:t>8/22/2024</a:t>
            </a:fld>
            <a:endParaRPr lang="en-US"/>
          </a:p>
        </p:txBody>
      </p:sp>
      <p:sp>
        <p:nvSpPr>
          <p:cNvPr id="5" name="Footer Placeholder 4">
            <a:extLst>
              <a:ext uri="{FF2B5EF4-FFF2-40B4-BE49-F238E27FC236}">
                <a16:creationId xmlns:a16="http://schemas.microsoft.com/office/drawing/2014/main" id="{BDEE5D26-B06F-B815-68ED-BECDDB8F3BE7}"/>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B6CB000-FD8A-5D89-F4CF-C736A0257E33}"/>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EB2A77DA-64A2-414B-B135-D5ACC7B82127}" type="slidenum">
              <a:rPr lang="en-US" smtClean="0"/>
              <a:t>‹#›</a:t>
            </a:fld>
            <a:endParaRPr lang="en-US"/>
          </a:p>
        </p:txBody>
      </p:sp>
    </p:spTree>
    <p:extLst>
      <p:ext uri="{BB962C8B-B14F-4D97-AF65-F5344CB8AC3E}">
        <p14:creationId xmlns:p14="http://schemas.microsoft.com/office/powerpoint/2010/main" val="24172856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hyperlink" Target="https://mrsconnect.org/resettlement-services/match-grant/case-file-forms/#2"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hyperlink" Target="mailto:MRSMatchGrant@usccb.org"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oleObject" Target="file:///C:\Users\CHarrison\Downloads\RF-1_MG-Program-Eligibility-and-Assessment-Form%20(2).docx"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package" Target="../embeddings/Microsoft_Word_Document.docx"/><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6172200" y="5372100"/>
            <a:ext cx="14099416" cy="1409941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a:ln>
              <a:solidFill>
                <a:schemeClr val="accent1"/>
              </a:solidFill>
            </a:ln>
          </p:spPr>
          <p:txBody>
            <a:bodyPr/>
            <a:lstStyle/>
            <a:p>
              <a:endParaRPr lang="en-US"/>
            </a:p>
          </p:txBody>
        </p:sp>
        <p:sp>
          <p:nvSpPr>
            <p:cNvPr id="4" name="TextBox 4"/>
            <p:cNvSpPr txBox="1"/>
            <p:nvPr/>
          </p:nvSpPr>
          <p:spPr>
            <a:xfrm>
              <a:off x="76200" y="38100"/>
              <a:ext cx="660400" cy="698500"/>
            </a:xfrm>
            <a:prstGeom prst="rect">
              <a:avLst/>
            </a:prstGeom>
            <a:ln>
              <a:solidFill>
                <a:schemeClr val="accent1"/>
              </a:solidFill>
            </a:ln>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6420234" y="-1717598"/>
            <a:ext cx="3735531" cy="3735531"/>
            <a:chOff x="0" y="0"/>
            <a:chExt cx="812800" cy="812800"/>
          </a:xfrm>
          <a:solidFill>
            <a:schemeClr val="accent1"/>
          </a:solidFill>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a:ln w="952500" cap="sq">
              <a:solidFill>
                <a:schemeClr val="accent1"/>
              </a:solidFill>
              <a:prstDash val="solid"/>
              <a:miter/>
            </a:ln>
          </p:spPr>
          <p:txBody>
            <a:bodyPr/>
            <a:lstStyle/>
            <a:p>
              <a:endParaRPr lang="en-US"/>
            </a:p>
          </p:txBody>
        </p:sp>
        <p:sp>
          <p:nvSpPr>
            <p:cNvPr id="7" name="TextBox 7"/>
            <p:cNvSpPr txBox="1"/>
            <p:nvPr/>
          </p:nvSpPr>
          <p:spPr>
            <a:xfrm>
              <a:off x="76200" y="38100"/>
              <a:ext cx="660400" cy="698500"/>
            </a:xfrm>
            <a:prstGeom prst="rect">
              <a:avLst/>
            </a:prstGeom>
            <a:grpFill/>
            <a:ln>
              <a:solidFill>
                <a:schemeClr val="accent1"/>
              </a:solidFill>
            </a:ln>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812655" y="-643475"/>
            <a:ext cx="1286950" cy="1286950"/>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a:ln>
              <a:solidFill>
                <a:schemeClr val="accent1"/>
              </a:solidFill>
            </a:ln>
          </p:spPr>
          <p:txBody>
            <a:bodyPr/>
            <a:lstStyle/>
            <a:p>
              <a:endParaRPr lang="en-US"/>
            </a:p>
          </p:txBody>
        </p:sp>
        <p:sp>
          <p:nvSpPr>
            <p:cNvPr id="10" name="TextBox 10"/>
            <p:cNvSpPr txBox="1"/>
            <p:nvPr/>
          </p:nvSpPr>
          <p:spPr>
            <a:xfrm>
              <a:off x="76200" y="38100"/>
              <a:ext cx="660400" cy="698500"/>
            </a:xfrm>
            <a:prstGeom prst="rect">
              <a:avLst/>
            </a:prstGeom>
            <a:ln>
              <a:solidFill>
                <a:schemeClr val="accent1"/>
              </a:solidFill>
            </a:ln>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1929195" y="8389571"/>
            <a:ext cx="3735531" cy="373553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chemeClr val="accent1"/>
              </a:solidFill>
              <a:prstDash val="solid"/>
              <a:miter/>
            </a:ln>
          </p:spPr>
          <p:txBody>
            <a:bodyPr/>
            <a:lstStyle/>
            <a:p>
              <a:endParaRPr lang="en-US"/>
            </a:p>
          </p:txBody>
        </p:sp>
        <p:sp>
          <p:nvSpPr>
            <p:cNvPr id="13" name="TextBox 13"/>
            <p:cNvSpPr txBox="1"/>
            <p:nvPr/>
          </p:nvSpPr>
          <p:spPr>
            <a:xfrm>
              <a:off x="76200" y="38100"/>
              <a:ext cx="660400" cy="698500"/>
            </a:xfrm>
            <a:prstGeom prst="rect">
              <a:avLst/>
            </a:prstGeom>
            <a:ln>
              <a:solidFill>
                <a:schemeClr val="accent1"/>
              </a:solidFill>
            </a:ln>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8757394" y="7522582"/>
            <a:ext cx="8779632" cy="1733977"/>
          </a:xfrm>
          <a:custGeom>
            <a:avLst/>
            <a:gdLst/>
            <a:ahLst/>
            <a:cxnLst/>
            <a:rect l="l" t="t" r="r" b="b"/>
            <a:pathLst>
              <a:path w="8779632" h="1733977">
                <a:moveTo>
                  <a:pt x="0" y="0"/>
                </a:moveTo>
                <a:lnTo>
                  <a:pt x="8779632" y="0"/>
                </a:lnTo>
                <a:lnTo>
                  <a:pt x="8779632" y="1733977"/>
                </a:lnTo>
                <a:lnTo>
                  <a:pt x="0" y="1733977"/>
                </a:lnTo>
                <a:lnTo>
                  <a:pt x="0" y="0"/>
                </a:lnTo>
                <a:close/>
              </a:path>
            </a:pathLst>
          </a:custGeom>
          <a:blipFill>
            <a:blip r:embed="rId2"/>
            <a:stretch>
              <a:fillRect/>
            </a:stretch>
          </a:blipFill>
        </p:spPr>
        <p:txBody>
          <a:bodyPr/>
          <a:lstStyle/>
          <a:p>
            <a:endParaRPr lang="en-US"/>
          </a:p>
        </p:txBody>
      </p:sp>
      <p:grpSp>
        <p:nvGrpSpPr>
          <p:cNvPr id="15" name="Group 15"/>
          <p:cNvGrpSpPr>
            <a:grpSpLocks noChangeAspect="1"/>
          </p:cNvGrpSpPr>
          <p:nvPr/>
        </p:nvGrpSpPr>
        <p:grpSpPr>
          <a:xfrm>
            <a:off x="8573918" y="3143201"/>
            <a:ext cx="9146584" cy="5246370"/>
            <a:chOff x="0" y="0"/>
            <a:chExt cx="7981950" cy="4578350"/>
          </a:xfrm>
        </p:grpSpPr>
        <p:sp>
          <p:nvSpPr>
            <p:cNvPr id="16" name="Freeform 16"/>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242424"/>
            </a:solidFill>
          </p:spPr>
          <p:txBody>
            <a:bodyPr/>
            <a:lstStyle/>
            <a:p>
              <a:endParaRPr lang="en-US"/>
            </a:p>
          </p:txBody>
        </p:sp>
        <p:sp>
          <p:nvSpPr>
            <p:cNvPr id="17" name="Freeform 17"/>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US"/>
            </a:p>
          </p:txBody>
        </p:sp>
        <p:sp>
          <p:nvSpPr>
            <p:cNvPr id="18" name="Freeform 18"/>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US"/>
            </a:p>
          </p:txBody>
        </p:sp>
        <p:sp>
          <p:nvSpPr>
            <p:cNvPr id="19" name="Freeform 19"/>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US"/>
            </a:p>
          </p:txBody>
        </p:sp>
        <p:sp>
          <p:nvSpPr>
            <p:cNvPr id="20" name="Freeform 20"/>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3"/>
              <a:stretch>
                <a:fillRect t="-3261" b="-3261"/>
              </a:stretch>
            </a:blipFill>
          </p:spPr>
          <p:txBody>
            <a:bodyPr/>
            <a:lstStyle/>
            <a:p>
              <a:endParaRPr lang="en-US"/>
            </a:p>
          </p:txBody>
        </p:sp>
      </p:grpSp>
      <p:sp>
        <p:nvSpPr>
          <p:cNvPr id="21" name="Freeform 21"/>
          <p:cNvSpPr/>
          <p:nvPr/>
        </p:nvSpPr>
        <p:spPr>
          <a:xfrm>
            <a:off x="1011877" y="6441676"/>
            <a:ext cx="3931029" cy="1563140"/>
          </a:xfrm>
          <a:custGeom>
            <a:avLst/>
            <a:gdLst/>
            <a:ahLst/>
            <a:cxnLst/>
            <a:rect l="l" t="t" r="r" b="b"/>
            <a:pathLst>
              <a:path w="5425684" h="2175516">
                <a:moveTo>
                  <a:pt x="0" y="0"/>
                </a:moveTo>
                <a:lnTo>
                  <a:pt x="5425684" y="0"/>
                </a:lnTo>
                <a:lnTo>
                  <a:pt x="5425684" y="2175515"/>
                </a:lnTo>
                <a:lnTo>
                  <a:pt x="0" y="2175515"/>
                </a:lnTo>
                <a:lnTo>
                  <a:pt x="0" y="0"/>
                </a:lnTo>
                <a:close/>
              </a:path>
            </a:pathLst>
          </a:custGeom>
          <a:blipFill>
            <a:blip r:embed="rId4"/>
            <a:stretch>
              <a:fillRect/>
            </a:stretch>
          </a:blipFill>
        </p:spPr>
        <p:txBody>
          <a:bodyPr/>
          <a:lstStyle/>
          <a:p>
            <a:endParaRPr lang="en-US"/>
          </a:p>
        </p:txBody>
      </p:sp>
      <p:sp>
        <p:nvSpPr>
          <p:cNvPr id="22" name="TextBox 22"/>
          <p:cNvSpPr txBox="1"/>
          <p:nvPr/>
        </p:nvSpPr>
        <p:spPr>
          <a:xfrm>
            <a:off x="1028700" y="1941651"/>
            <a:ext cx="8015383" cy="3201849"/>
          </a:xfrm>
          <a:prstGeom prst="rect">
            <a:avLst/>
          </a:prstGeom>
        </p:spPr>
        <p:txBody>
          <a:bodyPr lIns="0" tIns="0" rIns="0" bIns="0" rtlCol="0" anchor="t">
            <a:spAutoFit/>
          </a:bodyPr>
          <a:lstStyle/>
          <a:p>
            <a:pPr algn="l">
              <a:lnSpc>
                <a:spcPts val="12819"/>
              </a:lnSpc>
              <a:spcBef>
                <a:spcPct val="0"/>
              </a:spcBef>
            </a:pPr>
            <a:r>
              <a:rPr lang="en-US" sz="9156" dirty="0">
                <a:solidFill>
                  <a:srgbClr val="051D40"/>
                </a:solidFill>
                <a:latin typeface="Open Sans Extra Bold"/>
                <a:ea typeface="Open Sans Extra Bold"/>
                <a:cs typeface="Open Sans Extra Bold"/>
                <a:sym typeface="Open Sans Extra Bold"/>
              </a:rPr>
              <a:t>Pre-MG Enrollment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79892BE5-284C-25A5-2EAA-62389043D4A9}"/>
              </a:ext>
            </a:extLst>
          </p:cNvPr>
          <p:cNvPicPr>
            <a:picLocks noChangeAspect="1"/>
          </p:cNvPicPr>
          <p:nvPr/>
        </p:nvPicPr>
        <p:blipFill rotWithShape="1">
          <a:blip r:embed="rId3"/>
          <a:srcRect r="9091" b="23391"/>
          <a:stretch/>
        </p:blipFill>
        <p:spPr>
          <a:xfrm>
            <a:off x="30" y="15"/>
            <a:ext cx="18287970" cy="10286985"/>
          </a:xfrm>
          <a:prstGeom prst="rect">
            <a:avLst/>
          </a:prstGeom>
        </p:spPr>
      </p:pic>
      <p:sp>
        <p:nvSpPr>
          <p:cNvPr id="54" name="Rectangle 5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95203" cy="10287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60991892-16E0-9380-5C79-E09BE14058EB}"/>
              </a:ext>
            </a:extLst>
          </p:cNvPr>
          <p:cNvSpPr>
            <a:spLocks noGrp="1"/>
          </p:cNvSpPr>
          <p:nvPr>
            <p:ph type="title"/>
          </p:nvPr>
        </p:nvSpPr>
        <p:spPr>
          <a:xfrm>
            <a:off x="1257300" y="547688"/>
            <a:ext cx="15773400" cy="1988345"/>
          </a:xfrm>
        </p:spPr>
        <p:txBody>
          <a:bodyPr vert="horz" lIns="137160" tIns="68580" rIns="137160" bIns="68580" rtlCol="0" anchor="ctr">
            <a:normAutofit/>
          </a:bodyPr>
          <a:lstStyle/>
          <a:p>
            <a:r>
              <a:rPr lang="en-US"/>
              <a:t>Screening Examples</a:t>
            </a:r>
          </a:p>
        </p:txBody>
      </p:sp>
      <p:graphicFrame>
        <p:nvGraphicFramePr>
          <p:cNvPr id="7" name="Diagram 6">
            <a:extLst>
              <a:ext uri="{FF2B5EF4-FFF2-40B4-BE49-F238E27FC236}">
                <a16:creationId xmlns:a16="http://schemas.microsoft.com/office/drawing/2014/main" id="{CD85D95D-D9D2-DE72-48D1-DEF6FFFA1FC2}"/>
              </a:ext>
            </a:extLst>
          </p:cNvPr>
          <p:cNvGraphicFramePr/>
          <p:nvPr/>
        </p:nvGraphicFramePr>
        <p:xfrm>
          <a:off x="1257300" y="2738438"/>
          <a:ext cx="15773400" cy="65270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379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B211BDB5-1CBA-6719-A354-42CF057B1F30}"/>
              </a:ext>
            </a:extLst>
          </p:cNvPr>
          <p:cNvSpPr>
            <a:spLocks noGrp="1"/>
          </p:cNvSpPr>
          <p:nvPr>
            <p:ph type="title"/>
          </p:nvPr>
        </p:nvSpPr>
        <p:spPr>
          <a:xfrm>
            <a:off x="1261872" y="384048"/>
            <a:ext cx="15759684" cy="1522476"/>
          </a:xfrm>
        </p:spPr>
        <p:txBody>
          <a:bodyPr vert="horz" lIns="137160" tIns="68580" rIns="137160" bIns="68580" rtlCol="0" anchor="b">
            <a:normAutofit/>
          </a:bodyPr>
          <a:lstStyle/>
          <a:p>
            <a:r>
              <a:rPr lang="en-US" kern="1200">
                <a:solidFill>
                  <a:schemeClr val="tx1"/>
                </a:solidFill>
                <a:latin typeface="+mj-lt"/>
                <a:ea typeface="+mj-ea"/>
                <a:cs typeface="+mj-cs"/>
              </a:rPr>
              <a:t>Assessing your </a:t>
            </a:r>
            <a:r>
              <a:rPr lang="en-US"/>
              <a:t>agency</a:t>
            </a:r>
            <a:r>
              <a:rPr lang="en-US" kern="1200">
                <a:solidFill>
                  <a:schemeClr val="tx1"/>
                </a:solidFill>
                <a:latin typeface="+mj-lt"/>
                <a:ea typeface="+mj-ea"/>
                <a:cs typeface="+mj-cs"/>
              </a:rPr>
              <a:t>’s screening process</a:t>
            </a:r>
          </a:p>
        </p:txBody>
      </p:sp>
      <p:sp>
        <p:nvSpPr>
          <p:cNvPr id="16"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8930" y="2451753"/>
            <a:ext cx="15677388"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8"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61873" y="2307264"/>
            <a:ext cx="2810186" cy="1647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01A4427D-7F1F-C41F-EA38-D789877E79E2}"/>
              </a:ext>
            </a:extLst>
          </p:cNvPr>
          <p:cNvSpPr>
            <a:spLocks/>
          </p:cNvSpPr>
          <p:nvPr/>
        </p:nvSpPr>
        <p:spPr>
          <a:xfrm>
            <a:off x="1296207" y="2758771"/>
            <a:ext cx="16408629" cy="1041140"/>
          </a:xfrm>
          <a:prstGeom prst="rect">
            <a:avLst/>
          </a:prstGeom>
        </p:spPr>
        <p:txBody>
          <a:bodyPr lIns="137160" tIns="68580" rIns="137160" bIns="68580" anchor="t">
            <a:noAutofit/>
          </a:bodyPr>
          <a:lstStyle/>
          <a:p>
            <a:pPr defTabSz="1152144">
              <a:spcAft>
                <a:spcPts val="900"/>
              </a:spcAft>
              <a:defRPr/>
            </a:pPr>
            <a:r>
              <a:rPr lang="en-US" sz="3600" b="1">
                <a:solidFill>
                  <a:prstClr val="black"/>
                </a:solidFill>
                <a:latin typeface="Calibri" panose="020F0502020204030204"/>
                <a:cs typeface="Calibri"/>
              </a:rPr>
              <a:t>Presentation of MG: </a:t>
            </a:r>
            <a:r>
              <a:rPr lang="en-US" sz="3600">
                <a:solidFill>
                  <a:prstClr val="black"/>
                </a:solidFill>
                <a:latin typeface="Calibri" panose="020F0502020204030204"/>
                <a:cs typeface="Calibri"/>
              </a:rPr>
              <a:t>How and when do you present MG as an option to clients? What aspects of the MG program do you discuss first: benefits or requirements?</a:t>
            </a:r>
            <a:endParaRPr lang="en-US" sz="3600">
              <a:solidFill>
                <a:prstClr val="black"/>
              </a:solidFill>
              <a:latin typeface="Calibri" panose="020F0502020204030204"/>
            </a:endParaRPr>
          </a:p>
        </p:txBody>
      </p:sp>
      <p:graphicFrame>
        <p:nvGraphicFramePr>
          <p:cNvPr id="9" name="Content Placeholder 8">
            <a:extLst>
              <a:ext uri="{FF2B5EF4-FFF2-40B4-BE49-F238E27FC236}">
                <a16:creationId xmlns:a16="http://schemas.microsoft.com/office/drawing/2014/main" id="{EB6E7948-4B7E-0E3B-F824-EAB5C7797175}"/>
              </a:ext>
            </a:extLst>
          </p:cNvPr>
          <p:cNvGraphicFramePr>
            <a:graphicFrameLocks/>
          </p:cNvGraphicFramePr>
          <p:nvPr/>
        </p:nvGraphicFramePr>
        <p:xfrm>
          <a:off x="2418263" y="4652156"/>
          <a:ext cx="12709739" cy="5619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Rounded Corners 16">
            <a:extLst>
              <a:ext uri="{FF2B5EF4-FFF2-40B4-BE49-F238E27FC236}">
                <a16:creationId xmlns:a16="http://schemas.microsoft.com/office/drawing/2014/main" id="{0BA157CE-CDA9-003A-EE99-6EF08C22CEFA}"/>
              </a:ext>
            </a:extLst>
          </p:cNvPr>
          <p:cNvSpPr/>
          <p:nvPr/>
        </p:nvSpPr>
        <p:spPr>
          <a:xfrm>
            <a:off x="8140586" y="4410245"/>
            <a:ext cx="2971800" cy="3903785"/>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Tree>
    <p:extLst>
      <p:ext uri="{BB962C8B-B14F-4D97-AF65-F5344CB8AC3E}">
        <p14:creationId xmlns:p14="http://schemas.microsoft.com/office/powerpoint/2010/main" val="349131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useBgFill="1">
        <p:nvSpPr>
          <p:cNvPr id="38" name="Rectangle 37">
            <a:extLst>
              <a:ext uri="{FF2B5EF4-FFF2-40B4-BE49-F238E27FC236}">
                <a16:creationId xmlns:a16="http://schemas.microsoft.com/office/drawing/2014/main" id="{6BC8DD5A-2177-6753-E2F9-C07A00190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1"/>
            <a:ext cx="18288002" cy="2544620"/>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8C2A66ED-F75E-5A12-F4B1-A1CC513F3FAA}"/>
              </a:ext>
            </a:extLst>
          </p:cNvPr>
          <p:cNvSpPr>
            <a:spLocks noGrp="1"/>
          </p:cNvSpPr>
          <p:nvPr>
            <p:ph type="title"/>
          </p:nvPr>
        </p:nvSpPr>
        <p:spPr>
          <a:xfrm>
            <a:off x="1714352" y="411156"/>
            <a:ext cx="14859299" cy="1735863"/>
          </a:xfrm>
        </p:spPr>
        <p:txBody>
          <a:bodyPr vert="horz" lIns="137160" tIns="68580" rIns="137160" bIns="68580" rtlCol="0" anchor="ctr">
            <a:normAutofit/>
          </a:bodyPr>
          <a:lstStyle/>
          <a:p>
            <a:pPr algn="ctr"/>
            <a:r>
              <a:rPr lang="en-US" sz="6000" b="1"/>
              <a:t>Pre-enrollment Analysis </a:t>
            </a:r>
          </a:p>
        </p:txBody>
      </p:sp>
      <p:sp>
        <p:nvSpPr>
          <p:cNvPr id="3" name="Text Placeholder 2">
            <a:extLst>
              <a:ext uri="{FF2B5EF4-FFF2-40B4-BE49-F238E27FC236}">
                <a16:creationId xmlns:a16="http://schemas.microsoft.com/office/drawing/2014/main" id="{C3126A47-10B3-2E6A-C97C-04FA294728CE}"/>
              </a:ext>
            </a:extLst>
          </p:cNvPr>
          <p:cNvSpPr>
            <a:spLocks/>
          </p:cNvSpPr>
          <p:nvPr/>
        </p:nvSpPr>
        <p:spPr>
          <a:xfrm>
            <a:off x="1257260" y="2892236"/>
            <a:ext cx="6651149" cy="1062464"/>
          </a:xfrm>
          <a:prstGeom prst="rect">
            <a:avLst/>
          </a:prstGeom>
        </p:spPr>
        <p:txBody>
          <a:bodyPr lIns="137160" tIns="68580" rIns="137160" bIns="68580" anchor="t"/>
          <a:lstStyle/>
          <a:p>
            <a:pPr defTabSz="1165860">
              <a:spcAft>
                <a:spcPts val="900"/>
              </a:spcAft>
            </a:pPr>
            <a:r>
              <a:rPr lang="en-US" sz="3600" b="1">
                <a:solidFill>
                  <a:prstClr val="black"/>
                </a:solidFill>
                <a:latin typeface="Calibri" panose="020F0502020204030204"/>
                <a:cs typeface="Calibri"/>
              </a:rPr>
              <a:t>Things to keep in mind: </a:t>
            </a:r>
            <a:endParaRPr lang="en-US" sz="3600" b="1">
              <a:solidFill>
                <a:prstClr val="black"/>
              </a:solidFill>
              <a:latin typeface="Calibri" panose="020F0502020204030204"/>
            </a:endParaRPr>
          </a:p>
        </p:txBody>
      </p:sp>
      <p:graphicFrame>
        <p:nvGraphicFramePr>
          <p:cNvPr id="9" name="Content Placeholder 3">
            <a:extLst>
              <a:ext uri="{FF2B5EF4-FFF2-40B4-BE49-F238E27FC236}">
                <a16:creationId xmlns:a16="http://schemas.microsoft.com/office/drawing/2014/main" id="{8BE1542C-2AE5-1BF0-8439-789F8D3402EB}"/>
              </a:ext>
            </a:extLst>
          </p:cNvPr>
          <p:cNvGraphicFramePr>
            <a:graphicFrameLocks/>
          </p:cNvGraphicFramePr>
          <p:nvPr/>
        </p:nvGraphicFramePr>
        <p:xfrm>
          <a:off x="797768" y="3821069"/>
          <a:ext cx="8048369" cy="5808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 name="Content Placeholder 30" descr="A white paper with yellow text and numbers&#10;&#10;Description automatically generated">
            <a:extLst>
              <a:ext uri="{FF2B5EF4-FFF2-40B4-BE49-F238E27FC236}">
                <a16:creationId xmlns:a16="http://schemas.microsoft.com/office/drawing/2014/main" id="{0F9CBE8C-2E3B-5884-6C44-5005E9F2787D}"/>
              </a:ext>
            </a:extLst>
          </p:cNvPr>
          <p:cNvPicPr>
            <a:picLocks noChangeAspect="1"/>
          </p:cNvPicPr>
          <p:nvPr/>
        </p:nvPicPr>
        <p:blipFill>
          <a:blip r:embed="rId8"/>
          <a:stretch>
            <a:fillRect/>
          </a:stretch>
        </p:blipFill>
        <p:spPr>
          <a:xfrm>
            <a:off x="9143999" y="2703445"/>
            <a:ext cx="8782425" cy="6925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7671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E17F6732-6252-4153-B205-BEE74AE5A59A}"/>
              </a:ext>
            </a:extLst>
          </p:cNvPr>
          <p:cNvSpPr/>
          <p:nvPr/>
        </p:nvSpPr>
        <p:spPr>
          <a:xfrm>
            <a:off x="1097281" y="4071402"/>
            <a:ext cx="7972748" cy="4869951"/>
          </a:xfrm>
          <a:prstGeom prst="roundRect">
            <a:avLst/>
          </a:prstGeom>
          <a:solidFill>
            <a:schemeClr val="accent3">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1371600"/>
            <a:r>
              <a:rPr lang="en-US" sz="4200"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“Regular” Enrollment</a:t>
            </a:r>
          </a:p>
          <a:p>
            <a:pPr algn="ctr" defTabSz="1371600"/>
            <a:endParaRPr lang="en-US" sz="4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defTabSz="1371600"/>
            <a:r>
              <a:rPr lang="en-US" sz="4200" dirty="0">
                <a:solidFill>
                  <a:prstClr val="black"/>
                </a:solidFill>
                <a:latin typeface="Open Sans" panose="020B0606030504020204" pitchFamily="34" charset="0"/>
                <a:ea typeface="Open Sans" panose="020B0606030504020204" pitchFamily="34" charset="0"/>
                <a:cs typeface="Open Sans" panose="020B0606030504020204" pitchFamily="34" charset="0"/>
              </a:rPr>
              <a:t>Case enrolled within </a:t>
            </a:r>
          </a:p>
          <a:p>
            <a:pPr algn="ctr" defTabSz="1371600"/>
            <a:r>
              <a:rPr lang="en-US" sz="4200" dirty="0">
                <a:solidFill>
                  <a:prstClr val="black"/>
                </a:solidFill>
                <a:latin typeface="Open Sans" panose="020B0606030504020204" pitchFamily="34" charset="0"/>
                <a:ea typeface="Open Sans" panose="020B0606030504020204" pitchFamily="34" charset="0"/>
                <a:cs typeface="Open Sans" panose="020B0606030504020204" pitchFamily="34" charset="0"/>
              </a:rPr>
              <a:t>31 days of eligibility</a:t>
            </a:r>
          </a:p>
          <a:p>
            <a:pPr algn="ctr" defTabSz="1371600"/>
            <a:endParaRPr lang="en-US" sz="4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defTabSz="1371600"/>
            <a:r>
              <a:rPr lang="en-US" sz="4200" dirty="0">
                <a:solidFill>
                  <a:prstClr val="black"/>
                </a:solidFill>
                <a:latin typeface="Open Sans" panose="020B0606030504020204" pitchFamily="34" charset="0"/>
                <a:ea typeface="Open Sans" panose="020B0606030504020204" pitchFamily="34" charset="0"/>
                <a:cs typeface="Open Sans" panose="020B0606030504020204" pitchFamily="34" charset="0"/>
              </a:rPr>
              <a:t>Day 1 is </a:t>
            </a:r>
            <a:r>
              <a:rPr lang="en-US" sz="4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date of eligibility</a:t>
            </a:r>
          </a:p>
        </p:txBody>
      </p:sp>
      <p:sp>
        <p:nvSpPr>
          <p:cNvPr id="20" name="Rectangle: Rounded Corners 19">
            <a:extLst>
              <a:ext uri="{FF2B5EF4-FFF2-40B4-BE49-F238E27FC236}">
                <a16:creationId xmlns:a16="http://schemas.microsoft.com/office/drawing/2014/main" id="{47D4B9E0-3537-4220-BA86-D0360E519E9D}"/>
              </a:ext>
            </a:extLst>
          </p:cNvPr>
          <p:cNvSpPr/>
          <p:nvPr/>
        </p:nvSpPr>
        <p:spPr>
          <a:xfrm>
            <a:off x="9464823" y="4071402"/>
            <a:ext cx="8046720" cy="4869951"/>
          </a:xfrm>
          <a:prstGeom prst="roundRect">
            <a:avLst/>
          </a:prstGeom>
          <a:solidFill>
            <a:schemeClr val="accent3">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1371600"/>
            <a:r>
              <a:rPr lang="en-US" sz="4200"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“Later” Enrollment</a:t>
            </a:r>
          </a:p>
          <a:p>
            <a:pPr algn="ctr" defTabSz="1371600"/>
            <a:endParaRPr lang="en-US" sz="42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defTabSz="1371600"/>
            <a:r>
              <a:rPr lang="en-US" sz="4200" dirty="0">
                <a:solidFill>
                  <a:prstClr val="black"/>
                </a:solidFill>
                <a:latin typeface="Open Sans" panose="020B0606030504020204" pitchFamily="34" charset="0"/>
                <a:ea typeface="Open Sans" panose="020B0606030504020204" pitchFamily="34" charset="0"/>
                <a:cs typeface="Open Sans" panose="020B0606030504020204" pitchFamily="34" charset="0"/>
              </a:rPr>
              <a:t>Case enrolled 32 or more days from eligibility</a:t>
            </a:r>
          </a:p>
          <a:p>
            <a:pPr algn="ctr" defTabSz="1371600"/>
            <a:endParaRPr lang="en-US" sz="4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lgn="ctr" defTabSz="1371600"/>
            <a:r>
              <a:rPr lang="en-US" sz="4200" dirty="0">
                <a:solidFill>
                  <a:prstClr val="black"/>
                </a:solidFill>
                <a:latin typeface="Open Sans" panose="020B0606030504020204" pitchFamily="34" charset="0"/>
                <a:ea typeface="Open Sans" panose="020B0606030504020204" pitchFamily="34" charset="0"/>
                <a:cs typeface="Open Sans" panose="020B0606030504020204" pitchFamily="34" charset="0"/>
              </a:rPr>
              <a:t>Day 1 is </a:t>
            </a:r>
            <a:r>
              <a:rPr lang="en-US" sz="42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date of enrollment</a:t>
            </a:r>
          </a:p>
        </p:txBody>
      </p:sp>
      <p:sp>
        <p:nvSpPr>
          <p:cNvPr id="9" name="TextBox 8">
            <a:extLst>
              <a:ext uri="{FF2B5EF4-FFF2-40B4-BE49-F238E27FC236}">
                <a16:creationId xmlns:a16="http://schemas.microsoft.com/office/drawing/2014/main" id="{229448F1-13B8-6CA6-1A72-92403608DDCD}"/>
              </a:ext>
            </a:extLst>
          </p:cNvPr>
          <p:cNvSpPr txBox="1"/>
          <p:nvPr/>
        </p:nvSpPr>
        <p:spPr>
          <a:xfrm>
            <a:off x="1097281" y="350310"/>
            <a:ext cx="13052219" cy="1107996"/>
          </a:xfrm>
          <a:prstGeom prst="rect">
            <a:avLst/>
          </a:prstGeom>
          <a:noFill/>
        </p:spPr>
        <p:txBody>
          <a:bodyPr wrap="square" rtlCol="0">
            <a:spAutoFit/>
          </a:bodyPr>
          <a:lstStyle/>
          <a:p>
            <a:pPr defTabSz="1371600"/>
            <a:r>
              <a:rPr lang="en-US" sz="66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Determining “Day 1”</a:t>
            </a:r>
            <a:endParaRPr lang="en-US" sz="6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AB9CE726-3108-3AE5-B4C3-4E882E578504}"/>
              </a:ext>
            </a:extLst>
          </p:cNvPr>
          <p:cNvSpPr/>
          <p:nvPr/>
        </p:nvSpPr>
        <p:spPr>
          <a:xfrm>
            <a:off x="1097280" y="1622138"/>
            <a:ext cx="16414263" cy="805760"/>
          </a:xfrm>
          <a:prstGeom prst="roundRect">
            <a:avLst/>
          </a:prstGeom>
          <a:solidFill>
            <a:schemeClr val="accent1"/>
          </a:solidFill>
          <a:ln>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endParaRPr lang="en-US" sz="3000" b="1">
              <a:solidFill>
                <a:prstClr val="white"/>
              </a:solidFill>
              <a:latin typeface="Calibri" panose="020F0502020204030204" pitchFamily="34" charset="0"/>
            </a:endParaRPr>
          </a:p>
        </p:txBody>
      </p:sp>
      <p:grpSp>
        <p:nvGrpSpPr>
          <p:cNvPr id="19" name="Group 18">
            <a:extLst>
              <a:ext uri="{FF2B5EF4-FFF2-40B4-BE49-F238E27FC236}">
                <a16:creationId xmlns:a16="http://schemas.microsoft.com/office/drawing/2014/main" id="{460A0273-0FA9-4D40-3440-9B706D3F4BFD}"/>
              </a:ext>
            </a:extLst>
          </p:cNvPr>
          <p:cNvGrpSpPr/>
          <p:nvPr/>
        </p:nvGrpSpPr>
        <p:grpSpPr>
          <a:xfrm rot="459337">
            <a:off x="13182662" y="8502998"/>
            <a:ext cx="3910155" cy="1731423"/>
            <a:chOff x="8187319" y="578425"/>
            <a:chExt cx="3164354" cy="1222188"/>
          </a:xfrm>
        </p:grpSpPr>
        <p:grpSp>
          <p:nvGrpSpPr>
            <p:cNvPr id="12" name="Group 11">
              <a:extLst>
                <a:ext uri="{FF2B5EF4-FFF2-40B4-BE49-F238E27FC236}">
                  <a16:creationId xmlns:a16="http://schemas.microsoft.com/office/drawing/2014/main" id="{06FB7E55-59EC-4D34-4365-2421E1C4E327}"/>
                </a:ext>
              </a:extLst>
            </p:cNvPr>
            <p:cNvGrpSpPr/>
            <p:nvPr/>
          </p:nvGrpSpPr>
          <p:grpSpPr>
            <a:xfrm>
              <a:off x="8187319" y="578425"/>
              <a:ext cx="3164354" cy="1222188"/>
              <a:chOff x="4141840" y="1760648"/>
              <a:chExt cx="3350660" cy="1291397"/>
            </a:xfrm>
            <a:solidFill>
              <a:schemeClr val="bg1"/>
            </a:solidFill>
          </p:grpSpPr>
          <p:sp>
            <p:nvSpPr>
              <p:cNvPr id="13" name="Rectangle 12">
                <a:extLst>
                  <a:ext uri="{FF2B5EF4-FFF2-40B4-BE49-F238E27FC236}">
                    <a16:creationId xmlns:a16="http://schemas.microsoft.com/office/drawing/2014/main" id="{E9DD7D01-4446-DFBF-0A18-6D0E9ED2C866}"/>
                  </a:ext>
                </a:extLst>
              </p:cNvPr>
              <p:cNvSpPr/>
              <p:nvPr/>
            </p:nvSpPr>
            <p:spPr>
              <a:xfrm rot="20652980">
                <a:off x="4141840" y="1760648"/>
                <a:ext cx="3350660" cy="129139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6" name="Rectangle 15">
                <a:extLst>
                  <a:ext uri="{FF2B5EF4-FFF2-40B4-BE49-F238E27FC236}">
                    <a16:creationId xmlns:a16="http://schemas.microsoft.com/office/drawing/2014/main" id="{CC67642C-285B-C29D-1B1F-D0DA25372D98}"/>
                  </a:ext>
                </a:extLst>
              </p:cNvPr>
              <p:cNvSpPr/>
              <p:nvPr/>
            </p:nvSpPr>
            <p:spPr>
              <a:xfrm rot="20673065">
                <a:off x="4200725" y="1927986"/>
                <a:ext cx="584877" cy="2777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grpSp>
        <p:sp>
          <p:nvSpPr>
            <p:cNvPr id="18" name="TextBox 17">
              <a:extLst>
                <a:ext uri="{FF2B5EF4-FFF2-40B4-BE49-F238E27FC236}">
                  <a16:creationId xmlns:a16="http://schemas.microsoft.com/office/drawing/2014/main" id="{48EE0001-3D8B-4185-A068-FFBBA29D86A8}"/>
                </a:ext>
              </a:extLst>
            </p:cNvPr>
            <p:cNvSpPr txBox="1"/>
            <p:nvPr/>
          </p:nvSpPr>
          <p:spPr>
            <a:xfrm rot="20686718">
              <a:off x="8291989" y="741429"/>
              <a:ext cx="3033484" cy="896178"/>
            </a:xfrm>
            <a:prstGeom prst="rect">
              <a:avLst/>
            </a:prstGeom>
            <a:noFill/>
          </p:spPr>
          <p:txBody>
            <a:bodyPr wrap="square" rtlCol="0">
              <a:spAutoFit/>
            </a:bodyPr>
            <a:lstStyle/>
            <a:p>
              <a:pPr algn="ctr" defTabSz="1371600"/>
              <a:r>
                <a:rPr lang="en-US" sz="2550" dirty="0">
                  <a:solidFill>
                    <a:srgbClr val="00765A"/>
                  </a:solidFill>
                  <a:latin typeface="Open Sans" panose="020B0606030504020204" pitchFamily="34" charset="0"/>
                  <a:ea typeface="Open Sans" panose="020B0606030504020204" pitchFamily="34" charset="0"/>
                  <a:cs typeface="Open Sans" panose="020B0606030504020204" pitchFamily="34" charset="0"/>
                </a:rPr>
                <a:t>Gives cases enrolled later the benefit of a full 240-day MG period</a:t>
              </a:r>
            </a:p>
          </p:txBody>
        </p:sp>
      </p:grpSp>
      <p:sp>
        <p:nvSpPr>
          <p:cNvPr id="3" name="TextBox 2">
            <a:extLst>
              <a:ext uri="{FF2B5EF4-FFF2-40B4-BE49-F238E27FC236}">
                <a16:creationId xmlns:a16="http://schemas.microsoft.com/office/drawing/2014/main" id="{446D8B13-285B-0FF5-5296-56BF432CA597}"/>
              </a:ext>
            </a:extLst>
          </p:cNvPr>
          <p:cNvSpPr txBox="1"/>
          <p:nvPr/>
        </p:nvSpPr>
        <p:spPr>
          <a:xfrm>
            <a:off x="1281713" y="2634503"/>
            <a:ext cx="15848598" cy="1200329"/>
          </a:xfrm>
          <a:prstGeom prst="rect">
            <a:avLst/>
          </a:prstGeom>
          <a:noFill/>
        </p:spPr>
        <p:txBody>
          <a:bodyPr wrap="square">
            <a:spAutoFit/>
          </a:bodyPr>
          <a:lstStyle/>
          <a:p>
            <a:pPr defTabSz="1371600"/>
            <a:r>
              <a:rPr lang="en-US" sz="3600" dirty="0">
                <a:solidFill>
                  <a:prstClr val="black"/>
                </a:solidFill>
                <a:latin typeface="Open Sans" panose="020B0606030504020204" pitchFamily="34" charset="0"/>
                <a:ea typeface="Open Sans" panose="020B0606030504020204" pitchFamily="34" charset="0"/>
                <a:cs typeface="Open Sans" panose="020B0606030504020204" pitchFamily="34" charset="0"/>
              </a:rPr>
              <a:t>“Day 1” of the MG service period differs depending on how long after the date of eligibility the case is enrolled</a:t>
            </a:r>
            <a:endParaRPr lang="en-US" sz="3600" dirty="0">
              <a:solidFill>
                <a:prstClr val="black"/>
              </a:solidFill>
              <a:latin typeface="Calibri" panose="020F0502020204030204"/>
            </a:endParaRPr>
          </a:p>
        </p:txBody>
      </p:sp>
    </p:spTree>
    <p:extLst>
      <p:ext uri="{BB962C8B-B14F-4D97-AF65-F5344CB8AC3E}">
        <p14:creationId xmlns:p14="http://schemas.microsoft.com/office/powerpoint/2010/main" val="50819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AB2B4069-A519-4536-884C-FE4EC1EAF219}"/>
              </a:ext>
            </a:extLst>
          </p:cNvPr>
          <p:cNvPicPr>
            <a:picLocks noChangeAspect="1"/>
          </p:cNvPicPr>
          <p:nvPr/>
        </p:nvPicPr>
        <p:blipFill rotWithShape="1">
          <a:blip r:embed="rId3">
            <a:extLst>
              <a:ext uri="{28A0092B-C50C-407E-A947-70E740481C1C}">
                <a14:useLocalDpi xmlns:a14="http://schemas.microsoft.com/office/drawing/2010/main" val="0"/>
              </a:ext>
            </a:extLst>
          </a:blip>
          <a:srcRect t="7851"/>
          <a:stretch/>
        </p:blipFill>
        <p:spPr>
          <a:xfrm>
            <a:off x="7193207" y="1347895"/>
            <a:ext cx="11094794" cy="7591211"/>
          </a:xfrm>
          <a:prstGeom prst="rect">
            <a:avLst/>
          </a:prstGeom>
        </p:spPr>
      </p:pic>
      <p:sp>
        <p:nvSpPr>
          <p:cNvPr id="3" name="TextBox 2">
            <a:extLst>
              <a:ext uri="{FF2B5EF4-FFF2-40B4-BE49-F238E27FC236}">
                <a16:creationId xmlns:a16="http://schemas.microsoft.com/office/drawing/2014/main" id="{C568B628-57C6-4331-903F-6828477A45F2}"/>
              </a:ext>
            </a:extLst>
          </p:cNvPr>
          <p:cNvSpPr txBox="1"/>
          <p:nvPr/>
        </p:nvSpPr>
        <p:spPr>
          <a:xfrm>
            <a:off x="-502505" y="3063734"/>
            <a:ext cx="7055706" cy="4708981"/>
          </a:xfrm>
          <a:prstGeom prst="rect">
            <a:avLst/>
          </a:prstGeom>
          <a:noFill/>
        </p:spPr>
        <p:txBody>
          <a:bodyPr wrap="square" rtlCol="0">
            <a:spAutoFit/>
          </a:bodyPr>
          <a:lstStyle/>
          <a:p>
            <a:pPr algn="ctr" defTabSz="1371600"/>
            <a:r>
              <a:rPr lang="en-US" sz="6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Eligibility, Enrollment, </a:t>
            </a:r>
          </a:p>
          <a:p>
            <a:pPr algn="ctr" defTabSz="1371600"/>
            <a:r>
              <a:rPr lang="en-US" sz="6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&amp; Service Duration Workbook!</a:t>
            </a:r>
            <a:endParaRPr lang="en-US" sz="5400" b="1"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1125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FE5A02-6628-420E-B275-F067233B51A9}"/>
              </a:ext>
            </a:extLst>
          </p:cNvPr>
          <p:cNvSpPr txBox="1"/>
          <p:nvPr/>
        </p:nvSpPr>
        <p:spPr>
          <a:xfrm>
            <a:off x="1198427" y="2926973"/>
            <a:ext cx="5307237" cy="2123658"/>
          </a:xfrm>
          <a:prstGeom prst="rect">
            <a:avLst/>
          </a:prstGeom>
          <a:noFill/>
        </p:spPr>
        <p:txBody>
          <a:bodyPr wrap="square" rtlCol="0">
            <a:spAutoFit/>
          </a:bodyPr>
          <a:lstStyle/>
          <a:p>
            <a:pPr defTabSz="1371600"/>
            <a:r>
              <a:rPr lang="en-US" sz="66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Enrollment Waivers</a:t>
            </a:r>
            <a:endParaRPr lang="en-US" sz="6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A7B16CAE-AA23-4F34-94D8-8E6862D03529}"/>
              </a:ext>
            </a:extLst>
          </p:cNvPr>
          <p:cNvSpPr txBox="1"/>
          <p:nvPr/>
        </p:nvSpPr>
        <p:spPr>
          <a:xfrm>
            <a:off x="1198425" y="5300030"/>
            <a:ext cx="5725485" cy="1938992"/>
          </a:xfrm>
          <a:prstGeom prst="rect">
            <a:avLst/>
          </a:prstGeom>
          <a:noFill/>
        </p:spPr>
        <p:txBody>
          <a:bodyPr wrap="square" rtlCol="0">
            <a:spAutoFit/>
          </a:bodyPr>
          <a:lstStyle/>
          <a:p>
            <a:pPr defTabSz="1371600"/>
            <a: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Approval from ORR must be secured before enrolling clients into Match Grant in the following circumstances:</a:t>
            </a:r>
          </a:p>
        </p:txBody>
      </p:sp>
      <p:sp>
        <p:nvSpPr>
          <p:cNvPr id="10" name="Oval 9">
            <a:extLst>
              <a:ext uri="{FF2B5EF4-FFF2-40B4-BE49-F238E27FC236}">
                <a16:creationId xmlns:a16="http://schemas.microsoft.com/office/drawing/2014/main" id="{071FE820-CEDE-41E3-A008-3D5E65517D92}"/>
              </a:ext>
            </a:extLst>
          </p:cNvPr>
          <p:cNvSpPr/>
          <p:nvPr/>
        </p:nvSpPr>
        <p:spPr>
          <a:xfrm>
            <a:off x="7939887" y="641261"/>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b="1">
                <a:solidFill>
                  <a:prstClr val="white"/>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Rounded Corners 10">
            <a:extLst>
              <a:ext uri="{FF2B5EF4-FFF2-40B4-BE49-F238E27FC236}">
                <a16:creationId xmlns:a16="http://schemas.microsoft.com/office/drawing/2014/main" id="{5836CF5A-AFD0-4897-B405-3B5164721B14}"/>
              </a:ext>
            </a:extLst>
          </p:cNvPr>
          <p:cNvSpPr/>
          <p:nvPr/>
        </p:nvSpPr>
        <p:spPr>
          <a:xfrm>
            <a:off x="9239239" y="342900"/>
            <a:ext cx="7829552" cy="216982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3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Enrolling after enrollment window</a:t>
            </a:r>
            <a:b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Enrollment of a case after their 31-day or 90-day enrollment window has ended. </a:t>
            </a:r>
            <a:endPar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Oval 13">
            <a:extLst>
              <a:ext uri="{FF2B5EF4-FFF2-40B4-BE49-F238E27FC236}">
                <a16:creationId xmlns:a16="http://schemas.microsoft.com/office/drawing/2014/main" id="{A9C5F257-C6F8-4600-B637-AEFF447306D5}"/>
              </a:ext>
            </a:extLst>
          </p:cNvPr>
          <p:cNvSpPr/>
          <p:nvPr/>
        </p:nvSpPr>
        <p:spPr>
          <a:xfrm>
            <a:off x="7939887" y="2998581"/>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b="1">
                <a:solidFill>
                  <a:prstClr val="white"/>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5" name="Rectangle: Rounded Corners 14">
            <a:extLst>
              <a:ext uri="{FF2B5EF4-FFF2-40B4-BE49-F238E27FC236}">
                <a16:creationId xmlns:a16="http://schemas.microsoft.com/office/drawing/2014/main" id="{5111615A-219C-4709-8D1F-AEC7FDEF256C}"/>
              </a:ext>
            </a:extLst>
          </p:cNvPr>
          <p:cNvSpPr/>
          <p:nvPr/>
        </p:nvSpPr>
        <p:spPr>
          <a:xfrm>
            <a:off x="9239239" y="2631579"/>
            <a:ext cx="7829552" cy="2577636"/>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3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Enrollment of Case Resettled by a Non-USCCB Resettlement Agency</a:t>
            </a:r>
          </a:p>
          <a:p>
            <a:pPr marL="1114425" lvl="1" indent="-428625" defTabSz="1371600">
              <a:buFont typeface="Arial" panose="020B0604020202020204" pitchFamily="34" charset="0"/>
              <a:buChar cha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Secondary migration</a:t>
            </a:r>
          </a:p>
          <a:p>
            <a:pPr marL="1114425" lvl="1" indent="-428625" defTabSz="1371600">
              <a:buFont typeface="Arial" panose="020B0604020202020204" pitchFamily="34" charset="0"/>
              <a:buChar cha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Local transfer due to lack of capacity</a:t>
            </a:r>
          </a:p>
          <a:p>
            <a:pPr marL="1114425" lvl="1" indent="-428625" defTabSz="1371600">
              <a:buFont typeface="Arial" panose="020B0604020202020204" pitchFamily="34" charset="0"/>
              <a:buChar cha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Special circumstances transfer</a:t>
            </a:r>
          </a:p>
        </p:txBody>
      </p:sp>
      <p:sp>
        <p:nvSpPr>
          <p:cNvPr id="16" name="Oval 15">
            <a:extLst>
              <a:ext uri="{FF2B5EF4-FFF2-40B4-BE49-F238E27FC236}">
                <a16:creationId xmlns:a16="http://schemas.microsoft.com/office/drawing/2014/main" id="{DC57F638-93B8-49BB-9897-6A516F941556}"/>
              </a:ext>
            </a:extLst>
          </p:cNvPr>
          <p:cNvSpPr/>
          <p:nvPr/>
        </p:nvSpPr>
        <p:spPr>
          <a:xfrm>
            <a:off x="7939887" y="5888748"/>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b="1">
                <a:solidFill>
                  <a:prstClr val="white"/>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17" name="Rectangle: Rounded Corners 16">
            <a:extLst>
              <a:ext uri="{FF2B5EF4-FFF2-40B4-BE49-F238E27FC236}">
                <a16:creationId xmlns:a16="http://schemas.microsoft.com/office/drawing/2014/main" id="{438A4D79-0842-4490-98FE-1204394CE324}"/>
              </a:ext>
            </a:extLst>
          </p:cNvPr>
          <p:cNvSpPr/>
          <p:nvPr/>
        </p:nvSpPr>
        <p:spPr>
          <a:xfrm>
            <a:off x="9144000" y="5425581"/>
            <a:ext cx="7829552" cy="236187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3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Long Distance Enrollment</a:t>
            </a:r>
            <a:b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Enrollments or job placements outside a local office’s 100-mile service radius. Will not be approved for any sites on a Performance Improvement Plan (PIP). </a:t>
            </a:r>
          </a:p>
        </p:txBody>
      </p:sp>
      <p:sp>
        <p:nvSpPr>
          <p:cNvPr id="5" name="Oval 4">
            <a:extLst>
              <a:ext uri="{FF2B5EF4-FFF2-40B4-BE49-F238E27FC236}">
                <a16:creationId xmlns:a16="http://schemas.microsoft.com/office/drawing/2014/main" id="{97B44CBD-F09C-6CE0-EB2A-FF5C239E01BD}"/>
              </a:ext>
            </a:extLst>
          </p:cNvPr>
          <p:cNvSpPr/>
          <p:nvPr/>
        </p:nvSpPr>
        <p:spPr>
          <a:xfrm>
            <a:off x="7939887" y="8367435"/>
            <a:ext cx="822960" cy="8229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r>
              <a:rPr lang="en-US" sz="2700" b="1" dirty="0">
                <a:solidFill>
                  <a:prstClr val="white"/>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6" name="Rectangle: Rounded Corners 5">
            <a:extLst>
              <a:ext uri="{FF2B5EF4-FFF2-40B4-BE49-F238E27FC236}">
                <a16:creationId xmlns:a16="http://schemas.microsoft.com/office/drawing/2014/main" id="{49BA8A17-7A46-6A67-7B09-3348A18D4A97}"/>
              </a:ext>
            </a:extLst>
          </p:cNvPr>
          <p:cNvSpPr/>
          <p:nvPr/>
        </p:nvSpPr>
        <p:spPr>
          <a:xfrm>
            <a:off x="9142021" y="8002728"/>
            <a:ext cx="7829552" cy="208704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3000" b="1" dirty="0">
                <a:solidFill>
                  <a:prstClr val="black"/>
                </a:solidFill>
                <a:latin typeface="Open Sans" panose="020B0606030504020204" pitchFamily="34" charset="0"/>
                <a:ea typeface="Open Sans" panose="020B0606030504020204" pitchFamily="34" charset="0"/>
                <a:cs typeface="Open Sans" panose="020B0606030504020204" pitchFamily="34" charset="0"/>
              </a:rPr>
              <a:t>Joining Cases</a:t>
            </a:r>
            <a:b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Joining cases with different eligibility dates</a:t>
            </a:r>
          </a:p>
        </p:txBody>
      </p:sp>
    </p:spTree>
    <p:extLst>
      <p:ext uri="{BB962C8B-B14F-4D97-AF65-F5344CB8AC3E}">
        <p14:creationId xmlns:p14="http://schemas.microsoft.com/office/powerpoint/2010/main" val="7650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2D36F9-D253-45B2-8699-307E327E6CB0}"/>
              </a:ext>
            </a:extLst>
          </p:cNvPr>
          <p:cNvSpPr txBox="1"/>
          <p:nvPr/>
        </p:nvSpPr>
        <p:spPr>
          <a:xfrm>
            <a:off x="1097281" y="1276031"/>
            <a:ext cx="13052219" cy="1107996"/>
          </a:xfrm>
          <a:prstGeom prst="rect">
            <a:avLst/>
          </a:prstGeom>
          <a:noFill/>
        </p:spPr>
        <p:txBody>
          <a:bodyPr wrap="square" rtlCol="0">
            <a:spAutoFit/>
          </a:bodyPr>
          <a:lstStyle/>
          <a:p>
            <a:pPr defTabSz="1371600"/>
            <a:r>
              <a:rPr lang="en-US" sz="6600" b="1">
                <a:solidFill>
                  <a:prstClr val="black"/>
                </a:solidFill>
                <a:latin typeface="Open Sans" panose="020B0606030504020204" pitchFamily="34" charset="0"/>
                <a:ea typeface="Open Sans" panose="020B0606030504020204" pitchFamily="34" charset="0"/>
                <a:cs typeface="Open Sans" panose="020B0606030504020204" pitchFamily="34" charset="0"/>
              </a:rPr>
              <a:t>Submitting Waiver Requests</a:t>
            </a:r>
            <a:endParaRPr lang="en-US" sz="6000" b="1">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Rounded Corners 2">
            <a:extLst>
              <a:ext uri="{FF2B5EF4-FFF2-40B4-BE49-F238E27FC236}">
                <a16:creationId xmlns:a16="http://schemas.microsoft.com/office/drawing/2014/main" id="{C042950C-7775-4061-A4B9-64E03F98A5AA}"/>
              </a:ext>
            </a:extLst>
          </p:cNvPr>
          <p:cNvSpPr/>
          <p:nvPr/>
        </p:nvSpPr>
        <p:spPr>
          <a:xfrm>
            <a:off x="1097280" y="2758441"/>
            <a:ext cx="16414263" cy="805760"/>
          </a:xfrm>
          <a:prstGeom prst="roundRect">
            <a:avLst/>
          </a:prstGeom>
          <a:solidFill>
            <a:schemeClr val="accent1"/>
          </a:solidFill>
          <a:ln>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endParaRPr lang="en-US" sz="3000" b="1">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127671CC-B0AD-4E6B-8E7C-D5835649297B}"/>
              </a:ext>
            </a:extLst>
          </p:cNvPr>
          <p:cNvGrpSpPr/>
          <p:nvPr/>
        </p:nvGrpSpPr>
        <p:grpSpPr>
          <a:xfrm>
            <a:off x="10310112" y="4786305"/>
            <a:ext cx="7751844" cy="5092290"/>
            <a:chOff x="3770621" y="2913472"/>
            <a:chExt cx="5167896" cy="3394860"/>
          </a:xfrm>
        </p:grpSpPr>
        <p:pic>
          <p:nvPicPr>
            <p:cNvPr id="6" name="Picture 5" descr="Graphical user interface, text, application, email&#10;&#10;Description automatically generated">
              <a:hlinkClick r:id="rId3"/>
              <a:extLst>
                <a:ext uri="{FF2B5EF4-FFF2-40B4-BE49-F238E27FC236}">
                  <a16:creationId xmlns:a16="http://schemas.microsoft.com/office/drawing/2014/main" id="{53B7A9E3-4E68-484C-99FE-C9B10C2E0D70}"/>
                </a:ext>
              </a:extLst>
            </p:cNvPr>
            <p:cNvPicPr>
              <a:picLocks noChangeAspect="1"/>
            </p:cNvPicPr>
            <p:nvPr/>
          </p:nvPicPr>
          <p:blipFill rotWithShape="1">
            <a:blip r:embed="rId4">
              <a:extLst>
                <a:ext uri="{28A0092B-C50C-407E-A947-70E740481C1C}">
                  <a14:useLocalDpi xmlns:a14="http://schemas.microsoft.com/office/drawing/2010/main" val="0"/>
                </a:ext>
              </a:extLst>
            </a:blip>
            <a:srcRect r="31516"/>
            <a:stretch/>
          </p:blipFill>
          <p:spPr>
            <a:xfrm>
              <a:off x="4315151" y="2913472"/>
              <a:ext cx="4623366" cy="3145211"/>
            </a:xfrm>
            <a:prstGeom prst="rect">
              <a:avLst/>
            </a:prstGeom>
          </p:spPr>
        </p:pic>
        <p:sp>
          <p:nvSpPr>
            <p:cNvPr id="7" name="Oval 6">
              <a:extLst>
                <a:ext uri="{FF2B5EF4-FFF2-40B4-BE49-F238E27FC236}">
                  <a16:creationId xmlns:a16="http://schemas.microsoft.com/office/drawing/2014/main" id="{6770BBA8-0B39-4CB2-B26A-D9D119C93F9A}"/>
                </a:ext>
              </a:extLst>
            </p:cNvPr>
            <p:cNvSpPr/>
            <p:nvPr/>
          </p:nvSpPr>
          <p:spPr>
            <a:xfrm>
              <a:off x="3770621" y="4469259"/>
              <a:ext cx="4900775" cy="183907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grpSp>
      <p:sp>
        <p:nvSpPr>
          <p:cNvPr id="8" name="TextBox 7">
            <a:extLst>
              <a:ext uri="{FF2B5EF4-FFF2-40B4-BE49-F238E27FC236}">
                <a16:creationId xmlns:a16="http://schemas.microsoft.com/office/drawing/2014/main" id="{EAC4E8C4-2BF1-448D-BA26-1D430493BBF1}"/>
              </a:ext>
            </a:extLst>
          </p:cNvPr>
          <p:cNvSpPr txBox="1"/>
          <p:nvPr/>
        </p:nvSpPr>
        <p:spPr>
          <a:xfrm>
            <a:off x="1656021" y="3892448"/>
            <a:ext cx="14975958" cy="6740307"/>
          </a:xfrm>
          <a:prstGeom prst="rect">
            <a:avLst/>
          </a:prstGeom>
          <a:noFill/>
        </p:spPr>
        <p:txBody>
          <a:bodyPr wrap="square" rtlCol="0">
            <a:spAutoFit/>
          </a:bodyPr>
          <a:lstStyle/>
          <a:p>
            <a:pPr marL="685800" indent="-685800" defTabSz="1371600" fontAlgn="base">
              <a:buFont typeface="+mj-lt"/>
              <a:buAutoNum type="arabicPeriod"/>
            </a:pPr>
            <a: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t>Locate MG Enrollment Waiver Request Form and </a:t>
            </a:r>
            <a:b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t>Instructions on </a:t>
            </a:r>
            <a:r>
              <a:rPr lang="en-US" sz="3600" err="1">
                <a:solidFill>
                  <a:srgbClr val="000000"/>
                </a:solidFill>
                <a:latin typeface="Open Sans" panose="020B0606030504020204" pitchFamily="34" charset="0"/>
                <a:ea typeface="Open Sans" panose="020B0606030504020204" pitchFamily="34" charset="0"/>
                <a:cs typeface="Open Sans" panose="020B0606030504020204" pitchFamily="34" charset="0"/>
              </a:rPr>
              <a:t>MRSConnect</a:t>
            </a:r>
            <a: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t>.</a:t>
            </a:r>
          </a:p>
          <a:p>
            <a:pPr marL="685800" indent="-685800" defTabSz="1371600" fontAlgn="base">
              <a:buFont typeface="+mj-lt"/>
              <a:buAutoNum type="arabicPeriod"/>
            </a:pPr>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85800" indent="-685800" defTabSz="1371600" fontAlgn="base">
              <a:buFont typeface="+mj-lt"/>
              <a:buAutoNum type="arabicPeriod"/>
            </a:pPr>
            <a: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t>Complete the Waiver Request Form</a:t>
            </a:r>
            <a:b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t>according to the instructions for your </a:t>
            </a:r>
            <a:b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t>specific circumstance.</a:t>
            </a:r>
          </a:p>
          <a:p>
            <a:pPr marL="685800" indent="-685800" defTabSz="1371600" fontAlgn="base">
              <a:buFont typeface="+mj-lt"/>
              <a:buAutoNum type="arabicPeriod"/>
            </a:pPr>
            <a:endParaRPr lang="en-US">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85800" indent="-685800" defTabSz="1371600" fontAlgn="base">
              <a:buFont typeface="+mj-lt"/>
              <a:buAutoNum type="arabicPeriod"/>
            </a:pPr>
            <a: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t>Submit form and eligibility </a:t>
            </a:r>
            <a:b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t>documentation for each case </a:t>
            </a:r>
            <a:b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t>member to </a:t>
            </a:r>
            <a:b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5"/>
              </a:rPr>
              <a:t>MRSMatchGrant@usccb.org</a:t>
            </a:r>
            <a:r>
              <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rPr>
              <a:t>. </a:t>
            </a:r>
          </a:p>
          <a:p>
            <a:pPr marL="685800" indent="-685800" algn="just" defTabSz="1371600" fontAlgn="base">
              <a:buFont typeface="+mj-lt"/>
              <a:buAutoNum type="arabicPeriod"/>
            </a:pPr>
            <a:endPar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428625" indent="-428625" algn="just" defTabSz="1371600" fontAlgn="base">
              <a:buFont typeface="Arial" panose="020B0604020202020204" pitchFamily="34" charset="0"/>
              <a:buChar char="•"/>
            </a:pPr>
            <a:endParaRPr lang="en-US" sz="36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8710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4"/>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2"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5" y="1"/>
            <a:ext cx="4253036" cy="2221256"/>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dirty="0">
              <a:solidFill>
                <a:prstClr val="white"/>
              </a:solidFill>
              <a:latin typeface="Calibri" panose="020F0502020204030204"/>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7" y="9173252"/>
            <a:ext cx="2241770"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1" y="9679715"/>
            <a:ext cx="1222355"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4" name="Picture 3" descr="A form with text and images&#10;&#10;Description automatically generated with medium confidence">
            <a:extLst>
              <a:ext uri="{FF2B5EF4-FFF2-40B4-BE49-F238E27FC236}">
                <a16:creationId xmlns:a16="http://schemas.microsoft.com/office/drawing/2014/main" id="{E89E53FE-E01B-47D1-472A-F37AE4654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078" y="0"/>
            <a:ext cx="11167844" cy="10287000"/>
          </a:xfrm>
          <a:prstGeom prst="rect">
            <a:avLst/>
          </a:prstGeom>
        </p:spPr>
      </p:pic>
    </p:spTree>
    <p:extLst>
      <p:ext uri="{BB962C8B-B14F-4D97-AF65-F5344CB8AC3E}">
        <p14:creationId xmlns:p14="http://schemas.microsoft.com/office/powerpoint/2010/main" val="4240922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panose="020F0502020204030204"/>
            </a:endParaRPr>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64234" y="-380505"/>
            <a:ext cx="2741457" cy="2065484"/>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337462" y="633219"/>
            <a:ext cx="968052" cy="96805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5065223" y="982710"/>
            <a:ext cx="1031208" cy="103120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4034965" y="1"/>
            <a:ext cx="4253036" cy="2221256"/>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371600"/>
            <a:endParaRPr lang="en-US" sz="2700" dirty="0">
              <a:solidFill>
                <a:prstClr val="white"/>
              </a:solidFill>
              <a:latin typeface="Calibri" panose="020F0502020204030204"/>
            </a:endParaRPr>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964517" y="9173252"/>
            <a:ext cx="2241770" cy="111374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406121" y="9679715"/>
            <a:ext cx="1222355" cy="607286"/>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pic>
        <p:nvPicPr>
          <p:cNvPr id="3" name="Picture 2" descr="A document with red text&#10;&#10;Description automatically generated">
            <a:extLst>
              <a:ext uri="{FF2B5EF4-FFF2-40B4-BE49-F238E27FC236}">
                <a16:creationId xmlns:a16="http://schemas.microsoft.com/office/drawing/2014/main" id="{BBA6895C-6B42-BC86-8551-92FE6C260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188" y="0"/>
            <a:ext cx="10715625" cy="10287000"/>
          </a:xfrm>
          <a:prstGeom prst="rect">
            <a:avLst/>
          </a:prstGeom>
        </p:spPr>
      </p:pic>
    </p:spTree>
    <p:extLst>
      <p:ext uri="{BB962C8B-B14F-4D97-AF65-F5344CB8AC3E}">
        <p14:creationId xmlns:p14="http://schemas.microsoft.com/office/powerpoint/2010/main" val="1077369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2D36F9-D253-45B2-8699-307E327E6CB0}"/>
              </a:ext>
            </a:extLst>
          </p:cNvPr>
          <p:cNvSpPr txBox="1"/>
          <p:nvPr/>
        </p:nvSpPr>
        <p:spPr>
          <a:xfrm>
            <a:off x="1097280" y="1276031"/>
            <a:ext cx="14622180" cy="1015663"/>
          </a:xfrm>
          <a:prstGeom prst="rect">
            <a:avLst/>
          </a:prstGeom>
          <a:noFill/>
        </p:spPr>
        <p:txBody>
          <a:bodyPr wrap="square" lIns="91440" tIns="45720" rIns="91440" bIns="45720" rtlCol="0" anchor="t">
            <a:spAutoFit/>
          </a:bodyPr>
          <a:lstStyle/>
          <a:p>
            <a:pPr defTabSz="1371600"/>
            <a:r>
              <a:rPr lang="en-US" sz="6000" b="1" dirty="0">
                <a:solidFill>
                  <a:prstClr val="black"/>
                </a:solidFill>
                <a:latin typeface="Open Sans"/>
                <a:ea typeface="Open Sans"/>
                <a:cs typeface="Open Sans"/>
              </a:rPr>
              <a:t>Frequent Mistakes During Handoff</a:t>
            </a:r>
            <a:endParaRPr lang="en-US" sz="5400" b="1" dirty="0">
              <a:solidFill>
                <a:prstClr val="black"/>
              </a:solidFill>
              <a:latin typeface="Open Sans"/>
              <a:ea typeface="Open Sans"/>
              <a:cs typeface="Open Sans"/>
            </a:endParaRPr>
          </a:p>
        </p:txBody>
      </p:sp>
      <p:sp>
        <p:nvSpPr>
          <p:cNvPr id="3" name="Rectangle: Rounded Corners 2">
            <a:extLst>
              <a:ext uri="{FF2B5EF4-FFF2-40B4-BE49-F238E27FC236}">
                <a16:creationId xmlns:a16="http://schemas.microsoft.com/office/drawing/2014/main" id="{C042950C-7775-4061-A4B9-64E03F98A5AA}"/>
              </a:ext>
            </a:extLst>
          </p:cNvPr>
          <p:cNvSpPr/>
          <p:nvPr/>
        </p:nvSpPr>
        <p:spPr>
          <a:xfrm>
            <a:off x="1097280" y="2758441"/>
            <a:ext cx="16414263" cy="805760"/>
          </a:xfrm>
          <a:prstGeom prst="roundRect">
            <a:avLst/>
          </a:prstGeom>
          <a:solidFill>
            <a:schemeClr val="accent1"/>
          </a:solidFill>
          <a:ln>
            <a:solidFill>
              <a:srgbClr val="007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endParaRPr lang="en-US" sz="3000" b="1">
              <a:solidFill>
                <a:prstClr val="white"/>
              </a:solidFill>
              <a:latin typeface="Calibri" panose="020F0502020204030204" pitchFamily="34" charset="0"/>
            </a:endParaRPr>
          </a:p>
        </p:txBody>
      </p:sp>
      <p:sp>
        <p:nvSpPr>
          <p:cNvPr id="6" name="TextBox 5">
            <a:extLst>
              <a:ext uri="{FF2B5EF4-FFF2-40B4-BE49-F238E27FC236}">
                <a16:creationId xmlns:a16="http://schemas.microsoft.com/office/drawing/2014/main" id="{29DE505B-DCC2-4825-9F50-E992EC868BC1}"/>
              </a:ext>
            </a:extLst>
          </p:cNvPr>
          <p:cNvSpPr txBox="1"/>
          <p:nvPr/>
        </p:nvSpPr>
        <p:spPr>
          <a:xfrm>
            <a:off x="1209047" y="3812701"/>
            <a:ext cx="16190729" cy="4939814"/>
          </a:xfrm>
          <a:prstGeom prst="rect">
            <a:avLst/>
          </a:prstGeom>
          <a:noFill/>
        </p:spPr>
        <p:txBody>
          <a:bodyPr wrap="square" lIns="137160" tIns="68580" rIns="137160" bIns="68580" rtlCol="0" anchor="t">
            <a:spAutoFit/>
          </a:bodyPr>
          <a:lstStyle/>
          <a:p>
            <a:pPr marL="571500" indent="-571500" defTabSz="1371600">
              <a:buFont typeface="Arial" panose="020B0604020202020204" pitchFamily="34" charset="0"/>
              <a:buChar char="•"/>
            </a:pPr>
            <a:r>
              <a:rPr lang="en-US" sz="3600" dirty="0">
                <a:effectLst/>
                <a:latin typeface="Aptos" panose="020B0004020202020204" pitchFamily="34" charset="0"/>
                <a:ea typeface="Times New Roman" panose="02020603050405020304" pitchFamily="18" charset="0"/>
                <a:cs typeface="Aptos" panose="020B0004020202020204" pitchFamily="34" charset="0"/>
              </a:rPr>
              <a:t>Who is responsible for requirements that overlap between R&amp;P and MG</a:t>
            </a:r>
          </a:p>
          <a:p>
            <a:pPr marL="571500" indent="-571500" defTabSz="1371600">
              <a:buFont typeface="Arial" panose="020B0604020202020204" pitchFamily="34" charset="0"/>
              <a:buChar char="•"/>
            </a:pPr>
            <a:endParaRPr lang="en-US" sz="3600" dirty="0">
              <a:effectLst/>
              <a:latin typeface="Aptos" panose="020B0004020202020204" pitchFamily="34" charset="0"/>
              <a:ea typeface="Times New Roman" panose="02020603050405020304" pitchFamily="18" charset="0"/>
              <a:cs typeface="Aptos" panose="020B0004020202020204" pitchFamily="34" charset="0"/>
            </a:endParaRPr>
          </a:p>
          <a:p>
            <a:pPr marL="571500" indent="-571500" defTabSz="1371600">
              <a:buFont typeface="Arial" panose="020B0604020202020204" pitchFamily="34" charset="0"/>
              <a:buChar char="•"/>
            </a:pPr>
            <a:r>
              <a:rPr lang="en-US" sz="3600" dirty="0">
                <a:effectLst/>
                <a:latin typeface="Aptos" panose="020B0004020202020204" pitchFamily="34" charset="0"/>
                <a:ea typeface="Times New Roman" panose="02020603050405020304" pitchFamily="18" charset="0"/>
                <a:cs typeface="Aptos" panose="020B0004020202020204" pitchFamily="34" charset="0"/>
              </a:rPr>
              <a:t>Not sharing sufficient details about the case </a:t>
            </a:r>
            <a:endParaRPr lang="en-US" sz="3300" dirty="0">
              <a:solidFill>
                <a:prstClr val="black"/>
              </a:solidFill>
              <a:highlight>
                <a:srgbClr val="FFFF00"/>
              </a:highlight>
              <a:latin typeface="Open Sans"/>
              <a:ea typeface="Open Sans"/>
              <a:cs typeface="Open Sans"/>
            </a:endParaRPr>
          </a:p>
          <a:p>
            <a:pPr marL="571500" indent="-571500" defTabSz="1371600">
              <a:buFont typeface="Arial" panose="020B0604020202020204" pitchFamily="34" charset="0"/>
              <a:buChar char="•"/>
            </a:pPr>
            <a:endParaRPr lang="en-US" sz="3600" dirty="0">
              <a:effectLst/>
              <a:latin typeface="Aptos" panose="020B0004020202020204" pitchFamily="34" charset="0"/>
              <a:ea typeface="Times New Roman" panose="02020603050405020304" pitchFamily="18" charset="0"/>
              <a:cs typeface="Aptos" panose="020B0004020202020204" pitchFamily="34" charset="0"/>
            </a:endParaRPr>
          </a:p>
          <a:p>
            <a:pPr marL="571500" indent="-571500" defTabSz="1371600">
              <a:buFont typeface="Arial" panose="020B0604020202020204" pitchFamily="34" charset="0"/>
              <a:buChar char="•"/>
            </a:pPr>
            <a:r>
              <a:rPr lang="en-US" sz="3600" dirty="0">
                <a:effectLst/>
                <a:latin typeface="Aptos" panose="020B0004020202020204" pitchFamily="34" charset="0"/>
                <a:ea typeface="Times New Roman" panose="02020603050405020304" pitchFamily="18" charset="0"/>
                <a:cs typeface="Aptos" panose="020B0004020202020204" pitchFamily="34" charset="0"/>
              </a:rPr>
              <a:t>Inaccurately describing the MG program </a:t>
            </a:r>
            <a:endParaRPr lang="en-US" sz="3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514350" indent="-514350" defTabSz="1371600">
              <a:buFont typeface="Arial" panose="020B0604020202020204" pitchFamily="34" charset="0"/>
              <a:buChar char="•"/>
            </a:pPr>
            <a:endParaRPr lang="en-US" sz="33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514350" indent="-514350" defTabSz="1371600">
              <a:buFont typeface="Arial" panose="020B0604020202020204" pitchFamily="34" charset="0"/>
              <a:buChar char="•"/>
            </a:pPr>
            <a:r>
              <a:rPr lang="en-US" sz="3300" dirty="0">
                <a:solidFill>
                  <a:prstClr val="black"/>
                </a:solidFill>
                <a:latin typeface="Open Sans" panose="020B0606030504020204" pitchFamily="34" charset="0"/>
                <a:ea typeface="Open Sans" panose="020B0606030504020204" pitchFamily="34" charset="0"/>
                <a:cs typeface="Open Sans" panose="020B0606030504020204" pitchFamily="34" charset="0"/>
              </a:rPr>
              <a:t>Date of enrollment = date client signs their MG Client Agreement</a:t>
            </a:r>
          </a:p>
          <a:p>
            <a:pPr marL="1200150" lvl="1" indent="-514350" defTabSz="1371600">
              <a:buFont typeface="Arial" panose="020B0604020202020204" pitchFamily="34" charset="0"/>
              <a:buChar char="•"/>
            </a:pPr>
            <a:r>
              <a:rPr lang="en-US" sz="3300" b="1" u="sng" dirty="0">
                <a:solidFill>
                  <a:prstClr val="black"/>
                </a:solidFill>
                <a:latin typeface="Open Sans" panose="020B0606030504020204" pitchFamily="34" charset="0"/>
                <a:ea typeface="Open Sans" panose="020B0606030504020204" pitchFamily="34" charset="0"/>
                <a:cs typeface="Open Sans" panose="020B0606030504020204" pitchFamily="34" charset="0"/>
              </a:rPr>
              <a:t>Not</a:t>
            </a:r>
            <a:r>
              <a:rPr lang="en-US" sz="3300" dirty="0">
                <a:solidFill>
                  <a:prstClr val="black"/>
                </a:solidFill>
                <a:latin typeface="Open Sans" panose="020B0606030504020204" pitchFamily="34" charset="0"/>
                <a:ea typeface="Open Sans" panose="020B0606030504020204" pitchFamily="34" charset="0"/>
                <a:cs typeface="Open Sans" panose="020B0606030504020204" pitchFamily="34" charset="0"/>
              </a:rPr>
              <a:t> the date you submit the enrollment form in MRIS</a:t>
            </a:r>
          </a:p>
          <a:p>
            <a:pPr marL="1200150" lvl="1" indent="-514350" defTabSz="1371600">
              <a:buFont typeface="Arial" panose="020B0604020202020204" pitchFamily="34" charset="0"/>
              <a:buChar char="•"/>
            </a:pPr>
            <a:endParaRPr lang="en-US" sz="3300" dirty="0">
              <a:solidFill>
                <a:prstClr val="black"/>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83534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D1143F-88F8-2BB7-2D13-81988E4FF495}"/>
              </a:ext>
            </a:extLst>
          </p:cNvPr>
          <p:cNvSpPr txBox="1"/>
          <p:nvPr/>
        </p:nvSpPr>
        <p:spPr>
          <a:xfrm>
            <a:off x="3239180" y="908283"/>
            <a:ext cx="13073063" cy="923330"/>
          </a:xfrm>
          <a:prstGeom prst="rect">
            <a:avLst/>
          </a:prstGeom>
          <a:noFill/>
        </p:spPr>
        <p:txBody>
          <a:bodyPr wrap="square" rtlCol="0">
            <a:spAutoFit/>
          </a:bodyPr>
          <a:lstStyle/>
          <a:p>
            <a:pPr defTabSz="1371600"/>
            <a:r>
              <a:rPr lang="en-US" sz="5400" b="1" dirty="0">
                <a:solidFill>
                  <a:prstClr val="white"/>
                </a:solidFill>
                <a:latin typeface="Aptos" panose="02110004020202020204"/>
              </a:rPr>
              <a:t>Webinar Recording on </a:t>
            </a:r>
            <a:r>
              <a:rPr lang="en-US" sz="5400" b="1" dirty="0" err="1">
                <a:solidFill>
                  <a:prstClr val="white"/>
                </a:solidFill>
                <a:latin typeface="Aptos" panose="02110004020202020204"/>
              </a:rPr>
              <a:t>MRSConnect</a:t>
            </a:r>
            <a:endParaRPr lang="en-US" sz="5400" b="1" dirty="0">
              <a:solidFill>
                <a:prstClr val="white"/>
              </a:solidFill>
              <a:latin typeface="Aptos" panose="02110004020202020204"/>
            </a:endParaRPr>
          </a:p>
        </p:txBody>
      </p:sp>
      <p:pic>
        <p:nvPicPr>
          <p:cNvPr id="8" name="Picture 7" descr="A collage of images of people and a person&#10;&#10;Description automatically generated">
            <a:extLst>
              <a:ext uri="{FF2B5EF4-FFF2-40B4-BE49-F238E27FC236}">
                <a16:creationId xmlns:a16="http://schemas.microsoft.com/office/drawing/2014/main" id="{FC483C39-94C1-2F82-5DFA-7E6A2F050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203" y="3249380"/>
            <a:ext cx="7262378" cy="6129338"/>
          </a:xfrm>
          <a:prstGeom prst="rect">
            <a:avLst/>
          </a:prstGeom>
        </p:spPr>
      </p:pic>
      <p:sp>
        <p:nvSpPr>
          <p:cNvPr id="9" name="Oval 8">
            <a:extLst>
              <a:ext uri="{FF2B5EF4-FFF2-40B4-BE49-F238E27FC236}">
                <a16:creationId xmlns:a16="http://schemas.microsoft.com/office/drawing/2014/main" id="{B3A0866F-0C1D-B83F-7CC9-43D03FD48C16}"/>
              </a:ext>
            </a:extLst>
          </p:cNvPr>
          <p:cNvSpPr/>
          <p:nvPr/>
        </p:nvSpPr>
        <p:spPr>
          <a:xfrm>
            <a:off x="5800953" y="6849831"/>
            <a:ext cx="2979627" cy="2528886"/>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Aptos" panose="02110004020202020204"/>
            </a:endParaRPr>
          </a:p>
        </p:txBody>
      </p:sp>
      <p:sp>
        <p:nvSpPr>
          <p:cNvPr id="6" name="TextBox 5">
            <a:extLst>
              <a:ext uri="{FF2B5EF4-FFF2-40B4-BE49-F238E27FC236}">
                <a16:creationId xmlns:a16="http://schemas.microsoft.com/office/drawing/2014/main" id="{D1F9AD73-083F-0B4F-1BFF-D0B277943788}"/>
              </a:ext>
            </a:extLst>
          </p:cNvPr>
          <p:cNvSpPr txBox="1"/>
          <p:nvPr/>
        </p:nvSpPr>
        <p:spPr>
          <a:xfrm>
            <a:off x="2201564" y="2180736"/>
            <a:ext cx="6410130" cy="923330"/>
          </a:xfrm>
          <a:prstGeom prst="rect">
            <a:avLst/>
          </a:prstGeom>
          <a:noFill/>
        </p:spPr>
        <p:txBody>
          <a:bodyPr wrap="square" rtlCol="0">
            <a:spAutoFit/>
          </a:bodyPr>
          <a:lstStyle/>
          <a:p>
            <a:pPr defTabSz="1371600"/>
            <a:r>
              <a:rPr lang="en-US" sz="2700" b="1" dirty="0">
                <a:solidFill>
                  <a:prstClr val="white"/>
                </a:solidFill>
                <a:latin typeface="Aptos" panose="02110004020202020204"/>
              </a:rPr>
              <a:t>All webinars for the fiscal year are saved on the Communications tile.</a:t>
            </a:r>
          </a:p>
        </p:txBody>
      </p:sp>
      <p:sp>
        <p:nvSpPr>
          <p:cNvPr id="7" name="TextBox 6">
            <a:extLst>
              <a:ext uri="{FF2B5EF4-FFF2-40B4-BE49-F238E27FC236}">
                <a16:creationId xmlns:a16="http://schemas.microsoft.com/office/drawing/2014/main" id="{C2BF354C-DEC5-11E6-8534-34AEB18D2FE4}"/>
              </a:ext>
            </a:extLst>
          </p:cNvPr>
          <p:cNvSpPr txBox="1"/>
          <p:nvPr/>
        </p:nvSpPr>
        <p:spPr>
          <a:xfrm>
            <a:off x="10115883" y="2147900"/>
            <a:ext cx="6410130" cy="923330"/>
          </a:xfrm>
          <a:prstGeom prst="rect">
            <a:avLst/>
          </a:prstGeom>
          <a:noFill/>
        </p:spPr>
        <p:txBody>
          <a:bodyPr wrap="square" rtlCol="0">
            <a:spAutoFit/>
          </a:bodyPr>
          <a:lstStyle/>
          <a:p>
            <a:pPr algn="ctr" defTabSz="1371600"/>
            <a:r>
              <a:rPr lang="en-US" sz="2700" b="1" dirty="0">
                <a:solidFill>
                  <a:prstClr val="white"/>
                </a:solidFill>
                <a:latin typeface="Aptos" panose="02110004020202020204"/>
              </a:rPr>
              <a:t>Today’s webinar will also be saved here on the </a:t>
            </a:r>
            <a:r>
              <a:rPr lang="en-US" sz="2700" b="1">
                <a:solidFill>
                  <a:prstClr val="white"/>
                </a:solidFill>
                <a:latin typeface="Aptos" panose="02110004020202020204"/>
              </a:rPr>
              <a:t>Match Grant page</a:t>
            </a:r>
            <a:r>
              <a:rPr lang="en-US" sz="2700" b="1" dirty="0">
                <a:solidFill>
                  <a:prstClr val="white"/>
                </a:solidFill>
                <a:latin typeface="Aptos" panose="02110004020202020204"/>
              </a:rPr>
              <a:t>.</a:t>
            </a:r>
          </a:p>
        </p:txBody>
      </p:sp>
      <p:pic>
        <p:nvPicPr>
          <p:cNvPr id="3" name="Picture 2" descr="A screenshot of a webinar&#10;&#10;Description automatically generated">
            <a:extLst>
              <a:ext uri="{FF2B5EF4-FFF2-40B4-BE49-F238E27FC236}">
                <a16:creationId xmlns:a16="http://schemas.microsoft.com/office/drawing/2014/main" id="{3D96D0B3-EC24-0DD0-C36B-9B134DFF8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267" y="3308045"/>
            <a:ext cx="6862511" cy="6129338"/>
          </a:xfrm>
          <a:prstGeom prst="rect">
            <a:avLst/>
          </a:prstGeom>
        </p:spPr>
      </p:pic>
      <p:sp>
        <p:nvSpPr>
          <p:cNvPr id="10" name="Rectangle 9">
            <a:extLst>
              <a:ext uri="{FF2B5EF4-FFF2-40B4-BE49-F238E27FC236}">
                <a16:creationId xmlns:a16="http://schemas.microsoft.com/office/drawing/2014/main" id="{67FAF9A7-010F-09EB-5110-EE9D9601D8B9}"/>
              </a:ext>
            </a:extLst>
          </p:cNvPr>
          <p:cNvSpPr/>
          <p:nvPr/>
        </p:nvSpPr>
        <p:spPr>
          <a:xfrm>
            <a:off x="10265436" y="6702874"/>
            <a:ext cx="2624673" cy="293915"/>
          </a:xfrm>
          <a:prstGeom prst="rect">
            <a:avLst/>
          </a:prstGeom>
          <a:solidFill>
            <a:srgbClr val="FFFF00">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Aptos" panose="02110004020202020204"/>
            </a:endParaRPr>
          </a:p>
        </p:txBody>
      </p:sp>
      <p:sp>
        <p:nvSpPr>
          <p:cNvPr id="11" name="Arrow: Right 10">
            <a:extLst>
              <a:ext uri="{FF2B5EF4-FFF2-40B4-BE49-F238E27FC236}">
                <a16:creationId xmlns:a16="http://schemas.microsoft.com/office/drawing/2014/main" id="{AFC3DB83-226C-AF0F-5DA4-66FB849495E2}"/>
              </a:ext>
            </a:extLst>
          </p:cNvPr>
          <p:cNvSpPr/>
          <p:nvPr/>
        </p:nvSpPr>
        <p:spPr>
          <a:xfrm rot="10800000">
            <a:off x="13429459" y="8564845"/>
            <a:ext cx="1053437" cy="29391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Aptos" panose="02110004020202020204"/>
            </a:endParaRPr>
          </a:p>
        </p:txBody>
      </p:sp>
    </p:spTree>
    <p:extLst>
      <p:ext uri="{BB962C8B-B14F-4D97-AF65-F5344CB8AC3E}">
        <p14:creationId xmlns:p14="http://schemas.microsoft.com/office/powerpoint/2010/main" val="797998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010" y="-190500"/>
            <a:ext cx="18561423" cy="10641105"/>
            <a:chOff x="0" y="0"/>
            <a:chExt cx="24748564" cy="14188140"/>
          </a:xfrm>
        </p:grpSpPr>
        <p:sp>
          <p:nvSpPr>
            <p:cNvPr id="3" name="Freeform 3"/>
            <p:cNvSpPr/>
            <p:nvPr/>
          </p:nvSpPr>
          <p:spPr>
            <a:xfrm>
              <a:off x="0" y="0"/>
              <a:ext cx="24748617" cy="14188187"/>
            </a:xfrm>
            <a:custGeom>
              <a:avLst/>
              <a:gdLst/>
              <a:ahLst/>
              <a:cxnLst/>
              <a:rect l="l" t="t" r="r" b="b"/>
              <a:pathLst>
                <a:path w="24748617" h="14188187">
                  <a:moveTo>
                    <a:pt x="254000" y="0"/>
                  </a:moveTo>
                  <a:lnTo>
                    <a:pt x="24494617" y="0"/>
                  </a:lnTo>
                  <a:cubicBezTo>
                    <a:pt x="24634952" y="0"/>
                    <a:pt x="24748617" y="113665"/>
                    <a:pt x="24748617" y="254000"/>
                  </a:cubicBezTo>
                  <a:lnTo>
                    <a:pt x="24748617" y="13934187"/>
                  </a:lnTo>
                  <a:cubicBezTo>
                    <a:pt x="24748617" y="14074522"/>
                    <a:pt x="24634952" y="14188187"/>
                    <a:pt x="24494617" y="14188187"/>
                  </a:cubicBezTo>
                  <a:lnTo>
                    <a:pt x="254000" y="14188187"/>
                  </a:lnTo>
                  <a:cubicBezTo>
                    <a:pt x="113665" y="14188187"/>
                    <a:pt x="0" y="14074522"/>
                    <a:pt x="0" y="13934187"/>
                  </a:cubicBezTo>
                  <a:lnTo>
                    <a:pt x="0" y="254000"/>
                  </a:lnTo>
                  <a:cubicBezTo>
                    <a:pt x="0" y="113665"/>
                    <a:pt x="113665" y="0"/>
                    <a:pt x="254000" y="0"/>
                  </a:cubicBezTo>
                  <a:moveTo>
                    <a:pt x="254000" y="508000"/>
                  </a:moveTo>
                  <a:lnTo>
                    <a:pt x="254000" y="254000"/>
                  </a:lnTo>
                  <a:lnTo>
                    <a:pt x="508000" y="254000"/>
                  </a:lnTo>
                  <a:lnTo>
                    <a:pt x="508000" y="13934187"/>
                  </a:lnTo>
                  <a:lnTo>
                    <a:pt x="254000" y="13934187"/>
                  </a:lnTo>
                  <a:lnTo>
                    <a:pt x="254000" y="13680187"/>
                  </a:lnTo>
                  <a:lnTo>
                    <a:pt x="24494617" y="13680187"/>
                  </a:lnTo>
                  <a:lnTo>
                    <a:pt x="24494617" y="13934187"/>
                  </a:lnTo>
                  <a:lnTo>
                    <a:pt x="24240617" y="13934187"/>
                  </a:lnTo>
                  <a:lnTo>
                    <a:pt x="24240617" y="254000"/>
                  </a:lnTo>
                  <a:lnTo>
                    <a:pt x="24494617" y="254000"/>
                  </a:lnTo>
                  <a:lnTo>
                    <a:pt x="24494617" y="508000"/>
                  </a:lnTo>
                  <a:lnTo>
                    <a:pt x="254000" y="508000"/>
                  </a:lnTo>
                  <a:close/>
                </a:path>
              </a:pathLst>
            </a:custGeom>
            <a:solidFill>
              <a:srgbClr val="203864"/>
            </a:solidFill>
          </p:spPr>
          <p:txBody>
            <a:bodyPr/>
            <a:lstStyle/>
            <a:p>
              <a:endParaRPr lang="en-US"/>
            </a:p>
          </p:txBody>
        </p:sp>
      </p:grpSp>
      <p:sp>
        <p:nvSpPr>
          <p:cNvPr id="4" name="TextBox 4"/>
          <p:cNvSpPr txBox="1"/>
          <p:nvPr/>
        </p:nvSpPr>
        <p:spPr>
          <a:xfrm>
            <a:off x="6216698" y="1045850"/>
            <a:ext cx="8356553" cy="1013098"/>
          </a:xfrm>
          <a:prstGeom prst="rect">
            <a:avLst/>
          </a:prstGeom>
        </p:spPr>
        <p:txBody>
          <a:bodyPr wrap="square" lIns="0" tIns="0" rIns="0" bIns="0" rtlCol="0" anchor="t">
            <a:spAutoFit/>
          </a:bodyPr>
          <a:lstStyle/>
          <a:p>
            <a:pPr>
              <a:lnSpc>
                <a:spcPts val="7920"/>
              </a:lnSpc>
            </a:pPr>
            <a:r>
              <a:rPr lang="en-US" sz="6600">
                <a:solidFill>
                  <a:srgbClr val="000000"/>
                </a:solidFill>
                <a:latin typeface="Open Sans Bold"/>
              </a:rPr>
              <a:t>Anonymous Survey</a:t>
            </a:r>
          </a:p>
        </p:txBody>
      </p:sp>
      <p:grpSp>
        <p:nvGrpSpPr>
          <p:cNvPr id="5" name="Group 5"/>
          <p:cNvGrpSpPr/>
          <p:nvPr/>
        </p:nvGrpSpPr>
        <p:grpSpPr>
          <a:xfrm>
            <a:off x="6216698" y="2487704"/>
            <a:ext cx="7968926" cy="104361"/>
            <a:chOff x="0" y="0"/>
            <a:chExt cx="6426202" cy="116838"/>
          </a:xfrm>
        </p:grpSpPr>
        <p:sp>
          <p:nvSpPr>
            <p:cNvPr id="6" name="Freeform 6"/>
            <p:cNvSpPr/>
            <p:nvPr/>
          </p:nvSpPr>
          <p:spPr>
            <a:xfrm>
              <a:off x="12700" y="12700"/>
              <a:ext cx="6400800" cy="91440"/>
            </a:xfrm>
            <a:custGeom>
              <a:avLst/>
              <a:gdLst/>
              <a:ahLst/>
              <a:cxnLst/>
              <a:rect l="l" t="t" r="r" b="b"/>
              <a:pathLst>
                <a:path w="6400800" h="91440">
                  <a:moveTo>
                    <a:pt x="0" y="0"/>
                  </a:moveTo>
                  <a:lnTo>
                    <a:pt x="6400800" y="0"/>
                  </a:lnTo>
                  <a:lnTo>
                    <a:pt x="6400800" y="91440"/>
                  </a:lnTo>
                  <a:lnTo>
                    <a:pt x="0" y="91440"/>
                  </a:lnTo>
                  <a:close/>
                </a:path>
              </a:pathLst>
            </a:custGeom>
            <a:solidFill>
              <a:srgbClr val="1F4E79"/>
            </a:solidFill>
          </p:spPr>
          <p:txBody>
            <a:bodyPr/>
            <a:lstStyle/>
            <a:p>
              <a:endParaRPr lang="en-US"/>
            </a:p>
          </p:txBody>
        </p:sp>
        <p:sp>
          <p:nvSpPr>
            <p:cNvPr id="7" name="Freeform 7"/>
            <p:cNvSpPr/>
            <p:nvPr/>
          </p:nvSpPr>
          <p:spPr>
            <a:xfrm>
              <a:off x="0" y="0"/>
              <a:ext cx="6426200" cy="116840"/>
            </a:xfrm>
            <a:custGeom>
              <a:avLst/>
              <a:gdLst/>
              <a:ahLst/>
              <a:cxnLst/>
              <a:rect l="l" t="t" r="r" b="b"/>
              <a:pathLst>
                <a:path w="6426200" h="116840">
                  <a:moveTo>
                    <a:pt x="12700" y="0"/>
                  </a:moveTo>
                  <a:lnTo>
                    <a:pt x="6413500" y="0"/>
                  </a:lnTo>
                  <a:cubicBezTo>
                    <a:pt x="6420485" y="0"/>
                    <a:pt x="6426200" y="5715"/>
                    <a:pt x="6426200" y="12700"/>
                  </a:cubicBezTo>
                  <a:lnTo>
                    <a:pt x="6426200" y="104140"/>
                  </a:lnTo>
                  <a:cubicBezTo>
                    <a:pt x="6426200" y="111125"/>
                    <a:pt x="6420485" y="116840"/>
                    <a:pt x="6413500" y="116840"/>
                  </a:cubicBezTo>
                  <a:lnTo>
                    <a:pt x="12700" y="116840"/>
                  </a:lnTo>
                  <a:cubicBezTo>
                    <a:pt x="5715" y="116840"/>
                    <a:pt x="0" y="111125"/>
                    <a:pt x="0" y="104140"/>
                  </a:cubicBezTo>
                  <a:lnTo>
                    <a:pt x="0" y="12700"/>
                  </a:lnTo>
                  <a:cubicBezTo>
                    <a:pt x="0" y="5715"/>
                    <a:pt x="5715" y="0"/>
                    <a:pt x="12700" y="0"/>
                  </a:cubicBezTo>
                  <a:moveTo>
                    <a:pt x="12700" y="25400"/>
                  </a:moveTo>
                  <a:lnTo>
                    <a:pt x="12700" y="12700"/>
                  </a:lnTo>
                  <a:lnTo>
                    <a:pt x="25400" y="12700"/>
                  </a:lnTo>
                  <a:lnTo>
                    <a:pt x="25400" y="104140"/>
                  </a:lnTo>
                  <a:lnTo>
                    <a:pt x="12700" y="104140"/>
                  </a:lnTo>
                  <a:lnTo>
                    <a:pt x="12700" y="91440"/>
                  </a:lnTo>
                  <a:lnTo>
                    <a:pt x="6413500" y="91440"/>
                  </a:lnTo>
                  <a:lnTo>
                    <a:pt x="6413500" y="104140"/>
                  </a:lnTo>
                  <a:lnTo>
                    <a:pt x="6400800" y="104140"/>
                  </a:lnTo>
                  <a:lnTo>
                    <a:pt x="6400800" y="12700"/>
                  </a:lnTo>
                  <a:lnTo>
                    <a:pt x="6413500" y="12700"/>
                  </a:lnTo>
                  <a:lnTo>
                    <a:pt x="6413500" y="25400"/>
                  </a:lnTo>
                  <a:lnTo>
                    <a:pt x="12700" y="25400"/>
                  </a:lnTo>
                  <a:close/>
                </a:path>
              </a:pathLst>
            </a:custGeom>
            <a:solidFill>
              <a:srgbClr val="1F4E79"/>
            </a:solidFill>
          </p:spPr>
          <p:txBody>
            <a:bodyPr/>
            <a:lstStyle/>
            <a:p>
              <a:endParaRPr lang="en-US"/>
            </a:p>
          </p:txBody>
        </p:sp>
      </p:grpSp>
      <p:grpSp>
        <p:nvGrpSpPr>
          <p:cNvPr id="9" name="Group 9"/>
          <p:cNvGrpSpPr/>
          <p:nvPr/>
        </p:nvGrpSpPr>
        <p:grpSpPr>
          <a:xfrm>
            <a:off x="523733" y="1026093"/>
            <a:ext cx="4709220" cy="2596720"/>
            <a:chOff x="29818" y="0"/>
            <a:chExt cx="6397725" cy="3571340"/>
          </a:xfrm>
        </p:grpSpPr>
        <p:sp>
          <p:nvSpPr>
            <p:cNvPr id="10" name="Freeform 10"/>
            <p:cNvSpPr/>
            <p:nvPr/>
          </p:nvSpPr>
          <p:spPr>
            <a:xfrm>
              <a:off x="29818" y="0"/>
              <a:ext cx="6196331" cy="3571340"/>
            </a:xfrm>
            <a:custGeom>
              <a:avLst/>
              <a:gdLst/>
              <a:ahLst/>
              <a:cxnLst/>
              <a:rect l="l" t="t" r="r" b="b"/>
              <a:pathLst>
                <a:path w="6196331" h="3571340">
                  <a:moveTo>
                    <a:pt x="0" y="0"/>
                  </a:moveTo>
                  <a:lnTo>
                    <a:pt x="6196331" y="0"/>
                  </a:lnTo>
                  <a:lnTo>
                    <a:pt x="6196331" y="3571340"/>
                  </a:lnTo>
                  <a:lnTo>
                    <a:pt x="0" y="3571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598560" y="226589"/>
              <a:ext cx="5828983" cy="1855436"/>
            </a:xfrm>
            <a:prstGeom prst="rect">
              <a:avLst/>
            </a:prstGeom>
          </p:spPr>
          <p:txBody>
            <a:bodyPr wrap="square" lIns="0" tIns="0" rIns="0" bIns="0" rtlCol="0" anchor="t">
              <a:spAutoFit/>
            </a:bodyPr>
            <a:lstStyle/>
            <a:p>
              <a:pPr>
                <a:lnSpc>
                  <a:spcPts val="5585"/>
                </a:lnSpc>
              </a:pPr>
              <a:r>
                <a:rPr lang="en-US" sz="3600" b="1">
                  <a:solidFill>
                    <a:srgbClr val="1D4355"/>
                  </a:solidFill>
                  <a:latin typeface="Barlow Bold"/>
                </a:rPr>
                <a:t>Please share your thoughts.</a:t>
              </a:r>
            </a:p>
          </p:txBody>
        </p:sp>
      </p:grpSp>
      <p:sp>
        <p:nvSpPr>
          <p:cNvPr id="13" name="TextBox 12">
            <a:extLst>
              <a:ext uri="{FF2B5EF4-FFF2-40B4-BE49-F238E27FC236}">
                <a16:creationId xmlns:a16="http://schemas.microsoft.com/office/drawing/2014/main" id="{BDBCBB75-67CB-7930-07B9-1249F4B88CA7}"/>
              </a:ext>
            </a:extLst>
          </p:cNvPr>
          <p:cNvSpPr txBox="1"/>
          <p:nvPr/>
        </p:nvSpPr>
        <p:spPr>
          <a:xfrm>
            <a:off x="1278304" y="4376963"/>
            <a:ext cx="7756367" cy="3323987"/>
          </a:xfrm>
          <a:prstGeom prst="rect">
            <a:avLst/>
          </a:prstGeom>
          <a:noFill/>
        </p:spPr>
        <p:txBody>
          <a:bodyPr wrap="square" rtlCol="0">
            <a:spAutoFit/>
          </a:bodyPr>
          <a:lstStyle/>
          <a:p>
            <a:r>
              <a:rPr lang="en-US" sz="4200"/>
              <a:t>You can scan this QR code with your phone’s camera.</a:t>
            </a:r>
          </a:p>
          <a:p>
            <a:endParaRPr lang="en-US" sz="4200"/>
          </a:p>
          <a:p>
            <a:r>
              <a:rPr lang="en-US" sz="4200"/>
              <a:t>Or, there is a link to the same survey in the chat.</a:t>
            </a:r>
          </a:p>
        </p:txBody>
      </p:sp>
      <p:pic>
        <p:nvPicPr>
          <p:cNvPr id="14" name="Picture 13" descr="A qr code on a white background&#10;&#10;Description automatically generated">
            <a:extLst>
              <a:ext uri="{FF2B5EF4-FFF2-40B4-BE49-F238E27FC236}">
                <a16:creationId xmlns:a16="http://schemas.microsoft.com/office/drawing/2014/main" id="{03301A05-7B71-CB3E-A3D8-8D361F9AB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7371" y="3050767"/>
            <a:ext cx="5336687" cy="5336687"/>
          </a:xfrm>
          <a:prstGeom prst="rect">
            <a:avLst/>
          </a:prstGeom>
        </p:spPr>
      </p:pic>
    </p:spTree>
    <p:extLst>
      <p:ext uri="{BB962C8B-B14F-4D97-AF65-F5344CB8AC3E}">
        <p14:creationId xmlns:p14="http://schemas.microsoft.com/office/powerpoint/2010/main" val="427085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CD7BFE-BFB4-405B-9E44-63B1B9EB0355}"/>
              </a:ext>
            </a:extLst>
          </p:cNvPr>
          <p:cNvSpPr txBox="1"/>
          <p:nvPr/>
        </p:nvSpPr>
        <p:spPr>
          <a:xfrm>
            <a:off x="4148353" y="1976036"/>
            <a:ext cx="9991289" cy="1338828"/>
          </a:xfrm>
          <a:prstGeom prst="rect">
            <a:avLst/>
          </a:prstGeom>
          <a:noFill/>
        </p:spPr>
        <p:txBody>
          <a:bodyPr wrap="square" rtlCol="0">
            <a:spAutoFit/>
          </a:bodyPr>
          <a:lstStyle/>
          <a:p>
            <a:pPr algn="ctr" defTabSz="1371600"/>
            <a:r>
              <a:rPr lang="en-US" sz="8100" b="1">
                <a:solidFill>
                  <a:prstClr val="black"/>
                </a:solidFill>
                <a:latin typeface="Open Sans" panose="020B0606030504020204" pitchFamily="34" charset="0"/>
                <a:ea typeface="Open Sans" panose="020B0606030504020204" pitchFamily="34" charset="0"/>
                <a:cs typeface="Open Sans" panose="020B0606030504020204" pitchFamily="34" charset="0"/>
              </a:rPr>
              <a:t>Thank you!</a:t>
            </a:r>
            <a:endParaRPr lang="en-US" sz="7200" b="1">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Rounded Corners 11">
            <a:extLst>
              <a:ext uri="{FF2B5EF4-FFF2-40B4-BE49-F238E27FC236}">
                <a16:creationId xmlns:a16="http://schemas.microsoft.com/office/drawing/2014/main" id="{EB7CD940-D83F-4B39-8B6D-EEBF34DB40FF}"/>
              </a:ext>
            </a:extLst>
          </p:cNvPr>
          <p:cNvSpPr/>
          <p:nvPr/>
        </p:nvSpPr>
        <p:spPr>
          <a:xfrm>
            <a:off x="5016615" y="3745403"/>
            <a:ext cx="8254767" cy="829545"/>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535BDEDD-83DC-421D-898C-03530294D5A5}"/>
              </a:ext>
            </a:extLst>
          </p:cNvPr>
          <p:cNvSpPr/>
          <p:nvPr/>
        </p:nvSpPr>
        <p:spPr>
          <a:xfrm>
            <a:off x="3622790" y="3361031"/>
            <a:ext cx="11042420" cy="416804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3" name="Rectangle: Rounded Corners 12">
            <a:extLst>
              <a:ext uri="{FF2B5EF4-FFF2-40B4-BE49-F238E27FC236}">
                <a16:creationId xmlns:a16="http://schemas.microsoft.com/office/drawing/2014/main" id="{7C7E9B28-0CE0-4652-9960-B056F416D3AC}"/>
              </a:ext>
            </a:extLst>
          </p:cNvPr>
          <p:cNvSpPr/>
          <p:nvPr/>
        </p:nvSpPr>
        <p:spPr>
          <a:xfrm>
            <a:off x="5016616" y="4959319"/>
            <a:ext cx="2558642" cy="197578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Rounded Corners 13">
            <a:extLst>
              <a:ext uri="{FF2B5EF4-FFF2-40B4-BE49-F238E27FC236}">
                <a16:creationId xmlns:a16="http://schemas.microsoft.com/office/drawing/2014/main" id="{A42B45C7-F35C-4F33-ACC5-1F0A242D472A}"/>
              </a:ext>
            </a:extLst>
          </p:cNvPr>
          <p:cNvSpPr/>
          <p:nvPr/>
        </p:nvSpPr>
        <p:spPr>
          <a:xfrm>
            <a:off x="7869326" y="4986407"/>
            <a:ext cx="2558642" cy="197578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Rounded Corners 14">
            <a:extLst>
              <a:ext uri="{FF2B5EF4-FFF2-40B4-BE49-F238E27FC236}">
                <a16:creationId xmlns:a16="http://schemas.microsoft.com/office/drawing/2014/main" id="{825031C6-5F00-4563-A04A-807BFE328F84}"/>
              </a:ext>
            </a:extLst>
          </p:cNvPr>
          <p:cNvSpPr/>
          <p:nvPr/>
        </p:nvSpPr>
        <p:spPr>
          <a:xfrm>
            <a:off x="10722037" y="4990207"/>
            <a:ext cx="2558642" cy="1975787"/>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c 16" descr="Stars">
            <a:extLst>
              <a:ext uri="{FF2B5EF4-FFF2-40B4-BE49-F238E27FC236}">
                <a16:creationId xmlns:a16="http://schemas.microsoft.com/office/drawing/2014/main" id="{4EEC1CF6-F167-4A91-B8AF-B510082F3E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4877" y="4908221"/>
            <a:ext cx="1371600" cy="1371600"/>
          </a:xfrm>
          <a:prstGeom prst="rect">
            <a:avLst/>
          </a:prstGeom>
        </p:spPr>
      </p:pic>
      <p:grpSp>
        <p:nvGrpSpPr>
          <p:cNvPr id="3" name="Group 2">
            <a:extLst>
              <a:ext uri="{FF2B5EF4-FFF2-40B4-BE49-F238E27FC236}">
                <a16:creationId xmlns:a16="http://schemas.microsoft.com/office/drawing/2014/main" id="{D857ED93-F1E8-4074-AB30-77DE77C446F0}"/>
              </a:ext>
            </a:extLst>
          </p:cNvPr>
          <p:cNvGrpSpPr/>
          <p:nvPr/>
        </p:nvGrpSpPr>
        <p:grpSpPr>
          <a:xfrm>
            <a:off x="2698315" y="5926874"/>
            <a:ext cx="2900075" cy="2785203"/>
            <a:chOff x="4997227" y="1643928"/>
            <a:chExt cx="2610486" cy="2507086"/>
          </a:xfrm>
          <a:solidFill>
            <a:schemeClr val="bg1"/>
          </a:solidFill>
        </p:grpSpPr>
        <p:sp>
          <p:nvSpPr>
            <p:cNvPr id="4" name="Rectangle 3">
              <a:extLst>
                <a:ext uri="{FF2B5EF4-FFF2-40B4-BE49-F238E27FC236}">
                  <a16:creationId xmlns:a16="http://schemas.microsoft.com/office/drawing/2014/main" id="{61CE19FC-AC81-41C8-9467-324A72830854}"/>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5" name="Right Triangle 4">
              <a:extLst>
                <a:ext uri="{FF2B5EF4-FFF2-40B4-BE49-F238E27FC236}">
                  <a16:creationId xmlns:a16="http://schemas.microsoft.com/office/drawing/2014/main" id="{3D62589F-DD03-4EC2-AA8E-D982305E1B98}"/>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6" name="Rectangle 5">
              <a:extLst>
                <a:ext uri="{FF2B5EF4-FFF2-40B4-BE49-F238E27FC236}">
                  <a16:creationId xmlns:a16="http://schemas.microsoft.com/office/drawing/2014/main" id="{7088569E-8BA7-47F1-B446-56FB9BB1DC63}"/>
                </a:ext>
              </a:extLst>
            </p:cNvPr>
            <p:cNvSpPr/>
            <p:nvPr/>
          </p:nvSpPr>
          <p:spPr>
            <a:xfrm rot="1199968">
              <a:off x="5233601" y="3873286"/>
              <a:ext cx="584878" cy="27772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7" name="Rectangle 6">
              <a:extLst>
                <a:ext uri="{FF2B5EF4-FFF2-40B4-BE49-F238E27FC236}">
                  <a16:creationId xmlns:a16="http://schemas.microsoft.com/office/drawing/2014/main" id="{1194CE7C-7AB0-450C-A390-CFA63125542D}"/>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grpSp>
      <p:sp>
        <p:nvSpPr>
          <p:cNvPr id="8" name="TextBox 7">
            <a:extLst>
              <a:ext uri="{FF2B5EF4-FFF2-40B4-BE49-F238E27FC236}">
                <a16:creationId xmlns:a16="http://schemas.microsoft.com/office/drawing/2014/main" id="{0F8CE75C-96B0-4CE9-974F-1B77F3686B94}"/>
              </a:ext>
            </a:extLst>
          </p:cNvPr>
          <p:cNvSpPr txBox="1"/>
          <p:nvPr/>
        </p:nvSpPr>
        <p:spPr>
          <a:xfrm rot="20686718">
            <a:off x="2945329" y="6676449"/>
            <a:ext cx="2530484" cy="830997"/>
          </a:xfrm>
          <a:prstGeom prst="rect">
            <a:avLst/>
          </a:prstGeom>
          <a:noFill/>
        </p:spPr>
        <p:txBody>
          <a:bodyPr wrap="square" rtlCol="0">
            <a:spAutoFit/>
          </a:bodyPr>
          <a:lstStyle/>
          <a:p>
            <a:pPr algn="ctr" defTabSz="1371600"/>
            <a:r>
              <a:rPr lang="en-US" sz="2400">
                <a:solidFill>
                  <a:prstClr val="black"/>
                </a:solidFill>
                <a:latin typeface="Open Sans" panose="020B0606030504020204" pitchFamily="34" charset="0"/>
                <a:ea typeface="Open Sans" panose="020B0606030504020204" pitchFamily="34" charset="0"/>
                <a:cs typeface="Open Sans" panose="020B0606030504020204" pitchFamily="34" charset="0"/>
              </a:rPr>
              <a:t>Do you have any questions?</a:t>
            </a:r>
          </a:p>
        </p:txBody>
      </p:sp>
      <p:pic>
        <p:nvPicPr>
          <p:cNvPr id="21" name="Picture 20" descr="A picture containing text&#10;&#10;Description automatically generated">
            <a:extLst>
              <a:ext uri="{FF2B5EF4-FFF2-40B4-BE49-F238E27FC236}">
                <a16:creationId xmlns:a16="http://schemas.microsoft.com/office/drawing/2014/main" id="{22CA8409-8A4B-402E-AD37-3BD0D8FB12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009" y="474923"/>
            <a:ext cx="3113781" cy="1128746"/>
          </a:xfrm>
          <a:prstGeom prst="rect">
            <a:avLst/>
          </a:prstGeom>
          <a:ln>
            <a:noFill/>
          </a:ln>
          <a:effectLst/>
        </p:spPr>
      </p:pic>
      <p:grpSp>
        <p:nvGrpSpPr>
          <p:cNvPr id="22" name="Group 41">
            <a:extLst>
              <a:ext uri="{FF2B5EF4-FFF2-40B4-BE49-F238E27FC236}">
                <a16:creationId xmlns:a16="http://schemas.microsoft.com/office/drawing/2014/main" id="{7DA68522-4B41-46BF-A25A-727ABE64C5A4}"/>
              </a:ext>
            </a:extLst>
          </p:cNvPr>
          <p:cNvGrpSpPr/>
          <p:nvPr/>
        </p:nvGrpSpPr>
        <p:grpSpPr>
          <a:xfrm>
            <a:off x="11929136" y="5254172"/>
            <a:ext cx="3689418" cy="3587612"/>
            <a:chOff x="0" y="0"/>
            <a:chExt cx="2838647" cy="2760316"/>
          </a:xfrm>
        </p:grpSpPr>
        <p:pic>
          <p:nvPicPr>
            <p:cNvPr id="23" name="Picture 42">
              <a:extLst>
                <a:ext uri="{FF2B5EF4-FFF2-40B4-BE49-F238E27FC236}">
                  <a16:creationId xmlns:a16="http://schemas.microsoft.com/office/drawing/2014/main" id="{726B61E2-F10B-4003-9B5A-7C93A37E58B1}"/>
                </a:ext>
              </a:extLst>
            </p:cNvPr>
            <p:cNvPicPr>
              <a:picLocks noChangeAspect="1"/>
            </p:cNvPicPr>
            <p:nvPr/>
          </p:nvPicPr>
          <p:blipFill>
            <a:blip r:embed="rId6"/>
            <a:srcRect/>
            <a:stretch>
              <a:fillRect/>
            </a:stretch>
          </p:blipFill>
          <p:spPr>
            <a:xfrm>
              <a:off x="0" y="886809"/>
              <a:ext cx="2838647" cy="1873507"/>
            </a:xfrm>
            <a:prstGeom prst="rect">
              <a:avLst/>
            </a:prstGeom>
          </p:spPr>
        </p:pic>
        <p:pic>
          <p:nvPicPr>
            <p:cNvPr id="24" name="Picture 43">
              <a:extLst>
                <a:ext uri="{FF2B5EF4-FFF2-40B4-BE49-F238E27FC236}">
                  <a16:creationId xmlns:a16="http://schemas.microsoft.com/office/drawing/2014/main" id="{7742B1B0-3818-4462-89A5-E6A1F62926CE}"/>
                </a:ext>
              </a:extLst>
            </p:cNvPr>
            <p:cNvPicPr>
              <a:picLocks noChangeAspect="1"/>
            </p:cNvPicPr>
            <p:nvPr/>
          </p:nvPicPr>
          <p:blipFill>
            <a:blip r:embed="rId7"/>
            <a:srcRect/>
            <a:stretch>
              <a:fillRect/>
            </a:stretch>
          </p:blipFill>
          <p:spPr>
            <a:xfrm>
              <a:off x="1038934" y="0"/>
              <a:ext cx="1080623" cy="1169966"/>
            </a:xfrm>
            <a:prstGeom prst="rect">
              <a:avLst/>
            </a:prstGeom>
          </p:spPr>
        </p:pic>
      </p:grpSp>
    </p:spTree>
    <p:extLst>
      <p:ext uri="{BB962C8B-B14F-4D97-AF65-F5344CB8AC3E}">
        <p14:creationId xmlns:p14="http://schemas.microsoft.com/office/powerpoint/2010/main" val="77168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6656283" y="-2445901"/>
            <a:ext cx="15178802" cy="1517880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38100" cap="sq">
              <a:solidFill>
                <a:srgbClr val="145DA0"/>
              </a:solidFill>
              <a:prstDash val="solid"/>
              <a:miter/>
            </a:ln>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885536" y="3547741"/>
            <a:ext cx="6286500" cy="789703"/>
          </a:xfrm>
          <a:prstGeom prst="rect">
            <a:avLst/>
          </a:prstGeom>
        </p:spPr>
        <p:txBody>
          <a:bodyPr wrap="square" lIns="0" tIns="0" rIns="0" bIns="0" rtlCol="0" anchor="t">
            <a:spAutoFit/>
          </a:bodyPr>
          <a:lstStyle/>
          <a:p>
            <a:pPr marL="0" lvl="0" indent="0" algn="l">
              <a:lnSpc>
                <a:spcPts val="6553"/>
              </a:lnSpc>
              <a:spcBef>
                <a:spcPct val="0"/>
              </a:spcBef>
            </a:pPr>
            <a:r>
              <a:rPr lang="en-US" sz="4680" dirty="0">
                <a:latin typeface="Open Sans Extra Bold"/>
                <a:ea typeface="Open Sans Extra Bold"/>
                <a:cs typeface="Open Sans Extra Bold"/>
                <a:sym typeface="Open Sans Extra Bold"/>
              </a:rPr>
              <a:t>Learning Objectives</a:t>
            </a:r>
          </a:p>
        </p:txBody>
      </p:sp>
      <p:sp>
        <p:nvSpPr>
          <p:cNvPr id="9" name="TextBox 9"/>
          <p:cNvSpPr txBox="1"/>
          <p:nvPr/>
        </p:nvSpPr>
        <p:spPr>
          <a:xfrm>
            <a:off x="937606" y="4965647"/>
            <a:ext cx="5885945" cy="775790"/>
          </a:xfrm>
          <a:prstGeom prst="rect">
            <a:avLst/>
          </a:prstGeom>
        </p:spPr>
        <p:txBody>
          <a:bodyPr lIns="0" tIns="0" rIns="0" bIns="0" rtlCol="0" anchor="t">
            <a:spAutoFit/>
          </a:bodyPr>
          <a:lstStyle/>
          <a:p>
            <a:pPr algn="l">
              <a:lnSpc>
                <a:spcPts val="3122"/>
              </a:lnSpc>
            </a:pPr>
            <a:r>
              <a:rPr lang="en-US" sz="2230" u="none" strike="noStrike" spc="-44" dirty="0">
                <a:solidFill>
                  <a:schemeClr val="accent1"/>
                </a:solidFill>
                <a:latin typeface="Poppins"/>
                <a:ea typeface="Poppins"/>
                <a:cs typeface="Poppins"/>
                <a:sym typeface="Poppins"/>
              </a:rPr>
              <a:t>By the end of this webinar, you will be able to do the following:</a:t>
            </a:r>
          </a:p>
        </p:txBody>
      </p:sp>
      <p:sp>
        <p:nvSpPr>
          <p:cNvPr id="10" name="Freeform 10"/>
          <p:cNvSpPr/>
          <p:nvPr/>
        </p:nvSpPr>
        <p:spPr>
          <a:xfrm>
            <a:off x="8618101" y="1767991"/>
            <a:ext cx="1424256" cy="1424256"/>
          </a:xfrm>
          <a:custGeom>
            <a:avLst/>
            <a:gdLst/>
            <a:ahLst/>
            <a:cxnLst/>
            <a:rect l="l" t="t" r="r" b="b"/>
            <a:pathLst>
              <a:path w="1424256" h="1424256">
                <a:moveTo>
                  <a:pt x="0" y="0"/>
                </a:moveTo>
                <a:lnTo>
                  <a:pt x="1424255" y="0"/>
                </a:lnTo>
                <a:lnTo>
                  <a:pt x="1424255"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solidFill>
              <a:schemeClr val="accent1"/>
            </a:solidFill>
            <a:prstDash val="solid"/>
            <a:miter/>
          </a:ln>
        </p:spPr>
        <p:txBody>
          <a:bodyPr/>
          <a:lstStyle/>
          <a:p>
            <a:endParaRPr lang="en-US"/>
          </a:p>
        </p:txBody>
      </p:sp>
      <p:sp>
        <p:nvSpPr>
          <p:cNvPr id="11" name="TextBox 11"/>
          <p:cNvSpPr txBox="1"/>
          <p:nvPr/>
        </p:nvSpPr>
        <p:spPr>
          <a:xfrm>
            <a:off x="10162447" y="1825672"/>
            <a:ext cx="5768345" cy="625043"/>
          </a:xfrm>
          <a:prstGeom prst="rect">
            <a:avLst/>
          </a:prstGeom>
        </p:spPr>
        <p:txBody>
          <a:bodyPr lIns="0" tIns="0" rIns="0" bIns="0" rtlCol="0" anchor="t">
            <a:spAutoFit/>
          </a:bodyPr>
          <a:lstStyle/>
          <a:p>
            <a:pPr algn="l">
              <a:lnSpc>
                <a:spcPts val="2495"/>
              </a:lnSpc>
            </a:pPr>
            <a:r>
              <a:rPr lang="en-US" sz="1782" spc="-35" dirty="0">
                <a:solidFill>
                  <a:srgbClr val="145DA0"/>
                </a:solidFill>
                <a:latin typeface="Poppins"/>
                <a:cs typeface="Poppins"/>
              </a:rPr>
              <a:t>Understand the criteria for determining MG eligibility and effectively assess client fit.</a:t>
            </a:r>
            <a:endParaRPr lang="en-US" sz="1782" spc="-35" dirty="0">
              <a:solidFill>
                <a:srgbClr val="145DA0"/>
              </a:solidFill>
              <a:latin typeface="Poppins"/>
              <a:cs typeface="Poppins"/>
              <a:sym typeface="Poppins"/>
            </a:endParaRPr>
          </a:p>
        </p:txBody>
      </p:sp>
      <p:sp>
        <p:nvSpPr>
          <p:cNvPr id="12" name="TextBox 12"/>
          <p:cNvSpPr txBox="1"/>
          <p:nvPr/>
        </p:nvSpPr>
        <p:spPr>
          <a:xfrm>
            <a:off x="8763159" y="2041203"/>
            <a:ext cx="1134140" cy="801632"/>
          </a:xfrm>
          <a:prstGeom prst="rect">
            <a:avLst/>
          </a:prstGeom>
        </p:spPr>
        <p:txBody>
          <a:bodyPr lIns="0" tIns="0" rIns="0" bIns="0" rtlCol="0" anchor="t">
            <a:spAutoFit/>
          </a:bodyPr>
          <a:lstStyle/>
          <a:p>
            <a:pPr marL="0" lvl="0" indent="0" algn="ctr">
              <a:lnSpc>
                <a:spcPts val="6697"/>
              </a:lnSpc>
              <a:spcBef>
                <a:spcPct val="0"/>
              </a:spcBef>
            </a:pPr>
            <a:r>
              <a:rPr lang="en-US" sz="4784">
                <a:solidFill>
                  <a:srgbClr val="FDFDFD"/>
                </a:solidFill>
                <a:latin typeface="Open Sans Extra Bold"/>
                <a:ea typeface="Open Sans Extra Bold"/>
                <a:cs typeface="Open Sans Extra Bold"/>
                <a:sym typeface="Open Sans Extra Bold"/>
              </a:rPr>
              <a:t>01</a:t>
            </a:r>
          </a:p>
        </p:txBody>
      </p:sp>
      <p:sp>
        <p:nvSpPr>
          <p:cNvPr id="13" name="Freeform 13"/>
          <p:cNvSpPr/>
          <p:nvPr/>
        </p:nvSpPr>
        <p:spPr>
          <a:xfrm>
            <a:off x="9144000" y="3541391"/>
            <a:ext cx="1424256" cy="1424256"/>
          </a:xfrm>
          <a:custGeom>
            <a:avLst/>
            <a:gdLst/>
            <a:ahLst/>
            <a:cxnLst/>
            <a:rect l="l" t="t" r="r" b="b"/>
            <a:pathLst>
              <a:path w="1424256" h="1424256">
                <a:moveTo>
                  <a:pt x="0" y="0"/>
                </a:moveTo>
                <a:lnTo>
                  <a:pt x="1424256" y="0"/>
                </a:lnTo>
                <a:lnTo>
                  <a:pt x="1424256"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4" name="TextBox 14"/>
          <p:cNvSpPr txBox="1"/>
          <p:nvPr/>
        </p:nvSpPr>
        <p:spPr>
          <a:xfrm>
            <a:off x="10688346" y="3599072"/>
            <a:ext cx="5768345" cy="945643"/>
          </a:xfrm>
          <a:prstGeom prst="rect">
            <a:avLst/>
          </a:prstGeom>
        </p:spPr>
        <p:txBody>
          <a:bodyPr lIns="0" tIns="0" rIns="0" bIns="0" rtlCol="0" anchor="t">
            <a:spAutoFit/>
          </a:bodyPr>
          <a:lstStyle/>
          <a:p>
            <a:pPr>
              <a:lnSpc>
                <a:spcPts val="2495"/>
              </a:lnSpc>
            </a:pPr>
            <a:r>
              <a:rPr lang="en-US" sz="1782" spc="-35" dirty="0">
                <a:solidFill>
                  <a:srgbClr val="145DA0"/>
                </a:solidFill>
                <a:latin typeface="Poppins"/>
                <a:cs typeface="Poppins"/>
              </a:rPr>
              <a:t>Gain proficiency in conducting a thorough pre-enrollment analysis, including the use of essential forms and determining service periods.</a:t>
            </a:r>
            <a:endParaRPr lang="en-US" sz="1782" spc="-35" dirty="0">
              <a:solidFill>
                <a:srgbClr val="145DA0"/>
              </a:solidFill>
              <a:latin typeface="Poppins"/>
              <a:cs typeface="Poppins"/>
              <a:sym typeface="Poppins"/>
            </a:endParaRPr>
          </a:p>
        </p:txBody>
      </p:sp>
      <p:sp>
        <p:nvSpPr>
          <p:cNvPr id="15" name="TextBox 15"/>
          <p:cNvSpPr txBox="1"/>
          <p:nvPr/>
        </p:nvSpPr>
        <p:spPr>
          <a:xfrm>
            <a:off x="9289058" y="3814603"/>
            <a:ext cx="1134140" cy="801632"/>
          </a:xfrm>
          <a:prstGeom prst="rect">
            <a:avLst/>
          </a:prstGeom>
        </p:spPr>
        <p:txBody>
          <a:bodyPr lIns="0" tIns="0" rIns="0" bIns="0" rtlCol="0" anchor="t">
            <a:spAutoFit/>
          </a:bodyPr>
          <a:lstStyle/>
          <a:p>
            <a:pPr marL="0" lvl="0" indent="0" algn="ctr">
              <a:lnSpc>
                <a:spcPts val="6697"/>
              </a:lnSpc>
              <a:spcBef>
                <a:spcPct val="0"/>
              </a:spcBef>
            </a:pPr>
            <a:r>
              <a:rPr lang="en-US" sz="4784" dirty="0">
                <a:solidFill>
                  <a:srgbClr val="FDFDFD"/>
                </a:solidFill>
                <a:latin typeface="Open Sans Extra Bold"/>
                <a:ea typeface="Open Sans Extra Bold"/>
                <a:cs typeface="Open Sans Extra Bold"/>
                <a:sym typeface="Open Sans Extra Bold"/>
              </a:rPr>
              <a:t>02</a:t>
            </a:r>
          </a:p>
        </p:txBody>
      </p:sp>
      <p:sp>
        <p:nvSpPr>
          <p:cNvPr id="16" name="Freeform 16"/>
          <p:cNvSpPr/>
          <p:nvPr/>
        </p:nvSpPr>
        <p:spPr>
          <a:xfrm>
            <a:off x="9144000" y="5318072"/>
            <a:ext cx="1424256" cy="1424256"/>
          </a:xfrm>
          <a:custGeom>
            <a:avLst/>
            <a:gdLst/>
            <a:ahLst/>
            <a:cxnLst/>
            <a:rect l="l" t="t" r="r" b="b"/>
            <a:pathLst>
              <a:path w="1424256" h="1424256">
                <a:moveTo>
                  <a:pt x="0" y="0"/>
                </a:moveTo>
                <a:lnTo>
                  <a:pt x="1424256" y="0"/>
                </a:lnTo>
                <a:lnTo>
                  <a:pt x="1424256"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7" name="TextBox 17"/>
          <p:cNvSpPr txBox="1"/>
          <p:nvPr/>
        </p:nvSpPr>
        <p:spPr>
          <a:xfrm>
            <a:off x="10688346" y="5375752"/>
            <a:ext cx="5768345" cy="945643"/>
          </a:xfrm>
          <a:prstGeom prst="rect">
            <a:avLst/>
          </a:prstGeom>
        </p:spPr>
        <p:txBody>
          <a:bodyPr lIns="0" tIns="0" rIns="0" bIns="0" rtlCol="0" anchor="t">
            <a:spAutoFit/>
          </a:bodyPr>
          <a:lstStyle/>
          <a:p>
            <a:pPr algn="l">
              <a:lnSpc>
                <a:spcPts val="2495"/>
              </a:lnSpc>
            </a:pPr>
            <a:r>
              <a:rPr lang="en-US" sz="1782" spc="-35" dirty="0">
                <a:solidFill>
                  <a:srgbClr val="145DA0"/>
                </a:solidFill>
                <a:latin typeface="Poppins"/>
                <a:cs typeface="Poppins"/>
              </a:rPr>
              <a:t>Master the ORR waiver process, including the steps, required documentation, and identifying scenarios that necessitate a waiver.</a:t>
            </a:r>
            <a:endParaRPr lang="en-US" sz="1782" spc="-35" dirty="0">
              <a:solidFill>
                <a:srgbClr val="145DA0"/>
              </a:solidFill>
              <a:latin typeface="Poppins"/>
              <a:cs typeface="Poppins"/>
              <a:sym typeface="Poppins"/>
            </a:endParaRPr>
          </a:p>
        </p:txBody>
      </p:sp>
      <p:sp>
        <p:nvSpPr>
          <p:cNvPr id="18" name="TextBox 18"/>
          <p:cNvSpPr txBox="1"/>
          <p:nvPr/>
        </p:nvSpPr>
        <p:spPr>
          <a:xfrm>
            <a:off x="9289058" y="5591284"/>
            <a:ext cx="1134140" cy="801632"/>
          </a:xfrm>
          <a:prstGeom prst="rect">
            <a:avLst/>
          </a:prstGeom>
        </p:spPr>
        <p:txBody>
          <a:bodyPr lIns="0" tIns="0" rIns="0" bIns="0" rtlCol="0" anchor="t">
            <a:spAutoFit/>
          </a:bodyPr>
          <a:lstStyle/>
          <a:p>
            <a:pPr marL="0" lvl="0" indent="0" algn="ctr">
              <a:lnSpc>
                <a:spcPts val="6697"/>
              </a:lnSpc>
              <a:spcBef>
                <a:spcPct val="0"/>
              </a:spcBef>
            </a:pPr>
            <a:r>
              <a:rPr lang="en-US" sz="4784">
                <a:solidFill>
                  <a:srgbClr val="FDFDFD"/>
                </a:solidFill>
                <a:latin typeface="Open Sans Extra Bold"/>
                <a:ea typeface="Open Sans Extra Bold"/>
                <a:cs typeface="Open Sans Extra Bold"/>
                <a:sym typeface="Open Sans Extra Bold"/>
              </a:rPr>
              <a:t>03</a:t>
            </a:r>
          </a:p>
        </p:txBody>
      </p:sp>
      <p:sp>
        <p:nvSpPr>
          <p:cNvPr id="19" name="Freeform 19"/>
          <p:cNvSpPr/>
          <p:nvPr/>
        </p:nvSpPr>
        <p:spPr>
          <a:xfrm>
            <a:off x="8618101" y="7094753"/>
            <a:ext cx="1424256" cy="1424256"/>
          </a:xfrm>
          <a:custGeom>
            <a:avLst/>
            <a:gdLst/>
            <a:ahLst/>
            <a:cxnLst/>
            <a:rect l="l" t="t" r="r" b="b"/>
            <a:pathLst>
              <a:path w="1424256" h="1424256">
                <a:moveTo>
                  <a:pt x="0" y="0"/>
                </a:moveTo>
                <a:lnTo>
                  <a:pt x="1424255" y="0"/>
                </a:lnTo>
                <a:lnTo>
                  <a:pt x="1424255"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20" name="TextBox 20"/>
          <p:cNvSpPr txBox="1"/>
          <p:nvPr/>
        </p:nvSpPr>
        <p:spPr>
          <a:xfrm>
            <a:off x="10162447" y="7152433"/>
            <a:ext cx="5768345" cy="945643"/>
          </a:xfrm>
          <a:prstGeom prst="rect">
            <a:avLst/>
          </a:prstGeom>
        </p:spPr>
        <p:txBody>
          <a:bodyPr lIns="0" tIns="0" rIns="0" bIns="0" rtlCol="0" anchor="t">
            <a:spAutoFit/>
          </a:bodyPr>
          <a:lstStyle/>
          <a:p>
            <a:pPr>
              <a:lnSpc>
                <a:spcPts val="2495"/>
              </a:lnSpc>
            </a:pPr>
            <a:r>
              <a:rPr lang="en-US" sz="1782" spc="-35" dirty="0">
                <a:solidFill>
                  <a:srgbClr val="145DA0"/>
                </a:solidFill>
                <a:latin typeface="Poppins"/>
                <a:cs typeface="Poppins"/>
              </a:rPr>
              <a:t>Identify and avoid frequent mistakes during the handoff from R&amp;P to MG to ensure a seamless transition and accurate enrollment.</a:t>
            </a:r>
            <a:endParaRPr lang="en-US" sz="1782" spc="-35" dirty="0">
              <a:solidFill>
                <a:srgbClr val="145DA0"/>
              </a:solidFill>
              <a:latin typeface="Poppins"/>
              <a:cs typeface="Poppins"/>
              <a:sym typeface="Poppins"/>
            </a:endParaRPr>
          </a:p>
        </p:txBody>
      </p:sp>
      <p:sp>
        <p:nvSpPr>
          <p:cNvPr id="21" name="TextBox 21"/>
          <p:cNvSpPr txBox="1"/>
          <p:nvPr/>
        </p:nvSpPr>
        <p:spPr>
          <a:xfrm>
            <a:off x="8763159" y="7367965"/>
            <a:ext cx="1134140" cy="801632"/>
          </a:xfrm>
          <a:prstGeom prst="rect">
            <a:avLst/>
          </a:prstGeom>
        </p:spPr>
        <p:txBody>
          <a:bodyPr lIns="0" tIns="0" rIns="0" bIns="0" rtlCol="0" anchor="t">
            <a:spAutoFit/>
          </a:bodyPr>
          <a:lstStyle/>
          <a:p>
            <a:pPr marL="0" lvl="0" indent="0" algn="ctr">
              <a:lnSpc>
                <a:spcPts val="6697"/>
              </a:lnSpc>
              <a:spcBef>
                <a:spcPct val="0"/>
              </a:spcBef>
            </a:pPr>
            <a:r>
              <a:rPr lang="en-US" sz="4784">
                <a:solidFill>
                  <a:srgbClr val="FDFDFD"/>
                </a:solidFill>
                <a:latin typeface="Open Sans Extra Bold"/>
                <a:ea typeface="Open Sans Extra Bold"/>
                <a:cs typeface="Open Sans Extra Bold"/>
                <a:sym typeface="Open Sans Extra Bold"/>
              </a:rPr>
              <a:t>04</a:t>
            </a:r>
          </a:p>
        </p:txBody>
      </p:sp>
      <p:grpSp>
        <p:nvGrpSpPr>
          <p:cNvPr id="22" name="Group 22"/>
          <p:cNvGrpSpPr/>
          <p:nvPr/>
        </p:nvGrpSpPr>
        <p:grpSpPr>
          <a:xfrm>
            <a:off x="7905455" y="2656032"/>
            <a:ext cx="373607" cy="37360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a:p>
          </p:txBody>
        </p:sp>
        <p:sp>
          <p:nvSpPr>
            <p:cNvPr id="24" name="TextBox 24"/>
            <p:cNvSpPr txBox="1"/>
            <p:nvPr/>
          </p:nvSpPr>
          <p:spPr>
            <a:xfrm>
              <a:off x="76200" y="28575"/>
              <a:ext cx="660400" cy="708025"/>
            </a:xfrm>
            <a:prstGeom prst="rect">
              <a:avLst/>
            </a:prstGeom>
          </p:spPr>
          <p:txBody>
            <a:bodyPr lIns="0" tIns="0" rIns="0" bIns="0" rtlCol="0" anchor="ctr"/>
            <a:lstStyle/>
            <a:p>
              <a:pPr algn="ctr">
                <a:lnSpc>
                  <a:spcPts val="3640"/>
                </a:lnSpc>
              </a:pPr>
              <a:endParaRPr/>
            </a:p>
          </p:txBody>
        </p:sp>
      </p:grpSp>
      <p:grpSp>
        <p:nvGrpSpPr>
          <p:cNvPr id="25" name="Group 25"/>
          <p:cNvGrpSpPr/>
          <p:nvPr/>
        </p:nvGrpSpPr>
        <p:grpSpPr>
          <a:xfrm>
            <a:off x="8315313" y="4180490"/>
            <a:ext cx="373607" cy="373607"/>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a:p>
          </p:txBody>
        </p:sp>
        <p:sp>
          <p:nvSpPr>
            <p:cNvPr id="27" name="TextBox 27"/>
            <p:cNvSpPr txBox="1"/>
            <p:nvPr/>
          </p:nvSpPr>
          <p:spPr>
            <a:xfrm>
              <a:off x="76200" y="28575"/>
              <a:ext cx="660400" cy="708025"/>
            </a:xfrm>
            <a:prstGeom prst="rect">
              <a:avLst/>
            </a:prstGeom>
          </p:spPr>
          <p:txBody>
            <a:bodyPr lIns="0" tIns="0" rIns="0" bIns="0" rtlCol="0" anchor="ctr"/>
            <a:lstStyle/>
            <a:p>
              <a:pPr algn="ctr">
                <a:lnSpc>
                  <a:spcPts val="3640"/>
                </a:lnSpc>
              </a:pPr>
              <a:endParaRPr/>
            </a:p>
          </p:txBody>
        </p:sp>
      </p:grpSp>
      <p:grpSp>
        <p:nvGrpSpPr>
          <p:cNvPr id="28" name="Group 28"/>
          <p:cNvGrpSpPr/>
          <p:nvPr/>
        </p:nvGrpSpPr>
        <p:grpSpPr>
          <a:xfrm>
            <a:off x="7944228" y="7402839"/>
            <a:ext cx="373607" cy="373607"/>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a:p>
          </p:txBody>
        </p:sp>
        <p:sp>
          <p:nvSpPr>
            <p:cNvPr id="30" name="TextBox 30"/>
            <p:cNvSpPr txBox="1"/>
            <p:nvPr/>
          </p:nvSpPr>
          <p:spPr>
            <a:xfrm>
              <a:off x="76200" y="28575"/>
              <a:ext cx="660400" cy="708025"/>
            </a:xfrm>
            <a:prstGeom prst="rect">
              <a:avLst/>
            </a:prstGeom>
          </p:spPr>
          <p:txBody>
            <a:bodyPr lIns="0" tIns="0" rIns="0" bIns="0" rtlCol="0" anchor="ctr"/>
            <a:lstStyle/>
            <a:p>
              <a:pPr algn="ctr">
                <a:lnSpc>
                  <a:spcPts val="3640"/>
                </a:lnSpc>
              </a:pPr>
              <a:endParaRPr/>
            </a:p>
          </p:txBody>
        </p:sp>
      </p:grpSp>
      <p:grpSp>
        <p:nvGrpSpPr>
          <p:cNvPr id="31" name="Group 31"/>
          <p:cNvGrpSpPr/>
          <p:nvPr/>
        </p:nvGrpSpPr>
        <p:grpSpPr>
          <a:xfrm>
            <a:off x="8309460" y="5760481"/>
            <a:ext cx="373607" cy="373607"/>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endParaRPr lang="en-US"/>
            </a:p>
          </p:txBody>
        </p:sp>
        <p:sp>
          <p:nvSpPr>
            <p:cNvPr id="33" name="TextBox 33"/>
            <p:cNvSpPr txBox="1"/>
            <p:nvPr/>
          </p:nvSpPr>
          <p:spPr>
            <a:xfrm>
              <a:off x="76200" y="28575"/>
              <a:ext cx="660400" cy="708025"/>
            </a:xfrm>
            <a:prstGeom prst="rect">
              <a:avLst/>
            </a:prstGeom>
          </p:spPr>
          <p:txBody>
            <a:bodyPr lIns="0" tIns="0" rIns="0" bIns="0" rtlCol="0" anchor="ctr"/>
            <a:lstStyle/>
            <a:p>
              <a:pPr algn="ctr">
                <a:lnSpc>
                  <a:spcPts val="3640"/>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2D36F9-D253-45B2-8699-307E327E6CB0}"/>
              </a:ext>
            </a:extLst>
          </p:cNvPr>
          <p:cNvSpPr txBox="1"/>
          <p:nvPr/>
        </p:nvSpPr>
        <p:spPr>
          <a:xfrm>
            <a:off x="1097281" y="1276031"/>
            <a:ext cx="13052219" cy="1107996"/>
          </a:xfrm>
          <a:prstGeom prst="rect">
            <a:avLst/>
          </a:prstGeom>
          <a:noFill/>
        </p:spPr>
        <p:txBody>
          <a:bodyPr wrap="square" rtlCol="0">
            <a:spAutoFit/>
          </a:bodyPr>
          <a:lstStyle/>
          <a:p>
            <a:pPr defTabSz="1371600"/>
            <a:r>
              <a:rPr lang="en-US" sz="6600" b="1" dirty="0">
                <a:solidFill>
                  <a:prstClr val="black"/>
                </a:solidFill>
                <a:latin typeface="Open Sans" panose="020B0606030504020204" pitchFamily="34" charset="0"/>
                <a:ea typeface="Open Sans" panose="020B0606030504020204" pitchFamily="34" charset="0"/>
                <a:cs typeface="Open Sans" panose="020B0606030504020204" pitchFamily="34" charset="0"/>
              </a:rPr>
              <a:t>Determining MG Eligibility</a:t>
            </a:r>
            <a:endParaRPr lang="en-US" sz="6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Rounded Corners 2">
            <a:extLst>
              <a:ext uri="{FF2B5EF4-FFF2-40B4-BE49-F238E27FC236}">
                <a16:creationId xmlns:a16="http://schemas.microsoft.com/office/drawing/2014/main" id="{C042950C-7775-4061-A4B9-64E03F98A5AA}"/>
              </a:ext>
            </a:extLst>
          </p:cNvPr>
          <p:cNvSpPr/>
          <p:nvPr/>
        </p:nvSpPr>
        <p:spPr>
          <a:xfrm>
            <a:off x="1083692" y="2440892"/>
            <a:ext cx="16414263" cy="805760"/>
          </a:xfrm>
          <a:prstGeom prst="round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3000" b="1" dirty="0">
                <a:solidFill>
                  <a:prstClr val="white"/>
                </a:solidFill>
                <a:latin typeface="Open Sans" panose="020B0606030504020204" pitchFamily="34" charset="0"/>
                <a:ea typeface="Open Sans" panose="020B0606030504020204" pitchFamily="34" charset="0"/>
                <a:cs typeface="Open Sans" panose="020B0606030504020204" pitchFamily="34" charset="0"/>
              </a:rPr>
              <a:t>Staff must evaluate client eligibility for MG enrollment</a:t>
            </a:r>
          </a:p>
        </p:txBody>
      </p:sp>
      <p:sp>
        <p:nvSpPr>
          <p:cNvPr id="4" name="TextBox 3">
            <a:extLst>
              <a:ext uri="{FF2B5EF4-FFF2-40B4-BE49-F238E27FC236}">
                <a16:creationId xmlns:a16="http://schemas.microsoft.com/office/drawing/2014/main" id="{4608EAB2-B33A-4ECA-84B5-07F684111B31}"/>
              </a:ext>
            </a:extLst>
          </p:cNvPr>
          <p:cNvSpPr txBox="1"/>
          <p:nvPr/>
        </p:nvSpPr>
        <p:spPr>
          <a:xfrm>
            <a:off x="1195459" y="3515177"/>
            <a:ext cx="16190729" cy="6486391"/>
          </a:xfrm>
          <a:prstGeom prst="rect">
            <a:avLst/>
          </a:prstGeom>
          <a:noFill/>
        </p:spPr>
        <p:txBody>
          <a:bodyPr wrap="square" rtlCol="0">
            <a:spAutoFit/>
          </a:bodyPr>
          <a:lstStyle/>
          <a:p>
            <a:pPr marL="514350" indent="-514350" defTabSz="1371600">
              <a:buFont typeface="Arial" panose="020B0604020202020204" pitchFamily="34" charset="0"/>
              <a:buChar char="•"/>
            </a:pPr>
            <a: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Case cannot already be economically self-sufficient</a:t>
            </a:r>
            <a:b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endParaRPr lang="en-US" sz="16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514350" indent="-514350" defTabSz="1371600">
              <a:buFont typeface="Arial" panose="020B0604020202020204" pitchFamily="34" charset="0"/>
              <a:buChar char="•"/>
            </a:pPr>
            <a: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At least one case member must be </a:t>
            </a:r>
            <a:r>
              <a:rPr lang="en-US" sz="3000" u="sng" dirty="0">
                <a:solidFill>
                  <a:srgbClr val="00765A"/>
                </a:solidFill>
                <a:latin typeface="Open Sans" panose="020B0606030504020204" pitchFamily="34" charset="0"/>
                <a:ea typeface="Open Sans" panose="020B0606030504020204" pitchFamily="34" charset="0"/>
                <a:cs typeface="Open Sans" panose="020B0606030504020204" pitchFamily="34" charset="0"/>
              </a:rPr>
              <a:t>employable</a:t>
            </a:r>
            <a:r>
              <a:rPr lang="en-US" sz="3000" dirty="0">
                <a:solidFill>
                  <a:srgbClr val="00765A"/>
                </a:solidFill>
                <a:latin typeface="Open Sans" panose="020B0606030504020204" pitchFamily="34" charset="0"/>
                <a:ea typeface="Open Sans" panose="020B0606030504020204" pitchFamily="34" charset="0"/>
                <a:cs typeface="Open Sans" panose="020B0606030504020204" pitchFamily="34" charset="0"/>
              </a:rPr>
              <a:t> </a:t>
            </a:r>
            <a: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and willing/able to work</a:t>
            </a:r>
          </a:p>
          <a:p>
            <a:pPr marL="1200150" lvl="1" indent="-514350" defTabSz="1371600">
              <a:buFont typeface="Arial" panose="020B0604020202020204" pitchFamily="34" charset="0"/>
              <a:buChar char="•"/>
            </a:pPr>
            <a:r>
              <a:rPr lang="en-US" sz="3000" dirty="0">
                <a:solidFill>
                  <a:srgbClr val="00765A"/>
                </a:solidFill>
                <a:latin typeface="Open Sans" panose="020B0606030504020204" pitchFamily="34" charset="0"/>
                <a:ea typeface="Open Sans" panose="020B0606030504020204" pitchFamily="34" charset="0"/>
                <a:cs typeface="Open Sans" panose="020B0606030504020204" pitchFamily="34" charset="0"/>
              </a:rPr>
              <a:t>Between 18-64 and determined by your agency to be an able wage earner</a:t>
            </a:r>
            <a:br>
              <a:rPr lang="en-US" sz="3000" u="sng" dirty="0">
                <a:solidFill>
                  <a:prstClr val="black"/>
                </a:solidFill>
                <a:latin typeface="Open Sans" panose="020B0606030504020204" pitchFamily="34" charset="0"/>
                <a:ea typeface="Open Sans" panose="020B0606030504020204" pitchFamily="34" charset="0"/>
                <a:cs typeface="Open Sans" panose="020B0606030504020204" pitchFamily="34" charset="0"/>
              </a:rPr>
            </a:br>
            <a:endParaRPr lang="en-US" sz="1650" u="sng"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514350" indent="-514350" defTabSz="1371600">
              <a:buFont typeface="Arial" panose="020B0604020202020204" pitchFamily="34" charset="0"/>
              <a:buChar char="•"/>
            </a:pPr>
            <a: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All case members must have a MG eligible status</a:t>
            </a:r>
          </a:p>
          <a:p>
            <a:pPr defTabSz="1371600"/>
            <a:endParaRPr lang="en-US" sz="16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514350" indent="-514350" defTabSz="1371600">
              <a:buFont typeface="Arial" panose="020B0604020202020204" pitchFamily="34" charset="0"/>
              <a:buChar char="•"/>
            </a:pPr>
            <a: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Case members must live together in the same household</a:t>
            </a:r>
            <a:b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br>
            <a:endParaRPr lang="en-US" sz="16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514350" indent="-514350" defTabSz="1371600">
              <a:buFont typeface="Arial" panose="020B0604020202020204" pitchFamily="34" charset="0"/>
              <a:buChar char="•"/>
            </a:pPr>
            <a: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None of the individuals can be receiving cash assistance (RCA, TANF, SSI) </a:t>
            </a:r>
          </a:p>
          <a:p>
            <a:pPr marL="514350" indent="-514350" defTabSz="1371600">
              <a:buFont typeface="Arial" panose="020B0604020202020204" pitchFamily="34" charset="0"/>
              <a:buChar char="•"/>
            </a:pPr>
            <a:endParaRPr lang="en-US" sz="16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514350" indent="-514350" defTabSz="1371600">
              <a:buFont typeface="Arial" panose="020B0604020202020204" pitchFamily="34" charset="0"/>
              <a:buChar char="•"/>
            </a:pPr>
            <a: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Cannot include elderly or disabled individuals expected to receive SSI within nine months of arrival</a:t>
            </a:r>
            <a:endParaRPr lang="en-US" sz="16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514350" indent="-514350" defTabSz="1371600">
              <a:buFont typeface="Arial" panose="020B0604020202020204" pitchFamily="34" charset="0"/>
              <a:buChar char="•"/>
            </a:pPr>
            <a:endParaRPr lang="en-US" sz="16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514350" indent="-514350" defTabSz="1371600">
              <a:buFont typeface="Arial" panose="020B0604020202020204" pitchFamily="34" charset="0"/>
              <a:buChar char="•"/>
            </a:pPr>
            <a:r>
              <a:rPr lang="en-US" sz="3000" dirty="0">
                <a:solidFill>
                  <a:prstClr val="black"/>
                </a:solidFill>
                <a:latin typeface="Open Sans" panose="020B0606030504020204" pitchFamily="34" charset="0"/>
                <a:ea typeface="Open Sans" panose="020B0606030504020204" pitchFamily="34" charset="0"/>
                <a:cs typeface="Open Sans" panose="020B0606030504020204" pitchFamily="34" charset="0"/>
              </a:rPr>
              <a:t>Agency must have a reasonable expectation of employment authorization within MG service period</a:t>
            </a:r>
          </a:p>
          <a:p>
            <a:pPr marL="514350" indent="-514350" defTabSz="1371600">
              <a:buFont typeface="Arial" panose="020B0604020202020204" pitchFamily="34" charset="0"/>
              <a:buChar char="•"/>
            </a:pPr>
            <a:endParaRPr lang="en-US" sz="165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9">
            <a:extLst>
              <a:ext uri="{FF2B5EF4-FFF2-40B4-BE49-F238E27FC236}">
                <a16:creationId xmlns:a16="http://schemas.microsoft.com/office/drawing/2014/main" id="{FF513459-F066-EC0A-79B6-7E0A29857A84}"/>
              </a:ext>
            </a:extLst>
          </p:cNvPr>
          <p:cNvGrpSpPr/>
          <p:nvPr/>
        </p:nvGrpSpPr>
        <p:grpSpPr>
          <a:xfrm>
            <a:off x="13492718" y="778996"/>
            <a:ext cx="3698004" cy="3559088"/>
            <a:chOff x="4997227" y="1643928"/>
            <a:chExt cx="2610486" cy="2507086"/>
          </a:xfrm>
          <a:solidFill>
            <a:schemeClr val="bg1"/>
          </a:solidFill>
        </p:grpSpPr>
        <p:sp>
          <p:nvSpPr>
            <p:cNvPr id="11" name="Rectangle 10">
              <a:extLst>
                <a:ext uri="{FF2B5EF4-FFF2-40B4-BE49-F238E27FC236}">
                  <a16:creationId xmlns:a16="http://schemas.microsoft.com/office/drawing/2014/main" id="{01042695-F3AD-D61B-0EA9-3A83505627A3}"/>
                </a:ext>
              </a:extLst>
            </p:cNvPr>
            <p:cNvSpPr/>
            <p:nvPr/>
          </p:nvSpPr>
          <p:spPr>
            <a:xfrm rot="20652980">
              <a:off x="5109241" y="1643928"/>
              <a:ext cx="2498472" cy="2131573"/>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panose="020F0502020204030204"/>
              </a:endParaRPr>
            </a:p>
          </p:txBody>
        </p:sp>
        <p:sp>
          <p:nvSpPr>
            <p:cNvPr id="12" name="Right Triangle 11">
              <a:extLst>
                <a:ext uri="{FF2B5EF4-FFF2-40B4-BE49-F238E27FC236}">
                  <a16:creationId xmlns:a16="http://schemas.microsoft.com/office/drawing/2014/main" id="{7C8683DC-132D-17C9-1DB3-8BEF8E8CD84C}"/>
                </a:ext>
              </a:extLst>
            </p:cNvPr>
            <p:cNvSpPr/>
            <p:nvPr/>
          </p:nvSpPr>
          <p:spPr>
            <a:xfrm rot="10043461">
              <a:off x="5394686" y="3743931"/>
              <a:ext cx="427686" cy="27404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panose="020F0502020204030204"/>
              </a:endParaRPr>
            </a:p>
          </p:txBody>
        </p:sp>
        <p:sp>
          <p:nvSpPr>
            <p:cNvPr id="13" name="Rectangle 12">
              <a:extLst>
                <a:ext uri="{FF2B5EF4-FFF2-40B4-BE49-F238E27FC236}">
                  <a16:creationId xmlns:a16="http://schemas.microsoft.com/office/drawing/2014/main" id="{309D5EB2-91F6-5FD9-F276-4F68612F08DF}"/>
                </a:ext>
              </a:extLst>
            </p:cNvPr>
            <p:cNvSpPr/>
            <p:nvPr/>
          </p:nvSpPr>
          <p:spPr>
            <a:xfrm rot="1199968">
              <a:off x="5233601" y="3873286"/>
              <a:ext cx="584878" cy="27772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89A79DA0-A9EB-6A48-024D-AD53A3EF836C}"/>
                </a:ext>
              </a:extLst>
            </p:cNvPr>
            <p:cNvSpPr/>
            <p:nvPr/>
          </p:nvSpPr>
          <p:spPr>
            <a:xfrm rot="20673065">
              <a:off x="4997227" y="1740977"/>
              <a:ext cx="584878" cy="277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panose="020F0502020204030204"/>
              </a:endParaRPr>
            </a:p>
          </p:txBody>
        </p:sp>
      </p:grpSp>
      <p:sp>
        <p:nvSpPr>
          <p:cNvPr id="15" name="TextBox 14">
            <a:extLst>
              <a:ext uri="{FF2B5EF4-FFF2-40B4-BE49-F238E27FC236}">
                <a16:creationId xmlns:a16="http://schemas.microsoft.com/office/drawing/2014/main" id="{E7C30D78-5E21-D208-C8E3-1DCA1DD31DB3}"/>
              </a:ext>
            </a:extLst>
          </p:cNvPr>
          <p:cNvSpPr txBox="1"/>
          <p:nvPr/>
        </p:nvSpPr>
        <p:spPr>
          <a:xfrm rot="20686718">
            <a:off x="13746646" y="1228785"/>
            <a:ext cx="3503681" cy="2308324"/>
          </a:xfrm>
          <a:prstGeom prst="rect">
            <a:avLst/>
          </a:prstGeom>
          <a:noFill/>
        </p:spPr>
        <p:txBody>
          <a:bodyPr wrap="square" rtlCol="0">
            <a:spAutoFit/>
          </a:bodyPr>
          <a:lstStyle/>
          <a:p>
            <a:pPr algn="ctr" defTabSz="1371600"/>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For details, see </a:t>
            </a: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 action="ppaction://noaction"/>
              </a:rPr>
              <a:t>Determining MG Eligibility </a:t>
            </a:r>
          </a:p>
          <a:p>
            <a:pPr algn="ctr" defTabSz="1371600"/>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hlinkClick r:id="" action="ppaction://noaction"/>
              </a:rPr>
              <a:t>and Service Duration</a:t>
            </a: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 webinar on </a:t>
            </a:r>
            <a:r>
              <a:rPr lang="en-US" sz="2400" dirty="0" err="1">
                <a:solidFill>
                  <a:prstClr val="black"/>
                </a:solidFill>
                <a:latin typeface="Open Sans" panose="020B0606030504020204" pitchFamily="34" charset="0"/>
                <a:ea typeface="Open Sans" panose="020B0606030504020204" pitchFamily="34" charset="0"/>
                <a:cs typeface="Open Sans" panose="020B0606030504020204" pitchFamily="34" charset="0"/>
              </a:rPr>
              <a:t>MRSConnect</a:t>
            </a:r>
            <a:endPar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115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2D36F9-D253-45B2-8699-307E327E6CB0}"/>
              </a:ext>
            </a:extLst>
          </p:cNvPr>
          <p:cNvSpPr txBox="1"/>
          <p:nvPr/>
        </p:nvSpPr>
        <p:spPr>
          <a:xfrm>
            <a:off x="1097281" y="1276031"/>
            <a:ext cx="13052219" cy="1107996"/>
          </a:xfrm>
          <a:prstGeom prst="rect">
            <a:avLst/>
          </a:prstGeom>
          <a:noFill/>
        </p:spPr>
        <p:txBody>
          <a:bodyPr wrap="square" rtlCol="0">
            <a:spAutoFit/>
          </a:bodyPr>
          <a:lstStyle/>
          <a:p>
            <a:pPr defTabSz="1371600"/>
            <a:r>
              <a:rPr lang="en-US" sz="6600" b="1" dirty="0">
                <a:solidFill>
                  <a:prstClr val="black"/>
                </a:solidFill>
                <a:latin typeface="Open Sans" panose="020B0606030504020204" pitchFamily="34" charset="0"/>
                <a:ea typeface="Open Sans" panose="020B0606030504020204" pitchFamily="34" charset="0"/>
                <a:cs typeface="Open Sans" panose="020B0606030504020204" pitchFamily="34" charset="0"/>
              </a:rPr>
              <a:t>Enrollment Deadlines</a:t>
            </a:r>
            <a:endParaRPr lang="en-US" sz="6000"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6" name="Table 5">
            <a:extLst>
              <a:ext uri="{FF2B5EF4-FFF2-40B4-BE49-F238E27FC236}">
                <a16:creationId xmlns:a16="http://schemas.microsoft.com/office/drawing/2014/main" id="{3FC83427-A148-46E8-A585-CA045981026E}"/>
              </a:ext>
            </a:extLst>
          </p:cNvPr>
          <p:cNvGraphicFramePr>
            <a:graphicFrameLocks noGrp="1"/>
          </p:cNvGraphicFramePr>
          <p:nvPr>
            <p:extLst>
              <p:ext uri="{D42A27DB-BD31-4B8C-83A1-F6EECF244321}">
                <p14:modId xmlns:p14="http://schemas.microsoft.com/office/powerpoint/2010/main" val="1543419080"/>
              </p:ext>
            </p:extLst>
          </p:nvPr>
        </p:nvGraphicFramePr>
        <p:xfrm>
          <a:off x="990600" y="2717551"/>
          <a:ext cx="16520944" cy="6174268"/>
        </p:xfrm>
        <a:graphic>
          <a:graphicData uri="http://schemas.openxmlformats.org/drawingml/2006/table">
            <a:tbl>
              <a:tblPr/>
              <a:tblGrid>
                <a:gridCol w="8260472">
                  <a:extLst>
                    <a:ext uri="{9D8B030D-6E8A-4147-A177-3AD203B41FA5}">
                      <a16:colId xmlns:a16="http://schemas.microsoft.com/office/drawing/2014/main" val="2070309730"/>
                    </a:ext>
                  </a:extLst>
                </a:gridCol>
                <a:gridCol w="8260472">
                  <a:extLst>
                    <a:ext uri="{9D8B030D-6E8A-4147-A177-3AD203B41FA5}">
                      <a16:colId xmlns:a16="http://schemas.microsoft.com/office/drawing/2014/main" val="1699684510"/>
                    </a:ext>
                  </a:extLst>
                </a:gridCol>
              </a:tblGrid>
              <a:tr h="1072431">
                <a:tc>
                  <a:txBody>
                    <a:bodyPr/>
                    <a:lstStyle/>
                    <a:p>
                      <a:pPr algn="l" rtl="0" fontAlgn="base"/>
                      <a:r>
                        <a:rPr lang="en-US" sz="3600" b="1" i="0" dirty="0">
                          <a:solidFill>
                            <a:srgbClr val="FFFFFF"/>
                          </a:solidFill>
                          <a:effectLst/>
                          <a:latin typeface="Calibri" panose="020F0502020204030204" pitchFamily="34" charset="0"/>
                        </a:rPr>
                        <a:t>IMMIGRATION STATUS </a:t>
                      </a:r>
                      <a:endParaRPr lang="en-US" sz="3600" b="1" i="0" dirty="0">
                        <a:solidFill>
                          <a:srgbClr val="FFFFFF"/>
                        </a:solidFill>
                        <a:effectLst/>
                      </a:endParaRPr>
                    </a:p>
                  </a:txBody>
                  <a:tcPr marL="137160" marR="137160" marT="68580" marB="68580">
                    <a:lnL w="6350" cap="flat" cmpd="sng" algn="ctr">
                      <a:solidFill>
                        <a:srgbClr val="A5A5A5"/>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323E4F"/>
                    </a:solidFill>
                  </a:tcPr>
                </a:tc>
                <a:tc>
                  <a:txBody>
                    <a:bodyPr/>
                    <a:lstStyle/>
                    <a:p>
                      <a:pPr algn="l" rtl="0" fontAlgn="base"/>
                      <a:r>
                        <a:rPr lang="en-US" sz="3600" b="1" i="0" dirty="0">
                          <a:solidFill>
                            <a:srgbClr val="FFFFFF"/>
                          </a:solidFill>
                          <a:effectLst/>
                          <a:latin typeface="Calibri" panose="020F0502020204030204" pitchFamily="34" charset="0"/>
                        </a:rPr>
                        <a:t>ENROLLMENT DEADLINE </a:t>
                      </a:r>
                      <a:endParaRPr lang="en-US" sz="3600" b="1" i="0" dirty="0">
                        <a:solidFill>
                          <a:srgbClr val="FFFFFF"/>
                        </a:solidFill>
                        <a:effectLst/>
                      </a:endParaRPr>
                    </a:p>
                  </a:txBody>
                  <a:tcPr marL="137160" marR="137160" marT="68580" marB="68580">
                    <a:lnL>
                      <a:noFill/>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rgbClr val="323E4F"/>
                    </a:solidFill>
                  </a:tcPr>
                </a:tc>
                <a:extLst>
                  <a:ext uri="{0D108BD9-81ED-4DB2-BD59-A6C34878D82A}">
                    <a16:rowId xmlns:a16="http://schemas.microsoft.com/office/drawing/2014/main" val="2158396120"/>
                  </a:ext>
                </a:extLst>
              </a:tr>
              <a:tr h="2313512">
                <a:tc>
                  <a:txBody>
                    <a:bodyPr/>
                    <a:lstStyle/>
                    <a:p>
                      <a:pPr algn="l" rtl="0" fontAlgn="base"/>
                      <a:r>
                        <a:rPr lang="en-US" sz="3600" b="0" i="0" dirty="0">
                          <a:effectLst/>
                          <a:latin typeface="Arial" panose="020B0604020202020204" pitchFamily="34" charset="0"/>
                        </a:rPr>
                        <a:t>Refugees, Amerasians, R&amp;P SIVs, </a:t>
                      </a:r>
                      <a:r>
                        <a:rPr lang="en-US" sz="3600" b="0" i="0" dirty="0">
                          <a:solidFill>
                            <a:schemeClr val="tx1"/>
                          </a:solidFill>
                          <a:effectLst/>
                          <a:latin typeface="Arial" panose="020B0604020202020204" pitchFamily="34" charset="0"/>
                        </a:rPr>
                        <a:t>Afghan Humanitarian Parolees</a:t>
                      </a:r>
                      <a:endParaRPr lang="en-US" sz="3600" b="1" i="0" dirty="0">
                        <a:solidFill>
                          <a:schemeClr val="tx1"/>
                        </a:solidFill>
                        <a:effectLst/>
                      </a:endParaRPr>
                    </a:p>
                  </a:txBody>
                  <a:tcPr marL="137160" marR="137160" marT="68580" marB="68580">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chemeClr val="bg1"/>
                    </a:solidFill>
                  </a:tcPr>
                </a:tc>
                <a:tc>
                  <a:txBody>
                    <a:bodyPr/>
                    <a:lstStyle/>
                    <a:p>
                      <a:pPr algn="l" rtl="0" fontAlgn="base"/>
                      <a:r>
                        <a:rPr lang="en-US" sz="3600" b="0" i="0" dirty="0">
                          <a:effectLst/>
                          <a:latin typeface="Arial" panose="020B0604020202020204" pitchFamily="34" charset="0"/>
                        </a:rPr>
                        <a:t>Within </a:t>
                      </a:r>
                      <a:r>
                        <a:rPr lang="en-US" sz="3600" b="1" i="0" u="sng" dirty="0">
                          <a:effectLst/>
                          <a:latin typeface="Arial" panose="020B0604020202020204" pitchFamily="34" charset="0"/>
                        </a:rPr>
                        <a:t>31 days</a:t>
                      </a:r>
                      <a:r>
                        <a:rPr lang="en-US" sz="3600" b="0" i="0" dirty="0">
                          <a:effectLst/>
                          <a:latin typeface="Arial" panose="020B0604020202020204" pitchFamily="34" charset="0"/>
                        </a:rPr>
                        <a:t> of the date of eligibility</a:t>
                      </a:r>
                    </a:p>
                    <a:p>
                      <a:pPr algn="l" rtl="0" fontAlgn="base"/>
                      <a:r>
                        <a:rPr lang="en-US" sz="3600" b="0" i="1" dirty="0">
                          <a:effectLst/>
                          <a:latin typeface="Arial" panose="020B0604020202020204" pitchFamily="34" charset="0"/>
                        </a:rPr>
                        <a:t>(Date of eligibility + 30 days)</a:t>
                      </a:r>
                    </a:p>
                  </a:txBody>
                  <a:tcPr marL="137160" marR="137160" marT="68580" marB="68580">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chemeClr val="bg1"/>
                    </a:solidFill>
                  </a:tcPr>
                </a:tc>
                <a:extLst>
                  <a:ext uri="{0D108BD9-81ED-4DB2-BD59-A6C34878D82A}">
                    <a16:rowId xmlns:a16="http://schemas.microsoft.com/office/drawing/2014/main" val="31690433"/>
                  </a:ext>
                </a:extLst>
              </a:tr>
              <a:tr h="2788325">
                <a:tc>
                  <a:txBody>
                    <a:bodyPr/>
                    <a:lstStyle/>
                    <a:p>
                      <a:pPr algn="l" rtl="0" fontAlgn="base"/>
                      <a:r>
                        <a:rPr lang="en-US" sz="3600" b="0" i="0" dirty="0">
                          <a:effectLst/>
                          <a:latin typeface="Arial" panose="020B0604020202020204" pitchFamily="34" charset="0"/>
                        </a:rPr>
                        <a:t>Cuban/Haitian Entrants, Asylees, Victims of Trafficking, walk-in SIVs, Ukrainian Humanitarian Parolees</a:t>
                      </a:r>
                      <a:endParaRPr lang="en-US" sz="3600" b="1" i="0" dirty="0">
                        <a:effectLst/>
                      </a:endParaRPr>
                    </a:p>
                  </a:txBody>
                  <a:tcPr marL="137160" marR="137160" marT="68580" marB="68580">
                    <a:lnL w="6350" cap="flat" cmpd="sng" algn="ctr">
                      <a:solidFill>
                        <a:srgbClr val="C9C9C9"/>
                      </a:solidFill>
                      <a:prstDash val="solid"/>
                      <a:round/>
                      <a:headEnd type="none" w="med" len="med"/>
                      <a:tailEnd type="none" w="med" len="med"/>
                    </a:lnL>
                    <a:lnR>
                      <a:noFill/>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chemeClr val="accent3">
                        <a:lumMod val="20000"/>
                        <a:lumOff val="80000"/>
                      </a:schemeClr>
                    </a:solidFill>
                  </a:tcPr>
                </a:tc>
                <a:tc>
                  <a:txBody>
                    <a:bodyPr/>
                    <a:lstStyle/>
                    <a:p>
                      <a:pPr algn="l" rtl="0" fontAlgn="base"/>
                      <a:r>
                        <a:rPr lang="en-US" sz="3600" b="0" i="0" dirty="0">
                          <a:effectLst/>
                          <a:latin typeface="Arial" panose="020B0604020202020204" pitchFamily="34" charset="0"/>
                        </a:rPr>
                        <a:t>Within </a:t>
                      </a:r>
                      <a:r>
                        <a:rPr lang="en-US" sz="3600" b="1" i="0" u="sng" dirty="0">
                          <a:effectLst/>
                          <a:latin typeface="Arial" panose="020B0604020202020204" pitchFamily="34" charset="0"/>
                        </a:rPr>
                        <a:t>90 days</a:t>
                      </a:r>
                      <a:r>
                        <a:rPr lang="en-US" sz="3600" b="0" i="0" dirty="0">
                          <a:effectLst/>
                          <a:latin typeface="Arial" panose="020B0604020202020204" pitchFamily="34" charset="0"/>
                        </a:rPr>
                        <a:t> of the date of eligibility</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3600" b="0" i="1" dirty="0">
                          <a:effectLst/>
                          <a:latin typeface="Arial" panose="020B0604020202020204" pitchFamily="34" charset="0"/>
                        </a:rPr>
                        <a:t>(Date of eligibility + 89 days)</a:t>
                      </a:r>
                    </a:p>
                    <a:p>
                      <a:pPr algn="l" rtl="0" fontAlgn="base"/>
                      <a:r>
                        <a:rPr lang="en-US" sz="3600" b="0" i="0" dirty="0">
                          <a:effectLst/>
                          <a:latin typeface="Arial" panose="020B0604020202020204" pitchFamily="34" charset="0"/>
                        </a:rPr>
                        <a:t> </a:t>
                      </a:r>
                      <a:endParaRPr lang="en-US" sz="3600" b="0" i="0" dirty="0">
                        <a:effectLst/>
                      </a:endParaRPr>
                    </a:p>
                  </a:txBody>
                  <a:tcPr marL="137160" marR="137160" marT="68580" marB="68580">
                    <a:lnL>
                      <a:noFill/>
                    </a:lnL>
                    <a:lnR w="6350" cap="flat" cmpd="sng" algn="ctr">
                      <a:solidFill>
                        <a:srgbClr val="C9C9C9"/>
                      </a:solidFill>
                      <a:prstDash val="solid"/>
                      <a:round/>
                      <a:headEnd type="none" w="med" len="med"/>
                      <a:tailEnd type="none" w="med" len="med"/>
                    </a:lnR>
                    <a:lnT w="6350" cap="flat" cmpd="sng" algn="ctr">
                      <a:solidFill>
                        <a:srgbClr val="C9C9C9"/>
                      </a:solidFill>
                      <a:prstDash val="solid"/>
                      <a:round/>
                      <a:headEnd type="none" w="med" len="med"/>
                      <a:tailEnd type="none" w="med" len="med"/>
                    </a:lnT>
                    <a:lnB w="6350" cap="flat" cmpd="sng" algn="ctr">
                      <a:solidFill>
                        <a:srgbClr val="C9C9C9"/>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70522442"/>
                  </a:ext>
                </a:extLst>
              </a:tr>
            </a:tbl>
          </a:graphicData>
        </a:graphic>
      </p:graphicFrame>
      <p:grpSp>
        <p:nvGrpSpPr>
          <p:cNvPr id="4" name="Group 3">
            <a:extLst>
              <a:ext uri="{FF2B5EF4-FFF2-40B4-BE49-F238E27FC236}">
                <a16:creationId xmlns:a16="http://schemas.microsoft.com/office/drawing/2014/main" id="{C63E8A21-EFF0-BA33-4649-FD9B14ACA214}"/>
              </a:ext>
            </a:extLst>
          </p:cNvPr>
          <p:cNvGrpSpPr/>
          <p:nvPr/>
        </p:nvGrpSpPr>
        <p:grpSpPr>
          <a:xfrm rot="459337">
            <a:off x="13182663" y="7837173"/>
            <a:ext cx="3910155" cy="1731423"/>
            <a:chOff x="8187319" y="578425"/>
            <a:chExt cx="3164354" cy="1222188"/>
          </a:xfrm>
        </p:grpSpPr>
        <p:grpSp>
          <p:nvGrpSpPr>
            <p:cNvPr id="5" name="Group 4">
              <a:extLst>
                <a:ext uri="{FF2B5EF4-FFF2-40B4-BE49-F238E27FC236}">
                  <a16:creationId xmlns:a16="http://schemas.microsoft.com/office/drawing/2014/main" id="{A35837CF-B0DF-F48B-E9E9-3B83CAC19E83}"/>
                </a:ext>
              </a:extLst>
            </p:cNvPr>
            <p:cNvGrpSpPr/>
            <p:nvPr/>
          </p:nvGrpSpPr>
          <p:grpSpPr>
            <a:xfrm>
              <a:off x="8187319" y="578425"/>
              <a:ext cx="3164354" cy="1222188"/>
              <a:chOff x="4141840" y="1760648"/>
              <a:chExt cx="3350660" cy="1291397"/>
            </a:xfrm>
            <a:solidFill>
              <a:schemeClr val="bg1"/>
            </a:solidFill>
          </p:grpSpPr>
          <p:sp>
            <p:nvSpPr>
              <p:cNvPr id="8" name="Rectangle 7">
                <a:extLst>
                  <a:ext uri="{FF2B5EF4-FFF2-40B4-BE49-F238E27FC236}">
                    <a16:creationId xmlns:a16="http://schemas.microsoft.com/office/drawing/2014/main" id="{6DED854D-2EC1-DB98-CB25-D06847E7B1DD}"/>
                  </a:ext>
                </a:extLst>
              </p:cNvPr>
              <p:cNvSpPr/>
              <p:nvPr/>
            </p:nvSpPr>
            <p:spPr>
              <a:xfrm rot="20652980">
                <a:off x="4141840" y="1760648"/>
                <a:ext cx="3350660" cy="1291397"/>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9" name="Rectangle 8">
                <a:extLst>
                  <a:ext uri="{FF2B5EF4-FFF2-40B4-BE49-F238E27FC236}">
                    <a16:creationId xmlns:a16="http://schemas.microsoft.com/office/drawing/2014/main" id="{C5BCDE2F-1C1B-3E58-873E-63C4DF709F79}"/>
                  </a:ext>
                </a:extLst>
              </p:cNvPr>
              <p:cNvSpPr/>
              <p:nvPr/>
            </p:nvSpPr>
            <p:spPr>
              <a:xfrm rot="20673065">
                <a:off x="4200725" y="1927986"/>
                <a:ext cx="584877" cy="2777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304B9434-35EF-0DBD-77A0-E846931D22ED}"/>
                </a:ext>
              </a:extLst>
            </p:cNvPr>
            <p:cNvSpPr txBox="1"/>
            <p:nvPr/>
          </p:nvSpPr>
          <p:spPr>
            <a:xfrm rot="20686718">
              <a:off x="8291989" y="741429"/>
              <a:ext cx="3033484" cy="896178"/>
            </a:xfrm>
            <a:prstGeom prst="rect">
              <a:avLst/>
            </a:prstGeom>
            <a:noFill/>
          </p:spPr>
          <p:txBody>
            <a:bodyPr wrap="square" rtlCol="0">
              <a:spAutoFit/>
            </a:bodyPr>
            <a:lstStyle/>
            <a:p>
              <a:pPr algn="ctr" defTabSz="1371600"/>
              <a:r>
                <a:rPr lang="en-US" sz="2550" b="1" dirty="0">
                  <a:solidFill>
                    <a:srgbClr val="00765A"/>
                  </a:solidFill>
                  <a:latin typeface="Open Sans" panose="020B0606030504020204" pitchFamily="34" charset="0"/>
                  <a:ea typeface="Open Sans" panose="020B0606030504020204" pitchFamily="34" charset="0"/>
                  <a:cs typeface="Open Sans" panose="020B0606030504020204" pitchFamily="34" charset="0"/>
                </a:rPr>
                <a:t>Enrollment window calculation starts on the date of eligibility!</a:t>
              </a:r>
            </a:p>
          </p:txBody>
        </p:sp>
      </p:grpSp>
    </p:spTree>
    <p:extLst>
      <p:ext uri="{BB962C8B-B14F-4D97-AF65-F5344CB8AC3E}">
        <p14:creationId xmlns:p14="http://schemas.microsoft.com/office/powerpoint/2010/main" val="426871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B211BDB5-1CBA-6719-A354-42CF057B1F30}"/>
              </a:ext>
            </a:extLst>
          </p:cNvPr>
          <p:cNvSpPr>
            <a:spLocks noGrp="1"/>
          </p:cNvSpPr>
          <p:nvPr>
            <p:ph type="title"/>
          </p:nvPr>
        </p:nvSpPr>
        <p:spPr>
          <a:xfrm>
            <a:off x="1261872" y="384048"/>
            <a:ext cx="15759684" cy="1522476"/>
          </a:xfrm>
        </p:spPr>
        <p:txBody>
          <a:bodyPr vert="horz" lIns="137160" tIns="68580" rIns="137160" bIns="68580" rtlCol="0" anchor="b">
            <a:normAutofit/>
          </a:bodyPr>
          <a:lstStyle/>
          <a:p>
            <a:r>
              <a:rPr lang="en-US" kern="1200">
                <a:solidFill>
                  <a:schemeClr val="tx1"/>
                </a:solidFill>
                <a:latin typeface="+mj-lt"/>
                <a:ea typeface="+mj-ea"/>
                <a:cs typeface="+mj-cs"/>
              </a:rPr>
              <a:t>Assessing your </a:t>
            </a:r>
            <a:r>
              <a:rPr lang="en-US"/>
              <a:t>agency</a:t>
            </a:r>
            <a:r>
              <a:rPr lang="en-US" kern="1200">
                <a:solidFill>
                  <a:schemeClr val="tx1"/>
                </a:solidFill>
                <a:latin typeface="+mj-lt"/>
                <a:ea typeface="+mj-ea"/>
                <a:cs typeface="+mj-cs"/>
              </a:rPr>
              <a:t>’s screening process</a:t>
            </a:r>
          </a:p>
        </p:txBody>
      </p:sp>
      <p:sp>
        <p:nvSpPr>
          <p:cNvPr id="16"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8930" y="2451753"/>
            <a:ext cx="15677388"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8"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61873" y="2307264"/>
            <a:ext cx="2810186" cy="1647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01A4427D-7F1F-C41F-EA38-D789877E79E2}"/>
              </a:ext>
            </a:extLst>
          </p:cNvPr>
          <p:cNvSpPr>
            <a:spLocks/>
          </p:cNvSpPr>
          <p:nvPr/>
        </p:nvSpPr>
        <p:spPr>
          <a:xfrm>
            <a:off x="1296207" y="2758771"/>
            <a:ext cx="16408629" cy="1041140"/>
          </a:xfrm>
          <a:prstGeom prst="rect">
            <a:avLst/>
          </a:prstGeom>
        </p:spPr>
        <p:txBody>
          <a:bodyPr lIns="137160" tIns="68580" rIns="137160" bIns="68580" anchor="t">
            <a:noAutofit/>
          </a:bodyPr>
          <a:lstStyle/>
          <a:p>
            <a:pPr defTabSz="1152144">
              <a:spcAft>
                <a:spcPts val="900"/>
              </a:spcAft>
              <a:defRPr/>
            </a:pPr>
            <a:r>
              <a:rPr lang="en-US" sz="3600" b="1">
                <a:solidFill>
                  <a:prstClr val="black"/>
                </a:solidFill>
                <a:latin typeface="Calibri" panose="020F0502020204030204"/>
                <a:cs typeface="Calibri"/>
              </a:rPr>
              <a:t>Pipeline to MG: </a:t>
            </a:r>
            <a:r>
              <a:rPr lang="en-US" sz="3600">
                <a:solidFill>
                  <a:prstClr val="black"/>
                </a:solidFill>
                <a:latin typeface="Calibri" panose="020F0502020204030204"/>
                <a:cs typeface="Calibri"/>
              </a:rPr>
              <a:t> What does your referral process look like? Who is responsible for identifying potential MG clients?</a:t>
            </a:r>
            <a:endParaRPr lang="en-US" sz="3600">
              <a:solidFill>
                <a:prstClr val="black"/>
              </a:solidFill>
              <a:latin typeface="Calibri" panose="020F0502020204030204"/>
            </a:endParaRPr>
          </a:p>
        </p:txBody>
      </p:sp>
      <p:graphicFrame>
        <p:nvGraphicFramePr>
          <p:cNvPr id="9" name="Content Placeholder 8">
            <a:extLst>
              <a:ext uri="{FF2B5EF4-FFF2-40B4-BE49-F238E27FC236}">
                <a16:creationId xmlns:a16="http://schemas.microsoft.com/office/drawing/2014/main" id="{EB6E7948-4B7E-0E3B-F824-EAB5C7797175}"/>
              </a:ext>
            </a:extLst>
          </p:cNvPr>
          <p:cNvGraphicFramePr>
            <a:graphicFrameLocks/>
          </p:cNvGraphicFramePr>
          <p:nvPr/>
        </p:nvGraphicFramePr>
        <p:xfrm>
          <a:off x="2404268" y="4079495"/>
          <a:ext cx="12709739" cy="5619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Rounded Corners 16">
            <a:extLst>
              <a:ext uri="{FF2B5EF4-FFF2-40B4-BE49-F238E27FC236}">
                <a16:creationId xmlns:a16="http://schemas.microsoft.com/office/drawing/2014/main" id="{0BA157CE-CDA9-003A-EE99-6EF08C22CEFA}"/>
              </a:ext>
            </a:extLst>
          </p:cNvPr>
          <p:cNvSpPr/>
          <p:nvPr/>
        </p:nvSpPr>
        <p:spPr>
          <a:xfrm>
            <a:off x="2248224" y="4137389"/>
            <a:ext cx="2971800" cy="3903785"/>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Tree>
    <p:extLst>
      <p:ext uri="{BB962C8B-B14F-4D97-AF65-F5344CB8AC3E}">
        <p14:creationId xmlns:p14="http://schemas.microsoft.com/office/powerpoint/2010/main" val="109600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B211BDB5-1CBA-6719-A354-42CF057B1F30}"/>
              </a:ext>
            </a:extLst>
          </p:cNvPr>
          <p:cNvSpPr>
            <a:spLocks noGrp="1"/>
          </p:cNvSpPr>
          <p:nvPr>
            <p:ph type="title"/>
          </p:nvPr>
        </p:nvSpPr>
        <p:spPr>
          <a:xfrm>
            <a:off x="1261872" y="384048"/>
            <a:ext cx="15759684" cy="1522476"/>
          </a:xfrm>
        </p:spPr>
        <p:txBody>
          <a:bodyPr vert="horz" lIns="137160" tIns="68580" rIns="137160" bIns="68580" rtlCol="0" anchor="b">
            <a:normAutofit/>
          </a:bodyPr>
          <a:lstStyle/>
          <a:p>
            <a:r>
              <a:rPr lang="en-US" kern="1200">
                <a:solidFill>
                  <a:schemeClr val="tx1"/>
                </a:solidFill>
                <a:latin typeface="+mj-lt"/>
                <a:ea typeface="+mj-ea"/>
                <a:cs typeface="+mj-cs"/>
              </a:rPr>
              <a:t>Assessing your </a:t>
            </a:r>
            <a:r>
              <a:rPr lang="en-US"/>
              <a:t>agency</a:t>
            </a:r>
            <a:r>
              <a:rPr lang="en-US" kern="1200">
                <a:solidFill>
                  <a:schemeClr val="tx1"/>
                </a:solidFill>
                <a:latin typeface="+mj-lt"/>
                <a:ea typeface="+mj-ea"/>
                <a:cs typeface="+mj-cs"/>
              </a:rPr>
              <a:t>’s screening process</a:t>
            </a:r>
          </a:p>
        </p:txBody>
      </p:sp>
      <p:sp>
        <p:nvSpPr>
          <p:cNvPr id="16"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98930" y="2451753"/>
            <a:ext cx="15677388"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8"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61873" y="2307264"/>
            <a:ext cx="2810186" cy="1647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01A4427D-7F1F-C41F-EA38-D789877E79E2}"/>
              </a:ext>
            </a:extLst>
          </p:cNvPr>
          <p:cNvSpPr>
            <a:spLocks/>
          </p:cNvSpPr>
          <p:nvPr/>
        </p:nvSpPr>
        <p:spPr>
          <a:xfrm>
            <a:off x="1296207" y="2758771"/>
            <a:ext cx="16408629" cy="1041140"/>
          </a:xfrm>
          <a:prstGeom prst="rect">
            <a:avLst/>
          </a:prstGeom>
        </p:spPr>
        <p:txBody>
          <a:bodyPr lIns="137160" tIns="68580" rIns="137160" bIns="68580" anchor="t">
            <a:noAutofit/>
          </a:bodyPr>
          <a:lstStyle/>
          <a:p>
            <a:pPr defTabSz="1152144">
              <a:spcAft>
                <a:spcPts val="900"/>
              </a:spcAft>
            </a:pPr>
            <a:r>
              <a:rPr lang="en-US" sz="3600" b="1">
                <a:solidFill>
                  <a:prstClr val="black"/>
                </a:solidFill>
                <a:latin typeface="Calibri" panose="020F0502020204030204"/>
                <a:cs typeface="Calibri"/>
              </a:rPr>
              <a:t>Screening for MG: </a:t>
            </a:r>
            <a:r>
              <a:rPr lang="en-US" sz="3600">
                <a:solidFill>
                  <a:prstClr val="black"/>
                </a:solidFill>
                <a:latin typeface="Calibri" panose="020F0502020204030204"/>
                <a:cs typeface="Calibri"/>
              </a:rPr>
              <a:t>What criteria do you use to determine whether a case is a good fit?</a:t>
            </a:r>
            <a:endParaRPr lang="en-US" sz="3600">
              <a:solidFill>
                <a:prstClr val="black"/>
              </a:solidFill>
              <a:latin typeface="Calibri" panose="020F0502020204030204"/>
            </a:endParaRPr>
          </a:p>
        </p:txBody>
      </p:sp>
      <p:graphicFrame>
        <p:nvGraphicFramePr>
          <p:cNvPr id="9" name="Content Placeholder 8">
            <a:extLst>
              <a:ext uri="{FF2B5EF4-FFF2-40B4-BE49-F238E27FC236}">
                <a16:creationId xmlns:a16="http://schemas.microsoft.com/office/drawing/2014/main" id="{EB6E7948-4B7E-0E3B-F824-EAB5C7797175}"/>
              </a:ext>
            </a:extLst>
          </p:cNvPr>
          <p:cNvGraphicFramePr>
            <a:graphicFrameLocks/>
          </p:cNvGraphicFramePr>
          <p:nvPr/>
        </p:nvGraphicFramePr>
        <p:xfrm>
          <a:off x="2404268" y="4079495"/>
          <a:ext cx="12709739" cy="5619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Rounded Corners 16">
            <a:extLst>
              <a:ext uri="{FF2B5EF4-FFF2-40B4-BE49-F238E27FC236}">
                <a16:creationId xmlns:a16="http://schemas.microsoft.com/office/drawing/2014/main" id="{0BA157CE-CDA9-003A-EE99-6EF08C22CEFA}"/>
              </a:ext>
            </a:extLst>
          </p:cNvPr>
          <p:cNvSpPr/>
          <p:nvPr/>
        </p:nvSpPr>
        <p:spPr>
          <a:xfrm>
            <a:off x="5257346" y="5795345"/>
            <a:ext cx="2971800" cy="3903785"/>
          </a:xfrm>
          <a:prstGeom prst="roundRect">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Tree>
    <p:extLst>
      <p:ext uri="{BB962C8B-B14F-4D97-AF65-F5344CB8AC3E}">
        <p14:creationId xmlns:p14="http://schemas.microsoft.com/office/powerpoint/2010/main" val="5831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042950C-7775-4061-A4B9-64E03F98A5AA}"/>
              </a:ext>
            </a:extLst>
          </p:cNvPr>
          <p:cNvSpPr/>
          <p:nvPr/>
        </p:nvSpPr>
        <p:spPr>
          <a:xfrm>
            <a:off x="1065530" y="440692"/>
            <a:ext cx="16414263" cy="805760"/>
          </a:xfrm>
          <a:prstGeom prst="roundRect">
            <a:avLst/>
          </a:prstGeom>
          <a:solidFill>
            <a:schemeClr val="accent1">
              <a:lumMod val="75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00"/>
            <a:r>
              <a:rPr lang="en-US" sz="3000" b="1">
                <a:solidFill>
                  <a:prstClr val="white"/>
                </a:solidFill>
                <a:latin typeface="Open Sans" panose="020B0606030504020204" pitchFamily="34" charset="0"/>
                <a:ea typeface="Open Sans" panose="020B0606030504020204" pitchFamily="34" charset="0"/>
                <a:cs typeface="Open Sans" panose="020B0606030504020204" pitchFamily="34" charset="0"/>
              </a:rPr>
              <a:t>Sample Eligibility and Assessment Form</a:t>
            </a:r>
          </a:p>
        </p:txBody>
      </p:sp>
      <p:graphicFrame>
        <p:nvGraphicFramePr>
          <p:cNvPr id="13" name="Object 12">
            <a:extLst>
              <a:ext uri="{FF2B5EF4-FFF2-40B4-BE49-F238E27FC236}">
                <a16:creationId xmlns:a16="http://schemas.microsoft.com/office/drawing/2014/main" id="{BD4BCE7A-78AB-4337-A917-7B04BC006BA7}"/>
              </a:ext>
            </a:extLst>
          </p:cNvPr>
          <p:cNvGraphicFramePr>
            <a:graphicFrameLocks noChangeAspect="1"/>
          </p:cNvGraphicFramePr>
          <p:nvPr/>
        </p:nvGraphicFramePr>
        <p:xfrm>
          <a:off x="1318421" y="1516325"/>
          <a:ext cx="7968455" cy="8952705"/>
        </p:xfrm>
        <a:graphic>
          <a:graphicData uri="http://schemas.openxmlformats.org/presentationml/2006/ole">
            <mc:AlternateContent xmlns:mc="http://schemas.openxmlformats.org/markup-compatibility/2006">
              <mc:Choice xmlns:v="urn:schemas-microsoft-com:vml" Requires="v">
                <p:oleObj name="Document" r:id="rId3" imgW="6397837" imgH="8143699" progId="Word.Document.12">
                  <p:link updateAutomatic="1"/>
                </p:oleObj>
              </mc:Choice>
              <mc:Fallback>
                <p:oleObj name="Document" r:id="rId3" imgW="6397837" imgH="8143699" progId="Word.Document.12">
                  <p:link updateAutomatic="1"/>
                  <p:pic>
                    <p:nvPicPr>
                      <p:cNvPr id="13" name="Object 12">
                        <a:extLst>
                          <a:ext uri="{FF2B5EF4-FFF2-40B4-BE49-F238E27FC236}">
                            <a16:creationId xmlns:a16="http://schemas.microsoft.com/office/drawing/2014/main" id="{BD4BCE7A-78AB-4337-A917-7B04BC006BA7}"/>
                          </a:ext>
                        </a:extLst>
                      </p:cNvPr>
                      <p:cNvPicPr/>
                      <p:nvPr/>
                    </p:nvPicPr>
                    <p:blipFill>
                      <a:blip r:embed="rId4"/>
                      <a:stretch>
                        <a:fillRect/>
                      </a:stretch>
                    </p:blipFill>
                    <p:spPr>
                      <a:xfrm>
                        <a:off x="1318421" y="1516325"/>
                        <a:ext cx="7968455" cy="895270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D0800A3E-C980-4368-B57A-126D836E76A9}"/>
              </a:ext>
            </a:extLst>
          </p:cNvPr>
          <p:cNvGraphicFramePr>
            <a:graphicFrameLocks noChangeAspect="1"/>
          </p:cNvGraphicFramePr>
          <p:nvPr/>
        </p:nvGraphicFramePr>
        <p:xfrm>
          <a:off x="9804401" y="2183075"/>
          <a:ext cx="7689849" cy="7981950"/>
        </p:xfrm>
        <a:graphic>
          <a:graphicData uri="http://schemas.openxmlformats.org/presentationml/2006/ole">
            <mc:AlternateContent xmlns:mc="http://schemas.openxmlformats.org/markup-compatibility/2006">
              <mc:Choice xmlns:v="urn:schemas-microsoft-com:vml" Requires="v">
                <p:oleObj name="Document" r:id="rId5" imgW="6308238" imgH="6536518" progId="Word.Document.12">
                  <p:embed/>
                </p:oleObj>
              </mc:Choice>
              <mc:Fallback>
                <p:oleObj name="Document" r:id="rId5" imgW="6308238" imgH="6536518" progId="Word.Document.12">
                  <p:embed/>
                  <p:pic>
                    <p:nvPicPr>
                      <p:cNvPr id="15" name="Object 14">
                        <a:extLst>
                          <a:ext uri="{FF2B5EF4-FFF2-40B4-BE49-F238E27FC236}">
                            <a16:creationId xmlns:a16="http://schemas.microsoft.com/office/drawing/2014/main" id="{D0800A3E-C980-4368-B57A-126D836E76A9}"/>
                          </a:ext>
                        </a:extLst>
                      </p:cNvPr>
                      <p:cNvPicPr/>
                      <p:nvPr/>
                    </p:nvPicPr>
                    <p:blipFill>
                      <a:blip r:embed="rId6"/>
                      <a:stretch>
                        <a:fillRect/>
                      </a:stretch>
                    </p:blipFill>
                    <p:spPr>
                      <a:xfrm>
                        <a:off x="9804401" y="2183075"/>
                        <a:ext cx="7689849" cy="7981950"/>
                      </a:xfrm>
                      <a:prstGeom prst="rect">
                        <a:avLst/>
                      </a:prstGeom>
                    </p:spPr>
                  </p:pic>
                </p:oleObj>
              </mc:Fallback>
            </mc:AlternateContent>
          </a:graphicData>
        </a:graphic>
      </p:graphicFrame>
    </p:spTree>
    <p:extLst>
      <p:ext uri="{BB962C8B-B14F-4D97-AF65-F5344CB8AC3E}">
        <p14:creationId xmlns:p14="http://schemas.microsoft.com/office/powerpoint/2010/main" val="2315441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8287999" cy="10286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 y="1594274"/>
            <a:ext cx="1097282" cy="101019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1" y="984226"/>
            <a:ext cx="8386181" cy="21473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panose="020F0502020204030204"/>
            </a:endParaRPr>
          </a:p>
        </p:txBody>
      </p:sp>
      <p:sp>
        <p:nvSpPr>
          <p:cNvPr id="2" name="Title 1">
            <a:extLst>
              <a:ext uri="{FF2B5EF4-FFF2-40B4-BE49-F238E27FC236}">
                <a16:creationId xmlns:a16="http://schemas.microsoft.com/office/drawing/2014/main" id="{A9A53827-1033-8027-217A-02CD49296DBB}"/>
              </a:ext>
            </a:extLst>
          </p:cNvPr>
          <p:cNvSpPr>
            <a:spLocks noGrp="1"/>
          </p:cNvSpPr>
          <p:nvPr>
            <p:ph type="title"/>
          </p:nvPr>
        </p:nvSpPr>
        <p:spPr>
          <a:xfrm>
            <a:off x="1565447" y="1310911"/>
            <a:ext cx="7392437" cy="1553672"/>
          </a:xfrm>
        </p:spPr>
        <p:txBody>
          <a:bodyPr vert="horz" lIns="137160" tIns="68580" rIns="137160" bIns="68580" rtlCol="0" anchor="ctr">
            <a:normAutofit fontScale="90000"/>
          </a:bodyPr>
          <a:lstStyle/>
          <a:p>
            <a:r>
              <a:rPr lang="en-US" sz="4950"/>
              <a:t>MG Eligibility &amp; Assessment  </a:t>
            </a:r>
            <a:br>
              <a:rPr lang="en-US" sz="4950"/>
            </a:br>
            <a:r>
              <a:rPr lang="en-US" sz="4950"/>
              <a:t>questionnaire </a:t>
            </a:r>
          </a:p>
        </p:txBody>
      </p:sp>
      <p:graphicFrame>
        <p:nvGraphicFramePr>
          <p:cNvPr id="20" name="Text Placeholder 2">
            <a:extLst>
              <a:ext uri="{FF2B5EF4-FFF2-40B4-BE49-F238E27FC236}">
                <a16:creationId xmlns:a16="http://schemas.microsoft.com/office/drawing/2014/main" id="{15A7E24D-F0F0-9DF9-6F41-B13AB4506EC0}"/>
              </a:ext>
            </a:extLst>
          </p:cNvPr>
          <p:cNvGraphicFramePr>
            <a:graphicFrameLocks noGrp="1"/>
          </p:cNvGraphicFramePr>
          <p:nvPr>
            <p:ph sz="half" idx="1"/>
          </p:nvPr>
        </p:nvGraphicFramePr>
        <p:xfrm>
          <a:off x="1094015" y="3444182"/>
          <a:ext cx="7487444" cy="5515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3" descr="A questionnaire with black and white text&#10;&#10;Description automatically generated">
            <a:extLst>
              <a:ext uri="{FF2B5EF4-FFF2-40B4-BE49-F238E27FC236}">
                <a16:creationId xmlns:a16="http://schemas.microsoft.com/office/drawing/2014/main" id="{34C7507C-3DBB-FF14-789D-C93D61FCB935}"/>
              </a:ext>
            </a:extLst>
          </p:cNvPr>
          <p:cNvPicPr>
            <a:picLocks noGrp="1" noChangeAspect="1"/>
          </p:cNvPicPr>
          <p:nvPr>
            <p:ph sz="half" idx="2"/>
          </p:nvPr>
        </p:nvPicPr>
        <p:blipFill rotWithShape="1">
          <a:blip r:embed="rId8"/>
          <a:srcRect r="15737" b="2"/>
          <a:stretch/>
        </p:blipFill>
        <p:spPr>
          <a:xfrm>
            <a:off x="10035618" y="439319"/>
            <a:ext cx="7295871" cy="8870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57300" y="9738360"/>
            <a:ext cx="157734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479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9072C3EE6BC14B8442F57EE9FBE4A4" ma:contentTypeVersion="15" ma:contentTypeDescription="Create a new document." ma:contentTypeScope="" ma:versionID="f54966cc6c5c6260c41495515697009f">
  <xsd:schema xmlns:xsd="http://www.w3.org/2001/XMLSchema" xmlns:xs="http://www.w3.org/2001/XMLSchema" xmlns:p="http://schemas.microsoft.com/office/2006/metadata/properties" xmlns:ns3="09a92072-362b-46a5-9376-7090a3060568" xmlns:ns4="81b09253-1bf2-44e2-b378-187535f21367" targetNamespace="http://schemas.microsoft.com/office/2006/metadata/properties" ma:root="true" ma:fieldsID="a3b86c8bb517210671af2fc769fe9717" ns3:_="" ns4:_="">
    <xsd:import namespace="09a92072-362b-46a5-9376-7090a3060568"/>
    <xsd:import namespace="81b09253-1bf2-44e2-b378-187535f2136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DateTaken" minOccurs="0"/>
                <xsd:element ref="ns3:MediaServiceObjectDetectorVersions"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92072-362b-46a5-9376-7090a30605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b09253-1bf2-44e2-b378-187535f2136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9a92072-362b-46a5-9376-7090a3060568" xsi:nil="true"/>
  </documentManagement>
</p:properties>
</file>

<file path=customXml/itemProps1.xml><?xml version="1.0" encoding="utf-8"?>
<ds:datastoreItem xmlns:ds="http://schemas.openxmlformats.org/officeDocument/2006/customXml" ds:itemID="{226E624B-127C-40FB-A598-AA593884F1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92072-362b-46a5-9376-7090a3060568"/>
    <ds:schemaRef ds:uri="81b09253-1bf2-44e2-b378-187535f213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1512B5-98AE-4E5C-BD79-F7F412D540A6}">
  <ds:schemaRefs>
    <ds:schemaRef ds:uri="http://schemas.microsoft.com/sharepoint/v3/contenttype/forms"/>
  </ds:schemaRefs>
</ds:datastoreItem>
</file>

<file path=customXml/itemProps3.xml><?xml version="1.0" encoding="utf-8"?>
<ds:datastoreItem xmlns:ds="http://schemas.openxmlformats.org/officeDocument/2006/customXml" ds:itemID="{50C77B1B-D33C-4CC0-90CB-EA17088F7A16}">
  <ds:schemaRefs>
    <ds:schemaRef ds:uri="http://www.w3.org/XML/1998/namespace"/>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purl.org/dc/terms/"/>
    <ds:schemaRef ds:uri="http://schemas.openxmlformats.org/package/2006/metadata/core-properties"/>
    <ds:schemaRef ds:uri="81b09253-1bf2-44e2-b378-187535f21367"/>
    <ds:schemaRef ds:uri="09a92072-362b-46a5-9376-7090a3060568"/>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40</TotalTime>
  <Words>1490</Words>
  <Application>Microsoft Office PowerPoint</Application>
  <PresentationFormat>Custom</PresentationFormat>
  <Paragraphs>179</Paragraphs>
  <Slides>21</Slides>
  <Notes>18</Notes>
  <HiddenSlides>0</HiddenSlides>
  <MMClips>0</MMClips>
  <ScaleCrop>false</ScaleCrop>
  <HeadingPairs>
    <vt:vector size="10" baseType="variant">
      <vt:variant>
        <vt:lpstr>Fonts Used</vt:lpstr>
      </vt:variant>
      <vt:variant>
        <vt:i4>11</vt:i4>
      </vt:variant>
      <vt:variant>
        <vt:lpstr>Theme</vt:lpstr>
      </vt:variant>
      <vt:variant>
        <vt:i4>4</vt:i4>
      </vt:variant>
      <vt:variant>
        <vt:lpstr>Links</vt:lpstr>
      </vt:variant>
      <vt:variant>
        <vt:i4>1</vt:i4>
      </vt:variant>
      <vt:variant>
        <vt:lpstr>Embedded OLE Servers</vt:lpstr>
      </vt:variant>
      <vt:variant>
        <vt:i4>1</vt:i4>
      </vt:variant>
      <vt:variant>
        <vt:lpstr>Slide Titles</vt:lpstr>
      </vt:variant>
      <vt:variant>
        <vt:i4>21</vt:i4>
      </vt:variant>
    </vt:vector>
  </HeadingPairs>
  <TitlesOfParts>
    <vt:vector size="38" baseType="lpstr">
      <vt:lpstr>Barlow Bold</vt:lpstr>
      <vt:lpstr>Wingdings</vt:lpstr>
      <vt:lpstr>Poppins</vt:lpstr>
      <vt:lpstr>Calibri Light</vt:lpstr>
      <vt:lpstr>Open Sans</vt:lpstr>
      <vt:lpstr>Open Sans Bold</vt:lpstr>
      <vt:lpstr>Arial</vt:lpstr>
      <vt:lpstr>Aptos Display</vt:lpstr>
      <vt:lpstr>Calibri</vt:lpstr>
      <vt:lpstr>Open Sans Extra Bold</vt:lpstr>
      <vt:lpstr>Aptos</vt:lpstr>
      <vt:lpstr>Office Theme</vt:lpstr>
      <vt:lpstr>1_Office Theme</vt:lpstr>
      <vt:lpstr>2_Office Theme</vt:lpstr>
      <vt:lpstr>3_Office Theme</vt:lpstr>
      <vt:lpstr>file:///C:\Users\CHarrison\Downloads\RF-1_MG-Program-Eligibility-and-Assessment-Form%20(2).docx</vt:lpstr>
      <vt:lpstr>Document</vt:lpstr>
      <vt:lpstr>PowerPoint Presentation</vt:lpstr>
      <vt:lpstr>PowerPoint Presentation</vt:lpstr>
      <vt:lpstr>PowerPoint Presentation</vt:lpstr>
      <vt:lpstr>PowerPoint Presentation</vt:lpstr>
      <vt:lpstr>PowerPoint Presentation</vt:lpstr>
      <vt:lpstr>Assessing your agency’s screening process</vt:lpstr>
      <vt:lpstr>Assessing your agency’s screening process</vt:lpstr>
      <vt:lpstr>PowerPoint Presentation</vt:lpstr>
      <vt:lpstr>MG Eligibility &amp; Assessment   questionnaire </vt:lpstr>
      <vt:lpstr>Screening Examples</vt:lpstr>
      <vt:lpstr>Assessing your agency’s screening process</vt:lpstr>
      <vt:lpstr>Pre-enrollment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USCCB</dc:title>
  <cp:lastModifiedBy>Sean Hardiman</cp:lastModifiedBy>
  <cp:revision>11</cp:revision>
  <dcterms:created xsi:type="dcterms:W3CDTF">2006-08-16T00:00:00Z</dcterms:created>
  <dcterms:modified xsi:type="dcterms:W3CDTF">2024-08-22T16:57:37Z</dcterms:modified>
  <dc:identifier>DAGNqneQbnY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0x010100BA9072C3EE6BC14B8442F57EE9FBE4A4</vt:lpwstr>
  </property>
</Properties>
</file>