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8"/>
  </p:notesMasterIdLst>
  <p:sldIdLst>
    <p:sldId id="274" r:id="rId5"/>
    <p:sldId id="277" r:id="rId6"/>
    <p:sldId id="260" r:id="rId7"/>
    <p:sldId id="381" r:id="rId8"/>
    <p:sldId id="288" r:id="rId9"/>
    <p:sldId id="258" r:id="rId10"/>
    <p:sldId id="330" r:id="rId11"/>
    <p:sldId id="382" r:id="rId12"/>
    <p:sldId id="442" r:id="rId13"/>
    <p:sldId id="444" r:id="rId14"/>
    <p:sldId id="350" r:id="rId15"/>
    <p:sldId id="333" r:id="rId16"/>
    <p:sldId id="329" r:id="rId17"/>
    <p:sldId id="334" r:id="rId18"/>
    <p:sldId id="328" r:id="rId19"/>
    <p:sldId id="384" r:id="rId20"/>
    <p:sldId id="336" r:id="rId21"/>
    <p:sldId id="383" r:id="rId22"/>
    <p:sldId id="348" r:id="rId23"/>
    <p:sldId id="345" r:id="rId24"/>
    <p:sldId id="357" r:id="rId25"/>
    <p:sldId id="443" r:id="rId26"/>
    <p:sldId id="339" r:id="rId27"/>
    <p:sldId id="338" r:id="rId28"/>
    <p:sldId id="349" r:id="rId29"/>
    <p:sldId id="340" r:id="rId30"/>
    <p:sldId id="344" r:id="rId31"/>
    <p:sldId id="385" r:id="rId32"/>
    <p:sldId id="342" r:id="rId33"/>
    <p:sldId id="359" r:id="rId34"/>
    <p:sldId id="343" r:id="rId35"/>
    <p:sldId id="270" r:id="rId36"/>
    <p:sldId id="386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4" userDrawn="1">
          <p15:clr>
            <a:srgbClr val="A4A3A4"/>
          </p15:clr>
        </p15:guide>
        <p15:guide id="2" pos="72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410AA0E-8823-2318-D588-C8E8CA834E82}" name="Emily Norton" initials="EN" userId="S::enorton@usccb.org::1ea444dc-c998-462f-b277-50a49bf8daaf" providerId="AD"/>
  <p188:author id="{1443C885-5F4F-B1BD-BFDA-949ABB28DA94}" name="Caitlin Harrison" initials="CH" userId="S::CHarrison@usccb.org::2dc1ef4b-b7dd-400d-aaea-9bab0edc85e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5A"/>
    <a:srgbClr val="00A2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52" autoAdjust="0"/>
    <p:restoredTop sz="45718" autoAdjust="0"/>
  </p:normalViewPr>
  <p:slideViewPr>
    <p:cSldViewPr snapToGrid="0">
      <p:cViewPr varScale="1">
        <p:scale>
          <a:sx n="48" d="100"/>
          <a:sy n="48" d="100"/>
        </p:scale>
        <p:origin x="2544" y="54"/>
      </p:cViewPr>
      <p:guideLst>
        <p:guide orient="horz" pos="1344"/>
        <p:guide pos="724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226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8/10/relationships/authors" Target="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39241-A00C-4638-854A-58FE88DD0B97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8F67FF-F859-4DEB-A589-302E10C0D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953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F67FF-F859-4DEB-A589-302E10C0D54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0955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F67FF-F859-4DEB-A589-302E10C0D54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417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F67FF-F859-4DEB-A589-302E10C0D54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5912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F67FF-F859-4DEB-A589-302E10C0D54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7109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F67FF-F859-4DEB-A589-302E10C0D54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8236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F67FF-F859-4DEB-A589-302E10C0D54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585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F67FF-F859-4DEB-A589-302E10C0D54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5088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F67FF-F859-4DEB-A589-302E10C0D54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0260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F67FF-F859-4DEB-A589-302E10C0D54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1951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F67FF-F859-4DEB-A589-302E10C0D54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6564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F67FF-F859-4DEB-A589-302E10C0D54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785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Recording of onboarding sessions on MRS Connect under Training section (new staff onboarding)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F67FF-F859-4DEB-A589-302E10C0D54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0563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F67FF-F859-4DEB-A589-302E10C0D54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7636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F67FF-F859-4DEB-A589-302E10C0D54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1374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F67FF-F859-4DEB-A589-302E10C0D54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5577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F67FF-F859-4DEB-A589-302E10C0D54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9105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F67FF-F859-4DEB-A589-302E10C0D54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9545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F67FF-F859-4DEB-A589-302E10C0D54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8757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F67FF-F859-4DEB-A589-302E10C0D54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749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F67FF-F859-4DEB-A589-302E10C0D54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9596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ctr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F67FF-F859-4DEB-A589-302E10C0D54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4461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F67FF-F859-4DEB-A589-302E10C0D54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961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F67FF-F859-4DEB-A589-302E10C0D54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3073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F67FF-F859-4DEB-A589-302E10C0D54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3753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F67FF-F859-4DEB-A589-302E10C0D54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275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F67FF-F859-4DEB-A589-302E10C0D54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524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F67FF-F859-4DEB-A589-302E10C0D54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374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F67FF-F859-4DEB-A589-302E10C0D54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843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F67FF-F859-4DEB-A589-302E10C0D54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673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F67FF-F859-4DEB-A589-302E10C0D54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8504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F67FF-F859-4DEB-A589-302E10C0D54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286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3DD76-C2BF-4EC1-BB2D-E553425FD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F09DA7-A3D7-438B-942E-EFE0574315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D78389-B4E9-43F0-A290-B40BFBF7A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20E08-65E4-430C-9C12-1CB02F9416BA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E84CA2-C396-46FB-BF62-2C17EDBA9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AA44C7-CFE1-4D21-BE77-4B6506C5F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7532-7E1C-4B54-8A49-BCFC0D060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998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99542-4C6E-488C-B5BE-1C66E84D6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5D92E0-F744-47A3-9DC9-C3701B459F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1BDBA-E673-434C-A6F8-B9761618A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20E08-65E4-430C-9C12-1CB02F9416BA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6FE429-D958-4366-B58A-4F8E1AA63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3844C1-FE53-4F65-9644-FC3491770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7532-7E1C-4B54-8A49-BCFC0D060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353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EF7D7B-49D1-47C1-B9A4-3CF3E428F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DCC207-7330-4328-96E5-4DAC111F05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174003-7440-48D2-9DB7-80ABA69E7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20E08-65E4-430C-9C12-1CB02F9416BA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D9471F-28E9-46E0-88FB-C60794E54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B11F8-9BD2-410B-9527-31CBB1538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7532-7E1C-4B54-8A49-BCFC0D060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496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EAA9B-6471-4011-9326-4C1816AE1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62BAC-05A5-4D87-AE29-CD76BAE12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2C7E9F-EC36-4AFF-B0C5-7C14910B9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20E08-65E4-430C-9C12-1CB02F9416BA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482EE0-0068-4D7F-AF80-BD3C4D081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74D668-CBF0-4233-8E0D-0385F9A0B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7532-7E1C-4B54-8A49-BCFC0D060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259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597AC-02D4-4768-B279-93E3905CF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E2217E-47B6-496C-91A2-946ABA6A34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67B97-3ECA-4D90-A4AD-FE7FECDB4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20E08-65E4-430C-9C12-1CB02F9416BA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DF78A-3299-4BD3-9958-FAE137D58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118B4-DDCB-4B1F-803A-538FD8F9F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7532-7E1C-4B54-8A49-BCFC0D060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507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FF30C-60B9-40B5-9FFD-C1C0D06F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D1647-369D-4ACC-A6DA-2E9CCE291B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B0D0D9-C312-4E70-A5F5-44190F073A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E1C43A-4B23-4516-87F4-BAF6C3C30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20E08-65E4-430C-9C12-1CB02F9416BA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7CF743-011B-47FE-B8EB-0D1C81BA9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0D2EDE-E4D7-4BFD-9D4F-F731C6802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7532-7E1C-4B54-8A49-BCFC0D060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137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17001-3638-45E0-9153-32E326F01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C9AB4B-CED2-47B6-A335-6D91FBDA30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818703-0D66-43AE-B5DC-288ECCC372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481C26-D556-4996-BB51-334FA8491A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B69CBD-12DD-44C7-A2E8-BE2D390406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75C834-14D8-4583-9E0F-6942037F9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20E08-65E4-430C-9C12-1CB02F9416BA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0548C7-12F9-4B41-8AC9-C2A55C80A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38114F-7630-4623-9559-A1E190B5A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7532-7E1C-4B54-8A49-BCFC0D060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038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582B9-51BD-4266-AB7A-3A446C201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59AB6C-F8EE-409A-8202-86A328313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20E08-65E4-430C-9C12-1CB02F9416BA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2EF38F-B9E3-4F75-BF0D-38540E648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601782-6E1E-483B-BA87-30C6DCF1E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7532-7E1C-4B54-8A49-BCFC0D060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851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48D011-F6D1-41E9-BA58-63F2D7C0A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20E08-65E4-430C-9C12-1CB02F9416BA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1ACBF0-9F72-49B6-A06B-D9C8D2553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DBCFE0-6C5D-46D2-98E8-841557C60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7532-7E1C-4B54-8A49-BCFC0D060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27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6556F-9CC5-4AF7-AF1D-FF8C1BFD0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D9379-3DDD-4D3F-83CB-9C1C5C993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641F17-6666-48BE-A842-F522B27289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EB8B0C-EC4A-46C7-A89C-EDA43FD72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20E08-65E4-430C-9C12-1CB02F9416BA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8FD213-D1E0-495A-95EE-0DA3AB28F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15A8B9-111C-4535-B866-BADAD7C99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7532-7E1C-4B54-8A49-BCFC0D060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06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43BF7-B20B-4964-AA69-A09B57365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491AAE-F2C0-472F-AE2E-835E58E1CA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62B406-C0EA-4A08-9257-88C5DBF311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612FF6-EA61-4DEF-AA49-0E6ACA1A0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20E08-65E4-430C-9C12-1CB02F9416BA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CB6133-B46A-4F8F-8C71-F695AA029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4879F7-4C47-4477-A6BF-58E976D26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7532-7E1C-4B54-8A49-BCFC0D060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996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57FE58-6B7B-463B-BCA0-FCC41D5EA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13C76-D85F-46DC-A8E0-173C4544A4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5B4966-DDF5-43DF-9211-976F44C47C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20E08-65E4-430C-9C12-1CB02F9416BA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73AB9F-6D0D-4C41-8194-4C84C7350B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A8F61-227A-49D4-8D1E-E75B2932F6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C7532-7E1C-4B54-8A49-BCFC0D060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190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usccb.zoom.us/rec/play/EduZL7069gGWuJFdlC7jKc95dSlDePBF7dsydkA7rmJDHXdMK1pTnJqGNaRo5uqQh9wTCX0Clkq3FaYM.0aMXNJSE7x_pfuz9?startTime=1649181607000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arrison\Downloads\RF-1_MG-Program-Eligibility-and-Assessment-Form%20(2).docx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5" Type="http://schemas.openxmlformats.org/officeDocument/2006/relationships/package" Target="../embeddings/Microsoft_Word_Document.docx"/><Relationship Id="rId4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mrsconnect.org/resettlement-services/match-grant/case-file-forms/#2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MRSMatchGrant@usccb.org" TargetMode="Externa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mrswfe.usccb.org/Forms/CasesRefugees.aspx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3.jpeg"/><Relationship Id="rId4" Type="http://schemas.openxmlformats.org/officeDocument/2006/relationships/image" Target="../media/image19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mmossad@usccb.org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deldawy@usccb.org" TargetMode="External"/><Relationship Id="rId5" Type="http://schemas.openxmlformats.org/officeDocument/2006/relationships/hyperlink" Target="mailto:shardiman@usccb.org" TargetMode="External"/><Relationship Id="rId4" Type="http://schemas.openxmlformats.org/officeDocument/2006/relationships/hyperlink" Target="mailto:cdavenport@usccb.or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32512CE-1342-45EB-862F-670FFF10EF84}"/>
              </a:ext>
            </a:extLst>
          </p:cNvPr>
          <p:cNvSpPr txBox="1"/>
          <p:nvPr/>
        </p:nvSpPr>
        <p:spPr>
          <a:xfrm>
            <a:off x="1606131" y="707757"/>
            <a:ext cx="8979739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Match Grant</a:t>
            </a:r>
            <a:br>
              <a:rPr lang="en-US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Eligibility, Service Duration, Waivers &amp; Enrollments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8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F83BF2D-BB51-4E6B-936D-51539BF2F3AC}"/>
              </a:ext>
            </a:extLst>
          </p:cNvPr>
          <p:cNvSpPr/>
          <p:nvPr/>
        </p:nvSpPr>
        <p:spPr>
          <a:xfrm>
            <a:off x="3326267" y="2273214"/>
            <a:ext cx="5503178" cy="553030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6C75AB-5264-4460-AEB5-51D4B99A41C1}"/>
              </a:ext>
            </a:extLst>
          </p:cNvPr>
          <p:cNvSpPr/>
          <p:nvPr/>
        </p:nvSpPr>
        <p:spPr>
          <a:xfrm>
            <a:off x="2415193" y="1942154"/>
            <a:ext cx="7361613" cy="27786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4AAD64D-C38E-4F3A-8882-C9E44707EE92}"/>
              </a:ext>
            </a:extLst>
          </p:cNvPr>
          <p:cNvSpPr/>
          <p:nvPr/>
        </p:nvSpPr>
        <p:spPr>
          <a:xfrm>
            <a:off x="3307049" y="3073066"/>
            <a:ext cx="1705761" cy="1317191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B5C836B-ABA7-4DEE-A51A-0C63E122D677}"/>
              </a:ext>
            </a:extLst>
          </p:cNvPr>
          <p:cNvSpPr/>
          <p:nvPr/>
        </p:nvSpPr>
        <p:spPr>
          <a:xfrm>
            <a:off x="5228074" y="3100550"/>
            <a:ext cx="1705761" cy="1317191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Open Sans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C987B09-760D-4515-99F9-79A9D421D587}"/>
              </a:ext>
            </a:extLst>
          </p:cNvPr>
          <p:cNvSpPr/>
          <p:nvPr/>
        </p:nvSpPr>
        <p:spPr>
          <a:xfrm>
            <a:off x="7129881" y="3103083"/>
            <a:ext cx="1705761" cy="1317191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6" name="Graphic 15" descr="Stars">
            <a:extLst>
              <a:ext uri="{FF2B5EF4-FFF2-40B4-BE49-F238E27FC236}">
                <a16:creationId xmlns:a16="http://schemas.microsoft.com/office/drawing/2014/main" id="{BE928A71-9A85-4656-843C-514170BF3D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05108" y="3048426"/>
            <a:ext cx="914400" cy="914400"/>
          </a:xfrm>
          <a:prstGeom prst="rect">
            <a:avLst/>
          </a:prstGeom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DB22F4D2-745B-4FDB-8501-1FC88BFA56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66" y="5246553"/>
            <a:ext cx="3152593" cy="114177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8" name="Picture 8">
            <a:extLst>
              <a:ext uri="{FF2B5EF4-FFF2-40B4-BE49-F238E27FC236}">
                <a16:creationId xmlns:a16="http://schemas.microsoft.com/office/drawing/2014/main" id="{42137908-CA2C-435A-A145-D2EA814DA51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296542" y="2117646"/>
            <a:ext cx="829902" cy="1334174"/>
          </a:xfrm>
          <a:prstGeom prst="rect">
            <a:avLst/>
          </a:prstGeom>
        </p:spPr>
      </p:pic>
      <p:pic>
        <p:nvPicPr>
          <p:cNvPr id="30" name="Picture 28">
            <a:extLst>
              <a:ext uri="{FF2B5EF4-FFF2-40B4-BE49-F238E27FC236}">
                <a16:creationId xmlns:a16="http://schemas.microsoft.com/office/drawing/2014/main" id="{5D11969D-690A-4E11-9402-2DA6342D61F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958" t="958" r="2927" b="627"/>
          <a:stretch>
            <a:fillRect/>
          </a:stretch>
        </p:blipFill>
        <p:spPr>
          <a:xfrm>
            <a:off x="9382493" y="3762545"/>
            <a:ext cx="925725" cy="2848792"/>
          </a:xfrm>
          <a:prstGeom prst="rect">
            <a:avLst/>
          </a:prstGeom>
        </p:spPr>
      </p:pic>
      <p:pic>
        <p:nvPicPr>
          <p:cNvPr id="29" name="Picture 15">
            <a:extLst>
              <a:ext uri="{FF2B5EF4-FFF2-40B4-BE49-F238E27FC236}">
                <a16:creationId xmlns:a16="http://schemas.microsoft.com/office/drawing/2014/main" id="{9E30B2EF-1FD1-4FD3-8E16-36DBAB24738E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8336260" y="2264141"/>
            <a:ext cx="2319062" cy="270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58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E68CB42-EC82-4043-AF10-A755ABC92F80}"/>
              </a:ext>
            </a:extLst>
          </p:cNvPr>
          <p:cNvSpPr txBox="1"/>
          <p:nvPr/>
        </p:nvSpPr>
        <p:spPr>
          <a:xfrm>
            <a:off x="623176" y="653070"/>
            <a:ext cx="8713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Ukrainian Humanitarian Parolees: UPDATE</a:t>
            </a:r>
            <a:endParaRPr lang="en-US" sz="3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0CBB42-8665-4CEE-9622-DB844E497436}"/>
              </a:ext>
            </a:extLst>
          </p:cNvPr>
          <p:cNvSpPr txBox="1"/>
          <p:nvPr/>
        </p:nvSpPr>
        <p:spPr>
          <a:xfrm>
            <a:off x="520306" y="2056105"/>
            <a:ext cx="1149262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As of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April 24, 2024, the Senate approved:</a:t>
            </a:r>
          </a:p>
          <a:p>
            <a:pPr algn="l"/>
            <a:endParaRPr lang="en-US" sz="2800" b="0" i="0" dirty="0">
              <a:solidFill>
                <a:srgbClr val="524A4B"/>
              </a:solidFill>
              <a:effectLst/>
              <a:latin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provision extending ORR eligibility to Ukrainian parolees who entered the United States between February 24, 2022, September 30, 2024 (applying retroactively to those who have entered since October 1, 2023). 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3853D61-45A3-44F7-A88B-BE205C735888}"/>
              </a:ext>
            </a:extLst>
          </p:cNvPr>
          <p:cNvSpPr/>
          <p:nvPr/>
        </p:nvSpPr>
        <p:spPr>
          <a:xfrm>
            <a:off x="623176" y="1517181"/>
            <a:ext cx="10942842" cy="321144"/>
          </a:xfrm>
          <a:prstGeom prst="roundRect">
            <a:avLst/>
          </a:prstGeom>
          <a:solidFill>
            <a:srgbClr val="00765A"/>
          </a:solidFill>
          <a:ln>
            <a:solidFill>
              <a:srgbClr val="007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b="1" i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469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2D36F9-D253-45B2-8699-307E327E6CB0}"/>
              </a:ext>
            </a:extLst>
          </p:cNvPr>
          <p:cNvSpPr txBox="1"/>
          <p:nvPr/>
        </p:nvSpPr>
        <p:spPr>
          <a:xfrm>
            <a:off x="731520" y="477383"/>
            <a:ext cx="110426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Children without an eligible status (including U.S. citizen children)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042950C-7775-4061-A4B9-64E03F98A5AA}"/>
              </a:ext>
            </a:extLst>
          </p:cNvPr>
          <p:cNvSpPr/>
          <p:nvPr/>
        </p:nvSpPr>
        <p:spPr>
          <a:xfrm>
            <a:off x="731520" y="1838960"/>
            <a:ext cx="10942842" cy="537173"/>
          </a:xfrm>
          <a:prstGeom prst="roundRect">
            <a:avLst/>
          </a:prstGeom>
          <a:solidFill>
            <a:srgbClr val="00765A"/>
          </a:solidFill>
          <a:ln>
            <a:solidFill>
              <a:srgbClr val="007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b="1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08EAB2-B33A-4ECA-84B5-07F684111B31}"/>
              </a:ext>
            </a:extLst>
          </p:cNvPr>
          <p:cNvSpPr txBox="1"/>
          <p:nvPr/>
        </p:nvSpPr>
        <p:spPr>
          <a:xfrm>
            <a:off x="731520" y="2603842"/>
            <a:ext cx="1036593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/>
            <a:r>
              <a:rPr lang="en-US" sz="2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Children without a MG-eligible status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may be enrolled into MG if:</a:t>
            </a:r>
          </a:p>
          <a:p>
            <a:pPr lvl="1" fontAlgn="base"/>
            <a:endParaRPr lang="en-US" sz="12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Born before or during the first 31 days of parent’s MG enrollment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8" fontAlgn="base"/>
            <a:r>
              <a:rPr lang="en-US" sz="1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en-US" sz="2000" b="1" u="sng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a two-parent household: </a:t>
            </a:r>
            <a:r>
              <a:rPr lang="en-US" sz="2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</a:t>
            </a:r>
            <a:r>
              <a:rPr lang="en-US" sz="24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oth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parents must have a MG eligible status</a:t>
            </a:r>
            <a:b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endParaRPr lang="en-US" sz="1200" b="0" i="0" dirty="0"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a single-parent household: </a:t>
            </a:r>
            <a:r>
              <a:rPr lang="en-US" sz="2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arent has a MG eligible status 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13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2D36F9-D253-45B2-8699-307E327E6CB0}"/>
              </a:ext>
            </a:extLst>
          </p:cNvPr>
          <p:cNvSpPr txBox="1"/>
          <p:nvPr/>
        </p:nvSpPr>
        <p:spPr>
          <a:xfrm>
            <a:off x="731520" y="850687"/>
            <a:ext cx="87014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MG Eligible Populations</a:t>
            </a:r>
            <a:endParaRPr lang="en-US" sz="40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042950C-7775-4061-A4B9-64E03F98A5AA}"/>
              </a:ext>
            </a:extLst>
          </p:cNvPr>
          <p:cNvSpPr/>
          <p:nvPr/>
        </p:nvSpPr>
        <p:spPr>
          <a:xfrm>
            <a:off x="731520" y="1838960"/>
            <a:ext cx="10942842" cy="537173"/>
          </a:xfrm>
          <a:prstGeom prst="roundRect">
            <a:avLst/>
          </a:prstGeom>
          <a:solidFill>
            <a:srgbClr val="00765A"/>
          </a:solidFill>
          <a:ln>
            <a:solidFill>
              <a:srgbClr val="007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U.S. Citizen Children: Examples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0F99DCF-5512-43B3-8C49-5983921F14C3}"/>
              </a:ext>
            </a:extLst>
          </p:cNvPr>
          <p:cNvSpPr/>
          <p:nvPr/>
        </p:nvSpPr>
        <p:spPr>
          <a:xfrm>
            <a:off x="413021" y="2886674"/>
            <a:ext cx="3689619" cy="3323588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0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Scenario 1:</a:t>
            </a:r>
          </a:p>
          <a:p>
            <a:endParaRPr lang="en-US" sz="20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household consists of an asylee mother, U.S. citizen father, and a five-year-old U.S. citizen child. Can the U.S. citizen child be enrolled into MG?</a:t>
            </a:r>
          </a:p>
          <a:p>
            <a:endParaRPr lang="en-US" sz="20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2A5A513-88B5-4AB3-A365-9A794226A961}"/>
              </a:ext>
            </a:extLst>
          </p:cNvPr>
          <p:cNvSpPr/>
          <p:nvPr/>
        </p:nvSpPr>
        <p:spPr>
          <a:xfrm>
            <a:off x="4337067" y="2886674"/>
            <a:ext cx="3689619" cy="3323588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0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Scenario 2:</a:t>
            </a:r>
          </a:p>
          <a:p>
            <a:endParaRPr lang="en-US" sz="20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household consists of an SIV holder father and a nine-year-old U.S. citizen child. The mother is deceased. Can the U.S. citizen child be enrolled into MG?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5202BB2-EA99-4318-8F44-33E47FAF2587}"/>
              </a:ext>
            </a:extLst>
          </p:cNvPr>
          <p:cNvSpPr/>
          <p:nvPr/>
        </p:nvSpPr>
        <p:spPr>
          <a:xfrm>
            <a:off x="8261113" y="2886674"/>
            <a:ext cx="3689619" cy="3323588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00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Scenario 3:</a:t>
            </a:r>
          </a:p>
          <a:p>
            <a:endParaRPr lang="en-US" sz="200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0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refugee client is enrolled into MG on 1/1/2021. She gives birth to a U.S. citizen child on 3/1/2021. Can the child be enrolled into MG?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5B8CD1-D9BD-43AF-915E-796A89182627}"/>
              </a:ext>
            </a:extLst>
          </p:cNvPr>
          <p:cNvSpPr txBox="1"/>
          <p:nvPr/>
        </p:nvSpPr>
        <p:spPr>
          <a:xfrm>
            <a:off x="1632338" y="5607203"/>
            <a:ext cx="625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25F2FE-171D-47FE-9D08-9907A3C24DAC}"/>
              </a:ext>
            </a:extLst>
          </p:cNvPr>
          <p:cNvSpPr txBox="1"/>
          <p:nvPr/>
        </p:nvSpPr>
        <p:spPr>
          <a:xfrm>
            <a:off x="5838641" y="5607203"/>
            <a:ext cx="6864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Yes.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D6A4CE-FE5E-4E5B-AACE-3F4A347D62E3}"/>
              </a:ext>
            </a:extLst>
          </p:cNvPr>
          <p:cNvSpPr txBox="1"/>
          <p:nvPr/>
        </p:nvSpPr>
        <p:spPr>
          <a:xfrm>
            <a:off x="9793176" y="5607203"/>
            <a:ext cx="625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No.</a:t>
            </a:r>
          </a:p>
        </p:txBody>
      </p:sp>
    </p:spTree>
    <p:extLst>
      <p:ext uri="{BB962C8B-B14F-4D97-AF65-F5344CB8AC3E}">
        <p14:creationId xmlns:p14="http://schemas.microsoft.com/office/powerpoint/2010/main" val="423831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  <p:bldP spid="4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2D36F9-D253-45B2-8699-307E327E6CB0}"/>
              </a:ext>
            </a:extLst>
          </p:cNvPr>
          <p:cNvSpPr txBox="1"/>
          <p:nvPr/>
        </p:nvSpPr>
        <p:spPr>
          <a:xfrm>
            <a:off x="731520" y="850687"/>
            <a:ext cx="87014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Determining MG Eligibility</a:t>
            </a:r>
            <a:endParaRPr lang="en-US" sz="4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042950C-7775-4061-A4B9-64E03F98A5AA}"/>
              </a:ext>
            </a:extLst>
          </p:cNvPr>
          <p:cNvSpPr/>
          <p:nvPr/>
        </p:nvSpPr>
        <p:spPr>
          <a:xfrm>
            <a:off x="722461" y="1627261"/>
            <a:ext cx="10942842" cy="537173"/>
          </a:xfrm>
          <a:prstGeom prst="roundRect">
            <a:avLst/>
          </a:prstGeom>
          <a:solidFill>
            <a:srgbClr val="00765A"/>
          </a:solidFill>
          <a:ln>
            <a:solidFill>
              <a:srgbClr val="007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Staff must evaluate client eligibility for MG enrollment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08EAB2-B33A-4ECA-84B5-07F684111B31}"/>
              </a:ext>
            </a:extLst>
          </p:cNvPr>
          <p:cNvSpPr txBox="1"/>
          <p:nvPr/>
        </p:nvSpPr>
        <p:spPr>
          <a:xfrm>
            <a:off x="796972" y="2343451"/>
            <a:ext cx="10793819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Case cannot already be economically self-sufficient</a:t>
            </a:r>
            <a:b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 least one case member must be </a:t>
            </a:r>
            <a:r>
              <a:rPr lang="en-US" sz="2000" u="sng" dirty="0">
                <a:solidFill>
                  <a:srgbClr val="007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employable</a:t>
            </a:r>
            <a:r>
              <a:rPr lang="en-US" sz="2000" dirty="0">
                <a:solidFill>
                  <a:srgbClr val="007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willing/able to work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Between 18-64 and determined by your agency to be an able wage earner</a:t>
            </a:r>
            <a:br>
              <a:rPr lang="en-US" sz="2000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1100" u="sng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 case members must have a MG eligible status</a:t>
            </a:r>
          </a:p>
          <a:p>
            <a:endParaRPr lang="en-US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Case members must live together in the same household</a:t>
            </a:r>
            <a:b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None of the individuals can be receiving cash assistance (RCA, TANF, SSI)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Cannot include elderly or disabled individuals expected to receive SSI within nine months of arrival</a:t>
            </a:r>
            <a:endParaRPr lang="en-US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Agency must have a reasonable expectation of employment authorization within MG service period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F513459-F066-EC0A-79B6-7E0A29857A84}"/>
              </a:ext>
            </a:extLst>
          </p:cNvPr>
          <p:cNvGrpSpPr/>
          <p:nvPr/>
        </p:nvGrpSpPr>
        <p:grpSpPr>
          <a:xfrm>
            <a:off x="8995145" y="519330"/>
            <a:ext cx="2465336" cy="2372725"/>
            <a:chOff x="4997227" y="1643928"/>
            <a:chExt cx="2610486" cy="2507086"/>
          </a:xfrm>
          <a:solidFill>
            <a:schemeClr val="bg1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1042695-F3AD-D61B-0EA9-3A83505627A3}"/>
                </a:ext>
              </a:extLst>
            </p:cNvPr>
            <p:cNvSpPr/>
            <p:nvPr/>
          </p:nvSpPr>
          <p:spPr>
            <a:xfrm rot="20652980">
              <a:off x="5109241" y="1643928"/>
              <a:ext cx="2498472" cy="213157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ight Triangle 11">
              <a:extLst>
                <a:ext uri="{FF2B5EF4-FFF2-40B4-BE49-F238E27FC236}">
                  <a16:creationId xmlns:a16="http://schemas.microsoft.com/office/drawing/2014/main" id="{7C8683DC-132D-17C9-1DB3-8BEF8E8CD84C}"/>
                </a:ext>
              </a:extLst>
            </p:cNvPr>
            <p:cNvSpPr/>
            <p:nvPr/>
          </p:nvSpPr>
          <p:spPr>
            <a:xfrm rot="10043461">
              <a:off x="5394686" y="3743931"/>
              <a:ext cx="427686" cy="274048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09D5EB2-91F6-5FD9-F276-4F68612F08DF}"/>
                </a:ext>
              </a:extLst>
            </p:cNvPr>
            <p:cNvSpPr/>
            <p:nvPr/>
          </p:nvSpPr>
          <p:spPr>
            <a:xfrm rot="1199968">
              <a:off x="5233601" y="3873286"/>
              <a:ext cx="584878" cy="27772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9A79DA0-A9EB-6A48-024D-AD53A3EF836C}"/>
                </a:ext>
              </a:extLst>
            </p:cNvPr>
            <p:cNvSpPr/>
            <p:nvPr/>
          </p:nvSpPr>
          <p:spPr>
            <a:xfrm rot="20673065">
              <a:off x="4997227" y="1740977"/>
              <a:ext cx="584878" cy="2777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7C30D78-5E21-D208-C8E3-1DCA1DD31DB3}"/>
              </a:ext>
            </a:extLst>
          </p:cNvPr>
          <p:cNvSpPr txBox="1"/>
          <p:nvPr/>
        </p:nvSpPr>
        <p:spPr>
          <a:xfrm rot="20686718">
            <a:off x="9164430" y="803801"/>
            <a:ext cx="23357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details, see 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Determining MG Eligibility </a:t>
            </a:r>
          </a:p>
          <a:p>
            <a:pPr algn="ctr"/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and Service Duration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webinar on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MRSConnect</a:t>
            </a: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15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2D36F9-D253-45B2-8699-307E327E6CB0}"/>
              </a:ext>
            </a:extLst>
          </p:cNvPr>
          <p:cNvSpPr txBox="1"/>
          <p:nvPr/>
        </p:nvSpPr>
        <p:spPr>
          <a:xfrm>
            <a:off x="731520" y="850687"/>
            <a:ext cx="87014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Determining MG Eligibility</a:t>
            </a:r>
            <a:endParaRPr lang="en-US" sz="40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042950C-7775-4061-A4B9-64E03F98A5AA}"/>
              </a:ext>
            </a:extLst>
          </p:cNvPr>
          <p:cNvSpPr/>
          <p:nvPr/>
        </p:nvSpPr>
        <p:spPr>
          <a:xfrm>
            <a:off x="731520" y="1838960"/>
            <a:ext cx="10942842" cy="537173"/>
          </a:xfrm>
          <a:prstGeom prst="roundRect">
            <a:avLst/>
          </a:prstGeom>
          <a:solidFill>
            <a:srgbClr val="00765A"/>
          </a:solidFill>
          <a:ln>
            <a:solidFill>
              <a:srgbClr val="007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Sample Eligibility and Assessment Form</a:t>
            </a: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BD4BCE7A-78AB-4337-A917-7B04BC006B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3216424"/>
              </p:ext>
            </p:extLst>
          </p:nvPr>
        </p:nvGraphicFramePr>
        <p:xfrm>
          <a:off x="868363" y="2376133"/>
          <a:ext cx="4846637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6397837" imgH="8143699" progId="Word.Document.12">
                  <p:link updateAutomatic="1"/>
                </p:oleObj>
              </mc:Choice>
              <mc:Fallback>
                <p:oleObj name="Document" r:id="rId3" imgW="6397837" imgH="8143699" progId="Word.Document.12">
                  <p:link updateAutomatic="1"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BD4BCE7A-78AB-4337-A917-7B04BC006B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68363" y="2376133"/>
                        <a:ext cx="4846637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D0800A3E-C980-4368-B57A-126D836E76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4482193"/>
              </p:ext>
            </p:extLst>
          </p:nvPr>
        </p:nvGraphicFramePr>
        <p:xfrm>
          <a:off x="6642100" y="2503133"/>
          <a:ext cx="4406900" cy="455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5" imgW="6308238" imgH="6536518" progId="Word.Document.12">
                  <p:embed/>
                </p:oleObj>
              </mc:Choice>
              <mc:Fallback>
                <p:oleObj name="Document" r:id="rId5" imgW="6308238" imgH="6536518" progId="Word.Document.12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D0800A3E-C980-4368-B57A-126D836E76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42100" y="2503133"/>
                        <a:ext cx="4406900" cy="455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4434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2D36F9-D253-45B2-8699-307E327E6CB0}"/>
              </a:ext>
            </a:extLst>
          </p:cNvPr>
          <p:cNvSpPr txBox="1"/>
          <p:nvPr/>
        </p:nvSpPr>
        <p:spPr>
          <a:xfrm>
            <a:off x="731520" y="344659"/>
            <a:ext cx="87014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Date of Eligibility</a:t>
            </a:r>
            <a:endParaRPr lang="en-US" sz="4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042950C-7775-4061-A4B9-64E03F98A5AA}"/>
              </a:ext>
            </a:extLst>
          </p:cNvPr>
          <p:cNvSpPr/>
          <p:nvPr/>
        </p:nvSpPr>
        <p:spPr>
          <a:xfrm>
            <a:off x="731520" y="1114100"/>
            <a:ext cx="10942842" cy="537173"/>
          </a:xfrm>
          <a:prstGeom prst="roundRect">
            <a:avLst/>
          </a:prstGeom>
          <a:solidFill>
            <a:srgbClr val="00765A"/>
          </a:solidFill>
          <a:ln>
            <a:solidFill>
              <a:srgbClr val="007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CEED446-630B-4A05-9304-412A7C6073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2633550"/>
              </p:ext>
            </p:extLst>
          </p:nvPr>
        </p:nvGraphicFramePr>
        <p:xfrm>
          <a:off x="247029" y="1825961"/>
          <a:ext cx="11697941" cy="4820236"/>
        </p:xfrm>
        <a:graphic>
          <a:graphicData uri="http://schemas.openxmlformats.org/drawingml/2006/table">
            <a:tbl>
              <a:tblPr/>
              <a:tblGrid>
                <a:gridCol w="3817814">
                  <a:extLst>
                    <a:ext uri="{9D8B030D-6E8A-4147-A177-3AD203B41FA5}">
                      <a16:colId xmlns:a16="http://schemas.microsoft.com/office/drawing/2014/main" val="2269696312"/>
                    </a:ext>
                  </a:extLst>
                </a:gridCol>
                <a:gridCol w="7880127">
                  <a:extLst>
                    <a:ext uri="{9D8B030D-6E8A-4147-A177-3AD203B41FA5}">
                      <a16:colId xmlns:a16="http://schemas.microsoft.com/office/drawing/2014/main" val="2130823441"/>
                    </a:ext>
                  </a:extLst>
                </a:gridCol>
              </a:tblGrid>
              <a:tr h="396398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1" i="0" dirty="0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IMMIGRATION STATUS </a:t>
                      </a:r>
                    </a:p>
                  </a:txBody>
                  <a:tcPr marL="75675" marR="75675" marT="37838" marB="37838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3E4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1" i="0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DATE OF ELIGIBLITY  </a:t>
                      </a:r>
                    </a:p>
                  </a:txBody>
                  <a:tcPr marL="75675" marR="75675" marT="37838" marB="37838">
                    <a:lnL>
                      <a:noFill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3E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896319"/>
                  </a:ext>
                </a:extLst>
              </a:tr>
              <a:tr h="396398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Refugee</a:t>
                      </a:r>
                      <a:r>
                        <a:rPr lang="en-US" sz="1600" b="1" i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  <a:endParaRPr lang="en-US" sz="1600" b="1" i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5675" marR="75675" marT="37838" marB="37838">
                    <a:lnL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Date of U.S. arrival </a:t>
                      </a:r>
                      <a:endParaRPr lang="en-US" sz="1600" b="0" i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5675" marR="75675" marT="37838" marB="37838">
                    <a:lnL>
                      <a:noFill/>
                    </a:lnL>
                    <a:lnR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356471"/>
                  </a:ext>
                </a:extLst>
              </a:tr>
              <a:tr h="396398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Asylee</a:t>
                      </a:r>
                      <a:r>
                        <a:rPr lang="en-US" sz="1600" b="1" i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  <a:endParaRPr lang="en-US" sz="1600" b="1" i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5675" marR="75675" marT="37838" marB="37838">
                    <a:lnL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Date of final grant of asylum </a:t>
                      </a:r>
                      <a:endParaRPr lang="en-US" sz="1600" b="0" i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5675" marR="75675" marT="37838" marB="37838">
                    <a:lnL>
                      <a:noFill/>
                    </a:lnL>
                    <a:lnR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3510901"/>
                  </a:ext>
                </a:extLst>
              </a:tr>
              <a:tr h="577462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Cuban/Haitian Entrants</a:t>
                      </a:r>
                      <a:r>
                        <a:rPr lang="en-US" sz="1600" b="1" i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  <a:endParaRPr lang="en-US" sz="1600" b="1" i="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5675" marR="75675" marT="37838" marB="37838">
                    <a:lnL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The date a Cuban/Haitian is granted parole as a Cuban/Haitian Entrant or is granted a special status under the immigration laws for nationals of Cuba/Haiti  </a:t>
                      </a:r>
                      <a:endParaRPr lang="en-US" sz="1600" b="0" i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5675" marR="75675" marT="37838" marB="37838">
                    <a:lnL>
                      <a:noFill/>
                    </a:lnL>
                    <a:lnR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9660885"/>
                  </a:ext>
                </a:extLst>
              </a:tr>
              <a:tr h="396398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Certain Amerasians from Vietnam</a:t>
                      </a:r>
                      <a:r>
                        <a:rPr lang="en-US" sz="1600" b="1" i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  <a:endParaRPr lang="en-US" sz="1600" b="1" i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5675" marR="75675" marT="37838" marB="37838">
                    <a:lnL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Date of U.S. arrival </a:t>
                      </a:r>
                      <a:endParaRPr lang="en-US" sz="1600" b="0" i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5675" marR="75675" marT="37838" marB="37838">
                    <a:lnL>
                      <a:noFill/>
                    </a:lnL>
                    <a:lnR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6173427"/>
                  </a:ext>
                </a:extLst>
              </a:tr>
              <a:tr h="290021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Trafficking Victims</a:t>
                      </a:r>
                      <a:r>
                        <a:rPr lang="en-US" sz="1600" b="1" i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  <a:endParaRPr lang="en-US" sz="1600" b="1" i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5675" marR="75675" marT="37838" marB="37838">
                    <a:lnL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Date of the certification or eligibility letter </a:t>
                      </a:r>
                      <a:endParaRPr lang="en-US" sz="1600" b="0" i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5675" marR="75675" marT="37838" marB="37838">
                    <a:lnL>
                      <a:noFill/>
                    </a:lnL>
                    <a:lnR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876614"/>
                  </a:ext>
                </a:extLst>
              </a:tr>
              <a:tr h="154487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SIVs</a:t>
                      </a:r>
                      <a:r>
                        <a:rPr lang="en-US" sz="1600" b="1" i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  <a:endParaRPr lang="en-US" sz="1600" b="1" i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5675" marR="75675" marT="37838" marB="37838">
                    <a:lnL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Date of U.S. arrival or the date of adjustment of status for those applying for Special Immigrant status within the U.S. </a:t>
                      </a:r>
                    </a:p>
                    <a:p>
                      <a:pPr algn="l" rtl="0" fontAlgn="base"/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  <a:endParaRPr lang="en-US" sz="1600" b="0" i="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l" rtl="0" fontAlgn="base"/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Note: For SIVs or those applying for Special Immigrant status</a:t>
                      </a:r>
                      <a:r>
                        <a:rPr lang="en-US" sz="1600" b="0" i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who remained on a Safe Haven, their eligibility date is </a:t>
                      </a:r>
                      <a:r>
                        <a:rPr lang="en-US" sz="1600" b="0" i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their date of entry into the community, rather than their date of U.S. arrival.</a:t>
                      </a:r>
                      <a:r>
                        <a:rPr lang="en-US" sz="1600" b="0" i="0" baseline="300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  <a:r>
                        <a:rPr lang="en-US" sz="1600" b="0" i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 </a:t>
                      </a:r>
                    </a:p>
                  </a:txBody>
                  <a:tcPr marL="75675" marR="75675" marT="37838" marB="37838">
                    <a:lnL>
                      <a:noFill/>
                    </a:lnL>
                    <a:lnR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3663137"/>
                  </a:ext>
                </a:extLst>
              </a:tr>
              <a:tr h="396398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Afghan Humanitarian Parolees</a:t>
                      </a:r>
                      <a:r>
                        <a:rPr lang="en-US" sz="1600" b="1" i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*</a:t>
                      </a:r>
                      <a:endParaRPr lang="en-US" sz="1600" b="1" i="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5675" marR="75675" marT="37838" marB="37838">
                    <a:lnL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October 1, 2021, or their date of entry into the community, whichever is later.   </a:t>
                      </a:r>
                    </a:p>
                  </a:txBody>
                  <a:tcPr marL="75675" marR="75675" marT="37838" marB="37838">
                    <a:lnL>
                      <a:noFill/>
                    </a:lnL>
                    <a:lnR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287563"/>
                  </a:ext>
                </a:extLst>
              </a:tr>
              <a:tr h="3963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Ukrainian Humanitarian Parolees *</a:t>
                      </a:r>
                    </a:p>
                  </a:txBody>
                  <a:tcPr marL="75675" marR="75675" marT="37838" marB="37838">
                    <a:lnL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May 21, 2022, or the individual’s date of humanitarian parole, whichever is later. </a:t>
                      </a:r>
                    </a:p>
                  </a:txBody>
                  <a:tcPr marL="75675" marR="75675" marT="37838" marB="37838">
                    <a:lnL>
                      <a:noFill/>
                    </a:lnL>
                    <a:lnR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198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03375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C8CEB9D-C729-D872-4850-45ADAA59B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582" y="255734"/>
            <a:ext cx="10515600" cy="980348"/>
          </a:xfrm>
        </p:spPr>
        <p:txBody>
          <a:bodyPr>
            <a:normAutofit/>
          </a:bodyPr>
          <a:lstStyle/>
          <a:p>
            <a:r>
              <a:rPr lang="en-US" sz="4000" b="1" dirty="0"/>
              <a:t>Eligibility Documentation Resources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061179F-74BB-F634-A37E-152E295015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MRS Connect – ORR Eligibility Resources </a:t>
            </a:r>
          </a:p>
        </p:txBody>
      </p:sp>
      <p:pic>
        <p:nvPicPr>
          <p:cNvPr id="14" name="Content Placeholder 1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7BE1CBF-CDBB-FC5B-17A4-E93BB6B7292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24" y="2650023"/>
            <a:ext cx="5164351" cy="3173880"/>
          </a:xfr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DB2B15C-04E2-9C48-A2C1-F95001419D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Visual Guide to Documentation 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CD0E6A7-4E1F-C08B-45C6-ABF5E3805DE8}"/>
              </a:ext>
            </a:extLst>
          </p:cNvPr>
          <p:cNvSpPr/>
          <p:nvPr/>
        </p:nvSpPr>
        <p:spPr>
          <a:xfrm>
            <a:off x="953590" y="5016137"/>
            <a:ext cx="1502228" cy="418012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Content Placeholder 15" descr="Text&#10;&#10;Description automatically generated">
            <a:extLst>
              <a:ext uri="{FF2B5EF4-FFF2-40B4-BE49-F238E27FC236}">
                <a16:creationId xmlns:a16="http://schemas.microsoft.com/office/drawing/2014/main" id="{8B816725-E1F4-4635-2A6B-2B26DFD2286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118319"/>
            <a:ext cx="5183188" cy="2876112"/>
          </a:xfr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6D3D85D-3280-42EE-B723-C548FCAB753D}"/>
              </a:ext>
            </a:extLst>
          </p:cNvPr>
          <p:cNvSpPr/>
          <p:nvPr/>
        </p:nvSpPr>
        <p:spPr>
          <a:xfrm>
            <a:off x="744582" y="1114101"/>
            <a:ext cx="10929779" cy="505694"/>
          </a:xfrm>
          <a:prstGeom prst="roundRect">
            <a:avLst/>
          </a:prstGeom>
          <a:solidFill>
            <a:srgbClr val="00765A"/>
          </a:solidFill>
          <a:ln>
            <a:solidFill>
              <a:srgbClr val="007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170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2D36F9-D253-45B2-8699-307E327E6CB0}"/>
              </a:ext>
            </a:extLst>
          </p:cNvPr>
          <p:cNvSpPr txBox="1"/>
          <p:nvPr/>
        </p:nvSpPr>
        <p:spPr>
          <a:xfrm>
            <a:off x="731520" y="850687"/>
            <a:ext cx="87014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Enrollment Deadlines</a:t>
            </a:r>
            <a:endParaRPr lang="en-US" sz="4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042950C-7775-4061-A4B9-64E03F98A5AA}"/>
              </a:ext>
            </a:extLst>
          </p:cNvPr>
          <p:cNvSpPr/>
          <p:nvPr/>
        </p:nvSpPr>
        <p:spPr>
          <a:xfrm>
            <a:off x="731520" y="1838960"/>
            <a:ext cx="10942842" cy="537173"/>
          </a:xfrm>
          <a:prstGeom prst="roundRect">
            <a:avLst/>
          </a:prstGeom>
          <a:solidFill>
            <a:srgbClr val="00765A"/>
          </a:solidFill>
          <a:ln>
            <a:solidFill>
              <a:srgbClr val="007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FC83427-A148-46E8-A585-CA04598102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309799"/>
              </p:ext>
            </p:extLst>
          </p:nvPr>
        </p:nvGraphicFramePr>
        <p:xfrm>
          <a:off x="731520" y="2598735"/>
          <a:ext cx="10942842" cy="3329144"/>
        </p:xfrm>
        <a:graphic>
          <a:graphicData uri="http://schemas.openxmlformats.org/drawingml/2006/table">
            <a:tbl>
              <a:tblPr/>
              <a:tblGrid>
                <a:gridCol w="5471421">
                  <a:extLst>
                    <a:ext uri="{9D8B030D-6E8A-4147-A177-3AD203B41FA5}">
                      <a16:colId xmlns:a16="http://schemas.microsoft.com/office/drawing/2014/main" val="2070309730"/>
                    </a:ext>
                  </a:extLst>
                </a:gridCol>
                <a:gridCol w="5471421">
                  <a:extLst>
                    <a:ext uri="{9D8B030D-6E8A-4147-A177-3AD203B41FA5}">
                      <a16:colId xmlns:a16="http://schemas.microsoft.com/office/drawing/2014/main" val="1699684510"/>
                    </a:ext>
                  </a:extLst>
                </a:gridCol>
              </a:tblGrid>
              <a:tr h="578251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1" i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IMMIGRATION STATUS </a:t>
                      </a:r>
                      <a:endParaRPr lang="en-US" sz="2400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3E4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1" i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ENROLLMENT DEADLINE </a:t>
                      </a:r>
                      <a:endParaRPr lang="en-US" sz="2400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3E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8396120"/>
                  </a:ext>
                </a:extLst>
              </a:tr>
              <a:tr h="1247438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0" i="0" dirty="0">
                          <a:effectLst/>
                          <a:latin typeface="Arial" panose="020B0604020202020204" pitchFamily="34" charset="0"/>
                        </a:rPr>
                        <a:t>Refugees, Amerasians, R&amp;P SIVs, </a:t>
                      </a:r>
                      <a:r>
                        <a:rPr lang="en-US" sz="24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Afghan Humanitarian Parolees</a:t>
                      </a:r>
                      <a:endParaRPr lang="en-US" sz="2400" b="1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0" i="0" dirty="0">
                          <a:effectLst/>
                          <a:latin typeface="Arial" panose="020B0604020202020204" pitchFamily="34" charset="0"/>
                        </a:rPr>
                        <a:t>Within </a:t>
                      </a:r>
                      <a:r>
                        <a:rPr lang="en-US" sz="2400" b="1" i="0" u="sng" dirty="0">
                          <a:effectLst/>
                          <a:latin typeface="Arial" panose="020B0604020202020204" pitchFamily="34" charset="0"/>
                        </a:rPr>
                        <a:t>31 days</a:t>
                      </a:r>
                      <a:r>
                        <a:rPr lang="en-US" sz="2400" b="0" i="0" dirty="0">
                          <a:effectLst/>
                          <a:latin typeface="Arial" panose="020B0604020202020204" pitchFamily="34" charset="0"/>
                        </a:rPr>
                        <a:t> of the date of eligibility</a:t>
                      </a:r>
                    </a:p>
                    <a:p>
                      <a:pPr algn="l" rtl="0" fontAlgn="base"/>
                      <a:r>
                        <a:rPr lang="en-US" sz="2400" b="0" i="1" dirty="0">
                          <a:effectLst/>
                          <a:latin typeface="Arial" panose="020B0604020202020204" pitchFamily="34" charset="0"/>
                        </a:rPr>
                        <a:t>(Date of eligibility + 30 days)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90433"/>
                  </a:ext>
                </a:extLst>
              </a:tr>
              <a:tr h="1503455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0" i="0" dirty="0">
                          <a:effectLst/>
                          <a:latin typeface="Arial" panose="020B0604020202020204" pitchFamily="34" charset="0"/>
                        </a:rPr>
                        <a:t>Cuban/Haitian Entrants, Asylees, Victims of Trafficking, walk-in SIVs, Ukrainian Humanitarian Parolees</a:t>
                      </a:r>
                      <a:endParaRPr lang="en-US" sz="2400" b="1" i="0" dirty="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0" i="0" dirty="0">
                          <a:effectLst/>
                          <a:latin typeface="Arial" panose="020B0604020202020204" pitchFamily="34" charset="0"/>
                        </a:rPr>
                        <a:t>Within </a:t>
                      </a:r>
                      <a:r>
                        <a:rPr lang="en-US" sz="2400" b="1" i="0" u="sng" dirty="0">
                          <a:effectLst/>
                          <a:latin typeface="Arial" panose="020B0604020202020204" pitchFamily="34" charset="0"/>
                        </a:rPr>
                        <a:t>90 days</a:t>
                      </a:r>
                      <a:r>
                        <a:rPr lang="en-US" sz="2400" b="0" i="0" dirty="0">
                          <a:effectLst/>
                          <a:latin typeface="Arial" panose="020B0604020202020204" pitchFamily="34" charset="0"/>
                        </a:rPr>
                        <a:t> of the date of eligibility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1" dirty="0">
                          <a:effectLst/>
                          <a:latin typeface="Arial" panose="020B0604020202020204" pitchFamily="34" charset="0"/>
                        </a:rPr>
                        <a:t>(Date of eligibility + 89 days)</a:t>
                      </a:r>
                    </a:p>
                    <a:p>
                      <a:pPr algn="l" rtl="0" fontAlgn="base"/>
                      <a:r>
                        <a:rPr lang="en-US" sz="2400" b="0" i="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2400" b="0" i="0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522442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C63E8A21-EFF0-BA33-4649-FD9B14ACA214}"/>
              </a:ext>
            </a:extLst>
          </p:cNvPr>
          <p:cNvGrpSpPr/>
          <p:nvPr/>
        </p:nvGrpSpPr>
        <p:grpSpPr>
          <a:xfrm rot="459337">
            <a:off x="8788442" y="5224782"/>
            <a:ext cx="2606770" cy="1154282"/>
            <a:chOff x="8187319" y="578425"/>
            <a:chExt cx="3164354" cy="122218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35837CF-B0DF-F48B-E9E9-3B83CAC19E83}"/>
                </a:ext>
              </a:extLst>
            </p:cNvPr>
            <p:cNvGrpSpPr/>
            <p:nvPr/>
          </p:nvGrpSpPr>
          <p:grpSpPr>
            <a:xfrm>
              <a:off x="8187319" y="578425"/>
              <a:ext cx="3164354" cy="1222188"/>
              <a:chOff x="4141840" y="1760648"/>
              <a:chExt cx="3350660" cy="1291397"/>
            </a:xfrm>
            <a:solidFill>
              <a:schemeClr val="bg1"/>
            </a:solidFill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DED854D-2EC1-DB98-CB25-D06847E7B1DD}"/>
                  </a:ext>
                </a:extLst>
              </p:cNvPr>
              <p:cNvSpPr/>
              <p:nvPr/>
            </p:nvSpPr>
            <p:spPr>
              <a:xfrm rot="20652980">
                <a:off x="4141840" y="1760648"/>
                <a:ext cx="3350660" cy="129139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5BCDE2F-1C1B-3E58-873E-63C4DF709F79}"/>
                  </a:ext>
                </a:extLst>
              </p:cNvPr>
              <p:cNvSpPr/>
              <p:nvPr/>
            </p:nvSpPr>
            <p:spPr>
              <a:xfrm rot="20673065">
                <a:off x="4200725" y="1927986"/>
                <a:ext cx="584877" cy="27772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04B9434-35EF-0DBD-77A0-E846931D22ED}"/>
                </a:ext>
              </a:extLst>
            </p:cNvPr>
            <p:cNvSpPr txBox="1"/>
            <p:nvPr/>
          </p:nvSpPr>
          <p:spPr>
            <a:xfrm rot="20686718">
              <a:off x="8291989" y="725135"/>
              <a:ext cx="3033484" cy="928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00" b="1" dirty="0">
                  <a:solidFill>
                    <a:srgbClr val="00765A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Enrollment window calculation starts on the date of eligibility!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871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4E03F5-272F-E40E-1867-6618E870BBB7}"/>
              </a:ext>
            </a:extLst>
          </p:cNvPr>
          <p:cNvSpPr txBox="1"/>
          <p:nvPr/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Organizing Criteria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AF61B10-22E9-E90B-ED08-9C9D9D67E3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451912"/>
              </p:ext>
            </p:extLst>
          </p:nvPr>
        </p:nvGraphicFramePr>
        <p:xfrm>
          <a:off x="4038600" y="1030036"/>
          <a:ext cx="7188201" cy="4964478"/>
        </p:xfrm>
        <a:graphic>
          <a:graphicData uri="http://schemas.openxmlformats.org/drawingml/2006/table">
            <a:tbl>
              <a:tblPr firstRow="1" bandRow="1"/>
              <a:tblGrid>
                <a:gridCol w="1579337">
                  <a:extLst>
                    <a:ext uri="{9D8B030D-6E8A-4147-A177-3AD203B41FA5}">
                      <a16:colId xmlns:a16="http://schemas.microsoft.com/office/drawing/2014/main" val="4138916788"/>
                    </a:ext>
                  </a:extLst>
                </a:gridCol>
                <a:gridCol w="2612277">
                  <a:extLst>
                    <a:ext uri="{9D8B030D-6E8A-4147-A177-3AD203B41FA5}">
                      <a16:colId xmlns:a16="http://schemas.microsoft.com/office/drawing/2014/main" val="610359955"/>
                    </a:ext>
                  </a:extLst>
                </a:gridCol>
                <a:gridCol w="2996587">
                  <a:extLst>
                    <a:ext uri="{9D8B030D-6E8A-4147-A177-3AD203B41FA5}">
                      <a16:colId xmlns:a16="http://schemas.microsoft.com/office/drawing/2014/main" val="3907144264"/>
                    </a:ext>
                  </a:extLst>
                </a:gridCol>
              </a:tblGrid>
              <a:tr h="384534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</a:rPr>
                        <a:t>Enrollment Window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76" marR="63876" marT="63876" marB="6387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</a:rPr>
                        <a:t>ORR Eligible Populations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76" marR="63876" marT="63876" marB="6387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</a:rPr>
                        <a:t>Corresponding Eligibility Date</a:t>
                      </a:r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76" marR="63876" marT="63876" marB="6387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8821567"/>
                  </a:ext>
                </a:extLst>
              </a:tr>
              <a:tr h="1783421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</a:rPr>
                        <a:t>31 days</a:t>
                      </a:r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76" marR="63876" marT="63876" marB="6387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1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Refugees</a:t>
                      </a:r>
                    </a:p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R&amp;P SIVs</a:t>
                      </a:r>
                    </a:p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Amerasians</a:t>
                      </a:r>
                    </a:p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Afghan Humanitarian Parolees</a:t>
                      </a:r>
                    </a:p>
                  </a:txBody>
                  <a:tcPr marL="63876" marR="63876" marT="63876" marB="6387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1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U.S. arrival</a:t>
                      </a:r>
                      <a:endParaRPr lang="en-US" sz="2300" dirty="0">
                        <a:effectLst/>
                      </a:endParaRPr>
                    </a:p>
                    <a:p>
                      <a:pPr marL="457200" lvl="1" indent="0"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4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lvl="0" indent="0"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U.S. arrival / adjustment of status</a:t>
                      </a:r>
                      <a:endParaRPr lang="en-US" sz="2300" dirty="0">
                        <a:effectLst/>
                      </a:endParaRPr>
                    </a:p>
                    <a:p>
                      <a:pPr marL="457200" lvl="1" indent="0"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4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lvl="0" indent="0"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U.S. arrival</a:t>
                      </a:r>
                      <a:endParaRPr lang="en-US" sz="2300" dirty="0">
                        <a:effectLst/>
                      </a:endParaRPr>
                    </a:p>
                    <a:p>
                      <a:pPr marL="457200" lvl="1" indent="0"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4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lvl="0" indent="0"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Oct. 1, 2021 or date of entry </a:t>
                      </a:r>
                      <a:endParaRPr lang="en-US" sz="2300" dirty="0">
                        <a:effectLst/>
                      </a:endParaRPr>
                    </a:p>
                  </a:txBody>
                  <a:tcPr marL="63876" marR="63876" marT="63876" marB="6387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1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3142103"/>
                  </a:ext>
                </a:extLst>
              </a:tr>
              <a:tr h="2626585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</a:rPr>
                        <a:t>90 days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76" marR="63876" marT="63876" marB="6387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Asylees*</a:t>
                      </a:r>
                    </a:p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Walk-In SIVs</a:t>
                      </a:r>
                    </a:p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Cuban/ Haitian Entrants*</a:t>
                      </a:r>
                    </a:p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Victims of Trafficking</a:t>
                      </a:r>
                    </a:p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Ukrainian Humanitarian Parolees</a:t>
                      </a:r>
                    </a:p>
                  </a:txBody>
                  <a:tcPr marL="63876" marR="63876" marT="63876" marB="6387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Final grant of asylum (judge's order)</a:t>
                      </a:r>
                      <a:endParaRPr lang="en-US" sz="2300" dirty="0">
                        <a:effectLst/>
                        <a:latin typeface="+mn-lt"/>
                      </a:endParaRPr>
                    </a:p>
                    <a:p>
                      <a:pPr marL="0" lvl="0" indent="0"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4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lvl="0" indent="0"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U.S. arrival/ adjustment of status</a:t>
                      </a:r>
                      <a:endParaRPr lang="en-US" sz="2300" dirty="0">
                        <a:effectLst/>
                      </a:endParaRPr>
                    </a:p>
                    <a:p>
                      <a:pPr marL="457200" lvl="1" indent="0"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4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lvl="0" indent="0"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Grant of parole or special status</a:t>
                      </a:r>
                      <a:endParaRPr lang="en-US" sz="2300" dirty="0">
                        <a:effectLst/>
                      </a:endParaRPr>
                    </a:p>
                    <a:p>
                      <a:pPr marL="457200" lvl="1" indent="0"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4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lvl="0" indent="0"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Certification / eligibility letter</a:t>
                      </a:r>
                      <a:endParaRPr lang="en-US" sz="2300" dirty="0">
                        <a:effectLst/>
                      </a:endParaRPr>
                    </a:p>
                    <a:p>
                      <a:pPr marL="457200" lvl="1" indent="0"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4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lvl="0" indent="0"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May 21, 2022 or date of parole</a:t>
                      </a:r>
                      <a:endParaRPr lang="en-US" sz="2300" dirty="0">
                        <a:effectLst/>
                      </a:endParaRPr>
                    </a:p>
                  </a:txBody>
                  <a:tcPr marL="63876" marR="63876" marT="63876" marB="6387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337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1735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B2B4069-A519-4536-884C-FE4EC1EAF2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1"/>
          <a:stretch/>
        </p:blipFill>
        <p:spPr>
          <a:xfrm>
            <a:off x="4795471" y="898596"/>
            <a:ext cx="7396529" cy="50608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68B628-57C6-4331-903F-6828477A45F2}"/>
              </a:ext>
            </a:extLst>
          </p:cNvPr>
          <p:cNvSpPr txBox="1"/>
          <p:nvPr/>
        </p:nvSpPr>
        <p:spPr>
          <a:xfrm>
            <a:off x="-335004" y="2042489"/>
            <a:ext cx="56981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Eligibility, Enrollment, </a:t>
            </a:r>
          </a:p>
          <a:p>
            <a:pPr algn="ctr"/>
            <a:r>
              <a:rPr lang="en-US" sz="4000" b="1" dirty="0">
                <a:solidFill>
                  <a:srgbClr val="007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&amp; Service Duration Workbook!</a:t>
            </a:r>
            <a:endParaRPr lang="en-US" sz="3600" b="1" dirty="0">
              <a:solidFill>
                <a:srgbClr val="00765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824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D40E893C-6F55-43CB-8D5A-896E30005D18}"/>
              </a:ext>
            </a:extLst>
          </p:cNvPr>
          <p:cNvSpPr/>
          <p:nvPr/>
        </p:nvSpPr>
        <p:spPr>
          <a:xfrm>
            <a:off x="3500879" y="485198"/>
            <a:ext cx="5190242" cy="1211632"/>
          </a:xfrm>
          <a:prstGeom prst="wedgeRoundRectCallout">
            <a:avLst>
              <a:gd name="adj1" fmla="val 54763"/>
              <a:gd name="adj2" fmla="val 31447"/>
              <a:gd name="adj3" fmla="val 16667"/>
            </a:avLst>
          </a:prstGeom>
          <a:solidFill>
            <a:srgbClr val="007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Introduction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B0EBEB-AA54-CCAA-50D4-41EF8F033D40}"/>
              </a:ext>
            </a:extLst>
          </p:cNvPr>
          <p:cNvSpPr txBox="1"/>
          <p:nvPr/>
        </p:nvSpPr>
        <p:spPr>
          <a:xfrm>
            <a:off x="3648729" y="5517654"/>
            <a:ext cx="5952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Dina Eldawy</a:t>
            </a: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Field Support Coordinator, Match Grant</a:t>
            </a:r>
            <a:endParaRPr lang="en-US" sz="2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CB26F604-5D9D-1E64-6355-96A199377E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37192"/>
            <a:ext cx="3340100" cy="3340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57092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2D36F9-D253-45B2-8699-307E327E6CB0}"/>
              </a:ext>
            </a:extLst>
          </p:cNvPr>
          <p:cNvSpPr txBox="1"/>
          <p:nvPr/>
        </p:nvSpPr>
        <p:spPr>
          <a:xfrm>
            <a:off x="731520" y="686302"/>
            <a:ext cx="87014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MG Service Period Duration </a:t>
            </a:r>
            <a:endParaRPr lang="en-US" sz="4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042950C-7775-4061-A4B9-64E03F98A5AA}"/>
              </a:ext>
            </a:extLst>
          </p:cNvPr>
          <p:cNvSpPr/>
          <p:nvPr/>
        </p:nvSpPr>
        <p:spPr>
          <a:xfrm>
            <a:off x="731520" y="1534187"/>
            <a:ext cx="10942842" cy="537173"/>
          </a:xfrm>
          <a:prstGeom prst="roundRect">
            <a:avLst/>
          </a:prstGeom>
          <a:solidFill>
            <a:srgbClr val="00765A"/>
          </a:solidFill>
          <a:ln>
            <a:solidFill>
              <a:srgbClr val="007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b="1" i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DE505B-DCC2-4825-9F50-E992EC868BC1}"/>
              </a:ext>
            </a:extLst>
          </p:cNvPr>
          <p:cNvSpPr txBox="1"/>
          <p:nvPr/>
        </p:nvSpPr>
        <p:spPr>
          <a:xfrm>
            <a:off x="731520" y="2410118"/>
            <a:ext cx="1079381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MG service period is </a:t>
            </a:r>
            <a:r>
              <a:rPr lang="en-US" sz="24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240 days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Clients can be removed from MG for out-migrating, accessing public cash assistance, or not complying with MG program requirements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a case is self-sufficient at day 180, </a:t>
            </a:r>
            <a:r>
              <a:rPr lang="en-US" sz="24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not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close their case (unless for one of the reasons above)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Continue case management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Assist with job upgrades or trainings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Meet again at day 240 for another budget and self-sufficiency determination</a:t>
            </a:r>
            <a:b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18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17F6732-6252-4153-B205-BEE74AE5A59A}"/>
              </a:ext>
            </a:extLst>
          </p:cNvPr>
          <p:cNvSpPr/>
          <p:nvPr/>
        </p:nvSpPr>
        <p:spPr>
          <a:xfrm>
            <a:off x="731520" y="2714268"/>
            <a:ext cx="5315165" cy="324663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b="1" u="sng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“Regular” Enrollment</a:t>
            </a:r>
          </a:p>
          <a:p>
            <a:pPr algn="ctr"/>
            <a:endParaRPr lang="en-US" sz="28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Case enrolled within 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31 days of eligibility</a:t>
            </a:r>
          </a:p>
          <a:p>
            <a:pPr algn="ctr"/>
            <a:endParaRPr lang="en-US" sz="28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Day 1 is </a:t>
            </a:r>
            <a:r>
              <a:rPr lang="en-US" sz="28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date of eligibility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7D4B9E0-3537-4220-BA86-D0360E519E9D}"/>
              </a:ext>
            </a:extLst>
          </p:cNvPr>
          <p:cNvSpPr/>
          <p:nvPr/>
        </p:nvSpPr>
        <p:spPr>
          <a:xfrm>
            <a:off x="6309882" y="2714268"/>
            <a:ext cx="5364480" cy="324663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b="1" u="sng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“Late” Enrollment</a:t>
            </a:r>
          </a:p>
          <a:p>
            <a:pPr algn="ctr"/>
            <a:endParaRPr lang="en-US" sz="2800" b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Case enrolled 32 or more days from eligibility</a:t>
            </a:r>
          </a:p>
          <a:p>
            <a:pPr algn="ctr"/>
            <a:endParaRPr lang="en-US" sz="28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Day 1 is </a:t>
            </a:r>
            <a:r>
              <a:rPr lang="en-US" sz="28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date of enrollment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9448F1-13B8-6CA6-1A72-92403608DDCD}"/>
              </a:ext>
            </a:extLst>
          </p:cNvPr>
          <p:cNvSpPr txBox="1"/>
          <p:nvPr/>
        </p:nvSpPr>
        <p:spPr>
          <a:xfrm>
            <a:off x="731520" y="233540"/>
            <a:ext cx="87014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Determining “Day 1”</a:t>
            </a:r>
            <a:endParaRPr lang="en-US" sz="4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B9CE726-3108-3AE5-B4C3-4E882E578504}"/>
              </a:ext>
            </a:extLst>
          </p:cNvPr>
          <p:cNvSpPr/>
          <p:nvPr/>
        </p:nvSpPr>
        <p:spPr>
          <a:xfrm>
            <a:off x="731520" y="1081425"/>
            <a:ext cx="10942842" cy="537173"/>
          </a:xfrm>
          <a:prstGeom prst="roundRect">
            <a:avLst/>
          </a:prstGeom>
          <a:solidFill>
            <a:srgbClr val="00765A"/>
          </a:solidFill>
          <a:ln>
            <a:solidFill>
              <a:srgbClr val="007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b="1" i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60A0273-0FA9-4D40-3440-9B706D3F4BFD}"/>
              </a:ext>
            </a:extLst>
          </p:cNvPr>
          <p:cNvGrpSpPr/>
          <p:nvPr/>
        </p:nvGrpSpPr>
        <p:grpSpPr>
          <a:xfrm rot="459337">
            <a:off x="8788441" y="5668665"/>
            <a:ext cx="2606770" cy="1154282"/>
            <a:chOff x="8187319" y="578425"/>
            <a:chExt cx="3164354" cy="1222188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6FB7E55-59EC-4D34-4365-2421E1C4E327}"/>
                </a:ext>
              </a:extLst>
            </p:cNvPr>
            <p:cNvGrpSpPr/>
            <p:nvPr/>
          </p:nvGrpSpPr>
          <p:grpSpPr>
            <a:xfrm>
              <a:off x="8187319" y="578425"/>
              <a:ext cx="3164354" cy="1222188"/>
              <a:chOff x="4141840" y="1760648"/>
              <a:chExt cx="3350660" cy="1291397"/>
            </a:xfrm>
            <a:solidFill>
              <a:schemeClr val="bg1"/>
            </a:solidFill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9DD7D01-4446-DFBF-0A18-6D0E9ED2C866}"/>
                  </a:ext>
                </a:extLst>
              </p:cNvPr>
              <p:cNvSpPr/>
              <p:nvPr/>
            </p:nvSpPr>
            <p:spPr>
              <a:xfrm rot="20652980">
                <a:off x="4141840" y="1760648"/>
                <a:ext cx="3350660" cy="129139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C67642C-285B-C29D-1B1F-D0DA25372D98}"/>
                  </a:ext>
                </a:extLst>
              </p:cNvPr>
              <p:cNvSpPr/>
              <p:nvPr/>
            </p:nvSpPr>
            <p:spPr>
              <a:xfrm rot="20673065">
                <a:off x="4200725" y="1927986"/>
                <a:ext cx="584877" cy="27772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8EE0001-3D8B-4185-A068-FFBBA29D86A8}"/>
                </a:ext>
              </a:extLst>
            </p:cNvPr>
            <p:cNvSpPr txBox="1"/>
            <p:nvPr/>
          </p:nvSpPr>
          <p:spPr>
            <a:xfrm rot="20686718">
              <a:off x="8291989" y="725135"/>
              <a:ext cx="3033484" cy="928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00" dirty="0">
                  <a:solidFill>
                    <a:srgbClr val="00765A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Gives cases enrolled later the benefit of a full 240-day MG period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46D8B13-285B-0FF5-5296-56BF432CA597}"/>
              </a:ext>
            </a:extLst>
          </p:cNvPr>
          <p:cNvSpPr txBox="1"/>
          <p:nvPr/>
        </p:nvSpPr>
        <p:spPr>
          <a:xfrm>
            <a:off x="854475" y="1756335"/>
            <a:ext cx="105657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“Day 1” of the MG service period differs depending on how long after the date of eligibility the case is enrolled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0819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B23AC99-0646-8160-A560-12065F2463F2}"/>
              </a:ext>
            </a:extLst>
          </p:cNvPr>
          <p:cNvCxnSpPr/>
          <p:nvPr/>
        </p:nvCxnSpPr>
        <p:spPr>
          <a:xfrm>
            <a:off x="604157" y="3429000"/>
            <a:ext cx="107278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FD8DD8C-6593-8003-2C0C-E0E51997032B}"/>
              </a:ext>
            </a:extLst>
          </p:cNvPr>
          <p:cNvCxnSpPr/>
          <p:nvPr/>
        </p:nvCxnSpPr>
        <p:spPr>
          <a:xfrm>
            <a:off x="3380014" y="3118757"/>
            <a:ext cx="0" cy="8327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BB55F68-037C-6C72-E15E-BA1C539966B4}"/>
              </a:ext>
            </a:extLst>
          </p:cNvPr>
          <p:cNvSpPr txBox="1"/>
          <p:nvPr/>
        </p:nvSpPr>
        <p:spPr>
          <a:xfrm>
            <a:off x="293914" y="3771901"/>
            <a:ext cx="1289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Date of Eligibility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0B7A38-0189-7CFB-A09A-129054C41785}"/>
              </a:ext>
            </a:extLst>
          </p:cNvPr>
          <p:cNvSpPr txBox="1"/>
          <p:nvPr/>
        </p:nvSpPr>
        <p:spPr>
          <a:xfrm>
            <a:off x="2922814" y="4055597"/>
            <a:ext cx="914400" cy="369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31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EDFE3403-1DF0-8507-18EE-DA5D4E85BF34}"/>
              </a:ext>
            </a:extLst>
          </p:cNvPr>
          <p:cNvSpPr/>
          <p:nvPr/>
        </p:nvSpPr>
        <p:spPr>
          <a:xfrm>
            <a:off x="3380014" y="2596243"/>
            <a:ext cx="7756071" cy="5225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CACBC0-D83D-51C5-89C5-95E0F0D4B6BD}"/>
              </a:ext>
            </a:extLst>
          </p:cNvPr>
          <p:cNvSpPr txBox="1"/>
          <p:nvPr/>
        </p:nvSpPr>
        <p:spPr>
          <a:xfrm>
            <a:off x="3380013" y="2310438"/>
            <a:ext cx="5731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 Date of Enrollment as “Day 1” of Service Period</a:t>
            </a:r>
          </a:p>
        </p:txBody>
      </p:sp>
      <p:sp>
        <p:nvSpPr>
          <p:cNvPr id="10" name="Arrow: Curved Left 9">
            <a:extLst>
              <a:ext uri="{FF2B5EF4-FFF2-40B4-BE49-F238E27FC236}">
                <a16:creationId xmlns:a16="http://schemas.microsoft.com/office/drawing/2014/main" id="{B1179A9D-8F82-944D-0D21-A1689887DA6D}"/>
              </a:ext>
            </a:extLst>
          </p:cNvPr>
          <p:cNvSpPr/>
          <p:nvPr/>
        </p:nvSpPr>
        <p:spPr>
          <a:xfrm rot="5400000">
            <a:off x="1666136" y="3493469"/>
            <a:ext cx="782420" cy="264533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7BDD87-D4C9-61A8-51D8-D4A6EF288E05}"/>
              </a:ext>
            </a:extLst>
          </p:cNvPr>
          <p:cNvSpPr txBox="1"/>
          <p:nvPr/>
        </p:nvSpPr>
        <p:spPr>
          <a:xfrm>
            <a:off x="604156" y="5499442"/>
            <a:ext cx="3233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Backdate to Date of Eligibility as “Day 1” of Service Period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F4C5FAA-EF15-9EE2-0B9C-76099C3CB1D9}"/>
              </a:ext>
            </a:extLst>
          </p:cNvPr>
          <p:cNvCxnSpPr/>
          <p:nvPr/>
        </p:nvCxnSpPr>
        <p:spPr>
          <a:xfrm>
            <a:off x="604156" y="3118746"/>
            <a:ext cx="0" cy="653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B2B32A5-0082-8109-A5A3-149993C6F33A}"/>
              </a:ext>
            </a:extLst>
          </p:cNvPr>
          <p:cNvSpPr txBox="1"/>
          <p:nvPr/>
        </p:nvSpPr>
        <p:spPr>
          <a:xfrm>
            <a:off x="473527" y="528034"/>
            <a:ext cx="6727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Regular vs Later Enrollment:</a:t>
            </a:r>
          </a:p>
        </p:txBody>
      </p:sp>
    </p:spTree>
    <p:extLst>
      <p:ext uri="{BB962C8B-B14F-4D97-AF65-F5344CB8AC3E}">
        <p14:creationId xmlns:p14="http://schemas.microsoft.com/office/powerpoint/2010/main" val="32392784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2D36F9-D253-45B2-8699-307E327E6CB0}"/>
              </a:ext>
            </a:extLst>
          </p:cNvPr>
          <p:cNvSpPr txBox="1"/>
          <p:nvPr/>
        </p:nvSpPr>
        <p:spPr>
          <a:xfrm>
            <a:off x="731520" y="850687"/>
            <a:ext cx="87014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Examples</a:t>
            </a:r>
            <a:endParaRPr lang="en-US" sz="4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042950C-7775-4061-A4B9-64E03F98A5AA}"/>
              </a:ext>
            </a:extLst>
          </p:cNvPr>
          <p:cNvSpPr/>
          <p:nvPr/>
        </p:nvSpPr>
        <p:spPr>
          <a:xfrm>
            <a:off x="731520" y="1838960"/>
            <a:ext cx="10942842" cy="537173"/>
          </a:xfrm>
          <a:prstGeom prst="roundRect">
            <a:avLst/>
          </a:prstGeom>
          <a:solidFill>
            <a:srgbClr val="00765A"/>
          </a:solidFill>
          <a:ln>
            <a:solidFill>
              <a:srgbClr val="007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0F99DCF-5512-43B3-8C49-5983921F14C3}"/>
              </a:ext>
            </a:extLst>
          </p:cNvPr>
          <p:cNvSpPr/>
          <p:nvPr/>
        </p:nvSpPr>
        <p:spPr>
          <a:xfrm>
            <a:off x="413021" y="2886674"/>
            <a:ext cx="5493488" cy="3323588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0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Scenario #1:</a:t>
            </a:r>
          </a:p>
          <a:p>
            <a:endParaRPr lang="en-US" sz="1800" b="0" i="0" dirty="0"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 asylee client is granted asylum on 12/13/2021 and is enrolled in MG on 3/1/2022, 79 days after becoming eligible for the MG program. </a:t>
            </a:r>
          </a:p>
          <a:p>
            <a:endParaRPr lang="en-US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When does the client’s MG service period begin?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D0E3127-723F-4A94-89F5-A55461E4492B}"/>
              </a:ext>
            </a:extLst>
          </p:cNvPr>
          <p:cNvSpPr/>
          <p:nvPr/>
        </p:nvSpPr>
        <p:spPr>
          <a:xfrm>
            <a:off x="6096000" y="2886674"/>
            <a:ext cx="5493488" cy="3323588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0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Answer:</a:t>
            </a:r>
          </a:p>
          <a:p>
            <a:endParaRPr lang="en-US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Day 1 of the service period is </a:t>
            </a:r>
            <a:r>
              <a:rPr lang="en-US" b="1" u="sng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3/1/2022</a:t>
            </a: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endParaRPr lang="en-US" sz="1800" b="0" i="0" dirty="0"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Because this client was enrolled more than 31 days from program eligibility, the client’s MG service period will </a:t>
            </a:r>
            <a:r>
              <a:rPr lang="en-U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begin </a:t>
            </a:r>
            <a:r>
              <a:rPr lang="en-US" sz="1800" b="1" i="0" u="sng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 the date of enrollment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4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2D36F9-D253-45B2-8699-307E327E6CB0}"/>
              </a:ext>
            </a:extLst>
          </p:cNvPr>
          <p:cNvSpPr txBox="1"/>
          <p:nvPr/>
        </p:nvSpPr>
        <p:spPr>
          <a:xfrm>
            <a:off x="731520" y="850687"/>
            <a:ext cx="87014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Examples</a:t>
            </a:r>
            <a:endParaRPr lang="en-US" sz="4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042950C-7775-4061-A4B9-64E03F98A5AA}"/>
              </a:ext>
            </a:extLst>
          </p:cNvPr>
          <p:cNvSpPr/>
          <p:nvPr/>
        </p:nvSpPr>
        <p:spPr>
          <a:xfrm>
            <a:off x="731520" y="1838960"/>
            <a:ext cx="10942842" cy="537173"/>
          </a:xfrm>
          <a:prstGeom prst="roundRect">
            <a:avLst/>
          </a:prstGeom>
          <a:solidFill>
            <a:srgbClr val="00765A"/>
          </a:solidFill>
          <a:ln>
            <a:solidFill>
              <a:srgbClr val="007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0F99DCF-5512-43B3-8C49-5983921F14C3}"/>
              </a:ext>
            </a:extLst>
          </p:cNvPr>
          <p:cNvSpPr/>
          <p:nvPr/>
        </p:nvSpPr>
        <p:spPr>
          <a:xfrm>
            <a:off x="413021" y="2886673"/>
            <a:ext cx="5493488" cy="3460963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0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Scenario #2:</a:t>
            </a:r>
          </a:p>
          <a:p>
            <a:endParaRPr lang="en-US" sz="1800" b="0" i="0" dirty="0"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Ukrainian Humanitarian Parolee client is granted parole on 6/1/2022 and walks into your agency on 6/20/2022. The client is enrolled in MG on </a:t>
            </a: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/29/2022, 29 days after becoming eligible for the MG program. </a:t>
            </a:r>
          </a:p>
          <a:p>
            <a:endParaRPr lang="en-US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When does the client’s MG service period begin?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D0E3127-723F-4A94-89F5-A55461E4492B}"/>
              </a:ext>
            </a:extLst>
          </p:cNvPr>
          <p:cNvSpPr/>
          <p:nvPr/>
        </p:nvSpPr>
        <p:spPr>
          <a:xfrm>
            <a:off x="6096000" y="2886674"/>
            <a:ext cx="5493488" cy="3460962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0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Answer:</a:t>
            </a:r>
          </a:p>
          <a:p>
            <a:endParaRPr lang="en-US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Day 1 of the service period is </a:t>
            </a:r>
            <a:r>
              <a:rPr lang="en-US" b="1" u="sng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6/1/2022</a:t>
            </a: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endParaRPr lang="en-US" sz="1800" b="0" i="0" dirty="0"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Because this client was enrolled within 31 days from program eligibility, the client’s MG service period will </a:t>
            </a:r>
            <a:r>
              <a:rPr lang="en-U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begin </a:t>
            </a:r>
            <a:r>
              <a:rPr lang="en-US" sz="1800" b="1" i="0" u="sng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 the date of eligibility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which is the date </a:t>
            </a: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case was granted parole</a:t>
            </a:r>
            <a:r>
              <a:rPr lang="en-U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0730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B2B4069-A519-4536-884C-FE4EC1EAF2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1"/>
          <a:stretch/>
        </p:blipFill>
        <p:spPr>
          <a:xfrm>
            <a:off x="4795471" y="898596"/>
            <a:ext cx="7396529" cy="50608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68B628-57C6-4331-903F-6828477A45F2}"/>
              </a:ext>
            </a:extLst>
          </p:cNvPr>
          <p:cNvSpPr txBox="1"/>
          <p:nvPr/>
        </p:nvSpPr>
        <p:spPr>
          <a:xfrm>
            <a:off x="-335004" y="2042489"/>
            <a:ext cx="56981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Eligibility, Enrollment, </a:t>
            </a:r>
          </a:p>
          <a:p>
            <a:pPr algn="ctr"/>
            <a:r>
              <a:rPr lang="en-US" sz="4000" b="1" dirty="0">
                <a:solidFill>
                  <a:srgbClr val="007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&amp; Service Duration Workbook!</a:t>
            </a:r>
            <a:endParaRPr lang="en-US" sz="3600" b="1" dirty="0">
              <a:solidFill>
                <a:srgbClr val="00765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2588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FE5A02-6628-420E-B275-F067233B51A9}"/>
              </a:ext>
            </a:extLst>
          </p:cNvPr>
          <p:cNvSpPr txBox="1"/>
          <p:nvPr/>
        </p:nvSpPr>
        <p:spPr>
          <a:xfrm>
            <a:off x="798951" y="1951315"/>
            <a:ext cx="35381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Enrollment Waivers</a:t>
            </a:r>
            <a:endParaRPr lang="en-US" sz="4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B16CAE-AA23-4F34-94D8-8E6862D03529}"/>
              </a:ext>
            </a:extLst>
          </p:cNvPr>
          <p:cNvSpPr txBox="1"/>
          <p:nvPr/>
        </p:nvSpPr>
        <p:spPr>
          <a:xfrm>
            <a:off x="798950" y="3533353"/>
            <a:ext cx="38169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Approval from ORR must be secured before enrolling clients into Match Grant in the following circumstances: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71FE820-CEDE-41E3-A008-3D5E65517D92}"/>
              </a:ext>
            </a:extLst>
          </p:cNvPr>
          <p:cNvSpPr/>
          <p:nvPr/>
        </p:nvSpPr>
        <p:spPr>
          <a:xfrm>
            <a:off x="5229766" y="1367213"/>
            <a:ext cx="548640" cy="548640"/>
          </a:xfrm>
          <a:prstGeom prst="ellipse">
            <a:avLst/>
          </a:prstGeom>
          <a:solidFill>
            <a:srgbClr val="007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836CF5A-AFD0-4897-B405-3B5164721B14}"/>
              </a:ext>
            </a:extLst>
          </p:cNvPr>
          <p:cNvSpPr/>
          <p:nvPr/>
        </p:nvSpPr>
        <p:spPr>
          <a:xfrm>
            <a:off x="6096000" y="1168306"/>
            <a:ext cx="5219701" cy="1446550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Enrolling after enrollment window</a:t>
            </a:r>
            <a:br>
              <a:rPr lang="en-US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Enrollment of a case after their 31-day or 90-day enrollment window has ended. </a:t>
            </a:r>
            <a:endParaRPr lang="en-US" sz="20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9C5F257-C6F8-4600-B637-AEFF447306D5}"/>
              </a:ext>
            </a:extLst>
          </p:cNvPr>
          <p:cNvSpPr/>
          <p:nvPr/>
        </p:nvSpPr>
        <p:spPr>
          <a:xfrm>
            <a:off x="5229766" y="2938760"/>
            <a:ext cx="548640" cy="548640"/>
          </a:xfrm>
          <a:prstGeom prst="ellipse">
            <a:avLst/>
          </a:prstGeom>
          <a:solidFill>
            <a:srgbClr val="007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111615A-219C-4709-8D1F-AEC7FDEF256C}"/>
              </a:ext>
            </a:extLst>
          </p:cNvPr>
          <p:cNvSpPr/>
          <p:nvPr/>
        </p:nvSpPr>
        <p:spPr>
          <a:xfrm>
            <a:off x="6096000" y="2771383"/>
            <a:ext cx="5219701" cy="1718424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Enrollment of Case Resettled by a Non-USCCB Resettlement Agency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Secondary migration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Local transfer due to lack of capacity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Special circumstances transfer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C57F638-93B8-49BB-9897-6A516F941556}"/>
              </a:ext>
            </a:extLst>
          </p:cNvPr>
          <p:cNvSpPr/>
          <p:nvPr/>
        </p:nvSpPr>
        <p:spPr>
          <a:xfrm>
            <a:off x="5229766" y="4865538"/>
            <a:ext cx="548640" cy="548640"/>
          </a:xfrm>
          <a:prstGeom prst="ellipse">
            <a:avLst/>
          </a:prstGeom>
          <a:solidFill>
            <a:srgbClr val="007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38A4D79-0842-4490-98FE-1204394CE324}"/>
              </a:ext>
            </a:extLst>
          </p:cNvPr>
          <p:cNvSpPr/>
          <p:nvPr/>
        </p:nvSpPr>
        <p:spPr>
          <a:xfrm>
            <a:off x="6066438" y="4660732"/>
            <a:ext cx="5219701" cy="1574580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Long Distance Enrollment</a:t>
            </a:r>
            <a:br>
              <a:rPr lang="en-US" sz="20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6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Enrollments or job placements outside a local office’s 100-mile service radius. Will not be approved for any sites on a Performance Improvement Plan (PIP).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C02E2A-BFE9-3487-B822-0C4DC3C4229D}"/>
              </a:ext>
            </a:extLst>
          </p:cNvPr>
          <p:cNvSpPr txBox="1"/>
          <p:nvPr/>
        </p:nvSpPr>
        <p:spPr>
          <a:xfrm>
            <a:off x="798950" y="5294671"/>
            <a:ext cx="2032740" cy="1200329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Combining cases with different dates of eligibility– reach out to your FSC!</a:t>
            </a:r>
          </a:p>
        </p:txBody>
      </p:sp>
    </p:spTree>
    <p:extLst>
      <p:ext uri="{BB962C8B-B14F-4D97-AF65-F5344CB8AC3E}">
        <p14:creationId xmlns:p14="http://schemas.microsoft.com/office/powerpoint/2010/main" val="765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2D36F9-D253-45B2-8699-307E327E6CB0}"/>
              </a:ext>
            </a:extLst>
          </p:cNvPr>
          <p:cNvSpPr txBox="1"/>
          <p:nvPr/>
        </p:nvSpPr>
        <p:spPr>
          <a:xfrm>
            <a:off x="731520" y="850687"/>
            <a:ext cx="87014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Submitting Waiver Requests</a:t>
            </a:r>
            <a:endParaRPr lang="en-US" sz="40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042950C-7775-4061-A4B9-64E03F98A5AA}"/>
              </a:ext>
            </a:extLst>
          </p:cNvPr>
          <p:cNvSpPr/>
          <p:nvPr/>
        </p:nvSpPr>
        <p:spPr>
          <a:xfrm>
            <a:off x="731520" y="1838960"/>
            <a:ext cx="10942842" cy="537173"/>
          </a:xfrm>
          <a:prstGeom prst="roundRect">
            <a:avLst/>
          </a:prstGeom>
          <a:solidFill>
            <a:srgbClr val="00765A"/>
          </a:solidFill>
          <a:ln>
            <a:solidFill>
              <a:srgbClr val="007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b="1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27671CC-B0AD-4E6B-8E7C-D5835649297B}"/>
              </a:ext>
            </a:extLst>
          </p:cNvPr>
          <p:cNvGrpSpPr/>
          <p:nvPr/>
        </p:nvGrpSpPr>
        <p:grpSpPr>
          <a:xfrm>
            <a:off x="6873408" y="3190870"/>
            <a:ext cx="5167896" cy="3394860"/>
            <a:chOff x="3770621" y="2913472"/>
            <a:chExt cx="5167896" cy="3394860"/>
          </a:xfrm>
        </p:grpSpPr>
        <p:pic>
          <p:nvPicPr>
            <p:cNvPr id="6" name="Picture 5" descr="Graphical user interface, text, application, email&#10;&#10;Description automatically generated">
              <a:hlinkClick r:id="rId3"/>
              <a:extLst>
                <a:ext uri="{FF2B5EF4-FFF2-40B4-BE49-F238E27FC236}">
                  <a16:creationId xmlns:a16="http://schemas.microsoft.com/office/drawing/2014/main" id="{53B7A9E3-4E68-484C-99FE-C9B10C2E0D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516"/>
            <a:stretch/>
          </p:blipFill>
          <p:spPr>
            <a:xfrm>
              <a:off x="4315151" y="2913472"/>
              <a:ext cx="4623366" cy="3145211"/>
            </a:xfrm>
            <a:prstGeom prst="rect">
              <a:avLst/>
            </a:prstGeom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770BBA8-0B39-4CB2-B26A-D9D119C93F9A}"/>
                </a:ext>
              </a:extLst>
            </p:cNvPr>
            <p:cNvSpPr/>
            <p:nvPr/>
          </p:nvSpPr>
          <p:spPr>
            <a:xfrm>
              <a:off x="3770621" y="4469259"/>
              <a:ext cx="4900775" cy="183907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AC4E8C4-2BF1-448D-BA26-1D430493BBF1}"/>
              </a:ext>
            </a:extLst>
          </p:cNvPr>
          <p:cNvSpPr txBox="1"/>
          <p:nvPr/>
        </p:nvSpPr>
        <p:spPr>
          <a:xfrm>
            <a:off x="1104014" y="2594965"/>
            <a:ext cx="99839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rtl="0" fontAlgn="base">
              <a:buFont typeface="+mj-lt"/>
              <a:buAutoNum type="arabicPeriod"/>
            </a:pPr>
            <a:r>
              <a:rPr lang="en-US" sz="24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Locate MG Enrollment Waiver Request Form and </a:t>
            </a:r>
            <a:br>
              <a:rPr lang="en-US" sz="24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4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Instructions on </a:t>
            </a:r>
            <a:r>
              <a:rPr lang="en-US" sz="240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MRSConnect</a:t>
            </a:r>
            <a:r>
              <a:rPr lang="en-US" sz="24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457200" indent="-457200" rtl="0" fontAlgn="base">
              <a:buFont typeface="+mj-lt"/>
              <a:buAutoNum type="arabicPeriod"/>
            </a:pPr>
            <a:endParaRPr lang="en-US" sz="120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 rtl="0" fontAlgn="base">
              <a:buFont typeface="+mj-lt"/>
              <a:buAutoNum type="arabicPeriod"/>
            </a:pPr>
            <a:r>
              <a:rPr lang="en-US" sz="24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Complete the Waiver Request Form</a:t>
            </a:r>
            <a:br>
              <a:rPr lang="en-US" sz="24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4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according to the instructions for your </a:t>
            </a:r>
            <a:br>
              <a:rPr lang="en-US" sz="24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4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specific circumstance.</a:t>
            </a:r>
          </a:p>
          <a:p>
            <a:pPr marL="457200" indent="-457200" rtl="0" fontAlgn="base">
              <a:buFont typeface="+mj-lt"/>
              <a:buAutoNum type="arabicPeriod"/>
            </a:pPr>
            <a:endParaRPr lang="en-US" sz="120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 rtl="0" fontAlgn="base">
              <a:buFont typeface="+mj-lt"/>
              <a:buAutoNum type="arabicPeriod"/>
            </a:pPr>
            <a:r>
              <a:rPr lang="en-US" sz="24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Submit form and eligibility </a:t>
            </a:r>
            <a:br>
              <a:rPr lang="en-US" sz="24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4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documentation for each case </a:t>
            </a:r>
            <a:br>
              <a:rPr lang="en-US" sz="24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4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member to </a:t>
            </a:r>
            <a:br>
              <a:rPr lang="en-US" sz="24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4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MRSMatchGrant@usccb.org</a:t>
            </a:r>
            <a:r>
              <a:rPr lang="en-US" sz="24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marL="457200" indent="-457200" algn="just" rtl="0" fontAlgn="base">
              <a:buFont typeface="+mj-lt"/>
              <a:buAutoNum type="arabicPeriod"/>
            </a:pPr>
            <a:endParaRPr lang="en-US" sz="240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 rtl="0" fontAlgn="base">
              <a:buFont typeface="Arial" panose="020B0604020202020204" pitchFamily="34" charset="0"/>
              <a:buChar char="•"/>
            </a:pPr>
            <a:endParaRPr lang="en-US" sz="240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1006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42D414EC-358F-0D05-D0FD-3FE72D801D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" t="38286" r="69464" b="15619"/>
          <a:stretch/>
        </p:blipFill>
        <p:spPr>
          <a:xfrm>
            <a:off x="2612571" y="306879"/>
            <a:ext cx="6591318" cy="5907653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9222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2D36F9-D253-45B2-8699-307E327E6CB0}"/>
              </a:ext>
            </a:extLst>
          </p:cNvPr>
          <p:cNvSpPr txBox="1"/>
          <p:nvPr/>
        </p:nvSpPr>
        <p:spPr>
          <a:xfrm>
            <a:off x="731520" y="467904"/>
            <a:ext cx="87014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MG Enrollment in MRIS</a:t>
            </a:r>
            <a:endParaRPr lang="en-US" sz="40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042950C-7775-4061-A4B9-64E03F98A5AA}"/>
              </a:ext>
            </a:extLst>
          </p:cNvPr>
          <p:cNvSpPr/>
          <p:nvPr/>
        </p:nvSpPr>
        <p:spPr>
          <a:xfrm>
            <a:off x="731520" y="1456177"/>
            <a:ext cx="10942842" cy="537173"/>
          </a:xfrm>
          <a:prstGeom prst="roundRect">
            <a:avLst/>
          </a:prstGeom>
          <a:solidFill>
            <a:srgbClr val="00765A"/>
          </a:solidFill>
          <a:ln>
            <a:solidFill>
              <a:srgbClr val="007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b="1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5" descr="Text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50589D64-CCAE-4C9A-93DB-1EB88A429C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3"/>
          <a:stretch/>
        </p:blipFill>
        <p:spPr>
          <a:xfrm>
            <a:off x="136218" y="2212182"/>
            <a:ext cx="11919563" cy="275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722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A68DDA-51E2-4BD9-A822-E7C1DFE1BAC1}"/>
              </a:ext>
            </a:extLst>
          </p:cNvPr>
          <p:cNvSpPr txBox="1"/>
          <p:nvPr/>
        </p:nvSpPr>
        <p:spPr>
          <a:xfrm>
            <a:off x="633228" y="968693"/>
            <a:ext cx="66608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Zoom Features</a:t>
            </a:r>
            <a:endParaRPr lang="en-US" sz="4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050446B-A743-4C20-9E9C-5E82EB263774}"/>
              </a:ext>
            </a:extLst>
          </p:cNvPr>
          <p:cNvSpPr/>
          <p:nvPr/>
        </p:nvSpPr>
        <p:spPr>
          <a:xfrm>
            <a:off x="639559" y="2206947"/>
            <a:ext cx="10942842" cy="537173"/>
          </a:xfrm>
          <a:prstGeom prst="roundRect">
            <a:avLst/>
          </a:prstGeom>
          <a:solidFill>
            <a:srgbClr val="007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B474D73-94F3-4C13-B6B4-BFD5BEDB9FA1}"/>
              </a:ext>
            </a:extLst>
          </p:cNvPr>
          <p:cNvSpPr/>
          <p:nvPr/>
        </p:nvSpPr>
        <p:spPr>
          <a:xfrm>
            <a:off x="633228" y="3043656"/>
            <a:ext cx="10949173" cy="3323588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9720BA-B21D-4DA2-A2AA-A89F58EBC414}"/>
              </a:ext>
            </a:extLst>
          </p:cNvPr>
          <p:cNvSpPr txBox="1"/>
          <p:nvPr/>
        </p:nvSpPr>
        <p:spPr>
          <a:xfrm>
            <a:off x="1027011" y="3247130"/>
            <a:ext cx="81018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Interact with presenters and attendees by:</a:t>
            </a:r>
          </a:p>
          <a:p>
            <a:endParaRPr 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Typing and asking questions in the chat box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Raising your hand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Zoom toolbar is at the bottom of your screen!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5975A4F-2062-4626-BB88-A3AD7D38D795}"/>
              </a:ext>
            </a:extLst>
          </p:cNvPr>
          <p:cNvGrpSpPr/>
          <p:nvPr/>
        </p:nvGrpSpPr>
        <p:grpSpPr>
          <a:xfrm>
            <a:off x="9627132" y="4705450"/>
            <a:ext cx="2085090" cy="2002501"/>
            <a:chOff x="4997227" y="1643928"/>
            <a:chExt cx="2610486" cy="2507086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5E1F698-709B-4F34-A235-2E5579DE10B9}"/>
                </a:ext>
              </a:extLst>
            </p:cNvPr>
            <p:cNvSpPr/>
            <p:nvPr/>
          </p:nvSpPr>
          <p:spPr>
            <a:xfrm rot="20652980">
              <a:off x="5109241" y="1643928"/>
              <a:ext cx="2498472" cy="213157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ight Triangle 23">
              <a:extLst>
                <a:ext uri="{FF2B5EF4-FFF2-40B4-BE49-F238E27FC236}">
                  <a16:creationId xmlns:a16="http://schemas.microsoft.com/office/drawing/2014/main" id="{3441223A-8DFF-40BE-983F-0CD24BD03E2C}"/>
                </a:ext>
              </a:extLst>
            </p:cNvPr>
            <p:cNvSpPr/>
            <p:nvPr/>
          </p:nvSpPr>
          <p:spPr>
            <a:xfrm rot="10043461">
              <a:off x="5394686" y="3743931"/>
              <a:ext cx="427686" cy="274048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66361BC-B985-46A7-965C-9955FFE6A6B3}"/>
                </a:ext>
              </a:extLst>
            </p:cNvPr>
            <p:cNvSpPr/>
            <p:nvPr/>
          </p:nvSpPr>
          <p:spPr>
            <a:xfrm rot="1199968">
              <a:off x="5233601" y="3873286"/>
              <a:ext cx="584878" cy="2777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9912B24-FB96-4EFD-8C9B-10C093D4A11A}"/>
                </a:ext>
              </a:extLst>
            </p:cNvPr>
            <p:cNvSpPr/>
            <p:nvPr/>
          </p:nvSpPr>
          <p:spPr>
            <a:xfrm rot="20673065">
              <a:off x="4997227" y="1740977"/>
              <a:ext cx="584878" cy="2777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45F75A25-2FF4-4C33-95D8-D05E8BCE7225}"/>
              </a:ext>
            </a:extLst>
          </p:cNvPr>
          <p:cNvSpPr txBox="1"/>
          <p:nvPr/>
        </p:nvSpPr>
        <p:spPr>
          <a:xfrm rot="20686718">
            <a:off x="9877504" y="5044104"/>
            <a:ext cx="17297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Zoom toolbar is at the bottom of your screen!</a:t>
            </a:r>
          </a:p>
        </p:txBody>
      </p:sp>
    </p:spTree>
    <p:extLst>
      <p:ext uri="{BB962C8B-B14F-4D97-AF65-F5344CB8AC3E}">
        <p14:creationId xmlns:p14="http://schemas.microsoft.com/office/powerpoint/2010/main" val="4599709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2D36F9-D253-45B2-8699-307E327E6CB0}"/>
              </a:ext>
            </a:extLst>
          </p:cNvPr>
          <p:cNvSpPr txBox="1"/>
          <p:nvPr/>
        </p:nvSpPr>
        <p:spPr>
          <a:xfrm>
            <a:off x="731520" y="467904"/>
            <a:ext cx="87014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MG Enrollment Alerts in MRIS</a:t>
            </a:r>
            <a:endParaRPr lang="en-US" sz="4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042950C-7775-4061-A4B9-64E03F98A5AA}"/>
              </a:ext>
            </a:extLst>
          </p:cNvPr>
          <p:cNvSpPr/>
          <p:nvPr/>
        </p:nvSpPr>
        <p:spPr>
          <a:xfrm>
            <a:off x="731520" y="1456177"/>
            <a:ext cx="10942842" cy="537173"/>
          </a:xfrm>
          <a:prstGeom prst="roundRect">
            <a:avLst/>
          </a:prstGeom>
          <a:solidFill>
            <a:srgbClr val="00765A"/>
          </a:solidFill>
          <a:ln>
            <a:solidFill>
              <a:srgbClr val="007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b="1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69ED8D-A0C0-4923-AE67-101825FB39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2911"/>
            <a:ext cx="12192000" cy="91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9124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2D36F9-D253-45B2-8699-307E327E6CB0}"/>
              </a:ext>
            </a:extLst>
          </p:cNvPr>
          <p:cNvSpPr txBox="1"/>
          <p:nvPr/>
        </p:nvSpPr>
        <p:spPr>
          <a:xfrm>
            <a:off x="731520" y="850687"/>
            <a:ext cx="9748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Frequent Enrollment Mistakes </a:t>
            </a:r>
            <a:endParaRPr lang="en-US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042950C-7775-4061-A4B9-64E03F98A5AA}"/>
              </a:ext>
            </a:extLst>
          </p:cNvPr>
          <p:cNvSpPr/>
          <p:nvPr/>
        </p:nvSpPr>
        <p:spPr>
          <a:xfrm>
            <a:off x="731520" y="1838960"/>
            <a:ext cx="10942842" cy="537173"/>
          </a:xfrm>
          <a:prstGeom prst="roundRect">
            <a:avLst/>
          </a:prstGeom>
          <a:solidFill>
            <a:srgbClr val="00765A"/>
          </a:solidFill>
          <a:ln>
            <a:solidFill>
              <a:srgbClr val="007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b="1" i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DE505B-DCC2-4825-9F50-E992EC868BC1}"/>
              </a:ext>
            </a:extLst>
          </p:cNvPr>
          <p:cNvSpPr txBox="1"/>
          <p:nvPr/>
        </p:nvSpPr>
        <p:spPr>
          <a:xfrm>
            <a:off x="806031" y="2541800"/>
            <a:ext cx="10793819" cy="40626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Enrolling R&amp;P </a:t>
            </a:r>
            <a:r>
              <a:rPr lang="en-US"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cases using the “Enroll New Non-R&amp;P/Secondary Migrant MG Case” button </a:t>
            </a:r>
            <a:endParaRPr lang="en-US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Date of enrollment = date client signs their MG Client Agreement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</a:t>
            </a: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the date you submit the enrollment form in MRIS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200" dirty="0">
              <a:highlight>
                <a:srgbClr val="FFFF00"/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Open Sans"/>
                <a:ea typeface="Open Sans"/>
                <a:cs typeface="Open Sans"/>
              </a:rPr>
              <a:t>Not updating the enrollment month on enrollment form when needed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highlight>
                <a:srgbClr val="FFFF00"/>
              </a:highlight>
              <a:latin typeface="Open Sans"/>
              <a:ea typeface="Open Sans"/>
              <a:cs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Open Sans"/>
                <a:ea typeface="Open Sans"/>
                <a:cs typeface="Open Sans"/>
              </a:rPr>
              <a:t>Not selecting all required checkboxes: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i="1" dirty="0">
                <a:latin typeface="Open Sans"/>
                <a:ea typeface="Open Sans"/>
                <a:cs typeface="Open Sans"/>
              </a:rPr>
              <a:t>“To the best of my knowledge, none of the following conditions are true.”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i="1" dirty="0">
                <a:latin typeface="Open Sans"/>
                <a:ea typeface="Open Sans"/>
                <a:cs typeface="Open Sans"/>
              </a:rPr>
              <a:t>“A staff member presented all available service options to this case (verbally and in writing) prior to MG enrollment.”</a:t>
            </a:r>
          </a:p>
        </p:txBody>
      </p:sp>
    </p:spTree>
    <p:extLst>
      <p:ext uri="{BB962C8B-B14F-4D97-AF65-F5344CB8AC3E}">
        <p14:creationId xmlns:p14="http://schemas.microsoft.com/office/powerpoint/2010/main" val="20835342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CD7BFE-BFB4-405B-9E44-63B1B9EB0355}"/>
              </a:ext>
            </a:extLst>
          </p:cNvPr>
          <p:cNvSpPr txBox="1"/>
          <p:nvPr/>
        </p:nvSpPr>
        <p:spPr>
          <a:xfrm>
            <a:off x="2765568" y="1317357"/>
            <a:ext cx="66608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 you!</a:t>
            </a:r>
            <a:endParaRPr lang="en-US" sz="48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B7CD940-D83F-4B39-8B6D-EEBF34DB40FF}"/>
              </a:ext>
            </a:extLst>
          </p:cNvPr>
          <p:cNvSpPr/>
          <p:nvPr/>
        </p:nvSpPr>
        <p:spPr>
          <a:xfrm>
            <a:off x="3344410" y="2496935"/>
            <a:ext cx="5503178" cy="553030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5BDEDD-83DC-421D-898C-03530294D5A5}"/>
              </a:ext>
            </a:extLst>
          </p:cNvPr>
          <p:cNvSpPr/>
          <p:nvPr/>
        </p:nvSpPr>
        <p:spPr>
          <a:xfrm>
            <a:off x="2415193" y="2240687"/>
            <a:ext cx="7361613" cy="27786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C7E9B28-0CE0-4652-9960-B056F416D3AC}"/>
              </a:ext>
            </a:extLst>
          </p:cNvPr>
          <p:cNvSpPr/>
          <p:nvPr/>
        </p:nvSpPr>
        <p:spPr>
          <a:xfrm>
            <a:off x="3344410" y="3306212"/>
            <a:ext cx="1705761" cy="1317191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42B45C7-F35C-4F33-ACC5-1F0A242D472A}"/>
              </a:ext>
            </a:extLst>
          </p:cNvPr>
          <p:cNvSpPr/>
          <p:nvPr/>
        </p:nvSpPr>
        <p:spPr>
          <a:xfrm>
            <a:off x="5246217" y="3324271"/>
            <a:ext cx="1705761" cy="1317191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25031C6-5F00-4563-A04A-807BFE328F84}"/>
              </a:ext>
            </a:extLst>
          </p:cNvPr>
          <p:cNvSpPr/>
          <p:nvPr/>
        </p:nvSpPr>
        <p:spPr>
          <a:xfrm>
            <a:off x="7148024" y="3326804"/>
            <a:ext cx="1705761" cy="1317191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7" name="Graphic 16" descr="Stars">
            <a:extLst>
              <a:ext uri="{FF2B5EF4-FFF2-40B4-BE49-F238E27FC236}">
                <a16:creationId xmlns:a16="http://schemas.microsoft.com/office/drawing/2014/main" id="{4EEC1CF6-F167-4A91-B8AF-B510082F3E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23251" y="3272147"/>
            <a:ext cx="914400" cy="9144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857ED93-F1E8-4074-AB30-77DE77C446F0}"/>
              </a:ext>
            </a:extLst>
          </p:cNvPr>
          <p:cNvGrpSpPr/>
          <p:nvPr/>
        </p:nvGrpSpPr>
        <p:grpSpPr>
          <a:xfrm>
            <a:off x="1798876" y="3951249"/>
            <a:ext cx="1933383" cy="1856802"/>
            <a:chOff x="4997227" y="1643928"/>
            <a:chExt cx="2610486" cy="2507086"/>
          </a:xfrm>
          <a:solidFill>
            <a:schemeClr val="bg1"/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1CE19FC-AC81-41C8-9467-324A72830854}"/>
                </a:ext>
              </a:extLst>
            </p:cNvPr>
            <p:cNvSpPr/>
            <p:nvPr/>
          </p:nvSpPr>
          <p:spPr>
            <a:xfrm rot="20652980">
              <a:off x="5109241" y="1643928"/>
              <a:ext cx="2498472" cy="213157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3D62589F-DD03-4EC2-AA8E-D982305E1B98}"/>
                </a:ext>
              </a:extLst>
            </p:cNvPr>
            <p:cNvSpPr/>
            <p:nvPr/>
          </p:nvSpPr>
          <p:spPr>
            <a:xfrm rot="10043461">
              <a:off x="5394686" y="3743931"/>
              <a:ext cx="427686" cy="274048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088569E-8BA7-47F1-B446-56FB9BB1DC63}"/>
                </a:ext>
              </a:extLst>
            </p:cNvPr>
            <p:cNvSpPr/>
            <p:nvPr/>
          </p:nvSpPr>
          <p:spPr>
            <a:xfrm rot="1199968">
              <a:off x="5233601" y="3873286"/>
              <a:ext cx="584878" cy="27772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194CE7C-7AB0-450C-A390-CFA63125542D}"/>
                </a:ext>
              </a:extLst>
            </p:cNvPr>
            <p:cNvSpPr/>
            <p:nvPr/>
          </p:nvSpPr>
          <p:spPr>
            <a:xfrm rot="20673065">
              <a:off x="4997227" y="1740977"/>
              <a:ext cx="584878" cy="2777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F8CE75C-96B0-4CE9-974F-1B77F3686B94}"/>
              </a:ext>
            </a:extLst>
          </p:cNvPr>
          <p:cNvSpPr txBox="1"/>
          <p:nvPr/>
        </p:nvSpPr>
        <p:spPr>
          <a:xfrm rot="20686718">
            <a:off x="1963552" y="4435577"/>
            <a:ext cx="1686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you have any questions?</a:t>
            </a:r>
          </a:p>
        </p:txBody>
      </p:sp>
      <p:pic>
        <p:nvPicPr>
          <p:cNvPr id="21" name="Picture 20" descr="A picture containing text&#10;&#10;Description automatically generated">
            <a:extLst>
              <a:ext uri="{FF2B5EF4-FFF2-40B4-BE49-F238E27FC236}">
                <a16:creationId xmlns:a16="http://schemas.microsoft.com/office/drawing/2014/main" id="{22CA8409-8A4B-402E-AD37-3BD0D8FB12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39" y="316615"/>
            <a:ext cx="2075854" cy="752497"/>
          </a:xfrm>
          <a:prstGeom prst="rect">
            <a:avLst/>
          </a:prstGeom>
          <a:ln>
            <a:noFill/>
          </a:ln>
          <a:effectLst/>
        </p:spPr>
      </p:pic>
      <p:grpSp>
        <p:nvGrpSpPr>
          <p:cNvPr id="22" name="Group 41">
            <a:extLst>
              <a:ext uri="{FF2B5EF4-FFF2-40B4-BE49-F238E27FC236}">
                <a16:creationId xmlns:a16="http://schemas.microsoft.com/office/drawing/2014/main" id="{7DA68522-4B41-46BF-A25A-727ABE64C5A4}"/>
              </a:ext>
            </a:extLst>
          </p:cNvPr>
          <p:cNvGrpSpPr/>
          <p:nvPr/>
        </p:nvGrpSpPr>
        <p:grpSpPr>
          <a:xfrm>
            <a:off x="7952757" y="3502781"/>
            <a:ext cx="2459612" cy="2391741"/>
            <a:chOff x="0" y="0"/>
            <a:chExt cx="2838647" cy="2760316"/>
          </a:xfrm>
        </p:grpSpPr>
        <p:pic>
          <p:nvPicPr>
            <p:cNvPr id="23" name="Picture 42">
              <a:extLst>
                <a:ext uri="{FF2B5EF4-FFF2-40B4-BE49-F238E27FC236}">
                  <a16:creationId xmlns:a16="http://schemas.microsoft.com/office/drawing/2014/main" id="{726B61E2-F10B-4003-9B5A-7C93A37E58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0" y="886809"/>
              <a:ext cx="2838647" cy="1873507"/>
            </a:xfrm>
            <a:prstGeom prst="rect">
              <a:avLst/>
            </a:prstGeom>
          </p:spPr>
        </p:pic>
        <p:pic>
          <p:nvPicPr>
            <p:cNvPr id="24" name="Picture 43">
              <a:extLst>
                <a:ext uri="{FF2B5EF4-FFF2-40B4-BE49-F238E27FC236}">
                  <a16:creationId xmlns:a16="http://schemas.microsoft.com/office/drawing/2014/main" id="{7742B1B0-3818-4462-89A5-E6A1F62926C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1038934" y="0"/>
              <a:ext cx="1080623" cy="11699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16856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0FD4006-5044-DA86-3C0A-C785C8B102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8280802"/>
              </p:ext>
            </p:extLst>
          </p:nvPr>
        </p:nvGraphicFramePr>
        <p:xfrm>
          <a:off x="1510938" y="1071791"/>
          <a:ext cx="9170124" cy="5712591"/>
        </p:xfrm>
        <a:graphic>
          <a:graphicData uri="http://schemas.openxmlformats.org/drawingml/2006/table">
            <a:tbl>
              <a:tblPr/>
              <a:tblGrid>
                <a:gridCol w="2478699">
                  <a:extLst>
                    <a:ext uri="{9D8B030D-6E8A-4147-A177-3AD203B41FA5}">
                      <a16:colId xmlns:a16="http://schemas.microsoft.com/office/drawing/2014/main" val="2184432883"/>
                    </a:ext>
                  </a:extLst>
                </a:gridCol>
                <a:gridCol w="2297850">
                  <a:extLst>
                    <a:ext uri="{9D8B030D-6E8A-4147-A177-3AD203B41FA5}">
                      <a16:colId xmlns:a16="http://schemas.microsoft.com/office/drawing/2014/main" val="696786450"/>
                    </a:ext>
                  </a:extLst>
                </a:gridCol>
                <a:gridCol w="2234021">
                  <a:extLst>
                    <a:ext uri="{9D8B030D-6E8A-4147-A177-3AD203B41FA5}">
                      <a16:colId xmlns:a16="http://schemas.microsoft.com/office/drawing/2014/main" val="624958061"/>
                    </a:ext>
                  </a:extLst>
                </a:gridCol>
                <a:gridCol w="2159554">
                  <a:extLst>
                    <a:ext uri="{9D8B030D-6E8A-4147-A177-3AD203B41FA5}">
                      <a16:colId xmlns:a16="http://schemas.microsoft.com/office/drawing/2014/main" val="2673780430"/>
                    </a:ext>
                  </a:extLst>
                </a:gridCol>
              </a:tblGrid>
              <a:tr h="302485">
                <a:tc gridSpan="4">
                  <a:txBody>
                    <a:bodyPr/>
                    <a:lstStyle/>
                    <a:p>
                      <a:pPr fontAlgn="t"/>
                      <a:endParaRPr lang="en-US" sz="1000" b="0" i="0" dirty="0">
                        <a:effectLst/>
                        <a:latin typeface="+mn-lt"/>
                      </a:endParaRPr>
                    </a:p>
                  </a:txBody>
                  <a:tcPr marL="50402" marR="50402" marT="25201" marB="25201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6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0825463"/>
                  </a:ext>
                </a:extLst>
              </a:tr>
              <a:tr h="370285"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effectLst/>
                        <a:latin typeface="+mn-lt"/>
                      </a:endParaRPr>
                    </a:p>
                    <a:p>
                      <a:pPr algn="ctr" rtl="0" fontAlgn="base"/>
                      <a:r>
                        <a:rPr lang="en-US" sz="1200" b="1" i="0" dirty="0">
                          <a:solidFill>
                            <a:srgbClr val="008061"/>
                          </a:solidFill>
                          <a:effectLst/>
                          <a:latin typeface="+mn-lt"/>
                        </a:rPr>
                        <a:t>Marco Mossad</a:t>
                      </a:r>
                      <a:r>
                        <a:rPr lang="en-US" sz="1200" b="0" i="0" dirty="0">
                          <a:solidFill>
                            <a:srgbClr val="00806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200" b="0" i="0" dirty="0">
                        <a:effectLst/>
                        <a:latin typeface="+mn-lt"/>
                      </a:endParaRPr>
                    </a:p>
                  </a:txBody>
                  <a:tcPr marL="50402" marR="50402" marT="25201" marB="25201">
                    <a:lnL w="7620" cap="flat" cmpd="sng" algn="ctr">
                      <a:solidFill>
                        <a:srgbClr val="6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6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6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200">
                        <a:effectLst/>
                        <a:latin typeface="+mn-lt"/>
                      </a:endParaRPr>
                    </a:p>
                    <a:p>
                      <a:pPr algn="ctr" rtl="0" fontAlgn="base"/>
                      <a:r>
                        <a:rPr lang="en-US" sz="1200" b="1" i="0">
                          <a:solidFill>
                            <a:srgbClr val="008061"/>
                          </a:solidFill>
                          <a:effectLst/>
                          <a:latin typeface="+mn-lt"/>
                        </a:rPr>
                        <a:t>Catriona Davenport</a:t>
                      </a:r>
                      <a:r>
                        <a:rPr lang="en-US" sz="1200" b="0" i="0">
                          <a:solidFill>
                            <a:srgbClr val="008061"/>
                          </a:solidFill>
                          <a:effectLst/>
                          <a:latin typeface="+mn-lt"/>
                        </a:rPr>
                        <a:t>  </a:t>
                      </a:r>
                      <a:endParaRPr lang="en-US" sz="1200" b="0" i="0">
                        <a:effectLst/>
                        <a:latin typeface="+mn-lt"/>
                      </a:endParaRPr>
                    </a:p>
                  </a:txBody>
                  <a:tcPr marL="50402" marR="50402" marT="25201" marB="25201">
                    <a:lnL w="7620" cap="flat" cmpd="sng" algn="ctr">
                      <a:solidFill>
                        <a:srgbClr val="6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4040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4040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200">
                        <a:effectLst/>
                        <a:latin typeface="+mn-lt"/>
                      </a:endParaRPr>
                    </a:p>
                    <a:p>
                      <a:pPr algn="ctr" rtl="0" fontAlgn="base"/>
                      <a:r>
                        <a:rPr lang="en-US" sz="1200" b="1" i="0">
                          <a:solidFill>
                            <a:srgbClr val="008061"/>
                          </a:solidFill>
                          <a:effectLst/>
                          <a:latin typeface="+mn-lt"/>
                        </a:rPr>
                        <a:t>Sean Hardiman</a:t>
                      </a:r>
                      <a:r>
                        <a:rPr lang="en-US" sz="1200" b="0" i="0">
                          <a:solidFill>
                            <a:srgbClr val="008061"/>
                          </a:solidFill>
                          <a:effectLst/>
                          <a:latin typeface="+mn-lt"/>
                        </a:rPr>
                        <a:t>  </a:t>
                      </a:r>
                      <a:endParaRPr lang="en-US" sz="1200" b="0" i="0">
                        <a:effectLst/>
                        <a:latin typeface="+mn-lt"/>
                      </a:endParaRPr>
                    </a:p>
                  </a:txBody>
                  <a:tcPr marL="50402" marR="50402" marT="25201" marB="25201">
                    <a:lnL w="7620" cap="flat" cmpd="sng" algn="ctr">
                      <a:solidFill>
                        <a:srgbClr val="4040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04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04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200">
                        <a:effectLst/>
                        <a:latin typeface="+mn-lt"/>
                      </a:endParaRPr>
                    </a:p>
                    <a:p>
                      <a:pPr algn="ctr" rtl="0" fontAlgn="base"/>
                      <a:r>
                        <a:rPr lang="en-US" sz="1200" b="1" i="0">
                          <a:solidFill>
                            <a:srgbClr val="008061"/>
                          </a:solidFill>
                          <a:effectLst/>
                          <a:latin typeface="+mn-lt"/>
                        </a:rPr>
                        <a:t>Dina Eldawy</a:t>
                      </a:r>
                      <a:r>
                        <a:rPr lang="en-US" sz="1200" b="0" i="0">
                          <a:solidFill>
                            <a:srgbClr val="00806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200" b="0" i="0">
                        <a:effectLst/>
                        <a:latin typeface="+mn-lt"/>
                      </a:endParaRPr>
                    </a:p>
                  </a:txBody>
                  <a:tcPr marL="50402" marR="50402" marT="25201" marB="25201">
                    <a:lnL w="7620" cap="flat" cmpd="sng" algn="ctr">
                      <a:solidFill>
                        <a:srgbClr val="A04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044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044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9286187"/>
                  </a:ext>
                </a:extLst>
              </a:tr>
              <a:tr h="370285">
                <a:tc>
                  <a:txBody>
                    <a:bodyPr/>
                    <a:lstStyle/>
                    <a:p>
                      <a:pPr algn="ctr" rtl="0" fontAlgn="base"/>
                      <a:endParaRPr lang="en-US" sz="1200" b="0" i="0" dirty="0">
                        <a:effectLst/>
                        <a:latin typeface="+mn-lt"/>
                      </a:endParaRPr>
                    </a:p>
                    <a:p>
                      <a:pPr algn="ctr" rtl="0" fontAlgn="base"/>
                      <a:r>
                        <a:rPr lang="en-US" sz="1200" b="0" i="0" dirty="0">
                          <a:effectLst/>
                          <a:latin typeface="+mn-lt"/>
                        </a:rPr>
                        <a:t> (202) 541-3247 </a:t>
                      </a:r>
                    </a:p>
                  </a:txBody>
                  <a:tcPr marL="50402" marR="50402" marT="25201" marB="25201">
                    <a:lnL w="7620" cap="flat" cmpd="sng" algn="ctr">
                      <a:solidFill>
                        <a:srgbClr val="2047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2047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200">
                        <a:effectLst/>
                        <a:latin typeface="+mn-lt"/>
                      </a:endParaRPr>
                    </a:p>
                    <a:p>
                      <a:pPr algn="ctr" rtl="0" fontAlgn="base"/>
                      <a:r>
                        <a:rPr lang="en-US" sz="1200" b="0" i="0">
                          <a:effectLst/>
                          <a:latin typeface="+mn-lt"/>
                        </a:rPr>
                        <a:t> (202) 541-3448  </a:t>
                      </a:r>
                    </a:p>
                  </a:txBody>
                  <a:tcPr marL="50402" marR="50402" marT="25201" marB="25201">
                    <a:lnL w="7620" cap="flat" cmpd="sng" algn="ctr">
                      <a:solidFill>
                        <a:srgbClr val="2047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5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200">
                        <a:effectLst/>
                        <a:latin typeface="+mn-lt"/>
                      </a:endParaRPr>
                    </a:p>
                    <a:p>
                      <a:pPr algn="ctr" rtl="0" fontAlgn="base"/>
                      <a:r>
                        <a:rPr lang="en-US" sz="1200" b="0" i="0">
                          <a:effectLst/>
                          <a:latin typeface="+mn-lt"/>
                        </a:rPr>
                        <a:t>(202) 541-3214   </a:t>
                      </a:r>
                    </a:p>
                  </a:txBody>
                  <a:tcPr marL="50402" marR="50402" marT="25201" marB="25201">
                    <a:lnL w="7620" cap="flat" cmpd="sng" algn="ctr">
                      <a:solidFill>
                        <a:srgbClr val="805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05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200">
                        <a:effectLst/>
                        <a:latin typeface="+mn-lt"/>
                      </a:endParaRPr>
                    </a:p>
                    <a:p>
                      <a:pPr algn="ctr" rtl="0" fontAlgn="base"/>
                      <a:r>
                        <a:rPr lang="en-US" sz="1200" b="0" i="0">
                          <a:effectLst/>
                          <a:latin typeface="+mn-lt"/>
                        </a:rPr>
                        <a:t>202-541-3083 </a:t>
                      </a:r>
                    </a:p>
                  </a:txBody>
                  <a:tcPr marL="50402" marR="50402" marT="25201" marB="25201">
                    <a:lnL w="7620" cap="flat" cmpd="sng" algn="ctr">
                      <a:solidFill>
                        <a:srgbClr val="E05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4D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66982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endParaRPr lang="en-US" sz="1200">
                        <a:effectLst/>
                        <a:latin typeface="+mn-lt"/>
                      </a:endParaRPr>
                    </a:p>
                    <a:p>
                      <a:pPr algn="ctr" rtl="0" fontAlgn="base"/>
                      <a:r>
                        <a:rPr lang="en-US" sz="120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hlinkClick r:id="rId3"/>
                        </a:rPr>
                        <a:t>mmossad@usccb.org</a:t>
                      </a:r>
                      <a:r>
                        <a:rPr lang="en-US" sz="1200" b="0" i="0">
                          <a:solidFill>
                            <a:srgbClr val="0563C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200" b="0" i="0">
                          <a:effectLst/>
                          <a:latin typeface="+mn-lt"/>
                        </a:rPr>
                        <a:t>  </a:t>
                      </a:r>
                    </a:p>
                  </a:txBody>
                  <a:tcPr marL="50402" marR="50402" marT="25201" marB="25201">
                    <a:lnL w="7620" cap="flat" cmpd="sng" algn="ctr">
                      <a:solidFill>
                        <a:srgbClr val="404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404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" cap="flat" cmpd="sng" algn="ctr">
                      <a:solidFill>
                        <a:srgbClr val="0063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effectLst/>
                        <a:latin typeface="+mn-lt"/>
                      </a:endParaRPr>
                    </a:p>
                    <a:p>
                      <a:pPr algn="ctr" rtl="0" fontAlgn="base"/>
                      <a:r>
                        <a:rPr lang="en-US" sz="1200" b="0" i="0" u="sng" strike="noStrike" dirty="0">
                          <a:solidFill>
                            <a:srgbClr val="0563C1"/>
                          </a:solidFill>
                          <a:effectLst/>
                          <a:latin typeface="+mn-lt"/>
                          <a:hlinkClick r:id="rId4"/>
                        </a:rPr>
                        <a:t>cdavenport@usccb.org</a:t>
                      </a:r>
                      <a:r>
                        <a:rPr lang="en-US" sz="1200" b="0" i="0" dirty="0">
                          <a:effectLst/>
                          <a:latin typeface="+mn-lt"/>
                        </a:rPr>
                        <a:t>   </a:t>
                      </a:r>
                    </a:p>
                  </a:txBody>
                  <a:tcPr marL="50402" marR="50402" marT="25201" marB="25201">
                    <a:lnL w="7620" cap="flat" cmpd="sng" algn="ctr">
                      <a:solidFill>
                        <a:srgbClr val="404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58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" cap="flat" cmpd="sng" algn="ctr">
                      <a:solidFill>
                        <a:srgbClr val="A05D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200">
                        <a:effectLst/>
                        <a:latin typeface="+mn-lt"/>
                      </a:endParaRPr>
                    </a:p>
                    <a:p>
                      <a:pPr algn="ctr" rtl="0" fontAlgn="base"/>
                      <a:r>
                        <a:rPr lang="en-US" sz="120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hlinkClick r:id="rId5"/>
                        </a:rPr>
                        <a:t>shardiman@usccb.org</a:t>
                      </a:r>
                      <a:r>
                        <a:rPr lang="en-US" sz="1200" b="0" i="0">
                          <a:effectLst/>
                          <a:latin typeface="+mn-lt"/>
                        </a:rPr>
                        <a:t>  </a:t>
                      </a:r>
                    </a:p>
                  </a:txBody>
                  <a:tcPr marL="50402" marR="50402" marT="25201" marB="25201">
                    <a:lnL w="7620" cap="flat" cmpd="sng" algn="ctr">
                      <a:solidFill>
                        <a:srgbClr val="8058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4057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" cap="flat" cmpd="sng" algn="ctr">
                      <a:solidFill>
                        <a:srgbClr val="006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effectLst/>
                        <a:latin typeface="+mn-lt"/>
                      </a:endParaRPr>
                    </a:p>
                    <a:p>
                      <a:pPr algn="ctr" rtl="0" fontAlgn="base"/>
                      <a:r>
                        <a:rPr lang="en-US" sz="1200" b="0" i="0" dirty="0">
                          <a:effectLst/>
                          <a:latin typeface="+mn-lt"/>
                          <a:hlinkClick r:id="rId6"/>
                        </a:rPr>
                        <a:t>deldawy@usccb.org</a:t>
                      </a:r>
                      <a:r>
                        <a:rPr lang="en-US" sz="1200" b="0" i="0" dirty="0">
                          <a:effectLst/>
                          <a:latin typeface="+mn-lt"/>
                        </a:rPr>
                        <a:t>  </a:t>
                      </a:r>
                    </a:p>
                  </a:txBody>
                  <a:tcPr marL="50402" marR="50402" marT="25201" marB="25201">
                    <a:lnL w="7620" cap="flat" cmpd="sng" algn="ctr">
                      <a:solidFill>
                        <a:srgbClr val="4057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5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" cap="flat" cmpd="sng" algn="ctr">
                      <a:solidFill>
                        <a:srgbClr val="6069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4816368"/>
                  </a:ext>
                </a:extLst>
              </a:tr>
              <a:tr h="370285">
                <a:tc>
                  <a:txBody>
                    <a:bodyPr/>
                    <a:lstStyle/>
                    <a:p>
                      <a:pPr fontAlgn="b"/>
                      <a:endParaRPr lang="en-US" sz="120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en-US" sz="1200" b="0" i="0">
                          <a:effectLst/>
                          <a:latin typeface="+mn-lt"/>
                        </a:rPr>
                        <a:t> Phoenix, AZ (PHX)   </a:t>
                      </a:r>
                    </a:p>
                  </a:txBody>
                  <a:tcPr marL="50402" marR="50402" marT="25201" marB="25201" anchor="b">
                    <a:lnL w="7620" cap="flat" cmpd="sng" algn="ctr">
                      <a:solidFill>
                        <a:srgbClr val="0063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63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63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20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en-US" sz="1200" b="0" i="0">
                          <a:effectLst/>
                          <a:latin typeface="+mn-lt"/>
                        </a:rPr>
                        <a:t> Atlanta, GA (ATL)   </a:t>
                      </a:r>
                    </a:p>
                  </a:txBody>
                  <a:tcPr marL="50402" marR="50402" marT="25201" marB="25201" anchor="b">
                    <a:lnL w="7620" cap="flat" cmpd="sng" algn="ctr">
                      <a:solidFill>
                        <a:srgbClr val="0063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05D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05D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20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en-US" sz="1200" b="0" i="0">
                          <a:effectLst/>
                          <a:latin typeface="+mn-lt"/>
                        </a:rPr>
                        <a:t> Miami, FL (MIA)   </a:t>
                      </a:r>
                    </a:p>
                  </a:txBody>
                  <a:tcPr marL="50402" marR="50402" marT="25201" marB="25201" anchor="b">
                    <a:lnL w="7620" cap="flat" cmpd="sng" algn="ctr">
                      <a:solidFill>
                        <a:srgbClr val="A05D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6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6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20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en-US" sz="1200" b="0" i="0">
                          <a:effectLst/>
                          <a:latin typeface="+mn-lt"/>
                        </a:rPr>
                        <a:t> Charlotte, NC (CHL)   </a:t>
                      </a:r>
                    </a:p>
                  </a:txBody>
                  <a:tcPr marL="50402" marR="50402" marT="25201" marB="25201" anchor="b">
                    <a:lnL w="7620" cap="flat" cmpd="sng" algn="ctr">
                      <a:solidFill>
                        <a:srgbClr val="006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6069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6069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8321710"/>
                  </a:ext>
                </a:extLst>
              </a:tr>
              <a:tr h="370285">
                <a:tc>
                  <a:txBody>
                    <a:bodyPr/>
                    <a:lstStyle/>
                    <a:p>
                      <a:pPr fontAlgn="b"/>
                      <a:endParaRPr lang="en-US" sz="120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en-US" sz="1200" b="0" i="0">
                          <a:effectLst/>
                          <a:latin typeface="+mn-lt"/>
                        </a:rPr>
                        <a:t> Ft. Wayne, IN (FTW)   </a:t>
                      </a:r>
                    </a:p>
                  </a:txBody>
                  <a:tcPr marL="50402" marR="50402" marT="25201" marB="25201" anchor="b">
                    <a:lnL w="7620" cap="flat" cmpd="sng" algn="ctr">
                      <a:solidFill>
                        <a:srgbClr val="8069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69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20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en-US" sz="1200" b="0" i="0">
                          <a:effectLst/>
                          <a:latin typeface="+mn-lt"/>
                        </a:rPr>
                        <a:t> Des Moines, IA (DM)   </a:t>
                      </a:r>
                    </a:p>
                  </a:txBody>
                  <a:tcPr marL="50402" marR="50402" marT="25201" marB="25201" anchor="b">
                    <a:lnL w="7620" cap="flat" cmpd="sng" algn="ctr">
                      <a:solidFill>
                        <a:srgbClr val="8069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206D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20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en-US" sz="1200" b="0" i="0">
                          <a:effectLst/>
                          <a:latin typeface="+mn-lt"/>
                        </a:rPr>
                        <a:t> Palm Beach, FL (PMB)   </a:t>
                      </a:r>
                    </a:p>
                  </a:txBody>
                  <a:tcPr marL="50402" marR="50402" marT="25201" marB="25201" anchor="b">
                    <a:lnL w="7620" cap="flat" cmpd="sng" algn="ctr">
                      <a:solidFill>
                        <a:srgbClr val="206D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206D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20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en-US" sz="1200" b="0" i="0">
                          <a:effectLst/>
                          <a:latin typeface="+mn-lt"/>
                        </a:rPr>
                        <a:t> New York, NY (NY)   </a:t>
                      </a:r>
                    </a:p>
                  </a:txBody>
                  <a:tcPr marL="50402" marR="50402" marT="25201" marB="25201" anchor="b">
                    <a:lnL w="7620" cap="flat" cmpd="sng" algn="ctr">
                      <a:solidFill>
                        <a:srgbClr val="206D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6F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1267271"/>
                  </a:ext>
                </a:extLst>
              </a:tr>
              <a:tr h="370285">
                <a:tc>
                  <a:txBody>
                    <a:bodyPr/>
                    <a:lstStyle/>
                    <a:p>
                      <a:pPr fontAlgn="b"/>
                      <a:endParaRPr lang="en-US" sz="120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en-US" sz="1200" b="0" i="0">
                          <a:effectLst/>
                          <a:latin typeface="+mn-lt"/>
                        </a:rPr>
                        <a:t>        South Bend, IN (SBD)  </a:t>
                      </a:r>
                    </a:p>
                  </a:txBody>
                  <a:tcPr marL="50402" marR="50402" marT="25201" marB="25201" anchor="b">
                    <a:lnL w="7620" cap="flat" cmpd="sng" algn="ctr">
                      <a:solidFill>
                        <a:srgbClr val="A070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070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20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en-US" sz="1200" b="0" i="0">
                          <a:effectLst/>
                          <a:latin typeface="+mn-lt"/>
                        </a:rPr>
                        <a:t> Louisville, KY (L)   </a:t>
                      </a:r>
                    </a:p>
                  </a:txBody>
                  <a:tcPr marL="50402" marR="50402" marT="25201" marB="25201" anchor="b">
                    <a:lnL w="7620" cap="flat" cmpd="sng" algn="ctr">
                      <a:solidFill>
                        <a:srgbClr val="A070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7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200" dirty="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en-US" sz="1200" b="0" i="0" dirty="0">
                          <a:effectLst/>
                          <a:latin typeface="+mn-lt"/>
                        </a:rPr>
                        <a:t> St. Augustine, FL (STA)   </a:t>
                      </a:r>
                    </a:p>
                  </a:txBody>
                  <a:tcPr marL="50402" marR="50402" marT="25201" marB="25201" anchor="b">
                    <a:lnL w="7620" cap="flat" cmpd="sng" algn="ctr">
                      <a:solidFill>
                        <a:srgbClr val="007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078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200" dirty="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en-US" sz="1200" b="0" i="0" dirty="0">
                          <a:effectLst/>
                          <a:latin typeface="+mn-lt"/>
                        </a:rPr>
                        <a:t> Rochester, NY (ROC)   </a:t>
                      </a:r>
                    </a:p>
                  </a:txBody>
                  <a:tcPr marL="50402" marR="50402" marT="25201" marB="25201" anchor="b">
                    <a:lnL w="7620" cap="flat" cmpd="sng" algn="ctr">
                      <a:solidFill>
                        <a:srgbClr val="E078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7B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6858337"/>
                  </a:ext>
                </a:extLst>
              </a:tr>
              <a:tr h="370285">
                <a:tc>
                  <a:txBody>
                    <a:bodyPr/>
                    <a:lstStyle/>
                    <a:p>
                      <a:pPr fontAlgn="b"/>
                      <a:endParaRPr lang="en-US" sz="120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en-US" sz="1200" b="0" i="0">
                          <a:effectLst/>
                          <a:latin typeface="+mn-lt"/>
                        </a:rPr>
                        <a:t> Indianapolis, IN (IND)   </a:t>
                      </a:r>
                    </a:p>
                  </a:txBody>
                  <a:tcPr marL="50402" marR="50402" marT="25201" marB="25201" anchor="b">
                    <a:lnL w="7620" cap="flat" cmpd="sng" algn="ctr">
                      <a:solidFill>
                        <a:srgbClr val="E07B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07B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20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Winona, MN (WIN)   </a:t>
                      </a:r>
                      <a:endParaRPr lang="en-US" sz="1200" b="0" i="0">
                        <a:effectLst/>
                        <a:latin typeface="+mn-lt"/>
                      </a:endParaRPr>
                    </a:p>
                  </a:txBody>
                  <a:tcPr marL="50402" marR="50402" marT="25201" marB="25201" anchor="b">
                    <a:lnL w="7620" cap="flat" cmpd="sng" algn="ctr">
                      <a:solidFill>
                        <a:srgbClr val="E07B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207F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200" dirty="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en-US" sz="1200" b="0" i="0" dirty="0">
                          <a:effectLst/>
                          <a:latin typeface="+mn-lt"/>
                        </a:rPr>
                        <a:t> Chicago, IL (CHI)   </a:t>
                      </a:r>
                    </a:p>
                  </a:txBody>
                  <a:tcPr marL="50402" marR="50402" marT="25201" marB="25201" anchor="b">
                    <a:lnL w="7620" cap="flat" cmpd="sng" algn="ctr">
                      <a:solidFill>
                        <a:srgbClr val="207F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80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20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en-US" sz="1200" b="0" i="0">
                          <a:effectLst/>
                          <a:latin typeface="+mn-lt"/>
                        </a:rPr>
                        <a:t> Rockville Centre, NY (RVC)   </a:t>
                      </a:r>
                    </a:p>
                  </a:txBody>
                  <a:tcPr marL="50402" marR="50402" marT="25201" marB="25201" anchor="b">
                    <a:lnL w="7620" cap="flat" cmpd="sng" algn="ctr">
                      <a:solidFill>
                        <a:srgbClr val="0080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07D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2663291"/>
                  </a:ext>
                </a:extLst>
              </a:tr>
              <a:tr h="370285">
                <a:tc>
                  <a:txBody>
                    <a:bodyPr/>
                    <a:lstStyle/>
                    <a:p>
                      <a:pPr fontAlgn="b"/>
                      <a:endParaRPr lang="en-US" sz="120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en-US" sz="1200" b="0" i="0">
                          <a:effectLst/>
                          <a:latin typeface="+mn-lt"/>
                        </a:rPr>
                        <a:t> Kansas City, KS (KCK)   </a:t>
                      </a:r>
                    </a:p>
                  </a:txBody>
                  <a:tcPr marL="50402" marR="50402" marT="25201" marB="25201" anchor="b">
                    <a:lnL w="7620" cap="flat" cmpd="sng" algn="ctr">
                      <a:solidFill>
                        <a:srgbClr val="607C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607C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20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en-US" sz="1200" b="0" i="0">
                          <a:effectLst/>
                          <a:latin typeface="+mn-lt"/>
                        </a:rPr>
                        <a:t> Columbia, MO (CLA)   </a:t>
                      </a:r>
                    </a:p>
                  </a:txBody>
                  <a:tcPr marL="50402" marR="50402" marT="25201" marB="25201" anchor="b">
                    <a:lnL w="7620" cap="flat" cmpd="sng" algn="ctr">
                      <a:solidFill>
                        <a:srgbClr val="607C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088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200" dirty="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en-US" sz="1200" b="0" i="0" dirty="0">
                          <a:effectLst/>
                          <a:latin typeface="+mn-lt"/>
                        </a:rPr>
                        <a:t> Rockford, IL (RCK)   </a:t>
                      </a:r>
                    </a:p>
                  </a:txBody>
                  <a:tcPr marL="50402" marR="50402" marT="25201" marB="25201" anchor="b">
                    <a:lnL w="7620" cap="flat" cmpd="sng" algn="ctr">
                      <a:solidFill>
                        <a:srgbClr val="E088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086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200" dirty="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en-US" sz="1200" b="0" i="0" dirty="0">
                          <a:effectLst/>
                          <a:latin typeface="+mn-lt"/>
                        </a:rPr>
                        <a:t> Syracuse, NY (SY)   </a:t>
                      </a:r>
                    </a:p>
                  </a:txBody>
                  <a:tcPr marL="50402" marR="50402" marT="25201" marB="25201" anchor="b">
                    <a:lnL w="7620" cap="flat" cmpd="sng" algn="ctr">
                      <a:solidFill>
                        <a:srgbClr val="E086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6084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1401009"/>
                  </a:ext>
                </a:extLst>
              </a:tr>
              <a:tr h="370285">
                <a:tc>
                  <a:txBody>
                    <a:bodyPr/>
                    <a:lstStyle/>
                    <a:p>
                      <a:pPr fontAlgn="b"/>
                      <a:endParaRPr lang="en-US" sz="120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en-US" sz="1200" b="0" i="0">
                          <a:effectLst/>
                          <a:latin typeface="+mn-lt"/>
                        </a:rPr>
                        <a:t> Salt Lake City, UT (SLC)   </a:t>
                      </a:r>
                    </a:p>
                  </a:txBody>
                  <a:tcPr marL="50402" marR="50402" marT="25201" marB="25201" anchor="b">
                    <a:lnL w="7620" cap="flat" cmpd="sng" algn="ctr">
                      <a:solidFill>
                        <a:srgbClr val="E089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089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20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en-US" sz="1200" b="0" i="0">
                          <a:effectLst/>
                          <a:latin typeface="+mn-lt"/>
                        </a:rPr>
                        <a:t> Lincoln, NE (LIN) </a:t>
                      </a:r>
                    </a:p>
                  </a:txBody>
                  <a:tcPr marL="50402" marR="50402" marT="25201" marB="25201" anchor="b">
                    <a:lnL w="7620" cap="flat" cmpd="sng" algn="ctr">
                      <a:solidFill>
                        <a:srgbClr val="E089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2084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20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en-US" sz="1200" b="0" i="0">
                          <a:effectLst/>
                          <a:latin typeface="+mn-lt"/>
                        </a:rPr>
                        <a:t> Lansing, MI (LAN)   </a:t>
                      </a:r>
                    </a:p>
                  </a:txBody>
                  <a:tcPr marL="50402" marR="50402" marT="25201" marB="25201" anchor="b">
                    <a:lnL w="7620" cap="flat" cmpd="sng" algn="ctr">
                      <a:solidFill>
                        <a:srgbClr val="2084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2090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200" dirty="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en-US" sz="1200" b="0" i="0" dirty="0">
                          <a:effectLst/>
                          <a:latin typeface="+mn-lt"/>
                        </a:rPr>
                        <a:t> Amarillo, TX (AMA)   </a:t>
                      </a:r>
                    </a:p>
                  </a:txBody>
                  <a:tcPr marL="50402" marR="50402" marT="25201" marB="25201" anchor="b">
                    <a:lnL w="7620" cap="flat" cmpd="sng" algn="ctr">
                      <a:solidFill>
                        <a:srgbClr val="2090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6090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5244613"/>
                  </a:ext>
                </a:extLst>
              </a:tr>
              <a:tr h="370285">
                <a:tc>
                  <a:txBody>
                    <a:bodyPr/>
                    <a:lstStyle/>
                    <a:p>
                      <a:pPr fontAlgn="b"/>
                      <a:endParaRPr lang="en-US" sz="120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en-US" sz="1200" b="0" i="0">
                          <a:effectLst/>
                          <a:latin typeface="+mn-lt"/>
                        </a:rPr>
                        <a:t> Arlington, VA (ARL)   </a:t>
                      </a:r>
                    </a:p>
                  </a:txBody>
                  <a:tcPr marL="50402" marR="50402" marT="25201" marB="25201" anchor="b">
                    <a:lnL w="7620" cap="flat" cmpd="sng" algn="ctr">
                      <a:solidFill>
                        <a:srgbClr val="A09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09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20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en-US" sz="1200" b="0" i="0">
                          <a:effectLst/>
                          <a:latin typeface="+mn-lt"/>
                        </a:rPr>
                        <a:t> Portland, OR (P) </a:t>
                      </a:r>
                    </a:p>
                  </a:txBody>
                  <a:tcPr marL="50402" marR="50402" marT="25201" marB="25201" anchor="b">
                    <a:lnL w="7620" cap="flat" cmpd="sng" algn="ctr">
                      <a:solidFill>
                        <a:srgbClr val="A09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09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20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en-US" sz="1200" b="0" i="0">
                          <a:effectLst/>
                          <a:latin typeface="+mn-lt"/>
                        </a:rPr>
                        <a:t> Cincinnati, OH (CIN)   </a:t>
                      </a:r>
                    </a:p>
                  </a:txBody>
                  <a:tcPr marL="50402" marR="50402" marT="25201" marB="25201" anchor="b">
                    <a:lnL w="7620" cap="flat" cmpd="sng" algn="ctr">
                      <a:solidFill>
                        <a:srgbClr val="C09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99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20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en-US" sz="1200" b="0" i="0">
                          <a:effectLst/>
                          <a:latin typeface="+mn-lt"/>
                        </a:rPr>
                        <a:t> Dallas, TX (DAL)   </a:t>
                      </a:r>
                    </a:p>
                  </a:txBody>
                  <a:tcPr marL="50402" marR="50402" marT="25201" marB="25201" anchor="b">
                    <a:lnL w="7620" cap="flat" cmpd="sng" algn="ctr">
                      <a:solidFill>
                        <a:srgbClr val="8099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20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9488261"/>
                  </a:ext>
                </a:extLst>
              </a:tr>
              <a:tr h="370285">
                <a:tc>
                  <a:txBody>
                    <a:bodyPr/>
                    <a:lstStyle/>
                    <a:p>
                      <a:pPr fontAlgn="b"/>
                      <a:endParaRPr lang="en-US" sz="120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en-US" sz="1200" b="0" i="0">
                          <a:effectLst/>
                          <a:latin typeface="+mn-lt"/>
                        </a:rPr>
                        <a:t> Richmond, VA (RIC)   </a:t>
                      </a:r>
                    </a:p>
                  </a:txBody>
                  <a:tcPr marL="50402" marR="50402" marT="25201" marB="25201" anchor="b">
                    <a:lnL w="7620" cap="flat" cmpd="sng" algn="ctr">
                      <a:solidFill>
                        <a:srgbClr val="C09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09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20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en-US" sz="1200" b="0" i="0">
                          <a:effectLst/>
                          <a:latin typeface="+mn-lt"/>
                        </a:rPr>
                        <a:t> Erie, PA (E) </a:t>
                      </a:r>
                    </a:p>
                  </a:txBody>
                  <a:tcPr marL="50402" marR="50402" marT="25201" marB="25201" anchor="b">
                    <a:lnL w="7620" cap="flat" cmpd="sng" algn="ctr">
                      <a:solidFill>
                        <a:srgbClr val="C09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2097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20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en-US" sz="1200" b="0" i="0">
                          <a:effectLst/>
                          <a:latin typeface="+mn-lt"/>
                        </a:rPr>
                        <a:t> Cleveland, OH (CLV)   </a:t>
                      </a:r>
                    </a:p>
                  </a:txBody>
                  <a:tcPr marL="50402" marR="50402" marT="25201" marB="25201" anchor="b">
                    <a:lnL w="7620" cap="flat" cmpd="sng" algn="ctr">
                      <a:solidFill>
                        <a:srgbClr val="2097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097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200" dirty="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en-US" sz="1200" b="0" i="0" dirty="0">
                          <a:effectLst/>
                          <a:latin typeface="+mn-lt"/>
                        </a:rPr>
                        <a:t> Ft. Worth, TX (FWT)   </a:t>
                      </a:r>
                    </a:p>
                  </a:txBody>
                  <a:tcPr marL="50402" marR="50402" marT="25201" marB="25201" anchor="b">
                    <a:lnL w="7620" cap="flat" cmpd="sng" algn="ctr">
                      <a:solidFill>
                        <a:srgbClr val="A097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9F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2322376"/>
                  </a:ext>
                </a:extLst>
              </a:tr>
              <a:tr h="402725">
                <a:tc>
                  <a:txBody>
                    <a:bodyPr/>
                    <a:lstStyle/>
                    <a:p>
                      <a:pPr fontAlgn="b"/>
                      <a:endParaRPr lang="en-US" sz="1200" dirty="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en-US" sz="1200" b="0" i="0" dirty="0">
                          <a:effectLst/>
                          <a:latin typeface="+mn-lt"/>
                        </a:rPr>
                        <a:t>        Newport News, VA (HAM)   </a:t>
                      </a:r>
                    </a:p>
                  </a:txBody>
                  <a:tcPr marL="50402" marR="50402" marT="25201" marB="25201" anchor="b">
                    <a:lnL w="7620" cap="flat" cmpd="sng" algn="ctr">
                      <a:solidFill>
                        <a:srgbClr val="409F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409F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20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en-US" sz="1200" b="0" i="0">
                          <a:effectLst/>
                          <a:latin typeface="+mn-lt"/>
                        </a:rPr>
                        <a:t> Harrisburg, PA (HBG)  </a:t>
                      </a:r>
                    </a:p>
                  </a:txBody>
                  <a:tcPr marL="50402" marR="50402" marT="25201" marB="25201" anchor="b">
                    <a:lnL w="7620" cap="flat" cmpd="sng" algn="ctr">
                      <a:solidFill>
                        <a:srgbClr val="409F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60A0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20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en-US" sz="1200" b="0" i="0">
                          <a:effectLst/>
                          <a:latin typeface="+mn-lt"/>
                        </a:rPr>
                        <a:t> Dayton, OH (DAY)   </a:t>
                      </a:r>
                    </a:p>
                  </a:txBody>
                  <a:tcPr marL="50402" marR="50402" marT="25201" marB="25201" anchor="b">
                    <a:lnL w="7620" cap="flat" cmpd="sng" algn="ctr">
                      <a:solidFill>
                        <a:srgbClr val="60A0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409F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200" dirty="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en-US" sz="1200" b="0" i="0" dirty="0">
                          <a:effectLst/>
                          <a:latin typeface="+mn-lt"/>
                        </a:rPr>
                        <a:t> Galveston/Houston, TX (GAL)   </a:t>
                      </a:r>
                    </a:p>
                  </a:txBody>
                  <a:tcPr marL="50402" marR="50402" marT="25201" marB="25201" anchor="b">
                    <a:lnL w="7620" cap="flat" cmpd="sng" algn="ctr">
                      <a:solidFill>
                        <a:srgbClr val="409F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0A9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5898348"/>
                  </a:ext>
                </a:extLst>
              </a:tr>
              <a:tr h="370285">
                <a:tc>
                  <a:txBody>
                    <a:bodyPr/>
                    <a:lstStyle/>
                    <a:p>
                      <a:pPr fontAlgn="b"/>
                      <a:endParaRPr lang="en-US" sz="120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en-US" sz="1200" b="0" i="0">
                          <a:effectLst/>
                          <a:latin typeface="+mn-lt"/>
                        </a:rPr>
                        <a:t>        Roanoke, VA (ROA)   </a:t>
                      </a:r>
                    </a:p>
                  </a:txBody>
                  <a:tcPr marL="50402" marR="50402" marT="25201" marB="25201" anchor="b">
                    <a:lnL w="7620" cap="flat" cmpd="sng" algn="ctr">
                      <a:solidFill>
                        <a:srgbClr val="20A7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20A7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" cap="flat" cmpd="sng" algn="ctr">
                      <a:solidFill>
                        <a:srgbClr val="20A7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20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en-US" sz="1200" b="0" i="0">
                          <a:effectLst/>
                          <a:latin typeface="+mn-lt"/>
                        </a:rPr>
                        <a:t> Nashville, TN (NSH)   </a:t>
                      </a:r>
                    </a:p>
                  </a:txBody>
                  <a:tcPr marL="50402" marR="50402" marT="25201" marB="25201" anchor="b">
                    <a:lnL w="7620" cap="flat" cmpd="sng" algn="ctr">
                      <a:solidFill>
                        <a:srgbClr val="20A7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0A8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" cap="flat" cmpd="sng" algn="ctr">
                      <a:solidFill>
                        <a:srgbClr val="E0A8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20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en-US" sz="1200" b="0" i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0402" marR="50402" marT="25201" marB="25201" anchor="b">
                    <a:lnL w="7620" cap="flat" cmpd="sng" algn="ctr">
                      <a:solidFill>
                        <a:srgbClr val="E0A8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40AD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" cap="flat" cmpd="sng" algn="ctr">
                      <a:solidFill>
                        <a:srgbClr val="40AD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200" dirty="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en-US" sz="1200" b="0" i="0" dirty="0">
                          <a:effectLst/>
                          <a:latin typeface="+mn-lt"/>
                        </a:rPr>
                        <a:t> San Antonio, TX (SA)   </a:t>
                      </a:r>
                    </a:p>
                  </a:txBody>
                  <a:tcPr marL="50402" marR="50402" marT="25201" marB="25201" anchor="b">
                    <a:lnL w="7620" cap="flat" cmpd="sng" algn="ctr">
                      <a:solidFill>
                        <a:srgbClr val="40AD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60AF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" cap="flat" cmpd="sng" algn="ctr">
                      <a:solidFill>
                        <a:srgbClr val="60AF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317335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B8CE146-E438-B0DB-7C7C-F5E7F845A854}"/>
              </a:ext>
            </a:extLst>
          </p:cNvPr>
          <p:cNvSpPr txBox="1"/>
          <p:nvPr/>
        </p:nvSpPr>
        <p:spPr>
          <a:xfrm>
            <a:off x="2443880" y="174176"/>
            <a:ext cx="9748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Field Support Coordinators! </a:t>
            </a:r>
            <a:endParaRPr lang="en-US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80C5E8E-BA7B-A08A-4E27-6FB802412627}"/>
              </a:ext>
            </a:extLst>
          </p:cNvPr>
          <p:cNvSpPr/>
          <p:nvPr/>
        </p:nvSpPr>
        <p:spPr>
          <a:xfrm>
            <a:off x="927463" y="882062"/>
            <a:ext cx="10639958" cy="487679"/>
          </a:xfrm>
          <a:prstGeom prst="roundRect">
            <a:avLst/>
          </a:prstGeom>
          <a:solidFill>
            <a:srgbClr val="00765A"/>
          </a:solidFill>
          <a:ln>
            <a:solidFill>
              <a:srgbClr val="007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b="1" i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976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86EB48-9214-203C-AC87-84FCBCAA0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449" y="-66261"/>
            <a:ext cx="10279101" cy="65398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95AB65-8184-99E5-E12D-6F85F8220528}"/>
              </a:ext>
            </a:extLst>
          </p:cNvPr>
          <p:cNvSpPr txBox="1"/>
          <p:nvPr/>
        </p:nvSpPr>
        <p:spPr>
          <a:xfrm>
            <a:off x="6275540" y="4292600"/>
            <a:ext cx="4253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242424"/>
                </a:solidFill>
                <a:highlight>
                  <a:srgbClr val="00FF00"/>
                </a:highlight>
                <a:latin typeface="Calibri" panose="020F0502020204030204" pitchFamily="34" charset="0"/>
              </a:rPr>
              <a:t>8/7/</a:t>
            </a:r>
            <a:r>
              <a:rPr lang="fr-FR" b="0" i="0" dirty="0">
                <a:solidFill>
                  <a:srgbClr val="242424"/>
                </a:solidFill>
                <a:effectLst/>
                <a:highlight>
                  <a:srgbClr val="00FF00"/>
                </a:highlight>
                <a:latin typeface="Calibri" panose="020F0502020204030204" pitchFamily="34" charset="0"/>
              </a:rPr>
              <a:t>2024 @ 2:00 EST</a:t>
            </a:r>
            <a:r>
              <a:rPr lang="en-US" dirty="0">
                <a:highlight>
                  <a:srgbClr val="00FF00"/>
                </a:highlight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26CD00-F25C-5994-95B8-087F4663C96E}"/>
              </a:ext>
            </a:extLst>
          </p:cNvPr>
          <p:cNvSpPr txBox="1"/>
          <p:nvPr/>
        </p:nvSpPr>
        <p:spPr>
          <a:xfrm>
            <a:off x="6275540" y="6355158"/>
            <a:ext cx="4534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42424"/>
                </a:solidFill>
                <a:highlight>
                  <a:srgbClr val="00FFFF"/>
                </a:highlight>
                <a:latin typeface="Calibri" panose="020F0502020204030204" pitchFamily="34" charset="0"/>
              </a:rPr>
              <a:t>9/4/</a:t>
            </a:r>
            <a:r>
              <a:rPr lang="en-US" b="0" i="0" dirty="0">
                <a:solidFill>
                  <a:srgbClr val="242424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</a:rPr>
              <a:t>2024 @ 2:00 pm EST</a:t>
            </a:r>
            <a:endParaRPr lang="en-US" dirty="0">
              <a:highlight>
                <a:srgbClr val="00FFFF"/>
              </a:highligh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31E2CD-BC45-5677-7F11-3F75AA31C943}"/>
              </a:ext>
            </a:extLst>
          </p:cNvPr>
          <p:cNvSpPr txBox="1"/>
          <p:nvPr/>
        </p:nvSpPr>
        <p:spPr>
          <a:xfrm>
            <a:off x="2449163" y="6355401"/>
            <a:ext cx="4253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rgbClr val="242424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9/24/</a:t>
            </a:r>
            <a:r>
              <a:rPr lang="fr-FR" b="0" i="0">
                <a:solidFill>
                  <a:srgbClr val="242424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2024 </a:t>
            </a:r>
            <a:r>
              <a:rPr lang="fr-FR" b="0" i="0" dirty="0">
                <a:solidFill>
                  <a:srgbClr val="242424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@ 2:00  EST</a:t>
            </a:r>
            <a:r>
              <a:rPr lang="en-US" dirty="0">
                <a:highlight>
                  <a:srgbClr val="FFFF00"/>
                </a:highligh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18243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7DA1F35B-C8F7-4A5A-9339-7DA4D785B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B2D4AD41-40DA-4A81-92F5-B6E3BA1ED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746107">
            <a:off x="8175088" y="457951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BBF850-B45D-4BF9-8E8F-567310FF76EB}"/>
              </a:ext>
            </a:extLst>
          </p:cNvPr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Today’s Agenda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1BB2950-FD8B-4818-8514-5E0860921B86}"/>
              </a:ext>
            </a:extLst>
          </p:cNvPr>
          <p:cNvSpPr/>
          <p:nvPr/>
        </p:nvSpPr>
        <p:spPr>
          <a:xfrm>
            <a:off x="1399973" y="1825625"/>
            <a:ext cx="494579" cy="494579"/>
          </a:xfrm>
          <a:prstGeom prst="ellipse">
            <a:avLst/>
          </a:prstGeom>
          <a:solidFill>
            <a:srgbClr val="007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spcAft>
                <a:spcPts val="600"/>
              </a:spcAft>
            </a:pPr>
            <a:r>
              <a:rPr lang="en-US" sz="1620" b="1" kern="1200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B054456-1C04-492A-8F78-7F8905A05A69}"/>
              </a:ext>
            </a:extLst>
          </p:cNvPr>
          <p:cNvSpPr/>
          <p:nvPr/>
        </p:nvSpPr>
        <p:spPr>
          <a:xfrm>
            <a:off x="2180853" y="2601282"/>
            <a:ext cx="8621675" cy="494579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22960">
              <a:spcAft>
                <a:spcPts val="600"/>
              </a:spcAft>
            </a:pPr>
            <a:r>
              <a:rPr lang="en-US" sz="18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Determining MG Eligibility</a:t>
            </a:r>
            <a:endParaRPr lang="en-US" sz="20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560DBEE-898D-47F7-9E61-A94952BA2F7E}"/>
              </a:ext>
            </a:extLst>
          </p:cNvPr>
          <p:cNvSpPr/>
          <p:nvPr/>
        </p:nvSpPr>
        <p:spPr>
          <a:xfrm>
            <a:off x="1389472" y="3369468"/>
            <a:ext cx="494579" cy="494579"/>
          </a:xfrm>
          <a:prstGeom prst="ellipse">
            <a:avLst/>
          </a:prstGeom>
          <a:solidFill>
            <a:srgbClr val="007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spcAft>
                <a:spcPts val="600"/>
              </a:spcAft>
            </a:pPr>
            <a:r>
              <a:rPr lang="en-US" sz="1620" b="1" kern="1200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4009A11-0AE5-4F95-8FD4-FB062D352D39}"/>
              </a:ext>
            </a:extLst>
          </p:cNvPr>
          <p:cNvSpPr/>
          <p:nvPr/>
        </p:nvSpPr>
        <p:spPr>
          <a:xfrm>
            <a:off x="2170352" y="3369468"/>
            <a:ext cx="8621674" cy="494579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22960">
              <a:spcAft>
                <a:spcPts val="600"/>
              </a:spcAft>
            </a:pPr>
            <a:r>
              <a:rPr lang="en-US" sz="18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Enrollment Timing</a:t>
            </a:r>
            <a:endParaRPr lang="en-US" sz="20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A6A99AC-48EA-401D-B6FB-A59398EBEB15}"/>
              </a:ext>
            </a:extLst>
          </p:cNvPr>
          <p:cNvSpPr/>
          <p:nvPr/>
        </p:nvSpPr>
        <p:spPr>
          <a:xfrm>
            <a:off x="1389471" y="4166325"/>
            <a:ext cx="494579" cy="494579"/>
          </a:xfrm>
          <a:prstGeom prst="ellipse">
            <a:avLst/>
          </a:prstGeom>
          <a:solidFill>
            <a:srgbClr val="007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spcAft>
                <a:spcPts val="600"/>
              </a:spcAft>
            </a:pPr>
            <a:r>
              <a:rPr lang="en-US" sz="1620" b="1" kern="1200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4701084-9ACA-4615-BB6D-AE90F66E271C}"/>
              </a:ext>
            </a:extLst>
          </p:cNvPr>
          <p:cNvSpPr/>
          <p:nvPr/>
        </p:nvSpPr>
        <p:spPr>
          <a:xfrm>
            <a:off x="2170351" y="4166325"/>
            <a:ext cx="8621674" cy="494579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22960">
              <a:spcAft>
                <a:spcPts val="600"/>
              </a:spcAft>
            </a:pPr>
            <a:r>
              <a:rPr lang="en-US" sz="18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MG Service Period</a:t>
            </a:r>
            <a:endParaRPr lang="en-US" sz="20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7239D92-21E5-4ABD-9000-B176CB4A39B3}"/>
              </a:ext>
            </a:extLst>
          </p:cNvPr>
          <p:cNvSpPr/>
          <p:nvPr/>
        </p:nvSpPr>
        <p:spPr>
          <a:xfrm>
            <a:off x="1389471" y="2597546"/>
            <a:ext cx="494579" cy="494579"/>
          </a:xfrm>
          <a:prstGeom prst="ellipse">
            <a:avLst/>
          </a:prstGeom>
          <a:solidFill>
            <a:srgbClr val="007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spcAft>
                <a:spcPts val="600"/>
              </a:spcAft>
            </a:pPr>
            <a:r>
              <a:rPr lang="en-US" sz="1620" b="1" kern="1200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E036014-F391-4207-AB7D-5E734B9E41BA}"/>
              </a:ext>
            </a:extLst>
          </p:cNvPr>
          <p:cNvSpPr/>
          <p:nvPr/>
        </p:nvSpPr>
        <p:spPr>
          <a:xfrm>
            <a:off x="2170351" y="1808523"/>
            <a:ext cx="8621674" cy="494579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22960">
              <a:spcAft>
                <a:spcPts val="600"/>
              </a:spcAft>
            </a:pPr>
            <a:r>
              <a:rPr lang="en-US" sz="18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MG Eligible Populations</a:t>
            </a:r>
            <a:endParaRPr lang="en-US" sz="20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2F4F2FE-B348-438D-97B0-25C07932C877}"/>
              </a:ext>
            </a:extLst>
          </p:cNvPr>
          <p:cNvSpPr/>
          <p:nvPr/>
        </p:nvSpPr>
        <p:spPr>
          <a:xfrm>
            <a:off x="1399974" y="4913310"/>
            <a:ext cx="494579" cy="494579"/>
          </a:xfrm>
          <a:prstGeom prst="ellipse">
            <a:avLst/>
          </a:prstGeom>
          <a:solidFill>
            <a:srgbClr val="007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spcAft>
                <a:spcPts val="600"/>
              </a:spcAft>
            </a:pPr>
            <a:r>
              <a:rPr lang="en-US" sz="1620" b="1" kern="1200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8E7AD17-64AF-4F76-BFB9-7E15430DEA0B}"/>
              </a:ext>
            </a:extLst>
          </p:cNvPr>
          <p:cNvSpPr/>
          <p:nvPr/>
        </p:nvSpPr>
        <p:spPr>
          <a:xfrm>
            <a:off x="2180854" y="4913310"/>
            <a:ext cx="8621674" cy="494579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22960">
              <a:spcAft>
                <a:spcPts val="600"/>
              </a:spcAft>
            </a:pPr>
            <a:r>
              <a:rPr lang="en-US" sz="18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Waivers</a:t>
            </a:r>
            <a:endParaRPr lang="en-US" sz="20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CFB8293-2165-40EF-86E9-3DAF94435C3F}"/>
              </a:ext>
            </a:extLst>
          </p:cNvPr>
          <p:cNvSpPr/>
          <p:nvPr/>
        </p:nvSpPr>
        <p:spPr>
          <a:xfrm>
            <a:off x="1399973" y="5682384"/>
            <a:ext cx="494579" cy="494579"/>
          </a:xfrm>
          <a:prstGeom prst="ellipse">
            <a:avLst/>
          </a:prstGeom>
          <a:solidFill>
            <a:srgbClr val="007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spcAft>
                <a:spcPts val="600"/>
              </a:spcAft>
            </a:pPr>
            <a:r>
              <a:rPr lang="en-US" sz="1620" b="1" kern="1200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</a:t>
            </a:r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C3BC194-B917-4851-AED0-0E7B09489DDE}"/>
              </a:ext>
            </a:extLst>
          </p:cNvPr>
          <p:cNvSpPr/>
          <p:nvPr/>
        </p:nvSpPr>
        <p:spPr>
          <a:xfrm>
            <a:off x="2180853" y="5682383"/>
            <a:ext cx="8621674" cy="494579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22960">
              <a:spcAft>
                <a:spcPts val="600"/>
              </a:spcAft>
            </a:pPr>
            <a:r>
              <a:rPr lang="en-US" sz="18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Submitting Enrollments in MRIS</a:t>
            </a:r>
            <a:endParaRPr lang="en-US" sz="20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777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FE5A02-6628-420E-B275-F067233B51A9}"/>
              </a:ext>
            </a:extLst>
          </p:cNvPr>
          <p:cNvSpPr txBox="1"/>
          <p:nvPr/>
        </p:nvSpPr>
        <p:spPr>
          <a:xfrm>
            <a:off x="939236" y="1804295"/>
            <a:ext cx="3469788" cy="1496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96112">
              <a:spcAft>
                <a:spcPts val="600"/>
              </a:spcAft>
            </a:pPr>
            <a:r>
              <a:rPr lang="en-US" sz="4312" b="1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Learning </a:t>
            </a:r>
          </a:p>
          <a:p>
            <a:pPr defTabSz="896112">
              <a:spcAft>
                <a:spcPts val="600"/>
              </a:spcAft>
            </a:pPr>
            <a:r>
              <a:rPr lang="en-US" sz="4312" b="1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Objectives</a:t>
            </a:r>
            <a:endParaRPr lang="en-US" sz="4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B16CAE-AA23-4F34-94D8-8E6862D03529}"/>
              </a:ext>
            </a:extLst>
          </p:cNvPr>
          <p:cNvSpPr txBox="1"/>
          <p:nvPr/>
        </p:nvSpPr>
        <p:spPr>
          <a:xfrm>
            <a:off x="939235" y="3355762"/>
            <a:ext cx="3743232" cy="694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96112">
              <a:spcAft>
                <a:spcPts val="600"/>
              </a:spcAft>
            </a:pPr>
            <a:r>
              <a:rPr lang="en-US" sz="196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 the end of this onboarding session, you will be able to: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71FE820-CEDE-41E3-A008-3D5E65517D92}"/>
              </a:ext>
            </a:extLst>
          </p:cNvPr>
          <p:cNvSpPr/>
          <p:nvPr/>
        </p:nvSpPr>
        <p:spPr>
          <a:xfrm>
            <a:off x="5284432" y="838529"/>
            <a:ext cx="538038" cy="538038"/>
          </a:xfrm>
          <a:prstGeom prst="ellipse">
            <a:avLst/>
          </a:prstGeom>
          <a:solidFill>
            <a:srgbClr val="007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6112">
              <a:spcAft>
                <a:spcPts val="600"/>
              </a:spcAft>
            </a:pPr>
            <a:r>
              <a:rPr lang="en-US" sz="1764" b="1" kern="1200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836CF5A-AFD0-4897-B405-3B5164721B14}"/>
              </a:ext>
            </a:extLst>
          </p:cNvPr>
          <p:cNvSpPr/>
          <p:nvPr/>
        </p:nvSpPr>
        <p:spPr>
          <a:xfrm>
            <a:off x="6133927" y="643467"/>
            <a:ext cx="5118838" cy="928163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96112">
              <a:spcAft>
                <a:spcPts val="600"/>
              </a:spcAft>
            </a:pPr>
            <a:r>
              <a:rPr lang="en-US" sz="1764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Describe eligibility criteria for MG program enrollment</a:t>
            </a:r>
            <a:endParaRPr lang="en-US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9C5F257-C6F8-4600-B637-AEFF447306D5}"/>
              </a:ext>
            </a:extLst>
          </p:cNvPr>
          <p:cNvSpPr/>
          <p:nvPr/>
        </p:nvSpPr>
        <p:spPr>
          <a:xfrm>
            <a:off x="5284432" y="1996841"/>
            <a:ext cx="538038" cy="538038"/>
          </a:xfrm>
          <a:prstGeom prst="ellipse">
            <a:avLst/>
          </a:prstGeom>
          <a:solidFill>
            <a:srgbClr val="007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6112">
              <a:spcAft>
                <a:spcPts val="600"/>
              </a:spcAft>
            </a:pPr>
            <a:r>
              <a:rPr lang="en-US" sz="1764" b="1" kern="1200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111615A-219C-4709-8D1F-AEC7FDEF256C}"/>
              </a:ext>
            </a:extLst>
          </p:cNvPr>
          <p:cNvSpPr/>
          <p:nvPr/>
        </p:nvSpPr>
        <p:spPr>
          <a:xfrm>
            <a:off x="6133927" y="1832698"/>
            <a:ext cx="5118838" cy="928163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96112">
              <a:spcAft>
                <a:spcPts val="600"/>
              </a:spcAft>
            </a:pPr>
            <a:r>
              <a:rPr lang="en-US" sz="1764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Identify the enrollment windows and dates of eligibility for the different ORR-eligible populations </a:t>
            </a:r>
            <a:endParaRPr lang="en-US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C57F638-93B8-49BB-9897-6A516F941556}"/>
              </a:ext>
            </a:extLst>
          </p:cNvPr>
          <p:cNvSpPr/>
          <p:nvPr/>
        </p:nvSpPr>
        <p:spPr>
          <a:xfrm>
            <a:off x="5284432" y="3160938"/>
            <a:ext cx="538038" cy="538038"/>
          </a:xfrm>
          <a:prstGeom prst="ellipse">
            <a:avLst/>
          </a:prstGeom>
          <a:solidFill>
            <a:srgbClr val="007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6112">
              <a:spcAft>
                <a:spcPts val="600"/>
              </a:spcAft>
            </a:pPr>
            <a:r>
              <a:rPr lang="en-US" sz="1764" b="1" kern="1200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38A4D79-0842-4490-98FE-1204394CE324}"/>
              </a:ext>
            </a:extLst>
          </p:cNvPr>
          <p:cNvSpPr/>
          <p:nvPr/>
        </p:nvSpPr>
        <p:spPr>
          <a:xfrm>
            <a:off x="6104936" y="2960090"/>
            <a:ext cx="5118838" cy="928163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96112">
              <a:spcAft>
                <a:spcPts val="600"/>
              </a:spcAft>
            </a:pPr>
            <a:r>
              <a:rPr lang="en-US" sz="1764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Calculate the duration of the MG service period, based on when a client was enrolled into the program</a:t>
            </a:r>
            <a:endParaRPr lang="en-US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A09A90A-3C12-4ED5-BB3C-F49FE4B0B720}"/>
              </a:ext>
            </a:extLst>
          </p:cNvPr>
          <p:cNvSpPr/>
          <p:nvPr/>
        </p:nvSpPr>
        <p:spPr>
          <a:xfrm>
            <a:off x="5284432" y="4313462"/>
            <a:ext cx="538038" cy="538038"/>
          </a:xfrm>
          <a:prstGeom prst="ellipse">
            <a:avLst/>
          </a:prstGeom>
          <a:solidFill>
            <a:srgbClr val="007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6112">
              <a:spcAft>
                <a:spcPts val="600"/>
              </a:spcAft>
            </a:pPr>
            <a:r>
              <a:rPr lang="en-US" sz="1764" b="1" kern="1200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DFC96FB-100A-43E5-9E0A-809B044E3560}"/>
              </a:ext>
            </a:extLst>
          </p:cNvPr>
          <p:cNvSpPr/>
          <p:nvPr/>
        </p:nvSpPr>
        <p:spPr>
          <a:xfrm>
            <a:off x="6133927" y="4118400"/>
            <a:ext cx="5118838" cy="928163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96112">
              <a:spcAft>
                <a:spcPts val="600"/>
              </a:spcAft>
            </a:pPr>
            <a:r>
              <a:rPr lang="en-US" sz="1764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Identify the circumstances for which enrollment waivers are required</a:t>
            </a:r>
            <a:endParaRPr lang="en-US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839C8D9-F68C-4257-B582-57B8BA4106AF}"/>
              </a:ext>
            </a:extLst>
          </p:cNvPr>
          <p:cNvSpPr/>
          <p:nvPr/>
        </p:nvSpPr>
        <p:spPr>
          <a:xfrm>
            <a:off x="5284432" y="5481431"/>
            <a:ext cx="538038" cy="538038"/>
          </a:xfrm>
          <a:prstGeom prst="ellipse">
            <a:avLst/>
          </a:prstGeom>
          <a:solidFill>
            <a:srgbClr val="007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6112">
              <a:spcAft>
                <a:spcPts val="600"/>
              </a:spcAft>
            </a:pPr>
            <a:r>
              <a:rPr lang="en-US" sz="1764" b="1" kern="1200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0983C98-D528-43DD-BAE2-B2518B384764}"/>
              </a:ext>
            </a:extLst>
          </p:cNvPr>
          <p:cNvSpPr/>
          <p:nvPr/>
        </p:nvSpPr>
        <p:spPr>
          <a:xfrm>
            <a:off x="6133927" y="5286369"/>
            <a:ext cx="5118838" cy="928163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96112">
              <a:spcAft>
                <a:spcPts val="600"/>
              </a:spcAft>
            </a:pPr>
            <a:r>
              <a:rPr lang="en-US" sz="1764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Understand how to enroll clients in MG through the MRIS portal </a:t>
            </a:r>
            <a:endParaRPr lang="en-US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098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2D36F9-D253-45B2-8699-307E327E6CB0}"/>
              </a:ext>
            </a:extLst>
          </p:cNvPr>
          <p:cNvSpPr txBox="1"/>
          <p:nvPr/>
        </p:nvSpPr>
        <p:spPr>
          <a:xfrm>
            <a:off x="731520" y="850687"/>
            <a:ext cx="87014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MG Eligible Populations</a:t>
            </a:r>
            <a:endParaRPr lang="en-US" sz="40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042950C-7775-4061-A4B9-64E03F98A5AA}"/>
              </a:ext>
            </a:extLst>
          </p:cNvPr>
          <p:cNvSpPr/>
          <p:nvPr/>
        </p:nvSpPr>
        <p:spPr>
          <a:xfrm>
            <a:off x="731520" y="1838960"/>
            <a:ext cx="10942842" cy="537173"/>
          </a:xfrm>
          <a:prstGeom prst="roundRect">
            <a:avLst/>
          </a:prstGeom>
          <a:solidFill>
            <a:srgbClr val="00765A"/>
          </a:solidFill>
          <a:ln>
            <a:solidFill>
              <a:srgbClr val="007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b="1" i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08EAB2-B33A-4ECA-84B5-07F684111B31}"/>
              </a:ext>
            </a:extLst>
          </p:cNvPr>
          <p:cNvSpPr txBox="1"/>
          <p:nvPr/>
        </p:nvSpPr>
        <p:spPr>
          <a:xfrm>
            <a:off x="1104014" y="2594965"/>
            <a:ext cx="998397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rtl="0"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Refugees </a:t>
            </a:r>
          </a:p>
          <a:p>
            <a:pPr marL="285750" indent="-285750" algn="just" rtl="0"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Asylees </a:t>
            </a:r>
          </a:p>
          <a:p>
            <a:pPr marL="285750" indent="-285750" algn="just" rtl="0"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Certain Amerasians from Vietnam </a:t>
            </a:r>
          </a:p>
          <a:p>
            <a:pPr marL="285750" indent="-285750" algn="just" rtl="0"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Victims of Trafficking and family members with derivative visas </a:t>
            </a:r>
          </a:p>
          <a:p>
            <a:pPr marL="285750" indent="-285750" algn="just" rtl="0"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Special Immigrant Visa (SIV) holders </a:t>
            </a:r>
          </a:p>
          <a:p>
            <a:pPr marL="285750" indent="-285750" algn="just" rtl="0"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Afghan Humanitarian Parolees *</a:t>
            </a:r>
          </a:p>
          <a:p>
            <a:pPr marL="285750" indent="-285750" algn="just" rtl="0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Ukrainian Humanitarian Parolees *</a:t>
            </a:r>
            <a:endParaRPr lang="en-US" sz="2400" b="0" i="0" dirty="0"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Cuban and Haitian Entrants </a:t>
            </a:r>
            <a:r>
              <a:rPr lang="en-US" sz="2000" i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(only select enrollments permitted – will discuss) </a:t>
            </a:r>
            <a:endParaRPr lang="en-US" sz="2400" i="1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 rtl="0" fontAlgn="base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fontAlgn="base"/>
            <a:r>
              <a:rPr lang="en-US" sz="2000" b="1" i="0" dirty="0">
                <a:solidFill>
                  <a:srgbClr val="00765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 case members must possess an eligible status to be enrolled MG. </a:t>
            </a:r>
          </a:p>
          <a:p>
            <a:pPr marL="285750" indent="-285750" algn="just" rtl="0" fontAlgn="base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521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2D36F9-D253-45B2-8699-307E327E6CB0}"/>
              </a:ext>
            </a:extLst>
          </p:cNvPr>
          <p:cNvSpPr txBox="1"/>
          <p:nvPr/>
        </p:nvSpPr>
        <p:spPr>
          <a:xfrm>
            <a:off x="731520" y="850687"/>
            <a:ext cx="108183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Cuban and Haitian Entrant Enrollments</a:t>
            </a:r>
            <a:endParaRPr lang="en-US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042950C-7775-4061-A4B9-64E03F98A5AA}"/>
              </a:ext>
            </a:extLst>
          </p:cNvPr>
          <p:cNvSpPr/>
          <p:nvPr/>
        </p:nvSpPr>
        <p:spPr>
          <a:xfrm>
            <a:off x="731520" y="1838961"/>
            <a:ext cx="10942842" cy="321144"/>
          </a:xfrm>
          <a:prstGeom prst="roundRect">
            <a:avLst/>
          </a:prstGeom>
          <a:solidFill>
            <a:srgbClr val="00765A"/>
          </a:solidFill>
          <a:ln>
            <a:solidFill>
              <a:srgbClr val="007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b="1" i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730FC4-FE48-B272-74C0-618385E2076C}"/>
              </a:ext>
            </a:extLst>
          </p:cNvPr>
          <p:cNvSpPr txBox="1"/>
          <p:nvPr/>
        </p:nvSpPr>
        <p:spPr>
          <a:xfrm>
            <a:off x="624579" y="2472734"/>
            <a:ext cx="10942842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n-US" sz="20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USCCB has lifted the MG enrollment suspension for </a:t>
            </a:r>
            <a:r>
              <a:rPr lang="en-US" sz="2000" b="1" u="sng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select</a:t>
            </a:r>
            <a:r>
              <a:rPr lang="en-US" sz="20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Cuban and Haitian Entrants whose EAD applications are part of USCIS’ streamlined process for (c)(11) applicants: paroled in the public interest.</a:t>
            </a:r>
          </a:p>
          <a:p>
            <a:pPr marL="0" marR="0"/>
            <a:endParaRPr lang="en-US" sz="2400" dirty="0">
              <a:solidFill>
                <a:srgbClr val="524A4B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Clients must be ORR eligible </a:t>
            </a:r>
          </a:p>
          <a:p>
            <a:pPr marL="800100" lvl="1" indent="-342900">
              <a:buFont typeface="+mj-lt"/>
              <a:buAutoNum type="arabicPeriod"/>
            </a:pPr>
            <a:endParaRPr lang="en-US" sz="12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Their ORR eligibility (parole period) must be valid for a minimum of 8 months after their date of MG enrollment</a:t>
            </a:r>
          </a:p>
          <a:p>
            <a:pPr marL="800100" lvl="1" indent="-342900">
              <a:buFont typeface="+mj-lt"/>
              <a:buAutoNum type="arabicPeriod"/>
            </a:pPr>
            <a:endParaRPr lang="en-US" sz="12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2000" b="1" u="sng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client must have either already received their Employment Authorization Document (EAD) or be able to demonstrate that they have already applied for their EAD using the (c)(11) category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3F6DB7-5B74-4C7C-1683-5047DBAF5CF4}"/>
              </a:ext>
            </a:extLst>
          </p:cNvPr>
          <p:cNvSpPr txBox="1"/>
          <p:nvPr/>
        </p:nvSpPr>
        <p:spPr>
          <a:xfrm>
            <a:off x="7036603" y="6192563"/>
            <a:ext cx="452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RefugeeEligibility@acf.hhs.gov</a:t>
            </a:r>
          </a:p>
        </p:txBody>
      </p:sp>
    </p:spTree>
    <p:extLst>
      <p:ext uri="{BB962C8B-B14F-4D97-AF65-F5344CB8AC3E}">
        <p14:creationId xmlns:p14="http://schemas.microsoft.com/office/powerpoint/2010/main" val="350259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E68CB42-EC82-4043-AF10-A755ABC92F80}"/>
              </a:ext>
            </a:extLst>
          </p:cNvPr>
          <p:cNvSpPr txBox="1"/>
          <p:nvPr/>
        </p:nvSpPr>
        <p:spPr>
          <a:xfrm>
            <a:off x="623176" y="653070"/>
            <a:ext cx="8713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Afghan &amp; Ukrainian Humanitarian Parolees</a:t>
            </a:r>
            <a:endParaRPr lang="en-US" sz="320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0CBB42-8665-4CEE-9622-DB844E497436}"/>
              </a:ext>
            </a:extLst>
          </p:cNvPr>
          <p:cNvSpPr txBox="1"/>
          <p:nvPr/>
        </p:nvSpPr>
        <p:spPr>
          <a:xfrm>
            <a:off x="520306" y="2056105"/>
            <a:ext cx="1149262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Most</a:t>
            </a:r>
            <a:r>
              <a:rPr lang="en-US" sz="2400" b="0" i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Afghan and Ukrainian Humanitarian Parolees who entered the U.S. </a:t>
            </a:r>
            <a:r>
              <a:rPr lang="en-US"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after</a:t>
            </a:r>
            <a:r>
              <a:rPr lang="en-US" sz="2400" b="0" i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September 30, 2023 are </a:t>
            </a:r>
            <a:r>
              <a:rPr lang="en-US" sz="2400" b="1" i="0" u="sng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 eligible </a:t>
            </a:r>
            <a:r>
              <a:rPr lang="en-US" sz="2400" b="0" i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ORR-funded benefits and services (including MG)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endParaRPr lang="en-US" sz="240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2400" b="0" i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Exceptions: </a:t>
            </a:r>
          </a:p>
          <a:p>
            <a:pPr marL="800100" lvl="1" indent="-342900" fontAlgn="base">
              <a:buFont typeface="+mj-lt"/>
              <a:buAutoNum type="arabicPeriod"/>
            </a:pPr>
            <a:r>
              <a:rPr lang="en-US"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400" b="0" i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pouse or child (unmarried and under the age of 21) of an individual paroled before October 1, 2023</a:t>
            </a:r>
          </a:p>
          <a:p>
            <a:pPr marL="800100" lvl="1" indent="-342900" fontAlgn="base">
              <a:buFont typeface="+mj-lt"/>
              <a:buAutoNum type="arabicPeriod"/>
            </a:pPr>
            <a:r>
              <a:rPr lang="en-US"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400" b="0" i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arent, legal guardian, or primary caregiver of unaccompanied refugee minor or unaccompanied child paroled before October 1, 2023. 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endParaRPr lang="en-US" sz="2400" b="0" i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2400" b="0" i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Afghan and Ukrainian Humanitarian Parolees who entered U.S. on or before September 30, 2023 </a:t>
            </a:r>
            <a:r>
              <a:rPr lang="en-US" sz="2400" b="1" i="0" u="sng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 eligible</a:t>
            </a:r>
            <a:r>
              <a:rPr lang="en-US" sz="2400" b="1" i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MG enrollment after</a:t>
            </a:r>
            <a:r>
              <a:rPr lang="en-US" sz="2400" b="0" i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September 30, 2023</a:t>
            </a:r>
            <a:endParaRPr lang="en-US" sz="240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2400" b="0" i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Must be enrolled within their MG enrollment window</a:t>
            </a:r>
            <a:endParaRPr lang="en-US" sz="4000" b="0" i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3853D61-45A3-44F7-A88B-BE205C735888}"/>
              </a:ext>
            </a:extLst>
          </p:cNvPr>
          <p:cNvSpPr/>
          <p:nvPr/>
        </p:nvSpPr>
        <p:spPr>
          <a:xfrm>
            <a:off x="623176" y="1517181"/>
            <a:ext cx="10942842" cy="321144"/>
          </a:xfrm>
          <a:prstGeom prst="roundRect">
            <a:avLst/>
          </a:prstGeom>
          <a:solidFill>
            <a:srgbClr val="00765A"/>
          </a:solidFill>
          <a:ln>
            <a:solidFill>
              <a:srgbClr val="007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b="1" i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25772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RS_x0020_Doc_x0020_Type xmlns="df48b1a0-c88e-4917-b9fe-bbef79800618" xsi:nil="true"/>
    <Expiration_x0020_Basis_x0020_Date xmlns="ae6fd23a-7d08-462a-86d6-a3e6dd77083c">2020-10-26T04:00:00+00:00</Expiration_x0020_Basis_x0020_Date>
    <Year xmlns="ae6fd23a-7d08-462a-86d6-a3e6dd77083c" xsi:nil="true"/>
    <Retention_x0020_Period xmlns="ae6fd23a-7d08-462a-86d6-a3e6dd77083c" xsi:nil="true"/>
    <URL xmlns="http://schemas.microsoft.com/sharepoint/v3">
      <Url xsi:nil="true"/>
      <Description xsi:nil="true"/>
    </URL>
    <USCCB_x0020_Department xmlns="ae6fd23a-7d08-462a-86d6-a3e6dd77083c">MRS</USCCB_x0020_Department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1FF06F3C8FEA409A5744B4B799E482" ma:contentTypeVersion="26" ma:contentTypeDescription="Create a new document." ma:contentTypeScope="" ma:versionID="717823adb2170dc9cc3cb2f37ac353e7">
  <xsd:schema xmlns:xsd="http://www.w3.org/2001/XMLSchema" xmlns:xs="http://www.w3.org/2001/XMLSchema" xmlns:p="http://schemas.microsoft.com/office/2006/metadata/properties" xmlns:ns1="http://schemas.microsoft.com/sharepoint/v3" xmlns:ns3="ae6fd23a-7d08-462a-86d6-a3e6dd77083c" xmlns:ns4="df48b1a0-c88e-4917-b9fe-bbef79800618" xmlns:ns5="bfd6ad4d-0857-4f3c-9c5e-43fc5da2ebc5" xmlns:ns6="6ff6a9ae-87b1-46cd-bc6e-44754e44be59" targetNamespace="http://schemas.microsoft.com/office/2006/metadata/properties" ma:root="true" ma:fieldsID="e9803fa83b34ffbe897cc4df71cb2e91" ns1:_="" ns3:_="" ns4:_="" ns5:_="" ns6:_="">
    <xsd:import namespace="http://schemas.microsoft.com/sharepoint/v3"/>
    <xsd:import namespace="ae6fd23a-7d08-462a-86d6-a3e6dd77083c"/>
    <xsd:import namespace="df48b1a0-c88e-4917-b9fe-bbef79800618"/>
    <xsd:import namespace="bfd6ad4d-0857-4f3c-9c5e-43fc5da2ebc5"/>
    <xsd:import namespace="6ff6a9ae-87b1-46cd-bc6e-44754e44be59"/>
    <xsd:element name="properties">
      <xsd:complexType>
        <xsd:sequence>
          <xsd:element name="documentManagement">
            <xsd:complexType>
              <xsd:all>
                <xsd:element ref="ns3:Expiration_x0020_Basis_x0020_Date" minOccurs="0"/>
                <xsd:element ref="ns3:Retention_x0020_Period" minOccurs="0"/>
                <xsd:element ref="ns3:USCCB_x0020_Department" minOccurs="0"/>
                <xsd:element ref="ns3:Year" minOccurs="0"/>
                <xsd:element ref="ns4:MRS_x0020_Doc_x0020_Type" minOccurs="0"/>
                <xsd:element ref="ns1:URL" minOccurs="0"/>
                <xsd:element ref="ns5:SharedWithUsers" minOccurs="0"/>
                <xsd:element ref="ns5:SharedWithDetails" minOccurs="0"/>
                <xsd:element ref="ns6:MediaServiceMetadata" minOccurs="0"/>
                <xsd:element ref="ns6:MediaServiceFastMetadata" minOccurs="0"/>
                <xsd:element ref="ns6:MediaServiceAutoKeyPoints" minOccurs="0"/>
                <xsd:element ref="ns6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14" nillable="true" ma:displayName="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fd23a-7d08-462a-86d6-a3e6dd77083c" elementFormDefault="qualified">
    <xsd:import namespace="http://schemas.microsoft.com/office/2006/documentManagement/types"/>
    <xsd:import namespace="http://schemas.microsoft.com/office/infopath/2007/PartnerControls"/>
    <xsd:element name="Expiration_x0020_Basis_x0020_Date" ma:index="9" nillable="true" ma:displayName="Expiration Basis Date" ma:default="[today]" ma:format="DateOnly" ma:internalName="Expiration_x0020_Basis_x0020_Date">
      <xsd:simpleType>
        <xsd:restriction base="dms:DateTime"/>
      </xsd:simpleType>
    </xsd:element>
    <xsd:element name="Retention_x0020_Period" ma:index="10" nillable="true" ma:displayName="Retention Period" ma:format="Dropdown" ma:internalName="Retention_x0020_Period">
      <xsd:simpleType>
        <xsd:restriction base="dms:Choice">
          <xsd:enumeration value="1yr–Gen doc t/b deleted"/>
          <xsd:enumeration value="3yrs–Other doc t/b deleted"/>
          <xsd:enumeration value="5yrs–Gen doc t/b archived"/>
          <xsd:enumeration value="10yrs–Other doc t/b archived"/>
          <xsd:enumeration value="Indef–Doc to stay in SP"/>
        </xsd:restriction>
      </xsd:simpleType>
    </xsd:element>
    <xsd:element name="USCCB_x0020_Department" ma:index="11" nillable="true" ma:displayName="USCCB Department" ma:default="MRS" ma:format="Dropdown" ma:internalName="USCCB_x0020_Department">
      <xsd:simpleType>
        <xsd:union memberTypes="dms:Text">
          <xsd:simpleType>
            <xsd:restriction base="dms:Choice">
              <xsd:enumeration value="CCHD"/>
              <xsd:enumeration value="CCC"/>
              <xsd:enumeration value="CE"/>
              <xsd:enumeration value="CNS"/>
              <xsd:enumeration value="CYP"/>
              <xsd:enumeration value="CCLV"/>
              <xsd:enumeration value="COMM"/>
              <xsd:enumeration value="CDC"/>
              <xsd:enumeration value="DM"/>
              <xsd:enumeration value="DW"/>
              <xsd:enumeration value="DOC"/>
              <xsd:enumeration value="DSD"/>
              <xsd:enumeration value="EIA"/>
              <xsd:enumeration value="EC"/>
              <xsd:enumeration value="EXEC"/>
              <xsd:enumeration value="FB"/>
              <xsd:enumeration value="FA"/>
              <xsd:enumeration value="GC"/>
              <xsd:enumeration value="GS"/>
              <xsd:enumeration value="GR"/>
              <xsd:enumeration value="HR"/>
              <xsd:enumeration value="IT"/>
              <xsd:enumeration value="IJP"/>
              <xsd:enumeration value="JPHD"/>
              <xsd:enumeration value="LMFLY"/>
              <xsd:enumeration value="MR"/>
              <xsd:enumeration value="MRS"/>
              <xsd:enumeration value="NC"/>
              <xsd:enumeration value="PL"/>
              <xsd:enumeration value="PP"/>
              <xsd:enumeration value="PUB"/>
            </xsd:restriction>
          </xsd:simpleType>
        </xsd:union>
      </xsd:simpleType>
    </xsd:element>
    <xsd:element name="Year" ma:index="12" nillable="true" ma:displayName="Year" ma:internalName="Year">
      <xsd:simpleType>
        <xsd:restriction base="dms:Text">
          <xsd:maxLength value="4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48b1a0-c88e-4917-b9fe-bbef79800618" elementFormDefault="qualified">
    <xsd:import namespace="http://schemas.microsoft.com/office/2006/documentManagement/types"/>
    <xsd:import namespace="http://schemas.microsoft.com/office/infopath/2007/PartnerControls"/>
    <xsd:element name="MRS_x0020_Doc_x0020_Type" ma:index="13" nillable="true" ma:displayName="MRS Doc Type" ma:format="Dropdown" ma:internalName="MRS_x0020_Doc_x0020_Type">
      <xsd:simpleType>
        <xsd:union memberTypes="dms:Text">
          <xsd:simpleType>
            <xsd:restriction base="dms:Choice">
              <xsd:enumeration value="Budgets and Plans"/>
              <xsd:enumeration value="Contracts and Grants"/>
              <xsd:enumeration value="Correspondence"/>
              <xsd:enumeration value="External"/>
              <xsd:enumeration value="Images:  MRS Photo Library - Licensed"/>
              <xsd:enumeration value="Images:  Refugee and Immigration Sites"/>
              <xsd:enumeration value="Images:  Staff Social Events"/>
              <xsd:enumeration value="Meetings:  Executive Advisory"/>
              <xsd:enumeration value="Meetings:  Staff"/>
              <xsd:enumeration value="Meetings:  Supervisors"/>
              <xsd:enumeration value="MRS"/>
              <xsd:enumeration value="Network"/>
              <xsd:enumeration value="New Staff Orientation"/>
              <xsd:enumeration value="Pastoral Statements"/>
              <xsd:enumeration value="Personnel"/>
              <xsd:enumeration value="Policies and Procedures"/>
              <xsd:enumeration value="Projects"/>
              <xsd:enumeration value="Proposals"/>
              <xsd:enumeration value="Pubs:  Advocacy"/>
              <xsd:enumeration value="Pubs:  Annual Reports"/>
              <xsd:enumeration value="Pubs:  Network"/>
              <xsd:enumeration value="Reports"/>
              <xsd:enumeration value="Resource Development"/>
              <xsd:enumeration value="Support"/>
              <xsd:enumeration value="Technical Assistance"/>
              <xsd:enumeration value="Testimony"/>
              <xsd:enumeration value="Training"/>
              <xsd:enumeration value="Trips"/>
              <xsd:enumeration value="USCCB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d6ad4d-0857-4f3c-9c5e-43fc5da2ebc5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f6a9ae-87b1-46cd-bc6e-44754e44be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7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8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8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14A009-F8B2-48C3-AF20-BF859823E618}">
  <ds:schemaRefs>
    <ds:schemaRef ds:uri="6ff6a9ae-87b1-46cd-bc6e-44754e44be59"/>
    <ds:schemaRef ds:uri="ae6fd23a-7d08-462a-86d6-a3e6dd77083c"/>
    <ds:schemaRef ds:uri="bfd6ad4d-0857-4f3c-9c5e-43fc5da2ebc5"/>
    <ds:schemaRef ds:uri="df48b1a0-c88e-4917-b9fe-bbef7980061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093BADF-9E89-4EBC-809F-C4E350FA1AFB}">
  <ds:schemaRefs>
    <ds:schemaRef ds:uri="6ff6a9ae-87b1-46cd-bc6e-44754e44be59"/>
    <ds:schemaRef ds:uri="ae6fd23a-7d08-462a-86d6-a3e6dd77083c"/>
    <ds:schemaRef ds:uri="bfd6ad4d-0857-4f3c-9c5e-43fc5da2ebc5"/>
    <ds:schemaRef ds:uri="df48b1a0-c88e-4917-b9fe-bbef7980061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3AB17A3-6B4C-4EA3-BE42-4AFF908CF01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10683</TotalTime>
  <Words>2269</Words>
  <Application>Microsoft Office PowerPoint</Application>
  <PresentationFormat>Widescreen</PresentationFormat>
  <Paragraphs>412</Paragraphs>
  <Slides>33</Slides>
  <Notes>31</Notes>
  <HiddenSlides>0</HiddenSlides>
  <MMClips>0</MMClips>
  <ScaleCrop>false</ScaleCrop>
  <HeadingPairs>
    <vt:vector size="10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Open Sans</vt:lpstr>
      <vt:lpstr>Office Theme</vt:lpstr>
      <vt:lpstr>file:///C:\Users\CHarrison\Downloads\RF-1_MG-Program-Eligibility-and-Assessment-Form%20(2).docx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Eligibility Documentation Resources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Peyton Smith</dc:creator>
  <cp:lastModifiedBy>Kristina Marsh</cp:lastModifiedBy>
  <cp:revision>6</cp:revision>
  <dcterms:created xsi:type="dcterms:W3CDTF">2020-10-22T16:02:30Z</dcterms:created>
  <dcterms:modified xsi:type="dcterms:W3CDTF">2024-08-28T19:34:16Z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0x010100DB1FF06F3C8FEA409A5744B4B799E482</vt:lpwstr>
  </property>
</Properties>
</file>