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74" r:id="rId5"/>
    <p:sldId id="259" r:id="rId6"/>
    <p:sldId id="257" r:id="rId7"/>
    <p:sldId id="447" r:id="rId8"/>
    <p:sldId id="451" r:id="rId9"/>
    <p:sldId id="471" r:id="rId10"/>
    <p:sldId id="464" r:id="rId11"/>
    <p:sldId id="476" r:id="rId12"/>
    <p:sldId id="473" r:id="rId13"/>
    <p:sldId id="470" r:id="rId14"/>
    <p:sldId id="474" r:id="rId15"/>
    <p:sldId id="475" r:id="rId16"/>
    <p:sldId id="358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724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0FA66B-314A-8286-55CD-39DDEAE97DD7}" name="Ciara Bennese" initials="CB" userId="S::cbennese@usccb.org::7d25cd76-2220-42a1-bbfe-a211cd769d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5A"/>
    <a:srgbClr val="00A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696B0-CBC4-4B0B-B9C2-D454200A99BB}" v="80" dt="2024-05-16T20:51:28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1344"/>
        <p:guide pos="7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39241-A00C-4638-854A-58FE88DD0B97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F67FF-F859-4DEB-A589-302E10C0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MTuiHO-YVuZf11TTTkqSKyhtvWQ8roLfxHu4t13gIQ0/edit?usp=shari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sourceexchange.org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sourceexchange.o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sccb.zoom.us/rec/share/fuoKjralzXwOpvusu7-VuqPq-16YADlrGtVE-hgo5CcrGRCqoSuyOfBXtOU3GeKv.tzBNCPK01Pt9uTQo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sourceexchange.org/whole-office-approach-to-cultural-orient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resourceexchange.org/the-road-ahead-a-domestic-cultural-orientation-curriculum/" TargetMode="External"/><Relationship Id="rId4" Type="http://schemas.openxmlformats.org/officeDocument/2006/relationships/hyperlink" Target="https://coresourceexchange.org/activity-bank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+mj-lt"/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0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Jamboard</a:t>
            </a:r>
            <a:r>
              <a:rPr lang="en-US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link: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https://jamboard.google.com/d/1MTuiHO-YVuZf11TTTkqSKyhtvWQ8roLfxHu4t13gIQ0/edit?usp=sharing</a:t>
            </a:r>
            <a:r>
              <a:rPr lang="en-US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3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u="sng" dirty="0">
              <a:solidFill>
                <a:srgbClr val="0563C1"/>
              </a:solidFill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99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- CORE’s The Road Ahead curriculum: https://coresourceexchange.org/the-road-ahead-a-domestic-cultural-orientation-curriculum/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- Sign up for the CORE Connection Newsletter at the bottom of this webpage: </a:t>
            </a:r>
            <a:r>
              <a:rPr lang="en-US" sz="12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hlinkClick r:id="rId3"/>
              </a:rPr>
              <a:t>https://coresourceexchange.org/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3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- CORE’s The Road Ahead curriculum: https://coresourceexchange.org/the-road-ahead-a-domestic-cultural-orientation-curriculum/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- Sign up for the CORE Connection Newsletter at the bottom of this webpage: </a:t>
            </a:r>
            <a:r>
              <a:rPr lang="en-US" sz="12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hlinkClick r:id="rId3"/>
              </a:rPr>
              <a:t>https://coresourceexchange.org/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55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USCCB/MRS High Arrivals &amp; Cash-Based R&amp;P webinar recording: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https://usccb.zoom.us/rec/share/fuoKjralzXwOpvusu7-VuqPq-16YADlrGtVE-hgo5CcrGRCqoSuyOfBXtOU3GeKv.tzBNCPK01Pt9uTQo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5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all feel like these changes and only needing to complete the CO Checklist and CORE Model Assessment will make it easier for you all to complete CO documentation?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you all feel about the CORE Model Assessment? Any ideas on other ways we could use to assess clients on their CO understanding?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62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R&amp;P Performance Outcomes in R&amp;P Cooperative Agreement on MRS Connect: https://mrsconnect.org/resettlement-services/reception-and-placement-rp/rp-cooperative-agreement/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Whole Office CO Approach: </a:t>
            </a:r>
            <a:r>
              <a:rPr lang="en-US" sz="1800" b="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https://coresourceexchange.org/whole-office-approach-to-cultural-orientation/</a:t>
            </a:r>
            <a:r>
              <a:rPr lang="en-US" sz="1800" b="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CORE Activity Bank: </a:t>
            </a:r>
            <a:r>
              <a:rPr lang="en-US" sz="1800" b="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https://coresourceexchange.org/activity-bank/</a:t>
            </a:r>
            <a:r>
              <a:rPr lang="en-US" sz="1800" b="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CORE The Road Ahead CO Curriculum: </a:t>
            </a:r>
            <a:r>
              <a:rPr lang="en-US" sz="1800" b="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https://coresourceexchange.org/the-road-ahead-a-domestic-cultural-orientation-curriculum/</a:t>
            </a:r>
            <a:r>
              <a:rPr lang="en-US" sz="1800" b="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27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0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DD76-C2BF-4EC1-BB2D-E553425FD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09DA7-A3D7-438B-942E-EFE057431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8389-B4E9-43F0-A290-B40BFBF7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84CA2-C396-46FB-BF62-2C17EDBA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44C7-CFE1-4D21-BE77-4B6506C5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9542-4C6E-488C-B5BE-1C66E84D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D92E0-F744-47A3-9DC9-C3701B459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BDBA-E673-434C-A6F8-B9761618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FE429-D958-4366-B58A-4F8E1AA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844C1-FE53-4F65-9644-FC349177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5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F7D7B-49D1-47C1-B9A4-3CF3E428F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CC207-7330-4328-96E5-4DAC111F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74003-7440-48D2-9DB7-80ABA69E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471F-28E9-46E0-88FB-C60794E5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B11F8-9BD2-410B-9527-31CBB153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9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AA9B-6471-4011-9326-4C1816AE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2BAC-05A5-4D87-AE29-CD76BAE12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C7E9F-EC36-4AFF-B0C5-7C14910B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82EE0-0068-4D7F-AF80-BD3C4D08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4D668-CBF0-4233-8E0D-0385F9A0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5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97AC-02D4-4768-B279-93E3905C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2217E-47B6-496C-91A2-946ABA6A3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67B97-3ECA-4D90-A4AD-FE7FECDB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DF78A-3299-4BD3-9958-FAE137D5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18B4-DDCB-4B1F-803A-538FD8F9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0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F30C-60B9-40B5-9FFD-C1C0D06F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D1647-369D-4ACC-A6DA-2E9CCE291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0D0D9-C312-4E70-A5F5-44190F07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1C43A-4B23-4516-87F4-BAF6C3C3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CF743-011B-47FE-B8EB-0D1C81BA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D2EDE-E4D7-4BFD-9D4F-F731C680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3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7001-3638-45E0-9153-32E326F0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9AB4B-CED2-47B6-A335-6D91FBDA3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18703-0D66-43AE-B5DC-288ECCC37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81C26-D556-4996-BB51-334FA8491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69CBD-12DD-44C7-A2E8-BE2D39040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5C834-14D8-4583-9E0F-6942037F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548C7-12F9-4B41-8AC9-C2A55C80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8114F-7630-4623-9559-A1E190B5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3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82B9-51BD-4266-AB7A-3A446C20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9AB6C-F8EE-409A-8202-86A32831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EF38F-B9E3-4F75-BF0D-38540E64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1782-6E1E-483B-BA87-30C6DCF1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8D011-F6D1-41E9-BA58-63F2D7C0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ACBF0-9F72-49B6-A06B-D9C8D255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BCFE0-6C5D-46D2-98E8-841557C6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556F-9CC5-4AF7-AF1D-FF8C1BF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9379-3DDD-4D3F-83CB-9C1C5C99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41F17-6666-48BE-A842-F522B272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B8B0C-EC4A-46C7-A89C-EDA43FD7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FD213-D1E0-495A-95EE-0DA3AB28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5A8B9-111C-4535-B866-BADAD7C9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0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3BF7-B20B-4964-AA69-A09B5736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91AAE-F2C0-472F-AE2E-835E58E1C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2B406-C0EA-4A08-9257-88C5DBF3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12FF6-EA61-4DEF-AA49-0E6ACA1A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B6133-B46A-4F8F-8C71-F695AA02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879F7-4C47-4477-A6BF-58E976D2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7FE58-6B7B-463B-BCA0-FCC41D5E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3C76-D85F-46DC-A8E0-173C4544A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B4966-DDF5-43DF-9211-976F44C47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0E08-65E4-430C-9C12-1CB02F9416B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3AB9F-6D0D-4C41-8194-4C84C7350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8F61-227A-49D4-8D1E-E75B2932F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hyperlink" Target="mailto:etothazan@usccb.org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hyperlink" Target="https://coresourceexchange.org/" TargetMode="External"/><Relationship Id="rId4" Type="http://schemas.openxmlformats.org/officeDocument/2006/relationships/hyperlink" Target="https://coresourceexchange.org/the-road-ahead-a-domestic-cultural-orientation-curriculu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rsconnect.org/wp-content/uploads/2024/04/RF-18D-USCCB-MRS-Cash-Based-RP-Client-Resource-Guide-rev.-April-2024-1.docx" TargetMode="External"/><Relationship Id="rId3" Type="http://schemas.openxmlformats.org/officeDocument/2006/relationships/notesSlide" Target="../notesSlides/notesSlide6.xml"/><Relationship Id="rId7" Type="http://schemas.openxmlformats.org/officeDocument/2006/relationships/hyperlink" Target="https://mrsconnect.org/wp-content/uploads/2024/05/USCCB-CO-Resource-List-for-Cash-Based-Model-Clients-1.docx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hyperlink" Target="https://mrsconnect.org/resettlement-services/reception-and-placement-rp/cultural-orientation/" TargetMode="External"/><Relationship Id="rId5" Type="http://schemas.openxmlformats.org/officeDocument/2006/relationships/hyperlink" Target="https://coresourceexchange.org/reception-and-placement-domestic-assessments/" TargetMode="External"/><Relationship Id="rId4" Type="http://schemas.openxmlformats.org/officeDocument/2006/relationships/hyperlink" Target="https://coresourceexchange.org/wp-content/uploads/2019/09/Domestic-Cultural-Orientation-Objectives-and-Indicators-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CBCAD86-BCB8-F69F-2A3A-C11C74BEB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352" y="-3452"/>
            <a:ext cx="8332450" cy="55332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29343F-73A2-94E8-32C4-2AF415C1F20D}"/>
              </a:ext>
            </a:extLst>
          </p:cNvPr>
          <p:cNvSpPr/>
          <p:nvPr/>
        </p:nvSpPr>
        <p:spPr>
          <a:xfrm>
            <a:off x="0" y="0"/>
            <a:ext cx="3959352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8504F-75F6-30D2-594F-C09588776162}"/>
              </a:ext>
            </a:extLst>
          </p:cNvPr>
          <p:cNvSpPr/>
          <p:nvPr/>
        </p:nvSpPr>
        <p:spPr>
          <a:xfrm>
            <a:off x="-72828" y="4500438"/>
            <a:ext cx="3520116" cy="168567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22F4D2-745B-4FDB-8501-1FC88BFA5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2" y="4785379"/>
            <a:ext cx="3152593" cy="11417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CF56F-B70F-47F9-24C6-AE45A852C1C7}"/>
              </a:ext>
            </a:extLst>
          </p:cNvPr>
          <p:cNvSpPr txBox="1"/>
          <p:nvPr/>
        </p:nvSpPr>
        <p:spPr>
          <a:xfrm>
            <a:off x="4148988" y="5593743"/>
            <a:ext cx="786252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Open Sans"/>
                <a:ea typeface="Open Sans"/>
                <a:cs typeface="Open Sans"/>
              </a:rPr>
              <a:t>FY24 Q3 Cultural Orientation Community of Practice (CO CoP)</a:t>
            </a: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May 21,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15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9B820-D65C-6696-0C80-6658320ACEC6}"/>
              </a:ext>
            </a:extLst>
          </p:cNvPr>
          <p:cNvSpPr/>
          <p:nvPr/>
        </p:nvSpPr>
        <p:spPr>
          <a:xfrm>
            <a:off x="12327" y="0"/>
            <a:ext cx="12120282" cy="6840070"/>
          </a:xfrm>
          <a:prstGeom prst="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36738527-2B8A-202C-8E8F-04466C307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0997" y="622875"/>
            <a:ext cx="1893570" cy="1893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9D509A-4BBA-F3C4-22F6-9F3DB394A171}"/>
              </a:ext>
            </a:extLst>
          </p:cNvPr>
          <p:cNvSpPr txBox="1"/>
          <p:nvPr/>
        </p:nvSpPr>
        <p:spPr>
          <a:xfrm>
            <a:off x="1978933" y="3004536"/>
            <a:ext cx="818707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cs typeface="Calibri"/>
              </a:rPr>
              <a:t>CO Documentation Discussion</a:t>
            </a:r>
          </a:p>
        </p:txBody>
      </p:sp>
    </p:spTree>
    <p:extLst>
      <p:ext uri="{BB962C8B-B14F-4D97-AF65-F5344CB8AC3E}">
        <p14:creationId xmlns:p14="http://schemas.microsoft.com/office/powerpoint/2010/main" val="3390534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04076" y="266853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pen Sans"/>
                <a:ea typeface="Open Sans"/>
                <a:cs typeface="Open Sans"/>
              </a:rPr>
              <a:t>R&amp;P Performance Outcomes</a:t>
            </a:r>
          </a:p>
        </p:txBody>
      </p:sp>
      <p:pic>
        <p:nvPicPr>
          <p:cNvPr id="6" name="Picture 5" descr="A text on a white background&#10;&#10;Description automatically generated">
            <a:extLst>
              <a:ext uri="{FF2B5EF4-FFF2-40B4-BE49-F238E27FC236}">
                <a16:creationId xmlns:a16="http://schemas.microsoft.com/office/drawing/2014/main" id="{5BBF4C73-24ED-18A9-3C4D-4254E0F8F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22" y="2654423"/>
            <a:ext cx="6232124" cy="1917577"/>
          </a:xfrm>
          <a:prstGeom prst="rect">
            <a:avLst/>
          </a:prstGeom>
        </p:spPr>
      </p:pic>
      <p:pic>
        <p:nvPicPr>
          <p:cNvPr id="4" name="Picture 3" descr="A list of information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BE58146-24AF-B0A3-0719-2961FE333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54" y="1521699"/>
            <a:ext cx="6782540" cy="49592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44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04076" y="266853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pen Sans"/>
                <a:ea typeface="Open Sans"/>
                <a:cs typeface="Open Sans"/>
              </a:rPr>
              <a:t>CO CoP Recordings and Presentations</a:t>
            </a:r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F5E0B840-6A8C-F8AD-BEE7-1ADC06206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84" y="1287262"/>
            <a:ext cx="5210832" cy="5473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288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CBCAD86-BCB8-F69F-2A3A-C11C74BEB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2829" y="0"/>
            <a:ext cx="9051005" cy="51198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29343F-73A2-94E8-32C4-2AF415C1F20D}"/>
              </a:ext>
            </a:extLst>
          </p:cNvPr>
          <p:cNvSpPr/>
          <p:nvPr/>
        </p:nvSpPr>
        <p:spPr>
          <a:xfrm>
            <a:off x="0" y="0"/>
            <a:ext cx="395935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8504F-75F6-30D2-594F-C09588776162}"/>
              </a:ext>
            </a:extLst>
          </p:cNvPr>
          <p:cNvSpPr/>
          <p:nvPr/>
        </p:nvSpPr>
        <p:spPr>
          <a:xfrm>
            <a:off x="2431" y="4481623"/>
            <a:ext cx="3520116" cy="168567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22F4D2-745B-4FDB-8501-1FC88BFA5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2" y="4785379"/>
            <a:ext cx="3152593" cy="11417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CF56F-B70F-47F9-24C6-AE45A852C1C7}"/>
              </a:ext>
            </a:extLst>
          </p:cNvPr>
          <p:cNvSpPr txBox="1"/>
          <p:nvPr/>
        </p:nvSpPr>
        <p:spPr>
          <a:xfrm>
            <a:off x="4150109" y="5118388"/>
            <a:ext cx="7862520" cy="16466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Open Sans"/>
                <a:ea typeface="Open Sans"/>
                <a:cs typeface="Open Sans"/>
              </a:rPr>
              <a:t>Questions?</a:t>
            </a:r>
          </a:p>
          <a:p>
            <a:endParaRPr lang="en-US" sz="600" b="1" dirty="0">
              <a:latin typeface="Open Sans"/>
              <a:ea typeface="Open Sans"/>
              <a:cs typeface="Open Sans"/>
            </a:endParaRP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Email </a:t>
            </a:r>
            <a:r>
              <a:rPr lang="en-US" sz="2400" dirty="0">
                <a:latin typeface="Open Sans"/>
                <a:ea typeface="Open Sans"/>
                <a:cs typeface="Open Sans"/>
                <a:hlinkClick r:id="rId5"/>
              </a:rPr>
              <a:t>etothazan@usccb.org</a:t>
            </a:r>
            <a:endParaRPr lang="en-US" sz="2400" dirty="0">
              <a:latin typeface="Open Sans"/>
              <a:ea typeface="Open Sans"/>
              <a:cs typeface="Open Sans"/>
            </a:endParaRPr>
          </a:p>
          <a:p>
            <a:endParaRPr lang="en-US" sz="700" dirty="0">
              <a:latin typeface="Open Sans"/>
              <a:ea typeface="Open Sans"/>
              <a:cs typeface="Open Sans"/>
            </a:endParaRP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Next CO CoP meeting: August 20 @ 3:00pm 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0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pointing at a monument&#10;&#10;Description automatically generated">
            <a:extLst>
              <a:ext uri="{FF2B5EF4-FFF2-40B4-BE49-F238E27FC236}">
                <a16:creationId xmlns:a16="http://schemas.microsoft.com/office/drawing/2014/main" id="{58AC76C3-3C62-CA5B-541E-017292512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262" y="1971259"/>
            <a:ext cx="3236258" cy="32928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B16CAE-AA23-4F34-94D8-8E6862D03529}"/>
              </a:ext>
            </a:extLst>
          </p:cNvPr>
          <p:cNvSpPr txBox="1"/>
          <p:nvPr/>
        </p:nvSpPr>
        <p:spPr>
          <a:xfrm>
            <a:off x="773782" y="3617683"/>
            <a:ext cx="423293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latin typeface="Open Sans"/>
                <a:ea typeface="Open Sans"/>
                <a:cs typeface="Open Sans"/>
              </a:rPr>
              <a:t>Elena </a:t>
            </a:r>
            <a:r>
              <a:rPr lang="en-US" sz="2000" dirty="0">
                <a:latin typeface="Open Sans"/>
                <a:ea typeface="Open Sans"/>
                <a:cs typeface="Open Sans"/>
              </a:rPr>
              <a:t>will be our facilitator today.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40E893C-6F55-43CB-8D5A-896E30005D18}"/>
              </a:ext>
            </a:extLst>
          </p:cNvPr>
          <p:cNvSpPr/>
          <p:nvPr/>
        </p:nvSpPr>
        <p:spPr>
          <a:xfrm>
            <a:off x="773783" y="2358256"/>
            <a:ext cx="4127701" cy="1009585"/>
          </a:xfrm>
          <a:prstGeom prst="wedgeRoundRectCallout">
            <a:avLst>
              <a:gd name="adj1" fmla="val 54763"/>
              <a:gd name="adj2" fmla="val 3144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Introduction</a:t>
            </a:r>
          </a:p>
        </p:txBody>
      </p:sp>
      <p:sp>
        <p:nvSpPr>
          <p:cNvPr id="13" name="Flowchart: Off-page Connector 12">
            <a:extLst>
              <a:ext uri="{FF2B5EF4-FFF2-40B4-BE49-F238E27FC236}">
                <a16:creationId xmlns:a16="http://schemas.microsoft.com/office/drawing/2014/main" id="{07BCBB21-8080-4FB3-BF54-F101B3F2AE2C}"/>
              </a:ext>
            </a:extLst>
          </p:cNvPr>
          <p:cNvSpPr/>
          <p:nvPr/>
        </p:nvSpPr>
        <p:spPr>
          <a:xfrm rot="6230085">
            <a:off x="10562232" y="4127438"/>
            <a:ext cx="400579" cy="1208014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6796AC-E6D9-441B-B7DF-38F78BF2F41D}"/>
              </a:ext>
            </a:extLst>
          </p:cNvPr>
          <p:cNvSpPr txBox="1"/>
          <p:nvPr/>
        </p:nvSpPr>
        <p:spPr>
          <a:xfrm rot="807092">
            <a:off x="10481644" y="4584892"/>
            <a:ext cx="9982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Elena</a:t>
            </a:r>
          </a:p>
        </p:txBody>
      </p:sp>
    </p:spTree>
    <p:extLst>
      <p:ext uri="{BB962C8B-B14F-4D97-AF65-F5344CB8AC3E}">
        <p14:creationId xmlns:p14="http://schemas.microsoft.com/office/powerpoint/2010/main" val="149094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BF850-B45D-4BF9-8E8F-567310FF76EB}"/>
              </a:ext>
            </a:extLst>
          </p:cNvPr>
          <p:cNvSpPr txBox="1"/>
          <p:nvPr/>
        </p:nvSpPr>
        <p:spPr>
          <a:xfrm>
            <a:off x="2589363" y="603145"/>
            <a:ext cx="666085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Today’s</a:t>
            </a: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Agenda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BB2950-FD8B-4818-8514-5E0860921B86}"/>
              </a:ext>
            </a:extLst>
          </p:cNvPr>
          <p:cNvSpPr/>
          <p:nvPr/>
        </p:nvSpPr>
        <p:spPr>
          <a:xfrm>
            <a:off x="926201" y="2088519"/>
            <a:ext cx="548640" cy="5486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054456-1C04-492A-8F78-7F8905A05A69}"/>
              </a:ext>
            </a:extLst>
          </p:cNvPr>
          <p:cNvSpPr/>
          <p:nvPr/>
        </p:nvSpPr>
        <p:spPr>
          <a:xfrm>
            <a:off x="1665436" y="2088519"/>
            <a:ext cx="3663820" cy="84799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CO Updates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60DBEE-898D-47F7-9E61-A94952BA2F7E}"/>
              </a:ext>
            </a:extLst>
          </p:cNvPr>
          <p:cNvSpPr/>
          <p:nvPr/>
        </p:nvSpPr>
        <p:spPr>
          <a:xfrm>
            <a:off x="926201" y="3882374"/>
            <a:ext cx="548640" cy="5486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009A11-0AE5-4F95-8FD4-FB062D352D39}"/>
              </a:ext>
            </a:extLst>
          </p:cNvPr>
          <p:cNvSpPr/>
          <p:nvPr/>
        </p:nvSpPr>
        <p:spPr>
          <a:xfrm>
            <a:off x="1665436" y="3883440"/>
            <a:ext cx="3663820" cy="84586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CO and the FY24 R&amp;P Redesign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B8BBAF-0826-4A56-8B7A-FCF3A3847418}"/>
              </a:ext>
            </a:extLst>
          </p:cNvPr>
          <p:cNvSpPr/>
          <p:nvPr/>
        </p:nvSpPr>
        <p:spPr>
          <a:xfrm>
            <a:off x="6769109" y="2088116"/>
            <a:ext cx="548640" cy="5486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44CB4F-ACCB-41E2-8BEE-0DA281808FE2}"/>
              </a:ext>
            </a:extLst>
          </p:cNvPr>
          <p:cNvSpPr/>
          <p:nvPr/>
        </p:nvSpPr>
        <p:spPr>
          <a:xfrm>
            <a:off x="7599055" y="2088116"/>
            <a:ext cx="3693958" cy="84799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CO Documentation Discussion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CF3589-108A-4DE8-8C70-7AE5B4F1134C}"/>
              </a:ext>
            </a:extLst>
          </p:cNvPr>
          <p:cNvSpPr/>
          <p:nvPr/>
        </p:nvSpPr>
        <p:spPr>
          <a:xfrm>
            <a:off x="6783782" y="3882374"/>
            <a:ext cx="548640" cy="5486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8111FA-4793-4495-B1D3-F612CC99A2FF}"/>
              </a:ext>
            </a:extLst>
          </p:cNvPr>
          <p:cNvSpPr/>
          <p:nvPr/>
        </p:nvSpPr>
        <p:spPr>
          <a:xfrm>
            <a:off x="7594635" y="3883121"/>
            <a:ext cx="3693318" cy="84618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R&amp;P Performance Outcomes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B1219A-1909-30B2-021C-DC179557BBEB}"/>
              </a:ext>
            </a:extLst>
          </p:cNvPr>
          <p:cNvSpPr/>
          <p:nvPr/>
        </p:nvSpPr>
        <p:spPr>
          <a:xfrm>
            <a:off x="4247851" y="5449232"/>
            <a:ext cx="3693318" cy="84618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Q&amp;A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B8E3F4-93F0-2690-3A9C-E522EC60F998}"/>
              </a:ext>
            </a:extLst>
          </p:cNvPr>
          <p:cNvSpPr/>
          <p:nvPr/>
        </p:nvSpPr>
        <p:spPr>
          <a:xfrm>
            <a:off x="3497156" y="5448484"/>
            <a:ext cx="548640" cy="5486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541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88584" y="638716"/>
            <a:ext cx="1118371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latin typeface="Calibri"/>
                <a:ea typeface="Open Sans"/>
                <a:cs typeface="Open Sans"/>
              </a:rPr>
              <a:t>Zoom Features</a:t>
            </a:r>
          </a:p>
          <a:p>
            <a:endParaRPr lang="en-US" sz="4400" b="1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D56F1-BD7C-8355-F5E5-D2B38299F8CC}"/>
              </a:ext>
            </a:extLst>
          </p:cNvPr>
          <p:cNvSpPr txBox="1"/>
          <p:nvPr/>
        </p:nvSpPr>
        <p:spPr>
          <a:xfrm>
            <a:off x="1908785" y="2580594"/>
            <a:ext cx="7035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CHAT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2F8B0-0A31-BB85-CFF9-AD2C37B4F509}"/>
              </a:ext>
            </a:extLst>
          </p:cNvPr>
          <p:cNvSpPr txBox="1"/>
          <p:nvPr/>
        </p:nvSpPr>
        <p:spPr>
          <a:xfrm>
            <a:off x="5212878" y="2568605"/>
            <a:ext cx="19351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MUTE / UNMUTE</a:t>
            </a:r>
          </a:p>
        </p:txBody>
      </p:sp>
      <p:pic>
        <p:nvPicPr>
          <p:cNvPr id="12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C8C8605-D605-F298-D116-0805B5CFA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961" y="3439338"/>
            <a:ext cx="2582077" cy="2023723"/>
          </a:xfrm>
          <a:prstGeom prst="rect">
            <a:avLst/>
          </a:prstGeom>
        </p:spPr>
      </p:pic>
      <p:pic>
        <p:nvPicPr>
          <p:cNvPr id="14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9C47BB-C566-FC77-0CCA-E9F99C834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84" y="3443146"/>
            <a:ext cx="3343923" cy="201573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C988B67-A5CA-DEF5-8AAD-0CC3A85C5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52" y="3429000"/>
            <a:ext cx="3825444" cy="20340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EBC2B4-FFD1-F48D-8CA2-376A1AAF2698}"/>
              </a:ext>
            </a:extLst>
          </p:cNvPr>
          <p:cNvSpPr txBox="1"/>
          <p:nvPr/>
        </p:nvSpPr>
        <p:spPr>
          <a:xfrm>
            <a:off x="9315653" y="2580594"/>
            <a:ext cx="19351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RENAME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34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04076" y="266853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pen Sans"/>
                <a:ea typeface="Open Sans"/>
                <a:cs typeface="Open Sans"/>
              </a:rPr>
              <a:t>Affiliate CO Updates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-1559" y="1274938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AC246B-0992-D5D3-83D5-1C49CFF79B6E}"/>
              </a:ext>
            </a:extLst>
          </p:cNvPr>
          <p:cNvSpPr/>
          <p:nvPr/>
        </p:nvSpPr>
        <p:spPr>
          <a:xfrm>
            <a:off x="202324" y="1859045"/>
            <a:ext cx="4016188" cy="118334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Please use the </a:t>
            </a:r>
            <a:r>
              <a:rPr lang="en-US" b="1" dirty="0" err="1">
                <a:solidFill>
                  <a:schemeClr val="bg1"/>
                </a:solidFill>
                <a:cs typeface="Calibri" panose="020F0502020204030204"/>
              </a:rPr>
              <a:t>Jamboard</a:t>
            </a:r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 link in the chat to answer questions on slide 1 and 2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A918161-A1AC-9650-9BF3-B89A88296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65" y="2758562"/>
            <a:ext cx="7590408" cy="4014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56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04076" y="266853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pen Sans"/>
                <a:ea typeface="Open Sans"/>
                <a:cs typeface="Open Sans"/>
              </a:rPr>
              <a:t>USCCB/MRS CO Updates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-1559" y="1274938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AC246B-0992-D5D3-83D5-1C49CFF79B6E}"/>
              </a:ext>
            </a:extLst>
          </p:cNvPr>
          <p:cNvSpPr/>
          <p:nvPr/>
        </p:nvSpPr>
        <p:spPr>
          <a:xfrm>
            <a:off x="1237160" y="1956725"/>
            <a:ext cx="3001432" cy="128052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NEW USCCB/MRS CO Resources on MRS Connect</a:t>
            </a:r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D73D7252-AFD1-41AF-5678-84D0B039B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75" y="1796803"/>
            <a:ext cx="5139965" cy="49284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A55C01-E9F9-8DA1-D520-83C6FB9D2A8E}"/>
              </a:ext>
            </a:extLst>
          </p:cNvPr>
          <p:cNvSpPr/>
          <p:nvPr/>
        </p:nvSpPr>
        <p:spPr>
          <a:xfrm>
            <a:off x="1237160" y="3620748"/>
            <a:ext cx="3001432" cy="128052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2 CO Working Group Updates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B05CEB-AE0D-4E9C-0700-4F5D000E751B}"/>
              </a:ext>
            </a:extLst>
          </p:cNvPr>
          <p:cNvSpPr/>
          <p:nvPr/>
        </p:nvSpPr>
        <p:spPr>
          <a:xfrm>
            <a:off x="1237160" y="5212079"/>
            <a:ext cx="3001432" cy="128052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Latin American Arrivals Survey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72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04076" y="266853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pen Sans"/>
                <a:ea typeface="Open Sans"/>
                <a:cs typeface="Open Sans"/>
              </a:rPr>
              <a:t>CORE CO Updates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-1559" y="1274938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AC246B-0992-D5D3-83D5-1C49CFF79B6E}"/>
              </a:ext>
            </a:extLst>
          </p:cNvPr>
          <p:cNvSpPr/>
          <p:nvPr/>
        </p:nvSpPr>
        <p:spPr>
          <a:xfrm>
            <a:off x="737692" y="3400938"/>
            <a:ext cx="3290240" cy="12802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CO Knowledge Exchange Workshops </a:t>
            </a:r>
            <a:r>
              <a:rPr lang="en-US" b="1">
                <a:solidFill>
                  <a:schemeClr val="bg1"/>
                </a:solidFill>
                <a:cs typeface="Calibri" panose="020F0502020204030204"/>
              </a:rPr>
              <a:t>in February 2024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BDC9A76-1D5A-1BDD-64F2-2DF4D08F6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77" y="2554727"/>
            <a:ext cx="6870706" cy="2972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15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04076" y="266853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pen Sans"/>
                <a:ea typeface="Open Sans"/>
                <a:cs typeface="Open Sans"/>
              </a:rPr>
              <a:t>CORE CO Updates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-1559" y="1274938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DD6EBB-7951-9942-3F3F-1802C7547359}"/>
              </a:ext>
            </a:extLst>
          </p:cNvPr>
          <p:cNvSpPr/>
          <p:nvPr/>
        </p:nvSpPr>
        <p:spPr>
          <a:xfrm>
            <a:off x="473093" y="2201723"/>
            <a:ext cx="3628568" cy="157134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  <a:hlinkClick r:id="rId4"/>
              </a:rPr>
              <a:t>The Road Ahead </a:t>
            </a:r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CO curriculum (session plans and power point slides) now available in multiple languages!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742968-1019-4587-3D75-10DC4EDED1D9}"/>
              </a:ext>
            </a:extLst>
          </p:cNvPr>
          <p:cNvSpPr/>
          <p:nvPr/>
        </p:nvSpPr>
        <p:spPr>
          <a:xfrm>
            <a:off x="504076" y="4656277"/>
            <a:ext cx="3429946" cy="130492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Sign up for the </a:t>
            </a:r>
            <a:r>
              <a:rPr lang="en-US" b="1" dirty="0">
                <a:solidFill>
                  <a:schemeClr val="bg1"/>
                </a:solidFill>
                <a:cs typeface="Calibri" panose="020F0502020204030204"/>
                <a:hlinkClick r:id="rId5"/>
              </a:rPr>
              <a:t>CORE Connection </a:t>
            </a:r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newsletter to stay updated!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CD7D568-A274-EC24-670C-7FD71E7C8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99" y="2018160"/>
            <a:ext cx="8101295" cy="3858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63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04076" y="266853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pen Sans"/>
                <a:ea typeface="Open Sans"/>
                <a:cs typeface="Open Sans"/>
              </a:rPr>
              <a:t>CO in the FY24 R&amp;P Redesign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EA0C2D-F828-FCD2-7E2B-FBFA3EB05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76634"/>
              </p:ext>
            </p:extLst>
          </p:nvPr>
        </p:nvGraphicFramePr>
        <p:xfrm>
          <a:off x="306851" y="1196187"/>
          <a:ext cx="11380937" cy="5394960"/>
        </p:xfrm>
        <a:graphic>
          <a:graphicData uri="http://schemas.openxmlformats.org/drawingml/2006/table">
            <a:tbl>
              <a:tblPr firstRow="1" bandRow="1">
                <a:solidFill>
                  <a:srgbClr val="FFE1FF"/>
                </a:solidFill>
                <a:tableStyleId>{2D5ABB26-0587-4C30-8999-92F81FD0307C}</a:tableStyleId>
              </a:tblPr>
              <a:tblGrid>
                <a:gridCol w="3406332">
                  <a:extLst>
                    <a:ext uri="{9D8B030D-6E8A-4147-A177-3AD203B41FA5}">
                      <a16:colId xmlns:a16="http://schemas.microsoft.com/office/drawing/2014/main" val="1609855284"/>
                    </a:ext>
                  </a:extLst>
                </a:gridCol>
                <a:gridCol w="2852209">
                  <a:extLst>
                    <a:ext uri="{9D8B030D-6E8A-4147-A177-3AD203B41FA5}">
                      <a16:colId xmlns:a16="http://schemas.microsoft.com/office/drawing/2014/main" val="394540373"/>
                    </a:ext>
                  </a:extLst>
                </a:gridCol>
                <a:gridCol w="2039112">
                  <a:extLst>
                    <a:ext uri="{9D8B030D-6E8A-4147-A177-3AD203B41FA5}">
                      <a16:colId xmlns:a16="http://schemas.microsoft.com/office/drawing/2014/main" val="1851889964"/>
                    </a:ext>
                  </a:extLst>
                </a:gridCol>
                <a:gridCol w="1545336">
                  <a:extLst>
                    <a:ext uri="{9D8B030D-6E8A-4147-A177-3AD203B41FA5}">
                      <a16:colId xmlns:a16="http://schemas.microsoft.com/office/drawing/2014/main" val="833868492"/>
                    </a:ext>
                  </a:extLst>
                </a:gridCol>
                <a:gridCol w="1537948">
                  <a:extLst>
                    <a:ext uri="{9D8B030D-6E8A-4147-A177-3AD203B41FA5}">
                      <a16:colId xmlns:a16="http://schemas.microsoft.com/office/drawing/2014/main" val="1302036441"/>
                    </a:ext>
                  </a:extLst>
                </a:gridCol>
              </a:tblGrid>
              <a:tr h="618559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R&amp;P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Cash-Based R&amp;P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Virtual R&amp;P (VR&amp;P)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Remote Placement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 Corps 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2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Resettlement Agency provides CO using the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CO Objectives &amp; Indicators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Documentation:  </a:t>
                      </a:r>
                    </a:p>
                    <a:p>
                      <a:pPr fontAlgn="base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CORE Model Assessment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USCCB/MRS CO Checklist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 (on MRS Connect) are required.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CO case notes for clients who arrived on or after April 1, 2024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fontAlgn="base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</a:p>
                    <a:p>
                      <a:pPr fontAlgn="base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R&amp;P Period Reports is the same.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Resettlement Agency gives clients the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USCCB/MRS CO Resource List for Cash-Based R&amp;P Track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along with the required </a:t>
                      </a:r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USCCB/MRS Cash-Based R&amp;P Client Resource Guide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(RF-18D) form.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Resettlement Agency can invite cashed-out clients to Standard R&amp;P CO classes.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Documentation: None (mark N/A for CO in R&amp;P Period Reports)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USCCB/MRS virtual case managers discuss CO concepts as they deliver other virtual services.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Clients can call IRC hotline with potentially CO-related urgent questions.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Documentation: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Partner provides CO.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Sponsor group provides CO.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23883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561614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  <p:tag name="SLIDO_APP_VERSION" val="1.6.1.4122"/>
  <p:tag name="SLIDO_PRESENTATION_ID" val="00000000-0000-0000-0000-000000000000"/>
  <p:tag name="SLIDO_EVENT_UUID" val="9b1e1ef6-df58-45de-a3f7-57e569375cc8"/>
  <p:tag name="SLIDO_EVENT_SECTION_UUID" val="bf6ba63d-bf81-4fe0-a0c4-13b312d23e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da1d45-861e-4fe5-83a3-22ea4bf0fe57" xsi:nil="true"/>
    <lcf76f155ced4ddcb4097134ff3c332f xmlns="f5d787ac-d775-4fd8-bc27-72c4cb205130">
      <Terms xmlns="http://schemas.microsoft.com/office/infopath/2007/PartnerControls"/>
    </lcf76f155ced4ddcb4097134ff3c332f>
    <SharedWithUsers xmlns="68da1d45-861e-4fe5-83a3-22ea4bf0fe57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9A6F06FB2106478545167F015977C2" ma:contentTypeVersion="11" ma:contentTypeDescription="Create a new document." ma:contentTypeScope="" ma:versionID="3f48c49d715068f61a9254d2f17956a5">
  <xsd:schema xmlns:xsd="http://www.w3.org/2001/XMLSchema" xmlns:xs="http://www.w3.org/2001/XMLSchema" xmlns:p="http://schemas.microsoft.com/office/2006/metadata/properties" xmlns:ns2="f5d787ac-d775-4fd8-bc27-72c4cb205130" xmlns:ns3="68da1d45-861e-4fe5-83a3-22ea4bf0fe57" targetNamespace="http://schemas.microsoft.com/office/2006/metadata/properties" ma:root="true" ma:fieldsID="c5f3c8bc51859c4cd0464fc38b2ef487" ns2:_="" ns3:_="">
    <xsd:import namespace="f5d787ac-d775-4fd8-bc27-72c4cb205130"/>
    <xsd:import namespace="68da1d45-861e-4fe5-83a3-22ea4bf0fe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787ac-d775-4fd8-bc27-72c4cb205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5bf5785-fda2-4148-b8d6-0a458c2774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a1d45-861e-4fe5-83a3-22ea4bf0fe5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76ec5c5-433a-4fb1-b1f7-18d453eec0cd}" ma:internalName="TaxCatchAll" ma:showField="CatchAllData" ma:web="68da1d45-861e-4fe5-83a3-22ea4bf0fe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AB17A3-6B4C-4EA3-BE42-4AFF908CF0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14A009-F8B2-48C3-AF20-BF859823E618}">
  <ds:schemaRefs>
    <ds:schemaRef ds:uri="http://purl.org/dc/terms/"/>
    <ds:schemaRef ds:uri="http://schemas.microsoft.com/office/2006/documentManagement/types"/>
    <ds:schemaRef ds:uri="68da1d45-861e-4fe5-83a3-22ea4bf0fe57"/>
    <ds:schemaRef ds:uri="f5d787ac-d775-4fd8-bc27-72c4cb205130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94991A-6E31-4949-AAAA-3B65D4A525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787ac-d775-4fd8-bc27-72c4cb205130"/>
    <ds:schemaRef ds:uri="68da1d45-861e-4fe5-83a3-22ea4bf0fe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633</Words>
  <Application>Microsoft Office PowerPoint</Application>
  <PresentationFormat>Widescreen</PresentationFormat>
  <Paragraphs>88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Peyton Smith</dc:creator>
  <cp:lastModifiedBy>Elena Tothazan</cp:lastModifiedBy>
  <cp:revision>821</cp:revision>
  <dcterms:created xsi:type="dcterms:W3CDTF">2020-10-22T16:02:30Z</dcterms:created>
  <dcterms:modified xsi:type="dcterms:W3CDTF">2024-05-22T15:40:24Z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0x010100869A6F06FB2106478545167F015977C2</vt:lpwstr>
  </property>
  <property fmtid="{D5CDD505-2E9C-101B-9397-08002B2CF9AE}" pid="3" name="ArticulateGUID">
    <vt:lpwstr>3965B84F-211B-4BE7-A058-976FC537865C</vt:lpwstr>
  </property>
  <property fmtid="{D5CDD505-2E9C-101B-9397-08002B2CF9AE}" pid="4" name="ArticulatePath">
    <vt:lpwstr>https://usccb.sharepoint.com/sites/AfghanPlacementandAssistanceAPA/Shared Documents/General/Weekly APA Calls/APA Call October 20</vt:lpwstr>
  </property>
  <property fmtid="{D5CDD505-2E9C-101B-9397-08002B2CF9AE}" pid="5" name="MediaServiceImageTags">
    <vt:lpwstr/>
  </property>
  <property fmtid="{D5CDD505-2E9C-101B-9397-08002B2CF9AE}" pid="6" name="Order">
    <vt:r8>131500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SlidoAppVersion">
    <vt:lpwstr>1.6.1.4122</vt:lpwstr>
  </property>
</Properties>
</file>