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omments/modernComment_1B7_924C8D2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comments/modernComment_1C9_FA731040.xml" ContentType="application/vnd.ms-powerpoint.comment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74" r:id="rId5"/>
    <p:sldId id="461" r:id="rId6"/>
    <p:sldId id="463" r:id="rId7"/>
    <p:sldId id="464" r:id="rId8"/>
    <p:sldId id="460" r:id="rId9"/>
    <p:sldId id="458" r:id="rId10"/>
    <p:sldId id="454" r:id="rId11"/>
    <p:sldId id="439" r:id="rId12"/>
    <p:sldId id="443" r:id="rId13"/>
    <p:sldId id="466" r:id="rId14"/>
    <p:sldId id="459" r:id="rId15"/>
    <p:sldId id="457" r:id="rId16"/>
    <p:sldId id="455" r:id="rId17"/>
    <p:sldId id="465" r:id="rId18"/>
    <p:sldId id="445" r:id="rId19"/>
    <p:sldId id="453" r:id="rId20"/>
    <p:sldId id="450" r:id="rId21"/>
    <p:sldId id="449" r:id="rId22"/>
    <p:sldId id="452" r:id="rId23"/>
    <p:sldId id="456" r:id="rId24"/>
    <p:sldId id="442" r:id="rId25"/>
    <p:sldId id="446" r:id="rId26"/>
    <p:sldId id="444" r:id="rId27"/>
    <p:sldId id="447" r:id="rId28"/>
    <p:sldId id="467" r:id="rId29"/>
    <p:sldId id="358" r:id="rId30"/>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C47907-C5B0-81CF-05A9-2C8988A54FF1}" name="Christa Ross" initials="CR" userId="S::CRoss@usccb.org::c548dd61-30e3-4812-ac03-46f5c6cf4d06" providerId="AD"/>
  <p188:author id="{68F11F2A-DD8F-6274-C039-49D2D6588B57}" name="Kristina Marsh" initials="KM" userId="S::mrsconsult_kmarsh@usccb.org::cd23f5d5-c664-44f4-a4e6-fff1b4135a7e" providerId="AD"/>
  <p188:author id="{637BE793-8445-0231-709C-6F7ED4247531}" name="Sarah Evans" initials="SE" userId="S::SEvans@usccb.org::84d96db9-4018-478e-89a3-dba85e013a2b" providerId="AD"/>
  <p188:author id="{CA82A0B1-CA2D-F22C-D419-03098F77178D}" name="Rachel Pollock" initials="RP" userId="S::rpollock@usccb.org::5d79080d-b86f-4241-8f75-89e865fa7d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a:srgbClr val="FF99CC"/>
    <a:srgbClr val="1F4E79"/>
    <a:srgbClr val="E9F0EB"/>
    <a:srgbClr val="E2F0EB"/>
    <a:srgbClr val="A7FFEA"/>
    <a:srgbClr val="6B8FCF"/>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39485-792D-DF01-75FD-21DFB960C367}" v="1" dt="2024-04-17T14:58:27.813"/>
    <p1510:client id="{24CAD0AB-4F0D-093D-8BD5-263DC59CB696}" v="120" dt="2024-04-17T01:32:46.087"/>
    <p1510:client id="{56071FEC-5C17-444E-8BFB-8CE447597989}" v="2001" dt="2024-04-17T14:55:27.248"/>
    <p1510:client id="{5BFA92C0-3F8B-145C-661E-DAB7C2527174}" v="749" dt="2024-04-16T17:40:54.577"/>
    <p1510:client id="{668577DB-E79C-4F78-9D0D-87C16256572C}" v="214" dt="2024-04-16T21:05:45.882"/>
    <p1510:client id="{72490CDA-CD56-4D47-97F3-BEB417827068}" v="69" dt="2024-04-17T16:56:39.017"/>
    <p1510:client id="{B313BCDD-2D0C-E972-0A52-B55EC129033B}" v="9" dt="2024-04-17T16:35:55.860"/>
    <p1510:client id="{DFF5C758-D99A-4743-B233-0B934770E5F1}" v="71" dt="2024-04-17T13:51:37.945"/>
    <p1510:client id="{E33D0BD6-3D31-461A-B749-05CEBECF7180}" v="2" dt="2024-04-17T00:37:22.749"/>
    <p1510:client id="{E6D89737-95D2-4D40-AA46-EB415145D18D}" v="2" dt="2024-04-19T19:54:39.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32" y="32"/>
      </p:cViewPr>
      <p:guideLst>
        <p:guide orient="horz" pos="1344"/>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modernComment_1B7_924C8D2D.xml><?xml version="1.0" encoding="utf-8"?>
<p188:cmLst xmlns:a="http://schemas.openxmlformats.org/drawingml/2006/main" xmlns:r="http://schemas.openxmlformats.org/officeDocument/2006/relationships" xmlns:p188="http://schemas.microsoft.com/office/powerpoint/2018/8/main">
  <p188:cm id="{40DD650E-A1B5-4B56-91CE-B3FFA57C7D8D}" authorId="{637BE793-8445-0231-709C-6F7ED4247531}" created="2024-04-17T00:28:21.137">
    <ac:txMkLst xmlns:ac="http://schemas.microsoft.com/office/drawing/2013/main/command">
      <pc:docMk xmlns:pc="http://schemas.microsoft.com/office/powerpoint/2013/main/command"/>
      <pc:sldMk xmlns:pc="http://schemas.microsoft.com/office/powerpoint/2013/main/command" cId="2454490413" sldId="439"/>
      <ac:spMk id="3" creationId="{805F5222-B50F-4483-36AE-C534234E7B58}"/>
      <ac:txMk cp="0" len="34">
        <ac:context len="35" hash="2728785067"/>
      </ac:txMk>
    </ac:txMkLst>
    <p188:pos x="8063537" y="268832"/>
    <p188:replyLst>
      <p188:reply id="{C333F2C6-CF54-4428-B686-7D90C5B2F903}" authorId="{CA82A0B1-CA2D-F22C-D419-03098F77178D}" created="2024-04-17T00:37:22.749">
        <p188:txBody>
          <a:bodyPr/>
          <a:lstStyle/>
          <a:p>
            <a:r>
              <a:rPr lang="en-US"/>
              <a:t>Wait til the CA is out I think but seems like virtually is probably ok?</a:t>
            </a:r>
          </a:p>
        </p188:txBody>
      </p188:reply>
    </p188:replyLst>
    <p188:txBody>
      <a:bodyPr/>
      <a:lstStyle/>
      <a:p>
        <a:r>
          <a:rPr lang="en-US"/>
          <a:t>[@Rachel Pollock]  - except for intake appointment (need wet signatures) - all of this could be done virtually? Should we say this explicitly, or wait until CA is out?</a:t>
        </a:r>
      </a:p>
    </p188:txBody>
  </p188:cm>
</p188:cmLst>
</file>

<file path=ppt/comments/modernComment_1C9_FA731040.xml><?xml version="1.0" encoding="utf-8"?>
<p188:cmLst xmlns:a="http://schemas.openxmlformats.org/drawingml/2006/main" xmlns:r="http://schemas.openxmlformats.org/officeDocument/2006/relationships" xmlns:p188="http://schemas.microsoft.com/office/powerpoint/2018/8/main">
  <p188:cm id="{F5A6A68D-D6B3-40ED-A652-F18109DCF410}" authorId="{637BE793-8445-0231-709C-6F7ED4247531}" created="2024-04-17T00:27:45.474">
    <ac:txMkLst xmlns:ac="http://schemas.microsoft.com/office/drawing/2013/main/command">
      <pc:docMk xmlns:pc="http://schemas.microsoft.com/office/powerpoint/2013/main/command"/>
      <pc:sldMk xmlns:pc="http://schemas.microsoft.com/office/powerpoint/2013/main/command" cId="4201844800" sldId="457"/>
      <ac:spMk id="6" creationId="{412A4EBC-A83A-925D-813A-470BDDB0E998}"/>
      <ac:txMk cp="0" len="166">
        <ac:context len="607" hash="3767049871"/>
      </ac:txMk>
    </ac:txMkLst>
    <p188:pos x="9348107" y="266117"/>
    <p188:txBody>
      <a:bodyPr/>
      <a:lstStyle/>
      <a:p>
        <a:r>
          <a:rPr lang="en-US"/>
          <a:t>Should we explicitly say this can be a virtual visit/phone call?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DE8EE-04BA-4B47-9AC2-A76248832DA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9C9E35E-B2E2-49AC-8642-F58EDF76F4B8}">
      <dgm:prSet custT="1"/>
      <dgm:spPr/>
      <dgm:t>
        <a:bodyPr/>
        <a:lstStyle/>
        <a:p>
          <a:r>
            <a:rPr lang="en-US" sz="1400"/>
            <a:t>Before submitting assurance:</a:t>
          </a:r>
        </a:p>
        <a:p>
          <a:r>
            <a:rPr lang="en-US" sz="1400" b="1"/>
            <a:t>U.S. Tie Assessment</a:t>
          </a:r>
        </a:p>
      </dgm:t>
    </dgm:pt>
    <dgm:pt modelId="{13F1042D-4AE0-4CA8-B306-98ED19592B93}" type="parTrans" cxnId="{51A848D4-CC86-4218-9FC4-882AE5DB834F}">
      <dgm:prSet/>
      <dgm:spPr/>
      <dgm:t>
        <a:bodyPr/>
        <a:lstStyle/>
        <a:p>
          <a:endParaRPr lang="en-US"/>
        </a:p>
      </dgm:t>
    </dgm:pt>
    <dgm:pt modelId="{DB28547C-7C07-4008-A7A7-DA301F4178F6}" type="sibTrans" cxnId="{51A848D4-CC86-4218-9FC4-882AE5DB834F}">
      <dgm:prSet/>
      <dgm:spPr/>
      <dgm:t>
        <a:bodyPr/>
        <a:lstStyle/>
        <a:p>
          <a:endParaRPr lang="en-US"/>
        </a:p>
      </dgm:t>
    </dgm:pt>
    <dgm:pt modelId="{9330298C-D90D-4144-A81E-85E31EEC2920}">
      <dgm:prSet custT="1"/>
      <dgm:spPr/>
      <dgm:t>
        <a:bodyPr/>
        <a:lstStyle/>
        <a:p>
          <a:r>
            <a:rPr lang="en-US" sz="1400"/>
            <a:t>Within 7 working days of domestic arrival:</a:t>
          </a:r>
        </a:p>
        <a:p>
          <a:r>
            <a:rPr lang="en-US" sz="1400" b="1"/>
            <a:t>Service Plan Assessment, Cash-Based R&amp;P Agreement, Cash-Based R&amp;P Client Resource Guide</a:t>
          </a:r>
        </a:p>
      </dgm:t>
    </dgm:pt>
    <dgm:pt modelId="{077CA496-15D7-4C61-9397-7BC430A844D1}" type="parTrans" cxnId="{82289C3D-03C7-4BF3-AFA6-E702CBFD27D1}">
      <dgm:prSet/>
      <dgm:spPr/>
      <dgm:t>
        <a:bodyPr/>
        <a:lstStyle/>
        <a:p>
          <a:endParaRPr lang="en-US"/>
        </a:p>
      </dgm:t>
    </dgm:pt>
    <dgm:pt modelId="{587F56AE-74C4-4966-8DDA-BCC79BC87132}" type="sibTrans" cxnId="{82289C3D-03C7-4BF3-AFA6-E702CBFD27D1}">
      <dgm:prSet/>
      <dgm:spPr/>
      <dgm:t>
        <a:bodyPr/>
        <a:lstStyle/>
        <a:p>
          <a:endParaRPr lang="en-US"/>
        </a:p>
      </dgm:t>
    </dgm:pt>
    <dgm:pt modelId="{B91BEACA-DC58-4070-AA6C-9C9BFD83126D}">
      <dgm:prSet custT="1"/>
      <dgm:spPr/>
      <dgm:t>
        <a:bodyPr/>
        <a:lstStyle/>
        <a:p>
          <a:r>
            <a:rPr lang="en-US" sz="1400"/>
            <a:t>30-60 days after arrival:</a:t>
          </a:r>
        </a:p>
        <a:p>
          <a:r>
            <a:rPr lang="en-US" sz="1400" b="1"/>
            <a:t>Cash-Based R&amp;P Wellness Check</a:t>
          </a:r>
        </a:p>
      </dgm:t>
    </dgm:pt>
    <dgm:pt modelId="{899FED3D-73ED-4CD6-B505-CCE93FDFE6EF}" type="parTrans" cxnId="{9C1EF587-FFC3-4D27-AD6B-B6AA76B4A762}">
      <dgm:prSet/>
      <dgm:spPr/>
      <dgm:t>
        <a:bodyPr/>
        <a:lstStyle/>
        <a:p>
          <a:endParaRPr lang="en-US"/>
        </a:p>
      </dgm:t>
    </dgm:pt>
    <dgm:pt modelId="{25EA569A-0C3C-4A47-81A6-5D26E70200FB}" type="sibTrans" cxnId="{9C1EF587-FFC3-4D27-AD6B-B6AA76B4A762}">
      <dgm:prSet/>
      <dgm:spPr/>
      <dgm:t>
        <a:bodyPr/>
        <a:lstStyle/>
        <a:p>
          <a:endParaRPr lang="en-US"/>
        </a:p>
      </dgm:t>
    </dgm:pt>
    <dgm:pt modelId="{D04F3334-F60F-4C81-A878-1C420781DB56}">
      <dgm:prSet custT="1"/>
      <dgm:spPr/>
      <dgm:t>
        <a:bodyPr/>
        <a:lstStyle/>
        <a:p>
          <a:r>
            <a:rPr lang="en-US" sz="1400"/>
            <a:t>Within 7 days of the 90</a:t>
          </a:r>
          <a:r>
            <a:rPr lang="en-US" sz="1400" baseline="30000"/>
            <a:t>th</a:t>
          </a:r>
          <a:r>
            <a:rPr lang="en-US" sz="1400"/>
            <a:t> day: </a:t>
          </a:r>
          <a:r>
            <a:rPr lang="en-US" sz="1400" b="1"/>
            <a:t>Submit R&amp;P Period Report in MRIS</a:t>
          </a:r>
        </a:p>
      </dgm:t>
    </dgm:pt>
    <dgm:pt modelId="{F61B4B2A-329D-4AC5-A766-CC096ED5EA93}" type="parTrans" cxnId="{616C8802-D096-4C5E-A096-F207C50F27EA}">
      <dgm:prSet/>
      <dgm:spPr/>
      <dgm:t>
        <a:bodyPr/>
        <a:lstStyle/>
        <a:p>
          <a:endParaRPr lang="en-US"/>
        </a:p>
      </dgm:t>
    </dgm:pt>
    <dgm:pt modelId="{202A4564-6CB4-47A5-9B51-F1C6F3A664C1}" type="sibTrans" cxnId="{616C8802-D096-4C5E-A096-F207C50F27EA}">
      <dgm:prSet/>
      <dgm:spPr/>
      <dgm:t>
        <a:bodyPr/>
        <a:lstStyle/>
        <a:p>
          <a:endParaRPr lang="en-US"/>
        </a:p>
      </dgm:t>
    </dgm:pt>
    <dgm:pt modelId="{900E01BC-F25C-4FE3-88EE-5B216518A4AF}" type="pres">
      <dgm:prSet presAssocID="{3DADE8EE-04BA-4B47-9AC2-A76248832DA4}" presName="Name0" presStyleCnt="0">
        <dgm:presLayoutVars>
          <dgm:dir/>
          <dgm:resizeHandles val="exact"/>
        </dgm:presLayoutVars>
      </dgm:prSet>
      <dgm:spPr/>
    </dgm:pt>
    <dgm:pt modelId="{ADB98615-D27F-4FA3-A827-A0404E199257}" type="pres">
      <dgm:prSet presAssocID="{3DADE8EE-04BA-4B47-9AC2-A76248832DA4}" presName="arrow" presStyleLbl="bgShp" presStyleIdx="0" presStyleCnt="1"/>
      <dgm:spPr>
        <a:solidFill>
          <a:srgbClr val="00A27B"/>
        </a:solidFill>
      </dgm:spPr>
    </dgm:pt>
    <dgm:pt modelId="{DC587475-753F-404A-ABB9-CC45B619C7C0}" type="pres">
      <dgm:prSet presAssocID="{3DADE8EE-04BA-4B47-9AC2-A76248832DA4}" presName="points" presStyleCnt="0"/>
      <dgm:spPr/>
    </dgm:pt>
    <dgm:pt modelId="{59018138-C2F7-4C7B-92C3-80E77157E272}" type="pres">
      <dgm:prSet presAssocID="{49C9E35E-B2E2-49AC-8642-F58EDF76F4B8}" presName="compositeA" presStyleCnt="0"/>
      <dgm:spPr/>
    </dgm:pt>
    <dgm:pt modelId="{43FB8A6F-2EF0-4862-AF92-E5BA8E355F85}" type="pres">
      <dgm:prSet presAssocID="{49C9E35E-B2E2-49AC-8642-F58EDF76F4B8}" presName="textA" presStyleLbl="revTx" presStyleIdx="0" presStyleCnt="4">
        <dgm:presLayoutVars>
          <dgm:bulletEnabled val="1"/>
        </dgm:presLayoutVars>
      </dgm:prSet>
      <dgm:spPr/>
    </dgm:pt>
    <dgm:pt modelId="{64754A4A-E24D-47C9-AAEC-06BE29331BCD}" type="pres">
      <dgm:prSet presAssocID="{49C9E35E-B2E2-49AC-8642-F58EDF76F4B8}" presName="circleA" presStyleLbl="node1" presStyleIdx="0" presStyleCnt="4"/>
      <dgm:spPr>
        <a:solidFill>
          <a:schemeClr val="bg1"/>
        </a:solidFill>
      </dgm:spPr>
    </dgm:pt>
    <dgm:pt modelId="{3CF5FC0E-0D11-4FB8-924D-40DE35B17B7C}" type="pres">
      <dgm:prSet presAssocID="{49C9E35E-B2E2-49AC-8642-F58EDF76F4B8}" presName="spaceA" presStyleCnt="0"/>
      <dgm:spPr/>
    </dgm:pt>
    <dgm:pt modelId="{24DA501D-7D83-4B96-ABA8-DDE09B940EE3}" type="pres">
      <dgm:prSet presAssocID="{DB28547C-7C07-4008-A7A7-DA301F4178F6}" presName="space" presStyleCnt="0"/>
      <dgm:spPr/>
    </dgm:pt>
    <dgm:pt modelId="{41FD41BB-B4AC-4901-804D-487AFE240DC7}" type="pres">
      <dgm:prSet presAssocID="{9330298C-D90D-4144-A81E-85E31EEC2920}" presName="compositeB" presStyleCnt="0"/>
      <dgm:spPr/>
    </dgm:pt>
    <dgm:pt modelId="{EBD63D93-C9AC-43C1-9A7B-15F385378E81}" type="pres">
      <dgm:prSet presAssocID="{9330298C-D90D-4144-A81E-85E31EEC2920}" presName="textB" presStyleLbl="revTx" presStyleIdx="1" presStyleCnt="4" custScaleX="133470" custLinFactY="-48355" custLinFactNeighborX="-2209" custLinFactNeighborY="-100000">
        <dgm:presLayoutVars>
          <dgm:bulletEnabled val="1"/>
        </dgm:presLayoutVars>
      </dgm:prSet>
      <dgm:spPr/>
    </dgm:pt>
    <dgm:pt modelId="{7CD91B98-D262-46F5-AFA9-BAD4933E1C0E}" type="pres">
      <dgm:prSet presAssocID="{9330298C-D90D-4144-A81E-85E31EEC2920}" presName="circleB" presStyleLbl="node1" presStyleIdx="1" presStyleCnt="4"/>
      <dgm:spPr/>
    </dgm:pt>
    <dgm:pt modelId="{B86ABD7F-C8BE-4A0B-B442-528EA783E428}" type="pres">
      <dgm:prSet presAssocID="{9330298C-D90D-4144-A81E-85E31EEC2920}" presName="spaceB" presStyleCnt="0"/>
      <dgm:spPr/>
    </dgm:pt>
    <dgm:pt modelId="{D57D27D9-C326-4A46-BE63-E46CBC214CE2}" type="pres">
      <dgm:prSet presAssocID="{587F56AE-74C4-4966-8DDA-BCC79BC87132}" presName="space" presStyleCnt="0"/>
      <dgm:spPr/>
    </dgm:pt>
    <dgm:pt modelId="{112F3A48-0F84-4431-9C31-459BDB121D35}" type="pres">
      <dgm:prSet presAssocID="{B91BEACA-DC58-4070-AA6C-9C9BFD83126D}" presName="compositeA" presStyleCnt="0"/>
      <dgm:spPr/>
    </dgm:pt>
    <dgm:pt modelId="{6C3E56DF-224C-46A0-82BC-B6BD7AB2E82F}" type="pres">
      <dgm:prSet presAssocID="{B91BEACA-DC58-4070-AA6C-9C9BFD83126D}" presName="textA" presStyleLbl="revTx" presStyleIdx="2" presStyleCnt="4">
        <dgm:presLayoutVars>
          <dgm:bulletEnabled val="1"/>
        </dgm:presLayoutVars>
      </dgm:prSet>
      <dgm:spPr/>
    </dgm:pt>
    <dgm:pt modelId="{9E3EC79A-307D-40AF-A6C2-FBED77821F3A}" type="pres">
      <dgm:prSet presAssocID="{B91BEACA-DC58-4070-AA6C-9C9BFD83126D}" presName="circleA" presStyleLbl="node1" presStyleIdx="2" presStyleCnt="4"/>
      <dgm:spPr/>
    </dgm:pt>
    <dgm:pt modelId="{EBE66AEA-4A85-4590-A49C-C0262320CFCB}" type="pres">
      <dgm:prSet presAssocID="{B91BEACA-DC58-4070-AA6C-9C9BFD83126D}" presName="spaceA" presStyleCnt="0"/>
      <dgm:spPr/>
    </dgm:pt>
    <dgm:pt modelId="{31428512-9A91-4AE9-B75D-FF033CD4E06E}" type="pres">
      <dgm:prSet presAssocID="{25EA569A-0C3C-4A47-81A6-5D26E70200FB}" presName="space" presStyleCnt="0"/>
      <dgm:spPr/>
    </dgm:pt>
    <dgm:pt modelId="{AF5A62E0-704F-477F-8405-FFF4A949BD65}" type="pres">
      <dgm:prSet presAssocID="{D04F3334-F60F-4C81-A878-1C420781DB56}" presName="compositeB" presStyleCnt="0"/>
      <dgm:spPr/>
    </dgm:pt>
    <dgm:pt modelId="{6A970EE0-AB0F-4FBF-9E6F-073CA7CC061A}" type="pres">
      <dgm:prSet presAssocID="{D04F3334-F60F-4C81-A878-1C420781DB56}" presName="textB" presStyleLbl="revTx" presStyleIdx="3" presStyleCnt="4" custLinFactY="-29805" custLinFactNeighborX="4205" custLinFactNeighborY="-100000">
        <dgm:presLayoutVars>
          <dgm:bulletEnabled val="1"/>
        </dgm:presLayoutVars>
      </dgm:prSet>
      <dgm:spPr/>
    </dgm:pt>
    <dgm:pt modelId="{E0B204BF-78C5-42BB-A43C-1572D5B5C28F}" type="pres">
      <dgm:prSet presAssocID="{D04F3334-F60F-4C81-A878-1C420781DB56}" presName="circleB" presStyleLbl="node1" presStyleIdx="3" presStyleCnt="4"/>
      <dgm:spPr/>
    </dgm:pt>
    <dgm:pt modelId="{A62780D2-DB07-4B30-8508-45605AD3DCE6}" type="pres">
      <dgm:prSet presAssocID="{D04F3334-F60F-4C81-A878-1C420781DB56}" presName="spaceB" presStyleCnt="0"/>
      <dgm:spPr/>
    </dgm:pt>
  </dgm:ptLst>
  <dgm:cxnLst>
    <dgm:cxn modelId="{616C8802-D096-4C5E-A096-F207C50F27EA}" srcId="{3DADE8EE-04BA-4B47-9AC2-A76248832DA4}" destId="{D04F3334-F60F-4C81-A878-1C420781DB56}" srcOrd="3" destOrd="0" parTransId="{F61B4B2A-329D-4AC5-A766-CC096ED5EA93}" sibTransId="{202A4564-6CB4-47A5-9B51-F1C6F3A664C1}"/>
    <dgm:cxn modelId="{7831FA02-14BA-419F-8A02-22FB1CBFC633}" type="presOf" srcId="{9330298C-D90D-4144-A81E-85E31EEC2920}" destId="{EBD63D93-C9AC-43C1-9A7B-15F385378E81}" srcOrd="0" destOrd="0" presId="urn:microsoft.com/office/officeart/2005/8/layout/hProcess11"/>
    <dgm:cxn modelId="{E1670F12-ECD6-4C02-B89E-73C8BE546274}" type="presOf" srcId="{D04F3334-F60F-4C81-A878-1C420781DB56}" destId="{6A970EE0-AB0F-4FBF-9E6F-073CA7CC061A}" srcOrd="0" destOrd="0" presId="urn:microsoft.com/office/officeart/2005/8/layout/hProcess11"/>
    <dgm:cxn modelId="{07848021-3710-434F-ACFA-AD631D1DA1B0}" type="presOf" srcId="{B91BEACA-DC58-4070-AA6C-9C9BFD83126D}" destId="{6C3E56DF-224C-46A0-82BC-B6BD7AB2E82F}" srcOrd="0" destOrd="0" presId="urn:microsoft.com/office/officeart/2005/8/layout/hProcess11"/>
    <dgm:cxn modelId="{82289C3D-03C7-4BF3-AFA6-E702CBFD27D1}" srcId="{3DADE8EE-04BA-4B47-9AC2-A76248832DA4}" destId="{9330298C-D90D-4144-A81E-85E31EEC2920}" srcOrd="1" destOrd="0" parTransId="{077CA496-15D7-4C61-9397-7BC430A844D1}" sibTransId="{587F56AE-74C4-4966-8DDA-BCC79BC87132}"/>
    <dgm:cxn modelId="{12228671-C9CA-42FD-A192-06E227BDD76C}" type="presOf" srcId="{3DADE8EE-04BA-4B47-9AC2-A76248832DA4}" destId="{900E01BC-F25C-4FE3-88EE-5B216518A4AF}" srcOrd="0" destOrd="0" presId="urn:microsoft.com/office/officeart/2005/8/layout/hProcess11"/>
    <dgm:cxn modelId="{9C1EF587-FFC3-4D27-AD6B-B6AA76B4A762}" srcId="{3DADE8EE-04BA-4B47-9AC2-A76248832DA4}" destId="{B91BEACA-DC58-4070-AA6C-9C9BFD83126D}" srcOrd="2" destOrd="0" parTransId="{899FED3D-73ED-4CD6-B505-CCE93FDFE6EF}" sibTransId="{25EA569A-0C3C-4A47-81A6-5D26E70200FB}"/>
    <dgm:cxn modelId="{2DC449C5-1886-4196-89FD-07A660EF3E4B}" type="presOf" srcId="{49C9E35E-B2E2-49AC-8642-F58EDF76F4B8}" destId="{43FB8A6F-2EF0-4862-AF92-E5BA8E355F85}" srcOrd="0" destOrd="0" presId="urn:microsoft.com/office/officeart/2005/8/layout/hProcess11"/>
    <dgm:cxn modelId="{51A848D4-CC86-4218-9FC4-882AE5DB834F}" srcId="{3DADE8EE-04BA-4B47-9AC2-A76248832DA4}" destId="{49C9E35E-B2E2-49AC-8642-F58EDF76F4B8}" srcOrd="0" destOrd="0" parTransId="{13F1042D-4AE0-4CA8-B306-98ED19592B93}" sibTransId="{DB28547C-7C07-4008-A7A7-DA301F4178F6}"/>
    <dgm:cxn modelId="{D3EEB23A-FE61-413E-90EE-6575CC19AEF7}" type="presParOf" srcId="{900E01BC-F25C-4FE3-88EE-5B216518A4AF}" destId="{ADB98615-D27F-4FA3-A827-A0404E199257}" srcOrd="0" destOrd="0" presId="urn:microsoft.com/office/officeart/2005/8/layout/hProcess11"/>
    <dgm:cxn modelId="{B8FE19BA-17A3-47D3-A4E8-A4FD56088625}" type="presParOf" srcId="{900E01BC-F25C-4FE3-88EE-5B216518A4AF}" destId="{DC587475-753F-404A-ABB9-CC45B619C7C0}" srcOrd="1" destOrd="0" presId="urn:microsoft.com/office/officeart/2005/8/layout/hProcess11"/>
    <dgm:cxn modelId="{EA55BAD9-26E5-4B80-9294-4A81B9229027}" type="presParOf" srcId="{DC587475-753F-404A-ABB9-CC45B619C7C0}" destId="{59018138-C2F7-4C7B-92C3-80E77157E272}" srcOrd="0" destOrd="0" presId="urn:microsoft.com/office/officeart/2005/8/layout/hProcess11"/>
    <dgm:cxn modelId="{15E44E60-BFED-4013-B3CF-D0C0A8F10457}" type="presParOf" srcId="{59018138-C2F7-4C7B-92C3-80E77157E272}" destId="{43FB8A6F-2EF0-4862-AF92-E5BA8E355F85}" srcOrd="0" destOrd="0" presId="urn:microsoft.com/office/officeart/2005/8/layout/hProcess11"/>
    <dgm:cxn modelId="{E0BD178E-F1B9-44B9-9D3D-683499C9E7A5}" type="presParOf" srcId="{59018138-C2F7-4C7B-92C3-80E77157E272}" destId="{64754A4A-E24D-47C9-AAEC-06BE29331BCD}" srcOrd="1" destOrd="0" presId="urn:microsoft.com/office/officeart/2005/8/layout/hProcess11"/>
    <dgm:cxn modelId="{A8AD7904-93A8-449A-B6FB-0AD0B331CD90}" type="presParOf" srcId="{59018138-C2F7-4C7B-92C3-80E77157E272}" destId="{3CF5FC0E-0D11-4FB8-924D-40DE35B17B7C}" srcOrd="2" destOrd="0" presId="urn:microsoft.com/office/officeart/2005/8/layout/hProcess11"/>
    <dgm:cxn modelId="{50231CAA-F3F6-4CA1-82AF-494E3081F66A}" type="presParOf" srcId="{DC587475-753F-404A-ABB9-CC45B619C7C0}" destId="{24DA501D-7D83-4B96-ABA8-DDE09B940EE3}" srcOrd="1" destOrd="0" presId="urn:microsoft.com/office/officeart/2005/8/layout/hProcess11"/>
    <dgm:cxn modelId="{805EB2BD-E5A9-46DC-9AC5-E1B967BB3874}" type="presParOf" srcId="{DC587475-753F-404A-ABB9-CC45B619C7C0}" destId="{41FD41BB-B4AC-4901-804D-487AFE240DC7}" srcOrd="2" destOrd="0" presId="urn:microsoft.com/office/officeart/2005/8/layout/hProcess11"/>
    <dgm:cxn modelId="{1A411E1E-7DC4-4216-877A-6EA44879ED95}" type="presParOf" srcId="{41FD41BB-B4AC-4901-804D-487AFE240DC7}" destId="{EBD63D93-C9AC-43C1-9A7B-15F385378E81}" srcOrd="0" destOrd="0" presId="urn:microsoft.com/office/officeart/2005/8/layout/hProcess11"/>
    <dgm:cxn modelId="{90723E1C-E934-4914-A12B-672F9B3DAA65}" type="presParOf" srcId="{41FD41BB-B4AC-4901-804D-487AFE240DC7}" destId="{7CD91B98-D262-46F5-AFA9-BAD4933E1C0E}" srcOrd="1" destOrd="0" presId="urn:microsoft.com/office/officeart/2005/8/layout/hProcess11"/>
    <dgm:cxn modelId="{D184A484-8E3E-4FA9-900B-BDB67D2C60C5}" type="presParOf" srcId="{41FD41BB-B4AC-4901-804D-487AFE240DC7}" destId="{B86ABD7F-C8BE-4A0B-B442-528EA783E428}" srcOrd="2" destOrd="0" presId="urn:microsoft.com/office/officeart/2005/8/layout/hProcess11"/>
    <dgm:cxn modelId="{C04A609A-94BF-4819-96D5-02674C16F73B}" type="presParOf" srcId="{DC587475-753F-404A-ABB9-CC45B619C7C0}" destId="{D57D27D9-C326-4A46-BE63-E46CBC214CE2}" srcOrd="3" destOrd="0" presId="urn:microsoft.com/office/officeart/2005/8/layout/hProcess11"/>
    <dgm:cxn modelId="{B1D885DF-EECF-48E1-BA60-DEDF4112575D}" type="presParOf" srcId="{DC587475-753F-404A-ABB9-CC45B619C7C0}" destId="{112F3A48-0F84-4431-9C31-459BDB121D35}" srcOrd="4" destOrd="0" presId="urn:microsoft.com/office/officeart/2005/8/layout/hProcess11"/>
    <dgm:cxn modelId="{11FF44CD-E465-409F-A244-0C259B3226DB}" type="presParOf" srcId="{112F3A48-0F84-4431-9C31-459BDB121D35}" destId="{6C3E56DF-224C-46A0-82BC-B6BD7AB2E82F}" srcOrd="0" destOrd="0" presId="urn:microsoft.com/office/officeart/2005/8/layout/hProcess11"/>
    <dgm:cxn modelId="{FEAD0437-50BE-49C9-BC4B-8DF1D4A9CD3A}" type="presParOf" srcId="{112F3A48-0F84-4431-9C31-459BDB121D35}" destId="{9E3EC79A-307D-40AF-A6C2-FBED77821F3A}" srcOrd="1" destOrd="0" presId="urn:microsoft.com/office/officeart/2005/8/layout/hProcess11"/>
    <dgm:cxn modelId="{2678141D-10A6-456E-AA24-2C1EB63E6349}" type="presParOf" srcId="{112F3A48-0F84-4431-9C31-459BDB121D35}" destId="{EBE66AEA-4A85-4590-A49C-C0262320CFCB}" srcOrd="2" destOrd="0" presId="urn:microsoft.com/office/officeart/2005/8/layout/hProcess11"/>
    <dgm:cxn modelId="{62DE7F3F-DF9B-439A-AFFC-DD267340325A}" type="presParOf" srcId="{DC587475-753F-404A-ABB9-CC45B619C7C0}" destId="{31428512-9A91-4AE9-B75D-FF033CD4E06E}" srcOrd="5" destOrd="0" presId="urn:microsoft.com/office/officeart/2005/8/layout/hProcess11"/>
    <dgm:cxn modelId="{3D381C32-7116-4B40-88DA-4069F1847E3C}" type="presParOf" srcId="{DC587475-753F-404A-ABB9-CC45B619C7C0}" destId="{AF5A62E0-704F-477F-8405-FFF4A949BD65}" srcOrd="6" destOrd="0" presId="urn:microsoft.com/office/officeart/2005/8/layout/hProcess11"/>
    <dgm:cxn modelId="{14C56D93-1C34-4AD8-9692-9F982A2D698D}" type="presParOf" srcId="{AF5A62E0-704F-477F-8405-FFF4A949BD65}" destId="{6A970EE0-AB0F-4FBF-9E6F-073CA7CC061A}" srcOrd="0" destOrd="0" presId="urn:microsoft.com/office/officeart/2005/8/layout/hProcess11"/>
    <dgm:cxn modelId="{61A465B7-C219-4598-BDB0-F349DFD1C023}" type="presParOf" srcId="{AF5A62E0-704F-477F-8405-FFF4A949BD65}" destId="{E0B204BF-78C5-42BB-A43C-1572D5B5C28F}" srcOrd="1" destOrd="0" presId="urn:microsoft.com/office/officeart/2005/8/layout/hProcess11"/>
    <dgm:cxn modelId="{0841D858-3139-47DE-B368-D6724551559B}" type="presParOf" srcId="{AF5A62E0-704F-477F-8405-FFF4A949BD65}" destId="{A62780D2-DB07-4B30-8508-45605AD3DCE6}"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8615-D27F-4FA3-A827-A0404E199257}">
      <dsp:nvSpPr>
        <dsp:cNvPr id="0" name=""/>
        <dsp:cNvSpPr/>
      </dsp:nvSpPr>
      <dsp:spPr>
        <a:xfrm>
          <a:off x="0" y="908318"/>
          <a:ext cx="10742140" cy="1211091"/>
        </a:xfrm>
        <a:prstGeom prst="notchedRightArrow">
          <a:avLst/>
        </a:prstGeom>
        <a:solidFill>
          <a:srgbClr val="00A27B"/>
        </a:solidFill>
        <a:ln>
          <a:noFill/>
        </a:ln>
        <a:effectLst/>
      </dsp:spPr>
      <dsp:style>
        <a:lnRef idx="0">
          <a:scrgbClr r="0" g="0" b="0"/>
        </a:lnRef>
        <a:fillRef idx="1">
          <a:scrgbClr r="0" g="0" b="0"/>
        </a:fillRef>
        <a:effectRef idx="0">
          <a:scrgbClr r="0" g="0" b="0"/>
        </a:effectRef>
        <a:fontRef idx="minor"/>
      </dsp:style>
    </dsp:sp>
    <dsp:sp modelId="{43FB8A6F-2EF0-4862-AF92-E5BA8E355F85}">
      <dsp:nvSpPr>
        <dsp:cNvPr id="0" name=""/>
        <dsp:cNvSpPr/>
      </dsp:nvSpPr>
      <dsp:spPr>
        <a:xfrm>
          <a:off x="1733" y="0"/>
          <a:ext cx="2154984" cy="121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a:t>Before submitting assurance:</a:t>
          </a:r>
        </a:p>
        <a:p>
          <a:pPr marL="0" lvl="0" indent="0" algn="ctr" defTabSz="622300">
            <a:lnSpc>
              <a:spcPct val="90000"/>
            </a:lnSpc>
            <a:spcBef>
              <a:spcPct val="0"/>
            </a:spcBef>
            <a:spcAft>
              <a:spcPct val="35000"/>
            </a:spcAft>
            <a:buNone/>
          </a:pPr>
          <a:r>
            <a:rPr lang="en-US" sz="1400" b="1" kern="1200"/>
            <a:t>U.S. Tie Assessment</a:t>
          </a:r>
        </a:p>
      </dsp:txBody>
      <dsp:txXfrm>
        <a:off x="1733" y="0"/>
        <a:ext cx="2154984" cy="1211091"/>
      </dsp:txXfrm>
    </dsp:sp>
    <dsp:sp modelId="{64754A4A-E24D-47C9-AAEC-06BE29331BCD}">
      <dsp:nvSpPr>
        <dsp:cNvPr id="0" name=""/>
        <dsp:cNvSpPr/>
      </dsp:nvSpPr>
      <dsp:spPr>
        <a:xfrm>
          <a:off x="927839" y="1362477"/>
          <a:ext cx="302772" cy="302772"/>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63D93-C9AC-43C1-9A7B-15F385378E81}">
      <dsp:nvSpPr>
        <dsp:cNvPr id="0" name=""/>
        <dsp:cNvSpPr/>
      </dsp:nvSpPr>
      <dsp:spPr>
        <a:xfrm>
          <a:off x="2216863" y="19922"/>
          <a:ext cx="2876257" cy="121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Within 7 working days of domestic arrival:</a:t>
          </a:r>
        </a:p>
        <a:p>
          <a:pPr marL="0" lvl="0" indent="0" algn="ctr" defTabSz="622300">
            <a:lnSpc>
              <a:spcPct val="90000"/>
            </a:lnSpc>
            <a:spcBef>
              <a:spcPct val="0"/>
            </a:spcBef>
            <a:spcAft>
              <a:spcPct val="35000"/>
            </a:spcAft>
            <a:buNone/>
          </a:pPr>
          <a:r>
            <a:rPr lang="en-US" sz="1400" b="1" kern="1200"/>
            <a:t>Service Plan Assessment, Cash-Based R&amp;P Agreement, Cash-Based R&amp;P Client Resource Guide</a:t>
          </a:r>
        </a:p>
      </dsp:txBody>
      <dsp:txXfrm>
        <a:off x="2216863" y="19922"/>
        <a:ext cx="2876257" cy="1211091"/>
      </dsp:txXfrm>
    </dsp:sp>
    <dsp:sp modelId="{7CD91B98-D262-46F5-AFA9-BAD4933E1C0E}">
      <dsp:nvSpPr>
        <dsp:cNvPr id="0" name=""/>
        <dsp:cNvSpPr/>
      </dsp:nvSpPr>
      <dsp:spPr>
        <a:xfrm>
          <a:off x="3551209" y="1362477"/>
          <a:ext cx="302772" cy="30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E56DF-224C-46A0-82BC-B6BD7AB2E82F}">
      <dsp:nvSpPr>
        <dsp:cNvPr id="0" name=""/>
        <dsp:cNvSpPr/>
      </dsp:nvSpPr>
      <dsp:spPr>
        <a:xfrm>
          <a:off x="5248474" y="0"/>
          <a:ext cx="2154984" cy="121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a:t>30-60 days after arrival:</a:t>
          </a:r>
        </a:p>
        <a:p>
          <a:pPr marL="0" lvl="0" indent="0" algn="ctr" defTabSz="622300">
            <a:lnSpc>
              <a:spcPct val="90000"/>
            </a:lnSpc>
            <a:spcBef>
              <a:spcPct val="0"/>
            </a:spcBef>
            <a:spcAft>
              <a:spcPct val="35000"/>
            </a:spcAft>
            <a:buNone/>
          </a:pPr>
          <a:r>
            <a:rPr lang="en-US" sz="1400" b="1" kern="1200"/>
            <a:t>Cash-Based R&amp;P Wellness Check</a:t>
          </a:r>
        </a:p>
      </dsp:txBody>
      <dsp:txXfrm>
        <a:off x="5248474" y="0"/>
        <a:ext cx="2154984" cy="1211091"/>
      </dsp:txXfrm>
    </dsp:sp>
    <dsp:sp modelId="{9E3EC79A-307D-40AF-A6C2-FBED77821F3A}">
      <dsp:nvSpPr>
        <dsp:cNvPr id="0" name=""/>
        <dsp:cNvSpPr/>
      </dsp:nvSpPr>
      <dsp:spPr>
        <a:xfrm>
          <a:off x="6174580" y="1362477"/>
          <a:ext cx="302772" cy="30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70EE0-AB0F-4FBF-9E6F-073CA7CC061A}">
      <dsp:nvSpPr>
        <dsp:cNvPr id="0" name=""/>
        <dsp:cNvSpPr/>
      </dsp:nvSpPr>
      <dsp:spPr>
        <a:xfrm>
          <a:off x="7601825" y="244579"/>
          <a:ext cx="2154984" cy="121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Within 7 days of the 90</a:t>
          </a:r>
          <a:r>
            <a:rPr lang="en-US" sz="1400" kern="1200" baseline="30000"/>
            <a:t>th</a:t>
          </a:r>
          <a:r>
            <a:rPr lang="en-US" sz="1400" kern="1200"/>
            <a:t> day: </a:t>
          </a:r>
          <a:r>
            <a:rPr lang="en-US" sz="1400" b="1" kern="1200"/>
            <a:t>Submit R&amp;P Period Report in MRIS</a:t>
          </a:r>
        </a:p>
      </dsp:txBody>
      <dsp:txXfrm>
        <a:off x="7601825" y="244579"/>
        <a:ext cx="2154984" cy="1211091"/>
      </dsp:txXfrm>
    </dsp:sp>
    <dsp:sp modelId="{E0B204BF-78C5-42BB-A43C-1572D5B5C28F}">
      <dsp:nvSpPr>
        <dsp:cNvPr id="0" name=""/>
        <dsp:cNvSpPr/>
      </dsp:nvSpPr>
      <dsp:spPr>
        <a:xfrm>
          <a:off x="8437313" y="1362477"/>
          <a:ext cx="302772" cy="30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739241-A00C-4638-854A-58FE88DD0B97}" type="datetimeFigureOut">
              <a:rPr lang="en-US" smtClean="0"/>
              <a:t>4/19/2024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300414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47809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300084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175198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163107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68996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23576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1241741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17</a:t>
            </a:fld>
            <a:endParaRPr lang="en-US"/>
          </a:p>
        </p:txBody>
      </p:sp>
    </p:spTree>
    <p:extLst>
      <p:ext uri="{BB962C8B-B14F-4D97-AF65-F5344CB8AC3E}">
        <p14:creationId xmlns:p14="http://schemas.microsoft.com/office/powerpoint/2010/main" val="1265464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18</a:t>
            </a:fld>
            <a:endParaRPr lang="en-US"/>
          </a:p>
        </p:txBody>
      </p:sp>
    </p:spTree>
    <p:extLst>
      <p:ext uri="{BB962C8B-B14F-4D97-AF65-F5344CB8AC3E}">
        <p14:creationId xmlns:p14="http://schemas.microsoft.com/office/powerpoint/2010/main" val="532730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19</a:t>
            </a:fld>
            <a:endParaRPr lang="en-US"/>
          </a:p>
        </p:txBody>
      </p:sp>
    </p:spTree>
    <p:extLst>
      <p:ext uri="{BB962C8B-B14F-4D97-AF65-F5344CB8AC3E}">
        <p14:creationId xmlns:p14="http://schemas.microsoft.com/office/powerpoint/2010/main" val="284435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1375100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20</a:t>
            </a:fld>
            <a:endParaRPr lang="en-US"/>
          </a:p>
        </p:txBody>
      </p:sp>
    </p:spTree>
    <p:extLst>
      <p:ext uri="{BB962C8B-B14F-4D97-AF65-F5344CB8AC3E}">
        <p14:creationId xmlns:p14="http://schemas.microsoft.com/office/powerpoint/2010/main" val="172481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21</a:t>
            </a:fld>
            <a:endParaRPr lang="en-US"/>
          </a:p>
        </p:txBody>
      </p:sp>
    </p:spTree>
    <p:extLst>
      <p:ext uri="{BB962C8B-B14F-4D97-AF65-F5344CB8AC3E}">
        <p14:creationId xmlns:p14="http://schemas.microsoft.com/office/powerpoint/2010/main" val="2295469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22</a:t>
            </a:fld>
            <a:endParaRPr lang="en-US"/>
          </a:p>
        </p:txBody>
      </p:sp>
    </p:spTree>
    <p:extLst>
      <p:ext uri="{BB962C8B-B14F-4D97-AF65-F5344CB8AC3E}">
        <p14:creationId xmlns:p14="http://schemas.microsoft.com/office/powerpoint/2010/main" val="1479999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23</a:t>
            </a:fld>
            <a:endParaRPr lang="en-US"/>
          </a:p>
        </p:txBody>
      </p:sp>
    </p:spTree>
    <p:extLst>
      <p:ext uri="{BB962C8B-B14F-4D97-AF65-F5344CB8AC3E}">
        <p14:creationId xmlns:p14="http://schemas.microsoft.com/office/powerpoint/2010/main" val="844455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24</a:t>
            </a:fld>
            <a:endParaRPr lang="en-US"/>
          </a:p>
        </p:txBody>
      </p:sp>
    </p:spTree>
    <p:extLst>
      <p:ext uri="{BB962C8B-B14F-4D97-AF65-F5344CB8AC3E}">
        <p14:creationId xmlns:p14="http://schemas.microsoft.com/office/powerpoint/2010/main" val="304404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26</a:t>
            </a:fld>
            <a:endParaRPr lang="en-US"/>
          </a:p>
        </p:txBody>
      </p:sp>
    </p:spTree>
    <p:extLst>
      <p:ext uri="{BB962C8B-B14F-4D97-AF65-F5344CB8AC3E}">
        <p14:creationId xmlns:p14="http://schemas.microsoft.com/office/powerpoint/2010/main" val="237198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397564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23648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314755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76864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211813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230929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254332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5E6ABC-E4C7-4D97-96C3-F8B93C02128A}"/>
              </a:ext>
            </a:extLst>
          </p:cNvPr>
          <p:cNvSpPr>
            <a:spLocks noGrp="1"/>
          </p:cNvSpPr>
          <p:nvPr>
            <p:ph sz="half" idx="2"/>
          </p:nvPr>
        </p:nvSpPr>
        <p:spPr>
          <a:xfrm>
            <a:off x="912313" y="2167127"/>
            <a:ext cx="4956048" cy="359492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lang="en-US" sz="1800">
                <a:solidFill>
                  <a:schemeClr val="tx1"/>
                </a:solidFill>
              </a:defRPr>
            </a:lvl2pPr>
            <a:lvl3pPr>
              <a:defRPr lang="en-US" sz="1800">
                <a:solidFill>
                  <a:schemeClr val="tx1"/>
                </a:solidFill>
              </a:defRPr>
            </a:lvl3pPr>
            <a:lvl4pPr>
              <a:defRPr lang="en-US">
                <a:solidFill>
                  <a:schemeClr val="tx1"/>
                </a:solidFill>
              </a:defRPr>
            </a:lvl4pPr>
            <a:lvl5pPr>
              <a:defRPr lang="en-US">
                <a:solidFill>
                  <a:schemeClr val="tx1"/>
                </a:solidFill>
              </a:defRPr>
            </a:lvl5pPr>
          </a:lstStyle>
          <a:p>
            <a:pPr marL="0" lvl="0">
              <a:lnSpc>
                <a:spcPct val="150000"/>
              </a:lnSpc>
            </a:pPr>
            <a:r>
              <a:rPr lang="en-US"/>
              <a:t>Click to edit Master text styles</a:t>
            </a:r>
          </a:p>
          <a:p>
            <a:pPr marL="0" lvl="1">
              <a:lnSpc>
                <a:spcPct val="150000"/>
              </a:lnSpc>
            </a:pPr>
            <a:r>
              <a:rPr lang="en-US"/>
              <a:t>Second level</a:t>
            </a:r>
          </a:p>
          <a:p>
            <a:pPr marL="0" lvl="2">
              <a:lnSpc>
                <a:spcPct val="150000"/>
              </a:lnSpc>
            </a:pPr>
            <a:r>
              <a:rPr lang="en-US"/>
              <a:t>Third level</a:t>
            </a:r>
          </a:p>
          <a:p>
            <a:pPr marL="0" lvl="3">
              <a:lnSpc>
                <a:spcPct val="150000"/>
              </a:lnSpc>
            </a:pPr>
            <a:r>
              <a:rPr lang="en-US"/>
              <a:t>Fourth level</a:t>
            </a:r>
          </a:p>
          <a:p>
            <a:pPr marL="0" lvl="4">
              <a:lnSpc>
                <a:spcPct val="150000"/>
              </a:lnSpc>
            </a:pPr>
            <a:r>
              <a:rPr lang="en-US"/>
              <a:t>Fifth level</a:t>
            </a:r>
          </a:p>
        </p:txBody>
      </p:sp>
      <p:sp>
        <p:nvSpPr>
          <p:cNvPr id="12" name="Rectangle 11">
            <a:extLst>
              <a:ext uri="{FF2B5EF4-FFF2-40B4-BE49-F238E27FC236}">
                <a16:creationId xmlns:a16="http://schemas.microsoft.com/office/drawing/2014/main" id="{1E8CF8AC-1C4B-AD9F-6419-D0618F3B49B1}"/>
              </a:ext>
            </a:extLst>
          </p:cNvPr>
          <p:cNvSpPr/>
          <p:nvPr userDrawn="1"/>
        </p:nvSpPr>
        <p:spPr>
          <a:xfrm>
            <a:off x="0" y="119671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5">
            <a:extLst>
              <a:ext uri="{FF2B5EF4-FFF2-40B4-BE49-F238E27FC236}">
                <a16:creationId xmlns:a16="http://schemas.microsoft.com/office/drawing/2014/main" id="{2770E4A7-F37F-431B-97FC-DEB9BF0A96C0}"/>
              </a:ext>
            </a:extLst>
          </p:cNvPr>
          <p:cNvSpPr>
            <a:spLocks noGrp="1"/>
          </p:cNvSpPr>
          <p:nvPr>
            <p:ph sz="quarter" idx="4"/>
          </p:nvPr>
        </p:nvSpPr>
        <p:spPr>
          <a:xfrm>
            <a:off x="6321030" y="2167127"/>
            <a:ext cx="4955526" cy="3594919"/>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lang="en-US" sz="1800">
                <a:solidFill>
                  <a:schemeClr val="tx1"/>
                </a:solidFill>
              </a:defRPr>
            </a:lvl2pPr>
            <a:lvl3pPr>
              <a:defRPr lang="en-US" sz="1800">
                <a:solidFill>
                  <a:schemeClr val="tx1"/>
                </a:solidFill>
              </a:defRPr>
            </a:lvl3pPr>
            <a:lvl4pPr>
              <a:defRPr lang="en-US">
                <a:solidFill>
                  <a:schemeClr val="tx1"/>
                </a:solidFill>
              </a:defRPr>
            </a:lvl4pPr>
            <a:lvl5pPr>
              <a:defRPr lang="en-US">
                <a:solidFill>
                  <a:schemeClr val="tx1"/>
                </a:solidFill>
              </a:defRPr>
            </a:lvl5pPr>
          </a:lstStyle>
          <a:p>
            <a:pPr marL="0" lvl="0">
              <a:lnSpc>
                <a:spcPct val="150000"/>
              </a:lnSpc>
            </a:pPr>
            <a:r>
              <a:rPr lang="en-US"/>
              <a:t>Click to edit Master text styles</a:t>
            </a:r>
          </a:p>
          <a:p>
            <a:pPr marL="0" lvl="1">
              <a:lnSpc>
                <a:spcPct val="150000"/>
              </a:lnSpc>
            </a:pPr>
            <a:r>
              <a:rPr lang="en-US"/>
              <a:t>Second level</a:t>
            </a:r>
          </a:p>
          <a:p>
            <a:pPr marL="0" lvl="2">
              <a:lnSpc>
                <a:spcPct val="150000"/>
              </a:lnSpc>
            </a:pPr>
            <a:r>
              <a:rPr lang="en-US"/>
              <a:t>Third level</a:t>
            </a:r>
          </a:p>
          <a:p>
            <a:pPr marL="0" lvl="3">
              <a:lnSpc>
                <a:spcPct val="150000"/>
              </a:lnSpc>
            </a:pPr>
            <a:r>
              <a:rPr lang="en-US"/>
              <a:t>Fourth level</a:t>
            </a:r>
          </a:p>
          <a:p>
            <a:pPr marL="0" lvl="4">
              <a:lnSpc>
                <a:spcPct val="150000"/>
              </a:lnSpc>
            </a:pPr>
            <a:r>
              <a:rPr lang="en-US"/>
              <a:t>Fifth level</a:t>
            </a:r>
          </a:p>
        </p:txBody>
      </p:sp>
      <p:sp>
        <p:nvSpPr>
          <p:cNvPr id="7" name="Date Placeholder 6">
            <a:extLst>
              <a:ext uri="{FF2B5EF4-FFF2-40B4-BE49-F238E27FC236}">
                <a16:creationId xmlns:a16="http://schemas.microsoft.com/office/drawing/2014/main" id="{D7741055-2A85-45E5-A1F1-E411D600DB47}"/>
              </a:ext>
            </a:extLst>
          </p:cNvPr>
          <p:cNvSpPr>
            <a:spLocks noGrp="1"/>
          </p:cNvSpPr>
          <p:nvPr>
            <p:ph type="dt" sz="half" idx="10"/>
          </p:nvPr>
        </p:nvSpPr>
        <p:spPr/>
        <p:txBody>
          <a:bodyPr/>
          <a:lstStyle/>
          <a:p>
            <a:fld id="{A99A06D0-AD63-4B49-BEF5-C2EB85B24813}" type="datetimeFigureOut">
              <a:rPr lang="en-US" smtClean="0"/>
              <a:t>4/19/2024</a:t>
            </a:fld>
            <a:endParaRPr lang="en-US"/>
          </a:p>
        </p:txBody>
      </p:sp>
      <p:sp>
        <p:nvSpPr>
          <p:cNvPr id="8" name="Footer Placeholder 7">
            <a:extLst>
              <a:ext uri="{FF2B5EF4-FFF2-40B4-BE49-F238E27FC236}">
                <a16:creationId xmlns:a16="http://schemas.microsoft.com/office/drawing/2014/main" id="{C1644CCF-AB72-42EC-B202-09ADD9542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A974A-726B-4235-85E7-676A8E1B787D}"/>
              </a:ext>
            </a:extLst>
          </p:cNvPr>
          <p:cNvSpPr>
            <a:spLocks noGrp="1"/>
          </p:cNvSpPr>
          <p:nvPr>
            <p:ph type="sldNum" sz="quarter" idx="12"/>
          </p:nvPr>
        </p:nvSpPr>
        <p:spPr/>
        <p:txBody>
          <a:bodyPr/>
          <a:lstStyle/>
          <a:p>
            <a:fld id="{4C015FED-EA93-425D-9C2A-1440CE4DBADB}" type="slidenum">
              <a:rPr lang="en-US" smtClean="0"/>
              <a:t>‹#›</a:t>
            </a:fld>
            <a:endParaRPr lang="en-US"/>
          </a:p>
        </p:txBody>
      </p:sp>
      <p:sp>
        <p:nvSpPr>
          <p:cNvPr id="2" name="Title 1">
            <a:extLst>
              <a:ext uri="{FF2B5EF4-FFF2-40B4-BE49-F238E27FC236}">
                <a16:creationId xmlns:a16="http://schemas.microsoft.com/office/drawing/2014/main" id="{8C41A207-3440-43AE-AE58-D064CBE9F370}"/>
              </a:ext>
            </a:extLst>
          </p:cNvPr>
          <p:cNvSpPr>
            <a:spLocks noGrp="1"/>
          </p:cNvSpPr>
          <p:nvPr>
            <p:ph type="title"/>
          </p:nvPr>
        </p:nvSpPr>
        <p:spPr>
          <a:xfrm>
            <a:off x="530352" y="429768"/>
            <a:ext cx="11183112" cy="768096"/>
          </a:xfrm>
          <a:noFill/>
        </p:spPr>
        <p:txBody>
          <a:bodyPr wrap="square" lIns="91440" tIns="45720" rIns="91440" bIns="45720" rtlCol="0" anchor="t">
            <a:spAutoFit/>
          </a:bodyPr>
          <a:lstStyle>
            <a:lvl1pPr>
              <a:lnSpc>
                <a:spcPct val="100000"/>
              </a:lnSpc>
              <a:defRPr lang="en-US" b="1">
                <a:latin typeface="Open Sans"/>
                <a:ea typeface="Open Sans"/>
                <a:cs typeface="Open Sans"/>
              </a:defRPr>
            </a:lvl1pPr>
          </a:lstStyle>
          <a:p>
            <a:pPr marL="0" lvl="0" algn="ctr"/>
            <a:r>
              <a:rPr lang="en-US"/>
              <a:t>Click to edit Master title style</a:t>
            </a:r>
          </a:p>
        </p:txBody>
      </p:sp>
    </p:spTree>
    <p:extLst>
      <p:ext uri="{BB962C8B-B14F-4D97-AF65-F5344CB8AC3E}">
        <p14:creationId xmlns:p14="http://schemas.microsoft.com/office/powerpoint/2010/main" val="263221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5E6ABC-E4C7-4D97-96C3-F8B93C02128A}"/>
              </a:ext>
            </a:extLst>
          </p:cNvPr>
          <p:cNvSpPr>
            <a:spLocks noGrp="1"/>
          </p:cNvSpPr>
          <p:nvPr>
            <p:ph sz="half" idx="2"/>
          </p:nvPr>
        </p:nvSpPr>
        <p:spPr>
          <a:xfrm>
            <a:off x="912312" y="2167127"/>
            <a:ext cx="10364243" cy="359492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lang="en-US" sz="1800">
                <a:solidFill>
                  <a:schemeClr val="tx1"/>
                </a:solidFill>
              </a:defRPr>
            </a:lvl2pPr>
            <a:lvl3pPr>
              <a:defRPr lang="en-US" sz="1800">
                <a:solidFill>
                  <a:schemeClr val="tx1"/>
                </a:solidFill>
              </a:defRPr>
            </a:lvl3pPr>
            <a:lvl4pPr>
              <a:defRPr lang="en-US">
                <a:solidFill>
                  <a:schemeClr val="tx1"/>
                </a:solidFill>
              </a:defRPr>
            </a:lvl4pPr>
            <a:lvl5pPr>
              <a:defRPr lang="en-US">
                <a:solidFill>
                  <a:schemeClr val="tx1"/>
                </a:solidFill>
              </a:defRPr>
            </a:lvl5pPr>
          </a:lstStyle>
          <a:p>
            <a:pPr marL="0" lvl="0">
              <a:lnSpc>
                <a:spcPct val="150000"/>
              </a:lnSpc>
            </a:pPr>
            <a:r>
              <a:rPr lang="en-US"/>
              <a:t>Click to edit Master text styles</a:t>
            </a:r>
          </a:p>
          <a:p>
            <a:pPr marL="0" lvl="1">
              <a:lnSpc>
                <a:spcPct val="150000"/>
              </a:lnSpc>
            </a:pPr>
            <a:r>
              <a:rPr lang="en-US"/>
              <a:t>Second level</a:t>
            </a:r>
          </a:p>
          <a:p>
            <a:pPr marL="0" lvl="2">
              <a:lnSpc>
                <a:spcPct val="150000"/>
              </a:lnSpc>
            </a:pPr>
            <a:r>
              <a:rPr lang="en-US"/>
              <a:t>Third level</a:t>
            </a:r>
          </a:p>
          <a:p>
            <a:pPr marL="0" lvl="3">
              <a:lnSpc>
                <a:spcPct val="150000"/>
              </a:lnSpc>
            </a:pPr>
            <a:r>
              <a:rPr lang="en-US"/>
              <a:t>Fourth level</a:t>
            </a:r>
          </a:p>
          <a:p>
            <a:pPr marL="0" lvl="4">
              <a:lnSpc>
                <a:spcPct val="150000"/>
              </a:lnSpc>
            </a:pPr>
            <a:r>
              <a:rPr lang="en-US"/>
              <a:t>Fifth level</a:t>
            </a:r>
          </a:p>
        </p:txBody>
      </p:sp>
      <p:sp>
        <p:nvSpPr>
          <p:cNvPr id="12" name="Rectangle 11">
            <a:extLst>
              <a:ext uri="{FF2B5EF4-FFF2-40B4-BE49-F238E27FC236}">
                <a16:creationId xmlns:a16="http://schemas.microsoft.com/office/drawing/2014/main" id="{1E8CF8AC-1C4B-AD9F-6419-D0618F3B49B1}"/>
              </a:ext>
            </a:extLst>
          </p:cNvPr>
          <p:cNvSpPr/>
          <p:nvPr userDrawn="1"/>
        </p:nvSpPr>
        <p:spPr>
          <a:xfrm>
            <a:off x="0" y="119671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Date Placeholder 6">
            <a:extLst>
              <a:ext uri="{FF2B5EF4-FFF2-40B4-BE49-F238E27FC236}">
                <a16:creationId xmlns:a16="http://schemas.microsoft.com/office/drawing/2014/main" id="{D7741055-2A85-45E5-A1F1-E411D600DB47}"/>
              </a:ext>
            </a:extLst>
          </p:cNvPr>
          <p:cNvSpPr>
            <a:spLocks noGrp="1"/>
          </p:cNvSpPr>
          <p:nvPr>
            <p:ph type="dt" sz="half" idx="10"/>
          </p:nvPr>
        </p:nvSpPr>
        <p:spPr/>
        <p:txBody>
          <a:bodyPr/>
          <a:lstStyle/>
          <a:p>
            <a:fld id="{A99A06D0-AD63-4B49-BEF5-C2EB85B24813}" type="datetimeFigureOut">
              <a:rPr lang="en-US" smtClean="0"/>
              <a:t>4/19/2024</a:t>
            </a:fld>
            <a:endParaRPr lang="en-US"/>
          </a:p>
        </p:txBody>
      </p:sp>
      <p:sp>
        <p:nvSpPr>
          <p:cNvPr id="8" name="Footer Placeholder 7">
            <a:extLst>
              <a:ext uri="{FF2B5EF4-FFF2-40B4-BE49-F238E27FC236}">
                <a16:creationId xmlns:a16="http://schemas.microsoft.com/office/drawing/2014/main" id="{C1644CCF-AB72-42EC-B202-09ADD9542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A974A-726B-4235-85E7-676A8E1B787D}"/>
              </a:ext>
            </a:extLst>
          </p:cNvPr>
          <p:cNvSpPr>
            <a:spLocks noGrp="1"/>
          </p:cNvSpPr>
          <p:nvPr>
            <p:ph type="sldNum" sz="quarter" idx="12"/>
          </p:nvPr>
        </p:nvSpPr>
        <p:spPr/>
        <p:txBody>
          <a:bodyPr/>
          <a:lstStyle/>
          <a:p>
            <a:fld id="{4C015FED-EA93-425D-9C2A-1440CE4DBADB}" type="slidenum">
              <a:rPr lang="en-US" smtClean="0"/>
              <a:t>‹#›</a:t>
            </a:fld>
            <a:endParaRPr lang="en-US"/>
          </a:p>
        </p:txBody>
      </p:sp>
      <p:sp>
        <p:nvSpPr>
          <p:cNvPr id="2" name="Title 1">
            <a:extLst>
              <a:ext uri="{FF2B5EF4-FFF2-40B4-BE49-F238E27FC236}">
                <a16:creationId xmlns:a16="http://schemas.microsoft.com/office/drawing/2014/main" id="{8C41A207-3440-43AE-AE58-D064CBE9F370}"/>
              </a:ext>
            </a:extLst>
          </p:cNvPr>
          <p:cNvSpPr>
            <a:spLocks noGrp="1"/>
          </p:cNvSpPr>
          <p:nvPr>
            <p:ph type="title"/>
          </p:nvPr>
        </p:nvSpPr>
        <p:spPr>
          <a:xfrm>
            <a:off x="530352" y="429768"/>
            <a:ext cx="11183112" cy="768096"/>
          </a:xfrm>
          <a:noFill/>
        </p:spPr>
        <p:txBody>
          <a:bodyPr wrap="square" lIns="91440" tIns="45720" rIns="91440" bIns="45720" rtlCol="0" anchor="t">
            <a:spAutoFit/>
          </a:bodyPr>
          <a:lstStyle>
            <a:lvl1pPr>
              <a:lnSpc>
                <a:spcPct val="100000"/>
              </a:lnSpc>
              <a:defRPr lang="en-US" b="1">
                <a:latin typeface="Open Sans"/>
                <a:ea typeface="Open Sans"/>
                <a:cs typeface="Open Sans"/>
              </a:defRPr>
            </a:lvl1pPr>
          </a:lstStyle>
          <a:p>
            <a:pPr marL="0" lvl="0" algn="ctr"/>
            <a:r>
              <a:rPr lang="en-US"/>
              <a:t>Click to edit Master title style</a:t>
            </a:r>
          </a:p>
        </p:txBody>
      </p:sp>
    </p:spTree>
    <p:extLst>
      <p:ext uri="{BB962C8B-B14F-4D97-AF65-F5344CB8AC3E}">
        <p14:creationId xmlns:p14="http://schemas.microsoft.com/office/powerpoint/2010/main" val="212118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4/19/2024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4/19/2024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jpeg"/><Relationship Id="rId4" Type="http://schemas.microsoft.com/office/2018/10/relationships/comments" Target="../comments/modernComment_1C9_FA73104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8" Type="http://schemas.openxmlformats.org/officeDocument/2006/relationships/hyperlink" Target="https://mrsconnect.org/wp-content/uploads/2024/04/RF-18D-USCCB-MRS-Cash-Based-RP-Client-Resource-Guide-rev.-April-2024-1.docx" TargetMode="External"/><Relationship Id="rId3" Type="http://schemas.openxmlformats.org/officeDocument/2006/relationships/notesSlide" Target="../notesSlides/notesSlide24.xml"/><Relationship Id="rId7" Type="http://schemas.openxmlformats.org/officeDocument/2006/relationships/hyperlink" Target="https://mrsconnect.org/wp-content/uploads/2024/04/RF-18C-USCCB-MRS-Cash-Based-RP-Agreement-rev.-April-2024-2.docx" TargetMode="Externa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hyperlink" Target="https://mrsconnect.org/wp-content/uploads/2024/04/RF-18A-USCCB-MRS-RP-UST-Assessment-rev.-April-2024.docx" TargetMode="External"/><Relationship Id="rId5" Type="http://schemas.openxmlformats.org/officeDocument/2006/relationships/hyperlink" Target="https://mrsconnect.org/wp-content/uploads/2024/04/RF-18A-USCCB-MRS-Cash-Based-RP-UST-Assessment-rev.-April-2024.docx" TargetMode="External"/><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hyperlink" Target="https://mrsconnect.org/wp-content/uploads/2024/04/RF-18E-USCCB-MRS-Cash-Based-RP-Wellness-Check-Form-rev.-April-2024-1.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1.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8.xml"/><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Data" Target="../diagrams/data1.xml"/><Relationship Id="rId5" Type="http://schemas.openxmlformats.org/officeDocument/2006/relationships/image" Target="../media/image1.jpeg"/><Relationship Id="rId10" Type="http://schemas.microsoft.com/office/2007/relationships/diagramDrawing" Target="../diagrams/drawing1.xml"/><Relationship Id="rId4" Type="http://schemas.microsoft.com/office/2018/10/relationships/comments" Target="../comments/modernComment_1B7_924C8D2D.xml"/><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21581" y="4517756"/>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73"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39844" y="5539918"/>
            <a:ext cx="8047871" cy="1477328"/>
          </a:xfrm>
          <a:prstGeom prst="rect">
            <a:avLst/>
          </a:prstGeom>
          <a:noFill/>
        </p:spPr>
        <p:txBody>
          <a:bodyPr wrap="square" lIns="91440" tIns="45720" rIns="91440" bIns="45720" rtlCol="0" anchor="t">
            <a:spAutoFit/>
          </a:bodyPr>
          <a:lstStyle/>
          <a:p>
            <a:r>
              <a:rPr lang="en-US" sz="3600" b="1">
                <a:latin typeface="Open Sans"/>
                <a:ea typeface="Open Sans"/>
                <a:cs typeface="Open Sans"/>
              </a:rPr>
              <a:t>High Arrivals and Cash-Based R&amp;P </a:t>
            </a:r>
          </a:p>
          <a:p>
            <a:r>
              <a:rPr lang="en-US" sz="3600">
                <a:latin typeface="Open Sans"/>
                <a:ea typeface="Open Sans"/>
                <a:cs typeface="Open Sans"/>
              </a:rPr>
              <a:t>April 2024</a:t>
            </a:r>
            <a:endParaRPr lang="en-US" sz="3600">
              <a:latin typeface="Open Sans" panose="020B0606030504020204" pitchFamily="34" charset="0"/>
              <a:ea typeface="Open Sans" panose="020B0606030504020204" pitchFamily="34" charset="0"/>
              <a:cs typeface="Open Sans" panose="020B0606030504020204" pitchFamily="34" charset="0"/>
            </a:endParaRPr>
          </a:p>
          <a:p>
            <a:endParaRPr lang="en-US">
              <a:cs typeface="Calibri"/>
            </a:endParaRPr>
          </a:p>
        </p:txBody>
      </p:sp>
      <p:sp>
        <p:nvSpPr>
          <p:cNvPr id="8" name="AutoShape 4">
            <a:extLst>
              <a:ext uri="{FF2B5EF4-FFF2-40B4-BE49-F238E27FC236}">
                <a16:creationId xmlns:a16="http://schemas.microsoft.com/office/drawing/2014/main" id="{C4AC74D8-7E3F-711A-22EC-700667618D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erson carrying a baby&#10;&#10;Description automatically generated">
            <a:extLst>
              <a:ext uri="{FF2B5EF4-FFF2-40B4-BE49-F238E27FC236}">
                <a16:creationId xmlns:a16="http://schemas.microsoft.com/office/drawing/2014/main" id="{B2080019-B269-B295-2B47-58F30F647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184" y="0"/>
            <a:ext cx="8307456" cy="5538304"/>
          </a:xfrm>
          <a:prstGeom prst="rect">
            <a:avLst/>
          </a:prstGeom>
        </p:spPr>
      </p:pic>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503283" y="2075621"/>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US">
              <a:solidFill>
                <a:schemeClr val="tx1"/>
              </a:solidFill>
              <a:ea typeface="Calibri"/>
              <a:cs typeface="Calibri"/>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26211" y="655608"/>
            <a:ext cx="8660922" cy="707886"/>
          </a:xfrm>
          <a:prstGeom prst="rect">
            <a:avLst/>
          </a:prstGeom>
          <a:noFill/>
        </p:spPr>
        <p:txBody>
          <a:bodyPr wrap="square" rtlCol="0">
            <a:spAutoFit/>
          </a:bodyPr>
          <a:lstStyle/>
          <a:p>
            <a:r>
              <a:rPr lang="en-US" sz="4000" b="1"/>
              <a:t>Assessing Cases for Cash-Based R&amp;P</a:t>
            </a:r>
          </a:p>
        </p:txBody>
      </p:sp>
      <p:sp>
        <p:nvSpPr>
          <p:cNvPr id="6" name="TextBox 5">
            <a:extLst>
              <a:ext uri="{FF2B5EF4-FFF2-40B4-BE49-F238E27FC236}">
                <a16:creationId xmlns:a16="http://schemas.microsoft.com/office/drawing/2014/main" id="{D9071C94-CF5E-DF18-A403-5B31948EA050}"/>
              </a:ext>
            </a:extLst>
          </p:cNvPr>
          <p:cNvSpPr txBox="1"/>
          <p:nvPr/>
        </p:nvSpPr>
        <p:spPr>
          <a:xfrm>
            <a:off x="745875" y="2139958"/>
            <a:ext cx="10700250" cy="4072910"/>
          </a:xfrm>
          <a:prstGeom prst="rect">
            <a:avLst/>
          </a:prstGeom>
          <a:noFill/>
        </p:spPr>
        <p:txBody>
          <a:bodyPr wrap="square" lIns="91440" tIns="45720" rIns="91440" bIns="45720" rtlCol="0" anchor="t">
            <a:spAutoFit/>
          </a:bodyPr>
          <a:lstStyle/>
          <a:p>
            <a:pPr marL="342900" indent="-342900">
              <a:lnSpc>
                <a:spcPct val="107000"/>
              </a:lnSpc>
              <a:spcAft>
                <a:spcPts val="800"/>
              </a:spcAft>
              <a:buFont typeface="Arial" panose="020B0604020202020204" pitchFamily="34" charset="0"/>
              <a:buChar char="•"/>
              <a:tabLst>
                <a:tab pos="457200" algn="l"/>
              </a:tabLst>
            </a:pPr>
            <a:r>
              <a:rPr lang="en-US" sz="2500" kern="100">
                <a:ea typeface="Aptos" panose="020B0004020202020204" pitchFamily="34" charset="0"/>
                <a:cs typeface="Times New Roman"/>
              </a:rPr>
              <a:t>Cash-Based R&amp;P relies on a thorough assessment of US Tie capacity and willingness, which will take significant staff resources</a:t>
            </a:r>
          </a:p>
          <a:p>
            <a:pPr marL="342900" indent="-342900">
              <a:lnSpc>
                <a:spcPct val="107000"/>
              </a:lnSpc>
              <a:spcAft>
                <a:spcPts val="800"/>
              </a:spcAft>
              <a:buFont typeface="Arial" panose="020B0604020202020204" pitchFamily="34" charset="0"/>
              <a:buChar char="•"/>
              <a:tabLst>
                <a:tab pos="457200" algn="l"/>
              </a:tabLst>
            </a:pPr>
            <a:r>
              <a:rPr lang="en-US" sz="2500" kern="100">
                <a:ea typeface="Aptos" panose="020B0004020202020204" pitchFamily="34" charset="0"/>
                <a:cs typeface="Times New Roman"/>
              </a:rPr>
              <a:t>US Tie Assessment and biodata review are investments of time upfront to ensure the right cases are placed into Cash-Based R&amp;P </a:t>
            </a:r>
          </a:p>
          <a:p>
            <a:pPr marL="342900" indent="-342900">
              <a:lnSpc>
                <a:spcPct val="107000"/>
              </a:lnSpc>
              <a:spcAft>
                <a:spcPts val="800"/>
              </a:spcAft>
              <a:buFont typeface="Arial" panose="020B0604020202020204" pitchFamily="34" charset="0"/>
              <a:buChar char="•"/>
              <a:tabLst>
                <a:tab pos="457200" algn="l"/>
              </a:tabLst>
            </a:pPr>
            <a:r>
              <a:rPr lang="en-US" sz="2500" kern="100">
                <a:ea typeface="Aptos" panose="020B0004020202020204" pitchFamily="34" charset="0"/>
                <a:cs typeface="Times New Roman"/>
              </a:rPr>
              <a:t>USCCB/MRS will provide more in-depth training on using the US Tie Assessment, but will rely on your expertise in working with US Ties and local resources to make determinations</a:t>
            </a:r>
          </a:p>
          <a:p>
            <a:pPr marL="342900" indent="-342900">
              <a:lnSpc>
                <a:spcPct val="107000"/>
              </a:lnSpc>
              <a:spcAft>
                <a:spcPts val="800"/>
              </a:spcAft>
              <a:buFont typeface="Arial" panose="020B0604020202020204" pitchFamily="34" charset="0"/>
              <a:buChar char="•"/>
              <a:tabLst>
                <a:tab pos="457200" algn="l"/>
              </a:tabLst>
            </a:pPr>
            <a:endParaRPr lang="en-US" sz="2500" kern="100">
              <a:effectLst/>
              <a:ea typeface="Aptos" panose="020B0004020202020204" pitchFamily="34" charset="0"/>
              <a:cs typeface="Times New Roman"/>
            </a:endParaRPr>
          </a:p>
          <a:p>
            <a:endParaRPr lang="en-US"/>
          </a:p>
        </p:txBody>
      </p:sp>
    </p:spTree>
    <p:custDataLst>
      <p:tags r:id="rId1"/>
    </p:custDataLst>
    <p:extLst>
      <p:ext uri="{BB962C8B-B14F-4D97-AF65-F5344CB8AC3E}">
        <p14:creationId xmlns:p14="http://schemas.microsoft.com/office/powerpoint/2010/main" val="508454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0150" lvl="2" indent="-285750">
              <a:buFont typeface="Arial" panose="020B0604020202020204" pitchFamily="34" charset="0"/>
              <a:buChar char="•"/>
            </a:pPr>
            <a:endParaRPr lang="en-US" sz="1800" u="sng"/>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383336" y="-1617"/>
            <a:ext cx="9127647" cy="1261884"/>
          </a:xfrm>
          <a:prstGeom prst="rect">
            <a:avLst/>
          </a:prstGeom>
          <a:noFill/>
        </p:spPr>
        <p:txBody>
          <a:bodyPr wrap="square" lIns="91440" tIns="45720" rIns="91440" bIns="45720" rtlCol="0" anchor="t">
            <a:spAutoFit/>
          </a:bodyPr>
          <a:lstStyle/>
          <a:p>
            <a:r>
              <a:rPr lang="en-US" sz="4000" b="1"/>
              <a:t>Cash-Based R&amp;P: Post-Arrival</a:t>
            </a:r>
          </a:p>
          <a:p>
            <a:r>
              <a:rPr lang="en-US" sz="3600" b="1">
                <a:ea typeface="Calibri"/>
                <a:cs typeface="Calibri"/>
              </a:rPr>
              <a:t>(within 7 working days of domestic arrival)</a:t>
            </a:r>
          </a:p>
        </p:txBody>
      </p:sp>
      <p:sp>
        <p:nvSpPr>
          <p:cNvPr id="7" name="TextBox 6">
            <a:extLst>
              <a:ext uri="{FF2B5EF4-FFF2-40B4-BE49-F238E27FC236}">
                <a16:creationId xmlns:a16="http://schemas.microsoft.com/office/drawing/2014/main" id="{F2DC863C-6D3E-AD72-E7E9-0221B77E6AF2}"/>
              </a:ext>
            </a:extLst>
          </p:cNvPr>
          <p:cNvSpPr txBox="1"/>
          <p:nvPr/>
        </p:nvSpPr>
        <p:spPr>
          <a:xfrm>
            <a:off x="985045" y="2372039"/>
            <a:ext cx="6442121" cy="4585871"/>
          </a:xfrm>
          <a:prstGeom prst="rect">
            <a:avLst/>
          </a:prstGeom>
          <a:noFill/>
        </p:spPr>
        <p:txBody>
          <a:bodyPr wrap="square" rtlCol="0">
            <a:spAutoFit/>
          </a:bodyPr>
          <a:lstStyle/>
          <a:p>
            <a:r>
              <a:rPr lang="en-US" sz="2400" b="1" u="sng">
                <a:solidFill>
                  <a:srgbClr val="00765A"/>
                </a:solidFill>
              </a:rPr>
              <a:t>At the intake appointment:</a:t>
            </a:r>
          </a:p>
          <a:p>
            <a:pPr marL="742950" lvl="1" indent="-285750">
              <a:buFont typeface="Arial" panose="020B0604020202020204" pitchFamily="34" charset="0"/>
              <a:buChar char="•"/>
            </a:pPr>
            <a:r>
              <a:rPr lang="en-US" sz="2000" u="sng"/>
              <a:t>R&amp;P Service Plan Assessment (RF-18B) </a:t>
            </a:r>
          </a:p>
          <a:p>
            <a:pPr marL="1200150" lvl="2" indent="-285750">
              <a:buFont typeface="Arial" panose="020B0604020202020204" pitchFamily="34" charset="0"/>
              <a:buChar char="•"/>
            </a:pPr>
            <a:r>
              <a:rPr lang="en-US" sz="2000"/>
              <a:t>Form will require Resettlement Director approval signature if case manager intends for the client to “switch” tracks (i.e., case was assured for Cash-Based R&amp;P, but agency wants to shift them to Service-Based R&amp;P)</a:t>
            </a:r>
          </a:p>
          <a:p>
            <a:pPr marL="742950" lvl="1" indent="-285750">
              <a:buFont typeface="Arial" panose="020B0604020202020204" pitchFamily="34" charset="0"/>
              <a:buChar char="•"/>
            </a:pPr>
            <a:r>
              <a:rPr lang="en-US" sz="2000" u="sng"/>
              <a:t>Cash-Based R&amp;P Agreement (RF-18C)</a:t>
            </a:r>
          </a:p>
          <a:p>
            <a:pPr marL="742950" lvl="1" indent="-285750">
              <a:buFont typeface="Arial" panose="020B0604020202020204" pitchFamily="34" charset="0"/>
              <a:buChar char="•"/>
            </a:pPr>
            <a:r>
              <a:rPr lang="en-US" sz="2000" u="sng"/>
              <a:t>Cash-Based R&amp;P Resource Guide (RF-18D</a:t>
            </a:r>
            <a:r>
              <a:rPr lang="en-US" sz="2000"/>
              <a:t>)</a:t>
            </a:r>
          </a:p>
          <a:p>
            <a:pPr marL="742950" lvl="1" indent="-285750">
              <a:buFont typeface="Arial" panose="020B0604020202020204" pitchFamily="34" charset="0"/>
              <a:buChar char="•"/>
            </a:pPr>
            <a:r>
              <a:rPr lang="en-US" sz="2000"/>
              <a:t>Direct assistance given ASAP</a:t>
            </a:r>
          </a:p>
          <a:p>
            <a:pPr marL="742950" lvl="1" indent="-285750">
              <a:buFont typeface="Arial" panose="020B0604020202020204" pitchFamily="34" charset="0"/>
              <a:buChar char="•"/>
            </a:pPr>
            <a:r>
              <a:rPr lang="en-US" sz="2000"/>
              <a:t>Notify clients about 30-60 Day Wellness Check</a:t>
            </a:r>
          </a:p>
          <a:p>
            <a:pPr marL="742950" lvl="1" indent="-285750">
              <a:buFont typeface="Arial" panose="020B0604020202020204" pitchFamily="34" charset="0"/>
              <a:buChar char="•"/>
            </a:pPr>
            <a:endParaRPr lang="en-US" sz="1600"/>
          </a:p>
          <a:p>
            <a:pPr marL="742950" lvl="1" indent="-285750">
              <a:buFont typeface="Arial" panose="020B0604020202020204" pitchFamily="34" charset="0"/>
              <a:buChar char="•"/>
            </a:pPr>
            <a:endParaRPr lang="en-US" sz="1600"/>
          </a:p>
          <a:p>
            <a:pPr marL="742950" lvl="1" indent="-285750">
              <a:buFont typeface="Arial" panose="020B0604020202020204" pitchFamily="34" charset="0"/>
              <a:buChar char="•"/>
            </a:pPr>
            <a:endParaRPr lang="en-US" sz="1600"/>
          </a:p>
          <a:p>
            <a:pPr lvl="1"/>
            <a:endParaRPr lang="en-US" sz="2000"/>
          </a:p>
        </p:txBody>
      </p:sp>
      <p:pic>
        <p:nvPicPr>
          <p:cNvPr id="9" name="Graphic 8" descr="Checklist with solid fill">
            <a:extLst>
              <a:ext uri="{FF2B5EF4-FFF2-40B4-BE49-F238E27FC236}">
                <a16:creationId xmlns:a16="http://schemas.microsoft.com/office/drawing/2014/main" id="{C649F5B6-235E-9FA6-B548-0546F79DD5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0783" y="2850501"/>
            <a:ext cx="2104053" cy="2104053"/>
          </a:xfrm>
          <a:prstGeom prst="rect">
            <a:avLst/>
          </a:prstGeom>
        </p:spPr>
      </p:pic>
    </p:spTree>
    <p:custDataLst>
      <p:tags r:id="rId1"/>
    </p:custDataLst>
    <p:extLst>
      <p:ext uri="{BB962C8B-B14F-4D97-AF65-F5344CB8AC3E}">
        <p14:creationId xmlns:p14="http://schemas.microsoft.com/office/powerpoint/2010/main" val="328879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383336" y="-1617"/>
            <a:ext cx="9127647" cy="1261884"/>
          </a:xfrm>
          <a:prstGeom prst="rect">
            <a:avLst/>
          </a:prstGeom>
          <a:noFill/>
        </p:spPr>
        <p:txBody>
          <a:bodyPr wrap="square" lIns="91440" tIns="45720" rIns="91440" bIns="45720" rtlCol="0" anchor="t">
            <a:spAutoFit/>
          </a:bodyPr>
          <a:lstStyle/>
          <a:p>
            <a:r>
              <a:rPr lang="en-US" sz="4000" b="1"/>
              <a:t>Cash-Based R&amp;P: Post-Arrival</a:t>
            </a:r>
          </a:p>
          <a:p>
            <a:r>
              <a:rPr lang="en-US" sz="3600" b="1">
                <a:ea typeface="Calibri"/>
                <a:cs typeface="Calibri"/>
              </a:rPr>
              <a:t>(after case is enrolled in Cash-Based R&amp;P)</a:t>
            </a:r>
          </a:p>
        </p:txBody>
      </p:sp>
      <p:sp>
        <p:nvSpPr>
          <p:cNvPr id="6" name="TextBox 5">
            <a:extLst>
              <a:ext uri="{FF2B5EF4-FFF2-40B4-BE49-F238E27FC236}">
                <a16:creationId xmlns:a16="http://schemas.microsoft.com/office/drawing/2014/main" id="{412A4EBC-A83A-925D-813A-470BDDB0E998}"/>
              </a:ext>
            </a:extLst>
          </p:cNvPr>
          <p:cNvSpPr txBox="1"/>
          <p:nvPr/>
        </p:nvSpPr>
        <p:spPr>
          <a:xfrm>
            <a:off x="1110343" y="2258008"/>
            <a:ext cx="9619861" cy="3785652"/>
          </a:xfrm>
          <a:prstGeom prst="rect">
            <a:avLst/>
          </a:prstGeom>
          <a:noFill/>
        </p:spPr>
        <p:txBody>
          <a:bodyPr wrap="square" rtlCol="0">
            <a:spAutoFit/>
          </a:bodyPr>
          <a:lstStyle/>
          <a:p>
            <a:pPr marL="285750" indent="-285750">
              <a:buFont typeface="Arial" panose="020B0604020202020204" pitchFamily="34" charset="0"/>
              <a:buChar char="•"/>
            </a:pPr>
            <a:r>
              <a:rPr lang="en-US" sz="2000"/>
              <a:t>Between day 30 and day 60 after arrival, affiliate staff will do a Wellness Check with clients, and complete the </a:t>
            </a:r>
            <a:r>
              <a:rPr lang="en-US" sz="2000" u="sng"/>
              <a:t>USCCB/MRS Cash-Based R&amp;P Wellness Check Form (RF-18E)</a:t>
            </a:r>
          </a:p>
          <a:p>
            <a:pPr marL="1200150" lvl="2" indent="-285750">
              <a:buFont typeface="Arial" panose="020B0604020202020204" pitchFamily="34" charset="0"/>
              <a:buChar char="•"/>
            </a:pPr>
            <a:r>
              <a:rPr lang="en-US" sz="2000"/>
              <a:t>If issues are identified during the wellness check:</a:t>
            </a:r>
          </a:p>
          <a:p>
            <a:pPr marL="1200150" lvl="2" indent="-285750">
              <a:buFont typeface="Arial" panose="020B0604020202020204" pitchFamily="34" charset="0"/>
              <a:buChar char="•"/>
            </a:pPr>
            <a:r>
              <a:rPr lang="en-US" sz="2000"/>
              <a:t>Counsel clients about resources available (see previous slide)</a:t>
            </a:r>
          </a:p>
          <a:p>
            <a:pPr marL="1200150" lvl="2" indent="-285750">
              <a:buFont typeface="Arial" panose="020B0604020202020204" pitchFamily="34" charset="0"/>
              <a:buChar char="•"/>
            </a:pPr>
            <a:r>
              <a:rPr lang="en-US" sz="2000"/>
              <a:t>If serious safety concerns are identified, notify USCCB/MRS to discuss options</a:t>
            </a:r>
          </a:p>
          <a:p>
            <a:pPr marL="742950" lvl="1"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Submit </a:t>
            </a:r>
            <a:r>
              <a:rPr lang="en-US" sz="2000" b="1"/>
              <a:t>R&amp;P Period Report </a:t>
            </a:r>
            <a:r>
              <a:rPr lang="en-US" sz="2000"/>
              <a:t>for case within 7 days of the case’s 90</a:t>
            </a:r>
            <a:r>
              <a:rPr lang="en-US" sz="2000" baseline="30000"/>
              <a:t>th</a:t>
            </a:r>
            <a:r>
              <a:rPr lang="en-US" sz="2000"/>
              <a:t> day</a:t>
            </a:r>
          </a:p>
          <a:p>
            <a:pPr marL="742950" lvl="1" indent="-285750">
              <a:buFont typeface="Arial" panose="020B0604020202020204" pitchFamily="34" charset="0"/>
              <a:buChar char="•"/>
            </a:pPr>
            <a:r>
              <a:rPr lang="en-US" sz="2000"/>
              <a:t>Any core services case members/US Tie completed independently – mark “N/A”</a:t>
            </a:r>
          </a:p>
          <a:p>
            <a:pPr lvl="1"/>
            <a:endParaRPr lang="en-US" sz="2000"/>
          </a:p>
          <a:p>
            <a:pPr marL="285750" indent="-285750">
              <a:buFont typeface="Arial" panose="020B0604020202020204" pitchFamily="34" charset="0"/>
              <a:buChar char="•"/>
            </a:pPr>
            <a:r>
              <a:rPr lang="en-US" sz="2000"/>
              <a:t>Ensure case file documentation is complete </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r>
              <a:rPr lang="en-US" sz="2000"/>
              <a:t>Ensure financial billing is submitted timely in MRIS</a:t>
            </a:r>
          </a:p>
        </p:txBody>
      </p:sp>
    </p:spTree>
    <p:custDataLst>
      <p:tags r:id="rId1"/>
    </p:custDataLst>
    <p:extLst>
      <p:ext uri="{BB962C8B-B14F-4D97-AF65-F5344CB8AC3E}">
        <p14:creationId xmlns:p14="http://schemas.microsoft.com/office/powerpoint/2010/main" val="4201844800"/>
      </p:ext>
    </p:extLst>
  </p:cSld>
  <p:clrMapOvr>
    <a:masterClrMapping/>
  </p:clrMapOvr>
  <p:extLst>
    <p:ext uri="{6950BFC3-D8DA-4A85-94F7-54DA5524770B}">
      <p188:commentRel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527005" y="2125515"/>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endParaRPr lang="en-US" u="sng">
              <a:solidFill>
                <a:schemeClr val="tx1"/>
              </a:solidFill>
              <a:ea typeface="Calibri"/>
              <a:cs typeface="Times New Roman"/>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219680" y="640966"/>
            <a:ext cx="9149634" cy="646331"/>
          </a:xfrm>
          <a:prstGeom prst="rect">
            <a:avLst/>
          </a:prstGeom>
          <a:noFill/>
        </p:spPr>
        <p:txBody>
          <a:bodyPr wrap="square" lIns="91440" tIns="45720" rIns="91440" bIns="45720" rtlCol="0" anchor="t">
            <a:spAutoFit/>
          </a:bodyPr>
          <a:lstStyle/>
          <a:p>
            <a:r>
              <a:rPr lang="en-US" sz="3600" b="1"/>
              <a:t>Cash-Based R&amp;P: Managing Client Expectations</a:t>
            </a:r>
            <a:endParaRPr lang="en-US" sz="1600"/>
          </a:p>
        </p:txBody>
      </p:sp>
      <p:sp>
        <p:nvSpPr>
          <p:cNvPr id="10" name="TextBox 9">
            <a:extLst>
              <a:ext uri="{FF2B5EF4-FFF2-40B4-BE49-F238E27FC236}">
                <a16:creationId xmlns:a16="http://schemas.microsoft.com/office/drawing/2014/main" id="{C4BAA09A-87B4-A7A3-AB93-483275FB70D8}"/>
              </a:ext>
            </a:extLst>
          </p:cNvPr>
          <p:cNvSpPr txBox="1"/>
          <p:nvPr/>
        </p:nvSpPr>
        <p:spPr>
          <a:xfrm>
            <a:off x="722153" y="2331230"/>
            <a:ext cx="6882296" cy="4093428"/>
          </a:xfrm>
          <a:prstGeom prst="rect">
            <a:avLst/>
          </a:prstGeom>
          <a:noFill/>
        </p:spPr>
        <p:txBody>
          <a:bodyPr wrap="square" lIns="91440" tIns="45720" rIns="91440" bIns="45720" rtlCol="0" anchor="t">
            <a:spAutoFit/>
          </a:bodyPr>
          <a:lstStyle/>
          <a:p>
            <a:pPr lvl="1"/>
            <a:r>
              <a:rPr lang="en-US" sz="2000" b="1" u="sng">
                <a:solidFill>
                  <a:srgbClr val="00765A"/>
                </a:solidFill>
              </a:rPr>
              <a:t>Managing client and US Tie expectations:</a:t>
            </a:r>
          </a:p>
          <a:p>
            <a:pPr marL="742950" lvl="1" indent="-285750">
              <a:buFont typeface="Arial"/>
              <a:buChar char="•"/>
            </a:pPr>
            <a:r>
              <a:rPr lang="en-US" sz="2000">
                <a:solidFill>
                  <a:schemeClr val="tx1"/>
                </a:solidFill>
                <a:latin typeface="Calibri"/>
                <a:ea typeface="Calibri"/>
                <a:cs typeface="Times New Roman"/>
              </a:rPr>
              <a:t>Clients do not "opt into" Cash-Based R&amp;P – they are </a:t>
            </a:r>
            <a:r>
              <a:rPr lang="en-US" sz="2000" u="sng">
                <a:solidFill>
                  <a:schemeClr val="tx1"/>
                </a:solidFill>
                <a:latin typeface="Calibri"/>
                <a:ea typeface="Calibri"/>
                <a:cs typeface="Times New Roman"/>
              </a:rPr>
              <a:t>placed into Cash-Based R&amp;P by affiliate staff</a:t>
            </a:r>
            <a:endParaRPr lang="en-US" sz="2000" u="sng">
              <a:latin typeface="Calibri"/>
              <a:ea typeface="Calibri"/>
              <a:cs typeface="Times New Roman"/>
            </a:endParaRPr>
          </a:p>
          <a:p>
            <a:pPr marL="742950" lvl="1" indent="-285750">
              <a:buFont typeface="Arial"/>
              <a:buChar char="•"/>
            </a:pPr>
            <a:r>
              <a:rPr lang="en-US" sz="2000">
                <a:solidFill>
                  <a:schemeClr val="tx1"/>
                </a:solidFill>
                <a:ea typeface="Calibri"/>
                <a:cs typeface="Times New Roman"/>
              </a:rPr>
              <a:t>Once all adult clients sign the Cash-Based R&amp;P Agreement, </a:t>
            </a:r>
            <a:r>
              <a:rPr lang="en-US" sz="2000" u="sng">
                <a:solidFill>
                  <a:schemeClr val="tx1"/>
                </a:solidFill>
                <a:ea typeface="Calibri"/>
                <a:cs typeface="Times New Roman"/>
              </a:rPr>
              <a:t>the case cannot "revert" to service-based R&amp;P without PRM approval</a:t>
            </a:r>
          </a:p>
          <a:p>
            <a:pPr marL="1200150" lvl="2" indent="-285750">
              <a:buFont typeface="Arial"/>
              <a:buChar char="•"/>
            </a:pPr>
            <a:r>
              <a:rPr lang="en-US" sz="2000">
                <a:solidFill>
                  <a:schemeClr val="tx1"/>
                </a:solidFill>
                <a:ea typeface="Calibri"/>
                <a:cs typeface="Times New Roman"/>
              </a:rPr>
              <a:t>But </a:t>
            </a:r>
            <a:r>
              <a:rPr lang="en-US" sz="2000" u="sng">
                <a:solidFill>
                  <a:schemeClr val="tx1"/>
                </a:solidFill>
                <a:ea typeface="Calibri"/>
                <a:cs typeface="Times New Roman"/>
              </a:rPr>
              <a:t>resources do exist </a:t>
            </a:r>
            <a:r>
              <a:rPr lang="en-US" sz="2000">
                <a:solidFill>
                  <a:schemeClr val="tx1"/>
                </a:solidFill>
                <a:ea typeface="Calibri"/>
                <a:cs typeface="Times New Roman"/>
              </a:rPr>
              <a:t>for clients who feel they need more support – IRC hotline, </a:t>
            </a:r>
            <a:r>
              <a:rPr lang="en-US" sz="2000">
                <a:ea typeface="Calibri"/>
                <a:cs typeface="Times New Roman"/>
              </a:rPr>
              <a:t>Cash-Based R&amp;P Resource Guide, ability to access ORR services</a:t>
            </a:r>
            <a:endParaRPr lang="en-US" sz="2000">
              <a:solidFill>
                <a:schemeClr val="tx1"/>
              </a:solidFill>
              <a:ea typeface="Calibri"/>
              <a:cs typeface="Times New Roman"/>
            </a:endParaRPr>
          </a:p>
          <a:p>
            <a:pPr marL="742950" lvl="1" indent="-285750">
              <a:buFont typeface="Arial"/>
              <a:buChar char="•"/>
            </a:pPr>
            <a:r>
              <a:rPr lang="en-US" sz="2000">
                <a:ea typeface="Calibri"/>
                <a:cs typeface="Times New Roman"/>
              </a:rPr>
              <a:t>PRM included the option for a </a:t>
            </a:r>
            <a:r>
              <a:rPr lang="en-US" sz="2000" u="sng">
                <a:ea typeface="Calibri"/>
                <a:cs typeface="Times New Roman"/>
              </a:rPr>
              <a:t>signed US Tie Assessment form</a:t>
            </a:r>
            <a:r>
              <a:rPr lang="en-US" sz="2000">
                <a:ea typeface="Calibri"/>
                <a:cs typeface="Times New Roman"/>
              </a:rPr>
              <a:t> - helpful tool to underline seriousness of US Tie commitment</a:t>
            </a:r>
          </a:p>
          <a:p>
            <a:pPr marL="742950" lvl="1" indent="-285750">
              <a:buFont typeface="Arial"/>
              <a:buChar char="•"/>
            </a:pPr>
            <a:endParaRPr lang="en-US" sz="2000">
              <a:solidFill>
                <a:schemeClr val="tx1"/>
              </a:solidFill>
              <a:ea typeface="Calibri"/>
              <a:cs typeface="Times New Roman"/>
            </a:endParaRPr>
          </a:p>
        </p:txBody>
      </p:sp>
      <p:pic>
        <p:nvPicPr>
          <p:cNvPr id="9" name="Graphic 8" descr="Comment Like with solid fill">
            <a:extLst>
              <a:ext uri="{FF2B5EF4-FFF2-40B4-BE49-F238E27FC236}">
                <a16:creationId xmlns:a16="http://schemas.microsoft.com/office/drawing/2014/main" id="{14B29800-6E53-A920-2FCE-CE4F748CF9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1721" y="2712108"/>
            <a:ext cx="2004350" cy="2004350"/>
          </a:xfrm>
          <a:prstGeom prst="rect">
            <a:avLst/>
          </a:prstGeom>
        </p:spPr>
      </p:pic>
      <p:sp>
        <p:nvSpPr>
          <p:cNvPr id="11" name="TextBox 10">
            <a:extLst>
              <a:ext uri="{FF2B5EF4-FFF2-40B4-BE49-F238E27FC236}">
                <a16:creationId xmlns:a16="http://schemas.microsoft.com/office/drawing/2014/main" id="{E03807CD-0C9F-4BC0-A6E3-F97AF5146E23}"/>
              </a:ext>
            </a:extLst>
          </p:cNvPr>
          <p:cNvSpPr txBox="1"/>
          <p:nvPr/>
        </p:nvSpPr>
        <p:spPr>
          <a:xfrm>
            <a:off x="7931019" y="4848631"/>
            <a:ext cx="3125755" cy="369332"/>
          </a:xfrm>
          <a:prstGeom prst="rect">
            <a:avLst/>
          </a:prstGeom>
          <a:noFill/>
          <a:ln>
            <a:solidFill>
              <a:srgbClr val="00765A"/>
            </a:solidFill>
          </a:ln>
        </p:spPr>
        <p:txBody>
          <a:bodyPr wrap="square" rtlCol="0">
            <a:spAutoFit/>
          </a:bodyPr>
          <a:lstStyle/>
          <a:p>
            <a:r>
              <a:rPr lang="en-US"/>
              <a:t>IRC Hotline: </a:t>
            </a:r>
            <a:r>
              <a:rPr lang="en-US" b="0" i="0">
                <a:solidFill>
                  <a:srgbClr val="000000"/>
                </a:solidFill>
                <a:effectLst/>
              </a:rPr>
              <a:t>(201) 733- 2748</a:t>
            </a:r>
            <a:endParaRPr lang="en-US"/>
          </a:p>
        </p:txBody>
      </p:sp>
    </p:spTree>
    <p:custDataLst>
      <p:tags r:id="rId1"/>
    </p:custDataLst>
    <p:extLst>
      <p:ext uri="{BB962C8B-B14F-4D97-AF65-F5344CB8AC3E}">
        <p14:creationId xmlns:p14="http://schemas.microsoft.com/office/powerpoint/2010/main" val="88112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12192000"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4">
            <a:extLst>
              <a:ext uri="{FF2B5EF4-FFF2-40B4-BE49-F238E27FC236}">
                <a16:creationId xmlns:a16="http://schemas.microsoft.com/office/drawing/2014/main" id="{C4AC74D8-7E3F-711A-22EC-700667618D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158A65E1-BEED-139C-0D91-06E56BF0B92A}"/>
              </a:ext>
            </a:extLst>
          </p:cNvPr>
          <p:cNvSpPr txBox="1"/>
          <p:nvPr/>
        </p:nvSpPr>
        <p:spPr>
          <a:xfrm>
            <a:off x="3172408" y="2644170"/>
            <a:ext cx="6428792" cy="784830"/>
          </a:xfrm>
          <a:prstGeom prst="rect">
            <a:avLst/>
          </a:prstGeom>
          <a:noFill/>
        </p:spPr>
        <p:txBody>
          <a:bodyPr wrap="square" rtlCol="0">
            <a:spAutoFit/>
          </a:bodyPr>
          <a:lstStyle/>
          <a:p>
            <a:r>
              <a:rPr lang="en-US" sz="4500">
                <a:solidFill>
                  <a:schemeClr val="bg1"/>
                </a:solidFill>
              </a:rPr>
              <a:t>Cash-Based R&amp;P Scenarios</a:t>
            </a:r>
          </a:p>
        </p:txBody>
      </p:sp>
    </p:spTree>
    <p:custDataLst>
      <p:tags r:id="rId1"/>
    </p:custDataLst>
    <p:extLst>
      <p:ext uri="{BB962C8B-B14F-4D97-AF65-F5344CB8AC3E}">
        <p14:creationId xmlns:p14="http://schemas.microsoft.com/office/powerpoint/2010/main" val="91566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26211" y="303406"/>
            <a:ext cx="8660922" cy="1323439"/>
          </a:xfrm>
          <a:prstGeom prst="rect">
            <a:avLst/>
          </a:prstGeom>
          <a:noFill/>
        </p:spPr>
        <p:txBody>
          <a:bodyPr wrap="square" rtlCol="0">
            <a:spAutoFit/>
          </a:bodyPr>
          <a:lstStyle/>
          <a:p>
            <a:r>
              <a:rPr lang="en-US" sz="4000" b="1"/>
              <a:t>Cash-Based R&amp;P Scenarios:</a:t>
            </a:r>
          </a:p>
          <a:p>
            <a:r>
              <a:rPr lang="en-US" sz="4000" b="1"/>
              <a:t>Pre-Arrival – CB R&amp;P Eligibility</a:t>
            </a:r>
          </a:p>
        </p:txBody>
      </p:sp>
      <p:sp>
        <p:nvSpPr>
          <p:cNvPr id="6" name="TextBox 5">
            <a:extLst>
              <a:ext uri="{FF2B5EF4-FFF2-40B4-BE49-F238E27FC236}">
                <a16:creationId xmlns:a16="http://schemas.microsoft.com/office/drawing/2014/main" id="{976BC01F-6137-D65A-E87D-41B3931D17D5}"/>
              </a:ext>
            </a:extLst>
          </p:cNvPr>
          <p:cNvSpPr txBox="1"/>
          <p:nvPr/>
        </p:nvSpPr>
        <p:spPr>
          <a:xfrm>
            <a:off x="918048" y="2139714"/>
            <a:ext cx="10185380" cy="4955203"/>
          </a:xfrm>
          <a:prstGeom prst="rect">
            <a:avLst/>
          </a:prstGeom>
          <a:noFill/>
        </p:spPr>
        <p:txBody>
          <a:bodyPr wrap="square" lIns="91440" tIns="45720" rIns="91440" bIns="45720" rtlCol="0" anchor="t">
            <a:spAutoFit/>
          </a:bodyPr>
          <a:lstStyle/>
          <a:p>
            <a:pPr marL="342900" indent="-342900">
              <a:buAutoNum type="arabicPeriod"/>
            </a:pPr>
            <a:endParaRPr lang="en-US" sz="2000">
              <a:ea typeface="Calibri"/>
              <a:cs typeface="Times New Roman" panose="02020603050405020304" pitchFamily="18" charset="0"/>
            </a:endParaRPr>
          </a:p>
          <a:p>
            <a:r>
              <a:rPr lang="en-US" sz="2000">
                <a:ea typeface="Calibri"/>
                <a:cs typeface="Times New Roman"/>
              </a:rPr>
              <a:t>1. We did the US Tie Assessment, and the US Tie </a:t>
            </a:r>
            <a:r>
              <a:rPr lang="en-US" sz="2000" u="sng">
                <a:ea typeface="Calibri"/>
                <a:cs typeface="Times New Roman"/>
              </a:rPr>
              <a:t>cannot provide or assist with housing, either temporarily or permanently</a:t>
            </a:r>
            <a:r>
              <a:rPr lang="en-US" sz="2000">
                <a:ea typeface="Calibri"/>
                <a:cs typeface="Times New Roman"/>
              </a:rPr>
              <a:t>. Is this case still eligible for Cash-Based R&amp;P?</a:t>
            </a:r>
          </a:p>
          <a:p>
            <a:pPr marL="285750" indent="-285750">
              <a:buFont typeface="Arial" panose="020B0604020202020204" pitchFamily="34" charset="0"/>
              <a:buChar char="•"/>
            </a:pPr>
            <a:r>
              <a:rPr lang="en-US" sz="2000" b="0" i="0" u="none" strike="noStrike">
                <a:solidFill>
                  <a:srgbClr val="FF0000"/>
                </a:solidFill>
                <a:effectLst/>
              </a:rPr>
              <a:t>No. US Tie assistance with both temporary (if needed) and permanent housing is a requirement for Cash-Based R&amp;P. </a:t>
            </a:r>
            <a:endParaRPr lang="en-US" sz="2000">
              <a:ea typeface="Calibri"/>
              <a:cs typeface="Times New Roman" panose="02020603050405020304" pitchFamily="18" charset="0"/>
            </a:endParaRPr>
          </a:p>
          <a:p>
            <a:endParaRPr lang="en-US" sz="2000">
              <a:ea typeface="Calibri"/>
              <a:cs typeface="Times New Roman" panose="02020603050405020304" pitchFamily="18" charset="0"/>
            </a:endParaRPr>
          </a:p>
          <a:p>
            <a:r>
              <a:rPr lang="en-US" sz="2000">
                <a:ea typeface="Calibri"/>
                <a:cs typeface="Times New Roman"/>
              </a:rPr>
              <a:t>2. We did the US Tie Assessment, and the US Tie can provide/assist with </a:t>
            </a:r>
            <a:r>
              <a:rPr lang="en-US" sz="2000" u="sng">
                <a:ea typeface="Calibri"/>
                <a:cs typeface="Times New Roman"/>
              </a:rPr>
              <a:t>temporary</a:t>
            </a:r>
            <a:r>
              <a:rPr lang="en-US" sz="2000">
                <a:ea typeface="Calibri"/>
                <a:cs typeface="Times New Roman"/>
              </a:rPr>
              <a:t> housing, but cannot help with permanent housing. Is this case still eligible for Cash-Based R&amp;P</a:t>
            </a:r>
          </a:p>
          <a:p>
            <a:pPr marL="171450" indent="-171450">
              <a:buFont typeface="Arial" panose="020B0604020202020204" pitchFamily="34" charset="0"/>
              <a:buChar char="•"/>
            </a:pPr>
            <a:r>
              <a:rPr lang="en-US" sz="2000" b="0" i="0" u="none" strike="noStrike">
                <a:solidFill>
                  <a:srgbClr val="FF0000"/>
                </a:solidFill>
                <a:effectLst/>
              </a:rPr>
              <a:t>No. To be eligible for Cash-Based R&amp;P, the US Tie must agree to assist with both temporary (if needed) and permanent housing.</a:t>
            </a:r>
          </a:p>
          <a:p>
            <a:pPr marL="628650" lvl="1" indent="-171450">
              <a:buFont typeface="Arial" panose="020B0604020202020204" pitchFamily="34" charset="0"/>
              <a:buChar char="•"/>
            </a:pPr>
            <a:r>
              <a:rPr lang="en-US" sz="2000" b="0" i="0" u="none" strike="noStrike">
                <a:solidFill>
                  <a:srgbClr val="FF0000"/>
                </a:solidFill>
                <a:effectLst/>
              </a:rPr>
              <a:t>Note that "assist with housing” does not mean the US Tie must house clients in their (US Tie’s) dwelling, but it does mean the US Tie and case members are responsible for finding/securing housing for the case. </a:t>
            </a:r>
            <a:endParaRPr lang="en-US" sz="2000" b="0" i="0" u="none" strike="noStrike">
              <a:solidFill>
                <a:srgbClr val="000000"/>
              </a:solidFill>
              <a:effectLst/>
            </a:endParaRPr>
          </a:p>
          <a:p>
            <a:pPr rtl="0">
              <a:spcBef>
                <a:spcPts val="0"/>
              </a:spcBef>
              <a:spcAft>
                <a:spcPts val="0"/>
              </a:spcAft>
            </a:pPr>
            <a:r>
              <a:rPr lang="en-US" sz="2000" b="0" i="0" u="none" strike="noStrike">
                <a:solidFill>
                  <a:srgbClr val="000000"/>
                </a:solidFill>
                <a:effectLst/>
                <a:highlight>
                  <a:srgbClr val="FFFFFF"/>
                </a:highlight>
              </a:rPr>
              <a:t> </a:t>
            </a:r>
            <a:endParaRPr lang="en-US" sz="2000" b="0">
              <a:effectLst/>
              <a:highlight>
                <a:srgbClr val="FFFFFF"/>
              </a:highlight>
            </a:endParaRPr>
          </a:p>
          <a:p>
            <a:br>
              <a:rPr lang="en-US"/>
            </a:br>
            <a:endParaRPr lang="en-US"/>
          </a:p>
        </p:txBody>
      </p:sp>
    </p:spTree>
    <p:custDataLst>
      <p:tags r:id="rId1"/>
    </p:custDataLst>
    <p:extLst>
      <p:ext uri="{BB962C8B-B14F-4D97-AF65-F5344CB8AC3E}">
        <p14:creationId xmlns:p14="http://schemas.microsoft.com/office/powerpoint/2010/main" val="390955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26211" y="303406"/>
            <a:ext cx="8660922" cy="1323439"/>
          </a:xfrm>
          <a:prstGeom prst="rect">
            <a:avLst/>
          </a:prstGeom>
          <a:noFill/>
        </p:spPr>
        <p:txBody>
          <a:bodyPr wrap="square" rtlCol="0">
            <a:spAutoFit/>
          </a:bodyPr>
          <a:lstStyle/>
          <a:p>
            <a:r>
              <a:rPr lang="en-US" sz="4000" b="1"/>
              <a:t>Cash-Based Model Scenarios:</a:t>
            </a:r>
          </a:p>
          <a:p>
            <a:r>
              <a:rPr lang="en-US" sz="4000" b="1"/>
              <a:t>Pre-Arrival – CBM Eligibility</a:t>
            </a:r>
          </a:p>
        </p:txBody>
      </p:sp>
      <p:sp>
        <p:nvSpPr>
          <p:cNvPr id="6" name="TextBox 5">
            <a:extLst>
              <a:ext uri="{FF2B5EF4-FFF2-40B4-BE49-F238E27FC236}">
                <a16:creationId xmlns:a16="http://schemas.microsoft.com/office/drawing/2014/main" id="{976BC01F-6137-D65A-E87D-41B3931D17D5}"/>
              </a:ext>
            </a:extLst>
          </p:cNvPr>
          <p:cNvSpPr txBox="1"/>
          <p:nvPr/>
        </p:nvSpPr>
        <p:spPr>
          <a:xfrm>
            <a:off x="824742" y="2295331"/>
            <a:ext cx="10185380" cy="4616648"/>
          </a:xfrm>
          <a:prstGeom prst="rect">
            <a:avLst/>
          </a:prstGeom>
          <a:noFill/>
        </p:spPr>
        <p:txBody>
          <a:bodyPr wrap="square" lIns="91440" tIns="45720" rIns="91440" bIns="45720" rtlCol="0" anchor="t">
            <a:spAutoFit/>
          </a:bodyPr>
          <a:lstStyle/>
          <a:p>
            <a:r>
              <a:rPr lang="en-US">
                <a:latin typeface="Calibri"/>
                <a:ea typeface="Calibri"/>
                <a:cs typeface="Times New Roman"/>
              </a:rPr>
              <a:t>3. We did the US Tie Assessment with the US Tie, and the US Tie is willing to house the case, but </a:t>
            </a:r>
            <a:r>
              <a:rPr lang="en-US" u="sng">
                <a:latin typeface="Calibri"/>
                <a:ea typeface="Calibri"/>
                <a:cs typeface="Times New Roman"/>
              </a:rPr>
              <a:t>we do not believe their apartment is big enough for this size family (or there are other issues with the apartment)</a:t>
            </a:r>
            <a:r>
              <a:rPr lang="en-US">
                <a:latin typeface="Calibri"/>
                <a:ea typeface="Calibri"/>
                <a:cs typeface="Times New Roman"/>
              </a:rPr>
              <a:t>. What </a:t>
            </a:r>
            <a:r>
              <a:rPr lang="en-US">
                <a:ea typeface="Calibri"/>
                <a:cs typeface="Times New Roman"/>
              </a:rPr>
              <a:t>should I do next?</a:t>
            </a:r>
          </a:p>
          <a:p>
            <a:pPr marL="285750" indent="-285750">
              <a:buFont typeface="Arial" panose="020B0604020202020204" pitchFamily="34" charset="0"/>
              <a:buChar char="•"/>
            </a:pPr>
            <a:r>
              <a:rPr lang="en-US" sz="1800">
                <a:solidFill>
                  <a:srgbClr val="FF0000"/>
                </a:solidFill>
                <a:effectLst/>
                <a:ea typeface="Aptos" panose="020B0004020202020204" pitchFamily="34" charset="0"/>
                <a:cs typeface="Aptos" panose="020B0004020202020204" pitchFamily="34" charset="0"/>
              </a:rPr>
              <a:t>Per PRM, in Cash-Based R&amp;P, housing does not need to meet the exact standards of traditional expectations for R&amp;P housing. The role of the affiliate is to counsel the US Tie about the standards for safe, sanitary, and affordable housing. During the US Tie Assessment, </a:t>
            </a:r>
            <a:r>
              <a:rPr lang="en-US">
                <a:solidFill>
                  <a:srgbClr val="FF0000"/>
                </a:solidFill>
                <a:ea typeface="Aptos" panose="020B0004020202020204" pitchFamily="34" charset="0"/>
                <a:cs typeface="Aptos" panose="020B0004020202020204" pitchFamily="34" charset="0"/>
              </a:rPr>
              <a:t>affiliate staff will make a determination if the housing provided is reasonable and safe.</a:t>
            </a:r>
          </a:p>
          <a:p>
            <a:endParaRPr lang="en-US">
              <a:latin typeface="Calibri"/>
              <a:ea typeface="Calibri"/>
              <a:cs typeface="Times New Roman"/>
            </a:endParaRPr>
          </a:p>
          <a:p>
            <a:r>
              <a:rPr lang="en-US">
                <a:latin typeface="Calibri"/>
                <a:ea typeface="Calibri"/>
                <a:cs typeface="Times New Roman"/>
              </a:rPr>
              <a:t>4. We did the US Tie Assessment, and the US Tie agreed to provide housing. I just got the travel notification, and when I reached out to the US Tie to notify them of their family member’s arrival date, and </a:t>
            </a:r>
            <a:r>
              <a:rPr lang="en-US" u="sng">
                <a:latin typeface="Calibri"/>
                <a:ea typeface="Calibri"/>
                <a:cs typeface="Times New Roman"/>
              </a:rPr>
              <a:t>the US Tie said they can no longer provide housing</a:t>
            </a:r>
            <a:r>
              <a:rPr lang="en-US">
                <a:latin typeface="Calibri"/>
                <a:ea typeface="Calibri"/>
                <a:cs typeface="Times New Roman"/>
              </a:rPr>
              <a:t>. (Or I can’t reach the US Tie at all!) What should I do next?</a:t>
            </a:r>
          </a:p>
          <a:p>
            <a:pPr marL="914400" rtl="0" fontAlgn="base">
              <a:spcBef>
                <a:spcPts val="0"/>
              </a:spcBef>
              <a:spcAft>
                <a:spcPts val="0"/>
              </a:spcAft>
              <a:buFont typeface="Arial" panose="020B0604020202020204" pitchFamily="34" charset="0"/>
              <a:buChar char="•"/>
            </a:pPr>
            <a:r>
              <a:rPr lang="en-US" sz="2000">
                <a:solidFill>
                  <a:srgbClr val="FF0000"/>
                </a:solidFill>
              </a:rPr>
              <a:t> If you have capacity, you could resettle the case and serve through service-based R&amp;P.</a:t>
            </a:r>
            <a:r>
              <a:rPr lang="en-US" sz="2000" b="0" i="0" u="none" strike="noStrike">
                <a:solidFill>
                  <a:srgbClr val="FF0000"/>
                </a:solidFill>
                <a:effectLst/>
              </a:rPr>
              <a:t> </a:t>
            </a:r>
          </a:p>
          <a:p>
            <a:pPr marL="914400" rtl="0" fontAlgn="base">
              <a:spcBef>
                <a:spcPts val="0"/>
              </a:spcBef>
              <a:spcAft>
                <a:spcPts val="0"/>
              </a:spcAft>
              <a:buFont typeface="Arial" panose="020B0604020202020204" pitchFamily="34" charset="0"/>
              <a:buChar char="•"/>
            </a:pPr>
            <a:r>
              <a:rPr lang="en-US" sz="2000" b="0" i="0" u="none" strike="noStrike">
                <a:solidFill>
                  <a:srgbClr val="FF0000"/>
                </a:solidFill>
                <a:effectLst/>
              </a:rPr>
              <a:t> With limited capacity, you could inform USCCB that you can no longer resettle the case</a:t>
            </a:r>
            <a:r>
              <a:rPr lang="en-US" sz="2000">
                <a:solidFill>
                  <a:srgbClr val="FF0000"/>
                </a:solidFill>
              </a:rPr>
              <a:t>. At that point, </a:t>
            </a:r>
            <a:r>
              <a:rPr lang="en-US" sz="2000" b="0" i="0" u="none" strike="noStrike">
                <a:solidFill>
                  <a:srgbClr val="FF0000"/>
                </a:solidFill>
                <a:effectLst/>
              </a:rPr>
              <a:t>the case may be resettled as a no US Tie case </a:t>
            </a:r>
            <a:r>
              <a:rPr lang="en-US" sz="2000">
                <a:solidFill>
                  <a:srgbClr val="FF0000"/>
                </a:solidFill>
              </a:rPr>
              <a:t>elsewhere.</a:t>
            </a:r>
            <a:endParaRPr lang="en-US"/>
          </a:p>
          <a:p>
            <a:pPr marL="342900" indent="-342900">
              <a:buFontTx/>
              <a:buAutoNum type="arabicPeriod"/>
            </a:pPr>
            <a:endParaRPr lang="en-US"/>
          </a:p>
          <a:p>
            <a:pPr marL="342900" indent="-342900">
              <a:buAutoNum type="arabicPeriod"/>
            </a:pPr>
            <a:endParaRPr lang="en-US"/>
          </a:p>
        </p:txBody>
      </p:sp>
    </p:spTree>
    <p:custDataLst>
      <p:tags r:id="rId1"/>
    </p:custDataLst>
    <p:extLst>
      <p:ext uri="{BB962C8B-B14F-4D97-AF65-F5344CB8AC3E}">
        <p14:creationId xmlns:p14="http://schemas.microsoft.com/office/powerpoint/2010/main" val="122819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26211" y="303406"/>
            <a:ext cx="8660922" cy="1323439"/>
          </a:xfrm>
          <a:prstGeom prst="rect">
            <a:avLst/>
          </a:prstGeom>
          <a:noFill/>
        </p:spPr>
        <p:txBody>
          <a:bodyPr wrap="square" rtlCol="0">
            <a:spAutoFit/>
          </a:bodyPr>
          <a:lstStyle/>
          <a:p>
            <a:r>
              <a:rPr lang="en-US" sz="4000" b="1"/>
              <a:t>Cash-Based Model Scenarios:</a:t>
            </a:r>
          </a:p>
          <a:p>
            <a:r>
              <a:rPr lang="en-US" sz="4000" b="1"/>
              <a:t>Pre-Arrival Issues – CBM Eligibility</a:t>
            </a:r>
          </a:p>
        </p:txBody>
      </p:sp>
      <p:sp>
        <p:nvSpPr>
          <p:cNvPr id="6" name="TextBox 5">
            <a:extLst>
              <a:ext uri="{FF2B5EF4-FFF2-40B4-BE49-F238E27FC236}">
                <a16:creationId xmlns:a16="http://schemas.microsoft.com/office/drawing/2014/main" id="{976BC01F-6137-D65A-E87D-41B3931D17D5}"/>
              </a:ext>
            </a:extLst>
          </p:cNvPr>
          <p:cNvSpPr txBox="1"/>
          <p:nvPr/>
        </p:nvSpPr>
        <p:spPr>
          <a:xfrm>
            <a:off x="824742" y="2295331"/>
            <a:ext cx="10185380" cy="2831544"/>
          </a:xfrm>
          <a:prstGeom prst="rect">
            <a:avLst/>
          </a:prstGeom>
          <a:noFill/>
        </p:spPr>
        <p:txBody>
          <a:bodyPr wrap="square" lIns="91440" tIns="45720" rIns="91440" bIns="45720" rtlCol="0" anchor="t">
            <a:spAutoFit/>
          </a:bodyPr>
          <a:lstStyle/>
          <a:p>
            <a:r>
              <a:rPr lang="en-US" sz="2000">
                <a:latin typeface="Calibri"/>
                <a:ea typeface="Calibri"/>
                <a:cs typeface="Times New Roman"/>
              </a:rPr>
              <a:t>5. I’m in Colorado, but I assured a case with a US Tie in Washington, DC, because the US Tie in DC could not provide housing. The US Tie has been calling my office nonstop, and I feel confident that the case will arrive, and then immediately leave for DC. What are my next steps?</a:t>
            </a:r>
          </a:p>
          <a:p>
            <a:pPr marL="914400" rtl="0" fontAlgn="base">
              <a:spcBef>
                <a:spcPts val="0"/>
              </a:spcBef>
              <a:spcAft>
                <a:spcPts val="0"/>
              </a:spcAft>
              <a:buFont typeface="Arial" panose="020B0604020202020204" pitchFamily="34" charset="0"/>
              <a:buChar char="•"/>
            </a:pPr>
            <a:r>
              <a:rPr lang="en-US" sz="2000" b="0" i="0" u="none" strike="noStrike">
                <a:solidFill>
                  <a:srgbClr val="FF0000"/>
                </a:solidFill>
                <a:effectLst/>
              </a:rPr>
              <a:t> Since this case does not have a US Tie in your service area (Colorado), they are not eligible for Cash-Based R&amp;P from your office; this case would not be assured to Cash-Based R&amp;P</a:t>
            </a:r>
          </a:p>
          <a:p>
            <a:pPr marL="914400" rtl="0" fontAlgn="base">
              <a:spcBef>
                <a:spcPts val="0"/>
              </a:spcBef>
              <a:spcAft>
                <a:spcPts val="0"/>
              </a:spcAft>
              <a:buFont typeface="Arial" panose="020B0604020202020204" pitchFamily="34" charset="0"/>
              <a:buChar char="•"/>
            </a:pPr>
            <a:r>
              <a:rPr lang="en-US" sz="2000" b="0" i="0" u="none" strike="noStrike">
                <a:solidFill>
                  <a:srgbClr val="FF0000"/>
                </a:solidFill>
                <a:effectLst/>
              </a:rPr>
              <a:t> Distinction between Cash-Based R&amp;P and clients requesting the balance of their R&amp;P funds</a:t>
            </a:r>
          </a:p>
          <a:p>
            <a:endParaRPr lang="en-US">
              <a:latin typeface="Calibri"/>
              <a:ea typeface="Calibri"/>
              <a:cs typeface="Times New Roman"/>
            </a:endParaRPr>
          </a:p>
        </p:txBody>
      </p:sp>
    </p:spTree>
    <p:custDataLst>
      <p:tags r:id="rId1"/>
    </p:custDataLst>
    <p:extLst>
      <p:ext uri="{BB962C8B-B14F-4D97-AF65-F5344CB8AC3E}">
        <p14:creationId xmlns:p14="http://schemas.microsoft.com/office/powerpoint/2010/main" val="2553331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397926" y="205610"/>
            <a:ext cx="9121642" cy="1323439"/>
          </a:xfrm>
          <a:prstGeom prst="rect">
            <a:avLst/>
          </a:prstGeom>
          <a:noFill/>
        </p:spPr>
        <p:txBody>
          <a:bodyPr wrap="square" rtlCol="0">
            <a:spAutoFit/>
          </a:bodyPr>
          <a:lstStyle/>
          <a:p>
            <a:r>
              <a:rPr lang="en-US" sz="4000" b="1"/>
              <a:t>Cash-Based Model Scenarios:</a:t>
            </a:r>
          </a:p>
          <a:p>
            <a:r>
              <a:rPr lang="en-US" sz="4000" b="1"/>
              <a:t>Post-Arrival – CBM Eligibility</a:t>
            </a:r>
          </a:p>
        </p:txBody>
      </p:sp>
      <p:sp>
        <p:nvSpPr>
          <p:cNvPr id="6" name="TextBox 5">
            <a:extLst>
              <a:ext uri="{FF2B5EF4-FFF2-40B4-BE49-F238E27FC236}">
                <a16:creationId xmlns:a16="http://schemas.microsoft.com/office/drawing/2014/main" id="{976BC01F-6137-D65A-E87D-41B3931D17D5}"/>
              </a:ext>
            </a:extLst>
          </p:cNvPr>
          <p:cNvSpPr txBox="1"/>
          <p:nvPr/>
        </p:nvSpPr>
        <p:spPr>
          <a:xfrm>
            <a:off x="1018289" y="2176758"/>
            <a:ext cx="10185380" cy="5078313"/>
          </a:xfrm>
          <a:prstGeom prst="rect">
            <a:avLst/>
          </a:prstGeom>
          <a:noFill/>
        </p:spPr>
        <p:txBody>
          <a:bodyPr wrap="square" lIns="91440" tIns="45720" rIns="91440" bIns="45720" rtlCol="0" anchor="t">
            <a:spAutoFit/>
          </a:bodyPr>
          <a:lstStyle/>
          <a:p>
            <a:r>
              <a:rPr lang="en-US">
                <a:ea typeface="Calibri"/>
                <a:cs typeface="Times New Roman"/>
              </a:rPr>
              <a:t>6. This case was assured for Cash-Based R&amp;P, and their US Tie agreed to help with a lot of services. However, now that I’ve talked to this case at intake, I no longer think Cash-Based R&amp;P is a good fit for this family - they seem to have more serious medical needs than their biodata indicated. What are my options?</a:t>
            </a:r>
          </a:p>
          <a:p>
            <a:pPr marL="914400" rtl="0" fontAlgn="base">
              <a:spcBef>
                <a:spcPts val="0"/>
              </a:spcBef>
              <a:spcAft>
                <a:spcPts val="0"/>
              </a:spcAft>
              <a:buFont typeface="Arial" panose="020B0604020202020204" pitchFamily="34" charset="0"/>
              <a:buChar char="•"/>
            </a:pPr>
            <a:r>
              <a:rPr lang="en-US" b="0" i="0" u="none" strike="noStrike">
                <a:solidFill>
                  <a:srgbClr val="FF0000"/>
                </a:solidFill>
                <a:effectLst/>
              </a:rPr>
              <a:t> Since this case has not yet signed the Cash-Based R&amp;P Agreement, you can still “switch” them to service-based R&amp;P without PRM approval</a:t>
            </a:r>
          </a:p>
          <a:p>
            <a:endParaRPr lang="en-US">
              <a:ea typeface="Calibri"/>
              <a:cs typeface="Times New Roman" panose="02020603050405020304" pitchFamily="18" charset="0"/>
            </a:endParaRPr>
          </a:p>
          <a:p>
            <a:r>
              <a:rPr lang="en-US">
                <a:ea typeface="Calibri"/>
                <a:cs typeface="Times New Roman"/>
              </a:rPr>
              <a:t>7. This case was assured for Cash-Based R&amp;P, but when we did the intake appointment, the clients were very unhappy to hear they will not have a case manager. They are demanding that our office provide them with full R&amp;P services, including a case manager. What should I tell them?</a:t>
            </a: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Agency has ability to place clients into Cash-Based R&amp;P</a:t>
            </a:r>
            <a:endParaRPr lang="en-US" b="0" i="0" u="none" strike="noStrike">
              <a:solidFill>
                <a:srgbClr val="000000"/>
              </a:solidFill>
              <a:effectLst/>
            </a:endParaRP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Agency had discussion (+ potentially signed agreement) with US Tie </a:t>
            </a: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Emphasize the benefits of cash-based R&amp;P – more flexibility, funding up front </a:t>
            </a:r>
            <a:endParaRPr lang="en-US" b="0" i="0" u="none" strike="noStrike">
              <a:solidFill>
                <a:srgbClr val="000000"/>
              </a:solidFill>
              <a:effectLst/>
            </a:endParaRP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Ask if you can complete the Service Plan Assessment/look at Resource Guide together, and see if they feel differently afterward </a:t>
            </a: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USCCB/MRS and PRM will support the agency if a grievance is filed</a:t>
            </a:r>
            <a:endParaRPr lang="en-US" b="0" i="0" u="none" strike="noStrike">
              <a:solidFill>
                <a:srgbClr val="000000"/>
              </a:solidFill>
              <a:effectLst/>
            </a:endParaRPr>
          </a:p>
          <a:p>
            <a:endParaRPr lang="en-US"/>
          </a:p>
          <a:p>
            <a:endParaRPr lang="en-US"/>
          </a:p>
          <a:p>
            <a:pPr marL="342900" indent="-342900">
              <a:buAutoNum type="arabicPeriod"/>
            </a:pPr>
            <a:endParaRPr lang="en-US"/>
          </a:p>
        </p:txBody>
      </p:sp>
    </p:spTree>
    <p:custDataLst>
      <p:tags r:id="rId1"/>
    </p:custDataLst>
    <p:extLst>
      <p:ext uri="{BB962C8B-B14F-4D97-AF65-F5344CB8AC3E}">
        <p14:creationId xmlns:p14="http://schemas.microsoft.com/office/powerpoint/2010/main" val="313330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397926" y="205610"/>
            <a:ext cx="9121642" cy="1261884"/>
          </a:xfrm>
          <a:prstGeom prst="rect">
            <a:avLst/>
          </a:prstGeom>
          <a:noFill/>
        </p:spPr>
        <p:txBody>
          <a:bodyPr wrap="square" rtlCol="0">
            <a:spAutoFit/>
          </a:bodyPr>
          <a:lstStyle/>
          <a:p>
            <a:r>
              <a:rPr lang="en-US" sz="4000" b="1"/>
              <a:t>Cash-Based Model Scenarios:</a:t>
            </a:r>
          </a:p>
          <a:p>
            <a:r>
              <a:rPr lang="en-US" sz="3600" b="1"/>
              <a:t>Post-Arrival – CBM Service Provision</a:t>
            </a:r>
          </a:p>
        </p:txBody>
      </p:sp>
      <p:sp>
        <p:nvSpPr>
          <p:cNvPr id="6" name="TextBox 5">
            <a:extLst>
              <a:ext uri="{FF2B5EF4-FFF2-40B4-BE49-F238E27FC236}">
                <a16:creationId xmlns:a16="http://schemas.microsoft.com/office/drawing/2014/main" id="{976BC01F-6137-D65A-E87D-41B3931D17D5}"/>
              </a:ext>
            </a:extLst>
          </p:cNvPr>
          <p:cNvSpPr txBox="1"/>
          <p:nvPr/>
        </p:nvSpPr>
        <p:spPr>
          <a:xfrm>
            <a:off x="1018288" y="2139714"/>
            <a:ext cx="10564111" cy="5078313"/>
          </a:xfrm>
          <a:prstGeom prst="rect">
            <a:avLst/>
          </a:prstGeom>
          <a:noFill/>
        </p:spPr>
        <p:txBody>
          <a:bodyPr wrap="square" lIns="91440" tIns="45720" rIns="91440" bIns="45720" rtlCol="0" anchor="t">
            <a:spAutoFit/>
          </a:bodyPr>
          <a:lstStyle/>
          <a:p>
            <a:r>
              <a:rPr lang="en-US">
                <a:ea typeface="Calibri"/>
                <a:cs typeface="Times New Roman"/>
              </a:rPr>
              <a:t>8. We enrolled a case in Cash-Based R&amp;P, but the family is still calling us daily, requesting support from our case managers. What should we tell them?</a:t>
            </a: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Remind clients that they signed a Cash-Based R&amp;P Agreement, and at the time of enrollment, you reviewed services they would need to complete. </a:t>
            </a:r>
            <a:r>
              <a:rPr lang="en-US">
                <a:solidFill>
                  <a:srgbClr val="FF0000"/>
                </a:solidFill>
              </a:rPr>
              <a:t>Review resources with clients.</a:t>
            </a:r>
            <a:endParaRPr lang="en-US">
              <a:solidFill>
                <a:srgbClr val="FF0000"/>
              </a:solidFill>
              <a:ea typeface="Calibri"/>
              <a:cs typeface="Times New Roman" panose="02020603050405020304" pitchFamily="18" charset="0"/>
            </a:endParaRPr>
          </a:p>
          <a:p>
            <a:endParaRPr lang="en-US">
              <a:ea typeface="Calibri"/>
              <a:cs typeface="Times New Roman" panose="02020603050405020304" pitchFamily="18" charset="0"/>
            </a:endParaRPr>
          </a:p>
          <a:p>
            <a:r>
              <a:rPr lang="en-US">
                <a:ea typeface="Calibri"/>
                <a:cs typeface="Times New Roman"/>
              </a:rPr>
              <a:t>9. We did the Wellness Check on a family in Cash-Based R&amp;P, and there are a lot of outstanding issues for the case – their housing needs repairs, and the family says they still have not received their food stamps. What should we do?</a:t>
            </a: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Once a case has signed the Cash-Based R&amp;P Agreement, the affiliate is </a:t>
            </a:r>
            <a:r>
              <a:rPr lang="en-US" b="0" i="0" u="sng" strike="noStrike">
                <a:solidFill>
                  <a:srgbClr val="FF0000"/>
                </a:solidFill>
                <a:effectLst/>
              </a:rPr>
              <a:t>not</a:t>
            </a:r>
            <a:r>
              <a:rPr lang="en-US" b="0" i="0" u="none" strike="noStrike">
                <a:solidFill>
                  <a:srgbClr val="FF0000"/>
                </a:solidFill>
                <a:effectLst/>
              </a:rPr>
              <a:t> responsible for the R&amp;P core services that the clients have agreed they (and/or their US Tie) will complete. </a:t>
            </a:r>
            <a:endParaRPr lang="en-US" b="0" i="0" u="none" strike="noStrike">
              <a:solidFill>
                <a:srgbClr val="000000"/>
              </a:solidFill>
              <a:effectLst/>
            </a:endParaRPr>
          </a:p>
          <a:p>
            <a:pPr marL="685800" rtl="0" fontAlgn="base">
              <a:spcBef>
                <a:spcPts val="0"/>
              </a:spcBef>
              <a:spcAft>
                <a:spcPts val="0"/>
              </a:spcAft>
              <a:buFont typeface="Arial" panose="020B0604020202020204" pitchFamily="34" charset="0"/>
              <a:buChar char="•"/>
            </a:pPr>
            <a:r>
              <a:rPr lang="en-US" b="0" i="0" u="none" strike="noStrike">
                <a:solidFill>
                  <a:srgbClr val="FF0000"/>
                </a:solidFill>
                <a:effectLst/>
              </a:rPr>
              <a:t> At the Wellness Check, staff should: </a:t>
            </a:r>
            <a:endParaRPr lang="en-US" b="0" i="0" u="none" strike="noStrike">
              <a:solidFill>
                <a:srgbClr val="000000"/>
              </a:solidFill>
              <a:effectLst/>
            </a:endParaRPr>
          </a:p>
          <a:p>
            <a:pPr marL="1200150" lvl="2" indent="-285750" fontAlgn="base">
              <a:buFont typeface="Arial" panose="020B0604020202020204" pitchFamily="34" charset="0"/>
              <a:buChar char="•"/>
            </a:pPr>
            <a:r>
              <a:rPr lang="en-US" b="0" i="0" u="none" strike="noStrike">
                <a:solidFill>
                  <a:srgbClr val="FF0000"/>
                </a:solidFill>
                <a:effectLst/>
              </a:rPr>
              <a:t>Counsel clients about how to meet outstanding needs - the Cash-Based R&amp;P Resource Guide, IRC Hotline, ORR-funded support services, may be helpful to review here</a:t>
            </a:r>
            <a:endParaRPr lang="en-US" b="0" i="0" u="none" strike="noStrike">
              <a:solidFill>
                <a:srgbClr val="000000"/>
              </a:solidFill>
              <a:effectLst/>
            </a:endParaRPr>
          </a:p>
          <a:p>
            <a:pPr marL="1200150" lvl="2" indent="-285750" fontAlgn="base">
              <a:buFont typeface="Arial" panose="020B0604020202020204" pitchFamily="34" charset="0"/>
              <a:buChar char="•"/>
            </a:pPr>
            <a:r>
              <a:rPr lang="en-US" b="0" i="0" u="none" strike="noStrike">
                <a:solidFill>
                  <a:srgbClr val="FF0000"/>
                </a:solidFill>
                <a:effectLst/>
              </a:rPr>
              <a:t>Responsibility still remains with the clients and their US Tie to complete these actions. </a:t>
            </a:r>
            <a:endParaRPr lang="en-US">
              <a:ea typeface="Calibri"/>
              <a:cs typeface="Times New Roman" panose="02020603050405020304" pitchFamily="18" charset="0"/>
            </a:endParaRPr>
          </a:p>
          <a:p>
            <a:endParaRPr lang="en-US"/>
          </a:p>
          <a:p>
            <a:endParaRPr lang="en-US"/>
          </a:p>
          <a:p>
            <a:endParaRPr lang="en-US"/>
          </a:p>
          <a:p>
            <a:pPr marL="342900" indent="-342900">
              <a:buAutoNum type="arabicPeriod"/>
            </a:pPr>
            <a:endParaRPr lang="en-US"/>
          </a:p>
        </p:txBody>
      </p:sp>
    </p:spTree>
    <p:custDataLst>
      <p:tags r:id="rId1"/>
    </p:custDataLst>
    <p:extLst>
      <p:ext uri="{BB962C8B-B14F-4D97-AF65-F5344CB8AC3E}">
        <p14:creationId xmlns:p14="http://schemas.microsoft.com/office/powerpoint/2010/main" val="237251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124938-B7A2-ED38-5C23-FE9A3B965EBD}"/>
              </a:ext>
            </a:extLst>
          </p:cNvPr>
          <p:cNvSpPr>
            <a:spLocks noGrp="1"/>
          </p:cNvSpPr>
          <p:nvPr>
            <p:ph type="title"/>
          </p:nvPr>
        </p:nvSpPr>
        <p:spPr/>
        <p:txBody>
          <a:bodyPr/>
          <a:lstStyle/>
          <a:p>
            <a:pPr algn="ctr"/>
            <a:r>
              <a:rPr lang="en-US" b="1"/>
              <a:t>Webinar Recording on MRSConnect</a:t>
            </a:r>
          </a:p>
        </p:txBody>
      </p:sp>
      <p:sp>
        <p:nvSpPr>
          <p:cNvPr id="5" name="Content Placeholder 4">
            <a:extLst>
              <a:ext uri="{FF2B5EF4-FFF2-40B4-BE49-F238E27FC236}">
                <a16:creationId xmlns:a16="http://schemas.microsoft.com/office/drawing/2014/main" id="{D1A96622-F3A6-8A74-67CD-05986E47D28E}"/>
              </a:ext>
            </a:extLst>
          </p:cNvPr>
          <p:cNvSpPr>
            <a:spLocks noGrp="1"/>
          </p:cNvSpPr>
          <p:nvPr>
            <p:ph sz="half" idx="1"/>
          </p:nvPr>
        </p:nvSpPr>
        <p:spPr/>
        <p:txBody>
          <a:bodyPr/>
          <a:lstStyle/>
          <a:p>
            <a:r>
              <a:rPr lang="en-US"/>
              <a:t>All webinars for the fiscal year</a:t>
            </a:r>
          </a:p>
        </p:txBody>
      </p:sp>
      <p:sp>
        <p:nvSpPr>
          <p:cNvPr id="6" name="Content Placeholder 5">
            <a:extLst>
              <a:ext uri="{FF2B5EF4-FFF2-40B4-BE49-F238E27FC236}">
                <a16:creationId xmlns:a16="http://schemas.microsoft.com/office/drawing/2014/main" id="{0B402DAE-F06C-F2FD-A992-BB94E920C420}"/>
              </a:ext>
            </a:extLst>
          </p:cNvPr>
          <p:cNvSpPr>
            <a:spLocks noGrp="1"/>
          </p:cNvSpPr>
          <p:nvPr>
            <p:ph sz="half" idx="2"/>
          </p:nvPr>
        </p:nvSpPr>
        <p:spPr/>
        <p:txBody>
          <a:bodyPr/>
          <a:lstStyle/>
          <a:p>
            <a:r>
              <a:rPr lang="en-US"/>
              <a:t>Today’s webinar will also be saved on the R&amp;P page</a:t>
            </a:r>
          </a:p>
        </p:txBody>
      </p:sp>
      <p:pic>
        <p:nvPicPr>
          <p:cNvPr id="8" name="Picture 7">
            <a:extLst>
              <a:ext uri="{FF2B5EF4-FFF2-40B4-BE49-F238E27FC236}">
                <a16:creationId xmlns:a16="http://schemas.microsoft.com/office/drawing/2014/main" id="{CF66CCD4-169B-7F3C-0207-7F74E91E4A03}"/>
              </a:ext>
            </a:extLst>
          </p:cNvPr>
          <p:cNvPicPr>
            <a:picLocks noChangeAspect="1"/>
          </p:cNvPicPr>
          <p:nvPr/>
        </p:nvPicPr>
        <p:blipFill>
          <a:blip r:embed="rId3"/>
          <a:stretch>
            <a:fillRect/>
          </a:stretch>
        </p:blipFill>
        <p:spPr>
          <a:xfrm>
            <a:off x="685800" y="2571476"/>
            <a:ext cx="4636731" cy="3921399"/>
          </a:xfrm>
          <a:prstGeom prst="rect">
            <a:avLst/>
          </a:prstGeom>
        </p:spPr>
      </p:pic>
      <p:pic>
        <p:nvPicPr>
          <p:cNvPr id="10" name="Picture 9">
            <a:extLst>
              <a:ext uri="{FF2B5EF4-FFF2-40B4-BE49-F238E27FC236}">
                <a16:creationId xmlns:a16="http://schemas.microsoft.com/office/drawing/2014/main" id="{19532D48-B5BF-7396-24C3-0E1E414F1960}"/>
              </a:ext>
            </a:extLst>
          </p:cNvPr>
          <p:cNvPicPr>
            <a:picLocks noChangeAspect="1"/>
          </p:cNvPicPr>
          <p:nvPr/>
        </p:nvPicPr>
        <p:blipFill>
          <a:blip r:embed="rId4"/>
          <a:stretch>
            <a:fillRect/>
          </a:stretch>
        </p:blipFill>
        <p:spPr>
          <a:xfrm>
            <a:off x="6338225" y="2670889"/>
            <a:ext cx="3580216" cy="3666760"/>
          </a:xfrm>
          <a:prstGeom prst="rect">
            <a:avLst/>
          </a:prstGeom>
        </p:spPr>
      </p:pic>
    </p:spTree>
    <p:extLst>
      <p:ext uri="{BB962C8B-B14F-4D97-AF65-F5344CB8AC3E}">
        <p14:creationId xmlns:p14="http://schemas.microsoft.com/office/powerpoint/2010/main" val="121902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891397" y="316563"/>
            <a:ext cx="8418858" cy="1077218"/>
          </a:xfrm>
          <a:prstGeom prst="rect">
            <a:avLst/>
          </a:prstGeom>
          <a:noFill/>
        </p:spPr>
        <p:txBody>
          <a:bodyPr wrap="square" rtlCol="0">
            <a:spAutoFit/>
          </a:bodyPr>
          <a:lstStyle/>
          <a:p>
            <a:r>
              <a:rPr lang="en-US" sz="4000" b="1"/>
              <a:t>Overview of Resettlement Pathways</a:t>
            </a:r>
          </a:p>
          <a:p>
            <a:r>
              <a:rPr lang="en-US" sz="2400" b="1" i="1"/>
              <a:t>(adapted from PRM-created resource)</a:t>
            </a:r>
          </a:p>
        </p:txBody>
      </p:sp>
      <p:graphicFrame>
        <p:nvGraphicFramePr>
          <p:cNvPr id="6" name="Table 6">
            <a:extLst>
              <a:ext uri="{FF2B5EF4-FFF2-40B4-BE49-F238E27FC236}">
                <a16:creationId xmlns:a16="http://schemas.microsoft.com/office/drawing/2014/main" id="{4F314AEE-BBF8-95A9-D2E2-BF924F9285A3}"/>
              </a:ext>
            </a:extLst>
          </p:cNvPr>
          <p:cNvGraphicFramePr>
            <a:graphicFrameLocks noGrp="1"/>
          </p:cNvGraphicFramePr>
          <p:nvPr>
            <p:extLst>
              <p:ext uri="{D42A27DB-BD31-4B8C-83A1-F6EECF244321}">
                <p14:modId xmlns:p14="http://schemas.microsoft.com/office/powerpoint/2010/main" val="1284661819"/>
              </p:ext>
            </p:extLst>
          </p:nvPr>
        </p:nvGraphicFramePr>
        <p:xfrm>
          <a:off x="1576820" y="2254596"/>
          <a:ext cx="9351802" cy="4297680"/>
        </p:xfrm>
        <a:graphic>
          <a:graphicData uri="http://schemas.openxmlformats.org/drawingml/2006/table">
            <a:tbl>
              <a:tblPr firstRow="1" bandRow="1">
                <a:tableStyleId>{5C22544A-7EE6-4342-B048-85BDC9FD1C3A}</a:tableStyleId>
              </a:tblPr>
              <a:tblGrid>
                <a:gridCol w="1558634">
                  <a:extLst>
                    <a:ext uri="{9D8B030D-6E8A-4147-A177-3AD203B41FA5}">
                      <a16:colId xmlns:a16="http://schemas.microsoft.com/office/drawing/2014/main" val="3764321370"/>
                    </a:ext>
                  </a:extLst>
                </a:gridCol>
                <a:gridCol w="1558634">
                  <a:extLst>
                    <a:ext uri="{9D8B030D-6E8A-4147-A177-3AD203B41FA5}">
                      <a16:colId xmlns:a16="http://schemas.microsoft.com/office/drawing/2014/main" val="3634291265"/>
                    </a:ext>
                  </a:extLst>
                </a:gridCol>
                <a:gridCol w="1709351">
                  <a:extLst>
                    <a:ext uri="{9D8B030D-6E8A-4147-A177-3AD203B41FA5}">
                      <a16:colId xmlns:a16="http://schemas.microsoft.com/office/drawing/2014/main" val="2882235946"/>
                    </a:ext>
                  </a:extLst>
                </a:gridCol>
                <a:gridCol w="1472513">
                  <a:extLst>
                    <a:ext uri="{9D8B030D-6E8A-4147-A177-3AD203B41FA5}">
                      <a16:colId xmlns:a16="http://schemas.microsoft.com/office/drawing/2014/main" val="3720661658"/>
                    </a:ext>
                  </a:extLst>
                </a:gridCol>
                <a:gridCol w="1494036">
                  <a:extLst>
                    <a:ext uri="{9D8B030D-6E8A-4147-A177-3AD203B41FA5}">
                      <a16:colId xmlns:a16="http://schemas.microsoft.com/office/drawing/2014/main" val="3050650870"/>
                    </a:ext>
                  </a:extLst>
                </a:gridCol>
                <a:gridCol w="1558634">
                  <a:extLst>
                    <a:ext uri="{9D8B030D-6E8A-4147-A177-3AD203B41FA5}">
                      <a16:colId xmlns:a16="http://schemas.microsoft.com/office/drawing/2014/main" val="3035502490"/>
                    </a:ext>
                  </a:extLst>
                </a:gridCol>
              </a:tblGrid>
              <a:tr h="871778">
                <a:tc>
                  <a:txBody>
                    <a:bodyPr/>
                    <a:lstStyle/>
                    <a:p>
                      <a:endParaRPr lang="en-US"/>
                    </a:p>
                  </a:txBody>
                  <a:tcPr/>
                </a:tc>
                <a:tc>
                  <a:txBody>
                    <a:bodyPr/>
                    <a:lstStyle/>
                    <a:p>
                      <a:r>
                        <a:rPr lang="en-US"/>
                        <a:t>Standard Resettlement</a:t>
                      </a:r>
                    </a:p>
                  </a:txBody>
                  <a:tcPr>
                    <a:solidFill>
                      <a:srgbClr val="0070C0"/>
                    </a:solidFill>
                  </a:tcPr>
                </a:tc>
                <a:tc>
                  <a:txBody>
                    <a:bodyPr/>
                    <a:lstStyle/>
                    <a:p>
                      <a:r>
                        <a:rPr lang="en-US"/>
                        <a:t>Cash-Based Resettlement</a:t>
                      </a:r>
                    </a:p>
                  </a:txBody>
                  <a:tcPr>
                    <a:solidFill>
                      <a:srgbClr val="00B050"/>
                    </a:solidFill>
                  </a:tcPr>
                </a:tc>
                <a:tc>
                  <a:txBody>
                    <a:bodyPr/>
                    <a:lstStyle/>
                    <a:p>
                      <a:r>
                        <a:rPr lang="en-US"/>
                        <a:t>Virtual Resettlement (VR&amp;P)</a:t>
                      </a:r>
                    </a:p>
                  </a:txBody>
                  <a:tcPr>
                    <a:solidFill>
                      <a:srgbClr val="FF0000"/>
                    </a:solidFill>
                  </a:tcPr>
                </a:tc>
                <a:tc>
                  <a:txBody>
                    <a:bodyPr/>
                    <a:lstStyle/>
                    <a:p>
                      <a:r>
                        <a:rPr lang="en-US"/>
                        <a:t>Remote Placement</a:t>
                      </a:r>
                    </a:p>
                  </a:txBody>
                  <a:tcPr>
                    <a:solidFill>
                      <a:schemeClr val="accent2"/>
                    </a:solidFill>
                  </a:tcPr>
                </a:tc>
                <a:tc>
                  <a:txBody>
                    <a:bodyPr/>
                    <a:lstStyle/>
                    <a:p>
                      <a:r>
                        <a:rPr lang="en-US"/>
                        <a:t>Welcome Corps </a:t>
                      </a:r>
                    </a:p>
                  </a:txBody>
                  <a:tcPr>
                    <a:solidFill>
                      <a:schemeClr val="accent4"/>
                    </a:solidFill>
                  </a:tcPr>
                </a:tc>
                <a:extLst>
                  <a:ext uri="{0D108BD9-81ED-4DB2-BD59-A6C34878D82A}">
                    <a16:rowId xmlns:a16="http://schemas.microsoft.com/office/drawing/2014/main" val="3094161453"/>
                  </a:ext>
                </a:extLst>
              </a:tr>
              <a:tr h="900836">
                <a:tc>
                  <a:txBody>
                    <a:bodyPr/>
                    <a:lstStyle/>
                    <a:p>
                      <a:pPr lvl="0">
                        <a:buNone/>
                      </a:pPr>
                      <a:r>
                        <a:rPr lang="en-US" sz="1400" b="1"/>
                        <a:t>Capacity and Consultation</a:t>
                      </a:r>
                    </a:p>
                  </a:txBody>
                  <a:tcPr/>
                </a:tc>
                <a:tc>
                  <a:txBody>
                    <a:bodyPr/>
                    <a:lstStyle/>
                    <a:p>
                      <a:pPr lvl="0">
                        <a:buNone/>
                      </a:pPr>
                      <a:r>
                        <a:rPr lang="en-US" sz="1400"/>
                        <a:t>Included in each affiliate's confirmed capacity for fiscal year; consultations with SRC at beginning of FY and if any subsequent increases</a:t>
                      </a:r>
                    </a:p>
                  </a:txBody>
                  <a:tcPr>
                    <a:solidFill>
                      <a:schemeClr val="accent5">
                        <a:lumMod val="60000"/>
                        <a:lumOff val="40000"/>
                      </a:schemeClr>
                    </a:solidFill>
                  </a:tcPr>
                </a:tc>
                <a:tc>
                  <a:txBody>
                    <a:bodyPr/>
                    <a:lstStyle/>
                    <a:p>
                      <a:pPr lvl="0" algn="l">
                        <a:lnSpc>
                          <a:spcPct val="100000"/>
                        </a:lnSpc>
                        <a:spcBef>
                          <a:spcPts val="0"/>
                        </a:spcBef>
                        <a:spcAft>
                          <a:spcPts val="0"/>
                        </a:spcAft>
                        <a:buNone/>
                      </a:pPr>
                      <a:r>
                        <a:rPr lang="en-US" sz="1400" b="0" i="0" u="none" strike="noStrike" noProof="0">
                          <a:solidFill>
                            <a:srgbClr val="000000"/>
                          </a:solidFill>
                          <a:latin typeface="Calibri"/>
                        </a:rPr>
                        <a:t>Included in each affiliate's </a:t>
                      </a:r>
                      <a:endParaRPr lang="en-US"/>
                    </a:p>
                    <a:p>
                      <a:pPr lvl="0" algn="l">
                        <a:lnSpc>
                          <a:spcPct val="100000"/>
                        </a:lnSpc>
                        <a:spcBef>
                          <a:spcPts val="0"/>
                        </a:spcBef>
                        <a:spcAft>
                          <a:spcPts val="0"/>
                        </a:spcAft>
                        <a:buNone/>
                      </a:pPr>
                      <a:r>
                        <a:rPr lang="en-US" sz="1400" b="0" i="0" u="none" strike="noStrike" noProof="0">
                          <a:solidFill>
                            <a:srgbClr val="000000"/>
                          </a:solidFill>
                          <a:latin typeface="Calibri"/>
                        </a:rPr>
                        <a:t>confirmed capacity for fiscal year; consultations with SRC at beginning of FY and if any subsequent increases</a:t>
                      </a:r>
                    </a:p>
                  </a:txBody>
                  <a:tcPr>
                    <a:solidFill>
                      <a:schemeClr val="accent6">
                        <a:lumMod val="40000"/>
                        <a:lumOff val="60000"/>
                      </a:schemeClr>
                    </a:solidFill>
                  </a:tcPr>
                </a:tc>
                <a:tc>
                  <a:txBody>
                    <a:bodyPr/>
                    <a:lstStyle/>
                    <a:p>
                      <a:pPr lvl="0">
                        <a:buNone/>
                      </a:pPr>
                      <a:r>
                        <a:rPr lang="en-US" sz="1400"/>
                        <a:t>Capacity determined by participating RAs in consultation with PRM; arrivals reported to SRCs monthly</a:t>
                      </a:r>
                    </a:p>
                  </a:txBody>
                  <a:tcPr>
                    <a:solidFill>
                      <a:srgbClr val="FF99CC"/>
                    </a:solidFill>
                  </a:tcPr>
                </a:tc>
                <a:tc>
                  <a:txBody>
                    <a:bodyPr/>
                    <a:lstStyle/>
                    <a:p>
                      <a:pPr lvl="0">
                        <a:buNone/>
                      </a:pPr>
                      <a:r>
                        <a:rPr lang="en-US" sz="1400"/>
                        <a:t>Consultations with SRCs for new partners</a:t>
                      </a:r>
                    </a:p>
                  </a:txBody>
                  <a:tcPr>
                    <a:solidFill>
                      <a:schemeClr val="accent2">
                        <a:lumMod val="40000"/>
                        <a:lumOff val="60000"/>
                      </a:schemeClr>
                    </a:solidFill>
                  </a:tcPr>
                </a:tc>
                <a:tc>
                  <a:txBody>
                    <a:bodyPr/>
                    <a:lstStyle/>
                    <a:p>
                      <a:pPr lvl="0">
                        <a:buNone/>
                      </a:pPr>
                      <a:r>
                        <a:rPr lang="en-US" sz="1400"/>
                        <a:t>Capacity determined by Community Sponsorship Hub in consultation with PRM; arrivals reported to SRCs monthly</a:t>
                      </a:r>
                    </a:p>
                  </a:txBody>
                  <a:tcPr>
                    <a:solidFill>
                      <a:schemeClr val="accent4">
                        <a:lumMod val="20000"/>
                        <a:lumOff val="80000"/>
                      </a:schemeClr>
                    </a:solidFill>
                  </a:tcPr>
                </a:tc>
                <a:extLst>
                  <a:ext uri="{0D108BD9-81ED-4DB2-BD59-A6C34878D82A}">
                    <a16:rowId xmlns:a16="http://schemas.microsoft.com/office/drawing/2014/main" val="1547232870"/>
                  </a:ext>
                </a:extLst>
              </a:tr>
              <a:tr h="900837">
                <a:tc>
                  <a:txBody>
                    <a:bodyPr/>
                    <a:lstStyle/>
                    <a:p>
                      <a:r>
                        <a:rPr lang="en-US" sz="1400" b="1"/>
                        <a:t>Placement Location</a:t>
                      </a:r>
                    </a:p>
                  </a:txBody>
                  <a:tcPr/>
                </a:tc>
                <a:tc>
                  <a:txBody>
                    <a:bodyPr/>
                    <a:lstStyle/>
                    <a:p>
                      <a:r>
                        <a:rPr lang="en-US" sz="1400"/>
                        <a:t>No guarantee of placement with U.S. Tie</a:t>
                      </a:r>
                    </a:p>
                  </a:txBody>
                  <a:tcPr>
                    <a:solidFill>
                      <a:schemeClr val="accent5">
                        <a:lumMod val="60000"/>
                        <a:lumOff val="40000"/>
                      </a:schemeClr>
                    </a:solidFill>
                  </a:tcPr>
                </a:tc>
                <a:tc>
                  <a:txBody>
                    <a:bodyPr/>
                    <a:lstStyle/>
                    <a:p>
                      <a:r>
                        <a:rPr lang="en-US" sz="1400"/>
                        <a:t>Guaranteed to be placed with U.S. Tie</a:t>
                      </a:r>
                    </a:p>
                  </a:txBody>
                  <a:tcPr>
                    <a:solidFill>
                      <a:schemeClr val="accent6">
                        <a:lumMod val="40000"/>
                        <a:lumOff val="60000"/>
                      </a:schemeClr>
                    </a:solidFill>
                  </a:tcPr>
                </a:tc>
                <a:tc>
                  <a:txBody>
                    <a:bodyPr/>
                    <a:lstStyle/>
                    <a:p>
                      <a:r>
                        <a:rPr lang="en-US" sz="1400"/>
                        <a:t>Guaranteed to be placed with U.S. Tie</a:t>
                      </a:r>
                    </a:p>
                  </a:txBody>
                  <a:tcPr>
                    <a:solidFill>
                      <a:srgbClr val="FF99CC"/>
                    </a:solidFill>
                  </a:tcPr>
                </a:tc>
                <a:tc>
                  <a:txBody>
                    <a:bodyPr/>
                    <a:lstStyle/>
                    <a:p>
                      <a:r>
                        <a:rPr lang="en-US" sz="1400"/>
                        <a:t>Placed in the same location as U.S. Tie or community partner</a:t>
                      </a:r>
                    </a:p>
                  </a:txBody>
                  <a:tcPr>
                    <a:solidFill>
                      <a:schemeClr val="accent2">
                        <a:lumMod val="40000"/>
                        <a:lumOff val="60000"/>
                      </a:schemeClr>
                    </a:solidFill>
                  </a:tcPr>
                </a:tc>
                <a:tc>
                  <a:txBody>
                    <a:bodyPr/>
                    <a:lstStyle/>
                    <a:p>
                      <a:r>
                        <a:rPr lang="en-US" sz="1400"/>
                        <a:t>Placed in the same location as the sponsors</a:t>
                      </a:r>
                    </a:p>
                  </a:txBody>
                  <a:tcPr>
                    <a:solidFill>
                      <a:schemeClr val="accent4">
                        <a:lumMod val="20000"/>
                        <a:lumOff val="80000"/>
                      </a:schemeClr>
                    </a:solidFill>
                  </a:tcPr>
                </a:tc>
                <a:extLst>
                  <a:ext uri="{0D108BD9-81ED-4DB2-BD59-A6C34878D82A}">
                    <a16:rowId xmlns:a16="http://schemas.microsoft.com/office/drawing/2014/main" val="1388152938"/>
                  </a:ext>
                </a:extLst>
              </a:tr>
            </a:tbl>
          </a:graphicData>
        </a:graphic>
      </p:graphicFrame>
    </p:spTree>
    <p:custDataLst>
      <p:tags r:id="rId1"/>
    </p:custDataLst>
    <p:extLst>
      <p:ext uri="{BB962C8B-B14F-4D97-AF65-F5344CB8AC3E}">
        <p14:creationId xmlns:p14="http://schemas.microsoft.com/office/powerpoint/2010/main" val="258954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546163" y="168397"/>
            <a:ext cx="9129681" cy="1077218"/>
          </a:xfrm>
          <a:prstGeom prst="rect">
            <a:avLst/>
          </a:prstGeom>
          <a:noFill/>
        </p:spPr>
        <p:txBody>
          <a:bodyPr wrap="square" rtlCol="0">
            <a:spAutoFit/>
          </a:bodyPr>
          <a:lstStyle/>
          <a:p>
            <a:r>
              <a:rPr lang="en-US" sz="4000" b="1"/>
              <a:t>Overview of Resettlement Pathways </a:t>
            </a:r>
            <a:r>
              <a:rPr lang="en-US" sz="3200" b="1"/>
              <a:t>(cont.)</a:t>
            </a:r>
          </a:p>
          <a:p>
            <a:r>
              <a:rPr lang="en-US" sz="2400" b="1" i="1"/>
              <a:t>(adapted from PRM-created resource)</a:t>
            </a:r>
          </a:p>
        </p:txBody>
      </p:sp>
      <p:graphicFrame>
        <p:nvGraphicFramePr>
          <p:cNvPr id="6" name="Table 6">
            <a:extLst>
              <a:ext uri="{FF2B5EF4-FFF2-40B4-BE49-F238E27FC236}">
                <a16:creationId xmlns:a16="http://schemas.microsoft.com/office/drawing/2014/main" id="{4F314AEE-BBF8-95A9-D2E2-BF924F9285A3}"/>
              </a:ext>
            </a:extLst>
          </p:cNvPr>
          <p:cNvGraphicFramePr>
            <a:graphicFrameLocks noGrp="1"/>
          </p:cNvGraphicFramePr>
          <p:nvPr>
            <p:extLst>
              <p:ext uri="{D42A27DB-BD31-4B8C-83A1-F6EECF244321}">
                <p14:modId xmlns:p14="http://schemas.microsoft.com/office/powerpoint/2010/main" val="3565796658"/>
              </p:ext>
            </p:extLst>
          </p:nvPr>
        </p:nvGraphicFramePr>
        <p:xfrm>
          <a:off x="1438275" y="2505075"/>
          <a:ext cx="9351816" cy="3466894"/>
        </p:xfrm>
        <a:graphic>
          <a:graphicData uri="http://schemas.openxmlformats.org/drawingml/2006/table">
            <a:tbl>
              <a:tblPr firstRow="1" bandRow="1">
                <a:tableStyleId>{5C22544A-7EE6-4342-B048-85BDC9FD1C3A}</a:tableStyleId>
              </a:tblPr>
              <a:tblGrid>
                <a:gridCol w="1558636">
                  <a:extLst>
                    <a:ext uri="{9D8B030D-6E8A-4147-A177-3AD203B41FA5}">
                      <a16:colId xmlns:a16="http://schemas.microsoft.com/office/drawing/2014/main" val="3764321370"/>
                    </a:ext>
                  </a:extLst>
                </a:gridCol>
                <a:gridCol w="1558636">
                  <a:extLst>
                    <a:ext uri="{9D8B030D-6E8A-4147-A177-3AD203B41FA5}">
                      <a16:colId xmlns:a16="http://schemas.microsoft.com/office/drawing/2014/main" val="3634291265"/>
                    </a:ext>
                  </a:extLst>
                </a:gridCol>
                <a:gridCol w="1558636">
                  <a:extLst>
                    <a:ext uri="{9D8B030D-6E8A-4147-A177-3AD203B41FA5}">
                      <a16:colId xmlns:a16="http://schemas.microsoft.com/office/drawing/2014/main" val="2882235946"/>
                    </a:ext>
                  </a:extLst>
                </a:gridCol>
                <a:gridCol w="1558636">
                  <a:extLst>
                    <a:ext uri="{9D8B030D-6E8A-4147-A177-3AD203B41FA5}">
                      <a16:colId xmlns:a16="http://schemas.microsoft.com/office/drawing/2014/main" val="3720661658"/>
                    </a:ext>
                  </a:extLst>
                </a:gridCol>
                <a:gridCol w="1558636">
                  <a:extLst>
                    <a:ext uri="{9D8B030D-6E8A-4147-A177-3AD203B41FA5}">
                      <a16:colId xmlns:a16="http://schemas.microsoft.com/office/drawing/2014/main" val="3050650870"/>
                    </a:ext>
                  </a:extLst>
                </a:gridCol>
                <a:gridCol w="1558636">
                  <a:extLst>
                    <a:ext uri="{9D8B030D-6E8A-4147-A177-3AD203B41FA5}">
                      <a16:colId xmlns:a16="http://schemas.microsoft.com/office/drawing/2014/main" val="3035502490"/>
                    </a:ext>
                  </a:extLst>
                </a:gridCol>
              </a:tblGrid>
              <a:tr h="937054">
                <a:tc>
                  <a:txBody>
                    <a:bodyPr/>
                    <a:lstStyle/>
                    <a:p>
                      <a:endParaRPr lang="en-US"/>
                    </a:p>
                  </a:txBody>
                  <a:tcPr/>
                </a:tc>
                <a:tc>
                  <a:txBody>
                    <a:bodyPr/>
                    <a:lstStyle/>
                    <a:p>
                      <a:r>
                        <a:rPr lang="en-US"/>
                        <a:t>Standard Resettlement</a:t>
                      </a:r>
                    </a:p>
                  </a:txBody>
                  <a:tcPr>
                    <a:solidFill>
                      <a:srgbClr val="0070C0"/>
                    </a:solidFill>
                  </a:tcPr>
                </a:tc>
                <a:tc>
                  <a:txBody>
                    <a:bodyPr/>
                    <a:lstStyle/>
                    <a:p>
                      <a:r>
                        <a:rPr lang="en-US"/>
                        <a:t>Cash-Based Resettlement</a:t>
                      </a:r>
                    </a:p>
                  </a:txBody>
                  <a:tcPr>
                    <a:solidFill>
                      <a:srgbClr val="00B050"/>
                    </a:solidFill>
                  </a:tcPr>
                </a:tc>
                <a:tc>
                  <a:txBody>
                    <a:bodyPr/>
                    <a:lstStyle/>
                    <a:p>
                      <a:r>
                        <a:rPr lang="en-US"/>
                        <a:t>Virtual Resettlement (VR&amp;P)</a:t>
                      </a:r>
                    </a:p>
                  </a:txBody>
                  <a:tcPr>
                    <a:solidFill>
                      <a:srgbClr val="FF0000"/>
                    </a:solidFill>
                  </a:tcPr>
                </a:tc>
                <a:tc>
                  <a:txBody>
                    <a:bodyPr/>
                    <a:lstStyle/>
                    <a:p>
                      <a:r>
                        <a:rPr lang="en-US"/>
                        <a:t>Remote Placement</a:t>
                      </a:r>
                    </a:p>
                  </a:txBody>
                  <a:tcPr>
                    <a:solidFill>
                      <a:schemeClr val="accent2"/>
                    </a:solidFill>
                  </a:tcPr>
                </a:tc>
                <a:tc>
                  <a:txBody>
                    <a:bodyPr/>
                    <a:lstStyle/>
                    <a:p>
                      <a:r>
                        <a:rPr lang="en-US"/>
                        <a:t>Welcome Corps </a:t>
                      </a:r>
                    </a:p>
                  </a:txBody>
                  <a:tcPr>
                    <a:solidFill>
                      <a:schemeClr val="accent4"/>
                    </a:solidFill>
                  </a:tcPr>
                </a:tc>
                <a:extLst>
                  <a:ext uri="{0D108BD9-81ED-4DB2-BD59-A6C34878D82A}">
                    <a16:rowId xmlns:a16="http://schemas.microsoft.com/office/drawing/2014/main" val="3094161453"/>
                  </a:ext>
                </a:extLst>
              </a:tr>
              <a:tr h="1511082">
                <a:tc>
                  <a:txBody>
                    <a:bodyPr/>
                    <a:lstStyle/>
                    <a:p>
                      <a:r>
                        <a:rPr lang="en-US" sz="1400" b="1"/>
                        <a:t>R&amp;P Per-Capita Funds</a:t>
                      </a:r>
                    </a:p>
                  </a:txBody>
                  <a:tcPr/>
                </a:tc>
                <a:tc>
                  <a:txBody>
                    <a:bodyPr/>
                    <a:lstStyle/>
                    <a:p>
                      <a:r>
                        <a:rPr lang="en-US" sz="1400"/>
                        <a:t>Resettlement agency manages R&amp;P Per Capita Funds</a:t>
                      </a:r>
                    </a:p>
                  </a:txBody>
                  <a:tcPr>
                    <a:solidFill>
                      <a:schemeClr val="accent5">
                        <a:lumMod val="60000"/>
                        <a:lumOff val="40000"/>
                      </a:schemeClr>
                    </a:solidFill>
                  </a:tcPr>
                </a:tc>
                <a:tc>
                  <a:txBody>
                    <a:bodyPr/>
                    <a:lstStyle/>
                    <a:p>
                      <a:r>
                        <a:rPr lang="en-US" sz="1400"/>
                        <a:t>Refugee receives entirety of R&amp;P Per Capita Funds upon arrival</a:t>
                      </a:r>
                    </a:p>
                  </a:txBody>
                  <a:tcPr>
                    <a:solidFill>
                      <a:schemeClr val="accent6">
                        <a:lumMod val="40000"/>
                        <a:lumOff val="60000"/>
                      </a:schemeClr>
                    </a:solidFill>
                  </a:tcPr>
                </a:tc>
                <a:tc>
                  <a:txBody>
                    <a:bodyPr/>
                    <a:lstStyle/>
                    <a:p>
                      <a:r>
                        <a:rPr lang="en-US" sz="1400"/>
                        <a:t>Refugee receives entirety of R&amp;P Per Capita funds upon arrival</a:t>
                      </a:r>
                    </a:p>
                  </a:txBody>
                  <a:tcPr>
                    <a:solidFill>
                      <a:srgbClr val="FF99CC"/>
                    </a:solidFill>
                  </a:tcPr>
                </a:tc>
                <a:tc>
                  <a:txBody>
                    <a:bodyPr/>
                    <a:lstStyle/>
                    <a:p>
                      <a:r>
                        <a:rPr lang="en-US" sz="1400"/>
                        <a:t>Community partner manages R&amp;P Per Capita Funds</a:t>
                      </a:r>
                    </a:p>
                  </a:txBody>
                  <a:tcPr>
                    <a:solidFill>
                      <a:schemeClr val="accent2">
                        <a:lumMod val="40000"/>
                        <a:lumOff val="60000"/>
                      </a:schemeClr>
                    </a:solidFill>
                  </a:tcPr>
                </a:tc>
                <a:tc>
                  <a:txBody>
                    <a:bodyPr/>
                    <a:lstStyle/>
                    <a:p>
                      <a:r>
                        <a:rPr lang="en-US" sz="1400"/>
                        <a:t>No R&amp;P Per Capita; Sponsor Group pays bills for immediate needs on refugees’ behalf for up to 90 days</a:t>
                      </a:r>
                    </a:p>
                  </a:txBody>
                  <a:tcPr>
                    <a:solidFill>
                      <a:schemeClr val="accent4">
                        <a:lumMod val="20000"/>
                        <a:lumOff val="80000"/>
                      </a:schemeClr>
                    </a:solidFill>
                  </a:tcPr>
                </a:tc>
                <a:extLst>
                  <a:ext uri="{0D108BD9-81ED-4DB2-BD59-A6C34878D82A}">
                    <a16:rowId xmlns:a16="http://schemas.microsoft.com/office/drawing/2014/main" val="972739032"/>
                  </a:ext>
                </a:extLst>
              </a:tr>
              <a:tr h="900837">
                <a:tc>
                  <a:txBody>
                    <a:bodyPr/>
                    <a:lstStyle/>
                    <a:p>
                      <a:r>
                        <a:rPr lang="en-US" sz="1400" b="1"/>
                        <a:t>Housing</a:t>
                      </a:r>
                    </a:p>
                  </a:txBody>
                  <a:tcPr/>
                </a:tc>
                <a:tc>
                  <a:txBody>
                    <a:bodyPr/>
                    <a:lstStyle/>
                    <a:p>
                      <a:r>
                        <a:rPr lang="en-US" sz="1400"/>
                        <a:t>Resettlement agency responsible for securing housing</a:t>
                      </a:r>
                    </a:p>
                  </a:txBody>
                  <a:tcPr>
                    <a:solidFill>
                      <a:schemeClr val="accent5">
                        <a:lumMod val="60000"/>
                        <a:lumOff val="40000"/>
                      </a:schemeClr>
                    </a:solidFill>
                  </a:tcPr>
                </a:tc>
                <a:tc>
                  <a:txBody>
                    <a:bodyPr/>
                    <a:lstStyle/>
                    <a:p>
                      <a:r>
                        <a:rPr lang="en-US" sz="1400"/>
                        <a:t>U.S. Tie responsible for securing housing</a:t>
                      </a:r>
                    </a:p>
                  </a:txBody>
                  <a:tcPr>
                    <a:solidFill>
                      <a:schemeClr val="accent6">
                        <a:lumMod val="40000"/>
                        <a:lumOff val="60000"/>
                      </a:schemeClr>
                    </a:solidFill>
                  </a:tcPr>
                </a:tc>
                <a:tc>
                  <a:txBody>
                    <a:bodyPr/>
                    <a:lstStyle/>
                    <a:p>
                      <a:r>
                        <a:rPr lang="en-US" sz="1400"/>
                        <a:t>U.S. Tie responsible for securing housing</a:t>
                      </a:r>
                    </a:p>
                  </a:txBody>
                  <a:tcPr>
                    <a:solidFill>
                      <a:srgbClr val="FF99CC"/>
                    </a:solidFill>
                  </a:tcPr>
                </a:tc>
                <a:tc>
                  <a:txBody>
                    <a:bodyPr/>
                    <a:lstStyle/>
                    <a:p>
                      <a:r>
                        <a:rPr lang="en-US" sz="1400"/>
                        <a:t>Community partner responsible for securing housing</a:t>
                      </a:r>
                    </a:p>
                  </a:txBody>
                  <a:tcPr>
                    <a:solidFill>
                      <a:schemeClr val="accent2">
                        <a:lumMod val="40000"/>
                        <a:lumOff val="60000"/>
                      </a:schemeClr>
                    </a:solidFill>
                  </a:tcPr>
                </a:tc>
                <a:tc>
                  <a:txBody>
                    <a:bodyPr/>
                    <a:lstStyle/>
                    <a:p>
                      <a:r>
                        <a:rPr lang="en-US" sz="1400"/>
                        <a:t>Sponsor Group responsible for securing housing</a:t>
                      </a:r>
                    </a:p>
                  </a:txBody>
                  <a:tcPr>
                    <a:solidFill>
                      <a:schemeClr val="accent4">
                        <a:lumMod val="20000"/>
                        <a:lumOff val="80000"/>
                      </a:schemeClr>
                    </a:solidFill>
                  </a:tcPr>
                </a:tc>
                <a:extLst>
                  <a:ext uri="{0D108BD9-81ED-4DB2-BD59-A6C34878D82A}">
                    <a16:rowId xmlns:a16="http://schemas.microsoft.com/office/drawing/2014/main" val="2950798826"/>
                  </a:ext>
                </a:extLst>
              </a:tr>
            </a:tbl>
          </a:graphicData>
        </a:graphic>
      </p:graphicFrame>
    </p:spTree>
    <p:custDataLst>
      <p:tags r:id="rId1"/>
    </p:custDataLst>
    <p:extLst>
      <p:ext uri="{BB962C8B-B14F-4D97-AF65-F5344CB8AC3E}">
        <p14:creationId xmlns:p14="http://schemas.microsoft.com/office/powerpoint/2010/main" val="53780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164033" y="94890"/>
            <a:ext cx="10060622" cy="1692771"/>
          </a:xfrm>
          <a:prstGeom prst="rect">
            <a:avLst/>
          </a:prstGeom>
          <a:noFill/>
        </p:spPr>
        <p:txBody>
          <a:bodyPr wrap="square" rtlCol="0">
            <a:spAutoFit/>
          </a:bodyPr>
          <a:lstStyle/>
          <a:p>
            <a:r>
              <a:rPr lang="en-US" sz="4000" b="1"/>
              <a:t>Overview of Resettlement Pathways </a:t>
            </a:r>
            <a:r>
              <a:rPr lang="en-US" sz="3200" b="1"/>
              <a:t>(cont.) </a:t>
            </a:r>
            <a:endParaRPr lang="en-US" sz="2400" b="1"/>
          </a:p>
          <a:p>
            <a:r>
              <a:rPr lang="en-US" sz="2400" b="1" i="1"/>
              <a:t>(adapted from PRM-created resource)</a:t>
            </a:r>
          </a:p>
          <a:p>
            <a:endParaRPr lang="en-US" sz="4000" b="1"/>
          </a:p>
        </p:txBody>
      </p:sp>
      <p:graphicFrame>
        <p:nvGraphicFramePr>
          <p:cNvPr id="6" name="Table 6">
            <a:extLst>
              <a:ext uri="{FF2B5EF4-FFF2-40B4-BE49-F238E27FC236}">
                <a16:creationId xmlns:a16="http://schemas.microsoft.com/office/drawing/2014/main" id="{4F314AEE-BBF8-95A9-D2E2-BF924F9285A3}"/>
              </a:ext>
            </a:extLst>
          </p:cNvPr>
          <p:cNvGraphicFramePr>
            <a:graphicFrameLocks noGrp="1"/>
          </p:cNvGraphicFramePr>
          <p:nvPr>
            <p:extLst>
              <p:ext uri="{D42A27DB-BD31-4B8C-83A1-F6EECF244321}">
                <p14:modId xmlns:p14="http://schemas.microsoft.com/office/powerpoint/2010/main" val="2042553730"/>
              </p:ext>
            </p:extLst>
          </p:nvPr>
        </p:nvGraphicFramePr>
        <p:xfrm>
          <a:off x="1136072" y="2308628"/>
          <a:ext cx="10203870" cy="4175760"/>
        </p:xfrm>
        <a:graphic>
          <a:graphicData uri="http://schemas.openxmlformats.org/drawingml/2006/table">
            <a:tbl>
              <a:tblPr firstRow="1" bandRow="1">
                <a:tableStyleId>{5C22544A-7EE6-4342-B048-85BDC9FD1C3A}</a:tableStyleId>
              </a:tblPr>
              <a:tblGrid>
                <a:gridCol w="1700645">
                  <a:extLst>
                    <a:ext uri="{9D8B030D-6E8A-4147-A177-3AD203B41FA5}">
                      <a16:colId xmlns:a16="http://schemas.microsoft.com/office/drawing/2014/main" val="3764321370"/>
                    </a:ext>
                  </a:extLst>
                </a:gridCol>
                <a:gridCol w="1700645">
                  <a:extLst>
                    <a:ext uri="{9D8B030D-6E8A-4147-A177-3AD203B41FA5}">
                      <a16:colId xmlns:a16="http://schemas.microsoft.com/office/drawing/2014/main" val="3634291265"/>
                    </a:ext>
                  </a:extLst>
                </a:gridCol>
                <a:gridCol w="1700645">
                  <a:extLst>
                    <a:ext uri="{9D8B030D-6E8A-4147-A177-3AD203B41FA5}">
                      <a16:colId xmlns:a16="http://schemas.microsoft.com/office/drawing/2014/main" val="2882235946"/>
                    </a:ext>
                  </a:extLst>
                </a:gridCol>
                <a:gridCol w="1700645">
                  <a:extLst>
                    <a:ext uri="{9D8B030D-6E8A-4147-A177-3AD203B41FA5}">
                      <a16:colId xmlns:a16="http://schemas.microsoft.com/office/drawing/2014/main" val="3720661658"/>
                    </a:ext>
                  </a:extLst>
                </a:gridCol>
                <a:gridCol w="1700645">
                  <a:extLst>
                    <a:ext uri="{9D8B030D-6E8A-4147-A177-3AD203B41FA5}">
                      <a16:colId xmlns:a16="http://schemas.microsoft.com/office/drawing/2014/main" val="3050650870"/>
                    </a:ext>
                  </a:extLst>
                </a:gridCol>
                <a:gridCol w="1700645">
                  <a:extLst>
                    <a:ext uri="{9D8B030D-6E8A-4147-A177-3AD203B41FA5}">
                      <a16:colId xmlns:a16="http://schemas.microsoft.com/office/drawing/2014/main" val="3035502490"/>
                    </a:ext>
                  </a:extLst>
                </a:gridCol>
              </a:tblGrid>
              <a:tr h="151534">
                <a:tc>
                  <a:txBody>
                    <a:bodyPr/>
                    <a:lstStyle/>
                    <a:p>
                      <a:endParaRPr lang="en-US" sz="1600"/>
                    </a:p>
                  </a:txBody>
                  <a:tcPr/>
                </a:tc>
                <a:tc>
                  <a:txBody>
                    <a:bodyPr/>
                    <a:lstStyle/>
                    <a:p>
                      <a:r>
                        <a:rPr lang="en-US" sz="1600"/>
                        <a:t>Standard Resettlement</a:t>
                      </a:r>
                    </a:p>
                  </a:txBody>
                  <a:tcPr>
                    <a:solidFill>
                      <a:srgbClr val="0070C0"/>
                    </a:solidFill>
                  </a:tcPr>
                </a:tc>
                <a:tc>
                  <a:txBody>
                    <a:bodyPr/>
                    <a:lstStyle/>
                    <a:p>
                      <a:r>
                        <a:rPr lang="en-US" sz="1600"/>
                        <a:t>Cash-Based Resettlement</a:t>
                      </a:r>
                    </a:p>
                  </a:txBody>
                  <a:tcPr>
                    <a:solidFill>
                      <a:srgbClr val="00B050"/>
                    </a:solidFill>
                  </a:tcPr>
                </a:tc>
                <a:tc>
                  <a:txBody>
                    <a:bodyPr/>
                    <a:lstStyle/>
                    <a:p>
                      <a:r>
                        <a:rPr lang="en-US" sz="1600"/>
                        <a:t>Virtual Resettlement (VR&amp;P)</a:t>
                      </a:r>
                    </a:p>
                  </a:txBody>
                  <a:tcPr>
                    <a:solidFill>
                      <a:srgbClr val="FF0000"/>
                    </a:solidFill>
                  </a:tcPr>
                </a:tc>
                <a:tc>
                  <a:txBody>
                    <a:bodyPr/>
                    <a:lstStyle/>
                    <a:p>
                      <a:r>
                        <a:rPr lang="en-US" sz="1600"/>
                        <a:t>Remote Placement</a:t>
                      </a:r>
                    </a:p>
                  </a:txBody>
                  <a:tcPr>
                    <a:solidFill>
                      <a:schemeClr val="accent2"/>
                    </a:solidFill>
                  </a:tcPr>
                </a:tc>
                <a:tc>
                  <a:txBody>
                    <a:bodyPr/>
                    <a:lstStyle/>
                    <a:p>
                      <a:r>
                        <a:rPr lang="en-US" sz="1600"/>
                        <a:t>Welcome Corps </a:t>
                      </a:r>
                    </a:p>
                  </a:txBody>
                  <a:tcPr>
                    <a:solidFill>
                      <a:schemeClr val="accent4"/>
                    </a:solidFill>
                  </a:tcPr>
                </a:tc>
                <a:extLst>
                  <a:ext uri="{0D108BD9-81ED-4DB2-BD59-A6C34878D82A}">
                    <a16:rowId xmlns:a16="http://schemas.microsoft.com/office/drawing/2014/main" val="3094161453"/>
                  </a:ext>
                </a:extLst>
              </a:tr>
              <a:tr h="370840">
                <a:tc>
                  <a:txBody>
                    <a:bodyPr/>
                    <a:lstStyle/>
                    <a:p>
                      <a:r>
                        <a:rPr lang="en-US" sz="1600" b="1"/>
                        <a:t>Case Management</a:t>
                      </a:r>
                    </a:p>
                  </a:txBody>
                  <a:tcPr/>
                </a:tc>
                <a:tc>
                  <a:txBody>
                    <a:bodyPr/>
                    <a:lstStyle/>
                    <a:p>
                      <a:r>
                        <a:rPr lang="en-US" sz="1600"/>
                        <a:t>Resettlement agency case manager</a:t>
                      </a:r>
                    </a:p>
                  </a:txBody>
                  <a:tcPr>
                    <a:solidFill>
                      <a:schemeClr val="accent5">
                        <a:lumMod val="60000"/>
                        <a:lumOff val="40000"/>
                      </a:schemeClr>
                    </a:solidFill>
                  </a:tcPr>
                </a:tc>
                <a:tc>
                  <a:txBody>
                    <a:bodyPr/>
                    <a:lstStyle/>
                    <a:p>
                      <a:r>
                        <a:rPr lang="en-US" sz="1600" b="0" i="0" u="none" strike="noStrike" kern="1200" baseline="0">
                          <a:solidFill>
                            <a:schemeClr val="dk1"/>
                          </a:solidFill>
                          <a:latin typeface="+mn-lt"/>
                          <a:ea typeface="+mn-ea"/>
                          <a:cs typeface="+mn-cs"/>
                        </a:rPr>
                        <a:t>No resettlement agency case manager; refugee relies on U.S. Tie, hotline, and resource guide</a:t>
                      </a:r>
                      <a:endParaRPr lang="en-US" sz="1600"/>
                    </a:p>
                  </a:txBody>
                  <a:tcPr>
                    <a:solidFill>
                      <a:schemeClr val="accent6">
                        <a:lumMod val="40000"/>
                        <a:lumOff val="60000"/>
                      </a:schemeClr>
                    </a:solidFill>
                  </a:tcPr>
                </a:tc>
                <a:tc>
                  <a:txBody>
                    <a:bodyPr/>
                    <a:lstStyle/>
                    <a:p>
                      <a:r>
                        <a:rPr lang="en-US" sz="1600" b="0" i="0" u="none" strike="noStrike" kern="1200" baseline="0">
                          <a:solidFill>
                            <a:schemeClr val="dk1"/>
                          </a:solidFill>
                          <a:latin typeface="+mn-lt"/>
                          <a:ea typeface="+mn-ea"/>
                          <a:cs typeface="+mn-cs"/>
                        </a:rPr>
                        <a:t>Virtual resettlement agency case manager </a:t>
                      </a:r>
                      <a:endParaRPr lang="en-US" sz="1600"/>
                    </a:p>
                  </a:txBody>
                  <a:tcPr>
                    <a:solidFill>
                      <a:srgbClr val="FF99CC"/>
                    </a:solidFill>
                  </a:tcPr>
                </a:tc>
                <a:tc>
                  <a:txBody>
                    <a:bodyPr/>
                    <a:lstStyle/>
                    <a:p>
                      <a:r>
                        <a:rPr lang="en-US" sz="1600" b="0" i="0" u="none" strike="noStrike" kern="1200" baseline="0">
                          <a:solidFill>
                            <a:schemeClr val="dk1"/>
                          </a:solidFill>
                          <a:latin typeface="+mn-lt"/>
                          <a:ea typeface="+mn-ea"/>
                          <a:cs typeface="+mn-cs"/>
                        </a:rPr>
                        <a:t>Community partner and U.S. Tie support </a:t>
                      </a:r>
                      <a:endParaRPr lang="en-US" sz="160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Sponsor group support 	</a:t>
                      </a:r>
                    </a:p>
                    <a:p>
                      <a:endParaRPr lang="en-US" sz="1600"/>
                    </a:p>
                  </a:txBody>
                  <a:tcPr>
                    <a:solidFill>
                      <a:schemeClr val="accent4">
                        <a:lumMod val="20000"/>
                        <a:lumOff val="80000"/>
                      </a:schemeClr>
                    </a:solidFill>
                  </a:tcPr>
                </a:tc>
                <a:extLst>
                  <a:ext uri="{0D108BD9-81ED-4DB2-BD59-A6C34878D82A}">
                    <a16:rowId xmlns:a16="http://schemas.microsoft.com/office/drawing/2014/main" val="1388152938"/>
                  </a:ext>
                </a:extLst>
              </a:tr>
              <a:tr h="370840">
                <a:tc>
                  <a:txBody>
                    <a:bodyPr/>
                    <a:lstStyle/>
                    <a:p>
                      <a:r>
                        <a:rPr lang="en-US" sz="1600" b="1"/>
                        <a:t>Benefits and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Eligible for all refugee benefits, as applicable, from federal, state, and local providers 	</a:t>
                      </a:r>
                    </a:p>
                    <a:p>
                      <a:endParaRPr lang="en-US" sz="1600"/>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Eligible for all refugee benefits, as applicable, from federal, state, and local providers 	</a:t>
                      </a:r>
                    </a:p>
                    <a:p>
                      <a:endParaRPr lang="en-US" sz="160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Eligible for all refugee benefits, as applicable, from federal, state, and local providers 	</a:t>
                      </a:r>
                    </a:p>
                    <a:p>
                      <a:endParaRPr lang="en-US" sz="1600"/>
                    </a:p>
                  </a:txBody>
                  <a:tcPr>
                    <a:solidFill>
                      <a:srgbClr val="FF99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Eligible for all refugee benefits, as applicable, from federal, state, and local providers 	</a:t>
                      </a:r>
                    </a:p>
                    <a:p>
                      <a:endParaRPr lang="en-US" sz="1600"/>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dk1"/>
                          </a:solidFill>
                          <a:latin typeface="+mn-lt"/>
                          <a:ea typeface="+mn-ea"/>
                          <a:cs typeface="+mn-cs"/>
                        </a:rPr>
                        <a:t>Eligible for all refugee benefits, as applicable, from federal, state, and local providers</a:t>
                      </a:r>
                    </a:p>
                  </a:txBody>
                  <a:tcPr>
                    <a:solidFill>
                      <a:schemeClr val="accent4">
                        <a:lumMod val="20000"/>
                        <a:lumOff val="80000"/>
                      </a:schemeClr>
                    </a:solidFill>
                  </a:tcPr>
                </a:tc>
                <a:extLst>
                  <a:ext uri="{0D108BD9-81ED-4DB2-BD59-A6C34878D82A}">
                    <a16:rowId xmlns:a16="http://schemas.microsoft.com/office/drawing/2014/main" val="972739032"/>
                  </a:ext>
                </a:extLst>
              </a:tr>
            </a:tbl>
          </a:graphicData>
        </a:graphic>
      </p:graphicFrame>
    </p:spTree>
    <p:custDataLst>
      <p:tags r:id="rId1"/>
    </p:custDataLst>
    <p:extLst>
      <p:ext uri="{BB962C8B-B14F-4D97-AF65-F5344CB8AC3E}">
        <p14:creationId xmlns:p14="http://schemas.microsoft.com/office/powerpoint/2010/main" val="4220534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79849" y="2108890"/>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750098" y="186221"/>
            <a:ext cx="9127647" cy="1323439"/>
          </a:xfrm>
          <a:prstGeom prst="rect">
            <a:avLst/>
          </a:prstGeom>
          <a:noFill/>
        </p:spPr>
        <p:txBody>
          <a:bodyPr wrap="square" lIns="91440" tIns="45720" rIns="91440" bIns="45720" rtlCol="0" anchor="t">
            <a:spAutoFit/>
          </a:bodyPr>
          <a:lstStyle/>
          <a:p>
            <a:r>
              <a:rPr lang="en-US" sz="4000" b="1">
                <a:ea typeface="Calibri"/>
                <a:cs typeface="Calibri"/>
              </a:rPr>
              <a:t>If you’re interested in Cash-Based R&amp;P, here are the next steps</a:t>
            </a:r>
            <a:endParaRPr lang="en-US" sz="3600" b="1">
              <a:ea typeface="Calibri"/>
              <a:cs typeface="Calibri"/>
            </a:endParaRPr>
          </a:p>
        </p:txBody>
      </p:sp>
      <p:sp>
        <p:nvSpPr>
          <p:cNvPr id="8" name="TextBox 7">
            <a:extLst>
              <a:ext uri="{FF2B5EF4-FFF2-40B4-BE49-F238E27FC236}">
                <a16:creationId xmlns:a16="http://schemas.microsoft.com/office/drawing/2014/main" id="{6055CCCB-4F92-C514-9E01-7DC746963C31}"/>
              </a:ext>
            </a:extLst>
          </p:cNvPr>
          <p:cNvSpPr txBox="1"/>
          <p:nvPr/>
        </p:nvSpPr>
        <p:spPr>
          <a:xfrm>
            <a:off x="6372808" y="2108890"/>
            <a:ext cx="4907902" cy="400110"/>
          </a:xfrm>
          <a:prstGeom prst="rect">
            <a:avLst/>
          </a:prstGeom>
          <a:noFill/>
        </p:spPr>
        <p:txBody>
          <a:bodyPr wrap="square" rtlCol="0">
            <a:spAutoFit/>
          </a:bodyPr>
          <a:lstStyle/>
          <a:p>
            <a:endParaRPr lang="en-US" sz="2000"/>
          </a:p>
        </p:txBody>
      </p:sp>
      <p:sp>
        <p:nvSpPr>
          <p:cNvPr id="9" name="TextBox 8">
            <a:extLst>
              <a:ext uri="{FF2B5EF4-FFF2-40B4-BE49-F238E27FC236}">
                <a16:creationId xmlns:a16="http://schemas.microsoft.com/office/drawing/2014/main" id="{32943599-B717-6105-07DA-794887D34A75}"/>
              </a:ext>
            </a:extLst>
          </p:cNvPr>
          <p:cNvSpPr txBox="1"/>
          <p:nvPr/>
        </p:nvSpPr>
        <p:spPr>
          <a:xfrm>
            <a:off x="8052316" y="4655001"/>
            <a:ext cx="914400" cy="914400"/>
          </a:xfrm>
          <a:prstGeom prst="rect">
            <a:avLst/>
          </a:prstGeom>
          <a:noFill/>
        </p:spPr>
        <p:txBody>
          <a:bodyPr wrap="square" rtlCol="0">
            <a:spAutoFit/>
          </a:bodyPr>
          <a:lstStyle/>
          <a:p>
            <a:endParaRPr lang="en-US"/>
          </a:p>
        </p:txBody>
      </p:sp>
      <p:sp>
        <p:nvSpPr>
          <p:cNvPr id="11" name="TextBox 10">
            <a:extLst>
              <a:ext uri="{FF2B5EF4-FFF2-40B4-BE49-F238E27FC236}">
                <a16:creationId xmlns:a16="http://schemas.microsoft.com/office/drawing/2014/main" id="{C124E576-7FCA-B8EE-E6A6-DF5CAB533D86}"/>
              </a:ext>
            </a:extLst>
          </p:cNvPr>
          <p:cNvSpPr txBox="1"/>
          <p:nvPr/>
        </p:nvSpPr>
        <p:spPr>
          <a:xfrm>
            <a:off x="1150072" y="1794115"/>
            <a:ext cx="8327698" cy="4862870"/>
          </a:xfrm>
          <a:prstGeom prst="rect">
            <a:avLst/>
          </a:prstGeom>
          <a:noFill/>
        </p:spPr>
        <p:txBody>
          <a:bodyPr wrap="square" rtlCol="0">
            <a:spAutoFit/>
          </a:bodyPr>
          <a:lstStyle/>
          <a:p>
            <a:endParaRPr lang="en-US" sz="2800" b="1">
              <a:solidFill>
                <a:srgbClr val="00765A"/>
              </a:solidFill>
            </a:endParaRPr>
          </a:p>
          <a:p>
            <a:pPr marL="342900" indent="-342900">
              <a:buFont typeface="Arial" panose="020B0604020202020204" pitchFamily="34" charset="0"/>
              <a:buChar char="•"/>
            </a:pPr>
            <a:r>
              <a:rPr lang="en-US" sz="2400"/>
              <a:t>Develop Cash-Based R&amp;P Policy </a:t>
            </a:r>
            <a:r>
              <a:rPr lang="en-US" sz="2400" i="1"/>
              <a:t>(template coming soon!)</a:t>
            </a:r>
          </a:p>
          <a:p>
            <a:pPr marL="342900" indent="-342900">
              <a:buFont typeface="Arial" panose="020B0604020202020204" pitchFamily="34" charset="0"/>
              <a:buChar char="•"/>
            </a:pPr>
            <a:r>
              <a:rPr lang="en-US" sz="2400"/>
              <a:t>Update the </a:t>
            </a:r>
            <a:r>
              <a:rPr lang="en-US" sz="2400" u="sng"/>
              <a:t>Cash-Based R&amp;P Resource Guide (RF-18D)</a:t>
            </a:r>
          </a:p>
          <a:p>
            <a:pPr marL="342900" indent="-342900">
              <a:buFont typeface="Arial" panose="020B0604020202020204" pitchFamily="34" charset="0"/>
              <a:buChar char="•"/>
            </a:pPr>
            <a:r>
              <a:rPr lang="en-US" sz="2400"/>
              <a:t>Decide what (if any) core services your agency elects to provide for all Cash-Based R&amp;P cases (write into </a:t>
            </a:r>
            <a:r>
              <a:rPr lang="en-US" sz="2400" u="sng"/>
              <a:t>Service Plan Assessment</a:t>
            </a:r>
            <a:r>
              <a:rPr lang="en-US" sz="2400"/>
              <a:t>) </a:t>
            </a:r>
          </a:p>
          <a:p>
            <a:pPr marL="285750" indent="-285750">
              <a:buFont typeface="Arial" panose="020B0604020202020204" pitchFamily="34" charset="0"/>
              <a:buChar char="•"/>
            </a:pPr>
            <a:r>
              <a:rPr lang="en-US" sz="2400"/>
              <a:t> Decide how Cash-Based R&amp;P clients will be connected to ORR-funded services, agency services (e.g., for filing AORs)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b="1"/>
              <a:t>While PRM is not requiring local consultation on Cash-Based R&amp;P, USCCB/MRS strongly encourages affiliates to coordinate with other local agencies</a:t>
            </a:r>
          </a:p>
          <a:p>
            <a:endParaRPr lang="en-US"/>
          </a:p>
        </p:txBody>
      </p:sp>
    </p:spTree>
    <p:custDataLst>
      <p:tags r:id="rId1"/>
    </p:custDataLst>
    <p:extLst>
      <p:ext uri="{BB962C8B-B14F-4D97-AF65-F5344CB8AC3E}">
        <p14:creationId xmlns:p14="http://schemas.microsoft.com/office/powerpoint/2010/main" val="428824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293298" y="319177"/>
            <a:ext cx="9187132" cy="707886"/>
          </a:xfrm>
          <a:prstGeom prst="rect">
            <a:avLst/>
          </a:prstGeom>
          <a:noFill/>
        </p:spPr>
        <p:txBody>
          <a:bodyPr wrap="square" lIns="91440" tIns="45720" rIns="91440" bIns="45720" rtlCol="0" anchor="t">
            <a:spAutoFit/>
          </a:bodyPr>
          <a:lstStyle/>
          <a:p>
            <a:r>
              <a:rPr lang="en-US" sz="4000" b="1"/>
              <a:t>USCCB/MRS Cash-Based R&amp;P Resources</a:t>
            </a:r>
          </a:p>
        </p:txBody>
      </p:sp>
      <p:sp>
        <p:nvSpPr>
          <p:cNvPr id="6" name="TextBox 5">
            <a:extLst>
              <a:ext uri="{FF2B5EF4-FFF2-40B4-BE49-F238E27FC236}">
                <a16:creationId xmlns:a16="http://schemas.microsoft.com/office/drawing/2014/main" id="{06E2DD3B-90B2-2DAA-A1EC-86CA276304BA}"/>
              </a:ext>
            </a:extLst>
          </p:cNvPr>
          <p:cNvSpPr txBox="1"/>
          <p:nvPr/>
        </p:nvSpPr>
        <p:spPr>
          <a:xfrm>
            <a:off x="892113" y="2136556"/>
            <a:ext cx="7198132" cy="1815882"/>
          </a:xfrm>
          <a:prstGeom prst="rect">
            <a:avLst/>
          </a:prstGeom>
          <a:noFill/>
        </p:spPr>
        <p:txBody>
          <a:bodyPr wrap="square" lIns="91440" tIns="45720" rIns="91440" bIns="45720" rtlCol="0" anchor="t">
            <a:spAutoFit/>
          </a:bodyPr>
          <a:lstStyle/>
          <a:p>
            <a:pPr fontAlgn="base"/>
            <a:r>
              <a:rPr lang="en-US" sz="1600" b="1" i="0" strike="noStrike">
                <a:effectLst/>
                <a:cs typeface="Times New Roman"/>
                <a:hlinkClick r:id="rId5">
                  <a:extLst>
                    <a:ext uri="{A12FA001-AC4F-418D-AE19-62706E023703}">
                      <ahyp:hlinkClr xmlns:ahyp="http://schemas.microsoft.com/office/drawing/2018/hyperlinkcolor" val="tx"/>
                    </a:ext>
                  </a:extLst>
                </a:hlinkClick>
              </a:rPr>
              <a:t>Case File Forms on MRSConnect:</a:t>
            </a:r>
          </a:p>
          <a:p>
            <a:pPr fontAlgn="base"/>
            <a:endParaRPr lang="en-US" sz="1600" b="1">
              <a:cs typeface="Times New Roman"/>
              <a:hlinkClick r:id="rId5">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US" sz="1600" i="0" u="sng" strike="noStrike">
                <a:effectLst/>
                <a:cs typeface="Times New Roman"/>
                <a:hlinkClick r:id="rId6">
                  <a:extLst>
                    <a:ext uri="{A12FA001-AC4F-418D-AE19-62706E023703}">
                      <ahyp:hlinkClr xmlns:ahyp="http://schemas.microsoft.com/office/drawing/2018/hyperlinkcolor" val="tx"/>
                    </a:ext>
                  </a:extLst>
                </a:hlinkClick>
              </a:rPr>
              <a:t>USCCB/MRS</a:t>
            </a:r>
            <a:r>
              <a:rPr lang="en-US" sz="1600" u="sng">
                <a:cs typeface="Times New Roman"/>
                <a:hlinkClick r:id="rId6">
                  <a:extLst>
                    <a:ext uri="{A12FA001-AC4F-418D-AE19-62706E023703}">
                      <ahyp:hlinkClr xmlns:ahyp="http://schemas.microsoft.com/office/drawing/2018/hyperlinkcolor" val="tx"/>
                    </a:ext>
                  </a:extLst>
                </a:hlinkClick>
              </a:rPr>
              <a:t> R&amp;P US Tie Assessment (RF-18A) (rev. 04/2024)</a:t>
            </a:r>
            <a:endParaRPr lang="en-US" sz="1600" u="sng">
              <a:cs typeface="Times New Roman"/>
            </a:endParaRPr>
          </a:p>
          <a:p>
            <a:pPr marL="285750" indent="-285750" fontAlgn="base">
              <a:buFont typeface="Arial" panose="020B0604020202020204" pitchFamily="34" charset="0"/>
              <a:buChar char="•"/>
            </a:pPr>
            <a:r>
              <a:rPr lang="en-US" sz="1600" i="1" strike="noStrike">
                <a:effectLst/>
                <a:cs typeface="Times New Roman"/>
              </a:rPr>
              <a:t>Coming soon – USCCB/MRS R&amp;P Service Pl</a:t>
            </a:r>
            <a:r>
              <a:rPr lang="en-US" sz="1600" i="1">
                <a:cs typeface="Times New Roman"/>
              </a:rPr>
              <a:t>an Assessment (RF-18B)(rev. 04/2024)</a:t>
            </a:r>
            <a:endParaRPr lang="en-US" sz="1600" i="1">
              <a:cs typeface="Times New Roman"/>
              <a:hlinkClick r:id="rId5">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US" sz="1600" i="0" strike="noStrike">
                <a:effectLst/>
                <a:cs typeface="Times New Roman"/>
                <a:hlinkClick r:id="rId7">
                  <a:extLst>
                    <a:ext uri="{A12FA001-AC4F-418D-AE19-62706E023703}">
                      <ahyp:hlinkClr xmlns:ahyp="http://schemas.microsoft.com/office/drawing/2018/hyperlinkcolor" val="tx"/>
                    </a:ext>
                  </a:extLst>
                </a:hlinkClick>
              </a:rPr>
              <a:t>USCCB/MRS Cash-Based R&amp;P Agreement (RF-18C) (rev. 04/2024)</a:t>
            </a:r>
            <a:endParaRPr lang="en-US" sz="1600" i="0" strike="noStrike">
              <a:effectLst/>
              <a:cs typeface="Times New Roman"/>
              <a:hlinkClick r:id="rId5">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US" sz="1600">
                <a:cs typeface="Times New Roman"/>
                <a:hlinkClick r:id="rId8">
                  <a:extLst>
                    <a:ext uri="{A12FA001-AC4F-418D-AE19-62706E023703}">
                      <ahyp:hlinkClr xmlns:ahyp="http://schemas.microsoft.com/office/drawing/2018/hyperlinkcolor" val="tx"/>
                    </a:ext>
                  </a:extLst>
                </a:hlinkClick>
              </a:rPr>
              <a:t>USCCB/MRS Cash-Based R&amp;P Client Resource Guide (RF-18D) (rev. 04/2024)</a:t>
            </a:r>
            <a:endParaRPr lang="en-US" sz="1600">
              <a:cs typeface="Times New Roman"/>
              <a:hlinkClick r:id="rId5">
                <a:extLst>
                  <a:ext uri="{A12FA001-AC4F-418D-AE19-62706E023703}">
                    <ahyp:hlinkClr xmlns:ahyp="http://schemas.microsoft.com/office/drawing/2018/hyperlinkcolor" val="tx"/>
                  </a:ext>
                </a:extLst>
              </a:hlinkClick>
            </a:endParaRPr>
          </a:p>
          <a:p>
            <a:pPr marL="285750" indent="-285750" fontAlgn="base">
              <a:buFont typeface="Arial" panose="020B0604020202020204" pitchFamily="34" charset="0"/>
              <a:buChar char="•"/>
            </a:pPr>
            <a:r>
              <a:rPr lang="en-US" sz="1600" i="0" strike="noStrike">
                <a:effectLst/>
                <a:cs typeface="Times New Roman"/>
                <a:hlinkClick r:id="rId9">
                  <a:extLst>
                    <a:ext uri="{A12FA001-AC4F-418D-AE19-62706E023703}">
                      <ahyp:hlinkClr xmlns:ahyp="http://schemas.microsoft.com/office/drawing/2018/hyperlinkcolor" val="tx"/>
                    </a:ext>
                  </a:extLst>
                </a:hlinkClick>
              </a:rPr>
              <a:t>USCCB/MRS Cash-Based R&amp;P Wel</a:t>
            </a:r>
            <a:r>
              <a:rPr lang="en-US" sz="1600">
                <a:cs typeface="Times New Roman"/>
                <a:hlinkClick r:id="rId9">
                  <a:extLst>
                    <a:ext uri="{A12FA001-AC4F-418D-AE19-62706E023703}">
                      <ahyp:hlinkClr xmlns:ahyp="http://schemas.microsoft.com/office/drawing/2018/hyperlinkcolor" val="tx"/>
                    </a:ext>
                  </a:extLst>
                </a:hlinkClick>
              </a:rPr>
              <a:t>lness Check Form (RF-18E) (rev. 04/2024)</a:t>
            </a:r>
            <a:r>
              <a:rPr lang="en-US" sz="1600" i="0" strike="noStrike">
                <a:effectLst/>
                <a:cs typeface="Times New Roman"/>
                <a:hlinkClick r:id="rId9">
                  <a:extLst>
                    <a:ext uri="{A12FA001-AC4F-418D-AE19-62706E023703}">
                      <ahyp:hlinkClr xmlns:ahyp="http://schemas.microsoft.com/office/drawing/2018/hyperlinkcolor" val="tx"/>
                    </a:ext>
                  </a:extLst>
                </a:hlinkClick>
              </a:rPr>
              <a:t> </a:t>
            </a:r>
            <a:endParaRPr lang="en-US" sz="1600">
              <a:solidFill>
                <a:srgbClr val="000000"/>
              </a:solidFill>
              <a:cs typeface="Times New Roman"/>
              <a:hlinkClick r:id="rId5">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0CE42EE3-6134-7FD6-4351-A1B5E86F698D}"/>
              </a:ext>
            </a:extLst>
          </p:cNvPr>
          <p:cNvSpPr txBox="1"/>
          <p:nvPr/>
        </p:nvSpPr>
        <p:spPr>
          <a:xfrm>
            <a:off x="892113" y="4383199"/>
            <a:ext cx="6124507" cy="1569660"/>
          </a:xfrm>
          <a:prstGeom prst="rect">
            <a:avLst/>
          </a:prstGeom>
          <a:noFill/>
        </p:spPr>
        <p:txBody>
          <a:bodyPr wrap="square" lIns="91440" tIns="45720" rIns="91440" bIns="45720" rtlCol="0" anchor="t">
            <a:spAutoFit/>
          </a:bodyPr>
          <a:lstStyle/>
          <a:p>
            <a:r>
              <a:rPr lang="en-US" sz="1600" b="1" i="1" u="sng"/>
              <a:t>Still to come:</a:t>
            </a:r>
          </a:p>
          <a:p>
            <a:pPr marL="285750" indent="-285750">
              <a:buFont typeface="Arial"/>
              <a:buChar char="•"/>
            </a:pPr>
            <a:r>
              <a:rPr lang="en-US" sz="1600" i="1">
                <a:ea typeface="Calibri" panose="020F0502020204030204"/>
                <a:cs typeface="Calibri" panose="020F0502020204030204"/>
              </a:rPr>
              <a:t>Cash-Based R&amp;P Policy Template</a:t>
            </a:r>
          </a:p>
          <a:p>
            <a:pPr marL="285750" indent="-285750">
              <a:buFont typeface="Arial"/>
              <a:buChar char="•"/>
            </a:pPr>
            <a:r>
              <a:rPr lang="en-US" sz="1600" i="1">
                <a:ea typeface="Calibri" panose="020F0502020204030204"/>
                <a:cs typeface="Calibri" panose="020F0502020204030204"/>
              </a:rPr>
              <a:t>R&amp;P Service Plan Assessment (RF-18B)</a:t>
            </a:r>
          </a:p>
          <a:p>
            <a:pPr marL="285750" indent="-285750">
              <a:buFont typeface="Arial" panose="020B0604020202020204" pitchFamily="34" charset="0"/>
              <a:buChar char="•"/>
            </a:pPr>
            <a:r>
              <a:rPr lang="en-US" sz="1600" i="1"/>
              <a:t>R&amp;P Cooperative Agreement with Cash-Based R&amp;P language</a:t>
            </a:r>
            <a:endParaRPr lang="en-US" sz="1600" i="1">
              <a:ea typeface="Calibri"/>
              <a:cs typeface="Calibri"/>
            </a:endParaRPr>
          </a:p>
          <a:p>
            <a:pPr marL="285750" indent="-285750">
              <a:buFont typeface="Arial" panose="020B0604020202020204" pitchFamily="34" charset="0"/>
              <a:buChar char="•"/>
            </a:pPr>
            <a:r>
              <a:rPr lang="en-US" sz="1600" i="1"/>
              <a:t>USCCB/MRS Cash-Based R&amp;P monitoring tool</a:t>
            </a:r>
          </a:p>
          <a:p>
            <a:pPr marL="285750" indent="-285750">
              <a:buFont typeface="Arial" panose="020B0604020202020204" pitchFamily="34" charset="0"/>
              <a:buChar char="•"/>
            </a:pPr>
            <a:r>
              <a:rPr lang="en-US" sz="1600" i="1"/>
              <a:t>Updated R&amp;P POM</a:t>
            </a:r>
            <a:endParaRPr lang="en-US" sz="1600" i="1">
              <a:ea typeface="Calibri"/>
              <a:cs typeface="Calibri"/>
            </a:endParaRPr>
          </a:p>
        </p:txBody>
      </p:sp>
      <p:pic>
        <p:nvPicPr>
          <p:cNvPr id="12" name="Picture 11">
            <a:extLst>
              <a:ext uri="{FF2B5EF4-FFF2-40B4-BE49-F238E27FC236}">
                <a16:creationId xmlns:a16="http://schemas.microsoft.com/office/drawing/2014/main" id="{B728DCC8-35DE-1C07-9F1E-4CD860F2897C}"/>
              </a:ext>
            </a:extLst>
          </p:cNvPr>
          <p:cNvPicPr>
            <a:picLocks noChangeAspect="1"/>
          </p:cNvPicPr>
          <p:nvPr/>
        </p:nvPicPr>
        <p:blipFill>
          <a:blip r:embed="rId10"/>
          <a:stretch>
            <a:fillRect/>
          </a:stretch>
        </p:blipFill>
        <p:spPr>
          <a:xfrm>
            <a:off x="8090245" y="2398056"/>
            <a:ext cx="3277013" cy="2769973"/>
          </a:xfrm>
          <a:prstGeom prst="rect">
            <a:avLst/>
          </a:prstGeom>
          <a:ln>
            <a:solidFill>
              <a:srgbClr val="00765A"/>
            </a:solidFill>
          </a:ln>
        </p:spPr>
      </p:pic>
      <p:sp>
        <p:nvSpPr>
          <p:cNvPr id="8" name="TextBox 7">
            <a:extLst>
              <a:ext uri="{FF2B5EF4-FFF2-40B4-BE49-F238E27FC236}">
                <a16:creationId xmlns:a16="http://schemas.microsoft.com/office/drawing/2014/main" id="{77DBDEF1-12F5-E040-8914-BCE015FD82D3}"/>
              </a:ext>
            </a:extLst>
          </p:cNvPr>
          <p:cNvSpPr txBox="1"/>
          <p:nvPr/>
        </p:nvSpPr>
        <p:spPr>
          <a:xfrm>
            <a:off x="6700832" y="5693784"/>
            <a:ext cx="4667002" cy="369332"/>
          </a:xfrm>
          <a:prstGeom prst="rect">
            <a:avLst/>
          </a:prstGeom>
          <a:noFill/>
        </p:spPr>
        <p:txBody>
          <a:bodyPr wrap="square" rtlCol="0">
            <a:spAutoFit/>
          </a:bodyPr>
          <a:lstStyle/>
          <a:p>
            <a:r>
              <a:rPr lang="en-US" b="1"/>
              <a:t>Please take the survey (link in the chat)</a:t>
            </a:r>
          </a:p>
        </p:txBody>
      </p:sp>
    </p:spTree>
    <p:custDataLst>
      <p:tags r:id="rId1"/>
    </p:custDataLst>
    <p:extLst>
      <p:ext uri="{BB962C8B-B14F-4D97-AF65-F5344CB8AC3E}">
        <p14:creationId xmlns:p14="http://schemas.microsoft.com/office/powerpoint/2010/main" val="384590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580" y="2033844"/>
            <a:ext cx="3557791" cy="3557791"/>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108147" y="4513429"/>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908" y="4813681"/>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rtlCol="0">
            <a:spAutoFit/>
          </a:bodyPr>
          <a:lstStyle/>
          <a:p>
            <a:r>
              <a:rPr lang="en-US" sz="4000" b="1">
                <a:latin typeface="Open Sans" panose="020B0606030504020204" pitchFamily="34" charset="0"/>
                <a:ea typeface="Open Sans" panose="020B0606030504020204" pitchFamily="34" charset="0"/>
                <a:cs typeface="Open Sans" panose="020B0606030504020204" pitchFamily="34" charset="0"/>
              </a:rPr>
              <a:t>Questions?</a:t>
            </a:r>
          </a:p>
          <a:p>
            <a:r>
              <a:rPr lang="en-US" sz="2000">
                <a:solidFill>
                  <a:schemeClr val="tx1"/>
                </a:solidFill>
                <a:latin typeface="Open Sans"/>
                <a:ea typeface="Open Sans"/>
                <a:cs typeface="Open Sans"/>
              </a:rPr>
              <a:t>Please add questions to the Q&amp;A box or raise your hand.</a:t>
            </a:r>
          </a:p>
          <a:p>
            <a:r>
              <a:rPr lang="en-US"/>
              <a:t> </a:t>
            </a:r>
          </a:p>
        </p:txBody>
      </p:sp>
    </p:spTree>
    <p:custDataLst>
      <p:tags r:id="rId1"/>
    </p:custDataLst>
    <p:extLst>
      <p:ext uri="{BB962C8B-B14F-4D97-AF65-F5344CB8AC3E}">
        <p14:creationId xmlns:p14="http://schemas.microsoft.com/office/powerpoint/2010/main" val="27600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1043797" y="552091"/>
            <a:ext cx="8039819" cy="707886"/>
          </a:xfrm>
          <a:prstGeom prst="rect">
            <a:avLst/>
          </a:prstGeom>
          <a:noFill/>
        </p:spPr>
        <p:txBody>
          <a:bodyPr wrap="square" rtlCol="0">
            <a:spAutoFit/>
          </a:bodyPr>
          <a:lstStyle/>
          <a:p>
            <a:pPr algn="ctr"/>
            <a:r>
              <a:rPr lang="en-US" sz="4000" b="1"/>
              <a:t>Today’s Agenda</a:t>
            </a:r>
          </a:p>
        </p:txBody>
      </p:sp>
      <p:sp>
        <p:nvSpPr>
          <p:cNvPr id="6" name="TextBox 5">
            <a:extLst>
              <a:ext uri="{FF2B5EF4-FFF2-40B4-BE49-F238E27FC236}">
                <a16:creationId xmlns:a16="http://schemas.microsoft.com/office/drawing/2014/main" id="{6696D8F9-F7D8-4A35-51CB-1F1F82743752}"/>
              </a:ext>
            </a:extLst>
          </p:cNvPr>
          <p:cNvSpPr txBox="1"/>
          <p:nvPr/>
        </p:nvSpPr>
        <p:spPr>
          <a:xfrm>
            <a:off x="815411" y="2315183"/>
            <a:ext cx="10721990"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a:t>Big Picture Considerations</a:t>
            </a:r>
          </a:p>
          <a:p>
            <a:pPr marL="285750" indent="-285750">
              <a:buFont typeface="Arial" panose="020B0604020202020204" pitchFamily="34" charset="0"/>
              <a:buChar char="•"/>
            </a:pPr>
            <a:r>
              <a:rPr lang="en-US" sz="2400"/>
              <a:t>Review of New Cash-Based R&amp;P Process</a:t>
            </a:r>
          </a:p>
          <a:p>
            <a:pPr marL="742950" lvl="1" indent="-285750">
              <a:buFont typeface="Arial" panose="020B0604020202020204" pitchFamily="34" charset="0"/>
              <a:buChar char="•"/>
            </a:pPr>
            <a:r>
              <a:rPr lang="en-US" sz="2400"/>
              <a:t>Old vs. New Cash-Based Process for USCCB Affiliates</a:t>
            </a:r>
          </a:p>
          <a:p>
            <a:pPr marL="742950" lvl="1" indent="-285750">
              <a:buFont typeface="Arial" panose="020B0604020202020204" pitchFamily="34" charset="0"/>
              <a:buChar char="•"/>
            </a:pPr>
            <a:r>
              <a:rPr lang="en-US" sz="2400"/>
              <a:t>Overview of Cash-Based R&amp;P:</a:t>
            </a:r>
          </a:p>
          <a:p>
            <a:pPr marL="1200150" lvl="2" indent="-285750">
              <a:buFont typeface="Arial" panose="020B0604020202020204" pitchFamily="34" charset="0"/>
              <a:buChar char="•"/>
            </a:pPr>
            <a:r>
              <a:rPr lang="en-US" sz="2400"/>
              <a:t>Eligibility </a:t>
            </a:r>
          </a:p>
          <a:p>
            <a:pPr marL="1200150" lvl="2" indent="-285750">
              <a:buFont typeface="Arial" panose="020B0604020202020204" pitchFamily="34" charset="0"/>
              <a:buChar char="•"/>
            </a:pPr>
            <a:r>
              <a:rPr lang="en-US" sz="2400"/>
              <a:t>Timeline</a:t>
            </a:r>
          </a:p>
          <a:p>
            <a:pPr marL="1200150" lvl="2" indent="-285750">
              <a:buFont typeface="Arial" panose="020B0604020202020204" pitchFamily="34" charset="0"/>
              <a:buChar char="•"/>
            </a:pPr>
            <a:r>
              <a:rPr lang="en-US" sz="2400"/>
              <a:t>Resources on MRSConnect</a:t>
            </a:r>
          </a:p>
          <a:p>
            <a:pPr marL="1200150" lvl="2" indent="-285750">
              <a:buFont typeface="Arial" panose="020B0604020202020204" pitchFamily="34" charset="0"/>
              <a:buChar char="•"/>
            </a:pPr>
            <a:r>
              <a:rPr lang="en-US" sz="2400"/>
              <a:t>Pre-arrival and post-arrival staff activities</a:t>
            </a:r>
          </a:p>
          <a:p>
            <a:pPr marL="285750" indent="-285750">
              <a:buFont typeface="Arial" panose="020B0604020202020204" pitchFamily="34" charset="0"/>
              <a:buChar char="•"/>
            </a:pPr>
            <a:r>
              <a:rPr lang="en-US" sz="2400"/>
              <a:t>Review of Cash-Based R&amp;P Scenarios</a:t>
            </a:r>
          </a:p>
          <a:p>
            <a:pPr marL="285750" indent="-285750">
              <a:buFont typeface="Arial" panose="020B0604020202020204" pitchFamily="34" charset="0"/>
              <a:buChar char="•"/>
            </a:pPr>
            <a:r>
              <a:rPr lang="en-US" sz="2400">
                <a:ea typeface="Calibri"/>
                <a:cs typeface="Calibri"/>
              </a:rPr>
              <a:t>Overview of Resettlement Pathways</a:t>
            </a:r>
            <a:endParaRPr lang="en-US" sz="2400"/>
          </a:p>
          <a:p>
            <a:pPr marL="285750" indent="-285750">
              <a:buFont typeface="Arial" panose="020B0604020202020204" pitchFamily="34" charset="0"/>
              <a:buChar char="•"/>
            </a:pPr>
            <a:r>
              <a:rPr lang="en-US" sz="2400"/>
              <a:t>Q&amp;A</a:t>
            </a:r>
          </a:p>
        </p:txBody>
      </p:sp>
    </p:spTree>
    <p:custDataLst>
      <p:tags r:id="rId1"/>
    </p:custDataLst>
    <p:extLst>
      <p:ext uri="{BB962C8B-B14F-4D97-AF65-F5344CB8AC3E}">
        <p14:creationId xmlns:p14="http://schemas.microsoft.com/office/powerpoint/2010/main" val="297928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1043797" y="552091"/>
            <a:ext cx="8039819" cy="707886"/>
          </a:xfrm>
          <a:prstGeom prst="rect">
            <a:avLst/>
          </a:prstGeom>
          <a:noFill/>
        </p:spPr>
        <p:txBody>
          <a:bodyPr wrap="square" rtlCol="0">
            <a:spAutoFit/>
          </a:bodyPr>
          <a:lstStyle/>
          <a:p>
            <a:pPr algn="ctr"/>
            <a:r>
              <a:rPr lang="en-US" sz="4000" b="1"/>
              <a:t>Learning Objectives</a:t>
            </a:r>
          </a:p>
        </p:txBody>
      </p:sp>
      <p:sp>
        <p:nvSpPr>
          <p:cNvPr id="6" name="TextBox 5">
            <a:extLst>
              <a:ext uri="{FF2B5EF4-FFF2-40B4-BE49-F238E27FC236}">
                <a16:creationId xmlns:a16="http://schemas.microsoft.com/office/drawing/2014/main" id="{6696D8F9-F7D8-4A35-51CB-1F1F82743752}"/>
              </a:ext>
            </a:extLst>
          </p:cNvPr>
          <p:cNvSpPr txBox="1"/>
          <p:nvPr/>
        </p:nvSpPr>
        <p:spPr>
          <a:xfrm>
            <a:off x="824742" y="2396879"/>
            <a:ext cx="10721990" cy="2015936"/>
          </a:xfrm>
          <a:prstGeom prst="rect">
            <a:avLst/>
          </a:prstGeom>
          <a:noFill/>
        </p:spPr>
        <p:txBody>
          <a:bodyPr wrap="square" lIns="91440" tIns="45720" rIns="91440" bIns="45720" rtlCol="0" anchor="t">
            <a:spAutoFit/>
          </a:bodyPr>
          <a:lstStyle/>
          <a:p>
            <a:pPr marL="0" marR="0">
              <a:spcBef>
                <a:spcPts val="0"/>
              </a:spcBef>
              <a:spcAft>
                <a:spcPts val="0"/>
              </a:spcAft>
            </a:pPr>
            <a:r>
              <a:rPr lang="en-US" sz="2500">
                <a:solidFill>
                  <a:srgbClr val="232333"/>
                </a:solidFill>
                <a:effectLst/>
                <a:ea typeface="Aptos" panose="020B0004020202020204" pitchFamily="34" charset="0"/>
                <a:cs typeface="Aptos" panose="020B0004020202020204" pitchFamily="34" charset="0"/>
              </a:rPr>
              <a:t>By the end of this 90-minute session, you will be able to: </a:t>
            </a:r>
            <a:endParaRPr lang="en-US" sz="2500">
              <a:effectLst/>
              <a:ea typeface="Aptos" panose="020B0004020202020204" pitchFamily="34" charset="0"/>
              <a:cs typeface="Aptos" panose="020B0004020202020204" pitchFamily="34" charset="0"/>
            </a:endParaRPr>
          </a:p>
          <a:p>
            <a:pPr marL="457200" indent="-152400"/>
            <a:r>
              <a:rPr lang="en-US" sz="2500">
                <a:solidFill>
                  <a:srgbClr val="232333"/>
                </a:solidFill>
                <a:effectLst/>
                <a:ea typeface="Aptos" panose="020B0004020202020204" pitchFamily="34" charset="0"/>
                <a:cs typeface="Aptos" panose="020B0004020202020204" pitchFamily="34" charset="0"/>
              </a:rPr>
              <a:t>1)</a:t>
            </a:r>
            <a:r>
              <a:rPr lang="en-US" sz="2500">
                <a:solidFill>
                  <a:srgbClr val="232333"/>
                </a:solidFill>
                <a:ea typeface="Aptos" panose="020B0004020202020204" pitchFamily="34" charset="0"/>
                <a:cs typeface="Aptos" panose="020B0004020202020204" pitchFamily="34" charset="0"/>
              </a:rPr>
              <a:t> </a:t>
            </a:r>
            <a:r>
              <a:rPr lang="en-US" sz="2500">
                <a:solidFill>
                  <a:srgbClr val="232333"/>
                </a:solidFill>
                <a:ea typeface="Calibri"/>
                <a:cs typeface="Calibri"/>
              </a:rPr>
              <a:t>Explain elements of the new the Cash-Based R&amp;P program</a:t>
            </a:r>
            <a:endParaRPr lang="en-US" sz="2500">
              <a:solidFill>
                <a:srgbClr val="000000"/>
              </a:solidFill>
              <a:ea typeface="Aptos" panose="020B0004020202020204" pitchFamily="34" charset="0"/>
              <a:cs typeface="Aptos" panose="020B0004020202020204" pitchFamily="34" charset="0"/>
            </a:endParaRPr>
          </a:p>
          <a:p>
            <a:pPr marL="457200" indent="-152400"/>
            <a:r>
              <a:rPr lang="en-US" sz="2500">
                <a:solidFill>
                  <a:srgbClr val="232333"/>
                </a:solidFill>
                <a:ea typeface="Aptos" panose="020B0004020202020204" pitchFamily="34" charset="0"/>
                <a:cs typeface="Aptos" panose="020B0004020202020204" pitchFamily="34" charset="0"/>
              </a:rPr>
              <a:t>2) </a:t>
            </a:r>
            <a:r>
              <a:rPr lang="en-US" sz="2500">
                <a:solidFill>
                  <a:srgbClr val="232333"/>
                </a:solidFill>
                <a:effectLst/>
                <a:ea typeface="Aptos" panose="020B0004020202020204" pitchFamily="34" charset="0"/>
                <a:cs typeface="Aptos" panose="020B0004020202020204" pitchFamily="34" charset="0"/>
              </a:rPr>
              <a:t>Understand </a:t>
            </a:r>
            <a:r>
              <a:rPr lang="en-US" sz="2500">
                <a:solidFill>
                  <a:srgbClr val="232333"/>
                </a:solidFill>
                <a:ea typeface="Aptos" panose="020B0004020202020204" pitchFamily="34" charset="0"/>
                <a:cs typeface="Aptos" panose="020B0004020202020204" pitchFamily="34" charset="0"/>
              </a:rPr>
              <a:t>how cases can be assured to the new Cash-Based R&amp;P program</a:t>
            </a:r>
            <a:r>
              <a:rPr lang="en-US" sz="2500">
                <a:solidFill>
                  <a:srgbClr val="232333"/>
                </a:solidFill>
                <a:effectLst/>
                <a:ea typeface="Aptos" panose="020B0004020202020204" pitchFamily="34" charset="0"/>
                <a:cs typeface="Aptos" panose="020B0004020202020204" pitchFamily="34" charset="0"/>
              </a:rPr>
              <a:t>; </a:t>
            </a:r>
            <a:endParaRPr lang="en-US" sz="2500">
              <a:effectLst/>
              <a:ea typeface="Aptos" panose="020B0004020202020204" pitchFamily="34" charset="0"/>
              <a:cs typeface="Aptos" panose="020B0004020202020204" pitchFamily="34" charset="0"/>
            </a:endParaRPr>
          </a:p>
          <a:p>
            <a:pPr marL="457200" marR="0" indent="-152400">
              <a:spcBef>
                <a:spcPts val="0"/>
              </a:spcBef>
              <a:spcAft>
                <a:spcPts val="0"/>
              </a:spcAft>
            </a:pPr>
            <a:r>
              <a:rPr lang="en-US" sz="2500">
                <a:solidFill>
                  <a:srgbClr val="232333"/>
                </a:solidFill>
                <a:effectLst/>
                <a:ea typeface="Aptos" panose="020B0004020202020204" pitchFamily="34" charset="0"/>
                <a:cs typeface="Aptos" panose="020B0004020202020204" pitchFamily="34" charset="0"/>
              </a:rPr>
              <a:t>3) Outline USCCB expectations for service provision and documentation for R&amp;P cases using Cash-based R&amp;P</a:t>
            </a:r>
            <a:endParaRPr lang="en-US" sz="2500">
              <a:effectLst/>
              <a:ea typeface="Aptos" panose="020B0004020202020204" pitchFamily="34" charset="0"/>
              <a:cs typeface="Aptos" panose="020B0004020202020204" pitchFamily="34" charset="0"/>
            </a:endParaRPr>
          </a:p>
        </p:txBody>
      </p:sp>
    </p:spTree>
    <p:custDataLst>
      <p:tags r:id="rId1"/>
    </p:custDataLst>
    <p:extLst>
      <p:ext uri="{BB962C8B-B14F-4D97-AF65-F5344CB8AC3E}">
        <p14:creationId xmlns:p14="http://schemas.microsoft.com/office/powerpoint/2010/main" val="197376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CF1CEA3F-2EB1-A6DB-266A-414FE3ABCED2}"/>
              </a:ext>
            </a:extLst>
          </p:cNvPr>
          <p:cNvSpPr txBox="1"/>
          <p:nvPr/>
        </p:nvSpPr>
        <p:spPr>
          <a:xfrm>
            <a:off x="1043797" y="552091"/>
            <a:ext cx="8039819" cy="707886"/>
          </a:xfrm>
          <a:prstGeom prst="rect">
            <a:avLst/>
          </a:prstGeom>
          <a:noFill/>
        </p:spPr>
        <p:txBody>
          <a:bodyPr wrap="square" rtlCol="0">
            <a:spAutoFit/>
          </a:bodyPr>
          <a:lstStyle/>
          <a:p>
            <a:r>
              <a:rPr lang="en-US" sz="4000" b="1"/>
              <a:t>Big Picture Considerations</a:t>
            </a:r>
          </a:p>
        </p:txBody>
      </p:sp>
      <p:sp>
        <p:nvSpPr>
          <p:cNvPr id="6" name="TextBox 5">
            <a:extLst>
              <a:ext uri="{FF2B5EF4-FFF2-40B4-BE49-F238E27FC236}">
                <a16:creationId xmlns:a16="http://schemas.microsoft.com/office/drawing/2014/main" id="{6696D8F9-F7D8-4A35-51CB-1F1F82743752}"/>
              </a:ext>
            </a:extLst>
          </p:cNvPr>
          <p:cNvSpPr txBox="1"/>
          <p:nvPr/>
        </p:nvSpPr>
        <p:spPr>
          <a:xfrm>
            <a:off x="824742" y="2315183"/>
            <a:ext cx="10721990" cy="3693319"/>
          </a:xfrm>
          <a:prstGeom prst="rect">
            <a:avLst/>
          </a:prstGeom>
          <a:noFill/>
        </p:spPr>
        <p:txBody>
          <a:bodyPr wrap="square" rtlCol="0">
            <a:spAutoFit/>
          </a:bodyPr>
          <a:lstStyle/>
          <a:p>
            <a:r>
              <a:rPr lang="en-US" sz="2200" b="1"/>
              <a:t>Current Situation in USRAP</a:t>
            </a:r>
          </a:p>
          <a:p>
            <a:pPr marL="285750" indent="-285750">
              <a:buFont typeface="Arial" panose="020B0604020202020204" pitchFamily="34" charset="0"/>
              <a:buChar char="•"/>
            </a:pPr>
            <a:r>
              <a:rPr lang="en-US" sz="2200"/>
              <a:t>Capacity Issues -- Limiting placement of cases with US Tie and uptick in outmigration</a:t>
            </a:r>
          </a:p>
          <a:p>
            <a:pPr marL="285750" indent="-285750">
              <a:buFont typeface="Arial" panose="020B0604020202020204" pitchFamily="34" charset="0"/>
              <a:buChar char="•"/>
            </a:pPr>
            <a:r>
              <a:rPr lang="en-US" sz="2200"/>
              <a:t>Financial challenges at the affiliate level – the R&amp;P program has not kept up with costs</a:t>
            </a:r>
          </a:p>
          <a:p>
            <a:pPr marL="285750" indent="-285750">
              <a:buFont typeface="Arial" panose="020B0604020202020204" pitchFamily="34" charset="0"/>
              <a:buChar char="•"/>
            </a:pPr>
            <a:r>
              <a:rPr lang="en-US" sz="2200"/>
              <a:t>Desire to make full utilization of refugee slots available </a:t>
            </a:r>
          </a:p>
          <a:p>
            <a:pPr marL="285750" indent="-285750">
              <a:buFont typeface="Arial" panose="020B0604020202020204" pitchFamily="34" charset="0"/>
              <a:buChar char="•"/>
            </a:pPr>
            <a:r>
              <a:rPr lang="en-US" sz="2200"/>
              <a:t>Largely successful U4U and CHNV programs that have harnessed US-based support</a:t>
            </a:r>
          </a:p>
          <a:p>
            <a:pPr marL="285750" indent="-285750">
              <a:buFont typeface="Arial" panose="020B0604020202020204" pitchFamily="34" charset="0"/>
              <a:buChar char="•"/>
            </a:pPr>
            <a:endParaRPr lang="en-US" sz="2200"/>
          </a:p>
          <a:p>
            <a:r>
              <a:rPr lang="en-US" sz="2200" b="1"/>
              <a:t>PRM is redesigning Cash-Based R&amp;P to:</a:t>
            </a:r>
          </a:p>
          <a:p>
            <a:pPr marL="342900" indent="-342900">
              <a:buFont typeface="Arial" panose="020B0604020202020204" pitchFamily="34" charset="0"/>
              <a:buChar char="•"/>
            </a:pPr>
            <a:r>
              <a:rPr lang="en-US" sz="2200"/>
              <a:t>Share the load with US Ties</a:t>
            </a:r>
          </a:p>
          <a:p>
            <a:pPr marL="342900" indent="-342900">
              <a:buFont typeface="Arial" panose="020B0604020202020204" pitchFamily="34" charset="0"/>
              <a:buChar char="•"/>
            </a:pPr>
            <a:r>
              <a:rPr lang="en-US" sz="2200"/>
              <a:t>Provide a client-centered R&amp;P program, not one size fits all </a:t>
            </a:r>
          </a:p>
          <a:p>
            <a:endParaRPr lang="en-US"/>
          </a:p>
          <a:p>
            <a:pPr marL="285750" indent="-285750">
              <a:buFont typeface="Arial" panose="020B0604020202020204" pitchFamily="34" charset="0"/>
              <a:buChar char="•"/>
            </a:pPr>
            <a:endParaRPr lang="en-US"/>
          </a:p>
        </p:txBody>
      </p:sp>
    </p:spTree>
    <p:custDataLst>
      <p:tags r:id="rId1"/>
    </p:custDataLst>
    <p:extLst>
      <p:ext uri="{BB962C8B-B14F-4D97-AF65-F5344CB8AC3E}">
        <p14:creationId xmlns:p14="http://schemas.microsoft.com/office/powerpoint/2010/main" val="406063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5968545" y="2386201"/>
            <a:ext cx="4743534" cy="1938992"/>
          </a:xfrm>
          <a:prstGeom prst="rect">
            <a:avLst/>
          </a:prstGeom>
          <a:noFill/>
        </p:spPr>
        <p:txBody>
          <a:bodyPr wrap="square" lIns="91440" tIns="45720" rIns="91440" bIns="45720" rtlCol="0" anchor="t">
            <a:spAutoFit/>
          </a:bodyPr>
          <a:lstStyle/>
          <a:p>
            <a:pPr lvl="1" algn="ctr"/>
            <a:r>
              <a:rPr lang="en-US" sz="2400" b="1" u="sng">
                <a:solidFill>
                  <a:srgbClr val="00765A"/>
                </a:solidFill>
                <a:ea typeface="Calibri"/>
                <a:cs typeface="Calibri"/>
              </a:rPr>
              <a:t>Cash-Based R&amp;P:</a:t>
            </a:r>
            <a:endParaRPr lang="en-US" sz="2400">
              <a:solidFill>
                <a:srgbClr val="00765A"/>
              </a:solidFill>
              <a:ea typeface="Calibri"/>
              <a:cs typeface="Calibri"/>
            </a:endParaRPr>
          </a:p>
          <a:p>
            <a:pPr marL="800100" lvl="1" indent="-342900" algn="ctr">
              <a:buFont typeface="Wingdings"/>
              <a:buChar char="ü"/>
            </a:pPr>
            <a:r>
              <a:rPr lang="en-US" sz="2400">
                <a:solidFill>
                  <a:srgbClr val="00765A"/>
                </a:solidFill>
                <a:ea typeface="Calibri"/>
                <a:cs typeface="Calibri"/>
              </a:rPr>
              <a:t>New eligibility requirements</a:t>
            </a:r>
          </a:p>
          <a:p>
            <a:pPr marL="800100" lvl="1" indent="-342900" algn="ctr">
              <a:buFont typeface="Wingdings"/>
              <a:buChar char="ü"/>
            </a:pPr>
            <a:r>
              <a:rPr lang="en-US" sz="2400">
                <a:solidFill>
                  <a:srgbClr val="00765A"/>
                </a:solidFill>
                <a:ea typeface="Calibri"/>
                <a:cs typeface="Calibri"/>
              </a:rPr>
              <a:t>New process</a:t>
            </a:r>
          </a:p>
          <a:p>
            <a:pPr marL="800100" lvl="1" indent="-342900" algn="ctr">
              <a:buFont typeface="Wingdings"/>
              <a:buChar char="ü"/>
            </a:pPr>
            <a:r>
              <a:rPr lang="en-US" sz="2400">
                <a:solidFill>
                  <a:srgbClr val="00765A"/>
                </a:solidFill>
                <a:ea typeface="Calibri"/>
                <a:cs typeface="Calibri"/>
              </a:rPr>
              <a:t>New forms</a:t>
            </a:r>
          </a:p>
          <a:p>
            <a:pPr marL="800100" lvl="1" indent="-342900" algn="ctr">
              <a:buFont typeface="Wingdings"/>
              <a:buChar char="ü"/>
            </a:pPr>
            <a:r>
              <a:rPr lang="en-US" sz="2400">
                <a:solidFill>
                  <a:srgbClr val="00765A"/>
                </a:solidFill>
                <a:ea typeface="Calibri"/>
                <a:cs typeface="Calibri"/>
              </a:rPr>
              <a:t>New timelines</a:t>
            </a: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2395268" y="591515"/>
            <a:ext cx="9187132" cy="707886"/>
          </a:xfrm>
          <a:prstGeom prst="rect">
            <a:avLst/>
          </a:prstGeom>
          <a:noFill/>
        </p:spPr>
        <p:txBody>
          <a:bodyPr wrap="square" lIns="91440" tIns="45720" rIns="91440" bIns="45720" rtlCol="0" anchor="t">
            <a:spAutoFit/>
          </a:bodyPr>
          <a:lstStyle/>
          <a:p>
            <a:r>
              <a:rPr lang="en-US" sz="4000" b="1"/>
              <a:t>NEW Cash-Based R&amp;P Process</a:t>
            </a:r>
          </a:p>
        </p:txBody>
      </p:sp>
      <p:sp>
        <p:nvSpPr>
          <p:cNvPr id="6" name="TextBox 5">
            <a:extLst>
              <a:ext uri="{FF2B5EF4-FFF2-40B4-BE49-F238E27FC236}">
                <a16:creationId xmlns:a16="http://schemas.microsoft.com/office/drawing/2014/main" id="{06E2DD3B-90B2-2DAA-A1EC-86CA276304BA}"/>
              </a:ext>
            </a:extLst>
          </p:cNvPr>
          <p:cNvSpPr txBox="1"/>
          <p:nvPr/>
        </p:nvSpPr>
        <p:spPr>
          <a:xfrm>
            <a:off x="724206" y="2176758"/>
            <a:ext cx="4743533" cy="4770537"/>
          </a:xfrm>
          <a:prstGeom prst="rect">
            <a:avLst/>
          </a:prstGeom>
          <a:noFill/>
        </p:spPr>
        <p:txBody>
          <a:bodyPr wrap="square" lIns="91440" tIns="45720" rIns="91440" bIns="45720" rtlCol="0" anchor="t">
            <a:spAutoFit/>
          </a:bodyPr>
          <a:lstStyle/>
          <a:p>
            <a:pPr marL="342900" indent="-342900">
              <a:buFont typeface="Arial"/>
              <a:buChar char="•"/>
            </a:pPr>
            <a:r>
              <a:rPr lang="en-US" sz="2400" b="1">
                <a:solidFill>
                  <a:srgbClr val="000000"/>
                </a:solidFill>
                <a:latin typeface="Calibri"/>
                <a:ea typeface="Calibri"/>
                <a:cs typeface="Calibri"/>
              </a:rPr>
              <a:t>This PRM-designed </a:t>
            </a:r>
            <a:r>
              <a:rPr lang="en-US" sz="2400" b="1" u="sng">
                <a:solidFill>
                  <a:srgbClr val="000000"/>
                </a:solidFill>
                <a:latin typeface="Calibri"/>
                <a:ea typeface="Calibri"/>
                <a:cs typeface="Calibri"/>
              </a:rPr>
              <a:t>Cash-Based R&amp;P process </a:t>
            </a:r>
            <a:r>
              <a:rPr lang="en-US" sz="2400" b="1">
                <a:solidFill>
                  <a:srgbClr val="000000"/>
                </a:solidFill>
                <a:latin typeface="Calibri"/>
                <a:ea typeface="Calibri"/>
                <a:cs typeface="Calibri"/>
              </a:rPr>
              <a:t>will </a:t>
            </a:r>
            <a:r>
              <a:rPr lang="en-US" sz="2400" b="1" u="sng">
                <a:solidFill>
                  <a:srgbClr val="000000"/>
                </a:solidFill>
                <a:latin typeface="Calibri"/>
                <a:ea typeface="Calibri"/>
                <a:cs typeface="Calibri"/>
              </a:rPr>
              <a:t>completely replace</a:t>
            </a:r>
            <a:r>
              <a:rPr lang="en-US" sz="2400" b="1">
                <a:solidFill>
                  <a:srgbClr val="000000"/>
                </a:solidFill>
                <a:latin typeface="Calibri"/>
                <a:ea typeface="Calibri"/>
                <a:cs typeface="Calibri"/>
              </a:rPr>
              <a:t> USCCB/MRS' previous R&amp;P Cash-Based Model process </a:t>
            </a:r>
            <a:r>
              <a:rPr lang="en-US" sz="2400" b="1" u="sng">
                <a:solidFill>
                  <a:srgbClr val="000000"/>
                </a:solidFill>
                <a:latin typeface="Calibri"/>
                <a:ea typeface="Calibri"/>
                <a:cs typeface="Calibri"/>
              </a:rPr>
              <a:t>for all arrivals (and new assurances) on/after May 1, 2024</a:t>
            </a:r>
            <a:r>
              <a:rPr lang="en-US" sz="2400" b="1">
                <a:solidFill>
                  <a:srgbClr val="000000"/>
                </a:solidFill>
                <a:latin typeface="Calibri"/>
                <a:ea typeface="Calibri"/>
                <a:cs typeface="Calibri"/>
              </a:rPr>
              <a:t>.</a:t>
            </a:r>
          </a:p>
          <a:p>
            <a:pPr marL="800100" lvl="1" indent="-342900">
              <a:buFont typeface="Arial"/>
              <a:buChar char="•"/>
            </a:pPr>
            <a:r>
              <a:rPr lang="en-US" sz="2000" i="1">
                <a:ea typeface="Calibri"/>
                <a:cs typeface="Calibri"/>
              </a:rPr>
              <a:t>You will no longer complete SAM Assessments, and a decision to "reinstate" a client into service-based R&amp;P will be up to PRM.  </a:t>
            </a:r>
            <a:endParaRPr lang="en-US" sz="2000" b="1" i="1">
              <a:ea typeface="Calibri"/>
              <a:cs typeface="Calibri"/>
            </a:endParaRPr>
          </a:p>
          <a:p>
            <a:pPr lvl="1"/>
            <a:endParaRPr lang="en-US" sz="2400">
              <a:ea typeface="Calibri"/>
              <a:cs typeface="Calibri"/>
            </a:endParaRPr>
          </a:p>
          <a:p>
            <a:endParaRPr lang="en-US" sz="1600" b="1">
              <a:ea typeface="Calibri"/>
              <a:cs typeface="Calibri"/>
            </a:endParaRPr>
          </a:p>
          <a:p>
            <a:endParaRPr lang="en-US" sz="1600" b="1">
              <a:ea typeface="Calibri"/>
              <a:cs typeface="Calibri"/>
            </a:endParaRPr>
          </a:p>
        </p:txBody>
      </p:sp>
    </p:spTree>
    <p:custDataLst>
      <p:tags r:id="rId1"/>
    </p:custDataLst>
    <p:extLst>
      <p:ext uri="{BB962C8B-B14F-4D97-AF65-F5344CB8AC3E}">
        <p14:creationId xmlns:p14="http://schemas.microsoft.com/office/powerpoint/2010/main" val="250735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2171525" y="516885"/>
            <a:ext cx="9187132" cy="707886"/>
          </a:xfrm>
          <a:prstGeom prst="rect">
            <a:avLst/>
          </a:prstGeom>
          <a:noFill/>
        </p:spPr>
        <p:txBody>
          <a:bodyPr wrap="square" rtlCol="0">
            <a:spAutoFit/>
          </a:bodyPr>
          <a:lstStyle/>
          <a:p>
            <a:r>
              <a:rPr lang="en-US" sz="4000" b="1"/>
              <a:t>Overview of Cash-Based R&amp;P</a:t>
            </a:r>
          </a:p>
        </p:txBody>
      </p:sp>
      <p:sp>
        <p:nvSpPr>
          <p:cNvPr id="6" name="TextBox 5">
            <a:extLst>
              <a:ext uri="{FF2B5EF4-FFF2-40B4-BE49-F238E27FC236}">
                <a16:creationId xmlns:a16="http://schemas.microsoft.com/office/drawing/2014/main" id="{06E2DD3B-90B2-2DAA-A1EC-86CA276304BA}"/>
              </a:ext>
            </a:extLst>
          </p:cNvPr>
          <p:cNvSpPr txBox="1"/>
          <p:nvPr/>
        </p:nvSpPr>
        <p:spPr>
          <a:xfrm>
            <a:off x="929185" y="2312862"/>
            <a:ext cx="5611659" cy="4585871"/>
          </a:xfrm>
          <a:prstGeom prst="rect">
            <a:avLst/>
          </a:prstGeom>
          <a:noFill/>
        </p:spPr>
        <p:txBody>
          <a:bodyPr wrap="square" lIns="91440" tIns="45720" rIns="91440" bIns="45720" rtlCol="0" anchor="t">
            <a:spAutoFit/>
          </a:bodyPr>
          <a:lstStyle/>
          <a:p>
            <a:pPr fontAlgn="base"/>
            <a:r>
              <a:rPr lang="en-US" sz="1600" b="1">
                <a:solidFill>
                  <a:srgbClr val="000000"/>
                </a:solidFill>
                <a:latin typeface="Calibri"/>
                <a:ea typeface="Calibri"/>
                <a:cs typeface="Calibri"/>
              </a:rPr>
              <a:t>Cash-Based R&amp;P</a:t>
            </a:r>
            <a:r>
              <a:rPr lang="en-US" sz="1600">
                <a:solidFill>
                  <a:srgbClr val="000000"/>
                </a:solidFill>
                <a:latin typeface="Calibri"/>
                <a:ea typeface="Calibri"/>
                <a:cs typeface="Calibri"/>
              </a:rPr>
              <a:t>: Clients who meet all eligibility criteria, </a:t>
            </a:r>
            <a:r>
              <a:rPr lang="en-US" sz="1600" u="sng">
                <a:solidFill>
                  <a:srgbClr val="000000"/>
                </a:solidFill>
                <a:latin typeface="Calibri"/>
                <a:ea typeface="Calibri"/>
                <a:cs typeface="Calibri"/>
              </a:rPr>
              <a:t>including having U.S. Ties who can provide/secure client housing (and help navigate core services) without agency assistance</a:t>
            </a:r>
            <a:r>
              <a:rPr lang="en-US" sz="1600">
                <a:solidFill>
                  <a:srgbClr val="000000"/>
                </a:solidFill>
                <a:latin typeface="Calibri"/>
                <a:ea typeface="Calibri"/>
                <a:cs typeface="Calibri"/>
              </a:rPr>
              <a:t> - can receive their R&amp;P direct assistance per-capita upfront. </a:t>
            </a:r>
          </a:p>
          <a:p>
            <a:pPr algn="l" rtl="0" fontAlgn="base"/>
            <a:endParaRPr lang="en-US" sz="1600">
              <a:solidFill>
                <a:srgbClr val="000000"/>
              </a:solidFill>
              <a:latin typeface="Calibri"/>
              <a:ea typeface="Calibri"/>
              <a:cs typeface="Calibri"/>
            </a:endParaRPr>
          </a:p>
          <a:p>
            <a:pPr algn="l" rtl="0" fontAlgn="base"/>
            <a:r>
              <a:rPr lang="en-US" sz="1600" b="1" u="sng">
                <a:solidFill>
                  <a:srgbClr val="000000"/>
                </a:solidFill>
                <a:latin typeface="Calibri"/>
                <a:ea typeface="Calibri"/>
                <a:cs typeface="Calibri"/>
              </a:rPr>
              <a:t>Cash-Based R&amp;P clients:</a:t>
            </a:r>
          </a:p>
          <a:p>
            <a:pPr marL="285750" indent="-285750" algn="l" rtl="0" fontAlgn="base">
              <a:buFont typeface="Arial" panose="020B0604020202020204" pitchFamily="34" charset="0"/>
              <a:buChar char="•"/>
            </a:pPr>
            <a:r>
              <a:rPr lang="en-US" sz="1600">
                <a:solidFill>
                  <a:srgbClr val="000000"/>
                </a:solidFill>
                <a:latin typeface="Calibri"/>
                <a:ea typeface="Calibri"/>
                <a:cs typeface="Calibri"/>
              </a:rPr>
              <a:t>Will not receive agency assistance with finding/securing temporary or permanent housing</a:t>
            </a:r>
          </a:p>
          <a:p>
            <a:pPr marL="285750" indent="-285750" fontAlgn="base">
              <a:buFont typeface="Arial" panose="020B0604020202020204" pitchFamily="34" charset="0"/>
              <a:buChar char="•"/>
            </a:pPr>
            <a:r>
              <a:rPr lang="en-US" sz="1600">
                <a:solidFill>
                  <a:srgbClr val="000000"/>
                </a:solidFill>
                <a:latin typeface="Calibri"/>
                <a:ea typeface="Calibri"/>
                <a:cs typeface="Calibri"/>
              </a:rPr>
              <a:t>Will not have an R&amp;P case manager</a:t>
            </a:r>
          </a:p>
          <a:p>
            <a:pPr marL="285750" indent="-285750" algn="l" rtl="0" fontAlgn="base">
              <a:buFont typeface="Arial" panose="020B0604020202020204" pitchFamily="34" charset="0"/>
              <a:buChar char="•"/>
            </a:pPr>
            <a:r>
              <a:rPr lang="en-US" sz="1600">
                <a:solidFill>
                  <a:srgbClr val="000000"/>
                </a:solidFill>
                <a:latin typeface="Calibri"/>
                <a:ea typeface="Calibri"/>
                <a:cs typeface="Calibri"/>
              </a:rPr>
              <a:t>Will be counseled/given resources by R&amp;P staff about how to complete core services independently/with their US Tie</a:t>
            </a:r>
          </a:p>
          <a:p>
            <a:pPr marL="285750" indent="-285750" fontAlgn="base">
              <a:buFont typeface="Arial" panose="020B0604020202020204" pitchFamily="34" charset="0"/>
              <a:buChar char="•"/>
            </a:pPr>
            <a:r>
              <a:rPr lang="en-US" sz="1600">
                <a:solidFill>
                  <a:srgbClr val="000000"/>
                </a:solidFill>
                <a:latin typeface="Calibri"/>
                <a:ea typeface="Calibri"/>
                <a:cs typeface="Calibri"/>
              </a:rPr>
              <a:t>Will receive a wellness check conducted by affiliate staff 30-60 days after arrival</a:t>
            </a:r>
          </a:p>
          <a:p>
            <a:pPr marL="285750" indent="-285750" fontAlgn="base">
              <a:buFont typeface="Arial" panose="020B0604020202020204" pitchFamily="34" charset="0"/>
              <a:buChar char="•"/>
            </a:pPr>
            <a:r>
              <a:rPr lang="en-US" sz="1600">
                <a:solidFill>
                  <a:srgbClr val="000000"/>
                </a:solidFill>
                <a:latin typeface="Calibri"/>
                <a:ea typeface="Calibri"/>
                <a:cs typeface="Calibri"/>
              </a:rPr>
              <a:t>Will be eligible for the same ORR services as service-based R&amp;P clients, including Refugee Support Services and Match Grant</a:t>
            </a:r>
          </a:p>
          <a:p>
            <a:pPr algn="l" rtl="0" fontAlgn="base"/>
            <a:endParaRPr lang="en-US">
              <a:solidFill>
                <a:srgbClr val="000000"/>
              </a:solidFill>
              <a:latin typeface="Calibri"/>
              <a:ea typeface="Calibri"/>
              <a:cs typeface="Calibri"/>
            </a:endParaRPr>
          </a:p>
          <a:p>
            <a:pPr algn="l" rtl="0" fontAlgn="base"/>
            <a:endParaRPr lang="en-US" sz="1800" b="0" i="0" u="sng">
              <a:solidFill>
                <a:srgbClr val="000000"/>
              </a:solidFill>
              <a:effectLst/>
              <a:latin typeface="Times New Roman" panose="02020603050405020304" pitchFamily="18" charset="0"/>
            </a:endParaRPr>
          </a:p>
        </p:txBody>
      </p:sp>
      <p:sp>
        <p:nvSpPr>
          <p:cNvPr id="8" name="TextBox 7">
            <a:extLst>
              <a:ext uri="{FF2B5EF4-FFF2-40B4-BE49-F238E27FC236}">
                <a16:creationId xmlns:a16="http://schemas.microsoft.com/office/drawing/2014/main" id="{E0039D92-CCF0-B136-E817-204C3C1224BD}"/>
              </a:ext>
            </a:extLst>
          </p:cNvPr>
          <p:cNvSpPr txBox="1"/>
          <p:nvPr/>
        </p:nvSpPr>
        <p:spPr>
          <a:xfrm>
            <a:off x="6862119" y="2314833"/>
            <a:ext cx="4555524" cy="3108543"/>
          </a:xfrm>
          <a:prstGeom prst="rect">
            <a:avLst/>
          </a:prstGeom>
          <a:noFill/>
          <a:ln>
            <a:solidFill>
              <a:srgbClr val="00765A"/>
            </a:solidFill>
          </a:ln>
        </p:spPr>
        <p:txBody>
          <a:bodyPr wrap="square" lIns="91440" tIns="45720" rIns="91440" bIns="45720" rtlCol="0" anchor="t">
            <a:spAutoFit/>
          </a:bodyPr>
          <a:lstStyle/>
          <a:p>
            <a:r>
              <a:rPr lang="en-US" sz="1600" b="1" u="sng">
                <a:latin typeface="Calibri"/>
                <a:ea typeface="Calibri"/>
                <a:cs typeface="Times New Roman"/>
              </a:rPr>
              <a:t>Who is NOT ELIGIBLE for Cash-Based R&amp;P?</a:t>
            </a:r>
          </a:p>
          <a:p>
            <a:pPr marL="285750" indent="-285750">
              <a:buFont typeface="Arial" panose="020B0604020202020204" pitchFamily="34" charset="0"/>
              <a:buChar char="•"/>
            </a:pPr>
            <a:r>
              <a:rPr lang="en-US">
                <a:latin typeface="Calibri"/>
                <a:ea typeface="Calibri"/>
                <a:cs typeface="Times New Roman"/>
              </a:rPr>
              <a:t>Cases without a US Tie in your location</a:t>
            </a:r>
          </a:p>
          <a:p>
            <a:pPr marL="285750" indent="-285750">
              <a:buFont typeface="Arial" panose="020B0604020202020204" pitchFamily="34" charset="0"/>
              <a:buChar char="•"/>
            </a:pPr>
            <a:r>
              <a:rPr lang="en-US">
                <a:latin typeface="Calibri"/>
                <a:ea typeface="Calibri"/>
                <a:cs typeface="Times New Roman"/>
              </a:rPr>
              <a:t>Cases whose US Ties cannot, or will not, provide or secure temporary/permanent housing for the case</a:t>
            </a:r>
          </a:p>
          <a:p>
            <a:pPr marL="285750" indent="-285750">
              <a:buFont typeface="Arial" panose="020B0604020202020204" pitchFamily="34" charset="0"/>
              <a:buChar char="•"/>
            </a:pPr>
            <a:r>
              <a:rPr lang="en-US">
                <a:latin typeface="Calibri"/>
                <a:ea typeface="Calibri"/>
                <a:cs typeface="Times New Roman"/>
              </a:rPr>
              <a:t>Cases with attached refugee minors (M-codes M2, M3, M5, M6, M7)</a:t>
            </a:r>
          </a:p>
          <a:p>
            <a:pPr marL="285750" indent="-285750">
              <a:buFont typeface="Arial" panose="020B0604020202020204" pitchFamily="34" charset="0"/>
              <a:buChar char="•"/>
            </a:pPr>
            <a:r>
              <a:rPr lang="en-US">
                <a:latin typeface="Calibri"/>
                <a:ea typeface="Calibri"/>
                <a:cs typeface="Times New Roman"/>
              </a:rPr>
              <a:t>Cases with complex medical conditions, including behavioral health issues</a:t>
            </a:r>
          </a:p>
          <a:p>
            <a:pPr marL="285750" indent="-285750">
              <a:buFont typeface="Arial" panose="020B0604020202020204" pitchFamily="34" charset="0"/>
              <a:buChar char="•"/>
            </a:pPr>
            <a:r>
              <a:rPr lang="en-US">
                <a:latin typeface="Calibri"/>
                <a:ea typeface="Calibri"/>
                <a:cs typeface="Times New Roman"/>
              </a:rPr>
              <a:t>Cases with Class A or Class B medical conditions</a:t>
            </a:r>
          </a:p>
        </p:txBody>
      </p:sp>
    </p:spTree>
    <p:custDataLst>
      <p:tags r:id="rId1"/>
    </p:custDataLst>
    <p:extLst>
      <p:ext uri="{BB962C8B-B14F-4D97-AF65-F5344CB8AC3E}">
        <p14:creationId xmlns:p14="http://schemas.microsoft.com/office/powerpoint/2010/main" val="230957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639558" y="2176758"/>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4BAA09A-87B4-A7A3-AB93-483275FB70D8}"/>
              </a:ext>
            </a:extLst>
          </p:cNvPr>
          <p:cNvSpPr txBox="1"/>
          <p:nvPr/>
        </p:nvSpPr>
        <p:spPr>
          <a:xfrm>
            <a:off x="4004430" y="1675743"/>
            <a:ext cx="7362828" cy="2585323"/>
          </a:xfrm>
          <a:prstGeom prst="rect">
            <a:avLst/>
          </a:prstGeom>
          <a:noFill/>
        </p:spPr>
        <p:txBody>
          <a:bodyPr wrap="square" lIns="91440" tIns="45720" rIns="91440" bIns="45720" rtlCol="0" anchor="t">
            <a:spAutoFit/>
          </a:bodyPr>
          <a:lstStyle/>
          <a:p>
            <a:endParaRPr lang="en-US" sz="2400" b="1">
              <a:ea typeface="Calibri"/>
              <a:cs typeface="Calibri" panose="020F0502020204030204"/>
            </a:endParaRPr>
          </a:p>
          <a:p>
            <a:endParaRPr lang="en-US" sz="2400">
              <a:cs typeface="Calibri" panose="020F0502020204030204"/>
            </a:endParaRPr>
          </a:p>
          <a:p>
            <a:endParaRPr lang="en-US" sz="2400">
              <a:ea typeface="Calibri"/>
              <a:cs typeface="Calibri" panose="020F0502020204030204"/>
            </a:endParaRPr>
          </a:p>
          <a:p>
            <a:endParaRPr lang="en-US" sz="2400">
              <a:cs typeface="Calibri" panose="020F0502020204030204"/>
            </a:endParaRPr>
          </a:p>
          <a:p>
            <a:endParaRPr lang="en-US" sz="2400">
              <a:ea typeface="Calibri" panose="020F0502020204030204"/>
              <a:cs typeface="Calibri" panose="020F0502020204030204"/>
            </a:endParaRPr>
          </a:p>
          <a:p>
            <a:pPr marL="342900" indent="-342900">
              <a:buFont typeface="Arial" panose="020B0604020202020204" pitchFamily="34" charset="0"/>
              <a:buChar char="•"/>
            </a:pPr>
            <a:endParaRPr lang="en-US" sz="2400">
              <a:cs typeface="Calibri" panose="020F0502020204030204"/>
            </a:endParaRPr>
          </a:p>
          <a:p>
            <a:endParaRPr lang="en-US">
              <a:cs typeface="Calibri" panose="020F0502020204030204"/>
            </a:endParaRPr>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75638" y="293143"/>
            <a:ext cx="8660922" cy="707886"/>
          </a:xfrm>
          <a:prstGeom prst="rect">
            <a:avLst/>
          </a:prstGeom>
          <a:noFill/>
        </p:spPr>
        <p:txBody>
          <a:bodyPr wrap="square" rtlCol="0">
            <a:spAutoFit/>
          </a:bodyPr>
          <a:lstStyle/>
          <a:p>
            <a:r>
              <a:rPr lang="en-US" sz="4000" b="1"/>
              <a:t>Overview of Cash-Based R&amp;P Process</a:t>
            </a:r>
          </a:p>
        </p:txBody>
      </p:sp>
      <p:graphicFrame>
        <p:nvGraphicFramePr>
          <p:cNvPr id="9" name="Diagram 8">
            <a:extLst>
              <a:ext uri="{FF2B5EF4-FFF2-40B4-BE49-F238E27FC236}">
                <a16:creationId xmlns:a16="http://schemas.microsoft.com/office/drawing/2014/main" id="{6A4F430C-64C6-450F-DB3D-39577949DFFB}"/>
              </a:ext>
            </a:extLst>
          </p:cNvPr>
          <p:cNvGraphicFramePr/>
          <p:nvPr>
            <p:extLst>
              <p:ext uri="{D42A27DB-BD31-4B8C-83A1-F6EECF244321}">
                <p14:modId xmlns:p14="http://schemas.microsoft.com/office/powerpoint/2010/main" val="2891803755"/>
              </p:ext>
            </p:extLst>
          </p:nvPr>
        </p:nvGraphicFramePr>
        <p:xfrm>
          <a:off x="840260" y="2339620"/>
          <a:ext cx="10742140" cy="30277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300BCF26-01D2-D05F-C6E1-E78C37EAFFCD}"/>
              </a:ext>
            </a:extLst>
          </p:cNvPr>
          <p:cNvSpPr txBox="1"/>
          <p:nvPr/>
        </p:nvSpPr>
        <p:spPr>
          <a:xfrm>
            <a:off x="4309733" y="4320227"/>
            <a:ext cx="2514055" cy="1169551"/>
          </a:xfrm>
          <a:prstGeom prst="rect">
            <a:avLst/>
          </a:prstGeom>
          <a:noFill/>
        </p:spPr>
        <p:txBody>
          <a:bodyPr wrap="square" rtlCol="0">
            <a:spAutoFit/>
          </a:bodyPr>
          <a:lstStyle/>
          <a:p>
            <a:r>
              <a:rPr lang="en-US" sz="1400"/>
              <a:t>Clients should receive/acknowledge R&amp;P direct assistance per-capita </a:t>
            </a:r>
            <a:r>
              <a:rPr lang="en-US" sz="1400" b="1" u="sng"/>
              <a:t>promptly</a:t>
            </a:r>
            <a:r>
              <a:rPr lang="en-US" sz="1400"/>
              <a:t> after signing Cash-Based R&amp;P Agreement</a:t>
            </a:r>
          </a:p>
        </p:txBody>
      </p:sp>
      <p:sp>
        <p:nvSpPr>
          <p:cNvPr id="12" name="TextBox 11">
            <a:extLst>
              <a:ext uri="{FF2B5EF4-FFF2-40B4-BE49-F238E27FC236}">
                <a16:creationId xmlns:a16="http://schemas.microsoft.com/office/drawing/2014/main" id="{F66E13F1-ABD3-2F6C-F15B-172C6EA418E0}"/>
              </a:ext>
            </a:extLst>
          </p:cNvPr>
          <p:cNvSpPr txBox="1"/>
          <p:nvPr/>
        </p:nvSpPr>
        <p:spPr>
          <a:xfrm>
            <a:off x="1285500" y="5597323"/>
            <a:ext cx="9489989" cy="646331"/>
          </a:xfrm>
          <a:prstGeom prst="rect">
            <a:avLst/>
          </a:prstGeom>
          <a:noFill/>
          <a:ln>
            <a:solidFill>
              <a:srgbClr val="00765A"/>
            </a:solidFill>
          </a:ln>
        </p:spPr>
        <p:txBody>
          <a:bodyPr wrap="square" rtlCol="0">
            <a:spAutoFit/>
          </a:bodyPr>
          <a:lstStyle/>
          <a:p>
            <a:r>
              <a:rPr lang="en-US" b="1"/>
              <a:t>You will decide before you assure the case whether you intend to put a client in Cash-Based R&amp;P or service-based R&amp;P. This decision is based on biodata review and the US Tie Assessment.</a:t>
            </a:r>
          </a:p>
        </p:txBody>
      </p:sp>
      <p:sp>
        <p:nvSpPr>
          <p:cNvPr id="6" name="TextBox 5">
            <a:extLst>
              <a:ext uri="{FF2B5EF4-FFF2-40B4-BE49-F238E27FC236}">
                <a16:creationId xmlns:a16="http://schemas.microsoft.com/office/drawing/2014/main" id="{CC9484E8-A991-1C71-7A42-1105F1310865}"/>
              </a:ext>
            </a:extLst>
          </p:cNvPr>
          <p:cNvSpPr txBox="1"/>
          <p:nvPr/>
        </p:nvSpPr>
        <p:spPr>
          <a:xfrm>
            <a:off x="933061" y="4261066"/>
            <a:ext cx="1978090" cy="954107"/>
          </a:xfrm>
          <a:prstGeom prst="rect">
            <a:avLst/>
          </a:prstGeom>
          <a:noFill/>
        </p:spPr>
        <p:txBody>
          <a:bodyPr wrap="square" rtlCol="0">
            <a:spAutoFit/>
          </a:bodyPr>
          <a:lstStyle/>
          <a:p>
            <a:r>
              <a:rPr lang="en-US" sz="1400"/>
              <a:t>RSC will tell all clients overseas that Cash-Based R&amp;P </a:t>
            </a:r>
            <a:r>
              <a:rPr lang="en-US" sz="1400" b="1" u="sng"/>
              <a:t>may</a:t>
            </a:r>
            <a:r>
              <a:rPr lang="en-US" sz="1400"/>
              <a:t> be their resettlement pathway</a:t>
            </a:r>
          </a:p>
        </p:txBody>
      </p:sp>
      <p:sp>
        <p:nvSpPr>
          <p:cNvPr id="7" name="TextBox 6">
            <a:extLst>
              <a:ext uri="{FF2B5EF4-FFF2-40B4-BE49-F238E27FC236}">
                <a16:creationId xmlns:a16="http://schemas.microsoft.com/office/drawing/2014/main" id="{060750D6-7D8C-B5D1-2B23-FEC3F7113230}"/>
              </a:ext>
            </a:extLst>
          </p:cNvPr>
          <p:cNvSpPr txBox="1"/>
          <p:nvPr/>
        </p:nvSpPr>
        <p:spPr>
          <a:xfrm>
            <a:off x="8751212" y="4259250"/>
            <a:ext cx="1972541" cy="954107"/>
          </a:xfrm>
          <a:prstGeom prst="rect">
            <a:avLst/>
          </a:prstGeom>
          <a:noFill/>
        </p:spPr>
        <p:txBody>
          <a:bodyPr wrap="square" rtlCol="0">
            <a:spAutoFit/>
          </a:bodyPr>
          <a:lstStyle/>
          <a:p>
            <a:r>
              <a:rPr lang="en-US" sz="1400"/>
              <a:t>Follow deadlines in R&amp;P award letters for submitting billing, reporting</a:t>
            </a:r>
          </a:p>
        </p:txBody>
      </p:sp>
    </p:spTree>
    <p:custDataLst>
      <p:tags r:id="rId1"/>
    </p:custDataLst>
    <p:extLst>
      <p:ext uri="{BB962C8B-B14F-4D97-AF65-F5344CB8AC3E}">
        <p14:creationId xmlns:p14="http://schemas.microsoft.com/office/powerpoint/2010/main" val="2454490413"/>
      </p:ext>
    </p:extLst>
  </p:cSld>
  <p:clrMapOvr>
    <a:masterClrMapping/>
  </p:clrMapOvr>
  <p:extLst>
    <p:ext uri="{6950BFC3-D8DA-4A85-94F7-54DA5524770B}">
      <p188:commentRel xmlns:p188="http://schemas.microsoft.com/office/powerpoint/2018/8/main" r:id="rId4"/>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0B2A58-097C-7AEC-4889-289F3E0DDE96}"/>
              </a:ext>
            </a:extLst>
          </p:cNvPr>
          <p:cNvSpPr/>
          <p:nvPr/>
        </p:nvSpPr>
        <p:spPr>
          <a:xfrm>
            <a:off x="503283" y="2075621"/>
            <a:ext cx="10942842" cy="429687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endParaRPr lang="en-US">
              <a:solidFill>
                <a:schemeClr val="tx1"/>
              </a:solidFill>
              <a:ea typeface="Calibri"/>
              <a:cs typeface="Calibri"/>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3" name="TextBox 2">
            <a:extLst>
              <a:ext uri="{FF2B5EF4-FFF2-40B4-BE49-F238E27FC236}">
                <a16:creationId xmlns:a16="http://schemas.microsoft.com/office/drawing/2014/main" id="{805F5222-B50F-4483-36AE-C534234E7B58}"/>
              </a:ext>
            </a:extLst>
          </p:cNvPr>
          <p:cNvSpPr txBox="1"/>
          <p:nvPr/>
        </p:nvSpPr>
        <p:spPr>
          <a:xfrm>
            <a:off x="526211" y="655608"/>
            <a:ext cx="8660922" cy="707886"/>
          </a:xfrm>
          <a:prstGeom prst="rect">
            <a:avLst/>
          </a:prstGeom>
          <a:noFill/>
        </p:spPr>
        <p:txBody>
          <a:bodyPr wrap="square" rtlCol="0">
            <a:spAutoFit/>
          </a:bodyPr>
          <a:lstStyle/>
          <a:p>
            <a:r>
              <a:rPr lang="en-US" sz="4000" b="1"/>
              <a:t>Cash-Based R&amp;P: Pre-Arrival</a:t>
            </a:r>
          </a:p>
        </p:txBody>
      </p:sp>
      <p:sp>
        <p:nvSpPr>
          <p:cNvPr id="6" name="TextBox 5">
            <a:extLst>
              <a:ext uri="{FF2B5EF4-FFF2-40B4-BE49-F238E27FC236}">
                <a16:creationId xmlns:a16="http://schemas.microsoft.com/office/drawing/2014/main" id="{D9071C94-CF5E-DF18-A403-5B31948EA050}"/>
              </a:ext>
            </a:extLst>
          </p:cNvPr>
          <p:cNvSpPr txBox="1"/>
          <p:nvPr/>
        </p:nvSpPr>
        <p:spPr>
          <a:xfrm>
            <a:off x="745875" y="2139958"/>
            <a:ext cx="8075199" cy="4146520"/>
          </a:xfrm>
          <a:prstGeom prst="rect">
            <a:avLst/>
          </a:prstGeom>
          <a:noFill/>
        </p:spPr>
        <p:txBody>
          <a:bodyPr wrap="square" lIns="91440" tIns="45720" rIns="91440" bIns="45720" rtlCol="0" anchor="t">
            <a:spAutoFit/>
          </a:bodyPr>
          <a:lstStyle/>
          <a:p>
            <a:pPr marL="342900" indent="-342900">
              <a:lnSpc>
                <a:spcPct val="107000"/>
              </a:lnSpc>
              <a:spcAft>
                <a:spcPts val="800"/>
              </a:spcAft>
              <a:buFont typeface="Arial" panose="020B0604020202020204" pitchFamily="34" charset="0"/>
              <a:buChar char="•"/>
              <a:tabLst>
                <a:tab pos="457200" algn="l"/>
              </a:tabLst>
            </a:pPr>
            <a:r>
              <a:rPr lang="en-US" sz="1600" kern="100">
                <a:effectLst/>
                <a:ea typeface="Aptos" panose="020B0004020202020204" pitchFamily="34" charset="0"/>
                <a:cs typeface="Times New Roman"/>
              </a:rPr>
              <a:t>Receive an assurance request in MRIS</a:t>
            </a:r>
            <a:r>
              <a:rPr lang="en-US" sz="1600" b="1" kern="100">
                <a:solidFill>
                  <a:srgbClr val="00765A"/>
                </a:solidFill>
                <a:ea typeface="Aptos" panose="020B0004020202020204" pitchFamily="34" charset="0"/>
                <a:cs typeface="Times New Roman"/>
              </a:rPr>
              <a:t> </a:t>
            </a:r>
            <a:r>
              <a:rPr lang="en-US" sz="1600" b="1" kern="100">
                <a:ea typeface="Aptos" panose="020B0004020202020204" pitchFamily="34" charset="0"/>
                <a:cs typeface="Times New Roman"/>
                <a:sym typeface="Wingdings" panose="05000000000000000000" pitchFamily="2" charset="2"/>
              </a:rPr>
              <a:t></a:t>
            </a:r>
            <a:r>
              <a:rPr lang="en-US" sz="1600" b="1" kern="100">
                <a:solidFill>
                  <a:srgbClr val="00765A"/>
                </a:solidFill>
                <a:ea typeface="Aptos" panose="020B0004020202020204" pitchFamily="34" charset="0"/>
                <a:cs typeface="Times New Roman"/>
                <a:sym typeface="Wingdings" panose="05000000000000000000" pitchFamily="2" charset="2"/>
              </a:rPr>
              <a:t>  </a:t>
            </a:r>
            <a:r>
              <a:rPr lang="en-US" sz="1600" b="1" kern="100">
                <a:solidFill>
                  <a:srgbClr val="00765A"/>
                </a:solidFill>
                <a:effectLst/>
                <a:ea typeface="Aptos" panose="020B0004020202020204" pitchFamily="34" charset="0"/>
                <a:cs typeface="Times New Roman"/>
              </a:rPr>
              <a:t>evaluate the case biodata</a:t>
            </a:r>
            <a:r>
              <a:rPr lang="en-US" sz="1600" kern="100">
                <a:effectLst/>
                <a:ea typeface="Aptos" panose="020B0004020202020204" pitchFamily="34" charset="0"/>
                <a:cs typeface="Times New Roman"/>
              </a:rPr>
              <a:t> for potential Cash-Based R&amp;P eligibility</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a:effectLst/>
                <a:ea typeface="Aptos" panose="020B0004020202020204" pitchFamily="34" charset="0"/>
                <a:cs typeface="Times New Roman"/>
              </a:rPr>
              <a:t>If biodata supports eligibility, </a:t>
            </a:r>
            <a:r>
              <a:rPr lang="en-US" sz="1600" b="1" kern="100">
                <a:solidFill>
                  <a:srgbClr val="00765A"/>
                </a:solidFill>
                <a:effectLst/>
                <a:ea typeface="Aptos" panose="020B0004020202020204" pitchFamily="34" charset="0"/>
                <a:cs typeface="Times New Roman"/>
              </a:rPr>
              <a:t>reach out to the US Tie immediately</a:t>
            </a:r>
            <a:r>
              <a:rPr lang="en-US" sz="1600" kern="100">
                <a:solidFill>
                  <a:srgbClr val="00765A"/>
                </a:solidFill>
                <a:effectLst/>
                <a:ea typeface="Aptos" panose="020B0004020202020204" pitchFamily="34" charset="0"/>
                <a:cs typeface="Times New Roman"/>
              </a:rPr>
              <a:t> </a:t>
            </a:r>
            <a:r>
              <a:rPr lang="en-US" sz="1600" kern="100">
                <a:effectLst/>
                <a:ea typeface="Aptos" panose="020B0004020202020204" pitchFamily="34" charset="0"/>
                <a:cs typeface="Times New Roman"/>
              </a:rPr>
              <a:t>to complete the </a:t>
            </a:r>
            <a:r>
              <a:rPr lang="en-US" sz="1600" u="sng" kern="100">
                <a:effectLst/>
                <a:ea typeface="Aptos" panose="020B0004020202020204" pitchFamily="34" charset="0"/>
                <a:cs typeface="Times New Roman"/>
              </a:rPr>
              <a:t>USCCB/MRS Cash-Based R&amp;P US Tie Assessment (RF-18A)</a:t>
            </a:r>
            <a:endParaRPr lang="en-US" sz="1600" kern="100">
              <a:effectLst/>
              <a:ea typeface="Aptos" panose="020B0004020202020204" pitchFamily="34" charset="0"/>
              <a:cs typeface="Times New Roman"/>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600" kern="100">
                <a:effectLst/>
                <a:ea typeface="Aptos" panose="020B0004020202020204" pitchFamily="34" charset="0"/>
                <a:cs typeface="Times New Roman"/>
              </a:rPr>
              <a:t>By the time you assure the case, you should know whether you plan to put the case into Cash-Based R&amp;P or </a:t>
            </a:r>
            <a:r>
              <a:rPr lang="en-US" sz="1600" kern="100">
                <a:ea typeface="Aptos" panose="020B0004020202020204" pitchFamily="34" charset="0"/>
                <a:cs typeface="Times New Roman"/>
              </a:rPr>
              <a:t>service-based</a:t>
            </a:r>
            <a:r>
              <a:rPr lang="en-US" sz="1600" kern="100">
                <a:effectLst/>
                <a:ea typeface="Aptos" panose="020B0004020202020204" pitchFamily="34" charset="0"/>
                <a:cs typeface="Times New Roman"/>
              </a:rPr>
              <a:t> R&amp;P</a:t>
            </a:r>
          </a:p>
          <a:p>
            <a:pPr marL="742950" lvl="1" indent="-285750">
              <a:lnSpc>
                <a:spcPct val="107000"/>
              </a:lnSpc>
              <a:spcAft>
                <a:spcPts val="800"/>
              </a:spcAft>
              <a:buFont typeface="Arial" panose="020B0604020202020204" pitchFamily="34" charset="0"/>
              <a:buChar char="•"/>
              <a:tabLst>
                <a:tab pos="914400" algn="l"/>
              </a:tabLst>
            </a:pPr>
            <a:r>
              <a:rPr lang="en-US" sz="1600" kern="100">
                <a:effectLst/>
                <a:ea typeface="Aptos" panose="020B0004020202020204" pitchFamily="34" charset="0"/>
                <a:cs typeface="Times New Roman"/>
              </a:rPr>
              <a:t>Every month, you will report to USCCB/MRS which assured cases you intend to put into Cash-Based R&amp;P.</a:t>
            </a:r>
            <a:r>
              <a:rPr lang="en-US" sz="1600" kern="100">
                <a:ea typeface="Aptos" panose="020B0004020202020204" pitchFamily="34" charset="0"/>
                <a:cs typeface="Times New Roman"/>
              </a:rPr>
              <a:t> </a:t>
            </a:r>
            <a:endParaRPr lang="en-US" sz="1600" kern="100">
              <a:effectLst/>
              <a:ea typeface="Aptos" panose="020B0004020202020204" pitchFamily="34" charset="0"/>
              <a:cs typeface="Times New Roman" panose="02020603050405020304" pitchFamily="18" charset="0"/>
            </a:endParaRPr>
          </a:p>
          <a:p>
            <a:pPr marL="1200150" lvl="2" indent="-285750">
              <a:lnSpc>
                <a:spcPct val="107000"/>
              </a:lnSpc>
              <a:spcAft>
                <a:spcPts val="800"/>
              </a:spcAft>
              <a:buFont typeface="Arial" panose="020B0604020202020204" pitchFamily="34" charset="0"/>
              <a:buChar char="•"/>
              <a:tabLst>
                <a:tab pos="914400" algn="l"/>
              </a:tabLst>
            </a:pPr>
            <a:r>
              <a:rPr lang="en-US" sz="1600" kern="100">
                <a:effectLst/>
                <a:ea typeface="Aptos" panose="020B0004020202020204" pitchFamily="34" charset="0"/>
                <a:cs typeface="Times New Roman"/>
              </a:rPr>
              <a:t>Until this is built into MRIS assurance forms, </a:t>
            </a:r>
            <a:r>
              <a:rPr lang="en-US" sz="1600" b="1" u="sng" kern="100">
                <a:effectLst/>
                <a:ea typeface="Aptos" panose="020B0004020202020204" pitchFamily="34" charset="0"/>
                <a:cs typeface="Times New Roman"/>
              </a:rPr>
              <a:t>info will be submitted via very simple spreadsheet </a:t>
            </a:r>
            <a:r>
              <a:rPr lang="en-US" sz="1600" kern="100">
                <a:effectLst/>
                <a:ea typeface="Aptos" panose="020B0004020202020204" pitchFamily="34" charset="0"/>
                <a:cs typeface="Times New Roman"/>
              </a:rPr>
              <a:t>to the USCCB/MRS pre-arrival team – more details coming soon.</a:t>
            </a:r>
          </a:p>
          <a:p>
            <a:pPr marL="1200150" lvl="2" indent="-285750">
              <a:lnSpc>
                <a:spcPct val="107000"/>
              </a:lnSpc>
              <a:spcAft>
                <a:spcPts val="800"/>
              </a:spcAft>
              <a:buFont typeface="Arial" panose="020B0604020202020204" pitchFamily="34" charset="0"/>
              <a:buChar char="•"/>
              <a:tabLst>
                <a:tab pos="914400" algn="l"/>
              </a:tabLst>
            </a:pPr>
            <a:r>
              <a:rPr lang="en-US" sz="1600" kern="100">
                <a:ea typeface="Aptos" panose="020B0004020202020204" pitchFamily="34" charset="0"/>
                <a:cs typeface="Times New Roman"/>
              </a:rPr>
              <a:t>There will also be a process to </a:t>
            </a:r>
            <a:r>
              <a:rPr lang="en-US" sz="1600" b="1" kern="100">
                <a:ea typeface="Aptos" panose="020B0004020202020204" pitchFamily="34" charset="0"/>
                <a:cs typeface="Times New Roman"/>
              </a:rPr>
              <a:t>amend</a:t>
            </a:r>
            <a:r>
              <a:rPr lang="en-US" sz="1600" kern="100">
                <a:ea typeface="Aptos" panose="020B0004020202020204" pitchFamily="34" charset="0"/>
                <a:cs typeface="Times New Roman"/>
              </a:rPr>
              <a:t> assurances</a:t>
            </a:r>
            <a:endParaRPr lang="en-US" sz="1600" kern="100">
              <a:effectLst/>
              <a:ea typeface="Aptos" panose="020B0004020202020204" pitchFamily="34" charset="0"/>
              <a:cs typeface="Times New Roman"/>
            </a:endParaRPr>
          </a:p>
          <a:p>
            <a:endParaRPr lang="en-US"/>
          </a:p>
        </p:txBody>
      </p:sp>
      <p:pic>
        <p:nvPicPr>
          <p:cNvPr id="8" name="Graphic 7" descr="Telephone with solid fill">
            <a:extLst>
              <a:ext uri="{FF2B5EF4-FFF2-40B4-BE49-F238E27FC236}">
                <a16:creationId xmlns:a16="http://schemas.microsoft.com/office/drawing/2014/main" id="{EF77938F-6B68-9478-95D5-13F819988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1075" y="1861168"/>
            <a:ext cx="1891004" cy="1891004"/>
          </a:xfrm>
          <a:prstGeom prst="rect">
            <a:avLst/>
          </a:prstGeom>
        </p:spPr>
      </p:pic>
      <p:pic>
        <p:nvPicPr>
          <p:cNvPr id="15" name="Graphic 14" descr="Cloud Computing with solid fill">
            <a:extLst>
              <a:ext uri="{FF2B5EF4-FFF2-40B4-BE49-F238E27FC236}">
                <a16:creationId xmlns:a16="http://schemas.microsoft.com/office/drawing/2014/main" id="{7B11E2DC-A59A-7393-D7A3-2F510623E7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29932" y="4100805"/>
            <a:ext cx="1673289" cy="1673289"/>
          </a:xfrm>
          <a:prstGeom prst="rect">
            <a:avLst/>
          </a:prstGeom>
        </p:spPr>
      </p:pic>
    </p:spTree>
    <p:custDataLst>
      <p:tags r:id="rId1"/>
    </p:custDataLst>
    <p:extLst>
      <p:ext uri="{BB962C8B-B14F-4D97-AF65-F5344CB8AC3E}">
        <p14:creationId xmlns:p14="http://schemas.microsoft.com/office/powerpoint/2010/main" val="1882437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2870A201A324F876554D74D28BE1D" ma:contentTypeVersion="17" ma:contentTypeDescription="Create a new document." ma:contentTypeScope="" ma:versionID="b638ce01d5bc5394b2fd01df5155202a">
  <xsd:schema xmlns:xsd="http://www.w3.org/2001/XMLSchema" xmlns:xs="http://www.w3.org/2001/XMLSchema" xmlns:p="http://schemas.microsoft.com/office/2006/metadata/properties" xmlns:ns3="d896587b-678e-469b-8ed5-dd4493baec59" xmlns:ns4="e4296814-d9cb-48d8-9f55-f354940e32e9" targetNamespace="http://schemas.microsoft.com/office/2006/metadata/properties" ma:root="true" ma:fieldsID="76c9483aabdf2feff4630ff4716001d4" ns3:_="" ns4:_="">
    <xsd:import namespace="d896587b-678e-469b-8ed5-dd4493baec59"/>
    <xsd:import namespace="e4296814-d9cb-48d8-9f55-f354940e32e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6587b-678e-469b-8ed5-dd4493baec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296814-d9cb-48d8-9f55-f354940e32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4296814-d9cb-48d8-9f55-f354940e32e9">
      <UserInfo>
        <DisplayName>Caitlin Harrison</DisplayName>
        <AccountId>37</AccountId>
        <AccountType/>
      </UserInfo>
    </SharedWithUsers>
    <_activity xmlns="d896587b-678e-469b-8ed5-dd4493baec59" xsi:nil="true"/>
  </documentManagement>
</p:properties>
</file>

<file path=customXml/itemProps1.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2.xml><?xml version="1.0" encoding="utf-8"?>
<ds:datastoreItem xmlns:ds="http://schemas.openxmlformats.org/officeDocument/2006/customXml" ds:itemID="{AC01D2E1-9E76-479C-BB09-3720928B2FAA}">
  <ds:schemaRefs>
    <ds:schemaRef ds:uri="d896587b-678e-469b-8ed5-dd4493baec59"/>
    <ds:schemaRef ds:uri="e4296814-d9cb-48d8-9f55-f354940e32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14A009-F8B2-48C3-AF20-BF859823E618}">
  <ds:schemaRefs>
    <ds:schemaRef ds:uri="d896587b-678e-469b-8ed5-dd4493baec59"/>
    <ds:schemaRef ds:uri="e4296814-d9cb-48d8-9f55-f354940e32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3139</Words>
  <Application>Microsoft Office PowerPoint</Application>
  <PresentationFormat>Widescreen</PresentationFormat>
  <Paragraphs>346</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Barlow Bold</vt:lpstr>
      <vt:lpstr>Calibri</vt:lpstr>
      <vt:lpstr>Calibri Light</vt:lpstr>
      <vt:lpstr>Open Sans</vt:lpstr>
      <vt:lpstr>Open Sans Bold</vt:lpstr>
      <vt:lpstr>Times New Roman</vt:lpstr>
      <vt:lpstr>Wingdings</vt:lpstr>
      <vt:lpstr>Office Theme</vt:lpstr>
      <vt:lpstr>PowerPoint Presentation</vt:lpstr>
      <vt:lpstr>Webinar Recording on MRSConnect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lastModifiedBy>Sarah Evans</cp:lastModifiedBy>
  <cp:revision>1</cp:revision>
  <cp:lastPrinted>2024-04-17T01:21:05Z</cp:lastPrinted>
  <dcterms:created xsi:type="dcterms:W3CDTF">2020-10-22T16:02:30Z</dcterms:created>
  <dcterms:modified xsi:type="dcterms:W3CDTF">2024-04-19T19:56:05Z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0x0101006EB2870A201A324F876554D74D28BE1D</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ies>
</file>