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60" r:id="rId3"/>
    <p:sldId id="259" r:id="rId4"/>
    <p:sldId id="258" r:id="rId5"/>
    <p:sldId id="257" r:id="rId6"/>
    <p:sldId id="264" r:id="rId7"/>
    <p:sldId id="261" r:id="rId8"/>
    <p:sldId id="262" r:id="rId9"/>
    <p:sldId id="265" r:id="rId10"/>
    <p:sldId id="263" r:id="rId11"/>
    <p:sldId id="278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48B5F-610E-466C-8F62-609626299E2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5A8A2-0799-4616-9662-80BFA486D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7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2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71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1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9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2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1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59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7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79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33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8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9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6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9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74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ephenjgill.typepad.com/performance_improvement_b/2014/01/what-leaders-need-to-do-to-retain-talent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leap.com/the-impact-work-life-balance-toward-job-satisfaction-and-employee-retention-study-of-millennial-employees-in-bandung-city-indonesia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policyoptions.irpp.org/2015/03/30/evidence-and-policy-addressing-distinct-problem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oi.es/blogs/alfredo-fernandez-lorenzo/2018/11/06/claves-para-ser-mento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vgsilh.com/009688/image/971345.html" TargetMode="Externa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090" y="19708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124" y="1305495"/>
            <a:ext cx="9732745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Self-care, Setting Boundaries, and Staff Retention</a:t>
            </a:r>
            <a:r>
              <a:rPr lang="en-US" dirty="0"/>
              <a:t> </a:t>
            </a:r>
            <a:endParaRPr lang="en-US" b="1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3899" y="3982691"/>
            <a:ext cx="8915399" cy="2017945"/>
          </a:xfrm>
        </p:spPr>
        <p:txBody>
          <a:bodyPr>
            <a:noAutofit/>
          </a:bodyPr>
          <a:lstStyle/>
          <a:p>
            <a:r>
              <a:rPr lang="en-US" sz="2400" dirty="0"/>
              <a:t>Sarah Vetter, Catholic Charities of Southern Minnesota</a:t>
            </a:r>
          </a:p>
          <a:p>
            <a:r>
              <a:rPr lang="en-US" sz="2400" dirty="0"/>
              <a:t>Caitlin Norton, Catholic Charities of Western Michigan</a:t>
            </a:r>
          </a:p>
          <a:p>
            <a:r>
              <a:rPr lang="en-US" sz="2400" dirty="0"/>
              <a:t>Silvia Diaz, Catholic Charities New York</a:t>
            </a:r>
          </a:p>
          <a:p>
            <a:r>
              <a:rPr lang="en-US" sz="2400" dirty="0"/>
              <a:t>Sergio Lopez, Catholic Charities New York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534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010"/>
            <a:ext cx="11164747" cy="1805651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many ways to set boundaries. Consider some of the following methods to set them at work: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6" y="2133600"/>
            <a:ext cx="9791926" cy="4724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Set </a:t>
            </a:r>
            <a:r>
              <a:rPr lang="en-US" sz="2000" dirty="0"/>
              <a:t>priorities (personally and professionally)</a:t>
            </a:r>
          </a:p>
          <a:p>
            <a:r>
              <a:rPr lang="en-US" sz="2000" dirty="0"/>
              <a:t>Delegate tasks when appropriate</a:t>
            </a:r>
          </a:p>
          <a:p>
            <a:r>
              <a:rPr lang="en-US" sz="2000" dirty="0"/>
              <a:t>Take time off – utilize your paid time off – it is part of your total compensation package, and you deserve it!</a:t>
            </a:r>
          </a:p>
          <a:p>
            <a:r>
              <a:rPr lang="en-US" sz="2000" dirty="0"/>
              <a:t>Communicate often – with your coworkers and your supervisor</a:t>
            </a:r>
          </a:p>
          <a:p>
            <a:r>
              <a:rPr lang="en-US" sz="2000" dirty="0"/>
              <a:t>Set limits – turn your work phone off when you are not working (evenings, weekends, vacations), do not check your emails, don’t take your laptop home unless you are working remote</a:t>
            </a:r>
          </a:p>
          <a:p>
            <a:r>
              <a:rPr lang="en-US" sz="2000" dirty="0"/>
              <a:t>Establish boundaries at home – leave work at work, and home at </a:t>
            </a:r>
            <a:r>
              <a:rPr lang="en-US" sz="2000" dirty="0" smtClean="0"/>
              <a:t>home</a:t>
            </a:r>
          </a:p>
          <a:p>
            <a:r>
              <a:rPr lang="en-US" sz="2000" dirty="0" smtClean="0"/>
              <a:t>Set policies </a:t>
            </a:r>
            <a:r>
              <a:rPr lang="en-US" sz="2000" dirty="0"/>
              <a:t>on acceptable behavior and conduct </a:t>
            </a:r>
            <a:r>
              <a:rPr lang="en-US" sz="2000" dirty="0" smtClean="0"/>
              <a:t>to address </a:t>
            </a:r>
            <a:r>
              <a:rPr lang="en-US" sz="2000" dirty="0"/>
              <a:t>issues such as harassment, discrimination, and respectful treatment of colleagues. Provide training and resources to ensure understanding and compliance with these policies.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53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68120"/>
            <a:ext cx="8911687" cy="1280890"/>
          </a:xfrm>
        </p:spPr>
        <p:txBody>
          <a:bodyPr/>
          <a:lstStyle/>
          <a:p>
            <a:r>
              <a:rPr lang="en-US" dirty="0" smtClean="0"/>
              <a:t>Share with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are some positive examples of boundaries you have set for yourself, or have seen others set?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82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b="1" dirty="0"/>
              <a:t>Staff </a:t>
            </a:r>
            <a:r>
              <a:rPr lang="en-US" b="1" dirty="0" smtClean="0"/>
              <a:t>Retention</a:t>
            </a:r>
            <a:endParaRPr lang="en-US" b="1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Strategies for Employee Engagement and Healthy Work Environment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365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Objectives of the Presentation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766C0-497D-3559-5F99-A93FDC9B04C2}"/>
              </a:ext>
            </a:extLst>
          </p:cNvPr>
          <p:cNvSpPr txBox="1"/>
          <p:nvPr/>
        </p:nvSpPr>
        <p:spPr>
          <a:xfrm>
            <a:off x="1434264" y="2320626"/>
            <a:ext cx="106570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Highlight the importance of staff retention in today's competitive market.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Discuss the implications of staff turnover on productivity and morale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Empower you with insights to enhance staff retention and foster a positive workplace culture.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7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have you been in your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6 months or less</a:t>
            </a:r>
          </a:p>
          <a:p>
            <a:r>
              <a:rPr lang="en-US" sz="2400" dirty="0" smtClean="0"/>
              <a:t>1-2 years</a:t>
            </a:r>
          </a:p>
          <a:p>
            <a:r>
              <a:rPr lang="en-US" sz="2400" dirty="0" smtClean="0"/>
              <a:t>3-5 years</a:t>
            </a:r>
          </a:p>
          <a:p>
            <a:r>
              <a:rPr lang="en-US" sz="2400" dirty="0" smtClean="0"/>
              <a:t>6-10 years</a:t>
            </a:r>
          </a:p>
          <a:p>
            <a:r>
              <a:rPr lang="en-US" sz="2400" dirty="0" smtClean="0"/>
              <a:t>10+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1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960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Retaining talented employees is paramount for organizational success. Here's why: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8EE32-2BBD-0144-7835-8D36A40F43F7}"/>
              </a:ext>
            </a:extLst>
          </p:cNvPr>
          <p:cNvSpPr txBox="1"/>
          <p:nvPr/>
        </p:nvSpPr>
        <p:spPr>
          <a:xfrm>
            <a:off x="622195" y="1480497"/>
            <a:ext cx="71397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Knowledge Retention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Experienced employees possess valuable institutional knowledge critical for business operations and continuity.</a:t>
            </a:r>
          </a:p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Cost Efficiency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Recruiting and training new employees incur substantial costs. Retaining talent saves resources and maintains productivity.</a:t>
            </a:r>
          </a:p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Cohesion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Long-term employees contribute to a cohesive team dynamic, fostering collaboration and innovation.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9ABD2-44D0-E731-FAD0-2E43361B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761904" y="1480497"/>
            <a:ext cx="4426078" cy="48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266" y="-922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7578"/>
            <a:ext cx="8911687" cy="894094"/>
          </a:xfrm>
        </p:spPr>
        <p:txBody>
          <a:bodyPr>
            <a:normAutofit/>
          </a:bodyPr>
          <a:lstStyle/>
          <a:p>
            <a:r>
              <a:rPr lang="en-US" b="1" dirty="0"/>
              <a:t>Employee Retention Factors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766C0-497D-3559-5F99-A93FDC9B04C2}"/>
              </a:ext>
            </a:extLst>
          </p:cNvPr>
          <p:cNvSpPr txBox="1"/>
          <p:nvPr/>
        </p:nvSpPr>
        <p:spPr>
          <a:xfrm>
            <a:off x="839286" y="1411935"/>
            <a:ext cx="108638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Competitive Salary and Benefits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Employees value fair compensation and comprehensive benefits packages, including healthcare, retirement plans, and other perks.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Opportunities for Growth and Advancement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Career development opportunities, such as training programs, mentorship, and promotion paths, motivate employees to stay and grow within the organization.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Positive Work Culture and Environment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A supportive and inclusive work culture fosters a sense of belonging and loyalty among employees, encouraging them to invest in the organization's success.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Recognition and Appreciation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Regular recognition of employees' contributions and achievements reinforces their value to the organization and boosts morale.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Work-Life Balance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Flexible work arrangements, adequate vacation time, and policies promoting work-life balance enhance employee well-being and job satisfaction.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8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19" y="505512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Benefits of Addressing These Factors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A325A-54B8-7234-4DDC-172D71318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254989" y="1522292"/>
            <a:ext cx="3856648" cy="2233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CC03B0-DDE5-BCB9-3508-4B928065F183}"/>
              </a:ext>
            </a:extLst>
          </p:cNvPr>
          <p:cNvSpPr txBox="1"/>
          <p:nvPr/>
        </p:nvSpPr>
        <p:spPr>
          <a:xfrm>
            <a:off x="893596" y="1502655"/>
            <a:ext cx="69297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Improved employee morale and job satisfaction</a:t>
            </a:r>
          </a:p>
          <a:p>
            <a:pPr marL="0" marR="0" lvl="0" indent="0" algn="just" defTabSz="4572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Enhanced productivity and performance</a:t>
            </a:r>
          </a:p>
          <a:p>
            <a:pPr marL="0" marR="0" lvl="0" indent="0" algn="just" defTabSz="4572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Reduced turnover rates and associated costs</a:t>
            </a:r>
          </a:p>
          <a:p>
            <a:pPr marL="0" marR="0" lvl="0" indent="0" algn="just" defTabSz="4572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Increased organizational loyalty and commitment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CC2A9-B84B-43E7-E190-3D8FAC031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254989" y="3969516"/>
            <a:ext cx="3863788" cy="27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9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Inspiring and role modeling positive behaviors for other employees.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The importance of a positive work environment where employees feel valued and motivated to contribute their best efforts.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904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19" y="100736"/>
            <a:ext cx="9796299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Enabling Personal and Professional Development:   Mentorship Programs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C03B0-DDE5-BCB9-3508-4B928065F183}"/>
              </a:ext>
            </a:extLst>
          </p:cNvPr>
          <p:cNvSpPr txBox="1"/>
          <p:nvPr/>
        </p:nvSpPr>
        <p:spPr>
          <a:xfrm>
            <a:off x="358588" y="984373"/>
            <a:ext cx="766482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Knowledge Transfer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share knowledge, skills, and expertise.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Skill Development: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offer guidance on areas such as leadership, communication, problem-solving, and decision-making.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Career Guidance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setting goals, making strategic decisions, and seizing opportunities for advancement.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Networking Opportunities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professional networks enhance career prospects.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Confidence Building: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offering encouragement, support, and constructive feedback.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Accountability and Motivation: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stay focused and motivated to achieve objectives.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Personal Growth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offer guidance on work-life balance, stress management, and other aspects of personal well-being.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0174E-5985-59AE-2628-8CDC10A9F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06871" y="1381626"/>
            <a:ext cx="4114799" cy="52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25" y="1045024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What is self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Self-care means taking the time to do things that help you live well and improve both your physical health and mental health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 smtClean="0"/>
              <a:t>National Institute of Mental Health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9475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19" y="100736"/>
            <a:ext cx="9796299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Job Shadowing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C03B0-DDE5-BCB9-3508-4B928065F183}"/>
              </a:ext>
            </a:extLst>
          </p:cNvPr>
          <p:cNvSpPr txBox="1"/>
          <p:nvPr/>
        </p:nvSpPr>
        <p:spPr>
          <a:xfrm>
            <a:off x="358588" y="984373"/>
            <a:ext cx="7664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Observational Learning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gaining insights into their roles, responsibilities, and work processes.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Exploration of Career Paths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explore various career paths and industries before making decisions about their future careers.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Skill Development: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including communication, teamwork, problem-solving, and time management.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Clarification of Expectations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observe firsthand the skills, qualifications, and behaviors that are valued in the workplace.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0444EF-9F1B-B32C-157C-976DBD16D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566212" y="1126663"/>
            <a:ext cx="4545105" cy="53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19" y="120790"/>
            <a:ext cx="9796299" cy="10058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chemeClr val="tx1"/>
                </a:solidFill>
                <a:effectLst/>
                <a:latin typeface="inherit"/>
              </a:rPr>
              <a:t>Hard Work Appreciation: Employee Spotlight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C03B0-DDE5-BCB9-3508-4B928065F183}"/>
              </a:ext>
            </a:extLst>
          </p:cNvPr>
          <p:cNvSpPr txBox="1"/>
          <p:nvPr/>
        </p:nvSpPr>
        <p:spPr>
          <a:xfrm>
            <a:off x="382062" y="498220"/>
            <a:ext cx="6069106" cy="689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 Recognition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featuring them in newsletters, company-wide emails, social media posts, or internal communication channels.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Personal Stories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colleagues get to know each other on a deeper level, fostering a sense of camaraderie and connection within the organization.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Culture of Appreciation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celebrated their hard work.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05129BE-7C7C-5EEA-B9EC-ABB3D9B6E3E6}"/>
              </a:ext>
            </a:extLst>
          </p:cNvPr>
          <p:cNvSpPr/>
          <p:nvPr/>
        </p:nvSpPr>
        <p:spPr>
          <a:xfrm>
            <a:off x="5916706" y="744072"/>
            <a:ext cx="6131859" cy="5741214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Employers should create a positive and safe work environment.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Employers should allow staff to grow within the organization.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Staff should have a good sense of communication and transparency.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Staff should have a strong foundation of communication during meetings.</a:t>
            </a:r>
          </a:p>
        </p:txBody>
      </p:sp>
    </p:spTree>
    <p:extLst>
      <p:ext uri="{BB962C8B-B14F-4D97-AF65-F5344CB8AC3E}">
        <p14:creationId xmlns:p14="http://schemas.microsoft.com/office/powerpoint/2010/main" val="226846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Feel free to share your thoughts, experiences, or questions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16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15" y="624110"/>
            <a:ext cx="9966098" cy="1280890"/>
          </a:xfrm>
        </p:spPr>
        <p:txBody>
          <a:bodyPr/>
          <a:lstStyle/>
          <a:p>
            <a:pPr algn="ctr"/>
            <a:r>
              <a:rPr lang="en-US" dirty="0" smtClean="0"/>
              <a:t>Poll: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would you rate your level of self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5: Great!</a:t>
            </a:r>
          </a:p>
          <a:p>
            <a:pPr marL="0" indent="0">
              <a:buNone/>
            </a:pPr>
            <a:r>
              <a:rPr lang="en-US" sz="2800" dirty="0" smtClean="0"/>
              <a:t>4: It’s okay.</a:t>
            </a:r>
          </a:p>
          <a:p>
            <a:pPr marL="0" indent="0">
              <a:buNone/>
            </a:pPr>
            <a:r>
              <a:rPr lang="en-US" sz="2800" dirty="0" smtClean="0"/>
              <a:t>3: I have never thought about it.</a:t>
            </a:r>
          </a:p>
          <a:p>
            <a:pPr marL="0" indent="0">
              <a:buNone/>
            </a:pPr>
            <a:r>
              <a:rPr lang="en-US" sz="2800" dirty="0" smtClean="0"/>
              <a:t>2: I really need to work on it.</a:t>
            </a:r>
          </a:p>
          <a:p>
            <a:pPr marL="0" indent="0">
              <a:buNone/>
            </a:pPr>
            <a:r>
              <a:rPr lang="en-US" sz="2800" dirty="0" smtClean="0"/>
              <a:t>1: It’s awful.</a:t>
            </a:r>
          </a:p>
        </p:txBody>
      </p:sp>
    </p:spTree>
    <p:extLst>
      <p:ext uri="{BB962C8B-B14F-4D97-AF65-F5344CB8AC3E}">
        <p14:creationId xmlns:p14="http://schemas.microsoft.com/office/powerpoint/2010/main" val="27583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Practicing self care is clinically proven to:</a:t>
            </a:r>
          </a:p>
          <a:p>
            <a:r>
              <a:rPr lang="en-US" sz="2800" dirty="0" smtClean="0"/>
              <a:t>Reduce or eliminate anxiety and depression</a:t>
            </a:r>
          </a:p>
          <a:p>
            <a:r>
              <a:rPr lang="en-US" sz="2800" dirty="0" smtClean="0"/>
              <a:t>Reduce stress</a:t>
            </a:r>
          </a:p>
          <a:p>
            <a:r>
              <a:rPr lang="en-US" sz="2800" dirty="0" smtClean="0"/>
              <a:t>Lower risk of illness</a:t>
            </a:r>
          </a:p>
          <a:p>
            <a:r>
              <a:rPr lang="en-US" sz="2800" dirty="0" smtClean="0"/>
              <a:t>Minimize frustration and anger</a:t>
            </a:r>
          </a:p>
          <a:p>
            <a:r>
              <a:rPr lang="en-US" sz="2800" dirty="0" smtClean="0"/>
              <a:t>Increase happiness and self confidence</a:t>
            </a:r>
          </a:p>
          <a:p>
            <a:r>
              <a:rPr lang="en-US" sz="2800" dirty="0" smtClean="0"/>
              <a:t>Improve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42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369" y="312517"/>
            <a:ext cx="7979136" cy="5797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5424" y="6211669"/>
            <a:ext cx="1119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https://scottsdalerecovery.com/embracing-holistic-self-care-8-types-of-self-care-for-lasting-wellness/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15015"/>
              </p:ext>
            </p:extLst>
          </p:nvPr>
        </p:nvGraphicFramePr>
        <p:xfrm>
          <a:off x="1149404" y="100428"/>
          <a:ext cx="9028266" cy="692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963">
                  <a:extLst>
                    <a:ext uri="{9D8B030D-6E8A-4147-A177-3AD203B41FA5}">
                      <a16:colId xmlns:a16="http://schemas.microsoft.com/office/drawing/2014/main" val="3412924840"/>
                    </a:ext>
                  </a:extLst>
                </a:gridCol>
                <a:gridCol w="2719346">
                  <a:extLst>
                    <a:ext uri="{9D8B030D-6E8A-4147-A177-3AD203B41FA5}">
                      <a16:colId xmlns:a16="http://schemas.microsoft.com/office/drawing/2014/main" val="727036602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617515361"/>
                    </a:ext>
                  </a:extLst>
                </a:gridCol>
              </a:tblGrid>
              <a:tr h="3950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Self Care Area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Current Practice(s)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Practice(s)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try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33723"/>
                  </a:ext>
                </a:extLst>
              </a:tr>
              <a:tr h="9498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Physical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Eat regular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healthy meals. Create good sleep habits. Plan regular exercise. Schedule regular medical checkups.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07273"/>
                  </a:ext>
                </a:extLst>
              </a:tr>
              <a:tr h="608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Mental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Schedule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your own therapy. Practice mindfulness. Rest.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71988"/>
                  </a:ext>
                </a:extLst>
              </a:tr>
              <a:tr h="608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Emotional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Engage in positive activities. Identify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triggers and create a safety plan to manage emotions.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60008"/>
                  </a:ext>
                </a:extLst>
              </a:tr>
              <a:tr h="7793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Spiritual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Spend time in nature. Meditate.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Read inspirational literature. Pray. Sing. Make time for reflection.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94758"/>
                  </a:ext>
                </a:extLst>
              </a:tr>
              <a:tr h="608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Intellectual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Learn something new. Identify a mentor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for your professional life. Stay curious.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97834"/>
                  </a:ext>
                </a:extLst>
              </a:tr>
              <a:tr h="7793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Environmental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Take time to clean and organize the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places you spend time in. Declutter. Create comfortable spaces.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02613"/>
                  </a:ext>
                </a:extLst>
              </a:tr>
              <a:tr h="7793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Make time for family &amp; friends. Schedules dates/dinners/movies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with family, partner, or friends. Ask for help when you need it.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82632"/>
                  </a:ext>
                </a:extLst>
              </a:tr>
              <a:tr h="9498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Understand how finances impact life quality. Seek help to create a budget and financial plan. Pay off debt. Establish an emergency fund.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8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67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Boundaries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1"/>
            <a:ext cx="8915400" cy="46049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200" dirty="0"/>
              <a:t>Why is it important?</a:t>
            </a:r>
          </a:p>
          <a:p>
            <a:r>
              <a:rPr lang="en-US" sz="2200" dirty="0"/>
              <a:t>To maintain a good work-life balance</a:t>
            </a:r>
          </a:p>
          <a:p>
            <a:r>
              <a:rPr lang="en-US" sz="2200" dirty="0"/>
              <a:t>Raises your satisfaction at work</a:t>
            </a:r>
          </a:p>
          <a:p>
            <a:r>
              <a:rPr lang="en-US" sz="2200" dirty="0"/>
              <a:t>Lowers work-related stress</a:t>
            </a:r>
          </a:p>
          <a:p>
            <a:pPr lvl="1"/>
            <a:r>
              <a:rPr lang="en-US" sz="2200" dirty="0"/>
              <a:t>Setting boundaries allows you to manage many workplace issues by establishing limits and boundaries</a:t>
            </a:r>
          </a:p>
          <a:p>
            <a:r>
              <a:rPr lang="en-US" sz="2200" dirty="0"/>
              <a:t>Reduces the risk of burnout</a:t>
            </a:r>
          </a:p>
          <a:p>
            <a:pPr lvl="1"/>
            <a:r>
              <a:rPr lang="en-US" sz="2200" dirty="0"/>
              <a:t>An increased workload and stress can cause burnout – setting boundaries surrounding these areas can reduce the risk of burnout</a:t>
            </a:r>
          </a:p>
          <a:p>
            <a:r>
              <a:rPr lang="en-US" sz="2200" dirty="0"/>
              <a:t>Sets an example for others</a:t>
            </a:r>
          </a:p>
          <a:p>
            <a:pPr lvl="1"/>
            <a:r>
              <a:rPr lang="en-US" sz="2200" dirty="0"/>
              <a:t>By setting this example for others, other employees can feel empowered to follow suit, which can lead to a happier and healthier work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7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Types of Workplace Boundaries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110"/>
            <a:ext cx="10515600" cy="54458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</a:t>
            </a:r>
            <a:r>
              <a:rPr lang="en-US" sz="2000" dirty="0"/>
              <a:t>Boundaries</a:t>
            </a:r>
          </a:p>
          <a:p>
            <a:pPr lvl="1"/>
            <a:r>
              <a:rPr lang="en-US" sz="2000" dirty="0"/>
              <a:t>Wearing headphones to signal that you are busy</a:t>
            </a:r>
          </a:p>
          <a:p>
            <a:pPr lvl="1"/>
            <a:r>
              <a:rPr lang="en-US" sz="2000" dirty="0"/>
              <a:t>Spending time alone to recharge during lunch</a:t>
            </a:r>
          </a:p>
          <a:p>
            <a:pPr lvl="1"/>
            <a:r>
              <a:rPr lang="en-US" sz="2000" dirty="0"/>
              <a:t>Setting clear boundaries about how much time someone can “borrow” from you</a:t>
            </a:r>
          </a:p>
          <a:p>
            <a:r>
              <a:rPr lang="en-US" sz="2000" dirty="0"/>
              <a:t>Emotional Boundaries</a:t>
            </a:r>
          </a:p>
          <a:p>
            <a:pPr lvl="1"/>
            <a:r>
              <a:rPr lang="en-US" sz="2000" dirty="0"/>
              <a:t>Emotional boundaries help you to process your emotions at work</a:t>
            </a:r>
          </a:p>
          <a:p>
            <a:pPr marL="457200" lvl="1" indent="0">
              <a:buNone/>
            </a:pPr>
            <a:r>
              <a:rPr lang="en-US" sz="2000" dirty="0"/>
              <a:t>Examples </a:t>
            </a:r>
            <a:r>
              <a:rPr lang="en-US" sz="2000" dirty="0" smtClean="0"/>
              <a:t>include:</a:t>
            </a:r>
            <a:endParaRPr lang="en-US" sz="2000" dirty="0"/>
          </a:p>
          <a:p>
            <a:pPr lvl="2"/>
            <a:r>
              <a:rPr lang="en-US" sz="2000" dirty="0"/>
              <a:t>Avoiding engaging in someone’s bad mood</a:t>
            </a:r>
          </a:p>
          <a:p>
            <a:pPr lvl="2"/>
            <a:r>
              <a:rPr lang="en-US" sz="2000" dirty="0"/>
              <a:t>Delegating work to others appropriately</a:t>
            </a:r>
          </a:p>
          <a:p>
            <a:pPr lvl="2"/>
            <a:r>
              <a:rPr lang="en-US" sz="2000" dirty="0"/>
              <a:t>Talking to your manager about how you prefer to receive feedback</a:t>
            </a:r>
          </a:p>
          <a:p>
            <a:pPr lvl="2"/>
            <a:r>
              <a:rPr lang="en-US" sz="2000" dirty="0"/>
              <a:t>Not engaging in talk about negative </a:t>
            </a:r>
            <a:r>
              <a:rPr lang="en-US" sz="2000" dirty="0" smtClean="0"/>
              <a:t>feelings/emotions</a:t>
            </a:r>
          </a:p>
          <a:p>
            <a:pPr lvl="3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Workplace Boundaries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599"/>
            <a:ext cx="9356045" cy="451394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Mental Boundaries</a:t>
            </a:r>
          </a:p>
          <a:p>
            <a:pPr lvl="1"/>
            <a:r>
              <a:rPr lang="en-US" sz="3200" dirty="0"/>
              <a:t>Mental boundaries support your mental energy and help you focus when </a:t>
            </a:r>
            <a:r>
              <a:rPr lang="en-US" sz="3200" dirty="0" smtClean="0"/>
              <a:t>working</a:t>
            </a:r>
          </a:p>
          <a:p>
            <a:pPr marL="0" indent="0">
              <a:buNone/>
            </a:pPr>
            <a:r>
              <a:rPr lang="en-US" sz="3400" dirty="0" smtClean="0"/>
              <a:t>Examples </a:t>
            </a:r>
            <a:r>
              <a:rPr lang="en-US" sz="3400" dirty="0"/>
              <a:t>include:</a:t>
            </a:r>
          </a:p>
          <a:p>
            <a:pPr lvl="2"/>
            <a:r>
              <a:rPr lang="en-US" sz="3400" dirty="0"/>
              <a:t>Setting your work hours and sticking to them whenever possible</a:t>
            </a:r>
          </a:p>
          <a:p>
            <a:pPr lvl="2"/>
            <a:r>
              <a:rPr lang="en-US" sz="3400" dirty="0"/>
              <a:t>Not gossiping with colleagues at work</a:t>
            </a:r>
          </a:p>
          <a:p>
            <a:pPr lvl="2"/>
            <a:r>
              <a:rPr lang="en-US" sz="3400" dirty="0"/>
              <a:t>Blocking time on your calendar to alert others when you are focusing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58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C59FDDADEAB479CA4AD0D503EA29A" ma:contentTypeVersion="15" ma:contentTypeDescription="Create a new document." ma:contentTypeScope="" ma:versionID="383edce948e013e6241734cfb293acb9">
  <xsd:schema xmlns:xsd="http://www.w3.org/2001/XMLSchema" xmlns:xs="http://www.w3.org/2001/XMLSchema" xmlns:p="http://schemas.microsoft.com/office/2006/metadata/properties" xmlns:ns2="27b901a2-ee8a-4c5c-b9dc-47a72443cffe" xmlns:ns3="fb76cb30-7a51-4880-aa91-d8187da146d6" targetNamespace="http://schemas.microsoft.com/office/2006/metadata/properties" ma:root="true" ma:fieldsID="bf6a79c82272c86e95553b9fed6c6631" ns2:_="" ns3:_="">
    <xsd:import namespace="27b901a2-ee8a-4c5c-b9dc-47a72443cffe"/>
    <xsd:import namespace="fb76cb30-7a51-4880-aa91-d8187da14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901a2-ee8a-4c5c-b9dc-47a72443c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cb30-7a51-4880-aa91-d8187da146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ac91203-e0cd-4f11-bc5e-f6c19e7bc6e5}" ma:internalName="TaxCatchAll" ma:showField="CatchAllData" ma:web="fb76cb30-7a51-4880-aa91-d8187da146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76cb30-7a51-4880-aa91-d8187da146d6" xsi:nil="true"/>
    <lcf76f155ced4ddcb4097134ff3c332f xmlns="27b901a2-ee8a-4c5c-b9dc-47a72443cf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507DF1-A5E2-4CCF-A02C-B330D81F832C}"/>
</file>

<file path=customXml/itemProps2.xml><?xml version="1.0" encoding="utf-8"?>
<ds:datastoreItem xmlns:ds="http://schemas.openxmlformats.org/officeDocument/2006/customXml" ds:itemID="{645C9A05-D312-464F-8074-979D7D0D4581}"/>
</file>

<file path=customXml/itemProps3.xml><?xml version="1.0" encoding="utf-8"?>
<ds:datastoreItem xmlns:ds="http://schemas.openxmlformats.org/officeDocument/2006/customXml" ds:itemID="{3FB71E34-4771-4A46-B95D-A84CA7DD14F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1355</Words>
  <Application>Microsoft Office PowerPoint</Application>
  <PresentationFormat>Widescreen</PresentationFormat>
  <Paragraphs>147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inherit</vt:lpstr>
      <vt:lpstr>Segoe UI</vt:lpstr>
      <vt:lpstr>Wingdings 3</vt:lpstr>
      <vt:lpstr>Wisp</vt:lpstr>
      <vt:lpstr>Self-care, Setting Boundaries, and Staff Retention </vt:lpstr>
      <vt:lpstr>What is self care?</vt:lpstr>
      <vt:lpstr>Poll:  How would you rate your level of self care?</vt:lpstr>
      <vt:lpstr>Benefits of Self Care</vt:lpstr>
      <vt:lpstr>PowerPoint Presentation</vt:lpstr>
      <vt:lpstr>PowerPoint Presentation</vt:lpstr>
      <vt:lpstr>Setting Boundaries At Work</vt:lpstr>
      <vt:lpstr>Types of Workplace Boundaries</vt:lpstr>
      <vt:lpstr>Types of Workplace Boundaries continued</vt:lpstr>
      <vt:lpstr>There are many ways to set boundaries. Consider some of the following methods to set them at work: </vt:lpstr>
      <vt:lpstr>Share with us!</vt:lpstr>
      <vt:lpstr>Staff Retention</vt:lpstr>
      <vt:lpstr>Objectives of the Presentation</vt:lpstr>
      <vt:lpstr>How long have you been in your role?</vt:lpstr>
      <vt:lpstr>Retaining talented employees is paramount for organizational success. Here's why:</vt:lpstr>
      <vt:lpstr>Employee Retention Factors</vt:lpstr>
      <vt:lpstr>Benefits of Addressing These Factors</vt:lpstr>
      <vt:lpstr>Inspiring and role modeling positive behaviors for other employees. </vt:lpstr>
      <vt:lpstr>Enabling Personal and Professional Development:   Mentorship Programs</vt:lpstr>
      <vt:lpstr>Job Shadowing</vt:lpstr>
      <vt:lpstr>Hard Work Appreciation: Employee Spotlight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Retention, Self-care, and Setting Boundaries</dc:title>
  <dc:creator>Sarah Vetter</dc:creator>
  <cp:lastModifiedBy>Sarah Vetter</cp:lastModifiedBy>
  <cp:revision>14</cp:revision>
  <dcterms:created xsi:type="dcterms:W3CDTF">2024-03-27T17:08:10Z</dcterms:created>
  <dcterms:modified xsi:type="dcterms:W3CDTF">2024-04-11T20:18:54Z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0x01010008BC59FDDADEAB479CA4AD0D503EA29A</vt:lpwstr>
  </property>
</Properties>
</file>