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64"/>
  </p:notesMasterIdLst>
  <p:sldIdLst>
    <p:sldId id="274" r:id="rId6"/>
    <p:sldId id="513" r:id="rId7"/>
    <p:sldId id="257" r:id="rId8"/>
    <p:sldId id="469" r:id="rId9"/>
    <p:sldId id="463" r:id="rId10"/>
    <p:sldId id="471" r:id="rId11"/>
    <p:sldId id="491" r:id="rId12"/>
    <p:sldId id="492" r:id="rId13"/>
    <p:sldId id="493" r:id="rId14"/>
    <p:sldId id="494" r:id="rId15"/>
    <p:sldId id="495" r:id="rId16"/>
    <p:sldId id="496" r:id="rId17"/>
    <p:sldId id="497" r:id="rId18"/>
    <p:sldId id="498" r:id="rId19"/>
    <p:sldId id="472" r:id="rId20"/>
    <p:sldId id="499" r:id="rId21"/>
    <p:sldId id="500" r:id="rId22"/>
    <p:sldId id="501" r:id="rId23"/>
    <p:sldId id="502" r:id="rId24"/>
    <p:sldId id="479" r:id="rId25"/>
    <p:sldId id="480" r:id="rId26"/>
    <p:sldId id="481" r:id="rId27"/>
    <p:sldId id="482" r:id="rId28"/>
    <p:sldId id="477" r:id="rId29"/>
    <p:sldId id="506" r:id="rId30"/>
    <p:sldId id="509" r:id="rId31"/>
    <p:sldId id="507" r:id="rId32"/>
    <p:sldId id="508" r:id="rId33"/>
    <p:sldId id="510" r:id="rId34"/>
    <p:sldId id="361" r:id="rId35"/>
    <p:sldId id="334" r:id="rId36"/>
    <p:sldId id="488" r:id="rId37"/>
    <p:sldId id="298" r:id="rId38"/>
    <p:sldId id="505" r:id="rId39"/>
    <p:sldId id="412" r:id="rId40"/>
    <p:sldId id="437" r:id="rId41"/>
    <p:sldId id="483" r:id="rId42"/>
    <p:sldId id="485" r:id="rId43"/>
    <p:sldId id="405" r:id="rId44"/>
    <p:sldId id="490" r:id="rId45"/>
    <p:sldId id="487" r:id="rId46"/>
    <p:sldId id="467" r:id="rId47"/>
    <p:sldId id="466" r:id="rId48"/>
    <p:sldId id="512" r:id="rId49"/>
    <p:sldId id="304" r:id="rId50"/>
    <p:sldId id="394" r:id="rId51"/>
    <p:sldId id="396" r:id="rId52"/>
    <p:sldId id="395" r:id="rId53"/>
    <p:sldId id="468" r:id="rId54"/>
    <p:sldId id="333" r:id="rId55"/>
    <p:sldId id="295" r:id="rId56"/>
    <p:sldId id="401" r:id="rId57"/>
    <p:sldId id="297" r:id="rId58"/>
    <p:sldId id="400" r:id="rId59"/>
    <p:sldId id="384" r:id="rId60"/>
    <p:sldId id="420" r:id="rId61"/>
    <p:sldId id="358" r:id="rId62"/>
    <p:sldId id="315" r:id="rId63"/>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FA66B-314A-8286-55CD-39DDEAE97DD7}" name="Ciara Bennese" initials="CB" userId="S::cbennese@usccb.org::7d25cd76-2220-42a1-bbfe-a211cd769d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84E1E-9CFD-4E19-8176-0BD89D7B98DE}" v="99" dt="2024-03-27T16:04:42.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77" y="610"/>
      </p:cViewPr>
      <p:guideLst>
        <p:guide orient="horz" pos="1344"/>
        <p:guide pos="72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9T14:22:16.5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4009 0,'-15'1,"1"1,0 0,0 1,-25 8,-5 1,-387 66,238-47,-279 40,425-64,-313 20,-4-29,121-1,172 2,21 0,-1 1,0 3,1 1,-59 14,54-3,1 0,-1-2,-83 9,119-21,0 0,0 1,0 1,0 1,1 1,-1 0,-23 12,11-4,-1-1,-61 14,10-3,76-20,-1 0,1 1,0 0,0 1,-11 8,9-7,1 0,-1 0,-12 5,-16 7,1 1,0 1,-60 47,-73 62,146-111,1 2,0 0,2 2,-19 25,31-37,1 1,1 1,-1-1,2 1,0 0,0 0,1 1,1 0,0-1,1 1,-2 21,3-4,1 0,1-1,1 1,7 32,-5-49,0 0,0 1,1-2,1 1,0 0,0-1,2 0,-1-1,2 0,-1 0,12 10,0 0,1-2,1-1,1 0,0-2,1 0,43 19,-32-19,-7-3,1-1,0-1,38 10,99 9,1-7,280 2,448-28,-449-28,-15 0,-112 33,143-3,-409-2,103-20,51-29,-203 51,53-12,0 3,1 2,0 2,77 3,234 30,-148-7,298-5,-62-4,-174 8,353 10,-567-29,-18 1,0-1,0-4,65-11,659-95,-737 106,726-47,-630 43,-1-5,134-33,-218 38,95-4,-96 10,-23-2,-1 0,0-2,0-1,37-15,-13 5,160-68,-153 60,-23 11,-1-2,-1 0,0-3,49-39,-57 39,1 2,0 0,2 1,0 2,0 1,30-12,-43 20,0-1,0-1,-1 0,21-17,6-4,-22 17,0-1,-1-1,23-24,-31 30,-1 1,-1-2,1 1,-1-1,-1 1,1-1,-1-1,-1 1,1 0,2-12,-6 16,0 1,0 0,0-1,0 1,0 0,-1-1,1 1,-1 0,0 0,0-1,0 1,0 0,-1 0,1 0,-1 0,0 1,0-1,0 0,0 1,0-1,0 1,-1 0,0 0,1 0,-1 0,0 0,0 0,0 1,-3-2,-7-3,0 1,0 1,0 0,-1 0,-25-2,-53 0,-121 6,78 3,106-2,0 1,1 1,-1 2,-29 8,-107 42,118-37,-137 30,141-33,9-4,-46 22,38-16,0-1,0-2,-62 12,12-4,48-11,0-3,-1-1,-48 0,-137-8,90-1,15 3,-145-3,228-3,-1-3,-43-12,-21-4,45 11,35 7,0 0,-52-2,-650 8,324 2,388-2,-1-1,1 0,0-2,-1 0,1 0,0-2,1 0,-1-1,-26-14,20 7,-1 2,0 0,0 1,-1 2,-38-9,46 11,-1 0,1-1,-32-18,35 17,0 0,-1 1,0 1,0 1,-28-7,-5 7,-1 2,-82 6,29 0,-168 15,163-7,-55 8,122-14,-1-1,-69-3,-25 1,53 12,56-9,-40 4,-360-6,217-5,84 4,-136-5,188-11,54 9,0 1,-22-1,-85 4,-15 0,69-13,53 9,0 2,-22-3,-71 6,-13-2,101-1,-41-12,31 7,-15-5,32 7,-1 1,0 2,-27-4,-292 6,166 3,159-1,1 0,-1 1,1 1,0 0,0 0,0 1,0 1,1-1,-1 2,1 0,-14 10,-34 18,-195 84,57-29,106-45,-238 106,-123 29,436-174,-8 4,0 0,-1-2,0-1,0 0,-1-2,-36 2,51-6,-10-1,0 2,-32 5,46-5,-1 1,0 0,0 1,1-1,-1 1,1 1,0-1,0 1,0 0,1 0,-7 6,-15 12,26-22,1 1,-1 0,0-1,0 1,0 0,0-1,0 1,0-1,0 0,0 1,0-1,0 0,0 1,0-1,0 0,0 0,0 0,0 0,0 0,0 0,0 0,0-1,0 1,0 0,0 0,0-1,0 1,-2-1,3 0,0 0,-1 0,1 1,0-1,0 0,0 1,0-1,0 0,0 0,0 1,0-1,0 0,0 0,0 1,1-1,-1 0,0 0,0 1,1-1,-1 0,0 1,1-1,-1 1,1-1,-1 0,1 0,19-23,-11 13,4-8,3-4,25-31,-33 46,0 0,0 1,1 0,-1 0,1 1,1 0,9-4,16-6,1 2,-1 2,2 1,0 2,54-7,263-13,-183 30,105-2,-61-26,-133 13,242-52,-99 17,-36 3,-107 25,131-19,20 4,-75 9,149-31,-231 42,-46 10,42-3,-62 8,1 1,0 0,-1 1,1 0,-1 1,1 0,15 6,54 17,-54-18,0 1,0 2,45 23,-68-32,0 1,0-1,-1 1,1 0,-1 0,0 0,1 0,-1 1,0-1,0 1,-1-1,1 1,0 0,-1-1,1 1,-1 0,0 0,0 0,0 0,-1 0,1 0,-1 1,1-1,-1 0,0 0,0 0,-1 0,1 0,-1 1,1-1,-1 0,0 0,0 0,0 0,-1-1,-2 6,-2 2,0-1,0 0,-1 0,0-1,-1 0,0 0,0-1,0 0,-15 9,1-2,0-1,0-2,-1 0,0-1,-1-1,-1-1,1-1,-1-2,0 0,0-2,-34 1,11-2,-50 9,-35 2,127-13,-161-2,144 0,0-2,0 0,0-1,0-1,-24-10,33 11,-1 0,1 1,-1 1,0 0,-23 0,-75 4,101-1,148-22,36 14,-193 18,-17 5,-60 20,9-4,-105 24,143-44,-84 15,71-15,-111 35,43 3,86-29,-93 24,107-39,21-5,12-3,19-7,165-45,-100 33,1770-417,-1400 362,-156 32,24-3,-240 39,451-31,-121 42,-366 0,0 2,0 2,-1 3,0 1,52 19,-84-24,1 0,-1 1,0 0,-1 1,0 0,13 10,-23-14,0-1,0 0,-1 1,1 0,-1-1,0 1,0 0,0 0,0 0,-1 0,1 1,-1-1,0 0,0 1,0-1,0 1,0-1,-1 1,0 0,1-1,-1 1,-1-1,1 1,0-1,-1 1,0-1,0 1,0-1,0 1,-1-1,-1 4,-1 0,1-1,-1 0,-1 0,1 0,-1 0,0-1,0 1,0-2,-10 8,-8 4,-31 15,26-16,-267 120,150-75,114-47,0-2,-1-1,0-1,0-2,-1-1,0-2,0-1,0-2,0-1,-51-6,65 2,0 0,1-2,-26-10,26 9,1 1,-1 1,-34-7,-31 7,-100 6,59 2,90-5,-66-12,65 8,-63-3,23 8,-151 4,212-1,0 1,-1 1,1 0,0 1,-15 8,-20 7,20-10,0-1,-1-2,-30 5,47-10,16-2,28 0,-16 0,910 22,1068 197,-1779-187,295 39,-384-60,174-8,-286-2,1 0,-1 1,0 1,1 0,-1 1,0 0,12 6,-9-3,0-2,1 0,31 6,-31-10,-1-1,1 0,0-1,32-7,66-22,-42 9,43-7,2 5,0 5,172-4,518 22,-332 2,-467-1,1-1,-1 2,0-1,0 1,0 0,-1 1,1 0,-1 0,1 1,-1 0,0 1,0-1,-1 2,11 8,-10-9,0 0,0 0,0-1,1 0,0 0,0-1,0-1,0 1,0-1,15 1,-21-3,0 1,0-1,0 0,0 0,1-1,-1 1,0-1,0 1,0-1,0 0,0 0,-1-1,1 1,0 0,0-1,-1 0,1 1,-1-1,1 0,-1 0,0-1,0 1,0 0,0-1,0 1,0-1,-1 0,1 0,-1 1,0-1,0 0,0 0,0 0,0-4,3-26,-2 0,-1 0,-5-52,0-4,5-26,-3-99,1 207,0-1,-1 1,0 0,0 0,-1 0,0 0,0 0,-1 0,1 1,-1 0,-1-1,1 1,-11-10,-4-2,-2 1,-34-23,30 22,10 8,0 1,-1 1,0 0,-1 1,1 1,-1 0,-1 1,1 1,-33-3,-10 3,-96 6,50 2,-430-4,502-2,0-1,0-1,0-2,-41-13,50 10,-43-21,52 21,0 1,-1 1,1 1,-1 1,-1 0,-28-4,-14 6,-117 8,87 9,58-7,-55 2,-48-11,-58 4,70 24,106-23,0 1,1 0,-1 1,-23 11,-12 3,36-14,-2-2,1 0,0-1,-31 0,34-2,0 0,0 1,0 1,0 0,1 0,-1 2,0 0,-17 7,20-5,0-2,-1 1,0-2,0 1,0-2,-18 3,-74-3,12-1,18 13,55-9,0-1,-21 1,21-3,1 1,-1 1,0 1,1 0,0 1,0 1,-17 10,-118 74,101-57,-43 32,82-56,1 0,1 1,0 0,1 1,-12 18,21-30,1 1,-1 0,1 0,0-1,-1 1,1 0,0 0,-1-1,1 1,0 0,0 0,0 0,0-1,0 1,0 0,0 0,0 0,0-1,0 1,0 0,1 0,-1 0,0-1,0 1,1 0,-1 0,1-1,-1 1,0 0,1-1,-1 1,1-1,0 1,-1 0,1-1,-1 1,1-1,0 1,0-1,-1 0,1 1,0-1,0 0,-1 0,1 1,0-1,0 0,0 0,-1 0,1 0,1 0,50 5,-49-5,51-4,0-1,-1-3,65-19,-62 14,497-102,-489 98,-50 12,0 1,-1 0,2 1,-1 1,0 0,0 1,1 0,17 2,-32-1,0 0,1 0,-1 0,0 0,0 0,1 0,-1 0,0 0,0 0,1 0,-1 0,0 0,1 0,-1 1,0-1,0 0,0 0,1 0,-1 0,0 1,0-1,0 0,1 0,-1 0,0 1,0-1,0 0,0 0,1 0,-1 1,0-1,0 0,0 1,0-1,0 0,0 0,0 1,0-1,0 0,0 1,-9 10,-22 9,28-18,-40 28,32-21,0-1,0-1,-1 0,-13 6,-28 14,43-21,0 0,-1-1,1 0,-1-1,-1 0,-19 4,19-6,0-1,1 0,-1-1,0 0,0-1,1 0,-1-1,1-1,-1 0,-16-6,21 6,-1-1,1 0,0-1,0 1,0-1,1-1,-1 1,1-1,0 0,1-1,0 1,0-1,0 0,1-1,-5-9,-4-10,-2 0,-35-47,-18-22,2 30,45 46,0 0,-23-31,39 44,-1 1,0-1,0 1,-1 0,1 0,-1 1,-1 0,-12-7,15 9,1 1,-1 1,1-1,-1 0,0 1,0 0,0 0,0 1,0-1,0 1,0 0,0 0,1 1,-1-1,0 1,-10 3,14-3,-1-1,1 1,-1 0,0-1,1 1,-1 0,1 0,0 0,-1 1,1-1,0 0,0 0,0 1,0-1,0 0,0 1,0-1,0 1,0 2,-1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9T14:22:18.7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MRISHelp@usccb.or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sz="1800" kern="100">
                <a:effectLst/>
                <a:latin typeface="Calibri" panose="020F0502020204030204" pitchFamily="34" charset="0"/>
                <a:ea typeface="Calibri" panose="020F0502020204030204" pitchFamily="34" charset="0"/>
                <a:cs typeface="Calibri" panose="020F0502020204030204" pitchFamily="34"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a:p>
        </p:txBody>
      </p:sp>
    </p:spTree>
    <p:extLst>
      <p:ext uri="{BB962C8B-B14F-4D97-AF65-F5344CB8AC3E}">
        <p14:creationId xmlns:p14="http://schemas.microsoft.com/office/powerpoint/2010/main" val="4497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DBC1EB1-0620-4FB8-B547-4FB56FC778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C03F6D3-BEDA-4D87-A9BC-31E4C04CC3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Calibri"/>
              <a:cs typeface="Calibri"/>
            </a:endParaRPr>
          </a:p>
          <a:p>
            <a:pPr marL="285750" lvl="1" indent="0">
              <a:buFont typeface="Arial"/>
              <a:buNone/>
            </a:pPr>
            <a:r>
              <a:rPr lang="en-US">
                <a:cs typeface="Calibri"/>
              </a:rPr>
              <a:t> This visual illustrates how an average site would be spending/allocating funds across fiscal years.  </a:t>
            </a:r>
            <a:endParaRPr lang="en-US">
              <a:ea typeface="Calibri"/>
              <a:cs typeface="Calibri"/>
            </a:endParaRPr>
          </a:p>
          <a:p>
            <a:pPr lvl="1" indent="-171450">
              <a:buFont typeface="Arial"/>
              <a:buChar char="•"/>
            </a:pPr>
            <a:r>
              <a:rPr lang="en-US">
                <a:cs typeface="Calibri"/>
              </a:rPr>
              <a:t>In the middle in green here we have FY 2024.  When you began FY 2024 you were still serving FY 2023 clients for up to 240 days depending on when your last enrollment was so as your FY 2023 fund usage was decreasing your FY 2024 fund usage is increasing as you get more enrollments.  FY 2023 funding usage would have completely stopped after you finished serving your last FY 2023 client.   Similarly when FY 2025 begins you’ll still be serving FY 2024 clients and your FY 2024 usage will decrease while your FY 2025 funding increases and stop completely when you’ve finished serving your last FY 2024 client.  </a:t>
            </a:r>
            <a:endParaRPr lang="en-US">
              <a:ea typeface="Calibri"/>
              <a:cs typeface="Calibri"/>
            </a:endParaRPr>
          </a:p>
          <a:p>
            <a:pPr marL="285750" lvl="1" indent="0">
              <a:buFont typeface="Arial"/>
              <a:buNone/>
            </a:pPr>
            <a:endParaRPr lang="en-US">
              <a:ea typeface="Calibri"/>
              <a:cs typeface="Calibri"/>
            </a:endParaRPr>
          </a:p>
          <a:p>
            <a:pPr marL="285750" lvl="1" indent="0">
              <a:buFont typeface="Arial"/>
              <a:buNone/>
            </a:pPr>
            <a:endParaRPr lang="en-US">
              <a:cs typeface="Calibri"/>
            </a:endParaRPr>
          </a:p>
          <a:p>
            <a:pPr marL="285750" lvl="1"/>
            <a:r>
              <a:rPr lang="en-US">
                <a:cs typeface="Calibri"/>
              </a:rPr>
              <a:t> </a:t>
            </a:r>
            <a:endParaRPr lang="en-US">
              <a:ea typeface="Calibri"/>
              <a:cs typeface="Calibri"/>
            </a:endParaRPr>
          </a:p>
          <a:p>
            <a:pPr marL="742950" lvl="1" indent="0">
              <a:buFont typeface="Arial"/>
              <a:buNone/>
            </a:pPr>
            <a:r>
              <a:rPr lang="en-US">
                <a:ea typeface="Calibri"/>
                <a:cs typeface="Calibri"/>
              </a:rPr>
              <a:t> </a:t>
            </a:r>
          </a:p>
          <a:p>
            <a:endParaRPr lang="en-US">
              <a:cs typeface="Calibri"/>
            </a:endParaRPr>
          </a:p>
        </p:txBody>
      </p:sp>
      <p:sp>
        <p:nvSpPr>
          <p:cNvPr id="4" name="Date Placeholder 3">
            <a:extLst>
              <a:ext uri="{FF2B5EF4-FFF2-40B4-BE49-F238E27FC236}">
                <a16:creationId xmlns:a16="http://schemas.microsoft.com/office/drawing/2014/main" id="{D1986A13-6B78-4EAA-89C6-0BFF460C7777}"/>
              </a:ext>
            </a:extLst>
          </p:cNvPr>
          <p:cNvSpPr>
            <a:spLocks noGrp="1"/>
          </p:cNvSpPr>
          <p:nvPr>
            <p:ph type="dt" idx="1"/>
          </p:nvPr>
        </p:nvSpPr>
        <p:spPr/>
        <p:txBody>
          <a:bodyPr/>
          <a:lstStyle/>
          <a:p>
            <a:fld id="{1B364974-BA09-4294-8F8E-20525DB6D2A8}" type="datetime1">
              <a:rPr lang="en-US" smtClean="0"/>
              <a:t>4/5/2024</a:t>
            </a:fld>
            <a:endParaRPr lang="en-US"/>
          </a:p>
        </p:txBody>
      </p:sp>
      <p:sp>
        <p:nvSpPr>
          <p:cNvPr id="5" name="Slide Number Placeholder 4">
            <a:extLst>
              <a:ext uri="{FF2B5EF4-FFF2-40B4-BE49-F238E27FC236}">
                <a16:creationId xmlns:a16="http://schemas.microsoft.com/office/drawing/2014/main" id="{E6EA365B-06CA-4CA3-BD67-20B7F26FD797}"/>
              </a:ext>
            </a:extLst>
          </p:cNvPr>
          <p:cNvSpPr>
            <a:spLocks noGrp="1"/>
          </p:cNvSpPr>
          <p:nvPr>
            <p:ph type="sldNum" sz="quarter" idx="5"/>
          </p:nvPr>
        </p:nvSpPr>
        <p:spPr/>
        <p:txBody>
          <a:bodyPr/>
          <a:lstStyle/>
          <a:p>
            <a:fld id="{8684A5DD-2726-41D4-B647-7320142DCCFE}" type="slidenum">
              <a:rPr lang="en-US" smtClean="0"/>
              <a:t>40</a:t>
            </a:fld>
            <a:endParaRPr lang="en-US"/>
          </a:p>
        </p:txBody>
      </p:sp>
    </p:spTree>
    <p:extLst>
      <p:ext uri="{BB962C8B-B14F-4D97-AF65-F5344CB8AC3E}">
        <p14:creationId xmlns:p14="http://schemas.microsoft.com/office/powerpoint/2010/main" val="319546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MRIS includes some financial reports that may be a useful tool for you that I'd like to go through quickly.  </a:t>
            </a:r>
          </a:p>
          <a:p>
            <a:endParaRPr lang="en-US">
              <a:cs typeface="Calibri"/>
            </a:endParaRPr>
          </a:p>
          <a:p>
            <a:r>
              <a:rPr lang="en-US">
                <a:cs typeface="Calibri"/>
              </a:rPr>
              <a:t>To find the reports, choose the report tab at the top of the MRIS Screen and you'll see a long list that applies to all the USCCB grants.  Within that there are three related to Match Grant.  </a:t>
            </a:r>
          </a:p>
          <a:p>
            <a:endParaRPr lang="en-US">
              <a:cs typeface="Calibri"/>
            </a:endParaRPr>
          </a:p>
          <a:p>
            <a:pPr marL="174697" indent="-174697">
              <a:buFont typeface="Arial"/>
              <a:buChar char="•"/>
            </a:pPr>
            <a:r>
              <a:rPr lang="en-US">
                <a:cs typeface="Calibri"/>
              </a:rPr>
              <a:t>Match Grant Financial Summary</a:t>
            </a:r>
          </a:p>
          <a:p>
            <a:pPr marL="174697" indent="-174697">
              <a:buFont typeface="Arial"/>
              <a:buChar char="•"/>
            </a:pPr>
            <a:r>
              <a:rPr lang="en-US">
                <a:cs typeface="Calibri"/>
              </a:rPr>
              <a:t>Match Grant Monthly Detail Expenditure Reports</a:t>
            </a:r>
          </a:p>
          <a:p>
            <a:pPr marL="174697" indent="-174697">
              <a:buFont typeface="Arial"/>
              <a:buChar char="•"/>
            </a:pPr>
            <a:r>
              <a:rPr lang="en-US">
                <a:cs typeface="Calibri"/>
              </a:rPr>
              <a:t>Match Grant Expenditure and Match Report</a:t>
            </a:r>
          </a:p>
        </p:txBody>
      </p:sp>
      <p:sp>
        <p:nvSpPr>
          <p:cNvPr id="4" name="Slide Number Placeholder 3"/>
          <p:cNvSpPr>
            <a:spLocks noGrp="1"/>
          </p:cNvSpPr>
          <p:nvPr>
            <p:ph type="sldNum" sz="quarter" idx="5"/>
          </p:nvPr>
        </p:nvSpPr>
        <p:spPr/>
        <p:txBody>
          <a:bodyPr/>
          <a:lstStyle/>
          <a:p>
            <a:fld id="{618F67FF-F859-4DEB-A589-302E10C0D54C}" type="slidenum">
              <a:rPr lang="en-US" smtClean="0"/>
              <a:t>45</a:t>
            </a:fld>
            <a:endParaRPr lang="en-US"/>
          </a:p>
        </p:txBody>
      </p:sp>
    </p:spTree>
    <p:extLst>
      <p:ext uri="{BB962C8B-B14F-4D97-AF65-F5344CB8AC3E}">
        <p14:creationId xmlns:p14="http://schemas.microsoft.com/office/powerpoint/2010/main" val="170319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First of these reports is called the "Match Grant Financial Summary".  This report is a basic snapshot of your enrollments, spending, and match. </a:t>
            </a:r>
          </a:p>
          <a:p>
            <a:endParaRPr lang="en-US">
              <a:cs typeface="Calibri"/>
            </a:endParaRPr>
          </a:p>
          <a:p>
            <a:r>
              <a:rPr lang="en-US">
                <a:cs typeface="Calibri"/>
              </a:rPr>
              <a:t>It includes : </a:t>
            </a:r>
            <a:endParaRPr lang="en-US">
              <a:ea typeface="Calibri"/>
              <a:cs typeface="Calibri"/>
            </a:endParaRPr>
          </a:p>
          <a:p>
            <a:pPr marL="174442" indent="-174442">
              <a:buFont typeface="Arial"/>
              <a:buChar char="•"/>
            </a:pPr>
            <a:r>
              <a:rPr lang="en-US">
                <a:cs typeface="Calibri"/>
              </a:rPr>
              <a:t>Projected enrollment</a:t>
            </a:r>
            <a:endParaRPr lang="en-US">
              <a:ea typeface="Calibri"/>
              <a:cs typeface="Calibri"/>
            </a:endParaRPr>
          </a:p>
          <a:p>
            <a:pPr marL="174442" indent="-174442">
              <a:buFont typeface="Arial"/>
              <a:buChar char="•"/>
            </a:pPr>
            <a:r>
              <a:rPr lang="en-US">
                <a:cs typeface="Calibri"/>
              </a:rPr>
              <a:t>Earned Enrollments</a:t>
            </a:r>
            <a:endParaRPr lang="en-US">
              <a:ea typeface="Calibri"/>
              <a:cs typeface="Calibri"/>
            </a:endParaRPr>
          </a:p>
          <a:p>
            <a:pPr marL="174442" indent="-174442">
              <a:buFont typeface="Arial"/>
              <a:buChar char="•"/>
            </a:pPr>
            <a:r>
              <a:rPr lang="en-US">
                <a:cs typeface="Calibri"/>
              </a:rPr>
              <a:t>Actual Enrollments</a:t>
            </a:r>
            <a:endParaRPr lang="en-US">
              <a:ea typeface="Calibri"/>
              <a:cs typeface="Calibri"/>
            </a:endParaRPr>
          </a:p>
          <a:p>
            <a:pPr marL="174442" indent="-174442">
              <a:buFont typeface="Arial"/>
              <a:buChar char="•"/>
            </a:pPr>
            <a:r>
              <a:rPr lang="en-US">
                <a:cs typeface="Calibri"/>
              </a:rPr>
              <a:t>% of Projected Enrollment</a:t>
            </a:r>
            <a:endParaRPr lang="en-US">
              <a:ea typeface="Calibri"/>
              <a:cs typeface="Calibri"/>
            </a:endParaRPr>
          </a:p>
          <a:p>
            <a:pPr marL="174442" indent="-174442">
              <a:buFont typeface="Arial"/>
              <a:buChar char="•"/>
            </a:pPr>
            <a:r>
              <a:rPr lang="en-US">
                <a:cs typeface="Calibri"/>
              </a:rPr>
              <a:t>Projected Budget </a:t>
            </a:r>
            <a:endParaRPr lang="en-US">
              <a:ea typeface="Calibri"/>
              <a:cs typeface="Calibri"/>
            </a:endParaRPr>
          </a:p>
          <a:p>
            <a:pPr marL="174442" indent="-174442">
              <a:buFont typeface="Arial"/>
              <a:buChar char="•"/>
            </a:pPr>
            <a:r>
              <a:rPr lang="en-US">
                <a:cs typeface="Calibri"/>
              </a:rPr>
              <a:t>Earned Budget</a:t>
            </a:r>
            <a:endParaRPr lang="en-US">
              <a:ea typeface="Calibri"/>
              <a:cs typeface="Calibri"/>
            </a:endParaRPr>
          </a:p>
          <a:p>
            <a:pPr marL="174442" indent="-174442">
              <a:buFont typeface="Arial"/>
              <a:buChar char="•"/>
            </a:pPr>
            <a:r>
              <a:rPr lang="en-US">
                <a:cs typeface="Calibri"/>
              </a:rPr>
              <a:t>Actual Expenditures</a:t>
            </a:r>
            <a:endParaRPr lang="en-US">
              <a:ea typeface="Calibri"/>
              <a:cs typeface="Calibri"/>
            </a:endParaRPr>
          </a:p>
          <a:p>
            <a:pPr marL="174442" indent="-174442">
              <a:buFont typeface="Arial"/>
              <a:buChar char="•"/>
            </a:pPr>
            <a:r>
              <a:rPr lang="en-US">
                <a:cs typeface="Calibri"/>
              </a:rPr>
              <a:t>Remaining Earned Budget</a:t>
            </a:r>
            <a:endParaRPr lang="en-US">
              <a:ea typeface="Calibri"/>
              <a:cs typeface="Calibri"/>
            </a:endParaRPr>
          </a:p>
          <a:p>
            <a:pPr marL="174442" indent="-174442">
              <a:buFont typeface="Arial"/>
              <a:buChar char="•"/>
            </a:pPr>
            <a:r>
              <a:rPr lang="en-US">
                <a:cs typeface="Calibri"/>
              </a:rPr>
              <a:t>Cash Match </a:t>
            </a:r>
            <a:endParaRPr lang="en-US">
              <a:ea typeface="Calibri"/>
              <a:cs typeface="Calibri"/>
            </a:endParaRPr>
          </a:p>
          <a:p>
            <a:pPr marL="174442" indent="-174442">
              <a:buFont typeface="Arial"/>
              <a:buChar char="•"/>
            </a:pPr>
            <a:r>
              <a:rPr lang="en-US">
                <a:cs typeface="Calibri"/>
              </a:rPr>
              <a:t>In-Kind Match</a:t>
            </a:r>
            <a:endParaRPr lang="en-US">
              <a:ea typeface="Calibri"/>
              <a:cs typeface="Calibri"/>
            </a:endParaRPr>
          </a:p>
          <a:p>
            <a:pPr marL="174442" indent="-174442">
              <a:buFont typeface="Arial"/>
              <a:buChar char="•"/>
            </a:pPr>
            <a:r>
              <a:rPr lang="en-US">
                <a:cs typeface="Calibri"/>
              </a:rPr>
              <a:t>Total Match</a:t>
            </a:r>
            <a:endParaRPr lang="en-US">
              <a:solidFill>
                <a:srgbClr val="FF0000"/>
              </a:solidFill>
              <a:ea typeface="Calibri"/>
              <a:cs typeface="Calibri"/>
            </a:endParaRPr>
          </a:p>
          <a:p>
            <a:pPr marL="174697" indent="-174697">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46</a:t>
            </a:fld>
            <a:endParaRPr lang="en-US"/>
          </a:p>
        </p:txBody>
      </p:sp>
    </p:spTree>
    <p:extLst>
      <p:ext uri="{BB962C8B-B14F-4D97-AF65-F5344CB8AC3E}">
        <p14:creationId xmlns:p14="http://schemas.microsoft.com/office/powerpoint/2010/main" val="338208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report is called the Match Grant Monthly Detailed Expenditure Report.  This report is a general snapshot of your Direct Services and Administration costs listed by month. It’s a helpful report to compare with your budget submission to see whether costs are in-line or require budget adjustments, etc. </a:t>
            </a:r>
          </a:p>
          <a:p>
            <a:endParaRPr lang="en-US"/>
          </a:p>
          <a:p>
            <a:r>
              <a:rPr lang="en-US"/>
              <a:t>It includes: </a:t>
            </a:r>
          </a:p>
          <a:p>
            <a:pPr marL="174697" indent="-174697">
              <a:buFont typeface="Arial"/>
              <a:buChar char="•"/>
            </a:pPr>
            <a:r>
              <a:rPr lang="en-US"/>
              <a:t>Direct Services broken into categories</a:t>
            </a:r>
          </a:p>
          <a:p>
            <a:pPr marL="174697" indent="-174697">
              <a:buFont typeface="Arial"/>
              <a:buChar char="•"/>
            </a:pPr>
            <a:r>
              <a:rPr lang="en-US"/>
              <a:t>Local Administration broken into categories</a:t>
            </a:r>
          </a:p>
          <a:p>
            <a:pPr marL="174697" indent="-174697">
              <a:buFont typeface="Arial"/>
              <a:buChar char="•"/>
            </a:pPr>
            <a:r>
              <a:rPr lang="en-US"/>
              <a:t>Check Numbers and Dates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47</a:t>
            </a:fld>
            <a:endParaRPr lang="en-US"/>
          </a:p>
        </p:txBody>
      </p:sp>
    </p:spTree>
    <p:extLst>
      <p:ext uri="{BB962C8B-B14F-4D97-AF65-F5344CB8AC3E}">
        <p14:creationId xmlns:p14="http://schemas.microsoft.com/office/powerpoint/2010/main" val="33604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report is called Match Grant Expenditures and Match Report.  This report is a snap shot of your total actual federal expenditures vs your match and provides you with what % your match is of your federal expenditures. </a:t>
            </a:r>
          </a:p>
          <a:p>
            <a:endParaRPr lang="en-US"/>
          </a:p>
          <a:p>
            <a:r>
              <a:rPr lang="en-US">
                <a:highlight>
                  <a:srgbClr val="FFFF00"/>
                </a:highlight>
                <a:cs typeface="Calibri"/>
              </a:rPr>
              <a:t>USCCB is required to report the matching funds to ORR.  Over Covid we were allowed </a:t>
            </a:r>
            <a:r>
              <a:rPr lang="en-US">
                <a:cs typeface="Calibri"/>
              </a:rPr>
              <a:t>to waive some match, we do not anticipate this occurring in the future.  </a:t>
            </a:r>
          </a:p>
          <a:p>
            <a:endParaRPr lang="en-US"/>
          </a:p>
          <a:p>
            <a:endParaRPr lang="en-US">
              <a:highlight>
                <a:srgbClr val="FFFF00"/>
              </a:highlight>
            </a:endParaRPr>
          </a:p>
          <a:p>
            <a:r>
              <a:rPr lang="en-US" b="1" u="sng">
                <a:highlight>
                  <a:srgbClr val="FFFF00"/>
                </a:highlight>
              </a:rPr>
              <a:t>1. This report does not reflect  the change made in 2022 to match only being required on DA. But it’s still a helpful summary of match by Month.  The report is on MRIS’s list of items to update, but we expect it could take several months for the changes to be made.   We will be sending out quarterly emails regarding agency match totals to help track totals in the mean time. </a:t>
            </a:r>
          </a:p>
          <a:p>
            <a:endParaRPr lang="en-US"/>
          </a:p>
          <a:p>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48</a:t>
            </a:fld>
            <a:endParaRPr lang="en-US"/>
          </a:p>
        </p:txBody>
      </p:sp>
    </p:spTree>
    <p:extLst>
      <p:ext uri="{BB962C8B-B14F-4D97-AF65-F5344CB8AC3E}">
        <p14:creationId xmlns:p14="http://schemas.microsoft.com/office/powerpoint/2010/main" val="167396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of your guiding documents for the Match Grant program is the Notice of Award Letter from USCCB.  Similar to R&amp;P, this outlines the funding mechanism for the budget period and other important requirements of the grant.  </a:t>
            </a:r>
            <a:r>
              <a:rPr lang="en-US"/>
              <a:t>There is a sample grant letter in the MG Administration and Finance Folder  in your binder.  </a:t>
            </a:r>
          </a:p>
          <a:p>
            <a:r>
              <a:rPr lang="en-US">
                <a:cs typeface="Calibri"/>
              </a:rPr>
              <a:t> </a:t>
            </a:r>
            <a:endParaRPr lang="en-US">
              <a:ea typeface="Calibri"/>
              <a:cs typeface="Calibri"/>
            </a:endParaRPr>
          </a:p>
          <a:p>
            <a:r>
              <a:rPr lang="en-US">
                <a:cs typeface="Calibri"/>
              </a:rPr>
              <a:t>1.  USCCB releases funding award letters based on funding received by ORR. Because funding has been historically disbursed on a quarterly basis, there will typically be the initial notice of award and subsequent award letters reflecting updated funding. </a:t>
            </a:r>
          </a:p>
          <a:p>
            <a:r>
              <a:rPr lang="en-US">
                <a:cs typeface="Calibri"/>
              </a:rPr>
              <a:t>2. All relevant staff in your organization should have access to these award letters because it contains details and deadlines related to program funding. </a:t>
            </a:r>
          </a:p>
          <a:p>
            <a:r>
              <a:rPr lang="en-US">
                <a:cs typeface="Calibri"/>
              </a:rPr>
              <a:t>3.  It is important to stay on top of checking the MRIS Reimbursement Deadline on each updated award letter.  </a:t>
            </a:r>
          </a:p>
          <a:p>
            <a:endParaRPr lang="en-US">
              <a:cs typeface="Calibri"/>
            </a:endParaRPr>
          </a:p>
          <a:p>
            <a:r>
              <a:rPr lang="en-US">
                <a:cs typeface="Calibri"/>
              </a:rPr>
              <a:t>Some other very important information included is: </a:t>
            </a:r>
          </a:p>
          <a:p>
            <a:pPr marL="174697" indent="-174697">
              <a:buFont typeface="Arial"/>
              <a:buChar char="•"/>
            </a:pPr>
            <a:r>
              <a:rPr lang="en-US">
                <a:cs typeface="Calibri"/>
              </a:rPr>
              <a:t>Basic award information like the funding agency and CFDA number which your Finance office will need for auditors. </a:t>
            </a:r>
          </a:p>
          <a:p>
            <a:pPr marL="174697" indent="-174697">
              <a:buFont typeface="Arial"/>
              <a:buChar char="•"/>
            </a:pPr>
            <a:r>
              <a:rPr lang="en-US">
                <a:cs typeface="Calibri"/>
              </a:rPr>
              <a:t>Grant Period  and deadlines that we went over earlier</a:t>
            </a:r>
          </a:p>
          <a:p>
            <a:pPr marL="174697" indent="-174697">
              <a:buFont typeface="Arial"/>
              <a:buChar char="•"/>
            </a:pPr>
            <a:r>
              <a:rPr lang="en-US">
                <a:cs typeface="Calibri"/>
              </a:rPr>
              <a:t> Terms and Conditions provide links and references to the other program guiding documents like the MG Guidelines and the MG Program Operations Manual.</a:t>
            </a:r>
          </a:p>
          <a:p>
            <a:r>
              <a:rPr lang="en-US">
                <a:cs typeface="Calibri"/>
              </a:rPr>
              <a:t> </a:t>
            </a:r>
          </a:p>
          <a:p>
            <a:pPr marL="174697" indent="-174697">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50</a:t>
            </a:fld>
            <a:endParaRPr lang="en-US"/>
          </a:p>
        </p:txBody>
      </p:sp>
    </p:spTree>
    <p:extLst>
      <p:ext uri="{BB962C8B-B14F-4D97-AF65-F5344CB8AC3E}">
        <p14:creationId xmlns:p14="http://schemas.microsoft.com/office/powerpoint/2010/main" val="272607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important document you'll receive from USCCB is the Memorandum of Understanding or MOU that is the formal agreement between USCCB and the subrecipient signed by both parties.   There is a sample MOU in the </a:t>
            </a:r>
            <a:r>
              <a:rPr lang="en-US"/>
              <a:t>MG Administration and Finance Folder  in your binder.  </a:t>
            </a:r>
            <a:endParaRPr lang="en-US">
              <a:cs typeface="Calibri"/>
            </a:endParaRPr>
          </a:p>
          <a:p>
            <a:r>
              <a:rPr lang="en-US">
                <a:cs typeface="Calibri"/>
              </a:rPr>
              <a:t>1.  You will want to make sure that agency management, legal and finance offices are aware of and understand the terms listed within the MOU.  </a:t>
            </a:r>
            <a:endParaRPr lang="en-US">
              <a:ea typeface="Calibri"/>
              <a:cs typeface="Calibri"/>
            </a:endParaRPr>
          </a:p>
          <a:p>
            <a:r>
              <a:rPr lang="en-US">
                <a:cs typeface="Calibri"/>
              </a:rPr>
              <a:t>Some important information included in the MOU is: </a:t>
            </a:r>
          </a:p>
          <a:p>
            <a:pPr marL="174697" indent="-174697">
              <a:buFont typeface="Arial"/>
              <a:buChar char="•"/>
            </a:pPr>
            <a:r>
              <a:rPr lang="en-US">
                <a:cs typeface="Calibri"/>
              </a:rPr>
              <a:t>Required Policies and Regulations which references adherence to applicable Federal Regulations and ORR Policy Letters.</a:t>
            </a:r>
          </a:p>
          <a:p>
            <a:pPr marL="174697" indent="-174697">
              <a:buFont typeface="Arial"/>
              <a:buChar char="•"/>
            </a:pPr>
            <a:r>
              <a:rPr lang="en-US">
                <a:cs typeface="Calibri"/>
              </a:rPr>
              <a:t>Purpose, Scope, and Statement of Work outline the general scope of the program and references where on MRSConnect your agency can find pertinent program documents. </a:t>
            </a:r>
          </a:p>
          <a:p>
            <a:pPr marL="174697" indent="-174697">
              <a:buFont typeface="Arial"/>
              <a:buChar char="•"/>
            </a:pPr>
            <a:r>
              <a:rPr lang="en-US">
                <a:cs typeface="Calibri"/>
              </a:rPr>
              <a:t>Additional Terms and Conditions</a:t>
            </a:r>
          </a:p>
          <a:p>
            <a:pPr marL="174697" indent="-174697">
              <a:buFont typeface="Arial"/>
              <a:buChar char="•"/>
            </a:pPr>
            <a:r>
              <a:rPr lang="en-US">
                <a:cs typeface="Calibri"/>
              </a:rPr>
              <a:t>Reimbursement of Costs – this is where USCCB lists the per capita requirements for the grant year, so you’ll need to pay extra attention to this section each year. It also references the budget requirement as well as matching element of the program.</a:t>
            </a:r>
          </a:p>
          <a:p>
            <a:pPr marL="174697" indent="-174697">
              <a:buFont typeface="Arial"/>
              <a:buChar char="•"/>
            </a:pPr>
            <a:r>
              <a:rPr lang="en-US">
                <a:cs typeface="Calibri"/>
              </a:rPr>
              <a:t>On Site Reviews outlines the potential monitoring of ORR and/or USCCB in a given year and the need for complete and accurate case files for review.</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51</a:t>
            </a:fld>
            <a:endParaRPr lang="en-US"/>
          </a:p>
        </p:txBody>
      </p:sp>
    </p:spTree>
    <p:extLst>
      <p:ext uri="{BB962C8B-B14F-4D97-AF65-F5344CB8AC3E}">
        <p14:creationId xmlns:p14="http://schemas.microsoft.com/office/powerpoint/2010/main" val="303598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your Questionnaire and Sam.gov registration are up to date</a:t>
            </a:r>
          </a:p>
        </p:txBody>
      </p:sp>
      <p:sp>
        <p:nvSpPr>
          <p:cNvPr id="4" name="Slide Number Placeholder 3"/>
          <p:cNvSpPr>
            <a:spLocks noGrp="1"/>
          </p:cNvSpPr>
          <p:nvPr>
            <p:ph type="sldNum" sz="quarter" idx="5"/>
          </p:nvPr>
        </p:nvSpPr>
        <p:spPr/>
        <p:txBody>
          <a:bodyPr/>
          <a:lstStyle/>
          <a:p>
            <a:fld id="{618F67FF-F859-4DEB-A589-302E10C0D54C}" type="slidenum">
              <a:rPr lang="en-US" smtClean="0"/>
              <a:t>52</a:t>
            </a:fld>
            <a:endParaRPr lang="en-US"/>
          </a:p>
        </p:txBody>
      </p:sp>
    </p:spTree>
    <p:extLst>
      <p:ext uri="{BB962C8B-B14F-4D97-AF65-F5344CB8AC3E}">
        <p14:creationId xmlns:p14="http://schemas.microsoft.com/office/powerpoint/2010/main" val="1717027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Resources are available if you encounter issues or have new staff who need training</a:t>
            </a:r>
          </a:p>
          <a:p>
            <a:endParaRPr lang="en-US">
              <a:cs typeface="Calibri"/>
            </a:endParaRPr>
          </a:p>
          <a:p>
            <a:r>
              <a:rPr lang="en-US">
                <a:cs typeface="Calibri"/>
              </a:rPr>
              <a:t>1. MRIS Guides are available on a variety of topics and can be found in the "Resource" Tab.  It will ask you what topic and you can choose the grant that you're interested in</a:t>
            </a:r>
          </a:p>
          <a:p>
            <a:endParaRPr lang="en-US">
              <a:cs typeface="Calibri"/>
            </a:endParaRPr>
          </a:p>
          <a:p>
            <a:r>
              <a:rPr lang="en-US">
                <a:cs typeface="Calibri"/>
              </a:rPr>
              <a:t>2. </a:t>
            </a:r>
            <a:r>
              <a:rPr lang="en-US">
                <a:highlight>
                  <a:srgbClr val="FFFF00"/>
                </a:highlight>
                <a:cs typeface="Calibri"/>
              </a:rPr>
              <a:t>There is also a link in MRIS to schedule a one on one training with MRIS Help Staff which can be particularly helpful if you are a new program or have new staff on boarding</a:t>
            </a:r>
          </a:p>
          <a:p>
            <a:endParaRPr lang="en-US">
              <a:cs typeface="Calibri"/>
            </a:endParaRPr>
          </a:p>
          <a:p>
            <a:r>
              <a:rPr lang="en-US">
                <a:cs typeface="Calibri"/>
              </a:rPr>
              <a:t>3. General Inquiries can be sent to </a:t>
            </a:r>
            <a:r>
              <a:rPr lang="en-US">
                <a:cs typeface="Calibri"/>
                <a:hlinkClick r:id="rId3"/>
              </a:rPr>
              <a:t>MRISHelp@usccb.org</a:t>
            </a:r>
            <a:endParaRPr lang="en-US">
              <a:cs typeface="Calibri"/>
            </a:endParaRPr>
          </a:p>
          <a:p>
            <a:endParaRPr lang="en-US">
              <a:cs typeface="Calibri"/>
            </a:endParaRPr>
          </a:p>
          <a:p>
            <a:r>
              <a:rPr lang="en-US">
                <a:cs typeface="Calibri"/>
              </a:rPr>
              <a:t>4. You can also find the Match Grant Reimbursement Guidelines document that goes through the submission process for both admin and direct assistance. Unlike R&amp;P, admin, </a:t>
            </a:r>
            <a:r>
              <a:rPr lang="en-US">
                <a:highlight>
                  <a:srgbClr val="FFFF00"/>
                </a:highlight>
                <a:cs typeface="Calibri"/>
              </a:rPr>
              <a:t>DA and match are included in the monthly reimbursements</a:t>
            </a:r>
            <a:r>
              <a:rPr lang="en-US">
                <a:cs typeface="Calibri"/>
              </a:rPr>
              <a:t>. </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53</a:t>
            </a:fld>
            <a:endParaRPr lang="en-US"/>
          </a:p>
        </p:txBody>
      </p:sp>
    </p:spTree>
    <p:extLst>
      <p:ext uri="{BB962C8B-B14F-4D97-AF65-F5344CB8AC3E}">
        <p14:creationId xmlns:p14="http://schemas.microsoft.com/office/powerpoint/2010/main" val="402417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Advice on questions</a:t>
            </a:r>
          </a:p>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54</a:t>
            </a:fld>
            <a:endParaRPr lang="en-US"/>
          </a:p>
        </p:txBody>
      </p:sp>
    </p:spTree>
    <p:extLst>
      <p:ext uri="{BB962C8B-B14F-4D97-AF65-F5344CB8AC3E}">
        <p14:creationId xmlns:p14="http://schemas.microsoft.com/office/powerpoint/2010/main" val="195013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1587602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breakdown of each GPA team member and their individual responsibilities.  </a:t>
            </a:r>
          </a:p>
          <a:p>
            <a:endParaRPr lang="en-US"/>
          </a:p>
          <a:p>
            <a:r>
              <a:rPr lang="en-US"/>
              <a:t>. </a:t>
            </a:r>
          </a:p>
        </p:txBody>
      </p:sp>
      <p:sp>
        <p:nvSpPr>
          <p:cNvPr id="4" name="Slide Number Placeholder 3"/>
          <p:cNvSpPr>
            <a:spLocks noGrp="1"/>
          </p:cNvSpPr>
          <p:nvPr>
            <p:ph type="sldNum" sz="quarter" idx="5"/>
          </p:nvPr>
        </p:nvSpPr>
        <p:spPr/>
        <p:txBody>
          <a:bodyPr/>
          <a:lstStyle/>
          <a:p>
            <a:fld id="{618F67FF-F859-4DEB-A589-302E10C0D54C}" type="slidenum">
              <a:rPr lang="en-US" smtClean="0"/>
              <a:t>55</a:t>
            </a:fld>
            <a:endParaRPr lang="en-US"/>
          </a:p>
        </p:txBody>
      </p:sp>
    </p:spTree>
    <p:extLst>
      <p:ext uri="{BB962C8B-B14F-4D97-AF65-F5344CB8AC3E}">
        <p14:creationId xmlns:p14="http://schemas.microsoft.com/office/powerpoint/2010/main" val="2576110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a:t>
            </a:r>
          </a:p>
        </p:txBody>
      </p:sp>
      <p:sp>
        <p:nvSpPr>
          <p:cNvPr id="4" name="Slide Number Placeholder 3"/>
          <p:cNvSpPr>
            <a:spLocks noGrp="1"/>
          </p:cNvSpPr>
          <p:nvPr>
            <p:ph type="sldNum" sz="quarter" idx="5"/>
          </p:nvPr>
        </p:nvSpPr>
        <p:spPr/>
        <p:txBody>
          <a:bodyPr/>
          <a:lstStyle/>
          <a:p>
            <a:fld id="{618F67FF-F859-4DEB-A589-302E10C0D54C}" type="slidenum">
              <a:rPr lang="en-US" smtClean="0"/>
              <a:t>57</a:t>
            </a:fld>
            <a:endParaRPr lang="en-US"/>
          </a:p>
        </p:txBody>
      </p:sp>
    </p:spTree>
    <p:extLst>
      <p:ext uri="{BB962C8B-B14F-4D97-AF65-F5344CB8AC3E}">
        <p14:creationId xmlns:p14="http://schemas.microsoft.com/office/powerpoint/2010/main" val="892349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49878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618F67FF-F859-4DEB-A589-302E10C0D54C}" type="slidenum">
              <a:rPr lang="en-US" smtClean="0"/>
              <a:t>4</a:t>
            </a:fld>
            <a:endParaRPr lang="en-US"/>
          </a:p>
        </p:txBody>
      </p:sp>
    </p:spTree>
    <p:extLst>
      <p:ext uri="{BB962C8B-B14F-4D97-AF65-F5344CB8AC3E}">
        <p14:creationId xmlns:p14="http://schemas.microsoft.com/office/powerpoint/2010/main" val="188521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Affiliates have to spend all FY23 funds by May 31, 2024 and have until June 27, 2024 to bill USCCB for those funds. I recommend trying to get all billing in by 6/20 so you have a few days to fix any last minute problems. </a:t>
            </a:r>
            <a:endParaRPr lang="en-US">
              <a:cs typeface="Calibri"/>
            </a:endParaRPr>
          </a:p>
          <a:p>
            <a:r>
              <a:rPr lang="en-US">
                <a:highlight>
                  <a:srgbClr val="FFFF00"/>
                </a:highlight>
                <a:cs typeface="Calibri"/>
              </a:rPr>
              <a:t>All reimbursements need to be submitted successfully in MRIS by the deadline to avoid potentially not being </a:t>
            </a:r>
            <a:r>
              <a:rPr lang="en-US">
                <a:cs typeface="Calibri"/>
              </a:rPr>
              <a:t>reimbursed. </a:t>
            </a:r>
          </a:p>
          <a:p>
            <a:endParaRPr lang="en-US">
              <a:cs typeface="Calibri"/>
            </a:endParaRPr>
          </a:p>
          <a:p>
            <a:r>
              <a:rPr lang="en-US">
                <a:cs typeface="Calibri"/>
              </a:rPr>
              <a:t> If sites are able to expedite the submission of final reimbursements before the deadline , this leaves some room in the event USCCB Accounting sends back invoices for revisions. It’s good to be aware of what’s been submitted and checking to make sure it’s been processed and paid particularly around grant close.</a:t>
            </a:r>
          </a:p>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30</a:t>
            </a:fld>
            <a:endParaRPr lang="en-US"/>
          </a:p>
        </p:txBody>
      </p:sp>
    </p:spTree>
    <p:extLst>
      <p:ext uri="{BB962C8B-B14F-4D97-AF65-F5344CB8AC3E}">
        <p14:creationId xmlns:p14="http://schemas.microsoft.com/office/powerpoint/2010/main" val="394255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771900"/>
          </a:xfrm>
        </p:spPr>
        <p:txBody>
          <a:bodyPr/>
          <a:lstStyle/>
          <a:p>
            <a:r>
              <a:rPr lang="en-US">
                <a:cs typeface="Calibri"/>
              </a:rPr>
              <a:t>What funds are available to you in MRIS.</a:t>
            </a:r>
          </a:p>
          <a:p>
            <a:endParaRPr lang="en-US">
              <a:cs typeface="Calibri"/>
            </a:endParaRPr>
          </a:p>
          <a:p>
            <a:r>
              <a:rPr lang="en-US">
                <a:cs typeface="Calibri"/>
              </a:rPr>
              <a:t>1. USCCB historically receives funding from ORR on a quarterly basis, therefore, the MRIS budget record will include the admin listed in your award letter. As well as </a:t>
            </a:r>
            <a:r>
              <a:rPr lang="en-US" u="sng">
                <a:cs typeface="Calibri"/>
              </a:rPr>
              <a:t>updated client DA based on actual enrollments</a:t>
            </a:r>
            <a:r>
              <a:rPr lang="en-US">
                <a:cs typeface="Calibri"/>
              </a:rPr>
              <a:t>. This is updated by USCCB staff every two weeks.   </a:t>
            </a:r>
          </a:p>
          <a:p>
            <a:endParaRPr lang="en-US">
              <a:cs typeface="Calibri"/>
            </a:endParaRPr>
          </a:p>
          <a:p>
            <a:r>
              <a:rPr lang="en-US">
                <a:cs typeface="Calibri"/>
              </a:rPr>
              <a:t>2.  In recent years, due to the pandemic, ORR has had different guidance on the accessing of admin without enrollments. FY 2022 was the first year where program admin received is derived from </a:t>
            </a:r>
            <a:r>
              <a:rPr lang="en-US">
                <a:highlight>
                  <a:srgbClr val="FFFF00"/>
                </a:highlight>
                <a:cs typeface="Calibri"/>
              </a:rPr>
              <a:t>projected enrollments </a:t>
            </a:r>
            <a:r>
              <a:rPr lang="en-US">
                <a:cs typeface="Calibri"/>
              </a:rPr>
              <a:t>listed in the award but isn’t tied to the actual number of enrollments. This was to ensure that sites can maintain capacity. </a:t>
            </a:r>
          </a:p>
          <a:p>
            <a:endParaRPr lang="en-US">
              <a:cs typeface="Calibri"/>
            </a:endParaRPr>
          </a:p>
          <a:p>
            <a:r>
              <a:rPr lang="en-US">
                <a:highlight>
                  <a:srgbClr val="FFFF00"/>
                </a:highlight>
                <a:cs typeface="Calibri"/>
              </a:rPr>
              <a:t>The total calculation of the MRIS account will be made up of: </a:t>
            </a:r>
          </a:p>
          <a:p>
            <a:pPr marL="174697" indent="-174697">
              <a:buFont typeface="Arial"/>
              <a:buChar char="•"/>
            </a:pPr>
            <a:r>
              <a:rPr lang="en-US">
                <a:highlight>
                  <a:srgbClr val="FFFF00"/>
                </a:highlight>
                <a:cs typeface="Calibri"/>
              </a:rPr>
              <a:t>$1600 per projected enrollment</a:t>
            </a:r>
          </a:p>
          <a:p>
            <a:pPr marL="174697" indent="-174697">
              <a:buFont typeface="Arial"/>
              <a:buChar char="•"/>
            </a:pPr>
            <a:r>
              <a:rPr lang="en-US">
                <a:highlight>
                  <a:srgbClr val="FFFF00"/>
                </a:highlight>
                <a:cs typeface="Calibri"/>
              </a:rPr>
              <a:t>$2000 per </a:t>
            </a:r>
            <a:r>
              <a:rPr lang="en-US" b="1">
                <a:highlight>
                  <a:srgbClr val="FFFF00"/>
                </a:highlight>
                <a:cs typeface="Calibri"/>
              </a:rPr>
              <a:t>actual</a:t>
            </a:r>
            <a:r>
              <a:rPr lang="en-US">
                <a:highlight>
                  <a:srgbClr val="FFFF00"/>
                </a:highlight>
                <a:cs typeface="Calibri"/>
              </a:rPr>
              <a:t> enrollment (updated by USCCB staff every two weeks)</a:t>
            </a:r>
          </a:p>
          <a:p>
            <a:pPr marL="174697" indent="-174697">
              <a:buFont typeface="Arial"/>
              <a:buChar char="•"/>
            </a:pPr>
            <a:r>
              <a:rPr lang="en-US">
                <a:highlight>
                  <a:srgbClr val="FFFF00"/>
                </a:highlight>
                <a:cs typeface="Calibri"/>
              </a:rPr>
              <a:t>Any GAP funds you were awarded</a:t>
            </a:r>
          </a:p>
          <a:p>
            <a:pPr marL="174697" indent="-174697">
              <a:buFont typeface="Arial"/>
              <a:buChar char="•"/>
            </a:pPr>
            <a:endParaRPr lang="en-US">
              <a:cs typeface="Calibri"/>
            </a:endParaRPr>
          </a:p>
          <a:p>
            <a:r>
              <a:rPr lang="en-US">
                <a:cs typeface="Calibri"/>
              </a:rPr>
              <a:t> </a:t>
            </a:r>
          </a:p>
          <a:p>
            <a:pPr marL="174697" indent="-174697">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31</a:t>
            </a:fld>
            <a:endParaRPr lang="en-US"/>
          </a:p>
        </p:txBody>
      </p:sp>
    </p:spTree>
    <p:extLst>
      <p:ext uri="{BB962C8B-B14F-4D97-AF65-F5344CB8AC3E}">
        <p14:creationId xmlns:p14="http://schemas.microsoft.com/office/powerpoint/2010/main" val="307142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highlight>
                  <a:srgbClr val="FFFF00"/>
                </a:highlight>
              </a:rPr>
              <a:t>USCCB is required to report matching funds to ORR quarterly.   The method by which Match is documented for the Match Grant Program is the monthly administrative reimbursement requests, which is different than the R&amp;P program. In R&amp;P the contributions are in a separate Cash &amp; In-kind MRIS quarterly report.</a:t>
            </a:r>
          </a:p>
          <a:p>
            <a:endParaRPr lang="en-US"/>
          </a:p>
          <a:p>
            <a:pPr marL="174697" indent="-174697">
              <a:buFont typeface="Arial"/>
              <a:buChar char="•"/>
            </a:pPr>
            <a:r>
              <a:rPr lang="en-US"/>
              <a:t>When you submit the reimbursement you will see two additional columns for Agency Cash and In- Kind where the actual match  should be entered.  </a:t>
            </a:r>
          </a:p>
          <a:p>
            <a:pPr marL="174697" indent="-174697">
              <a:buFont typeface="Arial"/>
              <a:buChar char="•"/>
            </a:pPr>
            <a:endParaRPr lang="en-US"/>
          </a:p>
          <a:p>
            <a:pPr marL="174697" indent="-174697">
              <a:buFont typeface="Arial"/>
              <a:buChar char="•"/>
            </a:pPr>
            <a:r>
              <a:rPr lang="en-US"/>
              <a:t>If you need to change the amount of match you can do it through a revision or addendum within MRIS</a:t>
            </a:r>
          </a:p>
          <a:p>
            <a:pPr marL="174697" indent="-174697">
              <a:buFont typeface="Arial"/>
              <a:buChar char="•"/>
            </a:pPr>
            <a:endParaRPr lang="en-US"/>
          </a:p>
          <a:p>
            <a:pPr marL="174697" indent="-174697">
              <a:buFont typeface="Arial"/>
              <a:buChar char="•"/>
            </a:pPr>
            <a:r>
              <a:rPr lang="en-US"/>
              <a:t>Sites should have a mechanism to track match required  </a:t>
            </a:r>
          </a:p>
          <a:p>
            <a:endParaRPr lang="en-US"/>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33</a:t>
            </a:fld>
            <a:endParaRPr lang="en-US"/>
          </a:p>
        </p:txBody>
      </p:sp>
    </p:spTree>
    <p:extLst>
      <p:ext uri="{BB962C8B-B14F-4D97-AF65-F5344CB8AC3E}">
        <p14:creationId xmlns:p14="http://schemas.microsoft.com/office/powerpoint/2010/main" val="69225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Tx/>
              <a:buChar char="-"/>
            </a:pPr>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35</a:t>
            </a:fld>
            <a:endParaRPr lang="en-US"/>
          </a:p>
        </p:txBody>
      </p:sp>
    </p:spTree>
    <p:extLst>
      <p:ext uri="{BB962C8B-B14F-4D97-AF65-F5344CB8AC3E}">
        <p14:creationId xmlns:p14="http://schemas.microsoft.com/office/powerpoint/2010/main" val="188746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36</a:t>
            </a:fld>
            <a:endParaRPr lang="en-US"/>
          </a:p>
        </p:txBody>
      </p:sp>
    </p:spTree>
    <p:extLst>
      <p:ext uri="{BB962C8B-B14F-4D97-AF65-F5344CB8AC3E}">
        <p14:creationId xmlns:p14="http://schemas.microsoft.com/office/powerpoint/2010/main" val="31905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budget period for Match Grant is 12 months, it should include all the expenses for the clients enrolled from 9/30 to 10/1, even if those funds won’t be spent until the supplemental period.</a:t>
            </a:r>
          </a:p>
          <a:p>
            <a:endParaRPr lang="en-US"/>
          </a:p>
          <a:p>
            <a:r>
              <a:rPr lang="en-US"/>
              <a:t>Match Grant clients expenses are charged to the year they are enrolled, the supplemental period is the time when you are still serving FY23 clients and spending down the FY23 budget.</a:t>
            </a:r>
            <a:endParaRPr lang="en-US">
              <a:cs typeface="Calibri"/>
            </a:endParaRPr>
          </a:p>
          <a:p>
            <a:r>
              <a:rPr lang="en-US">
                <a:ea typeface="Calibri"/>
                <a:cs typeface="Calibri"/>
              </a:rPr>
              <a:t> </a:t>
            </a:r>
            <a:endParaRPr lang="en-US"/>
          </a:p>
          <a:p>
            <a:r>
              <a:rPr lang="en-US"/>
              <a:t>Clients enrolled after 10/1 23 are funded from the FY24 fiscal year budget.  </a:t>
            </a:r>
          </a:p>
          <a:p>
            <a:endParaRPr lang="en-US"/>
          </a:p>
          <a:p>
            <a:r>
              <a:rPr lang="en-US"/>
              <a:t>During the supplemental period you will need to track which clients are FY23 and which clients are FY24 and bill direct assistance, admin, and staff expenses accordingly.  Match funds will also need to be properly allocated. For example, if an FY23 client receives rides from a volunteer the value of the volunteer’s time is applied to the FY23 match.  </a:t>
            </a:r>
          </a:p>
        </p:txBody>
      </p:sp>
      <p:sp>
        <p:nvSpPr>
          <p:cNvPr id="4" name="Slide Number Placeholder 3"/>
          <p:cNvSpPr>
            <a:spLocks noGrp="1"/>
          </p:cNvSpPr>
          <p:nvPr>
            <p:ph type="sldNum" sz="quarter" idx="5"/>
          </p:nvPr>
        </p:nvSpPr>
        <p:spPr/>
        <p:txBody>
          <a:bodyPr/>
          <a:lstStyle/>
          <a:p>
            <a:fld id="{618F67FF-F859-4DEB-A589-302E10C0D54C}" type="slidenum">
              <a:rPr lang="en-US" smtClean="0"/>
              <a:t>39</a:t>
            </a:fld>
            <a:endParaRPr lang="en-US"/>
          </a:p>
        </p:txBody>
      </p:sp>
    </p:spTree>
    <p:extLst>
      <p:ext uri="{BB962C8B-B14F-4D97-AF65-F5344CB8AC3E}">
        <p14:creationId xmlns:p14="http://schemas.microsoft.com/office/powerpoint/2010/main" val="370948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D217-53BE-22FC-6999-0FD89370DD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EE1EDA-30A8-08CC-756A-9823F163E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0DDBD-DF2E-D500-990F-77F93CC5D0EE}"/>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5" name="Footer Placeholder 4">
            <a:extLst>
              <a:ext uri="{FF2B5EF4-FFF2-40B4-BE49-F238E27FC236}">
                <a16:creationId xmlns:a16="http://schemas.microsoft.com/office/drawing/2014/main" id="{F86E8616-30F1-FFC2-3BC0-595923D3B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67A12-3BCE-F933-B4AC-61C8AFFD00CB}"/>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11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BA18-493A-7631-29F7-3C4D6CB427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E9185-1FAE-DD25-6946-8F50995C6F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3E51B-F724-339E-B80B-D301035F1B0D}"/>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5" name="Footer Placeholder 4">
            <a:extLst>
              <a:ext uri="{FF2B5EF4-FFF2-40B4-BE49-F238E27FC236}">
                <a16:creationId xmlns:a16="http://schemas.microsoft.com/office/drawing/2014/main" id="{3862348B-9DB1-E6CA-B4A8-418DE3205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B54C2-F3EF-97FB-2C32-A1A5DA107BE8}"/>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408349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60CB-482F-3BEA-377C-00C720CA2C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8C31AC-28CF-4753-4199-B1614C1116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A250C-2178-2D01-312B-100E383F83C7}"/>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5" name="Footer Placeholder 4">
            <a:extLst>
              <a:ext uri="{FF2B5EF4-FFF2-40B4-BE49-F238E27FC236}">
                <a16:creationId xmlns:a16="http://schemas.microsoft.com/office/drawing/2014/main" id="{2DD3C3F1-0466-380B-C4C6-DC86C3820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7A728-9173-6C12-439B-8C316FBEEEF5}"/>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820398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A0A3-86E7-E6E7-21B9-00A1663E7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2AF0C-2292-B55C-1750-2888561EDF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CBA34-E763-EBD2-56D9-A70667732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F9C00-1F38-B7E7-0A11-4C6BA2D5F4C0}"/>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6" name="Footer Placeholder 5">
            <a:extLst>
              <a:ext uri="{FF2B5EF4-FFF2-40B4-BE49-F238E27FC236}">
                <a16:creationId xmlns:a16="http://schemas.microsoft.com/office/drawing/2014/main" id="{6555A8D5-367B-CD4D-FBB5-F23C95C3D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BD231-71D2-49F9-5EFF-CC31A760D964}"/>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52880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FBC6-12A5-B2FD-F791-C61B172F5A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129C8-DD1F-B5C0-8B07-71568C702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267B3-4EC4-A31A-7648-F7FABB07EE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42826-2A9B-D541-52D8-33BEEEA4B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656DC-5622-5B51-19DC-DC1D438621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D5E74-37B0-6042-1889-B40A75A447FD}"/>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8" name="Footer Placeholder 7">
            <a:extLst>
              <a:ext uri="{FF2B5EF4-FFF2-40B4-BE49-F238E27FC236}">
                <a16:creationId xmlns:a16="http://schemas.microsoft.com/office/drawing/2014/main" id="{FDF9552B-8D35-CFBD-ABEA-A3B2EFDC4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42A95-2E83-33F4-BDEB-EBBDC94F97EF}"/>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416024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131F-E88D-AC70-F99F-AACA4D252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AA003E-FF86-0E4F-9F66-1433F603FB6B}"/>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4" name="Footer Placeholder 3">
            <a:extLst>
              <a:ext uri="{FF2B5EF4-FFF2-40B4-BE49-F238E27FC236}">
                <a16:creationId xmlns:a16="http://schemas.microsoft.com/office/drawing/2014/main" id="{80F52C8F-59E9-E0EB-0ACD-D00DCFFE6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57C74-2BD2-1DFB-53DC-11F92C4133F9}"/>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961385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8C639-6F0A-4990-E4FF-4F3CA316C551}"/>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3" name="Footer Placeholder 2">
            <a:extLst>
              <a:ext uri="{FF2B5EF4-FFF2-40B4-BE49-F238E27FC236}">
                <a16:creationId xmlns:a16="http://schemas.microsoft.com/office/drawing/2014/main" id="{B2D88785-D730-B4FC-17C8-4D62E8C87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B192B-3223-F76D-DB23-D0CED233828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65430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8FF8-C550-1D22-0B90-7CE4F5690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7BA9EA-8754-34CE-31CB-637E8DFFB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64482-CC2A-99CD-8CA5-260818F62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F3990-7852-CFBB-15B0-06484C638BE9}"/>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6" name="Footer Placeholder 5">
            <a:extLst>
              <a:ext uri="{FF2B5EF4-FFF2-40B4-BE49-F238E27FC236}">
                <a16:creationId xmlns:a16="http://schemas.microsoft.com/office/drawing/2014/main" id="{36A27FA4-0CB3-1DB1-43F8-98D1E7C98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48668-3C8B-56A6-42B8-45966964CDB9}"/>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6841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2C79-42C0-AD53-A9AD-523D2A523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C769C-D1D6-B8D8-AC0D-47B3A54B9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A0F4A4-A423-47A6-E6E5-B39CC4DBB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46B97-F8B7-12C1-AF93-4F3FB8B98E2F}"/>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6" name="Footer Placeholder 5">
            <a:extLst>
              <a:ext uri="{FF2B5EF4-FFF2-40B4-BE49-F238E27FC236}">
                <a16:creationId xmlns:a16="http://schemas.microsoft.com/office/drawing/2014/main" id="{6D2A6880-6165-1B3E-D024-AB7A35B42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30275-2826-71DF-8345-5C7A20CC2862}"/>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298454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27FD-6148-14E1-DCB3-E35CAA2F6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F8708-C5C6-0BD2-8842-938409BEF7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DE4EF-7974-B67D-6DF1-BA90A41BC573}"/>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5" name="Footer Placeholder 4">
            <a:extLst>
              <a:ext uri="{FF2B5EF4-FFF2-40B4-BE49-F238E27FC236}">
                <a16:creationId xmlns:a16="http://schemas.microsoft.com/office/drawing/2014/main" id="{544E3D25-A543-F637-5EC3-9E872BAFE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8B59-8F78-DE61-F917-BC1EAAE6E5A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256619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A5480-4EEF-7A17-5C54-071111440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60B447-B04D-DF88-6D55-E237EBCDB6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73306-46BD-4F86-ED4B-57BC4D2C28BF}"/>
              </a:ext>
            </a:extLst>
          </p:cNvPr>
          <p:cNvSpPr>
            <a:spLocks noGrp="1"/>
          </p:cNvSpPr>
          <p:nvPr>
            <p:ph type="dt" sz="half" idx="10"/>
          </p:nvPr>
        </p:nvSpPr>
        <p:spPr/>
        <p:txBody>
          <a:bodyPr/>
          <a:lstStyle/>
          <a:p>
            <a:fld id="{2F180654-8465-4B62-B84E-4A6AD3D0FEB8}" type="datetimeFigureOut">
              <a:rPr lang="en-US" smtClean="0"/>
              <a:t>4/5/2024</a:t>
            </a:fld>
            <a:endParaRPr lang="en-US"/>
          </a:p>
        </p:txBody>
      </p:sp>
      <p:sp>
        <p:nvSpPr>
          <p:cNvPr id="5" name="Footer Placeholder 4">
            <a:extLst>
              <a:ext uri="{FF2B5EF4-FFF2-40B4-BE49-F238E27FC236}">
                <a16:creationId xmlns:a16="http://schemas.microsoft.com/office/drawing/2014/main" id="{90C97647-3951-561F-EDB4-70F4D055F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62EB2-91DC-60E9-B131-83EDEAE54D6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51481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4/5/2024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4/5/2024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A70CE-C6E0-EF28-C53E-50D7883D7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00567-F653-5CD7-EA21-72404487A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EDF44-7EAC-EFA4-9C69-B645BE305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180654-8465-4B62-B84E-4A6AD3D0FEB8}" type="datetimeFigureOut">
              <a:rPr lang="en-US" smtClean="0"/>
              <a:t>4/5/2024</a:t>
            </a:fld>
            <a:endParaRPr lang="en-US"/>
          </a:p>
        </p:txBody>
      </p:sp>
      <p:sp>
        <p:nvSpPr>
          <p:cNvPr id="5" name="Footer Placeholder 4">
            <a:extLst>
              <a:ext uri="{FF2B5EF4-FFF2-40B4-BE49-F238E27FC236}">
                <a16:creationId xmlns:a16="http://schemas.microsoft.com/office/drawing/2014/main" id="{BDEE5D26-B06F-B815-68ED-BECDDB8F3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6CB000-FD8A-5D89-F4CF-C736A0257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2A77DA-64A2-414B-B135-D5ACC7B82127}" type="slidenum">
              <a:rPr lang="en-US" smtClean="0"/>
              <a:t>‹#›</a:t>
            </a:fld>
            <a:endParaRPr lang="en-US"/>
          </a:p>
        </p:txBody>
      </p:sp>
    </p:spTree>
    <p:extLst>
      <p:ext uri="{BB962C8B-B14F-4D97-AF65-F5344CB8AC3E}">
        <p14:creationId xmlns:p14="http://schemas.microsoft.com/office/powerpoint/2010/main" val="2147785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propelnonprofits.org/resources/true-program-costs-program-budget-allocation-template-resource/" TargetMode="External"/><Relationship Id="rId7" Type="http://schemas.openxmlformats.org/officeDocument/2006/relationships/customXml" Target="../ink/ink2.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customXml" Target="../ink/ink1.xml"/><Relationship Id="rId4" Type="http://schemas.openxmlformats.org/officeDocument/2006/relationships/hyperlink" Target="https://propelnonprofits.org/resources/cost-allocation-primer-vide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mrswfe.usccb.org/MRIS_Tutorials/mris_video_tutorials2020/direct_assistance_vouchers____mrs_ad6_.htm?ms=AA%3D%3D&amp;st=MA%3D%3D&amp;sct=MA%3D%3D&amp;mw=MjQw" TargetMode="External"/><Relationship Id="rId2" Type="http://schemas.openxmlformats.org/officeDocument/2006/relationships/hyperlink" Target="https://mrishelpdesk.zendesk.com/hc/en-us/articles/6268477864845-Match-Grant-Financial-Forms-Guide"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rishelpdesk.zendesk.com/hc/en-u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mrishelpdesk.zendesk.com/hc/en-us/categories/6468289180557-Video-Tutorials" TargetMode="External"/><Relationship Id="rId4" Type="http://schemas.openxmlformats.org/officeDocument/2006/relationships/hyperlink" Target="https://mrishelpdesk.zendesk.com/hc/en-us/requests/new"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hyperlink" Target="mailto:ZOmazic@usccb.org" TargetMode="External"/><Relationship Id="rId5" Type="http://schemas.openxmlformats.org/officeDocument/2006/relationships/hyperlink" Target="mailto:KJagow@usccb.org" TargetMode="External"/><Relationship Id="rId4" Type="http://schemas.openxmlformats.org/officeDocument/2006/relationships/hyperlink" Target="mailto:CKelleghan@usccb.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44.jpe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Kathy Jagow</a:t>
            </a:r>
          </a:p>
          <a:p>
            <a:r>
              <a:rPr lang="en-US"/>
              <a:t>Grants and Programs Administrator</a:t>
            </a:r>
          </a:p>
          <a:p>
            <a:r>
              <a:rPr lang="en-US"/>
              <a:t>USCCB</a:t>
            </a:r>
          </a:p>
          <a:p>
            <a:r>
              <a:rPr lang="en-US"/>
              <a:t>kjagow@usccb.org</a:t>
            </a:r>
          </a:p>
        </p:txBody>
      </p:sp>
      <p:sp>
        <p:nvSpPr>
          <p:cNvPr id="4" name="Rectangle 3">
            <a:extLst>
              <a:ext uri="{FF2B5EF4-FFF2-40B4-BE49-F238E27FC236}">
                <a16:creationId xmlns:a16="http://schemas.microsoft.com/office/drawing/2014/main" id="{E748504F-75F6-30D2-594F-C09588776162}"/>
              </a:ext>
            </a:extLst>
          </p:cNvPr>
          <p:cNvSpPr/>
          <p:nvPr/>
        </p:nvSpPr>
        <p:spPr>
          <a:xfrm>
            <a:off x="-3270" y="928431"/>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3" y="1200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148988" y="5529816"/>
            <a:ext cx="7862520" cy="1600438"/>
          </a:xfrm>
          <a:prstGeom prst="rect">
            <a:avLst/>
          </a:prstGeom>
          <a:noFill/>
        </p:spPr>
        <p:txBody>
          <a:bodyPr wrap="square" rtlCol="0">
            <a:spAutoFit/>
          </a:bodyPr>
          <a:lstStyle/>
          <a:p>
            <a:r>
              <a:rPr lang="en-US" sz="2000" b="1">
                <a:ea typeface="Open Sans" panose="020B0606030504020204" pitchFamily="34" charset="0"/>
                <a:cs typeface="Open Sans" panose="020B0606030504020204" pitchFamily="34" charset="0"/>
              </a:rPr>
              <a:t>Intro to </a:t>
            </a:r>
            <a:r>
              <a:rPr lang="en-US" sz="2000" b="1">
                <a:ea typeface="Open Sans"/>
                <a:cs typeface="Open Sans"/>
              </a:rPr>
              <a:t>Match Grant Reimbursements, Match, and the Supplemental Grant Period March 2024</a:t>
            </a:r>
            <a:endParaRPr lang="en-US" sz="2000">
              <a:ea typeface="Open Sans" panose="020B0606030504020204" pitchFamily="34" charset="0"/>
              <a:cs typeface="Open Sans" panose="020B0606030504020204" pitchFamily="34" charset="0"/>
            </a:endParaRPr>
          </a:p>
          <a:p>
            <a:endParaRPr lang="en-US" sz="4000">
              <a:ea typeface="Open Sans" panose="020B0606030504020204" pitchFamily="34" charset="0"/>
              <a:cs typeface="Open Sans" panose="020B0606030504020204" pitchFamily="34" charset="0"/>
            </a:endParaRPr>
          </a:p>
          <a:p>
            <a:r>
              <a:rPr lang="en-US"/>
              <a:t> </a:t>
            </a:r>
          </a:p>
        </p:txBody>
      </p:sp>
      <p:pic>
        <p:nvPicPr>
          <p:cNvPr id="7" name="Picture 6" descr="Colleagues looking at computer">
            <a:extLst>
              <a:ext uri="{FF2B5EF4-FFF2-40B4-BE49-F238E27FC236}">
                <a16:creationId xmlns:a16="http://schemas.microsoft.com/office/drawing/2014/main" id="{8F4CF6B8-5B92-8262-2C43-487D2248BB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352" y="0"/>
            <a:ext cx="7280148" cy="5228216"/>
          </a:xfrm>
          <a:prstGeom prst="rect">
            <a:avLst/>
          </a:prstGeom>
        </p:spPr>
      </p:pic>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D2C8B17E-86E0-FD21-B99E-70E0954D3DB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959" b="2848"/>
          <a:stretch/>
        </p:blipFill>
        <p:spPr>
          <a:xfrm>
            <a:off x="20" y="1282"/>
            <a:ext cx="12191980" cy="6856718"/>
          </a:xfrm>
          <a:prstGeom prst="rect">
            <a:avLst/>
          </a:prstGeom>
        </p:spPr>
      </p:pic>
    </p:spTree>
    <p:extLst>
      <p:ext uri="{BB962C8B-B14F-4D97-AF65-F5344CB8AC3E}">
        <p14:creationId xmlns:p14="http://schemas.microsoft.com/office/powerpoint/2010/main" val="272969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A20E68E4-0F67-924D-1B31-EEDEABE275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050" b="2738"/>
          <a:stretch/>
        </p:blipFill>
        <p:spPr>
          <a:xfrm>
            <a:off x="20" y="1282"/>
            <a:ext cx="12191980" cy="6856718"/>
          </a:xfrm>
          <a:prstGeom prst="rect">
            <a:avLst/>
          </a:prstGeom>
        </p:spPr>
      </p:pic>
    </p:spTree>
    <p:extLst>
      <p:ext uri="{BB962C8B-B14F-4D97-AF65-F5344CB8AC3E}">
        <p14:creationId xmlns:p14="http://schemas.microsoft.com/office/powerpoint/2010/main" val="256620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7C7E258C-D5C1-2F25-57AC-559D1C7D09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951" b="5542"/>
          <a:stretch/>
        </p:blipFill>
        <p:spPr>
          <a:xfrm>
            <a:off x="20" y="1282"/>
            <a:ext cx="12191980" cy="6856718"/>
          </a:xfrm>
          <a:prstGeom prst="rect">
            <a:avLst/>
          </a:prstGeom>
        </p:spPr>
      </p:pic>
    </p:spTree>
    <p:extLst>
      <p:ext uri="{BB962C8B-B14F-4D97-AF65-F5344CB8AC3E}">
        <p14:creationId xmlns:p14="http://schemas.microsoft.com/office/powerpoint/2010/main" val="2004808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screenshot of a computer&#10;&#10;Description automatically generated">
            <a:extLst>
              <a:ext uri="{FF2B5EF4-FFF2-40B4-BE49-F238E27FC236}">
                <a16:creationId xmlns:a16="http://schemas.microsoft.com/office/drawing/2014/main" id="{5611C3B9-384B-9528-7925-E1E95E675454}"/>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687" b="94502" l="931" r="93251">
                        <a14:foregroundMark x1="0" y1="16380" x2="2483" y2="97709"/>
                        <a14:foregroundMark x1="2483" y1="97709" x2="15128" y2="93814"/>
                        <a14:foregroundMark x1="15128" y1="93814" x2="34678" y2="95876"/>
                        <a14:foregroundMark x1="34678" y1="95876" x2="44763" y2="90378"/>
                        <a14:foregroundMark x1="44763" y1="90378" x2="45849" y2="74685"/>
                        <a14:foregroundMark x1="45849" y1="74685" x2="43600" y2="61283"/>
                        <a14:foregroundMark x1="43600" y1="61283" x2="26920" y2="61397"/>
                        <a14:foregroundMark x1="26920" y1="61397" x2="24825" y2="12715"/>
                        <a14:foregroundMark x1="24825" y1="12715" x2="1241" y2="13860"/>
                        <a14:foregroundMark x1="1241" y1="13860" x2="931" y2="13746"/>
                        <a14:foregroundMark x1="24360" y1="48568" x2="24360" y2="48568"/>
                        <a14:foregroundMark x1="13654" y1="21879" x2="13499" y2="96678"/>
                        <a14:foregroundMark x1="13499" y1="96678" x2="36462" y2="94273"/>
                        <a14:foregroundMark x1="36462" y1="94273" x2="51513" y2="95991"/>
                        <a14:foregroundMark x1="51513" y1="95991" x2="69046" y2="92440"/>
                        <a14:foregroundMark x1="69046" y1="92440" x2="81924" y2="94158"/>
                        <a14:foregroundMark x1="81924" y1="94158" x2="92242" y2="93242"/>
                        <a14:foregroundMark x1="92242" y1="93242" x2="93251" y2="79954"/>
                        <a14:foregroundMark x1="93251" y1="79954" x2="91001" y2="65063"/>
                        <a14:foregroundMark x1="91001" y1="65063" x2="82933" y2="53952"/>
                        <a14:foregroundMark x1="82933" y1="53952" x2="75019" y2="60710"/>
                        <a14:foregroundMark x1="75019" y1="60710" x2="66874" y2="61970"/>
                        <a14:foregroundMark x1="66874" y1="61970" x2="55702" y2="68499"/>
                        <a14:foregroundMark x1="55702" y1="68499" x2="32506" y2="71134"/>
                        <a14:foregroundMark x1="32506" y1="71134" x2="25834" y2="61397"/>
                        <a14:foregroundMark x1="25834" y1="61397" x2="24670" y2="31501"/>
                        <a14:foregroundMark x1="24670" y1="31501" x2="19395" y2="21306"/>
                        <a14:foregroundMark x1="19395" y1="21306" x2="13732" y2="21993"/>
                        <a14:foregroundMark x1="42048" y1="94158" x2="51823" y2="95647"/>
                        <a14:foregroundMark x1="51823" y1="95647" x2="73468" y2="93471"/>
                        <a14:foregroundMark x1="73468" y1="93471" x2="86346" y2="95876"/>
                        <a14:foregroundMark x1="86346" y1="95876" x2="94802" y2="94616"/>
                        <a14:foregroundMark x1="94802" y1="94616" x2="92708" y2="78694"/>
                        <a14:foregroundMark x1="92708" y1="78694" x2="87199" y2="67239"/>
                        <a14:foregroundMark x1="87199" y1="67239" x2="68503" y2="66896"/>
                        <a14:foregroundMark x1="68503" y1="66896" x2="59426" y2="73654"/>
                        <a14:foregroundMark x1="59426" y1="73654" x2="47556" y2="72852"/>
                        <a14:foregroundMark x1="47556" y1="72852" x2="43134" y2="94616"/>
                        <a14:foregroundMark x1="155" y1="229" x2="9775" y2="13288"/>
                        <a14:foregroundMark x1="9775" y1="13288" x2="19472" y2="14204"/>
                        <a14:foregroundMark x1="19472" y1="14204" x2="26687" y2="19588"/>
                        <a14:foregroundMark x1="26687" y1="19588" x2="37781" y2="19473"/>
                        <a14:foregroundMark x1="37781" y1="19473" x2="49961" y2="21191"/>
                        <a14:foregroundMark x1="49961" y1="21191" x2="59659" y2="20389"/>
                        <a14:foregroundMark x1="59659" y1="20389" x2="73002" y2="20504"/>
                        <a14:foregroundMark x1="73002" y1="20504" x2="86424" y2="19702"/>
                        <a14:foregroundMark x1="86424" y1="19702" x2="94647" y2="20160"/>
                        <a14:foregroundMark x1="94647" y1="20160" x2="93251" y2="5155"/>
                        <a14:foregroundMark x1="93251" y1="5155" x2="91621" y2="687"/>
                        <a14:foregroundMark x1="38945" y1="35281" x2="38945" y2="35281"/>
                        <a14:foregroundMark x1="38014" y1="29439" x2="34368" y2="44559"/>
                        <a14:foregroundMark x1="34368" y1="44559" x2="35764" y2="57045"/>
                        <a14:foregroundMark x1="35764" y1="57045" x2="45074" y2="59107"/>
                        <a14:foregroundMark x1="52864" y1="54667" x2="53918" y2="54066"/>
                        <a14:foregroundMark x1="45074" y1="59107" x2="47324" y2="57825"/>
                        <a14:foregroundMark x1="61815" y1="54066" x2="71451" y2="54066"/>
                        <a14:foregroundMark x1="54949" y1="54066" x2="59302" y2="54066"/>
                        <a14:foregroundMark x1="53918" y1="54066" x2="54436" y2="54066"/>
                        <a14:foregroundMark x1="71451" y1="54066" x2="73623" y2="33906"/>
                        <a14:foregroundMark x1="73623" y1="33906" x2="61521" y2="25659"/>
                        <a14:foregroundMark x1="61521" y1="25659" x2="43134" y2="26346"/>
                        <a14:foregroundMark x1="43134" y1="26346" x2="36695" y2="30813"/>
                        <a14:foregroundMark x1="36695" y1="30813" x2="35764" y2="31844"/>
                        <a14:backgroundMark x1="50160" y1="57942" x2="56090" y2="61741"/>
                        <a14:backgroundMark x1="56090" y1="61741" x2="64236" y2="58076"/>
                        <a14:backgroundMark x1="64236" y1="58076" x2="52387" y2="56673"/>
                        <a14:backgroundMark x1="49687" y1="58211" x2="55935" y2="62428"/>
                        <a14:backgroundMark x1="55935" y1="62428" x2="65436" y2="60324"/>
                        <a14:backgroundMark x1="66233" y1="59913" x2="51683" y2="57074"/>
                        <a14:backgroundMark x1="52645" y1="56525" x2="55702" y2="56472"/>
                        <a14:backgroundMark x1="52629" y1="56535" x2="62141" y2="57159"/>
                        <a14:backgroundMark x1="62141" y1="57159" x2="70442" y2="56128"/>
                        <a14:backgroundMark x1="70442" y1="56128" x2="64469" y2="58190"/>
                        <a14:backgroundMark x1="70132" y1="57503" x2="69063" y2="56121"/>
                        <a14:backgroundMark x1="51047" y1="55899" x2="54228" y2="56816"/>
                        <a14:backgroundMark x1="53757" y1="56121" x2="54228" y2="56816"/>
                        <a14:backgroundMark x1="53530" y1="55899" x2="58883" y2="57503"/>
                        <a14:backgroundMark x1="47556" y1="57274" x2="59193" y2="56701"/>
                        <a14:backgroundMark x1="59193" y1="56701" x2="59348" y2="56816"/>
                        <a14:backgroundMark x1="47556" y1="57159" x2="61055" y2="55899"/>
                      </a14:backgroundRemoval>
                    </a14:imgEffect>
                  </a14:imgLayer>
                </a14:imgProps>
              </a:ext>
              <a:ext uri="{28A0092B-C50C-407E-A947-70E740481C1C}">
                <a14:useLocalDpi xmlns:a14="http://schemas.microsoft.com/office/drawing/2010/main" val="0"/>
              </a:ext>
            </a:extLst>
          </a:blip>
          <a:srcRect l="12066" t="16535" r="6149" b="3587"/>
          <a:stretch/>
        </p:blipFill>
        <p:spPr bwMode="auto">
          <a:xfrm>
            <a:off x="1886353" y="643467"/>
            <a:ext cx="8419294" cy="557106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34539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E8B68EEB-BB45-A6BA-004D-4B58744B00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233" b="4995"/>
          <a:stretch/>
        </p:blipFill>
        <p:spPr>
          <a:xfrm>
            <a:off x="20" y="1282"/>
            <a:ext cx="12191980" cy="6856718"/>
          </a:xfrm>
          <a:prstGeom prst="rect">
            <a:avLst/>
          </a:prstGeom>
        </p:spPr>
      </p:pic>
    </p:spTree>
    <p:extLst>
      <p:ext uri="{BB962C8B-B14F-4D97-AF65-F5344CB8AC3E}">
        <p14:creationId xmlns:p14="http://schemas.microsoft.com/office/powerpoint/2010/main" val="329042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E0C87-76ED-7F5B-CBE8-5AC56DBF6FC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b="1" kern="1200">
                <a:solidFill>
                  <a:srgbClr val="FFFFFF"/>
                </a:solidFill>
                <a:latin typeface="+mj-lt"/>
                <a:ea typeface="+mj-ea"/>
                <a:cs typeface="+mj-cs"/>
              </a:rPr>
              <a:t>Creating Administrative Reimbursements</a:t>
            </a:r>
          </a:p>
        </p:txBody>
      </p:sp>
      <p:pic>
        <p:nvPicPr>
          <p:cNvPr id="9" name="Content Placeholder 8" descr="A screenshot of a computer&#10;&#10;Description automatically generated">
            <a:extLst>
              <a:ext uri="{FF2B5EF4-FFF2-40B4-BE49-F238E27FC236}">
                <a16:creationId xmlns:a16="http://schemas.microsoft.com/office/drawing/2014/main" id="{B95DBCBB-0DAB-B397-20C7-0B5DAAC4FA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225" y="2167574"/>
            <a:ext cx="11327549" cy="4049598"/>
          </a:xfrm>
          <a:prstGeom prst="rect">
            <a:avLst/>
          </a:prstGeom>
        </p:spPr>
      </p:pic>
      <p:sp>
        <p:nvSpPr>
          <p:cNvPr id="10" name="TextBox 9">
            <a:extLst>
              <a:ext uri="{FF2B5EF4-FFF2-40B4-BE49-F238E27FC236}">
                <a16:creationId xmlns:a16="http://schemas.microsoft.com/office/drawing/2014/main" id="{E9E6140B-D17F-814E-3E04-8E5513B5BACD}"/>
              </a:ext>
            </a:extLst>
          </p:cNvPr>
          <p:cNvSpPr txBox="1"/>
          <p:nvPr/>
        </p:nvSpPr>
        <p:spPr>
          <a:xfrm>
            <a:off x="699714" y="1655276"/>
            <a:ext cx="6915932" cy="369332"/>
          </a:xfrm>
          <a:prstGeom prst="rect">
            <a:avLst/>
          </a:prstGeom>
          <a:noFill/>
        </p:spPr>
        <p:txBody>
          <a:bodyPr wrap="square" lIns="91440" tIns="45720" rIns="91440" bIns="45720" rtlCol="0" anchor="t">
            <a:spAutoFit/>
          </a:bodyPr>
          <a:lstStyle/>
          <a:p>
            <a:r>
              <a:rPr lang="en-US"/>
              <a:t>Click on Administration</a:t>
            </a:r>
          </a:p>
        </p:txBody>
      </p:sp>
    </p:spTree>
    <p:extLst>
      <p:ext uri="{BB962C8B-B14F-4D97-AF65-F5344CB8AC3E}">
        <p14:creationId xmlns:p14="http://schemas.microsoft.com/office/powerpoint/2010/main" val="127383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45BA1348-76CB-4FAB-5798-57D9989B41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403" r="29922"/>
          <a:stretch/>
        </p:blipFill>
        <p:spPr>
          <a:xfrm>
            <a:off x="20" y="1282"/>
            <a:ext cx="12191980" cy="6856718"/>
          </a:xfrm>
          <a:prstGeom prst="rect">
            <a:avLst/>
          </a:prstGeom>
        </p:spPr>
      </p:pic>
    </p:spTree>
    <p:extLst>
      <p:ext uri="{BB962C8B-B14F-4D97-AF65-F5344CB8AC3E}">
        <p14:creationId xmlns:p14="http://schemas.microsoft.com/office/powerpoint/2010/main" val="323946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 shot of a computer&#10;&#10;Description automatically generated">
            <a:extLst>
              <a:ext uri="{FF2B5EF4-FFF2-40B4-BE49-F238E27FC236}">
                <a16:creationId xmlns:a16="http://schemas.microsoft.com/office/drawing/2014/main" id="{0968A3C7-BC21-BB5F-E71C-8040177EA4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857" r="31578" b="-1"/>
          <a:stretch/>
        </p:blipFill>
        <p:spPr>
          <a:xfrm>
            <a:off x="1143004" y="643467"/>
            <a:ext cx="9905992" cy="5571066"/>
          </a:xfrm>
          <a:prstGeom prst="rect">
            <a:avLst/>
          </a:prstGeom>
        </p:spPr>
      </p:pic>
    </p:spTree>
    <p:extLst>
      <p:ext uri="{BB962C8B-B14F-4D97-AF65-F5344CB8AC3E}">
        <p14:creationId xmlns:p14="http://schemas.microsoft.com/office/powerpoint/2010/main" val="2455306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EBCAD86E-2D69-2F03-BD3B-5E1E9ADF04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411562"/>
            <a:ext cx="10905066" cy="4034874"/>
          </a:xfrm>
          <a:prstGeom prst="rect">
            <a:avLst/>
          </a:prstGeom>
        </p:spPr>
      </p:pic>
    </p:spTree>
    <p:extLst>
      <p:ext uri="{BB962C8B-B14F-4D97-AF65-F5344CB8AC3E}">
        <p14:creationId xmlns:p14="http://schemas.microsoft.com/office/powerpoint/2010/main" val="106588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descr="A screenshot of a computer&#10;&#10;Description automatically generated">
            <a:extLst>
              <a:ext uri="{FF2B5EF4-FFF2-40B4-BE49-F238E27FC236}">
                <a16:creationId xmlns:a16="http://schemas.microsoft.com/office/drawing/2014/main" id="{6E8490CF-222D-1ED7-3803-B4B7C7258E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951" b="6179"/>
          <a:stretch/>
        </p:blipFill>
        <p:spPr bwMode="auto">
          <a:xfrm>
            <a:off x="971068" y="2811594"/>
            <a:ext cx="9878804" cy="261793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51B275D-EDAF-805A-21B2-71AA1A4720E2}"/>
              </a:ext>
            </a:extLst>
          </p:cNvPr>
          <p:cNvSpPr txBox="1"/>
          <p:nvPr/>
        </p:nvSpPr>
        <p:spPr>
          <a:xfrm>
            <a:off x="0" y="0"/>
            <a:ext cx="12190475" cy="1569660"/>
          </a:xfrm>
          <a:prstGeom prst="rect">
            <a:avLst/>
          </a:prstGeom>
          <a:solidFill>
            <a:schemeClr val="accent1">
              <a:lumMod val="50000"/>
            </a:schemeClr>
          </a:solidFill>
        </p:spPr>
        <p:txBody>
          <a:bodyPr wrap="square" rtlCol="0">
            <a:spAutoFit/>
          </a:bodyPr>
          <a:lstStyle/>
          <a:p>
            <a:r>
              <a:rPr lang="en-US" sz="3200">
                <a:solidFill>
                  <a:schemeClr val="bg1"/>
                </a:solidFill>
              </a:rPr>
              <a:t>Click on Summary of Direct Assistance to Review all of the vouchers included in the Summary.  </a:t>
            </a:r>
          </a:p>
          <a:p>
            <a:endParaRPr lang="en-US" sz="3200">
              <a:solidFill>
                <a:schemeClr val="bg1"/>
              </a:solidFill>
            </a:endParaRPr>
          </a:p>
        </p:txBody>
      </p:sp>
    </p:spTree>
    <p:extLst>
      <p:ext uri="{BB962C8B-B14F-4D97-AF65-F5344CB8AC3E}">
        <p14:creationId xmlns:p14="http://schemas.microsoft.com/office/powerpoint/2010/main" val="280711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2159453" y="605522"/>
            <a:ext cx="8715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rPr>
              <a:t>Webinar Recording on </a:t>
            </a:r>
            <a:r>
              <a:rPr kumimoji="0" lang="en-US" sz="3600" b="1" i="0" u="none" strike="noStrike" kern="1200" cap="none" spc="0" normalizeH="0" baseline="0" noProof="0" dirty="0" err="1">
                <a:ln>
                  <a:noFill/>
                </a:ln>
                <a:solidFill>
                  <a:prstClr val="white"/>
                </a:solidFill>
                <a:effectLst/>
                <a:uLnTx/>
                <a:uFillTx/>
                <a:latin typeface="Aptos" panose="02110004020202020204"/>
                <a:ea typeface="+mn-ea"/>
                <a:cs typeface="+mn-cs"/>
              </a:rPr>
              <a:t>MRSConnect</a:t>
            </a:r>
            <a:endPar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35" y="2166253"/>
            <a:ext cx="4841585" cy="4086225"/>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3867302" y="4566554"/>
            <a:ext cx="1986418" cy="168592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D1F9AD73-083F-0B4F-1BFF-D0B277943788}"/>
              </a:ext>
            </a:extLst>
          </p:cNvPr>
          <p:cNvSpPr txBox="1"/>
          <p:nvPr/>
        </p:nvSpPr>
        <p:spPr>
          <a:xfrm>
            <a:off x="1467709" y="1453824"/>
            <a:ext cx="42734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All webinars for the fiscal year are saved on the Communications tile.</a:t>
            </a:r>
          </a:p>
        </p:txBody>
      </p:sp>
      <p:sp>
        <p:nvSpPr>
          <p:cNvPr id="7" name="TextBox 6">
            <a:extLst>
              <a:ext uri="{FF2B5EF4-FFF2-40B4-BE49-F238E27FC236}">
                <a16:creationId xmlns:a16="http://schemas.microsoft.com/office/drawing/2014/main" id="{C2BF354C-DEC5-11E6-8534-34AEB18D2FE4}"/>
              </a:ext>
            </a:extLst>
          </p:cNvPr>
          <p:cNvSpPr txBox="1"/>
          <p:nvPr/>
        </p:nvSpPr>
        <p:spPr>
          <a:xfrm>
            <a:off x="6743922" y="1453824"/>
            <a:ext cx="42734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Today’s webinar will also be saved here on the MG page.</a:t>
            </a:r>
          </a:p>
        </p:txBody>
      </p:sp>
      <p:pic>
        <p:nvPicPr>
          <p:cNvPr id="5" name="Picture 4" descr="A screenshot of a webinar&#10;&#10;Description automatically generated">
            <a:extLst>
              <a:ext uri="{FF2B5EF4-FFF2-40B4-BE49-F238E27FC236}">
                <a16:creationId xmlns:a16="http://schemas.microsoft.com/office/drawing/2014/main" id="{73D27E9E-48B8-4987-2ABB-7CD7279E9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270" y="2166253"/>
            <a:ext cx="5106173" cy="4086225"/>
          </a:xfrm>
          <a:prstGeom prst="rect">
            <a:avLst/>
          </a:prstGeom>
        </p:spPr>
      </p:pic>
      <p:sp>
        <p:nvSpPr>
          <p:cNvPr id="11" name="Arrow: Right 10">
            <a:extLst>
              <a:ext uri="{FF2B5EF4-FFF2-40B4-BE49-F238E27FC236}">
                <a16:creationId xmlns:a16="http://schemas.microsoft.com/office/drawing/2014/main" id="{AFC3DB83-226C-AF0F-5DA4-66FB849495E2}"/>
              </a:ext>
            </a:extLst>
          </p:cNvPr>
          <p:cNvSpPr/>
          <p:nvPr/>
        </p:nvSpPr>
        <p:spPr>
          <a:xfrm rot="10800000">
            <a:off x="8632115" y="3429000"/>
            <a:ext cx="702291" cy="1959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67FAF9A7-010F-09EB-5110-EE9D9601D8B9}"/>
              </a:ext>
            </a:extLst>
          </p:cNvPr>
          <p:cNvSpPr/>
          <p:nvPr/>
        </p:nvSpPr>
        <p:spPr>
          <a:xfrm>
            <a:off x="6940428" y="4257277"/>
            <a:ext cx="1749782" cy="195943"/>
          </a:xfrm>
          <a:prstGeom prst="rect">
            <a:avLst/>
          </a:prstGeom>
          <a:solidFill>
            <a:srgbClr val="FFFF00">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311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0661A-195E-ED29-4E82-C049809847A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Review direct assistance</a:t>
            </a:r>
          </a:p>
        </p:txBody>
      </p:sp>
      <p:pic>
        <p:nvPicPr>
          <p:cNvPr id="5" name="Content Placeholder 4" descr="A screenshot of a computer&#10;&#10;Description automatically generated">
            <a:extLst>
              <a:ext uri="{FF2B5EF4-FFF2-40B4-BE49-F238E27FC236}">
                <a16:creationId xmlns:a16="http://schemas.microsoft.com/office/drawing/2014/main" id="{996D1C10-5772-06A4-54B8-B5F5EC5EB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266488"/>
            <a:ext cx="6780700" cy="4322695"/>
          </a:xfrm>
          <a:prstGeom prst="rect">
            <a:avLst/>
          </a:prstGeom>
        </p:spPr>
      </p:pic>
    </p:spTree>
    <p:extLst>
      <p:ext uri="{BB962C8B-B14F-4D97-AF65-F5344CB8AC3E}">
        <p14:creationId xmlns:p14="http://schemas.microsoft.com/office/powerpoint/2010/main" val="81473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5B44-CB86-7B61-80E8-67DB6B0BBAE2}"/>
              </a:ext>
            </a:extLst>
          </p:cNvPr>
          <p:cNvSpPr>
            <a:spLocks noGrp="1"/>
          </p:cNvSpPr>
          <p:nvPr>
            <p:ph type="title"/>
          </p:nvPr>
        </p:nvSpPr>
        <p:spPr>
          <a:xfrm>
            <a:off x="0" y="0"/>
            <a:ext cx="12192000" cy="1726771"/>
          </a:xfrm>
          <a:solidFill>
            <a:schemeClr val="accent1">
              <a:lumMod val="50000"/>
            </a:schemeClr>
          </a:solidFill>
        </p:spPr>
        <p:txBody>
          <a:bodyPr>
            <a:noAutofit/>
          </a:bodyPr>
          <a:lstStyle/>
          <a:p>
            <a:r>
              <a:rPr lang="en-US" sz="2400">
                <a:solidFill>
                  <a:schemeClr val="bg1"/>
                </a:solidFill>
              </a:rPr>
              <a:t>Review each voucher, you can remove those you do not wish to submit. Make sure the total in the Summary of Direct Assistance Form matches the amount listed as Direct Assistance on the reimbursement form in the  federal column</a:t>
            </a:r>
            <a:r>
              <a:rPr lang="en-US" sz="3200">
                <a:solidFill>
                  <a:schemeClr val="bg1"/>
                </a:solidFill>
              </a:rPr>
              <a:t>.  </a:t>
            </a:r>
            <a:r>
              <a:rPr lang="en-US" sz="2400">
                <a:solidFill>
                  <a:schemeClr val="bg1"/>
                </a:solidFill>
              </a:rPr>
              <a:t>If they do not match, you will get an error message. </a:t>
            </a:r>
          </a:p>
        </p:txBody>
      </p:sp>
      <p:pic>
        <p:nvPicPr>
          <p:cNvPr id="5" name="Content Placeholder 4" descr="A screenshot of a computer&#10;&#10;Description automatically generated">
            <a:extLst>
              <a:ext uri="{FF2B5EF4-FFF2-40B4-BE49-F238E27FC236}">
                <a16:creationId xmlns:a16="http://schemas.microsoft.com/office/drawing/2014/main" id="{5D60BCB7-B3AE-C69F-CE42-B8A683A4F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91896"/>
            <a:ext cx="4832918" cy="3287326"/>
          </a:xfrm>
        </p:spPr>
      </p:pic>
      <p:pic>
        <p:nvPicPr>
          <p:cNvPr id="6" name="Content Placeholder 4" descr="A screenshot of a computer">
            <a:extLst>
              <a:ext uri="{FF2B5EF4-FFF2-40B4-BE49-F238E27FC236}">
                <a16:creationId xmlns:a16="http://schemas.microsoft.com/office/drawing/2014/main" id="{9D67FA20-B163-AA44-6FE1-58705BC18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860" y="2091896"/>
            <a:ext cx="4493820" cy="3177773"/>
          </a:xfrm>
          <a:prstGeom prst="rect">
            <a:avLst/>
          </a:prstGeom>
        </p:spPr>
      </p:pic>
    </p:spTree>
    <p:extLst>
      <p:ext uri="{BB962C8B-B14F-4D97-AF65-F5344CB8AC3E}">
        <p14:creationId xmlns:p14="http://schemas.microsoft.com/office/powerpoint/2010/main" val="93729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F6AF-104A-484B-D8FE-268F5F903DE5}"/>
              </a:ext>
            </a:extLst>
          </p:cNvPr>
          <p:cNvSpPr>
            <a:spLocks noGrp="1"/>
          </p:cNvSpPr>
          <p:nvPr>
            <p:ph type="title"/>
          </p:nvPr>
        </p:nvSpPr>
        <p:spPr>
          <a:xfrm>
            <a:off x="0" y="0"/>
            <a:ext cx="12192000" cy="1690689"/>
          </a:xfrm>
          <a:solidFill>
            <a:schemeClr val="accent1">
              <a:lumMod val="50000"/>
            </a:schemeClr>
          </a:solidFill>
        </p:spPr>
        <p:txBody>
          <a:bodyPr>
            <a:normAutofit/>
          </a:bodyPr>
          <a:lstStyle/>
          <a:p>
            <a:r>
              <a:rPr lang="en-US" sz="3200">
                <a:solidFill>
                  <a:schemeClr val="bg1"/>
                </a:solidFill>
              </a:rPr>
              <a:t>To remove a direct assistance voucher, check the remove form box on the voucher and then click remove voucher at the bottom of the page.</a:t>
            </a:r>
          </a:p>
        </p:txBody>
      </p:sp>
      <p:pic>
        <p:nvPicPr>
          <p:cNvPr id="5" name="Content Placeholder 4" descr="A screenshot of a computer&#10;&#10;Description automatically generated">
            <a:extLst>
              <a:ext uri="{FF2B5EF4-FFF2-40B4-BE49-F238E27FC236}">
                <a16:creationId xmlns:a16="http://schemas.microsoft.com/office/drawing/2014/main" id="{F84F8CD7-8975-B98C-48DA-FAC29BA968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398" y="1914146"/>
            <a:ext cx="7811590" cy="1819529"/>
          </a:xfrm>
        </p:spPr>
      </p:pic>
      <p:pic>
        <p:nvPicPr>
          <p:cNvPr id="7" name="Picture 6" descr="A screenshot of a computer&#10;&#10;Description automatically generated">
            <a:extLst>
              <a:ext uri="{FF2B5EF4-FFF2-40B4-BE49-F238E27FC236}">
                <a16:creationId xmlns:a16="http://schemas.microsoft.com/office/drawing/2014/main" id="{8A763937-DD51-4EBC-0AB6-99AD89EFB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66" y="3957132"/>
            <a:ext cx="5620534" cy="1638529"/>
          </a:xfrm>
          <a:prstGeom prst="rect">
            <a:avLst/>
          </a:prstGeom>
        </p:spPr>
      </p:pic>
    </p:spTree>
    <p:extLst>
      <p:ext uri="{BB962C8B-B14F-4D97-AF65-F5344CB8AC3E}">
        <p14:creationId xmlns:p14="http://schemas.microsoft.com/office/powerpoint/2010/main" val="134630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ADF9-58C4-1F9E-1CE5-BCABF56CD314}"/>
              </a:ext>
            </a:extLst>
          </p:cNvPr>
          <p:cNvSpPr>
            <a:spLocks noGrp="1"/>
          </p:cNvSpPr>
          <p:nvPr>
            <p:ph type="title"/>
          </p:nvPr>
        </p:nvSpPr>
        <p:spPr>
          <a:xfrm>
            <a:off x="0" y="14526"/>
            <a:ext cx="12249892" cy="1325563"/>
          </a:xfrm>
          <a:solidFill>
            <a:schemeClr val="accent1">
              <a:lumMod val="50000"/>
            </a:schemeClr>
          </a:solidFill>
        </p:spPr>
        <p:txBody>
          <a:bodyPr>
            <a:noAutofit/>
          </a:bodyPr>
          <a:lstStyle/>
          <a:p>
            <a:r>
              <a:rPr lang="en-US" sz="3200">
                <a:solidFill>
                  <a:schemeClr val="bg1"/>
                </a:solidFill>
              </a:rPr>
              <a:t>When you are done reviewing vouchers, click Go to Main Page at the bottom of the summary. </a:t>
            </a:r>
          </a:p>
        </p:txBody>
      </p:sp>
      <p:pic>
        <p:nvPicPr>
          <p:cNvPr id="7" name="Picture 6" descr="A screen with a computer screen&#10;&#10;Description automatically generated with medium confidence">
            <a:extLst>
              <a:ext uri="{FF2B5EF4-FFF2-40B4-BE49-F238E27FC236}">
                <a16:creationId xmlns:a16="http://schemas.microsoft.com/office/drawing/2014/main" id="{E4757278-4EC7-DEE9-3979-1CEC10D13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6" y="2094397"/>
            <a:ext cx="9098837" cy="2063109"/>
          </a:xfrm>
          <a:prstGeom prst="rect">
            <a:avLst/>
          </a:prstGeom>
        </p:spPr>
      </p:pic>
    </p:spTree>
    <p:extLst>
      <p:ext uri="{BB962C8B-B14F-4D97-AF65-F5344CB8AC3E}">
        <p14:creationId xmlns:p14="http://schemas.microsoft.com/office/powerpoint/2010/main" val="346965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29B9E-EED4-DF54-2508-7EF03B2C0D8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kern="1200">
                <a:solidFill>
                  <a:schemeClr val="bg1"/>
                </a:solidFill>
                <a:latin typeface="+mj-lt"/>
                <a:ea typeface="+mj-ea"/>
                <a:cs typeface="+mj-cs"/>
              </a:rPr>
              <a:t>Fill out subtotals for administrative costs</a:t>
            </a:r>
          </a:p>
        </p:txBody>
      </p:sp>
      <p:sp>
        <p:nvSpPr>
          <p:cNvPr id="3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screenshot of a computer&#10;&#10;Description automatically generated">
            <a:extLst>
              <a:ext uri="{FF2B5EF4-FFF2-40B4-BE49-F238E27FC236}">
                <a16:creationId xmlns:a16="http://schemas.microsoft.com/office/drawing/2014/main" id="{6605CF4C-36B8-7A90-E367-D10F7CF62F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75" b="7486"/>
          <a:stretch/>
        </p:blipFill>
        <p:spPr>
          <a:xfrm>
            <a:off x="4594038" y="1007574"/>
            <a:ext cx="7214616" cy="4842851"/>
          </a:xfrm>
          <a:prstGeom prst="rect">
            <a:avLst/>
          </a:prstGeom>
        </p:spPr>
      </p:pic>
    </p:spTree>
    <p:extLst>
      <p:ext uri="{BB962C8B-B14F-4D97-AF65-F5344CB8AC3E}">
        <p14:creationId xmlns:p14="http://schemas.microsoft.com/office/powerpoint/2010/main" val="1173546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412C797-2C35-F9D5-ABD7-0FECB12D7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88" y="0"/>
            <a:ext cx="10899823" cy="6858000"/>
          </a:xfrm>
          <a:prstGeom prst="rect">
            <a:avLst/>
          </a:prstGeom>
        </p:spPr>
      </p:pic>
    </p:spTree>
    <p:extLst>
      <p:ext uri="{BB962C8B-B14F-4D97-AF65-F5344CB8AC3E}">
        <p14:creationId xmlns:p14="http://schemas.microsoft.com/office/powerpoint/2010/main" val="400095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ADB8B32-07E0-D8B9-05B8-BC044F76F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1742"/>
            <a:ext cx="12192000" cy="5634515"/>
          </a:xfrm>
          <a:prstGeom prst="rect">
            <a:avLst/>
          </a:prstGeom>
        </p:spPr>
      </p:pic>
    </p:spTree>
    <p:extLst>
      <p:ext uri="{BB962C8B-B14F-4D97-AF65-F5344CB8AC3E}">
        <p14:creationId xmlns:p14="http://schemas.microsoft.com/office/powerpoint/2010/main" val="1180403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ED5B2BB-3414-E8BD-A7F7-281EA2532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3772"/>
            <a:ext cx="12192000" cy="5330456"/>
          </a:xfrm>
          <a:prstGeom prst="rect">
            <a:avLst/>
          </a:prstGeom>
        </p:spPr>
      </p:pic>
    </p:spTree>
    <p:extLst>
      <p:ext uri="{BB962C8B-B14F-4D97-AF65-F5344CB8AC3E}">
        <p14:creationId xmlns:p14="http://schemas.microsoft.com/office/powerpoint/2010/main" val="1807283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4FA185F-A178-A957-829A-9D0438718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78" y="0"/>
            <a:ext cx="11369843" cy="6858000"/>
          </a:xfrm>
          <a:prstGeom prst="rect">
            <a:avLst/>
          </a:prstGeom>
        </p:spPr>
      </p:pic>
    </p:spTree>
    <p:extLst>
      <p:ext uri="{BB962C8B-B14F-4D97-AF65-F5344CB8AC3E}">
        <p14:creationId xmlns:p14="http://schemas.microsoft.com/office/powerpoint/2010/main" val="410101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BD5B358-323D-9FDE-64D1-9C55EE4FE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8" y="5190"/>
            <a:ext cx="11857143" cy="6847619"/>
          </a:xfrm>
          <a:prstGeom prst="rect">
            <a:avLst/>
          </a:prstGeom>
        </p:spPr>
      </p:pic>
    </p:spTree>
    <p:extLst>
      <p:ext uri="{BB962C8B-B14F-4D97-AF65-F5344CB8AC3E}">
        <p14:creationId xmlns:p14="http://schemas.microsoft.com/office/powerpoint/2010/main" val="179758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3996389" y="1143612"/>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Today’s</a:t>
            </a:r>
            <a:r>
              <a:rPr lang="en-US" sz="4000" b="1">
                <a:latin typeface="Open Sans" panose="020B0606030504020204" pitchFamily="34" charset="0"/>
                <a:ea typeface="Open Sans" panose="020B0606030504020204" pitchFamily="34" charset="0"/>
                <a:cs typeface="Open Sans" panose="020B0606030504020204" pitchFamily="34" charset="0"/>
              </a:rPr>
              <a:t> Agenda</a:t>
            </a:r>
          </a:p>
        </p:txBody>
      </p:sp>
      <p:sp>
        <p:nvSpPr>
          <p:cNvPr id="3" name="Oval 2">
            <a:extLst>
              <a:ext uri="{FF2B5EF4-FFF2-40B4-BE49-F238E27FC236}">
                <a16:creationId xmlns:a16="http://schemas.microsoft.com/office/drawing/2014/main" id="{D1BB2950-FD8B-4818-8514-5E0860921B86}"/>
              </a:ext>
            </a:extLst>
          </p:cNvPr>
          <p:cNvSpPr/>
          <p:nvPr/>
        </p:nvSpPr>
        <p:spPr>
          <a:xfrm>
            <a:off x="880844" y="3011647"/>
            <a:ext cx="548640" cy="5486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7421426" y="2969513"/>
            <a:ext cx="3663820"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Supplemental Period</a:t>
            </a:r>
          </a:p>
        </p:txBody>
      </p:sp>
      <p:sp>
        <p:nvSpPr>
          <p:cNvPr id="5" name="Oval 4">
            <a:extLst>
              <a:ext uri="{FF2B5EF4-FFF2-40B4-BE49-F238E27FC236}">
                <a16:creationId xmlns:a16="http://schemas.microsoft.com/office/drawing/2014/main" id="{1560DBEE-898D-47F7-9E61-A94952BA2F7E}"/>
              </a:ext>
            </a:extLst>
          </p:cNvPr>
          <p:cNvSpPr/>
          <p:nvPr/>
        </p:nvSpPr>
        <p:spPr>
          <a:xfrm>
            <a:off x="880844" y="4298138"/>
            <a:ext cx="548640" cy="5486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6" name="Rectangle: Rounded Corners 5">
            <a:extLst>
              <a:ext uri="{FF2B5EF4-FFF2-40B4-BE49-F238E27FC236}">
                <a16:creationId xmlns:a16="http://schemas.microsoft.com/office/drawing/2014/main" id="{C4009A11-0AE5-4F95-8FD4-FB062D352D39}"/>
              </a:ext>
            </a:extLst>
          </p:cNvPr>
          <p:cNvSpPr/>
          <p:nvPr/>
        </p:nvSpPr>
        <p:spPr>
          <a:xfrm>
            <a:off x="7421426" y="4298138"/>
            <a:ext cx="3663820"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Tracking Match Grant in MRIS – Match Grant Reports</a:t>
            </a:r>
          </a:p>
        </p:txBody>
      </p:sp>
      <p:sp>
        <p:nvSpPr>
          <p:cNvPr id="7" name="Oval 6">
            <a:extLst>
              <a:ext uri="{FF2B5EF4-FFF2-40B4-BE49-F238E27FC236}">
                <a16:creationId xmlns:a16="http://schemas.microsoft.com/office/drawing/2014/main" id="{ACB8BBAF-0826-4A56-8B7A-FCF3A3847418}"/>
              </a:ext>
            </a:extLst>
          </p:cNvPr>
          <p:cNvSpPr/>
          <p:nvPr/>
        </p:nvSpPr>
        <p:spPr>
          <a:xfrm>
            <a:off x="6778179" y="3002280"/>
            <a:ext cx="548640" cy="5486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Rounded Corners 7">
            <a:extLst>
              <a:ext uri="{FF2B5EF4-FFF2-40B4-BE49-F238E27FC236}">
                <a16:creationId xmlns:a16="http://schemas.microsoft.com/office/drawing/2014/main" id="{6344CB4F-ACCB-41E2-8BEE-0DA281808FE2}"/>
              </a:ext>
            </a:extLst>
          </p:cNvPr>
          <p:cNvSpPr/>
          <p:nvPr/>
        </p:nvSpPr>
        <p:spPr>
          <a:xfrm>
            <a:off x="1524091" y="2969513"/>
            <a:ext cx="3666744"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Reimbursement Process and  Resources</a:t>
            </a:r>
          </a:p>
        </p:txBody>
      </p:sp>
      <p:sp>
        <p:nvSpPr>
          <p:cNvPr id="11" name="Oval 10">
            <a:extLst>
              <a:ext uri="{FF2B5EF4-FFF2-40B4-BE49-F238E27FC236}">
                <a16:creationId xmlns:a16="http://schemas.microsoft.com/office/drawing/2014/main" id="{CACF3589-108A-4DE8-8C70-7AE5B4F1134C}"/>
              </a:ext>
            </a:extLst>
          </p:cNvPr>
          <p:cNvSpPr/>
          <p:nvPr/>
        </p:nvSpPr>
        <p:spPr>
          <a:xfrm>
            <a:off x="6782721" y="4298138"/>
            <a:ext cx="548640" cy="5486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12" name="Rectangle: Rounded Corners 11">
            <a:extLst>
              <a:ext uri="{FF2B5EF4-FFF2-40B4-BE49-F238E27FC236}">
                <a16:creationId xmlns:a16="http://schemas.microsoft.com/office/drawing/2014/main" id="{D88111FA-4793-4495-B1D3-F612CC99A2FF}"/>
              </a:ext>
            </a:extLst>
          </p:cNvPr>
          <p:cNvSpPr/>
          <p:nvPr/>
        </p:nvSpPr>
        <p:spPr>
          <a:xfrm>
            <a:off x="1624674" y="4298138"/>
            <a:ext cx="3666744"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Reporting Match</a:t>
            </a:r>
          </a:p>
        </p:txBody>
      </p:sp>
    </p:spTree>
    <p:extLst>
      <p:ext uri="{BB962C8B-B14F-4D97-AF65-F5344CB8AC3E}">
        <p14:creationId xmlns:p14="http://schemas.microsoft.com/office/powerpoint/2010/main" val="19541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Funding Deadlines for FY23</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246006"/>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02E929B-46BC-0F38-396C-A1F5AE58D06D}"/>
              </a:ext>
            </a:extLst>
          </p:cNvPr>
          <p:cNvSpPr/>
          <p:nvPr/>
        </p:nvSpPr>
        <p:spPr>
          <a:xfrm>
            <a:off x="1457890" y="2814310"/>
            <a:ext cx="4811812" cy="272981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ea typeface="Open Sans"/>
                <a:cs typeface="Open Sans"/>
              </a:rPr>
              <a:t>Supplemental (Liquidation) </a:t>
            </a:r>
            <a:endParaRPr lang="en-US">
              <a:solidFill>
                <a:schemeClr val="tx1"/>
              </a:solidFill>
            </a:endParaRPr>
          </a:p>
          <a:p>
            <a:pPr algn="ctr"/>
            <a:r>
              <a:rPr lang="en-US" sz="2000" b="1">
                <a:solidFill>
                  <a:schemeClr val="tx1"/>
                </a:solidFill>
                <a:ea typeface="Open Sans"/>
                <a:cs typeface="Open Sans"/>
              </a:rPr>
              <a:t>Deadline</a:t>
            </a:r>
            <a:endParaRPr lang="en-US">
              <a:solidFill>
                <a:schemeClr val="tx1"/>
              </a:solidFill>
            </a:endParaRPr>
          </a:p>
          <a:p>
            <a:pPr algn="ctr"/>
            <a:r>
              <a:rPr lang="en-US" sz="2000" b="1">
                <a:solidFill>
                  <a:schemeClr val="tx1"/>
                </a:solidFill>
                <a:ea typeface="Open Sans"/>
                <a:cs typeface="Open Sans"/>
              </a:rPr>
              <a:t>5/31/2024</a:t>
            </a:r>
          </a:p>
          <a:p>
            <a:pPr algn="ctr"/>
            <a:r>
              <a:rPr lang="en-US" sz="1200">
                <a:solidFill>
                  <a:schemeClr val="tx1"/>
                </a:solidFill>
                <a:ea typeface="Open Sans"/>
                <a:cs typeface="Open Sans"/>
              </a:rPr>
              <a:t>Date by which FY 2023 expenses must be incurred. Since the service period is </a:t>
            </a:r>
            <a:r>
              <a:rPr lang="en-US" sz="1200" b="1" u="sng">
                <a:solidFill>
                  <a:schemeClr val="tx1"/>
                </a:solidFill>
                <a:ea typeface="Open Sans"/>
                <a:cs typeface="Open Sans"/>
              </a:rPr>
              <a:t>240 days from enrollment</a:t>
            </a:r>
            <a:r>
              <a:rPr lang="en-US" sz="1200">
                <a:solidFill>
                  <a:schemeClr val="tx1"/>
                </a:solidFill>
                <a:ea typeface="Open Sans"/>
                <a:cs typeface="Open Sans"/>
              </a:rPr>
              <a:t>, clients are served during a supplemental time when the fiscal year has ended but client services are ongoing for that fiscal year – </a:t>
            </a:r>
            <a:r>
              <a:rPr lang="en-US" sz="1200" b="1">
                <a:solidFill>
                  <a:schemeClr val="tx1"/>
                </a:solidFill>
                <a:ea typeface="Open Sans"/>
                <a:cs typeface="Open Sans"/>
              </a:rPr>
              <a:t>October to May</a:t>
            </a:r>
            <a:endParaRPr lang="en-US" sz="1200" b="1">
              <a:solidFill>
                <a:schemeClr val="tx1"/>
              </a:solidFill>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id="{058EF213-97C1-F30D-3D9A-279DA3AE08DB}"/>
              </a:ext>
            </a:extLst>
          </p:cNvPr>
          <p:cNvSpPr/>
          <p:nvPr/>
        </p:nvSpPr>
        <p:spPr>
          <a:xfrm>
            <a:off x="6395852" y="2784469"/>
            <a:ext cx="4832743" cy="273945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ea typeface="Open Sans"/>
                <a:cs typeface="Open Sans"/>
              </a:rPr>
              <a:t>MRIS Final Submission Deadline</a:t>
            </a:r>
          </a:p>
          <a:p>
            <a:pPr algn="ctr"/>
            <a:r>
              <a:rPr lang="en-US" sz="2000" b="1">
                <a:solidFill>
                  <a:schemeClr val="tx1"/>
                </a:solidFill>
                <a:ea typeface="Open Sans"/>
                <a:cs typeface="Open Sans"/>
              </a:rPr>
              <a:t>6/27/2024</a:t>
            </a:r>
          </a:p>
          <a:p>
            <a:pPr algn="ctr"/>
            <a:endParaRPr lang="en-US" b="1">
              <a:solidFill>
                <a:schemeClr val="tx1"/>
              </a:solidFill>
              <a:ea typeface="Open Sans"/>
              <a:cs typeface="Open Sans"/>
            </a:endParaRPr>
          </a:p>
          <a:p>
            <a:pPr algn="ctr"/>
            <a:r>
              <a:rPr lang="en-US">
                <a:solidFill>
                  <a:schemeClr val="tx1"/>
                </a:solidFill>
                <a:ea typeface="Open Sans"/>
                <a:cs typeface="Open Sans"/>
              </a:rPr>
              <a:t>Date by which all reimbursements must be completed in MRIS</a:t>
            </a:r>
            <a:endParaRPr lang="en-US">
              <a:solidFill>
                <a:schemeClr val="tx1"/>
              </a:solidFill>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473726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6EEA1-BCA3-45E0-911E-C2E1EA831556}"/>
              </a:ext>
            </a:extLst>
          </p:cNvPr>
          <p:cNvSpPr txBox="1"/>
          <p:nvPr/>
        </p:nvSpPr>
        <p:spPr>
          <a:xfrm>
            <a:off x="759843" y="353815"/>
            <a:ext cx="1056186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cs typeface="Calibri Light"/>
              </a:rPr>
              <a:t>Available Funds in MRIS</a:t>
            </a:r>
            <a:endParaRPr lang="en-US" sz="4000">
              <a:cs typeface="Calibri" panose="020F0502020204030204"/>
            </a:endParaRPr>
          </a:p>
        </p:txBody>
      </p:sp>
      <p:sp>
        <p:nvSpPr>
          <p:cNvPr id="4" name="Flowchart: Alternate Process 3">
            <a:extLst>
              <a:ext uri="{FF2B5EF4-FFF2-40B4-BE49-F238E27FC236}">
                <a16:creationId xmlns:a16="http://schemas.microsoft.com/office/drawing/2014/main" id="{8FFD9F06-7460-134A-3135-92EAFBB04B7C}"/>
              </a:ext>
            </a:extLst>
          </p:cNvPr>
          <p:cNvSpPr/>
          <p:nvPr/>
        </p:nvSpPr>
        <p:spPr>
          <a:xfrm>
            <a:off x="3600870" y="1748022"/>
            <a:ext cx="2629856" cy="1006414"/>
          </a:xfrm>
          <a:prstGeom prst="flowChartAlternateProcess">
            <a:avLst/>
          </a:prstGeom>
          <a:solidFill>
            <a:srgbClr val="0070C0"/>
          </a:solidFill>
          <a:ln>
            <a:solidFill>
              <a:srgbClr val="84D1A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cs typeface="Calibri"/>
              </a:rPr>
              <a:t>Direct Assistance Funds</a:t>
            </a:r>
            <a:endParaRPr lang="en-US" sz="2400" b="1">
              <a:solidFill>
                <a:schemeClr val="bg1"/>
              </a:solidFill>
            </a:endParaRPr>
          </a:p>
        </p:txBody>
      </p:sp>
      <p:sp>
        <p:nvSpPr>
          <p:cNvPr id="6" name="Flowchart: Alternate Process 5">
            <a:extLst>
              <a:ext uri="{FF2B5EF4-FFF2-40B4-BE49-F238E27FC236}">
                <a16:creationId xmlns:a16="http://schemas.microsoft.com/office/drawing/2014/main" id="{72BA75A0-45F9-C7AB-759B-A476FEA7F613}"/>
              </a:ext>
            </a:extLst>
          </p:cNvPr>
          <p:cNvSpPr/>
          <p:nvPr/>
        </p:nvSpPr>
        <p:spPr>
          <a:xfrm>
            <a:off x="225544" y="1718548"/>
            <a:ext cx="2629857" cy="1020791"/>
          </a:xfrm>
          <a:prstGeom prst="flowChartAlternateProcess">
            <a:avLst/>
          </a:prstGeom>
          <a:solidFill>
            <a:srgbClr val="0070C0"/>
          </a:solidFill>
          <a:ln>
            <a:solidFill>
              <a:srgbClr val="84D1A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cs typeface="Calibri"/>
              </a:rPr>
              <a:t>Administrative Funds</a:t>
            </a:r>
            <a:endParaRPr lang="en-US" sz="2400" b="1">
              <a:solidFill>
                <a:schemeClr val="bg1"/>
              </a:solidFill>
            </a:endParaRPr>
          </a:p>
        </p:txBody>
      </p:sp>
      <p:sp>
        <p:nvSpPr>
          <p:cNvPr id="8" name="Flowchart: Alternate Process 7">
            <a:extLst>
              <a:ext uri="{FF2B5EF4-FFF2-40B4-BE49-F238E27FC236}">
                <a16:creationId xmlns:a16="http://schemas.microsoft.com/office/drawing/2014/main" id="{C0908A9B-95AC-C617-C461-7D4D257221E1}"/>
              </a:ext>
            </a:extLst>
          </p:cNvPr>
          <p:cNvSpPr/>
          <p:nvPr/>
        </p:nvSpPr>
        <p:spPr>
          <a:xfrm>
            <a:off x="6976195" y="1748022"/>
            <a:ext cx="2627220" cy="1031814"/>
          </a:xfrm>
          <a:prstGeom prst="flowChartAlternateProcess">
            <a:avLst/>
          </a:prstGeom>
          <a:solidFill>
            <a:srgbClr val="0070C0"/>
          </a:solidFill>
          <a:ln>
            <a:solidFill>
              <a:srgbClr val="84D1A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cs typeface="Calibri"/>
              </a:rPr>
              <a:t>Geography and Population  Funds</a:t>
            </a:r>
            <a:endParaRPr lang="en-US" sz="2400" b="1">
              <a:solidFill>
                <a:schemeClr val="bg1"/>
              </a:solidFill>
            </a:endParaRPr>
          </a:p>
        </p:txBody>
      </p:sp>
      <p:sp>
        <p:nvSpPr>
          <p:cNvPr id="3" name="TextBox 2">
            <a:extLst>
              <a:ext uri="{FF2B5EF4-FFF2-40B4-BE49-F238E27FC236}">
                <a16:creationId xmlns:a16="http://schemas.microsoft.com/office/drawing/2014/main" id="{BF8AA022-B0BE-4B1D-593A-290BFF3DE7A1}"/>
              </a:ext>
            </a:extLst>
          </p:cNvPr>
          <p:cNvSpPr txBox="1"/>
          <p:nvPr/>
        </p:nvSpPr>
        <p:spPr>
          <a:xfrm>
            <a:off x="134436" y="4375529"/>
            <a:ext cx="28251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$1600 per enrollment  for </a:t>
            </a:r>
            <a:r>
              <a:rPr lang="en-US" sz="2400" b="1" u="sng"/>
              <a:t>projected capacity</a:t>
            </a:r>
            <a:endParaRPr lang="en-US" u="sng"/>
          </a:p>
        </p:txBody>
      </p:sp>
      <p:sp>
        <p:nvSpPr>
          <p:cNvPr id="10" name="TextBox 9">
            <a:extLst>
              <a:ext uri="{FF2B5EF4-FFF2-40B4-BE49-F238E27FC236}">
                <a16:creationId xmlns:a16="http://schemas.microsoft.com/office/drawing/2014/main" id="{22916041-6695-038B-1298-54D1A07AC28F}"/>
              </a:ext>
            </a:extLst>
          </p:cNvPr>
          <p:cNvSpPr txBox="1"/>
          <p:nvPr/>
        </p:nvSpPr>
        <p:spPr>
          <a:xfrm>
            <a:off x="3509513" y="4729192"/>
            <a:ext cx="2812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$2,000 per ACTUAL enrollment </a:t>
            </a:r>
            <a:endParaRPr lang="en-US" sz="2400">
              <a:cs typeface="Calibri" panose="020F0502020204030204"/>
            </a:endParaRPr>
          </a:p>
        </p:txBody>
      </p:sp>
      <p:sp>
        <p:nvSpPr>
          <p:cNvPr id="11" name="Arrow: Down 10">
            <a:extLst>
              <a:ext uri="{FF2B5EF4-FFF2-40B4-BE49-F238E27FC236}">
                <a16:creationId xmlns:a16="http://schemas.microsoft.com/office/drawing/2014/main" id="{4BE4F139-6D4B-CECD-6437-57E0C16198D4}"/>
              </a:ext>
            </a:extLst>
          </p:cNvPr>
          <p:cNvSpPr/>
          <p:nvPr/>
        </p:nvSpPr>
        <p:spPr>
          <a:xfrm>
            <a:off x="1214829" y="2869826"/>
            <a:ext cx="661358" cy="12364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36D3F93-E154-F9B4-E5CC-E0DA72F774DA}"/>
              </a:ext>
            </a:extLst>
          </p:cNvPr>
          <p:cNvSpPr/>
          <p:nvPr/>
        </p:nvSpPr>
        <p:spPr>
          <a:xfrm>
            <a:off x="4533602" y="2869825"/>
            <a:ext cx="661358" cy="12364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6D0AA0E-F9CB-6D70-9886-40EB0C9105F1}"/>
              </a:ext>
            </a:extLst>
          </p:cNvPr>
          <p:cNvSpPr/>
          <p:nvPr/>
        </p:nvSpPr>
        <p:spPr>
          <a:xfrm>
            <a:off x="7982011" y="2869824"/>
            <a:ext cx="661358" cy="12364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37ABCB1-D2D5-67B4-5BA7-95BECFA565B0}"/>
              </a:ext>
            </a:extLst>
          </p:cNvPr>
          <p:cNvSpPr txBox="1"/>
          <p:nvPr/>
        </p:nvSpPr>
        <p:spPr>
          <a:xfrm>
            <a:off x="6993207" y="4728293"/>
            <a:ext cx="24101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Lump sum </a:t>
            </a:r>
            <a:endParaRPr lang="en-US" sz="2400" b="1">
              <a:cs typeface="Calibri"/>
            </a:endParaRPr>
          </a:p>
        </p:txBody>
      </p:sp>
      <p:sp>
        <p:nvSpPr>
          <p:cNvPr id="15" name="Plus Sign 14">
            <a:extLst>
              <a:ext uri="{FF2B5EF4-FFF2-40B4-BE49-F238E27FC236}">
                <a16:creationId xmlns:a16="http://schemas.microsoft.com/office/drawing/2014/main" id="{87425554-4573-100B-3F00-0C23619CB66A}"/>
              </a:ext>
            </a:extLst>
          </p:cNvPr>
          <p:cNvSpPr/>
          <p:nvPr/>
        </p:nvSpPr>
        <p:spPr>
          <a:xfrm>
            <a:off x="2857500" y="4635500"/>
            <a:ext cx="749300" cy="787400"/>
          </a:xfrm>
          <a:prstGeom prst="math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A8C9466F-BBD3-06C0-E48F-18E9D33BC1DE}"/>
              </a:ext>
            </a:extLst>
          </p:cNvPr>
          <p:cNvSpPr/>
          <p:nvPr/>
        </p:nvSpPr>
        <p:spPr>
          <a:xfrm>
            <a:off x="6235700" y="4673600"/>
            <a:ext cx="711200" cy="749300"/>
          </a:xfrm>
          <a:prstGeom prst="math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quals 16">
            <a:extLst>
              <a:ext uri="{FF2B5EF4-FFF2-40B4-BE49-F238E27FC236}">
                <a16:creationId xmlns:a16="http://schemas.microsoft.com/office/drawing/2014/main" id="{B950CAA0-38CA-39F9-6929-DAFD0A512EA7}"/>
              </a:ext>
            </a:extLst>
          </p:cNvPr>
          <p:cNvSpPr/>
          <p:nvPr/>
        </p:nvSpPr>
        <p:spPr>
          <a:xfrm>
            <a:off x="9248775" y="4575175"/>
            <a:ext cx="762000" cy="749300"/>
          </a:xfrm>
          <a:prstGeom prst="math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39BDABB3-22DB-C16B-CDAC-7FAB267C0DFF}"/>
              </a:ext>
            </a:extLst>
          </p:cNvPr>
          <p:cNvSpPr txBox="1"/>
          <p:nvPr/>
        </p:nvSpPr>
        <p:spPr>
          <a:xfrm>
            <a:off x="9874250" y="3841750"/>
            <a:ext cx="22733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t>MRIS Budget Record </a:t>
            </a:r>
            <a:endParaRPr lang="en-US" sz="3200">
              <a:cs typeface="Calibri"/>
            </a:endParaRPr>
          </a:p>
          <a:p>
            <a:pPr algn="ctr"/>
            <a:r>
              <a:rPr lang="en-US" sz="3200" b="1"/>
              <a:t>Total</a:t>
            </a:r>
            <a:endParaRPr lang="en-US" sz="3200">
              <a:cs typeface="Calibri"/>
            </a:endParaRPr>
          </a:p>
        </p:txBody>
      </p:sp>
    </p:spTree>
    <p:extLst>
      <p:ext uri="{BB962C8B-B14F-4D97-AF65-F5344CB8AC3E}">
        <p14:creationId xmlns:p14="http://schemas.microsoft.com/office/powerpoint/2010/main" val="23830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C17E-8F6A-BB6E-FC72-48D26D312802}"/>
              </a:ext>
            </a:extLst>
          </p:cNvPr>
          <p:cNvSpPr>
            <a:spLocks noGrp="1"/>
          </p:cNvSpPr>
          <p:nvPr>
            <p:ph type="title"/>
          </p:nvPr>
        </p:nvSpPr>
        <p:spPr>
          <a:xfrm>
            <a:off x="0" y="-3260"/>
            <a:ext cx="12192000" cy="1325563"/>
          </a:xfr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8100000" scaled="1"/>
          </a:gradFill>
        </p:spPr>
        <p:txBody>
          <a:bodyPr/>
          <a:lstStyle/>
          <a:p>
            <a:pPr algn="ctr"/>
            <a:r>
              <a:rPr lang="en-US" b="1">
                <a:solidFill>
                  <a:schemeClr val="bg1"/>
                </a:solidFill>
              </a:rPr>
              <a:t>Basics of Matching Funds</a:t>
            </a:r>
          </a:p>
        </p:txBody>
      </p:sp>
      <p:sp>
        <p:nvSpPr>
          <p:cNvPr id="3" name="Content Placeholder 2">
            <a:extLst>
              <a:ext uri="{FF2B5EF4-FFF2-40B4-BE49-F238E27FC236}">
                <a16:creationId xmlns:a16="http://schemas.microsoft.com/office/drawing/2014/main" id="{8937B539-F503-51AB-60AE-E33CB5921FB7}"/>
              </a:ext>
            </a:extLst>
          </p:cNvPr>
          <p:cNvSpPr>
            <a:spLocks noGrp="1"/>
          </p:cNvSpPr>
          <p:nvPr>
            <p:ph idx="1"/>
          </p:nvPr>
        </p:nvSpPr>
        <p:spPr/>
        <p:txBody>
          <a:bodyPr vert="horz" lIns="91440" tIns="45720" rIns="91440" bIns="45720" rtlCol="0" anchor="t">
            <a:normAutofit/>
          </a:bodyPr>
          <a:lstStyle/>
          <a:p>
            <a:r>
              <a:rPr lang="en-US"/>
              <a:t>The Match Grant Program requires that agencies raise one dollar for </a:t>
            </a:r>
            <a:r>
              <a:rPr lang="en-US">
                <a:effectLst/>
                <a:latin typeface="Calibri" panose="020F0502020204030204" pitchFamily="34" charset="0"/>
                <a:ea typeface="Times New Roman" panose="02020603050405020304" pitchFamily="18" charset="0"/>
              </a:rPr>
              <a:t>every two dollars </a:t>
            </a:r>
            <a:r>
              <a:rPr lang="en-US" b="1">
                <a:effectLst/>
                <a:latin typeface="Calibri" panose="020F0502020204030204" pitchFamily="34" charset="0"/>
                <a:ea typeface="Times New Roman" panose="02020603050405020304" pitchFamily="18" charset="0"/>
              </a:rPr>
              <a:t>spent </a:t>
            </a:r>
            <a:r>
              <a:rPr lang="en-US">
                <a:effectLst/>
                <a:latin typeface="Calibri" panose="020F0502020204030204" pitchFamily="34" charset="0"/>
                <a:ea typeface="Times New Roman" panose="02020603050405020304" pitchFamily="18" charset="0"/>
              </a:rPr>
              <a:t>on direct assistance.  </a:t>
            </a:r>
            <a:endParaRPr lang="en-US"/>
          </a:p>
          <a:p>
            <a:r>
              <a:rPr lang="en-US"/>
              <a:t>Matching Funds are planned for when the grant budget is created.  Sites should use the budget as a planning document and monitor how they are doing at raising match throughout the year.</a:t>
            </a:r>
          </a:p>
          <a:p>
            <a:r>
              <a:rPr lang="en-US"/>
              <a:t>Raising matching funds is a requirement of the program, it is not optional.  </a:t>
            </a:r>
          </a:p>
          <a:p>
            <a:r>
              <a:rPr lang="en-US"/>
              <a:t>Match raised is reported on the Match Grant Monthly Reimbursement Requests.  There is no separate report submission like R&amp;P.</a:t>
            </a:r>
          </a:p>
          <a:p>
            <a:pPr marL="0" indent="0">
              <a:buNone/>
            </a:pPr>
            <a:endParaRPr lang="en-US"/>
          </a:p>
        </p:txBody>
      </p:sp>
    </p:spTree>
    <p:extLst>
      <p:ext uri="{BB962C8B-B14F-4D97-AF65-F5344CB8AC3E}">
        <p14:creationId xmlns:p14="http://schemas.microsoft.com/office/powerpoint/2010/main" val="2304646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FAA287-835B-3425-5AEF-1863478E2312}"/>
              </a:ext>
            </a:extLst>
          </p:cNvPr>
          <p:cNvSpPr txBox="1"/>
          <p:nvPr/>
        </p:nvSpPr>
        <p:spPr>
          <a:xfrm>
            <a:off x="0" y="-62728"/>
            <a:ext cx="12192000" cy="1077218"/>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8100000" scaled="1"/>
          </a:gra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chemeClr val="bg1"/>
                </a:solidFill>
                <a:ea typeface="Open Sans"/>
                <a:cs typeface="Open Sans"/>
              </a:rPr>
              <a:t>Reporting and Monitoring Match</a:t>
            </a:r>
          </a:p>
          <a:p>
            <a:pPr algn="ctr"/>
            <a:endParaRPr lang="en-US" sz="3200" b="1">
              <a:solidFill>
                <a:schemeClr val="bg1"/>
              </a:solidFill>
              <a:ea typeface="Open Sans"/>
              <a:cs typeface="Open Sans"/>
            </a:endParaRPr>
          </a:p>
        </p:txBody>
      </p:sp>
      <p:sp>
        <p:nvSpPr>
          <p:cNvPr id="3" name="TextBox 2">
            <a:extLst>
              <a:ext uri="{FF2B5EF4-FFF2-40B4-BE49-F238E27FC236}">
                <a16:creationId xmlns:a16="http://schemas.microsoft.com/office/drawing/2014/main" id="{A3FB0AF2-91EE-A6C9-8B87-E548BCEC58EB}"/>
              </a:ext>
            </a:extLst>
          </p:cNvPr>
          <p:cNvSpPr txBox="1"/>
          <p:nvPr/>
        </p:nvSpPr>
        <p:spPr>
          <a:xfrm>
            <a:off x="2230582" y="3200400"/>
            <a:ext cx="52370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a:t>
            </a:r>
          </a:p>
          <a:p>
            <a:endParaRPr lang="en-US">
              <a:cs typeface="Segoe UI"/>
            </a:endParaRPr>
          </a:p>
          <a:p>
            <a:r>
              <a:rPr lang="en-US">
                <a:cs typeface="Segoe UI"/>
              </a:rPr>
              <a:t>​</a:t>
            </a:r>
          </a:p>
          <a:p>
            <a:endParaRPr lang="en-US">
              <a:cs typeface="Segoe UI"/>
            </a:endParaRPr>
          </a:p>
        </p:txBody>
      </p:sp>
      <p:pic>
        <p:nvPicPr>
          <p:cNvPr id="6" name="Picture 6" descr="Table&#10;&#10;Description automatically generated">
            <a:extLst>
              <a:ext uri="{FF2B5EF4-FFF2-40B4-BE49-F238E27FC236}">
                <a16:creationId xmlns:a16="http://schemas.microsoft.com/office/drawing/2014/main" id="{DCAC3686-5CBA-1825-7ADD-DE0A18D22DCE}"/>
              </a:ext>
            </a:extLst>
          </p:cNvPr>
          <p:cNvPicPr>
            <a:picLocks noChangeAspect="1"/>
          </p:cNvPicPr>
          <p:nvPr/>
        </p:nvPicPr>
        <p:blipFill>
          <a:blip r:embed="rId3"/>
          <a:stretch>
            <a:fillRect/>
          </a:stretch>
        </p:blipFill>
        <p:spPr>
          <a:xfrm>
            <a:off x="201282" y="1701029"/>
            <a:ext cx="7550727" cy="4036786"/>
          </a:xfrm>
          <a:prstGeom prst="rect">
            <a:avLst/>
          </a:prstGeom>
        </p:spPr>
      </p:pic>
      <p:pic>
        <p:nvPicPr>
          <p:cNvPr id="7" name="Picture 7" descr="Table&#10;&#10;Description automatically generated">
            <a:extLst>
              <a:ext uri="{FF2B5EF4-FFF2-40B4-BE49-F238E27FC236}">
                <a16:creationId xmlns:a16="http://schemas.microsoft.com/office/drawing/2014/main" id="{C5CC3C93-82ED-9BF7-73C1-0180CF5D4A82}"/>
              </a:ext>
            </a:extLst>
          </p:cNvPr>
          <p:cNvPicPr>
            <a:picLocks noChangeAspect="1"/>
          </p:cNvPicPr>
          <p:nvPr/>
        </p:nvPicPr>
        <p:blipFill>
          <a:blip r:embed="rId4"/>
          <a:stretch>
            <a:fillRect/>
          </a:stretch>
        </p:blipFill>
        <p:spPr>
          <a:xfrm>
            <a:off x="201283" y="5742725"/>
            <a:ext cx="7550728" cy="885615"/>
          </a:xfrm>
          <a:prstGeom prst="rect">
            <a:avLst/>
          </a:prstGeom>
        </p:spPr>
      </p:pic>
      <p:sp>
        <p:nvSpPr>
          <p:cNvPr id="5" name="Arrow: Down 4">
            <a:extLst>
              <a:ext uri="{FF2B5EF4-FFF2-40B4-BE49-F238E27FC236}">
                <a16:creationId xmlns:a16="http://schemas.microsoft.com/office/drawing/2014/main" id="{8ACFA741-4716-206E-32C1-D125375D8CE5}"/>
              </a:ext>
            </a:extLst>
          </p:cNvPr>
          <p:cNvSpPr/>
          <p:nvPr/>
        </p:nvSpPr>
        <p:spPr>
          <a:xfrm rot="2040000">
            <a:off x="5486997" y="1144849"/>
            <a:ext cx="789709" cy="11499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EE2BD03-A73D-20E4-DC0F-417AE27F2809}"/>
              </a:ext>
            </a:extLst>
          </p:cNvPr>
          <p:cNvSpPr txBox="1"/>
          <p:nvPr/>
        </p:nvSpPr>
        <p:spPr>
          <a:xfrm>
            <a:off x="7633856" y="1305832"/>
            <a:ext cx="4558144"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a:ea typeface="Open Sans"/>
                <a:cs typeface="Calibri"/>
              </a:rPr>
              <a:t>Report in Monthly Reimbursement Requests</a:t>
            </a:r>
          </a:p>
          <a:p>
            <a:pPr marL="285750" indent="-285750">
              <a:buFont typeface="Arial"/>
              <a:buChar char="•"/>
            </a:pPr>
            <a:endParaRPr lang="en-US" sz="2400" b="1">
              <a:ea typeface="Open Sans"/>
              <a:cs typeface="Calibri"/>
            </a:endParaRPr>
          </a:p>
          <a:p>
            <a:pPr marL="285750" indent="-285750">
              <a:buFont typeface="Arial"/>
              <a:buChar char="•"/>
            </a:pPr>
            <a:r>
              <a:rPr lang="en-US" sz="2400" b="1">
                <a:ea typeface="Open Sans"/>
                <a:cs typeface="Calibri"/>
              </a:rPr>
              <a:t>Create a Revision or Addendum to add or reduce previous month match</a:t>
            </a:r>
          </a:p>
          <a:p>
            <a:pPr marL="285750" indent="-285750">
              <a:buFont typeface="Arial"/>
              <a:buChar char="•"/>
            </a:pPr>
            <a:endParaRPr lang="en-US" sz="2400" b="1">
              <a:ea typeface="Open Sans"/>
              <a:cs typeface="Calibri"/>
            </a:endParaRPr>
          </a:p>
          <a:p>
            <a:pPr marL="285750" indent="-285750">
              <a:buFont typeface="Arial"/>
              <a:buChar char="•"/>
            </a:pPr>
            <a:r>
              <a:rPr lang="en-US" sz="2400" b="1">
                <a:ea typeface="Open Sans"/>
                <a:cs typeface="Calibri"/>
              </a:rPr>
              <a:t>Utilize reports in MRIS to track match.</a:t>
            </a:r>
          </a:p>
          <a:p>
            <a:endParaRPr lang="en-US" sz="2400" b="1">
              <a:ea typeface="Open Sans"/>
              <a:cs typeface="Calibri"/>
            </a:endParaRPr>
          </a:p>
          <a:p>
            <a:pPr marL="285750" indent="-285750">
              <a:buFont typeface="Arial"/>
              <a:buChar char="•"/>
            </a:pPr>
            <a:r>
              <a:rPr lang="en-US" sz="2400" b="1">
                <a:ea typeface="Open Sans"/>
                <a:cs typeface="Calibri"/>
              </a:rPr>
              <a:t>Report Match regularly.  Do not wait to the end of the year to submit.  USCCB reports Match to ORR quarterly.</a:t>
            </a:r>
          </a:p>
          <a:p>
            <a:pPr marL="285750" indent="-285750">
              <a:buFont typeface="Arial"/>
              <a:buChar char="•"/>
            </a:pPr>
            <a:endParaRPr lang="en-US" b="1">
              <a:cs typeface="Calibri"/>
            </a:endParaRPr>
          </a:p>
        </p:txBody>
      </p:sp>
    </p:spTree>
    <p:extLst>
      <p:ext uri="{BB962C8B-B14F-4D97-AF65-F5344CB8AC3E}">
        <p14:creationId xmlns:p14="http://schemas.microsoft.com/office/powerpoint/2010/main" val="309116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4466-E1B8-2FB0-F89F-6E06D1C1AE81}"/>
              </a:ext>
            </a:extLst>
          </p:cNvPr>
          <p:cNvSpPr>
            <a:spLocks noGrp="1"/>
          </p:cNvSpPr>
          <p:nvPr>
            <p:ph type="title"/>
          </p:nvPr>
        </p:nvSpPr>
        <p:spPr>
          <a:xfrm>
            <a:off x="0" y="18255"/>
            <a:ext cx="12192000" cy="1325563"/>
          </a:xfrm>
          <a:solidFill>
            <a:schemeClr val="accent1">
              <a:lumMod val="50000"/>
            </a:schemeClr>
          </a:solidFill>
        </p:spPr>
        <p:txBody>
          <a:bodyPr/>
          <a:lstStyle/>
          <a:p>
            <a:pPr algn="ctr"/>
            <a:r>
              <a:rPr lang="en-US" b="1">
                <a:solidFill>
                  <a:schemeClr val="bg1"/>
                </a:solidFill>
              </a:rPr>
              <a:t>Video Example of how to enter Matching Funds</a:t>
            </a:r>
          </a:p>
        </p:txBody>
      </p:sp>
      <p:pic>
        <p:nvPicPr>
          <p:cNvPr id="4" name="cashMG (1)">
            <a:hlinkClick r:id="" action="ppaction://media"/>
            <a:extLst>
              <a:ext uri="{FF2B5EF4-FFF2-40B4-BE49-F238E27FC236}">
                <a16:creationId xmlns:a16="http://schemas.microsoft.com/office/drawing/2014/main" id="{2D103E01-E80A-E8B3-6F89-65F90783832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51075" y="1825625"/>
            <a:ext cx="7689850" cy="4351338"/>
          </a:xfrm>
        </p:spPr>
      </p:pic>
    </p:spTree>
    <p:extLst>
      <p:ext uri="{BB962C8B-B14F-4D97-AF65-F5344CB8AC3E}">
        <p14:creationId xmlns:p14="http://schemas.microsoft.com/office/powerpoint/2010/main" val="235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523A54-85ED-426F-9725-A1058B1FB00F}"/>
              </a:ext>
            </a:extLst>
          </p:cNvPr>
          <p:cNvGrpSpPr/>
          <p:nvPr/>
        </p:nvGrpSpPr>
        <p:grpSpPr>
          <a:xfrm>
            <a:off x="4351934" y="3128358"/>
            <a:ext cx="2899398" cy="2590800"/>
            <a:chOff x="8968840" y="872305"/>
            <a:chExt cx="2899398" cy="2590800"/>
          </a:xfrm>
        </p:grpSpPr>
        <p:sp>
          <p:nvSpPr>
            <p:cNvPr id="23" name="Rectangle 22">
              <a:extLst>
                <a:ext uri="{FF2B5EF4-FFF2-40B4-BE49-F238E27FC236}">
                  <a16:creationId xmlns:a16="http://schemas.microsoft.com/office/drawing/2014/main" id="{BC97CCA4-C90B-4BD5-8580-2B4D6744ABA4}"/>
                </a:ext>
              </a:extLst>
            </p:cNvPr>
            <p:cNvSpPr/>
            <p:nvPr/>
          </p:nvSpPr>
          <p:spPr>
            <a:xfrm>
              <a:off x="9001506" y="1534151"/>
              <a:ext cx="2866732" cy="1296135"/>
            </a:xfrm>
            <a:prstGeom prst="rect">
              <a:avLst/>
            </a:prstGeom>
            <a:solidFill>
              <a:srgbClr val="A2C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6" descr="Dollar bill - Free business icons">
              <a:extLst>
                <a:ext uri="{FF2B5EF4-FFF2-40B4-BE49-F238E27FC236}">
                  <a16:creationId xmlns:a16="http://schemas.microsoft.com/office/drawing/2014/main" id="{7B1499A9-F059-43D5-A7AB-FEBB2144F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840" y="872305"/>
              <a:ext cx="2899392" cy="2590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2">
            <a:extLst>
              <a:ext uri="{FF2B5EF4-FFF2-40B4-BE49-F238E27FC236}">
                <a16:creationId xmlns:a16="http://schemas.microsoft.com/office/drawing/2014/main" id="{EC9E0687-4EF9-445E-8181-7CDD2F3EC384}"/>
              </a:ext>
            </a:extLst>
          </p:cNvPr>
          <p:cNvGrpSpPr/>
          <p:nvPr/>
        </p:nvGrpSpPr>
        <p:grpSpPr>
          <a:xfrm>
            <a:off x="1" y="0"/>
            <a:ext cx="12192000" cy="2306791"/>
            <a:chOff x="0" y="0"/>
            <a:chExt cx="2338876" cy="2709333"/>
          </a:xfrm>
          <a:solidFill>
            <a:schemeClr val="accent1">
              <a:lumMod val="50000"/>
            </a:schemeClr>
          </a:solidFill>
        </p:grpSpPr>
        <p:sp>
          <p:nvSpPr>
            <p:cNvPr id="13" name="Freeform 3">
              <a:extLst>
                <a:ext uri="{FF2B5EF4-FFF2-40B4-BE49-F238E27FC236}">
                  <a16:creationId xmlns:a16="http://schemas.microsoft.com/office/drawing/2014/main" id="{5B27DC52-34D4-4333-BE27-E4FB5446F01E}"/>
                </a:ext>
              </a:extLst>
            </p:cNvPr>
            <p:cNvSpPr/>
            <p:nvPr/>
          </p:nvSpPr>
          <p:spPr>
            <a:xfrm>
              <a:off x="0" y="0"/>
              <a:ext cx="2338876" cy="2709333"/>
            </a:xfrm>
            <a:custGeom>
              <a:avLst/>
              <a:gdLst/>
              <a:ahLst/>
              <a:cxnLst/>
              <a:rect l="l" t="t" r="r" b="b"/>
              <a:pathLst>
                <a:path w="2338876" h="2709333">
                  <a:moveTo>
                    <a:pt x="0" y="0"/>
                  </a:moveTo>
                  <a:lnTo>
                    <a:pt x="2338876" y="0"/>
                  </a:lnTo>
                  <a:lnTo>
                    <a:pt x="2338876" y="2709333"/>
                  </a:lnTo>
                  <a:lnTo>
                    <a:pt x="0" y="2709333"/>
                  </a:lnTo>
                  <a:close/>
                </a:path>
              </a:pathLst>
            </a:custGeom>
            <a:grpFill/>
          </p:spPr>
          <p:txBody>
            <a:bodyPr/>
            <a:lstStyle/>
            <a:p>
              <a:endParaRPr lang="en-US">
                <a:solidFill>
                  <a:srgbClr val="51749D"/>
                </a:solidFill>
              </a:endParaRPr>
            </a:p>
          </p:txBody>
        </p:sp>
        <p:sp>
          <p:nvSpPr>
            <p:cNvPr id="14" name="TextBox 4">
              <a:extLst>
                <a:ext uri="{FF2B5EF4-FFF2-40B4-BE49-F238E27FC236}">
                  <a16:creationId xmlns:a16="http://schemas.microsoft.com/office/drawing/2014/main" id="{3DC3A797-C8CD-4A29-91B8-5A32F2BA9746}"/>
                </a:ext>
              </a:extLst>
            </p:cNvPr>
            <p:cNvSpPr txBox="1"/>
            <p:nvPr/>
          </p:nvSpPr>
          <p:spPr>
            <a:xfrm>
              <a:off x="0" y="-19050"/>
              <a:ext cx="812800" cy="831850"/>
            </a:xfrm>
            <a:prstGeom prst="rect">
              <a:avLst/>
            </a:prstGeom>
            <a:grpFill/>
          </p:spPr>
          <p:txBody>
            <a:bodyPr lIns="33867" tIns="33867" rIns="33867" bIns="33867" rtlCol="0" anchor="ctr"/>
            <a:lstStyle/>
            <a:p>
              <a:pPr algn="ctr" defTabSz="609630">
                <a:lnSpc>
                  <a:spcPts val="1647"/>
                </a:lnSpc>
              </a:pPr>
              <a:endParaRPr sz="1200">
                <a:solidFill>
                  <a:srgbClr val="51749D"/>
                </a:solidFill>
                <a:latin typeface="Calibri"/>
              </a:endParaRPr>
            </a:p>
          </p:txBody>
        </p:sp>
      </p:grpSp>
      <p:sp>
        <p:nvSpPr>
          <p:cNvPr id="12" name="Rectangle 11">
            <a:extLst>
              <a:ext uri="{FF2B5EF4-FFF2-40B4-BE49-F238E27FC236}">
                <a16:creationId xmlns:a16="http://schemas.microsoft.com/office/drawing/2014/main" id="{B8C6D2F4-C6E1-45E7-ADBB-BF839F530E4C}"/>
              </a:ext>
            </a:extLst>
          </p:cNvPr>
          <p:cNvSpPr/>
          <p:nvPr/>
        </p:nvSpPr>
        <p:spPr>
          <a:xfrm>
            <a:off x="-119743" y="6320827"/>
            <a:ext cx="12464143" cy="537173"/>
          </a:xfrm>
          <a:prstGeom prst="rect">
            <a:avLst/>
          </a:prstGeom>
          <a:solidFill>
            <a:srgbClr val="EEA23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Program Admin funds are </a:t>
            </a:r>
            <a:r>
              <a:rPr lang="en-US" sz="2000" b="1" u="sng">
                <a:solidFill>
                  <a:schemeClr val="bg1"/>
                </a:solidFill>
                <a:latin typeface="Open Sans" panose="020B0606030504020204" pitchFamily="34" charset="0"/>
                <a:ea typeface="Open Sans" panose="020B0606030504020204" pitchFamily="34" charset="0"/>
                <a:cs typeface="Open Sans" panose="020B0606030504020204" pitchFamily="34" charset="0"/>
              </a:rPr>
              <a:t>not</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 subject to the match requirement</a:t>
            </a:r>
          </a:p>
        </p:txBody>
      </p:sp>
      <p:sp>
        <p:nvSpPr>
          <p:cNvPr id="8" name="TextBox 7">
            <a:extLst>
              <a:ext uri="{FF2B5EF4-FFF2-40B4-BE49-F238E27FC236}">
                <a16:creationId xmlns:a16="http://schemas.microsoft.com/office/drawing/2014/main" id="{FAA69FE2-747E-4721-8D6B-5BFEE5492412}"/>
              </a:ext>
            </a:extLst>
          </p:cNvPr>
          <p:cNvSpPr txBox="1"/>
          <p:nvPr/>
        </p:nvSpPr>
        <p:spPr>
          <a:xfrm>
            <a:off x="8474263" y="5376753"/>
            <a:ext cx="2070100" cy="400110"/>
          </a:xfrm>
          <a:prstGeom prst="rect">
            <a:avLst/>
          </a:prstGeom>
          <a:noFill/>
        </p:spPr>
        <p:txBody>
          <a:bodyPr wrap="square" rtlCol="0">
            <a:spAutoFit/>
          </a:bodyPr>
          <a:lstStyle/>
          <a:p>
            <a:pPr algn="ctr"/>
            <a:r>
              <a:rPr lang="en-US" sz="2000" b="1">
                <a:solidFill>
                  <a:srgbClr val="51749D"/>
                </a:solidFill>
                <a:latin typeface="Open Sans" panose="020B0606030504020204" pitchFamily="34" charset="0"/>
                <a:ea typeface="Open Sans" panose="020B0606030504020204" pitchFamily="34" charset="0"/>
                <a:cs typeface="Open Sans" panose="020B0606030504020204" pitchFamily="34" charset="0"/>
              </a:rPr>
              <a:t>Agency match</a:t>
            </a:r>
          </a:p>
        </p:txBody>
      </p:sp>
      <p:sp>
        <p:nvSpPr>
          <p:cNvPr id="9" name="TextBox 8">
            <a:extLst>
              <a:ext uri="{FF2B5EF4-FFF2-40B4-BE49-F238E27FC236}">
                <a16:creationId xmlns:a16="http://schemas.microsoft.com/office/drawing/2014/main" id="{7CDFCEEB-4DC4-438E-9169-362997DC497B}"/>
              </a:ext>
            </a:extLst>
          </p:cNvPr>
          <p:cNvSpPr txBox="1"/>
          <p:nvPr/>
        </p:nvSpPr>
        <p:spPr>
          <a:xfrm>
            <a:off x="2851519" y="494527"/>
            <a:ext cx="6317934" cy="707886"/>
          </a:xfrm>
          <a:prstGeom prst="rect">
            <a:avLst/>
          </a:prstGeom>
          <a:noFill/>
        </p:spPr>
        <p:txBody>
          <a:bodyPr wrap="square" rtlCol="0">
            <a:spAutoFit/>
          </a:body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MG Match Requirement</a:t>
            </a:r>
            <a:endPar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82980A20-6046-4397-A570-C64B4C5B7A7E}"/>
              </a:ext>
            </a:extLst>
          </p:cNvPr>
          <p:cNvSpPr/>
          <p:nvPr/>
        </p:nvSpPr>
        <p:spPr>
          <a:xfrm>
            <a:off x="8691654" y="6858000"/>
            <a:ext cx="4186989" cy="14084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55B19376-6368-449C-BBB6-71720196E2CD}"/>
              </a:ext>
            </a:extLst>
          </p:cNvPr>
          <p:cNvSpPr/>
          <p:nvPr/>
        </p:nvSpPr>
        <p:spPr>
          <a:xfrm>
            <a:off x="0" y="1121583"/>
            <a:ext cx="12192000" cy="118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For every $2 in federal funds spent on </a:t>
            </a:r>
            <a:r>
              <a:rPr lang="en-US" sz="2000" b="1" u="sng">
                <a:solidFill>
                  <a:schemeClr val="bg1"/>
                </a:solidFill>
                <a:latin typeface="Open Sans" panose="020B0606030504020204" pitchFamily="34" charset="0"/>
                <a:ea typeface="Open Sans" panose="020B0606030504020204" pitchFamily="34" charset="0"/>
                <a:cs typeface="Open Sans" panose="020B0606030504020204" pitchFamily="34" charset="0"/>
              </a:rPr>
              <a:t>Client Direct Assistance</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 your agency must raise $1 in cash or in-kind contributions of goods and services from the community. </a:t>
            </a:r>
          </a:p>
        </p:txBody>
      </p:sp>
      <p:grpSp>
        <p:nvGrpSpPr>
          <p:cNvPr id="4" name="Group 3">
            <a:extLst>
              <a:ext uri="{FF2B5EF4-FFF2-40B4-BE49-F238E27FC236}">
                <a16:creationId xmlns:a16="http://schemas.microsoft.com/office/drawing/2014/main" id="{2F12905E-0B6D-4EBD-AE07-87BF625B02B3}"/>
              </a:ext>
            </a:extLst>
          </p:cNvPr>
          <p:cNvGrpSpPr/>
          <p:nvPr/>
        </p:nvGrpSpPr>
        <p:grpSpPr>
          <a:xfrm>
            <a:off x="1096913" y="3108710"/>
            <a:ext cx="2899391" cy="2590800"/>
            <a:chOff x="5927300" y="872305"/>
            <a:chExt cx="2899391" cy="2590800"/>
          </a:xfrm>
        </p:grpSpPr>
        <p:sp>
          <p:nvSpPr>
            <p:cNvPr id="10" name="Rectangle 9">
              <a:extLst>
                <a:ext uri="{FF2B5EF4-FFF2-40B4-BE49-F238E27FC236}">
                  <a16:creationId xmlns:a16="http://schemas.microsoft.com/office/drawing/2014/main" id="{B6A38074-A7D6-4471-8377-EBCDBB2B3547}"/>
                </a:ext>
              </a:extLst>
            </p:cNvPr>
            <p:cNvSpPr/>
            <p:nvPr/>
          </p:nvSpPr>
          <p:spPr>
            <a:xfrm>
              <a:off x="5927307" y="1534151"/>
              <a:ext cx="2866732" cy="1296135"/>
            </a:xfrm>
            <a:prstGeom prst="rect">
              <a:avLst/>
            </a:prstGeom>
            <a:solidFill>
              <a:srgbClr val="A2C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0" name="Picture 6" descr="Dollar bill - Free business icons">
              <a:extLst>
                <a:ext uri="{FF2B5EF4-FFF2-40B4-BE49-F238E27FC236}">
                  <a16:creationId xmlns:a16="http://schemas.microsoft.com/office/drawing/2014/main" id="{BA1E61FC-7EA0-4F2D-A1B0-E58ABB6BE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300" y="872305"/>
              <a:ext cx="2899391" cy="2590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C66B9196-D52F-4105-937A-2AD449554CD8}"/>
              </a:ext>
            </a:extLst>
          </p:cNvPr>
          <p:cNvGrpSpPr/>
          <p:nvPr/>
        </p:nvGrpSpPr>
        <p:grpSpPr>
          <a:xfrm>
            <a:off x="8059618" y="3108710"/>
            <a:ext cx="2899391" cy="2590800"/>
            <a:chOff x="6987676" y="3188017"/>
            <a:chExt cx="2899391" cy="2590800"/>
          </a:xfrm>
        </p:grpSpPr>
        <p:sp>
          <p:nvSpPr>
            <p:cNvPr id="21" name="Rectangle 20">
              <a:extLst>
                <a:ext uri="{FF2B5EF4-FFF2-40B4-BE49-F238E27FC236}">
                  <a16:creationId xmlns:a16="http://schemas.microsoft.com/office/drawing/2014/main" id="{DC49730C-FBD1-43DA-8E82-01C96B63BAD5}"/>
                </a:ext>
              </a:extLst>
            </p:cNvPr>
            <p:cNvSpPr/>
            <p:nvPr/>
          </p:nvSpPr>
          <p:spPr>
            <a:xfrm>
              <a:off x="7020335" y="3849863"/>
              <a:ext cx="2866732" cy="1296135"/>
            </a:xfrm>
            <a:prstGeom prst="rect">
              <a:avLst/>
            </a:prstGeom>
            <a:solidFill>
              <a:srgbClr val="517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6" descr="Dollar bill - Free business icons">
              <a:extLst>
                <a:ext uri="{FF2B5EF4-FFF2-40B4-BE49-F238E27FC236}">
                  <a16:creationId xmlns:a16="http://schemas.microsoft.com/office/drawing/2014/main" id="{BAFA09DF-88FD-4B75-BE83-B3466E707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676" y="3188017"/>
              <a:ext cx="2899391" cy="259080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C52D4DE4-D87E-4BEA-B632-470B2FA8BCB0}"/>
              </a:ext>
            </a:extLst>
          </p:cNvPr>
          <p:cNvSpPr txBox="1"/>
          <p:nvPr/>
        </p:nvSpPr>
        <p:spPr>
          <a:xfrm>
            <a:off x="951130" y="5407751"/>
            <a:ext cx="6332580" cy="400110"/>
          </a:xfrm>
          <a:prstGeom prst="rect">
            <a:avLst/>
          </a:prstGeom>
          <a:noFill/>
        </p:spPr>
        <p:txBody>
          <a:bodyPr wrap="square" rtlCol="0">
            <a:spAutoFit/>
          </a:bodyPr>
          <a:lstStyle/>
          <a:p>
            <a:pPr algn="ctr"/>
            <a:r>
              <a:rPr lang="en-US" sz="2000" b="1">
                <a:solidFill>
                  <a:srgbClr val="A2C3EC"/>
                </a:solidFill>
                <a:latin typeface="Open Sans" panose="020B0606030504020204" pitchFamily="34" charset="0"/>
                <a:ea typeface="Open Sans" panose="020B0606030504020204" pitchFamily="34" charset="0"/>
                <a:cs typeface="Open Sans" panose="020B0606030504020204" pitchFamily="34" charset="0"/>
              </a:rPr>
              <a:t>Federal funds spent on Client Direct Assistance</a:t>
            </a:r>
          </a:p>
        </p:txBody>
      </p:sp>
      <p:sp>
        <p:nvSpPr>
          <p:cNvPr id="31" name="TextBox 30">
            <a:extLst>
              <a:ext uri="{FF2B5EF4-FFF2-40B4-BE49-F238E27FC236}">
                <a16:creationId xmlns:a16="http://schemas.microsoft.com/office/drawing/2014/main" id="{7DB12F0A-D507-4F8E-837D-8E36C45D7418}"/>
              </a:ext>
            </a:extLst>
          </p:cNvPr>
          <p:cNvSpPr txBox="1"/>
          <p:nvPr/>
        </p:nvSpPr>
        <p:spPr>
          <a:xfrm>
            <a:off x="3256847" y="2433874"/>
            <a:ext cx="1547743" cy="1323439"/>
          </a:xfrm>
          <a:prstGeom prst="rect">
            <a:avLst/>
          </a:prstGeom>
          <a:noFill/>
        </p:spPr>
        <p:txBody>
          <a:bodyPr wrap="square" rtlCol="0">
            <a:spAutoFit/>
          </a:bodyPr>
          <a:lstStyle/>
          <a:p>
            <a:pPr algn="ctr"/>
            <a:r>
              <a:rPr lang="en-US" sz="8000" b="1">
                <a:solidFill>
                  <a:srgbClr val="A2C3EC"/>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2" name="TextBox 31">
            <a:extLst>
              <a:ext uri="{FF2B5EF4-FFF2-40B4-BE49-F238E27FC236}">
                <a16:creationId xmlns:a16="http://schemas.microsoft.com/office/drawing/2014/main" id="{C5503E91-0020-456B-BA51-04BE255F890A}"/>
              </a:ext>
            </a:extLst>
          </p:cNvPr>
          <p:cNvSpPr txBox="1"/>
          <p:nvPr/>
        </p:nvSpPr>
        <p:spPr>
          <a:xfrm>
            <a:off x="8474263" y="2427656"/>
            <a:ext cx="1547743" cy="1323439"/>
          </a:xfrm>
          <a:prstGeom prst="rect">
            <a:avLst/>
          </a:prstGeom>
          <a:noFill/>
        </p:spPr>
        <p:txBody>
          <a:bodyPr wrap="square" rtlCol="0">
            <a:spAutoFit/>
          </a:bodyPr>
          <a:lstStyle/>
          <a:p>
            <a:pPr algn="ctr"/>
            <a:r>
              <a:rPr lang="en-US" sz="8000" b="1">
                <a:solidFill>
                  <a:srgbClr val="1F4E79"/>
                </a:solidFill>
                <a:latin typeface="Open Sans" panose="020B0606030504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12599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8"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EC9E0687-4EF9-445E-8181-7CDD2F3EC384}"/>
              </a:ext>
            </a:extLst>
          </p:cNvPr>
          <p:cNvGrpSpPr/>
          <p:nvPr/>
        </p:nvGrpSpPr>
        <p:grpSpPr>
          <a:xfrm>
            <a:off x="-477400" y="0"/>
            <a:ext cx="12975771" cy="2306791"/>
            <a:chOff x="0" y="0"/>
            <a:chExt cx="2338876" cy="2709333"/>
          </a:xfrm>
          <a:solidFill>
            <a:schemeClr val="accent1">
              <a:lumMod val="50000"/>
            </a:schemeClr>
          </a:solidFill>
        </p:grpSpPr>
        <p:sp>
          <p:nvSpPr>
            <p:cNvPr id="13" name="Freeform 3">
              <a:extLst>
                <a:ext uri="{FF2B5EF4-FFF2-40B4-BE49-F238E27FC236}">
                  <a16:creationId xmlns:a16="http://schemas.microsoft.com/office/drawing/2014/main" id="{5B27DC52-34D4-4333-BE27-E4FB5446F01E}"/>
                </a:ext>
              </a:extLst>
            </p:cNvPr>
            <p:cNvSpPr/>
            <p:nvPr/>
          </p:nvSpPr>
          <p:spPr>
            <a:xfrm>
              <a:off x="0" y="0"/>
              <a:ext cx="2338876" cy="2709333"/>
            </a:xfrm>
            <a:custGeom>
              <a:avLst/>
              <a:gdLst/>
              <a:ahLst/>
              <a:cxnLst/>
              <a:rect l="l" t="t" r="r" b="b"/>
              <a:pathLst>
                <a:path w="2338876" h="2709333">
                  <a:moveTo>
                    <a:pt x="0" y="0"/>
                  </a:moveTo>
                  <a:lnTo>
                    <a:pt x="2338876" y="0"/>
                  </a:lnTo>
                  <a:lnTo>
                    <a:pt x="2338876" y="2709333"/>
                  </a:lnTo>
                  <a:lnTo>
                    <a:pt x="0" y="2709333"/>
                  </a:lnTo>
                  <a:close/>
                </a:path>
              </a:pathLst>
            </a:custGeom>
            <a:grpFill/>
          </p:spPr>
          <p:txBody>
            <a:bodyPr/>
            <a:lstStyle/>
            <a:p>
              <a:endParaRPr lang="en-US">
                <a:solidFill>
                  <a:srgbClr val="51749D"/>
                </a:solidFill>
              </a:endParaRPr>
            </a:p>
          </p:txBody>
        </p:sp>
        <p:sp>
          <p:nvSpPr>
            <p:cNvPr id="14" name="TextBox 4">
              <a:extLst>
                <a:ext uri="{FF2B5EF4-FFF2-40B4-BE49-F238E27FC236}">
                  <a16:creationId xmlns:a16="http://schemas.microsoft.com/office/drawing/2014/main" id="{3DC3A797-C8CD-4A29-91B8-5A32F2BA9746}"/>
                </a:ext>
              </a:extLst>
            </p:cNvPr>
            <p:cNvSpPr txBox="1"/>
            <p:nvPr/>
          </p:nvSpPr>
          <p:spPr>
            <a:xfrm>
              <a:off x="0" y="-19050"/>
              <a:ext cx="812800" cy="831850"/>
            </a:xfrm>
            <a:prstGeom prst="rect">
              <a:avLst/>
            </a:prstGeom>
            <a:grpFill/>
          </p:spPr>
          <p:txBody>
            <a:bodyPr lIns="33867" tIns="33867" rIns="33867" bIns="33867" rtlCol="0" anchor="ctr"/>
            <a:lstStyle/>
            <a:p>
              <a:pPr algn="ctr" defTabSz="609630">
                <a:lnSpc>
                  <a:spcPts val="1647"/>
                </a:lnSpc>
              </a:pPr>
              <a:endParaRPr sz="1200">
                <a:solidFill>
                  <a:srgbClr val="51749D"/>
                </a:solidFill>
                <a:latin typeface="Calibri"/>
              </a:endParaRPr>
            </a:p>
          </p:txBody>
        </p:sp>
      </p:grpSp>
      <p:sp>
        <p:nvSpPr>
          <p:cNvPr id="9" name="TextBox 8">
            <a:extLst>
              <a:ext uri="{FF2B5EF4-FFF2-40B4-BE49-F238E27FC236}">
                <a16:creationId xmlns:a16="http://schemas.microsoft.com/office/drawing/2014/main" id="{7CDFCEEB-4DC4-438E-9169-362997DC497B}"/>
              </a:ext>
            </a:extLst>
          </p:cNvPr>
          <p:cNvSpPr txBox="1"/>
          <p:nvPr/>
        </p:nvSpPr>
        <p:spPr>
          <a:xfrm>
            <a:off x="2851519" y="494527"/>
            <a:ext cx="6317934" cy="707886"/>
          </a:xfrm>
          <a:prstGeom prst="rect">
            <a:avLst/>
          </a:prstGeom>
          <a:noFill/>
        </p:spPr>
        <p:txBody>
          <a:bodyPr wrap="square" rtlCol="0">
            <a:spAutoFit/>
          </a:body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Impact of Disallowance</a:t>
            </a:r>
            <a:endPar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82980A20-6046-4397-A570-C64B4C5B7A7E}"/>
              </a:ext>
            </a:extLst>
          </p:cNvPr>
          <p:cNvSpPr/>
          <p:nvPr/>
        </p:nvSpPr>
        <p:spPr>
          <a:xfrm>
            <a:off x="8691654" y="6858000"/>
            <a:ext cx="4186989" cy="14084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55B19376-6368-449C-BBB6-71720196E2CD}"/>
              </a:ext>
            </a:extLst>
          </p:cNvPr>
          <p:cNvSpPr/>
          <p:nvPr/>
        </p:nvSpPr>
        <p:spPr>
          <a:xfrm>
            <a:off x="0" y="1121583"/>
            <a:ext cx="12192000" cy="118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For every $2 in federal funds spent on </a:t>
            </a:r>
            <a:r>
              <a:rPr lang="en-US" sz="2000" b="1" u="sng">
                <a:solidFill>
                  <a:schemeClr val="bg1"/>
                </a:solidFill>
                <a:latin typeface="Open Sans" panose="020B0606030504020204" pitchFamily="34" charset="0"/>
                <a:ea typeface="Open Sans" panose="020B0606030504020204" pitchFamily="34" charset="0"/>
                <a:cs typeface="Open Sans" panose="020B0606030504020204" pitchFamily="34" charset="0"/>
              </a:rPr>
              <a:t>Client Direct Assistance</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 your agency must raise </a:t>
            </a:r>
          </a:p>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$1 in cash or in-kind contributions of goods and services from the community. </a:t>
            </a:r>
          </a:p>
        </p:txBody>
      </p:sp>
      <p:graphicFrame>
        <p:nvGraphicFramePr>
          <p:cNvPr id="22" name="Table 21">
            <a:extLst>
              <a:ext uri="{FF2B5EF4-FFF2-40B4-BE49-F238E27FC236}">
                <a16:creationId xmlns:a16="http://schemas.microsoft.com/office/drawing/2014/main" id="{44ACED2C-152A-4D49-A7FC-D7B7DCDF9734}"/>
              </a:ext>
            </a:extLst>
          </p:cNvPr>
          <p:cNvGraphicFramePr>
            <a:graphicFrameLocks noGrp="1"/>
          </p:cNvGraphicFramePr>
          <p:nvPr/>
        </p:nvGraphicFramePr>
        <p:xfrm>
          <a:off x="3209242" y="2592600"/>
          <a:ext cx="5773512" cy="2274017"/>
        </p:xfrm>
        <a:graphic>
          <a:graphicData uri="http://schemas.openxmlformats.org/drawingml/2006/table">
            <a:tbl>
              <a:tblPr>
                <a:tableStyleId>{F5AB1C69-6EDB-4FF4-983F-18BD219EF322}</a:tableStyleId>
              </a:tblPr>
              <a:tblGrid>
                <a:gridCol w="3689095">
                  <a:extLst>
                    <a:ext uri="{9D8B030D-6E8A-4147-A177-3AD203B41FA5}">
                      <a16:colId xmlns:a16="http://schemas.microsoft.com/office/drawing/2014/main" val="1127679754"/>
                    </a:ext>
                  </a:extLst>
                </a:gridCol>
                <a:gridCol w="2084417">
                  <a:extLst>
                    <a:ext uri="{9D8B030D-6E8A-4147-A177-3AD203B41FA5}">
                      <a16:colId xmlns:a16="http://schemas.microsoft.com/office/drawing/2014/main" val="2096514242"/>
                    </a:ext>
                  </a:extLst>
                </a:gridCol>
              </a:tblGrid>
              <a:tr h="552689">
                <a:tc gridSpan="2">
                  <a:txBody>
                    <a:bodyPr/>
                    <a:lstStyle/>
                    <a:p>
                      <a:pPr algn="ctr" fontAlgn="b"/>
                      <a:r>
                        <a:rPr lang="en-US"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Catholic Charities of </a:t>
                      </a:r>
                      <a:r>
                        <a:rPr lang="en-US" sz="2400" b="1" i="0" u="none" strike="noStrike"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Appleville</a:t>
                      </a:r>
                      <a:endParaRPr lang="en-US"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l" fontAlgn="b"/>
                      <a:r>
                        <a:rPr lang="en-US" sz="2000" u="none" strike="noStrike">
                          <a:effectLst/>
                        </a:rPr>
                        <a:t>Funded</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94857332"/>
                  </a:ext>
                </a:extLst>
              </a:tr>
              <a:tr h="552689">
                <a:tc>
                  <a:txBody>
                    <a:bodyPr/>
                    <a:lstStyle/>
                    <a:p>
                      <a:pPr algn="l" fontAlgn="b"/>
                      <a:r>
                        <a:rPr lang="en-US" sz="20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Federal funds spent on Client Direct Assistance:</a:t>
                      </a:r>
                      <a:endParaRPr lang="en-US" sz="2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$200,000</a:t>
                      </a:r>
                      <a:endParaRPr lang="en-US" sz="2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0721577"/>
                  </a:ext>
                </a:extLst>
              </a:tr>
              <a:tr h="552689">
                <a:tc>
                  <a:txBody>
                    <a:bodyPr/>
                    <a:lstStyle/>
                    <a:p>
                      <a:pPr algn="l" fontAlgn="b"/>
                      <a:r>
                        <a:rPr lang="en-US" sz="20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Minimum match requirement:</a:t>
                      </a:r>
                      <a:endParaRPr lang="en-US" sz="2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$100,000</a:t>
                      </a:r>
                      <a:endParaRPr lang="en-US" sz="2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3123869"/>
                  </a:ext>
                </a:extLst>
              </a:tr>
              <a:tr h="552689">
                <a:tc>
                  <a:txBody>
                    <a:bodyPr/>
                    <a:lstStyle/>
                    <a:p>
                      <a:pPr algn="l" fontAlgn="b"/>
                      <a:r>
                        <a:rPr lang="en-US" sz="2000" b="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Match contributed:</a:t>
                      </a:r>
                      <a:endParaRPr lang="en-US" sz="2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$80,000 </a:t>
                      </a:r>
                      <a:endParaRPr lang="en-US" sz="20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9006102"/>
                  </a:ext>
                </a:extLst>
              </a:tr>
            </a:tbl>
          </a:graphicData>
        </a:graphic>
      </p:graphicFrame>
      <p:pic>
        <p:nvPicPr>
          <p:cNvPr id="24" name="Picture 14">
            <a:extLst>
              <a:ext uri="{FF2B5EF4-FFF2-40B4-BE49-F238E27FC236}">
                <a16:creationId xmlns:a16="http://schemas.microsoft.com/office/drawing/2014/main" id="{8691E96B-B0D7-4F59-B7E1-3E72DACB91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79218" y="5736417"/>
            <a:ext cx="862536" cy="862536"/>
          </a:xfrm>
          <a:prstGeom prst="rect">
            <a:avLst/>
          </a:prstGeom>
        </p:spPr>
      </p:pic>
      <p:sp>
        <p:nvSpPr>
          <p:cNvPr id="25" name="TextBox 24">
            <a:extLst>
              <a:ext uri="{FF2B5EF4-FFF2-40B4-BE49-F238E27FC236}">
                <a16:creationId xmlns:a16="http://schemas.microsoft.com/office/drawing/2014/main" id="{FDA89D59-A557-40E2-85CD-30BC13BD8222}"/>
              </a:ext>
            </a:extLst>
          </p:cNvPr>
          <p:cNvSpPr txBox="1"/>
          <p:nvPr/>
        </p:nvSpPr>
        <p:spPr>
          <a:xfrm>
            <a:off x="897684" y="5152426"/>
            <a:ext cx="10396629" cy="523220"/>
          </a:xfrm>
          <a:prstGeom prst="rect">
            <a:avLst/>
          </a:prstGeom>
          <a:noFill/>
        </p:spPr>
        <p:txBody>
          <a:bodyPr wrap="none" rtlCol="0">
            <a:spAutoFit/>
          </a:bodyPr>
          <a:lstStyle/>
          <a:p>
            <a:r>
              <a:rPr lang="en-US" sz="2800">
                <a:latin typeface="Open Sans" panose="020B0606030504020204" pitchFamily="34" charset="0"/>
                <a:ea typeface="Open Sans" panose="020B0606030504020204" pitchFamily="34" charset="0"/>
                <a:cs typeface="Open Sans" panose="020B0606030504020204" pitchFamily="34" charset="0"/>
              </a:rPr>
              <a:t>This agency could potentially need to return </a:t>
            </a:r>
            <a:r>
              <a:rPr lang="en-US" sz="2800" b="1">
                <a:solidFill>
                  <a:srgbClr val="1F4E79"/>
                </a:solidFill>
                <a:latin typeface="Open Sans" panose="020B0606030504020204" pitchFamily="34" charset="0"/>
                <a:ea typeface="Open Sans" panose="020B0606030504020204" pitchFamily="34" charset="0"/>
                <a:cs typeface="Open Sans" panose="020B0606030504020204" pitchFamily="34" charset="0"/>
              </a:rPr>
              <a:t>$40,000 </a:t>
            </a:r>
            <a:r>
              <a:rPr lang="en-US" sz="2800">
                <a:latin typeface="Open Sans" panose="020B0606030504020204" pitchFamily="34" charset="0"/>
                <a:ea typeface="Open Sans" panose="020B0606030504020204" pitchFamily="34" charset="0"/>
                <a:cs typeface="Open Sans" panose="020B0606030504020204" pitchFamily="34" charset="0"/>
              </a:rPr>
              <a:t>to ORR</a:t>
            </a:r>
          </a:p>
        </p:txBody>
      </p:sp>
    </p:spTree>
    <p:extLst>
      <p:ext uri="{BB962C8B-B14F-4D97-AF65-F5344CB8AC3E}">
        <p14:creationId xmlns:p14="http://schemas.microsoft.com/office/powerpoint/2010/main" val="8669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A5D9-E6FE-F7CF-0951-159EC5128478}"/>
              </a:ext>
            </a:extLst>
          </p:cNvPr>
          <p:cNvSpPr>
            <a:spLocks noGrp="1"/>
          </p:cNvSpPr>
          <p:nvPr>
            <p:ph type="title"/>
          </p:nvPr>
        </p:nvSpPr>
        <p:spPr>
          <a:xfrm>
            <a:off x="0" y="0"/>
            <a:ext cx="12192000" cy="1325563"/>
          </a:xfrm>
          <a:solidFill>
            <a:schemeClr val="accent1">
              <a:lumMod val="50000"/>
            </a:schemeClr>
          </a:solidFill>
        </p:spPr>
        <p:txBody>
          <a:bodyPr/>
          <a:lstStyle/>
          <a:p>
            <a:pPr algn="ctr"/>
            <a:r>
              <a:rPr lang="en-US" b="1">
                <a:solidFill>
                  <a:schemeClr val="bg1"/>
                </a:solidFill>
              </a:rPr>
              <a:t>Matching Funds Eligibility Questions</a:t>
            </a:r>
          </a:p>
        </p:txBody>
      </p:sp>
      <p:pic>
        <p:nvPicPr>
          <p:cNvPr id="5" name="Content Placeholder 4">
            <a:extLst>
              <a:ext uri="{FF2B5EF4-FFF2-40B4-BE49-F238E27FC236}">
                <a16:creationId xmlns:a16="http://schemas.microsoft.com/office/drawing/2014/main" id="{6D2CFBCB-252C-4839-A0EB-4E8FFB37766A}"/>
              </a:ext>
            </a:extLst>
          </p:cNvPr>
          <p:cNvPicPr>
            <a:picLocks noGrp="1" noChangeAspect="1"/>
          </p:cNvPicPr>
          <p:nvPr>
            <p:ph idx="1"/>
          </p:nvPr>
        </p:nvPicPr>
        <p:blipFill>
          <a:blip r:embed="rId2"/>
          <a:stretch>
            <a:fillRect/>
          </a:stretch>
        </p:blipFill>
        <p:spPr>
          <a:xfrm>
            <a:off x="1661283" y="1409251"/>
            <a:ext cx="9305006" cy="4472261"/>
          </a:xfrm>
        </p:spPr>
      </p:pic>
    </p:spTree>
    <p:extLst>
      <p:ext uri="{BB962C8B-B14F-4D97-AF65-F5344CB8AC3E}">
        <p14:creationId xmlns:p14="http://schemas.microsoft.com/office/powerpoint/2010/main" val="35391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3EDC4-348F-FA93-BEC9-528366E207D7}"/>
              </a:ext>
            </a:extLst>
          </p:cNvPr>
          <p:cNvSpPr>
            <a:spLocks noGrp="1"/>
          </p:cNvSpPr>
          <p:nvPr>
            <p:ph type="title"/>
          </p:nvPr>
        </p:nvSpPr>
        <p:spPr>
          <a:xfrm>
            <a:off x="466722" y="586855"/>
            <a:ext cx="3201366" cy="3387497"/>
          </a:xfrm>
        </p:spPr>
        <p:txBody>
          <a:bodyPr anchor="b">
            <a:normAutofit/>
          </a:bodyPr>
          <a:lstStyle/>
          <a:p>
            <a:pPr algn="r"/>
            <a:r>
              <a:rPr lang="en-US" sz="3700" b="1">
                <a:solidFill>
                  <a:srgbClr val="FFFFFF"/>
                </a:solidFill>
              </a:rPr>
              <a:t>Matching Funds Documentation</a:t>
            </a:r>
          </a:p>
        </p:txBody>
      </p:sp>
      <p:sp>
        <p:nvSpPr>
          <p:cNvPr id="3" name="Content Placeholder 2">
            <a:extLst>
              <a:ext uri="{FF2B5EF4-FFF2-40B4-BE49-F238E27FC236}">
                <a16:creationId xmlns:a16="http://schemas.microsoft.com/office/drawing/2014/main" id="{7C07B5DF-2F1A-F641-399D-8184430D8C28}"/>
              </a:ext>
            </a:extLst>
          </p:cNvPr>
          <p:cNvSpPr>
            <a:spLocks noGrp="1"/>
          </p:cNvSpPr>
          <p:nvPr>
            <p:ph idx="1"/>
          </p:nvPr>
        </p:nvSpPr>
        <p:spPr>
          <a:xfrm>
            <a:off x="4810259" y="649480"/>
            <a:ext cx="6555347" cy="5546047"/>
          </a:xfrm>
        </p:spPr>
        <p:txBody>
          <a:bodyPr anchor="ctr">
            <a:normAutofit lnSpcReduction="10000"/>
          </a:bodyPr>
          <a:lstStyle/>
          <a:p>
            <a:r>
              <a:rPr lang="en-US" sz="1700"/>
              <a:t> All documentation of cash contributions to a specific Match Grant case must be maintained in the client’s MG case file. This includes supporting documentation to verify the value of the purchase as well as match tracking documentation, such as the USCCB RF-20A and RF-20C. For cash given directly to the client a copy of the check and an RF-35 Adult Acknowledgement of Direct Assistance should be in the case file. </a:t>
            </a:r>
          </a:p>
          <a:p>
            <a:r>
              <a:rPr lang="en-US" sz="1700"/>
              <a:t>For vendor payments made by the affiliate on behalf of clients using private funds (e.g., rent) copies of the invoice (if applicable) as well as checks/check stubs or vouchers should be stored in the client case file.</a:t>
            </a:r>
          </a:p>
          <a:p>
            <a:r>
              <a:rPr lang="en-US" sz="1700"/>
              <a:t>Staff salaries should be supported by payroll and noted on a centralized matching spreadsheet (or tracking system). </a:t>
            </a:r>
          </a:p>
          <a:p>
            <a:r>
              <a:rPr lang="en-US" sz="1700"/>
              <a:t>For contributions to the Match Grant program operation or administration (e.g., spent on staff salaries or other local administration activities), affiliates need to maintain appropriate documentation in a centrally located file that can be reviewed during an on-site program review.</a:t>
            </a:r>
          </a:p>
          <a:p>
            <a:r>
              <a:rPr lang="en-US" sz="1700"/>
              <a:t>Volunteer time can be counted towards match, but it needs to be documented.  </a:t>
            </a:r>
          </a:p>
          <a:p>
            <a:r>
              <a:rPr lang="en-US" sz="1700"/>
              <a:t>See Match Grant POM for guidance on MRS Connect.</a:t>
            </a:r>
          </a:p>
        </p:txBody>
      </p:sp>
    </p:spTree>
    <p:extLst>
      <p:ext uri="{BB962C8B-B14F-4D97-AF65-F5344CB8AC3E}">
        <p14:creationId xmlns:p14="http://schemas.microsoft.com/office/powerpoint/2010/main" val="575262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877437"/>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 What is the Supplemental </a:t>
            </a:r>
            <a:r>
              <a:rPr lang="en-US" sz="3600" b="1">
                <a:latin typeface="Open Sans"/>
                <a:ea typeface="Open Sans"/>
                <a:cs typeface="Calibri"/>
              </a:rPr>
              <a:t>Budget Period</a:t>
            </a:r>
            <a:endParaRPr lang="en-US" sz="3600" b="1">
              <a:cs typeface="Calibri"/>
            </a:endParaRPr>
          </a:p>
          <a:p>
            <a:pPr algn="ctr"/>
            <a:endParaRPr lang="en-US" sz="3600" b="1">
              <a:latin typeface="Open Sans"/>
              <a:ea typeface="Open Sans"/>
              <a:cs typeface="Open Sans"/>
            </a:endParaRP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031F6E7-10ED-8082-CE66-C4E80F05CF87}"/>
              </a:ext>
            </a:extLst>
          </p:cNvPr>
          <p:cNvSpPr/>
          <p:nvPr/>
        </p:nvSpPr>
        <p:spPr>
          <a:xfrm>
            <a:off x="2162616" y="2077224"/>
            <a:ext cx="8353965" cy="170506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b="1">
                <a:solidFill>
                  <a:schemeClr val="tx1"/>
                </a:solidFill>
                <a:ea typeface="Open Sans"/>
                <a:cs typeface="Open Sans"/>
              </a:rPr>
              <a:t>Budget Period- </a:t>
            </a:r>
            <a:r>
              <a:rPr lang="en-US" sz="2400">
                <a:solidFill>
                  <a:schemeClr val="tx1"/>
                </a:solidFill>
                <a:ea typeface="Open Sans"/>
                <a:cs typeface="Open Sans"/>
              </a:rPr>
              <a:t>The period for which the budget is prepared, and clients are enrolled. The FY23</a:t>
            </a:r>
            <a:r>
              <a:rPr lang="en-US" sz="2400" b="1">
                <a:solidFill>
                  <a:schemeClr val="tx1"/>
                </a:solidFill>
                <a:ea typeface="Open Sans"/>
                <a:cs typeface="Open Sans"/>
              </a:rPr>
              <a:t> </a:t>
            </a:r>
            <a:r>
              <a:rPr lang="en-US" sz="2400">
                <a:solidFill>
                  <a:schemeClr val="tx1"/>
                </a:solidFill>
                <a:ea typeface="Open Sans"/>
                <a:cs typeface="Open Sans"/>
              </a:rPr>
              <a:t>budget period was 10/1/22 to 9/30/23).  The FY24 Budget period runs from 10/1/23 to 9/30/24).  </a:t>
            </a:r>
            <a:endParaRPr lang="en-US" sz="2400">
              <a:solidFill>
                <a:schemeClr val="tx1"/>
              </a:solidFill>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F7C6156D-7F3F-2F59-9005-673C03F18379}"/>
              </a:ext>
            </a:extLst>
          </p:cNvPr>
          <p:cNvSpPr/>
          <p:nvPr/>
        </p:nvSpPr>
        <p:spPr>
          <a:xfrm>
            <a:off x="2162616" y="3981636"/>
            <a:ext cx="8353965" cy="188741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b="1">
                <a:solidFill>
                  <a:schemeClr val="tx1"/>
                </a:solidFill>
                <a:ea typeface="Open Sans"/>
                <a:cs typeface="Open Sans"/>
              </a:rPr>
              <a:t>Supplemental Period</a:t>
            </a:r>
            <a:r>
              <a:rPr lang="en-US" sz="2400" b="1">
                <a:solidFill>
                  <a:schemeClr val="tx1"/>
                </a:solidFill>
                <a:ea typeface="+mn-lt"/>
                <a:cs typeface="+mn-lt"/>
              </a:rPr>
              <a:t>-</a:t>
            </a:r>
            <a:r>
              <a:rPr lang="en-US" sz="2400">
                <a:solidFill>
                  <a:schemeClr val="tx1"/>
                </a:solidFill>
                <a:ea typeface="+mn-lt"/>
                <a:cs typeface="+mn-lt"/>
              </a:rPr>
              <a:t> (10/1/23 to 5/31/24): The period of time after the budget period where </a:t>
            </a:r>
            <a:r>
              <a:rPr lang="en-US" sz="2400" u="sng">
                <a:solidFill>
                  <a:schemeClr val="tx1"/>
                </a:solidFill>
                <a:ea typeface="+mn-lt"/>
                <a:cs typeface="+mn-lt"/>
              </a:rPr>
              <a:t>FY 2023 clients are still being served</a:t>
            </a:r>
            <a:r>
              <a:rPr lang="en-US" sz="2400">
                <a:solidFill>
                  <a:schemeClr val="tx1"/>
                </a:solidFill>
                <a:ea typeface="+mn-lt"/>
                <a:cs typeface="+mn-lt"/>
              </a:rPr>
              <a:t> and FY 2023 costs incurred.   It is important during this time period to be tracking and managing the expenses related to the different fiscal years.</a:t>
            </a:r>
            <a:endParaRPr lang="en-US" sz="2400">
              <a:solidFill>
                <a:schemeClr val="tx1"/>
              </a:solidFill>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849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86A1E-2725-ED1F-8445-0950620DD09D}"/>
              </a:ext>
            </a:extLst>
          </p:cNvPr>
          <p:cNvSpPr>
            <a:spLocks noGrp="1"/>
          </p:cNvSpPr>
          <p:nvPr>
            <p:ph idx="1"/>
          </p:nvPr>
        </p:nvSpPr>
        <p:spPr/>
        <p:txBody>
          <a:bodyPr>
            <a:normAutofit fontScale="92500"/>
          </a:bodyPr>
          <a:lstStyle/>
          <a:p>
            <a:r>
              <a:rPr lang="en-US" sz="2400">
                <a:latin typeface="Open Sans" panose="020B0606030504020204" pitchFamily="34" charset="0"/>
                <a:ea typeface="Open Sans" panose="020B0606030504020204" pitchFamily="34" charset="0"/>
                <a:cs typeface="Open Sans" panose="020B0606030504020204" pitchFamily="34" charset="0"/>
              </a:rPr>
              <a:t>Administrative and Direct Assistance (DA) expenses are billed together in one reimbursement form.   </a:t>
            </a:r>
          </a:p>
          <a:p>
            <a:r>
              <a:rPr lang="en-US" sz="2400">
                <a:latin typeface="Open Sans" panose="020B0606030504020204" pitchFamily="34" charset="0"/>
                <a:ea typeface="Open Sans" panose="020B0606030504020204" pitchFamily="34" charset="0"/>
                <a:cs typeface="Open Sans" panose="020B0606030504020204" pitchFamily="34" charset="0"/>
              </a:rPr>
              <a:t>Two staff must be involved in the reimbursement process - Reimbursement Requests include both an administrative and a finance user. </a:t>
            </a:r>
          </a:p>
          <a:p>
            <a:r>
              <a:rPr lang="en-US" sz="2400">
                <a:latin typeface="Open Sans" panose="020B0606030504020204" pitchFamily="34" charset="0"/>
                <a:ea typeface="Open Sans" panose="020B0606030504020204" pitchFamily="34" charset="0"/>
                <a:cs typeface="Open Sans" panose="020B0606030504020204" pitchFamily="34" charset="0"/>
              </a:rPr>
              <a:t>The admin user creates the bill. </a:t>
            </a:r>
          </a:p>
          <a:p>
            <a:r>
              <a:rPr lang="en-US" sz="2400">
                <a:latin typeface="Open Sans" panose="020B0606030504020204" pitchFamily="34" charset="0"/>
                <a:ea typeface="Open Sans" panose="020B0606030504020204" pitchFamily="34" charset="0"/>
                <a:cs typeface="Open Sans" panose="020B0606030504020204" pitchFamily="34" charset="0"/>
              </a:rPr>
              <a:t>The Finance user double checks it and then approves it sending it to the USCCB Office of Finance and Accounting for payment.</a:t>
            </a:r>
          </a:p>
          <a:p>
            <a:r>
              <a:rPr lang="en-US" sz="24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not complete the Monthly Match Grant Reimbursement Request until after </a:t>
            </a:r>
            <a:r>
              <a:rPr lang="en-US" sz="2400" b="1" i="0" u="sng">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all of the direct assistance vouchers for that month’s reimbursement request are complete and approved by the Finance User. </a:t>
            </a:r>
            <a:r>
              <a:rPr lang="en-US" sz="2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vouchers inform and auto-populate sections of the monthly reimbursement request. </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a:latin typeface="Open Sans" panose="020B0606030504020204" pitchFamily="34" charset="0"/>
              <a:ea typeface="Open Sans" panose="020B0606030504020204" pitchFamily="34" charset="0"/>
              <a:cs typeface="Open Sans" panose="020B0606030504020204" pitchFamily="34" charset="0"/>
            </a:endParaRPr>
          </a:p>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C9ECC6E-85D0-4E37-907D-47B6A1401032}"/>
              </a:ext>
            </a:extLst>
          </p:cNvPr>
          <p:cNvSpPr txBox="1"/>
          <p:nvPr/>
        </p:nvSpPr>
        <p:spPr>
          <a:xfrm>
            <a:off x="534155" y="584287"/>
            <a:ext cx="11183712"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Reimbursement Process Overview</a:t>
            </a:r>
            <a:endParaRPr lang="en-US" sz="4400" b="1">
              <a:latin typeface="Open Sans"/>
              <a:ea typeface="Open Sans"/>
              <a:cs typeface="Open Sans"/>
            </a:endParaRPr>
          </a:p>
        </p:txBody>
      </p:sp>
      <p:sp>
        <p:nvSpPr>
          <p:cNvPr id="7" name="Rectangle 6">
            <a:extLst>
              <a:ext uri="{FF2B5EF4-FFF2-40B4-BE49-F238E27FC236}">
                <a16:creationId xmlns:a16="http://schemas.microsoft.com/office/drawing/2014/main" id="{B97CBF22-7C99-4159-B2E4-C8235E474C55}"/>
              </a:ext>
            </a:extLst>
          </p:cNvPr>
          <p:cNvSpPr/>
          <p:nvPr/>
        </p:nvSpPr>
        <p:spPr>
          <a:xfrm>
            <a:off x="0" y="129979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270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AE90399-F080-10A3-0C10-BADACB3A8625}"/>
              </a:ext>
            </a:extLst>
          </p:cNvPr>
          <p:cNvGraphicFramePr>
            <a:graphicFrameLocks noGrp="1"/>
          </p:cNvGraphicFramePr>
          <p:nvPr>
            <p:ph sz="half" idx="2"/>
            <p:extLst>
              <p:ext uri="{D42A27DB-BD31-4B8C-83A1-F6EECF244321}">
                <p14:modId xmlns:p14="http://schemas.microsoft.com/office/powerpoint/2010/main" val="3441214107"/>
              </p:ext>
            </p:extLst>
          </p:nvPr>
        </p:nvGraphicFramePr>
        <p:xfrm>
          <a:off x="36533" y="2240490"/>
          <a:ext cx="12132143" cy="3240891"/>
        </p:xfrm>
        <a:graphic>
          <a:graphicData uri="http://schemas.openxmlformats.org/drawingml/2006/table">
            <a:tbl>
              <a:tblPr firstRow="1" bandRow="1">
                <a:tableStyleId>{5C22544A-7EE6-4342-B048-85BDC9FD1C3A}</a:tableStyleId>
              </a:tblPr>
              <a:tblGrid>
                <a:gridCol w="758259">
                  <a:extLst>
                    <a:ext uri="{9D8B030D-6E8A-4147-A177-3AD203B41FA5}">
                      <a16:colId xmlns:a16="http://schemas.microsoft.com/office/drawing/2014/main" val="2920295720"/>
                    </a:ext>
                  </a:extLst>
                </a:gridCol>
                <a:gridCol w="758259">
                  <a:extLst>
                    <a:ext uri="{9D8B030D-6E8A-4147-A177-3AD203B41FA5}">
                      <a16:colId xmlns:a16="http://schemas.microsoft.com/office/drawing/2014/main" val="504133193"/>
                    </a:ext>
                  </a:extLst>
                </a:gridCol>
                <a:gridCol w="758259">
                  <a:extLst>
                    <a:ext uri="{9D8B030D-6E8A-4147-A177-3AD203B41FA5}">
                      <a16:colId xmlns:a16="http://schemas.microsoft.com/office/drawing/2014/main" val="1701502432"/>
                    </a:ext>
                  </a:extLst>
                </a:gridCol>
                <a:gridCol w="657801">
                  <a:extLst>
                    <a:ext uri="{9D8B030D-6E8A-4147-A177-3AD203B41FA5}">
                      <a16:colId xmlns:a16="http://schemas.microsoft.com/office/drawing/2014/main" val="446473776"/>
                    </a:ext>
                  </a:extLst>
                </a:gridCol>
                <a:gridCol w="816166">
                  <a:extLst>
                    <a:ext uri="{9D8B030D-6E8A-4147-A177-3AD203B41FA5}">
                      <a16:colId xmlns:a16="http://schemas.microsoft.com/office/drawing/2014/main" val="286338009"/>
                    </a:ext>
                  </a:extLst>
                </a:gridCol>
                <a:gridCol w="705889">
                  <a:extLst>
                    <a:ext uri="{9D8B030D-6E8A-4147-A177-3AD203B41FA5}">
                      <a16:colId xmlns:a16="http://schemas.microsoft.com/office/drawing/2014/main" val="4154408129"/>
                    </a:ext>
                  </a:extLst>
                </a:gridCol>
                <a:gridCol w="853179">
                  <a:extLst>
                    <a:ext uri="{9D8B030D-6E8A-4147-A177-3AD203B41FA5}">
                      <a16:colId xmlns:a16="http://schemas.microsoft.com/office/drawing/2014/main" val="2798869202"/>
                    </a:ext>
                  </a:extLst>
                </a:gridCol>
                <a:gridCol w="758259">
                  <a:extLst>
                    <a:ext uri="{9D8B030D-6E8A-4147-A177-3AD203B41FA5}">
                      <a16:colId xmlns:a16="http://schemas.microsoft.com/office/drawing/2014/main" val="1244521862"/>
                    </a:ext>
                  </a:extLst>
                </a:gridCol>
                <a:gridCol w="758259">
                  <a:extLst>
                    <a:ext uri="{9D8B030D-6E8A-4147-A177-3AD203B41FA5}">
                      <a16:colId xmlns:a16="http://schemas.microsoft.com/office/drawing/2014/main" val="4014917854"/>
                    </a:ext>
                  </a:extLst>
                </a:gridCol>
                <a:gridCol w="758259">
                  <a:extLst>
                    <a:ext uri="{9D8B030D-6E8A-4147-A177-3AD203B41FA5}">
                      <a16:colId xmlns:a16="http://schemas.microsoft.com/office/drawing/2014/main" val="2671688411"/>
                    </a:ext>
                  </a:extLst>
                </a:gridCol>
                <a:gridCol w="758259">
                  <a:extLst>
                    <a:ext uri="{9D8B030D-6E8A-4147-A177-3AD203B41FA5}">
                      <a16:colId xmlns:a16="http://schemas.microsoft.com/office/drawing/2014/main" val="3623833571"/>
                    </a:ext>
                  </a:extLst>
                </a:gridCol>
                <a:gridCol w="758259">
                  <a:extLst>
                    <a:ext uri="{9D8B030D-6E8A-4147-A177-3AD203B41FA5}">
                      <a16:colId xmlns:a16="http://schemas.microsoft.com/office/drawing/2014/main" val="2650278502"/>
                    </a:ext>
                  </a:extLst>
                </a:gridCol>
                <a:gridCol w="758259">
                  <a:extLst>
                    <a:ext uri="{9D8B030D-6E8A-4147-A177-3AD203B41FA5}">
                      <a16:colId xmlns:a16="http://schemas.microsoft.com/office/drawing/2014/main" val="4180196195"/>
                    </a:ext>
                  </a:extLst>
                </a:gridCol>
                <a:gridCol w="758259">
                  <a:extLst>
                    <a:ext uri="{9D8B030D-6E8A-4147-A177-3AD203B41FA5}">
                      <a16:colId xmlns:a16="http://schemas.microsoft.com/office/drawing/2014/main" val="412052864"/>
                    </a:ext>
                  </a:extLst>
                </a:gridCol>
                <a:gridCol w="758259">
                  <a:extLst>
                    <a:ext uri="{9D8B030D-6E8A-4147-A177-3AD203B41FA5}">
                      <a16:colId xmlns:a16="http://schemas.microsoft.com/office/drawing/2014/main" val="3544172625"/>
                    </a:ext>
                  </a:extLst>
                </a:gridCol>
                <a:gridCol w="758259">
                  <a:extLst>
                    <a:ext uri="{9D8B030D-6E8A-4147-A177-3AD203B41FA5}">
                      <a16:colId xmlns:a16="http://schemas.microsoft.com/office/drawing/2014/main" val="3863126417"/>
                    </a:ext>
                  </a:extLst>
                </a:gridCol>
              </a:tblGrid>
              <a:tr h="669471">
                <a:tc>
                  <a:txBody>
                    <a:bodyPr/>
                    <a:lstStyle/>
                    <a:p>
                      <a:pPr lvl="0">
                        <a:buNone/>
                      </a:pPr>
                      <a:r>
                        <a:rPr lang="en-US">
                          <a:solidFill>
                            <a:schemeClr val="tx1"/>
                          </a:solidFill>
                        </a:rPr>
                        <a:t>Funds</a:t>
                      </a:r>
                    </a:p>
                    <a:p>
                      <a:pPr lvl="0">
                        <a:buNone/>
                      </a:pPr>
                      <a:r>
                        <a:rPr lang="en-US">
                          <a:solidFill>
                            <a:schemeClr val="tx1"/>
                          </a:solidFill>
                        </a:rPr>
                        <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Oct</a:t>
                      </a:r>
                    </a:p>
                    <a:p>
                      <a:pPr lvl="0">
                        <a:buNone/>
                      </a:pPr>
                      <a:r>
                        <a:rPr lang="en-US">
                          <a:solidFill>
                            <a:schemeClr val="tx1"/>
                          </a:solidFill>
                        </a:rPr>
                        <a:t>2023</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solidFill>
                            <a:schemeClr val="tx1"/>
                          </a:solidFill>
                        </a:rPr>
                        <a:t>Nov</a:t>
                      </a:r>
                    </a:p>
                    <a:p>
                      <a:pPr lvl="0">
                        <a:buNone/>
                      </a:pPr>
                      <a:r>
                        <a:rPr lang="en-US">
                          <a:solidFill>
                            <a:schemeClr val="tx1"/>
                          </a:solidFill>
                        </a:rPr>
                        <a:t>2023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Dec</a:t>
                      </a:r>
                    </a:p>
                    <a:p>
                      <a:pPr lvl="0">
                        <a:buNone/>
                      </a:pPr>
                      <a:r>
                        <a:rPr lang="en-US">
                          <a:solidFill>
                            <a:schemeClr val="tx1"/>
                          </a:solidFill>
                        </a:rPr>
                        <a:t>2023</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Jan</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Feb</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March</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April</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May</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June</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July</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Aug</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Sept</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Oct </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US">
                          <a:solidFill>
                            <a:schemeClr val="tx1"/>
                          </a:solidFill>
                        </a:rPr>
                        <a:t>Nov</a:t>
                      </a:r>
                    </a:p>
                    <a:p>
                      <a:pPr lvl="0">
                        <a:buNone/>
                      </a:pPr>
                      <a:r>
                        <a:rPr lang="en-US">
                          <a:solidFill>
                            <a:schemeClr val="tx1"/>
                          </a:solidFill>
                        </a:rPr>
                        <a:t>2024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lvl="0">
                        <a:buNone/>
                      </a:pPr>
                      <a:r>
                        <a:rPr lang="en-US">
                          <a:solidFill>
                            <a:schemeClr val="tx1"/>
                          </a:solidFill>
                        </a:rPr>
                        <a:t>Dec</a:t>
                      </a:r>
                    </a:p>
                    <a:p>
                      <a:pPr lvl="0">
                        <a:buNone/>
                      </a:pPr>
                      <a:r>
                        <a:rPr lang="en-US">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3046019801"/>
                  </a:ext>
                </a:extLst>
              </a:tr>
              <a:tr h="857140">
                <a:tc>
                  <a:txBody>
                    <a:bodyPr/>
                    <a:lstStyle/>
                    <a:p>
                      <a:pPr lvl="0">
                        <a:buNone/>
                      </a:pPr>
                      <a:r>
                        <a:rPr lang="en-US" sz="2000" b="1">
                          <a:solidFill>
                            <a:schemeClr val="tx1"/>
                          </a:solidFill>
                        </a:rPr>
                        <a:t>FY 2023</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tc>
                  <a:txBody>
                    <a:bodyPr/>
                    <a:lstStyle/>
                    <a:p>
                      <a:pPr lvl="0">
                        <a:buNone/>
                      </a:pPr>
                      <a:endParaRPr lang="en-US">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46936384"/>
                  </a:ext>
                </a:extLst>
              </a:tr>
              <a:tr h="857140">
                <a:tc>
                  <a:txBody>
                    <a:bodyPr/>
                    <a:lstStyle/>
                    <a:p>
                      <a:pPr lvl="0">
                        <a:buNone/>
                      </a:pPr>
                      <a:r>
                        <a:rPr lang="en-US" sz="2000" b="1">
                          <a:solidFill>
                            <a:schemeClr val="tx1"/>
                          </a:solidFill>
                        </a:rPr>
                        <a:t>FY 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tc>
                  <a:txBody>
                    <a:bodyPr/>
                    <a:lstStyle/>
                    <a:p>
                      <a:endParaRPr lang="en-US">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6">
                        <a:lumMod val="60000"/>
                        <a:lumOff val="40000"/>
                      </a:schemeClr>
                    </a:solid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60000"/>
                        <a:lumOff val="40000"/>
                      </a:schemeClr>
                    </a:solidFill>
                  </a:tcPr>
                </a:tc>
                <a:extLst>
                  <a:ext uri="{0D108BD9-81ED-4DB2-BD59-A6C34878D82A}">
                    <a16:rowId xmlns:a16="http://schemas.microsoft.com/office/drawing/2014/main" val="4275905566"/>
                  </a:ext>
                </a:extLst>
              </a:tr>
              <a:tr h="857140">
                <a:tc>
                  <a:txBody>
                    <a:bodyPr/>
                    <a:lstStyle/>
                    <a:p>
                      <a:pPr lvl="0">
                        <a:buNone/>
                      </a:pPr>
                      <a:r>
                        <a:rPr lang="en-US" sz="2000" b="1">
                          <a:solidFill>
                            <a:schemeClr val="tx1"/>
                          </a:solidFill>
                        </a:rPr>
                        <a:t>FY 2025</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extLst>
                  <a:ext uri="{0D108BD9-81ED-4DB2-BD59-A6C34878D82A}">
                    <a16:rowId xmlns:a16="http://schemas.microsoft.com/office/drawing/2014/main" val="4157319032"/>
                  </a:ext>
                </a:extLst>
              </a:tr>
            </a:tbl>
          </a:graphicData>
        </a:graphic>
      </p:graphicFrame>
      <p:sp>
        <p:nvSpPr>
          <p:cNvPr id="4" name="Title 3">
            <a:extLst>
              <a:ext uri="{FF2B5EF4-FFF2-40B4-BE49-F238E27FC236}">
                <a16:creationId xmlns:a16="http://schemas.microsoft.com/office/drawing/2014/main" id="{72020165-170F-467D-8F9D-973075DBA445}"/>
              </a:ext>
            </a:extLst>
          </p:cNvPr>
          <p:cNvSpPr>
            <a:spLocks noGrp="1"/>
          </p:cNvSpPr>
          <p:nvPr>
            <p:ph type="title"/>
          </p:nvPr>
        </p:nvSpPr>
        <p:spPr>
          <a:xfrm>
            <a:off x="838200" y="195819"/>
            <a:ext cx="10515600" cy="1325563"/>
          </a:xfrm>
        </p:spPr>
        <p:txBody>
          <a:bodyPr>
            <a:normAutofit/>
          </a:bodyPr>
          <a:lstStyle/>
          <a:p>
            <a:pPr algn="ctr">
              <a:defRPr/>
            </a:pPr>
            <a:endParaRPr lang="en-US" sz="4800" b="1">
              <a:latin typeface="Calibri"/>
              <a:cs typeface="Calibri"/>
            </a:endParaRPr>
          </a:p>
        </p:txBody>
      </p:sp>
      <p:sp>
        <p:nvSpPr>
          <p:cNvPr id="15366" name="Slide Number Placeholder 4">
            <a:extLst>
              <a:ext uri="{FF2B5EF4-FFF2-40B4-BE49-F238E27FC236}">
                <a16:creationId xmlns:a16="http://schemas.microsoft.com/office/drawing/2014/main" id="{853B6570-20DF-4CDA-B0EC-C2A8C4BE8E0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anose="05040102010807070707" pitchFamily="18" charset="2"/>
              <a:buChar char=""/>
              <a:defRPr sz="2700">
                <a:solidFill>
                  <a:schemeClr val="tx1"/>
                </a:solidFill>
                <a:latin typeface="Goudy Oldstyle Std"/>
              </a:defRPr>
            </a:lvl1pPr>
            <a:lvl2pPr marL="742950" indent="-285750">
              <a:spcBef>
                <a:spcPts val="325"/>
              </a:spcBef>
              <a:buClr>
                <a:schemeClr val="accent1"/>
              </a:buClr>
              <a:buFont typeface="Arial" panose="020B0604020202020204" pitchFamily="34" charset="0"/>
              <a:buChar char="•"/>
              <a:defRPr sz="2300">
                <a:solidFill>
                  <a:schemeClr val="tx1"/>
                </a:solidFill>
                <a:latin typeface="Goudy Oldstyle Std"/>
              </a:defRPr>
            </a:lvl2pPr>
            <a:lvl3pPr marL="1143000" indent="-228600">
              <a:spcBef>
                <a:spcPts val="350"/>
              </a:spcBef>
              <a:buClr>
                <a:schemeClr val="accent1"/>
              </a:buClr>
              <a:buSzPct val="100000"/>
              <a:buFont typeface="Arial" panose="020B0604020202020204" pitchFamily="34" charset="0"/>
              <a:buChar char="•"/>
              <a:defRPr sz="2100">
                <a:solidFill>
                  <a:schemeClr val="tx1"/>
                </a:solidFill>
                <a:latin typeface="Goudy Oldstyle Std"/>
              </a:defRPr>
            </a:lvl3pPr>
            <a:lvl4pPr marL="1600200" indent="-228600">
              <a:spcBef>
                <a:spcPts val="350"/>
              </a:spcBef>
              <a:buClr>
                <a:schemeClr val="accent1"/>
              </a:buClr>
              <a:buFont typeface="Wingdings 2" panose="05020102010507070707" pitchFamily="18" charset="2"/>
              <a:buChar char=""/>
              <a:defRPr sz="1900">
                <a:solidFill>
                  <a:schemeClr val="tx1"/>
                </a:solidFill>
                <a:latin typeface="Goudy Oldstyle Std"/>
              </a:defRPr>
            </a:lvl4pPr>
            <a:lvl5pPr marL="2057400" indent="-228600">
              <a:spcBef>
                <a:spcPts val="350"/>
              </a:spcBef>
              <a:buClr>
                <a:schemeClr val="accent1"/>
              </a:buClr>
              <a:buFont typeface="Wingdings 2" panose="05020102010507070707" pitchFamily="18" charset="2"/>
              <a:buChar char=""/>
              <a:defRPr>
                <a:solidFill>
                  <a:schemeClr val="tx1"/>
                </a:solidFill>
                <a:latin typeface="Goudy Oldstyle Std"/>
              </a:defRPr>
            </a:lvl5pPr>
            <a:lvl6pPr marL="2514600" indent="-228600" eaLnBrk="0" fontAlgn="base" hangingPunct="0">
              <a:spcBef>
                <a:spcPts val="350"/>
              </a:spcBef>
              <a:spcAft>
                <a:spcPct val="0"/>
              </a:spcAft>
              <a:buClr>
                <a:schemeClr val="accent1"/>
              </a:buClr>
              <a:buFont typeface="Wingdings 2" panose="05020102010507070707" pitchFamily="18" charset="2"/>
              <a:buChar char=""/>
              <a:defRPr>
                <a:solidFill>
                  <a:schemeClr val="tx1"/>
                </a:solidFill>
                <a:latin typeface="Goudy Oldstyle Std"/>
              </a:defRPr>
            </a:lvl6pPr>
            <a:lvl7pPr marL="2971800" indent="-228600" eaLnBrk="0" fontAlgn="base" hangingPunct="0">
              <a:spcBef>
                <a:spcPts val="350"/>
              </a:spcBef>
              <a:spcAft>
                <a:spcPct val="0"/>
              </a:spcAft>
              <a:buClr>
                <a:schemeClr val="accent1"/>
              </a:buClr>
              <a:buFont typeface="Wingdings 2" panose="05020102010507070707" pitchFamily="18" charset="2"/>
              <a:buChar char=""/>
              <a:defRPr>
                <a:solidFill>
                  <a:schemeClr val="tx1"/>
                </a:solidFill>
                <a:latin typeface="Goudy Oldstyle Std"/>
              </a:defRPr>
            </a:lvl7pPr>
            <a:lvl8pPr marL="3429000" indent="-228600" eaLnBrk="0" fontAlgn="base" hangingPunct="0">
              <a:spcBef>
                <a:spcPts val="350"/>
              </a:spcBef>
              <a:spcAft>
                <a:spcPct val="0"/>
              </a:spcAft>
              <a:buClr>
                <a:schemeClr val="accent1"/>
              </a:buClr>
              <a:buFont typeface="Wingdings 2" panose="05020102010507070707" pitchFamily="18" charset="2"/>
              <a:buChar char=""/>
              <a:defRPr>
                <a:solidFill>
                  <a:schemeClr val="tx1"/>
                </a:solidFill>
                <a:latin typeface="Goudy Oldstyle Std"/>
              </a:defRPr>
            </a:lvl8pPr>
            <a:lvl9pPr marL="3886200" indent="-228600" eaLnBrk="0" fontAlgn="base" hangingPunct="0">
              <a:spcBef>
                <a:spcPts val="350"/>
              </a:spcBef>
              <a:spcAft>
                <a:spcPct val="0"/>
              </a:spcAft>
              <a:buClr>
                <a:schemeClr val="accent1"/>
              </a:buClr>
              <a:buFont typeface="Wingdings 2" panose="05020102010507070707" pitchFamily="18" charset="2"/>
              <a:buChar char=""/>
              <a:defRPr>
                <a:solidFill>
                  <a:schemeClr val="tx1"/>
                </a:solidFill>
                <a:latin typeface="Goudy Oldstyle Std"/>
              </a:defRPr>
            </a:lvl9pPr>
          </a:lstStyle>
          <a:p>
            <a:pPr fontAlgn="base">
              <a:spcBef>
                <a:spcPct val="0"/>
              </a:spcBef>
              <a:spcAft>
                <a:spcPct val="0"/>
              </a:spcAft>
              <a:buClrTx/>
              <a:buSzTx/>
              <a:buFontTx/>
              <a:buNone/>
            </a:pPr>
            <a:fld id="{D527E169-D7CB-45CA-87FA-D49D51F8FE77}" type="slidenum">
              <a:rPr lang="en-US" altLang="en-US" sz="1000" smtClean="0">
                <a:latin typeface="Trajan Pro"/>
              </a:rPr>
              <a:pPr fontAlgn="base">
                <a:spcBef>
                  <a:spcPct val="0"/>
                </a:spcBef>
                <a:spcAft>
                  <a:spcPct val="0"/>
                </a:spcAft>
                <a:buClrTx/>
                <a:buSzTx/>
                <a:buFontTx/>
                <a:buNone/>
              </a:pPr>
              <a:t>40</a:t>
            </a:fld>
            <a:endParaRPr lang="en-US" altLang="en-US" sz="1000">
              <a:latin typeface="Trajan Pro"/>
            </a:endParaRPr>
          </a:p>
        </p:txBody>
      </p:sp>
      <p:sp>
        <p:nvSpPr>
          <p:cNvPr id="11" name="Arrow: Right 10">
            <a:extLst>
              <a:ext uri="{FF2B5EF4-FFF2-40B4-BE49-F238E27FC236}">
                <a16:creationId xmlns:a16="http://schemas.microsoft.com/office/drawing/2014/main" id="{C5001604-90B8-BA88-4FD9-606D40DBA595}"/>
              </a:ext>
            </a:extLst>
          </p:cNvPr>
          <p:cNvSpPr/>
          <p:nvPr/>
        </p:nvSpPr>
        <p:spPr>
          <a:xfrm rot="207087">
            <a:off x="787734" y="3100992"/>
            <a:ext cx="5852023" cy="4602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 Usage Decreasing</a:t>
            </a:r>
            <a:endParaRPr lang="en-US"/>
          </a:p>
        </p:txBody>
      </p:sp>
      <p:sp>
        <p:nvSpPr>
          <p:cNvPr id="2" name="Arrow: Right 1">
            <a:extLst>
              <a:ext uri="{FF2B5EF4-FFF2-40B4-BE49-F238E27FC236}">
                <a16:creationId xmlns:a16="http://schemas.microsoft.com/office/drawing/2014/main" id="{8DA2A9E3-83CB-DC84-32A8-2ABA01F44FB8}"/>
              </a:ext>
            </a:extLst>
          </p:cNvPr>
          <p:cNvSpPr/>
          <p:nvPr/>
        </p:nvSpPr>
        <p:spPr>
          <a:xfrm rot="21359768">
            <a:off x="791989" y="3898342"/>
            <a:ext cx="5898831" cy="572858"/>
          </a:xfrm>
          <a:prstGeom prst="rightArrow">
            <a:avLst/>
          </a:prstGeom>
          <a:solidFill>
            <a:srgbClr val="00765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 Usage Increasing</a:t>
            </a:r>
            <a:endParaRPr lang="en-US"/>
          </a:p>
        </p:txBody>
      </p:sp>
      <p:sp>
        <p:nvSpPr>
          <p:cNvPr id="3" name="Arrow: Right 2">
            <a:extLst>
              <a:ext uri="{FF2B5EF4-FFF2-40B4-BE49-F238E27FC236}">
                <a16:creationId xmlns:a16="http://schemas.microsoft.com/office/drawing/2014/main" id="{9BA08226-3424-3A7A-ED67-C1301D6ADE29}"/>
              </a:ext>
            </a:extLst>
          </p:cNvPr>
          <p:cNvSpPr/>
          <p:nvPr/>
        </p:nvSpPr>
        <p:spPr>
          <a:xfrm rot="780000">
            <a:off x="9907643" y="3881379"/>
            <a:ext cx="2237950" cy="460205"/>
          </a:xfrm>
          <a:prstGeom prst="rightArrow">
            <a:avLst/>
          </a:prstGeom>
          <a:solidFill>
            <a:srgbClr val="00765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 Usage Decreasing</a:t>
            </a:r>
            <a:endParaRPr lang="en-US"/>
          </a:p>
        </p:txBody>
      </p:sp>
      <p:sp>
        <p:nvSpPr>
          <p:cNvPr id="6" name="Arrow: Right 5">
            <a:extLst>
              <a:ext uri="{FF2B5EF4-FFF2-40B4-BE49-F238E27FC236}">
                <a16:creationId xmlns:a16="http://schemas.microsoft.com/office/drawing/2014/main" id="{239A5EFA-3504-20D9-0941-9FDDFC7E6663}"/>
              </a:ext>
            </a:extLst>
          </p:cNvPr>
          <p:cNvSpPr/>
          <p:nvPr/>
        </p:nvSpPr>
        <p:spPr>
          <a:xfrm rot="20760000">
            <a:off x="9905734" y="4853669"/>
            <a:ext cx="2264225" cy="51275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 Usage Increasing</a:t>
            </a:r>
            <a:endParaRPr lang="en-US"/>
          </a:p>
        </p:txBody>
      </p:sp>
      <p:sp>
        <p:nvSpPr>
          <p:cNvPr id="7" name="Rectangle: Rounded Corners 6">
            <a:extLst>
              <a:ext uri="{FF2B5EF4-FFF2-40B4-BE49-F238E27FC236}">
                <a16:creationId xmlns:a16="http://schemas.microsoft.com/office/drawing/2014/main" id="{104907FB-0820-18B4-3E8F-6015E0CE9F26}"/>
              </a:ext>
            </a:extLst>
          </p:cNvPr>
          <p:cNvSpPr/>
          <p:nvPr/>
        </p:nvSpPr>
        <p:spPr>
          <a:xfrm>
            <a:off x="-147637" y="-54006"/>
            <a:ext cx="12487274" cy="1615832"/>
          </a:xfrm>
          <a:prstGeom prst="round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bg1"/>
                </a:solidFill>
                <a:latin typeface="Open Sans"/>
                <a:ea typeface="Open Sans"/>
                <a:cs typeface="Open Sans"/>
              </a:rPr>
              <a:t>Supplemental Period </a:t>
            </a:r>
            <a:endParaRPr lang="en-US" sz="3600" b="1">
              <a:solidFill>
                <a:schemeClr val="bg1"/>
              </a:solidFill>
            </a:endParaRPr>
          </a:p>
        </p:txBody>
      </p:sp>
    </p:spTree>
    <p:custDataLst>
      <p:tags r:id="rId1"/>
    </p:custDataLst>
    <p:extLst>
      <p:ext uri="{BB962C8B-B14F-4D97-AF65-F5344CB8AC3E}">
        <p14:creationId xmlns:p14="http://schemas.microsoft.com/office/powerpoint/2010/main" val="3654725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D2C5-FE76-BD5C-CF64-EC65F61EC8B1}"/>
              </a:ext>
            </a:extLst>
          </p:cNvPr>
          <p:cNvSpPr>
            <a:spLocks noGrp="1"/>
          </p:cNvSpPr>
          <p:nvPr>
            <p:ph type="title"/>
          </p:nvPr>
        </p:nvSpPr>
        <p:spPr>
          <a:xfrm>
            <a:off x="0" y="0"/>
            <a:ext cx="12192000" cy="1325563"/>
          </a:xfr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8100000" scaled="1"/>
            <a:tileRect/>
          </a:gradFill>
        </p:spPr>
        <p:txBody>
          <a:bodyPr>
            <a:normAutofit fontScale="90000"/>
          </a:bodyPr>
          <a:lstStyle/>
          <a:p>
            <a:pPr algn="ctr"/>
            <a:r>
              <a:rPr lang="en-US"/>
              <a:t> </a:t>
            </a:r>
            <a:br>
              <a:rPr lang="en-US"/>
            </a:br>
            <a:r>
              <a:rPr lang="en-US" b="1">
                <a:solidFill>
                  <a:schemeClr val="bg1"/>
                </a:solidFill>
              </a:rPr>
              <a:t>Client Costs are billed to the Program Year Clients were enrolled in.  </a:t>
            </a:r>
            <a:br>
              <a:rPr lang="en-US"/>
            </a:br>
            <a:endParaRPr lang="en-US"/>
          </a:p>
        </p:txBody>
      </p:sp>
      <p:sp>
        <p:nvSpPr>
          <p:cNvPr id="3" name="Text Placeholder 2">
            <a:extLst>
              <a:ext uri="{FF2B5EF4-FFF2-40B4-BE49-F238E27FC236}">
                <a16:creationId xmlns:a16="http://schemas.microsoft.com/office/drawing/2014/main" id="{5BE3FE87-1AE9-CB36-B877-B6650A37B4BE}"/>
              </a:ext>
            </a:extLst>
          </p:cNvPr>
          <p:cNvSpPr>
            <a:spLocks noGrp="1"/>
          </p:cNvSpPr>
          <p:nvPr>
            <p:ph type="body" idx="1"/>
          </p:nvPr>
        </p:nvSpPr>
        <p:spPr/>
        <p:txBody>
          <a:bodyPr/>
          <a:lstStyle/>
          <a:p>
            <a:r>
              <a:rPr lang="en-US"/>
              <a:t> FY 2023 Client Costs</a:t>
            </a:r>
          </a:p>
        </p:txBody>
      </p:sp>
      <p:sp>
        <p:nvSpPr>
          <p:cNvPr id="4" name="Content Placeholder 3">
            <a:extLst>
              <a:ext uri="{FF2B5EF4-FFF2-40B4-BE49-F238E27FC236}">
                <a16:creationId xmlns:a16="http://schemas.microsoft.com/office/drawing/2014/main" id="{30E511A5-6EC2-169C-F2A1-E181F81C2C5B}"/>
              </a:ext>
            </a:extLst>
          </p:cNvPr>
          <p:cNvSpPr>
            <a:spLocks noGrp="1"/>
          </p:cNvSpPr>
          <p:nvPr>
            <p:ph sz="half" idx="2"/>
          </p:nvPr>
        </p:nvSpPr>
        <p:spPr>
          <a:ln w="57150">
            <a:solidFill>
              <a:schemeClr val="accent1">
                <a:lumMod val="50000"/>
              </a:schemeClr>
            </a:solidFill>
          </a:ln>
        </p:spPr>
        <p:txBody>
          <a:bodyPr vert="horz" lIns="91440" tIns="45720" rIns="91440" bIns="45720" rtlCol="0" anchor="t">
            <a:normAutofit/>
          </a:bodyPr>
          <a:lstStyle/>
          <a:p>
            <a:r>
              <a:rPr lang="en-US" dirty="0"/>
              <a:t>Clients enrolled on or before 9/30/23 are receiving services until they reach the end of their 240-day service period.  </a:t>
            </a:r>
          </a:p>
          <a:p>
            <a:r>
              <a:rPr lang="en-US" dirty="0"/>
              <a:t>Direct assistance funds and the costs of serving these clients should be billed to the FY23 budget. </a:t>
            </a:r>
          </a:p>
        </p:txBody>
      </p:sp>
      <p:sp>
        <p:nvSpPr>
          <p:cNvPr id="5" name="Text Placeholder 4">
            <a:extLst>
              <a:ext uri="{FF2B5EF4-FFF2-40B4-BE49-F238E27FC236}">
                <a16:creationId xmlns:a16="http://schemas.microsoft.com/office/drawing/2014/main" id="{12CD5135-CC6C-2786-0ADE-9A095AD9066D}"/>
              </a:ext>
            </a:extLst>
          </p:cNvPr>
          <p:cNvSpPr>
            <a:spLocks noGrp="1"/>
          </p:cNvSpPr>
          <p:nvPr>
            <p:ph type="body" sz="quarter" idx="3"/>
          </p:nvPr>
        </p:nvSpPr>
        <p:spPr/>
        <p:txBody>
          <a:bodyPr/>
          <a:lstStyle/>
          <a:p>
            <a:r>
              <a:rPr lang="en-US"/>
              <a:t>FY 24 Client Costs</a:t>
            </a:r>
          </a:p>
        </p:txBody>
      </p:sp>
      <p:sp>
        <p:nvSpPr>
          <p:cNvPr id="6" name="Content Placeholder 5">
            <a:extLst>
              <a:ext uri="{FF2B5EF4-FFF2-40B4-BE49-F238E27FC236}">
                <a16:creationId xmlns:a16="http://schemas.microsoft.com/office/drawing/2014/main" id="{3A164C73-4ACE-DFA5-F9DE-809E8B077761}"/>
              </a:ext>
            </a:extLst>
          </p:cNvPr>
          <p:cNvSpPr>
            <a:spLocks noGrp="1"/>
          </p:cNvSpPr>
          <p:nvPr>
            <p:ph sz="quarter" idx="4"/>
          </p:nvPr>
        </p:nvSpPr>
        <p:spPr>
          <a:ln w="57150">
            <a:solidFill>
              <a:schemeClr val="accent1">
                <a:lumMod val="50000"/>
              </a:schemeClr>
            </a:solidFill>
          </a:ln>
        </p:spPr>
        <p:txBody>
          <a:bodyPr/>
          <a:lstStyle/>
          <a:p>
            <a:r>
              <a:rPr lang="en-US"/>
              <a:t>New clients enrolled on or after 10/1/23 are in the FY24 fiscal year </a:t>
            </a:r>
          </a:p>
          <a:p>
            <a:r>
              <a:rPr lang="en-US"/>
              <a:t>Costs are billed to the FY24 budget.</a:t>
            </a:r>
          </a:p>
          <a:p>
            <a:r>
              <a:rPr lang="en-US"/>
              <a:t>MRIS will only add vouchers to the reimbursements for the year the clients are enrolled.  </a:t>
            </a:r>
          </a:p>
        </p:txBody>
      </p:sp>
    </p:spTree>
    <p:extLst>
      <p:ext uri="{BB962C8B-B14F-4D97-AF65-F5344CB8AC3E}">
        <p14:creationId xmlns:p14="http://schemas.microsoft.com/office/powerpoint/2010/main" val="1251438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84E59-C6BB-F9BC-7448-4CF6DB1D8CFD}"/>
              </a:ext>
            </a:extLst>
          </p:cNvPr>
          <p:cNvSpPr>
            <a:spLocks noGrp="1"/>
          </p:cNvSpPr>
          <p:nvPr>
            <p:ph sz="half" idx="1"/>
          </p:nvPr>
        </p:nvSpPr>
        <p:spPr/>
        <p:txBody>
          <a:bodyPr vert="horz" lIns="91440" tIns="45720" rIns="91440" bIns="45720" rtlCol="0" anchor="t">
            <a:normAutofit fontScale="85000" lnSpcReduction="20000"/>
          </a:bodyPr>
          <a:lstStyle/>
          <a:p>
            <a:pPr marL="571500" indent="-571500" fontAlgn="base"/>
            <a:r>
              <a:rPr lang="en-US" sz="3800">
                <a:solidFill>
                  <a:srgbClr val="000000"/>
                </a:solidFill>
                <a:latin typeface="Calibri"/>
                <a:ea typeface="Open Sans"/>
                <a:cs typeface="Open Sans"/>
              </a:rPr>
              <a:t>D</a:t>
            </a:r>
            <a:r>
              <a:rPr lang="en-US" sz="3800" b="0" i="0">
                <a:solidFill>
                  <a:srgbClr val="000000"/>
                </a:solidFill>
                <a:effectLst/>
                <a:latin typeface="Calibri"/>
                <a:ea typeface="Open Sans"/>
                <a:cs typeface="Open Sans"/>
              </a:rPr>
              <a:t>irect assistance, matching funds, staff time and administrative costs need to be billed to the correct fiscal year.  </a:t>
            </a:r>
            <a:endParaRPr lang="en-US">
              <a:latin typeface="Calibri"/>
            </a:endParaRPr>
          </a:p>
          <a:p>
            <a:pPr marL="571500" indent="-571500" algn="l" rtl="0" fontAlgn="base"/>
            <a:r>
              <a:rPr lang="en-US" sz="3800" b="0" i="0">
                <a:solidFill>
                  <a:srgbClr val="000000"/>
                </a:solidFill>
                <a:effectLst/>
                <a:latin typeface="Calibri"/>
                <a:ea typeface="Open Sans"/>
                <a:cs typeface="Open Sans"/>
              </a:rPr>
              <a:t>Our funders prefer that </a:t>
            </a:r>
            <a:r>
              <a:rPr lang="en-US" sz="3800" b="0" i="0" u="sng">
                <a:solidFill>
                  <a:srgbClr val="000000"/>
                </a:solidFill>
                <a:effectLst/>
                <a:latin typeface="Calibri"/>
                <a:ea typeface="Open Sans"/>
                <a:cs typeface="Open Sans"/>
              </a:rPr>
              <a:t>whenever possible direct costs are tracked and billed instead of billing based on allocation methods</a:t>
            </a:r>
            <a:r>
              <a:rPr lang="en-US" sz="3800" b="0" i="0">
                <a:solidFill>
                  <a:srgbClr val="000000"/>
                </a:solidFill>
                <a:effectLst/>
                <a:latin typeface="Calibri"/>
                <a:ea typeface="Open Sans"/>
                <a:cs typeface="Open Sans"/>
              </a:rPr>
              <a:t>.  </a:t>
            </a:r>
            <a:r>
              <a:rPr lang="en-US" sz="3800" b="0" i="0">
                <a:solidFill>
                  <a:srgbClr val="000000"/>
                </a:solidFill>
                <a:effectLst/>
                <a:latin typeface="Open Sans"/>
                <a:ea typeface="Open Sans"/>
                <a:cs typeface="Open Sans"/>
              </a:rPr>
              <a:t> </a:t>
            </a:r>
          </a:p>
          <a:p>
            <a:pPr marL="0" indent="0" algn="l" rtl="0" fontAlgn="base">
              <a:buNone/>
            </a:pPr>
            <a:endParaRPr lang="en-US">
              <a:latin typeface="Open Sans" panose="020B0606030504020204" pitchFamily="34" charset="0"/>
              <a:ea typeface="Open Sans" panose="020B0606030504020204" pitchFamily="34" charset="0"/>
              <a:cs typeface="Open Sans" panose="020B0606030504020204" pitchFamily="34" charset="0"/>
            </a:endParaRPr>
          </a:p>
          <a:p>
            <a:pPr marL="0" indent="0" fontAlgn="base">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3">
            <a:extLst>
              <a:ext uri="{FF2B5EF4-FFF2-40B4-BE49-F238E27FC236}">
                <a16:creationId xmlns:a16="http://schemas.microsoft.com/office/drawing/2014/main" id="{0A916D9A-9109-9BBE-6872-F94AF78A64DB}"/>
              </a:ext>
            </a:extLst>
          </p:cNvPr>
          <p:cNvSpPr>
            <a:spLocks noGrp="1"/>
          </p:cNvSpPr>
          <p:nvPr>
            <p:ph sz="half" idx="2"/>
          </p:nvPr>
        </p:nvSpPr>
        <p:spPr/>
        <p:txBody>
          <a:bodyPr vert="horz" lIns="91440" tIns="45720" rIns="91440" bIns="45720" rtlCol="0" anchor="t">
            <a:normAutofit fontScale="85000" lnSpcReduction="20000"/>
          </a:bodyPr>
          <a:lstStyle/>
          <a:p>
            <a:pPr marL="0" indent="0" algn="l" rtl="0" fontAlgn="base">
              <a:buNone/>
            </a:pPr>
            <a:r>
              <a:rPr lang="en-US" sz="3300" b="0" i="0">
                <a:solidFill>
                  <a:srgbClr val="000000"/>
                </a:solidFill>
                <a:effectLst/>
                <a:latin typeface="Calibri"/>
                <a:ea typeface="Open Sans"/>
                <a:cs typeface="Open Sans"/>
              </a:rPr>
              <a:t>Example:</a:t>
            </a:r>
          </a:p>
          <a:p>
            <a:pPr marL="0" indent="0" algn="l" rtl="0" fontAlgn="base">
              <a:buNone/>
            </a:pPr>
            <a:r>
              <a:rPr lang="en-US" sz="3300" b="0" i="0">
                <a:solidFill>
                  <a:srgbClr val="000000"/>
                </a:solidFill>
                <a:effectLst/>
                <a:latin typeface="Calibri"/>
                <a:ea typeface="Open Sans"/>
                <a:cs typeface="Open Sans"/>
              </a:rPr>
              <a:t>Staff time needs to be tracked and proportionally charged to the correct grant year.  USCCB has staff record time worked </a:t>
            </a:r>
            <a:r>
              <a:rPr lang="en-US" sz="3300">
                <a:solidFill>
                  <a:srgbClr val="000000"/>
                </a:solidFill>
                <a:latin typeface="Calibri"/>
                <a:ea typeface="Open Sans"/>
                <a:cs typeface="Open Sans"/>
              </a:rPr>
              <a:t>on each grant when they fill out timesheets.  </a:t>
            </a:r>
            <a:r>
              <a:rPr lang="en-US" sz="3300" b="0" i="0">
                <a:solidFill>
                  <a:srgbClr val="000000"/>
                </a:solidFill>
                <a:effectLst/>
                <a:latin typeface="Calibri"/>
                <a:ea typeface="Open Sans"/>
                <a:cs typeface="Open Sans"/>
              </a:rPr>
              <a:t>   </a:t>
            </a:r>
          </a:p>
          <a:p>
            <a:pPr marL="0" indent="0" algn="l" rtl="0" fontAlgn="base">
              <a:buNone/>
            </a:pPr>
            <a:r>
              <a:rPr lang="en-US" sz="3300">
                <a:solidFill>
                  <a:srgbClr val="000000"/>
                </a:solidFill>
                <a:highlight>
                  <a:srgbClr val="FFFF00"/>
                </a:highlight>
                <a:latin typeface="Calibri"/>
                <a:ea typeface="Open Sans"/>
                <a:cs typeface="Open Sans"/>
              </a:rPr>
              <a:t> </a:t>
            </a:r>
            <a:endParaRPr lang="en-US" sz="3300" b="0" i="0">
              <a:solidFill>
                <a:srgbClr val="000000"/>
              </a:solidFill>
              <a:effectLst/>
              <a:highlight>
                <a:srgbClr val="FFFF00"/>
              </a:highlight>
              <a:latin typeface="Calibri"/>
              <a:ea typeface="Open Sans"/>
              <a:cs typeface="Open Sans"/>
            </a:endParaRPr>
          </a:p>
          <a:p>
            <a:pPr marL="0" indent="0" algn="l" rtl="0" fontAlgn="base">
              <a:buNone/>
            </a:pPr>
            <a:endParaRPr lang="en-US" sz="3300" b="0" i="0">
              <a:solidFill>
                <a:srgbClr val="000000"/>
              </a:solidFill>
              <a:effectLst/>
              <a:latin typeface="Calibri"/>
              <a:ea typeface="Open Sans"/>
              <a:cs typeface="Open Sans"/>
            </a:endParaRPr>
          </a:p>
          <a:p>
            <a:pPr algn="l"/>
            <a:endParaRPr lang="en-US" sz="3300">
              <a:latin typeface="Calibri"/>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59E218DD-8BCF-4E26-A822-26AF6A80ECE5}"/>
              </a:ext>
            </a:extLst>
          </p:cNvPr>
          <p:cNvSpPr txBox="1"/>
          <p:nvPr/>
        </p:nvSpPr>
        <p:spPr>
          <a:xfrm>
            <a:off x="534155" y="584287"/>
            <a:ext cx="11183712"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Supplemental Challenges</a:t>
            </a:r>
            <a:endParaRPr lang="en-US" sz="4400" b="1">
              <a:latin typeface="Open Sans"/>
              <a:ea typeface="Open Sans"/>
              <a:cs typeface="Open Sans"/>
            </a:endParaRPr>
          </a:p>
        </p:txBody>
      </p:sp>
      <p:sp>
        <p:nvSpPr>
          <p:cNvPr id="10" name="Rectangle 9">
            <a:extLst>
              <a:ext uri="{FF2B5EF4-FFF2-40B4-BE49-F238E27FC236}">
                <a16:creationId xmlns:a16="http://schemas.microsoft.com/office/drawing/2014/main" id="{CE73A8B7-3218-4113-A61C-87788E235652}"/>
              </a:ext>
            </a:extLst>
          </p:cNvPr>
          <p:cNvSpPr/>
          <p:nvPr/>
        </p:nvSpPr>
        <p:spPr>
          <a:xfrm>
            <a:off x="0" y="1278278"/>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872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 chart of a common method&#10;&#10;Description automatically generated with medium confidence">
            <a:extLst>
              <a:ext uri="{FF2B5EF4-FFF2-40B4-BE49-F238E27FC236}">
                <a16:creationId xmlns:a16="http://schemas.microsoft.com/office/drawing/2014/main" id="{CC79F801-9E26-1D9A-4FBF-4DF225FC4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013" y="1853852"/>
            <a:ext cx="4019480" cy="4414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2FD6554-445F-6863-B4A5-99B8073B5998}"/>
              </a:ext>
            </a:extLst>
          </p:cNvPr>
          <p:cNvSpPr txBox="1"/>
          <p:nvPr/>
        </p:nvSpPr>
        <p:spPr>
          <a:xfrm>
            <a:off x="838200" y="1853852"/>
            <a:ext cx="5598813" cy="3139321"/>
          </a:xfrm>
          <a:prstGeom prst="rect">
            <a:avLst/>
          </a:prstGeom>
          <a:noFill/>
        </p:spPr>
        <p:txBody>
          <a:bodyPr wrap="square" lIns="91440" tIns="45720" rIns="91440" bIns="45720" rtlCol="0" anchor="t">
            <a:spAutoFit/>
          </a:bodyPr>
          <a:lstStyle/>
          <a:p>
            <a:pPr fontAlgn="base"/>
            <a:r>
              <a:rPr lang="en-US">
                <a:solidFill>
                  <a:srgbClr val="000000"/>
                </a:solidFill>
                <a:latin typeface="Open Sans"/>
                <a:ea typeface="Open Sans"/>
                <a:cs typeface="Open Sans"/>
              </a:rPr>
              <a:t> </a:t>
            </a:r>
            <a:r>
              <a:rPr lang="en-US" sz="1800" b="0" i="0">
                <a:solidFill>
                  <a:srgbClr val="000000"/>
                </a:solidFill>
                <a:effectLst/>
                <a:latin typeface="Open Sans"/>
                <a:ea typeface="Open Sans"/>
                <a:cs typeface="Open Sans"/>
              </a:rPr>
              <a:t>Propel Nonprofits has an online article about this topic  that shares this chart and several ways of dividing costs:  </a:t>
            </a:r>
            <a:endParaRPr lang="en-US" b="0" i="0">
              <a:solidFill>
                <a:srgbClr val="000000"/>
              </a:solidFill>
              <a:effectLst/>
              <a:latin typeface="Open Sans"/>
              <a:ea typeface="Open Sans"/>
              <a:cs typeface="Open Sans"/>
            </a:endParaRPr>
          </a:p>
          <a:p>
            <a:pPr fontAlgn="base"/>
            <a:r>
              <a:rPr lang="en-US" sz="1800" b="0" i="0" u="sng" strike="noStrike">
                <a:solidFill>
                  <a:srgbClr val="0000FF"/>
                </a:solidFill>
                <a:effectLst/>
                <a:latin typeface="Open Sans"/>
                <a:ea typeface="Open Sans"/>
                <a:cs typeface="Open Sans"/>
                <a:hlinkClick r:id="rId3"/>
              </a:rPr>
              <a:t>True Program Costs:   Program Budget and Allocation Template and Resource - Propel Nonprofits</a:t>
            </a:r>
            <a:r>
              <a:rPr lang="en-US" sz="1800" b="0" i="0" u="none" strike="noStrike">
                <a:solidFill>
                  <a:srgbClr val="000000"/>
                </a:solidFill>
                <a:effectLst/>
                <a:latin typeface="Open Sans"/>
                <a:ea typeface="Open Sans"/>
                <a:cs typeface="Open Sans"/>
              </a:rPr>
              <a:t> and a video </a:t>
            </a:r>
            <a:r>
              <a:rPr lang="en-US" sz="1800" b="0" i="0" u="sng" strike="noStrike">
                <a:solidFill>
                  <a:srgbClr val="0000FF"/>
                </a:solidFill>
                <a:effectLst/>
                <a:latin typeface="Open Sans"/>
                <a:ea typeface="Open Sans"/>
                <a:cs typeface="Open Sans"/>
                <a:hlinkClick r:id="rId4"/>
              </a:rPr>
              <a:t>Cost Allocation Primer Video - Propel Nonprofits</a:t>
            </a:r>
            <a:r>
              <a:rPr lang="en-US" sz="1800" b="0" i="0">
                <a:solidFill>
                  <a:srgbClr val="000000"/>
                </a:solidFill>
                <a:effectLst/>
                <a:latin typeface="Open Sans"/>
                <a:ea typeface="Open Sans"/>
                <a:cs typeface="Open Sans"/>
              </a:rPr>
              <a:t>  that provides a quick overview of four  methods.</a:t>
            </a:r>
            <a:r>
              <a:rPr lang="en-US">
                <a:solidFill>
                  <a:srgbClr val="000000"/>
                </a:solidFill>
                <a:latin typeface="Open Sans"/>
                <a:ea typeface="Open Sans"/>
                <a:cs typeface="Open Sans"/>
              </a:rPr>
              <a:t> </a:t>
            </a:r>
            <a:endParaRPr lang="en-US" sz="1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endPar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fontAlgn="base"/>
            <a:endPar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35FECEC-2776-4AA7-87AC-0E0D6570E765}"/>
              </a:ext>
            </a:extLst>
          </p:cNvPr>
          <p:cNvSpPr txBox="1"/>
          <p:nvPr/>
        </p:nvSpPr>
        <p:spPr>
          <a:xfrm>
            <a:off x="504144" y="662326"/>
            <a:ext cx="11183712"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Cost Allocation between Program Years</a:t>
            </a:r>
            <a:endParaRPr lang="en-US" sz="4400" b="1">
              <a:latin typeface="Open Sans"/>
              <a:ea typeface="Open Sans"/>
              <a:cs typeface="Open Sans"/>
            </a:endParaRPr>
          </a:p>
        </p:txBody>
      </p:sp>
      <p:sp>
        <p:nvSpPr>
          <p:cNvPr id="8" name="Rectangle 7">
            <a:extLst>
              <a:ext uri="{FF2B5EF4-FFF2-40B4-BE49-F238E27FC236}">
                <a16:creationId xmlns:a16="http://schemas.microsoft.com/office/drawing/2014/main" id="{181B3E03-C342-47A0-82D2-4E2B85B750FA}"/>
              </a:ext>
            </a:extLst>
          </p:cNvPr>
          <p:cNvSpPr/>
          <p:nvPr/>
        </p:nvSpPr>
        <p:spPr>
          <a:xfrm>
            <a:off x="0" y="1364339"/>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AE03539-A87A-384E-6091-EFB5F03A623C}"/>
                  </a:ext>
                </a:extLst>
              </p14:cNvPr>
              <p14:cNvContentPartPr/>
              <p14:nvPr/>
            </p14:nvContentPartPr>
            <p14:xfrm>
              <a:off x="6420515" y="2215948"/>
              <a:ext cx="3926880" cy="604080"/>
            </p14:xfrm>
          </p:contentPart>
        </mc:Choice>
        <mc:Fallback xmlns="">
          <p:pic>
            <p:nvPicPr>
              <p:cNvPr id="2" name="Ink 1">
                <a:extLst>
                  <a:ext uri="{FF2B5EF4-FFF2-40B4-BE49-F238E27FC236}">
                    <a16:creationId xmlns:a16="http://schemas.microsoft.com/office/drawing/2014/main" id="{1AE03539-A87A-384E-6091-EFB5F03A623C}"/>
                  </a:ext>
                </a:extLst>
              </p:cNvPr>
              <p:cNvPicPr/>
              <p:nvPr/>
            </p:nvPicPr>
            <p:blipFill>
              <a:blip r:embed="rId6"/>
              <a:stretch>
                <a:fillRect/>
              </a:stretch>
            </p:blipFill>
            <p:spPr>
              <a:xfrm>
                <a:off x="6366510" y="2107948"/>
                <a:ext cx="403453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29B9D086-9A0E-3C70-CE5D-8124CADAF248}"/>
                  </a:ext>
                </a:extLst>
              </p14:cNvPr>
              <p14:cNvContentPartPr/>
              <p14:nvPr/>
            </p14:nvContentPartPr>
            <p14:xfrm>
              <a:off x="11144795" y="2754148"/>
              <a:ext cx="360" cy="360"/>
            </p14:xfrm>
          </p:contentPart>
        </mc:Choice>
        <mc:Fallback xmlns="">
          <p:pic>
            <p:nvPicPr>
              <p:cNvPr id="3" name="Ink 2">
                <a:extLst>
                  <a:ext uri="{FF2B5EF4-FFF2-40B4-BE49-F238E27FC236}">
                    <a16:creationId xmlns:a16="http://schemas.microsoft.com/office/drawing/2014/main" id="{29B9D086-9A0E-3C70-CE5D-8124CADAF248}"/>
                  </a:ext>
                </a:extLst>
              </p:cNvPr>
              <p:cNvPicPr/>
              <p:nvPr/>
            </p:nvPicPr>
            <p:blipFill>
              <a:blip r:embed="rId8"/>
              <a:stretch>
                <a:fillRect/>
              </a:stretch>
            </p:blipFill>
            <p:spPr>
              <a:xfrm>
                <a:off x="11090795" y="2646148"/>
                <a:ext cx="108000" cy="216000"/>
              </a:xfrm>
              <a:prstGeom prst="rect">
                <a:avLst/>
              </a:prstGeom>
            </p:spPr>
          </p:pic>
        </mc:Fallback>
      </mc:AlternateContent>
    </p:spTree>
    <p:extLst>
      <p:ext uri="{BB962C8B-B14F-4D97-AF65-F5344CB8AC3E}">
        <p14:creationId xmlns:p14="http://schemas.microsoft.com/office/powerpoint/2010/main" val="2386285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80F8-BE5C-84FF-1715-E29C76B54F55}"/>
              </a:ext>
            </a:extLst>
          </p:cNvPr>
          <p:cNvSpPr>
            <a:spLocks noGrp="1"/>
          </p:cNvSpPr>
          <p:nvPr>
            <p:ph type="title"/>
          </p:nvPr>
        </p:nvSpPr>
        <p:spPr>
          <a:xfrm>
            <a:off x="0" y="1"/>
            <a:ext cx="12192000" cy="2140772"/>
          </a:xfrm>
          <a:solidFill>
            <a:schemeClr val="accent1">
              <a:lumMod val="50000"/>
            </a:schemeClr>
          </a:solidFill>
        </p:spPr>
        <p:txBody>
          <a:bodyPr>
            <a:noAutofit/>
          </a:bodyPr>
          <a:lstStyle/>
          <a:p>
            <a:r>
              <a:rPr lang="en-US" sz="2400">
                <a:solidFill>
                  <a:schemeClr val="bg1"/>
                </a:solidFill>
                <a:latin typeface="+mn-lt"/>
              </a:rPr>
              <a:t>Example of Allocation of administrative costs from St. Vincent Catholic Charities in Lansing, MI: </a:t>
            </a:r>
            <a:r>
              <a:rPr lang="en-US" sz="2400">
                <a:solidFill>
                  <a:schemeClr val="bg1"/>
                </a:solidFill>
                <a:latin typeface="+mn-lt"/>
                <a:ea typeface="Calibri" panose="020F0502020204030204" pitchFamily="34" charset="0"/>
              </a:rPr>
              <a:t>Agency</a:t>
            </a:r>
            <a:r>
              <a:rPr lang="en-US" sz="2400">
                <a:solidFill>
                  <a:schemeClr val="bg1"/>
                </a:solidFill>
                <a:effectLst/>
                <a:latin typeface="+mn-lt"/>
                <a:ea typeface="Calibri" panose="020F0502020204030204" pitchFamily="34" charset="0"/>
              </a:rPr>
              <a:t> counts ALL individuals currently enrolled in MG, but only count individuals who are in their 180-240 days as a quarter of a person. So they consider 1-180 days as ‘ACTIVE’ client and 180-240 days ‘INACTIVE’ (they do not require as much </a:t>
            </a:r>
            <a:r>
              <a:rPr lang="en-US" sz="2400">
                <a:solidFill>
                  <a:schemeClr val="bg1"/>
                </a:solidFill>
                <a:latin typeface="+mn-lt"/>
                <a:ea typeface="Calibri" panose="020F0502020204030204" pitchFamily="34" charset="0"/>
              </a:rPr>
              <a:t>staff </a:t>
            </a:r>
            <a:r>
              <a:rPr lang="en-US" sz="2400">
                <a:solidFill>
                  <a:schemeClr val="bg1"/>
                </a:solidFill>
                <a:effectLst/>
                <a:latin typeface="+mn-lt"/>
                <a:ea typeface="Calibri" panose="020F0502020204030204" pitchFamily="34" charset="0"/>
              </a:rPr>
              <a:t>time).  Then they prorate it via percentage as per the example below:</a:t>
            </a:r>
            <a:endParaRPr lang="en-US" sz="2400">
              <a:solidFill>
                <a:schemeClr val="bg1"/>
              </a:solidFill>
              <a:latin typeface="+mn-lt"/>
            </a:endParaRPr>
          </a:p>
        </p:txBody>
      </p:sp>
      <p:sp>
        <p:nvSpPr>
          <p:cNvPr id="3" name="Content Placeholder 2">
            <a:extLst>
              <a:ext uri="{FF2B5EF4-FFF2-40B4-BE49-F238E27FC236}">
                <a16:creationId xmlns:a16="http://schemas.microsoft.com/office/drawing/2014/main" id="{EB08C7CD-7891-CF8F-DF55-7DA0509C383F}"/>
              </a:ext>
            </a:extLst>
          </p:cNvPr>
          <p:cNvSpPr>
            <a:spLocks noGrp="1"/>
          </p:cNvSpPr>
          <p:nvPr>
            <p:ph sz="half" idx="1"/>
          </p:nvPr>
        </p:nvSpPr>
        <p:spPr>
          <a:xfrm>
            <a:off x="838200" y="2366681"/>
            <a:ext cx="5181600" cy="3810281"/>
          </a:xfrm>
          <a:ln w="57150">
            <a:solidFill>
              <a:schemeClr val="tx2">
                <a:lumMod val="50000"/>
              </a:schemeClr>
            </a:solidFill>
          </a:ln>
        </p:spPr>
        <p:txBody>
          <a:bodyPr/>
          <a:lstStyle/>
          <a:p>
            <a:pPr marL="0" marR="0" indent="0">
              <a:spcBef>
                <a:spcPts val="0"/>
              </a:spcBef>
              <a:spcAft>
                <a:spcPts val="0"/>
              </a:spcAft>
              <a:buNone/>
            </a:pPr>
            <a:r>
              <a:rPr lang="en-US" sz="2400" b="1">
                <a:effectLst/>
                <a:latin typeface="Calibri" panose="020F0502020204030204" pitchFamily="34" charset="0"/>
                <a:ea typeface="Calibri" panose="020F0502020204030204" pitchFamily="34" charset="0"/>
              </a:rPr>
              <a:t>Counting clients</a:t>
            </a:r>
            <a:endParaRPr lang="en-US" sz="240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u="sng">
                <a:effectLst/>
                <a:latin typeface="Calibri" panose="020F0502020204030204" pitchFamily="34" charset="0"/>
                <a:ea typeface="Calibri" panose="020F0502020204030204" pitchFamily="34" charset="0"/>
              </a:rPr>
              <a:t>FY23</a:t>
            </a:r>
            <a:endParaRPr lang="en-US" sz="240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50 ‘Active’ (in their 1-179 days) Clients = 50</a:t>
            </a: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20 ‘Inactive’ (in their 180-240 days) clients = 5</a:t>
            </a: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50+5= 55 ‘Active’</a:t>
            </a:r>
          </a:p>
          <a:p>
            <a:pPr marL="0" marR="0" indent="0">
              <a:spcBef>
                <a:spcPts val="0"/>
              </a:spcBef>
              <a:spcAft>
                <a:spcPts val="0"/>
              </a:spcAft>
              <a:buNone/>
            </a:pPr>
            <a:r>
              <a:rPr lang="en-US" sz="2400" u="sng">
                <a:effectLst/>
                <a:latin typeface="Calibri" panose="020F0502020204030204" pitchFamily="34" charset="0"/>
                <a:ea typeface="Calibri" panose="020F0502020204030204" pitchFamily="34" charset="0"/>
              </a:rPr>
              <a:t>FY24</a:t>
            </a:r>
            <a:endParaRPr lang="en-US" sz="240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50 ‘Active’</a:t>
            </a:r>
          </a:p>
          <a:p>
            <a:pPr marL="0" marR="0" indent="0">
              <a:spcBef>
                <a:spcPts val="0"/>
              </a:spcBef>
              <a:spcAft>
                <a:spcPts val="0"/>
              </a:spcAft>
              <a:buNone/>
            </a:pPr>
            <a:r>
              <a:rPr lang="en-US" sz="2400" u="sng">
                <a:effectLst/>
                <a:latin typeface="Calibri" panose="020F0502020204030204" pitchFamily="34" charset="0"/>
                <a:ea typeface="Calibri" panose="020F0502020204030204" pitchFamily="34" charset="0"/>
              </a:rPr>
              <a:t>TOTAL</a:t>
            </a:r>
            <a:endParaRPr lang="en-US" sz="240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55+50= 105 (total ‘Active’ client)</a:t>
            </a:r>
          </a:p>
          <a:p>
            <a:pPr marL="0" indent="0">
              <a:buNone/>
            </a:pPr>
            <a:endParaRPr lang="en-US"/>
          </a:p>
        </p:txBody>
      </p:sp>
      <p:sp>
        <p:nvSpPr>
          <p:cNvPr id="4" name="Content Placeholder 3">
            <a:extLst>
              <a:ext uri="{FF2B5EF4-FFF2-40B4-BE49-F238E27FC236}">
                <a16:creationId xmlns:a16="http://schemas.microsoft.com/office/drawing/2014/main" id="{5C126D4B-5647-1CB1-C927-314416E50E75}"/>
              </a:ext>
            </a:extLst>
          </p:cNvPr>
          <p:cNvSpPr>
            <a:spLocks noGrp="1"/>
          </p:cNvSpPr>
          <p:nvPr>
            <p:ph sz="half" idx="2"/>
          </p:nvPr>
        </p:nvSpPr>
        <p:spPr>
          <a:xfrm>
            <a:off x="6172200" y="2366681"/>
            <a:ext cx="5181600" cy="3810282"/>
          </a:xfrm>
          <a:ln w="57150">
            <a:solidFill>
              <a:schemeClr val="tx2">
                <a:lumMod val="50000"/>
              </a:schemeClr>
            </a:solidFill>
          </a:ln>
        </p:spPr>
        <p:txBody>
          <a:bodyPr/>
          <a:lstStyle/>
          <a:p>
            <a:pPr marL="0" marR="0" indent="0">
              <a:spcBef>
                <a:spcPts val="0"/>
              </a:spcBef>
              <a:spcAft>
                <a:spcPts val="0"/>
              </a:spcAft>
              <a:buNone/>
            </a:pPr>
            <a:r>
              <a:rPr lang="en-US" sz="2400" b="1">
                <a:effectLst/>
                <a:latin typeface="Calibri" panose="020F0502020204030204" pitchFamily="34" charset="0"/>
                <a:ea typeface="Calibri" panose="020F0502020204030204" pitchFamily="34" charset="0"/>
              </a:rPr>
              <a:t>Percentage </a:t>
            </a:r>
            <a:endParaRPr lang="en-US" sz="240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FY23</a:t>
            </a: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55/105= 52.38% </a:t>
            </a: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FY24</a:t>
            </a: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50/105= 47.62%</a:t>
            </a:r>
          </a:p>
          <a:p>
            <a:endParaRPr lang="en-US"/>
          </a:p>
        </p:txBody>
      </p:sp>
    </p:spTree>
    <p:extLst>
      <p:ext uri="{BB962C8B-B14F-4D97-AF65-F5344CB8AC3E}">
        <p14:creationId xmlns:p14="http://schemas.microsoft.com/office/powerpoint/2010/main" val="206495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0CF66610-5075-682F-EA73-CF581FD5E54B}"/>
              </a:ext>
            </a:extLst>
          </p:cNvPr>
          <p:cNvPicPr>
            <a:picLocks noChangeAspect="1"/>
          </p:cNvPicPr>
          <p:nvPr/>
        </p:nvPicPr>
        <p:blipFill>
          <a:blip r:embed="rId3"/>
          <a:stretch>
            <a:fillRect/>
          </a:stretch>
        </p:blipFill>
        <p:spPr>
          <a:xfrm>
            <a:off x="622499" y="1294289"/>
            <a:ext cx="5574969" cy="5144815"/>
          </a:xfrm>
          <a:prstGeom prst="rect">
            <a:avLst/>
          </a:prstGeom>
          <a:ln w="9525">
            <a:noFill/>
          </a:ln>
        </p:spPr>
      </p:pic>
      <p:sp>
        <p:nvSpPr>
          <p:cNvPr id="7" name="TextBox 6">
            <a:extLst>
              <a:ext uri="{FF2B5EF4-FFF2-40B4-BE49-F238E27FC236}">
                <a16:creationId xmlns:a16="http://schemas.microsoft.com/office/drawing/2014/main" id="{0186AF07-85E2-2293-0BEC-565F356A0378}"/>
              </a:ext>
            </a:extLst>
          </p:cNvPr>
          <p:cNvSpPr txBox="1"/>
          <p:nvPr/>
        </p:nvSpPr>
        <p:spPr>
          <a:xfrm>
            <a:off x="3409983" y="2656806"/>
            <a:ext cx="832613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6075" indent="-346075">
              <a:spcBef>
                <a:spcPts val="600"/>
              </a:spcBef>
              <a:spcAft>
                <a:spcPts val="1200"/>
              </a:spcAft>
              <a:buFont typeface="Courier New"/>
              <a:buChar char="o"/>
            </a:pPr>
            <a:r>
              <a:rPr lang="en-US" sz="2800" b="1">
                <a:latin typeface="+mj-lt"/>
                <a:cs typeface="Calibri"/>
              </a:rPr>
              <a:t>Match</a:t>
            </a:r>
            <a:r>
              <a:rPr lang="en-US" sz="2800" b="1">
                <a:latin typeface="+mj-lt"/>
                <a:ea typeface="+mn-lt"/>
                <a:cs typeface="+mn-lt"/>
              </a:rPr>
              <a:t> Grant Financial Summary</a:t>
            </a:r>
            <a:endParaRPr lang="en-US" sz="2800" b="1">
              <a:latin typeface="+mj-lt"/>
              <a:cs typeface="Calibri"/>
            </a:endParaRPr>
          </a:p>
          <a:p>
            <a:pPr marL="346075" indent="-346075">
              <a:spcBef>
                <a:spcPts val="600"/>
              </a:spcBef>
              <a:spcAft>
                <a:spcPts val="1200"/>
              </a:spcAft>
              <a:buFont typeface="Courier New"/>
              <a:buChar char="o"/>
            </a:pPr>
            <a:r>
              <a:rPr lang="en-US" sz="2800" b="1">
                <a:latin typeface="+mj-lt"/>
                <a:ea typeface="+mn-lt"/>
                <a:cs typeface="+mn-lt"/>
              </a:rPr>
              <a:t>Match Grant Monthly Detail Expenditures Report</a:t>
            </a:r>
          </a:p>
          <a:p>
            <a:pPr marL="346075" indent="-346075">
              <a:spcBef>
                <a:spcPts val="600"/>
              </a:spcBef>
              <a:spcAft>
                <a:spcPts val="1200"/>
              </a:spcAft>
              <a:buFont typeface="Courier New"/>
              <a:buChar char="o"/>
            </a:pPr>
            <a:r>
              <a:rPr lang="en-US" sz="2800" b="1">
                <a:latin typeface="+mj-lt"/>
                <a:ea typeface="+mn-lt"/>
                <a:cs typeface="+mn-lt"/>
              </a:rPr>
              <a:t>Match Grant Expenditures and Match Report</a:t>
            </a:r>
          </a:p>
          <a:p>
            <a:pPr marL="346075" indent="-346075">
              <a:spcBef>
                <a:spcPts val="600"/>
              </a:spcBef>
              <a:spcAft>
                <a:spcPts val="1200"/>
              </a:spcAft>
              <a:buFont typeface="Courier New"/>
              <a:buChar char="o"/>
            </a:pPr>
            <a:r>
              <a:rPr lang="en-US" sz="2800" b="1">
                <a:latin typeface="+mj-lt"/>
                <a:ea typeface="+mn-lt"/>
                <a:cs typeface="+mn-lt"/>
              </a:rPr>
              <a:t>Payment Status Reports</a:t>
            </a:r>
          </a:p>
          <a:p>
            <a:pPr marL="346075" indent="-346075">
              <a:spcBef>
                <a:spcPts val="600"/>
              </a:spcBef>
              <a:spcAft>
                <a:spcPts val="1200"/>
              </a:spcAft>
              <a:buFont typeface="Courier New"/>
              <a:buChar char="o"/>
            </a:pPr>
            <a:endParaRPr lang="en-US" sz="2400" b="1">
              <a:latin typeface="+mj-lt"/>
              <a:cs typeface="Calibri"/>
            </a:endParaRPr>
          </a:p>
        </p:txBody>
      </p:sp>
      <p:sp>
        <p:nvSpPr>
          <p:cNvPr id="4" name="TextBox 3">
            <a:extLst>
              <a:ext uri="{FF2B5EF4-FFF2-40B4-BE49-F238E27FC236}">
                <a16:creationId xmlns:a16="http://schemas.microsoft.com/office/drawing/2014/main" id="{545D8FC9-29EB-BE60-6FCA-7C1955E5939A}"/>
              </a:ext>
            </a:extLst>
          </p:cNvPr>
          <p:cNvSpPr txBox="1"/>
          <p:nvPr/>
        </p:nvSpPr>
        <p:spPr>
          <a:xfrm>
            <a:off x="0" y="0"/>
            <a:ext cx="12192000" cy="89255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bg1"/>
                </a:solidFill>
                <a:latin typeface="+mj-lt"/>
                <a:cs typeface="Calibri"/>
              </a:rPr>
              <a:t>How to track spending and reimbursements - Match Grant Reports In MRIS</a:t>
            </a:r>
          </a:p>
          <a:p>
            <a:endParaRPr lang="en-US" sz="2400" b="1">
              <a:latin typeface="+mj-lt"/>
              <a:cs typeface="Calibri"/>
            </a:endParaRPr>
          </a:p>
        </p:txBody>
      </p:sp>
      <p:sp>
        <p:nvSpPr>
          <p:cNvPr id="6" name="Rectangle: Rounded Corners 5">
            <a:extLst>
              <a:ext uri="{FF2B5EF4-FFF2-40B4-BE49-F238E27FC236}">
                <a16:creationId xmlns:a16="http://schemas.microsoft.com/office/drawing/2014/main" id="{A1087DE8-1B70-9CB7-7233-27C194D0B7B6}"/>
              </a:ext>
            </a:extLst>
          </p:cNvPr>
          <p:cNvSpPr/>
          <p:nvPr/>
        </p:nvSpPr>
        <p:spPr>
          <a:xfrm>
            <a:off x="625182" y="1092651"/>
            <a:ext cx="10942842" cy="2352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bg1"/>
              </a:solidFill>
              <a:latin typeface="+mj-lt"/>
            </a:endParaRPr>
          </a:p>
        </p:txBody>
      </p:sp>
    </p:spTree>
    <p:extLst>
      <p:ext uri="{BB962C8B-B14F-4D97-AF65-F5344CB8AC3E}">
        <p14:creationId xmlns:p14="http://schemas.microsoft.com/office/powerpoint/2010/main" val="3301435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86AF07-85E2-2293-0BEC-565F356A0378}"/>
              </a:ext>
            </a:extLst>
          </p:cNvPr>
          <p:cNvSpPr txBox="1"/>
          <p:nvPr/>
        </p:nvSpPr>
        <p:spPr>
          <a:xfrm>
            <a:off x="6677025" y="1400535"/>
            <a:ext cx="46985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1200"/>
              </a:spcAft>
            </a:pPr>
            <a:endParaRPr lang="en-US" sz="2400" b="1">
              <a:latin typeface="Calibri"/>
              <a:cs typeface="Calibri"/>
            </a:endParaRPr>
          </a:p>
        </p:txBody>
      </p:sp>
      <p:sp>
        <p:nvSpPr>
          <p:cNvPr id="4" name="TextBox 3">
            <a:extLst>
              <a:ext uri="{FF2B5EF4-FFF2-40B4-BE49-F238E27FC236}">
                <a16:creationId xmlns:a16="http://schemas.microsoft.com/office/drawing/2014/main" id="{545D8FC9-29EB-BE60-6FCA-7C1955E5939A}"/>
              </a:ext>
            </a:extLst>
          </p:cNvPr>
          <p:cNvSpPr txBox="1"/>
          <p:nvPr/>
        </p:nvSpPr>
        <p:spPr>
          <a:xfrm>
            <a:off x="622360" y="492964"/>
            <a:ext cx="103200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cs typeface="Calibri"/>
              </a:rPr>
              <a:t>Match Grant Financial Summary</a:t>
            </a:r>
            <a:endParaRPr lang="en-US"/>
          </a:p>
        </p:txBody>
      </p:sp>
      <p:sp>
        <p:nvSpPr>
          <p:cNvPr id="6" name="Rectangle: Rounded Corners 5">
            <a:extLst>
              <a:ext uri="{FF2B5EF4-FFF2-40B4-BE49-F238E27FC236}">
                <a16:creationId xmlns:a16="http://schemas.microsoft.com/office/drawing/2014/main" id="{A1087DE8-1B70-9CB7-7233-27C194D0B7B6}"/>
              </a:ext>
            </a:extLst>
          </p:cNvPr>
          <p:cNvSpPr/>
          <p:nvPr/>
        </p:nvSpPr>
        <p:spPr>
          <a:xfrm>
            <a:off x="625182" y="1071136"/>
            <a:ext cx="10942842" cy="2352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bg1"/>
              </a:solidFill>
            </a:endParaRPr>
          </a:p>
        </p:txBody>
      </p:sp>
      <p:pic>
        <p:nvPicPr>
          <p:cNvPr id="3" name="Picture 4">
            <a:extLst>
              <a:ext uri="{FF2B5EF4-FFF2-40B4-BE49-F238E27FC236}">
                <a16:creationId xmlns:a16="http://schemas.microsoft.com/office/drawing/2014/main" id="{A65AC193-7B83-E2AB-3A7A-6D4C594C82E9}"/>
              </a:ext>
            </a:extLst>
          </p:cNvPr>
          <p:cNvPicPr>
            <a:picLocks noChangeAspect="1"/>
          </p:cNvPicPr>
          <p:nvPr/>
        </p:nvPicPr>
        <p:blipFill>
          <a:blip r:embed="rId3"/>
          <a:stretch>
            <a:fillRect/>
          </a:stretch>
        </p:blipFill>
        <p:spPr>
          <a:xfrm>
            <a:off x="628650" y="1554375"/>
            <a:ext cx="10946605" cy="3284906"/>
          </a:xfrm>
          <a:prstGeom prst="rect">
            <a:avLst/>
          </a:prstGeom>
        </p:spPr>
      </p:pic>
      <p:sp>
        <p:nvSpPr>
          <p:cNvPr id="2" name="TextBox 1">
            <a:extLst>
              <a:ext uri="{FF2B5EF4-FFF2-40B4-BE49-F238E27FC236}">
                <a16:creationId xmlns:a16="http://schemas.microsoft.com/office/drawing/2014/main" id="{6DD977A4-4F94-F93D-E10D-95E2C2846B47}"/>
              </a:ext>
            </a:extLst>
          </p:cNvPr>
          <p:cNvSpPr txBox="1"/>
          <p:nvPr/>
        </p:nvSpPr>
        <p:spPr>
          <a:xfrm flipH="1">
            <a:off x="622360" y="5087271"/>
            <a:ext cx="7244081" cy="646331"/>
          </a:xfrm>
          <a:prstGeom prst="rect">
            <a:avLst/>
          </a:prstGeom>
          <a:solidFill>
            <a:schemeClr val="accent1">
              <a:lumMod val="50000"/>
            </a:schemeClr>
          </a:solidFill>
        </p:spPr>
        <p:txBody>
          <a:bodyPr wrap="square" rtlCol="0">
            <a:spAutoFit/>
          </a:bodyPr>
          <a:lstStyle/>
          <a:p>
            <a:r>
              <a:rPr lang="en-US">
                <a:solidFill>
                  <a:schemeClr val="bg1"/>
                </a:solidFill>
              </a:rPr>
              <a:t>*Please note that the report is not yet updated to reflect that required match is based on funds spend on direct assistance. </a:t>
            </a:r>
            <a:r>
              <a:rPr lang="en-US" sz="1800">
                <a:solidFill>
                  <a:schemeClr val="bg1"/>
                </a:solidFill>
                <a:effectLst/>
                <a:latin typeface="Calibri" panose="020F0502020204030204" pitchFamily="34" charset="0"/>
                <a:ea typeface="Times New Roman" panose="02020603050405020304" pitchFamily="18" charset="0"/>
              </a:rPr>
              <a:t>  </a:t>
            </a:r>
            <a:endParaRPr lang="en-US">
              <a:solidFill>
                <a:schemeClr val="bg1"/>
              </a:solidFill>
            </a:endParaRPr>
          </a:p>
        </p:txBody>
      </p:sp>
    </p:spTree>
    <p:extLst>
      <p:ext uri="{BB962C8B-B14F-4D97-AF65-F5344CB8AC3E}">
        <p14:creationId xmlns:p14="http://schemas.microsoft.com/office/powerpoint/2010/main" val="1333928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86AF07-85E2-2293-0BEC-565F356A0378}"/>
              </a:ext>
            </a:extLst>
          </p:cNvPr>
          <p:cNvSpPr txBox="1"/>
          <p:nvPr/>
        </p:nvSpPr>
        <p:spPr>
          <a:xfrm>
            <a:off x="6677025" y="1400535"/>
            <a:ext cx="46985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1200"/>
              </a:spcAft>
            </a:pPr>
            <a:endParaRPr lang="en-US" sz="2400" b="1">
              <a:cs typeface="Calibri"/>
            </a:endParaRPr>
          </a:p>
        </p:txBody>
      </p:sp>
      <p:sp>
        <p:nvSpPr>
          <p:cNvPr id="4" name="TextBox 3">
            <a:extLst>
              <a:ext uri="{FF2B5EF4-FFF2-40B4-BE49-F238E27FC236}">
                <a16:creationId xmlns:a16="http://schemas.microsoft.com/office/drawing/2014/main" id="{545D8FC9-29EB-BE60-6FCA-7C1955E5939A}"/>
              </a:ext>
            </a:extLst>
          </p:cNvPr>
          <p:cNvSpPr txBox="1"/>
          <p:nvPr/>
        </p:nvSpPr>
        <p:spPr>
          <a:xfrm>
            <a:off x="622360" y="492964"/>
            <a:ext cx="103200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Match Grant Monthly Detailed Expenditures</a:t>
            </a:r>
          </a:p>
        </p:txBody>
      </p:sp>
      <p:sp>
        <p:nvSpPr>
          <p:cNvPr id="6" name="Rectangle: Rounded Corners 5">
            <a:extLst>
              <a:ext uri="{FF2B5EF4-FFF2-40B4-BE49-F238E27FC236}">
                <a16:creationId xmlns:a16="http://schemas.microsoft.com/office/drawing/2014/main" id="{A1087DE8-1B70-9CB7-7233-27C194D0B7B6}"/>
              </a:ext>
            </a:extLst>
          </p:cNvPr>
          <p:cNvSpPr/>
          <p:nvPr/>
        </p:nvSpPr>
        <p:spPr>
          <a:xfrm>
            <a:off x="624579" y="1071957"/>
            <a:ext cx="10942842" cy="23524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bg1"/>
              </a:solidFill>
            </a:endParaRPr>
          </a:p>
        </p:txBody>
      </p:sp>
      <p:pic>
        <p:nvPicPr>
          <p:cNvPr id="5" name="Picture 7" descr="Table&#10;&#10;Description automatically generated">
            <a:extLst>
              <a:ext uri="{FF2B5EF4-FFF2-40B4-BE49-F238E27FC236}">
                <a16:creationId xmlns:a16="http://schemas.microsoft.com/office/drawing/2014/main" id="{F8FFBC29-A3B4-E7EF-9125-613F98B175B7}"/>
              </a:ext>
            </a:extLst>
          </p:cNvPr>
          <p:cNvPicPr>
            <a:picLocks noChangeAspect="1"/>
          </p:cNvPicPr>
          <p:nvPr/>
        </p:nvPicPr>
        <p:blipFill>
          <a:blip r:embed="rId3"/>
          <a:stretch>
            <a:fillRect/>
          </a:stretch>
        </p:blipFill>
        <p:spPr>
          <a:xfrm>
            <a:off x="616744" y="1962772"/>
            <a:ext cx="10887075" cy="2658613"/>
          </a:xfrm>
          <a:prstGeom prst="rect">
            <a:avLst/>
          </a:prstGeom>
        </p:spPr>
      </p:pic>
    </p:spTree>
    <p:extLst>
      <p:ext uri="{BB962C8B-B14F-4D97-AF65-F5344CB8AC3E}">
        <p14:creationId xmlns:p14="http://schemas.microsoft.com/office/powerpoint/2010/main" val="1671990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5D8FC9-29EB-BE60-6FCA-7C1955E5939A}"/>
              </a:ext>
            </a:extLst>
          </p:cNvPr>
          <p:cNvSpPr txBox="1"/>
          <p:nvPr/>
        </p:nvSpPr>
        <p:spPr>
          <a:xfrm>
            <a:off x="622360" y="492964"/>
            <a:ext cx="103200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Match Grant Expenditures and Match Report</a:t>
            </a:r>
          </a:p>
        </p:txBody>
      </p:sp>
      <p:sp>
        <p:nvSpPr>
          <p:cNvPr id="6" name="Rectangle: Rounded Corners 5">
            <a:extLst>
              <a:ext uri="{FF2B5EF4-FFF2-40B4-BE49-F238E27FC236}">
                <a16:creationId xmlns:a16="http://schemas.microsoft.com/office/drawing/2014/main" id="{A1087DE8-1B70-9CB7-7233-27C194D0B7B6}"/>
              </a:ext>
            </a:extLst>
          </p:cNvPr>
          <p:cNvSpPr/>
          <p:nvPr/>
        </p:nvSpPr>
        <p:spPr>
          <a:xfrm>
            <a:off x="625182" y="1071136"/>
            <a:ext cx="10942842" cy="23524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bg1"/>
              </a:solidFill>
            </a:endParaRPr>
          </a:p>
        </p:txBody>
      </p:sp>
      <p:pic>
        <p:nvPicPr>
          <p:cNvPr id="3" name="Picture 4" descr="Table&#10;&#10;Description automatically generated">
            <a:extLst>
              <a:ext uri="{FF2B5EF4-FFF2-40B4-BE49-F238E27FC236}">
                <a16:creationId xmlns:a16="http://schemas.microsoft.com/office/drawing/2014/main" id="{22A03484-2926-E70F-7EFE-82825714FD65}"/>
              </a:ext>
            </a:extLst>
          </p:cNvPr>
          <p:cNvPicPr>
            <a:picLocks noChangeAspect="1"/>
          </p:cNvPicPr>
          <p:nvPr/>
        </p:nvPicPr>
        <p:blipFill>
          <a:blip r:embed="rId3"/>
          <a:stretch>
            <a:fillRect/>
          </a:stretch>
        </p:blipFill>
        <p:spPr>
          <a:xfrm>
            <a:off x="747713" y="1313417"/>
            <a:ext cx="10279855" cy="4874103"/>
          </a:xfrm>
          <a:prstGeom prst="rect">
            <a:avLst/>
          </a:prstGeom>
        </p:spPr>
      </p:pic>
      <p:sp>
        <p:nvSpPr>
          <p:cNvPr id="2" name="TextBox 1">
            <a:extLst>
              <a:ext uri="{FF2B5EF4-FFF2-40B4-BE49-F238E27FC236}">
                <a16:creationId xmlns:a16="http://schemas.microsoft.com/office/drawing/2014/main" id="{7B8D19E7-387B-E1AF-C48B-51C97AFBF5B8}"/>
              </a:ext>
            </a:extLst>
          </p:cNvPr>
          <p:cNvSpPr txBox="1"/>
          <p:nvPr/>
        </p:nvSpPr>
        <p:spPr>
          <a:xfrm flipH="1">
            <a:off x="502022" y="6154151"/>
            <a:ext cx="11187955" cy="615553"/>
          </a:xfrm>
          <a:prstGeom prst="rect">
            <a:avLst/>
          </a:prstGeom>
          <a:solidFill>
            <a:schemeClr val="accent1">
              <a:lumMod val="50000"/>
            </a:schemeClr>
          </a:solidFill>
        </p:spPr>
        <p:txBody>
          <a:bodyPr wrap="square" rtlCol="0">
            <a:spAutoFit/>
          </a:bodyPr>
          <a:lstStyle/>
          <a:p>
            <a:r>
              <a:rPr lang="en-US">
                <a:solidFill>
                  <a:schemeClr val="bg1"/>
                </a:solidFill>
              </a:rPr>
              <a:t>*</a:t>
            </a:r>
            <a:r>
              <a:rPr lang="en-US" sz="1600">
                <a:solidFill>
                  <a:schemeClr val="bg1"/>
                </a:solidFill>
              </a:rPr>
              <a:t>Please note that the report is not yet updated to reflect that required match is based on funds spend on direct assistance.  Percentage on bottom of report is not accurate reflection of required match.  </a:t>
            </a:r>
            <a:r>
              <a:rPr lang="en-US" sz="1600">
                <a:solidFill>
                  <a:schemeClr val="bg1"/>
                </a:solidFill>
                <a:effectLst/>
                <a:latin typeface="Calibri" panose="020F0502020204030204" pitchFamily="34" charset="0"/>
                <a:ea typeface="Times New Roman" panose="02020603050405020304" pitchFamily="18" charset="0"/>
              </a:rPr>
              <a:t>  </a:t>
            </a:r>
            <a:endParaRPr lang="en-US" sz="1600">
              <a:solidFill>
                <a:schemeClr val="bg1"/>
              </a:solidFill>
            </a:endParaRPr>
          </a:p>
        </p:txBody>
      </p:sp>
    </p:spTree>
    <p:extLst>
      <p:ext uri="{BB962C8B-B14F-4D97-AF65-F5344CB8AC3E}">
        <p14:creationId xmlns:p14="http://schemas.microsoft.com/office/powerpoint/2010/main" val="505588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64EFA-9AD1-D0E6-9796-5FCD0336BBB6}"/>
              </a:ext>
            </a:extLst>
          </p:cNvPr>
          <p:cNvSpPr>
            <a:spLocks noGrp="1"/>
          </p:cNvSpPr>
          <p:nvPr>
            <p:ph sz="half" idx="1"/>
          </p:nvPr>
        </p:nvSpPr>
        <p:spPr>
          <a:xfrm>
            <a:off x="407873" y="2212905"/>
            <a:ext cx="11436276" cy="4351338"/>
          </a:xfrm>
        </p:spPr>
        <p:txBody>
          <a:bodyPr>
            <a:noAutofit/>
          </a:bodyPr>
          <a:lstStyle/>
          <a:p>
            <a:r>
              <a:rPr lang="en-US" sz="2400">
                <a:latin typeface="Open Sans" panose="020B0606030504020204"/>
              </a:rPr>
              <a:t>Direct assistance required to be provided to each case is clear to caseworkers</a:t>
            </a:r>
          </a:p>
          <a:p>
            <a:endParaRPr lang="en-US" sz="1200">
              <a:latin typeface="Open Sans" panose="020B0606030504020204"/>
            </a:endParaRPr>
          </a:p>
          <a:p>
            <a:r>
              <a:rPr lang="en-US" sz="2400">
                <a:latin typeface="Open Sans" panose="020B0606030504020204"/>
              </a:rPr>
              <a:t>Direct assistance provided is tracked for each case in such a way case management and finance staff can clearly see what is still left to spend </a:t>
            </a:r>
          </a:p>
          <a:p>
            <a:endParaRPr lang="en-US" sz="1200">
              <a:latin typeface="Open Sans" panose="020B0606030504020204"/>
            </a:endParaRPr>
          </a:p>
          <a:p>
            <a:r>
              <a:rPr lang="en-US" sz="2400">
                <a:latin typeface="Open Sans" panose="020B0606030504020204"/>
              </a:rPr>
              <a:t>Proper documentation of expenses is maintained in case file</a:t>
            </a:r>
          </a:p>
          <a:p>
            <a:endParaRPr lang="en-US" sz="1200">
              <a:latin typeface="Open Sans" panose="020B0606030504020204"/>
            </a:endParaRPr>
          </a:p>
          <a:p>
            <a:r>
              <a:rPr lang="en-US" sz="2400">
                <a:latin typeface="Open Sans" panose="020B0606030504020204"/>
              </a:rPr>
              <a:t>Agency tracks admin spending to ensure it does not ever use direct assistance funds for admin purposes.  MRIS is not set up to prevent this. </a:t>
            </a:r>
          </a:p>
          <a:p>
            <a:endParaRPr lang="en-US" sz="1200">
              <a:latin typeface="Open Sans" panose="020B0606030504020204"/>
            </a:endParaRPr>
          </a:p>
          <a:p>
            <a:r>
              <a:rPr lang="en-US" sz="2400">
                <a:latin typeface="Open Sans" panose="020B0606030504020204"/>
              </a:rPr>
              <a:t>Full program year is taken into account when funds are spent – Funds are planned for 18 months of service to account for supplemental period.</a:t>
            </a:r>
          </a:p>
          <a:p>
            <a:endParaRPr lang="en-US" sz="2400">
              <a:latin typeface="Open Sans" panose="020B0606030504020204"/>
            </a:endParaRPr>
          </a:p>
        </p:txBody>
      </p:sp>
      <p:sp>
        <p:nvSpPr>
          <p:cNvPr id="6" name="TextBox 5">
            <a:extLst>
              <a:ext uri="{FF2B5EF4-FFF2-40B4-BE49-F238E27FC236}">
                <a16:creationId xmlns:a16="http://schemas.microsoft.com/office/drawing/2014/main" id="{4AA647C9-9F2A-490B-BB9B-D2D0099C9285}"/>
              </a:ext>
            </a:extLst>
          </p:cNvPr>
          <p:cNvSpPr txBox="1"/>
          <p:nvPr/>
        </p:nvSpPr>
        <p:spPr>
          <a:xfrm>
            <a:off x="534155" y="437769"/>
            <a:ext cx="11183712" cy="1200329"/>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Recommendations for Active Budget Management to Avoid Overspending</a:t>
            </a:r>
            <a:endParaRPr lang="en-US" sz="4400" b="1">
              <a:latin typeface="Open Sans"/>
              <a:ea typeface="Open Sans"/>
              <a:cs typeface="Open Sans"/>
            </a:endParaRPr>
          </a:p>
        </p:txBody>
      </p:sp>
      <p:sp>
        <p:nvSpPr>
          <p:cNvPr id="7" name="Rectangle 6">
            <a:extLst>
              <a:ext uri="{FF2B5EF4-FFF2-40B4-BE49-F238E27FC236}">
                <a16:creationId xmlns:a16="http://schemas.microsoft.com/office/drawing/2014/main" id="{8DDDAA46-3889-47A9-A059-0399E5049601}"/>
              </a:ext>
            </a:extLst>
          </p:cNvPr>
          <p:cNvSpPr/>
          <p:nvPr/>
        </p:nvSpPr>
        <p:spPr>
          <a:xfrm>
            <a:off x="0" y="1783891"/>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5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05B6-59CA-74E8-18B3-A0EFDA2DC9CE}"/>
              </a:ext>
            </a:extLst>
          </p:cNvPr>
          <p:cNvSpPr>
            <a:spLocks noGrp="1"/>
          </p:cNvSpPr>
          <p:nvPr>
            <p:ph type="title"/>
          </p:nvPr>
        </p:nvSpPr>
        <p:spPr>
          <a:xfrm>
            <a:off x="0" y="0"/>
            <a:ext cx="12192000" cy="1669173"/>
          </a:xfrm>
          <a:solidFill>
            <a:schemeClr val="accent1">
              <a:lumMod val="50000"/>
            </a:schemeClr>
          </a:solidFill>
        </p:spPr>
        <p:txBody>
          <a:bodyPr/>
          <a:lstStyle/>
          <a:p>
            <a:pPr algn="ctr"/>
            <a:r>
              <a:rPr lang="en-US" b="1">
                <a:solidFill>
                  <a:schemeClr val="bg1"/>
                </a:solidFill>
              </a:rPr>
              <a:t>Reimbursement Directions</a:t>
            </a:r>
          </a:p>
        </p:txBody>
      </p:sp>
      <p:sp>
        <p:nvSpPr>
          <p:cNvPr id="3" name="Content Placeholder 2">
            <a:extLst>
              <a:ext uri="{FF2B5EF4-FFF2-40B4-BE49-F238E27FC236}">
                <a16:creationId xmlns:a16="http://schemas.microsoft.com/office/drawing/2014/main" id="{ADE613F1-D57C-6E77-99E3-2D0ECEDA5683}"/>
              </a:ext>
            </a:extLst>
          </p:cNvPr>
          <p:cNvSpPr>
            <a:spLocks noGrp="1"/>
          </p:cNvSpPr>
          <p:nvPr>
            <p:ph sz="half" idx="1"/>
          </p:nvPr>
        </p:nvSpPr>
        <p:spPr>
          <a:xfrm>
            <a:off x="838199" y="1825625"/>
            <a:ext cx="10037781" cy="4351338"/>
          </a:xfrm>
        </p:spPr>
        <p:txBody>
          <a:bodyPr vert="horz" lIns="91440" tIns="45720" rIns="91440" bIns="45720" rtlCol="0" anchor="t">
            <a:normAutofit/>
          </a:bodyPr>
          <a:lstStyle/>
          <a:p>
            <a:r>
              <a:rPr lang="en-US"/>
              <a:t> </a:t>
            </a:r>
            <a:r>
              <a:rPr lang="en-US" sz="2800"/>
              <a:t>A step by step guide can be found at </a:t>
            </a:r>
            <a:r>
              <a:rPr lang="en-US" sz="2800">
                <a:hlinkClick r:id="rId2"/>
              </a:rPr>
              <a:t>Match Grant Financial Forms Guide – MRIS Helpdesk (zendesk.com)</a:t>
            </a:r>
            <a:r>
              <a:rPr lang="en-US" sz="2800"/>
              <a:t> and video instructions can be found at </a:t>
            </a:r>
            <a:r>
              <a:rPr lang="en-US" sz="2800">
                <a:hlinkClick r:id="rId3"/>
              </a:rPr>
              <a:t>Direct Assistance Vouchers - (MRS-AD6) (usccb.org)</a:t>
            </a:r>
            <a:r>
              <a:rPr lang="en-US" sz="2800"/>
              <a:t>.  </a:t>
            </a:r>
          </a:p>
          <a:p>
            <a:r>
              <a:rPr lang="en-US"/>
              <a:t>It is a best practice to stay up to date on billing, please submit within 45 days after the end of each month.</a:t>
            </a:r>
            <a:endParaRPr lang="en-US">
              <a:ea typeface="Calibri"/>
              <a:cs typeface="Calibri"/>
            </a:endParaRPr>
          </a:p>
          <a:p>
            <a:r>
              <a:rPr lang="en-US"/>
              <a:t>Stay up to date on paying out agreed upon client assistance.  </a:t>
            </a:r>
          </a:p>
          <a:p>
            <a:r>
              <a:rPr lang="en-US"/>
              <a:t>If a mistake is made a revision to reduce funds or an addendum to increase funds can be made.  </a:t>
            </a:r>
            <a:r>
              <a:rPr lang="en-US" b="1" u="sng"/>
              <a:t>However, you cannot revise an addendum or vice versa </a:t>
            </a:r>
            <a:r>
              <a:rPr lang="en-US"/>
              <a:t>so be sure to have solid numbers when you make corrections.    </a:t>
            </a:r>
          </a:p>
          <a:p>
            <a:endParaRPr lang="en-US" sz="2800"/>
          </a:p>
          <a:p>
            <a:endParaRPr lang="en-US"/>
          </a:p>
        </p:txBody>
      </p:sp>
      <p:sp>
        <p:nvSpPr>
          <p:cNvPr id="4" name="Content Placeholder 3">
            <a:extLst>
              <a:ext uri="{FF2B5EF4-FFF2-40B4-BE49-F238E27FC236}">
                <a16:creationId xmlns:a16="http://schemas.microsoft.com/office/drawing/2014/main" id="{8DE11FF7-BEF6-C352-2B96-3F51576ED0A7}"/>
              </a:ext>
            </a:extLst>
          </p:cNvPr>
          <p:cNvSpPr>
            <a:spLocks noGrp="1"/>
          </p:cNvSpPr>
          <p:nvPr>
            <p:ph sz="half" idx="2"/>
          </p:nvPr>
        </p:nvSpPr>
        <p:spPr/>
        <p:txBody>
          <a:bodyPr>
            <a:normAutofit/>
          </a:bodyPr>
          <a:lstStyle/>
          <a:p>
            <a:r>
              <a:rPr lang="en-US"/>
              <a:t> </a:t>
            </a:r>
          </a:p>
          <a:p>
            <a:endParaRPr lang="en-US"/>
          </a:p>
        </p:txBody>
      </p:sp>
    </p:spTree>
    <p:extLst>
      <p:ext uri="{BB962C8B-B14F-4D97-AF65-F5344CB8AC3E}">
        <p14:creationId xmlns:p14="http://schemas.microsoft.com/office/powerpoint/2010/main" val="4283477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D1C26-4DB5-4C53-BCD8-C32A8814130C}"/>
              </a:ext>
            </a:extLst>
          </p:cNvPr>
          <p:cNvSpPr/>
          <p:nvPr/>
        </p:nvSpPr>
        <p:spPr>
          <a:xfrm>
            <a:off x="4877" y="8044"/>
            <a:ext cx="5510389" cy="6849956"/>
          </a:xfrm>
          <a:prstGeom prst="rect">
            <a:avLst/>
          </a:prstGeom>
          <a:solidFill>
            <a:schemeClr val="accent1">
              <a:lumMod val="75000"/>
            </a:schemeClr>
          </a:solidFill>
          <a:ln>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600" b="1">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B85D934C-0563-1F01-5B11-F760EDA5AC61}"/>
              </a:ext>
            </a:extLst>
          </p:cNvPr>
          <p:cNvSpPr/>
          <p:nvPr/>
        </p:nvSpPr>
        <p:spPr>
          <a:xfrm>
            <a:off x="6427698" y="1005391"/>
            <a:ext cx="4796286" cy="7090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ea typeface="Open Sans"/>
                <a:cs typeface="Open Sans"/>
              </a:rPr>
              <a:t>Basic Grant Information </a:t>
            </a:r>
            <a:endParaRPr lang="en-US" sz="2000" b="1">
              <a:solidFill>
                <a:schemeClr val="tx1"/>
              </a:solidFill>
              <a:ea typeface="Open Sans" panose="020B0606030504020204" pitchFamily="34" charset="0"/>
              <a:cs typeface="Open Sans" panose="020B0606030504020204" pitchFamily="34" charset="0"/>
            </a:endParaRPr>
          </a:p>
        </p:txBody>
      </p:sp>
      <p:pic>
        <p:nvPicPr>
          <p:cNvPr id="3" name="Picture 12" descr="Text, letter&#10;&#10;Description automatically generated">
            <a:extLst>
              <a:ext uri="{FF2B5EF4-FFF2-40B4-BE49-F238E27FC236}">
                <a16:creationId xmlns:a16="http://schemas.microsoft.com/office/drawing/2014/main" id="{80419D2E-6E59-9750-3F28-A81DC94BBBFF}"/>
              </a:ext>
            </a:extLst>
          </p:cNvPr>
          <p:cNvPicPr>
            <a:picLocks noChangeAspect="1"/>
          </p:cNvPicPr>
          <p:nvPr/>
        </p:nvPicPr>
        <p:blipFill>
          <a:blip r:embed="rId3"/>
          <a:stretch>
            <a:fillRect/>
          </a:stretch>
        </p:blipFill>
        <p:spPr>
          <a:xfrm>
            <a:off x="268138" y="208899"/>
            <a:ext cx="4987984" cy="6380489"/>
          </a:xfrm>
          <a:prstGeom prst="rect">
            <a:avLst/>
          </a:prstGeom>
        </p:spPr>
      </p:pic>
      <p:sp>
        <p:nvSpPr>
          <p:cNvPr id="2" name="TextBox 1">
            <a:extLst>
              <a:ext uri="{FF2B5EF4-FFF2-40B4-BE49-F238E27FC236}">
                <a16:creationId xmlns:a16="http://schemas.microsoft.com/office/drawing/2014/main" id="{91429C1C-5ABF-BF8A-5834-17B9D2E2C0E9}"/>
              </a:ext>
            </a:extLst>
          </p:cNvPr>
          <p:cNvSpPr txBox="1"/>
          <p:nvPr/>
        </p:nvSpPr>
        <p:spPr>
          <a:xfrm>
            <a:off x="7326702" y="145263"/>
            <a:ext cx="46985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Open Sans"/>
                <a:cs typeface="Open Sans"/>
              </a:rPr>
              <a:t>Award Letters</a:t>
            </a:r>
          </a:p>
          <a:p>
            <a:endParaRPr lang="en-US">
              <a:cs typeface="Calibri"/>
            </a:endParaRPr>
          </a:p>
        </p:txBody>
      </p:sp>
      <p:sp>
        <p:nvSpPr>
          <p:cNvPr id="5" name="Rectangle: Rounded Corners 4">
            <a:extLst>
              <a:ext uri="{FF2B5EF4-FFF2-40B4-BE49-F238E27FC236}">
                <a16:creationId xmlns:a16="http://schemas.microsoft.com/office/drawing/2014/main" id="{F382391D-7D37-3441-799A-DCF239A24851}"/>
              </a:ext>
            </a:extLst>
          </p:cNvPr>
          <p:cNvSpPr/>
          <p:nvPr/>
        </p:nvSpPr>
        <p:spPr>
          <a:xfrm>
            <a:off x="6427697" y="1932251"/>
            <a:ext cx="4796286" cy="7090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ea typeface="Open Sans"/>
                <a:cs typeface="Open Sans"/>
              </a:rPr>
              <a:t>Grant Periods</a:t>
            </a:r>
            <a:endParaRPr lang="en-US" sz="2000" b="1">
              <a:solidFill>
                <a:schemeClr val="tx1"/>
              </a:solidFill>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134CB233-E57A-0CAF-A531-83B657B52A2D}"/>
              </a:ext>
            </a:extLst>
          </p:cNvPr>
          <p:cNvSpPr/>
          <p:nvPr/>
        </p:nvSpPr>
        <p:spPr>
          <a:xfrm>
            <a:off x="6431771" y="2826044"/>
            <a:ext cx="4796286" cy="7090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ea typeface="Open Sans"/>
                <a:cs typeface="Open Sans"/>
              </a:rPr>
              <a:t>Deadlines</a:t>
            </a:r>
            <a:endParaRPr lang="en-US" sz="2000" b="1">
              <a:solidFill>
                <a:schemeClr val="tx1"/>
              </a:solidFill>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5A9EB4F8-A0A8-10B9-D15F-859920454CC4}"/>
              </a:ext>
            </a:extLst>
          </p:cNvPr>
          <p:cNvSpPr/>
          <p:nvPr/>
        </p:nvSpPr>
        <p:spPr>
          <a:xfrm>
            <a:off x="6431771" y="3717439"/>
            <a:ext cx="4796286" cy="7090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ea typeface="Open Sans"/>
                <a:cs typeface="Open Sans"/>
              </a:rPr>
              <a:t>Projected Funding</a:t>
            </a:r>
            <a:endParaRPr lang="en-US" sz="2000" b="1">
              <a:solidFill>
                <a:schemeClr val="tx1"/>
              </a:solidFill>
              <a:ea typeface="Open Sans" panose="020B0606030504020204" pitchFamily="34" charset="0"/>
              <a:cs typeface="Open Sans" panose="020B0606030504020204" pitchFamily="34" charset="0"/>
            </a:endParaRPr>
          </a:p>
        </p:txBody>
      </p:sp>
      <p:sp>
        <p:nvSpPr>
          <p:cNvPr id="13" name="Rectangle: Rounded Corners 12">
            <a:extLst>
              <a:ext uri="{FF2B5EF4-FFF2-40B4-BE49-F238E27FC236}">
                <a16:creationId xmlns:a16="http://schemas.microsoft.com/office/drawing/2014/main" id="{61A0BD00-003D-CC37-AFAE-392FA615E1C4}"/>
              </a:ext>
            </a:extLst>
          </p:cNvPr>
          <p:cNvSpPr/>
          <p:nvPr/>
        </p:nvSpPr>
        <p:spPr>
          <a:xfrm>
            <a:off x="6431771" y="4621006"/>
            <a:ext cx="4796286" cy="7090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ea typeface="Open Sans"/>
                <a:cs typeface="Open Sans"/>
              </a:rPr>
              <a:t>Terms and Conditions</a:t>
            </a:r>
            <a:endParaRPr lang="en-US" sz="2000" b="1">
              <a:solidFill>
                <a:schemeClr val="tx1"/>
              </a:solidFill>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35E02E40-86B5-EE01-BF80-12D829133940}"/>
              </a:ext>
            </a:extLst>
          </p:cNvPr>
          <p:cNvSpPr/>
          <p:nvPr/>
        </p:nvSpPr>
        <p:spPr>
          <a:xfrm>
            <a:off x="6431771" y="5474832"/>
            <a:ext cx="4796286" cy="7090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ea typeface="Open Sans"/>
                <a:cs typeface="Open Sans"/>
              </a:rPr>
              <a:t>Reporting Requirements</a:t>
            </a:r>
            <a:endParaRPr lang="en-US" sz="2000" b="1">
              <a:solidFill>
                <a:schemeClr val="tx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86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39BFBA-FC39-8E8F-C1BA-41F627135DA4}"/>
              </a:ext>
            </a:extLst>
          </p:cNvPr>
          <p:cNvSpPr txBox="1"/>
          <p:nvPr/>
        </p:nvSpPr>
        <p:spPr>
          <a:xfrm>
            <a:off x="466436" y="122382"/>
            <a:ext cx="58420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a:cs typeface="Calibri"/>
            </a:endParaRPr>
          </a:p>
          <a:p>
            <a:endParaRPr lang="en-US">
              <a:cs typeface="Calibri" panose="020F0502020204030204"/>
            </a:endParaRPr>
          </a:p>
        </p:txBody>
      </p:sp>
      <p:sp>
        <p:nvSpPr>
          <p:cNvPr id="5" name="Rectangle 4">
            <a:extLst>
              <a:ext uri="{FF2B5EF4-FFF2-40B4-BE49-F238E27FC236}">
                <a16:creationId xmlns:a16="http://schemas.microsoft.com/office/drawing/2014/main" id="{1E33F628-15E3-3CB5-0535-C82AAE003F78}"/>
              </a:ext>
            </a:extLst>
          </p:cNvPr>
          <p:cNvSpPr/>
          <p:nvPr/>
        </p:nvSpPr>
        <p:spPr>
          <a:xfrm>
            <a:off x="6748577" y="8044"/>
            <a:ext cx="5510389" cy="6849956"/>
          </a:xfrm>
          <a:prstGeom prst="rect">
            <a:avLst/>
          </a:prstGeom>
          <a:solidFill>
            <a:schemeClr val="accent1">
              <a:lumMod val="75000"/>
            </a:schemeClr>
          </a:solidFill>
          <a:ln>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600" b="1">
              <a:ea typeface="Open Sans" panose="020B0606030504020204" pitchFamily="34" charset="0"/>
              <a:cs typeface="Open Sans" panose="020B0606030504020204" pitchFamily="34" charset="0"/>
            </a:endParaRPr>
          </a:p>
        </p:txBody>
      </p:sp>
      <p:pic>
        <p:nvPicPr>
          <p:cNvPr id="6" name="Picture 6" descr="Text, letter&#10;&#10;Description automatically generated">
            <a:extLst>
              <a:ext uri="{FF2B5EF4-FFF2-40B4-BE49-F238E27FC236}">
                <a16:creationId xmlns:a16="http://schemas.microsoft.com/office/drawing/2014/main" id="{8A0B4C0A-0F31-9EF6-DA0B-B5741A4C2D32}"/>
              </a:ext>
            </a:extLst>
          </p:cNvPr>
          <p:cNvPicPr>
            <a:picLocks noChangeAspect="1"/>
          </p:cNvPicPr>
          <p:nvPr/>
        </p:nvPicPr>
        <p:blipFill>
          <a:blip r:embed="rId3"/>
          <a:stretch>
            <a:fillRect/>
          </a:stretch>
        </p:blipFill>
        <p:spPr>
          <a:xfrm>
            <a:off x="7035800" y="208417"/>
            <a:ext cx="4889500" cy="6441166"/>
          </a:xfrm>
          <a:prstGeom prst="rect">
            <a:avLst/>
          </a:prstGeom>
        </p:spPr>
      </p:pic>
      <p:sp>
        <p:nvSpPr>
          <p:cNvPr id="7" name="Rectangle 6">
            <a:extLst>
              <a:ext uri="{FF2B5EF4-FFF2-40B4-BE49-F238E27FC236}">
                <a16:creationId xmlns:a16="http://schemas.microsoft.com/office/drawing/2014/main" id="{58F2CEEE-1874-C94D-FAE2-8369AFE3DAD9}"/>
              </a:ext>
            </a:extLst>
          </p:cNvPr>
          <p:cNvSpPr/>
          <p:nvPr/>
        </p:nvSpPr>
        <p:spPr>
          <a:xfrm>
            <a:off x="8305800" y="1397000"/>
            <a:ext cx="2209800" cy="139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15B853-84B5-303E-1917-F02D4FDFAC6A}"/>
              </a:ext>
            </a:extLst>
          </p:cNvPr>
          <p:cNvSpPr/>
          <p:nvPr/>
        </p:nvSpPr>
        <p:spPr>
          <a:xfrm>
            <a:off x="8382000" y="1041399"/>
            <a:ext cx="1689100" cy="139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E411C2-68FA-3F6F-2805-8D9A3DEC621F}"/>
              </a:ext>
            </a:extLst>
          </p:cNvPr>
          <p:cNvSpPr txBox="1"/>
          <p:nvPr/>
        </p:nvSpPr>
        <p:spPr>
          <a:xfrm>
            <a:off x="333375" y="1222375"/>
            <a:ext cx="609600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sz="2400" b="1"/>
              <a:t>Formal Agreement between Affiliate and USCCB signed by both parties</a:t>
            </a:r>
            <a:endParaRPr lang="en-US" sz="2400" b="1">
              <a:cs typeface="Calibri"/>
            </a:endParaRPr>
          </a:p>
          <a:p>
            <a:pPr marL="285750" indent="-285750">
              <a:buFont typeface="Wingdings"/>
              <a:buChar char="q"/>
            </a:pPr>
            <a:endParaRPr lang="en-US" sz="2400" b="1">
              <a:cs typeface="Calibri"/>
            </a:endParaRPr>
          </a:p>
          <a:p>
            <a:pPr marL="285750" indent="-285750">
              <a:buFont typeface="Wingdings"/>
              <a:buChar char="q"/>
            </a:pPr>
            <a:r>
              <a:rPr lang="en-US" sz="2400" b="1">
                <a:cs typeface="Calibri"/>
              </a:rPr>
              <a:t>Details required policies and regulations</a:t>
            </a:r>
          </a:p>
          <a:p>
            <a:pPr marL="285750" indent="-285750">
              <a:buFont typeface="Wingdings"/>
              <a:buChar char="q"/>
            </a:pPr>
            <a:endParaRPr lang="en-US" sz="2400" b="1">
              <a:cs typeface="Calibri"/>
            </a:endParaRPr>
          </a:p>
          <a:p>
            <a:pPr marL="285750" indent="-285750">
              <a:buFont typeface="Wingdings"/>
              <a:buChar char="q"/>
            </a:pPr>
            <a:r>
              <a:rPr lang="en-US" sz="2400" b="1">
                <a:cs typeface="Calibri"/>
              </a:rPr>
              <a:t>Purpose, Scope, and Statement of Work</a:t>
            </a:r>
          </a:p>
          <a:p>
            <a:pPr marL="285750" indent="-285750">
              <a:buFont typeface="Wingdings"/>
              <a:buChar char="q"/>
            </a:pPr>
            <a:endParaRPr lang="en-US" sz="2400" b="1">
              <a:cs typeface="Calibri"/>
            </a:endParaRPr>
          </a:p>
          <a:p>
            <a:pPr marL="285750" indent="-285750">
              <a:buFont typeface="Wingdings"/>
              <a:buChar char="q"/>
            </a:pPr>
            <a:r>
              <a:rPr lang="en-US" sz="2400" b="1">
                <a:cs typeface="Calibri"/>
              </a:rPr>
              <a:t>Additional Terms and Conditions</a:t>
            </a:r>
          </a:p>
          <a:p>
            <a:pPr marL="285750" indent="-285750">
              <a:buFont typeface="Wingdings"/>
              <a:buChar char="q"/>
            </a:pPr>
            <a:endParaRPr lang="en-US" sz="2400" b="1">
              <a:cs typeface="Calibri"/>
            </a:endParaRPr>
          </a:p>
          <a:p>
            <a:pPr marL="285750" indent="-285750">
              <a:buFont typeface="Wingdings"/>
              <a:buChar char="q"/>
            </a:pPr>
            <a:r>
              <a:rPr lang="en-US" sz="2400" b="1">
                <a:cs typeface="Calibri"/>
              </a:rPr>
              <a:t>Reimbursement of Costs</a:t>
            </a:r>
          </a:p>
          <a:p>
            <a:pPr marL="285750" indent="-285750">
              <a:buFont typeface="Wingdings"/>
              <a:buChar char="q"/>
            </a:pPr>
            <a:endParaRPr lang="en-US" sz="2400" b="1">
              <a:cs typeface="Calibri"/>
            </a:endParaRPr>
          </a:p>
          <a:p>
            <a:pPr marL="285750" indent="-285750">
              <a:buFont typeface="Wingdings"/>
              <a:buChar char="q"/>
            </a:pPr>
            <a:r>
              <a:rPr lang="en-US" sz="2400" b="1">
                <a:cs typeface="Calibri"/>
              </a:rPr>
              <a:t>On Site Reviews</a:t>
            </a:r>
          </a:p>
          <a:p>
            <a:pPr marL="285750" indent="-285750">
              <a:buFont typeface="Wingdings"/>
              <a:buChar char="q"/>
            </a:pPr>
            <a:endParaRPr lang="en-US" sz="2400" b="1">
              <a:cs typeface="Calibri"/>
            </a:endParaRPr>
          </a:p>
          <a:p>
            <a:pPr marL="285750" indent="-285750">
              <a:buFont typeface="Wingdings"/>
              <a:buChar char="q"/>
            </a:pPr>
            <a:r>
              <a:rPr lang="en-US" sz="2400" b="1">
                <a:cs typeface="Calibri"/>
              </a:rPr>
              <a:t>Duration and Termination </a:t>
            </a:r>
          </a:p>
        </p:txBody>
      </p:sp>
      <p:sp>
        <p:nvSpPr>
          <p:cNvPr id="10" name="Rectangle 9">
            <a:extLst>
              <a:ext uri="{FF2B5EF4-FFF2-40B4-BE49-F238E27FC236}">
                <a16:creationId xmlns:a16="http://schemas.microsoft.com/office/drawing/2014/main" id="{D99ECFE7-F1E0-D2F0-F999-C79E5BB6A476}"/>
              </a:ext>
            </a:extLst>
          </p:cNvPr>
          <p:cNvSpPr/>
          <p:nvPr/>
        </p:nvSpPr>
        <p:spPr>
          <a:xfrm>
            <a:off x="0" y="0"/>
            <a:ext cx="6743700" cy="118110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ea typeface="+mn-lt"/>
                <a:cs typeface="+mn-lt"/>
              </a:rPr>
              <a:t>Memorandum of Understanding</a:t>
            </a:r>
            <a:endParaRPr lang="en-US" sz="3200">
              <a:solidFill>
                <a:schemeClr val="tx1"/>
              </a:solidFill>
              <a:ea typeface="+mn-lt"/>
              <a:cs typeface="+mn-lt"/>
            </a:endParaRPr>
          </a:p>
          <a:p>
            <a:pPr algn="ctr"/>
            <a:r>
              <a:rPr lang="en-US" sz="3200" b="1">
                <a:solidFill>
                  <a:schemeClr val="tx1"/>
                </a:solidFill>
                <a:ea typeface="+mn-lt"/>
                <a:cs typeface="+mn-lt"/>
              </a:rPr>
              <a:t>(MOU)</a:t>
            </a:r>
            <a:endParaRPr lang="en-US" sz="3200">
              <a:solidFill>
                <a:schemeClr val="tx1"/>
              </a:solidFill>
            </a:endParaRPr>
          </a:p>
        </p:txBody>
      </p:sp>
    </p:spTree>
    <p:extLst>
      <p:ext uri="{BB962C8B-B14F-4D97-AF65-F5344CB8AC3E}">
        <p14:creationId xmlns:p14="http://schemas.microsoft.com/office/powerpoint/2010/main" val="2973982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FCD8-139C-EC94-FBA2-F25E2AB7F17F}"/>
              </a:ext>
            </a:extLst>
          </p:cNvPr>
          <p:cNvSpPr>
            <a:spLocks noGrp="1"/>
          </p:cNvSpPr>
          <p:nvPr>
            <p:ph type="title"/>
          </p:nvPr>
        </p:nvSpPr>
        <p:spPr/>
        <p:txBody>
          <a:bodyPr/>
          <a:lstStyle/>
          <a:p>
            <a:pPr algn="ctr"/>
            <a:r>
              <a:rPr lang="en-US" b="1"/>
              <a:t>Other Payment related reminders</a:t>
            </a:r>
          </a:p>
        </p:txBody>
      </p:sp>
      <p:sp>
        <p:nvSpPr>
          <p:cNvPr id="3" name="Content Placeholder 2">
            <a:extLst>
              <a:ext uri="{FF2B5EF4-FFF2-40B4-BE49-F238E27FC236}">
                <a16:creationId xmlns:a16="http://schemas.microsoft.com/office/drawing/2014/main" id="{4BABFBB6-2132-149E-150D-8F6F93245877}"/>
              </a:ext>
            </a:extLst>
          </p:cNvPr>
          <p:cNvSpPr>
            <a:spLocks noGrp="1"/>
          </p:cNvSpPr>
          <p:nvPr>
            <p:ph idx="1"/>
          </p:nvPr>
        </p:nvSpPr>
        <p:spPr/>
        <p:txBody>
          <a:bodyPr/>
          <a:lstStyle/>
          <a:p>
            <a:r>
              <a:rPr lang="en-US"/>
              <a:t>A Financial Questionnaires will be in MRIS in February or March.  It needs to be filled out or eventually payments will be stopped unless it is completed.  The Questionnaire is part of the Office of Finance and Accounting (OFA)’s adherence to government rules on oversight that goes over internal controls, audit questions, and other fiscal matters.</a:t>
            </a:r>
          </a:p>
          <a:p>
            <a:pPr marL="0" indent="0">
              <a:buNone/>
            </a:pPr>
            <a:endParaRPr lang="en-US"/>
          </a:p>
          <a:p>
            <a:r>
              <a:rPr lang="en-US"/>
              <a:t>Make sure your agency’s Sam.gov registration is kept up to date.  If your Sam.gov registration expires USCCB has to wait until it is re-activated to resume payments. </a:t>
            </a:r>
          </a:p>
        </p:txBody>
      </p:sp>
      <p:sp>
        <p:nvSpPr>
          <p:cNvPr id="5" name="Rectangle: Rounded Corners 4">
            <a:extLst>
              <a:ext uri="{FF2B5EF4-FFF2-40B4-BE49-F238E27FC236}">
                <a16:creationId xmlns:a16="http://schemas.microsoft.com/office/drawing/2014/main" id="{C66777E6-75CE-E1B1-90CE-E45E289BD303}"/>
              </a:ext>
            </a:extLst>
          </p:cNvPr>
          <p:cNvSpPr/>
          <p:nvPr/>
        </p:nvSpPr>
        <p:spPr>
          <a:xfrm>
            <a:off x="624579" y="1405283"/>
            <a:ext cx="10942842" cy="23524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bg1"/>
              </a:solidFill>
            </a:endParaRPr>
          </a:p>
        </p:txBody>
      </p:sp>
    </p:spTree>
    <p:extLst>
      <p:ext uri="{BB962C8B-B14F-4D97-AF65-F5344CB8AC3E}">
        <p14:creationId xmlns:p14="http://schemas.microsoft.com/office/powerpoint/2010/main" val="3108338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6FC931-5DCC-EA16-A1A1-AF315834BB8C}"/>
              </a:ext>
            </a:extLst>
          </p:cNvPr>
          <p:cNvSpPr/>
          <p:nvPr/>
        </p:nvSpPr>
        <p:spPr>
          <a:xfrm>
            <a:off x="-4340" y="0"/>
            <a:ext cx="12200679" cy="109728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bg1"/>
                </a:solidFill>
                <a:ea typeface="Open Sans"/>
                <a:cs typeface="Open Sans"/>
              </a:rPr>
              <a:t>Reimbursement Resources</a:t>
            </a:r>
            <a:endParaRPr lang="en-US" sz="3600" b="1">
              <a:solidFill>
                <a:schemeClr val="bg1"/>
              </a:solidFill>
            </a:endParaRPr>
          </a:p>
        </p:txBody>
      </p:sp>
      <p:sp>
        <p:nvSpPr>
          <p:cNvPr id="7" name="TextBox 6">
            <a:extLst>
              <a:ext uri="{FF2B5EF4-FFF2-40B4-BE49-F238E27FC236}">
                <a16:creationId xmlns:a16="http://schemas.microsoft.com/office/drawing/2014/main" id="{88FBFE04-BAEF-F408-BAD1-587886E8297F}"/>
              </a:ext>
            </a:extLst>
          </p:cNvPr>
          <p:cNvSpPr txBox="1"/>
          <p:nvPr/>
        </p:nvSpPr>
        <p:spPr>
          <a:xfrm>
            <a:off x="1306729" y="2102467"/>
            <a:ext cx="9116289"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US" sz="2400" b="1"/>
              <a:t>MRIS Guides on a variety of topics - </a:t>
            </a:r>
            <a:r>
              <a:rPr lang="en-US" sz="2400">
                <a:hlinkClick r:id="rId3"/>
              </a:rPr>
              <a:t>MRIS Helpdesk (zendesk.com)</a:t>
            </a:r>
            <a:endParaRPr lang="en-US" sz="2400" b="1">
              <a:cs typeface="Calibri"/>
            </a:endParaRPr>
          </a:p>
          <a:p>
            <a:pPr marL="285750" indent="-285750">
              <a:buFont typeface="Courier New"/>
              <a:buChar char="o"/>
            </a:pPr>
            <a:endParaRPr lang="en-US" sz="2400" b="1">
              <a:cs typeface="Calibri"/>
            </a:endParaRPr>
          </a:p>
          <a:p>
            <a:pPr marL="285750" indent="-285750">
              <a:buFont typeface="Courier New"/>
              <a:buChar char="o"/>
            </a:pPr>
            <a:r>
              <a:rPr lang="en-US" sz="2400" b="1">
                <a:cs typeface="Calibri"/>
              </a:rPr>
              <a:t>Link to put in a ticket for MRIS help or to request training from MRIS staff – </a:t>
            </a:r>
            <a:r>
              <a:rPr lang="en-US" sz="2400">
                <a:hlinkClick r:id="rId4"/>
              </a:rPr>
              <a:t>Submit a request – MRIS Helpdesk (zendesk.com)</a:t>
            </a:r>
            <a:endParaRPr lang="en-US" sz="2400" b="1">
              <a:cs typeface="Calibri"/>
            </a:endParaRPr>
          </a:p>
          <a:p>
            <a:pPr marL="285750" indent="-285750">
              <a:buFont typeface="Courier New"/>
              <a:buChar char="o"/>
            </a:pPr>
            <a:endParaRPr lang="en-US" sz="2400" b="1">
              <a:cs typeface="Calibri"/>
            </a:endParaRPr>
          </a:p>
          <a:p>
            <a:pPr marL="285750" indent="-285750">
              <a:buFont typeface="Courier New"/>
              <a:buChar char="o"/>
            </a:pPr>
            <a:r>
              <a:rPr lang="en-US" sz="2400" b="1">
                <a:cs typeface="Calibri"/>
              </a:rPr>
              <a:t> Video Tutorials - </a:t>
            </a:r>
            <a:r>
              <a:rPr lang="en-US" sz="2400">
                <a:hlinkClick r:id="rId5"/>
              </a:rPr>
              <a:t>Video Tutorials – MRIS Helpdesk (zendesk.com)</a:t>
            </a:r>
            <a:endParaRPr lang="en-US" sz="2400" b="1">
              <a:ea typeface="+mn-lt"/>
              <a:cs typeface="+mn-lt"/>
            </a:endParaRPr>
          </a:p>
          <a:p>
            <a:pPr marL="285750" indent="-285750">
              <a:buFont typeface="Courier New"/>
              <a:buChar char="o"/>
            </a:pPr>
            <a:endParaRPr lang="en-US" sz="2400" b="1">
              <a:cs typeface="Calibri"/>
            </a:endParaRPr>
          </a:p>
          <a:p>
            <a:pPr marL="285750" indent="-285750">
              <a:buFont typeface="Courier New"/>
              <a:buChar char="o"/>
            </a:pPr>
            <a:r>
              <a:rPr lang="en-US" sz="2400" b="1">
                <a:cs typeface="Calibri"/>
              </a:rPr>
              <a:t>Be Aware of Deadlines and the alerts in MRIS</a:t>
            </a:r>
          </a:p>
          <a:p>
            <a:pPr marL="285750" indent="-285750">
              <a:buFont typeface="Courier New"/>
              <a:buChar char="o"/>
            </a:pPr>
            <a:endParaRPr lang="en-US" sz="2400" b="1">
              <a:cs typeface="Calibri"/>
            </a:endParaRPr>
          </a:p>
          <a:p>
            <a:pPr marL="285750" indent="-285750">
              <a:buFont typeface="Courier New"/>
              <a:buChar char="o"/>
            </a:pPr>
            <a:r>
              <a:rPr lang="en-US" sz="2400" b="1">
                <a:cs typeface="Calibri"/>
              </a:rPr>
              <a:t>Ignore the Match Grant Budget Guide on the MRIS site.  It dates from when Match Grant budgets were created in MRIS instead of Excel.  </a:t>
            </a:r>
          </a:p>
          <a:p>
            <a:endParaRPr lang="en-US" sz="2400" b="1">
              <a:cs typeface="Calibri"/>
            </a:endParaRPr>
          </a:p>
          <a:p>
            <a:pPr marL="285750" indent="-285750">
              <a:buFont typeface="Courier New"/>
              <a:buChar char="o"/>
            </a:pPr>
            <a:endParaRPr lang="en-US">
              <a:cs typeface="Calibri"/>
            </a:endParaRPr>
          </a:p>
          <a:p>
            <a:pPr marL="285750" indent="-285750">
              <a:buFont typeface="Courier New"/>
              <a:buChar char="o"/>
            </a:pPr>
            <a:endParaRPr lang="en-US">
              <a:cs typeface="Calibri"/>
            </a:endParaRPr>
          </a:p>
        </p:txBody>
      </p:sp>
    </p:spTree>
    <p:extLst>
      <p:ext uri="{BB962C8B-B14F-4D97-AF65-F5344CB8AC3E}">
        <p14:creationId xmlns:p14="http://schemas.microsoft.com/office/powerpoint/2010/main" val="4167166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B3747-7594-F1F1-E836-EEF492006646}"/>
              </a:ext>
            </a:extLst>
          </p:cNvPr>
          <p:cNvSpPr>
            <a:spLocks noGrp="1"/>
          </p:cNvSpPr>
          <p:nvPr>
            <p:ph type="title"/>
          </p:nvPr>
        </p:nvSpPr>
        <p:spPr/>
        <p:txBody>
          <a:bodyPr/>
          <a:lstStyle/>
          <a:p>
            <a:pPr algn="ctr"/>
            <a:r>
              <a:rPr lang="en-US" b="1"/>
              <a:t>Who do I ask for help</a:t>
            </a:r>
          </a:p>
        </p:txBody>
      </p:sp>
      <p:sp>
        <p:nvSpPr>
          <p:cNvPr id="3" name="Content Placeholder 2">
            <a:extLst>
              <a:ext uri="{FF2B5EF4-FFF2-40B4-BE49-F238E27FC236}">
                <a16:creationId xmlns:a16="http://schemas.microsoft.com/office/drawing/2014/main" id="{76CAAEAF-77C0-5634-D1BA-62441A1A457D}"/>
              </a:ext>
            </a:extLst>
          </p:cNvPr>
          <p:cNvSpPr>
            <a:spLocks noGrp="1"/>
          </p:cNvSpPr>
          <p:nvPr>
            <p:ph idx="1"/>
          </p:nvPr>
        </p:nvSpPr>
        <p:spPr/>
        <p:txBody>
          <a:bodyPr>
            <a:normAutofit lnSpcReduction="10000"/>
          </a:bodyPr>
          <a:lstStyle/>
          <a:p>
            <a:pPr marL="0" indent="0">
              <a:buNone/>
            </a:pPr>
            <a:r>
              <a:rPr lang="en-US"/>
              <a:t>If your question is a technical issue with MRIS, contact the helpdesk.  For example: Unsubmitted voucher needs to be deleted (only vouchers not yet sent to USCCB can be deleted) or questions about how to run a report. </a:t>
            </a:r>
          </a:p>
          <a:p>
            <a:pPr marL="0" indent="0">
              <a:buNone/>
            </a:pPr>
            <a:endParaRPr lang="en-US"/>
          </a:p>
          <a:p>
            <a:pPr marL="0" indent="0">
              <a:buNone/>
            </a:pPr>
            <a:r>
              <a:rPr lang="en-US"/>
              <a:t>If you have a billing or federal allowability question such as about IDC or a payment problem contact the GPA team.  </a:t>
            </a:r>
          </a:p>
          <a:p>
            <a:pPr marL="0" indent="0">
              <a:buNone/>
            </a:pPr>
            <a:endParaRPr lang="en-US"/>
          </a:p>
          <a:p>
            <a:pPr marL="0" indent="0">
              <a:buNone/>
            </a:pPr>
            <a:r>
              <a:rPr lang="en-US"/>
              <a:t> </a:t>
            </a:r>
          </a:p>
          <a:p>
            <a:pPr marL="0" indent="0">
              <a:buNone/>
            </a:pPr>
            <a:r>
              <a:rPr lang="en-US"/>
              <a:t> </a:t>
            </a:r>
          </a:p>
          <a:p>
            <a:pPr marL="0" indent="0">
              <a:buNone/>
            </a:pPr>
            <a:endParaRPr lang="en-US"/>
          </a:p>
        </p:txBody>
      </p:sp>
      <p:sp>
        <p:nvSpPr>
          <p:cNvPr id="4" name="Rectangle: Rounded Corners 3">
            <a:extLst>
              <a:ext uri="{FF2B5EF4-FFF2-40B4-BE49-F238E27FC236}">
                <a16:creationId xmlns:a16="http://schemas.microsoft.com/office/drawing/2014/main" id="{727FEDE9-4ABE-2C07-E472-41CFB11AE344}"/>
              </a:ext>
            </a:extLst>
          </p:cNvPr>
          <p:cNvSpPr/>
          <p:nvPr/>
        </p:nvSpPr>
        <p:spPr>
          <a:xfrm>
            <a:off x="624579" y="1405283"/>
            <a:ext cx="10942842" cy="23524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bg1"/>
              </a:solidFill>
            </a:endParaRPr>
          </a:p>
        </p:txBody>
      </p:sp>
    </p:spTree>
    <p:extLst>
      <p:ext uri="{BB962C8B-B14F-4D97-AF65-F5344CB8AC3E}">
        <p14:creationId xmlns:p14="http://schemas.microsoft.com/office/powerpoint/2010/main" val="3452844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DC895C-044F-6565-199B-0E8606051702}"/>
              </a:ext>
            </a:extLst>
          </p:cNvPr>
          <p:cNvSpPr txBox="1"/>
          <p:nvPr/>
        </p:nvSpPr>
        <p:spPr>
          <a:xfrm>
            <a:off x="18194" y="2222629"/>
            <a:ext cx="3294493" cy="892552"/>
          </a:xfrm>
          <a:prstGeom prst="rect">
            <a:avLst/>
          </a:prstGeom>
          <a:noFill/>
        </p:spPr>
        <p:txBody>
          <a:bodyPr wrap="square" lIns="91440" tIns="45720" rIns="91440" bIns="45720" rtlCol="0" anchor="t">
            <a:spAutoFit/>
          </a:bodyPr>
          <a:lstStyle/>
          <a:p>
            <a:pPr algn="ctr"/>
            <a:r>
              <a:rPr lang="en-US" sz="2600" b="1"/>
              <a:t>GPA Team and Responsibilities </a:t>
            </a:r>
            <a:endParaRPr lang="en-US"/>
          </a:p>
        </p:txBody>
      </p:sp>
      <p:graphicFrame>
        <p:nvGraphicFramePr>
          <p:cNvPr id="7" name="Table 7">
            <a:extLst>
              <a:ext uri="{FF2B5EF4-FFF2-40B4-BE49-F238E27FC236}">
                <a16:creationId xmlns:a16="http://schemas.microsoft.com/office/drawing/2014/main" id="{B9809157-59A3-326E-840B-EEB0C4C0BD09}"/>
              </a:ext>
            </a:extLst>
          </p:cNvPr>
          <p:cNvGraphicFramePr>
            <a:graphicFrameLocks noGrp="1"/>
          </p:cNvGraphicFramePr>
          <p:nvPr>
            <p:extLst>
              <p:ext uri="{D42A27DB-BD31-4B8C-83A1-F6EECF244321}">
                <p14:modId xmlns:p14="http://schemas.microsoft.com/office/powerpoint/2010/main" val="2791276519"/>
              </p:ext>
            </p:extLst>
          </p:nvPr>
        </p:nvGraphicFramePr>
        <p:xfrm>
          <a:off x="3316225" y="38100"/>
          <a:ext cx="8875776" cy="6795777"/>
        </p:xfrm>
        <a:graphic>
          <a:graphicData uri="http://schemas.openxmlformats.org/drawingml/2006/table">
            <a:tbl>
              <a:tblPr firstRow="1" bandRow="1">
                <a:tableStyleId>{5C22544A-7EE6-4342-B048-85BDC9FD1C3A}</a:tableStyleId>
              </a:tblPr>
              <a:tblGrid>
                <a:gridCol w="3401567">
                  <a:extLst>
                    <a:ext uri="{9D8B030D-6E8A-4147-A177-3AD203B41FA5}">
                      <a16:colId xmlns:a16="http://schemas.microsoft.com/office/drawing/2014/main" val="1148250987"/>
                    </a:ext>
                  </a:extLst>
                </a:gridCol>
                <a:gridCol w="5474209">
                  <a:extLst>
                    <a:ext uri="{9D8B030D-6E8A-4147-A177-3AD203B41FA5}">
                      <a16:colId xmlns:a16="http://schemas.microsoft.com/office/drawing/2014/main" val="2513456217"/>
                    </a:ext>
                  </a:extLst>
                </a:gridCol>
              </a:tblGrid>
              <a:tr h="999368">
                <a:tc>
                  <a:txBody>
                    <a:bodyPr/>
                    <a:lstStyle/>
                    <a:p>
                      <a:r>
                        <a:rPr lang="en-US"/>
                        <a:t>Name, Title and Contact Information</a:t>
                      </a:r>
                    </a:p>
                  </a:txBody>
                  <a:tcPr anchor="ctr">
                    <a:solidFill>
                      <a:schemeClr val="accent1">
                        <a:lumMod val="50000"/>
                      </a:schemeClr>
                    </a:solidFill>
                  </a:tcPr>
                </a:tc>
                <a:tc>
                  <a:txBody>
                    <a:bodyPr/>
                    <a:lstStyle/>
                    <a:p>
                      <a:r>
                        <a:rPr lang="en-US" sz="1800" b="1" kern="1200">
                          <a:solidFill>
                            <a:schemeClr val="lt1"/>
                          </a:solidFill>
                          <a:latin typeface="+mn-lt"/>
                          <a:ea typeface="+mn-ea"/>
                          <a:cs typeface="+mn-cs"/>
                        </a:rPr>
                        <a:t>Area of Specialty</a:t>
                      </a:r>
                    </a:p>
                  </a:txBody>
                  <a:tcPr anchor="ctr">
                    <a:solidFill>
                      <a:schemeClr val="accent1">
                        <a:lumMod val="50000"/>
                      </a:schemeClr>
                    </a:solidFill>
                  </a:tcPr>
                </a:tc>
                <a:extLst>
                  <a:ext uri="{0D108BD9-81ED-4DB2-BD59-A6C34878D82A}">
                    <a16:rowId xmlns:a16="http://schemas.microsoft.com/office/drawing/2014/main" val="3188918294"/>
                  </a:ext>
                </a:extLst>
              </a:tr>
              <a:tr h="1134461">
                <a:tc>
                  <a:txBody>
                    <a:bodyPr/>
                    <a:lstStyle/>
                    <a:p>
                      <a:pPr lvl="0">
                        <a:buNone/>
                      </a:pPr>
                      <a:r>
                        <a:rPr lang="en-US" sz="1200" b="1" i="0" u="none" strike="noStrike" noProof="0">
                          <a:solidFill>
                            <a:srgbClr val="000000"/>
                          </a:solidFill>
                          <a:latin typeface="Calibri"/>
                        </a:rPr>
                        <a:t>Ann Franken</a:t>
                      </a:r>
                      <a:r>
                        <a:rPr lang="en-US" sz="1200" b="0" i="0" u="none" strike="noStrike" noProof="0">
                          <a:solidFill>
                            <a:srgbClr val="000000"/>
                          </a:solidFill>
                          <a:latin typeface="Calibri"/>
                        </a:rPr>
                        <a:t>                                            </a:t>
                      </a:r>
                      <a:endParaRPr lang="en-US" sz="1200"/>
                    </a:p>
                    <a:p>
                      <a:pPr lvl="0">
                        <a:buNone/>
                      </a:pPr>
                      <a:r>
                        <a:rPr lang="en-US" sz="1200" b="0" i="0" u="none" strike="noStrike" noProof="0">
                          <a:solidFill>
                            <a:srgbClr val="000000"/>
                          </a:solidFill>
                          <a:latin typeface="Calibri"/>
                        </a:rPr>
                        <a:t>Associate Director, Grants and Programs Administration                               </a:t>
                      </a:r>
                      <a:endParaRPr lang="en-US" sz="1200"/>
                    </a:p>
                    <a:p>
                      <a:pPr lvl="0">
                        <a:buNone/>
                      </a:pPr>
                      <a:r>
                        <a:rPr lang="en-US" sz="1200" b="0" i="0" u="none" strike="noStrike" noProof="0">
                          <a:solidFill>
                            <a:srgbClr val="000000"/>
                          </a:solidFill>
                          <a:latin typeface="Calibri"/>
                        </a:rPr>
                        <a:t>Phone: (202) 541-3478                        </a:t>
                      </a:r>
                      <a:endParaRPr lang="en-US" sz="1200"/>
                    </a:p>
                    <a:p>
                      <a:pPr lvl="0">
                        <a:buNone/>
                      </a:pPr>
                      <a:r>
                        <a:rPr lang="en-US" sz="1200" b="0" i="0" u="none" strike="noStrike" noProof="0">
                          <a:solidFill>
                            <a:srgbClr val="000000"/>
                          </a:solidFill>
                          <a:latin typeface="Calibri"/>
                        </a:rPr>
                        <a:t>Email: AFranken@usccb.org </a:t>
                      </a:r>
                      <a:endParaRPr lang="en-US" sz="1200"/>
                    </a:p>
                  </a:txBody>
                  <a:tcPr/>
                </a:tc>
                <a:tc>
                  <a:txBody>
                    <a:bodyPr/>
                    <a:lstStyle/>
                    <a:p>
                      <a:pPr lvl="0">
                        <a:buNone/>
                      </a:pPr>
                      <a:r>
                        <a:rPr lang="en-US" sz="1200" b="0" i="0" u="none" strike="noStrike" noProof="0">
                          <a:solidFill>
                            <a:srgbClr val="000000"/>
                          </a:solidFill>
                          <a:latin typeface="Calibri"/>
                        </a:rPr>
                        <a:t>-All ORS grant activity oversight                                     </a:t>
                      </a:r>
                      <a:endParaRPr lang="en-US" sz="1200"/>
                    </a:p>
                    <a:p>
                      <a:pPr lvl="0">
                        <a:buNone/>
                      </a:pPr>
                      <a:r>
                        <a:rPr lang="en-US" sz="1200" b="0" i="0" u="none" strike="noStrike" noProof="0">
                          <a:solidFill>
                            <a:srgbClr val="000000"/>
                          </a:solidFill>
                          <a:latin typeface="Calibri"/>
                        </a:rPr>
                        <a:t>-Grant award updates                                                         </a:t>
                      </a:r>
                      <a:endParaRPr lang="en-US" sz="1200"/>
                    </a:p>
                    <a:p>
                      <a:pPr lvl="0">
                        <a:buNone/>
                      </a:pPr>
                      <a:r>
                        <a:rPr lang="en-US" sz="1200" b="0" i="0" u="none" strike="noStrike" noProof="0">
                          <a:solidFill>
                            <a:srgbClr val="000000"/>
                          </a:solidFill>
                          <a:latin typeface="Calibri"/>
                        </a:rPr>
                        <a:t>-USCCB HQ fiscal budget oversight and analysis                                         </a:t>
                      </a:r>
                      <a:endParaRPr lang="en-US" sz="1200"/>
                    </a:p>
                    <a:p>
                      <a:pPr lvl="0">
                        <a:buNone/>
                      </a:pPr>
                      <a:r>
                        <a:rPr lang="en-US" sz="1200" b="0" i="0" u="none" strike="noStrike" noProof="0">
                          <a:solidFill>
                            <a:srgbClr val="000000"/>
                          </a:solidFill>
                          <a:latin typeface="Calibri"/>
                        </a:rPr>
                        <a:t>-Affiliate fiscal reporting to funder oversight</a:t>
                      </a:r>
                      <a:endParaRPr lang="en-US" sz="1200"/>
                    </a:p>
                  </a:txBody>
                  <a:tcPr/>
                </a:tc>
                <a:extLst>
                  <a:ext uri="{0D108BD9-81ED-4DB2-BD59-A6C34878D82A}">
                    <a16:rowId xmlns:a16="http://schemas.microsoft.com/office/drawing/2014/main" val="777491132"/>
                  </a:ext>
                </a:extLst>
              </a:tr>
              <a:tr h="1164771">
                <a:tc>
                  <a:txBody>
                    <a:bodyPr/>
                    <a:lstStyle/>
                    <a:p>
                      <a:pPr lvl="0" algn="l">
                        <a:lnSpc>
                          <a:spcPct val="100000"/>
                        </a:lnSpc>
                        <a:spcBef>
                          <a:spcPts val="0"/>
                        </a:spcBef>
                        <a:spcAft>
                          <a:spcPts val="0"/>
                        </a:spcAft>
                        <a:buNone/>
                      </a:pPr>
                      <a:r>
                        <a:rPr lang="en-US" sz="1200" b="1" i="0" u="none" strike="noStrike" noProof="0">
                          <a:solidFill>
                            <a:srgbClr val="000000"/>
                          </a:solidFill>
                          <a:latin typeface="Calibri"/>
                        </a:rPr>
                        <a:t>Caitlin Kelleghan</a:t>
                      </a:r>
                      <a:r>
                        <a:rPr lang="en-US" sz="1200" b="0" i="0" u="none" strike="noStrike" noProof="0">
                          <a:solidFill>
                            <a:srgbClr val="000000"/>
                          </a:solidFill>
                          <a:latin typeface="Calibri"/>
                        </a:rPr>
                        <a:t>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Grants and Programs Administrator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Phone: (202) 541-3451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Email: </a:t>
                      </a:r>
                      <a:r>
                        <a:rPr lang="en-US" sz="1200" b="0" i="0" u="none" strike="noStrike" noProof="0">
                          <a:solidFill>
                            <a:srgbClr val="000000"/>
                          </a:solidFill>
                          <a:latin typeface="Calibri"/>
                          <a:hlinkClick r:id="rId4"/>
                        </a:rPr>
                        <a:t>CKelleghan@usccb.org</a:t>
                      </a:r>
                      <a:endParaRPr lang="en-US" sz="1200"/>
                    </a:p>
                    <a:p>
                      <a:pPr lvl="0">
                        <a:buNone/>
                      </a:pPr>
                      <a:endParaRPr lang="en-US"/>
                    </a:p>
                  </a:txBody>
                  <a:tcPr/>
                </a:tc>
                <a:tc>
                  <a:txBody>
                    <a:bodyPr/>
                    <a:lstStyle/>
                    <a:p>
                      <a:pPr lvl="0" algn="l">
                        <a:lnSpc>
                          <a:spcPct val="100000"/>
                        </a:lnSpc>
                        <a:spcBef>
                          <a:spcPts val="0"/>
                        </a:spcBef>
                        <a:spcAft>
                          <a:spcPts val="0"/>
                        </a:spcAft>
                        <a:buNone/>
                      </a:pPr>
                      <a:r>
                        <a:rPr lang="en-US" sz="1200" b="0" i="0" u="none" strike="noStrike" noProof="0">
                          <a:solidFill>
                            <a:srgbClr val="000000"/>
                          </a:solidFill>
                          <a:latin typeface="Calibri"/>
                        </a:rPr>
                        <a:t>-PRM Funded Programs (R&amp;P and Resettlement Academy)</a:t>
                      </a:r>
                      <a:endParaRPr lang="en-US"/>
                    </a:p>
                    <a:p>
                      <a:pPr lvl="0" algn="l">
                        <a:lnSpc>
                          <a:spcPct val="100000"/>
                        </a:lnSpc>
                        <a:spcBef>
                          <a:spcPts val="0"/>
                        </a:spcBef>
                        <a:spcAft>
                          <a:spcPts val="0"/>
                        </a:spcAft>
                        <a:buNone/>
                      </a:pPr>
                      <a:r>
                        <a:rPr lang="en-US" sz="1200" b="0" i="0" u="none" strike="noStrike" noProof="0">
                          <a:solidFill>
                            <a:srgbClr val="000000"/>
                          </a:solidFill>
                          <a:latin typeface="Calibri"/>
                        </a:rPr>
                        <a:t>-Affiliate fiscal oversight and technical assistance ·         </a:t>
                      </a:r>
                      <a:endParaRPr lang="en-US"/>
                    </a:p>
                    <a:p>
                      <a:pPr lvl="0" algn="l">
                        <a:lnSpc>
                          <a:spcPct val="100000"/>
                        </a:lnSpc>
                        <a:spcBef>
                          <a:spcPts val="0"/>
                        </a:spcBef>
                        <a:spcAft>
                          <a:spcPts val="0"/>
                        </a:spcAft>
                        <a:buNone/>
                      </a:pPr>
                      <a:r>
                        <a:rPr lang="en-US" sz="1200" b="0" i="0" u="none" strike="noStrike" noProof="0">
                          <a:solidFill>
                            <a:srgbClr val="000000"/>
                          </a:solidFill>
                          <a:latin typeface="Calibri"/>
                        </a:rPr>
                        <a:t>-Affiliate reimbursement inquiries ·                                  </a:t>
                      </a:r>
                      <a:endParaRPr lang="en-US"/>
                    </a:p>
                    <a:p>
                      <a:pPr lvl="0" algn="l">
                        <a:lnSpc>
                          <a:spcPct val="100000"/>
                        </a:lnSpc>
                        <a:spcBef>
                          <a:spcPts val="0"/>
                        </a:spcBef>
                        <a:spcAft>
                          <a:spcPts val="0"/>
                        </a:spcAft>
                        <a:buNone/>
                      </a:pPr>
                      <a:r>
                        <a:rPr lang="en-US" sz="1200" b="0" i="0" u="none" strike="noStrike" noProof="0">
                          <a:solidFill>
                            <a:srgbClr val="000000"/>
                          </a:solidFill>
                          <a:latin typeface="Calibri"/>
                        </a:rPr>
                        <a:t>-Affiliate budget coordination and review ·                      </a:t>
                      </a:r>
                      <a:endParaRPr lang="en-US"/>
                    </a:p>
                    <a:p>
                      <a:pPr lvl="0" algn="l">
                        <a:lnSpc>
                          <a:spcPct val="100000"/>
                        </a:lnSpc>
                        <a:spcBef>
                          <a:spcPts val="0"/>
                        </a:spcBef>
                        <a:spcAft>
                          <a:spcPts val="0"/>
                        </a:spcAft>
                        <a:buNone/>
                      </a:pPr>
                      <a:r>
                        <a:rPr lang="en-US" sz="1200" b="0" i="0" u="none" strike="noStrike" noProof="0">
                          <a:solidFill>
                            <a:srgbClr val="000000"/>
                          </a:solidFill>
                          <a:latin typeface="Calibri"/>
                        </a:rPr>
                        <a:t>-Affiliate financial analysis oversight and reporting data to funder</a:t>
                      </a:r>
                      <a:r>
                        <a:rPr lang="en-US" sz="1800" b="0" i="0" u="none" strike="noStrike" noProof="0">
                          <a:solidFill>
                            <a:srgbClr val="000000"/>
                          </a:solidFill>
                          <a:latin typeface="Calibri"/>
                        </a:rPr>
                        <a:t> </a:t>
                      </a:r>
                      <a:endParaRPr lang="en-US"/>
                    </a:p>
                  </a:txBody>
                  <a:tcPr/>
                </a:tc>
                <a:extLst>
                  <a:ext uri="{0D108BD9-81ED-4DB2-BD59-A6C34878D82A}">
                    <a16:rowId xmlns:a16="http://schemas.microsoft.com/office/drawing/2014/main" val="747068822"/>
                  </a:ext>
                </a:extLst>
              </a:tr>
              <a:tr h="1224579">
                <a:tc>
                  <a:txBody>
                    <a:bodyPr/>
                    <a:lstStyle/>
                    <a:p>
                      <a:pPr lvl="0" algn="l">
                        <a:lnSpc>
                          <a:spcPct val="100000"/>
                        </a:lnSpc>
                        <a:spcBef>
                          <a:spcPts val="0"/>
                        </a:spcBef>
                        <a:spcAft>
                          <a:spcPts val="0"/>
                        </a:spcAft>
                        <a:buNone/>
                      </a:pPr>
                      <a:r>
                        <a:rPr lang="en-US" sz="1200" b="1" i="0" u="none" strike="noStrike" noProof="0">
                          <a:solidFill>
                            <a:srgbClr val="000000"/>
                          </a:solidFill>
                          <a:latin typeface="Calibri"/>
                        </a:rPr>
                        <a:t>Kathy Jagow </a:t>
                      </a:r>
                      <a:r>
                        <a:rPr lang="en-US" sz="1200" b="0" i="0" u="none" strike="noStrike" noProof="0">
                          <a:solidFill>
                            <a:srgbClr val="000000"/>
                          </a:solidFill>
                          <a:latin typeface="Calibri"/>
                        </a:rPr>
                        <a:t>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Grants and Programs Administrator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Phone: (202) 541-3230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Email: </a:t>
                      </a:r>
                      <a:r>
                        <a:rPr lang="en-US" sz="1200" b="0" i="0" u="none" strike="noStrike" noProof="0">
                          <a:solidFill>
                            <a:srgbClr val="000000"/>
                          </a:solidFill>
                          <a:latin typeface="Calibri"/>
                          <a:hlinkClick r:id="rId5"/>
                        </a:rPr>
                        <a:t>KJagow@usccb.org</a:t>
                      </a:r>
                      <a:endParaRPr lang="en-US" sz="1200"/>
                    </a:p>
                    <a:p>
                      <a:pPr lvl="0">
                        <a:buNone/>
                      </a:pPr>
                      <a:endParaRPr lang="en-US" sz="1200"/>
                    </a:p>
                  </a:txBody>
                  <a:tcPr/>
                </a:tc>
                <a:tc>
                  <a:txBody>
                    <a:bodyPr/>
                    <a:lstStyle/>
                    <a:p>
                      <a:pPr lvl="0" algn="l">
                        <a:lnSpc>
                          <a:spcPct val="100000"/>
                        </a:lnSpc>
                        <a:spcBef>
                          <a:spcPts val="0"/>
                        </a:spcBef>
                        <a:spcAft>
                          <a:spcPts val="0"/>
                        </a:spcAft>
                        <a:buNone/>
                      </a:pPr>
                      <a:r>
                        <a:rPr lang="en-US" sz="1200" b="0" i="0" u="none" strike="noStrike" noProof="0">
                          <a:solidFill>
                            <a:srgbClr val="000000"/>
                          </a:solidFill>
                          <a:latin typeface="Calibri"/>
                        </a:rPr>
                        <a:t>-ORR Funded Programs (Match Grant and Preferred Communities)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-Affiliate fiscal oversight and technical assistance</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-Affiliate reimbursement inquiries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-Affiliate budget coordination and review ·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-Affiliate financial analysis oversight and reporting data to funder </a:t>
                      </a:r>
                      <a:endParaRPr lang="en-US" sz="1200"/>
                    </a:p>
                    <a:p>
                      <a:pPr lvl="0">
                        <a:buNone/>
                      </a:pPr>
                      <a:endParaRPr lang="en-US" sz="1200"/>
                    </a:p>
                  </a:txBody>
                  <a:tcPr/>
                </a:tc>
                <a:extLst>
                  <a:ext uri="{0D108BD9-81ED-4DB2-BD59-A6C34878D82A}">
                    <a16:rowId xmlns:a16="http://schemas.microsoft.com/office/drawing/2014/main" val="3587375132"/>
                  </a:ext>
                </a:extLst>
              </a:tr>
              <a:tr h="1090246">
                <a:tc>
                  <a:txBody>
                    <a:bodyPr/>
                    <a:lstStyle/>
                    <a:p>
                      <a:pPr lvl="0" algn="l">
                        <a:lnSpc>
                          <a:spcPct val="100000"/>
                        </a:lnSpc>
                        <a:spcBef>
                          <a:spcPts val="0"/>
                        </a:spcBef>
                        <a:spcAft>
                          <a:spcPts val="0"/>
                        </a:spcAft>
                        <a:buNone/>
                      </a:pPr>
                      <a:r>
                        <a:rPr lang="en-US" sz="1200" b="1" i="0" u="none" strike="noStrike" noProof="0">
                          <a:solidFill>
                            <a:srgbClr val="000000"/>
                          </a:solidFill>
                          <a:latin typeface="Calibri"/>
                        </a:rPr>
                        <a:t>Zorica Omazic </a:t>
                      </a:r>
                      <a:r>
                        <a:rPr lang="en-US" sz="1200" b="0" i="0" u="none" strike="noStrike" noProof="0">
                          <a:solidFill>
                            <a:srgbClr val="000000"/>
                          </a:solidFill>
                          <a:latin typeface="Calibri"/>
                        </a:rPr>
                        <a:t>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Grant Monitor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Phone: (202) 541-3159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Email: </a:t>
                      </a:r>
                      <a:r>
                        <a:rPr lang="en-US" sz="1200" b="0" i="0" u="none" strike="noStrike" noProof="0">
                          <a:solidFill>
                            <a:srgbClr val="000000"/>
                          </a:solidFill>
                          <a:latin typeface="Calibri"/>
                          <a:hlinkClick r:id="rId6"/>
                        </a:rPr>
                        <a:t>ZOmazic@usccb.org</a:t>
                      </a:r>
                      <a:endParaRPr lang="en-US" sz="1200"/>
                    </a:p>
                    <a:p>
                      <a:pPr lvl="0">
                        <a:buNone/>
                      </a:pPr>
                      <a:endParaRPr lang="en-US" sz="1200"/>
                    </a:p>
                  </a:txBody>
                  <a:tcPr/>
                </a:tc>
                <a:tc>
                  <a:txBody>
                    <a:bodyPr/>
                    <a:lstStyle/>
                    <a:p>
                      <a:pPr lvl="0">
                        <a:buNone/>
                      </a:pPr>
                      <a:r>
                        <a:rPr lang="en-US" sz="1200" b="0" i="0" u="none" strike="noStrike" noProof="0">
                          <a:solidFill>
                            <a:srgbClr val="000000"/>
                          </a:solidFill>
                          <a:latin typeface="Calibri"/>
                        </a:rPr>
                        <a:t>-Affiliate-level manual reimbursements in MRIS ·          </a:t>
                      </a:r>
                      <a:endParaRPr lang="en-US" sz="1200"/>
                    </a:p>
                    <a:p>
                      <a:pPr lvl="0">
                        <a:buNone/>
                      </a:pPr>
                      <a:r>
                        <a:rPr lang="en-US" sz="1200" b="0" i="0" u="none" strike="noStrike" noProof="0">
                          <a:solidFill>
                            <a:srgbClr val="000000"/>
                          </a:solidFill>
                          <a:latin typeface="Calibri"/>
                        </a:rPr>
                        <a:t>-Per Capita reimbursement review/approval in MRIS ·    </a:t>
                      </a:r>
                      <a:endParaRPr lang="en-US" sz="1200"/>
                    </a:p>
                    <a:p>
                      <a:pPr lvl="0">
                        <a:buNone/>
                      </a:pPr>
                      <a:r>
                        <a:rPr lang="en-US" sz="1200" b="0" i="0" u="none" strike="noStrike" noProof="0">
                          <a:solidFill>
                            <a:srgbClr val="000000"/>
                          </a:solidFill>
                          <a:latin typeface="Calibri"/>
                        </a:rPr>
                        <a:t>-Affiliate budget and abstract coordination</a:t>
                      </a:r>
                      <a:endParaRPr lang="en-US" sz="1200"/>
                    </a:p>
                  </a:txBody>
                  <a:tcPr/>
                </a:tc>
                <a:extLst>
                  <a:ext uri="{0D108BD9-81ED-4DB2-BD59-A6C34878D82A}">
                    <a16:rowId xmlns:a16="http://schemas.microsoft.com/office/drawing/2014/main" val="794526438"/>
                  </a:ext>
                </a:extLst>
              </a:tr>
              <a:tr h="1182352">
                <a:tc>
                  <a:txBody>
                    <a:bodyPr/>
                    <a:lstStyle/>
                    <a:p>
                      <a:pPr lvl="0">
                        <a:buNone/>
                      </a:pPr>
                      <a:r>
                        <a:rPr lang="en-US" sz="1100" b="1" i="0" u="none" strike="noStrike" noProof="0">
                          <a:solidFill>
                            <a:srgbClr val="000000"/>
                          </a:solidFill>
                          <a:latin typeface="Calibri"/>
                        </a:rPr>
                        <a:t>Ha Nguy</a:t>
                      </a:r>
                      <a:r>
                        <a:rPr lang="en-US" sz="1100" b="0" i="0" u="none" strike="noStrike" noProof="0">
                          <a:solidFill>
                            <a:srgbClr val="000000"/>
                          </a:solidFill>
                          <a:latin typeface="Calibri"/>
                        </a:rPr>
                        <a:t>                                       </a:t>
                      </a:r>
                      <a:endParaRPr lang="en-US"/>
                    </a:p>
                    <a:p>
                      <a:pPr lvl="0">
                        <a:buNone/>
                      </a:pPr>
                      <a:r>
                        <a:rPr lang="en-US" sz="1100" b="0" i="0" u="none" strike="noStrike" noProof="0">
                          <a:solidFill>
                            <a:srgbClr val="000000"/>
                          </a:solidFill>
                          <a:latin typeface="Calibri"/>
                        </a:rPr>
                        <a:t>Budget and Information Specialist </a:t>
                      </a:r>
                      <a:endParaRPr lang="en-US"/>
                    </a:p>
                    <a:p>
                      <a:pPr lvl="0">
                        <a:buNone/>
                      </a:pPr>
                      <a:r>
                        <a:rPr lang="en-US" sz="1100" b="0" i="0" u="none" strike="noStrike" noProof="0">
                          <a:solidFill>
                            <a:srgbClr val="000000"/>
                          </a:solidFill>
                          <a:latin typeface="Calibri"/>
                        </a:rPr>
                        <a:t>Telephone: (202) 541- 3234         </a:t>
                      </a:r>
                      <a:endParaRPr lang="en-US"/>
                    </a:p>
                    <a:p>
                      <a:pPr lvl="0">
                        <a:buNone/>
                      </a:pPr>
                      <a:r>
                        <a:rPr lang="en-US" sz="1100" b="0" i="0" u="none" strike="noStrike" noProof="0">
                          <a:solidFill>
                            <a:srgbClr val="000000"/>
                          </a:solidFill>
                          <a:latin typeface="Calibri"/>
                        </a:rPr>
                        <a:t>Email: HNguy@usccb.org</a:t>
                      </a:r>
                      <a:endParaRPr lang="en-US"/>
                    </a:p>
                  </a:txBody>
                  <a:tcPr/>
                </a:tc>
                <a:tc>
                  <a:txBody>
                    <a:bodyPr/>
                    <a:lstStyle/>
                    <a:p>
                      <a:pPr lvl="0" algn="l">
                        <a:lnSpc>
                          <a:spcPct val="100000"/>
                        </a:lnSpc>
                        <a:spcBef>
                          <a:spcPts val="0"/>
                        </a:spcBef>
                        <a:spcAft>
                          <a:spcPts val="0"/>
                        </a:spcAft>
                        <a:buNone/>
                      </a:pPr>
                      <a:r>
                        <a:rPr lang="en-US" sz="1200" b="0" i="0" u="none" strike="noStrike" noProof="0">
                          <a:solidFill>
                            <a:srgbClr val="000000"/>
                          </a:solidFill>
                          <a:latin typeface="Calibri"/>
                        </a:rPr>
                        <a:t>-MRIS budget record creation and updates ·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-Subrecipient IDC coordination with Office of Finance and Accounting (OFA) · </a:t>
                      </a:r>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-Memorandum of Understanding (MOU) and notice of award issuance</a:t>
                      </a:r>
                      <a:endParaRPr lang="en-US" sz="1200"/>
                    </a:p>
                    <a:p>
                      <a:pPr lvl="0">
                        <a:buNone/>
                      </a:pPr>
                      <a:endParaRPr lang="en-US" sz="1200"/>
                    </a:p>
                  </a:txBody>
                  <a:tcPr/>
                </a:tc>
                <a:extLst>
                  <a:ext uri="{0D108BD9-81ED-4DB2-BD59-A6C34878D82A}">
                    <a16:rowId xmlns:a16="http://schemas.microsoft.com/office/drawing/2014/main" val="3322975696"/>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40EA2BC2-B1A4-268B-3CBD-05D943A028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2402" y="-1830"/>
            <a:ext cx="2385023" cy="863787"/>
          </a:xfrm>
          <a:prstGeom prst="rect">
            <a:avLst/>
          </a:prstGeom>
          <a:ln>
            <a:noFill/>
          </a:ln>
          <a:effectLst/>
        </p:spPr>
      </p:pic>
    </p:spTree>
    <p:custDataLst>
      <p:tags r:id="rId1"/>
    </p:custDataLst>
    <p:extLst>
      <p:ext uri="{BB962C8B-B14F-4D97-AF65-F5344CB8AC3E}">
        <p14:creationId xmlns:p14="http://schemas.microsoft.com/office/powerpoint/2010/main" val="2566779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2159453" y="605522"/>
            <a:ext cx="8715375" cy="646331"/>
          </a:xfrm>
          <a:prstGeom prst="rect">
            <a:avLst/>
          </a:prstGeom>
          <a:noFill/>
        </p:spPr>
        <p:txBody>
          <a:bodyPr wrap="square" rtlCol="0">
            <a:spAutoFit/>
          </a:bodyPr>
          <a:lstStyle/>
          <a:p>
            <a:r>
              <a:rPr lang="en-US" sz="3600" b="1" dirty="0">
                <a:solidFill>
                  <a:schemeClr val="bg1"/>
                </a:solidFill>
              </a:rPr>
              <a:t>Webinar Recording on </a:t>
            </a:r>
            <a:r>
              <a:rPr lang="en-US" sz="3600" b="1" dirty="0" err="1">
                <a:solidFill>
                  <a:schemeClr val="bg1"/>
                </a:solidFill>
              </a:rPr>
              <a:t>MRSConnect</a:t>
            </a:r>
            <a:endParaRPr lang="en-US" sz="3600" b="1" dirty="0">
              <a:solidFill>
                <a:schemeClr val="bg1"/>
              </a:solidFill>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35" y="2166253"/>
            <a:ext cx="4841585" cy="4086225"/>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3867302" y="4566554"/>
            <a:ext cx="1986418" cy="168592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F9AD73-083F-0B4F-1BFF-D0B277943788}"/>
              </a:ext>
            </a:extLst>
          </p:cNvPr>
          <p:cNvSpPr txBox="1"/>
          <p:nvPr/>
        </p:nvSpPr>
        <p:spPr>
          <a:xfrm>
            <a:off x="1467709" y="1453824"/>
            <a:ext cx="4273420" cy="646331"/>
          </a:xfrm>
          <a:prstGeom prst="rect">
            <a:avLst/>
          </a:prstGeom>
          <a:noFill/>
        </p:spPr>
        <p:txBody>
          <a:bodyPr wrap="square" rtlCol="0">
            <a:spAutoFit/>
          </a:bodyPr>
          <a:lstStyle/>
          <a:p>
            <a:r>
              <a:rPr lang="en-US" b="1" dirty="0">
                <a:solidFill>
                  <a:schemeClr val="bg1"/>
                </a:solidFill>
              </a:rPr>
              <a:t>All webinars for the fiscal year are saved on the Communications tile.</a:t>
            </a:r>
          </a:p>
        </p:txBody>
      </p:sp>
      <p:sp>
        <p:nvSpPr>
          <p:cNvPr id="7" name="TextBox 6">
            <a:extLst>
              <a:ext uri="{FF2B5EF4-FFF2-40B4-BE49-F238E27FC236}">
                <a16:creationId xmlns:a16="http://schemas.microsoft.com/office/drawing/2014/main" id="{C2BF354C-DEC5-11E6-8534-34AEB18D2FE4}"/>
              </a:ext>
            </a:extLst>
          </p:cNvPr>
          <p:cNvSpPr txBox="1"/>
          <p:nvPr/>
        </p:nvSpPr>
        <p:spPr>
          <a:xfrm>
            <a:off x="6743922" y="1453824"/>
            <a:ext cx="4273420" cy="646331"/>
          </a:xfrm>
          <a:prstGeom prst="rect">
            <a:avLst/>
          </a:prstGeom>
          <a:noFill/>
        </p:spPr>
        <p:txBody>
          <a:bodyPr wrap="square" rtlCol="0">
            <a:spAutoFit/>
          </a:bodyPr>
          <a:lstStyle/>
          <a:p>
            <a:pPr algn="ctr"/>
            <a:r>
              <a:rPr lang="en-US" b="1" dirty="0">
                <a:solidFill>
                  <a:schemeClr val="bg1"/>
                </a:solidFill>
              </a:rPr>
              <a:t>Today’s webinar will also be saved here on the MG page.</a:t>
            </a:r>
          </a:p>
        </p:txBody>
      </p:sp>
      <p:pic>
        <p:nvPicPr>
          <p:cNvPr id="5" name="Picture 4" descr="A screenshot of a webinar&#10;&#10;Description automatically generated">
            <a:extLst>
              <a:ext uri="{FF2B5EF4-FFF2-40B4-BE49-F238E27FC236}">
                <a16:creationId xmlns:a16="http://schemas.microsoft.com/office/drawing/2014/main" id="{73D27E9E-48B8-4987-2ABB-7CD7279E9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270" y="2166253"/>
            <a:ext cx="5106173" cy="4086225"/>
          </a:xfrm>
          <a:prstGeom prst="rect">
            <a:avLst/>
          </a:prstGeom>
        </p:spPr>
      </p:pic>
      <p:sp>
        <p:nvSpPr>
          <p:cNvPr id="11" name="Arrow: Right 10">
            <a:extLst>
              <a:ext uri="{FF2B5EF4-FFF2-40B4-BE49-F238E27FC236}">
                <a16:creationId xmlns:a16="http://schemas.microsoft.com/office/drawing/2014/main" id="{AFC3DB83-226C-AF0F-5DA4-66FB849495E2}"/>
              </a:ext>
            </a:extLst>
          </p:cNvPr>
          <p:cNvSpPr/>
          <p:nvPr/>
        </p:nvSpPr>
        <p:spPr>
          <a:xfrm rot="10800000">
            <a:off x="8632115" y="3429000"/>
            <a:ext cx="702291" cy="1959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7FAF9A7-010F-09EB-5110-EE9D9601D8B9}"/>
              </a:ext>
            </a:extLst>
          </p:cNvPr>
          <p:cNvSpPr/>
          <p:nvPr/>
        </p:nvSpPr>
        <p:spPr>
          <a:xfrm>
            <a:off x="6940428" y="4257277"/>
            <a:ext cx="1749782" cy="195943"/>
          </a:xfrm>
          <a:prstGeom prst="rect">
            <a:avLst/>
          </a:prstGeom>
          <a:solidFill>
            <a:srgbClr val="FFFF00">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998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2431" y="4481623"/>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137413" y="5713608"/>
            <a:ext cx="7862520" cy="984885"/>
          </a:xfrm>
          <a:prstGeom prst="rect">
            <a:avLst/>
          </a:prstGeom>
          <a:noFill/>
        </p:spPr>
        <p:txBody>
          <a:bodyPr wrap="square" rtlCol="0">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Questions?</a:t>
            </a:r>
          </a:p>
          <a:p>
            <a:r>
              <a:rPr lang="en-US"/>
              <a:t> </a:t>
            </a:r>
          </a:p>
        </p:txBody>
      </p:sp>
      <p:pic>
        <p:nvPicPr>
          <p:cNvPr id="7" name="Picture 6" descr="Quizzical burrowing owl looking forward">
            <a:extLst>
              <a:ext uri="{FF2B5EF4-FFF2-40B4-BE49-F238E27FC236}">
                <a16:creationId xmlns:a16="http://schemas.microsoft.com/office/drawing/2014/main" id="{CC46CE4F-9F65-84A9-F58E-BB429033E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8900" y="0"/>
            <a:ext cx="8223099" cy="5713608"/>
          </a:xfrm>
          <a:prstGeom prst="rect">
            <a:avLst/>
          </a:prstGeom>
        </p:spPr>
      </p:pic>
    </p:spTree>
    <p:custDataLst>
      <p:tags r:id="rId1"/>
    </p:custDataLst>
    <p:extLst>
      <p:ext uri="{BB962C8B-B14F-4D97-AF65-F5344CB8AC3E}">
        <p14:creationId xmlns:p14="http://schemas.microsoft.com/office/powerpoint/2010/main" val="276004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sz="1200"/>
            </a:p>
          </p:txBody>
        </p:sp>
      </p:grpSp>
      <p:sp>
        <p:nvSpPr>
          <p:cNvPr id="4" name="TextBox 4"/>
          <p:cNvSpPr txBox="1"/>
          <p:nvPr/>
        </p:nvSpPr>
        <p:spPr>
          <a:xfrm>
            <a:off x="4144465" y="697233"/>
            <a:ext cx="5571035" cy="655436"/>
          </a:xfrm>
          <a:prstGeom prst="rect">
            <a:avLst/>
          </a:prstGeom>
        </p:spPr>
        <p:txBody>
          <a:bodyPr wrap="square" lIns="0" tIns="0" rIns="0" bIns="0" rtlCol="0" anchor="t">
            <a:spAutoFit/>
          </a:bodyPr>
          <a:lstStyle/>
          <a:p>
            <a:pPr>
              <a:lnSpc>
                <a:spcPts val="5280"/>
              </a:lnSpc>
            </a:pPr>
            <a:r>
              <a:rPr lang="en-US" sz="4400">
                <a:solidFill>
                  <a:srgbClr val="000000"/>
                </a:solidFill>
                <a:latin typeface="Open Sans Bold"/>
              </a:rPr>
              <a:t>Anonymous Survey</a:t>
            </a:r>
          </a:p>
        </p:txBody>
      </p:sp>
      <p:grpSp>
        <p:nvGrpSpPr>
          <p:cNvPr id="5" name="Group 5"/>
          <p:cNvGrpSpPr/>
          <p:nvPr/>
        </p:nvGrpSpPr>
        <p:grpSpPr>
          <a:xfrm>
            <a:off x="4144465" y="1658469"/>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sz="12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sz="1200"/>
            </a:p>
          </p:txBody>
        </p:sp>
      </p:grpSp>
      <p:grpSp>
        <p:nvGrpSpPr>
          <p:cNvPr id="9" name="Group 9"/>
          <p:cNvGrpSpPr/>
          <p:nvPr/>
        </p:nvGrpSpPr>
        <p:grpSpPr>
          <a:xfrm>
            <a:off x="349155" y="684062"/>
            <a:ext cx="3139480" cy="173114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p>
              <a:pPr>
                <a:lnSpc>
                  <a:spcPts val="3723"/>
                </a:lnSpc>
              </a:pPr>
              <a:r>
                <a:rPr lang="en-US" sz="2400" b="1">
                  <a:solidFill>
                    <a:srgbClr val="1D4355"/>
                  </a:solidFill>
                  <a:latin typeface="Barlow Bold"/>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852202" y="2917975"/>
            <a:ext cx="5170911" cy="2246769"/>
          </a:xfrm>
          <a:prstGeom prst="rect">
            <a:avLst/>
          </a:prstGeom>
          <a:noFill/>
        </p:spPr>
        <p:txBody>
          <a:bodyPr wrap="square" rtlCol="0">
            <a:spAutoFit/>
          </a:bodyPr>
          <a:lstStyle/>
          <a:p>
            <a:r>
              <a:rPr lang="en-US" sz="2800"/>
              <a:t>You can scan this QR code with your phone’s camera.</a:t>
            </a:r>
          </a:p>
          <a:p>
            <a:endParaRPr lang="en-US" sz="2800"/>
          </a:p>
          <a:p>
            <a:r>
              <a:rPr lang="en-US" sz="2800"/>
              <a:t>Or, there is a link to the same survey in the chat.</a:t>
            </a:r>
          </a:p>
        </p:txBody>
      </p:sp>
      <p:pic>
        <p:nvPicPr>
          <p:cNvPr id="12" name="Picture 11" descr="A qr code on a white background&#10;&#10;Description automatically generated">
            <a:extLst>
              <a:ext uri="{FF2B5EF4-FFF2-40B4-BE49-F238E27FC236}">
                <a16:creationId xmlns:a16="http://schemas.microsoft.com/office/drawing/2014/main" id="{F7FD663C-E25A-576D-D4E7-8D28E0645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6725" y="2280015"/>
            <a:ext cx="3648546" cy="3648546"/>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4CD3-9005-8330-435A-DE4FB2A2F95A}"/>
              </a:ext>
            </a:extLst>
          </p:cNvPr>
          <p:cNvSpPr>
            <a:spLocks noGrp="1"/>
          </p:cNvSpPr>
          <p:nvPr>
            <p:ph type="title"/>
          </p:nvPr>
        </p:nvSpPr>
        <p:spPr>
          <a:xfrm>
            <a:off x="0" y="0"/>
            <a:ext cx="12192000" cy="1325563"/>
          </a:xfrm>
          <a:solidFill>
            <a:schemeClr val="accent1">
              <a:lumMod val="50000"/>
            </a:schemeClr>
          </a:solidFill>
        </p:spPr>
        <p:txBody>
          <a:bodyPr/>
          <a:lstStyle/>
          <a:p>
            <a:pPr algn="ctr"/>
            <a:r>
              <a:rPr lang="en-US" b="1">
                <a:solidFill>
                  <a:schemeClr val="bg1"/>
                </a:solidFill>
              </a:rPr>
              <a:t>Client Vouchers </a:t>
            </a:r>
          </a:p>
        </p:txBody>
      </p:sp>
      <p:sp>
        <p:nvSpPr>
          <p:cNvPr id="3" name="Content Placeholder 2">
            <a:extLst>
              <a:ext uri="{FF2B5EF4-FFF2-40B4-BE49-F238E27FC236}">
                <a16:creationId xmlns:a16="http://schemas.microsoft.com/office/drawing/2014/main" id="{0B581114-15AC-8498-07FB-6DDD9DDD9A1A}"/>
              </a:ext>
            </a:extLst>
          </p:cNvPr>
          <p:cNvSpPr>
            <a:spLocks noGrp="1"/>
          </p:cNvSpPr>
          <p:nvPr>
            <p:ph idx="1"/>
          </p:nvPr>
        </p:nvSpPr>
        <p:spPr/>
        <p:txBody>
          <a:bodyPr/>
          <a:lstStyle/>
          <a:p>
            <a:r>
              <a:rPr lang="en-US"/>
              <a:t>Client Vouchers are used to bill direct assistance to the federal grant funds. They connect to the administrative reimbursement request. </a:t>
            </a:r>
          </a:p>
          <a:p>
            <a:r>
              <a:rPr lang="en-US"/>
              <a:t>They are normally filled out by case managers, supervisors, or administrators and must be approved by a finance user.</a:t>
            </a:r>
          </a:p>
          <a:p>
            <a:r>
              <a:rPr lang="en-US" b="0" i="0">
                <a:solidFill>
                  <a:srgbClr val="000000"/>
                </a:solidFill>
                <a:effectLst/>
                <a:latin typeface="Calibri" panose="020F0502020204030204" pitchFamily="34" charset="0"/>
              </a:rPr>
              <a:t>Client Acknowledgement of Receipt of Direct Assistance must be maintained in the client’s case file.</a:t>
            </a:r>
          </a:p>
          <a:p>
            <a:r>
              <a:rPr lang="en-US">
                <a:solidFill>
                  <a:srgbClr val="000000"/>
                </a:solidFill>
                <a:latin typeface="Calibri" panose="020F0502020204030204" pitchFamily="34" charset="0"/>
              </a:rPr>
              <a:t>Vouchers are not used in MRIS for Direct Assistance that is being provided </a:t>
            </a:r>
            <a:r>
              <a:rPr lang="en-US" b="1" u="sng">
                <a:solidFill>
                  <a:srgbClr val="000000"/>
                </a:solidFill>
                <a:latin typeface="Calibri" panose="020F0502020204030204" pitchFamily="34" charset="0"/>
              </a:rPr>
              <a:t>as Match</a:t>
            </a:r>
            <a:r>
              <a:rPr lang="en-US">
                <a:solidFill>
                  <a:srgbClr val="000000"/>
                </a:solidFill>
                <a:latin typeface="Calibri" panose="020F0502020204030204" pitchFamily="34" charset="0"/>
              </a:rPr>
              <a:t>.  DA for Match must be typed in to the administrative reimbursement form. Back up documentation should be kept in client file.</a:t>
            </a:r>
          </a:p>
          <a:p>
            <a:endParaRPr lang="en-US"/>
          </a:p>
        </p:txBody>
      </p:sp>
    </p:spTree>
    <p:extLst>
      <p:ext uri="{BB962C8B-B14F-4D97-AF65-F5344CB8AC3E}">
        <p14:creationId xmlns:p14="http://schemas.microsoft.com/office/powerpoint/2010/main" val="314774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A81E-F0BA-DF26-D9F7-52A6F8C4F929}"/>
              </a:ext>
            </a:extLst>
          </p:cNvPr>
          <p:cNvSpPr>
            <a:spLocks noGrp="1"/>
          </p:cNvSpPr>
          <p:nvPr>
            <p:ph type="title"/>
          </p:nvPr>
        </p:nvSpPr>
        <p:spPr>
          <a:xfrm>
            <a:off x="0" y="0"/>
            <a:ext cx="12192000" cy="1529323"/>
          </a:xfrm>
          <a:solidFill>
            <a:schemeClr val="accent1">
              <a:lumMod val="50000"/>
            </a:schemeClr>
          </a:solidFill>
        </p:spPr>
        <p:txBody>
          <a:bodyPr/>
          <a:lstStyle/>
          <a:p>
            <a:pPr algn="ctr"/>
            <a:r>
              <a:rPr lang="en-US">
                <a:solidFill>
                  <a:schemeClr val="bg1"/>
                </a:solidFill>
              </a:rPr>
              <a:t>Click on Cases and Refugees and then choose Match Grant Program </a:t>
            </a:r>
          </a:p>
        </p:txBody>
      </p:sp>
      <p:pic>
        <p:nvPicPr>
          <p:cNvPr id="5" name="Content Placeholder 4" descr="A screenshot of a computer&#10;&#10;Description automatically generated">
            <a:extLst>
              <a:ext uri="{FF2B5EF4-FFF2-40B4-BE49-F238E27FC236}">
                <a16:creationId xmlns:a16="http://schemas.microsoft.com/office/drawing/2014/main" id="{7CA4013A-4CEC-711D-830C-5A14EE6AC9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2810" y="2062293"/>
            <a:ext cx="10046379" cy="4351338"/>
          </a:xfrm>
        </p:spPr>
      </p:pic>
    </p:spTree>
    <p:extLst>
      <p:ext uri="{BB962C8B-B14F-4D97-AF65-F5344CB8AC3E}">
        <p14:creationId xmlns:p14="http://schemas.microsoft.com/office/powerpoint/2010/main" val="405793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6BFB1133-5C27-92FD-1DDF-3901D7D880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61"/>
          <a:stretch/>
        </p:blipFill>
        <p:spPr>
          <a:xfrm>
            <a:off x="20" y="1282"/>
            <a:ext cx="12191980" cy="6856718"/>
          </a:xfrm>
          <a:prstGeom prst="rect">
            <a:avLst/>
          </a:prstGeom>
        </p:spPr>
      </p:pic>
    </p:spTree>
    <p:extLst>
      <p:ext uri="{BB962C8B-B14F-4D97-AF65-F5344CB8AC3E}">
        <p14:creationId xmlns:p14="http://schemas.microsoft.com/office/powerpoint/2010/main" val="347034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9EEBE46C-5371-4D00-DE16-66BE4969F4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990"/>
          <a:stretch/>
        </p:blipFill>
        <p:spPr>
          <a:xfrm>
            <a:off x="20" y="1282"/>
            <a:ext cx="12191980" cy="6856718"/>
          </a:xfrm>
          <a:prstGeom prst="rect">
            <a:avLst/>
          </a:prstGeom>
        </p:spPr>
      </p:pic>
    </p:spTree>
    <p:extLst>
      <p:ext uri="{BB962C8B-B14F-4D97-AF65-F5344CB8AC3E}">
        <p14:creationId xmlns:p14="http://schemas.microsoft.com/office/powerpoint/2010/main" val="4089341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AB820306B7AF48A726360DC4BFFB4D" ma:contentTypeVersion="15" ma:contentTypeDescription="Create a new document." ma:contentTypeScope="" ma:versionID="aa0cf3a4e8b0ac9c7cba115afae3149b">
  <xsd:schema xmlns:xsd="http://www.w3.org/2001/XMLSchema" xmlns:xs="http://www.w3.org/2001/XMLSchema" xmlns:p="http://schemas.microsoft.com/office/2006/metadata/properties" xmlns:ns3="53795458-7931-4f95-98dc-62d2e42e84c1" xmlns:ns4="78c0aed2-5909-43cf-9161-db1cf65ddd77" targetNamespace="http://schemas.microsoft.com/office/2006/metadata/properties" ma:root="true" ma:fieldsID="f42df0d0446f26f7a7bd56422b74a25c" ns3:_="" ns4:_="">
    <xsd:import namespace="53795458-7931-4f95-98dc-62d2e42e84c1"/>
    <xsd:import namespace="78c0aed2-5909-43cf-9161-db1cf65ddd77"/>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ServiceAutoTags" minOccurs="0"/>
                <xsd:element ref="ns3:MediaLengthInSeconds" minOccurs="0"/>
                <xsd:element ref="ns3:MediaServiceGenerationTime" minOccurs="0"/>
                <xsd:element ref="ns3:MediaServiceEventHashCode" minOccurs="0"/>
                <xsd:element ref="ns3:MediaServiceSystemTags"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95458-7931-4f95-98dc-62d2e42e84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c0aed2-5909-43cf-9161-db1cf65ddd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8c0aed2-5909-43cf-9161-db1cf65ddd77">
      <UserInfo>
        <DisplayName/>
        <AccountId xsi:nil="true"/>
        <AccountType/>
      </UserInfo>
    </SharedWithUsers>
    <_activity xmlns="53795458-7931-4f95-98dc-62d2e42e84c1" xsi:nil="true"/>
  </documentManagement>
</p:properties>
</file>

<file path=customXml/itemProps1.xml><?xml version="1.0" encoding="utf-8"?>
<ds:datastoreItem xmlns:ds="http://schemas.openxmlformats.org/officeDocument/2006/customXml" ds:itemID="{78CA9E96-2D9C-4651-AA96-2E6D5789555A}">
  <ds:schemaRefs>
    <ds:schemaRef ds:uri="53795458-7931-4f95-98dc-62d2e42e84c1"/>
    <ds:schemaRef ds:uri="78c0aed2-5909-43cf-9161-db1cf65ddd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3.xml><?xml version="1.0" encoding="utf-8"?>
<ds:datastoreItem xmlns:ds="http://schemas.openxmlformats.org/officeDocument/2006/customXml" ds:itemID="{A414A009-F8B2-48C3-AF20-BF859823E618}">
  <ds:schemaRefs>
    <ds:schemaRef ds:uri="78c0aed2-5909-43cf-9161-db1cf65ddd77"/>
    <ds:schemaRef ds:uri="http://purl.org/dc/elements/1.1/"/>
    <ds:schemaRef ds:uri="http://www.w3.org/XML/1998/namespace"/>
    <ds:schemaRef ds:uri="53795458-7931-4f95-98dc-62d2e42e84c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4229</Words>
  <Application>Microsoft Office PowerPoint</Application>
  <PresentationFormat>Widescreen</PresentationFormat>
  <Paragraphs>440</Paragraphs>
  <Slides>58</Slides>
  <Notes>22</Notes>
  <HiddenSlides>0</HiddenSlides>
  <MMClips>1</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1_Office Theme</vt:lpstr>
      <vt:lpstr>PowerPoint Presentation</vt:lpstr>
      <vt:lpstr>PowerPoint Presentation</vt:lpstr>
      <vt:lpstr>PowerPoint Presentation</vt:lpstr>
      <vt:lpstr>PowerPoint Presentation</vt:lpstr>
      <vt:lpstr>Reimbursement Directions</vt:lpstr>
      <vt:lpstr>Client Vouchers </vt:lpstr>
      <vt:lpstr>Click on Cases and Refugees and then choose Match Grant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Administrative Reimbursements</vt:lpstr>
      <vt:lpstr>PowerPoint Presentation</vt:lpstr>
      <vt:lpstr>PowerPoint Presentation</vt:lpstr>
      <vt:lpstr>PowerPoint Presentation</vt:lpstr>
      <vt:lpstr>PowerPoint Presentation</vt:lpstr>
      <vt:lpstr>Review direct assistance</vt:lpstr>
      <vt:lpstr>Review each voucher, you can remove those you do not wish to submit. Make sure the total in the Summary of Direct Assistance Form matches the amount listed as Direct Assistance on the reimbursement form in the  federal column.  If they do not match, you will get an error message. </vt:lpstr>
      <vt:lpstr>To remove a direct assistance voucher, check the remove form box on the voucher and then click remove voucher at the bottom of the page.</vt:lpstr>
      <vt:lpstr>When you are done reviewing vouchers, click Go to Main Page at the bottom of the summary. </vt:lpstr>
      <vt:lpstr>Fill out subtotals for administrative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Basics of Matching Funds</vt:lpstr>
      <vt:lpstr>PowerPoint Presentation</vt:lpstr>
      <vt:lpstr>Video Example of how to enter Matching Funds</vt:lpstr>
      <vt:lpstr>PowerPoint Presentation</vt:lpstr>
      <vt:lpstr>PowerPoint Presentation</vt:lpstr>
      <vt:lpstr>Matching Funds Eligibility Questions</vt:lpstr>
      <vt:lpstr>Matching Funds Documentation</vt:lpstr>
      <vt:lpstr>PowerPoint Presentation</vt:lpstr>
      <vt:lpstr>PowerPoint Presentation</vt:lpstr>
      <vt:lpstr>  Client Costs are billed to the Program Year Clients were enrolled in.   </vt:lpstr>
      <vt:lpstr>PowerPoint Presentation</vt:lpstr>
      <vt:lpstr>PowerPoint Presentation</vt:lpstr>
      <vt:lpstr>Example of Allocation of administrative costs from St. Vincent Catholic Charities in Lansing, MI: Agency counts ALL individuals currently enrolled in MG, but only count individuals who are in their 180-240 days as a quarter of a person. So they consider 1-180 days as ‘ACTIVE’ client and 180-240 days ‘INACTIVE’ (they do not require as much staff time).  Then they prorate it via percentage as per the example below: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Payment related reminders</vt:lpstr>
      <vt:lpstr>PowerPoint Presentation</vt:lpstr>
      <vt:lpstr>Who do I ask for help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Kathy Jagow</cp:lastModifiedBy>
  <cp:revision>2</cp:revision>
  <dcterms:created xsi:type="dcterms:W3CDTF">2020-10-22T16:02:30Z</dcterms:created>
  <dcterms:modified xsi:type="dcterms:W3CDTF">2024-04-05T16:43:12Z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0x01010021AB820306B7AF48A726360DC4BFFB4D</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y fmtid="{D5CDD505-2E9C-101B-9397-08002B2CF9AE}" pid="5" name="MediaServiceImageTags">
    <vt:lpwstr/>
  </property>
  <property fmtid="{D5CDD505-2E9C-101B-9397-08002B2CF9AE}" pid="6" name="Order">
    <vt:r8>131500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