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0.xml" ContentType="application/vnd.openxmlformats-officedocument.presentationml.tags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2.xml" ContentType="application/vnd.openxmlformats-officedocument.presentationml.tags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</p:sldMasterIdLst>
  <p:notesMasterIdLst>
    <p:notesMasterId r:id="rId39"/>
  </p:notesMasterIdLst>
  <p:sldIdLst>
    <p:sldId id="469" r:id="rId6"/>
    <p:sldId id="425" r:id="rId7"/>
    <p:sldId id="470" r:id="rId8"/>
    <p:sldId id="475" r:id="rId9"/>
    <p:sldId id="481" r:id="rId10"/>
    <p:sldId id="477" r:id="rId11"/>
    <p:sldId id="491" r:id="rId12"/>
    <p:sldId id="487" r:id="rId13"/>
    <p:sldId id="488" r:id="rId14"/>
    <p:sldId id="489" r:id="rId15"/>
    <p:sldId id="490" r:id="rId16"/>
    <p:sldId id="436" r:id="rId17"/>
    <p:sldId id="494" r:id="rId18"/>
    <p:sldId id="495" r:id="rId19"/>
    <p:sldId id="496" r:id="rId20"/>
    <p:sldId id="497" r:id="rId21"/>
    <p:sldId id="498" r:id="rId22"/>
    <p:sldId id="499" r:id="rId23"/>
    <p:sldId id="478" r:id="rId24"/>
    <p:sldId id="501" r:id="rId25"/>
    <p:sldId id="404" r:id="rId26"/>
    <p:sldId id="451" r:id="rId27"/>
    <p:sldId id="405" r:id="rId28"/>
    <p:sldId id="466" r:id="rId29"/>
    <p:sldId id="476" r:id="rId30"/>
    <p:sldId id="493" r:id="rId31"/>
    <p:sldId id="448" r:id="rId32"/>
    <p:sldId id="449" r:id="rId33"/>
    <p:sldId id="480" r:id="rId34"/>
    <p:sldId id="468" r:id="rId35"/>
    <p:sldId id="435" r:id="rId36"/>
    <p:sldId id="479" r:id="rId37"/>
    <p:sldId id="261" r:id="rId38"/>
  </p:sldIdLst>
  <p:sldSz cx="12192000" cy="6858000"/>
  <p:notesSz cx="6881813" cy="92964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Franken" initials="AF" lastIdx="19" clrIdx="0">
    <p:extLst>
      <p:ext uri="{19B8F6BF-5375-455C-9EA6-DF929625EA0E}">
        <p15:presenceInfo xmlns:p15="http://schemas.microsoft.com/office/powerpoint/2012/main" userId="S::afranken@usccb.org::6a52da9e-2e72-4a66-ab5a-b8fff74e41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00765A"/>
    <a:srgbClr val="00503D"/>
    <a:srgbClr val="A47900"/>
    <a:srgbClr val="00C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65DC32-B900-491F-8D6F-1983B303BDF8}" v="5" dt="2024-03-19T13:52:31.570"/>
    <p1510:client id="{3451726B-F7A2-4303-2113-97C90425CE53}" v="11" dt="2024-03-19T16:27:13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37517" autoAdjust="0"/>
  </p:normalViewPr>
  <p:slideViewPr>
    <p:cSldViewPr snapToGrid="0">
      <p:cViewPr varScale="1">
        <p:scale>
          <a:sx n="25" d="100"/>
          <a:sy n="25" d="100"/>
        </p:scale>
        <p:origin x="2220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BE874-71D9-40E4-8D02-985D208007FF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1B767-BFEB-4E22-AB34-6FE78ACCD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4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1B767-BFEB-4E22-AB34-6FE78ACCDE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42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CDBB4DE-8B5E-45BE-A3FE-73236AA68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A6B0947-F46F-456C-82DC-C278967DF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Calibri"/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48869-4659-427C-8E9D-E2A72DF77B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DAE623-209E-420F-AA26-1640FD2E6E30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A5208-3AD1-40E8-9251-A7E2668CB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4A5DD-2726-41D4-B647-7320142DCC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58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70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96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68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50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5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66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7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97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indent="-285750">
              <a:lnSpc>
                <a:spcPct val="90000"/>
              </a:lnSpc>
              <a:spcBef>
                <a:spcPts val="1200"/>
              </a:spcBef>
              <a:buFont typeface="'Wingdings 3',Sans-Serif"/>
              <a:buChar char=""/>
            </a:pPr>
            <a:endParaRPr lang="en-US" u="sng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1B767-BFEB-4E22-AB34-6FE78ACCDE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42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69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CDBB4DE-8B5E-45BE-A3FE-73236AA68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A6B0947-F46F-456C-82DC-C278967DF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48869-4659-427C-8E9D-E2A72DF77B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DAE623-209E-420F-AA26-1640FD2E6E30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A5208-3AD1-40E8-9251-A7E2668CB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4A5DD-2726-41D4-B647-7320142DCCF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4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DBC1EB1-0620-4FB8-B547-4FB56FC778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C03F6D3-BEDA-4D87-A9BC-31E4C04CC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86A13-6B78-4EAA-89C6-0BFF460C777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364974-BA09-4294-8F8E-20525DB6D2A8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A365B-06CA-4CA3-BD67-20B7F26FD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4A5DD-2726-41D4-B647-7320142DCCFE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DBC1EB1-0620-4FB8-B547-4FB56FC778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C03F6D3-BEDA-4D87-A9BC-31E4C04CC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1" indent="0">
              <a:buFont typeface="Arial"/>
              <a:buNone/>
            </a:pPr>
            <a:endParaRPr lang="en-US" dirty="0">
              <a:cs typeface="Calibri"/>
            </a:endParaRPr>
          </a:p>
          <a:p>
            <a:pPr marL="285750" lvl="1">
              <a:buFont typeface="Arial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86A13-6B78-4EAA-89C6-0BFF460C777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364974-BA09-4294-8F8E-20525DB6D2A8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A365B-06CA-4CA3-BD67-20B7F26FD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4A5DD-2726-41D4-B647-7320142DCC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64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52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75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746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59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20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82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96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74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1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1B767-BFEB-4E22-AB34-6FE78ACCDE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89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CDBB4DE-8B5E-45BE-A3FE-73236AA68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A6B0947-F46F-456C-82DC-C278967DF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48869-4659-427C-8E9D-E2A72DF77B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DAE623-209E-420F-AA26-1640FD2E6E30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A5208-3AD1-40E8-9251-A7E2668CB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4A5DD-2726-41D4-B647-7320142DCC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4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en-US" dirty="0">
              <a:ea typeface="Calibri"/>
              <a:cs typeface="Calibri"/>
            </a:endParaRPr>
          </a:p>
          <a:p>
            <a:pPr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96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CDBB4DE-8B5E-45BE-A3FE-73236AA68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A6B0947-F46F-456C-82DC-C278967DF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Calibri"/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48869-4659-427C-8E9D-E2A72DF77B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DAE623-209E-420F-AA26-1640FD2E6E30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A5208-3AD1-40E8-9251-A7E2668CB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4A5DD-2726-41D4-B647-7320142DCC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28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CDBB4DE-8B5E-45BE-A3FE-73236AA68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A6B0947-F46F-456C-82DC-C278967DF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Calibri"/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48869-4659-427C-8E9D-E2A72DF77B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DAE623-209E-420F-AA26-1640FD2E6E30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A5208-3AD1-40E8-9251-A7E2668CB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4A5DD-2726-41D4-B647-7320142DCC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8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CDBB4DE-8B5E-45BE-A3FE-73236AA68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A6B0947-F46F-456C-82DC-C278967DF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Calibri"/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48869-4659-427C-8E9D-E2A72DF77B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DAE623-209E-420F-AA26-1640FD2E6E30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A5208-3AD1-40E8-9251-A7E2668CB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4A5DD-2726-41D4-B647-7320142DCC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642F-DB7C-40D1-846A-E80500DD3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E962A-9482-4B56-B8BA-B660E737E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A976A-1E4C-4535-96E7-7FD6FE3E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4CA1E-61ED-4EAD-B240-4D9206E8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B113D-AE44-4F8B-93A6-DC37CD55A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4B3AE-E14B-42FB-B8CB-EA513FE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D143DC-384D-4985-8013-7EC0E17C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78858-10C6-4D25-8F7B-58CD8E24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6C616-9EF6-4953-95FB-8E2558F2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85889-B302-486E-A23D-E1C834E0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10E04F-BEC0-4056-87B3-786CD68EC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467047-E75C-43BA-B10B-3D97760A6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E0B69-613A-4200-8A87-6760DF94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56B97-BE3C-45D3-A9B0-14D56E90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42E8-17DE-4C55-A36E-27EC683C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4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6997" y="2478173"/>
            <a:ext cx="4739155" cy="375981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508539" y="310896"/>
            <a:ext cx="11010711" cy="1143000"/>
          </a:xfrm>
          <a:prstGeom prst="rect">
            <a:avLst/>
          </a:prstGeom>
        </p:spPr>
        <p:txBody>
          <a:bodyPr vert="horz" lIns="121932" tIns="60965" rIns="121932" bIns="60965" rtlCol="0" anchor="ctr">
            <a:norm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668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4356-2200-974A-0441-4871EAE3B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C3F11-458C-6E9A-1A26-9D9638392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3572A-3482-B905-FB14-CC7C29AA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0BEBF-E270-1FAE-4477-AAAC2DD4F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1B0AE-E329-FA6E-5DD9-A8EA9DE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88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B2C1-3325-F734-ED32-D5A35984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A4929-C0FE-37B3-9C44-507E7BB23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6FCBB-2FEE-9EA3-70E7-96553F65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69B0B-6DCA-DD5E-9369-DE4F096A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550C9-F315-C8AB-4FCE-7705CC97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81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B871-F36D-CA66-0632-B8A158CB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04ED1-738B-F72D-2C29-128953B7A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10EB4-2B1B-E932-0777-DC3183F20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F76EF-CA06-5E2A-4433-138A3BC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03BF5-AF24-1021-33A7-0B8C2231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60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499A-6A34-9E73-4B02-08984BDE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5A7BB-B3DB-B199-DB71-3F7716259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C8ECD-5B10-0B19-5CCA-855F06BC1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D2A3E-ECB7-2023-3EC7-628B93EFF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C375A-939E-06C9-BAC4-6F45C76E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D6673-9841-1D54-A3E8-41357D90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70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80E3-4DF5-CC6E-B4E1-93C4399C7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FA73E-CA10-230F-B8BD-223AFE968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9592-6E9F-3A4E-B37D-775F78707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6ED37-D516-422D-86DE-F73142D19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C8170-4CC5-27BD-696E-565AC7FA5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ACE48-6FC4-8652-DDBC-106CAABB8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2A92E-4B70-B998-5438-AD04115B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F2ABD-DC2C-6340-6671-D59E70EE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0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6E27-21EF-A3D3-BD7B-8AC2DF93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2BC71F-AE36-BD20-A832-4ADBE4D2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631D9-A282-8F30-3715-E37401E5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ECA25-069C-2BC8-DFFB-FD5F22F04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58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AE105-91E4-350D-D205-D190441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584733-4998-526F-F97B-9B9ACA6E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E34CC-0257-A17C-7F92-ACB55B5C3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6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B1BE0-9384-425A-B69F-B2BD39215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695F6-3988-49F9-970C-26099B8D2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9C9FE-9A1C-4A14-B71F-578B8A65A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DD0F-C92A-4A45-8720-C18C3873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FA92B-6444-47C9-9ACA-1A25269E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41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1850-2F75-4D45-AB8E-26BF0566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D03E-85ED-6CA0-4D4A-ECE1012FA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B074E-EAAD-53ED-1711-D5B9D8BFA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C4D4A-D747-DAC5-6BDE-AEEE3218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EC4C4-F2E6-3CEE-1748-BA89C11E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C9D39-2A91-9302-E452-522A4A51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51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AA55-BD34-15D8-3D22-59C8C010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75B26-81B6-C8E9-C46A-D2B0D308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BE1C7-60BE-E0EB-F08D-C0D4827C3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7673-DF47-9BCF-7915-974CBFBBA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93F9A-38A5-5211-51EF-D351EC9F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B9E21-751E-84B6-0791-8F8A4838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1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E54C-602F-86A5-0193-524FD5E8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32A87A-5202-E290-4963-667F0DCF5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FB126-4513-6F0C-7731-FFCDEE15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43F9F-01AB-2A70-9E2D-CC6C75CF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00F1D-01E0-C494-2064-579BCBF3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56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A2F91-D480-5F43-A779-67410302D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390DE-D9A6-910F-E97A-A231B0EF1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426CC-EF0A-0AEC-8691-AD8F5E15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9F825-9F2C-D996-9333-2D76B9748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ACA8F-5345-05C1-5F87-15ED0845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6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76818-212E-426F-94A5-E6F020F9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28B4A-9063-428C-BBB3-03CBE031C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6AEFA-C130-4F92-9A26-1E8B4425C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68DD1-3DC7-4C39-8FCF-183C5878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3491D-EEB1-41ED-8DD1-88567EE0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5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63AC-FABD-433F-B5A4-320D9EE1A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B1AE2-531C-400C-B36C-913A977B7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EAED3-E059-48A1-97D8-6ABD6F969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4E086-C193-4271-A700-1A2FACE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80B5F-D1EA-42FC-B9C6-FA3A8074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7DBCC-154B-4329-A4D4-43B47F06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0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158D-5564-45F3-B6D6-777EBC09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67D7-99DA-41D1-96F3-CA683C9BD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62A76-A75C-45CD-B8E8-5AEB5A8A5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28831-5D8B-415F-9347-693E2E30B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594D0-DD49-49C5-9ADB-D865AE3494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513B66-71E8-44CB-8703-2F07B5E8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7924C-415D-42C3-ADCC-650994EDE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44F160-E21A-4B7C-B032-8136D64B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6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A0C1-DBFD-4FF3-A37B-719BF10C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32FDFD-E17B-4822-B3CB-6366789EF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EB429-71B4-4481-97B4-C193F7FC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EBB97-E402-41EF-976F-99A9BD51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4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653CB8-0205-4823-94A4-86485D67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7EF388-FEA5-4166-B530-BF347724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45D01-025E-48AE-A8D3-970024DE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1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CC023-0536-4DB9-BF10-AA48A711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6B915-7DF9-4DCB-9060-0A31C7F88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DDFD7-BBEA-45C1-A22E-349AFD56D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26D3A-3FCA-4877-A957-07E74EB7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D30D9-EB7F-4869-A27D-CDD5D7E9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594FF-DF70-4AF6-BABF-503D5800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9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F6B4-0382-4AA5-A567-64BA3244F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B81E8-911A-428D-B0F9-E85DCA40A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69BF9-5C61-4CF2-9CF4-66E708166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A0E78-831A-4682-9EF4-619136E9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30E7D-908B-4F90-8A58-CD2C7A1B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5EC09-273B-4B6D-AE75-EB8E745C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7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EAAC09-5E15-4947-9B46-39FACB068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57517-82FC-4189-81B4-DC43109D1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8CB67-34B8-49DB-808A-27D0D50EF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CA03-C0BC-4E04-918B-AF40A562698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185ED-3BCD-4BAD-8C1D-19FE0D34A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9778F-5B65-4992-9A7E-5DFBD6AF5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11120-10F0-4676-9114-590A4317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5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63572-6226-9583-2BD2-D33AF10C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66F7D-5AF9-DDA8-3039-950CF7E1B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C3E64-15C3-C9F8-7418-F7CFD8E44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C2B0-6DA3-FDCF-F782-25D878E27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013E2-0F05-F623-F42C-CB4DC1E3D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rishelpdesk.zendesk.com/hc/en-u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418A49-5C4A-F8C8-E6E9-EA6D3098B93C}"/>
              </a:ext>
            </a:extLst>
          </p:cNvPr>
          <p:cNvSpPr/>
          <p:nvPr/>
        </p:nvSpPr>
        <p:spPr>
          <a:xfrm>
            <a:off x="0" y="11545"/>
            <a:ext cx="12191998" cy="142009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CBCAD86-BCB8-F69F-2A3A-C11C74BEB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5128" y="1432605"/>
            <a:ext cx="8066871" cy="54253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29343F-73A2-94E8-32C4-2AF415C1F20D}"/>
              </a:ext>
            </a:extLst>
          </p:cNvPr>
          <p:cNvSpPr/>
          <p:nvPr/>
        </p:nvSpPr>
        <p:spPr>
          <a:xfrm>
            <a:off x="0" y="1436211"/>
            <a:ext cx="4116631" cy="5421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8504F-75F6-30D2-594F-C09588776162}"/>
              </a:ext>
            </a:extLst>
          </p:cNvPr>
          <p:cNvSpPr/>
          <p:nvPr/>
        </p:nvSpPr>
        <p:spPr>
          <a:xfrm>
            <a:off x="302506" y="2563067"/>
            <a:ext cx="3520116" cy="1731859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B22F4D2-745B-4FDB-8501-1FC88BFA5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6" y="2858109"/>
            <a:ext cx="3152593" cy="11417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CF56F-B70F-47F9-24C6-AE45A852C1C7}"/>
              </a:ext>
            </a:extLst>
          </p:cNvPr>
          <p:cNvSpPr txBox="1"/>
          <p:nvPr/>
        </p:nvSpPr>
        <p:spPr>
          <a:xfrm>
            <a:off x="91406" y="304626"/>
            <a:ext cx="12192958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latin typeface="Open Sans"/>
                <a:ea typeface="Open Sans"/>
                <a:cs typeface="Open Sans"/>
              </a:rPr>
              <a:t>R&amp;P Funding and Reimbursement </a:t>
            </a:r>
            <a:endParaRPr lang="en-US" sz="5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000" b="1">
              <a:latin typeface="Open Sans"/>
              <a:ea typeface="Open Sans"/>
              <a:cs typeface="Open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EC574-4EAB-C3F7-9620-7CE8DD05D8C6}"/>
              </a:ext>
            </a:extLst>
          </p:cNvPr>
          <p:cNvSpPr/>
          <p:nvPr/>
        </p:nvSpPr>
        <p:spPr>
          <a:xfrm>
            <a:off x="23091" y="4283362"/>
            <a:ext cx="4113580" cy="166254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cs typeface="Calibri"/>
              </a:rPr>
              <a:t>Caiti Kelleghan</a:t>
            </a:r>
          </a:p>
          <a:p>
            <a:pPr algn="ctr"/>
            <a:r>
              <a:rPr lang="en-US" sz="2800" b="1">
                <a:cs typeface="Calibri"/>
              </a:rPr>
              <a:t>CKelleghan@usccb.org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158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0" name="Rectangle 2150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2" name="Rectangle 215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4" name="Rectangle 215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6" name="Rectangle 215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E8FDEA-2E7B-667C-A873-30F52CE1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946" y="170567"/>
            <a:ext cx="9579934" cy="105904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  <a:latin typeface="Quire Sans"/>
                <a:cs typeface="Quire Sans"/>
              </a:rPr>
              <a:t>MRIS Administrative Reimbursement </a:t>
            </a:r>
            <a:br>
              <a:rPr lang="en-US" sz="4800" b="1">
                <a:solidFill>
                  <a:srgbClr val="FFFFFF"/>
                </a:solidFill>
                <a:latin typeface="Quire Sans"/>
                <a:cs typeface="Quire Sans"/>
              </a:rPr>
            </a:br>
            <a:r>
              <a:rPr lang="en-US" sz="4000" b="1">
                <a:solidFill>
                  <a:srgbClr val="FFFFFF"/>
                </a:solidFill>
                <a:latin typeface="Quire Sans"/>
                <a:cs typeface="Quire Sans"/>
              </a:rPr>
              <a:t>User Role: Finance User</a:t>
            </a:r>
            <a:endParaRPr lang="en-US" sz="4000" b="1">
              <a:solidFill>
                <a:srgbClr val="FFFFFF"/>
              </a:solidFill>
              <a:latin typeface="Quire Sans" panose="020B0502040204020203" pitchFamily="34" charset="0"/>
              <a:cs typeface="Quire Sans" panose="020B0502040204020203" pitchFamily="34" charset="0"/>
            </a:endParaRPr>
          </a:p>
        </p:txBody>
      </p:sp>
      <p:sp>
        <p:nvSpPr>
          <p:cNvPr id="13316" name="Slide Number Placeholder 1">
            <a:extLst>
              <a:ext uri="{FF2B5EF4-FFF2-40B4-BE49-F238E27FC236}">
                <a16:creationId xmlns:a16="http://schemas.microsoft.com/office/drawing/2014/main" id="{E55A779B-4135-467A-969E-C36B3975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43" y="5860354"/>
            <a:ext cx="2898105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Goudy Oldstyle Std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Goudy Oldstyle Std"/>
              </a:defRPr>
            </a:lvl2pPr>
            <a:lvl3pPr marL="1143000" indent="-228600">
              <a:spcBef>
                <a:spcPts val="3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Goudy Oldstyle Std"/>
              </a:defRPr>
            </a:lvl3pPr>
            <a:lvl4pPr marL="16002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Goudy Oldstyle Std"/>
              </a:defRPr>
            </a:lvl4pPr>
            <a:lvl5pPr marL="20574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9pPr>
          </a:lstStyle>
          <a:p>
            <a:pPr defTabSz="640080" fontAlgn="base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fld id="{6B53901E-8F42-4073-A5C3-CAB07BE088A0}" type="slidenum">
              <a:rPr lang="en-US" altLang="en-US" sz="700" kern="1200">
                <a:solidFill>
                  <a:srgbClr val="000000"/>
                </a:solidFill>
                <a:latin typeface="Trajan Pro"/>
                <a:ea typeface="+mn-ea"/>
                <a:cs typeface="+mn-cs"/>
              </a:rPr>
              <a:pPr defTabSz="640080" fontAlgn="base"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t>10</a:t>
            </a:fld>
            <a:endParaRPr lang="en-US" altLang="en-US" sz="1000">
              <a:solidFill>
                <a:srgbClr val="000000"/>
              </a:solidFill>
              <a:latin typeface="Trajan Pro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A3D8700-F1B1-CF63-A275-0A2BE4A87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611" y="1581510"/>
            <a:ext cx="9185535" cy="5276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538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9B23D-E98B-4912-8509-71F0E1287527}"/>
              </a:ext>
            </a:extLst>
          </p:cNvPr>
          <p:cNvSpPr/>
          <p:nvPr/>
        </p:nvSpPr>
        <p:spPr>
          <a:xfrm>
            <a:off x="10024917" y="31661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D7BFE-BFB4-405B-9E44-63B1B9EB0355}"/>
              </a:ext>
            </a:extLst>
          </p:cNvPr>
          <p:cNvSpPr txBox="1"/>
          <p:nvPr/>
        </p:nvSpPr>
        <p:spPr>
          <a:xfrm>
            <a:off x="1184398" y="943234"/>
            <a:ext cx="974179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722376">
              <a:spcAft>
                <a:spcPts val="600"/>
              </a:spcAft>
            </a:pPr>
            <a:r>
              <a:rPr lang="en-US" sz="4400" b="1">
                <a:latin typeface="Open Sans"/>
                <a:ea typeface="Open Sans"/>
                <a:cs typeface="Open Sans"/>
              </a:rPr>
              <a:t>Direct Assistance Funding</a:t>
            </a:r>
            <a:endParaRPr lang="en-US" sz="60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60092-15BC-5A70-5AE9-A160362B1450}"/>
              </a:ext>
            </a:extLst>
          </p:cNvPr>
          <p:cNvSpPr/>
          <p:nvPr/>
        </p:nvSpPr>
        <p:spPr>
          <a:xfrm>
            <a:off x="1188025" y="1876081"/>
            <a:ext cx="9815950" cy="22576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FD71E7-3E7C-5121-5649-805A8848C890}"/>
              </a:ext>
            </a:extLst>
          </p:cNvPr>
          <p:cNvSpPr txBox="1"/>
          <p:nvPr/>
        </p:nvSpPr>
        <p:spPr>
          <a:xfrm>
            <a:off x="1182576" y="2483309"/>
            <a:ext cx="10207741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212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Arial"/>
                <a:cs typeface="Arial"/>
              </a:rPr>
              <a:t>Awarded at $1,325 per client upon arrival</a:t>
            </a: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endParaRPr lang="en-US" sz="2800">
              <a:latin typeface="Arial"/>
              <a:cs typeface="Arial"/>
            </a:endParaRP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Arial"/>
                <a:cs typeface="Arial"/>
              </a:rPr>
              <a:t>Funded by R&amp;P or ERMA depending on client type</a:t>
            </a:r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566420" indent="-457200">
              <a:buFont typeface="Wingdings,Sans-Serif" panose="020B0604020202020204" pitchFamily="34" charset="0"/>
              <a:buChar char="q"/>
              <a:defRPr/>
            </a:pPr>
            <a:endParaRPr lang="en-US" sz="2800">
              <a:latin typeface="Arial"/>
              <a:cs typeface="Arial"/>
            </a:endParaRP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Arial"/>
                <a:cs typeface="Arial"/>
              </a:rPr>
              <a:t>MRIS determines client type and allocates DA automatically</a:t>
            </a:r>
          </a:p>
          <a:p>
            <a:pPr marL="566420" indent="-457200">
              <a:buFont typeface="Wingdings,Sans-Serif" panose="020B0604020202020204" pitchFamily="34" charset="0"/>
              <a:buChar char="q"/>
              <a:defRPr/>
            </a:pPr>
            <a:endParaRPr lang="en-US" sz="2800">
              <a:latin typeface="Arial"/>
              <a:cs typeface="Arial"/>
            </a:endParaRP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Arial"/>
                <a:cs typeface="Arial"/>
              </a:rPr>
              <a:t>ERMA and R&amp;P DA flex funds managed separately</a:t>
            </a:r>
          </a:p>
        </p:txBody>
      </p:sp>
    </p:spTree>
    <p:extLst>
      <p:ext uri="{BB962C8B-B14F-4D97-AF65-F5344CB8AC3E}">
        <p14:creationId xmlns:p14="http://schemas.microsoft.com/office/powerpoint/2010/main" val="2072726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-3770" y="1458183"/>
            <a:ext cx="12200746" cy="332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4B725-CD96-6F8B-5436-1EEE0B86D4C9}"/>
              </a:ext>
            </a:extLst>
          </p:cNvPr>
          <p:cNvSpPr txBox="1"/>
          <p:nvPr/>
        </p:nvSpPr>
        <p:spPr>
          <a:xfrm>
            <a:off x="90669" y="72535"/>
            <a:ext cx="1202275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cs typeface="Calibri"/>
              </a:rPr>
              <a:t>Direct Assistance Reimbursement</a:t>
            </a:r>
            <a:endParaRPr lang="en-US"/>
          </a:p>
          <a:p>
            <a:pPr algn="ctr"/>
            <a:r>
              <a:rPr lang="en-US" sz="4000" b="1">
                <a:cs typeface="Calibri"/>
              </a:rPr>
              <a:t>User Roles: Case Manager, Supervisor, Administrator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150BC5C-F410-3D78-AC5C-55043F969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" y="1792793"/>
            <a:ext cx="11030858" cy="50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48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-3770" y="1458183"/>
            <a:ext cx="12200746" cy="332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4B725-CD96-6F8B-5436-1EEE0B86D4C9}"/>
              </a:ext>
            </a:extLst>
          </p:cNvPr>
          <p:cNvSpPr txBox="1"/>
          <p:nvPr/>
        </p:nvSpPr>
        <p:spPr>
          <a:xfrm>
            <a:off x="90669" y="72535"/>
            <a:ext cx="1202275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cs typeface="Calibri"/>
              </a:rPr>
              <a:t>Direct Assistance Reimbursement</a:t>
            </a:r>
            <a:endParaRPr lang="en-US"/>
          </a:p>
          <a:p>
            <a:pPr algn="ctr"/>
            <a:r>
              <a:rPr lang="en-US" sz="4000" b="1">
                <a:cs typeface="Calibri"/>
              </a:rPr>
              <a:t>User Roles: Case Manager, Supervisor, Administrator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D6A574D-7CA3-F624-3E03-54C79618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74" y="1796292"/>
            <a:ext cx="10366076" cy="503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65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-3770" y="1458183"/>
            <a:ext cx="12200746" cy="332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4B725-CD96-6F8B-5436-1EEE0B86D4C9}"/>
              </a:ext>
            </a:extLst>
          </p:cNvPr>
          <p:cNvSpPr txBox="1"/>
          <p:nvPr/>
        </p:nvSpPr>
        <p:spPr>
          <a:xfrm>
            <a:off x="90669" y="72535"/>
            <a:ext cx="1202275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cs typeface="Calibri"/>
              </a:rPr>
              <a:t>Direct Assistance Reimbursement</a:t>
            </a:r>
            <a:endParaRPr lang="en-US"/>
          </a:p>
          <a:p>
            <a:pPr algn="ctr"/>
            <a:r>
              <a:rPr lang="en-US" sz="4000" b="1">
                <a:cs typeface="Calibri"/>
              </a:rPr>
              <a:t>User Roles: Case Manager, Supervisor, Administrator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BE1710B-CE3E-20EA-1BA4-4A597D500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0119"/>
            <a:ext cx="12191999" cy="505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22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-3770" y="1285655"/>
            <a:ext cx="12200746" cy="332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4B725-CD96-6F8B-5436-1EEE0B86D4C9}"/>
              </a:ext>
            </a:extLst>
          </p:cNvPr>
          <p:cNvSpPr txBox="1"/>
          <p:nvPr/>
        </p:nvSpPr>
        <p:spPr>
          <a:xfrm>
            <a:off x="90669" y="72535"/>
            <a:ext cx="1202275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cs typeface="Calibri"/>
              </a:rPr>
              <a:t>Direct Assistance Reimbursement</a:t>
            </a:r>
            <a:endParaRPr lang="en-US"/>
          </a:p>
          <a:p>
            <a:pPr algn="ctr"/>
            <a:r>
              <a:rPr lang="en-US" sz="4000" b="1">
                <a:cs typeface="Calibri"/>
              </a:rPr>
              <a:t>User Role: Finance User Step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2557175-27D6-1B20-2241-87C8BF566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9911"/>
            <a:ext cx="12191999" cy="520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-3770" y="1458183"/>
            <a:ext cx="12200746" cy="332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4B725-CD96-6F8B-5436-1EEE0B86D4C9}"/>
              </a:ext>
            </a:extLst>
          </p:cNvPr>
          <p:cNvSpPr txBox="1"/>
          <p:nvPr/>
        </p:nvSpPr>
        <p:spPr>
          <a:xfrm>
            <a:off x="90669" y="72535"/>
            <a:ext cx="1202275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cs typeface="Calibri"/>
              </a:rPr>
              <a:t>Direct Assistance Reimbursement</a:t>
            </a:r>
            <a:endParaRPr lang="en-US"/>
          </a:p>
          <a:p>
            <a:pPr algn="ctr"/>
            <a:r>
              <a:rPr lang="en-US" sz="4000" b="1">
                <a:cs typeface="Calibri"/>
              </a:rPr>
              <a:t>User Role: Finance User Step 2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CAC8CF2-BD98-4A4B-3339-82EB8A4B4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3322"/>
            <a:ext cx="12192000" cy="38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93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-3770" y="1458183"/>
            <a:ext cx="12200746" cy="3320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4B725-CD96-6F8B-5436-1EEE0B86D4C9}"/>
              </a:ext>
            </a:extLst>
          </p:cNvPr>
          <p:cNvSpPr txBox="1"/>
          <p:nvPr/>
        </p:nvSpPr>
        <p:spPr>
          <a:xfrm>
            <a:off x="90669" y="72535"/>
            <a:ext cx="1202275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cs typeface="Calibri"/>
              </a:rPr>
              <a:t>Direct Assistance Reimbursement</a:t>
            </a:r>
            <a:endParaRPr lang="en-US"/>
          </a:p>
          <a:p>
            <a:pPr algn="ctr"/>
            <a:r>
              <a:rPr lang="en-US" sz="4000" b="1">
                <a:cs typeface="Calibri"/>
              </a:rPr>
              <a:t>User Role: Finance User Step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3230C1A-4406-C876-D6E9-00837D0FA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60" y="1798408"/>
            <a:ext cx="11789434" cy="51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63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9B23D-E98B-4912-8509-71F0E1287527}"/>
              </a:ext>
            </a:extLst>
          </p:cNvPr>
          <p:cNvSpPr/>
          <p:nvPr/>
        </p:nvSpPr>
        <p:spPr>
          <a:xfrm>
            <a:off x="10024917" y="31661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D7BFE-BFB4-405B-9E44-63B1B9EB0355}"/>
              </a:ext>
            </a:extLst>
          </p:cNvPr>
          <p:cNvSpPr txBox="1"/>
          <p:nvPr/>
        </p:nvSpPr>
        <p:spPr>
          <a:xfrm>
            <a:off x="781686" y="943234"/>
            <a:ext cx="1057958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722376">
              <a:spcAft>
                <a:spcPts val="600"/>
              </a:spcAft>
            </a:pPr>
            <a:r>
              <a:rPr lang="en-US" sz="4400" b="1">
                <a:latin typeface="Open Sans"/>
                <a:ea typeface="Open Sans"/>
                <a:cs typeface="Open Sans"/>
              </a:rPr>
              <a:t>Additional Direct Assistance (ADA)</a:t>
            </a:r>
            <a:endParaRPr lang="en-US" sz="60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60092-15BC-5A70-5AE9-A160362B1450}"/>
              </a:ext>
            </a:extLst>
          </p:cNvPr>
          <p:cNvSpPr/>
          <p:nvPr/>
        </p:nvSpPr>
        <p:spPr>
          <a:xfrm>
            <a:off x="1188025" y="1876081"/>
            <a:ext cx="9815950" cy="22576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FD71E7-3E7C-5121-5649-805A8848C890}"/>
              </a:ext>
            </a:extLst>
          </p:cNvPr>
          <p:cNvSpPr txBox="1"/>
          <p:nvPr/>
        </p:nvSpPr>
        <p:spPr>
          <a:xfrm>
            <a:off x="1182576" y="2397276"/>
            <a:ext cx="10295164" cy="29238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Calibri"/>
                <a:cs typeface="Calibri"/>
              </a:rPr>
              <a:t>Funded to support needs of most vulnerable cases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Calibri"/>
                <a:cs typeface="Calibri"/>
              </a:rPr>
              <a:t>Guidelines on MRS Connect</a:t>
            </a:r>
            <a:endParaRPr lang="en-US" sz="3200">
              <a:cs typeface="Calibri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Calibri"/>
                <a:cs typeface="Calibri"/>
              </a:rPr>
              <a:t>NEW: ERMA ADA will be available April 1st, 2024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3200">
              <a:latin typeface="Calibri"/>
              <a:cs typeface="Calibri"/>
            </a:endParaRP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endParaRPr lang="en-US" sz="2800">
              <a:latin typeface="Arial"/>
              <a:cs typeface="Arial"/>
            </a:endParaRP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endParaRPr lang="en-US" sz="2800">
              <a:latin typeface="Arial"/>
              <a:cs typeface="Arial"/>
            </a:endParaRPr>
          </a:p>
        </p:txBody>
      </p:sp>
      <p:pic>
        <p:nvPicPr>
          <p:cNvPr id="4" name="Picture 4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1E02E217-75A2-02D3-09CB-AC6905AD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66" y="4276263"/>
            <a:ext cx="10268355" cy="157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92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D7BFE-BFB4-405B-9E44-63B1B9EB0355}"/>
              </a:ext>
            </a:extLst>
          </p:cNvPr>
          <p:cNvSpPr txBox="1"/>
          <p:nvPr/>
        </p:nvSpPr>
        <p:spPr>
          <a:xfrm>
            <a:off x="-1639" y="-511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ADA Reimbursement </a:t>
            </a:r>
            <a:endParaRPr lang="en-US"/>
          </a:p>
          <a:p>
            <a:pPr algn="ctr"/>
            <a:r>
              <a:rPr lang="en-US" sz="3600" b="1">
                <a:latin typeface="Open Sans"/>
                <a:ea typeface="Open Sans"/>
                <a:cs typeface="Open Sans"/>
              </a:rPr>
              <a:t>User Role: Case Manager, Supervisor, Administrator</a:t>
            </a:r>
            <a:endParaRPr lang="en-US" sz="3600" err="1">
              <a:cs typeface="Calibri"/>
            </a:endParaRPr>
          </a:p>
          <a:p>
            <a:pPr algn="ctr"/>
            <a:endParaRPr lang="en-US" sz="4000" b="1">
              <a:latin typeface="Open Sans"/>
              <a:ea typeface="Open Sans"/>
              <a:cs typeface="Open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9B23D-E98B-4912-8509-71F0E1287527}"/>
              </a:ext>
            </a:extLst>
          </p:cNvPr>
          <p:cNvSpPr/>
          <p:nvPr/>
        </p:nvSpPr>
        <p:spPr>
          <a:xfrm>
            <a:off x="10024917" y="31661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60092-15BC-5A70-5AE9-A160362B1450}"/>
              </a:ext>
            </a:extLst>
          </p:cNvPr>
          <p:cNvSpPr/>
          <p:nvPr/>
        </p:nvSpPr>
        <p:spPr>
          <a:xfrm>
            <a:off x="0" y="1258993"/>
            <a:ext cx="12192000" cy="2397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3D3CD29-102B-8C7E-BB5B-6CF009F6B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68" b="1263"/>
          <a:stretch/>
        </p:blipFill>
        <p:spPr>
          <a:xfrm>
            <a:off x="785738" y="1503342"/>
            <a:ext cx="10620521" cy="5584248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5DD6567D-E384-4A7E-E776-5EF1493CC6D7}"/>
              </a:ext>
            </a:extLst>
          </p:cNvPr>
          <p:cNvSpPr/>
          <p:nvPr/>
        </p:nvSpPr>
        <p:spPr>
          <a:xfrm>
            <a:off x="9712206" y="2863657"/>
            <a:ext cx="983225" cy="4793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4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E5A02-6628-420E-B275-F067233B51A9}"/>
              </a:ext>
            </a:extLst>
          </p:cNvPr>
          <p:cNvSpPr txBox="1"/>
          <p:nvPr/>
        </p:nvSpPr>
        <p:spPr>
          <a:xfrm>
            <a:off x="1263579" y="2056704"/>
            <a:ext cx="3103302" cy="134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sz="3828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</a:t>
            </a:r>
          </a:p>
          <a:p>
            <a:pPr defTabSz="795528">
              <a:spcAft>
                <a:spcPts val="600"/>
              </a:spcAft>
            </a:pPr>
            <a:r>
              <a:rPr lang="en-US" sz="3828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Objectives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16CAE-AA23-4F34-94D8-8E6862D03529}"/>
              </a:ext>
            </a:extLst>
          </p:cNvPr>
          <p:cNvSpPr txBox="1"/>
          <p:nvPr/>
        </p:nvSpPr>
        <p:spPr>
          <a:xfrm>
            <a:off x="1263578" y="3444302"/>
            <a:ext cx="3347864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sz="174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end of this session, you will be able to: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FE820-CEDE-41E3-A008-3D5E65517D92}"/>
              </a:ext>
            </a:extLst>
          </p:cNvPr>
          <p:cNvSpPr/>
          <p:nvPr/>
        </p:nvSpPr>
        <p:spPr>
          <a:xfrm>
            <a:off x="4960672" y="1544391"/>
            <a:ext cx="481210" cy="48121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1566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6CF5A-AFD0-4897-B405-3B5164721B14}"/>
              </a:ext>
            </a:extLst>
          </p:cNvPr>
          <p:cNvSpPr/>
          <p:nvPr/>
        </p:nvSpPr>
        <p:spPr>
          <a:xfrm>
            <a:off x="5884376" y="2403977"/>
            <a:ext cx="5006925" cy="83012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795528">
              <a:spcAft>
                <a:spcPts val="600"/>
              </a:spcAft>
            </a:pPr>
            <a:r>
              <a:rPr lang="en-US" sz="1740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Understand ERMA Funding Associated with R&amp;P</a:t>
            </a:r>
            <a:endParaRPr lang="en-US" sz="174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C5F257-C6F8-4600-B637-AEFF447306D5}"/>
              </a:ext>
            </a:extLst>
          </p:cNvPr>
          <p:cNvSpPr/>
          <p:nvPr/>
        </p:nvSpPr>
        <p:spPr>
          <a:xfrm>
            <a:off x="4960672" y="2580359"/>
            <a:ext cx="481210" cy="48121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1566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11615A-219C-4709-8D1F-AEC7FDEF256C}"/>
              </a:ext>
            </a:extLst>
          </p:cNvPr>
          <p:cNvSpPr/>
          <p:nvPr/>
        </p:nvSpPr>
        <p:spPr>
          <a:xfrm>
            <a:off x="5909595" y="1371854"/>
            <a:ext cx="5006926" cy="83012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795528">
              <a:spcAft>
                <a:spcPts val="600"/>
              </a:spcAft>
            </a:pPr>
            <a:r>
              <a:rPr lang="en-US" sz="1740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Understand Various </a:t>
            </a:r>
            <a:r>
              <a:rPr lang="en-US" sz="174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R&amp;P Funding Streams</a:t>
            </a:r>
            <a:endParaRPr lang="en-US" sz="174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57F638-93B8-49BB-9897-6A516F941556}"/>
              </a:ext>
            </a:extLst>
          </p:cNvPr>
          <p:cNvSpPr/>
          <p:nvPr/>
        </p:nvSpPr>
        <p:spPr>
          <a:xfrm>
            <a:off x="4960672" y="3659333"/>
            <a:ext cx="481210" cy="48121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1566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8A4D79-0842-4490-98FE-1204394CE324}"/>
              </a:ext>
            </a:extLst>
          </p:cNvPr>
          <p:cNvSpPr/>
          <p:nvPr/>
        </p:nvSpPr>
        <p:spPr>
          <a:xfrm>
            <a:off x="5912316" y="3441780"/>
            <a:ext cx="5019537" cy="83012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795528">
              <a:spcAft>
                <a:spcPts val="600"/>
              </a:spcAft>
            </a:pPr>
            <a:r>
              <a:rPr lang="en-US" sz="1700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Understand </a:t>
            </a:r>
            <a:r>
              <a:rPr lang="en-US" sz="17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How</a:t>
            </a:r>
            <a:r>
              <a:rPr lang="en-US" sz="1700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7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Each</a:t>
            </a:r>
            <a:r>
              <a:rPr lang="en-US" sz="1700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7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Funding</a:t>
            </a:r>
            <a:r>
              <a:rPr lang="en-US" sz="1700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7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Stream</a:t>
            </a:r>
            <a:r>
              <a:rPr lang="en-US" sz="1700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is </a:t>
            </a:r>
            <a:r>
              <a:rPr lang="en-US" sz="17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Reimbursed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A09A90A-3C12-4ED5-BB3C-F49FE4B0B720}"/>
              </a:ext>
            </a:extLst>
          </p:cNvPr>
          <p:cNvSpPr/>
          <p:nvPr/>
        </p:nvSpPr>
        <p:spPr>
          <a:xfrm>
            <a:off x="4960671" y="4652294"/>
            <a:ext cx="481210" cy="48121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1566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FC96FB-100A-43E5-9E0A-809B044E3560}"/>
              </a:ext>
            </a:extLst>
          </p:cNvPr>
          <p:cNvSpPr/>
          <p:nvPr/>
        </p:nvSpPr>
        <p:spPr>
          <a:xfrm>
            <a:off x="5884376" y="4477834"/>
            <a:ext cx="5032144" cy="83012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795528">
              <a:spcAft>
                <a:spcPts val="600"/>
              </a:spcAft>
            </a:pPr>
            <a:r>
              <a:rPr lang="en-US" sz="1740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Understand Reimbursement Resources Available in MRIS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7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D7BFE-BFB4-405B-9E44-63B1B9EB0355}"/>
              </a:ext>
            </a:extLst>
          </p:cNvPr>
          <p:cNvSpPr txBox="1"/>
          <p:nvPr/>
        </p:nvSpPr>
        <p:spPr>
          <a:xfrm>
            <a:off x="-1639" y="-511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ADA Reimbursement </a:t>
            </a:r>
            <a:endParaRPr lang="en-US"/>
          </a:p>
          <a:p>
            <a:pPr algn="ctr"/>
            <a:r>
              <a:rPr lang="en-US" sz="3600" b="1">
                <a:latin typeface="Open Sans"/>
                <a:ea typeface="Open Sans"/>
                <a:cs typeface="Open Sans"/>
              </a:rPr>
              <a:t>User Role: Finance User</a:t>
            </a:r>
            <a:endParaRPr lang="en-US" sz="3600" err="1">
              <a:cs typeface="Calibri"/>
            </a:endParaRPr>
          </a:p>
          <a:p>
            <a:pPr algn="ctr"/>
            <a:endParaRPr lang="en-US" sz="4000" b="1">
              <a:latin typeface="Open Sans"/>
              <a:ea typeface="Open Sans"/>
              <a:cs typeface="Open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9B23D-E98B-4912-8509-71F0E1287527}"/>
              </a:ext>
            </a:extLst>
          </p:cNvPr>
          <p:cNvSpPr/>
          <p:nvPr/>
        </p:nvSpPr>
        <p:spPr>
          <a:xfrm>
            <a:off x="10024917" y="31661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60092-15BC-5A70-5AE9-A160362B1450}"/>
              </a:ext>
            </a:extLst>
          </p:cNvPr>
          <p:cNvSpPr/>
          <p:nvPr/>
        </p:nvSpPr>
        <p:spPr>
          <a:xfrm>
            <a:off x="0" y="1467928"/>
            <a:ext cx="12192000" cy="2397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844F396-E85D-88C7-74CF-3AD4C748F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8902"/>
            <a:ext cx="12192000" cy="38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21" name="Rectangle 2152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3" name="Rectangle 2152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5" name="Rectangle 2152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7" name="Rectangle 2152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9" name="Freeform: Shape 2152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E8FDEA-2E7B-667C-A873-30F52CE1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65" y="1896249"/>
            <a:ext cx="3364637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ERMA </a:t>
            </a:r>
            <a:r>
              <a:rPr lang="en-US" sz="4800" b="1">
                <a:solidFill>
                  <a:srgbClr val="FFFFFF"/>
                </a:solidFill>
              </a:rPr>
              <a:t>Capacity Development</a:t>
            </a:r>
            <a:br>
              <a:rPr lang="en-US" sz="4800" b="1">
                <a:solidFill>
                  <a:srgbClr val="FFFFFF"/>
                </a:solidFill>
              </a:rPr>
            </a:br>
            <a:r>
              <a:rPr lang="en-US" sz="4800" b="1">
                <a:solidFill>
                  <a:srgbClr val="FFFFFF"/>
                </a:solidFill>
              </a:rPr>
              <a:t>Funding (CDF)</a:t>
            </a:r>
            <a:endParaRPr lang="en-US">
              <a:cs typeface="Calibri Light" panose="020F0302020204030204"/>
            </a:endParaRPr>
          </a:p>
        </p:txBody>
      </p:sp>
      <p:sp>
        <p:nvSpPr>
          <p:cNvPr id="13316" name="Slide Number Placeholder 1">
            <a:extLst>
              <a:ext uri="{FF2B5EF4-FFF2-40B4-BE49-F238E27FC236}">
                <a16:creationId xmlns:a16="http://schemas.microsoft.com/office/drawing/2014/main" id="{E55A779B-4135-467A-969E-C36B3975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90" y="879395"/>
            <a:ext cx="2919738" cy="14941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Goudy Oldstyle Std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Goudy Oldstyle Std"/>
              </a:defRPr>
            </a:lvl2pPr>
            <a:lvl3pPr marL="1143000" indent="-228600">
              <a:spcBef>
                <a:spcPts val="3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Goudy Oldstyle Std"/>
              </a:defRPr>
            </a:lvl3pPr>
            <a:lvl4pPr marL="16002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Goudy Oldstyle Std"/>
              </a:defRPr>
            </a:lvl4pPr>
            <a:lvl5pPr marL="20574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</a:pPr>
            <a:endParaRPr lang="en-US" altLang="en-US" sz="2000" kern="1200">
              <a:solidFill>
                <a:srgbClr val="FFFFFF"/>
              </a:solidFill>
              <a:latin typeface="+mn-lt"/>
              <a:cs typeface="Calibri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0A95804-A7A8-477D-4EF0-8ED728DD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237" y="4181179"/>
            <a:ext cx="7225748" cy="2438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12A4B-C941-7AD9-CBF8-04185A003296}"/>
              </a:ext>
            </a:extLst>
          </p:cNvPr>
          <p:cNvSpPr txBox="1"/>
          <p:nvPr/>
        </p:nvSpPr>
        <p:spPr>
          <a:xfrm>
            <a:off x="4358539" y="248144"/>
            <a:ext cx="746844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q"/>
            </a:pPr>
            <a:r>
              <a:rPr lang="en-US" sz="2800">
                <a:cs typeface="Calibri" panose="020F0502020204030204"/>
              </a:rPr>
              <a:t>ERMA funding to support administrative costs associated with serving ERMA clients</a:t>
            </a:r>
            <a:endParaRPr lang="en-US"/>
          </a:p>
          <a:p>
            <a:pPr marL="457200" indent="-457200">
              <a:buFont typeface="Wingdings"/>
              <a:buChar char="q"/>
            </a:pPr>
            <a:endParaRPr lang="en-US" sz="2800">
              <a:cs typeface="Calibri" panose="020F0502020204030204"/>
            </a:endParaRPr>
          </a:p>
          <a:p>
            <a:pPr marL="457200" indent="-457200">
              <a:buFont typeface="Wingdings"/>
              <a:buChar char="q"/>
            </a:pPr>
            <a:r>
              <a:rPr lang="en-US" sz="2800">
                <a:cs typeface="Calibri" panose="020F0502020204030204"/>
              </a:rPr>
              <a:t>Must be tracked separately from R&amp;P</a:t>
            </a:r>
          </a:p>
          <a:p>
            <a:pPr marL="457200" indent="-457200">
              <a:buFont typeface="Wingdings"/>
              <a:buChar char="q"/>
            </a:pPr>
            <a:endParaRPr lang="en-US" sz="2800">
              <a:cs typeface="Calibri" panose="020F0502020204030204"/>
            </a:endParaRPr>
          </a:p>
          <a:p>
            <a:pPr marL="457200" indent="-457200">
              <a:buFont typeface="Wingdings"/>
              <a:buChar char="q"/>
            </a:pPr>
            <a:r>
              <a:rPr lang="en-US" sz="2800">
                <a:cs typeface="Calibri" panose="020F0502020204030204"/>
              </a:rPr>
              <a:t>Will be reimbursable in MRIS </a:t>
            </a:r>
          </a:p>
          <a:p>
            <a:pPr marL="457200" indent="-457200">
              <a:buFont typeface="Wingdings"/>
              <a:buChar char="q"/>
            </a:pPr>
            <a:endParaRPr lang="en-US" sz="2800">
              <a:cs typeface="Calibri" panose="020F0502020204030204"/>
            </a:endParaRPr>
          </a:p>
          <a:p>
            <a:pPr marL="457200" indent="-457200">
              <a:buFont typeface="Wingdings"/>
              <a:buChar char="q"/>
            </a:pPr>
            <a:r>
              <a:rPr lang="en-US" sz="2800">
                <a:cs typeface="Calibri" panose="020F0502020204030204"/>
              </a:rPr>
              <a:t>Proposal submitted but not yet awarded</a:t>
            </a:r>
          </a:p>
          <a:p>
            <a:endParaRPr lang="en-US" sz="2800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5D8FC9-29EB-BE60-6FCA-7C1955E5939A}"/>
              </a:ext>
            </a:extLst>
          </p:cNvPr>
          <p:cNvSpPr txBox="1"/>
          <p:nvPr/>
        </p:nvSpPr>
        <p:spPr>
          <a:xfrm>
            <a:off x="-780" y="367572"/>
            <a:ext cx="121172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alibri"/>
                <a:cs typeface="Calibri"/>
              </a:rPr>
              <a:t>MRIS Reimbursement Revisions</a:t>
            </a:r>
            <a:endParaRPr lang="en-US" err="1">
              <a:cs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6957" y="1588720"/>
            <a:ext cx="12236802" cy="32151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D1D09D-3171-0852-AFB3-9725CB57AE0F}"/>
              </a:ext>
            </a:extLst>
          </p:cNvPr>
          <p:cNvSpPr/>
          <p:nvPr/>
        </p:nvSpPr>
        <p:spPr>
          <a:xfrm>
            <a:off x="559613" y="2379232"/>
            <a:ext cx="5021277" cy="28927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cs typeface="Calibri"/>
              </a:rPr>
              <a:t>Administrative Expenses</a:t>
            </a:r>
          </a:p>
          <a:p>
            <a:pPr algn="ctr"/>
            <a:endParaRPr lang="en-US" sz="3200" b="1">
              <a:solidFill>
                <a:schemeClr val="tx1"/>
              </a:solidFill>
              <a:cs typeface="Calibri"/>
            </a:endParaRPr>
          </a:p>
          <a:p>
            <a:pPr marL="457200" indent="-457200">
              <a:buFont typeface="Wingdings"/>
              <a:buChar char="v"/>
            </a:pPr>
            <a:r>
              <a:rPr lang="en-US" sz="2400">
                <a:solidFill>
                  <a:schemeClr val="tx1"/>
                </a:solidFill>
                <a:cs typeface="Calibri"/>
              </a:rPr>
              <a:t>Adding- Complete an Addendum</a:t>
            </a:r>
          </a:p>
          <a:p>
            <a:pPr marL="457200" indent="-457200">
              <a:buFont typeface="Wingdings"/>
              <a:buChar char="v"/>
            </a:pPr>
            <a:endParaRPr lang="en-US" sz="2400">
              <a:solidFill>
                <a:schemeClr val="tx1"/>
              </a:solidFill>
              <a:cs typeface="Calibri"/>
            </a:endParaRPr>
          </a:p>
          <a:p>
            <a:pPr marL="457200" indent="-457200">
              <a:buFont typeface="Wingdings"/>
              <a:buChar char="v"/>
            </a:pPr>
            <a:r>
              <a:rPr lang="en-US" sz="2400">
                <a:solidFill>
                  <a:schemeClr val="tx1"/>
                </a:solidFill>
                <a:cs typeface="Calibri"/>
              </a:rPr>
              <a:t>Removing- Complete a Revision </a:t>
            </a:r>
          </a:p>
          <a:p>
            <a:pPr marL="457200" indent="-457200">
              <a:buFont typeface="Wingdings"/>
              <a:buChar char="v"/>
            </a:pPr>
            <a:endParaRPr lang="en-US" sz="2400">
              <a:solidFill>
                <a:schemeClr val="tx1"/>
              </a:solidFill>
              <a:cs typeface="Calibri"/>
            </a:endParaRPr>
          </a:p>
          <a:p>
            <a:pPr indent="-457200" algn="ctr">
              <a:buFont typeface="Wingdings"/>
              <a:buChar char="v"/>
            </a:pPr>
            <a:endParaRPr lang="en-US" b="1">
              <a:cs typeface="Calibri"/>
            </a:endParaRPr>
          </a:p>
          <a:p>
            <a:pPr algn="ctr"/>
            <a:endParaRPr lang="en-US" b="1">
              <a:cs typeface="Calibri"/>
            </a:endParaRPr>
          </a:p>
          <a:p>
            <a:pPr algn="ctr"/>
            <a:endParaRPr lang="en-US" b="1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4BD94D-349F-CEF4-AAD1-478E7AD98FAB}"/>
              </a:ext>
            </a:extLst>
          </p:cNvPr>
          <p:cNvSpPr/>
          <p:nvPr/>
        </p:nvSpPr>
        <p:spPr>
          <a:xfrm>
            <a:off x="6400798" y="2379231"/>
            <a:ext cx="5173978" cy="2892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ea typeface="+mn-lt"/>
                <a:cs typeface="+mn-lt"/>
              </a:rPr>
              <a:t>Direct Assistance Expenses</a:t>
            </a:r>
            <a:endParaRPr lang="en-US" sz="320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en-US" sz="3200" b="1">
              <a:solidFill>
                <a:schemeClr val="tx1"/>
              </a:solidFill>
              <a:ea typeface="+mn-lt"/>
              <a:cs typeface="+mn-lt"/>
            </a:endParaRPr>
          </a:p>
          <a:p>
            <a:pPr marL="457200" indent="-457200">
              <a:buFont typeface="Wingdings,Sans-Serif"/>
              <a:buChar char="v"/>
            </a:pP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DA reimbursements must be manually revised by USCCB OFA.  Email GPA to coordinate process. </a:t>
            </a:r>
            <a:endParaRPr lang="en-US" sz="24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3" name="Picture 6" descr="A picture containing writing implement, stationary, pen&#10;&#10;Description automatically generated">
            <a:extLst>
              <a:ext uri="{FF2B5EF4-FFF2-40B4-BE49-F238E27FC236}">
                <a16:creationId xmlns:a16="http://schemas.microsoft.com/office/drawing/2014/main" id="{43FC5B5C-68D7-6103-F7F4-D91F92E02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871" y="-1444"/>
            <a:ext cx="2311879" cy="1598775"/>
          </a:xfrm>
          <a:prstGeom prst="rect">
            <a:avLst/>
          </a:prstGeom>
        </p:spPr>
      </p:pic>
      <p:pic>
        <p:nvPicPr>
          <p:cNvPr id="12" name="Picture 12" descr="A picture containing text, indoor, cellphone&#10;&#10;Description automatically generated">
            <a:extLst>
              <a:ext uri="{FF2B5EF4-FFF2-40B4-BE49-F238E27FC236}">
                <a16:creationId xmlns:a16="http://schemas.microsoft.com/office/drawing/2014/main" id="{4E7D3445-52FC-977A-3EE4-38919D86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" y="-4664"/>
            <a:ext cx="2311880" cy="1605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D25F58-5B4F-9148-E622-C5A2BEABE878}"/>
              </a:ext>
            </a:extLst>
          </p:cNvPr>
          <p:cNvSpPr/>
          <p:nvPr/>
        </p:nvSpPr>
        <p:spPr>
          <a:xfrm>
            <a:off x="559613" y="5575398"/>
            <a:ext cx="11011443" cy="6278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cs typeface="Calibri"/>
              </a:rPr>
              <a:t>Watch for Revision Request from USCCB in MRIS</a:t>
            </a:r>
          </a:p>
          <a:p>
            <a:pPr algn="ctr"/>
            <a:endParaRPr lang="en-US" sz="3200" b="1">
              <a:solidFill>
                <a:schemeClr val="tx1"/>
              </a:solidFill>
              <a:cs typeface="Calibri"/>
            </a:endParaRPr>
          </a:p>
          <a:p>
            <a:pPr marL="457200" indent="-457200">
              <a:buFont typeface="Wingdings"/>
              <a:buChar char="v"/>
            </a:pPr>
            <a:endParaRPr lang="en-US" sz="2400">
              <a:solidFill>
                <a:schemeClr val="tx1"/>
              </a:solidFill>
              <a:ea typeface="Calibri"/>
              <a:cs typeface="Calibri"/>
            </a:endParaRPr>
          </a:p>
          <a:p>
            <a:pPr marL="457200" indent="-457200">
              <a:buFont typeface="Wingdings"/>
              <a:buChar char="v"/>
            </a:pPr>
            <a:endParaRPr lang="en-US" sz="2400">
              <a:solidFill>
                <a:schemeClr val="tx1"/>
              </a:solidFill>
              <a:cs typeface="Calibri"/>
            </a:endParaRPr>
          </a:p>
          <a:p>
            <a:pPr indent="-457200" algn="ctr">
              <a:buFont typeface="Wingdings"/>
              <a:buChar char="v"/>
            </a:pPr>
            <a:endParaRPr lang="en-US" b="1">
              <a:cs typeface="Calibri"/>
            </a:endParaRPr>
          </a:p>
          <a:p>
            <a:pPr algn="ctr"/>
            <a:endParaRPr lang="en-US" b="1">
              <a:cs typeface="Calibri"/>
            </a:endParaRPr>
          </a:p>
          <a:p>
            <a:pPr algn="ctr"/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987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>
            <a:extLst>
              <a:ext uri="{FF2B5EF4-FFF2-40B4-BE49-F238E27FC236}">
                <a16:creationId xmlns:a16="http://schemas.microsoft.com/office/drawing/2014/main" id="{733E6F6A-9CC5-49F4-8356-A80796DE15A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7783" y="2194921"/>
            <a:ext cx="4102434" cy="338182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109220" indent="0" algn="ctr">
              <a:buNone/>
            </a:pPr>
            <a:r>
              <a:rPr lang="en-US" altLang="en-US" sz="3200" b="1">
                <a:latin typeface="Calibri"/>
                <a:cs typeface="Calibri"/>
              </a:rPr>
              <a:t>Budget Period:</a:t>
            </a:r>
          </a:p>
          <a:p>
            <a:pPr marL="109220" indent="0" algn="ctr">
              <a:buNone/>
            </a:pPr>
            <a:r>
              <a:rPr lang="en-US" altLang="en-US" sz="3200">
                <a:latin typeface="Calibri"/>
                <a:cs typeface="Calibri"/>
              </a:rPr>
              <a:t>The period of funding clients are tied to by arrival date. </a:t>
            </a:r>
          </a:p>
          <a:p>
            <a:pPr marL="109220" indent="0" algn="ctr">
              <a:buNone/>
            </a:pPr>
            <a:endParaRPr lang="en-US" altLang="en-US" sz="3200">
              <a:latin typeface="Calibri"/>
              <a:cs typeface="Calibri"/>
            </a:endParaRPr>
          </a:p>
          <a:p>
            <a:pPr marL="109220" indent="0" algn="ctr">
              <a:buNone/>
            </a:pPr>
            <a:r>
              <a:rPr lang="en-US" altLang="en-US" b="1">
                <a:latin typeface="Calibri"/>
                <a:cs typeface="Calibri"/>
              </a:rPr>
              <a:t>October 1, 2023</a:t>
            </a:r>
          </a:p>
          <a:p>
            <a:pPr marL="109220" indent="0" algn="ctr">
              <a:buNone/>
            </a:pPr>
            <a:r>
              <a:rPr lang="en-US" altLang="en-US" b="1">
                <a:latin typeface="Calibri"/>
                <a:cs typeface="Calibri"/>
              </a:rPr>
              <a:t>to </a:t>
            </a:r>
            <a:endParaRPr lang="en-US" b="1">
              <a:cs typeface="Calibri"/>
            </a:endParaRPr>
          </a:p>
          <a:p>
            <a:pPr marL="109220" indent="0" algn="ctr">
              <a:buNone/>
            </a:pPr>
            <a:r>
              <a:rPr lang="en-US" altLang="en-US" b="1">
                <a:latin typeface="Calibri"/>
                <a:cs typeface="Calibri"/>
              </a:rPr>
              <a:t>September 30, 2024</a:t>
            </a:r>
            <a:endParaRPr lang="en-US" b="1">
              <a:latin typeface="Calibri"/>
              <a:cs typeface="Calibri"/>
            </a:endParaRPr>
          </a:p>
          <a:p>
            <a:pPr marL="109220" indent="0" algn="ctr">
              <a:buNone/>
            </a:pPr>
            <a:endParaRPr lang="en-US" altLang="en-US">
              <a:latin typeface="Trajan Pr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C9FDF-B43F-4EAE-8710-355AE9C7B72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883415" y="2228642"/>
            <a:ext cx="4307509" cy="33920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9220" indent="0" algn="ctr">
              <a:lnSpc>
                <a:spcPct val="70000"/>
              </a:lnSpc>
              <a:buNone/>
            </a:pPr>
            <a:r>
              <a:rPr lang="en-US" altLang="en-US" sz="2700" b="1">
                <a:latin typeface="Calibri"/>
                <a:cs typeface="Calibri"/>
              </a:rPr>
              <a:t>Supplemental Period:</a:t>
            </a:r>
          </a:p>
          <a:p>
            <a:pPr marL="109220" indent="0" algn="ctr">
              <a:lnSpc>
                <a:spcPct val="70000"/>
              </a:lnSpc>
              <a:buNone/>
            </a:pPr>
            <a:r>
              <a:rPr lang="en-US" altLang="en-US" sz="2700">
                <a:latin typeface="Calibri"/>
                <a:cs typeface="Calibri"/>
              </a:rPr>
              <a:t>The period after end of FY 2024 where FY 2025 has begun, but FY 2024 clients are still being served.</a:t>
            </a:r>
          </a:p>
          <a:p>
            <a:pPr marL="109220" indent="0" algn="ctr">
              <a:lnSpc>
                <a:spcPct val="70000"/>
              </a:lnSpc>
              <a:buNone/>
            </a:pPr>
            <a:endParaRPr lang="en-US" altLang="en-US" sz="3000">
              <a:latin typeface="Calibri"/>
              <a:cs typeface="Calibri"/>
            </a:endParaRPr>
          </a:p>
          <a:p>
            <a:pPr marL="109220" indent="0" algn="ctr">
              <a:lnSpc>
                <a:spcPct val="70000"/>
              </a:lnSpc>
              <a:buNone/>
            </a:pPr>
            <a:r>
              <a:rPr lang="en-US" altLang="en-US" sz="2600" b="1">
                <a:latin typeface="Calibri"/>
                <a:cs typeface="Calibri"/>
              </a:rPr>
              <a:t>October 1, 2024</a:t>
            </a:r>
          </a:p>
          <a:p>
            <a:pPr marL="109220" indent="0" algn="ctr">
              <a:lnSpc>
                <a:spcPct val="70000"/>
              </a:lnSpc>
              <a:buNone/>
            </a:pPr>
            <a:r>
              <a:rPr lang="en-US" altLang="en-US" sz="2600" b="1">
                <a:latin typeface="Calibri"/>
                <a:cs typeface="Calibri"/>
              </a:rPr>
              <a:t>to</a:t>
            </a:r>
          </a:p>
          <a:p>
            <a:pPr marL="109220" indent="0" algn="ctr">
              <a:lnSpc>
                <a:spcPct val="70000"/>
              </a:lnSpc>
              <a:buNone/>
            </a:pPr>
            <a:r>
              <a:rPr lang="en-US" altLang="en-US" sz="2600" b="1">
                <a:latin typeface="Calibri"/>
                <a:cs typeface="Calibri"/>
              </a:rPr>
              <a:t>December 29, 2024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020165-170F-467D-8F9D-973075DB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578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Calibri"/>
                <a:cs typeface="Calibri"/>
              </a:rPr>
              <a:t>FY 2024 Funding Periods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44E49-99B8-6259-FB0D-17F374C2645B}"/>
              </a:ext>
            </a:extLst>
          </p:cNvPr>
          <p:cNvCxnSpPr>
            <a:cxnSpLocks/>
          </p:cNvCxnSpPr>
          <p:nvPr/>
        </p:nvCxnSpPr>
        <p:spPr>
          <a:xfrm flipH="1">
            <a:off x="6081623" y="1492926"/>
            <a:ext cx="14377" cy="485987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5A9DE4-16F6-BBD3-8810-3A09C0CD3522}"/>
              </a:ext>
            </a:extLst>
          </p:cNvPr>
          <p:cNvSpPr/>
          <p:nvPr/>
        </p:nvSpPr>
        <p:spPr>
          <a:xfrm>
            <a:off x="2167027" y="-10708"/>
            <a:ext cx="7767548" cy="14228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FY 2024 Funding Periods</a:t>
            </a:r>
            <a:endParaRPr lang="en-US" sz="3600" b="1">
              <a:solidFill>
                <a:schemeClr val="bg1"/>
              </a:solidFill>
            </a:endParaRPr>
          </a:p>
        </p:txBody>
      </p:sp>
      <p:pic>
        <p:nvPicPr>
          <p:cNvPr id="10" name="Picture 9" descr="Different types of clocks">
            <a:extLst>
              <a:ext uri="{FF2B5EF4-FFF2-40B4-BE49-F238E27FC236}">
                <a16:creationId xmlns:a16="http://schemas.microsoft.com/office/drawing/2014/main" id="{9BAE0094-5F5D-3F9D-3F81-5BA89CE3E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2" y="-3176"/>
            <a:ext cx="2513162" cy="1415331"/>
          </a:xfrm>
          <a:prstGeom prst="rect">
            <a:avLst/>
          </a:prstGeom>
        </p:spPr>
      </p:pic>
      <p:pic>
        <p:nvPicPr>
          <p:cNvPr id="9" name="Picture 9" descr="Different types of clocks">
            <a:extLst>
              <a:ext uri="{FF2B5EF4-FFF2-40B4-BE49-F238E27FC236}">
                <a16:creationId xmlns:a16="http://schemas.microsoft.com/office/drawing/2014/main" id="{574B6D7E-08B6-CD51-BA6B-38D4647C0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589" y="-3175"/>
            <a:ext cx="2513162" cy="14153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E90399-F080-10A3-0C10-BADACB3A862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23871879"/>
              </p:ext>
            </p:extLst>
          </p:nvPr>
        </p:nvGraphicFramePr>
        <p:xfrm>
          <a:off x="36533" y="2240490"/>
          <a:ext cx="12132143" cy="3240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259">
                  <a:extLst>
                    <a:ext uri="{9D8B030D-6E8A-4147-A177-3AD203B41FA5}">
                      <a16:colId xmlns:a16="http://schemas.microsoft.com/office/drawing/2014/main" val="2920295720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504133193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1701502432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446473776"/>
                    </a:ext>
                  </a:extLst>
                </a:gridCol>
                <a:gridCol w="715708">
                  <a:extLst>
                    <a:ext uri="{9D8B030D-6E8A-4147-A177-3AD203B41FA5}">
                      <a16:colId xmlns:a16="http://schemas.microsoft.com/office/drawing/2014/main" val="286338009"/>
                    </a:ext>
                  </a:extLst>
                </a:gridCol>
                <a:gridCol w="705889">
                  <a:extLst>
                    <a:ext uri="{9D8B030D-6E8A-4147-A177-3AD203B41FA5}">
                      <a16:colId xmlns:a16="http://schemas.microsoft.com/office/drawing/2014/main" val="4154408129"/>
                    </a:ext>
                  </a:extLst>
                </a:gridCol>
                <a:gridCol w="853179">
                  <a:extLst>
                    <a:ext uri="{9D8B030D-6E8A-4147-A177-3AD203B41FA5}">
                      <a16:colId xmlns:a16="http://schemas.microsoft.com/office/drawing/2014/main" val="2798869202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1244521862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4014917854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2671688411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3623833571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2650278502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4180196195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412052864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3544172625"/>
                    </a:ext>
                  </a:extLst>
                </a:gridCol>
                <a:gridCol w="758259">
                  <a:extLst>
                    <a:ext uri="{9D8B030D-6E8A-4147-A177-3AD203B41FA5}">
                      <a16:colId xmlns:a16="http://schemas.microsoft.com/office/drawing/2014/main" val="3863126417"/>
                    </a:ext>
                  </a:extLst>
                </a:gridCol>
              </a:tblGrid>
              <a:tr h="6694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Funds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$$$$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April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June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July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Sept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Oct 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019801"/>
                  </a:ext>
                </a:extLst>
              </a:tr>
              <a:tr h="8571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FY 2023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936384"/>
                  </a:ext>
                </a:extLst>
              </a:tr>
              <a:tr h="8571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FY 2024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905566"/>
                  </a:ext>
                </a:extLst>
              </a:tr>
              <a:tr h="8571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FY 2025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31903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72020165-170F-467D-8F9D-973075DB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819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endParaRPr lang="en-US" sz="4800" b="1">
              <a:latin typeface="Calibri"/>
              <a:cs typeface="Calibri"/>
            </a:endParaRPr>
          </a:p>
        </p:txBody>
      </p:sp>
      <p:sp>
        <p:nvSpPr>
          <p:cNvPr id="15366" name="Slide Number Placeholder 4">
            <a:extLst>
              <a:ext uri="{FF2B5EF4-FFF2-40B4-BE49-F238E27FC236}">
                <a16:creationId xmlns:a16="http://schemas.microsoft.com/office/drawing/2014/main" id="{853B6570-20DF-4CDA-B0EC-C2A8C4BE8E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Goudy Oldstyle Std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Goudy Oldstyle Std"/>
              </a:defRPr>
            </a:lvl2pPr>
            <a:lvl3pPr marL="1143000" indent="-228600">
              <a:spcBef>
                <a:spcPts val="3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Goudy Oldstyle Std"/>
              </a:defRPr>
            </a:lvl3pPr>
            <a:lvl4pPr marL="16002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Goudy Oldstyle Std"/>
              </a:defRPr>
            </a:lvl4pPr>
            <a:lvl5pPr marL="20574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527E169-D7CB-45CA-87FA-D49D51F8FE77}" type="slidenum">
              <a:rPr lang="en-US" altLang="en-US" sz="1000" smtClean="0">
                <a:latin typeface="Trajan Pro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24</a:t>
            </a:fld>
            <a:endParaRPr lang="en-US" altLang="en-US" sz="1000">
              <a:latin typeface="Trajan Pro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5001604-90B8-BA88-4FD9-606D40DBA595}"/>
              </a:ext>
            </a:extLst>
          </p:cNvPr>
          <p:cNvSpPr/>
          <p:nvPr/>
        </p:nvSpPr>
        <p:spPr>
          <a:xfrm rot="780000">
            <a:off x="789881" y="3101271"/>
            <a:ext cx="2237950" cy="4602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$ Usage Decreasing</a:t>
            </a:r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DA2A9E3-83CB-DC84-32A8-2ABA01F44FB8}"/>
              </a:ext>
            </a:extLst>
          </p:cNvPr>
          <p:cNvSpPr/>
          <p:nvPr/>
        </p:nvSpPr>
        <p:spPr>
          <a:xfrm rot="20820000">
            <a:off x="805995" y="4013500"/>
            <a:ext cx="2237950" cy="460205"/>
          </a:xfrm>
          <a:prstGeom prst="rightArrow">
            <a:avLst/>
          </a:prstGeom>
          <a:solidFill>
            <a:srgbClr val="0076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$ Usage Increasing</a:t>
            </a:r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BA08226-3424-3A7A-ED67-C1301D6ADE29}"/>
              </a:ext>
            </a:extLst>
          </p:cNvPr>
          <p:cNvSpPr/>
          <p:nvPr/>
        </p:nvSpPr>
        <p:spPr>
          <a:xfrm rot="780000">
            <a:off x="9907643" y="3881379"/>
            <a:ext cx="2237950" cy="460205"/>
          </a:xfrm>
          <a:prstGeom prst="rightArrow">
            <a:avLst/>
          </a:prstGeom>
          <a:solidFill>
            <a:srgbClr val="0076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$ Usage Decreasing</a:t>
            </a:r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39A5EFA-3504-20D9-0941-9FDDFC7E6663}"/>
              </a:ext>
            </a:extLst>
          </p:cNvPr>
          <p:cNvSpPr/>
          <p:nvPr/>
        </p:nvSpPr>
        <p:spPr>
          <a:xfrm rot="20760000">
            <a:off x="9905734" y="4853669"/>
            <a:ext cx="2264225" cy="51275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$ Usage Increasing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4907FB-0820-18B4-3E8F-6015E0CE9F26}"/>
              </a:ext>
            </a:extLst>
          </p:cNvPr>
          <p:cNvSpPr/>
          <p:nvPr/>
        </p:nvSpPr>
        <p:spPr>
          <a:xfrm>
            <a:off x="-147637" y="-32491"/>
            <a:ext cx="12487274" cy="16158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Supplemental Period Allocation</a:t>
            </a:r>
            <a:endParaRPr lang="en-US" sz="3600" b="1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725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9B23D-E98B-4912-8509-71F0E1287527}"/>
              </a:ext>
            </a:extLst>
          </p:cNvPr>
          <p:cNvSpPr/>
          <p:nvPr/>
        </p:nvSpPr>
        <p:spPr>
          <a:xfrm>
            <a:off x="10024917" y="31661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D7BFE-BFB4-405B-9E44-63B1B9EB0355}"/>
              </a:ext>
            </a:extLst>
          </p:cNvPr>
          <p:cNvSpPr txBox="1"/>
          <p:nvPr/>
        </p:nvSpPr>
        <p:spPr>
          <a:xfrm>
            <a:off x="2205965" y="1151157"/>
            <a:ext cx="713829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722376"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FY 2024 Funding Deadlines</a:t>
            </a:r>
            <a:endParaRPr lang="en-US" sz="54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2B45C7-F35C-4F33-ACC5-1F0A242D472A}"/>
              </a:ext>
            </a:extLst>
          </p:cNvPr>
          <p:cNvSpPr/>
          <p:nvPr/>
        </p:nvSpPr>
        <p:spPr>
          <a:xfrm>
            <a:off x="1878627" y="2584710"/>
            <a:ext cx="3619237" cy="32972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22376">
              <a:spcAft>
                <a:spcPts val="600"/>
              </a:spcAft>
            </a:pPr>
            <a:r>
              <a:rPr lang="en-US" sz="1600" b="1" kern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000" b="1" kern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Deadline to Incur Costs</a:t>
            </a:r>
          </a:p>
          <a:p>
            <a:pPr algn="ctr" defTabSz="722376">
              <a:spcAft>
                <a:spcPts val="600"/>
              </a:spcAft>
            </a:pPr>
            <a:endParaRPr lang="en-US" sz="2000" b="1" kern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 defTabSz="722376">
              <a:spcAft>
                <a:spcPts val="600"/>
              </a:spcAft>
            </a:pPr>
            <a:endParaRPr lang="en-US" sz="2000" b="1" kern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 defTabSz="722376">
              <a:spcAft>
                <a:spcPts val="600"/>
              </a:spcAft>
            </a:pPr>
            <a:r>
              <a:rPr lang="en-US" sz="2000" b="1" kern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12/29/2024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5031C6-5F00-4563-A04A-807BFE328F84}"/>
              </a:ext>
            </a:extLst>
          </p:cNvPr>
          <p:cNvSpPr/>
          <p:nvPr/>
        </p:nvSpPr>
        <p:spPr>
          <a:xfrm>
            <a:off x="6590411" y="2584710"/>
            <a:ext cx="3619237" cy="32972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22376">
              <a:spcAft>
                <a:spcPts val="600"/>
              </a:spcAft>
            </a:pPr>
            <a:r>
              <a:rPr lang="en-US" sz="2000" b="1" kern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MRIS Final Submission Deadline</a:t>
            </a:r>
          </a:p>
          <a:p>
            <a:pPr algn="ctr" defTabSz="722376">
              <a:spcAft>
                <a:spcPts val="600"/>
              </a:spcAft>
            </a:pPr>
            <a:endParaRPr lang="en-US" sz="2000" b="1" kern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 defTabSz="722376">
              <a:spcAft>
                <a:spcPts val="600"/>
              </a:spcAft>
            </a:pPr>
            <a:r>
              <a:rPr lang="en-US" sz="2000" b="1" kern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2/4/2025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60092-15BC-5A70-5AE9-A160362B1450}"/>
              </a:ext>
            </a:extLst>
          </p:cNvPr>
          <p:cNvSpPr/>
          <p:nvPr/>
        </p:nvSpPr>
        <p:spPr>
          <a:xfrm>
            <a:off x="1188026" y="2193659"/>
            <a:ext cx="9815950" cy="22576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20" name="Picture 24" descr="Hourglass and a calendar">
            <a:extLst>
              <a:ext uri="{FF2B5EF4-FFF2-40B4-BE49-F238E27FC236}">
                <a16:creationId xmlns:a16="http://schemas.microsoft.com/office/drawing/2014/main" id="{05897C47-D7E4-6D50-4A47-A95DE1069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609" y="849355"/>
            <a:ext cx="1862366" cy="13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32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CF66610-5075-682F-EA73-CF581FD5E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9" y="1366123"/>
            <a:ext cx="5574969" cy="5144815"/>
          </a:xfrm>
          <a:prstGeom prst="rect">
            <a:avLst/>
          </a:prstGeom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86AF07-85E2-2293-0BEC-565F356A0378}"/>
              </a:ext>
            </a:extLst>
          </p:cNvPr>
          <p:cNvSpPr txBox="1"/>
          <p:nvPr/>
        </p:nvSpPr>
        <p:spPr>
          <a:xfrm>
            <a:off x="6370567" y="1142812"/>
            <a:ext cx="5495368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4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r>
              <a:rPr lang="en-US" sz="2400" b="1">
                <a:latin typeface="Calibri"/>
                <a:cs typeface="Calibri"/>
              </a:rPr>
              <a:t>R&amp;P Admin Expense and Budget Report</a:t>
            </a: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16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r>
              <a:rPr lang="en-US" sz="2400" b="1">
                <a:latin typeface="Calibri"/>
                <a:cs typeface="Calibri"/>
              </a:rPr>
              <a:t>R&amp;P Direct Assistance Budget By case</a:t>
            </a: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16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r>
              <a:rPr lang="en-US" sz="2400" b="1">
                <a:latin typeface="Calibri"/>
                <a:cs typeface="Calibri"/>
              </a:rPr>
              <a:t>R&amp;P Direct Assistance Overview - ERMA</a:t>
            </a: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16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r>
              <a:rPr lang="en-US" sz="2400" b="1">
                <a:latin typeface="Calibri"/>
                <a:cs typeface="Calibri"/>
              </a:rPr>
              <a:t>Request for Payment Summary</a:t>
            </a: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2400" b="1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D8FC9-29EB-BE60-6FCA-7C1955E5939A}"/>
              </a:ext>
            </a:extLst>
          </p:cNvPr>
          <p:cNvSpPr txBox="1"/>
          <p:nvPr/>
        </p:nvSpPr>
        <p:spPr>
          <a:xfrm>
            <a:off x="718192" y="246690"/>
            <a:ext cx="10320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R&amp;P Financial Reports In MRIS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625182" y="1071136"/>
            <a:ext cx="10942842" cy="23524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87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86AF07-85E2-2293-0BEC-565F356A0378}"/>
              </a:ext>
            </a:extLst>
          </p:cNvPr>
          <p:cNvSpPr txBox="1"/>
          <p:nvPr/>
        </p:nvSpPr>
        <p:spPr>
          <a:xfrm>
            <a:off x="6752354" y="1284706"/>
            <a:ext cx="4698519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4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24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2400" b="1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D8FC9-29EB-BE60-6FCA-7C1955E5939A}"/>
              </a:ext>
            </a:extLst>
          </p:cNvPr>
          <p:cNvSpPr txBox="1"/>
          <p:nvPr/>
        </p:nvSpPr>
        <p:spPr>
          <a:xfrm>
            <a:off x="622360" y="492964"/>
            <a:ext cx="10320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Calibri"/>
                <a:cs typeface="Calibri"/>
              </a:rPr>
              <a:t>R&amp;P Admin Expense and Budget Report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625182" y="1071136"/>
            <a:ext cx="10942842" cy="23524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2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1C4C570-DFBC-A757-F6A5-1B62A1AF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435604"/>
            <a:ext cx="10934699" cy="43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98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86AF07-85E2-2293-0BEC-565F356A0378}"/>
              </a:ext>
            </a:extLst>
          </p:cNvPr>
          <p:cNvSpPr txBox="1"/>
          <p:nvPr/>
        </p:nvSpPr>
        <p:spPr>
          <a:xfrm>
            <a:off x="6752354" y="1284706"/>
            <a:ext cx="4698519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4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24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2400" b="1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D8FC9-29EB-BE60-6FCA-7C1955E5939A}"/>
              </a:ext>
            </a:extLst>
          </p:cNvPr>
          <p:cNvSpPr txBox="1"/>
          <p:nvPr/>
        </p:nvSpPr>
        <p:spPr>
          <a:xfrm>
            <a:off x="622360" y="492964"/>
            <a:ext cx="10320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Calibri"/>
                <a:cs typeface="Calibri"/>
              </a:rPr>
              <a:t>R&amp;P Direct Assistance Budget By Case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625182" y="1071136"/>
            <a:ext cx="10942842" cy="23524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E7F5B78-BCC0-019B-E7E9-C9838689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16" y="1302947"/>
            <a:ext cx="9643533" cy="2749273"/>
          </a:xfrm>
          <a:prstGeom prst="rect">
            <a:avLst/>
          </a:prstGeom>
        </p:spPr>
      </p:pic>
      <p:pic>
        <p:nvPicPr>
          <p:cNvPr id="5" name="Picture 7" descr="Table&#10;&#10;Description automatically generated">
            <a:extLst>
              <a:ext uri="{FF2B5EF4-FFF2-40B4-BE49-F238E27FC236}">
                <a16:creationId xmlns:a16="http://schemas.microsoft.com/office/drawing/2014/main" id="{FC01F1B2-C3EC-AD9B-1122-1438C1822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4" y="4127859"/>
            <a:ext cx="11220450" cy="20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9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86AF07-85E2-2293-0BEC-565F356A0378}"/>
              </a:ext>
            </a:extLst>
          </p:cNvPr>
          <p:cNvSpPr txBox="1"/>
          <p:nvPr/>
        </p:nvSpPr>
        <p:spPr>
          <a:xfrm>
            <a:off x="6752354" y="1284706"/>
            <a:ext cx="4698519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4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2400" b="1">
              <a:latin typeface="Calibri"/>
              <a:cs typeface="Calibri"/>
            </a:endParaRP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Font typeface="Courier New"/>
              <a:buChar char="o"/>
            </a:pPr>
            <a:endParaRPr lang="en-US" sz="2400" b="1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D8FC9-29EB-BE60-6FCA-7C1955E5939A}"/>
              </a:ext>
            </a:extLst>
          </p:cNvPr>
          <p:cNvSpPr txBox="1"/>
          <p:nvPr/>
        </p:nvSpPr>
        <p:spPr>
          <a:xfrm>
            <a:off x="622360" y="492964"/>
            <a:ext cx="10320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Calibri"/>
                <a:cs typeface="Calibri"/>
              </a:rPr>
              <a:t>R&amp;P Direct Assistance Overview - ERMA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625182" y="1071136"/>
            <a:ext cx="10942842" cy="23524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CA11D93-D32B-ADF3-6102-69BFAAADF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379952"/>
            <a:ext cx="8871226" cy="54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2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D7BFE-BFB4-405B-9E44-63B1B9EB0355}"/>
              </a:ext>
            </a:extLst>
          </p:cNvPr>
          <p:cNvSpPr txBox="1"/>
          <p:nvPr/>
        </p:nvSpPr>
        <p:spPr>
          <a:xfrm>
            <a:off x="2175671" y="264280"/>
            <a:ext cx="821361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Funding Categories</a:t>
            </a:r>
            <a:endParaRPr lang="en-US" sz="44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5031C6-5F00-4563-A04A-807BFE328F84}"/>
              </a:ext>
            </a:extLst>
          </p:cNvPr>
          <p:cNvSpPr/>
          <p:nvPr/>
        </p:nvSpPr>
        <p:spPr>
          <a:xfrm>
            <a:off x="561443" y="1501405"/>
            <a:ext cx="11071824" cy="116729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>
              <a:buAutoNum type="arabicPeriod"/>
            </a:pPr>
            <a:r>
              <a:rPr lang="en-US"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R&amp;P Administrative (Admin): </a:t>
            </a:r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covers affiliate administrative costs to meet the program objectives.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9B23D-E98B-4912-8509-71F0E1287527}"/>
              </a:ext>
            </a:extLst>
          </p:cNvPr>
          <p:cNvSpPr/>
          <p:nvPr/>
        </p:nvSpPr>
        <p:spPr>
          <a:xfrm>
            <a:off x="10024917" y="31661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60092-15BC-5A70-5AE9-A160362B1450}"/>
              </a:ext>
            </a:extLst>
          </p:cNvPr>
          <p:cNvSpPr/>
          <p:nvPr/>
        </p:nvSpPr>
        <p:spPr>
          <a:xfrm>
            <a:off x="0" y="1125450"/>
            <a:ext cx="12192000" cy="2397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105ED1-3CB4-00F9-5EB1-0A5BF10A2BB0}"/>
              </a:ext>
            </a:extLst>
          </p:cNvPr>
          <p:cNvSpPr/>
          <p:nvPr/>
        </p:nvSpPr>
        <p:spPr>
          <a:xfrm>
            <a:off x="567604" y="2845352"/>
            <a:ext cx="11057446" cy="116729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2. Direct Assistance (DA): </a:t>
            </a:r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Funding at $1,325 per individual to cover cash disbursement to or purchases on behalf of clients. (R&amp;P or ERMA funded).</a:t>
            </a:r>
            <a:endParaRPr lang="en-US">
              <a:solidFill>
                <a:schemeClr val="tx1"/>
              </a:solidFill>
              <a:latin typeface="Calibri" panose="020F0502020204030204"/>
              <a:ea typeface="Open Sans"/>
              <a:cs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FC99E9-75BC-46C3-60E5-C876A3D17BB3}"/>
              </a:ext>
            </a:extLst>
          </p:cNvPr>
          <p:cNvSpPr/>
          <p:nvPr/>
        </p:nvSpPr>
        <p:spPr>
          <a:xfrm>
            <a:off x="567604" y="4185472"/>
            <a:ext cx="11057446" cy="116729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3. Additional Direct Assistance (ADA): </a:t>
            </a:r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Direct assistance above the regular DA per capita managed by the affiliate based on client need (R&amp;P or ERMA funded).</a:t>
            </a:r>
            <a:endParaRPr lang="en-US" sz="20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F1C34A-D998-A41E-5D34-2175C20C1906}"/>
              </a:ext>
            </a:extLst>
          </p:cNvPr>
          <p:cNvSpPr/>
          <p:nvPr/>
        </p:nvSpPr>
        <p:spPr>
          <a:xfrm>
            <a:off x="566691" y="5497521"/>
            <a:ext cx="11057446" cy="116729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4. ERMA Capacity Development Funding (ERMA CDF): </a:t>
            </a:r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Additional Admin funds for administrative costs tied to serving ERMA clients.  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14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5D8FC9-29EB-BE60-6FCA-7C1955E5939A}"/>
              </a:ext>
            </a:extLst>
          </p:cNvPr>
          <p:cNvSpPr txBox="1"/>
          <p:nvPr/>
        </p:nvSpPr>
        <p:spPr>
          <a:xfrm>
            <a:off x="622360" y="492964"/>
            <a:ext cx="10320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Calibri"/>
                <a:cs typeface="Calibri"/>
              </a:rPr>
              <a:t>Request for Payment Summary Report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87DE8-1B70-9CB7-7233-27C194D0B7B6}"/>
              </a:ext>
            </a:extLst>
          </p:cNvPr>
          <p:cNvSpPr/>
          <p:nvPr/>
        </p:nvSpPr>
        <p:spPr>
          <a:xfrm>
            <a:off x="625182" y="1071136"/>
            <a:ext cx="10942842" cy="23524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D70DA94F-220F-DD22-54B2-3F8C4E779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35" y="1443383"/>
            <a:ext cx="11930744" cy="47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64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FBFE04-BAEF-F408-BAD1-587886E8297F}"/>
              </a:ext>
            </a:extLst>
          </p:cNvPr>
          <p:cNvSpPr txBox="1"/>
          <p:nvPr/>
        </p:nvSpPr>
        <p:spPr>
          <a:xfrm>
            <a:off x="1192073" y="3711406"/>
            <a:ext cx="10916185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400" b="1"/>
              <a:t>MRIS Guides on a variety of topics</a:t>
            </a:r>
          </a:p>
          <a:p>
            <a:pPr marL="285750" indent="-285750">
              <a:buFont typeface="Courier New"/>
              <a:buChar char="o"/>
            </a:pPr>
            <a:endParaRPr lang="en-US" sz="2400" b="1"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sz="2400" b="1">
                <a:cs typeface="Calibri"/>
              </a:rPr>
              <a:t>Submit trouble tickets to </a:t>
            </a:r>
            <a:r>
              <a:rPr lang="en-US" sz="2400">
                <a:hlinkClick r:id="rId3"/>
              </a:rPr>
              <a:t>MRIS Helpdesk (zendesk.com)</a:t>
            </a:r>
            <a:endParaRPr lang="en-US" sz="2400" b="1"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 sz="2400" b="1"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sz="2400" b="1">
                <a:cs typeface="Calibri"/>
              </a:rPr>
              <a:t>Email MRIS Help Desk at Support@mrishelpdesk.zendesk.com</a:t>
            </a:r>
            <a:endParaRPr lang="en-US" sz="2400" b="1">
              <a:ea typeface="Calibri"/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 sz="2400" b="1"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sz="2400" b="1">
                <a:cs typeface="Calibri"/>
              </a:rPr>
              <a:t>Be Aware of Deadlines on Award Documents</a:t>
            </a:r>
            <a:endParaRPr lang="en-US" sz="2400" b="1">
              <a:ea typeface="Calibri"/>
              <a:cs typeface="Calibri"/>
            </a:endParaRPr>
          </a:p>
          <a:p>
            <a:endParaRPr lang="en-US"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>
              <a:ea typeface="Calibri" panose="020F0502020204030204"/>
              <a:cs typeface="Calibri"/>
            </a:endParaRPr>
          </a:p>
        </p:txBody>
      </p:sp>
      <p:pic>
        <p:nvPicPr>
          <p:cNvPr id="2" name="Picture 3" descr="Timeline&#10;&#10;Description automatically generated">
            <a:extLst>
              <a:ext uri="{FF2B5EF4-FFF2-40B4-BE49-F238E27FC236}">
                <a16:creationId xmlns:a16="http://schemas.microsoft.com/office/drawing/2014/main" id="{A6432761-F9C4-CC26-1067-E332CCAD9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5" y="1224396"/>
            <a:ext cx="12203501" cy="220460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6FC931-5DCC-EA16-A1A1-AF315834BB8C}"/>
              </a:ext>
            </a:extLst>
          </p:cNvPr>
          <p:cNvSpPr/>
          <p:nvPr/>
        </p:nvSpPr>
        <p:spPr>
          <a:xfrm>
            <a:off x="-223284" y="0"/>
            <a:ext cx="12578317" cy="12608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Reimbursement Resources</a:t>
            </a:r>
            <a:endParaRPr lang="en-US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81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FD1C26-4DB5-4C53-BCD8-C32A8814130C}"/>
              </a:ext>
            </a:extLst>
          </p:cNvPr>
          <p:cNvSpPr/>
          <p:nvPr/>
        </p:nvSpPr>
        <p:spPr>
          <a:xfrm>
            <a:off x="4877" y="8044"/>
            <a:ext cx="5743905" cy="68499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7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6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29C1C-5ABF-BF8A-5834-17B9D2E2C0E9}"/>
              </a:ext>
            </a:extLst>
          </p:cNvPr>
          <p:cNvSpPr txBox="1"/>
          <p:nvPr/>
        </p:nvSpPr>
        <p:spPr>
          <a:xfrm>
            <a:off x="5879805" y="166778"/>
            <a:ext cx="6145417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Open Sans"/>
                <a:ea typeface="Open Sans"/>
                <a:cs typeface="Open Sans"/>
              </a:rPr>
              <a:t>Office of Finance and Accounting Questionnaire </a:t>
            </a:r>
          </a:p>
          <a:p>
            <a:endParaRPr lang="en-US">
              <a:cs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82391D-7D37-3441-799A-DCF239A24851}"/>
              </a:ext>
            </a:extLst>
          </p:cNvPr>
          <p:cNvSpPr/>
          <p:nvPr/>
        </p:nvSpPr>
        <p:spPr>
          <a:xfrm>
            <a:off x="6250309" y="1745631"/>
            <a:ext cx="5404407" cy="70909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Annual Submission in MRIS </a:t>
            </a:r>
            <a:endParaRPr lang="en-US" sz="20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4CB233-E57A-0CAF-A531-83B657B52A2D}"/>
              </a:ext>
            </a:extLst>
          </p:cNvPr>
          <p:cNvSpPr/>
          <p:nvPr/>
        </p:nvSpPr>
        <p:spPr>
          <a:xfrm>
            <a:off x="6250309" y="3074453"/>
            <a:ext cx="5416972" cy="70909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Access Form Through Alert in MRIS</a:t>
            </a:r>
            <a:endParaRPr lang="en-US" sz="20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9EB4F8-A0A8-10B9-D15F-859920454CC4}"/>
              </a:ext>
            </a:extLst>
          </p:cNvPr>
          <p:cNvSpPr/>
          <p:nvPr/>
        </p:nvSpPr>
        <p:spPr>
          <a:xfrm>
            <a:off x="6265832" y="4403275"/>
            <a:ext cx="5401449" cy="70909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Ensures Compliance with Federal Requirements</a:t>
            </a:r>
            <a:endParaRPr lang="en-US" sz="20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E02E40-86B5-EE01-BF80-12D829133940}"/>
              </a:ext>
            </a:extLst>
          </p:cNvPr>
          <p:cNvSpPr/>
          <p:nvPr/>
        </p:nvSpPr>
        <p:spPr>
          <a:xfrm>
            <a:off x="6250309" y="5732097"/>
            <a:ext cx="5416971" cy="70909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Not Submitting Results in Payment Hold</a:t>
            </a:r>
            <a:endParaRPr lang="en-US" sz="20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screenshot of a computer survey&#10;&#10;Description automatically generated">
            <a:extLst>
              <a:ext uri="{FF2B5EF4-FFF2-40B4-BE49-F238E27FC236}">
                <a16:creationId xmlns:a16="http://schemas.microsoft.com/office/drawing/2014/main" id="{52F60555-97FA-3312-63CF-C5109C6D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825" y="463586"/>
            <a:ext cx="4542007" cy="59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160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37C2FA-B854-4DC4-88E7-1323E803EAB0}"/>
              </a:ext>
            </a:extLst>
          </p:cNvPr>
          <p:cNvSpPr/>
          <p:nvPr/>
        </p:nvSpPr>
        <p:spPr>
          <a:xfrm>
            <a:off x="11523305" y="0"/>
            <a:ext cx="159664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30716-890C-4B36-BA27-8DF49D7466A0}"/>
              </a:ext>
            </a:extLst>
          </p:cNvPr>
          <p:cNvSpPr/>
          <p:nvPr/>
        </p:nvSpPr>
        <p:spPr>
          <a:xfrm>
            <a:off x="11852473" y="0"/>
            <a:ext cx="25866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54D925-9C57-4379-8B67-F3CB94B7D764}"/>
              </a:ext>
            </a:extLst>
          </p:cNvPr>
          <p:cNvSpPr/>
          <p:nvPr/>
        </p:nvSpPr>
        <p:spPr>
          <a:xfrm>
            <a:off x="0" y="0"/>
            <a:ext cx="12192000" cy="40168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D00D6-CD49-43EA-8BCF-9E6CF416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77" y="105646"/>
            <a:ext cx="9938657" cy="1325563"/>
          </a:xfrm>
        </p:spPr>
        <p:txBody>
          <a:bodyPr>
            <a:normAutofit/>
          </a:bodyPr>
          <a:lstStyle/>
          <a:p>
            <a:pPr algn="ctr"/>
            <a:r>
              <a:rPr lang="en-US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E6F4-93D4-4B56-A800-50D393D5A69B}"/>
              </a:ext>
            </a:extLst>
          </p:cNvPr>
          <p:cNvSpPr/>
          <p:nvPr/>
        </p:nvSpPr>
        <p:spPr>
          <a:xfrm rot="16200000">
            <a:off x="6036645" y="-1928588"/>
            <a:ext cx="118710" cy="12192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Several hands raised and ready to answer a question">
            <a:extLst>
              <a:ext uri="{FF2B5EF4-FFF2-40B4-BE49-F238E27FC236}">
                <a16:creationId xmlns:a16="http://schemas.microsoft.com/office/drawing/2014/main" id="{B8125D3C-DD90-6FE2-6D24-0894C3167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356" y="1476823"/>
            <a:ext cx="3314700" cy="221249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1374852-1467-21EC-8F52-F734334C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56" y="4843111"/>
            <a:ext cx="4280876" cy="1550411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840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E9D961-4C28-4DD8-81FC-BF755D02C990}"/>
              </a:ext>
            </a:extLst>
          </p:cNvPr>
          <p:cNvSpPr/>
          <p:nvPr/>
        </p:nvSpPr>
        <p:spPr>
          <a:xfrm>
            <a:off x="6347637" y="6198781"/>
            <a:ext cx="850605" cy="31010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510" name="Rectangle 2150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2" name="Rectangle 215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4" name="Rectangle 215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6" name="Rectangle 215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E8FDEA-2E7B-667C-A873-30F52CE1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25" y="176584"/>
            <a:ext cx="11621387" cy="1059047"/>
          </a:xfrm>
        </p:spPr>
        <p:txBody>
          <a:bodyPr anchor="ctr">
            <a:normAutofit fontScale="90000"/>
          </a:bodyPr>
          <a:lstStyle/>
          <a:p>
            <a:r>
              <a:rPr lang="en-US" sz="4800" b="1">
                <a:solidFill>
                  <a:srgbClr val="FFFFFF"/>
                </a:solidFill>
                <a:latin typeface="Calibri"/>
                <a:cs typeface="Calibri Light"/>
              </a:rPr>
              <a:t>Emergency Refugee Migration Assistance (ERMA)</a:t>
            </a:r>
            <a:endParaRPr lang="en-US" sz="4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505" name="Content Placeholder 1">
            <a:extLst>
              <a:ext uri="{FF2B5EF4-FFF2-40B4-BE49-F238E27FC236}">
                <a16:creationId xmlns:a16="http://schemas.microsoft.com/office/drawing/2014/main" id="{4289B903-FDD9-4971-9C99-10BE675DEC7A}"/>
              </a:ext>
            </a:extLst>
          </p:cNvPr>
          <p:cNvSpPr>
            <a:spLocks/>
          </p:cNvSpPr>
          <p:nvPr/>
        </p:nvSpPr>
        <p:spPr>
          <a:xfrm>
            <a:off x="669851" y="2199148"/>
            <a:ext cx="11004696" cy="3182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34035" indent="-457200" defTabSz="64008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1200">
                <a:latin typeface="Trajan Pro"/>
                <a:ea typeface="+mn-ea"/>
                <a:cs typeface="+mn-cs"/>
              </a:rPr>
              <a:t>PRM funding </a:t>
            </a:r>
            <a:r>
              <a:rPr lang="en-US" sz="2800">
                <a:latin typeface="Trajan Pro"/>
              </a:rPr>
              <a:t>s</a:t>
            </a:r>
            <a:r>
              <a:rPr lang="en-US" sz="2800" kern="1200">
                <a:latin typeface="Trajan Pro"/>
                <a:ea typeface="+mn-ea"/>
                <a:cs typeface="+mn-cs"/>
              </a:rPr>
              <a:t>ource created to support relocation efforts of Afghans.</a:t>
            </a:r>
            <a:endParaRPr lang="en-US">
              <a:ea typeface="+mn-ea"/>
              <a:cs typeface="+mn-cs"/>
            </a:endParaRPr>
          </a:p>
          <a:p>
            <a:pPr marL="255905" indent="-179070" defTabSz="640080">
              <a:lnSpc>
                <a:spcPct val="80000"/>
              </a:lnSpc>
              <a:spcAft>
                <a:spcPts val="600"/>
              </a:spcAft>
              <a:buFont typeface="Wingdings"/>
              <a:buChar char="q"/>
              <a:defRPr/>
            </a:pPr>
            <a:endParaRPr lang="en-US" sz="2800" kern="1200">
              <a:solidFill>
                <a:schemeClr val="tx1"/>
              </a:solidFill>
              <a:latin typeface="Trajan Pro"/>
            </a:endParaRPr>
          </a:p>
          <a:p>
            <a:pPr marL="534035" indent="-457200" defTabSz="64008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Trajan Pro"/>
              </a:rPr>
              <a:t>Separate funding stream from R&amp;P.</a:t>
            </a:r>
          </a:p>
          <a:p>
            <a:pPr marL="255905" indent="-179070" defTabSz="640080">
              <a:lnSpc>
                <a:spcPct val="80000"/>
              </a:lnSpc>
              <a:spcAft>
                <a:spcPts val="600"/>
              </a:spcAft>
              <a:buFont typeface="Wingdings"/>
              <a:buChar char="q"/>
              <a:defRPr/>
            </a:pPr>
            <a:endParaRPr lang="en-US" sz="2800">
              <a:latin typeface="Trajan Pro"/>
            </a:endParaRPr>
          </a:p>
          <a:p>
            <a:pPr marL="534035" indent="-457200" defTabSz="64008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Trajan Pro"/>
              </a:rPr>
              <a:t>Funds Direct Assistance, ADA, and ERMA CDF for costs associated with ERMA eligible clients.</a:t>
            </a:r>
          </a:p>
          <a:p>
            <a:pPr marL="534035" indent="-457200" defTabSz="64008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800">
              <a:latin typeface="Trajan Pro"/>
            </a:endParaRPr>
          </a:p>
          <a:p>
            <a:pPr marL="255905" indent="-179070" defTabSz="640080">
              <a:lnSpc>
                <a:spcPct val="80000"/>
              </a:lnSpc>
              <a:spcAft>
                <a:spcPts val="600"/>
              </a:spcAft>
              <a:buFont typeface="Wingdings"/>
              <a:buChar char="q"/>
              <a:defRPr/>
            </a:pPr>
            <a:endParaRPr lang="en-US" sz="2800">
              <a:latin typeface="Trajan Pro"/>
            </a:endParaRPr>
          </a:p>
          <a:p>
            <a:pPr marL="365760" indent="-255905" defTabSz="640080">
              <a:lnSpc>
                <a:spcPct val="80000"/>
              </a:lnSpc>
              <a:spcAft>
                <a:spcPts val="600"/>
              </a:spcAft>
              <a:buFont typeface="Wingdings 3"/>
              <a:buChar char=""/>
              <a:defRPr/>
            </a:pPr>
            <a:endParaRPr lang="en-US" kern="1200">
              <a:solidFill>
                <a:schemeClr val="tx1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316" name="Slide Number Placeholder 1">
            <a:extLst>
              <a:ext uri="{FF2B5EF4-FFF2-40B4-BE49-F238E27FC236}">
                <a16:creationId xmlns:a16="http://schemas.microsoft.com/office/drawing/2014/main" id="{E55A779B-4135-467A-969E-C36B3975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43" y="5860354"/>
            <a:ext cx="2898105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Goudy Oldstyle Std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Goudy Oldstyle Std"/>
              </a:defRPr>
            </a:lvl2pPr>
            <a:lvl3pPr marL="1143000" indent="-228600">
              <a:spcBef>
                <a:spcPts val="3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Goudy Oldstyle Std"/>
              </a:defRPr>
            </a:lvl3pPr>
            <a:lvl4pPr marL="16002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Goudy Oldstyle Std"/>
              </a:defRPr>
            </a:lvl4pPr>
            <a:lvl5pPr marL="20574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9pPr>
          </a:lstStyle>
          <a:p>
            <a:pPr defTabSz="640080" fontAlgn="base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fld id="{6B53901E-8F42-4073-A5C3-CAB07BE088A0}" type="slidenum">
              <a:rPr lang="en-US" altLang="en-US" sz="700" kern="1200">
                <a:solidFill>
                  <a:srgbClr val="000000"/>
                </a:solidFill>
                <a:latin typeface="Trajan Pro"/>
                <a:ea typeface="+mn-ea"/>
                <a:cs typeface="+mn-cs"/>
              </a:rPr>
              <a:pPr defTabSz="640080" fontAlgn="base"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t>4</a:t>
            </a:fld>
            <a:endParaRPr lang="en-US" altLang="en-US" sz="1000">
              <a:solidFill>
                <a:srgbClr val="000000"/>
              </a:solidFill>
              <a:latin typeface="Trajan Pro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579404-36B1-0990-03DD-5FD0B15E65B6}"/>
              </a:ext>
            </a:extLst>
          </p:cNvPr>
          <p:cNvSpPr/>
          <p:nvPr/>
        </p:nvSpPr>
        <p:spPr>
          <a:xfrm>
            <a:off x="676043" y="5382526"/>
            <a:ext cx="10841665" cy="11622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18216-73BD-1A1A-9CE2-E438D0C05A41}"/>
              </a:ext>
            </a:extLst>
          </p:cNvPr>
          <p:cNvSpPr txBox="1"/>
          <p:nvPr/>
        </p:nvSpPr>
        <p:spPr>
          <a:xfrm>
            <a:off x="1572185" y="5552994"/>
            <a:ext cx="9751488" cy="7903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6835" defTabSz="64008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800" b="1">
                <a:latin typeface="Trajan Pro"/>
              </a:rPr>
              <a:t>MRS Connect Resources: </a:t>
            </a:r>
            <a:r>
              <a:rPr lang="en-US" sz="2800">
                <a:latin typeface="Trajan Pro"/>
              </a:rPr>
              <a:t>ERMA Guidance Document,  ERMA Network Call, and ERMA Cooperative Agreement</a:t>
            </a:r>
            <a:endParaRPr lang="en-US">
              <a:ea typeface="+mn-ea"/>
              <a:cs typeface="+mn-cs"/>
            </a:endParaRPr>
          </a:p>
        </p:txBody>
      </p:sp>
      <p:pic>
        <p:nvPicPr>
          <p:cNvPr id="8" name="Graphic 7" descr="Document outline">
            <a:extLst>
              <a:ext uri="{FF2B5EF4-FFF2-40B4-BE49-F238E27FC236}">
                <a16:creationId xmlns:a16="http://schemas.microsoft.com/office/drawing/2014/main" id="{51760F6C-D6C2-E624-B650-28A486248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901" y="548868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33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9B23D-E98B-4912-8509-71F0E1287527}"/>
              </a:ext>
            </a:extLst>
          </p:cNvPr>
          <p:cNvSpPr/>
          <p:nvPr/>
        </p:nvSpPr>
        <p:spPr>
          <a:xfrm>
            <a:off x="10024917" y="31661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D7BFE-BFB4-405B-9E44-63B1B9EB0355}"/>
              </a:ext>
            </a:extLst>
          </p:cNvPr>
          <p:cNvSpPr txBox="1"/>
          <p:nvPr/>
        </p:nvSpPr>
        <p:spPr>
          <a:xfrm>
            <a:off x="2416298" y="943234"/>
            <a:ext cx="713829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722376">
              <a:spcAft>
                <a:spcPts val="600"/>
              </a:spcAft>
            </a:pPr>
            <a:r>
              <a:rPr lang="en-US" sz="4400" b="1">
                <a:latin typeface="Open Sans"/>
                <a:ea typeface="Open Sans"/>
                <a:cs typeface="Open Sans"/>
              </a:rPr>
              <a:t>Administrative</a:t>
            </a:r>
            <a:r>
              <a:rPr lang="en-US" sz="4400" b="1" kern="12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Funding</a:t>
            </a:r>
            <a:endParaRPr lang="en-US" sz="60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60092-15BC-5A70-5AE9-A160362B1450}"/>
              </a:ext>
            </a:extLst>
          </p:cNvPr>
          <p:cNvSpPr/>
          <p:nvPr/>
        </p:nvSpPr>
        <p:spPr>
          <a:xfrm>
            <a:off x="1188025" y="1876081"/>
            <a:ext cx="9815950" cy="22576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FD71E7-3E7C-5121-5649-805A8848C890}"/>
              </a:ext>
            </a:extLst>
          </p:cNvPr>
          <p:cNvSpPr txBox="1"/>
          <p:nvPr/>
        </p:nvSpPr>
        <p:spPr>
          <a:xfrm>
            <a:off x="1182576" y="2483309"/>
            <a:ext cx="9963326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212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Arial"/>
                <a:cs typeface="Arial"/>
              </a:rPr>
              <a:t>Funded by R&amp;P </a:t>
            </a: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endParaRPr lang="en-US" sz="2800">
              <a:latin typeface="Arial"/>
              <a:cs typeface="Arial"/>
            </a:endParaRP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Arial"/>
                <a:cs typeface="Arial"/>
              </a:rPr>
              <a:t>Awarded in quarterly tranches</a:t>
            </a:r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566420" indent="-457200">
              <a:buFont typeface="Wingdings,Sans-Serif" panose="020B0604020202020204" pitchFamily="34" charset="0"/>
              <a:buChar char="q"/>
              <a:defRPr/>
            </a:pPr>
            <a:endParaRPr lang="en-US" sz="2800">
              <a:latin typeface="Arial"/>
              <a:cs typeface="Arial"/>
            </a:endParaRP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Arial"/>
                <a:cs typeface="Arial"/>
              </a:rPr>
              <a:t>Use limited to actual administrative expenses incurred</a:t>
            </a:r>
          </a:p>
          <a:p>
            <a:pPr marL="566420" indent="-457200">
              <a:buFont typeface="Wingdings,Sans-Serif" panose="020B0604020202020204" pitchFamily="34" charset="0"/>
              <a:buChar char="q"/>
              <a:defRPr/>
            </a:pPr>
            <a:endParaRPr lang="en-US" sz="2800">
              <a:latin typeface="Arial"/>
              <a:cs typeface="Arial"/>
            </a:endParaRPr>
          </a:p>
          <a:p>
            <a:pPr marL="45212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latin typeface="Arial"/>
                <a:cs typeface="Arial"/>
              </a:rPr>
              <a:t>80% of estimated funding guaranteed</a:t>
            </a:r>
          </a:p>
        </p:txBody>
      </p:sp>
      <p:pic>
        <p:nvPicPr>
          <p:cNvPr id="34" name="Graphic 6" descr="Coins outline">
            <a:extLst>
              <a:ext uri="{FF2B5EF4-FFF2-40B4-BE49-F238E27FC236}">
                <a16:creationId xmlns:a16="http://schemas.microsoft.com/office/drawing/2014/main" id="{104D0143-9E83-327F-8F6A-F45ED7519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8025" y="870754"/>
            <a:ext cx="914400" cy="914400"/>
          </a:xfrm>
          <a:prstGeom prst="rect">
            <a:avLst/>
          </a:prstGeom>
        </p:spPr>
      </p:pic>
      <p:pic>
        <p:nvPicPr>
          <p:cNvPr id="36" name="Graphic 5" descr="Money outline">
            <a:extLst>
              <a:ext uri="{FF2B5EF4-FFF2-40B4-BE49-F238E27FC236}">
                <a16:creationId xmlns:a16="http://schemas.microsoft.com/office/drawing/2014/main" id="{72B8618F-481D-13B5-86DD-A51BB6C26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8464" y="7982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0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D7BFE-BFB4-405B-9E44-63B1B9EB0355}"/>
              </a:ext>
            </a:extLst>
          </p:cNvPr>
          <p:cNvSpPr txBox="1"/>
          <p:nvPr/>
        </p:nvSpPr>
        <p:spPr>
          <a:xfrm>
            <a:off x="829340" y="264280"/>
            <a:ext cx="1019662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Administrative Award Chart </a:t>
            </a:r>
            <a:endParaRPr lang="en-US" sz="4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9B23D-E98B-4912-8509-71F0E1287527}"/>
              </a:ext>
            </a:extLst>
          </p:cNvPr>
          <p:cNvSpPr/>
          <p:nvPr/>
        </p:nvSpPr>
        <p:spPr>
          <a:xfrm>
            <a:off x="10024917" y="31661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60092-15BC-5A70-5AE9-A160362B1450}"/>
              </a:ext>
            </a:extLst>
          </p:cNvPr>
          <p:cNvSpPr/>
          <p:nvPr/>
        </p:nvSpPr>
        <p:spPr>
          <a:xfrm>
            <a:off x="0" y="1360148"/>
            <a:ext cx="12192000" cy="2397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C90BB-E0CD-6ADD-2637-C7D5AF93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6" y="1926299"/>
            <a:ext cx="11628188" cy="43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0" name="Rectangle 2150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2" name="Rectangle 215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4" name="Rectangle 215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6" name="Rectangle 215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E8FDEA-2E7B-667C-A873-30F52CE1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824" y="349112"/>
            <a:ext cx="9579934" cy="105904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  <a:latin typeface="Quire Sans"/>
                <a:cs typeface="Quire Sans"/>
              </a:rPr>
              <a:t>MRIS Administrative Reimbursement</a:t>
            </a:r>
            <a:br>
              <a:rPr lang="en-US" sz="4800" b="1">
                <a:solidFill>
                  <a:srgbClr val="FFFFFF"/>
                </a:solidFill>
                <a:latin typeface="Quire Sans"/>
                <a:cs typeface="Quire Sans"/>
              </a:rPr>
            </a:br>
            <a:r>
              <a:rPr lang="en-US" sz="4000" b="1">
                <a:solidFill>
                  <a:srgbClr val="FFFFFF"/>
                </a:solidFill>
                <a:latin typeface="Quire Sans"/>
                <a:cs typeface="Quire Sans"/>
              </a:rPr>
              <a:t>User Role: Administrator </a:t>
            </a:r>
            <a:endParaRPr lang="en-US" sz="4000" b="1">
              <a:solidFill>
                <a:srgbClr val="FFFFFF"/>
              </a:solidFill>
              <a:latin typeface="Quire Sans" panose="020B0502040204020203" pitchFamily="34" charset="0"/>
              <a:cs typeface="Quire Sans" panose="020B0502040204020203" pitchFamily="34" charset="0"/>
            </a:endParaRPr>
          </a:p>
        </p:txBody>
      </p:sp>
      <p:sp>
        <p:nvSpPr>
          <p:cNvPr id="13316" name="Slide Number Placeholder 1">
            <a:extLst>
              <a:ext uri="{FF2B5EF4-FFF2-40B4-BE49-F238E27FC236}">
                <a16:creationId xmlns:a16="http://schemas.microsoft.com/office/drawing/2014/main" id="{E55A779B-4135-467A-969E-C36B3975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43" y="5860354"/>
            <a:ext cx="2898105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Goudy Oldstyle Std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Goudy Oldstyle Std"/>
              </a:defRPr>
            </a:lvl2pPr>
            <a:lvl3pPr marL="1143000" indent="-228600">
              <a:spcBef>
                <a:spcPts val="3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Goudy Oldstyle Std"/>
              </a:defRPr>
            </a:lvl3pPr>
            <a:lvl4pPr marL="16002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Goudy Oldstyle Std"/>
              </a:defRPr>
            </a:lvl4pPr>
            <a:lvl5pPr marL="20574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9pPr>
          </a:lstStyle>
          <a:p>
            <a:pPr defTabSz="640080" fontAlgn="base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fld id="{6B53901E-8F42-4073-A5C3-CAB07BE088A0}" type="slidenum">
              <a:rPr lang="en-US" altLang="en-US" sz="700" kern="1200">
                <a:solidFill>
                  <a:srgbClr val="000000"/>
                </a:solidFill>
                <a:latin typeface="Trajan Pro"/>
                <a:ea typeface="+mn-ea"/>
                <a:cs typeface="+mn-cs"/>
              </a:rPr>
              <a:pPr defTabSz="640080" fontAlgn="base"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t>7</a:t>
            </a:fld>
            <a:endParaRPr lang="en-US" altLang="en-US" sz="1000">
              <a:solidFill>
                <a:srgbClr val="000000"/>
              </a:solidFill>
              <a:latin typeface="Trajan Pro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0A95804-A7A8-477D-4EF0-8ED728DD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5077"/>
            <a:ext cx="12263887" cy="4124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939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0" name="Rectangle 2150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2" name="Rectangle 215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4" name="Rectangle 215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6" name="Rectangle 215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E8FDEA-2E7B-667C-A873-30F52CE1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824" y="349112"/>
            <a:ext cx="9579934" cy="105904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  <a:latin typeface="Quire Sans"/>
                <a:cs typeface="Quire Sans"/>
              </a:rPr>
              <a:t>MRIS Administrative Reimbursement</a:t>
            </a:r>
            <a:br>
              <a:rPr lang="en-US" sz="4800" b="1">
                <a:solidFill>
                  <a:srgbClr val="FFFFFF"/>
                </a:solidFill>
                <a:latin typeface="Quire Sans"/>
                <a:cs typeface="Quire Sans"/>
              </a:rPr>
            </a:br>
            <a:r>
              <a:rPr lang="en-US" sz="4000" b="1">
                <a:solidFill>
                  <a:srgbClr val="FFFFFF"/>
                </a:solidFill>
                <a:latin typeface="Quire Sans"/>
                <a:cs typeface="Quire Sans"/>
              </a:rPr>
              <a:t>User Role: Administrator </a:t>
            </a:r>
            <a:endParaRPr lang="en-US" sz="4000" b="1">
              <a:solidFill>
                <a:srgbClr val="FFFFFF"/>
              </a:solidFill>
              <a:latin typeface="Quire Sans" panose="020B0502040204020203" pitchFamily="34" charset="0"/>
              <a:cs typeface="Quire Sans" panose="020B0502040204020203" pitchFamily="34" charset="0"/>
            </a:endParaRPr>
          </a:p>
        </p:txBody>
      </p:sp>
      <p:sp>
        <p:nvSpPr>
          <p:cNvPr id="13316" name="Slide Number Placeholder 1">
            <a:extLst>
              <a:ext uri="{FF2B5EF4-FFF2-40B4-BE49-F238E27FC236}">
                <a16:creationId xmlns:a16="http://schemas.microsoft.com/office/drawing/2014/main" id="{E55A779B-4135-467A-969E-C36B3975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43" y="5860354"/>
            <a:ext cx="2898105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Goudy Oldstyle Std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Goudy Oldstyle Std"/>
              </a:defRPr>
            </a:lvl2pPr>
            <a:lvl3pPr marL="1143000" indent="-228600">
              <a:spcBef>
                <a:spcPts val="3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Goudy Oldstyle Std"/>
              </a:defRPr>
            </a:lvl3pPr>
            <a:lvl4pPr marL="16002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Goudy Oldstyle Std"/>
              </a:defRPr>
            </a:lvl4pPr>
            <a:lvl5pPr marL="20574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9pPr>
          </a:lstStyle>
          <a:p>
            <a:pPr defTabSz="640080" fontAlgn="base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fld id="{6B53901E-8F42-4073-A5C3-CAB07BE088A0}" type="slidenum">
              <a:rPr lang="en-US" altLang="en-US" sz="700" kern="1200">
                <a:solidFill>
                  <a:srgbClr val="000000"/>
                </a:solidFill>
                <a:latin typeface="Trajan Pro"/>
                <a:ea typeface="+mn-ea"/>
                <a:cs typeface="+mn-cs"/>
              </a:rPr>
              <a:pPr defTabSz="640080" fontAlgn="base"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t>8</a:t>
            </a:fld>
            <a:endParaRPr lang="en-US" altLang="en-US" sz="1000">
              <a:solidFill>
                <a:srgbClr val="000000"/>
              </a:solidFill>
              <a:latin typeface="Trajan Pro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9C1305C-17ED-4DA2-DB23-59EEA7B55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28" y="1586874"/>
            <a:ext cx="11875699" cy="5265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060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0" name="Rectangle 2150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2" name="Rectangle 215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4" name="Rectangle 215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6" name="Rectangle 215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E8FDEA-2E7B-667C-A873-30F52CE1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49" y="170567"/>
            <a:ext cx="9579934" cy="105904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  <a:latin typeface="Quire Sans"/>
                <a:cs typeface="Quire Sans"/>
              </a:rPr>
              <a:t>MRIS Administrative Reimbursement</a:t>
            </a:r>
            <a:br>
              <a:rPr lang="en-US" sz="4800" b="1">
                <a:solidFill>
                  <a:srgbClr val="FFFFFF"/>
                </a:solidFill>
                <a:latin typeface="Quire Sans"/>
                <a:cs typeface="Quire Sans"/>
              </a:rPr>
            </a:br>
            <a:r>
              <a:rPr lang="en-US" sz="4000" b="1">
                <a:solidFill>
                  <a:srgbClr val="FFFFFF"/>
                </a:solidFill>
                <a:latin typeface="Quire Sans"/>
                <a:cs typeface="Quire Sans"/>
              </a:rPr>
              <a:t>User Role: Administrator</a:t>
            </a:r>
            <a:r>
              <a:rPr lang="en-US" sz="4800" b="1">
                <a:solidFill>
                  <a:srgbClr val="FFFFFF"/>
                </a:solidFill>
                <a:latin typeface="Quire Sans"/>
                <a:cs typeface="Quire Sans"/>
              </a:rPr>
              <a:t> </a:t>
            </a:r>
            <a:endParaRPr lang="en-US" sz="4800" b="1">
              <a:solidFill>
                <a:srgbClr val="FFFFFF"/>
              </a:solidFill>
              <a:latin typeface="Quire Sans" panose="020B0502040204020203" pitchFamily="34" charset="0"/>
              <a:cs typeface="Quire Sans" panose="020B0502040204020203" pitchFamily="34" charset="0"/>
            </a:endParaRPr>
          </a:p>
        </p:txBody>
      </p:sp>
      <p:sp>
        <p:nvSpPr>
          <p:cNvPr id="13316" name="Slide Number Placeholder 1">
            <a:extLst>
              <a:ext uri="{FF2B5EF4-FFF2-40B4-BE49-F238E27FC236}">
                <a16:creationId xmlns:a16="http://schemas.microsoft.com/office/drawing/2014/main" id="{E55A779B-4135-467A-969E-C36B3975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43" y="5860354"/>
            <a:ext cx="2898105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Goudy Oldstyle Std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Goudy Oldstyle Std"/>
              </a:defRPr>
            </a:lvl2pPr>
            <a:lvl3pPr marL="1143000" indent="-228600">
              <a:spcBef>
                <a:spcPts val="3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Goudy Oldstyle Std"/>
              </a:defRPr>
            </a:lvl3pPr>
            <a:lvl4pPr marL="16002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Goudy Oldstyle Std"/>
              </a:defRPr>
            </a:lvl4pPr>
            <a:lvl5pPr marL="2057400" indent="-228600">
              <a:spcBef>
                <a:spcPts val="35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Goudy Oldstyle Std"/>
              </a:defRPr>
            </a:lvl9pPr>
          </a:lstStyle>
          <a:p>
            <a:pPr defTabSz="640080" fontAlgn="base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fld id="{6B53901E-8F42-4073-A5C3-CAB07BE088A0}" type="slidenum">
              <a:rPr lang="en-US" altLang="en-US" sz="700" kern="1200">
                <a:solidFill>
                  <a:srgbClr val="000000"/>
                </a:solidFill>
                <a:latin typeface="Trajan Pro"/>
                <a:ea typeface="+mn-ea"/>
                <a:cs typeface="+mn-cs"/>
              </a:rPr>
              <a:pPr defTabSz="640080" fontAlgn="base"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t>9</a:t>
            </a:fld>
            <a:endParaRPr lang="en-US" altLang="en-US" sz="1000">
              <a:solidFill>
                <a:srgbClr val="000000"/>
              </a:solidFill>
              <a:latin typeface="Trajan Pro"/>
            </a:endParaRPr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1A5AE4C-9984-7DA3-1F9A-11948C55B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51" y="1574613"/>
            <a:ext cx="10394831" cy="5290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1228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42e1d3-4e99-4665-9f24-1acd9233a493" xsi:nil="true"/>
    <lcf76f155ced4ddcb4097134ff3c332f xmlns="e2730365-005e-420d-9f40-0f2bbb11e40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D3BA9BCDFF4B43A75C6B78F1C5AAEF" ma:contentTypeVersion="14" ma:contentTypeDescription="Create a new document." ma:contentTypeScope="" ma:versionID="20a396f3ac2ff0de05ab8a139a7a8e24">
  <xsd:schema xmlns:xsd="http://www.w3.org/2001/XMLSchema" xmlns:xs="http://www.w3.org/2001/XMLSchema" xmlns:p="http://schemas.microsoft.com/office/2006/metadata/properties" xmlns:ns2="8642e1d3-4e99-4665-9f24-1acd9233a493" xmlns:ns3="e2730365-005e-420d-9f40-0f2bbb11e409" targetNamespace="http://schemas.microsoft.com/office/2006/metadata/properties" ma:root="true" ma:fieldsID="fa7e853d445fcf94e3a567c135350b09" ns2:_="" ns3:_="">
    <xsd:import namespace="8642e1d3-4e99-4665-9f24-1acd9233a493"/>
    <xsd:import namespace="e2730365-005e-420d-9f40-0f2bbb11e4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2e1d3-4e99-4665-9f24-1acd9233a4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35a20fe-07d9-430b-865f-b12f29cdf647}" ma:internalName="TaxCatchAll" ma:showField="CatchAllData" ma:web="8642e1d3-4e99-4665-9f24-1acd9233a4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730365-005e-420d-9f40-0f2bbb11e4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5bf5785-fda2-4148-b8d6-0a458c2774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29C94F-936D-4D33-8F5A-839D688516AA}">
  <ds:schemaRefs>
    <ds:schemaRef ds:uri="68da1d45-861e-4fe5-83a3-22ea4bf0fe57"/>
    <ds:schemaRef ds:uri="8642e1d3-4e99-4665-9f24-1acd9233a493"/>
    <ds:schemaRef ds:uri="e2730365-005e-420d-9f40-0f2bbb11e409"/>
    <ds:schemaRef ds:uri="f5d787ac-d775-4fd8-bc27-72c4cb20513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649304F-40C1-4DDA-8220-220E78286BC8}">
  <ds:schemaRefs>
    <ds:schemaRef ds:uri="8642e1d3-4e99-4665-9f24-1acd9233a493"/>
    <ds:schemaRef ds:uri="e2730365-005e-420d-9f40-0f2bbb11e4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328FC66-B1CE-41F1-845C-29122A8183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Widescreen</PresentationFormat>
  <Paragraphs>240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Open Sans</vt:lpstr>
      <vt:lpstr>Quire Sans</vt:lpstr>
      <vt:lpstr>Trajan Pro</vt:lpstr>
      <vt:lpstr>Wingdings</vt:lpstr>
      <vt:lpstr>Wingdings 3</vt:lpstr>
      <vt:lpstr>'Wingdings 3',Sans-Serif</vt:lpstr>
      <vt:lpstr>Wingdings,Sans-Serif</vt:lpstr>
      <vt:lpstr>Office Theme</vt:lpstr>
      <vt:lpstr>Office Theme</vt:lpstr>
      <vt:lpstr>PowerPoint Presentation</vt:lpstr>
      <vt:lpstr>PowerPoint Presentation</vt:lpstr>
      <vt:lpstr>PowerPoint Presentation</vt:lpstr>
      <vt:lpstr>Emergency Refugee Migration Assistance (ERMA)</vt:lpstr>
      <vt:lpstr>PowerPoint Presentation</vt:lpstr>
      <vt:lpstr>PowerPoint Presentation</vt:lpstr>
      <vt:lpstr>MRIS Administrative Reimbursement User Role: Administrator </vt:lpstr>
      <vt:lpstr>MRIS Administrative Reimbursement User Role: Administrator </vt:lpstr>
      <vt:lpstr>MRIS Administrative Reimbursement User Role: Administrator </vt:lpstr>
      <vt:lpstr>MRIS Administrative Reimbursement  User Role: Finance User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ERMA Capacity Development Funding (CDF)</vt:lpstr>
      <vt:lpstr>PowerPoint Presentation</vt:lpstr>
      <vt:lpstr>FY 2024 Funding Periods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Title</dc:title>
  <dc:creator>MRSTemp_CBennese</dc:creator>
  <cp:lastModifiedBy>Caitlin Kelleghan</cp:lastModifiedBy>
  <cp:revision>440</cp:revision>
  <cp:lastPrinted>2019-11-11T14:55:29Z</cp:lastPrinted>
  <dcterms:created xsi:type="dcterms:W3CDTF">2019-11-06T14:16:38Z</dcterms:created>
  <dcterms:modified xsi:type="dcterms:W3CDTF">2024-03-20T14:18:31Z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66F07475-70A8-4505-801B-B3928EA4FAD2</vt:lpwstr>
  </property>
  <property fmtid="{D5CDD505-2E9C-101B-9397-08002B2CF9AE}" pid="3" name="ArticulatePath">
    <vt:lpwstr>Webinar Slides Template</vt:lpwstr>
  </property>
  <property fmtid="{D5CDD505-2E9C-101B-9397-08002B2CF9AE}" pid="4" name="ContentTypeId">
    <vt:lpwstr>0x01010068D3BA9BCDFF4B43A75C6B78F1C5AAEF</vt:lpwstr>
  </property>
  <property fmtid="{D5CDD505-2E9C-101B-9397-08002B2CF9AE}" pid="5" name="MediaServiceImageTags">
    <vt:lpwstr/>
  </property>
</Properties>
</file>