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 id="2147483696" r:id="rId6"/>
  </p:sldMasterIdLst>
  <p:notesMasterIdLst>
    <p:notesMasterId r:id="rId34"/>
  </p:notesMasterIdLst>
  <p:sldIdLst>
    <p:sldId id="274" r:id="rId7"/>
    <p:sldId id="484" r:id="rId8"/>
    <p:sldId id="257" r:id="rId9"/>
    <p:sldId id="258" r:id="rId10"/>
    <p:sldId id="448" r:id="rId11"/>
    <p:sldId id="286" r:id="rId12"/>
    <p:sldId id="447" r:id="rId13"/>
    <p:sldId id="275" r:id="rId14"/>
    <p:sldId id="446" r:id="rId15"/>
    <p:sldId id="278" r:id="rId16"/>
    <p:sldId id="449" r:id="rId17"/>
    <p:sldId id="450" r:id="rId18"/>
    <p:sldId id="451" r:id="rId19"/>
    <p:sldId id="452" r:id="rId20"/>
    <p:sldId id="453" r:id="rId21"/>
    <p:sldId id="454" r:id="rId22"/>
    <p:sldId id="455" r:id="rId23"/>
    <p:sldId id="456" r:id="rId24"/>
    <p:sldId id="459" r:id="rId25"/>
    <p:sldId id="458" r:id="rId26"/>
    <p:sldId id="460" r:id="rId27"/>
    <p:sldId id="457" r:id="rId28"/>
    <p:sldId id="485" r:id="rId29"/>
    <p:sldId id="483" r:id="rId30"/>
    <p:sldId id="482" r:id="rId31"/>
    <p:sldId id="420" r:id="rId32"/>
    <p:sldId id="31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61"/>
    <a:srgbClr val="2038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0817DE-CEEE-41EE-8063-6058A94BF528}" v="85" dt="2024-03-22T22:09:01.7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112" d="100"/>
          <a:sy n="112" d="100"/>
        </p:scale>
        <p:origin x="26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5/10/relationships/revisionInfo" Target="revisionInfo.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40EC8E-5ADE-4CA6-AAC6-10074DD23196}" type="datetimeFigureOut">
              <a:rPr lang="en-US" smtClean="0"/>
              <a:t>3/22/2024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EBB7DB-A017-4150-A642-65C31E28B441}" type="slidenum">
              <a:rPr lang="en-US" smtClean="0"/>
              <a:t>‹#›</a:t>
            </a:fld>
            <a:endParaRPr lang="en-US"/>
          </a:p>
        </p:txBody>
      </p:sp>
    </p:spTree>
    <p:extLst>
      <p:ext uri="{BB962C8B-B14F-4D97-AF65-F5344CB8AC3E}">
        <p14:creationId xmlns:p14="http://schemas.microsoft.com/office/powerpoint/2010/main" val="1396934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03652" cy="352068"/>
          </a:xfrm>
          <a:prstGeom prst="rect">
            <a:avLst/>
          </a:prstGeom>
        </p:spPr>
        <p:txBody>
          <a:bodyPr vert="horz" lIns="94229" tIns="47114" rIns="94229" bIns="47114"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 name="Date Placeholder 2"/>
          <p:cNvSpPr>
            <a:spLocks noGrp="1"/>
          </p:cNvSpPr>
          <p:nvPr>
            <p:ph type="dt" idx="1"/>
          </p:nvPr>
        </p:nvSpPr>
        <p:spPr>
          <a:xfrm>
            <a:off x="5364671" y="0"/>
            <a:ext cx="4103652" cy="352068"/>
          </a:xfrm>
          <a:prstGeom prst="rect">
            <a:avLst/>
          </a:prstGeom>
        </p:spPr>
        <p:txBody>
          <a:bodyPr vert="horz" lIns="94229" tIns="47114" rIns="94229" bIns="47114"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Aptos" panose="02110004020202020204"/>
                <a:ea typeface="+mn-ea"/>
                <a:cs typeface="+mn-cs"/>
              </a:rPr>
              <a:t>1.7.2013</a:t>
            </a:r>
          </a:p>
        </p:txBody>
      </p:sp>
      <p:sp>
        <p:nvSpPr>
          <p:cNvPr id="4" name="Slide Image Placeholder 3"/>
          <p:cNvSpPr>
            <a:spLocks noGrp="1" noRot="1" noChangeAspect="1"/>
          </p:cNvSpPr>
          <p:nvPr>
            <p:ph type="sldImg" idx="2"/>
          </p:nvPr>
        </p:nvSpPr>
        <p:spPr>
          <a:xfrm>
            <a:off x="2392363" y="527050"/>
            <a:ext cx="4684712" cy="2635250"/>
          </a:xfrm>
          <a:prstGeom prst="rect">
            <a:avLst/>
          </a:prstGeom>
          <a:noFill/>
          <a:ln w="12700">
            <a:solidFill>
              <a:prstClr val="black"/>
            </a:solidFill>
          </a:ln>
        </p:spPr>
        <p:txBody>
          <a:bodyPr vert="horz" lIns="94229" tIns="47114" rIns="94229" bIns="47114" rtlCol="0" anchor="ctr"/>
          <a:lstStyle/>
          <a:p>
            <a:endParaRPr/>
          </a:p>
        </p:txBody>
      </p:sp>
      <p:sp>
        <p:nvSpPr>
          <p:cNvPr id="5" name="Notes Placeholder 4"/>
          <p:cNvSpPr>
            <a:spLocks noGrp="1"/>
          </p:cNvSpPr>
          <p:nvPr>
            <p:ph type="body" sz="quarter" idx="3"/>
          </p:nvPr>
        </p:nvSpPr>
        <p:spPr>
          <a:xfrm>
            <a:off x="946997" y="3338124"/>
            <a:ext cx="7575973" cy="3163721"/>
          </a:xfrm>
          <a:prstGeom prst="rect">
            <a:avLst/>
          </a:prstGeom>
        </p:spPr>
        <p:txBody>
          <a:bodyPr vert="horz" lIns="94229" tIns="47114" rIns="94229" bIns="47114" rtlCol="0"/>
          <a:lstStyle/>
          <a:p>
            <a:r>
              <a:rPr lang="en-US"/>
              <a:t>7</a:t>
            </a:r>
          </a:p>
        </p:txBody>
      </p:sp>
      <p:sp>
        <p:nvSpPr>
          <p:cNvPr id="6" name="Footer Placeholder 5"/>
          <p:cNvSpPr>
            <a:spLocks noGrp="1"/>
          </p:cNvSpPr>
          <p:nvPr>
            <p:ph type="ftr" sz="quarter" idx="4"/>
          </p:nvPr>
        </p:nvSpPr>
        <p:spPr>
          <a:xfrm>
            <a:off x="0" y="6676250"/>
            <a:ext cx="4103652" cy="350438"/>
          </a:xfrm>
          <a:prstGeom prst="rect">
            <a:avLst/>
          </a:prstGeom>
        </p:spPr>
        <p:txBody>
          <a:bodyPr vert="horz" lIns="94229" tIns="47114" rIns="94229" bIns="47114"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 name="Slide Number Placeholder 6"/>
          <p:cNvSpPr>
            <a:spLocks noGrp="1"/>
          </p:cNvSpPr>
          <p:nvPr>
            <p:ph type="sldNum" sz="quarter" idx="5"/>
          </p:nvPr>
        </p:nvSpPr>
        <p:spPr>
          <a:xfrm>
            <a:off x="5364671" y="6676250"/>
            <a:ext cx="4103652" cy="350438"/>
          </a:xfrm>
          <a:prstGeom prst="rect">
            <a:avLst/>
          </a:prstGeom>
        </p:spPr>
        <p:txBody>
          <a:bodyPr vert="horz" lIns="94229" tIns="47114" rIns="94229" bIns="47114"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498787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3DD76-C2BF-4EC1-BB2D-E553425FD3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F09DA7-A3D7-438B-942E-EFE0574315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D78389-B4E9-43F0-A290-B40BFBF7AF2D}"/>
              </a:ext>
            </a:extLst>
          </p:cNvPr>
          <p:cNvSpPr>
            <a:spLocks noGrp="1"/>
          </p:cNvSpPr>
          <p:nvPr>
            <p:ph type="dt" sz="half" idx="10"/>
          </p:nvPr>
        </p:nvSpPr>
        <p:spPr/>
        <p:txBody>
          <a:bodyPr/>
          <a:lstStyle/>
          <a:p>
            <a:fld id="{17120E08-65E4-430C-9C12-1CB02F9416BA}" type="datetimeFigureOut">
              <a:rPr lang="en-US" smtClean="0"/>
              <a:t>3/22/2024</a:t>
            </a:fld>
            <a:endParaRPr lang="en-US"/>
          </a:p>
        </p:txBody>
      </p:sp>
      <p:sp>
        <p:nvSpPr>
          <p:cNvPr id="5" name="Footer Placeholder 4">
            <a:extLst>
              <a:ext uri="{FF2B5EF4-FFF2-40B4-BE49-F238E27FC236}">
                <a16:creationId xmlns:a16="http://schemas.microsoft.com/office/drawing/2014/main" id="{9CE84CA2-C396-46FB-BF62-2C17EDBA92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AA44C7-CFE1-4D21-BE77-4B6506C5FB07}"/>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98261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99542-4C6E-488C-B5BE-1C66E84D68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5D92E0-F744-47A3-9DC9-C3701B459F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21BDBA-E673-434C-A6F8-B9761618A458}"/>
              </a:ext>
            </a:extLst>
          </p:cNvPr>
          <p:cNvSpPr>
            <a:spLocks noGrp="1"/>
          </p:cNvSpPr>
          <p:nvPr>
            <p:ph type="dt" sz="half" idx="10"/>
          </p:nvPr>
        </p:nvSpPr>
        <p:spPr/>
        <p:txBody>
          <a:bodyPr/>
          <a:lstStyle/>
          <a:p>
            <a:fld id="{17120E08-65E4-430C-9C12-1CB02F9416BA}" type="datetimeFigureOut">
              <a:rPr lang="en-US" smtClean="0"/>
              <a:t>3/22/2024</a:t>
            </a:fld>
            <a:endParaRPr lang="en-US"/>
          </a:p>
        </p:txBody>
      </p:sp>
      <p:sp>
        <p:nvSpPr>
          <p:cNvPr id="5" name="Footer Placeholder 4">
            <a:extLst>
              <a:ext uri="{FF2B5EF4-FFF2-40B4-BE49-F238E27FC236}">
                <a16:creationId xmlns:a16="http://schemas.microsoft.com/office/drawing/2014/main" id="{296FE429-D958-4366-B58A-4F8E1AA638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3844C1-FE53-4F65-9644-FC3491770DF0}"/>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2408404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EF7D7B-49D1-47C1-B9A4-3CF3E428F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DCC207-7330-4328-96E5-4DAC111F05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174003-7440-48D2-9DB7-80ABA69E7817}"/>
              </a:ext>
            </a:extLst>
          </p:cNvPr>
          <p:cNvSpPr>
            <a:spLocks noGrp="1"/>
          </p:cNvSpPr>
          <p:nvPr>
            <p:ph type="dt" sz="half" idx="10"/>
          </p:nvPr>
        </p:nvSpPr>
        <p:spPr/>
        <p:txBody>
          <a:bodyPr/>
          <a:lstStyle/>
          <a:p>
            <a:fld id="{17120E08-65E4-430C-9C12-1CB02F9416BA}" type="datetimeFigureOut">
              <a:rPr lang="en-US" smtClean="0"/>
              <a:t>3/22/2024</a:t>
            </a:fld>
            <a:endParaRPr lang="en-US"/>
          </a:p>
        </p:txBody>
      </p:sp>
      <p:sp>
        <p:nvSpPr>
          <p:cNvPr id="5" name="Footer Placeholder 4">
            <a:extLst>
              <a:ext uri="{FF2B5EF4-FFF2-40B4-BE49-F238E27FC236}">
                <a16:creationId xmlns:a16="http://schemas.microsoft.com/office/drawing/2014/main" id="{D5D9471F-28E9-46E0-88FB-C60794E541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EB11F8-9BD2-410B-9527-31CBB15383BC}"/>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2827059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3DD76-C2BF-4EC1-BB2D-E553425FD3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F09DA7-A3D7-438B-942E-EFE0574315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D78389-B4E9-43F0-A290-B40BFBF7AF2D}"/>
              </a:ext>
            </a:extLst>
          </p:cNvPr>
          <p:cNvSpPr>
            <a:spLocks noGrp="1"/>
          </p:cNvSpPr>
          <p:nvPr>
            <p:ph type="dt" sz="half" idx="10"/>
          </p:nvPr>
        </p:nvSpPr>
        <p:spPr/>
        <p:txBody>
          <a:bodyPr/>
          <a:lstStyle/>
          <a:p>
            <a:fld id="{17120E08-65E4-430C-9C12-1CB02F9416BA}" type="datetimeFigureOut">
              <a:rPr lang="en-US" smtClean="0"/>
              <a:t>3/22/2024</a:t>
            </a:fld>
            <a:endParaRPr lang="en-US"/>
          </a:p>
        </p:txBody>
      </p:sp>
      <p:sp>
        <p:nvSpPr>
          <p:cNvPr id="5" name="Footer Placeholder 4">
            <a:extLst>
              <a:ext uri="{FF2B5EF4-FFF2-40B4-BE49-F238E27FC236}">
                <a16:creationId xmlns:a16="http://schemas.microsoft.com/office/drawing/2014/main" id="{9CE84CA2-C396-46FB-BF62-2C17EDBA92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AA44C7-CFE1-4D21-BE77-4B6506C5FB07}"/>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897242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EAA9B-6471-4011-9326-4C1816AE1F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062BAC-05A5-4D87-AE29-CD76BAE12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2C7E9F-EC36-4AFF-B0C5-7C14910B9FDE}"/>
              </a:ext>
            </a:extLst>
          </p:cNvPr>
          <p:cNvSpPr>
            <a:spLocks noGrp="1"/>
          </p:cNvSpPr>
          <p:nvPr>
            <p:ph type="dt" sz="half" idx="10"/>
          </p:nvPr>
        </p:nvSpPr>
        <p:spPr/>
        <p:txBody>
          <a:bodyPr/>
          <a:lstStyle/>
          <a:p>
            <a:fld id="{17120E08-65E4-430C-9C12-1CB02F9416BA}" type="datetimeFigureOut">
              <a:rPr lang="en-US" smtClean="0"/>
              <a:t>3/22/2024</a:t>
            </a:fld>
            <a:endParaRPr lang="en-US"/>
          </a:p>
        </p:txBody>
      </p:sp>
      <p:sp>
        <p:nvSpPr>
          <p:cNvPr id="5" name="Footer Placeholder 4">
            <a:extLst>
              <a:ext uri="{FF2B5EF4-FFF2-40B4-BE49-F238E27FC236}">
                <a16:creationId xmlns:a16="http://schemas.microsoft.com/office/drawing/2014/main" id="{52482EE0-0068-4D7F-AF80-BD3C4D0816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74D668-CBF0-4233-8E0D-0385F9A0BFF3}"/>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85515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597AC-02D4-4768-B279-93E3905CFA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E2217E-47B6-496C-91A2-946ABA6A34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267B97-3ECA-4D90-A4AD-FE7FECDB40DD}"/>
              </a:ext>
            </a:extLst>
          </p:cNvPr>
          <p:cNvSpPr>
            <a:spLocks noGrp="1"/>
          </p:cNvSpPr>
          <p:nvPr>
            <p:ph type="dt" sz="half" idx="10"/>
          </p:nvPr>
        </p:nvSpPr>
        <p:spPr/>
        <p:txBody>
          <a:bodyPr/>
          <a:lstStyle/>
          <a:p>
            <a:fld id="{17120E08-65E4-430C-9C12-1CB02F9416BA}" type="datetimeFigureOut">
              <a:rPr lang="en-US" smtClean="0"/>
              <a:t>3/22/2024</a:t>
            </a:fld>
            <a:endParaRPr lang="en-US"/>
          </a:p>
        </p:txBody>
      </p:sp>
      <p:sp>
        <p:nvSpPr>
          <p:cNvPr id="5" name="Footer Placeholder 4">
            <a:extLst>
              <a:ext uri="{FF2B5EF4-FFF2-40B4-BE49-F238E27FC236}">
                <a16:creationId xmlns:a16="http://schemas.microsoft.com/office/drawing/2014/main" id="{575DF78A-3299-4BD3-9958-FAE137D58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8118B4-DDCB-4B1F-803A-538FD8F9F542}"/>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349505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FF30C-60B9-40B5-9FFD-C1C0D06F6B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AD1647-369D-4ACC-A6DA-2E9CCE291B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B0D0D9-C312-4E70-A5F5-44190F073A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1C43A-4B23-4516-87F4-BAF6C3C30A59}"/>
              </a:ext>
            </a:extLst>
          </p:cNvPr>
          <p:cNvSpPr>
            <a:spLocks noGrp="1"/>
          </p:cNvSpPr>
          <p:nvPr>
            <p:ph type="dt" sz="half" idx="10"/>
          </p:nvPr>
        </p:nvSpPr>
        <p:spPr/>
        <p:txBody>
          <a:bodyPr/>
          <a:lstStyle/>
          <a:p>
            <a:fld id="{17120E08-65E4-430C-9C12-1CB02F9416BA}" type="datetimeFigureOut">
              <a:rPr lang="en-US" smtClean="0"/>
              <a:t>3/22/2024</a:t>
            </a:fld>
            <a:endParaRPr lang="en-US"/>
          </a:p>
        </p:txBody>
      </p:sp>
      <p:sp>
        <p:nvSpPr>
          <p:cNvPr id="6" name="Footer Placeholder 5">
            <a:extLst>
              <a:ext uri="{FF2B5EF4-FFF2-40B4-BE49-F238E27FC236}">
                <a16:creationId xmlns:a16="http://schemas.microsoft.com/office/drawing/2014/main" id="{187CF743-011B-47FE-B8EB-0D1C81BA9F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0D2EDE-E4D7-4BFD-9D4F-F731C6802437}"/>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85966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17001-3638-45E0-9153-32E326F01D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C9AB4B-CED2-47B6-A335-6D91FBDA30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818703-0D66-43AE-B5DC-288ECCC372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481C26-D556-4996-BB51-334FA8491A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B69CBD-12DD-44C7-A2E8-BE2D390406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75C834-14D8-4583-9E0F-6942037F9ABE}"/>
              </a:ext>
            </a:extLst>
          </p:cNvPr>
          <p:cNvSpPr>
            <a:spLocks noGrp="1"/>
          </p:cNvSpPr>
          <p:nvPr>
            <p:ph type="dt" sz="half" idx="10"/>
          </p:nvPr>
        </p:nvSpPr>
        <p:spPr/>
        <p:txBody>
          <a:bodyPr/>
          <a:lstStyle/>
          <a:p>
            <a:fld id="{17120E08-65E4-430C-9C12-1CB02F9416BA}" type="datetimeFigureOut">
              <a:rPr lang="en-US" smtClean="0"/>
              <a:t>3/22/2024</a:t>
            </a:fld>
            <a:endParaRPr lang="en-US"/>
          </a:p>
        </p:txBody>
      </p:sp>
      <p:sp>
        <p:nvSpPr>
          <p:cNvPr id="8" name="Footer Placeholder 7">
            <a:extLst>
              <a:ext uri="{FF2B5EF4-FFF2-40B4-BE49-F238E27FC236}">
                <a16:creationId xmlns:a16="http://schemas.microsoft.com/office/drawing/2014/main" id="{110548C7-12F9-4B41-8AC9-C2A55C80A1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38114F-7630-4623-9559-A1E190B5AECF}"/>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1090573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582B9-51BD-4266-AB7A-3A446C2013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59AB6C-F8EE-409A-8202-86A32831306D}"/>
              </a:ext>
            </a:extLst>
          </p:cNvPr>
          <p:cNvSpPr>
            <a:spLocks noGrp="1"/>
          </p:cNvSpPr>
          <p:nvPr>
            <p:ph type="dt" sz="half" idx="10"/>
          </p:nvPr>
        </p:nvSpPr>
        <p:spPr/>
        <p:txBody>
          <a:bodyPr/>
          <a:lstStyle/>
          <a:p>
            <a:fld id="{17120E08-65E4-430C-9C12-1CB02F9416BA}" type="datetimeFigureOut">
              <a:rPr lang="en-US" smtClean="0"/>
              <a:t>3/22/2024</a:t>
            </a:fld>
            <a:endParaRPr lang="en-US"/>
          </a:p>
        </p:txBody>
      </p:sp>
      <p:sp>
        <p:nvSpPr>
          <p:cNvPr id="4" name="Footer Placeholder 3">
            <a:extLst>
              <a:ext uri="{FF2B5EF4-FFF2-40B4-BE49-F238E27FC236}">
                <a16:creationId xmlns:a16="http://schemas.microsoft.com/office/drawing/2014/main" id="{D02EF38F-B9E3-4F75-BF0D-38540E6481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601782-6E1E-483B-BA87-30C6DCF1E893}"/>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26754797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48D011-F6D1-41E9-BA58-63F2D7C0A886}"/>
              </a:ext>
            </a:extLst>
          </p:cNvPr>
          <p:cNvSpPr>
            <a:spLocks noGrp="1"/>
          </p:cNvSpPr>
          <p:nvPr>
            <p:ph type="dt" sz="half" idx="10"/>
          </p:nvPr>
        </p:nvSpPr>
        <p:spPr/>
        <p:txBody>
          <a:bodyPr/>
          <a:lstStyle/>
          <a:p>
            <a:fld id="{17120E08-65E4-430C-9C12-1CB02F9416BA}" type="datetimeFigureOut">
              <a:rPr lang="en-US" smtClean="0"/>
              <a:t>3/22/2024</a:t>
            </a:fld>
            <a:endParaRPr lang="en-US"/>
          </a:p>
        </p:txBody>
      </p:sp>
      <p:sp>
        <p:nvSpPr>
          <p:cNvPr id="3" name="Footer Placeholder 2">
            <a:extLst>
              <a:ext uri="{FF2B5EF4-FFF2-40B4-BE49-F238E27FC236}">
                <a16:creationId xmlns:a16="http://schemas.microsoft.com/office/drawing/2014/main" id="{981ACBF0-9F72-49B6-A06B-D9C8D25535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DBCFE0-6C5D-46D2-98E8-841557C60B95}"/>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1751432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6556F-9CC5-4AF7-AF1D-FF8C1BFD08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ED9379-3DDD-4D3F-83CB-9C1C5C993E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641F17-6666-48BE-A842-F522B27289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EB8B0C-EC4A-46C7-A89C-EDA43FD724CD}"/>
              </a:ext>
            </a:extLst>
          </p:cNvPr>
          <p:cNvSpPr>
            <a:spLocks noGrp="1"/>
          </p:cNvSpPr>
          <p:nvPr>
            <p:ph type="dt" sz="half" idx="10"/>
          </p:nvPr>
        </p:nvSpPr>
        <p:spPr/>
        <p:txBody>
          <a:bodyPr/>
          <a:lstStyle/>
          <a:p>
            <a:fld id="{17120E08-65E4-430C-9C12-1CB02F9416BA}" type="datetimeFigureOut">
              <a:rPr lang="en-US" smtClean="0"/>
              <a:t>3/22/2024</a:t>
            </a:fld>
            <a:endParaRPr lang="en-US"/>
          </a:p>
        </p:txBody>
      </p:sp>
      <p:sp>
        <p:nvSpPr>
          <p:cNvPr id="6" name="Footer Placeholder 5">
            <a:extLst>
              <a:ext uri="{FF2B5EF4-FFF2-40B4-BE49-F238E27FC236}">
                <a16:creationId xmlns:a16="http://schemas.microsoft.com/office/drawing/2014/main" id="{498FD213-D1E0-495A-95EE-0DA3AB28FA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15A8B9-111C-4535-B866-BADAD7C9959C}"/>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474985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EAA9B-6471-4011-9326-4C1816AE1F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062BAC-05A5-4D87-AE29-CD76BAE12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2C7E9F-EC36-4AFF-B0C5-7C14910B9FDE}"/>
              </a:ext>
            </a:extLst>
          </p:cNvPr>
          <p:cNvSpPr>
            <a:spLocks noGrp="1"/>
          </p:cNvSpPr>
          <p:nvPr>
            <p:ph type="dt" sz="half" idx="10"/>
          </p:nvPr>
        </p:nvSpPr>
        <p:spPr/>
        <p:txBody>
          <a:bodyPr/>
          <a:lstStyle/>
          <a:p>
            <a:fld id="{17120E08-65E4-430C-9C12-1CB02F9416BA}" type="datetimeFigureOut">
              <a:rPr lang="en-US" smtClean="0"/>
              <a:t>3/22/2024</a:t>
            </a:fld>
            <a:endParaRPr lang="en-US"/>
          </a:p>
        </p:txBody>
      </p:sp>
      <p:sp>
        <p:nvSpPr>
          <p:cNvPr id="5" name="Footer Placeholder 4">
            <a:extLst>
              <a:ext uri="{FF2B5EF4-FFF2-40B4-BE49-F238E27FC236}">
                <a16:creationId xmlns:a16="http://schemas.microsoft.com/office/drawing/2014/main" id="{52482EE0-0068-4D7F-AF80-BD3C4D0816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74D668-CBF0-4233-8E0D-0385F9A0BFF3}"/>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2734620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43BF7-B20B-4964-AA69-A09B573651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491AAE-F2C0-472F-AE2E-835E58E1CA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462B406-C0EA-4A08-9257-88C5DBF311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612FF6-EA61-4DEF-AA49-0E6ACA1A0830}"/>
              </a:ext>
            </a:extLst>
          </p:cNvPr>
          <p:cNvSpPr>
            <a:spLocks noGrp="1"/>
          </p:cNvSpPr>
          <p:nvPr>
            <p:ph type="dt" sz="half" idx="10"/>
          </p:nvPr>
        </p:nvSpPr>
        <p:spPr/>
        <p:txBody>
          <a:bodyPr/>
          <a:lstStyle/>
          <a:p>
            <a:fld id="{17120E08-65E4-430C-9C12-1CB02F9416BA}" type="datetimeFigureOut">
              <a:rPr lang="en-US" smtClean="0"/>
              <a:t>3/22/2024</a:t>
            </a:fld>
            <a:endParaRPr lang="en-US"/>
          </a:p>
        </p:txBody>
      </p:sp>
      <p:sp>
        <p:nvSpPr>
          <p:cNvPr id="6" name="Footer Placeholder 5">
            <a:extLst>
              <a:ext uri="{FF2B5EF4-FFF2-40B4-BE49-F238E27FC236}">
                <a16:creationId xmlns:a16="http://schemas.microsoft.com/office/drawing/2014/main" id="{67CB6133-B46A-4F8F-8C71-F695AA0291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4879F7-4C47-4477-A6BF-58E976D26718}"/>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9024548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99542-4C6E-488C-B5BE-1C66E84D68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5D92E0-F744-47A3-9DC9-C3701B459F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21BDBA-E673-434C-A6F8-B9761618A458}"/>
              </a:ext>
            </a:extLst>
          </p:cNvPr>
          <p:cNvSpPr>
            <a:spLocks noGrp="1"/>
          </p:cNvSpPr>
          <p:nvPr>
            <p:ph type="dt" sz="half" idx="10"/>
          </p:nvPr>
        </p:nvSpPr>
        <p:spPr/>
        <p:txBody>
          <a:bodyPr/>
          <a:lstStyle/>
          <a:p>
            <a:fld id="{17120E08-65E4-430C-9C12-1CB02F9416BA}" type="datetimeFigureOut">
              <a:rPr lang="en-US" smtClean="0"/>
              <a:t>3/22/2024</a:t>
            </a:fld>
            <a:endParaRPr lang="en-US"/>
          </a:p>
        </p:txBody>
      </p:sp>
      <p:sp>
        <p:nvSpPr>
          <p:cNvPr id="5" name="Footer Placeholder 4">
            <a:extLst>
              <a:ext uri="{FF2B5EF4-FFF2-40B4-BE49-F238E27FC236}">
                <a16:creationId xmlns:a16="http://schemas.microsoft.com/office/drawing/2014/main" id="{296FE429-D958-4366-B58A-4F8E1AA638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3844C1-FE53-4F65-9644-FC3491770DF0}"/>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12029647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EF7D7B-49D1-47C1-B9A4-3CF3E428F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DCC207-7330-4328-96E5-4DAC111F05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174003-7440-48D2-9DB7-80ABA69E7817}"/>
              </a:ext>
            </a:extLst>
          </p:cNvPr>
          <p:cNvSpPr>
            <a:spLocks noGrp="1"/>
          </p:cNvSpPr>
          <p:nvPr>
            <p:ph type="dt" sz="half" idx="10"/>
          </p:nvPr>
        </p:nvSpPr>
        <p:spPr/>
        <p:txBody>
          <a:bodyPr/>
          <a:lstStyle/>
          <a:p>
            <a:fld id="{17120E08-65E4-430C-9C12-1CB02F9416BA}" type="datetimeFigureOut">
              <a:rPr lang="en-US" smtClean="0"/>
              <a:t>3/22/2024</a:t>
            </a:fld>
            <a:endParaRPr lang="en-US"/>
          </a:p>
        </p:txBody>
      </p:sp>
      <p:sp>
        <p:nvSpPr>
          <p:cNvPr id="5" name="Footer Placeholder 4">
            <a:extLst>
              <a:ext uri="{FF2B5EF4-FFF2-40B4-BE49-F238E27FC236}">
                <a16:creationId xmlns:a16="http://schemas.microsoft.com/office/drawing/2014/main" id="{D5D9471F-28E9-46E0-88FB-C60794E541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EB11F8-9BD2-410B-9527-31CBB15383BC}"/>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20037101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5D217-53BE-22FC-6999-0FD89370DD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EE1EDA-30A8-08CC-756A-9823F163E0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00DDBD-DF2E-D500-990F-77F93CC5D0EE}"/>
              </a:ext>
            </a:extLst>
          </p:cNvPr>
          <p:cNvSpPr>
            <a:spLocks noGrp="1"/>
          </p:cNvSpPr>
          <p:nvPr>
            <p:ph type="dt" sz="half" idx="10"/>
          </p:nvPr>
        </p:nvSpPr>
        <p:spPr/>
        <p:txBody>
          <a:bodyPr/>
          <a:lstStyle/>
          <a:p>
            <a:fld id="{2F180654-8465-4B62-B84E-4A6AD3D0FEB8}" type="datetimeFigureOut">
              <a:rPr lang="en-US" smtClean="0"/>
              <a:t>3/22/2024</a:t>
            </a:fld>
            <a:endParaRPr lang="en-US"/>
          </a:p>
        </p:txBody>
      </p:sp>
      <p:sp>
        <p:nvSpPr>
          <p:cNvPr id="5" name="Footer Placeholder 4">
            <a:extLst>
              <a:ext uri="{FF2B5EF4-FFF2-40B4-BE49-F238E27FC236}">
                <a16:creationId xmlns:a16="http://schemas.microsoft.com/office/drawing/2014/main" id="{F86E8616-30F1-FFC2-3BC0-595923D3B4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567A12-3BCE-F933-B4AC-61C8AFFD00CB}"/>
              </a:ext>
            </a:extLst>
          </p:cNvPr>
          <p:cNvSpPr>
            <a:spLocks noGrp="1"/>
          </p:cNvSpPr>
          <p:nvPr>
            <p:ph type="sldNum" sz="quarter" idx="12"/>
          </p:nvPr>
        </p:nvSpPr>
        <p:spPr/>
        <p:txBody>
          <a:bodyPr/>
          <a:lstStyle/>
          <a:p>
            <a:fld id="{EB2A77DA-64A2-414B-B135-D5ACC7B82127}" type="slidenum">
              <a:rPr lang="en-US" smtClean="0"/>
              <a:t>‹#›</a:t>
            </a:fld>
            <a:endParaRPr lang="en-US"/>
          </a:p>
        </p:txBody>
      </p:sp>
    </p:spTree>
    <p:extLst>
      <p:ext uri="{BB962C8B-B14F-4D97-AF65-F5344CB8AC3E}">
        <p14:creationId xmlns:p14="http://schemas.microsoft.com/office/powerpoint/2010/main" val="19292346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EBA18-493A-7631-29F7-3C4D6CB427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CE9185-1FAE-DD25-6946-8F50995C6F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53E51B-F724-339E-B80B-D301035F1B0D}"/>
              </a:ext>
            </a:extLst>
          </p:cNvPr>
          <p:cNvSpPr>
            <a:spLocks noGrp="1"/>
          </p:cNvSpPr>
          <p:nvPr>
            <p:ph type="dt" sz="half" idx="10"/>
          </p:nvPr>
        </p:nvSpPr>
        <p:spPr/>
        <p:txBody>
          <a:bodyPr/>
          <a:lstStyle/>
          <a:p>
            <a:fld id="{2F180654-8465-4B62-B84E-4A6AD3D0FEB8}" type="datetimeFigureOut">
              <a:rPr lang="en-US" smtClean="0"/>
              <a:t>3/22/2024</a:t>
            </a:fld>
            <a:endParaRPr lang="en-US"/>
          </a:p>
        </p:txBody>
      </p:sp>
      <p:sp>
        <p:nvSpPr>
          <p:cNvPr id="5" name="Footer Placeholder 4">
            <a:extLst>
              <a:ext uri="{FF2B5EF4-FFF2-40B4-BE49-F238E27FC236}">
                <a16:creationId xmlns:a16="http://schemas.microsoft.com/office/drawing/2014/main" id="{3862348B-9DB1-E6CA-B4A8-418DE32057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B54C2-F3EF-97FB-2C32-A1A5DA107BE8}"/>
              </a:ext>
            </a:extLst>
          </p:cNvPr>
          <p:cNvSpPr>
            <a:spLocks noGrp="1"/>
          </p:cNvSpPr>
          <p:nvPr>
            <p:ph type="sldNum" sz="quarter" idx="12"/>
          </p:nvPr>
        </p:nvSpPr>
        <p:spPr/>
        <p:txBody>
          <a:bodyPr/>
          <a:lstStyle/>
          <a:p>
            <a:fld id="{EB2A77DA-64A2-414B-B135-D5ACC7B82127}" type="slidenum">
              <a:rPr lang="en-US" smtClean="0"/>
              <a:t>‹#›</a:t>
            </a:fld>
            <a:endParaRPr lang="en-US"/>
          </a:p>
        </p:txBody>
      </p:sp>
    </p:spTree>
    <p:extLst>
      <p:ext uri="{BB962C8B-B14F-4D97-AF65-F5344CB8AC3E}">
        <p14:creationId xmlns:p14="http://schemas.microsoft.com/office/powerpoint/2010/main" val="4535822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060CB-482F-3BEA-377C-00C720CA2C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8C31AC-28CF-4753-4199-B1614C1116F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BA250C-2178-2D01-312B-100E383F83C7}"/>
              </a:ext>
            </a:extLst>
          </p:cNvPr>
          <p:cNvSpPr>
            <a:spLocks noGrp="1"/>
          </p:cNvSpPr>
          <p:nvPr>
            <p:ph type="dt" sz="half" idx="10"/>
          </p:nvPr>
        </p:nvSpPr>
        <p:spPr/>
        <p:txBody>
          <a:bodyPr/>
          <a:lstStyle/>
          <a:p>
            <a:fld id="{2F180654-8465-4B62-B84E-4A6AD3D0FEB8}" type="datetimeFigureOut">
              <a:rPr lang="en-US" smtClean="0"/>
              <a:t>3/22/2024</a:t>
            </a:fld>
            <a:endParaRPr lang="en-US"/>
          </a:p>
        </p:txBody>
      </p:sp>
      <p:sp>
        <p:nvSpPr>
          <p:cNvPr id="5" name="Footer Placeholder 4">
            <a:extLst>
              <a:ext uri="{FF2B5EF4-FFF2-40B4-BE49-F238E27FC236}">
                <a16:creationId xmlns:a16="http://schemas.microsoft.com/office/drawing/2014/main" id="{2DD3C3F1-0466-380B-C4C6-DC86C38205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A7A728-9173-6C12-439B-8C316FBEEEF5}"/>
              </a:ext>
            </a:extLst>
          </p:cNvPr>
          <p:cNvSpPr>
            <a:spLocks noGrp="1"/>
          </p:cNvSpPr>
          <p:nvPr>
            <p:ph type="sldNum" sz="quarter" idx="12"/>
          </p:nvPr>
        </p:nvSpPr>
        <p:spPr/>
        <p:txBody>
          <a:bodyPr/>
          <a:lstStyle/>
          <a:p>
            <a:fld id="{EB2A77DA-64A2-414B-B135-D5ACC7B82127}" type="slidenum">
              <a:rPr lang="en-US" smtClean="0"/>
              <a:t>‹#›</a:t>
            </a:fld>
            <a:endParaRPr lang="en-US"/>
          </a:p>
        </p:txBody>
      </p:sp>
    </p:spTree>
    <p:extLst>
      <p:ext uri="{BB962C8B-B14F-4D97-AF65-F5344CB8AC3E}">
        <p14:creationId xmlns:p14="http://schemas.microsoft.com/office/powerpoint/2010/main" val="34012320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AA0A3-86E7-E6E7-21B9-00A1663E7A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42AF0C-2292-B55C-1750-2888561EDF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1CBA34-E763-EBD2-56D9-A706677322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FF9C00-1F38-B7E7-0A11-4C6BA2D5F4C0}"/>
              </a:ext>
            </a:extLst>
          </p:cNvPr>
          <p:cNvSpPr>
            <a:spLocks noGrp="1"/>
          </p:cNvSpPr>
          <p:nvPr>
            <p:ph type="dt" sz="half" idx="10"/>
          </p:nvPr>
        </p:nvSpPr>
        <p:spPr/>
        <p:txBody>
          <a:bodyPr/>
          <a:lstStyle/>
          <a:p>
            <a:fld id="{2F180654-8465-4B62-B84E-4A6AD3D0FEB8}" type="datetimeFigureOut">
              <a:rPr lang="en-US" smtClean="0"/>
              <a:t>3/22/2024</a:t>
            </a:fld>
            <a:endParaRPr lang="en-US"/>
          </a:p>
        </p:txBody>
      </p:sp>
      <p:sp>
        <p:nvSpPr>
          <p:cNvPr id="6" name="Footer Placeholder 5">
            <a:extLst>
              <a:ext uri="{FF2B5EF4-FFF2-40B4-BE49-F238E27FC236}">
                <a16:creationId xmlns:a16="http://schemas.microsoft.com/office/drawing/2014/main" id="{6555A8D5-367B-CD4D-FBB5-F23C95C3D1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DBD231-71D2-49F9-5EFF-CC31A760D964}"/>
              </a:ext>
            </a:extLst>
          </p:cNvPr>
          <p:cNvSpPr>
            <a:spLocks noGrp="1"/>
          </p:cNvSpPr>
          <p:nvPr>
            <p:ph type="sldNum" sz="quarter" idx="12"/>
          </p:nvPr>
        </p:nvSpPr>
        <p:spPr/>
        <p:txBody>
          <a:bodyPr/>
          <a:lstStyle/>
          <a:p>
            <a:fld id="{EB2A77DA-64A2-414B-B135-D5ACC7B82127}" type="slidenum">
              <a:rPr lang="en-US" smtClean="0"/>
              <a:t>‹#›</a:t>
            </a:fld>
            <a:endParaRPr lang="en-US"/>
          </a:p>
        </p:txBody>
      </p:sp>
    </p:spTree>
    <p:extLst>
      <p:ext uri="{BB962C8B-B14F-4D97-AF65-F5344CB8AC3E}">
        <p14:creationId xmlns:p14="http://schemas.microsoft.com/office/powerpoint/2010/main" val="23371541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6FBC6-12A5-B2FD-F791-C61B172F5AD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7129C8-DD1F-B5C0-8B07-71568C7020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3267B3-4EC4-A31A-7648-F7FABB07EE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942826-2A9B-D541-52D8-33BEEEA4B9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4656DC-5622-5B51-19DC-DC1D438621F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9D5E74-37B0-6042-1889-B40A75A447FD}"/>
              </a:ext>
            </a:extLst>
          </p:cNvPr>
          <p:cNvSpPr>
            <a:spLocks noGrp="1"/>
          </p:cNvSpPr>
          <p:nvPr>
            <p:ph type="dt" sz="half" idx="10"/>
          </p:nvPr>
        </p:nvSpPr>
        <p:spPr/>
        <p:txBody>
          <a:bodyPr/>
          <a:lstStyle/>
          <a:p>
            <a:fld id="{2F180654-8465-4B62-B84E-4A6AD3D0FEB8}" type="datetimeFigureOut">
              <a:rPr lang="en-US" smtClean="0"/>
              <a:t>3/22/2024</a:t>
            </a:fld>
            <a:endParaRPr lang="en-US"/>
          </a:p>
        </p:txBody>
      </p:sp>
      <p:sp>
        <p:nvSpPr>
          <p:cNvPr id="8" name="Footer Placeholder 7">
            <a:extLst>
              <a:ext uri="{FF2B5EF4-FFF2-40B4-BE49-F238E27FC236}">
                <a16:creationId xmlns:a16="http://schemas.microsoft.com/office/drawing/2014/main" id="{FDF9552B-8D35-CFBD-ABEA-A3B2EFDC4F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0E42A95-2E83-33F4-BDEB-EBBDC94F97EF}"/>
              </a:ext>
            </a:extLst>
          </p:cNvPr>
          <p:cNvSpPr>
            <a:spLocks noGrp="1"/>
          </p:cNvSpPr>
          <p:nvPr>
            <p:ph type="sldNum" sz="quarter" idx="12"/>
          </p:nvPr>
        </p:nvSpPr>
        <p:spPr/>
        <p:txBody>
          <a:bodyPr/>
          <a:lstStyle/>
          <a:p>
            <a:fld id="{EB2A77DA-64A2-414B-B135-D5ACC7B82127}" type="slidenum">
              <a:rPr lang="en-US" smtClean="0"/>
              <a:t>‹#›</a:t>
            </a:fld>
            <a:endParaRPr lang="en-US"/>
          </a:p>
        </p:txBody>
      </p:sp>
    </p:spTree>
    <p:extLst>
      <p:ext uri="{BB962C8B-B14F-4D97-AF65-F5344CB8AC3E}">
        <p14:creationId xmlns:p14="http://schemas.microsoft.com/office/powerpoint/2010/main" val="13901317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1131F-E88D-AC70-F99F-AACA4D2528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AA003E-FF86-0E4F-9F66-1433F603FB6B}"/>
              </a:ext>
            </a:extLst>
          </p:cNvPr>
          <p:cNvSpPr>
            <a:spLocks noGrp="1"/>
          </p:cNvSpPr>
          <p:nvPr>
            <p:ph type="dt" sz="half" idx="10"/>
          </p:nvPr>
        </p:nvSpPr>
        <p:spPr/>
        <p:txBody>
          <a:bodyPr/>
          <a:lstStyle/>
          <a:p>
            <a:fld id="{2F180654-8465-4B62-B84E-4A6AD3D0FEB8}" type="datetimeFigureOut">
              <a:rPr lang="en-US" smtClean="0"/>
              <a:t>3/22/2024</a:t>
            </a:fld>
            <a:endParaRPr lang="en-US"/>
          </a:p>
        </p:txBody>
      </p:sp>
      <p:sp>
        <p:nvSpPr>
          <p:cNvPr id="4" name="Footer Placeholder 3">
            <a:extLst>
              <a:ext uri="{FF2B5EF4-FFF2-40B4-BE49-F238E27FC236}">
                <a16:creationId xmlns:a16="http://schemas.microsoft.com/office/drawing/2014/main" id="{80F52C8F-59E9-E0EB-0ACD-D00DCFFE6C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557C74-2BD2-1DFB-53DC-11F92C4133F9}"/>
              </a:ext>
            </a:extLst>
          </p:cNvPr>
          <p:cNvSpPr>
            <a:spLocks noGrp="1"/>
          </p:cNvSpPr>
          <p:nvPr>
            <p:ph type="sldNum" sz="quarter" idx="12"/>
          </p:nvPr>
        </p:nvSpPr>
        <p:spPr/>
        <p:txBody>
          <a:bodyPr/>
          <a:lstStyle/>
          <a:p>
            <a:fld id="{EB2A77DA-64A2-414B-B135-D5ACC7B82127}" type="slidenum">
              <a:rPr lang="en-US" smtClean="0"/>
              <a:t>‹#›</a:t>
            </a:fld>
            <a:endParaRPr lang="en-US"/>
          </a:p>
        </p:txBody>
      </p:sp>
    </p:spTree>
    <p:extLst>
      <p:ext uri="{BB962C8B-B14F-4D97-AF65-F5344CB8AC3E}">
        <p14:creationId xmlns:p14="http://schemas.microsoft.com/office/powerpoint/2010/main" val="33122603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8C639-6F0A-4990-E4FF-4F3CA316C551}"/>
              </a:ext>
            </a:extLst>
          </p:cNvPr>
          <p:cNvSpPr>
            <a:spLocks noGrp="1"/>
          </p:cNvSpPr>
          <p:nvPr>
            <p:ph type="dt" sz="half" idx="10"/>
          </p:nvPr>
        </p:nvSpPr>
        <p:spPr/>
        <p:txBody>
          <a:bodyPr/>
          <a:lstStyle/>
          <a:p>
            <a:fld id="{2F180654-8465-4B62-B84E-4A6AD3D0FEB8}" type="datetimeFigureOut">
              <a:rPr lang="en-US" smtClean="0"/>
              <a:t>3/22/2024</a:t>
            </a:fld>
            <a:endParaRPr lang="en-US"/>
          </a:p>
        </p:txBody>
      </p:sp>
      <p:sp>
        <p:nvSpPr>
          <p:cNvPr id="3" name="Footer Placeholder 2">
            <a:extLst>
              <a:ext uri="{FF2B5EF4-FFF2-40B4-BE49-F238E27FC236}">
                <a16:creationId xmlns:a16="http://schemas.microsoft.com/office/drawing/2014/main" id="{B2D88785-D730-B4FC-17C8-4D62E8C8717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1B192B-3223-F76D-DB23-D0CED233828A}"/>
              </a:ext>
            </a:extLst>
          </p:cNvPr>
          <p:cNvSpPr>
            <a:spLocks noGrp="1"/>
          </p:cNvSpPr>
          <p:nvPr>
            <p:ph type="sldNum" sz="quarter" idx="12"/>
          </p:nvPr>
        </p:nvSpPr>
        <p:spPr/>
        <p:txBody>
          <a:bodyPr/>
          <a:lstStyle/>
          <a:p>
            <a:fld id="{EB2A77DA-64A2-414B-B135-D5ACC7B82127}" type="slidenum">
              <a:rPr lang="en-US" smtClean="0"/>
              <a:t>‹#›</a:t>
            </a:fld>
            <a:endParaRPr lang="en-US"/>
          </a:p>
        </p:txBody>
      </p:sp>
    </p:spTree>
    <p:extLst>
      <p:ext uri="{BB962C8B-B14F-4D97-AF65-F5344CB8AC3E}">
        <p14:creationId xmlns:p14="http://schemas.microsoft.com/office/powerpoint/2010/main" val="1696422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597AC-02D4-4768-B279-93E3905CFA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E2217E-47B6-496C-91A2-946ABA6A34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267B97-3ECA-4D90-A4AD-FE7FECDB40DD}"/>
              </a:ext>
            </a:extLst>
          </p:cNvPr>
          <p:cNvSpPr>
            <a:spLocks noGrp="1"/>
          </p:cNvSpPr>
          <p:nvPr>
            <p:ph type="dt" sz="half" idx="10"/>
          </p:nvPr>
        </p:nvSpPr>
        <p:spPr/>
        <p:txBody>
          <a:bodyPr/>
          <a:lstStyle/>
          <a:p>
            <a:fld id="{17120E08-65E4-430C-9C12-1CB02F9416BA}" type="datetimeFigureOut">
              <a:rPr lang="en-US" smtClean="0"/>
              <a:t>3/22/2024</a:t>
            </a:fld>
            <a:endParaRPr lang="en-US"/>
          </a:p>
        </p:txBody>
      </p:sp>
      <p:sp>
        <p:nvSpPr>
          <p:cNvPr id="5" name="Footer Placeholder 4">
            <a:extLst>
              <a:ext uri="{FF2B5EF4-FFF2-40B4-BE49-F238E27FC236}">
                <a16:creationId xmlns:a16="http://schemas.microsoft.com/office/drawing/2014/main" id="{575DF78A-3299-4BD3-9958-FAE137D58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8118B4-DDCB-4B1F-803A-538FD8F9F542}"/>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20938136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08FF8-C550-1D22-0B90-7CE4F56903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7BA9EA-8754-34CE-31CB-637E8DFFB4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264482-CC2A-99CD-8CA5-260818F627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2F3990-7852-CFBB-15B0-06484C638BE9}"/>
              </a:ext>
            </a:extLst>
          </p:cNvPr>
          <p:cNvSpPr>
            <a:spLocks noGrp="1"/>
          </p:cNvSpPr>
          <p:nvPr>
            <p:ph type="dt" sz="half" idx="10"/>
          </p:nvPr>
        </p:nvSpPr>
        <p:spPr/>
        <p:txBody>
          <a:bodyPr/>
          <a:lstStyle/>
          <a:p>
            <a:fld id="{2F180654-8465-4B62-B84E-4A6AD3D0FEB8}" type="datetimeFigureOut">
              <a:rPr lang="en-US" smtClean="0"/>
              <a:t>3/22/2024</a:t>
            </a:fld>
            <a:endParaRPr lang="en-US"/>
          </a:p>
        </p:txBody>
      </p:sp>
      <p:sp>
        <p:nvSpPr>
          <p:cNvPr id="6" name="Footer Placeholder 5">
            <a:extLst>
              <a:ext uri="{FF2B5EF4-FFF2-40B4-BE49-F238E27FC236}">
                <a16:creationId xmlns:a16="http://schemas.microsoft.com/office/drawing/2014/main" id="{36A27FA4-0CB3-1DB1-43F8-98D1E7C988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348668-3C8B-56A6-42B8-45966964CDB9}"/>
              </a:ext>
            </a:extLst>
          </p:cNvPr>
          <p:cNvSpPr>
            <a:spLocks noGrp="1"/>
          </p:cNvSpPr>
          <p:nvPr>
            <p:ph type="sldNum" sz="quarter" idx="12"/>
          </p:nvPr>
        </p:nvSpPr>
        <p:spPr/>
        <p:txBody>
          <a:bodyPr/>
          <a:lstStyle/>
          <a:p>
            <a:fld id="{EB2A77DA-64A2-414B-B135-D5ACC7B82127}" type="slidenum">
              <a:rPr lang="en-US" smtClean="0"/>
              <a:t>‹#›</a:t>
            </a:fld>
            <a:endParaRPr lang="en-US"/>
          </a:p>
        </p:txBody>
      </p:sp>
    </p:spTree>
    <p:extLst>
      <p:ext uri="{BB962C8B-B14F-4D97-AF65-F5344CB8AC3E}">
        <p14:creationId xmlns:p14="http://schemas.microsoft.com/office/powerpoint/2010/main" val="21340265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52C79-42C0-AD53-A9AD-523D2A5236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AC769C-D1D6-B8D8-AC0D-47B3A54B93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A0F4A4-A423-47A6-E6E5-B39CC4DBB4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446B97-F8B7-12C1-AF93-4F3FB8B98E2F}"/>
              </a:ext>
            </a:extLst>
          </p:cNvPr>
          <p:cNvSpPr>
            <a:spLocks noGrp="1"/>
          </p:cNvSpPr>
          <p:nvPr>
            <p:ph type="dt" sz="half" idx="10"/>
          </p:nvPr>
        </p:nvSpPr>
        <p:spPr/>
        <p:txBody>
          <a:bodyPr/>
          <a:lstStyle/>
          <a:p>
            <a:fld id="{2F180654-8465-4B62-B84E-4A6AD3D0FEB8}" type="datetimeFigureOut">
              <a:rPr lang="en-US" smtClean="0"/>
              <a:t>3/22/2024</a:t>
            </a:fld>
            <a:endParaRPr lang="en-US"/>
          </a:p>
        </p:txBody>
      </p:sp>
      <p:sp>
        <p:nvSpPr>
          <p:cNvPr id="6" name="Footer Placeholder 5">
            <a:extLst>
              <a:ext uri="{FF2B5EF4-FFF2-40B4-BE49-F238E27FC236}">
                <a16:creationId xmlns:a16="http://schemas.microsoft.com/office/drawing/2014/main" id="{6D2A6880-6165-1B3E-D024-AB7A35B425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730275-2826-71DF-8345-5C7A20CC2862}"/>
              </a:ext>
            </a:extLst>
          </p:cNvPr>
          <p:cNvSpPr>
            <a:spLocks noGrp="1"/>
          </p:cNvSpPr>
          <p:nvPr>
            <p:ph type="sldNum" sz="quarter" idx="12"/>
          </p:nvPr>
        </p:nvSpPr>
        <p:spPr/>
        <p:txBody>
          <a:bodyPr/>
          <a:lstStyle/>
          <a:p>
            <a:fld id="{EB2A77DA-64A2-414B-B135-D5ACC7B82127}" type="slidenum">
              <a:rPr lang="en-US" smtClean="0"/>
              <a:t>‹#›</a:t>
            </a:fld>
            <a:endParaRPr lang="en-US"/>
          </a:p>
        </p:txBody>
      </p:sp>
    </p:spTree>
    <p:extLst>
      <p:ext uri="{BB962C8B-B14F-4D97-AF65-F5344CB8AC3E}">
        <p14:creationId xmlns:p14="http://schemas.microsoft.com/office/powerpoint/2010/main" val="28562650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127FD-6148-14E1-DCB3-E35CAA2F6D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0F8708-C5C6-0BD2-8842-938409BEF7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EDE4EF-7974-B67D-6DF1-BA90A41BC573}"/>
              </a:ext>
            </a:extLst>
          </p:cNvPr>
          <p:cNvSpPr>
            <a:spLocks noGrp="1"/>
          </p:cNvSpPr>
          <p:nvPr>
            <p:ph type="dt" sz="half" idx="10"/>
          </p:nvPr>
        </p:nvSpPr>
        <p:spPr/>
        <p:txBody>
          <a:bodyPr/>
          <a:lstStyle/>
          <a:p>
            <a:fld id="{2F180654-8465-4B62-B84E-4A6AD3D0FEB8}" type="datetimeFigureOut">
              <a:rPr lang="en-US" smtClean="0"/>
              <a:t>3/22/2024</a:t>
            </a:fld>
            <a:endParaRPr lang="en-US"/>
          </a:p>
        </p:txBody>
      </p:sp>
      <p:sp>
        <p:nvSpPr>
          <p:cNvPr id="5" name="Footer Placeholder 4">
            <a:extLst>
              <a:ext uri="{FF2B5EF4-FFF2-40B4-BE49-F238E27FC236}">
                <a16:creationId xmlns:a16="http://schemas.microsoft.com/office/drawing/2014/main" id="{544E3D25-A543-F637-5EC3-9E872BAFE2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128B59-8F78-DE61-F917-BC1EAAE6E5AA}"/>
              </a:ext>
            </a:extLst>
          </p:cNvPr>
          <p:cNvSpPr>
            <a:spLocks noGrp="1"/>
          </p:cNvSpPr>
          <p:nvPr>
            <p:ph type="sldNum" sz="quarter" idx="12"/>
          </p:nvPr>
        </p:nvSpPr>
        <p:spPr/>
        <p:txBody>
          <a:bodyPr/>
          <a:lstStyle/>
          <a:p>
            <a:fld id="{EB2A77DA-64A2-414B-B135-D5ACC7B82127}" type="slidenum">
              <a:rPr lang="en-US" smtClean="0"/>
              <a:t>‹#›</a:t>
            </a:fld>
            <a:endParaRPr lang="en-US"/>
          </a:p>
        </p:txBody>
      </p:sp>
    </p:spTree>
    <p:extLst>
      <p:ext uri="{BB962C8B-B14F-4D97-AF65-F5344CB8AC3E}">
        <p14:creationId xmlns:p14="http://schemas.microsoft.com/office/powerpoint/2010/main" val="6877754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7A5480-4EEF-7A17-5C54-07111144044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60B447-B04D-DF88-6D55-E237EBCDB6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373306-46BD-4F86-ED4B-57BC4D2C28BF}"/>
              </a:ext>
            </a:extLst>
          </p:cNvPr>
          <p:cNvSpPr>
            <a:spLocks noGrp="1"/>
          </p:cNvSpPr>
          <p:nvPr>
            <p:ph type="dt" sz="half" idx="10"/>
          </p:nvPr>
        </p:nvSpPr>
        <p:spPr/>
        <p:txBody>
          <a:bodyPr/>
          <a:lstStyle/>
          <a:p>
            <a:fld id="{2F180654-8465-4B62-B84E-4A6AD3D0FEB8}" type="datetimeFigureOut">
              <a:rPr lang="en-US" smtClean="0"/>
              <a:t>3/22/2024</a:t>
            </a:fld>
            <a:endParaRPr lang="en-US"/>
          </a:p>
        </p:txBody>
      </p:sp>
      <p:sp>
        <p:nvSpPr>
          <p:cNvPr id="5" name="Footer Placeholder 4">
            <a:extLst>
              <a:ext uri="{FF2B5EF4-FFF2-40B4-BE49-F238E27FC236}">
                <a16:creationId xmlns:a16="http://schemas.microsoft.com/office/drawing/2014/main" id="{90C97647-3951-561F-EDB4-70F4D055F7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E62EB2-91DC-60E9-B131-83EDEAE54D6A}"/>
              </a:ext>
            </a:extLst>
          </p:cNvPr>
          <p:cNvSpPr>
            <a:spLocks noGrp="1"/>
          </p:cNvSpPr>
          <p:nvPr>
            <p:ph type="sldNum" sz="quarter" idx="12"/>
          </p:nvPr>
        </p:nvSpPr>
        <p:spPr/>
        <p:txBody>
          <a:bodyPr/>
          <a:lstStyle/>
          <a:p>
            <a:fld id="{EB2A77DA-64A2-414B-B135-D5ACC7B82127}" type="slidenum">
              <a:rPr lang="en-US" smtClean="0"/>
              <a:t>‹#›</a:t>
            </a:fld>
            <a:endParaRPr lang="en-US"/>
          </a:p>
        </p:txBody>
      </p:sp>
    </p:spTree>
    <p:extLst>
      <p:ext uri="{BB962C8B-B14F-4D97-AF65-F5344CB8AC3E}">
        <p14:creationId xmlns:p14="http://schemas.microsoft.com/office/powerpoint/2010/main" val="3223814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FF30C-60B9-40B5-9FFD-C1C0D06F6B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AD1647-369D-4ACC-A6DA-2E9CCE291B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B0D0D9-C312-4E70-A5F5-44190F073A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1C43A-4B23-4516-87F4-BAF6C3C30A59}"/>
              </a:ext>
            </a:extLst>
          </p:cNvPr>
          <p:cNvSpPr>
            <a:spLocks noGrp="1"/>
          </p:cNvSpPr>
          <p:nvPr>
            <p:ph type="dt" sz="half" idx="10"/>
          </p:nvPr>
        </p:nvSpPr>
        <p:spPr/>
        <p:txBody>
          <a:bodyPr/>
          <a:lstStyle/>
          <a:p>
            <a:fld id="{17120E08-65E4-430C-9C12-1CB02F9416BA}" type="datetimeFigureOut">
              <a:rPr lang="en-US" smtClean="0"/>
              <a:t>3/22/2024</a:t>
            </a:fld>
            <a:endParaRPr lang="en-US"/>
          </a:p>
        </p:txBody>
      </p:sp>
      <p:sp>
        <p:nvSpPr>
          <p:cNvPr id="6" name="Footer Placeholder 5">
            <a:extLst>
              <a:ext uri="{FF2B5EF4-FFF2-40B4-BE49-F238E27FC236}">
                <a16:creationId xmlns:a16="http://schemas.microsoft.com/office/drawing/2014/main" id="{187CF743-011B-47FE-B8EB-0D1C81BA9F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0D2EDE-E4D7-4BFD-9D4F-F731C6802437}"/>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4065618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17001-3638-45E0-9153-32E326F01D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C9AB4B-CED2-47B6-A335-6D91FBDA30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818703-0D66-43AE-B5DC-288ECCC372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481C26-D556-4996-BB51-334FA8491A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B69CBD-12DD-44C7-A2E8-BE2D390406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75C834-14D8-4583-9E0F-6942037F9ABE}"/>
              </a:ext>
            </a:extLst>
          </p:cNvPr>
          <p:cNvSpPr>
            <a:spLocks noGrp="1"/>
          </p:cNvSpPr>
          <p:nvPr>
            <p:ph type="dt" sz="half" idx="10"/>
          </p:nvPr>
        </p:nvSpPr>
        <p:spPr/>
        <p:txBody>
          <a:bodyPr/>
          <a:lstStyle/>
          <a:p>
            <a:fld id="{17120E08-65E4-430C-9C12-1CB02F9416BA}" type="datetimeFigureOut">
              <a:rPr lang="en-US" smtClean="0"/>
              <a:t>3/22/2024</a:t>
            </a:fld>
            <a:endParaRPr lang="en-US"/>
          </a:p>
        </p:txBody>
      </p:sp>
      <p:sp>
        <p:nvSpPr>
          <p:cNvPr id="8" name="Footer Placeholder 7">
            <a:extLst>
              <a:ext uri="{FF2B5EF4-FFF2-40B4-BE49-F238E27FC236}">
                <a16:creationId xmlns:a16="http://schemas.microsoft.com/office/drawing/2014/main" id="{110548C7-12F9-4B41-8AC9-C2A55C80A1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38114F-7630-4623-9559-A1E190B5AECF}"/>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219227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582B9-51BD-4266-AB7A-3A446C2013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59AB6C-F8EE-409A-8202-86A32831306D}"/>
              </a:ext>
            </a:extLst>
          </p:cNvPr>
          <p:cNvSpPr>
            <a:spLocks noGrp="1"/>
          </p:cNvSpPr>
          <p:nvPr>
            <p:ph type="dt" sz="half" idx="10"/>
          </p:nvPr>
        </p:nvSpPr>
        <p:spPr/>
        <p:txBody>
          <a:bodyPr/>
          <a:lstStyle/>
          <a:p>
            <a:fld id="{17120E08-65E4-430C-9C12-1CB02F9416BA}" type="datetimeFigureOut">
              <a:rPr lang="en-US" smtClean="0"/>
              <a:t>3/22/2024</a:t>
            </a:fld>
            <a:endParaRPr lang="en-US"/>
          </a:p>
        </p:txBody>
      </p:sp>
      <p:sp>
        <p:nvSpPr>
          <p:cNvPr id="4" name="Footer Placeholder 3">
            <a:extLst>
              <a:ext uri="{FF2B5EF4-FFF2-40B4-BE49-F238E27FC236}">
                <a16:creationId xmlns:a16="http://schemas.microsoft.com/office/drawing/2014/main" id="{D02EF38F-B9E3-4F75-BF0D-38540E6481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601782-6E1E-483B-BA87-30C6DCF1E893}"/>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4226577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48D011-F6D1-41E9-BA58-63F2D7C0A886}"/>
              </a:ext>
            </a:extLst>
          </p:cNvPr>
          <p:cNvSpPr>
            <a:spLocks noGrp="1"/>
          </p:cNvSpPr>
          <p:nvPr>
            <p:ph type="dt" sz="half" idx="10"/>
          </p:nvPr>
        </p:nvSpPr>
        <p:spPr/>
        <p:txBody>
          <a:bodyPr/>
          <a:lstStyle/>
          <a:p>
            <a:fld id="{17120E08-65E4-430C-9C12-1CB02F9416BA}" type="datetimeFigureOut">
              <a:rPr lang="en-US" smtClean="0"/>
              <a:t>3/22/2024</a:t>
            </a:fld>
            <a:endParaRPr lang="en-US"/>
          </a:p>
        </p:txBody>
      </p:sp>
      <p:sp>
        <p:nvSpPr>
          <p:cNvPr id="3" name="Footer Placeholder 2">
            <a:extLst>
              <a:ext uri="{FF2B5EF4-FFF2-40B4-BE49-F238E27FC236}">
                <a16:creationId xmlns:a16="http://schemas.microsoft.com/office/drawing/2014/main" id="{981ACBF0-9F72-49B6-A06B-D9C8D25535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DBCFE0-6C5D-46D2-98E8-841557C60B95}"/>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354201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6556F-9CC5-4AF7-AF1D-FF8C1BFD08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ED9379-3DDD-4D3F-83CB-9C1C5C993E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641F17-6666-48BE-A842-F522B27289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EB8B0C-EC4A-46C7-A89C-EDA43FD724CD}"/>
              </a:ext>
            </a:extLst>
          </p:cNvPr>
          <p:cNvSpPr>
            <a:spLocks noGrp="1"/>
          </p:cNvSpPr>
          <p:nvPr>
            <p:ph type="dt" sz="half" idx="10"/>
          </p:nvPr>
        </p:nvSpPr>
        <p:spPr/>
        <p:txBody>
          <a:bodyPr/>
          <a:lstStyle/>
          <a:p>
            <a:fld id="{17120E08-65E4-430C-9C12-1CB02F9416BA}" type="datetimeFigureOut">
              <a:rPr lang="en-US" smtClean="0"/>
              <a:t>3/22/2024</a:t>
            </a:fld>
            <a:endParaRPr lang="en-US"/>
          </a:p>
        </p:txBody>
      </p:sp>
      <p:sp>
        <p:nvSpPr>
          <p:cNvPr id="6" name="Footer Placeholder 5">
            <a:extLst>
              <a:ext uri="{FF2B5EF4-FFF2-40B4-BE49-F238E27FC236}">
                <a16:creationId xmlns:a16="http://schemas.microsoft.com/office/drawing/2014/main" id="{498FD213-D1E0-495A-95EE-0DA3AB28FA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15A8B9-111C-4535-B866-BADAD7C9959C}"/>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2572208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43BF7-B20B-4964-AA69-A09B573651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491AAE-F2C0-472F-AE2E-835E58E1CA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62B406-C0EA-4A08-9257-88C5DBF311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612FF6-EA61-4DEF-AA49-0E6ACA1A0830}"/>
              </a:ext>
            </a:extLst>
          </p:cNvPr>
          <p:cNvSpPr>
            <a:spLocks noGrp="1"/>
          </p:cNvSpPr>
          <p:nvPr>
            <p:ph type="dt" sz="half" idx="10"/>
          </p:nvPr>
        </p:nvSpPr>
        <p:spPr/>
        <p:txBody>
          <a:bodyPr/>
          <a:lstStyle/>
          <a:p>
            <a:fld id="{17120E08-65E4-430C-9C12-1CB02F9416BA}" type="datetimeFigureOut">
              <a:rPr lang="en-US" smtClean="0"/>
              <a:t>3/22/2024</a:t>
            </a:fld>
            <a:endParaRPr lang="en-US"/>
          </a:p>
        </p:txBody>
      </p:sp>
      <p:sp>
        <p:nvSpPr>
          <p:cNvPr id="6" name="Footer Placeholder 5">
            <a:extLst>
              <a:ext uri="{FF2B5EF4-FFF2-40B4-BE49-F238E27FC236}">
                <a16:creationId xmlns:a16="http://schemas.microsoft.com/office/drawing/2014/main" id="{67CB6133-B46A-4F8F-8C71-F695AA0291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4879F7-4C47-4477-A6BF-58E976D26718}"/>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519127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57FE58-6B7B-463B-BCA0-FCC41D5EAF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213C76-D85F-46DC-A8E0-173C4544A4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5B4966-DDF5-43DF-9211-976F44C47C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120E08-65E4-430C-9C12-1CB02F9416BA}" type="datetimeFigureOut">
              <a:rPr lang="en-US" smtClean="0"/>
              <a:t>3/22/2024</a:t>
            </a:fld>
            <a:endParaRPr lang="en-US"/>
          </a:p>
        </p:txBody>
      </p:sp>
      <p:sp>
        <p:nvSpPr>
          <p:cNvPr id="5" name="Footer Placeholder 4">
            <a:extLst>
              <a:ext uri="{FF2B5EF4-FFF2-40B4-BE49-F238E27FC236}">
                <a16:creationId xmlns:a16="http://schemas.microsoft.com/office/drawing/2014/main" id="{1473AB9F-6D0D-4C41-8194-4C84C7350B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EA8F61-227A-49D4-8D1E-E75B2932F6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AC7532-7E1C-4B54-8A49-BCFC0D060E00}" type="slidenum">
              <a:rPr lang="en-US" smtClean="0"/>
              <a:t>‹#›</a:t>
            </a:fld>
            <a:endParaRPr lang="en-US"/>
          </a:p>
        </p:txBody>
      </p:sp>
    </p:spTree>
    <p:extLst>
      <p:ext uri="{BB962C8B-B14F-4D97-AF65-F5344CB8AC3E}">
        <p14:creationId xmlns:p14="http://schemas.microsoft.com/office/powerpoint/2010/main" val="46779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57FE58-6B7B-463B-BCA0-FCC41D5EAF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213C76-D85F-46DC-A8E0-173C4544A4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5B4966-DDF5-43DF-9211-976F44C47C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120E08-65E4-430C-9C12-1CB02F9416BA}" type="datetimeFigureOut">
              <a:rPr lang="en-US" smtClean="0"/>
              <a:t>3/22/2024</a:t>
            </a:fld>
            <a:endParaRPr lang="en-US"/>
          </a:p>
        </p:txBody>
      </p:sp>
      <p:sp>
        <p:nvSpPr>
          <p:cNvPr id="5" name="Footer Placeholder 4">
            <a:extLst>
              <a:ext uri="{FF2B5EF4-FFF2-40B4-BE49-F238E27FC236}">
                <a16:creationId xmlns:a16="http://schemas.microsoft.com/office/drawing/2014/main" id="{1473AB9F-6D0D-4C41-8194-4C84C7350B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EA8F61-227A-49D4-8D1E-E75B2932F6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AC7532-7E1C-4B54-8A49-BCFC0D060E00}" type="slidenum">
              <a:rPr lang="en-US" smtClean="0"/>
              <a:t>‹#›</a:t>
            </a:fld>
            <a:endParaRPr lang="en-US"/>
          </a:p>
        </p:txBody>
      </p:sp>
    </p:spTree>
    <p:extLst>
      <p:ext uri="{BB962C8B-B14F-4D97-AF65-F5344CB8AC3E}">
        <p14:creationId xmlns:p14="http://schemas.microsoft.com/office/powerpoint/2010/main" val="12255568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8A70CE-C6E0-EF28-C53E-50D7883D7B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800567-F653-5CD7-EA21-72404487A1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4EDF44-7EAC-EFA4-9C69-B645BE3051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F180654-8465-4B62-B84E-4A6AD3D0FEB8}" type="datetimeFigureOut">
              <a:rPr lang="en-US" smtClean="0"/>
              <a:t>3/22/2024</a:t>
            </a:fld>
            <a:endParaRPr lang="en-US"/>
          </a:p>
        </p:txBody>
      </p:sp>
      <p:sp>
        <p:nvSpPr>
          <p:cNvPr id="5" name="Footer Placeholder 4">
            <a:extLst>
              <a:ext uri="{FF2B5EF4-FFF2-40B4-BE49-F238E27FC236}">
                <a16:creationId xmlns:a16="http://schemas.microsoft.com/office/drawing/2014/main" id="{BDEE5D26-B06F-B815-68ED-BECDDB8F3B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B6CB000-FD8A-5D89-F4CF-C736A0257E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B2A77DA-64A2-414B-B135-D5ACC7B82127}" type="slidenum">
              <a:rPr lang="en-US" smtClean="0"/>
              <a:t>‹#›</a:t>
            </a:fld>
            <a:endParaRPr lang="en-US"/>
          </a:p>
        </p:txBody>
      </p:sp>
    </p:spTree>
    <p:extLst>
      <p:ext uri="{BB962C8B-B14F-4D97-AF65-F5344CB8AC3E}">
        <p14:creationId xmlns:p14="http://schemas.microsoft.com/office/powerpoint/2010/main" val="260411374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hyperlink" Target="https://www.pxfuel.com/en/search?q=signature"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9.xml"/><Relationship Id="rId5" Type="http://schemas.openxmlformats.org/officeDocument/2006/relationships/image" Target="../media/image22.png"/><Relationship Id="rId4" Type="http://schemas.openxmlformats.org/officeDocument/2006/relationships/image" Target="../media/image21.sv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8.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CCBCAD86-BCB8-F69F-2A3A-C11C74BEB18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959352" y="-3452"/>
            <a:ext cx="8332450" cy="5533268"/>
          </a:xfrm>
          <a:prstGeom prst="rect">
            <a:avLst/>
          </a:prstGeom>
        </p:spPr>
      </p:pic>
      <p:sp>
        <p:nvSpPr>
          <p:cNvPr id="2" name="Rectangle 1">
            <a:extLst>
              <a:ext uri="{FF2B5EF4-FFF2-40B4-BE49-F238E27FC236}">
                <a16:creationId xmlns:a16="http://schemas.microsoft.com/office/drawing/2014/main" id="{A429343F-73A2-94E8-32C4-2AF415C1F20D}"/>
              </a:ext>
            </a:extLst>
          </p:cNvPr>
          <p:cNvSpPr/>
          <p:nvPr/>
        </p:nvSpPr>
        <p:spPr>
          <a:xfrm>
            <a:off x="0" y="0"/>
            <a:ext cx="3959352" cy="685800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E748504F-75F6-30D2-594F-C09588776162}"/>
              </a:ext>
            </a:extLst>
          </p:cNvPr>
          <p:cNvSpPr/>
          <p:nvPr/>
        </p:nvSpPr>
        <p:spPr>
          <a:xfrm>
            <a:off x="264054" y="4500438"/>
            <a:ext cx="3520116" cy="1685677"/>
          </a:xfrm>
          <a:prstGeom prst="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picture containing text&#10;&#10;Description automatically generated">
            <a:extLst>
              <a:ext uri="{FF2B5EF4-FFF2-40B4-BE49-F238E27FC236}">
                <a16:creationId xmlns:a16="http://schemas.microsoft.com/office/drawing/2014/main" id="{DB22F4D2-745B-4FDB-8501-1FC88BFA56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290" y="4785379"/>
            <a:ext cx="3152593" cy="1141779"/>
          </a:xfrm>
          <a:prstGeom prst="rect">
            <a:avLst/>
          </a:prstGeom>
          <a:ln>
            <a:noFill/>
          </a:ln>
          <a:effectLst/>
        </p:spPr>
      </p:pic>
      <p:sp>
        <p:nvSpPr>
          <p:cNvPr id="5" name="TextBox 4">
            <a:extLst>
              <a:ext uri="{FF2B5EF4-FFF2-40B4-BE49-F238E27FC236}">
                <a16:creationId xmlns:a16="http://schemas.microsoft.com/office/drawing/2014/main" id="{699CF56F-B70F-47F9-24C6-AE45A852C1C7}"/>
              </a:ext>
            </a:extLst>
          </p:cNvPr>
          <p:cNvSpPr txBox="1"/>
          <p:nvPr/>
        </p:nvSpPr>
        <p:spPr>
          <a:xfrm>
            <a:off x="3996589" y="5529816"/>
            <a:ext cx="8142814" cy="12311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Changes to the Cooperative Agreement FY24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March 21, 2024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custDataLst>
      <p:tags r:id="rId1"/>
    </p:custDataLst>
    <p:extLst>
      <p:ext uri="{BB962C8B-B14F-4D97-AF65-F5344CB8AC3E}">
        <p14:creationId xmlns:p14="http://schemas.microsoft.com/office/powerpoint/2010/main" val="3658158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497114" y="770965"/>
            <a:ext cx="6936619"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#3: R&amp;P Period Reports</a:t>
            </a:r>
          </a:p>
        </p:txBody>
      </p:sp>
      <p:sp>
        <p:nvSpPr>
          <p:cNvPr id="10" name="Rectangle: Rounded Corners 9">
            <a:extLst>
              <a:ext uri="{FF2B5EF4-FFF2-40B4-BE49-F238E27FC236}">
                <a16:creationId xmlns:a16="http://schemas.microsoft.com/office/drawing/2014/main" id="{1B474D73-94F3-4C13-B6B4-BFD5BEDB9FA1}"/>
              </a:ext>
            </a:extLst>
          </p:cNvPr>
          <p:cNvSpPr/>
          <p:nvPr/>
        </p:nvSpPr>
        <p:spPr>
          <a:xfrm>
            <a:off x="497114" y="1540407"/>
            <a:ext cx="11197772" cy="5038528"/>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6CC9D59C-E85A-4E2D-AB95-89D815931D24}"/>
              </a:ext>
            </a:extLst>
          </p:cNvPr>
          <p:cNvSpPr txBox="1"/>
          <p:nvPr/>
        </p:nvSpPr>
        <p:spPr>
          <a:xfrm>
            <a:off x="1030517" y="2699654"/>
            <a:ext cx="4804225" cy="3477875"/>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Calibri" panose="020F0502020204030204"/>
                <a:ea typeface="+mn-ea"/>
                <a:cs typeface="+mn-cs"/>
              </a:rPr>
              <a:t>No longer required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to answer case-level questions 2-6 and member-level question 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These questions include:</a:t>
            </a:r>
          </a:p>
          <a:p>
            <a:pPr marL="742950" lvl="1" indent="-285750">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Core services provided/not provided</a:t>
            </a:r>
          </a:p>
          <a:p>
            <a:pPr marL="742950" lvl="1" indent="-285750">
              <a:buFont typeface="Arial" panose="020B0604020202020204" pitchFamily="34" charset="0"/>
              <a:buChar char="•"/>
              <a:defRPr/>
            </a:pPr>
            <a:r>
              <a:rPr lang="en-US" dirty="0">
                <a:solidFill>
                  <a:prstClr val="black"/>
                </a:solidFill>
                <a:latin typeface="Calibri" panose="020F0502020204030204"/>
              </a:rPr>
              <a:t>Sources of income</a:t>
            </a:r>
          </a:p>
          <a:p>
            <a:pPr marL="742950" lvl="1" indent="-285750">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Income exceeds household expenses</a:t>
            </a:r>
          </a:p>
          <a:p>
            <a:pPr marL="742950" lvl="1" indent="-285750">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Case can identify income after R&amp;P ends</a:t>
            </a:r>
          </a:p>
          <a:p>
            <a:pPr marL="742950" lvl="1" indent="-285750">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Total amount of R&amp;P funds provided to/spent on behalf of the case</a:t>
            </a:r>
          </a:p>
          <a:p>
            <a:pPr marL="742950" lvl="1" indent="-285750">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SSN for each member (this must still be included somewhere else in the file)</a:t>
            </a:r>
          </a:p>
        </p:txBody>
      </p:sp>
      <p:sp>
        <p:nvSpPr>
          <p:cNvPr id="30" name="TextBox 29">
            <a:extLst>
              <a:ext uri="{FF2B5EF4-FFF2-40B4-BE49-F238E27FC236}">
                <a16:creationId xmlns:a16="http://schemas.microsoft.com/office/drawing/2014/main" id="{AB74EDAA-51F2-4A12-93C5-CC16D3A5DAA1}"/>
              </a:ext>
            </a:extLst>
          </p:cNvPr>
          <p:cNvSpPr txBox="1"/>
          <p:nvPr/>
        </p:nvSpPr>
        <p:spPr>
          <a:xfrm>
            <a:off x="6096000" y="2699654"/>
            <a:ext cx="5337628" cy="3477875"/>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008061"/>
                </a:solidFill>
                <a:latin typeface="Calibri" panose="020F0502020204030204"/>
              </a:rPr>
              <a:t>Still required</a:t>
            </a:r>
            <a:r>
              <a:rPr lang="en-US" sz="2000" b="1" dirty="0">
                <a:solidFill>
                  <a:prstClr val="black"/>
                </a:solidFill>
                <a:latin typeface="Calibri" panose="020F0502020204030204"/>
              </a:rPr>
              <a:t> to provide answers to the remaining questions on the R&amp;P Period Report</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These questions include:</a:t>
            </a:r>
          </a:p>
          <a:p>
            <a:pPr marL="742950" lvl="1" indent="-285750">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General case info (post-arrival SIV, post-arrival transfer, co-sponsor support)</a:t>
            </a:r>
          </a:p>
          <a:p>
            <a:pPr marL="742950" lvl="1" indent="-285750">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General individual information (name, address)</a:t>
            </a:r>
          </a:p>
          <a:p>
            <a:pPr marL="742950" lvl="1" indent="-285750">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Out-migration (entire case</a:t>
            </a:r>
            <a:r>
              <a:rPr lang="en-US" dirty="0">
                <a:solidFill>
                  <a:prstClr val="black"/>
                </a:solidFill>
                <a:latin typeface="Calibri" panose="020F0502020204030204"/>
              </a:rPr>
              <a:t> or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individuals)</a:t>
            </a:r>
          </a:p>
          <a:p>
            <a:pPr marL="742950" lvl="1" indent="-285750">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Employment status</a:t>
            </a:r>
          </a:p>
          <a:p>
            <a:pPr marL="742950" lvl="1" indent="-285750">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Education status</a:t>
            </a:r>
          </a:p>
          <a:p>
            <a:pPr marL="742950" lvl="1" indent="-285750">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On-going services</a:t>
            </a:r>
          </a:p>
          <a:p>
            <a:pPr marL="742950" lvl="1" indent="-285750">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CO questions (adults only)</a:t>
            </a:r>
          </a:p>
        </p:txBody>
      </p:sp>
      <p:pic>
        <p:nvPicPr>
          <p:cNvPr id="4" name="Picture 3" descr="A picture containing text&#10;&#10;Description automatically generated">
            <a:extLst>
              <a:ext uri="{FF2B5EF4-FFF2-40B4-BE49-F238E27FC236}">
                <a16:creationId xmlns:a16="http://schemas.microsoft.com/office/drawing/2014/main" id="{05CD2E74-8647-EA79-E722-5681EB2282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0869" y="293955"/>
            <a:ext cx="2124522" cy="769441"/>
          </a:xfrm>
          <a:prstGeom prst="rect">
            <a:avLst/>
          </a:prstGeom>
          <a:ln>
            <a:noFill/>
          </a:ln>
          <a:effectLst/>
        </p:spPr>
      </p:pic>
      <p:sp>
        <p:nvSpPr>
          <p:cNvPr id="7" name="TextBox 6">
            <a:extLst>
              <a:ext uri="{FF2B5EF4-FFF2-40B4-BE49-F238E27FC236}">
                <a16:creationId xmlns:a16="http://schemas.microsoft.com/office/drawing/2014/main" id="{951E2C8F-7290-8D18-9861-8131909158EA}"/>
              </a:ext>
            </a:extLst>
          </p:cNvPr>
          <p:cNvSpPr txBox="1"/>
          <p:nvPr/>
        </p:nvSpPr>
        <p:spPr>
          <a:xfrm>
            <a:off x="1030517" y="1704532"/>
            <a:ext cx="10130966" cy="830997"/>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400" i="0" strike="noStrike" kern="1200" cap="none" spc="0" normalizeH="0" baseline="0" noProof="0" dirty="0">
                <a:ln>
                  <a:noFill/>
                </a:ln>
                <a:solidFill>
                  <a:prstClr val="black"/>
                </a:solidFill>
                <a:effectLst/>
                <a:uLnTx/>
                <a:uFillTx/>
                <a:latin typeface="Calibri" panose="020F0502020204030204"/>
                <a:ea typeface="+mn-ea"/>
                <a:cs typeface="+mn-cs"/>
              </a:rPr>
              <a:t>Originally communicated as a PRM Program Announcement; now formalized in the technical instructions (a separate document)</a:t>
            </a:r>
            <a:r>
              <a:rPr kumimoji="0" lang="en-US" sz="2400" b="0" i="0"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1" i="0" strike="noStrike" kern="1200" cap="none" spc="0" normalizeH="0" baseline="0" noProof="0" dirty="0">
                <a:ln>
                  <a:noFill/>
                </a:ln>
                <a:solidFill>
                  <a:srgbClr val="008061"/>
                </a:solidFill>
                <a:effectLst/>
                <a:uLnTx/>
                <a:uFillTx/>
                <a:latin typeface="Calibri" panose="020F0502020204030204"/>
                <a:ea typeface="+mn-ea"/>
                <a:cs typeface="+mn-cs"/>
              </a:rPr>
              <a:t>– R&amp;P FY24 CA pg. 49</a:t>
            </a:r>
          </a:p>
        </p:txBody>
      </p:sp>
    </p:spTree>
    <p:extLst>
      <p:ext uri="{BB962C8B-B14F-4D97-AF65-F5344CB8AC3E}">
        <p14:creationId xmlns:p14="http://schemas.microsoft.com/office/powerpoint/2010/main" val="1363736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375557" y="669228"/>
            <a:ext cx="702803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#4: Remote Placement</a:t>
            </a:r>
            <a:endParaRPr kumimoji="0" lang="en-US" sz="4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0" name="Rectangle: Rounded Corners 9">
            <a:extLst>
              <a:ext uri="{FF2B5EF4-FFF2-40B4-BE49-F238E27FC236}">
                <a16:creationId xmlns:a16="http://schemas.microsoft.com/office/drawing/2014/main" id="{90EA581C-40DA-455D-9DDB-AD243FDDAFB2}"/>
              </a:ext>
            </a:extLst>
          </p:cNvPr>
          <p:cNvSpPr/>
          <p:nvPr/>
        </p:nvSpPr>
        <p:spPr>
          <a:xfrm>
            <a:off x="375557" y="2397608"/>
            <a:ext cx="5637501" cy="1598659"/>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kumimoji="0" lang="en-US" sz="22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Remote placement community partners must be at least </a:t>
            </a:r>
            <a:r>
              <a:rPr kumimoji="0" lang="en-US" sz="2200" b="0" i="0" u="sng" strike="noStrike" kern="1200" cap="none" spc="0" normalizeH="0" baseline="0" noProof="0" dirty="0">
                <a:ln>
                  <a:noFill/>
                </a:ln>
                <a:solidFill>
                  <a:schemeClr val="bg2">
                    <a:lumMod val="25000"/>
                  </a:schemeClr>
                </a:solidFill>
                <a:effectLst/>
                <a:uLnTx/>
                <a:uFillTx/>
                <a:latin typeface="Calibri" panose="020F0502020204030204"/>
                <a:ea typeface="+mn-ea"/>
                <a:cs typeface="+mn-cs"/>
              </a:rPr>
              <a:t>100 miles</a:t>
            </a:r>
            <a:r>
              <a:rPr kumimoji="0" lang="en-US" sz="22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 away from the closest same-state affiliate.</a:t>
            </a:r>
            <a:endParaRPr kumimoji="0" lang="en-US" sz="2200" b="1"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894B3701-615F-4D29-ACC4-67D031EA7FF8}"/>
              </a:ext>
            </a:extLst>
          </p:cNvPr>
          <p:cNvSpPr/>
          <p:nvPr/>
        </p:nvSpPr>
        <p:spPr>
          <a:xfrm>
            <a:off x="6178942" y="2397608"/>
            <a:ext cx="5637501" cy="1598659"/>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Remote placement community partners must be at least </a:t>
            </a:r>
            <a:r>
              <a:rPr kumimoji="0" lang="en-US" sz="2200" b="0" i="0" u="sng" strike="noStrike" kern="1200" cap="none" spc="0" normalizeH="0" baseline="0" noProof="0" dirty="0">
                <a:ln>
                  <a:noFill/>
                </a:ln>
                <a:solidFill>
                  <a:prstClr val="black"/>
                </a:solidFill>
                <a:effectLst/>
                <a:uLnTx/>
                <a:uFillTx/>
                <a:latin typeface="Calibri" panose="020F0502020204030204"/>
                <a:ea typeface="+mn-ea"/>
                <a:cs typeface="+mn-cs"/>
              </a:rPr>
              <a:t>50 miles</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away from the closest same-state affiliate. </a:t>
            </a:r>
            <a:r>
              <a:rPr kumimoji="0" lang="en-US" sz="2200" b="1" i="0" u="none" strike="noStrike" kern="1200" cap="none" spc="0" normalizeH="0" baseline="0" noProof="0" dirty="0">
                <a:ln>
                  <a:noFill/>
                </a:ln>
                <a:solidFill>
                  <a:srgbClr val="008061"/>
                </a:solidFill>
                <a:effectLst/>
                <a:uLnTx/>
                <a:uFillTx/>
                <a:latin typeface="Calibri" panose="020F0502020204030204"/>
                <a:ea typeface="+mn-ea"/>
                <a:cs typeface="+mn-cs"/>
              </a:rPr>
              <a:t>– R&amp;P FY24 CA pg. 20</a:t>
            </a:r>
          </a:p>
        </p:txBody>
      </p:sp>
      <p:pic>
        <p:nvPicPr>
          <p:cNvPr id="3" name="Picture 2" descr="A picture containing text&#10;&#10;Description automatically generated">
            <a:extLst>
              <a:ext uri="{FF2B5EF4-FFF2-40B4-BE49-F238E27FC236}">
                <a16:creationId xmlns:a16="http://schemas.microsoft.com/office/drawing/2014/main" id="{6365E06D-2CD6-377D-CDFD-3D7D57FB05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0869" y="293955"/>
            <a:ext cx="2124522" cy="769441"/>
          </a:xfrm>
          <a:prstGeom prst="rect">
            <a:avLst/>
          </a:prstGeom>
          <a:ln>
            <a:noFill/>
          </a:ln>
          <a:effectLst/>
        </p:spPr>
      </p:pic>
      <p:sp>
        <p:nvSpPr>
          <p:cNvPr id="5" name="TextBox 4">
            <a:extLst>
              <a:ext uri="{FF2B5EF4-FFF2-40B4-BE49-F238E27FC236}">
                <a16:creationId xmlns:a16="http://schemas.microsoft.com/office/drawing/2014/main" id="{9CDC773B-53B0-63FE-E363-FAC28DAA25B0}"/>
              </a:ext>
            </a:extLst>
          </p:cNvPr>
          <p:cNvSpPr txBox="1"/>
          <p:nvPr/>
        </p:nvSpPr>
        <p:spPr>
          <a:xfrm>
            <a:off x="490484" y="4454958"/>
            <a:ext cx="11376916" cy="1938992"/>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Big Takeaway</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R&amp;P affiliates still maintain a 100-mile placement radius regardless of whether a remote placement community partner opens within 50 miles, therefore some affiliates might have an overlapping service area with a nearby community partner. The goal is to eliminate (where possible) staff travel time to cases that are placed more than 50 miles away from the affiliate office. </a:t>
            </a:r>
          </a:p>
        </p:txBody>
      </p:sp>
      <p:sp>
        <p:nvSpPr>
          <p:cNvPr id="9" name="Rectangle: Rounded Corners 8">
            <a:extLst>
              <a:ext uri="{FF2B5EF4-FFF2-40B4-BE49-F238E27FC236}">
                <a16:creationId xmlns:a16="http://schemas.microsoft.com/office/drawing/2014/main" id="{42A5ECA9-748A-4CBB-AC3C-6B4FEAB06B5A}"/>
              </a:ext>
            </a:extLst>
          </p:cNvPr>
          <p:cNvSpPr/>
          <p:nvPr/>
        </p:nvSpPr>
        <p:spPr>
          <a:xfrm>
            <a:off x="7368972" y="1905772"/>
            <a:ext cx="3459061" cy="561680"/>
          </a:xfrm>
          <a:prstGeom prst="roundRect">
            <a:avLst/>
          </a:prstGeom>
          <a:solidFill>
            <a:srgbClr val="203864"/>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New Guidance</a:t>
            </a:r>
          </a:p>
        </p:txBody>
      </p:sp>
      <p:sp>
        <p:nvSpPr>
          <p:cNvPr id="12" name="Rectangle: Rounded Corners 11">
            <a:extLst>
              <a:ext uri="{FF2B5EF4-FFF2-40B4-BE49-F238E27FC236}">
                <a16:creationId xmlns:a16="http://schemas.microsoft.com/office/drawing/2014/main" id="{A7D06E84-0334-4FA1-A602-FB1B3C20AEB5}"/>
              </a:ext>
            </a:extLst>
          </p:cNvPr>
          <p:cNvSpPr/>
          <p:nvPr/>
        </p:nvSpPr>
        <p:spPr>
          <a:xfrm>
            <a:off x="1464776" y="1905772"/>
            <a:ext cx="3459061" cy="561680"/>
          </a:xfrm>
          <a:prstGeom prst="roundRect">
            <a:avLst/>
          </a:prstGeom>
          <a:solidFill>
            <a:schemeClr val="tx2">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2">
                    <a:lumMod val="2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Old Guidance</a:t>
            </a:r>
          </a:p>
        </p:txBody>
      </p:sp>
    </p:spTree>
    <p:extLst>
      <p:ext uri="{BB962C8B-B14F-4D97-AF65-F5344CB8AC3E}">
        <p14:creationId xmlns:p14="http://schemas.microsoft.com/office/powerpoint/2010/main" val="2780029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352841" y="678309"/>
            <a:ext cx="9891826"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#5: Community Sponsorship</a:t>
            </a:r>
            <a:endParaRPr kumimoji="0" lang="en-US" sz="4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0" name="Rectangle: Rounded Corners 9">
            <a:extLst>
              <a:ext uri="{FF2B5EF4-FFF2-40B4-BE49-F238E27FC236}">
                <a16:creationId xmlns:a16="http://schemas.microsoft.com/office/drawing/2014/main" id="{1B474D73-94F3-4C13-B6B4-BFD5BEDB9FA1}"/>
              </a:ext>
            </a:extLst>
          </p:cNvPr>
          <p:cNvSpPr/>
          <p:nvPr/>
        </p:nvSpPr>
        <p:spPr>
          <a:xfrm>
            <a:off x="558800" y="1832104"/>
            <a:ext cx="11023599" cy="4551763"/>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C89720BA-B21D-4DA2-A2AA-A89F58EBC414}"/>
              </a:ext>
            </a:extLst>
          </p:cNvPr>
          <p:cNvSpPr txBox="1"/>
          <p:nvPr/>
        </p:nvSpPr>
        <p:spPr>
          <a:xfrm>
            <a:off x="770465" y="2369047"/>
            <a:ext cx="10600268" cy="313932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i="0" strike="noStrike" kern="1200" cap="none" spc="0" normalizeH="0" baseline="0" noProof="0" dirty="0">
                <a:ln>
                  <a:noFill/>
                </a:ln>
                <a:solidFill>
                  <a:prstClr val="black"/>
                </a:solidFill>
                <a:effectLst/>
                <a:uLnTx/>
                <a:uFillTx/>
                <a:latin typeface="Calibri" panose="020F0502020204030204"/>
                <a:ea typeface="+mn-ea"/>
                <a:cs typeface="+mn-cs"/>
              </a:rPr>
              <a:t>Co-sponsor groups can also be established by </a:t>
            </a:r>
            <a:r>
              <a:rPr kumimoji="0" lang="en-US" sz="2200" i="0" u="sng" strike="noStrike" kern="1200" cap="none" spc="0" normalizeH="0" baseline="0" noProof="0" dirty="0">
                <a:ln>
                  <a:noFill/>
                </a:ln>
                <a:solidFill>
                  <a:prstClr val="black"/>
                </a:solidFill>
                <a:effectLst/>
                <a:uLnTx/>
                <a:uFillTx/>
                <a:latin typeface="Calibri" panose="020F0502020204030204"/>
                <a:ea typeface="+mn-ea"/>
                <a:cs typeface="+mn-cs"/>
              </a:rPr>
              <a:t>informal</a:t>
            </a:r>
            <a:r>
              <a:rPr kumimoji="0" lang="en-US" sz="2200" i="0" strike="noStrike" kern="1200" cap="none" spc="0" normalizeH="0" baseline="0" noProof="0" dirty="0">
                <a:ln>
                  <a:noFill/>
                </a:ln>
                <a:solidFill>
                  <a:prstClr val="black"/>
                </a:solidFill>
                <a:effectLst/>
                <a:uLnTx/>
                <a:uFillTx/>
                <a:latin typeface="Calibri" panose="020F0502020204030204"/>
                <a:ea typeface="+mn-ea"/>
                <a:cs typeface="+mn-cs"/>
              </a:rPr>
              <a:t> collections of community members like friends, neighbors, or community members who do not know one another but are placed in a group by the affiliate. </a:t>
            </a:r>
            <a:r>
              <a:rPr kumimoji="0" lang="en-US" sz="2200" b="1" i="0" u="none" strike="noStrike" kern="1200" cap="none" spc="0" normalizeH="0" baseline="0" noProof="0" dirty="0">
                <a:ln>
                  <a:noFill/>
                </a:ln>
                <a:solidFill>
                  <a:srgbClr val="008061"/>
                </a:solidFill>
                <a:effectLst/>
                <a:uLnTx/>
                <a:uFillTx/>
                <a:latin typeface="Calibri" panose="020F0502020204030204"/>
                <a:ea typeface="+mn-ea"/>
                <a:cs typeface="+mn-cs"/>
              </a:rPr>
              <a:t>– R&amp;P FY24 CA pg. 20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Support Team has been added back to the list of community sponsorship definitions (a big win for your volunteer groups!). </a:t>
            </a:r>
            <a:r>
              <a:rPr kumimoji="0" lang="en-US" sz="2200" b="1" i="0" u="none" strike="noStrike" kern="1200" cap="none" spc="0" normalizeH="0" baseline="0" noProof="0" dirty="0">
                <a:ln>
                  <a:noFill/>
                </a:ln>
                <a:solidFill>
                  <a:srgbClr val="008061"/>
                </a:solidFill>
                <a:effectLst/>
                <a:uLnTx/>
                <a:uFillTx/>
                <a:latin typeface="Calibri" panose="020F0502020204030204"/>
                <a:ea typeface="+mn-ea"/>
                <a:cs typeface="+mn-cs"/>
              </a:rPr>
              <a:t>– R&amp;P FY24 CA pg. 21</a:t>
            </a:r>
          </a:p>
          <a:p>
            <a:pPr marR="0" lvl="0" algn="l" defTabSz="914400" rtl="0" eaLnBrk="1" fontAlgn="auto" latinLnBrk="0" hangingPunct="1">
              <a:lnSpc>
                <a:spcPct val="100000"/>
              </a:lnSpc>
              <a:spcBef>
                <a:spcPts val="0"/>
              </a:spcBef>
              <a:spcAft>
                <a:spcPts val="0"/>
              </a:spcAft>
              <a:buClrTx/>
              <a:buSzTx/>
              <a:tabLst/>
              <a:defRPr/>
            </a:pPr>
            <a:endParaRPr lang="en-US" sz="2200" dirty="0">
              <a:solidFill>
                <a:prstClr val="black"/>
              </a:solidFill>
              <a:latin typeface="Calibri" panose="020F0502020204030204"/>
            </a:endParaRPr>
          </a:p>
          <a:p>
            <a:pPr marL="285750" indent="-285750">
              <a:buFont typeface="Arial" panose="020B0604020202020204" pitchFamily="34" charset="0"/>
              <a:buChar cha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Refugee Welcome Collective (RWC) resources have been added along with recommendations for effective community sponsorship. </a:t>
            </a:r>
            <a:r>
              <a:rPr kumimoji="0" lang="en-US" sz="2200" b="1" i="0" u="none" strike="noStrike" kern="1200" cap="none" spc="0" normalizeH="0" baseline="0" noProof="0" dirty="0">
                <a:ln>
                  <a:noFill/>
                </a:ln>
                <a:solidFill>
                  <a:srgbClr val="008061"/>
                </a:solidFill>
                <a:effectLst/>
                <a:uLnTx/>
                <a:uFillTx/>
                <a:latin typeface="Calibri" panose="020F0502020204030204"/>
                <a:ea typeface="+mn-ea"/>
                <a:cs typeface="+mn-cs"/>
              </a:rPr>
              <a:t>– R&amp;P FY24 CA pg. 30</a:t>
            </a:r>
          </a:p>
        </p:txBody>
      </p:sp>
      <p:pic>
        <p:nvPicPr>
          <p:cNvPr id="4" name="Picture 3" descr="A picture containing text&#10;&#10;Description automatically generated">
            <a:extLst>
              <a:ext uri="{FF2B5EF4-FFF2-40B4-BE49-F238E27FC236}">
                <a16:creationId xmlns:a16="http://schemas.microsoft.com/office/drawing/2014/main" id="{D4057EDB-25DA-A59D-3D23-B78785B5CA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0869" y="293955"/>
            <a:ext cx="2124522" cy="769441"/>
          </a:xfrm>
          <a:prstGeom prst="rect">
            <a:avLst/>
          </a:prstGeom>
          <a:ln>
            <a:noFill/>
          </a:ln>
          <a:effectLst/>
        </p:spPr>
      </p:pic>
    </p:spTree>
    <p:extLst>
      <p:ext uri="{BB962C8B-B14F-4D97-AF65-F5344CB8AC3E}">
        <p14:creationId xmlns:p14="http://schemas.microsoft.com/office/powerpoint/2010/main" val="3976512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375556" y="669228"/>
            <a:ext cx="8616043"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#6: Reception and Housing</a:t>
            </a:r>
            <a:endParaRPr kumimoji="0" lang="en-US" sz="4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6" name="Rectangle: Rounded Corners 35">
            <a:extLst>
              <a:ext uri="{FF2B5EF4-FFF2-40B4-BE49-F238E27FC236}">
                <a16:creationId xmlns:a16="http://schemas.microsoft.com/office/drawing/2014/main" id="{D0D65515-2152-4933-99C5-15EE9F3FB661}"/>
              </a:ext>
            </a:extLst>
          </p:cNvPr>
          <p:cNvSpPr/>
          <p:nvPr/>
        </p:nvSpPr>
        <p:spPr>
          <a:xfrm>
            <a:off x="375557" y="2286001"/>
            <a:ext cx="5637501" cy="4082716"/>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State-Level</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State Refugee Coordinator</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State Refugee Health Coordinator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Local/County Level</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Governance</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Public Health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Welfare/Social Services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Public Safety (law enforcement)</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Public Education</a:t>
            </a:r>
          </a:p>
        </p:txBody>
      </p:sp>
      <p:sp>
        <p:nvSpPr>
          <p:cNvPr id="40" name="Rectangle: Rounded Corners 39">
            <a:extLst>
              <a:ext uri="{FF2B5EF4-FFF2-40B4-BE49-F238E27FC236}">
                <a16:creationId xmlns:a16="http://schemas.microsoft.com/office/drawing/2014/main" id="{3AA4715D-40DF-4BD8-8758-F0B4738C97D3}"/>
              </a:ext>
            </a:extLst>
          </p:cNvPr>
          <p:cNvSpPr/>
          <p:nvPr/>
        </p:nvSpPr>
        <p:spPr>
          <a:xfrm>
            <a:off x="1464776" y="1721915"/>
            <a:ext cx="3459061" cy="561680"/>
          </a:xfrm>
          <a:prstGeom prst="roundRect">
            <a:avLst/>
          </a:prstGeom>
          <a:solidFill>
            <a:srgbClr val="00765A"/>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Required Participants</a:t>
            </a:r>
          </a:p>
        </p:txBody>
      </p:sp>
      <p:sp>
        <p:nvSpPr>
          <p:cNvPr id="9" name="Rectangle: Rounded Corners 8">
            <a:extLst>
              <a:ext uri="{FF2B5EF4-FFF2-40B4-BE49-F238E27FC236}">
                <a16:creationId xmlns:a16="http://schemas.microsoft.com/office/drawing/2014/main" id="{42A5ECA9-748A-4CBB-AC3C-6B4FEAB06B5A}"/>
              </a:ext>
            </a:extLst>
          </p:cNvPr>
          <p:cNvSpPr/>
          <p:nvPr/>
        </p:nvSpPr>
        <p:spPr>
          <a:xfrm>
            <a:off x="7368972" y="1719509"/>
            <a:ext cx="3459061" cy="561680"/>
          </a:xfrm>
          <a:prstGeom prst="roundRect">
            <a:avLst/>
          </a:prstGeom>
          <a:solidFill>
            <a:srgbClr val="203864"/>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New Guidance/Resources</a:t>
            </a:r>
          </a:p>
        </p:txBody>
      </p:sp>
      <p:sp>
        <p:nvSpPr>
          <p:cNvPr id="10" name="Rectangle: Rounded Corners 9">
            <a:extLst>
              <a:ext uri="{FF2B5EF4-FFF2-40B4-BE49-F238E27FC236}">
                <a16:creationId xmlns:a16="http://schemas.microsoft.com/office/drawing/2014/main" id="{90EA581C-40DA-455D-9DDB-AD243FDDAFB2}"/>
              </a:ext>
            </a:extLst>
          </p:cNvPr>
          <p:cNvSpPr/>
          <p:nvPr/>
        </p:nvSpPr>
        <p:spPr>
          <a:xfrm>
            <a:off x="375557" y="2329876"/>
            <a:ext cx="5637501" cy="4082716"/>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u="sng" strike="noStrike" kern="1200" cap="none" spc="0" normalizeH="0" baseline="0" noProof="0" dirty="0">
                <a:ln>
                  <a:noFill/>
                </a:ln>
                <a:solidFill>
                  <a:prstClr val="black"/>
                </a:solidFill>
                <a:effectLst/>
                <a:uLnTx/>
                <a:uFillTx/>
                <a:latin typeface="Calibri" panose="020F0502020204030204"/>
                <a:ea typeface="+mn-ea"/>
                <a:cs typeface="+mn-cs"/>
              </a:rPr>
              <a:t>Initial home visit</a:t>
            </a:r>
            <a:r>
              <a:rPr kumimoji="0" lang="en-US" sz="2200" b="0" u="none" strike="noStrike" kern="1200" cap="none" spc="0" normalizeH="0" baseline="0" noProof="0" dirty="0">
                <a:ln>
                  <a:noFill/>
                </a:ln>
                <a:solidFill>
                  <a:prstClr val="black"/>
                </a:solidFill>
                <a:effectLst/>
                <a:uLnTx/>
                <a:uFillTx/>
                <a:latin typeface="Calibri" panose="020F0502020204030204"/>
                <a:ea typeface="+mn-ea"/>
                <a:cs typeface="+mn-cs"/>
              </a:rPr>
              <a:t> may occur up to 72 hours after arrival for all cases except:</a:t>
            </a:r>
          </a:p>
          <a:p>
            <a:pPr marL="800100" lvl="1" indent="-342900">
              <a:buFont typeface="Wingdings" panose="05000000000000000000" pitchFamily="2" charset="2"/>
              <a:buChar char="§"/>
              <a:defRPr/>
            </a:pPr>
            <a:r>
              <a:rPr kumimoji="0" lang="en-US" sz="2000" b="0" u="none" strike="noStrike" kern="1200" cap="none" spc="0" normalizeH="0" baseline="0" noProof="0" dirty="0">
                <a:ln>
                  <a:noFill/>
                </a:ln>
                <a:solidFill>
                  <a:prstClr val="black"/>
                </a:solidFill>
                <a:effectLst/>
                <a:uLnTx/>
                <a:uFillTx/>
                <a:latin typeface="Calibri" panose="020F0502020204030204"/>
                <a:ea typeface="+mn-ea"/>
                <a:cs typeface="+mn-cs"/>
              </a:rPr>
              <a:t>Attached Refugee Minors (ARMs), or</a:t>
            </a:r>
          </a:p>
          <a:p>
            <a:pPr marL="800100" lvl="1" indent="-342900">
              <a:buFont typeface="Wingdings" panose="05000000000000000000" pitchFamily="2" charset="2"/>
              <a:buChar char="§"/>
              <a:defRPr/>
            </a:pPr>
            <a:r>
              <a:rPr kumimoji="0" lang="en-US" sz="2000" b="0" u="none" strike="noStrike" kern="1200" cap="none" spc="0" normalizeH="0" baseline="0" noProof="0" dirty="0">
                <a:ln>
                  <a:noFill/>
                </a:ln>
                <a:solidFill>
                  <a:prstClr val="black"/>
                </a:solidFill>
                <a:effectLst/>
                <a:uLnTx/>
                <a:uFillTx/>
                <a:latin typeface="Calibri" panose="020F0502020204030204"/>
                <a:ea typeface="+mn-ea"/>
                <a:cs typeface="+mn-cs"/>
              </a:rPr>
              <a:t>Cases with no access to a phone, or</a:t>
            </a:r>
          </a:p>
          <a:p>
            <a:pPr marL="800100" lvl="1" indent="-342900">
              <a:buFont typeface="Wingdings" panose="05000000000000000000" pitchFamily="2" charset="2"/>
              <a:buChar char="§"/>
              <a:defRPr/>
            </a:pPr>
            <a:r>
              <a:rPr kumimoji="0" lang="en-US" sz="2000" b="0" u="none" strike="noStrike" kern="1200" cap="none" spc="0" normalizeH="0" baseline="0" noProof="0" dirty="0">
                <a:ln>
                  <a:noFill/>
                </a:ln>
                <a:solidFill>
                  <a:prstClr val="black"/>
                </a:solidFill>
                <a:effectLst/>
                <a:uLnTx/>
                <a:uFillTx/>
                <a:latin typeface="Calibri" panose="020F0502020204030204"/>
                <a:ea typeface="+mn-ea"/>
                <a:cs typeface="+mn-cs"/>
              </a:rPr>
              <a:t>Cases who were not met at the airport by affiliate staff or volunteers</a:t>
            </a:r>
          </a:p>
          <a:p>
            <a:pPr lvl="1">
              <a:defRPr/>
            </a:pPr>
            <a:r>
              <a:rPr kumimoji="0" lang="en-US" sz="2000" b="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200" b="1" i="0" u="none" strike="noStrike" kern="1200" cap="none" spc="0" normalizeH="0" baseline="0" noProof="0" dirty="0">
                <a:ln>
                  <a:noFill/>
                </a:ln>
                <a:solidFill>
                  <a:srgbClr val="008061"/>
                </a:solidFill>
                <a:effectLst/>
                <a:uLnTx/>
                <a:uFillTx/>
                <a:latin typeface="Calibri" panose="020F0502020204030204"/>
                <a:ea typeface="+mn-ea"/>
                <a:cs typeface="+mn-cs"/>
              </a:rPr>
              <a:t>– R&amp;P FY24 CA pg. 37</a:t>
            </a:r>
            <a:endParaRPr kumimoji="0" lang="en-US" sz="2200" b="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en-US" sz="2200" b="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indent="-342900">
              <a:buFont typeface="Arial" panose="020B0604020202020204" pitchFamily="34" charset="0"/>
              <a:buChar char="•"/>
              <a:defRPr/>
            </a:pPr>
            <a:r>
              <a:rPr kumimoji="0" lang="en-US" sz="2200" b="0" u="sng" strike="noStrike" kern="1200" cap="none" spc="0" normalizeH="0" baseline="0" noProof="0" dirty="0">
                <a:ln>
                  <a:noFill/>
                </a:ln>
                <a:solidFill>
                  <a:prstClr val="black"/>
                </a:solidFill>
                <a:effectLst/>
                <a:uLnTx/>
                <a:uFillTx/>
                <a:latin typeface="Calibri" panose="020F0502020204030204"/>
                <a:ea typeface="+mn-ea"/>
                <a:cs typeface="+mn-cs"/>
              </a:rPr>
              <a:t>Food allowance</a:t>
            </a:r>
            <a:r>
              <a:rPr kumimoji="0" lang="en-US" sz="2200" b="0" u="none" strike="noStrike" kern="1200" cap="none" spc="0" normalizeH="0" baseline="0" noProof="0" dirty="0">
                <a:ln>
                  <a:noFill/>
                </a:ln>
                <a:solidFill>
                  <a:prstClr val="black"/>
                </a:solidFill>
                <a:effectLst/>
                <a:uLnTx/>
                <a:uFillTx/>
                <a:latin typeface="Calibri" panose="020F0502020204030204"/>
                <a:ea typeface="+mn-ea"/>
                <a:cs typeface="+mn-cs"/>
              </a:rPr>
              <a:t> updated to reflect up to 72 hours to align with initial home visit </a:t>
            </a:r>
            <a:r>
              <a:rPr kumimoji="0" lang="en-US" sz="2200" b="1" i="0" u="none" strike="noStrike" kern="1200" cap="none" spc="0" normalizeH="0" baseline="0" noProof="0" dirty="0">
                <a:ln>
                  <a:noFill/>
                </a:ln>
                <a:solidFill>
                  <a:srgbClr val="008061"/>
                </a:solidFill>
                <a:effectLst/>
                <a:uLnTx/>
                <a:uFillTx/>
                <a:latin typeface="Calibri" panose="020F0502020204030204"/>
                <a:ea typeface="+mn-ea"/>
                <a:cs typeface="+mn-cs"/>
              </a:rPr>
              <a:t>– R&amp;P FY24 CA pg. 40</a:t>
            </a:r>
            <a:endParaRPr kumimoji="0" lang="en-US" sz="2200" b="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200" b="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Rounded Corners 11">
            <a:extLst>
              <a:ext uri="{FF2B5EF4-FFF2-40B4-BE49-F238E27FC236}">
                <a16:creationId xmlns:a16="http://schemas.microsoft.com/office/drawing/2014/main" id="{A7D06E84-0334-4FA1-A602-FB1B3C20AEB5}"/>
              </a:ext>
            </a:extLst>
          </p:cNvPr>
          <p:cNvSpPr/>
          <p:nvPr/>
        </p:nvSpPr>
        <p:spPr>
          <a:xfrm>
            <a:off x="1464776" y="1719509"/>
            <a:ext cx="3459061" cy="561680"/>
          </a:xfrm>
          <a:prstGeom prst="roundRect">
            <a:avLst/>
          </a:prstGeom>
          <a:solidFill>
            <a:srgbClr val="203864"/>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New Timelines/Due Dates</a:t>
            </a:r>
          </a:p>
        </p:txBody>
      </p:sp>
      <p:sp>
        <p:nvSpPr>
          <p:cNvPr id="13" name="Rectangle: Rounded Corners 12">
            <a:extLst>
              <a:ext uri="{FF2B5EF4-FFF2-40B4-BE49-F238E27FC236}">
                <a16:creationId xmlns:a16="http://schemas.microsoft.com/office/drawing/2014/main" id="{894B3701-615F-4D29-ACC4-67D031EA7FF8}"/>
              </a:ext>
            </a:extLst>
          </p:cNvPr>
          <p:cNvSpPr/>
          <p:nvPr/>
        </p:nvSpPr>
        <p:spPr>
          <a:xfrm>
            <a:off x="6178942" y="2281189"/>
            <a:ext cx="5637501" cy="4315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u="sng" strike="noStrike" kern="1200" cap="none" spc="0" normalizeH="0" baseline="0" noProof="0" dirty="0">
                <a:ln>
                  <a:noFill/>
                </a:ln>
                <a:solidFill>
                  <a:prstClr val="black"/>
                </a:solidFill>
                <a:effectLst/>
                <a:uLnTx/>
                <a:uFillTx/>
                <a:latin typeface="Calibri" panose="020F0502020204030204"/>
                <a:ea typeface="+mn-ea"/>
                <a:cs typeface="+mn-cs"/>
              </a:rPr>
              <a:t>Housing must </a:t>
            </a:r>
            <a:r>
              <a:rPr kumimoji="0" lang="en-US" sz="2200" b="0" strike="noStrike" kern="1200" cap="none" spc="0" normalizeH="0" baseline="0" noProof="0" dirty="0">
                <a:ln>
                  <a:noFill/>
                </a:ln>
                <a:solidFill>
                  <a:prstClr val="black"/>
                </a:solidFill>
                <a:effectLst/>
                <a:uLnTx/>
                <a:uFillTx/>
                <a:latin typeface="Calibri" panose="020F0502020204030204"/>
                <a:ea typeface="+mn-ea"/>
                <a:cs typeface="+mn-cs"/>
              </a:rPr>
              <a:t>comply with local, state, </a:t>
            </a:r>
            <a:r>
              <a:rPr kumimoji="0" lang="en-US" sz="2200" b="1" strike="noStrike" kern="1200" cap="none" spc="0" normalizeH="0" baseline="0" noProof="0" dirty="0">
                <a:ln>
                  <a:noFill/>
                </a:ln>
                <a:solidFill>
                  <a:prstClr val="black"/>
                </a:solidFill>
                <a:effectLst/>
                <a:uLnTx/>
                <a:uFillTx/>
                <a:latin typeface="Calibri" panose="020F0502020204030204"/>
                <a:ea typeface="+mn-ea"/>
                <a:cs typeface="+mn-cs"/>
              </a:rPr>
              <a:t>and</a:t>
            </a:r>
            <a:r>
              <a:rPr kumimoji="0" lang="en-US" sz="2200" b="0" strike="noStrike" kern="1200" cap="none" spc="0" normalizeH="0" baseline="0" noProof="0" dirty="0">
                <a:ln>
                  <a:noFill/>
                </a:ln>
                <a:solidFill>
                  <a:prstClr val="black"/>
                </a:solidFill>
                <a:effectLst/>
                <a:uLnTx/>
                <a:uFillTx/>
                <a:latin typeface="Calibri" panose="020F0502020204030204"/>
                <a:ea typeface="+mn-ea"/>
                <a:cs typeface="+mn-cs"/>
              </a:rPr>
              <a:t> federal standards instead of the stricter standards</a:t>
            </a:r>
          </a:p>
          <a:p>
            <a:pPr marL="800100" lvl="1" indent="-342900">
              <a:buFont typeface="Wingdings" panose="05000000000000000000" pitchFamily="2" charset="2"/>
              <a:buChar char="§"/>
              <a:defRPr/>
            </a:pPr>
            <a:r>
              <a:rPr lang="en-US" sz="2000" dirty="0">
                <a:solidFill>
                  <a:prstClr val="black"/>
                </a:solidFill>
                <a:latin typeface="Calibri" panose="020F0502020204030204"/>
              </a:rPr>
              <a:t>USCCB/MRS recommends using a combination</a:t>
            </a:r>
            <a:r>
              <a:rPr kumimoji="0" lang="en-US" sz="2000" b="0" strike="noStrike" kern="1200" cap="none" spc="0" normalizeH="0" baseline="0" noProof="0" dirty="0">
                <a:ln>
                  <a:noFill/>
                </a:ln>
                <a:solidFill>
                  <a:prstClr val="black"/>
                </a:solidFill>
                <a:effectLst/>
                <a:uLnTx/>
                <a:uFillTx/>
                <a:latin typeface="Calibri" panose="020F0502020204030204"/>
                <a:ea typeface="+mn-ea"/>
                <a:cs typeface="+mn-cs"/>
              </a:rPr>
              <a:t> of what makes sense in the local context to keep clients safe but also keep housing affordable</a:t>
            </a:r>
          </a:p>
          <a:p>
            <a:pPr lvl="1">
              <a:defRPr/>
            </a:pPr>
            <a:r>
              <a:rPr kumimoji="0" lang="en-US" sz="2200" b="1" i="0" u="none" strike="noStrike" kern="1200" cap="none" spc="0" normalizeH="0" baseline="0" noProof="0" dirty="0">
                <a:ln>
                  <a:noFill/>
                </a:ln>
                <a:solidFill>
                  <a:srgbClr val="008061"/>
                </a:solidFill>
                <a:effectLst/>
                <a:uLnTx/>
                <a:uFillTx/>
                <a:latin typeface="Calibri" panose="020F0502020204030204"/>
                <a:ea typeface="+mn-ea"/>
                <a:cs typeface="+mn-cs"/>
              </a:rPr>
              <a:t>– R&amp;P FY24 CA pg. 38</a:t>
            </a:r>
            <a:endParaRPr kumimoji="0" lang="en-US" sz="2200" b="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en-US" sz="2200" b="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indent="-342900">
              <a:buFont typeface="Arial" panose="020B0604020202020204" pitchFamily="34" charset="0"/>
              <a:buChar char="•"/>
              <a:defRPr/>
            </a:pPr>
            <a:r>
              <a:rPr kumimoji="0" lang="en-US" sz="2200" b="0" strike="noStrike" kern="1200" cap="none" spc="0" normalizeH="0" baseline="0" noProof="0" dirty="0">
                <a:ln>
                  <a:noFill/>
                </a:ln>
                <a:solidFill>
                  <a:prstClr val="black"/>
                </a:solidFill>
                <a:effectLst/>
                <a:uLnTx/>
                <a:uFillTx/>
                <a:latin typeface="Calibri" panose="020F0502020204030204"/>
                <a:ea typeface="+mn-ea"/>
                <a:cs typeface="+mn-cs"/>
              </a:rPr>
              <a:t>Refugee Housing Solutions (RHS) resources have been added </a:t>
            </a:r>
          </a:p>
          <a:p>
            <a:pPr lvl="1">
              <a:defRPr/>
            </a:pPr>
            <a:r>
              <a:rPr kumimoji="0" lang="en-US" sz="2200" b="1" i="0" u="none" strike="noStrike" kern="1200" cap="none" spc="0" normalizeH="0" baseline="0" noProof="0" dirty="0">
                <a:ln>
                  <a:noFill/>
                </a:ln>
                <a:solidFill>
                  <a:srgbClr val="008061"/>
                </a:solidFill>
                <a:effectLst/>
                <a:uLnTx/>
                <a:uFillTx/>
                <a:latin typeface="Calibri" panose="020F0502020204030204"/>
                <a:ea typeface="+mn-ea"/>
                <a:cs typeface="+mn-cs"/>
              </a:rPr>
              <a:t>– R&amp;P FY24 CA pg. 39</a:t>
            </a:r>
            <a:endParaRPr kumimoji="0" lang="en-US" sz="2200" b="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descr="A picture containing text&#10;&#10;Description automatically generated">
            <a:extLst>
              <a:ext uri="{FF2B5EF4-FFF2-40B4-BE49-F238E27FC236}">
                <a16:creationId xmlns:a16="http://schemas.microsoft.com/office/drawing/2014/main" id="{6365E06D-2CD6-377D-CDFD-3D7D57FB05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0869" y="293955"/>
            <a:ext cx="2124522" cy="769441"/>
          </a:xfrm>
          <a:prstGeom prst="rect">
            <a:avLst/>
          </a:prstGeom>
          <a:ln>
            <a:noFill/>
          </a:ln>
          <a:effectLst/>
        </p:spPr>
      </p:pic>
    </p:spTree>
    <p:extLst>
      <p:ext uri="{BB962C8B-B14F-4D97-AF65-F5344CB8AC3E}">
        <p14:creationId xmlns:p14="http://schemas.microsoft.com/office/powerpoint/2010/main" val="1413130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352841" y="678309"/>
            <a:ext cx="9891826"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#7: </a:t>
            </a:r>
            <a:r>
              <a:rPr lang="en-US" sz="4400" b="1" dirty="0">
                <a:solidFill>
                  <a:prstClr val="black"/>
                </a:solidFill>
                <a:latin typeface="Open Sans" panose="020B0606030504020204" pitchFamily="34" charset="0"/>
                <a:ea typeface="Open Sans" panose="020B0606030504020204" pitchFamily="34" charset="0"/>
                <a:cs typeface="Open Sans" panose="020B0606030504020204" pitchFamily="34" charset="0"/>
              </a:rPr>
              <a:t>Other Timeline Updates</a:t>
            </a:r>
            <a:endParaRPr kumimoji="0" lang="en-US" sz="4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descr="A picture containing text&#10;&#10;Description automatically generated">
            <a:extLst>
              <a:ext uri="{FF2B5EF4-FFF2-40B4-BE49-F238E27FC236}">
                <a16:creationId xmlns:a16="http://schemas.microsoft.com/office/drawing/2014/main" id="{D4057EDB-25DA-A59D-3D23-B78785B5CA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0869" y="293955"/>
            <a:ext cx="2124522" cy="769441"/>
          </a:xfrm>
          <a:prstGeom prst="rect">
            <a:avLst/>
          </a:prstGeom>
          <a:ln>
            <a:noFill/>
          </a:ln>
          <a:effectLst/>
        </p:spPr>
      </p:pic>
      <p:sp>
        <p:nvSpPr>
          <p:cNvPr id="3" name="Rectangle: Rounded Corners 2">
            <a:extLst>
              <a:ext uri="{FF2B5EF4-FFF2-40B4-BE49-F238E27FC236}">
                <a16:creationId xmlns:a16="http://schemas.microsoft.com/office/drawing/2014/main" id="{8247F33C-4A06-A8FC-77B0-E1F88300668D}"/>
              </a:ext>
            </a:extLst>
          </p:cNvPr>
          <p:cNvSpPr/>
          <p:nvPr/>
        </p:nvSpPr>
        <p:spPr>
          <a:xfrm>
            <a:off x="776602" y="2388728"/>
            <a:ext cx="3459061" cy="382968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Pocket money is required within 24 hours of arrival and is no longer required throughout the first 30 days as needed.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No change needed</a:t>
            </a:r>
            <a:r>
              <a:rPr kumimoji="0" lang="en-US"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USCCB’s network already provides within 24 hours</a:t>
            </a:r>
            <a:endPar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a:defRPr/>
            </a:pPr>
            <a:r>
              <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2000" b="1" dirty="0">
                <a:solidFill>
                  <a:srgbClr val="008061"/>
                </a:solidFill>
                <a:latin typeface="Open Sans" panose="020B0606030504020204" pitchFamily="34" charset="0"/>
                <a:ea typeface="Open Sans" panose="020B0606030504020204" pitchFamily="34" charset="0"/>
                <a:cs typeface="Open Sans" panose="020B0606030504020204" pitchFamily="34" charset="0"/>
              </a:rPr>
              <a:t>– R&amp;P FY24 CA pg. 40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 name="Rectangle: Rounded Corners 4">
            <a:extLst>
              <a:ext uri="{FF2B5EF4-FFF2-40B4-BE49-F238E27FC236}">
                <a16:creationId xmlns:a16="http://schemas.microsoft.com/office/drawing/2014/main" id="{E7FA039A-C117-B126-F02D-FA17FCC0355A}"/>
              </a:ext>
            </a:extLst>
          </p:cNvPr>
          <p:cNvSpPr/>
          <p:nvPr/>
        </p:nvSpPr>
        <p:spPr>
          <a:xfrm>
            <a:off x="4457272" y="2388729"/>
            <a:ext cx="3459061" cy="382968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Intake interview due date extended from five working days to seven working days to align with </a:t>
            </a:r>
            <a:r>
              <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t>the timeline to apply for public </a:t>
            </a: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benefits.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a:defRPr/>
            </a:pPr>
            <a:r>
              <a:rPr kumimoji="0" lang="en-US" sz="1800" b="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2000" b="1" dirty="0">
                <a:solidFill>
                  <a:srgbClr val="008061"/>
                </a:solidFill>
                <a:latin typeface="Open Sans" panose="020B0606030504020204" pitchFamily="34" charset="0"/>
                <a:ea typeface="Open Sans" panose="020B0606030504020204" pitchFamily="34" charset="0"/>
                <a:cs typeface="Open Sans" panose="020B0606030504020204" pitchFamily="34" charset="0"/>
              </a:rPr>
              <a:t>– R&amp;P FY24 CA pg. 40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Rounded Corners 6">
            <a:extLst>
              <a:ext uri="{FF2B5EF4-FFF2-40B4-BE49-F238E27FC236}">
                <a16:creationId xmlns:a16="http://schemas.microsoft.com/office/drawing/2014/main" id="{02229E26-72CB-2B6E-9EBD-5FBAAC37F778}"/>
              </a:ext>
            </a:extLst>
          </p:cNvPr>
          <p:cNvSpPr/>
          <p:nvPr/>
        </p:nvSpPr>
        <p:spPr>
          <a:xfrm>
            <a:off x="8351939" y="2350011"/>
            <a:ext cx="3459061" cy="382968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Health screenings are now due by day 90 instead of day 30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If the appointment will occur after day 90</a:t>
            </a:r>
            <a:r>
              <a:rPr kumimoji="0" lang="en-US"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documentation of the expected timeframe and logistical plans to ensure clients attend their appointment</a:t>
            </a:r>
          </a:p>
          <a:p>
            <a:pPr marR="0" lvl="0" algn="l" defTabSz="914400" rtl="0" eaLnBrk="1" fontAlgn="auto" latinLnBrk="0" hangingPunct="1">
              <a:lnSpc>
                <a:spcPct val="100000"/>
              </a:lnSpc>
              <a:spcBef>
                <a:spcPts val="0"/>
              </a:spcBef>
              <a:spcAft>
                <a:spcPts val="0"/>
              </a:spcAft>
              <a:buClrTx/>
              <a:buSzTx/>
              <a:tabLst/>
              <a:defRPr/>
            </a:pPr>
            <a:endPar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a:defRPr/>
            </a:pPr>
            <a:r>
              <a:rPr kumimoji="0" lang="en-US" sz="1400" b="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2000" b="1" dirty="0">
                <a:solidFill>
                  <a:srgbClr val="008061"/>
                </a:solidFill>
                <a:latin typeface="Open Sans" panose="020B0606030504020204" pitchFamily="34" charset="0"/>
                <a:ea typeface="Open Sans" panose="020B0606030504020204" pitchFamily="34" charset="0"/>
                <a:cs typeface="Open Sans" panose="020B0606030504020204" pitchFamily="34" charset="0"/>
              </a:rPr>
              <a:t>– R&amp;P FY24 CA pg. 43</a:t>
            </a:r>
          </a:p>
          <a:p>
            <a:pPr marR="0" lvl="0" algn="l" defTabSz="914400" rtl="0" eaLnBrk="1" fontAlgn="auto" latinLnBrk="0" hangingPunct="1">
              <a:lnSpc>
                <a:spcPct val="100000"/>
              </a:lnSpc>
              <a:spcBef>
                <a:spcPts val="0"/>
              </a:spcBef>
              <a:spcAft>
                <a:spcPts val="0"/>
              </a:spcAft>
              <a:buClrTx/>
              <a:buSzTx/>
              <a:tabLst/>
              <a:defRPr/>
            </a:pPr>
            <a:endParaRPr kumimoji="0" lang="en-US"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Rounded Corners 7">
            <a:extLst>
              <a:ext uri="{FF2B5EF4-FFF2-40B4-BE49-F238E27FC236}">
                <a16:creationId xmlns:a16="http://schemas.microsoft.com/office/drawing/2014/main" id="{59C536FF-1233-AE0D-B0CF-D1F5D0B6B02F}"/>
              </a:ext>
            </a:extLst>
          </p:cNvPr>
          <p:cNvSpPr/>
          <p:nvPr/>
        </p:nvSpPr>
        <p:spPr>
          <a:xfrm>
            <a:off x="1168401" y="1814938"/>
            <a:ext cx="2671662" cy="561680"/>
          </a:xfrm>
          <a:prstGeom prst="roundRect">
            <a:avLst/>
          </a:prstGeom>
          <a:solidFill>
            <a:srgbClr val="203864"/>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Pocket Money</a:t>
            </a:r>
          </a:p>
        </p:txBody>
      </p:sp>
      <p:sp>
        <p:nvSpPr>
          <p:cNvPr id="9" name="Rectangle: Rounded Corners 8">
            <a:extLst>
              <a:ext uri="{FF2B5EF4-FFF2-40B4-BE49-F238E27FC236}">
                <a16:creationId xmlns:a16="http://schemas.microsoft.com/office/drawing/2014/main" id="{D44AD451-89AF-14C1-A81F-9B033731DC94}"/>
              </a:ext>
            </a:extLst>
          </p:cNvPr>
          <p:cNvSpPr/>
          <p:nvPr/>
        </p:nvSpPr>
        <p:spPr>
          <a:xfrm>
            <a:off x="4849070" y="1802269"/>
            <a:ext cx="2671662" cy="561680"/>
          </a:xfrm>
          <a:prstGeom prst="roundRect">
            <a:avLst/>
          </a:prstGeom>
          <a:solidFill>
            <a:srgbClr val="203864"/>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Intake Interview</a:t>
            </a:r>
          </a:p>
        </p:txBody>
      </p:sp>
      <p:sp>
        <p:nvSpPr>
          <p:cNvPr id="13" name="Rectangle: Rounded Corners 12">
            <a:extLst>
              <a:ext uri="{FF2B5EF4-FFF2-40B4-BE49-F238E27FC236}">
                <a16:creationId xmlns:a16="http://schemas.microsoft.com/office/drawing/2014/main" id="{12DA133B-D1B1-3266-0AEA-87A7CDA607FA}"/>
              </a:ext>
            </a:extLst>
          </p:cNvPr>
          <p:cNvSpPr/>
          <p:nvPr/>
        </p:nvSpPr>
        <p:spPr>
          <a:xfrm>
            <a:off x="8729827" y="1799695"/>
            <a:ext cx="2671662" cy="561680"/>
          </a:xfrm>
          <a:prstGeom prst="roundRect">
            <a:avLst/>
          </a:prstGeom>
          <a:solidFill>
            <a:srgbClr val="203864"/>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Health Screening</a:t>
            </a:r>
          </a:p>
        </p:txBody>
      </p:sp>
      <p:sp>
        <p:nvSpPr>
          <p:cNvPr id="14" name="TextBox 13">
            <a:extLst>
              <a:ext uri="{FF2B5EF4-FFF2-40B4-BE49-F238E27FC236}">
                <a16:creationId xmlns:a16="http://schemas.microsoft.com/office/drawing/2014/main" id="{0C3A53CB-2BA5-1E10-83E7-7522EF93D291}"/>
              </a:ext>
            </a:extLst>
          </p:cNvPr>
          <p:cNvSpPr txBox="1"/>
          <p:nvPr/>
        </p:nvSpPr>
        <p:spPr>
          <a:xfrm>
            <a:off x="9863667" y="6261244"/>
            <a:ext cx="2328333" cy="400110"/>
          </a:xfrm>
          <a:prstGeom prst="rect">
            <a:avLst/>
          </a:prstGeom>
          <a:noFill/>
        </p:spPr>
        <p:txBody>
          <a:bodyPr wrap="square" lIns="91440" tIns="45720" rIns="91440" bIns="45720" rtlCol="0" anchor="t">
            <a:spAutoFit/>
          </a:bodyPr>
          <a:lstStyle/>
          <a:p>
            <a:pPr algn="ctr"/>
            <a:r>
              <a:rPr lang="en-US" sz="2000" b="1" i="1" dirty="0">
                <a:latin typeface="Open Sans"/>
                <a:ea typeface="Open Sans"/>
                <a:cs typeface="Open Sans"/>
              </a:rPr>
              <a:t>Slide 1 of 2</a:t>
            </a:r>
          </a:p>
        </p:txBody>
      </p:sp>
    </p:spTree>
    <p:extLst>
      <p:ext uri="{BB962C8B-B14F-4D97-AF65-F5344CB8AC3E}">
        <p14:creationId xmlns:p14="http://schemas.microsoft.com/office/powerpoint/2010/main" val="624661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352841" y="678309"/>
            <a:ext cx="9891826"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r>
              <a:rPr lang="en-US" sz="4400" b="1" dirty="0">
                <a:solidFill>
                  <a:prstClr val="black"/>
                </a:solidFill>
                <a:latin typeface="Open Sans" panose="020B0606030504020204" pitchFamily="34" charset="0"/>
                <a:ea typeface="Open Sans" panose="020B0606030504020204" pitchFamily="34" charset="0"/>
                <a:cs typeface="Open Sans" panose="020B0606030504020204" pitchFamily="34" charset="0"/>
              </a:rPr>
              <a:t>7</a:t>
            </a:r>
            <a:r>
              <a:rPr kumimoji="0" lang="en-US" sz="4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lang="en-US" sz="4400" b="1" dirty="0">
                <a:solidFill>
                  <a:prstClr val="black"/>
                </a:solidFill>
                <a:latin typeface="Open Sans" panose="020B0606030504020204" pitchFamily="34" charset="0"/>
                <a:ea typeface="Open Sans" panose="020B0606030504020204" pitchFamily="34" charset="0"/>
                <a:cs typeface="Open Sans" panose="020B0606030504020204" pitchFamily="34" charset="0"/>
              </a:rPr>
              <a:t>Timeline Updates (cont’d)</a:t>
            </a:r>
            <a:endParaRPr kumimoji="0" lang="en-US" sz="4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descr="A picture containing text&#10;&#10;Description automatically generated">
            <a:extLst>
              <a:ext uri="{FF2B5EF4-FFF2-40B4-BE49-F238E27FC236}">
                <a16:creationId xmlns:a16="http://schemas.microsoft.com/office/drawing/2014/main" id="{D4057EDB-25DA-A59D-3D23-B78785B5CA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0869" y="293955"/>
            <a:ext cx="2124522" cy="769441"/>
          </a:xfrm>
          <a:prstGeom prst="rect">
            <a:avLst/>
          </a:prstGeom>
          <a:ln>
            <a:noFill/>
          </a:ln>
          <a:effectLst/>
        </p:spPr>
      </p:pic>
      <p:sp>
        <p:nvSpPr>
          <p:cNvPr id="3" name="Rectangle: Rounded Corners 2">
            <a:extLst>
              <a:ext uri="{FF2B5EF4-FFF2-40B4-BE49-F238E27FC236}">
                <a16:creationId xmlns:a16="http://schemas.microsoft.com/office/drawing/2014/main" id="{8247F33C-4A06-A8FC-77B0-E1F88300668D}"/>
              </a:ext>
            </a:extLst>
          </p:cNvPr>
          <p:cNvSpPr/>
          <p:nvPr/>
        </p:nvSpPr>
        <p:spPr>
          <a:xfrm>
            <a:off x="776602" y="2388727"/>
            <a:ext cx="4929931" cy="4029005"/>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Wait 3 weeks after arrival before following up with the local SSA office within 3 working days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Limitation of responsibility to perform core services</a:t>
            </a:r>
            <a: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kumimoji="0" lang="en-US"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If you have a local process established that consistently works, new CA language allows you to use that local process instead of the timeframe outlined in the CA, but you must document it in the case note log how individual refugee well-being was prioritized and considered.</a:t>
            </a:r>
          </a:p>
          <a:p>
            <a:pPr marR="0" lvl="0" algn="l" defTabSz="914400" rtl="0" eaLnBrk="1" fontAlgn="auto" latinLnBrk="0" hangingPunct="1">
              <a:lnSpc>
                <a:spcPct val="100000"/>
              </a:lnSpc>
              <a:spcBef>
                <a:spcPts val="0"/>
              </a:spcBef>
              <a:spcAft>
                <a:spcPts val="0"/>
              </a:spcAft>
              <a:buClrTx/>
              <a:buSzTx/>
              <a:tabLst/>
              <a:defRPr/>
            </a:pPr>
            <a:endPar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a:defRPr/>
            </a:pPr>
            <a:r>
              <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2000" b="1" dirty="0">
                <a:solidFill>
                  <a:srgbClr val="008061"/>
                </a:solidFill>
                <a:latin typeface="Open Sans" panose="020B0606030504020204" pitchFamily="34" charset="0"/>
                <a:ea typeface="Open Sans" panose="020B0606030504020204" pitchFamily="34" charset="0"/>
                <a:cs typeface="Open Sans" panose="020B0606030504020204" pitchFamily="34" charset="0"/>
              </a:rPr>
              <a:t>– R&amp;P FY24 CA pg. 41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Rounded Corners 6">
            <a:extLst>
              <a:ext uri="{FF2B5EF4-FFF2-40B4-BE49-F238E27FC236}">
                <a16:creationId xmlns:a16="http://schemas.microsoft.com/office/drawing/2014/main" id="{02229E26-72CB-2B6E-9EBD-5FBAAC37F778}"/>
              </a:ext>
            </a:extLst>
          </p:cNvPr>
          <p:cNvSpPr/>
          <p:nvPr/>
        </p:nvSpPr>
        <p:spPr>
          <a:xfrm>
            <a:off x="6881071" y="2350011"/>
            <a:ext cx="4929930" cy="382968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300"/>
              </a:spcAf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Wait 4 weeks after arrival before following up with USCIS + document all delays in the case file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If the issue remains unresolved after working with USCIS</a:t>
            </a:r>
            <a:r>
              <a:rPr kumimoji="0" lang="en-US"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elevate the issue to USCCB/MRS so we can follow up based on PRM established protocols.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t>For EADs and Social Security cards, please document all delays in the case file!</a:t>
            </a:r>
            <a:endParaRPr kumimoji="0" lang="en-US"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a:defRPr/>
            </a:pPr>
            <a:r>
              <a:rPr kumimoji="0" lang="en-US" sz="1400" b="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2000" b="1" dirty="0">
                <a:solidFill>
                  <a:srgbClr val="008061"/>
                </a:solidFill>
                <a:latin typeface="Open Sans" panose="020B0606030504020204" pitchFamily="34" charset="0"/>
                <a:ea typeface="Open Sans" panose="020B0606030504020204" pitchFamily="34" charset="0"/>
                <a:cs typeface="Open Sans" panose="020B0606030504020204" pitchFamily="34" charset="0"/>
              </a:rPr>
              <a:t>– R&amp;P FY24 CA pg. 41</a:t>
            </a:r>
          </a:p>
          <a:p>
            <a:pPr marR="0" lvl="0" algn="l" defTabSz="914400" rtl="0" eaLnBrk="1" fontAlgn="auto" latinLnBrk="0" hangingPunct="1">
              <a:lnSpc>
                <a:spcPct val="100000"/>
              </a:lnSpc>
              <a:spcBef>
                <a:spcPts val="0"/>
              </a:spcBef>
              <a:spcAft>
                <a:spcPts val="0"/>
              </a:spcAft>
              <a:buClrTx/>
              <a:buSzTx/>
              <a:tabLst/>
              <a:defRPr/>
            </a:pPr>
            <a:endParaRPr kumimoji="0" lang="en-US"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Rounded Corners 7">
            <a:extLst>
              <a:ext uri="{FF2B5EF4-FFF2-40B4-BE49-F238E27FC236}">
                <a16:creationId xmlns:a16="http://schemas.microsoft.com/office/drawing/2014/main" id="{59C536FF-1233-AE0D-B0CF-D1F5D0B6B02F}"/>
              </a:ext>
            </a:extLst>
          </p:cNvPr>
          <p:cNvSpPr/>
          <p:nvPr/>
        </p:nvSpPr>
        <p:spPr>
          <a:xfrm>
            <a:off x="1303865" y="1814938"/>
            <a:ext cx="3807712" cy="561680"/>
          </a:xfrm>
          <a:prstGeom prst="roundRect">
            <a:avLst/>
          </a:prstGeom>
          <a:solidFill>
            <a:srgbClr val="203864"/>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Social Security Cards</a:t>
            </a:r>
          </a:p>
        </p:txBody>
      </p:sp>
      <p:sp>
        <p:nvSpPr>
          <p:cNvPr id="13" name="Rectangle: Rounded Corners 12">
            <a:extLst>
              <a:ext uri="{FF2B5EF4-FFF2-40B4-BE49-F238E27FC236}">
                <a16:creationId xmlns:a16="http://schemas.microsoft.com/office/drawing/2014/main" id="{12DA133B-D1B1-3266-0AEA-87A7CDA607FA}"/>
              </a:ext>
            </a:extLst>
          </p:cNvPr>
          <p:cNvSpPr/>
          <p:nvPr/>
        </p:nvSpPr>
        <p:spPr>
          <a:xfrm>
            <a:off x="7509112" y="1799695"/>
            <a:ext cx="3807712" cy="561680"/>
          </a:xfrm>
          <a:prstGeom prst="roundRect">
            <a:avLst/>
          </a:prstGeom>
          <a:solidFill>
            <a:srgbClr val="203864"/>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prstClr val="white"/>
                </a:solidFill>
                <a:latin typeface="Open Sans" panose="020B0606030504020204" pitchFamily="34" charset="0"/>
                <a:ea typeface="Open Sans" panose="020B0606030504020204" pitchFamily="34" charset="0"/>
                <a:cs typeface="Open Sans" panose="020B0606030504020204" pitchFamily="34" charset="0"/>
              </a:rPr>
              <a:t>Employment Authorization</a:t>
            </a:r>
            <a:endParaRPr kumimoji="0" lang="en-US" sz="20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4" name="TextBox 13">
            <a:extLst>
              <a:ext uri="{FF2B5EF4-FFF2-40B4-BE49-F238E27FC236}">
                <a16:creationId xmlns:a16="http://schemas.microsoft.com/office/drawing/2014/main" id="{0C3A53CB-2BA5-1E10-83E7-7522EF93D291}"/>
              </a:ext>
            </a:extLst>
          </p:cNvPr>
          <p:cNvSpPr txBox="1"/>
          <p:nvPr/>
        </p:nvSpPr>
        <p:spPr>
          <a:xfrm>
            <a:off x="9863667" y="6261244"/>
            <a:ext cx="2328333" cy="400110"/>
          </a:xfrm>
          <a:prstGeom prst="rect">
            <a:avLst/>
          </a:prstGeom>
          <a:noFill/>
        </p:spPr>
        <p:txBody>
          <a:bodyPr wrap="square" lIns="91440" tIns="45720" rIns="91440" bIns="45720" rtlCol="0" anchor="t">
            <a:spAutoFit/>
          </a:bodyPr>
          <a:lstStyle/>
          <a:p>
            <a:pPr algn="ctr"/>
            <a:r>
              <a:rPr lang="en-US" sz="2000" b="1" i="1" dirty="0">
                <a:latin typeface="Open Sans"/>
                <a:ea typeface="Open Sans"/>
                <a:cs typeface="Open Sans"/>
              </a:rPr>
              <a:t>Slide 2 of 2</a:t>
            </a:r>
          </a:p>
        </p:txBody>
      </p:sp>
    </p:spTree>
    <p:extLst>
      <p:ext uri="{BB962C8B-B14F-4D97-AF65-F5344CB8AC3E}">
        <p14:creationId xmlns:p14="http://schemas.microsoft.com/office/powerpoint/2010/main" val="1911649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352841" y="678309"/>
            <a:ext cx="9891826"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#8: Process Clarifications</a:t>
            </a:r>
            <a:endParaRPr kumimoji="0" lang="en-US" sz="4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0" name="Rectangle: Rounded Corners 9">
            <a:extLst>
              <a:ext uri="{FF2B5EF4-FFF2-40B4-BE49-F238E27FC236}">
                <a16:creationId xmlns:a16="http://schemas.microsoft.com/office/drawing/2014/main" id="{1B474D73-94F3-4C13-B6B4-BFD5BEDB9FA1}"/>
              </a:ext>
            </a:extLst>
          </p:cNvPr>
          <p:cNvSpPr/>
          <p:nvPr/>
        </p:nvSpPr>
        <p:spPr>
          <a:xfrm>
            <a:off x="558800" y="1549348"/>
            <a:ext cx="11023599" cy="4731941"/>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C89720BA-B21D-4DA2-A2AA-A89F58EBC414}"/>
              </a:ext>
            </a:extLst>
          </p:cNvPr>
          <p:cNvSpPr txBox="1"/>
          <p:nvPr/>
        </p:nvSpPr>
        <p:spPr>
          <a:xfrm>
            <a:off x="795866" y="1745493"/>
            <a:ext cx="10600268" cy="433965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i="0" strike="noStrike" kern="1200" cap="none" spc="0" normalizeH="0" baseline="0" noProof="0" dirty="0">
                <a:ln>
                  <a:noFill/>
                </a:ln>
                <a:solidFill>
                  <a:prstClr val="black"/>
                </a:solidFill>
                <a:effectLst/>
                <a:uLnTx/>
                <a:uFillTx/>
                <a:latin typeface="Calibri" panose="020F0502020204030204"/>
                <a:ea typeface="+mn-ea"/>
                <a:cs typeface="+mn-cs"/>
              </a:rPr>
              <a:t>Assisting clients with filing change of address forms. </a:t>
            </a:r>
            <a:r>
              <a:rPr kumimoji="0" lang="en-US" sz="2200" b="1" i="0" u="none" strike="noStrike" kern="1200" cap="none" spc="0" normalizeH="0" baseline="0" noProof="0" dirty="0">
                <a:ln>
                  <a:noFill/>
                </a:ln>
                <a:solidFill>
                  <a:srgbClr val="008061"/>
                </a:solidFill>
                <a:effectLst/>
                <a:uLnTx/>
                <a:uFillTx/>
                <a:latin typeface="Calibri" panose="020F0502020204030204"/>
                <a:ea typeface="+mn-ea"/>
                <a:cs typeface="+mn-cs"/>
              </a:rPr>
              <a:t>– R&amp;P FY24 CA pg. 42</a:t>
            </a:r>
          </a:p>
          <a:p>
            <a:pPr marL="800100" lvl="1" indent="-342900">
              <a:buFont typeface="Wingdings" panose="05000000000000000000" pitchFamily="2" charset="2"/>
              <a:buChar char="§"/>
              <a:defRPr/>
            </a:pPr>
            <a:r>
              <a:rPr kumimoji="0" lang="en-US" sz="2000" b="1" i="0" u="none" strike="noStrike" kern="1200" cap="none" spc="0" normalizeH="0" baseline="0" noProof="0" dirty="0">
                <a:ln>
                  <a:noFill/>
                </a:ln>
                <a:solidFill>
                  <a:srgbClr val="008061"/>
                </a:solidFill>
                <a:effectLst/>
                <a:uLnTx/>
                <a:uFillTx/>
                <a:latin typeface="Calibri" panose="020F0502020204030204"/>
                <a:ea typeface="+mn-ea"/>
                <a:cs typeface="+mn-cs"/>
              </a:rPr>
              <a:t>Still Required</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Must help clients file AR-11s with the Department of Homeland Security and Selective Service (if applicable to the client) within 10 calendar days of arrival and each move</a:t>
            </a:r>
          </a:p>
          <a:p>
            <a:pPr marL="800100" lvl="1" indent="-342900">
              <a:buFont typeface="Wingdings" panose="05000000000000000000" pitchFamily="2" charset="2"/>
              <a:buChar char="§"/>
              <a:defRPr/>
            </a:pPr>
            <a:r>
              <a:rPr lang="en-US" sz="2000" b="1" dirty="0">
                <a:solidFill>
                  <a:srgbClr val="C00000"/>
                </a:solidFill>
              </a:rPr>
              <a:t>No longer required </a:t>
            </a:r>
            <a:r>
              <a:rPr lang="en-US" sz="2000" dirty="0">
                <a:solidFill>
                  <a:prstClr val="black"/>
                </a:solidFill>
                <a:latin typeface="Calibri" panose="020F0502020204030204"/>
              </a:rPr>
              <a:t>to assist clients with filing address changes with the U.S. Post Office.</a:t>
            </a:r>
          </a:p>
          <a:p>
            <a:pPr marL="800100" lvl="1" indent="-342900">
              <a:buFont typeface="Wingdings" panose="05000000000000000000" pitchFamily="2" charset="2"/>
              <a:buChar char="§"/>
              <a:defRPr/>
            </a:pPr>
            <a:r>
              <a:rPr kumimoji="0" lang="en-US" sz="2000" b="1" i="0" u="none" strike="noStrike" kern="1200" cap="none" spc="0" normalizeH="0" baseline="0" noProof="0" dirty="0">
                <a:ln>
                  <a:noFill/>
                </a:ln>
                <a:solidFill>
                  <a:srgbClr val="203864"/>
                </a:solidFill>
                <a:effectLst/>
                <a:uLnTx/>
                <a:uFillTx/>
                <a:latin typeface="Calibri" panose="020F0502020204030204"/>
                <a:ea typeface="+mn-ea"/>
                <a:cs typeface="+mn-cs"/>
              </a:rPr>
              <a:t>New Requirement</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2000" dirty="0">
                <a:solidFill>
                  <a:prstClr val="black"/>
                </a:solidFill>
                <a:latin typeface="Calibri" panose="020F0502020204030204"/>
              </a:rPr>
              <a:t>Must orient clients to the process of completing change of address forms with the U.S. Post Office.</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Service plans no longer required for children; monitoring of the plan’s progress no longer needs to be documented on the service plan itself </a:t>
            </a:r>
            <a:r>
              <a:rPr kumimoji="0" lang="en-US" sz="2200" b="1" i="0" u="none" strike="noStrike" kern="1200" cap="none" spc="0" normalizeH="0" baseline="0" noProof="0" dirty="0">
                <a:ln>
                  <a:noFill/>
                </a:ln>
                <a:solidFill>
                  <a:srgbClr val="008061"/>
                </a:solidFill>
                <a:effectLst/>
                <a:uLnTx/>
                <a:uFillTx/>
                <a:latin typeface="Calibri" panose="020F0502020204030204"/>
                <a:ea typeface="+mn-ea"/>
                <a:cs typeface="+mn-cs"/>
              </a:rPr>
              <a:t>– R&amp;P FY24 CA pg. 42-43</a:t>
            </a:r>
          </a:p>
          <a:p>
            <a:pPr marL="800100" lvl="1" indent="-342900">
              <a:buFont typeface="Wingdings" panose="05000000000000000000" pitchFamily="2" charset="2"/>
              <a:buChar char="§"/>
              <a:defRPr/>
            </a:pPr>
            <a:r>
              <a:rPr lang="en-US" sz="2200" b="1" dirty="0">
                <a:solidFill>
                  <a:srgbClr val="C00000"/>
                </a:solidFill>
                <a:latin typeface="Calibri" panose="020F0502020204030204"/>
              </a:rPr>
              <a:t>Exception</a:t>
            </a:r>
            <a:r>
              <a:rPr lang="en-US" sz="2200" dirty="0">
                <a:solidFill>
                  <a:prstClr val="black"/>
                </a:solidFill>
                <a:latin typeface="Calibri" panose="020F0502020204030204"/>
              </a:rPr>
              <a:t>: USCCB still requires service plans for Attached Refugee Minors (ARMs)</a:t>
            </a:r>
          </a:p>
          <a:p>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indent="-285750">
              <a:buFont typeface="Arial" panose="020B0604020202020204" pitchFamily="34" charset="0"/>
              <a:buChar cha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CO topics revised, updated, and expanded, including a new section on digital literacy + CORE resources are emphasized </a:t>
            </a:r>
            <a:r>
              <a:rPr kumimoji="0" lang="en-US" sz="2200" b="1" i="0" u="none" strike="noStrike" kern="1200" cap="none" spc="0" normalizeH="0" baseline="0" noProof="0" dirty="0">
                <a:ln>
                  <a:noFill/>
                </a:ln>
                <a:solidFill>
                  <a:srgbClr val="008061"/>
                </a:solidFill>
                <a:effectLst/>
                <a:uLnTx/>
                <a:uFillTx/>
                <a:latin typeface="Calibri" panose="020F0502020204030204"/>
                <a:ea typeface="+mn-ea"/>
                <a:cs typeface="+mn-cs"/>
              </a:rPr>
              <a:t>– R&amp;P FY24 CA pg. 45</a:t>
            </a:r>
          </a:p>
        </p:txBody>
      </p:sp>
      <p:pic>
        <p:nvPicPr>
          <p:cNvPr id="4" name="Picture 3" descr="A picture containing text&#10;&#10;Description automatically generated">
            <a:extLst>
              <a:ext uri="{FF2B5EF4-FFF2-40B4-BE49-F238E27FC236}">
                <a16:creationId xmlns:a16="http://schemas.microsoft.com/office/drawing/2014/main" id="{D4057EDB-25DA-A59D-3D23-B78785B5CA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0869" y="293955"/>
            <a:ext cx="2124522" cy="769441"/>
          </a:xfrm>
          <a:prstGeom prst="rect">
            <a:avLst/>
          </a:prstGeom>
          <a:ln>
            <a:noFill/>
          </a:ln>
          <a:effectLst/>
        </p:spPr>
      </p:pic>
    </p:spTree>
    <p:extLst>
      <p:ext uri="{BB962C8B-B14F-4D97-AF65-F5344CB8AC3E}">
        <p14:creationId xmlns:p14="http://schemas.microsoft.com/office/powerpoint/2010/main" val="3573580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375556" y="669228"/>
            <a:ext cx="9835244"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#9: Interpretation Documentation</a:t>
            </a:r>
          </a:p>
        </p:txBody>
      </p:sp>
      <p:pic>
        <p:nvPicPr>
          <p:cNvPr id="3" name="Picture 2" descr="A picture containing text&#10;&#10;Description automatically generated">
            <a:extLst>
              <a:ext uri="{FF2B5EF4-FFF2-40B4-BE49-F238E27FC236}">
                <a16:creationId xmlns:a16="http://schemas.microsoft.com/office/drawing/2014/main" id="{6365E06D-2CD6-377D-CDFD-3D7D57FB05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0869" y="293955"/>
            <a:ext cx="2124522" cy="769441"/>
          </a:xfrm>
          <a:prstGeom prst="rect">
            <a:avLst/>
          </a:prstGeom>
          <a:ln>
            <a:noFill/>
          </a:ln>
          <a:effectLst/>
        </p:spPr>
      </p:pic>
      <p:sp>
        <p:nvSpPr>
          <p:cNvPr id="5" name="Flowchart: Connector 4">
            <a:extLst>
              <a:ext uri="{FF2B5EF4-FFF2-40B4-BE49-F238E27FC236}">
                <a16:creationId xmlns:a16="http://schemas.microsoft.com/office/drawing/2014/main" id="{21944BCD-379D-EAAA-B577-91627540D922}"/>
              </a:ext>
            </a:extLst>
          </p:cNvPr>
          <p:cNvSpPr/>
          <p:nvPr/>
        </p:nvSpPr>
        <p:spPr>
          <a:xfrm>
            <a:off x="554136" y="1990689"/>
            <a:ext cx="2199825" cy="2167467"/>
          </a:xfrm>
          <a:prstGeom prst="flowChartConnector">
            <a:avLst/>
          </a:prstGeom>
          <a:solidFill>
            <a:srgbClr val="00806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The Case’s U.S. Tie</a:t>
            </a:r>
          </a:p>
        </p:txBody>
      </p:sp>
      <p:sp>
        <p:nvSpPr>
          <p:cNvPr id="6" name="Flowchart: Connector 5">
            <a:extLst>
              <a:ext uri="{FF2B5EF4-FFF2-40B4-BE49-F238E27FC236}">
                <a16:creationId xmlns:a16="http://schemas.microsoft.com/office/drawing/2014/main" id="{6F3C376C-04B9-574A-5844-F9215E376946}"/>
              </a:ext>
            </a:extLst>
          </p:cNvPr>
          <p:cNvSpPr/>
          <p:nvPr/>
        </p:nvSpPr>
        <p:spPr>
          <a:xfrm>
            <a:off x="3778217" y="2009668"/>
            <a:ext cx="2199825" cy="2167467"/>
          </a:xfrm>
          <a:prstGeom prst="flowChartConnector">
            <a:avLst/>
          </a:prstGeom>
          <a:solidFill>
            <a:srgbClr val="203864"/>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Open Sans" panose="020B0606030504020204" pitchFamily="34" charset="0"/>
                <a:ea typeface="Open Sans" panose="020B0606030504020204" pitchFamily="34" charset="0"/>
                <a:cs typeface="Open Sans" panose="020B0606030504020204" pitchFamily="34" charset="0"/>
              </a:rPr>
              <a:t>Independent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Open Sans" panose="020B0606030504020204" pitchFamily="34" charset="0"/>
                <a:ea typeface="Open Sans" panose="020B0606030504020204" pitchFamily="34" charset="0"/>
                <a:cs typeface="Open Sans" panose="020B0606030504020204" pitchFamily="34" charset="0"/>
              </a:rPr>
              <a:t>Interpreter (in-person or virtual)</a:t>
            </a:r>
            <a:endParaRPr kumimoji="0" lang="en-US"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 name="Flowchart: Connector 6">
            <a:extLst>
              <a:ext uri="{FF2B5EF4-FFF2-40B4-BE49-F238E27FC236}">
                <a16:creationId xmlns:a16="http://schemas.microsoft.com/office/drawing/2014/main" id="{B43CE099-983F-31D8-762E-2D296E9FEE0D}"/>
              </a:ext>
            </a:extLst>
          </p:cNvPr>
          <p:cNvSpPr/>
          <p:nvPr/>
        </p:nvSpPr>
        <p:spPr>
          <a:xfrm>
            <a:off x="6294535" y="1990689"/>
            <a:ext cx="2199825" cy="2167467"/>
          </a:xfrm>
          <a:prstGeom prst="flowChartConnector">
            <a:avLst/>
          </a:prstGeom>
          <a:solidFill>
            <a:srgbClr val="203864"/>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Staff member </a:t>
            </a:r>
            <a:r>
              <a:rPr lang="en-US" dirty="0">
                <a:solidFill>
                  <a:prstClr val="white"/>
                </a:solidFill>
                <a:latin typeface="Open Sans" panose="020B0606030504020204" pitchFamily="34" charset="0"/>
                <a:ea typeface="Open Sans" panose="020B0606030504020204" pitchFamily="34" charset="0"/>
                <a:cs typeface="Open Sans" panose="020B0606030504020204" pitchFamily="34" charset="0"/>
              </a:rPr>
              <a:t>who </a:t>
            </a:r>
            <a:r>
              <a:rPr kumimoji="0" lang="en-US"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speaks the client’s language</a:t>
            </a:r>
          </a:p>
        </p:txBody>
      </p:sp>
      <p:sp>
        <p:nvSpPr>
          <p:cNvPr id="8" name="Rectangle: Rounded Corners 7">
            <a:extLst>
              <a:ext uri="{FF2B5EF4-FFF2-40B4-BE49-F238E27FC236}">
                <a16:creationId xmlns:a16="http://schemas.microsoft.com/office/drawing/2014/main" id="{CF9526F1-67B0-18F4-65B6-DD021ACEC61D}"/>
              </a:ext>
            </a:extLst>
          </p:cNvPr>
          <p:cNvSpPr/>
          <p:nvPr/>
        </p:nvSpPr>
        <p:spPr>
          <a:xfrm>
            <a:off x="318216" y="4555067"/>
            <a:ext cx="2671662" cy="1777637"/>
          </a:xfrm>
          <a:prstGeom prst="roundRect">
            <a:avLst/>
          </a:prstGeom>
          <a:solidFill>
            <a:schemeClr val="bg1">
              <a:lumMod val="8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Compliant During Airport Pickup and Housing/Personal Safety Orientation</a:t>
            </a:r>
          </a:p>
        </p:txBody>
      </p:sp>
      <p:sp>
        <p:nvSpPr>
          <p:cNvPr id="14" name="Rectangle: Rounded Corners 13">
            <a:extLst>
              <a:ext uri="{FF2B5EF4-FFF2-40B4-BE49-F238E27FC236}">
                <a16:creationId xmlns:a16="http://schemas.microsoft.com/office/drawing/2014/main" id="{695CA093-E83A-D9FD-71BD-1860B8566B44}"/>
              </a:ext>
            </a:extLst>
          </p:cNvPr>
          <p:cNvSpPr/>
          <p:nvPr/>
        </p:nvSpPr>
        <p:spPr>
          <a:xfrm>
            <a:off x="3550373" y="4555067"/>
            <a:ext cx="5040454" cy="1808414"/>
          </a:xfrm>
          <a:prstGeom prst="roundRect">
            <a:avLst/>
          </a:prstGeom>
          <a:solidFill>
            <a:schemeClr val="bg1">
              <a:lumMod val="8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US" sz="20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Required for </a:t>
            </a:r>
            <a:r>
              <a:rPr kumimoji="0" lang="en-US" sz="1900" b="1" i="0"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intake interview, initial home visit, 30-day home visit, service plan creation, and CO</a:t>
            </a:r>
            <a:r>
              <a:rPr kumimoji="0" lang="en-US" sz="20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 Required for other services if client is present (except when UST is compliant)</a:t>
            </a:r>
          </a:p>
        </p:txBody>
      </p:sp>
      <p:sp>
        <p:nvSpPr>
          <p:cNvPr id="15" name="Flowchart: Connector 14">
            <a:extLst>
              <a:ext uri="{FF2B5EF4-FFF2-40B4-BE49-F238E27FC236}">
                <a16:creationId xmlns:a16="http://schemas.microsoft.com/office/drawing/2014/main" id="{B3524EC0-F743-664A-303E-B0A369AEABE8}"/>
              </a:ext>
            </a:extLst>
          </p:cNvPr>
          <p:cNvSpPr/>
          <p:nvPr/>
        </p:nvSpPr>
        <p:spPr>
          <a:xfrm>
            <a:off x="9387240" y="1975300"/>
            <a:ext cx="2199825" cy="2167467"/>
          </a:xfrm>
          <a:prstGeom prst="flowChartConnector">
            <a:avLst/>
          </a:prstGeom>
          <a:solidFill>
            <a:schemeClr val="accent2">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No Interpreter Required</a:t>
            </a:r>
          </a:p>
        </p:txBody>
      </p:sp>
      <p:sp>
        <p:nvSpPr>
          <p:cNvPr id="16" name="Rectangle: Rounded Corners 15">
            <a:extLst>
              <a:ext uri="{FF2B5EF4-FFF2-40B4-BE49-F238E27FC236}">
                <a16:creationId xmlns:a16="http://schemas.microsoft.com/office/drawing/2014/main" id="{0F9754FD-C18F-6AE1-785C-41CEF1EAC7F1}"/>
              </a:ext>
            </a:extLst>
          </p:cNvPr>
          <p:cNvSpPr/>
          <p:nvPr/>
        </p:nvSpPr>
        <p:spPr>
          <a:xfrm>
            <a:off x="9151322" y="4555067"/>
            <a:ext cx="2671662" cy="1777637"/>
          </a:xfrm>
          <a:prstGeom prst="roundRect">
            <a:avLst/>
          </a:prstGeom>
          <a:solidFill>
            <a:schemeClr val="bg1">
              <a:lumMod val="8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No interpretation required if client is not present. Case note or </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case file </a:t>
            </a:r>
            <a:r>
              <a:rPr kumimoji="0" lang="en-US"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form must indicate N/A for interpretation.</a:t>
            </a:r>
          </a:p>
        </p:txBody>
      </p:sp>
      <p:cxnSp>
        <p:nvCxnSpPr>
          <p:cNvPr id="18" name="Straight Connector 17">
            <a:extLst>
              <a:ext uri="{FF2B5EF4-FFF2-40B4-BE49-F238E27FC236}">
                <a16:creationId xmlns:a16="http://schemas.microsoft.com/office/drawing/2014/main" id="{2FC5EE1F-FD56-7B3B-126A-C78FB740694B}"/>
              </a:ext>
            </a:extLst>
          </p:cNvPr>
          <p:cNvCxnSpPr/>
          <p:nvPr/>
        </p:nvCxnSpPr>
        <p:spPr>
          <a:xfrm>
            <a:off x="3200400" y="1608667"/>
            <a:ext cx="0" cy="4944533"/>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FC5027E8-2B96-3035-676E-F56CC1E82800}"/>
              </a:ext>
            </a:extLst>
          </p:cNvPr>
          <p:cNvCxnSpPr/>
          <p:nvPr/>
        </p:nvCxnSpPr>
        <p:spPr>
          <a:xfrm>
            <a:off x="8940800" y="1608667"/>
            <a:ext cx="0" cy="4944533"/>
          </a:xfrm>
          <a:prstGeom prst="line">
            <a:avLst/>
          </a:prstGeom>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B2729214-BA0A-7D86-976D-B5C8931F94AE}"/>
              </a:ext>
            </a:extLst>
          </p:cNvPr>
          <p:cNvSpPr txBox="1"/>
          <p:nvPr/>
        </p:nvSpPr>
        <p:spPr>
          <a:xfrm>
            <a:off x="270359" y="6332704"/>
            <a:ext cx="2930041" cy="369332"/>
          </a:xfrm>
          <a:prstGeom prst="rect">
            <a:avLst/>
          </a:prstGeom>
          <a:noFill/>
        </p:spPr>
        <p:txBody>
          <a:bodyPr wrap="square">
            <a:spAutoFit/>
          </a:bodyPr>
          <a:lstStyle/>
          <a:p>
            <a:pPr>
              <a:defRPr/>
            </a:pP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800" b="1" dirty="0">
                <a:solidFill>
                  <a:srgbClr val="008061"/>
                </a:solidFill>
                <a:latin typeface="Open Sans" panose="020B0606030504020204" pitchFamily="34" charset="0"/>
                <a:ea typeface="Open Sans" panose="020B0606030504020204" pitchFamily="34" charset="0"/>
                <a:cs typeface="Open Sans" panose="020B0606030504020204" pitchFamily="34" charset="0"/>
              </a:rPr>
              <a:t>– R&amp;P FY24 CA pg. 37</a:t>
            </a:r>
          </a:p>
        </p:txBody>
      </p:sp>
      <p:sp>
        <p:nvSpPr>
          <p:cNvPr id="22" name="TextBox 21">
            <a:extLst>
              <a:ext uri="{FF2B5EF4-FFF2-40B4-BE49-F238E27FC236}">
                <a16:creationId xmlns:a16="http://schemas.microsoft.com/office/drawing/2014/main" id="{F320BAD8-F82C-62F4-9CAA-3C95A014248D}"/>
              </a:ext>
            </a:extLst>
          </p:cNvPr>
          <p:cNvSpPr txBox="1"/>
          <p:nvPr/>
        </p:nvSpPr>
        <p:spPr>
          <a:xfrm>
            <a:off x="4415833" y="6346073"/>
            <a:ext cx="3757403" cy="369332"/>
          </a:xfrm>
          <a:prstGeom prst="rect">
            <a:avLst/>
          </a:prstGeom>
          <a:noFill/>
        </p:spPr>
        <p:txBody>
          <a:bodyPr wrap="square">
            <a:spAutoFit/>
          </a:bodyPr>
          <a:lstStyle/>
          <a:p>
            <a:pPr>
              <a:defRPr/>
            </a:pP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800" b="1" dirty="0">
                <a:solidFill>
                  <a:srgbClr val="008061"/>
                </a:solidFill>
                <a:latin typeface="Open Sans" panose="020B0606030504020204" pitchFamily="34" charset="0"/>
                <a:ea typeface="Open Sans" panose="020B0606030504020204" pitchFamily="34" charset="0"/>
                <a:cs typeface="Open Sans" panose="020B0606030504020204" pitchFamily="34" charset="0"/>
              </a:rPr>
              <a:t>– R&amp;P FY24 CA pg. 40-42, 45 </a:t>
            </a:r>
          </a:p>
        </p:txBody>
      </p:sp>
      <p:sp>
        <p:nvSpPr>
          <p:cNvPr id="23" name="TextBox 22">
            <a:extLst>
              <a:ext uri="{FF2B5EF4-FFF2-40B4-BE49-F238E27FC236}">
                <a16:creationId xmlns:a16="http://schemas.microsoft.com/office/drawing/2014/main" id="{50EAD726-E8A6-C79C-53BA-487213316224}"/>
              </a:ext>
            </a:extLst>
          </p:cNvPr>
          <p:cNvSpPr txBox="1"/>
          <p:nvPr/>
        </p:nvSpPr>
        <p:spPr>
          <a:xfrm>
            <a:off x="9023344" y="6332704"/>
            <a:ext cx="3140564" cy="369332"/>
          </a:xfrm>
          <a:prstGeom prst="rect">
            <a:avLst/>
          </a:prstGeom>
          <a:noFill/>
        </p:spPr>
        <p:txBody>
          <a:bodyPr wrap="square">
            <a:spAutoFit/>
          </a:bodyPr>
          <a:lstStyle/>
          <a:p>
            <a:pPr>
              <a:defRPr/>
            </a:pP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1800" b="1" dirty="0">
                <a:solidFill>
                  <a:srgbClr val="008061"/>
                </a:solidFill>
                <a:latin typeface="Open Sans" panose="020B0606030504020204" pitchFamily="34" charset="0"/>
                <a:ea typeface="Open Sans" panose="020B0606030504020204" pitchFamily="34" charset="0"/>
                <a:cs typeface="Open Sans" panose="020B0606030504020204" pitchFamily="34" charset="0"/>
              </a:rPr>
              <a:t>– R&amp;P FY24 CA pg. 19, 48</a:t>
            </a:r>
          </a:p>
        </p:txBody>
      </p:sp>
    </p:spTree>
    <p:extLst>
      <p:ext uri="{BB962C8B-B14F-4D97-AF65-F5344CB8AC3E}">
        <p14:creationId xmlns:p14="http://schemas.microsoft.com/office/powerpoint/2010/main" val="1493627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352841" y="678309"/>
            <a:ext cx="9891826"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#10: Monitoring Changes</a:t>
            </a:r>
            <a:endParaRPr kumimoji="0" lang="en-US" sz="4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0" name="Rectangle: Rounded Corners 9">
            <a:extLst>
              <a:ext uri="{FF2B5EF4-FFF2-40B4-BE49-F238E27FC236}">
                <a16:creationId xmlns:a16="http://schemas.microsoft.com/office/drawing/2014/main" id="{1B474D73-94F3-4C13-B6B4-BFD5BEDB9FA1}"/>
              </a:ext>
            </a:extLst>
          </p:cNvPr>
          <p:cNvSpPr/>
          <p:nvPr/>
        </p:nvSpPr>
        <p:spPr>
          <a:xfrm>
            <a:off x="558800" y="1832104"/>
            <a:ext cx="11023599" cy="4551763"/>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C89720BA-B21D-4DA2-A2AA-A89F58EBC414}"/>
              </a:ext>
            </a:extLst>
          </p:cNvPr>
          <p:cNvSpPr txBox="1"/>
          <p:nvPr/>
        </p:nvSpPr>
        <p:spPr>
          <a:xfrm>
            <a:off x="795866" y="2013262"/>
            <a:ext cx="10600268" cy="421653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i="0" strike="noStrike" kern="1200" cap="none" spc="0" normalizeH="0" baseline="0" noProof="0" dirty="0">
                <a:ln>
                  <a:noFill/>
                </a:ln>
                <a:solidFill>
                  <a:prstClr val="black"/>
                </a:solidFill>
                <a:effectLst/>
                <a:uLnTx/>
                <a:uFillTx/>
                <a:latin typeface="Calibri" panose="020F0502020204030204"/>
                <a:ea typeface="+mn-ea"/>
                <a:cs typeface="+mn-cs"/>
              </a:rPr>
              <a:t>New Director Monitoring is now Remote Management Visit</a:t>
            </a:r>
          </a:p>
          <a:p>
            <a:pPr marL="800100" lvl="1" indent="-342900">
              <a:buFont typeface="Wingdings" panose="05000000000000000000" pitchFamily="2" charset="2"/>
              <a:buChar char="§"/>
              <a:defRPr/>
            </a:pPr>
            <a:r>
              <a:rPr kumimoji="0" lang="en-US" sz="2000" i="0" strike="noStrike" kern="1200" cap="none" spc="0" normalizeH="0" baseline="0" noProof="0" dirty="0">
                <a:ln>
                  <a:noFill/>
                </a:ln>
                <a:solidFill>
                  <a:prstClr val="black"/>
                </a:solidFill>
                <a:effectLst/>
                <a:uLnTx/>
                <a:uFillTx/>
                <a:latin typeface="Calibri" panose="020F0502020204030204"/>
                <a:ea typeface="+mn-ea"/>
                <a:cs typeface="+mn-cs"/>
              </a:rPr>
              <a:t>While it doesn’t reset the 3-year cycle like a full on-site review (OSR), it does satisfy the requirement for USCCB to conduct a specialized leadership/management assessment and training for new RDs. </a:t>
            </a:r>
          </a:p>
          <a:p>
            <a:pPr marL="800100" lvl="1" indent="-342900">
              <a:buFont typeface="Wingdings" panose="05000000000000000000" pitchFamily="2" charset="2"/>
              <a:buChar char="§"/>
              <a:defRPr/>
            </a:pPr>
            <a:r>
              <a:rPr kumimoji="0" lang="en-US" sz="2000" i="0" strike="noStrike" kern="1200" cap="none" spc="0" normalizeH="0" baseline="0" noProof="0" dirty="0">
                <a:ln>
                  <a:noFill/>
                </a:ln>
                <a:solidFill>
                  <a:prstClr val="black"/>
                </a:solidFill>
                <a:effectLst/>
                <a:uLnTx/>
                <a:uFillTx/>
                <a:latin typeface="Calibri" panose="020F0502020204030204"/>
                <a:ea typeface="+mn-ea"/>
                <a:cs typeface="+mn-cs"/>
              </a:rPr>
              <a:t>Streamlined report that is faster to draft and easier to read</a:t>
            </a:r>
          </a:p>
          <a:p>
            <a:pPr marL="800100" lvl="1" indent="-342900">
              <a:buFont typeface="Wingdings" panose="05000000000000000000" pitchFamily="2" charset="2"/>
              <a:buChar char="§"/>
              <a:defRPr/>
            </a:pPr>
            <a:r>
              <a:rPr lang="en-US" sz="2000" dirty="0">
                <a:solidFill>
                  <a:prstClr val="black"/>
                </a:solidFill>
                <a:latin typeface="Calibri" panose="020F0502020204030204"/>
              </a:rPr>
              <a:t>N</a:t>
            </a:r>
            <a:r>
              <a:rPr kumimoji="0" lang="en-US" sz="2000" i="0" strike="noStrike" kern="1200" cap="none" spc="0" normalizeH="0" baseline="0" noProof="0" dirty="0">
                <a:ln>
                  <a:noFill/>
                </a:ln>
                <a:solidFill>
                  <a:prstClr val="black"/>
                </a:solidFill>
                <a:effectLst/>
                <a:uLnTx/>
                <a:uFillTx/>
                <a:latin typeface="Calibri" panose="020F0502020204030204"/>
                <a:ea typeface="+mn-ea"/>
                <a:cs typeface="+mn-cs"/>
              </a:rPr>
              <a:t>o Program Strengthening Plan (PSP)!</a:t>
            </a:r>
          </a:p>
          <a:p>
            <a:pPr marR="0" lvl="0" algn="l" defTabSz="914400" rtl="0" eaLnBrk="1" fontAlgn="auto" latinLnBrk="0" hangingPunct="1">
              <a:lnSpc>
                <a:spcPct val="100000"/>
              </a:lnSpc>
              <a:spcBef>
                <a:spcPts val="0"/>
              </a:spcBef>
              <a:spcAft>
                <a:spcPts val="0"/>
              </a:spcAft>
              <a:buClrTx/>
              <a:buSzTx/>
              <a:tabLst/>
              <a:defRPr/>
            </a:pPr>
            <a:endParaRPr kumimoji="0" lang="en-US" sz="2200" i="0"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i="0" strike="noStrike" kern="1200" cap="none" spc="0" normalizeH="0" baseline="0" noProof="0" dirty="0">
                <a:ln>
                  <a:noFill/>
                </a:ln>
                <a:solidFill>
                  <a:prstClr val="black"/>
                </a:solidFill>
                <a:effectLst/>
                <a:uLnTx/>
                <a:uFillTx/>
                <a:latin typeface="Calibri" panose="020F0502020204030204"/>
                <a:ea typeface="+mn-ea"/>
                <a:cs typeface="+mn-cs"/>
              </a:rPr>
              <a:t>Ability to postpone USCCB monitoring that is scheduled within the 12-month period following a PRM monitoring based on the compliance rating:</a:t>
            </a:r>
          </a:p>
          <a:p>
            <a:pPr marL="742950" lvl="1" indent="-285750">
              <a:buFont typeface="Arial" panose="020B0604020202020204" pitchFamily="34" charset="0"/>
              <a:buChar char="•"/>
              <a:defRPr/>
            </a:pPr>
            <a:r>
              <a:rPr kumimoji="0" lang="en-US" sz="2000" b="1" i="0" strike="noStrike" kern="1200" cap="none" spc="0" normalizeH="0" baseline="0" noProof="0" dirty="0">
                <a:ln>
                  <a:noFill/>
                </a:ln>
                <a:solidFill>
                  <a:prstClr val="black"/>
                </a:solidFill>
                <a:effectLst/>
                <a:uLnTx/>
                <a:uFillTx/>
                <a:latin typeface="Calibri" panose="020F0502020204030204"/>
                <a:ea typeface="+mn-ea"/>
                <a:cs typeface="+mn-cs"/>
              </a:rPr>
              <a:t>Compliant or Mostly Compliant</a:t>
            </a:r>
            <a:r>
              <a:rPr kumimoji="0" lang="en-US" sz="2000" i="0" strike="noStrike" kern="1200" cap="none" spc="0" normalizeH="0" baseline="0" noProof="0" dirty="0">
                <a:ln>
                  <a:noFill/>
                </a:ln>
                <a:solidFill>
                  <a:prstClr val="black"/>
                </a:solidFill>
                <a:effectLst/>
                <a:uLnTx/>
                <a:uFillTx/>
                <a:latin typeface="Calibri" panose="020F0502020204030204"/>
                <a:ea typeface="+mn-ea"/>
                <a:cs typeface="+mn-cs"/>
              </a:rPr>
              <a:t>: USCCB can postpone the OSR for up to 1 year after PRM’s monitoring even if that pushes it beyond the regular 3-year cycle.</a:t>
            </a:r>
          </a:p>
          <a:p>
            <a:pPr marL="742950" lvl="1" indent="-285750">
              <a:buFont typeface="Arial" panose="020B0604020202020204" pitchFamily="34" charset="0"/>
              <a:buChar char="•"/>
              <a:defRPr/>
            </a:pPr>
            <a:r>
              <a:rPr kumimoji="0" lang="en-US" sz="2000" b="1" i="0" strike="noStrike" kern="1200" cap="none" spc="0" normalizeH="0" baseline="0" noProof="0" dirty="0">
                <a:ln>
                  <a:noFill/>
                </a:ln>
                <a:solidFill>
                  <a:prstClr val="black"/>
                </a:solidFill>
                <a:effectLst/>
                <a:uLnTx/>
                <a:uFillTx/>
                <a:latin typeface="Calibri" panose="020F0502020204030204"/>
                <a:ea typeface="+mn-ea"/>
                <a:cs typeface="+mn-cs"/>
              </a:rPr>
              <a:t>Partially Compliant or Not Compliant</a:t>
            </a:r>
            <a:r>
              <a:rPr kumimoji="0" lang="en-US" sz="2000" i="0" strike="noStrike" kern="1200" cap="none" spc="0" normalizeH="0" baseline="0" noProof="0" dirty="0">
                <a:ln>
                  <a:noFill/>
                </a:ln>
                <a:solidFill>
                  <a:prstClr val="black"/>
                </a:solidFill>
                <a:effectLst/>
                <a:uLnTx/>
                <a:uFillTx/>
                <a:latin typeface="Calibri" panose="020F0502020204030204"/>
                <a:ea typeface="+mn-ea"/>
                <a:cs typeface="+mn-cs"/>
              </a:rPr>
              <a:t>: USCCB can postpone the OSR for up to 6 months after the original OSR month even if that pushes it beyond the regular 3-year cycle.</a:t>
            </a:r>
          </a:p>
        </p:txBody>
      </p:sp>
      <p:pic>
        <p:nvPicPr>
          <p:cNvPr id="4" name="Picture 3" descr="A picture containing text&#10;&#10;Description automatically generated">
            <a:extLst>
              <a:ext uri="{FF2B5EF4-FFF2-40B4-BE49-F238E27FC236}">
                <a16:creationId xmlns:a16="http://schemas.microsoft.com/office/drawing/2014/main" id="{D4057EDB-25DA-A59D-3D23-B78785B5CA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0869" y="293955"/>
            <a:ext cx="2124522" cy="769441"/>
          </a:xfrm>
          <a:prstGeom prst="rect">
            <a:avLst/>
          </a:prstGeom>
          <a:ln>
            <a:noFill/>
          </a:ln>
          <a:effectLst/>
        </p:spPr>
      </p:pic>
    </p:spTree>
    <p:extLst>
      <p:ext uri="{BB962C8B-B14F-4D97-AF65-F5344CB8AC3E}">
        <p14:creationId xmlns:p14="http://schemas.microsoft.com/office/powerpoint/2010/main" val="3856657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E9B820-D65C-6696-0C80-6658320ACEC6}"/>
              </a:ext>
            </a:extLst>
          </p:cNvPr>
          <p:cNvSpPr/>
          <p:nvPr/>
        </p:nvSpPr>
        <p:spPr>
          <a:xfrm>
            <a:off x="240145" y="240144"/>
            <a:ext cx="11711710" cy="6363855"/>
          </a:xfrm>
          <a:prstGeom prst="rect">
            <a:avLst/>
          </a:prstGeom>
          <a:solidFill>
            <a:srgbClr val="203864"/>
          </a:solidFill>
          <a:ln w="2540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B59D509A-4BBA-F3C4-22F6-9F3DB394A171}"/>
              </a:ext>
            </a:extLst>
          </p:cNvPr>
          <p:cNvSpPr txBox="1"/>
          <p:nvPr/>
        </p:nvSpPr>
        <p:spPr>
          <a:xfrm>
            <a:off x="3432723" y="2637241"/>
            <a:ext cx="8187070" cy="156966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rPr>
              <a:t>USCCB Reframe of Case File Documentation Compliance</a:t>
            </a:r>
          </a:p>
        </p:txBody>
      </p:sp>
      <p:pic>
        <p:nvPicPr>
          <p:cNvPr id="3" name="Graphic 2" descr="Document">
            <a:extLst>
              <a:ext uri="{FF2B5EF4-FFF2-40B4-BE49-F238E27FC236}">
                <a16:creationId xmlns:a16="http://schemas.microsoft.com/office/drawing/2014/main" id="{6229ADB5-6413-D4A3-B720-764BA761558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4301" y="1846745"/>
            <a:ext cx="3164510" cy="3164510"/>
          </a:xfrm>
          <a:prstGeom prst="rect">
            <a:avLst/>
          </a:prstGeom>
        </p:spPr>
      </p:pic>
    </p:spTree>
    <p:extLst>
      <p:ext uri="{BB962C8B-B14F-4D97-AF65-F5344CB8AC3E}">
        <p14:creationId xmlns:p14="http://schemas.microsoft.com/office/powerpoint/2010/main" val="2536704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90000"/>
            <a:lumOff val="1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2D1143F-88F8-2BB7-2D13-81988E4FF495}"/>
              </a:ext>
            </a:extLst>
          </p:cNvPr>
          <p:cNvSpPr txBox="1"/>
          <p:nvPr/>
        </p:nvSpPr>
        <p:spPr>
          <a:xfrm>
            <a:off x="2159453" y="605522"/>
            <a:ext cx="87153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ptos" panose="02110004020202020204"/>
                <a:ea typeface="+mn-ea"/>
                <a:cs typeface="+mn-cs"/>
              </a:rPr>
              <a:t>Webinar Recording on </a:t>
            </a:r>
            <a:r>
              <a:rPr kumimoji="0" lang="en-US" sz="3600" b="1" i="0" u="none" strike="noStrike" kern="1200" cap="none" spc="0" normalizeH="0" baseline="0" noProof="0" dirty="0" err="1">
                <a:ln>
                  <a:noFill/>
                </a:ln>
                <a:solidFill>
                  <a:prstClr val="white"/>
                </a:solidFill>
                <a:effectLst/>
                <a:uLnTx/>
                <a:uFillTx/>
                <a:latin typeface="Aptos" panose="02110004020202020204"/>
                <a:ea typeface="+mn-ea"/>
                <a:cs typeface="+mn-cs"/>
              </a:rPr>
              <a:t>MRSConnect</a:t>
            </a:r>
            <a:endParaRPr kumimoji="0" lang="en-US" sz="3600" b="1"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collage of images of people and a person&#10;&#10;Description automatically generated">
            <a:extLst>
              <a:ext uri="{FF2B5EF4-FFF2-40B4-BE49-F238E27FC236}">
                <a16:creationId xmlns:a16="http://schemas.microsoft.com/office/drawing/2014/main" id="{FC483C39-94C1-2F82-5DFA-7E6A2F0507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135" y="2166253"/>
            <a:ext cx="4841585" cy="4086225"/>
          </a:xfrm>
          <a:prstGeom prst="rect">
            <a:avLst/>
          </a:prstGeom>
        </p:spPr>
      </p:pic>
      <p:sp>
        <p:nvSpPr>
          <p:cNvPr id="9" name="Oval 8">
            <a:extLst>
              <a:ext uri="{FF2B5EF4-FFF2-40B4-BE49-F238E27FC236}">
                <a16:creationId xmlns:a16="http://schemas.microsoft.com/office/drawing/2014/main" id="{B3A0866F-0C1D-B83F-7CC9-43D03FD48C16}"/>
              </a:ext>
            </a:extLst>
          </p:cNvPr>
          <p:cNvSpPr/>
          <p:nvPr/>
        </p:nvSpPr>
        <p:spPr>
          <a:xfrm>
            <a:off x="3867302" y="4566554"/>
            <a:ext cx="1986418" cy="1685924"/>
          </a:xfrm>
          <a:prstGeom prst="ellipse">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descr="A screenshot of a computer&#10;&#10;Description automatically generated">
            <a:extLst>
              <a:ext uri="{FF2B5EF4-FFF2-40B4-BE49-F238E27FC236}">
                <a16:creationId xmlns:a16="http://schemas.microsoft.com/office/drawing/2014/main" id="{DB2A760F-6FAB-4224-AC43-B48CB3702C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496" y="2166253"/>
            <a:ext cx="4718273" cy="4240473"/>
          </a:xfrm>
          <a:prstGeom prst="rect">
            <a:avLst/>
          </a:prstGeom>
        </p:spPr>
      </p:pic>
      <p:sp>
        <p:nvSpPr>
          <p:cNvPr id="6" name="TextBox 5">
            <a:extLst>
              <a:ext uri="{FF2B5EF4-FFF2-40B4-BE49-F238E27FC236}">
                <a16:creationId xmlns:a16="http://schemas.microsoft.com/office/drawing/2014/main" id="{D1F9AD73-083F-0B4F-1BFF-D0B277943788}"/>
              </a:ext>
            </a:extLst>
          </p:cNvPr>
          <p:cNvSpPr txBox="1"/>
          <p:nvPr/>
        </p:nvSpPr>
        <p:spPr>
          <a:xfrm>
            <a:off x="1654322" y="1624293"/>
            <a:ext cx="427342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ptos" panose="02110004020202020204"/>
                <a:ea typeface="+mn-ea"/>
                <a:cs typeface="+mn-cs"/>
              </a:rPr>
              <a:t>All webinars for the fiscal year.</a:t>
            </a:r>
          </a:p>
        </p:txBody>
      </p:sp>
      <p:sp>
        <p:nvSpPr>
          <p:cNvPr id="7" name="TextBox 6">
            <a:extLst>
              <a:ext uri="{FF2B5EF4-FFF2-40B4-BE49-F238E27FC236}">
                <a16:creationId xmlns:a16="http://schemas.microsoft.com/office/drawing/2014/main" id="{C2BF354C-DEC5-11E6-8534-34AEB18D2FE4}"/>
              </a:ext>
            </a:extLst>
          </p:cNvPr>
          <p:cNvSpPr txBox="1"/>
          <p:nvPr/>
        </p:nvSpPr>
        <p:spPr>
          <a:xfrm>
            <a:off x="6743922" y="1453824"/>
            <a:ext cx="42734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ptos" panose="02110004020202020204"/>
                <a:ea typeface="+mn-ea"/>
                <a:cs typeface="+mn-cs"/>
              </a:rPr>
              <a:t>Today’s webinar will also be saved on the R&amp;P page.</a:t>
            </a:r>
          </a:p>
        </p:txBody>
      </p:sp>
      <p:sp>
        <p:nvSpPr>
          <p:cNvPr id="10" name="Rectangle 9">
            <a:extLst>
              <a:ext uri="{FF2B5EF4-FFF2-40B4-BE49-F238E27FC236}">
                <a16:creationId xmlns:a16="http://schemas.microsoft.com/office/drawing/2014/main" id="{67FAF9A7-010F-09EB-5110-EE9D9601D8B9}"/>
              </a:ext>
            </a:extLst>
          </p:cNvPr>
          <p:cNvSpPr/>
          <p:nvPr/>
        </p:nvSpPr>
        <p:spPr>
          <a:xfrm>
            <a:off x="6896276" y="5794310"/>
            <a:ext cx="1749782" cy="195943"/>
          </a:xfrm>
          <a:prstGeom prst="rect">
            <a:avLst/>
          </a:prstGeom>
          <a:solidFill>
            <a:srgbClr val="FFFF00">
              <a:alpha val="4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Arrow: Right 10">
            <a:extLst>
              <a:ext uri="{FF2B5EF4-FFF2-40B4-BE49-F238E27FC236}">
                <a16:creationId xmlns:a16="http://schemas.microsoft.com/office/drawing/2014/main" id="{AFC3DB83-226C-AF0F-5DA4-66FB849495E2}"/>
              </a:ext>
            </a:extLst>
          </p:cNvPr>
          <p:cNvSpPr/>
          <p:nvPr/>
        </p:nvSpPr>
        <p:spPr>
          <a:xfrm rot="10800000">
            <a:off x="8294913" y="3011594"/>
            <a:ext cx="702291" cy="195943"/>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12276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375557" y="669228"/>
            <a:ext cx="702803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More Flexible Case Log</a:t>
            </a:r>
            <a:endParaRPr kumimoji="0" lang="en-US" sz="4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0" name="Rectangle: Rounded Corners 9">
            <a:extLst>
              <a:ext uri="{FF2B5EF4-FFF2-40B4-BE49-F238E27FC236}">
                <a16:creationId xmlns:a16="http://schemas.microsoft.com/office/drawing/2014/main" id="{90EA581C-40DA-455D-9DDB-AD243FDDAFB2}"/>
              </a:ext>
            </a:extLst>
          </p:cNvPr>
          <p:cNvSpPr/>
          <p:nvPr/>
        </p:nvSpPr>
        <p:spPr>
          <a:xfrm>
            <a:off x="375557" y="2397608"/>
            <a:ext cx="5637501" cy="1869592"/>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kumimoji="0" lang="en-US" sz="22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USCCB required affiliate staff to write a case note </a:t>
            </a:r>
            <a:r>
              <a:rPr kumimoji="0" lang="en-US" sz="2200" b="0" i="0" u="sng" strike="noStrike" kern="1200" cap="none" spc="0" normalizeH="0" baseline="0" noProof="0" dirty="0">
                <a:ln>
                  <a:noFill/>
                </a:ln>
                <a:solidFill>
                  <a:schemeClr val="bg2">
                    <a:lumMod val="25000"/>
                  </a:schemeClr>
                </a:solidFill>
                <a:effectLst/>
                <a:uLnTx/>
                <a:uFillTx/>
                <a:latin typeface="Calibri" panose="020F0502020204030204"/>
                <a:ea typeface="+mn-ea"/>
                <a:cs typeface="+mn-cs"/>
              </a:rPr>
              <a:t>and</a:t>
            </a:r>
            <a:r>
              <a:rPr kumimoji="0" lang="en-US" sz="22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 include applicable forms for most R&amp;P services in order to consider the case file documentation compliant. </a:t>
            </a:r>
            <a:endParaRPr kumimoji="0" lang="en-US" sz="2200" b="1"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894B3701-615F-4D29-ACC4-67D031EA7FF8}"/>
              </a:ext>
            </a:extLst>
          </p:cNvPr>
          <p:cNvSpPr/>
          <p:nvPr/>
        </p:nvSpPr>
        <p:spPr>
          <a:xfrm>
            <a:off x="6178942" y="2397608"/>
            <a:ext cx="5637501" cy="1869592"/>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For most services, the new R&amp;P Case File Monitoring Tool (RF-24) indicates that either a comprehensive case note </a:t>
            </a:r>
            <a:r>
              <a:rPr kumimoji="0" lang="en-US" sz="2200" b="1" i="0" u="sng" strike="noStrike" kern="1200" cap="none" spc="0" normalizeH="0" baseline="0" noProof="0" dirty="0">
                <a:ln>
                  <a:noFill/>
                </a:ln>
                <a:solidFill>
                  <a:prstClr val="black"/>
                </a:solidFill>
                <a:effectLst/>
                <a:uLnTx/>
                <a:uFillTx/>
                <a:latin typeface="Calibri" panose="020F0502020204030204"/>
                <a:ea typeface="+mn-ea"/>
                <a:cs typeface="+mn-cs"/>
              </a:rPr>
              <a:t>or</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a fully-completed form is compliant documentation.</a:t>
            </a:r>
            <a:endParaRPr kumimoji="0" lang="en-US" sz="2200" b="1" i="0" u="none" strike="noStrike" kern="1200" cap="none" spc="0" normalizeH="0" baseline="0" noProof="0" dirty="0">
              <a:ln>
                <a:noFill/>
              </a:ln>
              <a:solidFill>
                <a:srgbClr val="008061"/>
              </a:solidFill>
              <a:effectLst/>
              <a:uLnTx/>
              <a:uFillTx/>
              <a:latin typeface="Calibri" panose="020F0502020204030204"/>
              <a:ea typeface="+mn-ea"/>
              <a:cs typeface="+mn-cs"/>
            </a:endParaRPr>
          </a:p>
        </p:txBody>
      </p:sp>
      <p:pic>
        <p:nvPicPr>
          <p:cNvPr id="3" name="Picture 2" descr="A picture containing text&#10;&#10;Description automatically generated">
            <a:extLst>
              <a:ext uri="{FF2B5EF4-FFF2-40B4-BE49-F238E27FC236}">
                <a16:creationId xmlns:a16="http://schemas.microsoft.com/office/drawing/2014/main" id="{6365E06D-2CD6-377D-CDFD-3D7D57FB05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0869" y="293955"/>
            <a:ext cx="2124522" cy="769441"/>
          </a:xfrm>
          <a:prstGeom prst="rect">
            <a:avLst/>
          </a:prstGeom>
          <a:ln>
            <a:noFill/>
          </a:ln>
          <a:effectLst/>
        </p:spPr>
      </p:pic>
      <p:sp>
        <p:nvSpPr>
          <p:cNvPr id="5" name="TextBox 4">
            <a:extLst>
              <a:ext uri="{FF2B5EF4-FFF2-40B4-BE49-F238E27FC236}">
                <a16:creationId xmlns:a16="http://schemas.microsoft.com/office/drawing/2014/main" id="{9CDC773B-53B0-63FE-E363-FAC28DAA25B0}"/>
              </a:ext>
            </a:extLst>
          </p:cNvPr>
          <p:cNvSpPr txBox="1"/>
          <p:nvPr/>
        </p:nvSpPr>
        <p:spPr>
          <a:xfrm>
            <a:off x="490484" y="4556556"/>
            <a:ext cx="11376916" cy="707886"/>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Certain forms are still required by PRM or USCCB</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These forms are mentioned in </a:t>
            </a: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the “Required Case File Forms”</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section and the “</a:t>
            </a: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R&amp;P Financial Documentation”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section of the Case File Monitoring Tool.</a:t>
            </a:r>
          </a:p>
        </p:txBody>
      </p:sp>
      <p:sp>
        <p:nvSpPr>
          <p:cNvPr id="9" name="Rectangle: Rounded Corners 8">
            <a:extLst>
              <a:ext uri="{FF2B5EF4-FFF2-40B4-BE49-F238E27FC236}">
                <a16:creationId xmlns:a16="http://schemas.microsoft.com/office/drawing/2014/main" id="{42A5ECA9-748A-4CBB-AC3C-6B4FEAB06B5A}"/>
              </a:ext>
            </a:extLst>
          </p:cNvPr>
          <p:cNvSpPr/>
          <p:nvPr/>
        </p:nvSpPr>
        <p:spPr>
          <a:xfrm>
            <a:off x="7368972" y="1905772"/>
            <a:ext cx="3459061" cy="561680"/>
          </a:xfrm>
          <a:prstGeom prst="roundRect">
            <a:avLst/>
          </a:prstGeom>
          <a:solidFill>
            <a:srgbClr val="203864"/>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New Guidance</a:t>
            </a:r>
          </a:p>
        </p:txBody>
      </p:sp>
      <p:sp>
        <p:nvSpPr>
          <p:cNvPr id="12" name="Rectangle: Rounded Corners 11">
            <a:extLst>
              <a:ext uri="{FF2B5EF4-FFF2-40B4-BE49-F238E27FC236}">
                <a16:creationId xmlns:a16="http://schemas.microsoft.com/office/drawing/2014/main" id="{A7D06E84-0334-4FA1-A602-FB1B3C20AEB5}"/>
              </a:ext>
            </a:extLst>
          </p:cNvPr>
          <p:cNvSpPr/>
          <p:nvPr/>
        </p:nvSpPr>
        <p:spPr>
          <a:xfrm>
            <a:off x="1464776" y="1905772"/>
            <a:ext cx="3459061" cy="561680"/>
          </a:xfrm>
          <a:prstGeom prst="roundRect">
            <a:avLst/>
          </a:prstGeom>
          <a:solidFill>
            <a:schemeClr val="tx2">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2">
                    <a:lumMod val="2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Old Guidance</a:t>
            </a:r>
          </a:p>
        </p:txBody>
      </p:sp>
      <p:sp>
        <p:nvSpPr>
          <p:cNvPr id="4" name="TextBox 3">
            <a:extLst>
              <a:ext uri="{FF2B5EF4-FFF2-40B4-BE49-F238E27FC236}">
                <a16:creationId xmlns:a16="http://schemas.microsoft.com/office/drawing/2014/main" id="{868654AA-7579-A1B6-6A6A-4137620C8EF9}"/>
              </a:ext>
            </a:extLst>
          </p:cNvPr>
          <p:cNvSpPr txBox="1"/>
          <p:nvPr/>
        </p:nvSpPr>
        <p:spPr>
          <a:xfrm>
            <a:off x="452854" y="5483741"/>
            <a:ext cx="11376916" cy="1015663"/>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Interpretation requirement separated from service</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USCCB’s R&amp;P monitoring team no longer</a:t>
            </a:r>
            <a:r>
              <a:rPr lang="en-US" sz="2000" dirty="0">
                <a:solidFill>
                  <a:prstClr val="black"/>
                </a:solidFill>
                <a:latin typeface="Calibri" panose="020F0502020204030204"/>
              </a:rPr>
              <a:t> considers interpretation provision as part of determining whether a service was provided vs. not provided. Documentation and provision of interpretation is measured as a separate compliance metric.</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6209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DCE64D7-29FB-4716-90B6-42381AD67FE4}"/>
              </a:ext>
            </a:extLst>
          </p:cNvPr>
          <p:cNvSpPr txBox="1"/>
          <p:nvPr/>
        </p:nvSpPr>
        <p:spPr>
          <a:xfrm>
            <a:off x="472067" y="720973"/>
            <a:ext cx="10047484"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New Case File Forms</a:t>
            </a:r>
            <a:endParaRPr kumimoji="0" lang="en-US" sz="4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A575DAB2-D7B1-4608-AEB5-C64CB5748412}"/>
              </a:ext>
            </a:extLst>
          </p:cNvPr>
          <p:cNvSpPr txBox="1"/>
          <p:nvPr/>
        </p:nvSpPr>
        <p:spPr>
          <a:xfrm>
            <a:off x="710077" y="1917432"/>
            <a:ext cx="6114056" cy="3785652"/>
          </a:xfrm>
          <a:prstGeom prst="rect">
            <a:avLst/>
          </a:prstGeom>
          <a:noFill/>
          <a:ln w="28575">
            <a:noFill/>
          </a:ln>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Initial Home Visit Report (RF-32)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R&amp;P Service Plan (RF-7)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Cultural Orientation Checklist (RF-23)</a:t>
            </a:r>
          </a:p>
          <a:p>
            <a:pPr marR="0" lvl="0"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Case File Monitoring Tool (RF-24)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Addendum to the CFMT (RF-24 Add.)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90071379-511C-4AC8-A703-5FD66BCF3BE8}"/>
              </a:ext>
            </a:extLst>
          </p:cNvPr>
          <p:cNvSpPr txBox="1"/>
          <p:nvPr/>
        </p:nvSpPr>
        <p:spPr>
          <a:xfrm>
            <a:off x="472067" y="6069261"/>
            <a:ext cx="1124786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203864"/>
                </a:solidFill>
                <a:effectLst/>
                <a:uLnTx/>
                <a:uFillTx/>
                <a:latin typeface="Calibri" panose="020F0502020204030204"/>
                <a:ea typeface="+mn-ea"/>
                <a:cs typeface="+mn-cs"/>
              </a:rPr>
              <a:t>These documents can be found on MRSConnect under R&amp;P &gt; Program Administration</a:t>
            </a:r>
          </a:p>
        </p:txBody>
      </p:sp>
      <p:pic>
        <p:nvPicPr>
          <p:cNvPr id="6" name="Picture 5" descr="A picture containing text&#10;&#10;Description automatically generated">
            <a:extLst>
              <a:ext uri="{FF2B5EF4-FFF2-40B4-BE49-F238E27FC236}">
                <a16:creationId xmlns:a16="http://schemas.microsoft.com/office/drawing/2014/main" id="{6403A09C-DDFD-7272-6E20-28BD0A7F0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0869" y="293955"/>
            <a:ext cx="2124522" cy="769441"/>
          </a:xfrm>
          <a:prstGeom prst="rect">
            <a:avLst/>
          </a:prstGeom>
          <a:ln>
            <a:noFill/>
          </a:ln>
          <a:effectLst/>
        </p:spPr>
      </p:pic>
      <p:pic>
        <p:nvPicPr>
          <p:cNvPr id="11" name="Picture 10" descr="A person signing a document&#10;&#10;Description automatically generated">
            <a:extLst>
              <a:ext uri="{FF2B5EF4-FFF2-40B4-BE49-F238E27FC236}">
                <a16:creationId xmlns:a16="http://schemas.microsoft.com/office/drawing/2014/main" id="{4D2D07EE-AA31-B1E7-EEA4-709AC349498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015509" y="2115844"/>
            <a:ext cx="4704424" cy="3131802"/>
          </a:xfrm>
          <a:prstGeom prst="rect">
            <a:avLst/>
          </a:prstGeom>
        </p:spPr>
      </p:pic>
    </p:spTree>
    <p:extLst>
      <p:ext uri="{BB962C8B-B14F-4D97-AF65-F5344CB8AC3E}">
        <p14:creationId xmlns:p14="http://schemas.microsoft.com/office/powerpoint/2010/main" val="2431481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375557" y="669228"/>
            <a:ext cx="702803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Earmarked Funds</a:t>
            </a:r>
            <a:endParaRPr kumimoji="0" lang="en-US" sz="4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0" name="Rectangle: Rounded Corners 9">
            <a:extLst>
              <a:ext uri="{FF2B5EF4-FFF2-40B4-BE49-F238E27FC236}">
                <a16:creationId xmlns:a16="http://schemas.microsoft.com/office/drawing/2014/main" id="{90EA581C-40DA-455D-9DDB-AD243FDDAFB2}"/>
              </a:ext>
            </a:extLst>
          </p:cNvPr>
          <p:cNvSpPr/>
          <p:nvPr/>
        </p:nvSpPr>
        <p:spPr>
          <a:xfrm>
            <a:off x="375557" y="2397608"/>
            <a:ext cx="5637501" cy="1938992"/>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lang="en-US" sz="2200" dirty="0">
                <a:solidFill>
                  <a:schemeClr val="bg2">
                    <a:lumMod val="25000"/>
                  </a:schemeClr>
                </a:solidFill>
                <a:latin typeface="Calibri" panose="020F0502020204030204"/>
              </a:rPr>
              <a:t>When making direct payments to clients, if the file indicated in any way a specific purpose for funds, the file must also include receipts as evidence of what the funds were spent on.</a:t>
            </a:r>
            <a:endParaRPr kumimoji="0" lang="en-US" sz="2200" b="1"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894B3701-615F-4D29-ACC4-67D031EA7FF8}"/>
              </a:ext>
            </a:extLst>
          </p:cNvPr>
          <p:cNvSpPr/>
          <p:nvPr/>
        </p:nvSpPr>
        <p:spPr>
          <a:xfrm>
            <a:off x="6178942" y="2397608"/>
            <a:ext cx="5637501" cy="1938992"/>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Earmarked funds issued as direct payments to clients no longer require receipts as additional evidence of what the funds were spent on. As with pocket money, client signature on USCCB form RF-35 constitutes the evidence.</a:t>
            </a:r>
            <a:endParaRPr kumimoji="0" lang="en-US" sz="2200" b="1" i="0" u="none" strike="noStrike" kern="1200" cap="none" spc="0" normalizeH="0" baseline="0" noProof="0" dirty="0">
              <a:ln>
                <a:noFill/>
              </a:ln>
              <a:solidFill>
                <a:srgbClr val="008061"/>
              </a:solidFill>
              <a:effectLst/>
              <a:uLnTx/>
              <a:uFillTx/>
              <a:latin typeface="Calibri" panose="020F0502020204030204"/>
              <a:ea typeface="+mn-ea"/>
              <a:cs typeface="+mn-cs"/>
            </a:endParaRPr>
          </a:p>
        </p:txBody>
      </p:sp>
      <p:pic>
        <p:nvPicPr>
          <p:cNvPr id="3" name="Picture 2" descr="A picture containing text&#10;&#10;Description automatically generated">
            <a:extLst>
              <a:ext uri="{FF2B5EF4-FFF2-40B4-BE49-F238E27FC236}">
                <a16:creationId xmlns:a16="http://schemas.microsoft.com/office/drawing/2014/main" id="{6365E06D-2CD6-377D-CDFD-3D7D57FB05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0869" y="293955"/>
            <a:ext cx="2124522" cy="769441"/>
          </a:xfrm>
          <a:prstGeom prst="rect">
            <a:avLst/>
          </a:prstGeom>
          <a:ln>
            <a:noFill/>
          </a:ln>
          <a:effectLst/>
        </p:spPr>
      </p:pic>
      <p:sp>
        <p:nvSpPr>
          <p:cNvPr id="5" name="TextBox 4">
            <a:extLst>
              <a:ext uri="{FF2B5EF4-FFF2-40B4-BE49-F238E27FC236}">
                <a16:creationId xmlns:a16="http://schemas.microsoft.com/office/drawing/2014/main" id="{9CDC773B-53B0-63FE-E363-FAC28DAA25B0}"/>
              </a:ext>
            </a:extLst>
          </p:cNvPr>
          <p:cNvSpPr txBox="1"/>
          <p:nvPr/>
        </p:nvSpPr>
        <p:spPr>
          <a:xfrm>
            <a:off x="490484" y="4880040"/>
            <a:ext cx="11376916" cy="1569660"/>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Example</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Affiliate ABC issues a check to a client for $250 and notes on the check and on the financial summary sheet (RF-19) that the check consists of $100 pocket money + $150 for groceries. </a:t>
            </a:r>
            <a:r>
              <a:rPr lang="en-US" sz="2400" dirty="0">
                <a:solidFill>
                  <a:prstClr val="black"/>
                </a:solidFill>
                <a:latin typeface="Calibri" panose="020F0502020204030204"/>
              </a:rPr>
              <a:t>The affiliate no longer needs to include a receipt in the case file to show that the client spent $150 on groceries. Client signature on the RF-35 serves as the evidence.</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42A5ECA9-748A-4CBB-AC3C-6B4FEAB06B5A}"/>
              </a:ext>
            </a:extLst>
          </p:cNvPr>
          <p:cNvSpPr/>
          <p:nvPr/>
        </p:nvSpPr>
        <p:spPr>
          <a:xfrm>
            <a:off x="7368972" y="1905772"/>
            <a:ext cx="3459061" cy="561680"/>
          </a:xfrm>
          <a:prstGeom prst="roundRect">
            <a:avLst/>
          </a:prstGeom>
          <a:solidFill>
            <a:srgbClr val="203864"/>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New Guidance</a:t>
            </a:r>
          </a:p>
        </p:txBody>
      </p:sp>
      <p:sp>
        <p:nvSpPr>
          <p:cNvPr id="12" name="Rectangle: Rounded Corners 11">
            <a:extLst>
              <a:ext uri="{FF2B5EF4-FFF2-40B4-BE49-F238E27FC236}">
                <a16:creationId xmlns:a16="http://schemas.microsoft.com/office/drawing/2014/main" id="{A7D06E84-0334-4FA1-A602-FB1B3C20AEB5}"/>
              </a:ext>
            </a:extLst>
          </p:cNvPr>
          <p:cNvSpPr/>
          <p:nvPr/>
        </p:nvSpPr>
        <p:spPr>
          <a:xfrm>
            <a:off x="1464776" y="1905772"/>
            <a:ext cx="3459061" cy="561680"/>
          </a:xfrm>
          <a:prstGeom prst="roundRect">
            <a:avLst/>
          </a:prstGeom>
          <a:solidFill>
            <a:schemeClr val="tx2">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2">
                    <a:lumMod val="2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Old Guidance</a:t>
            </a:r>
          </a:p>
        </p:txBody>
      </p:sp>
    </p:spTree>
    <p:extLst>
      <p:ext uri="{BB962C8B-B14F-4D97-AF65-F5344CB8AC3E}">
        <p14:creationId xmlns:p14="http://schemas.microsoft.com/office/powerpoint/2010/main" val="1128029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DCE64D7-29FB-4716-90B6-42381AD67FE4}"/>
              </a:ext>
            </a:extLst>
          </p:cNvPr>
          <p:cNvSpPr txBox="1"/>
          <p:nvPr/>
        </p:nvSpPr>
        <p:spPr>
          <a:xfrm>
            <a:off x="472067" y="587156"/>
            <a:ext cx="10047484"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Follow-Up from Live Q&amp;A Session</a:t>
            </a:r>
            <a:endParaRPr kumimoji="0" lang="en-US" sz="4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A575DAB2-D7B1-4608-AEB5-C64CB5748412}"/>
              </a:ext>
            </a:extLst>
          </p:cNvPr>
          <p:cNvSpPr txBox="1"/>
          <p:nvPr/>
        </p:nvSpPr>
        <p:spPr>
          <a:xfrm>
            <a:off x="675893" y="1490414"/>
            <a:ext cx="10672921" cy="4708981"/>
          </a:xfrm>
          <a:prstGeom prst="rect">
            <a:avLst/>
          </a:prstGeom>
          <a:noFill/>
          <a:ln w="28575">
            <a:noFill/>
          </a:ln>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Open Sans" panose="020B0606030504020204" pitchFamily="34" charset="0"/>
                <a:ea typeface="Open Sans" panose="020B0606030504020204" pitchFamily="34" charset="0"/>
                <a:cs typeface="Open Sans" panose="020B0606030504020204" pitchFamily="34" charset="0"/>
              </a:rPr>
              <a:t>USCCB’s implementation </a:t>
            </a:r>
            <a:r>
              <a:rPr kumimoji="0" lang="en-US"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date for all changes is Monday, April 1, 2024. </a:t>
            </a:r>
            <a:r>
              <a:rPr kumimoji="0" lang="en-US" sz="2400" b="1" i="1" u="sng"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Slide #7</a:t>
            </a:r>
            <a:r>
              <a:rPr kumimoji="0" lang="en-US"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was updated to reflect this guidance.</a:t>
            </a:r>
          </a:p>
          <a:p>
            <a:pPr marL="800100" lvl="1" indent="-342900">
              <a:buFont typeface="Arial" panose="020B0604020202020204" pitchFamily="34" charset="0"/>
              <a:buChar char="•"/>
              <a:defRPr/>
            </a:pPr>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Administrative changes go into effect April 1</a:t>
            </a:r>
            <a:r>
              <a:rPr lang="en-US" baseline="30000" dirty="0">
                <a:solidFill>
                  <a:prstClr val="black"/>
                </a:solidFill>
                <a:latin typeface="Open Sans" panose="020B0606030504020204" pitchFamily="34" charset="0"/>
                <a:ea typeface="Open Sans" panose="020B0606030504020204" pitchFamily="34" charset="0"/>
                <a:cs typeface="Open Sans" panose="020B0606030504020204" pitchFamily="34" charset="0"/>
              </a:rPr>
              <a:t>st</a:t>
            </a:r>
          </a:p>
          <a:p>
            <a:pPr marL="800100" lvl="1" indent="-342900">
              <a:buFont typeface="Arial" panose="020B0604020202020204" pitchFamily="34" charset="0"/>
              <a:buChar char="•"/>
              <a:defRPr/>
            </a:pPr>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Service-related changes go into effect for cases arriving on or after April 1</a:t>
            </a:r>
            <a:r>
              <a:rPr lang="en-US" baseline="30000" dirty="0">
                <a:solidFill>
                  <a:prstClr val="black"/>
                </a:solidFill>
                <a:latin typeface="Open Sans" panose="020B0606030504020204" pitchFamily="34" charset="0"/>
                <a:ea typeface="Open Sans" panose="020B0606030504020204" pitchFamily="34" charset="0"/>
                <a:cs typeface="Open Sans" panose="020B0606030504020204" pitchFamily="34" charset="0"/>
              </a:rPr>
              <a:t>st </a:t>
            </a:r>
            <a:endParaRPr kumimoji="0" lang="en-US"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Open Sans" panose="020B0606030504020204" pitchFamily="34" charset="0"/>
                <a:ea typeface="Open Sans" panose="020B0606030504020204" pitchFamily="34" charset="0"/>
                <a:cs typeface="Open Sans" panose="020B0606030504020204" pitchFamily="34" charset="0"/>
              </a:rPr>
              <a:t>USCCB still requires service</a:t>
            </a:r>
            <a:r>
              <a:rPr kumimoji="0" lang="en-US"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plans for Attached Refugee Minor (ARM) cases due to their high vulnerability and strong need for regular and personal contact. </a:t>
            </a:r>
            <a:r>
              <a:rPr kumimoji="0" lang="en-US" sz="2400" b="0" i="1"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See </a:t>
            </a:r>
            <a:r>
              <a:rPr kumimoji="0" lang="en-US" sz="2400" b="1" i="1" u="sng"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Slide #16</a:t>
            </a:r>
            <a:r>
              <a:rPr kumimoji="0" lang="en-US" sz="2400" b="1" i="1"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400" b="0" i="1"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for more details.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Case files must document whether a client was present who needs appropriate interpretation. If no client is present during the service, the case notes or the case file form(s) must indicate N/A for interpretation. </a:t>
            </a:r>
            <a:r>
              <a:rPr kumimoji="0" lang="en-US" sz="24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See </a:t>
            </a:r>
            <a:r>
              <a:rPr kumimoji="0" lang="en-US" sz="2400" b="1" i="1" u="sng"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Slide #17</a:t>
            </a:r>
            <a:r>
              <a:rPr kumimoji="0" lang="en-US" sz="2400" b="1" i="1"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4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for more details</a:t>
            </a:r>
            <a:r>
              <a:rPr kumimoji="0" lang="en-US"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p>
        </p:txBody>
      </p:sp>
      <p:sp>
        <p:nvSpPr>
          <p:cNvPr id="2" name="TextBox 1">
            <a:extLst>
              <a:ext uri="{FF2B5EF4-FFF2-40B4-BE49-F238E27FC236}">
                <a16:creationId xmlns:a16="http://schemas.microsoft.com/office/drawing/2014/main" id="{90071379-511C-4AC8-A703-5FD66BCF3BE8}"/>
              </a:ext>
            </a:extLst>
          </p:cNvPr>
          <p:cNvSpPr txBox="1"/>
          <p:nvPr/>
        </p:nvSpPr>
        <p:spPr>
          <a:xfrm>
            <a:off x="472067" y="6333212"/>
            <a:ext cx="1124786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1" dirty="0">
                <a:solidFill>
                  <a:srgbClr val="203864"/>
                </a:solidFill>
                <a:latin typeface="Calibri" panose="020F0502020204030204"/>
              </a:rPr>
              <a:t>Slides have been updated to reflect this additional information</a:t>
            </a:r>
            <a:endParaRPr kumimoji="0" lang="en-US" sz="2400" b="1" i="1" u="none" strike="noStrike" kern="1200" cap="none" spc="0" normalizeH="0" baseline="0" noProof="0" dirty="0">
              <a:ln>
                <a:noFill/>
              </a:ln>
              <a:solidFill>
                <a:srgbClr val="203864"/>
              </a:solidFill>
              <a:effectLst/>
              <a:uLnTx/>
              <a:uFillTx/>
              <a:latin typeface="Calibri" panose="020F0502020204030204"/>
              <a:ea typeface="+mn-ea"/>
              <a:cs typeface="+mn-cs"/>
            </a:endParaRPr>
          </a:p>
        </p:txBody>
      </p:sp>
      <p:pic>
        <p:nvPicPr>
          <p:cNvPr id="6" name="Picture 5" descr="A picture containing text&#10;&#10;Description automatically generated">
            <a:extLst>
              <a:ext uri="{FF2B5EF4-FFF2-40B4-BE49-F238E27FC236}">
                <a16:creationId xmlns:a16="http://schemas.microsoft.com/office/drawing/2014/main" id="{6403A09C-DDFD-7272-6E20-28BD0A7F0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0869" y="293955"/>
            <a:ext cx="2124522" cy="769441"/>
          </a:xfrm>
          <a:prstGeom prst="rect">
            <a:avLst/>
          </a:prstGeom>
          <a:ln>
            <a:noFill/>
          </a:ln>
          <a:effectLst/>
        </p:spPr>
      </p:pic>
    </p:spTree>
    <p:extLst>
      <p:ext uri="{BB962C8B-B14F-4D97-AF65-F5344CB8AC3E}">
        <p14:creationId xmlns:p14="http://schemas.microsoft.com/office/powerpoint/2010/main" val="1936094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806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59D509A-4BBA-F3C4-22F6-9F3DB394A171}"/>
              </a:ext>
            </a:extLst>
          </p:cNvPr>
          <p:cNvSpPr txBox="1"/>
          <p:nvPr/>
        </p:nvSpPr>
        <p:spPr>
          <a:xfrm>
            <a:off x="2002465" y="3013502"/>
            <a:ext cx="818707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rPr>
              <a:t>What questions do you have?</a:t>
            </a:r>
          </a:p>
        </p:txBody>
      </p:sp>
      <p:pic>
        <p:nvPicPr>
          <p:cNvPr id="4" name="Graphic 3" descr="Questions with solid fill">
            <a:extLst>
              <a:ext uri="{FF2B5EF4-FFF2-40B4-BE49-F238E27FC236}">
                <a16:creationId xmlns:a16="http://schemas.microsoft.com/office/drawing/2014/main" id="{BDFD6811-642C-CED9-A42B-F0CEBB3605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10997" y="622875"/>
            <a:ext cx="1893570" cy="1893570"/>
          </a:xfrm>
          <a:prstGeom prst="rect">
            <a:avLst/>
          </a:prstGeom>
        </p:spPr>
      </p:pic>
    </p:spTree>
    <p:extLst>
      <p:ext uri="{BB962C8B-B14F-4D97-AF65-F5344CB8AC3E}">
        <p14:creationId xmlns:p14="http://schemas.microsoft.com/office/powerpoint/2010/main" val="1202844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806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85BFA41-95FA-FBEA-B630-5DD19F1CE3ED}"/>
              </a:ext>
            </a:extLst>
          </p:cNvPr>
          <p:cNvSpPr/>
          <p:nvPr/>
        </p:nvSpPr>
        <p:spPr>
          <a:xfrm>
            <a:off x="190123" y="153909"/>
            <a:ext cx="11805719" cy="654565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7694F0A8-F269-E144-1A45-741F722A59D6}"/>
              </a:ext>
            </a:extLst>
          </p:cNvPr>
          <p:cNvSpPr txBox="1"/>
          <p:nvPr/>
        </p:nvSpPr>
        <p:spPr>
          <a:xfrm>
            <a:off x="1327201" y="2667994"/>
            <a:ext cx="10016064" cy="646331"/>
          </a:xfrm>
          <a:prstGeom prst="rect">
            <a:avLst/>
          </a:prstGeom>
          <a:noFill/>
        </p:spPr>
        <p:txBody>
          <a:bodyPr wrap="square">
            <a:spAutoFit/>
          </a:bodyPr>
          <a:lstStyle/>
          <a:p>
            <a:pPr algn="ctr"/>
            <a:r>
              <a:rPr lang="en-US" b="1" u="sng" dirty="0"/>
              <a:t>Office Hours for CO</a:t>
            </a:r>
            <a:r>
              <a:rPr lang="en-US" dirty="0"/>
              <a:t>: Elena Tothazan (our CO Coordinator) will offer office hours every Friday from 1-2pm EST in April and May! Check Resettlement Connection on 3/26 for details and the meeting link.</a:t>
            </a:r>
          </a:p>
        </p:txBody>
      </p:sp>
      <p:sp>
        <p:nvSpPr>
          <p:cNvPr id="3" name="TextBox 2">
            <a:extLst>
              <a:ext uri="{FF2B5EF4-FFF2-40B4-BE49-F238E27FC236}">
                <a16:creationId xmlns:a16="http://schemas.microsoft.com/office/drawing/2014/main" id="{C3149700-2A45-866B-65EA-6FC20DAD104B}"/>
              </a:ext>
            </a:extLst>
          </p:cNvPr>
          <p:cNvSpPr txBox="1"/>
          <p:nvPr/>
        </p:nvSpPr>
        <p:spPr>
          <a:xfrm>
            <a:off x="1358620" y="1660559"/>
            <a:ext cx="10016065" cy="646331"/>
          </a:xfrm>
          <a:prstGeom prst="rect">
            <a:avLst/>
          </a:prstGeom>
          <a:noFill/>
        </p:spPr>
        <p:txBody>
          <a:bodyPr wrap="square">
            <a:spAutoFit/>
          </a:bodyPr>
          <a:lstStyle/>
          <a:p>
            <a:pPr algn="ctr"/>
            <a:r>
              <a:rPr lang="en-US" b="1" u="sng" dirty="0"/>
              <a:t>Office Hours for R&amp;P Changes</a:t>
            </a:r>
            <a:r>
              <a:rPr lang="en-US" dirty="0"/>
              <a:t>: USCCB/MRS Leadership will offer office hours Wednesdays 3/27, 4/3, and 4/10. Check the News Flash sent out on Monday, 3/18 for the meeting link (no need to register).</a:t>
            </a:r>
          </a:p>
        </p:txBody>
      </p:sp>
      <p:sp>
        <p:nvSpPr>
          <p:cNvPr id="4" name="TextBox 3">
            <a:extLst>
              <a:ext uri="{FF2B5EF4-FFF2-40B4-BE49-F238E27FC236}">
                <a16:creationId xmlns:a16="http://schemas.microsoft.com/office/drawing/2014/main" id="{7906BF7D-7068-BF6C-CD17-34F9633EE5A5}"/>
              </a:ext>
            </a:extLst>
          </p:cNvPr>
          <p:cNvSpPr txBox="1"/>
          <p:nvPr/>
        </p:nvSpPr>
        <p:spPr>
          <a:xfrm>
            <a:off x="1072258" y="967806"/>
            <a:ext cx="1004748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Do you have lingering questions?</a:t>
            </a:r>
            <a:endParaRPr kumimoji="0" lang="en-US" sz="2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414A2870-18EA-B209-1A37-245441C85664}"/>
              </a:ext>
            </a:extLst>
          </p:cNvPr>
          <p:cNvSpPr txBox="1"/>
          <p:nvPr/>
        </p:nvSpPr>
        <p:spPr>
          <a:xfrm>
            <a:off x="1258020" y="3699929"/>
            <a:ext cx="10217263" cy="646331"/>
          </a:xfrm>
          <a:prstGeom prst="rect">
            <a:avLst/>
          </a:prstGeom>
          <a:noFill/>
        </p:spPr>
        <p:txBody>
          <a:bodyPr wrap="square">
            <a:spAutoFit/>
          </a:bodyPr>
          <a:lstStyle/>
          <a:p>
            <a:pPr algn="ctr"/>
            <a:r>
              <a:rPr lang="en-US" b="1" u="sng" dirty="0"/>
              <a:t>R&amp;P Team</a:t>
            </a:r>
            <a:r>
              <a:rPr lang="en-US" dirty="0"/>
              <a:t>: Contact your USCCB/MRS Pre-Arrival Case Manager (PACM) for pre-arrival/processing questions or your R&amp;P Field Support Coordinator (FSC) for post-arrival questions.</a:t>
            </a:r>
          </a:p>
        </p:txBody>
      </p:sp>
      <p:sp>
        <p:nvSpPr>
          <p:cNvPr id="9" name="TextBox 8">
            <a:extLst>
              <a:ext uri="{FF2B5EF4-FFF2-40B4-BE49-F238E27FC236}">
                <a16:creationId xmlns:a16="http://schemas.microsoft.com/office/drawing/2014/main" id="{D8CE6EA7-3902-9A7E-0926-D5DD73666639}"/>
              </a:ext>
            </a:extLst>
          </p:cNvPr>
          <p:cNvSpPr txBox="1"/>
          <p:nvPr/>
        </p:nvSpPr>
        <p:spPr>
          <a:xfrm>
            <a:off x="1999447" y="5021913"/>
            <a:ext cx="818707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008061"/>
                </a:solidFill>
                <a:effectLst/>
                <a:uLnTx/>
                <a:uFillTx/>
                <a:latin typeface="Calibri" panose="020F0502020204030204"/>
                <a:ea typeface="+mn-ea"/>
                <a:cs typeface="+mn-cs"/>
              </a:rPr>
              <a:t>Thank you for attending!</a:t>
            </a:r>
          </a:p>
        </p:txBody>
      </p:sp>
    </p:spTree>
    <p:extLst>
      <p:ext uri="{BB962C8B-B14F-4D97-AF65-F5344CB8AC3E}">
        <p14:creationId xmlns:p14="http://schemas.microsoft.com/office/powerpoint/2010/main" val="23092589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lumMod val="90000"/>
            <a:lumOff val="1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2D1143F-88F8-2BB7-2D13-81988E4FF495}"/>
              </a:ext>
            </a:extLst>
          </p:cNvPr>
          <p:cNvSpPr txBox="1"/>
          <p:nvPr/>
        </p:nvSpPr>
        <p:spPr>
          <a:xfrm>
            <a:off x="2159453" y="605522"/>
            <a:ext cx="87153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ptos" panose="02110004020202020204"/>
                <a:ea typeface="+mn-ea"/>
                <a:cs typeface="+mn-cs"/>
              </a:rPr>
              <a:t>Webinar Recording on </a:t>
            </a:r>
            <a:r>
              <a:rPr kumimoji="0" lang="en-US" sz="3600" b="1" i="0" u="none" strike="noStrike" kern="1200" cap="none" spc="0" normalizeH="0" baseline="0" noProof="0" dirty="0" err="1">
                <a:ln>
                  <a:noFill/>
                </a:ln>
                <a:solidFill>
                  <a:prstClr val="white"/>
                </a:solidFill>
                <a:effectLst/>
                <a:uLnTx/>
                <a:uFillTx/>
                <a:latin typeface="Aptos" panose="02110004020202020204"/>
                <a:ea typeface="+mn-ea"/>
                <a:cs typeface="+mn-cs"/>
              </a:rPr>
              <a:t>MRSConnect</a:t>
            </a:r>
            <a:endParaRPr kumimoji="0" lang="en-US" sz="3600" b="1"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7" descr="A collage of images of people and a person&#10;&#10;Description automatically generated">
            <a:extLst>
              <a:ext uri="{FF2B5EF4-FFF2-40B4-BE49-F238E27FC236}">
                <a16:creationId xmlns:a16="http://schemas.microsoft.com/office/drawing/2014/main" id="{FC483C39-94C1-2F82-5DFA-7E6A2F0507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135" y="2166253"/>
            <a:ext cx="4841585" cy="4086225"/>
          </a:xfrm>
          <a:prstGeom prst="rect">
            <a:avLst/>
          </a:prstGeom>
        </p:spPr>
      </p:pic>
      <p:sp>
        <p:nvSpPr>
          <p:cNvPr id="9" name="Oval 8">
            <a:extLst>
              <a:ext uri="{FF2B5EF4-FFF2-40B4-BE49-F238E27FC236}">
                <a16:creationId xmlns:a16="http://schemas.microsoft.com/office/drawing/2014/main" id="{B3A0866F-0C1D-B83F-7CC9-43D03FD48C16}"/>
              </a:ext>
            </a:extLst>
          </p:cNvPr>
          <p:cNvSpPr/>
          <p:nvPr/>
        </p:nvSpPr>
        <p:spPr>
          <a:xfrm>
            <a:off x="3867302" y="4566554"/>
            <a:ext cx="1986418" cy="1685924"/>
          </a:xfrm>
          <a:prstGeom prst="ellipse">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descr="A screenshot of a computer&#10;&#10;Description automatically generated">
            <a:extLst>
              <a:ext uri="{FF2B5EF4-FFF2-40B4-BE49-F238E27FC236}">
                <a16:creationId xmlns:a16="http://schemas.microsoft.com/office/drawing/2014/main" id="{DB2A760F-6FAB-4224-AC43-B48CB3702C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496" y="2166253"/>
            <a:ext cx="4718273" cy="4240473"/>
          </a:xfrm>
          <a:prstGeom prst="rect">
            <a:avLst/>
          </a:prstGeom>
        </p:spPr>
      </p:pic>
      <p:sp>
        <p:nvSpPr>
          <p:cNvPr id="6" name="TextBox 5">
            <a:extLst>
              <a:ext uri="{FF2B5EF4-FFF2-40B4-BE49-F238E27FC236}">
                <a16:creationId xmlns:a16="http://schemas.microsoft.com/office/drawing/2014/main" id="{D1F9AD73-083F-0B4F-1BFF-D0B277943788}"/>
              </a:ext>
            </a:extLst>
          </p:cNvPr>
          <p:cNvSpPr txBox="1"/>
          <p:nvPr/>
        </p:nvSpPr>
        <p:spPr>
          <a:xfrm>
            <a:off x="1654322" y="1624293"/>
            <a:ext cx="427342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ptos" panose="02110004020202020204"/>
                <a:ea typeface="+mn-ea"/>
                <a:cs typeface="+mn-cs"/>
              </a:rPr>
              <a:t>All webinars for the fiscal year.</a:t>
            </a:r>
          </a:p>
        </p:txBody>
      </p:sp>
      <p:sp>
        <p:nvSpPr>
          <p:cNvPr id="7" name="TextBox 6">
            <a:extLst>
              <a:ext uri="{FF2B5EF4-FFF2-40B4-BE49-F238E27FC236}">
                <a16:creationId xmlns:a16="http://schemas.microsoft.com/office/drawing/2014/main" id="{C2BF354C-DEC5-11E6-8534-34AEB18D2FE4}"/>
              </a:ext>
            </a:extLst>
          </p:cNvPr>
          <p:cNvSpPr txBox="1"/>
          <p:nvPr/>
        </p:nvSpPr>
        <p:spPr>
          <a:xfrm>
            <a:off x="6743922" y="1453824"/>
            <a:ext cx="42734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ptos" panose="02110004020202020204"/>
                <a:ea typeface="+mn-ea"/>
                <a:cs typeface="+mn-cs"/>
              </a:rPr>
              <a:t>Today’s webinar will also be saved on the R&amp;P page.</a:t>
            </a:r>
          </a:p>
        </p:txBody>
      </p:sp>
      <p:sp>
        <p:nvSpPr>
          <p:cNvPr id="10" name="Rectangle 9">
            <a:extLst>
              <a:ext uri="{FF2B5EF4-FFF2-40B4-BE49-F238E27FC236}">
                <a16:creationId xmlns:a16="http://schemas.microsoft.com/office/drawing/2014/main" id="{67FAF9A7-010F-09EB-5110-EE9D9601D8B9}"/>
              </a:ext>
            </a:extLst>
          </p:cNvPr>
          <p:cNvSpPr/>
          <p:nvPr/>
        </p:nvSpPr>
        <p:spPr>
          <a:xfrm>
            <a:off x="6896276" y="5794310"/>
            <a:ext cx="1749782" cy="195943"/>
          </a:xfrm>
          <a:prstGeom prst="rect">
            <a:avLst/>
          </a:prstGeom>
          <a:solidFill>
            <a:srgbClr val="FFFF00">
              <a:alpha val="4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Arrow: Right 10">
            <a:extLst>
              <a:ext uri="{FF2B5EF4-FFF2-40B4-BE49-F238E27FC236}">
                <a16:creationId xmlns:a16="http://schemas.microsoft.com/office/drawing/2014/main" id="{AFC3DB83-226C-AF0F-5DA4-66FB849495E2}"/>
              </a:ext>
            </a:extLst>
          </p:cNvPr>
          <p:cNvSpPr/>
          <p:nvPr/>
        </p:nvSpPr>
        <p:spPr>
          <a:xfrm rot="10800000">
            <a:off x="8294913" y="3011594"/>
            <a:ext cx="702291" cy="195943"/>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7979982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4673" y="-127000"/>
            <a:ext cx="12374282" cy="7094070"/>
            <a:chOff x="0" y="0"/>
            <a:chExt cx="24748564" cy="14188140"/>
          </a:xfrm>
        </p:grpSpPr>
        <p:sp>
          <p:nvSpPr>
            <p:cNvPr id="3" name="Freeform 3"/>
            <p:cNvSpPr/>
            <p:nvPr/>
          </p:nvSpPr>
          <p:spPr>
            <a:xfrm>
              <a:off x="0" y="0"/>
              <a:ext cx="24748617" cy="14188187"/>
            </a:xfrm>
            <a:custGeom>
              <a:avLst/>
              <a:gdLst/>
              <a:ahLst/>
              <a:cxnLst/>
              <a:rect l="l" t="t" r="r" b="b"/>
              <a:pathLst>
                <a:path w="24748617" h="14188187">
                  <a:moveTo>
                    <a:pt x="254000" y="0"/>
                  </a:moveTo>
                  <a:lnTo>
                    <a:pt x="24494617" y="0"/>
                  </a:lnTo>
                  <a:cubicBezTo>
                    <a:pt x="24634952" y="0"/>
                    <a:pt x="24748617" y="113665"/>
                    <a:pt x="24748617" y="254000"/>
                  </a:cubicBezTo>
                  <a:lnTo>
                    <a:pt x="24748617" y="13934187"/>
                  </a:lnTo>
                  <a:cubicBezTo>
                    <a:pt x="24748617" y="14074522"/>
                    <a:pt x="24634952" y="14188187"/>
                    <a:pt x="24494617" y="14188187"/>
                  </a:cubicBezTo>
                  <a:lnTo>
                    <a:pt x="254000" y="14188187"/>
                  </a:lnTo>
                  <a:cubicBezTo>
                    <a:pt x="113665" y="14188187"/>
                    <a:pt x="0" y="14074522"/>
                    <a:pt x="0" y="13934187"/>
                  </a:cubicBezTo>
                  <a:lnTo>
                    <a:pt x="0" y="254000"/>
                  </a:lnTo>
                  <a:cubicBezTo>
                    <a:pt x="0" y="113665"/>
                    <a:pt x="113665" y="0"/>
                    <a:pt x="254000" y="0"/>
                  </a:cubicBezTo>
                  <a:moveTo>
                    <a:pt x="254000" y="508000"/>
                  </a:moveTo>
                  <a:lnTo>
                    <a:pt x="254000" y="254000"/>
                  </a:lnTo>
                  <a:lnTo>
                    <a:pt x="508000" y="254000"/>
                  </a:lnTo>
                  <a:lnTo>
                    <a:pt x="508000" y="13934187"/>
                  </a:lnTo>
                  <a:lnTo>
                    <a:pt x="254000" y="13934187"/>
                  </a:lnTo>
                  <a:lnTo>
                    <a:pt x="254000" y="13680187"/>
                  </a:lnTo>
                  <a:lnTo>
                    <a:pt x="24494617" y="13680187"/>
                  </a:lnTo>
                  <a:lnTo>
                    <a:pt x="24494617" y="13934187"/>
                  </a:lnTo>
                  <a:lnTo>
                    <a:pt x="24240617" y="13934187"/>
                  </a:lnTo>
                  <a:lnTo>
                    <a:pt x="24240617" y="254000"/>
                  </a:lnTo>
                  <a:lnTo>
                    <a:pt x="24494617" y="254000"/>
                  </a:lnTo>
                  <a:lnTo>
                    <a:pt x="24494617" y="508000"/>
                  </a:lnTo>
                  <a:lnTo>
                    <a:pt x="254000" y="508000"/>
                  </a:lnTo>
                  <a:close/>
                </a:path>
              </a:pathLst>
            </a:custGeom>
            <a:solidFill>
              <a:srgbClr val="20386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4" name="TextBox 4"/>
          <p:cNvSpPr txBox="1"/>
          <p:nvPr/>
        </p:nvSpPr>
        <p:spPr>
          <a:xfrm>
            <a:off x="4144465" y="697233"/>
            <a:ext cx="5571035" cy="655436"/>
          </a:xfrm>
          <a:prstGeom prst="rect">
            <a:avLst/>
          </a:prstGeom>
        </p:spPr>
        <p:txBody>
          <a:bodyPr wrap="square" lIns="0" tIns="0" rIns="0" bIns="0" rtlCol="0" anchor="t">
            <a:spAutoFit/>
          </a:bodyPr>
          <a:lstStyle/>
          <a:p>
            <a:pPr marL="0" marR="0" lvl="0" indent="0" algn="l" defTabSz="914400" rtl="0" eaLnBrk="1" fontAlgn="auto" latinLnBrk="0" hangingPunct="1">
              <a:lnSpc>
                <a:spcPts val="5280"/>
              </a:lnSpc>
              <a:spcBef>
                <a:spcPts val="0"/>
              </a:spcBef>
              <a:spcAft>
                <a:spcPts val="0"/>
              </a:spcAft>
              <a:buClrTx/>
              <a:buSzTx/>
              <a:buFontTx/>
              <a:buNone/>
              <a:tabLst/>
              <a:defRPr/>
            </a:pPr>
            <a:r>
              <a:rPr kumimoji="0" lang="en-US" sz="4400" b="0" i="0" u="none" strike="noStrike" kern="1200" cap="none" spc="0" normalizeH="0" baseline="0" noProof="0">
                <a:ln>
                  <a:noFill/>
                </a:ln>
                <a:solidFill>
                  <a:srgbClr val="000000"/>
                </a:solidFill>
                <a:effectLst/>
                <a:uLnTx/>
                <a:uFillTx/>
                <a:latin typeface="Open Sans Bold"/>
                <a:ea typeface="+mn-ea"/>
                <a:cs typeface="+mn-cs"/>
              </a:rPr>
              <a:t>Anonymous Survey</a:t>
            </a:r>
          </a:p>
        </p:txBody>
      </p:sp>
      <p:grpSp>
        <p:nvGrpSpPr>
          <p:cNvPr id="5" name="Group 5"/>
          <p:cNvGrpSpPr/>
          <p:nvPr/>
        </p:nvGrpSpPr>
        <p:grpSpPr>
          <a:xfrm>
            <a:off x="4144465" y="1658469"/>
            <a:ext cx="5312617" cy="69574"/>
            <a:chOff x="0" y="0"/>
            <a:chExt cx="6426202" cy="116838"/>
          </a:xfrm>
        </p:grpSpPr>
        <p:sp>
          <p:nvSpPr>
            <p:cNvPr id="6" name="Freeform 6"/>
            <p:cNvSpPr/>
            <p:nvPr/>
          </p:nvSpPr>
          <p:spPr>
            <a:xfrm>
              <a:off x="12700" y="12700"/>
              <a:ext cx="6400800" cy="91440"/>
            </a:xfrm>
            <a:custGeom>
              <a:avLst/>
              <a:gdLst/>
              <a:ahLst/>
              <a:cxnLst/>
              <a:rect l="l" t="t" r="r" b="b"/>
              <a:pathLst>
                <a:path w="6400800" h="91440">
                  <a:moveTo>
                    <a:pt x="0" y="0"/>
                  </a:moveTo>
                  <a:lnTo>
                    <a:pt x="6400800" y="0"/>
                  </a:lnTo>
                  <a:lnTo>
                    <a:pt x="6400800" y="91440"/>
                  </a:lnTo>
                  <a:lnTo>
                    <a:pt x="0" y="91440"/>
                  </a:lnTo>
                  <a:close/>
                </a:path>
              </a:pathLst>
            </a:custGeom>
            <a:solidFill>
              <a:srgbClr val="1F4E7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 name="Freeform 7"/>
            <p:cNvSpPr/>
            <p:nvPr/>
          </p:nvSpPr>
          <p:spPr>
            <a:xfrm>
              <a:off x="0" y="0"/>
              <a:ext cx="6426200" cy="116840"/>
            </a:xfrm>
            <a:custGeom>
              <a:avLst/>
              <a:gdLst/>
              <a:ahLst/>
              <a:cxnLst/>
              <a:rect l="l" t="t" r="r" b="b"/>
              <a:pathLst>
                <a:path w="6426200" h="116840">
                  <a:moveTo>
                    <a:pt x="12700" y="0"/>
                  </a:moveTo>
                  <a:lnTo>
                    <a:pt x="6413500" y="0"/>
                  </a:lnTo>
                  <a:cubicBezTo>
                    <a:pt x="6420485" y="0"/>
                    <a:pt x="6426200" y="5715"/>
                    <a:pt x="6426200" y="12700"/>
                  </a:cubicBezTo>
                  <a:lnTo>
                    <a:pt x="6426200" y="104140"/>
                  </a:lnTo>
                  <a:cubicBezTo>
                    <a:pt x="6426200" y="111125"/>
                    <a:pt x="6420485" y="116840"/>
                    <a:pt x="6413500" y="116840"/>
                  </a:cubicBezTo>
                  <a:lnTo>
                    <a:pt x="12700" y="116840"/>
                  </a:lnTo>
                  <a:cubicBezTo>
                    <a:pt x="5715" y="116840"/>
                    <a:pt x="0" y="111125"/>
                    <a:pt x="0" y="104140"/>
                  </a:cubicBezTo>
                  <a:lnTo>
                    <a:pt x="0" y="12700"/>
                  </a:lnTo>
                  <a:cubicBezTo>
                    <a:pt x="0" y="5715"/>
                    <a:pt x="5715" y="0"/>
                    <a:pt x="12700" y="0"/>
                  </a:cubicBezTo>
                  <a:moveTo>
                    <a:pt x="12700" y="25400"/>
                  </a:moveTo>
                  <a:lnTo>
                    <a:pt x="12700" y="12700"/>
                  </a:lnTo>
                  <a:lnTo>
                    <a:pt x="25400" y="12700"/>
                  </a:lnTo>
                  <a:lnTo>
                    <a:pt x="25400" y="104140"/>
                  </a:lnTo>
                  <a:lnTo>
                    <a:pt x="12700" y="104140"/>
                  </a:lnTo>
                  <a:lnTo>
                    <a:pt x="12700" y="91440"/>
                  </a:lnTo>
                  <a:lnTo>
                    <a:pt x="6413500" y="91440"/>
                  </a:lnTo>
                  <a:lnTo>
                    <a:pt x="6413500" y="104140"/>
                  </a:lnTo>
                  <a:lnTo>
                    <a:pt x="6400800" y="104140"/>
                  </a:lnTo>
                  <a:lnTo>
                    <a:pt x="6400800" y="12700"/>
                  </a:lnTo>
                  <a:lnTo>
                    <a:pt x="6413500" y="12700"/>
                  </a:lnTo>
                  <a:lnTo>
                    <a:pt x="6413500" y="25400"/>
                  </a:lnTo>
                  <a:lnTo>
                    <a:pt x="12700" y="25400"/>
                  </a:lnTo>
                  <a:close/>
                </a:path>
              </a:pathLst>
            </a:custGeom>
            <a:solidFill>
              <a:srgbClr val="1F4E7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nvGrpSpPr>
          <p:cNvPr id="9" name="Group 9"/>
          <p:cNvGrpSpPr/>
          <p:nvPr/>
        </p:nvGrpSpPr>
        <p:grpSpPr>
          <a:xfrm>
            <a:off x="349155" y="684062"/>
            <a:ext cx="3139480" cy="1731147"/>
            <a:chOff x="29818" y="0"/>
            <a:chExt cx="6397725" cy="3571340"/>
          </a:xfrm>
        </p:grpSpPr>
        <p:sp>
          <p:nvSpPr>
            <p:cNvPr id="10" name="Freeform 10"/>
            <p:cNvSpPr/>
            <p:nvPr/>
          </p:nvSpPr>
          <p:spPr>
            <a:xfrm>
              <a:off x="29818" y="0"/>
              <a:ext cx="6196331" cy="3571340"/>
            </a:xfrm>
            <a:custGeom>
              <a:avLst/>
              <a:gdLst/>
              <a:ahLst/>
              <a:cxnLst/>
              <a:rect l="l" t="t" r="r" b="b"/>
              <a:pathLst>
                <a:path w="6196331" h="3571340">
                  <a:moveTo>
                    <a:pt x="0" y="0"/>
                  </a:moveTo>
                  <a:lnTo>
                    <a:pt x="6196331" y="0"/>
                  </a:lnTo>
                  <a:lnTo>
                    <a:pt x="6196331" y="3571340"/>
                  </a:lnTo>
                  <a:lnTo>
                    <a:pt x="0" y="35713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 name="TextBox 11"/>
            <p:cNvSpPr txBox="1"/>
            <p:nvPr/>
          </p:nvSpPr>
          <p:spPr>
            <a:xfrm>
              <a:off x="598559" y="226588"/>
              <a:ext cx="5828984" cy="1390715"/>
            </a:xfrm>
            <a:prstGeom prst="rect">
              <a:avLst/>
            </a:prstGeom>
          </p:spPr>
          <p:txBody>
            <a:bodyPr wrap="square" lIns="0" tIns="0" rIns="0" bIns="0" rtlCol="0" anchor="t">
              <a:spAutoFit/>
            </a:bodyPr>
            <a:lstStyle/>
            <a:p>
              <a:pPr marL="0" marR="0" lvl="0" indent="0" algn="l" defTabSz="914400" rtl="0" eaLnBrk="1" fontAlgn="auto" latinLnBrk="0" hangingPunct="1">
                <a:lnSpc>
                  <a:spcPts val="3723"/>
                </a:lnSpc>
                <a:spcBef>
                  <a:spcPts val="0"/>
                </a:spcBef>
                <a:spcAft>
                  <a:spcPts val="0"/>
                </a:spcAft>
                <a:buClrTx/>
                <a:buSzTx/>
                <a:buFontTx/>
                <a:buNone/>
                <a:tabLst/>
                <a:defRPr/>
              </a:pPr>
              <a:r>
                <a:rPr kumimoji="0" lang="en-US" sz="2400" b="1" i="0" u="none" strike="noStrike" kern="1200" cap="none" spc="0" normalizeH="0" baseline="0" noProof="0">
                  <a:ln>
                    <a:noFill/>
                  </a:ln>
                  <a:solidFill>
                    <a:srgbClr val="1D4355"/>
                  </a:solidFill>
                  <a:effectLst/>
                  <a:uLnTx/>
                  <a:uFillTx/>
                  <a:latin typeface="Barlow Bold"/>
                  <a:ea typeface="+mn-ea"/>
                  <a:cs typeface="+mn-cs"/>
                </a:rPr>
                <a:t>Please share your thoughts.</a:t>
              </a:r>
            </a:p>
          </p:txBody>
        </p:sp>
      </p:grpSp>
      <p:sp>
        <p:nvSpPr>
          <p:cNvPr id="13" name="TextBox 12">
            <a:extLst>
              <a:ext uri="{FF2B5EF4-FFF2-40B4-BE49-F238E27FC236}">
                <a16:creationId xmlns:a16="http://schemas.microsoft.com/office/drawing/2014/main" id="{BDBCBB75-67CB-7930-07B9-1249F4B88CA7}"/>
              </a:ext>
            </a:extLst>
          </p:cNvPr>
          <p:cNvSpPr txBox="1"/>
          <p:nvPr/>
        </p:nvSpPr>
        <p:spPr>
          <a:xfrm>
            <a:off x="852202" y="2917975"/>
            <a:ext cx="5170911"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Aptos" panose="02110004020202020204"/>
                <a:ea typeface="+mn-ea"/>
                <a:cs typeface="+mn-cs"/>
              </a:rPr>
              <a:t>You can scan this QR code with your phone’s camera.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Aptos" panose="02110004020202020204"/>
                <a:ea typeface="+mn-ea"/>
                <a:cs typeface="+mn-cs"/>
              </a:rPr>
              <a:t>Or, there is a link to the same survey in the chat.</a:t>
            </a:r>
          </a:p>
        </p:txBody>
      </p:sp>
      <p:pic>
        <p:nvPicPr>
          <p:cNvPr id="14" name="Picture 13" descr="A qr code on a white background&#10;&#10;Description automatically generated">
            <a:extLst>
              <a:ext uri="{FF2B5EF4-FFF2-40B4-BE49-F238E27FC236}">
                <a16:creationId xmlns:a16="http://schemas.microsoft.com/office/drawing/2014/main" id="{F1C50CF9-6519-8B74-25D3-CA6399A1C2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9853" y="2093244"/>
            <a:ext cx="3558011" cy="3558011"/>
          </a:xfrm>
          <a:prstGeom prst="rect">
            <a:avLst/>
          </a:prstGeom>
        </p:spPr>
      </p:pic>
    </p:spTree>
    <p:extLst>
      <p:ext uri="{BB962C8B-B14F-4D97-AF65-F5344CB8AC3E}">
        <p14:creationId xmlns:p14="http://schemas.microsoft.com/office/powerpoint/2010/main" val="4270850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BBF850-B45D-4BF9-8E8F-567310FF76EB}"/>
              </a:ext>
            </a:extLst>
          </p:cNvPr>
          <p:cNvSpPr txBox="1"/>
          <p:nvPr/>
        </p:nvSpPr>
        <p:spPr>
          <a:xfrm>
            <a:off x="2765571" y="567882"/>
            <a:ext cx="666085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Today’s</a:t>
            </a:r>
            <a:r>
              <a:rPr kumimoji="0" lang="en-US" sz="4000" b="1"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 Agenda</a:t>
            </a:r>
          </a:p>
        </p:txBody>
      </p:sp>
      <p:sp>
        <p:nvSpPr>
          <p:cNvPr id="3" name="Oval 2">
            <a:extLst>
              <a:ext uri="{FF2B5EF4-FFF2-40B4-BE49-F238E27FC236}">
                <a16:creationId xmlns:a16="http://schemas.microsoft.com/office/drawing/2014/main" id="{D1BB2950-FD8B-4818-8514-5E0860921B86}"/>
              </a:ext>
            </a:extLst>
          </p:cNvPr>
          <p:cNvSpPr/>
          <p:nvPr/>
        </p:nvSpPr>
        <p:spPr>
          <a:xfrm>
            <a:off x="1149497" y="1734939"/>
            <a:ext cx="548640" cy="548640"/>
          </a:xfrm>
          <a:prstGeom prst="ellipse">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1</a:t>
            </a:r>
          </a:p>
        </p:txBody>
      </p:sp>
      <p:sp>
        <p:nvSpPr>
          <p:cNvPr id="4" name="Rectangle: Rounded Corners 3">
            <a:extLst>
              <a:ext uri="{FF2B5EF4-FFF2-40B4-BE49-F238E27FC236}">
                <a16:creationId xmlns:a16="http://schemas.microsoft.com/office/drawing/2014/main" id="{3B054456-1C04-492A-8F78-7F8905A05A69}"/>
              </a:ext>
            </a:extLst>
          </p:cNvPr>
          <p:cNvSpPr/>
          <p:nvPr/>
        </p:nvSpPr>
        <p:spPr>
          <a:xfrm>
            <a:off x="2015732" y="1734939"/>
            <a:ext cx="5118410" cy="548640"/>
          </a:xfrm>
          <a:prstGeom prst="roundRect">
            <a:avLst/>
          </a:prstGeom>
          <a:solidFill>
            <a:schemeClr val="accent3">
              <a:lumMod val="40000"/>
              <a:lumOff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What to Expect for the Rest of FY24</a:t>
            </a:r>
          </a:p>
        </p:txBody>
      </p:sp>
      <p:sp>
        <p:nvSpPr>
          <p:cNvPr id="5" name="Oval 4">
            <a:extLst>
              <a:ext uri="{FF2B5EF4-FFF2-40B4-BE49-F238E27FC236}">
                <a16:creationId xmlns:a16="http://schemas.microsoft.com/office/drawing/2014/main" id="{1560DBEE-898D-47F7-9E61-A94952BA2F7E}"/>
              </a:ext>
            </a:extLst>
          </p:cNvPr>
          <p:cNvSpPr/>
          <p:nvPr/>
        </p:nvSpPr>
        <p:spPr>
          <a:xfrm>
            <a:off x="1149497" y="3021430"/>
            <a:ext cx="548640" cy="548640"/>
          </a:xfrm>
          <a:prstGeom prst="ellipse">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2</a:t>
            </a:r>
          </a:p>
        </p:txBody>
      </p:sp>
      <p:sp>
        <p:nvSpPr>
          <p:cNvPr id="6" name="Rectangle: Rounded Corners 5">
            <a:extLst>
              <a:ext uri="{FF2B5EF4-FFF2-40B4-BE49-F238E27FC236}">
                <a16:creationId xmlns:a16="http://schemas.microsoft.com/office/drawing/2014/main" id="{C4009A11-0AE5-4F95-8FD4-FB062D352D39}"/>
              </a:ext>
            </a:extLst>
          </p:cNvPr>
          <p:cNvSpPr/>
          <p:nvPr/>
        </p:nvSpPr>
        <p:spPr>
          <a:xfrm>
            <a:off x="2015732" y="3021430"/>
            <a:ext cx="5118410" cy="548640"/>
          </a:xfrm>
          <a:prstGeom prst="roundRect">
            <a:avLst/>
          </a:prstGeom>
          <a:solidFill>
            <a:schemeClr val="accent3">
              <a:lumMod val="40000"/>
              <a:lumOff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Changes to the Cooperative Agreement</a:t>
            </a:r>
          </a:p>
        </p:txBody>
      </p:sp>
      <p:pic>
        <p:nvPicPr>
          <p:cNvPr id="9" name="Picture 8" descr="Two people smiling for the camera&#10;&#10;Description generated with high confidence">
            <a:extLst>
              <a:ext uri="{FF2B5EF4-FFF2-40B4-BE49-F238E27FC236}">
                <a16:creationId xmlns:a16="http://schemas.microsoft.com/office/drawing/2014/main" id="{76EB6979-93A7-77D9-4400-D60370562A50}"/>
              </a:ext>
            </a:extLst>
          </p:cNvPr>
          <p:cNvPicPr>
            <a:picLocks noGrp="1" noChangeAspect="1"/>
          </p:cNvPicPr>
          <p:nvPr/>
        </p:nvPicPr>
        <p:blipFill rotWithShape="1">
          <a:blip r:embed="rId2">
            <a:extLst>
              <a:ext uri="{BEBA8EAE-BF5A-486C-A8C5-ECC9F3942E4B}">
                <a14:imgProps xmlns:a14="http://schemas.microsoft.com/office/drawing/2010/main">
                  <a14:imgLayer r:embed="rId3">
                    <a14:imgEffect>
                      <a14:colorTemperature colorTemp="5300"/>
                    </a14:imgEffect>
                    <a14:imgEffect>
                      <a14:saturation sat="66000"/>
                    </a14:imgEffect>
                  </a14:imgLayer>
                </a14:imgProps>
              </a:ext>
              <a:ext uri="{28A0092B-C50C-407E-A947-70E740481C1C}">
                <a14:useLocalDpi xmlns:a14="http://schemas.microsoft.com/office/drawing/2010/main" val="0"/>
              </a:ext>
            </a:extLst>
          </a:blip>
          <a:srcRect l="-159" r="23216"/>
          <a:stretch/>
        </p:blipFill>
        <p:spPr>
          <a:xfrm>
            <a:off x="7561570" y="2310663"/>
            <a:ext cx="3493708" cy="3403725"/>
          </a:xfrm>
          <a:prstGeom prst="rect">
            <a:avLst/>
          </a:prstGeom>
          <a:ln>
            <a:noFill/>
          </a:ln>
          <a:effectLst>
            <a:outerShdw blurRad="292100" dist="139700" dir="2700000" algn="tl" rotWithShape="0">
              <a:srgbClr val="333333">
                <a:alpha val="65000"/>
              </a:srgbClr>
            </a:outerShdw>
          </a:effectLst>
        </p:spPr>
      </p:pic>
      <p:sp>
        <p:nvSpPr>
          <p:cNvPr id="10" name="Oval 9">
            <a:extLst>
              <a:ext uri="{FF2B5EF4-FFF2-40B4-BE49-F238E27FC236}">
                <a16:creationId xmlns:a16="http://schemas.microsoft.com/office/drawing/2014/main" id="{20D83BAA-C592-1C81-E560-016BEF35B986}"/>
              </a:ext>
            </a:extLst>
          </p:cNvPr>
          <p:cNvSpPr/>
          <p:nvPr/>
        </p:nvSpPr>
        <p:spPr>
          <a:xfrm>
            <a:off x="1149497" y="4307921"/>
            <a:ext cx="548640" cy="548640"/>
          </a:xfrm>
          <a:prstGeom prst="ellipse">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3</a:t>
            </a:r>
          </a:p>
        </p:txBody>
      </p:sp>
      <p:sp>
        <p:nvSpPr>
          <p:cNvPr id="13" name="Rectangle: Rounded Corners 12">
            <a:extLst>
              <a:ext uri="{FF2B5EF4-FFF2-40B4-BE49-F238E27FC236}">
                <a16:creationId xmlns:a16="http://schemas.microsoft.com/office/drawing/2014/main" id="{76204D17-530F-0A9A-2D4A-65F813B4D05E}"/>
              </a:ext>
            </a:extLst>
          </p:cNvPr>
          <p:cNvSpPr/>
          <p:nvPr/>
        </p:nvSpPr>
        <p:spPr>
          <a:xfrm>
            <a:off x="2015731" y="4307921"/>
            <a:ext cx="5118409" cy="548640"/>
          </a:xfrm>
          <a:prstGeom prst="roundRect">
            <a:avLst/>
          </a:prstGeom>
          <a:solidFill>
            <a:schemeClr val="accent3">
              <a:lumMod val="40000"/>
              <a:lumOff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t>USCCB Reframe of Case File Compliance</a:t>
            </a:r>
            <a:endPar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 name="Oval 6">
            <a:extLst>
              <a:ext uri="{FF2B5EF4-FFF2-40B4-BE49-F238E27FC236}">
                <a16:creationId xmlns:a16="http://schemas.microsoft.com/office/drawing/2014/main" id="{3D2C8F8D-62C6-E5F0-BD8A-D5A7FC43FF03}"/>
              </a:ext>
            </a:extLst>
          </p:cNvPr>
          <p:cNvSpPr/>
          <p:nvPr/>
        </p:nvSpPr>
        <p:spPr>
          <a:xfrm>
            <a:off x="1149497" y="5594412"/>
            <a:ext cx="548640" cy="548640"/>
          </a:xfrm>
          <a:prstGeom prst="ellipse">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white"/>
                </a:solidFill>
                <a:latin typeface="Open Sans" panose="020B0606030504020204" pitchFamily="34" charset="0"/>
                <a:ea typeface="Open Sans" panose="020B0606030504020204" pitchFamily="34" charset="0"/>
                <a:cs typeface="Open Sans" panose="020B0606030504020204" pitchFamily="34" charset="0"/>
              </a:rPr>
              <a:t>4</a:t>
            </a:r>
            <a:endParaRPr kumimoji="0" lang="en-US" sz="18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Rounded Corners 7">
            <a:extLst>
              <a:ext uri="{FF2B5EF4-FFF2-40B4-BE49-F238E27FC236}">
                <a16:creationId xmlns:a16="http://schemas.microsoft.com/office/drawing/2014/main" id="{52CD59F0-B978-C6E7-6307-94B12E299933}"/>
              </a:ext>
            </a:extLst>
          </p:cNvPr>
          <p:cNvSpPr/>
          <p:nvPr/>
        </p:nvSpPr>
        <p:spPr>
          <a:xfrm>
            <a:off x="2015731" y="5594412"/>
            <a:ext cx="5118409" cy="548640"/>
          </a:xfrm>
          <a:prstGeom prst="roundRect">
            <a:avLst/>
          </a:prstGeom>
          <a:solidFill>
            <a:schemeClr val="accent3">
              <a:lumMod val="40000"/>
              <a:lumOff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t>Follow-Up Info From Live Q&amp;A Session</a:t>
            </a:r>
            <a:endPar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1" name="Picture 10" descr="A picture containing text&#10;&#10;Description automatically generated">
            <a:extLst>
              <a:ext uri="{FF2B5EF4-FFF2-40B4-BE49-F238E27FC236}">
                <a16:creationId xmlns:a16="http://schemas.microsoft.com/office/drawing/2014/main" id="{92610641-8BA4-EC11-F1EE-1E0FA8EEB7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30869" y="293955"/>
            <a:ext cx="2124522" cy="769441"/>
          </a:xfrm>
          <a:prstGeom prst="rect">
            <a:avLst/>
          </a:prstGeom>
          <a:ln>
            <a:noFill/>
          </a:ln>
          <a:effectLst/>
        </p:spPr>
      </p:pic>
      <p:cxnSp>
        <p:nvCxnSpPr>
          <p:cNvPr id="14" name="Straight Arrow Connector 13">
            <a:extLst>
              <a:ext uri="{FF2B5EF4-FFF2-40B4-BE49-F238E27FC236}">
                <a16:creationId xmlns:a16="http://schemas.microsoft.com/office/drawing/2014/main" id="{D6880D69-9BD7-CF4C-9CB1-1D1C7B13260B}"/>
              </a:ext>
            </a:extLst>
          </p:cNvPr>
          <p:cNvCxnSpPr>
            <a:cxnSpLocks/>
            <a:stCxn id="16" idx="1"/>
          </p:cNvCxnSpPr>
          <p:nvPr/>
        </p:nvCxnSpPr>
        <p:spPr>
          <a:xfrm flipH="1" flipV="1">
            <a:off x="7305409" y="6035848"/>
            <a:ext cx="603393" cy="300082"/>
          </a:xfrm>
          <a:prstGeom prst="straightConnector1">
            <a:avLst/>
          </a:prstGeom>
          <a:ln w="28575">
            <a:solidFill>
              <a:srgbClr val="00806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0FE6C00-9D36-520E-C5C0-DB6F4A36B1F3}"/>
              </a:ext>
            </a:extLst>
          </p:cNvPr>
          <p:cNvSpPr txBox="1"/>
          <p:nvPr/>
        </p:nvSpPr>
        <p:spPr>
          <a:xfrm>
            <a:off x="7908802" y="6035848"/>
            <a:ext cx="2713079"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Updated following the webinar in response to unanswered questions. See </a:t>
            </a:r>
            <a:r>
              <a:rPr kumimoji="0" lang="en-US" sz="1100" b="1" i="1" u="sng"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Slide #23</a:t>
            </a:r>
            <a:r>
              <a:rPr kumimoji="0" lang="en-US" sz="1100" b="1" i="1"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100" b="1"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for clarifications.</a:t>
            </a:r>
            <a:endParaRPr kumimoji="0" lang="en-US" sz="1050" b="1"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7" name="Graphic 16" descr="Warning">
            <a:extLst>
              <a:ext uri="{FF2B5EF4-FFF2-40B4-BE49-F238E27FC236}">
                <a16:creationId xmlns:a16="http://schemas.microsoft.com/office/drawing/2014/main" id="{0451A6F8-3C5B-6F0D-6A23-254DB03CB2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21881" y="6093978"/>
            <a:ext cx="548640" cy="548640"/>
          </a:xfrm>
          <a:prstGeom prst="rect">
            <a:avLst/>
          </a:prstGeom>
        </p:spPr>
      </p:pic>
    </p:spTree>
    <p:extLst>
      <p:ext uri="{BB962C8B-B14F-4D97-AF65-F5344CB8AC3E}">
        <p14:creationId xmlns:p14="http://schemas.microsoft.com/office/powerpoint/2010/main" val="195410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FE5A02-6628-420E-B275-F067233B51A9}"/>
              </a:ext>
            </a:extLst>
          </p:cNvPr>
          <p:cNvSpPr txBox="1"/>
          <p:nvPr/>
        </p:nvSpPr>
        <p:spPr>
          <a:xfrm>
            <a:off x="680420" y="1951315"/>
            <a:ext cx="3538158"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Learning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Objectives</a:t>
            </a:r>
            <a:endParaRPr kumimoji="0" lang="en-US" sz="4000" b="1"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A7B16CAE-AA23-4F34-94D8-8E6862D03529}"/>
              </a:ext>
            </a:extLst>
          </p:cNvPr>
          <p:cNvSpPr txBox="1"/>
          <p:nvPr/>
        </p:nvSpPr>
        <p:spPr>
          <a:xfrm>
            <a:off x="680419" y="3533353"/>
            <a:ext cx="38169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By the end of this session, you will be able to:</a:t>
            </a:r>
          </a:p>
        </p:txBody>
      </p:sp>
      <p:sp>
        <p:nvSpPr>
          <p:cNvPr id="10" name="Oval 9">
            <a:extLst>
              <a:ext uri="{FF2B5EF4-FFF2-40B4-BE49-F238E27FC236}">
                <a16:creationId xmlns:a16="http://schemas.microsoft.com/office/drawing/2014/main" id="{071FE820-CEDE-41E3-A008-3D5E65517D92}"/>
              </a:ext>
            </a:extLst>
          </p:cNvPr>
          <p:cNvSpPr/>
          <p:nvPr/>
        </p:nvSpPr>
        <p:spPr>
          <a:xfrm>
            <a:off x="4644097" y="1948327"/>
            <a:ext cx="548640" cy="548640"/>
          </a:xfrm>
          <a:prstGeom prst="ellipse">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1</a:t>
            </a:r>
          </a:p>
        </p:txBody>
      </p:sp>
      <p:sp>
        <p:nvSpPr>
          <p:cNvPr id="11" name="Rectangle: Rounded Corners 10">
            <a:extLst>
              <a:ext uri="{FF2B5EF4-FFF2-40B4-BE49-F238E27FC236}">
                <a16:creationId xmlns:a16="http://schemas.microsoft.com/office/drawing/2014/main" id="{5836CF5A-AFD0-4897-B405-3B5164721B14}"/>
              </a:ext>
            </a:extLst>
          </p:cNvPr>
          <p:cNvSpPr/>
          <p:nvPr/>
        </p:nvSpPr>
        <p:spPr>
          <a:xfrm>
            <a:off x="5510330" y="1749421"/>
            <a:ext cx="6326069" cy="946452"/>
          </a:xfrm>
          <a:prstGeom prst="roundRect">
            <a:avLst/>
          </a:prstGeom>
          <a:solidFill>
            <a:schemeClr val="accent3">
              <a:lumMod val="40000"/>
              <a:lumOff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List key changes to the R&amp;P Cooperative Agreement (CA)</a:t>
            </a:r>
          </a:p>
        </p:txBody>
      </p:sp>
      <p:sp>
        <p:nvSpPr>
          <p:cNvPr id="14" name="Oval 13">
            <a:extLst>
              <a:ext uri="{FF2B5EF4-FFF2-40B4-BE49-F238E27FC236}">
                <a16:creationId xmlns:a16="http://schemas.microsoft.com/office/drawing/2014/main" id="{A9C5F257-C6F8-4600-B637-AEFF447306D5}"/>
              </a:ext>
            </a:extLst>
          </p:cNvPr>
          <p:cNvSpPr/>
          <p:nvPr/>
        </p:nvSpPr>
        <p:spPr>
          <a:xfrm>
            <a:off x="4644097" y="3129462"/>
            <a:ext cx="548640" cy="548640"/>
          </a:xfrm>
          <a:prstGeom prst="ellipse">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2</a:t>
            </a:r>
          </a:p>
        </p:txBody>
      </p:sp>
      <p:sp>
        <p:nvSpPr>
          <p:cNvPr id="15" name="Rectangle: Rounded Corners 14">
            <a:extLst>
              <a:ext uri="{FF2B5EF4-FFF2-40B4-BE49-F238E27FC236}">
                <a16:creationId xmlns:a16="http://schemas.microsoft.com/office/drawing/2014/main" id="{5111615A-219C-4709-8D1F-AEC7FDEF256C}"/>
              </a:ext>
            </a:extLst>
          </p:cNvPr>
          <p:cNvSpPr/>
          <p:nvPr/>
        </p:nvSpPr>
        <p:spPr>
          <a:xfrm>
            <a:off x="5510330" y="2930556"/>
            <a:ext cx="6326069" cy="946452"/>
          </a:xfrm>
          <a:prstGeom prst="roundRect">
            <a:avLst/>
          </a:prstGeom>
          <a:solidFill>
            <a:schemeClr val="accent3">
              <a:lumMod val="40000"/>
              <a:lumOff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Discuss how CA changes impact case management, documentation, and program administration</a:t>
            </a:r>
          </a:p>
        </p:txBody>
      </p:sp>
      <p:sp>
        <p:nvSpPr>
          <p:cNvPr id="16" name="Oval 15">
            <a:extLst>
              <a:ext uri="{FF2B5EF4-FFF2-40B4-BE49-F238E27FC236}">
                <a16:creationId xmlns:a16="http://schemas.microsoft.com/office/drawing/2014/main" id="{DC57F638-93B8-49BB-9897-6A516F941556}"/>
              </a:ext>
            </a:extLst>
          </p:cNvPr>
          <p:cNvSpPr/>
          <p:nvPr/>
        </p:nvSpPr>
        <p:spPr>
          <a:xfrm>
            <a:off x="4644097" y="4316497"/>
            <a:ext cx="548640" cy="548640"/>
          </a:xfrm>
          <a:prstGeom prst="ellipse">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3</a:t>
            </a:r>
          </a:p>
        </p:txBody>
      </p:sp>
      <p:sp>
        <p:nvSpPr>
          <p:cNvPr id="17" name="Rectangle: Rounded Corners 16">
            <a:extLst>
              <a:ext uri="{FF2B5EF4-FFF2-40B4-BE49-F238E27FC236}">
                <a16:creationId xmlns:a16="http://schemas.microsoft.com/office/drawing/2014/main" id="{438A4D79-0842-4490-98FE-1204394CE324}"/>
              </a:ext>
            </a:extLst>
          </p:cNvPr>
          <p:cNvSpPr/>
          <p:nvPr/>
        </p:nvSpPr>
        <p:spPr>
          <a:xfrm>
            <a:off x="5480768" y="4111691"/>
            <a:ext cx="6326069" cy="946452"/>
          </a:xfrm>
          <a:prstGeom prst="roundRect">
            <a:avLst/>
          </a:prstGeom>
          <a:solidFill>
            <a:schemeClr val="accent3">
              <a:lumMod val="40000"/>
              <a:lumOff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Describe </a:t>
            </a:r>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the </a:t>
            </a:r>
            <a:r>
              <a:rPr kumimoji="0" lang="en-US"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timeline for implementing CA changes</a:t>
            </a:r>
          </a:p>
        </p:txBody>
      </p:sp>
      <p:pic>
        <p:nvPicPr>
          <p:cNvPr id="4" name="Picture 3" descr="A picture containing text&#10;&#10;Description automatically generated">
            <a:extLst>
              <a:ext uri="{FF2B5EF4-FFF2-40B4-BE49-F238E27FC236}">
                <a16:creationId xmlns:a16="http://schemas.microsoft.com/office/drawing/2014/main" id="{19498DBF-6AC2-0BE8-4520-5C7575E60A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0869" y="293955"/>
            <a:ext cx="2124522" cy="769441"/>
          </a:xfrm>
          <a:prstGeom prst="rect">
            <a:avLst/>
          </a:prstGeom>
          <a:ln>
            <a:noFill/>
          </a:ln>
          <a:effectLst/>
        </p:spPr>
      </p:pic>
    </p:spTree>
    <p:extLst>
      <p:ext uri="{BB962C8B-B14F-4D97-AF65-F5344CB8AC3E}">
        <p14:creationId xmlns:p14="http://schemas.microsoft.com/office/powerpoint/2010/main" val="3754098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3F6DB51A-2876-AC00-CB09-F63BF8879940}"/>
              </a:ext>
            </a:extLst>
          </p:cNvPr>
          <p:cNvGrpSpPr/>
          <p:nvPr/>
        </p:nvGrpSpPr>
        <p:grpSpPr>
          <a:xfrm>
            <a:off x="5571858" y="2366273"/>
            <a:ext cx="5067656" cy="2667110"/>
            <a:chOff x="4245339" y="1791681"/>
            <a:chExt cx="5409488" cy="3033757"/>
          </a:xfrm>
        </p:grpSpPr>
        <p:sp>
          <p:nvSpPr>
            <p:cNvPr id="16" name="Rectangle 15">
              <a:extLst>
                <a:ext uri="{FF2B5EF4-FFF2-40B4-BE49-F238E27FC236}">
                  <a16:creationId xmlns:a16="http://schemas.microsoft.com/office/drawing/2014/main" id="{336F8673-6F0D-5A66-D08F-E1EEF8D45C40}"/>
                </a:ext>
              </a:extLst>
            </p:cNvPr>
            <p:cNvSpPr/>
            <p:nvPr/>
          </p:nvSpPr>
          <p:spPr>
            <a:xfrm>
              <a:off x="4245339" y="1791681"/>
              <a:ext cx="5409488" cy="3033757"/>
            </a:xfrm>
            <a:prstGeom prst="rect">
              <a:avLst/>
            </a:prstGeom>
            <a:solidFill>
              <a:srgbClr val="00806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96E9B1F-437A-B614-A9BF-47BC07787E44}"/>
                </a:ext>
              </a:extLst>
            </p:cNvPr>
            <p:cNvSpPr txBox="1"/>
            <p:nvPr/>
          </p:nvSpPr>
          <p:spPr>
            <a:xfrm>
              <a:off x="4304377" y="2485967"/>
              <a:ext cx="5291412" cy="1569660"/>
            </a:xfrm>
            <a:prstGeom prst="rect">
              <a:avLst/>
            </a:prstGeom>
            <a:solidFill>
              <a:srgbClr val="00806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What do you currently expect for the rest of FY24?</a:t>
              </a:r>
              <a:endParaRPr kumimoji="0" lang="en-US" sz="32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pic>
        <p:nvPicPr>
          <p:cNvPr id="5" name="Picture 4" descr="A picture containing text&#10;&#10;Description automatically generated">
            <a:extLst>
              <a:ext uri="{FF2B5EF4-FFF2-40B4-BE49-F238E27FC236}">
                <a16:creationId xmlns:a16="http://schemas.microsoft.com/office/drawing/2014/main" id="{F1F53170-98F8-8E44-45FF-40249F9CC6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0869" y="293955"/>
            <a:ext cx="2124522" cy="769441"/>
          </a:xfrm>
          <a:prstGeom prst="rect">
            <a:avLst/>
          </a:prstGeom>
          <a:ln>
            <a:noFill/>
          </a:ln>
          <a:effectLst/>
        </p:spPr>
      </p:pic>
      <p:pic>
        <p:nvPicPr>
          <p:cNvPr id="7" name="Picture 6">
            <a:extLst>
              <a:ext uri="{FF2B5EF4-FFF2-40B4-BE49-F238E27FC236}">
                <a16:creationId xmlns:a16="http://schemas.microsoft.com/office/drawing/2014/main" id="{C0F8C468-1F27-692F-4E48-3A5128EE035C}"/>
              </a:ext>
            </a:extLst>
          </p:cNvPr>
          <p:cNvPicPr>
            <a:picLocks noChangeAspect="1"/>
          </p:cNvPicPr>
          <p:nvPr/>
        </p:nvPicPr>
        <p:blipFill>
          <a:blip r:embed="rId3"/>
          <a:stretch>
            <a:fillRect/>
          </a:stretch>
        </p:blipFill>
        <p:spPr>
          <a:xfrm>
            <a:off x="1458432" y="1811656"/>
            <a:ext cx="3543627" cy="3776344"/>
          </a:xfrm>
          <a:prstGeom prst="rect">
            <a:avLst/>
          </a:prstGeom>
        </p:spPr>
      </p:pic>
      <p:sp>
        <p:nvSpPr>
          <p:cNvPr id="11" name="TextBox 10">
            <a:extLst>
              <a:ext uri="{FF2B5EF4-FFF2-40B4-BE49-F238E27FC236}">
                <a16:creationId xmlns:a16="http://schemas.microsoft.com/office/drawing/2014/main" id="{0B20B13C-F3C5-C102-8D8E-C6CF4268C866}"/>
              </a:ext>
            </a:extLst>
          </p:cNvPr>
          <p:cNvSpPr txBox="1"/>
          <p:nvPr/>
        </p:nvSpPr>
        <p:spPr>
          <a:xfrm>
            <a:off x="3076982" y="678676"/>
            <a:ext cx="5815845" cy="769441"/>
          </a:xfrm>
          <a:prstGeom prst="rect">
            <a:avLst/>
          </a:prstGeom>
          <a:noFill/>
        </p:spPr>
        <p:txBody>
          <a:bodyPr wrap="square" lIns="91440" tIns="45720" rIns="91440" bIns="45720" rtlCol="0" anchor="t">
            <a:spAutoFit/>
          </a:bodyPr>
          <a:lstStyle/>
          <a:p>
            <a:pPr algn="ctr"/>
            <a:r>
              <a:rPr lang="en-US" sz="4400" b="1" dirty="0">
                <a:latin typeface="Open Sans"/>
                <a:ea typeface="Open Sans"/>
                <a:cs typeface="Open Sans"/>
              </a:rPr>
              <a:t>Ask the Audience!</a:t>
            </a:r>
          </a:p>
        </p:txBody>
      </p:sp>
      <p:sp>
        <p:nvSpPr>
          <p:cNvPr id="15" name="TextBox 14">
            <a:extLst>
              <a:ext uri="{FF2B5EF4-FFF2-40B4-BE49-F238E27FC236}">
                <a16:creationId xmlns:a16="http://schemas.microsoft.com/office/drawing/2014/main" id="{1A0A12FD-C66B-6041-0D13-9A49B09D51C2}"/>
              </a:ext>
            </a:extLst>
          </p:cNvPr>
          <p:cNvSpPr txBox="1"/>
          <p:nvPr/>
        </p:nvSpPr>
        <p:spPr>
          <a:xfrm>
            <a:off x="635000" y="5946798"/>
            <a:ext cx="10922000" cy="461665"/>
          </a:xfrm>
          <a:prstGeom prst="rect">
            <a:avLst/>
          </a:prstGeom>
          <a:noFill/>
        </p:spPr>
        <p:txBody>
          <a:bodyPr wrap="square" lIns="91440" tIns="45720" rIns="91440" bIns="45720" rtlCol="0" anchor="t">
            <a:spAutoFit/>
          </a:bodyPr>
          <a:lstStyle/>
          <a:p>
            <a:pPr algn="ctr"/>
            <a:r>
              <a:rPr lang="en-US" sz="2400" b="1" dirty="0">
                <a:latin typeface="Open Sans"/>
                <a:ea typeface="Open Sans"/>
                <a:cs typeface="Open Sans"/>
              </a:rPr>
              <a:t>It’s okay if you’re not sure. Today we will try to make sense of this.</a:t>
            </a:r>
          </a:p>
        </p:txBody>
      </p:sp>
    </p:spTree>
    <p:extLst>
      <p:ext uri="{BB962C8B-B14F-4D97-AF65-F5344CB8AC3E}">
        <p14:creationId xmlns:p14="http://schemas.microsoft.com/office/powerpoint/2010/main" val="3222770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DA7B766-BF82-4E6B-93A2-8A0392A54A14}"/>
              </a:ext>
            </a:extLst>
          </p:cNvPr>
          <p:cNvSpPr/>
          <p:nvPr/>
        </p:nvSpPr>
        <p:spPr>
          <a:xfrm>
            <a:off x="914400" y="1666715"/>
            <a:ext cx="10259736" cy="543717"/>
          </a:xfrm>
          <a:prstGeom prst="round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Rounded Corners 3">
            <a:extLst>
              <a:ext uri="{FF2B5EF4-FFF2-40B4-BE49-F238E27FC236}">
                <a16:creationId xmlns:a16="http://schemas.microsoft.com/office/drawing/2014/main" id="{45491C97-86BC-4072-9B45-02F32EA41D54}"/>
              </a:ext>
            </a:extLst>
          </p:cNvPr>
          <p:cNvSpPr/>
          <p:nvPr/>
        </p:nvSpPr>
        <p:spPr>
          <a:xfrm>
            <a:off x="914400" y="2385752"/>
            <a:ext cx="3200400" cy="109728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Safety and stability for our clients includes a durable status in the U.S.</a:t>
            </a:r>
          </a:p>
        </p:txBody>
      </p:sp>
      <p:sp>
        <p:nvSpPr>
          <p:cNvPr id="13" name="Rectangle: Rounded Corners 12">
            <a:extLst>
              <a:ext uri="{FF2B5EF4-FFF2-40B4-BE49-F238E27FC236}">
                <a16:creationId xmlns:a16="http://schemas.microsoft.com/office/drawing/2014/main" id="{204937B5-93E7-47A2-A6A2-C16CD48BEAE7}"/>
              </a:ext>
            </a:extLst>
          </p:cNvPr>
          <p:cNvSpPr/>
          <p:nvPr/>
        </p:nvSpPr>
        <p:spPr>
          <a:xfrm>
            <a:off x="4444068" y="2385752"/>
            <a:ext cx="3200400" cy="109728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Welcome Corps and Private Sponsorship</a:t>
            </a:r>
          </a:p>
        </p:txBody>
      </p:sp>
      <p:sp>
        <p:nvSpPr>
          <p:cNvPr id="14" name="Rectangle: Rounded Corners 13">
            <a:extLst>
              <a:ext uri="{FF2B5EF4-FFF2-40B4-BE49-F238E27FC236}">
                <a16:creationId xmlns:a16="http://schemas.microsoft.com/office/drawing/2014/main" id="{5D8DF8EA-9BF4-4239-9D6A-03DF4248638C}"/>
              </a:ext>
            </a:extLst>
          </p:cNvPr>
          <p:cNvSpPr/>
          <p:nvPr/>
        </p:nvSpPr>
        <p:spPr>
          <a:xfrm>
            <a:off x="7973736" y="2385752"/>
            <a:ext cx="3200400" cy="109728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Extended timelines to complete/document certain services</a:t>
            </a:r>
            <a:endPar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Rounded Corners 14">
            <a:extLst>
              <a:ext uri="{FF2B5EF4-FFF2-40B4-BE49-F238E27FC236}">
                <a16:creationId xmlns:a16="http://schemas.microsoft.com/office/drawing/2014/main" id="{A35EC9F3-A524-4DF6-A18F-A13658EF6D07}"/>
              </a:ext>
            </a:extLst>
          </p:cNvPr>
          <p:cNvSpPr/>
          <p:nvPr/>
        </p:nvSpPr>
        <p:spPr>
          <a:xfrm>
            <a:off x="914400" y="3803491"/>
            <a:ext cx="3200400" cy="109728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Clients and staff would benefit from a revamp of the R&amp;P Program</a:t>
            </a:r>
            <a:endPar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6" name="Rectangle: Rounded Corners 15">
            <a:extLst>
              <a:ext uri="{FF2B5EF4-FFF2-40B4-BE49-F238E27FC236}">
                <a16:creationId xmlns:a16="http://schemas.microsoft.com/office/drawing/2014/main" id="{CF0C51EF-F8A3-4A32-9AED-6540EE7A15C3}"/>
              </a:ext>
            </a:extLst>
          </p:cNvPr>
          <p:cNvSpPr/>
          <p:nvPr/>
        </p:nvSpPr>
        <p:spPr>
          <a:xfrm>
            <a:off x="4444068" y="3803491"/>
            <a:ext cx="3200400" cy="109728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Co-Sponsorship, Cash-Based Model, Launch of Virtual R&amp;P</a:t>
            </a:r>
          </a:p>
        </p:txBody>
      </p:sp>
      <p:sp>
        <p:nvSpPr>
          <p:cNvPr id="17" name="Rectangle: Rounded Corners 16">
            <a:extLst>
              <a:ext uri="{FF2B5EF4-FFF2-40B4-BE49-F238E27FC236}">
                <a16:creationId xmlns:a16="http://schemas.microsoft.com/office/drawing/2014/main" id="{F8FF9954-E92B-4C3A-BD49-E853BE21EBDD}"/>
              </a:ext>
            </a:extLst>
          </p:cNvPr>
          <p:cNvSpPr/>
          <p:nvPr/>
        </p:nvSpPr>
        <p:spPr>
          <a:xfrm>
            <a:off x="7973736" y="3803491"/>
            <a:ext cx="3200400" cy="109728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More flexibility in what is considered compliant case file documentation</a:t>
            </a:r>
          </a:p>
        </p:txBody>
      </p:sp>
      <p:sp>
        <p:nvSpPr>
          <p:cNvPr id="18" name="Rectangle: Rounded Corners 17">
            <a:extLst>
              <a:ext uri="{FF2B5EF4-FFF2-40B4-BE49-F238E27FC236}">
                <a16:creationId xmlns:a16="http://schemas.microsoft.com/office/drawing/2014/main" id="{64EC798F-215E-4BCA-9A1B-6DDEB9BE33CE}"/>
              </a:ext>
            </a:extLst>
          </p:cNvPr>
          <p:cNvSpPr/>
          <p:nvPr/>
        </p:nvSpPr>
        <p:spPr>
          <a:xfrm>
            <a:off x="914400" y="5221230"/>
            <a:ext cx="3200400" cy="109728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Support via processing improvements, increased UST commitment</a:t>
            </a:r>
          </a:p>
        </p:txBody>
      </p:sp>
      <p:sp>
        <p:nvSpPr>
          <p:cNvPr id="19" name="Rectangle: Rounded Corners 18">
            <a:extLst>
              <a:ext uri="{FF2B5EF4-FFF2-40B4-BE49-F238E27FC236}">
                <a16:creationId xmlns:a16="http://schemas.microsoft.com/office/drawing/2014/main" id="{D4DCB83B-9D03-4994-B55C-13E1AEC38DDD}"/>
              </a:ext>
            </a:extLst>
          </p:cNvPr>
          <p:cNvSpPr/>
          <p:nvPr/>
        </p:nvSpPr>
        <p:spPr>
          <a:xfrm>
            <a:off x="4444068" y="5221230"/>
            <a:ext cx="3200400" cy="109728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Extended </a:t>
            </a:r>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verification timeline, revised </a:t>
            </a: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UST Assessment </a:t>
            </a:r>
          </a:p>
        </p:txBody>
      </p:sp>
      <p:sp>
        <p:nvSpPr>
          <p:cNvPr id="20" name="Rectangle: Rounded Corners 19">
            <a:extLst>
              <a:ext uri="{FF2B5EF4-FFF2-40B4-BE49-F238E27FC236}">
                <a16:creationId xmlns:a16="http://schemas.microsoft.com/office/drawing/2014/main" id="{BBA8580E-4243-4289-B0BE-380097D98FBD}"/>
              </a:ext>
            </a:extLst>
          </p:cNvPr>
          <p:cNvSpPr/>
          <p:nvPr/>
        </p:nvSpPr>
        <p:spPr>
          <a:xfrm>
            <a:off x="7973736" y="5221230"/>
            <a:ext cx="3200400" cy="109728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Reduced R&amp;P period report data, remote management visits</a:t>
            </a:r>
            <a:endPar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1" name="TextBox 20">
            <a:extLst>
              <a:ext uri="{FF2B5EF4-FFF2-40B4-BE49-F238E27FC236}">
                <a16:creationId xmlns:a16="http://schemas.microsoft.com/office/drawing/2014/main" id="{2CF06971-3DFE-4352-B745-0B43A533E9A4}"/>
              </a:ext>
            </a:extLst>
          </p:cNvPr>
          <p:cNvSpPr txBox="1"/>
          <p:nvPr/>
        </p:nvSpPr>
        <p:spPr>
          <a:xfrm>
            <a:off x="914400" y="1733274"/>
            <a:ext cx="32004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FY24 Themes</a:t>
            </a:r>
          </a:p>
        </p:txBody>
      </p:sp>
      <p:sp>
        <p:nvSpPr>
          <p:cNvPr id="22" name="TextBox 21">
            <a:extLst>
              <a:ext uri="{FF2B5EF4-FFF2-40B4-BE49-F238E27FC236}">
                <a16:creationId xmlns:a16="http://schemas.microsoft.com/office/drawing/2014/main" id="{97546523-E9B8-48FE-A6CD-455240C8ED6A}"/>
              </a:ext>
            </a:extLst>
          </p:cNvPr>
          <p:cNvSpPr txBox="1"/>
          <p:nvPr/>
        </p:nvSpPr>
        <p:spPr>
          <a:xfrm>
            <a:off x="4444068" y="1744764"/>
            <a:ext cx="32004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New Programming</a:t>
            </a:r>
          </a:p>
        </p:txBody>
      </p:sp>
      <p:sp>
        <p:nvSpPr>
          <p:cNvPr id="23" name="TextBox 22">
            <a:extLst>
              <a:ext uri="{FF2B5EF4-FFF2-40B4-BE49-F238E27FC236}">
                <a16:creationId xmlns:a16="http://schemas.microsoft.com/office/drawing/2014/main" id="{A0351D74-E2BA-48C9-A252-BF6A60653D01}"/>
              </a:ext>
            </a:extLst>
          </p:cNvPr>
          <p:cNvSpPr txBox="1"/>
          <p:nvPr/>
        </p:nvSpPr>
        <p:spPr>
          <a:xfrm>
            <a:off x="7973736" y="1744764"/>
            <a:ext cx="32004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Documentation</a:t>
            </a:r>
          </a:p>
        </p:txBody>
      </p:sp>
      <p:pic>
        <p:nvPicPr>
          <p:cNvPr id="6" name="Picture 5" descr="A picture containing text&#10;&#10;Description automatically generated">
            <a:extLst>
              <a:ext uri="{FF2B5EF4-FFF2-40B4-BE49-F238E27FC236}">
                <a16:creationId xmlns:a16="http://schemas.microsoft.com/office/drawing/2014/main" id="{5C938D30-1FD3-6E07-1DD5-8A443C81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0869" y="293955"/>
            <a:ext cx="2124522" cy="769441"/>
          </a:xfrm>
          <a:prstGeom prst="rect">
            <a:avLst/>
          </a:prstGeom>
          <a:ln>
            <a:noFill/>
          </a:ln>
          <a:effectLst/>
        </p:spPr>
      </p:pic>
      <p:sp>
        <p:nvSpPr>
          <p:cNvPr id="7" name="TextBox 6">
            <a:extLst>
              <a:ext uri="{FF2B5EF4-FFF2-40B4-BE49-F238E27FC236}">
                <a16:creationId xmlns:a16="http://schemas.microsoft.com/office/drawing/2014/main" id="{53F2370A-61D7-D86A-F359-F7BE6611F188}"/>
              </a:ext>
            </a:extLst>
          </p:cNvPr>
          <p:cNvSpPr txBox="1"/>
          <p:nvPr/>
        </p:nvSpPr>
        <p:spPr>
          <a:xfrm>
            <a:off x="694267" y="678676"/>
            <a:ext cx="8551333" cy="769441"/>
          </a:xfrm>
          <a:prstGeom prst="rect">
            <a:avLst/>
          </a:prstGeom>
          <a:noFill/>
        </p:spPr>
        <p:txBody>
          <a:bodyPr wrap="square" lIns="91440" tIns="45720" rIns="91440" bIns="45720" rtlCol="0" anchor="t">
            <a:spAutoFit/>
          </a:bodyPr>
          <a:lstStyle/>
          <a:p>
            <a:r>
              <a:rPr lang="en-US" sz="4400" b="1" dirty="0">
                <a:latin typeface="Open Sans"/>
                <a:ea typeface="Open Sans"/>
                <a:cs typeface="Open Sans"/>
              </a:rPr>
              <a:t>What USCCB/MRS Anticipates</a:t>
            </a:r>
          </a:p>
        </p:txBody>
      </p:sp>
    </p:spTree>
    <p:extLst>
      <p:ext uri="{BB962C8B-B14F-4D97-AF65-F5344CB8AC3E}">
        <p14:creationId xmlns:p14="http://schemas.microsoft.com/office/powerpoint/2010/main" val="2303499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E9B820-D65C-6696-0C80-6658320ACEC6}"/>
              </a:ext>
            </a:extLst>
          </p:cNvPr>
          <p:cNvSpPr/>
          <p:nvPr/>
        </p:nvSpPr>
        <p:spPr>
          <a:xfrm>
            <a:off x="240145" y="240144"/>
            <a:ext cx="11711710" cy="6363855"/>
          </a:xfrm>
          <a:prstGeom prst="rect">
            <a:avLst/>
          </a:prstGeom>
          <a:solidFill>
            <a:srgbClr val="203864"/>
          </a:solidFill>
          <a:ln w="2540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B59D509A-4BBA-F3C4-22F6-9F3DB394A171}"/>
              </a:ext>
            </a:extLst>
          </p:cNvPr>
          <p:cNvSpPr txBox="1"/>
          <p:nvPr/>
        </p:nvSpPr>
        <p:spPr>
          <a:xfrm>
            <a:off x="3432723" y="2637241"/>
            <a:ext cx="8187070" cy="156966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rPr>
              <a:t>Changes to the R&amp;P Cooperative Agreement</a:t>
            </a:r>
          </a:p>
        </p:txBody>
      </p:sp>
      <p:pic>
        <p:nvPicPr>
          <p:cNvPr id="4" name="Graphic 3" descr="Information">
            <a:extLst>
              <a:ext uri="{FF2B5EF4-FFF2-40B4-BE49-F238E27FC236}">
                <a16:creationId xmlns:a16="http://schemas.microsoft.com/office/drawing/2014/main" id="{D56CC559-6543-0FC4-68A2-5492DED5EFB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2207" y="872666"/>
            <a:ext cx="2222823" cy="2222823"/>
          </a:xfrm>
          <a:prstGeom prst="rect">
            <a:avLst/>
          </a:prstGeom>
        </p:spPr>
      </p:pic>
      <p:pic>
        <p:nvPicPr>
          <p:cNvPr id="6" name="Graphic 5" descr="Lightbulb">
            <a:extLst>
              <a:ext uri="{FF2B5EF4-FFF2-40B4-BE49-F238E27FC236}">
                <a16:creationId xmlns:a16="http://schemas.microsoft.com/office/drawing/2014/main" id="{EA661E49-0B73-D599-B2CA-101D74EAF8E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27092" y="3095489"/>
            <a:ext cx="1883824" cy="1883824"/>
          </a:xfrm>
          <a:prstGeom prst="rect">
            <a:avLst/>
          </a:prstGeom>
        </p:spPr>
      </p:pic>
      <p:pic>
        <p:nvPicPr>
          <p:cNvPr id="7" name="Graphic 6" descr="Gears">
            <a:extLst>
              <a:ext uri="{FF2B5EF4-FFF2-40B4-BE49-F238E27FC236}">
                <a16:creationId xmlns:a16="http://schemas.microsoft.com/office/drawing/2014/main" id="{70B64512-6AF1-2D93-AEE1-A9F9323891B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51770" y="4442589"/>
            <a:ext cx="1577691" cy="1577691"/>
          </a:xfrm>
          <a:prstGeom prst="rect">
            <a:avLst/>
          </a:prstGeom>
        </p:spPr>
      </p:pic>
      <p:sp>
        <p:nvSpPr>
          <p:cNvPr id="15" name="TextBox 14">
            <a:extLst>
              <a:ext uri="{FF2B5EF4-FFF2-40B4-BE49-F238E27FC236}">
                <a16:creationId xmlns:a16="http://schemas.microsoft.com/office/drawing/2014/main" id="{B27FAC42-4215-0125-D907-67FC64640226}"/>
              </a:ext>
            </a:extLst>
          </p:cNvPr>
          <p:cNvSpPr txBox="1"/>
          <p:nvPr/>
        </p:nvSpPr>
        <p:spPr>
          <a:xfrm>
            <a:off x="4554908" y="4206901"/>
            <a:ext cx="7064885" cy="70788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Administrative Implementation Date: April 1,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2000" dirty="0">
                <a:solidFill>
                  <a:prstClr val="white"/>
                </a:solidFill>
                <a:latin typeface="Calibri" panose="020F0502020204030204"/>
              </a:rPr>
              <a:t>Service Implementation Date: arrivals on or after April 1, 2024</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523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375557" y="669228"/>
            <a:ext cx="702803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#1: New Definitions</a:t>
            </a:r>
            <a:endParaRPr kumimoji="0" lang="en-US" sz="4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0" name="Rectangle: Rounded Corners 39">
            <a:extLst>
              <a:ext uri="{FF2B5EF4-FFF2-40B4-BE49-F238E27FC236}">
                <a16:creationId xmlns:a16="http://schemas.microsoft.com/office/drawing/2014/main" id="{3AA4715D-40DF-4BD8-8758-F0B4738C97D3}"/>
              </a:ext>
            </a:extLst>
          </p:cNvPr>
          <p:cNvSpPr/>
          <p:nvPr/>
        </p:nvSpPr>
        <p:spPr>
          <a:xfrm>
            <a:off x="1464776" y="1721915"/>
            <a:ext cx="3459061" cy="561680"/>
          </a:xfrm>
          <a:prstGeom prst="roundRect">
            <a:avLst/>
          </a:prstGeom>
          <a:solidFill>
            <a:srgbClr val="00765A"/>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Required Participants</a:t>
            </a:r>
          </a:p>
        </p:txBody>
      </p:sp>
      <p:sp>
        <p:nvSpPr>
          <p:cNvPr id="9" name="Rectangle: Rounded Corners 8">
            <a:extLst>
              <a:ext uri="{FF2B5EF4-FFF2-40B4-BE49-F238E27FC236}">
                <a16:creationId xmlns:a16="http://schemas.microsoft.com/office/drawing/2014/main" id="{42A5ECA9-748A-4CBB-AC3C-6B4FEAB06B5A}"/>
              </a:ext>
            </a:extLst>
          </p:cNvPr>
          <p:cNvSpPr/>
          <p:nvPr/>
        </p:nvSpPr>
        <p:spPr>
          <a:xfrm>
            <a:off x="7368972" y="1719509"/>
            <a:ext cx="3459061" cy="561680"/>
          </a:xfrm>
          <a:prstGeom prst="roundRect">
            <a:avLst/>
          </a:prstGeom>
          <a:solidFill>
            <a:srgbClr val="203864"/>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U.S. Tie (UST)</a:t>
            </a:r>
          </a:p>
        </p:txBody>
      </p:sp>
      <p:sp>
        <p:nvSpPr>
          <p:cNvPr id="10" name="Rectangle: Rounded Corners 9">
            <a:extLst>
              <a:ext uri="{FF2B5EF4-FFF2-40B4-BE49-F238E27FC236}">
                <a16:creationId xmlns:a16="http://schemas.microsoft.com/office/drawing/2014/main" id="{90EA581C-40DA-455D-9DDB-AD243FDDAFB2}"/>
              </a:ext>
            </a:extLst>
          </p:cNvPr>
          <p:cNvSpPr/>
          <p:nvPr/>
        </p:nvSpPr>
        <p:spPr>
          <a:xfrm>
            <a:off x="375557" y="2397607"/>
            <a:ext cx="5637501" cy="1683325"/>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l" defTabSz="914400" rtl="0" eaLnBrk="1" fontAlgn="auto" latinLnBrk="0" hangingPunct="1">
              <a:lnSpc>
                <a:spcPct val="100000"/>
              </a:lnSpc>
              <a:spcBef>
                <a:spcPts val="0"/>
              </a:spcBef>
              <a:spcAft>
                <a:spcPts val="0"/>
              </a:spcAft>
              <a:buClrTx/>
              <a:buSzTx/>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“…the affiliate staff member who manages or oversees the R&amp;P Program at that affiliate…” </a:t>
            </a:r>
          </a:p>
          <a:p>
            <a:pPr marR="0" lvl="0" algn="l" defTabSz="914400" rtl="0" eaLnBrk="1" fontAlgn="auto" latinLnBrk="0" hangingPunct="1">
              <a:lnSpc>
                <a:spcPct val="100000"/>
              </a:lnSpc>
              <a:spcBef>
                <a:spcPts val="0"/>
              </a:spcBef>
              <a:spcAft>
                <a:spcPts val="0"/>
              </a:spcAft>
              <a:buClrTx/>
              <a:buSzTx/>
              <a:tabLst/>
              <a:defRPr/>
            </a:pPr>
            <a:r>
              <a:rPr kumimoji="0" lang="en-US" sz="2200" b="1" i="0" u="none" strike="noStrike" kern="1200" cap="none" spc="0" normalizeH="0" baseline="0" noProof="0" dirty="0">
                <a:ln>
                  <a:noFill/>
                </a:ln>
                <a:solidFill>
                  <a:srgbClr val="008061"/>
                </a:solidFill>
                <a:effectLst/>
                <a:uLnTx/>
                <a:uFillTx/>
                <a:latin typeface="Calibri" panose="020F0502020204030204"/>
                <a:ea typeface="+mn-ea"/>
                <a:cs typeface="+mn-cs"/>
              </a:rPr>
              <a:t>– R&amp;P FY24 CA pg. 21</a:t>
            </a:r>
          </a:p>
        </p:txBody>
      </p:sp>
      <p:sp>
        <p:nvSpPr>
          <p:cNvPr id="12" name="Rectangle: Rounded Corners 11">
            <a:extLst>
              <a:ext uri="{FF2B5EF4-FFF2-40B4-BE49-F238E27FC236}">
                <a16:creationId xmlns:a16="http://schemas.microsoft.com/office/drawing/2014/main" id="{A7D06E84-0334-4FA1-A602-FB1B3C20AEB5}"/>
              </a:ext>
            </a:extLst>
          </p:cNvPr>
          <p:cNvSpPr/>
          <p:nvPr/>
        </p:nvSpPr>
        <p:spPr>
          <a:xfrm>
            <a:off x="1464776" y="1719509"/>
            <a:ext cx="3459061" cy="561680"/>
          </a:xfrm>
          <a:prstGeom prst="roundRect">
            <a:avLst/>
          </a:prstGeom>
          <a:solidFill>
            <a:srgbClr val="203864"/>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Resettlement Director</a:t>
            </a:r>
          </a:p>
        </p:txBody>
      </p:sp>
      <p:sp>
        <p:nvSpPr>
          <p:cNvPr id="13" name="Rectangle: Rounded Corners 12">
            <a:extLst>
              <a:ext uri="{FF2B5EF4-FFF2-40B4-BE49-F238E27FC236}">
                <a16:creationId xmlns:a16="http://schemas.microsoft.com/office/drawing/2014/main" id="{894B3701-615F-4D29-ACC4-67D031EA7FF8}"/>
              </a:ext>
            </a:extLst>
          </p:cNvPr>
          <p:cNvSpPr/>
          <p:nvPr/>
        </p:nvSpPr>
        <p:spPr>
          <a:xfrm>
            <a:off x="6178942" y="2396404"/>
            <a:ext cx="5637501" cy="1683325"/>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l" defTabSz="914400" rtl="0" eaLnBrk="1" fontAlgn="auto" latinLnBrk="0" hangingPunct="1">
              <a:lnSpc>
                <a:spcPct val="100000"/>
              </a:lnSpc>
              <a:spcBef>
                <a:spcPts val="0"/>
              </a:spcBef>
              <a:spcAft>
                <a:spcPts val="0"/>
              </a:spcAft>
              <a:buClrTx/>
              <a:buSzTx/>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“…an individual who has been identified by the [client] as a family member or friend and who is currently living in the United States…” </a:t>
            </a:r>
          </a:p>
          <a:p>
            <a:pPr marR="0" lvl="0" algn="l" defTabSz="914400" rtl="0" eaLnBrk="1" fontAlgn="auto" latinLnBrk="0" hangingPunct="1">
              <a:lnSpc>
                <a:spcPct val="100000"/>
              </a:lnSpc>
              <a:spcBef>
                <a:spcPts val="0"/>
              </a:spcBef>
              <a:spcAft>
                <a:spcPts val="0"/>
              </a:spcAft>
              <a:buClrTx/>
              <a:buSzTx/>
              <a:tabLst/>
              <a:defRPr/>
            </a:pPr>
            <a:r>
              <a:rPr kumimoji="0" lang="en-US" sz="2200" b="1" i="0" u="none" strike="noStrike" kern="1200" cap="none" spc="0" normalizeH="0" baseline="0" noProof="0" dirty="0">
                <a:ln>
                  <a:noFill/>
                </a:ln>
                <a:solidFill>
                  <a:srgbClr val="008061"/>
                </a:solidFill>
                <a:effectLst/>
                <a:uLnTx/>
                <a:uFillTx/>
                <a:latin typeface="Calibri" panose="020F0502020204030204"/>
                <a:ea typeface="+mn-ea"/>
                <a:cs typeface="+mn-cs"/>
              </a:rPr>
              <a:t>– R&amp;P FY24 CA pg. 21</a:t>
            </a:r>
          </a:p>
        </p:txBody>
      </p:sp>
      <p:pic>
        <p:nvPicPr>
          <p:cNvPr id="3" name="Picture 2" descr="A picture containing text&#10;&#10;Description automatically generated">
            <a:extLst>
              <a:ext uri="{FF2B5EF4-FFF2-40B4-BE49-F238E27FC236}">
                <a16:creationId xmlns:a16="http://schemas.microsoft.com/office/drawing/2014/main" id="{6365E06D-2CD6-377D-CDFD-3D7D57FB05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0869" y="293955"/>
            <a:ext cx="2124522" cy="769441"/>
          </a:xfrm>
          <a:prstGeom prst="rect">
            <a:avLst/>
          </a:prstGeom>
          <a:ln>
            <a:noFill/>
          </a:ln>
          <a:effectLst/>
        </p:spPr>
      </p:pic>
      <p:sp>
        <p:nvSpPr>
          <p:cNvPr id="5" name="Rectangle: Rounded Corners 4">
            <a:extLst>
              <a:ext uri="{FF2B5EF4-FFF2-40B4-BE49-F238E27FC236}">
                <a16:creationId xmlns:a16="http://schemas.microsoft.com/office/drawing/2014/main" id="{9323C5AE-030A-837A-17A2-35BCC08D9946}"/>
              </a:ext>
            </a:extLst>
          </p:cNvPr>
          <p:cNvSpPr/>
          <p:nvPr/>
        </p:nvSpPr>
        <p:spPr>
          <a:xfrm>
            <a:off x="375555" y="4315738"/>
            <a:ext cx="5637501" cy="2308697"/>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R="0" lvl="0" algn="l" defTabSz="914400" rtl="0" eaLnBrk="1" fontAlgn="auto" latinLnBrk="0" hangingPunct="1">
              <a:lnSpc>
                <a:spcPct val="100000"/>
              </a:lnSpc>
              <a:spcBef>
                <a:spcPts val="0"/>
              </a:spcBef>
              <a:spcAft>
                <a:spcPts val="0"/>
              </a:spcAft>
              <a:buClrTx/>
              <a:buSzTx/>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Big Takeaway</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the person designated as RD may have a different title within your agency</a:t>
            </a:r>
          </a:p>
          <a:p>
            <a:pPr marR="0" lvl="0" algn="l" defTabSz="914400" rtl="0" eaLnBrk="1" fontAlgn="auto" latinLnBrk="0" hangingPunct="1">
              <a:lnSpc>
                <a:spcPct val="100000"/>
              </a:lnSpc>
              <a:spcBef>
                <a:spcPts val="0"/>
              </a:spcBef>
              <a:spcAft>
                <a:spcPts val="0"/>
              </a:spcAft>
              <a:buClrTx/>
              <a:buSzTx/>
              <a:tabLst/>
              <a:defRPr/>
            </a:pPr>
            <a:endParaRPr lang="en-US" sz="2200" dirty="0">
              <a:solidFill>
                <a:prstClr val="black"/>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r>
              <a:rPr kumimoji="0" lang="en-US" sz="2200" b="0" i="1" u="none" strike="noStrike" kern="1200" cap="none" spc="0" normalizeH="0" baseline="0" noProof="0" dirty="0">
                <a:ln>
                  <a:noFill/>
                </a:ln>
                <a:solidFill>
                  <a:prstClr val="black"/>
                </a:solidFill>
                <a:effectLst/>
                <a:uLnTx/>
                <a:uFillTx/>
                <a:latin typeface="Calibri" panose="020F0502020204030204"/>
                <a:ea typeface="+mn-ea"/>
                <a:cs typeface="+mn-cs"/>
              </a:rPr>
              <a:t>Examples we have seen: Program Director, Program Manager, or Assistant Director</a:t>
            </a:r>
          </a:p>
        </p:txBody>
      </p:sp>
      <p:sp>
        <p:nvSpPr>
          <p:cNvPr id="6" name="Rectangle: Rounded Corners 5">
            <a:extLst>
              <a:ext uri="{FF2B5EF4-FFF2-40B4-BE49-F238E27FC236}">
                <a16:creationId xmlns:a16="http://schemas.microsoft.com/office/drawing/2014/main" id="{CA892032-1636-FA83-6032-2810CDB21BFE}"/>
              </a:ext>
            </a:extLst>
          </p:cNvPr>
          <p:cNvSpPr/>
          <p:nvPr/>
        </p:nvSpPr>
        <p:spPr>
          <a:xfrm>
            <a:off x="6178942" y="4315738"/>
            <a:ext cx="5637501" cy="2308698"/>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l" defTabSz="914400" rtl="0" eaLnBrk="1" fontAlgn="auto" latinLnBrk="0" hangingPunct="1">
              <a:lnSpc>
                <a:spcPct val="100000"/>
              </a:lnSpc>
              <a:spcBef>
                <a:spcPts val="0"/>
              </a:spcBef>
              <a:spcAft>
                <a:spcPts val="0"/>
              </a:spcAft>
              <a:buClrTx/>
              <a:buSzTx/>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Big Takeaways</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The UST </a:t>
            </a:r>
            <a:r>
              <a:rPr kumimoji="0" lang="en-US" sz="2200" i="0" u="sng" strike="noStrike" kern="1200" cap="none" spc="0" normalizeH="0" baseline="0" noProof="0" dirty="0">
                <a:ln>
                  <a:noFill/>
                </a:ln>
                <a:solidFill>
                  <a:prstClr val="black"/>
                </a:solidFill>
                <a:effectLst/>
                <a:uLnTx/>
                <a:uFillTx/>
                <a:latin typeface="Calibri" panose="020F0502020204030204"/>
                <a:ea typeface="+mn-ea"/>
                <a:cs typeface="+mn-cs"/>
              </a:rPr>
              <a:t>must</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have a close and personal relationship with the refugee</a:t>
            </a:r>
          </a:p>
          <a:p>
            <a:pPr marR="0" lvl="0" algn="l" defTabSz="914400" rtl="0" eaLnBrk="1" fontAlgn="auto" latinLnBrk="0" hangingPunct="1">
              <a:lnSpc>
                <a:spcPct val="100000"/>
              </a:lnSpc>
              <a:spcBef>
                <a:spcPts val="0"/>
              </a:spcBef>
              <a:spcAft>
                <a:spcPts val="0"/>
              </a:spcAft>
              <a:buClrTx/>
              <a:buSzTx/>
              <a:tabLst/>
              <a:defRPr/>
            </a:pPr>
            <a:endParaRPr lang="en-US" sz="2200" dirty="0">
              <a:solidFill>
                <a:prstClr val="black"/>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The </a:t>
            </a:r>
            <a:r>
              <a:rPr kumimoji="0" lang="en-US" sz="2200" i="0" u="none" strike="noStrike" kern="1200" cap="none" spc="0" normalizeH="0" baseline="0" noProof="0" dirty="0">
                <a:ln>
                  <a:noFill/>
                </a:ln>
                <a:solidFill>
                  <a:prstClr val="black"/>
                </a:solidFill>
                <a:effectLst/>
                <a:uLnTx/>
                <a:uFillTx/>
                <a:latin typeface="Calibri" panose="020F0502020204030204"/>
                <a:ea typeface="+mn-ea"/>
                <a:cs typeface="+mn-cs"/>
              </a:rPr>
              <a:t>UST </a:t>
            </a:r>
            <a:r>
              <a:rPr kumimoji="0" lang="en-US" sz="2200" i="0" u="sng" strike="noStrike" kern="1200" cap="none" spc="0" normalizeH="0" baseline="0" noProof="0" dirty="0">
                <a:ln>
                  <a:noFill/>
                </a:ln>
                <a:solidFill>
                  <a:prstClr val="black"/>
                </a:solidFill>
                <a:effectLst/>
                <a:uLnTx/>
                <a:uFillTx/>
                <a:latin typeface="Calibri" panose="020F0502020204030204"/>
                <a:ea typeface="+mn-ea"/>
                <a:cs typeface="+mn-cs"/>
              </a:rPr>
              <a:t>is expected</a:t>
            </a:r>
            <a:r>
              <a:rPr kumimoji="0" lang="en-US" sz="2200" i="0"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to assist in supporting the refugee after arrival as determined by the affiliate in consultation with the SRC/SRHC.</a:t>
            </a:r>
          </a:p>
        </p:txBody>
      </p:sp>
    </p:spTree>
    <p:extLst>
      <p:ext uri="{BB962C8B-B14F-4D97-AF65-F5344CB8AC3E}">
        <p14:creationId xmlns:p14="http://schemas.microsoft.com/office/powerpoint/2010/main" val="3233866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352841" y="678309"/>
            <a:ext cx="9891826"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#2: Administrative Clarifications</a:t>
            </a:r>
            <a:endParaRPr kumimoji="0" lang="en-US" sz="4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0" name="Rectangle: Rounded Corners 9">
            <a:extLst>
              <a:ext uri="{FF2B5EF4-FFF2-40B4-BE49-F238E27FC236}">
                <a16:creationId xmlns:a16="http://schemas.microsoft.com/office/drawing/2014/main" id="{1B474D73-94F3-4C13-B6B4-BFD5BEDB9FA1}"/>
              </a:ext>
            </a:extLst>
          </p:cNvPr>
          <p:cNvSpPr/>
          <p:nvPr/>
        </p:nvSpPr>
        <p:spPr>
          <a:xfrm>
            <a:off x="558800" y="1832104"/>
            <a:ext cx="11023599" cy="4347587"/>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C89720BA-B21D-4DA2-A2AA-A89F58EBC414}"/>
              </a:ext>
            </a:extLst>
          </p:cNvPr>
          <p:cNvSpPr txBox="1"/>
          <p:nvPr/>
        </p:nvSpPr>
        <p:spPr>
          <a:xfrm>
            <a:off x="795866" y="2216458"/>
            <a:ext cx="10600268" cy="347787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i="0" u="sng" strike="noStrike" kern="1200" cap="none" spc="0" normalizeH="0" baseline="0" noProof="0" dirty="0">
                <a:ln>
                  <a:noFill/>
                </a:ln>
                <a:solidFill>
                  <a:prstClr val="black"/>
                </a:solidFill>
                <a:effectLst/>
                <a:uLnTx/>
                <a:uFillTx/>
                <a:latin typeface="Calibri" panose="020F0502020204030204"/>
                <a:ea typeface="+mn-ea"/>
                <a:cs typeface="+mn-cs"/>
              </a:rPr>
              <a:t>Administrative funds</a:t>
            </a:r>
            <a:r>
              <a:rPr kumimoji="0" lang="en-US" sz="2200" i="0"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(aka affiliate capacity per capita) can be used to hold empty housing for up to 60 days before the unit is occupied by an R&amp;P client. </a:t>
            </a:r>
            <a:r>
              <a:rPr kumimoji="0" lang="en-US" sz="2200" b="1" i="0" u="none" strike="noStrike" kern="1200" cap="none" spc="0" normalizeH="0" baseline="0" noProof="0" dirty="0">
                <a:ln>
                  <a:noFill/>
                </a:ln>
                <a:solidFill>
                  <a:srgbClr val="008061"/>
                </a:solidFill>
                <a:effectLst/>
                <a:uLnTx/>
                <a:uFillTx/>
                <a:latin typeface="Calibri" panose="020F0502020204030204"/>
                <a:ea typeface="+mn-ea"/>
                <a:cs typeface="+mn-cs"/>
              </a:rPr>
              <a:t>– R&amp;P FY24 CA pg. 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When an affiliate notifies USCCB of observed or alleged instances of </a:t>
            </a:r>
            <a:r>
              <a:rPr kumimoji="0" lang="en-US" sz="2200" b="0" i="0" u="sng" strike="noStrike" kern="1200" cap="none" spc="0" normalizeH="0" baseline="0" noProof="0" dirty="0">
                <a:ln>
                  <a:noFill/>
                </a:ln>
                <a:solidFill>
                  <a:prstClr val="black"/>
                </a:solidFill>
                <a:effectLst/>
                <a:uLnTx/>
                <a:uFillTx/>
                <a:latin typeface="Calibri" panose="020F0502020204030204"/>
                <a:ea typeface="+mn-ea"/>
                <a:cs typeface="+mn-cs"/>
              </a:rPr>
              <a:t>fraud, bribery, waste, and abuse</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USCCB has 24-hours to pass that along to PRM. This applies to instances both internal or external to your organization. </a:t>
            </a:r>
            <a:r>
              <a:rPr kumimoji="0" lang="en-US" sz="2200" b="1" i="0" u="none" strike="noStrike" kern="1200" cap="none" spc="0" normalizeH="0" baseline="0" noProof="0" dirty="0">
                <a:ln>
                  <a:noFill/>
                </a:ln>
                <a:solidFill>
                  <a:srgbClr val="008061"/>
                </a:solidFill>
                <a:effectLst/>
                <a:uLnTx/>
                <a:uFillTx/>
                <a:latin typeface="Calibri" panose="020F0502020204030204"/>
                <a:ea typeface="+mn-ea"/>
                <a:cs typeface="+mn-cs"/>
              </a:rPr>
              <a:t>– R&amp;P FY24 CA pg. 36</a:t>
            </a:r>
          </a:p>
          <a:p>
            <a:pPr marR="0" lvl="0" algn="l" defTabSz="914400" rtl="0" eaLnBrk="1" fontAlgn="auto" latinLnBrk="0" hangingPunct="1">
              <a:lnSpc>
                <a:spcPct val="100000"/>
              </a:lnSpc>
              <a:spcBef>
                <a:spcPts val="0"/>
              </a:spcBef>
              <a:spcAft>
                <a:spcPts val="0"/>
              </a:spcAft>
              <a:buClrTx/>
              <a:buSzTx/>
              <a:tabLst/>
              <a:defRPr/>
            </a:pPr>
            <a:endParaRPr lang="en-US" sz="2200" dirty="0">
              <a:solidFill>
                <a:prstClr val="black"/>
              </a:solidFill>
              <a:latin typeface="Calibri" panose="020F0502020204030204"/>
            </a:endParaRPr>
          </a:p>
          <a:p>
            <a:pPr marL="285750" indent="-285750">
              <a:buFont typeface="Arial" panose="020B0604020202020204" pitchFamily="34" charset="0"/>
              <a:buChar cha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Expanded the section on </a:t>
            </a:r>
            <a:r>
              <a:rPr kumimoji="0" lang="en-US" sz="2200" b="0" i="0" u="sng" strike="noStrike" kern="1200" cap="none" spc="0" normalizeH="0" baseline="0" noProof="0" dirty="0">
                <a:ln>
                  <a:noFill/>
                </a:ln>
                <a:solidFill>
                  <a:prstClr val="black"/>
                </a:solidFill>
                <a:effectLst/>
                <a:uLnTx/>
                <a:uFillTx/>
                <a:latin typeface="Calibri" panose="020F0502020204030204"/>
                <a:ea typeface="+mn-ea"/>
                <a:cs typeface="+mn-cs"/>
              </a:rPr>
              <a:t>limitation of responsibility to perform core services</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to note that affiliates should </a:t>
            </a:r>
            <a:r>
              <a:rPr kumimoji="0" lang="en-US" sz="2200" b="0" i="0" strike="noStrike" kern="1200" cap="none" spc="0" normalizeH="0" baseline="0" noProof="0" dirty="0">
                <a:ln>
                  <a:noFill/>
                </a:ln>
                <a:solidFill>
                  <a:prstClr val="black"/>
                </a:solidFill>
                <a:effectLst/>
                <a:uLnTx/>
                <a:uFillTx/>
                <a:latin typeface="Calibri" panose="020F0502020204030204"/>
                <a:ea typeface="+mn-ea"/>
                <a:cs typeface="+mn-cs"/>
              </a:rPr>
              <a:t>document any systemic or intentional optimization of services </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that does not fall within the service due dates outlined in the CA. </a:t>
            </a:r>
            <a:r>
              <a:rPr kumimoji="0" lang="en-US" sz="2200" b="1" i="0" u="none" strike="noStrike" kern="1200" cap="none" spc="0" normalizeH="0" baseline="0" noProof="0" dirty="0">
                <a:ln>
                  <a:noFill/>
                </a:ln>
                <a:solidFill>
                  <a:srgbClr val="008061"/>
                </a:solidFill>
                <a:effectLst/>
                <a:uLnTx/>
                <a:uFillTx/>
                <a:latin typeface="Calibri" panose="020F0502020204030204"/>
                <a:ea typeface="+mn-ea"/>
                <a:cs typeface="+mn-cs"/>
              </a:rPr>
              <a:t>– R&amp;P FY24 CA pg. 36</a:t>
            </a:r>
          </a:p>
        </p:txBody>
      </p:sp>
      <p:pic>
        <p:nvPicPr>
          <p:cNvPr id="4" name="Picture 3" descr="A picture containing text&#10;&#10;Description automatically generated">
            <a:extLst>
              <a:ext uri="{FF2B5EF4-FFF2-40B4-BE49-F238E27FC236}">
                <a16:creationId xmlns:a16="http://schemas.microsoft.com/office/drawing/2014/main" id="{D4057EDB-25DA-A59D-3D23-B78785B5CA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0869" y="293955"/>
            <a:ext cx="2124522" cy="769441"/>
          </a:xfrm>
          <a:prstGeom prst="rect">
            <a:avLst/>
          </a:prstGeom>
          <a:ln>
            <a:noFill/>
          </a:ln>
          <a:effectLst/>
        </p:spPr>
      </p:pic>
    </p:spTree>
    <p:extLst>
      <p:ext uri="{BB962C8B-B14F-4D97-AF65-F5344CB8AC3E}">
        <p14:creationId xmlns:p14="http://schemas.microsoft.com/office/powerpoint/2010/main" val="33863754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ly 2023 NDO Session PowerPoint Template" id="{9BB09743-14F6-4CD3-B878-FA8E1DF03286}" vid="{B60F2A49-56A8-4F08-B5B8-7506B150A5CF}"/>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Note xmlns="f5d787ac-d775-4fd8-bc27-72c4cb205130" xsi:nil="true"/>
    <_ip_UnifiedCompliancePolicyUIAction xmlns="http://schemas.microsoft.com/sharepoint/v3" xsi:nil="true"/>
    <TaxCatchAll xmlns="68da1d45-861e-4fe5-83a3-22ea4bf0fe57" xsi:nil="true"/>
    <lcf76f155ced4ddcb4097134ff3c332f xmlns="f5d787ac-d775-4fd8-bc27-72c4cb205130">
      <Terms xmlns="http://schemas.microsoft.com/office/infopath/2007/PartnerControls"/>
    </lcf76f155ced4ddcb4097134ff3c332f>
    <_ip_UnifiedCompliancePolicyProperties xmlns="http://schemas.microsoft.com/sharepoint/v3" xsi:nil="true"/>
    <List xmlns="f5d787ac-d775-4fd8-bc27-72c4cb205130" xsi:nil="true"/>
    <SharedWithUsers xmlns="68da1d45-861e-4fe5-83a3-22ea4bf0fe57">
      <UserInfo>
        <DisplayName>Rachel Pollock</DisplayName>
        <AccountId>10</AccountId>
        <AccountType/>
      </UserInfo>
      <UserInfo>
        <DisplayName>Christa Ross</DisplayName>
        <AccountId>14</AccountId>
        <AccountType/>
      </UserInfo>
      <UserInfo>
        <DisplayName>Sarah Evans</DisplayName>
        <AccountId>35</AccountId>
        <AccountType/>
      </UserInfo>
      <UserInfo>
        <DisplayName>Kristina Marsh</DisplayName>
        <AccountId>18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69A6F06FB2106478545167F015977C2" ma:contentTypeVersion="20" ma:contentTypeDescription="Create a new document." ma:contentTypeScope="" ma:versionID="be66970471bfaec4cb962fd54207a949">
  <xsd:schema xmlns:xsd="http://www.w3.org/2001/XMLSchema" xmlns:xs="http://www.w3.org/2001/XMLSchema" xmlns:p="http://schemas.microsoft.com/office/2006/metadata/properties" xmlns:ns1="http://schemas.microsoft.com/sharepoint/v3" xmlns:ns2="f5d787ac-d775-4fd8-bc27-72c4cb205130" xmlns:ns3="68da1d45-861e-4fe5-83a3-22ea4bf0fe57" targetNamespace="http://schemas.microsoft.com/office/2006/metadata/properties" ma:root="true" ma:fieldsID="452e86ec8fb445ac4328162fd0605046" ns1:_="" ns2:_="" ns3:_="">
    <xsd:import namespace="http://schemas.microsoft.com/sharepoint/v3"/>
    <xsd:import namespace="f5d787ac-d775-4fd8-bc27-72c4cb205130"/>
    <xsd:import namespace="68da1d45-861e-4fe5-83a3-22ea4bf0fe5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LengthInSeconds" minOccurs="0"/>
                <xsd:element ref="ns2:MediaServiceLocation" minOccurs="0"/>
                <xsd:element ref="ns2:List" minOccurs="0"/>
                <xsd:element ref="ns2:Note"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5d787ac-d775-4fd8-bc27-72c4cb2051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f5bf5785-fda2-4148-b8d6-0a458c2774ac"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List" ma:index="22" nillable="true" ma:displayName="List" ma:decimals="0" ma:format="Dropdown" ma:internalName="List" ma:percentage="FALSE">
      <xsd:simpleType>
        <xsd:restriction base="dms:Number"/>
      </xsd:simpleType>
    </xsd:element>
    <xsd:element name="Note" ma:index="23" nillable="true" ma:displayName="Note" ma:format="Dropdown" ma:internalName="Note">
      <xsd:simpleType>
        <xsd:restriction base="dms:Text">
          <xsd:maxLength value="255"/>
        </xsd:restrictio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8da1d45-861e-4fe5-83a3-22ea4bf0fe5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76ec5c5-433a-4fb1-b1f7-18d453eec0cd}" ma:internalName="TaxCatchAll" ma:showField="CatchAllData" ma:web="68da1d45-861e-4fe5-83a3-22ea4bf0fe57">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A034B2-D476-4AD7-A8BD-9BA85806BF80}">
  <ds:schemaRefs>
    <ds:schemaRef ds:uri="http://schemas.microsoft.com/sharepoint/v3/contenttype/forms"/>
  </ds:schemaRefs>
</ds:datastoreItem>
</file>

<file path=customXml/itemProps2.xml><?xml version="1.0" encoding="utf-8"?>
<ds:datastoreItem xmlns:ds="http://schemas.openxmlformats.org/officeDocument/2006/customXml" ds:itemID="{E53E92BB-4A56-4C32-BCF0-3E845DB687A3}">
  <ds:schemaRefs>
    <ds:schemaRef ds:uri="f5d787ac-d775-4fd8-bc27-72c4cb205130"/>
    <ds:schemaRef ds:uri="http://schemas.microsoft.com/office/2006/documentManagement/types"/>
    <ds:schemaRef ds:uri="68da1d45-861e-4fe5-83a3-22ea4bf0fe57"/>
    <ds:schemaRef ds:uri="http://schemas.microsoft.com/sharepoint/v3"/>
    <ds:schemaRef ds:uri="http://purl.org/dc/elements/1.1/"/>
    <ds:schemaRef ds:uri="http://purl.org/dc/terms/"/>
    <ds:schemaRef ds:uri="http://purl.org/dc/dcmitype/"/>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3987881A-89F2-4520-AAEF-DC77C079FC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5d787ac-d775-4fd8-bc27-72c4cb205130"/>
    <ds:schemaRef ds:uri="68da1d45-861e-4fe5-83a3-22ea4bf0fe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1946</TotalTime>
  <Words>2653</Words>
  <Application>Microsoft Office PowerPoint</Application>
  <PresentationFormat>Widescreen</PresentationFormat>
  <Paragraphs>235</Paragraphs>
  <Slides>27</Slides>
  <Notes>1</Notes>
  <HiddenSlides>0</HiddenSlides>
  <MMClips>0</MMClips>
  <ScaleCrop>false</ScaleCrop>
  <HeadingPairs>
    <vt:vector size="4" baseType="variant">
      <vt:variant>
        <vt:lpstr>Theme</vt:lpstr>
      </vt:variant>
      <vt:variant>
        <vt:i4>3</vt:i4>
      </vt:variant>
      <vt:variant>
        <vt:lpstr>Slide Titles</vt:lpstr>
      </vt:variant>
      <vt:variant>
        <vt:i4>27</vt:i4>
      </vt:variant>
    </vt:vector>
  </HeadingPairs>
  <TitlesOfParts>
    <vt:vector size="30" baseType="lpstr">
      <vt:lpstr>1_Office Theme</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Christa Ross</cp:lastModifiedBy>
  <cp:revision>2</cp:revision>
  <dcterms:created xsi:type="dcterms:W3CDTF">2024-03-19T18:57:04Z</dcterms:created>
  <dcterms:modified xsi:type="dcterms:W3CDTF">2024-03-22T22:42:48Z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0x010100869A6F06FB2106478545167F015977C2</vt:lpwstr>
  </property>
  <property fmtid="{D5CDD505-2E9C-101B-9397-08002B2CF9AE}" pid="3" name="MediaServiceImageTags">
    <vt:lpwstr/>
  </property>
</Properties>
</file>