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1.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2.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3.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4.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5.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6.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7.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8.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1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5"/>
  </p:notesMasterIdLst>
  <p:sldIdLst>
    <p:sldId id="274" r:id="rId6"/>
    <p:sldId id="490" r:id="rId7"/>
    <p:sldId id="421" r:id="rId8"/>
    <p:sldId id="259" r:id="rId9"/>
    <p:sldId id="489" r:id="rId10"/>
    <p:sldId id="256" r:id="rId11"/>
    <p:sldId id="446" r:id="rId12"/>
    <p:sldId id="491" r:id="rId13"/>
    <p:sldId id="447" r:id="rId14"/>
    <p:sldId id="448" r:id="rId15"/>
    <p:sldId id="449" r:id="rId16"/>
    <p:sldId id="454" r:id="rId17"/>
    <p:sldId id="451" r:id="rId18"/>
    <p:sldId id="452" r:id="rId19"/>
    <p:sldId id="258" r:id="rId20"/>
    <p:sldId id="493" r:id="rId21"/>
    <p:sldId id="494" r:id="rId22"/>
    <p:sldId id="495" r:id="rId23"/>
    <p:sldId id="450" r:id="rId24"/>
    <p:sldId id="466" r:id="rId25"/>
    <p:sldId id="261" r:id="rId26"/>
    <p:sldId id="336" r:id="rId27"/>
    <p:sldId id="497" r:id="rId28"/>
    <p:sldId id="360" r:id="rId29"/>
    <p:sldId id="361" r:id="rId30"/>
    <p:sldId id="505" r:id="rId31"/>
    <p:sldId id="260" r:id="rId32"/>
    <p:sldId id="500" r:id="rId33"/>
    <p:sldId id="412" r:id="rId34"/>
    <p:sldId id="453" r:id="rId35"/>
    <p:sldId id="501" r:id="rId36"/>
    <p:sldId id="414" r:id="rId37"/>
    <p:sldId id="455" r:id="rId38"/>
    <p:sldId id="456" r:id="rId39"/>
    <p:sldId id="457" r:id="rId40"/>
    <p:sldId id="502" r:id="rId41"/>
    <p:sldId id="506" r:id="rId42"/>
    <p:sldId id="504" r:id="rId43"/>
    <p:sldId id="315" r:id="rId44"/>
  </p:sldIdLst>
  <p:sldSz cx="12192000" cy="6858000"/>
  <p:notesSz cx="7315200" cy="96012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CE5733-BC6B-BCBD-55D8-26B57605CAB0}" name="Dylan Bontrager" initials="DB" userId="S::DBontrager@usccb.org::c0c521e0-1598-4226-a7fe-aa590507df79" providerId="AD"/>
  <p188:author id="{DD0FA66B-314A-8286-55CD-39DDEAE97DD7}" name="Ciara Bennese" initials="CB" userId="S::cbennese@usccb.org::7d25cd76-2220-42a1-bbfe-a211cd769d78" providerId="AD"/>
  <p188:author id="{FC59827B-45FF-732F-6AC2-DB3A19FCBA10}" name="Lisa Lungren" initials="LL" userId="S::LLungren@usccb.org::9379fe35-4183-43d6-b627-9e97afec7b2b" providerId="AD"/>
  <p188:author id="{199403CA-31D2-A9AB-6F36-6621D8A10E79}" name="Lisa Lungren" initials="LL" userId="S::llungren@usccb.org::9379fe35-4183-43d6-b627-9e97afec7b2b" providerId="AD"/>
  <p188:author id="{7FFD1BD0-18EB-B012-1935-1FCA0C1F00D4}" name="Negena Haidary" initials="NH" userId="S::nhaidary@usccb.org::ccf5b9b1-430f-4fc6-9872-d803dbfcf9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9FBF27-5F87-505D-D5C2-A57D7B273ECB}" v="108" dt="2023-12-14T18:01:20.394"/>
    <p1510:client id="{EBBB4727-54E1-F158-6355-74A4F41B7225}" v="29" dt="2023-12-13T23:19:24.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44"/>
        <p:guide pos="724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Marsh" userId="S::mrsconsult_kmarsh@usccb.org::cd23f5d5-c664-44f4-a4e6-fff1b4135a7e" providerId="AD" clId="Web-{EBBB4727-54E1-F158-6355-74A4F41B7225}"/>
    <pc:docChg chg="modSld">
      <pc:chgData name="Kristina Marsh" userId="S::mrsconsult_kmarsh@usccb.org::cd23f5d5-c664-44f4-a4e6-fff1b4135a7e" providerId="AD" clId="Web-{EBBB4727-54E1-F158-6355-74A4F41B7225}" dt="2023-12-13T23:19:20.556" v="12" actId="20577"/>
      <pc:docMkLst>
        <pc:docMk/>
      </pc:docMkLst>
      <pc:sldChg chg="modSp">
        <pc:chgData name="Kristina Marsh" userId="S::mrsconsult_kmarsh@usccb.org::cd23f5d5-c664-44f4-a4e6-fff1b4135a7e" providerId="AD" clId="Web-{EBBB4727-54E1-F158-6355-74A4F41B7225}" dt="2023-12-13T23:19:20.556" v="12" actId="20577"/>
        <pc:sldMkLst>
          <pc:docMk/>
          <pc:sldMk cId="50782951" sldId="450"/>
        </pc:sldMkLst>
        <pc:spChg chg="mod">
          <ac:chgData name="Kristina Marsh" userId="S::mrsconsult_kmarsh@usccb.org::cd23f5d5-c664-44f4-a4e6-fff1b4135a7e" providerId="AD" clId="Web-{EBBB4727-54E1-F158-6355-74A4F41B7225}" dt="2023-12-13T23:19:20.556" v="12" actId="20577"/>
          <ac:spMkLst>
            <pc:docMk/>
            <pc:sldMk cId="50782951" sldId="450"/>
            <ac:spMk id="9" creationId="{1A74A54E-DA79-4E10-9EA5-A4839EF12BF1}"/>
          </ac:spMkLst>
        </pc:spChg>
      </pc:sldChg>
      <pc:sldChg chg="modSp">
        <pc:chgData name="Kristina Marsh" userId="S::mrsconsult_kmarsh@usccb.org::cd23f5d5-c664-44f4-a4e6-fff1b4135a7e" providerId="AD" clId="Web-{EBBB4727-54E1-F158-6355-74A4F41B7225}" dt="2023-12-13T23:18:48.977" v="0" actId="1076"/>
        <pc:sldMkLst>
          <pc:docMk/>
          <pc:sldMk cId="493798313" sldId="493"/>
        </pc:sldMkLst>
        <pc:spChg chg="mod">
          <ac:chgData name="Kristina Marsh" userId="S::mrsconsult_kmarsh@usccb.org::cd23f5d5-c664-44f4-a4e6-fff1b4135a7e" providerId="AD" clId="Web-{EBBB4727-54E1-F158-6355-74A4F41B7225}" dt="2023-12-13T23:18:48.977" v="0" actId="1076"/>
          <ac:spMkLst>
            <pc:docMk/>
            <pc:sldMk cId="493798313" sldId="493"/>
            <ac:spMk id="10" creationId="{C397482C-B12A-DA9E-190F-4141E12A66F0}"/>
          </ac:spMkLst>
        </pc:spChg>
      </pc:sldChg>
      <pc:sldChg chg="modSp">
        <pc:chgData name="Kristina Marsh" userId="S::mrsconsult_kmarsh@usccb.org::cd23f5d5-c664-44f4-a4e6-fff1b4135a7e" providerId="AD" clId="Web-{EBBB4727-54E1-F158-6355-74A4F41B7225}" dt="2023-12-13T23:19:10.868" v="9" actId="20577"/>
        <pc:sldMkLst>
          <pc:docMk/>
          <pc:sldMk cId="3915800372" sldId="495"/>
        </pc:sldMkLst>
        <pc:spChg chg="mod">
          <ac:chgData name="Kristina Marsh" userId="S::mrsconsult_kmarsh@usccb.org::cd23f5d5-c664-44f4-a4e6-fff1b4135a7e" providerId="AD" clId="Web-{EBBB4727-54E1-F158-6355-74A4F41B7225}" dt="2023-12-13T23:19:10.868" v="9" actId="20577"/>
          <ac:spMkLst>
            <pc:docMk/>
            <pc:sldMk cId="3915800372" sldId="495"/>
            <ac:spMk id="9" creationId="{1A74A54E-DA79-4E10-9EA5-A4839EF12BF1}"/>
          </ac:spMkLst>
        </pc:spChg>
      </pc:sldChg>
    </pc:docChg>
  </pc:docChgLst>
  <pc:docChgLst>
    <pc:chgData name="Lisa Lungren" userId="S::llungren@usccb.org::9379fe35-4183-43d6-b627-9e97afec7b2b" providerId="AD" clId="Web-{699FBF27-5F87-505D-D5C2-A57D7B273ECB}"/>
    <pc:docChg chg="addSld delSld modSld">
      <pc:chgData name="Lisa Lungren" userId="S::llungren@usccb.org::9379fe35-4183-43d6-b627-9e97afec7b2b" providerId="AD" clId="Web-{699FBF27-5F87-505D-D5C2-A57D7B273ECB}" dt="2023-12-14T18:01:20.394" v="100"/>
      <pc:docMkLst>
        <pc:docMk/>
      </pc:docMkLst>
      <pc:sldChg chg="del">
        <pc:chgData name="Lisa Lungren" userId="S::llungren@usccb.org::9379fe35-4183-43d6-b627-9e97afec7b2b" providerId="AD" clId="Web-{699FBF27-5F87-505D-D5C2-A57D7B273ECB}" dt="2023-12-14T16:27:49.757" v="8"/>
        <pc:sldMkLst>
          <pc:docMk/>
          <pc:sldMk cId="195410432" sldId="257"/>
        </pc:sldMkLst>
      </pc:sldChg>
      <pc:sldChg chg="modSp">
        <pc:chgData name="Lisa Lungren" userId="S::llungren@usccb.org::9379fe35-4183-43d6-b627-9e97afec7b2b" providerId="AD" clId="Web-{699FBF27-5F87-505D-D5C2-A57D7B273ECB}" dt="2023-12-14T16:27:37.162" v="7" actId="20577"/>
        <pc:sldMkLst>
          <pc:docMk/>
          <pc:sldMk cId="1490946676" sldId="259"/>
        </pc:sldMkLst>
        <pc:spChg chg="mod">
          <ac:chgData name="Lisa Lungren" userId="S::llungren@usccb.org::9379fe35-4183-43d6-b627-9e97afec7b2b" providerId="AD" clId="Web-{699FBF27-5F87-505D-D5C2-A57D7B273ECB}" dt="2023-12-14T16:27:37.162" v="7" actId="20577"/>
          <ac:spMkLst>
            <pc:docMk/>
            <pc:sldMk cId="1490946676" sldId="259"/>
            <ac:spMk id="3" creationId="{A7B16CAE-AA23-4F34-94D8-8E6862D03529}"/>
          </ac:spMkLst>
        </pc:spChg>
      </pc:sldChg>
      <pc:sldChg chg="del">
        <pc:chgData name="Lisa Lungren" userId="S::llungren@usccb.org::9379fe35-4183-43d6-b627-9e97afec7b2b" providerId="AD" clId="Web-{699FBF27-5F87-505D-D5C2-A57D7B273ECB}" dt="2023-12-14T16:28:38.213" v="10"/>
        <pc:sldMkLst>
          <pc:docMk/>
          <pc:sldMk cId="276004805" sldId="358"/>
        </pc:sldMkLst>
      </pc:sldChg>
      <pc:sldChg chg="del">
        <pc:chgData name="Lisa Lungren" userId="S::llungren@usccb.org::9379fe35-4183-43d6-b627-9e97afec7b2b" providerId="AD" clId="Web-{699FBF27-5F87-505D-D5C2-A57D7B273ECB}" dt="2023-12-14T18:01:20.394" v="100"/>
        <pc:sldMkLst>
          <pc:docMk/>
          <pc:sldMk cId="797998244" sldId="420"/>
        </pc:sldMkLst>
      </pc:sldChg>
      <pc:sldChg chg="modSp">
        <pc:chgData name="Lisa Lungren" userId="S::llungren@usccb.org::9379fe35-4183-43d6-b627-9e97afec7b2b" providerId="AD" clId="Web-{699FBF27-5F87-505D-D5C2-A57D7B273ECB}" dt="2023-12-14T17:33:01.383" v="99" actId="20577"/>
        <pc:sldMkLst>
          <pc:docMk/>
          <pc:sldMk cId="1141873944" sldId="449"/>
        </pc:sldMkLst>
        <pc:spChg chg="mod">
          <ac:chgData name="Lisa Lungren" userId="S::llungren@usccb.org::9379fe35-4183-43d6-b627-9e97afec7b2b" providerId="AD" clId="Web-{699FBF27-5F87-505D-D5C2-A57D7B273ECB}" dt="2023-12-14T17:33:01.383" v="99" actId="20577"/>
          <ac:spMkLst>
            <pc:docMk/>
            <pc:sldMk cId="1141873944" sldId="449"/>
            <ac:spMk id="5" creationId="{16E779A5-71D4-7B42-B4D0-8C8C9245BC13}"/>
          </ac:spMkLst>
        </pc:spChg>
      </pc:sldChg>
      <pc:sldChg chg="del">
        <pc:chgData name="Lisa Lungren" userId="S::llungren@usccb.org::9379fe35-4183-43d6-b627-9e97afec7b2b" providerId="AD" clId="Web-{699FBF27-5F87-505D-D5C2-A57D7B273ECB}" dt="2023-12-14T16:28:34.760" v="9"/>
        <pc:sldMkLst>
          <pc:docMk/>
          <pc:sldMk cId="698225916" sldId="492"/>
        </pc:sldMkLst>
      </pc:sldChg>
      <pc:sldChg chg="del">
        <pc:chgData name="Lisa Lungren" userId="S::llungren@usccb.org::9379fe35-4183-43d6-b627-9e97afec7b2b" providerId="AD" clId="Web-{699FBF27-5F87-505D-D5C2-A57D7B273ECB}" dt="2023-12-14T16:28:56.418" v="15"/>
        <pc:sldMkLst>
          <pc:docMk/>
          <pc:sldMk cId="2608488967" sldId="496"/>
        </pc:sldMkLst>
      </pc:sldChg>
      <pc:sldChg chg="del">
        <pc:chgData name="Lisa Lungren" userId="S::llungren@usccb.org::9379fe35-4183-43d6-b627-9e97afec7b2b" providerId="AD" clId="Web-{699FBF27-5F87-505D-D5C2-A57D7B273ECB}" dt="2023-12-14T16:28:41.463" v="11"/>
        <pc:sldMkLst>
          <pc:docMk/>
          <pc:sldMk cId="215035175" sldId="498"/>
        </pc:sldMkLst>
      </pc:sldChg>
      <pc:sldChg chg="del">
        <pc:chgData name="Lisa Lungren" userId="S::llungren@usccb.org::9379fe35-4183-43d6-b627-9e97afec7b2b" providerId="AD" clId="Web-{699FBF27-5F87-505D-D5C2-A57D7B273ECB}" dt="2023-12-14T16:28:44.057" v="12"/>
        <pc:sldMkLst>
          <pc:docMk/>
          <pc:sldMk cId="1075155659" sldId="499"/>
        </pc:sldMkLst>
      </pc:sldChg>
      <pc:sldChg chg="del">
        <pc:chgData name="Lisa Lungren" userId="S::llungren@usccb.org::9379fe35-4183-43d6-b627-9e97afec7b2b" providerId="AD" clId="Web-{699FBF27-5F87-505D-D5C2-A57D7B273ECB}" dt="2023-12-14T16:28:47.386" v="13"/>
        <pc:sldMkLst>
          <pc:docMk/>
          <pc:sldMk cId="3984647167" sldId="503"/>
        </pc:sldMkLst>
      </pc:sldChg>
      <pc:sldChg chg="add del replId">
        <pc:chgData name="Lisa Lungren" userId="S::llungren@usccb.org::9379fe35-4183-43d6-b627-9e97afec7b2b" providerId="AD" clId="Web-{699FBF27-5F87-505D-D5C2-A57D7B273ECB}" dt="2023-12-14T16:28:58.730" v="16"/>
        <pc:sldMkLst>
          <pc:docMk/>
          <pc:sldMk cId="3497536458" sldId="50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A8483-6C90-49FD-A6DB-2D868E107AB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D232489-5572-4F50-9D17-8A6B8FF29C67}">
      <dgm:prSet/>
      <dgm:spPr/>
      <dgm:t>
        <a:bodyPr/>
        <a:lstStyle/>
        <a:p>
          <a:pPr>
            <a:lnSpc>
              <a:spcPct val="100000"/>
            </a:lnSpc>
          </a:pPr>
          <a:r>
            <a:rPr lang="en-US"/>
            <a:t>Inform volunteers of the issues and challenges related to affordable refugee housing amidst systematic delays, language barriers, and the overall shortage of affordable homes. </a:t>
          </a:r>
        </a:p>
      </dgm:t>
    </dgm:pt>
    <dgm:pt modelId="{6CC5613D-8DE6-4D0D-889F-779E7B27FE17}" type="parTrans" cxnId="{5AB45EDA-9795-47B7-919F-0433957E1CDE}">
      <dgm:prSet/>
      <dgm:spPr/>
      <dgm:t>
        <a:bodyPr/>
        <a:lstStyle/>
        <a:p>
          <a:endParaRPr lang="en-US"/>
        </a:p>
      </dgm:t>
    </dgm:pt>
    <dgm:pt modelId="{5D6634CF-5CF5-46B9-B039-98D081D0A554}" type="sibTrans" cxnId="{5AB45EDA-9795-47B7-919F-0433957E1CDE}">
      <dgm:prSet/>
      <dgm:spPr/>
      <dgm:t>
        <a:bodyPr/>
        <a:lstStyle/>
        <a:p>
          <a:endParaRPr lang="en-US"/>
        </a:p>
      </dgm:t>
    </dgm:pt>
    <dgm:pt modelId="{74A54DB8-E412-4604-AF20-78697BE34269}">
      <dgm:prSet/>
      <dgm:spPr/>
      <dgm:t>
        <a:bodyPr/>
        <a:lstStyle/>
        <a:p>
          <a:pPr>
            <a:lnSpc>
              <a:spcPct val="100000"/>
            </a:lnSpc>
          </a:pPr>
          <a:r>
            <a:rPr lang="en-US"/>
            <a:t>Highlight cultural sensitivity training to teach volunteers of the backgrounds our clients come with to raise awareness in ensuring tasks are approached with empathy and understanding </a:t>
          </a:r>
        </a:p>
      </dgm:t>
    </dgm:pt>
    <dgm:pt modelId="{C1C78F79-9500-40D2-8BAC-BB64B6885F5E}" type="parTrans" cxnId="{5B7E2258-2CA9-474E-82C0-18B65CB93770}">
      <dgm:prSet/>
      <dgm:spPr/>
      <dgm:t>
        <a:bodyPr/>
        <a:lstStyle/>
        <a:p>
          <a:endParaRPr lang="en-US"/>
        </a:p>
      </dgm:t>
    </dgm:pt>
    <dgm:pt modelId="{256699DA-76DB-4817-AEAC-6423223740A2}" type="sibTrans" cxnId="{5B7E2258-2CA9-474E-82C0-18B65CB93770}">
      <dgm:prSet/>
      <dgm:spPr/>
      <dgm:t>
        <a:bodyPr/>
        <a:lstStyle/>
        <a:p>
          <a:endParaRPr lang="en-US"/>
        </a:p>
      </dgm:t>
    </dgm:pt>
    <dgm:pt modelId="{D2855E57-35FF-4ECE-B87F-3D5E0BA671A1}">
      <dgm:prSet/>
      <dgm:spPr/>
      <dgm:t>
        <a:bodyPr/>
        <a:lstStyle/>
        <a:p>
          <a:pPr>
            <a:lnSpc>
              <a:spcPct val="100000"/>
            </a:lnSpc>
          </a:pPr>
          <a:r>
            <a:rPr lang="en-US"/>
            <a:t>Provide opportunities to shadow staff conducting outreach or performing the tasks you’d like them to replicate </a:t>
          </a:r>
        </a:p>
      </dgm:t>
    </dgm:pt>
    <dgm:pt modelId="{0A2FDA7E-C63D-49CA-AD93-12CD93278365}" type="parTrans" cxnId="{5223CD89-E7DD-46F1-A222-0BD05FF4E428}">
      <dgm:prSet/>
      <dgm:spPr/>
      <dgm:t>
        <a:bodyPr/>
        <a:lstStyle/>
        <a:p>
          <a:endParaRPr lang="en-US"/>
        </a:p>
      </dgm:t>
    </dgm:pt>
    <dgm:pt modelId="{2F109633-55AE-47E6-8297-8B4E83B03FAB}" type="sibTrans" cxnId="{5223CD89-E7DD-46F1-A222-0BD05FF4E428}">
      <dgm:prSet/>
      <dgm:spPr/>
      <dgm:t>
        <a:bodyPr/>
        <a:lstStyle/>
        <a:p>
          <a:endParaRPr lang="en-US"/>
        </a:p>
      </dgm:t>
    </dgm:pt>
    <dgm:pt modelId="{4DB3A747-484E-4D72-B39C-1FDD6F694EC1}" type="pres">
      <dgm:prSet presAssocID="{B1CA8483-6C90-49FD-A6DB-2D868E107AB9}" presName="root" presStyleCnt="0">
        <dgm:presLayoutVars>
          <dgm:dir/>
          <dgm:resizeHandles val="exact"/>
        </dgm:presLayoutVars>
      </dgm:prSet>
      <dgm:spPr/>
    </dgm:pt>
    <dgm:pt modelId="{FF16A34D-8F28-4CE0-9CAC-FA8FBDA3F708}" type="pres">
      <dgm:prSet presAssocID="{ED232489-5572-4F50-9D17-8A6B8FF29C67}" presName="compNode" presStyleCnt="0"/>
      <dgm:spPr/>
    </dgm:pt>
    <dgm:pt modelId="{D2AD0CA1-1235-41FA-A048-6DFB33B09CC4}" type="pres">
      <dgm:prSet presAssocID="{ED232489-5572-4F50-9D17-8A6B8FF29C67}" presName="bgRect" presStyleLbl="bgShp" presStyleIdx="0" presStyleCnt="3"/>
      <dgm:spPr/>
    </dgm:pt>
    <dgm:pt modelId="{08D99A6A-B833-4EBD-A52A-D0AE94222B7F}" type="pres">
      <dgm:prSet presAssocID="{ED232489-5572-4F50-9D17-8A6B8FF29C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27830456-03B5-4F76-8406-DF38FE6139F1}" type="pres">
      <dgm:prSet presAssocID="{ED232489-5572-4F50-9D17-8A6B8FF29C67}" presName="spaceRect" presStyleCnt="0"/>
      <dgm:spPr/>
    </dgm:pt>
    <dgm:pt modelId="{71C6AB1A-E35B-45EB-B193-85916FB97DC3}" type="pres">
      <dgm:prSet presAssocID="{ED232489-5572-4F50-9D17-8A6B8FF29C67}" presName="parTx" presStyleLbl="revTx" presStyleIdx="0" presStyleCnt="3">
        <dgm:presLayoutVars>
          <dgm:chMax val="0"/>
          <dgm:chPref val="0"/>
        </dgm:presLayoutVars>
      </dgm:prSet>
      <dgm:spPr/>
    </dgm:pt>
    <dgm:pt modelId="{F992DBB5-9EC7-4D7C-BD74-2410423DE171}" type="pres">
      <dgm:prSet presAssocID="{5D6634CF-5CF5-46B9-B039-98D081D0A554}" presName="sibTrans" presStyleCnt="0"/>
      <dgm:spPr/>
    </dgm:pt>
    <dgm:pt modelId="{2AD76EA8-3BA9-46DD-90AD-4A67677D56E2}" type="pres">
      <dgm:prSet presAssocID="{74A54DB8-E412-4604-AF20-78697BE34269}" presName="compNode" presStyleCnt="0"/>
      <dgm:spPr/>
    </dgm:pt>
    <dgm:pt modelId="{995F70B9-64B4-4DF6-BC97-CAA996BF76EC}" type="pres">
      <dgm:prSet presAssocID="{74A54DB8-E412-4604-AF20-78697BE34269}" presName="bgRect" presStyleLbl="bgShp" presStyleIdx="1" presStyleCnt="3"/>
      <dgm:spPr/>
    </dgm:pt>
    <dgm:pt modelId="{E7BA0485-73D3-42D1-A4CA-0835314FF42C}" type="pres">
      <dgm:prSet presAssocID="{74A54DB8-E412-4604-AF20-78697BE342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0BA6E48F-3A7F-41AA-ADFA-BC27EECF18DC}" type="pres">
      <dgm:prSet presAssocID="{74A54DB8-E412-4604-AF20-78697BE34269}" presName="spaceRect" presStyleCnt="0"/>
      <dgm:spPr/>
    </dgm:pt>
    <dgm:pt modelId="{C863AE13-E2B7-4708-9A24-F8A7DEA917EA}" type="pres">
      <dgm:prSet presAssocID="{74A54DB8-E412-4604-AF20-78697BE34269}" presName="parTx" presStyleLbl="revTx" presStyleIdx="1" presStyleCnt="3">
        <dgm:presLayoutVars>
          <dgm:chMax val="0"/>
          <dgm:chPref val="0"/>
        </dgm:presLayoutVars>
      </dgm:prSet>
      <dgm:spPr/>
    </dgm:pt>
    <dgm:pt modelId="{E42D3BDC-9A75-443D-B117-C77F7064A96C}" type="pres">
      <dgm:prSet presAssocID="{256699DA-76DB-4817-AEAC-6423223740A2}" presName="sibTrans" presStyleCnt="0"/>
      <dgm:spPr/>
    </dgm:pt>
    <dgm:pt modelId="{7E415A39-3144-456F-B73B-8683592F2EC1}" type="pres">
      <dgm:prSet presAssocID="{D2855E57-35FF-4ECE-B87F-3D5E0BA671A1}" presName="compNode" presStyleCnt="0"/>
      <dgm:spPr/>
    </dgm:pt>
    <dgm:pt modelId="{27937A31-51EB-49D9-910F-A9F3D730F6C3}" type="pres">
      <dgm:prSet presAssocID="{D2855E57-35FF-4ECE-B87F-3D5E0BA671A1}" presName="bgRect" presStyleLbl="bgShp" presStyleIdx="2" presStyleCnt="3"/>
      <dgm:spPr/>
    </dgm:pt>
    <dgm:pt modelId="{5012A1CC-3A6F-46C0-9BB7-844C25E78711}" type="pres">
      <dgm:prSet presAssocID="{D2855E57-35FF-4ECE-B87F-3D5E0BA671A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ffice Worker"/>
        </a:ext>
      </dgm:extLst>
    </dgm:pt>
    <dgm:pt modelId="{B2707DC2-FD16-429F-85F9-05990DE65315}" type="pres">
      <dgm:prSet presAssocID="{D2855E57-35FF-4ECE-B87F-3D5E0BA671A1}" presName="spaceRect" presStyleCnt="0"/>
      <dgm:spPr/>
    </dgm:pt>
    <dgm:pt modelId="{4E9F6C2E-E30F-44DF-9A97-1527298A7F1F}" type="pres">
      <dgm:prSet presAssocID="{D2855E57-35FF-4ECE-B87F-3D5E0BA671A1}" presName="parTx" presStyleLbl="revTx" presStyleIdx="2" presStyleCnt="3">
        <dgm:presLayoutVars>
          <dgm:chMax val="0"/>
          <dgm:chPref val="0"/>
        </dgm:presLayoutVars>
      </dgm:prSet>
      <dgm:spPr/>
    </dgm:pt>
  </dgm:ptLst>
  <dgm:cxnLst>
    <dgm:cxn modelId="{82F08918-487C-4DF5-89D6-D4E3E3ECDA40}" type="presOf" srcId="{74A54DB8-E412-4604-AF20-78697BE34269}" destId="{C863AE13-E2B7-4708-9A24-F8A7DEA917EA}" srcOrd="0" destOrd="0" presId="urn:microsoft.com/office/officeart/2018/2/layout/IconVerticalSolidList"/>
    <dgm:cxn modelId="{5B7E2258-2CA9-474E-82C0-18B65CB93770}" srcId="{B1CA8483-6C90-49FD-A6DB-2D868E107AB9}" destId="{74A54DB8-E412-4604-AF20-78697BE34269}" srcOrd="1" destOrd="0" parTransId="{C1C78F79-9500-40D2-8BAC-BB64B6885F5E}" sibTransId="{256699DA-76DB-4817-AEAC-6423223740A2}"/>
    <dgm:cxn modelId="{C1D43681-16EA-44B1-830D-A264B5554102}" type="presOf" srcId="{D2855E57-35FF-4ECE-B87F-3D5E0BA671A1}" destId="{4E9F6C2E-E30F-44DF-9A97-1527298A7F1F}" srcOrd="0" destOrd="0" presId="urn:microsoft.com/office/officeart/2018/2/layout/IconVerticalSolidList"/>
    <dgm:cxn modelId="{5223CD89-E7DD-46F1-A222-0BD05FF4E428}" srcId="{B1CA8483-6C90-49FD-A6DB-2D868E107AB9}" destId="{D2855E57-35FF-4ECE-B87F-3D5E0BA671A1}" srcOrd="2" destOrd="0" parTransId="{0A2FDA7E-C63D-49CA-AD93-12CD93278365}" sibTransId="{2F109633-55AE-47E6-8297-8B4E83B03FAB}"/>
    <dgm:cxn modelId="{9662B999-E8A4-4975-9BF6-EE45B1638CD1}" type="presOf" srcId="{B1CA8483-6C90-49FD-A6DB-2D868E107AB9}" destId="{4DB3A747-484E-4D72-B39C-1FDD6F694EC1}" srcOrd="0" destOrd="0" presId="urn:microsoft.com/office/officeart/2018/2/layout/IconVerticalSolidList"/>
    <dgm:cxn modelId="{C6C9CECE-F356-4AC1-8792-E2F95E5819EE}" type="presOf" srcId="{ED232489-5572-4F50-9D17-8A6B8FF29C67}" destId="{71C6AB1A-E35B-45EB-B193-85916FB97DC3}" srcOrd="0" destOrd="0" presId="urn:microsoft.com/office/officeart/2018/2/layout/IconVerticalSolidList"/>
    <dgm:cxn modelId="{5AB45EDA-9795-47B7-919F-0433957E1CDE}" srcId="{B1CA8483-6C90-49FD-A6DB-2D868E107AB9}" destId="{ED232489-5572-4F50-9D17-8A6B8FF29C67}" srcOrd="0" destOrd="0" parTransId="{6CC5613D-8DE6-4D0D-889F-779E7B27FE17}" sibTransId="{5D6634CF-5CF5-46B9-B039-98D081D0A554}"/>
    <dgm:cxn modelId="{A198728F-EA88-4B10-B402-2AC782572110}" type="presParOf" srcId="{4DB3A747-484E-4D72-B39C-1FDD6F694EC1}" destId="{FF16A34D-8F28-4CE0-9CAC-FA8FBDA3F708}" srcOrd="0" destOrd="0" presId="urn:microsoft.com/office/officeart/2018/2/layout/IconVerticalSolidList"/>
    <dgm:cxn modelId="{A1EA3127-842A-4CF1-B764-5F95511E8D81}" type="presParOf" srcId="{FF16A34D-8F28-4CE0-9CAC-FA8FBDA3F708}" destId="{D2AD0CA1-1235-41FA-A048-6DFB33B09CC4}" srcOrd="0" destOrd="0" presId="urn:microsoft.com/office/officeart/2018/2/layout/IconVerticalSolidList"/>
    <dgm:cxn modelId="{3BD4DB0F-C8A6-4753-B453-4C61E3515A01}" type="presParOf" srcId="{FF16A34D-8F28-4CE0-9CAC-FA8FBDA3F708}" destId="{08D99A6A-B833-4EBD-A52A-D0AE94222B7F}" srcOrd="1" destOrd="0" presId="urn:microsoft.com/office/officeart/2018/2/layout/IconVerticalSolidList"/>
    <dgm:cxn modelId="{7C74A977-C182-445A-944B-258334FA5E2A}" type="presParOf" srcId="{FF16A34D-8F28-4CE0-9CAC-FA8FBDA3F708}" destId="{27830456-03B5-4F76-8406-DF38FE6139F1}" srcOrd="2" destOrd="0" presId="urn:microsoft.com/office/officeart/2018/2/layout/IconVerticalSolidList"/>
    <dgm:cxn modelId="{52C7DA46-03E6-4968-8F8C-0419F2602F91}" type="presParOf" srcId="{FF16A34D-8F28-4CE0-9CAC-FA8FBDA3F708}" destId="{71C6AB1A-E35B-45EB-B193-85916FB97DC3}" srcOrd="3" destOrd="0" presId="urn:microsoft.com/office/officeart/2018/2/layout/IconVerticalSolidList"/>
    <dgm:cxn modelId="{7B195460-1A98-4B6A-A165-A09E9EF9BEE7}" type="presParOf" srcId="{4DB3A747-484E-4D72-B39C-1FDD6F694EC1}" destId="{F992DBB5-9EC7-4D7C-BD74-2410423DE171}" srcOrd="1" destOrd="0" presId="urn:microsoft.com/office/officeart/2018/2/layout/IconVerticalSolidList"/>
    <dgm:cxn modelId="{188E6EBA-FDDE-4A36-A09C-66F29858486A}" type="presParOf" srcId="{4DB3A747-484E-4D72-B39C-1FDD6F694EC1}" destId="{2AD76EA8-3BA9-46DD-90AD-4A67677D56E2}" srcOrd="2" destOrd="0" presId="urn:microsoft.com/office/officeart/2018/2/layout/IconVerticalSolidList"/>
    <dgm:cxn modelId="{6D9DC69E-31CB-4E72-8383-C5EA65D002A6}" type="presParOf" srcId="{2AD76EA8-3BA9-46DD-90AD-4A67677D56E2}" destId="{995F70B9-64B4-4DF6-BC97-CAA996BF76EC}" srcOrd="0" destOrd="0" presId="urn:microsoft.com/office/officeart/2018/2/layout/IconVerticalSolidList"/>
    <dgm:cxn modelId="{332E2935-761D-4931-9230-F8B76AFFA2AF}" type="presParOf" srcId="{2AD76EA8-3BA9-46DD-90AD-4A67677D56E2}" destId="{E7BA0485-73D3-42D1-A4CA-0835314FF42C}" srcOrd="1" destOrd="0" presId="urn:microsoft.com/office/officeart/2018/2/layout/IconVerticalSolidList"/>
    <dgm:cxn modelId="{CD1FE493-AD54-47CA-8FAB-F056149CB62F}" type="presParOf" srcId="{2AD76EA8-3BA9-46DD-90AD-4A67677D56E2}" destId="{0BA6E48F-3A7F-41AA-ADFA-BC27EECF18DC}" srcOrd="2" destOrd="0" presId="urn:microsoft.com/office/officeart/2018/2/layout/IconVerticalSolidList"/>
    <dgm:cxn modelId="{CBD89C90-4860-45D0-9AAA-DDE55D006FEC}" type="presParOf" srcId="{2AD76EA8-3BA9-46DD-90AD-4A67677D56E2}" destId="{C863AE13-E2B7-4708-9A24-F8A7DEA917EA}" srcOrd="3" destOrd="0" presId="urn:microsoft.com/office/officeart/2018/2/layout/IconVerticalSolidList"/>
    <dgm:cxn modelId="{0625A170-D6B7-48EC-AB14-C00BD981FF09}" type="presParOf" srcId="{4DB3A747-484E-4D72-B39C-1FDD6F694EC1}" destId="{E42D3BDC-9A75-443D-B117-C77F7064A96C}" srcOrd="3" destOrd="0" presId="urn:microsoft.com/office/officeart/2018/2/layout/IconVerticalSolidList"/>
    <dgm:cxn modelId="{BE7A1B9E-8050-4F5E-862C-853D89BAD447}" type="presParOf" srcId="{4DB3A747-484E-4D72-B39C-1FDD6F694EC1}" destId="{7E415A39-3144-456F-B73B-8683592F2EC1}" srcOrd="4" destOrd="0" presId="urn:microsoft.com/office/officeart/2018/2/layout/IconVerticalSolidList"/>
    <dgm:cxn modelId="{93B9459B-E8E4-4C39-A102-A11D018792CA}" type="presParOf" srcId="{7E415A39-3144-456F-B73B-8683592F2EC1}" destId="{27937A31-51EB-49D9-910F-A9F3D730F6C3}" srcOrd="0" destOrd="0" presId="urn:microsoft.com/office/officeart/2018/2/layout/IconVerticalSolidList"/>
    <dgm:cxn modelId="{BD9B958F-42FB-4934-8C3A-2D35DC05F077}" type="presParOf" srcId="{7E415A39-3144-456F-B73B-8683592F2EC1}" destId="{5012A1CC-3A6F-46C0-9BB7-844C25E78711}" srcOrd="1" destOrd="0" presId="urn:microsoft.com/office/officeart/2018/2/layout/IconVerticalSolidList"/>
    <dgm:cxn modelId="{8FD7CB3B-AFE8-42ED-82A3-5762B1480753}" type="presParOf" srcId="{7E415A39-3144-456F-B73B-8683592F2EC1}" destId="{B2707DC2-FD16-429F-85F9-05990DE65315}" srcOrd="2" destOrd="0" presId="urn:microsoft.com/office/officeart/2018/2/layout/IconVerticalSolidList"/>
    <dgm:cxn modelId="{5AD24092-C2D0-4D03-8983-0CE374FE1671}" type="presParOf" srcId="{7E415A39-3144-456F-B73B-8683592F2EC1}" destId="{4E9F6C2E-E30F-44DF-9A97-1527298A7F1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6D487C-43A7-4E6D-8441-927B7C1D07F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8B40C521-9F53-46A8-9F82-1608E3F9724B}">
      <dgm:prSet phldrT="[Text]"/>
      <dgm:spPr/>
      <dgm:t>
        <a:bodyPr/>
        <a:lstStyle/>
        <a:p>
          <a:r>
            <a:rPr lang="en-US"/>
            <a:t>Housing Options</a:t>
          </a:r>
        </a:p>
      </dgm:t>
    </dgm:pt>
    <dgm:pt modelId="{87F7CC0A-A95B-4B1E-9202-837B963914D2}" type="parTrans" cxnId="{BFF5D006-3812-4789-A585-C1177E0D4F93}">
      <dgm:prSet/>
      <dgm:spPr/>
      <dgm:t>
        <a:bodyPr/>
        <a:lstStyle/>
        <a:p>
          <a:endParaRPr lang="en-US"/>
        </a:p>
      </dgm:t>
    </dgm:pt>
    <dgm:pt modelId="{9A7D3320-E431-4761-9C40-916A8A33D9B8}" type="sibTrans" cxnId="{BFF5D006-3812-4789-A585-C1177E0D4F93}">
      <dgm:prSet/>
      <dgm:spPr/>
      <dgm:t>
        <a:bodyPr/>
        <a:lstStyle/>
        <a:p>
          <a:endParaRPr lang="en-US"/>
        </a:p>
      </dgm:t>
    </dgm:pt>
    <dgm:pt modelId="{C425B0C4-A629-4F0A-8D03-161EDDA78E8C}">
      <dgm:prSet phldrT="[Text]"/>
      <dgm:spPr/>
      <dgm:t>
        <a:bodyPr/>
        <a:lstStyle/>
        <a:p>
          <a:r>
            <a:rPr lang="en-US"/>
            <a:t>Flexibility in Apartment size</a:t>
          </a:r>
        </a:p>
      </dgm:t>
    </dgm:pt>
    <dgm:pt modelId="{925F8324-5F3A-487C-A69D-17F53BFD5F5E}" type="parTrans" cxnId="{E785DAFC-6B5D-4D1A-93CA-0F319F1E7443}">
      <dgm:prSet/>
      <dgm:spPr/>
      <dgm:t>
        <a:bodyPr/>
        <a:lstStyle/>
        <a:p>
          <a:endParaRPr lang="en-US"/>
        </a:p>
      </dgm:t>
    </dgm:pt>
    <dgm:pt modelId="{95D43E8C-CB62-4E76-B241-4B714B68E92E}" type="sibTrans" cxnId="{E785DAFC-6B5D-4D1A-93CA-0F319F1E7443}">
      <dgm:prSet/>
      <dgm:spPr/>
      <dgm:t>
        <a:bodyPr/>
        <a:lstStyle/>
        <a:p>
          <a:endParaRPr lang="en-US"/>
        </a:p>
      </dgm:t>
    </dgm:pt>
    <dgm:pt modelId="{CEF112FD-7C00-41F1-87D2-E47406FA490B}">
      <dgm:prSet phldrT="[Text]"/>
      <dgm:spPr/>
      <dgm:t>
        <a:bodyPr/>
        <a:lstStyle/>
        <a:p>
          <a:r>
            <a:rPr lang="en-US"/>
            <a:t>Types of properties</a:t>
          </a:r>
        </a:p>
      </dgm:t>
    </dgm:pt>
    <dgm:pt modelId="{D3B4BA26-71F1-4DAE-B753-626747C7EB5D}" type="parTrans" cxnId="{8A956D64-246F-4A48-8639-0E13B8F987F0}">
      <dgm:prSet/>
      <dgm:spPr/>
      <dgm:t>
        <a:bodyPr/>
        <a:lstStyle/>
        <a:p>
          <a:endParaRPr lang="en-US"/>
        </a:p>
      </dgm:t>
    </dgm:pt>
    <dgm:pt modelId="{655FFCCC-BC7C-44B1-85DE-D2E51721C234}" type="sibTrans" cxnId="{8A956D64-246F-4A48-8639-0E13B8F987F0}">
      <dgm:prSet/>
      <dgm:spPr/>
      <dgm:t>
        <a:bodyPr/>
        <a:lstStyle/>
        <a:p>
          <a:endParaRPr lang="en-US"/>
        </a:p>
      </dgm:t>
    </dgm:pt>
    <dgm:pt modelId="{4BBBD6AA-1D24-41AB-ACB0-CC042116B983}">
      <dgm:prSet phldrT="[Text]"/>
      <dgm:spPr/>
      <dgm:t>
        <a:bodyPr/>
        <a:lstStyle/>
        <a:p>
          <a:r>
            <a:rPr lang="en-US"/>
            <a:t>Housing Locations</a:t>
          </a:r>
        </a:p>
      </dgm:t>
    </dgm:pt>
    <dgm:pt modelId="{B3008AA7-AB43-410D-8503-7864EBEEC88D}" type="parTrans" cxnId="{5DE4D6F3-BB4A-45FA-BB28-3A67EAEFE231}">
      <dgm:prSet/>
      <dgm:spPr/>
      <dgm:t>
        <a:bodyPr/>
        <a:lstStyle/>
        <a:p>
          <a:endParaRPr lang="en-US"/>
        </a:p>
      </dgm:t>
    </dgm:pt>
    <dgm:pt modelId="{CC4CA642-7463-4A0E-8199-71282ABE5277}" type="sibTrans" cxnId="{5DE4D6F3-BB4A-45FA-BB28-3A67EAEFE231}">
      <dgm:prSet/>
      <dgm:spPr/>
      <dgm:t>
        <a:bodyPr/>
        <a:lstStyle/>
        <a:p>
          <a:endParaRPr lang="en-US"/>
        </a:p>
      </dgm:t>
    </dgm:pt>
    <dgm:pt modelId="{F80ABBAF-0A43-4132-B000-0B2D755F50E0}">
      <dgm:prSet phldrT="[Text]"/>
      <dgm:spPr/>
      <dgm:t>
        <a:bodyPr/>
        <a:lstStyle/>
        <a:p>
          <a:r>
            <a:rPr lang="en-US"/>
            <a:t>Know your City</a:t>
          </a:r>
        </a:p>
      </dgm:t>
    </dgm:pt>
    <dgm:pt modelId="{90E80357-A19C-4EB1-8E6F-9C31E4644844}" type="parTrans" cxnId="{8A2B2AEB-4544-4384-958F-B93EAFB18E73}">
      <dgm:prSet/>
      <dgm:spPr/>
      <dgm:t>
        <a:bodyPr/>
        <a:lstStyle/>
        <a:p>
          <a:endParaRPr lang="en-US"/>
        </a:p>
      </dgm:t>
    </dgm:pt>
    <dgm:pt modelId="{26B00173-E767-4FEE-9CCA-B03D6EC22CA3}" type="sibTrans" cxnId="{8A2B2AEB-4544-4384-958F-B93EAFB18E73}">
      <dgm:prSet/>
      <dgm:spPr/>
      <dgm:t>
        <a:bodyPr/>
        <a:lstStyle/>
        <a:p>
          <a:endParaRPr lang="en-US"/>
        </a:p>
      </dgm:t>
    </dgm:pt>
    <dgm:pt modelId="{10032F24-A50A-4C5A-B75D-F392AFA7797F}">
      <dgm:prSet phldrT="[Text]"/>
      <dgm:spPr/>
      <dgm:t>
        <a:bodyPr/>
        <a:lstStyle/>
        <a:p>
          <a:r>
            <a:rPr lang="en-US"/>
            <a:t>Know your neighboring communities</a:t>
          </a:r>
        </a:p>
      </dgm:t>
    </dgm:pt>
    <dgm:pt modelId="{1B998096-CFCC-4378-BBBF-DF4B61B98949}" type="parTrans" cxnId="{599DE3AD-106C-423A-BC7B-59E8ED1900A3}">
      <dgm:prSet/>
      <dgm:spPr/>
      <dgm:t>
        <a:bodyPr/>
        <a:lstStyle/>
        <a:p>
          <a:endParaRPr lang="en-US"/>
        </a:p>
      </dgm:t>
    </dgm:pt>
    <dgm:pt modelId="{A540BAFE-1D46-46FD-A852-2F419D1EF694}" type="sibTrans" cxnId="{599DE3AD-106C-423A-BC7B-59E8ED1900A3}">
      <dgm:prSet/>
      <dgm:spPr/>
      <dgm:t>
        <a:bodyPr/>
        <a:lstStyle/>
        <a:p>
          <a:endParaRPr lang="en-US"/>
        </a:p>
      </dgm:t>
    </dgm:pt>
    <dgm:pt modelId="{A9DE06BE-FDD5-468D-9A5E-188032D03900}" type="pres">
      <dgm:prSet presAssocID="{E16D487C-43A7-4E6D-8441-927B7C1D07F0}" presName="diagram" presStyleCnt="0">
        <dgm:presLayoutVars>
          <dgm:chPref val="1"/>
          <dgm:dir/>
          <dgm:animOne val="branch"/>
          <dgm:animLvl val="lvl"/>
          <dgm:resizeHandles/>
        </dgm:presLayoutVars>
      </dgm:prSet>
      <dgm:spPr/>
    </dgm:pt>
    <dgm:pt modelId="{D061EB81-FAFD-4D72-93B6-69222DBD0BAE}" type="pres">
      <dgm:prSet presAssocID="{8B40C521-9F53-46A8-9F82-1608E3F9724B}" presName="root" presStyleCnt="0"/>
      <dgm:spPr/>
    </dgm:pt>
    <dgm:pt modelId="{6D042A30-1727-493C-A995-25BB1BBE5A3D}" type="pres">
      <dgm:prSet presAssocID="{8B40C521-9F53-46A8-9F82-1608E3F9724B}" presName="rootComposite" presStyleCnt="0"/>
      <dgm:spPr/>
    </dgm:pt>
    <dgm:pt modelId="{02B57C7D-EBA8-4BC8-ABB0-A8E3E2E22593}" type="pres">
      <dgm:prSet presAssocID="{8B40C521-9F53-46A8-9F82-1608E3F9724B}" presName="rootText" presStyleLbl="node1" presStyleIdx="0" presStyleCnt="2"/>
      <dgm:spPr/>
    </dgm:pt>
    <dgm:pt modelId="{6A9A8DE8-E30E-45B8-A8A1-68EC0527E9F9}" type="pres">
      <dgm:prSet presAssocID="{8B40C521-9F53-46A8-9F82-1608E3F9724B}" presName="rootConnector" presStyleLbl="node1" presStyleIdx="0" presStyleCnt="2"/>
      <dgm:spPr/>
    </dgm:pt>
    <dgm:pt modelId="{95E3E545-D4D4-406B-98BE-6CB12801BE72}" type="pres">
      <dgm:prSet presAssocID="{8B40C521-9F53-46A8-9F82-1608E3F9724B}" presName="childShape" presStyleCnt="0"/>
      <dgm:spPr/>
    </dgm:pt>
    <dgm:pt modelId="{C845F23C-D2D1-4D6D-BE1C-DF721042EDCE}" type="pres">
      <dgm:prSet presAssocID="{925F8324-5F3A-487C-A69D-17F53BFD5F5E}" presName="Name13" presStyleLbl="parChTrans1D2" presStyleIdx="0" presStyleCnt="4"/>
      <dgm:spPr/>
    </dgm:pt>
    <dgm:pt modelId="{840DCE3F-3A51-425F-8EDB-41A1C88EC6A1}" type="pres">
      <dgm:prSet presAssocID="{C425B0C4-A629-4F0A-8D03-161EDDA78E8C}" presName="childText" presStyleLbl="bgAcc1" presStyleIdx="0" presStyleCnt="4">
        <dgm:presLayoutVars>
          <dgm:bulletEnabled val="1"/>
        </dgm:presLayoutVars>
      </dgm:prSet>
      <dgm:spPr/>
    </dgm:pt>
    <dgm:pt modelId="{B016CA9C-6FBA-42A6-BA6E-21B4621D475E}" type="pres">
      <dgm:prSet presAssocID="{D3B4BA26-71F1-4DAE-B753-626747C7EB5D}" presName="Name13" presStyleLbl="parChTrans1D2" presStyleIdx="1" presStyleCnt="4"/>
      <dgm:spPr/>
    </dgm:pt>
    <dgm:pt modelId="{611B5984-17A0-4CED-8A75-43BE8CE9C537}" type="pres">
      <dgm:prSet presAssocID="{CEF112FD-7C00-41F1-87D2-E47406FA490B}" presName="childText" presStyleLbl="bgAcc1" presStyleIdx="1" presStyleCnt="4">
        <dgm:presLayoutVars>
          <dgm:bulletEnabled val="1"/>
        </dgm:presLayoutVars>
      </dgm:prSet>
      <dgm:spPr/>
    </dgm:pt>
    <dgm:pt modelId="{8472D7AD-E731-4D1B-A3D9-94022B07E3B3}" type="pres">
      <dgm:prSet presAssocID="{4BBBD6AA-1D24-41AB-ACB0-CC042116B983}" presName="root" presStyleCnt="0"/>
      <dgm:spPr/>
    </dgm:pt>
    <dgm:pt modelId="{AEBCBE2B-E771-43AA-8F14-FFE79288B28A}" type="pres">
      <dgm:prSet presAssocID="{4BBBD6AA-1D24-41AB-ACB0-CC042116B983}" presName="rootComposite" presStyleCnt="0"/>
      <dgm:spPr/>
    </dgm:pt>
    <dgm:pt modelId="{78E3FBF4-E265-4854-B6E9-A0C59220E3C7}" type="pres">
      <dgm:prSet presAssocID="{4BBBD6AA-1D24-41AB-ACB0-CC042116B983}" presName="rootText" presStyleLbl="node1" presStyleIdx="1" presStyleCnt="2"/>
      <dgm:spPr/>
    </dgm:pt>
    <dgm:pt modelId="{75916ADA-E4EA-48AA-8F53-9192E6950638}" type="pres">
      <dgm:prSet presAssocID="{4BBBD6AA-1D24-41AB-ACB0-CC042116B983}" presName="rootConnector" presStyleLbl="node1" presStyleIdx="1" presStyleCnt="2"/>
      <dgm:spPr/>
    </dgm:pt>
    <dgm:pt modelId="{83F7AA65-DCD2-497E-A4CF-E46B202E7937}" type="pres">
      <dgm:prSet presAssocID="{4BBBD6AA-1D24-41AB-ACB0-CC042116B983}" presName="childShape" presStyleCnt="0"/>
      <dgm:spPr/>
    </dgm:pt>
    <dgm:pt modelId="{41C0F2F8-59E3-4C9F-8851-2B297106950D}" type="pres">
      <dgm:prSet presAssocID="{90E80357-A19C-4EB1-8E6F-9C31E4644844}" presName="Name13" presStyleLbl="parChTrans1D2" presStyleIdx="2" presStyleCnt="4"/>
      <dgm:spPr/>
    </dgm:pt>
    <dgm:pt modelId="{50BE9779-EE0C-4367-A42F-65770A3794AA}" type="pres">
      <dgm:prSet presAssocID="{F80ABBAF-0A43-4132-B000-0B2D755F50E0}" presName="childText" presStyleLbl="bgAcc1" presStyleIdx="2" presStyleCnt="4">
        <dgm:presLayoutVars>
          <dgm:bulletEnabled val="1"/>
        </dgm:presLayoutVars>
      </dgm:prSet>
      <dgm:spPr/>
    </dgm:pt>
    <dgm:pt modelId="{B6CF4A6A-7C40-481C-83BB-9134CED2B380}" type="pres">
      <dgm:prSet presAssocID="{1B998096-CFCC-4378-BBBF-DF4B61B98949}" presName="Name13" presStyleLbl="parChTrans1D2" presStyleIdx="3" presStyleCnt="4"/>
      <dgm:spPr/>
    </dgm:pt>
    <dgm:pt modelId="{4C051E56-A6F7-47A9-9972-09B5E795C94D}" type="pres">
      <dgm:prSet presAssocID="{10032F24-A50A-4C5A-B75D-F392AFA7797F}" presName="childText" presStyleLbl="bgAcc1" presStyleIdx="3" presStyleCnt="4">
        <dgm:presLayoutVars>
          <dgm:bulletEnabled val="1"/>
        </dgm:presLayoutVars>
      </dgm:prSet>
      <dgm:spPr/>
    </dgm:pt>
  </dgm:ptLst>
  <dgm:cxnLst>
    <dgm:cxn modelId="{BFF5D006-3812-4789-A585-C1177E0D4F93}" srcId="{E16D487C-43A7-4E6D-8441-927B7C1D07F0}" destId="{8B40C521-9F53-46A8-9F82-1608E3F9724B}" srcOrd="0" destOrd="0" parTransId="{87F7CC0A-A95B-4B1E-9202-837B963914D2}" sibTransId="{9A7D3320-E431-4761-9C40-916A8A33D9B8}"/>
    <dgm:cxn modelId="{C990D43F-1845-427B-B882-F70B2C28FA2C}" type="presOf" srcId="{D3B4BA26-71F1-4DAE-B753-626747C7EB5D}" destId="{B016CA9C-6FBA-42A6-BA6E-21B4621D475E}" srcOrd="0" destOrd="0" presId="urn:microsoft.com/office/officeart/2005/8/layout/hierarchy3"/>
    <dgm:cxn modelId="{31BBE943-FC23-4970-8F10-23F3171947BD}" type="presOf" srcId="{CEF112FD-7C00-41F1-87D2-E47406FA490B}" destId="{611B5984-17A0-4CED-8A75-43BE8CE9C537}" srcOrd="0" destOrd="0" presId="urn:microsoft.com/office/officeart/2005/8/layout/hierarchy3"/>
    <dgm:cxn modelId="{8A956D64-246F-4A48-8639-0E13B8F987F0}" srcId="{8B40C521-9F53-46A8-9F82-1608E3F9724B}" destId="{CEF112FD-7C00-41F1-87D2-E47406FA490B}" srcOrd="1" destOrd="0" parTransId="{D3B4BA26-71F1-4DAE-B753-626747C7EB5D}" sibTransId="{655FFCCC-BC7C-44B1-85DE-D2E51721C234}"/>
    <dgm:cxn modelId="{3508574C-1B75-4DD4-B805-C4A347246D89}" type="presOf" srcId="{8B40C521-9F53-46A8-9F82-1608E3F9724B}" destId="{02B57C7D-EBA8-4BC8-ABB0-A8E3E2E22593}" srcOrd="0" destOrd="0" presId="urn:microsoft.com/office/officeart/2005/8/layout/hierarchy3"/>
    <dgm:cxn modelId="{4F4FF876-35F6-479F-B493-6DECF1CCC498}" type="presOf" srcId="{C425B0C4-A629-4F0A-8D03-161EDDA78E8C}" destId="{840DCE3F-3A51-425F-8EDB-41A1C88EC6A1}" srcOrd="0" destOrd="0" presId="urn:microsoft.com/office/officeart/2005/8/layout/hierarchy3"/>
    <dgm:cxn modelId="{38FC6278-2084-428E-BE0B-FF1047B691A7}" type="presOf" srcId="{8B40C521-9F53-46A8-9F82-1608E3F9724B}" destId="{6A9A8DE8-E30E-45B8-A8A1-68EC0527E9F9}" srcOrd="1" destOrd="0" presId="urn:microsoft.com/office/officeart/2005/8/layout/hierarchy3"/>
    <dgm:cxn modelId="{F4185798-7A2F-443A-8CF8-019D6F9E17A1}" type="presOf" srcId="{10032F24-A50A-4C5A-B75D-F392AFA7797F}" destId="{4C051E56-A6F7-47A9-9972-09B5E795C94D}" srcOrd="0" destOrd="0" presId="urn:microsoft.com/office/officeart/2005/8/layout/hierarchy3"/>
    <dgm:cxn modelId="{439B66A0-9438-4DCA-B824-C11390DB6BFD}" type="presOf" srcId="{F80ABBAF-0A43-4132-B000-0B2D755F50E0}" destId="{50BE9779-EE0C-4367-A42F-65770A3794AA}" srcOrd="0" destOrd="0" presId="urn:microsoft.com/office/officeart/2005/8/layout/hierarchy3"/>
    <dgm:cxn modelId="{599DE3AD-106C-423A-BC7B-59E8ED1900A3}" srcId="{4BBBD6AA-1D24-41AB-ACB0-CC042116B983}" destId="{10032F24-A50A-4C5A-B75D-F392AFA7797F}" srcOrd="1" destOrd="0" parTransId="{1B998096-CFCC-4378-BBBF-DF4B61B98949}" sibTransId="{A540BAFE-1D46-46FD-A852-2F419D1EF694}"/>
    <dgm:cxn modelId="{717B18B0-DE0F-4C42-8B87-20EBE7C3BB41}" type="presOf" srcId="{1B998096-CFCC-4378-BBBF-DF4B61B98949}" destId="{B6CF4A6A-7C40-481C-83BB-9134CED2B380}" srcOrd="0" destOrd="0" presId="urn:microsoft.com/office/officeart/2005/8/layout/hierarchy3"/>
    <dgm:cxn modelId="{FB3DE8BE-DA20-4CC8-A7D0-F5D8C28559AA}" type="presOf" srcId="{4BBBD6AA-1D24-41AB-ACB0-CC042116B983}" destId="{75916ADA-E4EA-48AA-8F53-9192E6950638}" srcOrd="1" destOrd="0" presId="urn:microsoft.com/office/officeart/2005/8/layout/hierarchy3"/>
    <dgm:cxn modelId="{D0AF61D0-82DB-47EA-B529-F7B4E252D20D}" type="presOf" srcId="{4BBBD6AA-1D24-41AB-ACB0-CC042116B983}" destId="{78E3FBF4-E265-4854-B6E9-A0C59220E3C7}" srcOrd="0" destOrd="0" presId="urn:microsoft.com/office/officeart/2005/8/layout/hierarchy3"/>
    <dgm:cxn modelId="{E41132DC-B29E-4A6E-B57C-F4F1A8E637BA}" type="presOf" srcId="{E16D487C-43A7-4E6D-8441-927B7C1D07F0}" destId="{A9DE06BE-FDD5-468D-9A5E-188032D03900}" srcOrd="0" destOrd="0" presId="urn:microsoft.com/office/officeart/2005/8/layout/hierarchy3"/>
    <dgm:cxn modelId="{58826BE6-C345-4933-BCC8-B478B47CBA32}" type="presOf" srcId="{90E80357-A19C-4EB1-8E6F-9C31E4644844}" destId="{41C0F2F8-59E3-4C9F-8851-2B297106950D}" srcOrd="0" destOrd="0" presId="urn:microsoft.com/office/officeart/2005/8/layout/hierarchy3"/>
    <dgm:cxn modelId="{8A2B2AEB-4544-4384-958F-B93EAFB18E73}" srcId="{4BBBD6AA-1D24-41AB-ACB0-CC042116B983}" destId="{F80ABBAF-0A43-4132-B000-0B2D755F50E0}" srcOrd="0" destOrd="0" parTransId="{90E80357-A19C-4EB1-8E6F-9C31E4644844}" sibTransId="{26B00173-E767-4FEE-9CCA-B03D6EC22CA3}"/>
    <dgm:cxn modelId="{5DE4D6F3-BB4A-45FA-BB28-3A67EAEFE231}" srcId="{E16D487C-43A7-4E6D-8441-927B7C1D07F0}" destId="{4BBBD6AA-1D24-41AB-ACB0-CC042116B983}" srcOrd="1" destOrd="0" parTransId="{B3008AA7-AB43-410D-8503-7864EBEEC88D}" sibTransId="{CC4CA642-7463-4A0E-8199-71282ABE5277}"/>
    <dgm:cxn modelId="{34D986F9-86AF-4C9A-8049-0F5E9D7A76B7}" type="presOf" srcId="{925F8324-5F3A-487C-A69D-17F53BFD5F5E}" destId="{C845F23C-D2D1-4D6D-BE1C-DF721042EDCE}" srcOrd="0" destOrd="0" presId="urn:microsoft.com/office/officeart/2005/8/layout/hierarchy3"/>
    <dgm:cxn modelId="{E785DAFC-6B5D-4D1A-93CA-0F319F1E7443}" srcId="{8B40C521-9F53-46A8-9F82-1608E3F9724B}" destId="{C425B0C4-A629-4F0A-8D03-161EDDA78E8C}" srcOrd="0" destOrd="0" parTransId="{925F8324-5F3A-487C-A69D-17F53BFD5F5E}" sibTransId="{95D43E8C-CB62-4E76-B241-4B714B68E92E}"/>
    <dgm:cxn modelId="{1016F609-BFB4-48FF-B179-C74834DAE767}" type="presParOf" srcId="{A9DE06BE-FDD5-468D-9A5E-188032D03900}" destId="{D061EB81-FAFD-4D72-93B6-69222DBD0BAE}" srcOrd="0" destOrd="0" presId="urn:microsoft.com/office/officeart/2005/8/layout/hierarchy3"/>
    <dgm:cxn modelId="{07851491-E7F8-4CF9-B463-BEFC583032CD}" type="presParOf" srcId="{D061EB81-FAFD-4D72-93B6-69222DBD0BAE}" destId="{6D042A30-1727-493C-A995-25BB1BBE5A3D}" srcOrd="0" destOrd="0" presId="urn:microsoft.com/office/officeart/2005/8/layout/hierarchy3"/>
    <dgm:cxn modelId="{9C91FA15-D146-4EA0-BAE3-BCA62C24D690}" type="presParOf" srcId="{6D042A30-1727-493C-A995-25BB1BBE5A3D}" destId="{02B57C7D-EBA8-4BC8-ABB0-A8E3E2E22593}" srcOrd="0" destOrd="0" presId="urn:microsoft.com/office/officeart/2005/8/layout/hierarchy3"/>
    <dgm:cxn modelId="{A84B6D3C-6E55-4FB8-9DC4-741A4A46F8E6}" type="presParOf" srcId="{6D042A30-1727-493C-A995-25BB1BBE5A3D}" destId="{6A9A8DE8-E30E-45B8-A8A1-68EC0527E9F9}" srcOrd="1" destOrd="0" presId="urn:microsoft.com/office/officeart/2005/8/layout/hierarchy3"/>
    <dgm:cxn modelId="{F1D79AA4-1C0E-4760-9BA0-A998CB6DEE26}" type="presParOf" srcId="{D061EB81-FAFD-4D72-93B6-69222DBD0BAE}" destId="{95E3E545-D4D4-406B-98BE-6CB12801BE72}" srcOrd="1" destOrd="0" presId="urn:microsoft.com/office/officeart/2005/8/layout/hierarchy3"/>
    <dgm:cxn modelId="{8DBF0486-C212-4AEF-856D-6A84E5D834E3}" type="presParOf" srcId="{95E3E545-D4D4-406B-98BE-6CB12801BE72}" destId="{C845F23C-D2D1-4D6D-BE1C-DF721042EDCE}" srcOrd="0" destOrd="0" presId="urn:microsoft.com/office/officeart/2005/8/layout/hierarchy3"/>
    <dgm:cxn modelId="{324BB395-82FD-4309-9C81-00324AA80237}" type="presParOf" srcId="{95E3E545-D4D4-406B-98BE-6CB12801BE72}" destId="{840DCE3F-3A51-425F-8EDB-41A1C88EC6A1}" srcOrd="1" destOrd="0" presId="urn:microsoft.com/office/officeart/2005/8/layout/hierarchy3"/>
    <dgm:cxn modelId="{DC12364A-D574-42B6-8A3D-EB5E5018CB34}" type="presParOf" srcId="{95E3E545-D4D4-406B-98BE-6CB12801BE72}" destId="{B016CA9C-6FBA-42A6-BA6E-21B4621D475E}" srcOrd="2" destOrd="0" presId="urn:microsoft.com/office/officeart/2005/8/layout/hierarchy3"/>
    <dgm:cxn modelId="{A05E6472-DA45-4D28-B52B-083DFE54FF79}" type="presParOf" srcId="{95E3E545-D4D4-406B-98BE-6CB12801BE72}" destId="{611B5984-17A0-4CED-8A75-43BE8CE9C537}" srcOrd="3" destOrd="0" presId="urn:microsoft.com/office/officeart/2005/8/layout/hierarchy3"/>
    <dgm:cxn modelId="{3DD34193-7285-4477-BAB7-7885AB72F4D5}" type="presParOf" srcId="{A9DE06BE-FDD5-468D-9A5E-188032D03900}" destId="{8472D7AD-E731-4D1B-A3D9-94022B07E3B3}" srcOrd="1" destOrd="0" presId="urn:microsoft.com/office/officeart/2005/8/layout/hierarchy3"/>
    <dgm:cxn modelId="{1CA7C404-169F-464C-9D3B-73603729CDFB}" type="presParOf" srcId="{8472D7AD-E731-4D1B-A3D9-94022B07E3B3}" destId="{AEBCBE2B-E771-43AA-8F14-FFE79288B28A}" srcOrd="0" destOrd="0" presId="urn:microsoft.com/office/officeart/2005/8/layout/hierarchy3"/>
    <dgm:cxn modelId="{3097F2A1-51D0-447C-87DB-55EBC0393101}" type="presParOf" srcId="{AEBCBE2B-E771-43AA-8F14-FFE79288B28A}" destId="{78E3FBF4-E265-4854-B6E9-A0C59220E3C7}" srcOrd="0" destOrd="0" presId="urn:microsoft.com/office/officeart/2005/8/layout/hierarchy3"/>
    <dgm:cxn modelId="{07609A7B-E83B-4CE1-94D0-F102EE02C1EF}" type="presParOf" srcId="{AEBCBE2B-E771-43AA-8F14-FFE79288B28A}" destId="{75916ADA-E4EA-48AA-8F53-9192E6950638}" srcOrd="1" destOrd="0" presId="urn:microsoft.com/office/officeart/2005/8/layout/hierarchy3"/>
    <dgm:cxn modelId="{FBF952B5-E706-454B-9C14-F62B0FD65313}" type="presParOf" srcId="{8472D7AD-E731-4D1B-A3D9-94022B07E3B3}" destId="{83F7AA65-DCD2-497E-A4CF-E46B202E7937}" srcOrd="1" destOrd="0" presId="urn:microsoft.com/office/officeart/2005/8/layout/hierarchy3"/>
    <dgm:cxn modelId="{0DB9E9B9-C9F3-4B4E-B76C-7778343F16EC}" type="presParOf" srcId="{83F7AA65-DCD2-497E-A4CF-E46B202E7937}" destId="{41C0F2F8-59E3-4C9F-8851-2B297106950D}" srcOrd="0" destOrd="0" presId="urn:microsoft.com/office/officeart/2005/8/layout/hierarchy3"/>
    <dgm:cxn modelId="{BB6EFA00-5448-4223-A86C-BFFE4F11B543}" type="presParOf" srcId="{83F7AA65-DCD2-497E-A4CF-E46B202E7937}" destId="{50BE9779-EE0C-4367-A42F-65770A3794AA}" srcOrd="1" destOrd="0" presId="urn:microsoft.com/office/officeart/2005/8/layout/hierarchy3"/>
    <dgm:cxn modelId="{C3CC2497-5DDF-4C1B-940B-3915F0710E21}" type="presParOf" srcId="{83F7AA65-DCD2-497E-A4CF-E46B202E7937}" destId="{B6CF4A6A-7C40-481C-83BB-9134CED2B380}" srcOrd="2" destOrd="0" presId="urn:microsoft.com/office/officeart/2005/8/layout/hierarchy3"/>
    <dgm:cxn modelId="{20611D9C-A8D4-40B8-A838-B437E35CF8A6}" type="presParOf" srcId="{83F7AA65-DCD2-497E-A4CF-E46B202E7937}" destId="{4C051E56-A6F7-47A9-9972-09B5E795C94D}"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0A1032-0825-4AC7-BBDF-6D84121C7E4D}" type="doc">
      <dgm:prSet loTypeId="urn:microsoft.com/office/officeart/2005/8/layout/hProcess9" loCatId="process" qsTypeId="urn:microsoft.com/office/officeart/2005/8/quickstyle/simple1" qsCatId="simple" csTypeId="urn:microsoft.com/office/officeart/2005/8/colors/accent1_2" csCatId="accent1" phldr="1"/>
      <dgm:spPr/>
    </dgm:pt>
    <dgm:pt modelId="{9F69CF88-9732-4685-9DDE-7D07CC171823}">
      <dgm:prSet phldrT="[Text]"/>
      <dgm:spPr/>
      <dgm:t>
        <a:bodyPr/>
        <a:lstStyle/>
        <a:p>
          <a:r>
            <a:rPr lang="en-US"/>
            <a:t>How have other teams done it?</a:t>
          </a:r>
        </a:p>
      </dgm:t>
    </dgm:pt>
    <dgm:pt modelId="{5BB6F126-D7F2-452C-99C1-736D958CB98F}" type="parTrans" cxnId="{BE71A8D1-CA18-4549-B175-A7A90F1C5187}">
      <dgm:prSet/>
      <dgm:spPr/>
      <dgm:t>
        <a:bodyPr/>
        <a:lstStyle/>
        <a:p>
          <a:endParaRPr lang="en-US"/>
        </a:p>
      </dgm:t>
    </dgm:pt>
    <dgm:pt modelId="{CD9FC63E-641B-46AA-8601-8128B3293200}" type="sibTrans" cxnId="{BE71A8D1-CA18-4549-B175-A7A90F1C5187}">
      <dgm:prSet/>
      <dgm:spPr/>
      <dgm:t>
        <a:bodyPr/>
        <a:lstStyle/>
        <a:p>
          <a:endParaRPr lang="en-US"/>
        </a:p>
      </dgm:t>
    </dgm:pt>
    <dgm:pt modelId="{D324832A-D5E5-4EF4-B7F1-02633D31027E}">
      <dgm:prSet phldrT="[Text]"/>
      <dgm:spPr/>
      <dgm:t>
        <a:bodyPr/>
        <a:lstStyle/>
        <a:p>
          <a:r>
            <a:rPr lang="en-US"/>
            <a:t>What Resources helped?</a:t>
          </a:r>
        </a:p>
      </dgm:t>
    </dgm:pt>
    <dgm:pt modelId="{FDA46465-6942-4783-85A6-9FF194FA2DDA}" type="parTrans" cxnId="{CDAB12E2-E6A2-41FF-8CFA-B45286B07864}">
      <dgm:prSet/>
      <dgm:spPr/>
      <dgm:t>
        <a:bodyPr/>
        <a:lstStyle/>
        <a:p>
          <a:endParaRPr lang="en-US"/>
        </a:p>
      </dgm:t>
    </dgm:pt>
    <dgm:pt modelId="{B9ECCF2F-716E-4F5D-9E6C-ADF3A0D3E8D1}" type="sibTrans" cxnId="{CDAB12E2-E6A2-41FF-8CFA-B45286B07864}">
      <dgm:prSet/>
      <dgm:spPr/>
      <dgm:t>
        <a:bodyPr/>
        <a:lstStyle/>
        <a:p>
          <a:endParaRPr lang="en-US"/>
        </a:p>
      </dgm:t>
    </dgm:pt>
    <dgm:pt modelId="{D1341DA9-D0CF-47B5-A360-1BF9CC5B9811}">
      <dgm:prSet phldrT="[Text]"/>
      <dgm:spPr/>
      <dgm:t>
        <a:bodyPr/>
        <a:lstStyle/>
        <a:p>
          <a:r>
            <a:rPr lang="en-US"/>
            <a:t>What have we done to help?</a:t>
          </a:r>
        </a:p>
      </dgm:t>
    </dgm:pt>
    <dgm:pt modelId="{A6FA2F1E-DCAC-4EB4-AC16-6D6D08292937}" type="parTrans" cxnId="{BA58CF6F-054F-44F9-B3A1-FEBB15FA2DFD}">
      <dgm:prSet/>
      <dgm:spPr/>
      <dgm:t>
        <a:bodyPr/>
        <a:lstStyle/>
        <a:p>
          <a:endParaRPr lang="en-US"/>
        </a:p>
      </dgm:t>
    </dgm:pt>
    <dgm:pt modelId="{1DA82289-40C1-4263-94A1-2647DB6C05E1}" type="sibTrans" cxnId="{BA58CF6F-054F-44F9-B3A1-FEBB15FA2DFD}">
      <dgm:prSet/>
      <dgm:spPr/>
      <dgm:t>
        <a:bodyPr/>
        <a:lstStyle/>
        <a:p>
          <a:endParaRPr lang="en-US"/>
        </a:p>
      </dgm:t>
    </dgm:pt>
    <dgm:pt modelId="{41CA15F8-25D9-4B2D-BC3E-A46E5E017767}" type="pres">
      <dgm:prSet presAssocID="{000A1032-0825-4AC7-BBDF-6D84121C7E4D}" presName="CompostProcess" presStyleCnt="0">
        <dgm:presLayoutVars>
          <dgm:dir/>
          <dgm:resizeHandles val="exact"/>
        </dgm:presLayoutVars>
      </dgm:prSet>
      <dgm:spPr/>
    </dgm:pt>
    <dgm:pt modelId="{DFA75A77-7720-4420-AFE0-612AAAD4C9D3}" type="pres">
      <dgm:prSet presAssocID="{000A1032-0825-4AC7-BBDF-6D84121C7E4D}" presName="arrow" presStyleLbl="bgShp" presStyleIdx="0" presStyleCnt="1"/>
      <dgm:spPr/>
    </dgm:pt>
    <dgm:pt modelId="{B2BEF41B-E08F-40BE-8A9B-9F3870F6C248}" type="pres">
      <dgm:prSet presAssocID="{000A1032-0825-4AC7-BBDF-6D84121C7E4D}" presName="linearProcess" presStyleCnt="0"/>
      <dgm:spPr/>
    </dgm:pt>
    <dgm:pt modelId="{385C0898-D722-44E4-9CB9-12C6FACEF84C}" type="pres">
      <dgm:prSet presAssocID="{9F69CF88-9732-4685-9DDE-7D07CC171823}" presName="textNode" presStyleLbl="node1" presStyleIdx="0" presStyleCnt="3">
        <dgm:presLayoutVars>
          <dgm:bulletEnabled val="1"/>
        </dgm:presLayoutVars>
      </dgm:prSet>
      <dgm:spPr/>
    </dgm:pt>
    <dgm:pt modelId="{0836D29F-F301-4404-866A-0C7FB7F1E124}" type="pres">
      <dgm:prSet presAssocID="{CD9FC63E-641B-46AA-8601-8128B3293200}" presName="sibTrans" presStyleCnt="0"/>
      <dgm:spPr/>
    </dgm:pt>
    <dgm:pt modelId="{E84142EE-272C-4787-A376-39E71E6CF809}" type="pres">
      <dgm:prSet presAssocID="{D324832A-D5E5-4EF4-B7F1-02633D31027E}" presName="textNode" presStyleLbl="node1" presStyleIdx="1" presStyleCnt="3">
        <dgm:presLayoutVars>
          <dgm:bulletEnabled val="1"/>
        </dgm:presLayoutVars>
      </dgm:prSet>
      <dgm:spPr/>
    </dgm:pt>
    <dgm:pt modelId="{E7E8158A-B012-4E17-A698-5DF95BCBC294}" type="pres">
      <dgm:prSet presAssocID="{B9ECCF2F-716E-4F5D-9E6C-ADF3A0D3E8D1}" presName="sibTrans" presStyleCnt="0"/>
      <dgm:spPr/>
    </dgm:pt>
    <dgm:pt modelId="{2F4A1DE6-0C77-4695-BED6-343189634DEC}" type="pres">
      <dgm:prSet presAssocID="{D1341DA9-D0CF-47B5-A360-1BF9CC5B9811}" presName="textNode" presStyleLbl="node1" presStyleIdx="2" presStyleCnt="3">
        <dgm:presLayoutVars>
          <dgm:bulletEnabled val="1"/>
        </dgm:presLayoutVars>
      </dgm:prSet>
      <dgm:spPr/>
    </dgm:pt>
  </dgm:ptLst>
  <dgm:cxnLst>
    <dgm:cxn modelId="{438A8303-E8DE-4CF7-B84B-F183B1819CE0}" type="presOf" srcId="{D324832A-D5E5-4EF4-B7F1-02633D31027E}" destId="{E84142EE-272C-4787-A376-39E71E6CF809}" srcOrd="0" destOrd="0" presId="urn:microsoft.com/office/officeart/2005/8/layout/hProcess9"/>
    <dgm:cxn modelId="{CF0CEA5F-515D-4A0C-AE12-0D9C137E9851}" type="presOf" srcId="{000A1032-0825-4AC7-BBDF-6D84121C7E4D}" destId="{41CA15F8-25D9-4B2D-BC3E-A46E5E017767}" srcOrd="0" destOrd="0" presId="urn:microsoft.com/office/officeart/2005/8/layout/hProcess9"/>
    <dgm:cxn modelId="{BA58CF6F-054F-44F9-B3A1-FEBB15FA2DFD}" srcId="{000A1032-0825-4AC7-BBDF-6D84121C7E4D}" destId="{D1341DA9-D0CF-47B5-A360-1BF9CC5B9811}" srcOrd="2" destOrd="0" parTransId="{A6FA2F1E-DCAC-4EB4-AC16-6D6D08292937}" sibTransId="{1DA82289-40C1-4263-94A1-2647DB6C05E1}"/>
    <dgm:cxn modelId="{51858FB7-D98C-4E51-937F-BA9A2D1C0DFD}" type="presOf" srcId="{9F69CF88-9732-4685-9DDE-7D07CC171823}" destId="{385C0898-D722-44E4-9CB9-12C6FACEF84C}" srcOrd="0" destOrd="0" presId="urn:microsoft.com/office/officeart/2005/8/layout/hProcess9"/>
    <dgm:cxn modelId="{BE71A8D1-CA18-4549-B175-A7A90F1C5187}" srcId="{000A1032-0825-4AC7-BBDF-6D84121C7E4D}" destId="{9F69CF88-9732-4685-9DDE-7D07CC171823}" srcOrd="0" destOrd="0" parTransId="{5BB6F126-D7F2-452C-99C1-736D958CB98F}" sibTransId="{CD9FC63E-641B-46AA-8601-8128B3293200}"/>
    <dgm:cxn modelId="{CDAB12E2-E6A2-41FF-8CFA-B45286B07864}" srcId="{000A1032-0825-4AC7-BBDF-6D84121C7E4D}" destId="{D324832A-D5E5-4EF4-B7F1-02633D31027E}" srcOrd="1" destOrd="0" parTransId="{FDA46465-6942-4783-85A6-9FF194FA2DDA}" sibTransId="{B9ECCF2F-716E-4F5D-9E6C-ADF3A0D3E8D1}"/>
    <dgm:cxn modelId="{E0D9EAE4-F848-4381-A16C-A8856DC1EDBD}" type="presOf" srcId="{D1341DA9-D0CF-47B5-A360-1BF9CC5B9811}" destId="{2F4A1DE6-0C77-4695-BED6-343189634DEC}" srcOrd="0" destOrd="0" presId="urn:microsoft.com/office/officeart/2005/8/layout/hProcess9"/>
    <dgm:cxn modelId="{B0594D9E-0FFB-4902-8E52-51D18F29A787}" type="presParOf" srcId="{41CA15F8-25D9-4B2D-BC3E-A46E5E017767}" destId="{DFA75A77-7720-4420-AFE0-612AAAD4C9D3}" srcOrd="0" destOrd="0" presId="urn:microsoft.com/office/officeart/2005/8/layout/hProcess9"/>
    <dgm:cxn modelId="{04E9F4C2-3F44-490C-9636-873BC6A6CA1D}" type="presParOf" srcId="{41CA15F8-25D9-4B2D-BC3E-A46E5E017767}" destId="{B2BEF41B-E08F-40BE-8A9B-9F3870F6C248}" srcOrd="1" destOrd="0" presId="urn:microsoft.com/office/officeart/2005/8/layout/hProcess9"/>
    <dgm:cxn modelId="{6CB0486B-DAA3-4326-B35A-612EB8B958F3}" type="presParOf" srcId="{B2BEF41B-E08F-40BE-8A9B-9F3870F6C248}" destId="{385C0898-D722-44E4-9CB9-12C6FACEF84C}" srcOrd="0" destOrd="0" presId="urn:microsoft.com/office/officeart/2005/8/layout/hProcess9"/>
    <dgm:cxn modelId="{7D025153-B9A9-44D6-85A2-906D61126FEB}" type="presParOf" srcId="{B2BEF41B-E08F-40BE-8A9B-9F3870F6C248}" destId="{0836D29F-F301-4404-866A-0C7FB7F1E124}" srcOrd="1" destOrd="0" presId="urn:microsoft.com/office/officeart/2005/8/layout/hProcess9"/>
    <dgm:cxn modelId="{766C4A07-4AD2-4499-B790-23CFE4C294FF}" type="presParOf" srcId="{B2BEF41B-E08F-40BE-8A9B-9F3870F6C248}" destId="{E84142EE-272C-4787-A376-39E71E6CF809}" srcOrd="2" destOrd="0" presId="urn:microsoft.com/office/officeart/2005/8/layout/hProcess9"/>
    <dgm:cxn modelId="{D13EDE9E-1A6D-4077-A8C8-BF51402CC0E0}" type="presParOf" srcId="{B2BEF41B-E08F-40BE-8A9B-9F3870F6C248}" destId="{E7E8158A-B012-4E17-A698-5DF95BCBC294}" srcOrd="3" destOrd="0" presId="urn:microsoft.com/office/officeart/2005/8/layout/hProcess9"/>
    <dgm:cxn modelId="{B97C22EF-8E24-4D47-9A0A-263BED89F40D}" type="presParOf" srcId="{B2BEF41B-E08F-40BE-8A9B-9F3870F6C248}" destId="{2F4A1DE6-0C77-4695-BED6-343189634DE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2314FF-CB14-4FA3-A5EB-1CFBE557949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F5E130C-5287-4099-881F-F2AF08C61EEA}">
      <dgm:prSet phldrT="[Text]"/>
      <dgm:spPr/>
      <dgm:t>
        <a:bodyPr/>
        <a:lstStyle/>
        <a:p>
          <a:r>
            <a:rPr lang="en-US"/>
            <a:t>Standards</a:t>
          </a:r>
        </a:p>
      </dgm:t>
    </dgm:pt>
    <dgm:pt modelId="{254C4498-C766-40D6-A8A3-598ECD900E47}" type="parTrans" cxnId="{151D379C-C543-4751-BA20-1828BDFC3AA7}">
      <dgm:prSet/>
      <dgm:spPr/>
      <dgm:t>
        <a:bodyPr/>
        <a:lstStyle/>
        <a:p>
          <a:endParaRPr lang="en-US"/>
        </a:p>
      </dgm:t>
    </dgm:pt>
    <dgm:pt modelId="{6C4B0A38-9993-48A7-B77F-1D6FF1614C1D}" type="sibTrans" cxnId="{151D379C-C543-4751-BA20-1828BDFC3AA7}">
      <dgm:prSet/>
      <dgm:spPr/>
      <dgm:t>
        <a:bodyPr/>
        <a:lstStyle/>
        <a:p>
          <a:endParaRPr lang="en-US"/>
        </a:p>
      </dgm:t>
    </dgm:pt>
    <dgm:pt modelId="{E32CC820-B745-43C0-A1F6-41F5DAE27274}">
      <dgm:prSet phldrT="[Text]"/>
      <dgm:spPr/>
      <dgm:t>
        <a:bodyPr/>
        <a:lstStyle/>
        <a:p>
          <a:r>
            <a:rPr lang="en-US"/>
            <a:t>Housing Safety Checklist</a:t>
          </a:r>
        </a:p>
      </dgm:t>
    </dgm:pt>
    <dgm:pt modelId="{38135C36-09BC-45C2-938C-CDA9F02C9F5D}" type="parTrans" cxnId="{9F9B88D1-441C-46D1-ADCF-EF409DFDB456}">
      <dgm:prSet/>
      <dgm:spPr/>
      <dgm:t>
        <a:bodyPr/>
        <a:lstStyle/>
        <a:p>
          <a:endParaRPr lang="en-US"/>
        </a:p>
      </dgm:t>
    </dgm:pt>
    <dgm:pt modelId="{7C58907A-39B2-4540-A728-736BB40103D3}" type="sibTrans" cxnId="{9F9B88D1-441C-46D1-ADCF-EF409DFDB456}">
      <dgm:prSet/>
      <dgm:spPr/>
      <dgm:t>
        <a:bodyPr/>
        <a:lstStyle/>
        <a:p>
          <a:endParaRPr lang="en-US"/>
        </a:p>
      </dgm:t>
    </dgm:pt>
    <dgm:pt modelId="{E5D9F99C-B4EF-439C-8AFB-D047107767ED}">
      <dgm:prSet phldrT="[Text]"/>
      <dgm:spPr/>
      <dgm:t>
        <a:bodyPr/>
        <a:lstStyle/>
        <a:p>
          <a:r>
            <a:rPr lang="en-US"/>
            <a:t>Local Code Checklist</a:t>
          </a:r>
        </a:p>
      </dgm:t>
    </dgm:pt>
    <dgm:pt modelId="{30B107BE-244C-46EF-93A6-9AF87AFED050}" type="parTrans" cxnId="{51CCAE71-D707-4BCE-9199-4DA9DDB700FE}">
      <dgm:prSet/>
      <dgm:spPr/>
      <dgm:t>
        <a:bodyPr/>
        <a:lstStyle/>
        <a:p>
          <a:endParaRPr lang="en-US"/>
        </a:p>
      </dgm:t>
    </dgm:pt>
    <dgm:pt modelId="{DD5F2A0C-AD67-4C63-A945-9DCE9CA8D2BB}" type="sibTrans" cxnId="{51CCAE71-D707-4BCE-9199-4DA9DDB700FE}">
      <dgm:prSet/>
      <dgm:spPr/>
      <dgm:t>
        <a:bodyPr/>
        <a:lstStyle/>
        <a:p>
          <a:endParaRPr lang="en-US"/>
        </a:p>
      </dgm:t>
    </dgm:pt>
    <dgm:pt modelId="{E6B403C4-3D91-4AC1-9BF9-668FF0FAF42D}">
      <dgm:prSet phldrT="[Text]"/>
      <dgm:spPr/>
      <dgm:t>
        <a:bodyPr/>
        <a:lstStyle/>
        <a:p>
          <a:r>
            <a:rPr lang="en-US"/>
            <a:t>Landlords</a:t>
          </a:r>
        </a:p>
      </dgm:t>
    </dgm:pt>
    <dgm:pt modelId="{6C7C134D-62A3-4403-9F5E-23AD956B39E6}" type="parTrans" cxnId="{A818CE6A-1A6A-4E83-A1D7-F0E21E2E40BF}">
      <dgm:prSet/>
      <dgm:spPr/>
      <dgm:t>
        <a:bodyPr/>
        <a:lstStyle/>
        <a:p>
          <a:endParaRPr lang="en-US"/>
        </a:p>
      </dgm:t>
    </dgm:pt>
    <dgm:pt modelId="{7DD17BD5-9DBC-4A65-856F-CA387E7060BB}" type="sibTrans" cxnId="{A818CE6A-1A6A-4E83-A1D7-F0E21E2E40BF}">
      <dgm:prSet/>
      <dgm:spPr/>
      <dgm:t>
        <a:bodyPr/>
        <a:lstStyle/>
        <a:p>
          <a:endParaRPr lang="en-US"/>
        </a:p>
      </dgm:t>
    </dgm:pt>
    <dgm:pt modelId="{3708C27A-E1B1-4EEE-9777-CB3A5E438044}">
      <dgm:prSet phldrT="[Text]"/>
      <dgm:spPr/>
      <dgm:t>
        <a:bodyPr/>
        <a:lstStyle/>
        <a:p>
          <a:r>
            <a:rPr lang="en-US"/>
            <a:t>Letter explaining Resettlement Program</a:t>
          </a:r>
        </a:p>
      </dgm:t>
    </dgm:pt>
    <dgm:pt modelId="{E6BB279E-107C-4AD8-8996-8858EFA85455}" type="parTrans" cxnId="{1F5A3099-0BE4-4C8B-983F-83E1860C1C80}">
      <dgm:prSet/>
      <dgm:spPr/>
      <dgm:t>
        <a:bodyPr/>
        <a:lstStyle/>
        <a:p>
          <a:endParaRPr lang="en-US"/>
        </a:p>
      </dgm:t>
    </dgm:pt>
    <dgm:pt modelId="{6CD4E830-67C7-44AB-9692-6F4F067DC789}" type="sibTrans" cxnId="{1F5A3099-0BE4-4C8B-983F-83E1860C1C80}">
      <dgm:prSet/>
      <dgm:spPr/>
      <dgm:t>
        <a:bodyPr/>
        <a:lstStyle/>
        <a:p>
          <a:endParaRPr lang="en-US"/>
        </a:p>
      </dgm:t>
    </dgm:pt>
    <dgm:pt modelId="{B60BCE14-C115-429C-B58A-5B2731302D2C}">
      <dgm:prSet phldrT="[Text]"/>
      <dgm:spPr/>
      <dgm:t>
        <a:bodyPr/>
        <a:lstStyle/>
        <a:p>
          <a:r>
            <a:rPr lang="en-US"/>
            <a:t>Agency References</a:t>
          </a:r>
        </a:p>
      </dgm:t>
    </dgm:pt>
    <dgm:pt modelId="{3594FE24-FA22-47E8-8842-E2FABE9792A1}" type="parTrans" cxnId="{F36BF635-D1AE-4180-87ED-A3E516362393}">
      <dgm:prSet/>
      <dgm:spPr/>
      <dgm:t>
        <a:bodyPr/>
        <a:lstStyle/>
        <a:p>
          <a:endParaRPr lang="en-US"/>
        </a:p>
      </dgm:t>
    </dgm:pt>
    <dgm:pt modelId="{394FF9F2-ABAD-4D11-B5F0-6734E23B60F7}" type="sibTrans" cxnId="{F36BF635-D1AE-4180-87ED-A3E516362393}">
      <dgm:prSet/>
      <dgm:spPr/>
      <dgm:t>
        <a:bodyPr/>
        <a:lstStyle/>
        <a:p>
          <a:endParaRPr lang="en-US"/>
        </a:p>
      </dgm:t>
    </dgm:pt>
    <dgm:pt modelId="{380F2100-509C-4309-BF29-DC8E86926E7A}">
      <dgm:prSet phldrT="[Text]"/>
      <dgm:spPr/>
      <dgm:t>
        <a:bodyPr/>
        <a:lstStyle/>
        <a:p>
          <a:r>
            <a:rPr lang="en-US"/>
            <a:t>Real Estate</a:t>
          </a:r>
        </a:p>
      </dgm:t>
    </dgm:pt>
    <dgm:pt modelId="{0B7B258A-65CC-45FE-937D-BDE06C9F4DAF}" type="parTrans" cxnId="{EA94F860-ED56-4D93-B126-C7822BCABA8B}">
      <dgm:prSet/>
      <dgm:spPr/>
      <dgm:t>
        <a:bodyPr/>
        <a:lstStyle/>
        <a:p>
          <a:endParaRPr lang="en-US"/>
        </a:p>
      </dgm:t>
    </dgm:pt>
    <dgm:pt modelId="{D215E8A2-15CB-475A-86FE-B722EC517374}" type="sibTrans" cxnId="{EA94F860-ED56-4D93-B126-C7822BCABA8B}">
      <dgm:prSet/>
      <dgm:spPr/>
      <dgm:t>
        <a:bodyPr/>
        <a:lstStyle/>
        <a:p>
          <a:endParaRPr lang="en-US"/>
        </a:p>
      </dgm:t>
    </dgm:pt>
    <dgm:pt modelId="{31710919-ECC0-4063-B25B-334190E5F653}">
      <dgm:prSet phldrT="[Text]"/>
      <dgm:spPr/>
      <dgm:t>
        <a:bodyPr/>
        <a:lstStyle/>
        <a:p>
          <a:r>
            <a:rPr lang="en-US"/>
            <a:t>Connect with housing volunteers</a:t>
          </a:r>
          <a:endParaRPr lang="en-US" i="1"/>
        </a:p>
      </dgm:t>
    </dgm:pt>
    <dgm:pt modelId="{6412F4C3-0E06-404A-BEE2-FF3D9216BA56}" type="parTrans" cxnId="{E6E58507-5988-47F4-BDA8-2AD17B4F76AD}">
      <dgm:prSet/>
      <dgm:spPr/>
      <dgm:t>
        <a:bodyPr/>
        <a:lstStyle/>
        <a:p>
          <a:endParaRPr lang="en-US"/>
        </a:p>
      </dgm:t>
    </dgm:pt>
    <dgm:pt modelId="{70142F5C-E246-4A02-8259-C9D43D4BC3F7}" type="sibTrans" cxnId="{E6E58507-5988-47F4-BDA8-2AD17B4F76AD}">
      <dgm:prSet/>
      <dgm:spPr/>
      <dgm:t>
        <a:bodyPr/>
        <a:lstStyle/>
        <a:p>
          <a:endParaRPr lang="en-US"/>
        </a:p>
      </dgm:t>
    </dgm:pt>
    <dgm:pt modelId="{81854E27-6278-4AC0-8C3E-CC4FF73C9835}">
      <dgm:prSet phldrT="[Text]"/>
      <dgm:spPr/>
      <dgm:t>
        <a:bodyPr/>
        <a:lstStyle/>
        <a:p>
          <a:r>
            <a:rPr lang="en-US"/>
            <a:t>Build a network</a:t>
          </a:r>
        </a:p>
      </dgm:t>
    </dgm:pt>
    <dgm:pt modelId="{B81E4C41-8499-4ACC-B708-B94A10063B26}" type="parTrans" cxnId="{F9426B89-B32C-4DF3-A49A-C285F033AC6B}">
      <dgm:prSet/>
      <dgm:spPr/>
      <dgm:t>
        <a:bodyPr/>
        <a:lstStyle/>
        <a:p>
          <a:endParaRPr lang="en-US"/>
        </a:p>
      </dgm:t>
    </dgm:pt>
    <dgm:pt modelId="{463347D0-0AD3-4301-A70A-7E5F9F69035A}" type="sibTrans" cxnId="{F9426B89-B32C-4DF3-A49A-C285F033AC6B}">
      <dgm:prSet/>
      <dgm:spPr/>
      <dgm:t>
        <a:bodyPr/>
        <a:lstStyle/>
        <a:p>
          <a:endParaRPr lang="en-US"/>
        </a:p>
      </dgm:t>
    </dgm:pt>
    <dgm:pt modelId="{AE8427D9-27F2-4EA8-8F58-8FF583A1B848}" type="pres">
      <dgm:prSet presAssocID="{2C2314FF-CB14-4FA3-A5EB-1CFBE557949C}" presName="linearFlow" presStyleCnt="0">
        <dgm:presLayoutVars>
          <dgm:dir/>
          <dgm:animLvl val="lvl"/>
          <dgm:resizeHandles val="exact"/>
        </dgm:presLayoutVars>
      </dgm:prSet>
      <dgm:spPr/>
    </dgm:pt>
    <dgm:pt modelId="{6D9A113E-C96D-4476-AEA9-1B4BFC6F8D28}" type="pres">
      <dgm:prSet presAssocID="{0F5E130C-5287-4099-881F-F2AF08C61EEA}" presName="composite" presStyleCnt="0"/>
      <dgm:spPr/>
    </dgm:pt>
    <dgm:pt modelId="{8E8F0229-2C27-495C-857E-8F0D2B2397ED}" type="pres">
      <dgm:prSet presAssocID="{0F5E130C-5287-4099-881F-F2AF08C61EEA}" presName="parentText" presStyleLbl="alignNode1" presStyleIdx="0" presStyleCnt="3">
        <dgm:presLayoutVars>
          <dgm:chMax val="1"/>
          <dgm:bulletEnabled val="1"/>
        </dgm:presLayoutVars>
      </dgm:prSet>
      <dgm:spPr/>
    </dgm:pt>
    <dgm:pt modelId="{117114C1-6577-499E-9A51-66A47760F524}" type="pres">
      <dgm:prSet presAssocID="{0F5E130C-5287-4099-881F-F2AF08C61EEA}" presName="descendantText" presStyleLbl="alignAcc1" presStyleIdx="0" presStyleCnt="3">
        <dgm:presLayoutVars>
          <dgm:bulletEnabled val="1"/>
        </dgm:presLayoutVars>
      </dgm:prSet>
      <dgm:spPr/>
    </dgm:pt>
    <dgm:pt modelId="{18E3781A-391E-4AB6-98EA-C932D35B75B6}" type="pres">
      <dgm:prSet presAssocID="{6C4B0A38-9993-48A7-B77F-1D6FF1614C1D}" presName="sp" presStyleCnt="0"/>
      <dgm:spPr/>
    </dgm:pt>
    <dgm:pt modelId="{0B1D4FEC-9A63-42C6-8E45-D6EAC2686710}" type="pres">
      <dgm:prSet presAssocID="{E6B403C4-3D91-4AC1-9BF9-668FF0FAF42D}" presName="composite" presStyleCnt="0"/>
      <dgm:spPr/>
    </dgm:pt>
    <dgm:pt modelId="{66EE826C-6F02-4BCC-9F33-1FBB0F479293}" type="pres">
      <dgm:prSet presAssocID="{E6B403C4-3D91-4AC1-9BF9-668FF0FAF42D}" presName="parentText" presStyleLbl="alignNode1" presStyleIdx="1" presStyleCnt="3">
        <dgm:presLayoutVars>
          <dgm:chMax val="1"/>
          <dgm:bulletEnabled val="1"/>
        </dgm:presLayoutVars>
      </dgm:prSet>
      <dgm:spPr/>
    </dgm:pt>
    <dgm:pt modelId="{31140E9D-6DC1-40E8-8118-3864123A30A4}" type="pres">
      <dgm:prSet presAssocID="{E6B403C4-3D91-4AC1-9BF9-668FF0FAF42D}" presName="descendantText" presStyleLbl="alignAcc1" presStyleIdx="1" presStyleCnt="3">
        <dgm:presLayoutVars>
          <dgm:bulletEnabled val="1"/>
        </dgm:presLayoutVars>
      </dgm:prSet>
      <dgm:spPr/>
    </dgm:pt>
    <dgm:pt modelId="{19D9CD3E-7859-41A7-AD22-A6AE18C7B11C}" type="pres">
      <dgm:prSet presAssocID="{7DD17BD5-9DBC-4A65-856F-CA387E7060BB}" presName="sp" presStyleCnt="0"/>
      <dgm:spPr/>
    </dgm:pt>
    <dgm:pt modelId="{5C7919B3-3B37-4A90-AE62-886DFBDBF903}" type="pres">
      <dgm:prSet presAssocID="{380F2100-509C-4309-BF29-DC8E86926E7A}" presName="composite" presStyleCnt="0"/>
      <dgm:spPr/>
    </dgm:pt>
    <dgm:pt modelId="{232D50A1-B49F-43AC-8F76-DD1CA4CD2AB8}" type="pres">
      <dgm:prSet presAssocID="{380F2100-509C-4309-BF29-DC8E86926E7A}" presName="parentText" presStyleLbl="alignNode1" presStyleIdx="2" presStyleCnt="3">
        <dgm:presLayoutVars>
          <dgm:chMax val="1"/>
          <dgm:bulletEnabled val="1"/>
        </dgm:presLayoutVars>
      </dgm:prSet>
      <dgm:spPr/>
    </dgm:pt>
    <dgm:pt modelId="{1049D181-3264-472F-B773-1DC2D934BB3C}" type="pres">
      <dgm:prSet presAssocID="{380F2100-509C-4309-BF29-DC8E86926E7A}" presName="descendantText" presStyleLbl="alignAcc1" presStyleIdx="2" presStyleCnt="3">
        <dgm:presLayoutVars>
          <dgm:bulletEnabled val="1"/>
        </dgm:presLayoutVars>
      </dgm:prSet>
      <dgm:spPr/>
    </dgm:pt>
  </dgm:ptLst>
  <dgm:cxnLst>
    <dgm:cxn modelId="{990ECB00-0AD7-4EA8-BAED-56789848D151}" type="presOf" srcId="{31710919-ECC0-4063-B25B-334190E5F653}" destId="{1049D181-3264-472F-B773-1DC2D934BB3C}" srcOrd="0" destOrd="0" presId="urn:microsoft.com/office/officeart/2005/8/layout/chevron2"/>
    <dgm:cxn modelId="{DF483403-B574-4C4F-8C77-F1346810DDAE}" type="presOf" srcId="{2C2314FF-CB14-4FA3-A5EB-1CFBE557949C}" destId="{AE8427D9-27F2-4EA8-8F58-8FF583A1B848}" srcOrd="0" destOrd="0" presId="urn:microsoft.com/office/officeart/2005/8/layout/chevron2"/>
    <dgm:cxn modelId="{75EBC004-7747-4406-8434-44915444E63A}" type="presOf" srcId="{E6B403C4-3D91-4AC1-9BF9-668FF0FAF42D}" destId="{66EE826C-6F02-4BCC-9F33-1FBB0F479293}" srcOrd="0" destOrd="0" presId="urn:microsoft.com/office/officeart/2005/8/layout/chevron2"/>
    <dgm:cxn modelId="{E6E58507-5988-47F4-BDA8-2AD17B4F76AD}" srcId="{380F2100-509C-4309-BF29-DC8E86926E7A}" destId="{31710919-ECC0-4063-B25B-334190E5F653}" srcOrd="0" destOrd="0" parTransId="{6412F4C3-0E06-404A-BEE2-FF3D9216BA56}" sibTransId="{70142F5C-E246-4A02-8259-C9D43D4BC3F7}"/>
    <dgm:cxn modelId="{14392E10-4911-458F-953E-089B65C83D82}" type="presOf" srcId="{380F2100-509C-4309-BF29-DC8E86926E7A}" destId="{232D50A1-B49F-43AC-8F76-DD1CA4CD2AB8}" srcOrd="0" destOrd="0" presId="urn:microsoft.com/office/officeart/2005/8/layout/chevron2"/>
    <dgm:cxn modelId="{F36BF635-D1AE-4180-87ED-A3E516362393}" srcId="{E6B403C4-3D91-4AC1-9BF9-668FF0FAF42D}" destId="{B60BCE14-C115-429C-B58A-5B2731302D2C}" srcOrd="1" destOrd="0" parTransId="{3594FE24-FA22-47E8-8842-E2FABE9792A1}" sibTransId="{394FF9F2-ABAD-4D11-B5F0-6734E23B60F7}"/>
    <dgm:cxn modelId="{EA94F860-ED56-4D93-B126-C7822BCABA8B}" srcId="{2C2314FF-CB14-4FA3-A5EB-1CFBE557949C}" destId="{380F2100-509C-4309-BF29-DC8E86926E7A}" srcOrd="2" destOrd="0" parTransId="{0B7B258A-65CC-45FE-937D-BDE06C9F4DAF}" sibTransId="{D215E8A2-15CB-475A-86FE-B722EC517374}"/>
    <dgm:cxn modelId="{A818CE6A-1A6A-4E83-A1D7-F0E21E2E40BF}" srcId="{2C2314FF-CB14-4FA3-A5EB-1CFBE557949C}" destId="{E6B403C4-3D91-4AC1-9BF9-668FF0FAF42D}" srcOrd="1" destOrd="0" parTransId="{6C7C134D-62A3-4403-9F5E-23AD956B39E6}" sibTransId="{7DD17BD5-9DBC-4A65-856F-CA387E7060BB}"/>
    <dgm:cxn modelId="{D045214F-0D9C-4525-8562-8BC7BFF5F00A}" type="presOf" srcId="{E32CC820-B745-43C0-A1F6-41F5DAE27274}" destId="{117114C1-6577-499E-9A51-66A47760F524}" srcOrd="0" destOrd="0" presId="urn:microsoft.com/office/officeart/2005/8/layout/chevron2"/>
    <dgm:cxn modelId="{51CCAE71-D707-4BCE-9199-4DA9DDB700FE}" srcId="{0F5E130C-5287-4099-881F-F2AF08C61EEA}" destId="{E5D9F99C-B4EF-439C-8AFB-D047107767ED}" srcOrd="1" destOrd="0" parTransId="{30B107BE-244C-46EF-93A6-9AF87AFED050}" sibTransId="{DD5F2A0C-AD67-4C63-A945-9DCE9CA8D2BB}"/>
    <dgm:cxn modelId="{E32A147C-6B88-4E9E-80C0-F59E98BD466D}" type="presOf" srcId="{E5D9F99C-B4EF-439C-8AFB-D047107767ED}" destId="{117114C1-6577-499E-9A51-66A47760F524}" srcOrd="0" destOrd="1" presId="urn:microsoft.com/office/officeart/2005/8/layout/chevron2"/>
    <dgm:cxn modelId="{5ADA6F84-C25B-453B-AFE8-F013F3868AAD}" type="presOf" srcId="{81854E27-6278-4AC0-8C3E-CC4FF73C9835}" destId="{1049D181-3264-472F-B773-1DC2D934BB3C}" srcOrd="0" destOrd="1" presId="urn:microsoft.com/office/officeart/2005/8/layout/chevron2"/>
    <dgm:cxn modelId="{F9426B89-B32C-4DF3-A49A-C285F033AC6B}" srcId="{380F2100-509C-4309-BF29-DC8E86926E7A}" destId="{81854E27-6278-4AC0-8C3E-CC4FF73C9835}" srcOrd="1" destOrd="0" parTransId="{B81E4C41-8499-4ACC-B708-B94A10063B26}" sibTransId="{463347D0-0AD3-4301-A70A-7E5F9F69035A}"/>
    <dgm:cxn modelId="{AE3CEF98-2C21-40B8-8BD1-AB5F5FD537BD}" type="presOf" srcId="{B60BCE14-C115-429C-B58A-5B2731302D2C}" destId="{31140E9D-6DC1-40E8-8118-3864123A30A4}" srcOrd="0" destOrd="1" presId="urn:microsoft.com/office/officeart/2005/8/layout/chevron2"/>
    <dgm:cxn modelId="{1F5A3099-0BE4-4C8B-983F-83E1860C1C80}" srcId="{E6B403C4-3D91-4AC1-9BF9-668FF0FAF42D}" destId="{3708C27A-E1B1-4EEE-9777-CB3A5E438044}" srcOrd="0" destOrd="0" parTransId="{E6BB279E-107C-4AD8-8996-8858EFA85455}" sibTransId="{6CD4E830-67C7-44AB-9692-6F4F067DC789}"/>
    <dgm:cxn modelId="{151D379C-C543-4751-BA20-1828BDFC3AA7}" srcId="{2C2314FF-CB14-4FA3-A5EB-1CFBE557949C}" destId="{0F5E130C-5287-4099-881F-F2AF08C61EEA}" srcOrd="0" destOrd="0" parTransId="{254C4498-C766-40D6-A8A3-598ECD900E47}" sibTransId="{6C4B0A38-9993-48A7-B77F-1D6FF1614C1D}"/>
    <dgm:cxn modelId="{9F8F6CB9-AE39-4043-8CF2-227213D5814F}" type="presOf" srcId="{0F5E130C-5287-4099-881F-F2AF08C61EEA}" destId="{8E8F0229-2C27-495C-857E-8F0D2B2397ED}" srcOrd="0" destOrd="0" presId="urn:microsoft.com/office/officeart/2005/8/layout/chevron2"/>
    <dgm:cxn modelId="{9F9B88D1-441C-46D1-ADCF-EF409DFDB456}" srcId="{0F5E130C-5287-4099-881F-F2AF08C61EEA}" destId="{E32CC820-B745-43C0-A1F6-41F5DAE27274}" srcOrd="0" destOrd="0" parTransId="{38135C36-09BC-45C2-938C-CDA9F02C9F5D}" sibTransId="{7C58907A-39B2-4540-A728-736BB40103D3}"/>
    <dgm:cxn modelId="{3AE9D0DE-56D4-445C-9B7D-98F05A6C7617}" type="presOf" srcId="{3708C27A-E1B1-4EEE-9777-CB3A5E438044}" destId="{31140E9D-6DC1-40E8-8118-3864123A30A4}" srcOrd="0" destOrd="0" presId="urn:microsoft.com/office/officeart/2005/8/layout/chevron2"/>
    <dgm:cxn modelId="{C198DFAE-433A-41C0-A9DF-E53DDA86C513}" type="presParOf" srcId="{AE8427D9-27F2-4EA8-8F58-8FF583A1B848}" destId="{6D9A113E-C96D-4476-AEA9-1B4BFC6F8D28}" srcOrd="0" destOrd="0" presId="urn:microsoft.com/office/officeart/2005/8/layout/chevron2"/>
    <dgm:cxn modelId="{E503E298-7D33-4C75-A9FC-42D2A0BCBFD1}" type="presParOf" srcId="{6D9A113E-C96D-4476-AEA9-1B4BFC6F8D28}" destId="{8E8F0229-2C27-495C-857E-8F0D2B2397ED}" srcOrd="0" destOrd="0" presId="urn:microsoft.com/office/officeart/2005/8/layout/chevron2"/>
    <dgm:cxn modelId="{745B6CF2-C5AA-45B8-98C8-8288680FFE74}" type="presParOf" srcId="{6D9A113E-C96D-4476-AEA9-1B4BFC6F8D28}" destId="{117114C1-6577-499E-9A51-66A47760F524}" srcOrd="1" destOrd="0" presId="urn:microsoft.com/office/officeart/2005/8/layout/chevron2"/>
    <dgm:cxn modelId="{F19CB724-58C1-4205-A9D0-6FF9340B2204}" type="presParOf" srcId="{AE8427D9-27F2-4EA8-8F58-8FF583A1B848}" destId="{18E3781A-391E-4AB6-98EA-C932D35B75B6}" srcOrd="1" destOrd="0" presId="urn:microsoft.com/office/officeart/2005/8/layout/chevron2"/>
    <dgm:cxn modelId="{C139477F-C928-48F3-9475-BFA926375DA2}" type="presParOf" srcId="{AE8427D9-27F2-4EA8-8F58-8FF583A1B848}" destId="{0B1D4FEC-9A63-42C6-8E45-D6EAC2686710}" srcOrd="2" destOrd="0" presId="urn:microsoft.com/office/officeart/2005/8/layout/chevron2"/>
    <dgm:cxn modelId="{350DA495-A94B-408F-9C91-AFBD615BFCF7}" type="presParOf" srcId="{0B1D4FEC-9A63-42C6-8E45-D6EAC2686710}" destId="{66EE826C-6F02-4BCC-9F33-1FBB0F479293}" srcOrd="0" destOrd="0" presId="urn:microsoft.com/office/officeart/2005/8/layout/chevron2"/>
    <dgm:cxn modelId="{F763EF3C-84BB-442A-A2BA-17C13B2A57A6}" type="presParOf" srcId="{0B1D4FEC-9A63-42C6-8E45-D6EAC2686710}" destId="{31140E9D-6DC1-40E8-8118-3864123A30A4}" srcOrd="1" destOrd="0" presId="urn:microsoft.com/office/officeart/2005/8/layout/chevron2"/>
    <dgm:cxn modelId="{9D0B610B-0019-4CFC-A51B-6DBBD97A860A}" type="presParOf" srcId="{AE8427D9-27F2-4EA8-8F58-8FF583A1B848}" destId="{19D9CD3E-7859-41A7-AD22-A6AE18C7B11C}" srcOrd="3" destOrd="0" presId="urn:microsoft.com/office/officeart/2005/8/layout/chevron2"/>
    <dgm:cxn modelId="{8710EAB0-4DDF-43F5-8DFF-CF56D12899AE}" type="presParOf" srcId="{AE8427D9-27F2-4EA8-8F58-8FF583A1B848}" destId="{5C7919B3-3B37-4A90-AE62-886DFBDBF903}" srcOrd="4" destOrd="0" presId="urn:microsoft.com/office/officeart/2005/8/layout/chevron2"/>
    <dgm:cxn modelId="{C2943E87-3156-41C5-B726-9605F89F5A72}" type="presParOf" srcId="{5C7919B3-3B37-4A90-AE62-886DFBDBF903}" destId="{232D50A1-B49F-43AC-8F76-DD1CA4CD2AB8}" srcOrd="0" destOrd="0" presId="urn:microsoft.com/office/officeart/2005/8/layout/chevron2"/>
    <dgm:cxn modelId="{9B9B4F65-E8E6-42AF-A306-5CF2E63380C5}" type="presParOf" srcId="{5C7919B3-3B37-4A90-AE62-886DFBDBF903}" destId="{1049D181-3264-472F-B773-1DC2D934BB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856B8A-F177-4201-855B-BF48E7170E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9E6E2C-D0BB-4D0A-9589-2414365B3AFD}">
      <dgm:prSet phldrT="[Text]"/>
      <dgm:spPr/>
      <dgm:t>
        <a:bodyPr/>
        <a:lstStyle/>
        <a:p>
          <a:r>
            <a:rPr lang="en-US"/>
            <a:t>Housing assets within Parish Communities. </a:t>
          </a:r>
        </a:p>
      </dgm:t>
    </dgm:pt>
    <dgm:pt modelId="{49875357-1281-4531-ADDC-21B193C33112}" type="parTrans" cxnId="{D0783DB0-7221-4077-9518-C12E5370EA4E}">
      <dgm:prSet/>
      <dgm:spPr/>
      <dgm:t>
        <a:bodyPr/>
        <a:lstStyle/>
        <a:p>
          <a:endParaRPr lang="en-US"/>
        </a:p>
      </dgm:t>
    </dgm:pt>
    <dgm:pt modelId="{BD55F820-9EA2-472A-AC54-7233CB4E4618}" type="sibTrans" cxnId="{D0783DB0-7221-4077-9518-C12E5370EA4E}">
      <dgm:prSet/>
      <dgm:spPr/>
      <dgm:t>
        <a:bodyPr/>
        <a:lstStyle/>
        <a:p>
          <a:endParaRPr lang="en-US"/>
        </a:p>
      </dgm:t>
    </dgm:pt>
    <dgm:pt modelId="{65CCFB87-AB6B-4AB7-AC2A-160136D0A93B}">
      <dgm:prSet phldrT="[Text]"/>
      <dgm:spPr/>
      <dgm:t>
        <a:bodyPr/>
        <a:lstStyle/>
        <a:p>
          <a:r>
            <a:rPr lang="en-US"/>
            <a:t>Volunteers with Real Estate Expertise.</a:t>
          </a:r>
        </a:p>
      </dgm:t>
    </dgm:pt>
    <dgm:pt modelId="{90AF2AC6-F2E2-4A7E-BC90-DB68040299E0}" type="parTrans" cxnId="{886A3E9D-0946-46D5-A362-5E5120A8CECF}">
      <dgm:prSet/>
      <dgm:spPr/>
      <dgm:t>
        <a:bodyPr/>
        <a:lstStyle/>
        <a:p>
          <a:endParaRPr lang="en-US"/>
        </a:p>
      </dgm:t>
    </dgm:pt>
    <dgm:pt modelId="{D248E715-EA2C-4523-9526-487695BEAB61}" type="sibTrans" cxnId="{886A3E9D-0946-46D5-A362-5E5120A8CECF}">
      <dgm:prSet/>
      <dgm:spPr/>
      <dgm:t>
        <a:bodyPr/>
        <a:lstStyle/>
        <a:p>
          <a:endParaRPr lang="en-US"/>
        </a:p>
      </dgm:t>
    </dgm:pt>
    <dgm:pt modelId="{32F69C7E-AD62-4B74-89BA-68C4AD56D272}">
      <dgm:prSet phldrT="[Text]"/>
      <dgm:spPr/>
      <dgm:t>
        <a:bodyPr/>
        <a:lstStyle/>
        <a:p>
          <a:r>
            <a:rPr lang="en-US"/>
            <a:t>Never too many Cooks in the kitchen.</a:t>
          </a:r>
        </a:p>
      </dgm:t>
    </dgm:pt>
    <dgm:pt modelId="{3BFF5C3E-4D4F-4A31-8501-8BCAB803A05A}" type="parTrans" cxnId="{CA97574E-3C5E-460C-A1F7-216C5C47A0F1}">
      <dgm:prSet/>
      <dgm:spPr/>
      <dgm:t>
        <a:bodyPr/>
        <a:lstStyle/>
        <a:p>
          <a:endParaRPr lang="en-US"/>
        </a:p>
      </dgm:t>
    </dgm:pt>
    <dgm:pt modelId="{6222C61A-AD70-4F04-BD82-E53E8D0D1F7F}" type="sibTrans" cxnId="{CA97574E-3C5E-460C-A1F7-216C5C47A0F1}">
      <dgm:prSet/>
      <dgm:spPr/>
      <dgm:t>
        <a:bodyPr/>
        <a:lstStyle/>
        <a:p>
          <a:endParaRPr lang="en-US"/>
        </a:p>
      </dgm:t>
    </dgm:pt>
    <dgm:pt modelId="{2F792C13-F0B2-FE43-9B09-35AA91352982}">
      <dgm:prSet/>
      <dgm:spPr/>
      <dgm:t>
        <a:bodyPr/>
        <a:lstStyle/>
        <a:p>
          <a:r>
            <a:rPr lang="en-US"/>
            <a:t>Power of Networking for housing.</a:t>
          </a:r>
        </a:p>
      </dgm:t>
    </dgm:pt>
    <dgm:pt modelId="{0DF930E7-2CD5-F24F-BA5A-DAE1086BB7DF}" type="parTrans" cxnId="{4FD1672B-06EB-1345-AAE7-2B345E41AA02}">
      <dgm:prSet/>
      <dgm:spPr/>
      <dgm:t>
        <a:bodyPr/>
        <a:lstStyle/>
        <a:p>
          <a:endParaRPr lang="en-US"/>
        </a:p>
      </dgm:t>
    </dgm:pt>
    <dgm:pt modelId="{B7903BAD-11B6-0846-9E2F-6134E132ECF8}" type="sibTrans" cxnId="{4FD1672B-06EB-1345-AAE7-2B345E41AA02}">
      <dgm:prSet/>
      <dgm:spPr/>
      <dgm:t>
        <a:bodyPr/>
        <a:lstStyle/>
        <a:p>
          <a:endParaRPr lang="en-US"/>
        </a:p>
      </dgm:t>
    </dgm:pt>
    <dgm:pt modelId="{38F66140-0425-466D-B9E1-BF88AAB50D3A}" type="pres">
      <dgm:prSet presAssocID="{7A856B8A-F177-4201-855B-BF48E7170E6C}" presName="Name0" presStyleCnt="0">
        <dgm:presLayoutVars>
          <dgm:chMax val="7"/>
          <dgm:chPref val="7"/>
          <dgm:dir/>
        </dgm:presLayoutVars>
      </dgm:prSet>
      <dgm:spPr/>
    </dgm:pt>
    <dgm:pt modelId="{51C4FF24-A341-4FF5-B400-645D45EA444E}" type="pres">
      <dgm:prSet presAssocID="{7A856B8A-F177-4201-855B-BF48E7170E6C}" presName="Name1" presStyleCnt="0"/>
      <dgm:spPr/>
    </dgm:pt>
    <dgm:pt modelId="{806D8B55-D822-48A1-BE59-4A0E243CBC87}" type="pres">
      <dgm:prSet presAssocID="{7A856B8A-F177-4201-855B-BF48E7170E6C}" presName="cycle" presStyleCnt="0"/>
      <dgm:spPr/>
    </dgm:pt>
    <dgm:pt modelId="{3DD8D445-E810-40C7-9FAA-95E7C7C81460}" type="pres">
      <dgm:prSet presAssocID="{7A856B8A-F177-4201-855B-BF48E7170E6C}" presName="srcNode" presStyleLbl="node1" presStyleIdx="0" presStyleCnt="4"/>
      <dgm:spPr/>
    </dgm:pt>
    <dgm:pt modelId="{09140B37-4C48-42AA-9649-BBBA54918651}" type="pres">
      <dgm:prSet presAssocID="{7A856B8A-F177-4201-855B-BF48E7170E6C}" presName="conn" presStyleLbl="parChTrans1D2" presStyleIdx="0" presStyleCnt="1"/>
      <dgm:spPr/>
    </dgm:pt>
    <dgm:pt modelId="{8C92D290-DDC1-4F39-89A4-0712CBA9A7EA}" type="pres">
      <dgm:prSet presAssocID="{7A856B8A-F177-4201-855B-BF48E7170E6C}" presName="extraNode" presStyleLbl="node1" presStyleIdx="0" presStyleCnt="4"/>
      <dgm:spPr/>
    </dgm:pt>
    <dgm:pt modelId="{A152483D-1F0A-4A27-ABB3-FCF7AC26668F}" type="pres">
      <dgm:prSet presAssocID="{7A856B8A-F177-4201-855B-BF48E7170E6C}" presName="dstNode" presStyleLbl="node1" presStyleIdx="0" presStyleCnt="4"/>
      <dgm:spPr/>
    </dgm:pt>
    <dgm:pt modelId="{63192CA2-0520-412E-8A38-FABF14D87D8F}" type="pres">
      <dgm:prSet presAssocID="{9D9E6E2C-D0BB-4D0A-9589-2414365B3AFD}" presName="text_1" presStyleLbl="node1" presStyleIdx="0" presStyleCnt="4">
        <dgm:presLayoutVars>
          <dgm:bulletEnabled val="1"/>
        </dgm:presLayoutVars>
      </dgm:prSet>
      <dgm:spPr/>
    </dgm:pt>
    <dgm:pt modelId="{44F8AC8F-931B-451D-A344-443C7DE48744}" type="pres">
      <dgm:prSet presAssocID="{9D9E6E2C-D0BB-4D0A-9589-2414365B3AFD}" presName="accent_1" presStyleCnt="0"/>
      <dgm:spPr/>
    </dgm:pt>
    <dgm:pt modelId="{A5D783D5-DB7A-4883-9C33-29F7EDA38678}" type="pres">
      <dgm:prSet presAssocID="{9D9E6E2C-D0BB-4D0A-9589-2414365B3AFD}" presName="accentRepeatNode" presStyleLbl="solidFgAcc1" presStyleIdx="0" presStyleCnt="4"/>
      <dgm:spPr/>
    </dgm:pt>
    <dgm:pt modelId="{006DC083-DAFC-B94C-844B-22F9335C3C44}" type="pres">
      <dgm:prSet presAssocID="{2F792C13-F0B2-FE43-9B09-35AA91352982}" presName="text_2" presStyleLbl="node1" presStyleIdx="1" presStyleCnt="4">
        <dgm:presLayoutVars>
          <dgm:bulletEnabled val="1"/>
        </dgm:presLayoutVars>
      </dgm:prSet>
      <dgm:spPr/>
    </dgm:pt>
    <dgm:pt modelId="{D511E555-F080-BB42-A9B6-DAB1AB0B6DD6}" type="pres">
      <dgm:prSet presAssocID="{2F792C13-F0B2-FE43-9B09-35AA91352982}" presName="accent_2" presStyleCnt="0"/>
      <dgm:spPr/>
    </dgm:pt>
    <dgm:pt modelId="{7563B77C-D437-564C-878F-7EB415280A8F}" type="pres">
      <dgm:prSet presAssocID="{2F792C13-F0B2-FE43-9B09-35AA91352982}" presName="accentRepeatNode" presStyleLbl="solidFgAcc1" presStyleIdx="1" presStyleCnt="4"/>
      <dgm:spPr/>
    </dgm:pt>
    <dgm:pt modelId="{90C5620E-6A25-7D4F-B715-645E02F48356}" type="pres">
      <dgm:prSet presAssocID="{65CCFB87-AB6B-4AB7-AC2A-160136D0A93B}" presName="text_3" presStyleLbl="node1" presStyleIdx="2" presStyleCnt="4">
        <dgm:presLayoutVars>
          <dgm:bulletEnabled val="1"/>
        </dgm:presLayoutVars>
      </dgm:prSet>
      <dgm:spPr/>
    </dgm:pt>
    <dgm:pt modelId="{353617F4-48CE-1D4A-A5B7-37BC0D2693D3}" type="pres">
      <dgm:prSet presAssocID="{65CCFB87-AB6B-4AB7-AC2A-160136D0A93B}" presName="accent_3" presStyleCnt="0"/>
      <dgm:spPr/>
    </dgm:pt>
    <dgm:pt modelId="{5EE8AACB-8529-46D7-B5C0-8D949EBBCDFE}" type="pres">
      <dgm:prSet presAssocID="{65CCFB87-AB6B-4AB7-AC2A-160136D0A93B}" presName="accentRepeatNode" presStyleLbl="solidFgAcc1" presStyleIdx="2" presStyleCnt="4"/>
      <dgm:spPr/>
    </dgm:pt>
    <dgm:pt modelId="{CBB1A011-17EE-364D-A5F9-8ABF5AE815C4}" type="pres">
      <dgm:prSet presAssocID="{32F69C7E-AD62-4B74-89BA-68C4AD56D272}" presName="text_4" presStyleLbl="node1" presStyleIdx="3" presStyleCnt="4">
        <dgm:presLayoutVars>
          <dgm:bulletEnabled val="1"/>
        </dgm:presLayoutVars>
      </dgm:prSet>
      <dgm:spPr/>
    </dgm:pt>
    <dgm:pt modelId="{13B160AC-34FB-494C-8222-DBB45BBDE807}" type="pres">
      <dgm:prSet presAssocID="{32F69C7E-AD62-4B74-89BA-68C4AD56D272}" presName="accent_4" presStyleCnt="0"/>
      <dgm:spPr/>
    </dgm:pt>
    <dgm:pt modelId="{C8890A63-0175-479A-B30F-65810831CAB4}" type="pres">
      <dgm:prSet presAssocID="{32F69C7E-AD62-4B74-89BA-68C4AD56D272}" presName="accentRepeatNode" presStyleLbl="solidFgAcc1" presStyleIdx="3" presStyleCnt="4"/>
      <dgm:spPr/>
    </dgm:pt>
  </dgm:ptLst>
  <dgm:cxnLst>
    <dgm:cxn modelId="{89221B04-E012-4928-9C3A-16BD05FD7F96}" type="presOf" srcId="{9D9E6E2C-D0BB-4D0A-9589-2414365B3AFD}" destId="{63192CA2-0520-412E-8A38-FABF14D87D8F}" srcOrd="0" destOrd="0" presId="urn:microsoft.com/office/officeart/2008/layout/VerticalCurvedList"/>
    <dgm:cxn modelId="{4FD1672B-06EB-1345-AAE7-2B345E41AA02}" srcId="{7A856B8A-F177-4201-855B-BF48E7170E6C}" destId="{2F792C13-F0B2-FE43-9B09-35AA91352982}" srcOrd="1" destOrd="0" parTransId="{0DF930E7-2CD5-F24F-BA5A-DAE1086BB7DF}" sibTransId="{B7903BAD-11B6-0846-9E2F-6134E132ECF8}"/>
    <dgm:cxn modelId="{7732DE5E-486A-3142-9794-26C0D612AF2A}" type="presOf" srcId="{65CCFB87-AB6B-4AB7-AC2A-160136D0A93B}" destId="{90C5620E-6A25-7D4F-B715-645E02F48356}" srcOrd="0" destOrd="0" presId="urn:microsoft.com/office/officeart/2008/layout/VerticalCurvedList"/>
    <dgm:cxn modelId="{CA97574E-3C5E-460C-A1F7-216C5C47A0F1}" srcId="{7A856B8A-F177-4201-855B-BF48E7170E6C}" destId="{32F69C7E-AD62-4B74-89BA-68C4AD56D272}" srcOrd="3" destOrd="0" parTransId="{3BFF5C3E-4D4F-4A31-8501-8BCAB803A05A}" sibTransId="{6222C61A-AD70-4F04-BD82-E53E8D0D1F7F}"/>
    <dgm:cxn modelId="{38A03F75-00C1-D24B-833B-6CF09F0AC863}" type="presOf" srcId="{32F69C7E-AD62-4B74-89BA-68C4AD56D272}" destId="{CBB1A011-17EE-364D-A5F9-8ABF5AE815C4}" srcOrd="0" destOrd="0" presId="urn:microsoft.com/office/officeart/2008/layout/VerticalCurvedList"/>
    <dgm:cxn modelId="{B1717D9B-0082-4007-A404-B1FD7BA6211A}" type="presOf" srcId="{BD55F820-9EA2-472A-AC54-7233CB4E4618}" destId="{09140B37-4C48-42AA-9649-BBBA54918651}" srcOrd="0" destOrd="0" presId="urn:microsoft.com/office/officeart/2008/layout/VerticalCurvedList"/>
    <dgm:cxn modelId="{886A3E9D-0946-46D5-A362-5E5120A8CECF}" srcId="{7A856B8A-F177-4201-855B-BF48E7170E6C}" destId="{65CCFB87-AB6B-4AB7-AC2A-160136D0A93B}" srcOrd="2" destOrd="0" parTransId="{90AF2AC6-F2E2-4A7E-BC90-DB68040299E0}" sibTransId="{D248E715-EA2C-4523-9526-487695BEAB61}"/>
    <dgm:cxn modelId="{975A85AF-0C56-CB46-BDF3-C164368B7597}" type="presOf" srcId="{2F792C13-F0B2-FE43-9B09-35AA91352982}" destId="{006DC083-DAFC-B94C-844B-22F9335C3C44}" srcOrd="0" destOrd="0" presId="urn:microsoft.com/office/officeart/2008/layout/VerticalCurvedList"/>
    <dgm:cxn modelId="{D0783DB0-7221-4077-9518-C12E5370EA4E}" srcId="{7A856B8A-F177-4201-855B-BF48E7170E6C}" destId="{9D9E6E2C-D0BB-4D0A-9589-2414365B3AFD}" srcOrd="0" destOrd="0" parTransId="{49875357-1281-4531-ADDC-21B193C33112}" sibTransId="{BD55F820-9EA2-472A-AC54-7233CB4E4618}"/>
    <dgm:cxn modelId="{7D4509D6-603E-43C9-84DD-D1DB39FB0929}" type="presOf" srcId="{7A856B8A-F177-4201-855B-BF48E7170E6C}" destId="{38F66140-0425-466D-B9E1-BF88AAB50D3A}" srcOrd="0" destOrd="0" presId="urn:microsoft.com/office/officeart/2008/layout/VerticalCurvedList"/>
    <dgm:cxn modelId="{2F53EC8C-3728-492B-BBF9-8ACD61BAE96D}" type="presParOf" srcId="{38F66140-0425-466D-B9E1-BF88AAB50D3A}" destId="{51C4FF24-A341-4FF5-B400-645D45EA444E}" srcOrd="0" destOrd="0" presId="urn:microsoft.com/office/officeart/2008/layout/VerticalCurvedList"/>
    <dgm:cxn modelId="{741A30CA-8FA9-4E13-8239-1DEA69206C63}" type="presParOf" srcId="{51C4FF24-A341-4FF5-B400-645D45EA444E}" destId="{806D8B55-D822-48A1-BE59-4A0E243CBC87}" srcOrd="0" destOrd="0" presId="urn:microsoft.com/office/officeart/2008/layout/VerticalCurvedList"/>
    <dgm:cxn modelId="{56979F2B-58C4-42EF-A102-74CC4FDE7D63}" type="presParOf" srcId="{806D8B55-D822-48A1-BE59-4A0E243CBC87}" destId="{3DD8D445-E810-40C7-9FAA-95E7C7C81460}" srcOrd="0" destOrd="0" presId="urn:microsoft.com/office/officeart/2008/layout/VerticalCurvedList"/>
    <dgm:cxn modelId="{0A460DD6-486F-4723-AF88-91E5C3AE3A17}" type="presParOf" srcId="{806D8B55-D822-48A1-BE59-4A0E243CBC87}" destId="{09140B37-4C48-42AA-9649-BBBA54918651}" srcOrd="1" destOrd="0" presId="urn:microsoft.com/office/officeart/2008/layout/VerticalCurvedList"/>
    <dgm:cxn modelId="{3BC2CF24-E986-408D-A125-572F5EEB7F1F}" type="presParOf" srcId="{806D8B55-D822-48A1-BE59-4A0E243CBC87}" destId="{8C92D290-DDC1-4F39-89A4-0712CBA9A7EA}" srcOrd="2" destOrd="0" presId="urn:microsoft.com/office/officeart/2008/layout/VerticalCurvedList"/>
    <dgm:cxn modelId="{F04E101A-3230-4F81-868D-957E6C0DFB67}" type="presParOf" srcId="{806D8B55-D822-48A1-BE59-4A0E243CBC87}" destId="{A152483D-1F0A-4A27-ABB3-FCF7AC26668F}" srcOrd="3" destOrd="0" presId="urn:microsoft.com/office/officeart/2008/layout/VerticalCurvedList"/>
    <dgm:cxn modelId="{7516B126-5865-4EDD-9965-EAD049CC6ACE}" type="presParOf" srcId="{51C4FF24-A341-4FF5-B400-645D45EA444E}" destId="{63192CA2-0520-412E-8A38-FABF14D87D8F}" srcOrd="1" destOrd="0" presId="urn:microsoft.com/office/officeart/2008/layout/VerticalCurvedList"/>
    <dgm:cxn modelId="{BBF167FE-53B3-42CE-A8E5-06FCD9F306EA}" type="presParOf" srcId="{51C4FF24-A341-4FF5-B400-645D45EA444E}" destId="{44F8AC8F-931B-451D-A344-443C7DE48744}" srcOrd="2" destOrd="0" presId="urn:microsoft.com/office/officeart/2008/layout/VerticalCurvedList"/>
    <dgm:cxn modelId="{89F9AB85-C3CC-4A74-83BC-163E5DAFEE6C}" type="presParOf" srcId="{44F8AC8F-931B-451D-A344-443C7DE48744}" destId="{A5D783D5-DB7A-4883-9C33-29F7EDA38678}" srcOrd="0" destOrd="0" presId="urn:microsoft.com/office/officeart/2008/layout/VerticalCurvedList"/>
    <dgm:cxn modelId="{33E6E0EE-899A-244F-8B34-575E94CFE77A}" type="presParOf" srcId="{51C4FF24-A341-4FF5-B400-645D45EA444E}" destId="{006DC083-DAFC-B94C-844B-22F9335C3C44}" srcOrd="3" destOrd="0" presId="urn:microsoft.com/office/officeart/2008/layout/VerticalCurvedList"/>
    <dgm:cxn modelId="{572E2A66-619A-B74A-ADE5-25DB29DEAE7E}" type="presParOf" srcId="{51C4FF24-A341-4FF5-B400-645D45EA444E}" destId="{D511E555-F080-BB42-A9B6-DAB1AB0B6DD6}" srcOrd="4" destOrd="0" presId="urn:microsoft.com/office/officeart/2008/layout/VerticalCurvedList"/>
    <dgm:cxn modelId="{DA4DFF32-095F-BC4C-8FEC-17ADA6C87F8A}" type="presParOf" srcId="{D511E555-F080-BB42-A9B6-DAB1AB0B6DD6}" destId="{7563B77C-D437-564C-878F-7EB415280A8F}" srcOrd="0" destOrd="0" presId="urn:microsoft.com/office/officeart/2008/layout/VerticalCurvedList"/>
    <dgm:cxn modelId="{BF816177-D574-E246-BEAE-6777A921F8C5}" type="presParOf" srcId="{51C4FF24-A341-4FF5-B400-645D45EA444E}" destId="{90C5620E-6A25-7D4F-B715-645E02F48356}" srcOrd="5" destOrd="0" presId="urn:microsoft.com/office/officeart/2008/layout/VerticalCurvedList"/>
    <dgm:cxn modelId="{715A282B-6E24-6F4C-B5B8-BABB19863D60}" type="presParOf" srcId="{51C4FF24-A341-4FF5-B400-645D45EA444E}" destId="{353617F4-48CE-1D4A-A5B7-37BC0D2693D3}" srcOrd="6" destOrd="0" presId="urn:microsoft.com/office/officeart/2008/layout/VerticalCurvedList"/>
    <dgm:cxn modelId="{B33BBC26-31DD-3C4F-8313-8C8E0C42AE1B}" type="presParOf" srcId="{353617F4-48CE-1D4A-A5B7-37BC0D2693D3}" destId="{5EE8AACB-8529-46D7-B5C0-8D949EBBCDFE}" srcOrd="0" destOrd="0" presId="urn:microsoft.com/office/officeart/2008/layout/VerticalCurvedList"/>
    <dgm:cxn modelId="{C08981B3-13F6-FB47-B030-E64DC6669747}" type="presParOf" srcId="{51C4FF24-A341-4FF5-B400-645D45EA444E}" destId="{CBB1A011-17EE-364D-A5F9-8ABF5AE815C4}" srcOrd="7" destOrd="0" presId="urn:microsoft.com/office/officeart/2008/layout/VerticalCurvedList"/>
    <dgm:cxn modelId="{FE3C8F8D-6ACB-494E-A16A-778D074AA6F2}" type="presParOf" srcId="{51C4FF24-A341-4FF5-B400-645D45EA444E}" destId="{13B160AC-34FB-494C-8222-DBB45BBDE807}" srcOrd="8" destOrd="0" presId="urn:microsoft.com/office/officeart/2008/layout/VerticalCurvedList"/>
    <dgm:cxn modelId="{D6D92EF4-6CEA-4848-91E2-AEDD3120B9D8}" type="presParOf" srcId="{13B160AC-34FB-494C-8222-DBB45BBDE807}" destId="{C8890A63-0175-479A-B30F-65810831CA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856B8A-F177-4201-855B-BF48E7170E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9E6E2C-D0BB-4D0A-9589-2414365B3AFD}">
      <dgm:prSet phldrT="[Text]"/>
      <dgm:spPr/>
      <dgm:t>
        <a:bodyPr/>
        <a:lstStyle/>
        <a:p>
          <a:r>
            <a:rPr lang="en-US"/>
            <a:t>The Volunteer’s standard </a:t>
          </a:r>
        </a:p>
      </dgm:t>
    </dgm:pt>
    <dgm:pt modelId="{49875357-1281-4531-ADDC-21B193C33112}" type="parTrans" cxnId="{D0783DB0-7221-4077-9518-C12E5370EA4E}">
      <dgm:prSet/>
      <dgm:spPr/>
      <dgm:t>
        <a:bodyPr/>
        <a:lstStyle/>
        <a:p>
          <a:endParaRPr lang="en-US"/>
        </a:p>
      </dgm:t>
    </dgm:pt>
    <dgm:pt modelId="{BD55F820-9EA2-472A-AC54-7233CB4E4618}" type="sibTrans" cxnId="{D0783DB0-7221-4077-9518-C12E5370EA4E}">
      <dgm:prSet/>
      <dgm:spPr/>
      <dgm:t>
        <a:bodyPr/>
        <a:lstStyle/>
        <a:p>
          <a:endParaRPr lang="en-US"/>
        </a:p>
      </dgm:t>
    </dgm:pt>
    <dgm:pt modelId="{65CCFB87-AB6B-4AB7-AC2A-160136D0A93B}">
      <dgm:prSet phldrT="[Text]"/>
      <dgm:spPr/>
      <dgm:t>
        <a:bodyPr/>
        <a:lstStyle/>
        <a:p>
          <a:r>
            <a:rPr lang="en-US"/>
            <a:t>The Guarantor issue</a:t>
          </a:r>
        </a:p>
      </dgm:t>
    </dgm:pt>
    <dgm:pt modelId="{90AF2AC6-F2E2-4A7E-BC90-DB68040299E0}" type="parTrans" cxnId="{886A3E9D-0946-46D5-A362-5E5120A8CECF}">
      <dgm:prSet/>
      <dgm:spPr/>
      <dgm:t>
        <a:bodyPr/>
        <a:lstStyle/>
        <a:p>
          <a:endParaRPr lang="en-US"/>
        </a:p>
      </dgm:t>
    </dgm:pt>
    <dgm:pt modelId="{D248E715-EA2C-4523-9526-487695BEAB61}" type="sibTrans" cxnId="{886A3E9D-0946-46D5-A362-5E5120A8CECF}">
      <dgm:prSet/>
      <dgm:spPr/>
      <dgm:t>
        <a:bodyPr/>
        <a:lstStyle/>
        <a:p>
          <a:endParaRPr lang="en-US"/>
        </a:p>
      </dgm:t>
    </dgm:pt>
    <dgm:pt modelId="{32F69C7E-AD62-4B74-89BA-68C4AD56D272}">
      <dgm:prSet phldrT="[Text]"/>
      <dgm:spPr/>
      <dgm:t>
        <a:bodyPr/>
        <a:lstStyle/>
        <a:p>
          <a:r>
            <a:rPr lang="en-US"/>
            <a:t>Landlord Relations</a:t>
          </a:r>
        </a:p>
      </dgm:t>
    </dgm:pt>
    <dgm:pt modelId="{3BFF5C3E-4D4F-4A31-8501-8BCAB803A05A}" type="parTrans" cxnId="{CA97574E-3C5E-460C-A1F7-216C5C47A0F1}">
      <dgm:prSet/>
      <dgm:spPr/>
      <dgm:t>
        <a:bodyPr/>
        <a:lstStyle/>
        <a:p>
          <a:endParaRPr lang="en-US"/>
        </a:p>
      </dgm:t>
    </dgm:pt>
    <dgm:pt modelId="{6222C61A-AD70-4F04-BD82-E53E8D0D1F7F}" type="sibTrans" cxnId="{CA97574E-3C5E-460C-A1F7-216C5C47A0F1}">
      <dgm:prSet/>
      <dgm:spPr/>
      <dgm:t>
        <a:bodyPr/>
        <a:lstStyle/>
        <a:p>
          <a:endParaRPr lang="en-US"/>
        </a:p>
      </dgm:t>
    </dgm:pt>
    <dgm:pt modelId="{2F792C13-F0B2-FE43-9B09-35AA91352982}">
      <dgm:prSet/>
      <dgm:spPr/>
      <dgm:t>
        <a:bodyPr/>
        <a:lstStyle/>
        <a:p>
          <a:r>
            <a:rPr lang="en-US"/>
            <a:t>Perceptions of communities</a:t>
          </a:r>
        </a:p>
      </dgm:t>
    </dgm:pt>
    <dgm:pt modelId="{0DF930E7-2CD5-F24F-BA5A-DAE1086BB7DF}" type="parTrans" cxnId="{4FD1672B-06EB-1345-AAE7-2B345E41AA02}">
      <dgm:prSet/>
      <dgm:spPr/>
      <dgm:t>
        <a:bodyPr/>
        <a:lstStyle/>
        <a:p>
          <a:endParaRPr lang="en-US"/>
        </a:p>
      </dgm:t>
    </dgm:pt>
    <dgm:pt modelId="{B7903BAD-11B6-0846-9E2F-6134E132ECF8}" type="sibTrans" cxnId="{4FD1672B-06EB-1345-AAE7-2B345E41AA02}">
      <dgm:prSet/>
      <dgm:spPr/>
      <dgm:t>
        <a:bodyPr/>
        <a:lstStyle/>
        <a:p>
          <a:endParaRPr lang="en-US"/>
        </a:p>
      </dgm:t>
    </dgm:pt>
    <dgm:pt modelId="{38F66140-0425-466D-B9E1-BF88AAB50D3A}" type="pres">
      <dgm:prSet presAssocID="{7A856B8A-F177-4201-855B-BF48E7170E6C}" presName="Name0" presStyleCnt="0">
        <dgm:presLayoutVars>
          <dgm:chMax val="7"/>
          <dgm:chPref val="7"/>
          <dgm:dir/>
        </dgm:presLayoutVars>
      </dgm:prSet>
      <dgm:spPr/>
    </dgm:pt>
    <dgm:pt modelId="{51C4FF24-A341-4FF5-B400-645D45EA444E}" type="pres">
      <dgm:prSet presAssocID="{7A856B8A-F177-4201-855B-BF48E7170E6C}" presName="Name1" presStyleCnt="0"/>
      <dgm:spPr/>
    </dgm:pt>
    <dgm:pt modelId="{806D8B55-D822-48A1-BE59-4A0E243CBC87}" type="pres">
      <dgm:prSet presAssocID="{7A856B8A-F177-4201-855B-BF48E7170E6C}" presName="cycle" presStyleCnt="0"/>
      <dgm:spPr/>
    </dgm:pt>
    <dgm:pt modelId="{3DD8D445-E810-40C7-9FAA-95E7C7C81460}" type="pres">
      <dgm:prSet presAssocID="{7A856B8A-F177-4201-855B-BF48E7170E6C}" presName="srcNode" presStyleLbl="node1" presStyleIdx="0" presStyleCnt="4"/>
      <dgm:spPr/>
    </dgm:pt>
    <dgm:pt modelId="{09140B37-4C48-42AA-9649-BBBA54918651}" type="pres">
      <dgm:prSet presAssocID="{7A856B8A-F177-4201-855B-BF48E7170E6C}" presName="conn" presStyleLbl="parChTrans1D2" presStyleIdx="0" presStyleCnt="1"/>
      <dgm:spPr/>
    </dgm:pt>
    <dgm:pt modelId="{8C92D290-DDC1-4F39-89A4-0712CBA9A7EA}" type="pres">
      <dgm:prSet presAssocID="{7A856B8A-F177-4201-855B-BF48E7170E6C}" presName="extraNode" presStyleLbl="node1" presStyleIdx="0" presStyleCnt="4"/>
      <dgm:spPr/>
    </dgm:pt>
    <dgm:pt modelId="{A152483D-1F0A-4A27-ABB3-FCF7AC26668F}" type="pres">
      <dgm:prSet presAssocID="{7A856B8A-F177-4201-855B-BF48E7170E6C}" presName="dstNode" presStyleLbl="node1" presStyleIdx="0" presStyleCnt="4"/>
      <dgm:spPr/>
    </dgm:pt>
    <dgm:pt modelId="{63192CA2-0520-412E-8A38-FABF14D87D8F}" type="pres">
      <dgm:prSet presAssocID="{9D9E6E2C-D0BB-4D0A-9589-2414365B3AFD}" presName="text_1" presStyleLbl="node1" presStyleIdx="0" presStyleCnt="4">
        <dgm:presLayoutVars>
          <dgm:bulletEnabled val="1"/>
        </dgm:presLayoutVars>
      </dgm:prSet>
      <dgm:spPr/>
    </dgm:pt>
    <dgm:pt modelId="{44F8AC8F-931B-451D-A344-443C7DE48744}" type="pres">
      <dgm:prSet presAssocID="{9D9E6E2C-D0BB-4D0A-9589-2414365B3AFD}" presName="accent_1" presStyleCnt="0"/>
      <dgm:spPr/>
    </dgm:pt>
    <dgm:pt modelId="{A5D783D5-DB7A-4883-9C33-29F7EDA38678}" type="pres">
      <dgm:prSet presAssocID="{9D9E6E2C-D0BB-4D0A-9589-2414365B3AFD}" presName="accentRepeatNode" presStyleLbl="solidFgAcc1" presStyleIdx="0" presStyleCnt="4"/>
      <dgm:spPr/>
    </dgm:pt>
    <dgm:pt modelId="{006DC083-DAFC-B94C-844B-22F9335C3C44}" type="pres">
      <dgm:prSet presAssocID="{2F792C13-F0B2-FE43-9B09-35AA91352982}" presName="text_2" presStyleLbl="node1" presStyleIdx="1" presStyleCnt="4">
        <dgm:presLayoutVars>
          <dgm:bulletEnabled val="1"/>
        </dgm:presLayoutVars>
      </dgm:prSet>
      <dgm:spPr/>
    </dgm:pt>
    <dgm:pt modelId="{D511E555-F080-BB42-A9B6-DAB1AB0B6DD6}" type="pres">
      <dgm:prSet presAssocID="{2F792C13-F0B2-FE43-9B09-35AA91352982}" presName="accent_2" presStyleCnt="0"/>
      <dgm:spPr/>
    </dgm:pt>
    <dgm:pt modelId="{7563B77C-D437-564C-878F-7EB415280A8F}" type="pres">
      <dgm:prSet presAssocID="{2F792C13-F0B2-FE43-9B09-35AA91352982}" presName="accentRepeatNode" presStyleLbl="solidFgAcc1" presStyleIdx="1" presStyleCnt="4"/>
      <dgm:spPr/>
    </dgm:pt>
    <dgm:pt modelId="{90C5620E-6A25-7D4F-B715-645E02F48356}" type="pres">
      <dgm:prSet presAssocID="{65CCFB87-AB6B-4AB7-AC2A-160136D0A93B}" presName="text_3" presStyleLbl="node1" presStyleIdx="2" presStyleCnt="4">
        <dgm:presLayoutVars>
          <dgm:bulletEnabled val="1"/>
        </dgm:presLayoutVars>
      </dgm:prSet>
      <dgm:spPr/>
    </dgm:pt>
    <dgm:pt modelId="{353617F4-48CE-1D4A-A5B7-37BC0D2693D3}" type="pres">
      <dgm:prSet presAssocID="{65CCFB87-AB6B-4AB7-AC2A-160136D0A93B}" presName="accent_3" presStyleCnt="0"/>
      <dgm:spPr/>
    </dgm:pt>
    <dgm:pt modelId="{5EE8AACB-8529-46D7-B5C0-8D949EBBCDFE}" type="pres">
      <dgm:prSet presAssocID="{65CCFB87-AB6B-4AB7-AC2A-160136D0A93B}" presName="accentRepeatNode" presStyleLbl="solidFgAcc1" presStyleIdx="2" presStyleCnt="4"/>
      <dgm:spPr/>
    </dgm:pt>
    <dgm:pt modelId="{CBB1A011-17EE-364D-A5F9-8ABF5AE815C4}" type="pres">
      <dgm:prSet presAssocID="{32F69C7E-AD62-4B74-89BA-68C4AD56D272}" presName="text_4" presStyleLbl="node1" presStyleIdx="3" presStyleCnt="4">
        <dgm:presLayoutVars>
          <dgm:bulletEnabled val="1"/>
        </dgm:presLayoutVars>
      </dgm:prSet>
      <dgm:spPr/>
    </dgm:pt>
    <dgm:pt modelId="{13B160AC-34FB-494C-8222-DBB45BBDE807}" type="pres">
      <dgm:prSet presAssocID="{32F69C7E-AD62-4B74-89BA-68C4AD56D272}" presName="accent_4" presStyleCnt="0"/>
      <dgm:spPr/>
    </dgm:pt>
    <dgm:pt modelId="{C8890A63-0175-479A-B30F-65810831CAB4}" type="pres">
      <dgm:prSet presAssocID="{32F69C7E-AD62-4B74-89BA-68C4AD56D272}" presName="accentRepeatNode" presStyleLbl="solidFgAcc1" presStyleIdx="3" presStyleCnt="4"/>
      <dgm:spPr/>
    </dgm:pt>
  </dgm:ptLst>
  <dgm:cxnLst>
    <dgm:cxn modelId="{89221B04-E012-4928-9C3A-16BD05FD7F96}" type="presOf" srcId="{9D9E6E2C-D0BB-4D0A-9589-2414365B3AFD}" destId="{63192CA2-0520-412E-8A38-FABF14D87D8F}" srcOrd="0" destOrd="0" presId="urn:microsoft.com/office/officeart/2008/layout/VerticalCurvedList"/>
    <dgm:cxn modelId="{4FD1672B-06EB-1345-AAE7-2B345E41AA02}" srcId="{7A856B8A-F177-4201-855B-BF48E7170E6C}" destId="{2F792C13-F0B2-FE43-9B09-35AA91352982}" srcOrd="1" destOrd="0" parTransId="{0DF930E7-2CD5-F24F-BA5A-DAE1086BB7DF}" sibTransId="{B7903BAD-11B6-0846-9E2F-6134E132ECF8}"/>
    <dgm:cxn modelId="{7732DE5E-486A-3142-9794-26C0D612AF2A}" type="presOf" srcId="{65CCFB87-AB6B-4AB7-AC2A-160136D0A93B}" destId="{90C5620E-6A25-7D4F-B715-645E02F48356}" srcOrd="0" destOrd="0" presId="urn:microsoft.com/office/officeart/2008/layout/VerticalCurvedList"/>
    <dgm:cxn modelId="{CA97574E-3C5E-460C-A1F7-216C5C47A0F1}" srcId="{7A856B8A-F177-4201-855B-BF48E7170E6C}" destId="{32F69C7E-AD62-4B74-89BA-68C4AD56D272}" srcOrd="3" destOrd="0" parTransId="{3BFF5C3E-4D4F-4A31-8501-8BCAB803A05A}" sibTransId="{6222C61A-AD70-4F04-BD82-E53E8D0D1F7F}"/>
    <dgm:cxn modelId="{38A03F75-00C1-D24B-833B-6CF09F0AC863}" type="presOf" srcId="{32F69C7E-AD62-4B74-89BA-68C4AD56D272}" destId="{CBB1A011-17EE-364D-A5F9-8ABF5AE815C4}" srcOrd="0" destOrd="0" presId="urn:microsoft.com/office/officeart/2008/layout/VerticalCurvedList"/>
    <dgm:cxn modelId="{B1717D9B-0082-4007-A404-B1FD7BA6211A}" type="presOf" srcId="{BD55F820-9EA2-472A-AC54-7233CB4E4618}" destId="{09140B37-4C48-42AA-9649-BBBA54918651}" srcOrd="0" destOrd="0" presId="urn:microsoft.com/office/officeart/2008/layout/VerticalCurvedList"/>
    <dgm:cxn modelId="{886A3E9D-0946-46D5-A362-5E5120A8CECF}" srcId="{7A856B8A-F177-4201-855B-BF48E7170E6C}" destId="{65CCFB87-AB6B-4AB7-AC2A-160136D0A93B}" srcOrd="2" destOrd="0" parTransId="{90AF2AC6-F2E2-4A7E-BC90-DB68040299E0}" sibTransId="{D248E715-EA2C-4523-9526-487695BEAB61}"/>
    <dgm:cxn modelId="{975A85AF-0C56-CB46-BDF3-C164368B7597}" type="presOf" srcId="{2F792C13-F0B2-FE43-9B09-35AA91352982}" destId="{006DC083-DAFC-B94C-844B-22F9335C3C44}" srcOrd="0" destOrd="0" presId="urn:microsoft.com/office/officeart/2008/layout/VerticalCurvedList"/>
    <dgm:cxn modelId="{D0783DB0-7221-4077-9518-C12E5370EA4E}" srcId="{7A856B8A-F177-4201-855B-BF48E7170E6C}" destId="{9D9E6E2C-D0BB-4D0A-9589-2414365B3AFD}" srcOrd="0" destOrd="0" parTransId="{49875357-1281-4531-ADDC-21B193C33112}" sibTransId="{BD55F820-9EA2-472A-AC54-7233CB4E4618}"/>
    <dgm:cxn modelId="{7D4509D6-603E-43C9-84DD-D1DB39FB0929}" type="presOf" srcId="{7A856B8A-F177-4201-855B-BF48E7170E6C}" destId="{38F66140-0425-466D-B9E1-BF88AAB50D3A}" srcOrd="0" destOrd="0" presId="urn:microsoft.com/office/officeart/2008/layout/VerticalCurvedList"/>
    <dgm:cxn modelId="{2F53EC8C-3728-492B-BBF9-8ACD61BAE96D}" type="presParOf" srcId="{38F66140-0425-466D-B9E1-BF88AAB50D3A}" destId="{51C4FF24-A341-4FF5-B400-645D45EA444E}" srcOrd="0" destOrd="0" presId="urn:microsoft.com/office/officeart/2008/layout/VerticalCurvedList"/>
    <dgm:cxn modelId="{741A30CA-8FA9-4E13-8239-1DEA69206C63}" type="presParOf" srcId="{51C4FF24-A341-4FF5-B400-645D45EA444E}" destId="{806D8B55-D822-48A1-BE59-4A0E243CBC87}" srcOrd="0" destOrd="0" presId="urn:microsoft.com/office/officeart/2008/layout/VerticalCurvedList"/>
    <dgm:cxn modelId="{56979F2B-58C4-42EF-A102-74CC4FDE7D63}" type="presParOf" srcId="{806D8B55-D822-48A1-BE59-4A0E243CBC87}" destId="{3DD8D445-E810-40C7-9FAA-95E7C7C81460}" srcOrd="0" destOrd="0" presId="urn:microsoft.com/office/officeart/2008/layout/VerticalCurvedList"/>
    <dgm:cxn modelId="{0A460DD6-486F-4723-AF88-91E5C3AE3A17}" type="presParOf" srcId="{806D8B55-D822-48A1-BE59-4A0E243CBC87}" destId="{09140B37-4C48-42AA-9649-BBBA54918651}" srcOrd="1" destOrd="0" presId="urn:microsoft.com/office/officeart/2008/layout/VerticalCurvedList"/>
    <dgm:cxn modelId="{3BC2CF24-E986-408D-A125-572F5EEB7F1F}" type="presParOf" srcId="{806D8B55-D822-48A1-BE59-4A0E243CBC87}" destId="{8C92D290-DDC1-4F39-89A4-0712CBA9A7EA}" srcOrd="2" destOrd="0" presId="urn:microsoft.com/office/officeart/2008/layout/VerticalCurvedList"/>
    <dgm:cxn modelId="{F04E101A-3230-4F81-868D-957E6C0DFB67}" type="presParOf" srcId="{806D8B55-D822-48A1-BE59-4A0E243CBC87}" destId="{A152483D-1F0A-4A27-ABB3-FCF7AC26668F}" srcOrd="3" destOrd="0" presId="urn:microsoft.com/office/officeart/2008/layout/VerticalCurvedList"/>
    <dgm:cxn modelId="{7516B126-5865-4EDD-9965-EAD049CC6ACE}" type="presParOf" srcId="{51C4FF24-A341-4FF5-B400-645D45EA444E}" destId="{63192CA2-0520-412E-8A38-FABF14D87D8F}" srcOrd="1" destOrd="0" presId="urn:microsoft.com/office/officeart/2008/layout/VerticalCurvedList"/>
    <dgm:cxn modelId="{BBF167FE-53B3-42CE-A8E5-06FCD9F306EA}" type="presParOf" srcId="{51C4FF24-A341-4FF5-B400-645D45EA444E}" destId="{44F8AC8F-931B-451D-A344-443C7DE48744}" srcOrd="2" destOrd="0" presId="urn:microsoft.com/office/officeart/2008/layout/VerticalCurvedList"/>
    <dgm:cxn modelId="{89F9AB85-C3CC-4A74-83BC-163E5DAFEE6C}" type="presParOf" srcId="{44F8AC8F-931B-451D-A344-443C7DE48744}" destId="{A5D783D5-DB7A-4883-9C33-29F7EDA38678}" srcOrd="0" destOrd="0" presId="urn:microsoft.com/office/officeart/2008/layout/VerticalCurvedList"/>
    <dgm:cxn modelId="{33E6E0EE-899A-244F-8B34-575E94CFE77A}" type="presParOf" srcId="{51C4FF24-A341-4FF5-B400-645D45EA444E}" destId="{006DC083-DAFC-B94C-844B-22F9335C3C44}" srcOrd="3" destOrd="0" presId="urn:microsoft.com/office/officeart/2008/layout/VerticalCurvedList"/>
    <dgm:cxn modelId="{572E2A66-619A-B74A-ADE5-25DB29DEAE7E}" type="presParOf" srcId="{51C4FF24-A341-4FF5-B400-645D45EA444E}" destId="{D511E555-F080-BB42-A9B6-DAB1AB0B6DD6}" srcOrd="4" destOrd="0" presId="urn:microsoft.com/office/officeart/2008/layout/VerticalCurvedList"/>
    <dgm:cxn modelId="{DA4DFF32-095F-BC4C-8FEC-17ADA6C87F8A}" type="presParOf" srcId="{D511E555-F080-BB42-A9B6-DAB1AB0B6DD6}" destId="{7563B77C-D437-564C-878F-7EB415280A8F}" srcOrd="0" destOrd="0" presId="urn:microsoft.com/office/officeart/2008/layout/VerticalCurvedList"/>
    <dgm:cxn modelId="{BF816177-D574-E246-BEAE-6777A921F8C5}" type="presParOf" srcId="{51C4FF24-A341-4FF5-B400-645D45EA444E}" destId="{90C5620E-6A25-7D4F-B715-645E02F48356}" srcOrd="5" destOrd="0" presId="urn:microsoft.com/office/officeart/2008/layout/VerticalCurvedList"/>
    <dgm:cxn modelId="{715A282B-6E24-6F4C-B5B8-BABB19863D60}" type="presParOf" srcId="{51C4FF24-A341-4FF5-B400-645D45EA444E}" destId="{353617F4-48CE-1D4A-A5B7-37BC0D2693D3}" srcOrd="6" destOrd="0" presId="urn:microsoft.com/office/officeart/2008/layout/VerticalCurvedList"/>
    <dgm:cxn modelId="{B33BBC26-31DD-3C4F-8313-8C8E0C42AE1B}" type="presParOf" srcId="{353617F4-48CE-1D4A-A5B7-37BC0D2693D3}" destId="{5EE8AACB-8529-46D7-B5C0-8D949EBBCDFE}" srcOrd="0" destOrd="0" presId="urn:microsoft.com/office/officeart/2008/layout/VerticalCurvedList"/>
    <dgm:cxn modelId="{C08981B3-13F6-FB47-B030-E64DC6669747}" type="presParOf" srcId="{51C4FF24-A341-4FF5-B400-645D45EA444E}" destId="{CBB1A011-17EE-364D-A5F9-8ABF5AE815C4}" srcOrd="7" destOrd="0" presId="urn:microsoft.com/office/officeart/2008/layout/VerticalCurvedList"/>
    <dgm:cxn modelId="{FE3C8F8D-6ACB-494E-A16A-778D074AA6F2}" type="presParOf" srcId="{51C4FF24-A341-4FF5-B400-645D45EA444E}" destId="{13B160AC-34FB-494C-8222-DBB45BBDE807}" srcOrd="8" destOrd="0" presId="urn:microsoft.com/office/officeart/2008/layout/VerticalCurvedList"/>
    <dgm:cxn modelId="{D6D92EF4-6CEA-4848-91E2-AEDD3120B9D8}" type="presParOf" srcId="{13B160AC-34FB-494C-8222-DBB45BBDE807}" destId="{C8890A63-0175-479A-B30F-65810831CA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0D3BAA-5412-40AD-A4CD-CCAFDBED07C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1B3BD09-80DD-4C8E-9041-FFE269709F61}">
      <dgm:prSet/>
      <dgm:spPr/>
      <dgm:t>
        <a:bodyPr/>
        <a:lstStyle/>
        <a:p>
          <a:pPr>
            <a:lnSpc>
              <a:spcPct val="100000"/>
            </a:lnSpc>
          </a:pPr>
          <a:r>
            <a:rPr lang="en-US"/>
            <a:t>Clarify the specifics to ensure volunteers understand what they are responsible </a:t>
          </a:r>
          <a:r>
            <a:rPr lang="en-US" b="1"/>
            <a:t>for </a:t>
          </a:r>
          <a:r>
            <a:rPr lang="en-US"/>
            <a:t>and where that responsibility </a:t>
          </a:r>
          <a:r>
            <a:rPr lang="en-US" b="1"/>
            <a:t>ends</a:t>
          </a:r>
          <a:endParaRPr lang="en-US"/>
        </a:p>
      </dgm:t>
    </dgm:pt>
    <dgm:pt modelId="{ECA12059-700B-40B2-B39A-6EFFFD9BA30B}" type="parTrans" cxnId="{587B3D12-68B7-4697-A7C7-B646FDDFA804}">
      <dgm:prSet/>
      <dgm:spPr/>
      <dgm:t>
        <a:bodyPr/>
        <a:lstStyle/>
        <a:p>
          <a:endParaRPr lang="en-US"/>
        </a:p>
      </dgm:t>
    </dgm:pt>
    <dgm:pt modelId="{E26E4EA2-C900-4BE0-92CD-59595568DD2C}" type="sibTrans" cxnId="{587B3D12-68B7-4697-A7C7-B646FDDFA804}">
      <dgm:prSet/>
      <dgm:spPr/>
      <dgm:t>
        <a:bodyPr/>
        <a:lstStyle/>
        <a:p>
          <a:endParaRPr lang="en-US"/>
        </a:p>
      </dgm:t>
    </dgm:pt>
    <dgm:pt modelId="{83ABD68F-5DE9-43AB-ADFE-93D067EF9E3E}">
      <dgm:prSet/>
      <dgm:spPr/>
      <dgm:t>
        <a:bodyPr/>
        <a:lstStyle/>
        <a:p>
          <a:pPr>
            <a:lnSpc>
              <a:spcPct val="100000"/>
            </a:lnSpc>
          </a:pPr>
          <a:r>
            <a:rPr lang="en-US"/>
            <a:t>Welcome Input: Once a volunteer is familiar with their role, autonomy can be achieved further by establishing check-ins to hear their ideas and suggestions based on field experience</a:t>
          </a:r>
        </a:p>
      </dgm:t>
    </dgm:pt>
    <dgm:pt modelId="{AD6E3644-ABEE-49F5-BE60-821975D5C840}" type="parTrans" cxnId="{584D9BFC-7228-4B51-802E-DB2E9D4F2AAE}">
      <dgm:prSet/>
      <dgm:spPr/>
      <dgm:t>
        <a:bodyPr/>
        <a:lstStyle/>
        <a:p>
          <a:endParaRPr lang="en-US"/>
        </a:p>
      </dgm:t>
    </dgm:pt>
    <dgm:pt modelId="{545402F9-8F9A-41F6-B986-C4509122E783}" type="sibTrans" cxnId="{584D9BFC-7228-4B51-802E-DB2E9D4F2AAE}">
      <dgm:prSet/>
      <dgm:spPr/>
      <dgm:t>
        <a:bodyPr/>
        <a:lstStyle/>
        <a:p>
          <a:endParaRPr lang="en-US"/>
        </a:p>
      </dgm:t>
    </dgm:pt>
    <dgm:pt modelId="{29C38C98-ED76-438D-BE8E-6FE4AECE0AFB}">
      <dgm:prSet/>
      <dgm:spPr/>
      <dgm:t>
        <a:bodyPr/>
        <a:lstStyle/>
        <a:p>
          <a:pPr>
            <a:lnSpc>
              <a:spcPct val="100000"/>
            </a:lnSpc>
          </a:pPr>
          <a:r>
            <a:rPr lang="en-US"/>
            <a:t>Maintain ongoing communication and frame feedback positively to focus on improvement</a:t>
          </a:r>
        </a:p>
      </dgm:t>
    </dgm:pt>
    <dgm:pt modelId="{01E327F9-52B6-45AA-A69E-1DF0A4DF6FAE}" type="parTrans" cxnId="{2C965A6E-B52D-466D-882C-F06712A8373C}">
      <dgm:prSet/>
      <dgm:spPr/>
      <dgm:t>
        <a:bodyPr/>
        <a:lstStyle/>
        <a:p>
          <a:endParaRPr lang="en-US"/>
        </a:p>
      </dgm:t>
    </dgm:pt>
    <dgm:pt modelId="{C44EC3C7-9077-44D9-A02C-2925BBCB389B}" type="sibTrans" cxnId="{2C965A6E-B52D-466D-882C-F06712A8373C}">
      <dgm:prSet/>
      <dgm:spPr/>
      <dgm:t>
        <a:bodyPr/>
        <a:lstStyle/>
        <a:p>
          <a:endParaRPr lang="en-US"/>
        </a:p>
      </dgm:t>
    </dgm:pt>
    <dgm:pt modelId="{ACFA18F0-0EB1-4B48-BB59-CD0B58C4783C}" type="pres">
      <dgm:prSet presAssocID="{F50D3BAA-5412-40AD-A4CD-CCAFDBED07C1}" presName="root" presStyleCnt="0">
        <dgm:presLayoutVars>
          <dgm:dir/>
          <dgm:resizeHandles val="exact"/>
        </dgm:presLayoutVars>
      </dgm:prSet>
      <dgm:spPr/>
    </dgm:pt>
    <dgm:pt modelId="{147EB9B5-68AC-48D3-8329-F12CF1C8B1BF}" type="pres">
      <dgm:prSet presAssocID="{F1B3BD09-80DD-4C8E-9041-FFE269709F61}" presName="compNode" presStyleCnt="0"/>
      <dgm:spPr/>
    </dgm:pt>
    <dgm:pt modelId="{B8E53EBC-82C0-480B-8552-FAE599D0A8DA}" type="pres">
      <dgm:prSet presAssocID="{F1B3BD09-80DD-4C8E-9041-FFE269709F61}" presName="bgRect" presStyleLbl="bgShp" presStyleIdx="0" presStyleCnt="3"/>
      <dgm:spPr/>
    </dgm:pt>
    <dgm:pt modelId="{9ED8672F-782C-494C-9342-92226EB3E128}" type="pres">
      <dgm:prSet presAssocID="{F1B3BD09-80DD-4C8E-9041-FFE269709F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5E51094D-CD9F-4CD3-A7A3-4B231FC554BC}" type="pres">
      <dgm:prSet presAssocID="{F1B3BD09-80DD-4C8E-9041-FFE269709F61}" presName="spaceRect" presStyleCnt="0"/>
      <dgm:spPr/>
    </dgm:pt>
    <dgm:pt modelId="{838111A8-BFEC-429E-AFF9-FCBD1BE46C4B}" type="pres">
      <dgm:prSet presAssocID="{F1B3BD09-80DD-4C8E-9041-FFE269709F61}" presName="parTx" presStyleLbl="revTx" presStyleIdx="0" presStyleCnt="3">
        <dgm:presLayoutVars>
          <dgm:chMax val="0"/>
          <dgm:chPref val="0"/>
        </dgm:presLayoutVars>
      </dgm:prSet>
      <dgm:spPr/>
    </dgm:pt>
    <dgm:pt modelId="{F556711D-9350-4DFE-B39D-5F4E7A9EED77}" type="pres">
      <dgm:prSet presAssocID="{E26E4EA2-C900-4BE0-92CD-59595568DD2C}" presName="sibTrans" presStyleCnt="0"/>
      <dgm:spPr/>
    </dgm:pt>
    <dgm:pt modelId="{886E3451-21FC-48B7-89F0-73FEF1AEF77B}" type="pres">
      <dgm:prSet presAssocID="{83ABD68F-5DE9-43AB-ADFE-93D067EF9E3E}" presName="compNode" presStyleCnt="0"/>
      <dgm:spPr/>
    </dgm:pt>
    <dgm:pt modelId="{8EF7137A-54C6-463C-ABA3-DB29C81F39B1}" type="pres">
      <dgm:prSet presAssocID="{83ABD68F-5DE9-43AB-ADFE-93D067EF9E3E}" presName="bgRect" presStyleLbl="bgShp" presStyleIdx="1" presStyleCnt="3"/>
      <dgm:spPr/>
    </dgm:pt>
    <dgm:pt modelId="{13E52C61-860D-4AE2-ACF8-8B39844C42AD}" type="pres">
      <dgm:prSet presAssocID="{83ABD68F-5DE9-43AB-ADFE-93D067EF9E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nching Diagram"/>
        </a:ext>
      </dgm:extLst>
    </dgm:pt>
    <dgm:pt modelId="{1414237C-901A-480C-A1DD-D0947D71879F}" type="pres">
      <dgm:prSet presAssocID="{83ABD68F-5DE9-43AB-ADFE-93D067EF9E3E}" presName="spaceRect" presStyleCnt="0"/>
      <dgm:spPr/>
    </dgm:pt>
    <dgm:pt modelId="{3E665114-62A6-4D6B-945D-C3FE38DD2534}" type="pres">
      <dgm:prSet presAssocID="{83ABD68F-5DE9-43AB-ADFE-93D067EF9E3E}" presName="parTx" presStyleLbl="revTx" presStyleIdx="1" presStyleCnt="3">
        <dgm:presLayoutVars>
          <dgm:chMax val="0"/>
          <dgm:chPref val="0"/>
        </dgm:presLayoutVars>
      </dgm:prSet>
      <dgm:spPr/>
    </dgm:pt>
    <dgm:pt modelId="{5BA64E3B-D4B8-4AC6-B7F8-11A987F7B0AD}" type="pres">
      <dgm:prSet presAssocID="{545402F9-8F9A-41F6-B986-C4509122E783}" presName="sibTrans" presStyleCnt="0"/>
      <dgm:spPr/>
    </dgm:pt>
    <dgm:pt modelId="{D727EBB5-5E76-4D38-BB9C-EE113DE8B790}" type="pres">
      <dgm:prSet presAssocID="{29C38C98-ED76-438D-BE8E-6FE4AECE0AFB}" presName="compNode" presStyleCnt="0"/>
      <dgm:spPr/>
    </dgm:pt>
    <dgm:pt modelId="{F3FEF784-A40B-483F-9DE6-985BC105751F}" type="pres">
      <dgm:prSet presAssocID="{29C38C98-ED76-438D-BE8E-6FE4AECE0AFB}" presName="bgRect" presStyleLbl="bgShp" presStyleIdx="2" presStyleCnt="3"/>
      <dgm:spPr/>
    </dgm:pt>
    <dgm:pt modelId="{79382A09-95CC-4135-85BB-A67235772E75}" type="pres">
      <dgm:prSet presAssocID="{29C38C98-ED76-438D-BE8E-6FE4AECE0A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9FA81344-2B12-4754-A703-4F8D6F605725}" type="pres">
      <dgm:prSet presAssocID="{29C38C98-ED76-438D-BE8E-6FE4AECE0AFB}" presName="spaceRect" presStyleCnt="0"/>
      <dgm:spPr/>
    </dgm:pt>
    <dgm:pt modelId="{86C33826-4355-4112-8ED2-14337836CE13}" type="pres">
      <dgm:prSet presAssocID="{29C38C98-ED76-438D-BE8E-6FE4AECE0AFB}" presName="parTx" presStyleLbl="revTx" presStyleIdx="2" presStyleCnt="3">
        <dgm:presLayoutVars>
          <dgm:chMax val="0"/>
          <dgm:chPref val="0"/>
        </dgm:presLayoutVars>
      </dgm:prSet>
      <dgm:spPr/>
    </dgm:pt>
  </dgm:ptLst>
  <dgm:cxnLst>
    <dgm:cxn modelId="{0BBAB406-C9B4-479B-938A-B4C69AAE584C}" type="presOf" srcId="{F1B3BD09-80DD-4C8E-9041-FFE269709F61}" destId="{838111A8-BFEC-429E-AFF9-FCBD1BE46C4B}" srcOrd="0" destOrd="0" presId="urn:microsoft.com/office/officeart/2018/2/layout/IconVerticalSolidList"/>
    <dgm:cxn modelId="{587B3D12-68B7-4697-A7C7-B646FDDFA804}" srcId="{F50D3BAA-5412-40AD-A4CD-CCAFDBED07C1}" destId="{F1B3BD09-80DD-4C8E-9041-FFE269709F61}" srcOrd="0" destOrd="0" parTransId="{ECA12059-700B-40B2-B39A-6EFFFD9BA30B}" sibTransId="{E26E4EA2-C900-4BE0-92CD-59595568DD2C}"/>
    <dgm:cxn modelId="{F087D737-ECC4-472E-878B-58B8FEB38CD5}" type="presOf" srcId="{F50D3BAA-5412-40AD-A4CD-CCAFDBED07C1}" destId="{ACFA18F0-0EB1-4B48-BB59-CD0B58C4783C}" srcOrd="0" destOrd="0" presId="urn:microsoft.com/office/officeart/2018/2/layout/IconVerticalSolidList"/>
    <dgm:cxn modelId="{2C965A6E-B52D-466D-882C-F06712A8373C}" srcId="{F50D3BAA-5412-40AD-A4CD-CCAFDBED07C1}" destId="{29C38C98-ED76-438D-BE8E-6FE4AECE0AFB}" srcOrd="2" destOrd="0" parTransId="{01E327F9-52B6-45AA-A69E-1DF0A4DF6FAE}" sibTransId="{C44EC3C7-9077-44D9-A02C-2925BBCB389B}"/>
    <dgm:cxn modelId="{3A7E5184-9EAC-438D-ACA7-53C92D962F5A}" type="presOf" srcId="{29C38C98-ED76-438D-BE8E-6FE4AECE0AFB}" destId="{86C33826-4355-4112-8ED2-14337836CE13}" srcOrd="0" destOrd="0" presId="urn:microsoft.com/office/officeart/2018/2/layout/IconVerticalSolidList"/>
    <dgm:cxn modelId="{564354FB-D5C5-45D2-8A14-750759729CFA}" type="presOf" srcId="{83ABD68F-5DE9-43AB-ADFE-93D067EF9E3E}" destId="{3E665114-62A6-4D6B-945D-C3FE38DD2534}" srcOrd="0" destOrd="0" presId="urn:microsoft.com/office/officeart/2018/2/layout/IconVerticalSolidList"/>
    <dgm:cxn modelId="{584D9BFC-7228-4B51-802E-DB2E9D4F2AAE}" srcId="{F50D3BAA-5412-40AD-A4CD-CCAFDBED07C1}" destId="{83ABD68F-5DE9-43AB-ADFE-93D067EF9E3E}" srcOrd="1" destOrd="0" parTransId="{AD6E3644-ABEE-49F5-BE60-821975D5C840}" sibTransId="{545402F9-8F9A-41F6-B986-C4509122E783}"/>
    <dgm:cxn modelId="{367DA9B3-72D3-4189-9DE8-D26E0433B6FF}" type="presParOf" srcId="{ACFA18F0-0EB1-4B48-BB59-CD0B58C4783C}" destId="{147EB9B5-68AC-48D3-8329-F12CF1C8B1BF}" srcOrd="0" destOrd="0" presId="urn:microsoft.com/office/officeart/2018/2/layout/IconVerticalSolidList"/>
    <dgm:cxn modelId="{1D2E6F6E-DC2E-43AB-885B-B7A647D44459}" type="presParOf" srcId="{147EB9B5-68AC-48D3-8329-F12CF1C8B1BF}" destId="{B8E53EBC-82C0-480B-8552-FAE599D0A8DA}" srcOrd="0" destOrd="0" presId="urn:microsoft.com/office/officeart/2018/2/layout/IconVerticalSolidList"/>
    <dgm:cxn modelId="{E2026E59-62CD-46AF-AB32-DD535EC7BC39}" type="presParOf" srcId="{147EB9B5-68AC-48D3-8329-F12CF1C8B1BF}" destId="{9ED8672F-782C-494C-9342-92226EB3E128}" srcOrd="1" destOrd="0" presId="urn:microsoft.com/office/officeart/2018/2/layout/IconVerticalSolidList"/>
    <dgm:cxn modelId="{A50C5A95-283B-4BF0-AC5F-56CBD423ABE7}" type="presParOf" srcId="{147EB9B5-68AC-48D3-8329-F12CF1C8B1BF}" destId="{5E51094D-CD9F-4CD3-A7A3-4B231FC554BC}" srcOrd="2" destOrd="0" presId="urn:microsoft.com/office/officeart/2018/2/layout/IconVerticalSolidList"/>
    <dgm:cxn modelId="{96CFDDE6-8939-483B-9DE2-192EF08F43F6}" type="presParOf" srcId="{147EB9B5-68AC-48D3-8329-F12CF1C8B1BF}" destId="{838111A8-BFEC-429E-AFF9-FCBD1BE46C4B}" srcOrd="3" destOrd="0" presId="urn:microsoft.com/office/officeart/2018/2/layout/IconVerticalSolidList"/>
    <dgm:cxn modelId="{7B4D8063-AAE3-435A-8B22-0F7477649A55}" type="presParOf" srcId="{ACFA18F0-0EB1-4B48-BB59-CD0B58C4783C}" destId="{F556711D-9350-4DFE-B39D-5F4E7A9EED77}" srcOrd="1" destOrd="0" presId="urn:microsoft.com/office/officeart/2018/2/layout/IconVerticalSolidList"/>
    <dgm:cxn modelId="{ED702801-948E-4FA5-90BF-18A717AD0D7D}" type="presParOf" srcId="{ACFA18F0-0EB1-4B48-BB59-CD0B58C4783C}" destId="{886E3451-21FC-48B7-89F0-73FEF1AEF77B}" srcOrd="2" destOrd="0" presId="urn:microsoft.com/office/officeart/2018/2/layout/IconVerticalSolidList"/>
    <dgm:cxn modelId="{1B4EF101-1A4E-4288-87FD-5337055FC7AE}" type="presParOf" srcId="{886E3451-21FC-48B7-89F0-73FEF1AEF77B}" destId="{8EF7137A-54C6-463C-ABA3-DB29C81F39B1}" srcOrd="0" destOrd="0" presId="urn:microsoft.com/office/officeart/2018/2/layout/IconVerticalSolidList"/>
    <dgm:cxn modelId="{304A208D-D0F1-4DC8-A94D-6E14FE157D4B}" type="presParOf" srcId="{886E3451-21FC-48B7-89F0-73FEF1AEF77B}" destId="{13E52C61-860D-4AE2-ACF8-8B39844C42AD}" srcOrd="1" destOrd="0" presId="urn:microsoft.com/office/officeart/2018/2/layout/IconVerticalSolidList"/>
    <dgm:cxn modelId="{84051EE8-C97D-4842-8723-92D09286DA5B}" type="presParOf" srcId="{886E3451-21FC-48B7-89F0-73FEF1AEF77B}" destId="{1414237C-901A-480C-A1DD-D0947D71879F}" srcOrd="2" destOrd="0" presId="urn:microsoft.com/office/officeart/2018/2/layout/IconVerticalSolidList"/>
    <dgm:cxn modelId="{BD3D2284-FCD8-41DD-B11B-07EDD9649FA0}" type="presParOf" srcId="{886E3451-21FC-48B7-89F0-73FEF1AEF77B}" destId="{3E665114-62A6-4D6B-945D-C3FE38DD2534}" srcOrd="3" destOrd="0" presId="urn:microsoft.com/office/officeart/2018/2/layout/IconVerticalSolidList"/>
    <dgm:cxn modelId="{A0AA9C6D-F1B9-4960-B14E-78820E484805}" type="presParOf" srcId="{ACFA18F0-0EB1-4B48-BB59-CD0B58C4783C}" destId="{5BA64E3B-D4B8-4AC6-B7F8-11A987F7B0AD}" srcOrd="3" destOrd="0" presId="urn:microsoft.com/office/officeart/2018/2/layout/IconVerticalSolidList"/>
    <dgm:cxn modelId="{31AF48FE-1CF4-43DC-ACFC-72A33794D424}" type="presParOf" srcId="{ACFA18F0-0EB1-4B48-BB59-CD0B58C4783C}" destId="{D727EBB5-5E76-4D38-BB9C-EE113DE8B790}" srcOrd="4" destOrd="0" presId="urn:microsoft.com/office/officeart/2018/2/layout/IconVerticalSolidList"/>
    <dgm:cxn modelId="{CEBDE668-2ADE-4086-AA0C-297C4A4E33C1}" type="presParOf" srcId="{D727EBB5-5E76-4D38-BB9C-EE113DE8B790}" destId="{F3FEF784-A40B-483F-9DE6-985BC105751F}" srcOrd="0" destOrd="0" presId="urn:microsoft.com/office/officeart/2018/2/layout/IconVerticalSolidList"/>
    <dgm:cxn modelId="{A521D97B-EF8E-4E1B-80B7-6F086ADA7D13}" type="presParOf" srcId="{D727EBB5-5E76-4D38-BB9C-EE113DE8B790}" destId="{79382A09-95CC-4135-85BB-A67235772E75}" srcOrd="1" destOrd="0" presId="urn:microsoft.com/office/officeart/2018/2/layout/IconVerticalSolidList"/>
    <dgm:cxn modelId="{E0F0B37E-4983-4472-B99B-6DD9A2F0ECF8}" type="presParOf" srcId="{D727EBB5-5E76-4D38-BB9C-EE113DE8B790}" destId="{9FA81344-2B12-4754-A703-4F8D6F605725}" srcOrd="2" destOrd="0" presId="urn:microsoft.com/office/officeart/2018/2/layout/IconVerticalSolidList"/>
    <dgm:cxn modelId="{116B324A-BA8C-4F2D-B162-F99834E22BB9}" type="presParOf" srcId="{D727EBB5-5E76-4D38-BB9C-EE113DE8B790}" destId="{86C33826-4355-4112-8ED2-14337836CE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65587-84F8-4E01-AA02-763BA9981074}"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5AF67494-9884-4D2C-B5D6-3B0FA8F682C6}">
      <dgm:prSet/>
      <dgm:spPr/>
      <dgm:t>
        <a:bodyPr/>
        <a:lstStyle/>
        <a:p>
          <a:pPr>
            <a:lnSpc>
              <a:spcPct val="100000"/>
            </a:lnSpc>
          </a:pPr>
          <a:r>
            <a:rPr lang="en-US" b="1"/>
            <a:t>Offer to present at upcoming meetings or events to:</a:t>
          </a:r>
          <a:endParaRPr lang="en-US"/>
        </a:p>
      </dgm:t>
    </dgm:pt>
    <dgm:pt modelId="{B72D7C91-F01A-465C-B0E3-D8B246048548}" type="parTrans" cxnId="{A75317F6-8F39-4813-B5A0-42CFFDD192A6}">
      <dgm:prSet/>
      <dgm:spPr/>
      <dgm:t>
        <a:bodyPr/>
        <a:lstStyle/>
        <a:p>
          <a:endParaRPr lang="en-US"/>
        </a:p>
      </dgm:t>
    </dgm:pt>
    <dgm:pt modelId="{9F7326CB-1078-452A-98BA-65621E11A35B}" type="sibTrans" cxnId="{A75317F6-8F39-4813-B5A0-42CFFDD192A6}">
      <dgm:prSet/>
      <dgm:spPr/>
      <dgm:t>
        <a:bodyPr/>
        <a:lstStyle/>
        <a:p>
          <a:endParaRPr lang="en-US"/>
        </a:p>
      </dgm:t>
    </dgm:pt>
    <dgm:pt modelId="{37C091D6-BFEE-4435-9E65-61E26197E5A0}">
      <dgm:prSet/>
      <dgm:spPr/>
      <dgm:t>
        <a:bodyPr/>
        <a:lstStyle/>
        <a:p>
          <a:pPr>
            <a:lnSpc>
              <a:spcPct val="100000"/>
            </a:lnSpc>
          </a:pPr>
          <a:r>
            <a:rPr lang="en-US" i="1"/>
            <a:t>Introduce </a:t>
          </a:r>
          <a:r>
            <a:rPr lang="en-US"/>
            <a:t>your mission and goals </a:t>
          </a:r>
        </a:p>
      </dgm:t>
    </dgm:pt>
    <dgm:pt modelId="{EFFC00B0-F763-4740-9848-398EC1D20192}" type="parTrans" cxnId="{884BB6A9-AC5D-4533-B1C6-BF21C4A29160}">
      <dgm:prSet/>
      <dgm:spPr/>
      <dgm:t>
        <a:bodyPr/>
        <a:lstStyle/>
        <a:p>
          <a:endParaRPr lang="en-US"/>
        </a:p>
      </dgm:t>
    </dgm:pt>
    <dgm:pt modelId="{AEC1B52C-7075-43A4-9042-901EED35AFB3}" type="sibTrans" cxnId="{884BB6A9-AC5D-4533-B1C6-BF21C4A29160}">
      <dgm:prSet/>
      <dgm:spPr/>
      <dgm:t>
        <a:bodyPr/>
        <a:lstStyle/>
        <a:p>
          <a:endParaRPr lang="en-US"/>
        </a:p>
      </dgm:t>
    </dgm:pt>
    <dgm:pt modelId="{1CE0D0B3-DC67-4318-8D91-1C8B7DF90940}">
      <dgm:prSet/>
      <dgm:spPr/>
      <dgm:t>
        <a:bodyPr/>
        <a:lstStyle/>
        <a:p>
          <a:pPr>
            <a:lnSpc>
              <a:spcPct val="100000"/>
            </a:lnSpc>
          </a:pPr>
          <a:r>
            <a:rPr lang="en-US" i="1"/>
            <a:t>Educate on the Resettlement process </a:t>
          </a:r>
          <a:r>
            <a:rPr lang="en-US"/>
            <a:t>and what that looks like for a refugee coming into your community</a:t>
          </a:r>
        </a:p>
      </dgm:t>
    </dgm:pt>
    <dgm:pt modelId="{63EF7CFD-96D8-455F-9A7B-A26EE2EB228C}" type="parTrans" cxnId="{466C7CD9-A03C-4418-8E0F-80B4D60A293D}">
      <dgm:prSet/>
      <dgm:spPr/>
      <dgm:t>
        <a:bodyPr/>
        <a:lstStyle/>
        <a:p>
          <a:endParaRPr lang="en-US"/>
        </a:p>
      </dgm:t>
    </dgm:pt>
    <dgm:pt modelId="{085D7212-D6ED-4BB3-B783-96667FB5A09F}" type="sibTrans" cxnId="{466C7CD9-A03C-4418-8E0F-80B4D60A293D}">
      <dgm:prSet/>
      <dgm:spPr/>
      <dgm:t>
        <a:bodyPr/>
        <a:lstStyle/>
        <a:p>
          <a:endParaRPr lang="en-US"/>
        </a:p>
      </dgm:t>
    </dgm:pt>
    <dgm:pt modelId="{1C9C82CD-2785-40F5-BADD-3490D9D0C1DC}">
      <dgm:prSet/>
      <dgm:spPr/>
      <dgm:t>
        <a:bodyPr/>
        <a:lstStyle/>
        <a:p>
          <a:pPr>
            <a:lnSpc>
              <a:spcPct val="100000"/>
            </a:lnSpc>
          </a:pPr>
          <a:r>
            <a:rPr lang="en-US" i="1"/>
            <a:t>Share existing Challenges and Barriers</a:t>
          </a:r>
          <a:endParaRPr lang="en-US"/>
        </a:p>
      </dgm:t>
    </dgm:pt>
    <dgm:pt modelId="{5ABD2D38-9AB7-47DC-B22D-DA7F1B9D279A}" type="parTrans" cxnId="{7820FC7C-3DBE-4A43-A965-916680BBFC55}">
      <dgm:prSet/>
      <dgm:spPr/>
      <dgm:t>
        <a:bodyPr/>
        <a:lstStyle/>
        <a:p>
          <a:endParaRPr lang="en-US"/>
        </a:p>
      </dgm:t>
    </dgm:pt>
    <dgm:pt modelId="{849B20BA-76C0-49AD-9740-64C5B1E64A1C}" type="sibTrans" cxnId="{7820FC7C-3DBE-4A43-A965-916680BBFC55}">
      <dgm:prSet/>
      <dgm:spPr/>
      <dgm:t>
        <a:bodyPr/>
        <a:lstStyle/>
        <a:p>
          <a:endParaRPr lang="en-US"/>
        </a:p>
      </dgm:t>
    </dgm:pt>
    <dgm:pt modelId="{EDB702CE-1234-4DF3-A5DF-8B7A0018C7FF}">
      <dgm:prSet/>
      <dgm:spPr/>
      <dgm:t>
        <a:bodyPr/>
        <a:lstStyle/>
        <a:p>
          <a:pPr>
            <a:lnSpc>
              <a:spcPct val="100000"/>
            </a:lnSpc>
          </a:pPr>
          <a:r>
            <a:rPr lang="en-US" i="1"/>
            <a:t>Specify ways they can help </a:t>
          </a:r>
          <a:r>
            <a:rPr lang="en-US"/>
            <a:t>agency staff while extending their life experience in a different yet meaningful way</a:t>
          </a:r>
        </a:p>
      </dgm:t>
    </dgm:pt>
    <dgm:pt modelId="{8DAE1E65-042A-400A-9C24-3FF7AE59E7C4}" type="parTrans" cxnId="{B37D15BD-66DB-41B3-9168-33CF9C7B85F6}">
      <dgm:prSet/>
      <dgm:spPr/>
      <dgm:t>
        <a:bodyPr/>
        <a:lstStyle/>
        <a:p>
          <a:endParaRPr lang="en-US"/>
        </a:p>
      </dgm:t>
    </dgm:pt>
    <dgm:pt modelId="{A21D1503-5EFE-4990-BB12-B28499350234}" type="sibTrans" cxnId="{B37D15BD-66DB-41B3-9168-33CF9C7B85F6}">
      <dgm:prSet/>
      <dgm:spPr/>
      <dgm:t>
        <a:bodyPr/>
        <a:lstStyle/>
        <a:p>
          <a:endParaRPr lang="en-US"/>
        </a:p>
      </dgm:t>
    </dgm:pt>
    <dgm:pt modelId="{9925091A-3B82-45EB-806A-8BE9F7902427}" type="pres">
      <dgm:prSet presAssocID="{9DC65587-84F8-4E01-AA02-763BA9981074}" presName="root" presStyleCnt="0">
        <dgm:presLayoutVars>
          <dgm:dir/>
          <dgm:resizeHandles val="exact"/>
        </dgm:presLayoutVars>
      </dgm:prSet>
      <dgm:spPr/>
    </dgm:pt>
    <dgm:pt modelId="{3870E642-82A1-4923-904E-B606CFDCA5D1}" type="pres">
      <dgm:prSet presAssocID="{5AF67494-9884-4D2C-B5D6-3B0FA8F682C6}" presName="compNode" presStyleCnt="0"/>
      <dgm:spPr/>
    </dgm:pt>
    <dgm:pt modelId="{696939DB-B632-4C4C-98A2-9BC3EF47E719}" type="pres">
      <dgm:prSet presAssocID="{5AF67494-9884-4D2C-B5D6-3B0FA8F682C6}" presName="bgRect" presStyleLbl="bgShp" presStyleIdx="0" presStyleCnt="5"/>
      <dgm:spPr/>
    </dgm:pt>
    <dgm:pt modelId="{C1ABBC2E-C1D3-4254-83E7-5E8213CF43C1}" type="pres">
      <dgm:prSet presAssocID="{5AF67494-9884-4D2C-B5D6-3B0FA8F682C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971AFC22-5069-42F4-BD71-71C249C1DFAD}" type="pres">
      <dgm:prSet presAssocID="{5AF67494-9884-4D2C-B5D6-3B0FA8F682C6}" presName="spaceRect" presStyleCnt="0"/>
      <dgm:spPr/>
    </dgm:pt>
    <dgm:pt modelId="{ED95F2A7-A0D2-4FF3-BF8F-FAF6FB918824}" type="pres">
      <dgm:prSet presAssocID="{5AF67494-9884-4D2C-B5D6-3B0FA8F682C6}" presName="parTx" presStyleLbl="revTx" presStyleIdx="0" presStyleCnt="5">
        <dgm:presLayoutVars>
          <dgm:chMax val="0"/>
          <dgm:chPref val="0"/>
        </dgm:presLayoutVars>
      </dgm:prSet>
      <dgm:spPr/>
    </dgm:pt>
    <dgm:pt modelId="{62CBB6B1-3F35-4F24-A021-6C90DCD0C222}" type="pres">
      <dgm:prSet presAssocID="{9F7326CB-1078-452A-98BA-65621E11A35B}" presName="sibTrans" presStyleCnt="0"/>
      <dgm:spPr/>
    </dgm:pt>
    <dgm:pt modelId="{1DBCFF78-053B-4868-8DD0-82A6E8DC2CD3}" type="pres">
      <dgm:prSet presAssocID="{37C091D6-BFEE-4435-9E65-61E26197E5A0}" presName="compNode" presStyleCnt="0"/>
      <dgm:spPr/>
    </dgm:pt>
    <dgm:pt modelId="{1DDFE37C-198D-4816-A5BE-FE87AE351DB9}" type="pres">
      <dgm:prSet presAssocID="{37C091D6-BFEE-4435-9E65-61E26197E5A0}" presName="bgRect" presStyleLbl="bgShp" presStyleIdx="1" presStyleCnt="5"/>
      <dgm:spPr/>
    </dgm:pt>
    <dgm:pt modelId="{0448F8A0-446C-4FBE-A071-9BEF5F24C4B4}" type="pres">
      <dgm:prSet presAssocID="{37C091D6-BFEE-4435-9E65-61E26197E5A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7D13B532-FC83-4837-B10F-27E5B84A1755}" type="pres">
      <dgm:prSet presAssocID="{37C091D6-BFEE-4435-9E65-61E26197E5A0}" presName="spaceRect" presStyleCnt="0"/>
      <dgm:spPr/>
    </dgm:pt>
    <dgm:pt modelId="{5DDACDCD-98EE-4C36-AD71-49486B5180AC}" type="pres">
      <dgm:prSet presAssocID="{37C091D6-BFEE-4435-9E65-61E26197E5A0}" presName="parTx" presStyleLbl="revTx" presStyleIdx="1" presStyleCnt="5">
        <dgm:presLayoutVars>
          <dgm:chMax val="0"/>
          <dgm:chPref val="0"/>
        </dgm:presLayoutVars>
      </dgm:prSet>
      <dgm:spPr/>
    </dgm:pt>
    <dgm:pt modelId="{1B965BCD-019E-456F-89E7-86F29F84982F}" type="pres">
      <dgm:prSet presAssocID="{AEC1B52C-7075-43A4-9042-901EED35AFB3}" presName="sibTrans" presStyleCnt="0"/>
      <dgm:spPr/>
    </dgm:pt>
    <dgm:pt modelId="{C81D451A-3289-48FB-A6BB-8D51F5AF0B26}" type="pres">
      <dgm:prSet presAssocID="{1CE0D0B3-DC67-4318-8D91-1C8B7DF90940}" presName="compNode" presStyleCnt="0"/>
      <dgm:spPr/>
    </dgm:pt>
    <dgm:pt modelId="{1FF5485D-BCDC-4AA5-8F47-3D8E6627CC8A}" type="pres">
      <dgm:prSet presAssocID="{1CE0D0B3-DC67-4318-8D91-1C8B7DF90940}" presName="bgRect" presStyleLbl="bgShp" presStyleIdx="2" presStyleCnt="5"/>
      <dgm:spPr/>
    </dgm:pt>
    <dgm:pt modelId="{3D5E0641-04E4-4CFB-B5D1-53D4E127ECD5}" type="pres">
      <dgm:prSet presAssocID="{1CE0D0B3-DC67-4318-8D91-1C8B7DF909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4A47C0A5-959A-4C24-BE95-EDFCC12714BE}" type="pres">
      <dgm:prSet presAssocID="{1CE0D0B3-DC67-4318-8D91-1C8B7DF90940}" presName="spaceRect" presStyleCnt="0"/>
      <dgm:spPr/>
    </dgm:pt>
    <dgm:pt modelId="{55E8ACBB-2D2F-40D6-B013-CE731A372824}" type="pres">
      <dgm:prSet presAssocID="{1CE0D0B3-DC67-4318-8D91-1C8B7DF90940}" presName="parTx" presStyleLbl="revTx" presStyleIdx="2" presStyleCnt="5">
        <dgm:presLayoutVars>
          <dgm:chMax val="0"/>
          <dgm:chPref val="0"/>
        </dgm:presLayoutVars>
      </dgm:prSet>
      <dgm:spPr/>
    </dgm:pt>
    <dgm:pt modelId="{BED89B10-ABBE-4156-B9B0-11A39A0EAA1D}" type="pres">
      <dgm:prSet presAssocID="{085D7212-D6ED-4BB3-B783-96667FB5A09F}" presName="sibTrans" presStyleCnt="0"/>
      <dgm:spPr/>
    </dgm:pt>
    <dgm:pt modelId="{5C08459C-E91D-46EB-AB80-4559ACC46158}" type="pres">
      <dgm:prSet presAssocID="{1C9C82CD-2785-40F5-BADD-3490D9D0C1DC}" presName="compNode" presStyleCnt="0"/>
      <dgm:spPr/>
    </dgm:pt>
    <dgm:pt modelId="{F0556568-807B-4F9C-B6F7-81B530237BDA}" type="pres">
      <dgm:prSet presAssocID="{1C9C82CD-2785-40F5-BADD-3490D9D0C1DC}" presName="bgRect" presStyleLbl="bgShp" presStyleIdx="3" presStyleCnt="5"/>
      <dgm:spPr/>
    </dgm:pt>
    <dgm:pt modelId="{760CFC2A-CFA1-4CA5-A936-9A854777C113}" type="pres">
      <dgm:prSet presAssocID="{1C9C82CD-2785-40F5-BADD-3490D9D0C1D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8CC87D1B-0DD4-4B18-8FB4-344B85D70EAA}" type="pres">
      <dgm:prSet presAssocID="{1C9C82CD-2785-40F5-BADD-3490D9D0C1DC}" presName="spaceRect" presStyleCnt="0"/>
      <dgm:spPr/>
    </dgm:pt>
    <dgm:pt modelId="{4936E3E0-2E35-4E95-8CB9-9D27EB25D66A}" type="pres">
      <dgm:prSet presAssocID="{1C9C82CD-2785-40F5-BADD-3490D9D0C1DC}" presName="parTx" presStyleLbl="revTx" presStyleIdx="3" presStyleCnt="5">
        <dgm:presLayoutVars>
          <dgm:chMax val="0"/>
          <dgm:chPref val="0"/>
        </dgm:presLayoutVars>
      </dgm:prSet>
      <dgm:spPr/>
    </dgm:pt>
    <dgm:pt modelId="{496E6800-CF62-49E7-8B0D-A671A65F93B0}" type="pres">
      <dgm:prSet presAssocID="{849B20BA-76C0-49AD-9740-64C5B1E64A1C}" presName="sibTrans" presStyleCnt="0"/>
      <dgm:spPr/>
    </dgm:pt>
    <dgm:pt modelId="{6887FE81-A4F5-49CC-9B71-EC69E702D5FF}" type="pres">
      <dgm:prSet presAssocID="{EDB702CE-1234-4DF3-A5DF-8B7A0018C7FF}" presName="compNode" presStyleCnt="0"/>
      <dgm:spPr/>
    </dgm:pt>
    <dgm:pt modelId="{68546EC0-9FE3-483D-8438-49527A651083}" type="pres">
      <dgm:prSet presAssocID="{EDB702CE-1234-4DF3-A5DF-8B7A0018C7FF}" presName="bgRect" presStyleLbl="bgShp" presStyleIdx="4" presStyleCnt="5"/>
      <dgm:spPr/>
    </dgm:pt>
    <dgm:pt modelId="{C6F1CBB3-C77B-4067-84E8-BAD517BA3FA8}" type="pres">
      <dgm:prSet presAssocID="{EDB702CE-1234-4DF3-A5DF-8B7A0018C7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0C7E40F6-71B1-41E0-B952-20BACC8DE082}" type="pres">
      <dgm:prSet presAssocID="{EDB702CE-1234-4DF3-A5DF-8B7A0018C7FF}" presName="spaceRect" presStyleCnt="0"/>
      <dgm:spPr/>
    </dgm:pt>
    <dgm:pt modelId="{E07C942C-7862-4CEB-BC4E-A614E9F3A5A3}" type="pres">
      <dgm:prSet presAssocID="{EDB702CE-1234-4DF3-A5DF-8B7A0018C7FF}" presName="parTx" presStyleLbl="revTx" presStyleIdx="4" presStyleCnt="5">
        <dgm:presLayoutVars>
          <dgm:chMax val="0"/>
          <dgm:chPref val="0"/>
        </dgm:presLayoutVars>
      </dgm:prSet>
      <dgm:spPr/>
    </dgm:pt>
  </dgm:ptLst>
  <dgm:cxnLst>
    <dgm:cxn modelId="{E9A15210-3055-41C9-B47B-5BA15417483A}" type="presOf" srcId="{5AF67494-9884-4D2C-B5D6-3B0FA8F682C6}" destId="{ED95F2A7-A0D2-4FF3-BF8F-FAF6FB918824}" srcOrd="0" destOrd="0" presId="urn:microsoft.com/office/officeart/2018/2/layout/IconVerticalSolidList"/>
    <dgm:cxn modelId="{95418B43-6B16-4FBB-BB1F-6C445EFAADE7}" type="presOf" srcId="{9DC65587-84F8-4E01-AA02-763BA9981074}" destId="{9925091A-3B82-45EB-806A-8BE9F7902427}" srcOrd="0" destOrd="0" presId="urn:microsoft.com/office/officeart/2018/2/layout/IconVerticalSolidList"/>
    <dgm:cxn modelId="{4C298E4B-1F1E-43CB-A386-A929AB499091}" type="presOf" srcId="{1CE0D0B3-DC67-4318-8D91-1C8B7DF90940}" destId="{55E8ACBB-2D2F-40D6-B013-CE731A372824}" srcOrd="0" destOrd="0" presId="urn:microsoft.com/office/officeart/2018/2/layout/IconVerticalSolidList"/>
    <dgm:cxn modelId="{7820FC7C-3DBE-4A43-A965-916680BBFC55}" srcId="{9DC65587-84F8-4E01-AA02-763BA9981074}" destId="{1C9C82CD-2785-40F5-BADD-3490D9D0C1DC}" srcOrd="3" destOrd="0" parTransId="{5ABD2D38-9AB7-47DC-B22D-DA7F1B9D279A}" sibTransId="{849B20BA-76C0-49AD-9740-64C5B1E64A1C}"/>
    <dgm:cxn modelId="{DAE7D28F-161E-466B-8FF2-D2349D953B19}" type="presOf" srcId="{EDB702CE-1234-4DF3-A5DF-8B7A0018C7FF}" destId="{E07C942C-7862-4CEB-BC4E-A614E9F3A5A3}" srcOrd="0" destOrd="0" presId="urn:microsoft.com/office/officeart/2018/2/layout/IconVerticalSolidList"/>
    <dgm:cxn modelId="{884BB6A9-AC5D-4533-B1C6-BF21C4A29160}" srcId="{9DC65587-84F8-4E01-AA02-763BA9981074}" destId="{37C091D6-BFEE-4435-9E65-61E26197E5A0}" srcOrd="1" destOrd="0" parTransId="{EFFC00B0-F763-4740-9848-398EC1D20192}" sibTransId="{AEC1B52C-7075-43A4-9042-901EED35AFB3}"/>
    <dgm:cxn modelId="{D9D61BAF-6532-483B-A7C0-8F901EE255F9}" type="presOf" srcId="{1C9C82CD-2785-40F5-BADD-3490D9D0C1DC}" destId="{4936E3E0-2E35-4E95-8CB9-9D27EB25D66A}" srcOrd="0" destOrd="0" presId="urn:microsoft.com/office/officeart/2018/2/layout/IconVerticalSolidList"/>
    <dgm:cxn modelId="{D001A5B4-96EA-4CBF-9C00-BA0E279CB0FD}" type="presOf" srcId="{37C091D6-BFEE-4435-9E65-61E26197E5A0}" destId="{5DDACDCD-98EE-4C36-AD71-49486B5180AC}" srcOrd="0" destOrd="0" presId="urn:microsoft.com/office/officeart/2018/2/layout/IconVerticalSolidList"/>
    <dgm:cxn modelId="{B37D15BD-66DB-41B3-9168-33CF9C7B85F6}" srcId="{9DC65587-84F8-4E01-AA02-763BA9981074}" destId="{EDB702CE-1234-4DF3-A5DF-8B7A0018C7FF}" srcOrd="4" destOrd="0" parTransId="{8DAE1E65-042A-400A-9C24-3FF7AE59E7C4}" sibTransId="{A21D1503-5EFE-4990-BB12-B28499350234}"/>
    <dgm:cxn modelId="{466C7CD9-A03C-4418-8E0F-80B4D60A293D}" srcId="{9DC65587-84F8-4E01-AA02-763BA9981074}" destId="{1CE0D0B3-DC67-4318-8D91-1C8B7DF90940}" srcOrd="2" destOrd="0" parTransId="{63EF7CFD-96D8-455F-9A7B-A26EE2EB228C}" sibTransId="{085D7212-D6ED-4BB3-B783-96667FB5A09F}"/>
    <dgm:cxn modelId="{A75317F6-8F39-4813-B5A0-42CFFDD192A6}" srcId="{9DC65587-84F8-4E01-AA02-763BA9981074}" destId="{5AF67494-9884-4D2C-B5D6-3B0FA8F682C6}" srcOrd="0" destOrd="0" parTransId="{B72D7C91-F01A-465C-B0E3-D8B246048548}" sibTransId="{9F7326CB-1078-452A-98BA-65621E11A35B}"/>
    <dgm:cxn modelId="{96D42CAE-169E-4D46-A5A7-B1DA75599ED1}" type="presParOf" srcId="{9925091A-3B82-45EB-806A-8BE9F7902427}" destId="{3870E642-82A1-4923-904E-B606CFDCA5D1}" srcOrd="0" destOrd="0" presId="urn:microsoft.com/office/officeart/2018/2/layout/IconVerticalSolidList"/>
    <dgm:cxn modelId="{348D825E-1D51-4ABA-97BE-99031B678B20}" type="presParOf" srcId="{3870E642-82A1-4923-904E-B606CFDCA5D1}" destId="{696939DB-B632-4C4C-98A2-9BC3EF47E719}" srcOrd="0" destOrd="0" presId="urn:microsoft.com/office/officeart/2018/2/layout/IconVerticalSolidList"/>
    <dgm:cxn modelId="{60151ADE-B76B-46BD-B5A3-14AAE59B1450}" type="presParOf" srcId="{3870E642-82A1-4923-904E-B606CFDCA5D1}" destId="{C1ABBC2E-C1D3-4254-83E7-5E8213CF43C1}" srcOrd="1" destOrd="0" presId="urn:microsoft.com/office/officeart/2018/2/layout/IconVerticalSolidList"/>
    <dgm:cxn modelId="{64C03B35-3904-46B1-811B-8D82ABC7FD5A}" type="presParOf" srcId="{3870E642-82A1-4923-904E-B606CFDCA5D1}" destId="{971AFC22-5069-42F4-BD71-71C249C1DFAD}" srcOrd="2" destOrd="0" presId="urn:microsoft.com/office/officeart/2018/2/layout/IconVerticalSolidList"/>
    <dgm:cxn modelId="{78143DC8-D0BD-4051-B64F-8A783F4CE9B1}" type="presParOf" srcId="{3870E642-82A1-4923-904E-B606CFDCA5D1}" destId="{ED95F2A7-A0D2-4FF3-BF8F-FAF6FB918824}" srcOrd="3" destOrd="0" presId="urn:microsoft.com/office/officeart/2018/2/layout/IconVerticalSolidList"/>
    <dgm:cxn modelId="{8A4DCB8D-1188-4A95-9C02-52C2E7170867}" type="presParOf" srcId="{9925091A-3B82-45EB-806A-8BE9F7902427}" destId="{62CBB6B1-3F35-4F24-A021-6C90DCD0C222}" srcOrd="1" destOrd="0" presId="urn:microsoft.com/office/officeart/2018/2/layout/IconVerticalSolidList"/>
    <dgm:cxn modelId="{01AEA04F-858F-467C-A9BD-232F305F63BD}" type="presParOf" srcId="{9925091A-3B82-45EB-806A-8BE9F7902427}" destId="{1DBCFF78-053B-4868-8DD0-82A6E8DC2CD3}" srcOrd="2" destOrd="0" presId="urn:microsoft.com/office/officeart/2018/2/layout/IconVerticalSolidList"/>
    <dgm:cxn modelId="{50A194C6-3B6F-4CCC-A6FD-F7D3772D98E3}" type="presParOf" srcId="{1DBCFF78-053B-4868-8DD0-82A6E8DC2CD3}" destId="{1DDFE37C-198D-4816-A5BE-FE87AE351DB9}" srcOrd="0" destOrd="0" presId="urn:microsoft.com/office/officeart/2018/2/layout/IconVerticalSolidList"/>
    <dgm:cxn modelId="{2B937BA4-727C-4333-87EB-420CE7654639}" type="presParOf" srcId="{1DBCFF78-053B-4868-8DD0-82A6E8DC2CD3}" destId="{0448F8A0-446C-4FBE-A071-9BEF5F24C4B4}" srcOrd="1" destOrd="0" presId="urn:microsoft.com/office/officeart/2018/2/layout/IconVerticalSolidList"/>
    <dgm:cxn modelId="{A17FE445-09E0-42D0-B805-32EF6B406387}" type="presParOf" srcId="{1DBCFF78-053B-4868-8DD0-82A6E8DC2CD3}" destId="{7D13B532-FC83-4837-B10F-27E5B84A1755}" srcOrd="2" destOrd="0" presId="urn:microsoft.com/office/officeart/2018/2/layout/IconVerticalSolidList"/>
    <dgm:cxn modelId="{C7A49F3A-C9C1-435D-8651-D89E3D48637C}" type="presParOf" srcId="{1DBCFF78-053B-4868-8DD0-82A6E8DC2CD3}" destId="{5DDACDCD-98EE-4C36-AD71-49486B5180AC}" srcOrd="3" destOrd="0" presId="urn:microsoft.com/office/officeart/2018/2/layout/IconVerticalSolidList"/>
    <dgm:cxn modelId="{82944974-D7C4-495F-9414-0BD49681CF68}" type="presParOf" srcId="{9925091A-3B82-45EB-806A-8BE9F7902427}" destId="{1B965BCD-019E-456F-89E7-86F29F84982F}" srcOrd="3" destOrd="0" presId="urn:microsoft.com/office/officeart/2018/2/layout/IconVerticalSolidList"/>
    <dgm:cxn modelId="{3E2599C2-F7BC-41C3-928D-5C9F745D9986}" type="presParOf" srcId="{9925091A-3B82-45EB-806A-8BE9F7902427}" destId="{C81D451A-3289-48FB-A6BB-8D51F5AF0B26}" srcOrd="4" destOrd="0" presId="urn:microsoft.com/office/officeart/2018/2/layout/IconVerticalSolidList"/>
    <dgm:cxn modelId="{B1164CA2-1D6D-4E50-845A-172F7D97F840}" type="presParOf" srcId="{C81D451A-3289-48FB-A6BB-8D51F5AF0B26}" destId="{1FF5485D-BCDC-4AA5-8F47-3D8E6627CC8A}" srcOrd="0" destOrd="0" presId="urn:microsoft.com/office/officeart/2018/2/layout/IconVerticalSolidList"/>
    <dgm:cxn modelId="{C02D86EA-045B-4341-AC2A-91A463EBDDED}" type="presParOf" srcId="{C81D451A-3289-48FB-A6BB-8D51F5AF0B26}" destId="{3D5E0641-04E4-4CFB-B5D1-53D4E127ECD5}" srcOrd="1" destOrd="0" presId="urn:microsoft.com/office/officeart/2018/2/layout/IconVerticalSolidList"/>
    <dgm:cxn modelId="{4CB3BEBD-05C9-4034-8841-900033F43F0C}" type="presParOf" srcId="{C81D451A-3289-48FB-A6BB-8D51F5AF0B26}" destId="{4A47C0A5-959A-4C24-BE95-EDFCC12714BE}" srcOrd="2" destOrd="0" presId="urn:microsoft.com/office/officeart/2018/2/layout/IconVerticalSolidList"/>
    <dgm:cxn modelId="{EF5E5FE8-C6C2-4C24-BEA9-08FF4A03E26B}" type="presParOf" srcId="{C81D451A-3289-48FB-A6BB-8D51F5AF0B26}" destId="{55E8ACBB-2D2F-40D6-B013-CE731A372824}" srcOrd="3" destOrd="0" presId="urn:microsoft.com/office/officeart/2018/2/layout/IconVerticalSolidList"/>
    <dgm:cxn modelId="{D826887C-97AA-4FDB-B4CD-D7EC766748A2}" type="presParOf" srcId="{9925091A-3B82-45EB-806A-8BE9F7902427}" destId="{BED89B10-ABBE-4156-B9B0-11A39A0EAA1D}" srcOrd="5" destOrd="0" presId="urn:microsoft.com/office/officeart/2018/2/layout/IconVerticalSolidList"/>
    <dgm:cxn modelId="{BF332E58-9788-437A-830B-311B58971383}" type="presParOf" srcId="{9925091A-3B82-45EB-806A-8BE9F7902427}" destId="{5C08459C-E91D-46EB-AB80-4559ACC46158}" srcOrd="6" destOrd="0" presId="urn:microsoft.com/office/officeart/2018/2/layout/IconVerticalSolidList"/>
    <dgm:cxn modelId="{EC7FBB58-E06E-4184-9EF7-FDA0A62A3735}" type="presParOf" srcId="{5C08459C-E91D-46EB-AB80-4559ACC46158}" destId="{F0556568-807B-4F9C-B6F7-81B530237BDA}" srcOrd="0" destOrd="0" presId="urn:microsoft.com/office/officeart/2018/2/layout/IconVerticalSolidList"/>
    <dgm:cxn modelId="{8CADB343-F55C-4675-A3FD-9AAA52C3FDD4}" type="presParOf" srcId="{5C08459C-E91D-46EB-AB80-4559ACC46158}" destId="{760CFC2A-CFA1-4CA5-A936-9A854777C113}" srcOrd="1" destOrd="0" presId="urn:microsoft.com/office/officeart/2018/2/layout/IconVerticalSolidList"/>
    <dgm:cxn modelId="{3B9BC5D5-9B7C-4C9B-9ABD-B9F7E5FD38B4}" type="presParOf" srcId="{5C08459C-E91D-46EB-AB80-4559ACC46158}" destId="{8CC87D1B-0DD4-4B18-8FB4-344B85D70EAA}" srcOrd="2" destOrd="0" presId="urn:microsoft.com/office/officeart/2018/2/layout/IconVerticalSolidList"/>
    <dgm:cxn modelId="{64EE66E9-CF3C-41AB-A07E-D82EE1C81161}" type="presParOf" srcId="{5C08459C-E91D-46EB-AB80-4559ACC46158}" destId="{4936E3E0-2E35-4E95-8CB9-9D27EB25D66A}" srcOrd="3" destOrd="0" presId="urn:microsoft.com/office/officeart/2018/2/layout/IconVerticalSolidList"/>
    <dgm:cxn modelId="{F3F37AA4-3C15-4951-B56D-FD2EDAE35184}" type="presParOf" srcId="{9925091A-3B82-45EB-806A-8BE9F7902427}" destId="{496E6800-CF62-49E7-8B0D-A671A65F93B0}" srcOrd="7" destOrd="0" presId="urn:microsoft.com/office/officeart/2018/2/layout/IconVerticalSolidList"/>
    <dgm:cxn modelId="{9392FDCC-3006-4609-AB07-6260D8F2D764}" type="presParOf" srcId="{9925091A-3B82-45EB-806A-8BE9F7902427}" destId="{6887FE81-A4F5-49CC-9B71-EC69E702D5FF}" srcOrd="8" destOrd="0" presId="urn:microsoft.com/office/officeart/2018/2/layout/IconVerticalSolidList"/>
    <dgm:cxn modelId="{B2DDBEDB-485C-4B6E-BA5E-D0FBDB55375A}" type="presParOf" srcId="{6887FE81-A4F5-49CC-9B71-EC69E702D5FF}" destId="{68546EC0-9FE3-483D-8438-49527A651083}" srcOrd="0" destOrd="0" presId="urn:microsoft.com/office/officeart/2018/2/layout/IconVerticalSolidList"/>
    <dgm:cxn modelId="{B22526AF-B22C-41F2-9FEF-C9C16C405436}" type="presParOf" srcId="{6887FE81-A4F5-49CC-9B71-EC69E702D5FF}" destId="{C6F1CBB3-C77B-4067-84E8-BAD517BA3FA8}" srcOrd="1" destOrd="0" presId="urn:microsoft.com/office/officeart/2018/2/layout/IconVerticalSolidList"/>
    <dgm:cxn modelId="{03BD8129-A5B7-46F5-BD5D-AF1F5B511745}" type="presParOf" srcId="{6887FE81-A4F5-49CC-9B71-EC69E702D5FF}" destId="{0C7E40F6-71B1-41E0-B952-20BACC8DE082}" srcOrd="2" destOrd="0" presId="urn:microsoft.com/office/officeart/2018/2/layout/IconVerticalSolidList"/>
    <dgm:cxn modelId="{5F691CA8-C974-4EBA-A7D6-47A3A8116AFB}" type="presParOf" srcId="{6887FE81-A4F5-49CC-9B71-EC69E702D5FF}" destId="{E07C942C-7862-4CEB-BC4E-A614E9F3A5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68153C-6867-4404-B174-D4628EE97D88}"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5567F310-4B66-4E4E-A972-D8AEC9B0FF9A}">
      <dgm:prSet/>
      <dgm:spPr/>
      <dgm:t>
        <a:bodyPr/>
        <a:lstStyle/>
        <a:p>
          <a:pPr>
            <a:lnSpc>
              <a:spcPct val="100000"/>
            </a:lnSpc>
            <a:defRPr b="1"/>
          </a:pPr>
          <a:r>
            <a:rPr lang="en-US" b="1">
              <a:latin typeface="Calibri"/>
              <a:cs typeface="Calibri"/>
            </a:rPr>
            <a:t>Resource Navigation</a:t>
          </a:r>
        </a:p>
      </dgm:t>
    </dgm:pt>
    <dgm:pt modelId="{DADEEC22-D0C5-44E8-A719-36249E720527}" type="parTrans" cxnId="{14E89A0D-B995-43A7-84F3-8ED1A6845233}">
      <dgm:prSet/>
      <dgm:spPr/>
      <dgm:t>
        <a:bodyPr/>
        <a:lstStyle/>
        <a:p>
          <a:endParaRPr lang="en-US"/>
        </a:p>
      </dgm:t>
    </dgm:pt>
    <dgm:pt modelId="{26085C84-50F2-4BFB-9167-E873A6C8BED5}" type="sibTrans" cxnId="{14E89A0D-B995-43A7-84F3-8ED1A6845233}">
      <dgm:prSet/>
      <dgm:spPr/>
      <dgm:t>
        <a:bodyPr/>
        <a:lstStyle/>
        <a:p>
          <a:endParaRPr lang="en-US"/>
        </a:p>
      </dgm:t>
    </dgm:pt>
    <dgm:pt modelId="{C484A4BB-F35F-415A-870B-1FD480416604}">
      <dgm:prSet/>
      <dgm:spPr/>
      <dgm:t>
        <a:bodyPr/>
        <a:lstStyle/>
        <a:p>
          <a:pPr>
            <a:lnSpc>
              <a:spcPct val="100000"/>
            </a:lnSpc>
          </a:pPr>
          <a:r>
            <a:rPr lang="en-US" b="0">
              <a:latin typeface="Calibri"/>
              <a:cs typeface="Calibri"/>
            </a:rPr>
            <a:t>Volunteers can build housing centered support networks with a main purpose of collaborate with resettlement agencies within the initial R&amp;P period. </a:t>
          </a:r>
        </a:p>
      </dgm:t>
    </dgm:pt>
    <dgm:pt modelId="{67E49559-36B7-4D87-BCC4-728109AF4CC3}" type="parTrans" cxnId="{B9BECCE2-46F8-4388-B22F-BB8B99B75DD9}">
      <dgm:prSet/>
      <dgm:spPr/>
      <dgm:t>
        <a:bodyPr/>
        <a:lstStyle/>
        <a:p>
          <a:endParaRPr lang="en-US"/>
        </a:p>
      </dgm:t>
    </dgm:pt>
    <dgm:pt modelId="{E13AEB8D-7A50-40C8-B960-F18BE9FD1452}" type="sibTrans" cxnId="{B9BECCE2-46F8-4388-B22F-BB8B99B75DD9}">
      <dgm:prSet/>
      <dgm:spPr/>
      <dgm:t>
        <a:bodyPr/>
        <a:lstStyle/>
        <a:p>
          <a:endParaRPr lang="en-US"/>
        </a:p>
      </dgm:t>
    </dgm:pt>
    <dgm:pt modelId="{45F1893D-4940-40AF-83ED-2F7AFF9A725B}">
      <dgm:prSet/>
      <dgm:spPr/>
      <dgm:t>
        <a:bodyPr/>
        <a:lstStyle/>
        <a:p>
          <a:pPr>
            <a:lnSpc>
              <a:spcPct val="100000"/>
            </a:lnSpc>
            <a:defRPr b="1"/>
          </a:pPr>
          <a:r>
            <a:rPr lang="en-US" b="1">
              <a:latin typeface="Calibri"/>
              <a:cs typeface="Calibri"/>
            </a:rPr>
            <a:t>Case Management Support</a:t>
          </a:r>
          <a:endParaRPr lang="en-US"/>
        </a:p>
      </dgm:t>
    </dgm:pt>
    <dgm:pt modelId="{ED71136B-30E9-4922-87F6-C55BA827071F}" type="parTrans" cxnId="{F8539EAC-3989-4102-A7CD-7D1DA494ECA6}">
      <dgm:prSet/>
      <dgm:spPr/>
      <dgm:t>
        <a:bodyPr/>
        <a:lstStyle/>
        <a:p>
          <a:endParaRPr lang="en-US"/>
        </a:p>
      </dgm:t>
    </dgm:pt>
    <dgm:pt modelId="{F2C7D210-EF60-47DD-90B2-10638007BCBE}" type="sibTrans" cxnId="{F8539EAC-3989-4102-A7CD-7D1DA494ECA6}">
      <dgm:prSet/>
      <dgm:spPr/>
      <dgm:t>
        <a:bodyPr/>
        <a:lstStyle/>
        <a:p>
          <a:endParaRPr lang="en-US"/>
        </a:p>
      </dgm:t>
    </dgm:pt>
    <dgm:pt modelId="{7D017B5B-83C9-45E5-B049-3C1DDA3C69CA}">
      <dgm:prSet/>
      <dgm:spPr/>
      <dgm:t>
        <a:bodyPr/>
        <a:lstStyle/>
        <a:p>
          <a:pPr>
            <a:lnSpc>
              <a:spcPct val="100000"/>
            </a:lnSpc>
          </a:pPr>
          <a:r>
            <a:rPr lang="en-US" b="0">
              <a:latin typeface="Calibri"/>
              <a:cs typeface="Calibri"/>
            </a:rPr>
            <a:t>Drafting administrative documentation, Housing Applications, creating email templates for landlord/online outreach.</a:t>
          </a:r>
        </a:p>
        <a:p>
          <a:pPr>
            <a:lnSpc>
              <a:spcPct val="100000"/>
            </a:lnSpc>
          </a:pPr>
          <a:endParaRPr lang="en-US" b="0">
            <a:latin typeface="Calibri Light"/>
            <a:cs typeface="Calibri Light"/>
          </a:endParaRPr>
        </a:p>
      </dgm:t>
    </dgm:pt>
    <dgm:pt modelId="{29A0EBB2-CDC9-4577-82DE-7637D9352331}" type="parTrans" cxnId="{175D3D1A-2796-466D-83FE-EBEE877F10D7}">
      <dgm:prSet/>
      <dgm:spPr/>
      <dgm:t>
        <a:bodyPr/>
        <a:lstStyle/>
        <a:p>
          <a:endParaRPr lang="en-US"/>
        </a:p>
      </dgm:t>
    </dgm:pt>
    <dgm:pt modelId="{B1D0C6B7-2E2B-4ACA-9F05-C2C0BFDC3B39}" type="sibTrans" cxnId="{175D3D1A-2796-466D-83FE-EBEE877F10D7}">
      <dgm:prSet/>
      <dgm:spPr/>
      <dgm:t>
        <a:bodyPr/>
        <a:lstStyle/>
        <a:p>
          <a:endParaRPr lang="en-US"/>
        </a:p>
      </dgm:t>
    </dgm:pt>
    <dgm:pt modelId="{0D473793-82EC-444D-ABC7-69C97343469B}">
      <dgm:prSet phldr="0"/>
      <dgm:spPr/>
      <dgm:t>
        <a:bodyPr/>
        <a:lstStyle/>
        <a:p>
          <a:pPr>
            <a:lnSpc>
              <a:spcPct val="100000"/>
            </a:lnSpc>
            <a:defRPr b="1"/>
          </a:pPr>
          <a:r>
            <a:rPr lang="en-US" b="1">
              <a:solidFill>
                <a:srgbClr val="444444"/>
              </a:solidFill>
              <a:latin typeface="Calibri"/>
              <a:cs typeface="Calibri"/>
            </a:rPr>
            <a:t>Temporary Housing Solutions </a:t>
          </a:r>
        </a:p>
      </dgm:t>
    </dgm:pt>
    <dgm:pt modelId="{63C56B7C-9120-4FDB-9D01-BAE1534B41D1}" type="parTrans" cxnId="{E18F8F4E-10BB-4912-934C-4ED6C8DC49F3}">
      <dgm:prSet/>
      <dgm:spPr/>
      <dgm:t>
        <a:bodyPr/>
        <a:lstStyle/>
        <a:p>
          <a:endParaRPr lang="en-US"/>
        </a:p>
      </dgm:t>
    </dgm:pt>
    <dgm:pt modelId="{01E3A37D-2227-426A-A04C-992BF9B1D302}" type="sibTrans" cxnId="{E18F8F4E-10BB-4912-934C-4ED6C8DC49F3}">
      <dgm:prSet/>
      <dgm:spPr/>
      <dgm:t>
        <a:bodyPr/>
        <a:lstStyle/>
        <a:p>
          <a:endParaRPr lang="en-US"/>
        </a:p>
      </dgm:t>
    </dgm:pt>
    <dgm:pt modelId="{8AE8FEF6-9399-401E-99BD-6A2E2E921710}">
      <dgm:prSet phldr="0"/>
      <dgm:spPr/>
      <dgm:t>
        <a:bodyPr/>
        <a:lstStyle/>
        <a:p>
          <a:pPr>
            <a:lnSpc>
              <a:spcPct val="100000"/>
            </a:lnSpc>
          </a:pPr>
          <a:r>
            <a:rPr lang="en-US" b="0">
              <a:solidFill>
                <a:srgbClr val="444444"/>
              </a:solidFill>
              <a:latin typeface="Calibri"/>
              <a:cs typeface="Calibri"/>
            </a:rPr>
            <a:t>Relationship building with local community partners (e.g., colleges, retreat centers). Safe &amp; affordable short-term solutions to allow time to plan the long term.</a:t>
          </a:r>
        </a:p>
      </dgm:t>
    </dgm:pt>
    <dgm:pt modelId="{C7FCD436-4DCB-4A93-A177-84471D6B55A1}" type="parTrans" cxnId="{F8DB0781-F498-4077-8B1B-F85251BCD26A}">
      <dgm:prSet/>
      <dgm:spPr/>
      <dgm:t>
        <a:bodyPr/>
        <a:lstStyle/>
        <a:p>
          <a:endParaRPr lang="en-US"/>
        </a:p>
      </dgm:t>
    </dgm:pt>
    <dgm:pt modelId="{9A841889-AD0C-4504-9D40-80A8FC19DF38}" type="sibTrans" cxnId="{F8DB0781-F498-4077-8B1B-F85251BCD26A}">
      <dgm:prSet/>
      <dgm:spPr/>
      <dgm:t>
        <a:bodyPr/>
        <a:lstStyle/>
        <a:p>
          <a:endParaRPr lang="en-US"/>
        </a:p>
      </dgm:t>
    </dgm:pt>
    <dgm:pt modelId="{F4021C13-3E5B-49B1-8E04-4B8F1384961A}" type="pres">
      <dgm:prSet presAssocID="{5068153C-6867-4404-B174-D4628EE97D88}" presName="root" presStyleCnt="0">
        <dgm:presLayoutVars>
          <dgm:dir/>
          <dgm:resizeHandles val="exact"/>
        </dgm:presLayoutVars>
      </dgm:prSet>
      <dgm:spPr/>
    </dgm:pt>
    <dgm:pt modelId="{1AE80ED0-C184-4747-A157-2EF47B063FB8}" type="pres">
      <dgm:prSet presAssocID="{5567F310-4B66-4E4E-A972-D8AEC9B0FF9A}" presName="compNode" presStyleCnt="0"/>
      <dgm:spPr/>
    </dgm:pt>
    <dgm:pt modelId="{D9508275-A5F0-4404-8012-0087AAF15757}" type="pres">
      <dgm:prSet presAssocID="{5567F310-4B66-4E4E-A972-D8AEC9B0FF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57DBF475-A21F-46E4-9330-F9D69CCB0411}" type="pres">
      <dgm:prSet presAssocID="{5567F310-4B66-4E4E-A972-D8AEC9B0FF9A}" presName="iconSpace" presStyleCnt="0"/>
      <dgm:spPr/>
    </dgm:pt>
    <dgm:pt modelId="{0603CE9B-52C4-455C-82A4-3BB40417F5B5}" type="pres">
      <dgm:prSet presAssocID="{5567F310-4B66-4E4E-A972-D8AEC9B0FF9A}" presName="parTx" presStyleLbl="revTx" presStyleIdx="0" presStyleCnt="6">
        <dgm:presLayoutVars>
          <dgm:chMax val="0"/>
          <dgm:chPref val="0"/>
        </dgm:presLayoutVars>
      </dgm:prSet>
      <dgm:spPr/>
    </dgm:pt>
    <dgm:pt modelId="{1D2BDB69-A144-43B7-BD05-563DC7E38958}" type="pres">
      <dgm:prSet presAssocID="{5567F310-4B66-4E4E-A972-D8AEC9B0FF9A}" presName="txSpace" presStyleCnt="0"/>
      <dgm:spPr/>
    </dgm:pt>
    <dgm:pt modelId="{D3CE2BAA-1017-4459-ADBF-434F00DAFC82}" type="pres">
      <dgm:prSet presAssocID="{5567F310-4B66-4E4E-A972-D8AEC9B0FF9A}" presName="desTx" presStyleLbl="revTx" presStyleIdx="1" presStyleCnt="6">
        <dgm:presLayoutVars/>
      </dgm:prSet>
      <dgm:spPr/>
    </dgm:pt>
    <dgm:pt modelId="{FF3044BB-4CD1-41C5-867D-73DAA1DD0FA9}" type="pres">
      <dgm:prSet presAssocID="{26085C84-50F2-4BFB-9167-E873A6C8BED5}" presName="sibTrans" presStyleCnt="0"/>
      <dgm:spPr/>
    </dgm:pt>
    <dgm:pt modelId="{3AB3A6DE-9F1C-4294-8C19-77D99B041F9B}" type="pres">
      <dgm:prSet presAssocID="{0D473793-82EC-444D-ABC7-69C97343469B}" presName="compNode" presStyleCnt="0"/>
      <dgm:spPr/>
    </dgm:pt>
    <dgm:pt modelId="{5975444E-514E-4157-9DAD-E515D5A15551}" type="pres">
      <dgm:prSet presAssocID="{0D473793-82EC-444D-ABC7-69C97343469B}" presName="iconRect" presStyleLbl="node1" presStyleIdx="1" presStyleCnt="3"/>
      <dgm:spPr/>
    </dgm:pt>
    <dgm:pt modelId="{D309B7CA-5032-4F4B-9A89-5A51D531C50C}" type="pres">
      <dgm:prSet presAssocID="{0D473793-82EC-444D-ABC7-69C97343469B}" presName="iconSpace" presStyleCnt="0"/>
      <dgm:spPr/>
    </dgm:pt>
    <dgm:pt modelId="{7795718A-47C8-478F-9723-DD956FF1D3B1}" type="pres">
      <dgm:prSet presAssocID="{0D473793-82EC-444D-ABC7-69C97343469B}" presName="parTx" presStyleLbl="revTx" presStyleIdx="2" presStyleCnt="6">
        <dgm:presLayoutVars>
          <dgm:chMax val="0"/>
          <dgm:chPref val="0"/>
        </dgm:presLayoutVars>
      </dgm:prSet>
      <dgm:spPr/>
    </dgm:pt>
    <dgm:pt modelId="{E138AF67-EFD2-45BA-9131-3C4FBE192C0E}" type="pres">
      <dgm:prSet presAssocID="{0D473793-82EC-444D-ABC7-69C97343469B}" presName="txSpace" presStyleCnt="0"/>
      <dgm:spPr/>
    </dgm:pt>
    <dgm:pt modelId="{148BC3FA-1437-4CCA-93DF-4E01F3A57F47}" type="pres">
      <dgm:prSet presAssocID="{0D473793-82EC-444D-ABC7-69C97343469B}" presName="desTx" presStyleLbl="revTx" presStyleIdx="3" presStyleCnt="6">
        <dgm:presLayoutVars/>
      </dgm:prSet>
      <dgm:spPr/>
    </dgm:pt>
    <dgm:pt modelId="{315CB938-C9A4-4D77-B37C-D88EE72E81D6}" type="pres">
      <dgm:prSet presAssocID="{01E3A37D-2227-426A-A04C-992BF9B1D302}" presName="sibTrans" presStyleCnt="0"/>
      <dgm:spPr/>
    </dgm:pt>
    <dgm:pt modelId="{41FE6A53-466B-42D4-BFB5-F7EB4831C95E}" type="pres">
      <dgm:prSet presAssocID="{45F1893D-4940-40AF-83ED-2F7AFF9A725B}" presName="compNode" presStyleCnt="0"/>
      <dgm:spPr/>
    </dgm:pt>
    <dgm:pt modelId="{EC614ECE-0655-4F67-A183-F2B263BA05FD}" type="pres">
      <dgm:prSet presAssocID="{45F1893D-4940-40AF-83ED-2F7AFF9A725B}"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C53EFCCF-53F5-4024-A04A-A925AA6D7FE7}" type="pres">
      <dgm:prSet presAssocID="{45F1893D-4940-40AF-83ED-2F7AFF9A725B}" presName="iconSpace" presStyleCnt="0"/>
      <dgm:spPr/>
    </dgm:pt>
    <dgm:pt modelId="{E1183987-079C-4059-B094-2DC529EC64B8}" type="pres">
      <dgm:prSet presAssocID="{45F1893D-4940-40AF-83ED-2F7AFF9A725B}" presName="parTx" presStyleLbl="revTx" presStyleIdx="4" presStyleCnt="6">
        <dgm:presLayoutVars>
          <dgm:chMax val="0"/>
          <dgm:chPref val="0"/>
        </dgm:presLayoutVars>
      </dgm:prSet>
      <dgm:spPr/>
    </dgm:pt>
    <dgm:pt modelId="{1DF9D241-5BAB-441B-AE00-851BD21FA202}" type="pres">
      <dgm:prSet presAssocID="{45F1893D-4940-40AF-83ED-2F7AFF9A725B}" presName="txSpace" presStyleCnt="0"/>
      <dgm:spPr/>
    </dgm:pt>
    <dgm:pt modelId="{B31F0882-D365-4BA7-AD44-877EFCF03BFF}" type="pres">
      <dgm:prSet presAssocID="{45F1893D-4940-40AF-83ED-2F7AFF9A725B}" presName="desTx" presStyleLbl="revTx" presStyleIdx="5" presStyleCnt="6">
        <dgm:presLayoutVars/>
      </dgm:prSet>
      <dgm:spPr/>
    </dgm:pt>
  </dgm:ptLst>
  <dgm:cxnLst>
    <dgm:cxn modelId="{84D6EE06-252F-4D50-ADC9-CD2F1B25743C}" type="presOf" srcId="{8AE8FEF6-9399-401E-99BD-6A2E2E921710}" destId="{148BC3FA-1437-4CCA-93DF-4E01F3A57F47}" srcOrd="0" destOrd="0" presId="urn:microsoft.com/office/officeart/2018/2/layout/IconLabelDescriptionList"/>
    <dgm:cxn modelId="{14E89A0D-B995-43A7-84F3-8ED1A6845233}" srcId="{5068153C-6867-4404-B174-D4628EE97D88}" destId="{5567F310-4B66-4E4E-A972-D8AEC9B0FF9A}" srcOrd="0" destOrd="0" parTransId="{DADEEC22-D0C5-44E8-A719-36249E720527}" sibTransId="{26085C84-50F2-4BFB-9167-E873A6C8BED5}"/>
    <dgm:cxn modelId="{175D3D1A-2796-466D-83FE-EBEE877F10D7}" srcId="{45F1893D-4940-40AF-83ED-2F7AFF9A725B}" destId="{7D017B5B-83C9-45E5-B049-3C1DDA3C69CA}" srcOrd="0" destOrd="0" parTransId="{29A0EBB2-CDC9-4577-82DE-7637D9352331}" sibTransId="{B1D0C6B7-2E2B-4ACA-9F05-C2C0BFDC3B39}"/>
    <dgm:cxn modelId="{1C9E662C-EEA5-44F4-9289-40A59E37456C}" type="presOf" srcId="{C484A4BB-F35F-415A-870B-1FD480416604}" destId="{D3CE2BAA-1017-4459-ADBF-434F00DAFC82}" srcOrd="0" destOrd="0" presId="urn:microsoft.com/office/officeart/2018/2/layout/IconLabelDescriptionList"/>
    <dgm:cxn modelId="{3BBCD844-F76A-4EAE-A166-432D5C2C3DE9}" type="presOf" srcId="{7D017B5B-83C9-45E5-B049-3C1DDA3C69CA}" destId="{B31F0882-D365-4BA7-AD44-877EFCF03BFF}" srcOrd="0" destOrd="0" presId="urn:microsoft.com/office/officeart/2018/2/layout/IconLabelDescriptionList"/>
    <dgm:cxn modelId="{E18F8F4E-10BB-4912-934C-4ED6C8DC49F3}" srcId="{5068153C-6867-4404-B174-D4628EE97D88}" destId="{0D473793-82EC-444D-ABC7-69C97343469B}" srcOrd="1" destOrd="0" parTransId="{63C56B7C-9120-4FDB-9D01-BAE1534B41D1}" sibTransId="{01E3A37D-2227-426A-A04C-992BF9B1D302}"/>
    <dgm:cxn modelId="{F8DB0781-F498-4077-8B1B-F85251BCD26A}" srcId="{0D473793-82EC-444D-ABC7-69C97343469B}" destId="{8AE8FEF6-9399-401E-99BD-6A2E2E921710}" srcOrd="0" destOrd="0" parTransId="{C7FCD436-4DCB-4A93-A177-84471D6B55A1}" sibTransId="{9A841889-AD0C-4504-9D40-80A8FC19DF38}"/>
    <dgm:cxn modelId="{63B1D68B-1C8C-406A-ADE3-97E9DB6DC76B}" type="presOf" srcId="{5068153C-6867-4404-B174-D4628EE97D88}" destId="{F4021C13-3E5B-49B1-8E04-4B8F1384961A}" srcOrd="0" destOrd="0" presId="urn:microsoft.com/office/officeart/2018/2/layout/IconLabelDescriptionList"/>
    <dgm:cxn modelId="{940A9890-6FAD-4BA3-AA3F-FE2A7B6D6F7D}" type="presOf" srcId="{45F1893D-4940-40AF-83ED-2F7AFF9A725B}" destId="{E1183987-079C-4059-B094-2DC529EC64B8}" srcOrd="0" destOrd="0" presId="urn:microsoft.com/office/officeart/2018/2/layout/IconLabelDescriptionList"/>
    <dgm:cxn modelId="{F8539EAC-3989-4102-A7CD-7D1DA494ECA6}" srcId="{5068153C-6867-4404-B174-D4628EE97D88}" destId="{45F1893D-4940-40AF-83ED-2F7AFF9A725B}" srcOrd="2" destOrd="0" parTransId="{ED71136B-30E9-4922-87F6-C55BA827071F}" sibTransId="{F2C7D210-EF60-47DD-90B2-10638007BCBE}"/>
    <dgm:cxn modelId="{0D76CDCA-BA97-45F8-9A67-9E7AAF011DA4}" type="presOf" srcId="{0D473793-82EC-444D-ABC7-69C97343469B}" destId="{7795718A-47C8-478F-9723-DD956FF1D3B1}" srcOrd="0" destOrd="0" presId="urn:microsoft.com/office/officeart/2018/2/layout/IconLabelDescriptionList"/>
    <dgm:cxn modelId="{7404E6DF-4227-4E13-9A1C-9246B6848897}" type="presOf" srcId="{5567F310-4B66-4E4E-A972-D8AEC9B0FF9A}" destId="{0603CE9B-52C4-455C-82A4-3BB40417F5B5}" srcOrd="0" destOrd="0" presId="urn:microsoft.com/office/officeart/2018/2/layout/IconLabelDescriptionList"/>
    <dgm:cxn modelId="{B9BECCE2-46F8-4388-B22F-BB8B99B75DD9}" srcId="{5567F310-4B66-4E4E-A972-D8AEC9B0FF9A}" destId="{C484A4BB-F35F-415A-870B-1FD480416604}" srcOrd="0" destOrd="0" parTransId="{67E49559-36B7-4D87-BCC4-728109AF4CC3}" sibTransId="{E13AEB8D-7A50-40C8-B960-F18BE9FD1452}"/>
    <dgm:cxn modelId="{AB0AFC32-BF80-49AB-BBF3-89B24179508D}" type="presParOf" srcId="{F4021C13-3E5B-49B1-8E04-4B8F1384961A}" destId="{1AE80ED0-C184-4747-A157-2EF47B063FB8}" srcOrd="0" destOrd="0" presId="urn:microsoft.com/office/officeart/2018/2/layout/IconLabelDescriptionList"/>
    <dgm:cxn modelId="{04175B5B-9E8C-48EB-9EBC-423C8B694B40}" type="presParOf" srcId="{1AE80ED0-C184-4747-A157-2EF47B063FB8}" destId="{D9508275-A5F0-4404-8012-0087AAF15757}" srcOrd="0" destOrd="0" presId="urn:microsoft.com/office/officeart/2018/2/layout/IconLabelDescriptionList"/>
    <dgm:cxn modelId="{663F28C0-D0B2-42BF-A5D9-E85EDF76C75E}" type="presParOf" srcId="{1AE80ED0-C184-4747-A157-2EF47B063FB8}" destId="{57DBF475-A21F-46E4-9330-F9D69CCB0411}" srcOrd="1" destOrd="0" presId="urn:microsoft.com/office/officeart/2018/2/layout/IconLabelDescriptionList"/>
    <dgm:cxn modelId="{B7C8595A-1A10-469C-8126-B72E532D9A7B}" type="presParOf" srcId="{1AE80ED0-C184-4747-A157-2EF47B063FB8}" destId="{0603CE9B-52C4-455C-82A4-3BB40417F5B5}" srcOrd="2" destOrd="0" presId="urn:microsoft.com/office/officeart/2018/2/layout/IconLabelDescriptionList"/>
    <dgm:cxn modelId="{93CB3A6B-D5DA-4916-AFDF-28BE6C403E1D}" type="presParOf" srcId="{1AE80ED0-C184-4747-A157-2EF47B063FB8}" destId="{1D2BDB69-A144-43B7-BD05-563DC7E38958}" srcOrd="3" destOrd="0" presId="urn:microsoft.com/office/officeart/2018/2/layout/IconLabelDescriptionList"/>
    <dgm:cxn modelId="{EBF14FA8-D247-431A-A8BA-BE06F7F9F52B}" type="presParOf" srcId="{1AE80ED0-C184-4747-A157-2EF47B063FB8}" destId="{D3CE2BAA-1017-4459-ADBF-434F00DAFC82}" srcOrd="4" destOrd="0" presId="urn:microsoft.com/office/officeart/2018/2/layout/IconLabelDescriptionList"/>
    <dgm:cxn modelId="{B50C6497-4224-4E40-A62E-E46C40FDAECA}" type="presParOf" srcId="{F4021C13-3E5B-49B1-8E04-4B8F1384961A}" destId="{FF3044BB-4CD1-41C5-867D-73DAA1DD0FA9}" srcOrd="1" destOrd="0" presId="urn:microsoft.com/office/officeart/2018/2/layout/IconLabelDescriptionList"/>
    <dgm:cxn modelId="{BF98B32B-6E32-4B1D-B310-5CCDD8F3D66A}" type="presParOf" srcId="{F4021C13-3E5B-49B1-8E04-4B8F1384961A}" destId="{3AB3A6DE-9F1C-4294-8C19-77D99B041F9B}" srcOrd="2" destOrd="0" presId="urn:microsoft.com/office/officeart/2018/2/layout/IconLabelDescriptionList"/>
    <dgm:cxn modelId="{5F6EE52B-15C4-4B40-9E32-65E2C2444488}" type="presParOf" srcId="{3AB3A6DE-9F1C-4294-8C19-77D99B041F9B}" destId="{5975444E-514E-4157-9DAD-E515D5A15551}" srcOrd="0" destOrd="0" presId="urn:microsoft.com/office/officeart/2018/2/layout/IconLabelDescriptionList"/>
    <dgm:cxn modelId="{F37AB7EE-5128-429E-B956-B1DA532C618B}" type="presParOf" srcId="{3AB3A6DE-9F1C-4294-8C19-77D99B041F9B}" destId="{D309B7CA-5032-4F4B-9A89-5A51D531C50C}" srcOrd="1" destOrd="0" presId="urn:microsoft.com/office/officeart/2018/2/layout/IconLabelDescriptionList"/>
    <dgm:cxn modelId="{4EC94AE3-B49A-4718-8A6F-07928FE6FE73}" type="presParOf" srcId="{3AB3A6DE-9F1C-4294-8C19-77D99B041F9B}" destId="{7795718A-47C8-478F-9723-DD956FF1D3B1}" srcOrd="2" destOrd="0" presId="urn:microsoft.com/office/officeart/2018/2/layout/IconLabelDescriptionList"/>
    <dgm:cxn modelId="{E3B6AA60-873F-4DAB-95BA-52AE3C241264}" type="presParOf" srcId="{3AB3A6DE-9F1C-4294-8C19-77D99B041F9B}" destId="{E138AF67-EFD2-45BA-9131-3C4FBE192C0E}" srcOrd="3" destOrd="0" presId="urn:microsoft.com/office/officeart/2018/2/layout/IconLabelDescriptionList"/>
    <dgm:cxn modelId="{BE66C4BD-CA1D-41B7-A455-4DB3AF54AEA3}" type="presParOf" srcId="{3AB3A6DE-9F1C-4294-8C19-77D99B041F9B}" destId="{148BC3FA-1437-4CCA-93DF-4E01F3A57F47}" srcOrd="4" destOrd="0" presId="urn:microsoft.com/office/officeart/2018/2/layout/IconLabelDescriptionList"/>
    <dgm:cxn modelId="{875A082F-2392-4121-9F66-7B1CC5873570}" type="presParOf" srcId="{F4021C13-3E5B-49B1-8E04-4B8F1384961A}" destId="{315CB938-C9A4-4D77-B37C-D88EE72E81D6}" srcOrd="3" destOrd="0" presId="urn:microsoft.com/office/officeart/2018/2/layout/IconLabelDescriptionList"/>
    <dgm:cxn modelId="{AC30CCDD-593B-49A2-88F7-79DB618E4E72}" type="presParOf" srcId="{F4021C13-3E5B-49B1-8E04-4B8F1384961A}" destId="{41FE6A53-466B-42D4-BFB5-F7EB4831C95E}" srcOrd="4" destOrd="0" presId="urn:microsoft.com/office/officeart/2018/2/layout/IconLabelDescriptionList"/>
    <dgm:cxn modelId="{D937AE12-0B58-4733-A10A-9B9398F96652}" type="presParOf" srcId="{41FE6A53-466B-42D4-BFB5-F7EB4831C95E}" destId="{EC614ECE-0655-4F67-A183-F2B263BA05FD}" srcOrd="0" destOrd="0" presId="urn:microsoft.com/office/officeart/2018/2/layout/IconLabelDescriptionList"/>
    <dgm:cxn modelId="{6C959C8A-611C-4DE5-8A04-1023607421F9}" type="presParOf" srcId="{41FE6A53-466B-42D4-BFB5-F7EB4831C95E}" destId="{C53EFCCF-53F5-4024-A04A-A925AA6D7FE7}" srcOrd="1" destOrd="0" presId="urn:microsoft.com/office/officeart/2018/2/layout/IconLabelDescriptionList"/>
    <dgm:cxn modelId="{74D4DB26-C2A1-4ACD-AA43-BF5E7A070B74}" type="presParOf" srcId="{41FE6A53-466B-42D4-BFB5-F7EB4831C95E}" destId="{E1183987-079C-4059-B094-2DC529EC64B8}" srcOrd="2" destOrd="0" presId="urn:microsoft.com/office/officeart/2018/2/layout/IconLabelDescriptionList"/>
    <dgm:cxn modelId="{AF3E9C20-0540-4CDB-BE66-F26101FB261F}" type="presParOf" srcId="{41FE6A53-466B-42D4-BFB5-F7EB4831C95E}" destId="{1DF9D241-5BAB-441B-AE00-851BD21FA202}" srcOrd="3" destOrd="0" presId="urn:microsoft.com/office/officeart/2018/2/layout/IconLabelDescriptionList"/>
    <dgm:cxn modelId="{69244D7A-70A2-4CBB-BE99-1187AA775BDE}" type="presParOf" srcId="{41FE6A53-466B-42D4-BFB5-F7EB4831C95E}" destId="{B31F0882-D365-4BA7-AD44-877EFCF03BFF}"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856B8A-F177-4201-855B-BF48E7170E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9E6E2C-D0BB-4D0A-9589-2414365B3AFD}">
      <dgm:prSet phldrT="[Text]"/>
      <dgm:spPr/>
      <dgm:t>
        <a:bodyPr/>
        <a:lstStyle/>
        <a:p>
          <a:r>
            <a:rPr lang="en-US"/>
            <a:t>49% of rentals are $701 - $1,000/month</a:t>
          </a:r>
        </a:p>
      </dgm:t>
    </dgm:pt>
    <dgm:pt modelId="{49875357-1281-4531-ADDC-21B193C33112}" type="parTrans" cxnId="{D0783DB0-7221-4077-9518-C12E5370EA4E}">
      <dgm:prSet/>
      <dgm:spPr/>
      <dgm:t>
        <a:bodyPr/>
        <a:lstStyle/>
        <a:p>
          <a:endParaRPr lang="en-US"/>
        </a:p>
      </dgm:t>
    </dgm:pt>
    <dgm:pt modelId="{BD55F820-9EA2-472A-AC54-7233CB4E4618}" type="sibTrans" cxnId="{D0783DB0-7221-4077-9518-C12E5370EA4E}">
      <dgm:prSet/>
      <dgm:spPr/>
      <dgm:t>
        <a:bodyPr/>
        <a:lstStyle/>
        <a:p>
          <a:endParaRPr lang="en-US"/>
        </a:p>
      </dgm:t>
    </dgm:pt>
    <dgm:pt modelId="{65CCFB87-AB6B-4AB7-AC2A-160136D0A93B}">
      <dgm:prSet phldrT="[Text]"/>
      <dgm:spPr/>
      <dgm:t>
        <a:bodyPr/>
        <a:lstStyle/>
        <a:p>
          <a:r>
            <a:rPr lang="en-US"/>
            <a:t>887 sq ft – average apartment size</a:t>
          </a:r>
        </a:p>
      </dgm:t>
    </dgm:pt>
    <dgm:pt modelId="{90AF2AC6-F2E2-4A7E-BC90-DB68040299E0}" type="parTrans" cxnId="{886A3E9D-0946-46D5-A362-5E5120A8CECF}">
      <dgm:prSet/>
      <dgm:spPr/>
      <dgm:t>
        <a:bodyPr/>
        <a:lstStyle/>
        <a:p>
          <a:endParaRPr lang="en-US"/>
        </a:p>
      </dgm:t>
    </dgm:pt>
    <dgm:pt modelId="{D248E715-EA2C-4523-9526-487695BEAB61}" type="sibTrans" cxnId="{886A3E9D-0946-46D5-A362-5E5120A8CECF}">
      <dgm:prSet/>
      <dgm:spPr/>
      <dgm:t>
        <a:bodyPr/>
        <a:lstStyle/>
        <a:p>
          <a:endParaRPr lang="en-US"/>
        </a:p>
      </dgm:t>
    </dgm:pt>
    <dgm:pt modelId="{32F69C7E-AD62-4B74-89BA-68C4AD56D272}">
      <dgm:prSet phldrT="[Text]"/>
      <dgm:spPr/>
      <dgm:t>
        <a:bodyPr/>
        <a:lstStyle/>
        <a:p>
          <a:r>
            <a:rPr lang="en-US"/>
            <a:t>Limited housing after tornado </a:t>
          </a:r>
        </a:p>
      </dgm:t>
    </dgm:pt>
    <dgm:pt modelId="{3BFF5C3E-4D4F-4A31-8501-8BCAB803A05A}" type="parTrans" cxnId="{CA97574E-3C5E-460C-A1F7-216C5C47A0F1}">
      <dgm:prSet/>
      <dgm:spPr/>
      <dgm:t>
        <a:bodyPr/>
        <a:lstStyle/>
        <a:p>
          <a:endParaRPr lang="en-US"/>
        </a:p>
      </dgm:t>
    </dgm:pt>
    <dgm:pt modelId="{6222C61A-AD70-4F04-BD82-E53E8D0D1F7F}" type="sibTrans" cxnId="{CA97574E-3C5E-460C-A1F7-216C5C47A0F1}">
      <dgm:prSet/>
      <dgm:spPr/>
      <dgm:t>
        <a:bodyPr/>
        <a:lstStyle/>
        <a:p>
          <a:endParaRPr lang="en-US"/>
        </a:p>
      </dgm:t>
    </dgm:pt>
    <dgm:pt modelId="{317BAEB6-7088-474A-B5CA-0F97C9BDB647}">
      <dgm:prSet phldrT="[Text]"/>
      <dgm:spPr/>
      <dgm:t>
        <a:bodyPr/>
        <a:lstStyle/>
        <a:p>
          <a:r>
            <a:rPr lang="en-US"/>
            <a:t>45% of households are renter occupied</a:t>
          </a:r>
        </a:p>
      </dgm:t>
    </dgm:pt>
    <dgm:pt modelId="{28F5AED6-B91D-4302-A975-AB7DEB64CA9F}" type="parTrans" cxnId="{1CB9A8CD-1A22-4437-95CC-853B4947492E}">
      <dgm:prSet/>
      <dgm:spPr/>
    </dgm:pt>
    <dgm:pt modelId="{AC176482-DE22-4DFD-9AF5-F7A6CAC1044E}" type="sibTrans" cxnId="{1CB9A8CD-1A22-4437-95CC-853B4947492E}">
      <dgm:prSet/>
      <dgm:spPr/>
    </dgm:pt>
    <dgm:pt modelId="{38F66140-0425-466D-B9E1-BF88AAB50D3A}" type="pres">
      <dgm:prSet presAssocID="{7A856B8A-F177-4201-855B-BF48E7170E6C}" presName="Name0" presStyleCnt="0">
        <dgm:presLayoutVars>
          <dgm:chMax val="7"/>
          <dgm:chPref val="7"/>
          <dgm:dir/>
        </dgm:presLayoutVars>
      </dgm:prSet>
      <dgm:spPr/>
    </dgm:pt>
    <dgm:pt modelId="{51C4FF24-A341-4FF5-B400-645D45EA444E}" type="pres">
      <dgm:prSet presAssocID="{7A856B8A-F177-4201-855B-BF48E7170E6C}" presName="Name1" presStyleCnt="0"/>
      <dgm:spPr/>
    </dgm:pt>
    <dgm:pt modelId="{806D8B55-D822-48A1-BE59-4A0E243CBC87}" type="pres">
      <dgm:prSet presAssocID="{7A856B8A-F177-4201-855B-BF48E7170E6C}" presName="cycle" presStyleCnt="0"/>
      <dgm:spPr/>
    </dgm:pt>
    <dgm:pt modelId="{3DD8D445-E810-40C7-9FAA-95E7C7C81460}" type="pres">
      <dgm:prSet presAssocID="{7A856B8A-F177-4201-855B-BF48E7170E6C}" presName="srcNode" presStyleLbl="node1" presStyleIdx="0" presStyleCnt="4"/>
      <dgm:spPr/>
    </dgm:pt>
    <dgm:pt modelId="{09140B37-4C48-42AA-9649-BBBA54918651}" type="pres">
      <dgm:prSet presAssocID="{7A856B8A-F177-4201-855B-BF48E7170E6C}" presName="conn" presStyleLbl="parChTrans1D2" presStyleIdx="0" presStyleCnt="1"/>
      <dgm:spPr/>
    </dgm:pt>
    <dgm:pt modelId="{8C92D290-DDC1-4F39-89A4-0712CBA9A7EA}" type="pres">
      <dgm:prSet presAssocID="{7A856B8A-F177-4201-855B-BF48E7170E6C}" presName="extraNode" presStyleLbl="node1" presStyleIdx="0" presStyleCnt="4"/>
      <dgm:spPr/>
    </dgm:pt>
    <dgm:pt modelId="{A152483D-1F0A-4A27-ABB3-FCF7AC26668F}" type="pres">
      <dgm:prSet presAssocID="{7A856B8A-F177-4201-855B-BF48E7170E6C}" presName="dstNode" presStyleLbl="node1" presStyleIdx="0" presStyleCnt="4"/>
      <dgm:spPr/>
    </dgm:pt>
    <dgm:pt modelId="{63192CA2-0520-412E-8A38-FABF14D87D8F}" type="pres">
      <dgm:prSet presAssocID="{9D9E6E2C-D0BB-4D0A-9589-2414365B3AFD}" presName="text_1" presStyleLbl="node1" presStyleIdx="0" presStyleCnt="4">
        <dgm:presLayoutVars>
          <dgm:bulletEnabled val="1"/>
        </dgm:presLayoutVars>
      </dgm:prSet>
      <dgm:spPr/>
    </dgm:pt>
    <dgm:pt modelId="{44F8AC8F-931B-451D-A344-443C7DE48744}" type="pres">
      <dgm:prSet presAssocID="{9D9E6E2C-D0BB-4D0A-9589-2414365B3AFD}" presName="accent_1" presStyleCnt="0"/>
      <dgm:spPr/>
    </dgm:pt>
    <dgm:pt modelId="{A5D783D5-DB7A-4883-9C33-29F7EDA38678}" type="pres">
      <dgm:prSet presAssocID="{9D9E6E2C-D0BB-4D0A-9589-2414365B3AFD}" presName="accentRepeatNode" presStyleLbl="solidFgAcc1" presStyleIdx="0" presStyleCnt="4"/>
      <dgm:spPr/>
    </dgm:pt>
    <dgm:pt modelId="{618FC074-4ACA-4C2A-87EC-220CF7DA35F3}" type="pres">
      <dgm:prSet presAssocID="{65CCFB87-AB6B-4AB7-AC2A-160136D0A93B}" presName="text_2" presStyleLbl="node1" presStyleIdx="1" presStyleCnt="4">
        <dgm:presLayoutVars>
          <dgm:bulletEnabled val="1"/>
        </dgm:presLayoutVars>
      </dgm:prSet>
      <dgm:spPr/>
    </dgm:pt>
    <dgm:pt modelId="{30D70732-813A-4BFC-A0F5-8FDC3D4612C6}" type="pres">
      <dgm:prSet presAssocID="{65CCFB87-AB6B-4AB7-AC2A-160136D0A93B}" presName="accent_2" presStyleCnt="0"/>
      <dgm:spPr/>
    </dgm:pt>
    <dgm:pt modelId="{5EE8AACB-8529-46D7-B5C0-8D949EBBCDFE}" type="pres">
      <dgm:prSet presAssocID="{65CCFB87-AB6B-4AB7-AC2A-160136D0A93B}" presName="accentRepeatNode" presStyleLbl="solidFgAcc1" presStyleIdx="1" presStyleCnt="4"/>
      <dgm:spPr/>
    </dgm:pt>
    <dgm:pt modelId="{5D730B76-9B21-46CD-B9C1-145E4DC90164}" type="pres">
      <dgm:prSet presAssocID="{317BAEB6-7088-474A-B5CA-0F97C9BDB647}" presName="text_3" presStyleLbl="node1" presStyleIdx="2" presStyleCnt="4">
        <dgm:presLayoutVars>
          <dgm:bulletEnabled val="1"/>
        </dgm:presLayoutVars>
      </dgm:prSet>
      <dgm:spPr/>
    </dgm:pt>
    <dgm:pt modelId="{7FBF22D4-6DC5-4A11-A1A6-866570FAEB7A}" type="pres">
      <dgm:prSet presAssocID="{317BAEB6-7088-474A-B5CA-0F97C9BDB647}" presName="accent_3" presStyleCnt="0"/>
      <dgm:spPr/>
    </dgm:pt>
    <dgm:pt modelId="{6E0BBC20-9D34-43ED-BB14-F31E5F6259A0}" type="pres">
      <dgm:prSet presAssocID="{317BAEB6-7088-474A-B5CA-0F97C9BDB647}" presName="accentRepeatNode" presStyleLbl="solidFgAcc1" presStyleIdx="2" presStyleCnt="4"/>
      <dgm:spPr/>
    </dgm:pt>
    <dgm:pt modelId="{0E17B5A1-D1B9-4C2C-B4C2-0FFD7C422BB9}" type="pres">
      <dgm:prSet presAssocID="{32F69C7E-AD62-4B74-89BA-68C4AD56D272}" presName="text_4" presStyleLbl="node1" presStyleIdx="3" presStyleCnt="4">
        <dgm:presLayoutVars>
          <dgm:bulletEnabled val="1"/>
        </dgm:presLayoutVars>
      </dgm:prSet>
      <dgm:spPr/>
    </dgm:pt>
    <dgm:pt modelId="{48C484A3-2EAD-4BEF-9E33-71CD66888150}" type="pres">
      <dgm:prSet presAssocID="{32F69C7E-AD62-4B74-89BA-68C4AD56D272}" presName="accent_4" presStyleCnt="0"/>
      <dgm:spPr/>
    </dgm:pt>
    <dgm:pt modelId="{C8890A63-0175-479A-B30F-65810831CAB4}" type="pres">
      <dgm:prSet presAssocID="{32F69C7E-AD62-4B74-89BA-68C4AD56D272}" presName="accentRepeatNode" presStyleLbl="solidFgAcc1" presStyleIdx="3" presStyleCnt="4"/>
      <dgm:spPr/>
    </dgm:pt>
  </dgm:ptLst>
  <dgm:cxnLst>
    <dgm:cxn modelId="{89221B04-E012-4928-9C3A-16BD05FD7F96}" type="presOf" srcId="{9D9E6E2C-D0BB-4D0A-9589-2414365B3AFD}" destId="{63192CA2-0520-412E-8A38-FABF14D87D8F}" srcOrd="0" destOrd="0" presId="urn:microsoft.com/office/officeart/2008/layout/VerticalCurvedList"/>
    <dgm:cxn modelId="{6D2B8663-31DF-4F43-8AAE-9C416B090381}" type="presOf" srcId="{317BAEB6-7088-474A-B5CA-0F97C9BDB647}" destId="{5D730B76-9B21-46CD-B9C1-145E4DC90164}" srcOrd="0" destOrd="0" presId="urn:microsoft.com/office/officeart/2008/layout/VerticalCurvedList"/>
    <dgm:cxn modelId="{CA97574E-3C5E-460C-A1F7-216C5C47A0F1}" srcId="{7A856B8A-F177-4201-855B-BF48E7170E6C}" destId="{32F69C7E-AD62-4B74-89BA-68C4AD56D272}" srcOrd="3" destOrd="0" parTransId="{3BFF5C3E-4D4F-4A31-8501-8BCAB803A05A}" sibTransId="{6222C61A-AD70-4F04-BD82-E53E8D0D1F7F}"/>
    <dgm:cxn modelId="{A9415052-26C9-46D1-9075-990971035E58}" type="presOf" srcId="{32F69C7E-AD62-4B74-89BA-68C4AD56D272}" destId="{0E17B5A1-D1B9-4C2C-B4C2-0FFD7C422BB9}" srcOrd="0" destOrd="0" presId="urn:microsoft.com/office/officeart/2008/layout/VerticalCurvedList"/>
    <dgm:cxn modelId="{50BC4A5A-D6F0-4F1A-B3FC-0EFA4CED4DD9}" type="presOf" srcId="{65CCFB87-AB6B-4AB7-AC2A-160136D0A93B}" destId="{618FC074-4ACA-4C2A-87EC-220CF7DA35F3}" srcOrd="0" destOrd="0" presId="urn:microsoft.com/office/officeart/2008/layout/VerticalCurvedList"/>
    <dgm:cxn modelId="{B1717D9B-0082-4007-A404-B1FD7BA6211A}" type="presOf" srcId="{BD55F820-9EA2-472A-AC54-7233CB4E4618}" destId="{09140B37-4C48-42AA-9649-BBBA54918651}" srcOrd="0" destOrd="0" presId="urn:microsoft.com/office/officeart/2008/layout/VerticalCurvedList"/>
    <dgm:cxn modelId="{886A3E9D-0946-46D5-A362-5E5120A8CECF}" srcId="{7A856B8A-F177-4201-855B-BF48E7170E6C}" destId="{65CCFB87-AB6B-4AB7-AC2A-160136D0A93B}" srcOrd="1" destOrd="0" parTransId="{90AF2AC6-F2E2-4A7E-BC90-DB68040299E0}" sibTransId="{D248E715-EA2C-4523-9526-487695BEAB61}"/>
    <dgm:cxn modelId="{D0783DB0-7221-4077-9518-C12E5370EA4E}" srcId="{7A856B8A-F177-4201-855B-BF48E7170E6C}" destId="{9D9E6E2C-D0BB-4D0A-9589-2414365B3AFD}" srcOrd="0" destOrd="0" parTransId="{49875357-1281-4531-ADDC-21B193C33112}" sibTransId="{BD55F820-9EA2-472A-AC54-7233CB4E4618}"/>
    <dgm:cxn modelId="{1CB9A8CD-1A22-4437-95CC-853B4947492E}" srcId="{7A856B8A-F177-4201-855B-BF48E7170E6C}" destId="{317BAEB6-7088-474A-B5CA-0F97C9BDB647}" srcOrd="2" destOrd="0" parTransId="{28F5AED6-B91D-4302-A975-AB7DEB64CA9F}" sibTransId="{AC176482-DE22-4DFD-9AF5-F7A6CAC1044E}"/>
    <dgm:cxn modelId="{7D4509D6-603E-43C9-84DD-D1DB39FB0929}" type="presOf" srcId="{7A856B8A-F177-4201-855B-BF48E7170E6C}" destId="{38F66140-0425-466D-B9E1-BF88AAB50D3A}" srcOrd="0" destOrd="0" presId="urn:microsoft.com/office/officeart/2008/layout/VerticalCurvedList"/>
    <dgm:cxn modelId="{2F53EC8C-3728-492B-BBF9-8ACD61BAE96D}" type="presParOf" srcId="{38F66140-0425-466D-B9E1-BF88AAB50D3A}" destId="{51C4FF24-A341-4FF5-B400-645D45EA444E}" srcOrd="0" destOrd="0" presId="urn:microsoft.com/office/officeart/2008/layout/VerticalCurvedList"/>
    <dgm:cxn modelId="{741A30CA-8FA9-4E13-8239-1DEA69206C63}" type="presParOf" srcId="{51C4FF24-A341-4FF5-B400-645D45EA444E}" destId="{806D8B55-D822-48A1-BE59-4A0E243CBC87}" srcOrd="0" destOrd="0" presId="urn:microsoft.com/office/officeart/2008/layout/VerticalCurvedList"/>
    <dgm:cxn modelId="{56979F2B-58C4-42EF-A102-74CC4FDE7D63}" type="presParOf" srcId="{806D8B55-D822-48A1-BE59-4A0E243CBC87}" destId="{3DD8D445-E810-40C7-9FAA-95E7C7C81460}" srcOrd="0" destOrd="0" presId="urn:microsoft.com/office/officeart/2008/layout/VerticalCurvedList"/>
    <dgm:cxn modelId="{0A460DD6-486F-4723-AF88-91E5C3AE3A17}" type="presParOf" srcId="{806D8B55-D822-48A1-BE59-4A0E243CBC87}" destId="{09140B37-4C48-42AA-9649-BBBA54918651}" srcOrd="1" destOrd="0" presId="urn:microsoft.com/office/officeart/2008/layout/VerticalCurvedList"/>
    <dgm:cxn modelId="{3BC2CF24-E986-408D-A125-572F5EEB7F1F}" type="presParOf" srcId="{806D8B55-D822-48A1-BE59-4A0E243CBC87}" destId="{8C92D290-DDC1-4F39-89A4-0712CBA9A7EA}" srcOrd="2" destOrd="0" presId="urn:microsoft.com/office/officeart/2008/layout/VerticalCurvedList"/>
    <dgm:cxn modelId="{F04E101A-3230-4F81-868D-957E6C0DFB67}" type="presParOf" srcId="{806D8B55-D822-48A1-BE59-4A0E243CBC87}" destId="{A152483D-1F0A-4A27-ABB3-FCF7AC26668F}" srcOrd="3" destOrd="0" presId="urn:microsoft.com/office/officeart/2008/layout/VerticalCurvedList"/>
    <dgm:cxn modelId="{7516B126-5865-4EDD-9965-EAD049CC6ACE}" type="presParOf" srcId="{51C4FF24-A341-4FF5-B400-645D45EA444E}" destId="{63192CA2-0520-412E-8A38-FABF14D87D8F}" srcOrd="1" destOrd="0" presId="urn:microsoft.com/office/officeart/2008/layout/VerticalCurvedList"/>
    <dgm:cxn modelId="{BBF167FE-53B3-42CE-A8E5-06FCD9F306EA}" type="presParOf" srcId="{51C4FF24-A341-4FF5-B400-645D45EA444E}" destId="{44F8AC8F-931B-451D-A344-443C7DE48744}" srcOrd="2" destOrd="0" presId="urn:microsoft.com/office/officeart/2008/layout/VerticalCurvedList"/>
    <dgm:cxn modelId="{89F9AB85-C3CC-4A74-83BC-163E5DAFEE6C}" type="presParOf" srcId="{44F8AC8F-931B-451D-A344-443C7DE48744}" destId="{A5D783D5-DB7A-4883-9C33-29F7EDA38678}" srcOrd="0" destOrd="0" presId="urn:microsoft.com/office/officeart/2008/layout/VerticalCurvedList"/>
    <dgm:cxn modelId="{8F8E8B8F-D4C1-481B-ABB8-B083126CDF03}" type="presParOf" srcId="{51C4FF24-A341-4FF5-B400-645D45EA444E}" destId="{618FC074-4ACA-4C2A-87EC-220CF7DA35F3}" srcOrd="3" destOrd="0" presId="urn:microsoft.com/office/officeart/2008/layout/VerticalCurvedList"/>
    <dgm:cxn modelId="{D8369DBF-7C8B-48F3-B534-4685BFE89D08}" type="presParOf" srcId="{51C4FF24-A341-4FF5-B400-645D45EA444E}" destId="{30D70732-813A-4BFC-A0F5-8FDC3D4612C6}" srcOrd="4" destOrd="0" presId="urn:microsoft.com/office/officeart/2008/layout/VerticalCurvedList"/>
    <dgm:cxn modelId="{F241D538-0FDB-461A-A3B3-8A39284AFE97}" type="presParOf" srcId="{30D70732-813A-4BFC-A0F5-8FDC3D4612C6}" destId="{5EE8AACB-8529-46D7-B5C0-8D949EBBCDFE}" srcOrd="0" destOrd="0" presId="urn:microsoft.com/office/officeart/2008/layout/VerticalCurvedList"/>
    <dgm:cxn modelId="{0DA3DFBE-4B1D-40C4-A005-00D05B82AA89}" type="presParOf" srcId="{51C4FF24-A341-4FF5-B400-645D45EA444E}" destId="{5D730B76-9B21-46CD-B9C1-145E4DC90164}" srcOrd="5" destOrd="0" presId="urn:microsoft.com/office/officeart/2008/layout/VerticalCurvedList"/>
    <dgm:cxn modelId="{311068B6-03AE-4D94-B0EA-FD1CB06366F7}" type="presParOf" srcId="{51C4FF24-A341-4FF5-B400-645D45EA444E}" destId="{7FBF22D4-6DC5-4A11-A1A6-866570FAEB7A}" srcOrd="6" destOrd="0" presId="urn:microsoft.com/office/officeart/2008/layout/VerticalCurvedList"/>
    <dgm:cxn modelId="{5237ADDD-7DB1-46E0-B4DA-93182E0B20F4}" type="presParOf" srcId="{7FBF22D4-6DC5-4A11-A1A6-866570FAEB7A}" destId="{6E0BBC20-9D34-43ED-BB14-F31E5F6259A0}" srcOrd="0" destOrd="0" presId="urn:microsoft.com/office/officeart/2008/layout/VerticalCurvedList"/>
    <dgm:cxn modelId="{7FD94E9B-6A26-4CC1-A445-4EBC3B784913}" type="presParOf" srcId="{51C4FF24-A341-4FF5-B400-645D45EA444E}" destId="{0E17B5A1-D1B9-4C2C-B4C2-0FFD7C422BB9}" srcOrd="7" destOrd="0" presId="urn:microsoft.com/office/officeart/2008/layout/VerticalCurvedList"/>
    <dgm:cxn modelId="{DDF82EF3-BE53-4CB9-A929-A0EF42C7F417}" type="presParOf" srcId="{51C4FF24-A341-4FF5-B400-645D45EA444E}" destId="{48C484A3-2EAD-4BEF-9E33-71CD66888150}" srcOrd="8" destOrd="0" presId="urn:microsoft.com/office/officeart/2008/layout/VerticalCurvedList"/>
    <dgm:cxn modelId="{F7B6C8DD-1B25-4816-99C4-19FF452D9CA8}" type="presParOf" srcId="{48C484A3-2EAD-4BEF-9E33-71CD66888150}" destId="{C8890A63-0175-479A-B30F-65810831CA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2314FF-CB14-4FA3-A5EB-1CFBE557949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F5E130C-5287-4099-881F-F2AF08C61EEA}">
      <dgm:prSet phldrT="[Text]"/>
      <dgm:spPr/>
      <dgm:t>
        <a:bodyPr/>
        <a:lstStyle/>
        <a:p>
          <a:r>
            <a:rPr lang="en-US"/>
            <a:t>CCA</a:t>
          </a:r>
        </a:p>
      </dgm:t>
    </dgm:pt>
    <dgm:pt modelId="{254C4498-C766-40D6-A8A3-598ECD900E47}" type="parTrans" cxnId="{151D379C-C543-4751-BA20-1828BDFC3AA7}">
      <dgm:prSet/>
      <dgm:spPr/>
      <dgm:t>
        <a:bodyPr/>
        <a:lstStyle/>
        <a:p>
          <a:endParaRPr lang="en-US"/>
        </a:p>
      </dgm:t>
    </dgm:pt>
    <dgm:pt modelId="{6C4B0A38-9993-48A7-B77F-1D6FF1614C1D}" type="sibTrans" cxnId="{151D379C-C543-4751-BA20-1828BDFC3AA7}">
      <dgm:prSet/>
      <dgm:spPr/>
      <dgm:t>
        <a:bodyPr/>
        <a:lstStyle/>
        <a:p>
          <a:endParaRPr lang="en-US"/>
        </a:p>
      </dgm:t>
    </dgm:pt>
    <dgm:pt modelId="{E32CC820-B745-43C0-A1F6-41F5DAE27274}">
      <dgm:prSet phldrT="[Text]"/>
      <dgm:spPr/>
      <dgm:t>
        <a:bodyPr/>
        <a:lstStyle/>
        <a:p>
          <a:r>
            <a:rPr lang="en-US"/>
            <a:t>Assigned cases to Sponsor Teams and then oversaw the case</a:t>
          </a:r>
        </a:p>
      </dgm:t>
    </dgm:pt>
    <dgm:pt modelId="{38135C36-09BC-45C2-938C-CDA9F02C9F5D}" type="parTrans" cxnId="{9F9B88D1-441C-46D1-ADCF-EF409DFDB456}">
      <dgm:prSet/>
      <dgm:spPr/>
      <dgm:t>
        <a:bodyPr/>
        <a:lstStyle/>
        <a:p>
          <a:endParaRPr lang="en-US"/>
        </a:p>
      </dgm:t>
    </dgm:pt>
    <dgm:pt modelId="{7C58907A-39B2-4540-A728-736BB40103D3}" type="sibTrans" cxnId="{9F9B88D1-441C-46D1-ADCF-EF409DFDB456}">
      <dgm:prSet/>
      <dgm:spPr/>
      <dgm:t>
        <a:bodyPr/>
        <a:lstStyle/>
        <a:p>
          <a:endParaRPr lang="en-US"/>
        </a:p>
      </dgm:t>
    </dgm:pt>
    <dgm:pt modelId="{E5D9F99C-B4EF-439C-8AFB-D047107767ED}">
      <dgm:prSet phldrT="[Text]"/>
      <dgm:spPr/>
      <dgm:t>
        <a:bodyPr/>
        <a:lstStyle/>
        <a:p>
          <a:r>
            <a:rPr lang="en-US"/>
            <a:t>Told housing volunteer about cases sizes and housing needs</a:t>
          </a:r>
        </a:p>
      </dgm:t>
    </dgm:pt>
    <dgm:pt modelId="{30B107BE-244C-46EF-93A6-9AF87AFED050}" type="parTrans" cxnId="{51CCAE71-D707-4BCE-9199-4DA9DDB700FE}">
      <dgm:prSet/>
      <dgm:spPr/>
      <dgm:t>
        <a:bodyPr/>
        <a:lstStyle/>
        <a:p>
          <a:endParaRPr lang="en-US"/>
        </a:p>
      </dgm:t>
    </dgm:pt>
    <dgm:pt modelId="{DD5F2A0C-AD67-4C63-A945-9DCE9CA8D2BB}" type="sibTrans" cxnId="{51CCAE71-D707-4BCE-9199-4DA9DDB700FE}">
      <dgm:prSet/>
      <dgm:spPr/>
      <dgm:t>
        <a:bodyPr/>
        <a:lstStyle/>
        <a:p>
          <a:endParaRPr lang="en-US"/>
        </a:p>
      </dgm:t>
    </dgm:pt>
    <dgm:pt modelId="{E6B403C4-3D91-4AC1-9BF9-668FF0FAF42D}">
      <dgm:prSet phldrT="[Text]"/>
      <dgm:spPr/>
      <dgm:t>
        <a:bodyPr/>
        <a:lstStyle/>
        <a:p>
          <a:r>
            <a:rPr lang="en-US"/>
            <a:t>Volunteer</a:t>
          </a:r>
        </a:p>
      </dgm:t>
    </dgm:pt>
    <dgm:pt modelId="{6C7C134D-62A3-4403-9F5E-23AD956B39E6}" type="parTrans" cxnId="{A818CE6A-1A6A-4E83-A1D7-F0E21E2E40BF}">
      <dgm:prSet/>
      <dgm:spPr/>
      <dgm:t>
        <a:bodyPr/>
        <a:lstStyle/>
        <a:p>
          <a:endParaRPr lang="en-US"/>
        </a:p>
      </dgm:t>
    </dgm:pt>
    <dgm:pt modelId="{7DD17BD5-9DBC-4A65-856F-CA387E7060BB}" type="sibTrans" cxnId="{A818CE6A-1A6A-4E83-A1D7-F0E21E2E40BF}">
      <dgm:prSet/>
      <dgm:spPr/>
      <dgm:t>
        <a:bodyPr/>
        <a:lstStyle/>
        <a:p>
          <a:endParaRPr lang="en-US"/>
        </a:p>
      </dgm:t>
    </dgm:pt>
    <dgm:pt modelId="{3708C27A-E1B1-4EEE-9777-CB3A5E438044}">
      <dgm:prSet phldrT="[Text]"/>
      <dgm:spPr/>
      <dgm:t>
        <a:bodyPr/>
        <a:lstStyle/>
        <a:p>
          <a:r>
            <a:rPr lang="en-US"/>
            <a:t>Searched for housing using sites like Zillow and spoke to landlords</a:t>
          </a:r>
        </a:p>
      </dgm:t>
    </dgm:pt>
    <dgm:pt modelId="{E6BB279E-107C-4AD8-8996-8858EFA85455}" type="parTrans" cxnId="{1F5A3099-0BE4-4C8B-983F-83E1860C1C80}">
      <dgm:prSet/>
      <dgm:spPr/>
      <dgm:t>
        <a:bodyPr/>
        <a:lstStyle/>
        <a:p>
          <a:endParaRPr lang="en-US"/>
        </a:p>
      </dgm:t>
    </dgm:pt>
    <dgm:pt modelId="{6CD4E830-67C7-44AB-9692-6F4F067DC789}" type="sibTrans" cxnId="{1F5A3099-0BE4-4C8B-983F-83E1860C1C80}">
      <dgm:prSet/>
      <dgm:spPr/>
      <dgm:t>
        <a:bodyPr/>
        <a:lstStyle/>
        <a:p>
          <a:endParaRPr lang="en-US"/>
        </a:p>
      </dgm:t>
    </dgm:pt>
    <dgm:pt modelId="{B60BCE14-C115-429C-B58A-5B2731302D2C}">
      <dgm:prSet phldrT="[Text]"/>
      <dgm:spPr/>
      <dgm:t>
        <a:bodyPr/>
        <a:lstStyle/>
        <a:p>
          <a:r>
            <a:rPr lang="en-US"/>
            <a:t>Created a working document or spreadsheet that was shared with Sponsor Teams and CCA. </a:t>
          </a:r>
        </a:p>
      </dgm:t>
    </dgm:pt>
    <dgm:pt modelId="{3594FE24-FA22-47E8-8842-E2FABE9792A1}" type="parTrans" cxnId="{F36BF635-D1AE-4180-87ED-A3E516362393}">
      <dgm:prSet/>
      <dgm:spPr/>
      <dgm:t>
        <a:bodyPr/>
        <a:lstStyle/>
        <a:p>
          <a:endParaRPr lang="en-US"/>
        </a:p>
      </dgm:t>
    </dgm:pt>
    <dgm:pt modelId="{394FF9F2-ABAD-4D11-B5F0-6734E23B60F7}" type="sibTrans" cxnId="{F36BF635-D1AE-4180-87ED-A3E516362393}">
      <dgm:prSet/>
      <dgm:spPr/>
      <dgm:t>
        <a:bodyPr/>
        <a:lstStyle/>
        <a:p>
          <a:endParaRPr lang="en-US"/>
        </a:p>
      </dgm:t>
    </dgm:pt>
    <dgm:pt modelId="{380F2100-509C-4309-BF29-DC8E86926E7A}">
      <dgm:prSet phldrT="[Text]"/>
      <dgm:spPr/>
      <dgm:t>
        <a:bodyPr/>
        <a:lstStyle/>
        <a:p>
          <a:r>
            <a:rPr lang="en-US"/>
            <a:t>ST</a:t>
          </a:r>
        </a:p>
      </dgm:t>
    </dgm:pt>
    <dgm:pt modelId="{0B7B258A-65CC-45FE-937D-BDE06C9F4DAF}" type="parTrans" cxnId="{EA94F860-ED56-4D93-B126-C7822BCABA8B}">
      <dgm:prSet/>
      <dgm:spPr/>
      <dgm:t>
        <a:bodyPr/>
        <a:lstStyle/>
        <a:p>
          <a:endParaRPr lang="en-US"/>
        </a:p>
      </dgm:t>
    </dgm:pt>
    <dgm:pt modelId="{D215E8A2-15CB-475A-86FE-B722EC517374}" type="sibTrans" cxnId="{EA94F860-ED56-4D93-B126-C7822BCABA8B}">
      <dgm:prSet/>
      <dgm:spPr/>
      <dgm:t>
        <a:bodyPr/>
        <a:lstStyle/>
        <a:p>
          <a:endParaRPr lang="en-US"/>
        </a:p>
      </dgm:t>
    </dgm:pt>
    <dgm:pt modelId="{31710919-ECC0-4063-B25B-334190E5F653}">
      <dgm:prSet phldrT="[Text]"/>
      <dgm:spPr/>
      <dgm:t>
        <a:bodyPr/>
        <a:lstStyle/>
        <a:p>
          <a:r>
            <a:rPr lang="en-US"/>
            <a:t>Viewed the housing and communicated with landlord again</a:t>
          </a:r>
        </a:p>
      </dgm:t>
    </dgm:pt>
    <dgm:pt modelId="{6412F4C3-0E06-404A-BEE2-FF3D9216BA56}" type="parTrans" cxnId="{E6E58507-5988-47F4-BDA8-2AD17B4F76AD}">
      <dgm:prSet/>
      <dgm:spPr/>
      <dgm:t>
        <a:bodyPr/>
        <a:lstStyle/>
        <a:p>
          <a:endParaRPr lang="en-US"/>
        </a:p>
      </dgm:t>
    </dgm:pt>
    <dgm:pt modelId="{70142F5C-E246-4A02-8259-C9D43D4BC3F7}" type="sibTrans" cxnId="{E6E58507-5988-47F4-BDA8-2AD17B4F76AD}">
      <dgm:prSet/>
      <dgm:spPr/>
      <dgm:t>
        <a:bodyPr/>
        <a:lstStyle/>
        <a:p>
          <a:endParaRPr lang="en-US"/>
        </a:p>
      </dgm:t>
    </dgm:pt>
    <dgm:pt modelId="{81854E27-6278-4AC0-8C3E-CC4FF73C9835}">
      <dgm:prSet phldrT="[Text]"/>
      <dgm:spPr/>
      <dgm:t>
        <a:bodyPr/>
        <a:lstStyle/>
        <a:p>
          <a:r>
            <a:rPr lang="en-US"/>
            <a:t>Showed the housing to the Afghan families for approval</a:t>
          </a:r>
        </a:p>
      </dgm:t>
    </dgm:pt>
    <dgm:pt modelId="{B81E4C41-8499-4ACC-B708-B94A10063B26}" type="parTrans" cxnId="{F9426B89-B32C-4DF3-A49A-C285F033AC6B}">
      <dgm:prSet/>
      <dgm:spPr/>
      <dgm:t>
        <a:bodyPr/>
        <a:lstStyle/>
        <a:p>
          <a:endParaRPr lang="en-US"/>
        </a:p>
      </dgm:t>
    </dgm:pt>
    <dgm:pt modelId="{463347D0-0AD3-4301-A70A-7E5F9F69035A}" type="sibTrans" cxnId="{F9426B89-B32C-4DF3-A49A-C285F033AC6B}">
      <dgm:prSet/>
      <dgm:spPr/>
      <dgm:t>
        <a:bodyPr/>
        <a:lstStyle/>
        <a:p>
          <a:endParaRPr lang="en-US"/>
        </a:p>
      </dgm:t>
    </dgm:pt>
    <dgm:pt modelId="{9EE01723-17E5-47AA-96ED-BCC49448741A}">
      <dgm:prSet phldrT="[Text]"/>
      <dgm:spPr/>
      <dgm:t>
        <a:bodyPr/>
        <a:lstStyle/>
        <a:p>
          <a:r>
            <a:rPr lang="en-US"/>
            <a:t>Chose a specific neighborhood to target to keep Afghans together</a:t>
          </a:r>
        </a:p>
      </dgm:t>
    </dgm:pt>
    <dgm:pt modelId="{520666EE-ACE4-49BA-A544-6E50F05E5BA4}" type="parTrans" cxnId="{99B6BDFE-DE03-4CDE-87B5-D6B20266E95A}">
      <dgm:prSet/>
      <dgm:spPr/>
      <dgm:t>
        <a:bodyPr/>
        <a:lstStyle/>
        <a:p>
          <a:endParaRPr lang="en-US"/>
        </a:p>
      </dgm:t>
    </dgm:pt>
    <dgm:pt modelId="{B42A8B2F-C8CA-4E51-863C-2FB26A9DF077}" type="sibTrans" cxnId="{99B6BDFE-DE03-4CDE-87B5-D6B20266E95A}">
      <dgm:prSet/>
      <dgm:spPr/>
      <dgm:t>
        <a:bodyPr/>
        <a:lstStyle/>
        <a:p>
          <a:endParaRPr lang="en-US"/>
        </a:p>
      </dgm:t>
    </dgm:pt>
    <dgm:pt modelId="{709A85EA-D772-43D6-AA7A-F624F90AAEF6}">
      <dgm:prSet phldrT="[Text]"/>
      <dgm:spPr/>
      <dgm:t>
        <a:bodyPr/>
        <a:lstStyle/>
        <a:p>
          <a:r>
            <a:rPr lang="en-US"/>
            <a:t>The document was consistently updated with data such as address, unit size, price, etc.</a:t>
          </a:r>
        </a:p>
      </dgm:t>
    </dgm:pt>
    <dgm:pt modelId="{965A633D-8430-4B0B-8EB9-7678AAB7E7D2}" type="parTrans" cxnId="{B06D5187-2034-4427-8AAC-C461A991D708}">
      <dgm:prSet/>
      <dgm:spPr/>
      <dgm:t>
        <a:bodyPr/>
        <a:lstStyle/>
        <a:p>
          <a:endParaRPr lang="en-US"/>
        </a:p>
      </dgm:t>
    </dgm:pt>
    <dgm:pt modelId="{94860A28-A236-4205-80F4-DCB9D4F8A851}" type="sibTrans" cxnId="{B06D5187-2034-4427-8AAC-C461A991D708}">
      <dgm:prSet/>
      <dgm:spPr/>
      <dgm:t>
        <a:bodyPr/>
        <a:lstStyle/>
        <a:p>
          <a:endParaRPr lang="en-US"/>
        </a:p>
      </dgm:t>
    </dgm:pt>
    <dgm:pt modelId="{CA55DFF6-8088-4B7A-B242-DE6B774212AC}">
      <dgm:prSet phldrT="[Text]"/>
      <dgm:spPr/>
      <dgm:t>
        <a:bodyPr/>
        <a:lstStyle/>
        <a:p>
          <a:r>
            <a:rPr lang="en-US"/>
            <a:t>Furnished the houses and assisted with some rental costs</a:t>
          </a:r>
        </a:p>
      </dgm:t>
    </dgm:pt>
    <dgm:pt modelId="{1C5BE9AD-15D1-40B5-85CE-E27C04E458E5}" type="parTrans" cxnId="{90857445-4C51-4DB3-8B80-05FCC1EDB849}">
      <dgm:prSet/>
      <dgm:spPr/>
      <dgm:t>
        <a:bodyPr/>
        <a:lstStyle/>
        <a:p>
          <a:endParaRPr lang="en-US"/>
        </a:p>
      </dgm:t>
    </dgm:pt>
    <dgm:pt modelId="{17B453CF-D3FC-4481-AAFB-301092596F44}" type="sibTrans" cxnId="{90857445-4C51-4DB3-8B80-05FCC1EDB849}">
      <dgm:prSet/>
      <dgm:spPr/>
      <dgm:t>
        <a:bodyPr/>
        <a:lstStyle/>
        <a:p>
          <a:endParaRPr lang="en-US"/>
        </a:p>
      </dgm:t>
    </dgm:pt>
    <dgm:pt modelId="{736448D2-EA92-48FC-B30F-0D25F7EE4192}">
      <dgm:prSet phldrT="[Text]"/>
      <dgm:spPr/>
      <dgm:t>
        <a:bodyPr/>
        <a:lstStyle/>
        <a:p>
          <a:r>
            <a:rPr lang="en-US"/>
            <a:t>Used some direct assistance money to cover multiple months of rent</a:t>
          </a:r>
        </a:p>
      </dgm:t>
    </dgm:pt>
    <dgm:pt modelId="{531FEC4A-5008-4D84-AAA7-6C79A4DDABC8}" type="parTrans" cxnId="{76DFFDC7-8F44-43B0-A298-7849369370D0}">
      <dgm:prSet/>
      <dgm:spPr/>
      <dgm:t>
        <a:bodyPr/>
        <a:lstStyle/>
        <a:p>
          <a:endParaRPr lang="en-US"/>
        </a:p>
      </dgm:t>
    </dgm:pt>
    <dgm:pt modelId="{1207AB39-530D-476E-AEF2-93C473B5C319}" type="sibTrans" cxnId="{76DFFDC7-8F44-43B0-A298-7849369370D0}">
      <dgm:prSet/>
      <dgm:spPr/>
      <dgm:t>
        <a:bodyPr/>
        <a:lstStyle/>
        <a:p>
          <a:endParaRPr lang="en-US"/>
        </a:p>
      </dgm:t>
    </dgm:pt>
    <dgm:pt modelId="{D41B0F9D-D252-47D4-9BB4-81DAC52B24F2}">
      <dgm:prSet phldrT="[Text]"/>
      <dgm:spPr/>
      <dgm:t>
        <a:bodyPr/>
        <a:lstStyle/>
        <a:p>
          <a:r>
            <a:rPr lang="en-US"/>
            <a:t>Provided guidance with signing a lease and moving costs</a:t>
          </a:r>
        </a:p>
      </dgm:t>
    </dgm:pt>
    <dgm:pt modelId="{7EDD6AAE-3E87-42DA-9657-533499DE9374}" type="parTrans" cxnId="{FA8C5920-26A4-457F-BF3B-113D8DECECFB}">
      <dgm:prSet/>
      <dgm:spPr/>
      <dgm:t>
        <a:bodyPr/>
        <a:lstStyle/>
        <a:p>
          <a:endParaRPr lang="en-US"/>
        </a:p>
      </dgm:t>
    </dgm:pt>
    <dgm:pt modelId="{96CCBF20-E7A5-414A-B323-EAC99B7FD7E4}" type="sibTrans" cxnId="{FA8C5920-26A4-457F-BF3B-113D8DECECFB}">
      <dgm:prSet/>
      <dgm:spPr/>
      <dgm:t>
        <a:bodyPr/>
        <a:lstStyle/>
        <a:p>
          <a:endParaRPr lang="en-US"/>
        </a:p>
      </dgm:t>
    </dgm:pt>
    <dgm:pt modelId="{AE8427D9-27F2-4EA8-8F58-8FF583A1B848}" type="pres">
      <dgm:prSet presAssocID="{2C2314FF-CB14-4FA3-A5EB-1CFBE557949C}" presName="linearFlow" presStyleCnt="0">
        <dgm:presLayoutVars>
          <dgm:dir/>
          <dgm:animLvl val="lvl"/>
          <dgm:resizeHandles val="exact"/>
        </dgm:presLayoutVars>
      </dgm:prSet>
      <dgm:spPr/>
    </dgm:pt>
    <dgm:pt modelId="{6D9A113E-C96D-4476-AEA9-1B4BFC6F8D28}" type="pres">
      <dgm:prSet presAssocID="{0F5E130C-5287-4099-881F-F2AF08C61EEA}" presName="composite" presStyleCnt="0"/>
      <dgm:spPr/>
    </dgm:pt>
    <dgm:pt modelId="{8E8F0229-2C27-495C-857E-8F0D2B2397ED}" type="pres">
      <dgm:prSet presAssocID="{0F5E130C-5287-4099-881F-F2AF08C61EEA}" presName="parentText" presStyleLbl="alignNode1" presStyleIdx="0" presStyleCnt="3" custLinFactNeighborX="-681" custLinFactNeighborY="-7041">
        <dgm:presLayoutVars>
          <dgm:chMax val="1"/>
          <dgm:bulletEnabled val="1"/>
        </dgm:presLayoutVars>
      </dgm:prSet>
      <dgm:spPr/>
    </dgm:pt>
    <dgm:pt modelId="{117114C1-6577-499E-9A51-66A47760F524}" type="pres">
      <dgm:prSet presAssocID="{0F5E130C-5287-4099-881F-F2AF08C61EEA}" presName="descendantText" presStyleLbl="alignAcc1" presStyleIdx="0" presStyleCnt="3">
        <dgm:presLayoutVars>
          <dgm:bulletEnabled val="1"/>
        </dgm:presLayoutVars>
      </dgm:prSet>
      <dgm:spPr/>
    </dgm:pt>
    <dgm:pt modelId="{18E3781A-391E-4AB6-98EA-C932D35B75B6}" type="pres">
      <dgm:prSet presAssocID="{6C4B0A38-9993-48A7-B77F-1D6FF1614C1D}" presName="sp" presStyleCnt="0"/>
      <dgm:spPr/>
    </dgm:pt>
    <dgm:pt modelId="{0B1D4FEC-9A63-42C6-8E45-D6EAC2686710}" type="pres">
      <dgm:prSet presAssocID="{E6B403C4-3D91-4AC1-9BF9-668FF0FAF42D}" presName="composite" presStyleCnt="0"/>
      <dgm:spPr/>
    </dgm:pt>
    <dgm:pt modelId="{66EE826C-6F02-4BCC-9F33-1FBB0F479293}" type="pres">
      <dgm:prSet presAssocID="{E6B403C4-3D91-4AC1-9BF9-668FF0FAF42D}" presName="parentText" presStyleLbl="alignNode1" presStyleIdx="1" presStyleCnt="3">
        <dgm:presLayoutVars>
          <dgm:chMax val="1"/>
          <dgm:bulletEnabled val="1"/>
        </dgm:presLayoutVars>
      </dgm:prSet>
      <dgm:spPr/>
    </dgm:pt>
    <dgm:pt modelId="{31140E9D-6DC1-40E8-8118-3864123A30A4}" type="pres">
      <dgm:prSet presAssocID="{E6B403C4-3D91-4AC1-9BF9-668FF0FAF42D}" presName="descendantText" presStyleLbl="alignAcc1" presStyleIdx="1" presStyleCnt="3">
        <dgm:presLayoutVars>
          <dgm:bulletEnabled val="1"/>
        </dgm:presLayoutVars>
      </dgm:prSet>
      <dgm:spPr/>
    </dgm:pt>
    <dgm:pt modelId="{19D9CD3E-7859-41A7-AD22-A6AE18C7B11C}" type="pres">
      <dgm:prSet presAssocID="{7DD17BD5-9DBC-4A65-856F-CA387E7060BB}" presName="sp" presStyleCnt="0"/>
      <dgm:spPr/>
    </dgm:pt>
    <dgm:pt modelId="{5C7919B3-3B37-4A90-AE62-886DFBDBF903}" type="pres">
      <dgm:prSet presAssocID="{380F2100-509C-4309-BF29-DC8E86926E7A}" presName="composite" presStyleCnt="0"/>
      <dgm:spPr/>
    </dgm:pt>
    <dgm:pt modelId="{232D50A1-B49F-43AC-8F76-DD1CA4CD2AB8}" type="pres">
      <dgm:prSet presAssocID="{380F2100-509C-4309-BF29-DC8E86926E7A}" presName="parentText" presStyleLbl="alignNode1" presStyleIdx="2" presStyleCnt="3">
        <dgm:presLayoutVars>
          <dgm:chMax val="1"/>
          <dgm:bulletEnabled val="1"/>
        </dgm:presLayoutVars>
      </dgm:prSet>
      <dgm:spPr/>
    </dgm:pt>
    <dgm:pt modelId="{1049D181-3264-472F-B773-1DC2D934BB3C}" type="pres">
      <dgm:prSet presAssocID="{380F2100-509C-4309-BF29-DC8E86926E7A}" presName="descendantText" presStyleLbl="alignAcc1" presStyleIdx="2" presStyleCnt="3">
        <dgm:presLayoutVars>
          <dgm:bulletEnabled val="1"/>
        </dgm:presLayoutVars>
      </dgm:prSet>
      <dgm:spPr/>
    </dgm:pt>
  </dgm:ptLst>
  <dgm:cxnLst>
    <dgm:cxn modelId="{990ECB00-0AD7-4EA8-BAED-56789848D151}" type="presOf" srcId="{31710919-ECC0-4063-B25B-334190E5F653}" destId="{1049D181-3264-472F-B773-1DC2D934BB3C}" srcOrd="0" destOrd="0" presId="urn:microsoft.com/office/officeart/2005/8/layout/chevron2"/>
    <dgm:cxn modelId="{DF483403-B574-4C4F-8C77-F1346810DDAE}" type="presOf" srcId="{2C2314FF-CB14-4FA3-A5EB-1CFBE557949C}" destId="{AE8427D9-27F2-4EA8-8F58-8FF583A1B848}" srcOrd="0" destOrd="0" presId="urn:microsoft.com/office/officeart/2005/8/layout/chevron2"/>
    <dgm:cxn modelId="{75EBC004-7747-4406-8434-44915444E63A}" type="presOf" srcId="{E6B403C4-3D91-4AC1-9BF9-668FF0FAF42D}" destId="{66EE826C-6F02-4BCC-9F33-1FBB0F479293}" srcOrd="0" destOrd="0" presId="urn:microsoft.com/office/officeart/2005/8/layout/chevron2"/>
    <dgm:cxn modelId="{7FE31306-0CFC-4BB4-AAC7-4993C4826CF6}" type="presOf" srcId="{D41B0F9D-D252-47D4-9BB4-81DAC52B24F2}" destId="{1049D181-3264-472F-B773-1DC2D934BB3C}" srcOrd="0" destOrd="2" presId="urn:microsoft.com/office/officeart/2005/8/layout/chevron2"/>
    <dgm:cxn modelId="{E6E58507-5988-47F4-BDA8-2AD17B4F76AD}" srcId="{380F2100-509C-4309-BF29-DC8E86926E7A}" destId="{31710919-ECC0-4063-B25B-334190E5F653}" srcOrd="0" destOrd="0" parTransId="{6412F4C3-0E06-404A-BEE2-FF3D9216BA56}" sibTransId="{70142F5C-E246-4A02-8259-C9D43D4BC3F7}"/>
    <dgm:cxn modelId="{14392E10-4911-458F-953E-089B65C83D82}" type="presOf" srcId="{380F2100-509C-4309-BF29-DC8E86926E7A}" destId="{232D50A1-B49F-43AC-8F76-DD1CA4CD2AB8}" srcOrd="0" destOrd="0" presId="urn:microsoft.com/office/officeart/2005/8/layout/chevron2"/>
    <dgm:cxn modelId="{FF572E1F-27A6-4208-A2BE-8AA8A97116EA}" type="presOf" srcId="{736448D2-EA92-48FC-B30F-0D25F7EE4192}" destId="{117114C1-6577-499E-9A51-66A47760F524}" srcOrd="0" destOrd="3" presId="urn:microsoft.com/office/officeart/2005/8/layout/chevron2"/>
    <dgm:cxn modelId="{FA8C5920-26A4-457F-BF3B-113D8DECECFB}" srcId="{380F2100-509C-4309-BF29-DC8E86926E7A}" destId="{D41B0F9D-D252-47D4-9BB4-81DAC52B24F2}" srcOrd="2" destOrd="0" parTransId="{7EDD6AAE-3E87-42DA-9657-533499DE9374}" sibTransId="{96CCBF20-E7A5-414A-B323-EAC99B7FD7E4}"/>
    <dgm:cxn modelId="{F36BF635-D1AE-4180-87ED-A3E516362393}" srcId="{E6B403C4-3D91-4AC1-9BF9-668FF0FAF42D}" destId="{B60BCE14-C115-429C-B58A-5B2731302D2C}" srcOrd="1" destOrd="0" parTransId="{3594FE24-FA22-47E8-8842-E2FABE9792A1}" sibTransId="{394FF9F2-ABAD-4D11-B5F0-6734E23B60F7}"/>
    <dgm:cxn modelId="{EA94F860-ED56-4D93-B126-C7822BCABA8B}" srcId="{2C2314FF-CB14-4FA3-A5EB-1CFBE557949C}" destId="{380F2100-509C-4309-BF29-DC8E86926E7A}" srcOrd="2" destOrd="0" parTransId="{0B7B258A-65CC-45FE-937D-BDE06C9F4DAF}" sibTransId="{D215E8A2-15CB-475A-86FE-B722EC517374}"/>
    <dgm:cxn modelId="{90857445-4C51-4DB3-8B80-05FCC1EDB849}" srcId="{380F2100-509C-4309-BF29-DC8E86926E7A}" destId="{CA55DFF6-8088-4B7A-B242-DE6B774212AC}" srcOrd="3" destOrd="0" parTransId="{1C5BE9AD-15D1-40B5-85CE-E27C04E458E5}" sibTransId="{17B453CF-D3FC-4481-AAFB-301092596F44}"/>
    <dgm:cxn modelId="{A818CE6A-1A6A-4E83-A1D7-F0E21E2E40BF}" srcId="{2C2314FF-CB14-4FA3-A5EB-1CFBE557949C}" destId="{E6B403C4-3D91-4AC1-9BF9-668FF0FAF42D}" srcOrd="1" destOrd="0" parTransId="{6C7C134D-62A3-4403-9F5E-23AD956B39E6}" sibTransId="{7DD17BD5-9DBC-4A65-856F-CA387E7060BB}"/>
    <dgm:cxn modelId="{D045214F-0D9C-4525-8562-8BC7BFF5F00A}" type="presOf" srcId="{E32CC820-B745-43C0-A1F6-41F5DAE27274}" destId="{117114C1-6577-499E-9A51-66A47760F524}" srcOrd="0" destOrd="0" presId="urn:microsoft.com/office/officeart/2005/8/layout/chevron2"/>
    <dgm:cxn modelId="{51CCAE71-D707-4BCE-9199-4DA9DDB700FE}" srcId="{0F5E130C-5287-4099-881F-F2AF08C61EEA}" destId="{E5D9F99C-B4EF-439C-8AFB-D047107767ED}" srcOrd="1" destOrd="0" parTransId="{30B107BE-244C-46EF-93A6-9AF87AFED050}" sibTransId="{DD5F2A0C-AD67-4C63-A945-9DCE9CA8D2BB}"/>
    <dgm:cxn modelId="{E32A147C-6B88-4E9E-80C0-F59E98BD466D}" type="presOf" srcId="{E5D9F99C-B4EF-439C-8AFB-D047107767ED}" destId="{117114C1-6577-499E-9A51-66A47760F524}" srcOrd="0" destOrd="1" presId="urn:microsoft.com/office/officeart/2005/8/layout/chevron2"/>
    <dgm:cxn modelId="{5ADA6F84-C25B-453B-AFE8-F013F3868AAD}" type="presOf" srcId="{81854E27-6278-4AC0-8C3E-CC4FF73C9835}" destId="{1049D181-3264-472F-B773-1DC2D934BB3C}" srcOrd="0" destOrd="1" presId="urn:microsoft.com/office/officeart/2005/8/layout/chevron2"/>
    <dgm:cxn modelId="{B06D5187-2034-4427-8AAC-C461A991D708}" srcId="{E6B403C4-3D91-4AC1-9BF9-668FF0FAF42D}" destId="{709A85EA-D772-43D6-AA7A-F624F90AAEF6}" srcOrd="2" destOrd="0" parTransId="{965A633D-8430-4B0B-8EB9-7678AAB7E7D2}" sibTransId="{94860A28-A236-4205-80F4-DCB9D4F8A851}"/>
    <dgm:cxn modelId="{F9426B89-B32C-4DF3-A49A-C285F033AC6B}" srcId="{380F2100-509C-4309-BF29-DC8E86926E7A}" destId="{81854E27-6278-4AC0-8C3E-CC4FF73C9835}" srcOrd="1" destOrd="0" parTransId="{B81E4C41-8499-4ACC-B708-B94A10063B26}" sibTransId="{463347D0-0AD3-4301-A70A-7E5F9F69035A}"/>
    <dgm:cxn modelId="{AE3CEF98-2C21-40B8-8BD1-AB5F5FD537BD}" type="presOf" srcId="{B60BCE14-C115-429C-B58A-5B2731302D2C}" destId="{31140E9D-6DC1-40E8-8118-3864123A30A4}" srcOrd="0" destOrd="1" presId="urn:microsoft.com/office/officeart/2005/8/layout/chevron2"/>
    <dgm:cxn modelId="{1F5A3099-0BE4-4C8B-983F-83E1860C1C80}" srcId="{E6B403C4-3D91-4AC1-9BF9-668FF0FAF42D}" destId="{3708C27A-E1B1-4EEE-9777-CB3A5E438044}" srcOrd="0" destOrd="0" parTransId="{E6BB279E-107C-4AD8-8996-8858EFA85455}" sibTransId="{6CD4E830-67C7-44AB-9692-6F4F067DC789}"/>
    <dgm:cxn modelId="{151D379C-C543-4751-BA20-1828BDFC3AA7}" srcId="{2C2314FF-CB14-4FA3-A5EB-1CFBE557949C}" destId="{0F5E130C-5287-4099-881F-F2AF08C61EEA}" srcOrd="0" destOrd="0" parTransId="{254C4498-C766-40D6-A8A3-598ECD900E47}" sibTransId="{6C4B0A38-9993-48A7-B77F-1D6FF1614C1D}"/>
    <dgm:cxn modelId="{9F8F6CB9-AE39-4043-8CF2-227213D5814F}" type="presOf" srcId="{0F5E130C-5287-4099-881F-F2AF08C61EEA}" destId="{8E8F0229-2C27-495C-857E-8F0D2B2397ED}" srcOrd="0" destOrd="0" presId="urn:microsoft.com/office/officeart/2005/8/layout/chevron2"/>
    <dgm:cxn modelId="{956F7AC6-213B-45C8-A2C8-AE238A8F44FD}" type="presOf" srcId="{709A85EA-D772-43D6-AA7A-F624F90AAEF6}" destId="{31140E9D-6DC1-40E8-8118-3864123A30A4}" srcOrd="0" destOrd="2" presId="urn:microsoft.com/office/officeart/2005/8/layout/chevron2"/>
    <dgm:cxn modelId="{76DFFDC7-8F44-43B0-A298-7849369370D0}" srcId="{0F5E130C-5287-4099-881F-F2AF08C61EEA}" destId="{736448D2-EA92-48FC-B30F-0D25F7EE4192}" srcOrd="3" destOrd="0" parTransId="{531FEC4A-5008-4D84-AAA7-6C79A4DDABC8}" sibTransId="{1207AB39-530D-476E-AEF2-93C473B5C319}"/>
    <dgm:cxn modelId="{0A0CCBCD-5D86-4F1E-AF13-674415FA3CAA}" type="presOf" srcId="{CA55DFF6-8088-4B7A-B242-DE6B774212AC}" destId="{1049D181-3264-472F-B773-1DC2D934BB3C}" srcOrd="0" destOrd="3" presId="urn:microsoft.com/office/officeart/2005/8/layout/chevron2"/>
    <dgm:cxn modelId="{4F3F0ECF-08FC-4E36-9746-9F9F1443C49C}" type="presOf" srcId="{9EE01723-17E5-47AA-96ED-BCC49448741A}" destId="{117114C1-6577-499E-9A51-66A47760F524}" srcOrd="0" destOrd="2" presId="urn:microsoft.com/office/officeart/2005/8/layout/chevron2"/>
    <dgm:cxn modelId="{9F9B88D1-441C-46D1-ADCF-EF409DFDB456}" srcId="{0F5E130C-5287-4099-881F-F2AF08C61EEA}" destId="{E32CC820-B745-43C0-A1F6-41F5DAE27274}" srcOrd="0" destOrd="0" parTransId="{38135C36-09BC-45C2-938C-CDA9F02C9F5D}" sibTransId="{7C58907A-39B2-4540-A728-736BB40103D3}"/>
    <dgm:cxn modelId="{3AE9D0DE-56D4-445C-9B7D-98F05A6C7617}" type="presOf" srcId="{3708C27A-E1B1-4EEE-9777-CB3A5E438044}" destId="{31140E9D-6DC1-40E8-8118-3864123A30A4}" srcOrd="0" destOrd="0" presId="urn:microsoft.com/office/officeart/2005/8/layout/chevron2"/>
    <dgm:cxn modelId="{99B6BDFE-DE03-4CDE-87B5-D6B20266E95A}" srcId="{0F5E130C-5287-4099-881F-F2AF08C61EEA}" destId="{9EE01723-17E5-47AA-96ED-BCC49448741A}" srcOrd="2" destOrd="0" parTransId="{520666EE-ACE4-49BA-A544-6E50F05E5BA4}" sibTransId="{B42A8B2F-C8CA-4E51-863C-2FB26A9DF077}"/>
    <dgm:cxn modelId="{C198DFAE-433A-41C0-A9DF-E53DDA86C513}" type="presParOf" srcId="{AE8427D9-27F2-4EA8-8F58-8FF583A1B848}" destId="{6D9A113E-C96D-4476-AEA9-1B4BFC6F8D28}" srcOrd="0" destOrd="0" presId="urn:microsoft.com/office/officeart/2005/8/layout/chevron2"/>
    <dgm:cxn modelId="{E503E298-7D33-4C75-A9FC-42D2A0BCBFD1}" type="presParOf" srcId="{6D9A113E-C96D-4476-AEA9-1B4BFC6F8D28}" destId="{8E8F0229-2C27-495C-857E-8F0D2B2397ED}" srcOrd="0" destOrd="0" presId="urn:microsoft.com/office/officeart/2005/8/layout/chevron2"/>
    <dgm:cxn modelId="{745B6CF2-C5AA-45B8-98C8-8288680FFE74}" type="presParOf" srcId="{6D9A113E-C96D-4476-AEA9-1B4BFC6F8D28}" destId="{117114C1-6577-499E-9A51-66A47760F524}" srcOrd="1" destOrd="0" presId="urn:microsoft.com/office/officeart/2005/8/layout/chevron2"/>
    <dgm:cxn modelId="{F19CB724-58C1-4205-A9D0-6FF9340B2204}" type="presParOf" srcId="{AE8427D9-27F2-4EA8-8F58-8FF583A1B848}" destId="{18E3781A-391E-4AB6-98EA-C932D35B75B6}" srcOrd="1" destOrd="0" presId="urn:microsoft.com/office/officeart/2005/8/layout/chevron2"/>
    <dgm:cxn modelId="{C139477F-C928-48F3-9475-BFA926375DA2}" type="presParOf" srcId="{AE8427D9-27F2-4EA8-8F58-8FF583A1B848}" destId="{0B1D4FEC-9A63-42C6-8E45-D6EAC2686710}" srcOrd="2" destOrd="0" presId="urn:microsoft.com/office/officeart/2005/8/layout/chevron2"/>
    <dgm:cxn modelId="{350DA495-A94B-408F-9C91-AFBD615BFCF7}" type="presParOf" srcId="{0B1D4FEC-9A63-42C6-8E45-D6EAC2686710}" destId="{66EE826C-6F02-4BCC-9F33-1FBB0F479293}" srcOrd="0" destOrd="0" presId="urn:microsoft.com/office/officeart/2005/8/layout/chevron2"/>
    <dgm:cxn modelId="{F763EF3C-84BB-442A-A2BA-17C13B2A57A6}" type="presParOf" srcId="{0B1D4FEC-9A63-42C6-8E45-D6EAC2686710}" destId="{31140E9D-6DC1-40E8-8118-3864123A30A4}" srcOrd="1" destOrd="0" presId="urn:microsoft.com/office/officeart/2005/8/layout/chevron2"/>
    <dgm:cxn modelId="{9D0B610B-0019-4CFC-A51B-6DBBD97A860A}" type="presParOf" srcId="{AE8427D9-27F2-4EA8-8F58-8FF583A1B848}" destId="{19D9CD3E-7859-41A7-AD22-A6AE18C7B11C}" srcOrd="3" destOrd="0" presId="urn:microsoft.com/office/officeart/2005/8/layout/chevron2"/>
    <dgm:cxn modelId="{8710EAB0-4DDF-43F5-8DFF-CF56D12899AE}" type="presParOf" srcId="{AE8427D9-27F2-4EA8-8F58-8FF583A1B848}" destId="{5C7919B3-3B37-4A90-AE62-886DFBDBF903}" srcOrd="4" destOrd="0" presId="urn:microsoft.com/office/officeart/2005/8/layout/chevron2"/>
    <dgm:cxn modelId="{C2943E87-3156-41C5-B726-9605F89F5A72}" type="presParOf" srcId="{5C7919B3-3B37-4A90-AE62-886DFBDBF903}" destId="{232D50A1-B49F-43AC-8F76-DD1CA4CD2AB8}" srcOrd="0" destOrd="0" presId="urn:microsoft.com/office/officeart/2005/8/layout/chevron2"/>
    <dgm:cxn modelId="{9B9B4F65-E8E6-42AF-A306-5CF2E63380C5}" type="presParOf" srcId="{5C7919B3-3B37-4A90-AE62-886DFBDBF903}" destId="{1049D181-3264-472F-B773-1DC2D934BB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01F7F3-3EB7-430B-97D1-E00F20E178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B120A33-9D75-4C54-81EB-008A4E54100B}">
      <dgm:prSet phldrT="[Text]"/>
      <dgm:spPr/>
      <dgm:t>
        <a:bodyPr/>
        <a:lstStyle/>
        <a:p>
          <a:r>
            <a:rPr lang="en-US"/>
            <a:t>Communication with things moving so quickly</a:t>
          </a:r>
        </a:p>
      </dgm:t>
    </dgm:pt>
    <dgm:pt modelId="{8B229C4C-C9D1-40C8-980A-31CF68798C73}" type="parTrans" cxnId="{F4CA770D-AA6E-4D38-BCB9-E8A9CA3FFD7C}">
      <dgm:prSet/>
      <dgm:spPr/>
      <dgm:t>
        <a:bodyPr/>
        <a:lstStyle/>
        <a:p>
          <a:endParaRPr lang="en-US"/>
        </a:p>
      </dgm:t>
    </dgm:pt>
    <dgm:pt modelId="{F7B999BC-694E-4EBA-A6D0-608EB428A289}" type="sibTrans" cxnId="{F4CA770D-AA6E-4D38-BCB9-E8A9CA3FFD7C}">
      <dgm:prSet/>
      <dgm:spPr/>
      <dgm:t>
        <a:bodyPr/>
        <a:lstStyle/>
        <a:p>
          <a:endParaRPr lang="en-US"/>
        </a:p>
      </dgm:t>
    </dgm:pt>
    <dgm:pt modelId="{AD7C6E46-68B5-48C1-AA75-B59922FB9320}">
      <dgm:prSet phldrT="[Text]"/>
      <dgm:spPr/>
      <dgm:t>
        <a:bodyPr/>
        <a:lstStyle/>
        <a:p>
          <a:r>
            <a:rPr lang="en-US"/>
            <a:t>Sponsor Teams understanding the program and how to speak to the landlords </a:t>
          </a:r>
        </a:p>
      </dgm:t>
    </dgm:pt>
    <dgm:pt modelId="{883FC187-FE58-4E84-A28D-8D8F383D939B}" type="parTrans" cxnId="{A773ACB6-0524-4DC5-966D-2CB04EF5CF0D}">
      <dgm:prSet/>
      <dgm:spPr/>
      <dgm:t>
        <a:bodyPr/>
        <a:lstStyle/>
        <a:p>
          <a:endParaRPr lang="en-US"/>
        </a:p>
      </dgm:t>
    </dgm:pt>
    <dgm:pt modelId="{A5EF2404-22BC-47A5-A59E-B1B59A172360}" type="sibTrans" cxnId="{A773ACB6-0524-4DC5-966D-2CB04EF5CF0D}">
      <dgm:prSet/>
      <dgm:spPr/>
      <dgm:t>
        <a:bodyPr/>
        <a:lstStyle/>
        <a:p>
          <a:endParaRPr lang="en-US"/>
        </a:p>
      </dgm:t>
    </dgm:pt>
    <dgm:pt modelId="{732386DB-8D7F-43BA-88E9-991F415489F0}">
      <dgm:prSet phldrT="[Text]"/>
      <dgm:spPr/>
      <dgm:t>
        <a:bodyPr/>
        <a:lstStyle/>
        <a:p>
          <a:r>
            <a:rPr lang="en-US"/>
            <a:t>Sponsor Teams ensuring affordability of rent for clients </a:t>
          </a:r>
        </a:p>
      </dgm:t>
    </dgm:pt>
    <dgm:pt modelId="{94C4B58A-25F5-448F-9F7D-8CA66713C349}" type="parTrans" cxnId="{DDD50D86-C1A6-4366-B214-5734FC88CD44}">
      <dgm:prSet/>
      <dgm:spPr/>
      <dgm:t>
        <a:bodyPr/>
        <a:lstStyle/>
        <a:p>
          <a:endParaRPr lang="en-US"/>
        </a:p>
      </dgm:t>
    </dgm:pt>
    <dgm:pt modelId="{4B7ADF38-A03E-48C6-9D90-95C9D7F34DDC}" type="sibTrans" cxnId="{DDD50D86-C1A6-4366-B214-5734FC88CD44}">
      <dgm:prSet/>
      <dgm:spPr/>
      <dgm:t>
        <a:bodyPr/>
        <a:lstStyle/>
        <a:p>
          <a:endParaRPr lang="en-US"/>
        </a:p>
      </dgm:t>
    </dgm:pt>
    <dgm:pt modelId="{81D937F8-1D3E-4FD5-A2C6-73B4F5A01340}" type="pres">
      <dgm:prSet presAssocID="{6901F7F3-3EB7-430B-97D1-E00F20E178C9}" presName="linear" presStyleCnt="0">
        <dgm:presLayoutVars>
          <dgm:dir/>
          <dgm:animLvl val="lvl"/>
          <dgm:resizeHandles val="exact"/>
        </dgm:presLayoutVars>
      </dgm:prSet>
      <dgm:spPr/>
    </dgm:pt>
    <dgm:pt modelId="{22BD73C2-7957-4B37-92AA-42DEE397E1FC}" type="pres">
      <dgm:prSet presAssocID="{3B120A33-9D75-4C54-81EB-008A4E54100B}" presName="parentLin" presStyleCnt="0"/>
      <dgm:spPr/>
    </dgm:pt>
    <dgm:pt modelId="{82C450D1-30D7-4E8F-A16C-95BF270859D6}" type="pres">
      <dgm:prSet presAssocID="{3B120A33-9D75-4C54-81EB-008A4E54100B}" presName="parentLeftMargin" presStyleLbl="node1" presStyleIdx="0" presStyleCnt="3"/>
      <dgm:spPr/>
    </dgm:pt>
    <dgm:pt modelId="{6B138898-3B67-4DB1-88A1-DD241E9DF2CE}" type="pres">
      <dgm:prSet presAssocID="{3B120A33-9D75-4C54-81EB-008A4E54100B}" presName="parentText" presStyleLbl="node1" presStyleIdx="0" presStyleCnt="3" custScaleX="136923">
        <dgm:presLayoutVars>
          <dgm:chMax val="0"/>
          <dgm:bulletEnabled val="1"/>
        </dgm:presLayoutVars>
      </dgm:prSet>
      <dgm:spPr/>
    </dgm:pt>
    <dgm:pt modelId="{672D5A52-8DEF-4FA5-9A12-4E949761A412}" type="pres">
      <dgm:prSet presAssocID="{3B120A33-9D75-4C54-81EB-008A4E54100B}" presName="negativeSpace" presStyleCnt="0"/>
      <dgm:spPr/>
    </dgm:pt>
    <dgm:pt modelId="{BFAC947F-129B-4049-9DB3-5A55E281362A}" type="pres">
      <dgm:prSet presAssocID="{3B120A33-9D75-4C54-81EB-008A4E54100B}" presName="childText" presStyleLbl="conFgAcc1" presStyleIdx="0" presStyleCnt="3">
        <dgm:presLayoutVars>
          <dgm:bulletEnabled val="1"/>
        </dgm:presLayoutVars>
      </dgm:prSet>
      <dgm:spPr/>
    </dgm:pt>
    <dgm:pt modelId="{78B93FBD-46BA-4275-9955-3B458F4446C5}" type="pres">
      <dgm:prSet presAssocID="{F7B999BC-694E-4EBA-A6D0-608EB428A289}" presName="spaceBetweenRectangles" presStyleCnt="0"/>
      <dgm:spPr/>
    </dgm:pt>
    <dgm:pt modelId="{5F612630-7715-46A3-B8B1-FA6AF5A8C4D3}" type="pres">
      <dgm:prSet presAssocID="{AD7C6E46-68B5-48C1-AA75-B59922FB9320}" presName="parentLin" presStyleCnt="0"/>
      <dgm:spPr/>
    </dgm:pt>
    <dgm:pt modelId="{2C94E838-78EC-48AF-881E-E2C64DC40EA8}" type="pres">
      <dgm:prSet presAssocID="{AD7C6E46-68B5-48C1-AA75-B59922FB9320}" presName="parentLeftMargin" presStyleLbl="node1" presStyleIdx="0" presStyleCnt="3"/>
      <dgm:spPr/>
    </dgm:pt>
    <dgm:pt modelId="{5EB34AC5-0586-4CB3-B485-5D68D67754EB}" type="pres">
      <dgm:prSet presAssocID="{AD7C6E46-68B5-48C1-AA75-B59922FB9320}" presName="parentText" presStyleLbl="node1" presStyleIdx="1" presStyleCnt="3" custScaleX="142857">
        <dgm:presLayoutVars>
          <dgm:chMax val="0"/>
          <dgm:bulletEnabled val="1"/>
        </dgm:presLayoutVars>
      </dgm:prSet>
      <dgm:spPr/>
    </dgm:pt>
    <dgm:pt modelId="{9F6AF670-F34E-45CA-ACF7-9F8FEDE13BE2}" type="pres">
      <dgm:prSet presAssocID="{AD7C6E46-68B5-48C1-AA75-B59922FB9320}" presName="negativeSpace" presStyleCnt="0"/>
      <dgm:spPr/>
    </dgm:pt>
    <dgm:pt modelId="{DEFC376E-D29A-42C2-8424-3AF7FBA3F6D3}" type="pres">
      <dgm:prSet presAssocID="{AD7C6E46-68B5-48C1-AA75-B59922FB9320}" presName="childText" presStyleLbl="conFgAcc1" presStyleIdx="1" presStyleCnt="3">
        <dgm:presLayoutVars>
          <dgm:bulletEnabled val="1"/>
        </dgm:presLayoutVars>
      </dgm:prSet>
      <dgm:spPr/>
    </dgm:pt>
    <dgm:pt modelId="{FF7C7F4C-5A9C-4AF1-B4FA-1C51B0423142}" type="pres">
      <dgm:prSet presAssocID="{A5EF2404-22BC-47A5-A59E-B1B59A172360}" presName="spaceBetweenRectangles" presStyleCnt="0"/>
      <dgm:spPr/>
    </dgm:pt>
    <dgm:pt modelId="{C1FD8A16-4CA5-4434-BBD5-1B70849E1A98}" type="pres">
      <dgm:prSet presAssocID="{732386DB-8D7F-43BA-88E9-991F415489F0}" presName="parentLin" presStyleCnt="0"/>
      <dgm:spPr/>
    </dgm:pt>
    <dgm:pt modelId="{90ABA5D4-62A3-4DBF-AAC9-5A2C5D0D54A4}" type="pres">
      <dgm:prSet presAssocID="{732386DB-8D7F-43BA-88E9-991F415489F0}" presName="parentLeftMargin" presStyleLbl="node1" presStyleIdx="1" presStyleCnt="3"/>
      <dgm:spPr/>
    </dgm:pt>
    <dgm:pt modelId="{F011B52E-A624-4E98-B629-5D50E0185ECE}" type="pres">
      <dgm:prSet presAssocID="{732386DB-8D7F-43BA-88E9-991F415489F0}" presName="parentText" presStyleLbl="node1" presStyleIdx="2" presStyleCnt="3" custScaleX="142857" custLinFactNeighborX="4786" custLinFactNeighborY="-2454">
        <dgm:presLayoutVars>
          <dgm:chMax val="0"/>
          <dgm:bulletEnabled val="1"/>
        </dgm:presLayoutVars>
      </dgm:prSet>
      <dgm:spPr/>
    </dgm:pt>
    <dgm:pt modelId="{91888267-6A58-4F17-B5CA-9F727EB733CB}" type="pres">
      <dgm:prSet presAssocID="{732386DB-8D7F-43BA-88E9-991F415489F0}" presName="negativeSpace" presStyleCnt="0"/>
      <dgm:spPr/>
    </dgm:pt>
    <dgm:pt modelId="{8955A73C-E1EE-40BB-B5D7-816DA341CDB7}" type="pres">
      <dgm:prSet presAssocID="{732386DB-8D7F-43BA-88E9-991F415489F0}" presName="childText" presStyleLbl="conFgAcc1" presStyleIdx="2" presStyleCnt="3">
        <dgm:presLayoutVars>
          <dgm:bulletEnabled val="1"/>
        </dgm:presLayoutVars>
      </dgm:prSet>
      <dgm:spPr/>
    </dgm:pt>
  </dgm:ptLst>
  <dgm:cxnLst>
    <dgm:cxn modelId="{F4CA770D-AA6E-4D38-BCB9-E8A9CA3FFD7C}" srcId="{6901F7F3-3EB7-430B-97D1-E00F20E178C9}" destId="{3B120A33-9D75-4C54-81EB-008A4E54100B}" srcOrd="0" destOrd="0" parTransId="{8B229C4C-C9D1-40C8-980A-31CF68798C73}" sibTransId="{F7B999BC-694E-4EBA-A6D0-608EB428A289}"/>
    <dgm:cxn modelId="{B88E0C27-3DC3-411C-BA5C-56AD56EC003F}" type="presOf" srcId="{AD7C6E46-68B5-48C1-AA75-B59922FB9320}" destId="{5EB34AC5-0586-4CB3-B485-5D68D67754EB}" srcOrd="1" destOrd="0" presId="urn:microsoft.com/office/officeart/2005/8/layout/list1"/>
    <dgm:cxn modelId="{8F212E60-9FA2-4943-B763-0DEDCEF27231}" type="presOf" srcId="{AD7C6E46-68B5-48C1-AA75-B59922FB9320}" destId="{2C94E838-78EC-48AF-881E-E2C64DC40EA8}" srcOrd="0" destOrd="0" presId="urn:microsoft.com/office/officeart/2005/8/layout/list1"/>
    <dgm:cxn modelId="{0ABCB672-EF1D-4C0E-8219-8EC80CB8A259}" type="presOf" srcId="{732386DB-8D7F-43BA-88E9-991F415489F0}" destId="{90ABA5D4-62A3-4DBF-AAC9-5A2C5D0D54A4}" srcOrd="0" destOrd="0" presId="urn:microsoft.com/office/officeart/2005/8/layout/list1"/>
    <dgm:cxn modelId="{4EE59779-A0E2-4E2A-A32F-5C1E42B85199}" type="presOf" srcId="{3B120A33-9D75-4C54-81EB-008A4E54100B}" destId="{6B138898-3B67-4DB1-88A1-DD241E9DF2CE}" srcOrd="1" destOrd="0" presId="urn:microsoft.com/office/officeart/2005/8/layout/list1"/>
    <dgm:cxn modelId="{DDD50D86-C1A6-4366-B214-5734FC88CD44}" srcId="{6901F7F3-3EB7-430B-97D1-E00F20E178C9}" destId="{732386DB-8D7F-43BA-88E9-991F415489F0}" srcOrd="2" destOrd="0" parTransId="{94C4B58A-25F5-448F-9F7D-8CA66713C349}" sibTransId="{4B7ADF38-A03E-48C6-9D90-95C9D7F34DDC}"/>
    <dgm:cxn modelId="{3DFE7A8A-CB4F-4F12-A11D-12E9D65AC5DD}" type="presOf" srcId="{6901F7F3-3EB7-430B-97D1-E00F20E178C9}" destId="{81D937F8-1D3E-4FD5-A2C6-73B4F5A01340}" srcOrd="0" destOrd="0" presId="urn:microsoft.com/office/officeart/2005/8/layout/list1"/>
    <dgm:cxn modelId="{A773ACB6-0524-4DC5-966D-2CB04EF5CF0D}" srcId="{6901F7F3-3EB7-430B-97D1-E00F20E178C9}" destId="{AD7C6E46-68B5-48C1-AA75-B59922FB9320}" srcOrd="1" destOrd="0" parTransId="{883FC187-FE58-4E84-A28D-8D8F383D939B}" sibTransId="{A5EF2404-22BC-47A5-A59E-B1B59A172360}"/>
    <dgm:cxn modelId="{41FF0DDB-6E5B-4937-8A0D-36EE6EADCF03}" type="presOf" srcId="{3B120A33-9D75-4C54-81EB-008A4E54100B}" destId="{82C450D1-30D7-4E8F-A16C-95BF270859D6}" srcOrd="0" destOrd="0" presId="urn:microsoft.com/office/officeart/2005/8/layout/list1"/>
    <dgm:cxn modelId="{102193E6-67C9-4DE8-AF54-7A8C9B946D1D}" type="presOf" srcId="{732386DB-8D7F-43BA-88E9-991F415489F0}" destId="{F011B52E-A624-4E98-B629-5D50E0185ECE}" srcOrd="1" destOrd="0" presId="urn:microsoft.com/office/officeart/2005/8/layout/list1"/>
    <dgm:cxn modelId="{ACDFE330-67B4-4DB1-A87C-D17DB85A7393}" type="presParOf" srcId="{81D937F8-1D3E-4FD5-A2C6-73B4F5A01340}" destId="{22BD73C2-7957-4B37-92AA-42DEE397E1FC}" srcOrd="0" destOrd="0" presId="urn:microsoft.com/office/officeart/2005/8/layout/list1"/>
    <dgm:cxn modelId="{446E4219-FC2F-40E7-B09A-4565B1EB3453}" type="presParOf" srcId="{22BD73C2-7957-4B37-92AA-42DEE397E1FC}" destId="{82C450D1-30D7-4E8F-A16C-95BF270859D6}" srcOrd="0" destOrd="0" presId="urn:microsoft.com/office/officeart/2005/8/layout/list1"/>
    <dgm:cxn modelId="{A8416E19-96CF-40DC-A2DA-C79E7847E034}" type="presParOf" srcId="{22BD73C2-7957-4B37-92AA-42DEE397E1FC}" destId="{6B138898-3B67-4DB1-88A1-DD241E9DF2CE}" srcOrd="1" destOrd="0" presId="urn:microsoft.com/office/officeart/2005/8/layout/list1"/>
    <dgm:cxn modelId="{22992F6A-733E-4DE4-A433-562998A20744}" type="presParOf" srcId="{81D937F8-1D3E-4FD5-A2C6-73B4F5A01340}" destId="{672D5A52-8DEF-4FA5-9A12-4E949761A412}" srcOrd="1" destOrd="0" presId="urn:microsoft.com/office/officeart/2005/8/layout/list1"/>
    <dgm:cxn modelId="{C6BE7BCB-57AB-4590-84F6-C61213651025}" type="presParOf" srcId="{81D937F8-1D3E-4FD5-A2C6-73B4F5A01340}" destId="{BFAC947F-129B-4049-9DB3-5A55E281362A}" srcOrd="2" destOrd="0" presId="urn:microsoft.com/office/officeart/2005/8/layout/list1"/>
    <dgm:cxn modelId="{50C1253A-EA9D-4859-A9C6-F2B944128FB0}" type="presParOf" srcId="{81D937F8-1D3E-4FD5-A2C6-73B4F5A01340}" destId="{78B93FBD-46BA-4275-9955-3B458F4446C5}" srcOrd="3" destOrd="0" presId="urn:microsoft.com/office/officeart/2005/8/layout/list1"/>
    <dgm:cxn modelId="{3EA50342-46CF-4875-B6FB-9B0284FD0946}" type="presParOf" srcId="{81D937F8-1D3E-4FD5-A2C6-73B4F5A01340}" destId="{5F612630-7715-46A3-B8B1-FA6AF5A8C4D3}" srcOrd="4" destOrd="0" presId="urn:microsoft.com/office/officeart/2005/8/layout/list1"/>
    <dgm:cxn modelId="{2F68FFBD-E3B4-4695-A733-3D196D753AF9}" type="presParOf" srcId="{5F612630-7715-46A3-B8B1-FA6AF5A8C4D3}" destId="{2C94E838-78EC-48AF-881E-E2C64DC40EA8}" srcOrd="0" destOrd="0" presId="urn:microsoft.com/office/officeart/2005/8/layout/list1"/>
    <dgm:cxn modelId="{EC3B8E69-D061-4BC7-AA7A-000C377F6603}" type="presParOf" srcId="{5F612630-7715-46A3-B8B1-FA6AF5A8C4D3}" destId="{5EB34AC5-0586-4CB3-B485-5D68D67754EB}" srcOrd="1" destOrd="0" presId="urn:microsoft.com/office/officeart/2005/8/layout/list1"/>
    <dgm:cxn modelId="{B740B1B3-7BC0-4CCA-B3B8-5240BC373099}" type="presParOf" srcId="{81D937F8-1D3E-4FD5-A2C6-73B4F5A01340}" destId="{9F6AF670-F34E-45CA-ACF7-9F8FEDE13BE2}" srcOrd="5" destOrd="0" presId="urn:microsoft.com/office/officeart/2005/8/layout/list1"/>
    <dgm:cxn modelId="{4C06BBB5-D4D7-4249-824D-2F0DB7B1C55E}" type="presParOf" srcId="{81D937F8-1D3E-4FD5-A2C6-73B4F5A01340}" destId="{DEFC376E-D29A-42C2-8424-3AF7FBA3F6D3}" srcOrd="6" destOrd="0" presId="urn:microsoft.com/office/officeart/2005/8/layout/list1"/>
    <dgm:cxn modelId="{C90B2FCB-9DD3-4E23-BCB7-A21B4C22230A}" type="presParOf" srcId="{81D937F8-1D3E-4FD5-A2C6-73B4F5A01340}" destId="{FF7C7F4C-5A9C-4AF1-B4FA-1C51B0423142}" srcOrd="7" destOrd="0" presId="urn:microsoft.com/office/officeart/2005/8/layout/list1"/>
    <dgm:cxn modelId="{F2BB0FE6-CAA2-43A0-8951-125171840929}" type="presParOf" srcId="{81D937F8-1D3E-4FD5-A2C6-73B4F5A01340}" destId="{C1FD8A16-4CA5-4434-BBD5-1B70849E1A98}" srcOrd="8" destOrd="0" presId="urn:microsoft.com/office/officeart/2005/8/layout/list1"/>
    <dgm:cxn modelId="{01EE52BC-F585-4282-A312-2B85B0B1CE7A}" type="presParOf" srcId="{C1FD8A16-4CA5-4434-BBD5-1B70849E1A98}" destId="{90ABA5D4-62A3-4DBF-AAC9-5A2C5D0D54A4}" srcOrd="0" destOrd="0" presId="urn:microsoft.com/office/officeart/2005/8/layout/list1"/>
    <dgm:cxn modelId="{CD6BD2DD-385B-4AD3-86B6-EEB99F4509F1}" type="presParOf" srcId="{C1FD8A16-4CA5-4434-BBD5-1B70849E1A98}" destId="{F011B52E-A624-4E98-B629-5D50E0185ECE}" srcOrd="1" destOrd="0" presId="urn:microsoft.com/office/officeart/2005/8/layout/list1"/>
    <dgm:cxn modelId="{3FA45B60-DD36-4173-A694-8D453E79566B}" type="presParOf" srcId="{81D937F8-1D3E-4FD5-A2C6-73B4F5A01340}" destId="{91888267-6A58-4F17-B5CA-9F727EB733CB}" srcOrd="9" destOrd="0" presId="urn:microsoft.com/office/officeart/2005/8/layout/list1"/>
    <dgm:cxn modelId="{24EBA577-FA58-4072-8FC7-378B1E64122B}" type="presParOf" srcId="{81D937F8-1D3E-4FD5-A2C6-73B4F5A01340}" destId="{8955A73C-E1EE-40BB-B5D7-816DA341CDB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856B8A-F177-4201-855B-BF48E7170E6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D9E6E2C-D0BB-4D0A-9589-2414365B3AFD}">
      <dgm:prSet phldrT="[Text]"/>
      <dgm:spPr/>
      <dgm:t>
        <a:bodyPr/>
        <a:lstStyle/>
        <a:p>
          <a:r>
            <a:rPr lang="en-US"/>
            <a:t>Third most expensive metro area in US: $3000/mo.</a:t>
          </a:r>
        </a:p>
      </dgm:t>
    </dgm:pt>
    <dgm:pt modelId="{49875357-1281-4531-ADDC-21B193C33112}" type="parTrans" cxnId="{D0783DB0-7221-4077-9518-C12E5370EA4E}">
      <dgm:prSet/>
      <dgm:spPr/>
      <dgm:t>
        <a:bodyPr/>
        <a:lstStyle/>
        <a:p>
          <a:endParaRPr lang="en-US"/>
        </a:p>
      </dgm:t>
    </dgm:pt>
    <dgm:pt modelId="{BD55F820-9EA2-472A-AC54-7233CB4E4618}" type="sibTrans" cxnId="{D0783DB0-7221-4077-9518-C12E5370EA4E}">
      <dgm:prSet/>
      <dgm:spPr/>
      <dgm:t>
        <a:bodyPr/>
        <a:lstStyle/>
        <a:p>
          <a:endParaRPr lang="en-US"/>
        </a:p>
      </dgm:t>
    </dgm:pt>
    <dgm:pt modelId="{65CCFB87-AB6B-4AB7-AC2A-160136D0A93B}">
      <dgm:prSet phldrT="[Text]"/>
      <dgm:spPr/>
      <dgm:t>
        <a:bodyPr/>
        <a:lstStyle/>
        <a:p>
          <a:r>
            <a:rPr lang="en-US"/>
            <a:t>Inventory is low; Lowest among affordable units</a:t>
          </a:r>
        </a:p>
      </dgm:t>
    </dgm:pt>
    <dgm:pt modelId="{90AF2AC6-F2E2-4A7E-BC90-DB68040299E0}" type="parTrans" cxnId="{886A3E9D-0946-46D5-A362-5E5120A8CECF}">
      <dgm:prSet/>
      <dgm:spPr/>
      <dgm:t>
        <a:bodyPr/>
        <a:lstStyle/>
        <a:p>
          <a:endParaRPr lang="en-US"/>
        </a:p>
      </dgm:t>
    </dgm:pt>
    <dgm:pt modelId="{D248E715-EA2C-4523-9526-487695BEAB61}" type="sibTrans" cxnId="{886A3E9D-0946-46D5-A362-5E5120A8CECF}">
      <dgm:prSet/>
      <dgm:spPr/>
      <dgm:t>
        <a:bodyPr/>
        <a:lstStyle/>
        <a:p>
          <a:endParaRPr lang="en-US"/>
        </a:p>
      </dgm:t>
    </dgm:pt>
    <dgm:pt modelId="{32F69C7E-AD62-4B74-89BA-68C4AD56D272}">
      <dgm:prSet phldrT="[Text]"/>
      <dgm:spPr/>
      <dgm:t>
        <a:bodyPr/>
        <a:lstStyle/>
        <a:p>
          <a:r>
            <a:rPr lang="en-US"/>
            <a:t>Rental market is competitive, fast-paced, aggressive</a:t>
          </a:r>
        </a:p>
      </dgm:t>
    </dgm:pt>
    <dgm:pt modelId="{3BFF5C3E-4D4F-4A31-8501-8BCAB803A05A}" type="parTrans" cxnId="{CA97574E-3C5E-460C-A1F7-216C5C47A0F1}">
      <dgm:prSet/>
      <dgm:spPr/>
      <dgm:t>
        <a:bodyPr/>
        <a:lstStyle/>
        <a:p>
          <a:endParaRPr lang="en-US"/>
        </a:p>
      </dgm:t>
    </dgm:pt>
    <dgm:pt modelId="{6222C61A-AD70-4F04-BD82-E53E8D0D1F7F}" type="sibTrans" cxnId="{CA97574E-3C5E-460C-A1F7-216C5C47A0F1}">
      <dgm:prSet/>
      <dgm:spPr/>
      <dgm:t>
        <a:bodyPr/>
        <a:lstStyle/>
        <a:p>
          <a:endParaRPr lang="en-US"/>
        </a:p>
      </dgm:t>
    </dgm:pt>
    <dgm:pt modelId="{38F66140-0425-466D-B9E1-BF88AAB50D3A}" type="pres">
      <dgm:prSet presAssocID="{7A856B8A-F177-4201-855B-BF48E7170E6C}" presName="Name0" presStyleCnt="0">
        <dgm:presLayoutVars>
          <dgm:chMax val="7"/>
          <dgm:chPref val="7"/>
          <dgm:dir/>
        </dgm:presLayoutVars>
      </dgm:prSet>
      <dgm:spPr/>
    </dgm:pt>
    <dgm:pt modelId="{51C4FF24-A341-4FF5-B400-645D45EA444E}" type="pres">
      <dgm:prSet presAssocID="{7A856B8A-F177-4201-855B-BF48E7170E6C}" presName="Name1" presStyleCnt="0"/>
      <dgm:spPr/>
    </dgm:pt>
    <dgm:pt modelId="{806D8B55-D822-48A1-BE59-4A0E243CBC87}" type="pres">
      <dgm:prSet presAssocID="{7A856B8A-F177-4201-855B-BF48E7170E6C}" presName="cycle" presStyleCnt="0"/>
      <dgm:spPr/>
    </dgm:pt>
    <dgm:pt modelId="{3DD8D445-E810-40C7-9FAA-95E7C7C81460}" type="pres">
      <dgm:prSet presAssocID="{7A856B8A-F177-4201-855B-BF48E7170E6C}" presName="srcNode" presStyleLbl="node1" presStyleIdx="0" presStyleCnt="3"/>
      <dgm:spPr/>
    </dgm:pt>
    <dgm:pt modelId="{09140B37-4C48-42AA-9649-BBBA54918651}" type="pres">
      <dgm:prSet presAssocID="{7A856B8A-F177-4201-855B-BF48E7170E6C}" presName="conn" presStyleLbl="parChTrans1D2" presStyleIdx="0" presStyleCnt="1"/>
      <dgm:spPr/>
    </dgm:pt>
    <dgm:pt modelId="{8C92D290-DDC1-4F39-89A4-0712CBA9A7EA}" type="pres">
      <dgm:prSet presAssocID="{7A856B8A-F177-4201-855B-BF48E7170E6C}" presName="extraNode" presStyleLbl="node1" presStyleIdx="0" presStyleCnt="3"/>
      <dgm:spPr/>
    </dgm:pt>
    <dgm:pt modelId="{A152483D-1F0A-4A27-ABB3-FCF7AC26668F}" type="pres">
      <dgm:prSet presAssocID="{7A856B8A-F177-4201-855B-BF48E7170E6C}" presName="dstNode" presStyleLbl="node1" presStyleIdx="0" presStyleCnt="3"/>
      <dgm:spPr/>
    </dgm:pt>
    <dgm:pt modelId="{63192CA2-0520-412E-8A38-FABF14D87D8F}" type="pres">
      <dgm:prSet presAssocID="{9D9E6E2C-D0BB-4D0A-9589-2414365B3AFD}" presName="text_1" presStyleLbl="node1" presStyleIdx="0" presStyleCnt="3">
        <dgm:presLayoutVars>
          <dgm:bulletEnabled val="1"/>
        </dgm:presLayoutVars>
      </dgm:prSet>
      <dgm:spPr/>
    </dgm:pt>
    <dgm:pt modelId="{44F8AC8F-931B-451D-A344-443C7DE48744}" type="pres">
      <dgm:prSet presAssocID="{9D9E6E2C-D0BB-4D0A-9589-2414365B3AFD}" presName="accent_1" presStyleCnt="0"/>
      <dgm:spPr/>
    </dgm:pt>
    <dgm:pt modelId="{A5D783D5-DB7A-4883-9C33-29F7EDA38678}" type="pres">
      <dgm:prSet presAssocID="{9D9E6E2C-D0BB-4D0A-9589-2414365B3AFD}" presName="accentRepeatNode" presStyleLbl="solidFgAcc1" presStyleIdx="0" presStyleCnt="3"/>
      <dgm:spPr/>
    </dgm:pt>
    <dgm:pt modelId="{618FC074-4ACA-4C2A-87EC-220CF7DA35F3}" type="pres">
      <dgm:prSet presAssocID="{65CCFB87-AB6B-4AB7-AC2A-160136D0A93B}" presName="text_2" presStyleLbl="node1" presStyleIdx="1" presStyleCnt="3">
        <dgm:presLayoutVars>
          <dgm:bulletEnabled val="1"/>
        </dgm:presLayoutVars>
      </dgm:prSet>
      <dgm:spPr/>
    </dgm:pt>
    <dgm:pt modelId="{30D70732-813A-4BFC-A0F5-8FDC3D4612C6}" type="pres">
      <dgm:prSet presAssocID="{65CCFB87-AB6B-4AB7-AC2A-160136D0A93B}" presName="accent_2" presStyleCnt="0"/>
      <dgm:spPr/>
    </dgm:pt>
    <dgm:pt modelId="{5EE8AACB-8529-46D7-B5C0-8D949EBBCDFE}" type="pres">
      <dgm:prSet presAssocID="{65CCFB87-AB6B-4AB7-AC2A-160136D0A93B}" presName="accentRepeatNode" presStyleLbl="solidFgAcc1" presStyleIdx="1" presStyleCnt="3"/>
      <dgm:spPr/>
    </dgm:pt>
    <dgm:pt modelId="{E9474591-0695-4026-8738-5FA2266E9172}" type="pres">
      <dgm:prSet presAssocID="{32F69C7E-AD62-4B74-89BA-68C4AD56D272}" presName="text_3" presStyleLbl="node1" presStyleIdx="2" presStyleCnt="3">
        <dgm:presLayoutVars>
          <dgm:bulletEnabled val="1"/>
        </dgm:presLayoutVars>
      </dgm:prSet>
      <dgm:spPr/>
    </dgm:pt>
    <dgm:pt modelId="{8E94FB16-107E-48CC-88B3-8992767420EA}" type="pres">
      <dgm:prSet presAssocID="{32F69C7E-AD62-4B74-89BA-68C4AD56D272}" presName="accent_3" presStyleCnt="0"/>
      <dgm:spPr/>
    </dgm:pt>
    <dgm:pt modelId="{C8890A63-0175-479A-B30F-65810831CAB4}" type="pres">
      <dgm:prSet presAssocID="{32F69C7E-AD62-4B74-89BA-68C4AD56D272}" presName="accentRepeatNode" presStyleLbl="solidFgAcc1" presStyleIdx="2" presStyleCnt="3"/>
      <dgm:spPr/>
    </dgm:pt>
  </dgm:ptLst>
  <dgm:cxnLst>
    <dgm:cxn modelId="{89221B04-E012-4928-9C3A-16BD05FD7F96}" type="presOf" srcId="{9D9E6E2C-D0BB-4D0A-9589-2414365B3AFD}" destId="{63192CA2-0520-412E-8A38-FABF14D87D8F}" srcOrd="0" destOrd="0" presId="urn:microsoft.com/office/officeart/2008/layout/VerticalCurvedList"/>
    <dgm:cxn modelId="{CA97574E-3C5E-460C-A1F7-216C5C47A0F1}" srcId="{7A856B8A-F177-4201-855B-BF48E7170E6C}" destId="{32F69C7E-AD62-4B74-89BA-68C4AD56D272}" srcOrd="2" destOrd="0" parTransId="{3BFF5C3E-4D4F-4A31-8501-8BCAB803A05A}" sibTransId="{6222C61A-AD70-4F04-BD82-E53E8D0D1F7F}"/>
    <dgm:cxn modelId="{50BC4A5A-D6F0-4F1A-B3FC-0EFA4CED4DD9}" type="presOf" srcId="{65CCFB87-AB6B-4AB7-AC2A-160136D0A93B}" destId="{618FC074-4ACA-4C2A-87EC-220CF7DA35F3}" srcOrd="0" destOrd="0" presId="urn:microsoft.com/office/officeart/2008/layout/VerticalCurvedList"/>
    <dgm:cxn modelId="{B1717D9B-0082-4007-A404-B1FD7BA6211A}" type="presOf" srcId="{BD55F820-9EA2-472A-AC54-7233CB4E4618}" destId="{09140B37-4C48-42AA-9649-BBBA54918651}" srcOrd="0" destOrd="0" presId="urn:microsoft.com/office/officeart/2008/layout/VerticalCurvedList"/>
    <dgm:cxn modelId="{886A3E9D-0946-46D5-A362-5E5120A8CECF}" srcId="{7A856B8A-F177-4201-855B-BF48E7170E6C}" destId="{65CCFB87-AB6B-4AB7-AC2A-160136D0A93B}" srcOrd="1" destOrd="0" parTransId="{90AF2AC6-F2E2-4A7E-BC90-DB68040299E0}" sibTransId="{D248E715-EA2C-4523-9526-487695BEAB61}"/>
    <dgm:cxn modelId="{D0783DB0-7221-4077-9518-C12E5370EA4E}" srcId="{7A856B8A-F177-4201-855B-BF48E7170E6C}" destId="{9D9E6E2C-D0BB-4D0A-9589-2414365B3AFD}" srcOrd="0" destOrd="0" parTransId="{49875357-1281-4531-ADDC-21B193C33112}" sibTransId="{BD55F820-9EA2-472A-AC54-7233CB4E4618}"/>
    <dgm:cxn modelId="{7D4509D6-603E-43C9-84DD-D1DB39FB0929}" type="presOf" srcId="{7A856B8A-F177-4201-855B-BF48E7170E6C}" destId="{38F66140-0425-466D-B9E1-BF88AAB50D3A}" srcOrd="0" destOrd="0" presId="urn:microsoft.com/office/officeart/2008/layout/VerticalCurvedList"/>
    <dgm:cxn modelId="{540CD8FA-8C62-4CB3-AC48-B54A245FAF01}" type="presOf" srcId="{32F69C7E-AD62-4B74-89BA-68C4AD56D272}" destId="{E9474591-0695-4026-8738-5FA2266E9172}" srcOrd="0" destOrd="0" presId="urn:microsoft.com/office/officeart/2008/layout/VerticalCurvedList"/>
    <dgm:cxn modelId="{2F53EC8C-3728-492B-BBF9-8ACD61BAE96D}" type="presParOf" srcId="{38F66140-0425-466D-B9E1-BF88AAB50D3A}" destId="{51C4FF24-A341-4FF5-B400-645D45EA444E}" srcOrd="0" destOrd="0" presId="urn:microsoft.com/office/officeart/2008/layout/VerticalCurvedList"/>
    <dgm:cxn modelId="{741A30CA-8FA9-4E13-8239-1DEA69206C63}" type="presParOf" srcId="{51C4FF24-A341-4FF5-B400-645D45EA444E}" destId="{806D8B55-D822-48A1-BE59-4A0E243CBC87}" srcOrd="0" destOrd="0" presId="urn:microsoft.com/office/officeart/2008/layout/VerticalCurvedList"/>
    <dgm:cxn modelId="{56979F2B-58C4-42EF-A102-74CC4FDE7D63}" type="presParOf" srcId="{806D8B55-D822-48A1-BE59-4A0E243CBC87}" destId="{3DD8D445-E810-40C7-9FAA-95E7C7C81460}" srcOrd="0" destOrd="0" presId="urn:microsoft.com/office/officeart/2008/layout/VerticalCurvedList"/>
    <dgm:cxn modelId="{0A460DD6-486F-4723-AF88-91E5C3AE3A17}" type="presParOf" srcId="{806D8B55-D822-48A1-BE59-4A0E243CBC87}" destId="{09140B37-4C48-42AA-9649-BBBA54918651}" srcOrd="1" destOrd="0" presId="urn:microsoft.com/office/officeart/2008/layout/VerticalCurvedList"/>
    <dgm:cxn modelId="{3BC2CF24-E986-408D-A125-572F5EEB7F1F}" type="presParOf" srcId="{806D8B55-D822-48A1-BE59-4A0E243CBC87}" destId="{8C92D290-DDC1-4F39-89A4-0712CBA9A7EA}" srcOrd="2" destOrd="0" presId="urn:microsoft.com/office/officeart/2008/layout/VerticalCurvedList"/>
    <dgm:cxn modelId="{F04E101A-3230-4F81-868D-957E6C0DFB67}" type="presParOf" srcId="{806D8B55-D822-48A1-BE59-4A0E243CBC87}" destId="{A152483D-1F0A-4A27-ABB3-FCF7AC26668F}" srcOrd="3" destOrd="0" presId="urn:microsoft.com/office/officeart/2008/layout/VerticalCurvedList"/>
    <dgm:cxn modelId="{7516B126-5865-4EDD-9965-EAD049CC6ACE}" type="presParOf" srcId="{51C4FF24-A341-4FF5-B400-645D45EA444E}" destId="{63192CA2-0520-412E-8A38-FABF14D87D8F}" srcOrd="1" destOrd="0" presId="urn:microsoft.com/office/officeart/2008/layout/VerticalCurvedList"/>
    <dgm:cxn modelId="{BBF167FE-53B3-42CE-A8E5-06FCD9F306EA}" type="presParOf" srcId="{51C4FF24-A341-4FF5-B400-645D45EA444E}" destId="{44F8AC8F-931B-451D-A344-443C7DE48744}" srcOrd="2" destOrd="0" presId="urn:microsoft.com/office/officeart/2008/layout/VerticalCurvedList"/>
    <dgm:cxn modelId="{89F9AB85-C3CC-4A74-83BC-163E5DAFEE6C}" type="presParOf" srcId="{44F8AC8F-931B-451D-A344-443C7DE48744}" destId="{A5D783D5-DB7A-4883-9C33-29F7EDA38678}" srcOrd="0" destOrd="0" presId="urn:microsoft.com/office/officeart/2008/layout/VerticalCurvedList"/>
    <dgm:cxn modelId="{8F8E8B8F-D4C1-481B-ABB8-B083126CDF03}" type="presParOf" srcId="{51C4FF24-A341-4FF5-B400-645D45EA444E}" destId="{618FC074-4ACA-4C2A-87EC-220CF7DA35F3}" srcOrd="3" destOrd="0" presId="urn:microsoft.com/office/officeart/2008/layout/VerticalCurvedList"/>
    <dgm:cxn modelId="{D8369DBF-7C8B-48F3-B534-4685BFE89D08}" type="presParOf" srcId="{51C4FF24-A341-4FF5-B400-645D45EA444E}" destId="{30D70732-813A-4BFC-A0F5-8FDC3D4612C6}" srcOrd="4" destOrd="0" presId="urn:microsoft.com/office/officeart/2008/layout/VerticalCurvedList"/>
    <dgm:cxn modelId="{F241D538-0FDB-461A-A3B3-8A39284AFE97}" type="presParOf" srcId="{30D70732-813A-4BFC-A0F5-8FDC3D4612C6}" destId="{5EE8AACB-8529-46D7-B5C0-8D949EBBCDFE}" srcOrd="0" destOrd="0" presId="urn:microsoft.com/office/officeart/2008/layout/VerticalCurvedList"/>
    <dgm:cxn modelId="{6BA64ED4-FE8F-47AA-92D0-D327D5BB51CC}" type="presParOf" srcId="{51C4FF24-A341-4FF5-B400-645D45EA444E}" destId="{E9474591-0695-4026-8738-5FA2266E9172}" srcOrd="5" destOrd="0" presId="urn:microsoft.com/office/officeart/2008/layout/VerticalCurvedList"/>
    <dgm:cxn modelId="{51197187-95BD-4824-B0AE-65EEE740CE25}" type="presParOf" srcId="{51C4FF24-A341-4FF5-B400-645D45EA444E}" destId="{8E94FB16-107E-48CC-88B3-8992767420EA}" srcOrd="6" destOrd="0" presId="urn:microsoft.com/office/officeart/2008/layout/VerticalCurvedList"/>
    <dgm:cxn modelId="{10451498-9C41-41F9-98B8-F412B0309098}" type="presParOf" srcId="{8E94FB16-107E-48CC-88B3-8992767420EA}" destId="{C8890A63-0175-479A-B30F-65810831CA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2314FF-CB14-4FA3-A5EB-1CFBE557949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F5E130C-5287-4099-881F-F2AF08C61EEA}">
      <dgm:prSet phldrT="[Text]"/>
      <dgm:spPr/>
      <dgm:t>
        <a:bodyPr/>
        <a:lstStyle/>
        <a:p>
          <a:r>
            <a:rPr lang="en-US"/>
            <a:t>Cost</a:t>
          </a:r>
        </a:p>
      </dgm:t>
    </dgm:pt>
    <dgm:pt modelId="{254C4498-C766-40D6-A8A3-598ECD900E47}" type="parTrans" cxnId="{151D379C-C543-4751-BA20-1828BDFC3AA7}">
      <dgm:prSet/>
      <dgm:spPr/>
      <dgm:t>
        <a:bodyPr/>
        <a:lstStyle/>
        <a:p>
          <a:endParaRPr lang="en-US"/>
        </a:p>
      </dgm:t>
    </dgm:pt>
    <dgm:pt modelId="{6C4B0A38-9993-48A7-B77F-1D6FF1614C1D}" type="sibTrans" cxnId="{151D379C-C543-4751-BA20-1828BDFC3AA7}">
      <dgm:prSet/>
      <dgm:spPr/>
      <dgm:t>
        <a:bodyPr/>
        <a:lstStyle/>
        <a:p>
          <a:endParaRPr lang="en-US"/>
        </a:p>
      </dgm:t>
    </dgm:pt>
    <dgm:pt modelId="{E32CC820-B745-43C0-A1F6-41F5DAE27274}">
      <dgm:prSet phldrT="[Text]"/>
      <dgm:spPr/>
      <dgm:t>
        <a:bodyPr/>
        <a:lstStyle/>
        <a:p>
          <a:r>
            <a:rPr lang="en-US"/>
            <a:t>Average cost for apartment needed</a:t>
          </a:r>
        </a:p>
      </dgm:t>
    </dgm:pt>
    <dgm:pt modelId="{38135C36-09BC-45C2-938C-CDA9F02C9F5D}" type="parTrans" cxnId="{9F9B88D1-441C-46D1-ADCF-EF409DFDB456}">
      <dgm:prSet/>
      <dgm:spPr/>
      <dgm:t>
        <a:bodyPr/>
        <a:lstStyle/>
        <a:p>
          <a:endParaRPr lang="en-US"/>
        </a:p>
      </dgm:t>
    </dgm:pt>
    <dgm:pt modelId="{7C58907A-39B2-4540-A728-736BB40103D3}" type="sibTrans" cxnId="{9F9B88D1-441C-46D1-ADCF-EF409DFDB456}">
      <dgm:prSet/>
      <dgm:spPr/>
      <dgm:t>
        <a:bodyPr/>
        <a:lstStyle/>
        <a:p>
          <a:endParaRPr lang="en-US"/>
        </a:p>
      </dgm:t>
    </dgm:pt>
    <dgm:pt modelId="{E5D9F99C-B4EF-439C-8AFB-D047107767ED}">
      <dgm:prSet phldrT="[Text]"/>
      <dgm:spPr/>
      <dgm:t>
        <a:bodyPr/>
        <a:lstStyle/>
        <a:p>
          <a:r>
            <a:rPr lang="en-US"/>
            <a:t>Likelihood of securing in their community</a:t>
          </a:r>
        </a:p>
      </dgm:t>
    </dgm:pt>
    <dgm:pt modelId="{30B107BE-244C-46EF-93A6-9AF87AFED050}" type="parTrans" cxnId="{51CCAE71-D707-4BCE-9199-4DA9DDB700FE}">
      <dgm:prSet/>
      <dgm:spPr/>
      <dgm:t>
        <a:bodyPr/>
        <a:lstStyle/>
        <a:p>
          <a:endParaRPr lang="en-US"/>
        </a:p>
      </dgm:t>
    </dgm:pt>
    <dgm:pt modelId="{DD5F2A0C-AD67-4C63-A945-9DCE9CA8D2BB}" type="sibTrans" cxnId="{51CCAE71-D707-4BCE-9199-4DA9DDB700FE}">
      <dgm:prSet/>
      <dgm:spPr/>
      <dgm:t>
        <a:bodyPr/>
        <a:lstStyle/>
        <a:p>
          <a:endParaRPr lang="en-US"/>
        </a:p>
      </dgm:t>
    </dgm:pt>
    <dgm:pt modelId="{E6B403C4-3D91-4AC1-9BF9-668FF0FAF42D}">
      <dgm:prSet phldrT="[Text]"/>
      <dgm:spPr/>
      <dgm:t>
        <a:bodyPr/>
        <a:lstStyle/>
        <a:p>
          <a:r>
            <a:rPr lang="en-US"/>
            <a:t>Lease</a:t>
          </a:r>
        </a:p>
      </dgm:t>
    </dgm:pt>
    <dgm:pt modelId="{6C7C134D-62A3-4403-9F5E-23AD956B39E6}" type="parTrans" cxnId="{A818CE6A-1A6A-4E83-A1D7-F0E21E2E40BF}">
      <dgm:prSet/>
      <dgm:spPr/>
      <dgm:t>
        <a:bodyPr/>
        <a:lstStyle/>
        <a:p>
          <a:endParaRPr lang="en-US"/>
        </a:p>
      </dgm:t>
    </dgm:pt>
    <dgm:pt modelId="{7DD17BD5-9DBC-4A65-856F-CA387E7060BB}" type="sibTrans" cxnId="{A818CE6A-1A6A-4E83-A1D7-F0E21E2E40BF}">
      <dgm:prSet/>
      <dgm:spPr/>
      <dgm:t>
        <a:bodyPr/>
        <a:lstStyle/>
        <a:p>
          <a:endParaRPr lang="en-US"/>
        </a:p>
      </dgm:t>
    </dgm:pt>
    <dgm:pt modelId="{3708C27A-E1B1-4EEE-9777-CB3A5E438044}">
      <dgm:prSet phldrT="[Text]"/>
      <dgm:spPr/>
      <dgm:t>
        <a:bodyPr/>
        <a:lstStyle/>
        <a:p>
          <a:r>
            <a:rPr lang="en-US"/>
            <a:t>Will need a Guarantor</a:t>
          </a:r>
        </a:p>
      </dgm:t>
    </dgm:pt>
    <dgm:pt modelId="{E6BB279E-107C-4AD8-8996-8858EFA85455}" type="parTrans" cxnId="{1F5A3099-0BE4-4C8B-983F-83E1860C1C80}">
      <dgm:prSet/>
      <dgm:spPr/>
      <dgm:t>
        <a:bodyPr/>
        <a:lstStyle/>
        <a:p>
          <a:endParaRPr lang="en-US"/>
        </a:p>
      </dgm:t>
    </dgm:pt>
    <dgm:pt modelId="{6CD4E830-67C7-44AB-9692-6F4F067DC789}" type="sibTrans" cxnId="{1F5A3099-0BE4-4C8B-983F-83E1860C1C80}">
      <dgm:prSet/>
      <dgm:spPr/>
      <dgm:t>
        <a:bodyPr/>
        <a:lstStyle/>
        <a:p>
          <a:endParaRPr lang="en-US"/>
        </a:p>
      </dgm:t>
    </dgm:pt>
    <dgm:pt modelId="{B60BCE14-C115-429C-B58A-5B2731302D2C}">
      <dgm:prSet phldrT="[Text]"/>
      <dgm:spPr/>
      <dgm:t>
        <a:bodyPr/>
        <a:lstStyle/>
        <a:p>
          <a:r>
            <a:rPr lang="en-US"/>
            <a:t>Will need cost to secure &amp; immediate action</a:t>
          </a:r>
        </a:p>
      </dgm:t>
    </dgm:pt>
    <dgm:pt modelId="{3594FE24-FA22-47E8-8842-E2FABE9792A1}" type="parTrans" cxnId="{F36BF635-D1AE-4180-87ED-A3E516362393}">
      <dgm:prSet/>
      <dgm:spPr/>
      <dgm:t>
        <a:bodyPr/>
        <a:lstStyle/>
        <a:p>
          <a:endParaRPr lang="en-US"/>
        </a:p>
      </dgm:t>
    </dgm:pt>
    <dgm:pt modelId="{394FF9F2-ABAD-4D11-B5F0-6734E23B60F7}" type="sibTrans" cxnId="{F36BF635-D1AE-4180-87ED-A3E516362393}">
      <dgm:prSet/>
      <dgm:spPr/>
      <dgm:t>
        <a:bodyPr/>
        <a:lstStyle/>
        <a:p>
          <a:endParaRPr lang="en-US"/>
        </a:p>
      </dgm:t>
    </dgm:pt>
    <dgm:pt modelId="{380F2100-509C-4309-BF29-DC8E86926E7A}">
      <dgm:prSet phldrT="[Text]"/>
      <dgm:spPr/>
      <dgm:t>
        <a:bodyPr/>
        <a:lstStyle/>
        <a:p>
          <a:r>
            <a:rPr lang="en-US"/>
            <a:t>Condition</a:t>
          </a:r>
        </a:p>
      </dgm:t>
    </dgm:pt>
    <dgm:pt modelId="{0B7B258A-65CC-45FE-937D-BDE06C9F4DAF}" type="parTrans" cxnId="{EA94F860-ED56-4D93-B126-C7822BCABA8B}">
      <dgm:prSet/>
      <dgm:spPr/>
      <dgm:t>
        <a:bodyPr/>
        <a:lstStyle/>
        <a:p>
          <a:endParaRPr lang="en-US"/>
        </a:p>
      </dgm:t>
    </dgm:pt>
    <dgm:pt modelId="{D215E8A2-15CB-475A-86FE-B722EC517374}" type="sibTrans" cxnId="{EA94F860-ED56-4D93-B126-C7822BCABA8B}">
      <dgm:prSet/>
      <dgm:spPr/>
      <dgm:t>
        <a:bodyPr/>
        <a:lstStyle/>
        <a:p>
          <a:endParaRPr lang="en-US"/>
        </a:p>
      </dgm:t>
    </dgm:pt>
    <dgm:pt modelId="{31710919-ECC0-4063-B25B-334190E5F653}">
      <dgm:prSet phldrT="[Text]"/>
      <dgm:spPr/>
      <dgm:t>
        <a:bodyPr/>
        <a:lstStyle/>
        <a:p>
          <a:r>
            <a:rPr lang="en-US"/>
            <a:t>Safe/Secure vs. </a:t>
          </a:r>
          <a:r>
            <a:rPr lang="en-US" i="1"/>
            <a:t>Location, location, location</a:t>
          </a:r>
        </a:p>
      </dgm:t>
    </dgm:pt>
    <dgm:pt modelId="{6412F4C3-0E06-404A-BEE2-FF3D9216BA56}" type="parTrans" cxnId="{E6E58507-5988-47F4-BDA8-2AD17B4F76AD}">
      <dgm:prSet/>
      <dgm:spPr/>
      <dgm:t>
        <a:bodyPr/>
        <a:lstStyle/>
        <a:p>
          <a:endParaRPr lang="en-US"/>
        </a:p>
      </dgm:t>
    </dgm:pt>
    <dgm:pt modelId="{70142F5C-E246-4A02-8259-C9D43D4BC3F7}" type="sibTrans" cxnId="{E6E58507-5988-47F4-BDA8-2AD17B4F76AD}">
      <dgm:prSet/>
      <dgm:spPr/>
      <dgm:t>
        <a:bodyPr/>
        <a:lstStyle/>
        <a:p>
          <a:endParaRPr lang="en-US"/>
        </a:p>
      </dgm:t>
    </dgm:pt>
    <dgm:pt modelId="{81854E27-6278-4AC0-8C3E-CC4FF73C9835}">
      <dgm:prSet phldrT="[Text]"/>
      <dgm:spPr/>
      <dgm:t>
        <a:bodyPr/>
        <a:lstStyle/>
        <a:p>
          <a:r>
            <a:rPr lang="en-US"/>
            <a:t>Code vs. Perfection</a:t>
          </a:r>
        </a:p>
      </dgm:t>
    </dgm:pt>
    <dgm:pt modelId="{B81E4C41-8499-4ACC-B708-B94A10063B26}" type="parTrans" cxnId="{F9426B89-B32C-4DF3-A49A-C285F033AC6B}">
      <dgm:prSet/>
      <dgm:spPr/>
      <dgm:t>
        <a:bodyPr/>
        <a:lstStyle/>
        <a:p>
          <a:endParaRPr lang="en-US"/>
        </a:p>
      </dgm:t>
    </dgm:pt>
    <dgm:pt modelId="{463347D0-0AD3-4301-A70A-7E5F9F69035A}" type="sibTrans" cxnId="{F9426B89-B32C-4DF3-A49A-C285F033AC6B}">
      <dgm:prSet/>
      <dgm:spPr/>
      <dgm:t>
        <a:bodyPr/>
        <a:lstStyle/>
        <a:p>
          <a:endParaRPr lang="en-US"/>
        </a:p>
      </dgm:t>
    </dgm:pt>
    <dgm:pt modelId="{AE8427D9-27F2-4EA8-8F58-8FF583A1B848}" type="pres">
      <dgm:prSet presAssocID="{2C2314FF-CB14-4FA3-A5EB-1CFBE557949C}" presName="linearFlow" presStyleCnt="0">
        <dgm:presLayoutVars>
          <dgm:dir/>
          <dgm:animLvl val="lvl"/>
          <dgm:resizeHandles val="exact"/>
        </dgm:presLayoutVars>
      </dgm:prSet>
      <dgm:spPr/>
    </dgm:pt>
    <dgm:pt modelId="{6D9A113E-C96D-4476-AEA9-1B4BFC6F8D28}" type="pres">
      <dgm:prSet presAssocID="{0F5E130C-5287-4099-881F-F2AF08C61EEA}" presName="composite" presStyleCnt="0"/>
      <dgm:spPr/>
    </dgm:pt>
    <dgm:pt modelId="{8E8F0229-2C27-495C-857E-8F0D2B2397ED}" type="pres">
      <dgm:prSet presAssocID="{0F5E130C-5287-4099-881F-F2AF08C61EEA}" presName="parentText" presStyleLbl="alignNode1" presStyleIdx="0" presStyleCnt="3">
        <dgm:presLayoutVars>
          <dgm:chMax val="1"/>
          <dgm:bulletEnabled val="1"/>
        </dgm:presLayoutVars>
      </dgm:prSet>
      <dgm:spPr/>
    </dgm:pt>
    <dgm:pt modelId="{117114C1-6577-499E-9A51-66A47760F524}" type="pres">
      <dgm:prSet presAssocID="{0F5E130C-5287-4099-881F-F2AF08C61EEA}" presName="descendantText" presStyleLbl="alignAcc1" presStyleIdx="0" presStyleCnt="3">
        <dgm:presLayoutVars>
          <dgm:bulletEnabled val="1"/>
        </dgm:presLayoutVars>
      </dgm:prSet>
      <dgm:spPr/>
    </dgm:pt>
    <dgm:pt modelId="{18E3781A-391E-4AB6-98EA-C932D35B75B6}" type="pres">
      <dgm:prSet presAssocID="{6C4B0A38-9993-48A7-B77F-1D6FF1614C1D}" presName="sp" presStyleCnt="0"/>
      <dgm:spPr/>
    </dgm:pt>
    <dgm:pt modelId="{0B1D4FEC-9A63-42C6-8E45-D6EAC2686710}" type="pres">
      <dgm:prSet presAssocID="{E6B403C4-3D91-4AC1-9BF9-668FF0FAF42D}" presName="composite" presStyleCnt="0"/>
      <dgm:spPr/>
    </dgm:pt>
    <dgm:pt modelId="{66EE826C-6F02-4BCC-9F33-1FBB0F479293}" type="pres">
      <dgm:prSet presAssocID="{E6B403C4-3D91-4AC1-9BF9-668FF0FAF42D}" presName="parentText" presStyleLbl="alignNode1" presStyleIdx="1" presStyleCnt="3">
        <dgm:presLayoutVars>
          <dgm:chMax val="1"/>
          <dgm:bulletEnabled val="1"/>
        </dgm:presLayoutVars>
      </dgm:prSet>
      <dgm:spPr/>
    </dgm:pt>
    <dgm:pt modelId="{31140E9D-6DC1-40E8-8118-3864123A30A4}" type="pres">
      <dgm:prSet presAssocID="{E6B403C4-3D91-4AC1-9BF9-668FF0FAF42D}" presName="descendantText" presStyleLbl="alignAcc1" presStyleIdx="1" presStyleCnt="3">
        <dgm:presLayoutVars>
          <dgm:bulletEnabled val="1"/>
        </dgm:presLayoutVars>
      </dgm:prSet>
      <dgm:spPr/>
    </dgm:pt>
    <dgm:pt modelId="{19D9CD3E-7859-41A7-AD22-A6AE18C7B11C}" type="pres">
      <dgm:prSet presAssocID="{7DD17BD5-9DBC-4A65-856F-CA387E7060BB}" presName="sp" presStyleCnt="0"/>
      <dgm:spPr/>
    </dgm:pt>
    <dgm:pt modelId="{5C7919B3-3B37-4A90-AE62-886DFBDBF903}" type="pres">
      <dgm:prSet presAssocID="{380F2100-509C-4309-BF29-DC8E86926E7A}" presName="composite" presStyleCnt="0"/>
      <dgm:spPr/>
    </dgm:pt>
    <dgm:pt modelId="{232D50A1-B49F-43AC-8F76-DD1CA4CD2AB8}" type="pres">
      <dgm:prSet presAssocID="{380F2100-509C-4309-BF29-DC8E86926E7A}" presName="parentText" presStyleLbl="alignNode1" presStyleIdx="2" presStyleCnt="3">
        <dgm:presLayoutVars>
          <dgm:chMax val="1"/>
          <dgm:bulletEnabled val="1"/>
        </dgm:presLayoutVars>
      </dgm:prSet>
      <dgm:spPr/>
    </dgm:pt>
    <dgm:pt modelId="{1049D181-3264-472F-B773-1DC2D934BB3C}" type="pres">
      <dgm:prSet presAssocID="{380F2100-509C-4309-BF29-DC8E86926E7A}" presName="descendantText" presStyleLbl="alignAcc1" presStyleIdx="2" presStyleCnt="3">
        <dgm:presLayoutVars>
          <dgm:bulletEnabled val="1"/>
        </dgm:presLayoutVars>
      </dgm:prSet>
      <dgm:spPr/>
    </dgm:pt>
  </dgm:ptLst>
  <dgm:cxnLst>
    <dgm:cxn modelId="{990ECB00-0AD7-4EA8-BAED-56789848D151}" type="presOf" srcId="{31710919-ECC0-4063-B25B-334190E5F653}" destId="{1049D181-3264-472F-B773-1DC2D934BB3C}" srcOrd="0" destOrd="0" presId="urn:microsoft.com/office/officeart/2005/8/layout/chevron2"/>
    <dgm:cxn modelId="{DF483403-B574-4C4F-8C77-F1346810DDAE}" type="presOf" srcId="{2C2314FF-CB14-4FA3-A5EB-1CFBE557949C}" destId="{AE8427D9-27F2-4EA8-8F58-8FF583A1B848}" srcOrd="0" destOrd="0" presId="urn:microsoft.com/office/officeart/2005/8/layout/chevron2"/>
    <dgm:cxn modelId="{75EBC004-7747-4406-8434-44915444E63A}" type="presOf" srcId="{E6B403C4-3D91-4AC1-9BF9-668FF0FAF42D}" destId="{66EE826C-6F02-4BCC-9F33-1FBB0F479293}" srcOrd="0" destOrd="0" presId="urn:microsoft.com/office/officeart/2005/8/layout/chevron2"/>
    <dgm:cxn modelId="{E6E58507-5988-47F4-BDA8-2AD17B4F76AD}" srcId="{380F2100-509C-4309-BF29-DC8E86926E7A}" destId="{31710919-ECC0-4063-B25B-334190E5F653}" srcOrd="0" destOrd="0" parTransId="{6412F4C3-0E06-404A-BEE2-FF3D9216BA56}" sibTransId="{70142F5C-E246-4A02-8259-C9D43D4BC3F7}"/>
    <dgm:cxn modelId="{14392E10-4911-458F-953E-089B65C83D82}" type="presOf" srcId="{380F2100-509C-4309-BF29-DC8E86926E7A}" destId="{232D50A1-B49F-43AC-8F76-DD1CA4CD2AB8}" srcOrd="0" destOrd="0" presId="urn:microsoft.com/office/officeart/2005/8/layout/chevron2"/>
    <dgm:cxn modelId="{F36BF635-D1AE-4180-87ED-A3E516362393}" srcId="{E6B403C4-3D91-4AC1-9BF9-668FF0FAF42D}" destId="{B60BCE14-C115-429C-B58A-5B2731302D2C}" srcOrd="1" destOrd="0" parTransId="{3594FE24-FA22-47E8-8842-E2FABE9792A1}" sibTransId="{394FF9F2-ABAD-4D11-B5F0-6734E23B60F7}"/>
    <dgm:cxn modelId="{EA94F860-ED56-4D93-B126-C7822BCABA8B}" srcId="{2C2314FF-CB14-4FA3-A5EB-1CFBE557949C}" destId="{380F2100-509C-4309-BF29-DC8E86926E7A}" srcOrd="2" destOrd="0" parTransId="{0B7B258A-65CC-45FE-937D-BDE06C9F4DAF}" sibTransId="{D215E8A2-15CB-475A-86FE-B722EC517374}"/>
    <dgm:cxn modelId="{A818CE6A-1A6A-4E83-A1D7-F0E21E2E40BF}" srcId="{2C2314FF-CB14-4FA3-A5EB-1CFBE557949C}" destId="{E6B403C4-3D91-4AC1-9BF9-668FF0FAF42D}" srcOrd="1" destOrd="0" parTransId="{6C7C134D-62A3-4403-9F5E-23AD956B39E6}" sibTransId="{7DD17BD5-9DBC-4A65-856F-CA387E7060BB}"/>
    <dgm:cxn modelId="{D045214F-0D9C-4525-8562-8BC7BFF5F00A}" type="presOf" srcId="{E32CC820-B745-43C0-A1F6-41F5DAE27274}" destId="{117114C1-6577-499E-9A51-66A47760F524}" srcOrd="0" destOrd="0" presId="urn:microsoft.com/office/officeart/2005/8/layout/chevron2"/>
    <dgm:cxn modelId="{51CCAE71-D707-4BCE-9199-4DA9DDB700FE}" srcId="{0F5E130C-5287-4099-881F-F2AF08C61EEA}" destId="{E5D9F99C-B4EF-439C-8AFB-D047107767ED}" srcOrd="1" destOrd="0" parTransId="{30B107BE-244C-46EF-93A6-9AF87AFED050}" sibTransId="{DD5F2A0C-AD67-4C63-A945-9DCE9CA8D2BB}"/>
    <dgm:cxn modelId="{E32A147C-6B88-4E9E-80C0-F59E98BD466D}" type="presOf" srcId="{E5D9F99C-B4EF-439C-8AFB-D047107767ED}" destId="{117114C1-6577-499E-9A51-66A47760F524}" srcOrd="0" destOrd="1" presId="urn:microsoft.com/office/officeart/2005/8/layout/chevron2"/>
    <dgm:cxn modelId="{5ADA6F84-C25B-453B-AFE8-F013F3868AAD}" type="presOf" srcId="{81854E27-6278-4AC0-8C3E-CC4FF73C9835}" destId="{1049D181-3264-472F-B773-1DC2D934BB3C}" srcOrd="0" destOrd="1" presId="urn:microsoft.com/office/officeart/2005/8/layout/chevron2"/>
    <dgm:cxn modelId="{F9426B89-B32C-4DF3-A49A-C285F033AC6B}" srcId="{380F2100-509C-4309-BF29-DC8E86926E7A}" destId="{81854E27-6278-4AC0-8C3E-CC4FF73C9835}" srcOrd="1" destOrd="0" parTransId="{B81E4C41-8499-4ACC-B708-B94A10063B26}" sibTransId="{463347D0-0AD3-4301-A70A-7E5F9F69035A}"/>
    <dgm:cxn modelId="{AE3CEF98-2C21-40B8-8BD1-AB5F5FD537BD}" type="presOf" srcId="{B60BCE14-C115-429C-B58A-5B2731302D2C}" destId="{31140E9D-6DC1-40E8-8118-3864123A30A4}" srcOrd="0" destOrd="1" presId="urn:microsoft.com/office/officeart/2005/8/layout/chevron2"/>
    <dgm:cxn modelId="{1F5A3099-0BE4-4C8B-983F-83E1860C1C80}" srcId="{E6B403C4-3D91-4AC1-9BF9-668FF0FAF42D}" destId="{3708C27A-E1B1-4EEE-9777-CB3A5E438044}" srcOrd="0" destOrd="0" parTransId="{E6BB279E-107C-4AD8-8996-8858EFA85455}" sibTransId="{6CD4E830-67C7-44AB-9692-6F4F067DC789}"/>
    <dgm:cxn modelId="{151D379C-C543-4751-BA20-1828BDFC3AA7}" srcId="{2C2314FF-CB14-4FA3-A5EB-1CFBE557949C}" destId="{0F5E130C-5287-4099-881F-F2AF08C61EEA}" srcOrd="0" destOrd="0" parTransId="{254C4498-C766-40D6-A8A3-598ECD900E47}" sibTransId="{6C4B0A38-9993-48A7-B77F-1D6FF1614C1D}"/>
    <dgm:cxn modelId="{9F8F6CB9-AE39-4043-8CF2-227213D5814F}" type="presOf" srcId="{0F5E130C-5287-4099-881F-F2AF08C61EEA}" destId="{8E8F0229-2C27-495C-857E-8F0D2B2397ED}" srcOrd="0" destOrd="0" presId="urn:microsoft.com/office/officeart/2005/8/layout/chevron2"/>
    <dgm:cxn modelId="{9F9B88D1-441C-46D1-ADCF-EF409DFDB456}" srcId="{0F5E130C-5287-4099-881F-F2AF08C61EEA}" destId="{E32CC820-B745-43C0-A1F6-41F5DAE27274}" srcOrd="0" destOrd="0" parTransId="{38135C36-09BC-45C2-938C-CDA9F02C9F5D}" sibTransId="{7C58907A-39B2-4540-A728-736BB40103D3}"/>
    <dgm:cxn modelId="{3AE9D0DE-56D4-445C-9B7D-98F05A6C7617}" type="presOf" srcId="{3708C27A-E1B1-4EEE-9777-CB3A5E438044}" destId="{31140E9D-6DC1-40E8-8118-3864123A30A4}" srcOrd="0" destOrd="0" presId="urn:microsoft.com/office/officeart/2005/8/layout/chevron2"/>
    <dgm:cxn modelId="{C198DFAE-433A-41C0-A9DF-E53DDA86C513}" type="presParOf" srcId="{AE8427D9-27F2-4EA8-8F58-8FF583A1B848}" destId="{6D9A113E-C96D-4476-AEA9-1B4BFC6F8D28}" srcOrd="0" destOrd="0" presId="urn:microsoft.com/office/officeart/2005/8/layout/chevron2"/>
    <dgm:cxn modelId="{E503E298-7D33-4C75-A9FC-42D2A0BCBFD1}" type="presParOf" srcId="{6D9A113E-C96D-4476-AEA9-1B4BFC6F8D28}" destId="{8E8F0229-2C27-495C-857E-8F0D2B2397ED}" srcOrd="0" destOrd="0" presId="urn:microsoft.com/office/officeart/2005/8/layout/chevron2"/>
    <dgm:cxn modelId="{745B6CF2-C5AA-45B8-98C8-8288680FFE74}" type="presParOf" srcId="{6D9A113E-C96D-4476-AEA9-1B4BFC6F8D28}" destId="{117114C1-6577-499E-9A51-66A47760F524}" srcOrd="1" destOrd="0" presId="urn:microsoft.com/office/officeart/2005/8/layout/chevron2"/>
    <dgm:cxn modelId="{F19CB724-58C1-4205-A9D0-6FF9340B2204}" type="presParOf" srcId="{AE8427D9-27F2-4EA8-8F58-8FF583A1B848}" destId="{18E3781A-391E-4AB6-98EA-C932D35B75B6}" srcOrd="1" destOrd="0" presId="urn:microsoft.com/office/officeart/2005/8/layout/chevron2"/>
    <dgm:cxn modelId="{C139477F-C928-48F3-9475-BFA926375DA2}" type="presParOf" srcId="{AE8427D9-27F2-4EA8-8F58-8FF583A1B848}" destId="{0B1D4FEC-9A63-42C6-8E45-D6EAC2686710}" srcOrd="2" destOrd="0" presId="urn:microsoft.com/office/officeart/2005/8/layout/chevron2"/>
    <dgm:cxn modelId="{350DA495-A94B-408F-9C91-AFBD615BFCF7}" type="presParOf" srcId="{0B1D4FEC-9A63-42C6-8E45-D6EAC2686710}" destId="{66EE826C-6F02-4BCC-9F33-1FBB0F479293}" srcOrd="0" destOrd="0" presId="urn:microsoft.com/office/officeart/2005/8/layout/chevron2"/>
    <dgm:cxn modelId="{F763EF3C-84BB-442A-A2BA-17C13B2A57A6}" type="presParOf" srcId="{0B1D4FEC-9A63-42C6-8E45-D6EAC2686710}" destId="{31140E9D-6DC1-40E8-8118-3864123A30A4}" srcOrd="1" destOrd="0" presId="urn:microsoft.com/office/officeart/2005/8/layout/chevron2"/>
    <dgm:cxn modelId="{9D0B610B-0019-4CFC-A51B-6DBBD97A860A}" type="presParOf" srcId="{AE8427D9-27F2-4EA8-8F58-8FF583A1B848}" destId="{19D9CD3E-7859-41A7-AD22-A6AE18C7B11C}" srcOrd="3" destOrd="0" presId="urn:microsoft.com/office/officeart/2005/8/layout/chevron2"/>
    <dgm:cxn modelId="{8710EAB0-4DDF-43F5-8DFF-CF56D12899AE}" type="presParOf" srcId="{AE8427D9-27F2-4EA8-8F58-8FF583A1B848}" destId="{5C7919B3-3B37-4A90-AE62-886DFBDBF903}" srcOrd="4" destOrd="0" presId="urn:microsoft.com/office/officeart/2005/8/layout/chevron2"/>
    <dgm:cxn modelId="{C2943E87-3156-41C5-B726-9605F89F5A72}" type="presParOf" srcId="{5C7919B3-3B37-4A90-AE62-886DFBDBF903}" destId="{232D50A1-B49F-43AC-8F76-DD1CA4CD2AB8}" srcOrd="0" destOrd="0" presId="urn:microsoft.com/office/officeart/2005/8/layout/chevron2"/>
    <dgm:cxn modelId="{9B9B4F65-E8E6-42AF-A306-5CF2E63380C5}" type="presParOf" srcId="{5C7919B3-3B37-4A90-AE62-886DFBDBF903}" destId="{1049D181-3264-472F-B773-1DC2D934BB3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D0CA1-1235-41FA-A048-6DFB33B09CC4}">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99A6A-B833-4EBD-A52A-D0AE94222B7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6AB1A-E35B-45EB-B193-85916FB97DC3}">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Inform volunteers of the issues and challenges related to affordable refugee housing amidst systematic delays, language barriers, and the overall shortage of affordable homes. </a:t>
          </a:r>
        </a:p>
      </dsp:txBody>
      <dsp:txXfrm>
        <a:off x="1435590" y="531"/>
        <a:ext cx="9080009" cy="1242935"/>
      </dsp:txXfrm>
    </dsp:sp>
    <dsp:sp modelId="{995F70B9-64B4-4DF6-BC97-CAA996BF76E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A0485-73D3-42D1-A4CA-0835314FF42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3AE13-E2B7-4708-9A24-F8A7DEA917EA}">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Highlight cultural sensitivity training to teach volunteers of the backgrounds our clients come with to raise awareness in ensuring tasks are approached with empathy and understanding </a:t>
          </a:r>
        </a:p>
      </dsp:txBody>
      <dsp:txXfrm>
        <a:off x="1435590" y="1554201"/>
        <a:ext cx="9080009" cy="1242935"/>
      </dsp:txXfrm>
    </dsp:sp>
    <dsp:sp modelId="{27937A31-51EB-49D9-910F-A9F3D730F6C3}">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2A1CC-3A6F-46C0-9BB7-844C25E7871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F6C2E-E30F-44DF-9A97-1527298A7F1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Provide opportunities to shadow staff conducting outreach or performing the tasks you’d like them to replicate </a:t>
          </a:r>
        </a:p>
      </dsp:txBody>
      <dsp:txXfrm>
        <a:off x="1435590" y="3107870"/>
        <a:ext cx="9080009" cy="1242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7C7D-EBA8-4BC8-ABB0-A8E3E2E22593}">
      <dsp:nvSpPr>
        <dsp:cNvPr id="0" name=""/>
        <dsp:cNvSpPr/>
      </dsp:nvSpPr>
      <dsp:spPr>
        <a:xfrm>
          <a:off x="862178" y="1588"/>
          <a:ext cx="2415674" cy="120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a:t>Housing Options</a:t>
          </a:r>
        </a:p>
      </dsp:txBody>
      <dsp:txXfrm>
        <a:off x="897554" y="36964"/>
        <a:ext cx="2344922" cy="1137085"/>
      </dsp:txXfrm>
    </dsp:sp>
    <dsp:sp modelId="{C845F23C-D2D1-4D6D-BE1C-DF721042EDCE}">
      <dsp:nvSpPr>
        <dsp:cNvPr id="0" name=""/>
        <dsp:cNvSpPr/>
      </dsp:nvSpPr>
      <dsp:spPr>
        <a:xfrm>
          <a:off x="1103746" y="1209425"/>
          <a:ext cx="241567" cy="905877"/>
        </a:xfrm>
        <a:custGeom>
          <a:avLst/>
          <a:gdLst/>
          <a:ahLst/>
          <a:cxnLst/>
          <a:rect l="0" t="0" r="0" b="0"/>
          <a:pathLst>
            <a:path>
              <a:moveTo>
                <a:pt x="0" y="0"/>
              </a:moveTo>
              <a:lnTo>
                <a:pt x="0" y="905877"/>
              </a:lnTo>
              <a:lnTo>
                <a:pt x="241567" y="9058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0DCE3F-3A51-425F-8EDB-41A1C88EC6A1}">
      <dsp:nvSpPr>
        <dsp:cNvPr id="0" name=""/>
        <dsp:cNvSpPr/>
      </dsp:nvSpPr>
      <dsp:spPr>
        <a:xfrm>
          <a:off x="1345313" y="1511384"/>
          <a:ext cx="1932539" cy="12078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Flexibility in Apartment size</a:t>
          </a:r>
        </a:p>
      </dsp:txBody>
      <dsp:txXfrm>
        <a:off x="1380689" y="1546760"/>
        <a:ext cx="1861787" cy="1137085"/>
      </dsp:txXfrm>
    </dsp:sp>
    <dsp:sp modelId="{B016CA9C-6FBA-42A6-BA6E-21B4621D475E}">
      <dsp:nvSpPr>
        <dsp:cNvPr id="0" name=""/>
        <dsp:cNvSpPr/>
      </dsp:nvSpPr>
      <dsp:spPr>
        <a:xfrm>
          <a:off x="1103746" y="1209425"/>
          <a:ext cx="241567" cy="2415674"/>
        </a:xfrm>
        <a:custGeom>
          <a:avLst/>
          <a:gdLst/>
          <a:ahLst/>
          <a:cxnLst/>
          <a:rect l="0" t="0" r="0" b="0"/>
          <a:pathLst>
            <a:path>
              <a:moveTo>
                <a:pt x="0" y="0"/>
              </a:moveTo>
              <a:lnTo>
                <a:pt x="0" y="2415674"/>
              </a:lnTo>
              <a:lnTo>
                <a:pt x="241567" y="2415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1B5984-17A0-4CED-8A75-43BE8CE9C537}">
      <dsp:nvSpPr>
        <dsp:cNvPr id="0" name=""/>
        <dsp:cNvSpPr/>
      </dsp:nvSpPr>
      <dsp:spPr>
        <a:xfrm>
          <a:off x="1345313" y="3021181"/>
          <a:ext cx="1932539" cy="12078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Types of properties</a:t>
          </a:r>
        </a:p>
      </dsp:txBody>
      <dsp:txXfrm>
        <a:off x="1380689" y="3056557"/>
        <a:ext cx="1861787" cy="1137085"/>
      </dsp:txXfrm>
    </dsp:sp>
    <dsp:sp modelId="{78E3FBF4-E265-4854-B6E9-A0C59220E3C7}">
      <dsp:nvSpPr>
        <dsp:cNvPr id="0" name=""/>
        <dsp:cNvSpPr/>
      </dsp:nvSpPr>
      <dsp:spPr>
        <a:xfrm>
          <a:off x="3881771" y="1588"/>
          <a:ext cx="2415674" cy="12078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en-US" sz="3700" kern="1200"/>
            <a:t>Housing Locations</a:t>
          </a:r>
        </a:p>
      </dsp:txBody>
      <dsp:txXfrm>
        <a:off x="3917147" y="36964"/>
        <a:ext cx="2344922" cy="1137085"/>
      </dsp:txXfrm>
    </dsp:sp>
    <dsp:sp modelId="{41C0F2F8-59E3-4C9F-8851-2B297106950D}">
      <dsp:nvSpPr>
        <dsp:cNvPr id="0" name=""/>
        <dsp:cNvSpPr/>
      </dsp:nvSpPr>
      <dsp:spPr>
        <a:xfrm>
          <a:off x="4123339" y="1209425"/>
          <a:ext cx="241567" cy="905877"/>
        </a:xfrm>
        <a:custGeom>
          <a:avLst/>
          <a:gdLst/>
          <a:ahLst/>
          <a:cxnLst/>
          <a:rect l="0" t="0" r="0" b="0"/>
          <a:pathLst>
            <a:path>
              <a:moveTo>
                <a:pt x="0" y="0"/>
              </a:moveTo>
              <a:lnTo>
                <a:pt x="0" y="905877"/>
              </a:lnTo>
              <a:lnTo>
                <a:pt x="241567" y="9058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BE9779-EE0C-4367-A42F-65770A3794AA}">
      <dsp:nvSpPr>
        <dsp:cNvPr id="0" name=""/>
        <dsp:cNvSpPr/>
      </dsp:nvSpPr>
      <dsp:spPr>
        <a:xfrm>
          <a:off x="4364906" y="1511384"/>
          <a:ext cx="1932539" cy="12078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Know your City</a:t>
          </a:r>
        </a:p>
      </dsp:txBody>
      <dsp:txXfrm>
        <a:off x="4400282" y="1546760"/>
        <a:ext cx="1861787" cy="1137085"/>
      </dsp:txXfrm>
    </dsp:sp>
    <dsp:sp modelId="{B6CF4A6A-7C40-481C-83BB-9134CED2B380}">
      <dsp:nvSpPr>
        <dsp:cNvPr id="0" name=""/>
        <dsp:cNvSpPr/>
      </dsp:nvSpPr>
      <dsp:spPr>
        <a:xfrm>
          <a:off x="4123339" y="1209425"/>
          <a:ext cx="241567" cy="2415674"/>
        </a:xfrm>
        <a:custGeom>
          <a:avLst/>
          <a:gdLst/>
          <a:ahLst/>
          <a:cxnLst/>
          <a:rect l="0" t="0" r="0" b="0"/>
          <a:pathLst>
            <a:path>
              <a:moveTo>
                <a:pt x="0" y="0"/>
              </a:moveTo>
              <a:lnTo>
                <a:pt x="0" y="2415674"/>
              </a:lnTo>
              <a:lnTo>
                <a:pt x="241567" y="2415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051E56-A6F7-47A9-9972-09B5E795C94D}">
      <dsp:nvSpPr>
        <dsp:cNvPr id="0" name=""/>
        <dsp:cNvSpPr/>
      </dsp:nvSpPr>
      <dsp:spPr>
        <a:xfrm>
          <a:off x="4364906" y="3021181"/>
          <a:ext cx="1932539" cy="12078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Know your neighboring communities</a:t>
          </a:r>
        </a:p>
      </dsp:txBody>
      <dsp:txXfrm>
        <a:off x="4400282" y="3056557"/>
        <a:ext cx="1861787" cy="11370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75A77-7720-4420-AFE0-612AAAD4C9D3}">
      <dsp:nvSpPr>
        <dsp:cNvPr id="0" name=""/>
        <dsp:cNvSpPr/>
      </dsp:nvSpPr>
      <dsp:spPr>
        <a:xfrm>
          <a:off x="488394" y="0"/>
          <a:ext cx="5535136" cy="38959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C0898-D722-44E4-9CB9-12C6FACEF84C}">
      <dsp:nvSpPr>
        <dsp:cNvPr id="0" name=""/>
        <dsp:cNvSpPr/>
      </dsp:nvSpPr>
      <dsp:spPr>
        <a:xfrm>
          <a:off x="6995" y="1168779"/>
          <a:ext cx="2096025" cy="15583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How have other teams done it?</a:t>
          </a:r>
        </a:p>
      </dsp:txBody>
      <dsp:txXfrm>
        <a:off x="83068" y="1244852"/>
        <a:ext cx="1943879" cy="1406227"/>
      </dsp:txXfrm>
    </dsp:sp>
    <dsp:sp modelId="{E84142EE-272C-4787-A376-39E71E6CF809}">
      <dsp:nvSpPr>
        <dsp:cNvPr id="0" name=""/>
        <dsp:cNvSpPr/>
      </dsp:nvSpPr>
      <dsp:spPr>
        <a:xfrm>
          <a:off x="2207949" y="1168779"/>
          <a:ext cx="2096025" cy="15583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What Resources helped?</a:t>
          </a:r>
        </a:p>
      </dsp:txBody>
      <dsp:txXfrm>
        <a:off x="2284022" y="1244852"/>
        <a:ext cx="1943879" cy="1406227"/>
      </dsp:txXfrm>
    </dsp:sp>
    <dsp:sp modelId="{2F4A1DE6-0C77-4695-BED6-343189634DEC}">
      <dsp:nvSpPr>
        <dsp:cNvPr id="0" name=""/>
        <dsp:cNvSpPr/>
      </dsp:nvSpPr>
      <dsp:spPr>
        <a:xfrm>
          <a:off x="4408903" y="1168779"/>
          <a:ext cx="2096025" cy="15583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What have we done to help?</a:t>
          </a:r>
        </a:p>
      </dsp:txBody>
      <dsp:txXfrm>
        <a:off x="4484976" y="1244852"/>
        <a:ext cx="1943879" cy="14062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0229-2C27-495C-857E-8F0D2B2397ED}">
      <dsp:nvSpPr>
        <dsp:cNvPr id="0" name=""/>
        <dsp:cNvSpPr/>
      </dsp:nvSpPr>
      <dsp:spPr>
        <a:xfrm rot="5400000">
          <a:off x="-230844" y="232563"/>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Standards</a:t>
          </a:r>
        </a:p>
      </dsp:txBody>
      <dsp:txXfrm rot="-5400000">
        <a:off x="1" y="540356"/>
        <a:ext cx="1077276" cy="461689"/>
      </dsp:txXfrm>
    </dsp:sp>
    <dsp:sp modelId="{117114C1-6577-499E-9A51-66A47760F524}">
      <dsp:nvSpPr>
        <dsp:cNvPr id="0" name=""/>
        <dsp:cNvSpPr/>
      </dsp:nvSpPr>
      <dsp:spPr>
        <a:xfrm rot="5400000">
          <a:off x="3584949" y="-2505954"/>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a:t>Housing Safety Checklist</a:t>
          </a:r>
        </a:p>
        <a:p>
          <a:pPr marL="228600" lvl="1" indent="-228600" algn="l" defTabSz="1200150">
            <a:lnSpc>
              <a:spcPct val="90000"/>
            </a:lnSpc>
            <a:spcBef>
              <a:spcPct val="0"/>
            </a:spcBef>
            <a:spcAft>
              <a:spcPct val="15000"/>
            </a:spcAft>
            <a:buChar char="•"/>
          </a:pPr>
          <a:r>
            <a:rPr lang="en-US" sz="2700" kern="1200"/>
            <a:t>Local Code Checklist</a:t>
          </a:r>
        </a:p>
      </dsp:txBody>
      <dsp:txXfrm rot="-5400000">
        <a:off x="1077276" y="50551"/>
        <a:ext cx="5966841" cy="902663"/>
      </dsp:txXfrm>
    </dsp:sp>
    <dsp:sp modelId="{66EE826C-6F02-4BCC-9F33-1FBB0F479293}">
      <dsp:nvSpPr>
        <dsp:cNvPr id="0" name=""/>
        <dsp:cNvSpPr/>
      </dsp:nvSpPr>
      <dsp:spPr>
        <a:xfrm rot="5400000">
          <a:off x="-230844" y="1576665"/>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Landlords</a:t>
          </a:r>
        </a:p>
      </dsp:txBody>
      <dsp:txXfrm rot="-5400000">
        <a:off x="1" y="1884458"/>
        <a:ext cx="1077276" cy="461689"/>
      </dsp:txXfrm>
    </dsp:sp>
    <dsp:sp modelId="{31140E9D-6DC1-40E8-8118-3864123A30A4}">
      <dsp:nvSpPr>
        <dsp:cNvPr id="0" name=""/>
        <dsp:cNvSpPr/>
      </dsp:nvSpPr>
      <dsp:spPr>
        <a:xfrm rot="5400000">
          <a:off x="3584949" y="-1161852"/>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a:t>Letter explaining Resettlement Program</a:t>
          </a:r>
        </a:p>
        <a:p>
          <a:pPr marL="228600" lvl="1" indent="-228600" algn="l" defTabSz="1200150">
            <a:lnSpc>
              <a:spcPct val="90000"/>
            </a:lnSpc>
            <a:spcBef>
              <a:spcPct val="0"/>
            </a:spcBef>
            <a:spcAft>
              <a:spcPct val="15000"/>
            </a:spcAft>
            <a:buChar char="•"/>
          </a:pPr>
          <a:r>
            <a:rPr lang="en-US" sz="2700" kern="1200"/>
            <a:t>Agency References</a:t>
          </a:r>
        </a:p>
      </dsp:txBody>
      <dsp:txXfrm rot="-5400000">
        <a:off x="1077276" y="1394653"/>
        <a:ext cx="5966841" cy="902663"/>
      </dsp:txXfrm>
    </dsp:sp>
    <dsp:sp modelId="{232D50A1-B49F-43AC-8F76-DD1CA4CD2AB8}">
      <dsp:nvSpPr>
        <dsp:cNvPr id="0" name=""/>
        <dsp:cNvSpPr/>
      </dsp:nvSpPr>
      <dsp:spPr>
        <a:xfrm rot="5400000">
          <a:off x="-230844" y="2920767"/>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Real Estate</a:t>
          </a:r>
        </a:p>
      </dsp:txBody>
      <dsp:txXfrm rot="-5400000">
        <a:off x="1" y="3228560"/>
        <a:ext cx="1077276" cy="461689"/>
      </dsp:txXfrm>
    </dsp:sp>
    <dsp:sp modelId="{1049D181-3264-472F-B773-1DC2D934BB3C}">
      <dsp:nvSpPr>
        <dsp:cNvPr id="0" name=""/>
        <dsp:cNvSpPr/>
      </dsp:nvSpPr>
      <dsp:spPr>
        <a:xfrm rot="5400000">
          <a:off x="3584949" y="182249"/>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a:t>Connect with housing volunteers</a:t>
          </a:r>
          <a:endParaRPr lang="en-US" sz="2700" i="1" kern="1200"/>
        </a:p>
        <a:p>
          <a:pPr marL="228600" lvl="1" indent="-228600" algn="l" defTabSz="1200150">
            <a:lnSpc>
              <a:spcPct val="90000"/>
            </a:lnSpc>
            <a:spcBef>
              <a:spcPct val="0"/>
            </a:spcBef>
            <a:spcAft>
              <a:spcPct val="15000"/>
            </a:spcAft>
            <a:buChar char="•"/>
          </a:pPr>
          <a:r>
            <a:rPr lang="en-US" sz="2700" kern="1200"/>
            <a:t>Build a network</a:t>
          </a:r>
        </a:p>
      </dsp:txBody>
      <dsp:txXfrm rot="-5400000">
        <a:off x="1077276" y="2738754"/>
        <a:ext cx="5966841" cy="9026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0B37-4C48-42AA-9649-BBBA54918651}">
      <dsp:nvSpPr>
        <dsp:cNvPr id="0" name=""/>
        <dsp:cNvSpPr/>
      </dsp:nvSpPr>
      <dsp:spPr>
        <a:xfrm>
          <a:off x="-4442503" y="-681325"/>
          <a:ext cx="5292449" cy="5292449"/>
        </a:xfrm>
        <a:prstGeom prst="blockArc">
          <a:avLst>
            <a:gd name="adj1" fmla="val 18900000"/>
            <a:gd name="adj2" fmla="val 2700000"/>
            <a:gd name="adj3" fmla="val 40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92CA2-0520-412E-8A38-FABF14D87D8F}">
      <dsp:nvSpPr>
        <dsp:cNvPr id="0" name=""/>
        <dsp:cNvSpPr/>
      </dsp:nvSpPr>
      <dsp:spPr>
        <a:xfrm>
          <a:off x="445231" y="302122"/>
          <a:ext cx="11240620" cy="604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87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Housing assets within Parish Communities. </a:t>
          </a:r>
        </a:p>
      </dsp:txBody>
      <dsp:txXfrm>
        <a:off x="445231" y="302122"/>
        <a:ext cx="11240620" cy="604560"/>
      </dsp:txXfrm>
    </dsp:sp>
    <dsp:sp modelId="{A5D783D5-DB7A-4883-9C33-29F7EDA38678}">
      <dsp:nvSpPr>
        <dsp:cNvPr id="0" name=""/>
        <dsp:cNvSpPr/>
      </dsp:nvSpPr>
      <dsp:spPr>
        <a:xfrm>
          <a:off x="67381" y="226552"/>
          <a:ext cx="755700" cy="7557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DC083-DAFC-B94C-844B-22F9335C3C44}">
      <dsp:nvSpPr>
        <dsp:cNvPr id="0" name=""/>
        <dsp:cNvSpPr/>
      </dsp:nvSpPr>
      <dsp:spPr>
        <a:xfrm>
          <a:off x="791839" y="1209120"/>
          <a:ext cx="10894012" cy="604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87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Power of Networking for housing.</a:t>
          </a:r>
        </a:p>
      </dsp:txBody>
      <dsp:txXfrm>
        <a:off x="791839" y="1209120"/>
        <a:ext cx="10894012" cy="604560"/>
      </dsp:txXfrm>
    </dsp:sp>
    <dsp:sp modelId="{7563B77C-D437-564C-878F-7EB415280A8F}">
      <dsp:nvSpPr>
        <dsp:cNvPr id="0" name=""/>
        <dsp:cNvSpPr/>
      </dsp:nvSpPr>
      <dsp:spPr>
        <a:xfrm>
          <a:off x="413989" y="1133550"/>
          <a:ext cx="755700" cy="7557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5620E-6A25-7D4F-B715-645E02F48356}">
      <dsp:nvSpPr>
        <dsp:cNvPr id="0" name=""/>
        <dsp:cNvSpPr/>
      </dsp:nvSpPr>
      <dsp:spPr>
        <a:xfrm>
          <a:off x="791839" y="2116118"/>
          <a:ext cx="10894012" cy="604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87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Volunteers with Real Estate Expertise.</a:t>
          </a:r>
        </a:p>
      </dsp:txBody>
      <dsp:txXfrm>
        <a:off x="791839" y="2116118"/>
        <a:ext cx="10894012" cy="604560"/>
      </dsp:txXfrm>
    </dsp:sp>
    <dsp:sp modelId="{5EE8AACB-8529-46D7-B5C0-8D949EBBCDFE}">
      <dsp:nvSpPr>
        <dsp:cNvPr id="0" name=""/>
        <dsp:cNvSpPr/>
      </dsp:nvSpPr>
      <dsp:spPr>
        <a:xfrm>
          <a:off x="413989" y="2040548"/>
          <a:ext cx="755700" cy="7557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B1A011-17EE-364D-A5F9-8ABF5AE815C4}">
      <dsp:nvSpPr>
        <dsp:cNvPr id="0" name=""/>
        <dsp:cNvSpPr/>
      </dsp:nvSpPr>
      <dsp:spPr>
        <a:xfrm>
          <a:off x="445231" y="3023115"/>
          <a:ext cx="11240620" cy="604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87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Never too many Cooks in the kitchen.</a:t>
          </a:r>
        </a:p>
      </dsp:txBody>
      <dsp:txXfrm>
        <a:off x="445231" y="3023115"/>
        <a:ext cx="11240620" cy="604560"/>
      </dsp:txXfrm>
    </dsp:sp>
    <dsp:sp modelId="{C8890A63-0175-479A-B30F-65810831CAB4}">
      <dsp:nvSpPr>
        <dsp:cNvPr id="0" name=""/>
        <dsp:cNvSpPr/>
      </dsp:nvSpPr>
      <dsp:spPr>
        <a:xfrm>
          <a:off x="67381" y="2947545"/>
          <a:ext cx="755700" cy="7557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0B37-4C48-42AA-9649-BBBA54918651}">
      <dsp:nvSpPr>
        <dsp:cNvPr id="0" name=""/>
        <dsp:cNvSpPr/>
      </dsp:nvSpPr>
      <dsp:spPr>
        <a:xfrm>
          <a:off x="-4442503" y="-681325"/>
          <a:ext cx="5292449" cy="5292449"/>
        </a:xfrm>
        <a:prstGeom prst="blockArc">
          <a:avLst>
            <a:gd name="adj1" fmla="val 18900000"/>
            <a:gd name="adj2" fmla="val 2700000"/>
            <a:gd name="adj3" fmla="val 40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92CA2-0520-412E-8A38-FABF14D87D8F}">
      <dsp:nvSpPr>
        <dsp:cNvPr id="0" name=""/>
        <dsp:cNvSpPr/>
      </dsp:nvSpPr>
      <dsp:spPr>
        <a:xfrm>
          <a:off x="445231" y="302122"/>
          <a:ext cx="11240620" cy="604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87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The Volunteer’s standard </a:t>
          </a:r>
        </a:p>
      </dsp:txBody>
      <dsp:txXfrm>
        <a:off x="445231" y="302122"/>
        <a:ext cx="11240620" cy="604560"/>
      </dsp:txXfrm>
    </dsp:sp>
    <dsp:sp modelId="{A5D783D5-DB7A-4883-9C33-29F7EDA38678}">
      <dsp:nvSpPr>
        <dsp:cNvPr id="0" name=""/>
        <dsp:cNvSpPr/>
      </dsp:nvSpPr>
      <dsp:spPr>
        <a:xfrm>
          <a:off x="67381" y="226552"/>
          <a:ext cx="755700" cy="7557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6DC083-DAFC-B94C-844B-22F9335C3C44}">
      <dsp:nvSpPr>
        <dsp:cNvPr id="0" name=""/>
        <dsp:cNvSpPr/>
      </dsp:nvSpPr>
      <dsp:spPr>
        <a:xfrm>
          <a:off x="791839" y="1209120"/>
          <a:ext cx="10894012" cy="604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87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Perceptions of communities</a:t>
          </a:r>
        </a:p>
      </dsp:txBody>
      <dsp:txXfrm>
        <a:off x="791839" y="1209120"/>
        <a:ext cx="10894012" cy="604560"/>
      </dsp:txXfrm>
    </dsp:sp>
    <dsp:sp modelId="{7563B77C-D437-564C-878F-7EB415280A8F}">
      <dsp:nvSpPr>
        <dsp:cNvPr id="0" name=""/>
        <dsp:cNvSpPr/>
      </dsp:nvSpPr>
      <dsp:spPr>
        <a:xfrm>
          <a:off x="413989" y="1133550"/>
          <a:ext cx="755700" cy="7557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5620E-6A25-7D4F-B715-645E02F48356}">
      <dsp:nvSpPr>
        <dsp:cNvPr id="0" name=""/>
        <dsp:cNvSpPr/>
      </dsp:nvSpPr>
      <dsp:spPr>
        <a:xfrm>
          <a:off x="791839" y="2116118"/>
          <a:ext cx="10894012" cy="604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87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The Guarantor issue</a:t>
          </a:r>
        </a:p>
      </dsp:txBody>
      <dsp:txXfrm>
        <a:off x="791839" y="2116118"/>
        <a:ext cx="10894012" cy="604560"/>
      </dsp:txXfrm>
    </dsp:sp>
    <dsp:sp modelId="{5EE8AACB-8529-46D7-B5C0-8D949EBBCDFE}">
      <dsp:nvSpPr>
        <dsp:cNvPr id="0" name=""/>
        <dsp:cNvSpPr/>
      </dsp:nvSpPr>
      <dsp:spPr>
        <a:xfrm>
          <a:off x="413989" y="2040548"/>
          <a:ext cx="755700" cy="7557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B1A011-17EE-364D-A5F9-8ABF5AE815C4}">
      <dsp:nvSpPr>
        <dsp:cNvPr id="0" name=""/>
        <dsp:cNvSpPr/>
      </dsp:nvSpPr>
      <dsp:spPr>
        <a:xfrm>
          <a:off x="445231" y="3023115"/>
          <a:ext cx="11240620" cy="6045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87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t>Landlord Relations</a:t>
          </a:r>
        </a:p>
      </dsp:txBody>
      <dsp:txXfrm>
        <a:off x="445231" y="3023115"/>
        <a:ext cx="11240620" cy="604560"/>
      </dsp:txXfrm>
    </dsp:sp>
    <dsp:sp modelId="{C8890A63-0175-479A-B30F-65810831CAB4}">
      <dsp:nvSpPr>
        <dsp:cNvPr id="0" name=""/>
        <dsp:cNvSpPr/>
      </dsp:nvSpPr>
      <dsp:spPr>
        <a:xfrm>
          <a:off x="67381" y="2947545"/>
          <a:ext cx="755700" cy="7557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53EBC-82C0-480B-8552-FAE599D0A8D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8672F-782C-494C-9342-92226EB3E12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111A8-BFEC-429E-AFF9-FCBD1BE46C4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Clarify the specifics to ensure volunteers understand what they are responsible </a:t>
          </a:r>
          <a:r>
            <a:rPr lang="en-US" sz="2100" b="1" kern="1200"/>
            <a:t>for </a:t>
          </a:r>
          <a:r>
            <a:rPr lang="en-US" sz="2100" kern="1200"/>
            <a:t>and where that responsibility </a:t>
          </a:r>
          <a:r>
            <a:rPr lang="en-US" sz="2100" b="1" kern="1200"/>
            <a:t>ends</a:t>
          </a:r>
          <a:endParaRPr lang="en-US" sz="2100" kern="1200"/>
        </a:p>
      </dsp:txBody>
      <dsp:txXfrm>
        <a:off x="1435590" y="531"/>
        <a:ext cx="9080009" cy="1242935"/>
      </dsp:txXfrm>
    </dsp:sp>
    <dsp:sp modelId="{8EF7137A-54C6-463C-ABA3-DB29C81F39B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52C61-860D-4AE2-ACF8-8B39844C42A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665114-62A6-4D6B-945D-C3FE38DD253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Welcome Input: Once a volunteer is familiar with their role, autonomy can be achieved further by establishing check-ins to hear their ideas and suggestions based on field experience</a:t>
          </a:r>
        </a:p>
      </dsp:txBody>
      <dsp:txXfrm>
        <a:off x="1435590" y="1554201"/>
        <a:ext cx="9080009" cy="1242935"/>
      </dsp:txXfrm>
    </dsp:sp>
    <dsp:sp modelId="{F3FEF784-A40B-483F-9DE6-985BC105751F}">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82A09-95CC-4135-85BB-A67235772E7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33826-4355-4112-8ED2-14337836CE13}">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Maintain ongoing communication and frame feedback positively to focus on improvement</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939DB-B632-4C4C-98A2-9BC3EF47E719}">
      <dsp:nvSpPr>
        <dsp:cNvPr id="0" name=""/>
        <dsp:cNvSpPr/>
      </dsp:nvSpPr>
      <dsp:spPr>
        <a:xfrm>
          <a:off x="0" y="3400"/>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ABBC2E-C1D3-4254-83E7-5E8213CF43C1}">
      <dsp:nvSpPr>
        <dsp:cNvPr id="0" name=""/>
        <dsp:cNvSpPr/>
      </dsp:nvSpPr>
      <dsp:spPr>
        <a:xfrm>
          <a:off x="219097" y="166365"/>
          <a:ext cx="398359" cy="3983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95F2A7-A0D2-4FF3-BF8F-FAF6FB918824}">
      <dsp:nvSpPr>
        <dsp:cNvPr id="0" name=""/>
        <dsp:cNvSpPr/>
      </dsp:nvSpPr>
      <dsp:spPr>
        <a:xfrm>
          <a:off x="836555" y="3400"/>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100000"/>
            </a:lnSpc>
            <a:spcBef>
              <a:spcPct val="0"/>
            </a:spcBef>
            <a:spcAft>
              <a:spcPct val="35000"/>
            </a:spcAft>
            <a:buNone/>
          </a:pPr>
          <a:r>
            <a:rPr lang="en-US" sz="1800" b="1" kern="1200"/>
            <a:t>Offer to present at upcoming meetings or events to:</a:t>
          </a:r>
          <a:endParaRPr lang="en-US" sz="1800" kern="1200"/>
        </a:p>
      </dsp:txBody>
      <dsp:txXfrm>
        <a:off x="836555" y="3400"/>
        <a:ext cx="9679044" cy="724290"/>
      </dsp:txXfrm>
    </dsp:sp>
    <dsp:sp modelId="{1DDFE37C-198D-4816-A5BE-FE87AE351DB9}">
      <dsp:nvSpPr>
        <dsp:cNvPr id="0" name=""/>
        <dsp:cNvSpPr/>
      </dsp:nvSpPr>
      <dsp:spPr>
        <a:xfrm>
          <a:off x="0" y="908763"/>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8F8A0-446C-4FBE-A071-9BEF5F24C4B4}">
      <dsp:nvSpPr>
        <dsp:cNvPr id="0" name=""/>
        <dsp:cNvSpPr/>
      </dsp:nvSpPr>
      <dsp:spPr>
        <a:xfrm>
          <a:off x="219097" y="1071728"/>
          <a:ext cx="398359" cy="3983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DACDCD-98EE-4C36-AD71-49486B5180AC}">
      <dsp:nvSpPr>
        <dsp:cNvPr id="0" name=""/>
        <dsp:cNvSpPr/>
      </dsp:nvSpPr>
      <dsp:spPr>
        <a:xfrm>
          <a:off x="836555" y="90876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100000"/>
            </a:lnSpc>
            <a:spcBef>
              <a:spcPct val="0"/>
            </a:spcBef>
            <a:spcAft>
              <a:spcPct val="35000"/>
            </a:spcAft>
            <a:buNone/>
          </a:pPr>
          <a:r>
            <a:rPr lang="en-US" sz="1800" i="1" kern="1200"/>
            <a:t>Introduce </a:t>
          </a:r>
          <a:r>
            <a:rPr lang="en-US" sz="1800" kern="1200"/>
            <a:t>your mission and goals </a:t>
          </a:r>
        </a:p>
      </dsp:txBody>
      <dsp:txXfrm>
        <a:off x="836555" y="908763"/>
        <a:ext cx="9679044" cy="724290"/>
      </dsp:txXfrm>
    </dsp:sp>
    <dsp:sp modelId="{1FF5485D-BCDC-4AA5-8F47-3D8E6627CC8A}">
      <dsp:nvSpPr>
        <dsp:cNvPr id="0" name=""/>
        <dsp:cNvSpPr/>
      </dsp:nvSpPr>
      <dsp:spPr>
        <a:xfrm>
          <a:off x="0" y="1814126"/>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5E0641-04E4-4CFB-B5D1-53D4E127ECD5}">
      <dsp:nvSpPr>
        <dsp:cNvPr id="0" name=""/>
        <dsp:cNvSpPr/>
      </dsp:nvSpPr>
      <dsp:spPr>
        <a:xfrm>
          <a:off x="219097" y="1977092"/>
          <a:ext cx="398359" cy="3983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E8ACBB-2D2F-40D6-B013-CE731A372824}">
      <dsp:nvSpPr>
        <dsp:cNvPr id="0" name=""/>
        <dsp:cNvSpPr/>
      </dsp:nvSpPr>
      <dsp:spPr>
        <a:xfrm>
          <a:off x="836555" y="1814126"/>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100000"/>
            </a:lnSpc>
            <a:spcBef>
              <a:spcPct val="0"/>
            </a:spcBef>
            <a:spcAft>
              <a:spcPct val="35000"/>
            </a:spcAft>
            <a:buNone/>
          </a:pPr>
          <a:r>
            <a:rPr lang="en-US" sz="1800" i="1" kern="1200"/>
            <a:t>Educate on the Resettlement process </a:t>
          </a:r>
          <a:r>
            <a:rPr lang="en-US" sz="1800" kern="1200"/>
            <a:t>and what that looks like for a refugee coming into your community</a:t>
          </a:r>
        </a:p>
      </dsp:txBody>
      <dsp:txXfrm>
        <a:off x="836555" y="1814126"/>
        <a:ext cx="9679044" cy="724290"/>
      </dsp:txXfrm>
    </dsp:sp>
    <dsp:sp modelId="{F0556568-807B-4F9C-B6F7-81B530237BDA}">
      <dsp:nvSpPr>
        <dsp:cNvPr id="0" name=""/>
        <dsp:cNvSpPr/>
      </dsp:nvSpPr>
      <dsp:spPr>
        <a:xfrm>
          <a:off x="0" y="2719489"/>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CFC2A-CFA1-4CA5-A936-9A854777C113}">
      <dsp:nvSpPr>
        <dsp:cNvPr id="0" name=""/>
        <dsp:cNvSpPr/>
      </dsp:nvSpPr>
      <dsp:spPr>
        <a:xfrm>
          <a:off x="219097" y="2882455"/>
          <a:ext cx="398359" cy="3983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6E3E0-2E35-4E95-8CB9-9D27EB25D66A}">
      <dsp:nvSpPr>
        <dsp:cNvPr id="0" name=""/>
        <dsp:cNvSpPr/>
      </dsp:nvSpPr>
      <dsp:spPr>
        <a:xfrm>
          <a:off x="836555" y="2719489"/>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100000"/>
            </a:lnSpc>
            <a:spcBef>
              <a:spcPct val="0"/>
            </a:spcBef>
            <a:spcAft>
              <a:spcPct val="35000"/>
            </a:spcAft>
            <a:buNone/>
          </a:pPr>
          <a:r>
            <a:rPr lang="en-US" sz="1800" i="1" kern="1200"/>
            <a:t>Share existing Challenges and Barriers</a:t>
          </a:r>
          <a:endParaRPr lang="en-US" sz="1800" kern="1200"/>
        </a:p>
      </dsp:txBody>
      <dsp:txXfrm>
        <a:off x="836555" y="2719489"/>
        <a:ext cx="9679044" cy="724290"/>
      </dsp:txXfrm>
    </dsp:sp>
    <dsp:sp modelId="{68546EC0-9FE3-483D-8438-49527A651083}">
      <dsp:nvSpPr>
        <dsp:cNvPr id="0" name=""/>
        <dsp:cNvSpPr/>
      </dsp:nvSpPr>
      <dsp:spPr>
        <a:xfrm>
          <a:off x="0" y="3624853"/>
          <a:ext cx="10515600" cy="7242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1CBB3-C77B-4067-84E8-BAD517BA3FA8}">
      <dsp:nvSpPr>
        <dsp:cNvPr id="0" name=""/>
        <dsp:cNvSpPr/>
      </dsp:nvSpPr>
      <dsp:spPr>
        <a:xfrm>
          <a:off x="219097" y="3787818"/>
          <a:ext cx="398359" cy="39835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7C942C-7862-4CEB-BC4E-A614E9F3A5A3}">
      <dsp:nvSpPr>
        <dsp:cNvPr id="0" name=""/>
        <dsp:cNvSpPr/>
      </dsp:nvSpPr>
      <dsp:spPr>
        <a:xfrm>
          <a:off x="836555" y="3624853"/>
          <a:ext cx="9679044" cy="72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54" tIns="76654" rIns="76654" bIns="76654" numCol="1" spcCol="1270" anchor="ctr" anchorCtr="0">
          <a:noAutofit/>
        </a:bodyPr>
        <a:lstStyle/>
        <a:p>
          <a:pPr marL="0" lvl="0" indent="0" algn="l" defTabSz="800100">
            <a:lnSpc>
              <a:spcPct val="100000"/>
            </a:lnSpc>
            <a:spcBef>
              <a:spcPct val="0"/>
            </a:spcBef>
            <a:spcAft>
              <a:spcPct val="35000"/>
            </a:spcAft>
            <a:buNone/>
          </a:pPr>
          <a:r>
            <a:rPr lang="en-US" sz="1800" i="1" kern="1200"/>
            <a:t>Specify ways they can help </a:t>
          </a:r>
          <a:r>
            <a:rPr lang="en-US" sz="1800" kern="1200"/>
            <a:t>agency staff while extending their life experience in a different yet meaningful way</a:t>
          </a:r>
        </a:p>
      </dsp:txBody>
      <dsp:txXfrm>
        <a:off x="836555" y="3624853"/>
        <a:ext cx="9679044" cy="724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08275-A5F0-4404-8012-0087AAF15757}">
      <dsp:nvSpPr>
        <dsp:cNvPr id="0" name=""/>
        <dsp:cNvSpPr/>
      </dsp:nvSpPr>
      <dsp:spPr>
        <a:xfrm>
          <a:off x="393" y="712795"/>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3CE9B-52C4-455C-82A4-3BB40417F5B5}">
      <dsp:nvSpPr>
        <dsp:cNvPr id="0" name=""/>
        <dsp:cNvSpPr/>
      </dsp:nvSpPr>
      <dsp:spPr>
        <a:xfrm>
          <a:off x="393" y="193716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a:latin typeface="Calibri"/>
              <a:cs typeface="Calibri"/>
            </a:rPr>
            <a:t>Resource Navigation</a:t>
          </a:r>
        </a:p>
      </dsp:txBody>
      <dsp:txXfrm>
        <a:off x="393" y="1937165"/>
        <a:ext cx="3138750" cy="470812"/>
      </dsp:txXfrm>
    </dsp:sp>
    <dsp:sp modelId="{D3CE2BAA-1017-4459-ADBF-434F00DAFC82}">
      <dsp:nvSpPr>
        <dsp:cNvPr id="0" name=""/>
        <dsp:cNvSpPr/>
      </dsp:nvSpPr>
      <dsp:spPr>
        <a:xfrm>
          <a:off x="393" y="2466492"/>
          <a:ext cx="3138750" cy="117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b="0" kern="1200">
              <a:latin typeface="Calibri"/>
              <a:cs typeface="Calibri"/>
            </a:rPr>
            <a:t>Volunteers can build housing centered support networks with a main purpose of collaborate with resettlement agencies within the initial R&amp;P period. </a:t>
          </a:r>
        </a:p>
      </dsp:txBody>
      <dsp:txXfrm>
        <a:off x="393" y="2466492"/>
        <a:ext cx="3138750" cy="1172050"/>
      </dsp:txXfrm>
    </dsp:sp>
    <dsp:sp modelId="{5975444E-514E-4157-9DAD-E515D5A15551}">
      <dsp:nvSpPr>
        <dsp:cNvPr id="0" name=""/>
        <dsp:cNvSpPr/>
      </dsp:nvSpPr>
      <dsp:spPr>
        <a:xfrm>
          <a:off x="3688425" y="712795"/>
          <a:ext cx="1098562" cy="109856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5718A-47C8-478F-9723-DD956FF1D3B1}">
      <dsp:nvSpPr>
        <dsp:cNvPr id="0" name=""/>
        <dsp:cNvSpPr/>
      </dsp:nvSpPr>
      <dsp:spPr>
        <a:xfrm>
          <a:off x="3688425" y="193716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a:solidFill>
                <a:srgbClr val="444444"/>
              </a:solidFill>
              <a:latin typeface="Calibri"/>
              <a:cs typeface="Calibri"/>
            </a:rPr>
            <a:t>Temporary Housing Solutions </a:t>
          </a:r>
        </a:p>
      </dsp:txBody>
      <dsp:txXfrm>
        <a:off x="3688425" y="1937165"/>
        <a:ext cx="3138750" cy="470812"/>
      </dsp:txXfrm>
    </dsp:sp>
    <dsp:sp modelId="{148BC3FA-1437-4CCA-93DF-4E01F3A57F47}">
      <dsp:nvSpPr>
        <dsp:cNvPr id="0" name=""/>
        <dsp:cNvSpPr/>
      </dsp:nvSpPr>
      <dsp:spPr>
        <a:xfrm>
          <a:off x="3688425" y="2466492"/>
          <a:ext cx="3138750" cy="117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b="0" kern="1200">
              <a:solidFill>
                <a:srgbClr val="444444"/>
              </a:solidFill>
              <a:latin typeface="Calibri"/>
              <a:cs typeface="Calibri"/>
            </a:rPr>
            <a:t>Relationship building with local community partners (e.g., colleges, retreat centers). Safe &amp; affordable short-term solutions to allow time to plan the long term.</a:t>
          </a:r>
        </a:p>
      </dsp:txBody>
      <dsp:txXfrm>
        <a:off x="3688425" y="2466492"/>
        <a:ext cx="3138750" cy="1172050"/>
      </dsp:txXfrm>
    </dsp:sp>
    <dsp:sp modelId="{EC614ECE-0655-4F67-A183-F2B263BA05FD}">
      <dsp:nvSpPr>
        <dsp:cNvPr id="0" name=""/>
        <dsp:cNvSpPr/>
      </dsp:nvSpPr>
      <dsp:spPr>
        <a:xfrm>
          <a:off x="7376456" y="712795"/>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83987-079C-4059-B094-2DC529EC64B8}">
      <dsp:nvSpPr>
        <dsp:cNvPr id="0" name=""/>
        <dsp:cNvSpPr/>
      </dsp:nvSpPr>
      <dsp:spPr>
        <a:xfrm>
          <a:off x="7376456" y="1937165"/>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b="1" kern="1200">
              <a:latin typeface="Calibri"/>
              <a:cs typeface="Calibri"/>
            </a:rPr>
            <a:t>Case Management Support</a:t>
          </a:r>
          <a:endParaRPr lang="en-US" sz="2000" kern="1200"/>
        </a:p>
      </dsp:txBody>
      <dsp:txXfrm>
        <a:off x="7376456" y="1937165"/>
        <a:ext cx="3138750" cy="470812"/>
      </dsp:txXfrm>
    </dsp:sp>
    <dsp:sp modelId="{B31F0882-D365-4BA7-AD44-877EFCF03BFF}">
      <dsp:nvSpPr>
        <dsp:cNvPr id="0" name=""/>
        <dsp:cNvSpPr/>
      </dsp:nvSpPr>
      <dsp:spPr>
        <a:xfrm>
          <a:off x="7376456" y="2466492"/>
          <a:ext cx="3138750" cy="1172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b="0" kern="1200">
              <a:latin typeface="Calibri"/>
              <a:cs typeface="Calibri"/>
            </a:rPr>
            <a:t>Drafting administrative documentation, Housing Applications, creating email templates for landlord/online outreach.</a:t>
          </a:r>
        </a:p>
        <a:p>
          <a:pPr marL="0" lvl="0" indent="0" algn="l" defTabSz="666750">
            <a:lnSpc>
              <a:spcPct val="100000"/>
            </a:lnSpc>
            <a:spcBef>
              <a:spcPct val="0"/>
            </a:spcBef>
            <a:spcAft>
              <a:spcPct val="35000"/>
            </a:spcAft>
            <a:buNone/>
          </a:pPr>
          <a:endParaRPr lang="en-US" sz="1500" b="0" kern="1200">
            <a:latin typeface="Calibri Light"/>
            <a:cs typeface="Calibri Light"/>
          </a:endParaRPr>
        </a:p>
      </dsp:txBody>
      <dsp:txXfrm>
        <a:off x="7376456" y="2466492"/>
        <a:ext cx="3138750" cy="1172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0B37-4C48-42AA-9649-BBBA54918651}">
      <dsp:nvSpPr>
        <dsp:cNvPr id="0" name=""/>
        <dsp:cNvSpPr/>
      </dsp:nvSpPr>
      <dsp:spPr>
        <a:xfrm>
          <a:off x="-4296188" y="-659081"/>
          <a:ext cx="5118638" cy="5118638"/>
        </a:xfrm>
        <a:prstGeom prst="blockArc">
          <a:avLst>
            <a:gd name="adj1" fmla="val 18900000"/>
            <a:gd name="adj2" fmla="val 2700000"/>
            <a:gd name="adj3" fmla="val 42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92CA2-0520-412E-8A38-FABF14D87D8F}">
      <dsp:nvSpPr>
        <dsp:cNvPr id="0" name=""/>
        <dsp:cNvSpPr/>
      </dsp:nvSpPr>
      <dsp:spPr>
        <a:xfrm>
          <a:off x="430875" y="292180"/>
          <a:ext cx="6334823" cy="584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078"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49% of rentals are $701 - $1,000/month</a:t>
          </a:r>
        </a:p>
      </dsp:txBody>
      <dsp:txXfrm>
        <a:off x="430875" y="292180"/>
        <a:ext cx="6334823" cy="584665"/>
      </dsp:txXfrm>
    </dsp:sp>
    <dsp:sp modelId="{A5D783D5-DB7A-4883-9C33-29F7EDA38678}">
      <dsp:nvSpPr>
        <dsp:cNvPr id="0" name=""/>
        <dsp:cNvSpPr/>
      </dsp:nvSpPr>
      <dsp:spPr>
        <a:xfrm>
          <a:off x="65460" y="219097"/>
          <a:ext cx="730831" cy="7308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FC074-4ACA-4C2A-87EC-220CF7DA35F3}">
      <dsp:nvSpPr>
        <dsp:cNvPr id="0" name=""/>
        <dsp:cNvSpPr/>
      </dsp:nvSpPr>
      <dsp:spPr>
        <a:xfrm>
          <a:off x="766077" y="1169330"/>
          <a:ext cx="5999621" cy="584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078"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887 sq ft – average apartment size</a:t>
          </a:r>
        </a:p>
      </dsp:txBody>
      <dsp:txXfrm>
        <a:off x="766077" y="1169330"/>
        <a:ext cx="5999621" cy="584665"/>
      </dsp:txXfrm>
    </dsp:sp>
    <dsp:sp modelId="{5EE8AACB-8529-46D7-B5C0-8D949EBBCDFE}">
      <dsp:nvSpPr>
        <dsp:cNvPr id="0" name=""/>
        <dsp:cNvSpPr/>
      </dsp:nvSpPr>
      <dsp:spPr>
        <a:xfrm>
          <a:off x="400661" y="1096247"/>
          <a:ext cx="730831" cy="7308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30B76-9B21-46CD-B9C1-145E4DC90164}">
      <dsp:nvSpPr>
        <dsp:cNvPr id="0" name=""/>
        <dsp:cNvSpPr/>
      </dsp:nvSpPr>
      <dsp:spPr>
        <a:xfrm>
          <a:off x="766077" y="2046479"/>
          <a:ext cx="5999621" cy="584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078"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45% of households are renter occupied</a:t>
          </a:r>
        </a:p>
      </dsp:txBody>
      <dsp:txXfrm>
        <a:off x="766077" y="2046479"/>
        <a:ext cx="5999621" cy="584665"/>
      </dsp:txXfrm>
    </dsp:sp>
    <dsp:sp modelId="{6E0BBC20-9D34-43ED-BB14-F31E5F6259A0}">
      <dsp:nvSpPr>
        <dsp:cNvPr id="0" name=""/>
        <dsp:cNvSpPr/>
      </dsp:nvSpPr>
      <dsp:spPr>
        <a:xfrm>
          <a:off x="400661" y="1973396"/>
          <a:ext cx="730831" cy="7308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17B5A1-D1B9-4C2C-B4C2-0FFD7C422BB9}">
      <dsp:nvSpPr>
        <dsp:cNvPr id="0" name=""/>
        <dsp:cNvSpPr/>
      </dsp:nvSpPr>
      <dsp:spPr>
        <a:xfrm>
          <a:off x="430875" y="2923629"/>
          <a:ext cx="6334823" cy="5846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4078"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t>Limited housing after tornado </a:t>
          </a:r>
        </a:p>
      </dsp:txBody>
      <dsp:txXfrm>
        <a:off x="430875" y="2923629"/>
        <a:ext cx="6334823" cy="584665"/>
      </dsp:txXfrm>
    </dsp:sp>
    <dsp:sp modelId="{C8890A63-0175-479A-B30F-65810831CAB4}">
      <dsp:nvSpPr>
        <dsp:cNvPr id="0" name=""/>
        <dsp:cNvSpPr/>
      </dsp:nvSpPr>
      <dsp:spPr>
        <a:xfrm>
          <a:off x="65460" y="2850546"/>
          <a:ext cx="730831" cy="73083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0229-2C27-495C-857E-8F0D2B2397ED}">
      <dsp:nvSpPr>
        <dsp:cNvPr id="0" name=""/>
        <dsp:cNvSpPr/>
      </dsp:nvSpPr>
      <dsp:spPr>
        <a:xfrm rot="5400000">
          <a:off x="-282128" y="282128"/>
          <a:ext cx="1880855" cy="13165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CCA</a:t>
          </a:r>
        </a:p>
      </dsp:txBody>
      <dsp:txXfrm rot="-5400000">
        <a:off x="1" y="658298"/>
        <a:ext cx="1316598" cy="564257"/>
      </dsp:txXfrm>
    </dsp:sp>
    <dsp:sp modelId="{117114C1-6577-499E-9A51-66A47760F524}">
      <dsp:nvSpPr>
        <dsp:cNvPr id="0" name=""/>
        <dsp:cNvSpPr/>
      </dsp:nvSpPr>
      <dsp:spPr>
        <a:xfrm rot="5400000">
          <a:off x="4977609" y="-3659688"/>
          <a:ext cx="1222555" cy="85445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Assigned cases to Sponsor Teams and then oversaw the case</a:t>
          </a:r>
        </a:p>
        <a:p>
          <a:pPr marL="171450" lvl="1" indent="-171450" algn="l" defTabSz="755650">
            <a:lnSpc>
              <a:spcPct val="90000"/>
            </a:lnSpc>
            <a:spcBef>
              <a:spcPct val="0"/>
            </a:spcBef>
            <a:spcAft>
              <a:spcPct val="15000"/>
            </a:spcAft>
            <a:buChar char="•"/>
          </a:pPr>
          <a:r>
            <a:rPr lang="en-US" sz="1700" kern="1200"/>
            <a:t>Told housing volunteer about cases sizes and housing needs</a:t>
          </a:r>
        </a:p>
        <a:p>
          <a:pPr marL="171450" lvl="1" indent="-171450" algn="l" defTabSz="755650">
            <a:lnSpc>
              <a:spcPct val="90000"/>
            </a:lnSpc>
            <a:spcBef>
              <a:spcPct val="0"/>
            </a:spcBef>
            <a:spcAft>
              <a:spcPct val="15000"/>
            </a:spcAft>
            <a:buChar char="•"/>
          </a:pPr>
          <a:r>
            <a:rPr lang="en-US" sz="1700" kern="1200"/>
            <a:t>Chose a specific neighborhood to target to keep Afghans together</a:t>
          </a:r>
        </a:p>
        <a:p>
          <a:pPr marL="171450" lvl="1" indent="-171450" algn="l" defTabSz="755650">
            <a:lnSpc>
              <a:spcPct val="90000"/>
            </a:lnSpc>
            <a:spcBef>
              <a:spcPct val="0"/>
            </a:spcBef>
            <a:spcAft>
              <a:spcPct val="15000"/>
            </a:spcAft>
            <a:buChar char="•"/>
          </a:pPr>
          <a:r>
            <a:rPr lang="en-US" sz="1700" kern="1200"/>
            <a:t>Used some direct assistance money to cover multiple months of rent</a:t>
          </a:r>
        </a:p>
      </dsp:txBody>
      <dsp:txXfrm rot="-5400000">
        <a:off x="1316598" y="61003"/>
        <a:ext cx="8484897" cy="1103195"/>
      </dsp:txXfrm>
    </dsp:sp>
    <dsp:sp modelId="{66EE826C-6F02-4BCC-9F33-1FBB0F479293}">
      <dsp:nvSpPr>
        <dsp:cNvPr id="0" name=""/>
        <dsp:cNvSpPr/>
      </dsp:nvSpPr>
      <dsp:spPr>
        <a:xfrm rot="5400000">
          <a:off x="-282128" y="1972842"/>
          <a:ext cx="1880855" cy="13165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Volunteer</a:t>
          </a:r>
        </a:p>
      </dsp:txBody>
      <dsp:txXfrm rot="-5400000">
        <a:off x="1" y="2349012"/>
        <a:ext cx="1316598" cy="564257"/>
      </dsp:txXfrm>
    </dsp:sp>
    <dsp:sp modelId="{31140E9D-6DC1-40E8-8118-3864123A30A4}">
      <dsp:nvSpPr>
        <dsp:cNvPr id="0" name=""/>
        <dsp:cNvSpPr/>
      </dsp:nvSpPr>
      <dsp:spPr>
        <a:xfrm rot="5400000">
          <a:off x="4977609" y="-1970296"/>
          <a:ext cx="1222555" cy="85445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Searched for housing using sites like Zillow and spoke to landlords</a:t>
          </a:r>
        </a:p>
        <a:p>
          <a:pPr marL="171450" lvl="1" indent="-171450" algn="l" defTabSz="755650">
            <a:lnSpc>
              <a:spcPct val="90000"/>
            </a:lnSpc>
            <a:spcBef>
              <a:spcPct val="0"/>
            </a:spcBef>
            <a:spcAft>
              <a:spcPct val="15000"/>
            </a:spcAft>
            <a:buChar char="•"/>
          </a:pPr>
          <a:r>
            <a:rPr lang="en-US" sz="1700" kern="1200"/>
            <a:t>Created a working document or spreadsheet that was shared with Sponsor Teams and CCA. </a:t>
          </a:r>
        </a:p>
        <a:p>
          <a:pPr marL="171450" lvl="1" indent="-171450" algn="l" defTabSz="755650">
            <a:lnSpc>
              <a:spcPct val="90000"/>
            </a:lnSpc>
            <a:spcBef>
              <a:spcPct val="0"/>
            </a:spcBef>
            <a:spcAft>
              <a:spcPct val="15000"/>
            </a:spcAft>
            <a:buChar char="•"/>
          </a:pPr>
          <a:r>
            <a:rPr lang="en-US" sz="1700" kern="1200"/>
            <a:t>The document was consistently updated with data such as address, unit size, price, etc.</a:t>
          </a:r>
        </a:p>
      </dsp:txBody>
      <dsp:txXfrm rot="-5400000">
        <a:off x="1316598" y="1750395"/>
        <a:ext cx="8484897" cy="1103195"/>
      </dsp:txXfrm>
    </dsp:sp>
    <dsp:sp modelId="{232D50A1-B49F-43AC-8F76-DD1CA4CD2AB8}">
      <dsp:nvSpPr>
        <dsp:cNvPr id="0" name=""/>
        <dsp:cNvSpPr/>
      </dsp:nvSpPr>
      <dsp:spPr>
        <a:xfrm rot="5400000">
          <a:off x="-282128" y="3662233"/>
          <a:ext cx="1880855" cy="131659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ST</a:t>
          </a:r>
        </a:p>
      </dsp:txBody>
      <dsp:txXfrm rot="-5400000">
        <a:off x="1" y="4038403"/>
        <a:ext cx="1316598" cy="564257"/>
      </dsp:txXfrm>
    </dsp:sp>
    <dsp:sp modelId="{1049D181-3264-472F-B773-1DC2D934BB3C}">
      <dsp:nvSpPr>
        <dsp:cNvPr id="0" name=""/>
        <dsp:cNvSpPr/>
      </dsp:nvSpPr>
      <dsp:spPr>
        <a:xfrm rot="5400000">
          <a:off x="4977609" y="-280905"/>
          <a:ext cx="1222555" cy="854457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Viewed the housing and communicated with landlord again</a:t>
          </a:r>
        </a:p>
        <a:p>
          <a:pPr marL="171450" lvl="1" indent="-171450" algn="l" defTabSz="755650">
            <a:lnSpc>
              <a:spcPct val="90000"/>
            </a:lnSpc>
            <a:spcBef>
              <a:spcPct val="0"/>
            </a:spcBef>
            <a:spcAft>
              <a:spcPct val="15000"/>
            </a:spcAft>
            <a:buChar char="•"/>
          </a:pPr>
          <a:r>
            <a:rPr lang="en-US" sz="1700" kern="1200"/>
            <a:t>Showed the housing to the Afghan families for approval</a:t>
          </a:r>
        </a:p>
        <a:p>
          <a:pPr marL="171450" lvl="1" indent="-171450" algn="l" defTabSz="755650">
            <a:lnSpc>
              <a:spcPct val="90000"/>
            </a:lnSpc>
            <a:spcBef>
              <a:spcPct val="0"/>
            </a:spcBef>
            <a:spcAft>
              <a:spcPct val="15000"/>
            </a:spcAft>
            <a:buChar char="•"/>
          </a:pPr>
          <a:r>
            <a:rPr lang="en-US" sz="1700" kern="1200"/>
            <a:t>Provided guidance with signing a lease and moving costs</a:t>
          </a:r>
        </a:p>
        <a:p>
          <a:pPr marL="171450" lvl="1" indent="-171450" algn="l" defTabSz="755650">
            <a:lnSpc>
              <a:spcPct val="90000"/>
            </a:lnSpc>
            <a:spcBef>
              <a:spcPct val="0"/>
            </a:spcBef>
            <a:spcAft>
              <a:spcPct val="15000"/>
            </a:spcAft>
            <a:buChar char="•"/>
          </a:pPr>
          <a:r>
            <a:rPr lang="en-US" sz="1700" kern="1200"/>
            <a:t>Furnished the houses and assisted with some rental costs</a:t>
          </a:r>
        </a:p>
      </dsp:txBody>
      <dsp:txXfrm rot="-5400000">
        <a:off x="1316598" y="3439786"/>
        <a:ext cx="8484897" cy="11031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C947F-129B-4049-9DB3-5A55E281362A}">
      <dsp:nvSpPr>
        <dsp:cNvPr id="0" name=""/>
        <dsp:cNvSpPr/>
      </dsp:nvSpPr>
      <dsp:spPr>
        <a:xfrm>
          <a:off x="0" y="2487229"/>
          <a:ext cx="1134931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138898-3B67-4DB1-88A1-DD241E9DF2CE}">
      <dsp:nvSpPr>
        <dsp:cNvPr id="0" name=""/>
        <dsp:cNvSpPr/>
      </dsp:nvSpPr>
      <dsp:spPr>
        <a:xfrm>
          <a:off x="562478" y="2118229"/>
          <a:ext cx="10782272"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284" tIns="0" rIns="300284" bIns="0" numCol="1" spcCol="1270" anchor="ctr" anchorCtr="0">
          <a:noAutofit/>
        </a:bodyPr>
        <a:lstStyle/>
        <a:p>
          <a:pPr marL="0" lvl="0" indent="0" algn="l" defTabSz="1111250">
            <a:lnSpc>
              <a:spcPct val="90000"/>
            </a:lnSpc>
            <a:spcBef>
              <a:spcPct val="0"/>
            </a:spcBef>
            <a:spcAft>
              <a:spcPct val="35000"/>
            </a:spcAft>
            <a:buNone/>
          </a:pPr>
          <a:r>
            <a:rPr lang="en-US" sz="2500" kern="1200"/>
            <a:t>Communication with things moving so quickly</a:t>
          </a:r>
        </a:p>
      </dsp:txBody>
      <dsp:txXfrm>
        <a:off x="598504" y="2154255"/>
        <a:ext cx="10710220" cy="665948"/>
      </dsp:txXfrm>
    </dsp:sp>
    <dsp:sp modelId="{DEFC376E-D29A-42C2-8424-3AF7FBA3F6D3}">
      <dsp:nvSpPr>
        <dsp:cNvPr id="0" name=""/>
        <dsp:cNvSpPr/>
      </dsp:nvSpPr>
      <dsp:spPr>
        <a:xfrm>
          <a:off x="0" y="3621229"/>
          <a:ext cx="1134931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34AC5-0586-4CB3-B485-5D68D67754EB}">
      <dsp:nvSpPr>
        <dsp:cNvPr id="0" name=""/>
        <dsp:cNvSpPr/>
      </dsp:nvSpPr>
      <dsp:spPr>
        <a:xfrm>
          <a:off x="540311" y="3252229"/>
          <a:ext cx="10806224"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284" tIns="0" rIns="300284" bIns="0" numCol="1" spcCol="1270" anchor="ctr" anchorCtr="0">
          <a:noAutofit/>
        </a:bodyPr>
        <a:lstStyle/>
        <a:p>
          <a:pPr marL="0" lvl="0" indent="0" algn="l" defTabSz="1111250">
            <a:lnSpc>
              <a:spcPct val="90000"/>
            </a:lnSpc>
            <a:spcBef>
              <a:spcPct val="0"/>
            </a:spcBef>
            <a:spcAft>
              <a:spcPct val="35000"/>
            </a:spcAft>
            <a:buNone/>
          </a:pPr>
          <a:r>
            <a:rPr lang="en-US" sz="2500" kern="1200"/>
            <a:t>Sponsor Teams understanding the program and how to speak to the landlords </a:t>
          </a:r>
        </a:p>
      </dsp:txBody>
      <dsp:txXfrm>
        <a:off x="576337" y="3288255"/>
        <a:ext cx="10734172" cy="665948"/>
      </dsp:txXfrm>
    </dsp:sp>
    <dsp:sp modelId="{8955A73C-E1EE-40BB-B5D7-816DA341CDB7}">
      <dsp:nvSpPr>
        <dsp:cNvPr id="0" name=""/>
        <dsp:cNvSpPr/>
      </dsp:nvSpPr>
      <dsp:spPr>
        <a:xfrm>
          <a:off x="0" y="4755229"/>
          <a:ext cx="1134931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11B52E-A624-4E98-B629-5D50E0185ECE}">
      <dsp:nvSpPr>
        <dsp:cNvPr id="0" name=""/>
        <dsp:cNvSpPr/>
      </dsp:nvSpPr>
      <dsp:spPr>
        <a:xfrm>
          <a:off x="543093" y="4368118"/>
          <a:ext cx="10806224"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284" tIns="0" rIns="300284" bIns="0" numCol="1" spcCol="1270" anchor="ctr" anchorCtr="0">
          <a:noAutofit/>
        </a:bodyPr>
        <a:lstStyle/>
        <a:p>
          <a:pPr marL="0" lvl="0" indent="0" algn="l" defTabSz="1111250">
            <a:lnSpc>
              <a:spcPct val="90000"/>
            </a:lnSpc>
            <a:spcBef>
              <a:spcPct val="0"/>
            </a:spcBef>
            <a:spcAft>
              <a:spcPct val="35000"/>
            </a:spcAft>
            <a:buNone/>
          </a:pPr>
          <a:r>
            <a:rPr lang="en-US" sz="2500" kern="1200"/>
            <a:t>Sponsor Teams ensuring affordability of rent for clients </a:t>
          </a:r>
        </a:p>
      </dsp:txBody>
      <dsp:txXfrm>
        <a:off x="579119" y="4404144"/>
        <a:ext cx="10734172"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40B37-4C48-42AA-9649-BBBA54918651}">
      <dsp:nvSpPr>
        <dsp:cNvPr id="0" name=""/>
        <dsp:cNvSpPr/>
      </dsp:nvSpPr>
      <dsp:spPr>
        <a:xfrm>
          <a:off x="-4442503" y="-681325"/>
          <a:ext cx="5292449" cy="5292449"/>
        </a:xfrm>
        <a:prstGeom prst="blockArc">
          <a:avLst>
            <a:gd name="adj1" fmla="val 18900000"/>
            <a:gd name="adj2" fmla="val 2700000"/>
            <a:gd name="adj3" fmla="val 40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192CA2-0520-412E-8A38-FABF14D87D8F}">
      <dsp:nvSpPr>
        <dsp:cNvPr id="0" name=""/>
        <dsp:cNvSpPr/>
      </dsp:nvSpPr>
      <dsp:spPr>
        <a:xfrm>
          <a:off x="546620" y="392979"/>
          <a:ext cx="11139231" cy="785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856"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Third most expensive metro area in US: $3000/mo.</a:t>
          </a:r>
        </a:p>
      </dsp:txBody>
      <dsp:txXfrm>
        <a:off x="546620" y="392979"/>
        <a:ext cx="11139231" cy="785959"/>
      </dsp:txXfrm>
    </dsp:sp>
    <dsp:sp modelId="{A5D783D5-DB7A-4883-9C33-29F7EDA38678}">
      <dsp:nvSpPr>
        <dsp:cNvPr id="0" name=""/>
        <dsp:cNvSpPr/>
      </dsp:nvSpPr>
      <dsp:spPr>
        <a:xfrm>
          <a:off x="55395" y="294734"/>
          <a:ext cx="982449" cy="982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FC074-4ACA-4C2A-87EC-220CF7DA35F3}">
      <dsp:nvSpPr>
        <dsp:cNvPr id="0" name=""/>
        <dsp:cNvSpPr/>
      </dsp:nvSpPr>
      <dsp:spPr>
        <a:xfrm>
          <a:off x="832316" y="1571919"/>
          <a:ext cx="10853535" cy="785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856"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Inventory is low; Lowest among affordable units</a:t>
          </a:r>
        </a:p>
      </dsp:txBody>
      <dsp:txXfrm>
        <a:off x="832316" y="1571919"/>
        <a:ext cx="10853535" cy="785959"/>
      </dsp:txXfrm>
    </dsp:sp>
    <dsp:sp modelId="{5EE8AACB-8529-46D7-B5C0-8D949EBBCDFE}">
      <dsp:nvSpPr>
        <dsp:cNvPr id="0" name=""/>
        <dsp:cNvSpPr/>
      </dsp:nvSpPr>
      <dsp:spPr>
        <a:xfrm>
          <a:off x="341091" y="1473674"/>
          <a:ext cx="982449" cy="982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474591-0695-4026-8738-5FA2266E9172}">
      <dsp:nvSpPr>
        <dsp:cNvPr id="0" name=""/>
        <dsp:cNvSpPr/>
      </dsp:nvSpPr>
      <dsp:spPr>
        <a:xfrm>
          <a:off x="546620" y="2750859"/>
          <a:ext cx="11139231" cy="785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3856" tIns="99060" rIns="99060" bIns="99060" numCol="1" spcCol="1270" anchor="ctr" anchorCtr="0">
          <a:noAutofit/>
        </a:bodyPr>
        <a:lstStyle/>
        <a:p>
          <a:pPr marL="0" lvl="0" indent="0" algn="l" defTabSz="1733550">
            <a:lnSpc>
              <a:spcPct val="90000"/>
            </a:lnSpc>
            <a:spcBef>
              <a:spcPct val="0"/>
            </a:spcBef>
            <a:spcAft>
              <a:spcPct val="35000"/>
            </a:spcAft>
            <a:buNone/>
          </a:pPr>
          <a:r>
            <a:rPr lang="en-US" sz="3900" kern="1200"/>
            <a:t>Rental market is competitive, fast-paced, aggressive</a:t>
          </a:r>
        </a:p>
      </dsp:txBody>
      <dsp:txXfrm>
        <a:off x="546620" y="2750859"/>
        <a:ext cx="11139231" cy="785959"/>
      </dsp:txXfrm>
    </dsp:sp>
    <dsp:sp modelId="{C8890A63-0175-479A-B30F-65810831CAB4}">
      <dsp:nvSpPr>
        <dsp:cNvPr id="0" name=""/>
        <dsp:cNvSpPr/>
      </dsp:nvSpPr>
      <dsp:spPr>
        <a:xfrm>
          <a:off x="55395" y="2652614"/>
          <a:ext cx="982449" cy="982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F0229-2C27-495C-857E-8F0D2B2397ED}">
      <dsp:nvSpPr>
        <dsp:cNvPr id="0" name=""/>
        <dsp:cNvSpPr/>
      </dsp:nvSpPr>
      <dsp:spPr>
        <a:xfrm rot="5400000">
          <a:off x="-230844" y="232563"/>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Cost</a:t>
          </a:r>
        </a:p>
      </dsp:txBody>
      <dsp:txXfrm rot="-5400000">
        <a:off x="1" y="540356"/>
        <a:ext cx="1077276" cy="461689"/>
      </dsp:txXfrm>
    </dsp:sp>
    <dsp:sp modelId="{117114C1-6577-499E-9A51-66A47760F524}">
      <dsp:nvSpPr>
        <dsp:cNvPr id="0" name=""/>
        <dsp:cNvSpPr/>
      </dsp:nvSpPr>
      <dsp:spPr>
        <a:xfrm rot="5400000">
          <a:off x="3584949" y="-2505954"/>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Average cost for apartment needed</a:t>
          </a:r>
        </a:p>
        <a:p>
          <a:pPr marL="228600" lvl="1" indent="-228600" algn="l" defTabSz="1066800">
            <a:lnSpc>
              <a:spcPct val="90000"/>
            </a:lnSpc>
            <a:spcBef>
              <a:spcPct val="0"/>
            </a:spcBef>
            <a:spcAft>
              <a:spcPct val="15000"/>
            </a:spcAft>
            <a:buChar char="•"/>
          </a:pPr>
          <a:r>
            <a:rPr lang="en-US" sz="2400" kern="1200"/>
            <a:t>Likelihood of securing in their community</a:t>
          </a:r>
        </a:p>
      </dsp:txBody>
      <dsp:txXfrm rot="-5400000">
        <a:off x="1077276" y="50551"/>
        <a:ext cx="5966841" cy="902663"/>
      </dsp:txXfrm>
    </dsp:sp>
    <dsp:sp modelId="{66EE826C-6F02-4BCC-9F33-1FBB0F479293}">
      <dsp:nvSpPr>
        <dsp:cNvPr id="0" name=""/>
        <dsp:cNvSpPr/>
      </dsp:nvSpPr>
      <dsp:spPr>
        <a:xfrm rot="5400000">
          <a:off x="-230844" y="1576665"/>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Lease</a:t>
          </a:r>
        </a:p>
      </dsp:txBody>
      <dsp:txXfrm rot="-5400000">
        <a:off x="1" y="1884458"/>
        <a:ext cx="1077276" cy="461689"/>
      </dsp:txXfrm>
    </dsp:sp>
    <dsp:sp modelId="{31140E9D-6DC1-40E8-8118-3864123A30A4}">
      <dsp:nvSpPr>
        <dsp:cNvPr id="0" name=""/>
        <dsp:cNvSpPr/>
      </dsp:nvSpPr>
      <dsp:spPr>
        <a:xfrm rot="5400000">
          <a:off x="3584949" y="-1161852"/>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Will need a Guarantor</a:t>
          </a:r>
        </a:p>
        <a:p>
          <a:pPr marL="228600" lvl="1" indent="-228600" algn="l" defTabSz="1066800">
            <a:lnSpc>
              <a:spcPct val="90000"/>
            </a:lnSpc>
            <a:spcBef>
              <a:spcPct val="0"/>
            </a:spcBef>
            <a:spcAft>
              <a:spcPct val="15000"/>
            </a:spcAft>
            <a:buChar char="•"/>
          </a:pPr>
          <a:r>
            <a:rPr lang="en-US" sz="2400" kern="1200"/>
            <a:t>Will need cost to secure &amp; immediate action</a:t>
          </a:r>
        </a:p>
      </dsp:txBody>
      <dsp:txXfrm rot="-5400000">
        <a:off x="1077276" y="1394653"/>
        <a:ext cx="5966841" cy="902663"/>
      </dsp:txXfrm>
    </dsp:sp>
    <dsp:sp modelId="{232D50A1-B49F-43AC-8F76-DD1CA4CD2AB8}">
      <dsp:nvSpPr>
        <dsp:cNvPr id="0" name=""/>
        <dsp:cNvSpPr/>
      </dsp:nvSpPr>
      <dsp:spPr>
        <a:xfrm rot="5400000">
          <a:off x="-230844" y="2920767"/>
          <a:ext cx="1538965" cy="1077276"/>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Condition</a:t>
          </a:r>
        </a:p>
      </dsp:txBody>
      <dsp:txXfrm rot="-5400000">
        <a:off x="1" y="3228560"/>
        <a:ext cx="1077276" cy="461689"/>
      </dsp:txXfrm>
    </dsp:sp>
    <dsp:sp modelId="{1049D181-3264-472F-B773-1DC2D934BB3C}">
      <dsp:nvSpPr>
        <dsp:cNvPr id="0" name=""/>
        <dsp:cNvSpPr/>
      </dsp:nvSpPr>
      <dsp:spPr>
        <a:xfrm rot="5400000">
          <a:off x="3584949" y="182249"/>
          <a:ext cx="1000327" cy="601567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Safe/Secure vs. </a:t>
          </a:r>
          <a:r>
            <a:rPr lang="en-US" sz="2400" i="1" kern="1200"/>
            <a:t>Location, location, location</a:t>
          </a:r>
        </a:p>
        <a:p>
          <a:pPr marL="228600" lvl="1" indent="-228600" algn="l" defTabSz="1066800">
            <a:lnSpc>
              <a:spcPct val="90000"/>
            </a:lnSpc>
            <a:spcBef>
              <a:spcPct val="0"/>
            </a:spcBef>
            <a:spcAft>
              <a:spcPct val="15000"/>
            </a:spcAft>
            <a:buChar char="•"/>
          </a:pPr>
          <a:r>
            <a:rPr lang="en-US" sz="2400" kern="1200"/>
            <a:t>Code vs. Perfection</a:t>
          </a:r>
        </a:p>
      </dsp:txBody>
      <dsp:txXfrm rot="-5400000">
        <a:off x="1077276" y="2738754"/>
        <a:ext cx="5966841" cy="90266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8739241-A00C-4638-854A-58FE88DD0B97}" type="datetimeFigureOut">
              <a:rPr lang="en-US" smtClean="0"/>
              <a:t>12/14/2023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a:p>
        </p:txBody>
      </p:sp>
    </p:spTree>
    <p:extLst>
      <p:ext uri="{BB962C8B-B14F-4D97-AF65-F5344CB8AC3E}">
        <p14:creationId xmlns:p14="http://schemas.microsoft.com/office/powerpoint/2010/main" val="303537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38</a:t>
            </a:fld>
            <a:endParaRPr lang="en-US"/>
          </a:p>
        </p:txBody>
      </p:sp>
    </p:spTree>
    <p:extLst>
      <p:ext uri="{BB962C8B-B14F-4D97-AF65-F5344CB8AC3E}">
        <p14:creationId xmlns:p14="http://schemas.microsoft.com/office/powerpoint/2010/main" val="2371633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49878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299024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299032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4</a:t>
            </a:fld>
            <a:endParaRPr lang="en-US"/>
          </a:p>
        </p:txBody>
      </p:sp>
    </p:spTree>
    <p:extLst>
      <p:ext uri="{BB962C8B-B14F-4D97-AF65-F5344CB8AC3E}">
        <p14:creationId xmlns:p14="http://schemas.microsoft.com/office/powerpoint/2010/main" val="281922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a:xfrm>
            <a:off x="731520" y="4620577"/>
            <a:ext cx="5852160" cy="378047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5</a:t>
            </a:fld>
            <a:endParaRPr lang="en-US"/>
          </a:p>
        </p:txBody>
      </p:sp>
    </p:spTree>
    <p:extLst>
      <p:ext uri="{BB962C8B-B14F-4D97-AF65-F5344CB8AC3E}">
        <p14:creationId xmlns:p14="http://schemas.microsoft.com/office/powerpoint/2010/main" val="356568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16</a:t>
            </a:fld>
            <a:endParaRPr lang="en-US"/>
          </a:p>
        </p:txBody>
      </p:sp>
    </p:spTree>
    <p:extLst>
      <p:ext uri="{BB962C8B-B14F-4D97-AF65-F5344CB8AC3E}">
        <p14:creationId xmlns:p14="http://schemas.microsoft.com/office/powerpoint/2010/main" val="269077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How did we form these relationships?- with UWGB and the Abbey, these relationships were sought during the beginning of APA, Fall 2021 at the beginning of Packer season, when we had trouble finding any available airbnbs or hotels during home packer game weekends. </a:t>
            </a:r>
          </a:p>
          <a:p>
            <a:pPr marL="171450" indent="-171450">
              <a:buFont typeface="Arial" panose="020B0604020202020204" pitchFamily="34" charset="0"/>
              <a:buChar char="•"/>
            </a:pPr>
            <a:r>
              <a:rPr lang="en-US"/>
              <a:t>At the time our resettlement work with Afghans was in the news and social media nearly daily and people wanted to help. With UWGB and our willingness to pay a fee, that helped- they had noted in the news that students on campus were down so we suspected that they had open space.</a:t>
            </a:r>
          </a:p>
          <a:p>
            <a:pPr marL="171450" indent="-171450">
              <a:buFont typeface="Arial" panose="020B0604020202020204" pitchFamily="34" charset="0"/>
              <a:buChar char="•"/>
            </a:pPr>
            <a:r>
              <a:rPr lang="en-US"/>
              <a:t>In WI we know that landlords/apts don’t want to be vacant during winter months. We sat as a team and started to think of any places we could think of that may have open space. For SNC, this is developing overtime and part of the interest for SNC is that we are willing to pay for rent. </a:t>
            </a:r>
          </a:p>
          <a:p>
            <a:endParaRPr lang="en-US"/>
          </a:p>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17</a:t>
            </a:fld>
            <a:endParaRPr lang="en-US"/>
          </a:p>
        </p:txBody>
      </p:sp>
    </p:spTree>
    <p:extLst>
      <p:ext uri="{BB962C8B-B14F-4D97-AF65-F5344CB8AC3E}">
        <p14:creationId xmlns:p14="http://schemas.microsoft.com/office/powerpoint/2010/main" val="4257693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How did we form these relationships?- with UWGB and the Abbey, these relationships were sought during the beginning of APA, Fall 2021 at the beginning of Packer season, when we had trouble finding any available airbnbs or hotels during home packer game weekends. At the time our resettlement work with Afghans was in the news and social media nearly daily and people wanted to help.</a:t>
            </a:r>
          </a:p>
          <a:p>
            <a:pPr marL="171450" indent="-171450">
              <a:buFont typeface="Arial" panose="020B0604020202020204" pitchFamily="34" charset="0"/>
              <a:buChar char="•"/>
            </a:pPr>
            <a:r>
              <a:rPr lang="en-US"/>
              <a:t> With UWGB and our willingness to pay a fee, that helped- they had noted in the news that students on campus were down so we suspected that they had open space. In WI we know that landlords/apts don’t want to be vacant during winter months. </a:t>
            </a:r>
          </a:p>
          <a:p>
            <a:pPr marL="171450" indent="-171450">
              <a:buFont typeface="Arial" panose="020B0604020202020204" pitchFamily="34" charset="0"/>
              <a:buChar char="•"/>
            </a:pPr>
            <a:r>
              <a:rPr lang="en-US"/>
              <a:t>We sat as a team and started to think of any places we could think of that may have open space. </a:t>
            </a:r>
          </a:p>
          <a:p>
            <a:pPr marL="171450" indent="-171450">
              <a:buFont typeface="Arial" panose="020B0604020202020204" pitchFamily="34" charset="0"/>
              <a:buChar char="•"/>
            </a:pPr>
            <a:r>
              <a:rPr lang="en-US"/>
              <a:t>For SNC, this is developing overtime and part of the interest for SNC is that we are willing to pay for rent. </a:t>
            </a:r>
          </a:p>
          <a:p>
            <a:pPr marL="171450" indent="-171450">
              <a:buFont typeface="Arial" panose="020B0604020202020204" pitchFamily="34" charset="0"/>
              <a:buChar char="•"/>
            </a:pPr>
            <a:r>
              <a:rPr lang="en-US"/>
              <a:t>maintaining the relationships: regular contact with them. being intentional that we thank them in person when we see them at different places in the community. While guests are there asking for feedback, answering their questions, and ensuring that the experience goes smoothly. </a:t>
            </a:r>
          </a:p>
        </p:txBody>
      </p:sp>
      <p:sp>
        <p:nvSpPr>
          <p:cNvPr id="4" name="Slide Number Placeholder 3"/>
          <p:cNvSpPr>
            <a:spLocks noGrp="1"/>
          </p:cNvSpPr>
          <p:nvPr>
            <p:ph type="sldNum" sz="quarter" idx="5"/>
          </p:nvPr>
        </p:nvSpPr>
        <p:spPr/>
        <p:txBody>
          <a:bodyPr/>
          <a:lstStyle/>
          <a:p>
            <a:fld id="{618F67FF-F859-4DEB-A589-302E10C0D54C}" type="slidenum">
              <a:rPr lang="en-US" smtClean="0"/>
              <a:t>18</a:t>
            </a:fld>
            <a:endParaRPr lang="en-US"/>
          </a:p>
        </p:txBody>
      </p:sp>
    </p:spTree>
    <p:extLst>
      <p:ext uri="{BB962C8B-B14F-4D97-AF65-F5344CB8AC3E}">
        <p14:creationId xmlns:p14="http://schemas.microsoft.com/office/powerpoint/2010/main" val="4014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Challenges:</a:t>
            </a:r>
          </a:p>
          <a:p>
            <a:r>
              <a:rPr lang="en-US"/>
              <a:t>	renovations (had at both UWGB and SNA), lack of support from administration or changes in staff(UWGB). </a:t>
            </a:r>
          </a:p>
          <a:p>
            <a:r>
              <a:rPr lang="en-US"/>
              <a:t>	learning what we did not know- making sure we are preparing clients with what to do when they need things and where to go. </a:t>
            </a:r>
          </a:p>
          <a:p>
            <a:r>
              <a:rPr lang="en-US"/>
              <a:t>	availability</a:t>
            </a:r>
          </a:p>
          <a:p>
            <a:endParaRPr lang="en-US"/>
          </a:p>
          <a:p>
            <a:r>
              <a:rPr lang="en-US"/>
              <a:t>Advice: </a:t>
            </a:r>
          </a:p>
          <a:p>
            <a:r>
              <a:rPr lang="en-US"/>
              <a:t>	nurture relationships overtime- and keep the conversations going. we are hopeful to have additional partnerships with other places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Seek Future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college that owns houses to ideally have a refugee reside there for the first 3 months and adopt aspects of the Every College A Refuge Model.</a:t>
            </a:r>
          </a:p>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19</a:t>
            </a:fld>
            <a:endParaRPr lang="en-US"/>
          </a:p>
        </p:txBody>
      </p:sp>
    </p:spTree>
    <p:extLst>
      <p:ext uri="{BB962C8B-B14F-4D97-AF65-F5344CB8AC3E}">
        <p14:creationId xmlns:p14="http://schemas.microsoft.com/office/powerpoint/2010/main" val="2215907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18DF-1285-41C5-927B-FBC3E2DCDA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969CC-CA0A-4CBF-A062-A565F3501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FADEB-4A05-47BE-B431-697E00322BF6}"/>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5" name="Footer Placeholder 4">
            <a:extLst>
              <a:ext uri="{FF2B5EF4-FFF2-40B4-BE49-F238E27FC236}">
                <a16:creationId xmlns:a16="http://schemas.microsoft.com/office/drawing/2014/main" id="{31341FC8-E5AB-4AFF-A139-1E5E1E627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7B713-63F3-4A93-80CF-CFF8F9D1A0B0}"/>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429290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9DB3-E055-44C7-A175-FFCF970570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C42631-0C5B-414D-B72A-7A07EF18DA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A1631B-3772-4949-8D67-E99BCC08B308}"/>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5" name="Footer Placeholder 4">
            <a:extLst>
              <a:ext uri="{FF2B5EF4-FFF2-40B4-BE49-F238E27FC236}">
                <a16:creationId xmlns:a16="http://schemas.microsoft.com/office/drawing/2014/main" id="{755E8130-9AA8-48C8-8E28-D9661E649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88902-A51F-4ADB-8DC4-506D0800661D}"/>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3771107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BBA22-87DA-4BED-83B4-7DE7A9039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0FAC30-60F0-401D-AAD4-ED54B689F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B389D-C7B5-4795-AEE7-1FCAE34E08D2}"/>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5" name="Footer Placeholder 4">
            <a:extLst>
              <a:ext uri="{FF2B5EF4-FFF2-40B4-BE49-F238E27FC236}">
                <a16:creationId xmlns:a16="http://schemas.microsoft.com/office/drawing/2014/main" id="{53C0863B-D2DB-4708-B964-6E02C0268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182EF-7D20-407D-BF44-1CD4C9CCD9B8}"/>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67435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3A92-EFBD-4383-9ADA-2E5549AE9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A38D1-4E03-446E-9A8D-0CC967CA3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91F52B-13F8-4C4B-BEAC-7630E7D88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00ED79-8126-49F3-8303-4DF605584BCC}"/>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6" name="Footer Placeholder 5">
            <a:extLst>
              <a:ext uri="{FF2B5EF4-FFF2-40B4-BE49-F238E27FC236}">
                <a16:creationId xmlns:a16="http://schemas.microsoft.com/office/drawing/2014/main" id="{299E3132-3CA9-44FB-8A55-8669F2936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BAE3B9-B326-496A-874F-B36E7BBCEF8B}"/>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699756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A207-3440-43AE-AE58-D064CBE9F3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CC4912-3044-4121-AFF8-41F59619B2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E6ABC-E4C7-4D97-96C3-F8B93C0212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64C6D-3DA7-4C43-84BB-71A003CD12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70E4A7-F37F-431B-97FC-DEB9BF0A96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741055-2A85-45E5-A1F1-E411D600DB47}"/>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8" name="Footer Placeholder 7">
            <a:extLst>
              <a:ext uri="{FF2B5EF4-FFF2-40B4-BE49-F238E27FC236}">
                <a16:creationId xmlns:a16="http://schemas.microsoft.com/office/drawing/2014/main" id="{C1644CCF-AB72-42EC-B202-09ADD95427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A974A-726B-4235-85E7-676A8E1B787D}"/>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282377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9466-F1EC-4FA6-8870-AA359A9D7A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E9FAC8-2557-4B84-A68E-3B5E4E9569DC}"/>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4" name="Footer Placeholder 3">
            <a:extLst>
              <a:ext uri="{FF2B5EF4-FFF2-40B4-BE49-F238E27FC236}">
                <a16:creationId xmlns:a16="http://schemas.microsoft.com/office/drawing/2014/main" id="{31A30C1C-A271-49D3-8005-35AF64E59C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6460C5-324C-4837-B74D-7A54C1665C0C}"/>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48273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3790D-D6AD-4657-8D61-E1B72C78FA7E}"/>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3" name="Footer Placeholder 2">
            <a:extLst>
              <a:ext uri="{FF2B5EF4-FFF2-40B4-BE49-F238E27FC236}">
                <a16:creationId xmlns:a16="http://schemas.microsoft.com/office/drawing/2014/main" id="{50750D32-9C2B-4967-AF78-395E0838BB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DA49E7-6CCF-4487-9B4A-89A801418331}"/>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10401483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BDE6-C784-4F5E-99BE-6529529FF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12C7CF-4979-4D6F-B599-A3569F2E6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E4BF3-5FA7-4B4F-86D6-E71824068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37185-E2D6-404C-9A06-9441E32B8031}"/>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6" name="Footer Placeholder 5">
            <a:extLst>
              <a:ext uri="{FF2B5EF4-FFF2-40B4-BE49-F238E27FC236}">
                <a16:creationId xmlns:a16="http://schemas.microsoft.com/office/drawing/2014/main" id="{32429317-57A4-4EF1-93ED-7F2484ED53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8BA45-DF06-49BC-91E2-CBEA1FBEB6D2}"/>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247145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8D84-C01C-4D7E-BF50-E0E8D1F92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424ED0-BD1F-4A50-BB9B-D2DD46906A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625DEC-16A2-4C21-A1D7-B63BB1D43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BC8D9-F8FD-4629-896B-61980E0D06EC}"/>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6" name="Footer Placeholder 5">
            <a:extLst>
              <a:ext uri="{FF2B5EF4-FFF2-40B4-BE49-F238E27FC236}">
                <a16:creationId xmlns:a16="http://schemas.microsoft.com/office/drawing/2014/main" id="{CE22B0B6-BD94-4868-95B6-1A58F0803E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CCD29-518F-4694-A802-ADE509D4F73C}"/>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2787560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C74C-9FEE-42F6-BCCA-F0A56D9271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569862-D0E4-424D-A490-A2B18FAB5D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2E37F-5C21-4FDA-9575-C5737774639F}"/>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5" name="Footer Placeholder 4">
            <a:extLst>
              <a:ext uri="{FF2B5EF4-FFF2-40B4-BE49-F238E27FC236}">
                <a16:creationId xmlns:a16="http://schemas.microsoft.com/office/drawing/2014/main" id="{A957AF15-1BD3-497E-8EEE-804963E51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B3595-69A0-43CC-9E95-12259A616D94}"/>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99904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35F71D-1373-426B-BE46-FE9208DFA5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38475-1894-4F39-92A2-4F10ACBFAA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B1F16-78B2-432B-82E6-867411DE6794}"/>
              </a:ext>
            </a:extLst>
          </p:cNvPr>
          <p:cNvSpPr>
            <a:spLocks noGrp="1"/>
          </p:cNvSpPr>
          <p:nvPr>
            <p:ph type="dt" sz="half" idx="10"/>
          </p:nvPr>
        </p:nvSpPr>
        <p:spPr/>
        <p:txBody>
          <a:bodyPr/>
          <a:lstStyle/>
          <a:p>
            <a:fld id="{A99A06D0-AD63-4B49-BEF5-C2EB85B24813}" type="datetimeFigureOut">
              <a:rPr lang="en-US" smtClean="0"/>
              <a:t>12/14/2023</a:t>
            </a:fld>
            <a:endParaRPr lang="en-US"/>
          </a:p>
        </p:txBody>
      </p:sp>
      <p:sp>
        <p:nvSpPr>
          <p:cNvPr id="5" name="Footer Placeholder 4">
            <a:extLst>
              <a:ext uri="{FF2B5EF4-FFF2-40B4-BE49-F238E27FC236}">
                <a16:creationId xmlns:a16="http://schemas.microsoft.com/office/drawing/2014/main" id="{C8238F3D-5592-4AFF-AE69-77723ECF0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2E1D6A-1A7D-4A3C-AF54-E2F98B053795}"/>
              </a:ext>
            </a:extLst>
          </p:cNvPr>
          <p:cNvSpPr>
            <a:spLocks noGrp="1"/>
          </p:cNvSpPr>
          <p:nvPr>
            <p:ph type="sldNum" sz="quarter" idx="12"/>
          </p:nvPr>
        </p:nvSpPr>
        <p:spPr/>
        <p:txBody>
          <a:bodyPr/>
          <a:lstStyle/>
          <a:p>
            <a:fld id="{4C015FED-EA93-425D-9C2A-1440CE4DBADB}" type="slidenum">
              <a:rPr lang="en-US" smtClean="0"/>
              <a:t>‹#›</a:t>
            </a:fld>
            <a:endParaRPr lang="en-US"/>
          </a:p>
        </p:txBody>
      </p:sp>
    </p:spTree>
    <p:extLst>
      <p:ext uri="{BB962C8B-B14F-4D97-AF65-F5344CB8AC3E}">
        <p14:creationId xmlns:p14="http://schemas.microsoft.com/office/powerpoint/2010/main" val="392893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12/14/2023</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12/14/2023</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C141B-CFE7-4E4B-9031-3F0BDD90CD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F82715-52C4-480C-B611-8D66161AE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1C20E-4500-4217-BC24-3BC147CD7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A06D0-AD63-4B49-BEF5-C2EB85B24813}" type="datetimeFigureOut">
              <a:rPr lang="en-US" smtClean="0"/>
              <a:t>12/14/2023</a:t>
            </a:fld>
            <a:endParaRPr lang="en-US"/>
          </a:p>
        </p:txBody>
      </p:sp>
      <p:sp>
        <p:nvSpPr>
          <p:cNvPr id="5" name="Footer Placeholder 4">
            <a:extLst>
              <a:ext uri="{FF2B5EF4-FFF2-40B4-BE49-F238E27FC236}">
                <a16:creationId xmlns:a16="http://schemas.microsoft.com/office/drawing/2014/main" id="{99402C49-BBE4-4A6F-B49B-B61456BA6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82ADD8-596B-4857-B03C-FA14B9ADE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15FED-EA93-425D-9C2A-1440CE4DBADB}" type="slidenum">
              <a:rPr lang="en-US" smtClean="0"/>
              <a:t>‹#›</a:t>
            </a:fld>
            <a:endParaRPr lang="en-US"/>
          </a:p>
        </p:txBody>
      </p:sp>
    </p:spTree>
    <p:extLst>
      <p:ext uri="{BB962C8B-B14F-4D97-AF65-F5344CB8AC3E}">
        <p14:creationId xmlns:p14="http://schemas.microsoft.com/office/powerpoint/2010/main" val="67282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4.xml"/><Relationship Id="rId7" Type="http://schemas.openxmlformats.org/officeDocument/2006/relationships/image" Target="../media/image42.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11.jpeg"/><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5.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5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57.jpeg"/><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47.sv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9.jpeg"/><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47.sv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9.xml"/><Relationship Id="rId6" Type="http://schemas.openxmlformats.org/officeDocument/2006/relationships/image" Target="../media/image10.jpeg"/><Relationship Id="rId5" Type="http://schemas.openxmlformats.org/officeDocument/2006/relationships/hyperlink" Target="mailto:Nhaidary@usccb.org" TargetMode="Externa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5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180492" y="4513429"/>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53" y="4785377"/>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96234" y="4519416"/>
            <a:ext cx="8095766" cy="2059988"/>
          </a:xfrm>
          <a:prstGeom prst="rect">
            <a:avLst/>
          </a:prstGeom>
          <a:noFill/>
        </p:spPr>
        <p:txBody>
          <a:bodyPr wrap="square" lIns="91440" tIns="45720" rIns="91440" bIns="45720" rtlCol="0" anchor="t">
            <a:spAutoFit/>
          </a:bodyPr>
          <a:lstStyle/>
          <a:p>
            <a:pPr marL="0" marR="0">
              <a:lnSpc>
                <a:spcPct val="107000"/>
              </a:lnSpc>
              <a:spcBef>
                <a:spcPts val="0"/>
              </a:spcBef>
              <a:spcAft>
                <a:spcPts val="0"/>
              </a:spcAft>
            </a:pPr>
            <a:r>
              <a:rPr lang="en-US" sz="3600" b="1" kern="100">
                <a:effectLst/>
                <a:latin typeface="Open Sans" panose="020B0606030504020204" pitchFamily="34" charset="0"/>
                <a:ea typeface="Open Sans" panose="020B0606030504020204" pitchFamily="34" charset="0"/>
                <a:cs typeface="Open Sans" panose="020B0606030504020204" pitchFamily="34" charset="0"/>
              </a:rPr>
              <a:t>The Power of Volunteers:</a:t>
            </a:r>
          </a:p>
          <a:p>
            <a:pPr marL="0" marR="0">
              <a:lnSpc>
                <a:spcPct val="107000"/>
              </a:lnSpc>
              <a:spcBef>
                <a:spcPts val="0"/>
              </a:spcBef>
              <a:spcAft>
                <a:spcPts val="0"/>
              </a:spcAft>
            </a:pPr>
            <a:r>
              <a:rPr lang="en-US" sz="2800" b="1" kern="100">
                <a:latin typeface="Open Sans" panose="020B0606030504020204" pitchFamily="34" charset="0"/>
                <a:ea typeface="Open Sans" panose="020B0606030504020204" pitchFamily="34" charset="0"/>
                <a:cs typeface="Open Sans" panose="020B0606030504020204" pitchFamily="34" charset="0"/>
              </a:rPr>
              <a:t>Leveraging the Local Community to Identify Safe &amp; Affordable Housing</a:t>
            </a:r>
          </a:p>
          <a:p>
            <a:pPr marL="0" marR="0">
              <a:lnSpc>
                <a:spcPct val="107000"/>
              </a:lnSpc>
              <a:spcBef>
                <a:spcPts val="600"/>
              </a:spcBef>
              <a:spcAft>
                <a:spcPts val="0"/>
              </a:spcAft>
            </a:pPr>
            <a:r>
              <a:rPr lang="en-US" sz="2400" b="1" i="1" kern="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December 14, 2023</a:t>
            </a:r>
          </a:p>
        </p:txBody>
      </p:sp>
      <p:grpSp>
        <p:nvGrpSpPr>
          <p:cNvPr id="19" name="Group 18">
            <a:extLst>
              <a:ext uri="{FF2B5EF4-FFF2-40B4-BE49-F238E27FC236}">
                <a16:creationId xmlns:a16="http://schemas.microsoft.com/office/drawing/2014/main" id="{5ECAF603-79A8-510D-8891-74C8286596F7}"/>
              </a:ext>
            </a:extLst>
          </p:cNvPr>
          <p:cNvGrpSpPr/>
          <p:nvPr/>
        </p:nvGrpSpPr>
        <p:grpSpPr>
          <a:xfrm>
            <a:off x="4301390" y="239900"/>
            <a:ext cx="7862520" cy="4038600"/>
            <a:chOff x="-1" y="1"/>
            <a:chExt cx="12192001" cy="6857999"/>
          </a:xfrm>
        </p:grpSpPr>
        <p:pic>
          <p:nvPicPr>
            <p:cNvPr id="20" name="Picture 19" descr="A group of people posing for a photo&#10;&#10;Description automatically generated">
              <a:extLst>
                <a:ext uri="{FF2B5EF4-FFF2-40B4-BE49-F238E27FC236}">
                  <a16:creationId xmlns:a16="http://schemas.microsoft.com/office/drawing/2014/main" id="{C9133C76-3A48-C86D-5448-6D301D7F66CD}"/>
                </a:ext>
              </a:extLst>
            </p:cNvPr>
            <p:cNvPicPr>
              <a:picLocks noChangeAspect="1"/>
            </p:cNvPicPr>
            <p:nvPr/>
          </p:nvPicPr>
          <p:blipFill rotWithShape="1">
            <a:blip r:embed="rId5">
              <a:extLst>
                <a:ext uri="{28A0092B-C50C-407E-A947-70E740481C1C}">
                  <a14:useLocalDpi xmlns:a14="http://schemas.microsoft.com/office/drawing/2010/main" val="0"/>
                </a:ext>
              </a:extLst>
            </a:blip>
            <a:srcRect r="-1" b="744"/>
            <a:stretch/>
          </p:blipFill>
          <p:spPr>
            <a:xfrm>
              <a:off x="-1" y="10"/>
              <a:ext cx="7370057" cy="685799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A group of men embling furniture&#10;&#10;Description automatically generated">
              <a:extLst>
                <a:ext uri="{FF2B5EF4-FFF2-40B4-BE49-F238E27FC236}">
                  <a16:creationId xmlns:a16="http://schemas.microsoft.com/office/drawing/2014/main" id="{8D0FDC8F-E752-FF71-9C64-069AB489A498}"/>
                </a:ext>
              </a:extLst>
            </p:cNvPr>
            <p:cNvPicPr>
              <a:picLocks noChangeAspect="1"/>
            </p:cNvPicPr>
            <p:nvPr/>
          </p:nvPicPr>
          <p:blipFill rotWithShape="1">
            <a:blip r:embed="rId6">
              <a:extLst>
                <a:ext uri="{28A0092B-C50C-407E-A947-70E740481C1C}">
                  <a14:useLocalDpi xmlns:a14="http://schemas.microsoft.com/office/drawing/2010/main" val="0"/>
                </a:ext>
              </a:extLst>
            </a:blip>
            <a:srcRect t="4189" r="-3" b="-3"/>
            <a:stretch/>
          </p:blipFill>
          <p:spPr>
            <a:xfrm>
              <a:off x="7534656" y="1"/>
              <a:ext cx="4657344" cy="3346704"/>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21" descr="A picture containing text, person, crowd&#10;&#10;Description automatically generated">
              <a:extLst>
                <a:ext uri="{FF2B5EF4-FFF2-40B4-BE49-F238E27FC236}">
                  <a16:creationId xmlns:a16="http://schemas.microsoft.com/office/drawing/2014/main" id="{0F821356-F4BD-0B3C-66AA-206F36D7BA06}"/>
                </a:ext>
              </a:extLst>
            </p:cNvPr>
            <p:cNvPicPr>
              <a:picLocks noChangeAspect="1"/>
            </p:cNvPicPr>
            <p:nvPr/>
          </p:nvPicPr>
          <p:blipFill rotWithShape="1">
            <a:blip r:embed="rId7">
              <a:extLst>
                <a:ext uri="{28A0092B-C50C-407E-A947-70E740481C1C}">
                  <a14:useLocalDpi xmlns:a14="http://schemas.microsoft.com/office/drawing/2010/main" val="0"/>
                </a:ext>
              </a:extLst>
            </a:blip>
            <a:srcRect l="9545"/>
            <a:stretch/>
          </p:blipFill>
          <p:spPr>
            <a:xfrm>
              <a:off x="7534654" y="3511296"/>
              <a:ext cx="4657346" cy="3346704"/>
            </a:xfrm>
            <a:prstGeom prst="rect">
              <a:avLst/>
            </a:prstGeom>
          </p:spPr>
        </p:pic>
      </p:grpSp>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55EBB-2EAC-B480-EC5D-07F8711526C5}"/>
              </a:ext>
            </a:extLst>
          </p:cNvPr>
          <p:cNvSpPr>
            <a:spLocks noGrp="1"/>
          </p:cNvSpPr>
          <p:nvPr>
            <p:ph type="title"/>
          </p:nvPr>
        </p:nvSpPr>
        <p:spPr>
          <a:xfrm>
            <a:off x="5069840" y="243205"/>
            <a:ext cx="9240520" cy="1325563"/>
          </a:xfrm>
        </p:spPr>
        <p:txBody>
          <a:bodyPr/>
          <a:lstStyle/>
          <a:p>
            <a:r>
              <a:rPr lang="en-US"/>
              <a:t>Boundaries and Expectations </a:t>
            </a:r>
          </a:p>
        </p:txBody>
      </p:sp>
      <p:graphicFrame>
        <p:nvGraphicFramePr>
          <p:cNvPr id="7" name="Content Placeholder 2">
            <a:extLst>
              <a:ext uri="{FF2B5EF4-FFF2-40B4-BE49-F238E27FC236}">
                <a16:creationId xmlns:a16="http://schemas.microsoft.com/office/drawing/2014/main" id="{390C0392-3113-3BAD-77A6-D91A76ED52A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10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12D912-7E31-EC89-8C21-3DB7CEEB8E90}"/>
              </a:ext>
            </a:extLst>
          </p:cNvPr>
          <p:cNvSpPr>
            <a:spLocks noGrp="1"/>
          </p:cNvSpPr>
          <p:nvPr>
            <p:ph type="title"/>
          </p:nvPr>
        </p:nvSpPr>
        <p:spPr>
          <a:xfrm>
            <a:off x="527115" y="407325"/>
            <a:ext cx="3494362" cy="4930986"/>
          </a:xfrm>
        </p:spPr>
        <p:txBody>
          <a:bodyPr>
            <a:normAutofit/>
          </a:bodyPr>
          <a:lstStyle/>
          <a:p>
            <a:pPr algn="r"/>
            <a:r>
              <a:rPr lang="en-US" sz="4800">
                <a:solidFill>
                  <a:schemeClr val="accent1"/>
                </a:solidFill>
              </a:rPr>
              <a:t>Who would fit such a role best? </a:t>
            </a:r>
          </a:p>
        </p:txBody>
      </p:sp>
      <p:sp>
        <p:nvSpPr>
          <p:cNvPr id="5" name="Content Placeholder 4">
            <a:extLst>
              <a:ext uri="{FF2B5EF4-FFF2-40B4-BE49-F238E27FC236}">
                <a16:creationId xmlns:a16="http://schemas.microsoft.com/office/drawing/2014/main" id="{16E779A5-71D4-7B42-B4D0-8C8C9245BC13}"/>
              </a:ext>
            </a:extLst>
          </p:cNvPr>
          <p:cNvSpPr>
            <a:spLocks noGrp="1"/>
          </p:cNvSpPr>
          <p:nvPr>
            <p:ph sz="half" idx="1"/>
          </p:nvPr>
        </p:nvSpPr>
        <p:spPr>
          <a:xfrm>
            <a:off x="4976030" y="963507"/>
            <a:ext cx="5828818" cy="2304627"/>
          </a:xfrm>
        </p:spPr>
        <p:txBody>
          <a:bodyPr anchor="b">
            <a:normAutofit/>
          </a:bodyPr>
          <a:lstStyle/>
          <a:p>
            <a:pPr marL="0" indent="0">
              <a:buNone/>
            </a:pPr>
            <a:r>
              <a:rPr lang="en-US" b="1"/>
              <a:t>Any Volunteer </a:t>
            </a:r>
            <a:r>
              <a:rPr lang="en-US" b="1">
                <a:cs typeface="Calibri"/>
              </a:rPr>
              <a:t>(Individuals or groups)</a:t>
            </a:r>
          </a:p>
          <a:p>
            <a:pPr>
              <a:buFont typeface="Calibri" panose="020F0502020204030204" pitchFamily="34" charset="0"/>
              <a:buChar char="₋"/>
            </a:pPr>
            <a:r>
              <a:rPr lang="en-US"/>
              <a:t>With support and clear expectations of the role, anything is possible. </a:t>
            </a:r>
            <a:endParaRPr lang="en-US">
              <a:cs typeface="Calibri"/>
            </a:endParaRPr>
          </a:p>
        </p:txBody>
      </p:sp>
      <p:sp>
        <p:nvSpPr>
          <p:cNvPr id="6" name="Content Placeholder 5">
            <a:extLst>
              <a:ext uri="{FF2B5EF4-FFF2-40B4-BE49-F238E27FC236}">
                <a16:creationId xmlns:a16="http://schemas.microsoft.com/office/drawing/2014/main" id="{82E0FE3B-C666-C118-D06F-0A6AF2A66F6D}"/>
              </a:ext>
            </a:extLst>
          </p:cNvPr>
          <p:cNvSpPr>
            <a:spLocks noGrp="1"/>
          </p:cNvSpPr>
          <p:nvPr>
            <p:ph sz="half" idx="2"/>
          </p:nvPr>
        </p:nvSpPr>
        <p:spPr>
          <a:xfrm>
            <a:off x="4976030" y="3589866"/>
            <a:ext cx="6155389" cy="2304628"/>
          </a:xfrm>
        </p:spPr>
        <p:txBody>
          <a:bodyPr>
            <a:normAutofit/>
          </a:bodyPr>
          <a:lstStyle/>
          <a:p>
            <a:pPr marL="0" indent="0">
              <a:buNone/>
            </a:pPr>
            <a:r>
              <a:rPr lang="en-US" b="1"/>
              <a:t>Retired Estate Agents</a:t>
            </a:r>
          </a:p>
          <a:p>
            <a:pPr>
              <a:buFontTx/>
              <a:buChar char="-"/>
            </a:pPr>
            <a:r>
              <a:rPr lang="en-US"/>
              <a:t>Possesses years of knowledge on trends in US housing market</a:t>
            </a:r>
          </a:p>
          <a:p>
            <a:pPr>
              <a:buFontTx/>
              <a:buChar char="-"/>
            </a:pPr>
            <a:r>
              <a:rPr lang="en-US"/>
              <a:t>Understanding of legal transactions </a:t>
            </a:r>
          </a:p>
        </p:txBody>
      </p:sp>
      <p:cxnSp>
        <p:nvCxnSpPr>
          <p:cNvPr id="3" name="Straight Connector 2">
            <a:extLst>
              <a:ext uri="{FF2B5EF4-FFF2-40B4-BE49-F238E27FC236}">
                <a16:creationId xmlns:a16="http://schemas.microsoft.com/office/drawing/2014/main" id="{0D1D5C7E-4951-1785-7599-EC5BA8884F98}"/>
              </a:ext>
            </a:extLst>
          </p:cNvPr>
          <p:cNvCxnSpPr/>
          <p:nvPr/>
        </p:nvCxnSpPr>
        <p:spPr>
          <a:xfrm>
            <a:off x="4543720" y="820132"/>
            <a:ext cx="0" cy="493021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87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937FB0-159A-5B8F-5D98-0EF69161F72A}"/>
              </a:ext>
            </a:extLst>
          </p:cNvPr>
          <p:cNvSpPr>
            <a:spLocks noGrp="1"/>
          </p:cNvSpPr>
          <p:nvPr>
            <p:ph type="title"/>
          </p:nvPr>
        </p:nvSpPr>
        <p:spPr>
          <a:xfrm>
            <a:off x="838200" y="557188"/>
            <a:ext cx="10515600" cy="1133499"/>
          </a:xfrm>
        </p:spPr>
        <p:txBody>
          <a:bodyPr vert="horz" lIns="91440" tIns="45720" rIns="91440" bIns="45720" rtlCol="0">
            <a:normAutofit/>
          </a:bodyPr>
          <a:lstStyle/>
          <a:p>
            <a:pPr algn="ctr"/>
            <a:r>
              <a:rPr lang="en-US" sz="5200" kern="1200">
                <a:solidFill>
                  <a:schemeClr val="accent1">
                    <a:lumMod val="75000"/>
                  </a:schemeClr>
                </a:solidFill>
                <a:latin typeface="+mj-lt"/>
                <a:ea typeface="+mj-ea"/>
                <a:cs typeface="+mj-cs"/>
              </a:rPr>
              <a:t>Recruitment</a:t>
            </a:r>
            <a:r>
              <a:rPr lang="en-US" sz="5200">
                <a:solidFill>
                  <a:schemeClr val="accent1">
                    <a:lumMod val="75000"/>
                  </a:schemeClr>
                </a:solidFill>
              </a:rPr>
              <a:t> </a:t>
            </a:r>
            <a:endParaRPr lang="en-US" sz="5200" kern="1200">
              <a:latin typeface="+mj-lt"/>
              <a:ea typeface="+mj-ea"/>
              <a:cs typeface="+mj-cs"/>
            </a:endParaRPr>
          </a:p>
        </p:txBody>
      </p:sp>
      <p:graphicFrame>
        <p:nvGraphicFramePr>
          <p:cNvPr id="29" name="Content Placeholder 2">
            <a:extLst>
              <a:ext uri="{FF2B5EF4-FFF2-40B4-BE49-F238E27FC236}">
                <a16:creationId xmlns:a16="http://schemas.microsoft.com/office/drawing/2014/main" id="{DD560C8D-1820-61A7-FD82-742D33AF23A3}"/>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85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565A36-4FC7-553A-A4B0-D1C25ED77D71}"/>
              </a:ext>
            </a:extLst>
          </p:cNvPr>
          <p:cNvSpPr>
            <a:spLocks noGrp="1"/>
          </p:cNvSpPr>
          <p:nvPr>
            <p:ph type="title"/>
          </p:nvPr>
        </p:nvSpPr>
        <p:spPr>
          <a:xfrm>
            <a:off x="838200" y="3513931"/>
            <a:ext cx="3143250" cy="2601119"/>
          </a:xfrm>
        </p:spPr>
        <p:txBody>
          <a:bodyPr anchor="t">
            <a:normAutofit/>
          </a:bodyPr>
          <a:lstStyle/>
          <a:p>
            <a:pPr algn="ctr"/>
            <a:r>
              <a:rPr lang="en-US" sz="4000"/>
              <a:t>How can volunteers support? </a:t>
            </a:r>
          </a:p>
        </p:txBody>
      </p:sp>
      <p:pic>
        <p:nvPicPr>
          <p:cNvPr id="38" name="Graphic 37" descr="House">
            <a:extLst>
              <a:ext uri="{FF2B5EF4-FFF2-40B4-BE49-F238E27FC236}">
                <a16:creationId xmlns:a16="http://schemas.microsoft.com/office/drawing/2014/main" id="{ED924DDF-324D-C36D-733A-151F00B58C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200" y="2429670"/>
            <a:ext cx="914400" cy="914400"/>
          </a:xfrm>
          <a:prstGeom prst="rect">
            <a:avLst/>
          </a:prstGeom>
        </p:spPr>
      </p:pic>
      <p:sp>
        <p:nvSpPr>
          <p:cNvPr id="3" name="TextBox 2">
            <a:extLst>
              <a:ext uri="{FF2B5EF4-FFF2-40B4-BE49-F238E27FC236}">
                <a16:creationId xmlns:a16="http://schemas.microsoft.com/office/drawing/2014/main" id="{F482ABE2-CCEF-4D89-D1F7-3DC7E34DC744}"/>
              </a:ext>
            </a:extLst>
          </p:cNvPr>
          <p:cNvSpPr txBox="1"/>
          <p:nvPr/>
        </p:nvSpPr>
        <p:spPr>
          <a:xfrm>
            <a:off x="4513384" y="1269999"/>
            <a:ext cx="719992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solidFill>
                  <a:schemeClr val="accent1">
                    <a:lumMod val="75000"/>
                  </a:schemeClr>
                </a:solidFill>
                <a:cs typeface="Calibri"/>
              </a:rPr>
              <a:t>Property Research</a:t>
            </a:r>
          </a:p>
          <a:p>
            <a:r>
              <a:rPr lang="en-US" sz="1600" b="1">
                <a:cs typeface="Calibri"/>
              </a:rPr>
              <a:t>Task: </a:t>
            </a:r>
            <a:r>
              <a:rPr lang="en-US" sz="1600">
                <a:cs typeface="Calibri"/>
              </a:rPr>
              <a:t>Volunteer can investigate local market and curate a list of affordable and attainable housing options with key details: Average pricing, eligibility requirements, leasing contact information and anything else of relevance. </a:t>
            </a:r>
          </a:p>
          <a:p>
            <a:endParaRPr lang="en-US" sz="1600">
              <a:cs typeface="Calibri"/>
            </a:endParaRPr>
          </a:p>
          <a:p>
            <a:r>
              <a:rPr lang="en-US" sz="2000" b="1" u="sng">
                <a:solidFill>
                  <a:schemeClr val="accent1">
                    <a:lumMod val="75000"/>
                  </a:schemeClr>
                </a:solidFill>
                <a:cs typeface="Calibri"/>
              </a:rPr>
              <a:t>Educational Outreach</a:t>
            </a:r>
          </a:p>
          <a:p>
            <a:r>
              <a:rPr lang="en-US" sz="1600" b="1">
                <a:cs typeface="Calibri"/>
              </a:rPr>
              <a:t>Task: </a:t>
            </a:r>
            <a:r>
              <a:rPr lang="en-US" sz="1600">
                <a:cs typeface="Calibri"/>
              </a:rPr>
              <a:t>Host new and former landlords/community workshops to present on the goals of Resettlement Agencies, what that role looks like as clients integrate into their new lives, and what incoming needs and flexibilities are going to be required to ensure we help them reach a quality one</a:t>
            </a:r>
          </a:p>
          <a:p>
            <a:endParaRPr lang="en-US" sz="1600">
              <a:cs typeface="Calibri"/>
            </a:endParaRPr>
          </a:p>
          <a:p>
            <a:r>
              <a:rPr lang="en-US" sz="2000" b="1" u="sng">
                <a:solidFill>
                  <a:schemeClr val="accent1">
                    <a:lumMod val="75000"/>
                  </a:schemeClr>
                </a:solidFill>
                <a:cs typeface="Calibri"/>
              </a:rPr>
              <a:t>Community Outreach</a:t>
            </a:r>
          </a:p>
          <a:p>
            <a:r>
              <a:rPr lang="en-US" sz="1600" b="1">
                <a:cs typeface="Calibri"/>
              </a:rPr>
              <a:t>Task: </a:t>
            </a:r>
            <a:r>
              <a:rPr lang="en-US" sz="1600">
                <a:cs typeface="Calibri"/>
              </a:rPr>
              <a:t>Create or update marketing geared towards the interests of landlords. Have them attend local events on your behalf to raise awareness of your agency and serving population. Overall continuous commitment to advocate in their circles and stay alert on unventured outlets </a:t>
            </a:r>
          </a:p>
          <a:p>
            <a:pPr algn="l"/>
            <a:endParaRPr lang="en-US">
              <a:cs typeface="Calibri"/>
            </a:endParaRPr>
          </a:p>
        </p:txBody>
      </p:sp>
    </p:spTree>
    <p:extLst>
      <p:ext uri="{BB962C8B-B14F-4D97-AF65-F5344CB8AC3E}">
        <p14:creationId xmlns:p14="http://schemas.microsoft.com/office/powerpoint/2010/main" val="3226075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6C92-E5ED-A09E-0568-50DFCE948B3B}"/>
              </a:ext>
            </a:extLst>
          </p:cNvPr>
          <p:cNvSpPr>
            <a:spLocks noGrp="1"/>
          </p:cNvSpPr>
          <p:nvPr>
            <p:ph type="title"/>
          </p:nvPr>
        </p:nvSpPr>
        <p:spPr/>
        <p:txBody>
          <a:bodyPr/>
          <a:lstStyle/>
          <a:p>
            <a:r>
              <a:rPr lang="en-US"/>
              <a:t>Additional ways…</a:t>
            </a:r>
          </a:p>
        </p:txBody>
      </p:sp>
      <p:graphicFrame>
        <p:nvGraphicFramePr>
          <p:cNvPr id="5" name="Content Placeholder 2">
            <a:extLst>
              <a:ext uri="{FF2B5EF4-FFF2-40B4-BE49-F238E27FC236}">
                <a16:creationId xmlns:a16="http://schemas.microsoft.com/office/drawing/2014/main" id="{1DC74491-D8AB-38D4-3C88-F5D136930CFA}"/>
              </a:ext>
            </a:extLst>
          </p:cNvPr>
          <p:cNvGraphicFramePr>
            <a:graphicFrameLocks noGrp="1"/>
          </p:cNvGraphicFramePr>
          <p:nvPr>
            <p:ph idx="1"/>
            <p:extLst>
              <p:ext uri="{D42A27DB-BD31-4B8C-83A1-F6EECF244321}">
                <p14:modId xmlns:p14="http://schemas.microsoft.com/office/powerpoint/2010/main" val="22297347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6" name="Graphic 575" descr="Mortgage outline">
            <a:extLst>
              <a:ext uri="{FF2B5EF4-FFF2-40B4-BE49-F238E27FC236}">
                <a16:creationId xmlns:a16="http://schemas.microsoft.com/office/drawing/2014/main" id="{4E09041C-8EEB-E6B3-DF9A-FD1C37967D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1614" y="2604910"/>
            <a:ext cx="914400" cy="914400"/>
          </a:xfrm>
          <a:prstGeom prst="rect">
            <a:avLst/>
          </a:prstGeom>
        </p:spPr>
      </p:pic>
    </p:spTree>
    <p:extLst>
      <p:ext uri="{BB962C8B-B14F-4D97-AF65-F5344CB8AC3E}">
        <p14:creationId xmlns:p14="http://schemas.microsoft.com/office/powerpoint/2010/main" val="1016386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0221EF-643D-DFA4-F4FF-2C3621189696}"/>
              </a:ext>
            </a:extLst>
          </p:cNvPr>
          <p:cNvSpPr/>
          <p:nvPr/>
        </p:nvSpPr>
        <p:spPr>
          <a:xfrm>
            <a:off x="0" y="-6028"/>
            <a:ext cx="5325204" cy="6858001"/>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3232A4CA-EC9B-C713-C6FB-3D0E5DFDDFF9}"/>
              </a:ext>
            </a:extLst>
          </p:cNvPr>
          <p:cNvSpPr/>
          <p:nvPr/>
        </p:nvSpPr>
        <p:spPr>
          <a:xfrm>
            <a:off x="6642595" y="2656002"/>
            <a:ext cx="4554406" cy="2753965"/>
          </a:xfrm>
          <a:custGeom>
            <a:avLst/>
            <a:gdLst/>
            <a:ahLst/>
            <a:cxnLst/>
            <a:rect l="l" t="t" r="r" b="b"/>
            <a:pathLst>
              <a:path w="6610120" h="4114800">
                <a:moveTo>
                  <a:pt x="0" y="0"/>
                </a:moveTo>
                <a:lnTo>
                  <a:pt x="6610121" y="0"/>
                </a:lnTo>
                <a:lnTo>
                  <a:pt x="661012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Graphic 8" descr="Marker with solid fill">
            <a:extLst>
              <a:ext uri="{FF2B5EF4-FFF2-40B4-BE49-F238E27FC236}">
                <a16:creationId xmlns:a16="http://schemas.microsoft.com/office/drawing/2014/main" id="{77E196B8-55EF-4816-93EC-9B1BFDEC53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19928" y="3064311"/>
            <a:ext cx="412791" cy="412791"/>
          </a:xfrm>
          <a:prstGeom prst="rect">
            <a:avLst/>
          </a:prstGeom>
        </p:spPr>
      </p:pic>
      <p:sp>
        <p:nvSpPr>
          <p:cNvPr id="4" name="TextBox 4">
            <a:extLst>
              <a:ext uri="{FF2B5EF4-FFF2-40B4-BE49-F238E27FC236}">
                <a16:creationId xmlns:a16="http://schemas.microsoft.com/office/drawing/2014/main" id="{CFC25630-DE90-9F8E-A160-9E97CAF2899E}"/>
              </a:ext>
            </a:extLst>
          </p:cNvPr>
          <p:cNvSpPr txBox="1"/>
          <p:nvPr/>
        </p:nvSpPr>
        <p:spPr>
          <a:xfrm>
            <a:off x="770011" y="4398062"/>
            <a:ext cx="4008698" cy="1762790"/>
          </a:xfrm>
          <a:prstGeom prst="rect">
            <a:avLst/>
          </a:prstGeom>
        </p:spPr>
        <p:txBody>
          <a:bodyPr wrap="square" lIns="0" tIns="0" rIns="0" bIns="0" rtlCol="0" anchor="t">
            <a:spAutoFit/>
          </a:bodyPr>
          <a:lstStyle/>
          <a:p>
            <a:pPr algn="ctr">
              <a:lnSpc>
                <a:spcPts val="4759"/>
              </a:lnSpc>
              <a:spcBef>
                <a:spcPct val="0"/>
              </a:spcBef>
            </a:pPr>
            <a:r>
              <a:rPr lang="en-US" sz="3200" b="1">
                <a:solidFill>
                  <a:schemeClr val="bg1"/>
                </a:solidFill>
                <a:latin typeface="Canva Sans"/>
              </a:rPr>
              <a:t>Tara DeGrave</a:t>
            </a:r>
          </a:p>
          <a:p>
            <a:pPr algn="ctr">
              <a:lnSpc>
                <a:spcPts val="4759"/>
              </a:lnSpc>
              <a:spcBef>
                <a:spcPct val="0"/>
              </a:spcBef>
            </a:pPr>
            <a:r>
              <a:rPr lang="en-US" sz="2400" b="1">
                <a:solidFill>
                  <a:schemeClr val="bg1"/>
                </a:solidFill>
                <a:latin typeface="Canva Sans"/>
              </a:rPr>
              <a:t>Green Bay, WI</a:t>
            </a:r>
          </a:p>
          <a:p>
            <a:pPr algn="ctr">
              <a:lnSpc>
                <a:spcPts val="4759"/>
              </a:lnSpc>
              <a:spcBef>
                <a:spcPct val="0"/>
              </a:spcBef>
            </a:pPr>
            <a:endParaRPr lang="en-US" sz="2400" b="1">
              <a:solidFill>
                <a:schemeClr val="bg1"/>
              </a:solidFill>
              <a:latin typeface="Canva Sans"/>
            </a:endParaRPr>
          </a:p>
        </p:txBody>
      </p:sp>
      <p:sp>
        <p:nvSpPr>
          <p:cNvPr id="10" name="Rectangle: Rounded Corners 9">
            <a:extLst>
              <a:ext uri="{FF2B5EF4-FFF2-40B4-BE49-F238E27FC236}">
                <a16:creationId xmlns:a16="http://schemas.microsoft.com/office/drawing/2014/main" id="{5A388314-C1D4-1287-2A36-76FEC4AF126F}"/>
              </a:ext>
            </a:extLst>
          </p:cNvPr>
          <p:cNvSpPr/>
          <p:nvPr/>
        </p:nvSpPr>
        <p:spPr>
          <a:xfrm>
            <a:off x="1684422" y="1559292"/>
            <a:ext cx="2223436" cy="24736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7C68E07-DA01-B35A-7CD8-B52AE0027D3F}"/>
              </a:ext>
            </a:extLst>
          </p:cNvPr>
          <p:cNvSpPr/>
          <p:nvPr/>
        </p:nvSpPr>
        <p:spPr>
          <a:xfrm>
            <a:off x="6784983" y="881430"/>
            <a:ext cx="3913497" cy="1286043"/>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up of a logo&#10;&#10;Description automatically generated">
            <a:extLst>
              <a:ext uri="{FF2B5EF4-FFF2-40B4-BE49-F238E27FC236}">
                <a16:creationId xmlns:a16="http://schemas.microsoft.com/office/drawing/2014/main" id="{93E6A320-2881-BBF5-47A1-C11AB9A771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886" y="1063850"/>
            <a:ext cx="3611690" cy="9212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descr="A person wearing glasses and a black jacket&#10;&#10;Description automatically generated">
            <a:extLst>
              <a:ext uri="{FF2B5EF4-FFF2-40B4-BE49-F238E27FC236}">
                <a16:creationId xmlns:a16="http://schemas.microsoft.com/office/drawing/2014/main" id="{9A4C48CA-C464-AB22-8F05-CB836E55C1FA}"/>
              </a:ext>
            </a:extLst>
          </p:cNvPr>
          <p:cNvPicPr>
            <a:picLocks noChangeAspect="1"/>
          </p:cNvPicPr>
          <p:nvPr/>
        </p:nvPicPr>
        <p:blipFill rotWithShape="1">
          <a:blip r:embed="rId7">
            <a:extLst>
              <a:ext uri="{28A0092B-C50C-407E-A947-70E740481C1C}">
                <a14:useLocalDpi xmlns:a14="http://schemas.microsoft.com/office/drawing/2010/main" val="0"/>
              </a:ext>
            </a:extLst>
          </a:blip>
          <a:srcRect b="24457"/>
          <a:stretch/>
        </p:blipFill>
        <p:spPr>
          <a:xfrm>
            <a:off x="1841083" y="1713923"/>
            <a:ext cx="1910113" cy="2164429"/>
          </a:xfrm>
          <a:prstGeom prst="roundRect">
            <a:avLst/>
          </a:prstGeom>
        </p:spPr>
      </p:pic>
    </p:spTree>
    <p:extLst>
      <p:ext uri="{BB962C8B-B14F-4D97-AF65-F5344CB8AC3E}">
        <p14:creationId xmlns:p14="http://schemas.microsoft.com/office/powerpoint/2010/main" val="29448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222366" y="2086707"/>
            <a:ext cx="5604003" cy="420361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a:p>
            <a:pPr algn="ctr"/>
            <a:endParaRPr lang="en-US" sz="2000" b="1"/>
          </a:p>
          <a:p>
            <a:pPr algn="ctr"/>
            <a:endParaRPr lang="en-US" sz="2000" b="1"/>
          </a:p>
          <a:p>
            <a:pPr algn="ctr"/>
            <a:r>
              <a:rPr lang="en-US" sz="2000" b="1" u="sng"/>
              <a:t>Lack of adequate temporary housing</a:t>
            </a:r>
            <a:endParaRPr lang="en-US" b="1" u="sng"/>
          </a:p>
          <a:p>
            <a:pPr marL="742950" lvl="1" indent="-285750">
              <a:buFont typeface="Arial" panose="020B0604020202020204" pitchFamily="34" charset="0"/>
              <a:buChar char="•"/>
            </a:pPr>
            <a:r>
              <a:rPr lang="en-US"/>
              <a:t>Impact of Packer games</a:t>
            </a:r>
          </a:p>
          <a:p>
            <a:pPr marL="742950" lvl="1" indent="-285750">
              <a:buFont typeface="Arial" panose="020B0604020202020204" pitchFamily="34" charset="0"/>
              <a:buChar char="•"/>
            </a:pPr>
            <a:r>
              <a:rPr lang="en-US"/>
              <a:t>Why we do temporary housing: migration, choice</a:t>
            </a:r>
          </a:p>
          <a:p>
            <a:pPr marL="742950" lvl="1" indent="-285750">
              <a:buFont typeface="Arial" panose="020B0604020202020204" pitchFamily="34" charset="0"/>
              <a:buChar char="•"/>
            </a:pPr>
            <a:r>
              <a:rPr lang="en-US"/>
              <a:t>Length of time in temporary housing: 7-10 days</a:t>
            </a:r>
          </a:p>
          <a:p>
            <a:pPr lvl="1"/>
            <a:endParaRPr lang="en-US" b="1"/>
          </a:p>
          <a:p>
            <a:pPr lvl="1"/>
            <a:endParaRPr lang="en-US" b="1"/>
          </a:p>
          <a:p>
            <a:pPr marL="0" lvl="1" algn="ctr"/>
            <a:r>
              <a:rPr lang="en-US" sz="2000" b="1" u="sng"/>
              <a:t>Lack of Permanent Housing</a:t>
            </a:r>
          </a:p>
          <a:p>
            <a:pPr marL="742950" lvl="1" indent="-285750">
              <a:buFont typeface="Arial" panose="020B0604020202020204" pitchFamily="34" charset="0"/>
              <a:buChar char="•"/>
            </a:pPr>
            <a:r>
              <a:rPr lang="en-US"/>
              <a:t>Lack of landlords willing to work with no credit</a:t>
            </a:r>
          </a:p>
          <a:p>
            <a:pPr marL="742950" lvl="1" indent="-285750">
              <a:buFont typeface="Arial" panose="020B0604020202020204" pitchFamily="34" charset="0"/>
              <a:buChar char="•"/>
            </a:pPr>
            <a:r>
              <a:rPr lang="en-US"/>
              <a:t>No rental history, double security deposits</a:t>
            </a:r>
          </a:p>
          <a:p>
            <a:pPr marL="742950" lvl="1" indent="-285750">
              <a:buFont typeface="Arial" panose="020B0604020202020204" pitchFamily="34" charset="0"/>
              <a:buChar char="•"/>
            </a:pPr>
            <a:r>
              <a:rPr lang="en-US"/>
              <a:t>Little inventory in our community of affordable/attainable units</a:t>
            </a:r>
          </a:p>
          <a:p>
            <a:pPr lvl="1"/>
            <a:endParaRPr lang="en-US"/>
          </a:p>
          <a:p>
            <a:pPr lvl="1"/>
            <a:endParaRPr lang="en-US"/>
          </a:p>
          <a:p>
            <a:pPr lvl="1"/>
            <a:endParaRPr lang="en-US"/>
          </a:p>
          <a:p>
            <a:pPr lvl="1"/>
            <a:endParaRPr lang="en-US"/>
          </a:p>
        </p:txBody>
      </p:sp>
      <p:sp>
        <p:nvSpPr>
          <p:cNvPr id="9" name="TextBox 8">
            <a:extLst>
              <a:ext uri="{FF2B5EF4-FFF2-40B4-BE49-F238E27FC236}">
                <a16:creationId xmlns:a16="http://schemas.microsoft.com/office/drawing/2014/main" id="{1A74A54E-DA79-4E10-9EA5-A4839EF12BF1}"/>
              </a:ext>
            </a:extLst>
          </p:cNvPr>
          <p:cNvSpPr txBox="1"/>
          <p:nvPr/>
        </p:nvSpPr>
        <p:spPr>
          <a:xfrm>
            <a:off x="592770" y="244819"/>
            <a:ext cx="11183712" cy="769441"/>
          </a:xfrm>
          <a:prstGeom prst="rect">
            <a:avLst/>
          </a:prstGeom>
          <a:noFill/>
        </p:spPr>
        <p:txBody>
          <a:bodyPr wrap="square" lIns="91440" tIns="45720" rIns="91440" bIns="45720" rtlCol="0" anchor="t">
            <a:spAutoFit/>
          </a:bodyPr>
          <a:lstStyle/>
          <a:p>
            <a:pPr algn="ctr"/>
            <a:r>
              <a:rPr lang="en-US" sz="4400" b="1">
                <a:latin typeface="Open Sans"/>
                <a:ea typeface="Open Sans"/>
                <a:cs typeface="Open Sans"/>
              </a:rPr>
              <a:t>Current Housing Situation in Green Bay</a:t>
            </a:r>
          </a:p>
        </p:txBody>
      </p:sp>
      <p:sp>
        <p:nvSpPr>
          <p:cNvPr id="10" name="Rectangle 9">
            <a:extLst>
              <a:ext uri="{FF2B5EF4-FFF2-40B4-BE49-F238E27FC236}">
                <a16:creationId xmlns:a16="http://schemas.microsoft.com/office/drawing/2014/main" id="{C397482C-B12A-DA9E-190F-4141E12A66F0}"/>
              </a:ext>
            </a:extLst>
          </p:cNvPr>
          <p:cNvSpPr/>
          <p:nvPr/>
        </p:nvSpPr>
        <p:spPr>
          <a:xfrm>
            <a:off x="4482" y="1135831"/>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lose-up of housing building monochrome">
            <a:extLst>
              <a:ext uri="{FF2B5EF4-FFF2-40B4-BE49-F238E27FC236}">
                <a16:creationId xmlns:a16="http://schemas.microsoft.com/office/drawing/2014/main" id="{A0DAB1AB-0BE3-5557-1A74-22BB4D3D2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168" y="2303483"/>
            <a:ext cx="5693466" cy="3338004"/>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93798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298453" y="5289827"/>
            <a:ext cx="5422409" cy="1415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b="1">
                <a:solidFill>
                  <a:schemeClr val="tx1"/>
                </a:solidFill>
                <a:effectLst>
                  <a:outerShdw blurRad="38100" dist="38100" dir="2700000" algn="tl">
                    <a:srgbClr val="000000">
                      <a:alpha val="43137"/>
                    </a:srgbClr>
                  </a:outerShdw>
                </a:effectLst>
              </a:rPr>
              <a:t>University of Wisconsin-Green Bay: </a:t>
            </a:r>
          </a:p>
          <a:p>
            <a:pPr lvl="1"/>
            <a:r>
              <a:rPr lang="en-US">
                <a:solidFill>
                  <a:schemeClr val="tx1"/>
                </a:solidFill>
              </a:rPr>
              <a:t>  Rent vacant furnished apartments on campus</a:t>
            </a:r>
          </a:p>
          <a:p>
            <a:pPr lvl="1"/>
            <a:r>
              <a:rPr lang="en-US">
                <a:solidFill>
                  <a:schemeClr val="tx1"/>
                </a:solidFill>
              </a:rPr>
              <a:t>Pay a daily per person rate; invoiced at end of stay</a:t>
            </a:r>
          </a:p>
          <a:p>
            <a:pPr marL="742950" lvl="1" indent="-285750">
              <a:buFont typeface="Arial" panose="020B0604020202020204" pitchFamily="34" charset="0"/>
              <a:buChar char="•"/>
            </a:pPr>
            <a:endParaRPr lang="en-US">
              <a:solidFill>
                <a:schemeClr val="tx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221539" y="282862"/>
            <a:ext cx="11183712"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Creative Solutions for Temporary Housing</a:t>
            </a:r>
          </a:p>
        </p:txBody>
      </p:sp>
      <p:sp>
        <p:nvSpPr>
          <p:cNvPr id="10" name="Rectangle 9">
            <a:extLst>
              <a:ext uri="{FF2B5EF4-FFF2-40B4-BE49-F238E27FC236}">
                <a16:creationId xmlns:a16="http://schemas.microsoft.com/office/drawing/2014/main" id="{C397482C-B12A-DA9E-190F-4141E12A66F0}"/>
              </a:ext>
            </a:extLst>
          </p:cNvPr>
          <p:cNvSpPr/>
          <p:nvPr/>
        </p:nvSpPr>
        <p:spPr>
          <a:xfrm>
            <a:off x="0" y="1044953"/>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uilding with a tower&#10;&#10;Description automatically generated">
            <a:extLst>
              <a:ext uri="{FF2B5EF4-FFF2-40B4-BE49-F238E27FC236}">
                <a16:creationId xmlns:a16="http://schemas.microsoft.com/office/drawing/2014/main" id="{B1D29A71-0514-60C3-EEF7-FF1B526F2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992" y="1604594"/>
            <a:ext cx="5119902" cy="3633244"/>
          </a:xfrm>
          <a:prstGeom prst="rect">
            <a:avLst/>
          </a:prstGeom>
          <a:ln>
            <a:noFill/>
          </a:ln>
          <a:effectLst>
            <a:softEdge rad="112500"/>
          </a:effectLst>
        </p:spPr>
      </p:pic>
      <p:pic>
        <p:nvPicPr>
          <p:cNvPr id="7" name="Picture 6" descr="A group of people walking on a sidewalk&#10;&#10;Description automatically generated">
            <a:extLst>
              <a:ext uri="{FF2B5EF4-FFF2-40B4-BE49-F238E27FC236}">
                <a16:creationId xmlns:a16="http://schemas.microsoft.com/office/drawing/2014/main" id="{9767B181-0615-7CE0-8D04-063E2DCD36E2}"/>
              </a:ext>
            </a:extLst>
          </p:cNvPr>
          <p:cNvPicPr>
            <a:picLocks noChangeAspect="1"/>
          </p:cNvPicPr>
          <p:nvPr/>
        </p:nvPicPr>
        <p:blipFill rotWithShape="1">
          <a:blip r:embed="rId5">
            <a:extLst>
              <a:ext uri="{28A0092B-C50C-407E-A947-70E740481C1C}">
                <a14:useLocalDpi xmlns:a14="http://schemas.microsoft.com/office/drawing/2010/main" val="0"/>
              </a:ext>
            </a:extLst>
          </a:blip>
          <a:srcRect l="-6340" t="1420" r="14414" b="9724"/>
          <a:stretch/>
        </p:blipFill>
        <p:spPr>
          <a:xfrm>
            <a:off x="298453" y="1604594"/>
            <a:ext cx="5319193" cy="3553006"/>
          </a:xfrm>
          <a:prstGeom prst="rect">
            <a:avLst/>
          </a:prstGeom>
          <a:ln>
            <a:noFill/>
          </a:ln>
          <a:effectLst>
            <a:softEdge rad="112500"/>
          </a:effectLst>
        </p:spPr>
        <p:style>
          <a:lnRef idx="2">
            <a:schemeClr val="accent1"/>
          </a:lnRef>
          <a:fillRef idx="1">
            <a:schemeClr val="lt1"/>
          </a:fillRef>
          <a:effectRef idx="0">
            <a:schemeClr val="accent1"/>
          </a:effectRef>
          <a:fontRef idx="minor">
            <a:schemeClr val="dk1"/>
          </a:fontRef>
        </p:style>
      </p:pic>
      <p:sp>
        <p:nvSpPr>
          <p:cNvPr id="11" name="Rectangle 10">
            <a:extLst>
              <a:ext uri="{FF2B5EF4-FFF2-40B4-BE49-F238E27FC236}">
                <a16:creationId xmlns:a16="http://schemas.microsoft.com/office/drawing/2014/main" id="{33A2A4B6-F91B-2A9D-D96F-731E77909823}"/>
              </a:ext>
            </a:extLst>
          </p:cNvPr>
          <p:cNvSpPr/>
          <p:nvPr/>
        </p:nvSpPr>
        <p:spPr>
          <a:xfrm>
            <a:off x="6377354" y="5289827"/>
            <a:ext cx="5323477" cy="14157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endParaRPr lang="en-US">
              <a:solidFill>
                <a:schemeClr val="tx1"/>
              </a:solidFill>
            </a:endParaRPr>
          </a:p>
          <a:p>
            <a:pPr marL="742950" lvl="1" indent="-285750">
              <a:buFont typeface="Arial" panose="020B0604020202020204" pitchFamily="34" charset="0"/>
              <a:buChar char="•"/>
            </a:pPr>
            <a:endParaRPr lang="en-US">
              <a:solidFill>
                <a:schemeClr val="tx1"/>
              </a:solidFill>
            </a:endParaRPr>
          </a:p>
        </p:txBody>
      </p:sp>
      <p:sp>
        <p:nvSpPr>
          <p:cNvPr id="12" name="TextBox 11">
            <a:extLst>
              <a:ext uri="{FF2B5EF4-FFF2-40B4-BE49-F238E27FC236}">
                <a16:creationId xmlns:a16="http://schemas.microsoft.com/office/drawing/2014/main" id="{696CB67B-7509-C5C9-3F6A-F4F3CD797C16}"/>
              </a:ext>
            </a:extLst>
          </p:cNvPr>
          <p:cNvSpPr txBox="1"/>
          <p:nvPr/>
        </p:nvSpPr>
        <p:spPr>
          <a:xfrm>
            <a:off x="6282882" y="5405587"/>
            <a:ext cx="5323477" cy="1169551"/>
          </a:xfrm>
          <a:prstGeom prst="rect">
            <a:avLst/>
          </a:prstGeom>
          <a:noFill/>
        </p:spPr>
        <p:txBody>
          <a:bodyPr wrap="square" rtlCol="0">
            <a:spAutoFit/>
          </a:bodyPr>
          <a:lstStyle/>
          <a:p>
            <a:pPr lvl="1" algn="ctr"/>
            <a:r>
              <a:rPr lang="en-US" b="1">
                <a:effectLst>
                  <a:outerShdw blurRad="38100" dist="38100" dir="2700000" algn="tl">
                    <a:srgbClr val="000000">
                      <a:alpha val="43137"/>
                    </a:srgbClr>
                  </a:outerShdw>
                </a:effectLst>
              </a:rPr>
              <a:t>St. Norbert Abbey (Retreat center) </a:t>
            </a:r>
          </a:p>
          <a:p>
            <a:pPr lvl="1" algn="ctr"/>
            <a:r>
              <a:rPr lang="en-US">
                <a:solidFill>
                  <a:schemeClr val="tx1"/>
                </a:solidFill>
              </a:rPr>
              <a:t>No cost to us</a:t>
            </a:r>
          </a:p>
          <a:p>
            <a:pPr lvl="1" algn="ctr"/>
            <a:r>
              <a:rPr lang="en-US">
                <a:solidFill>
                  <a:schemeClr val="tx1"/>
                </a:solidFill>
              </a:rPr>
              <a:t>Abbey provides us with availability date</a:t>
            </a:r>
            <a:endParaRPr lang="en-US" sz="1600" i="1"/>
          </a:p>
          <a:p>
            <a:pPr lvl="1"/>
            <a:r>
              <a:rPr lang="en-US" sz="1600" i="1"/>
              <a:t>    W</a:t>
            </a:r>
            <a:r>
              <a:rPr lang="en-US" sz="1600" i="1">
                <a:solidFill>
                  <a:schemeClr val="tx1"/>
                </a:solidFill>
              </a:rPr>
              <a:t>ith both, the Packers do not impact availability!</a:t>
            </a:r>
          </a:p>
        </p:txBody>
      </p:sp>
    </p:spTree>
    <p:custDataLst>
      <p:tags r:id="rId1"/>
    </p:custDataLst>
    <p:extLst>
      <p:ext uri="{BB962C8B-B14F-4D97-AF65-F5344CB8AC3E}">
        <p14:creationId xmlns:p14="http://schemas.microsoft.com/office/powerpoint/2010/main" val="72681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221539" y="282862"/>
            <a:ext cx="11183712" cy="584775"/>
          </a:xfrm>
          <a:prstGeom prst="rect">
            <a:avLst/>
          </a:prstGeom>
          <a:noFill/>
        </p:spPr>
        <p:txBody>
          <a:bodyPr wrap="square" lIns="91440" tIns="45720" rIns="91440" bIns="45720" rtlCol="0" anchor="t">
            <a:spAutoFit/>
          </a:bodyPr>
          <a:lstStyle/>
          <a:p>
            <a:pPr algn="ctr"/>
            <a:r>
              <a:rPr lang="en-US" sz="3200" b="1">
                <a:latin typeface="Open Sans"/>
                <a:ea typeface="Open Sans"/>
                <a:cs typeface="Open Sans"/>
              </a:rPr>
              <a:t>How did we initiate/form these relationships?</a:t>
            </a:r>
            <a:endParaRPr lang="en-US"/>
          </a:p>
        </p:txBody>
      </p:sp>
      <p:sp>
        <p:nvSpPr>
          <p:cNvPr id="10" name="Rectangle 9">
            <a:extLst>
              <a:ext uri="{FF2B5EF4-FFF2-40B4-BE49-F238E27FC236}">
                <a16:creationId xmlns:a16="http://schemas.microsoft.com/office/drawing/2014/main" id="{C397482C-B12A-DA9E-190F-4141E12A66F0}"/>
              </a:ext>
            </a:extLst>
          </p:cNvPr>
          <p:cNvSpPr/>
          <p:nvPr/>
        </p:nvSpPr>
        <p:spPr>
          <a:xfrm>
            <a:off x="0" y="983209"/>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96CB67B-7509-C5C9-3F6A-F4F3CD797C16}"/>
              </a:ext>
            </a:extLst>
          </p:cNvPr>
          <p:cNvSpPr txBox="1"/>
          <p:nvPr/>
        </p:nvSpPr>
        <p:spPr>
          <a:xfrm>
            <a:off x="6282882" y="5405587"/>
            <a:ext cx="5323477" cy="338554"/>
          </a:xfrm>
          <a:prstGeom prst="rect">
            <a:avLst/>
          </a:prstGeom>
          <a:noFill/>
        </p:spPr>
        <p:txBody>
          <a:bodyPr wrap="square" rtlCol="0">
            <a:spAutoFit/>
          </a:bodyPr>
          <a:lstStyle/>
          <a:p>
            <a:pPr lvl="1" algn="ctr"/>
            <a:r>
              <a:rPr lang="en-US" sz="1600" i="1">
                <a:solidFill>
                  <a:schemeClr val="tx1"/>
                </a:solidFill>
              </a:rPr>
              <a:t>!</a:t>
            </a:r>
          </a:p>
        </p:txBody>
      </p:sp>
      <p:sp>
        <p:nvSpPr>
          <p:cNvPr id="5" name="Rectangle 4">
            <a:extLst>
              <a:ext uri="{FF2B5EF4-FFF2-40B4-BE49-F238E27FC236}">
                <a16:creationId xmlns:a16="http://schemas.microsoft.com/office/drawing/2014/main" id="{C35B41A2-D0D7-55F5-DFB2-DC239BBC071B}"/>
              </a:ext>
            </a:extLst>
          </p:cNvPr>
          <p:cNvSpPr/>
          <p:nvPr/>
        </p:nvSpPr>
        <p:spPr>
          <a:xfrm>
            <a:off x="229355" y="1848610"/>
            <a:ext cx="6053527" cy="487057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a:p>
          <a:p>
            <a:pPr lvl="1"/>
            <a:endParaRPr lang="en-US"/>
          </a:p>
          <a:p>
            <a:pPr lvl="1"/>
            <a:endParaRPr lang="en-US"/>
          </a:p>
          <a:p>
            <a:pPr lvl="1"/>
            <a:endParaRPr lang="en-US"/>
          </a:p>
        </p:txBody>
      </p:sp>
      <p:pic>
        <p:nvPicPr>
          <p:cNvPr id="14" name="Picture 13" descr="A group of people putting their hands together&#10;&#10;Description automatically generated">
            <a:extLst>
              <a:ext uri="{FF2B5EF4-FFF2-40B4-BE49-F238E27FC236}">
                <a16:creationId xmlns:a16="http://schemas.microsoft.com/office/drawing/2014/main" id="{D471520A-DC9E-471D-64B2-F3F2FCC4B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912" y="2497962"/>
            <a:ext cx="5767447" cy="2989687"/>
          </a:xfrm>
          <a:prstGeom prst="rect">
            <a:avLst/>
          </a:prstGeom>
        </p:spPr>
      </p:pic>
      <p:sp>
        <p:nvSpPr>
          <p:cNvPr id="15" name="TextBox 14">
            <a:extLst>
              <a:ext uri="{FF2B5EF4-FFF2-40B4-BE49-F238E27FC236}">
                <a16:creationId xmlns:a16="http://schemas.microsoft.com/office/drawing/2014/main" id="{15AB484A-140F-9145-9B3F-FE1843C11A88}"/>
              </a:ext>
            </a:extLst>
          </p:cNvPr>
          <p:cNvSpPr txBox="1"/>
          <p:nvPr/>
        </p:nvSpPr>
        <p:spPr>
          <a:xfrm>
            <a:off x="585641" y="2039815"/>
            <a:ext cx="4798193" cy="4031873"/>
          </a:xfrm>
          <a:prstGeom prst="rect">
            <a:avLst/>
          </a:prstGeom>
          <a:noFill/>
        </p:spPr>
        <p:txBody>
          <a:bodyPr wrap="square" rtlCol="0">
            <a:spAutoFit/>
          </a:bodyPr>
          <a:lstStyle/>
          <a:p>
            <a:r>
              <a:rPr lang="en-US" sz="1600" b="1" u="sng">
                <a:solidFill>
                  <a:schemeClr val="bg1"/>
                </a:solidFill>
              </a:rPr>
              <a:t>For UWGB and the Abbey Retreat Center</a:t>
            </a:r>
            <a:r>
              <a:rPr lang="en-US" sz="1600" b="1" u="sng"/>
              <a:t>:</a:t>
            </a:r>
          </a:p>
          <a:p>
            <a:pPr marL="285750" indent="-285750">
              <a:buFont typeface="Arial" panose="020B0604020202020204" pitchFamily="34" charset="0"/>
              <a:buChar char="•"/>
            </a:pPr>
            <a:r>
              <a:rPr lang="en-US" sz="1600">
                <a:solidFill>
                  <a:schemeClr val="bg1"/>
                </a:solidFill>
              </a:rPr>
              <a:t>Relationships sought during beginning of APA and Packer season</a:t>
            </a:r>
          </a:p>
          <a:p>
            <a:pPr marL="285750" indent="-285750">
              <a:buFont typeface="Arial" panose="020B0604020202020204" pitchFamily="34" charset="0"/>
              <a:buChar char="•"/>
            </a:pPr>
            <a:r>
              <a:rPr lang="en-US" sz="1600">
                <a:solidFill>
                  <a:schemeClr val="bg1"/>
                </a:solidFill>
              </a:rPr>
              <a:t>Team Brainstorming on what community partners may have vacancies</a:t>
            </a:r>
          </a:p>
          <a:p>
            <a:endParaRPr lang="en-US" sz="1600">
              <a:solidFill>
                <a:schemeClr val="bg1"/>
              </a:solidFill>
            </a:endParaRPr>
          </a:p>
          <a:p>
            <a:r>
              <a:rPr lang="en-US" sz="1600" b="1">
                <a:solidFill>
                  <a:schemeClr val="bg1"/>
                </a:solidFill>
              </a:rPr>
              <a:t>UWGB: </a:t>
            </a:r>
            <a:r>
              <a:rPr lang="en-US" sz="1600">
                <a:solidFill>
                  <a:schemeClr val="bg1"/>
                </a:solidFill>
              </a:rPr>
              <a:t>Leveraged knowledge from news</a:t>
            </a:r>
          </a:p>
          <a:p>
            <a:r>
              <a:rPr lang="en-US" sz="1600">
                <a:solidFill>
                  <a:schemeClr val="bg1"/>
                </a:solidFill>
              </a:rPr>
              <a:t>Lower # of students on campus = open space</a:t>
            </a:r>
          </a:p>
          <a:p>
            <a:endParaRPr lang="en-US" sz="1600"/>
          </a:p>
          <a:p>
            <a:r>
              <a:rPr lang="en-US" sz="1600" b="1">
                <a:solidFill>
                  <a:schemeClr val="bg1"/>
                </a:solidFill>
              </a:rPr>
              <a:t>The Abbey: </a:t>
            </a:r>
            <a:r>
              <a:rPr lang="en-US" sz="1600">
                <a:solidFill>
                  <a:schemeClr val="bg1"/>
                </a:solidFill>
              </a:rPr>
              <a:t>Through research, learned that retreats did not occur all 12 months = Certain months with open space</a:t>
            </a:r>
          </a:p>
          <a:p>
            <a:endParaRPr lang="en-US" sz="1600" b="1">
              <a:solidFill>
                <a:schemeClr val="bg1"/>
              </a:solidFill>
            </a:endParaRPr>
          </a:p>
          <a:p>
            <a:r>
              <a:rPr lang="en-US" sz="1600" b="1">
                <a:solidFill>
                  <a:schemeClr val="bg1"/>
                </a:solidFill>
              </a:rPr>
              <a:t>How we maintain/strengthen our relationships </a:t>
            </a:r>
          </a:p>
          <a:p>
            <a:r>
              <a:rPr lang="en-US" sz="1600">
                <a:solidFill>
                  <a:schemeClr val="bg1"/>
                </a:solidFill>
              </a:rPr>
              <a:t>Regular contact, being intentional about thanking, being available to answer questions and concerns </a:t>
            </a:r>
            <a:endParaRPr lang="en-US" sz="1400" b="1">
              <a:solidFill>
                <a:schemeClr val="bg1"/>
              </a:solidFill>
            </a:endParaRPr>
          </a:p>
        </p:txBody>
      </p:sp>
    </p:spTree>
    <p:custDataLst>
      <p:tags r:id="rId1"/>
    </p:custDataLst>
    <p:extLst>
      <p:ext uri="{BB962C8B-B14F-4D97-AF65-F5344CB8AC3E}">
        <p14:creationId xmlns:p14="http://schemas.microsoft.com/office/powerpoint/2010/main" val="391580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229355" y="271139"/>
            <a:ext cx="11183712" cy="584775"/>
          </a:xfrm>
          <a:prstGeom prst="rect">
            <a:avLst/>
          </a:prstGeom>
          <a:noFill/>
        </p:spPr>
        <p:txBody>
          <a:bodyPr wrap="square" lIns="91440" tIns="45720" rIns="91440" bIns="45720" rtlCol="0" anchor="t">
            <a:spAutoFit/>
          </a:bodyPr>
          <a:lstStyle/>
          <a:p>
            <a:pPr algn="ctr"/>
            <a:r>
              <a:rPr lang="en-US" sz="3200" b="1">
                <a:latin typeface="Open Sans"/>
                <a:ea typeface="Open Sans"/>
                <a:cs typeface="Open Sans"/>
              </a:rPr>
              <a:t>Challenges, tips, and advice</a:t>
            </a:r>
            <a:endParaRPr lang="en-US"/>
          </a:p>
        </p:txBody>
      </p:sp>
      <p:sp>
        <p:nvSpPr>
          <p:cNvPr id="10" name="Rectangle 9">
            <a:extLst>
              <a:ext uri="{FF2B5EF4-FFF2-40B4-BE49-F238E27FC236}">
                <a16:creationId xmlns:a16="http://schemas.microsoft.com/office/drawing/2014/main" id="{C397482C-B12A-DA9E-190F-4141E12A66F0}"/>
              </a:ext>
            </a:extLst>
          </p:cNvPr>
          <p:cNvSpPr/>
          <p:nvPr/>
        </p:nvSpPr>
        <p:spPr>
          <a:xfrm>
            <a:off x="0" y="88573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yellow sign with black text&#10;&#10;Description automatically generated">
            <a:extLst>
              <a:ext uri="{FF2B5EF4-FFF2-40B4-BE49-F238E27FC236}">
                <a16:creationId xmlns:a16="http://schemas.microsoft.com/office/drawing/2014/main" id="{63CFB858-E07C-58F2-C2F0-0F7CD9080BBE}"/>
              </a:ext>
            </a:extLst>
          </p:cNvPr>
          <p:cNvPicPr>
            <a:picLocks noChangeAspect="1"/>
          </p:cNvPicPr>
          <p:nvPr/>
        </p:nvPicPr>
        <p:blipFill rotWithShape="1">
          <a:blip r:embed="rId4">
            <a:extLst>
              <a:ext uri="{28A0092B-C50C-407E-A947-70E740481C1C}">
                <a14:useLocalDpi xmlns:a14="http://schemas.microsoft.com/office/drawing/2010/main" val="0"/>
              </a:ext>
            </a:extLst>
          </a:blip>
          <a:srcRect t="14366"/>
          <a:stretch/>
        </p:blipFill>
        <p:spPr>
          <a:xfrm>
            <a:off x="1399726" y="1575011"/>
            <a:ext cx="2375914" cy="23666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 close-up of a signpost&#10;&#10;Description automatically generated">
            <a:extLst>
              <a:ext uri="{FF2B5EF4-FFF2-40B4-BE49-F238E27FC236}">
                <a16:creationId xmlns:a16="http://schemas.microsoft.com/office/drawing/2014/main" id="{C593075C-68CE-0B84-43A1-AB189431F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751" y="4524866"/>
            <a:ext cx="2745143" cy="17104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424174A7-273C-66E4-B878-C79B04224971}"/>
              </a:ext>
            </a:extLst>
          </p:cNvPr>
          <p:cNvSpPr txBox="1"/>
          <p:nvPr/>
        </p:nvSpPr>
        <p:spPr>
          <a:xfrm>
            <a:off x="4608369" y="1963624"/>
            <a:ext cx="7075189"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u="sng">
                <a:solidFill>
                  <a:schemeClr val="bg1"/>
                </a:solidFill>
              </a:rPr>
              <a:t>For UWGB and the Abbey Retreat Center</a:t>
            </a:r>
            <a:endParaRPr lang="en-US" b="1" u="sng"/>
          </a:p>
          <a:p>
            <a:pPr marL="285750" indent="-285750">
              <a:buFont typeface="Arial" panose="020B0604020202020204" pitchFamily="34" charset="0"/>
              <a:buChar char="•"/>
            </a:pPr>
            <a:r>
              <a:rPr lang="en-US"/>
              <a:t>Renovations at both UWGB and the Abbey</a:t>
            </a:r>
          </a:p>
          <a:p>
            <a:pPr marL="285750" indent="-285750">
              <a:buFont typeface="Arial" panose="020B0604020202020204" pitchFamily="34" charset="0"/>
              <a:buChar char="•"/>
            </a:pPr>
            <a:r>
              <a:rPr lang="en-US"/>
              <a:t>Minimal support from administration; partner staffing changes</a:t>
            </a:r>
          </a:p>
          <a:p>
            <a:pPr marL="285750" indent="-285750">
              <a:buFont typeface="Arial" panose="020B0604020202020204" pitchFamily="34" charset="0"/>
              <a:buChar char="•"/>
            </a:pPr>
            <a:r>
              <a:rPr lang="en-US"/>
              <a:t>Preparing Clients with what they need for temporary housing</a:t>
            </a:r>
            <a:r>
              <a:rPr lang="en-US" sz="1600">
                <a:solidFill>
                  <a:schemeClr val="bg1"/>
                </a:solidFill>
              </a:rPr>
              <a:t>. research, learned that retreats did</a:t>
            </a:r>
            <a:endParaRPr lang="en-US" sz="1400" b="1">
              <a:solidFill>
                <a:schemeClr val="bg1"/>
              </a:solidFill>
            </a:endParaRPr>
          </a:p>
        </p:txBody>
      </p:sp>
      <p:sp>
        <p:nvSpPr>
          <p:cNvPr id="16" name="TextBox 15">
            <a:extLst>
              <a:ext uri="{FF2B5EF4-FFF2-40B4-BE49-F238E27FC236}">
                <a16:creationId xmlns:a16="http://schemas.microsoft.com/office/drawing/2014/main" id="{26AA3C67-EDC9-980A-1B70-2C4B448E3341}"/>
              </a:ext>
            </a:extLst>
          </p:cNvPr>
          <p:cNvSpPr txBox="1"/>
          <p:nvPr/>
        </p:nvSpPr>
        <p:spPr>
          <a:xfrm>
            <a:off x="4608368" y="4319474"/>
            <a:ext cx="7075189"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u="sng">
                <a:solidFill>
                  <a:schemeClr val="bg1"/>
                </a:solidFill>
              </a:rPr>
              <a:t>For UWGB and the Abbey Retreat Center</a:t>
            </a:r>
            <a:endParaRPr lang="en-US" sz="1600" b="1" u="sng"/>
          </a:p>
          <a:p>
            <a:pPr marL="285750" indent="-285750">
              <a:buFont typeface="Arial" panose="020B0604020202020204" pitchFamily="34" charset="0"/>
              <a:buChar char="•"/>
            </a:pPr>
            <a:r>
              <a:rPr lang="en-US"/>
              <a:t>Intentionally nuture relationships overtime</a:t>
            </a:r>
          </a:p>
          <a:p>
            <a:pPr marL="285750" indent="-285750">
              <a:buFont typeface="Arial" panose="020B0604020202020204" pitchFamily="34" charset="0"/>
              <a:buChar char="•"/>
            </a:pPr>
            <a:r>
              <a:rPr lang="en-US"/>
              <a:t>Keep the conversation going</a:t>
            </a:r>
          </a:p>
          <a:p>
            <a:pPr marL="285750" indent="-285750">
              <a:buFont typeface="Arial" panose="020B0604020202020204" pitchFamily="34" charset="0"/>
              <a:buChar char="•"/>
            </a:pPr>
            <a:r>
              <a:rPr lang="en-US"/>
              <a:t>Keep your eyes open for additional/new partnerships</a:t>
            </a:r>
          </a:p>
          <a:p>
            <a:pPr marL="742950" lvl="1" indent="-285750">
              <a:buFont typeface="Arial" panose="020B0604020202020204" pitchFamily="34" charset="0"/>
              <a:buChar char="•"/>
            </a:pPr>
            <a:r>
              <a:rPr lang="en-US"/>
              <a:t>Example: We are approaching another college that owns houses.  Our strategy: house refugee family for 3 months and adopt certain aspects of “Every College a Refuge” Model </a:t>
            </a:r>
          </a:p>
          <a:p>
            <a:pPr marL="285750" indent="-285750">
              <a:buFont typeface="Arial" panose="020B0604020202020204" pitchFamily="34" charset="0"/>
              <a:buChar char="•"/>
            </a:pPr>
            <a:r>
              <a:rPr lang="en-US" sz="1600">
                <a:solidFill>
                  <a:schemeClr val="bg1"/>
                </a:solidFill>
              </a:rPr>
              <a:t>. research, learned that retreats did</a:t>
            </a:r>
            <a:endParaRPr lang="en-US" sz="1400" b="1">
              <a:solidFill>
                <a:schemeClr val="bg1"/>
              </a:solidFill>
            </a:endParaRPr>
          </a:p>
        </p:txBody>
      </p:sp>
    </p:spTree>
    <p:custDataLst>
      <p:tags r:id="rId1"/>
    </p:custDataLst>
    <p:extLst>
      <p:ext uri="{BB962C8B-B14F-4D97-AF65-F5344CB8AC3E}">
        <p14:creationId xmlns:p14="http://schemas.microsoft.com/office/powerpoint/2010/main" val="5078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0B7B560-DAF7-F2BA-AB1D-911BDBBBAC1D}"/>
              </a:ext>
            </a:extLst>
          </p:cNvPr>
          <p:cNvSpPr/>
          <p:nvPr/>
        </p:nvSpPr>
        <p:spPr>
          <a:xfrm>
            <a:off x="5944362" y="609504"/>
            <a:ext cx="2798064" cy="2798064"/>
          </a:xfrm>
          <a:prstGeom prst="roundRect">
            <a:avLst>
              <a:gd name="adj" fmla="val 2211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7B16CAE-AA23-4F34-94D8-8E6862D03529}"/>
              </a:ext>
            </a:extLst>
          </p:cNvPr>
          <p:cNvSpPr txBox="1"/>
          <p:nvPr/>
        </p:nvSpPr>
        <p:spPr>
          <a:xfrm>
            <a:off x="396555" y="1709911"/>
            <a:ext cx="3816990" cy="984885"/>
          </a:xfrm>
          <a:prstGeom prst="rect">
            <a:avLst/>
          </a:prstGeom>
          <a:noFill/>
        </p:spPr>
        <p:txBody>
          <a:bodyPr wrap="square" rtlCol="0">
            <a:spAutoFi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Rounded Corners 1">
            <a:extLst>
              <a:ext uri="{FF2B5EF4-FFF2-40B4-BE49-F238E27FC236}">
                <a16:creationId xmlns:a16="http://schemas.microsoft.com/office/drawing/2014/main" id="{7973C824-6DCB-43F9-D4F1-C0F7C308540B}"/>
              </a:ext>
            </a:extLst>
          </p:cNvPr>
          <p:cNvSpPr/>
          <p:nvPr/>
        </p:nvSpPr>
        <p:spPr>
          <a:xfrm>
            <a:off x="1025384" y="1087712"/>
            <a:ext cx="4918978" cy="4356848"/>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Housekeeping Rules</a:t>
            </a:r>
          </a:p>
        </p:txBody>
      </p:sp>
      <p:pic>
        <p:nvPicPr>
          <p:cNvPr id="14" name="Picture 13" descr="A black and red logo&#10;&#10;Description automatically generated">
            <a:extLst>
              <a:ext uri="{FF2B5EF4-FFF2-40B4-BE49-F238E27FC236}">
                <a16:creationId xmlns:a16="http://schemas.microsoft.com/office/drawing/2014/main" id="{B1231921-9BFC-7A9E-79F3-53A6B4C6EB92}"/>
              </a:ext>
            </a:extLst>
          </p:cNvPr>
          <p:cNvPicPr>
            <a:picLocks noChangeAspect="1"/>
          </p:cNvPicPr>
          <p:nvPr/>
        </p:nvPicPr>
        <p:blipFill rotWithShape="1">
          <a:blip r:embed="rId3">
            <a:extLst>
              <a:ext uri="{28A0092B-C50C-407E-A947-70E740481C1C}">
                <a14:useLocalDpi xmlns:a14="http://schemas.microsoft.com/office/drawing/2010/main" val="0"/>
              </a:ext>
            </a:extLst>
          </a:blip>
          <a:srcRect l="576" t="5027" r="-576" b="12611"/>
          <a:stretch/>
        </p:blipFill>
        <p:spPr>
          <a:xfrm>
            <a:off x="7528192" y="949276"/>
            <a:ext cx="3485753" cy="2316859"/>
          </a:xfrm>
          <a:prstGeom prst="rect">
            <a:avLst/>
          </a:prstGeom>
          <a:ln>
            <a:solidFill>
              <a:schemeClr val="tx1"/>
            </a:solidFill>
          </a:ln>
        </p:spPr>
      </p:pic>
      <p:pic>
        <p:nvPicPr>
          <p:cNvPr id="26" name="Picture 25" descr="A blue and white chat bubbles&#10;&#10;Description automatically generated">
            <a:extLst>
              <a:ext uri="{FF2B5EF4-FFF2-40B4-BE49-F238E27FC236}">
                <a16:creationId xmlns:a16="http://schemas.microsoft.com/office/drawing/2014/main" id="{DBB273B3-06B5-3E79-1B69-12C7DFAFC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776" y="3715854"/>
            <a:ext cx="3648587" cy="21928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7489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s with solid fill">
            <a:extLst>
              <a:ext uri="{FF2B5EF4-FFF2-40B4-BE49-F238E27FC236}">
                <a16:creationId xmlns:a16="http://schemas.microsoft.com/office/drawing/2014/main" id="{36738527-2B8A-202C-8E8F-04466C3072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8639" y="916305"/>
            <a:ext cx="2295525" cy="2295525"/>
          </a:xfrm>
          <a:prstGeom prst="rect">
            <a:avLst/>
          </a:prstGeom>
        </p:spPr>
      </p:pic>
      <p:sp>
        <p:nvSpPr>
          <p:cNvPr id="5" name="TextBox 4">
            <a:extLst>
              <a:ext uri="{FF2B5EF4-FFF2-40B4-BE49-F238E27FC236}">
                <a16:creationId xmlns:a16="http://schemas.microsoft.com/office/drawing/2014/main" id="{B59D509A-4BBA-F3C4-22F6-9F3DB394A171}"/>
              </a:ext>
            </a:extLst>
          </p:cNvPr>
          <p:cNvSpPr txBox="1"/>
          <p:nvPr/>
        </p:nvSpPr>
        <p:spPr>
          <a:xfrm>
            <a:off x="3288364" y="2804696"/>
            <a:ext cx="6423660" cy="1323439"/>
          </a:xfrm>
          <a:prstGeom prst="rect">
            <a:avLst/>
          </a:prstGeom>
          <a:noFill/>
        </p:spPr>
        <p:txBody>
          <a:bodyPr wrap="square" rtlCol="0">
            <a:spAutoFit/>
          </a:bodyPr>
          <a:lstStyle/>
          <a:p>
            <a:r>
              <a:rPr lang="en-US" sz="4000" b="1"/>
              <a:t>Questions for Catholic Charities of Green Bay?</a:t>
            </a:r>
          </a:p>
        </p:txBody>
      </p:sp>
    </p:spTree>
    <p:extLst>
      <p:ext uri="{BB962C8B-B14F-4D97-AF65-F5344CB8AC3E}">
        <p14:creationId xmlns:p14="http://schemas.microsoft.com/office/powerpoint/2010/main" val="770201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0221EF-643D-DFA4-F4FF-2C3621189696}"/>
              </a:ext>
            </a:extLst>
          </p:cNvPr>
          <p:cNvSpPr/>
          <p:nvPr/>
        </p:nvSpPr>
        <p:spPr>
          <a:xfrm>
            <a:off x="0" y="-6028"/>
            <a:ext cx="5325204" cy="6858001"/>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3232A4CA-EC9B-C713-C6FB-3D0E5DFDDFF9}"/>
              </a:ext>
            </a:extLst>
          </p:cNvPr>
          <p:cNvSpPr/>
          <p:nvPr/>
        </p:nvSpPr>
        <p:spPr>
          <a:xfrm>
            <a:off x="6866798" y="2427193"/>
            <a:ext cx="4554406" cy="2753965"/>
          </a:xfrm>
          <a:custGeom>
            <a:avLst/>
            <a:gdLst/>
            <a:ahLst/>
            <a:cxnLst/>
            <a:rect l="l" t="t" r="r" b="b"/>
            <a:pathLst>
              <a:path w="6610120" h="4114800">
                <a:moveTo>
                  <a:pt x="0" y="0"/>
                </a:moveTo>
                <a:lnTo>
                  <a:pt x="6610121" y="0"/>
                </a:lnTo>
                <a:lnTo>
                  <a:pt x="661012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Graphic 8" descr="Marker with solid fill">
            <a:extLst>
              <a:ext uri="{FF2B5EF4-FFF2-40B4-BE49-F238E27FC236}">
                <a16:creationId xmlns:a16="http://schemas.microsoft.com/office/drawing/2014/main" id="{77E196B8-55EF-4816-93EC-9B1BFDEC53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02566" y="3826589"/>
            <a:ext cx="412791" cy="412791"/>
          </a:xfrm>
          <a:prstGeom prst="rect">
            <a:avLst/>
          </a:prstGeom>
        </p:spPr>
      </p:pic>
      <p:sp>
        <p:nvSpPr>
          <p:cNvPr id="4" name="TextBox 4">
            <a:extLst>
              <a:ext uri="{FF2B5EF4-FFF2-40B4-BE49-F238E27FC236}">
                <a16:creationId xmlns:a16="http://schemas.microsoft.com/office/drawing/2014/main" id="{CFC25630-DE90-9F8E-A160-9E97CAF2899E}"/>
              </a:ext>
            </a:extLst>
          </p:cNvPr>
          <p:cNvSpPr txBox="1"/>
          <p:nvPr/>
        </p:nvSpPr>
        <p:spPr>
          <a:xfrm>
            <a:off x="0" y="4404768"/>
            <a:ext cx="5325204" cy="1762790"/>
          </a:xfrm>
          <a:prstGeom prst="rect">
            <a:avLst/>
          </a:prstGeom>
        </p:spPr>
        <p:txBody>
          <a:bodyPr wrap="square" lIns="0" tIns="0" rIns="0" bIns="0" rtlCol="0" anchor="t">
            <a:spAutoFit/>
          </a:bodyPr>
          <a:lstStyle/>
          <a:p>
            <a:pPr algn="ctr">
              <a:lnSpc>
                <a:spcPts val="4759"/>
              </a:lnSpc>
              <a:spcBef>
                <a:spcPct val="0"/>
              </a:spcBef>
            </a:pPr>
            <a:r>
              <a:rPr lang="en-US" sz="3000" b="1">
                <a:solidFill>
                  <a:schemeClr val="bg1"/>
                </a:solidFill>
                <a:latin typeface="Canva Sans"/>
              </a:rPr>
              <a:t>Jennifer Verkap-Ruthven</a:t>
            </a:r>
          </a:p>
          <a:p>
            <a:pPr algn="ctr">
              <a:lnSpc>
                <a:spcPts val="4759"/>
              </a:lnSpc>
              <a:spcBef>
                <a:spcPct val="0"/>
              </a:spcBef>
            </a:pPr>
            <a:r>
              <a:rPr lang="en-US" sz="2400" b="1">
                <a:solidFill>
                  <a:schemeClr val="bg1"/>
                </a:solidFill>
                <a:latin typeface="Canva Sans"/>
              </a:rPr>
              <a:t>Little Rock, AR</a:t>
            </a:r>
          </a:p>
          <a:p>
            <a:pPr algn="ctr">
              <a:lnSpc>
                <a:spcPts val="4759"/>
              </a:lnSpc>
              <a:spcBef>
                <a:spcPct val="0"/>
              </a:spcBef>
            </a:pPr>
            <a:endParaRPr lang="en-US" sz="2400" b="1">
              <a:solidFill>
                <a:schemeClr val="bg1"/>
              </a:solidFill>
              <a:latin typeface="Canva Sans"/>
            </a:endParaRPr>
          </a:p>
        </p:txBody>
      </p:sp>
      <p:sp>
        <p:nvSpPr>
          <p:cNvPr id="10" name="Rectangle: Rounded Corners 9">
            <a:extLst>
              <a:ext uri="{FF2B5EF4-FFF2-40B4-BE49-F238E27FC236}">
                <a16:creationId xmlns:a16="http://schemas.microsoft.com/office/drawing/2014/main" id="{5A388314-C1D4-1287-2A36-76FEC4AF126F}"/>
              </a:ext>
            </a:extLst>
          </p:cNvPr>
          <p:cNvSpPr/>
          <p:nvPr/>
        </p:nvSpPr>
        <p:spPr>
          <a:xfrm>
            <a:off x="1479082" y="1511166"/>
            <a:ext cx="2428776" cy="252181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7C68E07-DA01-B35A-7CD8-B52AE0027D3F}"/>
              </a:ext>
            </a:extLst>
          </p:cNvPr>
          <p:cNvSpPr/>
          <p:nvPr/>
        </p:nvSpPr>
        <p:spPr>
          <a:xfrm>
            <a:off x="8037094" y="712269"/>
            <a:ext cx="1636295" cy="1679608"/>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in a blue dress&#10;&#10;Description automatically generated">
            <a:extLst>
              <a:ext uri="{FF2B5EF4-FFF2-40B4-BE49-F238E27FC236}">
                <a16:creationId xmlns:a16="http://schemas.microsoft.com/office/drawing/2014/main" id="{B9A4D97C-8A0E-D7B3-179C-907004B8205F}"/>
              </a:ext>
            </a:extLst>
          </p:cNvPr>
          <p:cNvPicPr>
            <a:picLocks noChangeAspect="1"/>
          </p:cNvPicPr>
          <p:nvPr/>
        </p:nvPicPr>
        <p:blipFill rotWithShape="1">
          <a:blip r:embed="rId6">
            <a:extLst>
              <a:ext uri="{28A0092B-C50C-407E-A947-70E740481C1C}">
                <a14:useLocalDpi xmlns:a14="http://schemas.microsoft.com/office/drawing/2010/main" val="0"/>
              </a:ext>
            </a:extLst>
          </a:blip>
          <a:srcRect l="9279" t="1551" r="14485" b="58100"/>
          <a:stretch/>
        </p:blipFill>
        <p:spPr>
          <a:xfrm>
            <a:off x="1700348" y="1788099"/>
            <a:ext cx="2014031" cy="2016077"/>
          </a:xfrm>
          <a:prstGeom prst="roundRect">
            <a:avLst/>
          </a:prstGeom>
        </p:spPr>
      </p:pic>
      <p:pic>
        <p:nvPicPr>
          <p:cNvPr id="12" name="Picture 11" descr="A logo of a church&#10;&#10;Description automatically generated">
            <a:extLst>
              <a:ext uri="{FF2B5EF4-FFF2-40B4-BE49-F238E27FC236}">
                <a16:creationId xmlns:a16="http://schemas.microsoft.com/office/drawing/2014/main" id="{DED9ADF7-FBE9-A728-1E6F-B1695F8EDD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0724" y="885524"/>
            <a:ext cx="1341379" cy="13413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669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pPr algn="ctr"/>
            <a:r>
              <a:rPr lang="en-US" sz="4000" b="1">
                <a:latin typeface="Open Sans"/>
                <a:ea typeface="Open Sans"/>
                <a:cs typeface="Open Sans"/>
              </a:rPr>
              <a:t>Current Housing Situation in Little Rock</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3C838654-99BE-2D61-3B96-62A3A835268C}"/>
              </a:ext>
            </a:extLst>
          </p:cNvPr>
          <p:cNvGraphicFramePr/>
          <p:nvPr/>
        </p:nvGraphicFramePr>
        <p:xfrm>
          <a:off x="2687638" y="2371724"/>
          <a:ext cx="6816724" cy="3800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449F25B-3348-9DC9-DEBF-1C87E60C8D43}"/>
              </a:ext>
            </a:extLst>
          </p:cNvPr>
          <p:cNvSpPr txBox="1"/>
          <p:nvPr/>
        </p:nvSpPr>
        <p:spPr>
          <a:xfrm>
            <a:off x="152399" y="6551950"/>
            <a:ext cx="7862048" cy="261610"/>
          </a:xfrm>
          <a:prstGeom prst="rect">
            <a:avLst/>
          </a:prstGeom>
          <a:noFill/>
        </p:spPr>
        <p:txBody>
          <a:bodyPr wrap="square" rtlCol="0">
            <a:spAutoFit/>
          </a:bodyPr>
          <a:lstStyle/>
          <a:p>
            <a:r>
              <a:rPr lang="en-US" sz="1050"/>
              <a:t>https://www.rentcafe.com/average-rent-market-trends/us/ar/little-rock/</a:t>
            </a:r>
          </a:p>
        </p:txBody>
      </p:sp>
    </p:spTree>
    <p:custDataLst>
      <p:tags r:id="rId1"/>
    </p:custDataLst>
    <p:extLst>
      <p:ext uri="{BB962C8B-B14F-4D97-AF65-F5344CB8AC3E}">
        <p14:creationId xmlns:p14="http://schemas.microsoft.com/office/powerpoint/2010/main" val="2057914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731800" y="2085975"/>
            <a:ext cx="10650575" cy="45339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69441"/>
          </a:xfrm>
          <a:prstGeom prst="rect">
            <a:avLst/>
          </a:prstGeom>
          <a:noFill/>
        </p:spPr>
        <p:txBody>
          <a:bodyPr wrap="square" lIns="91440" tIns="45720" rIns="91440" bIns="45720" rtlCol="0" anchor="t">
            <a:spAutoFit/>
          </a:bodyPr>
          <a:lstStyle/>
          <a:p>
            <a:pPr algn="ctr"/>
            <a:r>
              <a:rPr lang="en-US" sz="4400" b="1">
                <a:latin typeface="Open Sans"/>
                <a:ea typeface="Open Sans"/>
                <a:cs typeface="Open Sans"/>
              </a:rPr>
              <a:t>Housing Volunteer and Sponsor Teams</a:t>
            </a:r>
          </a:p>
        </p:txBody>
      </p:sp>
      <p:sp>
        <p:nvSpPr>
          <p:cNvPr id="10" name="Rectangle 9">
            <a:extLst>
              <a:ext uri="{FF2B5EF4-FFF2-40B4-BE49-F238E27FC236}">
                <a16:creationId xmlns:a16="http://schemas.microsoft.com/office/drawing/2014/main" id="{C397482C-B12A-DA9E-190F-4141E12A66F0}"/>
              </a:ext>
            </a:extLst>
          </p:cNvPr>
          <p:cNvSpPr/>
          <p:nvPr/>
        </p:nvSpPr>
        <p:spPr>
          <a:xfrm>
            <a:off x="0" y="1196715"/>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ED194E-51B9-88AF-881B-2D12C622E7E7}"/>
              </a:ext>
            </a:extLst>
          </p:cNvPr>
          <p:cNvSpPr txBox="1"/>
          <p:nvPr/>
        </p:nvSpPr>
        <p:spPr>
          <a:xfrm>
            <a:off x="934459" y="2829431"/>
            <a:ext cx="10659036" cy="2923877"/>
          </a:xfrm>
          <a:prstGeom prst="rect">
            <a:avLst/>
          </a:prstGeom>
          <a:noFill/>
        </p:spPr>
        <p:txBody>
          <a:bodyPr wrap="square" rtlCol="0">
            <a:spAutoFit/>
          </a:bodyPr>
          <a:lstStyle/>
          <a:p>
            <a:pPr marL="285750" indent="-285750">
              <a:buFont typeface="Arial" panose="020B0604020202020204" pitchFamily="34" charset="0"/>
              <a:buChar char="•"/>
            </a:pPr>
            <a:r>
              <a:rPr lang="en-US" sz="3200"/>
              <a:t>Sponsor Teams (ST) – groups from different faith congregations who “adopted” a family. </a:t>
            </a:r>
          </a:p>
          <a:p>
            <a:pPr marL="742950" lvl="1" indent="-285750">
              <a:buFont typeface="Arial" panose="020B0604020202020204" pitchFamily="34" charset="0"/>
              <a:buChar char="•"/>
            </a:pPr>
            <a:r>
              <a:rPr lang="en-US" sz="2800"/>
              <a:t>These ST’s were able to raise funds from their own congregations and communities</a:t>
            </a:r>
          </a:p>
          <a:p>
            <a:pPr marL="285750" indent="-285750">
              <a:buFont typeface="Arial" panose="020B0604020202020204" pitchFamily="34" charset="0"/>
              <a:buChar char="•"/>
            </a:pPr>
            <a:r>
              <a:rPr lang="en-US" sz="3200"/>
              <a:t>Housing volunteer came from The Interfaith Center of Little Rock</a:t>
            </a:r>
          </a:p>
        </p:txBody>
      </p:sp>
    </p:spTree>
    <p:custDataLst>
      <p:tags r:id="rId1"/>
    </p:custDataLst>
    <p:extLst>
      <p:ext uri="{BB962C8B-B14F-4D97-AF65-F5344CB8AC3E}">
        <p14:creationId xmlns:p14="http://schemas.microsoft.com/office/powerpoint/2010/main" val="35468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04144" y="267343"/>
            <a:ext cx="11183712" cy="1200329"/>
          </a:xfrm>
          <a:prstGeom prst="rect">
            <a:avLst/>
          </a:prstGeom>
          <a:noFill/>
        </p:spPr>
        <p:txBody>
          <a:bodyPr wrap="square" lIns="91440" tIns="45720" rIns="91440" bIns="45720" rtlCol="0" anchor="t">
            <a:spAutoFit/>
          </a:bodyPr>
          <a:lstStyle/>
          <a:p>
            <a:pPr algn="ctr"/>
            <a:r>
              <a:rPr lang="en-US" sz="2800" b="1">
                <a:latin typeface="Open Sans"/>
                <a:ea typeface="Open Sans"/>
                <a:cs typeface="Open Sans"/>
              </a:rPr>
              <a:t>How we used our housing volunteer and Sponsor Teams</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948780"/>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8F8BE7D0-2276-E66A-A871-BFAD299B6BE1}"/>
              </a:ext>
            </a:extLst>
          </p:cNvPr>
          <p:cNvGraphicFramePr/>
          <p:nvPr>
            <p:extLst>
              <p:ext uri="{D42A27DB-BD31-4B8C-83A1-F6EECF244321}">
                <p14:modId xmlns:p14="http://schemas.microsoft.com/office/powerpoint/2010/main" val="751630138"/>
              </p:ext>
            </p:extLst>
          </p:nvPr>
        </p:nvGraphicFramePr>
        <p:xfrm>
          <a:off x="1337590" y="1467672"/>
          <a:ext cx="9861176" cy="5262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60585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Challenges</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246006"/>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FFDE74D1-B0D5-1EC1-BE7F-62944CF80962}"/>
              </a:ext>
            </a:extLst>
          </p:cNvPr>
          <p:cNvGraphicFramePr/>
          <p:nvPr/>
        </p:nvGraphicFramePr>
        <p:xfrm>
          <a:off x="636494" y="0"/>
          <a:ext cx="11349318" cy="7503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02378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s with solid fill">
            <a:extLst>
              <a:ext uri="{FF2B5EF4-FFF2-40B4-BE49-F238E27FC236}">
                <a16:creationId xmlns:a16="http://schemas.microsoft.com/office/drawing/2014/main" id="{36738527-2B8A-202C-8E8F-04466C3072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8639" y="916305"/>
            <a:ext cx="2295525" cy="2295525"/>
          </a:xfrm>
          <a:prstGeom prst="rect">
            <a:avLst/>
          </a:prstGeom>
        </p:spPr>
      </p:pic>
      <p:sp>
        <p:nvSpPr>
          <p:cNvPr id="5" name="TextBox 4">
            <a:extLst>
              <a:ext uri="{FF2B5EF4-FFF2-40B4-BE49-F238E27FC236}">
                <a16:creationId xmlns:a16="http://schemas.microsoft.com/office/drawing/2014/main" id="{B59D509A-4BBA-F3C4-22F6-9F3DB394A171}"/>
              </a:ext>
            </a:extLst>
          </p:cNvPr>
          <p:cNvSpPr txBox="1"/>
          <p:nvPr/>
        </p:nvSpPr>
        <p:spPr>
          <a:xfrm>
            <a:off x="2202058" y="2880110"/>
            <a:ext cx="7176516" cy="1323439"/>
          </a:xfrm>
          <a:prstGeom prst="rect">
            <a:avLst/>
          </a:prstGeom>
          <a:noFill/>
        </p:spPr>
        <p:txBody>
          <a:bodyPr wrap="square" rtlCol="0">
            <a:spAutoFit/>
          </a:bodyPr>
          <a:lstStyle/>
          <a:p>
            <a:r>
              <a:rPr lang="en-US" sz="4000" b="1"/>
              <a:t>Questions for Catholic Charities of Arkansas?</a:t>
            </a:r>
          </a:p>
        </p:txBody>
      </p:sp>
    </p:spTree>
    <p:extLst>
      <p:ext uri="{BB962C8B-B14F-4D97-AF65-F5344CB8AC3E}">
        <p14:creationId xmlns:p14="http://schemas.microsoft.com/office/powerpoint/2010/main" val="2081526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0221EF-643D-DFA4-F4FF-2C3621189696}"/>
              </a:ext>
            </a:extLst>
          </p:cNvPr>
          <p:cNvSpPr/>
          <p:nvPr/>
        </p:nvSpPr>
        <p:spPr>
          <a:xfrm>
            <a:off x="0" y="-6028"/>
            <a:ext cx="5325204" cy="6858001"/>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5">
            <a:extLst>
              <a:ext uri="{FF2B5EF4-FFF2-40B4-BE49-F238E27FC236}">
                <a16:creationId xmlns:a16="http://schemas.microsoft.com/office/drawing/2014/main" id="{3232A4CA-EC9B-C713-C6FB-3D0E5DFDDFF9}"/>
              </a:ext>
            </a:extLst>
          </p:cNvPr>
          <p:cNvSpPr/>
          <p:nvPr/>
        </p:nvSpPr>
        <p:spPr>
          <a:xfrm>
            <a:off x="6991925" y="2613258"/>
            <a:ext cx="4554406" cy="2753965"/>
          </a:xfrm>
          <a:custGeom>
            <a:avLst/>
            <a:gdLst/>
            <a:ahLst/>
            <a:cxnLst/>
            <a:rect l="l" t="t" r="r" b="b"/>
            <a:pathLst>
              <a:path w="6610120" h="4114800">
                <a:moveTo>
                  <a:pt x="0" y="0"/>
                </a:moveTo>
                <a:lnTo>
                  <a:pt x="6610121" y="0"/>
                </a:lnTo>
                <a:lnTo>
                  <a:pt x="6610121"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9" name="Graphic 8" descr="Marker with solid fill">
            <a:extLst>
              <a:ext uri="{FF2B5EF4-FFF2-40B4-BE49-F238E27FC236}">
                <a16:creationId xmlns:a16="http://schemas.microsoft.com/office/drawing/2014/main" id="{77E196B8-55EF-4816-93EC-9B1BFDEC53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2476" y="3010181"/>
            <a:ext cx="412791" cy="412791"/>
          </a:xfrm>
          <a:prstGeom prst="rect">
            <a:avLst/>
          </a:prstGeom>
        </p:spPr>
      </p:pic>
      <p:sp>
        <p:nvSpPr>
          <p:cNvPr id="4" name="TextBox 4">
            <a:extLst>
              <a:ext uri="{FF2B5EF4-FFF2-40B4-BE49-F238E27FC236}">
                <a16:creationId xmlns:a16="http://schemas.microsoft.com/office/drawing/2014/main" id="{CFC25630-DE90-9F8E-A160-9E97CAF2899E}"/>
              </a:ext>
            </a:extLst>
          </p:cNvPr>
          <p:cNvSpPr txBox="1"/>
          <p:nvPr/>
        </p:nvSpPr>
        <p:spPr>
          <a:xfrm>
            <a:off x="770011" y="4398062"/>
            <a:ext cx="4008698" cy="1762790"/>
          </a:xfrm>
          <a:prstGeom prst="rect">
            <a:avLst/>
          </a:prstGeom>
        </p:spPr>
        <p:txBody>
          <a:bodyPr wrap="square" lIns="0" tIns="0" rIns="0" bIns="0" rtlCol="0" anchor="t">
            <a:spAutoFit/>
          </a:bodyPr>
          <a:lstStyle/>
          <a:p>
            <a:pPr algn="ctr">
              <a:lnSpc>
                <a:spcPts val="4759"/>
              </a:lnSpc>
              <a:spcBef>
                <a:spcPct val="0"/>
              </a:spcBef>
            </a:pPr>
            <a:r>
              <a:rPr lang="en-US" sz="3200" b="1">
                <a:solidFill>
                  <a:schemeClr val="bg1"/>
                </a:solidFill>
                <a:latin typeface="Canva Sans"/>
              </a:rPr>
              <a:t>Philip D’Agati</a:t>
            </a:r>
          </a:p>
          <a:p>
            <a:pPr algn="ctr">
              <a:lnSpc>
                <a:spcPts val="4759"/>
              </a:lnSpc>
              <a:spcBef>
                <a:spcPct val="0"/>
              </a:spcBef>
            </a:pPr>
            <a:r>
              <a:rPr lang="en-US" sz="2400" b="1">
                <a:solidFill>
                  <a:schemeClr val="bg1"/>
                </a:solidFill>
                <a:latin typeface="Canva Sans"/>
              </a:rPr>
              <a:t>Boston, MA</a:t>
            </a:r>
          </a:p>
          <a:p>
            <a:pPr algn="ctr">
              <a:lnSpc>
                <a:spcPts val="4759"/>
              </a:lnSpc>
              <a:spcBef>
                <a:spcPct val="0"/>
              </a:spcBef>
            </a:pPr>
            <a:endParaRPr lang="en-US" sz="2400" b="1">
              <a:solidFill>
                <a:schemeClr val="bg1"/>
              </a:solidFill>
              <a:latin typeface="Canva Sans"/>
            </a:endParaRPr>
          </a:p>
        </p:txBody>
      </p:sp>
      <p:sp>
        <p:nvSpPr>
          <p:cNvPr id="10" name="Rectangle: Rounded Corners 9">
            <a:extLst>
              <a:ext uri="{FF2B5EF4-FFF2-40B4-BE49-F238E27FC236}">
                <a16:creationId xmlns:a16="http://schemas.microsoft.com/office/drawing/2014/main" id="{5A388314-C1D4-1287-2A36-76FEC4AF126F}"/>
              </a:ext>
            </a:extLst>
          </p:cNvPr>
          <p:cNvSpPr/>
          <p:nvPr/>
        </p:nvSpPr>
        <p:spPr>
          <a:xfrm>
            <a:off x="1684421" y="1559293"/>
            <a:ext cx="2271561" cy="235819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7C68E07-DA01-B35A-7CD8-B52AE0027D3F}"/>
              </a:ext>
            </a:extLst>
          </p:cNvPr>
          <p:cNvSpPr/>
          <p:nvPr/>
        </p:nvSpPr>
        <p:spPr>
          <a:xfrm>
            <a:off x="7825339" y="1019789"/>
            <a:ext cx="2887579" cy="1286043"/>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for a charity&#10;&#10;Description automatically generated">
            <a:extLst>
              <a:ext uri="{FF2B5EF4-FFF2-40B4-BE49-F238E27FC236}">
                <a16:creationId xmlns:a16="http://schemas.microsoft.com/office/drawing/2014/main" id="{48D70FE8-B7C7-D6AC-AA6D-F34541A968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0552" y="1167646"/>
            <a:ext cx="2297152" cy="990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person with glasses and beard&#10;&#10;Description automatically generated">
            <a:extLst>
              <a:ext uri="{FF2B5EF4-FFF2-40B4-BE49-F238E27FC236}">
                <a16:creationId xmlns:a16="http://schemas.microsoft.com/office/drawing/2014/main" id="{2ABC9412-478F-C22D-6D95-4EF36C6E22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8017" y="1951157"/>
            <a:ext cx="1792685" cy="1618259"/>
          </a:xfrm>
          <a:prstGeom prst="roundRect">
            <a:avLst/>
          </a:prstGeom>
          <a:ln>
            <a:solidFill>
              <a:schemeClr val="accent1">
                <a:shade val="15000"/>
              </a:schemeClr>
            </a:solidFill>
          </a:ln>
        </p:spPr>
      </p:pic>
    </p:spTree>
    <p:extLst>
      <p:ext uri="{BB962C8B-B14F-4D97-AF65-F5344CB8AC3E}">
        <p14:creationId xmlns:p14="http://schemas.microsoft.com/office/powerpoint/2010/main" val="648892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Boston’s Real Estate Reality</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3C838654-99BE-2D61-3B96-62A3A835268C}"/>
              </a:ext>
            </a:extLst>
          </p:cNvPr>
          <p:cNvGraphicFramePr/>
          <p:nvPr/>
        </p:nvGraphicFramePr>
        <p:xfrm>
          <a:off x="210065" y="2242400"/>
          <a:ext cx="11738919" cy="392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14064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FDF79A7-E6BB-AF24-9EF9-54BBB96B1AC5}"/>
              </a:ext>
            </a:extLst>
          </p:cNvPr>
          <p:cNvSpPr/>
          <p:nvPr/>
        </p:nvSpPr>
        <p:spPr>
          <a:xfrm>
            <a:off x="3271168" y="1827550"/>
            <a:ext cx="2055701"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Provide Facts</a:t>
            </a:r>
          </a:p>
        </p:txBody>
      </p:sp>
      <p:sp>
        <p:nvSpPr>
          <p:cNvPr id="12" name="Rectangle: Rounded Corners 11">
            <a:extLst>
              <a:ext uri="{FF2B5EF4-FFF2-40B4-BE49-F238E27FC236}">
                <a16:creationId xmlns:a16="http://schemas.microsoft.com/office/drawing/2014/main" id="{4B3EAA36-2A8B-48CF-8B77-F58512F82D31}"/>
              </a:ext>
            </a:extLst>
          </p:cNvPr>
          <p:cNvSpPr/>
          <p:nvPr/>
        </p:nvSpPr>
        <p:spPr>
          <a:xfrm>
            <a:off x="2267121" y="3885576"/>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Provide Stories</a:t>
            </a:r>
            <a:endParaRPr lang="en-US">
              <a:solidFill>
                <a:schemeClr val="tx1"/>
              </a:solidFill>
            </a:endParaRPr>
          </a:p>
        </p:txBody>
      </p:sp>
      <p:sp>
        <p:nvSpPr>
          <p:cNvPr id="13" name="Rectangle: Rounded Corners 12">
            <a:extLst>
              <a:ext uri="{FF2B5EF4-FFF2-40B4-BE49-F238E27FC236}">
                <a16:creationId xmlns:a16="http://schemas.microsoft.com/office/drawing/2014/main" id="{F87B12A9-8279-A93D-F0CF-D7015DC0E7ED}"/>
              </a:ext>
            </a:extLst>
          </p:cNvPr>
          <p:cNvSpPr/>
          <p:nvPr/>
        </p:nvSpPr>
        <p:spPr>
          <a:xfrm>
            <a:off x="4852267" y="3885575"/>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Success is a team effort!</a:t>
            </a:r>
          </a:p>
        </p:txBody>
      </p:sp>
      <p:sp>
        <p:nvSpPr>
          <p:cNvPr id="14" name="Rectangle: Rounded Corners 13">
            <a:extLst>
              <a:ext uri="{FF2B5EF4-FFF2-40B4-BE49-F238E27FC236}">
                <a16:creationId xmlns:a16="http://schemas.microsoft.com/office/drawing/2014/main" id="{5AAD74E9-3A86-8D50-853D-6C7ABE79C748}"/>
              </a:ext>
            </a:extLst>
          </p:cNvPr>
          <p:cNvSpPr/>
          <p:nvPr/>
        </p:nvSpPr>
        <p:spPr>
          <a:xfrm>
            <a:off x="7312300" y="3885575"/>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Provide Tools</a:t>
            </a:r>
          </a:p>
        </p:txBody>
      </p:sp>
      <p:sp>
        <p:nvSpPr>
          <p:cNvPr id="3" name="Rectangle: Rounded Corners 2">
            <a:extLst>
              <a:ext uri="{FF2B5EF4-FFF2-40B4-BE49-F238E27FC236}">
                <a16:creationId xmlns:a16="http://schemas.microsoft.com/office/drawing/2014/main" id="{A590E31B-478A-6AD0-D65D-935D5E7EDBD4}"/>
              </a:ext>
            </a:extLst>
          </p:cNvPr>
          <p:cNvSpPr/>
          <p:nvPr/>
        </p:nvSpPr>
        <p:spPr>
          <a:xfrm>
            <a:off x="6072468" y="1827549"/>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Provide Options</a:t>
            </a:r>
          </a:p>
        </p:txBody>
      </p:sp>
      <p:sp>
        <p:nvSpPr>
          <p:cNvPr id="4" name="Rectangle 3">
            <a:extLst>
              <a:ext uri="{FF2B5EF4-FFF2-40B4-BE49-F238E27FC236}">
                <a16:creationId xmlns:a16="http://schemas.microsoft.com/office/drawing/2014/main" id="{20B293CC-D700-7238-183D-6196B9A8618F}"/>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1FF00F-6B1F-8F6A-64B2-DC1E2B793C09}"/>
              </a:ext>
            </a:extLst>
          </p:cNvPr>
          <p:cNvSpPr txBox="1"/>
          <p:nvPr/>
        </p:nvSpPr>
        <p:spPr>
          <a:xfrm>
            <a:off x="614601" y="327372"/>
            <a:ext cx="10299408"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Preparing Community Sponsorship Teams</a:t>
            </a:r>
          </a:p>
        </p:txBody>
      </p:sp>
      <p:sp>
        <p:nvSpPr>
          <p:cNvPr id="6" name="Rectangle 5">
            <a:extLst>
              <a:ext uri="{FF2B5EF4-FFF2-40B4-BE49-F238E27FC236}">
                <a16:creationId xmlns:a16="http://schemas.microsoft.com/office/drawing/2014/main" id="{224A34C1-D0DA-80B0-AB11-DDEC977B2BA9}"/>
              </a:ext>
            </a:extLst>
          </p:cNvPr>
          <p:cNvSpPr/>
          <p:nvPr/>
        </p:nvSpPr>
        <p:spPr>
          <a:xfrm>
            <a:off x="138295" y="1097176"/>
            <a:ext cx="11868346"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8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sz="1200"/>
            </a:p>
          </p:txBody>
        </p:sp>
      </p:grpSp>
      <p:sp>
        <p:nvSpPr>
          <p:cNvPr id="4" name="TextBox 4"/>
          <p:cNvSpPr txBox="1"/>
          <p:nvPr/>
        </p:nvSpPr>
        <p:spPr>
          <a:xfrm>
            <a:off x="4591725" y="684062"/>
            <a:ext cx="5571035" cy="655436"/>
          </a:xfrm>
          <a:prstGeom prst="rect">
            <a:avLst/>
          </a:prstGeom>
        </p:spPr>
        <p:txBody>
          <a:bodyPr wrap="square" lIns="0" tIns="0" rIns="0" bIns="0" rtlCol="0" anchor="t">
            <a:spAutoFit/>
          </a:bodyPr>
          <a:lstStyle/>
          <a:p>
            <a:pPr>
              <a:lnSpc>
                <a:spcPts val="5280"/>
              </a:lnSpc>
            </a:pPr>
            <a:r>
              <a:rPr lang="en-US" sz="4400">
                <a:solidFill>
                  <a:srgbClr val="000000"/>
                </a:solidFill>
                <a:latin typeface="Open Sans Bold"/>
              </a:rPr>
              <a:t>Anonymous Survey</a:t>
            </a:r>
          </a:p>
        </p:txBody>
      </p:sp>
      <p:grpSp>
        <p:nvGrpSpPr>
          <p:cNvPr id="5" name="Group 5"/>
          <p:cNvGrpSpPr/>
          <p:nvPr/>
        </p:nvGrpSpPr>
        <p:grpSpPr>
          <a:xfrm>
            <a:off x="4591725" y="1600200"/>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sz="12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sz="1200"/>
            </a:p>
          </p:txBody>
        </p:sp>
      </p:grpSp>
      <p:grpSp>
        <p:nvGrpSpPr>
          <p:cNvPr id="9" name="Group 9"/>
          <p:cNvGrpSpPr/>
          <p:nvPr/>
        </p:nvGrpSpPr>
        <p:grpSpPr>
          <a:xfrm>
            <a:off x="349155" y="684062"/>
            <a:ext cx="3526606" cy="229041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598559" y="226588"/>
              <a:ext cx="5828984" cy="2130663"/>
            </a:xfrm>
            <a:prstGeom prst="rect">
              <a:avLst/>
            </a:prstGeom>
          </p:spPr>
          <p:txBody>
            <a:bodyPr wrap="square" lIns="0" tIns="0" rIns="0" bIns="0" rtlCol="0" anchor="t">
              <a:spAutoFit/>
            </a:bodyPr>
            <a:lstStyle/>
            <a:p>
              <a:pPr>
                <a:lnSpc>
                  <a:spcPts val="3723"/>
                </a:lnSpc>
              </a:pPr>
              <a:r>
                <a:rPr lang="en-US" sz="2400" b="1">
                  <a:solidFill>
                    <a:srgbClr val="1D4355"/>
                  </a:solidFill>
                  <a:latin typeface="Barlow Bold"/>
                </a:rPr>
                <a:t>Please share your thoughts at the end of the webinar.</a:t>
              </a:r>
            </a:p>
          </p:txBody>
        </p:sp>
      </p:grpSp>
      <p:sp>
        <p:nvSpPr>
          <p:cNvPr id="12" name="TextBox 11">
            <a:extLst>
              <a:ext uri="{FF2B5EF4-FFF2-40B4-BE49-F238E27FC236}">
                <a16:creationId xmlns:a16="http://schemas.microsoft.com/office/drawing/2014/main" id="{13D271A6-F5C3-21F9-B800-7205CF1947DA}"/>
              </a:ext>
            </a:extLst>
          </p:cNvPr>
          <p:cNvSpPr txBox="1"/>
          <p:nvPr/>
        </p:nvSpPr>
        <p:spPr>
          <a:xfrm>
            <a:off x="4330898" y="2195844"/>
            <a:ext cx="6092687" cy="3416320"/>
          </a:xfrm>
          <a:prstGeom prst="rect">
            <a:avLst/>
          </a:prstGeom>
          <a:noFill/>
        </p:spPr>
        <p:txBody>
          <a:bodyPr wrap="square" rtlCol="0">
            <a:spAutoFit/>
          </a:bodyPr>
          <a:lstStyle/>
          <a:p>
            <a:r>
              <a:rPr lang="en-US" sz="2400"/>
              <a:t>Do you agree with this statement?  Today’s webinar met my training needs on this topic.</a:t>
            </a:r>
          </a:p>
          <a:p>
            <a:endParaRPr lang="en-US" sz="2400"/>
          </a:p>
          <a:p>
            <a:r>
              <a:rPr lang="en-US" sz="2400"/>
              <a:t>Was there something specific you learned today or enjoyed about the webinar?</a:t>
            </a:r>
          </a:p>
          <a:p>
            <a:endParaRPr lang="en-US" sz="2400"/>
          </a:p>
          <a:p>
            <a:r>
              <a:rPr lang="en-US" sz="2400"/>
              <a:t>What was missing from today’s webinar, or how could we make this topic easier for you?</a:t>
            </a:r>
          </a:p>
          <a:p>
            <a:endParaRPr lang="en-US" sz="2400"/>
          </a:p>
        </p:txBody>
      </p:sp>
    </p:spTree>
    <p:extLst>
      <p:ext uri="{BB962C8B-B14F-4D97-AF65-F5344CB8AC3E}">
        <p14:creationId xmlns:p14="http://schemas.microsoft.com/office/powerpoint/2010/main" val="1192511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Provide Facts</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33982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8F8BE7D0-2276-E66A-A871-BFAD299B6BE1}"/>
              </a:ext>
            </a:extLst>
          </p:cNvPr>
          <p:cNvGraphicFramePr/>
          <p:nvPr/>
        </p:nvGraphicFramePr>
        <p:xfrm>
          <a:off x="2705100" y="2194505"/>
          <a:ext cx="7092950" cy="423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159030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Provide Options</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408264"/>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706323A9-13FD-8798-6475-7FC4D7FA4B9F}"/>
              </a:ext>
            </a:extLst>
          </p:cNvPr>
          <p:cNvGraphicFramePr/>
          <p:nvPr/>
        </p:nvGraphicFramePr>
        <p:xfrm>
          <a:off x="2343149" y="2126801"/>
          <a:ext cx="7159625" cy="423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108290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Provide Stories</a:t>
            </a:r>
          </a:p>
        </p:txBody>
      </p:sp>
      <p:sp>
        <p:nvSpPr>
          <p:cNvPr id="10" name="Rectangle 9">
            <a:extLst>
              <a:ext uri="{FF2B5EF4-FFF2-40B4-BE49-F238E27FC236}">
                <a16:creationId xmlns:a16="http://schemas.microsoft.com/office/drawing/2014/main" id="{C397482C-B12A-DA9E-190F-4141E12A66F0}"/>
              </a:ext>
            </a:extLst>
          </p:cNvPr>
          <p:cNvSpPr/>
          <p:nvPr/>
        </p:nvSpPr>
        <p:spPr>
          <a:xfrm>
            <a:off x="0" y="1312990"/>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2E9393A1-80B1-EC44-F184-8F175E85FC48}"/>
              </a:ext>
            </a:extLst>
          </p:cNvPr>
          <p:cNvGraphicFramePr/>
          <p:nvPr/>
        </p:nvGraphicFramePr>
        <p:xfrm>
          <a:off x="2257424" y="2128100"/>
          <a:ext cx="6511925" cy="3895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4020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Provide Tools</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339822"/>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a:extLst>
              <a:ext uri="{FF2B5EF4-FFF2-40B4-BE49-F238E27FC236}">
                <a16:creationId xmlns:a16="http://schemas.microsoft.com/office/drawing/2014/main" id="{8F8BE7D0-2276-E66A-A871-BFAD299B6BE1}"/>
              </a:ext>
            </a:extLst>
          </p:cNvPr>
          <p:cNvGraphicFramePr/>
          <p:nvPr/>
        </p:nvGraphicFramePr>
        <p:xfrm>
          <a:off x="2705100" y="2194505"/>
          <a:ext cx="7092950" cy="423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61916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Value of Team Collaboration</a:t>
            </a:r>
          </a:p>
        </p:txBody>
      </p:sp>
      <p:sp>
        <p:nvSpPr>
          <p:cNvPr id="10" name="Rectangle 9">
            <a:extLst>
              <a:ext uri="{FF2B5EF4-FFF2-40B4-BE49-F238E27FC236}">
                <a16:creationId xmlns:a16="http://schemas.microsoft.com/office/drawing/2014/main" id="{C397482C-B12A-DA9E-190F-4141E12A66F0}"/>
              </a:ext>
            </a:extLst>
          </p:cNvPr>
          <p:cNvSpPr/>
          <p:nvPr/>
        </p:nvSpPr>
        <p:spPr>
          <a:xfrm>
            <a:off x="0" y="1374781"/>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3C838654-99BE-2D61-3B96-62A3A835268C}"/>
              </a:ext>
            </a:extLst>
          </p:cNvPr>
          <p:cNvGraphicFramePr/>
          <p:nvPr>
            <p:extLst>
              <p:ext uri="{D42A27DB-BD31-4B8C-83A1-F6EECF244321}">
                <p14:modId xmlns:p14="http://schemas.microsoft.com/office/powerpoint/2010/main" val="3601779818"/>
              </p:ext>
            </p:extLst>
          </p:nvPr>
        </p:nvGraphicFramePr>
        <p:xfrm>
          <a:off x="256551" y="1959178"/>
          <a:ext cx="11738919" cy="392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731545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Challenges of Team Collaboration</a:t>
            </a:r>
          </a:p>
        </p:txBody>
      </p:sp>
      <p:sp>
        <p:nvSpPr>
          <p:cNvPr id="10" name="Rectangle 9">
            <a:extLst>
              <a:ext uri="{FF2B5EF4-FFF2-40B4-BE49-F238E27FC236}">
                <a16:creationId xmlns:a16="http://schemas.microsoft.com/office/drawing/2014/main" id="{C397482C-B12A-DA9E-190F-4141E12A66F0}"/>
              </a:ext>
            </a:extLst>
          </p:cNvPr>
          <p:cNvSpPr/>
          <p:nvPr/>
        </p:nvSpPr>
        <p:spPr>
          <a:xfrm>
            <a:off x="-16476" y="1233171"/>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3C838654-99BE-2D61-3B96-62A3A835268C}"/>
              </a:ext>
            </a:extLst>
          </p:cNvPr>
          <p:cNvGraphicFramePr/>
          <p:nvPr>
            <p:extLst>
              <p:ext uri="{D42A27DB-BD31-4B8C-83A1-F6EECF244321}">
                <p14:modId xmlns:p14="http://schemas.microsoft.com/office/powerpoint/2010/main" val="3990456244"/>
              </p:ext>
            </p:extLst>
          </p:nvPr>
        </p:nvGraphicFramePr>
        <p:xfrm>
          <a:off x="210064" y="1969022"/>
          <a:ext cx="11738919" cy="392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6071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FDF79A7-E6BB-AF24-9EF9-54BBB96B1AC5}"/>
              </a:ext>
            </a:extLst>
          </p:cNvPr>
          <p:cNvSpPr/>
          <p:nvPr/>
        </p:nvSpPr>
        <p:spPr>
          <a:xfrm>
            <a:off x="3271168" y="1827550"/>
            <a:ext cx="2055701"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Get a Realtor(s)</a:t>
            </a:r>
          </a:p>
        </p:txBody>
      </p:sp>
      <p:sp>
        <p:nvSpPr>
          <p:cNvPr id="12" name="Rectangle: Rounded Corners 11">
            <a:extLst>
              <a:ext uri="{FF2B5EF4-FFF2-40B4-BE49-F238E27FC236}">
                <a16:creationId xmlns:a16="http://schemas.microsoft.com/office/drawing/2014/main" id="{4B3EAA36-2A8B-48CF-8B77-F58512F82D31}"/>
              </a:ext>
            </a:extLst>
          </p:cNvPr>
          <p:cNvSpPr/>
          <p:nvPr/>
        </p:nvSpPr>
        <p:spPr>
          <a:xfrm>
            <a:off x="2267121" y="3885576"/>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Turn Volunteers into References.</a:t>
            </a:r>
            <a:endParaRPr lang="en-US">
              <a:solidFill>
                <a:schemeClr val="tx1"/>
              </a:solidFill>
            </a:endParaRPr>
          </a:p>
        </p:txBody>
      </p:sp>
      <p:sp>
        <p:nvSpPr>
          <p:cNvPr id="13" name="Rectangle: Rounded Corners 12">
            <a:extLst>
              <a:ext uri="{FF2B5EF4-FFF2-40B4-BE49-F238E27FC236}">
                <a16:creationId xmlns:a16="http://schemas.microsoft.com/office/drawing/2014/main" id="{F87B12A9-8279-A93D-F0CF-D7015DC0E7ED}"/>
              </a:ext>
            </a:extLst>
          </p:cNvPr>
          <p:cNvSpPr/>
          <p:nvPr/>
        </p:nvSpPr>
        <p:spPr>
          <a:xfrm>
            <a:off x="4852267" y="3885575"/>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Let Volunteers Seal the deal</a:t>
            </a:r>
          </a:p>
        </p:txBody>
      </p:sp>
      <p:sp>
        <p:nvSpPr>
          <p:cNvPr id="14" name="Rectangle: Rounded Corners 13">
            <a:extLst>
              <a:ext uri="{FF2B5EF4-FFF2-40B4-BE49-F238E27FC236}">
                <a16:creationId xmlns:a16="http://schemas.microsoft.com/office/drawing/2014/main" id="{5AAD74E9-3A86-8D50-853D-6C7ABE79C748}"/>
              </a:ext>
            </a:extLst>
          </p:cNvPr>
          <p:cNvSpPr/>
          <p:nvPr/>
        </p:nvSpPr>
        <p:spPr>
          <a:xfrm>
            <a:off x="7312300" y="3885575"/>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Calibri"/>
              </a:rPr>
              <a:t>Lend Volunteers</a:t>
            </a:r>
          </a:p>
        </p:txBody>
      </p:sp>
      <p:sp>
        <p:nvSpPr>
          <p:cNvPr id="3" name="Rectangle: Rounded Corners 2">
            <a:extLst>
              <a:ext uri="{FF2B5EF4-FFF2-40B4-BE49-F238E27FC236}">
                <a16:creationId xmlns:a16="http://schemas.microsoft.com/office/drawing/2014/main" id="{A590E31B-478A-6AD0-D65D-935D5E7EDBD4}"/>
              </a:ext>
            </a:extLst>
          </p:cNvPr>
          <p:cNvSpPr/>
          <p:nvPr/>
        </p:nvSpPr>
        <p:spPr>
          <a:xfrm>
            <a:off x="6072468" y="1827549"/>
            <a:ext cx="200809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Calibri"/>
              </a:rPr>
              <a:t>Landlords Relations</a:t>
            </a:r>
          </a:p>
        </p:txBody>
      </p:sp>
      <p:sp>
        <p:nvSpPr>
          <p:cNvPr id="4" name="Rectangle 3">
            <a:extLst>
              <a:ext uri="{FF2B5EF4-FFF2-40B4-BE49-F238E27FC236}">
                <a16:creationId xmlns:a16="http://schemas.microsoft.com/office/drawing/2014/main" id="{20B293CC-D700-7238-183D-6196B9A8618F}"/>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1FF00F-6B1F-8F6A-64B2-DC1E2B793C09}"/>
              </a:ext>
            </a:extLst>
          </p:cNvPr>
          <p:cNvSpPr txBox="1"/>
          <p:nvPr/>
        </p:nvSpPr>
        <p:spPr>
          <a:xfrm>
            <a:off x="172278" y="327372"/>
            <a:ext cx="11794435" cy="646331"/>
          </a:xfrm>
          <a:prstGeom prst="rect">
            <a:avLst/>
          </a:prstGeom>
          <a:noFill/>
        </p:spPr>
        <p:txBody>
          <a:bodyPr wrap="square" lIns="91440" tIns="45720" rIns="91440" bIns="45720" rtlCol="0" anchor="t">
            <a:spAutoFit/>
          </a:bodyPr>
          <a:lstStyle/>
          <a:p>
            <a:pPr algn="ctr"/>
            <a:r>
              <a:rPr lang="en-US" sz="3600" b="1">
                <a:latin typeface="Open Sans"/>
                <a:ea typeface="Open Sans"/>
                <a:cs typeface="Open Sans"/>
              </a:rPr>
              <a:t>Strategies for Success in Housing with Volunteers</a:t>
            </a:r>
          </a:p>
        </p:txBody>
      </p:sp>
      <p:sp>
        <p:nvSpPr>
          <p:cNvPr id="6" name="Rectangle 5">
            <a:extLst>
              <a:ext uri="{FF2B5EF4-FFF2-40B4-BE49-F238E27FC236}">
                <a16:creationId xmlns:a16="http://schemas.microsoft.com/office/drawing/2014/main" id="{224A34C1-D0DA-80B0-AB11-DDEC977B2BA9}"/>
              </a:ext>
            </a:extLst>
          </p:cNvPr>
          <p:cNvSpPr/>
          <p:nvPr/>
        </p:nvSpPr>
        <p:spPr>
          <a:xfrm>
            <a:off x="102071" y="1037872"/>
            <a:ext cx="11935958"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2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E9B820-D65C-6696-0C80-6658320ACEC6}"/>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s with solid fill">
            <a:extLst>
              <a:ext uri="{FF2B5EF4-FFF2-40B4-BE49-F238E27FC236}">
                <a16:creationId xmlns:a16="http://schemas.microsoft.com/office/drawing/2014/main" id="{36738527-2B8A-202C-8E8F-04466C3072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8639" y="916305"/>
            <a:ext cx="2295525" cy="2295525"/>
          </a:xfrm>
          <a:prstGeom prst="rect">
            <a:avLst/>
          </a:prstGeom>
        </p:spPr>
      </p:pic>
      <p:sp>
        <p:nvSpPr>
          <p:cNvPr id="5" name="TextBox 4">
            <a:extLst>
              <a:ext uri="{FF2B5EF4-FFF2-40B4-BE49-F238E27FC236}">
                <a16:creationId xmlns:a16="http://schemas.microsoft.com/office/drawing/2014/main" id="{B59D509A-4BBA-F3C4-22F6-9F3DB394A171}"/>
              </a:ext>
            </a:extLst>
          </p:cNvPr>
          <p:cNvSpPr txBox="1"/>
          <p:nvPr/>
        </p:nvSpPr>
        <p:spPr>
          <a:xfrm>
            <a:off x="2860638" y="2856125"/>
            <a:ext cx="6423660" cy="1446550"/>
          </a:xfrm>
          <a:prstGeom prst="rect">
            <a:avLst/>
          </a:prstGeom>
          <a:noFill/>
        </p:spPr>
        <p:txBody>
          <a:bodyPr wrap="square" rtlCol="0">
            <a:spAutoFit/>
          </a:bodyPr>
          <a:lstStyle/>
          <a:p>
            <a:r>
              <a:rPr lang="en-US" sz="4400" b="1"/>
              <a:t>Questions for Catholic Charities – Boston?</a:t>
            </a:r>
          </a:p>
        </p:txBody>
      </p:sp>
    </p:spTree>
    <p:extLst>
      <p:ext uri="{BB962C8B-B14F-4D97-AF65-F5344CB8AC3E}">
        <p14:creationId xmlns:p14="http://schemas.microsoft.com/office/powerpoint/2010/main" val="1569769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180492" y="4517136"/>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53" y="4782312"/>
            <a:ext cx="3152593" cy="1141779"/>
          </a:xfrm>
          <a:prstGeom prst="rect">
            <a:avLst/>
          </a:prstGeom>
          <a:ln>
            <a:noFill/>
          </a:ln>
          <a:effectLst/>
        </p:spPr>
      </p:pic>
      <p:sp>
        <p:nvSpPr>
          <p:cNvPr id="13" name="TextBox 12">
            <a:extLst>
              <a:ext uri="{FF2B5EF4-FFF2-40B4-BE49-F238E27FC236}">
                <a16:creationId xmlns:a16="http://schemas.microsoft.com/office/drawing/2014/main" id="{EB2E53BF-9A7F-3E7B-FEE0-FF96ECC60C8A}"/>
              </a:ext>
            </a:extLst>
          </p:cNvPr>
          <p:cNvSpPr txBox="1"/>
          <p:nvPr/>
        </p:nvSpPr>
        <p:spPr>
          <a:xfrm>
            <a:off x="4176563" y="5075422"/>
            <a:ext cx="78625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1B51E2F7-C3E9-1438-CD5C-82F9CD809FE7}"/>
              </a:ext>
            </a:extLst>
          </p:cNvPr>
          <p:cNvGrpSpPr/>
          <p:nvPr/>
        </p:nvGrpSpPr>
        <p:grpSpPr>
          <a:xfrm>
            <a:off x="4969071" y="952496"/>
            <a:ext cx="6380822" cy="3672787"/>
            <a:chOff x="5166995" y="1192086"/>
            <a:chExt cx="5572326" cy="3297582"/>
          </a:xfrm>
        </p:grpSpPr>
        <p:sp>
          <p:nvSpPr>
            <p:cNvPr id="6" name="Rectangle: Rounded Corners 5">
              <a:extLst>
                <a:ext uri="{FF2B5EF4-FFF2-40B4-BE49-F238E27FC236}">
                  <a16:creationId xmlns:a16="http://schemas.microsoft.com/office/drawing/2014/main" id="{2664BDFF-363E-777A-AB38-684936BAD35D}"/>
                </a:ext>
              </a:extLst>
            </p:cNvPr>
            <p:cNvSpPr/>
            <p:nvPr/>
          </p:nvSpPr>
          <p:spPr>
            <a:xfrm>
              <a:off x="5166995" y="1192086"/>
              <a:ext cx="5430906" cy="3297582"/>
            </a:xfrm>
            <a:prstGeom prst="roundRect">
              <a:avLst>
                <a:gd name="adj" fmla="val 2367"/>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9" name="TextBox 8">
              <a:extLst>
                <a:ext uri="{FF2B5EF4-FFF2-40B4-BE49-F238E27FC236}">
                  <a16:creationId xmlns:a16="http://schemas.microsoft.com/office/drawing/2014/main" id="{1DDCE1BB-E49C-197B-2123-75E0A7233749}"/>
                </a:ext>
              </a:extLst>
            </p:cNvPr>
            <p:cNvSpPr txBox="1"/>
            <p:nvPr/>
          </p:nvSpPr>
          <p:spPr>
            <a:xfrm>
              <a:off x="8251760" y="2060559"/>
              <a:ext cx="2487561" cy="1215873"/>
            </a:xfrm>
            <a:prstGeom prst="rect">
              <a:avLst/>
            </a:prstGeom>
            <a:noFill/>
          </p:spPr>
          <p:txBody>
            <a:bodyPr wrap="square" lIns="91440" tIns="0" rIns="91440" bIns="0" rtlCol="0">
              <a:spAutoFit/>
            </a:bodyPr>
            <a:lstStyle/>
            <a:p>
              <a:r>
                <a:rPr lang="en-US"/>
                <a:t>Contact me!</a:t>
              </a:r>
            </a:p>
            <a:p>
              <a:r>
                <a:rPr lang="en-US" sz="2000" b="1"/>
                <a:t>Negena Haidary</a:t>
              </a:r>
            </a:p>
            <a:p>
              <a:r>
                <a:rPr lang="en-US" sz="1600"/>
                <a:t>National Housing Coordinator, USCCB/MRS</a:t>
              </a:r>
            </a:p>
            <a:p>
              <a:r>
                <a:rPr lang="en-US" b="1">
                  <a:hlinkClick r:id="rId5"/>
                </a:rPr>
                <a:t>Nhaidary@usccb.org</a:t>
              </a:r>
              <a:r>
                <a:rPr lang="en-US" b="1"/>
                <a:t> </a:t>
              </a:r>
            </a:p>
          </p:txBody>
        </p:sp>
      </p:grpSp>
      <p:sp>
        <p:nvSpPr>
          <p:cNvPr id="18" name="Rectangle 17">
            <a:extLst>
              <a:ext uri="{FF2B5EF4-FFF2-40B4-BE49-F238E27FC236}">
                <a16:creationId xmlns:a16="http://schemas.microsoft.com/office/drawing/2014/main" id="{A7B0EDDE-0951-29F3-493A-749172796D5A}"/>
              </a:ext>
            </a:extLst>
          </p:cNvPr>
          <p:cNvSpPr/>
          <p:nvPr/>
        </p:nvSpPr>
        <p:spPr>
          <a:xfrm>
            <a:off x="7616952" y="0"/>
            <a:ext cx="914400" cy="457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dress posing for a picture&#10;&#10;Description automatically generated">
            <a:extLst>
              <a:ext uri="{FF2B5EF4-FFF2-40B4-BE49-F238E27FC236}">
                <a16:creationId xmlns:a16="http://schemas.microsoft.com/office/drawing/2014/main" id="{7EB0811A-6773-68C9-7D81-3B81048777A7}"/>
              </a:ext>
            </a:extLst>
          </p:cNvPr>
          <p:cNvPicPr>
            <a:picLocks noChangeAspect="1"/>
          </p:cNvPicPr>
          <p:nvPr/>
        </p:nvPicPr>
        <p:blipFill rotWithShape="1">
          <a:blip r:embed="rId6">
            <a:extLst>
              <a:ext uri="{28A0092B-C50C-407E-A947-70E740481C1C}">
                <a14:useLocalDpi xmlns:a14="http://schemas.microsoft.com/office/drawing/2010/main" val="0"/>
              </a:ext>
            </a:extLst>
          </a:blip>
          <a:srcRect l="20668" t="25201" r="19504" b="24344"/>
          <a:stretch/>
        </p:blipFill>
        <p:spPr>
          <a:xfrm>
            <a:off x="5259338" y="1428635"/>
            <a:ext cx="2848485" cy="2725388"/>
          </a:xfrm>
          <a:prstGeom prst="roundRect">
            <a:avLst/>
          </a:prstGeom>
        </p:spPr>
      </p:pic>
    </p:spTree>
    <p:custDataLst>
      <p:tags r:id="rId1"/>
    </p:custDataLst>
    <p:extLst>
      <p:ext uri="{BB962C8B-B14F-4D97-AF65-F5344CB8AC3E}">
        <p14:creationId xmlns:p14="http://schemas.microsoft.com/office/powerpoint/2010/main" val="4155222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673" y="-127000"/>
            <a:ext cx="12374282" cy="7094070"/>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sz="1200"/>
            </a:p>
          </p:txBody>
        </p:sp>
      </p:grpSp>
      <p:sp>
        <p:nvSpPr>
          <p:cNvPr id="4" name="TextBox 4"/>
          <p:cNvSpPr txBox="1"/>
          <p:nvPr/>
        </p:nvSpPr>
        <p:spPr>
          <a:xfrm>
            <a:off x="4144465" y="697233"/>
            <a:ext cx="5571035" cy="655436"/>
          </a:xfrm>
          <a:prstGeom prst="rect">
            <a:avLst/>
          </a:prstGeom>
        </p:spPr>
        <p:txBody>
          <a:bodyPr wrap="square" lIns="0" tIns="0" rIns="0" bIns="0" rtlCol="0" anchor="t">
            <a:spAutoFit/>
          </a:bodyPr>
          <a:lstStyle/>
          <a:p>
            <a:pPr>
              <a:lnSpc>
                <a:spcPts val="5280"/>
              </a:lnSpc>
            </a:pPr>
            <a:r>
              <a:rPr lang="en-US" sz="4400">
                <a:solidFill>
                  <a:srgbClr val="000000"/>
                </a:solidFill>
                <a:latin typeface="Open Sans Bold"/>
              </a:rPr>
              <a:t>Anonymous Survey</a:t>
            </a:r>
          </a:p>
        </p:txBody>
      </p:sp>
      <p:grpSp>
        <p:nvGrpSpPr>
          <p:cNvPr id="5" name="Group 5"/>
          <p:cNvGrpSpPr/>
          <p:nvPr/>
        </p:nvGrpSpPr>
        <p:grpSpPr>
          <a:xfrm>
            <a:off x="4144465" y="1658469"/>
            <a:ext cx="5312617" cy="69574"/>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sz="12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sz="1200"/>
            </a:p>
          </p:txBody>
        </p:sp>
      </p:grpSp>
      <p:grpSp>
        <p:nvGrpSpPr>
          <p:cNvPr id="9" name="Group 9"/>
          <p:cNvGrpSpPr/>
          <p:nvPr/>
        </p:nvGrpSpPr>
        <p:grpSpPr>
          <a:xfrm>
            <a:off x="349155" y="684062"/>
            <a:ext cx="3139480" cy="1731147"/>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p>
              <a:pPr>
                <a:lnSpc>
                  <a:spcPts val="3723"/>
                </a:lnSpc>
              </a:pPr>
              <a:r>
                <a:rPr lang="en-US" sz="2400" b="1">
                  <a:solidFill>
                    <a:srgbClr val="1D4355"/>
                  </a:solidFill>
                  <a:latin typeface="Barlow Bold"/>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852202" y="2917975"/>
            <a:ext cx="5170911" cy="2246769"/>
          </a:xfrm>
          <a:prstGeom prst="rect">
            <a:avLst/>
          </a:prstGeom>
          <a:noFill/>
        </p:spPr>
        <p:txBody>
          <a:bodyPr wrap="square" rtlCol="0">
            <a:spAutoFit/>
          </a:bodyPr>
          <a:lstStyle/>
          <a:p>
            <a:r>
              <a:rPr lang="en-US" sz="2800"/>
              <a:t>You can scan this QR code with your phone’s camera.</a:t>
            </a:r>
          </a:p>
          <a:p>
            <a:endParaRPr lang="en-US" sz="2800"/>
          </a:p>
          <a:p>
            <a:r>
              <a:rPr lang="en-US" sz="2800"/>
              <a:t>Or, there is a link to the same survey in the chat.</a:t>
            </a:r>
          </a:p>
        </p:txBody>
      </p:sp>
      <p:pic>
        <p:nvPicPr>
          <p:cNvPr id="14" name="Picture 13" descr="A qr code on a white background&#10;&#10;Description automatically generated">
            <a:extLst>
              <a:ext uri="{FF2B5EF4-FFF2-40B4-BE49-F238E27FC236}">
                <a16:creationId xmlns:a16="http://schemas.microsoft.com/office/drawing/2014/main" id="{A33F9A54-A126-6FC4-00A0-4EE0D5A9F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4175" y="1880436"/>
            <a:ext cx="3795566" cy="3795566"/>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22">
            <a:extLst>
              <a:ext uri="{FF2B5EF4-FFF2-40B4-BE49-F238E27FC236}">
                <a16:creationId xmlns:a16="http://schemas.microsoft.com/office/drawing/2014/main" id="{17594D81-A51F-8723-6DBD-81707C8CC2C1}"/>
              </a:ext>
            </a:extLst>
          </p:cNvPr>
          <p:cNvSpPr>
            <a:spLocks noChangeAspect="1"/>
          </p:cNvSpPr>
          <p:nvPr/>
        </p:nvSpPr>
        <p:spPr>
          <a:xfrm flipH="1">
            <a:off x="7825740" y="2479682"/>
            <a:ext cx="1027666" cy="1027666"/>
          </a:xfrm>
          <a:prstGeom prst="rtTriangle">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A6DF081-88E3-11B4-3EF6-C7D3A3BA10B2}"/>
              </a:ext>
            </a:extLst>
          </p:cNvPr>
          <p:cNvSpPr/>
          <p:nvPr/>
        </p:nvSpPr>
        <p:spPr>
          <a:xfrm>
            <a:off x="8744712" y="457201"/>
            <a:ext cx="2807208" cy="576072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18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A0B7B560-DAF7-F2BA-AB1D-911BDBBBAC1D}"/>
              </a:ext>
            </a:extLst>
          </p:cNvPr>
          <p:cNvSpPr/>
          <p:nvPr/>
        </p:nvSpPr>
        <p:spPr>
          <a:xfrm>
            <a:off x="5944362" y="609504"/>
            <a:ext cx="2798064" cy="2798064"/>
          </a:xfrm>
          <a:prstGeom prst="roundRect">
            <a:avLst>
              <a:gd name="adj" fmla="val 2211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E723F7F-5354-60AE-139F-EBA41413CFBF}"/>
              </a:ext>
            </a:extLst>
          </p:cNvPr>
          <p:cNvSpPr/>
          <p:nvPr/>
        </p:nvSpPr>
        <p:spPr>
          <a:xfrm>
            <a:off x="6165131" y="3372629"/>
            <a:ext cx="5598650" cy="307522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18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i="1" kern="1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A505E29-2196-4557-B6F8-233F0AEA4E2A}"/>
              </a:ext>
            </a:extLst>
          </p:cNvPr>
          <p:cNvSpPr/>
          <p:nvPr/>
        </p:nvSpPr>
        <p:spPr>
          <a:xfrm>
            <a:off x="5796678" y="461609"/>
            <a:ext cx="2798064" cy="279806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a:solidFill>
                <a:schemeClr val="tx1"/>
              </a:solidFill>
            </a:endParaRPr>
          </a:p>
        </p:txBody>
      </p:sp>
      <p:sp>
        <p:nvSpPr>
          <p:cNvPr id="8" name="TextBox 7">
            <a:extLst>
              <a:ext uri="{FF2B5EF4-FFF2-40B4-BE49-F238E27FC236}">
                <a16:creationId xmlns:a16="http://schemas.microsoft.com/office/drawing/2014/main" id="{E74EC64B-B1BE-D817-5E34-AB330801EA30}"/>
              </a:ext>
            </a:extLst>
          </p:cNvPr>
          <p:cNvSpPr txBox="1"/>
          <p:nvPr/>
        </p:nvSpPr>
        <p:spPr>
          <a:xfrm>
            <a:off x="5796678" y="2767141"/>
            <a:ext cx="2798064" cy="424732"/>
          </a:xfrm>
          <a:prstGeom prst="rect">
            <a:avLst/>
          </a:prstGeom>
          <a:noFill/>
        </p:spPr>
        <p:txBody>
          <a:bodyPr wrap="square" lIns="91440" tIns="0" rIns="91440" bIns="0" rtlCol="0">
            <a:spAutoFit/>
          </a:bodyPr>
          <a:lstStyle/>
          <a:p>
            <a:pPr algn="ctr"/>
            <a:r>
              <a:rPr lang="en-US" sz="1380" b="1"/>
              <a:t>National Housing Coordinator, USCCB/MRS</a:t>
            </a:r>
          </a:p>
        </p:txBody>
      </p:sp>
      <p:sp>
        <p:nvSpPr>
          <p:cNvPr id="18" name="TextBox 17">
            <a:extLst>
              <a:ext uri="{FF2B5EF4-FFF2-40B4-BE49-F238E27FC236}">
                <a16:creationId xmlns:a16="http://schemas.microsoft.com/office/drawing/2014/main" id="{31AFB033-824A-3051-4212-CDF622FF5C45}"/>
              </a:ext>
            </a:extLst>
          </p:cNvPr>
          <p:cNvSpPr txBox="1"/>
          <p:nvPr/>
        </p:nvSpPr>
        <p:spPr>
          <a:xfrm>
            <a:off x="8744034" y="2686445"/>
            <a:ext cx="2798064" cy="637097"/>
          </a:xfrm>
          <a:prstGeom prst="rect">
            <a:avLst/>
          </a:prstGeom>
          <a:noFill/>
        </p:spPr>
        <p:txBody>
          <a:bodyPr wrap="square" tIns="0" bIns="0" rtlCol="0">
            <a:spAutoFit/>
          </a:bodyPr>
          <a:lstStyle/>
          <a:p>
            <a:pPr algn="ctr"/>
            <a:r>
              <a:rPr lang="en-US" sz="1380" b="1"/>
              <a:t>Program Manager, Community Sponsorship &amp; Engagement</a:t>
            </a:r>
            <a:br>
              <a:rPr lang="en-US" sz="1380" b="1"/>
            </a:br>
            <a:r>
              <a:rPr lang="en-US" sz="1380" b="1"/>
              <a:t>Catholic Charities Boston</a:t>
            </a:r>
          </a:p>
        </p:txBody>
      </p:sp>
      <p:sp>
        <p:nvSpPr>
          <p:cNvPr id="27" name="TextBox 26">
            <a:extLst>
              <a:ext uri="{FF2B5EF4-FFF2-40B4-BE49-F238E27FC236}">
                <a16:creationId xmlns:a16="http://schemas.microsoft.com/office/drawing/2014/main" id="{E6E3646F-B3EA-A19F-2170-7A5AE41D5817}"/>
              </a:ext>
            </a:extLst>
          </p:cNvPr>
          <p:cNvSpPr txBox="1"/>
          <p:nvPr/>
        </p:nvSpPr>
        <p:spPr>
          <a:xfrm>
            <a:off x="6055342" y="5837137"/>
            <a:ext cx="2798064" cy="424732"/>
          </a:xfrm>
          <a:prstGeom prst="rect">
            <a:avLst/>
          </a:prstGeom>
          <a:noFill/>
        </p:spPr>
        <p:txBody>
          <a:bodyPr wrap="square" tIns="0" bIns="0" rtlCol="0">
            <a:spAutoFit/>
          </a:bodyPr>
          <a:lstStyle/>
          <a:p>
            <a:pPr algn="ctr"/>
            <a:r>
              <a:rPr lang="en-US" sz="1380" b="1"/>
              <a:t>Associate Director</a:t>
            </a:r>
          </a:p>
          <a:p>
            <a:pPr algn="ctr"/>
            <a:r>
              <a:rPr lang="en-US" sz="1380" b="1"/>
              <a:t>Catholic Charities Green Bay</a:t>
            </a:r>
          </a:p>
        </p:txBody>
      </p:sp>
      <p:sp>
        <p:nvSpPr>
          <p:cNvPr id="33" name="TextBox 32">
            <a:extLst>
              <a:ext uri="{FF2B5EF4-FFF2-40B4-BE49-F238E27FC236}">
                <a16:creationId xmlns:a16="http://schemas.microsoft.com/office/drawing/2014/main" id="{BA89A9C5-4141-2762-6F45-B3AFDFF2C303}"/>
              </a:ext>
            </a:extLst>
          </p:cNvPr>
          <p:cNvSpPr txBox="1"/>
          <p:nvPr/>
        </p:nvSpPr>
        <p:spPr>
          <a:xfrm>
            <a:off x="8674890" y="5798507"/>
            <a:ext cx="3088891" cy="424732"/>
          </a:xfrm>
          <a:prstGeom prst="rect">
            <a:avLst/>
          </a:prstGeom>
          <a:noFill/>
        </p:spPr>
        <p:txBody>
          <a:bodyPr wrap="square" tIns="0" bIns="0" rtlCol="0">
            <a:spAutoFit/>
          </a:bodyPr>
          <a:lstStyle/>
          <a:p>
            <a:pPr algn="ctr"/>
            <a:r>
              <a:rPr lang="en-US" sz="1380" b="1"/>
              <a:t>Director, Catholic Immigration Services</a:t>
            </a:r>
          </a:p>
          <a:p>
            <a:pPr algn="ctr"/>
            <a:r>
              <a:rPr lang="en-US" sz="1380" b="1"/>
              <a:t> Little Rock</a:t>
            </a:r>
          </a:p>
        </p:txBody>
      </p:sp>
      <p:sp>
        <p:nvSpPr>
          <p:cNvPr id="11" name="Speech Bubble: Rectangle with Corners Rounded 10">
            <a:extLst>
              <a:ext uri="{FF2B5EF4-FFF2-40B4-BE49-F238E27FC236}">
                <a16:creationId xmlns:a16="http://schemas.microsoft.com/office/drawing/2014/main" id="{D40E893C-6F55-43CB-8D5A-896E30005D18}"/>
              </a:ext>
            </a:extLst>
          </p:cNvPr>
          <p:cNvSpPr/>
          <p:nvPr/>
        </p:nvSpPr>
        <p:spPr>
          <a:xfrm>
            <a:off x="640080" y="615857"/>
            <a:ext cx="4127701" cy="1009585"/>
          </a:xfrm>
          <a:prstGeom prst="wedgeRoundRectCallout">
            <a:avLst>
              <a:gd name="adj1" fmla="val 56301"/>
              <a:gd name="adj2" fmla="val 32705"/>
              <a:gd name="adj3" fmla="val 166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Introductions</a:t>
            </a:r>
          </a:p>
        </p:txBody>
      </p:sp>
      <p:sp>
        <p:nvSpPr>
          <p:cNvPr id="3" name="TextBox 2">
            <a:extLst>
              <a:ext uri="{FF2B5EF4-FFF2-40B4-BE49-F238E27FC236}">
                <a16:creationId xmlns:a16="http://schemas.microsoft.com/office/drawing/2014/main" id="{A7B16CAE-AA23-4F34-94D8-8E6862D03529}"/>
              </a:ext>
            </a:extLst>
          </p:cNvPr>
          <p:cNvSpPr txBox="1"/>
          <p:nvPr/>
        </p:nvSpPr>
        <p:spPr>
          <a:xfrm>
            <a:off x="866862" y="2479682"/>
            <a:ext cx="4594500" cy="3200876"/>
          </a:xfrm>
          <a:prstGeom prst="rect">
            <a:avLst/>
          </a:prstGeom>
          <a:noFill/>
        </p:spPr>
        <p:txBody>
          <a:bodyPr wrap="square" lIns="91440" tIns="45720" rIns="91440" bIns="45720" rtlCol="0" anchor="t">
            <a:spAutoFit/>
          </a:bodyPr>
          <a:lstStyle/>
          <a:p>
            <a:r>
              <a:rPr lang="en-US" sz="2400" b="1">
                <a:latin typeface="Open Sans"/>
                <a:ea typeface="Open Sans"/>
                <a:cs typeface="Open Sans"/>
              </a:rPr>
              <a:t>Negena Haidary </a:t>
            </a:r>
            <a:r>
              <a:rPr lang="en-US" sz="2400">
                <a:latin typeface="Open Sans"/>
                <a:ea typeface="Open Sans"/>
                <a:cs typeface="Open Sans"/>
              </a:rPr>
              <a:t>will be our first speaker today.</a:t>
            </a:r>
            <a:endParaRPr lang="en-US" sz="2400">
              <a:latin typeface="Open Sans" panose="020B0606030504020204" pitchFamily="34" charset="0"/>
              <a:ea typeface="Open Sans" panose="020B0606030504020204" pitchFamily="34" charset="0"/>
              <a:cs typeface="Open Sans" panose="020B0606030504020204" pitchFamily="34" charset="0"/>
            </a:endParaRPr>
          </a:p>
          <a:p>
            <a:endParaRPr lang="en-US" sz="2400">
              <a:latin typeface="Open Sans" panose="020B0606030504020204" pitchFamily="34" charset="0"/>
              <a:ea typeface="Open Sans" panose="020B0606030504020204" pitchFamily="34" charset="0"/>
              <a:cs typeface="Open Sans" panose="020B0606030504020204" pitchFamily="34" charset="0"/>
            </a:endParaRPr>
          </a:p>
          <a:p>
            <a:r>
              <a:rPr lang="en-US" sz="2400" b="1">
                <a:latin typeface="Open Sans" panose="020B0606030504020204" pitchFamily="34" charset="0"/>
                <a:ea typeface="Open Sans" panose="020B0606030504020204" pitchFamily="34" charset="0"/>
                <a:cs typeface="Open Sans" panose="020B0606030504020204" pitchFamily="34" charset="0"/>
              </a:rPr>
              <a:t>Philip D’Agati</a:t>
            </a:r>
            <a:r>
              <a:rPr lang="en-US" sz="2400">
                <a:latin typeface="Open Sans" panose="020B0606030504020204" pitchFamily="34" charset="0"/>
                <a:ea typeface="Open Sans" panose="020B0606030504020204" pitchFamily="34" charset="0"/>
                <a:cs typeface="Open Sans" panose="020B0606030504020204" pitchFamily="34" charset="0"/>
              </a:rPr>
              <a:t>, </a:t>
            </a:r>
            <a:r>
              <a:rPr lang="en-US" sz="2400" b="1">
                <a:latin typeface="Open Sans" panose="020B0606030504020204" pitchFamily="34" charset="0"/>
                <a:ea typeface="Open Sans" panose="020B0606030504020204" pitchFamily="34" charset="0"/>
                <a:cs typeface="Open Sans" panose="020B0606030504020204" pitchFamily="34" charset="0"/>
              </a:rPr>
              <a:t>Jennifer Verkap-Ruthven, and Tara DeGrave</a:t>
            </a:r>
            <a:r>
              <a:rPr lang="en-US" sz="2400">
                <a:latin typeface="Open Sans" panose="020B0606030504020204" pitchFamily="34" charset="0"/>
                <a:ea typeface="Open Sans" panose="020B0606030504020204" pitchFamily="34" charset="0"/>
                <a:cs typeface="Open Sans" panose="020B0606030504020204" pitchFamily="34" charset="0"/>
              </a:rPr>
              <a:t> will be our panelists.</a:t>
            </a:r>
          </a:p>
          <a:p>
            <a:endParaRPr lang="en-US" sz="2000">
              <a:latin typeface="Open Sans" panose="020B0606030504020204" pitchFamily="34" charset="0"/>
              <a:ea typeface="Open Sans" panose="020B0606030504020204" pitchFamily="34" charset="0"/>
              <a:cs typeface="Open Sans" panose="020B0606030504020204" pitchFamily="34"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endParaRPr>
          </a:p>
          <a:p>
            <a:endParaRPr lang="en-US" sz="2000">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19" descr="A person with glasses and beard&#10;&#10;Description automatically generated">
            <a:extLst>
              <a:ext uri="{FF2B5EF4-FFF2-40B4-BE49-F238E27FC236}">
                <a16:creationId xmlns:a16="http://schemas.microsoft.com/office/drawing/2014/main" id="{54FA87C0-2B5A-2091-1EDE-6D360DC68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4148" y="687139"/>
            <a:ext cx="1926136" cy="1959195"/>
          </a:xfrm>
          <a:prstGeom prst="roundRect">
            <a:avLst/>
          </a:prstGeom>
        </p:spPr>
      </p:pic>
      <p:pic>
        <p:nvPicPr>
          <p:cNvPr id="7" name="Picture 6" descr="A person in a dress posing for a picture&#10;&#10;Description automatically generated">
            <a:extLst>
              <a:ext uri="{FF2B5EF4-FFF2-40B4-BE49-F238E27FC236}">
                <a16:creationId xmlns:a16="http://schemas.microsoft.com/office/drawing/2014/main" id="{79131AEF-69DD-2ADD-8035-D9721028CCA6}"/>
              </a:ext>
            </a:extLst>
          </p:cNvPr>
          <p:cNvPicPr>
            <a:picLocks noChangeAspect="1"/>
          </p:cNvPicPr>
          <p:nvPr/>
        </p:nvPicPr>
        <p:blipFill rotWithShape="1">
          <a:blip r:embed="rId4">
            <a:extLst>
              <a:ext uri="{28A0092B-C50C-407E-A947-70E740481C1C}">
                <a14:useLocalDpi xmlns:a14="http://schemas.microsoft.com/office/drawing/2010/main" val="0"/>
              </a:ext>
            </a:extLst>
          </a:blip>
          <a:srcRect l="20668" t="25201" r="19504" b="24344"/>
          <a:stretch/>
        </p:blipFill>
        <p:spPr>
          <a:xfrm>
            <a:off x="6060710" y="538326"/>
            <a:ext cx="2272435" cy="2174232"/>
          </a:xfrm>
          <a:prstGeom prst="roundRect">
            <a:avLst/>
          </a:prstGeom>
        </p:spPr>
      </p:pic>
      <p:pic>
        <p:nvPicPr>
          <p:cNvPr id="10" name="Picture 9" descr="A person wearing glasses and a black jacket&#10;&#10;Description automatically generated">
            <a:extLst>
              <a:ext uri="{FF2B5EF4-FFF2-40B4-BE49-F238E27FC236}">
                <a16:creationId xmlns:a16="http://schemas.microsoft.com/office/drawing/2014/main" id="{C62C3063-5647-B761-604E-D511F3B6D9C5}"/>
              </a:ext>
            </a:extLst>
          </p:cNvPr>
          <p:cNvPicPr>
            <a:picLocks noChangeAspect="1"/>
          </p:cNvPicPr>
          <p:nvPr/>
        </p:nvPicPr>
        <p:blipFill rotWithShape="1">
          <a:blip r:embed="rId5">
            <a:extLst>
              <a:ext uri="{28A0092B-C50C-407E-A947-70E740481C1C}">
                <a14:useLocalDpi xmlns:a14="http://schemas.microsoft.com/office/drawing/2010/main" val="0"/>
              </a:ext>
            </a:extLst>
          </a:blip>
          <a:srcRect b="24457"/>
          <a:stretch/>
        </p:blipFill>
        <p:spPr>
          <a:xfrm>
            <a:off x="6510651" y="3490207"/>
            <a:ext cx="2064086" cy="2338903"/>
          </a:xfrm>
          <a:prstGeom prst="roundRect">
            <a:avLst/>
          </a:prstGeom>
        </p:spPr>
      </p:pic>
      <p:pic>
        <p:nvPicPr>
          <p:cNvPr id="19" name="Picture 18" descr="A person in a blue dress&#10;&#10;Description automatically generated">
            <a:extLst>
              <a:ext uri="{FF2B5EF4-FFF2-40B4-BE49-F238E27FC236}">
                <a16:creationId xmlns:a16="http://schemas.microsoft.com/office/drawing/2014/main" id="{278CF46F-F446-7BB7-5B97-2BDFEF8BF070}"/>
              </a:ext>
            </a:extLst>
          </p:cNvPr>
          <p:cNvPicPr>
            <a:picLocks noChangeAspect="1"/>
          </p:cNvPicPr>
          <p:nvPr/>
        </p:nvPicPr>
        <p:blipFill rotWithShape="1">
          <a:blip r:embed="rId6">
            <a:extLst>
              <a:ext uri="{28A0092B-C50C-407E-A947-70E740481C1C}">
                <a14:useLocalDpi xmlns:a14="http://schemas.microsoft.com/office/drawing/2010/main" val="0"/>
              </a:ext>
            </a:extLst>
          </a:blip>
          <a:srcRect l="9279" t="1551" r="14485" b="58100"/>
          <a:stretch/>
        </p:blipFill>
        <p:spPr>
          <a:xfrm>
            <a:off x="9194822" y="3575424"/>
            <a:ext cx="2114581" cy="2116729"/>
          </a:xfrm>
          <a:prstGeom prst="roundRect">
            <a:avLst/>
          </a:prstGeom>
        </p:spPr>
      </p:pic>
      <p:sp>
        <p:nvSpPr>
          <p:cNvPr id="24" name="Arrow: Right 23">
            <a:extLst>
              <a:ext uri="{FF2B5EF4-FFF2-40B4-BE49-F238E27FC236}">
                <a16:creationId xmlns:a16="http://schemas.microsoft.com/office/drawing/2014/main" id="{D062A3B6-4029-39D2-FF74-870BC8F62A17}"/>
              </a:ext>
            </a:extLst>
          </p:cNvPr>
          <p:cNvSpPr/>
          <p:nvPr/>
        </p:nvSpPr>
        <p:spPr>
          <a:xfrm>
            <a:off x="5010175" y="1454370"/>
            <a:ext cx="1102659" cy="424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Negena</a:t>
            </a:r>
          </a:p>
        </p:txBody>
      </p:sp>
      <p:sp>
        <p:nvSpPr>
          <p:cNvPr id="29" name="Arrow: Right 28">
            <a:extLst>
              <a:ext uri="{FF2B5EF4-FFF2-40B4-BE49-F238E27FC236}">
                <a16:creationId xmlns:a16="http://schemas.microsoft.com/office/drawing/2014/main" id="{FF9EB769-86E7-19BF-4C77-3403FE4C2BE2}"/>
              </a:ext>
            </a:extLst>
          </p:cNvPr>
          <p:cNvSpPr/>
          <p:nvPr/>
        </p:nvSpPr>
        <p:spPr>
          <a:xfrm>
            <a:off x="5571151" y="4786360"/>
            <a:ext cx="824753" cy="4247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Tara</a:t>
            </a:r>
          </a:p>
        </p:txBody>
      </p:sp>
      <p:sp>
        <p:nvSpPr>
          <p:cNvPr id="31" name="Arrow: Left 30">
            <a:extLst>
              <a:ext uri="{FF2B5EF4-FFF2-40B4-BE49-F238E27FC236}">
                <a16:creationId xmlns:a16="http://schemas.microsoft.com/office/drawing/2014/main" id="{ECFE0548-6053-9FD1-D5D9-42D589E8B0F7}"/>
              </a:ext>
            </a:extLst>
          </p:cNvPr>
          <p:cNvSpPr/>
          <p:nvPr/>
        </p:nvSpPr>
        <p:spPr>
          <a:xfrm>
            <a:off x="11100284" y="1365333"/>
            <a:ext cx="992656" cy="4247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Phil</a:t>
            </a:r>
          </a:p>
        </p:txBody>
      </p:sp>
      <p:sp>
        <p:nvSpPr>
          <p:cNvPr id="32" name="Arrow: Left 31">
            <a:extLst>
              <a:ext uri="{FF2B5EF4-FFF2-40B4-BE49-F238E27FC236}">
                <a16:creationId xmlns:a16="http://schemas.microsoft.com/office/drawing/2014/main" id="{8C6C294D-C49B-2C6C-0E9B-E752F2A6CE06}"/>
              </a:ext>
            </a:extLst>
          </p:cNvPr>
          <p:cNvSpPr/>
          <p:nvPr/>
        </p:nvSpPr>
        <p:spPr>
          <a:xfrm>
            <a:off x="10951127" y="4228196"/>
            <a:ext cx="1120725" cy="4247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Jennifer</a:t>
            </a:r>
          </a:p>
        </p:txBody>
      </p:sp>
    </p:spTree>
    <p:extLst>
      <p:ext uri="{BB962C8B-B14F-4D97-AF65-F5344CB8AC3E}">
        <p14:creationId xmlns:p14="http://schemas.microsoft.com/office/powerpoint/2010/main" val="149094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BF850-B45D-4BF9-8E8F-567310FF76EB}"/>
              </a:ext>
            </a:extLst>
          </p:cNvPr>
          <p:cNvSpPr txBox="1"/>
          <p:nvPr/>
        </p:nvSpPr>
        <p:spPr>
          <a:xfrm>
            <a:off x="982300" y="466876"/>
            <a:ext cx="10937356" cy="769441"/>
          </a:xfrm>
          <a:prstGeom prst="rect">
            <a:avLst/>
          </a:prstGeom>
          <a:noFill/>
        </p:spPr>
        <p:txBody>
          <a:bodyPr wrap="square" rtlCol="0">
            <a:spAutoFit/>
          </a:bodyPr>
          <a:lstStyle/>
          <a:p>
            <a:pPr algn="ctr"/>
            <a:r>
              <a:rPr lang="en-US" sz="4400" b="1">
                <a:latin typeface="Open Sans" panose="020B0606030504020204" pitchFamily="34" charset="0"/>
                <a:ea typeface="Open Sans" panose="020B0606030504020204" pitchFamily="34" charset="0"/>
                <a:cs typeface="Open Sans" panose="020B0606030504020204" pitchFamily="34" charset="0"/>
              </a:rPr>
              <a:t>Learning Objectives</a:t>
            </a:r>
            <a:endParaRPr lang="en-US" sz="4000" b="1">
              <a:latin typeface="Open Sans" panose="020B0606030504020204" pitchFamily="34" charset="0"/>
              <a:ea typeface="Open Sans" panose="020B0606030504020204" pitchFamily="34" charset="0"/>
              <a:cs typeface="Open Sans" panose="020B0606030504020204" pitchFamily="34" charset="0"/>
            </a:endParaRPr>
          </a:p>
        </p:txBody>
      </p:sp>
      <p:sp>
        <p:nvSpPr>
          <p:cNvPr id="3" name="Oval 2">
            <a:extLst>
              <a:ext uri="{FF2B5EF4-FFF2-40B4-BE49-F238E27FC236}">
                <a16:creationId xmlns:a16="http://schemas.microsoft.com/office/drawing/2014/main" id="{D1BB2950-FD8B-4818-8514-5E0860921B86}"/>
              </a:ext>
            </a:extLst>
          </p:cNvPr>
          <p:cNvSpPr/>
          <p:nvPr/>
        </p:nvSpPr>
        <p:spPr>
          <a:xfrm>
            <a:off x="661213" y="1763174"/>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1</a:t>
            </a:r>
          </a:p>
        </p:txBody>
      </p:sp>
      <p:sp>
        <p:nvSpPr>
          <p:cNvPr id="4" name="Rectangle: Rounded Corners 3">
            <a:extLst>
              <a:ext uri="{FF2B5EF4-FFF2-40B4-BE49-F238E27FC236}">
                <a16:creationId xmlns:a16="http://schemas.microsoft.com/office/drawing/2014/main" id="{3B054456-1C04-492A-8F78-7F8905A05A69}"/>
              </a:ext>
            </a:extLst>
          </p:cNvPr>
          <p:cNvSpPr/>
          <p:nvPr/>
        </p:nvSpPr>
        <p:spPr>
          <a:xfrm>
            <a:off x="1371170" y="1763174"/>
            <a:ext cx="10159617"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8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6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Discover the wide range of ways in which USCCB resettlement affiliates are working with volunteers and local community partners to identify safe and affordable housing </a:t>
            </a:r>
          </a:p>
          <a:p>
            <a:endParaRPr lang="en-US" sz="16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Oval 4">
            <a:extLst>
              <a:ext uri="{FF2B5EF4-FFF2-40B4-BE49-F238E27FC236}">
                <a16:creationId xmlns:a16="http://schemas.microsoft.com/office/drawing/2014/main" id="{1560DBEE-898D-47F7-9E61-A94952BA2F7E}"/>
              </a:ext>
            </a:extLst>
          </p:cNvPr>
          <p:cNvSpPr/>
          <p:nvPr/>
        </p:nvSpPr>
        <p:spPr>
          <a:xfrm>
            <a:off x="661213" y="3429000"/>
            <a:ext cx="548640" cy="548640"/>
          </a:xfrm>
          <a:prstGeom prst="ellipse">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latin typeface="Open Sans"/>
                <a:ea typeface="Open Sans"/>
                <a:cs typeface="Open Sans"/>
              </a:rPr>
              <a:t>3</a:t>
            </a:r>
            <a:endParaRPr lang="en-US" b="1">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DEBAF0D8-BA1C-4A23-33F7-FB244910A4CC}"/>
              </a:ext>
            </a:extLst>
          </p:cNvPr>
          <p:cNvSpPr/>
          <p:nvPr/>
        </p:nvSpPr>
        <p:spPr>
          <a:xfrm>
            <a:off x="1392301" y="3411902"/>
            <a:ext cx="10159617"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nSpc>
                <a:spcPct val="107000"/>
              </a:lnSpc>
              <a:spcAft>
                <a:spcPts val="800"/>
              </a:spcAft>
            </a:pPr>
            <a:r>
              <a:rPr lang="en-US" sz="1600" b="1" kern="100">
                <a:solidFill>
                  <a:schemeClr val="tx1"/>
                </a:solidFill>
                <a:latin typeface="Calibri" panose="020F0502020204030204" pitchFamily="34" charset="0"/>
                <a:cs typeface="Times New Roman" panose="02020603050405020304" pitchFamily="18" charset="0"/>
              </a:rPr>
              <a:t>Learn tools and techniques to facilitate the successful inclusion of volunteers in your agency’s housing searches </a:t>
            </a:r>
          </a:p>
        </p:txBody>
      </p:sp>
      <p:sp>
        <p:nvSpPr>
          <p:cNvPr id="6" name="Oval 5">
            <a:extLst>
              <a:ext uri="{FF2B5EF4-FFF2-40B4-BE49-F238E27FC236}">
                <a16:creationId xmlns:a16="http://schemas.microsoft.com/office/drawing/2014/main" id="{CD707EBB-BC42-9679-F3D6-0EF99E7DBADD}"/>
              </a:ext>
            </a:extLst>
          </p:cNvPr>
          <p:cNvSpPr/>
          <p:nvPr/>
        </p:nvSpPr>
        <p:spPr>
          <a:xfrm>
            <a:off x="661213" y="2596087"/>
            <a:ext cx="548640" cy="548640"/>
          </a:xfrm>
          <a:prstGeom prst="ellipse">
            <a:avLst/>
          </a:prstGeom>
          <a:solidFill>
            <a:schemeClr val="accent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Open Sans" panose="020B0606030504020204" pitchFamily="34" charset="0"/>
                <a:ea typeface="Open Sans" panose="020B0606030504020204" pitchFamily="34" charset="0"/>
                <a:cs typeface="Open Sans" panose="020B0606030504020204" pitchFamily="34" charset="0"/>
              </a:rPr>
              <a:t>2</a:t>
            </a:r>
          </a:p>
        </p:txBody>
      </p:sp>
      <p:sp>
        <p:nvSpPr>
          <p:cNvPr id="8" name="Rectangle: Rounded Corners 7">
            <a:extLst>
              <a:ext uri="{FF2B5EF4-FFF2-40B4-BE49-F238E27FC236}">
                <a16:creationId xmlns:a16="http://schemas.microsoft.com/office/drawing/2014/main" id="{262E3E31-CE82-A0D4-3A10-B501E2465E63}"/>
              </a:ext>
            </a:extLst>
          </p:cNvPr>
          <p:cNvSpPr/>
          <p:nvPr/>
        </p:nvSpPr>
        <p:spPr>
          <a:xfrm>
            <a:off x="1392301" y="2588942"/>
            <a:ext cx="10159617" cy="5486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nSpc>
                <a:spcPct val="107000"/>
              </a:lnSpc>
              <a:spcBef>
                <a:spcPts val="0"/>
              </a:spcBef>
              <a:spcAft>
                <a:spcPts val="800"/>
              </a:spcAft>
            </a:pPr>
            <a:r>
              <a:rPr lang="en-US" sz="16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Identity how your agency can leverage members of the local community to expand client housing options </a:t>
            </a:r>
          </a:p>
        </p:txBody>
      </p:sp>
      <p:pic>
        <p:nvPicPr>
          <p:cNvPr id="11" name="Picture 10" descr="A stack of books and a dart hitting a target&#10;&#10;Description automatically generated">
            <a:extLst>
              <a:ext uri="{FF2B5EF4-FFF2-40B4-BE49-F238E27FC236}">
                <a16:creationId xmlns:a16="http://schemas.microsoft.com/office/drawing/2014/main" id="{1C139351-0C02-C7D5-ADE3-0AA53B67AAC7}"/>
              </a:ext>
            </a:extLst>
          </p:cNvPr>
          <p:cNvPicPr>
            <a:picLocks noChangeAspect="1"/>
          </p:cNvPicPr>
          <p:nvPr/>
        </p:nvPicPr>
        <p:blipFill rotWithShape="1">
          <a:blip r:embed="rId3">
            <a:extLst>
              <a:ext uri="{28A0092B-C50C-407E-A947-70E740481C1C}">
                <a14:useLocalDpi xmlns:a14="http://schemas.microsoft.com/office/drawing/2010/main" val="0"/>
              </a:ext>
            </a:extLst>
          </a:blip>
          <a:srcRect t="8539"/>
          <a:stretch/>
        </p:blipFill>
        <p:spPr>
          <a:xfrm>
            <a:off x="4500883" y="3960542"/>
            <a:ext cx="3190234" cy="2557846"/>
          </a:xfrm>
          <a:prstGeom prst="rect">
            <a:avLst/>
          </a:prstGeom>
        </p:spPr>
      </p:pic>
    </p:spTree>
    <p:extLst>
      <p:ext uri="{BB962C8B-B14F-4D97-AF65-F5344CB8AC3E}">
        <p14:creationId xmlns:p14="http://schemas.microsoft.com/office/powerpoint/2010/main" val="61704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29343F-73A2-94E8-32C4-2AF415C1F20D}"/>
              </a:ext>
            </a:extLst>
          </p:cNvPr>
          <p:cNvSpPr/>
          <p:nvPr/>
        </p:nvSpPr>
        <p:spPr>
          <a:xfrm>
            <a:off x="1258059" y="794759"/>
            <a:ext cx="9409939" cy="4463041"/>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2EA42F2-0587-4E06-414F-170870460437}"/>
              </a:ext>
            </a:extLst>
          </p:cNvPr>
          <p:cNvSpPr>
            <a:spLocks noGrp="1"/>
          </p:cNvSpPr>
          <p:nvPr>
            <p:ph type="ctrTitle"/>
          </p:nvPr>
        </p:nvSpPr>
        <p:spPr>
          <a:xfrm>
            <a:off x="1523998" y="875032"/>
            <a:ext cx="9144000" cy="2387600"/>
          </a:xfrm>
        </p:spPr>
        <p:txBody>
          <a:bodyPr>
            <a:normAutofit/>
          </a:bodyPr>
          <a:lstStyle/>
          <a:p>
            <a:r>
              <a:rPr lang="en-US" sz="6600" b="1">
                <a:solidFill>
                  <a:schemeClr val="bg1"/>
                </a:solidFill>
              </a:rPr>
              <a:t>Capacity &amp; Reach</a:t>
            </a:r>
          </a:p>
        </p:txBody>
      </p:sp>
      <p:sp>
        <p:nvSpPr>
          <p:cNvPr id="3" name="Subtitle 2">
            <a:extLst>
              <a:ext uri="{FF2B5EF4-FFF2-40B4-BE49-F238E27FC236}">
                <a16:creationId xmlns:a16="http://schemas.microsoft.com/office/drawing/2014/main" id="{E14E0B40-3CEB-972F-3CA2-B3FA2C9ECF79}"/>
              </a:ext>
            </a:extLst>
          </p:cNvPr>
          <p:cNvSpPr>
            <a:spLocks noGrp="1"/>
          </p:cNvSpPr>
          <p:nvPr>
            <p:ph type="subTitle" idx="1"/>
          </p:nvPr>
        </p:nvSpPr>
        <p:spPr/>
        <p:txBody>
          <a:bodyPr/>
          <a:lstStyle/>
          <a:p>
            <a:r>
              <a:rPr lang="en-US">
                <a:solidFill>
                  <a:schemeClr val="bg1"/>
                </a:solidFill>
              </a:rPr>
              <a:t>Negena Haidary</a:t>
            </a:r>
          </a:p>
          <a:p>
            <a:r>
              <a:rPr lang="en-US">
                <a:solidFill>
                  <a:schemeClr val="bg1"/>
                </a:solidFill>
              </a:rPr>
              <a:t>USCCB | National Housing Coordinator</a:t>
            </a:r>
          </a:p>
        </p:txBody>
      </p:sp>
      <p:pic>
        <p:nvPicPr>
          <p:cNvPr id="5" name="Picture 4"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702" y="5434459"/>
            <a:ext cx="3152593" cy="1141779"/>
          </a:xfrm>
          <a:prstGeom prst="rect">
            <a:avLst/>
          </a:prstGeom>
          <a:ln>
            <a:noFill/>
          </a:ln>
          <a:effectLst/>
        </p:spPr>
      </p:pic>
      <p:cxnSp>
        <p:nvCxnSpPr>
          <p:cNvPr id="7" name="Straight Connector 6">
            <a:extLst>
              <a:ext uri="{FF2B5EF4-FFF2-40B4-BE49-F238E27FC236}">
                <a16:creationId xmlns:a16="http://schemas.microsoft.com/office/drawing/2014/main" id="{801ED3C1-459E-B075-9DF3-957D10E37731}"/>
              </a:ext>
            </a:extLst>
          </p:cNvPr>
          <p:cNvCxnSpPr>
            <a:cxnSpLocks/>
          </p:cNvCxnSpPr>
          <p:nvPr/>
        </p:nvCxnSpPr>
        <p:spPr>
          <a:xfrm>
            <a:off x="1781173" y="3409950"/>
            <a:ext cx="862965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520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2A1632-FD22-D9A1-73D6-7F396EB2E398}"/>
              </a:ext>
            </a:extLst>
          </p:cNvPr>
          <p:cNvSpPr txBox="1"/>
          <p:nvPr/>
        </p:nvSpPr>
        <p:spPr>
          <a:xfrm>
            <a:off x="838200" y="849043"/>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000" kern="1200">
                <a:solidFill>
                  <a:schemeClr val="tx1"/>
                </a:solidFill>
                <a:latin typeface="+mj-lt"/>
                <a:ea typeface="+mj-ea"/>
                <a:cs typeface="+mj-cs"/>
              </a:rPr>
              <a:t>Key Points</a:t>
            </a:r>
          </a:p>
        </p:txBody>
      </p:sp>
      <p:sp>
        <p:nvSpPr>
          <p:cNvPr id="4" name="Rectangle 3">
            <a:extLst>
              <a:ext uri="{FF2B5EF4-FFF2-40B4-BE49-F238E27FC236}">
                <a16:creationId xmlns:a16="http://schemas.microsoft.com/office/drawing/2014/main" id="{9EED2876-7DEB-C642-DD31-A16CF00FD37A}"/>
              </a:ext>
            </a:extLst>
          </p:cNvPr>
          <p:cNvSpPr/>
          <p:nvPr/>
        </p:nvSpPr>
        <p:spPr>
          <a:xfrm>
            <a:off x="3026880" y="3176554"/>
            <a:ext cx="6138240" cy="239887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5745" indent="-245745" algn="ctr" defTabSz="786384">
              <a:spcAft>
                <a:spcPts val="600"/>
              </a:spcAft>
              <a:buFontTx/>
              <a:buChar char="-"/>
              <a:defRPr/>
            </a:pPr>
            <a:r>
              <a:rPr lang="en-US" sz="2408" kern="1200">
                <a:solidFill>
                  <a:srgbClr val="555555"/>
                </a:solidFill>
                <a:latin typeface="Calibri" panose="020F0502020204030204"/>
                <a:ea typeface="+mn-ea"/>
                <a:cs typeface="+mn-cs"/>
              </a:rPr>
              <a:t>Training and Sensitization</a:t>
            </a:r>
          </a:p>
          <a:p>
            <a:pPr marL="245745" indent="-245745" algn="ctr" defTabSz="786384">
              <a:spcAft>
                <a:spcPts val="600"/>
              </a:spcAft>
              <a:buFontTx/>
              <a:buChar char="-"/>
              <a:defRPr/>
            </a:pPr>
            <a:r>
              <a:rPr lang="en-US" sz="2408" kern="1200">
                <a:solidFill>
                  <a:srgbClr val="555555"/>
                </a:solidFill>
                <a:latin typeface="Calibri" panose="020F0502020204030204"/>
                <a:ea typeface="+mn-ea"/>
                <a:cs typeface="+mn-cs"/>
              </a:rPr>
              <a:t>Guidelines</a:t>
            </a:r>
          </a:p>
          <a:p>
            <a:pPr marL="245745" indent="-245745" algn="ctr" defTabSz="786384">
              <a:spcAft>
                <a:spcPts val="600"/>
              </a:spcAft>
              <a:buFontTx/>
              <a:buChar char="-"/>
              <a:defRPr/>
            </a:pPr>
            <a:r>
              <a:rPr lang="en-US" sz="2408" kern="1200">
                <a:solidFill>
                  <a:srgbClr val="555555"/>
                </a:solidFill>
                <a:latin typeface="Calibri" panose="020F0502020204030204"/>
                <a:ea typeface="+mn-ea"/>
                <a:cs typeface="+mn-cs"/>
              </a:rPr>
              <a:t>Boundaries and Expectations</a:t>
            </a:r>
          </a:p>
          <a:p>
            <a:pPr marL="245745" indent="-245745" algn="ctr" defTabSz="786384">
              <a:spcAft>
                <a:spcPts val="600"/>
              </a:spcAft>
              <a:buFontTx/>
              <a:buChar char="-"/>
              <a:defRPr/>
            </a:pPr>
            <a:r>
              <a:rPr lang="en-US" sz="2408" kern="1200">
                <a:solidFill>
                  <a:srgbClr val="555555"/>
                </a:solidFill>
                <a:latin typeface="Calibri" panose="020F0502020204030204"/>
                <a:ea typeface="+mn-ea"/>
                <a:cs typeface="+mn-cs"/>
              </a:rPr>
              <a:t>Target Demographic and Specific Recruitment</a:t>
            </a:r>
          </a:p>
          <a:p>
            <a:pPr marL="245745" indent="-245745" algn="ctr" defTabSz="786384">
              <a:spcAft>
                <a:spcPts val="600"/>
              </a:spcAft>
              <a:buFontTx/>
              <a:buChar char="-"/>
              <a:defRPr/>
            </a:pPr>
            <a:r>
              <a:rPr lang="en-US" sz="2408" kern="1200">
                <a:solidFill>
                  <a:srgbClr val="555555"/>
                </a:solidFill>
                <a:latin typeface="Calibri" panose="020F0502020204030204"/>
                <a:ea typeface="+mn-ea"/>
                <a:cs typeface="+mn-cs"/>
              </a:rPr>
              <a:t>Housing Support Ideas</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2AB5366-EB4A-DCB8-8F9B-A576D7247E8E}"/>
              </a:ext>
            </a:extLst>
          </p:cNvPr>
          <p:cNvSpPr/>
          <p:nvPr/>
        </p:nvSpPr>
        <p:spPr>
          <a:xfrm>
            <a:off x="838200" y="2427163"/>
            <a:ext cx="10515600" cy="244278"/>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3196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9B7F1-B518-0ECE-D64F-3F47234635F8}"/>
              </a:ext>
            </a:extLst>
          </p:cNvPr>
          <p:cNvSpPr>
            <a:spLocks noGrp="1"/>
          </p:cNvSpPr>
          <p:nvPr>
            <p:ph type="title"/>
          </p:nvPr>
        </p:nvSpPr>
        <p:spPr>
          <a:xfrm>
            <a:off x="5430520" y="375285"/>
            <a:ext cx="10515600" cy="1325563"/>
          </a:xfrm>
        </p:spPr>
        <p:txBody>
          <a:bodyPr/>
          <a:lstStyle/>
          <a:p>
            <a:r>
              <a:rPr lang="en-US"/>
              <a:t>Training and Sensitization</a:t>
            </a:r>
          </a:p>
        </p:txBody>
      </p:sp>
      <p:graphicFrame>
        <p:nvGraphicFramePr>
          <p:cNvPr id="7" name="Content Placeholder 2">
            <a:extLst>
              <a:ext uri="{FF2B5EF4-FFF2-40B4-BE49-F238E27FC236}">
                <a16:creationId xmlns:a16="http://schemas.microsoft.com/office/drawing/2014/main" id="{1D9214EE-A6CB-9C3F-0AD8-B7CB32D0CCD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86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6ED1-7F62-B796-842E-46EAFC45366F}"/>
              </a:ext>
            </a:extLst>
          </p:cNvPr>
          <p:cNvSpPr>
            <a:spLocks noGrp="1"/>
          </p:cNvSpPr>
          <p:nvPr>
            <p:ph type="title"/>
          </p:nvPr>
        </p:nvSpPr>
        <p:spPr>
          <a:xfrm>
            <a:off x="871442" y="685800"/>
            <a:ext cx="5038916" cy="1474666"/>
          </a:xfrm>
        </p:spPr>
        <p:txBody>
          <a:bodyPr anchor="b">
            <a:normAutofit/>
          </a:bodyPr>
          <a:lstStyle/>
          <a:p>
            <a:pPr algn="ctr"/>
            <a:r>
              <a:rPr lang="en-US" sz="3200" b="1">
                <a:solidFill>
                  <a:schemeClr val="tx1">
                    <a:lumMod val="65000"/>
                    <a:lumOff val="35000"/>
                  </a:schemeClr>
                </a:solidFill>
              </a:rPr>
              <a:t>Guidelines</a:t>
            </a:r>
          </a:p>
        </p:txBody>
      </p:sp>
      <p:sp>
        <p:nvSpPr>
          <p:cNvPr id="3" name="Content Placeholder 2">
            <a:extLst>
              <a:ext uri="{FF2B5EF4-FFF2-40B4-BE49-F238E27FC236}">
                <a16:creationId xmlns:a16="http://schemas.microsoft.com/office/drawing/2014/main" id="{1E38EAC5-AEA4-8582-22B5-C3C5F04E0F2E}"/>
              </a:ext>
            </a:extLst>
          </p:cNvPr>
          <p:cNvSpPr>
            <a:spLocks noGrp="1"/>
          </p:cNvSpPr>
          <p:nvPr>
            <p:ph idx="1"/>
          </p:nvPr>
        </p:nvSpPr>
        <p:spPr>
          <a:xfrm>
            <a:off x="316890" y="2447338"/>
            <a:ext cx="5779110" cy="3724862"/>
          </a:xfrm>
        </p:spPr>
        <p:txBody>
          <a:bodyPr anchor="t">
            <a:normAutofit/>
          </a:bodyPr>
          <a:lstStyle/>
          <a:p>
            <a:r>
              <a:rPr lang="en-US" sz="2000">
                <a:solidFill>
                  <a:schemeClr val="accent1">
                    <a:lumMod val="75000"/>
                  </a:schemeClr>
                </a:solidFill>
              </a:rPr>
              <a:t>Provide documentation identifying steps of the task </a:t>
            </a:r>
            <a:endParaRPr lang="en-US" sz="2000">
              <a:solidFill>
                <a:schemeClr val="accent1">
                  <a:lumMod val="75000"/>
                </a:schemeClr>
              </a:solidFill>
              <a:ea typeface="Calibri"/>
              <a:cs typeface="Calibri"/>
            </a:endParaRPr>
          </a:p>
          <a:p>
            <a:pPr lvl="1"/>
            <a:r>
              <a:rPr lang="en-US" sz="2000"/>
              <a:t>Reference for current/new volunteers to use as their first </a:t>
            </a:r>
            <a:r>
              <a:rPr lang="en-US" sz="2000" u="sng">
                <a:solidFill>
                  <a:schemeClr val="accent1">
                    <a:lumMod val="75000"/>
                  </a:schemeClr>
                </a:solidFill>
              </a:rPr>
              <a:t>point of reference </a:t>
            </a:r>
            <a:r>
              <a:rPr lang="en-US" sz="2000"/>
              <a:t>while working through a situation</a:t>
            </a:r>
            <a:endParaRPr lang="en-US" sz="2000">
              <a:ea typeface="Calibri"/>
              <a:cs typeface="Calibri"/>
            </a:endParaRPr>
          </a:p>
          <a:p>
            <a:pPr lvl="1"/>
            <a:r>
              <a:rPr lang="en-US" sz="2000"/>
              <a:t>Operating Procedure is a great tool; </a:t>
            </a:r>
            <a:r>
              <a:rPr lang="en-US" sz="2000">
                <a:solidFill>
                  <a:schemeClr val="accent1">
                    <a:lumMod val="75000"/>
                  </a:schemeClr>
                </a:solidFill>
              </a:rPr>
              <a:t>consider it a living document that you can modify as your experience working with volunteers in the housing arena grows</a:t>
            </a:r>
            <a:endParaRPr lang="en-US" sz="2000">
              <a:solidFill>
                <a:schemeClr val="accent1">
                  <a:lumMod val="75000"/>
                </a:schemeClr>
              </a:solidFill>
              <a:ea typeface="Calibri"/>
              <a:cs typeface="Calibri"/>
            </a:endParaRPr>
          </a:p>
          <a:p>
            <a:pPr lvl="1"/>
            <a:r>
              <a:rPr lang="en-US" sz="2000"/>
              <a:t>Ensures consistency of volunteer contribution </a:t>
            </a:r>
            <a:endParaRPr lang="en-US" sz="2000">
              <a:ea typeface="Calibri"/>
              <a:cs typeface="Calibri"/>
            </a:endParaRPr>
          </a:p>
        </p:txBody>
      </p:sp>
      <p:pic>
        <p:nvPicPr>
          <p:cNvPr id="7" name="Graphic 6" descr="Work Item Bug">
            <a:extLst>
              <a:ext uri="{FF2B5EF4-FFF2-40B4-BE49-F238E27FC236}">
                <a16:creationId xmlns:a16="http://schemas.microsoft.com/office/drawing/2014/main" id="{420C8D87-A057-F730-2941-8D04A5BD76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069" y="1370105"/>
            <a:ext cx="4117787" cy="4117787"/>
          </a:xfrm>
          <a:prstGeom prst="rect">
            <a:avLst/>
          </a:prstGeom>
        </p:spPr>
      </p:pic>
    </p:spTree>
    <p:extLst>
      <p:ext uri="{BB962C8B-B14F-4D97-AF65-F5344CB8AC3E}">
        <p14:creationId xmlns:p14="http://schemas.microsoft.com/office/powerpoint/2010/main" val="4982084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 name="SLIDO_APP_VERSION" val="1.6.1.4122"/>
  <p:tag name="SLIDO_PRESENTATION_ID" val="00000000-0000-0000-0000-000000000000"/>
  <p:tag name="SLIDO_EVENT_UUID" val="50bd2357-d4e8-413c-b624-df63f026ecad"/>
  <p:tag name="SLIDO_EVENT_SECTION_UUID" val="f6a6ed19-070a-417d-a8ff-41ebdf8a36c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da1d45-861e-4fe5-83a3-22ea4bf0fe57" xsi:nil="true"/>
    <lcf76f155ced4ddcb4097134ff3c332f xmlns="f5d787ac-d775-4fd8-bc27-72c4cb205130">
      <Terms xmlns="http://schemas.microsoft.com/office/infopath/2007/PartnerControls"/>
    </lcf76f155ced4ddcb4097134ff3c332f>
    <SharedWithUsers xmlns="68da1d45-861e-4fe5-83a3-22ea4bf0fe57">
      <UserInfo>
        <DisplayName/>
        <AccountId xsi:nil="true"/>
        <AccountType/>
      </UserInfo>
    </SharedWithUsers>
    <Note xmlns="f5d787ac-d775-4fd8-bc27-72c4cb205130" xsi:nil="true"/>
    <List xmlns="f5d787ac-d775-4fd8-bc27-72c4cb2051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9A6F06FB2106478545167F015977C2" ma:contentTypeVersion="16" ma:contentTypeDescription="Create a new document." ma:contentTypeScope="" ma:versionID="a57660b9e8804fe26899c504621db46c">
  <xsd:schema xmlns:xsd="http://www.w3.org/2001/XMLSchema" xmlns:xs="http://www.w3.org/2001/XMLSchema" xmlns:p="http://schemas.microsoft.com/office/2006/metadata/properties" xmlns:ns2="f5d787ac-d775-4fd8-bc27-72c4cb205130" xmlns:ns3="68da1d45-861e-4fe5-83a3-22ea4bf0fe57" targetNamespace="http://schemas.microsoft.com/office/2006/metadata/properties" ma:root="true" ma:fieldsID="e34e5e42285323acaa080d2183fa3acc" ns2:_="" ns3:_="">
    <xsd:import namespace="f5d787ac-d775-4fd8-bc27-72c4cb205130"/>
    <xsd:import namespace="68da1d45-861e-4fe5-83a3-22ea4bf0fe5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LengthInSeconds" minOccurs="0"/>
                <xsd:element ref="ns2:MediaServiceLocation" minOccurs="0"/>
                <xsd:element ref="ns2:List"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787ac-d775-4fd8-bc27-72c4cb205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5bf5785-fda2-4148-b8d6-0a458c2774a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List" ma:index="22" nillable="true" ma:displayName="List" ma:decimals="0" ma:format="Dropdown" ma:internalName="List" ma:percentage="FALSE">
      <xsd:simpleType>
        <xsd:restriction base="dms:Number"/>
      </xsd:simpleType>
    </xsd:element>
    <xsd:element name="Note" ma:index="23" nillable="true" ma:displayName="Note" ma:format="Dropdown" ma:internalName="No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da1d45-861e-4fe5-83a3-22ea4bf0fe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6ec5c5-433a-4fb1-b1f7-18d453eec0cd}" ma:internalName="TaxCatchAll" ma:showField="CatchAllData" ma:web="68da1d45-861e-4fe5-83a3-22ea4bf0fe5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2.xml><?xml version="1.0" encoding="utf-8"?>
<ds:datastoreItem xmlns:ds="http://schemas.openxmlformats.org/officeDocument/2006/customXml" ds:itemID="{A414A009-F8B2-48C3-AF20-BF859823E618}">
  <ds:schemaRefs>
    <ds:schemaRef ds:uri="5217fef7-81ac-4dab-a0d7-f9c01f393bd4"/>
    <ds:schemaRef ds:uri="68da1d45-861e-4fe5-83a3-22ea4bf0fe57"/>
    <ds:schemaRef ds:uri="da73a734-6ca7-4189-b9db-68afa962e8f0"/>
    <ds:schemaRef ds:uri="f5d787ac-d775-4fd8-bc27-72c4cb2051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B573A4-CB00-421D-BB98-8B37F86AACFE}">
  <ds:schemaRefs>
    <ds:schemaRef ds:uri="68da1d45-861e-4fe5-83a3-22ea4bf0fe57"/>
    <ds:schemaRef ds:uri="f5d787ac-d775-4fd8-bc27-72c4cb2051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11</Notes>
  <HiddenSlides>0</HiddenSlide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Office Theme</vt:lpstr>
      <vt:lpstr>PowerPoint Presentation</vt:lpstr>
      <vt:lpstr>PowerPoint Presentation</vt:lpstr>
      <vt:lpstr>PowerPoint Presentation</vt:lpstr>
      <vt:lpstr>PowerPoint Presentation</vt:lpstr>
      <vt:lpstr>PowerPoint Presentation</vt:lpstr>
      <vt:lpstr>Capacity &amp; Reach</vt:lpstr>
      <vt:lpstr>PowerPoint Presentation</vt:lpstr>
      <vt:lpstr>Training and Sensitization</vt:lpstr>
      <vt:lpstr>Guidelines</vt:lpstr>
      <vt:lpstr>Boundaries and Expectations </vt:lpstr>
      <vt:lpstr>Who would fit such a role best? </vt:lpstr>
      <vt:lpstr>Recruitment </vt:lpstr>
      <vt:lpstr>How can volunteers support? </vt:lpstr>
      <vt:lpstr>Additional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revision>1</cp:revision>
  <dcterms:created xsi:type="dcterms:W3CDTF">2020-10-22T16:02:30Z</dcterms:created>
  <dcterms:modified xsi:type="dcterms:W3CDTF">2023-12-14T18:01:28Z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0x010100869A6F06FB2106478545167F015977C2</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y fmtid="{D5CDD505-2E9C-101B-9397-08002B2CF9AE}" pid="5" name="MediaServiceImageTags">
    <vt:lpwstr/>
  </property>
  <property fmtid="{D5CDD505-2E9C-101B-9397-08002B2CF9AE}" pid="6" name="Order">
    <vt:r8>131500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SlidoAppVersion">
    <vt:lpwstr>1.6.1.4122</vt:lpwstr>
  </property>
</Properties>
</file>