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74" r:id="rId5"/>
    <p:sldId id="259" r:id="rId6"/>
    <p:sldId id="257" r:id="rId7"/>
    <p:sldId id="447" r:id="rId8"/>
    <p:sldId id="445" r:id="rId9"/>
    <p:sldId id="451" r:id="rId10"/>
    <p:sldId id="449" r:id="rId11"/>
    <p:sldId id="448" r:id="rId12"/>
    <p:sldId id="454" r:id="rId13"/>
    <p:sldId id="455" r:id="rId14"/>
    <p:sldId id="458" r:id="rId15"/>
    <p:sldId id="456" r:id="rId16"/>
    <p:sldId id="459" r:id="rId17"/>
    <p:sldId id="460" r:id="rId18"/>
    <p:sldId id="467" r:id="rId19"/>
    <p:sldId id="452" r:id="rId20"/>
    <p:sldId id="463" r:id="rId21"/>
    <p:sldId id="464" r:id="rId22"/>
    <p:sldId id="466" r:id="rId23"/>
    <p:sldId id="465" r:id="rId24"/>
    <p:sldId id="468" r:id="rId25"/>
    <p:sldId id="469" r:id="rId26"/>
    <p:sldId id="470" r:id="rId27"/>
    <p:sldId id="471" r:id="rId28"/>
    <p:sldId id="472" r:id="rId29"/>
    <p:sldId id="473" r:id="rId30"/>
    <p:sldId id="462" r:id="rId31"/>
    <p:sldId id="474" r:id="rId32"/>
    <p:sldId id="358"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72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FA66B-314A-8286-55CD-39DDEAE97DD7}" name="Ciara Bennese" initials="CB" userId="S::cbennese@usccb.org::7d25cd76-2220-42a1-bbfe-a211cd769d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5A"/>
    <a:srgbClr val="00A2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0D079-BF12-41E2-96B5-AA814BB3FD42}" v="22" dt="2023-09-25T15:37:16.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1344"/>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39241-A00C-4638-854A-58FE88DD0B97}"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F67FF-F859-4DEB-A589-302E10C0D54C}" type="slidenum">
              <a:rPr lang="en-US" smtClean="0"/>
              <a:t>‹#›</a:t>
            </a:fld>
            <a:endParaRPr lang="en-US"/>
          </a:p>
        </p:txBody>
      </p:sp>
    </p:spTree>
    <p:extLst>
      <p:ext uri="{BB962C8B-B14F-4D97-AF65-F5344CB8AC3E}">
        <p14:creationId xmlns:p14="http://schemas.microsoft.com/office/powerpoint/2010/main" val="3764953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18F67FF-F859-4DEB-A589-302E10C0D54C}" type="slidenum">
              <a:rPr lang="en-US" smtClean="0"/>
              <a:t>9</a:t>
            </a:fld>
            <a:endParaRPr lang="en-US"/>
          </a:p>
        </p:txBody>
      </p:sp>
    </p:spTree>
    <p:extLst>
      <p:ext uri="{BB962C8B-B14F-4D97-AF65-F5344CB8AC3E}">
        <p14:creationId xmlns:p14="http://schemas.microsoft.com/office/powerpoint/2010/main" val="250951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8F67FF-F859-4DEB-A589-302E10C0D54C}" type="slidenum">
              <a:rPr lang="en-US" smtClean="0"/>
              <a:t>14</a:t>
            </a:fld>
            <a:endParaRPr lang="en-US"/>
          </a:p>
        </p:txBody>
      </p:sp>
    </p:spTree>
    <p:extLst>
      <p:ext uri="{BB962C8B-B14F-4D97-AF65-F5344CB8AC3E}">
        <p14:creationId xmlns:p14="http://schemas.microsoft.com/office/powerpoint/2010/main" val="55956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18F67FF-F859-4DEB-A589-302E10C0D54C}" type="slidenum">
              <a:rPr lang="en-US" smtClean="0"/>
              <a:t>16</a:t>
            </a:fld>
            <a:endParaRPr lang="en-US"/>
          </a:p>
        </p:txBody>
      </p:sp>
    </p:spTree>
    <p:extLst>
      <p:ext uri="{BB962C8B-B14F-4D97-AF65-F5344CB8AC3E}">
        <p14:creationId xmlns:p14="http://schemas.microsoft.com/office/powerpoint/2010/main" val="259749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DD76-C2BF-4EC1-BB2D-E553425FD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F09DA7-A3D7-438B-942E-EFE0574315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78389-B4E9-43F0-A290-B40BFBF7AF2D}"/>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9CE84CA2-C396-46FB-BF62-2C17EDBA9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A44C7-CFE1-4D21-BE77-4B6506C5FB07}"/>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89999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542-4C6E-488C-B5BE-1C66E84D6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D92E0-F744-47A3-9DC9-C3701B459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1BDBA-E673-434C-A6F8-B9761618A458}"/>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296FE429-D958-4366-B58A-4F8E1AA63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844C1-FE53-4F65-9644-FC3491770DF0}"/>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393635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F7D7B-49D1-47C1-B9A4-3CF3E428F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CC207-7330-4328-96E5-4DAC111F0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74003-7440-48D2-9DB7-80ABA69E7817}"/>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D5D9471F-28E9-46E0-88FB-C60794E54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B11F8-9BD2-410B-9527-31CBB15383BC}"/>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427949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AA9B-6471-4011-9326-4C1816AE1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62BAC-05A5-4D87-AE29-CD76BAE12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C7E9F-EC36-4AFF-B0C5-7C14910B9FDE}"/>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52482EE0-0068-4D7F-AF80-BD3C4D081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4D668-CBF0-4233-8E0D-0385F9A0BFF3}"/>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311025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97AC-02D4-4768-B279-93E3905CF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2217E-47B6-496C-91A2-946ABA6A34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267B97-3ECA-4D90-A4AD-FE7FECDB40DD}"/>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575DF78A-3299-4BD3-9958-FAE137D58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118B4-DDCB-4B1F-803A-538FD8F9F542}"/>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2126507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F30C-60B9-40B5-9FFD-C1C0D06F6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D1647-369D-4ACC-A6DA-2E9CCE291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0D0D9-C312-4E70-A5F5-44190F07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1C43A-4B23-4516-87F4-BAF6C3C30A59}"/>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6" name="Footer Placeholder 5">
            <a:extLst>
              <a:ext uri="{FF2B5EF4-FFF2-40B4-BE49-F238E27FC236}">
                <a16:creationId xmlns:a16="http://schemas.microsoft.com/office/drawing/2014/main" id="{187CF743-011B-47FE-B8EB-0D1C81BA9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D2EDE-E4D7-4BFD-9D4F-F731C6802437}"/>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392013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7001-3638-45E0-9153-32E326F01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9AB4B-CED2-47B6-A335-6D91FBDA3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818703-0D66-43AE-B5DC-288ECCC372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481C26-D556-4996-BB51-334FA8491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69CBD-12DD-44C7-A2E8-BE2D390406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5C834-14D8-4583-9E0F-6942037F9ABE}"/>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8" name="Footer Placeholder 7">
            <a:extLst>
              <a:ext uri="{FF2B5EF4-FFF2-40B4-BE49-F238E27FC236}">
                <a16:creationId xmlns:a16="http://schemas.microsoft.com/office/drawing/2014/main" id="{110548C7-12F9-4B41-8AC9-C2A55C80A1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38114F-7630-4623-9559-A1E190B5AECF}"/>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212403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82B9-51BD-4266-AB7A-3A446C2013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59AB6C-F8EE-409A-8202-86A32831306D}"/>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4" name="Footer Placeholder 3">
            <a:extLst>
              <a:ext uri="{FF2B5EF4-FFF2-40B4-BE49-F238E27FC236}">
                <a16:creationId xmlns:a16="http://schemas.microsoft.com/office/drawing/2014/main" id="{D02EF38F-B9E3-4F75-BF0D-38540E6481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601782-6E1E-483B-BA87-30C6DCF1E893}"/>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235085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8D011-F6D1-41E9-BA58-63F2D7C0A886}"/>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3" name="Footer Placeholder 2">
            <a:extLst>
              <a:ext uri="{FF2B5EF4-FFF2-40B4-BE49-F238E27FC236}">
                <a16:creationId xmlns:a16="http://schemas.microsoft.com/office/drawing/2014/main" id="{981ACBF0-9F72-49B6-A06B-D9C8D25535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DBCFE0-6C5D-46D2-98E8-841557C60B95}"/>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1178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556F-9CC5-4AF7-AF1D-FF8C1BFD0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D9379-3DDD-4D3F-83CB-9C1C5C993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641F17-6666-48BE-A842-F522B2728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B8B0C-EC4A-46C7-A89C-EDA43FD724CD}"/>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6" name="Footer Placeholder 5">
            <a:extLst>
              <a:ext uri="{FF2B5EF4-FFF2-40B4-BE49-F238E27FC236}">
                <a16:creationId xmlns:a16="http://schemas.microsoft.com/office/drawing/2014/main" id="{498FD213-D1E0-495A-95EE-0DA3AB28F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5A8B9-111C-4535-B866-BADAD7C9959C}"/>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382050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3BF7-B20B-4964-AA69-A09B57365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91AAE-F2C0-472F-AE2E-835E58E1C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2B406-C0EA-4A08-9257-88C5DBF31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12FF6-EA61-4DEF-AA49-0E6ACA1A0830}"/>
              </a:ext>
            </a:extLst>
          </p:cNvPr>
          <p:cNvSpPr>
            <a:spLocks noGrp="1"/>
          </p:cNvSpPr>
          <p:nvPr>
            <p:ph type="dt" sz="half" idx="10"/>
          </p:nvPr>
        </p:nvSpPr>
        <p:spPr/>
        <p:txBody>
          <a:bodyPr/>
          <a:lstStyle/>
          <a:p>
            <a:fld id="{17120E08-65E4-430C-9C12-1CB02F9416BA}" type="datetimeFigureOut">
              <a:rPr lang="en-US" smtClean="0"/>
              <a:t>9/27/2023</a:t>
            </a:fld>
            <a:endParaRPr lang="en-US"/>
          </a:p>
        </p:txBody>
      </p:sp>
      <p:sp>
        <p:nvSpPr>
          <p:cNvPr id="6" name="Footer Placeholder 5">
            <a:extLst>
              <a:ext uri="{FF2B5EF4-FFF2-40B4-BE49-F238E27FC236}">
                <a16:creationId xmlns:a16="http://schemas.microsoft.com/office/drawing/2014/main" id="{67CB6133-B46A-4F8F-8C71-F695AA029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879F7-4C47-4477-A6BF-58E976D26718}"/>
              </a:ext>
            </a:extLst>
          </p:cNvPr>
          <p:cNvSpPr>
            <a:spLocks noGrp="1"/>
          </p:cNvSpPr>
          <p:nvPr>
            <p:ph type="sldNum" sz="quarter" idx="12"/>
          </p:nvPr>
        </p:nvSpPr>
        <p:spPr/>
        <p:txBody>
          <a:bodyPr/>
          <a:lstStyle/>
          <a:p>
            <a:fld id="{A5AC7532-7E1C-4B54-8A49-BCFC0D060E00}" type="slidenum">
              <a:rPr lang="en-US" smtClean="0"/>
              <a:t>‹#›</a:t>
            </a:fld>
            <a:endParaRPr lang="en-US"/>
          </a:p>
        </p:txBody>
      </p:sp>
    </p:spTree>
    <p:extLst>
      <p:ext uri="{BB962C8B-B14F-4D97-AF65-F5344CB8AC3E}">
        <p14:creationId xmlns:p14="http://schemas.microsoft.com/office/powerpoint/2010/main" val="91499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7FE58-6B7B-463B-BCA0-FCC41D5EAF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213C76-D85F-46DC-A8E0-173C4544A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B4966-DDF5-43DF-9211-976F44C47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20E08-65E4-430C-9C12-1CB02F9416BA}" type="datetimeFigureOut">
              <a:rPr lang="en-US" smtClean="0"/>
              <a:t>9/27/2023</a:t>
            </a:fld>
            <a:endParaRPr lang="en-US"/>
          </a:p>
        </p:txBody>
      </p:sp>
      <p:sp>
        <p:nvSpPr>
          <p:cNvPr id="5" name="Footer Placeholder 4">
            <a:extLst>
              <a:ext uri="{FF2B5EF4-FFF2-40B4-BE49-F238E27FC236}">
                <a16:creationId xmlns:a16="http://schemas.microsoft.com/office/drawing/2014/main" id="{1473AB9F-6D0D-4C41-8194-4C84C7350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A8F61-227A-49D4-8D1E-E75B2932F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C7532-7E1C-4B54-8A49-BCFC0D060E00}" type="slidenum">
              <a:rPr lang="en-US" smtClean="0"/>
              <a:t>‹#›</a:t>
            </a:fld>
            <a:endParaRPr lang="en-US"/>
          </a:p>
        </p:txBody>
      </p:sp>
    </p:spTree>
    <p:extLst>
      <p:ext uri="{BB962C8B-B14F-4D97-AF65-F5344CB8AC3E}">
        <p14:creationId xmlns:p14="http://schemas.microsoft.com/office/powerpoint/2010/main" val="3640190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4.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CBCAD86-BCB8-F69F-2A3A-C11C74BEB1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59352" y="-3452"/>
            <a:ext cx="8332450" cy="5533268"/>
          </a:xfrm>
          <a:prstGeom prst="rect">
            <a:avLst/>
          </a:prstGeom>
        </p:spPr>
      </p:pic>
      <p:sp>
        <p:nvSpPr>
          <p:cNvPr id="2" name="Rectangle 1">
            <a:extLst>
              <a:ext uri="{FF2B5EF4-FFF2-40B4-BE49-F238E27FC236}">
                <a16:creationId xmlns:a16="http://schemas.microsoft.com/office/drawing/2014/main" id="{A429343F-73A2-94E8-32C4-2AF415C1F20D}"/>
              </a:ext>
            </a:extLst>
          </p:cNvPr>
          <p:cNvSpPr/>
          <p:nvPr/>
        </p:nvSpPr>
        <p:spPr>
          <a:xfrm>
            <a:off x="0" y="0"/>
            <a:ext cx="3959352" cy="68580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48504F-75F6-30D2-594F-C09588776162}"/>
              </a:ext>
            </a:extLst>
          </p:cNvPr>
          <p:cNvSpPr/>
          <p:nvPr/>
        </p:nvSpPr>
        <p:spPr>
          <a:xfrm>
            <a:off x="-72828" y="4500438"/>
            <a:ext cx="3520116" cy="1685677"/>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B22F4D2-745B-4FDB-8501-1FC88BFA5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92" y="4785379"/>
            <a:ext cx="3152593" cy="1141779"/>
          </a:xfrm>
          <a:prstGeom prst="rect">
            <a:avLst/>
          </a:prstGeom>
          <a:ln>
            <a:noFill/>
          </a:ln>
          <a:effectLst/>
        </p:spPr>
      </p:pic>
      <p:sp>
        <p:nvSpPr>
          <p:cNvPr id="5" name="TextBox 4">
            <a:extLst>
              <a:ext uri="{FF2B5EF4-FFF2-40B4-BE49-F238E27FC236}">
                <a16:creationId xmlns:a16="http://schemas.microsoft.com/office/drawing/2014/main" id="{699CF56F-B70F-47F9-24C6-AE45A852C1C7}"/>
              </a:ext>
            </a:extLst>
          </p:cNvPr>
          <p:cNvSpPr txBox="1"/>
          <p:nvPr/>
        </p:nvSpPr>
        <p:spPr>
          <a:xfrm>
            <a:off x="4148988" y="5529816"/>
            <a:ext cx="7862520" cy="1200329"/>
          </a:xfrm>
          <a:prstGeom prst="rect">
            <a:avLst/>
          </a:prstGeom>
          <a:noFill/>
        </p:spPr>
        <p:txBody>
          <a:bodyPr wrap="square" lIns="91440" tIns="45720" rIns="91440" bIns="45720" rtlCol="0" anchor="t">
            <a:spAutoFit/>
          </a:bodyPr>
          <a:lstStyle/>
          <a:p>
            <a:r>
              <a:rPr lang="en-US" sz="2400" b="1" dirty="0">
                <a:latin typeface="Open Sans"/>
                <a:ea typeface="Open Sans"/>
                <a:cs typeface="Open Sans"/>
              </a:rPr>
              <a:t>FY23 Q4 Cultural Orientation Community of Practice (CO CoP)</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a:ea typeface="Open Sans"/>
                <a:cs typeface="Open Sans"/>
              </a:rPr>
              <a:t>September 26, 2023</a:t>
            </a:r>
          </a:p>
        </p:txBody>
      </p:sp>
    </p:spTree>
    <p:custDataLst>
      <p:tags r:id="rId1"/>
    </p:custDataLst>
    <p:extLst>
      <p:ext uri="{BB962C8B-B14F-4D97-AF65-F5344CB8AC3E}">
        <p14:creationId xmlns:p14="http://schemas.microsoft.com/office/powerpoint/2010/main" val="3658158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Program Structure</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3C74D5-7B21-FAB5-37B4-71CFDA830EBA}"/>
              </a:ext>
            </a:extLst>
          </p:cNvPr>
          <p:cNvSpPr/>
          <p:nvPr/>
        </p:nvSpPr>
        <p:spPr>
          <a:xfrm>
            <a:off x="665713" y="185348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Timeline: CO is completed within 90 days after arrival. Our office conducts one CO session within the first 30 days after arrival. CO concepts are revisited in other orientations and appointments.</a:t>
            </a:r>
          </a:p>
        </p:txBody>
      </p:sp>
      <p:sp>
        <p:nvSpPr>
          <p:cNvPr id="6" name="Rectangle: Rounded Corners 5">
            <a:extLst>
              <a:ext uri="{FF2B5EF4-FFF2-40B4-BE49-F238E27FC236}">
                <a16:creationId xmlns:a16="http://schemas.microsoft.com/office/drawing/2014/main" id="{3963DDFD-2854-5885-2DB2-B9DF62CF161A}"/>
              </a:ext>
            </a:extLst>
          </p:cNvPr>
          <p:cNvSpPr/>
          <p:nvPr/>
        </p:nvSpPr>
        <p:spPr>
          <a:xfrm>
            <a:off x="665713" y="457875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Method: Clients complete CO in person at the office. Clients who speak the same language attend the same CO session as a group (4-15 people). Interpretation is provided. </a:t>
            </a:r>
          </a:p>
        </p:txBody>
      </p:sp>
      <p:sp>
        <p:nvSpPr>
          <p:cNvPr id="8" name="Rectangle: Rounded Corners 7">
            <a:extLst>
              <a:ext uri="{FF2B5EF4-FFF2-40B4-BE49-F238E27FC236}">
                <a16:creationId xmlns:a16="http://schemas.microsoft.com/office/drawing/2014/main" id="{C37E59AA-C5AC-21AF-A3B2-A4ED5B79FB98}"/>
              </a:ext>
            </a:extLst>
          </p:cNvPr>
          <p:cNvSpPr/>
          <p:nvPr/>
        </p:nvSpPr>
        <p:spPr>
          <a:xfrm>
            <a:off x="6698961" y="3287833"/>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Presenters: Our office has one CO specialist who leads CO sessions. Other staff members from our office will come to share information about their programs (vocational training, health promotion etc.) After CO </a:t>
            </a:r>
            <a:r>
              <a:rPr lang="en-US" sz="1600">
                <a:solidFill>
                  <a:schemeClr val="bg1"/>
                </a:solidFill>
                <a:cs typeface="Calibri"/>
              </a:rPr>
              <a:t>is complete, case </a:t>
            </a:r>
            <a:r>
              <a:rPr lang="en-US" sz="1600" dirty="0">
                <a:solidFill>
                  <a:schemeClr val="bg1"/>
                </a:solidFill>
                <a:cs typeface="Calibri"/>
              </a:rPr>
              <a:t>managers will conduct follow-up orientations.</a:t>
            </a:r>
          </a:p>
        </p:txBody>
      </p:sp>
    </p:spTree>
    <p:custDataLst>
      <p:tags r:id="rId1"/>
    </p:custDataLst>
    <p:extLst>
      <p:ext uri="{BB962C8B-B14F-4D97-AF65-F5344CB8AC3E}">
        <p14:creationId xmlns:p14="http://schemas.microsoft.com/office/powerpoint/2010/main" val="28389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Content</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3C74D5-7B21-FAB5-37B4-71CFDA830EBA}"/>
              </a:ext>
            </a:extLst>
          </p:cNvPr>
          <p:cNvSpPr/>
          <p:nvPr/>
        </p:nvSpPr>
        <p:spPr>
          <a:xfrm>
            <a:off x="665713" y="185348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CO Topics Covered: Our office covers all 15 CO topics, as required by the R&amp;P Cooperative Agreement</a:t>
            </a:r>
          </a:p>
        </p:txBody>
      </p:sp>
      <p:sp>
        <p:nvSpPr>
          <p:cNvPr id="6" name="Rectangle: Rounded Corners 5">
            <a:extLst>
              <a:ext uri="{FF2B5EF4-FFF2-40B4-BE49-F238E27FC236}">
                <a16:creationId xmlns:a16="http://schemas.microsoft.com/office/drawing/2014/main" id="{3963DDFD-2854-5885-2DB2-B9DF62CF161A}"/>
              </a:ext>
            </a:extLst>
          </p:cNvPr>
          <p:cNvSpPr/>
          <p:nvPr/>
        </p:nvSpPr>
        <p:spPr>
          <a:xfrm>
            <a:off x="665713" y="457875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completes activities, such as putting together a budget, when and how to call 911, how to ask for interpretation etc.</a:t>
            </a:r>
            <a:endParaRPr lang="en-US" dirty="0"/>
          </a:p>
        </p:txBody>
      </p:sp>
      <p:sp>
        <p:nvSpPr>
          <p:cNvPr id="2" name="Rectangle 1">
            <a:extLst>
              <a:ext uri="{FF2B5EF4-FFF2-40B4-BE49-F238E27FC236}">
                <a16:creationId xmlns:a16="http://schemas.microsoft.com/office/drawing/2014/main" id="{7FC33A3E-1390-112A-499A-E23F77A11909}"/>
              </a:ext>
            </a:extLst>
          </p:cNvPr>
          <p:cNvSpPr/>
          <p:nvPr/>
        </p:nvSpPr>
        <p:spPr>
          <a:xfrm>
            <a:off x="6544240" y="1687953"/>
            <a:ext cx="4793829" cy="4929353"/>
          </a:xfrm>
          <a:prstGeom prst="rect">
            <a:avLst/>
          </a:prstGeom>
          <a:solidFill>
            <a:schemeClr val="accent6">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32" tIns="91416" rIns="182832" bIns="91416"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r>
              <a:rPr lang="en-US" sz="1600" b="1" u="sng" dirty="0">
                <a:solidFill>
                  <a:schemeClr val="tx1"/>
                </a:solidFill>
                <a:ea typeface="+mn-lt"/>
                <a:cs typeface="+mn-lt"/>
              </a:rPr>
              <a:t>DOMESTIC CO TOPICS</a:t>
            </a:r>
            <a:endParaRPr lang="en-US" sz="1600" dirty="0">
              <a:solidFill>
                <a:schemeClr val="tx1"/>
              </a:solidFill>
              <a:cs typeface="Calibri"/>
            </a:endParaRPr>
          </a:p>
          <a:p>
            <a:pPr algn="ctr"/>
            <a:endParaRPr lang="en-US" sz="1600" b="1" u="sng" dirty="0">
              <a:solidFill>
                <a:schemeClr val="tx1"/>
              </a:solidFill>
              <a:cs typeface="Calibri"/>
            </a:endParaRPr>
          </a:p>
          <a:p>
            <a:pPr marL="342265" indent="-342265">
              <a:buFont typeface="Arial"/>
              <a:buChar char="•"/>
            </a:pPr>
            <a:r>
              <a:rPr lang="en-US" sz="1600" dirty="0">
                <a:solidFill>
                  <a:schemeClr val="tx1"/>
                </a:solidFill>
                <a:cs typeface="Calibri"/>
              </a:rPr>
              <a:t>Cultural Adjustment</a:t>
            </a:r>
          </a:p>
          <a:p>
            <a:pPr marL="342265" indent="-342265">
              <a:buFont typeface="Arial"/>
              <a:buChar char="•"/>
            </a:pPr>
            <a:r>
              <a:rPr lang="en-US" sz="1600" dirty="0">
                <a:solidFill>
                  <a:schemeClr val="tx1"/>
                </a:solidFill>
                <a:cs typeface="Calibri"/>
              </a:rPr>
              <a:t>Education</a:t>
            </a:r>
          </a:p>
          <a:p>
            <a:pPr marL="342265" indent="-342265">
              <a:buFont typeface="Arial"/>
              <a:buChar char="•"/>
            </a:pPr>
            <a:r>
              <a:rPr lang="en-US" sz="1600" dirty="0">
                <a:solidFill>
                  <a:schemeClr val="tx1"/>
                </a:solidFill>
                <a:cs typeface="Calibri"/>
              </a:rPr>
              <a:t>Employment</a:t>
            </a:r>
          </a:p>
          <a:p>
            <a:pPr marL="342265" indent="-342265">
              <a:buFont typeface="Arial"/>
              <a:buChar char="•"/>
            </a:pPr>
            <a:r>
              <a:rPr lang="en-US" sz="1600" dirty="0">
                <a:solidFill>
                  <a:schemeClr val="tx1"/>
                </a:solidFill>
                <a:cs typeface="Calibri"/>
              </a:rPr>
              <a:t>Housing</a:t>
            </a:r>
          </a:p>
          <a:p>
            <a:pPr marL="342265" indent="-342265">
              <a:buFont typeface="Arial"/>
              <a:buChar char="•"/>
            </a:pPr>
            <a:r>
              <a:rPr lang="en-US" sz="1600" dirty="0">
                <a:solidFill>
                  <a:schemeClr val="tx1"/>
                </a:solidFill>
                <a:cs typeface="Calibri"/>
              </a:rPr>
              <a:t>Newcomer Rights and Responsibilities</a:t>
            </a:r>
          </a:p>
          <a:p>
            <a:pPr marL="342265" indent="-342265">
              <a:buFont typeface="Arial"/>
              <a:buChar char="•"/>
            </a:pPr>
            <a:r>
              <a:rPr lang="en-US" sz="1600" dirty="0">
                <a:solidFill>
                  <a:schemeClr val="tx1"/>
                </a:solidFill>
                <a:cs typeface="Calibri"/>
              </a:rPr>
              <a:t>Role of the Local Resettlement Agency</a:t>
            </a:r>
          </a:p>
          <a:p>
            <a:pPr marL="342265" indent="-342265">
              <a:buFont typeface="Arial"/>
              <a:buChar char="•"/>
            </a:pPr>
            <a:r>
              <a:rPr lang="en-US" sz="1600" dirty="0">
                <a:solidFill>
                  <a:schemeClr val="tx1"/>
                </a:solidFill>
                <a:cs typeface="Calibri"/>
              </a:rPr>
              <a:t>Learning English</a:t>
            </a:r>
          </a:p>
          <a:p>
            <a:pPr marL="342265" indent="-342265">
              <a:buFont typeface="Arial"/>
              <a:buChar char="•"/>
            </a:pPr>
            <a:r>
              <a:rPr lang="en-US" sz="1600" dirty="0">
                <a:solidFill>
                  <a:schemeClr val="tx1"/>
                </a:solidFill>
                <a:cs typeface="Calibri"/>
              </a:rPr>
              <a:t>Transportation</a:t>
            </a:r>
          </a:p>
          <a:p>
            <a:pPr marL="342265" indent="-342265">
              <a:buFont typeface="Arial"/>
              <a:buChar char="•"/>
            </a:pPr>
            <a:r>
              <a:rPr lang="en-US" sz="1600" dirty="0">
                <a:solidFill>
                  <a:schemeClr val="tx1"/>
                </a:solidFill>
                <a:cs typeface="Calibri"/>
              </a:rPr>
              <a:t>U.S. Laws</a:t>
            </a:r>
          </a:p>
          <a:p>
            <a:pPr marL="342265" indent="-342265">
              <a:buFont typeface="Arial"/>
              <a:buChar char="•"/>
            </a:pPr>
            <a:r>
              <a:rPr lang="en-US" sz="1600" dirty="0">
                <a:solidFill>
                  <a:schemeClr val="tx1"/>
                </a:solidFill>
                <a:cs typeface="Calibri"/>
              </a:rPr>
              <a:t>Public Assistance</a:t>
            </a:r>
          </a:p>
          <a:p>
            <a:pPr marL="342265" indent="-342265">
              <a:buFont typeface="Arial"/>
              <a:buChar char="•"/>
            </a:pPr>
            <a:r>
              <a:rPr lang="en-US" sz="1600" dirty="0">
                <a:solidFill>
                  <a:schemeClr val="tx1"/>
                </a:solidFill>
                <a:cs typeface="Calibri"/>
              </a:rPr>
              <a:t>Safety</a:t>
            </a:r>
          </a:p>
          <a:p>
            <a:pPr marL="342265" indent="-342265">
              <a:buFont typeface="Arial"/>
              <a:buChar char="•"/>
            </a:pPr>
            <a:r>
              <a:rPr lang="en-US" sz="1600" dirty="0">
                <a:solidFill>
                  <a:schemeClr val="tx1"/>
                </a:solidFill>
                <a:cs typeface="Calibri"/>
              </a:rPr>
              <a:t>Budgeting and Personal Finance</a:t>
            </a:r>
          </a:p>
          <a:p>
            <a:pPr marL="342265" indent="-342265">
              <a:buFont typeface="Arial"/>
              <a:buChar char="•"/>
            </a:pPr>
            <a:r>
              <a:rPr lang="en-US" sz="1600" dirty="0">
                <a:solidFill>
                  <a:schemeClr val="tx1"/>
                </a:solidFill>
                <a:cs typeface="Calibri"/>
              </a:rPr>
              <a:t>Your New Community</a:t>
            </a:r>
          </a:p>
          <a:p>
            <a:pPr marL="342265" indent="-342265">
              <a:buFont typeface="Arial"/>
              <a:buChar char="•"/>
            </a:pPr>
            <a:r>
              <a:rPr lang="en-US" sz="1600">
                <a:solidFill>
                  <a:schemeClr val="tx1"/>
                </a:solidFill>
                <a:cs typeface="Calibri"/>
              </a:rPr>
              <a:t>Health</a:t>
            </a:r>
            <a:endParaRPr lang="en-US" sz="1600" b="1">
              <a:solidFill>
                <a:schemeClr val="tx1"/>
              </a:solidFill>
              <a:cs typeface="Calibri"/>
            </a:endParaRPr>
          </a:p>
          <a:p>
            <a:pPr marL="342265" indent="-342265">
              <a:buFont typeface="Arial"/>
              <a:buChar char="•"/>
            </a:pPr>
            <a:r>
              <a:rPr lang="en-US" sz="1600" dirty="0">
                <a:solidFill>
                  <a:schemeClr val="tx1"/>
                </a:solidFill>
                <a:cs typeface="Calibri"/>
              </a:rPr>
              <a:t>Hygiene</a:t>
            </a:r>
          </a:p>
        </p:txBody>
      </p:sp>
    </p:spTree>
    <p:custDataLst>
      <p:tags r:id="rId1"/>
    </p:custDataLst>
    <p:extLst>
      <p:ext uri="{BB962C8B-B14F-4D97-AF65-F5344CB8AC3E}">
        <p14:creationId xmlns:p14="http://schemas.microsoft.com/office/powerpoint/2010/main" val="188087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Budget Activity</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EF646C9-0FEC-D408-69D9-9C067D5B78EC}"/>
              </a:ext>
            </a:extLst>
          </p:cNvPr>
          <p:cNvSpPr/>
          <p:nvPr/>
        </p:nvSpPr>
        <p:spPr>
          <a:xfrm>
            <a:off x="199548" y="1907269"/>
            <a:ext cx="3532094" cy="995084"/>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explains activity to interpreter beforehand</a:t>
            </a:r>
          </a:p>
        </p:txBody>
      </p:sp>
      <p:sp>
        <p:nvSpPr>
          <p:cNvPr id="6" name="Rectangle: Rounded Corners 5">
            <a:extLst>
              <a:ext uri="{FF2B5EF4-FFF2-40B4-BE49-F238E27FC236}">
                <a16:creationId xmlns:a16="http://schemas.microsoft.com/office/drawing/2014/main" id="{6B8EE4FC-4AE0-202D-3C27-088EF65DDC40}"/>
              </a:ext>
            </a:extLst>
          </p:cNvPr>
          <p:cNvSpPr/>
          <p:nvPr/>
        </p:nvSpPr>
        <p:spPr>
          <a:xfrm>
            <a:off x="4036444" y="1907268"/>
            <a:ext cx="3496235" cy="103990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covers the topic of budgeting and finance and explains income sources</a:t>
            </a:r>
          </a:p>
        </p:txBody>
      </p:sp>
      <p:sp>
        <p:nvSpPr>
          <p:cNvPr id="8" name="Rectangle: Rounded Corners 7">
            <a:extLst>
              <a:ext uri="{FF2B5EF4-FFF2-40B4-BE49-F238E27FC236}">
                <a16:creationId xmlns:a16="http://schemas.microsoft.com/office/drawing/2014/main" id="{230DD4A3-7580-85EA-7C56-756C686527DB}"/>
              </a:ext>
            </a:extLst>
          </p:cNvPr>
          <p:cNvSpPr/>
          <p:nvPr/>
        </p:nvSpPr>
        <p:spPr>
          <a:xfrm>
            <a:off x="154724" y="3314726"/>
            <a:ext cx="3576918" cy="1640541"/>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gives clients the printed budget template and explains the numbers are close to the income a newly arrived family would earn.</a:t>
            </a:r>
          </a:p>
        </p:txBody>
      </p:sp>
      <p:sp>
        <p:nvSpPr>
          <p:cNvPr id="12" name="Rectangle: Rounded Corners 11">
            <a:extLst>
              <a:ext uri="{FF2B5EF4-FFF2-40B4-BE49-F238E27FC236}">
                <a16:creationId xmlns:a16="http://schemas.microsoft.com/office/drawing/2014/main" id="{D49EA52E-59BE-9DD0-A47C-565801F0DDEB}"/>
              </a:ext>
            </a:extLst>
          </p:cNvPr>
          <p:cNvSpPr/>
          <p:nvPr/>
        </p:nvSpPr>
        <p:spPr>
          <a:xfrm>
            <a:off x="4063336" y="3314727"/>
            <a:ext cx="3469342" cy="1640541"/>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recommends clients use their own income numbers if they already started working. </a:t>
            </a:r>
          </a:p>
        </p:txBody>
      </p:sp>
      <p:sp>
        <p:nvSpPr>
          <p:cNvPr id="14" name="Rectangle: Rounded Corners 13">
            <a:extLst>
              <a:ext uri="{FF2B5EF4-FFF2-40B4-BE49-F238E27FC236}">
                <a16:creationId xmlns:a16="http://schemas.microsoft.com/office/drawing/2014/main" id="{6839AA1A-B06B-8E04-25F0-75C1F65AF41B}"/>
              </a:ext>
            </a:extLst>
          </p:cNvPr>
          <p:cNvSpPr/>
          <p:nvPr/>
        </p:nvSpPr>
        <p:spPr>
          <a:xfrm>
            <a:off x="1884913" y="5125597"/>
            <a:ext cx="4087905" cy="1640542"/>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Specialist uses a weekly budget template with clients who find a monthly budget challenging. The clients using the weekly budget can still learn the same budgeting concepts.</a:t>
            </a:r>
          </a:p>
        </p:txBody>
      </p:sp>
      <p:pic>
        <p:nvPicPr>
          <p:cNvPr id="15" name="Picture 14" descr="A weekly budget sheet with a list of bills&#10;&#10;Description automatically generated">
            <a:extLst>
              <a:ext uri="{FF2B5EF4-FFF2-40B4-BE49-F238E27FC236}">
                <a16:creationId xmlns:a16="http://schemas.microsoft.com/office/drawing/2014/main" id="{58C31000-5FEB-B95E-07FC-109CB9BCAC41}"/>
              </a:ext>
            </a:extLst>
          </p:cNvPr>
          <p:cNvPicPr>
            <a:picLocks noChangeAspect="1"/>
          </p:cNvPicPr>
          <p:nvPr/>
        </p:nvPicPr>
        <p:blipFill>
          <a:blip r:embed="rId3"/>
          <a:stretch>
            <a:fillRect/>
          </a:stretch>
        </p:blipFill>
        <p:spPr>
          <a:xfrm>
            <a:off x="7763436" y="1848738"/>
            <a:ext cx="4347882" cy="4487298"/>
          </a:xfrm>
          <a:prstGeom prst="rect">
            <a:avLst/>
          </a:prstGeom>
        </p:spPr>
      </p:pic>
    </p:spTree>
    <p:custDataLst>
      <p:tags r:id="rId1"/>
    </p:custDataLst>
    <p:extLst>
      <p:ext uri="{BB962C8B-B14F-4D97-AF65-F5344CB8AC3E}">
        <p14:creationId xmlns:p14="http://schemas.microsoft.com/office/powerpoint/2010/main" val="265704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Best Practices</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EF646C9-0FEC-D408-69D9-9C067D5B78EC}"/>
              </a:ext>
            </a:extLst>
          </p:cNvPr>
          <p:cNvSpPr/>
          <p:nvPr/>
        </p:nvSpPr>
        <p:spPr>
          <a:xfrm>
            <a:off x="647783" y="4229127"/>
            <a:ext cx="4419598" cy="2008094"/>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Having CO sessions with only one language group. This minimizes disruptions and helps clients build community during CO.</a:t>
            </a:r>
          </a:p>
        </p:txBody>
      </p:sp>
      <p:sp>
        <p:nvSpPr>
          <p:cNvPr id="4" name="Rectangle: Rounded Corners 3">
            <a:extLst>
              <a:ext uri="{FF2B5EF4-FFF2-40B4-BE49-F238E27FC236}">
                <a16:creationId xmlns:a16="http://schemas.microsoft.com/office/drawing/2014/main" id="{7E0ED98E-F09A-EC57-CF1D-61C2755F54B4}"/>
              </a:ext>
            </a:extLst>
          </p:cNvPr>
          <p:cNvSpPr/>
          <p:nvPr/>
        </p:nvSpPr>
        <p:spPr>
          <a:xfrm>
            <a:off x="647784" y="1970022"/>
            <a:ext cx="4419599" cy="183776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Accommodating client needs (disability, illness, work schedule etc.) by doing CO in the client home</a:t>
            </a:r>
          </a:p>
        </p:txBody>
      </p:sp>
      <p:sp>
        <p:nvSpPr>
          <p:cNvPr id="7" name="Rectangle: Rounded Corners 6">
            <a:extLst>
              <a:ext uri="{FF2B5EF4-FFF2-40B4-BE49-F238E27FC236}">
                <a16:creationId xmlns:a16="http://schemas.microsoft.com/office/drawing/2014/main" id="{42707CFE-A142-E551-83B2-CC57F39FD39C}"/>
              </a:ext>
            </a:extLst>
          </p:cNvPr>
          <p:cNvSpPr/>
          <p:nvPr/>
        </p:nvSpPr>
        <p:spPr>
          <a:xfrm>
            <a:off x="6564491" y="2005880"/>
            <a:ext cx="4231340" cy="1766048"/>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Interactive activities and assignments during CO</a:t>
            </a:r>
          </a:p>
        </p:txBody>
      </p:sp>
      <p:sp>
        <p:nvSpPr>
          <p:cNvPr id="13" name="Rectangle: Rounded Corners 12">
            <a:extLst>
              <a:ext uri="{FF2B5EF4-FFF2-40B4-BE49-F238E27FC236}">
                <a16:creationId xmlns:a16="http://schemas.microsoft.com/office/drawing/2014/main" id="{9934DF21-36B2-8BF0-1AA2-3D60131F7073}"/>
              </a:ext>
            </a:extLst>
          </p:cNvPr>
          <p:cNvSpPr/>
          <p:nvPr/>
        </p:nvSpPr>
        <p:spPr>
          <a:xfrm>
            <a:off x="6564489" y="4229128"/>
            <a:ext cx="4231340" cy="2008094"/>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CO concepts are revisited in other orientations and appointments (ex: school impact program where education CO concepts are reinforced) </a:t>
            </a:r>
          </a:p>
        </p:txBody>
      </p:sp>
    </p:spTree>
    <p:custDataLst>
      <p:tags r:id="rId1"/>
    </p:custDataLst>
    <p:extLst>
      <p:ext uri="{BB962C8B-B14F-4D97-AF65-F5344CB8AC3E}">
        <p14:creationId xmlns:p14="http://schemas.microsoft.com/office/powerpoint/2010/main" val="427708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Trends with RSC TuMe Clients</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E0ED98E-F09A-EC57-CF1D-61C2755F54B4}"/>
              </a:ext>
            </a:extLst>
          </p:cNvPr>
          <p:cNvSpPr/>
          <p:nvPr/>
        </p:nvSpPr>
        <p:spPr>
          <a:xfrm>
            <a:off x="3364090" y="1943128"/>
            <a:ext cx="5307105" cy="2106706"/>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Males from Syria, Afghanistan, and Iraq cases tend to be in charge of decision-making, which means they are more engaged during CO (especially when talking about employment, U.S. laws etc.)</a:t>
            </a:r>
          </a:p>
        </p:txBody>
      </p:sp>
      <p:sp>
        <p:nvSpPr>
          <p:cNvPr id="5" name="Rectangle: Rounded Corners 4">
            <a:extLst>
              <a:ext uri="{FF2B5EF4-FFF2-40B4-BE49-F238E27FC236}">
                <a16:creationId xmlns:a16="http://schemas.microsoft.com/office/drawing/2014/main" id="{4484F4DF-2D78-DC9C-FFFF-7C74E21184E3}"/>
              </a:ext>
            </a:extLst>
          </p:cNvPr>
          <p:cNvSpPr/>
          <p:nvPr/>
        </p:nvSpPr>
        <p:spPr>
          <a:xfrm>
            <a:off x="674678" y="4632540"/>
            <a:ext cx="4025152" cy="1730188"/>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When CO Specialists ask female clients questions, they tend to defer to the males for answers</a:t>
            </a:r>
          </a:p>
        </p:txBody>
      </p:sp>
      <p:sp>
        <p:nvSpPr>
          <p:cNvPr id="8" name="Rectangle: Rounded Corners 7">
            <a:extLst>
              <a:ext uri="{FF2B5EF4-FFF2-40B4-BE49-F238E27FC236}">
                <a16:creationId xmlns:a16="http://schemas.microsoft.com/office/drawing/2014/main" id="{57AAC5A2-327C-4608-9901-1F00C479ECB4}"/>
              </a:ext>
            </a:extLst>
          </p:cNvPr>
          <p:cNvSpPr/>
          <p:nvPr/>
        </p:nvSpPr>
        <p:spPr>
          <a:xfrm>
            <a:off x="7218914" y="4632540"/>
            <a:ext cx="3998258" cy="165847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Female clients are less likely to attend CO, even after explaining this is a program requirement.</a:t>
            </a:r>
          </a:p>
        </p:txBody>
      </p:sp>
    </p:spTree>
    <p:custDataLst>
      <p:tags r:id="rId1"/>
    </p:custDataLst>
    <p:extLst>
      <p:ext uri="{BB962C8B-B14F-4D97-AF65-F5344CB8AC3E}">
        <p14:creationId xmlns:p14="http://schemas.microsoft.com/office/powerpoint/2010/main" val="23394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B099DF-D4CF-02F6-A264-A075F5D99CC5}"/>
              </a:ext>
            </a:extLst>
          </p:cNvPr>
          <p:cNvSpPr/>
          <p:nvPr/>
        </p:nvSpPr>
        <p:spPr>
          <a:xfrm>
            <a:off x="3665457" y="4582181"/>
            <a:ext cx="4554070" cy="196327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bg1"/>
                </a:solidFill>
                <a:cs typeface="Calibri"/>
              </a:rPr>
              <a:t>Catholic Charities Bureau, Inc. Jacksonville Regional Office</a:t>
            </a:r>
            <a:endParaRPr lang="en-US" sz="2800" dirty="0">
              <a:solidFill>
                <a:schemeClr val="bg1"/>
              </a:solidFill>
              <a:cs typeface="Calibri"/>
            </a:endParaRPr>
          </a:p>
        </p:txBody>
      </p:sp>
      <p:sp>
        <p:nvSpPr>
          <p:cNvPr id="10" name="TextBox 9">
            <a:extLst>
              <a:ext uri="{FF2B5EF4-FFF2-40B4-BE49-F238E27FC236}">
                <a16:creationId xmlns:a16="http://schemas.microsoft.com/office/drawing/2014/main" id="{647C56EC-12D7-9185-66C8-F8CA41EEE5F4}"/>
              </a:ext>
            </a:extLst>
          </p:cNvPr>
          <p:cNvSpPr txBox="1"/>
          <p:nvPr/>
        </p:nvSpPr>
        <p:spPr>
          <a:xfrm>
            <a:off x="534155" y="319698"/>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Domestic CO: USCCB / MRS Presenters</a:t>
            </a:r>
          </a:p>
        </p:txBody>
      </p:sp>
      <p:pic>
        <p:nvPicPr>
          <p:cNvPr id="2" name="Picture 1" descr="A person standing on a stage with a projector screen&#10;&#10;Description automatically generated">
            <a:extLst>
              <a:ext uri="{FF2B5EF4-FFF2-40B4-BE49-F238E27FC236}">
                <a16:creationId xmlns:a16="http://schemas.microsoft.com/office/drawing/2014/main" id="{52BFE0B8-6087-97E8-C3A2-70ECD07AD886}"/>
              </a:ext>
            </a:extLst>
          </p:cNvPr>
          <p:cNvPicPr>
            <a:picLocks noChangeAspect="1"/>
          </p:cNvPicPr>
          <p:nvPr/>
        </p:nvPicPr>
        <p:blipFill>
          <a:blip r:embed="rId2"/>
          <a:stretch>
            <a:fillRect/>
          </a:stretch>
        </p:blipFill>
        <p:spPr>
          <a:xfrm>
            <a:off x="3330743" y="1094050"/>
            <a:ext cx="5219699" cy="3456717"/>
          </a:xfrm>
          <a:prstGeom prst="rect">
            <a:avLst/>
          </a:prstGeom>
        </p:spPr>
      </p:pic>
    </p:spTree>
    <p:extLst>
      <p:ext uri="{BB962C8B-B14F-4D97-AF65-F5344CB8AC3E}">
        <p14:creationId xmlns:p14="http://schemas.microsoft.com/office/powerpoint/2010/main" val="37016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06FA31B9-DF45-B962-9F64-FB47DEEDAA93}"/>
              </a:ext>
            </a:extLst>
          </p:cNvPr>
          <p:cNvPicPr>
            <a:picLocks noChangeAspect="1"/>
          </p:cNvPicPr>
          <p:nvPr/>
        </p:nvPicPr>
        <p:blipFill>
          <a:blip r:embed="rId4"/>
          <a:stretch>
            <a:fillRect/>
          </a:stretch>
        </p:blipFill>
        <p:spPr>
          <a:xfrm>
            <a:off x="1205162" y="-2537"/>
            <a:ext cx="10072436" cy="6863075"/>
          </a:xfrm>
          <a:prstGeom prst="rect">
            <a:avLst/>
          </a:prstGeom>
        </p:spPr>
      </p:pic>
      <p:sp>
        <p:nvSpPr>
          <p:cNvPr id="10" name="Flowchart: Off-page Connector 9">
            <a:extLst>
              <a:ext uri="{FF2B5EF4-FFF2-40B4-BE49-F238E27FC236}">
                <a16:creationId xmlns:a16="http://schemas.microsoft.com/office/drawing/2014/main" id="{BDEDF1F2-19B3-EB27-2C54-52B6410E1380}"/>
              </a:ext>
            </a:extLst>
          </p:cNvPr>
          <p:cNvSpPr/>
          <p:nvPr/>
        </p:nvSpPr>
        <p:spPr>
          <a:xfrm rot="7680000">
            <a:off x="9383891" y="4292727"/>
            <a:ext cx="400579" cy="1208014"/>
          </a:xfrm>
          <a:prstGeom prst="flowChartOffpageConnector">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5AAE87-175D-52DF-D813-B2EF6A234744}"/>
              </a:ext>
            </a:extLst>
          </p:cNvPr>
          <p:cNvSpPr txBox="1"/>
          <p:nvPr/>
        </p:nvSpPr>
        <p:spPr>
          <a:xfrm rot="2340000">
            <a:off x="9222086" y="4824176"/>
            <a:ext cx="998289" cy="369332"/>
          </a:xfrm>
          <a:prstGeom prst="rect">
            <a:avLst/>
          </a:prstGeom>
          <a:noFill/>
        </p:spPr>
        <p:txBody>
          <a:bodyPr wrap="square" lIns="91440" tIns="45720" rIns="91440" bIns="45720" rtlCol="0" anchor="t">
            <a:spAutoFit/>
          </a:bodyPr>
          <a:lstStyle/>
          <a:p>
            <a:r>
              <a:rPr lang="en-US" err="1">
                <a:solidFill>
                  <a:schemeClr val="bg1"/>
                </a:solidFill>
                <a:latin typeface="Open Sans"/>
                <a:ea typeface="Open Sans"/>
                <a:cs typeface="Open Sans"/>
              </a:rPr>
              <a:t>Hellai</a:t>
            </a:r>
            <a:endParaRPr lang="en-US">
              <a:solidFill>
                <a:schemeClr val="bg1"/>
              </a:solidFill>
              <a:latin typeface="Open Sans"/>
              <a:ea typeface="Open Sans"/>
              <a:cs typeface="Open Sans"/>
            </a:endParaRPr>
          </a:p>
        </p:txBody>
      </p:sp>
    </p:spTree>
    <p:custDataLst>
      <p:tags r:id="rId1"/>
    </p:custDataLst>
    <p:extLst>
      <p:ext uri="{BB962C8B-B14F-4D97-AF65-F5344CB8AC3E}">
        <p14:creationId xmlns:p14="http://schemas.microsoft.com/office/powerpoint/2010/main" val="3330656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Program Structure</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3C74D5-7B21-FAB5-37B4-71CFDA830EBA}"/>
              </a:ext>
            </a:extLst>
          </p:cNvPr>
          <p:cNvSpPr/>
          <p:nvPr/>
        </p:nvSpPr>
        <p:spPr>
          <a:xfrm>
            <a:off x="665713" y="185348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Timeline: CO is completed within 90 days after arrival on a bi-weekly basis</a:t>
            </a:r>
          </a:p>
        </p:txBody>
      </p:sp>
      <p:sp>
        <p:nvSpPr>
          <p:cNvPr id="6" name="Rectangle: Rounded Corners 5">
            <a:extLst>
              <a:ext uri="{FF2B5EF4-FFF2-40B4-BE49-F238E27FC236}">
                <a16:creationId xmlns:a16="http://schemas.microsoft.com/office/drawing/2014/main" id="{3963DDFD-2854-5885-2DB2-B9DF62CF161A}"/>
              </a:ext>
            </a:extLst>
          </p:cNvPr>
          <p:cNvSpPr/>
          <p:nvPr/>
        </p:nvSpPr>
        <p:spPr>
          <a:xfrm>
            <a:off x="665713" y="457875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Method: Clients complete CO one-on-one in their home or at the office. There are multiple CO sessions, including public transportation orientation and a grocery store field trip. Interpretation is provided. </a:t>
            </a:r>
          </a:p>
        </p:txBody>
      </p:sp>
      <p:sp>
        <p:nvSpPr>
          <p:cNvPr id="8" name="Rectangle: Rounded Corners 7">
            <a:extLst>
              <a:ext uri="{FF2B5EF4-FFF2-40B4-BE49-F238E27FC236}">
                <a16:creationId xmlns:a16="http://schemas.microsoft.com/office/drawing/2014/main" id="{C37E59AA-C5AC-21AF-A3B2-A4ED5B79FB98}"/>
              </a:ext>
            </a:extLst>
          </p:cNvPr>
          <p:cNvSpPr/>
          <p:nvPr/>
        </p:nvSpPr>
        <p:spPr>
          <a:xfrm>
            <a:off x="6698961" y="3287833"/>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Presenters: Our office has a dedicated intern to provide CO. Case managers also help deliver CO when needed.</a:t>
            </a:r>
          </a:p>
        </p:txBody>
      </p:sp>
    </p:spTree>
    <p:custDataLst>
      <p:tags r:id="rId1"/>
    </p:custDataLst>
    <p:extLst>
      <p:ext uri="{BB962C8B-B14F-4D97-AF65-F5344CB8AC3E}">
        <p14:creationId xmlns:p14="http://schemas.microsoft.com/office/powerpoint/2010/main" val="23185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Content</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3C74D5-7B21-FAB5-37B4-71CFDA830EBA}"/>
              </a:ext>
            </a:extLst>
          </p:cNvPr>
          <p:cNvSpPr/>
          <p:nvPr/>
        </p:nvSpPr>
        <p:spPr>
          <a:xfrm>
            <a:off x="665713" y="185348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cs typeface="Calibri"/>
              </a:rPr>
              <a:t>CO Topics Covered: Our office covers all 15 CO topics, as required by the R&amp;P Cooperative Agreement. We have 15 power points (a power point for each CO topic)</a:t>
            </a:r>
          </a:p>
        </p:txBody>
      </p:sp>
      <p:sp>
        <p:nvSpPr>
          <p:cNvPr id="6" name="Rectangle: Rounded Corners 5">
            <a:extLst>
              <a:ext uri="{FF2B5EF4-FFF2-40B4-BE49-F238E27FC236}">
                <a16:creationId xmlns:a16="http://schemas.microsoft.com/office/drawing/2014/main" id="{3963DDFD-2854-5885-2DB2-B9DF62CF161A}"/>
              </a:ext>
            </a:extLst>
          </p:cNvPr>
          <p:cNvSpPr/>
          <p:nvPr/>
        </p:nvSpPr>
        <p:spPr>
          <a:xfrm>
            <a:off x="665713" y="4578750"/>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CO content includes CORE and Switchboard materials, as well as videos</a:t>
            </a:r>
          </a:p>
        </p:txBody>
      </p:sp>
      <p:sp>
        <p:nvSpPr>
          <p:cNvPr id="4" name="Rectangle 3">
            <a:extLst>
              <a:ext uri="{FF2B5EF4-FFF2-40B4-BE49-F238E27FC236}">
                <a16:creationId xmlns:a16="http://schemas.microsoft.com/office/drawing/2014/main" id="{78FD4E20-DD7F-196B-DA06-1A2AC96A1B6A}"/>
              </a:ext>
            </a:extLst>
          </p:cNvPr>
          <p:cNvSpPr/>
          <p:nvPr/>
        </p:nvSpPr>
        <p:spPr>
          <a:xfrm>
            <a:off x="6544240" y="1687953"/>
            <a:ext cx="4793829" cy="4929353"/>
          </a:xfrm>
          <a:prstGeom prst="rect">
            <a:avLst/>
          </a:prstGeom>
          <a:solidFill>
            <a:schemeClr val="accent6">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32" tIns="91416" rIns="182832" bIns="91416"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r>
              <a:rPr lang="en-US" sz="1600" b="1" u="sng" dirty="0">
                <a:solidFill>
                  <a:schemeClr val="tx1"/>
                </a:solidFill>
                <a:ea typeface="+mn-lt"/>
                <a:cs typeface="+mn-lt"/>
              </a:rPr>
              <a:t>DOMESTIC CO TOPICS</a:t>
            </a:r>
            <a:endParaRPr lang="en-US" sz="1600" dirty="0">
              <a:solidFill>
                <a:schemeClr val="tx1"/>
              </a:solidFill>
              <a:cs typeface="Calibri"/>
            </a:endParaRPr>
          </a:p>
          <a:p>
            <a:pPr algn="ctr"/>
            <a:endParaRPr lang="en-US" sz="1600" b="1" u="sng" dirty="0">
              <a:solidFill>
                <a:schemeClr val="tx1"/>
              </a:solidFill>
              <a:cs typeface="Calibri"/>
            </a:endParaRPr>
          </a:p>
          <a:p>
            <a:pPr marL="342265" indent="-342265">
              <a:buFont typeface="Arial"/>
              <a:buChar char="•"/>
            </a:pPr>
            <a:r>
              <a:rPr lang="en-US" sz="1600" dirty="0">
                <a:solidFill>
                  <a:schemeClr val="tx1"/>
                </a:solidFill>
                <a:cs typeface="Calibri"/>
              </a:rPr>
              <a:t>Cultural Adjustment</a:t>
            </a:r>
          </a:p>
          <a:p>
            <a:pPr marL="342265" indent="-342265">
              <a:buFont typeface="Arial"/>
              <a:buChar char="•"/>
            </a:pPr>
            <a:r>
              <a:rPr lang="en-US" sz="1600" dirty="0">
                <a:solidFill>
                  <a:schemeClr val="tx1"/>
                </a:solidFill>
                <a:cs typeface="Calibri"/>
              </a:rPr>
              <a:t>Education</a:t>
            </a:r>
          </a:p>
          <a:p>
            <a:pPr marL="342265" indent="-342265">
              <a:buFont typeface="Arial"/>
              <a:buChar char="•"/>
            </a:pPr>
            <a:r>
              <a:rPr lang="en-US" sz="1600" dirty="0">
                <a:solidFill>
                  <a:schemeClr val="tx1"/>
                </a:solidFill>
                <a:cs typeface="Calibri"/>
              </a:rPr>
              <a:t>Employment</a:t>
            </a:r>
          </a:p>
          <a:p>
            <a:pPr marL="342265" indent="-342265">
              <a:buFont typeface="Arial"/>
              <a:buChar char="•"/>
            </a:pPr>
            <a:r>
              <a:rPr lang="en-US" sz="1600" dirty="0">
                <a:solidFill>
                  <a:schemeClr val="tx1"/>
                </a:solidFill>
                <a:cs typeface="Calibri"/>
              </a:rPr>
              <a:t>Housing</a:t>
            </a:r>
          </a:p>
          <a:p>
            <a:pPr marL="342265" indent="-342265">
              <a:buFont typeface="Arial"/>
              <a:buChar char="•"/>
            </a:pPr>
            <a:r>
              <a:rPr lang="en-US" sz="1600" dirty="0">
                <a:solidFill>
                  <a:schemeClr val="tx1"/>
                </a:solidFill>
                <a:cs typeface="Calibri"/>
              </a:rPr>
              <a:t>Newcomer Rights and Responsibilities</a:t>
            </a:r>
          </a:p>
          <a:p>
            <a:pPr marL="342265" indent="-342265">
              <a:buFont typeface="Arial"/>
              <a:buChar char="•"/>
            </a:pPr>
            <a:r>
              <a:rPr lang="en-US" sz="1600" dirty="0">
                <a:solidFill>
                  <a:schemeClr val="tx1"/>
                </a:solidFill>
                <a:cs typeface="Calibri"/>
              </a:rPr>
              <a:t>Role of the Local Resettlement Agency</a:t>
            </a:r>
          </a:p>
          <a:p>
            <a:pPr marL="342265" indent="-342265">
              <a:buFont typeface="Arial"/>
              <a:buChar char="•"/>
            </a:pPr>
            <a:r>
              <a:rPr lang="en-US" sz="1600" dirty="0">
                <a:solidFill>
                  <a:schemeClr val="tx1"/>
                </a:solidFill>
                <a:cs typeface="Calibri"/>
              </a:rPr>
              <a:t>Learning English</a:t>
            </a:r>
          </a:p>
          <a:p>
            <a:pPr marL="342265" indent="-342265">
              <a:buFont typeface="Arial"/>
              <a:buChar char="•"/>
            </a:pPr>
            <a:r>
              <a:rPr lang="en-US" sz="1600" dirty="0">
                <a:solidFill>
                  <a:schemeClr val="tx1"/>
                </a:solidFill>
                <a:cs typeface="Calibri"/>
              </a:rPr>
              <a:t>Transportation</a:t>
            </a:r>
          </a:p>
          <a:p>
            <a:pPr marL="342265" indent="-342265">
              <a:buFont typeface="Arial"/>
              <a:buChar char="•"/>
            </a:pPr>
            <a:r>
              <a:rPr lang="en-US" sz="1600" dirty="0">
                <a:solidFill>
                  <a:schemeClr val="tx1"/>
                </a:solidFill>
                <a:cs typeface="Calibri"/>
              </a:rPr>
              <a:t>U.S. Laws</a:t>
            </a:r>
          </a:p>
          <a:p>
            <a:pPr marL="342265" indent="-342265">
              <a:buFont typeface="Arial"/>
              <a:buChar char="•"/>
            </a:pPr>
            <a:r>
              <a:rPr lang="en-US" sz="1600" dirty="0">
                <a:solidFill>
                  <a:schemeClr val="tx1"/>
                </a:solidFill>
                <a:cs typeface="Calibri"/>
              </a:rPr>
              <a:t>Public Assistance</a:t>
            </a:r>
          </a:p>
          <a:p>
            <a:pPr marL="342265" indent="-342265">
              <a:buFont typeface="Arial"/>
              <a:buChar char="•"/>
            </a:pPr>
            <a:r>
              <a:rPr lang="en-US" sz="1600" dirty="0">
                <a:solidFill>
                  <a:schemeClr val="tx1"/>
                </a:solidFill>
                <a:cs typeface="Calibri"/>
              </a:rPr>
              <a:t>Safety</a:t>
            </a:r>
          </a:p>
          <a:p>
            <a:pPr marL="342265" indent="-342265">
              <a:buFont typeface="Arial"/>
              <a:buChar char="•"/>
            </a:pPr>
            <a:r>
              <a:rPr lang="en-US" sz="1600" dirty="0">
                <a:solidFill>
                  <a:schemeClr val="tx1"/>
                </a:solidFill>
                <a:cs typeface="Calibri"/>
              </a:rPr>
              <a:t>Budgeting and Personal Finance</a:t>
            </a:r>
          </a:p>
          <a:p>
            <a:pPr marL="342265" indent="-342265">
              <a:buFont typeface="Arial"/>
              <a:buChar char="•"/>
            </a:pPr>
            <a:r>
              <a:rPr lang="en-US" sz="1600" dirty="0">
                <a:solidFill>
                  <a:schemeClr val="tx1"/>
                </a:solidFill>
                <a:cs typeface="Calibri"/>
              </a:rPr>
              <a:t>Your New Community</a:t>
            </a:r>
          </a:p>
          <a:p>
            <a:pPr marL="342265" indent="-342265">
              <a:buFont typeface="Arial"/>
              <a:buChar char="•"/>
            </a:pPr>
            <a:r>
              <a:rPr lang="en-US" sz="1600" dirty="0">
                <a:solidFill>
                  <a:schemeClr val="tx1"/>
                </a:solidFill>
                <a:cs typeface="Calibri"/>
              </a:rPr>
              <a:t>Health</a:t>
            </a:r>
            <a:endParaRPr lang="en-US" sz="1600" b="1" dirty="0">
              <a:solidFill>
                <a:schemeClr val="tx1"/>
              </a:solidFill>
              <a:cs typeface="Calibri"/>
            </a:endParaRPr>
          </a:p>
          <a:p>
            <a:pPr marL="342265" indent="-342265">
              <a:buFont typeface="Arial"/>
              <a:buChar char="•"/>
            </a:pPr>
            <a:r>
              <a:rPr lang="en-US" sz="1600" dirty="0">
                <a:solidFill>
                  <a:schemeClr val="tx1"/>
                </a:solidFill>
                <a:cs typeface="Calibri"/>
              </a:rPr>
              <a:t>Hygiene</a:t>
            </a:r>
            <a:endParaRPr lang="en-US" sz="1600" b="1" dirty="0">
              <a:solidFill>
                <a:schemeClr val="tx1"/>
              </a:solidFill>
              <a:cs typeface="Calibri"/>
            </a:endParaRPr>
          </a:p>
        </p:txBody>
      </p:sp>
    </p:spTree>
    <p:custDataLst>
      <p:tags r:id="rId1"/>
    </p:custDataLst>
    <p:extLst>
      <p:ext uri="{BB962C8B-B14F-4D97-AF65-F5344CB8AC3E}">
        <p14:creationId xmlns:p14="http://schemas.microsoft.com/office/powerpoint/2010/main" val="2994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Best Practices</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E0ED98E-F09A-EC57-CF1D-61C2755F54B4}"/>
              </a:ext>
            </a:extLst>
          </p:cNvPr>
          <p:cNvSpPr/>
          <p:nvPr/>
        </p:nvSpPr>
        <p:spPr>
          <a:xfrm>
            <a:off x="647784" y="1970022"/>
            <a:ext cx="4419599" cy="183776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Delivering the CORE CO Model Assessment as a pre-assessment before the beginning of CO. The same assessment is delivered to clients after they complete CO. </a:t>
            </a:r>
          </a:p>
        </p:txBody>
      </p:sp>
      <p:sp>
        <p:nvSpPr>
          <p:cNvPr id="5" name="Rectangle: Rounded Corners 4">
            <a:extLst>
              <a:ext uri="{FF2B5EF4-FFF2-40B4-BE49-F238E27FC236}">
                <a16:creationId xmlns:a16="http://schemas.microsoft.com/office/drawing/2014/main" id="{517A6065-D21E-13D2-39DA-FF06CF264D70}"/>
              </a:ext>
            </a:extLst>
          </p:cNvPr>
          <p:cNvSpPr/>
          <p:nvPr/>
        </p:nvSpPr>
        <p:spPr>
          <a:xfrm>
            <a:off x="647784" y="4220163"/>
            <a:ext cx="4419599" cy="183776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Scheduling clients who live in the same building for the same CO session. Clients can help each other use public transportation to come to the office for CO and other services.</a:t>
            </a:r>
          </a:p>
        </p:txBody>
      </p:sp>
      <p:sp>
        <p:nvSpPr>
          <p:cNvPr id="12" name="Rectangle: Rounded Corners 11">
            <a:extLst>
              <a:ext uri="{FF2B5EF4-FFF2-40B4-BE49-F238E27FC236}">
                <a16:creationId xmlns:a16="http://schemas.microsoft.com/office/drawing/2014/main" id="{64042FAE-3B8F-245D-DA4F-3ED506D061B9}"/>
              </a:ext>
            </a:extLst>
          </p:cNvPr>
          <p:cNvSpPr/>
          <p:nvPr/>
        </p:nvSpPr>
        <p:spPr>
          <a:xfrm>
            <a:off x="6564490" y="4256021"/>
            <a:ext cx="4419599" cy="183776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Providing snacks and goodie bags to clients during CO</a:t>
            </a:r>
          </a:p>
        </p:txBody>
      </p:sp>
      <p:sp>
        <p:nvSpPr>
          <p:cNvPr id="17" name="Rectangle: Rounded Corners 16">
            <a:extLst>
              <a:ext uri="{FF2B5EF4-FFF2-40B4-BE49-F238E27FC236}">
                <a16:creationId xmlns:a16="http://schemas.microsoft.com/office/drawing/2014/main" id="{B1CD910B-93CF-0972-69B3-C3998F8A2E0E}"/>
              </a:ext>
            </a:extLst>
          </p:cNvPr>
          <p:cNvSpPr/>
          <p:nvPr/>
        </p:nvSpPr>
        <p:spPr>
          <a:xfrm>
            <a:off x="6564491" y="2005880"/>
            <a:ext cx="4231340" cy="1766048"/>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Interactive activities and videos during CO</a:t>
            </a:r>
          </a:p>
        </p:txBody>
      </p:sp>
    </p:spTree>
    <p:custDataLst>
      <p:tags r:id="rId1"/>
    </p:custDataLst>
    <p:extLst>
      <p:ext uri="{BB962C8B-B14F-4D97-AF65-F5344CB8AC3E}">
        <p14:creationId xmlns:p14="http://schemas.microsoft.com/office/powerpoint/2010/main" val="7845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ointing at a monument&#10;&#10;Description automatically generated">
            <a:extLst>
              <a:ext uri="{FF2B5EF4-FFF2-40B4-BE49-F238E27FC236}">
                <a16:creationId xmlns:a16="http://schemas.microsoft.com/office/drawing/2014/main" id="{58AC76C3-3C62-CA5B-541E-017292512DF6}"/>
              </a:ext>
            </a:extLst>
          </p:cNvPr>
          <p:cNvPicPr>
            <a:picLocks noChangeAspect="1"/>
          </p:cNvPicPr>
          <p:nvPr/>
        </p:nvPicPr>
        <p:blipFill>
          <a:blip r:embed="rId2"/>
          <a:stretch>
            <a:fillRect/>
          </a:stretch>
        </p:blipFill>
        <p:spPr>
          <a:xfrm>
            <a:off x="7526262" y="1971259"/>
            <a:ext cx="3236258" cy="3292848"/>
          </a:xfrm>
          <a:prstGeom prst="rect">
            <a:avLst/>
          </a:prstGeom>
        </p:spPr>
      </p:pic>
      <p:sp>
        <p:nvSpPr>
          <p:cNvPr id="3" name="TextBox 2">
            <a:extLst>
              <a:ext uri="{FF2B5EF4-FFF2-40B4-BE49-F238E27FC236}">
                <a16:creationId xmlns:a16="http://schemas.microsoft.com/office/drawing/2014/main" id="{A7B16CAE-AA23-4F34-94D8-8E6862D03529}"/>
              </a:ext>
            </a:extLst>
          </p:cNvPr>
          <p:cNvSpPr txBox="1"/>
          <p:nvPr/>
        </p:nvSpPr>
        <p:spPr>
          <a:xfrm>
            <a:off x="773782" y="3617683"/>
            <a:ext cx="4232935" cy="400110"/>
          </a:xfrm>
          <a:prstGeom prst="rect">
            <a:avLst/>
          </a:prstGeom>
          <a:noFill/>
        </p:spPr>
        <p:txBody>
          <a:bodyPr wrap="square" lIns="91440" tIns="45720" rIns="91440" bIns="45720" rtlCol="0" anchor="t">
            <a:spAutoFit/>
          </a:bodyPr>
          <a:lstStyle/>
          <a:p>
            <a:r>
              <a:rPr lang="en-US" sz="2000" b="1" dirty="0">
                <a:latin typeface="Open Sans"/>
                <a:ea typeface="Open Sans"/>
                <a:cs typeface="Open Sans"/>
              </a:rPr>
              <a:t>Elena </a:t>
            </a:r>
            <a:r>
              <a:rPr lang="en-US" sz="2000" dirty="0">
                <a:latin typeface="Open Sans"/>
                <a:ea typeface="Open Sans"/>
                <a:cs typeface="Open Sans"/>
              </a:rPr>
              <a:t>will be our facilitator today.</a:t>
            </a:r>
          </a:p>
        </p:txBody>
      </p:sp>
      <p:sp>
        <p:nvSpPr>
          <p:cNvPr id="11" name="Speech Bubble: Rectangle with Corners Rounded 10">
            <a:extLst>
              <a:ext uri="{FF2B5EF4-FFF2-40B4-BE49-F238E27FC236}">
                <a16:creationId xmlns:a16="http://schemas.microsoft.com/office/drawing/2014/main" id="{D40E893C-6F55-43CB-8D5A-896E30005D18}"/>
              </a:ext>
            </a:extLst>
          </p:cNvPr>
          <p:cNvSpPr/>
          <p:nvPr/>
        </p:nvSpPr>
        <p:spPr>
          <a:xfrm>
            <a:off x="773783" y="2358256"/>
            <a:ext cx="4127701" cy="1009585"/>
          </a:xfrm>
          <a:prstGeom prst="wedgeRoundRectCallout">
            <a:avLst>
              <a:gd name="adj1" fmla="val 54763"/>
              <a:gd name="adj2" fmla="val 31447"/>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Introduction</a:t>
            </a:r>
          </a:p>
        </p:txBody>
      </p:sp>
      <p:sp>
        <p:nvSpPr>
          <p:cNvPr id="13" name="Flowchart: Off-page Connector 12">
            <a:extLst>
              <a:ext uri="{FF2B5EF4-FFF2-40B4-BE49-F238E27FC236}">
                <a16:creationId xmlns:a16="http://schemas.microsoft.com/office/drawing/2014/main" id="{07BCBB21-8080-4FB3-BF54-F101B3F2AE2C}"/>
              </a:ext>
            </a:extLst>
          </p:cNvPr>
          <p:cNvSpPr/>
          <p:nvPr/>
        </p:nvSpPr>
        <p:spPr>
          <a:xfrm rot="6230085">
            <a:off x="10562232" y="4127438"/>
            <a:ext cx="400579" cy="1208014"/>
          </a:xfrm>
          <a:prstGeom prst="flowChartOffpageConnector">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6796AC-E6D9-441B-B7DF-38F78BF2F41D}"/>
              </a:ext>
            </a:extLst>
          </p:cNvPr>
          <p:cNvSpPr txBox="1"/>
          <p:nvPr/>
        </p:nvSpPr>
        <p:spPr>
          <a:xfrm rot="807092">
            <a:off x="10481644" y="4584892"/>
            <a:ext cx="998289" cy="369332"/>
          </a:xfrm>
          <a:prstGeom prst="rect">
            <a:avLst/>
          </a:prstGeom>
          <a:noFill/>
        </p:spPr>
        <p:txBody>
          <a:bodyPr wrap="square" lIns="91440" tIns="45720" rIns="91440" bIns="45720" rtlCol="0" anchor="t">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Elena</a:t>
            </a:r>
          </a:p>
        </p:txBody>
      </p:sp>
    </p:spTree>
    <p:extLst>
      <p:ext uri="{BB962C8B-B14F-4D97-AF65-F5344CB8AC3E}">
        <p14:creationId xmlns:p14="http://schemas.microsoft.com/office/powerpoint/2010/main" val="1490946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CO Trends with RSC TuMe Clients</a:t>
            </a:r>
          </a:p>
        </p:txBody>
      </p:sp>
      <p:sp>
        <p:nvSpPr>
          <p:cNvPr id="10" name="Rectangle 9">
            <a:extLst>
              <a:ext uri="{FF2B5EF4-FFF2-40B4-BE49-F238E27FC236}">
                <a16:creationId xmlns:a16="http://schemas.microsoft.com/office/drawing/2014/main" id="{C397482C-B12A-DA9E-190F-4141E12A66F0}"/>
              </a:ext>
            </a:extLst>
          </p:cNvPr>
          <p:cNvSpPr/>
          <p:nvPr/>
        </p:nvSpPr>
        <p:spPr>
          <a:xfrm>
            <a:off x="-7620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E0ED98E-F09A-EC57-CF1D-61C2755F54B4}"/>
              </a:ext>
            </a:extLst>
          </p:cNvPr>
          <p:cNvSpPr/>
          <p:nvPr/>
        </p:nvSpPr>
        <p:spPr>
          <a:xfrm>
            <a:off x="3364090" y="2767881"/>
            <a:ext cx="5307105" cy="2106706"/>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cs typeface="Calibri"/>
              </a:rPr>
              <a:t>Delivering culturally sensitive information can be difficult with clients from Afghanistan and Syria. Utilizing staff from those countries to deliver CO ensures sensitive CO topics are covered in a more culturally appropriate way</a:t>
            </a:r>
          </a:p>
        </p:txBody>
      </p:sp>
    </p:spTree>
    <p:custDataLst>
      <p:tags r:id="rId1"/>
    </p:custDataLst>
    <p:extLst>
      <p:ext uri="{BB962C8B-B14F-4D97-AF65-F5344CB8AC3E}">
        <p14:creationId xmlns:p14="http://schemas.microsoft.com/office/powerpoint/2010/main" val="41464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F5F50-92D7-B81D-9611-CB63D53F0DD1}"/>
              </a:ext>
            </a:extLst>
          </p:cNvPr>
          <p:cNvPicPr>
            <a:picLocks noChangeAspect="1"/>
          </p:cNvPicPr>
          <p:nvPr/>
        </p:nvPicPr>
        <p:blipFill>
          <a:blip r:embed="rId3">
            <a:extLst>
              <a:ext uri="{28A0092B-C50C-407E-A947-70E740481C1C}">
                <a14:useLocalDpi xmlns:a14="http://schemas.microsoft.com/office/drawing/2010/main" val="0"/>
              </a:ext>
            </a:extLst>
          </a:blip>
          <a:srcRect l="1205" r="1205"/>
          <a:stretch/>
        </p:blipFill>
        <p:spPr>
          <a:xfrm>
            <a:off x="1613502" y="2756244"/>
            <a:ext cx="2557945" cy="26211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Rectangle: Rounded Corners 5">
            <a:extLst>
              <a:ext uri="{FF2B5EF4-FFF2-40B4-BE49-F238E27FC236}">
                <a16:creationId xmlns:a16="http://schemas.microsoft.com/office/drawing/2014/main" id="{161C286F-967F-340C-D7F4-D1800C4CF8E7}"/>
              </a:ext>
            </a:extLst>
          </p:cNvPr>
          <p:cNvSpPr/>
          <p:nvPr/>
        </p:nvSpPr>
        <p:spPr>
          <a:xfrm>
            <a:off x="4868222" y="2381250"/>
            <a:ext cx="6257325" cy="331470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dirty="0">
                <a:solidFill>
                  <a:schemeClr val="bg1"/>
                </a:solidFill>
                <a:cs typeface="Calibri"/>
              </a:rPr>
              <a:t>RSC </a:t>
            </a:r>
            <a:r>
              <a:rPr lang="en-US" sz="3600" b="1" dirty="0" err="1">
                <a:solidFill>
                  <a:schemeClr val="bg1"/>
                </a:solidFill>
                <a:cs typeface="Calibri"/>
              </a:rPr>
              <a:t>TuME</a:t>
            </a:r>
            <a:endParaRPr lang="en-US" sz="3600" b="1" dirty="0">
              <a:solidFill>
                <a:schemeClr val="bg1"/>
              </a:solidFill>
              <a:cs typeface="Calibri"/>
            </a:endParaRPr>
          </a:p>
          <a:p>
            <a:pPr algn="ctr"/>
            <a:r>
              <a:rPr lang="en-US" sz="3600" b="1" dirty="0">
                <a:solidFill>
                  <a:schemeClr val="bg1"/>
                </a:solidFill>
                <a:cs typeface="Calibri"/>
              </a:rPr>
              <a:t>Istanbul Office</a:t>
            </a:r>
            <a:endParaRPr lang="en-US" sz="3600" dirty="0">
              <a:solidFill>
                <a:schemeClr val="bg1"/>
              </a:solidFill>
            </a:endParaRPr>
          </a:p>
          <a:p>
            <a:pPr algn="just"/>
            <a:endParaRPr lang="en-US" dirty="0"/>
          </a:p>
          <a:p>
            <a:pPr algn="just"/>
            <a:r>
              <a:rPr lang="en-US" dirty="0"/>
              <a:t>Our CO Team consists </a:t>
            </a:r>
            <a:r>
              <a:rPr lang="en-US"/>
              <a:t>of 10 </a:t>
            </a:r>
            <a:r>
              <a:rPr lang="en-US" dirty="0"/>
              <a:t>CO Trainers responsible for delivering CO sessions in Istanbul and Beirut. They work in tandem with the CO Admin team and a Digital Content Developer, who handle the logistics and scheduling operations, develop training materials, and ensure that all activities run smoothly.</a:t>
            </a:r>
          </a:p>
          <a:p>
            <a:pPr algn="just"/>
            <a:endParaRPr lang="en-US" sz="1000" dirty="0">
              <a:solidFill>
                <a:schemeClr val="bg1"/>
              </a:solidFill>
              <a:cs typeface="Calibri"/>
            </a:endParaRPr>
          </a:p>
        </p:txBody>
      </p:sp>
      <p:sp>
        <p:nvSpPr>
          <p:cNvPr id="5" name="Flowchart: Off-page Connector 4">
            <a:extLst>
              <a:ext uri="{FF2B5EF4-FFF2-40B4-BE49-F238E27FC236}">
                <a16:creationId xmlns:a16="http://schemas.microsoft.com/office/drawing/2014/main" id="{E7812E02-2F54-99D0-E913-60250E96C10C}"/>
              </a:ext>
            </a:extLst>
          </p:cNvPr>
          <p:cNvSpPr/>
          <p:nvPr/>
        </p:nvSpPr>
        <p:spPr>
          <a:xfrm rot="15062356">
            <a:off x="1467052" y="3771221"/>
            <a:ext cx="400579" cy="1208014"/>
          </a:xfrm>
          <a:prstGeom prst="flowChartOffpageConnector">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2AA8EE-5539-6093-2D2E-06FF9B8797C4}"/>
              </a:ext>
            </a:extLst>
          </p:cNvPr>
          <p:cNvSpPr txBox="1"/>
          <p:nvPr/>
        </p:nvSpPr>
        <p:spPr>
          <a:xfrm rot="20464033">
            <a:off x="1168196" y="4190562"/>
            <a:ext cx="998289" cy="369332"/>
          </a:xfrm>
          <a:prstGeom prst="rect">
            <a:avLst/>
          </a:prstGeom>
          <a:noFill/>
        </p:spPr>
        <p:txBody>
          <a:bodyPr wrap="square" lIns="91440" tIns="45720" rIns="91440" bIns="45720" rtlCol="0" anchor="t">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Ecem</a:t>
            </a:r>
          </a:p>
        </p:txBody>
      </p:sp>
      <p:sp>
        <p:nvSpPr>
          <p:cNvPr id="12" name="Rectangle 11">
            <a:extLst>
              <a:ext uri="{FF2B5EF4-FFF2-40B4-BE49-F238E27FC236}">
                <a16:creationId xmlns:a16="http://schemas.microsoft.com/office/drawing/2014/main" id="{AEE0DAAB-4996-86C3-B119-0F9DDB460645}"/>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32DBE64-8301-9A8D-CB2E-21519F738F78}"/>
              </a:ext>
            </a:extLst>
          </p:cNvPr>
          <p:cNvSpPr txBox="1"/>
          <p:nvPr/>
        </p:nvSpPr>
        <p:spPr>
          <a:xfrm>
            <a:off x="504144" y="260860"/>
            <a:ext cx="11183712" cy="769441"/>
          </a:xfrm>
          <a:prstGeom prst="rect">
            <a:avLst/>
          </a:prstGeom>
          <a:noFill/>
        </p:spPr>
        <p:txBody>
          <a:bodyPr wrap="square" lIns="91440" tIns="45720" rIns="91440" bIns="45720" rtlCol="0" anchor="t">
            <a:spAutoFit/>
          </a:bodyPr>
          <a:lstStyle/>
          <a:p>
            <a:pPr algn="ctr"/>
            <a:r>
              <a:rPr lang="en-US" sz="4400" b="1" dirty="0">
                <a:effectLst/>
                <a:latin typeface="Open Sans" panose="020B0606030504020204" pitchFamily="34" charset="0"/>
                <a:ea typeface="Open Sans" panose="020B0606030504020204" pitchFamily="34" charset="0"/>
                <a:cs typeface="Open Sans" panose="020B0606030504020204" pitchFamily="34" charset="0"/>
              </a:rPr>
              <a:t>RSC </a:t>
            </a:r>
            <a:r>
              <a:rPr lang="en-US" sz="4400" b="1" dirty="0" err="1">
                <a:effectLst/>
                <a:latin typeface="Open Sans" panose="020B0606030504020204" pitchFamily="34" charset="0"/>
                <a:ea typeface="Open Sans" panose="020B0606030504020204" pitchFamily="34" charset="0"/>
                <a:cs typeface="Open Sans" panose="020B0606030504020204" pitchFamily="34" charset="0"/>
              </a:rPr>
              <a:t>TuME</a:t>
            </a:r>
            <a:r>
              <a:rPr lang="en-US" sz="4400" b="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dirty="0">
                <a:latin typeface="Open Sans" panose="020B0606030504020204" pitchFamily="34" charset="0"/>
                <a:ea typeface="Open Sans" panose="020B0606030504020204" pitchFamily="34" charset="0"/>
                <a:cs typeface="Open Sans" panose="020B0606030504020204" pitchFamily="34" charset="0"/>
              </a:rPr>
              <a:t>&amp; Overseas CO</a:t>
            </a:r>
          </a:p>
        </p:txBody>
      </p:sp>
    </p:spTree>
    <p:custDataLst>
      <p:tags r:id="rId1"/>
    </p:custDataLst>
    <p:extLst>
      <p:ext uri="{BB962C8B-B14F-4D97-AF65-F5344CB8AC3E}">
        <p14:creationId xmlns:p14="http://schemas.microsoft.com/office/powerpoint/2010/main" val="134746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04144" y="260860"/>
            <a:ext cx="11183712" cy="769441"/>
          </a:xfrm>
          <a:prstGeom prst="rect">
            <a:avLst/>
          </a:prstGeom>
          <a:noFill/>
        </p:spPr>
        <p:txBody>
          <a:bodyPr wrap="square" lIns="91440" tIns="45720" rIns="91440" bIns="45720" rtlCol="0" anchor="t">
            <a:spAutoFit/>
          </a:bodyPr>
          <a:lstStyle/>
          <a:p>
            <a:pPr algn="ctr"/>
            <a:r>
              <a:rPr lang="en-US" sz="4400" b="1" dirty="0">
                <a:effectLst/>
                <a:latin typeface="Open Sans" panose="020B0606030504020204" pitchFamily="34" charset="0"/>
                <a:ea typeface="Open Sans" panose="020B0606030504020204" pitchFamily="34" charset="0"/>
                <a:cs typeface="Open Sans" panose="020B0606030504020204" pitchFamily="34" charset="0"/>
              </a:rPr>
              <a:t>RSC </a:t>
            </a:r>
            <a:r>
              <a:rPr lang="en-US" sz="4400" b="1" dirty="0" err="1">
                <a:effectLst/>
                <a:latin typeface="Open Sans" panose="020B0606030504020204" pitchFamily="34" charset="0"/>
                <a:ea typeface="Open Sans" panose="020B0606030504020204" pitchFamily="34" charset="0"/>
                <a:cs typeface="Open Sans" panose="020B0606030504020204" pitchFamily="34" charset="0"/>
              </a:rPr>
              <a:t>TuME</a:t>
            </a:r>
            <a:r>
              <a:rPr lang="en-US" sz="4400" b="1" dirty="0">
                <a:effectLst/>
                <a:latin typeface="Open Sans" panose="020B0606030504020204" pitchFamily="34" charset="0"/>
                <a:ea typeface="Open Sans" panose="020B0606030504020204" pitchFamily="34" charset="0"/>
                <a:cs typeface="Open Sans" panose="020B0606030504020204" pitchFamily="34" charset="0"/>
              </a:rPr>
              <a:t> - </a:t>
            </a:r>
            <a:r>
              <a:rPr lang="en-US" sz="4400" b="1" dirty="0">
                <a:latin typeface="Open Sans" panose="020B0606030504020204" pitchFamily="34" charset="0"/>
                <a:ea typeface="Open Sans" panose="020B0606030504020204" pitchFamily="34" charset="0"/>
                <a:cs typeface="Open Sans" panose="020B0606030504020204" pitchFamily="34" charset="0"/>
              </a:rPr>
              <a:t>C</a:t>
            </a:r>
            <a:r>
              <a:rPr lang="en-US" sz="4400" b="1" dirty="0">
                <a:effectLst/>
                <a:latin typeface="Open Sans" panose="020B0606030504020204" pitchFamily="34" charset="0"/>
                <a:ea typeface="Open Sans" panose="020B0606030504020204" pitchFamily="34" charset="0"/>
                <a:cs typeface="Open Sans" panose="020B0606030504020204" pitchFamily="34" charset="0"/>
              </a:rPr>
              <a:t>O Training Structure</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397482C-B12A-DA9E-190F-4141E12A66F0}"/>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group of people in a classroom&#10;&#10;Description automatically generated">
            <a:extLst>
              <a:ext uri="{FF2B5EF4-FFF2-40B4-BE49-F238E27FC236}">
                <a16:creationId xmlns:a16="http://schemas.microsoft.com/office/drawing/2014/main" id="{5A0EDE11-C451-61B8-043D-12A8A93DF15B}"/>
              </a:ext>
            </a:extLst>
          </p:cNvPr>
          <p:cNvPicPr>
            <a:picLocks noChangeAspect="1"/>
          </p:cNvPicPr>
          <p:nvPr/>
        </p:nvPicPr>
        <p:blipFill rotWithShape="1">
          <a:blip r:embed="rId3">
            <a:extLst>
              <a:ext uri="{28A0092B-C50C-407E-A947-70E740481C1C}">
                <a14:useLocalDpi xmlns:a14="http://schemas.microsoft.com/office/drawing/2010/main" val="0"/>
              </a:ext>
            </a:extLst>
          </a:blip>
          <a:srcRect l="20926" t="10281" r="2230" b="1029"/>
          <a:stretch/>
        </p:blipFill>
        <p:spPr>
          <a:xfrm>
            <a:off x="353564" y="1869186"/>
            <a:ext cx="2731008" cy="4727954"/>
          </a:xfrm>
          <a:prstGeom prst="roundRect">
            <a:avLst/>
          </a:prstGeom>
        </p:spPr>
      </p:pic>
      <p:sp>
        <p:nvSpPr>
          <p:cNvPr id="7" name="Rectangle: Rounded Corners 6">
            <a:extLst>
              <a:ext uri="{FF2B5EF4-FFF2-40B4-BE49-F238E27FC236}">
                <a16:creationId xmlns:a16="http://schemas.microsoft.com/office/drawing/2014/main" id="{650171CB-B1F7-6264-4E01-D86BB4C4B083}"/>
              </a:ext>
            </a:extLst>
          </p:cNvPr>
          <p:cNvSpPr/>
          <p:nvPr/>
        </p:nvSpPr>
        <p:spPr>
          <a:xfrm>
            <a:off x="353564" y="1814322"/>
            <a:ext cx="2731009" cy="3314700"/>
          </a:xfrm>
          <a:prstGeom prst="roundRect">
            <a:avLst/>
          </a:prstGeom>
          <a:gradFill>
            <a:gsLst>
              <a:gs pos="36000">
                <a:schemeClr val="accent1">
                  <a:lumMod val="50000"/>
                </a:schemeClr>
              </a:gs>
              <a:gs pos="81000">
                <a:schemeClr val="accent1">
                  <a:lumMod val="5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dirty="0"/>
              <a:t>In-Person CO</a:t>
            </a:r>
          </a:p>
          <a:p>
            <a:pPr algn="ctr"/>
            <a:r>
              <a:rPr lang="en-US" b="1" dirty="0"/>
              <a:t>3 days in Turkey,</a:t>
            </a:r>
            <a:br>
              <a:rPr lang="en-US" b="1" dirty="0"/>
            </a:br>
            <a:r>
              <a:rPr lang="en-US" b="1" dirty="0"/>
              <a:t>2 days in Lebanon</a:t>
            </a:r>
            <a:endParaRPr lang="en-US" sz="1200" b="1" dirty="0"/>
          </a:p>
        </p:txBody>
      </p:sp>
      <p:pic>
        <p:nvPicPr>
          <p:cNvPr id="20" name="Picture 19" descr="A person sitting at a table using a computer&#10;&#10;Description automatically generated">
            <a:extLst>
              <a:ext uri="{FF2B5EF4-FFF2-40B4-BE49-F238E27FC236}">
                <a16:creationId xmlns:a16="http://schemas.microsoft.com/office/drawing/2014/main" id="{FC255D0C-C540-4A54-C948-E9572AA26986}"/>
              </a:ext>
            </a:extLst>
          </p:cNvPr>
          <p:cNvPicPr>
            <a:picLocks noChangeAspect="1"/>
          </p:cNvPicPr>
          <p:nvPr/>
        </p:nvPicPr>
        <p:blipFill rotWithShape="1">
          <a:blip r:embed="rId4">
            <a:extLst>
              <a:ext uri="{28A0092B-C50C-407E-A947-70E740481C1C}">
                <a14:useLocalDpi xmlns:a14="http://schemas.microsoft.com/office/drawing/2010/main" val="0"/>
              </a:ext>
            </a:extLst>
          </a:blip>
          <a:srcRect l="18443" r="29559"/>
          <a:stretch/>
        </p:blipFill>
        <p:spPr>
          <a:xfrm flipH="1">
            <a:off x="3271517" y="1814322"/>
            <a:ext cx="2731009" cy="3501390"/>
          </a:xfrm>
          <a:prstGeom prst="roundRect">
            <a:avLst/>
          </a:prstGeom>
        </p:spPr>
      </p:pic>
      <p:sp>
        <p:nvSpPr>
          <p:cNvPr id="14" name="Rectangle: Rounded Corners 13">
            <a:extLst>
              <a:ext uri="{FF2B5EF4-FFF2-40B4-BE49-F238E27FC236}">
                <a16:creationId xmlns:a16="http://schemas.microsoft.com/office/drawing/2014/main" id="{9426A6EB-FA06-32ED-A919-48CB29F28AEA}"/>
              </a:ext>
            </a:extLst>
          </p:cNvPr>
          <p:cNvSpPr/>
          <p:nvPr/>
        </p:nvSpPr>
        <p:spPr>
          <a:xfrm>
            <a:off x="3271518" y="3282440"/>
            <a:ext cx="2731009" cy="3314700"/>
          </a:xfrm>
          <a:prstGeom prst="roundRect">
            <a:avLst/>
          </a:prstGeom>
          <a:gradFill>
            <a:gsLst>
              <a:gs pos="78000">
                <a:schemeClr val="accent1">
                  <a:lumMod val="50000"/>
                  <a:alpha val="0"/>
                </a:schemeClr>
              </a:gs>
              <a:gs pos="45000">
                <a:schemeClr val="accent1">
                  <a:lumMod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2800" b="1" dirty="0"/>
              <a:t>Remote CO</a:t>
            </a:r>
          </a:p>
          <a:p>
            <a:pPr algn="ctr"/>
            <a:r>
              <a:rPr lang="en-US" b="1" dirty="0"/>
              <a:t>2 days on Webex</a:t>
            </a:r>
            <a:endParaRPr lang="en-US" sz="1600" b="1" dirty="0"/>
          </a:p>
        </p:txBody>
      </p:sp>
      <p:pic>
        <p:nvPicPr>
          <p:cNvPr id="22" name="Picture 21" descr="A group of people working at a desk&#10;&#10;Description automatically generated">
            <a:extLst>
              <a:ext uri="{FF2B5EF4-FFF2-40B4-BE49-F238E27FC236}">
                <a16:creationId xmlns:a16="http://schemas.microsoft.com/office/drawing/2014/main" id="{D51818E9-50E5-773C-635B-159360DDBE1D}"/>
              </a:ext>
            </a:extLst>
          </p:cNvPr>
          <p:cNvPicPr>
            <a:picLocks noChangeAspect="1"/>
          </p:cNvPicPr>
          <p:nvPr/>
        </p:nvPicPr>
        <p:blipFill rotWithShape="1">
          <a:blip r:embed="rId5">
            <a:extLst>
              <a:ext uri="{28A0092B-C50C-407E-A947-70E740481C1C}">
                <a14:useLocalDpi xmlns:a14="http://schemas.microsoft.com/office/drawing/2010/main" val="0"/>
              </a:ext>
            </a:extLst>
          </a:blip>
          <a:srcRect l="51192" t="6936" r="13992" b="17408"/>
          <a:stretch/>
        </p:blipFill>
        <p:spPr>
          <a:xfrm>
            <a:off x="6189469" y="2640836"/>
            <a:ext cx="2731010" cy="3956304"/>
          </a:xfrm>
          <a:prstGeom prst="roundRect">
            <a:avLst/>
          </a:prstGeom>
        </p:spPr>
      </p:pic>
      <p:sp>
        <p:nvSpPr>
          <p:cNvPr id="13" name="Rectangle: Rounded Corners 12">
            <a:extLst>
              <a:ext uri="{FF2B5EF4-FFF2-40B4-BE49-F238E27FC236}">
                <a16:creationId xmlns:a16="http://schemas.microsoft.com/office/drawing/2014/main" id="{69D62DA1-3235-09F5-370F-BBF209927229}"/>
              </a:ext>
            </a:extLst>
          </p:cNvPr>
          <p:cNvSpPr/>
          <p:nvPr/>
        </p:nvSpPr>
        <p:spPr>
          <a:xfrm>
            <a:off x="6189470" y="1814322"/>
            <a:ext cx="2731009" cy="3314700"/>
          </a:xfrm>
          <a:prstGeom prst="roundRect">
            <a:avLst/>
          </a:prstGeom>
          <a:gradFill>
            <a:gsLst>
              <a:gs pos="75000">
                <a:schemeClr val="accent1">
                  <a:lumMod val="50000"/>
                  <a:alpha val="0"/>
                </a:schemeClr>
              </a:gs>
              <a:gs pos="3600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dirty="0"/>
              <a:t>Telephonic CO</a:t>
            </a:r>
            <a:endParaRPr lang="en-US" b="1" dirty="0"/>
          </a:p>
        </p:txBody>
      </p:sp>
      <p:pic>
        <p:nvPicPr>
          <p:cNvPr id="24" name="Picture 23" descr="A person holding a pen and notebook&#10;&#10;Description automatically generated">
            <a:extLst>
              <a:ext uri="{FF2B5EF4-FFF2-40B4-BE49-F238E27FC236}">
                <a16:creationId xmlns:a16="http://schemas.microsoft.com/office/drawing/2014/main" id="{EA96C766-555E-3DB7-67C1-A60473B93EDA}"/>
              </a:ext>
            </a:extLst>
          </p:cNvPr>
          <p:cNvPicPr>
            <a:picLocks noChangeAspect="1"/>
          </p:cNvPicPr>
          <p:nvPr/>
        </p:nvPicPr>
        <p:blipFill rotWithShape="1">
          <a:blip r:embed="rId6">
            <a:extLst>
              <a:ext uri="{28A0092B-C50C-407E-A947-70E740481C1C}">
                <a14:useLocalDpi xmlns:a14="http://schemas.microsoft.com/office/drawing/2010/main" val="0"/>
              </a:ext>
            </a:extLst>
          </a:blip>
          <a:srcRect l="3524" t="11069" r="131" b="-1248"/>
          <a:stretch/>
        </p:blipFill>
        <p:spPr>
          <a:xfrm>
            <a:off x="9103703" y="1814322"/>
            <a:ext cx="2731009" cy="3827164"/>
          </a:xfrm>
          <a:prstGeom prst="roundRect">
            <a:avLst/>
          </a:prstGeom>
        </p:spPr>
      </p:pic>
      <p:sp>
        <p:nvSpPr>
          <p:cNvPr id="12" name="Rectangle: Rounded Corners 11">
            <a:extLst>
              <a:ext uri="{FF2B5EF4-FFF2-40B4-BE49-F238E27FC236}">
                <a16:creationId xmlns:a16="http://schemas.microsoft.com/office/drawing/2014/main" id="{9737CDEE-E1D7-C8D9-A8E3-5652F23601A7}"/>
              </a:ext>
            </a:extLst>
          </p:cNvPr>
          <p:cNvSpPr/>
          <p:nvPr/>
        </p:nvSpPr>
        <p:spPr>
          <a:xfrm>
            <a:off x="9107427" y="3282440"/>
            <a:ext cx="2731009" cy="3314700"/>
          </a:xfrm>
          <a:prstGeom prst="roundRect">
            <a:avLst/>
          </a:prstGeom>
          <a:gradFill>
            <a:gsLst>
              <a:gs pos="78000">
                <a:schemeClr val="accent1">
                  <a:lumMod val="50000"/>
                  <a:alpha val="0"/>
                </a:schemeClr>
              </a:gs>
              <a:gs pos="36000">
                <a:schemeClr val="accent1">
                  <a:lumMod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2800" b="1" kern="1000" dirty="0"/>
              <a:t>Training Assessment</a:t>
            </a:r>
          </a:p>
          <a:p>
            <a:pPr algn="ctr"/>
            <a:r>
              <a:rPr lang="en-US" b="1" dirty="0"/>
              <a:t>With Pre- and Post-Tests &amp; SurveyMonkey</a:t>
            </a:r>
          </a:p>
        </p:txBody>
      </p:sp>
      <p:pic>
        <p:nvPicPr>
          <p:cNvPr id="26" name="Picture 25" descr="A blue and yellow object on a black background&#10;&#10;Description automatically generated">
            <a:extLst>
              <a:ext uri="{FF2B5EF4-FFF2-40B4-BE49-F238E27FC236}">
                <a16:creationId xmlns:a16="http://schemas.microsoft.com/office/drawing/2014/main" id="{FB18BD2B-C306-E04E-045B-AEF5767F9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336" y="1869186"/>
            <a:ext cx="1359408" cy="517743"/>
          </a:xfrm>
          <a:prstGeom prst="rect">
            <a:avLst/>
          </a:prstGeom>
        </p:spPr>
      </p:pic>
    </p:spTree>
    <p:custDataLst>
      <p:tags r:id="rId1"/>
    </p:custDataLst>
    <p:extLst>
      <p:ext uri="{BB962C8B-B14F-4D97-AF65-F5344CB8AC3E}">
        <p14:creationId xmlns:p14="http://schemas.microsoft.com/office/powerpoint/2010/main" val="139305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260860"/>
            <a:ext cx="11183712" cy="769441"/>
          </a:xfrm>
          <a:prstGeom prst="rect">
            <a:avLst/>
          </a:prstGeom>
          <a:noFill/>
        </p:spPr>
        <p:txBody>
          <a:bodyPr wrap="square" lIns="91440" tIns="45720" rIns="91440" bIns="45720" rtlCol="0" anchor="t">
            <a:spAutoFit/>
          </a:bodyPr>
          <a:lstStyle/>
          <a:p>
            <a:pPr algn="ctr"/>
            <a:r>
              <a:rPr lang="en-US" sz="4400" b="1" dirty="0">
                <a:effectLst/>
                <a:latin typeface="Open Sans" panose="020B0606030504020204" pitchFamily="34" charset="0"/>
                <a:ea typeface="Open Sans" panose="020B0606030504020204" pitchFamily="34" charset="0"/>
                <a:cs typeface="Open Sans" panose="020B0606030504020204" pitchFamily="34" charset="0"/>
              </a:rPr>
              <a:t>RSC </a:t>
            </a:r>
            <a:r>
              <a:rPr lang="en-US" sz="4400" b="1" dirty="0" err="1">
                <a:effectLst/>
                <a:latin typeface="Open Sans" panose="020B0606030504020204" pitchFamily="34" charset="0"/>
                <a:ea typeface="Open Sans" panose="020B0606030504020204" pitchFamily="34" charset="0"/>
                <a:cs typeface="Open Sans" panose="020B0606030504020204" pitchFamily="34" charset="0"/>
              </a:rPr>
              <a:t>TuME</a:t>
            </a:r>
            <a:r>
              <a:rPr lang="en-US" sz="4400" b="1" dirty="0">
                <a:effectLst/>
                <a:latin typeface="Open Sans" panose="020B0606030504020204" pitchFamily="34" charset="0"/>
                <a:ea typeface="Open Sans" panose="020B0606030504020204" pitchFamily="34" charset="0"/>
                <a:cs typeface="Open Sans" panose="020B0606030504020204" pitchFamily="34" charset="0"/>
              </a:rPr>
              <a:t> - CO Training Approach</a:t>
            </a:r>
            <a:endParaRPr lang="en-US" sz="4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2B5CF4B9-786D-E91F-1903-0F30634EC6B3}"/>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erson whispering to a child&#10;&#10;Description automatically generated">
            <a:extLst>
              <a:ext uri="{FF2B5EF4-FFF2-40B4-BE49-F238E27FC236}">
                <a16:creationId xmlns:a16="http://schemas.microsoft.com/office/drawing/2014/main" id="{33FCB085-D70F-005A-A155-7AEF4AF75D2F}"/>
              </a:ext>
            </a:extLst>
          </p:cNvPr>
          <p:cNvPicPr>
            <a:picLocks noChangeAspect="1"/>
          </p:cNvPicPr>
          <p:nvPr/>
        </p:nvPicPr>
        <p:blipFill rotWithShape="1">
          <a:blip r:embed="rId3">
            <a:extLst>
              <a:ext uri="{28A0092B-C50C-407E-A947-70E740481C1C}">
                <a14:useLocalDpi xmlns:a14="http://schemas.microsoft.com/office/drawing/2010/main" val="0"/>
              </a:ext>
            </a:extLst>
          </a:blip>
          <a:srcRect t="555" b="24736"/>
          <a:stretch/>
        </p:blipFill>
        <p:spPr>
          <a:xfrm>
            <a:off x="345195" y="2491404"/>
            <a:ext cx="3663749" cy="4105736"/>
          </a:xfrm>
          <a:prstGeom prst="roundRect">
            <a:avLst/>
          </a:prstGeom>
        </p:spPr>
      </p:pic>
      <p:sp>
        <p:nvSpPr>
          <p:cNvPr id="5" name="Rectangle: Rounded Corners 4">
            <a:extLst>
              <a:ext uri="{FF2B5EF4-FFF2-40B4-BE49-F238E27FC236}">
                <a16:creationId xmlns:a16="http://schemas.microsoft.com/office/drawing/2014/main" id="{75CA589D-F179-4FF9-C0BD-B6E3EDBC4737}"/>
              </a:ext>
            </a:extLst>
          </p:cNvPr>
          <p:cNvSpPr/>
          <p:nvPr/>
        </p:nvSpPr>
        <p:spPr>
          <a:xfrm>
            <a:off x="353564" y="1814322"/>
            <a:ext cx="3655380" cy="3314700"/>
          </a:xfrm>
          <a:prstGeom prst="roundRect">
            <a:avLst/>
          </a:prstGeom>
          <a:gradFill>
            <a:gsLst>
              <a:gs pos="36000">
                <a:schemeClr val="accent1">
                  <a:lumMod val="50000"/>
                </a:schemeClr>
              </a:gs>
              <a:gs pos="81000">
                <a:schemeClr val="accent1">
                  <a:lumMod val="5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dirty="0"/>
              <a:t>Interactive</a:t>
            </a:r>
          </a:p>
          <a:p>
            <a:pPr algn="ctr"/>
            <a:r>
              <a:rPr lang="en-US" sz="1600" b="1" dirty="0"/>
              <a:t>E.g., The Whisper Game </a:t>
            </a:r>
            <a:br>
              <a:rPr lang="en-US" sz="1600" b="1" dirty="0"/>
            </a:br>
            <a:r>
              <a:rPr lang="en-US" sz="1600" b="1" dirty="0"/>
              <a:t>(Resettlement Agency Activity)</a:t>
            </a:r>
          </a:p>
        </p:txBody>
      </p:sp>
      <p:pic>
        <p:nvPicPr>
          <p:cNvPr id="18" name="Picture 17">
            <a:extLst>
              <a:ext uri="{FF2B5EF4-FFF2-40B4-BE49-F238E27FC236}">
                <a16:creationId xmlns:a16="http://schemas.microsoft.com/office/drawing/2014/main" id="{F752E381-477B-6B74-08F1-BE772A5B3DA5}"/>
              </a:ext>
            </a:extLst>
          </p:cNvPr>
          <p:cNvPicPr>
            <a:picLocks noChangeAspect="1"/>
          </p:cNvPicPr>
          <p:nvPr/>
        </p:nvPicPr>
        <p:blipFill rotWithShape="1">
          <a:blip r:embed="rId4">
            <a:extLst>
              <a:ext uri="{28A0092B-C50C-407E-A947-70E740481C1C}">
                <a14:useLocalDpi xmlns:a14="http://schemas.microsoft.com/office/drawing/2010/main" val="0"/>
              </a:ext>
            </a:extLst>
          </a:blip>
          <a:srcRect l="18141" t="8220" r="18141" b="-8220"/>
          <a:stretch/>
        </p:blipFill>
        <p:spPr>
          <a:xfrm>
            <a:off x="4259163" y="1814322"/>
            <a:ext cx="3655382" cy="3827165"/>
          </a:xfrm>
          <a:prstGeom prst="roundRect">
            <a:avLst/>
          </a:prstGeom>
        </p:spPr>
      </p:pic>
      <p:sp>
        <p:nvSpPr>
          <p:cNvPr id="7" name="Rectangle: Rounded Corners 6">
            <a:extLst>
              <a:ext uri="{FF2B5EF4-FFF2-40B4-BE49-F238E27FC236}">
                <a16:creationId xmlns:a16="http://schemas.microsoft.com/office/drawing/2014/main" id="{4C037278-A5B7-20B4-E326-3215FB9E5BE6}"/>
              </a:ext>
            </a:extLst>
          </p:cNvPr>
          <p:cNvSpPr/>
          <p:nvPr/>
        </p:nvSpPr>
        <p:spPr>
          <a:xfrm>
            <a:off x="4259165" y="3282440"/>
            <a:ext cx="3655380" cy="3314700"/>
          </a:xfrm>
          <a:prstGeom prst="roundRect">
            <a:avLst/>
          </a:prstGeom>
          <a:gradFill>
            <a:gsLst>
              <a:gs pos="78000">
                <a:schemeClr val="accent1">
                  <a:lumMod val="50000"/>
                  <a:alpha val="0"/>
                </a:schemeClr>
              </a:gs>
              <a:gs pos="45000">
                <a:schemeClr val="accent1">
                  <a:lumMod val="5000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2800" b="1" kern="1000" spc="-150" dirty="0"/>
              <a:t>Learner-Centric</a:t>
            </a:r>
          </a:p>
          <a:p>
            <a:pPr algn="ctr"/>
            <a:r>
              <a:rPr lang="en-US" sz="1600" b="1" dirty="0"/>
              <a:t>E.g., Back to the Future</a:t>
            </a:r>
            <a:br>
              <a:rPr lang="en-US" sz="1600" b="1" dirty="0"/>
            </a:br>
            <a:r>
              <a:rPr lang="en-US" sz="1600" b="1" dirty="0"/>
              <a:t>(Employment Activity)</a:t>
            </a:r>
            <a:endParaRPr lang="en-US" sz="1400" b="1" dirty="0"/>
          </a:p>
        </p:txBody>
      </p:sp>
      <p:pic>
        <p:nvPicPr>
          <p:cNvPr id="23" name="Picture 22" descr="A collage of images of a person dancing&#10;&#10;Description automatically generated">
            <a:extLst>
              <a:ext uri="{FF2B5EF4-FFF2-40B4-BE49-F238E27FC236}">
                <a16:creationId xmlns:a16="http://schemas.microsoft.com/office/drawing/2014/main" id="{30FE4D5D-0AA2-060D-ED41-96D5AA90B2E5}"/>
              </a:ext>
            </a:extLst>
          </p:cNvPr>
          <p:cNvPicPr>
            <a:picLocks noChangeAspect="1"/>
          </p:cNvPicPr>
          <p:nvPr/>
        </p:nvPicPr>
        <p:blipFill rotWithShape="1">
          <a:blip r:embed="rId5">
            <a:extLst>
              <a:ext uri="{28A0092B-C50C-407E-A947-70E740481C1C}">
                <a14:useLocalDpi xmlns:a14="http://schemas.microsoft.com/office/drawing/2010/main" val="0"/>
              </a:ext>
            </a:extLst>
          </a:blip>
          <a:srcRect t="-10743" b="10743"/>
          <a:stretch/>
        </p:blipFill>
        <p:spPr>
          <a:xfrm>
            <a:off x="8164763" y="2857387"/>
            <a:ext cx="3663749" cy="3739753"/>
          </a:xfrm>
          <a:prstGeom prst="roundRect">
            <a:avLst/>
          </a:prstGeom>
        </p:spPr>
      </p:pic>
      <p:sp>
        <p:nvSpPr>
          <p:cNvPr id="11" name="Rectangle: Rounded Corners 10">
            <a:extLst>
              <a:ext uri="{FF2B5EF4-FFF2-40B4-BE49-F238E27FC236}">
                <a16:creationId xmlns:a16="http://schemas.microsoft.com/office/drawing/2014/main" id="{C03C4209-73B9-2E02-B727-A7152ADC0106}"/>
              </a:ext>
            </a:extLst>
          </p:cNvPr>
          <p:cNvSpPr/>
          <p:nvPr/>
        </p:nvSpPr>
        <p:spPr>
          <a:xfrm>
            <a:off x="8164764" y="1814322"/>
            <a:ext cx="3655380" cy="3314700"/>
          </a:xfrm>
          <a:prstGeom prst="roundRect">
            <a:avLst/>
          </a:prstGeom>
          <a:gradFill>
            <a:gsLst>
              <a:gs pos="70000">
                <a:schemeClr val="accent1">
                  <a:lumMod val="50000"/>
                  <a:alpha val="0"/>
                </a:schemeClr>
              </a:gs>
              <a:gs pos="43000">
                <a:schemeClr val="accent1">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dirty="0"/>
              <a:t>Activity-Based</a:t>
            </a:r>
          </a:p>
          <a:p>
            <a:pPr algn="ctr"/>
            <a:r>
              <a:rPr lang="en-US" sz="1600" b="1" dirty="0"/>
              <a:t>E.g., Four Corners</a:t>
            </a:r>
          </a:p>
          <a:p>
            <a:pPr algn="ctr"/>
            <a:r>
              <a:rPr lang="en-US" sz="1600" b="1" dirty="0"/>
              <a:t>(Rights and Responsibilities Activity)</a:t>
            </a:r>
            <a:endParaRPr lang="en-US" sz="1100" b="1" dirty="0"/>
          </a:p>
        </p:txBody>
      </p:sp>
    </p:spTree>
    <p:custDataLst>
      <p:tags r:id="rId1"/>
    </p:custDataLst>
    <p:extLst>
      <p:ext uri="{BB962C8B-B14F-4D97-AF65-F5344CB8AC3E}">
        <p14:creationId xmlns:p14="http://schemas.microsoft.com/office/powerpoint/2010/main" val="703509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1EF9E91-D493-CAD2-EEA5-0108E6DE2762}"/>
              </a:ext>
            </a:extLst>
          </p:cNvPr>
          <p:cNvPicPr>
            <a:picLocks noChangeAspect="1"/>
          </p:cNvPicPr>
          <p:nvPr/>
        </p:nvPicPr>
        <p:blipFill rotWithShape="1">
          <a:blip r:embed="rId3">
            <a:extLst>
              <a:ext uri="{28A0092B-C50C-407E-A947-70E740481C1C}">
                <a14:useLocalDpi xmlns:a14="http://schemas.microsoft.com/office/drawing/2010/main" val="0"/>
              </a:ext>
            </a:extLst>
          </a:blip>
          <a:srcRect l="2150" t="20164" r="3615" b="-5253"/>
          <a:stretch/>
        </p:blipFill>
        <p:spPr>
          <a:xfrm>
            <a:off x="4840224" y="2023872"/>
            <a:ext cx="6877643" cy="4140152"/>
          </a:xfrm>
          <a:prstGeom prst="rect">
            <a:avLst/>
          </a:prstGeom>
        </p:spPr>
      </p:pic>
      <p:sp>
        <p:nvSpPr>
          <p:cNvPr id="13" name="Rectangle: Rounded Corners 12">
            <a:extLst>
              <a:ext uri="{FF2B5EF4-FFF2-40B4-BE49-F238E27FC236}">
                <a16:creationId xmlns:a16="http://schemas.microsoft.com/office/drawing/2014/main" id="{181D0A86-E508-95FF-CB7C-88DD6370EBE5}"/>
              </a:ext>
            </a:extLst>
          </p:cNvPr>
          <p:cNvSpPr/>
          <p:nvPr/>
        </p:nvSpPr>
        <p:spPr>
          <a:xfrm>
            <a:off x="4742687" y="3590544"/>
            <a:ext cx="6975179" cy="2994103"/>
          </a:xfrm>
          <a:prstGeom prst="roundRect">
            <a:avLst/>
          </a:prstGeom>
          <a:gradFill>
            <a:gsLst>
              <a:gs pos="78000">
                <a:schemeClr val="bg1">
                  <a:alpha val="0"/>
                </a:schemeClr>
              </a:gs>
              <a:gs pos="4500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1400" b="1" dirty="0"/>
          </a:p>
        </p:txBody>
      </p:sp>
      <p:sp>
        <p:nvSpPr>
          <p:cNvPr id="9" name="TextBox 8">
            <a:extLst>
              <a:ext uri="{FF2B5EF4-FFF2-40B4-BE49-F238E27FC236}">
                <a16:creationId xmlns:a16="http://schemas.microsoft.com/office/drawing/2014/main" id="{1A74A54E-DA79-4E10-9EA5-A4839EF12BF1}"/>
              </a:ext>
            </a:extLst>
          </p:cNvPr>
          <p:cNvSpPr txBox="1"/>
          <p:nvPr/>
        </p:nvSpPr>
        <p:spPr>
          <a:xfrm>
            <a:off x="534155" y="273352"/>
            <a:ext cx="11183712"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effectLst/>
                <a:latin typeface="Open Sans" panose="020B0606030504020204" pitchFamily="34" charset="0"/>
                <a:ea typeface="Open Sans" panose="020B0606030504020204" pitchFamily="34" charset="0"/>
                <a:cs typeface="Open Sans" panose="020B0606030504020204" pitchFamily="34" charset="0"/>
              </a:rPr>
              <a:t>Objectives, Indicators, and Content</a:t>
            </a:r>
            <a:endParaRPr kumimoji="0" lang="en-US" sz="4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64F5C6ED-C8FD-FE2A-6F72-92134532B338}"/>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ogo with a globe and text&#10;&#10;Description automatically generated">
            <a:extLst>
              <a:ext uri="{FF2B5EF4-FFF2-40B4-BE49-F238E27FC236}">
                <a16:creationId xmlns:a16="http://schemas.microsoft.com/office/drawing/2014/main" id="{0A83D1A2-5BAA-A74D-D616-BC0D64F2CEE1}"/>
              </a:ext>
            </a:extLst>
          </p:cNvPr>
          <p:cNvPicPr>
            <a:picLocks noChangeAspect="1"/>
          </p:cNvPicPr>
          <p:nvPr/>
        </p:nvPicPr>
        <p:blipFill rotWithShape="1">
          <a:blip r:embed="rId4">
            <a:extLst>
              <a:ext uri="{28A0092B-C50C-407E-A947-70E740481C1C}">
                <a14:useLocalDpi xmlns:a14="http://schemas.microsoft.com/office/drawing/2010/main" val="0"/>
              </a:ext>
            </a:extLst>
          </a:blip>
          <a:srcRect t="25697"/>
          <a:stretch/>
        </p:blipFill>
        <p:spPr>
          <a:xfrm>
            <a:off x="9523306" y="5418834"/>
            <a:ext cx="2194560" cy="1087076"/>
          </a:xfrm>
          <a:prstGeom prst="rect">
            <a:avLst/>
          </a:prstGeom>
        </p:spPr>
      </p:pic>
      <p:pic>
        <p:nvPicPr>
          <p:cNvPr id="7" name="Picture 6" descr="A green logo with a crown&#10;&#10;Description automatically generated">
            <a:extLst>
              <a:ext uri="{FF2B5EF4-FFF2-40B4-BE49-F238E27FC236}">
                <a16:creationId xmlns:a16="http://schemas.microsoft.com/office/drawing/2014/main" id="{D41FB47D-AF9A-9547-0FF9-76188F722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6362" y="5431026"/>
            <a:ext cx="1136943" cy="700236"/>
          </a:xfrm>
          <a:prstGeom prst="rect">
            <a:avLst/>
          </a:prstGeom>
        </p:spPr>
      </p:pic>
      <p:sp>
        <p:nvSpPr>
          <p:cNvPr id="11" name="Rectangle 10">
            <a:extLst>
              <a:ext uri="{FF2B5EF4-FFF2-40B4-BE49-F238E27FC236}">
                <a16:creationId xmlns:a16="http://schemas.microsoft.com/office/drawing/2014/main" id="{F5915E70-B917-A4EC-B7E3-A124B4D5BBB1}"/>
              </a:ext>
            </a:extLst>
          </p:cNvPr>
          <p:cNvSpPr/>
          <p:nvPr/>
        </p:nvSpPr>
        <p:spPr>
          <a:xfrm>
            <a:off x="601211" y="2023872"/>
            <a:ext cx="4141477" cy="414015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91416" rIns="182832" bIns="91416"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r>
              <a:rPr lang="en-US" sz="2000" b="1" u="sng" dirty="0">
                <a:solidFill>
                  <a:schemeClr val="tx1"/>
                </a:solidFill>
                <a:ea typeface="+mn-lt"/>
                <a:cs typeface="+mn-lt"/>
              </a:rPr>
              <a:t>CO TOPICS</a:t>
            </a:r>
            <a:endParaRPr lang="en-US" sz="2000" dirty="0">
              <a:solidFill>
                <a:schemeClr val="tx1"/>
              </a:solidFill>
              <a:cs typeface="Calibri"/>
            </a:endParaRPr>
          </a:p>
          <a:p>
            <a:pPr algn="ctr"/>
            <a:endParaRPr lang="en-US" sz="1600" b="1" u="sng" dirty="0">
              <a:solidFill>
                <a:schemeClr val="tx1"/>
              </a:solidFill>
              <a:cs typeface="Calibri"/>
            </a:endParaRPr>
          </a:p>
          <a:p>
            <a:pPr marL="342265" indent="-342265">
              <a:buFont typeface="Arial"/>
              <a:buChar char="•"/>
            </a:pPr>
            <a:r>
              <a:rPr lang="en-US" sz="1600" dirty="0">
                <a:solidFill>
                  <a:schemeClr val="tx1"/>
                </a:solidFill>
                <a:cs typeface="Calibri"/>
              </a:rPr>
              <a:t>Role of the Local Resettlement Agency</a:t>
            </a:r>
          </a:p>
          <a:p>
            <a:pPr marL="342265" indent="-342265">
              <a:buFont typeface="Arial"/>
              <a:buChar char="•"/>
            </a:pPr>
            <a:r>
              <a:rPr lang="en-US" sz="1600" dirty="0">
                <a:solidFill>
                  <a:schemeClr val="tx1"/>
                </a:solidFill>
                <a:cs typeface="Calibri"/>
              </a:rPr>
              <a:t>Public Assistance</a:t>
            </a:r>
          </a:p>
          <a:p>
            <a:pPr marL="342265" indent="-342265">
              <a:buFont typeface="Arial"/>
              <a:buChar char="•"/>
            </a:pPr>
            <a:r>
              <a:rPr lang="en-US" sz="1600" dirty="0">
                <a:solidFill>
                  <a:schemeClr val="tx1"/>
                </a:solidFill>
                <a:cs typeface="Calibri"/>
              </a:rPr>
              <a:t>Housing</a:t>
            </a:r>
          </a:p>
          <a:p>
            <a:pPr marL="342265" indent="-342265">
              <a:buFont typeface="Arial"/>
              <a:buChar char="•"/>
            </a:pPr>
            <a:r>
              <a:rPr lang="en-US" sz="1600" dirty="0">
                <a:solidFill>
                  <a:schemeClr val="tx1"/>
                </a:solidFill>
                <a:cs typeface="Calibri"/>
              </a:rPr>
              <a:t>Learning English</a:t>
            </a:r>
          </a:p>
          <a:p>
            <a:pPr marL="342265" indent="-342265">
              <a:buFont typeface="Arial"/>
              <a:buChar char="•"/>
            </a:pPr>
            <a:r>
              <a:rPr lang="en-US" sz="1600" dirty="0">
                <a:solidFill>
                  <a:schemeClr val="tx1"/>
                </a:solidFill>
                <a:cs typeface="Calibri"/>
              </a:rPr>
              <a:t>Education</a:t>
            </a:r>
          </a:p>
          <a:p>
            <a:pPr marL="342265" indent="-342265">
              <a:buFont typeface="Arial"/>
              <a:buChar char="•"/>
            </a:pPr>
            <a:r>
              <a:rPr lang="en-US" sz="1600" dirty="0">
                <a:solidFill>
                  <a:schemeClr val="tx1"/>
                </a:solidFill>
                <a:cs typeface="Calibri"/>
              </a:rPr>
              <a:t>Employment</a:t>
            </a:r>
          </a:p>
          <a:p>
            <a:pPr marL="342265" indent="-342265">
              <a:buFont typeface="Arial"/>
              <a:buChar char="•"/>
            </a:pPr>
            <a:r>
              <a:rPr lang="en-US" sz="1600" dirty="0">
                <a:solidFill>
                  <a:schemeClr val="tx1"/>
                </a:solidFill>
                <a:cs typeface="Calibri"/>
              </a:rPr>
              <a:t>Health</a:t>
            </a:r>
          </a:p>
          <a:p>
            <a:pPr marL="342265" indent="-342265">
              <a:buFont typeface="Arial"/>
              <a:buChar char="•"/>
            </a:pPr>
            <a:r>
              <a:rPr lang="en-US" sz="1600" dirty="0">
                <a:solidFill>
                  <a:schemeClr val="tx1"/>
                </a:solidFill>
                <a:cs typeface="Calibri"/>
              </a:rPr>
              <a:t>U.S. Laws</a:t>
            </a:r>
          </a:p>
          <a:p>
            <a:pPr marL="342265" indent="-342265">
              <a:buFont typeface="Arial"/>
              <a:buChar char="•"/>
            </a:pPr>
            <a:r>
              <a:rPr lang="en-US" sz="1600" dirty="0">
                <a:solidFill>
                  <a:schemeClr val="tx1"/>
                </a:solidFill>
                <a:cs typeface="Calibri"/>
              </a:rPr>
              <a:t>Rights and Responsibilities</a:t>
            </a:r>
          </a:p>
          <a:p>
            <a:pPr marL="342265" indent="-342265">
              <a:buFont typeface="Arial"/>
              <a:buChar char="•"/>
            </a:pPr>
            <a:r>
              <a:rPr lang="en-US" sz="1600" dirty="0">
                <a:solidFill>
                  <a:schemeClr val="tx1"/>
                </a:solidFill>
                <a:cs typeface="Calibri"/>
              </a:rPr>
              <a:t>Legal Status</a:t>
            </a:r>
          </a:p>
          <a:p>
            <a:pPr marL="342265" indent="-342265">
              <a:buFont typeface="Arial"/>
              <a:buChar char="•"/>
            </a:pPr>
            <a:r>
              <a:rPr lang="en-US" sz="1600" dirty="0">
                <a:solidFill>
                  <a:schemeClr val="tx1"/>
                </a:solidFill>
                <a:cs typeface="Calibri"/>
              </a:rPr>
              <a:t>Travel</a:t>
            </a:r>
          </a:p>
          <a:p>
            <a:pPr marL="342265" indent="-342265">
              <a:buFont typeface="Arial"/>
              <a:buChar char="•"/>
            </a:pPr>
            <a:r>
              <a:rPr lang="en-US" sz="1600" dirty="0">
                <a:solidFill>
                  <a:schemeClr val="tx1"/>
                </a:solidFill>
                <a:cs typeface="Calibri"/>
              </a:rPr>
              <a:t>Cultural Adjustment</a:t>
            </a:r>
          </a:p>
        </p:txBody>
      </p:sp>
    </p:spTree>
    <p:custDataLst>
      <p:tags r:id="rId1"/>
    </p:custDataLst>
    <p:extLst>
      <p:ext uri="{BB962C8B-B14F-4D97-AF65-F5344CB8AC3E}">
        <p14:creationId xmlns:p14="http://schemas.microsoft.com/office/powerpoint/2010/main" val="45651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478B8-C401-ABE1-4565-8455620305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7776" y="1499734"/>
            <a:ext cx="10174224" cy="5359635"/>
          </a:xfrm>
          <a:prstGeom prst="rect">
            <a:avLst/>
          </a:prstGeom>
        </p:spPr>
      </p:pic>
      <p:sp>
        <p:nvSpPr>
          <p:cNvPr id="9" name="TextBox 8">
            <a:extLst>
              <a:ext uri="{FF2B5EF4-FFF2-40B4-BE49-F238E27FC236}">
                <a16:creationId xmlns:a16="http://schemas.microsoft.com/office/drawing/2014/main" id="{1A74A54E-DA79-4E10-9EA5-A4839EF12BF1}"/>
              </a:ext>
            </a:extLst>
          </p:cNvPr>
          <p:cNvSpPr txBox="1"/>
          <p:nvPr/>
        </p:nvSpPr>
        <p:spPr>
          <a:xfrm>
            <a:off x="534155" y="361960"/>
            <a:ext cx="11183712"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Open Sans"/>
                <a:ea typeface="Open Sans"/>
                <a:cs typeface="Open Sans"/>
              </a:rPr>
              <a:t>RSC </a:t>
            </a:r>
            <a:r>
              <a:rPr kumimoji="0" lang="fr-FR" sz="4400" b="1" i="0" u="none" strike="noStrike" kern="1200" cap="none" spc="0" normalizeH="0" baseline="0" noProof="0" dirty="0" err="1">
                <a:ln>
                  <a:noFill/>
                </a:ln>
                <a:solidFill>
                  <a:prstClr val="black"/>
                </a:solidFill>
                <a:effectLst/>
                <a:uLnTx/>
                <a:uFillTx/>
                <a:latin typeface="Open Sans"/>
                <a:ea typeface="Open Sans"/>
                <a:cs typeface="Open Sans"/>
              </a:rPr>
              <a:t>TuME</a:t>
            </a:r>
            <a:r>
              <a:rPr kumimoji="0" lang="fr-FR" sz="4400" b="1" i="0" u="none" strike="noStrike" kern="1200" cap="none" spc="0" normalizeH="0" baseline="0" noProof="0" dirty="0">
                <a:ln>
                  <a:noFill/>
                </a:ln>
                <a:solidFill>
                  <a:prstClr val="black"/>
                </a:solidFill>
                <a:effectLst/>
                <a:uLnTx/>
                <a:uFillTx/>
                <a:latin typeface="Open Sans"/>
                <a:ea typeface="Open Sans"/>
                <a:cs typeface="Open Sans"/>
              </a:rPr>
              <a:t> Client Populations </a:t>
            </a:r>
            <a:endParaRPr kumimoji="0" lang="en-US" sz="4400" b="1"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2" name="TextBox 1">
            <a:extLst>
              <a:ext uri="{FF2B5EF4-FFF2-40B4-BE49-F238E27FC236}">
                <a16:creationId xmlns:a16="http://schemas.microsoft.com/office/drawing/2014/main" id="{5E27EE2A-8CA1-AFA2-DCD6-822C646676D0}"/>
              </a:ext>
            </a:extLst>
          </p:cNvPr>
          <p:cNvSpPr txBox="1"/>
          <p:nvPr/>
        </p:nvSpPr>
        <p:spPr>
          <a:xfrm>
            <a:off x="86359" y="4425696"/>
            <a:ext cx="7167881" cy="2246769"/>
          </a:xfrm>
          <a:prstGeom prst="rect">
            <a:avLst/>
          </a:prstGeom>
          <a:noFill/>
        </p:spPr>
        <p:txBody>
          <a:bodyPr wrap="square" rtlCol="0">
            <a:spAutoFit/>
          </a:bodyPr>
          <a:lstStyle/>
          <a:p>
            <a:pPr marL="742950" marR="0" lvl="1" indent="-285750">
              <a:spcBef>
                <a:spcPts val="0"/>
              </a:spcBef>
              <a:spcAft>
                <a:spcPts val="0"/>
              </a:spcAft>
              <a:buFont typeface="Arial" panose="020B0604020202020204" pitchFamily="34" charset="0"/>
              <a:buChar char="•"/>
            </a:pPr>
            <a:r>
              <a:rPr lang="en-US" sz="2000" b="1" dirty="0">
                <a:effectLst/>
                <a:latin typeface="Calibri" panose="020F0502020204030204" pitchFamily="34" charset="0"/>
                <a:ea typeface="Times New Roman" panose="02020603050405020304" pitchFamily="18" charset="0"/>
              </a:rPr>
              <a:t>Arabic and Farsi speaking populations from Iraq, Syria, Afghanistan, Iran, Somalia mainly comprise our participant groups.  </a:t>
            </a:r>
            <a:endParaRPr lang="en-US" sz="2000" b="1" dirty="0">
              <a:effectLst/>
              <a:latin typeface="Calibri" panose="020F0502020204030204" pitchFamily="34" charset="0"/>
              <a:ea typeface="Calibri" panose="020F0502020204030204" pitchFamily="34" charset="0"/>
            </a:endParaRPr>
          </a:p>
          <a:p>
            <a:pPr marR="0" lvl="1">
              <a:spcBef>
                <a:spcPts val="0"/>
              </a:spcBef>
              <a:spcAft>
                <a:spcPts val="0"/>
              </a:spcAft>
            </a:pPr>
            <a:r>
              <a:rPr lang="en-US" sz="2000" dirty="0">
                <a:latin typeface="Calibri" panose="020F0502020204030204" pitchFamily="34" charset="0"/>
              </a:rPr>
              <a:t>  </a:t>
            </a:r>
          </a:p>
          <a:p>
            <a:pPr marL="742950" marR="0" lvl="1" indent="-285750">
              <a:spcBef>
                <a:spcPts val="0"/>
              </a:spcBef>
              <a:spcAft>
                <a:spcPts val="0"/>
              </a:spcAft>
              <a:buFont typeface="Arial" panose="020B0604020202020204" pitchFamily="34" charset="0"/>
              <a:buChar char="•"/>
            </a:pPr>
            <a:r>
              <a:rPr lang="en-US" sz="2000" b="1" dirty="0">
                <a:latin typeface="Calibri" panose="020F0502020204030204" pitchFamily="34" charset="0"/>
              </a:rPr>
              <a:t>We work with interpreters: </a:t>
            </a:r>
            <a:r>
              <a:rPr lang="en-US" sz="2000" dirty="0">
                <a:latin typeface="Calibri" panose="020F0502020204030204" pitchFamily="34" charset="0"/>
              </a:rPr>
              <a:t>Most of our sessions are done in Farsi and Arabic.</a:t>
            </a:r>
          </a:p>
          <a:p>
            <a:pPr marR="0" lvl="1">
              <a:spcBef>
                <a:spcPts val="0"/>
              </a:spcBef>
              <a:spcAft>
                <a:spcPts val="0"/>
              </a:spcAft>
            </a:pPr>
            <a:endParaRPr lang="en-US" sz="2000" dirty="0"/>
          </a:p>
        </p:txBody>
      </p:sp>
      <p:sp>
        <p:nvSpPr>
          <p:cNvPr id="3" name="Rectangle 2">
            <a:extLst>
              <a:ext uri="{FF2B5EF4-FFF2-40B4-BE49-F238E27FC236}">
                <a16:creationId xmlns:a16="http://schemas.microsoft.com/office/drawing/2014/main" id="{10483087-2EC9-5465-A041-B8937D9F97D5}"/>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930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194160" y="236492"/>
            <a:ext cx="11803680"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Main Challenges of RSC </a:t>
            </a:r>
            <a:r>
              <a:rPr lang="en-US" sz="4400" b="1" dirty="0" err="1">
                <a:latin typeface="Open Sans"/>
                <a:ea typeface="Open Sans"/>
                <a:cs typeface="Open Sans"/>
              </a:rPr>
              <a:t>TuME</a:t>
            </a:r>
            <a:r>
              <a:rPr lang="en-US" sz="4400" b="1" dirty="0">
                <a:latin typeface="Open Sans"/>
                <a:ea typeface="Open Sans"/>
                <a:cs typeface="Open Sans"/>
              </a:rPr>
              <a:t> CO Trainers </a:t>
            </a:r>
          </a:p>
        </p:txBody>
      </p:sp>
      <p:sp>
        <p:nvSpPr>
          <p:cNvPr id="3" name="Rectangle 2">
            <a:extLst>
              <a:ext uri="{FF2B5EF4-FFF2-40B4-BE49-F238E27FC236}">
                <a16:creationId xmlns:a16="http://schemas.microsoft.com/office/drawing/2014/main" id="{DBB5A8EC-7193-4C03-A0EB-88A1C27A1A51}"/>
              </a:ext>
            </a:extLst>
          </p:cNvPr>
          <p:cNvSpPr/>
          <p:nvPr/>
        </p:nvSpPr>
        <p:spPr>
          <a:xfrm>
            <a:off x="0" y="1216513"/>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ouple of men looking at a paper&#10;&#10;Description automatically generated">
            <a:extLst>
              <a:ext uri="{FF2B5EF4-FFF2-40B4-BE49-F238E27FC236}">
                <a16:creationId xmlns:a16="http://schemas.microsoft.com/office/drawing/2014/main" id="{FD37F8D8-0E15-A2DE-BB1F-BD3C32D442D3}"/>
              </a:ext>
            </a:extLst>
          </p:cNvPr>
          <p:cNvPicPr>
            <a:picLocks noChangeAspect="1"/>
          </p:cNvPicPr>
          <p:nvPr/>
        </p:nvPicPr>
        <p:blipFill rotWithShape="1">
          <a:blip r:embed="rId3">
            <a:extLst>
              <a:ext uri="{28A0092B-C50C-407E-A947-70E740481C1C}">
                <a14:useLocalDpi xmlns:a14="http://schemas.microsoft.com/office/drawing/2010/main" val="0"/>
              </a:ext>
            </a:extLst>
          </a:blip>
          <a:srcRect l="4294" r="-4294"/>
          <a:stretch/>
        </p:blipFill>
        <p:spPr>
          <a:xfrm flipH="1">
            <a:off x="2694338" y="2099024"/>
            <a:ext cx="8942832" cy="4208513"/>
          </a:xfrm>
          <a:prstGeom prst="roundRect">
            <a:avLst/>
          </a:prstGeom>
        </p:spPr>
      </p:pic>
      <p:sp>
        <p:nvSpPr>
          <p:cNvPr id="5" name="Rectangle: Rounded Corners 4">
            <a:extLst>
              <a:ext uri="{FF2B5EF4-FFF2-40B4-BE49-F238E27FC236}">
                <a16:creationId xmlns:a16="http://schemas.microsoft.com/office/drawing/2014/main" id="{047CAED5-0E99-C5FF-FCDF-AE3E956890CC}"/>
              </a:ext>
            </a:extLst>
          </p:cNvPr>
          <p:cNvSpPr/>
          <p:nvPr/>
        </p:nvSpPr>
        <p:spPr>
          <a:xfrm>
            <a:off x="603598" y="2099024"/>
            <a:ext cx="6059330" cy="4211588"/>
          </a:xfrm>
          <a:prstGeom prst="roundRect">
            <a:avLst/>
          </a:prstGeom>
          <a:gradFill>
            <a:gsLst>
              <a:gs pos="74000">
                <a:schemeClr val="accent1">
                  <a:lumMod val="50000"/>
                </a:schemeClr>
              </a:gs>
              <a:gs pos="92000">
                <a:schemeClr val="accent1">
                  <a:lumMod val="5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2000" dirty="0"/>
              <a:t>Deteriorating living conditions for refugees in Turkey and Lebanon. </a:t>
            </a:r>
          </a:p>
          <a:p>
            <a:endParaRPr lang="en-US" sz="2000" dirty="0"/>
          </a:p>
          <a:p>
            <a:pPr marL="285750" indent="-285750">
              <a:buFont typeface="Arial" panose="020B0604020202020204" pitchFamily="34" charset="0"/>
              <a:buChar char="•"/>
            </a:pPr>
            <a:r>
              <a:rPr lang="en-US" sz="2000" dirty="0"/>
              <a:t>Questions for which we cannot provide a clear answer as the correct information changes depending on the state.</a:t>
            </a:r>
          </a:p>
          <a:p>
            <a:pPr lvl="1"/>
            <a:r>
              <a:rPr lang="en-US" sz="1600" dirty="0"/>
              <a:t>These include questions on subjects such as: </a:t>
            </a:r>
          </a:p>
          <a:p>
            <a:pPr marL="742950" lvl="1" indent="-285750">
              <a:buFont typeface="Courier New" panose="02070309020205020404" pitchFamily="49" charset="0"/>
              <a:buChar char="o"/>
            </a:pPr>
            <a:r>
              <a:rPr lang="en-US" sz="1600" dirty="0"/>
              <a:t>The types, durations and amounts of assistance​</a:t>
            </a:r>
          </a:p>
          <a:p>
            <a:pPr marL="742950" lvl="1" indent="-285750">
              <a:buFont typeface="Courier New" panose="02070309020205020404" pitchFamily="49" charset="0"/>
              <a:buChar char="o"/>
            </a:pPr>
            <a:r>
              <a:rPr lang="en-US" sz="1600" dirty="0"/>
              <a:t>Housing: “What if we do not like our house?”​ or </a:t>
            </a:r>
            <a:br>
              <a:rPr lang="en-US" sz="1600" dirty="0"/>
            </a:br>
            <a:r>
              <a:rPr lang="en-US" sz="1600" dirty="0"/>
              <a:t>“I do not want to share my house.”​</a:t>
            </a:r>
          </a:p>
          <a:p>
            <a:pPr marL="742950" lvl="1" indent="-285750">
              <a:buFont typeface="Courier New" panose="02070309020205020404" pitchFamily="49" charset="0"/>
              <a:buChar char="o"/>
            </a:pPr>
            <a:r>
              <a:rPr lang="en-US" sz="1600" dirty="0"/>
              <a:t>Higher education: university diploma recognition and credit recognition to continue studying in the U.S. </a:t>
            </a:r>
          </a:p>
          <a:p>
            <a:pPr marL="742950" lvl="1" indent="-285750">
              <a:buFont typeface="Courier New" panose="02070309020205020404" pitchFamily="49" charset="0"/>
              <a:buChar char="o"/>
            </a:pPr>
            <a:r>
              <a:rPr lang="en-US" sz="1600" dirty="0"/>
              <a:t>Family reunification​</a:t>
            </a:r>
            <a:endParaRPr lang="en-US" sz="2000" dirty="0"/>
          </a:p>
        </p:txBody>
      </p:sp>
    </p:spTree>
    <p:custDataLst>
      <p:tags r:id="rId1"/>
    </p:custDataLst>
    <p:extLst>
      <p:ext uri="{BB962C8B-B14F-4D97-AF65-F5344CB8AC3E}">
        <p14:creationId xmlns:p14="http://schemas.microsoft.com/office/powerpoint/2010/main" val="1560493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9B820-D65C-6696-0C80-6658320ACEC6}"/>
              </a:ext>
            </a:extLst>
          </p:cNvPr>
          <p:cNvSpPr/>
          <p:nvPr/>
        </p:nvSpPr>
        <p:spPr>
          <a:xfrm>
            <a:off x="12327" y="0"/>
            <a:ext cx="12120282" cy="6840070"/>
          </a:xfrm>
          <a:prstGeom prst="rect">
            <a:avLst/>
          </a:prstGeom>
          <a:noFill/>
          <a:ln w="254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s with solid fill">
            <a:extLst>
              <a:ext uri="{FF2B5EF4-FFF2-40B4-BE49-F238E27FC236}">
                <a16:creationId xmlns:a16="http://schemas.microsoft.com/office/drawing/2014/main" id="{36738527-2B8A-202C-8E8F-04466C3072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0997" y="622875"/>
            <a:ext cx="1893570" cy="1893570"/>
          </a:xfrm>
          <a:prstGeom prst="rect">
            <a:avLst/>
          </a:prstGeom>
        </p:spPr>
      </p:pic>
      <p:sp>
        <p:nvSpPr>
          <p:cNvPr id="5" name="TextBox 4">
            <a:extLst>
              <a:ext uri="{FF2B5EF4-FFF2-40B4-BE49-F238E27FC236}">
                <a16:creationId xmlns:a16="http://schemas.microsoft.com/office/drawing/2014/main" id="{B59D509A-4BBA-F3C4-22F6-9F3DB394A171}"/>
              </a:ext>
            </a:extLst>
          </p:cNvPr>
          <p:cNvSpPr txBox="1"/>
          <p:nvPr/>
        </p:nvSpPr>
        <p:spPr>
          <a:xfrm>
            <a:off x="2185037" y="2635205"/>
            <a:ext cx="8187070" cy="830997"/>
          </a:xfrm>
          <a:prstGeom prst="rect">
            <a:avLst/>
          </a:prstGeom>
          <a:noFill/>
        </p:spPr>
        <p:txBody>
          <a:bodyPr wrap="square" lIns="91440" tIns="45720" rIns="91440" bIns="45720" rtlCol="0" anchor="t">
            <a:spAutoFit/>
          </a:bodyPr>
          <a:lstStyle/>
          <a:p>
            <a:pPr algn="ctr"/>
            <a:r>
              <a:rPr lang="en-US" sz="4800" dirty="0">
                <a:cs typeface="Calibri"/>
              </a:rPr>
              <a:t>Open Q&amp;A</a:t>
            </a:r>
          </a:p>
        </p:txBody>
      </p:sp>
      <p:pic>
        <p:nvPicPr>
          <p:cNvPr id="6" name="Picture 6">
            <a:extLst>
              <a:ext uri="{FF2B5EF4-FFF2-40B4-BE49-F238E27FC236}">
                <a16:creationId xmlns:a16="http://schemas.microsoft.com/office/drawing/2014/main" id="{59D27546-C43D-5ABC-3166-3C0305246D8E}"/>
              </a:ext>
            </a:extLst>
          </p:cNvPr>
          <p:cNvPicPr>
            <a:picLocks noChangeAspect="1"/>
          </p:cNvPicPr>
          <p:nvPr/>
        </p:nvPicPr>
        <p:blipFill>
          <a:blip r:embed="rId4"/>
          <a:stretch>
            <a:fillRect/>
          </a:stretch>
        </p:blipFill>
        <p:spPr>
          <a:xfrm>
            <a:off x="4973276" y="4386457"/>
            <a:ext cx="2610591" cy="2033528"/>
          </a:xfrm>
          <a:prstGeom prst="rect">
            <a:avLst/>
          </a:prstGeom>
        </p:spPr>
      </p:pic>
      <p:sp>
        <p:nvSpPr>
          <p:cNvPr id="7" name="Arrow: Left 6">
            <a:extLst>
              <a:ext uri="{FF2B5EF4-FFF2-40B4-BE49-F238E27FC236}">
                <a16:creationId xmlns:a16="http://schemas.microsoft.com/office/drawing/2014/main" id="{29D8FDA6-D601-81DD-1125-B2D05E437500}"/>
              </a:ext>
            </a:extLst>
          </p:cNvPr>
          <p:cNvSpPr/>
          <p:nvPr/>
        </p:nvSpPr>
        <p:spPr>
          <a:xfrm>
            <a:off x="6561810" y="5808862"/>
            <a:ext cx="1623401" cy="6111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0DA5FBE8-A325-FA28-DA38-48AB7F78169F}"/>
              </a:ext>
            </a:extLst>
          </p:cNvPr>
          <p:cNvSpPr/>
          <p:nvPr/>
        </p:nvSpPr>
        <p:spPr>
          <a:xfrm>
            <a:off x="5975111" y="3837270"/>
            <a:ext cx="751948" cy="15659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697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9B820-D65C-6696-0C80-6658320ACEC6}"/>
              </a:ext>
            </a:extLst>
          </p:cNvPr>
          <p:cNvSpPr/>
          <p:nvPr/>
        </p:nvSpPr>
        <p:spPr>
          <a:xfrm>
            <a:off x="12327" y="0"/>
            <a:ext cx="12120282" cy="6840070"/>
          </a:xfrm>
          <a:prstGeom prst="rect">
            <a:avLst/>
          </a:prstGeom>
          <a:noFill/>
          <a:ln w="254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s with solid fill">
            <a:extLst>
              <a:ext uri="{FF2B5EF4-FFF2-40B4-BE49-F238E27FC236}">
                <a16:creationId xmlns:a16="http://schemas.microsoft.com/office/drawing/2014/main" id="{36738527-2B8A-202C-8E8F-04466C3072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0997" y="622875"/>
            <a:ext cx="1893570" cy="1893570"/>
          </a:xfrm>
          <a:prstGeom prst="rect">
            <a:avLst/>
          </a:prstGeom>
        </p:spPr>
      </p:pic>
      <p:sp>
        <p:nvSpPr>
          <p:cNvPr id="5" name="TextBox 4">
            <a:extLst>
              <a:ext uri="{FF2B5EF4-FFF2-40B4-BE49-F238E27FC236}">
                <a16:creationId xmlns:a16="http://schemas.microsoft.com/office/drawing/2014/main" id="{B59D509A-4BBA-F3C4-22F6-9F3DB394A171}"/>
              </a:ext>
            </a:extLst>
          </p:cNvPr>
          <p:cNvSpPr txBox="1"/>
          <p:nvPr/>
        </p:nvSpPr>
        <p:spPr>
          <a:xfrm>
            <a:off x="2185037" y="2635205"/>
            <a:ext cx="8187070" cy="1569660"/>
          </a:xfrm>
          <a:prstGeom prst="rect">
            <a:avLst/>
          </a:prstGeom>
          <a:noFill/>
        </p:spPr>
        <p:txBody>
          <a:bodyPr wrap="square" lIns="91440" tIns="45720" rIns="91440" bIns="45720" rtlCol="0" anchor="t">
            <a:spAutoFit/>
          </a:bodyPr>
          <a:lstStyle/>
          <a:p>
            <a:pPr algn="ctr"/>
            <a:r>
              <a:rPr lang="en-US" sz="4800" dirty="0">
                <a:cs typeface="Calibri"/>
              </a:rPr>
              <a:t>Frequently Asked Questions (FAQs)</a:t>
            </a:r>
          </a:p>
        </p:txBody>
      </p:sp>
    </p:spTree>
    <p:extLst>
      <p:ext uri="{BB962C8B-B14F-4D97-AF65-F5344CB8AC3E}">
        <p14:creationId xmlns:p14="http://schemas.microsoft.com/office/powerpoint/2010/main" val="944929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CBCAD86-BCB8-F69F-2A3A-C11C74BEB1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60543" y="0"/>
            <a:ext cx="9051005" cy="5119896"/>
          </a:xfrm>
          <a:prstGeom prst="rect">
            <a:avLst/>
          </a:prstGeom>
        </p:spPr>
      </p:pic>
      <p:sp>
        <p:nvSpPr>
          <p:cNvPr id="2" name="Rectangle 1">
            <a:extLst>
              <a:ext uri="{FF2B5EF4-FFF2-40B4-BE49-F238E27FC236}">
                <a16:creationId xmlns:a16="http://schemas.microsoft.com/office/drawing/2014/main" id="{A429343F-73A2-94E8-32C4-2AF415C1F20D}"/>
              </a:ext>
            </a:extLst>
          </p:cNvPr>
          <p:cNvSpPr/>
          <p:nvPr/>
        </p:nvSpPr>
        <p:spPr>
          <a:xfrm>
            <a:off x="0" y="0"/>
            <a:ext cx="3959352"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48504F-75F6-30D2-594F-C09588776162}"/>
              </a:ext>
            </a:extLst>
          </p:cNvPr>
          <p:cNvSpPr/>
          <p:nvPr/>
        </p:nvSpPr>
        <p:spPr>
          <a:xfrm>
            <a:off x="2431" y="4481623"/>
            <a:ext cx="3520116" cy="1685677"/>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B22F4D2-745B-4FDB-8501-1FC88BFA5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92" y="4785379"/>
            <a:ext cx="3152593" cy="1141779"/>
          </a:xfrm>
          <a:prstGeom prst="rect">
            <a:avLst/>
          </a:prstGeom>
          <a:ln>
            <a:noFill/>
          </a:ln>
          <a:effectLst/>
        </p:spPr>
      </p:pic>
      <p:sp>
        <p:nvSpPr>
          <p:cNvPr id="5" name="TextBox 4">
            <a:extLst>
              <a:ext uri="{FF2B5EF4-FFF2-40B4-BE49-F238E27FC236}">
                <a16:creationId xmlns:a16="http://schemas.microsoft.com/office/drawing/2014/main" id="{699CF56F-B70F-47F9-24C6-AE45A852C1C7}"/>
              </a:ext>
            </a:extLst>
          </p:cNvPr>
          <p:cNvSpPr txBox="1"/>
          <p:nvPr/>
        </p:nvSpPr>
        <p:spPr>
          <a:xfrm>
            <a:off x="4032180" y="5525002"/>
            <a:ext cx="7862520" cy="984885"/>
          </a:xfrm>
          <a:prstGeom prst="rect">
            <a:avLst/>
          </a:prstGeom>
          <a:noFill/>
        </p:spPr>
        <p:txBody>
          <a:bodyPr wrap="square" rtlCol="0">
            <a:sp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Questions?</a:t>
            </a:r>
          </a:p>
          <a:p>
            <a:r>
              <a:rPr lang="en-US" dirty="0"/>
              <a:t> </a:t>
            </a:r>
          </a:p>
        </p:txBody>
      </p:sp>
    </p:spTree>
    <p:custDataLst>
      <p:tags r:id="rId1"/>
    </p:custDataLst>
    <p:extLst>
      <p:ext uri="{BB962C8B-B14F-4D97-AF65-F5344CB8AC3E}">
        <p14:creationId xmlns:p14="http://schemas.microsoft.com/office/powerpoint/2010/main" val="27600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BF850-B45D-4BF9-8E8F-567310FF76EB}"/>
              </a:ext>
            </a:extLst>
          </p:cNvPr>
          <p:cNvSpPr txBox="1"/>
          <p:nvPr/>
        </p:nvSpPr>
        <p:spPr>
          <a:xfrm>
            <a:off x="3996389" y="1143612"/>
            <a:ext cx="6660859" cy="769441"/>
          </a:xfrm>
          <a:prstGeom prst="rect">
            <a:avLst/>
          </a:prstGeom>
          <a:noFill/>
        </p:spPr>
        <p:txBody>
          <a:bodyPr wrap="square" rtlCol="0">
            <a:spAutoFit/>
          </a:bodyPr>
          <a:lstStyle/>
          <a:p>
            <a:r>
              <a:rPr lang="en-US" sz="4400" b="1" dirty="0">
                <a:latin typeface="Open Sans" panose="020B0606030504020204" pitchFamily="34" charset="0"/>
                <a:ea typeface="Open Sans" panose="020B0606030504020204" pitchFamily="34" charset="0"/>
                <a:cs typeface="Open Sans" panose="020B0606030504020204" pitchFamily="34" charset="0"/>
              </a:rPr>
              <a:t>Today’s</a:t>
            </a:r>
            <a:r>
              <a:rPr lang="en-US" sz="4000" b="1" dirty="0">
                <a:latin typeface="Open Sans" panose="020B0606030504020204" pitchFamily="34" charset="0"/>
                <a:ea typeface="Open Sans" panose="020B0606030504020204" pitchFamily="34" charset="0"/>
                <a:cs typeface="Open Sans" panose="020B0606030504020204" pitchFamily="34" charset="0"/>
              </a:rPr>
              <a:t> Agenda</a:t>
            </a:r>
          </a:p>
        </p:txBody>
      </p:sp>
      <p:sp>
        <p:nvSpPr>
          <p:cNvPr id="3" name="Oval 2">
            <a:extLst>
              <a:ext uri="{FF2B5EF4-FFF2-40B4-BE49-F238E27FC236}">
                <a16:creationId xmlns:a16="http://schemas.microsoft.com/office/drawing/2014/main" id="{D1BB2950-FD8B-4818-8514-5E0860921B86}"/>
              </a:ext>
            </a:extLst>
          </p:cNvPr>
          <p:cNvSpPr/>
          <p:nvPr/>
        </p:nvSpPr>
        <p:spPr>
          <a:xfrm>
            <a:off x="880844" y="2509624"/>
            <a:ext cx="548640" cy="5486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1</a:t>
            </a:r>
          </a:p>
        </p:txBody>
      </p:sp>
      <p:sp>
        <p:nvSpPr>
          <p:cNvPr id="4" name="Rectangle: Rounded Corners 3">
            <a:extLst>
              <a:ext uri="{FF2B5EF4-FFF2-40B4-BE49-F238E27FC236}">
                <a16:creationId xmlns:a16="http://schemas.microsoft.com/office/drawing/2014/main" id="{3B054456-1C04-492A-8F78-7F8905A05A69}"/>
              </a:ext>
            </a:extLst>
          </p:cNvPr>
          <p:cNvSpPr/>
          <p:nvPr/>
        </p:nvSpPr>
        <p:spPr>
          <a:xfrm>
            <a:off x="1747079" y="2509624"/>
            <a:ext cx="3663820" cy="5486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Open Sans"/>
                <a:ea typeface="Open Sans"/>
                <a:cs typeface="Open Sans"/>
              </a:rPr>
              <a:t>Domestic CO Overview</a:t>
            </a:r>
            <a:endPar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Oval 4">
            <a:extLst>
              <a:ext uri="{FF2B5EF4-FFF2-40B4-BE49-F238E27FC236}">
                <a16:creationId xmlns:a16="http://schemas.microsoft.com/office/drawing/2014/main" id="{1560DBEE-898D-47F7-9E61-A94952BA2F7E}"/>
              </a:ext>
            </a:extLst>
          </p:cNvPr>
          <p:cNvSpPr/>
          <p:nvPr/>
        </p:nvSpPr>
        <p:spPr>
          <a:xfrm>
            <a:off x="880844" y="3769220"/>
            <a:ext cx="548640" cy="5486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2</a:t>
            </a:r>
          </a:p>
        </p:txBody>
      </p:sp>
      <p:sp>
        <p:nvSpPr>
          <p:cNvPr id="6" name="Rectangle: Rounded Corners 5">
            <a:extLst>
              <a:ext uri="{FF2B5EF4-FFF2-40B4-BE49-F238E27FC236}">
                <a16:creationId xmlns:a16="http://schemas.microsoft.com/office/drawing/2014/main" id="{C4009A11-0AE5-4F95-8FD4-FB062D352D39}"/>
              </a:ext>
            </a:extLst>
          </p:cNvPr>
          <p:cNvSpPr/>
          <p:nvPr/>
        </p:nvSpPr>
        <p:spPr>
          <a:xfrm>
            <a:off x="1747079" y="3679573"/>
            <a:ext cx="3663820" cy="72793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Open Sans"/>
                <a:ea typeface="Open Sans"/>
                <a:cs typeface="Open Sans"/>
              </a:rPr>
              <a:t>USCCB / MRS Domestic CO Staff Presentations</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ACB8BBAF-0826-4A56-8B7A-FCF3A3847418}"/>
              </a:ext>
            </a:extLst>
          </p:cNvPr>
          <p:cNvSpPr/>
          <p:nvPr/>
        </p:nvSpPr>
        <p:spPr>
          <a:xfrm>
            <a:off x="6778180" y="2509221"/>
            <a:ext cx="548640" cy="5486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3</a:t>
            </a:r>
          </a:p>
        </p:txBody>
      </p:sp>
      <p:sp>
        <p:nvSpPr>
          <p:cNvPr id="8" name="Rectangle: Rounded Corners 7">
            <a:extLst>
              <a:ext uri="{FF2B5EF4-FFF2-40B4-BE49-F238E27FC236}">
                <a16:creationId xmlns:a16="http://schemas.microsoft.com/office/drawing/2014/main" id="{6344CB4F-ACCB-41E2-8BEE-0DA281808FE2}"/>
              </a:ext>
            </a:extLst>
          </p:cNvPr>
          <p:cNvSpPr/>
          <p:nvPr/>
        </p:nvSpPr>
        <p:spPr>
          <a:xfrm>
            <a:off x="7644412" y="2509221"/>
            <a:ext cx="3666744" cy="5486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Open Sans"/>
                <a:ea typeface="Open Sans"/>
                <a:cs typeface="Open Sans"/>
              </a:rPr>
              <a:t>Overseas CO Overview</a:t>
            </a:r>
            <a:endParaRPr lang="en-US"/>
          </a:p>
        </p:txBody>
      </p:sp>
      <p:sp>
        <p:nvSpPr>
          <p:cNvPr id="11" name="Oval 10">
            <a:extLst>
              <a:ext uri="{FF2B5EF4-FFF2-40B4-BE49-F238E27FC236}">
                <a16:creationId xmlns:a16="http://schemas.microsoft.com/office/drawing/2014/main" id="{CACF3589-108A-4DE8-8C70-7AE5B4F1134C}"/>
              </a:ext>
            </a:extLst>
          </p:cNvPr>
          <p:cNvSpPr/>
          <p:nvPr/>
        </p:nvSpPr>
        <p:spPr>
          <a:xfrm>
            <a:off x="6773756" y="3769220"/>
            <a:ext cx="548640" cy="5486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4</a:t>
            </a:r>
          </a:p>
        </p:txBody>
      </p:sp>
      <p:sp>
        <p:nvSpPr>
          <p:cNvPr id="12" name="Rectangle: Rounded Corners 11">
            <a:extLst>
              <a:ext uri="{FF2B5EF4-FFF2-40B4-BE49-F238E27FC236}">
                <a16:creationId xmlns:a16="http://schemas.microsoft.com/office/drawing/2014/main" id="{D88111FA-4793-4495-B1D3-F612CC99A2FF}"/>
              </a:ext>
            </a:extLst>
          </p:cNvPr>
          <p:cNvSpPr/>
          <p:nvPr/>
        </p:nvSpPr>
        <p:spPr>
          <a:xfrm>
            <a:off x="7639992" y="3706467"/>
            <a:ext cx="3720531" cy="7010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Open Sans"/>
                <a:ea typeface="Open Sans"/>
                <a:cs typeface="Open Sans"/>
              </a:rPr>
              <a:t>RSC TuMe Overseas CO Staff Presentations</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DAF9311F-8AD8-2E72-AE8C-A9A0252D050A}"/>
              </a:ext>
            </a:extLst>
          </p:cNvPr>
          <p:cNvSpPr/>
          <p:nvPr/>
        </p:nvSpPr>
        <p:spPr>
          <a:xfrm>
            <a:off x="3582321" y="5499408"/>
            <a:ext cx="548640" cy="54864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Open Sans"/>
                <a:ea typeface="Open Sans"/>
                <a:cs typeface="Open Sans"/>
              </a:rPr>
              <a:t>5</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7469A271-6E35-C756-BF93-A67C14A02DC8}"/>
              </a:ext>
            </a:extLst>
          </p:cNvPr>
          <p:cNvSpPr/>
          <p:nvPr/>
        </p:nvSpPr>
        <p:spPr>
          <a:xfrm>
            <a:off x="4358909" y="5391831"/>
            <a:ext cx="3720531" cy="70104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latin typeface="Open Sans"/>
                <a:ea typeface="Open Sans"/>
                <a:cs typeface="Open Sans"/>
              </a:rPr>
              <a:t>Q&amp;A and FAQs</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4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P spid="12"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588584" y="638716"/>
            <a:ext cx="11183712" cy="1446550"/>
          </a:xfrm>
          <a:prstGeom prst="rect">
            <a:avLst/>
          </a:prstGeom>
          <a:noFill/>
        </p:spPr>
        <p:txBody>
          <a:bodyPr wrap="square" lIns="91440" tIns="45720" rIns="91440" bIns="45720" rtlCol="0" anchor="t">
            <a:spAutoFit/>
          </a:bodyPr>
          <a:lstStyle/>
          <a:p>
            <a:pPr algn="ctr"/>
            <a:r>
              <a:rPr lang="en-US" sz="4400" b="1">
                <a:latin typeface="Calibri"/>
                <a:ea typeface="Open Sans"/>
                <a:cs typeface="Open Sans"/>
              </a:rPr>
              <a:t>Zoom Features</a:t>
            </a:r>
          </a:p>
          <a:p>
            <a:endParaRPr lang="en-US" sz="4400" b="1">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9D56F1-BD7C-8355-F5E5-D2B38299F8CC}"/>
              </a:ext>
            </a:extLst>
          </p:cNvPr>
          <p:cNvSpPr txBox="1"/>
          <p:nvPr/>
        </p:nvSpPr>
        <p:spPr>
          <a:xfrm>
            <a:off x="1635553" y="2577636"/>
            <a:ext cx="703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CHAT</a:t>
            </a:r>
          </a:p>
        </p:txBody>
      </p:sp>
      <p:sp>
        <p:nvSpPr>
          <p:cNvPr id="9" name="TextBox 8">
            <a:extLst>
              <a:ext uri="{FF2B5EF4-FFF2-40B4-BE49-F238E27FC236}">
                <a16:creationId xmlns:a16="http://schemas.microsoft.com/office/drawing/2014/main" id="{D7B9232D-1482-2EA2-6ABD-91E141CF5361}"/>
              </a:ext>
            </a:extLst>
          </p:cNvPr>
          <p:cNvSpPr txBox="1"/>
          <p:nvPr/>
        </p:nvSpPr>
        <p:spPr>
          <a:xfrm>
            <a:off x="5389497" y="2577637"/>
            <a:ext cx="1411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RAISE HAND</a:t>
            </a:r>
          </a:p>
        </p:txBody>
      </p:sp>
      <p:sp>
        <p:nvSpPr>
          <p:cNvPr id="11" name="TextBox 10">
            <a:extLst>
              <a:ext uri="{FF2B5EF4-FFF2-40B4-BE49-F238E27FC236}">
                <a16:creationId xmlns:a16="http://schemas.microsoft.com/office/drawing/2014/main" id="{1B52F8B0-0A31-BB85-CFF9-AD2C37B4F509}"/>
              </a:ext>
            </a:extLst>
          </p:cNvPr>
          <p:cNvSpPr txBox="1"/>
          <p:nvPr/>
        </p:nvSpPr>
        <p:spPr>
          <a:xfrm>
            <a:off x="8843975" y="2577636"/>
            <a:ext cx="1935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MUTE / UNMUTE</a:t>
            </a:r>
          </a:p>
        </p:txBody>
      </p:sp>
      <p:pic>
        <p:nvPicPr>
          <p:cNvPr id="12" name="Picture 12" descr="Graphical user interface, application&#10;&#10;Description automatically generated">
            <a:extLst>
              <a:ext uri="{FF2B5EF4-FFF2-40B4-BE49-F238E27FC236}">
                <a16:creationId xmlns:a16="http://schemas.microsoft.com/office/drawing/2014/main" id="{CC8C8605-D605-F298-D116-0805B5CFA5A3}"/>
              </a:ext>
            </a:extLst>
          </p:cNvPr>
          <p:cNvPicPr>
            <a:picLocks noChangeAspect="1"/>
          </p:cNvPicPr>
          <p:nvPr/>
        </p:nvPicPr>
        <p:blipFill>
          <a:blip r:embed="rId3"/>
          <a:stretch>
            <a:fillRect/>
          </a:stretch>
        </p:blipFill>
        <p:spPr>
          <a:xfrm>
            <a:off x="9003548" y="3829626"/>
            <a:ext cx="1601087" cy="1254865"/>
          </a:xfrm>
          <a:prstGeom prst="rect">
            <a:avLst/>
          </a:prstGeom>
        </p:spPr>
      </p:pic>
      <p:pic>
        <p:nvPicPr>
          <p:cNvPr id="14" name="Picture 14" descr="Graphical user interface, application&#10;&#10;Description automatically generated">
            <a:extLst>
              <a:ext uri="{FF2B5EF4-FFF2-40B4-BE49-F238E27FC236}">
                <a16:creationId xmlns:a16="http://schemas.microsoft.com/office/drawing/2014/main" id="{E89C47BB-C566-FC77-0CCA-E9F99C834E06}"/>
              </a:ext>
            </a:extLst>
          </p:cNvPr>
          <p:cNvPicPr>
            <a:picLocks noChangeAspect="1"/>
          </p:cNvPicPr>
          <p:nvPr/>
        </p:nvPicPr>
        <p:blipFill>
          <a:blip r:embed="rId4"/>
          <a:stretch>
            <a:fillRect/>
          </a:stretch>
        </p:blipFill>
        <p:spPr>
          <a:xfrm>
            <a:off x="1017175" y="3758325"/>
            <a:ext cx="1940379" cy="1169670"/>
          </a:xfrm>
          <a:prstGeom prst="rect">
            <a:avLst/>
          </a:prstGeom>
        </p:spPr>
      </p:pic>
      <p:pic>
        <p:nvPicPr>
          <p:cNvPr id="6" name="Picture 6">
            <a:extLst>
              <a:ext uri="{FF2B5EF4-FFF2-40B4-BE49-F238E27FC236}">
                <a16:creationId xmlns:a16="http://schemas.microsoft.com/office/drawing/2014/main" id="{9A27D75D-CBD9-2878-44C9-1535C1DA5E5F}"/>
              </a:ext>
            </a:extLst>
          </p:cNvPr>
          <p:cNvPicPr>
            <a:picLocks noChangeAspect="1"/>
          </p:cNvPicPr>
          <p:nvPr/>
        </p:nvPicPr>
        <p:blipFill>
          <a:blip r:embed="rId5"/>
          <a:stretch>
            <a:fillRect/>
          </a:stretch>
        </p:blipFill>
        <p:spPr>
          <a:xfrm>
            <a:off x="5165374" y="3570998"/>
            <a:ext cx="2025503" cy="1577772"/>
          </a:xfrm>
          <a:prstGeom prst="rect">
            <a:avLst/>
          </a:prstGeom>
        </p:spPr>
      </p:pic>
      <p:sp>
        <p:nvSpPr>
          <p:cNvPr id="7" name="Arrow: Left 6">
            <a:extLst>
              <a:ext uri="{FF2B5EF4-FFF2-40B4-BE49-F238E27FC236}">
                <a16:creationId xmlns:a16="http://schemas.microsoft.com/office/drawing/2014/main" id="{D9D73875-36CB-1BA6-36AB-F6DBCA8BC490}"/>
              </a:ext>
            </a:extLst>
          </p:cNvPr>
          <p:cNvSpPr/>
          <p:nvPr/>
        </p:nvSpPr>
        <p:spPr>
          <a:xfrm>
            <a:off x="6444302" y="4719065"/>
            <a:ext cx="895877" cy="4279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6E793782-DC52-BEA9-05B4-87183C62AE44}"/>
              </a:ext>
            </a:extLst>
          </p:cNvPr>
          <p:cNvSpPr/>
          <p:nvPr/>
        </p:nvSpPr>
        <p:spPr>
          <a:xfrm>
            <a:off x="5919300" y="3367471"/>
            <a:ext cx="523188" cy="938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8534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9B820-D65C-6696-0C80-6658320ACEC6}"/>
              </a:ext>
            </a:extLst>
          </p:cNvPr>
          <p:cNvSpPr/>
          <p:nvPr/>
        </p:nvSpPr>
        <p:spPr>
          <a:xfrm>
            <a:off x="12327" y="0"/>
            <a:ext cx="12120282" cy="6840070"/>
          </a:xfrm>
          <a:prstGeom prst="rect">
            <a:avLst/>
          </a:prstGeom>
          <a:noFill/>
          <a:ln w="2540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Questions with solid fill">
            <a:extLst>
              <a:ext uri="{FF2B5EF4-FFF2-40B4-BE49-F238E27FC236}">
                <a16:creationId xmlns:a16="http://schemas.microsoft.com/office/drawing/2014/main" id="{36738527-2B8A-202C-8E8F-04466C3072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0997" y="622875"/>
            <a:ext cx="1893570" cy="1893570"/>
          </a:xfrm>
          <a:prstGeom prst="rect">
            <a:avLst/>
          </a:prstGeom>
        </p:spPr>
      </p:pic>
      <p:sp>
        <p:nvSpPr>
          <p:cNvPr id="5" name="TextBox 4">
            <a:extLst>
              <a:ext uri="{FF2B5EF4-FFF2-40B4-BE49-F238E27FC236}">
                <a16:creationId xmlns:a16="http://schemas.microsoft.com/office/drawing/2014/main" id="{B59D509A-4BBA-F3C4-22F6-9F3DB394A171}"/>
              </a:ext>
            </a:extLst>
          </p:cNvPr>
          <p:cNvSpPr txBox="1"/>
          <p:nvPr/>
        </p:nvSpPr>
        <p:spPr>
          <a:xfrm>
            <a:off x="2185037" y="2635205"/>
            <a:ext cx="8187070" cy="1569660"/>
          </a:xfrm>
          <a:prstGeom prst="rect">
            <a:avLst/>
          </a:prstGeom>
          <a:noFill/>
        </p:spPr>
        <p:txBody>
          <a:bodyPr wrap="square" lIns="91440" tIns="45720" rIns="91440" bIns="45720" rtlCol="0" anchor="t">
            <a:spAutoFit/>
          </a:bodyPr>
          <a:lstStyle/>
          <a:p>
            <a:pPr algn="ctr"/>
            <a:r>
              <a:rPr lang="en-US" sz="4800" dirty="0">
                <a:cs typeface="Calibri"/>
              </a:rPr>
              <a:t>CO Knowledge Exchange Expectations</a:t>
            </a:r>
            <a:endParaRPr lang="en-US" dirty="0"/>
          </a:p>
        </p:txBody>
      </p:sp>
    </p:spTree>
    <p:extLst>
      <p:ext uri="{BB962C8B-B14F-4D97-AF65-F5344CB8AC3E}">
        <p14:creationId xmlns:p14="http://schemas.microsoft.com/office/powerpoint/2010/main" val="116085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04076" y="266853"/>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USCCB / MRS &amp; Domestic CO</a:t>
            </a:r>
          </a:p>
        </p:txBody>
      </p:sp>
      <p:sp>
        <p:nvSpPr>
          <p:cNvPr id="10" name="Rectangle 9">
            <a:extLst>
              <a:ext uri="{FF2B5EF4-FFF2-40B4-BE49-F238E27FC236}">
                <a16:creationId xmlns:a16="http://schemas.microsoft.com/office/drawing/2014/main" id="{C397482C-B12A-DA9E-190F-4141E12A66F0}"/>
              </a:ext>
            </a:extLst>
          </p:cNvPr>
          <p:cNvSpPr/>
          <p:nvPr/>
        </p:nvSpPr>
        <p:spPr>
          <a:xfrm>
            <a:off x="-1559" y="1274938"/>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DBB36E6-F6AA-90DC-6E92-43971453DC8D}"/>
              </a:ext>
            </a:extLst>
          </p:cNvPr>
          <p:cNvSpPr/>
          <p:nvPr/>
        </p:nvSpPr>
        <p:spPr>
          <a:xfrm>
            <a:off x="638819" y="2319645"/>
            <a:ext cx="4823011" cy="1783977"/>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cs typeface="Calibri"/>
              </a:rPr>
              <a:t>The Reception and Placement (R&amp;P) Cooperative Agreement lists out all refugee resettlement services affiliate offices must provide to refugee families (airport pickup, housing, support with employment, Cultural Orientation etc.)</a:t>
            </a:r>
            <a:endParaRPr lang="en-US" sz="1600" dirty="0">
              <a:solidFill>
                <a:schemeClr val="bg1"/>
              </a:solidFill>
              <a:cs typeface="Calibri" panose="020F0502020204030204"/>
            </a:endParaRPr>
          </a:p>
        </p:txBody>
      </p:sp>
      <p:sp>
        <p:nvSpPr>
          <p:cNvPr id="3" name="Rectangle: Rounded Corners 2">
            <a:extLst>
              <a:ext uri="{FF2B5EF4-FFF2-40B4-BE49-F238E27FC236}">
                <a16:creationId xmlns:a16="http://schemas.microsoft.com/office/drawing/2014/main" id="{98AC246B-0992-D5D3-83D5-1C49CFF79B6E}"/>
              </a:ext>
            </a:extLst>
          </p:cNvPr>
          <p:cNvSpPr/>
          <p:nvPr/>
        </p:nvSpPr>
        <p:spPr>
          <a:xfrm>
            <a:off x="1071560" y="4883772"/>
            <a:ext cx="4016188" cy="1183342"/>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cs typeface="Calibri"/>
              </a:rPr>
              <a:t>All USCCB / MRS affiliates provide CO to refugee families as required by the R&amp;P Cooperative Agreement</a:t>
            </a:r>
            <a:endParaRPr lang="en-US" b="1" dirty="0">
              <a:solidFill>
                <a:schemeClr val="bg1"/>
              </a:solidFill>
              <a:cs typeface="Calibri" panose="020F0502020204030204"/>
            </a:endParaRPr>
          </a:p>
        </p:txBody>
      </p:sp>
      <p:sp>
        <p:nvSpPr>
          <p:cNvPr id="5" name="Rectangle: Rounded Corners 4">
            <a:extLst>
              <a:ext uri="{FF2B5EF4-FFF2-40B4-BE49-F238E27FC236}">
                <a16:creationId xmlns:a16="http://schemas.microsoft.com/office/drawing/2014/main" id="{796710B6-4E80-C3D6-8E1B-4E5A2D84BD2C}"/>
              </a:ext>
            </a:extLst>
          </p:cNvPr>
          <p:cNvSpPr/>
          <p:nvPr/>
        </p:nvSpPr>
        <p:spPr>
          <a:xfrm>
            <a:off x="6528852" y="1847614"/>
            <a:ext cx="4410634" cy="1362636"/>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cs typeface="Calibri"/>
              </a:rPr>
              <a:t>Every adult refugee (18+) must receive Cultural Orientation (CO) within 90 days after arrival with appropriate interpretation</a:t>
            </a:r>
            <a:endParaRPr lang="en-US" b="1" dirty="0">
              <a:solidFill>
                <a:schemeClr val="bg1"/>
              </a:solidFill>
            </a:endParaRPr>
          </a:p>
        </p:txBody>
      </p:sp>
      <p:sp>
        <p:nvSpPr>
          <p:cNvPr id="6" name="Rectangle: Rounded Corners 5">
            <a:extLst>
              <a:ext uri="{FF2B5EF4-FFF2-40B4-BE49-F238E27FC236}">
                <a16:creationId xmlns:a16="http://schemas.microsoft.com/office/drawing/2014/main" id="{B36C2681-1A4F-BD67-7F1A-A0CD640E4A03}"/>
              </a:ext>
            </a:extLst>
          </p:cNvPr>
          <p:cNvSpPr/>
          <p:nvPr/>
        </p:nvSpPr>
        <p:spPr>
          <a:xfrm>
            <a:off x="6527302" y="3468011"/>
            <a:ext cx="4410634" cy="1416423"/>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cs typeface="Calibri"/>
              </a:rPr>
              <a:t>Domestic CO covers 15 topics (see next slide) based on the domestic CO Objectives and Indicators (CO O&amp;Is)</a:t>
            </a:r>
            <a:endParaRPr lang="en-US" b="1">
              <a:solidFill>
                <a:schemeClr val="bg1"/>
              </a:solidFill>
              <a:cs typeface="Calibri" panose="020F0502020204030204"/>
            </a:endParaRPr>
          </a:p>
        </p:txBody>
      </p:sp>
      <p:sp>
        <p:nvSpPr>
          <p:cNvPr id="7" name="Rectangle: Rounded Corners 6">
            <a:extLst>
              <a:ext uri="{FF2B5EF4-FFF2-40B4-BE49-F238E27FC236}">
                <a16:creationId xmlns:a16="http://schemas.microsoft.com/office/drawing/2014/main" id="{13D0A8D4-FB1D-EE1C-4865-F9AC420C7131}"/>
              </a:ext>
            </a:extLst>
          </p:cNvPr>
          <p:cNvSpPr/>
          <p:nvPr/>
        </p:nvSpPr>
        <p:spPr>
          <a:xfrm>
            <a:off x="6569248" y="5104680"/>
            <a:ext cx="4410635" cy="15419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cs typeface="Calibri"/>
              </a:rPr>
              <a:t>After completing CO, each adult refugee will take the domestic CORE CO Model Assessment to demonstrate their knowledge on CO topics. Staff will follow up with clients based on missed assessment questions.</a:t>
            </a:r>
            <a:endParaRPr lang="en-US" sz="1600" dirty="0">
              <a:solidFill>
                <a:schemeClr val="bg1"/>
              </a:solidFill>
              <a:cs typeface="Calibri" panose="020F0502020204030204"/>
            </a:endParaRPr>
          </a:p>
        </p:txBody>
      </p:sp>
    </p:spTree>
    <p:custDataLst>
      <p:tags r:id="rId1"/>
    </p:custDataLst>
    <p:extLst>
      <p:ext uri="{BB962C8B-B14F-4D97-AF65-F5344CB8AC3E}">
        <p14:creationId xmlns:p14="http://schemas.microsoft.com/office/powerpoint/2010/main" val="26656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08322" y="461835"/>
            <a:ext cx="11183712" cy="584775"/>
          </a:xfrm>
          <a:prstGeom prst="rect">
            <a:avLst/>
          </a:prstGeom>
          <a:noFill/>
        </p:spPr>
        <p:txBody>
          <a:bodyPr wrap="square" lIns="91440" tIns="45720" rIns="91440" bIns="45720" rtlCol="0" anchor="t">
            <a:spAutoFit/>
          </a:bodyPr>
          <a:lstStyle/>
          <a:p>
            <a:pPr algn="ctr"/>
            <a:r>
              <a:rPr lang="en-US" sz="3200" b="1" dirty="0">
                <a:latin typeface="Open Sans"/>
                <a:ea typeface="Open Sans"/>
                <a:cs typeface="Open Sans"/>
              </a:rPr>
              <a:t>Domestic CO Topics</a:t>
            </a:r>
          </a:p>
        </p:txBody>
      </p:sp>
      <p:sp>
        <p:nvSpPr>
          <p:cNvPr id="3" name="Rectangle 2">
            <a:extLst>
              <a:ext uri="{FF2B5EF4-FFF2-40B4-BE49-F238E27FC236}">
                <a16:creationId xmlns:a16="http://schemas.microsoft.com/office/drawing/2014/main" id="{1281A54E-2D30-1CCC-33D7-FEBC1C920A9B}"/>
              </a:ext>
            </a:extLst>
          </p:cNvPr>
          <p:cNvSpPr/>
          <p:nvPr/>
        </p:nvSpPr>
        <p:spPr>
          <a:xfrm>
            <a:off x="3818969" y="1616234"/>
            <a:ext cx="4390417" cy="4911424"/>
          </a:xfrm>
          <a:prstGeom prst="rect">
            <a:avLst/>
          </a:prstGeom>
          <a:solidFill>
            <a:schemeClr val="accent6">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32" tIns="91416" rIns="182832" bIns="91416"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285750" indent="-285750">
              <a:buFont typeface="Arial"/>
              <a:buChar char="•"/>
            </a:pPr>
            <a:r>
              <a:rPr lang="en-US" sz="1600" dirty="0">
                <a:solidFill>
                  <a:schemeClr val="tx1"/>
                </a:solidFill>
                <a:cs typeface="Calibri"/>
              </a:rPr>
              <a:t> Cultural Adjustment</a:t>
            </a:r>
            <a:endParaRPr lang="en-US" sz="1600" b="1" u="sng" dirty="0">
              <a:solidFill>
                <a:schemeClr val="tx1"/>
              </a:solidFill>
              <a:cs typeface="Calibri"/>
            </a:endParaRPr>
          </a:p>
          <a:p>
            <a:pPr marL="342265" indent="-342265">
              <a:buFont typeface="Arial"/>
              <a:buChar char="•"/>
            </a:pPr>
            <a:r>
              <a:rPr lang="en-US" sz="1600" dirty="0">
                <a:solidFill>
                  <a:schemeClr val="tx1"/>
                </a:solidFill>
                <a:cs typeface="Calibri"/>
              </a:rPr>
              <a:t>Education</a:t>
            </a:r>
          </a:p>
          <a:p>
            <a:pPr marL="342265" indent="-342265">
              <a:buFont typeface="Arial"/>
              <a:buChar char="•"/>
            </a:pPr>
            <a:r>
              <a:rPr lang="en-US" sz="1600" dirty="0">
                <a:solidFill>
                  <a:schemeClr val="tx1"/>
                </a:solidFill>
                <a:cs typeface="Calibri"/>
              </a:rPr>
              <a:t>Employment</a:t>
            </a:r>
          </a:p>
          <a:p>
            <a:pPr marL="342265" indent="-342265">
              <a:buFont typeface="Arial"/>
              <a:buChar char="•"/>
            </a:pPr>
            <a:r>
              <a:rPr lang="en-US" sz="1600" dirty="0">
                <a:solidFill>
                  <a:schemeClr val="tx1"/>
                </a:solidFill>
                <a:cs typeface="Calibri"/>
              </a:rPr>
              <a:t>Housing</a:t>
            </a:r>
          </a:p>
          <a:p>
            <a:pPr marL="342265" indent="-342265">
              <a:buFont typeface="Arial"/>
              <a:buChar char="•"/>
            </a:pPr>
            <a:r>
              <a:rPr lang="en-US" sz="1600" dirty="0">
                <a:solidFill>
                  <a:schemeClr val="tx1"/>
                </a:solidFill>
                <a:cs typeface="Calibri"/>
              </a:rPr>
              <a:t>Newcomer Rights and Responsibilities</a:t>
            </a:r>
          </a:p>
          <a:p>
            <a:pPr marL="342265" indent="-342265">
              <a:buFont typeface="Arial"/>
              <a:buChar char="•"/>
            </a:pPr>
            <a:r>
              <a:rPr lang="en-US" sz="1600" dirty="0">
                <a:solidFill>
                  <a:schemeClr val="tx1"/>
                </a:solidFill>
                <a:cs typeface="Calibri"/>
              </a:rPr>
              <a:t>Role of the Local Resettlement Agency</a:t>
            </a:r>
          </a:p>
          <a:p>
            <a:pPr marL="342265" indent="-342265">
              <a:buFont typeface="Arial"/>
              <a:buChar char="•"/>
            </a:pPr>
            <a:r>
              <a:rPr lang="en-US" sz="1600" dirty="0">
                <a:solidFill>
                  <a:schemeClr val="tx1"/>
                </a:solidFill>
                <a:cs typeface="Calibri"/>
              </a:rPr>
              <a:t>Learning English</a:t>
            </a:r>
          </a:p>
          <a:p>
            <a:pPr marL="342265" indent="-342265">
              <a:buFont typeface="Arial"/>
              <a:buChar char="•"/>
            </a:pPr>
            <a:r>
              <a:rPr lang="en-US" sz="1600" dirty="0">
                <a:solidFill>
                  <a:schemeClr val="tx1"/>
                </a:solidFill>
                <a:cs typeface="Calibri"/>
              </a:rPr>
              <a:t>Transportation</a:t>
            </a:r>
          </a:p>
          <a:p>
            <a:pPr marL="342265" indent="-342265">
              <a:buFont typeface="Arial"/>
              <a:buChar char="•"/>
            </a:pPr>
            <a:r>
              <a:rPr lang="en-US" sz="1600" dirty="0">
                <a:solidFill>
                  <a:schemeClr val="tx1"/>
                </a:solidFill>
                <a:cs typeface="Calibri"/>
              </a:rPr>
              <a:t>U.S. Laws</a:t>
            </a:r>
          </a:p>
          <a:p>
            <a:pPr marL="342265" indent="-342265">
              <a:buFont typeface="Arial"/>
              <a:buChar char="•"/>
            </a:pPr>
            <a:r>
              <a:rPr lang="en-US" sz="1600" dirty="0">
                <a:solidFill>
                  <a:schemeClr val="tx1"/>
                </a:solidFill>
                <a:cs typeface="Calibri"/>
              </a:rPr>
              <a:t>Public Assistance</a:t>
            </a:r>
          </a:p>
          <a:p>
            <a:pPr marL="342265" indent="-342265">
              <a:buFont typeface="Arial"/>
              <a:buChar char="•"/>
            </a:pPr>
            <a:r>
              <a:rPr lang="en-US" sz="1600" dirty="0">
                <a:solidFill>
                  <a:schemeClr val="tx1"/>
                </a:solidFill>
                <a:cs typeface="Calibri"/>
              </a:rPr>
              <a:t>Safety</a:t>
            </a:r>
          </a:p>
          <a:p>
            <a:pPr marL="342265" indent="-342265">
              <a:buFont typeface="Arial"/>
              <a:buChar char="•"/>
            </a:pPr>
            <a:r>
              <a:rPr lang="en-US" sz="1600" dirty="0">
                <a:solidFill>
                  <a:schemeClr val="tx1"/>
                </a:solidFill>
                <a:cs typeface="Calibri"/>
              </a:rPr>
              <a:t>Budgeting and Personal Finance</a:t>
            </a:r>
          </a:p>
          <a:p>
            <a:pPr marL="342265" indent="-342265">
              <a:buFont typeface="Arial"/>
              <a:buChar char="•"/>
            </a:pPr>
            <a:r>
              <a:rPr lang="en-US" sz="1600" dirty="0">
                <a:solidFill>
                  <a:schemeClr val="tx1"/>
                </a:solidFill>
                <a:cs typeface="Calibri"/>
              </a:rPr>
              <a:t>Your New Community</a:t>
            </a:r>
          </a:p>
          <a:p>
            <a:pPr marL="342265" indent="-342265">
              <a:buFont typeface="Arial"/>
              <a:buChar char="•"/>
            </a:pPr>
            <a:r>
              <a:rPr lang="en-US" sz="1600" dirty="0">
                <a:solidFill>
                  <a:schemeClr val="tx1"/>
                </a:solidFill>
                <a:cs typeface="Calibri"/>
              </a:rPr>
              <a:t>Health and Hygiene </a:t>
            </a:r>
            <a:r>
              <a:rPr lang="en-US" sz="1600" b="1" dirty="0">
                <a:solidFill>
                  <a:schemeClr val="accent2"/>
                </a:solidFill>
                <a:cs typeface="Calibri"/>
              </a:rPr>
              <a:t>MERGED!</a:t>
            </a:r>
            <a:endParaRPr lang="en-US" sz="1600">
              <a:solidFill>
                <a:schemeClr val="accent2"/>
              </a:solidFill>
              <a:cs typeface="Calibri"/>
            </a:endParaRPr>
          </a:p>
          <a:p>
            <a:pPr marL="342265" indent="-342265">
              <a:buFont typeface="Arial"/>
              <a:buChar char="•"/>
            </a:pPr>
            <a:r>
              <a:rPr lang="en-US" sz="1600" dirty="0">
                <a:solidFill>
                  <a:schemeClr val="tx1"/>
                </a:solidFill>
                <a:cs typeface="Calibri"/>
              </a:rPr>
              <a:t>Digital Technology and Literacy </a:t>
            </a:r>
            <a:r>
              <a:rPr lang="en-US" sz="1600" b="1" dirty="0">
                <a:solidFill>
                  <a:srgbClr val="00765A"/>
                </a:solidFill>
                <a:cs typeface="Calibri"/>
              </a:rPr>
              <a:t>NEW!</a:t>
            </a:r>
            <a:endParaRPr lang="en-US" sz="1600" dirty="0">
              <a:solidFill>
                <a:schemeClr val="tx1"/>
              </a:solidFill>
              <a:cs typeface="Calibri"/>
            </a:endParaRPr>
          </a:p>
        </p:txBody>
      </p:sp>
    </p:spTree>
    <p:custDataLst>
      <p:tags r:id="rId1"/>
    </p:custDataLst>
    <p:extLst>
      <p:ext uri="{BB962C8B-B14F-4D97-AF65-F5344CB8AC3E}">
        <p14:creationId xmlns:p14="http://schemas.microsoft.com/office/powerpoint/2010/main" val="384834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long hair wearing glasses&#10;&#10;Description automatically generated">
            <a:extLst>
              <a:ext uri="{FF2B5EF4-FFF2-40B4-BE49-F238E27FC236}">
                <a16:creationId xmlns:a16="http://schemas.microsoft.com/office/drawing/2014/main" id="{F9B310B9-F637-3D83-D67E-79518DAFC0E8}"/>
              </a:ext>
            </a:extLst>
          </p:cNvPr>
          <p:cNvPicPr>
            <a:picLocks noChangeAspect="1"/>
          </p:cNvPicPr>
          <p:nvPr/>
        </p:nvPicPr>
        <p:blipFill>
          <a:blip r:embed="rId2"/>
          <a:stretch>
            <a:fillRect/>
          </a:stretch>
        </p:blipFill>
        <p:spPr>
          <a:xfrm>
            <a:off x="4831977" y="1659662"/>
            <a:ext cx="2528048" cy="266910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Flowchart: Off-page Connector 12">
            <a:extLst>
              <a:ext uri="{FF2B5EF4-FFF2-40B4-BE49-F238E27FC236}">
                <a16:creationId xmlns:a16="http://schemas.microsoft.com/office/drawing/2014/main" id="{07BCBB21-8080-4FB3-BF54-F101B3F2AE2C}"/>
              </a:ext>
            </a:extLst>
          </p:cNvPr>
          <p:cNvSpPr/>
          <p:nvPr/>
        </p:nvSpPr>
        <p:spPr>
          <a:xfrm rot="15062356">
            <a:off x="4655630" y="2673215"/>
            <a:ext cx="400579" cy="1208014"/>
          </a:xfrm>
          <a:prstGeom prst="flowChartOffpageConnector">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96796AC-E6D9-441B-B7DF-38F78BF2F41D}"/>
              </a:ext>
            </a:extLst>
          </p:cNvPr>
          <p:cNvSpPr txBox="1"/>
          <p:nvPr/>
        </p:nvSpPr>
        <p:spPr>
          <a:xfrm rot="20464033">
            <a:off x="4331418" y="3089802"/>
            <a:ext cx="998289" cy="369332"/>
          </a:xfrm>
          <a:prstGeom prst="rect">
            <a:avLst/>
          </a:prstGeom>
          <a:noFill/>
        </p:spPr>
        <p:txBody>
          <a:bodyPr wrap="square" lIns="91440" tIns="45720" rIns="91440" bIns="45720" rtlCol="0" anchor="t">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Rasha</a:t>
            </a:r>
          </a:p>
        </p:txBody>
      </p:sp>
      <p:sp>
        <p:nvSpPr>
          <p:cNvPr id="5" name="Rectangle: Rounded Corners 4">
            <a:extLst>
              <a:ext uri="{FF2B5EF4-FFF2-40B4-BE49-F238E27FC236}">
                <a16:creationId xmlns:a16="http://schemas.microsoft.com/office/drawing/2014/main" id="{CBC1F23E-C4DC-24FC-AD29-6CDF42F82B41}"/>
              </a:ext>
            </a:extLst>
          </p:cNvPr>
          <p:cNvSpPr/>
          <p:nvPr/>
        </p:nvSpPr>
        <p:spPr>
          <a:xfrm>
            <a:off x="3845859" y="4715435"/>
            <a:ext cx="4554070" cy="196327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Calibri"/>
              </a:rPr>
              <a:t>Catholic Charities of the Archdiocese of Galveston-Houston</a:t>
            </a:r>
            <a:endParaRPr lang="en-US" dirty="0">
              <a:solidFill>
                <a:schemeClr val="bg1"/>
              </a:solidFill>
            </a:endParaRPr>
          </a:p>
        </p:txBody>
      </p:sp>
      <p:sp>
        <p:nvSpPr>
          <p:cNvPr id="10" name="TextBox 9">
            <a:extLst>
              <a:ext uri="{FF2B5EF4-FFF2-40B4-BE49-F238E27FC236}">
                <a16:creationId xmlns:a16="http://schemas.microsoft.com/office/drawing/2014/main" id="{647C56EC-12D7-9185-66C8-F8CA41EEE5F4}"/>
              </a:ext>
            </a:extLst>
          </p:cNvPr>
          <p:cNvSpPr txBox="1"/>
          <p:nvPr/>
        </p:nvSpPr>
        <p:spPr>
          <a:xfrm>
            <a:off x="534155" y="319698"/>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Domestic CO: USCCB / MRS Presenters</a:t>
            </a:r>
          </a:p>
        </p:txBody>
      </p:sp>
    </p:spTree>
    <p:extLst>
      <p:ext uri="{BB962C8B-B14F-4D97-AF65-F5344CB8AC3E}">
        <p14:creationId xmlns:p14="http://schemas.microsoft.com/office/powerpoint/2010/main" val="189219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06FA31B9-DF45-B962-9F64-FB47DEEDAA93}"/>
              </a:ext>
            </a:extLst>
          </p:cNvPr>
          <p:cNvPicPr>
            <a:picLocks noChangeAspect="1"/>
          </p:cNvPicPr>
          <p:nvPr/>
        </p:nvPicPr>
        <p:blipFill>
          <a:blip r:embed="rId4"/>
          <a:stretch>
            <a:fillRect/>
          </a:stretch>
        </p:blipFill>
        <p:spPr>
          <a:xfrm>
            <a:off x="1205162" y="-2537"/>
            <a:ext cx="10072436" cy="6863075"/>
          </a:xfrm>
          <a:prstGeom prst="rect">
            <a:avLst/>
          </a:prstGeom>
        </p:spPr>
      </p:pic>
      <p:sp>
        <p:nvSpPr>
          <p:cNvPr id="5" name="Flowchart: Off-page Connector 4">
            <a:extLst>
              <a:ext uri="{FF2B5EF4-FFF2-40B4-BE49-F238E27FC236}">
                <a16:creationId xmlns:a16="http://schemas.microsoft.com/office/drawing/2014/main" id="{6D1636AC-1F4B-DFC6-9131-3551E1E64673}"/>
              </a:ext>
            </a:extLst>
          </p:cNvPr>
          <p:cNvSpPr/>
          <p:nvPr/>
        </p:nvSpPr>
        <p:spPr>
          <a:xfrm rot="15062356">
            <a:off x="5578995" y="4376509"/>
            <a:ext cx="400579" cy="1208014"/>
          </a:xfrm>
          <a:prstGeom prst="flowChartOffpageConnector">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E9660F-1A1B-4A2F-91D8-338FEB25A04F}"/>
              </a:ext>
            </a:extLst>
          </p:cNvPr>
          <p:cNvSpPr txBox="1"/>
          <p:nvPr/>
        </p:nvSpPr>
        <p:spPr>
          <a:xfrm rot="20464033">
            <a:off x="5254784" y="4793096"/>
            <a:ext cx="998289" cy="369332"/>
          </a:xfrm>
          <a:prstGeom prst="rect">
            <a:avLst/>
          </a:prstGeom>
          <a:noFill/>
        </p:spPr>
        <p:txBody>
          <a:bodyPr wrap="square" lIns="91440" tIns="45720" rIns="91440" bIns="45720" rtlCol="0" anchor="t">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Rasha</a:t>
            </a:r>
          </a:p>
        </p:txBody>
      </p:sp>
    </p:spTree>
    <p:custDataLst>
      <p:tags r:id="rId1"/>
    </p:custDataLst>
    <p:extLst>
      <p:ext uri="{BB962C8B-B14F-4D97-AF65-F5344CB8AC3E}">
        <p14:creationId xmlns:p14="http://schemas.microsoft.com/office/powerpoint/2010/main" val="657914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9A6F06FB2106478545167F015977C2" ma:contentTypeVersion="11" ma:contentTypeDescription="Create a new document." ma:contentTypeScope="" ma:versionID="3f48c49d715068f61a9254d2f17956a5">
  <xsd:schema xmlns:xsd="http://www.w3.org/2001/XMLSchema" xmlns:xs="http://www.w3.org/2001/XMLSchema" xmlns:p="http://schemas.microsoft.com/office/2006/metadata/properties" xmlns:ns2="f5d787ac-d775-4fd8-bc27-72c4cb205130" xmlns:ns3="68da1d45-861e-4fe5-83a3-22ea4bf0fe57" targetNamespace="http://schemas.microsoft.com/office/2006/metadata/properties" ma:root="true" ma:fieldsID="c5f3c8bc51859c4cd0464fc38b2ef487" ns2:_="" ns3:_="">
    <xsd:import namespace="f5d787ac-d775-4fd8-bc27-72c4cb205130"/>
    <xsd:import namespace="68da1d45-861e-4fe5-83a3-22ea4bf0fe5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787ac-d775-4fd8-bc27-72c4cb205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5bf5785-fda2-4148-b8d6-0a458c2774a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da1d45-861e-4fe5-83a3-22ea4bf0fe5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6ec5c5-433a-4fb1-b1f7-18d453eec0cd}" ma:internalName="TaxCatchAll" ma:showField="CatchAllData" ma:web="68da1d45-861e-4fe5-83a3-22ea4bf0fe5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8da1d45-861e-4fe5-83a3-22ea4bf0fe57" xsi:nil="true"/>
    <lcf76f155ced4ddcb4097134ff3c332f xmlns="f5d787ac-d775-4fd8-bc27-72c4cb205130">
      <Terms xmlns="http://schemas.microsoft.com/office/infopath/2007/PartnerControls"/>
    </lcf76f155ced4ddcb4097134ff3c332f>
    <SharedWithUsers xmlns="68da1d45-861e-4fe5-83a3-22ea4bf0fe57">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94991A-6E31-4949-AAAA-3B65D4A52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787ac-d775-4fd8-bc27-72c4cb205130"/>
    <ds:schemaRef ds:uri="68da1d45-861e-4fe5-83a3-22ea4bf0fe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14A009-F8B2-48C3-AF20-BF859823E618}">
  <ds:schemaRefs>
    <ds:schemaRef ds:uri="http://purl.org/dc/terms/"/>
    <ds:schemaRef ds:uri="http://schemas.openxmlformats.org/package/2006/metadata/core-properties"/>
    <ds:schemaRef ds:uri="http://purl.org/dc/dcmitype/"/>
    <ds:schemaRef ds:uri="http://schemas.microsoft.com/office/infopath/2007/PartnerControls"/>
    <ds:schemaRef ds:uri="68da1d45-861e-4fe5-83a3-22ea4bf0fe57"/>
    <ds:schemaRef ds:uri="http://purl.org/dc/elements/1.1/"/>
    <ds:schemaRef ds:uri="http://schemas.microsoft.com/office/2006/metadata/properties"/>
    <ds:schemaRef ds:uri="http://schemas.microsoft.com/office/2006/documentManagement/types"/>
    <ds:schemaRef ds:uri="f5d787ac-d775-4fd8-bc27-72c4cb205130"/>
    <ds:schemaRef ds:uri="http://www.w3.org/XML/1998/namespace"/>
  </ds:schemaRefs>
</ds:datastoreItem>
</file>

<file path=customXml/itemProps3.xml><?xml version="1.0" encoding="utf-8"?>
<ds:datastoreItem xmlns:ds="http://schemas.openxmlformats.org/officeDocument/2006/customXml" ds:itemID="{93AB17A3-6B4C-4EA3-BE42-4AFF908CF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TotalTime>
  <Words>1354</Words>
  <Application>Microsoft Office PowerPoint</Application>
  <PresentationFormat>Widescreen</PresentationFormat>
  <Paragraphs>177</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Peyton Smith</dc:creator>
  <cp:lastModifiedBy>Elena Tothazan</cp:lastModifiedBy>
  <cp:revision>613</cp:revision>
  <dcterms:created xsi:type="dcterms:W3CDTF">2020-10-22T16:02:30Z</dcterms:created>
  <dcterms:modified xsi:type="dcterms:W3CDTF">2023-09-27T21:02:57Z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0x010100869A6F06FB2106478545167F015977C2</vt:lpwstr>
  </property>
  <property fmtid="{D5CDD505-2E9C-101B-9397-08002B2CF9AE}" pid="3" name="ArticulateGUID">
    <vt:lpwstr>3965B84F-211B-4BE7-A058-976FC537865C</vt:lpwstr>
  </property>
  <property fmtid="{D5CDD505-2E9C-101B-9397-08002B2CF9AE}" pid="4" name="ArticulatePath">
    <vt:lpwstr>https://usccb.sharepoint.com/sites/AfghanPlacementandAssistanceAPA/Shared Documents/General/Weekly APA Calls/APA Call October 20</vt:lpwstr>
  </property>
  <property fmtid="{D5CDD505-2E9C-101B-9397-08002B2CF9AE}" pid="5" name="MediaServiceImageTags">
    <vt:lpwstr/>
  </property>
  <property fmtid="{D5CDD505-2E9C-101B-9397-08002B2CF9AE}" pid="6" name="Order">
    <vt:r8>131500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