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1.xml" ContentType="application/inkml+xml"/>
  <Override PartName="/ppt/tags/tag5.xml" ContentType="application/vnd.openxmlformats-officedocument.presentationml.tags+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6.xml" ContentType="application/vnd.openxmlformats-officedocument.presentationml.tags+xml"/>
  <Override PartName="/ppt/tags/tag7.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8.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3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 id="2147483685" r:id="rId2"/>
    <p:sldMasterId id="2147483648" r:id="rId3"/>
    <p:sldMasterId id="2147483660" r:id="rId4"/>
    <p:sldMasterId id="2147483672" r:id="rId5"/>
  </p:sldMasterIdLst>
  <p:notesMasterIdLst>
    <p:notesMasterId r:id="rId47"/>
  </p:notesMasterIdLst>
  <p:sldIdLst>
    <p:sldId id="303" r:id="rId6"/>
    <p:sldId id="307" r:id="rId7"/>
    <p:sldId id="309" r:id="rId8"/>
    <p:sldId id="304" r:id="rId9"/>
    <p:sldId id="260" r:id="rId10"/>
    <p:sldId id="261" r:id="rId11"/>
    <p:sldId id="324" r:id="rId12"/>
    <p:sldId id="322" r:id="rId13"/>
    <p:sldId id="305" r:id="rId14"/>
    <p:sldId id="262" r:id="rId15"/>
    <p:sldId id="277" r:id="rId16"/>
    <p:sldId id="323" r:id="rId17"/>
    <p:sldId id="273" r:id="rId18"/>
    <p:sldId id="274" r:id="rId19"/>
    <p:sldId id="300" r:id="rId20"/>
    <p:sldId id="316" r:id="rId21"/>
    <p:sldId id="318" r:id="rId22"/>
    <p:sldId id="276" r:id="rId23"/>
    <p:sldId id="278" r:id="rId24"/>
    <p:sldId id="292" r:id="rId25"/>
    <p:sldId id="279" r:id="rId26"/>
    <p:sldId id="314" r:id="rId27"/>
    <p:sldId id="315" r:id="rId28"/>
    <p:sldId id="280" r:id="rId29"/>
    <p:sldId id="306" r:id="rId30"/>
    <p:sldId id="271" r:id="rId31"/>
    <p:sldId id="313" r:id="rId32"/>
    <p:sldId id="330" r:id="rId33"/>
    <p:sldId id="317" r:id="rId34"/>
    <p:sldId id="299" r:id="rId35"/>
    <p:sldId id="295" r:id="rId36"/>
    <p:sldId id="267" r:id="rId37"/>
    <p:sldId id="320" r:id="rId38"/>
    <p:sldId id="321" r:id="rId39"/>
    <p:sldId id="328" r:id="rId40"/>
    <p:sldId id="329" r:id="rId41"/>
    <p:sldId id="332" r:id="rId42"/>
    <p:sldId id="326" r:id="rId43"/>
    <p:sldId id="310" r:id="rId44"/>
    <p:sldId id="302" r:id="rId45"/>
    <p:sldId id="333"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D95907-CFA5-9877-23D6-C897F8B4E970}" name="Marco Mossad" initials="MM" userId="S::mmossad@usccb.org::09769f84-8650-4f82-b383-da77d606046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itlin Harrison" initials="CH" lastIdx="42" clrIdx="0">
    <p:extLst>
      <p:ext uri="{19B8F6BF-5375-455C-9EA6-DF929625EA0E}">
        <p15:presenceInfo xmlns:p15="http://schemas.microsoft.com/office/powerpoint/2012/main" userId="S::CHarrison@usccb.org::2dc1ef4b-b7dd-400d-aaea-9bab0edc85ed" providerId="AD"/>
      </p:ext>
    </p:extLst>
  </p:cmAuthor>
  <p:cmAuthor id="2" name="Dina Eldawy" initials="DE" lastIdx="5" clrIdx="1">
    <p:extLst>
      <p:ext uri="{19B8F6BF-5375-455C-9EA6-DF929625EA0E}">
        <p15:presenceInfo xmlns:p15="http://schemas.microsoft.com/office/powerpoint/2012/main" userId="S::deldawy@usccb.org::15c70409-d8e3-4e0b-99f0-2ae0a1254c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B03A11-F807-4148-9960-112E315C78FA}" v="1436" dt="2023-08-08T19:30:00.6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793" autoAdjust="0"/>
  </p:normalViewPr>
  <p:slideViewPr>
    <p:cSldViewPr snapToGrid="0">
      <p:cViewPr varScale="1">
        <p:scale>
          <a:sx n="58" d="100"/>
          <a:sy n="58" d="100"/>
        </p:scale>
        <p:origin x="58" y="25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5/10/relationships/revisionInfo" Target="revisionInfo.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C6DA48-A286-48A7-8851-2B7580F97E0A}"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28877638-F619-42C2-95B2-053E2B98A789}">
      <dgm:prSet phldrT="[Text]" phldr="0"/>
      <dgm:spPr/>
      <dgm:t>
        <a:bodyPr/>
        <a:lstStyle/>
        <a:p>
          <a:r>
            <a:rPr lang="en-US" b="1">
              <a:solidFill>
                <a:schemeClr val="bg1"/>
              </a:solidFill>
              <a:latin typeface="Calibri Light" panose="020F0302020204030204"/>
            </a:rPr>
            <a:t>Date</a:t>
          </a:r>
          <a:endParaRPr lang="en-US" b="1">
            <a:solidFill>
              <a:schemeClr val="bg1"/>
            </a:solidFill>
          </a:endParaRPr>
        </a:p>
      </dgm:t>
    </dgm:pt>
    <dgm:pt modelId="{4CE3B10A-9D66-41E3-A104-568273384850}" type="parTrans" cxnId="{B91F5009-3CD7-4539-BE9B-555C75DD1335}">
      <dgm:prSet/>
      <dgm:spPr/>
      <dgm:t>
        <a:bodyPr/>
        <a:lstStyle/>
        <a:p>
          <a:endParaRPr lang="en-US"/>
        </a:p>
      </dgm:t>
    </dgm:pt>
    <dgm:pt modelId="{03CF4C0C-89F3-4B2C-9F48-CE19BDF83BC4}" type="sibTrans" cxnId="{B91F5009-3CD7-4539-BE9B-555C75DD1335}">
      <dgm:prSet/>
      <dgm:spPr/>
      <dgm:t>
        <a:bodyPr/>
        <a:lstStyle/>
        <a:p>
          <a:endParaRPr lang="en-US"/>
        </a:p>
      </dgm:t>
    </dgm:pt>
    <dgm:pt modelId="{F616903E-A2A6-471E-89D2-C62A16D97D35}">
      <dgm:prSet phldrT="[Text]" phldr="0"/>
      <dgm:spPr/>
      <dgm:t>
        <a:bodyPr/>
        <a:lstStyle/>
        <a:p>
          <a:pPr rtl="0"/>
          <a:r>
            <a:rPr lang="en-US" b="1">
              <a:solidFill>
                <a:schemeClr val="bg1"/>
              </a:solidFill>
              <a:latin typeface="Calibri Light" panose="020F0302020204030204"/>
            </a:rPr>
            <a:t>(One) Program/ Funder</a:t>
          </a:r>
          <a:endParaRPr lang="en-US" b="1">
            <a:solidFill>
              <a:schemeClr val="bg1"/>
            </a:solidFill>
          </a:endParaRPr>
        </a:p>
      </dgm:t>
    </dgm:pt>
    <dgm:pt modelId="{CA20380E-9CA3-49F0-ABAE-6D07B1E1CAD1}" type="parTrans" cxnId="{CE8EAD53-5620-4D29-B7E3-4BD1AAF55C06}">
      <dgm:prSet/>
      <dgm:spPr/>
      <dgm:t>
        <a:bodyPr/>
        <a:lstStyle/>
        <a:p>
          <a:endParaRPr lang="en-US"/>
        </a:p>
      </dgm:t>
    </dgm:pt>
    <dgm:pt modelId="{6198EBB9-CDB5-443D-9B2A-0174A14C4C45}" type="sibTrans" cxnId="{CE8EAD53-5620-4D29-B7E3-4BD1AAF55C06}">
      <dgm:prSet/>
      <dgm:spPr/>
      <dgm:t>
        <a:bodyPr/>
        <a:lstStyle/>
        <a:p>
          <a:endParaRPr lang="en-US"/>
        </a:p>
      </dgm:t>
    </dgm:pt>
    <dgm:pt modelId="{407588F1-FF69-4340-91FE-48C2F5D6EE1E}">
      <dgm:prSet phldrT="[Text]" phldr="0"/>
      <dgm:spPr/>
      <dgm:t>
        <a:bodyPr/>
        <a:lstStyle/>
        <a:p>
          <a:pPr rtl="0"/>
          <a:r>
            <a:rPr lang="en-US" b="1">
              <a:solidFill>
                <a:schemeClr val="bg1"/>
              </a:solidFill>
              <a:latin typeface="Calibri Light" panose="020F0302020204030204"/>
            </a:rPr>
            <a:t>Service Mode</a:t>
          </a:r>
          <a:endParaRPr lang="en-US" b="1">
            <a:solidFill>
              <a:schemeClr val="bg1"/>
            </a:solidFill>
          </a:endParaRPr>
        </a:p>
      </dgm:t>
    </dgm:pt>
    <dgm:pt modelId="{986CFAD2-205B-49A4-9E56-4A27368589D0}" type="parTrans" cxnId="{244B3F71-148B-42A3-938A-50E6E5D80789}">
      <dgm:prSet/>
      <dgm:spPr/>
      <dgm:t>
        <a:bodyPr/>
        <a:lstStyle/>
        <a:p>
          <a:endParaRPr lang="en-US"/>
        </a:p>
      </dgm:t>
    </dgm:pt>
    <dgm:pt modelId="{77E70FFD-9E46-4E3F-8E8A-5E5D7D1901DD}" type="sibTrans" cxnId="{244B3F71-148B-42A3-938A-50E6E5D80789}">
      <dgm:prSet/>
      <dgm:spPr/>
      <dgm:t>
        <a:bodyPr/>
        <a:lstStyle/>
        <a:p>
          <a:endParaRPr lang="en-US"/>
        </a:p>
      </dgm:t>
    </dgm:pt>
    <dgm:pt modelId="{6047CEE4-4B53-4CBC-92C8-6D2838E1CC63}">
      <dgm:prSet phldrT="[Text]" phldr="0"/>
      <dgm:spPr/>
      <dgm:t>
        <a:bodyPr/>
        <a:lstStyle/>
        <a:p>
          <a:pPr rtl="0"/>
          <a:r>
            <a:rPr lang="en-US" b="1">
              <a:solidFill>
                <a:schemeClr val="bg1"/>
              </a:solidFill>
              <a:latin typeface="Calibri Light" panose="020F0302020204030204"/>
            </a:rPr>
            <a:t>Who Interpreted</a:t>
          </a:r>
          <a:endParaRPr lang="en-US" b="1">
            <a:solidFill>
              <a:schemeClr val="bg1"/>
            </a:solidFill>
          </a:endParaRPr>
        </a:p>
      </dgm:t>
    </dgm:pt>
    <dgm:pt modelId="{E4384B40-017E-486D-AD19-3015DD0A1DA5}" type="parTrans" cxnId="{9B46742E-E32A-4CC1-8212-89BDEC564FC7}">
      <dgm:prSet/>
      <dgm:spPr/>
      <dgm:t>
        <a:bodyPr/>
        <a:lstStyle/>
        <a:p>
          <a:endParaRPr lang="en-US"/>
        </a:p>
      </dgm:t>
    </dgm:pt>
    <dgm:pt modelId="{D8190DDB-84D2-495C-9790-8632A58DDCDC}" type="sibTrans" cxnId="{9B46742E-E32A-4CC1-8212-89BDEC564FC7}">
      <dgm:prSet/>
      <dgm:spPr/>
      <dgm:t>
        <a:bodyPr/>
        <a:lstStyle/>
        <a:p>
          <a:endParaRPr lang="en-US"/>
        </a:p>
      </dgm:t>
    </dgm:pt>
    <dgm:pt modelId="{23F506AA-A616-45FF-9BBD-8A1AAA0E1BEA}">
      <dgm:prSet phldrT="[Text]" phldr="0"/>
      <dgm:spPr/>
      <dgm:t>
        <a:bodyPr/>
        <a:lstStyle/>
        <a:p>
          <a:pPr rtl="0"/>
          <a:r>
            <a:rPr lang="en-US" b="1">
              <a:solidFill>
                <a:schemeClr val="bg1"/>
              </a:solidFill>
              <a:latin typeface="Calibri Light" panose="020F0302020204030204"/>
            </a:rPr>
            <a:t>Activity</a:t>
          </a:r>
          <a:endParaRPr lang="en-US" b="1">
            <a:solidFill>
              <a:schemeClr val="bg1"/>
            </a:solidFill>
          </a:endParaRPr>
        </a:p>
      </dgm:t>
    </dgm:pt>
    <dgm:pt modelId="{4F10A067-A2C7-4AEB-A497-F22C138711F5}" type="parTrans" cxnId="{BC41CE61-94E3-4010-9B97-29317B018012}">
      <dgm:prSet/>
      <dgm:spPr/>
      <dgm:t>
        <a:bodyPr/>
        <a:lstStyle/>
        <a:p>
          <a:endParaRPr lang="en-US"/>
        </a:p>
      </dgm:t>
    </dgm:pt>
    <dgm:pt modelId="{A9C47258-9BE5-47C0-8E38-148793CE75AF}" type="sibTrans" cxnId="{BC41CE61-94E3-4010-9B97-29317B018012}">
      <dgm:prSet/>
      <dgm:spPr/>
      <dgm:t>
        <a:bodyPr/>
        <a:lstStyle/>
        <a:p>
          <a:endParaRPr lang="en-US"/>
        </a:p>
      </dgm:t>
    </dgm:pt>
    <dgm:pt modelId="{15BF6675-5A5A-4DE5-9ABB-68682154E301}">
      <dgm:prSet phldr="0"/>
      <dgm:spPr/>
      <dgm:t>
        <a:bodyPr/>
        <a:lstStyle/>
        <a:p>
          <a:pPr rtl="0"/>
          <a:r>
            <a:rPr lang="en-US" b="1">
              <a:solidFill>
                <a:schemeClr val="bg1"/>
              </a:solidFill>
              <a:latin typeface="Calibri Light" panose="020F0302020204030204"/>
            </a:rPr>
            <a:t>Staff Name</a:t>
          </a:r>
        </a:p>
      </dgm:t>
    </dgm:pt>
    <dgm:pt modelId="{2008700C-4C0A-4230-A686-40B0807490F9}" type="parTrans" cxnId="{3BFE5B98-AF22-4DDA-9270-B8017298D34B}">
      <dgm:prSet/>
      <dgm:spPr/>
    </dgm:pt>
    <dgm:pt modelId="{9BDCA28D-1E4F-4E55-B06B-3D87FC30635B}" type="sibTrans" cxnId="{3BFE5B98-AF22-4DDA-9270-B8017298D34B}">
      <dgm:prSet/>
      <dgm:spPr/>
    </dgm:pt>
    <dgm:pt modelId="{257CF325-FBF2-49AF-9171-19EDD3C1AC53}" type="pres">
      <dgm:prSet presAssocID="{3BC6DA48-A286-48A7-8851-2B7580F97E0A}" presName="cycle" presStyleCnt="0">
        <dgm:presLayoutVars>
          <dgm:dir/>
          <dgm:resizeHandles val="exact"/>
        </dgm:presLayoutVars>
      </dgm:prSet>
      <dgm:spPr/>
    </dgm:pt>
    <dgm:pt modelId="{1401F6A1-5AFB-477A-B306-99523B28C0CB}" type="pres">
      <dgm:prSet presAssocID="{28877638-F619-42C2-95B2-053E2B98A789}" presName="node" presStyleLbl="node1" presStyleIdx="0" presStyleCnt="6">
        <dgm:presLayoutVars>
          <dgm:bulletEnabled val="1"/>
        </dgm:presLayoutVars>
      </dgm:prSet>
      <dgm:spPr>
        <a:solidFill>
          <a:schemeClr val="accent5">
            <a:lumMod val="50000"/>
          </a:schemeClr>
        </a:solidFill>
      </dgm:spPr>
    </dgm:pt>
    <dgm:pt modelId="{A61AE759-83DB-4A22-A687-9D26D3502071}" type="pres">
      <dgm:prSet presAssocID="{28877638-F619-42C2-95B2-053E2B98A789}" presName="spNode" presStyleCnt="0"/>
      <dgm:spPr/>
    </dgm:pt>
    <dgm:pt modelId="{88AFCD63-22B6-4BCF-BFBD-5E81476A2047}" type="pres">
      <dgm:prSet presAssocID="{03CF4C0C-89F3-4B2C-9F48-CE19BDF83BC4}" presName="sibTrans" presStyleLbl="sibTrans1D1" presStyleIdx="0" presStyleCnt="6"/>
      <dgm:spPr/>
    </dgm:pt>
    <dgm:pt modelId="{CFC78436-98D6-423D-A5B1-B2BDFCE0A5B7}" type="pres">
      <dgm:prSet presAssocID="{F616903E-A2A6-471E-89D2-C62A16D97D35}" presName="node" presStyleLbl="node1" presStyleIdx="1" presStyleCnt="6">
        <dgm:presLayoutVars>
          <dgm:bulletEnabled val="1"/>
        </dgm:presLayoutVars>
      </dgm:prSet>
      <dgm:spPr>
        <a:solidFill>
          <a:schemeClr val="accent5">
            <a:lumMod val="50000"/>
          </a:schemeClr>
        </a:solidFill>
      </dgm:spPr>
    </dgm:pt>
    <dgm:pt modelId="{159D8F1E-A537-4013-8845-FA88568A42B7}" type="pres">
      <dgm:prSet presAssocID="{F616903E-A2A6-471E-89D2-C62A16D97D35}" presName="spNode" presStyleCnt="0"/>
      <dgm:spPr/>
    </dgm:pt>
    <dgm:pt modelId="{A34EF1E5-5BE7-4C64-A68B-E142F7371117}" type="pres">
      <dgm:prSet presAssocID="{6198EBB9-CDB5-443D-9B2A-0174A14C4C45}" presName="sibTrans" presStyleLbl="sibTrans1D1" presStyleIdx="1" presStyleCnt="6"/>
      <dgm:spPr/>
    </dgm:pt>
    <dgm:pt modelId="{EDB5AF9D-3286-4551-B14E-1163F2818279}" type="pres">
      <dgm:prSet presAssocID="{407588F1-FF69-4340-91FE-48C2F5D6EE1E}" presName="node" presStyleLbl="node1" presStyleIdx="2" presStyleCnt="6">
        <dgm:presLayoutVars>
          <dgm:bulletEnabled val="1"/>
        </dgm:presLayoutVars>
      </dgm:prSet>
      <dgm:spPr>
        <a:solidFill>
          <a:schemeClr val="accent5">
            <a:lumMod val="50000"/>
          </a:schemeClr>
        </a:solidFill>
      </dgm:spPr>
    </dgm:pt>
    <dgm:pt modelId="{51A095C2-D57E-41EA-BC8F-C1774C1F6F7F}" type="pres">
      <dgm:prSet presAssocID="{407588F1-FF69-4340-91FE-48C2F5D6EE1E}" presName="spNode" presStyleCnt="0"/>
      <dgm:spPr/>
    </dgm:pt>
    <dgm:pt modelId="{7B2CBC7F-BC47-40C4-BA74-A93ABAF0AC50}" type="pres">
      <dgm:prSet presAssocID="{77E70FFD-9E46-4E3F-8E8A-5E5D7D1901DD}" presName="sibTrans" presStyleLbl="sibTrans1D1" presStyleIdx="2" presStyleCnt="6"/>
      <dgm:spPr/>
    </dgm:pt>
    <dgm:pt modelId="{059D4676-B1FB-41EC-BCD1-5CA433688497}" type="pres">
      <dgm:prSet presAssocID="{6047CEE4-4B53-4CBC-92C8-6D2838E1CC63}" presName="node" presStyleLbl="node1" presStyleIdx="3" presStyleCnt="6">
        <dgm:presLayoutVars>
          <dgm:bulletEnabled val="1"/>
        </dgm:presLayoutVars>
      </dgm:prSet>
      <dgm:spPr>
        <a:solidFill>
          <a:schemeClr val="accent5">
            <a:lumMod val="50000"/>
          </a:schemeClr>
        </a:solidFill>
      </dgm:spPr>
    </dgm:pt>
    <dgm:pt modelId="{0B88AF8B-767C-493C-A1AC-E8F2C61F3BEE}" type="pres">
      <dgm:prSet presAssocID="{6047CEE4-4B53-4CBC-92C8-6D2838E1CC63}" presName="spNode" presStyleCnt="0"/>
      <dgm:spPr/>
    </dgm:pt>
    <dgm:pt modelId="{02F2C72F-2E4D-43AD-9AA7-7D3E356EC092}" type="pres">
      <dgm:prSet presAssocID="{D8190DDB-84D2-495C-9790-8632A58DDCDC}" presName="sibTrans" presStyleLbl="sibTrans1D1" presStyleIdx="3" presStyleCnt="6"/>
      <dgm:spPr/>
    </dgm:pt>
    <dgm:pt modelId="{5635D7B8-D534-4774-89C4-6071681FD986}" type="pres">
      <dgm:prSet presAssocID="{23F506AA-A616-45FF-9BBD-8A1AAA0E1BEA}" presName="node" presStyleLbl="node1" presStyleIdx="4" presStyleCnt="6">
        <dgm:presLayoutVars>
          <dgm:bulletEnabled val="1"/>
        </dgm:presLayoutVars>
      </dgm:prSet>
      <dgm:spPr>
        <a:solidFill>
          <a:schemeClr val="accent5">
            <a:lumMod val="50000"/>
          </a:schemeClr>
        </a:solidFill>
      </dgm:spPr>
    </dgm:pt>
    <dgm:pt modelId="{06A36529-AED0-47CB-A9A3-7AB8874B497F}" type="pres">
      <dgm:prSet presAssocID="{23F506AA-A616-45FF-9BBD-8A1AAA0E1BEA}" presName="spNode" presStyleCnt="0"/>
      <dgm:spPr/>
    </dgm:pt>
    <dgm:pt modelId="{9DA07246-C387-47E3-BACC-DF119B2B3F81}" type="pres">
      <dgm:prSet presAssocID="{A9C47258-9BE5-47C0-8E38-148793CE75AF}" presName="sibTrans" presStyleLbl="sibTrans1D1" presStyleIdx="4" presStyleCnt="6"/>
      <dgm:spPr/>
    </dgm:pt>
    <dgm:pt modelId="{2BEF6EAF-A8C4-4EED-BD38-E0B42C039BFC}" type="pres">
      <dgm:prSet presAssocID="{15BF6675-5A5A-4DE5-9ABB-68682154E301}" presName="node" presStyleLbl="node1" presStyleIdx="5" presStyleCnt="6">
        <dgm:presLayoutVars>
          <dgm:bulletEnabled val="1"/>
        </dgm:presLayoutVars>
      </dgm:prSet>
      <dgm:spPr>
        <a:solidFill>
          <a:schemeClr val="accent5">
            <a:lumMod val="50000"/>
          </a:schemeClr>
        </a:solidFill>
      </dgm:spPr>
    </dgm:pt>
    <dgm:pt modelId="{66C8D33A-8104-46BB-AE4F-ED98B0B6030C}" type="pres">
      <dgm:prSet presAssocID="{15BF6675-5A5A-4DE5-9ABB-68682154E301}" presName="spNode" presStyleCnt="0"/>
      <dgm:spPr/>
    </dgm:pt>
    <dgm:pt modelId="{D20CA0D0-3BCA-4481-9844-57F30AC0CE70}" type="pres">
      <dgm:prSet presAssocID="{9BDCA28D-1E4F-4E55-B06B-3D87FC30635B}" presName="sibTrans" presStyleLbl="sibTrans1D1" presStyleIdx="5" presStyleCnt="6"/>
      <dgm:spPr/>
    </dgm:pt>
  </dgm:ptLst>
  <dgm:cxnLst>
    <dgm:cxn modelId="{B91F5009-3CD7-4539-BE9B-555C75DD1335}" srcId="{3BC6DA48-A286-48A7-8851-2B7580F97E0A}" destId="{28877638-F619-42C2-95B2-053E2B98A789}" srcOrd="0" destOrd="0" parTransId="{4CE3B10A-9D66-41E3-A104-568273384850}" sibTransId="{03CF4C0C-89F3-4B2C-9F48-CE19BDF83BC4}"/>
    <dgm:cxn modelId="{2731BF19-464F-4909-81DA-51CF37897402}" type="presOf" srcId="{03CF4C0C-89F3-4B2C-9F48-CE19BDF83BC4}" destId="{88AFCD63-22B6-4BCF-BFBD-5E81476A2047}" srcOrd="0" destOrd="0" presId="urn:microsoft.com/office/officeart/2005/8/layout/cycle6"/>
    <dgm:cxn modelId="{2C2C711D-E114-4BA6-A168-8CC11B27CB30}" type="presOf" srcId="{28877638-F619-42C2-95B2-053E2B98A789}" destId="{1401F6A1-5AFB-477A-B306-99523B28C0CB}" srcOrd="0" destOrd="0" presId="urn:microsoft.com/office/officeart/2005/8/layout/cycle6"/>
    <dgm:cxn modelId="{9B46742E-E32A-4CC1-8212-89BDEC564FC7}" srcId="{3BC6DA48-A286-48A7-8851-2B7580F97E0A}" destId="{6047CEE4-4B53-4CBC-92C8-6D2838E1CC63}" srcOrd="3" destOrd="0" parTransId="{E4384B40-017E-486D-AD19-3015DD0A1DA5}" sibTransId="{D8190DDB-84D2-495C-9790-8632A58DDCDC}"/>
    <dgm:cxn modelId="{BC41CE61-94E3-4010-9B97-29317B018012}" srcId="{3BC6DA48-A286-48A7-8851-2B7580F97E0A}" destId="{23F506AA-A616-45FF-9BBD-8A1AAA0E1BEA}" srcOrd="4" destOrd="0" parTransId="{4F10A067-A2C7-4AEB-A497-F22C138711F5}" sibTransId="{A9C47258-9BE5-47C0-8E38-148793CE75AF}"/>
    <dgm:cxn modelId="{244B3F71-148B-42A3-938A-50E6E5D80789}" srcId="{3BC6DA48-A286-48A7-8851-2B7580F97E0A}" destId="{407588F1-FF69-4340-91FE-48C2F5D6EE1E}" srcOrd="2" destOrd="0" parTransId="{986CFAD2-205B-49A4-9E56-4A27368589D0}" sibTransId="{77E70FFD-9E46-4E3F-8E8A-5E5D7D1901DD}"/>
    <dgm:cxn modelId="{CE8EAD53-5620-4D29-B7E3-4BD1AAF55C06}" srcId="{3BC6DA48-A286-48A7-8851-2B7580F97E0A}" destId="{F616903E-A2A6-471E-89D2-C62A16D97D35}" srcOrd="1" destOrd="0" parTransId="{CA20380E-9CA3-49F0-ABAE-6D07B1E1CAD1}" sibTransId="{6198EBB9-CDB5-443D-9B2A-0174A14C4C45}"/>
    <dgm:cxn modelId="{50AC9079-370E-4AF9-B773-43081593E82D}" type="presOf" srcId="{77E70FFD-9E46-4E3F-8E8A-5E5D7D1901DD}" destId="{7B2CBC7F-BC47-40C4-BA74-A93ABAF0AC50}" srcOrd="0" destOrd="0" presId="urn:microsoft.com/office/officeart/2005/8/layout/cycle6"/>
    <dgm:cxn modelId="{86416090-3FFF-44F8-BCAF-DB11DDE5C214}" type="presOf" srcId="{F616903E-A2A6-471E-89D2-C62A16D97D35}" destId="{CFC78436-98D6-423D-A5B1-B2BDFCE0A5B7}" srcOrd="0" destOrd="0" presId="urn:microsoft.com/office/officeart/2005/8/layout/cycle6"/>
    <dgm:cxn modelId="{3BFE5B98-AF22-4DDA-9270-B8017298D34B}" srcId="{3BC6DA48-A286-48A7-8851-2B7580F97E0A}" destId="{15BF6675-5A5A-4DE5-9ABB-68682154E301}" srcOrd="5" destOrd="0" parTransId="{2008700C-4C0A-4230-A686-40B0807490F9}" sibTransId="{9BDCA28D-1E4F-4E55-B06B-3D87FC30635B}"/>
    <dgm:cxn modelId="{91BB6F98-CC74-4E92-A220-7E37F5C1340F}" type="presOf" srcId="{D8190DDB-84D2-495C-9790-8632A58DDCDC}" destId="{02F2C72F-2E4D-43AD-9AA7-7D3E356EC092}" srcOrd="0" destOrd="0" presId="urn:microsoft.com/office/officeart/2005/8/layout/cycle6"/>
    <dgm:cxn modelId="{F58F22A5-AD9C-4A49-AB35-D96ABC51ACE9}" type="presOf" srcId="{407588F1-FF69-4340-91FE-48C2F5D6EE1E}" destId="{EDB5AF9D-3286-4551-B14E-1163F2818279}" srcOrd="0" destOrd="0" presId="urn:microsoft.com/office/officeart/2005/8/layout/cycle6"/>
    <dgm:cxn modelId="{240385B0-BB0C-4C1C-8BDB-C2FA3DA9A15B}" type="presOf" srcId="{15BF6675-5A5A-4DE5-9ABB-68682154E301}" destId="{2BEF6EAF-A8C4-4EED-BD38-E0B42C039BFC}" srcOrd="0" destOrd="0" presId="urn:microsoft.com/office/officeart/2005/8/layout/cycle6"/>
    <dgm:cxn modelId="{CAEC0FB7-A9AA-4D5D-97FA-88DBFE9E547C}" type="presOf" srcId="{3BC6DA48-A286-48A7-8851-2B7580F97E0A}" destId="{257CF325-FBF2-49AF-9171-19EDD3C1AC53}" srcOrd="0" destOrd="0" presId="urn:microsoft.com/office/officeart/2005/8/layout/cycle6"/>
    <dgm:cxn modelId="{9DCB58C0-2000-4684-8D89-C99E2D0D6C50}" type="presOf" srcId="{6047CEE4-4B53-4CBC-92C8-6D2838E1CC63}" destId="{059D4676-B1FB-41EC-BCD1-5CA433688497}" srcOrd="0" destOrd="0" presId="urn:microsoft.com/office/officeart/2005/8/layout/cycle6"/>
    <dgm:cxn modelId="{B27720D2-66EF-496D-8EAC-68DCB6359CED}" type="presOf" srcId="{6198EBB9-CDB5-443D-9B2A-0174A14C4C45}" destId="{A34EF1E5-5BE7-4C64-A68B-E142F7371117}" srcOrd="0" destOrd="0" presId="urn:microsoft.com/office/officeart/2005/8/layout/cycle6"/>
    <dgm:cxn modelId="{452041F6-00BC-4FCC-91AF-CA9FDBD53A7F}" type="presOf" srcId="{9BDCA28D-1E4F-4E55-B06B-3D87FC30635B}" destId="{D20CA0D0-3BCA-4481-9844-57F30AC0CE70}" srcOrd="0" destOrd="0" presId="urn:microsoft.com/office/officeart/2005/8/layout/cycle6"/>
    <dgm:cxn modelId="{A7E955F6-8872-48E4-B0ED-FC5B88E1DD15}" type="presOf" srcId="{23F506AA-A616-45FF-9BBD-8A1AAA0E1BEA}" destId="{5635D7B8-D534-4774-89C4-6071681FD986}" srcOrd="0" destOrd="0" presId="urn:microsoft.com/office/officeart/2005/8/layout/cycle6"/>
    <dgm:cxn modelId="{4C2531FF-E324-4E48-A08D-42EC43D8C2A8}" type="presOf" srcId="{A9C47258-9BE5-47C0-8E38-148793CE75AF}" destId="{9DA07246-C387-47E3-BACC-DF119B2B3F81}" srcOrd="0" destOrd="0" presId="urn:microsoft.com/office/officeart/2005/8/layout/cycle6"/>
    <dgm:cxn modelId="{958CA590-8370-4573-B152-7EAA9D5C397D}" type="presParOf" srcId="{257CF325-FBF2-49AF-9171-19EDD3C1AC53}" destId="{1401F6A1-5AFB-477A-B306-99523B28C0CB}" srcOrd="0" destOrd="0" presId="urn:microsoft.com/office/officeart/2005/8/layout/cycle6"/>
    <dgm:cxn modelId="{0AF64311-BC2C-4B3A-8524-D294127345F1}" type="presParOf" srcId="{257CF325-FBF2-49AF-9171-19EDD3C1AC53}" destId="{A61AE759-83DB-4A22-A687-9D26D3502071}" srcOrd="1" destOrd="0" presId="urn:microsoft.com/office/officeart/2005/8/layout/cycle6"/>
    <dgm:cxn modelId="{7CAF356D-73A3-42AC-B1F9-BB8103F9A800}" type="presParOf" srcId="{257CF325-FBF2-49AF-9171-19EDD3C1AC53}" destId="{88AFCD63-22B6-4BCF-BFBD-5E81476A2047}" srcOrd="2" destOrd="0" presId="urn:microsoft.com/office/officeart/2005/8/layout/cycle6"/>
    <dgm:cxn modelId="{E47BDAFF-62C5-420F-88FE-3BEEB451F5FC}" type="presParOf" srcId="{257CF325-FBF2-49AF-9171-19EDD3C1AC53}" destId="{CFC78436-98D6-423D-A5B1-B2BDFCE0A5B7}" srcOrd="3" destOrd="0" presId="urn:microsoft.com/office/officeart/2005/8/layout/cycle6"/>
    <dgm:cxn modelId="{764B29D6-3A9A-443D-985A-DFF481A73607}" type="presParOf" srcId="{257CF325-FBF2-49AF-9171-19EDD3C1AC53}" destId="{159D8F1E-A537-4013-8845-FA88568A42B7}" srcOrd="4" destOrd="0" presId="urn:microsoft.com/office/officeart/2005/8/layout/cycle6"/>
    <dgm:cxn modelId="{86FC76DD-2381-4F70-9209-689692E71F21}" type="presParOf" srcId="{257CF325-FBF2-49AF-9171-19EDD3C1AC53}" destId="{A34EF1E5-5BE7-4C64-A68B-E142F7371117}" srcOrd="5" destOrd="0" presId="urn:microsoft.com/office/officeart/2005/8/layout/cycle6"/>
    <dgm:cxn modelId="{ECAE15AC-4C33-4C74-96A5-C67A77145434}" type="presParOf" srcId="{257CF325-FBF2-49AF-9171-19EDD3C1AC53}" destId="{EDB5AF9D-3286-4551-B14E-1163F2818279}" srcOrd="6" destOrd="0" presId="urn:microsoft.com/office/officeart/2005/8/layout/cycle6"/>
    <dgm:cxn modelId="{02169786-1DCF-4A0E-99B5-679E49FF0B40}" type="presParOf" srcId="{257CF325-FBF2-49AF-9171-19EDD3C1AC53}" destId="{51A095C2-D57E-41EA-BC8F-C1774C1F6F7F}" srcOrd="7" destOrd="0" presId="urn:microsoft.com/office/officeart/2005/8/layout/cycle6"/>
    <dgm:cxn modelId="{FBC64F89-808A-422A-8C9C-62180B9E8C60}" type="presParOf" srcId="{257CF325-FBF2-49AF-9171-19EDD3C1AC53}" destId="{7B2CBC7F-BC47-40C4-BA74-A93ABAF0AC50}" srcOrd="8" destOrd="0" presId="urn:microsoft.com/office/officeart/2005/8/layout/cycle6"/>
    <dgm:cxn modelId="{39CAB953-9FA2-4811-A076-A099A5EFABB1}" type="presParOf" srcId="{257CF325-FBF2-49AF-9171-19EDD3C1AC53}" destId="{059D4676-B1FB-41EC-BCD1-5CA433688497}" srcOrd="9" destOrd="0" presId="urn:microsoft.com/office/officeart/2005/8/layout/cycle6"/>
    <dgm:cxn modelId="{4E501C65-CE8D-45DB-B005-A6A58C879E0A}" type="presParOf" srcId="{257CF325-FBF2-49AF-9171-19EDD3C1AC53}" destId="{0B88AF8B-767C-493C-A1AC-E8F2C61F3BEE}" srcOrd="10" destOrd="0" presId="urn:microsoft.com/office/officeart/2005/8/layout/cycle6"/>
    <dgm:cxn modelId="{1BB70D39-6FDE-4E71-A257-EB2E12C02FBB}" type="presParOf" srcId="{257CF325-FBF2-49AF-9171-19EDD3C1AC53}" destId="{02F2C72F-2E4D-43AD-9AA7-7D3E356EC092}" srcOrd="11" destOrd="0" presId="urn:microsoft.com/office/officeart/2005/8/layout/cycle6"/>
    <dgm:cxn modelId="{8AE3483C-07DD-4FA2-823D-27C246E90CAC}" type="presParOf" srcId="{257CF325-FBF2-49AF-9171-19EDD3C1AC53}" destId="{5635D7B8-D534-4774-89C4-6071681FD986}" srcOrd="12" destOrd="0" presId="urn:microsoft.com/office/officeart/2005/8/layout/cycle6"/>
    <dgm:cxn modelId="{3C86D25E-82F6-4D96-A2F7-1C95CC6D6CED}" type="presParOf" srcId="{257CF325-FBF2-49AF-9171-19EDD3C1AC53}" destId="{06A36529-AED0-47CB-A9A3-7AB8874B497F}" srcOrd="13" destOrd="0" presId="urn:microsoft.com/office/officeart/2005/8/layout/cycle6"/>
    <dgm:cxn modelId="{AAB347B0-7A58-40A1-9E9B-D718BE65B52E}" type="presParOf" srcId="{257CF325-FBF2-49AF-9171-19EDD3C1AC53}" destId="{9DA07246-C387-47E3-BACC-DF119B2B3F81}" srcOrd="14" destOrd="0" presId="urn:microsoft.com/office/officeart/2005/8/layout/cycle6"/>
    <dgm:cxn modelId="{9DAF4267-5301-4916-B720-868E65A1575B}" type="presParOf" srcId="{257CF325-FBF2-49AF-9171-19EDD3C1AC53}" destId="{2BEF6EAF-A8C4-4EED-BD38-E0B42C039BFC}" srcOrd="15" destOrd="0" presId="urn:microsoft.com/office/officeart/2005/8/layout/cycle6"/>
    <dgm:cxn modelId="{1AD48D34-D050-4221-A056-58A1E761575E}" type="presParOf" srcId="{257CF325-FBF2-49AF-9171-19EDD3C1AC53}" destId="{66C8D33A-8104-46BB-AE4F-ED98B0B6030C}" srcOrd="16" destOrd="0" presId="urn:microsoft.com/office/officeart/2005/8/layout/cycle6"/>
    <dgm:cxn modelId="{0B92B9A3-8078-4F9C-8EFD-4F087933897B}" type="presParOf" srcId="{257CF325-FBF2-49AF-9171-19EDD3C1AC53}" destId="{D20CA0D0-3BCA-4481-9844-57F30AC0CE70}"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F4D756-C33C-4000-9781-8AC1F91D9670}"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DF0FC1F7-EE11-4D30-9687-424EB3F3CC5A}">
      <dgm:prSet/>
      <dgm:spPr/>
      <dgm:t>
        <a:bodyPr/>
        <a:lstStyle/>
        <a:p>
          <a:r>
            <a:rPr lang="en-US" b="1"/>
            <a:t>Introduction and setting goals</a:t>
          </a:r>
        </a:p>
      </dgm:t>
    </dgm:pt>
    <dgm:pt modelId="{9E34311E-45FC-42C5-BB18-30168BA22218}" type="parTrans" cxnId="{7FA93518-FF39-4E72-968B-096D00D44147}">
      <dgm:prSet/>
      <dgm:spPr/>
      <dgm:t>
        <a:bodyPr/>
        <a:lstStyle/>
        <a:p>
          <a:endParaRPr lang="en-US"/>
        </a:p>
      </dgm:t>
    </dgm:pt>
    <dgm:pt modelId="{5B5BEF60-0AD3-48D9-A753-3EB817AE813F}" type="sibTrans" cxnId="{7FA93518-FF39-4E72-968B-096D00D44147}">
      <dgm:prSet/>
      <dgm:spPr/>
      <dgm:t>
        <a:bodyPr/>
        <a:lstStyle/>
        <a:p>
          <a:endParaRPr lang="en-US"/>
        </a:p>
      </dgm:t>
    </dgm:pt>
    <dgm:pt modelId="{B3298152-3429-4767-9105-FBEF0DE01B5E}">
      <dgm:prSet/>
      <dgm:spPr/>
      <dgm:t>
        <a:bodyPr/>
        <a:lstStyle/>
        <a:p>
          <a:r>
            <a:rPr lang="en-US" b="1"/>
            <a:t>“Working in the US” warmup/intro</a:t>
          </a:r>
        </a:p>
      </dgm:t>
    </dgm:pt>
    <dgm:pt modelId="{A58CE05D-016B-42DC-9529-D70A5314801E}" type="parTrans" cxnId="{367987A3-8D23-4D79-AFDC-2F8642EC97FC}">
      <dgm:prSet/>
      <dgm:spPr/>
      <dgm:t>
        <a:bodyPr/>
        <a:lstStyle/>
        <a:p>
          <a:endParaRPr lang="en-US"/>
        </a:p>
      </dgm:t>
    </dgm:pt>
    <dgm:pt modelId="{D8CF756E-93B6-418A-951A-1D28E5C4B2A9}" type="sibTrans" cxnId="{367987A3-8D23-4D79-AFDC-2F8642EC97FC}">
      <dgm:prSet/>
      <dgm:spPr/>
      <dgm:t>
        <a:bodyPr/>
        <a:lstStyle/>
        <a:p>
          <a:endParaRPr lang="en-US"/>
        </a:p>
      </dgm:t>
    </dgm:pt>
    <dgm:pt modelId="{24C3893B-CF5C-49E3-8311-FF7E66EDC67F}">
      <dgm:prSet/>
      <dgm:spPr/>
      <dgm:t>
        <a:bodyPr/>
        <a:lstStyle/>
        <a:p>
          <a:r>
            <a:rPr lang="en-US" b="1"/>
            <a:t>Short-term vs. long-term goals</a:t>
          </a:r>
        </a:p>
      </dgm:t>
    </dgm:pt>
    <dgm:pt modelId="{692CB5FE-DB62-4D8B-8949-8B4F7BA65CAB}" type="parTrans" cxnId="{48363D12-8B33-457A-B8FC-B45843F33D64}">
      <dgm:prSet/>
      <dgm:spPr/>
      <dgm:t>
        <a:bodyPr/>
        <a:lstStyle/>
        <a:p>
          <a:endParaRPr lang="en-US"/>
        </a:p>
      </dgm:t>
    </dgm:pt>
    <dgm:pt modelId="{020E5773-AC0A-4F14-B126-650D5A18B5F7}" type="sibTrans" cxnId="{48363D12-8B33-457A-B8FC-B45843F33D64}">
      <dgm:prSet/>
      <dgm:spPr/>
      <dgm:t>
        <a:bodyPr/>
        <a:lstStyle/>
        <a:p>
          <a:endParaRPr lang="en-US"/>
        </a:p>
      </dgm:t>
    </dgm:pt>
    <dgm:pt modelId="{C636FE5E-9765-41AE-94DF-33590CCAAD17}">
      <dgm:prSet/>
      <dgm:spPr/>
      <dgm:t>
        <a:bodyPr/>
        <a:lstStyle/>
        <a:p>
          <a:r>
            <a:rPr lang="en-US" b="1"/>
            <a:t>US Work Culture</a:t>
          </a:r>
        </a:p>
      </dgm:t>
    </dgm:pt>
    <dgm:pt modelId="{1281793E-A5F0-4BF9-B5DF-D96DBFA2F6A7}" type="parTrans" cxnId="{0226D401-BB22-4962-BC6C-D21D8147167B}">
      <dgm:prSet/>
      <dgm:spPr/>
      <dgm:t>
        <a:bodyPr/>
        <a:lstStyle/>
        <a:p>
          <a:endParaRPr lang="en-US"/>
        </a:p>
      </dgm:t>
    </dgm:pt>
    <dgm:pt modelId="{6DDDA555-C9FF-4370-953E-C4286439FF8B}" type="sibTrans" cxnId="{0226D401-BB22-4962-BC6C-D21D8147167B}">
      <dgm:prSet/>
      <dgm:spPr/>
      <dgm:t>
        <a:bodyPr/>
        <a:lstStyle/>
        <a:p>
          <a:endParaRPr lang="en-US"/>
        </a:p>
      </dgm:t>
    </dgm:pt>
    <dgm:pt modelId="{CD7D1B5F-23F6-46CC-8186-652E39D940DD}">
      <dgm:prSet/>
      <dgm:spPr/>
      <dgm:t>
        <a:bodyPr/>
        <a:lstStyle/>
        <a:p>
          <a:r>
            <a:rPr lang="en-US" b="1"/>
            <a:t>US Time Culture</a:t>
          </a:r>
        </a:p>
      </dgm:t>
    </dgm:pt>
    <dgm:pt modelId="{A9314978-0A89-4B2A-8ACF-FA0ECFBAC2F2}" type="parTrans" cxnId="{CECED3ED-2415-4EE5-80FC-361C2A123D6B}">
      <dgm:prSet/>
      <dgm:spPr/>
      <dgm:t>
        <a:bodyPr/>
        <a:lstStyle/>
        <a:p>
          <a:endParaRPr lang="en-US"/>
        </a:p>
      </dgm:t>
    </dgm:pt>
    <dgm:pt modelId="{E165E892-CC9C-4A04-B821-B4CA748B3F8E}" type="sibTrans" cxnId="{CECED3ED-2415-4EE5-80FC-361C2A123D6B}">
      <dgm:prSet/>
      <dgm:spPr/>
      <dgm:t>
        <a:bodyPr/>
        <a:lstStyle/>
        <a:p>
          <a:endParaRPr lang="en-US"/>
        </a:p>
      </dgm:t>
    </dgm:pt>
    <dgm:pt modelId="{C53B37AD-52EE-406A-A8E9-0CFC44501D96}">
      <dgm:prSet/>
      <dgm:spPr/>
      <dgm:t>
        <a:bodyPr/>
        <a:lstStyle/>
        <a:p>
          <a:r>
            <a:rPr lang="en-US" b="1"/>
            <a:t>Work Etiquette</a:t>
          </a:r>
        </a:p>
      </dgm:t>
    </dgm:pt>
    <dgm:pt modelId="{0D44E387-5C76-4C39-99D2-4BB00553E437}" type="parTrans" cxnId="{3B7B33C9-3155-4FE2-A35B-BA06117E16C7}">
      <dgm:prSet/>
      <dgm:spPr/>
      <dgm:t>
        <a:bodyPr/>
        <a:lstStyle/>
        <a:p>
          <a:endParaRPr lang="en-US"/>
        </a:p>
      </dgm:t>
    </dgm:pt>
    <dgm:pt modelId="{EAFAA144-967C-4677-BC7C-4810079A3977}" type="sibTrans" cxnId="{3B7B33C9-3155-4FE2-A35B-BA06117E16C7}">
      <dgm:prSet/>
      <dgm:spPr/>
      <dgm:t>
        <a:bodyPr/>
        <a:lstStyle/>
        <a:p>
          <a:endParaRPr lang="en-US"/>
        </a:p>
      </dgm:t>
    </dgm:pt>
    <dgm:pt modelId="{61D68F8B-7C30-4CE8-982D-18B1774D0AF0}">
      <dgm:prSet/>
      <dgm:spPr/>
      <dgm:t>
        <a:bodyPr/>
        <a:lstStyle/>
        <a:p>
          <a:r>
            <a:rPr lang="en-US" b="1"/>
            <a:t>Expectations of Employees</a:t>
          </a:r>
        </a:p>
      </dgm:t>
    </dgm:pt>
    <dgm:pt modelId="{3FF05679-E768-4760-9F33-3B44250B8E57}" type="parTrans" cxnId="{F2DDF8DD-2BAF-4B9D-B6E4-1FAB0FF929E5}">
      <dgm:prSet/>
      <dgm:spPr/>
      <dgm:t>
        <a:bodyPr/>
        <a:lstStyle/>
        <a:p>
          <a:endParaRPr lang="en-US"/>
        </a:p>
      </dgm:t>
    </dgm:pt>
    <dgm:pt modelId="{F1BE89FC-7D20-4BA9-ABE4-41CCCE555978}" type="sibTrans" cxnId="{F2DDF8DD-2BAF-4B9D-B6E4-1FAB0FF929E5}">
      <dgm:prSet/>
      <dgm:spPr/>
      <dgm:t>
        <a:bodyPr/>
        <a:lstStyle/>
        <a:p>
          <a:endParaRPr lang="en-US"/>
        </a:p>
      </dgm:t>
    </dgm:pt>
    <dgm:pt modelId="{06DEC37A-7958-4DC6-89F9-F0B4ACE088BC}">
      <dgm:prSet/>
      <dgm:spPr/>
      <dgm:t>
        <a:bodyPr/>
        <a:lstStyle/>
        <a:p>
          <a:r>
            <a:rPr lang="en-US" b="1"/>
            <a:t>Using the internet</a:t>
          </a:r>
        </a:p>
      </dgm:t>
    </dgm:pt>
    <dgm:pt modelId="{0C2F4736-870D-4B57-ADF4-9B9D7D94B52F}" type="parTrans" cxnId="{93331F7F-F496-42AA-9E0E-446F68D2BCA5}">
      <dgm:prSet/>
      <dgm:spPr/>
      <dgm:t>
        <a:bodyPr/>
        <a:lstStyle/>
        <a:p>
          <a:endParaRPr lang="en-US"/>
        </a:p>
      </dgm:t>
    </dgm:pt>
    <dgm:pt modelId="{D2D37640-14C3-4371-9AC8-1E8852981BDC}" type="sibTrans" cxnId="{93331F7F-F496-42AA-9E0E-446F68D2BCA5}">
      <dgm:prSet/>
      <dgm:spPr/>
      <dgm:t>
        <a:bodyPr/>
        <a:lstStyle/>
        <a:p>
          <a:endParaRPr lang="en-US"/>
        </a:p>
      </dgm:t>
    </dgm:pt>
    <dgm:pt modelId="{7D4CE01A-1596-4361-8EF8-D035A7B0953C}">
      <dgm:prSet/>
      <dgm:spPr/>
      <dgm:t>
        <a:bodyPr/>
        <a:lstStyle/>
        <a:p>
          <a:r>
            <a:rPr lang="en-US" b="1"/>
            <a:t>Using your network (relatives, friends, agency)</a:t>
          </a:r>
        </a:p>
      </dgm:t>
    </dgm:pt>
    <dgm:pt modelId="{5E575B76-97FE-420D-9E26-08E17B02EED4}" type="parTrans" cxnId="{5D848C83-E43E-4A44-AE52-6EF9636E82E3}">
      <dgm:prSet/>
      <dgm:spPr/>
      <dgm:t>
        <a:bodyPr/>
        <a:lstStyle/>
        <a:p>
          <a:endParaRPr lang="en-US"/>
        </a:p>
      </dgm:t>
    </dgm:pt>
    <dgm:pt modelId="{1DABF099-61D1-4AD1-B6AF-F02674AAD05E}" type="sibTrans" cxnId="{5D848C83-E43E-4A44-AE52-6EF9636E82E3}">
      <dgm:prSet/>
      <dgm:spPr/>
      <dgm:t>
        <a:bodyPr/>
        <a:lstStyle/>
        <a:p>
          <a:endParaRPr lang="en-US"/>
        </a:p>
      </dgm:t>
    </dgm:pt>
    <dgm:pt modelId="{DDA4652E-10F2-4154-BBCB-6FEF50DB739E}">
      <dgm:prSet/>
      <dgm:spPr/>
      <dgm:t>
        <a:bodyPr/>
        <a:lstStyle/>
        <a:p>
          <a:r>
            <a:rPr lang="en-US" b="1"/>
            <a:t>Job Applications and Resumes</a:t>
          </a:r>
        </a:p>
      </dgm:t>
    </dgm:pt>
    <dgm:pt modelId="{647661A1-F9E2-46C2-9AE9-04D505C14149}" type="parTrans" cxnId="{F34C0EA2-5201-4676-9BC8-5B50EDA5CA4F}">
      <dgm:prSet/>
      <dgm:spPr/>
      <dgm:t>
        <a:bodyPr/>
        <a:lstStyle/>
        <a:p>
          <a:endParaRPr lang="en-US"/>
        </a:p>
      </dgm:t>
    </dgm:pt>
    <dgm:pt modelId="{8534A46C-76F1-4705-AC19-F9595127FA6F}" type="sibTrans" cxnId="{F34C0EA2-5201-4676-9BC8-5B50EDA5CA4F}">
      <dgm:prSet/>
      <dgm:spPr/>
      <dgm:t>
        <a:bodyPr/>
        <a:lstStyle/>
        <a:p>
          <a:endParaRPr lang="en-US"/>
        </a:p>
      </dgm:t>
    </dgm:pt>
    <dgm:pt modelId="{EFB7E326-8E8D-4752-8FB2-7AED1843A5B5}">
      <dgm:prSet/>
      <dgm:spPr/>
      <dgm:t>
        <a:bodyPr/>
        <a:lstStyle/>
        <a:p>
          <a:r>
            <a:rPr lang="en-US" b="1"/>
            <a:t>Job Application Workshop</a:t>
          </a:r>
        </a:p>
      </dgm:t>
    </dgm:pt>
    <dgm:pt modelId="{9C95D10D-1AFC-46EF-99CF-354C6BCCE1C7}" type="parTrans" cxnId="{10CC74B8-6BF6-4965-8EE1-06151985F29E}">
      <dgm:prSet/>
      <dgm:spPr/>
      <dgm:t>
        <a:bodyPr/>
        <a:lstStyle/>
        <a:p>
          <a:endParaRPr lang="en-US"/>
        </a:p>
      </dgm:t>
    </dgm:pt>
    <dgm:pt modelId="{5A7EE852-C018-4522-AA45-36DF98EF2DDA}" type="sibTrans" cxnId="{10CC74B8-6BF6-4965-8EE1-06151985F29E}">
      <dgm:prSet/>
      <dgm:spPr/>
      <dgm:t>
        <a:bodyPr/>
        <a:lstStyle/>
        <a:p>
          <a:endParaRPr lang="en-US"/>
        </a:p>
      </dgm:t>
    </dgm:pt>
    <dgm:pt modelId="{634D471A-0229-4BF3-958D-D314A8BCBD82}">
      <dgm:prSet/>
      <dgm:spPr/>
      <dgm:t>
        <a:bodyPr/>
        <a:lstStyle/>
        <a:p>
          <a:r>
            <a:rPr lang="en-US" b="1"/>
            <a:t>How to Interview</a:t>
          </a:r>
        </a:p>
      </dgm:t>
    </dgm:pt>
    <dgm:pt modelId="{54CA11DA-B76E-4776-906E-8A9FAD285A11}" type="parTrans" cxnId="{1BD060DE-4BD0-493B-B44B-ED87EDDCAFC4}">
      <dgm:prSet/>
      <dgm:spPr/>
      <dgm:t>
        <a:bodyPr/>
        <a:lstStyle/>
        <a:p>
          <a:endParaRPr lang="en-US"/>
        </a:p>
      </dgm:t>
    </dgm:pt>
    <dgm:pt modelId="{86EDE927-6D42-4D83-A6D1-7CC79334FAA0}" type="sibTrans" cxnId="{1BD060DE-4BD0-493B-B44B-ED87EDDCAFC4}">
      <dgm:prSet/>
      <dgm:spPr/>
      <dgm:t>
        <a:bodyPr/>
        <a:lstStyle/>
        <a:p>
          <a:endParaRPr lang="en-US"/>
        </a:p>
      </dgm:t>
    </dgm:pt>
    <dgm:pt modelId="{48271690-5A69-4383-A8E8-7C25541FF6AF}">
      <dgm:prSet/>
      <dgm:spPr/>
      <dgm:t>
        <a:bodyPr/>
        <a:lstStyle/>
        <a:p>
          <a:r>
            <a:rPr lang="en-US" b="1"/>
            <a:t>Learn about the job and the company</a:t>
          </a:r>
        </a:p>
      </dgm:t>
    </dgm:pt>
    <dgm:pt modelId="{F71C42B5-93C0-4E59-8930-42CAB2F949A3}" type="parTrans" cxnId="{80639A18-2A4A-45BD-B8E6-43C5F21DA016}">
      <dgm:prSet/>
      <dgm:spPr/>
      <dgm:t>
        <a:bodyPr/>
        <a:lstStyle/>
        <a:p>
          <a:endParaRPr lang="en-US"/>
        </a:p>
      </dgm:t>
    </dgm:pt>
    <dgm:pt modelId="{A8CE5F03-FF53-435D-84FD-6E2CECCC20F6}" type="sibTrans" cxnId="{80639A18-2A4A-45BD-B8E6-43C5F21DA016}">
      <dgm:prSet/>
      <dgm:spPr/>
      <dgm:t>
        <a:bodyPr/>
        <a:lstStyle/>
        <a:p>
          <a:endParaRPr lang="en-US"/>
        </a:p>
      </dgm:t>
    </dgm:pt>
    <dgm:pt modelId="{18DBDCF7-8563-40D2-8D69-3A182938B977}">
      <dgm:prSet/>
      <dgm:spPr/>
      <dgm:t>
        <a:bodyPr/>
        <a:lstStyle/>
        <a:p>
          <a:r>
            <a:rPr lang="en-US" b="1"/>
            <a:t>Financial Literacy</a:t>
          </a:r>
        </a:p>
      </dgm:t>
    </dgm:pt>
    <dgm:pt modelId="{A486C544-A00D-47DA-B7C6-1B4609243E10}" type="parTrans" cxnId="{84B9F12E-99BE-4D0D-863A-17A6810E4E2B}">
      <dgm:prSet/>
      <dgm:spPr/>
      <dgm:t>
        <a:bodyPr/>
        <a:lstStyle/>
        <a:p>
          <a:endParaRPr lang="en-US"/>
        </a:p>
      </dgm:t>
    </dgm:pt>
    <dgm:pt modelId="{44B51B22-9497-48AA-827E-E836AB5DE494}" type="sibTrans" cxnId="{84B9F12E-99BE-4D0D-863A-17A6810E4E2B}">
      <dgm:prSet/>
      <dgm:spPr/>
      <dgm:t>
        <a:bodyPr/>
        <a:lstStyle/>
        <a:p>
          <a:endParaRPr lang="en-US"/>
        </a:p>
      </dgm:t>
    </dgm:pt>
    <dgm:pt modelId="{A5D47E0D-0F3F-42E4-A2D9-2424E9CAEEC6}">
      <dgm:prSet/>
      <dgm:spPr/>
      <dgm:t>
        <a:bodyPr/>
        <a:lstStyle/>
        <a:p>
          <a:r>
            <a:rPr lang="en-US" b="1"/>
            <a:t>Setting financial goals</a:t>
          </a:r>
        </a:p>
      </dgm:t>
    </dgm:pt>
    <dgm:pt modelId="{B7435C96-15E4-4411-8E51-CF872CB0A95D}" type="parTrans" cxnId="{1296CE01-22B0-4BA5-BD49-D79C07884150}">
      <dgm:prSet/>
      <dgm:spPr/>
      <dgm:t>
        <a:bodyPr/>
        <a:lstStyle/>
        <a:p>
          <a:endParaRPr lang="en-US"/>
        </a:p>
      </dgm:t>
    </dgm:pt>
    <dgm:pt modelId="{23126695-1C6B-4CD0-96C4-52317BC78F6B}" type="sibTrans" cxnId="{1296CE01-22B0-4BA5-BD49-D79C07884150}">
      <dgm:prSet/>
      <dgm:spPr/>
      <dgm:t>
        <a:bodyPr/>
        <a:lstStyle/>
        <a:p>
          <a:endParaRPr lang="en-US"/>
        </a:p>
      </dgm:t>
    </dgm:pt>
    <dgm:pt modelId="{22494807-1039-44E9-AA70-E6E71E16F960}">
      <dgm:prSet/>
      <dgm:spPr/>
      <dgm:t>
        <a:bodyPr/>
        <a:lstStyle/>
        <a:p>
          <a:r>
            <a:rPr lang="en-US" b="1"/>
            <a:t>Understanding your paycheck</a:t>
          </a:r>
        </a:p>
      </dgm:t>
    </dgm:pt>
    <dgm:pt modelId="{FD3FB63C-31DB-4677-BB40-44DF61F2E076}" type="parTrans" cxnId="{7EB5E849-9610-46A8-90A1-9EB07DD8040B}">
      <dgm:prSet/>
      <dgm:spPr/>
      <dgm:t>
        <a:bodyPr/>
        <a:lstStyle/>
        <a:p>
          <a:endParaRPr lang="en-US"/>
        </a:p>
      </dgm:t>
    </dgm:pt>
    <dgm:pt modelId="{B6CFDC84-2111-48D5-AE1E-0AE6D0AC6D57}" type="sibTrans" cxnId="{7EB5E849-9610-46A8-90A1-9EB07DD8040B}">
      <dgm:prSet/>
      <dgm:spPr/>
      <dgm:t>
        <a:bodyPr/>
        <a:lstStyle/>
        <a:p>
          <a:endParaRPr lang="en-US"/>
        </a:p>
      </dgm:t>
    </dgm:pt>
    <dgm:pt modelId="{A37ACF2A-2AE4-4F03-97D1-610432153C52}" type="pres">
      <dgm:prSet presAssocID="{3CF4D756-C33C-4000-9781-8AC1F91D9670}" presName="Name0" presStyleCnt="0">
        <dgm:presLayoutVars>
          <dgm:dir/>
          <dgm:resizeHandles val="exact"/>
        </dgm:presLayoutVars>
      </dgm:prSet>
      <dgm:spPr/>
    </dgm:pt>
    <dgm:pt modelId="{09DA425E-C9A4-48A2-80CF-9395F083A3E3}" type="pres">
      <dgm:prSet presAssocID="{DF0FC1F7-EE11-4D30-9687-424EB3F3CC5A}" presName="node" presStyleLbl="node1" presStyleIdx="0" presStyleCnt="11">
        <dgm:presLayoutVars>
          <dgm:bulletEnabled val="1"/>
        </dgm:presLayoutVars>
      </dgm:prSet>
      <dgm:spPr/>
    </dgm:pt>
    <dgm:pt modelId="{67BB0326-8DDD-4853-8A0D-30A78AA93607}" type="pres">
      <dgm:prSet presAssocID="{5B5BEF60-0AD3-48D9-A753-3EB817AE813F}" presName="sibTrans" presStyleLbl="sibTrans1D1" presStyleIdx="0" presStyleCnt="10"/>
      <dgm:spPr/>
    </dgm:pt>
    <dgm:pt modelId="{C2DD1988-2654-40BF-AD3F-3A13FB8A90EF}" type="pres">
      <dgm:prSet presAssocID="{5B5BEF60-0AD3-48D9-A753-3EB817AE813F}" presName="connectorText" presStyleLbl="sibTrans1D1" presStyleIdx="0" presStyleCnt="10"/>
      <dgm:spPr/>
    </dgm:pt>
    <dgm:pt modelId="{6D9D0B16-FE90-4C1C-98B4-A45150544024}" type="pres">
      <dgm:prSet presAssocID="{B3298152-3429-4767-9105-FBEF0DE01B5E}" presName="node" presStyleLbl="node1" presStyleIdx="1" presStyleCnt="11">
        <dgm:presLayoutVars>
          <dgm:bulletEnabled val="1"/>
        </dgm:presLayoutVars>
      </dgm:prSet>
      <dgm:spPr/>
    </dgm:pt>
    <dgm:pt modelId="{9A7DE582-4A40-4035-A7BD-9473B57439A9}" type="pres">
      <dgm:prSet presAssocID="{D8CF756E-93B6-418A-951A-1D28E5C4B2A9}" presName="sibTrans" presStyleLbl="sibTrans1D1" presStyleIdx="1" presStyleCnt="10"/>
      <dgm:spPr/>
    </dgm:pt>
    <dgm:pt modelId="{62900D29-1FD4-4D92-8E47-22F6DA9F8678}" type="pres">
      <dgm:prSet presAssocID="{D8CF756E-93B6-418A-951A-1D28E5C4B2A9}" presName="connectorText" presStyleLbl="sibTrans1D1" presStyleIdx="1" presStyleCnt="10"/>
      <dgm:spPr/>
    </dgm:pt>
    <dgm:pt modelId="{BAC9C93F-1BDA-4FA6-BB56-319C83F66B3F}" type="pres">
      <dgm:prSet presAssocID="{24C3893B-CF5C-49E3-8311-FF7E66EDC67F}" presName="node" presStyleLbl="node1" presStyleIdx="2" presStyleCnt="11">
        <dgm:presLayoutVars>
          <dgm:bulletEnabled val="1"/>
        </dgm:presLayoutVars>
      </dgm:prSet>
      <dgm:spPr/>
    </dgm:pt>
    <dgm:pt modelId="{AAF81015-480F-46A1-AF47-8046F674E9AE}" type="pres">
      <dgm:prSet presAssocID="{020E5773-AC0A-4F14-B126-650D5A18B5F7}" presName="sibTrans" presStyleLbl="sibTrans1D1" presStyleIdx="2" presStyleCnt="10"/>
      <dgm:spPr/>
    </dgm:pt>
    <dgm:pt modelId="{B5FAB832-2D5D-4CCC-886F-0EA71ADC3D9A}" type="pres">
      <dgm:prSet presAssocID="{020E5773-AC0A-4F14-B126-650D5A18B5F7}" presName="connectorText" presStyleLbl="sibTrans1D1" presStyleIdx="2" presStyleCnt="10"/>
      <dgm:spPr/>
    </dgm:pt>
    <dgm:pt modelId="{6539163C-35EC-489C-B9C7-4C18698C888A}" type="pres">
      <dgm:prSet presAssocID="{C636FE5E-9765-41AE-94DF-33590CCAAD17}" presName="node" presStyleLbl="node1" presStyleIdx="3" presStyleCnt="11">
        <dgm:presLayoutVars>
          <dgm:bulletEnabled val="1"/>
        </dgm:presLayoutVars>
      </dgm:prSet>
      <dgm:spPr/>
    </dgm:pt>
    <dgm:pt modelId="{5E72CDC2-EEFD-4F77-9B41-48A693F436C9}" type="pres">
      <dgm:prSet presAssocID="{6DDDA555-C9FF-4370-953E-C4286439FF8B}" presName="sibTrans" presStyleLbl="sibTrans1D1" presStyleIdx="3" presStyleCnt="10"/>
      <dgm:spPr/>
    </dgm:pt>
    <dgm:pt modelId="{E046D468-5C08-49E4-B830-1C6A65842F97}" type="pres">
      <dgm:prSet presAssocID="{6DDDA555-C9FF-4370-953E-C4286439FF8B}" presName="connectorText" presStyleLbl="sibTrans1D1" presStyleIdx="3" presStyleCnt="10"/>
      <dgm:spPr/>
    </dgm:pt>
    <dgm:pt modelId="{4C71441D-DF74-460B-AFFF-60CB5008D6EB}" type="pres">
      <dgm:prSet presAssocID="{CD7D1B5F-23F6-46CC-8186-652E39D940DD}" presName="node" presStyleLbl="node1" presStyleIdx="4" presStyleCnt="11">
        <dgm:presLayoutVars>
          <dgm:bulletEnabled val="1"/>
        </dgm:presLayoutVars>
      </dgm:prSet>
      <dgm:spPr/>
    </dgm:pt>
    <dgm:pt modelId="{6C31E258-BCC8-4DD0-9FB9-D155139B5C6C}" type="pres">
      <dgm:prSet presAssocID="{E165E892-CC9C-4A04-B821-B4CA748B3F8E}" presName="sibTrans" presStyleLbl="sibTrans1D1" presStyleIdx="4" presStyleCnt="10"/>
      <dgm:spPr/>
    </dgm:pt>
    <dgm:pt modelId="{21AA5A0D-427E-41BD-8B4B-CCDA52524AA4}" type="pres">
      <dgm:prSet presAssocID="{E165E892-CC9C-4A04-B821-B4CA748B3F8E}" presName="connectorText" presStyleLbl="sibTrans1D1" presStyleIdx="4" presStyleCnt="10"/>
      <dgm:spPr/>
    </dgm:pt>
    <dgm:pt modelId="{5D779991-E41D-4D70-A796-A218D210D02D}" type="pres">
      <dgm:prSet presAssocID="{C53B37AD-52EE-406A-A8E9-0CFC44501D96}" presName="node" presStyleLbl="node1" presStyleIdx="5" presStyleCnt="11">
        <dgm:presLayoutVars>
          <dgm:bulletEnabled val="1"/>
        </dgm:presLayoutVars>
      </dgm:prSet>
      <dgm:spPr/>
    </dgm:pt>
    <dgm:pt modelId="{C8972B4F-F882-408E-819A-6027A50355F1}" type="pres">
      <dgm:prSet presAssocID="{EAFAA144-967C-4677-BC7C-4810079A3977}" presName="sibTrans" presStyleLbl="sibTrans1D1" presStyleIdx="5" presStyleCnt="10"/>
      <dgm:spPr/>
    </dgm:pt>
    <dgm:pt modelId="{D8DFF9D1-2F64-4A14-8CE1-C19A7DB45C36}" type="pres">
      <dgm:prSet presAssocID="{EAFAA144-967C-4677-BC7C-4810079A3977}" presName="connectorText" presStyleLbl="sibTrans1D1" presStyleIdx="5" presStyleCnt="10"/>
      <dgm:spPr/>
    </dgm:pt>
    <dgm:pt modelId="{6BE16183-1B59-4B79-B441-2B143C6CB35F}" type="pres">
      <dgm:prSet presAssocID="{61D68F8B-7C30-4CE8-982D-18B1774D0AF0}" presName="node" presStyleLbl="node1" presStyleIdx="6" presStyleCnt="11">
        <dgm:presLayoutVars>
          <dgm:bulletEnabled val="1"/>
        </dgm:presLayoutVars>
      </dgm:prSet>
      <dgm:spPr/>
    </dgm:pt>
    <dgm:pt modelId="{BE4BC8F9-3115-4AFD-B3D7-677FEBF77F54}" type="pres">
      <dgm:prSet presAssocID="{F1BE89FC-7D20-4BA9-ABE4-41CCCE555978}" presName="sibTrans" presStyleLbl="sibTrans1D1" presStyleIdx="6" presStyleCnt="10"/>
      <dgm:spPr/>
    </dgm:pt>
    <dgm:pt modelId="{6C2F60D2-7259-4A2C-8835-EB5E3F44E541}" type="pres">
      <dgm:prSet presAssocID="{F1BE89FC-7D20-4BA9-ABE4-41CCCE555978}" presName="connectorText" presStyleLbl="sibTrans1D1" presStyleIdx="6" presStyleCnt="10"/>
      <dgm:spPr/>
    </dgm:pt>
    <dgm:pt modelId="{B6E5B76C-6934-448B-81E9-0913378B339D}" type="pres">
      <dgm:prSet presAssocID="{06DEC37A-7958-4DC6-89F9-F0B4ACE088BC}" presName="node" presStyleLbl="node1" presStyleIdx="7" presStyleCnt="11">
        <dgm:presLayoutVars>
          <dgm:bulletEnabled val="1"/>
        </dgm:presLayoutVars>
      </dgm:prSet>
      <dgm:spPr/>
    </dgm:pt>
    <dgm:pt modelId="{5C0A341A-1CCB-41D5-BE77-DCCFCB29B6B3}" type="pres">
      <dgm:prSet presAssocID="{D2D37640-14C3-4371-9AC8-1E8852981BDC}" presName="sibTrans" presStyleLbl="sibTrans1D1" presStyleIdx="7" presStyleCnt="10"/>
      <dgm:spPr/>
    </dgm:pt>
    <dgm:pt modelId="{E2FA375B-4F52-4349-A078-F540D117E20B}" type="pres">
      <dgm:prSet presAssocID="{D2D37640-14C3-4371-9AC8-1E8852981BDC}" presName="connectorText" presStyleLbl="sibTrans1D1" presStyleIdx="7" presStyleCnt="10"/>
      <dgm:spPr/>
    </dgm:pt>
    <dgm:pt modelId="{2024F3BE-273A-444F-8D2F-D10369452606}" type="pres">
      <dgm:prSet presAssocID="{7D4CE01A-1596-4361-8EF8-D035A7B0953C}" presName="node" presStyleLbl="node1" presStyleIdx="8" presStyleCnt="11">
        <dgm:presLayoutVars>
          <dgm:bulletEnabled val="1"/>
        </dgm:presLayoutVars>
      </dgm:prSet>
      <dgm:spPr/>
    </dgm:pt>
    <dgm:pt modelId="{71158B67-C489-4013-A5FE-F25C123B4FC7}" type="pres">
      <dgm:prSet presAssocID="{1DABF099-61D1-4AD1-B6AF-F02674AAD05E}" presName="sibTrans" presStyleLbl="sibTrans1D1" presStyleIdx="8" presStyleCnt="10"/>
      <dgm:spPr/>
    </dgm:pt>
    <dgm:pt modelId="{2FFCE987-D487-4DC0-A32E-5F494D5B3098}" type="pres">
      <dgm:prSet presAssocID="{1DABF099-61D1-4AD1-B6AF-F02674AAD05E}" presName="connectorText" presStyleLbl="sibTrans1D1" presStyleIdx="8" presStyleCnt="10"/>
      <dgm:spPr/>
    </dgm:pt>
    <dgm:pt modelId="{7E64C042-869E-4E01-A4C6-964C27996031}" type="pres">
      <dgm:prSet presAssocID="{A5D47E0D-0F3F-42E4-A2D9-2424E9CAEEC6}" presName="node" presStyleLbl="node1" presStyleIdx="9" presStyleCnt="11">
        <dgm:presLayoutVars>
          <dgm:bulletEnabled val="1"/>
        </dgm:presLayoutVars>
      </dgm:prSet>
      <dgm:spPr/>
    </dgm:pt>
    <dgm:pt modelId="{12A3D48A-704A-4C5A-B474-C1CD0CAAD518}" type="pres">
      <dgm:prSet presAssocID="{23126695-1C6B-4CD0-96C4-52317BC78F6B}" presName="sibTrans" presStyleLbl="sibTrans1D1" presStyleIdx="9" presStyleCnt="10"/>
      <dgm:spPr/>
    </dgm:pt>
    <dgm:pt modelId="{8DF25678-E2D2-4048-8962-54ED80F28E5B}" type="pres">
      <dgm:prSet presAssocID="{23126695-1C6B-4CD0-96C4-52317BC78F6B}" presName="connectorText" presStyleLbl="sibTrans1D1" presStyleIdx="9" presStyleCnt="10"/>
      <dgm:spPr/>
    </dgm:pt>
    <dgm:pt modelId="{4830D779-6460-47BA-98DE-DBCF1EF85C41}" type="pres">
      <dgm:prSet presAssocID="{22494807-1039-44E9-AA70-E6E71E16F960}" presName="node" presStyleLbl="node1" presStyleIdx="10" presStyleCnt="11">
        <dgm:presLayoutVars>
          <dgm:bulletEnabled val="1"/>
        </dgm:presLayoutVars>
      </dgm:prSet>
      <dgm:spPr/>
    </dgm:pt>
  </dgm:ptLst>
  <dgm:cxnLst>
    <dgm:cxn modelId="{1296CE01-22B0-4BA5-BD49-D79C07884150}" srcId="{3CF4D756-C33C-4000-9781-8AC1F91D9670}" destId="{A5D47E0D-0F3F-42E4-A2D9-2424E9CAEEC6}" srcOrd="9" destOrd="0" parTransId="{B7435C96-15E4-4411-8E51-CF872CB0A95D}" sibTransId="{23126695-1C6B-4CD0-96C4-52317BC78F6B}"/>
    <dgm:cxn modelId="{0226D401-BB22-4962-BC6C-D21D8147167B}" srcId="{3CF4D756-C33C-4000-9781-8AC1F91D9670}" destId="{C636FE5E-9765-41AE-94DF-33590CCAAD17}" srcOrd="3" destOrd="0" parTransId="{1281793E-A5F0-4BF9-B5DF-D96DBFA2F6A7}" sibTransId="{6DDDA555-C9FF-4370-953E-C4286439FF8B}"/>
    <dgm:cxn modelId="{06097003-AACE-45AE-825A-2A831A25E596}" type="presOf" srcId="{06DEC37A-7958-4DC6-89F9-F0B4ACE088BC}" destId="{B6E5B76C-6934-448B-81E9-0913378B339D}" srcOrd="0" destOrd="0" presId="urn:microsoft.com/office/officeart/2016/7/layout/RepeatingBendingProcessNew"/>
    <dgm:cxn modelId="{E572E207-8331-4130-B267-4E046505D505}" type="presOf" srcId="{EFB7E326-8E8D-4752-8FB2-7AED1843A5B5}" destId="{2024F3BE-273A-444F-8D2F-D10369452606}" srcOrd="0" destOrd="2" presId="urn:microsoft.com/office/officeart/2016/7/layout/RepeatingBendingProcessNew"/>
    <dgm:cxn modelId="{B245A70E-DBE9-45AF-AC98-F81CC498ED4C}" type="presOf" srcId="{23126695-1C6B-4CD0-96C4-52317BC78F6B}" destId="{12A3D48A-704A-4C5A-B474-C1CD0CAAD518}" srcOrd="0" destOrd="0" presId="urn:microsoft.com/office/officeart/2016/7/layout/RepeatingBendingProcessNew"/>
    <dgm:cxn modelId="{48363D12-8B33-457A-B8FC-B45843F33D64}" srcId="{3CF4D756-C33C-4000-9781-8AC1F91D9670}" destId="{24C3893B-CF5C-49E3-8311-FF7E66EDC67F}" srcOrd="2" destOrd="0" parTransId="{692CB5FE-DB62-4D8B-8949-8B4F7BA65CAB}" sibTransId="{020E5773-AC0A-4F14-B126-650D5A18B5F7}"/>
    <dgm:cxn modelId="{7FA93518-FF39-4E72-968B-096D00D44147}" srcId="{3CF4D756-C33C-4000-9781-8AC1F91D9670}" destId="{DF0FC1F7-EE11-4D30-9687-424EB3F3CC5A}" srcOrd="0" destOrd="0" parTransId="{9E34311E-45FC-42C5-BB18-30168BA22218}" sibTransId="{5B5BEF60-0AD3-48D9-A753-3EB817AE813F}"/>
    <dgm:cxn modelId="{80639A18-2A4A-45BD-B8E6-43C5F21DA016}" srcId="{7D4CE01A-1596-4361-8EF8-D035A7B0953C}" destId="{48271690-5A69-4383-A8E8-7C25541FF6AF}" srcOrd="3" destOrd="0" parTransId="{F71C42B5-93C0-4E59-8930-42CAB2F949A3}" sibTransId="{A8CE5F03-FF53-435D-84FD-6E2CECCC20F6}"/>
    <dgm:cxn modelId="{FFFC8F19-3799-49BF-A799-716DEEFF1031}" type="presOf" srcId="{7D4CE01A-1596-4361-8EF8-D035A7B0953C}" destId="{2024F3BE-273A-444F-8D2F-D10369452606}" srcOrd="0" destOrd="0" presId="urn:microsoft.com/office/officeart/2016/7/layout/RepeatingBendingProcessNew"/>
    <dgm:cxn modelId="{44671C27-838F-4812-B1DB-FE12016D7089}" type="presOf" srcId="{3CF4D756-C33C-4000-9781-8AC1F91D9670}" destId="{A37ACF2A-2AE4-4F03-97D1-610432153C52}" srcOrd="0" destOrd="0" presId="urn:microsoft.com/office/officeart/2016/7/layout/RepeatingBendingProcessNew"/>
    <dgm:cxn modelId="{84B9F12E-99BE-4D0D-863A-17A6810E4E2B}" srcId="{7D4CE01A-1596-4361-8EF8-D035A7B0953C}" destId="{18DBDCF7-8563-40D2-8D69-3A182938B977}" srcOrd="4" destOrd="0" parTransId="{A486C544-A00D-47DA-B7C6-1B4609243E10}" sibTransId="{44B51B22-9497-48AA-827E-E836AB5DE494}"/>
    <dgm:cxn modelId="{7CC07C31-88D4-4EBC-BE97-98E15F991B4C}" type="presOf" srcId="{1DABF099-61D1-4AD1-B6AF-F02674AAD05E}" destId="{71158B67-C489-4013-A5FE-F25C123B4FC7}" srcOrd="0" destOrd="0" presId="urn:microsoft.com/office/officeart/2016/7/layout/RepeatingBendingProcessNew"/>
    <dgm:cxn modelId="{F152F033-71E6-4BE9-9579-D710FE0C5E40}" type="presOf" srcId="{D2D37640-14C3-4371-9AC8-1E8852981BDC}" destId="{5C0A341A-1CCB-41D5-BE77-DCCFCB29B6B3}" srcOrd="0" destOrd="0" presId="urn:microsoft.com/office/officeart/2016/7/layout/RepeatingBendingProcessNew"/>
    <dgm:cxn modelId="{01826038-9302-4BA8-8BC2-C3C6F71FF417}" type="presOf" srcId="{48271690-5A69-4383-A8E8-7C25541FF6AF}" destId="{2024F3BE-273A-444F-8D2F-D10369452606}" srcOrd="0" destOrd="4" presId="urn:microsoft.com/office/officeart/2016/7/layout/RepeatingBendingProcessNew"/>
    <dgm:cxn modelId="{7B08185C-435C-42B7-B22F-F1262AA2EAB0}" type="presOf" srcId="{5B5BEF60-0AD3-48D9-A753-3EB817AE813F}" destId="{C2DD1988-2654-40BF-AD3F-3A13FB8A90EF}" srcOrd="1" destOrd="0" presId="urn:microsoft.com/office/officeart/2016/7/layout/RepeatingBendingProcessNew"/>
    <dgm:cxn modelId="{6264FE43-58E8-4CAE-97D9-E94939F3C467}" type="presOf" srcId="{D2D37640-14C3-4371-9AC8-1E8852981BDC}" destId="{E2FA375B-4F52-4349-A078-F540D117E20B}" srcOrd="1" destOrd="0" presId="urn:microsoft.com/office/officeart/2016/7/layout/RepeatingBendingProcessNew"/>
    <dgm:cxn modelId="{7EB5E849-9610-46A8-90A1-9EB07DD8040B}" srcId="{3CF4D756-C33C-4000-9781-8AC1F91D9670}" destId="{22494807-1039-44E9-AA70-E6E71E16F960}" srcOrd="10" destOrd="0" parTransId="{FD3FB63C-31DB-4677-BB40-44DF61F2E076}" sibTransId="{B6CFDC84-2111-48D5-AE1E-0AE6D0AC6D57}"/>
    <dgm:cxn modelId="{44E43D4E-0076-4851-B103-D9E7E7BD78B8}" type="presOf" srcId="{EAFAA144-967C-4677-BC7C-4810079A3977}" destId="{D8DFF9D1-2F64-4A14-8CE1-C19A7DB45C36}" srcOrd="1" destOrd="0" presId="urn:microsoft.com/office/officeart/2016/7/layout/RepeatingBendingProcessNew"/>
    <dgm:cxn modelId="{92CE676E-B0FA-419D-8861-F80F560A09D3}" type="presOf" srcId="{61D68F8B-7C30-4CE8-982D-18B1774D0AF0}" destId="{6BE16183-1B59-4B79-B441-2B143C6CB35F}" srcOrd="0" destOrd="0" presId="urn:microsoft.com/office/officeart/2016/7/layout/RepeatingBendingProcessNew"/>
    <dgm:cxn modelId="{C70F3451-BCA7-4D24-AFFF-2717323B3576}" type="presOf" srcId="{B3298152-3429-4767-9105-FBEF0DE01B5E}" destId="{6D9D0B16-FE90-4C1C-98B4-A45150544024}" srcOrd="0" destOrd="0" presId="urn:microsoft.com/office/officeart/2016/7/layout/RepeatingBendingProcessNew"/>
    <dgm:cxn modelId="{02771472-BA11-4D82-8BCF-8097D393EC72}" type="presOf" srcId="{24C3893B-CF5C-49E3-8311-FF7E66EDC67F}" destId="{BAC9C93F-1BDA-4FA6-BB56-319C83F66B3F}" srcOrd="0" destOrd="0" presId="urn:microsoft.com/office/officeart/2016/7/layout/RepeatingBendingProcessNew"/>
    <dgm:cxn modelId="{DB05D154-AE3D-4DA9-A4CE-2D8363082134}" type="presOf" srcId="{C636FE5E-9765-41AE-94DF-33590CCAAD17}" destId="{6539163C-35EC-489C-B9C7-4C18698C888A}" srcOrd="0" destOrd="0" presId="urn:microsoft.com/office/officeart/2016/7/layout/RepeatingBendingProcessNew"/>
    <dgm:cxn modelId="{1EF8BB55-D7EC-482D-B190-55F10F458130}" type="presOf" srcId="{EAFAA144-967C-4677-BC7C-4810079A3977}" destId="{C8972B4F-F882-408E-819A-6027A50355F1}" srcOrd="0" destOrd="0" presId="urn:microsoft.com/office/officeart/2016/7/layout/RepeatingBendingProcessNew"/>
    <dgm:cxn modelId="{2D435D76-971C-4858-A329-5B7ACB573419}" type="presOf" srcId="{D8CF756E-93B6-418A-951A-1D28E5C4B2A9}" destId="{62900D29-1FD4-4D92-8E47-22F6DA9F8678}" srcOrd="1" destOrd="0" presId="urn:microsoft.com/office/officeart/2016/7/layout/RepeatingBendingProcessNew"/>
    <dgm:cxn modelId="{33664C56-5F81-4C74-92E5-C2D9F3A144E5}" type="presOf" srcId="{F1BE89FC-7D20-4BA9-ABE4-41CCCE555978}" destId="{BE4BC8F9-3115-4AFD-B3D7-677FEBF77F54}" srcOrd="0" destOrd="0" presId="urn:microsoft.com/office/officeart/2016/7/layout/RepeatingBendingProcessNew"/>
    <dgm:cxn modelId="{93331F7F-F496-42AA-9E0E-446F68D2BCA5}" srcId="{3CF4D756-C33C-4000-9781-8AC1F91D9670}" destId="{06DEC37A-7958-4DC6-89F9-F0B4ACE088BC}" srcOrd="7" destOrd="0" parTransId="{0C2F4736-870D-4B57-ADF4-9B9D7D94B52F}" sibTransId="{D2D37640-14C3-4371-9AC8-1E8852981BDC}"/>
    <dgm:cxn modelId="{5D848C83-E43E-4A44-AE52-6EF9636E82E3}" srcId="{3CF4D756-C33C-4000-9781-8AC1F91D9670}" destId="{7D4CE01A-1596-4361-8EF8-D035A7B0953C}" srcOrd="8" destOrd="0" parTransId="{5E575B76-97FE-420D-9E26-08E17B02EED4}" sibTransId="{1DABF099-61D1-4AD1-B6AF-F02674AAD05E}"/>
    <dgm:cxn modelId="{58899D8C-3037-476D-95EE-5C71B625FF07}" type="presOf" srcId="{634D471A-0229-4BF3-958D-D314A8BCBD82}" destId="{2024F3BE-273A-444F-8D2F-D10369452606}" srcOrd="0" destOrd="3" presId="urn:microsoft.com/office/officeart/2016/7/layout/RepeatingBendingProcessNew"/>
    <dgm:cxn modelId="{08E9E48E-6037-43D9-B119-4FE718C0D02F}" type="presOf" srcId="{020E5773-AC0A-4F14-B126-650D5A18B5F7}" destId="{AAF81015-480F-46A1-AF47-8046F674E9AE}" srcOrd="0" destOrd="0" presId="urn:microsoft.com/office/officeart/2016/7/layout/RepeatingBendingProcessNew"/>
    <dgm:cxn modelId="{DFBEDC8F-3F73-4CD1-B894-0468ACA10F46}" type="presOf" srcId="{22494807-1039-44E9-AA70-E6E71E16F960}" destId="{4830D779-6460-47BA-98DE-DBCF1EF85C41}" srcOrd="0" destOrd="0" presId="urn:microsoft.com/office/officeart/2016/7/layout/RepeatingBendingProcessNew"/>
    <dgm:cxn modelId="{AB6DF591-BF69-404E-B93D-2AFBE0307430}" type="presOf" srcId="{1DABF099-61D1-4AD1-B6AF-F02674AAD05E}" destId="{2FFCE987-D487-4DC0-A32E-5F494D5B3098}" srcOrd="1" destOrd="0" presId="urn:microsoft.com/office/officeart/2016/7/layout/RepeatingBendingProcessNew"/>
    <dgm:cxn modelId="{F34C0EA2-5201-4676-9BC8-5B50EDA5CA4F}" srcId="{7D4CE01A-1596-4361-8EF8-D035A7B0953C}" destId="{DDA4652E-10F2-4154-BBCB-6FEF50DB739E}" srcOrd="0" destOrd="0" parTransId="{647661A1-F9E2-46C2-9AE9-04D505C14149}" sibTransId="{8534A46C-76F1-4705-AC19-F9595127FA6F}"/>
    <dgm:cxn modelId="{071E52A2-4757-4E60-B5A5-8F668926C521}" type="presOf" srcId="{5B5BEF60-0AD3-48D9-A753-3EB817AE813F}" destId="{67BB0326-8DDD-4853-8A0D-30A78AA93607}" srcOrd="0" destOrd="0" presId="urn:microsoft.com/office/officeart/2016/7/layout/RepeatingBendingProcessNew"/>
    <dgm:cxn modelId="{367987A3-8D23-4D79-AFDC-2F8642EC97FC}" srcId="{3CF4D756-C33C-4000-9781-8AC1F91D9670}" destId="{B3298152-3429-4767-9105-FBEF0DE01B5E}" srcOrd="1" destOrd="0" parTransId="{A58CE05D-016B-42DC-9529-D70A5314801E}" sibTransId="{D8CF756E-93B6-418A-951A-1D28E5C4B2A9}"/>
    <dgm:cxn modelId="{C1A490A4-9A8D-49E6-BCC1-AEE174D84C80}" type="presOf" srcId="{DF0FC1F7-EE11-4D30-9687-424EB3F3CC5A}" destId="{09DA425E-C9A4-48A2-80CF-9395F083A3E3}" srcOrd="0" destOrd="0" presId="urn:microsoft.com/office/officeart/2016/7/layout/RepeatingBendingProcessNew"/>
    <dgm:cxn modelId="{014FF8AA-3333-4E3A-B1CE-E8FA1BC9602A}" type="presOf" srcId="{23126695-1C6B-4CD0-96C4-52317BC78F6B}" destId="{8DF25678-E2D2-4048-8962-54ED80F28E5B}" srcOrd="1" destOrd="0" presId="urn:microsoft.com/office/officeart/2016/7/layout/RepeatingBendingProcessNew"/>
    <dgm:cxn modelId="{FB12EAAB-7589-4D18-AB4C-F9C948BE38BD}" type="presOf" srcId="{6DDDA555-C9FF-4370-953E-C4286439FF8B}" destId="{E046D468-5C08-49E4-B830-1C6A65842F97}" srcOrd="1" destOrd="0" presId="urn:microsoft.com/office/officeart/2016/7/layout/RepeatingBendingProcessNew"/>
    <dgm:cxn modelId="{10CC74B8-6BF6-4965-8EE1-06151985F29E}" srcId="{7D4CE01A-1596-4361-8EF8-D035A7B0953C}" destId="{EFB7E326-8E8D-4752-8FB2-7AED1843A5B5}" srcOrd="1" destOrd="0" parTransId="{9C95D10D-1AFC-46EF-99CF-354C6BCCE1C7}" sibTransId="{5A7EE852-C018-4522-AA45-36DF98EF2DDA}"/>
    <dgm:cxn modelId="{8A36DEC0-45DF-4380-BA84-94B358CF8C93}" type="presOf" srcId="{E165E892-CC9C-4A04-B821-B4CA748B3F8E}" destId="{6C31E258-BCC8-4DD0-9FB9-D155139B5C6C}" srcOrd="0" destOrd="0" presId="urn:microsoft.com/office/officeart/2016/7/layout/RepeatingBendingProcessNew"/>
    <dgm:cxn modelId="{BA1B81C1-3C5E-4A99-AD15-2A9CCACCCE6F}" type="presOf" srcId="{6DDDA555-C9FF-4370-953E-C4286439FF8B}" destId="{5E72CDC2-EEFD-4F77-9B41-48A693F436C9}" srcOrd="0" destOrd="0" presId="urn:microsoft.com/office/officeart/2016/7/layout/RepeatingBendingProcessNew"/>
    <dgm:cxn modelId="{6F2384C7-629D-4117-982D-5C0B73618D75}" type="presOf" srcId="{020E5773-AC0A-4F14-B126-650D5A18B5F7}" destId="{B5FAB832-2D5D-4CCC-886F-0EA71ADC3D9A}" srcOrd="1" destOrd="0" presId="urn:microsoft.com/office/officeart/2016/7/layout/RepeatingBendingProcessNew"/>
    <dgm:cxn modelId="{D69C9AC8-919F-4824-B827-5BB46CB6F6FB}" type="presOf" srcId="{18DBDCF7-8563-40D2-8D69-3A182938B977}" destId="{2024F3BE-273A-444F-8D2F-D10369452606}" srcOrd="0" destOrd="5" presId="urn:microsoft.com/office/officeart/2016/7/layout/RepeatingBendingProcessNew"/>
    <dgm:cxn modelId="{3B7B33C9-3155-4FE2-A35B-BA06117E16C7}" srcId="{3CF4D756-C33C-4000-9781-8AC1F91D9670}" destId="{C53B37AD-52EE-406A-A8E9-0CFC44501D96}" srcOrd="5" destOrd="0" parTransId="{0D44E387-5C76-4C39-99D2-4BB00553E437}" sibTransId="{EAFAA144-967C-4677-BC7C-4810079A3977}"/>
    <dgm:cxn modelId="{732E88C9-37BF-4290-85B9-8B5A51784019}" type="presOf" srcId="{A5D47E0D-0F3F-42E4-A2D9-2424E9CAEEC6}" destId="{7E64C042-869E-4E01-A4C6-964C27996031}" srcOrd="0" destOrd="0" presId="urn:microsoft.com/office/officeart/2016/7/layout/RepeatingBendingProcessNew"/>
    <dgm:cxn modelId="{02E10DCA-1704-47DD-B6E6-423A136A3EEB}" type="presOf" srcId="{C53B37AD-52EE-406A-A8E9-0CFC44501D96}" destId="{5D779991-E41D-4D70-A796-A218D210D02D}" srcOrd="0" destOrd="0" presId="urn:microsoft.com/office/officeart/2016/7/layout/RepeatingBendingProcessNew"/>
    <dgm:cxn modelId="{B059C3D1-B5E0-44A8-8B60-BD9D6D958680}" type="presOf" srcId="{E165E892-CC9C-4A04-B821-B4CA748B3F8E}" destId="{21AA5A0D-427E-41BD-8B4B-CCDA52524AA4}" srcOrd="1" destOrd="0" presId="urn:microsoft.com/office/officeart/2016/7/layout/RepeatingBendingProcessNew"/>
    <dgm:cxn modelId="{F2DDF8DD-2BAF-4B9D-B6E4-1FAB0FF929E5}" srcId="{3CF4D756-C33C-4000-9781-8AC1F91D9670}" destId="{61D68F8B-7C30-4CE8-982D-18B1774D0AF0}" srcOrd="6" destOrd="0" parTransId="{3FF05679-E768-4760-9F33-3B44250B8E57}" sibTransId="{F1BE89FC-7D20-4BA9-ABE4-41CCCE555978}"/>
    <dgm:cxn modelId="{1BD060DE-4BD0-493B-B44B-ED87EDDCAFC4}" srcId="{7D4CE01A-1596-4361-8EF8-D035A7B0953C}" destId="{634D471A-0229-4BF3-958D-D314A8BCBD82}" srcOrd="2" destOrd="0" parTransId="{54CA11DA-B76E-4776-906E-8A9FAD285A11}" sibTransId="{86EDE927-6D42-4D83-A6D1-7CC79334FAA0}"/>
    <dgm:cxn modelId="{CECED3ED-2415-4EE5-80FC-361C2A123D6B}" srcId="{3CF4D756-C33C-4000-9781-8AC1F91D9670}" destId="{CD7D1B5F-23F6-46CC-8186-652E39D940DD}" srcOrd="4" destOrd="0" parTransId="{A9314978-0A89-4B2A-8ACF-FA0ECFBAC2F2}" sibTransId="{E165E892-CC9C-4A04-B821-B4CA748B3F8E}"/>
    <dgm:cxn modelId="{863CE4EF-DF6A-4AA5-9939-C8EA265EEE88}" type="presOf" srcId="{DDA4652E-10F2-4154-BBCB-6FEF50DB739E}" destId="{2024F3BE-273A-444F-8D2F-D10369452606}" srcOrd="0" destOrd="1" presId="urn:microsoft.com/office/officeart/2016/7/layout/RepeatingBendingProcessNew"/>
    <dgm:cxn modelId="{32B542F4-D3F1-49B3-BA77-B24232C7B628}" type="presOf" srcId="{D8CF756E-93B6-418A-951A-1D28E5C4B2A9}" destId="{9A7DE582-4A40-4035-A7BD-9473B57439A9}" srcOrd="0" destOrd="0" presId="urn:microsoft.com/office/officeart/2016/7/layout/RepeatingBendingProcessNew"/>
    <dgm:cxn modelId="{4156B0F7-0EF4-4AF5-9645-45A9B3ABD9FD}" type="presOf" srcId="{F1BE89FC-7D20-4BA9-ABE4-41CCCE555978}" destId="{6C2F60D2-7259-4A2C-8835-EB5E3F44E541}" srcOrd="1" destOrd="0" presId="urn:microsoft.com/office/officeart/2016/7/layout/RepeatingBendingProcessNew"/>
    <dgm:cxn modelId="{9B6423F9-5C49-4121-B9EF-F8DE4B6B647A}" type="presOf" srcId="{CD7D1B5F-23F6-46CC-8186-652E39D940DD}" destId="{4C71441D-DF74-460B-AFFF-60CB5008D6EB}" srcOrd="0" destOrd="0" presId="urn:microsoft.com/office/officeart/2016/7/layout/RepeatingBendingProcessNew"/>
    <dgm:cxn modelId="{544C8FB4-FC70-4DE9-B471-00E56121BBB4}" type="presParOf" srcId="{A37ACF2A-2AE4-4F03-97D1-610432153C52}" destId="{09DA425E-C9A4-48A2-80CF-9395F083A3E3}" srcOrd="0" destOrd="0" presId="urn:microsoft.com/office/officeart/2016/7/layout/RepeatingBendingProcessNew"/>
    <dgm:cxn modelId="{D87EF592-0AE4-490E-9FFF-9EB2F77A0CBE}" type="presParOf" srcId="{A37ACF2A-2AE4-4F03-97D1-610432153C52}" destId="{67BB0326-8DDD-4853-8A0D-30A78AA93607}" srcOrd="1" destOrd="0" presId="urn:microsoft.com/office/officeart/2016/7/layout/RepeatingBendingProcessNew"/>
    <dgm:cxn modelId="{49837362-526F-4A14-8FDD-04B3628B42EE}" type="presParOf" srcId="{67BB0326-8DDD-4853-8A0D-30A78AA93607}" destId="{C2DD1988-2654-40BF-AD3F-3A13FB8A90EF}" srcOrd="0" destOrd="0" presId="urn:microsoft.com/office/officeart/2016/7/layout/RepeatingBendingProcessNew"/>
    <dgm:cxn modelId="{E379A6BF-C797-43A5-B6AF-BE74AFEF94C0}" type="presParOf" srcId="{A37ACF2A-2AE4-4F03-97D1-610432153C52}" destId="{6D9D0B16-FE90-4C1C-98B4-A45150544024}" srcOrd="2" destOrd="0" presId="urn:microsoft.com/office/officeart/2016/7/layout/RepeatingBendingProcessNew"/>
    <dgm:cxn modelId="{B233509D-E581-4803-9623-33F193EAFE2D}" type="presParOf" srcId="{A37ACF2A-2AE4-4F03-97D1-610432153C52}" destId="{9A7DE582-4A40-4035-A7BD-9473B57439A9}" srcOrd="3" destOrd="0" presId="urn:microsoft.com/office/officeart/2016/7/layout/RepeatingBendingProcessNew"/>
    <dgm:cxn modelId="{134A51D8-5975-4439-BCEA-E44728B7BAE5}" type="presParOf" srcId="{9A7DE582-4A40-4035-A7BD-9473B57439A9}" destId="{62900D29-1FD4-4D92-8E47-22F6DA9F8678}" srcOrd="0" destOrd="0" presId="urn:microsoft.com/office/officeart/2016/7/layout/RepeatingBendingProcessNew"/>
    <dgm:cxn modelId="{EB6BE274-CDAA-4D0B-B2A5-4B4AD83C440F}" type="presParOf" srcId="{A37ACF2A-2AE4-4F03-97D1-610432153C52}" destId="{BAC9C93F-1BDA-4FA6-BB56-319C83F66B3F}" srcOrd="4" destOrd="0" presId="urn:microsoft.com/office/officeart/2016/7/layout/RepeatingBendingProcessNew"/>
    <dgm:cxn modelId="{F8CC5AF2-E98D-4A7A-9328-C15C327A1043}" type="presParOf" srcId="{A37ACF2A-2AE4-4F03-97D1-610432153C52}" destId="{AAF81015-480F-46A1-AF47-8046F674E9AE}" srcOrd="5" destOrd="0" presId="urn:microsoft.com/office/officeart/2016/7/layout/RepeatingBendingProcessNew"/>
    <dgm:cxn modelId="{7534247A-0A47-4A2D-B937-6575923D72E7}" type="presParOf" srcId="{AAF81015-480F-46A1-AF47-8046F674E9AE}" destId="{B5FAB832-2D5D-4CCC-886F-0EA71ADC3D9A}" srcOrd="0" destOrd="0" presId="urn:microsoft.com/office/officeart/2016/7/layout/RepeatingBendingProcessNew"/>
    <dgm:cxn modelId="{9C9E432D-91EC-4626-B2A1-6F4FD54A941C}" type="presParOf" srcId="{A37ACF2A-2AE4-4F03-97D1-610432153C52}" destId="{6539163C-35EC-489C-B9C7-4C18698C888A}" srcOrd="6" destOrd="0" presId="urn:microsoft.com/office/officeart/2016/7/layout/RepeatingBendingProcessNew"/>
    <dgm:cxn modelId="{11D7DCC1-EDCE-48FC-8B0D-385B93684D68}" type="presParOf" srcId="{A37ACF2A-2AE4-4F03-97D1-610432153C52}" destId="{5E72CDC2-EEFD-4F77-9B41-48A693F436C9}" srcOrd="7" destOrd="0" presId="urn:microsoft.com/office/officeart/2016/7/layout/RepeatingBendingProcessNew"/>
    <dgm:cxn modelId="{78CC86C5-E239-4509-B844-AA8E1F7238EC}" type="presParOf" srcId="{5E72CDC2-EEFD-4F77-9B41-48A693F436C9}" destId="{E046D468-5C08-49E4-B830-1C6A65842F97}" srcOrd="0" destOrd="0" presId="urn:microsoft.com/office/officeart/2016/7/layout/RepeatingBendingProcessNew"/>
    <dgm:cxn modelId="{A7499B29-FA27-4079-94A8-B4A1D7C19A6C}" type="presParOf" srcId="{A37ACF2A-2AE4-4F03-97D1-610432153C52}" destId="{4C71441D-DF74-460B-AFFF-60CB5008D6EB}" srcOrd="8" destOrd="0" presId="urn:microsoft.com/office/officeart/2016/7/layout/RepeatingBendingProcessNew"/>
    <dgm:cxn modelId="{00958212-3AE9-4D14-9272-B19EEC633E16}" type="presParOf" srcId="{A37ACF2A-2AE4-4F03-97D1-610432153C52}" destId="{6C31E258-BCC8-4DD0-9FB9-D155139B5C6C}" srcOrd="9" destOrd="0" presId="urn:microsoft.com/office/officeart/2016/7/layout/RepeatingBendingProcessNew"/>
    <dgm:cxn modelId="{677727A4-B173-4ADC-9A90-672D8249B047}" type="presParOf" srcId="{6C31E258-BCC8-4DD0-9FB9-D155139B5C6C}" destId="{21AA5A0D-427E-41BD-8B4B-CCDA52524AA4}" srcOrd="0" destOrd="0" presId="urn:microsoft.com/office/officeart/2016/7/layout/RepeatingBendingProcessNew"/>
    <dgm:cxn modelId="{A0737BC6-D66B-4AF2-A90F-5B22AC5DC750}" type="presParOf" srcId="{A37ACF2A-2AE4-4F03-97D1-610432153C52}" destId="{5D779991-E41D-4D70-A796-A218D210D02D}" srcOrd="10" destOrd="0" presId="urn:microsoft.com/office/officeart/2016/7/layout/RepeatingBendingProcessNew"/>
    <dgm:cxn modelId="{A1297555-F23A-458C-A716-191894EFF9D9}" type="presParOf" srcId="{A37ACF2A-2AE4-4F03-97D1-610432153C52}" destId="{C8972B4F-F882-408E-819A-6027A50355F1}" srcOrd="11" destOrd="0" presId="urn:microsoft.com/office/officeart/2016/7/layout/RepeatingBendingProcessNew"/>
    <dgm:cxn modelId="{BB7C223E-1A1B-4731-860C-28CED40984D5}" type="presParOf" srcId="{C8972B4F-F882-408E-819A-6027A50355F1}" destId="{D8DFF9D1-2F64-4A14-8CE1-C19A7DB45C36}" srcOrd="0" destOrd="0" presId="urn:microsoft.com/office/officeart/2016/7/layout/RepeatingBendingProcessNew"/>
    <dgm:cxn modelId="{85D9D966-E247-45F4-8218-D4AB4D1B23D8}" type="presParOf" srcId="{A37ACF2A-2AE4-4F03-97D1-610432153C52}" destId="{6BE16183-1B59-4B79-B441-2B143C6CB35F}" srcOrd="12" destOrd="0" presId="urn:microsoft.com/office/officeart/2016/7/layout/RepeatingBendingProcessNew"/>
    <dgm:cxn modelId="{FA63E8D9-F18B-429E-B814-B3770004C961}" type="presParOf" srcId="{A37ACF2A-2AE4-4F03-97D1-610432153C52}" destId="{BE4BC8F9-3115-4AFD-B3D7-677FEBF77F54}" srcOrd="13" destOrd="0" presId="urn:microsoft.com/office/officeart/2016/7/layout/RepeatingBendingProcessNew"/>
    <dgm:cxn modelId="{7A6B4A52-1BA0-4502-83FC-A77BD697AC97}" type="presParOf" srcId="{BE4BC8F9-3115-4AFD-B3D7-677FEBF77F54}" destId="{6C2F60D2-7259-4A2C-8835-EB5E3F44E541}" srcOrd="0" destOrd="0" presId="urn:microsoft.com/office/officeart/2016/7/layout/RepeatingBendingProcessNew"/>
    <dgm:cxn modelId="{FF45DA53-A6D6-4C35-8DB9-4275FE6D6D74}" type="presParOf" srcId="{A37ACF2A-2AE4-4F03-97D1-610432153C52}" destId="{B6E5B76C-6934-448B-81E9-0913378B339D}" srcOrd="14" destOrd="0" presId="urn:microsoft.com/office/officeart/2016/7/layout/RepeatingBendingProcessNew"/>
    <dgm:cxn modelId="{63181D5A-5FE1-4EBE-906F-E4DAB46B6C09}" type="presParOf" srcId="{A37ACF2A-2AE4-4F03-97D1-610432153C52}" destId="{5C0A341A-1CCB-41D5-BE77-DCCFCB29B6B3}" srcOrd="15" destOrd="0" presId="urn:microsoft.com/office/officeart/2016/7/layout/RepeatingBendingProcessNew"/>
    <dgm:cxn modelId="{FDAA0C9B-B971-42E9-B6DE-59F2E347BC05}" type="presParOf" srcId="{5C0A341A-1CCB-41D5-BE77-DCCFCB29B6B3}" destId="{E2FA375B-4F52-4349-A078-F540D117E20B}" srcOrd="0" destOrd="0" presId="urn:microsoft.com/office/officeart/2016/7/layout/RepeatingBendingProcessNew"/>
    <dgm:cxn modelId="{CC1E87FE-D46A-44E5-895C-4E5143AE21CF}" type="presParOf" srcId="{A37ACF2A-2AE4-4F03-97D1-610432153C52}" destId="{2024F3BE-273A-444F-8D2F-D10369452606}" srcOrd="16" destOrd="0" presId="urn:microsoft.com/office/officeart/2016/7/layout/RepeatingBendingProcessNew"/>
    <dgm:cxn modelId="{11EC223A-043F-43F5-83E7-E1BCE2E9DF19}" type="presParOf" srcId="{A37ACF2A-2AE4-4F03-97D1-610432153C52}" destId="{71158B67-C489-4013-A5FE-F25C123B4FC7}" srcOrd="17" destOrd="0" presId="urn:microsoft.com/office/officeart/2016/7/layout/RepeatingBendingProcessNew"/>
    <dgm:cxn modelId="{154D23C0-31E3-4071-9A06-0CC3C8EB4D83}" type="presParOf" srcId="{71158B67-C489-4013-A5FE-F25C123B4FC7}" destId="{2FFCE987-D487-4DC0-A32E-5F494D5B3098}" srcOrd="0" destOrd="0" presId="urn:microsoft.com/office/officeart/2016/7/layout/RepeatingBendingProcessNew"/>
    <dgm:cxn modelId="{06D437E9-3AA8-4382-AD1D-1FF8C5D90C73}" type="presParOf" srcId="{A37ACF2A-2AE4-4F03-97D1-610432153C52}" destId="{7E64C042-869E-4E01-A4C6-964C27996031}" srcOrd="18" destOrd="0" presId="urn:microsoft.com/office/officeart/2016/7/layout/RepeatingBendingProcessNew"/>
    <dgm:cxn modelId="{63E3CDFA-4C74-4CF9-B0B4-6FF36B57BB96}" type="presParOf" srcId="{A37ACF2A-2AE4-4F03-97D1-610432153C52}" destId="{12A3D48A-704A-4C5A-B474-C1CD0CAAD518}" srcOrd="19" destOrd="0" presId="urn:microsoft.com/office/officeart/2016/7/layout/RepeatingBendingProcessNew"/>
    <dgm:cxn modelId="{01ADE7A2-30C0-4DE8-87CD-367275612764}" type="presParOf" srcId="{12A3D48A-704A-4C5A-B474-C1CD0CAAD518}" destId="{8DF25678-E2D2-4048-8962-54ED80F28E5B}" srcOrd="0" destOrd="0" presId="urn:microsoft.com/office/officeart/2016/7/layout/RepeatingBendingProcessNew"/>
    <dgm:cxn modelId="{13E88872-3235-438F-BD16-AEA8DC1A633F}" type="presParOf" srcId="{A37ACF2A-2AE4-4F03-97D1-610432153C52}" destId="{4830D779-6460-47BA-98DE-DBCF1EF85C41}" srcOrd="20"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1F6A1-5AFB-477A-B306-99523B28C0CB}">
      <dsp:nvSpPr>
        <dsp:cNvPr id="0" name=""/>
        <dsp:cNvSpPr/>
      </dsp:nvSpPr>
      <dsp:spPr>
        <a:xfrm>
          <a:off x="3289999" y="169"/>
          <a:ext cx="1356301" cy="881595"/>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bg1"/>
              </a:solidFill>
              <a:latin typeface="Calibri Light" panose="020F0302020204030204"/>
            </a:rPr>
            <a:t>Date</a:t>
          </a:r>
          <a:endParaRPr lang="en-US" sz="1600" b="1" kern="1200">
            <a:solidFill>
              <a:schemeClr val="bg1"/>
            </a:solidFill>
          </a:endParaRPr>
        </a:p>
      </dsp:txBody>
      <dsp:txXfrm>
        <a:off x="3333035" y="43205"/>
        <a:ext cx="1270229" cy="795523"/>
      </dsp:txXfrm>
    </dsp:sp>
    <dsp:sp modelId="{88AFCD63-22B6-4BCF-BFBD-5E81476A2047}">
      <dsp:nvSpPr>
        <dsp:cNvPr id="0" name=""/>
        <dsp:cNvSpPr/>
      </dsp:nvSpPr>
      <dsp:spPr>
        <a:xfrm>
          <a:off x="1890205" y="440967"/>
          <a:ext cx="4155889" cy="4155889"/>
        </a:xfrm>
        <a:custGeom>
          <a:avLst/>
          <a:gdLst/>
          <a:ahLst/>
          <a:cxnLst/>
          <a:rect l="0" t="0" r="0" b="0"/>
          <a:pathLst>
            <a:path>
              <a:moveTo>
                <a:pt x="2764773" y="116791"/>
              </a:moveTo>
              <a:arcTo wR="2077944" hR="2077944" stAng="17358066" swAng="150221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FC78436-98D6-423D-A5B1-B2BDFCE0A5B7}">
      <dsp:nvSpPr>
        <dsp:cNvPr id="0" name=""/>
        <dsp:cNvSpPr/>
      </dsp:nvSpPr>
      <dsp:spPr>
        <a:xfrm>
          <a:off x="5089552" y="1039142"/>
          <a:ext cx="1356301" cy="881595"/>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a:solidFill>
                <a:schemeClr val="bg1"/>
              </a:solidFill>
              <a:latin typeface="Calibri Light" panose="020F0302020204030204"/>
            </a:rPr>
            <a:t>(One) Program/ Funder</a:t>
          </a:r>
          <a:endParaRPr lang="en-US" sz="1600" b="1" kern="1200">
            <a:solidFill>
              <a:schemeClr val="bg1"/>
            </a:solidFill>
          </a:endParaRPr>
        </a:p>
      </dsp:txBody>
      <dsp:txXfrm>
        <a:off x="5132588" y="1082178"/>
        <a:ext cx="1270229" cy="795523"/>
      </dsp:txXfrm>
    </dsp:sp>
    <dsp:sp modelId="{A34EF1E5-5BE7-4C64-A68B-E142F7371117}">
      <dsp:nvSpPr>
        <dsp:cNvPr id="0" name=""/>
        <dsp:cNvSpPr/>
      </dsp:nvSpPr>
      <dsp:spPr>
        <a:xfrm>
          <a:off x="1890205" y="440967"/>
          <a:ext cx="4155889" cy="4155889"/>
        </a:xfrm>
        <a:custGeom>
          <a:avLst/>
          <a:gdLst/>
          <a:ahLst/>
          <a:cxnLst/>
          <a:rect l="0" t="0" r="0" b="0"/>
          <a:pathLst>
            <a:path>
              <a:moveTo>
                <a:pt x="4071341" y="1491237"/>
              </a:moveTo>
              <a:arcTo wR="2077944" hR="2077944" stAng="20615970" swAng="196806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DB5AF9D-3286-4551-B14E-1163F2818279}">
      <dsp:nvSpPr>
        <dsp:cNvPr id="0" name=""/>
        <dsp:cNvSpPr/>
      </dsp:nvSpPr>
      <dsp:spPr>
        <a:xfrm>
          <a:off x="5089552" y="3117087"/>
          <a:ext cx="1356301" cy="881595"/>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a:solidFill>
                <a:schemeClr val="bg1"/>
              </a:solidFill>
              <a:latin typeface="Calibri Light" panose="020F0302020204030204"/>
            </a:rPr>
            <a:t>Service Mode</a:t>
          </a:r>
          <a:endParaRPr lang="en-US" sz="1600" b="1" kern="1200">
            <a:solidFill>
              <a:schemeClr val="bg1"/>
            </a:solidFill>
          </a:endParaRPr>
        </a:p>
      </dsp:txBody>
      <dsp:txXfrm>
        <a:off x="5132588" y="3160123"/>
        <a:ext cx="1270229" cy="795523"/>
      </dsp:txXfrm>
    </dsp:sp>
    <dsp:sp modelId="{7B2CBC7F-BC47-40C4-BA74-A93ABAF0AC50}">
      <dsp:nvSpPr>
        <dsp:cNvPr id="0" name=""/>
        <dsp:cNvSpPr/>
      </dsp:nvSpPr>
      <dsp:spPr>
        <a:xfrm>
          <a:off x="1890205" y="440967"/>
          <a:ext cx="4155889" cy="4155889"/>
        </a:xfrm>
        <a:custGeom>
          <a:avLst/>
          <a:gdLst/>
          <a:ahLst/>
          <a:cxnLst/>
          <a:rect l="0" t="0" r="0" b="0"/>
          <a:pathLst>
            <a:path>
              <a:moveTo>
                <a:pt x="3530200" y="3564150"/>
              </a:moveTo>
              <a:arcTo wR="2077944" hR="2077944" stAng="2739717" swAng="150221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59D4676-B1FB-41EC-BCD1-5CA433688497}">
      <dsp:nvSpPr>
        <dsp:cNvPr id="0" name=""/>
        <dsp:cNvSpPr/>
      </dsp:nvSpPr>
      <dsp:spPr>
        <a:xfrm>
          <a:off x="3289999" y="4156059"/>
          <a:ext cx="1356301" cy="881595"/>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a:solidFill>
                <a:schemeClr val="bg1"/>
              </a:solidFill>
              <a:latin typeface="Calibri Light" panose="020F0302020204030204"/>
            </a:rPr>
            <a:t>Who Interpreted</a:t>
          </a:r>
          <a:endParaRPr lang="en-US" sz="1600" b="1" kern="1200">
            <a:solidFill>
              <a:schemeClr val="bg1"/>
            </a:solidFill>
          </a:endParaRPr>
        </a:p>
      </dsp:txBody>
      <dsp:txXfrm>
        <a:off x="3333035" y="4199095"/>
        <a:ext cx="1270229" cy="795523"/>
      </dsp:txXfrm>
    </dsp:sp>
    <dsp:sp modelId="{02F2C72F-2E4D-43AD-9AA7-7D3E356EC092}">
      <dsp:nvSpPr>
        <dsp:cNvPr id="0" name=""/>
        <dsp:cNvSpPr/>
      </dsp:nvSpPr>
      <dsp:spPr>
        <a:xfrm>
          <a:off x="1890205" y="440967"/>
          <a:ext cx="4155889" cy="4155889"/>
        </a:xfrm>
        <a:custGeom>
          <a:avLst/>
          <a:gdLst/>
          <a:ahLst/>
          <a:cxnLst/>
          <a:rect l="0" t="0" r="0" b="0"/>
          <a:pathLst>
            <a:path>
              <a:moveTo>
                <a:pt x="1391116" y="4039098"/>
              </a:moveTo>
              <a:arcTo wR="2077944" hR="2077944" stAng="6558066" swAng="150221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635D7B8-D534-4774-89C4-6071681FD986}">
      <dsp:nvSpPr>
        <dsp:cNvPr id="0" name=""/>
        <dsp:cNvSpPr/>
      </dsp:nvSpPr>
      <dsp:spPr>
        <a:xfrm>
          <a:off x="1490446" y="3117087"/>
          <a:ext cx="1356301" cy="881595"/>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a:solidFill>
                <a:schemeClr val="bg1"/>
              </a:solidFill>
              <a:latin typeface="Calibri Light" panose="020F0302020204030204"/>
            </a:rPr>
            <a:t>Activity</a:t>
          </a:r>
          <a:endParaRPr lang="en-US" sz="1600" b="1" kern="1200">
            <a:solidFill>
              <a:schemeClr val="bg1"/>
            </a:solidFill>
          </a:endParaRPr>
        </a:p>
      </dsp:txBody>
      <dsp:txXfrm>
        <a:off x="1533482" y="3160123"/>
        <a:ext cx="1270229" cy="795523"/>
      </dsp:txXfrm>
    </dsp:sp>
    <dsp:sp modelId="{9DA07246-C387-47E3-BACC-DF119B2B3F81}">
      <dsp:nvSpPr>
        <dsp:cNvPr id="0" name=""/>
        <dsp:cNvSpPr/>
      </dsp:nvSpPr>
      <dsp:spPr>
        <a:xfrm>
          <a:off x="1890205" y="440967"/>
          <a:ext cx="4155889" cy="4155889"/>
        </a:xfrm>
        <a:custGeom>
          <a:avLst/>
          <a:gdLst/>
          <a:ahLst/>
          <a:cxnLst/>
          <a:rect l="0" t="0" r="0" b="0"/>
          <a:pathLst>
            <a:path>
              <a:moveTo>
                <a:pt x="84548" y="2664652"/>
              </a:moveTo>
              <a:arcTo wR="2077944" hR="2077944" stAng="9815970" swAng="196806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BEF6EAF-A8C4-4EED-BD38-E0B42C039BFC}">
      <dsp:nvSpPr>
        <dsp:cNvPr id="0" name=""/>
        <dsp:cNvSpPr/>
      </dsp:nvSpPr>
      <dsp:spPr>
        <a:xfrm>
          <a:off x="1490446" y="1039142"/>
          <a:ext cx="1356301" cy="881595"/>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a:solidFill>
                <a:schemeClr val="bg1"/>
              </a:solidFill>
              <a:latin typeface="Calibri Light" panose="020F0302020204030204"/>
            </a:rPr>
            <a:t>Staff Name</a:t>
          </a:r>
        </a:p>
      </dsp:txBody>
      <dsp:txXfrm>
        <a:off x="1533482" y="1082178"/>
        <a:ext cx="1270229" cy="795523"/>
      </dsp:txXfrm>
    </dsp:sp>
    <dsp:sp modelId="{D20CA0D0-3BCA-4481-9844-57F30AC0CE70}">
      <dsp:nvSpPr>
        <dsp:cNvPr id="0" name=""/>
        <dsp:cNvSpPr/>
      </dsp:nvSpPr>
      <dsp:spPr>
        <a:xfrm>
          <a:off x="1890205" y="440967"/>
          <a:ext cx="4155889" cy="4155889"/>
        </a:xfrm>
        <a:custGeom>
          <a:avLst/>
          <a:gdLst/>
          <a:ahLst/>
          <a:cxnLst/>
          <a:rect l="0" t="0" r="0" b="0"/>
          <a:pathLst>
            <a:path>
              <a:moveTo>
                <a:pt x="625688" y="591739"/>
              </a:moveTo>
              <a:arcTo wR="2077944" hR="2077944" stAng="13539717" swAng="150221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B0326-8DDD-4853-8A0D-30A78AA93607}">
      <dsp:nvSpPr>
        <dsp:cNvPr id="0" name=""/>
        <dsp:cNvSpPr/>
      </dsp:nvSpPr>
      <dsp:spPr>
        <a:xfrm>
          <a:off x="3061347" y="607901"/>
          <a:ext cx="466311" cy="91440"/>
        </a:xfrm>
        <a:custGeom>
          <a:avLst/>
          <a:gdLst/>
          <a:ahLst/>
          <a:cxnLst/>
          <a:rect l="0" t="0" r="0" b="0"/>
          <a:pathLst>
            <a:path>
              <a:moveTo>
                <a:pt x="0" y="45720"/>
              </a:moveTo>
              <a:lnTo>
                <a:pt x="46631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82080" y="651134"/>
        <a:ext cx="24845" cy="4973"/>
      </dsp:txXfrm>
    </dsp:sp>
    <dsp:sp modelId="{09DA425E-C9A4-48A2-80CF-9395F083A3E3}">
      <dsp:nvSpPr>
        <dsp:cNvPr id="0" name=""/>
        <dsp:cNvSpPr/>
      </dsp:nvSpPr>
      <dsp:spPr>
        <a:xfrm>
          <a:off x="902663" y="5475"/>
          <a:ext cx="2160484" cy="12962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866" tIns="111125" rIns="105866" bIns="111125" numCol="1" spcCol="1270" anchor="ctr" anchorCtr="0">
          <a:noAutofit/>
        </a:bodyPr>
        <a:lstStyle/>
        <a:p>
          <a:pPr marL="0" lvl="0" indent="0" algn="ctr" defTabSz="533400">
            <a:lnSpc>
              <a:spcPct val="90000"/>
            </a:lnSpc>
            <a:spcBef>
              <a:spcPct val="0"/>
            </a:spcBef>
            <a:spcAft>
              <a:spcPct val="35000"/>
            </a:spcAft>
            <a:buNone/>
          </a:pPr>
          <a:r>
            <a:rPr lang="en-US" sz="1200" b="1" kern="1200"/>
            <a:t>Introduction and setting goals</a:t>
          </a:r>
        </a:p>
      </dsp:txBody>
      <dsp:txXfrm>
        <a:off x="902663" y="5475"/>
        <a:ext cx="2160484" cy="1296290"/>
      </dsp:txXfrm>
    </dsp:sp>
    <dsp:sp modelId="{9A7DE582-4A40-4035-A7BD-9473B57439A9}">
      <dsp:nvSpPr>
        <dsp:cNvPr id="0" name=""/>
        <dsp:cNvSpPr/>
      </dsp:nvSpPr>
      <dsp:spPr>
        <a:xfrm>
          <a:off x="5718743" y="607901"/>
          <a:ext cx="466311" cy="91440"/>
        </a:xfrm>
        <a:custGeom>
          <a:avLst/>
          <a:gdLst/>
          <a:ahLst/>
          <a:cxnLst/>
          <a:rect l="0" t="0" r="0" b="0"/>
          <a:pathLst>
            <a:path>
              <a:moveTo>
                <a:pt x="0" y="45720"/>
              </a:moveTo>
              <a:lnTo>
                <a:pt x="46631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39476" y="651134"/>
        <a:ext cx="24845" cy="4973"/>
      </dsp:txXfrm>
    </dsp:sp>
    <dsp:sp modelId="{6D9D0B16-FE90-4C1C-98B4-A45150544024}">
      <dsp:nvSpPr>
        <dsp:cNvPr id="0" name=""/>
        <dsp:cNvSpPr/>
      </dsp:nvSpPr>
      <dsp:spPr>
        <a:xfrm>
          <a:off x="3560059" y="5475"/>
          <a:ext cx="2160484" cy="12962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866" tIns="111125" rIns="105866" bIns="111125" numCol="1" spcCol="1270" anchor="ctr" anchorCtr="0">
          <a:noAutofit/>
        </a:bodyPr>
        <a:lstStyle/>
        <a:p>
          <a:pPr marL="0" lvl="0" indent="0" algn="ctr" defTabSz="533400">
            <a:lnSpc>
              <a:spcPct val="90000"/>
            </a:lnSpc>
            <a:spcBef>
              <a:spcPct val="0"/>
            </a:spcBef>
            <a:spcAft>
              <a:spcPct val="35000"/>
            </a:spcAft>
            <a:buNone/>
          </a:pPr>
          <a:r>
            <a:rPr lang="en-US" sz="1200" b="1" kern="1200"/>
            <a:t>“Working in the US” warmup/intro</a:t>
          </a:r>
        </a:p>
      </dsp:txBody>
      <dsp:txXfrm>
        <a:off x="3560059" y="5475"/>
        <a:ext cx="2160484" cy="1296290"/>
      </dsp:txXfrm>
    </dsp:sp>
    <dsp:sp modelId="{AAF81015-480F-46A1-AF47-8046F674E9AE}">
      <dsp:nvSpPr>
        <dsp:cNvPr id="0" name=""/>
        <dsp:cNvSpPr/>
      </dsp:nvSpPr>
      <dsp:spPr>
        <a:xfrm>
          <a:off x="8376139" y="607901"/>
          <a:ext cx="466311" cy="91440"/>
        </a:xfrm>
        <a:custGeom>
          <a:avLst/>
          <a:gdLst/>
          <a:ahLst/>
          <a:cxnLst/>
          <a:rect l="0" t="0" r="0" b="0"/>
          <a:pathLst>
            <a:path>
              <a:moveTo>
                <a:pt x="0" y="45720"/>
              </a:moveTo>
              <a:lnTo>
                <a:pt x="46631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596872" y="651134"/>
        <a:ext cx="24845" cy="4973"/>
      </dsp:txXfrm>
    </dsp:sp>
    <dsp:sp modelId="{BAC9C93F-1BDA-4FA6-BB56-319C83F66B3F}">
      <dsp:nvSpPr>
        <dsp:cNvPr id="0" name=""/>
        <dsp:cNvSpPr/>
      </dsp:nvSpPr>
      <dsp:spPr>
        <a:xfrm>
          <a:off x="6217455" y="5475"/>
          <a:ext cx="2160484" cy="12962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866" tIns="111125" rIns="105866" bIns="111125" numCol="1" spcCol="1270" anchor="ctr" anchorCtr="0">
          <a:noAutofit/>
        </a:bodyPr>
        <a:lstStyle/>
        <a:p>
          <a:pPr marL="0" lvl="0" indent="0" algn="ctr" defTabSz="533400">
            <a:lnSpc>
              <a:spcPct val="90000"/>
            </a:lnSpc>
            <a:spcBef>
              <a:spcPct val="0"/>
            </a:spcBef>
            <a:spcAft>
              <a:spcPct val="35000"/>
            </a:spcAft>
            <a:buNone/>
          </a:pPr>
          <a:r>
            <a:rPr lang="en-US" sz="1200" b="1" kern="1200"/>
            <a:t>Short-term vs. long-term goals</a:t>
          </a:r>
        </a:p>
      </dsp:txBody>
      <dsp:txXfrm>
        <a:off x="6217455" y="5475"/>
        <a:ext cx="2160484" cy="1296290"/>
      </dsp:txXfrm>
    </dsp:sp>
    <dsp:sp modelId="{5E72CDC2-EEFD-4F77-9B41-48A693F436C9}">
      <dsp:nvSpPr>
        <dsp:cNvPr id="0" name=""/>
        <dsp:cNvSpPr/>
      </dsp:nvSpPr>
      <dsp:spPr>
        <a:xfrm>
          <a:off x="1982905" y="1299966"/>
          <a:ext cx="7972188" cy="466311"/>
        </a:xfrm>
        <a:custGeom>
          <a:avLst/>
          <a:gdLst/>
          <a:ahLst/>
          <a:cxnLst/>
          <a:rect l="0" t="0" r="0" b="0"/>
          <a:pathLst>
            <a:path>
              <a:moveTo>
                <a:pt x="7972188" y="0"/>
              </a:moveTo>
              <a:lnTo>
                <a:pt x="7972188" y="250255"/>
              </a:lnTo>
              <a:lnTo>
                <a:pt x="0" y="250255"/>
              </a:lnTo>
              <a:lnTo>
                <a:pt x="0" y="466311"/>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69308" y="1530635"/>
        <a:ext cx="399382" cy="4973"/>
      </dsp:txXfrm>
    </dsp:sp>
    <dsp:sp modelId="{6539163C-35EC-489C-B9C7-4C18698C888A}">
      <dsp:nvSpPr>
        <dsp:cNvPr id="0" name=""/>
        <dsp:cNvSpPr/>
      </dsp:nvSpPr>
      <dsp:spPr>
        <a:xfrm>
          <a:off x="8874851" y="5475"/>
          <a:ext cx="2160484" cy="12962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866" tIns="111125" rIns="105866" bIns="111125" numCol="1" spcCol="1270" anchor="ctr" anchorCtr="0">
          <a:noAutofit/>
        </a:bodyPr>
        <a:lstStyle/>
        <a:p>
          <a:pPr marL="0" lvl="0" indent="0" algn="ctr" defTabSz="533400">
            <a:lnSpc>
              <a:spcPct val="90000"/>
            </a:lnSpc>
            <a:spcBef>
              <a:spcPct val="0"/>
            </a:spcBef>
            <a:spcAft>
              <a:spcPct val="35000"/>
            </a:spcAft>
            <a:buNone/>
          </a:pPr>
          <a:r>
            <a:rPr lang="en-US" sz="1200" b="1" kern="1200"/>
            <a:t>US Work Culture</a:t>
          </a:r>
        </a:p>
      </dsp:txBody>
      <dsp:txXfrm>
        <a:off x="8874851" y="5475"/>
        <a:ext cx="2160484" cy="1296290"/>
      </dsp:txXfrm>
    </dsp:sp>
    <dsp:sp modelId="{6C31E258-BCC8-4DD0-9FB9-D155139B5C6C}">
      <dsp:nvSpPr>
        <dsp:cNvPr id="0" name=""/>
        <dsp:cNvSpPr/>
      </dsp:nvSpPr>
      <dsp:spPr>
        <a:xfrm>
          <a:off x="3061347" y="2401103"/>
          <a:ext cx="466311" cy="91440"/>
        </a:xfrm>
        <a:custGeom>
          <a:avLst/>
          <a:gdLst/>
          <a:ahLst/>
          <a:cxnLst/>
          <a:rect l="0" t="0" r="0" b="0"/>
          <a:pathLst>
            <a:path>
              <a:moveTo>
                <a:pt x="0" y="45720"/>
              </a:moveTo>
              <a:lnTo>
                <a:pt x="46631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82080" y="2444336"/>
        <a:ext cx="24845" cy="4973"/>
      </dsp:txXfrm>
    </dsp:sp>
    <dsp:sp modelId="{4C71441D-DF74-460B-AFFF-60CB5008D6EB}">
      <dsp:nvSpPr>
        <dsp:cNvPr id="0" name=""/>
        <dsp:cNvSpPr/>
      </dsp:nvSpPr>
      <dsp:spPr>
        <a:xfrm>
          <a:off x="902663" y="1798678"/>
          <a:ext cx="2160484" cy="12962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866" tIns="111125" rIns="105866" bIns="111125" numCol="1" spcCol="1270" anchor="ctr" anchorCtr="0">
          <a:noAutofit/>
        </a:bodyPr>
        <a:lstStyle/>
        <a:p>
          <a:pPr marL="0" lvl="0" indent="0" algn="ctr" defTabSz="533400">
            <a:lnSpc>
              <a:spcPct val="90000"/>
            </a:lnSpc>
            <a:spcBef>
              <a:spcPct val="0"/>
            </a:spcBef>
            <a:spcAft>
              <a:spcPct val="35000"/>
            </a:spcAft>
            <a:buNone/>
          </a:pPr>
          <a:r>
            <a:rPr lang="en-US" sz="1200" b="1" kern="1200"/>
            <a:t>US Time Culture</a:t>
          </a:r>
        </a:p>
      </dsp:txBody>
      <dsp:txXfrm>
        <a:off x="902663" y="1798678"/>
        <a:ext cx="2160484" cy="1296290"/>
      </dsp:txXfrm>
    </dsp:sp>
    <dsp:sp modelId="{C8972B4F-F882-408E-819A-6027A50355F1}">
      <dsp:nvSpPr>
        <dsp:cNvPr id="0" name=""/>
        <dsp:cNvSpPr/>
      </dsp:nvSpPr>
      <dsp:spPr>
        <a:xfrm>
          <a:off x="5718743" y="2401103"/>
          <a:ext cx="466311" cy="91440"/>
        </a:xfrm>
        <a:custGeom>
          <a:avLst/>
          <a:gdLst/>
          <a:ahLst/>
          <a:cxnLst/>
          <a:rect l="0" t="0" r="0" b="0"/>
          <a:pathLst>
            <a:path>
              <a:moveTo>
                <a:pt x="0" y="45720"/>
              </a:moveTo>
              <a:lnTo>
                <a:pt x="46631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39476" y="2444336"/>
        <a:ext cx="24845" cy="4973"/>
      </dsp:txXfrm>
    </dsp:sp>
    <dsp:sp modelId="{5D779991-E41D-4D70-A796-A218D210D02D}">
      <dsp:nvSpPr>
        <dsp:cNvPr id="0" name=""/>
        <dsp:cNvSpPr/>
      </dsp:nvSpPr>
      <dsp:spPr>
        <a:xfrm>
          <a:off x="3560059" y="1798678"/>
          <a:ext cx="2160484" cy="12962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866" tIns="111125" rIns="105866" bIns="111125" numCol="1" spcCol="1270" anchor="ctr" anchorCtr="0">
          <a:noAutofit/>
        </a:bodyPr>
        <a:lstStyle/>
        <a:p>
          <a:pPr marL="0" lvl="0" indent="0" algn="ctr" defTabSz="533400">
            <a:lnSpc>
              <a:spcPct val="90000"/>
            </a:lnSpc>
            <a:spcBef>
              <a:spcPct val="0"/>
            </a:spcBef>
            <a:spcAft>
              <a:spcPct val="35000"/>
            </a:spcAft>
            <a:buNone/>
          </a:pPr>
          <a:r>
            <a:rPr lang="en-US" sz="1200" b="1" kern="1200"/>
            <a:t>Work Etiquette</a:t>
          </a:r>
        </a:p>
      </dsp:txBody>
      <dsp:txXfrm>
        <a:off x="3560059" y="1798678"/>
        <a:ext cx="2160484" cy="1296290"/>
      </dsp:txXfrm>
    </dsp:sp>
    <dsp:sp modelId="{BE4BC8F9-3115-4AFD-B3D7-677FEBF77F54}">
      <dsp:nvSpPr>
        <dsp:cNvPr id="0" name=""/>
        <dsp:cNvSpPr/>
      </dsp:nvSpPr>
      <dsp:spPr>
        <a:xfrm>
          <a:off x="8376139" y="2401103"/>
          <a:ext cx="466311" cy="91440"/>
        </a:xfrm>
        <a:custGeom>
          <a:avLst/>
          <a:gdLst/>
          <a:ahLst/>
          <a:cxnLst/>
          <a:rect l="0" t="0" r="0" b="0"/>
          <a:pathLst>
            <a:path>
              <a:moveTo>
                <a:pt x="0" y="45720"/>
              </a:moveTo>
              <a:lnTo>
                <a:pt x="46631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596872" y="2444336"/>
        <a:ext cx="24845" cy="4973"/>
      </dsp:txXfrm>
    </dsp:sp>
    <dsp:sp modelId="{6BE16183-1B59-4B79-B441-2B143C6CB35F}">
      <dsp:nvSpPr>
        <dsp:cNvPr id="0" name=""/>
        <dsp:cNvSpPr/>
      </dsp:nvSpPr>
      <dsp:spPr>
        <a:xfrm>
          <a:off x="6217455" y="1798678"/>
          <a:ext cx="2160484" cy="12962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866" tIns="111125" rIns="105866" bIns="111125" numCol="1" spcCol="1270" anchor="ctr" anchorCtr="0">
          <a:noAutofit/>
        </a:bodyPr>
        <a:lstStyle/>
        <a:p>
          <a:pPr marL="0" lvl="0" indent="0" algn="ctr" defTabSz="533400">
            <a:lnSpc>
              <a:spcPct val="90000"/>
            </a:lnSpc>
            <a:spcBef>
              <a:spcPct val="0"/>
            </a:spcBef>
            <a:spcAft>
              <a:spcPct val="35000"/>
            </a:spcAft>
            <a:buNone/>
          </a:pPr>
          <a:r>
            <a:rPr lang="en-US" sz="1200" b="1" kern="1200"/>
            <a:t>Expectations of Employees</a:t>
          </a:r>
        </a:p>
      </dsp:txBody>
      <dsp:txXfrm>
        <a:off x="6217455" y="1798678"/>
        <a:ext cx="2160484" cy="1296290"/>
      </dsp:txXfrm>
    </dsp:sp>
    <dsp:sp modelId="{5C0A341A-1CCB-41D5-BE77-DCCFCB29B6B3}">
      <dsp:nvSpPr>
        <dsp:cNvPr id="0" name=""/>
        <dsp:cNvSpPr/>
      </dsp:nvSpPr>
      <dsp:spPr>
        <a:xfrm>
          <a:off x="1982905" y="3093168"/>
          <a:ext cx="7972188" cy="466311"/>
        </a:xfrm>
        <a:custGeom>
          <a:avLst/>
          <a:gdLst/>
          <a:ahLst/>
          <a:cxnLst/>
          <a:rect l="0" t="0" r="0" b="0"/>
          <a:pathLst>
            <a:path>
              <a:moveTo>
                <a:pt x="7972188" y="0"/>
              </a:moveTo>
              <a:lnTo>
                <a:pt x="7972188" y="250255"/>
              </a:lnTo>
              <a:lnTo>
                <a:pt x="0" y="250255"/>
              </a:lnTo>
              <a:lnTo>
                <a:pt x="0" y="466311"/>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69308" y="3323837"/>
        <a:ext cx="399382" cy="4973"/>
      </dsp:txXfrm>
    </dsp:sp>
    <dsp:sp modelId="{B6E5B76C-6934-448B-81E9-0913378B339D}">
      <dsp:nvSpPr>
        <dsp:cNvPr id="0" name=""/>
        <dsp:cNvSpPr/>
      </dsp:nvSpPr>
      <dsp:spPr>
        <a:xfrm>
          <a:off x="8874851" y="1798678"/>
          <a:ext cx="2160484" cy="12962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866" tIns="111125" rIns="105866" bIns="111125" numCol="1" spcCol="1270" anchor="ctr" anchorCtr="0">
          <a:noAutofit/>
        </a:bodyPr>
        <a:lstStyle/>
        <a:p>
          <a:pPr marL="0" lvl="0" indent="0" algn="ctr" defTabSz="533400">
            <a:lnSpc>
              <a:spcPct val="90000"/>
            </a:lnSpc>
            <a:spcBef>
              <a:spcPct val="0"/>
            </a:spcBef>
            <a:spcAft>
              <a:spcPct val="35000"/>
            </a:spcAft>
            <a:buNone/>
          </a:pPr>
          <a:r>
            <a:rPr lang="en-US" sz="1200" b="1" kern="1200"/>
            <a:t>Using the internet</a:t>
          </a:r>
        </a:p>
      </dsp:txBody>
      <dsp:txXfrm>
        <a:off x="8874851" y="1798678"/>
        <a:ext cx="2160484" cy="1296290"/>
      </dsp:txXfrm>
    </dsp:sp>
    <dsp:sp modelId="{71158B67-C489-4013-A5FE-F25C123B4FC7}">
      <dsp:nvSpPr>
        <dsp:cNvPr id="0" name=""/>
        <dsp:cNvSpPr/>
      </dsp:nvSpPr>
      <dsp:spPr>
        <a:xfrm>
          <a:off x="3061347" y="4194305"/>
          <a:ext cx="466311" cy="91440"/>
        </a:xfrm>
        <a:custGeom>
          <a:avLst/>
          <a:gdLst/>
          <a:ahLst/>
          <a:cxnLst/>
          <a:rect l="0" t="0" r="0" b="0"/>
          <a:pathLst>
            <a:path>
              <a:moveTo>
                <a:pt x="0" y="45720"/>
              </a:moveTo>
              <a:lnTo>
                <a:pt x="46631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82080" y="4237538"/>
        <a:ext cx="24845" cy="4973"/>
      </dsp:txXfrm>
    </dsp:sp>
    <dsp:sp modelId="{2024F3BE-273A-444F-8D2F-D10369452606}">
      <dsp:nvSpPr>
        <dsp:cNvPr id="0" name=""/>
        <dsp:cNvSpPr/>
      </dsp:nvSpPr>
      <dsp:spPr>
        <a:xfrm>
          <a:off x="902663" y="3591880"/>
          <a:ext cx="2160484" cy="12962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866" tIns="111125" rIns="105866" bIns="111125" numCol="1" spcCol="1270" anchor="t" anchorCtr="0">
          <a:noAutofit/>
        </a:bodyPr>
        <a:lstStyle/>
        <a:p>
          <a:pPr marL="0" lvl="0" indent="0" algn="l" defTabSz="533400">
            <a:lnSpc>
              <a:spcPct val="90000"/>
            </a:lnSpc>
            <a:spcBef>
              <a:spcPct val="0"/>
            </a:spcBef>
            <a:spcAft>
              <a:spcPct val="35000"/>
            </a:spcAft>
            <a:buNone/>
          </a:pPr>
          <a:r>
            <a:rPr lang="en-US" sz="1200" b="1" kern="1200"/>
            <a:t>Using your network (relatives, friends, agency)</a:t>
          </a:r>
        </a:p>
        <a:p>
          <a:pPr marL="57150" lvl="1" indent="-57150" algn="l" defTabSz="400050">
            <a:lnSpc>
              <a:spcPct val="90000"/>
            </a:lnSpc>
            <a:spcBef>
              <a:spcPct val="0"/>
            </a:spcBef>
            <a:spcAft>
              <a:spcPct val="15000"/>
            </a:spcAft>
            <a:buChar char="•"/>
          </a:pPr>
          <a:r>
            <a:rPr lang="en-US" sz="900" b="1" kern="1200"/>
            <a:t>Job Applications and Resumes</a:t>
          </a:r>
        </a:p>
        <a:p>
          <a:pPr marL="57150" lvl="1" indent="-57150" algn="l" defTabSz="400050">
            <a:lnSpc>
              <a:spcPct val="90000"/>
            </a:lnSpc>
            <a:spcBef>
              <a:spcPct val="0"/>
            </a:spcBef>
            <a:spcAft>
              <a:spcPct val="15000"/>
            </a:spcAft>
            <a:buChar char="•"/>
          </a:pPr>
          <a:r>
            <a:rPr lang="en-US" sz="900" b="1" kern="1200"/>
            <a:t>Job Application Workshop</a:t>
          </a:r>
        </a:p>
        <a:p>
          <a:pPr marL="57150" lvl="1" indent="-57150" algn="l" defTabSz="400050">
            <a:lnSpc>
              <a:spcPct val="90000"/>
            </a:lnSpc>
            <a:spcBef>
              <a:spcPct val="0"/>
            </a:spcBef>
            <a:spcAft>
              <a:spcPct val="15000"/>
            </a:spcAft>
            <a:buChar char="•"/>
          </a:pPr>
          <a:r>
            <a:rPr lang="en-US" sz="900" b="1" kern="1200"/>
            <a:t>How to Interview</a:t>
          </a:r>
        </a:p>
        <a:p>
          <a:pPr marL="57150" lvl="1" indent="-57150" algn="l" defTabSz="400050">
            <a:lnSpc>
              <a:spcPct val="90000"/>
            </a:lnSpc>
            <a:spcBef>
              <a:spcPct val="0"/>
            </a:spcBef>
            <a:spcAft>
              <a:spcPct val="15000"/>
            </a:spcAft>
            <a:buChar char="•"/>
          </a:pPr>
          <a:r>
            <a:rPr lang="en-US" sz="900" b="1" kern="1200"/>
            <a:t>Learn about the job and the company</a:t>
          </a:r>
        </a:p>
        <a:p>
          <a:pPr marL="57150" lvl="1" indent="-57150" algn="l" defTabSz="400050">
            <a:lnSpc>
              <a:spcPct val="90000"/>
            </a:lnSpc>
            <a:spcBef>
              <a:spcPct val="0"/>
            </a:spcBef>
            <a:spcAft>
              <a:spcPct val="15000"/>
            </a:spcAft>
            <a:buChar char="•"/>
          </a:pPr>
          <a:r>
            <a:rPr lang="en-US" sz="900" b="1" kern="1200"/>
            <a:t>Financial Literacy</a:t>
          </a:r>
        </a:p>
      </dsp:txBody>
      <dsp:txXfrm>
        <a:off x="902663" y="3591880"/>
        <a:ext cx="2160484" cy="1296290"/>
      </dsp:txXfrm>
    </dsp:sp>
    <dsp:sp modelId="{12A3D48A-704A-4C5A-B474-C1CD0CAAD518}">
      <dsp:nvSpPr>
        <dsp:cNvPr id="0" name=""/>
        <dsp:cNvSpPr/>
      </dsp:nvSpPr>
      <dsp:spPr>
        <a:xfrm>
          <a:off x="5718743" y="4194305"/>
          <a:ext cx="466311" cy="91440"/>
        </a:xfrm>
        <a:custGeom>
          <a:avLst/>
          <a:gdLst/>
          <a:ahLst/>
          <a:cxnLst/>
          <a:rect l="0" t="0" r="0" b="0"/>
          <a:pathLst>
            <a:path>
              <a:moveTo>
                <a:pt x="0" y="45720"/>
              </a:moveTo>
              <a:lnTo>
                <a:pt x="46631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39476" y="4237538"/>
        <a:ext cx="24845" cy="4973"/>
      </dsp:txXfrm>
    </dsp:sp>
    <dsp:sp modelId="{7E64C042-869E-4E01-A4C6-964C27996031}">
      <dsp:nvSpPr>
        <dsp:cNvPr id="0" name=""/>
        <dsp:cNvSpPr/>
      </dsp:nvSpPr>
      <dsp:spPr>
        <a:xfrm>
          <a:off x="3560059" y="3591880"/>
          <a:ext cx="2160484" cy="12962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866" tIns="111125" rIns="105866" bIns="111125" numCol="1" spcCol="1270" anchor="ctr" anchorCtr="0">
          <a:noAutofit/>
        </a:bodyPr>
        <a:lstStyle/>
        <a:p>
          <a:pPr marL="0" lvl="0" indent="0" algn="ctr" defTabSz="533400">
            <a:lnSpc>
              <a:spcPct val="90000"/>
            </a:lnSpc>
            <a:spcBef>
              <a:spcPct val="0"/>
            </a:spcBef>
            <a:spcAft>
              <a:spcPct val="35000"/>
            </a:spcAft>
            <a:buNone/>
          </a:pPr>
          <a:r>
            <a:rPr lang="en-US" sz="1200" b="1" kern="1200"/>
            <a:t>Setting financial goals</a:t>
          </a:r>
        </a:p>
      </dsp:txBody>
      <dsp:txXfrm>
        <a:off x="3560059" y="3591880"/>
        <a:ext cx="2160484" cy="1296290"/>
      </dsp:txXfrm>
    </dsp:sp>
    <dsp:sp modelId="{4830D779-6460-47BA-98DE-DBCF1EF85C41}">
      <dsp:nvSpPr>
        <dsp:cNvPr id="0" name=""/>
        <dsp:cNvSpPr/>
      </dsp:nvSpPr>
      <dsp:spPr>
        <a:xfrm>
          <a:off x="6217455" y="3591880"/>
          <a:ext cx="2160484" cy="12962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866" tIns="111125" rIns="105866" bIns="111125" numCol="1" spcCol="1270" anchor="ctr" anchorCtr="0">
          <a:noAutofit/>
        </a:bodyPr>
        <a:lstStyle/>
        <a:p>
          <a:pPr marL="0" lvl="0" indent="0" algn="ctr" defTabSz="533400">
            <a:lnSpc>
              <a:spcPct val="90000"/>
            </a:lnSpc>
            <a:spcBef>
              <a:spcPct val="0"/>
            </a:spcBef>
            <a:spcAft>
              <a:spcPct val="35000"/>
            </a:spcAft>
            <a:buNone/>
          </a:pPr>
          <a:r>
            <a:rPr lang="en-US" sz="1200" b="1" kern="1200"/>
            <a:t>Understanding your paycheck</a:t>
          </a:r>
        </a:p>
      </dsp:txBody>
      <dsp:txXfrm>
        <a:off x="6217455" y="3591880"/>
        <a:ext cx="2160484" cy="1296290"/>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19:00:41.90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11827 6165 16383 0 0,'0'0'0'0'0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3T16:03:03.77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31724 5318 16383 0 0,'0'5'0'0'0,"8"0"0"0"0,8 5 0 0 0,6 1 0 0 0,3-3 0 0 0,6-1 0 0 0,2-3 0 0 0,0-1 0 0 0,3-2 0 0 0,0-1 0 0 0,-2 0 0 0 0,-2-1 0 0 0,-2 1 0 0 0,-2-1 0 0 0,-2 1 0 0 0,0 0 0 0 0,0 0 0 0 0,-1 0 0 0 0,5 0 0 0 0,5 0 0 0 0,2 0 0 0 0,-1 0 0 0 0,-3 0 0 0 0,3 0 0 0 0,-2 0 0 0 0,-1 0 0 0 0,-2 0 0 0 0,-2 0 0 0 0,-2 0 0 0 0,0 0 0 0 0,-1 0 0 0 0,-1 0 0 0 0,5 0 0 0 0,1 0 0 0 0,5 0 0 0 0,4 0 0 0 0,0 0 0 0 0,-2 0 0 0 0,1 0 0 0 0,-2 0 0 0 0,-3 0 0 0 0,-2 0 0 0 0,2 0 0 0 0,-1 0 0 0 0,-1 0 0 0 0,-2 0 0 0 0,3 0 0 0 0,0 0 0 0 0,-1 0 0 0 0,-2 0 0 0 0,3 4 0 0 0,0 2 0 0 0,4 0 0 0 0,-1-2 0 0 0,7-1 0 0 0,1-1 0 0 0,-3-1 0 0 0,-4 0 0 0 0,0-1 0 0 0,-1 0 0 0 0,-3-1 0 0 0,-2 1 0 0 0,-3 0 0 0 0,0 0 0 0 0,-2 4 0 0 0,-1 2 0 0 0,0-1 0 0 0,1 0 0 0 0,-1-2 0 0 0,1-1 0 0 0,-1-1 0 0 0,1-1 0 0 0,4 5 0 0 0,2 1 0 0 0,-1-1 0 0 0,-1-1 0 0 0,-1-1 0 0 0,-1-1 0 0 0,-1-1 0 0 0,-1-1 0 0 0,-4 5 0 0 0,-2 0 0 0 0,0 1 0 0 0,1-2 0 0 0,1-1 0 0 0,2-1 0 0 0,0-1 0 0 0,-3 3 0 0 0,-1 2 0 0 0,-4 0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3T16:03:03.77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25188 9919 16383 0 0,'5'0'0'0'0,"5"0"0"0"0,15 0 0 0 0,11 0 0 0 0,9 0 0 0 0,9-5 0 0 0,14-5 0 0 0,4-6 0 0 0,7-4 0 0 0,7 1 0 0 0,3-1 0 0 0,-5 4 0 0 0,-13 3 0 0 0,-9 5 0 0 0,-6 4 0 0 0,-5 2 0 0 0,-6 2 0 0 0,-6 0 0 0 0,-6 1 0 0 0,-4 0 0 0 0,-2-1 0 0 0,-2 1 0 0 0,4-1 0 0 0,6 1 0 0 0,1-1 0 0 0,4 0 0 0 0,3 0 0 0 0,3 0 0 0 0,-1 0 0 0 0,-5 0 0 0 0,-4 0 0 0 0,-4-1 0 0 0,-3 1 0 0 0,2 0 0 0 0,1 0 0 0 0,3 0 0 0 0,4 0 0 0 0,1 0 0 0 0,6 0 0 0 0,4 0 0 0 0,3 0 0 0 0,4 0 0 0 0,3 0 0 0 0,-1 0 0 0 0,-2 5 0 0 0,-1 1 0 0 0,-6-1 0 0 0,-3 0 0 0 0,-5-2 0 0 0,4-1 0 0 0,2-1 0 0 0,16-1 0 0 0,9 0 0 0 0,2 0 0 0 0,-4 4 0 0 0,-4 2 0 0 0,-6-1 0 0 0,-8 0 0 0 0,-5-2 0 0 0,-5-1 0 0 0,-3 3 0 0 0,2 1 0 0 0,-2 0 0 0 0,1-2 0 0 0,-3-1 0 0 0,2-1 0 0 0,3-1 0 0 0,-2 4 0 0 0,-4 0 0 0 0,-3 1 0 0 0,1-2 0 0 0,-1 3 0 0 0,3 1 0 0 0,3-2 0 0 0,4-1 0 0 0,-1-2 0 0 0,1-1 0 0 0,-3-1 0 0 0,1-1 0 0 0,-3 0 0 0 0,1 4 0 0 0,7 1 0 0 0,0 1 0 0 0,0-2 0 0 0,2-1 0 0 0,-4 3 0 0 0,0 1 0 0 0,-4-1 0 0 0,-4-1 0 0 0,0-2 0 0 0,-2-2 0 0 0,-2 0 0 0 0,-3 0 0 0 0,3-2 0 0 0,4 1 0 0 0,14 0 0 0 0,7 0 0 0 0,2 4 0 0 0,-1 1 0 0 0,0 1 0 0 0,-3-2 0 0 0,-1 0 0 0 0,-7-2 0 0 0,-1-1 0 0 0,-5-1 0 0 0,-1 0 0 0 0,-3 0 0 0 0,1 0 0 0 0,2-1 0 0 0,-1 1 0 0 0,2 0 0 0 0,-3 0 0 0 0,2 0 0 0 0,-3 0 0 0 0,-2 0 0 0 0,-4 0 0 0 0,-3 0 0 0 0,3 0 0 0 0,5 0 0 0 0,0 0 0 0 0,-2 0 0 0 0,-2 0 0 0 0,-3 0 0 0 0,-1 0 0 0 0,-2 0 0 0 0,-1 0 0 0 0,4-4 0 0 0,1-2 0 0 0,0 0 0 0 0,3 2 0 0 0,5 1 0 0 0,0 1 0 0 0,-2 0 0 0 0,-3 2 0 0 0,-3 0 0 0 0,-3 0 0 0 0,4 0 0 0 0,0 1 0 0 0,-1-1 0 0 0,-2 0 0 0 0,0 0 0 0 0,-2 0 0 0 0,0 0 0 0 0,-1 0 0 0 0,-1 0 0 0 0,1 0 0 0 0,4 0 0 0 0,1 0 0 0 0,0 0 0 0 0,4 0 0 0 0,0 0 0 0 0,-2 0 0 0 0,3 0 0 0 0,3 0 0 0 0,1 0 0 0 0,1 0 0 0 0,-2 0 0 0 0,2 0 0 0 0,-2 0 0 0 0,1 0 0 0 0,-2 0 0 0 0,-3 0 0 0 0,-3 0 0 0 0,-2 0 0 0 0,-3 0 0 0 0,0 0 0 0 0,-2 0 0 0 0,1 0 0 0 0,-1 0 0 0 0,0 0 0 0 0,0 0 0 0 0,1 0 0 0 0,0 0 0 0 0,-1 0 0 0 0,1 0 0 0 0,0 0 0 0 0,0 0 0 0 0,4 0 0 0 0,6 0 0 0 0,1 0 0 0 0,-1 0 0 0 0,-2 0 0 0 0,-3 0 0 0 0,-2 0 0 0 0,-2 0 0 0 0,3 0 0 0 0,-2-4 0 0 0,-3-2 0 0 0,-1 0 0 0 0,-4 2 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3T16:03:03.77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25506 10688 16383 0 0,'9'0'0'0'0,"11"0"0"0"0,12 0 0 0 0,8 0 0 0 0,7 0 0 0 0,8-5 0 0 0,13 0 0 0 0,8-1 0 0 0,3 2 0 0 0,3 0 0 0 0,-1 2 0 0 0,5 1 0 0 0,-9 1 0 0 0,-8 0 0 0 0,-12 0 0 0 0,-11 0 0 0 0,-5-4 0 0 0,-4-1 0 0 0,-5-1 0 0 0,-3 2 0 0 0,-2 1 0 0 0,-2 1 0 0 0,0 1 0 0 0,0 0 0 0 0,0 1 0 0 0,0 0 0 0 0,1 1 0 0 0,4-1 0 0 0,10 0 0 0 0,7 0 0 0 0,5 0 0 0 0,6 0 0 0 0,7 0 0 0 0,5 0 0 0 0,4 0 0 0 0,-2 0 0 0 0,1 0 0 0 0,0 0 0 0 0,-3 0 0 0 0,-5 0 0 0 0,0 0 0 0 0,-3 0 0 0 0,-2 0 0 0 0,-4 0 0 0 0,-2 0 0 0 0,4 0 0 0 0,4 0 0 0 0,0 0 0 0 0,-1 0 0 0 0,-2 0 0 0 0,2 0 0 0 0,-1 0 0 0 0,3 0 0 0 0,-5 0 0 0 0,0 0 0 0 0,-4 0 0 0 0,-4 0 0 0 0,0 0 0 0 0,-1 0 0 0 0,0 0 0 0 0,6 0 0 0 0,1 0 0 0 0,5 0 0 0 0,5 0 0 0 0,4 0 0 0 0,4 0 0 0 0,-2 0 0 0 0,0 0 0 0 0,1 0 0 0 0,1 0 0 0 0,-4 0 0 0 0,1 0 0 0 0,0 0 0 0 0,-3 0 0 0 0,-8 0 0 0 0,-6 0 0 0 0,1 0 0 0 0,1 0 0 0 0,-2 0 0 0 0,-5 0 0 0 0,-1 0 0 0 0,-6 0 0 0 0,0 0 0 0 0,-4 0 0 0 0,1 0 0 0 0,3 0 0 0 0,-2 0 0 0 0,-3 0 0 0 0,-3 0 0 0 0,1 0 0 0 0,-1 0 0 0 0,2 0 0 0 0,0 0 0 0 0,2 0 0 0 0,0 0 0 0 0,-3 0 0 0 0,1 0 0 0 0,4 0 0 0 0,8 0 0 0 0,1 0 0 0 0,0 0 0 0 0,0 0 0 0 0,-2 0 0 0 0,2 0 0 0 0,3 0 0 0 0,0 0 0 0 0,-3 0 0 0 0,-6 0 0 0 0,-2 0 0 0 0,-3 0 0 0 0,-4 0 0 0 0,-3 0 0 0 0,-2 0 0 0 0,-3 0 0 0 0,0 0 0 0 0,-1 0 0 0 0,0 0 0 0 0,5 0 0 0 0,1 0 0 0 0,0 0 0 0 0,-1 0 0 0 0,-1 0 0 0 0,-1 0 0 0 0,-1 0 0 0 0,-1 0 0 0 0,0 0 0 0 0,-1 0 0 0 0,1 0 0 0 0,0 0 0 0 0,-1 0 0 0 0,1 0 0 0 0,0 0 0 0 0,-1 0 0 0 0,1 0 0 0 0,0 0 0 0 0,0 0 0 0 0,0 0 0 0 0,-1 0 0 0 0,1 0 0 0 0,0 0 0 0 0,0 0 0 0 0,0 0 0 0 0,-1 0 0 0 0,1 0 0 0 0,-4 5 0 0 0,-2 0 0 0 0,-4 1 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3T16:03:03.77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27914 12249 16383 0 0,'4'0'0'0'0,"2"-5"0"0"0,4 0 0 0 0,4-1 0 0 0,5-3 0 0 0,4 0 0 0 0,6 2 0 0 0,7 1 0 0 0,6 2 0 0 0,5 2 0 0 0,8 2 0 0 0,2-1 0 0 0,2 2 0 0 0,-2-1 0 0 0,4 0 0 0 0,-1 1 0 0 0,4-1 0 0 0,-2 0 0 0 0,3 0 0 0 0,-5 0 0 0 0,-5 0 0 0 0,-2 0 0 0 0,-7 0 0 0 0,-5 0 0 0 0,-7 0 0 0 0,-4 0 0 0 0,-2 0 0 0 0,-3 0 0 0 0,0 0 0 0 0,4 0 0 0 0,1 0 0 0 0,1 0 0 0 0,-6 0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D8DE6B-4E03-46A5-A5A0-8F9BCD795619}" type="datetimeFigureOut">
              <a:t>8/8/2023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68A180-EC20-460F-A865-A65AFF84F35B}" type="slidenum">
              <a:t>‹#›</a:t>
            </a:fld>
            <a:endParaRPr lang="en-US"/>
          </a:p>
        </p:txBody>
      </p:sp>
    </p:spTree>
    <p:extLst>
      <p:ext uri="{BB962C8B-B14F-4D97-AF65-F5344CB8AC3E}">
        <p14:creationId xmlns:p14="http://schemas.microsoft.com/office/powerpoint/2010/main" val="179322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a:cs typeface="Calibri" panose="020F0502020204030204"/>
            </a:endParaRPr>
          </a:p>
        </p:txBody>
      </p:sp>
      <p:sp>
        <p:nvSpPr>
          <p:cNvPr id="4" name="Slide Number Placeholder 3"/>
          <p:cNvSpPr>
            <a:spLocks noGrp="1"/>
          </p:cNvSpPr>
          <p:nvPr>
            <p:ph type="sldNum" sz="quarter" idx="5"/>
          </p:nvPr>
        </p:nvSpPr>
        <p:spPr/>
        <p:txBody>
          <a:bodyPr/>
          <a:lstStyle/>
          <a:p>
            <a:fld id="{618F67FF-F859-4DEB-A589-302E10C0D54C}" type="slidenum">
              <a:rPr lang="en-US" smtClean="0"/>
              <a:t>2</a:t>
            </a:fld>
            <a:endParaRPr lang="en-US"/>
          </a:p>
        </p:txBody>
      </p:sp>
    </p:spTree>
    <p:extLst>
      <p:ext uri="{BB962C8B-B14F-4D97-AF65-F5344CB8AC3E}">
        <p14:creationId xmlns:p14="http://schemas.microsoft.com/office/powerpoint/2010/main" val="2966812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68A180-EC20-460F-A865-A65AFF84F35B}" type="slidenum">
              <a:rPr lang="en-US" smtClean="0"/>
              <a:t>11</a:t>
            </a:fld>
            <a:endParaRPr lang="en-US"/>
          </a:p>
        </p:txBody>
      </p:sp>
    </p:spTree>
    <p:extLst>
      <p:ext uri="{BB962C8B-B14F-4D97-AF65-F5344CB8AC3E}">
        <p14:creationId xmlns:p14="http://schemas.microsoft.com/office/powerpoint/2010/main" val="4157369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868A180-EC20-460F-A865-A65AFF84F35B}" type="slidenum">
              <a:rPr lang="en-US" smtClean="0"/>
              <a:t>12</a:t>
            </a:fld>
            <a:endParaRPr lang="en-US"/>
          </a:p>
        </p:txBody>
      </p:sp>
    </p:spTree>
    <p:extLst>
      <p:ext uri="{BB962C8B-B14F-4D97-AF65-F5344CB8AC3E}">
        <p14:creationId xmlns:p14="http://schemas.microsoft.com/office/powerpoint/2010/main" val="1844270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868A180-EC20-460F-A865-A65AFF84F35B}" type="slidenum">
              <a:rPr lang="en-US" smtClean="0"/>
              <a:t>13</a:t>
            </a:fld>
            <a:endParaRPr lang="en-US"/>
          </a:p>
        </p:txBody>
      </p:sp>
    </p:spTree>
    <p:extLst>
      <p:ext uri="{BB962C8B-B14F-4D97-AF65-F5344CB8AC3E}">
        <p14:creationId xmlns:p14="http://schemas.microsoft.com/office/powerpoint/2010/main" val="2144500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90000"/>
              </a:lnSpc>
              <a:spcBef>
                <a:spcPts val="500"/>
              </a:spcBef>
              <a:buFont typeface="Arial"/>
              <a:buNone/>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68A180-EC20-460F-A865-A65AFF84F35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9880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868A180-EC20-460F-A865-A65AFF84F35B}" type="slidenum">
              <a:rPr lang="en-US"/>
              <a:t>15</a:t>
            </a:fld>
            <a:endParaRPr lang="en-US"/>
          </a:p>
        </p:txBody>
      </p:sp>
    </p:spTree>
    <p:extLst>
      <p:ext uri="{BB962C8B-B14F-4D97-AF65-F5344CB8AC3E}">
        <p14:creationId xmlns:p14="http://schemas.microsoft.com/office/powerpoint/2010/main" val="740316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68A180-EC20-460F-A865-A65AFF84F35B}" type="slidenum">
              <a:rPr lang="en-US"/>
              <a:t>16</a:t>
            </a:fld>
            <a:endParaRPr lang="en-US"/>
          </a:p>
        </p:txBody>
      </p:sp>
    </p:spTree>
    <p:extLst>
      <p:ext uri="{BB962C8B-B14F-4D97-AF65-F5344CB8AC3E}">
        <p14:creationId xmlns:p14="http://schemas.microsoft.com/office/powerpoint/2010/main" val="3546358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868A180-EC20-460F-A865-A65AFF84F35B}" type="slidenum">
              <a:rPr lang="en-US"/>
              <a:t>17</a:t>
            </a:fld>
            <a:endParaRPr lang="en-US"/>
          </a:p>
        </p:txBody>
      </p:sp>
    </p:spTree>
    <p:extLst>
      <p:ext uri="{BB962C8B-B14F-4D97-AF65-F5344CB8AC3E}">
        <p14:creationId xmlns:p14="http://schemas.microsoft.com/office/powerpoint/2010/main" val="2239550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68A180-EC20-460F-A865-A65AFF84F35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8027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868A180-EC20-460F-A865-A65AFF84F35B}" type="slidenum">
              <a:rPr lang="en-US" smtClean="0"/>
              <a:t>19</a:t>
            </a:fld>
            <a:endParaRPr lang="en-US"/>
          </a:p>
        </p:txBody>
      </p:sp>
    </p:spTree>
    <p:extLst>
      <p:ext uri="{BB962C8B-B14F-4D97-AF65-F5344CB8AC3E}">
        <p14:creationId xmlns:p14="http://schemas.microsoft.com/office/powerpoint/2010/main" val="16959817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68A180-EC20-460F-A865-A65AFF84F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8476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8F67FF-F859-4DEB-A589-302E10C0D54C}" type="slidenum">
              <a:rPr lang="en-US" smtClean="0"/>
              <a:t>3</a:t>
            </a:fld>
            <a:endParaRPr lang="en-US"/>
          </a:p>
        </p:txBody>
      </p:sp>
    </p:spTree>
    <p:extLst>
      <p:ext uri="{BB962C8B-B14F-4D97-AF65-F5344CB8AC3E}">
        <p14:creationId xmlns:p14="http://schemas.microsoft.com/office/powerpoint/2010/main" val="2491802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68A180-EC20-460F-A865-A65AFF84F35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75045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Calibri,Sans-Serif"/>
              <a:buNone/>
            </a:pPr>
            <a:endParaRPr lang="en-US" dirty="0">
              <a:cs typeface="Calibri"/>
            </a:endParaRPr>
          </a:p>
        </p:txBody>
      </p:sp>
      <p:sp>
        <p:nvSpPr>
          <p:cNvPr id="4" name="Slide Number Placeholder 3"/>
          <p:cNvSpPr>
            <a:spLocks noGrp="1"/>
          </p:cNvSpPr>
          <p:nvPr>
            <p:ph type="sldNum" sz="quarter" idx="5"/>
          </p:nvPr>
        </p:nvSpPr>
        <p:spPr/>
        <p:txBody>
          <a:bodyPr/>
          <a:lstStyle/>
          <a:p>
            <a:fld id="{D868A180-EC20-460F-A865-A65AFF84F35B}" type="slidenum">
              <a:rPr lang="en-US" smtClean="0"/>
              <a:t>22</a:t>
            </a:fld>
            <a:endParaRPr lang="en-US"/>
          </a:p>
        </p:txBody>
      </p:sp>
    </p:spTree>
    <p:extLst>
      <p:ext uri="{BB962C8B-B14F-4D97-AF65-F5344CB8AC3E}">
        <p14:creationId xmlns:p14="http://schemas.microsoft.com/office/powerpoint/2010/main" val="1104477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D868A180-EC20-460F-A865-A65AFF84F35B}" type="slidenum">
              <a:rPr lang="en-US" smtClean="0"/>
              <a:t>23</a:t>
            </a:fld>
            <a:endParaRPr lang="en-US"/>
          </a:p>
        </p:txBody>
      </p:sp>
    </p:spTree>
    <p:extLst>
      <p:ext uri="{BB962C8B-B14F-4D97-AF65-F5344CB8AC3E}">
        <p14:creationId xmlns:p14="http://schemas.microsoft.com/office/powerpoint/2010/main" val="491298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68A180-EC20-460F-A865-A65AFF84F35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63199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868A180-EC20-460F-A865-A65AFF84F35B}" type="slidenum">
              <a:rPr lang="en-US"/>
              <a:t>25</a:t>
            </a:fld>
            <a:endParaRPr lang="en-US"/>
          </a:p>
        </p:txBody>
      </p:sp>
    </p:spTree>
    <p:extLst>
      <p:ext uri="{BB962C8B-B14F-4D97-AF65-F5344CB8AC3E}">
        <p14:creationId xmlns:p14="http://schemas.microsoft.com/office/powerpoint/2010/main" val="26183410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D868A180-EC20-460F-A865-A65AFF84F35B}" type="slidenum">
              <a:rPr lang="en-US"/>
              <a:t>26</a:t>
            </a:fld>
            <a:endParaRPr lang="en-US"/>
          </a:p>
        </p:txBody>
      </p:sp>
    </p:spTree>
    <p:extLst>
      <p:ext uri="{BB962C8B-B14F-4D97-AF65-F5344CB8AC3E}">
        <p14:creationId xmlns:p14="http://schemas.microsoft.com/office/powerpoint/2010/main" val="12191277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868A180-EC20-460F-A865-A65AFF84F35B}" type="slidenum">
              <a:rPr lang="en-US"/>
              <a:t>27</a:t>
            </a:fld>
            <a:endParaRPr lang="en-US"/>
          </a:p>
        </p:txBody>
      </p:sp>
    </p:spTree>
    <p:extLst>
      <p:ext uri="{BB962C8B-B14F-4D97-AF65-F5344CB8AC3E}">
        <p14:creationId xmlns:p14="http://schemas.microsoft.com/office/powerpoint/2010/main" val="11966005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31</a:t>
            </a:fld>
            <a:endParaRPr lang="en-US"/>
          </a:p>
        </p:txBody>
      </p:sp>
    </p:spTree>
    <p:extLst>
      <p:ext uri="{BB962C8B-B14F-4D97-AF65-F5344CB8AC3E}">
        <p14:creationId xmlns:p14="http://schemas.microsoft.com/office/powerpoint/2010/main" val="16366263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68A180-EC20-460F-A865-A65AFF84F35B}" type="slidenum">
              <a:rPr lang="en-US" smtClean="0"/>
              <a:t>32</a:t>
            </a:fld>
            <a:endParaRPr lang="en-US"/>
          </a:p>
        </p:txBody>
      </p:sp>
    </p:spTree>
    <p:extLst>
      <p:ext uri="{BB962C8B-B14F-4D97-AF65-F5344CB8AC3E}">
        <p14:creationId xmlns:p14="http://schemas.microsoft.com/office/powerpoint/2010/main" val="11439826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35</a:t>
            </a:fld>
            <a:endParaRPr lang="en-US"/>
          </a:p>
        </p:txBody>
      </p:sp>
    </p:spTree>
    <p:extLst>
      <p:ext uri="{BB962C8B-B14F-4D97-AF65-F5344CB8AC3E}">
        <p14:creationId xmlns:p14="http://schemas.microsoft.com/office/powerpoint/2010/main" val="2586719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68A180-EC20-460F-A865-A65AFF84F35B}" type="slidenum">
              <a:rPr lang="en-US" smtClean="0"/>
              <a:t>4</a:t>
            </a:fld>
            <a:endParaRPr lang="en-US"/>
          </a:p>
        </p:txBody>
      </p:sp>
    </p:spTree>
    <p:extLst>
      <p:ext uri="{BB962C8B-B14F-4D97-AF65-F5344CB8AC3E}">
        <p14:creationId xmlns:p14="http://schemas.microsoft.com/office/powerpoint/2010/main" val="24873556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68A180-EC20-460F-A865-A65AFF84F35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50707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868A180-EC20-460F-A865-A65AFF84F35B}" type="slidenum">
              <a:rPr lang="en-US"/>
              <a:t>38</a:t>
            </a:fld>
            <a:endParaRPr lang="en-US"/>
          </a:p>
        </p:txBody>
      </p:sp>
    </p:spTree>
    <p:extLst>
      <p:ext uri="{BB962C8B-B14F-4D97-AF65-F5344CB8AC3E}">
        <p14:creationId xmlns:p14="http://schemas.microsoft.com/office/powerpoint/2010/main" val="14120273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39</a:t>
            </a:fld>
            <a:endParaRPr lang="en-US"/>
          </a:p>
        </p:txBody>
      </p:sp>
    </p:spTree>
    <p:extLst>
      <p:ext uri="{BB962C8B-B14F-4D97-AF65-F5344CB8AC3E}">
        <p14:creationId xmlns:p14="http://schemas.microsoft.com/office/powerpoint/2010/main" val="897790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18F67FF-F859-4DEB-A589-302E10C0D54C}" type="slidenum">
              <a:rPr lang="en-US" smtClean="0"/>
              <a:t>5</a:t>
            </a:fld>
            <a:endParaRPr lang="en-US"/>
          </a:p>
        </p:txBody>
      </p:sp>
    </p:spTree>
    <p:extLst>
      <p:ext uri="{BB962C8B-B14F-4D97-AF65-F5344CB8AC3E}">
        <p14:creationId xmlns:p14="http://schemas.microsoft.com/office/powerpoint/2010/main" val="2228084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68A180-EC20-460F-A865-A65AFF84F35B}" type="slidenum">
              <a:rPr lang="en-US" smtClean="0"/>
              <a:t>6</a:t>
            </a:fld>
            <a:endParaRPr lang="en-US"/>
          </a:p>
        </p:txBody>
      </p:sp>
    </p:spTree>
    <p:extLst>
      <p:ext uri="{BB962C8B-B14F-4D97-AF65-F5344CB8AC3E}">
        <p14:creationId xmlns:p14="http://schemas.microsoft.com/office/powerpoint/2010/main" val="2824994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868A180-EC20-460F-A865-A65AFF84F35B}" type="slidenum">
              <a:rPr lang="en-US"/>
              <a:t>7</a:t>
            </a:fld>
            <a:endParaRPr lang="en-US"/>
          </a:p>
        </p:txBody>
      </p:sp>
    </p:spTree>
    <p:extLst>
      <p:ext uri="{BB962C8B-B14F-4D97-AF65-F5344CB8AC3E}">
        <p14:creationId xmlns:p14="http://schemas.microsoft.com/office/powerpoint/2010/main" val="1161673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868A180-EC20-460F-A865-A65AFF84F35B}" type="slidenum">
              <a:rPr lang="en-US"/>
              <a:t>8</a:t>
            </a:fld>
            <a:endParaRPr lang="en-US"/>
          </a:p>
        </p:txBody>
      </p:sp>
    </p:spTree>
    <p:extLst>
      <p:ext uri="{BB962C8B-B14F-4D97-AF65-F5344CB8AC3E}">
        <p14:creationId xmlns:p14="http://schemas.microsoft.com/office/powerpoint/2010/main" val="3584568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D868A180-EC20-460F-A865-A65AFF84F35B}" type="slidenum">
              <a:rPr lang="en-US"/>
              <a:t>9</a:t>
            </a:fld>
            <a:endParaRPr lang="en-US"/>
          </a:p>
        </p:txBody>
      </p:sp>
    </p:spTree>
    <p:extLst>
      <p:ext uri="{BB962C8B-B14F-4D97-AF65-F5344CB8AC3E}">
        <p14:creationId xmlns:p14="http://schemas.microsoft.com/office/powerpoint/2010/main" val="3205960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spcBef>
                <a:spcPts val="1000"/>
              </a:spcBef>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D868A180-EC20-460F-A865-A65AFF84F35B}" type="slidenum">
              <a:rPr lang="en-US"/>
              <a:t>10</a:t>
            </a:fld>
            <a:endParaRPr lang="en-US"/>
          </a:p>
        </p:txBody>
      </p:sp>
    </p:spTree>
    <p:extLst>
      <p:ext uri="{BB962C8B-B14F-4D97-AF65-F5344CB8AC3E}">
        <p14:creationId xmlns:p14="http://schemas.microsoft.com/office/powerpoint/2010/main" val="4136438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B4E8FFC-1232-4472-A41D-2F6678DD215D}"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C5164-A9B4-4D78-8D77-3D594FF100D2}" type="slidenum">
              <a:rPr lang="en-US" smtClean="0"/>
              <a:t>‹#›</a:t>
            </a:fld>
            <a:endParaRPr lang="en-US"/>
          </a:p>
        </p:txBody>
      </p:sp>
    </p:spTree>
    <p:extLst>
      <p:ext uri="{BB962C8B-B14F-4D97-AF65-F5344CB8AC3E}">
        <p14:creationId xmlns:p14="http://schemas.microsoft.com/office/powerpoint/2010/main" val="2853675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4E8FFC-1232-4472-A41D-2F6678DD215D}"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C5164-A9B4-4D78-8D77-3D594FF100D2}" type="slidenum">
              <a:rPr lang="en-US" smtClean="0"/>
              <a:t>‹#›</a:t>
            </a:fld>
            <a:endParaRPr lang="en-US"/>
          </a:p>
        </p:txBody>
      </p:sp>
    </p:spTree>
    <p:extLst>
      <p:ext uri="{BB962C8B-B14F-4D97-AF65-F5344CB8AC3E}">
        <p14:creationId xmlns:p14="http://schemas.microsoft.com/office/powerpoint/2010/main" val="1099531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4E8FFC-1232-4472-A41D-2F6678DD215D}"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C5164-A9B4-4D78-8D77-3D594FF100D2}" type="slidenum">
              <a:rPr lang="en-US" smtClean="0"/>
              <a:t>‹#›</a:t>
            </a:fld>
            <a:endParaRPr lang="en-US"/>
          </a:p>
        </p:txBody>
      </p:sp>
    </p:spTree>
    <p:extLst>
      <p:ext uri="{BB962C8B-B14F-4D97-AF65-F5344CB8AC3E}">
        <p14:creationId xmlns:p14="http://schemas.microsoft.com/office/powerpoint/2010/main" val="155095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4E8FFC-1232-4472-A41D-2F6678DD215D}" type="datetimeFigureOut">
              <a:rPr lang="en-US" smtClean="0"/>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6C5164-A9B4-4D78-8D77-3D594FF100D2}" type="slidenum">
              <a:rPr lang="en-US" smtClean="0"/>
              <a:t>‹#›</a:t>
            </a:fld>
            <a:endParaRPr lang="en-US"/>
          </a:p>
        </p:txBody>
      </p:sp>
    </p:spTree>
    <p:extLst>
      <p:ext uri="{BB962C8B-B14F-4D97-AF65-F5344CB8AC3E}">
        <p14:creationId xmlns:p14="http://schemas.microsoft.com/office/powerpoint/2010/main" val="154914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4E8FFC-1232-4472-A41D-2F6678DD215D}" type="datetimeFigureOut">
              <a:rPr lang="en-US" smtClean="0"/>
              <a:t>8/8/2023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6C5164-A9B4-4D78-8D77-3D594FF100D2}" type="slidenum">
              <a:rPr lang="en-US" smtClean="0"/>
              <a:t>‹#›</a:t>
            </a:fld>
            <a:endParaRPr lang="en-US"/>
          </a:p>
        </p:txBody>
      </p:sp>
    </p:spTree>
    <p:extLst>
      <p:ext uri="{BB962C8B-B14F-4D97-AF65-F5344CB8AC3E}">
        <p14:creationId xmlns:p14="http://schemas.microsoft.com/office/powerpoint/2010/main" val="2727949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4E8FFC-1232-4472-A41D-2F6678DD215D}" type="datetimeFigureOut">
              <a:rPr lang="en-US" smtClean="0"/>
              <a:t>8/8/2023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6C5164-A9B4-4D78-8D77-3D594FF100D2}" type="slidenum">
              <a:rPr lang="en-US" smtClean="0"/>
              <a:t>‹#›</a:t>
            </a:fld>
            <a:endParaRPr lang="en-US"/>
          </a:p>
        </p:txBody>
      </p:sp>
    </p:spTree>
    <p:extLst>
      <p:ext uri="{BB962C8B-B14F-4D97-AF65-F5344CB8AC3E}">
        <p14:creationId xmlns:p14="http://schemas.microsoft.com/office/powerpoint/2010/main" val="2553506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4E8FFC-1232-4472-A41D-2F6678DD215D}" type="datetimeFigureOut">
              <a:rPr lang="en-US" smtClean="0"/>
              <a:t>8/8/2023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6C5164-A9B4-4D78-8D77-3D594FF100D2}" type="slidenum">
              <a:rPr lang="en-US" smtClean="0"/>
              <a:t>‹#›</a:t>
            </a:fld>
            <a:endParaRPr lang="en-US"/>
          </a:p>
        </p:txBody>
      </p:sp>
    </p:spTree>
    <p:extLst>
      <p:ext uri="{BB962C8B-B14F-4D97-AF65-F5344CB8AC3E}">
        <p14:creationId xmlns:p14="http://schemas.microsoft.com/office/powerpoint/2010/main" val="4100182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B4E8FFC-1232-4472-A41D-2F6678DD215D}" type="datetimeFigureOut">
              <a:rPr lang="en-US" smtClean="0"/>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6C5164-A9B4-4D78-8D77-3D594FF100D2}" type="slidenum">
              <a:rPr lang="en-US" smtClean="0"/>
              <a:t>‹#›</a:t>
            </a:fld>
            <a:endParaRPr lang="en-US"/>
          </a:p>
        </p:txBody>
      </p:sp>
    </p:spTree>
    <p:extLst>
      <p:ext uri="{BB962C8B-B14F-4D97-AF65-F5344CB8AC3E}">
        <p14:creationId xmlns:p14="http://schemas.microsoft.com/office/powerpoint/2010/main" val="1826465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B4E8FFC-1232-4472-A41D-2F6678DD215D}" type="datetimeFigureOut">
              <a:rPr lang="en-US" smtClean="0"/>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6C5164-A9B4-4D78-8D77-3D594FF100D2}" type="slidenum">
              <a:rPr lang="en-US" smtClean="0"/>
              <a:t>‹#›</a:t>
            </a:fld>
            <a:endParaRPr lang="en-US"/>
          </a:p>
        </p:txBody>
      </p:sp>
    </p:spTree>
    <p:extLst>
      <p:ext uri="{BB962C8B-B14F-4D97-AF65-F5344CB8AC3E}">
        <p14:creationId xmlns:p14="http://schemas.microsoft.com/office/powerpoint/2010/main" val="4247484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4E8FFC-1232-4472-A41D-2F6678DD215D}"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C5164-A9B4-4D78-8D77-3D594FF100D2}" type="slidenum">
              <a:rPr lang="en-US" smtClean="0"/>
              <a:t>‹#›</a:t>
            </a:fld>
            <a:endParaRPr lang="en-US"/>
          </a:p>
        </p:txBody>
      </p:sp>
    </p:spTree>
    <p:extLst>
      <p:ext uri="{BB962C8B-B14F-4D97-AF65-F5344CB8AC3E}">
        <p14:creationId xmlns:p14="http://schemas.microsoft.com/office/powerpoint/2010/main" val="2646128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4E8FFC-1232-4472-A41D-2F6678DD215D}"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C5164-A9B4-4D78-8D77-3D594FF100D2}" type="slidenum">
              <a:rPr lang="en-US" smtClean="0"/>
              <a:t>‹#›</a:t>
            </a:fld>
            <a:endParaRPr lang="en-US"/>
          </a:p>
        </p:txBody>
      </p:sp>
    </p:spTree>
    <p:extLst>
      <p:ext uri="{BB962C8B-B14F-4D97-AF65-F5344CB8AC3E}">
        <p14:creationId xmlns:p14="http://schemas.microsoft.com/office/powerpoint/2010/main" val="5153554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3DD76-C2BF-4EC1-BB2D-E553425FD3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F09DA7-A3D7-438B-942E-EFE0574315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D78389-B4E9-43F0-A290-B40BFBF7AF2D}"/>
              </a:ext>
            </a:extLst>
          </p:cNvPr>
          <p:cNvSpPr>
            <a:spLocks noGrp="1"/>
          </p:cNvSpPr>
          <p:nvPr>
            <p:ph type="dt" sz="half" idx="10"/>
          </p:nvPr>
        </p:nvSpPr>
        <p:spPr/>
        <p:txBody>
          <a:bodyPr/>
          <a:lstStyle/>
          <a:p>
            <a:fld id="{17120E08-65E4-430C-9C12-1CB02F9416BA}" type="datetimeFigureOut">
              <a:rPr lang="en-US" smtClean="0"/>
              <a:t>8/8/2023</a:t>
            </a:fld>
            <a:endParaRPr lang="en-US"/>
          </a:p>
        </p:txBody>
      </p:sp>
      <p:sp>
        <p:nvSpPr>
          <p:cNvPr id="5" name="Footer Placeholder 4">
            <a:extLst>
              <a:ext uri="{FF2B5EF4-FFF2-40B4-BE49-F238E27FC236}">
                <a16:creationId xmlns:a16="http://schemas.microsoft.com/office/drawing/2014/main" id="{9CE84CA2-C396-46FB-BF62-2C17EDBA92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AA44C7-CFE1-4D21-BE77-4B6506C5FB07}"/>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899998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EAA9B-6471-4011-9326-4C1816AE1F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062BAC-05A5-4D87-AE29-CD76BAE12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C7E9F-EC36-4AFF-B0C5-7C14910B9FDE}"/>
              </a:ext>
            </a:extLst>
          </p:cNvPr>
          <p:cNvSpPr>
            <a:spLocks noGrp="1"/>
          </p:cNvSpPr>
          <p:nvPr>
            <p:ph type="dt" sz="half" idx="10"/>
          </p:nvPr>
        </p:nvSpPr>
        <p:spPr/>
        <p:txBody>
          <a:bodyPr/>
          <a:lstStyle/>
          <a:p>
            <a:fld id="{17120E08-65E4-430C-9C12-1CB02F9416BA}" type="datetimeFigureOut">
              <a:rPr lang="en-US" smtClean="0"/>
              <a:t>8/8/2023</a:t>
            </a:fld>
            <a:endParaRPr lang="en-US"/>
          </a:p>
        </p:txBody>
      </p:sp>
      <p:sp>
        <p:nvSpPr>
          <p:cNvPr id="5" name="Footer Placeholder 4">
            <a:extLst>
              <a:ext uri="{FF2B5EF4-FFF2-40B4-BE49-F238E27FC236}">
                <a16:creationId xmlns:a16="http://schemas.microsoft.com/office/drawing/2014/main" id="{52482EE0-0068-4D7F-AF80-BD3C4D0816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74D668-CBF0-4233-8E0D-0385F9A0BFF3}"/>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1102590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597AC-02D4-4768-B279-93E3905CFA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E2217E-47B6-496C-91A2-946ABA6A34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267B97-3ECA-4D90-A4AD-FE7FECDB40DD}"/>
              </a:ext>
            </a:extLst>
          </p:cNvPr>
          <p:cNvSpPr>
            <a:spLocks noGrp="1"/>
          </p:cNvSpPr>
          <p:nvPr>
            <p:ph type="dt" sz="half" idx="10"/>
          </p:nvPr>
        </p:nvSpPr>
        <p:spPr/>
        <p:txBody>
          <a:bodyPr/>
          <a:lstStyle/>
          <a:p>
            <a:fld id="{17120E08-65E4-430C-9C12-1CB02F9416BA}" type="datetimeFigureOut">
              <a:rPr lang="en-US" smtClean="0"/>
              <a:t>8/8/2023</a:t>
            </a:fld>
            <a:endParaRPr lang="en-US"/>
          </a:p>
        </p:txBody>
      </p:sp>
      <p:sp>
        <p:nvSpPr>
          <p:cNvPr id="5" name="Footer Placeholder 4">
            <a:extLst>
              <a:ext uri="{FF2B5EF4-FFF2-40B4-BE49-F238E27FC236}">
                <a16:creationId xmlns:a16="http://schemas.microsoft.com/office/drawing/2014/main" id="{575DF78A-3299-4BD3-9958-FAE137D58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118B4-DDCB-4B1F-803A-538FD8F9F542}"/>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1265070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FF30C-60B9-40B5-9FFD-C1C0D06F6B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AD1647-369D-4ACC-A6DA-2E9CCE291B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B0D0D9-C312-4E70-A5F5-44190F073A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1C43A-4B23-4516-87F4-BAF6C3C30A59}"/>
              </a:ext>
            </a:extLst>
          </p:cNvPr>
          <p:cNvSpPr>
            <a:spLocks noGrp="1"/>
          </p:cNvSpPr>
          <p:nvPr>
            <p:ph type="dt" sz="half" idx="10"/>
          </p:nvPr>
        </p:nvSpPr>
        <p:spPr/>
        <p:txBody>
          <a:bodyPr/>
          <a:lstStyle/>
          <a:p>
            <a:fld id="{17120E08-65E4-430C-9C12-1CB02F9416BA}" type="datetimeFigureOut">
              <a:rPr lang="en-US" smtClean="0"/>
              <a:t>8/8/2023</a:t>
            </a:fld>
            <a:endParaRPr lang="en-US"/>
          </a:p>
        </p:txBody>
      </p:sp>
      <p:sp>
        <p:nvSpPr>
          <p:cNvPr id="6" name="Footer Placeholder 5">
            <a:extLst>
              <a:ext uri="{FF2B5EF4-FFF2-40B4-BE49-F238E27FC236}">
                <a16:creationId xmlns:a16="http://schemas.microsoft.com/office/drawing/2014/main" id="{187CF743-011B-47FE-B8EB-0D1C81BA9F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0D2EDE-E4D7-4BFD-9D4F-F731C6802437}"/>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9201371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17001-3638-45E0-9153-32E326F01D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C9AB4B-CED2-47B6-A335-6D91FBDA30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818703-0D66-43AE-B5DC-288ECCC372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481C26-D556-4996-BB51-334FA8491A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B69CBD-12DD-44C7-A2E8-BE2D390406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75C834-14D8-4583-9E0F-6942037F9ABE}"/>
              </a:ext>
            </a:extLst>
          </p:cNvPr>
          <p:cNvSpPr>
            <a:spLocks noGrp="1"/>
          </p:cNvSpPr>
          <p:nvPr>
            <p:ph type="dt" sz="half" idx="10"/>
          </p:nvPr>
        </p:nvSpPr>
        <p:spPr/>
        <p:txBody>
          <a:bodyPr/>
          <a:lstStyle/>
          <a:p>
            <a:fld id="{17120E08-65E4-430C-9C12-1CB02F9416BA}" type="datetimeFigureOut">
              <a:rPr lang="en-US" smtClean="0"/>
              <a:t>8/8/2023</a:t>
            </a:fld>
            <a:endParaRPr lang="en-US"/>
          </a:p>
        </p:txBody>
      </p:sp>
      <p:sp>
        <p:nvSpPr>
          <p:cNvPr id="8" name="Footer Placeholder 7">
            <a:extLst>
              <a:ext uri="{FF2B5EF4-FFF2-40B4-BE49-F238E27FC236}">
                <a16:creationId xmlns:a16="http://schemas.microsoft.com/office/drawing/2014/main" id="{110548C7-12F9-4B41-8AC9-C2A55C80A1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38114F-7630-4623-9559-A1E190B5AECF}"/>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1240382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582B9-51BD-4266-AB7A-3A446C2013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59AB6C-F8EE-409A-8202-86A32831306D}"/>
              </a:ext>
            </a:extLst>
          </p:cNvPr>
          <p:cNvSpPr>
            <a:spLocks noGrp="1"/>
          </p:cNvSpPr>
          <p:nvPr>
            <p:ph type="dt" sz="half" idx="10"/>
          </p:nvPr>
        </p:nvSpPr>
        <p:spPr/>
        <p:txBody>
          <a:bodyPr/>
          <a:lstStyle/>
          <a:p>
            <a:fld id="{17120E08-65E4-430C-9C12-1CB02F9416BA}" type="datetimeFigureOut">
              <a:rPr lang="en-US" smtClean="0"/>
              <a:t>8/8/2023</a:t>
            </a:fld>
            <a:endParaRPr lang="en-US"/>
          </a:p>
        </p:txBody>
      </p:sp>
      <p:sp>
        <p:nvSpPr>
          <p:cNvPr id="4" name="Footer Placeholder 3">
            <a:extLst>
              <a:ext uri="{FF2B5EF4-FFF2-40B4-BE49-F238E27FC236}">
                <a16:creationId xmlns:a16="http://schemas.microsoft.com/office/drawing/2014/main" id="{D02EF38F-B9E3-4F75-BF0D-38540E6481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601782-6E1E-483B-BA87-30C6DCF1E893}"/>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3508513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48D011-F6D1-41E9-BA58-63F2D7C0A886}"/>
              </a:ext>
            </a:extLst>
          </p:cNvPr>
          <p:cNvSpPr>
            <a:spLocks noGrp="1"/>
          </p:cNvSpPr>
          <p:nvPr>
            <p:ph type="dt" sz="half" idx="10"/>
          </p:nvPr>
        </p:nvSpPr>
        <p:spPr/>
        <p:txBody>
          <a:bodyPr/>
          <a:lstStyle/>
          <a:p>
            <a:fld id="{17120E08-65E4-430C-9C12-1CB02F9416BA}" type="datetimeFigureOut">
              <a:rPr lang="en-US" smtClean="0"/>
              <a:t>8/8/2023</a:t>
            </a:fld>
            <a:endParaRPr lang="en-US"/>
          </a:p>
        </p:txBody>
      </p:sp>
      <p:sp>
        <p:nvSpPr>
          <p:cNvPr id="3" name="Footer Placeholder 2">
            <a:extLst>
              <a:ext uri="{FF2B5EF4-FFF2-40B4-BE49-F238E27FC236}">
                <a16:creationId xmlns:a16="http://schemas.microsoft.com/office/drawing/2014/main" id="{981ACBF0-9F72-49B6-A06B-D9C8D25535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DBCFE0-6C5D-46D2-98E8-841557C60B95}"/>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117827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6556F-9CC5-4AF7-AF1D-FF8C1BFD08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ED9379-3DDD-4D3F-83CB-9C1C5C993E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641F17-6666-48BE-A842-F522B27289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EB8B0C-EC4A-46C7-A89C-EDA43FD724CD}"/>
              </a:ext>
            </a:extLst>
          </p:cNvPr>
          <p:cNvSpPr>
            <a:spLocks noGrp="1"/>
          </p:cNvSpPr>
          <p:nvPr>
            <p:ph type="dt" sz="half" idx="10"/>
          </p:nvPr>
        </p:nvSpPr>
        <p:spPr/>
        <p:txBody>
          <a:bodyPr/>
          <a:lstStyle/>
          <a:p>
            <a:fld id="{17120E08-65E4-430C-9C12-1CB02F9416BA}" type="datetimeFigureOut">
              <a:rPr lang="en-US" smtClean="0"/>
              <a:t>8/8/2023</a:t>
            </a:fld>
            <a:endParaRPr lang="en-US"/>
          </a:p>
        </p:txBody>
      </p:sp>
      <p:sp>
        <p:nvSpPr>
          <p:cNvPr id="6" name="Footer Placeholder 5">
            <a:extLst>
              <a:ext uri="{FF2B5EF4-FFF2-40B4-BE49-F238E27FC236}">
                <a16:creationId xmlns:a16="http://schemas.microsoft.com/office/drawing/2014/main" id="{498FD213-D1E0-495A-95EE-0DA3AB28FA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15A8B9-111C-4535-B866-BADAD7C9959C}"/>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8205068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43BF7-B20B-4964-AA69-A09B573651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491AAE-F2C0-472F-AE2E-835E58E1CA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62B406-C0EA-4A08-9257-88C5DBF311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612FF6-EA61-4DEF-AA49-0E6ACA1A0830}"/>
              </a:ext>
            </a:extLst>
          </p:cNvPr>
          <p:cNvSpPr>
            <a:spLocks noGrp="1"/>
          </p:cNvSpPr>
          <p:nvPr>
            <p:ph type="dt" sz="half" idx="10"/>
          </p:nvPr>
        </p:nvSpPr>
        <p:spPr/>
        <p:txBody>
          <a:bodyPr/>
          <a:lstStyle/>
          <a:p>
            <a:fld id="{17120E08-65E4-430C-9C12-1CB02F9416BA}" type="datetimeFigureOut">
              <a:rPr lang="en-US" smtClean="0"/>
              <a:t>8/8/2023</a:t>
            </a:fld>
            <a:endParaRPr lang="en-US"/>
          </a:p>
        </p:txBody>
      </p:sp>
      <p:sp>
        <p:nvSpPr>
          <p:cNvPr id="6" name="Footer Placeholder 5">
            <a:extLst>
              <a:ext uri="{FF2B5EF4-FFF2-40B4-BE49-F238E27FC236}">
                <a16:creationId xmlns:a16="http://schemas.microsoft.com/office/drawing/2014/main" id="{67CB6133-B46A-4F8F-8C71-F695AA0291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4879F7-4C47-4477-A6BF-58E976D26718}"/>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9149969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99542-4C6E-488C-B5BE-1C66E84D68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5D92E0-F744-47A3-9DC9-C3701B459F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21BDBA-E673-434C-A6F8-B9761618A458}"/>
              </a:ext>
            </a:extLst>
          </p:cNvPr>
          <p:cNvSpPr>
            <a:spLocks noGrp="1"/>
          </p:cNvSpPr>
          <p:nvPr>
            <p:ph type="dt" sz="half" idx="10"/>
          </p:nvPr>
        </p:nvSpPr>
        <p:spPr/>
        <p:txBody>
          <a:bodyPr/>
          <a:lstStyle/>
          <a:p>
            <a:fld id="{17120E08-65E4-430C-9C12-1CB02F9416BA}" type="datetimeFigureOut">
              <a:rPr lang="en-US" smtClean="0"/>
              <a:t>8/8/2023</a:t>
            </a:fld>
            <a:endParaRPr lang="en-US"/>
          </a:p>
        </p:txBody>
      </p:sp>
      <p:sp>
        <p:nvSpPr>
          <p:cNvPr id="5" name="Footer Placeholder 4">
            <a:extLst>
              <a:ext uri="{FF2B5EF4-FFF2-40B4-BE49-F238E27FC236}">
                <a16:creationId xmlns:a16="http://schemas.microsoft.com/office/drawing/2014/main" id="{296FE429-D958-4366-B58A-4F8E1AA638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3844C1-FE53-4F65-9644-FC3491770DF0}"/>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9363538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EF7D7B-49D1-47C1-B9A4-3CF3E428F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DCC207-7330-4328-96E5-4DAC111F05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174003-7440-48D2-9DB7-80ABA69E7817}"/>
              </a:ext>
            </a:extLst>
          </p:cNvPr>
          <p:cNvSpPr>
            <a:spLocks noGrp="1"/>
          </p:cNvSpPr>
          <p:nvPr>
            <p:ph type="dt" sz="half" idx="10"/>
          </p:nvPr>
        </p:nvSpPr>
        <p:spPr/>
        <p:txBody>
          <a:bodyPr/>
          <a:lstStyle/>
          <a:p>
            <a:fld id="{17120E08-65E4-430C-9C12-1CB02F9416BA}" type="datetimeFigureOut">
              <a:rPr lang="en-US" smtClean="0"/>
              <a:t>8/8/2023</a:t>
            </a:fld>
            <a:endParaRPr lang="en-US"/>
          </a:p>
        </p:txBody>
      </p:sp>
      <p:sp>
        <p:nvSpPr>
          <p:cNvPr id="5" name="Footer Placeholder 4">
            <a:extLst>
              <a:ext uri="{FF2B5EF4-FFF2-40B4-BE49-F238E27FC236}">
                <a16:creationId xmlns:a16="http://schemas.microsoft.com/office/drawing/2014/main" id="{D5D9471F-28E9-46E0-88FB-C60794E54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EB11F8-9BD2-410B-9527-31CBB15383BC}"/>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42794968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3DD76-C2BF-4EC1-BB2D-E553425FD3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F09DA7-A3D7-438B-942E-EFE0574315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D78389-B4E9-43F0-A290-B40BFBF7AF2D}"/>
              </a:ext>
            </a:extLst>
          </p:cNvPr>
          <p:cNvSpPr>
            <a:spLocks noGrp="1"/>
          </p:cNvSpPr>
          <p:nvPr>
            <p:ph type="dt" sz="half" idx="10"/>
          </p:nvPr>
        </p:nvSpPr>
        <p:spPr/>
        <p:txBody>
          <a:bodyPr/>
          <a:lstStyle/>
          <a:p>
            <a:fld id="{17120E08-65E4-430C-9C12-1CB02F9416BA}" type="datetimeFigureOut">
              <a:rPr lang="en-US" smtClean="0"/>
              <a:t>8/8/2023</a:t>
            </a:fld>
            <a:endParaRPr lang="en-US"/>
          </a:p>
        </p:txBody>
      </p:sp>
      <p:sp>
        <p:nvSpPr>
          <p:cNvPr id="5" name="Footer Placeholder 4">
            <a:extLst>
              <a:ext uri="{FF2B5EF4-FFF2-40B4-BE49-F238E27FC236}">
                <a16:creationId xmlns:a16="http://schemas.microsoft.com/office/drawing/2014/main" id="{9CE84CA2-C396-46FB-BF62-2C17EDBA92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AA44C7-CFE1-4D21-BE77-4B6506C5FB07}"/>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89999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EAA9B-6471-4011-9326-4C1816AE1F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062BAC-05A5-4D87-AE29-CD76BAE12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C7E9F-EC36-4AFF-B0C5-7C14910B9FDE}"/>
              </a:ext>
            </a:extLst>
          </p:cNvPr>
          <p:cNvSpPr>
            <a:spLocks noGrp="1"/>
          </p:cNvSpPr>
          <p:nvPr>
            <p:ph type="dt" sz="half" idx="10"/>
          </p:nvPr>
        </p:nvSpPr>
        <p:spPr/>
        <p:txBody>
          <a:bodyPr/>
          <a:lstStyle/>
          <a:p>
            <a:fld id="{17120E08-65E4-430C-9C12-1CB02F9416BA}" type="datetimeFigureOut">
              <a:rPr lang="en-US" smtClean="0"/>
              <a:t>8/8/2023</a:t>
            </a:fld>
            <a:endParaRPr lang="en-US"/>
          </a:p>
        </p:txBody>
      </p:sp>
      <p:sp>
        <p:nvSpPr>
          <p:cNvPr id="5" name="Footer Placeholder 4">
            <a:extLst>
              <a:ext uri="{FF2B5EF4-FFF2-40B4-BE49-F238E27FC236}">
                <a16:creationId xmlns:a16="http://schemas.microsoft.com/office/drawing/2014/main" id="{52482EE0-0068-4D7F-AF80-BD3C4D0816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74D668-CBF0-4233-8E0D-0385F9A0BFF3}"/>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11025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597AC-02D4-4768-B279-93E3905CFA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E2217E-47B6-496C-91A2-946ABA6A34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267B97-3ECA-4D90-A4AD-FE7FECDB40DD}"/>
              </a:ext>
            </a:extLst>
          </p:cNvPr>
          <p:cNvSpPr>
            <a:spLocks noGrp="1"/>
          </p:cNvSpPr>
          <p:nvPr>
            <p:ph type="dt" sz="half" idx="10"/>
          </p:nvPr>
        </p:nvSpPr>
        <p:spPr/>
        <p:txBody>
          <a:bodyPr/>
          <a:lstStyle/>
          <a:p>
            <a:fld id="{17120E08-65E4-430C-9C12-1CB02F9416BA}" type="datetimeFigureOut">
              <a:rPr lang="en-US" smtClean="0"/>
              <a:t>8/8/2023</a:t>
            </a:fld>
            <a:endParaRPr lang="en-US"/>
          </a:p>
        </p:txBody>
      </p:sp>
      <p:sp>
        <p:nvSpPr>
          <p:cNvPr id="5" name="Footer Placeholder 4">
            <a:extLst>
              <a:ext uri="{FF2B5EF4-FFF2-40B4-BE49-F238E27FC236}">
                <a16:creationId xmlns:a16="http://schemas.microsoft.com/office/drawing/2014/main" id="{575DF78A-3299-4BD3-9958-FAE137D58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118B4-DDCB-4B1F-803A-538FD8F9F542}"/>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12650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FF30C-60B9-40B5-9FFD-C1C0D06F6B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AD1647-369D-4ACC-A6DA-2E9CCE291B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B0D0D9-C312-4E70-A5F5-44190F073A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1C43A-4B23-4516-87F4-BAF6C3C30A59}"/>
              </a:ext>
            </a:extLst>
          </p:cNvPr>
          <p:cNvSpPr>
            <a:spLocks noGrp="1"/>
          </p:cNvSpPr>
          <p:nvPr>
            <p:ph type="dt" sz="half" idx="10"/>
          </p:nvPr>
        </p:nvSpPr>
        <p:spPr/>
        <p:txBody>
          <a:bodyPr/>
          <a:lstStyle/>
          <a:p>
            <a:fld id="{17120E08-65E4-430C-9C12-1CB02F9416BA}" type="datetimeFigureOut">
              <a:rPr lang="en-US" smtClean="0"/>
              <a:t>8/8/2023</a:t>
            </a:fld>
            <a:endParaRPr lang="en-US"/>
          </a:p>
        </p:txBody>
      </p:sp>
      <p:sp>
        <p:nvSpPr>
          <p:cNvPr id="6" name="Footer Placeholder 5">
            <a:extLst>
              <a:ext uri="{FF2B5EF4-FFF2-40B4-BE49-F238E27FC236}">
                <a16:creationId xmlns:a16="http://schemas.microsoft.com/office/drawing/2014/main" id="{187CF743-011B-47FE-B8EB-0D1C81BA9F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0D2EDE-E4D7-4BFD-9D4F-F731C6802437}"/>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920137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17001-3638-45E0-9153-32E326F01D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C9AB4B-CED2-47B6-A335-6D91FBDA30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818703-0D66-43AE-B5DC-288ECCC372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481C26-D556-4996-BB51-334FA8491A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B69CBD-12DD-44C7-A2E8-BE2D390406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75C834-14D8-4583-9E0F-6942037F9ABE}"/>
              </a:ext>
            </a:extLst>
          </p:cNvPr>
          <p:cNvSpPr>
            <a:spLocks noGrp="1"/>
          </p:cNvSpPr>
          <p:nvPr>
            <p:ph type="dt" sz="half" idx="10"/>
          </p:nvPr>
        </p:nvSpPr>
        <p:spPr/>
        <p:txBody>
          <a:bodyPr/>
          <a:lstStyle/>
          <a:p>
            <a:fld id="{17120E08-65E4-430C-9C12-1CB02F9416BA}" type="datetimeFigureOut">
              <a:rPr lang="en-US" smtClean="0"/>
              <a:t>8/8/2023</a:t>
            </a:fld>
            <a:endParaRPr lang="en-US"/>
          </a:p>
        </p:txBody>
      </p:sp>
      <p:sp>
        <p:nvSpPr>
          <p:cNvPr id="8" name="Footer Placeholder 7">
            <a:extLst>
              <a:ext uri="{FF2B5EF4-FFF2-40B4-BE49-F238E27FC236}">
                <a16:creationId xmlns:a16="http://schemas.microsoft.com/office/drawing/2014/main" id="{110548C7-12F9-4B41-8AC9-C2A55C80A1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38114F-7630-4623-9559-A1E190B5AECF}"/>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12403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582B9-51BD-4266-AB7A-3A446C2013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59AB6C-F8EE-409A-8202-86A32831306D}"/>
              </a:ext>
            </a:extLst>
          </p:cNvPr>
          <p:cNvSpPr>
            <a:spLocks noGrp="1"/>
          </p:cNvSpPr>
          <p:nvPr>
            <p:ph type="dt" sz="half" idx="10"/>
          </p:nvPr>
        </p:nvSpPr>
        <p:spPr/>
        <p:txBody>
          <a:bodyPr/>
          <a:lstStyle/>
          <a:p>
            <a:fld id="{17120E08-65E4-430C-9C12-1CB02F9416BA}" type="datetimeFigureOut">
              <a:rPr lang="en-US" smtClean="0"/>
              <a:t>8/8/2023</a:t>
            </a:fld>
            <a:endParaRPr lang="en-US"/>
          </a:p>
        </p:txBody>
      </p:sp>
      <p:sp>
        <p:nvSpPr>
          <p:cNvPr id="4" name="Footer Placeholder 3">
            <a:extLst>
              <a:ext uri="{FF2B5EF4-FFF2-40B4-BE49-F238E27FC236}">
                <a16:creationId xmlns:a16="http://schemas.microsoft.com/office/drawing/2014/main" id="{D02EF38F-B9E3-4F75-BF0D-38540E6481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601782-6E1E-483B-BA87-30C6DCF1E893}"/>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350851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48D011-F6D1-41E9-BA58-63F2D7C0A886}"/>
              </a:ext>
            </a:extLst>
          </p:cNvPr>
          <p:cNvSpPr>
            <a:spLocks noGrp="1"/>
          </p:cNvSpPr>
          <p:nvPr>
            <p:ph type="dt" sz="half" idx="10"/>
          </p:nvPr>
        </p:nvSpPr>
        <p:spPr/>
        <p:txBody>
          <a:bodyPr/>
          <a:lstStyle/>
          <a:p>
            <a:fld id="{17120E08-65E4-430C-9C12-1CB02F9416BA}" type="datetimeFigureOut">
              <a:rPr lang="en-US" smtClean="0"/>
              <a:t>8/8/2023</a:t>
            </a:fld>
            <a:endParaRPr lang="en-US"/>
          </a:p>
        </p:txBody>
      </p:sp>
      <p:sp>
        <p:nvSpPr>
          <p:cNvPr id="3" name="Footer Placeholder 2">
            <a:extLst>
              <a:ext uri="{FF2B5EF4-FFF2-40B4-BE49-F238E27FC236}">
                <a16:creationId xmlns:a16="http://schemas.microsoft.com/office/drawing/2014/main" id="{981ACBF0-9F72-49B6-A06B-D9C8D25535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DBCFE0-6C5D-46D2-98E8-841557C60B95}"/>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11782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6556F-9CC5-4AF7-AF1D-FF8C1BFD08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ED9379-3DDD-4D3F-83CB-9C1C5C993E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641F17-6666-48BE-A842-F522B27289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EB8B0C-EC4A-46C7-A89C-EDA43FD724CD}"/>
              </a:ext>
            </a:extLst>
          </p:cNvPr>
          <p:cNvSpPr>
            <a:spLocks noGrp="1"/>
          </p:cNvSpPr>
          <p:nvPr>
            <p:ph type="dt" sz="half" idx="10"/>
          </p:nvPr>
        </p:nvSpPr>
        <p:spPr/>
        <p:txBody>
          <a:bodyPr/>
          <a:lstStyle/>
          <a:p>
            <a:fld id="{17120E08-65E4-430C-9C12-1CB02F9416BA}" type="datetimeFigureOut">
              <a:rPr lang="en-US" smtClean="0"/>
              <a:t>8/8/2023</a:t>
            </a:fld>
            <a:endParaRPr lang="en-US"/>
          </a:p>
        </p:txBody>
      </p:sp>
      <p:sp>
        <p:nvSpPr>
          <p:cNvPr id="6" name="Footer Placeholder 5">
            <a:extLst>
              <a:ext uri="{FF2B5EF4-FFF2-40B4-BE49-F238E27FC236}">
                <a16:creationId xmlns:a16="http://schemas.microsoft.com/office/drawing/2014/main" id="{498FD213-D1E0-495A-95EE-0DA3AB28FA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15A8B9-111C-4535-B866-BADAD7C9959C}"/>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820506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43BF7-B20B-4964-AA69-A09B573651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491AAE-F2C0-472F-AE2E-835E58E1CA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62B406-C0EA-4A08-9257-88C5DBF311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612FF6-EA61-4DEF-AA49-0E6ACA1A0830}"/>
              </a:ext>
            </a:extLst>
          </p:cNvPr>
          <p:cNvSpPr>
            <a:spLocks noGrp="1"/>
          </p:cNvSpPr>
          <p:nvPr>
            <p:ph type="dt" sz="half" idx="10"/>
          </p:nvPr>
        </p:nvSpPr>
        <p:spPr/>
        <p:txBody>
          <a:bodyPr/>
          <a:lstStyle/>
          <a:p>
            <a:fld id="{17120E08-65E4-430C-9C12-1CB02F9416BA}" type="datetimeFigureOut">
              <a:rPr lang="en-US" smtClean="0"/>
              <a:t>8/8/2023</a:t>
            </a:fld>
            <a:endParaRPr lang="en-US"/>
          </a:p>
        </p:txBody>
      </p:sp>
      <p:sp>
        <p:nvSpPr>
          <p:cNvPr id="6" name="Footer Placeholder 5">
            <a:extLst>
              <a:ext uri="{FF2B5EF4-FFF2-40B4-BE49-F238E27FC236}">
                <a16:creationId xmlns:a16="http://schemas.microsoft.com/office/drawing/2014/main" id="{67CB6133-B46A-4F8F-8C71-F695AA0291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4879F7-4C47-4477-A6BF-58E976D26718}"/>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914996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99542-4C6E-488C-B5BE-1C66E84D68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5D92E0-F744-47A3-9DC9-C3701B459F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21BDBA-E673-434C-A6F8-B9761618A458}"/>
              </a:ext>
            </a:extLst>
          </p:cNvPr>
          <p:cNvSpPr>
            <a:spLocks noGrp="1"/>
          </p:cNvSpPr>
          <p:nvPr>
            <p:ph type="dt" sz="half" idx="10"/>
          </p:nvPr>
        </p:nvSpPr>
        <p:spPr/>
        <p:txBody>
          <a:bodyPr/>
          <a:lstStyle/>
          <a:p>
            <a:fld id="{17120E08-65E4-430C-9C12-1CB02F9416BA}" type="datetimeFigureOut">
              <a:rPr lang="en-US" smtClean="0"/>
              <a:t>8/8/2023</a:t>
            </a:fld>
            <a:endParaRPr lang="en-US"/>
          </a:p>
        </p:txBody>
      </p:sp>
      <p:sp>
        <p:nvSpPr>
          <p:cNvPr id="5" name="Footer Placeholder 4">
            <a:extLst>
              <a:ext uri="{FF2B5EF4-FFF2-40B4-BE49-F238E27FC236}">
                <a16:creationId xmlns:a16="http://schemas.microsoft.com/office/drawing/2014/main" id="{296FE429-D958-4366-B58A-4F8E1AA638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3844C1-FE53-4F65-9644-FC3491770DF0}"/>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93635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EF7D7B-49D1-47C1-B9A4-3CF3E428F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DCC207-7330-4328-96E5-4DAC111F05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174003-7440-48D2-9DB7-80ABA69E7817}"/>
              </a:ext>
            </a:extLst>
          </p:cNvPr>
          <p:cNvSpPr>
            <a:spLocks noGrp="1"/>
          </p:cNvSpPr>
          <p:nvPr>
            <p:ph type="dt" sz="half" idx="10"/>
          </p:nvPr>
        </p:nvSpPr>
        <p:spPr/>
        <p:txBody>
          <a:bodyPr/>
          <a:lstStyle/>
          <a:p>
            <a:fld id="{17120E08-65E4-430C-9C12-1CB02F9416BA}" type="datetimeFigureOut">
              <a:rPr lang="en-US" smtClean="0"/>
              <a:t>8/8/2023</a:t>
            </a:fld>
            <a:endParaRPr lang="en-US"/>
          </a:p>
        </p:txBody>
      </p:sp>
      <p:sp>
        <p:nvSpPr>
          <p:cNvPr id="5" name="Footer Placeholder 4">
            <a:extLst>
              <a:ext uri="{FF2B5EF4-FFF2-40B4-BE49-F238E27FC236}">
                <a16:creationId xmlns:a16="http://schemas.microsoft.com/office/drawing/2014/main" id="{D5D9471F-28E9-46E0-88FB-C60794E54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EB11F8-9BD2-410B-9527-31CBB15383BC}"/>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427949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88742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92893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678483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335679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91827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8/8/2023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49435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50568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08517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61406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395018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58228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8/8/2023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4E8FFC-1232-4472-A41D-2F6678DD215D}" type="datetimeFigureOut">
              <a:rPr lang="en-US" smtClean="0"/>
              <a:t>8/8/2023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6C5164-A9B4-4D78-8D77-3D594FF100D2}" type="slidenum">
              <a:rPr lang="en-US" smtClean="0"/>
              <a:t>‹#›</a:t>
            </a:fld>
            <a:endParaRPr lang="en-US"/>
          </a:p>
        </p:txBody>
      </p:sp>
    </p:spTree>
    <p:extLst>
      <p:ext uri="{BB962C8B-B14F-4D97-AF65-F5344CB8AC3E}">
        <p14:creationId xmlns:p14="http://schemas.microsoft.com/office/powerpoint/2010/main" val="3629932552"/>
      </p:ext>
    </p:extLst>
  </p:cSld>
  <p:clrMap bg1="lt1" tx1="dk1" bg2="lt2" tx2="dk2" accent1="accent1" accent2="accent2" accent3="accent3" accent4="accent4" accent5="accent5" accent6="accent6" hlink="hlink" folHlink="folHlink"/>
  <p:sldLayoutIdLst>
    <p:sldLayoutId id="2147483684"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57FE58-6B7B-463B-BCA0-FCC41D5EAF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213C76-D85F-46DC-A8E0-173C4544A4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5B4966-DDF5-43DF-9211-976F44C47C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120E08-65E4-430C-9C12-1CB02F9416BA}" type="datetimeFigureOut">
              <a:rPr lang="en-US" smtClean="0"/>
              <a:t>8/8/2023</a:t>
            </a:fld>
            <a:endParaRPr lang="en-US"/>
          </a:p>
        </p:txBody>
      </p:sp>
      <p:sp>
        <p:nvSpPr>
          <p:cNvPr id="5" name="Footer Placeholder 4">
            <a:extLst>
              <a:ext uri="{FF2B5EF4-FFF2-40B4-BE49-F238E27FC236}">
                <a16:creationId xmlns:a16="http://schemas.microsoft.com/office/drawing/2014/main" id="{1473AB9F-6D0D-4C41-8194-4C84C7350B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EA8F61-227A-49D4-8D1E-E75B2932F6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AC7532-7E1C-4B54-8A49-BCFC0D060E00}" type="slidenum">
              <a:rPr lang="en-US" smtClean="0"/>
              <a:t>‹#›</a:t>
            </a:fld>
            <a:endParaRPr lang="en-US"/>
          </a:p>
        </p:txBody>
      </p:sp>
    </p:spTree>
    <p:extLst>
      <p:ext uri="{BB962C8B-B14F-4D97-AF65-F5344CB8AC3E}">
        <p14:creationId xmlns:p14="http://schemas.microsoft.com/office/powerpoint/2010/main" val="3640190980"/>
      </p:ext>
    </p:extLst>
  </p:cSld>
  <p:clrMap bg1="lt1" tx1="dk1" bg2="lt2" tx2="dk2" accent1="accent1" accent2="accent2" accent3="accent3" accent4="accent4" accent5="accent5" accent6="accent6" hlink="hlink" folHlink="folHlink"/>
  <p:sldLayoutIdLst>
    <p:sldLayoutId id="2147483661" r:id="rId1"/>
    <p:sldLayoutId id="2147483697" r:id="rId2"/>
    <p:sldLayoutId id="2147483698" r:id="rId3"/>
    <p:sldLayoutId id="2147483699" r:id="rId4"/>
    <p:sldLayoutId id="2147483700" r:id="rId5"/>
    <p:sldLayoutId id="2147483701" r:id="rId6"/>
    <p:sldLayoutId id="2147483655"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57FE58-6B7B-463B-BCA0-FCC41D5EAF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213C76-D85F-46DC-A8E0-173C4544A4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5B4966-DDF5-43DF-9211-976F44C47C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120E08-65E4-430C-9C12-1CB02F9416BA}" type="datetimeFigureOut">
              <a:rPr lang="en-US" smtClean="0"/>
              <a:t>8/8/2023</a:t>
            </a:fld>
            <a:endParaRPr lang="en-US"/>
          </a:p>
        </p:txBody>
      </p:sp>
      <p:sp>
        <p:nvSpPr>
          <p:cNvPr id="5" name="Footer Placeholder 4">
            <a:extLst>
              <a:ext uri="{FF2B5EF4-FFF2-40B4-BE49-F238E27FC236}">
                <a16:creationId xmlns:a16="http://schemas.microsoft.com/office/drawing/2014/main" id="{1473AB9F-6D0D-4C41-8194-4C84C7350B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EA8F61-227A-49D4-8D1E-E75B2932F6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AC7532-7E1C-4B54-8A49-BCFC0D060E00}" type="slidenum">
              <a:rPr lang="en-US" smtClean="0"/>
              <a:t>‹#›</a:t>
            </a:fld>
            <a:endParaRPr lang="en-US"/>
          </a:p>
        </p:txBody>
      </p:sp>
    </p:spTree>
    <p:extLst>
      <p:ext uri="{BB962C8B-B14F-4D97-AF65-F5344CB8AC3E}">
        <p14:creationId xmlns:p14="http://schemas.microsoft.com/office/powerpoint/2010/main" val="3640190980"/>
      </p:ext>
    </p:extLst>
  </p:cSld>
  <p:clrMap bg1="lt1" tx1="dk1" bg2="lt2" tx2="dk2" accent1="accent1" accent2="accent2" accent3="accent3" accent4="accent4" accent5="accent5" accent6="accent6" hlink="hlink" folHlink="folHlink"/>
  <p:sldLayoutIdLst>
    <p:sldLayoutId id="2147483686"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8/8/2023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709097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3.xml"/><Relationship Id="rId1" Type="http://schemas.openxmlformats.org/officeDocument/2006/relationships/tags" Target="../tags/tag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jpeg"/><Relationship Id="rId2" Type="http://schemas.openxmlformats.org/officeDocument/2006/relationships/slideLayout" Target="../slideLayouts/slideLayout40.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26.xml"/><Relationship Id="rId7" Type="http://schemas.openxmlformats.org/officeDocument/2006/relationships/diagramColors" Target="../diagrams/colors2.xml"/><Relationship Id="rId2" Type="http://schemas.openxmlformats.org/officeDocument/2006/relationships/slideLayout" Target="../slideLayouts/slideLayout29.xml"/><Relationship Id="rId1" Type="http://schemas.openxmlformats.org/officeDocument/2006/relationships/tags" Target="../tags/tag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9.xml"/><Relationship Id="rId1" Type="http://schemas.openxmlformats.org/officeDocument/2006/relationships/tags" Target="../tags/tag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9.xml"/><Relationship Id="rId1" Type="http://schemas.openxmlformats.org/officeDocument/2006/relationships/tags" Target="../tags/tag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8.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38.gif"/><Relationship Id="rId7"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43.png"/><Relationship Id="rId5" Type="http://schemas.openxmlformats.org/officeDocument/2006/relationships/image" Target="../media/image40.png"/><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42.png"/></Relationships>
</file>

<file path=ppt/slides/_rels/slide39.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39.png"/><Relationship Id="rId7" Type="http://schemas.openxmlformats.org/officeDocument/2006/relationships/image" Target="../media/image46.jpeg"/><Relationship Id="rId2" Type="http://schemas.openxmlformats.org/officeDocument/2006/relationships/notesSlide" Target="../notesSlides/notesSlide32.xml"/><Relationship Id="rId1" Type="http://schemas.openxmlformats.org/officeDocument/2006/relationships/slideLayout" Target="../slideLayouts/slideLayout51.xml"/><Relationship Id="rId6" Type="http://schemas.openxmlformats.org/officeDocument/2006/relationships/image" Target="../media/image45.sv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0.svg"/><Relationship Id="rId9" Type="http://schemas.openxmlformats.org/officeDocument/2006/relationships/image" Target="../media/image4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9.xml"/><Relationship Id="rId1" Type="http://schemas.openxmlformats.org/officeDocument/2006/relationships/tags" Target="../tags/tag4.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23.xml"/><Relationship Id="rId1" Type="http://schemas.openxmlformats.org/officeDocument/2006/relationships/tags" Target="../tags/tag9.xml"/><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45.xml"/><Relationship Id="rId1" Type="http://schemas.openxmlformats.org/officeDocument/2006/relationships/tags" Target="../tags/tag10.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CCBCAD86-BCB8-F69F-2A3A-C11C74BEB18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59352" y="-3452"/>
            <a:ext cx="8332450" cy="4792145"/>
          </a:xfrm>
          <a:prstGeom prst="rect">
            <a:avLst/>
          </a:prstGeom>
        </p:spPr>
      </p:pic>
      <p:sp>
        <p:nvSpPr>
          <p:cNvPr id="2" name="Rectangle 1">
            <a:extLst>
              <a:ext uri="{FF2B5EF4-FFF2-40B4-BE49-F238E27FC236}">
                <a16:creationId xmlns:a16="http://schemas.microsoft.com/office/drawing/2014/main" id="{A429343F-73A2-94E8-32C4-2AF415C1F20D}"/>
              </a:ext>
            </a:extLst>
          </p:cNvPr>
          <p:cNvSpPr/>
          <p:nvPr/>
        </p:nvSpPr>
        <p:spPr>
          <a:xfrm>
            <a:off x="0" y="0"/>
            <a:ext cx="3959352" cy="685800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748504F-75F6-30D2-594F-C09588776162}"/>
              </a:ext>
            </a:extLst>
          </p:cNvPr>
          <p:cNvSpPr/>
          <p:nvPr/>
        </p:nvSpPr>
        <p:spPr>
          <a:xfrm>
            <a:off x="-72828" y="4500438"/>
            <a:ext cx="3520116" cy="1685677"/>
          </a:xfrm>
          <a:prstGeom prst="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DB22F4D2-745B-4FDB-8501-1FC88BFA56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492" y="4785379"/>
            <a:ext cx="3152593" cy="1141779"/>
          </a:xfrm>
          <a:prstGeom prst="rect">
            <a:avLst/>
          </a:prstGeom>
          <a:ln>
            <a:noFill/>
          </a:ln>
          <a:effectLst/>
        </p:spPr>
      </p:pic>
      <p:sp>
        <p:nvSpPr>
          <p:cNvPr id="5" name="TextBox 4">
            <a:extLst>
              <a:ext uri="{FF2B5EF4-FFF2-40B4-BE49-F238E27FC236}">
                <a16:creationId xmlns:a16="http://schemas.microsoft.com/office/drawing/2014/main" id="{699CF56F-B70F-47F9-24C6-AE45A852C1C7}"/>
              </a:ext>
            </a:extLst>
          </p:cNvPr>
          <p:cNvSpPr txBox="1"/>
          <p:nvPr/>
        </p:nvSpPr>
        <p:spPr>
          <a:xfrm>
            <a:off x="4138550" y="4882638"/>
            <a:ext cx="7862520" cy="2215991"/>
          </a:xfrm>
          <a:prstGeom prst="rect">
            <a:avLst/>
          </a:prstGeom>
          <a:noFill/>
        </p:spPr>
        <p:txBody>
          <a:bodyPr wrap="square" lIns="91440" tIns="45720" rIns="91440" bIns="45720" rtlCol="0" anchor="t">
            <a:spAutoFit/>
          </a:bodyPr>
          <a:lstStyle/>
          <a:p>
            <a:r>
              <a:rPr lang="en-US" sz="4000" b="1">
                <a:latin typeface="Open Sans"/>
                <a:ea typeface="Open Sans"/>
                <a:cs typeface="Open Sans"/>
              </a:rPr>
              <a:t>Match Grant Day 1-240</a:t>
            </a:r>
          </a:p>
          <a:p>
            <a:r>
              <a:rPr lang="en-US" sz="4000" b="1">
                <a:latin typeface="Open Sans"/>
                <a:ea typeface="Open Sans"/>
                <a:cs typeface="Open Sans"/>
              </a:rPr>
              <a:t>Common MG Findings</a:t>
            </a:r>
            <a:endParaRPr lang="en-US">
              <a:latin typeface="Open Sans"/>
              <a:ea typeface="Open Sans"/>
              <a:cs typeface="Open Sans"/>
            </a:endParaRPr>
          </a:p>
          <a:p>
            <a:r>
              <a:rPr lang="en-US" sz="4000">
                <a:latin typeface="Open Sans"/>
                <a:ea typeface="Open Sans"/>
                <a:cs typeface="Open Sans"/>
              </a:rPr>
              <a:t>Date: 8/8/2023</a:t>
            </a:r>
            <a:endParaRPr lang="en-US" sz="4000">
              <a:latin typeface="Open Sans" panose="020B0606030504020204" pitchFamily="34" charset="0"/>
              <a:ea typeface="Open Sans" panose="020B0606030504020204" pitchFamily="34" charset="0"/>
              <a:cs typeface="Open Sans" panose="020B0606030504020204" pitchFamily="34" charset="0"/>
            </a:endParaRPr>
          </a:p>
          <a:p>
            <a:r>
              <a:rPr lang="en-US"/>
              <a:t> </a:t>
            </a:r>
          </a:p>
        </p:txBody>
      </p:sp>
    </p:spTree>
    <p:custDataLst>
      <p:tags r:id="rId1"/>
    </p:custDataLst>
    <p:extLst>
      <p:ext uri="{BB962C8B-B14F-4D97-AF65-F5344CB8AC3E}">
        <p14:creationId xmlns:p14="http://schemas.microsoft.com/office/powerpoint/2010/main" val="1629055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28C104-E756-397F-1347-1D4D4FFE8518}"/>
              </a:ext>
            </a:extLst>
          </p:cNvPr>
          <p:cNvSpPr>
            <a:spLocks noGrp="1"/>
          </p:cNvSpPr>
          <p:nvPr>
            <p:ph type="title"/>
          </p:nvPr>
        </p:nvSpPr>
        <p:spPr>
          <a:xfrm>
            <a:off x="1804332" y="186478"/>
            <a:ext cx="7999387" cy="1054503"/>
          </a:xfrm>
        </p:spPr>
        <p:txBody>
          <a:bodyPr anchor="ctr">
            <a:normAutofit/>
          </a:bodyPr>
          <a:lstStyle/>
          <a:p>
            <a:pPr algn="ctr"/>
            <a:r>
              <a:rPr lang="en-US" sz="3000" b="1">
                <a:latin typeface="Open Sans"/>
                <a:ea typeface="Open Sans"/>
                <a:cs typeface="Calibri Light"/>
              </a:rPr>
              <a:t>Client Intake (Requirements + Findings)</a:t>
            </a:r>
            <a:endParaRPr lang="en-US" sz="3000" b="1">
              <a:latin typeface="Open Sans"/>
              <a:ea typeface="Open Sans"/>
            </a:endParaRPr>
          </a:p>
        </p:txBody>
      </p:sp>
      <p:sp>
        <p:nvSpPr>
          <p:cNvPr id="13" name="Rectangle 12">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 close up of a document&#10;&#10;Description automatically generated">
            <a:extLst>
              <a:ext uri="{FF2B5EF4-FFF2-40B4-BE49-F238E27FC236}">
                <a16:creationId xmlns:a16="http://schemas.microsoft.com/office/drawing/2014/main" id="{16C10CC6-40D4-F5F1-51A7-AD44195E7719}"/>
              </a:ext>
            </a:extLst>
          </p:cNvPr>
          <p:cNvPicPr>
            <a:picLocks noChangeAspect="1"/>
          </p:cNvPicPr>
          <p:nvPr/>
        </p:nvPicPr>
        <p:blipFill>
          <a:blip r:embed="rId3"/>
          <a:stretch>
            <a:fillRect/>
          </a:stretch>
        </p:blipFill>
        <p:spPr>
          <a:xfrm>
            <a:off x="1045320" y="1724445"/>
            <a:ext cx="9660040" cy="3911739"/>
          </a:xfrm>
          <a:prstGeom prst="rect">
            <a:avLst/>
          </a:prstGeom>
        </p:spPr>
      </p:pic>
      <p:pic>
        <p:nvPicPr>
          <p:cNvPr id="5" name="Picture 5">
            <a:extLst>
              <a:ext uri="{FF2B5EF4-FFF2-40B4-BE49-F238E27FC236}">
                <a16:creationId xmlns:a16="http://schemas.microsoft.com/office/drawing/2014/main" id="{4732BEA7-4CDC-7723-5FD6-8511965EF5B0}"/>
              </a:ext>
            </a:extLst>
          </p:cNvPr>
          <p:cNvPicPr>
            <a:picLocks noChangeAspect="1"/>
          </p:cNvPicPr>
          <p:nvPr/>
        </p:nvPicPr>
        <p:blipFill>
          <a:blip r:embed="rId4"/>
          <a:stretch>
            <a:fillRect/>
          </a:stretch>
        </p:blipFill>
        <p:spPr>
          <a:xfrm>
            <a:off x="1045321" y="5619941"/>
            <a:ext cx="9504539" cy="522440"/>
          </a:xfrm>
          <a:prstGeom prst="rect">
            <a:avLst/>
          </a:prstGeom>
        </p:spPr>
      </p:pic>
      <p:sp>
        <p:nvSpPr>
          <p:cNvPr id="3" name="Right Brace 2">
            <a:extLst>
              <a:ext uri="{FF2B5EF4-FFF2-40B4-BE49-F238E27FC236}">
                <a16:creationId xmlns:a16="http://schemas.microsoft.com/office/drawing/2014/main" id="{4CF6A190-BD64-E603-6D84-20B9CEF22EF4}"/>
              </a:ext>
            </a:extLst>
          </p:cNvPr>
          <p:cNvSpPr/>
          <p:nvPr/>
        </p:nvSpPr>
        <p:spPr>
          <a:xfrm>
            <a:off x="10549860" y="2684585"/>
            <a:ext cx="282263" cy="1031630"/>
          </a:xfrm>
          <a:prstGeom prst="rightBrace">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2741A009-DEB6-1963-34CC-D1D34F625A3F}"/>
              </a:ext>
            </a:extLst>
          </p:cNvPr>
          <p:cNvCxnSpPr/>
          <p:nvPr/>
        </p:nvCxnSpPr>
        <p:spPr>
          <a:xfrm>
            <a:off x="4372708" y="1981200"/>
            <a:ext cx="89095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F8A59EF8-01B9-3087-A0FC-EC7C6AD0F3DD}"/>
              </a:ext>
            </a:extLst>
          </p:cNvPr>
          <p:cNvCxnSpPr>
            <a:cxnSpLocks/>
          </p:cNvCxnSpPr>
          <p:nvPr/>
        </p:nvCxnSpPr>
        <p:spPr>
          <a:xfrm>
            <a:off x="4372708" y="2532185"/>
            <a:ext cx="10668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id="{1409E165-07AB-9B6A-0CB4-D3B29C34E899}"/>
              </a:ext>
            </a:extLst>
          </p:cNvPr>
          <p:cNvCxnSpPr>
            <a:cxnSpLocks/>
          </p:cNvCxnSpPr>
          <p:nvPr/>
        </p:nvCxnSpPr>
        <p:spPr>
          <a:xfrm>
            <a:off x="4372708" y="4032738"/>
            <a:ext cx="1840523"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4" name="Speech Bubble: Rectangle 13">
            <a:extLst>
              <a:ext uri="{FF2B5EF4-FFF2-40B4-BE49-F238E27FC236}">
                <a16:creationId xmlns:a16="http://schemas.microsoft.com/office/drawing/2014/main" id="{968BD5CD-43B6-4354-96A8-1BDD48914842}"/>
              </a:ext>
            </a:extLst>
          </p:cNvPr>
          <p:cNvSpPr/>
          <p:nvPr/>
        </p:nvSpPr>
        <p:spPr>
          <a:xfrm rot="5400000">
            <a:off x="10750300" y="4065898"/>
            <a:ext cx="1381132" cy="1220914"/>
          </a:xfrm>
          <a:prstGeom prst="wedgeRectCallou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TextBox 15">
            <a:extLst>
              <a:ext uri="{FF2B5EF4-FFF2-40B4-BE49-F238E27FC236}">
                <a16:creationId xmlns:a16="http://schemas.microsoft.com/office/drawing/2014/main" id="{2440EC84-D2BE-EA82-A7A3-37DEF2A20801}"/>
              </a:ext>
            </a:extLst>
          </p:cNvPr>
          <p:cNvSpPr txBox="1"/>
          <p:nvPr/>
        </p:nvSpPr>
        <p:spPr>
          <a:xfrm>
            <a:off x="10683126" y="4145765"/>
            <a:ext cx="1501463" cy="1077218"/>
          </a:xfrm>
          <a:prstGeom prst="rect">
            <a:avLst/>
          </a:prstGeom>
          <a:noFill/>
        </p:spPr>
        <p:txBody>
          <a:bodyPr wrap="square" rtlCol="0">
            <a:spAutoFit/>
          </a:bodyPr>
          <a:lstStyle/>
          <a:p>
            <a:pPr algn="ctr"/>
            <a:r>
              <a:rPr lang="en-US" sz="1600"/>
              <a:t>ORR resources and USCCB Webinar on MRS Connect</a:t>
            </a:r>
          </a:p>
        </p:txBody>
      </p:sp>
      <p:sp>
        <p:nvSpPr>
          <p:cNvPr id="6" name="Rectangle 5">
            <a:extLst>
              <a:ext uri="{FF2B5EF4-FFF2-40B4-BE49-F238E27FC236}">
                <a16:creationId xmlns:a16="http://schemas.microsoft.com/office/drawing/2014/main" id="{DA4D7FD0-4E5C-9EF1-6986-15637BC8D865}"/>
              </a:ext>
            </a:extLst>
          </p:cNvPr>
          <p:cNvSpPr/>
          <p:nvPr/>
        </p:nvSpPr>
        <p:spPr>
          <a:xfrm>
            <a:off x="0" y="1228697"/>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62406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632C4637-E8C4-A998-5864-BF989D295F30}"/>
              </a:ext>
            </a:extLst>
          </p:cNvPr>
          <p:cNvPicPr>
            <a:picLocks noGrp="1" noChangeAspect="1"/>
          </p:cNvPicPr>
          <p:nvPr>
            <p:ph idx="1"/>
          </p:nvPr>
        </p:nvPicPr>
        <p:blipFill>
          <a:blip r:embed="rId3"/>
          <a:stretch>
            <a:fillRect/>
          </a:stretch>
        </p:blipFill>
        <p:spPr>
          <a:xfrm>
            <a:off x="1094970" y="-5450"/>
            <a:ext cx="9670399" cy="6830681"/>
          </a:xfrm>
        </p:spPr>
      </p:pic>
    </p:spTree>
    <p:extLst>
      <p:ext uri="{BB962C8B-B14F-4D97-AF65-F5344CB8AC3E}">
        <p14:creationId xmlns:p14="http://schemas.microsoft.com/office/powerpoint/2010/main" val="2060439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F3C1AD-9ACC-D174-0343-030C6944DD7A}"/>
              </a:ext>
            </a:extLst>
          </p:cNvPr>
          <p:cNvSpPr>
            <a:spLocks noGrp="1"/>
          </p:cNvSpPr>
          <p:nvPr>
            <p:ph type="title"/>
          </p:nvPr>
        </p:nvSpPr>
        <p:spPr>
          <a:xfrm>
            <a:off x="3188963" y="960109"/>
            <a:ext cx="6649343" cy="1096775"/>
          </a:xfrm>
        </p:spPr>
        <p:txBody>
          <a:bodyPr>
            <a:normAutofit fontScale="90000"/>
          </a:bodyPr>
          <a:lstStyle/>
          <a:p>
            <a:pPr algn="ctr"/>
            <a:r>
              <a:rPr lang="en-US" sz="4000" b="1" dirty="0">
                <a:latin typeface="Open Sans" panose="020B0606030504020204" pitchFamily="34" charset="0"/>
                <a:ea typeface="Open Sans" panose="020B0606030504020204" pitchFamily="34" charset="0"/>
                <a:cs typeface="Open Sans" panose="020B0606030504020204" pitchFamily="34" charset="0"/>
              </a:rPr>
              <a:t>Sample Case Note: </a:t>
            </a:r>
            <a:br>
              <a:rPr lang="en-US" sz="4000" b="1" dirty="0">
                <a:latin typeface="Open Sans" panose="020B0606030504020204" pitchFamily="34" charset="0"/>
                <a:ea typeface="Open Sans" panose="020B0606030504020204" pitchFamily="34" charset="0"/>
                <a:cs typeface="Open Sans" panose="020B0606030504020204" pitchFamily="34" charset="0"/>
              </a:rPr>
            </a:br>
            <a:r>
              <a:rPr lang="en-US" sz="4000" b="1" dirty="0">
                <a:latin typeface="Open Sans" panose="020B0606030504020204" pitchFamily="34" charset="0"/>
                <a:ea typeface="Open Sans" panose="020B0606030504020204" pitchFamily="34" charset="0"/>
                <a:cs typeface="Open Sans" panose="020B0606030504020204" pitchFamily="34" charset="0"/>
              </a:rPr>
              <a:t>What could be improved?</a:t>
            </a:r>
          </a:p>
        </p:txBody>
      </p:sp>
      <p:sp>
        <p:nvSpPr>
          <p:cNvPr id="5" name="Content Placeholder 4">
            <a:extLst>
              <a:ext uri="{FF2B5EF4-FFF2-40B4-BE49-F238E27FC236}">
                <a16:creationId xmlns:a16="http://schemas.microsoft.com/office/drawing/2014/main" id="{E6787B0D-3525-748C-31B5-2B24AF2F544B}"/>
              </a:ext>
            </a:extLst>
          </p:cNvPr>
          <p:cNvSpPr>
            <a:spLocks noGrp="1"/>
          </p:cNvSpPr>
          <p:nvPr>
            <p:ph sz="half" idx="2"/>
          </p:nvPr>
        </p:nvSpPr>
        <p:spPr>
          <a:xfrm>
            <a:off x="1254369" y="2514600"/>
            <a:ext cx="9556152" cy="3276599"/>
          </a:xfrm>
        </p:spPr>
        <p:txBody>
          <a:bodyPr vert="horz" lIns="91440" tIns="45720" rIns="91440" bIns="45720" rtlCol="0" anchor="t">
            <a:normAutofit/>
          </a:bodyPr>
          <a:lstStyle/>
          <a:p>
            <a:pPr marL="0" indent="0">
              <a:buNone/>
            </a:pPr>
            <a:r>
              <a:rPr lang="en-US" sz="2000" dirty="0">
                <a:latin typeface="Open Sans" panose="020B0606030504020204" pitchFamily="34" charset="0"/>
                <a:ea typeface="Open Sans" panose="020B0606030504020204" pitchFamily="34" charset="0"/>
                <a:cs typeface="Open Sans" panose="020B0606030504020204" pitchFamily="34" charset="0"/>
              </a:rPr>
              <a:t>Date: 6/1/23 </a:t>
            </a:r>
          </a:p>
          <a:p>
            <a:pPr marL="0" indent="0">
              <a:buNone/>
            </a:pPr>
            <a:r>
              <a:rPr lang="en-US" sz="2000" dirty="0">
                <a:latin typeface="Open Sans" panose="020B0606030504020204" pitchFamily="34" charset="0"/>
                <a:ea typeface="Open Sans" panose="020B0606030504020204" pitchFamily="34" charset="0"/>
                <a:cs typeface="Open Sans" panose="020B0606030504020204" pitchFamily="34" charset="0"/>
              </a:rPr>
              <a:t>Mode: N/A </a:t>
            </a:r>
          </a:p>
          <a:p>
            <a:pPr marL="0" indent="0">
              <a:buNone/>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2000" dirty="0">
                <a:latin typeface="Open Sans" panose="020B0606030504020204" pitchFamily="34" charset="0"/>
                <a:ea typeface="Open Sans" panose="020B0606030504020204" pitchFamily="34" charset="0"/>
                <a:cs typeface="Open Sans" panose="020B0606030504020204" pitchFamily="34" charset="0"/>
              </a:rPr>
              <a:t>Had intake meeting. The family is from Afghanistan and they live at XX address. The case size is 3 people, a husband, wife, and one child. The family is healthy and adjusting to the new environment. The husband (PA) will be the working adult of the family while spouse will be a stay-at-home parent because they have a child too young to enroll in school. </a:t>
            </a:r>
          </a:p>
          <a:p>
            <a:pPr marL="0" indent="0">
              <a:buNone/>
            </a:pP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2630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F3C1AD-9ACC-D174-0343-030C6944DD7A}"/>
              </a:ext>
            </a:extLst>
          </p:cNvPr>
          <p:cNvSpPr>
            <a:spLocks noGrp="1"/>
          </p:cNvSpPr>
          <p:nvPr>
            <p:ph type="title"/>
          </p:nvPr>
        </p:nvSpPr>
        <p:spPr>
          <a:xfrm>
            <a:off x="3807019" y="885081"/>
            <a:ext cx="4764326" cy="1096775"/>
          </a:xfrm>
        </p:spPr>
        <p:txBody>
          <a:bodyPr>
            <a:normAutofit/>
          </a:bodyPr>
          <a:lstStyle/>
          <a:p>
            <a:r>
              <a:rPr lang="en-US" sz="3200" b="1">
                <a:latin typeface="Open Sans" panose="020B0606030504020204" pitchFamily="34" charset="0"/>
                <a:ea typeface="Open Sans" panose="020B0606030504020204" pitchFamily="34" charset="0"/>
                <a:cs typeface="Open Sans" panose="020B0606030504020204" pitchFamily="34" charset="0"/>
              </a:rPr>
              <a:t>Compliant Case Note </a:t>
            </a:r>
          </a:p>
        </p:txBody>
      </p:sp>
      <p:sp>
        <p:nvSpPr>
          <p:cNvPr id="5" name="Content Placeholder 4">
            <a:extLst>
              <a:ext uri="{FF2B5EF4-FFF2-40B4-BE49-F238E27FC236}">
                <a16:creationId xmlns:a16="http://schemas.microsoft.com/office/drawing/2014/main" id="{E6787B0D-3525-748C-31B5-2B24AF2F544B}"/>
              </a:ext>
            </a:extLst>
          </p:cNvPr>
          <p:cNvSpPr>
            <a:spLocks noGrp="1"/>
          </p:cNvSpPr>
          <p:nvPr>
            <p:ph sz="half" idx="2"/>
          </p:nvPr>
        </p:nvSpPr>
        <p:spPr>
          <a:xfrm>
            <a:off x="1254369" y="1820725"/>
            <a:ext cx="9886831" cy="4071115"/>
          </a:xfrm>
        </p:spPr>
        <p:txBody>
          <a:bodyPr vert="horz" lIns="91440" tIns="45720" rIns="91440" bIns="45720" rtlCol="0" anchor="t">
            <a:normAutofit lnSpcReduction="10000"/>
          </a:bodyPr>
          <a:lstStyle/>
          <a:p>
            <a:pPr marL="0" indent="0">
              <a:buNone/>
            </a:pPr>
            <a:r>
              <a:rPr lang="en-US" sz="2000" dirty="0">
                <a:latin typeface="Open Sans" panose="020B0606030504020204" pitchFamily="34" charset="0"/>
                <a:ea typeface="Open Sans" panose="020B0606030504020204" pitchFamily="34" charset="0"/>
                <a:cs typeface="Open Sans" panose="020B0606030504020204" pitchFamily="34" charset="0"/>
              </a:rPr>
              <a:t>Date: 6/1/23 </a:t>
            </a:r>
          </a:p>
          <a:p>
            <a:pPr marL="0" indent="0">
              <a:buNone/>
            </a:pPr>
            <a:r>
              <a:rPr lang="en-US" sz="2000" dirty="0">
                <a:latin typeface="Open Sans" panose="020B0606030504020204" pitchFamily="34" charset="0"/>
                <a:ea typeface="Open Sans" panose="020B0606030504020204" pitchFamily="34" charset="0"/>
                <a:cs typeface="Open Sans" panose="020B0606030504020204" pitchFamily="34" charset="0"/>
              </a:rPr>
              <a:t>Mode:</a:t>
            </a:r>
            <a:r>
              <a:rPr lang="en-US" sz="2000" dirty="0">
                <a:highlight>
                  <a:srgbClr val="FFFF00"/>
                </a:highlight>
                <a:latin typeface="Open Sans" panose="020B0606030504020204" pitchFamily="34" charset="0"/>
                <a:ea typeface="Open Sans" panose="020B0606030504020204" pitchFamily="34" charset="0"/>
                <a:cs typeface="Open Sans" panose="020B0606030504020204" pitchFamily="34" charset="0"/>
              </a:rPr>
              <a:t> In Office</a:t>
            </a:r>
            <a:r>
              <a:rPr lang="en-US" sz="2000" dirty="0">
                <a:latin typeface="Open Sans" panose="020B0606030504020204" pitchFamily="34" charset="0"/>
                <a:ea typeface="Open Sans" panose="020B0606030504020204" pitchFamily="34" charset="0"/>
                <a:cs typeface="Open Sans" panose="020B0606030504020204" pitchFamily="34" charset="0"/>
              </a:rPr>
              <a:t> </a:t>
            </a:r>
          </a:p>
          <a:p>
            <a:pPr marL="0" indent="0">
              <a:buNone/>
            </a:pPr>
            <a:endParaRPr lang="en-US" sz="2000" u="sng"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2000" u="sng" dirty="0">
                <a:latin typeface="Open Sans" panose="020B0606030504020204" pitchFamily="34" charset="0"/>
                <a:ea typeface="Open Sans" panose="020B0606030504020204" pitchFamily="34" charset="0"/>
                <a:cs typeface="Open Sans" panose="020B0606030504020204" pitchFamily="34" charset="0"/>
              </a:rPr>
              <a:t>MG Intake </a:t>
            </a:r>
          </a:p>
          <a:p>
            <a:pPr marL="0" indent="0">
              <a:buNone/>
            </a:pPr>
            <a:r>
              <a:rPr lang="en-US" sz="2000" dirty="0">
                <a:highlight>
                  <a:srgbClr val="FFFF00"/>
                </a:highlight>
                <a:latin typeface="Open Sans" panose="020B0606030504020204" pitchFamily="34" charset="0"/>
                <a:ea typeface="Open Sans" panose="020B0606030504020204" pitchFamily="34" charset="0"/>
                <a:cs typeface="Open Sans" panose="020B0606030504020204" pitchFamily="34" charset="0"/>
              </a:rPr>
              <a:t>CM </a:t>
            </a:r>
            <a:r>
              <a:rPr lang="en-US" sz="2000" dirty="0">
                <a:latin typeface="Open Sans" panose="020B0606030504020204" pitchFamily="34" charset="0"/>
                <a:ea typeface="Open Sans" panose="020B0606030504020204" pitchFamily="34" charset="0"/>
                <a:cs typeface="Open Sans" panose="020B0606030504020204" pitchFamily="34" charset="0"/>
              </a:rPr>
              <a:t>went over MG Eligibility questions and documents and </a:t>
            </a:r>
            <a:r>
              <a:rPr lang="en-US" sz="2000" dirty="0">
                <a:highlight>
                  <a:srgbClr val="FFFF00"/>
                </a:highlight>
                <a:latin typeface="Open Sans" panose="020B0606030504020204" pitchFamily="34" charset="0"/>
                <a:ea typeface="Open Sans" panose="020B0606030504020204" pitchFamily="34" charset="0"/>
                <a:cs typeface="Open Sans" panose="020B0606030504020204" pitchFamily="34" charset="0"/>
              </a:rPr>
              <a:t>determined that the case is eligible for the MG program</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a:highlight>
                  <a:srgbClr val="FFFF00"/>
                </a:highlight>
                <a:latin typeface="Open Sans" panose="020B0606030504020204" pitchFamily="34" charset="0"/>
                <a:ea typeface="Open Sans" panose="020B0606030504020204" pitchFamily="34" charset="0"/>
                <a:cs typeface="Open Sans" panose="020B0606030504020204" pitchFamily="34" charset="0"/>
              </a:rPr>
              <a:t>During intake</a:t>
            </a:r>
            <a:r>
              <a:rPr lang="en-US" sz="2000" dirty="0">
                <a:latin typeface="Open Sans" panose="020B0606030504020204" pitchFamily="34" charset="0"/>
                <a:ea typeface="Open Sans" panose="020B0606030504020204" pitchFamily="34" charset="0"/>
                <a:cs typeface="Open Sans" panose="020B0606030504020204" pitchFamily="34" charset="0"/>
              </a:rPr>
              <a:t>, CM discussed clients’ education, employment history and health status, identified transferable job skills the clients have and confirmed the clients are ready to work. The family is from Afghanistan and they live at XX address. The case size is 3 people, a husband, wife, and one child. The family is healthy and adjusting to the new environment. The husband (PA) will be the working adult of the family while spouse will be a stay-at-home parent because they have a child too young to enroll in school. </a:t>
            </a:r>
            <a:r>
              <a:rPr lang="en-US" sz="2000" dirty="0">
                <a:highlight>
                  <a:srgbClr val="FFFF00"/>
                </a:highlight>
                <a:latin typeface="Open Sans" panose="020B0606030504020204" pitchFamily="34" charset="0"/>
                <a:ea typeface="Open Sans" panose="020B0606030504020204" pitchFamily="34" charset="0"/>
                <a:cs typeface="Open Sans" panose="020B0606030504020204" pitchFamily="34" charset="0"/>
              </a:rPr>
              <a:t>Both adult clients speak English so no interpretation needed. </a:t>
            </a:r>
            <a:endParaRPr lang="en-US" dirty="0">
              <a:highlight>
                <a:srgbClr val="FFFF00"/>
              </a:highlight>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33141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C28C104-E756-397F-1347-1D4D4FFE8518}"/>
              </a:ext>
            </a:extLst>
          </p:cNvPr>
          <p:cNvSpPr>
            <a:spLocks noGrp="1"/>
          </p:cNvSpPr>
          <p:nvPr>
            <p:ph type="title"/>
          </p:nvPr>
        </p:nvSpPr>
        <p:spPr>
          <a:xfrm>
            <a:off x="993648" y="309244"/>
            <a:ext cx="10509504" cy="1076914"/>
          </a:xfrm>
        </p:spPr>
        <p:txBody>
          <a:bodyPr anchor="ctr">
            <a:normAutofit/>
          </a:bodyPr>
          <a:lstStyle/>
          <a:p>
            <a:r>
              <a:rPr lang="en-US" sz="3000" b="1">
                <a:latin typeface="Open Sans"/>
                <a:ea typeface="Open Sans"/>
                <a:cs typeface="Calibri Light"/>
              </a:rPr>
              <a:t>Client Agreement (Requirements + Findings)</a:t>
            </a:r>
            <a:endParaRPr lang="en-US" sz="3000" b="1">
              <a:latin typeface="Open Sans"/>
              <a:ea typeface="Open Sans"/>
            </a:endParaRPr>
          </a:p>
        </p:txBody>
      </p:sp>
      <p:sp>
        <p:nvSpPr>
          <p:cNvPr id="13" name="Rectangle 12">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4" descr="A document with text and images&#10;&#10;Description automatically generated">
            <a:extLst>
              <a:ext uri="{FF2B5EF4-FFF2-40B4-BE49-F238E27FC236}">
                <a16:creationId xmlns:a16="http://schemas.microsoft.com/office/drawing/2014/main" id="{AD34D2FB-7CA7-E199-A9A6-CD25A9E641F4}"/>
              </a:ext>
            </a:extLst>
          </p:cNvPr>
          <p:cNvPicPr>
            <a:picLocks noChangeAspect="1"/>
          </p:cNvPicPr>
          <p:nvPr/>
        </p:nvPicPr>
        <p:blipFill>
          <a:blip r:embed="rId3"/>
          <a:stretch>
            <a:fillRect/>
          </a:stretch>
        </p:blipFill>
        <p:spPr>
          <a:xfrm>
            <a:off x="1049868" y="1812449"/>
            <a:ext cx="10242246" cy="4506732"/>
          </a:xfrm>
          <a:prstGeom prst="rect">
            <a:avLst/>
          </a:prstGeom>
        </p:spPr>
      </p:pic>
      <p:sp>
        <p:nvSpPr>
          <p:cNvPr id="6" name="Arrow: Left 5">
            <a:extLst>
              <a:ext uri="{FF2B5EF4-FFF2-40B4-BE49-F238E27FC236}">
                <a16:creationId xmlns:a16="http://schemas.microsoft.com/office/drawing/2014/main" id="{4667DC9D-3DD9-B9D6-DBC5-D12191910064}"/>
              </a:ext>
            </a:extLst>
          </p:cNvPr>
          <p:cNvSpPr/>
          <p:nvPr/>
        </p:nvSpPr>
        <p:spPr>
          <a:xfrm>
            <a:off x="10363200" y="2510758"/>
            <a:ext cx="316523" cy="197885"/>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8" name="Arrow: Left 7">
            <a:extLst>
              <a:ext uri="{FF2B5EF4-FFF2-40B4-BE49-F238E27FC236}">
                <a16:creationId xmlns:a16="http://schemas.microsoft.com/office/drawing/2014/main" id="{F78372FD-FE85-0A47-BB5F-2710CAAD3E31}"/>
              </a:ext>
            </a:extLst>
          </p:cNvPr>
          <p:cNvSpPr/>
          <p:nvPr/>
        </p:nvSpPr>
        <p:spPr>
          <a:xfrm>
            <a:off x="10679723" y="3335085"/>
            <a:ext cx="316523" cy="197885"/>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cxnSp>
        <p:nvCxnSpPr>
          <p:cNvPr id="10" name="Straight Connector 9">
            <a:extLst>
              <a:ext uri="{FF2B5EF4-FFF2-40B4-BE49-F238E27FC236}">
                <a16:creationId xmlns:a16="http://schemas.microsoft.com/office/drawing/2014/main" id="{28EBE8F5-17FA-4CDD-D831-641077C8D8CA}"/>
              </a:ext>
            </a:extLst>
          </p:cNvPr>
          <p:cNvCxnSpPr/>
          <p:nvPr/>
        </p:nvCxnSpPr>
        <p:spPr>
          <a:xfrm>
            <a:off x="7095392" y="3490402"/>
            <a:ext cx="1289539"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2" name="Straight Connector 11">
            <a:extLst>
              <a:ext uri="{FF2B5EF4-FFF2-40B4-BE49-F238E27FC236}">
                <a16:creationId xmlns:a16="http://schemas.microsoft.com/office/drawing/2014/main" id="{9E72E991-4F0F-2DC1-EAC9-4256EC8FF4CE}"/>
              </a:ext>
            </a:extLst>
          </p:cNvPr>
          <p:cNvCxnSpPr>
            <a:cxnSpLocks/>
          </p:cNvCxnSpPr>
          <p:nvPr/>
        </p:nvCxnSpPr>
        <p:spPr>
          <a:xfrm>
            <a:off x="6400799" y="5967452"/>
            <a:ext cx="3962401"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5" name="Rectangle 4">
            <a:extLst>
              <a:ext uri="{FF2B5EF4-FFF2-40B4-BE49-F238E27FC236}">
                <a16:creationId xmlns:a16="http://schemas.microsoft.com/office/drawing/2014/main" id="{1CBAAA57-CB42-F077-F334-E2B1CAD22AE5}"/>
              </a:ext>
            </a:extLst>
          </p:cNvPr>
          <p:cNvSpPr/>
          <p:nvPr/>
        </p:nvSpPr>
        <p:spPr>
          <a:xfrm>
            <a:off x="0" y="1254097"/>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4" name="Straight Connector 3">
            <a:extLst>
              <a:ext uri="{FF2B5EF4-FFF2-40B4-BE49-F238E27FC236}">
                <a16:creationId xmlns:a16="http://schemas.microsoft.com/office/drawing/2014/main" id="{6681182A-FEA8-7A8A-C181-D33B1FFB919B}"/>
              </a:ext>
            </a:extLst>
          </p:cNvPr>
          <p:cNvCxnSpPr>
            <a:cxnSpLocks/>
          </p:cNvCxnSpPr>
          <p:nvPr/>
        </p:nvCxnSpPr>
        <p:spPr>
          <a:xfrm flipV="1">
            <a:off x="4661907" y="2138466"/>
            <a:ext cx="834798" cy="1229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id="{2131DAB9-2774-9DD1-E27C-45DEE84D7F7C}"/>
              </a:ext>
            </a:extLst>
          </p:cNvPr>
          <p:cNvCxnSpPr>
            <a:cxnSpLocks/>
          </p:cNvCxnSpPr>
          <p:nvPr/>
        </p:nvCxnSpPr>
        <p:spPr>
          <a:xfrm flipV="1">
            <a:off x="4661907" y="3084821"/>
            <a:ext cx="1990086" cy="12290"/>
          </a:xfrm>
          <a:prstGeom prst="line">
            <a:avLst/>
          </a:prstGeom>
          <a:ln w="571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7683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document with text and numbers&#10;&#10;Description automatically generated">
            <a:extLst>
              <a:ext uri="{FF2B5EF4-FFF2-40B4-BE49-F238E27FC236}">
                <a16:creationId xmlns:a16="http://schemas.microsoft.com/office/drawing/2014/main" id="{2509642B-179C-05CF-B414-401E728CA6BF}"/>
              </a:ext>
            </a:extLst>
          </p:cNvPr>
          <p:cNvPicPr>
            <a:picLocks noGrp="1" noChangeAspect="1"/>
          </p:cNvPicPr>
          <p:nvPr>
            <p:ph sz="half" idx="2"/>
          </p:nvPr>
        </p:nvPicPr>
        <p:blipFill>
          <a:blip r:embed="rId3"/>
          <a:stretch>
            <a:fillRect/>
          </a:stretch>
        </p:blipFill>
        <p:spPr>
          <a:xfrm>
            <a:off x="397426" y="-547"/>
            <a:ext cx="5502388" cy="6860682"/>
          </a:xfrm>
        </p:spPr>
      </p:pic>
      <p:pic>
        <p:nvPicPr>
          <p:cNvPr id="8" name="Picture 8" descr="A paper with text on it&#10;&#10;Description automatically generated">
            <a:extLst>
              <a:ext uri="{FF2B5EF4-FFF2-40B4-BE49-F238E27FC236}">
                <a16:creationId xmlns:a16="http://schemas.microsoft.com/office/drawing/2014/main" id="{1E79BEC9-A752-C05C-1689-B91102546312}"/>
              </a:ext>
            </a:extLst>
          </p:cNvPr>
          <p:cNvPicPr>
            <a:picLocks noChangeAspect="1"/>
          </p:cNvPicPr>
          <p:nvPr/>
        </p:nvPicPr>
        <p:blipFill>
          <a:blip r:embed="rId4"/>
          <a:stretch>
            <a:fillRect/>
          </a:stretch>
        </p:blipFill>
        <p:spPr>
          <a:xfrm>
            <a:off x="5982305" y="55876"/>
            <a:ext cx="5404151" cy="6806724"/>
          </a:xfrm>
          <a:prstGeom prst="rect">
            <a:avLst/>
          </a:prstGeom>
        </p:spPr>
      </p:pic>
      <p:sp>
        <p:nvSpPr>
          <p:cNvPr id="6" name="Oval 5">
            <a:extLst>
              <a:ext uri="{FF2B5EF4-FFF2-40B4-BE49-F238E27FC236}">
                <a16:creationId xmlns:a16="http://schemas.microsoft.com/office/drawing/2014/main" id="{84BBB27A-A1CB-053D-B36C-9E5B376F13D7}"/>
              </a:ext>
            </a:extLst>
          </p:cNvPr>
          <p:cNvSpPr/>
          <p:nvPr/>
        </p:nvSpPr>
        <p:spPr>
          <a:xfrm>
            <a:off x="397426" y="931791"/>
            <a:ext cx="2761409" cy="943428"/>
          </a:xfrm>
          <a:prstGeom prst="ellipse">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402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83C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document with text and numbers&#10;&#10;Description automatically generated">
            <a:extLst>
              <a:ext uri="{FF2B5EF4-FFF2-40B4-BE49-F238E27FC236}">
                <a16:creationId xmlns:a16="http://schemas.microsoft.com/office/drawing/2014/main" id="{411526C1-71F4-2655-667D-CC354A029FDB}"/>
              </a:ext>
            </a:extLst>
          </p:cNvPr>
          <p:cNvPicPr>
            <a:picLocks noGrp="1" noChangeAspect="1"/>
          </p:cNvPicPr>
          <p:nvPr>
            <p:ph idx="1"/>
          </p:nvPr>
        </p:nvPicPr>
        <p:blipFill>
          <a:blip r:embed="rId3"/>
          <a:stretch>
            <a:fillRect/>
          </a:stretch>
        </p:blipFill>
        <p:spPr>
          <a:xfrm>
            <a:off x="3630583" y="187717"/>
            <a:ext cx="8064709" cy="60679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42DFBCCB-FE60-6474-F16F-B0F67AF9FFB4}"/>
              </a:ext>
            </a:extLst>
          </p:cNvPr>
          <p:cNvSpPr txBox="1"/>
          <p:nvPr/>
        </p:nvSpPr>
        <p:spPr>
          <a:xfrm>
            <a:off x="0" y="-6869"/>
            <a:ext cx="2017700" cy="6855232"/>
          </a:xfrm>
          <a:prstGeom prst="rect">
            <a:avLst/>
          </a:prstGeom>
          <a:solidFill>
            <a:schemeClr val="accent5">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 name="Title 1">
            <a:extLst>
              <a:ext uri="{FF2B5EF4-FFF2-40B4-BE49-F238E27FC236}">
                <a16:creationId xmlns:a16="http://schemas.microsoft.com/office/drawing/2014/main" id="{DBCBDB86-E5BC-5449-E0AF-2BEC7E6D9669}"/>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b="1" kern="1200">
                <a:solidFill>
                  <a:srgbClr val="FFFFFF"/>
                </a:solidFill>
                <a:latin typeface="+mj-lt"/>
                <a:ea typeface="+mj-ea"/>
                <a:cs typeface="+mj-cs"/>
              </a:rPr>
              <a:t>Sample Client Agreement Signature Page</a:t>
            </a:r>
          </a:p>
        </p:txBody>
      </p:sp>
    </p:spTree>
    <p:extLst>
      <p:ext uri="{BB962C8B-B14F-4D97-AF65-F5344CB8AC3E}">
        <p14:creationId xmlns:p14="http://schemas.microsoft.com/office/powerpoint/2010/main" val="874862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83C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2DFBCCB-FE60-6474-F16F-B0F67AF9FFB4}"/>
              </a:ext>
            </a:extLst>
          </p:cNvPr>
          <p:cNvSpPr txBox="1"/>
          <p:nvPr/>
        </p:nvSpPr>
        <p:spPr>
          <a:xfrm>
            <a:off x="0" y="6046"/>
            <a:ext cx="2015990" cy="6859600"/>
          </a:xfrm>
          <a:prstGeom prst="rect">
            <a:avLst/>
          </a:prstGeom>
          <a:solidFill>
            <a:schemeClr val="accent5">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 name="Title 1">
            <a:extLst>
              <a:ext uri="{FF2B5EF4-FFF2-40B4-BE49-F238E27FC236}">
                <a16:creationId xmlns:a16="http://schemas.microsoft.com/office/drawing/2014/main" id="{DBCBDB86-E5BC-5449-E0AF-2BEC7E6D9669}"/>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b="1">
                <a:solidFill>
                  <a:srgbClr val="FFFFFF"/>
                </a:solidFill>
              </a:rPr>
              <a:t>Compliant Client</a:t>
            </a:r>
            <a:r>
              <a:rPr lang="en-US" sz="2600" b="1" kern="1200">
                <a:solidFill>
                  <a:srgbClr val="FFFFFF"/>
                </a:solidFill>
                <a:latin typeface="+mj-lt"/>
                <a:ea typeface="+mj-ea"/>
                <a:cs typeface="+mj-cs"/>
              </a:rPr>
              <a:t> Agreement Signature Page</a:t>
            </a:r>
          </a:p>
        </p:txBody>
      </p:sp>
      <p:pic>
        <p:nvPicPr>
          <p:cNvPr id="10" name="Picture 11" descr="A document with writing on it&#10;&#10;Description automatically generated">
            <a:extLst>
              <a:ext uri="{FF2B5EF4-FFF2-40B4-BE49-F238E27FC236}">
                <a16:creationId xmlns:a16="http://schemas.microsoft.com/office/drawing/2014/main" id="{E40729B7-8053-9E31-78A6-C629D0F6B222}"/>
              </a:ext>
            </a:extLst>
          </p:cNvPr>
          <p:cNvPicPr>
            <a:picLocks noChangeAspect="1"/>
          </p:cNvPicPr>
          <p:nvPr/>
        </p:nvPicPr>
        <p:blipFill>
          <a:blip r:embed="rId3"/>
          <a:stretch>
            <a:fillRect/>
          </a:stretch>
        </p:blipFill>
        <p:spPr>
          <a:xfrm>
            <a:off x="3813745" y="345806"/>
            <a:ext cx="7308956" cy="61630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Left Bracket 12">
            <a:extLst>
              <a:ext uri="{FF2B5EF4-FFF2-40B4-BE49-F238E27FC236}">
                <a16:creationId xmlns:a16="http://schemas.microsoft.com/office/drawing/2014/main" id="{61627AED-A8B3-FB34-00F2-98BF6A0DCC9F}"/>
              </a:ext>
            </a:extLst>
          </p:cNvPr>
          <p:cNvSpPr/>
          <p:nvPr/>
        </p:nvSpPr>
        <p:spPr>
          <a:xfrm>
            <a:off x="3604868" y="1590426"/>
            <a:ext cx="193523" cy="834571"/>
          </a:xfrm>
          <a:prstGeom prst="leftBracket">
            <a:avLst/>
          </a:prstGeom>
          <a:noFill/>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Left Bracket 14">
            <a:extLst>
              <a:ext uri="{FF2B5EF4-FFF2-40B4-BE49-F238E27FC236}">
                <a16:creationId xmlns:a16="http://schemas.microsoft.com/office/drawing/2014/main" id="{372A8E4A-469D-CF03-FFD7-D87DA955A2FC}"/>
              </a:ext>
            </a:extLst>
          </p:cNvPr>
          <p:cNvSpPr/>
          <p:nvPr/>
        </p:nvSpPr>
        <p:spPr>
          <a:xfrm rot="10800000">
            <a:off x="11130641" y="2797022"/>
            <a:ext cx="193523" cy="834571"/>
          </a:xfrm>
          <a:prstGeom prst="leftBracket">
            <a:avLst/>
          </a:prstGeom>
          <a:noFill/>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Oval 16">
            <a:extLst>
              <a:ext uri="{FF2B5EF4-FFF2-40B4-BE49-F238E27FC236}">
                <a16:creationId xmlns:a16="http://schemas.microsoft.com/office/drawing/2014/main" id="{CC2A6DA0-E35B-E055-5702-DEEF83B90CB3}"/>
              </a:ext>
            </a:extLst>
          </p:cNvPr>
          <p:cNvSpPr/>
          <p:nvPr/>
        </p:nvSpPr>
        <p:spPr>
          <a:xfrm>
            <a:off x="9278803" y="2954554"/>
            <a:ext cx="1330476" cy="943428"/>
          </a:xfrm>
          <a:prstGeom prst="ellipse">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Left 18">
            <a:extLst>
              <a:ext uri="{FF2B5EF4-FFF2-40B4-BE49-F238E27FC236}">
                <a16:creationId xmlns:a16="http://schemas.microsoft.com/office/drawing/2014/main" id="{E85563EB-01C5-A267-0DE4-C479230061DF}"/>
              </a:ext>
            </a:extLst>
          </p:cNvPr>
          <p:cNvSpPr/>
          <p:nvPr/>
        </p:nvSpPr>
        <p:spPr>
          <a:xfrm>
            <a:off x="10319610" y="4922404"/>
            <a:ext cx="351692" cy="237888"/>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F82C04A8-45FB-FB5B-FF1D-FA20A78F5523}"/>
              </a:ext>
            </a:extLst>
          </p:cNvPr>
          <p:cNvSpPr/>
          <p:nvPr/>
        </p:nvSpPr>
        <p:spPr>
          <a:xfrm>
            <a:off x="6148139" y="2954554"/>
            <a:ext cx="1961388" cy="943428"/>
          </a:xfrm>
          <a:prstGeom prst="ellipse">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8048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C28C104-E756-397F-1347-1D4D4FFE8518}"/>
              </a:ext>
            </a:extLst>
          </p:cNvPr>
          <p:cNvSpPr>
            <a:spLocks noGrp="1"/>
          </p:cNvSpPr>
          <p:nvPr>
            <p:ph type="title"/>
          </p:nvPr>
        </p:nvSpPr>
        <p:spPr>
          <a:xfrm>
            <a:off x="841248" y="334644"/>
            <a:ext cx="10509504" cy="1076914"/>
          </a:xfrm>
        </p:spPr>
        <p:txBody>
          <a:bodyPr anchor="ctr">
            <a:normAutofit/>
          </a:bodyPr>
          <a:lstStyle/>
          <a:p>
            <a:r>
              <a:rPr lang="en-US" sz="3000" b="1">
                <a:latin typeface="Open Sans"/>
                <a:ea typeface="Open Sans"/>
                <a:cs typeface="Calibri Light"/>
              </a:rPr>
              <a:t>Enrollment Budget (Requirements + Findings)</a:t>
            </a:r>
            <a:endParaRPr lang="en-US" sz="3000" b="1">
              <a:latin typeface="Open Sans"/>
              <a:ea typeface="Open Sans"/>
            </a:endParaRPr>
          </a:p>
        </p:txBody>
      </p:sp>
      <p:sp>
        <p:nvSpPr>
          <p:cNvPr id="13" name="Rectangle 12">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28EBE8F5-17FA-4CDD-D831-641077C8D8CA}"/>
              </a:ext>
            </a:extLst>
          </p:cNvPr>
          <p:cNvCxnSpPr/>
          <p:nvPr/>
        </p:nvCxnSpPr>
        <p:spPr>
          <a:xfrm>
            <a:off x="7057292" y="3084002"/>
            <a:ext cx="1289539" cy="0"/>
          </a:xfrm>
          <a:prstGeom prst="line">
            <a:avLst/>
          </a:prstGeom>
          <a:ln w="57150"/>
        </p:spPr>
        <p:style>
          <a:lnRef idx="1">
            <a:schemeClr val="accent2"/>
          </a:lnRef>
          <a:fillRef idx="0">
            <a:schemeClr val="accent2"/>
          </a:fillRef>
          <a:effectRef idx="0">
            <a:schemeClr val="accent2"/>
          </a:effectRef>
          <a:fontRef idx="minor">
            <a:schemeClr val="tx1"/>
          </a:fontRef>
        </p:style>
      </p:cxnSp>
      <p:pic>
        <p:nvPicPr>
          <p:cNvPr id="14" name="Picture 13">
            <a:extLst>
              <a:ext uri="{FF2B5EF4-FFF2-40B4-BE49-F238E27FC236}">
                <a16:creationId xmlns:a16="http://schemas.microsoft.com/office/drawing/2014/main" id="{7F7FF791-BB66-E9F1-BA3F-47907BA66DDF}"/>
              </a:ext>
            </a:extLst>
          </p:cNvPr>
          <p:cNvPicPr>
            <a:picLocks noChangeAspect="1"/>
          </p:cNvPicPr>
          <p:nvPr/>
        </p:nvPicPr>
        <p:blipFill rotWithShape="1">
          <a:blip r:embed="rId3"/>
          <a:srcRect b="1579"/>
          <a:stretch/>
        </p:blipFill>
        <p:spPr>
          <a:xfrm>
            <a:off x="362899" y="1683071"/>
            <a:ext cx="11463154" cy="3217172"/>
          </a:xfrm>
          <a:prstGeom prst="rect">
            <a:avLst/>
          </a:prstGeom>
        </p:spPr>
      </p:pic>
      <p:sp>
        <p:nvSpPr>
          <p:cNvPr id="7" name="Arrow: Left 6">
            <a:extLst>
              <a:ext uri="{FF2B5EF4-FFF2-40B4-BE49-F238E27FC236}">
                <a16:creationId xmlns:a16="http://schemas.microsoft.com/office/drawing/2014/main" id="{21584732-4863-5F61-23E7-EA1B8C8D6364}"/>
              </a:ext>
            </a:extLst>
          </p:cNvPr>
          <p:cNvSpPr/>
          <p:nvPr/>
        </p:nvSpPr>
        <p:spPr>
          <a:xfrm rot="10800000">
            <a:off x="3962400" y="1981612"/>
            <a:ext cx="316523" cy="197885"/>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sp>
        <p:nvSpPr>
          <p:cNvPr id="8" name="Arrow: Left 7">
            <a:extLst>
              <a:ext uri="{FF2B5EF4-FFF2-40B4-BE49-F238E27FC236}">
                <a16:creationId xmlns:a16="http://schemas.microsoft.com/office/drawing/2014/main" id="{F78372FD-FE85-0A47-BB5F-2710CAAD3E31}"/>
              </a:ext>
            </a:extLst>
          </p:cNvPr>
          <p:cNvSpPr/>
          <p:nvPr/>
        </p:nvSpPr>
        <p:spPr>
          <a:xfrm>
            <a:off x="11347704" y="3519356"/>
            <a:ext cx="351692" cy="237888"/>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9E72E991-4F0F-2DC1-EAC9-4256EC8FF4CE}"/>
              </a:ext>
            </a:extLst>
          </p:cNvPr>
          <p:cNvCxnSpPr>
            <a:cxnSpLocks/>
          </p:cNvCxnSpPr>
          <p:nvPr/>
        </p:nvCxnSpPr>
        <p:spPr>
          <a:xfrm flipV="1">
            <a:off x="4384430" y="2924634"/>
            <a:ext cx="4982136" cy="22411"/>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16" name="Speech Bubble: Rectangle 15">
            <a:extLst>
              <a:ext uri="{FF2B5EF4-FFF2-40B4-BE49-F238E27FC236}">
                <a16:creationId xmlns:a16="http://schemas.microsoft.com/office/drawing/2014/main" id="{1784DF8E-646D-6FBC-45DA-E5D269298AEA}"/>
              </a:ext>
            </a:extLst>
          </p:cNvPr>
          <p:cNvSpPr/>
          <p:nvPr/>
        </p:nvSpPr>
        <p:spPr>
          <a:xfrm rot="10800000">
            <a:off x="825099" y="2681200"/>
            <a:ext cx="1381132" cy="1220914"/>
          </a:xfrm>
          <a:prstGeom prst="wedgeRectCallout">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7" name="TextBox 16">
            <a:extLst>
              <a:ext uri="{FF2B5EF4-FFF2-40B4-BE49-F238E27FC236}">
                <a16:creationId xmlns:a16="http://schemas.microsoft.com/office/drawing/2014/main" id="{4B5E1BC0-10EF-38B7-643B-1677F2B3DEE1}"/>
              </a:ext>
            </a:extLst>
          </p:cNvPr>
          <p:cNvSpPr txBox="1"/>
          <p:nvPr/>
        </p:nvSpPr>
        <p:spPr>
          <a:xfrm>
            <a:off x="905207" y="2701414"/>
            <a:ext cx="1193223" cy="1200329"/>
          </a:xfrm>
          <a:prstGeom prst="rect">
            <a:avLst/>
          </a:prstGeom>
          <a:noFill/>
        </p:spPr>
        <p:txBody>
          <a:bodyPr wrap="square" rtlCol="0">
            <a:spAutoFit/>
          </a:bodyPr>
          <a:lstStyle/>
          <a:p>
            <a:pPr algn="ctr"/>
            <a:r>
              <a:rPr lang="en-US"/>
              <a:t>Budget Webinar on MRS Connect</a:t>
            </a:r>
          </a:p>
        </p:txBody>
      </p:sp>
      <p:sp>
        <p:nvSpPr>
          <p:cNvPr id="5" name="Rectangle 4">
            <a:extLst>
              <a:ext uri="{FF2B5EF4-FFF2-40B4-BE49-F238E27FC236}">
                <a16:creationId xmlns:a16="http://schemas.microsoft.com/office/drawing/2014/main" id="{F2A5461E-09A3-5277-E9E2-7D7A202736B7}"/>
              </a:ext>
            </a:extLst>
          </p:cNvPr>
          <p:cNvSpPr/>
          <p:nvPr/>
        </p:nvSpPr>
        <p:spPr>
          <a:xfrm>
            <a:off x="0" y="1254097"/>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52517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22EA4C-E4D9-1784-76FA-1DF9240AD4CB}"/>
              </a:ext>
            </a:extLst>
          </p:cNvPr>
          <p:cNvSpPr>
            <a:spLocks noGrp="1"/>
          </p:cNvSpPr>
          <p:nvPr>
            <p:ph idx="1"/>
          </p:nvPr>
        </p:nvSpPr>
        <p:spPr>
          <a:xfrm>
            <a:off x="2009299" y="5200195"/>
            <a:ext cx="3545126" cy="1610082"/>
          </a:xfrm>
        </p:spPr>
        <p:txBody>
          <a:bodyPr vert="horz" lIns="91440" tIns="45720" rIns="91440" bIns="45720" rtlCol="0" anchor="t">
            <a:normAutofit/>
          </a:bodyPr>
          <a:lstStyle/>
          <a:p>
            <a:pPr marL="0" indent="0">
              <a:buNone/>
            </a:pPr>
            <a:endParaRPr lang="en-US" sz="1800">
              <a:cs typeface="Calibri" panose="020F0502020204030204"/>
            </a:endParaRPr>
          </a:p>
          <a:p>
            <a:r>
              <a:rPr lang="en-US" sz="1800"/>
              <a:t>Signed by ALL adults</a:t>
            </a:r>
            <a:endParaRPr lang="en-US" sz="1800">
              <a:cs typeface="Calibri"/>
            </a:endParaRPr>
          </a:p>
          <a:p>
            <a:r>
              <a:rPr lang="en-US" sz="1800"/>
              <a:t>Dated</a:t>
            </a:r>
            <a:endParaRPr lang="en-US" sz="1800">
              <a:cs typeface="Calibri"/>
            </a:endParaRPr>
          </a:p>
          <a:p>
            <a:r>
              <a:rPr lang="en-US" sz="1800"/>
              <a:t>Interpretation </a:t>
            </a:r>
            <a:endParaRPr lang="en-US" sz="1800">
              <a:cs typeface="Calibri"/>
            </a:endParaRPr>
          </a:p>
        </p:txBody>
      </p:sp>
      <p:grpSp>
        <p:nvGrpSpPr>
          <p:cNvPr id="4" name="Group 3">
            <a:extLst>
              <a:ext uri="{FF2B5EF4-FFF2-40B4-BE49-F238E27FC236}">
                <a16:creationId xmlns:a16="http://schemas.microsoft.com/office/drawing/2014/main" id="{9CCE89DA-A625-EAB7-C701-DB5540A116AF}"/>
              </a:ext>
            </a:extLst>
          </p:cNvPr>
          <p:cNvGrpSpPr/>
          <p:nvPr/>
        </p:nvGrpSpPr>
        <p:grpSpPr>
          <a:xfrm>
            <a:off x="4396153" y="-1"/>
            <a:ext cx="7889646" cy="6858001"/>
            <a:chOff x="4302354" y="-1"/>
            <a:chExt cx="7889646" cy="6858001"/>
          </a:xfrm>
        </p:grpSpPr>
        <p:grpSp>
          <p:nvGrpSpPr>
            <p:cNvPr id="5" name="Group 4">
              <a:extLst>
                <a:ext uri="{FF2B5EF4-FFF2-40B4-BE49-F238E27FC236}">
                  <a16:creationId xmlns:a16="http://schemas.microsoft.com/office/drawing/2014/main" id="{6216A9DB-3F9A-FE7C-FCE8-46A7D84E0D6C}"/>
                </a:ext>
              </a:extLst>
            </p:cNvPr>
            <p:cNvGrpSpPr/>
            <p:nvPr/>
          </p:nvGrpSpPr>
          <p:grpSpPr>
            <a:xfrm>
              <a:off x="4302354" y="-1"/>
              <a:ext cx="7889646" cy="6858001"/>
              <a:chOff x="4302354" y="-1"/>
              <a:chExt cx="7889646" cy="6858001"/>
            </a:xfrm>
          </p:grpSpPr>
          <p:grpSp>
            <p:nvGrpSpPr>
              <p:cNvPr id="8" name="Group 7">
                <a:extLst>
                  <a:ext uri="{FF2B5EF4-FFF2-40B4-BE49-F238E27FC236}">
                    <a16:creationId xmlns:a16="http://schemas.microsoft.com/office/drawing/2014/main" id="{0B3ACCCD-C1E4-DFE9-0740-9D589BE4A8ED}"/>
                  </a:ext>
                </a:extLst>
              </p:cNvPr>
              <p:cNvGrpSpPr/>
              <p:nvPr/>
            </p:nvGrpSpPr>
            <p:grpSpPr>
              <a:xfrm>
                <a:off x="4302354" y="-1"/>
                <a:ext cx="7765822" cy="6858001"/>
                <a:chOff x="4302354" y="-1"/>
                <a:chExt cx="7765822" cy="6858001"/>
              </a:xfrm>
            </p:grpSpPr>
            <p:grpSp>
              <p:nvGrpSpPr>
                <p:cNvPr id="10" name="Group 9">
                  <a:extLst>
                    <a:ext uri="{FF2B5EF4-FFF2-40B4-BE49-F238E27FC236}">
                      <a16:creationId xmlns:a16="http://schemas.microsoft.com/office/drawing/2014/main" id="{0C3836B5-2473-C3F7-79F5-931760EEDBC1}"/>
                    </a:ext>
                  </a:extLst>
                </p:cNvPr>
                <p:cNvGrpSpPr/>
                <p:nvPr/>
              </p:nvGrpSpPr>
              <p:grpSpPr>
                <a:xfrm>
                  <a:off x="4302354" y="-1"/>
                  <a:ext cx="7765822" cy="6858001"/>
                  <a:chOff x="4302354" y="-1"/>
                  <a:chExt cx="7765822" cy="6858001"/>
                </a:xfrm>
              </p:grpSpPr>
              <p:grpSp>
                <p:nvGrpSpPr>
                  <p:cNvPr id="17" name="Group 16">
                    <a:extLst>
                      <a:ext uri="{FF2B5EF4-FFF2-40B4-BE49-F238E27FC236}">
                        <a16:creationId xmlns:a16="http://schemas.microsoft.com/office/drawing/2014/main" id="{0F3C76D9-A4ED-E277-4BA9-9A079A9326AB}"/>
                      </a:ext>
                    </a:extLst>
                  </p:cNvPr>
                  <p:cNvGrpSpPr/>
                  <p:nvPr/>
                </p:nvGrpSpPr>
                <p:grpSpPr>
                  <a:xfrm>
                    <a:off x="4302354" y="-1"/>
                    <a:ext cx="7765822" cy="6858001"/>
                    <a:chOff x="4302354" y="-1"/>
                    <a:chExt cx="7765822" cy="6858001"/>
                  </a:xfrm>
                </p:grpSpPr>
                <p:grpSp>
                  <p:nvGrpSpPr>
                    <p:cNvPr id="20" name="Group 19">
                      <a:extLst>
                        <a:ext uri="{FF2B5EF4-FFF2-40B4-BE49-F238E27FC236}">
                          <a16:creationId xmlns:a16="http://schemas.microsoft.com/office/drawing/2014/main" id="{0C7A7FD9-F7CD-33C9-1B60-4BCEE6FAD6CC}"/>
                        </a:ext>
                      </a:extLst>
                    </p:cNvPr>
                    <p:cNvGrpSpPr/>
                    <p:nvPr/>
                  </p:nvGrpSpPr>
                  <p:grpSpPr>
                    <a:xfrm>
                      <a:off x="4302354" y="-1"/>
                      <a:ext cx="7765822" cy="6858001"/>
                      <a:chOff x="4302354" y="-1"/>
                      <a:chExt cx="7765822" cy="6858001"/>
                    </a:xfrm>
                  </p:grpSpPr>
                  <p:grpSp>
                    <p:nvGrpSpPr>
                      <p:cNvPr id="25" name="Group 24">
                        <a:extLst>
                          <a:ext uri="{FF2B5EF4-FFF2-40B4-BE49-F238E27FC236}">
                            <a16:creationId xmlns:a16="http://schemas.microsoft.com/office/drawing/2014/main" id="{563AE589-284D-018E-E102-05BA0ECC34DA}"/>
                          </a:ext>
                        </a:extLst>
                      </p:cNvPr>
                      <p:cNvGrpSpPr/>
                      <p:nvPr/>
                    </p:nvGrpSpPr>
                    <p:grpSpPr>
                      <a:xfrm>
                        <a:off x="4302354" y="-1"/>
                        <a:ext cx="7765822" cy="6858001"/>
                        <a:chOff x="4302354" y="-1"/>
                        <a:chExt cx="7765822" cy="6858001"/>
                      </a:xfrm>
                    </p:grpSpPr>
                    <p:pic>
                      <p:nvPicPr>
                        <p:cNvPr id="34" name="Picture 33" descr="Graphical user interface&#10;&#10;Description automatically generated with medium confidence">
                          <a:extLst>
                            <a:ext uri="{FF2B5EF4-FFF2-40B4-BE49-F238E27FC236}">
                              <a16:creationId xmlns:a16="http://schemas.microsoft.com/office/drawing/2014/main" id="{61CD636C-130A-938F-F42B-DAA79B5A7F46}"/>
                            </a:ext>
                          </a:extLst>
                        </p:cNvPr>
                        <p:cNvPicPr>
                          <a:picLocks noChangeAspect="1"/>
                        </p:cNvPicPr>
                        <p:nvPr/>
                      </p:nvPicPr>
                      <p:blipFill rotWithShape="1">
                        <a:blip r:embed="rId3">
                          <a:extLst>
                            <a:ext uri="{28A0092B-C50C-407E-A947-70E740481C1C}">
                              <a14:useLocalDpi xmlns:a14="http://schemas.microsoft.com/office/drawing/2010/main" val="0"/>
                            </a:ext>
                          </a:extLst>
                        </a:blip>
                        <a:srcRect r="10520" b="3339"/>
                        <a:stretch/>
                      </p:blipFill>
                      <p:spPr>
                        <a:xfrm>
                          <a:off x="4302354" y="-1"/>
                          <a:ext cx="7765822" cy="6858001"/>
                        </a:xfrm>
                        <a:prstGeom prst="rect">
                          <a:avLst/>
                        </a:prstGeom>
                      </p:spPr>
                    </p:pic>
                    <p:sp>
                      <p:nvSpPr>
                        <p:cNvPr id="35" name="TextBox 34">
                          <a:extLst>
                            <a:ext uri="{FF2B5EF4-FFF2-40B4-BE49-F238E27FC236}">
                              <a16:creationId xmlns:a16="http://schemas.microsoft.com/office/drawing/2014/main" id="{C27CF4AF-E659-E563-6F53-A68400E4716D}"/>
                            </a:ext>
                          </a:extLst>
                        </p:cNvPr>
                        <p:cNvSpPr txBox="1"/>
                        <p:nvPr/>
                      </p:nvSpPr>
                      <p:spPr>
                        <a:xfrm>
                          <a:off x="10753725" y="1028699"/>
                          <a:ext cx="695325" cy="338554"/>
                        </a:xfrm>
                        <a:prstGeom prst="rect">
                          <a:avLst/>
                        </a:prstGeom>
                        <a:noFill/>
                      </p:spPr>
                      <p:txBody>
                        <a:bodyPr wrap="square" rtlCol="0">
                          <a:spAutoFit/>
                        </a:bodyPr>
                        <a:lstStyle/>
                        <a:p>
                          <a:r>
                            <a:rPr lang="en-US" sz="1600" b="1">
                              <a:solidFill>
                                <a:srgbClr val="00765A"/>
                              </a:solidFill>
                            </a:rPr>
                            <a:t>440</a:t>
                          </a:r>
                        </a:p>
                      </p:txBody>
                    </p:sp>
                    <p:sp>
                      <p:nvSpPr>
                        <p:cNvPr id="36" name="TextBox 35">
                          <a:extLst>
                            <a:ext uri="{FF2B5EF4-FFF2-40B4-BE49-F238E27FC236}">
                              <a16:creationId xmlns:a16="http://schemas.microsoft.com/office/drawing/2014/main" id="{7A5AA8CE-C63C-F5BC-996B-73D625552AF7}"/>
                            </a:ext>
                          </a:extLst>
                        </p:cNvPr>
                        <p:cNvSpPr txBox="1"/>
                        <p:nvPr/>
                      </p:nvSpPr>
                      <p:spPr>
                        <a:xfrm>
                          <a:off x="9972675" y="1197976"/>
                          <a:ext cx="695325" cy="338554"/>
                        </a:xfrm>
                        <a:prstGeom prst="rect">
                          <a:avLst/>
                        </a:prstGeom>
                        <a:noFill/>
                      </p:spPr>
                      <p:txBody>
                        <a:bodyPr wrap="square" rtlCol="0">
                          <a:spAutoFit/>
                        </a:bodyPr>
                        <a:lstStyle/>
                        <a:p>
                          <a:r>
                            <a:rPr lang="en-US" sz="1600" b="1">
                              <a:solidFill>
                                <a:srgbClr val="00765A"/>
                              </a:solidFill>
                            </a:rPr>
                            <a:t>400</a:t>
                          </a:r>
                        </a:p>
                      </p:txBody>
                    </p:sp>
                    <p:sp>
                      <p:nvSpPr>
                        <p:cNvPr id="37" name="TextBox 36">
                          <a:extLst>
                            <a:ext uri="{FF2B5EF4-FFF2-40B4-BE49-F238E27FC236}">
                              <a16:creationId xmlns:a16="http://schemas.microsoft.com/office/drawing/2014/main" id="{25EBC32B-84C4-33F6-A941-C32D713966BF}"/>
                            </a:ext>
                          </a:extLst>
                        </p:cNvPr>
                        <p:cNvSpPr txBox="1"/>
                        <p:nvPr/>
                      </p:nvSpPr>
                      <p:spPr>
                        <a:xfrm>
                          <a:off x="9972674" y="1469022"/>
                          <a:ext cx="695325" cy="338554"/>
                        </a:xfrm>
                        <a:prstGeom prst="rect">
                          <a:avLst/>
                        </a:prstGeom>
                        <a:noFill/>
                      </p:spPr>
                      <p:txBody>
                        <a:bodyPr wrap="square" rtlCol="0">
                          <a:spAutoFit/>
                        </a:bodyPr>
                        <a:lstStyle/>
                        <a:p>
                          <a:r>
                            <a:rPr lang="en-US" sz="1600" b="1">
                              <a:solidFill>
                                <a:srgbClr val="00765A"/>
                              </a:solidFill>
                            </a:rPr>
                            <a:t>40</a:t>
                          </a:r>
                        </a:p>
                      </p:txBody>
                    </p:sp>
                  </p:grpSp>
                  <p:sp>
                    <p:nvSpPr>
                      <p:cNvPr id="26" name="TextBox 25">
                        <a:extLst>
                          <a:ext uri="{FF2B5EF4-FFF2-40B4-BE49-F238E27FC236}">
                            <a16:creationId xmlns:a16="http://schemas.microsoft.com/office/drawing/2014/main" id="{9AD3D168-27B1-F6A8-6F81-18CB639B929F}"/>
                          </a:ext>
                        </a:extLst>
                      </p:cNvPr>
                      <p:cNvSpPr txBox="1"/>
                      <p:nvPr/>
                    </p:nvSpPr>
                    <p:spPr>
                      <a:xfrm>
                        <a:off x="6410325" y="1028699"/>
                        <a:ext cx="876300" cy="338554"/>
                      </a:xfrm>
                      <a:prstGeom prst="rect">
                        <a:avLst/>
                      </a:prstGeom>
                      <a:noFill/>
                    </p:spPr>
                    <p:txBody>
                      <a:bodyPr wrap="square" rtlCol="0">
                        <a:spAutoFit/>
                      </a:bodyPr>
                      <a:lstStyle/>
                      <a:p>
                        <a:r>
                          <a:rPr lang="en-US" sz="1600" b="1">
                            <a:solidFill>
                              <a:srgbClr val="00765A"/>
                            </a:solidFill>
                          </a:rPr>
                          <a:t>1,450</a:t>
                        </a:r>
                      </a:p>
                    </p:txBody>
                  </p:sp>
                  <p:sp>
                    <p:nvSpPr>
                      <p:cNvPr id="27" name="TextBox 26">
                        <a:extLst>
                          <a:ext uri="{FF2B5EF4-FFF2-40B4-BE49-F238E27FC236}">
                            <a16:creationId xmlns:a16="http://schemas.microsoft.com/office/drawing/2014/main" id="{264230A4-2C84-4ED7-EFC5-56055A514A35}"/>
                          </a:ext>
                        </a:extLst>
                      </p:cNvPr>
                      <p:cNvSpPr txBox="1"/>
                      <p:nvPr/>
                    </p:nvSpPr>
                    <p:spPr>
                      <a:xfrm>
                        <a:off x="10741253" y="1895474"/>
                        <a:ext cx="876300" cy="338554"/>
                      </a:xfrm>
                      <a:prstGeom prst="rect">
                        <a:avLst/>
                      </a:prstGeom>
                      <a:noFill/>
                    </p:spPr>
                    <p:txBody>
                      <a:bodyPr wrap="square" rtlCol="0">
                        <a:spAutoFit/>
                      </a:bodyPr>
                      <a:lstStyle/>
                      <a:p>
                        <a:r>
                          <a:rPr lang="en-US" sz="1600" b="1">
                            <a:solidFill>
                              <a:srgbClr val="00765A"/>
                            </a:solidFill>
                          </a:rPr>
                          <a:t>1,450</a:t>
                        </a:r>
                      </a:p>
                    </p:txBody>
                  </p:sp>
                  <p:sp>
                    <p:nvSpPr>
                      <p:cNvPr id="28" name="TextBox 27">
                        <a:extLst>
                          <a:ext uri="{FF2B5EF4-FFF2-40B4-BE49-F238E27FC236}">
                            <a16:creationId xmlns:a16="http://schemas.microsoft.com/office/drawing/2014/main" id="{519A64DD-0F4D-D3EF-8D77-127E1FC433E5}"/>
                          </a:ext>
                        </a:extLst>
                      </p:cNvPr>
                      <p:cNvSpPr txBox="1"/>
                      <p:nvPr/>
                    </p:nvSpPr>
                    <p:spPr>
                      <a:xfrm>
                        <a:off x="6381750" y="1464675"/>
                        <a:ext cx="876300" cy="338554"/>
                      </a:xfrm>
                      <a:prstGeom prst="rect">
                        <a:avLst/>
                      </a:prstGeom>
                      <a:noFill/>
                    </p:spPr>
                    <p:txBody>
                      <a:bodyPr wrap="square" rtlCol="0">
                        <a:spAutoFit/>
                      </a:bodyPr>
                      <a:lstStyle/>
                      <a:p>
                        <a:r>
                          <a:rPr lang="en-US" sz="1600" b="1">
                            <a:solidFill>
                              <a:srgbClr val="00765A"/>
                            </a:solidFill>
                          </a:rPr>
                          <a:t>0</a:t>
                        </a:r>
                      </a:p>
                    </p:txBody>
                  </p:sp>
                  <p:sp>
                    <p:nvSpPr>
                      <p:cNvPr id="29" name="TextBox 28">
                        <a:extLst>
                          <a:ext uri="{FF2B5EF4-FFF2-40B4-BE49-F238E27FC236}">
                            <a16:creationId xmlns:a16="http://schemas.microsoft.com/office/drawing/2014/main" id="{A65B2F55-EB84-F93F-2F7E-3658F23DECFE}"/>
                          </a:ext>
                        </a:extLst>
                      </p:cNvPr>
                      <p:cNvSpPr txBox="1"/>
                      <p:nvPr/>
                    </p:nvSpPr>
                    <p:spPr>
                      <a:xfrm>
                        <a:off x="6381750" y="1895474"/>
                        <a:ext cx="876300" cy="338554"/>
                      </a:xfrm>
                      <a:prstGeom prst="rect">
                        <a:avLst/>
                      </a:prstGeom>
                      <a:noFill/>
                    </p:spPr>
                    <p:txBody>
                      <a:bodyPr wrap="square" rtlCol="0">
                        <a:spAutoFit/>
                      </a:bodyPr>
                      <a:lstStyle/>
                      <a:p>
                        <a:r>
                          <a:rPr lang="en-US" sz="1600" b="1">
                            <a:solidFill>
                              <a:srgbClr val="00765A"/>
                            </a:solidFill>
                          </a:rPr>
                          <a:t>0</a:t>
                        </a:r>
                      </a:p>
                    </p:txBody>
                  </p:sp>
                  <p:sp>
                    <p:nvSpPr>
                      <p:cNvPr id="30" name="TextBox 29">
                        <a:extLst>
                          <a:ext uri="{FF2B5EF4-FFF2-40B4-BE49-F238E27FC236}">
                            <a16:creationId xmlns:a16="http://schemas.microsoft.com/office/drawing/2014/main" id="{773D0263-D3A9-F91E-3252-7001EC38D373}"/>
                          </a:ext>
                        </a:extLst>
                      </p:cNvPr>
                      <p:cNvSpPr txBox="1"/>
                      <p:nvPr/>
                    </p:nvSpPr>
                    <p:spPr>
                      <a:xfrm>
                        <a:off x="6372224" y="1694778"/>
                        <a:ext cx="876300" cy="338554"/>
                      </a:xfrm>
                      <a:prstGeom prst="rect">
                        <a:avLst/>
                      </a:prstGeom>
                      <a:noFill/>
                    </p:spPr>
                    <p:txBody>
                      <a:bodyPr wrap="square" rtlCol="0">
                        <a:spAutoFit/>
                      </a:bodyPr>
                      <a:lstStyle/>
                      <a:p>
                        <a:r>
                          <a:rPr lang="en-US" sz="1600" b="1">
                            <a:solidFill>
                              <a:srgbClr val="00765A"/>
                            </a:solidFill>
                          </a:rPr>
                          <a:t>100</a:t>
                        </a:r>
                      </a:p>
                    </p:txBody>
                  </p:sp>
                  <p:sp>
                    <p:nvSpPr>
                      <p:cNvPr id="31" name="TextBox 30">
                        <a:extLst>
                          <a:ext uri="{FF2B5EF4-FFF2-40B4-BE49-F238E27FC236}">
                            <a16:creationId xmlns:a16="http://schemas.microsoft.com/office/drawing/2014/main" id="{C2938A21-D946-05C3-FBF3-D6931A99082F}"/>
                          </a:ext>
                        </a:extLst>
                      </p:cNvPr>
                      <p:cNvSpPr txBox="1"/>
                      <p:nvPr/>
                    </p:nvSpPr>
                    <p:spPr>
                      <a:xfrm>
                        <a:off x="10677524" y="2342478"/>
                        <a:ext cx="876300" cy="338554"/>
                      </a:xfrm>
                      <a:prstGeom prst="rect">
                        <a:avLst/>
                      </a:prstGeom>
                      <a:noFill/>
                    </p:spPr>
                    <p:txBody>
                      <a:bodyPr wrap="square" rtlCol="0">
                        <a:spAutoFit/>
                      </a:bodyPr>
                      <a:lstStyle/>
                      <a:p>
                        <a:r>
                          <a:rPr lang="en-US" sz="1600" b="1">
                            <a:solidFill>
                              <a:srgbClr val="00765A"/>
                            </a:solidFill>
                          </a:rPr>
                          <a:t>100</a:t>
                        </a:r>
                      </a:p>
                    </p:txBody>
                  </p:sp>
                  <p:sp>
                    <p:nvSpPr>
                      <p:cNvPr id="32" name="TextBox 31">
                        <a:extLst>
                          <a:ext uri="{FF2B5EF4-FFF2-40B4-BE49-F238E27FC236}">
                            <a16:creationId xmlns:a16="http://schemas.microsoft.com/office/drawing/2014/main" id="{4CE1EE38-6BC2-6335-55B7-0043DA1197F8}"/>
                          </a:ext>
                        </a:extLst>
                      </p:cNvPr>
                      <p:cNvSpPr txBox="1"/>
                      <p:nvPr/>
                    </p:nvSpPr>
                    <p:spPr>
                      <a:xfrm>
                        <a:off x="10677524" y="2988756"/>
                        <a:ext cx="876300" cy="338554"/>
                      </a:xfrm>
                      <a:prstGeom prst="rect">
                        <a:avLst/>
                      </a:prstGeom>
                      <a:noFill/>
                    </p:spPr>
                    <p:txBody>
                      <a:bodyPr wrap="square" rtlCol="0">
                        <a:spAutoFit/>
                      </a:bodyPr>
                      <a:lstStyle/>
                      <a:p>
                        <a:r>
                          <a:rPr lang="en-US" sz="1600" b="1">
                            <a:solidFill>
                              <a:srgbClr val="00765A"/>
                            </a:solidFill>
                          </a:rPr>
                          <a:t>0</a:t>
                        </a:r>
                      </a:p>
                    </p:txBody>
                  </p:sp>
                  <p:sp>
                    <p:nvSpPr>
                      <p:cNvPr id="33" name="TextBox 32">
                        <a:extLst>
                          <a:ext uri="{FF2B5EF4-FFF2-40B4-BE49-F238E27FC236}">
                            <a16:creationId xmlns:a16="http://schemas.microsoft.com/office/drawing/2014/main" id="{2F9732A4-AF45-6F43-513A-0ABF0C286FC5}"/>
                          </a:ext>
                        </a:extLst>
                      </p:cNvPr>
                      <p:cNvSpPr txBox="1"/>
                      <p:nvPr/>
                    </p:nvSpPr>
                    <p:spPr>
                      <a:xfrm>
                        <a:off x="6410325" y="2144626"/>
                        <a:ext cx="876300" cy="338554"/>
                      </a:xfrm>
                      <a:prstGeom prst="rect">
                        <a:avLst/>
                      </a:prstGeom>
                      <a:noFill/>
                    </p:spPr>
                    <p:txBody>
                      <a:bodyPr wrap="square" rtlCol="0">
                        <a:spAutoFit/>
                      </a:bodyPr>
                      <a:lstStyle/>
                      <a:p>
                        <a:r>
                          <a:rPr lang="en-US" sz="1600" b="1">
                            <a:solidFill>
                              <a:srgbClr val="00765A"/>
                            </a:solidFill>
                          </a:rPr>
                          <a:t>50</a:t>
                        </a:r>
                      </a:p>
                    </p:txBody>
                  </p:sp>
                </p:grpSp>
                <p:sp>
                  <p:nvSpPr>
                    <p:cNvPr id="21" name="TextBox 20">
                      <a:extLst>
                        <a:ext uri="{FF2B5EF4-FFF2-40B4-BE49-F238E27FC236}">
                          <a16:creationId xmlns:a16="http://schemas.microsoft.com/office/drawing/2014/main" id="{01022CB1-B1E6-299D-A176-A83582B533B3}"/>
                        </a:ext>
                      </a:extLst>
                    </p:cNvPr>
                    <p:cNvSpPr txBox="1"/>
                    <p:nvPr/>
                  </p:nvSpPr>
                  <p:spPr>
                    <a:xfrm>
                      <a:off x="10696574" y="2133264"/>
                      <a:ext cx="876300" cy="338554"/>
                    </a:xfrm>
                    <a:prstGeom prst="rect">
                      <a:avLst/>
                    </a:prstGeom>
                    <a:noFill/>
                  </p:spPr>
                  <p:txBody>
                    <a:bodyPr wrap="square" rtlCol="0">
                      <a:spAutoFit/>
                    </a:bodyPr>
                    <a:lstStyle/>
                    <a:p>
                      <a:r>
                        <a:rPr lang="en-US" sz="1600" b="1">
                          <a:solidFill>
                            <a:srgbClr val="00765A"/>
                          </a:solidFill>
                        </a:rPr>
                        <a:t>45</a:t>
                      </a:r>
                    </a:p>
                  </p:txBody>
                </p:sp>
                <p:sp>
                  <p:nvSpPr>
                    <p:cNvPr id="22" name="TextBox 21">
                      <a:extLst>
                        <a:ext uri="{FF2B5EF4-FFF2-40B4-BE49-F238E27FC236}">
                          <a16:creationId xmlns:a16="http://schemas.microsoft.com/office/drawing/2014/main" id="{340E1E8A-C7A4-35A9-1279-0C74595CCE45}"/>
                        </a:ext>
                      </a:extLst>
                    </p:cNvPr>
                    <p:cNvSpPr txBox="1"/>
                    <p:nvPr/>
                  </p:nvSpPr>
                  <p:spPr>
                    <a:xfrm>
                      <a:off x="6391274" y="2362198"/>
                      <a:ext cx="876300" cy="338554"/>
                    </a:xfrm>
                    <a:prstGeom prst="rect">
                      <a:avLst/>
                    </a:prstGeom>
                    <a:noFill/>
                  </p:spPr>
                  <p:txBody>
                    <a:bodyPr wrap="square" rtlCol="0">
                      <a:spAutoFit/>
                    </a:bodyPr>
                    <a:lstStyle/>
                    <a:p>
                      <a:r>
                        <a:rPr lang="en-US" sz="1600" b="1">
                          <a:solidFill>
                            <a:srgbClr val="00765A"/>
                          </a:solidFill>
                        </a:rPr>
                        <a:t>45</a:t>
                      </a:r>
                    </a:p>
                  </p:txBody>
                </p:sp>
                <p:sp>
                  <p:nvSpPr>
                    <p:cNvPr id="23" name="TextBox 22">
                      <a:extLst>
                        <a:ext uri="{FF2B5EF4-FFF2-40B4-BE49-F238E27FC236}">
                          <a16:creationId xmlns:a16="http://schemas.microsoft.com/office/drawing/2014/main" id="{67F9C117-7CD3-EDC4-2C01-71A74CEDB7D6}"/>
                        </a:ext>
                      </a:extLst>
                    </p:cNvPr>
                    <p:cNvSpPr txBox="1"/>
                    <p:nvPr/>
                  </p:nvSpPr>
                  <p:spPr>
                    <a:xfrm>
                      <a:off x="6381749" y="2584948"/>
                      <a:ext cx="876300" cy="338554"/>
                    </a:xfrm>
                    <a:prstGeom prst="rect">
                      <a:avLst/>
                    </a:prstGeom>
                    <a:noFill/>
                  </p:spPr>
                  <p:txBody>
                    <a:bodyPr wrap="square" rtlCol="0">
                      <a:spAutoFit/>
                    </a:bodyPr>
                    <a:lstStyle/>
                    <a:p>
                      <a:r>
                        <a:rPr lang="en-US" sz="1600" b="1">
                          <a:solidFill>
                            <a:srgbClr val="00765A"/>
                          </a:solidFill>
                        </a:rPr>
                        <a:t>575</a:t>
                      </a:r>
                    </a:p>
                  </p:txBody>
                </p:sp>
                <p:sp>
                  <p:nvSpPr>
                    <p:cNvPr id="24" name="TextBox 23">
                      <a:extLst>
                        <a:ext uri="{FF2B5EF4-FFF2-40B4-BE49-F238E27FC236}">
                          <a16:creationId xmlns:a16="http://schemas.microsoft.com/office/drawing/2014/main" id="{24D12E0D-8C6C-9DED-D725-75CFB769D1D5}"/>
                        </a:ext>
                      </a:extLst>
                    </p:cNvPr>
                    <p:cNvSpPr txBox="1"/>
                    <p:nvPr/>
                  </p:nvSpPr>
                  <p:spPr>
                    <a:xfrm>
                      <a:off x="10687049" y="2580603"/>
                      <a:ext cx="876300" cy="338554"/>
                    </a:xfrm>
                    <a:prstGeom prst="rect">
                      <a:avLst/>
                    </a:prstGeom>
                    <a:noFill/>
                  </p:spPr>
                  <p:txBody>
                    <a:bodyPr wrap="square" rtlCol="0">
                      <a:spAutoFit/>
                    </a:bodyPr>
                    <a:lstStyle/>
                    <a:p>
                      <a:r>
                        <a:rPr lang="en-US" sz="1600" b="1">
                          <a:solidFill>
                            <a:srgbClr val="00765A"/>
                          </a:solidFill>
                        </a:rPr>
                        <a:t>575</a:t>
                      </a:r>
                    </a:p>
                  </p:txBody>
                </p:sp>
              </p:grpSp>
              <p:sp>
                <p:nvSpPr>
                  <p:cNvPr id="18" name="TextBox 17">
                    <a:extLst>
                      <a:ext uri="{FF2B5EF4-FFF2-40B4-BE49-F238E27FC236}">
                        <a16:creationId xmlns:a16="http://schemas.microsoft.com/office/drawing/2014/main" id="{912B065E-5EED-0D76-447B-0FAB158A0680}"/>
                      </a:ext>
                    </a:extLst>
                  </p:cNvPr>
                  <p:cNvSpPr txBox="1"/>
                  <p:nvPr/>
                </p:nvSpPr>
                <p:spPr>
                  <a:xfrm>
                    <a:off x="6372224" y="2802520"/>
                    <a:ext cx="876300" cy="338554"/>
                  </a:xfrm>
                  <a:prstGeom prst="rect">
                    <a:avLst/>
                  </a:prstGeom>
                  <a:noFill/>
                </p:spPr>
                <p:txBody>
                  <a:bodyPr wrap="square" rtlCol="0">
                    <a:spAutoFit/>
                  </a:bodyPr>
                  <a:lstStyle/>
                  <a:p>
                    <a:r>
                      <a:rPr lang="en-US" sz="1600" b="1">
                        <a:solidFill>
                          <a:srgbClr val="00765A"/>
                        </a:solidFill>
                      </a:rPr>
                      <a:t>25</a:t>
                    </a:r>
                  </a:p>
                </p:txBody>
              </p:sp>
              <p:sp>
                <p:nvSpPr>
                  <p:cNvPr id="19" name="TextBox 18">
                    <a:extLst>
                      <a:ext uri="{FF2B5EF4-FFF2-40B4-BE49-F238E27FC236}">
                        <a16:creationId xmlns:a16="http://schemas.microsoft.com/office/drawing/2014/main" id="{2C6288DC-E49D-F422-262E-DD123D589306}"/>
                      </a:ext>
                    </a:extLst>
                  </p:cNvPr>
                  <p:cNvSpPr txBox="1"/>
                  <p:nvPr/>
                </p:nvSpPr>
                <p:spPr>
                  <a:xfrm>
                    <a:off x="10677524" y="2777366"/>
                    <a:ext cx="876300" cy="338554"/>
                  </a:xfrm>
                  <a:prstGeom prst="rect">
                    <a:avLst/>
                  </a:prstGeom>
                  <a:noFill/>
                </p:spPr>
                <p:txBody>
                  <a:bodyPr wrap="square" rtlCol="0">
                    <a:spAutoFit/>
                  </a:bodyPr>
                  <a:lstStyle/>
                  <a:p>
                    <a:r>
                      <a:rPr lang="en-US" sz="1600" b="1">
                        <a:solidFill>
                          <a:srgbClr val="00765A"/>
                        </a:solidFill>
                      </a:rPr>
                      <a:t>25</a:t>
                    </a:r>
                  </a:p>
                </p:txBody>
              </p:sp>
            </p:grpSp>
            <p:sp>
              <p:nvSpPr>
                <p:cNvPr id="11" name="TextBox 10">
                  <a:extLst>
                    <a:ext uri="{FF2B5EF4-FFF2-40B4-BE49-F238E27FC236}">
                      <a16:creationId xmlns:a16="http://schemas.microsoft.com/office/drawing/2014/main" id="{CF2CB5D1-497D-A1A0-B317-23FDC832BEF7}"/>
                    </a:ext>
                  </a:extLst>
                </p:cNvPr>
                <p:cNvSpPr txBox="1"/>
                <p:nvPr/>
              </p:nvSpPr>
              <p:spPr>
                <a:xfrm>
                  <a:off x="6381749" y="3020931"/>
                  <a:ext cx="876300" cy="338554"/>
                </a:xfrm>
                <a:prstGeom prst="rect">
                  <a:avLst/>
                </a:prstGeom>
                <a:noFill/>
              </p:spPr>
              <p:txBody>
                <a:bodyPr wrap="square" rtlCol="0">
                  <a:spAutoFit/>
                </a:bodyPr>
                <a:lstStyle/>
                <a:p>
                  <a:r>
                    <a:rPr lang="en-US" sz="1600" b="1">
                      <a:solidFill>
                        <a:srgbClr val="00765A"/>
                      </a:solidFill>
                    </a:rPr>
                    <a:t>0</a:t>
                  </a:r>
                </a:p>
              </p:txBody>
            </p:sp>
            <p:sp>
              <p:nvSpPr>
                <p:cNvPr id="12" name="TextBox 11">
                  <a:extLst>
                    <a:ext uri="{FF2B5EF4-FFF2-40B4-BE49-F238E27FC236}">
                      <a16:creationId xmlns:a16="http://schemas.microsoft.com/office/drawing/2014/main" id="{88A16AD7-3391-2995-3F5E-EC3913EA09CE}"/>
                    </a:ext>
                  </a:extLst>
                </p:cNvPr>
                <p:cNvSpPr txBox="1"/>
                <p:nvPr/>
              </p:nvSpPr>
              <p:spPr>
                <a:xfrm>
                  <a:off x="6362699" y="3894910"/>
                  <a:ext cx="876300" cy="338554"/>
                </a:xfrm>
                <a:prstGeom prst="rect">
                  <a:avLst/>
                </a:prstGeom>
                <a:noFill/>
              </p:spPr>
              <p:txBody>
                <a:bodyPr wrap="square" rtlCol="0">
                  <a:spAutoFit/>
                </a:bodyPr>
                <a:lstStyle/>
                <a:p>
                  <a:r>
                    <a:rPr lang="en-US" sz="1600" b="1">
                      <a:solidFill>
                        <a:srgbClr val="00765A"/>
                      </a:solidFill>
                    </a:rPr>
                    <a:t>125</a:t>
                  </a:r>
                </a:p>
              </p:txBody>
            </p:sp>
            <p:sp>
              <p:nvSpPr>
                <p:cNvPr id="13" name="TextBox 12">
                  <a:extLst>
                    <a:ext uri="{FF2B5EF4-FFF2-40B4-BE49-F238E27FC236}">
                      <a16:creationId xmlns:a16="http://schemas.microsoft.com/office/drawing/2014/main" id="{9C1B1B8E-799B-5BAC-06AB-DDEB5B47C2B4}"/>
                    </a:ext>
                  </a:extLst>
                </p:cNvPr>
                <p:cNvSpPr txBox="1"/>
                <p:nvPr/>
              </p:nvSpPr>
              <p:spPr>
                <a:xfrm>
                  <a:off x="6381749" y="3242830"/>
                  <a:ext cx="876300" cy="338554"/>
                </a:xfrm>
                <a:prstGeom prst="rect">
                  <a:avLst/>
                </a:prstGeom>
                <a:noFill/>
              </p:spPr>
              <p:txBody>
                <a:bodyPr wrap="square" rtlCol="0">
                  <a:spAutoFit/>
                </a:bodyPr>
                <a:lstStyle/>
                <a:p>
                  <a:r>
                    <a:rPr lang="en-US" sz="1600" b="1">
                      <a:solidFill>
                        <a:srgbClr val="00765A"/>
                      </a:solidFill>
                    </a:rPr>
                    <a:t>50</a:t>
                  </a:r>
                </a:p>
              </p:txBody>
            </p:sp>
            <p:sp>
              <p:nvSpPr>
                <p:cNvPr id="14" name="TextBox 13">
                  <a:extLst>
                    <a:ext uri="{FF2B5EF4-FFF2-40B4-BE49-F238E27FC236}">
                      <a16:creationId xmlns:a16="http://schemas.microsoft.com/office/drawing/2014/main" id="{EC82A1AA-DFCE-2030-5DFA-D04BDA5B9BF0}"/>
                    </a:ext>
                  </a:extLst>
                </p:cNvPr>
                <p:cNvSpPr txBox="1"/>
                <p:nvPr/>
              </p:nvSpPr>
              <p:spPr>
                <a:xfrm>
                  <a:off x="6381749" y="3469659"/>
                  <a:ext cx="876300" cy="338554"/>
                </a:xfrm>
                <a:prstGeom prst="rect">
                  <a:avLst/>
                </a:prstGeom>
                <a:noFill/>
              </p:spPr>
              <p:txBody>
                <a:bodyPr wrap="square" rtlCol="0">
                  <a:spAutoFit/>
                </a:bodyPr>
                <a:lstStyle/>
                <a:p>
                  <a:r>
                    <a:rPr lang="en-US" sz="1600" b="1">
                      <a:solidFill>
                        <a:srgbClr val="00765A"/>
                      </a:solidFill>
                    </a:rPr>
                    <a:t>0</a:t>
                  </a:r>
                </a:p>
              </p:txBody>
            </p:sp>
            <p:sp>
              <p:nvSpPr>
                <p:cNvPr id="15" name="TextBox 14">
                  <a:extLst>
                    <a:ext uri="{FF2B5EF4-FFF2-40B4-BE49-F238E27FC236}">
                      <a16:creationId xmlns:a16="http://schemas.microsoft.com/office/drawing/2014/main" id="{E5548E93-84C0-C2BB-DCA8-010B7BFC8374}"/>
                    </a:ext>
                  </a:extLst>
                </p:cNvPr>
                <p:cNvSpPr txBox="1"/>
                <p:nvPr/>
              </p:nvSpPr>
              <p:spPr>
                <a:xfrm>
                  <a:off x="6383567" y="4116889"/>
                  <a:ext cx="876300" cy="338554"/>
                </a:xfrm>
                <a:prstGeom prst="rect">
                  <a:avLst/>
                </a:prstGeom>
                <a:noFill/>
              </p:spPr>
              <p:txBody>
                <a:bodyPr wrap="square" rtlCol="0">
                  <a:spAutoFit/>
                </a:bodyPr>
                <a:lstStyle/>
                <a:p>
                  <a:r>
                    <a:rPr lang="en-US" sz="1600" b="1">
                      <a:solidFill>
                        <a:srgbClr val="00765A"/>
                      </a:solidFill>
                    </a:rPr>
                    <a:t>0</a:t>
                  </a:r>
                </a:p>
              </p:txBody>
            </p:sp>
            <p:sp>
              <p:nvSpPr>
                <p:cNvPr id="16" name="TextBox 15">
                  <a:extLst>
                    <a:ext uri="{FF2B5EF4-FFF2-40B4-BE49-F238E27FC236}">
                      <a16:creationId xmlns:a16="http://schemas.microsoft.com/office/drawing/2014/main" id="{4760DD94-025D-1C82-A34B-EF5E65BAB163}"/>
                    </a:ext>
                  </a:extLst>
                </p:cNvPr>
                <p:cNvSpPr txBox="1"/>
                <p:nvPr/>
              </p:nvSpPr>
              <p:spPr>
                <a:xfrm>
                  <a:off x="6372224" y="3686846"/>
                  <a:ext cx="876300" cy="338554"/>
                </a:xfrm>
                <a:prstGeom prst="rect">
                  <a:avLst/>
                </a:prstGeom>
                <a:noFill/>
              </p:spPr>
              <p:txBody>
                <a:bodyPr wrap="square" rtlCol="0">
                  <a:spAutoFit/>
                </a:bodyPr>
                <a:lstStyle/>
                <a:p>
                  <a:r>
                    <a:rPr lang="en-US" sz="1600" b="1">
                      <a:solidFill>
                        <a:srgbClr val="00765A"/>
                      </a:solidFill>
                    </a:rPr>
                    <a:t>0</a:t>
                  </a:r>
                </a:p>
              </p:txBody>
            </p:sp>
          </p:grpSp>
          <p:sp>
            <p:nvSpPr>
              <p:cNvPr id="9" name="TextBox 8">
                <a:extLst>
                  <a:ext uri="{FF2B5EF4-FFF2-40B4-BE49-F238E27FC236}">
                    <a16:creationId xmlns:a16="http://schemas.microsoft.com/office/drawing/2014/main" id="{D7B6A9A3-05EA-F9CF-575C-01C73C3FFA8B}"/>
                  </a:ext>
                </a:extLst>
              </p:cNvPr>
              <p:cNvSpPr txBox="1"/>
              <p:nvPr/>
            </p:nvSpPr>
            <p:spPr>
              <a:xfrm>
                <a:off x="10696574" y="3218783"/>
                <a:ext cx="1495426" cy="338554"/>
              </a:xfrm>
              <a:prstGeom prst="rect">
                <a:avLst/>
              </a:prstGeom>
              <a:noFill/>
            </p:spPr>
            <p:txBody>
              <a:bodyPr wrap="square" rtlCol="0">
                <a:spAutoFit/>
              </a:bodyPr>
              <a:lstStyle/>
              <a:p>
                <a:r>
                  <a:rPr lang="en-US" sz="1600" b="1">
                    <a:solidFill>
                      <a:srgbClr val="00765A"/>
                    </a:solidFill>
                  </a:rPr>
                  <a:t>200 (PA’s aunt)</a:t>
                </a:r>
              </a:p>
            </p:txBody>
          </p:sp>
        </p:grpSp>
        <p:sp>
          <p:nvSpPr>
            <p:cNvPr id="6" name="TextBox 5">
              <a:extLst>
                <a:ext uri="{FF2B5EF4-FFF2-40B4-BE49-F238E27FC236}">
                  <a16:creationId xmlns:a16="http://schemas.microsoft.com/office/drawing/2014/main" id="{91C3A29C-5251-BAF8-CED6-B18A9DF0B317}"/>
                </a:ext>
              </a:extLst>
            </p:cNvPr>
            <p:cNvSpPr txBox="1"/>
            <p:nvPr/>
          </p:nvSpPr>
          <p:spPr>
            <a:xfrm>
              <a:off x="6410325" y="4594842"/>
              <a:ext cx="876300" cy="338554"/>
            </a:xfrm>
            <a:prstGeom prst="rect">
              <a:avLst/>
            </a:prstGeom>
            <a:noFill/>
          </p:spPr>
          <p:txBody>
            <a:bodyPr wrap="square" rtlCol="0">
              <a:spAutoFit/>
            </a:bodyPr>
            <a:lstStyle/>
            <a:p>
              <a:r>
                <a:rPr lang="en-US" sz="1600" b="1">
                  <a:solidFill>
                    <a:srgbClr val="00765A"/>
                  </a:solidFill>
                  <a:highlight>
                    <a:srgbClr val="FFFF00"/>
                  </a:highlight>
                </a:rPr>
                <a:t>2420</a:t>
              </a:r>
            </a:p>
          </p:txBody>
        </p:sp>
        <p:sp>
          <p:nvSpPr>
            <p:cNvPr id="7" name="TextBox 6">
              <a:extLst>
                <a:ext uri="{FF2B5EF4-FFF2-40B4-BE49-F238E27FC236}">
                  <a16:creationId xmlns:a16="http://schemas.microsoft.com/office/drawing/2014/main" id="{A16D5821-EAEA-A160-9F6F-7768AC7AF9D1}"/>
                </a:ext>
              </a:extLst>
            </p:cNvPr>
            <p:cNvSpPr txBox="1"/>
            <p:nvPr/>
          </p:nvSpPr>
          <p:spPr>
            <a:xfrm>
              <a:off x="10714159" y="4586037"/>
              <a:ext cx="876300" cy="338554"/>
            </a:xfrm>
            <a:prstGeom prst="rect">
              <a:avLst/>
            </a:prstGeom>
            <a:noFill/>
          </p:spPr>
          <p:txBody>
            <a:bodyPr wrap="square" rtlCol="0">
              <a:spAutoFit/>
            </a:bodyPr>
            <a:lstStyle/>
            <a:p>
              <a:r>
                <a:rPr lang="en-US" sz="1600" b="1">
                  <a:solidFill>
                    <a:srgbClr val="00765A"/>
                  </a:solidFill>
                  <a:highlight>
                    <a:srgbClr val="FFFF00"/>
                  </a:highlight>
                </a:rPr>
                <a:t>2835</a:t>
              </a:r>
            </a:p>
          </p:txBody>
        </p:sp>
      </p:grpSp>
      <p:sp>
        <p:nvSpPr>
          <p:cNvPr id="38" name="Left Brace 37">
            <a:extLst>
              <a:ext uri="{FF2B5EF4-FFF2-40B4-BE49-F238E27FC236}">
                <a16:creationId xmlns:a16="http://schemas.microsoft.com/office/drawing/2014/main" id="{49CF2470-A736-662D-198D-013120E83D4F}"/>
              </a:ext>
            </a:extLst>
          </p:cNvPr>
          <p:cNvSpPr/>
          <p:nvPr/>
        </p:nvSpPr>
        <p:spPr>
          <a:xfrm>
            <a:off x="4099728" y="5383498"/>
            <a:ext cx="398584" cy="1430215"/>
          </a:xfrm>
          <a:prstGeom prst="leftBrace">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42" name="TextBox 41">
            <a:extLst>
              <a:ext uri="{FF2B5EF4-FFF2-40B4-BE49-F238E27FC236}">
                <a16:creationId xmlns:a16="http://schemas.microsoft.com/office/drawing/2014/main" id="{B70641BD-AAA9-7741-F9B0-C6A567D2FE6F}"/>
              </a:ext>
            </a:extLst>
          </p:cNvPr>
          <p:cNvSpPr txBox="1"/>
          <p:nvPr/>
        </p:nvSpPr>
        <p:spPr>
          <a:xfrm>
            <a:off x="0" y="6046"/>
            <a:ext cx="1881521" cy="6859600"/>
          </a:xfrm>
          <a:prstGeom prst="rect">
            <a:avLst/>
          </a:prstGeom>
          <a:solidFill>
            <a:schemeClr val="accent5">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4" name="Title 1">
            <a:extLst>
              <a:ext uri="{FF2B5EF4-FFF2-40B4-BE49-F238E27FC236}">
                <a16:creationId xmlns:a16="http://schemas.microsoft.com/office/drawing/2014/main" id="{1836C5C1-41C0-C6D9-A049-484EE9AA6A10}"/>
              </a:ext>
            </a:extLst>
          </p:cNvPr>
          <p:cNvSpPr txBox="1">
            <a:spLocks/>
          </p:cNvSpPr>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b="1">
                <a:solidFill>
                  <a:srgbClr val="FFFFFF"/>
                </a:solidFill>
                <a:cs typeface="Calibri Light"/>
              </a:rPr>
              <a:t>Sample Enrollment Budget</a:t>
            </a:r>
          </a:p>
        </p:txBody>
      </p:sp>
    </p:spTree>
    <p:extLst>
      <p:ext uri="{BB962C8B-B14F-4D97-AF65-F5344CB8AC3E}">
        <p14:creationId xmlns:p14="http://schemas.microsoft.com/office/powerpoint/2010/main" val="10990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63FDF6-C541-464D-74AA-4192688E5A39}"/>
              </a:ext>
            </a:extLst>
          </p:cNvPr>
          <p:cNvSpPr txBox="1"/>
          <p:nvPr/>
        </p:nvSpPr>
        <p:spPr>
          <a:xfrm>
            <a:off x="534155" y="584287"/>
            <a:ext cx="11183712" cy="769441"/>
          </a:xfrm>
          <a:prstGeom prst="rect">
            <a:avLst/>
          </a:prstGeom>
          <a:noFill/>
        </p:spPr>
        <p:txBody>
          <a:bodyPr wrap="square" lIns="91440" tIns="45720" rIns="91440" bIns="45720" rtlCol="0" anchor="t">
            <a:spAutoFit/>
          </a:bodyPr>
          <a:lstStyle/>
          <a:p>
            <a:r>
              <a:rPr lang="en-US" sz="4400" b="1">
                <a:latin typeface="Bahnschrift"/>
                <a:ea typeface="Open Sans"/>
                <a:cs typeface="Open Sans"/>
              </a:rPr>
              <a:t>Presenters</a:t>
            </a:r>
            <a:endParaRPr lang="en-US"/>
          </a:p>
        </p:txBody>
      </p:sp>
      <p:sp>
        <p:nvSpPr>
          <p:cNvPr id="4" name="Rectangle 3">
            <a:extLst>
              <a:ext uri="{FF2B5EF4-FFF2-40B4-BE49-F238E27FC236}">
                <a16:creationId xmlns:a16="http://schemas.microsoft.com/office/drawing/2014/main" id="{62435DC7-65B5-FEDD-9312-F21586430E3C}"/>
              </a:ext>
            </a:extLst>
          </p:cNvPr>
          <p:cNvSpPr/>
          <p:nvPr/>
        </p:nvSpPr>
        <p:spPr>
          <a:xfrm>
            <a:off x="0" y="1577947"/>
            <a:ext cx="12192000" cy="283221"/>
          </a:xfrm>
          <a:prstGeom prst="rect">
            <a:avLst/>
          </a:prstGeom>
          <a:solidFill>
            <a:schemeClr val="tx2"/>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56E2A1EB-17B7-46A4-050C-FA870E088C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9568" y="435614"/>
            <a:ext cx="2385023" cy="863787"/>
          </a:xfrm>
          <a:prstGeom prst="rect">
            <a:avLst/>
          </a:prstGeom>
          <a:ln>
            <a:noFill/>
          </a:ln>
          <a:effectLst/>
        </p:spPr>
      </p:pic>
      <p:pic>
        <p:nvPicPr>
          <p:cNvPr id="9" name="Picture 10" descr="A picture containing text, ax, silhouette&#10;&#10;Description automatically generated">
            <a:extLst>
              <a:ext uri="{FF2B5EF4-FFF2-40B4-BE49-F238E27FC236}">
                <a16:creationId xmlns:a16="http://schemas.microsoft.com/office/drawing/2014/main" id="{7B9F660B-222E-C2AE-6A7C-6994C1265955}"/>
              </a:ext>
            </a:extLst>
          </p:cNvPr>
          <p:cNvPicPr>
            <a:picLocks noChangeAspect="1"/>
          </p:cNvPicPr>
          <p:nvPr/>
        </p:nvPicPr>
        <p:blipFill>
          <a:blip r:embed="rId5"/>
          <a:stretch>
            <a:fillRect/>
          </a:stretch>
        </p:blipFill>
        <p:spPr>
          <a:xfrm>
            <a:off x="1418499" y="2138461"/>
            <a:ext cx="3477019" cy="3597806"/>
          </a:xfrm>
          <a:prstGeom prst="rect">
            <a:avLst/>
          </a:prstGeom>
        </p:spPr>
      </p:pic>
      <p:sp>
        <p:nvSpPr>
          <p:cNvPr id="15" name="TextBox 14">
            <a:extLst>
              <a:ext uri="{FF2B5EF4-FFF2-40B4-BE49-F238E27FC236}">
                <a16:creationId xmlns:a16="http://schemas.microsoft.com/office/drawing/2014/main" id="{E0AB481D-3F8C-D853-3F1B-0122C2615AED}"/>
              </a:ext>
            </a:extLst>
          </p:cNvPr>
          <p:cNvSpPr txBox="1"/>
          <p:nvPr/>
        </p:nvSpPr>
        <p:spPr>
          <a:xfrm>
            <a:off x="6643516" y="5822495"/>
            <a:ext cx="3408747"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Bahnschrift"/>
                <a:cs typeface="Calibri"/>
              </a:rPr>
              <a:t>Marco Mossad</a:t>
            </a:r>
          </a:p>
          <a:p>
            <a:r>
              <a:rPr lang="en-US" sz="1400">
                <a:latin typeface="Bahnschrift"/>
                <a:cs typeface="Calibri"/>
              </a:rPr>
              <a:t>Match Grant Field Support Coordinator</a:t>
            </a:r>
          </a:p>
        </p:txBody>
      </p:sp>
      <p:sp>
        <p:nvSpPr>
          <p:cNvPr id="17" name="TextBox 16">
            <a:extLst>
              <a:ext uri="{FF2B5EF4-FFF2-40B4-BE49-F238E27FC236}">
                <a16:creationId xmlns:a16="http://schemas.microsoft.com/office/drawing/2014/main" id="{8D6B8838-AD99-E88C-DAD8-BCDAB61D3EF2}"/>
              </a:ext>
            </a:extLst>
          </p:cNvPr>
          <p:cNvSpPr txBox="1"/>
          <p:nvPr/>
        </p:nvSpPr>
        <p:spPr>
          <a:xfrm>
            <a:off x="1423464" y="5551060"/>
            <a:ext cx="4590585"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latin typeface="Bahnschrift"/>
              <a:cs typeface="Calibri"/>
            </a:endParaRPr>
          </a:p>
          <a:p>
            <a:r>
              <a:rPr lang="en-US" sz="2000" b="1">
                <a:latin typeface="Bahnschrift"/>
                <a:cs typeface="Calibri"/>
              </a:rPr>
              <a:t>Dina </a:t>
            </a:r>
            <a:r>
              <a:rPr lang="en-US" sz="2000" b="1" err="1">
                <a:latin typeface="Bahnschrift"/>
                <a:cs typeface="Calibri"/>
              </a:rPr>
              <a:t>Eldawy</a:t>
            </a:r>
          </a:p>
          <a:p>
            <a:r>
              <a:rPr lang="en-US" sz="1400">
                <a:latin typeface="Bahnschrift"/>
                <a:cs typeface="Calibri"/>
              </a:rPr>
              <a:t>Match Grant Field Support Coordinator</a:t>
            </a:r>
            <a:endParaRPr lang="en-US" sz="1400">
              <a:latin typeface="Bahnschrift"/>
            </a:endParaRPr>
          </a:p>
        </p:txBody>
      </p:sp>
      <p:pic>
        <p:nvPicPr>
          <p:cNvPr id="12" name="Picture 13" descr="A person smiling at the camera&#10;&#10;Description automatically generated">
            <a:extLst>
              <a:ext uri="{FF2B5EF4-FFF2-40B4-BE49-F238E27FC236}">
                <a16:creationId xmlns:a16="http://schemas.microsoft.com/office/drawing/2014/main" id="{6360E22B-029F-BE31-A435-3C38325AA23F}"/>
              </a:ext>
            </a:extLst>
          </p:cNvPr>
          <p:cNvPicPr>
            <a:picLocks noChangeAspect="1"/>
          </p:cNvPicPr>
          <p:nvPr/>
        </p:nvPicPr>
        <p:blipFill>
          <a:blip r:embed="rId6"/>
          <a:stretch>
            <a:fillRect/>
          </a:stretch>
        </p:blipFill>
        <p:spPr>
          <a:xfrm>
            <a:off x="1542691" y="2281447"/>
            <a:ext cx="3225800" cy="3225800"/>
          </a:xfrm>
          <a:prstGeom prst="rect">
            <a:avLst/>
          </a:prstGeom>
        </p:spPr>
      </p:pic>
      <p:pic>
        <p:nvPicPr>
          <p:cNvPr id="14" name="Picture 10" descr="A picture containing text, ax, silhouette&#10;&#10;Description automatically generated">
            <a:extLst>
              <a:ext uri="{FF2B5EF4-FFF2-40B4-BE49-F238E27FC236}">
                <a16:creationId xmlns:a16="http://schemas.microsoft.com/office/drawing/2014/main" id="{A93B7F1E-087B-5019-5303-9CF286292B78}"/>
              </a:ext>
            </a:extLst>
          </p:cNvPr>
          <p:cNvPicPr>
            <a:picLocks noChangeAspect="1"/>
          </p:cNvPicPr>
          <p:nvPr/>
        </p:nvPicPr>
        <p:blipFill>
          <a:blip r:embed="rId5"/>
          <a:stretch>
            <a:fillRect/>
          </a:stretch>
        </p:blipFill>
        <p:spPr>
          <a:xfrm>
            <a:off x="6371499" y="2138461"/>
            <a:ext cx="3477019" cy="3597806"/>
          </a:xfrm>
          <a:prstGeom prst="rect">
            <a:avLst/>
          </a:prstGeom>
        </p:spPr>
      </p:pic>
      <p:pic>
        <p:nvPicPr>
          <p:cNvPr id="6" name="Picture 6" descr="A person in a suit and tie&#10;&#10;Description automatically generated">
            <a:extLst>
              <a:ext uri="{FF2B5EF4-FFF2-40B4-BE49-F238E27FC236}">
                <a16:creationId xmlns:a16="http://schemas.microsoft.com/office/drawing/2014/main" id="{AAEBD2BB-1469-1E07-8613-88E981B1B0A0}"/>
              </a:ext>
            </a:extLst>
          </p:cNvPr>
          <p:cNvPicPr>
            <a:picLocks noChangeAspect="1"/>
          </p:cNvPicPr>
          <p:nvPr/>
        </p:nvPicPr>
        <p:blipFill>
          <a:blip r:embed="rId7"/>
          <a:stretch>
            <a:fillRect/>
          </a:stretch>
        </p:blipFill>
        <p:spPr>
          <a:xfrm>
            <a:off x="6268743" y="2141964"/>
            <a:ext cx="3671196" cy="3452356"/>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1517220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3F3C1AD-9ACC-D174-0343-030C6944DD7A}"/>
              </a:ext>
            </a:extLst>
          </p:cNvPr>
          <p:cNvSpPr>
            <a:spLocks noGrp="1"/>
          </p:cNvSpPr>
          <p:nvPr>
            <p:ph type="title"/>
          </p:nvPr>
        </p:nvSpPr>
        <p:spPr>
          <a:xfrm>
            <a:off x="3284559" y="742666"/>
            <a:ext cx="7738236" cy="1096775"/>
          </a:xfrm>
        </p:spPr>
        <p:txBody>
          <a:bodyPr>
            <a:normAutofit/>
          </a:bodyPr>
          <a:lstStyle/>
          <a:p>
            <a:r>
              <a:rPr lang="en-US" sz="3600" b="1">
                <a:latin typeface="Open Sans" panose="020B0606030504020204" pitchFamily="34" charset="0"/>
                <a:ea typeface="Open Sans" panose="020B0606030504020204" pitchFamily="34" charset="0"/>
                <a:cs typeface="Open Sans" panose="020B0606030504020204" pitchFamily="34" charset="0"/>
              </a:rPr>
              <a:t>Compliant Case Note </a:t>
            </a:r>
          </a:p>
        </p:txBody>
      </p:sp>
      <p:sp>
        <p:nvSpPr>
          <p:cNvPr id="5" name="Content Placeholder 4">
            <a:extLst>
              <a:ext uri="{FF2B5EF4-FFF2-40B4-BE49-F238E27FC236}">
                <a16:creationId xmlns:a16="http://schemas.microsoft.com/office/drawing/2014/main" id="{E6787B0D-3525-748C-31B5-2B24AF2F544B}"/>
              </a:ext>
            </a:extLst>
          </p:cNvPr>
          <p:cNvSpPr>
            <a:spLocks noGrp="1"/>
          </p:cNvSpPr>
          <p:nvPr>
            <p:ph sz="half" idx="2"/>
          </p:nvPr>
        </p:nvSpPr>
        <p:spPr>
          <a:xfrm>
            <a:off x="1106961" y="1648962"/>
            <a:ext cx="9788769" cy="4307733"/>
          </a:xfrm>
        </p:spPr>
        <p:txBody>
          <a:bodyPr vert="horz" lIns="91440" tIns="45720" rIns="91440" bIns="45720" rtlCol="0" anchor="t">
            <a:normAutofit/>
          </a:bodyPr>
          <a:lstStyle/>
          <a:p>
            <a:pPr marL="0" indent="0">
              <a:buNone/>
            </a:pPr>
            <a:r>
              <a:rPr lang="en-US" sz="2000" dirty="0">
                <a:latin typeface="Open Sans" panose="020B0606030504020204" pitchFamily="34" charset="0"/>
                <a:ea typeface="Open Sans" panose="020B0606030504020204" pitchFamily="34" charset="0"/>
                <a:cs typeface="Open Sans" panose="020B0606030504020204" pitchFamily="34" charset="0"/>
              </a:rPr>
              <a:t>Date: 6/1/23</a:t>
            </a:r>
          </a:p>
          <a:p>
            <a:pPr marL="0" indent="0">
              <a:buNone/>
            </a:pPr>
            <a:r>
              <a:rPr lang="en-US" sz="2000" dirty="0">
                <a:latin typeface="Open Sans" panose="020B0606030504020204" pitchFamily="34" charset="0"/>
                <a:ea typeface="Open Sans" panose="020B0606030504020204" pitchFamily="34" charset="0"/>
                <a:cs typeface="Open Sans" panose="020B0606030504020204" pitchFamily="34" charset="0"/>
              </a:rPr>
              <a:t>Mode: Over the phone</a:t>
            </a:r>
          </a:p>
          <a:p>
            <a:pPr marL="0" indent="0">
              <a:buNone/>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2000" dirty="0">
                <a:latin typeface="Open Sans" panose="020B0606030504020204" pitchFamily="34" charset="0"/>
                <a:ea typeface="Open Sans" panose="020B0606030504020204" pitchFamily="34" charset="0"/>
                <a:cs typeface="Open Sans" panose="020B0606030504020204" pitchFamily="34" charset="0"/>
              </a:rPr>
              <a:t>Together with the adult clients, the CM developed the Enrollment Budget to show the clients how much money they would need to earn to become self-sufficient. Based on the budget, the case’s monthly expenses are $2,420 and the client must earn more to be self-sufficient. The </a:t>
            </a:r>
            <a:r>
              <a:rPr lang="en-US" sz="2000" dirty="0">
                <a:highlight>
                  <a:srgbClr val="FFFF00"/>
                </a:highlight>
                <a:latin typeface="Open Sans" panose="020B0606030504020204" pitchFamily="34" charset="0"/>
                <a:ea typeface="Open Sans" panose="020B0606030504020204" pitchFamily="34" charset="0"/>
                <a:cs typeface="Open Sans" panose="020B0606030504020204" pitchFamily="34" charset="0"/>
              </a:rPr>
              <a:t>adult clients indicated they understood the budget and signed the budget form </a:t>
            </a:r>
            <a:r>
              <a:rPr lang="en-US" sz="2000" dirty="0">
                <a:latin typeface="Open Sans" panose="020B0606030504020204" pitchFamily="34" charset="0"/>
                <a:ea typeface="Open Sans" panose="020B0606030504020204" pitchFamily="34" charset="0"/>
                <a:cs typeface="Open Sans" panose="020B0606030504020204" pitchFamily="34" charset="0"/>
              </a:rPr>
              <a:t>confirming this understanding. </a:t>
            </a:r>
            <a:r>
              <a:rPr lang="en-US" sz="2000" dirty="0">
                <a:highlight>
                  <a:srgbClr val="FFFF00"/>
                </a:highlight>
                <a:latin typeface="Open Sans" panose="020B0606030504020204" pitchFamily="34" charset="0"/>
                <a:ea typeface="Open Sans" panose="020B0606030504020204" pitchFamily="34" charset="0"/>
                <a:cs typeface="Open Sans" panose="020B0606030504020204" pitchFamily="34" charset="0"/>
              </a:rPr>
              <a:t>The clients received a copy of the Enrollment Budget. The PA speaks English and did not need an interpreter, he interpreted for his wife. </a:t>
            </a:r>
          </a:p>
          <a:p>
            <a:pPr marL="0" indent="0">
              <a:buNone/>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74073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C28C104-E756-397F-1347-1D4D4FFE8518}"/>
              </a:ext>
            </a:extLst>
          </p:cNvPr>
          <p:cNvSpPr>
            <a:spLocks noGrp="1"/>
          </p:cNvSpPr>
          <p:nvPr>
            <p:ph type="title"/>
          </p:nvPr>
        </p:nvSpPr>
        <p:spPr>
          <a:xfrm>
            <a:off x="841248" y="334644"/>
            <a:ext cx="10509504" cy="1076914"/>
          </a:xfrm>
        </p:spPr>
        <p:txBody>
          <a:bodyPr anchor="ctr">
            <a:noAutofit/>
          </a:bodyPr>
          <a:lstStyle/>
          <a:p>
            <a:r>
              <a:rPr lang="en-US" sz="3200" b="1">
                <a:latin typeface="Open Sans" panose="020B0606030504020204" pitchFamily="34" charset="0"/>
                <a:ea typeface="Open Sans" panose="020B0606030504020204" pitchFamily="34" charset="0"/>
                <a:cs typeface="Open Sans" panose="020B0606030504020204" pitchFamily="34" charset="0"/>
              </a:rPr>
              <a:t>Self-Sufficiency Plans (Requirements + Findings)</a:t>
            </a:r>
          </a:p>
        </p:txBody>
      </p:sp>
      <p:sp>
        <p:nvSpPr>
          <p:cNvPr id="13" name="Rectangle 12">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Speech Bubble: Rectangle 15">
            <a:extLst>
              <a:ext uri="{FF2B5EF4-FFF2-40B4-BE49-F238E27FC236}">
                <a16:creationId xmlns:a16="http://schemas.microsoft.com/office/drawing/2014/main" id="{1784DF8E-646D-6FBC-45DA-E5D269298AEA}"/>
              </a:ext>
            </a:extLst>
          </p:cNvPr>
          <p:cNvSpPr/>
          <p:nvPr/>
        </p:nvSpPr>
        <p:spPr>
          <a:xfrm rot="10800000">
            <a:off x="629379" y="5200103"/>
            <a:ext cx="3086835" cy="1220914"/>
          </a:xfrm>
          <a:prstGeom prst="wedgeRectCallout">
            <a:avLst/>
          </a:prstGeom>
          <a:ln w="1905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EFAA1813-0CBA-0ED8-62BC-9B9F764B6233}"/>
              </a:ext>
            </a:extLst>
          </p:cNvPr>
          <p:cNvPicPr>
            <a:picLocks noChangeAspect="1"/>
          </p:cNvPicPr>
          <p:nvPr/>
        </p:nvPicPr>
        <p:blipFill rotWithShape="1">
          <a:blip r:embed="rId3"/>
          <a:srcRect t="1" b="664"/>
          <a:stretch/>
        </p:blipFill>
        <p:spPr>
          <a:xfrm>
            <a:off x="459491" y="1657897"/>
            <a:ext cx="11269969" cy="3198591"/>
          </a:xfrm>
          <a:prstGeom prst="rect">
            <a:avLst/>
          </a:prstGeom>
        </p:spPr>
      </p:pic>
      <p:cxnSp>
        <p:nvCxnSpPr>
          <p:cNvPr id="10" name="Straight Connector 9">
            <a:extLst>
              <a:ext uri="{FF2B5EF4-FFF2-40B4-BE49-F238E27FC236}">
                <a16:creationId xmlns:a16="http://schemas.microsoft.com/office/drawing/2014/main" id="{28EBE8F5-17FA-4CDD-D831-641077C8D8CA}"/>
              </a:ext>
            </a:extLst>
          </p:cNvPr>
          <p:cNvCxnSpPr>
            <a:cxnSpLocks/>
          </p:cNvCxnSpPr>
          <p:nvPr/>
        </p:nvCxnSpPr>
        <p:spPr>
          <a:xfrm>
            <a:off x="4441523" y="1982033"/>
            <a:ext cx="951092"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6" name="Straight Connector 5">
            <a:extLst>
              <a:ext uri="{FF2B5EF4-FFF2-40B4-BE49-F238E27FC236}">
                <a16:creationId xmlns:a16="http://schemas.microsoft.com/office/drawing/2014/main" id="{92993372-EE0E-7E20-E348-E737237AEEC7}"/>
              </a:ext>
            </a:extLst>
          </p:cNvPr>
          <p:cNvCxnSpPr>
            <a:cxnSpLocks/>
          </p:cNvCxnSpPr>
          <p:nvPr/>
        </p:nvCxnSpPr>
        <p:spPr>
          <a:xfrm>
            <a:off x="4441523" y="2579910"/>
            <a:ext cx="552508"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8" name="Arrow: Left 7">
            <a:extLst>
              <a:ext uri="{FF2B5EF4-FFF2-40B4-BE49-F238E27FC236}">
                <a16:creationId xmlns:a16="http://schemas.microsoft.com/office/drawing/2014/main" id="{F78372FD-FE85-0A47-BB5F-2710CAAD3E31}"/>
              </a:ext>
            </a:extLst>
          </p:cNvPr>
          <p:cNvSpPr/>
          <p:nvPr/>
        </p:nvSpPr>
        <p:spPr>
          <a:xfrm>
            <a:off x="9374647" y="1982033"/>
            <a:ext cx="351692" cy="237888"/>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sp>
        <p:nvSpPr>
          <p:cNvPr id="7" name="Arrow: Left 6">
            <a:extLst>
              <a:ext uri="{FF2B5EF4-FFF2-40B4-BE49-F238E27FC236}">
                <a16:creationId xmlns:a16="http://schemas.microsoft.com/office/drawing/2014/main" id="{21584732-4863-5F61-23E7-EA1B8C8D6364}"/>
              </a:ext>
            </a:extLst>
          </p:cNvPr>
          <p:cNvSpPr/>
          <p:nvPr/>
        </p:nvSpPr>
        <p:spPr>
          <a:xfrm rot="10800000">
            <a:off x="3996046" y="2799908"/>
            <a:ext cx="316523" cy="197885"/>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A8904D1-B37D-C476-4060-67746DBE9662}"/>
              </a:ext>
            </a:extLst>
          </p:cNvPr>
          <p:cNvSpPr txBox="1"/>
          <p:nvPr/>
        </p:nvSpPr>
        <p:spPr>
          <a:xfrm>
            <a:off x="715108" y="5214396"/>
            <a:ext cx="3001107" cy="1200329"/>
          </a:xfrm>
          <a:prstGeom prst="rect">
            <a:avLst/>
          </a:prstGeom>
          <a:noFill/>
        </p:spPr>
        <p:txBody>
          <a:bodyPr wrap="square" rtlCol="0">
            <a:spAutoFit/>
          </a:bodyPr>
          <a:lstStyle/>
          <a:p>
            <a:pPr algn="ctr"/>
            <a:r>
              <a:rPr lang="en-US"/>
              <a:t>SSPs go hand in hand with Intensive Case Management</a:t>
            </a:r>
          </a:p>
          <a:p>
            <a:pPr algn="ctr"/>
            <a:r>
              <a:rPr lang="en-US"/>
              <a:t>(Roadmap of service provision)</a:t>
            </a:r>
          </a:p>
        </p:txBody>
      </p:sp>
      <p:cxnSp>
        <p:nvCxnSpPr>
          <p:cNvPr id="4" name="Straight Connector 3">
            <a:extLst>
              <a:ext uri="{FF2B5EF4-FFF2-40B4-BE49-F238E27FC236}">
                <a16:creationId xmlns:a16="http://schemas.microsoft.com/office/drawing/2014/main" id="{D02CECDF-419D-8F19-36B0-F1DC6FA8B271}"/>
              </a:ext>
            </a:extLst>
          </p:cNvPr>
          <p:cNvCxnSpPr>
            <a:cxnSpLocks/>
          </p:cNvCxnSpPr>
          <p:nvPr/>
        </p:nvCxnSpPr>
        <p:spPr>
          <a:xfrm flipV="1">
            <a:off x="5978437" y="3044859"/>
            <a:ext cx="3742575" cy="2583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9" name="Rectangle 8">
            <a:extLst>
              <a:ext uri="{FF2B5EF4-FFF2-40B4-BE49-F238E27FC236}">
                <a16:creationId xmlns:a16="http://schemas.microsoft.com/office/drawing/2014/main" id="{C766E1A2-498D-381F-C2BA-63D738B7D16C}"/>
              </a:ext>
            </a:extLst>
          </p:cNvPr>
          <p:cNvSpPr/>
          <p:nvPr/>
        </p:nvSpPr>
        <p:spPr>
          <a:xfrm>
            <a:off x="0" y="1254097"/>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78164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7"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3F3C1AD-9ACC-D174-0343-030C6944DD7A}"/>
              </a:ext>
            </a:extLst>
          </p:cNvPr>
          <p:cNvSpPr>
            <a:spLocks noGrp="1"/>
          </p:cNvSpPr>
          <p:nvPr>
            <p:ph type="title"/>
          </p:nvPr>
        </p:nvSpPr>
        <p:spPr>
          <a:xfrm>
            <a:off x="5099515" y="-138804"/>
            <a:ext cx="2637753" cy="1096775"/>
          </a:xfrm>
        </p:spPr>
        <p:txBody>
          <a:bodyPr>
            <a:normAutofit fontScale="90000"/>
          </a:bodyPr>
          <a:lstStyle/>
          <a:p>
            <a:r>
              <a:rPr lang="en-US" sz="4000" b="1">
                <a:latin typeface="Open Sans" panose="020B0606030504020204" pitchFamily="34" charset="0"/>
                <a:ea typeface="Open Sans" panose="020B0606030504020204" pitchFamily="34" charset="0"/>
                <a:cs typeface="Open Sans" panose="020B0606030504020204" pitchFamily="34" charset="0"/>
              </a:rPr>
              <a:t>Adult SSP </a:t>
            </a:r>
          </a:p>
        </p:txBody>
      </p:sp>
      <p:sp>
        <p:nvSpPr>
          <p:cNvPr id="5" name="Content Placeholder 4">
            <a:extLst>
              <a:ext uri="{FF2B5EF4-FFF2-40B4-BE49-F238E27FC236}">
                <a16:creationId xmlns:a16="http://schemas.microsoft.com/office/drawing/2014/main" id="{E6787B0D-3525-748C-31B5-2B24AF2F544B}"/>
              </a:ext>
            </a:extLst>
          </p:cNvPr>
          <p:cNvSpPr>
            <a:spLocks noGrp="1"/>
          </p:cNvSpPr>
          <p:nvPr>
            <p:ph sz="half" idx="2"/>
          </p:nvPr>
        </p:nvSpPr>
        <p:spPr>
          <a:xfrm>
            <a:off x="1106961" y="1648962"/>
            <a:ext cx="9788769" cy="4630614"/>
          </a:xfrm>
        </p:spPr>
        <p:txBody>
          <a:bodyPr vert="horz" lIns="91440" tIns="45720" rIns="91440" bIns="45720" rtlCol="0" anchor="t">
            <a:normAutofit/>
          </a:bodyPr>
          <a:lstStyle/>
          <a:p>
            <a:pPr marL="0" indent="0">
              <a:buNone/>
            </a:pPr>
            <a:endParaRPr lang="en-US" sz="2000">
              <a:cs typeface="Calibri"/>
            </a:endParaRPr>
          </a:p>
          <a:p>
            <a:pPr marL="0" indent="0">
              <a:buNone/>
            </a:pPr>
            <a:endParaRPr lang="en-US" sz="2000"/>
          </a:p>
          <a:p>
            <a:pPr marL="0" indent="0">
              <a:buNone/>
            </a:pPr>
            <a:endParaRPr lang="en-US" sz="2000"/>
          </a:p>
        </p:txBody>
      </p:sp>
      <p:pic>
        <p:nvPicPr>
          <p:cNvPr id="3" name="Picture 3" descr="A white sheet of paper with black text&#10;&#10;Description automatically generated">
            <a:extLst>
              <a:ext uri="{FF2B5EF4-FFF2-40B4-BE49-F238E27FC236}">
                <a16:creationId xmlns:a16="http://schemas.microsoft.com/office/drawing/2014/main" id="{062D50B2-AEB2-98F3-E6A1-572027E64F9F}"/>
              </a:ext>
            </a:extLst>
          </p:cNvPr>
          <p:cNvPicPr>
            <a:picLocks noChangeAspect="1"/>
          </p:cNvPicPr>
          <p:nvPr/>
        </p:nvPicPr>
        <p:blipFill>
          <a:blip r:embed="rId3"/>
          <a:stretch>
            <a:fillRect/>
          </a:stretch>
        </p:blipFill>
        <p:spPr>
          <a:xfrm>
            <a:off x="4916" y="642437"/>
            <a:ext cx="8310715" cy="5818930"/>
          </a:xfrm>
          <a:prstGeom prst="rect">
            <a:avLst/>
          </a:prstGeom>
        </p:spPr>
      </p:pic>
      <p:pic>
        <p:nvPicPr>
          <p:cNvPr id="4" name="Picture 5" descr="A document with writing on it&#10;&#10;Description automatically generated">
            <a:extLst>
              <a:ext uri="{FF2B5EF4-FFF2-40B4-BE49-F238E27FC236}">
                <a16:creationId xmlns:a16="http://schemas.microsoft.com/office/drawing/2014/main" id="{0808239B-73B6-C508-9387-6A5AAEC93BB7}"/>
              </a:ext>
            </a:extLst>
          </p:cNvPr>
          <p:cNvPicPr>
            <a:picLocks noChangeAspect="1"/>
          </p:cNvPicPr>
          <p:nvPr/>
        </p:nvPicPr>
        <p:blipFill>
          <a:blip r:embed="rId4"/>
          <a:stretch>
            <a:fillRect/>
          </a:stretch>
        </p:blipFill>
        <p:spPr>
          <a:xfrm>
            <a:off x="7747820" y="647601"/>
            <a:ext cx="4439263" cy="5833186"/>
          </a:xfrm>
          <a:prstGeom prst="rect">
            <a:avLst/>
          </a:prstGeom>
        </p:spPr>
      </p:pic>
      <p:sp>
        <p:nvSpPr>
          <p:cNvPr id="7" name="Rectangle 6">
            <a:extLst>
              <a:ext uri="{FF2B5EF4-FFF2-40B4-BE49-F238E27FC236}">
                <a16:creationId xmlns:a16="http://schemas.microsoft.com/office/drawing/2014/main" id="{31A0C679-7C71-7232-636E-2A1413206284}"/>
              </a:ext>
            </a:extLst>
          </p:cNvPr>
          <p:cNvSpPr/>
          <p:nvPr/>
        </p:nvSpPr>
        <p:spPr>
          <a:xfrm>
            <a:off x="6326443" y="3177048"/>
            <a:ext cx="983225" cy="3195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2711443-4E0E-2292-61A7-6BC28682924A}"/>
              </a:ext>
            </a:extLst>
          </p:cNvPr>
          <p:cNvSpPr/>
          <p:nvPr/>
        </p:nvSpPr>
        <p:spPr>
          <a:xfrm>
            <a:off x="5484556" y="3714750"/>
            <a:ext cx="528483" cy="2580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CD68DB1-11E9-BE6A-5BC8-9C3BA2C3BEA9}"/>
              </a:ext>
            </a:extLst>
          </p:cNvPr>
          <p:cNvSpPr/>
          <p:nvPr/>
        </p:nvSpPr>
        <p:spPr>
          <a:xfrm>
            <a:off x="10597330" y="2390467"/>
            <a:ext cx="1290483" cy="602225"/>
          </a:xfrm>
          <a:prstGeom prst="ellipse">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EB2D5AB-4B15-F5E5-E9A3-CBFE77C300F5}"/>
              </a:ext>
            </a:extLst>
          </p:cNvPr>
          <p:cNvSpPr/>
          <p:nvPr/>
        </p:nvSpPr>
        <p:spPr>
          <a:xfrm>
            <a:off x="8501831" y="3570339"/>
            <a:ext cx="1732934" cy="798870"/>
          </a:xfrm>
          <a:prstGeom prst="ellipse">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93029D1-C7C2-DB79-B463-DDEAA582C232}"/>
              </a:ext>
            </a:extLst>
          </p:cNvPr>
          <p:cNvSpPr/>
          <p:nvPr/>
        </p:nvSpPr>
        <p:spPr>
          <a:xfrm>
            <a:off x="10188678" y="5020597"/>
            <a:ext cx="1831257" cy="1265902"/>
          </a:xfrm>
          <a:prstGeom prst="ellipse">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589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3F3C1AD-9ACC-D174-0343-030C6944DD7A}"/>
              </a:ext>
            </a:extLst>
          </p:cNvPr>
          <p:cNvSpPr>
            <a:spLocks noGrp="1"/>
          </p:cNvSpPr>
          <p:nvPr>
            <p:ph type="title"/>
          </p:nvPr>
        </p:nvSpPr>
        <p:spPr>
          <a:xfrm>
            <a:off x="4499097" y="-142057"/>
            <a:ext cx="3188648" cy="1096775"/>
          </a:xfrm>
        </p:spPr>
        <p:txBody>
          <a:bodyPr>
            <a:normAutofit fontScale="90000"/>
          </a:bodyPr>
          <a:lstStyle/>
          <a:p>
            <a:r>
              <a:rPr lang="en-US" sz="4000" b="1">
                <a:latin typeface="Open Sans" panose="020B0606030504020204" pitchFamily="34" charset="0"/>
                <a:ea typeface="Open Sans" panose="020B0606030504020204" pitchFamily="34" charset="0"/>
                <a:cs typeface="Open Sans" panose="020B0606030504020204" pitchFamily="34" charset="0"/>
              </a:rPr>
              <a:t>Minor's SSP </a:t>
            </a:r>
          </a:p>
        </p:txBody>
      </p:sp>
      <p:sp>
        <p:nvSpPr>
          <p:cNvPr id="5" name="Content Placeholder 4">
            <a:extLst>
              <a:ext uri="{FF2B5EF4-FFF2-40B4-BE49-F238E27FC236}">
                <a16:creationId xmlns:a16="http://schemas.microsoft.com/office/drawing/2014/main" id="{E6787B0D-3525-748C-31B5-2B24AF2F544B}"/>
              </a:ext>
            </a:extLst>
          </p:cNvPr>
          <p:cNvSpPr>
            <a:spLocks noGrp="1"/>
          </p:cNvSpPr>
          <p:nvPr>
            <p:ph sz="half" idx="2"/>
          </p:nvPr>
        </p:nvSpPr>
        <p:spPr>
          <a:xfrm>
            <a:off x="1106961" y="1648962"/>
            <a:ext cx="9788769" cy="4630614"/>
          </a:xfrm>
        </p:spPr>
        <p:txBody>
          <a:bodyPr vert="horz" lIns="91440" tIns="45720" rIns="91440" bIns="45720" rtlCol="0" anchor="t">
            <a:normAutofit/>
          </a:bodyPr>
          <a:lstStyle/>
          <a:p>
            <a:pPr marL="0" indent="0">
              <a:buNone/>
            </a:pPr>
            <a:endParaRPr lang="en-US" sz="2000">
              <a:cs typeface="Calibri"/>
            </a:endParaRPr>
          </a:p>
          <a:p>
            <a:pPr marL="0" indent="0">
              <a:buNone/>
            </a:pPr>
            <a:endParaRPr lang="en-US" sz="2000"/>
          </a:p>
          <a:p>
            <a:pPr marL="0" indent="0">
              <a:buNone/>
            </a:pPr>
            <a:endParaRPr lang="en-US" sz="2000"/>
          </a:p>
        </p:txBody>
      </p:sp>
      <p:pic>
        <p:nvPicPr>
          <p:cNvPr id="3" name="Picture 3">
            <a:extLst>
              <a:ext uri="{FF2B5EF4-FFF2-40B4-BE49-F238E27FC236}">
                <a16:creationId xmlns:a16="http://schemas.microsoft.com/office/drawing/2014/main" id="{3CCFDEF5-CF04-E561-805B-EC572B1D05C2}"/>
              </a:ext>
            </a:extLst>
          </p:cNvPr>
          <p:cNvPicPr>
            <a:picLocks noChangeAspect="1"/>
          </p:cNvPicPr>
          <p:nvPr/>
        </p:nvPicPr>
        <p:blipFill>
          <a:blip r:embed="rId3"/>
          <a:stretch>
            <a:fillRect/>
          </a:stretch>
        </p:blipFill>
        <p:spPr>
          <a:xfrm>
            <a:off x="-650" y="640088"/>
            <a:ext cx="7579789" cy="5629977"/>
          </a:xfrm>
          <a:prstGeom prst="rect">
            <a:avLst/>
          </a:prstGeom>
        </p:spPr>
      </p:pic>
      <p:pic>
        <p:nvPicPr>
          <p:cNvPr id="6" name="Picture 6" descr="A self sufficiency plan with writing&#10;&#10;Description automatically generated">
            <a:extLst>
              <a:ext uri="{FF2B5EF4-FFF2-40B4-BE49-F238E27FC236}">
                <a16:creationId xmlns:a16="http://schemas.microsoft.com/office/drawing/2014/main" id="{97AFD359-3F66-360B-0664-C79FAC4BFCB9}"/>
              </a:ext>
            </a:extLst>
          </p:cNvPr>
          <p:cNvPicPr>
            <a:picLocks noChangeAspect="1"/>
          </p:cNvPicPr>
          <p:nvPr/>
        </p:nvPicPr>
        <p:blipFill>
          <a:blip r:embed="rId4"/>
          <a:stretch>
            <a:fillRect/>
          </a:stretch>
        </p:blipFill>
        <p:spPr>
          <a:xfrm>
            <a:off x="7570694" y="638456"/>
            <a:ext cx="4468482" cy="5634154"/>
          </a:xfrm>
          <a:prstGeom prst="rect">
            <a:avLst/>
          </a:prstGeom>
        </p:spPr>
      </p:pic>
      <p:sp>
        <p:nvSpPr>
          <p:cNvPr id="7" name="TextBox 6">
            <a:extLst>
              <a:ext uri="{FF2B5EF4-FFF2-40B4-BE49-F238E27FC236}">
                <a16:creationId xmlns:a16="http://schemas.microsoft.com/office/drawing/2014/main" id="{95FCBAD7-0D39-FA2F-D129-8C088550C53E}"/>
              </a:ext>
            </a:extLst>
          </p:cNvPr>
          <p:cNvSpPr txBox="1"/>
          <p:nvPr/>
        </p:nvSpPr>
        <p:spPr>
          <a:xfrm>
            <a:off x="276532" y="2415048"/>
            <a:ext cx="137344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School Supplies</a:t>
            </a:r>
            <a:endParaRPr lang="en-US" sz="1400"/>
          </a:p>
        </p:txBody>
      </p:sp>
      <p:sp>
        <p:nvSpPr>
          <p:cNvPr id="9" name="TextBox 8">
            <a:extLst>
              <a:ext uri="{FF2B5EF4-FFF2-40B4-BE49-F238E27FC236}">
                <a16:creationId xmlns:a16="http://schemas.microsoft.com/office/drawing/2014/main" id="{B8441503-8CDF-6C52-20DF-15391636B85E}"/>
              </a:ext>
            </a:extLst>
          </p:cNvPr>
          <p:cNvSpPr txBox="1"/>
          <p:nvPr/>
        </p:nvSpPr>
        <p:spPr>
          <a:xfrm>
            <a:off x="1720645" y="2319798"/>
            <a:ext cx="173600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Connect family to donation center </a:t>
            </a:r>
          </a:p>
        </p:txBody>
      </p:sp>
      <p:sp>
        <p:nvSpPr>
          <p:cNvPr id="11" name="TextBox 10">
            <a:extLst>
              <a:ext uri="{FF2B5EF4-FFF2-40B4-BE49-F238E27FC236}">
                <a16:creationId xmlns:a16="http://schemas.microsoft.com/office/drawing/2014/main" id="{883A281A-E0DC-62E7-5730-57BF85F3CC0B}"/>
              </a:ext>
            </a:extLst>
          </p:cNvPr>
          <p:cNvSpPr txBox="1"/>
          <p:nvPr/>
        </p:nvSpPr>
        <p:spPr>
          <a:xfrm>
            <a:off x="3668661" y="2319798"/>
            <a:ext cx="132428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CM, In-Kind Specialist</a:t>
            </a:r>
          </a:p>
        </p:txBody>
      </p:sp>
      <p:sp>
        <p:nvSpPr>
          <p:cNvPr id="13" name="TextBox 12">
            <a:extLst>
              <a:ext uri="{FF2B5EF4-FFF2-40B4-BE49-F238E27FC236}">
                <a16:creationId xmlns:a16="http://schemas.microsoft.com/office/drawing/2014/main" id="{B56D6993-9FF7-D450-3B61-2EEAD2086896}"/>
              </a:ext>
            </a:extLst>
          </p:cNvPr>
          <p:cNvSpPr txBox="1"/>
          <p:nvPr/>
        </p:nvSpPr>
        <p:spPr>
          <a:xfrm>
            <a:off x="4996016" y="2418119"/>
            <a:ext cx="78043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cs typeface="Calibri"/>
              </a:rPr>
              <a:t>8/6/21</a:t>
            </a:r>
            <a:endParaRPr lang="en-US" sz="1400"/>
          </a:p>
        </p:txBody>
      </p:sp>
      <p:sp>
        <p:nvSpPr>
          <p:cNvPr id="4" name="TextBox 3">
            <a:extLst>
              <a:ext uri="{FF2B5EF4-FFF2-40B4-BE49-F238E27FC236}">
                <a16:creationId xmlns:a16="http://schemas.microsoft.com/office/drawing/2014/main" id="{F0E565AD-E587-1BA3-97E9-FA4A8F7F56A3}"/>
              </a:ext>
            </a:extLst>
          </p:cNvPr>
          <p:cNvSpPr txBox="1"/>
          <p:nvPr/>
        </p:nvSpPr>
        <p:spPr>
          <a:xfrm>
            <a:off x="5724217" y="2316727"/>
            <a:ext cx="172371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School start, monthly drop-offs</a:t>
            </a:r>
          </a:p>
        </p:txBody>
      </p:sp>
      <p:sp>
        <p:nvSpPr>
          <p:cNvPr id="15" name="TextBox 14">
            <a:extLst>
              <a:ext uri="{FF2B5EF4-FFF2-40B4-BE49-F238E27FC236}">
                <a16:creationId xmlns:a16="http://schemas.microsoft.com/office/drawing/2014/main" id="{E6543700-91AC-1F90-BDA9-895D820F9FDC}"/>
              </a:ext>
            </a:extLst>
          </p:cNvPr>
          <p:cNvSpPr txBox="1"/>
          <p:nvPr/>
        </p:nvSpPr>
        <p:spPr>
          <a:xfrm>
            <a:off x="279604" y="2909734"/>
            <a:ext cx="118294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cs typeface="Calibri"/>
              </a:rPr>
              <a:t>Childcare</a:t>
            </a:r>
            <a:endParaRPr lang="en-US" sz="1400"/>
          </a:p>
        </p:txBody>
      </p:sp>
      <p:sp>
        <p:nvSpPr>
          <p:cNvPr id="16" name="TextBox 15">
            <a:extLst>
              <a:ext uri="{FF2B5EF4-FFF2-40B4-BE49-F238E27FC236}">
                <a16:creationId xmlns:a16="http://schemas.microsoft.com/office/drawing/2014/main" id="{6709E7A1-01A0-7DD4-8C90-59A4463B7F77}"/>
              </a:ext>
            </a:extLst>
          </p:cNvPr>
          <p:cNvSpPr txBox="1"/>
          <p:nvPr/>
        </p:nvSpPr>
        <p:spPr>
          <a:xfrm>
            <a:off x="1656120" y="2832919"/>
            <a:ext cx="194801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Connect with housing day care program</a:t>
            </a:r>
            <a:endParaRPr lang="en-US" sz="1400"/>
          </a:p>
        </p:txBody>
      </p:sp>
      <p:sp>
        <p:nvSpPr>
          <p:cNvPr id="17" name="TextBox 16">
            <a:extLst>
              <a:ext uri="{FF2B5EF4-FFF2-40B4-BE49-F238E27FC236}">
                <a16:creationId xmlns:a16="http://schemas.microsoft.com/office/drawing/2014/main" id="{9C60A24F-73F0-0920-3391-777A2FFD9F88}"/>
              </a:ext>
            </a:extLst>
          </p:cNvPr>
          <p:cNvSpPr txBox="1"/>
          <p:nvPr/>
        </p:nvSpPr>
        <p:spPr>
          <a:xfrm>
            <a:off x="3665588" y="2835991"/>
            <a:ext cx="132120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CM, Housing complex </a:t>
            </a:r>
          </a:p>
        </p:txBody>
      </p:sp>
      <p:sp>
        <p:nvSpPr>
          <p:cNvPr id="19" name="TextBox 18">
            <a:extLst>
              <a:ext uri="{FF2B5EF4-FFF2-40B4-BE49-F238E27FC236}">
                <a16:creationId xmlns:a16="http://schemas.microsoft.com/office/drawing/2014/main" id="{AE206FC6-F82F-2754-2CC7-6F447AC66154}"/>
              </a:ext>
            </a:extLst>
          </p:cNvPr>
          <p:cNvSpPr txBox="1"/>
          <p:nvPr/>
        </p:nvSpPr>
        <p:spPr>
          <a:xfrm>
            <a:off x="5607460" y="2829847"/>
            <a:ext cx="187427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Referral to daycare program</a:t>
            </a:r>
            <a:endParaRPr lang="en-US" sz="1400"/>
          </a:p>
        </p:txBody>
      </p:sp>
      <p:sp>
        <p:nvSpPr>
          <p:cNvPr id="20" name="TextBox 19">
            <a:extLst>
              <a:ext uri="{FF2B5EF4-FFF2-40B4-BE49-F238E27FC236}">
                <a16:creationId xmlns:a16="http://schemas.microsoft.com/office/drawing/2014/main" id="{A7393A2C-51EA-F0BD-79D7-86EC5B92C529}"/>
              </a:ext>
            </a:extLst>
          </p:cNvPr>
          <p:cNvSpPr txBox="1"/>
          <p:nvPr/>
        </p:nvSpPr>
        <p:spPr>
          <a:xfrm>
            <a:off x="4992944" y="2915879"/>
            <a:ext cx="84803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cs typeface="Calibri"/>
              </a:rPr>
              <a:t>8/6/21</a:t>
            </a:r>
            <a:endParaRPr lang="en-US" sz="1400"/>
          </a:p>
        </p:txBody>
      </p:sp>
      <p:sp>
        <p:nvSpPr>
          <p:cNvPr id="21" name="Oval 20">
            <a:extLst>
              <a:ext uri="{FF2B5EF4-FFF2-40B4-BE49-F238E27FC236}">
                <a16:creationId xmlns:a16="http://schemas.microsoft.com/office/drawing/2014/main" id="{04C890A9-B74D-435F-892F-2672D5E19679}"/>
              </a:ext>
            </a:extLst>
          </p:cNvPr>
          <p:cNvSpPr/>
          <p:nvPr/>
        </p:nvSpPr>
        <p:spPr>
          <a:xfrm>
            <a:off x="9586452" y="2719234"/>
            <a:ext cx="2163095" cy="700547"/>
          </a:xfrm>
          <a:prstGeom prst="ellipse">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cs typeface="Calibri"/>
            </a:endParaRPr>
          </a:p>
        </p:txBody>
      </p:sp>
      <p:sp>
        <p:nvSpPr>
          <p:cNvPr id="22" name="Oval 21">
            <a:extLst>
              <a:ext uri="{FF2B5EF4-FFF2-40B4-BE49-F238E27FC236}">
                <a16:creationId xmlns:a16="http://schemas.microsoft.com/office/drawing/2014/main" id="{7CC36055-60DC-EB3E-BB2F-E23A90025C9E}"/>
              </a:ext>
            </a:extLst>
          </p:cNvPr>
          <p:cNvSpPr/>
          <p:nvPr/>
        </p:nvSpPr>
        <p:spPr>
          <a:xfrm>
            <a:off x="7773628" y="3610282"/>
            <a:ext cx="2187677" cy="897193"/>
          </a:xfrm>
          <a:prstGeom prst="ellipse">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0F9FC65-E993-9A95-8905-176FDE571F74}"/>
              </a:ext>
            </a:extLst>
          </p:cNvPr>
          <p:cNvSpPr/>
          <p:nvPr/>
        </p:nvSpPr>
        <p:spPr>
          <a:xfrm>
            <a:off x="10068847" y="5054395"/>
            <a:ext cx="1904999" cy="1167580"/>
          </a:xfrm>
          <a:prstGeom prst="ellipse">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113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4" grpId="0"/>
      <p:bldP spid="15" grpId="0"/>
      <p:bldP spid="16" grpId="0"/>
      <p:bldP spid="17" grpId="0"/>
      <p:bldP spid="19" grpId="0"/>
      <p:bldP spid="20" grpId="0"/>
      <p:bldP spid="21" grpId="0" animBg="1"/>
      <p:bldP spid="22" grpId="0" animBg="1"/>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C28C104-E756-397F-1347-1D4D4FFE8518}"/>
              </a:ext>
            </a:extLst>
          </p:cNvPr>
          <p:cNvSpPr>
            <a:spLocks noGrp="1"/>
          </p:cNvSpPr>
          <p:nvPr>
            <p:ph type="title"/>
          </p:nvPr>
        </p:nvSpPr>
        <p:spPr>
          <a:xfrm>
            <a:off x="841248" y="334644"/>
            <a:ext cx="10509504" cy="1076914"/>
          </a:xfrm>
        </p:spPr>
        <p:txBody>
          <a:bodyPr anchor="ctr">
            <a:noAutofit/>
          </a:bodyPr>
          <a:lstStyle/>
          <a:p>
            <a:r>
              <a:rPr lang="en-US" sz="3200" b="1">
                <a:latin typeface="Open Sans" panose="020B0606030504020204" pitchFamily="34" charset="0"/>
                <a:ea typeface="Open Sans" panose="020B0606030504020204" pitchFamily="34" charset="0"/>
                <a:cs typeface="Open Sans" panose="020B0606030504020204" pitchFamily="34" charset="0"/>
              </a:rPr>
              <a:t>Intensive Case Management + Client Interactions</a:t>
            </a:r>
          </a:p>
        </p:txBody>
      </p:sp>
      <p:sp>
        <p:nvSpPr>
          <p:cNvPr id="13" name="Rectangle 12">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D32C76F-9097-B1EE-5BB9-976C5048D894}"/>
              </a:ext>
            </a:extLst>
          </p:cNvPr>
          <p:cNvPicPr>
            <a:picLocks noChangeAspect="1"/>
          </p:cNvPicPr>
          <p:nvPr/>
        </p:nvPicPr>
        <p:blipFill>
          <a:blip r:embed="rId3"/>
          <a:stretch>
            <a:fillRect/>
          </a:stretch>
        </p:blipFill>
        <p:spPr>
          <a:xfrm>
            <a:off x="490885" y="1657333"/>
            <a:ext cx="11412317" cy="1413520"/>
          </a:xfrm>
          <a:prstGeom prst="rect">
            <a:avLst/>
          </a:prstGeom>
        </p:spPr>
      </p:pic>
      <p:cxnSp>
        <p:nvCxnSpPr>
          <p:cNvPr id="10" name="Straight Connector 9">
            <a:extLst>
              <a:ext uri="{FF2B5EF4-FFF2-40B4-BE49-F238E27FC236}">
                <a16:creationId xmlns:a16="http://schemas.microsoft.com/office/drawing/2014/main" id="{28EBE8F5-17FA-4CDD-D831-641077C8D8CA}"/>
              </a:ext>
            </a:extLst>
          </p:cNvPr>
          <p:cNvCxnSpPr>
            <a:cxnSpLocks/>
          </p:cNvCxnSpPr>
          <p:nvPr/>
        </p:nvCxnSpPr>
        <p:spPr>
          <a:xfrm>
            <a:off x="5774907" y="2193048"/>
            <a:ext cx="4270247" cy="0"/>
          </a:xfrm>
          <a:prstGeom prst="line">
            <a:avLst/>
          </a:prstGeom>
          <a:ln w="57150"/>
        </p:spPr>
        <p:style>
          <a:lnRef idx="1">
            <a:schemeClr val="accent2"/>
          </a:lnRef>
          <a:fillRef idx="0">
            <a:schemeClr val="accent2"/>
          </a:fillRef>
          <a:effectRef idx="0">
            <a:schemeClr val="accent2"/>
          </a:effectRef>
          <a:fontRef idx="minor">
            <a:schemeClr val="tx1"/>
          </a:fontRef>
        </p:style>
      </p:cxnSp>
      <p:pic>
        <p:nvPicPr>
          <p:cNvPr id="17" name="Picture 16">
            <a:extLst>
              <a:ext uri="{FF2B5EF4-FFF2-40B4-BE49-F238E27FC236}">
                <a16:creationId xmlns:a16="http://schemas.microsoft.com/office/drawing/2014/main" id="{D5780369-C52E-9CD0-7A98-A2A3347F966D}"/>
              </a:ext>
            </a:extLst>
          </p:cNvPr>
          <p:cNvPicPr>
            <a:picLocks noChangeAspect="1"/>
          </p:cNvPicPr>
          <p:nvPr/>
        </p:nvPicPr>
        <p:blipFill>
          <a:blip r:embed="rId4"/>
          <a:stretch>
            <a:fillRect/>
          </a:stretch>
        </p:blipFill>
        <p:spPr>
          <a:xfrm>
            <a:off x="490885" y="3385635"/>
            <a:ext cx="11535197" cy="1815031"/>
          </a:xfrm>
          <a:prstGeom prst="rect">
            <a:avLst/>
          </a:prstGeom>
        </p:spPr>
      </p:pic>
      <p:cxnSp>
        <p:nvCxnSpPr>
          <p:cNvPr id="19" name="Straight Connector 18">
            <a:extLst>
              <a:ext uri="{FF2B5EF4-FFF2-40B4-BE49-F238E27FC236}">
                <a16:creationId xmlns:a16="http://schemas.microsoft.com/office/drawing/2014/main" id="{970A44F6-C2E7-511F-7CCF-79290A9190C2}"/>
              </a:ext>
            </a:extLst>
          </p:cNvPr>
          <p:cNvCxnSpPr>
            <a:cxnSpLocks/>
          </p:cNvCxnSpPr>
          <p:nvPr/>
        </p:nvCxnSpPr>
        <p:spPr>
          <a:xfrm>
            <a:off x="4532261" y="4162525"/>
            <a:ext cx="6358477"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21" name="Straight Connector 20">
            <a:extLst>
              <a:ext uri="{FF2B5EF4-FFF2-40B4-BE49-F238E27FC236}">
                <a16:creationId xmlns:a16="http://schemas.microsoft.com/office/drawing/2014/main" id="{6FFD12E4-2DC3-4072-7157-A98FC231402E}"/>
              </a:ext>
            </a:extLst>
          </p:cNvPr>
          <p:cNvCxnSpPr>
            <a:cxnSpLocks/>
          </p:cNvCxnSpPr>
          <p:nvPr/>
        </p:nvCxnSpPr>
        <p:spPr>
          <a:xfrm>
            <a:off x="10229442" y="3928064"/>
            <a:ext cx="1317554" cy="0"/>
          </a:xfrm>
          <a:prstGeom prst="line">
            <a:avLst/>
          </a:prstGeom>
          <a:ln w="57150"/>
        </p:spPr>
        <p:style>
          <a:lnRef idx="1">
            <a:schemeClr val="accent2"/>
          </a:lnRef>
          <a:fillRef idx="0">
            <a:schemeClr val="accent2"/>
          </a:fillRef>
          <a:effectRef idx="0">
            <a:schemeClr val="accent2"/>
          </a:effectRef>
          <a:fontRef idx="minor">
            <a:schemeClr val="tx1"/>
          </a:fontRef>
        </p:style>
      </p:cxnSp>
      <p:pic>
        <p:nvPicPr>
          <p:cNvPr id="23" name="Picture 22">
            <a:extLst>
              <a:ext uri="{FF2B5EF4-FFF2-40B4-BE49-F238E27FC236}">
                <a16:creationId xmlns:a16="http://schemas.microsoft.com/office/drawing/2014/main" id="{213F6B41-2C28-E710-DA45-D4A3DC1CF6FA}"/>
              </a:ext>
            </a:extLst>
          </p:cNvPr>
          <p:cNvPicPr>
            <a:picLocks noChangeAspect="1"/>
          </p:cNvPicPr>
          <p:nvPr/>
        </p:nvPicPr>
        <p:blipFill>
          <a:blip r:embed="rId5"/>
          <a:stretch>
            <a:fillRect/>
          </a:stretch>
        </p:blipFill>
        <p:spPr>
          <a:xfrm>
            <a:off x="9027351" y="4536801"/>
            <a:ext cx="2320353" cy="1041884"/>
          </a:xfrm>
          <a:prstGeom prst="rect">
            <a:avLst/>
          </a:prstGeom>
        </p:spPr>
      </p:pic>
      <p:sp>
        <p:nvSpPr>
          <p:cNvPr id="24" name="TextBox 23">
            <a:extLst>
              <a:ext uri="{FF2B5EF4-FFF2-40B4-BE49-F238E27FC236}">
                <a16:creationId xmlns:a16="http://schemas.microsoft.com/office/drawing/2014/main" id="{09AD956D-7EF5-8DE9-C964-F148D01B083D}"/>
              </a:ext>
            </a:extLst>
          </p:cNvPr>
          <p:cNvSpPr txBox="1"/>
          <p:nvPr/>
        </p:nvSpPr>
        <p:spPr>
          <a:xfrm>
            <a:off x="9348257" y="4916917"/>
            <a:ext cx="1840523" cy="369332"/>
          </a:xfrm>
          <a:prstGeom prst="rect">
            <a:avLst/>
          </a:prstGeom>
          <a:noFill/>
        </p:spPr>
        <p:txBody>
          <a:bodyPr wrap="square" rtlCol="0">
            <a:spAutoFit/>
          </a:bodyPr>
          <a:lstStyle/>
          <a:p>
            <a:r>
              <a:rPr lang="en-US"/>
              <a:t>Not just the PA! </a:t>
            </a:r>
          </a:p>
        </p:txBody>
      </p:sp>
      <p:sp>
        <p:nvSpPr>
          <p:cNvPr id="4" name="Rectangle 3">
            <a:extLst>
              <a:ext uri="{FF2B5EF4-FFF2-40B4-BE49-F238E27FC236}">
                <a16:creationId xmlns:a16="http://schemas.microsoft.com/office/drawing/2014/main" id="{F459A326-83EB-9AFD-81C7-BA8410289C70}"/>
              </a:ext>
            </a:extLst>
          </p:cNvPr>
          <p:cNvSpPr/>
          <p:nvPr/>
        </p:nvSpPr>
        <p:spPr>
          <a:xfrm>
            <a:off x="0" y="1254097"/>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91024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4D3BD35-5AFB-5063-1625-C8C5D0FD4172}"/>
              </a:ext>
            </a:extLst>
          </p:cNvPr>
          <p:cNvSpPr txBox="1"/>
          <p:nvPr/>
        </p:nvSpPr>
        <p:spPr>
          <a:xfrm>
            <a:off x="517921" y="419694"/>
            <a:ext cx="11084718" cy="5997772"/>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8" name="Picture 4" descr="A diagram of a diagram of a company&amp;#39;s grant program&#10;&#10;Description automatically generated">
            <a:extLst>
              <a:ext uri="{FF2B5EF4-FFF2-40B4-BE49-F238E27FC236}">
                <a16:creationId xmlns:a16="http://schemas.microsoft.com/office/drawing/2014/main" id="{A79371BA-4EA5-2FA4-F2A3-F895A1D9AAD6}"/>
              </a:ext>
            </a:extLst>
          </p:cNvPr>
          <p:cNvPicPr>
            <a:picLocks noGrp="1" noChangeAspect="1"/>
          </p:cNvPicPr>
          <p:nvPr>
            <p:ph idx="1"/>
          </p:nvPr>
        </p:nvPicPr>
        <p:blipFill>
          <a:blip r:embed="rId3"/>
          <a:stretch>
            <a:fillRect/>
          </a:stretch>
        </p:blipFill>
        <p:spPr>
          <a:xfrm>
            <a:off x="2200107" y="416038"/>
            <a:ext cx="7660817" cy="6013009"/>
          </a:xfrm>
          <a:prstGeom prst="rect">
            <a:avLst/>
          </a:prstGeom>
        </p:spPr>
      </p:pic>
      <p:sp>
        <p:nvSpPr>
          <p:cNvPr id="10" name="Rectangle: Rounded Corners 9">
            <a:extLst>
              <a:ext uri="{FF2B5EF4-FFF2-40B4-BE49-F238E27FC236}">
                <a16:creationId xmlns:a16="http://schemas.microsoft.com/office/drawing/2014/main" id="{F8D310C5-CDAA-0211-F8BC-B62B440B2729}"/>
              </a:ext>
            </a:extLst>
          </p:cNvPr>
          <p:cNvSpPr/>
          <p:nvPr/>
        </p:nvSpPr>
        <p:spPr>
          <a:xfrm>
            <a:off x="2005093" y="1049364"/>
            <a:ext cx="8136610" cy="1343186"/>
          </a:xfrm>
          <a:prstGeom prst="roundRect">
            <a:avLst/>
          </a:prstGeom>
          <a:noFill/>
          <a:ln w="57150">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A2A0AE-B898-A781-7A53-5CF116D07BA5}"/>
              </a:ext>
            </a:extLst>
          </p:cNvPr>
          <p:cNvSpPr/>
          <p:nvPr/>
        </p:nvSpPr>
        <p:spPr>
          <a:xfrm>
            <a:off x="2027694" y="2596810"/>
            <a:ext cx="8136610" cy="1343186"/>
          </a:xfrm>
          <a:prstGeom prst="round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91C4B2A0-5D72-62CB-C5CF-C34A9B67BE28}"/>
              </a:ext>
            </a:extLst>
          </p:cNvPr>
          <p:cNvSpPr txBox="1"/>
          <p:nvPr/>
        </p:nvSpPr>
        <p:spPr>
          <a:xfrm>
            <a:off x="517922" y="2806738"/>
            <a:ext cx="1509772"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Enrollment Date/ shortly after: </a:t>
            </a:r>
          </a:p>
        </p:txBody>
      </p:sp>
      <p:sp>
        <p:nvSpPr>
          <p:cNvPr id="3" name="Rectangle: Rounded Corners 2">
            <a:extLst>
              <a:ext uri="{FF2B5EF4-FFF2-40B4-BE49-F238E27FC236}">
                <a16:creationId xmlns:a16="http://schemas.microsoft.com/office/drawing/2014/main" id="{B6ACF0F7-4164-FF32-2D68-552782D51954}"/>
              </a:ext>
            </a:extLst>
          </p:cNvPr>
          <p:cNvSpPr/>
          <p:nvPr/>
        </p:nvSpPr>
        <p:spPr>
          <a:xfrm>
            <a:off x="2027694" y="3973942"/>
            <a:ext cx="8136610" cy="2372127"/>
          </a:xfrm>
          <a:prstGeom prst="roundRect">
            <a:avLst/>
          </a:prstGeom>
          <a:noFill/>
          <a:ln w="57150">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A36BFB60-D82B-E360-33B4-25B414CBCA53}"/>
              </a:ext>
            </a:extLst>
          </p:cNvPr>
          <p:cNvSpPr txBox="1"/>
          <p:nvPr/>
        </p:nvSpPr>
        <p:spPr>
          <a:xfrm>
            <a:off x="666375" y="4836839"/>
            <a:ext cx="986854" cy="646331"/>
          </a:xfrm>
          <a:prstGeom prst="rect">
            <a:avLst/>
          </a:prstGeom>
          <a:ln w="19050"/>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prstClr val="black"/>
                </a:solidFill>
                <a:latin typeface="Calibri" panose="020F0502020204030204"/>
              </a:rPr>
              <a:t>Until 240 Day</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615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FDCCC1-7D91-1B4D-C87E-334915E0D701}"/>
              </a:ext>
            </a:extLst>
          </p:cNvPr>
          <p:cNvSpPr>
            <a:spLocks noGrp="1"/>
          </p:cNvSpPr>
          <p:nvPr>
            <p:ph type="title"/>
          </p:nvPr>
        </p:nvSpPr>
        <p:spPr>
          <a:xfrm>
            <a:off x="213699" y="264241"/>
            <a:ext cx="8695099" cy="767063"/>
          </a:xfrm>
          <a:noFill/>
          <a:ln>
            <a:noFill/>
          </a:ln>
        </p:spPr>
        <p:txBody>
          <a:bodyPr anchor="b">
            <a:normAutofit/>
          </a:bodyPr>
          <a:lstStyle/>
          <a:p>
            <a:r>
              <a:rPr lang="en-US" sz="3600" b="1">
                <a:latin typeface="Open Sans"/>
                <a:ea typeface="Open Sans"/>
                <a:cs typeface="Calibri Light"/>
              </a:rPr>
              <a:t>Employment Services Requirements </a:t>
            </a:r>
            <a:endParaRPr lang="en-US" sz="3600" b="1">
              <a:latin typeface="Open Sans"/>
              <a:ea typeface="Open Sans"/>
            </a:endParaRP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00C35513-11FA-6E32-E2D4-21DD49DA53A7}"/>
                  </a:ext>
                </a:extLst>
              </p14:cNvPr>
              <p14:cNvContentPartPr/>
              <p14:nvPr/>
            </p14:nvContentPartPr>
            <p14:xfrm>
              <a:off x="3676938" y="1874981"/>
              <a:ext cx="9525" cy="9525"/>
            </p14:xfrm>
          </p:contentPart>
        </mc:Choice>
        <mc:Fallback xmlns="">
          <p:pic>
            <p:nvPicPr>
              <p:cNvPr id="6" name="Ink 5">
                <a:extLst>
                  <a:ext uri="{FF2B5EF4-FFF2-40B4-BE49-F238E27FC236}">
                    <a16:creationId xmlns:a16="http://schemas.microsoft.com/office/drawing/2014/main" id="{00C35513-11FA-6E32-E2D4-21DD49DA53A7}"/>
                  </a:ext>
                </a:extLst>
              </p:cNvPr>
              <p:cNvPicPr/>
              <p:nvPr/>
            </p:nvPicPr>
            <p:blipFill>
              <a:blip r:embed="rId4"/>
              <a:stretch>
                <a:fillRect/>
              </a:stretch>
            </p:blipFill>
            <p:spPr>
              <a:xfrm>
                <a:off x="2248188" y="-982519"/>
                <a:ext cx="2857500" cy="5715000"/>
              </a:xfrm>
              <a:prstGeom prst="rect">
                <a:avLst/>
              </a:prstGeom>
            </p:spPr>
          </p:pic>
        </mc:Fallback>
      </mc:AlternateContent>
      <p:sp>
        <p:nvSpPr>
          <p:cNvPr id="9" name="Rectangle 8">
            <a:extLst>
              <a:ext uri="{FF2B5EF4-FFF2-40B4-BE49-F238E27FC236}">
                <a16:creationId xmlns:a16="http://schemas.microsoft.com/office/drawing/2014/main" id="{803885F7-AD99-47F3-12B1-262167D2464E}"/>
              </a:ext>
            </a:extLst>
          </p:cNvPr>
          <p:cNvSpPr/>
          <p:nvPr/>
        </p:nvSpPr>
        <p:spPr>
          <a:xfrm>
            <a:off x="-3048" y="1293511"/>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2" descr="A white and black text on a white background&#10;&#10;Description automatically generated">
            <a:extLst>
              <a:ext uri="{FF2B5EF4-FFF2-40B4-BE49-F238E27FC236}">
                <a16:creationId xmlns:a16="http://schemas.microsoft.com/office/drawing/2014/main" id="{746C783E-9F1E-80A6-1657-9CC46D3A40FE}"/>
              </a:ext>
            </a:extLst>
          </p:cNvPr>
          <p:cNvPicPr>
            <a:picLocks noChangeAspect="1"/>
          </p:cNvPicPr>
          <p:nvPr/>
        </p:nvPicPr>
        <p:blipFill>
          <a:blip r:embed="rId5"/>
          <a:stretch>
            <a:fillRect/>
          </a:stretch>
        </p:blipFill>
        <p:spPr>
          <a:xfrm>
            <a:off x="596669" y="1696430"/>
            <a:ext cx="9850510" cy="4727678"/>
          </a:xfrm>
          <a:prstGeom prst="rect">
            <a:avLst/>
          </a:prstGeom>
        </p:spPr>
      </p:pic>
      <p:sp>
        <p:nvSpPr>
          <p:cNvPr id="13" name="Minus Sign 12">
            <a:extLst>
              <a:ext uri="{FF2B5EF4-FFF2-40B4-BE49-F238E27FC236}">
                <a16:creationId xmlns:a16="http://schemas.microsoft.com/office/drawing/2014/main" id="{37D04015-8642-366A-2CB9-1B244DEEAA29}"/>
              </a:ext>
            </a:extLst>
          </p:cNvPr>
          <p:cNvSpPr/>
          <p:nvPr/>
        </p:nvSpPr>
        <p:spPr>
          <a:xfrm>
            <a:off x="4796444" y="1834342"/>
            <a:ext cx="3799840" cy="193040"/>
          </a:xfrm>
          <a:prstGeom prst="mathMinus">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inus Sign 13">
            <a:extLst>
              <a:ext uri="{FF2B5EF4-FFF2-40B4-BE49-F238E27FC236}">
                <a16:creationId xmlns:a16="http://schemas.microsoft.com/office/drawing/2014/main" id="{B97A2CDB-22BA-DC51-B712-3CB69EA2D1B3}"/>
              </a:ext>
            </a:extLst>
          </p:cNvPr>
          <p:cNvSpPr/>
          <p:nvPr/>
        </p:nvSpPr>
        <p:spPr>
          <a:xfrm>
            <a:off x="6818284" y="2179781"/>
            <a:ext cx="2926080" cy="182880"/>
          </a:xfrm>
          <a:prstGeom prst="mathMinus">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inus Sign 14">
            <a:extLst>
              <a:ext uri="{FF2B5EF4-FFF2-40B4-BE49-F238E27FC236}">
                <a16:creationId xmlns:a16="http://schemas.microsoft.com/office/drawing/2014/main" id="{C011D7B3-51C2-0013-5DE8-AEDAE75AA217}"/>
              </a:ext>
            </a:extLst>
          </p:cNvPr>
          <p:cNvSpPr/>
          <p:nvPr/>
        </p:nvSpPr>
        <p:spPr>
          <a:xfrm>
            <a:off x="4938684" y="2403301"/>
            <a:ext cx="2103119" cy="193040"/>
          </a:xfrm>
          <a:prstGeom prst="mathMinus">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inus Sign 15">
            <a:extLst>
              <a:ext uri="{FF2B5EF4-FFF2-40B4-BE49-F238E27FC236}">
                <a16:creationId xmlns:a16="http://schemas.microsoft.com/office/drawing/2014/main" id="{4E893DAE-9EF2-3A94-4CD2-08F364F089D3}"/>
              </a:ext>
            </a:extLst>
          </p:cNvPr>
          <p:cNvSpPr/>
          <p:nvPr/>
        </p:nvSpPr>
        <p:spPr>
          <a:xfrm>
            <a:off x="6889404" y="2403301"/>
            <a:ext cx="1544320" cy="152400"/>
          </a:xfrm>
          <a:prstGeom prst="mathMinus">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inus Sign 16">
            <a:extLst>
              <a:ext uri="{FF2B5EF4-FFF2-40B4-BE49-F238E27FC236}">
                <a16:creationId xmlns:a16="http://schemas.microsoft.com/office/drawing/2014/main" id="{FA5A1DFB-D5E0-F2CC-C7FD-FDD657607E65}"/>
              </a:ext>
            </a:extLst>
          </p:cNvPr>
          <p:cNvSpPr/>
          <p:nvPr/>
        </p:nvSpPr>
        <p:spPr>
          <a:xfrm>
            <a:off x="5070764" y="2596342"/>
            <a:ext cx="2245359" cy="193040"/>
          </a:xfrm>
          <a:prstGeom prst="mathMinus">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Left 19">
            <a:extLst>
              <a:ext uri="{FF2B5EF4-FFF2-40B4-BE49-F238E27FC236}">
                <a16:creationId xmlns:a16="http://schemas.microsoft.com/office/drawing/2014/main" id="{492545B1-65E3-3CB4-BC2A-1DD366F6E03D}"/>
              </a:ext>
            </a:extLst>
          </p:cNvPr>
          <p:cNvSpPr/>
          <p:nvPr/>
        </p:nvSpPr>
        <p:spPr>
          <a:xfrm rot="-2220000">
            <a:off x="7253187" y="4429280"/>
            <a:ext cx="894080" cy="487680"/>
          </a:xfrm>
          <a:prstGeom prst="lef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935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63FDF6-C541-464D-74AA-4192688E5A39}"/>
              </a:ext>
            </a:extLst>
          </p:cNvPr>
          <p:cNvSpPr txBox="1"/>
          <p:nvPr/>
        </p:nvSpPr>
        <p:spPr>
          <a:xfrm>
            <a:off x="534155" y="584287"/>
            <a:ext cx="11183712" cy="1323439"/>
          </a:xfrm>
          <a:prstGeom prst="rect">
            <a:avLst/>
          </a:prstGeom>
          <a:noFill/>
        </p:spPr>
        <p:txBody>
          <a:bodyPr wrap="square" lIns="91440" tIns="45720" rIns="91440" bIns="45720" rtlCol="0" anchor="t">
            <a:spAutoFit/>
          </a:bodyPr>
          <a:lstStyle/>
          <a:p>
            <a:r>
              <a:rPr lang="en-US" sz="3600" b="1">
                <a:latin typeface="Open Sans"/>
                <a:ea typeface="Open Sans"/>
                <a:cs typeface="Open Sans"/>
              </a:rPr>
              <a:t>Example of Job Readiness Topics</a:t>
            </a:r>
          </a:p>
          <a:p>
            <a:endParaRPr lang="en-US" sz="4400" b="1">
              <a:latin typeface="Open Sans"/>
              <a:ea typeface="Open Sans"/>
              <a:cs typeface="Open Sans"/>
            </a:endParaRPr>
          </a:p>
        </p:txBody>
      </p:sp>
      <p:sp>
        <p:nvSpPr>
          <p:cNvPr id="4" name="Rectangle 3">
            <a:extLst>
              <a:ext uri="{FF2B5EF4-FFF2-40B4-BE49-F238E27FC236}">
                <a16:creationId xmlns:a16="http://schemas.microsoft.com/office/drawing/2014/main" id="{62435DC7-65B5-FEDD-9312-F21586430E3C}"/>
              </a:ext>
            </a:extLst>
          </p:cNvPr>
          <p:cNvSpPr/>
          <p:nvPr/>
        </p:nvSpPr>
        <p:spPr>
          <a:xfrm>
            <a:off x="0" y="1429780"/>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4" name="TextBox 209">
            <a:extLst>
              <a:ext uri="{FF2B5EF4-FFF2-40B4-BE49-F238E27FC236}">
                <a16:creationId xmlns:a16="http://schemas.microsoft.com/office/drawing/2014/main" id="{0EF6E57B-132B-0E97-E368-6503505B790C}"/>
              </a:ext>
            </a:extLst>
          </p:cNvPr>
          <p:cNvGraphicFramePr/>
          <p:nvPr>
            <p:extLst>
              <p:ext uri="{D42A27DB-BD31-4B8C-83A1-F6EECF244321}">
                <p14:modId xmlns:p14="http://schemas.microsoft.com/office/powerpoint/2010/main" val="952296399"/>
              </p:ext>
            </p:extLst>
          </p:nvPr>
        </p:nvGraphicFramePr>
        <p:xfrm>
          <a:off x="127000" y="1841500"/>
          <a:ext cx="11937999" cy="48936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2075773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63FDF6-C541-464D-74AA-4192688E5A39}"/>
              </a:ext>
            </a:extLst>
          </p:cNvPr>
          <p:cNvSpPr txBox="1"/>
          <p:nvPr/>
        </p:nvSpPr>
        <p:spPr>
          <a:xfrm>
            <a:off x="534155" y="584287"/>
            <a:ext cx="11183712" cy="1323439"/>
          </a:xfrm>
          <a:prstGeom prst="rect">
            <a:avLst/>
          </a:prstGeom>
          <a:noFill/>
        </p:spPr>
        <p:txBody>
          <a:bodyPr wrap="square" lIns="91440" tIns="45720" rIns="91440" bIns="45720" rtlCol="0" anchor="t">
            <a:spAutoFit/>
          </a:bodyPr>
          <a:lstStyle/>
          <a:p>
            <a:r>
              <a:rPr lang="en-US" sz="3600" b="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Employment Information</a:t>
            </a:r>
            <a:endParaRPr lang="en-US" b="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US" sz="4400" b="1">
              <a:latin typeface="Open Sans"/>
              <a:ea typeface="Open Sans"/>
              <a:cs typeface="Open Sans"/>
            </a:endParaRPr>
          </a:p>
        </p:txBody>
      </p:sp>
      <p:pic>
        <p:nvPicPr>
          <p:cNvPr id="4" name="Picture 12" descr="A close-up of a case note">
            <a:extLst>
              <a:ext uri="{FF2B5EF4-FFF2-40B4-BE49-F238E27FC236}">
                <a16:creationId xmlns:a16="http://schemas.microsoft.com/office/drawing/2014/main" id="{F50ECDD9-5A18-02AD-0DCC-DBE96A7B604C}"/>
              </a:ext>
            </a:extLst>
          </p:cNvPr>
          <p:cNvPicPr>
            <a:picLocks noChangeAspect="1"/>
          </p:cNvPicPr>
          <p:nvPr/>
        </p:nvPicPr>
        <p:blipFill>
          <a:blip r:embed="rId3"/>
          <a:stretch>
            <a:fillRect/>
          </a:stretch>
        </p:blipFill>
        <p:spPr>
          <a:xfrm>
            <a:off x="810577" y="1841659"/>
            <a:ext cx="10570845" cy="4431030"/>
          </a:xfrm>
          <a:prstGeom prst="rect">
            <a:avLst/>
          </a:prstGeom>
        </p:spPr>
      </p:pic>
      <p:sp>
        <p:nvSpPr>
          <p:cNvPr id="5" name="Minus Sign 4">
            <a:extLst>
              <a:ext uri="{FF2B5EF4-FFF2-40B4-BE49-F238E27FC236}">
                <a16:creationId xmlns:a16="http://schemas.microsoft.com/office/drawing/2014/main" id="{88E8AB62-3F15-515C-D2F1-E25CF8F29C28}"/>
              </a:ext>
            </a:extLst>
          </p:cNvPr>
          <p:cNvSpPr/>
          <p:nvPr/>
        </p:nvSpPr>
        <p:spPr>
          <a:xfrm>
            <a:off x="6329680" y="2316480"/>
            <a:ext cx="2011679" cy="162560"/>
          </a:xfrm>
          <a:prstGeom prst="mathMinus">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inus Sign 10">
            <a:extLst>
              <a:ext uri="{FF2B5EF4-FFF2-40B4-BE49-F238E27FC236}">
                <a16:creationId xmlns:a16="http://schemas.microsoft.com/office/drawing/2014/main" id="{72C25814-19DE-D9C1-0365-111C2FC188EA}"/>
              </a:ext>
            </a:extLst>
          </p:cNvPr>
          <p:cNvSpPr/>
          <p:nvPr/>
        </p:nvSpPr>
        <p:spPr>
          <a:xfrm>
            <a:off x="8128000" y="2316480"/>
            <a:ext cx="1249680" cy="172720"/>
          </a:xfrm>
          <a:prstGeom prst="mathMinus">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inus Sign 11">
            <a:extLst>
              <a:ext uri="{FF2B5EF4-FFF2-40B4-BE49-F238E27FC236}">
                <a16:creationId xmlns:a16="http://schemas.microsoft.com/office/drawing/2014/main" id="{61B227B7-1B90-C30A-A989-995E2BD81D6C}"/>
              </a:ext>
            </a:extLst>
          </p:cNvPr>
          <p:cNvSpPr/>
          <p:nvPr/>
        </p:nvSpPr>
        <p:spPr>
          <a:xfrm>
            <a:off x="9377679" y="2336800"/>
            <a:ext cx="579120" cy="132080"/>
          </a:xfrm>
          <a:prstGeom prst="mathMinus">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inus Sign 12">
            <a:extLst>
              <a:ext uri="{FF2B5EF4-FFF2-40B4-BE49-F238E27FC236}">
                <a16:creationId xmlns:a16="http://schemas.microsoft.com/office/drawing/2014/main" id="{A432CA54-2757-0775-6A2A-A654096D7655}"/>
              </a:ext>
            </a:extLst>
          </p:cNvPr>
          <p:cNvSpPr/>
          <p:nvPr/>
        </p:nvSpPr>
        <p:spPr>
          <a:xfrm>
            <a:off x="10200640" y="2346960"/>
            <a:ext cx="1076960" cy="142240"/>
          </a:xfrm>
          <a:prstGeom prst="mathMinus">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inus Sign 13">
            <a:extLst>
              <a:ext uri="{FF2B5EF4-FFF2-40B4-BE49-F238E27FC236}">
                <a16:creationId xmlns:a16="http://schemas.microsoft.com/office/drawing/2014/main" id="{A9CA73D2-8D9D-9E02-1A1A-D7A434ADBD25}"/>
              </a:ext>
            </a:extLst>
          </p:cNvPr>
          <p:cNvSpPr/>
          <p:nvPr/>
        </p:nvSpPr>
        <p:spPr>
          <a:xfrm>
            <a:off x="5598160" y="2590800"/>
            <a:ext cx="2753360" cy="162560"/>
          </a:xfrm>
          <a:prstGeom prst="mathMinus">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inus Sign 14">
            <a:extLst>
              <a:ext uri="{FF2B5EF4-FFF2-40B4-BE49-F238E27FC236}">
                <a16:creationId xmlns:a16="http://schemas.microsoft.com/office/drawing/2014/main" id="{B7AFFA9D-214B-8AD1-61C4-9FE0D1E3A69D}"/>
              </a:ext>
            </a:extLst>
          </p:cNvPr>
          <p:cNvSpPr/>
          <p:nvPr/>
        </p:nvSpPr>
        <p:spPr>
          <a:xfrm>
            <a:off x="9601200" y="2611120"/>
            <a:ext cx="1270000" cy="162560"/>
          </a:xfrm>
          <a:prstGeom prst="mathMinus">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inus Sign 15">
            <a:extLst>
              <a:ext uri="{FF2B5EF4-FFF2-40B4-BE49-F238E27FC236}">
                <a16:creationId xmlns:a16="http://schemas.microsoft.com/office/drawing/2014/main" id="{74BD5C88-2247-D189-B10E-82A6FE32045B}"/>
              </a:ext>
            </a:extLst>
          </p:cNvPr>
          <p:cNvSpPr/>
          <p:nvPr/>
        </p:nvSpPr>
        <p:spPr>
          <a:xfrm>
            <a:off x="7518400" y="3139440"/>
            <a:ext cx="1889760" cy="182880"/>
          </a:xfrm>
          <a:prstGeom prst="mathMinus">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0E25B8-1614-CC57-10D2-B4F77DD99A71}"/>
              </a:ext>
            </a:extLst>
          </p:cNvPr>
          <p:cNvSpPr/>
          <p:nvPr/>
        </p:nvSpPr>
        <p:spPr>
          <a:xfrm>
            <a:off x="0" y="1291294"/>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5605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13" grpId="0" animBg="1"/>
      <p:bldP spid="14" grpId="0" animBg="1"/>
      <p:bldP spid="15"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0B2A58-097C-7AEC-4889-289F3E0DDE96}"/>
              </a:ext>
            </a:extLst>
          </p:cNvPr>
          <p:cNvSpPr/>
          <p:nvPr/>
        </p:nvSpPr>
        <p:spPr>
          <a:xfrm>
            <a:off x="639558" y="2176758"/>
            <a:ext cx="10942842" cy="4296871"/>
          </a:xfrm>
          <a:prstGeom prst="rect">
            <a:avLst/>
          </a:prstGeom>
          <a:solidFill>
            <a:schemeClr val="bg1">
              <a:lumMod val="8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A63FDF6-C541-464D-74AA-4192688E5A39}"/>
              </a:ext>
            </a:extLst>
          </p:cNvPr>
          <p:cNvSpPr txBox="1"/>
          <p:nvPr/>
        </p:nvSpPr>
        <p:spPr>
          <a:xfrm>
            <a:off x="534155" y="584287"/>
            <a:ext cx="11183712" cy="1323439"/>
          </a:xfrm>
          <a:prstGeom prst="rect">
            <a:avLst/>
          </a:prstGeom>
          <a:noFill/>
        </p:spPr>
        <p:txBody>
          <a:bodyPr wrap="square" lIns="91440" tIns="45720" rIns="91440" bIns="45720" rtlCol="0" anchor="t">
            <a:spAutoFit/>
          </a:bodyPr>
          <a:lstStyle/>
          <a:p>
            <a:r>
              <a:rPr lang="en-US" sz="3600" b="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Post-Placement Assistance</a:t>
            </a:r>
            <a:endParaRPr lang="en-US" b="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US" sz="4400" b="1">
              <a:latin typeface="Open Sans"/>
              <a:ea typeface="Open Sans"/>
              <a:cs typeface="Open Sans"/>
            </a:endParaRPr>
          </a:p>
        </p:txBody>
      </p:sp>
      <p:pic>
        <p:nvPicPr>
          <p:cNvPr id="7" name="Picture 7" descr="A white text with black text&#10;&#10;Description automatically generated">
            <a:extLst>
              <a:ext uri="{FF2B5EF4-FFF2-40B4-BE49-F238E27FC236}">
                <a16:creationId xmlns:a16="http://schemas.microsoft.com/office/drawing/2014/main" id="{7A3CAF50-C5C1-46E8-07ED-84DDCDD0CBF7}"/>
              </a:ext>
            </a:extLst>
          </p:cNvPr>
          <p:cNvPicPr>
            <a:picLocks noChangeAspect="1"/>
          </p:cNvPicPr>
          <p:nvPr/>
        </p:nvPicPr>
        <p:blipFill>
          <a:blip r:embed="rId3"/>
          <a:stretch>
            <a:fillRect/>
          </a:stretch>
        </p:blipFill>
        <p:spPr>
          <a:xfrm>
            <a:off x="1087120" y="2135360"/>
            <a:ext cx="9621520" cy="4243359"/>
          </a:xfrm>
          <a:prstGeom prst="rect">
            <a:avLst/>
          </a:prstGeom>
        </p:spPr>
      </p:pic>
      <p:sp>
        <p:nvSpPr>
          <p:cNvPr id="8" name="Arrow: Right 7">
            <a:extLst>
              <a:ext uri="{FF2B5EF4-FFF2-40B4-BE49-F238E27FC236}">
                <a16:creationId xmlns:a16="http://schemas.microsoft.com/office/drawing/2014/main" id="{FBA57534-CC91-4118-91D8-44CA504AF57C}"/>
              </a:ext>
            </a:extLst>
          </p:cNvPr>
          <p:cNvSpPr/>
          <p:nvPr/>
        </p:nvSpPr>
        <p:spPr>
          <a:xfrm rot="2100000">
            <a:off x="2133600" y="1727200"/>
            <a:ext cx="975360" cy="487680"/>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inus Sign 8">
            <a:extLst>
              <a:ext uri="{FF2B5EF4-FFF2-40B4-BE49-F238E27FC236}">
                <a16:creationId xmlns:a16="http://schemas.microsoft.com/office/drawing/2014/main" id="{339682B0-E270-031C-C773-1167A6F0E63E}"/>
              </a:ext>
            </a:extLst>
          </p:cNvPr>
          <p:cNvSpPr/>
          <p:nvPr/>
        </p:nvSpPr>
        <p:spPr>
          <a:xfrm>
            <a:off x="7345679" y="2905760"/>
            <a:ext cx="3566160" cy="233680"/>
          </a:xfrm>
          <a:prstGeom prst="mathMinus">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inus Sign 9">
            <a:extLst>
              <a:ext uri="{FF2B5EF4-FFF2-40B4-BE49-F238E27FC236}">
                <a16:creationId xmlns:a16="http://schemas.microsoft.com/office/drawing/2014/main" id="{62E49BC0-DB38-9EF3-AEC4-3B6941997111}"/>
              </a:ext>
            </a:extLst>
          </p:cNvPr>
          <p:cNvSpPr/>
          <p:nvPr/>
        </p:nvSpPr>
        <p:spPr>
          <a:xfrm>
            <a:off x="5059680" y="4653280"/>
            <a:ext cx="3830320" cy="152400"/>
          </a:xfrm>
          <a:prstGeom prst="mathMinus">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018EF3B-3FED-10A0-9925-030C68AB9BC7}"/>
              </a:ext>
            </a:extLst>
          </p:cNvPr>
          <p:cNvSpPr/>
          <p:nvPr/>
        </p:nvSpPr>
        <p:spPr>
          <a:xfrm>
            <a:off x="0" y="1265858"/>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2270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63FDF6-C541-464D-74AA-4192688E5A39}"/>
              </a:ext>
            </a:extLst>
          </p:cNvPr>
          <p:cNvSpPr txBox="1"/>
          <p:nvPr/>
        </p:nvSpPr>
        <p:spPr>
          <a:xfrm>
            <a:off x="534155" y="584287"/>
            <a:ext cx="11183712" cy="769441"/>
          </a:xfrm>
          <a:prstGeom prst="rect">
            <a:avLst/>
          </a:prstGeom>
          <a:noFill/>
        </p:spPr>
        <p:txBody>
          <a:bodyPr wrap="square" lIns="91440" tIns="45720" rIns="91440" bIns="45720" rtlCol="0" anchor="t">
            <a:spAutoFit/>
          </a:bodyPr>
          <a:lstStyle/>
          <a:p>
            <a:r>
              <a:rPr lang="en-US" sz="4400" b="1">
                <a:latin typeface="Open Sans" panose="020B0606030504020204" pitchFamily="34" charset="0"/>
                <a:ea typeface="Open Sans" panose="020B0606030504020204" pitchFamily="34" charset="0"/>
                <a:cs typeface="Open Sans" panose="020B0606030504020204" pitchFamily="34" charset="0"/>
              </a:rPr>
              <a:t>Zoom Features</a:t>
            </a:r>
            <a:endParaRPr lang="en-US">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56E2A1EB-17B7-46A4-050C-FA870E088C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9568" y="435614"/>
            <a:ext cx="2385023" cy="863787"/>
          </a:xfrm>
          <a:prstGeom prst="rect">
            <a:avLst/>
          </a:prstGeom>
          <a:ln>
            <a:noFill/>
          </a:ln>
          <a:effectLst/>
        </p:spPr>
      </p:pic>
      <p:sp>
        <p:nvSpPr>
          <p:cNvPr id="6" name="TextBox 5">
            <a:extLst>
              <a:ext uri="{FF2B5EF4-FFF2-40B4-BE49-F238E27FC236}">
                <a16:creationId xmlns:a16="http://schemas.microsoft.com/office/drawing/2014/main" id="{87EC5B4A-0BA9-54C6-A7DC-2A34B91B482A}"/>
              </a:ext>
            </a:extLst>
          </p:cNvPr>
          <p:cNvSpPr txBox="1"/>
          <p:nvPr/>
        </p:nvSpPr>
        <p:spPr>
          <a:xfrm>
            <a:off x="530613" y="2168074"/>
            <a:ext cx="6470262"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Open Sans" panose="020B0606030504020204" pitchFamily="34" charset="0"/>
                <a:ea typeface="Open Sans" panose="020B0606030504020204" pitchFamily="34" charset="0"/>
                <a:cs typeface="Open Sans" panose="020B0606030504020204" pitchFamily="34" charset="0"/>
              </a:rPr>
              <a:t>Interact with presenter and attendees by:</a:t>
            </a:r>
            <a:endParaRPr lang="en-US" sz="2800">
              <a:latin typeface="Open Sans" panose="020B0606030504020204" pitchFamily="34" charset="0"/>
              <a:ea typeface="Open Sans" panose="020B0606030504020204" pitchFamily="34" charset="0"/>
              <a:cs typeface="Open Sans" panose="020B0606030504020204" pitchFamily="34" charset="0"/>
            </a:endParaRPr>
          </a:p>
          <a:p>
            <a:endParaRPr lang="en-US" sz="280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Sans-Serif"/>
              <a:buChar char="•"/>
            </a:pPr>
            <a:r>
              <a:rPr lang="en-US" sz="2800">
                <a:latin typeface="Open Sans" panose="020B0606030504020204" pitchFamily="34" charset="0"/>
                <a:ea typeface="Open Sans" panose="020B0606030504020204" pitchFamily="34" charset="0"/>
                <a:cs typeface="Open Sans" panose="020B0606030504020204" pitchFamily="34" charset="0"/>
              </a:rPr>
              <a:t>Answering poll questions</a:t>
            </a:r>
          </a:p>
          <a:p>
            <a:pPr marL="285750" indent="-285750">
              <a:buFont typeface="Arial,Sans-Serif"/>
              <a:buChar char="•"/>
            </a:pPr>
            <a:r>
              <a:rPr lang="en-US" sz="2800">
                <a:latin typeface="Open Sans" panose="020B0606030504020204" pitchFamily="34" charset="0"/>
                <a:ea typeface="Open Sans" panose="020B0606030504020204" pitchFamily="34" charset="0"/>
                <a:cs typeface="Open Sans" panose="020B0606030504020204" pitchFamily="34" charset="0"/>
              </a:rPr>
              <a:t>Typing comments in the chat</a:t>
            </a:r>
          </a:p>
          <a:p>
            <a:pPr marL="285750" indent="-285750">
              <a:buFont typeface="Arial,Sans-Serif"/>
              <a:buChar char="•"/>
            </a:pPr>
            <a:r>
              <a:rPr lang="en-US" sz="2800">
                <a:latin typeface="Open Sans" panose="020B0606030504020204" pitchFamily="34" charset="0"/>
                <a:ea typeface="Open Sans" panose="020B0606030504020204" pitchFamily="34" charset="0"/>
                <a:cs typeface="Open Sans" panose="020B0606030504020204" pitchFamily="34" charset="0"/>
              </a:rPr>
              <a:t>Typing questions in the Q&amp;A box</a:t>
            </a:r>
          </a:p>
          <a:p>
            <a:pPr marL="285750" indent="-285750">
              <a:buFont typeface="Arial,Sans-Serif"/>
              <a:buChar char="•"/>
            </a:pPr>
            <a:r>
              <a:rPr lang="en-US" sz="2800">
                <a:latin typeface="Open Sans" panose="020B0606030504020204" pitchFamily="34" charset="0"/>
                <a:ea typeface="Open Sans" panose="020B0606030504020204" pitchFamily="34" charset="0"/>
                <a:cs typeface="Open Sans" panose="020B0606030504020204" pitchFamily="34" charset="0"/>
              </a:rPr>
              <a:t>Raise your hand if you want to ask a question verbally</a:t>
            </a:r>
            <a:endParaRPr lang="en-US" sz="2800" b="1">
              <a:solidFill>
                <a:schemeClr val="tx2"/>
              </a:solidFill>
              <a:latin typeface="Open Sans" panose="020B0606030504020204" pitchFamily="34" charset="0"/>
              <a:ea typeface="Open Sans" panose="020B0606030504020204" pitchFamily="34" charset="0"/>
              <a:cs typeface="Open Sans" panose="020B0606030504020204" pitchFamily="34" charset="0"/>
            </a:endParaRPr>
          </a:p>
          <a:p>
            <a:endParaRPr lang="en-US" sz="3200" b="1">
              <a:solidFill>
                <a:schemeClr val="tx2"/>
              </a:solidFill>
              <a:ea typeface="+mn-lt"/>
              <a:cs typeface="+mn-lt"/>
            </a:endParaRPr>
          </a:p>
          <a:p>
            <a:pPr marL="457200" indent="-457200">
              <a:buFont typeface="Wingdings"/>
              <a:buChar char="v"/>
            </a:pPr>
            <a:endParaRPr lang="en-US" sz="3200" b="1">
              <a:solidFill>
                <a:schemeClr val="tx2"/>
              </a:solidFill>
              <a:cs typeface="Calibri"/>
            </a:endParaRPr>
          </a:p>
        </p:txBody>
      </p:sp>
      <p:pic>
        <p:nvPicPr>
          <p:cNvPr id="10" name="Graphic 10" descr="Postit Notes 3 with solid fill">
            <a:extLst>
              <a:ext uri="{FF2B5EF4-FFF2-40B4-BE49-F238E27FC236}">
                <a16:creationId xmlns:a16="http://schemas.microsoft.com/office/drawing/2014/main" id="{DD2B65D0-DDDA-A981-DADA-A461C316047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761674">
            <a:off x="7582168" y="2262121"/>
            <a:ext cx="4434625" cy="4391695"/>
          </a:xfrm>
          <a:prstGeom prst="rect">
            <a:avLst/>
          </a:prstGeom>
        </p:spPr>
      </p:pic>
      <p:sp>
        <p:nvSpPr>
          <p:cNvPr id="11" name="TextBox 10">
            <a:extLst>
              <a:ext uri="{FF2B5EF4-FFF2-40B4-BE49-F238E27FC236}">
                <a16:creationId xmlns:a16="http://schemas.microsoft.com/office/drawing/2014/main" id="{DF2B3C5B-433F-1C3F-2073-FC49AB4C1CC9}"/>
              </a:ext>
            </a:extLst>
          </p:cNvPr>
          <p:cNvSpPr txBox="1"/>
          <p:nvPr/>
        </p:nvSpPr>
        <p:spPr>
          <a:xfrm rot="485252">
            <a:off x="8545105" y="3108592"/>
            <a:ext cx="216585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latin typeface="Open Sans" panose="020B0606030504020204" pitchFamily="34" charset="0"/>
                <a:ea typeface="Open Sans" panose="020B0606030504020204" pitchFamily="34" charset="0"/>
                <a:cs typeface="Open Sans" panose="020B0606030504020204" pitchFamily="34" charset="0"/>
              </a:rPr>
              <a:t>The Zoom </a:t>
            </a:r>
          </a:p>
          <a:p>
            <a:pPr algn="ctr"/>
            <a:r>
              <a:rPr lang="en-US" sz="2400">
                <a:latin typeface="Open Sans" panose="020B0606030504020204" pitchFamily="34" charset="0"/>
                <a:ea typeface="Open Sans" panose="020B0606030504020204" pitchFamily="34" charset="0"/>
                <a:cs typeface="Open Sans" panose="020B0606030504020204" pitchFamily="34" charset="0"/>
              </a:rPr>
              <a:t>toolbar is at the bottom of your</a:t>
            </a:r>
          </a:p>
          <a:p>
            <a:pPr algn="ctr"/>
            <a:r>
              <a:rPr lang="en-US" sz="2400">
                <a:latin typeface="Open Sans" panose="020B0606030504020204" pitchFamily="34" charset="0"/>
                <a:ea typeface="Open Sans" panose="020B0606030504020204" pitchFamily="34" charset="0"/>
                <a:cs typeface="Open Sans" panose="020B0606030504020204" pitchFamily="34" charset="0"/>
              </a:rPr>
              <a:t>screen!</a:t>
            </a:r>
          </a:p>
        </p:txBody>
      </p:sp>
      <p:sp>
        <p:nvSpPr>
          <p:cNvPr id="7" name="Rectangle 6">
            <a:extLst>
              <a:ext uri="{FF2B5EF4-FFF2-40B4-BE49-F238E27FC236}">
                <a16:creationId xmlns:a16="http://schemas.microsoft.com/office/drawing/2014/main" id="{6306AC36-5BC8-B4CD-47D9-40D46FD80C78}"/>
              </a:ext>
            </a:extLst>
          </p:cNvPr>
          <p:cNvSpPr/>
          <p:nvPr/>
        </p:nvSpPr>
        <p:spPr>
          <a:xfrm>
            <a:off x="0" y="1577947"/>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798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8F301-08B0-57B6-CB7D-F48A80C6FE37}"/>
              </a:ext>
            </a:extLst>
          </p:cNvPr>
          <p:cNvSpPr>
            <a:spLocks noGrp="1"/>
          </p:cNvSpPr>
          <p:nvPr>
            <p:ph type="title"/>
          </p:nvPr>
        </p:nvSpPr>
        <p:spPr>
          <a:xfrm>
            <a:off x="594784" y="195792"/>
            <a:ext cx="8076290" cy="1723671"/>
          </a:xfrm>
          <a:noFill/>
        </p:spPr>
        <p:txBody>
          <a:bodyPr>
            <a:normAutofit fontScale="90000"/>
          </a:bodyPr>
          <a:lstStyle/>
          <a:p>
            <a:r>
              <a:rPr lang="en-US" sz="4100" b="1">
                <a:latin typeface="Open Sans" panose="020B0606030504020204" pitchFamily="34" charset="0"/>
                <a:ea typeface="Open Sans" panose="020B0606030504020204" pitchFamily="34" charset="0"/>
                <a:cs typeface="Open Sans" panose="020B0606030504020204" pitchFamily="34" charset="0"/>
              </a:rPr>
              <a:t>Quiz: Is the following case note sufficient or not, and why?</a:t>
            </a:r>
          </a:p>
        </p:txBody>
      </p:sp>
      <p:sp>
        <p:nvSpPr>
          <p:cNvPr id="6" name="Content Placeholder 5">
            <a:extLst>
              <a:ext uri="{FF2B5EF4-FFF2-40B4-BE49-F238E27FC236}">
                <a16:creationId xmlns:a16="http://schemas.microsoft.com/office/drawing/2014/main" id="{9E7E5511-C9BE-7016-DD25-E205C34957D2}"/>
              </a:ext>
            </a:extLst>
          </p:cNvPr>
          <p:cNvSpPr>
            <a:spLocks noGrp="1"/>
          </p:cNvSpPr>
          <p:nvPr>
            <p:ph idx="1"/>
          </p:nvPr>
        </p:nvSpPr>
        <p:spPr>
          <a:xfrm>
            <a:off x="838200" y="2333297"/>
            <a:ext cx="7834388" cy="3843666"/>
          </a:xfrm>
        </p:spPr>
        <p:txBody>
          <a:bodyPr vert="horz" lIns="91440" tIns="45720" rIns="91440" bIns="45720" rtlCol="0" anchor="t">
            <a:normAutofit/>
          </a:bodyPr>
          <a:lstStyle/>
          <a:p>
            <a:pPr marL="0" indent="0">
              <a:buNone/>
            </a:pPr>
            <a:r>
              <a:rPr lang="en-US" sz="1700" b="1">
                <a:ea typeface="+mn-lt"/>
                <a:cs typeface="+mn-lt"/>
              </a:rPr>
              <a:t>Two Weeks Follow-up/Employer </a:t>
            </a:r>
          </a:p>
          <a:p>
            <a:pPr marL="0" indent="0">
              <a:buNone/>
            </a:pPr>
            <a:r>
              <a:rPr lang="en-US" sz="1700">
                <a:ea typeface="+mn-lt"/>
                <a:cs typeface="+mn-lt"/>
              </a:rPr>
              <a:t>Ghulam contacted Good Heart Specialty Foods, HR Manager Maria McDonald to follow up on client’s employment status. </a:t>
            </a:r>
          </a:p>
          <a:p>
            <a:pPr marL="0" indent="0">
              <a:buNone/>
            </a:pPr>
            <a:r>
              <a:rPr lang="en-US" sz="1700">
                <a:ea typeface="+mn-lt"/>
                <a:cs typeface="+mn-lt"/>
              </a:rPr>
              <a:t>Max then talked to Ahmad to share a copy of his paystub. Copy in client’s e-file. The client also established a bank account; his U.S. tie assisted Ahmad to open a bank account. In addition, the U.S. tie took Ahmad to DPS to obtain a DL. The client overall is adjusting well. </a:t>
            </a:r>
            <a:endParaRPr lang="en-US" sz="1700">
              <a:cs typeface="Calibri"/>
            </a:endParaRPr>
          </a:p>
        </p:txBody>
      </p:sp>
      <p:pic>
        <p:nvPicPr>
          <p:cNvPr id="8" name="Picture 7" descr="A calendar on top of a flat yellow surface">
            <a:extLst>
              <a:ext uri="{FF2B5EF4-FFF2-40B4-BE49-F238E27FC236}">
                <a16:creationId xmlns:a16="http://schemas.microsoft.com/office/drawing/2014/main" id="{D3041143-D4BE-A1B2-F681-1A2B842C9535}"/>
              </a:ext>
            </a:extLst>
          </p:cNvPr>
          <p:cNvPicPr>
            <a:picLocks noChangeAspect="1"/>
          </p:cNvPicPr>
          <p:nvPr/>
        </p:nvPicPr>
        <p:blipFill rotWithShape="1">
          <a:blip r:embed="rId2"/>
          <a:srcRect r="42048" b="-3"/>
          <a:stretch/>
        </p:blipFill>
        <p:spPr>
          <a:xfrm>
            <a:off x="8622162" y="10"/>
            <a:ext cx="3569838"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Rectangle: Rounded Corners 2">
            <a:extLst>
              <a:ext uri="{FF2B5EF4-FFF2-40B4-BE49-F238E27FC236}">
                <a16:creationId xmlns:a16="http://schemas.microsoft.com/office/drawing/2014/main" id="{31E67F56-EB4D-AA21-B47C-DA923CED2B64}"/>
              </a:ext>
            </a:extLst>
          </p:cNvPr>
          <p:cNvSpPr/>
          <p:nvPr/>
        </p:nvSpPr>
        <p:spPr>
          <a:xfrm>
            <a:off x="1029854" y="4631458"/>
            <a:ext cx="6597041" cy="1858027"/>
          </a:xfrm>
          <a:prstGeom prst="roundRect">
            <a:avLst/>
          </a:prstGeom>
          <a:solidFill>
            <a:srgbClr val="1F4E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The answer is no. The CM did not mention the employment start date, the hourly rate, the place of employment, the employer contact information, and the health insurance benefit</a:t>
            </a:r>
          </a:p>
        </p:txBody>
      </p:sp>
      <p:sp>
        <p:nvSpPr>
          <p:cNvPr id="4" name="Rectangle 3">
            <a:extLst>
              <a:ext uri="{FF2B5EF4-FFF2-40B4-BE49-F238E27FC236}">
                <a16:creationId xmlns:a16="http://schemas.microsoft.com/office/drawing/2014/main" id="{B7DF55D9-F9D5-C361-72E2-0DDF8CC61DED}"/>
              </a:ext>
            </a:extLst>
          </p:cNvPr>
          <p:cNvSpPr/>
          <p:nvPr/>
        </p:nvSpPr>
        <p:spPr>
          <a:xfrm>
            <a:off x="0" y="1777852"/>
            <a:ext cx="8478982"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661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2D36F9-D253-45B2-8699-307E327E6CB0}"/>
              </a:ext>
            </a:extLst>
          </p:cNvPr>
          <p:cNvSpPr txBox="1"/>
          <p:nvPr/>
        </p:nvSpPr>
        <p:spPr>
          <a:xfrm>
            <a:off x="205981" y="615875"/>
            <a:ext cx="11460480" cy="707886"/>
          </a:xfrm>
          <a:prstGeom prst="rect">
            <a:avLst/>
          </a:prstGeom>
          <a:noFill/>
        </p:spPr>
        <p:txBody>
          <a:bodyPr wrap="square" rtlCol="0">
            <a:spAutoFit/>
          </a:bodyPr>
          <a:lstStyle/>
          <a:p>
            <a:r>
              <a:rPr lang="en-US" sz="4000" b="1">
                <a:latin typeface="Open Sans" panose="020B0606030504020204" pitchFamily="34" charset="0"/>
                <a:ea typeface="Open Sans" panose="020B0606030504020204" pitchFamily="34" charset="0"/>
                <a:cs typeface="Open Sans" panose="020B0606030504020204" pitchFamily="34" charset="0"/>
              </a:rPr>
              <a:t>Client Budgets: 180, 240, and Adjusted</a:t>
            </a:r>
          </a:p>
        </p:txBody>
      </p:sp>
      <p:sp>
        <p:nvSpPr>
          <p:cNvPr id="4" name="TextBox 3">
            <a:extLst>
              <a:ext uri="{FF2B5EF4-FFF2-40B4-BE49-F238E27FC236}">
                <a16:creationId xmlns:a16="http://schemas.microsoft.com/office/drawing/2014/main" id="{4608EAB2-B33A-4ECA-84B5-07F684111B31}"/>
              </a:ext>
            </a:extLst>
          </p:cNvPr>
          <p:cNvSpPr txBox="1"/>
          <p:nvPr/>
        </p:nvSpPr>
        <p:spPr>
          <a:xfrm>
            <a:off x="586778" y="2133147"/>
            <a:ext cx="9983972" cy="3416320"/>
          </a:xfrm>
          <a:prstGeom prst="rect">
            <a:avLst/>
          </a:prstGeom>
          <a:noFill/>
        </p:spPr>
        <p:txBody>
          <a:bodyPr wrap="square" rtlCol="0">
            <a:spAutoFit/>
          </a:bodyPr>
          <a:lstStyle/>
          <a:p>
            <a:pPr marL="285750" indent="-285750" rtl="0" fontAlgn="base">
              <a:buFont typeface="Arial" panose="020B0604020202020204" pitchFamily="34" charset="0"/>
              <a:buChar char="•"/>
            </a:pPr>
            <a:r>
              <a:rPr lang="en-US" sz="2400">
                <a:solidFill>
                  <a:srgbClr val="000000"/>
                </a:solidFill>
                <a:latin typeface="Open Sans" panose="020B0606030504020204" pitchFamily="34" charset="0"/>
                <a:ea typeface="Open Sans" panose="020B0606030504020204" pitchFamily="34" charset="0"/>
                <a:cs typeface="Open Sans" panose="020B0606030504020204" pitchFamily="34" charset="0"/>
              </a:rPr>
              <a:t>Use net income, based on verifiable proof of employment</a:t>
            </a:r>
          </a:p>
          <a:p>
            <a:pPr rtl="0" fontAlgn="base"/>
            <a:endParaRPr lang="en-US" sz="240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85750" indent="-285750" rtl="0" fontAlgn="base">
              <a:buFont typeface="Arial" panose="020B0604020202020204" pitchFamily="34" charset="0"/>
              <a:buChar char="•"/>
            </a:pPr>
            <a:r>
              <a:rPr lang="en-US" sz="2400">
                <a:solidFill>
                  <a:srgbClr val="000000"/>
                </a:solidFill>
                <a:latin typeface="Open Sans" panose="020B0606030504020204" pitchFamily="34" charset="0"/>
                <a:ea typeface="Open Sans" panose="020B0606030504020204" pitchFamily="34" charset="0"/>
                <a:cs typeface="Open Sans" panose="020B0606030504020204" pitchFamily="34" charset="0"/>
              </a:rPr>
              <a:t>180-day budgets, 240-day budgets, and adjusted budgets must contain a self-sufficiency determination</a:t>
            </a:r>
          </a:p>
          <a:p>
            <a:pPr rtl="0" fontAlgn="base"/>
            <a:endParaRPr lang="en-US" sz="240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85750" indent="-285750" rtl="0" fontAlgn="base">
              <a:buFont typeface="Arial" panose="020B0604020202020204" pitchFamily="34" charset="0"/>
              <a:buChar char="•"/>
            </a:pPr>
            <a:r>
              <a:rPr lang="en-US" sz="2400">
                <a:solidFill>
                  <a:srgbClr val="000000"/>
                </a:solidFill>
                <a:latin typeface="Open Sans" panose="020B0606030504020204" pitchFamily="34" charset="0"/>
                <a:ea typeface="Open Sans" panose="020B0606030504020204" pitchFamily="34" charset="0"/>
                <a:cs typeface="Open Sans" panose="020B0606030504020204" pitchFamily="34" charset="0"/>
              </a:rPr>
              <a:t>Any ongoing MG assistance should be listed on budget, but should </a:t>
            </a:r>
            <a:r>
              <a:rPr lang="en-US" sz="2400" b="1" u="sng">
                <a:solidFill>
                  <a:srgbClr val="000000"/>
                </a:solidFill>
                <a:latin typeface="Open Sans" panose="020B0606030504020204" pitchFamily="34" charset="0"/>
                <a:ea typeface="Open Sans" panose="020B0606030504020204" pitchFamily="34" charset="0"/>
                <a:cs typeface="Open Sans" panose="020B0606030504020204" pitchFamily="34" charset="0"/>
              </a:rPr>
              <a:t>not</a:t>
            </a:r>
            <a:r>
              <a:rPr lang="en-US" sz="2400">
                <a:solidFill>
                  <a:srgbClr val="000000"/>
                </a:solidFill>
                <a:latin typeface="Open Sans" panose="020B0606030504020204" pitchFamily="34" charset="0"/>
                <a:ea typeface="Open Sans" panose="020B0606030504020204" pitchFamily="34" charset="0"/>
                <a:cs typeface="Open Sans" panose="020B0606030504020204" pitchFamily="34" charset="0"/>
              </a:rPr>
              <a:t> be included in calculation of client income when determining self-sufficiency </a:t>
            </a:r>
          </a:p>
          <a:p>
            <a:pPr marL="285750" indent="-285750" rtl="0" fontAlgn="base">
              <a:buFont typeface="Arial" panose="020B0604020202020204" pitchFamily="34" charset="0"/>
              <a:buChar char="•"/>
            </a:pPr>
            <a:endParaRPr lang="en-US" sz="240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4">
            <a:extLst>
              <a:ext uri="{FF2B5EF4-FFF2-40B4-BE49-F238E27FC236}">
                <a16:creationId xmlns:a16="http://schemas.microsoft.com/office/drawing/2014/main" id="{03F8A352-E31B-3FFE-B157-4E13D59B0D36}"/>
              </a:ext>
            </a:extLst>
          </p:cNvPr>
          <p:cNvSpPr/>
          <p:nvPr/>
        </p:nvSpPr>
        <p:spPr>
          <a:xfrm>
            <a:off x="0" y="1443768"/>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365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5">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7">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9">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81">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1C59ACA-DDE4-CB47-7FE8-DC07ED704B66}"/>
              </a:ext>
            </a:extLst>
          </p:cNvPr>
          <p:cNvSpPr>
            <a:spLocks noGrp="1"/>
          </p:cNvSpPr>
          <p:nvPr>
            <p:ph type="title"/>
          </p:nvPr>
        </p:nvSpPr>
        <p:spPr>
          <a:xfrm>
            <a:off x="855426" y="442029"/>
            <a:ext cx="2587752" cy="1723753"/>
          </a:xfrm>
        </p:spPr>
        <p:txBody>
          <a:bodyPr vert="horz" lIns="91440" tIns="45720" rIns="91440" bIns="45720" rtlCol="0" anchor="t">
            <a:normAutofit fontScale="90000"/>
          </a:bodyPr>
          <a:lstStyle/>
          <a:p>
            <a:r>
              <a:rPr lang="en-US" sz="4000" b="1" kern="1200">
                <a:solidFill>
                  <a:srgbClr val="FFFFFF"/>
                </a:solidFill>
                <a:latin typeface="Open Sans" panose="020B0606030504020204" pitchFamily="34" charset="0"/>
                <a:ea typeface="Open Sans" panose="020B0606030504020204" pitchFamily="34" charset="0"/>
                <a:cs typeface="Open Sans" panose="020B0606030504020204" pitchFamily="34" charset="0"/>
              </a:rPr>
              <a:t>Sample: Adjusted Budget</a:t>
            </a:r>
          </a:p>
        </p:txBody>
      </p:sp>
      <p:pic>
        <p:nvPicPr>
          <p:cNvPr id="10" name="Picture 10" descr="A document with numbers and text&#10;&#10;Description automatically generated">
            <a:extLst>
              <a:ext uri="{FF2B5EF4-FFF2-40B4-BE49-F238E27FC236}">
                <a16:creationId xmlns:a16="http://schemas.microsoft.com/office/drawing/2014/main" id="{AAA8A9F4-E192-6B01-0820-28CA642C92D2}"/>
              </a:ext>
            </a:extLst>
          </p:cNvPr>
          <p:cNvPicPr>
            <a:picLocks noGrp="1" noChangeAspect="1"/>
          </p:cNvPicPr>
          <p:nvPr>
            <p:ph idx="1"/>
          </p:nvPr>
        </p:nvPicPr>
        <p:blipFill rotWithShape="1">
          <a:blip r:embed="rId3"/>
          <a:srcRect r="1982" b="7"/>
          <a:stretch/>
        </p:blipFill>
        <p:spPr>
          <a:xfrm>
            <a:off x="4974086" y="2775"/>
            <a:ext cx="5972195" cy="6852020"/>
          </a:xfrm>
          <a:prstGeom prst="rect">
            <a:avLst/>
          </a:prstGeom>
        </p:spPr>
      </p:pic>
      <p:sp>
        <p:nvSpPr>
          <p:cNvPr id="79" name="TextBox 78">
            <a:extLst>
              <a:ext uri="{FF2B5EF4-FFF2-40B4-BE49-F238E27FC236}">
                <a16:creationId xmlns:a16="http://schemas.microsoft.com/office/drawing/2014/main" id="{9C002E53-02F1-074F-4C94-11047660A7E2}"/>
              </a:ext>
            </a:extLst>
          </p:cNvPr>
          <p:cNvSpPr txBox="1"/>
          <p:nvPr/>
        </p:nvSpPr>
        <p:spPr>
          <a:xfrm>
            <a:off x="455066" y="2760873"/>
            <a:ext cx="3112655" cy="2031325"/>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Open Sans" panose="020B0606030504020204" pitchFamily="34" charset="0"/>
                <a:ea typeface="Open Sans" panose="020B0606030504020204" pitchFamily="34" charset="0"/>
                <a:cs typeface="Open Sans" panose="020B0606030504020204" pitchFamily="34" charset="0"/>
              </a:rPr>
              <a:t>Adjusted budgets are important for major changes to the client's financial situation (moves out of U.S. tie's house, starts job and becomes self-sufficient, etc.)</a:t>
            </a:r>
          </a:p>
        </p:txBody>
      </p:sp>
      <p:sp>
        <p:nvSpPr>
          <p:cNvPr id="3" name="Oval 2">
            <a:extLst>
              <a:ext uri="{FF2B5EF4-FFF2-40B4-BE49-F238E27FC236}">
                <a16:creationId xmlns:a16="http://schemas.microsoft.com/office/drawing/2014/main" id="{446FA177-F52A-0295-AB3E-55740D679689}"/>
              </a:ext>
            </a:extLst>
          </p:cNvPr>
          <p:cNvSpPr/>
          <p:nvPr/>
        </p:nvSpPr>
        <p:spPr>
          <a:xfrm>
            <a:off x="9324141" y="442029"/>
            <a:ext cx="1671520" cy="609531"/>
          </a:xfrm>
          <a:prstGeom prst="ellipse">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C260CBC-A32F-1F92-C71F-46D421364551}"/>
              </a:ext>
            </a:extLst>
          </p:cNvPr>
          <p:cNvSpPr/>
          <p:nvPr/>
        </p:nvSpPr>
        <p:spPr>
          <a:xfrm>
            <a:off x="10708247" y="1489868"/>
            <a:ext cx="1440971" cy="8343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Agencies have different policy!</a:t>
            </a:r>
          </a:p>
        </p:txBody>
      </p:sp>
    </p:spTree>
    <p:extLst>
      <p:ext uri="{BB962C8B-B14F-4D97-AF65-F5344CB8AC3E}">
        <p14:creationId xmlns:p14="http://schemas.microsoft.com/office/powerpoint/2010/main" val="294800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CE725E4-4862-DD03-66B5-125090CE99C5}"/>
              </a:ext>
            </a:extLst>
          </p:cNvPr>
          <p:cNvSpPr>
            <a:spLocks noGrp="1"/>
          </p:cNvSpPr>
          <p:nvPr>
            <p:ph type="title"/>
          </p:nvPr>
        </p:nvSpPr>
        <p:spPr>
          <a:xfrm>
            <a:off x="298579" y="227106"/>
            <a:ext cx="2958981" cy="2036368"/>
          </a:xfrm>
          <a:prstGeom prst="ellipse">
            <a:avLst/>
          </a:prstGeom>
        </p:spPr>
        <p:txBody>
          <a:bodyPr vert="horz" lIns="91440" tIns="45720" rIns="91440" bIns="45720" rtlCol="0" anchor="t">
            <a:normAutofit fontScale="90000"/>
          </a:bodyPr>
          <a:lstStyle/>
          <a:p>
            <a:r>
              <a:rPr lang="en-US" sz="4000" b="1" kern="1200">
                <a:solidFill>
                  <a:srgbClr val="FFFFFF"/>
                </a:solidFill>
                <a:latin typeface="Open Sans" panose="020B0606030504020204" pitchFamily="34" charset="0"/>
                <a:ea typeface="Open Sans" panose="020B0606030504020204" pitchFamily="34" charset="0"/>
                <a:cs typeface="Open Sans" panose="020B0606030504020204" pitchFamily="34" charset="0"/>
              </a:rPr>
              <a:t>Sample: 180-Day Budget</a:t>
            </a:r>
          </a:p>
        </p:txBody>
      </p:sp>
      <p:pic>
        <p:nvPicPr>
          <p:cNvPr id="7" name="Picture 7" descr="A document with text and images&#10;&#10;Description automatically generated">
            <a:extLst>
              <a:ext uri="{FF2B5EF4-FFF2-40B4-BE49-F238E27FC236}">
                <a16:creationId xmlns:a16="http://schemas.microsoft.com/office/drawing/2014/main" id="{0895A920-BF95-9494-EE89-2029D8C0ACDE}"/>
              </a:ext>
            </a:extLst>
          </p:cNvPr>
          <p:cNvPicPr>
            <a:picLocks noGrp="1" noChangeAspect="1"/>
          </p:cNvPicPr>
          <p:nvPr>
            <p:ph idx="1"/>
          </p:nvPr>
        </p:nvPicPr>
        <p:blipFill>
          <a:blip r:embed="rId2"/>
          <a:stretch>
            <a:fillRect/>
          </a:stretch>
        </p:blipFill>
        <p:spPr>
          <a:xfrm>
            <a:off x="5225015" y="443078"/>
            <a:ext cx="5993934" cy="5913424"/>
          </a:xfrm>
          <a:prstGeom prst="rect">
            <a:avLst/>
          </a:prstGeom>
        </p:spPr>
      </p:pic>
      <p:sp>
        <p:nvSpPr>
          <p:cNvPr id="8" name="Arrow: Right 7">
            <a:extLst>
              <a:ext uri="{FF2B5EF4-FFF2-40B4-BE49-F238E27FC236}">
                <a16:creationId xmlns:a16="http://schemas.microsoft.com/office/drawing/2014/main" id="{A2D43E48-1E4F-7324-A895-E795FCDDB7AF}"/>
              </a:ext>
            </a:extLst>
          </p:cNvPr>
          <p:cNvSpPr/>
          <p:nvPr/>
        </p:nvSpPr>
        <p:spPr>
          <a:xfrm rot="10800000">
            <a:off x="10641198" y="2091690"/>
            <a:ext cx="375920" cy="284480"/>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C284D63-0D2D-B313-CA3A-2616D86B9AFD}"/>
              </a:ext>
            </a:extLst>
          </p:cNvPr>
          <p:cNvSpPr txBox="1"/>
          <p:nvPr/>
        </p:nvSpPr>
        <p:spPr>
          <a:xfrm>
            <a:off x="4196080" y="5120640"/>
            <a:ext cx="955040" cy="769441"/>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cs typeface="Calibri"/>
              </a:rPr>
              <a:t>Signatures of CM, all adults, and interpreters</a:t>
            </a:r>
            <a:endParaRPr lang="en-US" sz="1100"/>
          </a:p>
        </p:txBody>
      </p:sp>
      <p:sp>
        <p:nvSpPr>
          <p:cNvPr id="3" name="TextBox 2">
            <a:extLst>
              <a:ext uri="{FF2B5EF4-FFF2-40B4-BE49-F238E27FC236}">
                <a16:creationId xmlns:a16="http://schemas.microsoft.com/office/drawing/2014/main" id="{13660D58-EAA5-D0BE-E5F8-DAE45F8548EB}"/>
              </a:ext>
            </a:extLst>
          </p:cNvPr>
          <p:cNvSpPr txBox="1"/>
          <p:nvPr/>
        </p:nvSpPr>
        <p:spPr>
          <a:xfrm>
            <a:off x="383308" y="2891692"/>
            <a:ext cx="3403602" cy="1938992"/>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a:latin typeface="Open Sans"/>
              </a:rPr>
              <a:t>List ongoing MG assistance on budget, but </a:t>
            </a:r>
            <a:r>
              <a:rPr lang="en-US" sz="2000" b="1">
                <a:latin typeface="Open Sans"/>
              </a:rPr>
              <a:t>do not</a:t>
            </a:r>
            <a:r>
              <a:rPr lang="en-US" sz="2000">
                <a:latin typeface="Open Sans"/>
              </a:rPr>
              <a:t> include it in the income calculation when determining self-sufficiency </a:t>
            </a:r>
            <a:endParaRPr lang="en-US" sz="1600"/>
          </a:p>
        </p:txBody>
      </p:sp>
    </p:spTree>
    <p:extLst>
      <p:ext uri="{BB962C8B-B14F-4D97-AF65-F5344CB8AC3E}">
        <p14:creationId xmlns:p14="http://schemas.microsoft.com/office/powerpoint/2010/main" val="173613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A971D5C-B3E6-9020-5E9C-5B86F42F874E}"/>
              </a:ext>
            </a:extLst>
          </p:cNvPr>
          <p:cNvSpPr>
            <a:spLocks noGrp="1"/>
          </p:cNvSpPr>
          <p:nvPr>
            <p:ph type="title"/>
          </p:nvPr>
        </p:nvSpPr>
        <p:spPr>
          <a:xfrm>
            <a:off x="376733" y="197798"/>
            <a:ext cx="2301812" cy="1743291"/>
          </a:xfrm>
        </p:spPr>
        <p:txBody>
          <a:bodyPr vert="horz" lIns="91440" tIns="45720" rIns="91440" bIns="45720" rtlCol="0" anchor="t">
            <a:normAutofit/>
          </a:bodyPr>
          <a:lstStyle/>
          <a:p>
            <a:r>
              <a:rPr lang="en-US" sz="4000" b="1" kern="1200">
                <a:solidFill>
                  <a:srgbClr val="FFFFFF"/>
                </a:solidFill>
                <a:latin typeface="Open Sans" panose="020B0606030504020204" pitchFamily="34" charset="0"/>
                <a:ea typeface="Open Sans" panose="020B0606030504020204" pitchFamily="34" charset="0"/>
                <a:cs typeface="Open Sans" panose="020B0606030504020204" pitchFamily="34" charset="0"/>
              </a:rPr>
              <a:t>Sample: 240-Day Budget</a:t>
            </a:r>
          </a:p>
        </p:txBody>
      </p:sp>
      <p:pic>
        <p:nvPicPr>
          <p:cNvPr id="4" name="Picture 4" descr="A document with text and images&#10;&#10;Description automatically generated">
            <a:extLst>
              <a:ext uri="{FF2B5EF4-FFF2-40B4-BE49-F238E27FC236}">
                <a16:creationId xmlns:a16="http://schemas.microsoft.com/office/drawing/2014/main" id="{7FC70CD9-A3E4-06F2-89A4-D9A8563D542E}"/>
              </a:ext>
            </a:extLst>
          </p:cNvPr>
          <p:cNvPicPr>
            <a:picLocks noGrp="1" noChangeAspect="1"/>
          </p:cNvPicPr>
          <p:nvPr>
            <p:ph idx="1"/>
          </p:nvPr>
        </p:nvPicPr>
        <p:blipFill>
          <a:blip r:embed="rId2"/>
          <a:stretch>
            <a:fillRect/>
          </a:stretch>
        </p:blipFill>
        <p:spPr>
          <a:xfrm>
            <a:off x="4828085" y="31371"/>
            <a:ext cx="6352556" cy="6608092"/>
          </a:xfrm>
          <a:prstGeom prst="rect">
            <a:avLst/>
          </a:prstGeom>
        </p:spPr>
      </p:pic>
      <p:sp>
        <p:nvSpPr>
          <p:cNvPr id="3" name="TextBox 2">
            <a:extLst>
              <a:ext uri="{FF2B5EF4-FFF2-40B4-BE49-F238E27FC236}">
                <a16:creationId xmlns:a16="http://schemas.microsoft.com/office/drawing/2014/main" id="{C86F939E-1A75-3D52-F433-C5327BBF83F6}"/>
              </a:ext>
            </a:extLst>
          </p:cNvPr>
          <p:cNvSpPr txBox="1"/>
          <p:nvPr/>
        </p:nvSpPr>
        <p:spPr>
          <a:xfrm>
            <a:off x="302846" y="2520461"/>
            <a:ext cx="3447118" cy="3046988"/>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Sans-Serif"/>
              <a:buChar char="•"/>
            </a:pPr>
            <a:endParaRPr lang="en-US" sz="1600" dirty="0">
              <a:latin typeface="Arial"/>
              <a:cs typeface="Arial"/>
            </a:endParaRPr>
          </a:p>
          <a:p>
            <a:r>
              <a:rPr lang="en-US" sz="1600" b="1" dirty="0">
                <a:latin typeface="Open Sans" panose="020B0606030504020204" pitchFamily="34" charset="0"/>
                <a:ea typeface="Open Sans" panose="020B0606030504020204" pitchFamily="34" charset="0"/>
                <a:cs typeface="Open Sans" panose="020B0606030504020204" pitchFamily="34" charset="0"/>
              </a:rPr>
              <a:t>Employment income:</a:t>
            </a:r>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742950" lvl="1" indent="-285750">
              <a:buFont typeface="Arial,Sans-Serif"/>
              <a:buChar char="•"/>
            </a:pPr>
            <a:r>
              <a:rPr lang="en-US" sz="1600" dirty="0">
                <a:latin typeface="Open Sans" panose="020B0606030504020204" pitchFamily="34" charset="0"/>
                <a:ea typeface="Open Sans" panose="020B0606030504020204" pitchFamily="34" charset="0"/>
                <a:cs typeface="Open Sans" panose="020B0606030504020204" pitchFamily="34" charset="0"/>
              </a:rPr>
              <a:t>Must be based on verifiable proof of employment (pay stub)</a:t>
            </a:r>
          </a:p>
          <a:p>
            <a:pPr marL="742950" lvl="1" indent="-285750">
              <a:buFont typeface="Arial,Sans-Serif"/>
              <a:buChar char="•"/>
            </a:pPr>
            <a:r>
              <a:rPr lang="en-US" sz="1600" dirty="0">
                <a:latin typeface="Open Sans" panose="020B0606030504020204" pitchFamily="34" charset="0"/>
                <a:ea typeface="Open Sans" panose="020B0606030504020204" pitchFamily="34" charset="0"/>
                <a:cs typeface="Open Sans" panose="020B0606030504020204" pitchFamily="34" charset="0"/>
              </a:rPr>
              <a:t>Must be </a:t>
            </a:r>
            <a:r>
              <a:rPr lang="en-US" sz="1600" b="1" u="sng" dirty="0">
                <a:latin typeface="Open Sans" panose="020B0606030504020204" pitchFamily="34" charset="0"/>
                <a:ea typeface="Open Sans" panose="020B0606030504020204" pitchFamily="34" charset="0"/>
                <a:cs typeface="Open Sans" panose="020B0606030504020204" pitchFamily="34" charset="0"/>
              </a:rPr>
              <a:t>net income</a:t>
            </a:r>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742950" lvl="1" indent="-285750">
              <a:buFont typeface="Arial,Sans-Serif"/>
              <a:buChar char="•"/>
            </a:pPr>
            <a:r>
              <a:rPr lang="en-US" sz="1600" dirty="0">
                <a:latin typeface="Open Sans" panose="020B0606030504020204" pitchFamily="34" charset="0"/>
                <a:ea typeface="Open Sans" panose="020B0606030504020204" pitchFamily="34" charset="0"/>
                <a:cs typeface="Open Sans" panose="020B0606030504020204" pitchFamily="34" charset="0"/>
              </a:rPr>
              <a:t>Must use accurate calculation of net income, not round number estimate</a:t>
            </a:r>
          </a:p>
          <a:p>
            <a:pPr marL="742950" lvl="1" indent="-285750">
              <a:buFont typeface="Arial,Sans-Serif"/>
              <a:buChar char="•"/>
            </a:pPr>
            <a:r>
              <a:rPr lang="en-US" sz="1600" dirty="0">
                <a:latin typeface="Open Sans" panose="020B0606030504020204" pitchFamily="34" charset="0"/>
                <a:ea typeface="Open Sans" panose="020B0606030504020204" pitchFamily="34" charset="0"/>
                <a:cs typeface="Open Sans" panose="020B0606030504020204" pitchFamily="34" charset="0"/>
              </a:rPr>
              <a:t>Income for all adults from all jobs</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Arrow: Right 4">
            <a:extLst>
              <a:ext uri="{FF2B5EF4-FFF2-40B4-BE49-F238E27FC236}">
                <a16:creationId xmlns:a16="http://schemas.microsoft.com/office/drawing/2014/main" id="{BBED8118-6CE4-9C5F-4A09-E408D3A1E469}"/>
              </a:ext>
            </a:extLst>
          </p:cNvPr>
          <p:cNvSpPr/>
          <p:nvPr/>
        </p:nvSpPr>
        <p:spPr>
          <a:xfrm rot="10800000">
            <a:off x="10652628" y="2103120"/>
            <a:ext cx="375920" cy="284480"/>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405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able&#10;&#10;Description automatically generated">
            <a:extLst>
              <a:ext uri="{FF2B5EF4-FFF2-40B4-BE49-F238E27FC236}">
                <a16:creationId xmlns:a16="http://schemas.microsoft.com/office/drawing/2014/main" id="{98DF3E42-A3DB-D35F-DE81-0178E2CD7C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7892" y="1676209"/>
            <a:ext cx="6615801" cy="5181791"/>
          </a:xfrm>
          <a:prstGeom prst="rect">
            <a:avLst/>
          </a:prstGeom>
        </p:spPr>
      </p:pic>
      <p:sp>
        <p:nvSpPr>
          <p:cNvPr id="2" name="TextBox 1">
            <a:extLst>
              <a:ext uri="{FF2B5EF4-FFF2-40B4-BE49-F238E27FC236}">
                <a16:creationId xmlns:a16="http://schemas.microsoft.com/office/drawing/2014/main" id="{A42D36F9-D253-45B2-8699-307E327E6CB0}"/>
              </a:ext>
            </a:extLst>
          </p:cNvPr>
          <p:cNvSpPr txBox="1"/>
          <p:nvPr/>
        </p:nvSpPr>
        <p:spPr>
          <a:xfrm>
            <a:off x="731520" y="484338"/>
            <a:ext cx="11460480" cy="707886"/>
          </a:xfrm>
          <a:prstGeom prst="rect">
            <a:avLst/>
          </a:prstGeom>
          <a:noFill/>
        </p:spPr>
        <p:txBody>
          <a:bodyPr wrap="square" lIns="91440" tIns="45720" rIns="91440" bIns="45720" rtlCol="0" anchor="t">
            <a:spAutoFit/>
          </a:bodyPr>
          <a:lstStyle/>
          <a:p>
            <a:r>
              <a:rPr lang="en-US" sz="4000" b="1">
                <a:latin typeface="Open Sans"/>
                <a:ea typeface="Open Sans"/>
                <a:cs typeface="Open Sans"/>
              </a:rPr>
              <a:t>Understanding Pay Stubs</a:t>
            </a:r>
          </a:p>
        </p:txBody>
      </p:sp>
      <p:sp>
        <p:nvSpPr>
          <p:cNvPr id="5" name="TextBox 4">
            <a:extLst>
              <a:ext uri="{FF2B5EF4-FFF2-40B4-BE49-F238E27FC236}">
                <a16:creationId xmlns:a16="http://schemas.microsoft.com/office/drawing/2014/main" id="{0F3C9DB0-1CDE-10EA-F2E6-918FF3D32C9D}"/>
              </a:ext>
            </a:extLst>
          </p:cNvPr>
          <p:cNvSpPr txBox="1"/>
          <p:nvPr/>
        </p:nvSpPr>
        <p:spPr>
          <a:xfrm>
            <a:off x="725406" y="1805838"/>
            <a:ext cx="4011254" cy="3416320"/>
          </a:xfrm>
          <a:prstGeom prst="rect">
            <a:avLst/>
          </a:prstGeom>
          <a:noFill/>
        </p:spPr>
        <p:txBody>
          <a:bodyPr wrap="square">
            <a:spAutoFit/>
          </a:bodyPr>
          <a:lstStyle/>
          <a:p>
            <a:pPr rtl="0" fontAlgn="base"/>
            <a:r>
              <a:rPr lang="en-US" sz="2400" b="1">
                <a:solidFill>
                  <a:srgbClr val="000000"/>
                </a:solidFill>
                <a:latin typeface="Open Sans" panose="020B0606030504020204" pitchFamily="34" charset="0"/>
                <a:ea typeface="Open Sans" panose="020B0606030504020204" pitchFamily="34" charset="0"/>
                <a:cs typeface="Open Sans" panose="020B0606030504020204" pitchFamily="34" charset="0"/>
              </a:rPr>
              <a:t>Must show:</a:t>
            </a:r>
          </a:p>
          <a:p>
            <a:pPr marL="342900" indent="-342900" rtl="0" fontAlgn="base">
              <a:buFont typeface="Wingdings" panose="05000000000000000000" pitchFamily="2" charset="2"/>
              <a:buChar char="ü"/>
            </a:pPr>
            <a:r>
              <a:rPr lang="en-US" sz="2400">
                <a:solidFill>
                  <a:srgbClr val="000000"/>
                </a:solidFill>
                <a:latin typeface="Open Sans" panose="020B0606030504020204" pitchFamily="34" charset="0"/>
                <a:ea typeface="Open Sans" panose="020B0606030504020204" pitchFamily="34" charset="0"/>
                <a:cs typeface="Open Sans" panose="020B0606030504020204" pitchFamily="34" charset="0"/>
              </a:rPr>
              <a:t>Client’s employment</a:t>
            </a:r>
          </a:p>
          <a:p>
            <a:pPr marL="342900" indent="-342900" rtl="0" fontAlgn="base">
              <a:buFont typeface="Wingdings" panose="05000000000000000000" pitchFamily="2" charset="2"/>
              <a:buChar char="ü"/>
            </a:pPr>
            <a:r>
              <a:rPr lang="en-US" sz="2400">
                <a:solidFill>
                  <a:srgbClr val="000000"/>
                </a:solidFill>
                <a:latin typeface="Open Sans" panose="020B0606030504020204" pitchFamily="34" charset="0"/>
                <a:ea typeface="Open Sans" panose="020B0606030504020204" pitchFamily="34" charset="0"/>
                <a:cs typeface="Open Sans" panose="020B0606030504020204" pitchFamily="34" charset="0"/>
              </a:rPr>
              <a:t>Hours worked</a:t>
            </a:r>
          </a:p>
          <a:p>
            <a:pPr marL="342900" indent="-342900" rtl="0" fontAlgn="base">
              <a:buFont typeface="Wingdings" panose="05000000000000000000" pitchFamily="2" charset="2"/>
              <a:buChar char="ü"/>
            </a:pPr>
            <a:r>
              <a:rPr lang="en-US" sz="2400">
                <a:solidFill>
                  <a:srgbClr val="000000"/>
                </a:solidFill>
                <a:latin typeface="Open Sans" panose="020B0606030504020204" pitchFamily="34" charset="0"/>
                <a:ea typeface="Open Sans" panose="020B0606030504020204" pitchFamily="34" charset="0"/>
                <a:cs typeface="Open Sans" panose="020B0606030504020204" pitchFamily="34" charset="0"/>
              </a:rPr>
              <a:t>Wage</a:t>
            </a:r>
          </a:p>
          <a:p>
            <a:pPr marL="342900" indent="-342900" rtl="0" fontAlgn="base">
              <a:buFont typeface="Wingdings" panose="05000000000000000000" pitchFamily="2" charset="2"/>
              <a:buChar char="ü"/>
            </a:pPr>
            <a:r>
              <a:rPr lang="en-US" sz="2400">
                <a:solidFill>
                  <a:srgbClr val="000000"/>
                </a:solidFill>
                <a:latin typeface="Open Sans" panose="020B0606030504020204" pitchFamily="34" charset="0"/>
                <a:ea typeface="Open Sans" panose="020B0606030504020204" pitchFamily="34" charset="0"/>
                <a:cs typeface="Open Sans" panose="020B0606030504020204" pitchFamily="34" charset="0"/>
              </a:rPr>
              <a:t>Compliance with U.S. Federal Tax Regulations</a:t>
            </a:r>
          </a:p>
          <a:p>
            <a:pPr marL="285750" indent="-285750" rtl="0" fontAlgn="base">
              <a:buFont typeface="Arial" panose="020B0604020202020204" pitchFamily="34" charset="0"/>
              <a:buChar char="•"/>
            </a:pPr>
            <a:endParaRPr lang="en-US" sz="240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rtl="0" fontAlgn="base"/>
            <a:r>
              <a:rPr lang="en-US" sz="2400">
                <a:solidFill>
                  <a:srgbClr val="000000"/>
                </a:solidFill>
                <a:latin typeface="Open Sans" panose="020B0606030504020204" pitchFamily="34" charset="0"/>
                <a:ea typeface="Open Sans" panose="020B0606030504020204" pitchFamily="34" charset="0"/>
                <a:cs typeface="Open Sans" panose="020B0606030504020204" pitchFamily="34" charset="0"/>
              </a:rPr>
              <a:t>Budgets use </a:t>
            </a:r>
            <a:r>
              <a:rPr lang="en-US" sz="2400" b="1">
                <a:solidFill>
                  <a:srgbClr val="000000"/>
                </a:solidFill>
                <a:latin typeface="Open Sans" panose="020B0606030504020204" pitchFamily="34" charset="0"/>
                <a:ea typeface="Open Sans" panose="020B0606030504020204" pitchFamily="34" charset="0"/>
                <a:cs typeface="Open Sans" panose="020B0606030504020204" pitchFamily="34" charset="0"/>
              </a:rPr>
              <a:t>net income,</a:t>
            </a:r>
            <a:r>
              <a:rPr lang="en-US" sz="2400">
                <a:solidFill>
                  <a:srgbClr val="000000"/>
                </a:solidFill>
                <a:latin typeface="Open Sans" panose="020B0606030504020204" pitchFamily="34" charset="0"/>
                <a:ea typeface="Open Sans" panose="020B0606030504020204" pitchFamily="34" charset="0"/>
                <a:cs typeface="Open Sans" panose="020B0606030504020204" pitchFamily="34" charset="0"/>
              </a:rPr>
              <a:t> not gross income</a:t>
            </a:r>
            <a:endParaRPr lang="en-US" sz="2400" u="sng">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192C3454-E4C2-0A54-7E57-062AC5BCB018}"/>
              </a:ext>
            </a:extLst>
          </p:cNvPr>
          <p:cNvSpPr txBox="1"/>
          <p:nvPr/>
        </p:nvSpPr>
        <p:spPr>
          <a:xfrm>
            <a:off x="5117285" y="1805838"/>
            <a:ext cx="1702965" cy="415498"/>
          </a:xfrm>
          <a:prstGeom prst="rect">
            <a:avLst/>
          </a:prstGeom>
          <a:solidFill>
            <a:srgbClr val="FFFF00">
              <a:alpha val="34000"/>
            </a:srgbClr>
          </a:solidFill>
        </p:spPr>
        <p:txBody>
          <a:bodyPr wrap="square" rtlCol="0">
            <a:spAutoFit/>
          </a:bodyPr>
          <a:lstStyle/>
          <a:p>
            <a:r>
              <a:rPr lang="en-US" sz="700"/>
              <a:t>    </a:t>
            </a:r>
          </a:p>
          <a:p>
            <a:endParaRPr lang="en-US" sz="700"/>
          </a:p>
          <a:p>
            <a:endParaRPr lang="en-US" sz="700"/>
          </a:p>
        </p:txBody>
      </p:sp>
      <p:sp>
        <p:nvSpPr>
          <p:cNvPr id="8" name="TextBox 7">
            <a:extLst>
              <a:ext uri="{FF2B5EF4-FFF2-40B4-BE49-F238E27FC236}">
                <a16:creationId xmlns:a16="http://schemas.microsoft.com/office/drawing/2014/main" id="{A40088E7-01D5-BDB0-2F21-85BF7F1E6D41}"/>
              </a:ext>
            </a:extLst>
          </p:cNvPr>
          <p:cNvSpPr txBox="1"/>
          <p:nvPr/>
        </p:nvSpPr>
        <p:spPr>
          <a:xfrm>
            <a:off x="5621382" y="5513577"/>
            <a:ext cx="1702965" cy="200055"/>
          </a:xfrm>
          <a:prstGeom prst="rect">
            <a:avLst/>
          </a:prstGeom>
          <a:solidFill>
            <a:srgbClr val="FFFF00">
              <a:alpha val="34000"/>
            </a:srgbClr>
          </a:solidFill>
        </p:spPr>
        <p:txBody>
          <a:bodyPr wrap="square" rtlCol="0">
            <a:spAutoFit/>
          </a:bodyPr>
          <a:lstStyle/>
          <a:p>
            <a:r>
              <a:rPr lang="en-US" sz="700"/>
              <a:t>    </a:t>
            </a:r>
          </a:p>
        </p:txBody>
      </p:sp>
      <p:sp>
        <p:nvSpPr>
          <p:cNvPr id="11" name="TextBox 10">
            <a:extLst>
              <a:ext uri="{FF2B5EF4-FFF2-40B4-BE49-F238E27FC236}">
                <a16:creationId xmlns:a16="http://schemas.microsoft.com/office/drawing/2014/main" id="{79F4E955-7790-9159-9C65-980EA98172FC}"/>
              </a:ext>
            </a:extLst>
          </p:cNvPr>
          <p:cNvSpPr txBox="1"/>
          <p:nvPr/>
        </p:nvSpPr>
        <p:spPr>
          <a:xfrm>
            <a:off x="5043940" y="5869460"/>
            <a:ext cx="2581653" cy="630942"/>
          </a:xfrm>
          <a:prstGeom prst="rect">
            <a:avLst/>
          </a:prstGeom>
          <a:solidFill>
            <a:srgbClr val="FFFF00">
              <a:alpha val="34000"/>
            </a:srgbClr>
          </a:solidFill>
        </p:spPr>
        <p:txBody>
          <a:bodyPr wrap="square" rtlCol="0">
            <a:spAutoFit/>
          </a:bodyPr>
          <a:lstStyle/>
          <a:p>
            <a:endParaRPr lang="en-US" sz="700"/>
          </a:p>
          <a:p>
            <a:endParaRPr lang="en-US" sz="700"/>
          </a:p>
          <a:p>
            <a:endParaRPr lang="en-US" sz="700"/>
          </a:p>
          <a:p>
            <a:endParaRPr lang="en-US" sz="700"/>
          </a:p>
          <a:p>
            <a:endParaRPr lang="en-US" sz="700"/>
          </a:p>
        </p:txBody>
      </p:sp>
      <p:sp>
        <p:nvSpPr>
          <p:cNvPr id="12" name="TextBox 11">
            <a:extLst>
              <a:ext uri="{FF2B5EF4-FFF2-40B4-BE49-F238E27FC236}">
                <a16:creationId xmlns:a16="http://schemas.microsoft.com/office/drawing/2014/main" id="{6A091B3B-7918-712E-72E4-F8A654FB0AC3}"/>
              </a:ext>
            </a:extLst>
          </p:cNvPr>
          <p:cNvSpPr txBox="1"/>
          <p:nvPr/>
        </p:nvSpPr>
        <p:spPr>
          <a:xfrm>
            <a:off x="9649496" y="4910968"/>
            <a:ext cx="1702965" cy="107722"/>
          </a:xfrm>
          <a:prstGeom prst="rect">
            <a:avLst/>
          </a:prstGeom>
          <a:solidFill>
            <a:srgbClr val="FFFF00">
              <a:alpha val="34000"/>
            </a:srgbClr>
          </a:solidFill>
        </p:spPr>
        <p:txBody>
          <a:bodyPr wrap="square" rtlCol="0">
            <a:spAutoFit/>
          </a:bodyPr>
          <a:lstStyle/>
          <a:p>
            <a:r>
              <a:rPr lang="en-US" sz="100"/>
              <a:t>    </a:t>
            </a:r>
          </a:p>
        </p:txBody>
      </p:sp>
      <p:sp>
        <p:nvSpPr>
          <p:cNvPr id="13" name="TextBox 12">
            <a:extLst>
              <a:ext uri="{FF2B5EF4-FFF2-40B4-BE49-F238E27FC236}">
                <a16:creationId xmlns:a16="http://schemas.microsoft.com/office/drawing/2014/main" id="{213BBAC8-DFDA-D4BB-298B-720B6E9BBB38}"/>
              </a:ext>
            </a:extLst>
          </p:cNvPr>
          <p:cNvSpPr txBox="1"/>
          <p:nvPr/>
        </p:nvSpPr>
        <p:spPr>
          <a:xfrm>
            <a:off x="5043940" y="5713632"/>
            <a:ext cx="2086533" cy="107722"/>
          </a:xfrm>
          <a:prstGeom prst="rect">
            <a:avLst/>
          </a:prstGeom>
          <a:solidFill>
            <a:srgbClr val="FF0000">
              <a:alpha val="52000"/>
            </a:srgbClr>
          </a:solidFill>
        </p:spPr>
        <p:txBody>
          <a:bodyPr wrap="square" rtlCol="0">
            <a:spAutoFit/>
          </a:bodyPr>
          <a:lstStyle/>
          <a:p>
            <a:r>
              <a:rPr lang="en-US" sz="100"/>
              <a:t>    </a:t>
            </a:r>
          </a:p>
        </p:txBody>
      </p:sp>
      <p:sp>
        <p:nvSpPr>
          <p:cNvPr id="4" name="Rectangle 3">
            <a:extLst>
              <a:ext uri="{FF2B5EF4-FFF2-40B4-BE49-F238E27FC236}">
                <a16:creationId xmlns:a16="http://schemas.microsoft.com/office/drawing/2014/main" id="{E37D3D22-19C2-8275-9702-0513C69E5AF3}"/>
              </a:ext>
            </a:extLst>
          </p:cNvPr>
          <p:cNvSpPr/>
          <p:nvPr/>
        </p:nvSpPr>
        <p:spPr>
          <a:xfrm>
            <a:off x="0" y="1265858"/>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525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c 12">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A63FDF6-C541-464D-74AA-4192688E5A39}"/>
              </a:ext>
            </a:extLst>
          </p:cNvPr>
          <p:cNvSpPr txBox="1"/>
          <p:nvPr/>
        </p:nvSpPr>
        <p:spPr>
          <a:xfrm>
            <a:off x="-1330969" y="838002"/>
            <a:ext cx="10515600" cy="1113897"/>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kern="1200">
                <a:latin typeface="Open Sans"/>
                <a:ea typeface="Open Sans"/>
                <a:cs typeface="Open Sans"/>
              </a:rPr>
              <a:t>Budget common findings</a:t>
            </a:r>
          </a:p>
        </p:txBody>
      </p:sp>
      <p:sp>
        <p:nvSpPr>
          <p:cNvPr id="6" name="TextBox 5">
            <a:extLst>
              <a:ext uri="{FF2B5EF4-FFF2-40B4-BE49-F238E27FC236}">
                <a16:creationId xmlns:a16="http://schemas.microsoft.com/office/drawing/2014/main" id="{081F185A-4E20-7408-1979-A83EFE7B800E}"/>
              </a:ext>
            </a:extLst>
          </p:cNvPr>
          <p:cNvSpPr txBox="1"/>
          <p:nvPr/>
        </p:nvSpPr>
        <p:spPr>
          <a:xfrm>
            <a:off x="1062618" y="2609044"/>
            <a:ext cx="9956364" cy="39318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45745" indent="-245745" defTabSz="786384">
              <a:spcAft>
                <a:spcPts val="600"/>
              </a:spcAft>
              <a:buFont typeface="Arial" panose="020B0604020202020204" pitchFamily="34" charset="0"/>
              <a:buChar char="•"/>
            </a:pPr>
            <a:r>
              <a:rPr lang="en-US" sz="2050" kern="1200" dirty="0">
                <a:latin typeface="+mn-lt"/>
                <a:ea typeface="+mn-ea"/>
                <a:cs typeface="Calibri" panose="020F0502020204030204"/>
              </a:rPr>
              <a:t>Not including MRIS report in file</a:t>
            </a:r>
          </a:p>
          <a:p>
            <a:pPr marL="245745" indent="-245745" defTabSz="786384">
              <a:spcAft>
                <a:spcPts val="600"/>
              </a:spcAft>
              <a:buFont typeface="Arial" panose="020B0604020202020204" pitchFamily="34" charset="0"/>
              <a:buChar char="•"/>
            </a:pPr>
            <a:r>
              <a:rPr lang="en-US" sz="2050" kern="1200" dirty="0">
                <a:latin typeface="+mn-lt"/>
                <a:ea typeface="+mn-ea"/>
                <a:cs typeface="Calibri" panose="020F0502020204030204"/>
              </a:rPr>
              <a:t>Not including income from pay stub or proof of employment within the required timeframe (from within 30 days)</a:t>
            </a:r>
            <a:endParaRPr lang="en-US" sz="2050" kern="1200" dirty="0">
              <a:latin typeface="+mn-lt"/>
              <a:cs typeface="Calibri" panose="020F0502020204030204"/>
            </a:endParaRPr>
          </a:p>
          <a:p>
            <a:pPr marL="245745" indent="-245745" defTabSz="786384">
              <a:spcAft>
                <a:spcPts val="600"/>
              </a:spcAft>
              <a:buFont typeface="Arial" panose="020B0604020202020204" pitchFamily="34" charset="0"/>
              <a:buChar char="•"/>
            </a:pPr>
            <a:r>
              <a:rPr lang="en-US" sz="2050" dirty="0">
                <a:cs typeface="Calibri" panose="020F0502020204030204"/>
              </a:rPr>
              <a:t>Including gross</a:t>
            </a:r>
            <a:r>
              <a:rPr lang="en-US" sz="2050" kern="1200" dirty="0">
                <a:latin typeface="+mn-lt"/>
                <a:ea typeface="+mn-ea"/>
                <a:cs typeface="Calibri" panose="020F0502020204030204"/>
              </a:rPr>
              <a:t> income</a:t>
            </a:r>
            <a:r>
              <a:rPr lang="en-US" sz="2050" dirty="0">
                <a:cs typeface="Calibri" panose="020F0502020204030204"/>
              </a:rPr>
              <a:t> instead of net income</a:t>
            </a:r>
            <a:endParaRPr lang="en-US" sz="2050" kern="1200" dirty="0">
              <a:latin typeface="+mn-lt"/>
              <a:cs typeface="Calibri" panose="020F0502020204030204"/>
            </a:endParaRPr>
          </a:p>
          <a:p>
            <a:pPr marL="245745" indent="-245745" defTabSz="786384">
              <a:spcAft>
                <a:spcPts val="600"/>
              </a:spcAft>
              <a:buFont typeface="Arial" panose="020B0604020202020204" pitchFamily="34" charset="0"/>
              <a:buChar char="•"/>
            </a:pPr>
            <a:r>
              <a:rPr lang="en-US" sz="2100" dirty="0">
                <a:cs typeface="Calibri" panose="020F0502020204030204"/>
              </a:rPr>
              <a:t>Unclear calculation of monthly income</a:t>
            </a:r>
            <a:endParaRPr lang="en-US" sz="2050" dirty="0">
              <a:cs typeface="Calibri" panose="020F0502020204030204"/>
            </a:endParaRPr>
          </a:p>
          <a:p>
            <a:pPr marL="245745" indent="-245745" defTabSz="786384">
              <a:spcAft>
                <a:spcPts val="600"/>
              </a:spcAft>
              <a:buFont typeface="Arial" panose="020B0604020202020204" pitchFamily="34" charset="0"/>
              <a:buChar char="•"/>
            </a:pPr>
            <a:r>
              <a:rPr lang="en-US" sz="2050" dirty="0">
                <a:cs typeface="Calibri" panose="020F0502020204030204"/>
              </a:rPr>
              <a:t>Not</a:t>
            </a:r>
            <a:r>
              <a:rPr lang="en-US" sz="2050" kern="1200" dirty="0">
                <a:latin typeface="+mn-lt"/>
                <a:ea typeface="+mn-ea"/>
                <a:cs typeface="Calibri" panose="020F0502020204030204"/>
              </a:rPr>
              <a:t> case </a:t>
            </a:r>
            <a:r>
              <a:rPr lang="en-US" sz="2050" dirty="0">
                <a:cs typeface="Calibri" panose="020F0502020204030204"/>
              </a:rPr>
              <a:t>noting</a:t>
            </a:r>
            <a:r>
              <a:rPr lang="en-US" sz="2050" kern="1200" dirty="0">
                <a:latin typeface="+mn-lt"/>
                <a:ea typeface="+mn-ea"/>
                <a:cs typeface="Calibri" panose="020F0502020204030204"/>
              </a:rPr>
              <a:t> significant financial changes (adjusted budgets)</a:t>
            </a:r>
            <a:endParaRPr lang="en-US" sz="2050" kern="1200" dirty="0">
              <a:latin typeface="+mn-lt"/>
              <a:cs typeface="Calibri" panose="020F0502020204030204"/>
            </a:endParaRPr>
          </a:p>
          <a:p>
            <a:pPr marL="245745" indent="-245745" defTabSz="786384">
              <a:spcAft>
                <a:spcPts val="600"/>
              </a:spcAft>
              <a:buFont typeface="Arial" panose="020B0604020202020204" pitchFamily="34" charset="0"/>
              <a:buChar char="•"/>
            </a:pPr>
            <a:r>
              <a:rPr lang="en-US" sz="2050" dirty="0">
                <a:cs typeface="Calibri" panose="020F0502020204030204"/>
              </a:rPr>
              <a:t>Inaccurately including</a:t>
            </a:r>
            <a:r>
              <a:rPr lang="en-US" sz="2050" kern="1200" dirty="0">
                <a:latin typeface="+mn-lt"/>
                <a:ea typeface="+mn-ea"/>
                <a:cs typeface="Calibri" panose="020F0502020204030204"/>
              </a:rPr>
              <a:t> the ongoing MG assistance in the income calculation</a:t>
            </a:r>
            <a:endParaRPr lang="en-US" sz="2050" kern="1200" dirty="0">
              <a:latin typeface="+mn-lt"/>
              <a:cs typeface="Calibri" panose="020F0502020204030204"/>
            </a:endParaRPr>
          </a:p>
          <a:p>
            <a:pPr marL="245745" indent="-245745" defTabSz="786384">
              <a:spcAft>
                <a:spcPts val="600"/>
              </a:spcAft>
              <a:buFont typeface="Arial" panose="020B0604020202020204" pitchFamily="34" charset="0"/>
              <a:buChar char="•"/>
            </a:pPr>
            <a:r>
              <a:rPr lang="en-US" sz="2100" dirty="0">
                <a:cs typeface="Calibri" panose="020F0502020204030204"/>
              </a:rPr>
              <a:t>Many clients don't understand they're still in MG if they’re self-sufficient at day 180</a:t>
            </a:r>
            <a:endParaRPr lang="en-US" sz="2050" dirty="0">
              <a:cs typeface="Calibri" panose="020F0502020204030204"/>
            </a:endParaRPr>
          </a:p>
          <a:p>
            <a:pPr marL="245745" indent="-245745" defTabSz="786384">
              <a:spcAft>
                <a:spcPts val="600"/>
              </a:spcAft>
              <a:buFont typeface="Arial" panose="020B0604020202020204" pitchFamily="34" charset="0"/>
              <a:buChar char="•"/>
            </a:pPr>
            <a:endParaRPr lang="en-US" sz="2050" kern="1200" dirty="0">
              <a:solidFill>
                <a:schemeClr val="tx1"/>
              </a:solidFill>
              <a:latin typeface="+mn-lt"/>
              <a:cs typeface="Calibri" panose="020F0502020204030204"/>
            </a:endParaRPr>
          </a:p>
          <a:p>
            <a:pPr marL="285750" indent="-285750">
              <a:spcAft>
                <a:spcPts val="600"/>
              </a:spcAft>
              <a:buFont typeface="Arial" panose="020B0604020202020204" pitchFamily="34" charset="0"/>
              <a:buChar char="•"/>
            </a:pPr>
            <a:endParaRPr lang="en-US" sz="2400" dirty="0">
              <a:cs typeface="Calibri" panose="020F0502020204030204"/>
            </a:endParaRPr>
          </a:p>
        </p:txBody>
      </p:sp>
      <p:sp>
        <p:nvSpPr>
          <p:cNvPr id="2" name="Rectangle 1">
            <a:extLst>
              <a:ext uri="{FF2B5EF4-FFF2-40B4-BE49-F238E27FC236}">
                <a16:creationId xmlns:a16="http://schemas.microsoft.com/office/drawing/2014/main" id="{19FFC7C0-671C-A6E4-A8BD-7FEA55530EA7}"/>
              </a:ext>
            </a:extLst>
          </p:cNvPr>
          <p:cNvSpPr/>
          <p:nvPr/>
        </p:nvSpPr>
        <p:spPr>
          <a:xfrm>
            <a:off x="-3048" y="1810289"/>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424369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C28C104-E756-397F-1347-1D4D4FFE8518}"/>
              </a:ext>
            </a:extLst>
          </p:cNvPr>
          <p:cNvSpPr>
            <a:spLocks noGrp="1"/>
          </p:cNvSpPr>
          <p:nvPr>
            <p:ph type="title"/>
          </p:nvPr>
        </p:nvSpPr>
        <p:spPr>
          <a:xfrm>
            <a:off x="841248" y="334644"/>
            <a:ext cx="10509504" cy="1076914"/>
          </a:xfrm>
        </p:spPr>
        <p:txBody>
          <a:bodyPr anchor="ctr">
            <a:noAutofit/>
          </a:bodyPr>
          <a:lstStyle/>
          <a:p>
            <a:r>
              <a:rPr lang="en-US" sz="3200" b="1">
                <a:latin typeface="Open Sans" panose="020B0606030504020204" pitchFamily="34" charset="0"/>
                <a:ea typeface="Open Sans" panose="020B0606030504020204" pitchFamily="34" charset="0"/>
                <a:cs typeface="Open Sans" panose="020B0606030504020204" pitchFamily="34" charset="0"/>
              </a:rPr>
              <a:t>Case Closure Letter</a:t>
            </a:r>
          </a:p>
        </p:txBody>
      </p:sp>
      <p:sp>
        <p:nvSpPr>
          <p:cNvPr id="13" name="Rectangle 12">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F459A326-83EB-9AFD-81C7-BA8410289C70}"/>
              </a:ext>
            </a:extLst>
          </p:cNvPr>
          <p:cNvSpPr/>
          <p:nvPr/>
        </p:nvSpPr>
        <p:spPr>
          <a:xfrm>
            <a:off x="0" y="1254097"/>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10" descr="A close-up of a document&#10;&#10;Description automatically generated">
            <a:extLst>
              <a:ext uri="{FF2B5EF4-FFF2-40B4-BE49-F238E27FC236}">
                <a16:creationId xmlns:a16="http://schemas.microsoft.com/office/drawing/2014/main" id="{3725B544-8689-9683-6074-9B224107BBCE}"/>
              </a:ext>
            </a:extLst>
          </p:cNvPr>
          <p:cNvPicPr>
            <a:picLocks noChangeAspect="1"/>
          </p:cNvPicPr>
          <p:nvPr/>
        </p:nvPicPr>
        <p:blipFill>
          <a:blip r:embed="rId3"/>
          <a:stretch>
            <a:fillRect/>
          </a:stretch>
        </p:blipFill>
        <p:spPr>
          <a:xfrm>
            <a:off x="1127760" y="1715078"/>
            <a:ext cx="10139680" cy="4840083"/>
          </a:xfrm>
          <a:prstGeom prst="rect">
            <a:avLst/>
          </a:prstGeom>
        </p:spPr>
      </p:pic>
      <p:sp>
        <p:nvSpPr>
          <p:cNvPr id="6" name="Minus Sign 5">
            <a:extLst>
              <a:ext uri="{FF2B5EF4-FFF2-40B4-BE49-F238E27FC236}">
                <a16:creationId xmlns:a16="http://schemas.microsoft.com/office/drawing/2014/main" id="{285AE93B-18CC-28CA-5FA1-8E8F870D1D4A}"/>
              </a:ext>
            </a:extLst>
          </p:cNvPr>
          <p:cNvSpPr/>
          <p:nvPr/>
        </p:nvSpPr>
        <p:spPr>
          <a:xfrm>
            <a:off x="8564880" y="2509520"/>
            <a:ext cx="2661920" cy="172720"/>
          </a:xfrm>
          <a:prstGeom prst="mathMinus">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inus Sign 6">
            <a:extLst>
              <a:ext uri="{FF2B5EF4-FFF2-40B4-BE49-F238E27FC236}">
                <a16:creationId xmlns:a16="http://schemas.microsoft.com/office/drawing/2014/main" id="{A52ECBCD-F20E-7185-A63C-63A81D0F39B5}"/>
              </a:ext>
            </a:extLst>
          </p:cNvPr>
          <p:cNvSpPr/>
          <p:nvPr/>
        </p:nvSpPr>
        <p:spPr>
          <a:xfrm>
            <a:off x="4673600" y="2743200"/>
            <a:ext cx="6217920" cy="182880"/>
          </a:xfrm>
          <a:prstGeom prst="mathMinus">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inus Sign 7">
            <a:extLst>
              <a:ext uri="{FF2B5EF4-FFF2-40B4-BE49-F238E27FC236}">
                <a16:creationId xmlns:a16="http://schemas.microsoft.com/office/drawing/2014/main" id="{BE4C51EC-DAF7-A88F-9F78-1982AAE90CC6}"/>
              </a:ext>
            </a:extLst>
          </p:cNvPr>
          <p:cNvSpPr/>
          <p:nvPr/>
        </p:nvSpPr>
        <p:spPr>
          <a:xfrm>
            <a:off x="6014720" y="3251200"/>
            <a:ext cx="4368800" cy="182880"/>
          </a:xfrm>
          <a:prstGeom prst="mathMinus">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inus Sign 8">
            <a:extLst>
              <a:ext uri="{FF2B5EF4-FFF2-40B4-BE49-F238E27FC236}">
                <a16:creationId xmlns:a16="http://schemas.microsoft.com/office/drawing/2014/main" id="{2CC1425A-AC2B-453C-AAF8-FE482B8A8B64}"/>
              </a:ext>
            </a:extLst>
          </p:cNvPr>
          <p:cNvSpPr/>
          <p:nvPr/>
        </p:nvSpPr>
        <p:spPr>
          <a:xfrm>
            <a:off x="4673600" y="3434080"/>
            <a:ext cx="6390640" cy="193040"/>
          </a:xfrm>
          <a:prstGeom prst="mathMinus">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602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83C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2DFBCCB-FE60-6474-F16F-B0F67AF9FFB4}"/>
              </a:ext>
            </a:extLst>
          </p:cNvPr>
          <p:cNvSpPr txBox="1"/>
          <p:nvPr/>
        </p:nvSpPr>
        <p:spPr>
          <a:xfrm>
            <a:off x="0" y="-6869"/>
            <a:ext cx="2017700" cy="6855232"/>
          </a:xfrm>
          <a:prstGeom prst="rect">
            <a:avLst/>
          </a:prstGeom>
          <a:solidFill>
            <a:schemeClr val="accent5">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 name="Title 1">
            <a:extLst>
              <a:ext uri="{FF2B5EF4-FFF2-40B4-BE49-F238E27FC236}">
                <a16:creationId xmlns:a16="http://schemas.microsoft.com/office/drawing/2014/main" id="{DBCBDB86-E5BC-5449-E0AF-2BEC7E6D9669}"/>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b="1" kern="1200">
                <a:solidFill>
                  <a:srgbClr val="FFFFFF"/>
                </a:solidFill>
                <a:latin typeface="+mj-lt"/>
                <a:ea typeface="+mj-ea"/>
                <a:cs typeface="+mj-cs"/>
              </a:rPr>
              <a:t>Sample </a:t>
            </a:r>
            <a:r>
              <a:rPr lang="en-US" sz="2600" b="1">
                <a:solidFill>
                  <a:srgbClr val="FFFFFF"/>
                </a:solidFill>
              </a:rPr>
              <a:t>Case Closure Letter</a:t>
            </a:r>
            <a:endParaRPr lang="en-US" sz="2600" b="1" kern="1200">
              <a:solidFill>
                <a:srgbClr val="FFFFFF"/>
              </a:solidFill>
              <a:latin typeface="+mj-lt"/>
              <a:cs typeface="Calibri Light"/>
            </a:endParaRPr>
          </a:p>
        </p:txBody>
      </p:sp>
      <p:pic>
        <p:nvPicPr>
          <p:cNvPr id="3" name="Picture 6" descr="A letter of support to a child&#10;&#10;Description automatically generated">
            <a:extLst>
              <a:ext uri="{FF2B5EF4-FFF2-40B4-BE49-F238E27FC236}">
                <a16:creationId xmlns:a16="http://schemas.microsoft.com/office/drawing/2014/main" id="{EA7F43D3-AC5F-4B02-6716-5568946A0A3D}"/>
              </a:ext>
            </a:extLst>
          </p:cNvPr>
          <p:cNvPicPr>
            <a:picLocks noGrp="1" noChangeAspect="1"/>
          </p:cNvPicPr>
          <p:nvPr>
            <p:ph idx="1"/>
          </p:nvPr>
        </p:nvPicPr>
        <p:blipFill>
          <a:blip r:embed="rId3"/>
          <a:stretch>
            <a:fillRect/>
          </a:stretch>
        </p:blipFill>
        <p:spPr>
          <a:xfrm>
            <a:off x="4328601" y="123412"/>
            <a:ext cx="7333264" cy="6285092"/>
          </a:xfrm>
        </p:spPr>
      </p:pic>
      <p:sp>
        <p:nvSpPr>
          <p:cNvPr id="7" name="TextBox 6">
            <a:extLst>
              <a:ext uri="{FF2B5EF4-FFF2-40B4-BE49-F238E27FC236}">
                <a16:creationId xmlns:a16="http://schemas.microsoft.com/office/drawing/2014/main" id="{5A133B69-4918-B312-B4A0-B5A88FF9312D}"/>
              </a:ext>
            </a:extLst>
          </p:cNvPr>
          <p:cNvSpPr txBox="1"/>
          <p:nvPr/>
        </p:nvSpPr>
        <p:spPr>
          <a:xfrm>
            <a:off x="8847666" y="772583"/>
            <a:ext cx="916679" cy="197826"/>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8" name="TextBox 7">
            <a:extLst>
              <a:ext uri="{FF2B5EF4-FFF2-40B4-BE49-F238E27FC236}">
                <a16:creationId xmlns:a16="http://schemas.microsoft.com/office/drawing/2014/main" id="{136004D0-B0F7-B19F-0F8A-838EA6FE2E5F}"/>
              </a:ext>
            </a:extLst>
          </p:cNvPr>
          <p:cNvSpPr txBox="1"/>
          <p:nvPr/>
        </p:nvSpPr>
        <p:spPr>
          <a:xfrm>
            <a:off x="5637659" y="770955"/>
            <a:ext cx="1508531" cy="19864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0" name="TextBox 9">
            <a:extLst>
              <a:ext uri="{FF2B5EF4-FFF2-40B4-BE49-F238E27FC236}">
                <a16:creationId xmlns:a16="http://schemas.microsoft.com/office/drawing/2014/main" id="{A4B7CF25-EC09-B1DB-E817-CB70C8374BD2}"/>
              </a:ext>
            </a:extLst>
          </p:cNvPr>
          <p:cNvSpPr txBox="1"/>
          <p:nvPr/>
        </p:nvSpPr>
        <p:spPr>
          <a:xfrm>
            <a:off x="5222468" y="5136173"/>
            <a:ext cx="2080130" cy="1075575"/>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highlight>
                <a:srgbClr val="FFFF00"/>
              </a:highlight>
            </a:endParaRPr>
          </a:p>
        </p:txBody>
      </p:sp>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1C39C512-5205-DD8F-DFFB-34B4667BE6A1}"/>
                  </a:ext>
                </a:extLst>
              </p14:cNvPr>
              <p14:cNvContentPartPr/>
              <p14:nvPr/>
            </p14:nvContentPartPr>
            <p14:xfrm>
              <a:off x="9725308" y="1327046"/>
              <a:ext cx="959363" cy="61763"/>
            </p14:xfrm>
          </p:contentPart>
        </mc:Choice>
        <mc:Fallback xmlns="">
          <p:pic>
            <p:nvPicPr>
              <p:cNvPr id="12" name="Ink 11">
                <a:extLst>
                  <a:ext uri="{FF2B5EF4-FFF2-40B4-BE49-F238E27FC236}">
                    <a16:creationId xmlns:a16="http://schemas.microsoft.com/office/drawing/2014/main" id="{1C39C512-5205-DD8F-DFFB-34B4667BE6A1}"/>
                  </a:ext>
                </a:extLst>
              </p:cNvPr>
              <p:cNvPicPr/>
              <p:nvPr/>
            </p:nvPicPr>
            <p:blipFill>
              <a:blip r:embed="rId5"/>
              <a:stretch>
                <a:fillRect/>
              </a:stretch>
            </p:blipFill>
            <p:spPr>
              <a:xfrm>
                <a:off x="9671310" y="1219943"/>
                <a:ext cx="1066999" cy="275613"/>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1C3D1D8D-53C0-ACEE-F521-7B853D37C72A}"/>
                  </a:ext>
                </a:extLst>
              </p14:cNvPr>
              <p14:cNvContentPartPr/>
              <p14:nvPr/>
            </p14:nvContentPartPr>
            <p14:xfrm>
              <a:off x="7387682" y="3139522"/>
              <a:ext cx="2723120" cy="76144"/>
            </p14:xfrm>
          </p:contentPart>
        </mc:Choice>
        <mc:Fallback xmlns="">
          <p:pic>
            <p:nvPicPr>
              <p:cNvPr id="13" name="Ink 12">
                <a:extLst>
                  <a:ext uri="{FF2B5EF4-FFF2-40B4-BE49-F238E27FC236}">
                    <a16:creationId xmlns:a16="http://schemas.microsoft.com/office/drawing/2014/main" id="{1C3D1D8D-53C0-ACEE-F521-7B853D37C72A}"/>
                  </a:ext>
                </a:extLst>
              </p:cNvPr>
              <p:cNvPicPr/>
              <p:nvPr/>
            </p:nvPicPr>
            <p:blipFill>
              <a:blip r:embed="rId7"/>
              <a:stretch>
                <a:fillRect/>
              </a:stretch>
            </p:blipFill>
            <p:spPr>
              <a:xfrm>
                <a:off x="7333695" y="3031771"/>
                <a:ext cx="2830735" cy="29128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Ink 13">
                <a:extLst>
                  <a:ext uri="{FF2B5EF4-FFF2-40B4-BE49-F238E27FC236}">
                    <a16:creationId xmlns:a16="http://schemas.microsoft.com/office/drawing/2014/main" id="{8F9D15A7-4DFC-4EFB-83C6-9C99D3D6A57A}"/>
                  </a:ext>
                </a:extLst>
              </p14:cNvPr>
              <p14:cNvContentPartPr/>
              <p14:nvPr/>
            </p14:nvContentPartPr>
            <p14:xfrm>
              <a:off x="7499194" y="3437898"/>
              <a:ext cx="2409379" cy="18979"/>
            </p14:xfrm>
          </p:contentPart>
        </mc:Choice>
        <mc:Fallback xmlns="">
          <p:pic>
            <p:nvPicPr>
              <p:cNvPr id="14" name="Ink 13">
                <a:extLst>
                  <a:ext uri="{FF2B5EF4-FFF2-40B4-BE49-F238E27FC236}">
                    <a16:creationId xmlns:a16="http://schemas.microsoft.com/office/drawing/2014/main" id="{8F9D15A7-4DFC-4EFB-83C6-9C99D3D6A57A}"/>
                  </a:ext>
                </a:extLst>
              </p:cNvPr>
              <p:cNvPicPr/>
              <p:nvPr/>
            </p:nvPicPr>
            <p:blipFill>
              <a:blip r:embed="rId9"/>
              <a:stretch>
                <a:fillRect/>
              </a:stretch>
            </p:blipFill>
            <p:spPr>
              <a:xfrm>
                <a:off x="7445204" y="3332459"/>
                <a:ext cx="2516998" cy="229505"/>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Ink 14">
                <a:extLst>
                  <a:ext uri="{FF2B5EF4-FFF2-40B4-BE49-F238E27FC236}">
                    <a16:creationId xmlns:a16="http://schemas.microsoft.com/office/drawing/2014/main" id="{F68242E8-00ED-F4D8-3E3E-6B939EB6CF8D}"/>
                  </a:ext>
                </a:extLst>
              </p14:cNvPr>
              <p14:cNvContentPartPr/>
              <p14:nvPr/>
            </p14:nvContentPartPr>
            <p14:xfrm>
              <a:off x="8344829" y="3985913"/>
              <a:ext cx="461757" cy="19232"/>
            </p14:xfrm>
          </p:contentPart>
        </mc:Choice>
        <mc:Fallback xmlns="">
          <p:pic>
            <p:nvPicPr>
              <p:cNvPr id="15" name="Ink 14">
                <a:extLst>
                  <a:ext uri="{FF2B5EF4-FFF2-40B4-BE49-F238E27FC236}">
                    <a16:creationId xmlns:a16="http://schemas.microsoft.com/office/drawing/2014/main" id="{F68242E8-00ED-F4D8-3E3E-6B939EB6CF8D}"/>
                  </a:ext>
                </a:extLst>
              </p:cNvPr>
              <p:cNvPicPr/>
              <p:nvPr/>
            </p:nvPicPr>
            <p:blipFill>
              <a:blip r:embed="rId11"/>
              <a:stretch>
                <a:fillRect/>
              </a:stretch>
            </p:blipFill>
            <p:spPr>
              <a:xfrm>
                <a:off x="8290843" y="3881011"/>
                <a:ext cx="569368" cy="228686"/>
              </a:xfrm>
              <a:prstGeom prst="rect">
                <a:avLst/>
              </a:prstGeom>
            </p:spPr>
          </p:pic>
        </mc:Fallback>
      </mc:AlternateContent>
    </p:spTree>
    <p:extLst>
      <p:ext uri="{BB962C8B-B14F-4D97-AF65-F5344CB8AC3E}">
        <p14:creationId xmlns:p14="http://schemas.microsoft.com/office/powerpoint/2010/main" val="40264861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8"/>
          <p:cNvSpPr txBox="1"/>
          <p:nvPr/>
        </p:nvSpPr>
        <p:spPr>
          <a:xfrm>
            <a:off x="1098753" y="829027"/>
            <a:ext cx="9994495" cy="577081"/>
          </a:xfrm>
          <a:prstGeom prst="rect">
            <a:avLst/>
          </a:prstGeom>
        </p:spPr>
        <p:txBody>
          <a:bodyPr wrap="square" lIns="0" tIns="0" rIns="0" bIns="0" rtlCol="0" anchor="t">
            <a:spAutoFit/>
          </a:bodyPr>
          <a:lstStyle/>
          <a:p>
            <a:pPr algn="ctr" defTabSz="609630">
              <a:lnSpc>
                <a:spcPts val="4510"/>
              </a:lnSpc>
              <a:spcBef>
                <a:spcPct val="0"/>
              </a:spcBef>
            </a:pPr>
            <a:r>
              <a:rPr lang="en-US" sz="4400" b="1">
                <a:solidFill>
                  <a:srgbClr val="214B7D"/>
                </a:solidFill>
                <a:latin typeface="Open Sans"/>
                <a:ea typeface="Open Sans"/>
                <a:cs typeface="Open Sans"/>
              </a:rPr>
              <a:t>MRS Connect Resources! </a:t>
            </a:r>
            <a:endParaRPr lang="en-US" sz="4400" b="1">
              <a:solidFill>
                <a:srgbClr val="214B7D"/>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45" name="Straight Arrow Connector 44">
            <a:extLst>
              <a:ext uri="{FF2B5EF4-FFF2-40B4-BE49-F238E27FC236}">
                <a16:creationId xmlns:a16="http://schemas.microsoft.com/office/drawing/2014/main" id="{95D38452-0A1A-470B-BB5A-B1B0C7D6F05F}"/>
              </a:ext>
            </a:extLst>
          </p:cNvPr>
          <p:cNvCxnSpPr>
            <a:cxnSpLocks/>
          </p:cNvCxnSpPr>
          <p:nvPr/>
        </p:nvCxnSpPr>
        <p:spPr>
          <a:xfrm>
            <a:off x="2371598" y="3850604"/>
            <a:ext cx="1229033" cy="0"/>
          </a:xfrm>
          <a:prstGeom prst="straightConnector1">
            <a:avLst/>
          </a:prstGeom>
          <a:ln w="57150">
            <a:solidFill>
              <a:srgbClr val="214B7D"/>
            </a:solidFill>
            <a:tailEnd type="triangle"/>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2B3DAA43-21F1-4990-B7B3-B581A65E7ADB}"/>
              </a:ext>
            </a:extLst>
          </p:cNvPr>
          <p:cNvGrpSpPr/>
          <p:nvPr/>
        </p:nvGrpSpPr>
        <p:grpSpPr>
          <a:xfrm>
            <a:off x="402" y="-279666"/>
            <a:ext cx="2974621" cy="6008607"/>
            <a:chOff x="840843" y="-190019"/>
            <a:chExt cx="2974621" cy="6008607"/>
          </a:xfrm>
        </p:grpSpPr>
        <p:grpSp>
          <p:nvGrpSpPr>
            <p:cNvPr id="27" name="Group 4">
              <a:extLst>
                <a:ext uri="{FF2B5EF4-FFF2-40B4-BE49-F238E27FC236}">
                  <a16:creationId xmlns:a16="http://schemas.microsoft.com/office/drawing/2014/main" id="{099C7CCE-9FF9-46F9-90DD-5A93AD69054A}"/>
                </a:ext>
              </a:extLst>
            </p:cNvPr>
            <p:cNvGrpSpPr/>
            <p:nvPr/>
          </p:nvGrpSpPr>
          <p:grpSpPr>
            <a:xfrm>
              <a:off x="957009" y="2156889"/>
              <a:ext cx="2743217" cy="3661699"/>
              <a:chOff x="0" y="0"/>
              <a:chExt cx="1083740" cy="1721091"/>
            </a:xfrm>
          </p:grpSpPr>
          <p:sp>
            <p:nvSpPr>
              <p:cNvPr id="31" name="Freeform 5">
                <a:extLst>
                  <a:ext uri="{FF2B5EF4-FFF2-40B4-BE49-F238E27FC236}">
                    <a16:creationId xmlns:a16="http://schemas.microsoft.com/office/drawing/2014/main" id="{A1B2DF91-2682-4591-9A17-090109B657E5}"/>
                  </a:ext>
                </a:extLst>
              </p:cNvPr>
              <p:cNvSpPr/>
              <p:nvPr/>
            </p:nvSpPr>
            <p:spPr>
              <a:xfrm>
                <a:off x="0" y="0"/>
                <a:ext cx="1083740" cy="1721091"/>
              </a:xfrm>
              <a:custGeom>
                <a:avLst/>
                <a:gdLst/>
                <a:ahLst/>
                <a:cxnLst/>
                <a:rect l="l" t="t" r="r" b="b"/>
                <a:pathLst>
                  <a:path w="1083740" h="1721091">
                    <a:moveTo>
                      <a:pt x="48918" y="0"/>
                    </a:moveTo>
                    <a:lnTo>
                      <a:pt x="1034822" y="0"/>
                    </a:lnTo>
                    <a:cubicBezTo>
                      <a:pt x="1047796" y="0"/>
                      <a:pt x="1060238" y="5154"/>
                      <a:pt x="1069412" y="14328"/>
                    </a:cubicBezTo>
                    <a:cubicBezTo>
                      <a:pt x="1078586" y="23502"/>
                      <a:pt x="1083740" y="35944"/>
                      <a:pt x="1083740" y="48918"/>
                    </a:cubicBezTo>
                    <a:lnTo>
                      <a:pt x="1083740" y="1672173"/>
                    </a:lnTo>
                    <a:cubicBezTo>
                      <a:pt x="1083740" y="1685147"/>
                      <a:pt x="1078586" y="1697589"/>
                      <a:pt x="1069412" y="1706763"/>
                    </a:cubicBezTo>
                    <a:cubicBezTo>
                      <a:pt x="1060238" y="1715937"/>
                      <a:pt x="1047796" y="1721091"/>
                      <a:pt x="1034822" y="1721091"/>
                    </a:cubicBezTo>
                    <a:lnTo>
                      <a:pt x="48918" y="1721091"/>
                    </a:lnTo>
                    <a:cubicBezTo>
                      <a:pt x="35944" y="1721091"/>
                      <a:pt x="23502" y="1715937"/>
                      <a:pt x="14328" y="1706763"/>
                    </a:cubicBezTo>
                    <a:cubicBezTo>
                      <a:pt x="5154" y="1697589"/>
                      <a:pt x="0" y="1685147"/>
                      <a:pt x="0" y="1672173"/>
                    </a:cubicBezTo>
                    <a:lnTo>
                      <a:pt x="0" y="48918"/>
                    </a:lnTo>
                    <a:cubicBezTo>
                      <a:pt x="0" y="35944"/>
                      <a:pt x="5154" y="23502"/>
                      <a:pt x="14328" y="14328"/>
                    </a:cubicBezTo>
                    <a:cubicBezTo>
                      <a:pt x="23502" y="5154"/>
                      <a:pt x="35944" y="0"/>
                      <a:pt x="48918" y="0"/>
                    </a:cubicBezTo>
                    <a:close/>
                  </a:path>
                </a:pathLst>
              </a:custGeom>
              <a:solidFill>
                <a:srgbClr val="214B7D"/>
              </a:solidFill>
              <a:ln>
                <a:noFill/>
              </a:ln>
            </p:spPr>
            <p:txBody>
              <a:bodyPr/>
              <a:lstStyle/>
              <a:p>
                <a:endParaRPr lang="en-US"/>
              </a:p>
            </p:txBody>
          </p:sp>
          <p:sp>
            <p:nvSpPr>
              <p:cNvPr id="32" name="TextBox 6">
                <a:extLst>
                  <a:ext uri="{FF2B5EF4-FFF2-40B4-BE49-F238E27FC236}">
                    <a16:creationId xmlns:a16="http://schemas.microsoft.com/office/drawing/2014/main" id="{330ACA64-392F-4097-A377-084338A31F91}"/>
                  </a:ext>
                </a:extLst>
              </p:cNvPr>
              <p:cNvSpPr txBox="1"/>
              <p:nvPr/>
            </p:nvSpPr>
            <p:spPr>
              <a:xfrm>
                <a:off x="0" y="-38100"/>
                <a:ext cx="812800" cy="850900"/>
              </a:xfrm>
              <a:prstGeom prst="rect">
                <a:avLst/>
              </a:prstGeom>
            </p:spPr>
            <p:txBody>
              <a:bodyPr lIns="33867" tIns="33867" rIns="33867" bIns="33867" rtlCol="0" anchor="ctr"/>
              <a:lstStyle/>
              <a:p>
                <a:pPr algn="ctr" defTabSz="609630">
                  <a:lnSpc>
                    <a:spcPts val="1965"/>
                  </a:lnSpc>
                </a:pPr>
                <a:endParaRPr sz="1200">
                  <a:solidFill>
                    <a:prstClr val="black"/>
                  </a:solidFill>
                  <a:latin typeface="Calibri"/>
                </a:endParaRPr>
              </a:p>
            </p:txBody>
          </p:sp>
        </p:grpSp>
        <p:grpSp>
          <p:nvGrpSpPr>
            <p:cNvPr id="4" name="Group 4"/>
            <p:cNvGrpSpPr/>
            <p:nvPr/>
          </p:nvGrpSpPr>
          <p:grpSpPr>
            <a:xfrm>
              <a:off x="840843" y="-190019"/>
              <a:ext cx="2974621" cy="5794406"/>
              <a:chOff x="0" y="-38100"/>
              <a:chExt cx="1175159" cy="2723517"/>
            </a:xfrm>
          </p:grpSpPr>
          <p:sp>
            <p:nvSpPr>
              <p:cNvPr id="5" name="Freeform 5"/>
              <p:cNvSpPr/>
              <p:nvPr/>
            </p:nvSpPr>
            <p:spPr>
              <a:xfrm>
                <a:off x="91419" y="964326"/>
                <a:ext cx="1083740" cy="1721091"/>
              </a:xfrm>
              <a:custGeom>
                <a:avLst/>
                <a:gdLst/>
                <a:ahLst/>
                <a:cxnLst/>
                <a:rect l="l" t="t" r="r" b="b"/>
                <a:pathLst>
                  <a:path w="1083740" h="1721091">
                    <a:moveTo>
                      <a:pt x="48918" y="0"/>
                    </a:moveTo>
                    <a:lnTo>
                      <a:pt x="1034822" y="0"/>
                    </a:lnTo>
                    <a:cubicBezTo>
                      <a:pt x="1047796" y="0"/>
                      <a:pt x="1060238" y="5154"/>
                      <a:pt x="1069412" y="14328"/>
                    </a:cubicBezTo>
                    <a:cubicBezTo>
                      <a:pt x="1078586" y="23502"/>
                      <a:pt x="1083740" y="35944"/>
                      <a:pt x="1083740" y="48918"/>
                    </a:cubicBezTo>
                    <a:lnTo>
                      <a:pt x="1083740" y="1672173"/>
                    </a:lnTo>
                    <a:cubicBezTo>
                      <a:pt x="1083740" y="1685147"/>
                      <a:pt x="1078586" y="1697589"/>
                      <a:pt x="1069412" y="1706763"/>
                    </a:cubicBezTo>
                    <a:cubicBezTo>
                      <a:pt x="1060238" y="1715937"/>
                      <a:pt x="1047796" y="1721091"/>
                      <a:pt x="1034822" y="1721091"/>
                    </a:cubicBezTo>
                    <a:lnTo>
                      <a:pt x="48918" y="1721091"/>
                    </a:lnTo>
                    <a:cubicBezTo>
                      <a:pt x="35944" y="1721091"/>
                      <a:pt x="23502" y="1715937"/>
                      <a:pt x="14328" y="1706763"/>
                    </a:cubicBezTo>
                    <a:cubicBezTo>
                      <a:pt x="5154" y="1697589"/>
                      <a:pt x="0" y="1685147"/>
                      <a:pt x="0" y="1672173"/>
                    </a:cubicBezTo>
                    <a:lnTo>
                      <a:pt x="0" y="48918"/>
                    </a:lnTo>
                    <a:cubicBezTo>
                      <a:pt x="0" y="35944"/>
                      <a:pt x="5154" y="23502"/>
                      <a:pt x="14328" y="14328"/>
                    </a:cubicBezTo>
                    <a:cubicBezTo>
                      <a:pt x="23502" y="5154"/>
                      <a:pt x="35944" y="0"/>
                      <a:pt x="48918" y="0"/>
                    </a:cubicBezTo>
                    <a:close/>
                  </a:path>
                </a:pathLst>
              </a:custGeom>
              <a:solidFill>
                <a:srgbClr val="C8DCF4"/>
              </a:solidFill>
              <a:ln>
                <a:noFill/>
              </a:ln>
            </p:spPr>
            <p:txBody>
              <a:bodyPr/>
              <a:lstStyle/>
              <a:p>
                <a:endParaRPr lang="en-US"/>
              </a:p>
            </p:txBody>
          </p:sp>
          <p:sp>
            <p:nvSpPr>
              <p:cNvPr id="6" name="TextBox 6"/>
              <p:cNvSpPr txBox="1"/>
              <p:nvPr/>
            </p:nvSpPr>
            <p:spPr>
              <a:xfrm>
                <a:off x="0" y="-38100"/>
                <a:ext cx="812800" cy="850900"/>
              </a:xfrm>
              <a:prstGeom prst="rect">
                <a:avLst/>
              </a:prstGeom>
            </p:spPr>
            <p:txBody>
              <a:bodyPr lIns="33867" tIns="33867" rIns="33867" bIns="33867" rtlCol="0" anchor="ctr"/>
              <a:lstStyle/>
              <a:p>
                <a:pPr algn="ctr" defTabSz="609630">
                  <a:lnSpc>
                    <a:spcPts val="1965"/>
                  </a:lnSpc>
                </a:pPr>
                <a:endParaRPr sz="1200">
                  <a:solidFill>
                    <a:prstClr val="black"/>
                  </a:solidFill>
                  <a:latin typeface="Calibri"/>
                </a:endParaRPr>
              </a:p>
            </p:txBody>
          </p:sp>
        </p:grpSp>
      </p:grpSp>
      <p:grpSp>
        <p:nvGrpSpPr>
          <p:cNvPr id="36" name="Group 35">
            <a:extLst>
              <a:ext uri="{FF2B5EF4-FFF2-40B4-BE49-F238E27FC236}">
                <a16:creationId xmlns:a16="http://schemas.microsoft.com/office/drawing/2014/main" id="{8E2832AB-6B4F-4FAC-92C1-C126AEF8017F}"/>
              </a:ext>
            </a:extLst>
          </p:cNvPr>
          <p:cNvGrpSpPr/>
          <p:nvPr/>
        </p:nvGrpSpPr>
        <p:grpSpPr>
          <a:xfrm>
            <a:off x="6164477" y="-275570"/>
            <a:ext cx="2974621" cy="6008607"/>
            <a:chOff x="840843" y="-190019"/>
            <a:chExt cx="2974621" cy="6008607"/>
          </a:xfrm>
        </p:grpSpPr>
        <p:grpSp>
          <p:nvGrpSpPr>
            <p:cNvPr id="43" name="Group 4">
              <a:extLst>
                <a:ext uri="{FF2B5EF4-FFF2-40B4-BE49-F238E27FC236}">
                  <a16:creationId xmlns:a16="http://schemas.microsoft.com/office/drawing/2014/main" id="{F2342692-425F-42CD-B734-07D1F0BAAB24}"/>
                </a:ext>
              </a:extLst>
            </p:cNvPr>
            <p:cNvGrpSpPr/>
            <p:nvPr/>
          </p:nvGrpSpPr>
          <p:grpSpPr>
            <a:xfrm>
              <a:off x="957009" y="2156889"/>
              <a:ext cx="2743217" cy="3661699"/>
              <a:chOff x="0" y="0"/>
              <a:chExt cx="1083740" cy="1721091"/>
            </a:xfrm>
          </p:grpSpPr>
          <p:sp>
            <p:nvSpPr>
              <p:cNvPr id="48" name="Freeform 5">
                <a:extLst>
                  <a:ext uri="{FF2B5EF4-FFF2-40B4-BE49-F238E27FC236}">
                    <a16:creationId xmlns:a16="http://schemas.microsoft.com/office/drawing/2014/main" id="{12B8F82F-B5CE-49C7-A875-C538A29B3662}"/>
                  </a:ext>
                </a:extLst>
              </p:cNvPr>
              <p:cNvSpPr/>
              <p:nvPr/>
            </p:nvSpPr>
            <p:spPr>
              <a:xfrm>
                <a:off x="0" y="0"/>
                <a:ext cx="1083740" cy="1721091"/>
              </a:xfrm>
              <a:custGeom>
                <a:avLst/>
                <a:gdLst/>
                <a:ahLst/>
                <a:cxnLst/>
                <a:rect l="l" t="t" r="r" b="b"/>
                <a:pathLst>
                  <a:path w="1083740" h="1721091">
                    <a:moveTo>
                      <a:pt x="48918" y="0"/>
                    </a:moveTo>
                    <a:lnTo>
                      <a:pt x="1034822" y="0"/>
                    </a:lnTo>
                    <a:cubicBezTo>
                      <a:pt x="1047796" y="0"/>
                      <a:pt x="1060238" y="5154"/>
                      <a:pt x="1069412" y="14328"/>
                    </a:cubicBezTo>
                    <a:cubicBezTo>
                      <a:pt x="1078586" y="23502"/>
                      <a:pt x="1083740" y="35944"/>
                      <a:pt x="1083740" y="48918"/>
                    </a:cubicBezTo>
                    <a:lnTo>
                      <a:pt x="1083740" y="1672173"/>
                    </a:lnTo>
                    <a:cubicBezTo>
                      <a:pt x="1083740" y="1685147"/>
                      <a:pt x="1078586" y="1697589"/>
                      <a:pt x="1069412" y="1706763"/>
                    </a:cubicBezTo>
                    <a:cubicBezTo>
                      <a:pt x="1060238" y="1715937"/>
                      <a:pt x="1047796" y="1721091"/>
                      <a:pt x="1034822" y="1721091"/>
                    </a:cubicBezTo>
                    <a:lnTo>
                      <a:pt x="48918" y="1721091"/>
                    </a:lnTo>
                    <a:cubicBezTo>
                      <a:pt x="35944" y="1721091"/>
                      <a:pt x="23502" y="1715937"/>
                      <a:pt x="14328" y="1706763"/>
                    </a:cubicBezTo>
                    <a:cubicBezTo>
                      <a:pt x="5154" y="1697589"/>
                      <a:pt x="0" y="1685147"/>
                      <a:pt x="0" y="1672173"/>
                    </a:cubicBezTo>
                    <a:lnTo>
                      <a:pt x="0" y="48918"/>
                    </a:lnTo>
                    <a:cubicBezTo>
                      <a:pt x="0" y="35944"/>
                      <a:pt x="5154" y="23502"/>
                      <a:pt x="14328" y="14328"/>
                    </a:cubicBezTo>
                    <a:cubicBezTo>
                      <a:pt x="23502" y="5154"/>
                      <a:pt x="35944" y="0"/>
                      <a:pt x="48918" y="0"/>
                    </a:cubicBezTo>
                    <a:close/>
                  </a:path>
                </a:pathLst>
              </a:custGeom>
              <a:solidFill>
                <a:srgbClr val="214B7D"/>
              </a:solidFill>
              <a:ln>
                <a:noFill/>
              </a:ln>
            </p:spPr>
            <p:txBody>
              <a:bodyPr/>
              <a:lstStyle/>
              <a:p>
                <a:endParaRPr lang="en-US"/>
              </a:p>
            </p:txBody>
          </p:sp>
          <p:sp>
            <p:nvSpPr>
              <p:cNvPr id="49" name="TextBox 6">
                <a:extLst>
                  <a:ext uri="{FF2B5EF4-FFF2-40B4-BE49-F238E27FC236}">
                    <a16:creationId xmlns:a16="http://schemas.microsoft.com/office/drawing/2014/main" id="{D3944438-0AFB-43CE-A291-CC573A5D9E6F}"/>
                  </a:ext>
                </a:extLst>
              </p:cNvPr>
              <p:cNvSpPr txBox="1"/>
              <p:nvPr/>
            </p:nvSpPr>
            <p:spPr>
              <a:xfrm>
                <a:off x="0" y="-38100"/>
                <a:ext cx="812800" cy="850900"/>
              </a:xfrm>
              <a:prstGeom prst="rect">
                <a:avLst/>
              </a:prstGeom>
            </p:spPr>
            <p:txBody>
              <a:bodyPr lIns="33867" tIns="33867" rIns="33867" bIns="33867" rtlCol="0" anchor="ctr"/>
              <a:lstStyle/>
              <a:p>
                <a:pPr algn="ctr" defTabSz="609630">
                  <a:lnSpc>
                    <a:spcPts val="1965"/>
                  </a:lnSpc>
                </a:pPr>
                <a:endParaRPr sz="1200">
                  <a:solidFill>
                    <a:prstClr val="black"/>
                  </a:solidFill>
                  <a:latin typeface="Calibri"/>
                </a:endParaRPr>
              </a:p>
            </p:txBody>
          </p:sp>
        </p:grpSp>
        <p:grpSp>
          <p:nvGrpSpPr>
            <p:cNvPr id="44" name="Group 4">
              <a:extLst>
                <a:ext uri="{FF2B5EF4-FFF2-40B4-BE49-F238E27FC236}">
                  <a16:creationId xmlns:a16="http://schemas.microsoft.com/office/drawing/2014/main" id="{5D24070E-2782-4321-A9C0-064C8694EA25}"/>
                </a:ext>
              </a:extLst>
            </p:cNvPr>
            <p:cNvGrpSpPr/>
            <p:nvPr/>
          </p:nvGrpSpPr>
          <p:grpSpPr>
            <a:xfrm>
              <a:off x="840843" y="-190019"/>
              <a:ext cx="2974621" cy="5794406"/>
              <a:chOff x="0" y="-38100"/>
              <a:chExt cx="1175159" cy="2723517"/>
            </a:xfrm>
          </p:grpSpPr>
          <p:sp>
            <p:nvSpPr>
              <p:cNvPr id="46" name="Freeform 5">
                <a:extLst>
                  <a:ext uri="{FF2B5EF4-FFF2-40B4-BE49-F238E27FC236}">
                    <a16:creationId xmlns:a16="http://schemas.microsoft.com/office/drawing/2014/main" id="{9DB3D362-83D3-426E-8DE0-B01A545BF17A}"/>
                  </a:ext>
                </a:extLst>
              </p:cNvPr>
              <p:cNvSpPr/>
              <p:nvPr/>
            </p:nvSpPr>
            <p:spPr>
              <a:xfrm>
                <a:off x="91419" y="964326"/>
                <a:ext cx="1083740" cy="1721091"/>
              </a:xfrm>
              <a:custGeom>
                <a:avLst/>
                <a:gdLst/>
                <a:ahLst/>
                <a:cxnLst/>
                <a:rect l="l" t="t" r="r" b="b"/>
                <a:pathLst>
                  <a:path w="1083740" h="1721091">
                    <a:moveTo>
                      <a:pt x="48918" y="0"/>
                    </a:moveTo>
                    <a:lnTo>
                      <a:pt x="1034822" y="0"/>
                    </a:lnTo>
                    <a:cubicBezTo>
                      <a:pt x="1047796" y="0"/>
                      <a:pt x="1060238" y="5154"/>
                      <a:pt x="1069412" y="14328"/>
                    </a:cubicBezTo>
                    <a:cubicBezTo>
                      <a:pt x="1078586" y="23502"/>
                      <a:pt x="1083740" y="35944"/>
                      <a:pt x="1083740" y="48918"/>
                    </a:cubicBezTo>
                    <a:lnTo>
                      <a:pt x="1083740" y="1672173"/>
                    </a:lnTo>
                    <a:cubicBezTo>
                      <a:pt x="1083740" y="1685147"/>
                      <a:pt x="1078586" y="1697589"/>
                      <a:pt x="1069412" y="1706763"/>
                    </a:cubicBezTo>
                    <a:cubicBezTo>
                      <a:pt x="1060238" y="1715937"/>
                      <a:pt x="1047796" y="1721091"/>
                      <a:pt x="1034822" y="1721091"/>
                    </a:cubicBezTo>
                    <a:lnTo>
                      <a:pt x="48918" y="1721091"/>
                    </a:lnTo>
                    <a:cubicBezTo>
                      <a:pt x="35944" y="1721091"/>
                      <a:pt x="23502" y="1715937"/>
                      <a:pt x="14328" y="1706763"/>
                    </a:cubicBezTo>
                    <a:cubicBezTo>
                      <a:pt x="5154" y="1697589"/>
                      <a:pt x="0" y="1685147"/>
                      <a:pt x="0" y="1672173"/>
                    </a:cubicBezTo>
                    <a:lnTo>
                      <a:pt x="0" y="48918"/>
                    </a:lnTo>
                    <a:cubicBezTo>
                      <a:pt x="0" y="35944"/>
                      <a:pt x="5154" y="23502"/>
                      <a:pt x="14328" y="14328"/>
                    </a:cubicBezTo>
                    <a:cubicBezTo>
                      <a:pt x="23502" y="5154"/>
                      <a:pt x="35944" y="0"/>
                      <a:pt x="48918" y="0"/>
                    </a:cubicBezTo>
                    <a:close/>
                  </a:path>
                </a:pathLst>
              </a:custGeom>
              <a:solidFill>
                <a:srgbClr val="C8DCF4"/>
              </a:solidFill>
              <a:ln>
                <a:noFill/>
              </a:ln>
            </p:spPr>
            <p:txBody>
              <a:bodyPr/>
              <a:lstStyle/>
              <a:p>
                <a:endParaRPr lang="en-US"/>
              </a:p>
            </p:txBody>
          </p:sp>
          <p:sp>
            <p:nvSpPr>
              <p:cNvPr id="47" name="TextBox 6">
                <a:extLst>
                  <a:ext uri="{FF2B5EF4-FFF2-40B4-BE49-F238E27FC236}">
                    <a16:creationId xmlns:a16="http://schemas.microsoft.com/office/drawing/2014/main" id="{BF2A4DFE-0E45-4735-AD16-DA34F674D6DA}"/>
                  </a:ext>
                </a:extLst>
              </p:cNvPr>
              <p:cNvSpPr txBox="1"/>
              <p:nvPr/>
            </p:nvSpPr>
            <p:spPr>
              <a:xfrm>
                <a:off x="0" y="-38100"/>
                <a:ext cx="812800" cy="850900"/>
              </a:xfrm>
              <a:prstGeom prst="rect">
                <a:avLst/>
              </a:prstGeom>
            </p:spPr>
            <p:txBody>
              <a:bodyPr lIns="33867" tIns="33867" rIns="33867" bIns="33867" rtlCol="0" anchor="ctr"/>
              <a:lstStyle/>
              <a:p>
                <a:pPr algn="ctr" defTabSz="609630">
                  <a:lnSpc>
                    <a:spcPts val="1965"/>
                  </a:lnSpc>
                </a:pPr>
                <a:endParaRPr sz="1200">
                  <a:solidFill>
                    <a:prstClr val="black"/>
                  </a:solidFill>
                  <a:latin typeface="Calibri"/>
                </a:endParaRPr>
              </a:p>
            </p:txBody>
          </p:sp>
        </p:grpSp>
      </p:grpSp>
      <p:grpSp>
        <p:nvGrpSpPr>
          <p:cNvPr id="17" name="Group 16">
            <a:extLst>
              <a:ext uri="{FF2B5EF4-FFF2-40B4-BE49-F238E27FC236}">
                <a16:creationId xmlns:a16="http://schemas.microsoft.com/office/drawing/2014/main" id="{12A8BF56-B028-4981-8FF1-62933D6132C0}"/>
              </a:ext>
            </a:extLst>
          </p:cNvPr>
          <p:cNvGrpSpPr/>
          <p:nvPr/>
        </p:nvGrpSpPr>
        <p:grpSpPr>
          <a:xfrm>
            <a:off x="6496987" y="2237761"/>
            <a:ext cx="2490367" cy="3130678"/>
            <a:chOff x="4419102" y="1845692"/>
            <a:chExt cx="2490367" cy="3130678"/>
          </a:xfrm>
        </p:grpSpPr>
        <p:sp>
          <p:nvSpPr>
            <p:cNvPr id="20" name="Freeform 20"/>
            <p:cNvSpPr/>
            <p:nvPr/>
          </p:nvSpPr>
          <p:spPr>
            <a:xfrm>
              <a:off x="4655493" y="2918970"/>
              <a:ext cx="2048219" cy="20574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bg1"/>
            </a:solidFill>
          </p:spPr>
        </p:sp>
        <p:sp>
          <p:nvSpPr>
            <p:cNvPr id="30" name="TextBox 30"/>
            <p:cNvSpPr txBox="1"/>
            <p:nvPr/>
          </p:nvSpPr>
          <p:spPr>
            <a:xfrm>
              <a:off x="4419102" y="1845692"/>
              <a:ext cx="2490367" cy="1064330"/>
            </a:xfrm>
            <a:prstGeom prst="rect">
              <a:avLst/>
            </a:prstGeom>
          </p:spPr>
          <p:txBody>
            <a:bodyPr wrap="square" lIns="0" tIns="0" rIns="0" bIns="0" rtlCol="0" anchor="t">
              <a:spAutoFit/>
            </a:bodyPr>
            <a:lstStyle/>
            <a:p>
              <a:pPr marL="0" lvl="1" algn="ctr" defTabSz="609630">
                <a:lnSpc>
                  <a:spcPts val="4334"/>
                </a:lnSpc>
                <a:spcBef>
                  <a:spcPct val="0"/>
                </a:spcBef>
              </a:pPr>
              <a:r>
                <a:rPr lang="en-US" sz="3000" b="1">
                  <a:solidFill>
                    <a:srgbClr val="214B7D"/>
                  </a:solidFill>
                  <a:latin typeface="Open Sans"/>
                  <a:ea typeface="Open Sans"/>
                  <a:cs typeface="Open Sans"/>
                </a:rPr>
                <a:t>Case File Documents</a:t>
              </a:r>
              <a:endParaRPr lang="en-US" sz="3000" b="1">
                <a:solidFill>
                  <a:srgbClr val="214B7D"/>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8" name="Graphic 37" descr="Document outline">
              <a:extLst>
                <a:ext uri="{FF2B5EF4-FFF2-40B4-BE49-F238E27FC236}">
                  <a16:creationId xmlns:a16="http://schemas.microsoft.com/office/drawing/2014/main" id="{66970903-51C8-4862-840D-796A255048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64082" y="3129695"/>
              <a:ext cx="1720688" cy="1720688"/>
            </a:xfrm>
            <a:prstGeom prst="rect">
              <a:avLst/>
            </a:prstGeom>
          </p:spPr>
        </p:pic>
      </p:grpSp>
      <p:grpSp>
        <p:nvGrpSpPr>
          <p:cNvPr id="13" name="Group 12">
            <a:extLst>
              <a:ext uri="{FF2B5EF4-FFF2-40B4-BE49-F238E27FC236}">
                <a16:creationId xmlns:a16="http://schemas.microsoft.com/office/drawing/2014/main" id="{713BCF31-CCF3-4BCC-B1E1-A2DDC7986CDD}"/>
              </a:ext>
            </a:extLst>
          </p:cNvPr>
          <p:cNvGrpSpPr/>
          <p:nvPr/>
        </p:nvGrpSpPr>
        <p:grpSpPr>
          <a:xfrm>
            <a:off x="495812" y="2157495"/>
            <a:ext cx="2490367" cy="3212986"/>
            <a:chOff x="1180577" y="1763384"/>
            <a:chExt cx="2490367" cy="3212986"/>
          </a:xfrm>
        </p:grpSpPr>
        <p:grpSp>
          <p:nvGrpSpPr>
            <p:cNvPr id="14" name="Group 14"/>
            <p:cNvGrpSpPr/>
            <p:nvPr/>
          </p:nvGrpSpPr>
          <p:grpSpPr>
            <a:xfrm>
              <a:off x="1321425" y="2918970"/>
              <a:ext cx="2057400" cy="2057400"/>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bg1"/>
              </a:solidFill>
            </p:spPr>
          </p:sp>
          <p:sp>
            <p:nvSpPr>
              <p:cNvPr id="16" name="TextBox 16"/>
              <p:cNvSpPr txBox="1"/>
              <p:nvPr/>
            </p:nvSpPr>
            <p:spPr>
              <a:xfrm>
                <a:off x="76200" y="57150"/>
                <a:ext cx="660400" cy="679450"/>
              </a:xfrm>
              <a:prstGeom prst="rect">
                <a:avLst/>
              </a:prstGeom>
            </p:spPr>
            <p:txBody>
              <a:bodyPr lIns="33867" tIns="33867" rIns="33867" bIns="33867" rtlCol="0" anchor="ctr"/>
              <a:lstStyle/>
              <a:p>
                <a:pPr algn="ctr" defTabSz="609630">
                  <a:lnSpc>
                    <a:spcPts val="1647"/>
                  </a:lnSpc>
                </a:pPr>
                <a:endParaRPr sz="1200">
                  <a:solidFill>
                    <a:prstClr val="black"/>
                  </a:solidFill>
                  <a:latin typeface="Calibri"/>
                </a:endParaRPr>
              </a:p>
            </p:txBody>
          </p:sp>
        </p:grpSp>
        <p:sp>
          <p:nvSpPr>
            <p:cNvPr id="29" name="TextBox 29"/>
            <p:cNvSpPr txBox="1"/>
            <p:nvPr/>
          </p:nvSpPr>
          <p:spPr>
            <a:xfrm>
              <a:off x="1180577" y="1763384"/>
              <a:ext cx="2490367" cy="1064330"/>
            </a:xfrm>
            <a:prstGeom prst="rect">
              <a:avLst/>
            </a:prstGeom>
          </p:spPr>
          <p:txBody>
            <a:bodyPr wrap="square" lIns="0" tIns="0" rIns="0" bIns="0" rtlCol="0" anchor="t">
              <a:spAutoFit/>
            </a:bodyPr>
            <a:lstStyle/>
            <a:p>
              <a:pPr algn="ctr" defTabSz="609630">
                <a:lnSpc>
                  <a:spcPts val="4334"/>
                </a:lnSpc>
              </a:pPr>
              <a:r>
                <a:rPr lang="en-US" sz="3000" b="1">
                  <a:solidFill>
                    <a:schemeClr val="accent1">
                      <a:lumMod val="50000"/>
                    </a:schemeClr>
                  </a:solidFill>
                  <a:latin typeface="Open Sans"/>
                  <a:ea typeface="Open Sans"/>
                  <a:cs typeface="Open Sans"/>
                </a:rPr>
                <a:t>Slides &amp; Recording </a:t>
              </a:r>
              <a:endParaRPr lang="en-US" sz="3000" b="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7" name="Graphic 36" descr="Projector screen outline">
              <a:extLst>
                <a:ext uri="{FF2B5EF4-FFF2-40B4-BE49-F238E27FC236}">
                  <a16:creationId xmlns:a16="http://schemas.microsoft.com/office/drawing/2014/main" id="{F42ED016-D574-4E3D-8B26-C399AE0B538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43481" y="3182579"/>
              <a:ext cx="1600910" cy="1600910"/>
            </a:xfrm>
            <a:prstGeom prst="rect">
              <a:avLst/>
            </a:prstGeom>
          </p:spPr>
        </p:pic>
      </p:grpSp>
      <p:grpSp>
        <p:nvGrpSpPr>
          <p:cNvPr id="50" name="Group 49">
            <a:extLst>
              <a:ext uri="{FF2B5EF4-FFF2-40B4-BE49-F238E27FC236}">
                <a16:creationId xmlns:a16="http://schemas.microsoft.com/office/drawing/2014/main" id="{D2CA21A3-DE0D-4865-B8D3-5D0259409F50}"/>
              </a:ext>
            </a:extLst>
          </p:cNvPr>
          <p:cNvGrpSpPr/>
          <p:nvPr/>
        </p:nvGrpSpPr>
        <p:grpSpPr>
          <a:xfrm>
            <a:off x="2971135" y="-276058"/>
            <a:ext cx="2974621" cy="6008607"/>
            <a:chOff x="840843" y="-190019"/>
            <a:chExt cx="2974621" cy="6008607"/>
          </a:xfrm>
        </p:grpSpPr>
        <p:grpSp>
          <p:nvGrpSpPr>
            <p:cNvPr id="51" name="Group 4">
              <a:extLst>
                <a:ext uri="{FF2B5EF4-FFF2-40B4-BE49-F238E27FC236}">
                  <a16:creationId xmlns:a16="http://schemas.microsoft.com/office/drawing/2014/main" id="{98EDF19F-05A3-4A73-B667-1261F6153139}"/>
                </a:ext>
              </a:extLst>
            </p:cNvPr>
            <p:cNvGrpSpPr/>
            <p:nvPr/>
          </p:nvGrpSpPr>
          <p:grpSpPr>
            <a:xfrm>
              <a:off x="957009" y="2156889"/>
              <a:ext cx="2743217" cy="3661699"/>
              <a:chOff x="0" y="0"/>
              <a:chExt cx="1083740" cy="1721091"/>
            </a:xfrm>
          </p:grpSpPr>
          <p:sp>
            <p:nvSpPr>
              <p:cNvPr id="55" name="Freeform 5">
                <a:extLst>
                  <a:ext uri="{FF2B5EF4-FFF2-40B4-BE49-F238E27FC236}">
                    <a16:creationId xmlns:a16="http://schemas.microsoft.com/office/drawing/2014/main" id="{5E331FF7-587D-44F5-9B4D-7D7AF9417337}"/>
                  </a:ext>
                </a:extLst>
              </p:cNvPr>
              <p:cNvSpPr/>
              <p:nvPr/>
            </p:nvSpPr>
            <p:spPr>
              <a:xfrm>
                <a:off x="0" y="0"/>
                <a:ext cx="1083740" cy="1721091"/>
              </a:xfrm>
              <a:custGeom>
                <a:avLst/>
                <a:gdLst/>
                <a:ahLst/>
                <a:cxnLst/>
                <a:rect l="l" t="t" r="r" b="b"/>
                <a:pathLst>
                  <a:path w="1083740" h="1721091">
                    <a:moveTo>
                      <a:pt x="48918" y="0"/>
                    </a:moveTo>
                    <a:lnTo>
                      <a:pt x="1034822" y="0"/>
                    </a:lnTo>
                    <a:cubicBezTo>
                      <a:pt x="1047796" y="0"/>
                      <a:pt x="1060238" y="5154"/>
                      <a:pt x="1069412" y="14328"/>
                    </a:cubicBezTo>
                    <a:cubicBezTo>
                      <a:pt x="1078586" y="23502"/>
                      <a:pt x="1083740" y="35944"/>
                      <a:pt x="1083740" y="48918"/>
                    </a:cubicBezTo>
                    <a:lnTo>
                      <a:pt x="1083740" y="1672173"/>
                    </a:lnTo>
                    <a:cubicBezTo>
                      <a:pt x="1083740" y="1685147"/>
                      <a:pt x="1078586" y="1697589"/>
                      <a:pt x="1069412" y="1706763"/>
                    </a:cubicBezTo>
                    <a:cubicBezTo>
                      <a:pt x="1060238" y="1715937"/>
                      <a:pt x="1047796" y="1721091"/>
                      <a:pt x="1034822" y="1721091"/>
                    </a:cubicBezTo>
                    <a:lnTo>
                      <a:pt x="48918" y="1721091"/>
                    </a:lnTo>
                    <a:cubicBezTo>
                      <a:pt x="35944" y="1721091"/>
                      <a:pt x="23502" y="1715937"/>
                      <a:pt x="14328" y="1706763"/>
                    </a:cubicBezTo>
                    <a:cubicBezTo>
                      <a:pt x="5154" y="1697589"/>
                      <a:pt x="0" y="1685147"/>
                      <a:pt x="0" y="1672173"/>
                    </a:cubicBezTo>
                    <a:lnTo>
                      <a:pt x="0" y="48918"/>
                    </a:lnTo>
                    <a:cubicBezTo>
                      <a:pt x="0" y="35944"/>
                      <a:pt x="5154" y="23502"/>
                      <a:pt x="14328" y="14328"/>
                    </a:cubicBezTo>
                    <a:cubicBezTo>
                      <a:pt x="23502" y="5154"/>
                      <a:pt x="35944" y="0"/>
                      <a:pt x="48918" y="0"/>
                    </a:cubicBezTo>
                    <a:close/>
                  </a:path>
                </a:pathLst>
              </a:custGeom>
              <a:solidFill>
                <a:srgbClr val="214B7D"/>
              </a:solidFill>
              <a:ln>
                <a:noFill/>
              </a:ln>
            </p:spPr>
            <p:txBody>
              <a:bodyPr/>
              <a:lstStyle/>
              <a:p>
                <a:endParaRPr lang="en-US"/>
              </a:p>
            </p:txBody>
          </p:sp>
          <p:sp>
            <p:nvSpPr>
              <p:cNvPr id="56" name="TextBox 6">
                <a:extLst>
                  <a:ext uri="{FF2B5EF4-FFF2-40B4-BE49-F238E27FC236}">
                    <a16:creationId xmlns:a16="http://schemas.microsoft.com/office/drawing/2014/main" id="{5FA22D01-B4DB-4452-A899-BEBE5301E302}"/>
                  </a:ext>
                </a:extLst>
              </p:cNvPr>
              <p:cNvSpPr txBox="1"/>
              <p:nvPr/>
            </p:nvSpPr>
            <p:spPr>
              <a:xfrm>
                <a:off x="0" y="-38100"/>
                <a:ext cx="812800" cy="850900"/>
              </a:xfrm>
              <a:prstGeom prst="rect">
                <a:avLst/>
              </a:prstGeom>
            </p:spPr>
            <p:txBody>
              <a:bodyPr lIns="33867" tIns="33867" rIns="33867" bIns="33867" rtlCol="0" anchor="ctr"/>
              <a:lstStyle/>
              <a:p>
                <a:pPr algn="ctr" defTabSz="609630">
                  <a:lnSpc>
                    <a:spcPts val="1965"/>
                  </a:lnSpc>
                </a:pPr>
                <a:endParaRPr sz="1200">
                  <a:solidFill>
                    <a:prstClr val="black"/>
                  </a:solidFill>
                  <a:latin typeface="Calibri"/>
                </a:endParaRPr>
              </a:p>
            </p:txBody>
          </p:sp>
        </p:grpSp>
        <p:grpSp>
          <p:nvGrpSpPr>
            <p:cNvPr id="52" name="Group 4">
              <a:extLst>
                <a:ext uri="{FF2B5EF4-FFF2-40B4-BE49-F238E27FC236}">
                  <a16:creationId xmlns:a16="http://schemas.microsoft.com/office/drawing/2014/main" id="{E942B39F-0DF1-461A-ABEE-2EC7CEC74FD7}"/>
                </a:ext>
              </a:extLst>
            </p:cNvPr>
            <p:cNvGrpSpPr/>
            <p:nvPr/>
          </p:nvGrpSpPr>
          <p:grpSpPr>
            <a:xfrm>
              <a:off x="840843" y="-190019"/>
              <a:ext cx="2974621" cy="5794406"/>
              <a:chOff x="0" y="-38100"/>
              <a:chExt cx="1175159" cy="2723517"/>
            </a:xfrm>
          </p:grpSpPr>
          <p:sp>
            <p:nvSpPr>
              <p:cNvPr id="53" name="Freeform 5">
                <a:extLst>
                  <a:ext uri="{FF2B5EF4-FFF2-40B4-BE49-F238E27FC236}">
                    <a16:creationId xmlns:a16="http://schemas.microsoft.com/office/drawing/2014/main" id="{96E48CAE-EFCC-40FE-9714-F1D111F97DC8}"/>
                  </a:ext>
                </a:extLst>
              </p:cNvPr>
              <p:cNvSpPr/>
              <p:nvPr/>
            </p:nvSpPr>
            <p:spPr>
              <a:xfrm>
                <a:off x="91419" y="964326"/>
                <a:ext cx="1083740" cy="1721091"/>
              </a:xfrm>
              <a:custGeom>
                <a:avLst/>
                <a:gdLst/>
                <a:ahLst/>
                <a:cxnLst/>
                <a:rect l="l" t="t" r="r" b="b"/>
                <a:pathLst>
                  <a:path w="1083740" h="1721091">
                    <a:moveTo>
                      <a:pt x="48918" y="0"/>
                    </a:moveTo>
                    <a:lnTo>
                      <a:pt x="1034822" y="0"/>
                    </a:lnTo>
                    <a:cubicBezTo>
                      <a:pt x="1047796" y="0"/>
                      <a:pt x="1060238" y="5154"/>
                      <a:pt x="1069412" y="14328"/>
                    </a:cubicBezTo>
                    <a:cubicBezTo>
                      <a:pt x="1078586" y="23502"/>
                      <a:pt x="1083740" y="35944"/>
                      <a:pt x="1083740" y="48918"/>
                    </a:cubicBezTo>
                    <a:lnTo>
                      <a:pt x="1083740" y="1672173"/>
                    </a:lnTo>
                    <a:cubicBezTo>
                      <a:pt x="1083740" y="1685147"/>
                      <a:pt x="1078586" y="1697589"/>
                      <a:pt x="1069412" y="1706763"/>
                    </a:cubicBezTo>
                    <a:cubicBezTo>
                      <a:pt x="1060238" y="1715937"/>
                      <a:pt x="1047796" y="1721091"/>
                      <a:pt x="1034822" y="1721091"/>
                    </a:cubicBezTo>
                    <a:lnTo>
                      <a:pt x="48918" y="1721091"/>
                    </a:lnTo>
                    <a:cubicBezTo>
                      <a:pt x="35944" y="1721091"/>
                      <a:pt x="23502" y="1715937"/>
                      <a:pt x="14328" y="1706763"/>
                    </a:cubicBezTo>
                    <a:cubicBezTo>
                      <a:pt x="5154" y="1697589"/>
                      <a:pt x="0" y="1685147"/>
                      <a:pt x="0" y="1672173"/>
                    </a:cubicBezTo>
                    <a:lnTo>
                      <a:pt x="0" y="48918"/>
                    </a:lnTo>
                    <a:cubicBezTo>
                      <a:pt x="0" y="35944"/>
                      <a:pt x="5154" y="23502"/>
                      <a:pt x="14328" y="14328"/>
                    </a:cubicBezTo>
                    <a:cubicBezTo>
                      <a:pt x="23502" y="5154"/>
                      <a:pt x="35944" y="0"/>
                      <a:pt x="48918" y="0"/>
                    </a:cubicBezTo>
                    <a:close/>
                  </a:path>
                </a:pathLst>
              </a:custGeom>
              <a:solidFill>
                <a:srgbClr val="C8DCF4"/>
              </a:solidFill>
              <a:ln>
                <a:noFill/>
              </a:ln>
            </p:spPr>
            <p:txBody>
              <a:bodyPr/>
              <a:lstStyle/>
              <a:p>
                <a:endParaRPr lang="en-US"/>
              </a:p>
            </p:txBody>
          </p:sp>
          <p:sp>
            <p:nvSpPr>
              <p:cNvPr id="54" name="TextBox 6">
                <a:extLst>
                  <a:ext uri="{FF2B5EF4-FFF2-40B4-BE49-F238E27FC236}">
                    <a16:creationId xmlns:a16="http://schemas.microsoft.com/office/drawing/2014/main" id="{78C8EB48-9BE5-4DAC-9BBF-F5C311631581}"/>
                  </a:ext>
                </a:extLst>
              </p:cNvPr>
              <p:cNvSpPr txBox="1"/>
              <p:nvPr/>
            </p:nvSpPr>
            <p:spPr>
              <a:xfrm>
                <a:off x="0" y="-38100"/>
                <a:ext cx="812800" cy="850900"/>
              </a:xfrm>
              <a:prstGeom prst="rect">
                <a:avLst/>
              </a:prstGeom>
            </p:spPr>
            <p:txBody>
              <a:bodyPr lIns="33867" tIns="33867" rIns="33867" bIns="33867" rtlCol="0" anchor="ctr"/>
              <a:lstStyle/>
              <a:p>
                <a:pPr algn="ctr" defTabSz="609630">
                  <a:lnSpc>
                    <a:spcPts val="1965"/>
                  </a:lnSpc>
                </a:pPr>
                <a:endParaRPr sz="1200">
                  <a:solidFill>
                    <a:prstClr val="black"/>
                  </a:solidFill>
                  <a:latin typeface="Calibri"/>
                </a:endParaRPr>
              </a:p>
            </p:txBody>
          </p:sp>
        </p:grpSp>
      </p:grpSp>
      <p:grpSp>
        <p:nvGrpSpPr>
          <p:cNvPr id="39" name="Group 38">
            <a:extLst>
              <a:ext uri="{FF2B5EF4-FFF2-40B4-BE49-F238E27FC236}">
                <a16:creationId xmlns:a16="http://schemas.microsoft.com/office/drawing/2014/main" id="{B4DC05FD-F22C-49AB-B443-DAF6FE74514D}"/>
              </a:ext>
            </a:extLst>
          </p:cNvPr>
          <p:cNvGrpSpPr/>
          <p:nvPr/>
        </p:nvGrpSpPr>
        <p:grpSpPr>
          <a:xfrm>
            <a:off x="3240462" y="1949101"/>
            <a:ext cx="2705295" cy="3476793"/>
            <a:chOff x="7805984" y="1680731"/>
            <a:chExt cx="4076744" cy="5171835"/>
          </a:xfrm>
        </p:grpSpPr>
        <p:pic>
          <p:nvPicPr>
            <p:cNvPr id="40" name="Picture 39" descr="A picture containing text, clipart&#10;&#10;Description automatically generated">
              <a:extLst>
                <a:ext uri="{FF2B5EF4-FFF2-40B4-BE49-F238E27FC236}">
                  <a16:creationId xmlns:a16="http://schemas.microsoft.com/office/drawing/2014/main" id="{B15B9835-82B9-4C05-BC61-000B273C5AF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05984" y="1680731"/>
              <a:ext cx="4076744" cy="619125"/>
            </a:xfrm>
            <a:prstGeom prst="rect">
              <a:avLst/>
            </a:prstGeom>
          </p:spPr>
        </p:pic>
        <p:pic>
          <p:nvPicPr>
            <p:cNvPr id="41" name="Picture 40" descr="A picture containing text, smiling, screenshot&#10;&#10;Description automatically generated">
              <a:extLst>
                <a:ext uri="{FF2B5EF4-FFF2-40B4-BE49-F238E27FC236}">
                  <a16:creationId xmlns:a16="http://schemas.microsoft.com/office/drawing/2014/main" id="{E4F67F13-AEF5-43A4-ACFB-46BDC156BEE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31448" y="2154826"/>
              <a:ext cx="1186434" cy="1236672"/>
            </a:xfrm>
            <a:prstGeom prst="rect">
              <a:avLst/>
            </a:prstGeom>
          </p:spPr>
        </p:pic>
        <p:pic>
          <p:nvPicPr>
            <p:cNvPr id="42" name="Picture 41" descr="Graphical user interface, text, application&#10;&#10;Description automatically generated">
              <a:extLst>
                <a:ext uri="{FF2B5EF4-FFF2-40B4-BE49-F238E27FC236}">
                  <a16:creationId xmlns:a16="http://schemas.microsoft.com/office/drawing/2014/main" id="{EFBBC331-24CB-478F-8C06-61221DB9EC2E}"/>
                </a:ext>
              </a:extLst>
            </p:cNvPr>
            <p:cNvPicPr>
              <a:picLocks noChangeAspect="1"/>
            </p:cNvPicPr>
            <p:nvPr/>
          </p:nvPicPr>
          <p:blipFill rotWithShape="1">
            <a:blip r:embed="rId9">
              <a:extLst>
                <a:ext uri="{28A0092B-C50C-407E-A947-70E740481C1C}">
                  <a14:useLocalDpi xmlns:a14="http://schemas.microsoft.com/office/drawing/2010/main" val="0"/>
                </a:ext>
              </a:extLst>
            </a:blip>
            <a:srcRect b="14035"/>
            <a:stretch/>
          </p:blipFill>
          <p:spPr>
            <a:xfrm>
              <a:off x="8829883" y="3357711"/>
              <a:ext cx="2178156" cy="3494855"/>
            </a:xfrm>
            <a:prstGeom prst="rect">
              <a:avLst/>
            </a:prstGeom>
          </p:spPr>
        </p:pic>
      </p:grpSp>
      <p:grpSp>
        <p:nvGrpSpPr>
          <p:cNvPr id="2" name="Group 1">
            <a:extLst>
              <a:ext uri="{FF2B5EF4-FFF2-40B4-BE49-F238E27FC236}">
                <a16:creationId xmlns:a16="http://schemas.microsoft.com/office/drawing/2014/main" id="{1EDBB41A-FA3D-B29E-A36A-5E03A29B6CDC}"/>
              </a:ext>
            </a:extLst>
          </p:cNvPr>
          <p:cNvGrpSpPr/>
          <p:nvPr/>
        </p:nvGrpSpPr>
        <p:grpSpPr>
          <a:xfrm>
            <a:off x="9089547" y="-276057"/>
            <a:ext cx="2974621" cy="6008607"/>
            <a:chOff x="840843" y="-190019"/>
            <a:chExt cx="2974621" cy="6008607"/>
          </a:xfrm>
        </p:grpSpPr>
        <p:grpSp>
          <p:nvGrpSpPr>
            <p:cNvPr id="3" name="Group 4">
              <a:extLst>
                <a:ext uri="{FF2B5EF4-FFF2-40B4-BE49-F238E27FC236}">
                  <a16:creationId xmlns:a16="http://schemas.microsoft.com/office/drawing/2014/main" id="{0B754927-9D3F-70DD-2C76-E5D4090F01D3}"/>
                </a:ext>
              </a:extLst>
            </p:cNvPr>
            <p:cNvGrpSpPr/>
            <p:nvPr/>
          </p:nvGrpSpPr>
          <p:grpSpPr>
            <a:xfrm>
              <a:off x="957009" y="2075830"/>
              <a:ext cx="2743217" cy="3742758"/>
              <a:chOff x="0" y="-38100"/>
              <a:chExt cx="1083740" cy="1759191"/>
            </a:xfrm>
          </p:grpSpPr>
          <p:sp>
            <p:nvSpPr>
              <p:cNvPr id="10" name="Freeform 5">
                <a:extLst>
                  <a:ext uri="{FF2B5EF4-FFF2-40B4-BE49-F238E27FC236}">
                    <a16:creationId xmlns:a16="http://schemas.microsoft.com/office/drawing/2014/main" id="{26CDF40F-EE32-7EC6-3935-27D797C64678}"/>
                  </a:ext>
                </a:extLst>
              </p:cNvPr>
              <p:cNvSpPr/>
              <p:nvPr/>
            </p:nvSpPr>
            <p:spPr>
              <a:xfrm>
                <a:off x="0" y="0"/>
                <a:ext cx="1083740" cy="1721091"/>
              </a:xfrm>
              <a:custGeom>
                <a:avLst/>
                <a:gdLst/>
                <a:ahLst/>
                <a:cxnLst/>
                <a:rect l="l" t="t" r="r" b="b"/>
                <a:pathLst>
                  <a:path w="1083740" h="1721091">
                    <a:moveTo>
                      <a:pt x="48918" y="0"/>
                    </a:moveTo>
                    <a:lnTo>
                      <a:pt x="1034822" y="0"/>
                    </a:lnTo>
                    <a:cubicBezTo>
                      <a:pt x="1047796" y="0"/>
                      <a:pt x="1060238" y="5154"/>
                      <a:pt x="1069412" y="14328"/>
                    </a:cubicBezTo>
                    <a:cubicBezTo>
                      <a:pt x="1078586" y="23502"/>
                      <a:pt x="1083740" y="35944"/>
                      <a:pt x="1083740" y="48918"/>
                    </a:cubicBezTo>
                    <a:lnTo>
                      <a:pt x="1083740" y="1672173"/>
                    </a:lnTo>
                    <a:cubicBezTo>
                      <a:pt x="1083740" y="1685147"/>
                      <a:pt x="1078586" y="1697589"/>
                      <a:pt x="1069412" y="1706763"/>
                    </a:cubicBezTo>
                    <a:cubicBezTo>
                      <a:pt x="1060238" y="1715937"/>
                      <a:pt x="1047796" y="1721091"/>
                      <a:pt x="1034822" y="1721091"/>
                    </a:cubicBezTo>
                    <a:lnTo>
                      <a:pt x="48918" y="1721091"/>
                    </a:lnTo>
                    <a:cubicBezTo>
                      <a:pt x="35944" y="1721091"/>
                      <a:pt x="23502" y="1715937"/>
                      <a:pt x="14328" y="1706763"/>
                    </a:cubicBezTo>
                    <a:cubicBezTo>
                      <a:pt x="5154" y="1697589"/>
                      <a:pt x="0" y="1685147"/>
                      <a:pt x="0" y="1672173"/>
                    </a:cubicBezTo>
                    <a:lnTo>
                      <a:pt x="0" y="48918"/>
                    </a:lnTo>
                    <a:cubicBezTo>
                      <a:pt x="0" y="35944"/>
                      <a:pt x="5154" y="23502"/>
                      <a:pt x="14328" y="14328"/>
                    </a:cubicBezTo>
                    <a:cubicBezTo>
                      <a:pt x="23502" y="5154"/>
                      <a:pt x="35944" y="0"/>
                      <a:pt x="48918" y="0"/>
                    </a:cubicBezTo>
                    <a:close/>
                  </a:path>
                </a:pathLst>
              </a:custGeom>
              <a:solidFill>
                <a:srgbClr val="214B7D"/>
              </a:solidFill>
              <a:ln>
                <a:noFill/>
              </a:ln>
            </p:spPr>
            <p:txBody>
              <a:bodyPr/>
              <a:lstStyle/>
              <a:p>
                <a:endParaRPr lang="en-US"/>
              </a:p>
            </p:txBody>
          </p:sp>
          <p:sp>
            <p:nvSpPr>
              <p:cNvPr id="11" name="TextBox 6">
                <a:extLst>
                  <a:ext uri="{FF2B5EF4-FFF2-40B4-BE49-F238E27FC236}">
                    <a16:creationId xmlns:a16="http://schemas.microsoft.com/office/drawing/2014/main" id="{138C64AB-1824-4888-F487-A2326974603B}"/>
                  </a:ext>
                </a:extLst>
              </p:cNvPr>
              <p:cNvSpPr txBox="1"/>
              <p:nvPr/>
            </p:nvSpPr>
            <p:spPr>
              <a:xfrm>
                <a:off x="0" y="-38100"/>
                <a:ext cx="812800" cy="850900"/>
              </a:xfrm>
              <a:prstGeom prst="rect">
                <a:avLst/>
              </a:prstGeom>
            </p:spPr>
            <p:txBody>
              <a:bodyPr lIns="33867" tIns="33867" rIns="33867" bIns="33867" rtlCol="0" anchor="ctr"/>
              <a:lstStyle/>
              <a:p>
                <a:pPr algn="ctr" defTabSz="609630">
                  <a:lnSpc>
                    <a:spcPts val="1965"/>
                  </a:lnSpc>
                </a:pPr>
                <a:endParaRPr sz="1200">
                  <a:solidFill>
                    <a:prstClr val="black"/>
                  </a:solidFill>
                  <a:latin typeface="Calibri"/>
                </a:endParaRPr>
              </a:p>
            </p:txBody>
          </p:sp>
        </p:grpSp>
        <p:grpSp>
          <p:nvGrpSpPr>
            <p:cNvPr id="7" name="Group 4">
              <a:extLst>
                <a:ext uri="{FF2B5EF4-FFF2-40B4-BE49-F238E27FC236}">
                  <a16:creationId xmlns:a16="http://schemas.microsoft.com/office/drawing/2014/main" id="{962B9536-C3E4-D4ED-6C46-3C27A22C53AA}"/>
                </a:ext>
              </a:extLst>
            </p:cNvPr>
            <p:cNvGrpSpPr/>
            <p:nvPr/>
          </p:nvGrpSpPr>
          <p:grpSpPr>
            <a:xfrm>
              <a:off x="840843" y="-190019"/>
              <a:ext cx="2974621" cy="5794406"/>
              <a:chOff x="0" y="-38100"/>
              <a:chExt cx="1175159" cy="2723517"/>
            </a:xfrm>
          </p:grpSpPr>
          <p:sp>
            <p:nvSpPr>
              <p:cNvPr id="8" name="Freeform 5">
                <a:extLst>
                  <a:ext uri="{FF2B5EF4-FFF2-40B4-BE49-F238E27FC236}">
                    <a16:creationId xmlns:a16="http://schemas.microsoft.com/office/drawing/2014/main" id="{A0659D4F-F78E-1F34-930E-95179C8BE9FE}"/>
                  </a:ext>
                </a:extLst>
              </p:cNvPr>
              <p:cNvSpPr/>
              <p:nvPr/>
            </p:nvSpPr>
            <p:spPr>
              <a:xfrm>
                <a:off x="91419" y="964326"/>
                <a:ext cx="1083740" cy="1721091"/>
              </a:xfrm>
              <a:custGeom>
                <a:avLst/>
                <a:gdLst/>
                <a:ahLst/>
                <a:cxnLst/>
                <a:rect l="l" t="t" r="r" b="b"/>
                <a:pathLst>
                  <a:path w="1083740" h="1721091">
                    <a:moveTo>
                      <a:pt x="48918" y="0"/>
                    </a:moveTo>
                    <a:lnTo>
                      <a:pt x="1034822" y="0"/>
                    </a:lnTo>
                    <a:cubicBezTo>
                      <a:pt x="1047796" y="0"/>
                      <a:pt x="1060238" y="5154"/>
                      <a:pt x="1069412" y="14328"/>
                    </a:cubicBezTo>
                    <a:cubicBezTo>
                      <a:pt x="1078586" y="23502"/>
                      <a:pt x="1083740" y="35944"/>
                      <a:pt x="1083740" y="48918"/>
                    </a:cubicBezTo>
                    <a:lnTo>
                      <a:pt x="1083740" y="1672173"/>
                    </a:lnTo>
                    <a:cubicBezTo>
                      <a:pt x="1083740" y="1685147"/>
                      <a:pt x="1078586" y="1697589"/>
                      <a:pt x="1069412" y="1706763"/>
                    </a:cubicBezTo>
                    <a:cubicBezTo>
                      <a:pt x="1060238" y="1715937"/>
                      <a:pt x="1047796" y="1721091"/>
                      <a:pt x="1034822" y="1721091"/>
                    </a:cubicBezTo>
                    <a:lnTo>
                      <a:pt x="48918" y="1721091"/>
                    </a:lnTo>
                    <a:cubicBezTo>
                      <a:pt x="35944" y="1721091"/>
                      <a:pt x="23502" y="1715937"/>
                      <a:pt x="14328" y="1706763"/>
                    </a:cubicBezTo>
                    <a:cubicBezTo>
                      <a:pt x="5154" y="1697589"/>
                      <a:pt x="0" y="1685147"/>
                      <a:pt x="0" y="1672173"/>
                    </a:cubicBezTo>
                    <a:lnTo>
                      <a:pt x="0" y="48918"/>
                    </a:lnTo>
                    <a:cubicBezTo>
                      <a:pt x="0" y="35944"/>
                      <a:pt x="5154" y="23502"/>
                      <a:pt x="14328" y="14328"/>
                    </a:cubicBezTo>
                    <a:cubicBezTo>
                      <a:pt x="23502" y="5154"/>
                      <a:pt x="35944" y="0"/>
                      <a:pt x="48918" y="0"/>
                    </a:cubicBezTo>
                    <a:close/>
                  </a:path>
                </a:pathLst>
              </a:custGeom>
              <a:solidFill>
                <a:srgbClr val="C8DCF4"/>
              </a:solidFill>
              <a:ln>
                <a:noFill/>
              </a:ln>
            </p:spPr>
            <p:txBody>
              <a:bodyPr/>
              <a:lstStyle/>
              <a:p>
                <a:endParaRPr lang="en-US"/>
              </a:p>
            </p:txBody>
          </p:sp>
          <p:sp>
            <p:nvSpPr>
              <p:cNvPr id="9" name="TextBox 6">
                <a:extLst>
                  <a:ext uri="{FF2B5EF4-FFF2-40B4-BE49-F238E27FC236}">
                    <a16:creationId xmlns:a16="http://schemas.microsoft.com/office/drawing/2014/main" id="{96A216BA-16E8-D54F-290F-3A3D760B87CF}"/>
                  </a:ext>
                </a:extLst>
              </p:cNvPr>
              <p:cNvSpPr txBox="1"/>
              <p:nvPr/>
            </p:nvSpPr>
            <p:spPr>
              <a:xfrm>
                <a:off x="0" y="-38100"/>
                <a:ext cx="812800" cy="850900"/>
              </a:xfrm>
              <a:prstGeom prst="rect">
                <a:avLst/>
              </a:prstGeom>
            </p:spPr>
            <p:txBody>
              <a:bodyPr lIns="33867" tIns="33867" rIns="33867" bIns="33867" rtlCol="0" anchor="ctr"/>
              <a:lstStyle/>
              <a:p>
                <a:pPr algn="ctr" defTabSz="609630">
                  <a:lnSpc>
                    <a:spcPts val="1965"/>
                  </a:lnSpc>
                </a:pPr>
                <a:endParaRPr sz="1200">
                  <a:solidFill>
                    <a:prstClr val="black"/>
                  </a:solidFill>
                  <a:latin typeface="Calibri"/>
                </a:endParaRPr>
              </a:p>
            </p:txBody>
          </p:sp>
        </p:grpSp>
      </p:grpSp>
      <p:grpSp>
        <p:nvGrpSpPr>
          <p:cNvPr id="12" name="Group 11">
            <a:extLst>
              <a:ext uri="{FF2B5EF4-FFF2-40B4-BE49-F238E27FC236}">
                <a16:creationId xmlns:a16="http://schemas.microsoft.com/office/drawing/2014/main" id="{5AB84A88-036D-2BF4-1705-A458272D19ED}"/>
              </a:ext>
            </a:extLst>
          </p:cNvPr>
          <p:cNvGrpSpPr/>
          <p:nvPr/>
        </p:nvGrpSpPr>
        <p:grpSpPr>
          <a:xfrm>
            <a:off x="9358874" y="1949291"/>
            <a:ext cx="2705295" cy="1150072"/>
            <a:chOff x="7805984" y="1680731"/>
            <a:chExt cx="4076744" cy="1710767"/>
          </a:xfrm>
        </p:grpSpPr>
        <p:pic>
          <p:nvPicPr>
            <p:cNvPr id="19" name="Picture 18" descr="A picture containing text, clipart&#10;&#10;Description automatically generated">
              <a:extLst>
                <a:ext uri="{FF2B5EF4-FFF2-40B4-BE49-F238E27FC236}">
                  <a16:creationId xmlns:a16="http://schemas.microsoft.com/office/drawing/2014/main" id="{D3B85C40-4284-2E75-927F-FFF03838AFB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05984" y="1680731"/>
              <a:ext cx="4076744" cy="619125"/>
            </a:xfrm>
            <a:prstGeom prst="rect">
              <a:avLst/>
            </a:prstGeom>
          </p:spPr>
        </p:pic>
        <p:pic>
          <p:nvPicPr>
            <p:cNvPr id="21" name="Picture 20" descr="A picture containing text, smiling, screenshot&#10;&#10;Description automatically generated">
              <a:extLst>
                <a:ext uri="{FF2B5EF4-FFF2-40B4-BE49-F238E27FC236}">
                  <a16:creationId xmlns:a16="http://schemas.microsoft.com/office/drawing/2014/main" id="{59E85FD9-5D16-5121-DB4A-ABE118E15A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31448" y="2154826"/>
              <a:ext cx="1186434" cy="1236672"/>
            </a:xfrm>
            <a:prstGeom prst="rect">
              <a:avLst/>
            </a:prstGeom>
          </p:spPr>
        </p:pic>
      </p:grpSp>
      <p:pic>
        <p:nvPicPr>
          <p:cNvPr id="23" name="Picture 23" descr="A green and white page with white text&#10;&#10;Description automatically generated">
            <a:extLst>
              <a:ext uri="{FF2B5EF4-FFF2-40B4-BE49-F238E27FC236}">
                <a16:creationId xmlns:a16="http://schemas.microsoft.com/office/drawing/2014/main" id="{CF7053E0-8A34-6BF1-2EE6-CB278CCF46A2}"/>
              </a:ext>
            </a:extLst>
          </p:cNvPr>
          <p:cNvPicPr>
            <a:picLocks noChangeAspect="1"/>
          </p:cNvPicPr>
          <p:nvPr/>
        </p:nvPicPr>
        <p:blipFill>
          <a:blip r:embed="rId10"/>
          <a:stretch>
            <a:fillRect/>
          </a:stretch>
        </p:blipFill>
        <p:spPr>
          <a:xfrm>
            <a:off x="9407277" y="3097898"/>
            <a:ext cx="2531683" cy="2325836"/>
          </a:xfrm>
          <a:prstGeom prst="rect">
            <a:avLst/>
          </a:prstGeom>
        </p:spPr>
      </p:pic>
    </p:spTree>
    <p:extLst>
      <p:ext uri="{BB962C8B-B14F-4D97-AF65-F5344CB8AC3E}">
        <p14:creationId xmlns:p14="http://schemas.microsoft.com/office/powerpoint/2010/main" val="2313276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EA16E05F-C820-241A-52F9-D7F285D1510E}"/>
              </a:ext>
            </a:extLst>
          </p:cNvPr>
          <p:cNvSpPr/>
          <p:nvPr/>
        </p:nvSpPr>
        <p:spPr>
          <a:xfrm>
            <a:off x="479040" y="1414037"/>
            <a:ext cx="10592219" cy="5088002"/>
          </a:xfrm>
          <a:prstGeom prst="roundRect">
            <a:avLst/>
          </a:prstGeom>
          <a:solidFill>
            <a:schemeClr val="accent5">
              <a:lumMod val="5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sz="2000">
              <a:solidFill>
                <a:schemeClr val="bg1"/>
              </a:solidFill>
              <a:latin typeface="Open Sans"/>
              <a:ea typeface="Open Sans"/>
              <a:cs typeface="Calibri"/>
            </a:endParaRPr>
          </a:p>
        </p:txBody>
      </p:sp>
      <p:sp>
        <p:nvSpPr>
          <p:cNvPr id="3" name="TextBox 2">
            <a:extLst>
              <a:ext uri="{FF2B5EF4-FFF2-40B4-BE49-F238E27FC236}">
                <a16:creationId xmlns:a16="http://schemas.microsoft.com/office/drawing/2014/main" id="{EA63FDF6-C541-464D-74AA-4192688E5A39}"/>
              </a:ext>
            </a:extLst>
          </p:cNvPr>
          <p:cNvSpPr txBox="1"/>
          <p:nvPr/>
        </p:nvSpPr>
        <p:spPr>
          <a:xfrm>
            <a:off x="546855" y="482687"/>
            <a:ext cx="11183712" cy="769441"/>
          </a:xfrm>
          <a:prstGeom prst="rect">
            <a:avLst/>
          </a:prstGeom>
          <a:noFill/>
        </p:spPr>
        <p:txBody>
          <a:bodyPr wrap="square" lIns="91440" tIns="45720" rIns="91440" bIns="45720" rtlCol="0" anchor="t">
            <a:spAutoFit/>
          </a:bodyPr>
          <a:lstStyle/>
          <a:p>
            <a:r>
              <a:rPr lang="en-US" sz="4400" b="1">
                <a:latin typeface="Open Sans"/>
                <a:ea typeface="Open Sans"/>
                <a:cs typeface="Open Sans"/>
              </a:rPr>
              <a:t>Agenda</a:t>
            </a:r>
            <a:endParaRPr lang="en-US"/>
          </a:p>
        </p:txBody>
      </p:sp>
      <p:pic>
        <p:nvPicPr>
          <p:cNvPr id="5" name="Picture 4" descr="A picture containing text&#10;&#10;Description automatically generated">
            <a:extLst>
              <a:ext uri="{FF2B5EF4-FFF2-40B4-BE49-F238E27FC236}">
                <a16:creationId xmlns:a16="http://schemas.microsoft.com/office/drawing/2014/main" id="{56E2A1EB-17B7-46A4-050C-FA870E088C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9568" y="435614"/>
            <a:ext cx="2385023" cy="863787"/>
          </a:xfrm>
          <a:prstGeom prst="rect">
            <a:avLst/>
          </a:prstGeom>
          <a:ln>
            <a:noFill/>
          </a:ln>
          <a:effectLst/>
        </p:spPr>
      </p:pic>
      <p:sp>
        <p:nvSpPr>
          <p:cNvPr id="6" name="TextBox 5">
            <a:extLst>
              <a:ext uri="{FF2B5EF4-FFF2-40B4-BE49-F238E27FC236}">
                <a16:creationId xmlns:a16="http://schemas.microsoft.com/office/drawing/2014/main" id="{F7F58A28-CAB6-F288-7D6E-9A1CE416BE53}"/>
              </a:ext>
            </a:extLst>
          </p:cNvPr>
          <p:cNvSpPr txBox="1"/>
          <p:nvPr/>
        </p:nvSpPr>
        <p:spPr>
          <a:xfrm>
            <a:off x="1205021" y="1629746"/>
            <a:ext cx="580184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FFFFFF"/>
                </a:solidFill>
                <a:latin typeface="Open Sans"/>
                <a:ea typeface="Open Sans"/>
                <a:cs typeface="Open Sans"/>
              </a:rPr>
              <a:t>Today we'll review: </a:t>
            </a:r>
          </a:p>
        </p:txBody>
      </p:sp>
      <p:grpSp>
        <p:nvGrpSpPr>
          <p:cNvPr id="13" name="Group 12">
            <a:extLst>
              <a:ext uri="{FF2B5EF4-FFF2-40B4-BE49-F238E27FC236}">
                <a16:creationId xmlns:a16="http://schemas.microsoft.com/office/drawing/2014/main" id="{27B87E55-585A-1EE0-2195-EEDA42643099}"/>
              </a:ext>
            </a:extLst>
          </p:cNvPr>
          <p:cNvGrpSpPr/>
          <p:nvPr/>
        </p:nvGrpSpPr>
        <p:grpSpPr>
          <a:xfrm>
            <a:off x="9382695" y="4776868"/>
            <a:ext cx="2160929" cy="1991468"/>
            <a:chOff x="4997227" y="1643928"/>
            <a:chExt cx="2610486" cy="2507086"/>
          </a:xfrm>
          <a:solidFill>
            <a:schemeClr val="bg1"/>
          </a:solidFill>
        </p:grpSpPr>
        <p:sp>
          <p:nvSpPr>
            <p:cNvPr id="9" name="Rectangle 8">
              <a:extLst>
                <a:ext uri="{FF2B5EF4-FFF2-40B4-BE49-F238E27FC236}">
                  <a16:creationId xmlns:a16="http://schemas.microsoft.com/office/drawing/2014/main" id="{A4A1A57C-A845-7A73-1BDB-CCEC18B29832}"/>
                </a:ext>
              </a:extLst>
            </p:cNvPr>
            <p:cNvSpPr/>
            <p:nvPr/>
          </p:nvSpPr>
          <p:spPr>
            <a:xfrm rot="20652980">
              <a:off x="5109241" y="1643928"/>
              <a:ext cx="2498472" cy="213157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B4E6F003-47EA-ECE4-F427-23CEFC30E058}"/>
                </a:ext>
              </a:extLst>
            </p:cNvPr>
            <p:cNvSpPr/>
            <p:nvPr/>
          </p:nvSpPr>
          <p:spPr>
            <a:xfrm rot="10043461">
              <a:off x="5394686" y="3743931"/>
              <a:ext cx="427686" cy="27404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07CDE65-51BC-8BA4-F28A-9C13A98A3DB3}"/>
                </a:ext>
              </a:extLst>
            </p:cNvPr>
            <p:cNvSpPr/>
            <p:nvPr/>
          </p:nvSpPr>
          <p:spPr>
            <a:xfrm rot="1199968">
              <a:off x="5233601" y="3873286"/>
              <a:ext cx="584878" cy="27772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584780-07A5-8C96-DC5C-143AF3EA8036}"/>
                </a:ext>
              </a:extLst>
            </p:cNvPr>
            <p:cNvSpPr/>
            <p:nvPr/>
          </p:nvSpPr>
          <p:spPr>
            <a:xfrm rot="20673065">
              <a:off x="4997227" y="1740977"/>
              <a:ext cx="584878" cy="277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4711E71E-9D00-0274-323A-4EC02374E476}"/>
              </a:ext>
            </a:extLst>
          </p:cNvPr>
          <p:cNvSpPr txBox="1"/>
          <p:nvPr/>
        </p:nvSpPr>
        <p:spPr>
          <a:xfrm rot="20686718">
            <a:off x="9547285" y="5071771"/>
            <a:ext cx="1964633" cy="1077218"/>
          </a:xfrm>
          <a:prstGeom prst="rect">
            <a:avLst/>
          </a:prstGeom>
          <a:noFill/>
        </p:spPr>
        <p:txBody>
          <a:bodyPr wrap="square" rtlCol="0">
            <a:spAutoFit/>
          </a:bodyPr>
          <a:lstStyle/>
          <a:p>
            <a:pPr algn="ctr"/>
            <a:r>
              <a:rPr lang="en-US" sz="1600">
                <a:latin typeface="Open Sans" panose="020B0606030504020204" pitchFamily="34" charset="0"/>
                <a:ea typeface="Open Sans" panose="020B0606030504020204" pitchFamily="34" charset="0"/>
                <a:cs typeface="Open Sans" panose="020B0606030504020204" pitchFamily="34" charset="0"/>
              </a:rPr>
              <a:t>Slides and webinar recording will be posted on </a:t>
            </a:r>
            <a:r>
              <a:rPr lang="en-US" sz="1600" err="1">
                <a:latin typeface="Open Sans" panose="020B0606030504020204" pitchFamily="34" charset="0"/>
                <a:ea typeface="Open Sans" panose="020B0606030504020204" pitchFamily="34" charset="0"/>
                <a:cs typeface="Open Sans" panose="020B0606030504020204" pitchFamily="34" charset="0"/>
              </a:rPr>
              <a:t>MRSConnect</a:t>
            </a:r>
            <a:endParaRPr lang="en-US" sz="1600">
              <a:latin typeface="Open Sans" panose="020B0606030504020204" pitchFamily="34" charset="0"/>
              <a:ea typeface="Open Sans" panose="020B0606030504020204" pitchFamily="34" charset="0"/>
              <a:cs typeface="Open Sans" panose="020B0606030504020204" pitchFamily="34" charset="0"/>
            </a:endParaRPr>
          </a:p>
        </p:txBody>
      </p:sp>
      <p:grpSp>
        <p:nvGrpSpPr>
          <p:cNvPr id="37" name="Group 36">
            <a:extLst>
              <a:ext uri="{FF2B5EF4-FFF2-40B4-BE49-F238E27FC236}">
                <a16:creationId xmlns:a16="http://schemas.microsoft.com/office/drawing/2014/main" id="{534679DA-32D3-B1CB-D056-38E913775CC6}"/>
              </a:ext>
            </a:extLst>
          </p:cNvPr>
          <p:cNvGrpSpPr/>
          <p:nvPr/>
        </p:nvGrpSpPr>
        <p:grpSpPr>
          <a:xfrm>
            <a:off x="1927961" y="2308750"/>
            <a:ext cx="7092550" cy="3926198"/>
            <a:chOff x="5239522" y="969792"/>
            <a:chExt cx="7388794" cy="4065269"/>
          </a:xfrm>
        </p:grpSpPr>
        <p:sp>
          <p:nvSpPr>
            <p:cNvPr id="28" name="Rectangle: Rounded Corners 27">
              <a:extLst>
                <a:ext uri="{FF2B5EF4-FFF2-40B4-BE49-F238E27FC236}">
                  <a16:creationId xmlns:a16="http://schemas.microsoft.com/office/drawing/2014/main" id="{B528F92A-94EF-BAB1-38E0-C3E7089856CD}"/>
                </a:ext>
              </a:extLst>
            </p:cNvPr>
            <p:cNvSpPr/>
            <p:nvPr/>
          </p:nvSpPr>
          <p:spPr>
            <a:xfrm>
              <a:off x="6107113" y="2682387"/>
              <a:ext cx="6509553" cy="6400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57200" indent="-457200">
                <a:buAutoNum type="arabicPeriod"/>
              </a:pPr>
              <a:r>
                <a:rPr lang="en-US" sz="2000">
                  <a:solidFill>
                    <a:schemeClr val="tx1"/>
                  </a:solidFill>
                  <a:latin typeface="Open Sans"/>
                  <a:ea typeface="Open Sans"/>
                  <a:cs typeface="Open Sans"/>
                </a:rPr>
                <a:t>Case File Documentation </a:t>
              </a:r>
              <a:endPar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Rectangle: Rounded Corners 28">
              <a:extLst>
                <a:ext uri="{FF2B5EF4-FFF2-40B4-BE49-F238E27FC236}">
                  <a16:creationId xmlns:a16="http://schemas.microsoft.com/office/drawing/2014/main" id="{0CC6EA9C-56AB-D767-C9B0-E2FA014BDED4}"/>
                </a:ext>
              </a:extLst>
            </p:cNvPr>
            <p:cNvSpPr/>
            <p:nvPr/>
          </p:nvSpPr>
          <p:spPr>
            <a:xfrm>
              <a:off x="6107113" y="3549985"/>
              <a:ext cx="6509553" cy="6400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a:solidFill>
                    <a:schemeClr val="tx1"/>
                  </a:solidFill>
                  <a:latin typeface="Open Sans"/>
                  <a:ea typeface="Open Sans"/>
                  <a:cs typeface="Open Sans"/>
                </a:rPr>
                <a:t>2.    Common MG Findings</a:t>
              </a:r>
              <a:endPar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 name="Rectangle: Rounded Corners 29">
              <a:extLst>
                <a:ext uri="{FF2B5EF4-FFF2-40B4-BE49-F238E27FC236}">
                  <a16:creationId xmlns:a16="http://schemas.microsoft.com/office/drawing/2014/main" id="{6898EE1A-132A-FDE9-6663-A7C78276AD45}"/>
                </a:ext>
              </a:extLst>
            </p:cNvPr>
            <p:cNvSpPr/>
            <p:nvPr/>
          </p:nvSpPr>
          <p:spPr>
            <a:xfrm>
              <a:off x="5271117" y="4394981"/>
              <a:ext cx="7357199" cy="6400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a:solidFill>
                    <a:schemeClr val="tx1"/>
                  </a:solidFill>
                  <a:latin typeface="Open Sans"/>
                  <a:ea typeface="Open Sans"/>
                  <a:cs typeface="Open Sans"/>
                </a:rPr>
                <a:t>Resources: MRS Connect </a:t>
              </a:r>
              <a:endPar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 name="Rectangle: Rounded Corners 30">
              <a:extLst>
                <a:ext uri="{FF2B5EF4-FFF2-40B4-BE49-F238E27FC236}">
                  <a16:creationId xmlns:a16="http://schemas.microsoft.com/office/drawing/2014/main" id="{8626CE3E-B4C4-64C8-C2AB-934EC7F73FF5}"/>
                </a:ext>
              </a:extLst>
            </p:cNvPr>
            <p:cNvSpPr/>
            <p:nvPr/>
          </p:nvSpPr>
          <p:spPr>
            <a:xfrm>
              <a:off x="5239523" y="969792"/>
              <a:ext cx="7357200" cy="6400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rPr>
                <a:t>Case cannot already be economically self-sufficient</a:t>
              </a:r>
              <a:endParaRPr lang="en-US" sz="110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 name="Rectangle: Rounded Corners 31">
              <a:extLst>
                <a:ext uri="{FF2B5EF4-FFF2-40B4-BE49-F238E27FC236}">
                  <a16:creationId xmlns:a16="http://schemas.microsoft.com/office/drawing/2014/main" id="{3F6F7C8A-4D8B-DCDD-B319-AA60E083584F}"/>
                </a:ext>
              </a:extLst>
            </p:cNvPr>
            <p:cNvSpPr/>
            <p:nvPr/>
          </p:nvSpPr>
          <p:spPr>
            <a:xfrm>
              <a:off x="5239523" y="1826090"/>
              <a:ext cx="7357199" cy="6400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 name="Rectangle: Rounded Corners 32">
              <a:extLst>
                <a:ext uri="{FF2B5EF4-FFF2-40B4-BE49-F238E27FC236}">
                  <a16:creationId xmlns:a16="http://schemas.microsoft.com/office/drawing/2014/main" id="{D41D51FB-D565-E60C-D378-7040717D76CE}"/>
                </a:ext>
              </a:extLst>
            </p:cNvPr>
            <p:cNvSpPr/>
            <p:nvPr/>
          </p:nvSpPr>
          <p:spPr>
            <a:xfrm>
              <a:off x="5239523" y="1826541"/>
              <a:ext cx="7357199" cy="6400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rPr>
                <a:t>ORR Status and Documentation Guide</a:t>
              </a:r>
            </a:p>
          </p:txBody>
        </p:sp>
        <p:sp>
          <p:nvSpPr>
            <p:cNvPr id="34" name="Rectangle: Rounded Corners 33">
              <a:extLst>
                <a:ext uri="{FF2B5EF4-FFF2-40B4-BE49-F238E27FC236}">
                  <a16:creationId xmlns:a16="http://schemas.microsoft.com/office/drawing/2014/main" id="{F844CE09-A2B8-B88C-1969-43303DE3E0D3}"/>
                </a:ext>
              </a:extLst>
            </p:cNvPr>
            <p:cNvSpPr/>
            <p:nvPr/>
          </p:nvSpPr>
          <p:spPr>
            <a:xfrm>
              <a:off x="5239522" y="969793"/>
              <a:ext cx="7357200" cy="6400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rPr>
                <a:t>MG Program Operations Manual</a:t>
              </a:r>
            </a:p>
          </p:txBody>
        </p:sp>
        <p:sp>
          <p:nvSpPr>
            <p:cNvPr id="35" name="Rectangle: Rounded Corners 34">
              <a:extLst>
                <a:ext uri="{FF2B5EF4-FFF2-40B4-BE49-F238E27FC236}">
                  <a16:creationId xmlns:a16="http://schemas.microsoft.com/office/drawing/2014/main" id="{1C4E928A-CDE6-CFD5-A5BC-8124A3D6BA12}"/>
                </a:ext>
              </a:extLst>
            </p:cNvPr>
            <p:cNvSpPr/>
            <p:nvPr/>
          </p:nvSpPr>
          <p:spPr>
            <a:xfrm>
              <a:off x="5239523" y="1826540"/>
              <a:ext cx="7357199" cy="6400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a:solidFill>
                    <a:schemeClr val="tx1"/>
                  </a:solidFill>
                  <a:latin typeface="Open Sans"/>
                  <a:ea typeface="Open Sans"/>
                  <a:cs typeface="Open Sans"/>
                </a:rPr>
                <a:t>MG Service Period: Day 1-240 </a:t>
              </a:r>
              <a:endPar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 name="Rectangle: Rounded Corners 35">
              <a:extLst>
                <a:ext uri="{FF2B5EF4-FFF2-40B4-BE49-F238E27FC236}">
                  <a16:creationId xmlns:a16="http://schemas.microsoft.com/office/drawing/2014/main" id="{0A5AA81F-6662-EF02-FD15-9BB3F7EA1B02}"/>
                </a:ext>
              </a:extLst>
            </p:cNvPr>
            <p:cNvSpPr/>
            <p:nvPr/>
          </p:nvSpPr>
          <p:spPr>
            <a:xfrm>
              <a:off x="5239522" y="969792"/>
              <a:ext cx="7357200" cy="6400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a:solidFill>
                    <a:schemeClr val="tx1"/>
                  </a:solidFill>
                  <a:latin typeface="Open Sans"/>
                  <a:ea typeface="Open Sans"/>
                  <a:cs typeface="Open Sans"/>
                </a:rPr>
                <a:t>MG Core Services Overview</a:t>
              </a:r>
              <a:endPar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39" name="Oval 38">
            <a:extLst>
              <a:ext uri="{FF2B5EF4-FFF2-40B4-BE49-F238E27FC236}">
                <a16:creationId xmlns:a16="http://schemas.microsoft.com/office/drawing/2014/main" id="{AB75103E-0FF4-45DC-8F00-24D68237487C}"/>
              </a:ext>
            </a:extLst>
          </p:cNvPr>
          <p:cNvSpPr/>
          <p:nvPr/>
        </p:nvSpPr>
        <p:spPr>
          <a:xfrm>
            <a:off x="1200940" y="2334579"/>
            <a:ext cx="526643" cy="54864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1</a:t>
            </a:r>
          </a:p>
        </p:txBody>
      </p:sp>
      <p:sp>
        <p:nvSpPr>
          <p:cNvPr id="40" name="Oval 39">
            <a:extLst>
              <a:ext uri="{FF2B5EF4-FFF2-40B4-BE49-F238E27FC236}">
                <a16:creationId xmlns:a16="http://schemas.microsoft.com/office/drawing/2014/main" id="{BBB52808-B7AA-0406-DF10-CE075B251708}"/>
              </a:ext>
            </a:extLst>
          </p:cNvPr>
          <p:cNvSpPr/>
          <p:nvPr/>
        </p:nvSpPr>
        <p:spPr>
          <a:xfrm>
            <a:off x="1200939" y="3054245"/>
            <a:ext cx="526643" cy="548640"/>
          </a:xfrm>
          <a:prstGeom prst="ellipse">
            <a:avLst/>
          </a:prstGeom>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2</a:t>
            </a:r>
          </a:p>
        </p:txBody>
      </p:sp>
      <p:sp>
        <p:nvSpPr>
          <p:cNvPr id="41" name="Oval 40">
            <a:extLst>
              <a:ext uri="{FF2B5EF4-FFF2-40B4-BE49-F238E27FC236}">
                <a16:creationId xmlns:a16="http://schemas.microsoft.com/office/drawing/2014/main" id="{BE03D6E4-4A75-355D-A11F-7BD480A058D9}"/>
              </a:ext>
            </a:extLst>
          </p:cNvPr>
          <p:cNvSpPr/>
          <p:nvPr/>
        </p:nvSpPr>
        <p:spPr>
          <a:xfrm>
            <a:off x="1200940" y="5615412"/>
            <a:ext cx="526643" cy="548640"/>
          </a:xfrm>
          <a:prstGeom prst="ellipse">
            <a:avLst/>
          </a:prstGeom>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3</a:t>
            </a:r>
          </a:p>
        </p:txBody>
      </p:sp>
    </p:spTree>
    <p:custDataLst>
      <p:tags r:id="rId1"/>
    </p:custDataLst>
    <p:extLst>
      <p:ext uri="{BB962C8B-B14F-4D97-AF65-F5344CB8AC3E}">
        <p14:creationId xmlns:p14="http://schemas.microsoft.com/office/powerpoint/2010/main" val="14586901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CCBCAD86-BCB8-F69F-2A3A-C11C74BEB18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360543" y="0"/>
            <a:ext cx="9051005" cy="5119896"/>
          </a:xfrm>
          <a:prstGeom prst="rect">
            <a:avLst/>
          </a:prstGeom>
        </p:spPr>
      </p:pic>
      <p:sp>
        <p:nvSpPr>
          <p:cNvPr id="2" name="Rectangle 1">
            <a:extLst>
              <a:ext uri="{FF2B5EF4-FFF2-40B4-BE49-F238E27FC236}">
                <a16:creationId xmlns:a16="http://schemas.microsoft.com/office/drawing/2014/main" id="{A429343F-73A2-94E8-32C4-2AF415C1F20D}"/>
              </a:ext>
            </a:extLst>
          </p:cNvPr>
          <p:cNvSpPr/>
          <p:nvPr/>
        </p:nvSpPr>
        <p:spPr>
          <a:xfrm>
            <a:off x="0" y="0"/>
            <a:ext cx="3959352" cy="6858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748504F-75F6-30D2-594F-C09588776162}"/>
              </a:ext>
            </a:extLst>
          </p:cNvPr>
          <p:cNvSpPr/>
          <p:nvPr/>
        </p:nvSpPr>
        <p:spPr>
          <a:xfrm>
            <a:off x="-72828" y="4500438"/>
            <a:ext cx="3520116" cy="1685677"/>
          </a:xfrm>
          <a:prstGeom prst="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DB22F4D2-745B-4FDB-8501-1FC88BFA56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492" y="4785379"/>
            <a:ext cx="3152593" cy="1141779"/>
          </a:xfrm>
          <a:prstGeom prst="rect">
            <a:avLst/>
          </a:prstGeom>
          <a:ln>
            <a:noFill/>
          </a:ln>
          <a:effectLst/>
        </p:spPr>
      </p:pic>
      <p:sp>
        <p:nvSpPr>
          <p:cNvPr id="5" name="TextBox 4">
            <a:extLst>
              <a:ext uri="{FF2B5EF4-FFF2-40B4-BE49-F238E27FC236}">
                <a16:creationId xmlns:a16="http://schemas.microsoft.com/office/drawing/2014/main" id="{699CF56F-B70F-47F9-24C6-AE45A852C1C7}"/>
              </a:ext>
            </a:extLst>
          </p:cNvPr>
          <p:cNvSpPr txBox="1"/>
          <p:nvPr/>
        </p:nvSpPr>
        <p:spPr>
          <a:xfrm>
            <a:off x="4032180" y="5525002"/>
            <a:ext cx="7862520" cy="1292662"/>
          </a:xfrm>
          <a:prstGeom prst="rect">
            <a:avLst/>
          </a:prstGeom>
          <a:noFill/>
        </p:spPr>
        <p:txBody>
          <a:bodyPr wrap="square" rtlCol="0">
            <a:spAutoFit/>
          </a:bodyPr>
          <a:lstStyle/>
          <a:p>
            <a:r>
              <a:rPr lang="en-US" sz="4000" b="1">
                <a:latin typeface="Open Sans" panose="020B0606030504020204" pitchFamily="34" charset="0"/>
                <a:ea typeface="Open Sans" panose="020B0606030504020204" pitchFamily="34" charset="0"/>
                <a:cs typeface="Open Sans" panose="020B0606030504020204" pitchFamily="34" charset="0"/>
              </a:rPr>
              <a:t>Questions?</a:t>
            </a:r>
          </a:p>
          <a:p>
            <a:r>
              <a:rPr lang="en-US" sz="2000">
                <a:solidFill>
                  <a:schemeClr val="tx1"/>
                </a:solidFill>
                <a:latin typeface="Open Sans"/>
                <a:ea typeface="Open Sans"/>
                <a:cs typeface="Open Sans"/>
              </a:rPr>
              <a:t>Please add questions to the Q&amp;A box or raise your hand.</a:t>
            </a:r>
          </a:p>
          <a:p>
            <a:r>
              <a:rPr lang="en-US"/>
              <a:t> </a:t>
            </a:r>
          </a:p>
        </p:txBody>
      </p:sp>
    </p:spTree>
    <p:custDataLst>
      <p:tags r:id="rId1"/>
    </p:custDataLst>
    <p:extLst>
      <p:ext uri="{BB962C8B-B14F-4D97-AF65-F5344CB8AC3E}">
        <p14:creationId xmlns:p14="http://schemas.microsoft.com/office/powerpoint/2010/main" val="25349641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CCBCAD86-BCB8-F69F-2A3A-C11C74BEB18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360543" y="0"/>
            <a:ext cx="9051005" cy="5119896"/>
          </a:xfrm>
          <a:prstGeom prst="rect">
            <a:avLst/>
          </a:prstGeom>
        </p:spPr>
      </p:pic>
      <p:sp>
        <p:nvSpPr>
          <p:cNvPr id="2" name="Rectangle 1">
            <a:extLst>
              <a:ext uri="{FF2B5EF4-FFF2-40B4-BE49-F238E27FC236}">
                <a16:creationId xmlns:a16="http://schemas.microsoft.com/office/drawing/2014/main" id="{A429343F-73A2-94E8-32C4-2AF415C1F20D}"/>
              </a:ext>
            </a:extLst>
          </p:cNvPr>
          <p:cNvSpPr/>
          <p:nvPr/>
        </p:nvSpPr>
        <p:spPr>
          <a:xfrm>
            <a:off x="0" y="0"/>
            <a:ext cx="3959352" cy="6858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748504F-75F6-30D2-594F-C09588776162}"/>
              </a:ext>
            </a:extLst>
          </p:cNvPr>
          <p:cNvSpPr/>
          <p:nvPr/>
        </p:nvSpPr>
        <p:spPr>
          <a:xfrm>
            <a:off x="-72828" y="4500438"/>
            <a:ext cx="3520116" cy="1685677"/>
          </a:xfrm>
          <a:prstGeom prst="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DB22F4D2-745B-4FDB-8501-1FC88BFA56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492" y="4785379"/>
            <a:ext cx="3152593" cy="1141779"/>
          </a:xfrm>
          <a:prstGeom prst="rect">
            <a:avLst/>
          </a:prstGeom>
          <a:ln>
            <a:noFill/>
          </a:ln>
          <a:effectLst/>
        </p:spPr>
      </p:pic>
      <p:sp>
        <p:nvSpPr>
          <p:cNvPr id="5" name="TextBox 4">
            <a:extLst>
              <a:ext uri="{FF2B5EF4-FFF2-40B4-BE49-F238E27FC236}">
                <a16:creationId xmlns:a16="http://schemas.microsoft.com/office/drawing/2014/main" id="{699CF56F-B70F-47F9-24C6-AE45A852C1C7}"/>
              </a:ext>
            </a:extLst>
          </p:cNvPr>
          <p:cNvSpPr txBox="1"/>
          <p:nvPr/>
        </p:nvSpPr>
        <p:spPr>
          <a:xfrm>
            <a:off x="4032180" y="5525002"/>
            <a:ext cx="7862520" cy="1107996"/>
          </a:xfrm>
          <a:prstGeom prst="rect">
            <a:avLst/>
          </a:prstGeom>
          <a:noFill/>
        </p:spPr>
        <p:txBody>
          <a:bodyPr wrap="square" rtlCol="0">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What MG programmatic requirements are still confusing to you?</a:t>
            </a:r>
            <a:endParaRPr lang="en-US" sz="2400" dirty="0">
              <a:solidFill>
                <a:schemeClr val="tx1"/>
              </a:solidFill>
              <a:latin typeface="Open Sans"/>
              <a:ea typeface="Open Sans"/>
              <a:cs typeface="Open Sans"/>
            </a:endParaRPr>
          </a:p>
          <a:p>
            <a:r>
              <a:rPr lang="en-US" dirty="0"/>
              <a:t> </a:t>
            </a:r>
          </a:p>
        </p:txBody>
      </p:sp>
    </p:spTree>
    <p:custDataLst>
      <p:tags r:id="rId1"/>
    </p:custDataLst>
    <p:extLst>
      <p:ext uri="{BB962C8B-B14F-4D97-AF65-F5344CB8AC3E}">
        <p14:creationId xmlns:p14="http://schemas.microsoft.com/office/powerpoint/2010/main" val="487042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B1FE5A02-6628-420E-B275-F067233B51A9}"/>
              </a:ext>
            </a:extLst>
          </p:cNvPr>
          <p:cNvSpPr txBox="1"/>
          <p:nvPr/>
        </p:nvSpPr>
        <p:spPr>
          <a:xfrm>
            <a:off x="787400" y="1533525"/>
            <a:ext cx="10629900" cy="36369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a:latin typeface="Open Sans"/>
                <a:ea typeface="Open Sans"/>
                <a:cs typeface="Open Sans"/>
              </a:rPr>
              <a:t>Learning</a:t>
            </a:r>
            <a:r>
              <a:rPr lang="en-US" sz="4000" b="1">
                <a:latin typeface="Open Sans"/>
                <a:ea typeface="Open Sans"/>
                <a:cs typeface="Open Sans"/>
              </a:rPr>
              <a:t> </a:t>
            </a:r>
            <a:endParaRPr lang="en-US" sz="4000" b="1" kern="1200">
              <a:latin typeface="Open Sans"/>
              <a:ea typeface="Open Sans"/>
              <a:cs typeface="Open Sans"/>
            </a:endParaRPr>
          </a:p>
          <a:p>
            <a:pPr>
              <a:lnSpc>
                <a:spcPct val="90000"/>
              </a:lnSpc>
              <a:spcBef>
                <a:spcPct val="0"/>
              </a:spcBef>
              <a:spcAft>
                <a:spcPts val="600"/>
              </a:spcAft>
            </a:pPr>
            <a:r>
              <a:rPr lang="en-US" sz="4000" b="1" kern="1200">
                <a:latin typeface="Open Sans"/>
                <a:ea typeface="Open Sans"/>
                <a:cs typeface="Open Sans"/>
              </a:rPr>
              <a:t>Objectives</a:t>
            </a:r>
            <a:r>
              <a:rPr lang="en-US" sz="4000" b="1">
                <a:latin typeface="Open Sans"/>
                <a:ea typeface="Open Sans"/>
                <a:cs typeface="Open Sans"/>
              </a:rPr>
              <a:t>:</a:t>
            </a:r>
          </a:p>
          <a:p>
            <a:pPr>
              <a:lnSpc>
                <a:spcPct val="90000"/>
              </a:lnSpc>
              <a:spcBef>
                <a:spcPct val="0"/>
              </a:spcBef>
              <a:spcAft>
                <a:spcPts val="600"/>
              </a:spcAft>
            </a:pPr>
            <a:endParaRPr lang="en-US" sz="4100" b="1">
              <a:latin typeface="+mj-lt"/>
              <a:ea typeface="+mj-ea"/>
              <a:cs typeface="Calibri Light"/>
            </a:endParaRPr>
          </a:p>
          <a:p>
            <a:pPr marL="57150">
              <a:lnSpc>
                <a:spcPct val="90000"/>
              </a:lnSpc>
              <a:spcAft>
                <a:spcPts val="600"/>
              </a:spcAft>
            </a:pPr>
            <a:r>
              <a:rPr lang="en-US">
                <a:latin typeface="Calibri"/>
                <a:ea typeface="+mj-ea"/>
                <a:cs typeface="Calibri"/>
              </a:rPr>
              <a:t>By the end of this webinar, </a:t>
            </a:r>
          </a:p>
          <a:p>
            <a:pPr marL="57150">
              <a:lnSpc>
                <a:spcPct val="90000"/>
              </a:lnSpc>
              <a:spcAft>
                <a:spcPts val="600"/>
              </a:spcAft>
            </a:pPr>
            <a:r>
              <a:rPr lang="en-US">
                <a:latin typeface="Calibri"/>
                <a:ea typeface="+mj-ea"/>
                <a:cs typeface="Calibri"/>
              </a:rPr>
              <a:t>you will be able to:</a:t>
            </a:r>
            <a:endParaRPr lang="en-US">
              <a:ea typeface="+mj-ea"/>
            </a:endParaRPr>
          </a:p>
          <a:p>
            <a:pPr>
              <a:lnSpc>
                <a:spcPct val="90000"/>
              </a:lnSpc>
              <a:spcBef>
                <a:spcPct val="0"/>
              </a:spcBef>
              <a:spcAft>
                <a:spcPts val="600"/>
              </a:spcAft>
            </a:pPr>
            <a:endParaRPr lang="en-US" sz="4100" b="1">
              <a:latin typeface="+mj-lt"/>
              <a:ea typeface="+mj-ea"/>
              <a:cs typeface="Calibri Light"/>
            </a:endParaRPr>
          </a:p>
        </p:txBody>
      </p:sp>
      <p:sp>
        <p:nvSpPr>
          <p:cNvPr id="30" name="Arc 2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EC3AFEF8-647E-4DA4-85FF-45CE7F7B7C42}"/>
              </a:ext>
            </a:extLst>
          </p:cNvPr>
          <p:cNvSpPr/>
          <p:nvPr/>
        </p:nvSpPr>
        <p:spPr>
          <a:xfrm>
            <a:off x="4209970" y="3354612"/>
            <a:ext cx="7759424" cy="914400"/>
          </a:xfrm>
          <a:prstGeom prst="roundRect">
            <a:avLst/>
          </a:prstGeom>
          <a:solidFill>
            <a:schemeClr val="accent5">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r>
              <a:rPr lang="en-US" sz="2000">
                <a:solidFill>
                  <a:schemeClr val="bg1"/>
                </a:solidFill>
                <a:latin typeface="Open Sans"/>
                <a:ea typeface="Open Sans"/>
                <a:cs typeface="Calibri"/>
              </a:rPr>
              <a:t>Explain the 180-day and 240-day budget and self-sufficiency determination process</a:t>
            </a:r>
            <a:endParaRPr lang="en-US" sz="2000">
              <a:solidFill>
                <a:schemeClr val="bg1"/>
              </a:solidFill>
              <a:latin typeface="Open Sans"/>
              <a:ea typeface="Open Sans"/>
            </a:endParaRPr>
          </a:p>
        </p:txBody>
      </p:sp>
      <p:sp>
        <p:nvSpPr>
          <p:cNvPr id="21" name="Rectangle: Rounded Corners 20">
            <a:extLst>
              <a:ext uri="{FF2B5EF4-FFF2-40B4-BE49-F238E27FC236}">
                <a16:creationId xmlns:a16="http://schemas.microsoft.com/office/drawing/2014/main" id="{69D88333-C4AF-45D8-9555-9A9DD57DF486}"/>
              </a:ext>
            </a:extLst>
          </p:cNvPr>
          <p:cNvSpPr/>
          <p:nvPr/>
        </p:nvSpPr>
        <p:spPr>
          <a:xfrm>
            <a:off x="4209970" y="4423827"/>
            <a:ext cx="7759424" cy="914400"/>
          </a:xfrm>
          <a:prstGeom prst="roundRect">
            <a:avLst/>
          </a:prstGeom>
          <a:solidFill>
            <a:schemeClr val="accent5">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r>
              <a:rPr lang="en-US" sz="2000">
                <a:solidFill>
                  <a:schemeClr val="bg1"/>
                </a:solidFill>
                <a:latin typeface="Open Sans"/>
                <a:ea typeface="Open Sans"/>
                <a:cs typeface="Calibri"/>
              </a:rPr>
              <a:t>Identify common compliance issues in MG case files and how to avoid them</a:t>
            </a:r>
            <a:endParaRPr lang="en-US" sz="2000">
              <a:solidFill>
                <a:schemeClr val="bg1"/>
              </a:solidFill>
              <a:latin typeface="Open Sans"/>
              <a:ea typeface="Open Sans"/>
            </a:endParaRPr>
          </a:p>
        </p:txBody>
      </p:sp>
      <p:sp>
        <p:nvSpPr>
          <p:cNvPr id="9" name="Rectangle: Rounded Corners 8">
            <a:extLst>
              <a:ext uri="{FF2B5EF4-FFF2-40B4-BE49-F238E27FC236}">
                <a16:creationId xmlns:a16="http://schemas.microsoft.com/office/drawing/2014/main" id="{293E41F4-6C75-A3A2-3A8B-4E8B0BF5E566}"/>
              </a:ext>
            </a:extLst>
          </p:cNvPr>
          <p:cNvSpPr/>
          <p:nvPr/>
        </p:nvSpPr>
        <p:spPr>
          <a:xfrm>
            <a:off x="4209970" y="1223827"/>
            <a:ext cx="7759424" cy="914400"/>
          </a:xfrm>
          <a:prstGeom prst="roundRect">
            <a:avLst/>
          </a:prstGeom>
          <a:solidFill>
            <a:schemeClr val="accent5">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r>
              <a:rPr lang="en-US" sz="2000">
                <a:solidFill>
                  <a:schemeClr val="bg1"/>
                </a:solidFill>
                <a:latin typeface="Open Sans"/>
                <a:ea typeface="Open Sans"/>
                <a:cs typeface="Calibri"/>
              </a:rPr>
              <a:t>Understand MG core services and required case file documentation</a:t>
            </a:r>
            <a:endParaRPr lang="en-US" sz="2000">
              <a:solidFill>
                <a:schemeClr val="bg1"/>
              </a:solidFill>
              <a:latin typeface="Open Sans"/>
              <a:ea typeface="Open Sans"/>
            </a:endParaRPr>
          </a:p>
        </p:txBody>
      </p:sp>
      <p:sp>
        <p:nvSpPr>
          <p:cNvPr id="10" name="Rectangle: Rounded Corners 9">
            <a:extLst>
              <a:ext uri="{FF2B5EF4-FFF2-40B4-BE49-F238E27FC236}">
                <a16:creationId xmlns:a16="http://schemas.microsoft.com/office/drawing/2014/main" id="{62B36212-2C32-6D7C-DBEB-EBBD11F2BD62}"/>
              </a:ext>
            </a:extLst>
          </p:cNvPr>
          <p:cNvSpPr/>
          <p:nvPr/>
        </p:nvSpPr>
        <p:spPr>
          <a:xfrm>
            <a:off x="4209970" y="2285397"/>
            <a:ext cx="7759424" cy="914400"/>
          </a:xfrm>
          <a:prstGeom prst="roundRect">
            <a:avLst/>
          </a:prstGeom>
          <a:solidFill>
            <a:schemeClr val="accent5">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r>
              <a:rPr lang="en-US" sz="2000">
                <a:solidFill>
                  <a:schemeClr val="bg1"/>
                </a:solidFill>
                <a:latin typeface="Open Sans"/>
                <a:ea typeface="Open Sans"/>
                <a:cs typeface="Calibri"/>
              </a:rPr>
              <a:t>Describe the intake and enrollment process for MG clients </a:t>
            </a:r>
            <a:endParaRPr lang="en-US" sz="2000">
              <a:solidFill>
                <a:schemeClr val="bg1"/>
              </a:solidFill>
              <a:latin typeface="Open Sans"/>
              <a:ea typeface="Open Sans"/>
            </a:endParaRPr>
          </a:p>
        </p:txBody>
      </p:sp>
    </p:spTree>
    <p:extLst>
      <p:ext uri="{BB962C8B-B14F-4D97-AF65-F5344CB8AC3E}">
        <p14:creationId xmlns:p14="http://schemas.microsoft.com/office/powerpoint/2010/main" val="1714083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chart of a service&#10;&#10;Description automatically generated">
            <a:extLst>
              <a:ext uri="{FF2B5EF4-FFF2-40B4-BE49-F238E27FC236}">
                <a16:creationId xmlns:a16="http://schemas.microsoft.com/office/drawing/2014/main" id="{2700F628-F9A8-79B1-B80E-24B5D8993D94}"/>
              </a:ext>
            </a:extLst>
          </p:cNvPr>
          <p:cNvPicPr>
            <a:picLocks noGrp="1" noChangeAspect="1"/>
          </p:cNvPicPr>
          <p:nvPr>
            <p:ph idx="1"/>
          </p:nvPr>
        </p:nvPicPr>
        <p:blipFill>
          <a:blip r:embed="rId3"/>
          <a:stretch>
            <a:fillRect/>
          </a:stretch>
        </p:blipFill>
        <p:spPr>
          <a:xfrm>
            <a:off x="1318666" y="453"/>
            <a:ext cx="8889416" cy="6856557"/>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3262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28C104-E756-397F-1347-1D4D4FFE8518}"/>
              </a:ext>
            </a:extLst>
          </p:cNvPr>
          <p:cNvSpPr>
            <a:spLocks noGrp="1"/>
          </p:cNvSpPr>
          <p:nvPr>
            <p:ph type="title"/>
          </p:nvPr>
        </p:nvSpPr>
        <p:spPr>
          <a:xfrm>
            <a:off x="1804332" y="186478"/>
            <a:ext cx="7999387" cy="1054503"/>
          </a:xfrm>
        </p:spPr>
        <p:txBody>
          <a:bodyPr anchor="ctr">
            <a:normAutofit/>
          </a:bodyPr>
          <a:lstStyle/>
          <a:p>
            <a:pPr algn="ctr"/>
            <a:r>
              <a:rPr lang="en-US" sz="3000" b="1">
                <a:latin typeface="Open Sans"/>
                <a:ea typeface="Open Sans"/>
                <a:cs typeface="Calibri Light"/>
              </a:rPr>
              <a:t>Case Noting Requirements</a:t>
            </a:r>
          </a:p>
        </p:txBody>
      </p:sp>
      <p:sp>
        <p:nvSpPr>
          <p:cNvPr id="13" name="Rectangle 12">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DA4D7FD0-4E5C-9EF1-6986-15637BC8D865}"/>
              </a:ext>
            </a:extLst>
          </p:cNvPr>
          <p:cNvSpPr/>
          <p:nvPr/>
        </p:nvSpPr>
        <p:spPr>
          <a:xfrm>
            <a:off x="0" y="1214320"/>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2A733496-6284-DB18-1C8A-959CB3A5D5B5}"/>
              </a:ext>
            </a:extLst>
          </p:cNvPr>
          <p:cNvSpPr/>
          <p:nvPr/>
        </p:nvSpPr>
        <p:spPr>
          <a:xfrm>
            <a:off x="838200" y="-3203"/>
            <a:ext cx="10515600" cy="19432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09" name="Rectangle: Rounded Corners 1508">
            <a:extLst>
              <a:ext uri="{FF2B5EF4-FFF2-40B4-BE49-F238E27FC236}">
                <a16:creationId xmlns:a16="http://schemas.microsoft.com/office/drawing/2014/main" id="{FF16228E-140C-7282-C78F-300F33220C74}"/>
              </a:ext>
            </a:extLst>
          </p:cNvPr>
          <p:cNvSpPr/>
          <p:nvPr/>
        </p:nvSpPr>
        <p:spPr>
          <a:xfrm>
            <a:off x="2932981" y="1506028"/>
            <a:ext cx="6326037" cy="5218981"/>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Diagram 3">
            <a:extLst>
              <a:ext uri="{FF2B5EF4-FFF2-40B4-BE49-F238E27FC236}">
                <a16:creationId xmlns:a16="http://schemas.microsoft.com/office/drawing/2014/main" id="{89889570-3057-49FF-41AF-46074F855CFB}"/>
              </a:ext>
            </a:extLst>
          </p:cNvPr>
          <p:cNvGraphicFramePr/>
          <p:nvPr>
            <p:extLst>
              <p:ext uri="{D42A27DB-BD31-4B8C-83A1-F6EECF244321}">
                <p14:modId xmlns:p14="http://schemas.microsoft.com/office/powerpoint/2010/main" val="4210066966"/>
              </p:ext>
            </p:extLst>
          </p:nvPr>
        </p:nvGraphicFramePr>
        <p:xfrm>
          <a:off x="2041585" y="1600200"/>
          <a:ext cx="7936300" cy="5037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Speech Bubble: Rectangle 13">
            <a:extLst>
              <a:ext uri="{FF2B5EF4-FFF2-40B4-BE49-F238E27FC236}">
                <a16:creationId xmlns:a16="http://schemas.microsoft.com/office/drawing/2014/main" id="{968BD5CD-43B6-4354-96A8-1BDD48914842}"/>
              </a:ext>
            </a:extLst>
          </p:cNvPr>
          <p:cNvSpPr/>
          <p:nvPr/>
        </p:nvSpPr>
        <p:spPr>
          <a:xfrm rot="5400000">
            <a:off x="8866135" y="4589332"/>
            <a:ext cx="1404770" cy="1537946"/>
          </a:xfrm>
          <a:prstGeom prst="wedgeRectCallou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TextBox 15">
            <a:extLst>
              <a:ext uri="{FF2B5EF4-FFF2-40B4-BE49-F238E27FC236}">
                <a16:creationId xmlns:a16="http://schemas.microsoft.com/office/drawing/2014/main" id="{2440EC84-D2BE-EA82-A7A3-37DEF2A20801}"/>
              </a:ext>
            </a:extLst>
          </p:cNvPr>
          <p:cNvSpPr txBox="1"/>
          <p:nvPr/>
        </p:nvSpPr>
        <p:spPr>
          <a:xfrm>
            <a:off x="8913492" y="4828812"/>
            <a:ext cx="1307003" cy="1077218"/>
          </a:xfrm>
          <a:prstGeom prst="rect">
            <a:avLst/>
          </a:prstGeom>
          <a:noFill/>
        </p:spPr>
        <p:txBody>
          <a:bodyPr wrap="square" lIns="91440" tIns="45720" rIns="91440" bIns="45720" rtlCol="0" anchor="t">
            <a:spAutoFit/>
          </a:bodyPr>
          <a:lstStyle/>
          <a:p>
            <a:pPr algn="ctr"/>
            <a:r>
              <a:rPr lang="en-US" sz="1600">
                <a:cs typeface="Calibri"/>
              </a:rPr>
              <a:t>Office</a:t>
            </a:r>
            <a:endParaRPr lang="en-US"/>
          </a:p>
          <a:p>
            <a:pPr algn="ctr"/>
            <a:r>
              <a:rPr lang="en-US" sz="1600">
                <a:cs typeface="Calibri"/>
              </a:rPr>
              <a:t>Home Visit</a:t>
            </a:r>
          </a:p>
          <a:p>
            <a:pPr algn="ctr"/>
            <a:r>
              <a:rPr lang="en-US" sz="1600">
                <a:cs typeface="Calibri"/>
              </a:rPr>
              <a:t>Phone Call</a:t>
            </a:r>
            <a:endParaRPr lang="en-US">
              <a:cs typeface="Calibri" panose="020F0502020204030204"/>
            </a:endParaRPr>
          </a:p>
          <a:p>
            <a:pPr algn="ctr"/>
            <a:r>
              <a:rPr lang="en-US" sz="1600">
                <a:cs typeface="Calibri"/>
              </a:rPr>
              <a:t>Email </a:t>
            </a:r>
            <a:endParaRPr lang="en-US">
              <a:cs typeface="Calibri"/>
            </a:endParaRPr>
          </a:p>
        </p:txBody>
      </p:sp>
      <p:sp>
        <p:nvSpPr>
          <p:cNvPr id="1365" name="Speech Bubble: Rectangle 1364">
            <a:extLst>
              <a:ext uri="{FF2B5EF4-FFF2-40B4-BE49-F238E27FC236}">
                <a16:creationId xmlns:a16="http://schemas.microsoft.com/office/drawing/2014/main" id="{786DD144-FEC8-B7AC-608B-86540F61CF55}"/>
              </a:ext>
            </a:extLst>
          </p:cNvPr>
          <p:cNvSpPr/>
          <p:nvPr/>
        </p:nvSpPr>
        <p:spPr>
          <a:xfrm rot="-5400000">
            <a:off x="1619946" y="4057369"/>
            <a:ext cx="1404770" cy="1537946"/>
          </a:xfrm>
          <a:prstGeom prst="wedgeRectCallou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64" name="TextBox 1363">
            <a:extLst>
              <a:ext uri="{FF2B5EF4-FFF2-40B4-BE49-F238E27FC236}">
                <a16:creationId xmlns:a16="http://schemas.microsoft.com/office/drawing/2014/main" id="{4A73DAFD-DD83-3522-5337-51314B703AA1}"/>
              </a:ext>
            </a:extLst>
          </p:cNvPr>
          <p:cNvSpPr txBox="1"/>
          <p:nvPr/>
        </p:nvSpPr>
        <p:spPr>
          <a:xfrm>
            <a:off x="1624171" y="4411868"/>
            <a:ext cx="1307003" cy="830997"/>
          </a:xfrm>
          <a:prstGeom prst="rect">
            <a:avLst/>
          </a:prstGeom>
          <a:noFill/>
        </p:spPr>
        <p:txBody>
          <a:bodyPr wrap="square" lIns="91440" tIns="45720" rIns="91440" bIns="45720" rtlCol="0" anchor="t">
            <a:spAutoFit/>
          </a:bodyPr>
          <a:lstStyle/>
          <a:p>
            <a:pPr algn="ctr"/>
            <a:r>
              <a:rPr lang="en-US" sz="1600">
                <a:cs typeface="Calibri"/>
              </a:rPr>
              <a:t>Purpose</a:t>
            </a:r>
          </a:p>
          <a:p>
            <a:pPr algn="ctr"/>
            <a:r>
              <a:rPr lang="en-US" sz="1600">
                <a:cs typeface="Calibri"/>
              </a:rPr>
              <a:t>Outcome</a:t>
            </a:r>
          </a:p>
          <a:p>
            <a:pPr algn="ctr"/>
            <a:r>
              <a:rPr lang="en-US" sz="1600">
                <a:cs typeface="Calibri"/>
              </a:rPr>
              <a:t>Next Steps</a:t>
            </a:r>
          </a:p>
        </p:txBody>
      </p:sp>
    </p:spTree>
    <p:extLst>
      <p:ext uri="{BB962C8B-B14F-4D97-AF65-F5344CB8AC3E}">
        <p14:creationId xmlns:p14="http://schemas.microsoft.com/office/powerpoint/2010/main" val="2363511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28C104-E756-397F-1347-1D4D4FFE8518}"/>
              </a:ext>
            </a:extLst>
          </p:cNvPr>
          <p:cNvSpPr>
            <a:spLocks noGrp="1"/>
          </p:cNvSpPr>
          <p:nvPr>
            <p:ph type="title"/>
          </p:nvPr>
        </p:nvSpPr>
        <p:spPr>
          <a:xfrm>
            <a:off x="1804332" y="186478"/>
            <a:ext cx="7999387" cy="1054503"/>
          </a:xfrm>
        </p:spPr>
        <p:txBody>
          <a:bodyPr anchor="ctr">
            <a:normAutofit/>
          </a:bodyPr>
          <a:lstStyle/>
          <a:p>
            <a:pPr algn="ctr"/>
            <a:r>
              <a:rPr lang="en-US" sz="3000" b="1">
                <a:latin typeface="Open Sans"/>
                <a:ea typeface="Open Sans"/>
                <a:cs typeface="Calibri Light"/>
              </a:rPr>
              <a:t>Translation &amp; Interpretation Requirements</a:t>
            </a:r>
          </a:p>
        </p:txBody>
      </p:sp>
      <p:sp>
        <p:nvSpPr>
          <p:cNvPr id="13" name="Rectangle 12">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DA4D7FD0-4E5C-9EF1-6986-15637BC8D865}"/>
              </a:ext>
            </a:extLst>
          </p:cNvPr>
          <p:cNvSpPr/>
          <p:nvPr/>
        </p:nvSpPr>
        <p:spPr>
          <a:xfrm>
            <a:off x="0" y="1228697"/>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2A733496-6284-DB18-1C8A-959CB3A5D5B5}"/>
              </a:ext>
            </a:extLst>
          </p:cNvPr>
          <p:cNvSpPr/>
          <p:nvPr/>
        </p:nvSpPr>
        <p:spPr>
          <a:xfrm>
            <a:off x="838200" y="-3203"/>
            <a:ext cx="10515600" cy="19432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 name="Picture 16" descr="A screenshot of a document&#10;&#10;Description automatically generated">
            <a:extLst>
              <a:ext uri="{FF2B5EF4-FFF2-40B4-BE49-F238E27FC236}">
                <a16:creationId xmlns:a16="http://schemas.microsoft.com/office/drawing/2014/main" id="{A7E718EB-01F9-A5C8-09E0-E6E6A6FB47DE}"/>
              </a:ext>
            </a:extLst>
          </p:cNvPr>
          <p:cNvPicPr>
            <a:picLocks noChangeAspect="1"/>
          </p:cNvPicPr>
          <p:nvPr/>
        </p:nvPicPr>
        <p:blipFill>
          <a:blip r:embed="rId3"/>
          <a:stretch>
            <a:fillRect/>
          </a:stretch>
        </p:blipFill>
        <p:spPr>
          <a:xfrm>
            <a:off x="423621" y="1620324"/>
            <a:ext cx="10143640" cy="4818471"/>
          </a:xfrm>
          <a:prstGeom prst="rect">
            <a:avLst/>
          </a:prstGeom>
        </p:spPr>
      </p:pic>
      <p:sp>
        <p:nvSpPr>
          <p:cNvPr id="14" name="Speech Bubble: Rectangle 13">
            <a:extLst>
              <a:ext uri="{FF2B5EF4-FFF2-40B4-BE49-F238E27FC236}">
                <a16:creationId xmlns:a16="http://schemas.microsoft.com/office/drawing/2014/main" id="{968BD5CD-43B6-4354-96A8-1BDD48914842}"/>
              </a:ext>
            </a:extLst>
          </p:cNvPr>
          <p:cNvSpPr/>
          <p:nvPr/>
        </p:nvSpPr>
        <p:spPr>
          <a:xfrm rot="5400000">
            <a:off x="9746122" y="2346093"/>
            <a:ext cx="3046990" cy="1595456"/>
          </a:xfrm>
          <a:prstGeom prst="wedgeRectCallou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TextBox 15">
            <a:extLst>
              <a:ext uri="{FF2B5EF4-FFF2-40B4-BE49-F238E27FC236}">
                <a16:creationId xmlns:a16="http://schemas.microsoft.com/office/drawing/2014/main" id="{2440EC84-D2BE-EA82-A7A3-37DEF2A20801}"/>
              </a:ext>
            </a:extLst>
          </p:cNvPr>
          <p:cNvSpPr txBox="1"/>
          <p:nvPr/>
        </p:nvSpPr>
        <p:spPr>
          <a:xfrm>
            <a:off x="10461583" y="1795189"/>
            <a:ext cx="1695191" cy="2554545"/>
          </a:xfrm>
          <a:prstGeom prst="rect">
            <a:avLst/>
          </a:prstGeom>
          <a:noFill/>
        </p:spPr>
        <p:txBody>
          <a:bodyPr wrap="square" lIns="91440" tIns="45720" rIns="91440" bIns="45720" rtlCol="0" anchor="t">
            <a:spAutoFit/>
          </a:bodyPr>
          <a:lstStyle/>
          <a:p>
            <a:r>
              <a:rPr lang="en-US" sz="1600" dirty="0"/>
              <a:t>Client Agreement and Sanctioning Policy </a:t>
            </a:r>
          </a:p>
          <a:p>
            <a:endParaRPr lang="en-US" sz="1600" dirty="0">
              <a:cs typeface="Calibri"/>
            </a:endParaRPr>
          </a:p>
          <a:p>
            <a:r>
              <a:rPr lang="en-US" sz="1600" dirty="0">
                <a:cs typeface="Calibri"/>
              </a:rPr>
              <a:t>Enrollment, 180, 240 Budgets</a:t>
            </a:r>
          </a:p>
          <a:p>
            <a:endParaRPr lang="en-US" sz="1600" dirty="0">
              <a:cs typeface="Calibri"/>
            </a:endParaRPr>
          </a:p>
          <a:p>
            <a:r>
              <a:rPr lang="en-US" sz="1600" dirty="0">
                <a:cs typeface="Calibri"/>
              </a:rPr>
              <a:t>Self-Sufficiency Plans </a:t>
            </a:r>
          </a:p>
          <a:p>
            <a:pPr algn="ctr"/>
            <a:endParaRPr lang="en-US" sz="1600" dirty="0">
              <a:cs typeface="Calibri"/>
            </a:endParaRPr>
          </a:p>
        </p:txBody>
      </p:sp>
      <p:cxnSp>
        <p:nvCxnSpPr>
          <p:cNvPr id="18" name="Straight Connector 17">
            <a:extLst>
              <a:ext uri="{FF2B5EF4-FFF2-40B4-BE49-F238E27FC236}">
                <a16:creationId xmlns:a16="http://schemas.microsoft.com/office/drawing/2014/main" id="{22F2E9BA-E366-9A54-C4C0-B35E98649381}"/>
              </a:ext>
            </a:extLst>
          </p:cNvPr>
          <p:cNvCxnSpPr/>
          <p:nvPr/>
        </p:nvCxnSpPr>
        <p:spPr>
          <a:xfrm>
            <a:off x="3972335" y="3724759"/>
            <a:ext cx="839293"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A1EBE256-5B4C-140F-4554-F45CCD61C98F}"/>
              </a:ext>
            </a:extLst>
          </p:cNvPr>
          <p:cNvCxnSpPr>
            <a:cxnSpLocks/>
          </p:cNvCxnSpPr>
          <p:nvPr/>
        </p:nvCxnSpPr>
        <p:spPr>
          <a:xfrm>
            <a:off x="3972334" y="4473843"/>
            <a:ext cx="839293"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7" name="TextBox 6">
            <a:extLst>
              <a:ext uri="{FF2B5EF4-FFF2-40B4-BE49-F238E27FC236}">
                <a16:creationId xmlns:a16="http://schemas.microsoft.com/office/drawing/2014/main" id="{FB4B0741-9B1B-22BC-6800-54CF9B675033}"/>
              </a:ext>
            </a:extLst>
          </p:cNvPr>
          <p:cNvSpPr txBox="1"/>
          <p:nvPr/>
        </p:nvSpPr>
        <p:spPr>
          <a:xfrm>
            <a:off x="1720111" y="1795189"/>
            <a:ext cx="2168002" cy="923330"/>
          </a:xfrm>
          <a:prstGeom prst="homePlate">
            <a:avLst/>
          </a:prstGeom>
          <a:solidFill>
            <a:schemeClr val="bg1"/>
          </a:solidFill>
          <a:ln w="28575">
            <a:solidFill>
              <a:schemeClr val="accent2"/>
            </a:solidFill>
          </a:ln>
        </p:spPr>
        <p:txBody>
          <a:bodyPr wrap="square" rtlCol="0">
            <a:spAutoFit/>
          </a:bodyPr>
          <a:lstStyle/>
          <a:p>
            <a:r>
              <a:rPr lang="en-US" dirty="0"/>
              <a:t>If 20% or more of cases speak given language</a:t>
            </a:r>
          </a:p>
        </p:txBody>
      </p:sp>
    </p:spTree>
    <p:extLst>
      <p:ext uri="{BB962C8B-B14F-4D97-AF65-F5344CB8AC3E}">
        <p14:creationId xmlns:p14="http://schemas.microsoft.com/office/powerpoint/2010/main" val="107377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4D3BD35-5AFB-5063-1625-C8C5D0FD4172}"/>
              </a:ext>
            </a:extLst>
          </p:cNvPr>
          <p:cNvSpPr txBox="1"/>
          <p:nvPr/>
        </p:nvSpPr>
        <p:spPr>
          <a:xfrm>
            <a:off x="517921" y="383599"/>
            <a:ext cx="11084718" cy="5997772"/>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8" name="Picture 4" descr="A diagram of a diagram of a company&amp;#39;s grant program&#10;&#10;Description automatically generated">
            <a:extLst>
              <a:ext uri="{FF2B5EF4-FFF2-40B4-BE49-F238E27FC236}">
                <a16:creationId xmlns:a16="http://schemas.microsoft.com/office/drawing/2014/main" id="{A79371BA-4EA5-2FA4-F2A3-F895A1D9AAD6}"/>
              </a:ext>
            </a:extLst>
          </p:cNvPr>
          <p:cNvPicPr>
            <a:picLocks noGrp="1" noChangeAspect="1"/>
          </p:cNvPicPr>
          <p:nvPr>
            <p:ph idx="1"/>
          </p:nvPr>
        </p:nvPicPr>
        <p:blipFill>
          <a:blip r:embed="rId3"/>
          <a:stretch>
            <a:fillRect/>
          </a:stretch>
        </p:blipFill>
        <p:spPr>
          <a:xfrm>
            <a:off x="2200107" y="416038"/>
            <a:ext cx="7660817" cy="6013009"/>
          </a:xfrm>
          <a:prstGeom prst="rect">
            <a:avLst/>
          </a:prstGeom>
        </p:spPr>
      </p:pic>
      <p:sp>
        <p:nvSpPr>
          <p:cNvPr id="10" name="Rectangle: Rounded Corners 9">
            <a:extLst>
              <a:ext uri="{FF2B5EF4-FFF2-40B4-BE49-F238E27FC236}">
                <a16:creationId xmlns:a16="http://schemas.microsoft.com/office/drawing/2014/main" id="{F8D310C5-CDAA-0211-F8BC-B62B440B2729}"/>
              </a:ext>
            </a:extLst>
          </p:cNvPr>
          <p:cNvSpPr/>
          <p:nvPr/>
        </p:nvSpPr>
        <p:spPr>
          <a:xfrm>
            <a:off x="2005093" y="1049364"/>
            <a:ext cx="8136610" cy="1343186"/>
          </a:xfrm>
          <a:prstGeom prst="roundRect">
            <a:avLst/>
          </a:prstGeom>
          <a:noFill/>
          <a:ln w="57150">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A2A0AE-B898-A781-7A53-5CF116D07BA5}"/>
              </a:ext>
            </a:extLst>
          </p:cNvPr>
          <p:cNvSpPr/>
          <p:nvPr/>
        </p:nvSpPr>
        <p:spPr>
          <a:xfrm>
            <a:off x="2027694" y="2596810"/>
            <a:ext cx="8136610" cy="1343186"/>
          </a:xfrm>
          <a:prstGeom prst="round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91C4B2A0-5D72-62CB-C5CF-C34A9B67BE28}"/>
              </a:ext>
            </a:extLst>
          </p:cNvPr>
          <p:cNvSpPr txBox="1"/>
          <p:nvPr/>
        </p:nvSpPr>
        <p:spPr>
          <a:xfrm>
            <a:off x="517921" y="2806738"/>
            <a:ext cx="1487172"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Enrollment Date/ shortly after: </a:t>
            </a:r>
          </a:p>
        </p:txBody>
      </p:sp>
    </p:spTree>
    <p:extLst>
      <p:ext uri="{BB962C8B-B14F-4D97-AF65-F5344CB8AC3E}">
        <p14:creationId xmlns:p14="http://schemas.microsoft.com/office/powerpoint/2010/main" val="406127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1318</Words>
  <Application>Microsoft Office PowerPoint</Application>
  <PresentationFormat>Widescreen</PresentationFormat>
  <Paragraphs>249</Paragraphs>
  <Slides>41</Slides>
  <Notes>32</Notes>
  <HiddenSlides>0</HiddenSlides>
  <MMClips>0</MMClips>
  <ScaleCrop>false</ScaleCrop>
  <HeadingPairs>
    <vt:vector size="4" baseType="variant">
      <vt:variant>
        <vt:lpstr>Theme</vt:lpstr>
      </vt:variant>
      <vt:variant>
        <vt:i4>5</vt:i4>
      </vt:variant>
      <vt:variant>
        <vt:lpstr>Slide Titles</vt:lpstr>
      </vt:variant>
      <vt:variant>
        <vt:i4>41</vt:i4>
      </vt:variant>
    </vt:vector>
  </HeadingPairs>
  <TitlesOfParts>
    <vt:vector size="46" baseType="lpstr">
      <vt:lpstr>office theme</vt:lpstr>
      <vt:lpstr>Office Theme</vt:lpstr>
      <vt:lpstr>Office Theme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Case Noting Requirements</vt:lpstr>
      <vt:lpstr>Translation &amp; Interpretation Requirements</vt:lpstr>
      <vt:lpstr>PowerPoint Presentation</vt:lpstr>
      <vt:lpstr>Client Intake (Requirements + Findings)</vt:lpstr>
      <vt:lpstr>PowerPoint Presentation</vt:lpstr>
      <vt:lpstr>Sample Case Note:  What could be improved?</vt:lpstr>
      <vt:lpstr>Compliant Case Note </vt:lpstr>
      <vt:lpstr>Client Agreement (Requirements + Findings)</vt:lpstr>
      <vt:lpstr>PowerPoint Presentation</vt:lpstr>
      <vt:lpstr>Sample Client Agreement Signature Page</vt:lpstr>
      <vt:lpstr>Compliant Client Agreement Signature Page</vt:lpstr>
      <vt:lpstr>Enrollment Budget (Requirements + Findings)</vt:lpstr>
      <vt:lpstr>PowerPoint Presentation</vt:lpstr>
      <vt:lpstr>Compliant Case Note </vt:lpstr>
      <vt:lpstr>Self-Sufficiency Plans (Requirements + Findings)</vt:lpstr>
      <vt:lpstr>Adult SSP </vt:lpstr>
      <vt:lpstr>Minor's SSP </vt:lpstr>
      <vt:lpstr>Intensive Case Management + Client Interactions</vt:lpstr>
      <vt:lpstr>PowerPoint Presentation</vt:lpstr>
      <vt:lpstr>Employment Services Requirements </vt:lpstr>
      <vt:lpstr>PowerPoint Presentation</vt:lpstr>
      <vt:lpstr>PowerPoint Presentation</vt:lpstr>
      <vt:lpstr>PowerPoint Presentation</vt:lpstr>
      <vt:lpstr>Quiz: Is the following case note sufficient or not, and why?</vt:lpstr>
      <vt:lpstr>PowerPoint Presentation</vt:lpstr>
      <vt:lpstr>Sample: Adjusted Budget</vt:lpstr>
      <vt:lpstr>Sample: 180-Day Budget</vt:lpstr>
      <vt:lpstr>Sample: 240-Day Budget</vt:lpstr>
      <vt:lpstr>PowerPoint Presentation</vt:lpstr>
      <vt:lpstr>PowerPoint Presentation</vt:lpstr>
      <vt:lpstr>Case Closure Letter</vt:lpstr>
      <vt:lpstr>Sample Case Closure Letter</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Dina</cp:lastModifiedBy>
  <cp:revision>3</cp:revision>
  <dcterms:created xsi:type="dcterms:W3CDTF">2023-07-25T16:32:44Z</dcterms:created>
  <dcterms:modified xsi:type="dcterms:W3CDTF">2023-08-08T19:32:02Z</dcterms:modified>
</cp:coreProperties>
</file>