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comments/modernComment_150_7AA9472D.xml" ContentType="application/vnd.ms-powerpoint.comments+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omments/modernComment_173_64D4DDF6.xml" ContentType="application/vnd.ms-powerpoint.comments+xml"/>
  <Override PartName="/ppt/tags/tag22.xml" ContentType="application/vnd.openxmlformats-officedocument.presentationml.tags+xml"/>
  <Override PartName="/ppt/tags/tag23.xml" ContentType="application/vnd.openxmlformats-officedocument.presentationml.tags+xml"/>
  <Override PartName="/ppt/comments/modernComment_16C_C6F3ED81.xml" ContentType="application/vnd.ms-powerpoint.comment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74" r:id="rId5"/>
    <p:sldId id="398" r:id="rId6"/>
    <p:sldId id="318" r:id="rId7"/>
    <p:sldId id="403" r:id="rId8"/>
    <p:sldId id="351" r:id="rId9"/>
    <p:sldId id="399" r:id="rId10"/>
    <p:sldId id="402" r:id="rId11"/>
    <p:sldId id="361" r:id="rId12"/>
    <p:sldId id="400" r:id="rId13"/>
    <p:sldId id="388" r:id="rId14"/>
    <p:sldId id="336" r:id="rId15"/>
    <p:sldId id="366" r:id="rId16"/>
    <p:sldId id="401" r:id="rId17"/>
    <p:sldId id="373" r:id="rId18"/>
    <p:sldId id="386" r:id="rId19"/>
    <p:sldId id="387" r:id="rId20"/>
    <p:sldId id="389" r:id="rId21"/>
    <p:sldId id="390" r:id="rId22"/>
    <p:sldId id="391" r:id="rId23"/>
    <p:sldId id="371" r:id="rId24"/>
    <p:sldId id="392" r:id="rId25"/>
    <p:sldId id="364" r:id="rId26"/>
    <p:sldId id="376" r:id="rId27"/>
    <p:sldId id="383" r:id="rId28"/>
    <p:sldId id="393" r:id="rId29"/>
    <p:sldId id="385" r:id="rId30"/>
    <p:sldId id="370" r:id="rId31"/>
    <p:sldId id="395" r:id="rId32"/>
    <p:sldId id="396" r:id="rId33"/>
    <p:sldId id="358"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72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C7862D-6EB2-E726-30B1-537052767F5A}" name="Sarah Evans" initials="SE" userId="S::sevans@usccb.org::84d96db9-4018-478e-89a3-dba85e013a2b" providerId="AD"/>
  <p188:author id="{DD0FA66B-314A-8286-55CD-39DDEAE97DD7}" name="Ciara Bennese" initials="CB" userId="S::cbennese@usccb.org::7d25cd76-2220-42a1-bbfe-a211cd769d78" providerId="AD"/>
  <p188:author id="{1443C885-5F4F-B1BD-BFDA-949ABB28DA94}" name="Caitlin Harrison" initials="CH" userId="S::CHarrison@usccb.org::2dc1ef4b-b7dd-400d-aaea-9bab0edc85ed" providerId="AD"/>
  <p188:author id="{F75FFBB9-21AA-9B9E-DD1E-90C2F909DFC1}" name="Raquel Kubicz" initials="RK" userId="S::rkubicz@usccb.org::308700d7-3140-4b14-8b6d-8aaaaee32da4" providerId="AD"/>
  <p188:author id="{8DBD1CBF-AC41-EAB8-6597-043DC9BF3FC2}" name="Caitlin Harrison" initials="CH" userId="S::charrison@usccb.org::2dc1ef4b-b7dd-400d-aaea-9bab0edc85ed" providerId="AD"/>
  <p188:author id="{D7E624F4-D744-9985-0B01-5A73FB95801E}" name="Sean Hardiman" initials="SH" userId="S::shardiman@usccb.org::09934806-e585-4187-a3d6-4e34aeac26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5A"/>
    <a:srgbClr val="00A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71E26-CFB3-903B-645C-7A64FD2C2F00}" v="32" dt="2023-03-29T17:44:58.256"/>
    <p1510:client id="{118399EB-9C22-0386-4780-47B0B6F943AA}" v="903" dt="2023-03-29T19:48:20.165"/>
    <p1510:client id="{39B78A45-DBB8-FC42-FD42-9D7BB95A23E8}" v="1" dt="2023-03-30T15:15:47.404"/>
    <p1510:client id="{4DDAA76A-1A67-4837-740D-1BE8BC23C988}" v="42" dt="2023-03-30T13:19:52.644"/>
    <p1510:client id="{4EF56794-34EB-4302-A1F3-10C4EB0FD71D}" v="791" dt="2023-03-30T03:42:47.263"/>
    <p1510:client id="{5F5CB429-C206-598F-1E6B-0D684B555878}" v="37" dt="2023-03-29T18:42:09.035"/>
    <p1510:client id="{6AB3393C-1D5E-4308-A515-18D4A1F912C7}" v="9" dt="2023-03-30T14:11:33.576"/>
    <p1510:client id="{72453955-C860-C446-F0ED-B859050DD0BF}" v="87" dt="2023-03-30T17:58:25.603"/>
    <p1510:client id="{7BBB9C61-6F75-DE64-31D6-D0F1E79E808B}" v="672" dt="2023-03-28T20:27:50.536"/>
    <p1510:client id="{7E582A6E-E42E-9469-0252-CB24AB9E1148}" v="468" dt="2023-03-28T20:43:44.088"/>
    <p1510:client id="{AF8C4CB8-0630-B787-7015-F5DF89728E76}" v="174" dt="2023-03-28T20:12:43.160"/>
    <p1510:client id="{B823F662-FAB0-4BFA-A333-D3F66970CC85}" v="19" vWet="21" dt="2023-03-29T18:41:05.502"/>
    <p1510:client id="{BFB7E84A-9340-3F7A-DDCC-A095893A30D2}" v="4304" dt="2023-03-28T20:08:57.701"/>
    <p1510:client id="{D0FDAC86-9A5E-BAAB-6F6B-54D0C96F3C3B}" v="1174" dt="2023-03-29T13:48:39.504"/>
    <p1510:client id="{E43AB528-ADCA-E5F6-8E34-342C65C1F99F}" v="291" dt="2023-03-29T19:36:41.349"/>
    <p1510:client id="{E4E80698-594C-12C2-930E-D5FF604094BF}" v="214" dt="2023-03-29T16:05:26.836"/>
    <p1510:client id="{E9CA7E66-6AF1-46F4-AD72-01797038E5A5}" v="99" dt="2023-03-30T14:17:56.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344"/>
        <p:guide pos="7248"/>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omments/modernComment_150_7AA9472D.xml><?xml version="1.0" encoding="utf-8"?>
<p188:cmLst xmlns:a="http://schemas.openxmlformats.org/drawingml/2006/main" xmlns:r="http://schemas.openxmlformats.org/officeDocument/2006/relationships" xmlns:p188="http://schemas.microsoft.com/office/powerpoint/2018/8/main">
  <p188:cm id="{0C7F05CF-756F-41E8-AC27-C48A916C2C46}" authorId="{8DBD1CBF-AC41-EAB8-6597-043DC9BF3FC2}" status="resolved" created="2023-03-27T17:22:17.848" complete="100000">
    <ac:txMkLst xmlns:ac="http://schemas.microsoft.com/office/drawing/2013/main/command">
      <pc:docMk xmlns:pc="http://schemas.microsoft.com/office/powerpoint/2013/main/command"/>
      <pc:sldMk xmlns:pc="http://schemas.microsoft.com/office/powerpoint/2013/main/command" cId="2057914157" sldId="336"/>
      <ac:spMk id="6" creationId="{1EF5C709-AF08-7F47-60C1-50607E2C5345}"/>
      <ac:txMk cp="0" len="22">
        <ac:context len="23" hash="3486153087"/>
      </ac:txMk>
    </ac:txMkLst>
    <p188:pos x="3323166" y="328083"/>
    <p188:txBody>
      <a:bodyPr/>
      <a:lstStyle/>
      <a:p>
        <a:r>
          <a:rPr lang="en-US"/>
          <a:t>The quote that you had was from the MG Program Operations Manual (written by USCCB) not the Match Grant Guidelines (from ORR). I updated it to include both but we can change if the formatting is now too confusing</a:t>
        </a:r>
      </a:p>
    </p188:txBody>
  </p188:cm>
</p188:cmLst>
</file>

<file path=ppt/comments/modernComment_16C_C6F3ED81.xml><?xml version="1.0" encoding="utf-8"?>
<p188:cmLst xmlns:a="http://schemas.openxmlformats.org/drawingml/2006/main" xmlns:r="http://schemas.openxmlformats.org/officeDocument/2006/relationships" xmlns:p188="http://schemas.microsoft.com/office/powerpoint/2018/8/main">
  <p188:cm id="{157B576A-0394-45D3-BABF-D392EE52DAF7}" authorId="{8DBD1CBF-AC41-EAB8-6597-043DC9BF3FC2}" status="resolved" created="2023-03-27T17:30:38.051" complete="100000">
    <ac:txMkLst xmlns:ac="http://schemas.microsoft.com/office/drawing/2013/main/command">
      <pc:docMk xmlns:pc="http://schemas.microsoft.com/office/powerpoint/2013/main/command"/>
      <pc:sldMk xmlns:pc="http://schemas.microsoft.com/office/powerpoint/2013/main/command" cId="3337874817" sldId="364"/>
      <ac:spMk id="2" creationId="{5581AD25-C220-1395-EF1F-022F07D7CF48}"/>
      <ac:txMk cp="12" len="5">
        <ac:context len="519" hash="2227439894"/>
      </ac:txMk>
    </ac:txMkLst>
    <p188:pos x="2751666" y="328083"/>
    <p188:txBody>
      <a:bodyPr/>
      <a:lstStyle/>
      <a:p>
        <a:r>
          <a:rPr lang="en-US"/>
          <a:t>I added a staff name so that people wouldn't think the vague "case worker" was one of the intentional errors</a:t>
        </a:r>
      </a:p>
    </p188:txBody>
  </p188:cm>
</p188:cmLst>
</file>

<file path=ppt/comments/modernComment_173_64D4DDF6.xml><?xml version="1.0" encoding="utf-8"?>
<p188:cmLst xmlns:a="http://schemas.openxmlformats.org/drawingml/2006/main" xmlns:r="http://schemas.openxmlformats.org/officeDocument/2006/relationships" xmlns:p188="http://schemas.microsoft.com/office/powerpoint/2018/8/main">
  <p188:cm id="{361F1249-14DC-4680-8658-8F6D71A8F776}" authorId="{8DBD1CBF-AC41-EAB8-6597-043DC9BF3FC2}" status="resolved" created="2023-03-27T17:32:22.820" complete="100000">
    <ac:txMkLst xmlns:ac="http://schemas.microsoft.com/office/drawing/2013/main/command">
      <pc:docMk xmlns:pc="http://schemas.microsoft.com/office/powerpoint/2013/main/command"/>
      <pc:sldMk xmlns:pc="http://schemas.microsoft.com/office/powerpoint/2013/main/command" cId="1691672054" sldId="371"/>
      <ac:spMk id="9" creationId="{1A74A54E-DA79-4E10-9EA5-A4839EF12BF1}"/>
      <ac:txMk cp="0" len="16">
        <ac:context len="17" hash="2537219990"/>
      </ac:txMk>
    </ac:txMkLst>
    <p188:pos x="3915833" y="359833"/>
    <p188:replyLst/>
    <p188:txBody>
      <a:bodyPr/>
      <a:lstStyle/>
      <a:p>
        <a:r>
          <a:rPr lang="en-US"/>
          <a:t>What are these blank slides for? Do you need help finding more example case notes?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39241-A00C-4638-854A-58FE88DD0B97}"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F67FF-F859-4DEB-A589-302E10C0D54C}" type="slidenum">
              <a:rPr lang="en-US" smtClean="0"/>
              <a:t>‹#›</a:t>
            </a:fld>
            <a:endParaRPr lang="en-US"/>
          </a:p>
        </p:txBody>
      </p:sp>
    </p:spTree>
    <p:extLst>
      <p:ext uri="{BB962C8B-B14F-4D97-AF65-F5344CB8AC3E}">
        <p14:creationId xmlns:p14="http://schemas.microsoft.com/office/powerpoint/2010/main" val="376495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a:t>
            </a:fld>
            <a:endParaRPr lang="en-US"/>
          </a:p>
        </p:txBody>
      </p:sp>
    </p:spTree>
    <p:extLst>
      <p:ext uri="{BB962C8B-B14F-4D97-AF65-F5344CB8AC3E}">
        <p14:creationId xmlns:p14="http://schemas.microsoft.com/office/powerpoint/2010/main" val="544334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a:t>What to Include in a case note</a:t>
            </a:r>
          </a:p>
          <a:p>
            <a:pPr lvl="1">
              <a:buFont typeface="Arial"/>
              <a:buChar char="•"/>
            </a:pPr>
            <a:r>
              <a:rPr lang="en-US"/>
              <a:t>These are the 5 things to include in the case note</a:t>
            </a:r>
            <a:endParaRPr lang="en-US">
              <a:cs typeface="Calibri"/>
            </a:endParaRPr>
          </a:p>
          <a:p>
            <a:pPr lvl="2">
              <a:buFont typeface="Arial"/>
              <a:buChar char="•"/>
            </a:pPr>
            <a:r>
              <a:rPr lang="en-US"/>
              <a:t>When the actions in the case note took place</a:t>
            </a:r>
            <a:endParaRPr lang="en-US">
              <a:cs typeface="Calibri"/>
            </a:endParaRPr>
          </a:p>
          <a:p>
            <a:pPr lvl="2">
              <a:buFont typeface="Arial"/>
              <a:buChar char="•"/>
            </a:pPr>
            <a:r>
              <a:rPr lang="en-US"/>
              <a:t>Where the case note is taking place even if it is remote or in office</a:t>
            </a:r>
            <a:endParaRPr lang="en-US">
              <a:cs typeface="Calibri"/>
            </a:endParaRPr>
          </a:p>
          <a:p>
            <a:pPr lvl="2">
              <a:buFont typeface="Arial"/>
              <a:buChar char="•"/>
            </a:pPr>
            <a:r>
              <a:rPr lang="en-US"/>
              <a:t>How the case is being contacted such as an email, phone call, or home visit</a:t>
            </a:r>
            <a:endParaRPr lang="en-US">
              <a:cs typeface="Calibri"/>
            </a:endParaRPr>
          </a:p>
          <a:p>
            <a:pPr lvl="3">
              <a:buFont typeface="Arial"/>
              <a:buChar char="•"/>
            </a:pPr>
            <a:r>
              <a:rPr lang="en-US"/>
              <a:t>This includes like I mentioned earlier, Language Interpretation</a:t>
            </a:r>
            <a:endParaRPr lang="en-US">
              <a:cs typeface="Calibri"/>
            </a:endParaRPr>
          </a:p>
          <a:p>
            <a:pPr lvl="2">
              <a:buFont typeface="Arial"/>
              <a:buChar char="•"/>
            </a:pPr>
            <a:r>
              <a:rPr lang="en-US"/>
              <a:t>Who the case manager handling the actions in the note is and who was present when the actions were taking place</a:t>
            </a:r>
            <a:endParaRPr lang="en-US">
              <a:cs typeface="Calibri"/>
            </a:endParaRPr>
          </a:p>
          <a:p>
            <a:pPr lvl="3">
              <a:buFont typeface="Arial"/>
              <a:buChar char="•"/>
            </a:pPr>
            <a:r>
              <a:rPr lang="en-US"/>
              <a:t>For example, if it is a home visit you can note that not only were you (the case manager) and the client were present but other members of the case, the interpreter (if applicable), and anyone else who may be present</a:t>
            </a:r>
            <a:endParaRPr lang="en-US">
              <a:cs typeface="Calibri"/>
            </a:endParaRPr>
          </a:p>
          <a:p>
            <a:pPr marL="285750" indent="-285750">
              <a:buFont typeface="Wingdings,Sans-Serif"/>
              <a:buChar char="v"/>
            </a:pPr>
            <a:endParaRPr lang="en-US">
              <a:cs typeface="Calibri"/>
            </a:endParaRPr>
          </a:p>
          <a:p>
            <a:pPr lvl="1"/>
            <a:endParaRPr lang="en-US"/>
          </a:p>
          <a:p>
            <a:pPr lvl="1"/>
            <a:endParaRPr lang="en-US"/>
          </a:p>
        </p:txBody>
      </p:sp>
      <p:sp>
        <p:nvSpPr>
          <p:cNvPr id="4" name="Slide Number Placeholder 3"/>
          <p:cNvSpPr>
            <a:spLocks noGrp="1"/>
          </p:cNvSpPr>
          <p:nvPr>
            <p:ph type="sldNum" sz="quarter" idx="5"/>
          </p:nvPr>
        </p:nvSpPr>
        <p:spPr/>
        <p:txBody>
          <a:bodyPr/>
          <a:lstStyle/>
          <a:p>
            <a:fld id="{618F67FF-F859-4DEB-A589-302E10C0D54C}" type="slidenum">
              <a:rPr lang="en-US" smtClean="0"/>
              <a:t>10</a:t>
            </a:fld>
            <a:endParaRPr lang="en-US"/>
          </a:p>
        </p:txBody>
      </p:sp>
    </p:spTree>
    <p:extLst>
      <p:ext uri="{BB962C8B-B14F-4D97-AF65-F5344CB8AC3E}">
        <p14:creationId xmlns:p14="http://schemas.microsoft.com/office/powerpoint/2010/main" val="1270714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Guidelines on Case Notes</a:t>
            </a:r>
          </a:p>
          <a:p>
            <a:pPr lvl="2" indent="-285750">
              <a:buFont typeface="Calibri"/>
              <a:buChar char="•"/>
            </a:pPr>
            <a:r>
              <a:rPr lang="en-US"/>
              <a:t>These are quotes directly from the Cooperative Agreement for R&amp;P and the Guidelines and USCCB Operations Manual for Match Grant</a:t>
            </a:r>
            <a:endParaRPr lang="en-US">
              <a:cs typeface="Calibri" panose="020F0502020204030204"/>
            </a:endParaRPr>
          </a:p>
          <a:p>
            <a:pPr lvl="2" indent="-285750">
              <a:buFont typeface="Calibri"/>
              <a:buChar char="•"/>
            </a:pPr>
            <a:r>
              <a:rPr lang="en-US"/>
              <a:t>The Cooperative Agreement states that the case notes must be clear and detailed and it must also include case specific details as well as appropriate interpretation</a:t>
            </a:r>
            <a:endParaRPr lang="en-US">
              <a:cs typeface="Calibri" panose="020F0502020204030204"/>
            </a:endParaRPr>
          </a:p>
          <a:p>
            <a:pPr marL="1200150" lvl="4" indent="-285750">
              <a:buFont typeface="Calibri"/>
              <a:buChar char="•"/>
            </a:pPr>
            <a:r>
              <a:rPr lang="en-US"/>
              <a:t>Interpretation is very important even if the client speaks English or if the Case Manager speaks the client’s language. </a:t>
            </a:r>
            <a:endParaRPr lang="en-US">
              <a:cs typeface="Calibri" panose="020F0502020204030204"/>
            </a:endParaRPr>
          </a:p>
          <a:p>
            <a:pPr marL="1200150" lvl="4" indent="-285750">
              <a:buFont typeface="Calibri"/>
              <a:buChar char="•"/>
            </a:pPr>
            <a:r>
              <a:rPr lang="en-US"/>
              <a:t>It must be documented for EVERY case note even it was stated in a previous note</a:t>
            </a:r>
            <a:endParaRPr lang="en-US">
              <a:cs typeface="Calibri" panose="020F0502020204030204"/>
            </a:endParaRPr>
          </a:p>
          <a:p>
            <a:pPr lvl="2" indent="-285750">
              <a:buFont typeface="Calibri"/>
              <a:buChar char="•"/>
            </a:pPr>
            <a:r>
              <a:rPr lang="en-US"/>
              <a:t>For the Match Grant Guidelines, all MG services must be documented as MG regardless of the grant</a:t>
            </a:r>
            <a:endParaRPr lang="en-US">
              <a:cs typeface="Calibri" panose="020F0502020204030204"/>
            </a:endParaRPr>
          </a:p>
          <a:p>
            <a:pPr lvl="2" indent="-285750">
              <a:buFont typeface="Calibri"/>
              <a:buChar char="•"/>
            </a:pPr>
            <a:r>
              <a:rPr lang="en-US"/>
              <a:t>USCCB’s Match Grant Program Operations Manual echos a similar requirement seen in the R&amp;P CA in that all interactions and contacts with the case must be documented</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11</a:t>
            </a:fld>
            <a:endParaRPr lang="en-US"/>
          </a:p>
        </p:txBody>
      </p:sp>
    </p:spTree>
    <p:extLst>
      <p:ext uri="{BB962C8B-B14F-4D97-AF65-F5344CB8AC3E}">
        <p14:creationId xmlns:p14="http://schemas.microsoft.com/office/powerpoint/2010/main" val="2379985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What to Include in a case note</a:t>
            </a:r>
          </a:p>
          <a:p>
            <a:pPr lvl="2" indent="-285750">
              <a:buFont typeface="Calibri"/>
              <a:buChar char="•"/>
            </a:pPr>
            <a:r>
              <a:rPr lang="en-US"/>
              <a:t>The case note log at the end should tell a story</a:t>
            </a:r>
            <a:endParaRPr lang="en-US">
              <a:cs typeface="Calibri" panose="020F0502020204030204"/>
            </a:endParaRPr>
          </a:p>
          <a:p>
            <a:pPr marL="1200150" lvl="4" indent="-285750">
              <a:buFont typeface="Calibri"/>
              <a:buChar char="•"/>
            </a:pPr>
            <a:r>
              <a:rPr lang="en-US"/>
              <a:t>It should make sense to anyone who is reading it even if they are not directly involved in the case</a:t>
            </a:r>
            <a:endParaRPr lang="en-US">
              <a:cs typeface="Calibri" panose="020F0502020204030204"/>
            </a:endParaRPr>
          </a:p>
          <a:p>
            <a:pPr marL="1200150" lvl="4" indent="-285750">
              <a:buFont typeface="Calibri"/>
              <a:buChar char="•"/>
            </a:pPr>
            <a:r>
              <a:rPr lang="en-US"/>
              <a:t>Spell out acronyms in the beginning case notes before using them</a:t>
            </a:r>
            <a:endParaRPr lang="en-US">
              <a:cs typeface="Calibri" panose="020F0502020204030204"/>
            </a:endParaRPr>
          </a:p>
          <a:p>
            <a:pPr marL="1657350" lvl="6" indent="-285750">
              <a:buFont typeface="Calibri"/>
              <a:buChar char="•"/>
            </a:pPr>
            <a:r>
              <a:rPr lang="en-US"/>
              <a:t>Can be easy to confuse with other acronyms such as DHS which can mean Department of Homeland Security or Department of Human Services</a:t>
            </a:r>
            <a:endParaRPr lang="en-US">
              <a:cs typeface="Calibri" panose="020F0502020204030204"/>
            </a:endParaRPr>
          </a:p>
          <a:p>
            <a:pPr marL="1200150" lvl="4" indent="-285750">
              <a:buFont typeface="Calibri"/>
              <a:buChar char="•"/>
            </a:pPr>
            <a:r>
              <a:rPr lang="en-US"/>
              <a:t>Use professional language</a:t>
            </a:r>
            <a:endParaRPr lang="en-US">
              <a:cs typeface="Calibri" panose="020F0502020204030204"/>
            </a:endParaRPr>
          </a:p>
          <a:p>
            <a:pPr marL="1200150" lvl="4" indent="-285750">
              <a:buFont typeface="Calibri"/>
              <a:buChar char="•"/>
            </a:pPr>
            <a:r>
              <a:rPr lang="en-US"/>
              <a:t>Base the note on facts instead of personal opinions or assumptions</a:t>
            </a:r>
            <a:endParaRPr lang="en-US">
              <a:cs typeface="Calibri" panose="020F0502020204030204"/>
            </a:endParaRPr>
          </a:p>
          <a:p>
            <a:pPr marL="1657350" lvl="6" indent="-285750">
              <a:buFont typeface="Calibri"/>
              <a:buChar char="•"/>
            </a:pPr>
            <a:r>
              <a:rPr lang="en-US"/>
              <a:t>Write observations and information that the client and others involved in the case are telling you</a:t>
            </a:r>
            <a:endParaRPr lang="en-US">
              <a:cs typeface="Calibri" panose="020F0502020204030204"/>
            </a:endParaRPr>
          </a:p>
          <a:p>
            <a:pPr marL="1200150" lvl="4" indent="-285750">
              <a:buFont typeface="Calibri"/>
              <a:buChar char="•"/>
            </a:pPr>
            <a:r>
              <a:rPr lang="en-US"/>
              <a:t>Avoid emotive language</a:t>
            </a:r>
            <a:endParaRPr lang="en-US">
              <a:cs typeface="Calibri" panose="020F0502020204030204"/>
            </a:endParaRPr>
          </a:p>
          <a:p>
            <a:pPr marL="1657350" lvl="6" indent="-285750">
              <a:buFont typeface="Calibri"/>
              <a:buChar char="•"/>
            </a:pPr>
            <a:r>
              <a:rPr lang="en-US"/>
              <a:t>For example, saying that a client made you angry because they did something you didn’t like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12</a:t>
            </a:fld>
            <a:endParaRPr lang="en-US"/>
          </a:p>
        </p:txBody>
      </p:sp>
    </p:spTree>
    <p:extLst>
      <p:ext uri="{BB962C8B-B14F-4D97-AF65-F5344CB8AC3E}">
        <p14:creationId xmlns:p14="http://schemas.microsoft.com/office/powerpoint/2010/main" val="1082448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What to Include in a case note</a:t>
            </a:r>
          </a:p>
          <a:p>
            <a:pPr lvl="2" indent="-285750">
              <a:buFont typeface="Calibri"/>
              <a:buChar char="•"/>
            </a:pPr>
            <a:r>
              <a:rPr lang="en-US"/>
              <a:t>The case note log at the end should tell a story</a:t>
            </a:r>
            <a:endParaRPr lang="en-US">
              <a:cs typeface="Calibri" panose="020F0502020204030204"/>
            </a:endParaRPr>
          </a:p>
          <a:p>
            <a:pPr marL="1200150" lvl="4" indent="-285750">
              <a:buFont typeface="Calibri"/>
              <a:buChar char="•"/>
            </a:pPr>
            <a:r>
              <a:rPr lang="en-US"/>
              <a:t>It should make sense to anyone who is reading it even if they are not directly involved in the case</a:t>
            </a:r>
            <a:endParaRPr lang="en-US">
              <a:cs typeface="Calibri" panose="020F0502020204030204"/>
            </a:endParaRPr>
          </a:p>
          <a:p>
            <a:pPr marL="1200150" lvl="4" indent="-285750">
              <a:buFont typeface="Calibri"/>
              <a:buChar char="•"/>
            </a:pPr>
            <a:r>
              <a:rPr lang="en-US"/>
              <a:t>Spell out acronyms in the beginning case notes before using them</a:t>
            </a:r>
            <a:endParaRPr lang="en-US">
              <a:cs typeface="Calibri" panose="020F0502020204030204"/>
            </a:endParaRPr>
          </a:p>
          <a:p>
            <a:pPr marL="1657350" lvl="6" indent="-285750">
              <a:buFont typeface="Calibri"/>
              <a:buChar char="•"/>
            </a:pPr>
            <a:r>
              <a:rPr lang="en-US"/>
              <a:t>Can be easy to confuse with other acronyms such as DHS which can mean Department of Homeland Security or Department of Human Services</a:t>
            </a:r>
            <a:endParaRPr lang="en-US">
              <a:cs typeface="Calibri" panose="020F0502020204030204"/>
            </a:endParaRPr>
          </a:p>
          <a:p>
            <a:pPr marL="1200150" lvl="4" indent="-285750">
              <a:buFont typeface="Calibri"/>
              <a:buChar char="•"/>
            </a:pPr>
            <a:r>
              <a:rPr lang="en-US"/>
              <a:t>Use professional language</a:t>
            </a:r>
            <a:endParaRPr lang="en-US">
              <a:cs typeface="Calibri" panose="020F0502020204030204"/>
            </a:endParaRPr>
          </a:p>
          <a:p>
            <a:pPr marL="1200150" lvl="4" indent="-285750">
              <a:buFont typeface="Calibri"/>
              <a:buChar char="•"/>
            </a:pPr>
            <a:r>
              <a:rPr lang="en-US"/>
              <a:t>Base the note on facts instead of personal opinions or assumptions</a:t>
            </a:r>
            <a:endParaRPr lang="en-US">
              <a:cs typeface="Calibri" panose="020F0502020204030204"/>
            </a:endParaRPr>
          </a:p>
          <a:p>
            <a:pPr marL="1657350" lvl="6" indent="-285750">
              <a:buFont typeface="Calibri"/>
              <a:buChar char="•"/>
            </a:pPr>
            <a:r>
              <a:rPr lang="en-US"/>
              <a:t>Write observations and information that the client and others involved in the case are telling you</a:t>
            </a:r>
            <a:endParaRPr lang="en-US">
              <a:cs typeface="Calibri" panose="020F0502020204030204"/>
            </a:endParaRPr>
          </a:p>
          <a:p>
            <a:pPr marL="1200150" lvl="4" indent="-285750">
              <a:buFont typeface="Calibri"/>
              <a:buChar char="•"/>
            </a:pPr>
            <a:r>
              <a:rPr lang="en-US"/>
              <a:t>Avoid emotive language</a:t>
            </a:r>
            <a:endParaRPr lang="en-US">
              <a:cs typeface="Calibri" panose="020F0502020204030204"/>
            </a:endParaRPr>
          </a:p>
          <a:p>
            <a:pPr marL="1657350" lvl="6" indent="-285750">
              <a:buFont typeface="Calibri"/>
              <a:buChar char="•"/>
            </a:pPr>
            <a:r>
              <a:rPr lang="en-US"/>
              <a:t>For example, saying that a client made you angry because they did something you didn’t like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13</a:t>
            </a:fld>
            <a:endParaRPr lang="en-US"/>
          </a:p>
        </p:txBody>
      </p:sp>
    </p:spTree>
    <p:extLst>
      <p:ext uri="{BB962C8B-B14F-4D97-AF65-F5344CB8AC3E}">
        <p14:creationId xmlns:p14="http://schemas.microsoft.com/office/powerpoint/2010/main" val="2934818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Case Note Language</a:t>
            </a:r>
          </a:p>
          <a:p>
            <a:pPr lvl="2" indent="-285750">
              <a:buFont typeface="Calibri"/>
              <a:buChar char="•"/>
            </a:pPr>
            <a:r>
              <a:rPr lang="en-US"/>
              <a:t>Not going to read all of these but some good verbs to use when writing case notes and also some descriptors to avoid</a:t>
            </a:r>
            <a:endParaRPr lang="en-US">
              <a:cs typeface="Calibri" panose="020F0502020204030204"/>
            </a:endParaRPr>
          </a:p>
          <a:p>
            <a:pPr marL="1200150" lvl="4" indent="-285750">
              <a:buFont typeface="Calibri"/>
              <a:buChar char="•"/>
            </a:pPr>
            <a:r>
              <a:rPr lang="en-US"/>
              <a:t>The words to avoid show tie into avoiding emotive language and avoiding personal opinions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14</a:t>
            </a:fld>
            <a:endParaRPr lang="en-US"/>
          </a:p>
        </p:txBody>
      </p:sp>
    </p:spTree>
    <p:extLst>
      <p:ext uri="{BB962C8B-B14F-4D97-AF65-F5344CB8AC3E}">
        <p14:creationId xmlns:p14="http://schemas.microsoft.com/office/powerpoint/2010/main" val="3475579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Example Case Note Format</a:t>
            </a:r>
          </a:p>
          <a:p>
            <a:pPr lvl="2" indent="-285750">
              <a:buFont typeface="Calibri"/>
              <a:buChar char="•"/>
            </a:pPr>
            <a:r>
              <a:rPr lang="en-US"/>
              <a:t>Here is an example of what a complete case note is in the USCCB formatting</a:t>
            </a:r>
            <a:endParaRPr lang="en-US">
              <a:cs typeface="Calibri" panose="020F0502020204030204"/>
            </a:endParaRPr>
          </a:p>
          <a:p>
            <a:pPr marL="1200150" lvl="4" indent="-285750">
              <a:buFont typeface="Calibri"/>
              <a:buChar char="•"/>
            </a:pPr>
            <a:r>
              <a:rPr lang="en-US"/>
              <a:t>Some affiliates have different case note forms they are required to use but all of them must have the required information seen here</a:t>
            </a:r>
            <a:endParaRPr lang="en-US">
              <a:cs typeface="Calibri"/>
            </a:endParaRPr>
          </a:p>
          <a:p>
            <a:pPr marL="742950" lvl="3" indent="-285750">
              <a:buFont typeface="Calibri"/>
              <a:buChar char="•"/>
            </a:pPr>
            <a:r>
              <a:rPr lang="en-US">
                <a:cs typeface="Calibri"/>
              </a:rPr>
              <a:t>Here you can clearly see space for the Date, Program/Funder, Language Interpretation, the Note itself, and the Staff Member who provided the services in the note</a:t>
            </a:r>
          </a:p>
          <a:p>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15</a:t>
            </a:fld>
            <a:endParaRPr lang="en-US"/>
          </a:p>
        </p:txBody>
      </p:sp>
    </p:spTree>
    <p:extLst>
      <p:ext uri="{BB962C8B-B14F-4D97-AF65-F5344CB8AC3E}">
        <p14:creationId xmlns:p14="http://schemas.microsoft.com/office/powerpoint/2010/main" val="47528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SOAP Method</a:t>
            </a:r>
          </a:p>
          <a:p>
            <a:pPr marL="628650" lvl="1" indent="-171450">
              <a:buFont typeface="Arial"/>
              <a:buChar char="•"/>
            </a:pPr>
            <a:r>
              <a:rPr lang="en-US"/>
              <a:t>This is the SOAP Method which stands for Subjective, Objective, Assessment, and Plan. </a:t>
            </a:r>
            <a:endParaRPr lang="en-US">
              <a:cs typeface="Calibri"/>
            </a:endParaRPr>
          </a:p>
          <a:p>
            <a:pPr marL="1085850" lvl="2" indent="-171450">
              <a:buFont typeface="Arial"/>
              <a:buChar char="•"/>
            </a:pPr>
            <a:r>
              <a:rPr lang="en-US"/>
              <a:t>It is a method of structuring your case notes to ensure that your notes are well structured and based on observations that are significant to your clients’ needs</a:t>
            </a:r>
            <a:endParaRPr lang="en-US">
              <a:cs typeface="Calibri"/>
            </a:endParaRPr>
          </a:p>
          <a:p>
            <a:pPr marL="1085850" lvl="2" indent="-171450">
              <a:buFont typeface="Arial"/>
              <a:buChar char="•"/>
            </a:pPr>
            <a:r>
              <a:rPr lang="en-US"/>
              <a:t>Subjective is info collected from clients through self reporting</a:t>
            </a:r>
            <a:endParaRPr lang="en-US">
              <a:cs typeface="Calibri"/>
            </a:endParaRPr>
          </a:p>
          <a:p>
            <a:pPr marL="1543050" lvl="3" indent="-171450">
              <a:buFont typeface="Arial"/>
              <a:buChar char="•"/>
            </a:pPr>
            <a:r>
              <a:rPr lang="en-US"/>
              <a:t>So if a client tells you they are not feeling well, questions about a service, record that and explicitly state that the client said that or include a direct quote from the client</a:t>
            </a:r>
            <a:endParaRPr lang="en-US">
              <a:cs typeface="Calibri"/>
            </a:endParaRPr>
          </a:p>
          <a:p>
            <a:pPr marL="1085850" lvl="2" indent="-171450">
              <a:buFont typeface="Arial"/>
              <a:buChar char="•"/>
            </a:pPr>
            <a:r>
              <a:rPr lang="en-US"/>
              <a:t>Objective is info collected through observation, examination, and data collection</a:t>
            </a:r>
            <a:endParaRPr lang="en-US">
              <a:cs typeface="Calibri"/>
            </a:endParaRPr>
          </a:p>
          <a:p>
            <a:pPr marL="1543050" lvl="3" indent="-171450">
              <a:buFont typeface="Arial"/>
              <a:buChar char="•"/>
            </a:pPr>
            <a:r>
              <a:rPr lang="en-US"/>
              <a:t>This is not only things that you observe but also things that other professionals related to the case have observed such as a doctor stating that the client needs a certain medical procedure after a health screening</a:t>
            </a:r>
            <a:endParaRPr lang="en-US">
              <a:cs typeface="Calibri"/>
            </a:endParaRPr>
          </a:p>
          <a:p>
            <a:pPr marL="1085850" lvl="2" indent="-171450">
              <a:buFont typeface="Arial"/>
              <a:buChar char="•"/>
            </a:pPr>
            <a:r>
              <a:rPr lang="en-US"/>
              <a:t>Assessment is a professional opinion based off of the info collected through subjective and objective information</a:t>
            </a:r>
            <a:endParaRPr lang="en-US">
              <a:cs typeface="Calibri"/>
            </a:endParaRPr>
          </a:p>
          <a:p>
            <a:pPr marL="1543050" lvl="3" indent="-171450">
              <a:buFont typeface="Arial"/>
              <a:buChar char="•"/>
            </a:pPr>
            <a:r>
              <a:rPr lang="en-US"/>
              <a:t>With this you need to be mindful of not including personal opinions or biases. The professional opinion of the situation should only be based on the info you collected in the previous two steps</a:t>
            </a:r>
            <a:endParaRPr lang="en-US">
              <a:cs typeface="Calibri"/>
            </a:endParaRPr>
          </a:p>
          <a:p>
            <a:pPr marL="1543050" lvl="3" indent="-171450">
              <a:buFont typeface="Arial"/>
              <a:buChar char="•"/>
            </a:pPr>
            <a:r>
              <a:rPr lang="en-US"/>
              <a:t>It can sometimes be difficult to not make an assumption based off of the information especially when collecting subjective information from the client but it is important to remember to only record the subjective information you receive from the client as well as record objective information gathered from observation.</a:t>
            </a:r>
            <a:endParaRPr lang="en-US">
              <a:cs typeface="Calibri"/>
            </a:endParaRPr>
          </a:p>
          <a:p>
            <a:pPr marL="2000250" lvl="4" indent="-171450">
              <a:buFont typeface="Arial"/>
              <a:buChar char="•"/>
            </a:pPr>
            <a:r>
              <a:rPr lang="en-US"/>
              <a:t>It is also important to remember to record what is important to know and not what you think might be nice to know</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16</a:t>
            </a:fld>
            <a:endParaRPr lang="en-US"/>
          </a:p>
        </p:txBody>
      </p:sp>
    </p:spTree>
    <p:extLst>
      <p:ext uri="{BB962C8B-B14F-4D97-AF65-F5344CB8AC3E}">
        <p14:creationId xmlns:p14="http://schemas.microsoft.com/office/powerpoint/2010/main" val="2598336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Example SOAP Method Case Note</a:t>
            </a:r>
          </a:p>
          <a:p>
            <a:pPr marL="628650" lvl="1" indent="-171450">
              <a:buFont typeface="Arial"/>
              <a:buChar char="•"/>
            </a:pPr>
            <a:r>
              <a:rPr lang="en-US"/>
              <a:t>Here is an example of what a case note using the SOAP structure looks like.</a:t>
            </a:r>
            <a:endParaRPr lang="en-US">
              <a:cs typeface="Calibri"/>
            </a:endParaRPr>
          </a:p>
          <a:p>
            <a:pPr marL="1085850" lvl="2" indent="-171450">
              <a:buFont typeface="Arial"/>
              <a:buChar char="•"/>
            </a:pPr>
            <a:r>
              <a:rPr lang="en-US"/>
              <a:t>Just a disclaimer though: this is a very simple and short case note just created for visualization purposes and most case notes - especially one related to the 24 hour home visit – should include more detail. </a:t>
            </a:r>
            <a:endParaRPr lang="en-US">
              <a:cs typeface="Calibri"/>
            </a:endParaRPr>
          </a:p>
          <a:p>
            <a:pPr marL="628650" lvl="1" indent="-171450">
              <a:buFont typeface="Arial"/>
              <a:buChar char="•"/>
            </a:pPr>
            <a:r>
              <a:rPr lang="en-US"/>
              <a:t>You can see what letter each section corresponds to with the highlighters and how it clearly lays out the facts of the situation, what the client has said, the assessment based on the objective and subjective facts and then the plan section includes the service plan</a:t>
            </a:r>
            <a:endParaRPr lang="en-US">
              <a:cs typeface="Calibri"/>
            </a:endParaRPr>
          </a:p>
          <a:p>
            <a:pPr marL="1085850" lvl="2" indent="-171450">
              <a:buFont typeface="Arial"/>
              <a:buChar char="•"/>
            </a:pPr>
            <a:r>
              <a:rPr lang="en-US"/>
              <a:t>If there are other notes after the service plan, the Plan section can be anything like “We will follow up on the SNAP/Medicare, SSN application” “Tomorrow we will continue Cultural Orientation training” and things like that that lead into other core services or show that there will be a follow up on an outstanding application</a:t>
            </a:r>
            <a:endParaRPr lang="en-US">
              <a:cs typeface="Calibri"/>
            </a:endParaRPr>
          </a:p>
          <a:p>
            <a:pPr marL="628650" lvl="1" indent="-171450">
              <a:buFont typeface="Arial"/>
              <a:buChar char="•"/>
            </a:pPr>
            <a:r>
              <a:rPr lang="en-US"/>
              <a:t>More information about the SOAP method and other case documentation methods can be found in our new USCCB Case Management Manual on </a:t>
            </a:r>
            <a:r>
              <a:rPr lang="en-US" err="1"/>
              <a:t>MRSConnect</a:t>
            </a:r>
            <a:endParaRPr lang="en-US" err="1">
              <a:cs typeface="Calibri"/>
            </a:endParaRPr>
          </a:p>
          <a:p>
            <a:pPr marL="628650" lvl="1" indent="-171450">
              <a:buFont typeface="Arial"/>
              <a:buChar char="•"/>
            </a:pPr>
            <a:r>
              <a:rPr lang="en-US"/>
              <a:t>So now that we went over things to include in a case note and the SOAP Method, I am going to pass you onto my colleague Sean to talk about some common mistakes we see in case notes.</a:t>
            </a:r>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17</a:t>
            </a:fld>
            <a:endParaRPr lang="en-US"/>
          </a:p>
        </p:txBody>
      </p:sp>
    </p:spTree>
    <p:extLst>
      <p:ext uri="{BB962C8B-B14F-4D97-AF65-F5344CB8AC3E}">
        <p14:creationId xmlns:p14="http://schemas.microsoft.com/office/powerpoint/2010/main" val="214702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cs typeface="Calibri" panose="020F0502020204030204"/>
              </a:rPr>
              <a:t>Raquel and Sean will introduce themselves and their titles</a:t>
            </a:r>
          </a:p>
        </p:txBody>
      </p:sp>
      <p:sp>
        <p:nvSpPr>
          <p:cNvPr id="4" name="Slide Number Placeholder 3"/>
          <p:cNvSpPr>
            <a:spLocks noGrp="1"/>
          </p:cNvSpPr>
          <p:nvPr>
            <p:ph type="sldNum" sz="quarter" idx="5"/>
          </p:nvPr>
        </p:nvSpPr>
        <p:spPr/>
        <p:txBody>
          <a:bodyPr/>
          <a:lstStyle/>
          <a:p>
            <a:fld id="{618F67FF-F859-4DEB-A589-302E10C0D54C}" type="slidenum">
              <a:rPr lang="en-US" smtClean="0"/>
              <a:t>2</a:t>
            </a:fld>
            <a:endParaRPr lang="en-US"/>
          </a:p>
        </p:txBody>
      </p:sp>
    </p:spTree>
    <p:extLst>
      <p:ext uri="{BB962C8B-B14F-4D97-AF65-F5344CB8AC3E}">
        <p14:creationId xmlns:p14="http://schemas.microsoft.com/office/powerpoint/2010/main" val="296681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Interact with presenters and attendees by:</a:t>
            </a:r>
            <a:endParaRPr lang="en-US"/>
          </a:p>
          <a:p>
            <a:endParaRPr lang="en-US"/>
          </a:p>
          <a:p>
            <a:pPr marL="285750" indent="-285750">
              <a:buFont typeface="Arial,Sans-Serif"/>
              <a:buChar char="•"/>
            </a:pPr>
            <a:r>
              <a:rPr lang="en-US"/>
              <a:t>Typing and asking questions in the chat box</a:t>
            </a:r>
          </a:p>
          <a:p>
            <a:pPr marL="285750" indent="-285750">
              <a:buFont typeface="Arial,Sans-Serif"/>
              <a:buChar char="•"/>
            </a:pPr>
            <a:r>
              <a:rPr lang="en-US"/>
              <a:t>Unmute yourself and ask a question at the end</a:t>
            </a:r>
          </a:p>
        </p:txBody>
      </p:sp>
      <p:sp>
        <p:nvSpPr>
          <p:cNvPr id="4" name="Slide Number Placeholder 3"/>
          <p:cNvSpPr>
            <a:spLocks noGrp="1"/>
          </p:cNvSpPr>
          <p:nvPr>
            <p:ph type="sldNum" sz="quarter" idx="5"/>
          </p:nvPr>
        </p:nvSpPr>
        <p:spPr/>
        <p:txBody>
          <a:bodyPr/>
          <a:lstStyle/>
          <a:p>
            <a:fld id="{618F67FF-F859-4DEB-A589-302E10C0D54C}" type="slidenum">
              <a:rPr lang="en-US" smtClean="0"/>
              <a:t>3</a:t>
            </a:fld>
            <a:endParaRPr lang="en-US"/>
          </a:p>
        </p:txBody>
      </p:sp>
    </p:spTree>
    <p:extLst>
      <p:ext uri="{BB962C8B-B14F-4D97-AF65-F5344CB8AC3E}">
        <p14:creationId xmlns:p14="http://schemas.microsoft.com/office/powerpoint/2010/main" val="2491802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b="1"/>
              <a:t>Writing clear, detailed case notes is one of the most important skills for a case manager. During this webinar, USCCB/MRS staff will describe some </a:t>
            </a:r>
            <a:r>
              <a:rPr lang="en-US" b="1" u="sng"/>
              <a:t>general principles of quality case noting</a:t>
            </a:r>
            <a:r>
              <a:rPr lang="en-US" b="1"/>
              <a:t> and will share </a:t>
            </a:r>
            <a:r>
              <a:rPr lang="en-US" b="1" u="sng"/>
              <a:t>examples of exceptional case notes</a:t>
            </a:r>
            <a:r>
              <a:rPr lang="en-US" b="1"/>
              <a:t> from real affiliate files.</a:t>
            </a:r>
          </a:p>
          <a:p>
            <a:pPr marL="628650" indent="-171450">
              <a:buFont typeface="Arial"/>
              <a:buChar char="•"/>
            </a:pPr>
            <a:r>
              <a:rPr lang="en-US" b="1"/>
              <a:t>By the end of this session, you will be able to: </a:t>
            </a:r>
            <a:endParaRPr lang="en-US"/>
          </a:p>
          <a:p>
            <a:pPr lvl="2" indent="-457200">
              <a:buFont typeface="Wingdings,Sans-Serif"/>
              <a:buChar char="v"/>
            </a:pPr>
            <a:r>
              <a:rPr lang="en-US" b="1"/>
              <a:t>Describe the “SOAP” method of case noting</a:t>
            </a:r>
            <a:endParaRPr lang="en-US">
              <a:cs typeface="Calibri" panose="020F0502020204030204"/>
            </a:endParaRPr>
          </a:p>
          <a:p>
            <a:pPr lvl="2" indent="-457200">
              <a:buFont typeface="Wingdings,Sans-Serif"/>
              <a:buChar char="v"/>
            </a:pPr>
            <a:r>
              <a:rPr lang="en-US" b="1"/>
              <a:t>List strategies for successful review of case notes</a:t>
            </a:r>
            <a:endParaRPr lang="en-US">
              <a:cs typeface="Calibri" panose="020F0502020204030204"/>
            </a:endParaRPr>
          </a:p>
          <a:p>
            <a:pPr lvl="2" indent="-457200">
              <a:buFont typeface="Wingdings,Sans-Serif"/>
              <a:buChar char="v"/>
            </a:pPr>
            <a:r>
              <a:rPr lang="en-US" b="1"/>
              <a:t>Identify what is missing from example case notes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4</a:t>
            </a:fld>
            <a:endParaRPr lang="en-US"/>
          </a:p>
        </p:txBody>
      </p:sp>
    </p:spTree>
    <p:extLst>
      <p:ext uri="{BB962C8B-B14F-4D97-AF65-F5344CB8AC3E}">
        <p14:creationId xmlns:p14="http://schemas.microsoft.com/office/powerpoint/2010/main" val="1261562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Agenda</a:t>
            </a:r>
          </a:p>
          <a:p>
            <a:pPr lvl="2" indent="-285750">
              <a:buFont typeface="Calibri"/>
              <a:buChar char="•"/>
            </a:pPr>
            <a:r>
              <a:rPr lang="en-US"/>
              <a:t>We will be going over </a:t>
            </a:r>
            <a:endParaRPr lang="en-US">
              <a:cs typeface="Calibri" panose="020F0502020204030204"/>
            </a:endParaRPr>
          </a:p>
          <a:p>
            <a:pPr marL="1200150" lvl="4" indent="-285750">
              <a:buFont typeface="Calibri"/>
              <a:buChar char="•"/>
            </a:pPr>
            <a:r>
              <a:rPr lang="en-US">
                <a:cs typeface="Calibri" panose="020F0502020204030204"/>
              </a:rPr>
              <a:t>The case management manual</a:t>
            </a:r>
            <a:endParaRPr lang="en-US"/>
          </a:p>
          <a:p>
            <a:pPr marL="1200150" lvl="4" indent="-285750">
              <a:buFont typeface="Calibri"/>
              <a:buChar char="•"/>
            </a:pPr>
            <a:r>
              <a:rPr lang="en-US"/>
              <a:t>why its important to write good case notes</a:t>
            </a:r>
            <a:endParaRPr lang="en-US">
              <a:cs typeface="Calibri" panose="020F0502020204030204"/>
            </a:endParaRPr>
          </a:p>
          <a:p>
            <a:pPr marL="1200150" lvl="4" indent="-285750">
              <a:buFont typeface="Calibri"/>
              <a:buChar char="•"/>
            </a:pPr>
            <a:r>
              <a:rPr lang="en-US"/>
              <a:t>Case Note Guidelines</a:t>
            </a:r>
            <a:endParaRPr lang="en-US">
              <a:cs typeface="Calibri" panose="020F0502020204030204"/>
            </a:endParaRPr>
          </a:p>
          <a:p>
            <a:pPr marL="1200150" lvl="4" indent="-285750">
              <a:buFont typeface="Calibri"/>
              <a:buChar char="•"/>
            </a:pPr>
            <a:r>
              <a:rPr lang="en-US"/>
              <a:t>What to include in a case note</a:t>
            </a:r>
            <a:endParaRPr lang="en-US">
              <a:cs typeface="Calibri" panose="020F0502020204030204"/>
            </a:endParaRPr>
          </a:p>
          <a:p>
            <a:pPr marL="1200150" lvl="4" indent="-285750">
              <a:buFont typeface="Calibri"/>
              <a:buChar char="•"/>
            </a:pPr>
            <a:r>
              <a:rPr lang="en-US"/>
              <a:t>The Format of a case note</a:t>
            </a:r>
            <a:endParaRPr lang="en-US">
              <a:cs typeface="Calibri" panose="020F0502020204030204"/>
            </a:endParaRPr>
          </a:p>
          <a:p>
            <a:pPr marL="1200150" lvl="4" indent="-285750">
              <a:buFont typeface="Calibri"/>
              <a:buChar char="•"/>
            </a:pPr>
            <a:r>
              <a:rPr lang="en-US"/>
              <a:t>The SOAP Method and an example</a:t>
            </a:r>
            <a:endParaRPr lang="en-US">
              <a:cs typeface="Calibri" panose="020F0502020204030204"/>
            </a:endParaRPr>
          </a:p>
          <a:p>
            <a:pPr marL="1200150" lvl="4" indent="-285750">
              <a:buFont typeface="Calibri"/>
              <a:buChar char="•"/>
            </a:pPr>
            <a:r>
              <a:rPr lang="en-US"/>
              <a:t>Common mistakes we see when monitoring and an example</a:t>
            </a:r>
            <a:endParaRPr lang="en-US">
              <a:cs typeface="Calibri" panose="020F0502020204030204"/>
            </a:endParaRPr>
          </a:p>
          <a:p>
            <a:pPr marL="1200150" lvl="4" indent="-285750">
              <a:buFont typeface="Calibri"/>
              <a:buChar char="•"/>
            </a:pPr>
            <a:r>
              <a:rPr lang="en-US"/>
              <a:t>An activity where you can tell us what is missing</a:t>
            </a:r>
            <a:endParaRPr lang="en-US">
              <a:cs typeface="Calibri" panose="020F0502020204030204"/>
            </a:endParaRPr>
          </a:p>
          <a:p>
            <a:pPr marL="1200150" lvl="4" indent="-285750">
              <a:buFont typeface="Calibri"/>
              <a:buChar char="•"/>
            </a:pPr>
            <a:r>
              <a:rPr lang="en-US"/>
              <a:t>Sharing best practices</a:t>
            </a:r>
            <a:endParaRPr lang="en-US">
              <a:cs typeface="Calibri" panose="020F0502020204030204"/>
            </a:endParaRPr>
          </a:p>
          <a:p>
            <a:pPr marL="1200150" lvl="4" indent="-285750">
              <a:buFont typeface="Calibri"/>
              <a:buChar char="•"/>
            </a:pPr>
            <a:r>
              <a:rPr lang="en-US"/>
              <a:t>Best practices that USCCB recommends</a:t>
            </a:r>
            <a:endParaRPr lang="en-US">
              <a:cs typeface="Calibri" panose="020F0502020204030204"/>
            </a:endParaRPr>
          </a:p>
          <a:p>
            <a:pPr marL="1200150" lvl="4" indent="-285750">
              <a:buFont typeface="Calibri"/>
              <a:buChar char="•"/>
            </a:pPr>
            <a:r>
              <a:rPr lang="en-US"/>
              <a:t>And we will have time for questions at the end of the presentation so be sure to save all of your burning questions until the end</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5</a:t>
            </a:fld>
            <a:endParaRPr lang="en-US"/>
          </a:p>
        </p:txBody>
      </p:sp>
    </p:spTree>
    <p:extLst>
      <p:ext uri="{BB962C8B-B14F-4D97-AF65-F5344CB8AC3E}">
        <p14:creationId xmlns:p14="http://schemas.microsoft.com/office/powerpoint/2010/main" val="2414175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Learning Objectives</a:t>
            </a:r>
          </a:p>
          <a:p>
            <a:pPr lvl="2" indent="-285750">
              <a:buFont typeface="Calibri"/>
              <a:buChar char="•"/>
            </a:pPr>
            <a:r>
              <a:rPr lang="en-US"/>
              <a:t>Talking about some general principles of quality case noting</a:t>
            </a:r>
            <a:endParaRPr lang="en-US">
              <a:cs typeface="Calibri" panose="020F0502020204030204"/>
            </a:endParaRPr>
          </a:p>
          <a:p>
            <a:pPr lvl="2" indent="-285750">
              <a:buFont typeface="Calibri"/>
              <a:buChar char="•"/>
            </a:pPr>
            <a:r>
              <a:rPr lang="en-US"/>
              <a:t>Have examples of real case notes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6</a:t>
            </a:fld>
            <a:endParaRPr lang="en-US"/>
          </a:p>
        </p:txBody>
      </p:sp>
    </p:spTree>
    <p:extLst>
      <p:ext uri="{BB962C8B-B14F-4D97-AF65-F5344CB8AC3E}">
        <p14:creationId xmlns:p14="http://schemas.microsoft.com/office/powerpoint/2010/main" val="1541372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Why is it important to write good case notes?</a:t>
            </a:r>
          </a:p>
          <a:p>
            <a:pPr lvl="2" indent="-285750">
              <a:buFont typeface="Calibri"/>
              <a:buChar char="•"/>
            </a:pPr>
            <a:r>
              <a:rPr lang="en-US"/>
              <a:t>Write in the chat why you think its important to have good case notes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7</a:t>
            </a:fld>
            <a:endParaRPr lang="en-US"/>
          </a:p>
        </p:txBody>
      </p:sp>
    </p:spTree>
    <p:extLst>
      <p:ext uri="{BB962C8B-B14F-4D97-AF65-F5344CB8AC3E}">
        <p14:creationId xmlns:p14="http://schemas.microsoft.com/office/powerpoint/2010/main" val="316966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Why is it important to write good case notes?</a:t>
            </a:r>
          </a:p>
          <a:p>
            <a:pPr lvl="2" indent="-285750">
              <a:buFont typeface="Calibri"/>
              <a:buChar char="•"/>
            </a:pPr>
            <a:r>
              <a:rPr lang="en-US"/>
              <a:t>An important phrase to remember: “If it wasn’t recorded, it didn’t happen”</a:t>
            </a:r>
            <a:endParaRPr lang="en-US">
              <a:cs typeface="Calibri" panose="020F0502020204030204"/>
            </a:endParaRPr>
          </a:p>
          <a:p>
            <a:pPr marL="1200150" lvl="4" indent="-285750">
              <a:buFont typeface="Calibri"/>
              <a:buChar char="•"/>
            </a:pPr>
            <a:r>
              <a:rPr lang="en-US"/>
              <a:t>Provides proof with a record of services</a:t>
            </a:r>
            <a:endParaRPr lang="en-US">
              <a:cs typeface="Calibri" panose="020F0502020204030204"/>
            </a:endParaRPr>
          </a:p>
          <a:p>
            <a:pPr marL="1200150" lvl="4" indent="-285750">
              <a:buFont typeface="Calibri"/>
              <a:buChar char="•"/>
            </a:pPr>
            <a:r>
              <a:rPr lang="en-US"/>
              <a:t>Explains delays</a:t>
            </a:r>
            <a:endParaRPr lang="en-US">
              <a:cs typeface="Calibri" panose="020F0502020204030204"/>
            </a:endParaRPr>
          </a:p>
          <a:p>
            <a:pPr marL="1200150" lvl="4" indent="-285750">
              <a:buFont typeface="Calibri"/>
              <a:buChar char="•"/>
            </a:pPr>
            <a:r>
              <a:rPr lang="en-US"/>
              <a:t>Important to check CA and MG Guidelines but for some services, the completion of services are dependent on the Prescence of case notes</a:t>
            </a:r>
            <a:endParaRPr lang="en-US">
              <a:cs typeface="Calibri" panose="020F0502020204030204"/>
            </a:endParaRPr>
          </a:p>
          <a:p>
            <a:pPr lvl="2" indent="-285750">
              <a:buFont typeface="Calibri"/>
              <a:buChar char="•"/>
            </a:pPr>
            <a:r>
              <a:rPr lang="en-US"/>
              <a:t>However, it is important to record EVERYTHING that happens even if they are small details especially when it comes to service delays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8</a:t>
            </a:fld>
            <a:endParaRPr lang="en-US"/>
          </a:p>
        </p:txBody>
      </p:sp>
    </p:spTree>
    <p:extLst>
      <p:ext uri="{BB962C8B-B14F-4D97-AF65-F5344CB8AC3E}">
        <p14:creationId xmlns:p14="http://schemas.microsoft.com/office/powerpoint/2010/main" val="1160276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t>Why is it important to write good case notes?</a:t>
            </a:r>
          </a:p>
          <a:p>
            <a:pPr marL="742950" lvl="3" indent="-285750">
              <a:buFont typeface="Calibri"/>
              <a:buChar char="•"/>
            </a:pPr>
            <a:r>
              <a:rPr lang="en-US"/>
              <a:t>Important to check CA and MG Guidelines but for some services, the completion of services are dependent on the Prescence of case notes</a:t>
            </a:r>
            <a:endParaRPr lang="en-US">
              <a:cs typeface="Calibri" panose="020F0502020204030204"/>
            </a:endParaRPr>
          </a:p>
          <a:p>
            <a:pPr lvl="2" indent="-285750">
              <a:buFont typeface="Calibri"/>
              <a:buChar char="•"/>
            </a:pPr>
            <a:r>
              <a:rPr lang="en-US"/>
              <a:t>However, it is important to record EVERYTHING that happens even if they are small details especially when it comes to service delays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9</a:t>
            </a:fld>
            <a:endParaRPr lang="en-US"/>
          </a:p>
        </p:txBody>
      </p:sp>
    </p:spTree>
    <p:extLst>
      <p:ext uri="{BB962C8B-B14F-4D97-AF65-F5344CB8AC3E}">
        <p14:creationId xmlns:p14="http://schemas.microsoft.com/office/powerpoint/2010/main" val="2466842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4/3/2023</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4/3/2023</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4/3/2023</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4/3/2023</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4/3/2023</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4/3/2023</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4/3/2023</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4/3/2023</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4/3/2023</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4/3/2023</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4/3/2023</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4/3/2023</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2.jpeg"/><Relationship Id="rId4" Type="http://schemas.microsoft.com/office/2018/10/relationships/comments" Target="../comments/modernComment_150_7AA9472D.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9.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notesSlide" Target="../notesSlides/notesSlide14.xml"/><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7.xml"/><Relationship Id="rId7"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4.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19.xml"/><Relationship Id="rId6" Type="http://schemas.openxmlformats.org/officeDocument/2006/relationships/image" Target="../media/image22.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microsoft.com/office/2018/10/relationships/comments" Target="../comments/modernComment_173_64D4DDF6.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6C_C6F3ED81.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3.sv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hyperlink" Target="https://mrsconnect.org/wp-content/uploads/2023/02/MRS-Case-Management-Manual.pdf" TargetMode="External"/><Relationship Id="rId5" Type="http://schemas.openxmlformats.org/officeDocument/2006/relationships/image" Target="../media/image14.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en on a piece of paper&#10;&#10;Description automatically generated">
            <a:extLst>
              <a:ext uri="{FF2B5EF4-FFF2-40B4-BE49-F238E27FC236}">
                <a16:creationId xmlns:a16="http://schemas.microsoft.com/office/drawing/2014/main" id="{CCBCAD86-BCB8-F69F-2A3A-C11C74BEB188}"/>
              </a:ext>
            </a:extLst>
          </p:cNvPr>
          <p:cNvPicPr>
            <a:picLocks noChangeAspect="1"/>
          </p:cNvPicPr>
          <p:nvPr/>
        </p:nvPicPr>
        <p:blipFill>
          <a:blip r:embed="rId4"/>
          <a:srcRect/>
          <a:stretch/>
        </p:blipFill>
        <p:spPr>
          <a:xfrm>
            <a:off x="3048671" y="-1108"/>
            <a:ext cx="9152253" cy="5205540"/>
          </a:xfrm>
          <a:prstGeom prst="rect">
            <a:avLst/>
          </a:prstGeom>
        </p:spPr>
      </p:pic>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tx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48504F-75F6-30D2-594F-C09588776162}"/>
              </a:ext>
            </a:extLst>
          </p:cNvPr>
          <p:cNvSpPr/>
          <p:nvPr/>
        </p:nvSpPr>
        <p:spPr>
          <a:xfrm>
            <a:off x="95070" y="4616675"/>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492" y="4785379"/>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4079371" y="5310099"/>
            <a:ext cx="7862520" cy="1846659"/>
          </a:xfrm>
          <a:prstGeom prst="rect">
            <a:avLst/>
          </a:prstGeom>
          <a:noFill/>
        </p:spPr>
        <p:txBody>
          <a:bodyPr wrap="square" lIns="91440" tIns="45720" rIns="91440" bIns="45720" rtlCol="0" anchor="t">
            <a:spAutoFit/>
          </a:bodyPr>
          <a:lstStyle/>
          <a:p>
            <a:r>
              <a:rPr lang="en-US" sz="3600" b="1">
                <a:latin typeface="Bahnschrift"/>
                <a:ea typeface="+mn-lt"/>
                <a:cs typeface="+mn-lt"/>
              </a:rPr>
              <a:t>Best Practices for Writing Effective Case Notes</a:t>
            </a:r>
            <a:endParaRPr lang="en-US" sz="3600" b="1">
              <a:latin typeface="Bahnschrift"/>
            </a:endParaRPr>
          </a:p>
          <a:p>
            <a:r>
              <a:rPr lang="en-US" sz="2400">
                <a:latin typeface="Bahnschrift"/>
                <a:ea typeface="Open Sans"/>
                <a:cs typeface="Open Sans"/>
              </a:rPr>
              <a:t>March 2023</a:t>
            </a:r>
          </a:p>
          <a:p>
            <a:endParaRPr lang="en-US">
              <a:cs typeface="Calibri"/>
            </a:endParaRPr>
          </a:p>
        </p:txBody>
      </p:sp>
    </p:spTree>
    <p:custDataLst>
      <p:tags r:id="rId1"/>
    </p:custDataLst>
    <p:extLst>
      <p:ext uri="{BB962C8B-B14F-4D97-AF65-F5344CB8AC3E}">
        <p14:creationId xmlns:p14="http://schemas.microsoft.com/office/powerpoint/2010/main" val="365815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435DC7-65B5-FEDD-9312-F21586430E3C}"/>
              </a:ext>
            </a:extLst>
          </p:cNvPr>
          <p:cNvSpPr/>
          <p:nvPr/>
        </p:nvSpPr>
        <p:spPr>
          <a:xfrm>
            <a:off x="0" y="4786"/>
            <a:ext cx="12192000" cy="6858543"/>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A63FDF6-C541-464D-74AA-4192688E5A39}"/>
              </a:ext>
            </a:extLst>
          </p:cNvPr>
          <p:cNvSpPr txBox="1"/>
          <p:nvPr/>
        </p:nvSpPr>
        <p:spPr>
          <a:xfrm>
            <a:off x="-2808812" y="719481"/>
            <a:ext cx="11183712" cy="2000548"/>
          </a:xfrm>
          <a:prstGeom prst="rect">
            <a:avLst/>
          </a:prstGeom>
          <a:noFill/>
        </p:spPr>
        <p:txBody>
          <a:bodyPr wrap="square" lIns="91440" tIns="45720" rIns="91440" bIns="45720" rtlCol="0" anchor="t">
            <a:spAutoFit/>
          </a:bodyPr>
          <a:lstStyle/>
          <a:p>
            <a:pPr algn="ctr"/>
            <a:endParaRPr lang="en-US" sz="8000" b="1">
              <a:solidFill>
                <a:schemeClr val="bg1"/>
              </a:solidFill>
              <a:latin typeface="Bahnschrift"/>
              <a:ea typeface="Open Sans"/>
              <a:cs typeface="Open Sans"/>
            </a:endParaRPr>
          </a:p>
          <a:p>
            <a:pPr algn="ctr"/>
            <a:endParaRPr lang="en-US" sz="4400" b="1">
              <a:latin typeface="Open Sans"/>
              <a:ea typeface="Open Sans"/>
              <a:cs typeface="Open Sans"/>
            </a:endParaRPr>
          </a:p>
        </p:txBody>
      </p:sp>
      <p:pic>
        <p:nvPicPr>
          <p:cNvPr id="7" name="Picture 6" descr="Shape&#10;&#10;Description automatically generated">
            <a:extLst>
              <a:ext uri="{FF2B5EF4-FFF2-40B4-BE49-F238E27FC236}">
                <a16:creationId xmlns:a16="http://schemas.microsoft.com/office/drawing/2014/main" id="{792182B5-6BF7-9433-FF1C-11FEAF661FD6}"/>
              </a:ext>
            </a:extLst>
          </p:cNvPr>
          <p:cNvPicPr>
            <a:picLocks noChangeAspect="1"/>
          </p:cNvPicPr>
          <p:nvPr/>
        </p:nvPicPr>
        <p:blipFill>
          <a:blip r:embed="rId4"/>
          <a:stretch>
            <a:fillRect/>
          </a:stretch>
        </p:blipFill>
        <p:spPr>
          <a:xfrm>
            <a:off x="-363332" y="-505297"/>
            <a:ext cx="9582554" cy="12635466"/>
          </a:xfrm>
          <a:prstGeom prst="rect">
            <a:avLst/>
          </a:prstGeom>
        </p:spPr>
      </p:pic>
      <p:sp>
        <p:nvSpPr>
          <p:cNvPr id="6" name="TextBox 5">
            <a:extLst>
              <a:ext uri="{FF2B5EF4-FFF2-40B4-BE49-F238E27FC236}">
                <a16:creationId xmlns:a16="http://schemas.microsoft.com/office/drawing/2014/main" id="{873B2893-D9DF-724B-03B6-B11D14B1F8D9}"/>
              </a:ext>
            </a:extLst>
          </p:cNvPr>
          <p:cNvSpPr txBox="1"/>
          <p:nvPr/>
        </p:nvSpPr>
        <p:spPr>
          <a:xfrm>
            <a:off x="1133991" y="1079708"/>
            <a:ext cx="62569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Bahnschrift"/>
                <a:cs typeface="Calibri"/>
              </a:rPr>
              <a:t>WHEN -&gt;</a:t>
            </a:r>
            <a:r>
              <a:rPr lang="en-US" sz="2200">
                <a:latin typeface="Bahnschrift"/>
                <a:cs typeface="Calibri"/>
              </a:rPr>
              <a:t> the date that the actions in the notes are taking place</a:t>
            </a:r>
          </a:p>
        </p:txBody>
      </p:sp>
      <p:sp>
        <p:nvSpPr>
          <p:cNvPr id="5" name="TextBox 4">
            <a:extLst>
              <a:ext uri="{FF2B5EF4-FFF2-40B4-BE49-F238E27FC236}">
                <a16:creationId xmlns:a16="http://schemas.microsoft.com/office/drawing/2014/main" id="{8176F558-91E8-FE94-59E2-0DDF34BA8C52}"/>
              </a:ext>
            </a:extLst>
          </p:cNvPr>
          <p:cNvSpPr txBox="1"/>
          <p:nvPr/>
        </p:nvSpPr>
        <p:spPr>
          <a:xfrm>
            <a:off x="1133991" y="2005363"/>
            <a:ext cx="670147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Bahnschrift"/>
                <a:cs typeface="Calibri"/>
              </a:rPr>
              <a:t>WHERE-&gt;</a:t>
            </a:r>
            <a:r>
              <a:rPr lang="en-US" sz="3200">
                <a:latin typeface="Bahnschrift"/>
                <a:cs typeface="Calibri"/>
              </a:rPr>
              <a:t> </a:t>
            </a:r>
            <a:r>
              <a:rPr lang="en-US" sz="2200">
                <a:latin typeface="Bahnschrift"/>
                <a:cs typeface="Calibri"/>
              </a:rPr>
              <a:t>the location, including if it was remote/in office</a:t>
            </a:r>
          </a:p>
        </p:txBody>
      </p:sp>
      <p:sp>
        <p:nvSpPr>
          <p:cNvPr id="10" name="TextBox 9">
            <a:extLst>
              <a:ext uri="{FF2B5EF4-FFF2-40B4-BE49-F238E27FC236}">
                <a16:creationId xmlns:a16="http://schemas.microsoft.com/office/drawing/2014/main" id="{04F0909C-3114-6DA5-A136-F80CC7A06602}"/>
              </a:ext>
            </a:extLst>
          </p:cNvPr>
          <p:cNvSpPr txBox="1"/>
          <p:nvPr/>
        </p:nvSpPr>
        <p:spPr>
          <a:xfrm>
            <a:off x="1137708" y="5179431"/>
            <a:ext cx="6881390"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Bahnschrift"/>
                <a:cs typeface="Calibri"/>
              </a:rPr>
              <a:t>WHAT-&gt;</a:t>
            </a:r>
            <a:r>
              <a:rPr lang="en-US" sz="3200">
                <a:latin typeface="Bahnschrift"/>
                <a:cs typeface="Calibri"/>
              </a:rPr>
              <a:t> </a:t>
            </a:r>
            <a:r>
              <a:rPr lang="en-US" sz="2200">
                <a:latin typeface="Bahnschrift"/>
                <a:cs typeface="Calibri"/>
              </a:rPr>
              <a:t>what occurred (i.e. core services that were completed) and other details that are important to the case; also include the grant (R&amp;P, MG)</a:t>
            </a:r>
          </a:p>
        </p:txBody>
      </p:sp>
      <p:sp>
        <p:nvSpPr>
          <p:cNvPr id="12" name="TextBox 11">
            <a:extLst>
              <a:ext uri="{FF2B5EF4-FFF2-40B4-BE49-F238E27FC236}">
                <a16:creationId xmlns:a16="http://schemas.microsoft.com/office/drawing/2014/main" id="{D8A2B274-814E-1755-C8CB-FF36C40F5CB1}"/>
              </a:ext>
            </a:extLst>
          </p:cNvPr>
          <p:cNvSpPr txBox="1"/>
          <p:nvPr/>
        </p:nvSpPr>
        <p:spPr>
          <a:xfrm>
            <a:off x="1137708" y="3926469"/>
            <a:ext cx="6775557"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Bahnschrift"/>
                <a:cs typeface="Calibri"/>
              </a:rPr>
              <a:t>WHO-&gt;</a:t>
            </a:r>
            <a:r>
              <a:rPr lang="en-US" sz="3200">
                <a:latin typeface="Bahnschrift"/>
                <a:cs typeface="Calibri"/>
              </a:rPr>
              <a:t> </a:t>
            </a:r>
            <a:r>
              <a:rPr lang="en-US" sz="2200">
                <a:latin typeface="Bahnschrift"/>
                <a:cs typeface="Calibri"/>
              </a:rPr>
              <a:t>case manager that logged the case note and who was present when the activities in the note occurred</a:t>
            </a:r>
          </a:p>
        </p:txBody>
      </p:sp>
      <p:sp>
        <p:nvSpPr>
          <p:cNvPr id="8" name="TextBox 7">
            <a:extLst>
              <a:ext uri="{FF2B5EF4-FFF2-40B4-BE49-F238E27FC236}">
                <a16:creationId xmlns:a16="http://schemas.microsoft.com/office/drawing/2014/main" id="{A185E5F5-6B46-5C6D-0E64-2675D48DACA9}"/>
              </a:ext>
            </a:extLst>
          </p:cNvPr>
          <p:cNvSpPr txBox="1"/>
          <p:nvPr/>
        </p:nvSpPr>
        <p:spPr>
          <a:xfrm>
            <a:off x="8063035" y="627911"/>
            <a:ext cx="3894893" cy="3200876"/>
          </a:xfrm>
          <a:prstGeom prst="rect">
            <a:avLst/>
          </a:prstGeom>
          <a:noFill/>
        </p:spPr>
        <p:txBody>
          <a:bodyPr wrap="square" lIns="91440" tIns="45720" rIns="91440" bIns="45720" rtlCol="0" anchor="t">
            <a:spAutoFit/>
          </a:bodyPr>
          <a:lstStyle/>
          <a:p>
            <a:pPr algn="r"/>
            <a:r>
              <a:rPr lang="en-US" sz="5200" b="1">
                <a:solidFill>
                  <a:schemeClr val="bg1"/>
                </a:solidFill>
                <a:latin typeface="Bahnschrift"/>
                <a:ea typeface="Open Sans"/>
                <a:cs typeface="Open Sans"/>
              </a:rPr>
              <a:t>What to Include in a Case Note</a:t>
            </a:r>
            <a:endParaRPr lang="en-US" sz="5200">
              <a:solidFill>
                <a:schemeClr val="bg1"/>
              </a:solidFill>
            </a:endParaRPr>
          </a:p>
          <a:p>
            <a:endParaRPr lang="en-US" sz="4000" b="1">
              <a:latin typeface="Open Sans"/>
              <a:ea typeface="Open Sans"/>
              <a:cs typeface="Open Sans"/>
            </a:endParaRPr>
          </a:p>
        </p:txBody>
      </p:sp>
      <p:pic>
        <p:nvPicPr>
          <p:cNvPr id="15" name="Graphic 48" descr="Pencils with eraser, sticky notes and pencil shavings">
            <a:extLst>
              <a:ext uri="{FF2B5EF4-FFF2-40B4-BE49-F238E27FC236}">
                <a16:creationId xmlns:a16="http://schemas.microsoft.com/office/drawing/2014/main" id="{80D911FB-8D5C-F8D7-82F4-D6F7A33744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20000" flipH="1" flipV="1">
            <a:off x="7055619" y="2274022"/>
            <a:ext cx="5506064" cy="5506064"/>
          </a:xfrm>
          <a:prstGeom prst="rect">
            <a:avLst/>
          </a:prstGeom>
        </p:spPr>
      </p:pic>
      <p:sp>
        <p:nvSpPr>
          <p:cNvPr id="19" name="TextBox 18">
            <a:extLst>
              <a:ext uri="{FF2B5EF4-FFF2-40B4-BE49-F238E27FC236}">
                <a16:creationId xmlns:a16="http://schemas.microsoft.com/office/drawing/2014/main" id="{E58860F0-4295-1696-1D95-7605F98C46C4}"/>
              </a:ext>
            </a:extLst>
          </p:cNvPr>
          <p:cNvSpPr txBox="1"/>
          <p:nvPr/>
        </p:nvSpPr>
        <p:spPr>
          <a:xfrm>
            <a:off x="1138224" y="2962096"/>
            <a:ext cx="678614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Bahnschrift"/>
                <a:cs typeface="Calibri"/>
              </a:rPr>
              <a:t>HOW-&gt;</a:t>
            </a:r>
            <a:r>
              <a:rPr lang="en-US" sz="3200">
                <a:latin typeface="Bahnschrift"/>
                <a:cs typeface="Calibri"/>
              </a:rPr>
              <a:t> </a:t>
            </a:r>
            <a:r>
              <a:rPr lang="en-US" sz="2200">
                <a:latin typeface="Bahnschrift"/>
                <a:cs typeface="Calibri"/>
              </a:rPr>
              <a:t>method of contact including LANGUAGE INTERPRETATION</a:t>
            </a:r>
          </a:p>
        </p:txBody>
      </p:sp>
    </p:spTree>
    <p:custDataLst>
      <p:tags r:id="rId1"/>
    </p:custDataLst>
    <p:extLst>
      <p:ext uri="{BB962C8B-B14F-4D97-AF65-F5344CB8AC3E}">
        <p14:creationId xmlns:p14="http://schemas.microsoft.com/office/powerpoint/2010/main" val="231098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ED2876-7DEB-C642-DD31-A16CF00FD37A}"/>
              </a:ext>
            </a:extLst>
          </p:cNvPr>
          <p:cNvSpPr/>
          <p:nvPr/>
        </p:nvSpPr>
        <p:spPr>
          <a:xfrm>
            <a:off x="6303818" y="2884886"/>
            <a:ext cx="5467794" cy="135245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100">
                <a:solidFill>
                  <a:schemeClr val="tx1"/>
                </a:solidFill>
                <a:ea typeface="+mn-lt"/>
                <a:cs typeface="+mn-lt"/>
              </a:rPr>
              <a:t>"All services required through the MG Program must be documented as MG regardless the provider or funder."</a:t>
            </a:r>
            <a:endParaRPr lang="en-US" sz="2100">
              <a:solidFill>
                <a:schemeClr val="tx1"/>
              </a:solidFill>
            </a:endParaRPr>
          </a:p>
          <a:p>
            <a:pPr marL="285750" indent="-285750">
              <a:buFont typeface="Calibri,Sans-Serif"/>
              <a:buChar char="-"/>
            </a:pPr>
            <a:r>
              <a:rPr lang="en-US">
                <a:solidFill>
                  <a:schemeClr val="tx1"/>
                </a:solidFill>
                <a:ea typeface="+mn-lt"/>
                <a:cs typeface="+mn-lt"/>
              </a:rPr>
              <a:t>MG Guidelines page 6, section A.1</a:t>
            </a:r>
            <a:endParaRPr lang="en-US">
              <a:solidFill>
                <a:schemeClr val="tx1"/>
              </a:solidFill>
            </a:endParaRPr>
          </a:p>
        </p:txBody>
      </p:sp>
      <p:sp>
        <p:nvSpPr>
          <p:cNvPr id="2" name="Rectangle 1">
            <a:extLst>
              <a:ext uri="{FF2B5EF4-FFF2-40B4-BE49-F238E27FC236}">
                <a16:creationId xmlns:a16="http://schemas.microsoft.com/office/drawing/2014/main" id="{2B13023C-6BA9-BCB8-4F73-299C389723E0}"/>
              </a:ext>
            </a:extLst>
          </p:cNvPr>
          <p:cNvSpPr/>
          <p:nvPr/>
        </p:nvSpPr>
        <p:spPr>
          <a:xfrm>
            <a:off x="639558" y="2881360"/>
            <a:ext cx="5351378" cy="329449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100">
                <a:solidFill>
                  <a:schemeClr val="tx1"/>
                </a:solidFill>
                <a:ea typeface="+mn-lt"/>
                <a:cs typeface="+mn-lt"/>
              </a:rPr>
              <a:t>"The [case note log] may include case notes; and </a:t>
            </a:r>
            <a:r>
              <a:rPr lang="en-US" sz="2100" b="1">
                <a:solidFill>
                  <a:schemeClr val="tx1"/>
                </a:solidFill>
                <a:ea typeface="+mn-lt"/>
                <a:cs typeface="+mn-lt"/>
              </a:rPr>
              <a:t>a clear and detailed record</a:t>
            </a:r>
            <a:r>
              <a:rPr lang="en-US" sz="2100">
                <a:solidFill>
                  <a:schemeClr val="tx1"/>
                </a:solidFill>
                <a:ea typeface="+mn-lt"/>
                <a:cs typeface="+mn-lt"/>
              </a:rPr>
              <a:t> of Reception Services... Material Needs Support... other Services...This record may be included in the case log and/or elsewhere in the case file, but </a:t>
            </a:r>
            <a:r>
              <a:rPr lang="en-US" sz="2100" b="1">
                <a:solidFill>
                  <a:schemeClr val="tx1"/>
                </a:solidFill>
                <a:ea typeface="+mn-lt"/>
                <a:cs typeface="+mn-lt"/>
              </a:rPr>
              <a:t>must include case-specific detail</a:t>
            </a:r>
            <a:r>
              <a:rPr lang="en-US" sz="2100">
                <a:solidFill>
                  <a:schemeClr val="tx1"/>
                </a:solidFill>
                <a:ea typeface="+mn-lt"/>
                <a:cs typeface="+mn-lt"/>
              </a:rPr>
              <a:t> </a:t>
            </a:r>
            <a:r>
              <a:rPr lang="en-US" sz="2100" b="1">
                <a:solidFill>
                  <a:schemeClr val="tx1"/>
                </a:solidFill>
                <a:ea typeface="+mn-lt"/>
                <a:cs typeface="+mn-lt"/>
              </a:rPr>
              <a:t>sufficient to constitute a complete record</a:t>
            </a:r>
            <a:r>
              <a:rPr lang="en-US" sz="2100">
                <a:solidFill>
                  <a:schemeClr val="tx1"/>
                </a:solidFill>
                <a:ea typeface="+mn-lt"/>
                <a:cs typeface="+mn-lt"/>
              </a:rPr>
              <a:t> and </a:t>
            </a:r>
            <a:r>
              <a:rPr lang="en-US" sz="2100" b="1">
                <a:solidFill>
                  <a:schemeClr val="tx1"/>
                </a:solidFill>
                <a:ea typeface="+mn-lt"/>
                <a:cs typeface="+mn-lt"/>
              </a:rPr>
              <a:t>demonstrate the use of appropriate interpretation</a:t>
            </a:r>
            <a:r>
              <a:rPr lang="en-US" sz="2100">
                <a:solidFill>
                  <a:schemeClr val="tx1"/>
                </a:solidFill>
                <a:ea typeface="+mn-lt"/>
                <a:cs typeface="+mn-lt"/>
              </a:rPr>
              <a:t>."</a:t>
            </a:r>
          </a:p>
          <a:p>
            <a:pPr marL="285750" indent="-285750">
              <a:buFont typeface="Calibri"/>
              <a:buChar char="-"/>
            </a:pPr>
            <a:r>
              <a:rPr lang="en-US">
                <a:solidFill>
                  <a:schemeClr val="tx1"/>
                </a:solidFill>
                <a:cs typeface="Calibri"/>
              </a:rPr>
              <a:t>FY2023 R&amp;P Cooperative Agreement, p. 42, section e, subsections 1, 2, 3, &amp; 4</a:t>
            </a:r>
          </a:p>
        </p:txBody>
      </p:sp>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769441"/>
          </a:xfrm>
          <a:prstGeom prst="rect">
            <a:avLst/>
          </a:prstGeom>
          <a:noFill/>
        </p:spPr>
        <p:txBody>
          <a:bodyPr wrap="square" lIns="91440" tIns="45720" rIns="91440" bIns="45720" rtlCol="0" anchor="t">
            <a:spAutoFit/>
          </a:bodyPr>
          <a:lstStyle/>
          <a:p>
            <a:r>
              <a:rPr lang="en-US" sz="4400" b="1">
                <a:latin typeface="Bahnschrift"/>
                <a:ea typeface="Open Sans"/>
                <a:cs typeface="Open Sans"/>
              </a:rPr>
              <a:t>Guidelines on Case Notes</a:t>
            </a:r>
          </a:p>
        </p:txBody>
      </p:sp>
      <p:sp>
        <p:nvSpPr>
          <p:cNvPr id="10" name="Rectangle 9">
            <a:extLst>
              <a:ext uri="{FF2B5EF4-FFF2-40B4-BE49-F238E27FC236}">
                <a16:creationId xmlns:a16="http://schemas.microsoft.com/office/drawing/2014/main" id="{C397482C-B12A-DA9E-190F-4141E12A66F0}"/>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CCB9C635-6FF7-9106-6B01-1EEA3417AE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5" name="TextBox 4">
            <a:extLst>
              <a:ext uri="{FF2B5EF4-FFF2-40B4-BE49-F238E27FC236}">
                <a16:creationId xmlns:a16="http://schemas.microsoft.com/office/drawing/2014/main" id="{491911C5-BF16-B1F1-2599-51CB849FB499}"/>
              </a:ext>
            </a:extLst>
          </p:cNvPr>
          <p:cNvSpPr txBox="1"/>
          <p:nvPr/>
        </p:nvSpPr>
        <p:spPr>
          <a:xfrm>
            <a:off x="641194" y="2402932"/>
            <a:ext cx="474112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chemeClr val="tx2"/>
                </a:solidFill>
                <a:latin typeface="Bahnschrift"/>
                <a:cs typeface="Calibri"/>
              </a:rPr>
              <a:t>R&amp;P Cooperative Agreement</a:t>
            </a:r>
            <a:endParaRPr lang="en-US" sz="2200" b="1">
              <a:solidFill>
                <a:schemeClr val="tx2"/>
              </a:solidFill>
              <a:latin typeface="Bahnschrift"/>
            </a:endParaRPr>
          </a:p>
        </p:txBody>
      </p:sp>
      <p:sp>
        <p:nvSpPr>
          <p:cNvPr id="6" name="TextBox 5">
            <a:extLst>
              <a:ext uri="{FF2B5EF4-FFF2-40B4-BE49-F238E27FC236}">
                <a16:creationId xmlns:a16="http://schemas.microsoft.com/office/drawing/2014/main" id="{1EF5C709-AF08-7F47-60C1-50607E2C5345}"/>
              </a:ext>
            </a:extLst>
          </p:cNvPr>
          <p:cNvSpPr txBox="1"/>
          <p:nvPr/>
        </p:nvSpPr>
        <p:spPr>
          <a:xfrm>
            <a:off x="6300438" y="2406107"/>
            <a:ext cx="570653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100" b="1">
                <a:solidFill>
                  <a:schemeClr val="tx2"/>
                </a:solidFill>
                <a:latin typeface="Bahnschrift"/>
                <a:cs typeface="Calibri"/>
              </a:rPr>
              <a:t>Match Grant </a:t>
            </a:r>
            <a:r>
              <a:rPr lang="en-US" sz="2200" b="1">
                <a:solidFill>
                  <a:schemeClr val="tx2"/>
                </a:solidFill>
                <a:latin typeface="Bahnschrift"/>
                <a:cs typeface="Calibri"/>
              </a:rPr>
              <a:t>Guidelines</a:t>
            </a:r>
          </a:p>
        </p:txBody>
      </p:sp>
      <p:sp>
        <p:nvSpPr>
          <p:cNvPr id="7" name="Rectangle 6">
            <a:extLst>
              <a:ext uri="{FF2B5EF4-FFF2-40B4-BE49-F238E27FC236}">
                <a16:creationId xmlns:a16="http://schemas.microsoft.com/office/drawing/2014/main" id="{154FFF4E-6926-A2C4-2B31-29F4FF6A4180}"/>
              </a:ext>
            </a:extLst>
          </p:cNvPr>
          <p:cNvSpPr/>
          <p:nvPr/>
        </p:nvSpPr>
        <p:spPr>
          <a:xfrm>
            <a:off x="6303817" y="4627960"/>
            <a:ext cx="5467794" cy="209540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100">
                <a:solidFill>
                  <a:schemeClr val="tx1"/>
                </a:solidFill>
                <a:ea typeface="+mn-lt"/>
                <a:cs typeface="+mn-lt"/>
              </a:rPr>
              <a:t>"The case note log should document regular interaction/contact with the MG case and progress of case members in attaining the identified goals during the 240-day service period."</a:t>
            </a:r>
            <a:endParaRPr lang="en-US" sz="2100">
              <a:solidFill>
                <a:schemeClr val="tx1"/>
              </a:solidFill>
              <a:cs typeface="Calibri"/>
            </a:endParaRPr>
          </a:p>
          <a:p>
            <a:pPr marL="285750" indent="-285750">
              <a:buFont typeface="Calibri"/>
              <a:buChar char="-"/>
            </a:pPr>
            <a:r>
              <a:rPr lang="en-US">
                <a:solidFill>
                  <a:schemeClr val="tx1"/>
                </a:solidFill>
                <a:cs typeface="Calibri"/>
              </a:rPr>
              <a:t>MG Program Operations Manual page 45, section 3.1</a:t>
            </a:r>
            <a:endParaRPr lang="en-US">
              <a:solidFill>
                <a:schemeClr val="tx1"/>
              </a:solidFill>
            </a:endParaRPr>
          </a:p>
        </p:txBody>
      </p:sp>
      <p:sp>
        <p:nvSpPr>
          <p:cNvPr id="8" name="TextBox 7">
            <a:extLst>
              <a:ext uri="{FF2B5EF4-FFF2-40B4-BE49-F238E27FC236}">
                <a16:creationId xmlns:a16="http://schemas.microsoft.com/office/drawing/2014/main" id="{ED2210D9-4DEE-4ADC-C32C-2A6CAE82DDB9}"/>
              </a:ext>
            </a:extLst>
          </p:cNvPr>
          <p:cNvSpPr txBox="1"/>
          <p:nvPr/>
        </p:nvSpPr>
        <p:spPr>
          <a:xfrm>
            <a:off x="6300438" y="4234907"/>
            <a:ext cx="640185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chemeClr val="tx2"/>
                </a:solidFill>
                <a:latin typeface="Bahnschrift"/>
                <a:cs typeface="Calibri"/>
              </a:rPr>
              <a:t>USCCB's MG Program Operations Manual</a:t>
            </a:r>
            <a:endParaRPr lang="en-US" sz="2200">
              <a:solidFill>
                <a:schemeClr val="tx2"/>
              </a:solidFill>
              <a:cs typeface="Calibri"/>
            </a:endParaRPr>
          </a:p>
        </p:txBody>
      </p:sp>
    </p:spTree>
    <p:custDataLst>
      <p:tags r:id="rId1"/>
    </p:custDataLst>
    <p:extLst>
      <p:ext uri="{BB962C8B-B14F-4D97-AF65-F5344CB8AC3E}">
        <p14:creationId xmlns:p14="http://schemas.microsoft.com/office/powerpoint/2010/main" val="205791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4"/>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65385478-878E-FEE9-E657-19CDED4AF2E7}"/>
              </a:ext>
            </a:extLst>
          </p:cNvPr>
          <p:cNvPicPr>
            <a:picLocks noChangeAspect="1"/>
          </p:cNvPicPr>
          <p:nvPr/>
        </p:nvPicPr>
        <p:blipFill>
          <a:blip r:embed="rId4"/>
          <a:stretch>
            <a:fillRect/>
          </a:stretch>
        </p:blipFill>
        <p:spPr>
          <a:xfrm>
            <a:off x="785248" y="310447"/>
            <a:ext cx="10621504" cy="6224193"/>
          </a:xfrm>
          <a:prstGeom prst="rect">
            <a:avLst/>
          </a:prstGeom>
        </p:spPr>
      </p:pic>
    </p:spTree>
    <p:custDataLst>
      <p:tags r:id="rId1"/>
    </p:custDataLst>
    <p:extLst>
      <p:ext uri="{BB962C8B-B14F-4D97-AF65-F5344CB8AC3E}">
        <p14:creationId xmlns:p14="http://schemas.microsoft.com/office/powerpoint/2010/main" val="284597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1261884"/>
          </a:xfrm>
          <a:prstGeom prst="rect">
            <a:avLst/>
          </a:prstGeom>
          <a:noFill/>
        </p:spPr>
        <p:txBody>
          <a:bodyPr wrap="square" lIns="91440" tIns="45720" rIns="91440" bIns="45720" rtlCol="0" anchor="t">
            <a:spAutoFit/>
          </a:bodyPr>
          <a:lstStyle/>
          <a:p>
            <a:r>
              <a:rPr lang="en-US" sz="3600" b="1">
                <a:solidFill>
                  <a:srgbClr val="000000"/>
                </a:solidFill>
                <a:latin typeface="Bahnschrift"/>
                <a:ea typeface="Open Sans"/>
                <a:cs typeface="Open Sans"/>
              </a:rPr>
              <a:t>What to Include in a Case Note</a:t>
            </a:r>
            <a:endParaRPr lang="en-US"/>
          </a:p>
          <a:p>
            <a:endParaRPr lang="en-US" sz="4000" b="1">
              <a:latin typeface="Open Sans"/>
              <a:ea typeface="Open Sans"/>
              <a:cs typeface="Open Sans"/>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60A58CC-12CA-1446-8ED8-2613617B9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2" name="TextBox 1">
            <a:extLst>
              <a:ext uri="{FF2B5EF4-FFF2-40B4-BE49-F238E27FC236}">
                <a16:creationId xmlns:a16="http://schemas.microsoft.com/office/drawing/2014/main" id="{DC8C1099-36BC-86C4-2524-70838F6075BD}"/>
              </a:ext>
            </a:extLst>
          </p:cNvPr>
          <p:cNvSpPr txBox="1"/>
          <p:nvPr/>
        </p:nvSpPr>
        <p:spPr>
          <a:xfrm>
            <a:off x="489479" y="2222500"/>
            <a:ext cx="8530166"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v"/>
            </a:pPr>
            <a:r>
              <a:rPr lang="en-US" sz="2400">
                <a:solidFill>
                  <a:schemeClr val="tx1">
                    <a:lumMod val="75000"/>
                    <a:lumOff val="25000"/>
                  </a:schemeClr>
                </a:solidFill>
                <a:latin typeface="Bahnschrift"/>
                <a:ea typeface="+mn-lt"/>
                <a:cs typeface="+mn-lt"/>
              </a:rPr>
              <a:t>Case notes should tell a full story that anyone can read and understand without having to work directly with the case.</a:t>
            </a:r>
            <a:endParaRPr lang="en-US">
              <a:solidFill>
                <a:schemeClr val="tx1">
                  <a:lumMod val="75000"/>
                  <a:lumOff val="25000"/>
                </a:schemeClr>
              </a:solidFill>
              <a:cs typeface="Calibri" panose="020F0502020204030204"/>
            </a:endParaRPr>
          </a:p>
          <a:p>
            <a:pPr marL="342900" indent="-342900">
              <a:buFont typeface="Wingdings"/>
              <a:buChar char="v"/>
            </a:pPr>
            <a:r>
              <a:rPr lang="en-US" sz="900">
                <a:solidFill>
                  <a:schemeClr val="bg1"/>
                </a:solidFill>
                <a:latin typeface="Bahnschrift"/>
                <a:ea typeface="+mn-lt"/>
                <a:cs typeface="+mn-lt"/>
              </a:rPr>
              <a:t>.</a:t>
            </a:r>
          </a:p>
          <a:p>
            <a:pPr marL="342900" indent="-342900">
              <a:buFont typeface="Wingdings"/>
              <a:buChar char="v"/>
            </a:pPr>
            <a:r>
              <a:rPr lang="en-US" sz="2400">
                <a:solidFill>
                  <a:schemeClr val="tx1">
                    <a:lumMod val="75000"/>
                    <a:lumOff val="25000"/>
                  </a:schemeClr>
                </a:solidFill>
                <a:latin typeface="Bahnschrift"/>
                <a:ea typeface="+mn-lt"/>
                <a:cs typeface="+mn-lt"/>
              </a:rPr>
              <a:t>Spell out local acronyms of organizations and services in the beginning before using them</a:t>
            </a:r>
            <a:endParaRPr lang="en-US" sz="2400">
              <a:solidFill>
                <a:schemeClr val="tx1">
                  <a:lumMod val="75000"/>
                  <a:lumOff val="25000"/>
                </a:schemeClr>
              </a:solidFill>
              <a:latin typeface="Bahnschrift"/>
              <a:cs typeface="Calibri" panose="020F0502020204030204"/>
            </a:endParaRPr>
          </a:p>
          <a:p>
            <a:pPr marL="342900" indent="-342900">
              <a:buFont typeface="Wingdings"/>
              <a:buChar char="v"/>
            </a:pPr>
            <a:r>
              <a:rPr lang="en-US" sz="900">
                <a:solidFill>
                  <a:schemeClr val="bg1"/>
                </a:solidFill>
                <a:ea typeface="+mn-lt"/>
                <a:cs typeface="+mn-lt"/>
              </a:rPr>
              <a:t>.</a:t>
            </a:r>
          </a:p>
          <a:p>
            <a:pPr marL="342900" indent="-342900">
              <a:buFont typeface="Wingdings"/>
              <a:buChar char="v"/>
            </a:pPr>
            <a:r>
              <a:rPr lang="en-US" sz="2400">
                <a:solidFill>
                  <a:schemeClr val="tx1">
                    <a:lumMod val="75000"/>
                    <a:lumOff val="25000"/>
                  </a:schemeClr>
                </a:solidFill>
                <a:latin typeface="Bahnschrift"/>
                <a:ea typeface="+mn-lt"/>
                <a:cs typeface="+mn-lt"/>
              </a:rPr>
              <a:t>Use professional terminology and not slang, cliches, or metaphors</a:t>
            </a:r>
          </a:p>
          <a:p>
            <a:pPr marL="342900" indent="-342900">
              <a:buFont typeface="Wingdings"/>
              <a:buChar char="v"/>
            </a:pPr>
            <a:r>
              <a:rPr lang="en-US" sz="900">
                <a:solidFill>
                  <a:schemeClr val="bg1"/>
                </a:solidFill>
                <a:latin typeface="Bahnschrift"/>
                <a:ea typeface="+mn-lt"/>
                <a:cs typeface="+mn-lt"/>
              </a:rPr>
              <a:t>.</a:t>
            </a:r>
            <a:endParaRPr lang="en-US" sz="2400">
              <a:solidFill>
                <a:schemeClr val="bg1"/>
              </a:solidFill>
              <a:latin typeface="Bahnschrift"/>
              <a:ea typeface="+mn-lt"/>
              <a:cs typeface="+mn-lt"/>
            </a:endParaRPr>
          </a:p>
          <a:p>
            <a:pPr marL="342900" indent="-342900">
              <a:buFont typeface="Wingdings"/>
              <a:buChar char="v"/>
            </a:pPr>
            <a:r>
              <a:rPr lang="en-US" sz="2400">
                <a:solidFill>
                  <a:schemeClr val="tx1">
                    <a:lumMod val="75000"/>
                    <a:lumOff val="25000"/>
                  </a:schemeClr>
                </a:solidFill>
                <a:latin typeface="Bahnschrift"/>
                <a:ea typeface="+mn-lt"/>
                <a:cs typeface="+mn-lt"/>
              </a:rPr>
              <a:t>Based on facts and avoid bias by leaving out opinions and assumptions</a:t>
            </a:r>
          </a:p>
          <a:p>
            <a:pPr marL="171450" indent="-171450">
              <a:buFont typeface="Wingdings"/>
              <a:buChar char="v"/>
            </a:pPr>
            <a:r>
              <a:rPr lang="en-US" sz="900">
                <a:solidFill>
                  <a:schemeClr val="bg1"/>
                </a:solidFill>
                <a:latin typeface="Bahnschrift"/>
                <a:ea typeface="+mn-lt"/>
                <a:cs typeface="+mn-lt"/>
              </a:rPr>
              <a:t>..</a:t>
            </a:r>
          </a:p>
          <a:p>
            <a:pPr marL="342900" indent="-342900">
              <a:buFont typeface="Wingdings"/>
              <a:buChar char="v"/>
            </a:pPr>
            <a:r>
              <a:rPr lang="en-US" sz="2400">
                <a:solidFill>
                  <a:schemeClr val="tx1">
                    <a:lumMod val="75000"/>
                    <a:lumOff val="25000"/>
                  </a:schemeClr>
                </a:solidFill>
                <a:latin typeface="Bahnschrift"/>
                <a:ea typeface="+mn-lt"/>
                <a:cs typeface="+mn-lt"/>
              </a:rPr>
              <a:t>Stay away from including emotive language</a:t>
            </a:r>
            <a:endParaRPr lang="en-US">
              <a:solidFill>
                <a:schemeClr val="tx1">
                  <a:lumMod val="75000"/>
                  <a:lumOff val="25000"/>
                </a:schemeClr>
              </a:solidFill>
              <a:cs typeface="Calibri" panose="020F0502020204030204"/>
            </a:endParaRPr>
          </a:p>
          <a:p>
            <a:pPr marL="285750" indent="-285750" algn="l">
              <a:buFont typeface="Wingdings"/>
              <a:buChar char="v"/>
            </a:pPr>
            <a:endParaRPr lang="en-US">
              <a:cs typeface="Calibri" panose="020F0502020204030204"/>
            </a:endParaRPr>
          </a:p>
        </p:txBody>
      </p:sp>
      <p:pic>
        <p:nvPicPr>
          <p:cNvPr id="7" name="Picture 7" descr="Chart&#10;&#10;Description automatically generated">
            <a:extLst>
              <a:ext uri="{FF2B5EF4-FFF2-40B4-BE49-F238E27FC236}">
                <a16:creationId xmlns:a16="http://schemas.microsoft.com/office/drawing/2014/main" id="{F5F8D95C-D521-0695-0363-2F5F35149506}"/>
              </a:ext>
            </a:extLst>
          </p:cNvPr>
          <p:cNvPicPr>
            <a:picLocks noChangeAspect="1"/>
          </p:cNvPicPr>
          <p:nvPr/>
        </p:nvPicPr>
        <p:blipFill>
          <a:blip r:embed="rId5"/>
          <a:stretch>
            <a:fillRect/>
          </a:stretch>
        </p:blipFill>
        <p:spPr>
          <a:xfrm>
            <a:off x="9105900" y="2513073"/>
            <a:ext cx="2743200" cy="2932519"/>
          </a:xfrm>
          <a:prstGeom prst="rect">
            <a:avLst/>
          </a:prstGeom>
        </p:spPr>
      </p:pic>
    </p:spTree>
    <p:custDataLst>
      <p:tags r:id="rId1"/>
    </p:custDataLst>
    <p:extLst>
      <p:ext uri="{BB962C8B-B14F-4D97-AF65-F5344CB8AC3E}">
        <p14:creationId xmlns:p14="http://schemas.microsoft.com/office/powerpoint/2010/main" val="323591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707886"/>
          </a:xfrm>
          <a:prstGeom prst="rect">
            <a:avLst/>
          </a:prstGeom>
          <a:noFill/>
        </p:spPr>
        <p:txBody>
          <a:bodyPr wrap="square" lIns="91440" tIns="45720" rIns="91440" bIns="45720" rtlCol="0" anchor="t">
            <a:spAutoFit/>
          </a:bodyPr>
          <a:lstStyle/>
          <a:p>
            <a:r>
              <a:rPr lang="en-US" sz="4000" b="1">
                <a:latin typeface="Bahnschrift"/>
                <a:ea typeface="Open Sans"/>
                <a:cs typeface="Open Sans"/>
              </a:rPr>
              <a:t>Case Note Language</a:t>
            </a:r>
          </a:p>
        </p:txBody>
      </p:sp>
      <p:sp>
        <p:nvSpPr>
          <p:cNvPr id="10" name="Rectangle 9">
            <a:extLst>
              <a:ext uri="{FF2B5EF4-FFF2-40B4-BE49-F238E27FC236}">
                <a16:creationId xmlns:a16="http://schemas.microsoft.com/office/drawing/2014/main" id="{C397482C-B12A-DA9E-190F-4141E12A66F0}"/>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CCB9C635-6FF7-9106-6B01-1EEA3417AE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7" name="TextBox 6">
            <a:extLst>
              <a:ext uri="{FF2B5EF4-FFF2-40B4-BE49-F238E27FC236}">
                <a16:creationId xmlns:a16="http://schemas.microsoft.com/office/drawing/2014/main" id="{7B2C4B09-C78A-1300-CF48-A8BD418813B8}"/>
              </a:ext>
            </a:extLst>
          </p:cNvPr>
          <p:cNvSpPr txBox="1"/>
          <p:nvPr/>
        </p:nvSpPr>
        <p:spPr>
          <a:xfrm>
            <a:off x="447146" y="1936750"/>
            <a:ext cx="378883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tx1">
                    <a:lumMod val="75000"/>
                    <a:lumOff val="25000"/>
                  </a:schemeClr>
                </a:solidFill>
                <a:latin typeface="Bahnschrift"/>
                <a:cs typeface="Calibri"/>
              </a:rPr>
              <a:t>Strong Verbs to Use</a:t>
            </a:r>
          </a:p>
          <a:p>
            <a:pPr marL="285750" indent="-285750" algn="l">
              <a:buFont typeface="Arial" panose="020B0604020202020204" pitchFamily="34" charset="0"/>
              <a:buChar char="•"/>
            </a:pPr>
            <a:endParaRPr lang="en-US" sz="2000" b="1">
              <a:cs typeface="Calibri" panose="020F0502020204030204"/>
            </a:endParaRPr>
          </a:p>
        </p:txBody>
      </p:sp>
      <p:sp>
        <p:nvSpPr>
          <p:cNvPr id="8" name="TextBox 7">
            <a:extLst>
              <a:ext uri="{FF2B5EF4-FFF2-40B4-BE49-F238E27FC236}">
                <a16:creationId xmlns:a16="http://schemas.microsoft.com/office/drawing/2014/main" id="{BFE36787-48C3-7AD1-A3BD-8C04DD54BF6C}"/>
              </a:ext>
            </a:extLst>
          </p:cNvPr>
          <p:cNvSpPr txBox="1"/>
          <p:nvPr/>
        </p:nvSpPr>
        <p:spPr>
          <a:xfrm>
            <a:off x="6130395" y="2000249"/>
            <a:ext cx="296333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tx1">
                    <a:lumMod val="75000"/>
                    <a:lumOff val="25000"/>
                  </a:schemeClr>
                </a:solidFill>
                <a:latin typeface="Bahnschrift"/>
                <a:cs typeface="Calibri"/>
              </a:rPr>
              <a:t>Words to Avoid</a:t>
            </a:r>
          </a:p>
          <a:p>
            <a:pPr marL="285750" indent="-285750" algn="l">
              <a:buFont typeface="Arial" panose="020B0604020202020204" pitchFamily="34" charset="0"/>
              <a:buChar char="•"/>
            </a:pPr>
            <a:endParaRPr lang="en-US" sz="2000" b="1">
              <a:cs typeface="Calibri" panose="020F0502020204030204"/>
            </a:endParaRPr>
          </a:p>
        </p:txBody>
      </p:sp>
      <p:sp>
        <p:nvSpPr>
          <p:cNvPr id="5" name="TextBox 4">
            <a:extLst>
              <a:ext uri="{FF2B5EF4-FFF2-40B4-BE49-F238E27FC236}">
                <a16:creationId xmlns:a16="http://schemas.microsoft.com/office/drawing/2014/main" id="{97157A66-D873-93DC-8616-F103EFC5EBA0}"/>
              </a:ext>
            </a:extLst>
          </p:cNvPr>
          <p:cNvSpPr txBox="1"/>
          <p:nvPr/>
        </p:nvSpPr>
        <p:spPr>
          <a:xfrm>
            <a:off x="442176" y="2385896"/>
            <a:ext cx="609987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v"/>
            </a:pPr>
            <a:r>
              <a:rPr lang="en-US" sz="2200">
                <a:solidFill>
                  <a:schemeClr val="tx1">
                    <a:lumMod val="65000"/>
                    <a:lumOff val="35000"/>
                  </a:schemeClr>
                </a:solidFill>
                <a:latin typeface="Calibri"/>
                <a:ea typeface="+mn-lt"/>
                <a:cs typeface="+mn-lt"/>
              </a:rPr>
              <a:t>Advised</a:t>
            </a:r>
          </a:p>
          <a:p>
            <a:pPr marL="342900" indent="-342900">
              <a:buFont typeface="Wingdings"/>
              <a:buChar char="v"/>
            </a:pPr>
            <a:r>
              <a:rPr lang="en-US" sz="2200">
                <a:solidFill>
                  <a:schemeClr val="tx1">
                    <a:lumMod val="65000"/>
                    <a:lumOff val="35000"/>
                  </a:schemeClr>
                </a:solidFill>
                <a:latin typeface="Calibri"/>
                <a:ea typeface="+mn-lt"/>
                <a:cs typeface="+mn-lt"/>
              </a:rPr>
              <a:t>Assessed</a:t>
            </a:r>
          </a:p>
          <a:p>
            <a:pPr marL="342900" indent="-342900">
              <a:buFont typeface="Wingdings"/>
              <a:buChar char="v"/>
            </a:pPr>
            <a:r>
              <a:rPr lang="en-US" sz="2200">
                <a:solidFill>
                  <a:schemeClr val="tx1">
                    <a:lumMod val="65000"/>
                    <a:lumOff val="35000"/>
                  </a:schemeClr>
                </a:solidFill>
                <a:latin typeface="Calibri"/>
                <a:ea typeface="+mn-lt"/>
                <a:cs typeface="+mn-lt"/>
              </a:rPr>
              <a:t>Clarified</a:t>
            </a:r>
          </a:p>
          <a:p>
            <a:pPr marL="342900" indent="-342900">
              <a:buFont typeface="Wingdings"/>
              <a:buChar char="v"/>
            </a:pPr>
            <a:r>
              <a:rPr lang="en-US" sz="2200">
                <a:solidFill>
                  <a:schemeClr val="tx1">
                    <a:lumMod val="65000"/>
                    <a:lumOff val="35000"/>
                  </a:schemeClr>
                </a:solidFill>
                <a:latin typeface="Calibri"/>
                <a:ea typeface="+mn-lt"/>
                <a:cs typeface="+mn-lt"/>
              </a:rPr>
              <a:t>Counseled</a:t>
            </a:r>
          </a:p>
          <a:p>
            <a:pPr marL="342900" indent="-342900">
              <a:buFont typeface="Wingdings"/>
              <a:buChar char="v"/>
            </a:pPr>
            <a:r>
              <a:rPr lang="en-US" sz="2200">
                <a:solidFill>
                  <a:schemeClr val="tx1">
                    <a:lumMod val="65000"/>
                    <a:lumOff val="35000"/>
                  </a:schemeClr>
                </a:solidFill>
                <a:latin typeface="Calibri"/>
                <a:ea typeface="+mn-lt"/>
                <a:cs typeface="+mn-lt"/>
              </a:rPr>
              <a:t>Discussed</a:t>
            </a:r>
          </a:p>
          <a:p>
            <a:pPr marL="342900" indent="-342900">
              <a:buFont typeface="Wingdings"/>
              <a:buChar char="v"/>
            </a:pPr>
            <a:r>
              <a:rPr lang="en-US" sz="2200">
                <a:solidFill>
                  <a:schemeClr val="tx1">
                    <a:lumMod val="65000"/>
                    <a:lumOff val="35000"/>
                  </a:schemeClr>
                </a:solidFill>
                <a:latin typeface="Calibri"/>
                <a:ea typeface="+mn-lt"/>
                <a:cs typeface="+mn-lt"/>
              </a:rPr>
              <a:t>Encouraged</a:t>
            </a:r>
          </a:p>
          <a:p>
            <a:pPr marL="342900" indent="-342900">
              <a:buFont typeface="Wingdings"/>
              <a:buChar char="v"/>
            </a:pPr>
            <a:r>
              <a:rPr lang="en-US" sz="2200">
                <a:solidFill>
                  <a:schemeClr val="tx1">
                    <a:lumMod val="65000"/>
                    <a:lumOff val="35000"/>
                  </a:schemeClr>
                </a:solidFill>
                <a:latin typeface="Calibri"/>
                <a:ea typeface="+mn-lt"/>
                <a:cs typeface="+mn-lt"/>
              </a:rPr>
              <a:t>Identified</a:t>
            </a:r>
          </a:p>
          <a:p>
            <a:pPr marL="342900" indent="-342900">
              <a:buFont typeface="Wingdings"/>
              <a:buChar char="v"/>
            </a:pPr>
            <a:r>
              <a:rPr lang="en-US" sz="2200">
                <a:solidFill>
                  <a:schemeClr val="tx1">
                    <a:lumMod val="65000"/>
                    <a:lumOff val="35000"/>
                  </a:schemeClr>
                </a:solidFill>
                <a:latin typeface="Calibri"/>
                <a:ea typeface="+mn-lt"/>
                <a:cs typeface="+mn-lt"/>
              </a:rPr>
              <a:t>Recommended</a:t>
            </a:r>
          </a:p>
          <a:p>
            <a:pPr marL="342900" indent="-342900">
              <a:buFont typeface="Wingdings"/>
              <a:buChar char="v"/>
            </a:pPr>
            <a:r>
              <a:rPr lang="en-US" sz="2200">
                <a:solidFill>
                  <a:schemeClr val="tx1">
                    <a:lumMod val="65000"/>
                    <a:lumOff val="35000"/>
                  </a:schemeClr>
                </a:solidFill>
                <a:latin typeface="Calibri"/>
                <a:ea typeface="+mn-lt"/>
                <a:cs typeface="+mn-lt"/>
              </a:rPr>
              <a:t>Referred</a:t>
            </a:r>
          </a:p>
          <a:p>
            <a:pPr marL="342900" indent="-342900">
              <a:buFont typeface="Wingdings"/>
              <a:buChar char="v"/>
            </a:pPr>
            <a:r>
              <a:rPr lang="en-US" sz="2200">
                <a:solidFill>
                  <a:schemeClr val="tx1">
                    <a:lumMod val="65000"/>
                    <a:lumOff val="35000"/>
                  </a:schemeClr>
                </a:solidFill>
                <a:latin typeface="Calibri"/>
                <a:ea typeface="+mn-lt"/>
                <a:cs typeface="+mn-lt"/>
              </a:rPr>
              <a:t>Summarized</a:t>
            </a:r>
          </a:p>
          <a:p>
            <a:pPr marL="342900" indent="-342900">
              <a:buFont typeface="Wingdings"/>
              <a:buChar char="v"/>
            </a:pPr>
            <a:r>
              <a:rPr lang="en-US" sz="2200">
                <a:solidFill>
                  <a:schemeClr val="tx1">
                    <a:lumMod val="65000"/>
                    <a:lumOff val="35000"/>
                  </a:schemeClr>
                </a:solidFill>
                <a:latin typeface="Calibri"/>
                <a:ea typeface="+mn-lt"/>
                <a:cs typeface="+mn-lt"/>
              </a:rPr>
              <a:t>Supported</a:t>
            </a:r>
          </a:p>
          <a:p>
            <a:pPr marL="342900" indent="-342900">
              <a:buFont typeface="Wingdings"/>
              <a:buChar char="v"/>
            </a:pPr>
            <a:r>
              <a:rPr lang="en-US" sz="2200">
                <a:solidFill>
                  <a:schemeClr val="tx1">
                    <a:lumMod val="65000"/>
                    <a:lumOff val="35000"/>
                  </a:schemeClr>
                </a:solidFill>
                <a:latin typeface="Calibri"/>
                <a:ea typeface="+mn-lt"/>
                <a:cs typeface="+mn-lt"/>
              </a:rPr>
              <a:t>Urged</a:t>
            </a:r>
          </a:p>
        </p:txBody>
      </p:sp>
      <p:sp>
        <p:nvSpPr>
          <p:cNvPr id="11" name="TextBox 10">
            <a:extLst>
              <a:ext uri="{FF2B5EF4-FFF2-40B4-BE49-F238E27FC236}">
                <a16:creationId xmlns:a16="http://schemas.microsoft.com/office/drawing/2014/main" id="{F3F47FD1-0942-D44F-094F-26D89197E2C5}"/>
              </a:ext>
            </a:extLst>
          </p:cNvPr>
          <p:cNvSpPr txBox="1"/>
          <p:nvPr/>
        </p:nvSpPr>
        <p:spPr>
          <a:xfrm>
            <a:off x="6125425" y="2417645"/>
            <a:ext cx="6099871"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v"/>
            </a:pPr>
            <a:r>
              <a:rPr lang="en-US" sz="2200">
                <a:solidFill>
                  <a:schemeClr val="tx1">
                    <a:lumMod val="65000"/>
                    <a:lumOff val="35000"/>
                  </a:schemeClr>
                </a:solidFill>
                <a:latin typeface="Calibri"/>
                <a:ea typeface="+mn-lt"/>
                <a:cs typeface="+mn-lt"/>
              </a:rPr>
              <a:t>Abnormal</a:t>
            </a:r>
          </a:p>
          <a:p>
            <a:pPr marL="342900" indent="-342900">
              <a:buFont typeface="Wingdings"/>
              <a:buChar char="v"/>
            </a:pPr>
            <a:r>
              <a:rPr lang="en-US" sz="2200">
                <a:solidFill>
                  <a:schemeClr val="tx1">
                    <a:lumMod val="65000"/>
                    <a:lumOff val="35000"/>
                  </a:schemeClr>
                </a:solidFill>
                <a:latin typeface="Calibri"/>
                <a:ea typeface="+mn-lt"/>
                <a:cs typeface="+mn-lt"/>
              </a:rPr>
              <a:t>Anxious</a:t>
            </a:r>
          </a:p>
          <a:p>
            <a:pPr marL="342900" indent="-342900">
              <a:buFont typeface="Wingdings"/>
              <a:buChar char="v"/>
            </a:pPr>
            <a:r>
              <a:rPr lang="en-US" sz="2200">
                <a:solidFill>
                  <a:schemeClr val="tx1">
                    <a:lumMod val="65000"/>
                    <a:lumOff val="35000"/>
                  </a:schemeClr>
                </a:solidFill>
                <a:latin typeface="Calibri"/>
                <a:ea typeface="+mn-lt"/>
                <a:cs typeface="+mn-lt"/>
              </a:rPr>
              <a:t>Dangerous</a:t>
            </a:r>
          </a:p>
          <a:p>
            <a:pPr marL="342900" indent="-342900">
              <a:buFont typeface="Wingdings"/>
              <a:buChar char="v"/>
            </a:pPr>
            <a:r>
              <a:rPr lang="en-US" sz="2200">
                <a:solidFill>
                  <a:schemeClr val="tx1">
                    <a:lumMod val="65000"/>
                    <a:lumOff val="35000"/>
                  </a:schemeClr>
                </a:solidFill>
                <a:latin typeface="Calibri"/>
                <a:ea typeface="+mn-lt"/>
                <a:cs typeface="+mn-lt"/>
              </a:rPr>
              <a:t>Delusional</a:t>
            </a:r>
          </a:p>
          <a:p>
            <a:pPr marL="342900" indent="-342900">
              <a:buFont typeface="Wingdings"/>
              <a:buChar char="v"/>
            </a:pPr>
            <a:r>
              <a:rPr lang="en-US" sz="2200">
                <a:solidFill>
                  <a:schemeClr val="tx1">
                    <a:lumMod val="65000"/>
                    <a:lumOff val="35000"/>
                  </a:schemeClr>
                </a:solidFill>
                <a:latin typeface="Calibri"/>
                <a:ea typeface="+mn-lt"/>
                <a:cs typeface="+mn-lt"/>
              </a:rPr>
              <a:t>Demanding</a:t>
            </a:r>
          </a:p>
          <a:p>
            <a:pPr marL="342900" indent="-342900">
              <a:buFont typeface="Wingdings"/>
              <a:buChar char="v"/>
            </a:pPr>
            <a:r>
              <a:rPr lang="en-US" sz="2200">
                <a:solidFill>
                  <a:schemeClr val="tx1">
                    <a:lumMod val="65000"/>
                    <a:lumOff val="35000"/>
                  </a:schemeClr>
                </a:solidFill>
                <a:latin typeface="Calibri"/>
                <a:ea typeface="+mn-lt"/>
                <a:cs typeface="+mn-lt"/>
              </a:rPr>
              <a:t>Hysterical</a:t>
            </a:r>
          </a:p>
          <a:p>
            <a:pPr marL="342900" indent="-342900">
              <a:buFont typeface="Wingdings"/>
              <a:buChar char="v"/>
            </a:pPr>
            <a:r>
              <a:rPr lang="en-US" sz="2200">
                <a:solidFill>
                  <a:schemeClr val="tx1">
                    <a:lumMod val="65000"/>
                    <a:lumOff val="35000"/>
                  </a:schemeClr>
                </a:solidFill>
                <a:latin typeface="Calibri"/>
                <a:ea typeface="+mn-lt"/>
                <a:cs typeface="+mn-lt"/>
              </a:rPr>
              <a:t>Immature</a:t>
            </a:r>
          </a:p>
          <a:p>
            <a:pPr marL="342900" indent="-342900">
              <a:buFont typeface="Wingdings"/>
              <a:buChar char="v"/>
            </a:pPr>
            <a:r>
              <a:rPr lang="en-US" sz="2200">
                <a:solidFill>
                  <a:schemeClr val="tx1">
                    <a:lumMod val="65000"/>
                    <a:lumOff val="35000"/>
                  </a:schemeClr>
                </a:solidFill>
                <a:latin typeface="Calibri"/>
                <a:ea typeface="+mn-lt"/>
                <a:cs typeface="+mn-lt"/>
              </a:rPr>
              <a:t>Impulsive</a:t>
            </a:r>
          </a:p>
          <a:p>
            <a:pPr marL="342900" indent="-342900">
              <a:buFont typeface="Wingdings"/>
              <a:buChar char="v"/>
            </a:pPr>
            <a:r>
              <a:rPr lang="en-US" sz="2200">
                <a:solidFill>
                  <a:schemeClr val="tx1">
                    <a:lumMod val="65000"/>
                    <a:lumOff val="35000"/>
                  </a:schemeClr>
                </a:solidFill>
                <a:latin typeface="Calibri"/>
                <a:ea typeface="+mn-lt"/>
                <a:cs typeface="+mn-lt"/>
              </a:rPr>
              <a:t>Irrational</a:t>
            </a:r>
          </a:p>
          <a:p>
            <a:pPr marL="342900" indent="-342900">
              <a:buFont typeface="Wingdings"/>
              <a:buChar char="v"/>
            </a:pPr>
            <a:r>
              <a:rPr lang="en-US" sz="2200">
                <a:solidFill>
                  <a:schemeClr val="tx1">
                    <a:lumMod val="65000"/>
                    <a:lumOff val="35000"/>
                  </a:schemeClr>
                </a:solidFill>
                <a:latin typeface="Calibri"/>
                <a:ea typeface="+mn-lt"/>
                <a:cs typeface="+mn-lt"/>
              </a:rPr>
              <a:t>Troubled</a:t>
            </a:r>
          </a:p>
          <a:p>
            <a:pPr marL="342900" indent="-342900">
              <a:buFont typeface="Wingdings"/>
              <a:buChar char="v"/>
            </a:pPr>
            <a:r>
              <a:rPr lang="en-US" sz="2200">
                <a:solidFill>
                  <a:schemeClr val="tx1">
                    <a:lumMod val="65000"/>
                    <a:lumOff val="35000"/>
                  </a:schemeClr>
                </a:solidFill>
                <a:latin typeface="Calibri"/>
                <a:ea typeface="+mn-lt"/>
                <a:cs typeface="+mn-lt"/>
              </a:rPr>
              <a:t>Unfit</a:t>
            </a:r>
          </a:p>
        </p:txBody>
      </p:sp>
      <p:pic>
        <p:nvPicPr>
          <p:cNvPr id="12" name="Graphic 12" descr="Checkmark with solid fill">
            <a:extLst>
              <a:ext uri="{FF2B5EF4-FFF2-40B4-BE49-F238E27FC236}">
                <a16:creationId xmlns:a16="http://schemas.microsoft.com/office/drawing/2014/main" id="{927BEB9D-0A74-A431-7AC0-6D116B4EA4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04634" y="2654300"/>
            <a:ext cx="2575982" cy="2565399"/>
          </a:xfrm>
          <a:prstGeom prst="rect">
            <a:avLst/>
          </a:prstGeom>
        </p:spPr>
      </p:pic>
      <p:pic>
        <p:nvPicPr>
          <p:cNvPr id="13" name="Graphic 13" descr="Close with solid fill">
            <a:extLst>
              <a:ext uri="{FF2B5EF4-FFF2-40B4-BE49-F238E27FC236}">
                <a16:creationId xmlns:a16="http://schemas.microsoft.com/office/drawing/2014/main" id="{883818DC-58EB-04EA-B901-7CEE7F8002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09050" y="2654300"/>
            <a:ext cx="2893483" cy="2893483"/>
          </a:xfrm>
          <a:prstGeom prst="rect">
            <a:avLst/>
          </a:prstGeom>
        </p:spPr>
      </p:pic>
    </p:spTree>
    <p:custDataLst>
      <p:tags r:id="rId1"/>
    </p:custDataLst>
    <p:extLst>
      <p:ext uri="{BB962C8B-B14F-4D97-AF65-F5344CB8AC3E}">
        <p14:creationId xmlns:p14="http://schemas.microsoft.com/office/powerpoint/2010/main" val="315810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435DC7-65B5-FEDD-9312-F21586430E3C}"/>
              </a:ext>
            </a:extLst>
          </p:cNvPr>
          <p:cNvSpPr/>
          <p:nvPr/>
        </p:nvSpPr>
        <p:spPr>
          <a:xfrm>
            <a:off x="0" y="4786"/>
            <a:ext cx="12192000" cy="6858543"/>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A63FDF6-C541-464D-74AA-4192688E5A39}"/>
              </a:ext>
            </a:extLst>
          </p:cNvPr>
          <p:cNvSpPr txBox="1"/>
          <p:nvPr/>
        </p:nvSpPr>
        <p:spPr>
          <a:xfrm>
            <a:off x="-2808812" y="719481"/>
            <a:ext cx="11183712" cy="2000548"/>
          </a:xfrm>
          <a:prstGeom prst="rect">
            <a:avLst/>
          </a:prstGeom>
          <a:noFill/>
        </p:spPr>
        <p:txBody>
          <a:bodyPr wrap="square" lIns="91440" tIns="45720" rIns="91440" bIns="45720" rtlCol="0" anchor="t">
            <a:spAutoFit/>
          </a:bodyPr>
          <a:lstStyle/>
          <a:p>
            <a:pPr algn="ctr"/>
            <a:endParaRPr lang="en-US" sz="8000" b="1">
              <a:solidFill>
                <a:schemeClr val="bg1"/>
              </a:solidFill>
              <a:latin typeface="Bahnschrift"/>
              <a:ea typeface="Open Sans"/>
              <a:cs typeface="Open Sans"/>
            </a:endParaRPr>
          </a:p>
          <a:p>
            <a:pPr algn="ctr"/>
            <a:endParaRPr lang="en-US" sz="4400" b="1">
              <a:latin typeface="Open Sans"/>
              <a:ea typeface="Open Sans"/>
              <a:cs typeface="Open Sans"/>
            </a:endParaRPr>
          </a:p>
        </p:txBody>
      </p:sp>
      <p:pic>
        <p:nvPicPr>
          <p:cNvPr id="50" name="Picture 50" descr="A picture containing calendar&#10;&#10;Description automatically generated">
            <a:extLst>
              <a:ext uri="{FF2B5EF4-FFF2-40B4-BE49-F238E27FC236}">
                <a16:creationId xmlns:a16="http://schemas.microsoft.com/office/drawing/2014/main" id="{4B226BA0-BF0C-7E71-0B78-0E74722BA8EE}"/>
              </a:ext>
            </a:extLst>
          </p:cNvPr>
          <p:cNvPicPr>
            <a:picLocks noChangeAspect="1"/>
          </p:cNvPicPr>
          <p:nvPr/>
        </p:nvPicPr>
        <p:blipFill>
          <a:blip r:embed="rId4"/>
          <a:stretch>
            <a:fillRect/>
          </a:stretch>
        </p:blipFill>
        <p:spPr>
          <a:xfrm rot="20580000">
            <a:off x="411492" y="2133133"/>
            <a:ext cx="5373329" cy="3985211"/>
          </a:xfrm>
          <a:prstGeom prst="rect">
            <a:avLst/>
          </a:prstGeom>
        </p:spPr>
      </p:pic>
      <p:pic>
        <p:nvPicPr>
          <p:cNvPr id="7" name="Picture 6" descr="Shape&#10;&#10;Description automatically generated">
            <a:extLst>
              <a:ext uri="{FF2B5EF4-FFF2-40B4-BE49-F238E27FC236}">
                <a16:creationId xmlns:a16="http://schemas.microsoft.com/office/drawing/2014/main" id="{792182B5-6BF7-9433-FF1C-11FEAF661FD6}"/>
              </a:ext>
            </a:extLst>
          </p:cNvPr>
          <p:cNvPicPr>
            <a:picLocks noChangeAspect="1"/>
          </p:cNvPicPr>
          <p:nvPr/>
        </p:nvPicPr>
        <p:blipFill>
          <a:blip r:embed="rId5"/>
          <a:stretch>
            <a:fillRect/>
          </a:stretch>
        </p:blipFill>
        <p:spPr>
          <a:xfrm>
            <a:off x="-743299" y="-238132"/>
            <a:ext cx="13995803" cy="18445715"/>
          </a:xfrm>
          <a:prstGeom prst="rect">
            <a:avLst/>
          </a:prstGeom>
        </p:spPr>
      </p:pic>
      <p:sp>
        <p:nvSpPr>
          <p:cNvPr id="9" name="TextBox 8">
            <a:extLst>
              <a:ext uri="{FF2B5EF4-FFF2-40B4-BE49-F238E27FC236}">
                <a16:creationId xmlns:a16="http://schemas.microsoft.com/office/drawing/2014/main" id="{66D8146E-002D-B0B6-A49A-8695958A8912}"/>
              </a:ext>
            </a:extLst>
          </p:cNvPr>
          <p:cNvSpPr txBox="1"/>
          <p:nvPr/>
        </p:nvSpPr>
        <p:spPr>
          <a:xfrm>
            <a:off x="189035" y="257494"/>
            <a:ext cx="11183712" cy="1200329"/>
          </a:xfrm>
          <a:prstGeom prst="rect">
            <a:avLst/>
          </a:prstGeom>
          <a:noFill/>
        </p:spPr>
        <p:txBody>
          <a:bodyPr wrap="square" lIns="91440" tIns="45720" rIns="91440" bIns="45720" rtlCol="0" anchor="t">
            <a:spAutoFit/>
          </a:bodyPr>
          <a:lstStyle/>
          <a:p>
            <a:r>
              <a:rPr lang="en-US" sz="3200" b="1">
                <a:solidFill>
                  <a:schemeClr val="bg1"/>
                </a:solidFill>
                <a:latin typeface="Bahnschrift"/>
                <a:ea typeface="Open Sans"/>
                <a:cs typeface="Open Sans"/>
              </a:rPr>
              <a:t>Example Case Note Format</a:t>
            </a:r>
          </a:p>
          <a:p>
            <a:endParaRPr lang="en-US" sz="4000" b="1">
              <a:latin typeface="Open Sans"/>
              <a:ea typeface="Open Sans"/>
              <a:cs typeface="Open Sans"/>
            </a:endParaRPr>
          </a:p>
        </p:txBody>
      </p:sp>
      <p:graphicFrame>
        <p:nvGraphicFramePr>
          <p:cNvPr id="28" name="Table 28">
            <a:extLst>
              <a:ext uri="{FF2B5EF4-FFF2-40B4-BE49-F238E27FC236}">
                <a16:creationId xmlns:a16="http://schemas.microsoft.com/office/drawing/2014/main" id="{86536664-FE24-0F92-AE6E-07FA79F6D8F2}"/>
              </a:ext>
            </a:extLst>
          </p:cNvPr>
          <p:cNvGraphicFramePr>
            <a:graphicFrameLocks noGrp="1"/>
          </p:cNvGraphicFramePr>
          <p:nvPr>
            <p:extLst>
              <p:ext uri="{D42A27DB-BD31-4B8C-83A1-F6EECF244321}">
                <p14:modId xmlns:p14="http://schemas.microsoft.com/office/powerpoint/2010/main" val="496285771"/>
              </p:ext>
            </p:extLst>
          </p:nvPr>
        </p:nvGraphicFramePr>
        <p:xfrm>
          <a:off x="1481666" y="1481666"/>
          <a:ext cx="9160886" cy="5500909"/>
        </p:xfrm>
        <a:graphic>
          <a:graphicData uri="http://schemas.openxmlformats.org/drawingml/2006/table">
            <a:tbl>
              <a:tblPr firstRow="1" bandRow="1">
                <a:tableStyleId>{5C22544A-7EE6-4342-B048-85BDC9FD1C3A}</a:tableStyleId>
              </a:tblPr>
              <a:tblGrid>
                <a:gridCol w="1217083">
                  <a:extLst>
                    <a:ext uri="{9D8B030D-6E8A-4147-A177-3AD203B41FA5}">
                      <a16:colId xmlns:a16="http://schemas.microsoft.com/office/drawing/2014/main" val="91095240"/>
                    </a:ext>
                  </a:extLst>
                </a:gridCol>
                <a:gridCol w="1114204">
                  <a:extLst>
                    <a:ext uri="{9D8B030D-6E8A-4147-A177-3AD203B41FA5}">
                      <a16:colId xmlns:a16="http://schemas.microsoft.com/office/drawing/2014/main" val="414341404"/>
                    </a:ext>
                  </a:extLst>
                </a:gridCol>
                <a:gridCol w="1325397">
                  <a:extLst>
                    <a:ext uri="{9D8B030D-6E8A-4147-A177-3AD203B41FA5}">
                      <a16:colId xmlns:a16="http://schemas.microsoft.com/office/drawing/2014/main" val="3199720923"/>
                    </a:ext>
                  </a:extLst>
                </a:gridCol>
                <a:gridCol w="1693333">
                  <a:extLst>
                    <a:ext uri="{9D8B030D-6E8A-4147-A177-3AD203B41FA5}">
                      <a16:colId xmlns:a16="http://schemas.microsoft.com/office/drawing/2014/main" val="459919119"/>
                    </a:ext>
                  </a:extLst>
                </a:gridCol>
                <a:gridCol w="2709679">
                  <a:extLst>
                    <a:ext uri="{9D8B030D-6E8A-4147-A177-3AD203B41FA5}">
                      <a16:colId xmlns:a16="http://schemas.microsoft.com/office/drawing/2014/main" val="1432641372"/>
                    </a:ext>
                  </a:extLst>
                </a:gridCol>
                <a:gridCol w="1101190">
                  <a:extLst>
                    <a:ext uri="{9D8B030D-6E8A-4147-A177-3AD203B41FA5}">
                      <a16:colId xmlns:a16="http://schemas.microsoft.com/office/drawing/2014/main" val="3557084165"/>
                    </a:ext>
                  </a:extLst>
                </a:gridCol>
              </a:tblGrid>
              <a:tr h="884759">
                <a:tc>
                  <a:txBody>
                    <a:bodyPr/>
                    <a:lstStyle/>
                    <a:p>
                      <a:r>
                        <a:rPr lang="en-US"/>
                        <a:t>Date</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Program/Funder</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Service Mode</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Who provided language Interpretation?</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Activity/Progress/ Service Notes</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Staff Member</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extLst>
                  <a:ext uri="{0D108BD9-81ED-4DB2-BD59-A6C34878D82A}">
                    <a16:rowId xmlns:a16="http://schemas.microsoft.com/office/drawing/2014/main" val="794937096"/>
                  </a:ext>
                </a:extLst>
              </a:tr>
              <a:tr h="4586509">
                <a:tc>
                  <a:txBody>
                    <a:bodyPr/>
                    <a:lstStyle/>
                    <a:p>
                      <a:r>
                        <a:rPr lang="en-US"/>
                        <a:t>3/28/2023</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a:t>R&amp;P</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a:t>Home Visit</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a:t>Case Manager</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lgn="l">
                        <a:lnSpc>
                          <a:spcPct val="100000"/>
                        </a:lnSpc>
                        <a:spcBef>
                          <a:spcPts val="0"/>
                        </a:spcBef>
                        <a:spcAft>
                          <a:spcPts val="0"/>
                        </a:spcAft>
                        <a:buNone/>
                      </a:pPr>
                      <a:r>
                        <a:rPr lang="en-US" sz="1800" b="0" i="0" u="none" strike="noStrike" noProof="0">
                          <a:latin typeface="Calibri"/>
                        </a:rPr>
                        <a:t>Case Manager (CM) Felix met for a scheduled 24-hour home visit today. Client said things were going well. The home was clean. The appliances were in well working order. CM went over the Housing and Personal safety orientation with client. Client appeared to understand orientation topics well. CM helped client fill out a service plan for the R&amp;P period.</a:t>
                      </a:r>
                    </a:p>
                    <a:p>
                      <a:pPr lvl="0">
                        <a:buNone/>
                      </a:pPr>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a:t>Case Manager Felix</a:t>
                      </a:r>
                      <a:endParaRPr lang="en-US" err="1"/>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696619588"/>
                  </a:ext>
                </a:extLst>
              </a:tr>
            </a:tbl>
          </a:graphicData>
        </a:graphic>
      </p:graphicFrame>
    </p:spTree>
    <p:custDataLst>
      <p:tags r:id="rId1"/>
    </p:custDataLst>
    <p:extLst>
      <p:ext uri="{BB962C8B-B14F-4D97-AF65-F5344CB8AC3E}">
        <p14:creationId xmlns:p14="http://schemas.microsoft.com/office/powerpoint/2010/main" val="1689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435DC7-65B5-FEDD-9312-F21586430E3C}"/>
              </a:ext>
            </a:extLst>
          </p:cNvPr>
          <p:cNvSpPr/>
          <p:nvPr/>
        </p:nvSpPr>
        <p:spPr>
          <a:xfrm>
            <a:off x="0" y="4786"/>
            <a:ext cx="12192000" cy="6858543"/>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A63FDF6-C541-464D-74AA-4192688E5A39}"/>
              </a:ext>
            </a:extLst>
          </p:cNvPr>
          <p:cNvSpPr txBox="1"/>
          <p:nvPr/>
        </p:nvSpPr>
        <p:spPr>
          <a:xfrm>
            <a:off x="-2808812" y="719481"/>
            <a:ext cx="11183712" cy="2000548"/>
          </a:xfrm>
          <a:prstGeom prst="rect">
            <a:avLst/>
          </a:prstGeom>
          <a:noFill/>
        </p:spPr>
        <p:txBody>
          <a:bodyPr wrap="square" lIns="91440" tIns="45720" rIns="91440" bIns="45720" rtlCol="0" anchor="t">
            <a:spAutoFit/>
          </a:bodyPr>
          <a:lstStyle/>
          <a:p>
            <a:pPr algn="ctr"/>
            <a:endParaRPr lang="en-US" sz="8000" b="1">
              <a:solidFill>
                <a:schemeClr val="bg1"/>
              </a:solidFill>
              <a:latin typeface="Bahnschrift"/>
              <a:ea typeface="Open Sans"/>
              <a:cs typeface="Open Sans"/>
            </a:endParaRPr>
          </a:p>
          <a:p>
            <a:pPr algn="ctr"/>
            <a:endParaRPr lang="en-US" sz="4400" b="1">
              <a:latin typeface="Open Sans"/>
              <a:ea typeface="Open Sans"/>
              <a:cs typeface="Open Sans"/>
            </a:endParaRPr>
          </a:p>
        </p:txBody>
      </p:sp>
      <p:pic>
        <p:nvPicPr>
          <p:cNvPr id="50" name="Picture 50" descr="A picture containing calendar&#10;&#10;Description automatically generated">
            <a:extLst>
              <a:ext uri="{FF2B5EF4-FFF2-40B4-BE49-F238E27FC236}">
                <a16:creationId xmlns:a16="http://schemas.microsoft.com/office/drawing/2014/main" id="{4B226BA0-BF0C-7E71-0B78-0E74722BA8EE}"/>
              </a:ext>
            </a:extLst>
          </p:cNvPr>
          <p:cNvPicPr>
            <a:picLocks noChangeAspect="1"/>
          </p:cNvPicPr>
          <p:nvPr/>
        </p:nvPicPr>
        <p:blipFill>
          <a:blip r:embed="rId4"/>
          <a:stretch>
            <a:fillRect/>
          </a:stretch>
        </p:blipFill>
        <p:spPr>
          <a:xfrm rot="20580000">
            <a:off x="1210663" y="3945206"/>
            <a:ext cx="5373329" cy="3985211"/>
          </a:xfrm>
          <a:prstGeom prst="rect">
            <a:avLst/>
          </a:prstGeom>
        </p:spPr>
      </p:pic>
      <p:pic>
        <p:nvPicPr>
          <p:cNvPr id="7" name="Picture 6" descr="Shape&#10;&#10;Description automatically generated">
            <a:extLst>
              <a:ext uri="{FF2B5EF4-FFF2-40B4-BE49-F238E27FC236}">
                <a16:creationId xmlns:a16="http://schemas.microsoft.com/office/drawing/2014/main" id="{792182B5-6BF7-9433-FF1C-11FEAF661FD6}"/>
              </a:ext>
            </a:extLst>
          </p:cNvPr>
          <p:cNvPicPr>
            <a:picLocks noChangeAspect="1"/>
          </p:cNvPicPr>
          <p:nvPr/>
        </p:nvPicPr>
        <p:blipFill>
          <a:blip r:embed="rId5"/>
          <a:stretch>
            <a:fillRect/>
          </a:stretch>
        </p:blipFill>
        <p:spPr>
          <a:xfrm>
            <a:off x="3563085" y="-484130"/>
            <a:ext cx="9360304" cy="12339133"/>
          </a:xfrm>
          <a:prstGeom prst="rect">
            <a:avLst/>
          </a:prstGeom>
        </p:spPr>
      </p:pic>
      <p:sp>
        <p:nvSpPr>
          <p:cNvPr id="6" name="TextBox 5">
            <a:extLst>
              <a:ext uri="{FF2B5EF4-FFF2-40B4-BE49-F238E27FC236}">
                <a16:creationId xmlns:a16="http://schemas.microsoft.com/office/drawing/2014/main" id="{873B2893-D9DF-724B-03B6-B11D14B1F8D9}"/>
              </a:ext>
            </a:extLst>
          </p:cNvPr>
          <p:cNvSpPr txBox="1"/>
          <p:nvPr/>
        </p:nvSpPr>
        <p:spPr>
          <a:xfrm>
            <a:off x="5049824" y="772791"/>
            <a:ext cx="6256974" cy="20485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latin typeface="Bahnschrift"/>
                <a:cs typeface="Calibri"/>
              </a:rPr>
              <a:t>S</a:t>
            </a:r>
            <a:r>
              <a:rPr lang="en-US" sz="3200">
                <a:latin typeface="Bahnschrift"/>
                <a:cs typeface="Calibri"/>
              </a:rPr>
              <a:t>ubjective -&gt; </a:t>
            </a:r>
            <a:r>
              <a:rPr lang="en-US" sz="2200">
                <a:latin typeface="Bahnschrift"/>
                <a:cs typeface="Calibri"/>
              </a:rPr>
              <a:t>info collected from clients through self-reporting</a:t>
            </a:r>
          </a:p>
          <a:p>
            <a:pPr marL="285750" indent="-285750">
              <a:lnSpc>
                <a:spcPct val="150000"/>
              </a:lnSpc>
              <a:buFont typeface="Calibri"/>
              <a:buChar char="-"/>
            </a:pPr>
            <a:endParaRPr lang="en-US" sz="2400">
              <a:latin typeface="Bahnschrift"/>
              <a:cs typeface="Calibri"/>
            </a:endParaRPr>
          </a:p>
        </p:txBody>
      </p:sp>
      <p:sp>
        <p:nvSpPr>
          <p:cNvPr id="9" name="TextBox 8">
            <a:extLst>
              <a:ext uri="{FF2B5EF4-FFF2-40B4-BE49-F238E27FC236}">
                <a16:creationId xmlns:a16="http://schemas.microsoft.com/office/drawing/2014/main" id="{66D8146E-002D-B0B6-A49A-8695958A8912}"/>
              </a:ext>
            </a:extLst>
          </p:cNvPr>
          <p:cNvSpPr txBox="1"/>
          <p:nvPr/>
        </p:nvSpPr>
        <p:spPr>
          <a:xfrm>
            <a:off x="199618" y="193994"/>
            <a:ext cx="3693810" cy="4401205"/>
          </a:xfrm>
          <a:prstGeom prst="rect">
            <a:avLst/>
          </a:prstGeom>
          <a:noFill/>
        </p:spPr>
        <p:txBody>
          <a:bodyPr wrap="square" lIns="91440" tIns="45720" rIns="91440" bIns="45720" rtlCol="0" anchor="t">
            <a:spAutoFit/>
          </a:bodyPr>
          <a:lstStyle/>
          <a:p>
            <a:r>
              <a:rPr lang="en-US" sz="8000" b="1">
                <a:solidFill>
                  <a:schemeClr val="bg1"/>
                </a:solidFill>
                <a:latin typeface="Bahnschrift"/>
                <a:ea typeface="Open Sans"/>
                <a:cs typeface="Open Sans"/>
              </a:rPr>
              <a:t>The SOAP Method</a:t>
            </a:r>
          </a:p>
          <a:p>
            <a:endParaRPr lang="en-US" sz="4000" b="1">
              <a:latin typeface="Open Sans"/>
              <a:ea typeface="Open Sans"/>
              <a:cs typeface="Open Sans"/>
            </a:endParaRPr>
          </a:p>
        </p:txBody>
      </p:sp>
      <p:sp>
        <p:nvSpPr>
          <p:cNvPr id="5" name="TextBox 4">
            <a:extLst>
              <a:ext uri="{FF2B5EF4-FFF2-40B4-BE49-F238E27FC236}">
                <a16:creationId xmlns:a16="http://schemas.microsoft.com/office/drawing/2014/main" id="{8176F558-91E8-FE94-59E2-0DDF34BA8C52}"/>
              </a:ext>
            </a:extLst>
          </p:cNvPr>
          <p:cNvSpPr txBox="1"/>
          <p:nvPr/>
        </p:nvSpPr>
        <p:spPr>
          <a:xfrm>
            <a:off x="5049824" y="2185279"/>
            <a:ext cx="6701474" cy="20485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latin typeface="Bahnschrift"/>
                <a:cs typeface="Calibri"/>
              </a:rPr>
              <a:t>O</a:t>
            </a:r>
            <a:r>
              <a:rPr lang="en-US" sz="3200">
                <a:latin typeface="Bahnschrift"/>
                <a:cs typeface="Calibri"/>
              </a:rPr>
              <a:t>bjective -&gt; </a:t>
            </a:r>
            <a:r>
              <a:rPr lang="en-US" sz="2200">
                <a:latin typeface="Bahnschrift"/>
                <a:cs typeface="Calibri"/>
              </a:rPr>
              <a:t>info collected through observation, examination, and data collection</a:t>
            </a:r>
          </a:p>
          <a:p>
            <a:pPr marL="285750" indent="-285750">
              <a:lnSpc>
                <a:spcPct val="150000"/>
              </a:lnSpc>
              <a:buFont typeface="Calibri"/>
              <a:buChar char="-"/>
            </a:pPr>
            <a:endParaRPr lang="en-US" sz="2200">
              <a:latin typeface="Bahnschrift"/>
              <a:cs typeface="Calibri"/>
            </a:endParaRPr>
          </a:p>
        </p:txBody>
      </p:sp>
      <p:sp>
        <p:nvSpPr>
          <p:cNvPr id="10" name="TextBox 9">
            <a:extLst>
              <a:ext uri="{FF2B5EF4-FFF2-40B4-BE49-F238E27FC236}">
                <a16:creationId xmlns:a16="http://schemas.microsoft.com/office/drawing/2014/main" id="{04F0909C-3114-6DA5-A136-F80CC7A06602}"/>
              </a:ext>
            </a:extLst>
          </p:cNvPr>
          <p:cNvSpPr txBox="1"/>
          <p:nvPr/>
        </p:nvSpPr>
        <p:spPr>
          <a:xfrm>
            <a:off x="5053541" y="3517849"/>
            <a:ext cx="6881390" cy="20485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latin typeface="Bahnschrift"/>
                <a:cs typeface="Calibri"/>
              </a:rPr>
              <a:t>A</a:t>
            </a:r>
            <a:r>
              <a:rPr lang="en-US" sz="3200">
                <a:latin typeface="Bahnschrift"/>
                <a:cs typeface="Calibri"/>
              </a:rPr>
              <a:t>ssessment -&gt; </a:t>
            </a:r>
            <a:r>
              <a:rPr lang="en-US" sz="2200">
                <a:latin typeface="Bahnschrift"/>
                <a:cs typeface="Calibri"/>
              </a:rPr>
              <a:t>statement of professional opinion based on the subjective and objective info</a:t>
            </a:r>
            <a:endParaRPr lang="en-US" sz="2400">
              <a:latin typeface="Bahnschrift"/>
              <a:cs typeface="Calibri"/>
            </a:endParaRPr>
          </a:p>
          <a:p>
            <a:pPr marL="285750" indent="-285750">
              <a:lnSpc>
                <a:spcPct val="150000"/>
              </a:lnSpc>
              <a:buFont typeface="Calibri"/>
              <a:buChar char="-"/>
            </a:pPr>
            <a:endParaRPr lang="en-US" sz="2400">
              <a:latin typeface="Bahnschrift"/>
              <a:cs typeface="Calibri"/>
            </a:endParaRPr>
          </a:p>
        </p:txBody>
      </p:sp>
      <p:sp>
        <p:nvSpPr>
          <p:cNvPr id="12" name="TextBox 11">
            <a:extLst>
              <a:ext uri="{FF2B5EF4-FFF2-40B4-BE49-F238E27FC236}">
                <a16:creationId xmlns:a16="http://schemas.microsoft.com/office/drawing/2014/main" id="{D8A2B274-814E-1755-C8CB-FF36C40F5CB1}"/>
              </a:ext>
            </a:extLst>
          </p:cNvPr>
          <p:cNvSpPr txBox="1"/>
          <p:nvPr/>
        </p:nvSpPr>
        <p:spPr>
          <a:xfrm>
            <a:off x="5053541" y="4995387"/>
            <a:ext cx="6256974" cy="20177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200" b="1">
                <a:latin typeface="Bahnschrift"/>
                <a:cs typeface="Calibri"/>
              </a:rPr>
              <a:t>P</a:t>
            </a:r>
            <a:r>
              <a:rPr lang="en-US" sz="3200">
                <a:latin typeface="Bahnschrift"/>
                <a:cs typeface="Calibri"/>
              </a:rPr>
              <a:t>lan -&gt; </a:t>
            </a:r>
            <a:r>
              <a:rPr lang="en-US" sz="2200">
                <a:latin typeface="Bahnschrift"/>
                <a:cs typeface="Calibri"/>
              </a:rPr>
              <a:t>statement of plan moving forward in the R&amp;P period</a:t>
            </a:r>
          </a:p>
          <a:p>
            <a:pPr marL="285750" indent="-285750">
              <a:lnSpc>
                <a:spcPct val="150000"/>
              </a:lnSpc>
              <a:buFont typeface="Calibri"/>
              <a:buChar char="-"/>
            </a:pPr>
            <a:endParaRPr lang="en-US" sz="2400">
              <a:latin typeface="Bahnschrift"/>
              <a:cs typeface="Calibri"/>
            </a:endParaRPr>
          </a:p>
        </p:txBody>
      </p:sp>
      <p:sp>
        <p:nvSpPr>
          <p:cNvPr id="2" name="TextBox 1">
            <a:extLst>
              <a:ext uri="{FF2B5EF4-FFF2-40B4-BE49-F238E27FC236}">
                <a16:creationId xmlns:a16="http://schemas.microsoft.com/office/drawing/2014/main" id="{C7ED18D0-BEEF-C175-B940-84C484DE4C4D}"/>
              </a:ext>
            </a:extLst>
          </p:cNvPr>
          <p:cNvSpPr txBox="1"/>
          <p:nvPr/>
        </p:nvSpPr>
        <p:spPr>
          <a:xfrm rot="-960000">
            <a:off x="1586890" y="5159443"/>
            <a:ext cx="302862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All information on the SOAP Method was found in USCCB's new Case Management Manual</a:t>
            </a:r>
            <a:endParaRPr lang="en-US" b="1"/>
          </a:p>
        </p:txBody>
      </p:sp>
    </p:spTree>
    <p:custDataLst>
      <p:tags r:id="rId1"/>
    </p:custDataLst>
    <p:extLst>
      <p:ext uri="{BB962C8B-B14F-4D97-AF65-F5344CB8AC3E}">
        <p14:creationId xmlns:p14="http://schemas.microsoft.com/office/powerpoint/2010/main" val="144289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0"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435DC7-65B5-FEDD-9312-F21586430E3C}"/>
              </a:ext>
            </a:extLst>
          </p:cNvPr>
          <p:cNvSpPr/>
          <p:nvPr/>
        </p:nvSpPr>
        <p:spPr>
          <a:xfrm>
            <a:off x="0" y="4786"/>
            <a:ext cx="12192000" cy="6858543"/>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A63FDF6-C541-464D-74AA-4192688E5A39}"/>
              </a:ext>
            </a:extLst>
          </p:cNvPr>
          <p:cNvSpPr txBox="1"/>
          <p:nvPr/>
        </p:nvSpPr>
        <p:spPr>
          <a:xfrm>
            <a:off x="-2808812" y="719481"/>
            <a:ext cx="11183712" cy="2000548"/>
          </a:xfrm>
          <a:prstGeom prst="rect">
            <a:avLst/>
          </a:prstGeom>
          <a:noFill/>
        </p:spPr>
        <p:txBody>
          <a:bodyPr wrap="square" lIns="91440" tIns="45720" rIns="91440" bIns="45720" rtlCol="0" anchor="t">
            <a:spAutoFit/>
          </a:bodyPr>
          <a:lstStyle/>
          <a:p>
            <a:pPr algn="ctr"/>
            <a:endParaRPr lang="en-US" sz="8000" b="1">
              <a:solidFill>
                <a:schemeClr val="bg1"/>
              </a:solidFill>
              <a:latin typeface="Bahnschrift"/>
              <a:ea typeface="Open Sans"/>
              <a:cs typeface="Open Sans"/>
            </a:endParaRPr>
          </a:p>
          <a:p>
            <a:pPr algn="ctr"/>
            <a:endParaRPr lang="en-US" sz="4400" b="1">
              <a:latin typeface="Open Sans"/>
              <a:ea typeface="Open Sans"/>
              <a:cs typeface="Open Sans"/>
            </a:endParaRPr>
          </a:p>
        </p:txBody>
      </p:sp>
      <p:pic>
        <p:nvPicPr>
          <p:cNvPr id="50" name="Picture 50" descr="A picture containing calendar&#10;&#10;Description automatically generated">
            <a:extLst>
              <a:ext uri="{FF2B5EF4-FFF2-40B4-BE49-F238E27FC236}">
                <a16:creationId xmlns:a16="http://schemas.microsoft.com/office/drawing/2014/main" id="{4B226BA0-BF0C-7E71-0B78-0E74722BA8EE}"/>
              </a:ext>
            </a:extLst>
          </p:cNvPr>
          <p:cNvPicPr>
            <a:picLocks noChangeAspect="1"/>
          </p:cNvPicPr>
          <p:nvPr/>
        </p:nvPicPr>
        <p:blipFill>
          <a:blip r:embed="rId4"/>
          <a:stretch>
            <a:fillRect/>
          </a:stretch>
        </p:blipFill>
        <p:spPr>
          <a:xfrm rot="20580000">
            <a:off x="411492" y="2133133"/>
            <a:ext cx="5373329" cy="3985211"/>
          </a:xfrm>
          <a:prstGeom prst="rect">
            <a:avLst/>
          </a:prstGeom>
        </p:spPr>
      </p:pic>
      <p:pic>
        <p:nvPicPr>
          <p:cNvPr id="7" name="Picture 6" descr="Shape&#10;&#10;Description automatically generated">
            <a:extLst>
              <a:ext uri="{FF2B5EF4-FFF2-40B4-BE49-F238E27FC236}">
                <a16:creationId xmlns:a16="http://schemas.microsoft.com/office/drawing/2014/main" id="{792182B5-6BF7-9433-FF1C-11FEAF661FD6}"/>
              </a:ext>
            </a:extLst>
          </p:cNvPr>
          <p:cNvPicPr>
            <a:picLocks noChangeAspect="1"/>
          </p:cNvPicPr>
          <p:nvPr/>
        </p:nvPicPr>
        <p:blipFill>
          <a:blip r:embed="rId5"/>
          <a:stretch>
            <a:fillRect/>
          </a:stretch>
        </p:blipFill>
        <p:spPr>
          <a:xfrm>
            <a:off x="50450" y="259284"/>
            <a:ext cx="9360304" cy="12339133"/>
          </a:xfrm>
          <a:prstGeom prst="rect">
            <a:avLst/>
          </a:prstGeom>
        </p:spPr>
      </p:pic>
      <p:sp>
        <p:nvSpPr>
          <p:cNvPr id="6" name="TextBox 5">
            <a:extLst>
              <a:ext uri="{FF2B5EF4-FFF2-40B4-BE49-F238E27FC236}">
                <a16:creationId xmlns:a16="http://schemas.microsoft.com/office/drawing/2014/main" id="{873B2893-D9DF-724B-03B6-B11D14B1F8D9}"/>
              </a:ext>
            </a:extLst>
          </p:cNvPr>
          <p:cNvSpPr txBox="1"/>
          <p:nvPr/>
        </p:nvSpPr>
        <p:spPr>
          <a:xfrm>
            <a:off x="1416307" y="1709010"/>
            <a:ext cx="6913140" cy="54956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highlight>
                  <a:srgbClr val="00FF00"/>
                </a:highlight>
                <a:ea typeface="+mn-lt"/>
                <a:cs typeface="+mn-lt"/>
              </a:rPr>
              <a:t>Case Manager (CM) Felix met for a scheduled 24-hour home visit today.</a:t>
            </a:r>
            <a:r>
              <a:rPr lang="en-US" sz="3200">
                <a:ea typeface="+mn-lt"/>
                <a:cs typeface="+mn-lt"/>
              </a:rPr>
              <a:t> </a:t>
            </a:r>
            <a:r>
              <a:rPr lang="en-US" sz="3200">
                <a:highlight>
                  <a:srgbClr val="FFFF00"/>
                </a:highlight>
                <a:ea typeface="+mn-lt"/>
                <a:cs typeface="+mn-lt"/>
              </a:rPr>
              <a:t>Client said things were going well. </a:t>
            </a:r>
            <a:r>
              <a:rPr lang="en-US" sz="3200">
                <a:highlight>
                  <a:srgbClr val="00FF00"/>
                </a:highlight>
                <a:ea typeface="+mn-lt"/>
                <a:cs typeface="+mn-lt"/>
              </a:rPr>
              <a:t>The home was clean. The appliances were in well working order. CM went over the Housing and Personal safety orientation with client. </a:t>
            </a:r>
            <a:r>
              <a:rPr lang="en-US" sz="3200">
                <a:highlight>
                  <a:srgbClr val="00FFFF"/>
                </a:highlight>
                <a:ea typeface="+mn-lt"/>
                <a:cs typeface="+mn-lt"/>
              </a:rPr>
              <a:t>Client appeared to understand orientation topics well.</a:t>
            </a:r>
            <a:r>
              <a:rPr lang="en-US" sz="3200">
                <a:highlight>
                  <a:srgbClr val="FF00FF"/>
                </a:highlight>
                <a:ea typeface="+mn-lt"/>
                <a:cs typeface="+mn-lt"/>
              </a:rPr>
              <a:t> CM helped client fill out a service plan for the R&amp;P period.</a:t>
            </a:r>
            <a:endParaRPr lang="en-US" sz="3200">
              <a:highlight>
                <a:srgbClr val="FF00FF"/>
              </a:highlight>
              <a:cs typeface="Calibri"/>
            </a:endParaRPr>
          </a:p>
          <a:p>
            <a:pPr marL="285750" indent="-285750">
              <a:lnSpc>
                <a:spcPct val="150000"/>
              </a:lnSpc>
              <a:buFont typeface="Calibri"/>
              <a:buChar char="-"/>
            </a:pPr>
            <a:endParaRPr lang="en-US" sz="2400">
              <a:latin typeface="Bahnschrift"/>
              <a:cs typeface="Calibri"/>
            </a:endParaRPr>
          </a:p>
        </p:txBody>
      </p:sp>
      <p:sp>
        <p:nvSpPr>
          <p:cNvPr id="9" name="TextBox 8">
            <a:extLst>
              <a:ext uri="{FF2B5EF4-FFF2-40B4-BE49-F238E27FC236}">
                <a16:creationId xmlns:a16="http://schemas.microsoft.com/office/drawing/2014/main" id="{66D8146E-002D-B0B6-A49A-8695958A8912}"/>
              </a:ext>
            </a:extLst>
          </p:cNvPr>
          <p:cNvSpPr txBox="1"/>
          <p:nvPr/>
        </p:nvSpPr>
        <p:spPr>
          <a:xfrm>
            <a:off x="199618" y="193994"/>
            <a:ext cx="11183712" cy="1200329"/>
          </a:xfrm>
          <a:prstGeom prst="rect">
            <a:avLst/>
          </a:prstGeom>
          <a:noFill/>
        </p:spPr>
        <p:txBody>
          <a:bodyPr wrap="square" lIns="91440" tIns="45720" rIns="91440" bIns="45720" rtlCol="0" anchor="t">
            <a:spAutoFit/>
          </a:bodyPr>
          <a:lstStyle/>
          <a:p>
            <a:r>
              <a:rPr lang="en-US" sz="3200" b="1">
                <a:solidFill>
                  <a:schemeClr val="bg1"/>
                </a:solidFill>
                <a:latin typeface="Bahnschrift"/>
                <a:ea typeface="Open Sans"/>
                <a:cs typeface="Open Sans"/>
              </a:rPr>
              <a:t>Example SOAP Method Case Note</a:t>
            </a:r>
          </a:p>
          <a:p>
            <a:endParaRPr lang="en-US" sz="4000" b="1">
              <a:latin typeface="Open Sans"/>
              <a:ea typeface="Open Sans"/>
              <a:cs typeface="Open Sans"/>
            </a:endParaRPr>
          </a:p>
        </p:txBody>
      </p:sp>
      <p:pic>
        <p:nvPicPr>
          <p:cNvPr id="15" name="Picture 15" descr="A picture containing shape&#10;&#10;Description automatically generated">
            <a:extLst>
              <a:ext uri="{FF2B5EF4-FFF2-40B4-BE49-F238E27FC236}">
                <a16:creationId xmlns:a16="http://schemas.microsoft.com/office/drawing/2014/main" id="{B4D4A992-B51F-4A3E-5EFC-E844D911B2B5}"/>
              </a:ext>
            </a:extLst>
          </p:cNvPr>
          <p:cNvPicPr>
            <a:picLocks noChangeAspect="1"/>
          </p:cNvPicPr>
          <p:nvPr/>
        </p:nvPicPr>
        <p:blipFill>
          <a:blip r:embed="rId6"/>
          <a:stretch>
            <a:fillRect/>
          </a:stretch>
        </p:blipFill>
        <p:spPr>
          <a:xfrm rot="3300000">
            <a:off x="9612351" y="2491189"/>
            <a:ext cx="2743200" cy="3362451"/>
          </a:xfrm>
          <a:prstGeom prst="rect">
            <a:avLst/>
          </a:prstGeom>
        </p:spPr>
      </p:pic>
      <p:pic>
        <p:nvPicPr>
          <p:cNvPr id="16" name="Picture 16" descr="Shape&#10;&#10;Description automatically generated">
            <a:extLst>
              <a:ext uri="{FF2B5EF4-FFF2-40B4-BE49-F238E27FC236}">
                <a16:creationId xmlns:a16="http://schemas.microsoft.com/office/drawing/2014/main" id="{22ACE6B3-54DA-E2A6-00A2-27D8E3096E53}"/>
              </a:ext>
            </a:extLst>
          </p:cNvPr>
          <p:cNvPicPr>
            <a:picLocks noChangeAspect="1"/>
          </p:cNvPicPr>
          <p:nvPr/>
        </p:nvPicPr>
        <p:blipFill>
          <a:blip r:embed="rId7"/>
          <a:stretch>
            <a:fillRect/>
          </a:stretch>
        </p:blipFill>
        <p:spPr>
          <a:xfrm rot="3300000">
            <a:off x="9612350" y="940169"/>
            <a:ext cx="2743200" cy="3360735"/>
          </a:xfrm>
          <a:prstGeom prst="rect">
            <a:avLst/>
          </a:prstGeom>
        </p:spPr>
      </p:pic>
      <p:pic>
        <p:nvPicPr>
          <p:cNvPr id="17" name="Picture 17">
            <a:extLst>
              <a:ext uri="{FF2B5EF4-FFF2-40B4-BE49-F238E27FC236}">
                <a16:creationId xmlns:a16="http://schemas.microsoft.com/office/drawing/2014/main" id="{9CAFAD8F-6272-8687-0004-F222D92BCE59}"/>
              </a:ext>
            </a:extLst>
          </p:cNvPr>
          <p:cNvPicPr>
            <a:picLocks noChangeAspect="1"/>
          </p:cNvPicPr>
          <p:nvPr/>
        </p:nvPicPr>
        <p:blipFill>
          <a:blip r:embed="rId8"/>
          <a:stretch>
            <a:fillRect/>
          </a:stretch>
        </p:blipFill>
        <p:spPr>
          <a:xfrm rot="3300000">
            <a:off x="9612351" y="-611710"/>
            <a:ext cx="2743200" cy="3360735"/>
          </a:xfrm>
          <a:prstGeom prst="rect">
            <a:avLst/>
          </a:prstGeom>
        </p:spPr>
      </p:pic>
      <p:pic>
        <p:nvPicPr>
          <p:cNvPr id="18" name="Picture 18" descr="Shape&#10;&#10;Description automatically generated">
            <a:extLst>
              <a:ext uri="{FF2B5EF4-FFF2-40B4-BE49-F238E27FC236}">
                <a16:creationId xmlns:a16="http://schemas.microsoft.com/office/drawing/2014/main" id="{BDE39263-8C41-9EAE-F111-D5993A5FB35B}"/>
              </a:ext>
            </a:extLst>
          </p:cNvPr>
          <p:cNvPicPr>
            <a:picLocks noChangeAspect="1"/>
          </p:cNvPicPr>
          <p:nvPr/>
        </p:nvPicPr>
        <p:blipFill>
          <a:blip r:embed="rId9"/>
          <a:stretch>
            <a:fillRect/>
          </a:stretch>
        </p:blipFill>
        <p:spPr>
          <a:xfrm rot="3300000">
            <a:off x="9612351" y="4090389"/>
            <a:ext cx="2743200" cy="3360735"/>
          </a:xfrm>
          <a:prstGeom prst="rect">
            <a:avLst/>
          </a:prstGeom>
        </p:spPr>
      </p:pic>
      <p:sp>
        <p:nvSpPr>
          <p:cNvPr id="20" name="TextBox 19">
            <a:extLst>
              <a:ext uri="{FF2B5EF4-FFF2-40B4-BE49-F238E27FC236}">
                <a16:creationId xmlns:a16="http://schemas.microsoft.com/office/drawing/2014/main" id="{DB79707C-B7AC-CCF9-40F2-CD664B834004}"/>
              </a:ext>
            </a:extLst>
          </p:cNvPr>
          <p:cNvSpPr txBox="1"/>
          <p:nvPr/>
        </p:nvSpPr>
        <p:spPr>
          <a:xfrm>
            <a:off x="9918157" y="656374"/>
            <a:ext cx="6256974" cy="14945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latin typeface="Bahnschrift"/>
                <a:cs typeface="Calibri"/>
              </a:rPr>
              <a:t>S</a:t>
            </a:r>
            <a:r>
              <a:rPr lang="en-US" sz="2400">
                <a:latin typeface="Bahnschrift"/>
                <a:cs typeface="Calibri"/>
              </a:rPr>
              <a:t>ubjective</a:t>
            </a:r>
          </a:p>
          <a:p>
            <a:pPr marL="285750" indent="-285750">
              <a:lnSpc>
                <a:spcPct val="150000"/>
              </a:lnSpc>
              <a:buFont typeface="Calibri"/>
              <a:buChar char="-"/>
            </a:pPr>
            <a:endParaRPr lang="en-US" sz="2400">
              <a:latin typeface="Bahnschrift"/>
              <a:cs typeface="Calibri"/>
            </a:endParaRPr>
          </a:p>
        </p:txBody>
      </p:sp>
      <p:sp>
        <p:nvSpPr>
          <p:cNvPr id="22" name="TextBox 21">
            <a:extLst>
              <a:ext uri="{FF2B5EF4-FFF2-40B4-BE49-F238E27FC236}">
                <a16:creationId xmlns:a16="http://schemas.microsoft.com/office/drawing/2014/main" id="{F64F081A-3979-E908-80AB-43479AF266D5}"/>
              </a:ext>
            </a:extLst>
          </p:cNvPr>
          <p:cNvSpPr txBox="1"/>
          <p:nvPr/>
        </p:nvSpPr>
        <p:spPr>
          <a:xfrm>
            <a:off x="9918157" y="2185279"/>
            <a:ext cx="6256974" cy="14945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latin typeface="Bahnschrift"/>
                <a:cs typeface="Calibri"/>
              </a:rPr>
              <a:t>O</a:t>
            </a:r>
            <a:r>
              <a:rPr lang="en-US" sz="2400">
                <a:latin typeface="Bahnschrift"/>
                <a:cs typeface="Calibri"/>
              </a:rPr>
              <a:t>bjective</a:t>
            </a:r>
          </a:p>
          <a:p>
            <a:pPr marL="285750" indent="-285750">
              <a:lnSpc>
                <a:spcPct val="150000"/>
              </a:lnSpc>
              <a:buFont typeface="Calibri"/>
              <a:buChar char="-"/>
            </a:pPr>
            <a:endParaRPr lang="en-US" sz="2400">
              <a:latin typeface="Bahnschrift"/>
              <a:cs typeface="Calibri"/>
            </a:endParaRPr>
          </a:p>
        </p:txBody>
      </p:sp>
      <p:sp>
        <p:nvSpPr>
          <p:cNvPr id="24" name="TextBox 23">
            <a:extLst>
              <a:ext uri="{FF2B5EF4-FFF2-40B4-BE49-F238E27FC236}">
                <a16:creationId xmlns:a16="http://schemas.microsoft.com/office/drawing/2014/main" id="{C8A3C522-A778-D636-0459-0FA68296A3D7}"/>
              </a:ext>
            </a:extLst>
          </p:cNvPr>
          <p:cNvSpPr txBox="1"/>
          <p:nvPr/>
        </p:nvSpPr>
        <p:spPr>
          <a:xfrm>
            <a:off x="9921874" y="3771849"/>
            <a:ext cx="6256974" cy="14945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latin typeface="Bahnschrift"/>
                <a:cs typeface="Calibri"/>
              </a:rPr>
              <a:t>A</a:t>
            </a:r>
            <a:r>
              <a:rPr lang="en-US" sz="2400">
                <a:latin typeface="Bahnschrift"/>
                <a:cs typeface="Calibri"/>
              </a:rPr>
              <a:t>ssessment</a:t>
            </a:r>
            <a:endParaRPr lang="en-US" sz="2400">
              <a:latin typeface="Calibri"/>
              <a:cs typeface="Calibri"/>
            </a:endParaRPr>
          </a:p>
          <a:p>
            <a:pPr marL="285750" indent="-285750">
              <a:lnSpc>
                <a:spcPct val="150000"/>
              </a:lnSpc>
              <a:buFont typeface="Calibri"/>
              <a:buChar char="-"/>
            </a:pPr>
            <a:endParaRPr lang="en-US" sz="2400">
              <a:latin typeface="Bahnschrift"/>
              <a:cs typeface="Calibri"/>
            </a:endParaRPr>
          </a:p>
        </p:txBody>
      </p:sp>
      <p:sp>
        <p:nvSpPr>
          <p:cNvPr id="26" name="TextBox 25">
            <a:extLst>
              <a:ext uri="{FF2B5EF4-FFF2-40B4-BE49-F238E27FC236}">
                <a16:creationId xmlns:a16="http://schemas.microsoft.com/office/drawing/2014/main" id="{0C56E6B7-570A-2CA6-9969-27E95026D37D}"/>
              </a:ext>
            </a:extLst>
          </p:cNvPr>
          <p:cNvSpPr txBox="1"/>
          <p:nvPr/>
        </p:nvSpPr>
        <p:spPr>
          <a:xfrm>
            <a:off x="9921874" y="5376387"/>
            <a:ext cx="6256974" cy="14945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latin typeface="Bahnschrift"/>
                <a:cs typeface="Calibri"/>
              </a:rPr>
              <a:t>P</a:t>
            </a:r>
            <a:r>
              <a:rPr lang="en-US" sz="2400">
                <a:latin typeface="Bahnschrift"/>
                <a:cs typeface="Calibri"/>
              </a:rPr>
              <a:t>lan</a:t>
            </a:r>
          </a:p>
          <a:p>
            <a:pPr marL="285750" indent="-285750">
              <a:lnSpc>
                <a:spcPct val="150000"/>
              </a:lnSpc>
              <a:buFont typeface="Calibri"/>
              <a:buChar char="-"/>
            </a:pPr>
            <a:endParaRPr lang="en-US" sz="2400">
              <a:latin typeface="Bahnschrift"/>
              <a:cs typeface="Calibri"/>
            </a:endParaRPr>
          </a:p>
        </p:txBody>
      </p:sp>
    </p:spTree>
    <p:custDataLst>
      <p:tags r:id="rId1"/>
    </p:custDataLst>
    <p:extLst>
      <p:ext uri="{BB962C8B-B14F-4D97-AF65-F5344CB8AC3E}">
        <p14:creationId xmlns:p14="http://schemas.microsoft.com/office/powerpoint/2010/main" val="307612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1+#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1+#ppt_w/2"/>
                                          </p:val>
                                        </p:tav>
                                        <p:tav tm="100000">
                                          <p:val>
                                            <p:strVal val="#ppt_x"/>
                                          </p:val>
                                        </p:tav>
                                      </p:tavLst>
                                    </p:anim>
                                    <p:anim calcmode="lin" valueType="num">
                                      <p:cBhvr additive="base">
                                        <p:cTn id="25"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1+#ppt_w/2"/>
                                          </p:val>
                                        </p:tav>
                                        <p:tav tm="100000">
                                          <p:val>
                                            <p:strVal val="#ppt_x"/>
                                          </p:val>
                                        </p:tav>
                                      </p:tavLst>
                                    </p:anim>
                                    <p:anim calcmode="lin" valueType="num">
                                      <p:cBhvr additive="base">
                                        <p:cTn id="31"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2" grpId="0"/>
      <p:bldP spid="24"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707886"/>
          </a:xfrm>
          <a:prstGeom prst="rect">
            <a:avLst/>
          </a:prstGeom>
          <a:noFill/>
        </p:spPr>
        <p:txBody>
          <a:bodyPr wrap="square" lIns="91440" tIns="45720" rIns="91440" bIns="45720" rtlCol="0" anchor="t">
            <a:spAutoFit/>
          </a:bodyPr>
          <a:lstStyle/>
          <a:p>
            <a:r>
              <a:rPr lang="en-US" sz="4000" b="1">
                <a:latin typeface="Bahnschrift"/>
                <a:ea typeface="Open Sans"/>
                <a:cs typeface="Open Sans"/>
              </a:rPr>
              <a:t>Common Mistakes</a:t>
            </a:r>
          </a:p>
        </p:txBody>
      </p:sp>
      <p:sp>
        <p:nvSpPr>
          <p:cNvPr id="10" name="Rectangle 9">
            <a:extLst>
              <a:ext uri="{FF2B5EF4-FFF2-40B4-BE49-F238E27FC236}">
                <a16:creationId xmlns:a16="http://schemas.microsoft.com/office/drawing/2014/main" id="{C397482C-B12A-DA9E-190F-4141E12A66F0}"/>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CCB9C635-6FF7-9106-6B01-1EEA3417A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2" name="TextBox 1">
            <a:extLst>
              <a:ext uri="{FF2B5EF4-FFF2-40B4-BE49-F238E27FC236}">
                <a16:creationId xmlns:a16="http://schemas.microsoft.com/office/drawing/2014/main" id="{600AB67C-8EBB-A07D-572D-635A6ED3DA76}"/>
              </a:ext>
            </a:extLst>
          </p:cNvPr>
          <p:cNvSpPr txBox="1"/>
          <p:nvPr/>
        </p:nvSpPr>
        <p:spPr>
          <a:xfrm>
            <a:off x="473926" y="2100146"/>
            <a:ext cx="6099871"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v"/>
            </a:pPr>
            <a:r>
              <a:rPr lang="en-US" sz="3200">
                <a:solidFill>
                  <a:schemeClr val="tx1">
                    <a:lumMod val="65000"/>
                    <a:lumOff val="35000"/>
                  </a:schemeClr>
                </a:solidFill>
                <a:cs typeface="Calibri" panose="020F0502020204030204"/>
              </a:rPr>
              <a:t>Case worker includes opinion not based off evidence</a:t>
            </a:r>
          </a:p>
          <a:p>
            <a:pPr marL="342900" indent="-342900">
              <a:buFont typeface="Wingdings"/>
              <a:buChar char="v"/>
            </a:pPr>
            <a:r>
              <a:rPr lang="en-US" sz="3200">
                <a:solidFill>
                  <a:schemeClr val="tx1">
                    <a:lumMod val="65000"/>
                    <a:lumOff val="35000"/>
                  </a:schemeClr>
                </a:solidFill>
                <a:latin typeface="Calibri"/>
                <a:ea typeface="+mn-lt"/>
                <a:cs typeface="+mn-lt"/>
              </a:rPr>
              <a:t>Vague notes</a:t>
            </a:r>
          </a:p>
          <a:p>
            <a:pPr marL="342900" indent="-342900">
              <a:buFont typeface="Wingdings"/>
              <a:buChar char="v"/>
            </a:pPr>
            <a:r>
              <a:rPr lang="en-US" sz="3200">
                <a:solidFill>
                  <a:schemeClr val="tx1">
                    <a:lumMod val="65000"/>
                    <a:lumOff val="35000"/>
                  </a:schemeClr>
                </a:solidFill>
                <a:latin typeface="Calibri"/>
                <a:ea typeface="+mn-lt"/>
                <a:cs typeface="+mn-lt"/>
              </a:rPr>
              <a:t>Missing information</a:t>
            </a:r>
            <a:endParaRPr lang="en-US">
              <a:solidFill>
                <a:schemeClr val="tx1">
                  <a:lumMod val="65000"/>
                  <a:lumOff val="35000"/>
                </a:schemeClr>
              </a:solidFill>
            </a:endParaRPr>
          </a:p>
          <a:p>
            <a:pPr marL="342900" indent="-342900">
              <a:buFont typeface="Wingdings"/>
              <a:buChar char="v"/>
            </a:pPr>
            <a:r>
              <a:rPr lang="en-US" sz="3200">
                <a:solidFill>
                  <a:schemeClr val="tx1">
                    <a:lumMod val="65000"/>
                    <a:lumOff val="35000"/>
                  </a:schemeClr>
                </a:solidFill>
                <a:latin typeface="Calibri"/>
                <a:ea typeface="+mn-lt"/>
                <a:cs typeface="+mn-lt"/>
              </a:rPr>
              <a:t>Unexplained acronyms</a:t>
            </a:r>
          </a:p>
          <a:p>
            <a:pPr marL="342900" indent="-342900">
              <a:buFont typeface="Wingdings"/>
              <a:buChar char="v"/>
            </a:pPr>
            <a:r>
              <a:rPr lang="en-US" sz="3200">
                <a:solidFill>
                  <a:schemeClr val="tx1">
                    <a:lumMod val="65000"/>
                    <a:lumOff val="35000"/>
                  </a:schemeClr>
                </a:solidFill>
                <a:latin typeface="Calibri"/>
                <a:ea typeface="+mn-lt"/>
                <a:cs typeface="+mn-lt"/>
              </a:rPr>
              <a:t>Unclear language</a:t>
            </a:r>
          </a:p>
          <a:p>
            <a:pPr marL="342900" indent="-342900">
              <a:buFont typeface="Wingdings"/>
              <a:buChar char="v"/>
            </a:pPr>
            <a:r>
              <a:rPr lang="en-US" sz="3200">
                <a:solidFill>
                  <a:schemeClr val="tx1">
                    <a:lumMod val="65000"/>
                    <a:lumOff val="35000"/>
                  </a:schemeClr>
                </a:solidFill>
                <a:latin typeface="Calibri"/>
                <a:ea typeface="+mn-lt"/>
                <a:cs typeface="+mn-lt"/>
              </a:rPr>
              <a:t>Template not updated with correct information</a:t>
            </a:r>
          </a:p>
        </p:txBody>
      </p:sp>
      <p:pic>
        <p:nvPicPr>
          <p:cNvPr id="7" name="Picture 5" descr="A picture containing background pattern&#10;&#10;Description automatically generated">
            <a:extLst>
              <a:ext uri="{FF2B5EF4-FFF2-40B4-BE49-F238E27FC236}">
                <a16:creationId xmlns:a16="http://schemas.microsoft.com/office/drawing/2014/main" id="{7DDF5157-3417-D3A5-D18A-BBFD705D3D47}"/>
              </a:ext>
            </a:extLst>
          </p:cNvPr>
          <p:cNvPicPr>
            <a:picLocks noChangeAspect="1"/>
          </p:cNvPicPr>
          <p:nvPr/>
        </p:nvPicPr>
        <p:blipFill>
          <a:blip r:embed="rId4"/>
          <a:stretch>
            <a:fillRect/>
          </a:stretch>
        </p:blipFill>
        <p:spPr>
          <a:xfrm rot="17100000">
            <a:off x="6506663" y="3609678"/>
            <a:ext cx="5844116" cy="3578925"/>
          </a:xfrm>
          <a:prstGeom prst="rect">
            <a:avLst/>
          </a:prstGeom>
        </p:spPr>
      </p:pic>
      <p:pic>
        <p:nvPicPr>
          <p:cNvPr id="11" name="Picture 6" descr="A picture containing graphical user interface&#10;&#10;Description automatically generated">
            <a:extLst>
              <a:ext uri="{FF2B5EF4-FFF2-40B4-BE49-F238E27FC236}">
                <a16:creationId xmlns:a16="http://schemas.microsoft.com/office/drawing/2014/main" id="{1D4284A8-5757-BCD2-A19F-0AEB3AB7C46D}"/>
              </a:ext>
            </a:extLst>
          </p:cNvPr>
          <p:cNvPicPr>
            <a:picLocks noChangeAspect="1"/>
          </p:cNvPicPr>
          <p:nvPr/>
        </p:nvPicPr>
        <p:blipFill>
          <a:blip r:embed="rId5"/>
          <a:stretch>
            <a:fillRect/>
          </a:stretch>
        </p:blipFill>
        <p:spPr>
          <a:xfrm rot="-780000">
            <a:off x="8348209" y="3229519"/>
            <a:ext cx="2341033" cy="2757271"/>
          </a:xfrm>
          <a:prstGeom prst="rect">
            <a:avLst/>
          </a:prstGeom>
        </p:spPr>
      </p:pic>
      <p:pic>
        <p:nvPicPr>
          <p:cNvPr id="18" name="Graphic 18" descr="Close with solid fill">
            <a:extLst>
              <a:ext uri="{FF2B5EF4-FFF2-40B4-BE49-F238E27FC236}">
                <a16:creationId xmlns:a16="http://schemas.microsoft.com/office/drawing/2014/main" id="{97A49E35-4D87-D6CE-9F58-76F309D297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40000">
            <a:off x="8427187" y="4144814"/>
            <a:ext cx="332317" cy="332317"/>
          </a:xfrm>
          <a:prstGeom prst="rect">
            <a:avLst/>
          </a:prstGeom>
        </p:spPr>
      </p:pic>
      <p:pic>
        <p:nvPicPr>
          <p:cNvPr id="19" name="Graphic 18" descr="Close with solid fill">
            <a:extLst>
              <a:ext uri="{FF2B5EF4-FFF2-40B4-BE49-F238E27FC236}">
                <a16:creationId xmlns:a16="http://schemas.microsoft.com/office/drawing/2014/main" id="{44AB9465-567E-8DA1-CF0B-62F65AC8BD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40000">
            <a:off x="8522436" y="4589313"/>
            <a:ext cx="332317" cy="332317"/>
          </a:xfrm>
          <a:prstGeom prst="rect">
            <a:avLst/>
          </a:prstGeom>
        </p:spPr>
      </p:pic>
      <p:pic>
        <p:nvPicPr>
          <p:cNvPr id="20" name="Graphic 18" descr="Close with solid fill">
            <a:extLst>
              <a:ext uri="{FF2B5EF4-FFF2-40B4-BE49-F238E27FC236}">
                <a16:creationId xmlns:a16="http://schemas.microsoft.com/office/drawing/2014/main" id="{4F36BD66-00E7-ABC4-F530-B6D1C7346B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40000">
            <a:off x="8628270" y="5033814"/>
            <a:ext cx="332317" cy="332317"/>
          </a:xfrm>
          <a:prstGeom prst="rect">
            <a:avLst/>
          </a:prstGeom>
        </p:spPr>
      </p:pic>
      <p:pic>
        <p:nvPicPr>
          <p:cNvPr id="21" name="Graphic 18" descr="Close with solid fill">
            <a:extLst>
              <a:ext uri="{FF2B5EF4-FFF2-40B4-BE49-F238E27FC236}">
                <a16:creationId xmlns:a16="http://schemas.microsoft.com/office/drawing/2014/main" id="{41069951-48EA-124A-385D-6A068D1918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840000">
            <a:off x="8723520" y="5499481"/>
            <a:ext cx="332317" cy="332317"/>
          </a:xfrm>
          <a:prstGeom prst="rect">
            <a:avLst/>
          </a:prstGeom>
        </p:spPr>
      </p:pic>
    </p:spTree>
    <p:custDataLst>
      <p:tags r:id="rId1"/>
    </p:custDataLst>
    <p:extLst>
      <p:ext uri="{BB962C8B-B14F-4D97-AF65-F5344CB8AC3E}">
        <p14:creationId xmlns:p14="http://schemas.microsoft.com/office/powerpoint/2010/main" val="179801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707886"/>
          </a:xfrm>
          <a:prstGeom prst="rect">
            <a:avLst/>
          </a:prstGeom>
          <a:noFill/>
        </p:spPr>
        <p:txBody>
          <a:bodyPr wrap="square" lIns="91440" tIns="45720" rIns="91440" bIns="45720" rtlCol="0" anchor="t">
            <a:spAutoFit/>
          </a:bodyPr>
          <a:lstStyle/>
          <a:p>
            <a:r>
              <a:rPr lang="en-US" sz="4000" b="1">
                <a:latin typeface="Bahnschrift"/>
                <a:ea typeface="Open Sans"/>
                <a:cs typeface="Open Sans"/>
              </a:rPr>
              <a:t>Example of a Common Mistake</a:t>
            </a:r>
          </a:p>
        </p:txBody>
      </p:sp>
      <p:sp>
        <p:nvSpPr>
          <p:cNvPr id="10" name="Rectangle 9">
            <a:extLst>
              <a:ext uri="{FF2B5EF4-FFF2-40B4-BE49-F238E27FC236}">
                <a16:creationId xmlns:a16="http://schemas.microsoft.com/office/drawing/2014/main" id="{C397482C-B12A-DA9E-190F-4141E12A66F0}"/>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CCB9C635-6FF7-9106-6B01-1EEA3417A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2" name="TextBox 1">
            <a:extLst>
              <a:ext uri="{FF2B5EF4-FFF2-40B4-BE49-F238E27FC236}">
                <a16:creationId xmlns:a16="http://schemas.microsoft.com/office/drawing/2014/main" id="{600AB67C-8EBB-A07D-572D-635A6ED3DA76}"/>
              </a:ext>
            </a:extLst>
          </p:cNvPr>
          <p:cNvSpPr txBox="1"/>
          <p:nvPr/>
        </p:nvSpPr>
        <p:spPr>
          <a:xfrm>
            <a:off x="473926" y="2100146"/>
            <a:ext cx="60998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solidFill>
                <a:schemeClr val="tx1">
                  <a:lumMod val="65000"/>
                  <a:lumOff val="35000"/>
                </a:schemeClr>
              </a:solidFill>
              <a:latin typeface="Calibri"/>
              <a:ea typeface="+mn-lt"/>
              <a:cs typeface="+mn-lt"/>
            </a:endParaRPr>
          </a:p>
        </p:txBody>
      </p:sp>
      <p:graphicFrame>
        <p:nvGraphicFramePr>
          <p:cNvPr id="5" name="Table 28">
            <a:extLst>
              <a:ext uri="{FF2B5EF4-FFF2-40B4-BE49-F238E27FC236}">
                <a16:creationId xmlns:a16="http://schemas.microsoft.com/office/drawing/2014/main" id="{2C527BB2-8114-D4F7-ECB3-CC93FF4073DE}"/>
              </a:ext>
            </a:extLst>
          </p:cNvPr>
          <p:cNvGraphicFramePr>
            <a:graphicFrameLocks noGrp="1"/>
          </p:cNvGraphicFramePr>
          <p:nvPr>
            <p:extLst>
              <p:ext uri="{D42A27DB-BD31-4B8C-83A1-F6EECF244321}">
                <p14:modId xmlns:p14="http://schemas.microsoft.com/office/powerpoint/2010/main" val="988981073"/>
              </p:ext>
            </p:extLst>
          </p:nvPr>
        </p:nvGraphicFramePr>
        <p:xfrm>
          <a:off x="1428750" y="2423583"/>
          <a:ext cx="9160881" cy="2926080"/>
        </p:xfrm>
        <a:graphic>
          <a:graphicData uri="http://schemas.openxmlformats.org/drawingml/2006/table">
            <a:tbl>
              <a:tblPr firstRow="1" bandRow="1">
                <a:tableStyleId>{5C22544A-7EE6-4342-B048-85BDC9FD1C3A}</a:tableStyleId>
              </a:tblPr>
              <a:tblGrid>
                <a:gridCol w="1160859">
                  <a:extLst>
                    <a:ext uri="{9D8B030D-6E8A-4147-A177-3AD203B41FA5}">
                      <a16:colId xmlns:a16="http://schemas.microsoft.com/office/drawing/2014/main" val="91095240"/>
                    </a:ext>
                  </a:extLst>
                </a:gridCol>
                <a:gridCol w="1170426">
                  <a:extLst>
                    <a:ext uri="{9D8B030D-6E8A-4147-A177-3AD203B41FA5}">
                      <a16:colId xmlns:a16="http://schemas.microsoft.com/office/drawing/2014/main" val="414341404"/>
                    </a:ext>
                  </a:extLst>
                </a:gridCol>
                <a:gridCol w="1325397">
                  <a:extLst>
                    <a:ext uri="{9D8B030D-6E8A-4147-A177-3AD203B41FA5}">
                      <a16:colId xmlns:a16="http://schemas.microsoft.com/office/drawing/2014/main" val="3199720923"/>
                    </a:ext>
                  </a:extLst>
                </a:gridCol>
                <a:gridCol w="1703916">
                  <a:extLst>
                    <a:ext uri="{9D8B030D-6E8A-4147-A177-3AD203B41FA5}">
                      <a16:colId xmlns:a16="http://schemas.microsoft.com/office/drawing/2014/main" val="459919119"/>
                    </a:ext>
                  </a:extLst>
                </a:gridCol>
                <a:gridCol w="2699093">
                  <a:extLst>
                    <a:ext uri="{9D8B030D-6E8A-4147-A177-3AD203B41FA5}">
                      <a16:colId xmlns:a16="http://schemas.microsoft.com/office/drawing/2014/main" val="1432641372"/>
                    </a:ext>
                  </a:extLst>
                </a:gridCol>
                <a:gridCol w="1101190">
                  <a:extLst>
                    <a:ext uri="{9D8B030D-6E8A-4147-A177-3AD203B41FA5}">
                      <a16:colId xmlns:a16="http://schemas.microsoft.com/office/drawing/2014/main" val="3557084165"/>
                    </a:ext>
                  </a:extLst>
                </a:gridCol>
              </a:tblGrid>
              <a:tr h="364741">
                <a:tc>
                  <a:txBody>
                    <a:bodyPr/>
                    <a:lstStyle/>
                    <a:p>
                      <a:r>
                        <a:rPr lang="en-US"/>
                        <a:t>Date</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Program/Funder</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Service Mode</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Who provided language Interpretation?</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Activity/Progress/ Service Notes</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Staff Member</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extLst>
                  <a:ext uri="{0D108BD9-81ED-4DB2-BD59-A6C34878D82A}">
                    <a16:rowId xmlns:a16="http://schemas.microsoft.com/office/drawing/2014/main" val="794937096"/>
                  </a:ext>
                </a:extLst>
              </a:tr>
              <a:tr h="1815327">
                <a:tc>
                  <a:txBody>
                    <a:bodyPr/>
                    <a:lstStyle/>
                    <a:p>
                      <a:r>
                        <a:rPr lang="en-US"/>
                        <a:t>2/23/23</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a:t>Home Visit</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a:t>Case Manager </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lvl="0">
                        <a:buNone/>
                      </a:pPr>
                      <a:r>
                        <a:rPr lang="en-US"/>
                        <a:t>Met with the client who seemed agitated during our conversation. She said that she went to LDT but unsure of starting work. Client gave me a reason why.</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a:t>Case Manager Felix</a:t>
                      </a:r>
                      <a:endParaRPr lang="en-US" err="1"/>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696619588"/>
                  </a:ext>
                </a:extLst>
              </a:tr>
            </a:tbl>
          </a:graphicData>
        </a:graphic>
      </p:graphicFrame>
    </p:spTree>
    <p:custDataLst>
      <p:tags r:id="rId1"/>
    </p:custDataLst>
    <p:extLst>
      <p:ext uri="{BB962C8B-B14F-4D97-AF65-F5344CB8AC3E}">
        <p14:creationId xmlns:p14="http://schemas.microsoft.com/office/powerpoint/2010/main" val="26349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769441"/>
          </a:xfrm>
          <a:prstGeom prst="rect">
            <a:avLst/>
          </a:prstGeom>
          <a:noFill/>
        </p:spPr>
        <p:txBody>
          <a:bodyPr wrap="square" lIns="91440" tIns="45720" rIns="91440" bIns="45720" rtlCol="0" anchor="t">
            <a:spAutoFit/>
          </a:bodyPr>
          <a:lstStyle/>
          <a:p>
            <a:r>
              <a:rPr lang="en-US" sz="4400" b="1">
                <a:latin typeface="Bahnschrift"/>
                <a:ea typeface="Open Sans"/>
                <a:cs typeface="Open Sans"/>
              </a:rPr>
              <a:t>Presenters</a:t>
            </a: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pic>
        <p:nvPicPr>
          <p:cNvPr id="9" name="Picture 10" descr="A picture containing text, ax, silhouette&#10;&#10;Description automatically generated">
            <a:extLst>
              <a:ext uri="{FF2B5EF4-FFF2-40B4-BE49-F238E27FC236}">
                <a16:creationId xmlns:a16="http://schemas.microsoft.com/office/drawing/2014/main" id="{7B9F660B-222E-C2AE-6A7C-6994C1265955}"/>
              </a:ext>
            </a:extLst>
          </p:cNvPr>
          <p:cNvPicPr>
            <a:picLocks noChangeAspect="1"/>
          </p:cNvPicPr>
          <p:nvPr/>
        </p:nvPicPr>
        <p:blipFill>
          <a:blip r:embed="rId5"/>
          <a:stretch>
            <a:fillRect/>
          </a:stretch>
        </p:blipFill>
        <p:spPr>
          <a:xfrm>
            <a:off x="961299" y="2074961"/>
            <a:ext cx="3908819" cy="4055006"/>
          </a:xfrm>
          <a:prstGeom prst="rect">
            <a:avLst/>
          </a:prstGeom>
        </p:spPr>
      </p:pic>
      <p:pic>
        <p:nvPicPr>
          <p:cNvPr id="11" name="Picture 10" descr="A picture containing text, ax, silhouette&#10;&#10;Description automatically generated">
            <a:extLst>
              <a:ext uri="{FF2B5EF4-FFF2-40B4-BE49-F238E27FC236}">
                <a16:creationId xmlns:a16="http://schemas.microsoft.com/office/drawing/2014/main" id="{DE9CFC1E-E740-787F-036E-EBFE3D81E35D}"/>
              </a:ext>
            </a:extLst>
          </p:cNvPr>
          <p:cNvPicPr>
            <a:picLocks noChangeAspect="1"/>
          </p:cNvPicPr>
          <p:nvPr/>
        </p:nvPicPr>
        <p:blipFill>
          <a:blip r:embed="rId5"/>
          <a:stretch>
            <a:fillRect/>
          </a:stretch>
        </p:blipFill>
        <p:spPr>
          <a:xfrm>
            <a:off x="6292716" y="2082962"/>
            <a:ext cx="3908819" cy="4055005"/>
          </a:xfrm>
          <a:prstGeom prst="rect">
            <a:avLst/>
          </a:prstGeom>
        </p:spPr>
      </p:pic>
      <p:pic>
        <p:nvPicPr>
          <p:cNvPr id="13" name="Picture 14">
            <a:extLst>
              <a:ext uri="{FF2B5EF4-FFF2-40B4-BE49-F238E27FC236}">
                <a16:creationId xmlns:a16="http://schemas.microsoft.com/office/drawing/2014/main" id="{B99B44AB-A3EE-217A-7B4E-D91257F59C80}"/>
              </a:ext>
            </a:extLst>
          </p:cNvPr>
          <p:cNvPicPr>
            <a:picLocks noChangeAspect="1"/>
          </p:cNvPicPr>
          <p:nvPr/>
        </p:nvPicPr>
        <p:blipFill>
          <a:blip r:embed="rId6"/>
          <a:stretch>
            <a:fillRect/>
          </a:stretch>
        </p:blipFill>
        <p:spPr>
          <a:xfrm>
            <a:off x="6518364" y="2385303"/>
            <a:ext cx="3446184" cy="3446184"/>
          </a:xfrm>
          <a:prstGeom prst="rect">
            <a:avLst/>
          </a:prstGeom>
        </p:spPr>
      </p:pic>
      <p:sp>
        <p:nvSpPr>
          <p:cNvPr id="15" name="TextBox 14">
            <a:extLst>
              <a:ext uri="{FF2B5EF4-FFF2-40B4-BE49-F238E27FC236}">
                <a16:creationId xmlns:a16="http://schemas.microsoft.com/office/drawing/2014/main" id="{E0AB481D-3F8C-D853-3F1B-0122C2615AED}"/>
              </a:ext>
            </a:extLst>
          </p:cNvPr>
          <p:cNvSpPr txBox="1"/>
          <p:nvPr/>
        </p:nvSpPr>
        <p:spPr>
          <a:xfrm>
            <a:off x="6859416" y="5822495"/>
            <a:ext cx="3408747"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Bahnschrift"/>
                <a:cs typeface="Calibri"/>
              </a:rPr>
              <a:t>Sean Hardiman</a:t>
            </a:r>
            <a:endParaRPr lang="en-US">
              <a:latin typeface="Bahnschrift"/>
              <a:cs typeface="Calibri"/>
            </a:endParaRPr>
          </a:p>
          <a:p>
            <a:r>
              <a:rPr lang="en-US" sz="1400">
                <a:latin typeface="Bahnschrift"/>
                <a:cs typeface="Calibri"/>
              </a:rPr>
              <a:t>Match Grant Field Support Coordinator</a:t>
            </a:r>
          </a:p>
        </p:txBody>
      </p:sp>
      <p:sp>
        <p:nvSpPr>
          <p:cNvPr id="17" name="TextBox 16">
            <a:extLst>
              <a:ext uri="{FF2B5EF4-FFF2-40B4-BE49-F238E27FC236}">
                <a16:creationId xmlns:a16="http://schemas.microsoft.com/office/drawing/2014/main" id="{8D6B8838-AD99-E88C-DAD8-BCDAB61D3EF2}"/>
              </a:ext>
            </a:extLst>
          </p:cNvPr>
          <p:cNvSpPr txBox="1"/>
          <p:nvPr/>
        </p:nvSpPr>
        <p:spPr>
          <a:xfrm>
            <a:off x="1232964" y="5538360"/>
            <a:ext cx="4590585"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Bahnschrift"/>
              <a:cs typeface="Calibri"/>
            </a:endParaRPr>
          </a:p>
          <a:p>
            <a:r>
              <a:rPr lang="en-US" sz="2000" b="1">
                <a:latin typeface="Bahnschrift"/>
                <a:cs typeface="Calibri"/>
              </a:rPr>
              <a:t>Raquel Kubicz</a:t>
            </a:r>
          </a:p>
          <a:p>
            <a:r>
              <a:rPr lang="en-US" sz="1400">
                <a:latin typeface="Bahnschrift"/>
                <a:cs typeface="Calibri"/>
              </a:rPr>
              <a:t>Reception &amp; Placement Field Support Specialist</a:t>
            </a:r>
            <a:endParaRPr lang="en-US" sz="1400">
              <a:latin typeface="Bahnschrift"/>
            </a:endParaRPr>
          </a:p>
        </p:txBody>
      </p:sp>
      <p:pic>
        <p:nvPicPr>
          <p:cNvPr id="2" name="Picture 5">
            <a:extLst>
              <a:ext uri="{FF2B5EF4-FFF2-40B4-BE49-F238E27FC236}">
                <a16:creationId xmlns:a16="http://schemas.microsoft.com/office/drawing/2014/main" id="{FEF032A8-3A2E-C631-7D2A-1B972CF811BC}"/>
              </a:ext>
            </a:extLst>
          </p:cNvPr>
          <p:cNvPicPr>
            <a:picLocks noChangeAspect="1"/>
          </p:cNvPicPr>
          <p:nvPr/>
        </p:nvPicPr>
        <p:blipFill rotWithShape="1">
          <a:blip r:embed="rId7"/>
          <a:srcRect l="20788" r="16411" b="2903"/>
          <a:stretch/>
        </p:blipFill>
        <p:spPr>
          <a:xfrm>
            <a:off x="1365160" y="2472027"/>
            <a:ext cx="3084775" cy="32357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920236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707886"/>
          </a:xfrm>
          <a:prstGeom prst="rect">
            <a:avLst/>
          </a:prstGeom>
          <a:noFill/>
        </p:spPr>
        <p:txBody>
          <a:bodyPr wrap="square" lIns="91440" tIns="45720" rIns="91440" bIns="45720" rtlCol="0" anchor="t">
            <a:spAutoFit/>
          </a:bodyPr>
          <a:lstStyle/>
          <a:p>
            <a:r>
              <a:rPr lang="en-US" sz="4000" b="1">
                <a:latin typeface="Bahnschrift"/>
                <a:ea typeface="Open Sans"/>
                <a:cs typeface="Open Sans"/>
              </a:rPr>
              <a:t>What is Missing?</a:t>
            </a:r>
          </a:p>
        </p:txBody>
      </p:sp>
      <p:sp>
        <p:nvSpPr>
          <p:cNvPr id="10" name="Rectangle 9">
            <a:extLst>
              <a:ext uri="{FF2B5EF4-FFF2-40B4-BE49-F238E27FC236}">
                <a16:creationId xmlns:a16="http://schemas.microsoft.com/office/drawing/2014/main" id="{C397482C-B12A-DA9E-190F-4141E12A66F0}"/>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CCB9C635-6FF7-9106-6B01-1EEA3417AE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graphicFrame>
        <p:nvGraphicFramePr>
          <p:cNvPr id="6" name="Table 28">
            <a:extLst>
              <a:ext uri="{FF2B5EF4-FFF2-40B4-BE49-F238E27FC236}">
                <a16:creationId xmlns:a16="http://schemas.microsoft.com/office/drawing/2014/main" id="{658AD27A-FCD2-B7AD-6F06-263803025A1C}"/>
              </a:ext>
            </a:extLst>
          </p:cNvPr>
          <p:cNvGraphicFramePr>
            <a:graphicFrameLocks noGrp="1"/>
          </p:cNvGraphicFramePr>
          <p:nvPr>
            <p:extLst>
              <p:ext uri="{D42A27DB-BD31-4B8C-83A1-F6EECF244321}">
                <p14:modId xmlns:p14="http://schemas.microsoft.com/office/powerpoint/2010/main" val="219943946"/>
              </p:ext>
            </p:extLst>
          </p:nvPr>
        </p:nvGraphicFramePr>
        <p:xfrm>
          <a:off x="488156" y="2178843"/>
          <a:ext cx="11348749" cy="3586844"/>
        </p:xfrm>
        <a:graphic>
          <a:graphicData uri="http://schemas.openxmlformats.org/drawingml/2006/table">
            <a:tbl>
              <a:tblPr firstRow="1" bandRow="1">
                <a:tableStyleId>{5C22544A-7EE6-4342-B048-85BDC9FD1C3A}</a:tableStyleId>
              </a:tblPr>
              <a:tblGrid>
                <a:gridCol w="1507756">
                  <a:extLst>
                    <a:ext uri="{9D8B030D-6E8A-4147-A177-3AD203B41FA5}">
                      <a16:colId xmlns:a16="http://schemas.microsoft.com/office/drawing/2014/main" val="91095240"/>
                    </a:ext>
                  </a:extLst>
                </a:gridCol>
                <a:gridCol w="1101810">
                  <a:extLst>
                    <a:ext uri="{9D8B030D-6E8A-4147-A177-3AD203B41FA5}">
                      <a16:colId xmlns:a16="http://schemas.microsoft.com/office/drawing/2014/main" val="414341404"/>
                    </a:ext>
                  </a:extLst>
                </a:gridCol>
                <a:gridCol w="1920432">
                  <a:extLst>
                    <a:ext uri="{9D8B030D-6E8A-4147-A177-3AD203B41FA5}">
                      <a16:colId xmlns:a16="http://schemas.microsoft.com/office/drawing/2014/main" val="3199720923"/>
                    </a:ext>
                  </a:extLst>
                </a:gridCol>
                <a:gridCol w="2110858">
                  <a:extLst>
                    <a:ext uri="{9D8B030D-6E8A-4147-A177-3AD203B41FA5}">
                      <a16:colId xmlns:a16="http://schemas.microsoft.com/office/drawing/2014/main" val="459919119"/>
                    </a:ext>
                  </a:extLst>
                </a:gridCol>
                <a:gridCol w="3343711">
                  <a:extLst>
                    <a:ext uri="{9D8B030D-6E8A-4147-A177-3AD203B41FA5}">
                      <a16:colId xmlns:a16="http://schemas.microsoft.com/office/drawing/2014/main" val="1432641372"/>
                    </a:ext>
                  </a:extLst>
                </a:gridCol>
                <a:gridCol w="1364182">
                  <a:extLst>
                    <a:ext uri="{9D8B030D-6E8A-4147-A177-3AD203B41FA5}">
                      <a16:colId xmlns:a16="http://schemas.microsoft.com/office/drawing/2014/main" val="3557084165"/>
                    </a:ext>
                  </a:extLst>
                </a:gridCol>
              </a:tblGrid>
              <a:tr h="1115524">
                <a:tc>
                  <a:txBody>
                    <a:bodyPr/>
                    <a:lstStyle/>
                    <a:p>
                      <a:r>
                        <a:rPr lang="en-US"/>
                        <a:t>Date</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Program/Funder</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Service Mode</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Who provided language Interpretation?</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Activity/Progress/ Service Notes</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Staff Member</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extLst>
                  <a:ext uri="{0D108BD9-81ED-4DB2-BD59-A6C34878D82A}">
                    <a16:rowId xmlns:a16="http://schemas.microsoft.com/office/drawing/2014/main" val="794937096"/>
                  </a:ext>
                </a:extLst>
              </a:tr>
              <a:tr h="2471320">
                <a:tc>
                  <a:txBody>
                    <a:bodyPr/>
                    <a:lstStyle/>
                    <a:p>
                      <a:r>
                        <a:rPr lang="en-US" sz="1800" b="0" i="0" u="none" strike="noStrike" kern="1200">
                          <a:solidFill>
                            <a:schemeClr val="tx1">
                              <a:lumMod val="75000"/>
                              <a:lumOff val="25000"/>
                            </a:schemeClr>
                          </a:solidFill>
                          <a:latin typeface="Bahnschrift"/>
                          <a:ea typeface="+mn-ea"/>
                          <a:cs typeface="+mn-cs"/>
                        </a:rPr>
                        <a:t>2/23/23</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0" i="0" u="none" strike="noStrike" kern="1200">
                          <a:solidFill>
                            <a:schemeClr val="tx1">
                              <a:lumMod val="75000"/>
                              <a:lumOff val="25000"/>
                            </a:schemeClr>
                          </a:solidFill>
                          <a:latin typeface="Bahnschrift"/>
                          <a:ea typeface="+mn-ea"/>
                          <a:cs typeface="+mn-cs"/>
                        </a:rPr>
                        <a:t>R&amp;P</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0" i="0" u="none" strike="noStrike" kern="1200">
                          <a:solidFill>
                            <a:schemeClr val="tx1">
                              <a:lumMod val="75000"/>
                              <a:lumOff val="25000"/>
                            </a:schemeClr>
                          </a:solidFill>
                          <a:latin typeface="Bahnschrift"/>
                          <a:ea typeface="+mn-ea"/>
                          <a:cs typeface="+mn-cs"/>
                        </a:rPr>
                        <a:t>Home Visit</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0" i="0" u="none" strike="noStrike" kern="1200">
                          <a:solidFill>
                            <a:schemeClr val="tx1">
                              <a:lumMod val="75000"/>
                              <a:lumOff val="25000"/>
                            </a:schemeClr>
                          </a:solidFill>
                          <a:latin typeface="Bahnschrift"/>
                          <a:ea typeface="+mn-ea"/>
                          <a:cs typeface="+mn-cs"/>
                        </a:rPr>
                        <a:t>EMP Specialist Danny Gonzales</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lvl="0" indent="0" algn="l">
                        <a:lnSpc>
                          <a:spcPct val="100000"/>
                        </a:lnSpc>
                        <a:spcBef>
                          <a:spcPts val="0"/>
                        </a:spcBef>
                        <a:spcAft>
                          <a:spcPts val="0"/>
                        </a:spcAft>
                        <a:buNone/>
                      </a:pPr>
                      <a:r>
                        <a:rPr lang="en-US" sz="1800" b="0" i="0" u="none" strike="noStrike" noProof="0">
                          <a:solidFill>
                            <a:schemeClr val="tx1">
                              <a:lumMod val="75000"/>
                              <a:lumOff val="25000"/>
                            </a:schemeClr>
                          </a:solidFill>
                          <a:latin typeface="Bahnschrift"/>
                        </a:rPr>
                        <a:t>Met to conduct employment orientation at the office. </a:t>
                      </a:r>
                      <a:r>
                        <a:rPr lang="en-US" sz="1800" b="0" i="0" u="none" strike="noStrike" noProof="0">
                          <a:solidFill>
                            <a:srgbClr val="FF0000"/>
                          </a:solidFill>
                          <a:latin typeface="Bahnschrift"/>
                        </a:rPr>
                        <a:t> </a:t>
                      </a:r>
                      <a:endParaRPr lang="en-US" sz="1800" b="0" i="0" u="none" strike="noStrike" noProof="0">
                        <a:latin typeface="Calibri"/>
                      </a:endParaRPr>
                    </a:p>
                    <a:p>
                      <a:pPr marL="0" marR="0" lvl="0" indent="0" algn="l">
                        <a:lnSpc>
                          <a:spcPct val="100000"/>
                        </a:lnSpc>
                        <a:spcBef>
                          <a:spcPts val="0"/>
                        </a:spcBef>
                        <a:spcAft>
                          <a:spcPts val="0"/>
                        </a:spcAft>
                        <a:buNone/>
                      </a:pPr>
                      <a:endParaRPr lang="en-US" sz="1800" b="0" i="0" u="none" strike="noStrike" noProof="0">
                        <a:latin typeface="Calibri"/>
                      </a:endParaRPr>
                    </a:p>
                    <a:p>
                      <a:pPr lvl="0">
                        <a:buNone/>
                      </a:pPr>
                      <a:endParaRPr lang="en-US"/>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0" i="0" u="none" strike="noStrike" kern="1200">
                          <a:solidFill>
                            <a:schemeClr val="tx1">
                              <a:lumMod val="75000"/>
                              <a:lumOff val="25000"/>
                            </a:schemeClr>
                          </a:solidFill>
                          <a:latin typeface="Bahnschrift"/>
                          <a:ea typeface="+mn-ea"/>
                          <a:cs typeface="+mn-cs"/>
                        </a:rPr>
                        <a:t>EMP Specialist Danny Gonzales</a:t>
                      </a: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696619588"/>
                  </a:ext>
                </a:extLst>
              </a:tr>
            </a:tbl>
          </a:graphicData>
        </a:graphic>
      </p:graphicFrame>
    </p:spTree>
    <p:custDataLst>
      <p:tags r:id="rId1"/>
    </p:custDataLst>
    <p:extLst>
      <p:ext uri="{BB962C8B-B14F-4D97-AF65-F5344CB8AC3E}">
        <p14:creationId xmlns:p14="http://schemas.microsoft.com/office/powerpoint/2010/main" val="169167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707886"/>
          </a:xfrm>
          <a:prstGeom prst="rect">
            <a:avLst/>
          </a:prstGeom>
          <a:noFill/>
        </p:spPr>
        <p:txBody>
          <a:bodyPr wrap="square" lIns="91440" tIns="45720" rIns="91440" bIns="45720" rtlCol="0" anchor="t">
            <a:spAutoFit/>
          </a:bodyPr>
          <a:lstStyle/>
          <a:p>
            <a:r>
              <a:rPr lang="en-US" sz="4000" b="1">
                <a:latin typeface="Bahnschrift"/>
                <a:ea typeface="Open Sans"/>
                <a:cs typeface="Open Sans"/>
              </a:rPr>
              <a:t>Corrections</a:t>
            </a:r>
          </a:p>
        </p:txBody>
      </p:sp>
      <p:sp>
        <p:nvSpPr>
          <p:cNvPr id="10" name="Rectangle 9">
            <a:extLst>
              <a:ext uri="{FF2B5EF4-FFF2-40B4-BE49-F238E27FC236}">
                <a16:creationId xmlns:a16="http://schemas.microsoft.com/office/drawing/2014/main" id="{C397482C-B12A-DA9E-190F-4141E12A66F0}"/>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CCB9C635-6FF7-9106-6B01-1EEA3417A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graphicFrame>
        <p:nvGraphicFramePr>
          <p:cNvPr id="6" name="Table 28">
            <a:extLst>
              <a:ext uri="{FF2B5EF4-FFF2-40B4-BE49-F238E27FC236}">
                <a16:creationId xmlns:a16="http://schemas.microsoft.com/office/drawing/2014/main" id="{658AD27A-FCD2-B7AD-6F06-263803025A1C}"/>
              </a:ext>
            </a:extLst>
          </p:cNvPr>
          <p:cNvGraphicFramePr>
            <a:graphicFrameLocks noGrp="1"/>
          </p:cNvGraphicFramePr>
          <p:nvPr>
            <p:extLst>
              <p:ext uri="{D42A27DB-BD31-4B8C-83A1-F6EECF244321}">
                <p14:modId xmlns:p14="http://schemas.microsoft.com/office/powerpoint/2010/main" val="3129454524"/>
              </p:ext>
            </p:extLst>
          </p:nvPr>
        </p:nvGraphicFramePr>
        <p:xfrm>
          <a:off x="488156" y="2178843"/>
          <a:ext cx="11348749" cy="3675844"/>
        </p:xfrm>
        <a:graphic>
          <a:graphicData uri="http://schemas.openxmlformats.org/drawingml/2006/table">
            <a:tbl>
              <a:tblPr firstRow="1" bandRow="1">
                <a:tableStyleId>{5C22544A-7EE6-4342-B048-85BDC9FD1C3A}</a:tableStyleId>
              </a:tblPr>
              <a:tblGrid>
                <a:gridCol w="1507756">
                  <a:extLst>
                    <a:ext uri="{9D8B030D-6E8A-4147-A177-3AD203B41FA5}">
                      <a16:colId xmlns:a16="http://schemas.microsoft.com/office/drawing/2014/main" val="91095240"/>
                    </a:ext>
                  </a:extLst>
                </a:gridCol>
                <a:gridCol w="1081216">
                  <a:extLst>
                    <a:ext uri="{9D8B030D-6E8A-4147-A177-3AD203B41FA5}">
                      <a16:colId xmlns:a16="http://schemas.microsoft.com/office/drawing/2014/main" val="414341404"/>
                    </a:ext>
                  </a:extLst>
                </a:gridCol>
                <a:gridCol w="1941026">
                  <a:extLst>
                    <a:ext uri="{9D8B030D-6E8A-4147-A177-3AD203B41FA5}">
                      <a16:colId xmlns:a16="http://schemas.microsoft.com/office/drawing/2014/main" val="3199720923"/>
                    </a:ext>
                  </a:extLst>
                </a:gridCol>
                <a:gridCol w="2110858">
                  <a:extLst>
                    <a:ext uri="{9D8B030D-6E8A-4147-A177-3AD203B41FA5}">
                      <a16:colId xmlns:a16="http://schemas.microsoft.com/office/drawing/2014/main" val="459919119"/>
                    </a:ext>
                  </a:extLst>
                </a:gridCol>
                <a:gridCol w="3343711">
                  <a:extLst>
                    <a:ext uri="{9D8B030D-6E8A-4147-A177-3AD203B41FA5}">
                      <a16:colId xmlns:a16="http://schemas.microsoft.com/office/drawing/2014/main" val="1432641372"/>
                    </a:ext>
                  </a:extLst>
                </a:gridCol>
                <a:gridCol w="1364182">
                  <a:extLst>
                    <a:ext uri="{9D8B030D-6E8A-4147-A177-3AD203B41FA5}">
                      <a16:colId xmlns:a16="http://schemas.microsoft.com/office/drawing/2014/main" val="3557084165"/>
                    </a:ext>
                  </a:extLst>
                </a:gridCol>
              </a:tblGrid>
              <a:tr h="1115524">
                <a:tc>
                  <a:txBody>
                    <a:bodyPr/>
                    <a:lstStyle/>
                    <a:p>
                      <a:r>
                        <a:rPr lang="en-US"/>
                        <a:t>Date</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Program/Funder</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Service Mode</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Who provided language Interpretation?</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Activity/Progress/ Service Notes</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tc>
                  <a:txBody>
                    <a:bodyPr/>
                    <a:lstStyle/>
                    <a:p>
                      <a:r>
                        <a:rPr lang="en-US"/>
                        <a:t>Staff Member</a:t>
                      </a:r>
                    </a:p>
                  </a:txBody>
                  <a:tcPr>
                    <a:lnL w="12700">
                      <a:solidFill>
                        <a:schemeClr val="tx1"/>
                      </a:solidFill>
                    </a:lnL>
                    <a:lnR w="12700">
                      <a:solidFill>
                        <a:schemeClr val="tx1"/>
                      </a:solidFill>
                    </a:lnR>
                    <a:lnT w="12700">
                      <a:solidFill>
                        <a:schemeClr val="tx1"/>
                      </a:solidFill>
                    </a:lnT>
                    <a:lnB w="12700">
                      <a:solidFill>
                        <a:schemeClr val="tx1"/>
                      </a:solidFill>
                    </a:lnB>
                    <a:solidFill>
                      <a:srgbClr val="00765A"/>
                    </a:solidFill>
                  </a:tcPr>
                </a:tc>
                <a:extLst>
                  <a:ext uri="{0D108BD9-81ED-4DB2-BD59-A6C34878D82A}">
                    <a16:rowId xmlns:a16="http://schemas.microsoft.com/office/drawing/2014/main" val="794937096"/>
                  </a:ext>
                </a:extLst>
              </a:tr>
              <a:tr h="2471320">
                <a:tc>
                  <a:txBody>
                    <a:bodyPr/>
                    <a:lstStyle/>
                    <a:p>
                      <a:r>
                        <a:rPr lang="en-US" sz="1800" b="0" i="0" u="none" strike="noStrike" kern="1200">
                          <a:solidFill>
                            <a:schemeClr val="tx1">
                              <a:lumMod val="75000"/>
                              <a:lumOff val="25000"/>
                            </a:schemeClr>
                          </a:solidFill>
                          <a:latin typeface="Bahnschrift"/>
                          <a:ea typeface="+mn-ea"/>
                          <a:cs typeface="+mn-cs"/>
                        </a:rPr>
                        <a:t>2/23/23</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0" i="0" u="none" strike="noStrike" kern="1200">
                          <a:solidFill>
                            <a:schemeClr val="tx1">
                              <a:lumMod val="75000"/>
                              <a:lumOff val="25000"/>
                            </a:schemeClr>
                          </a:solidFill>
                          <a:latin typeface="Bahnschrift"/>
                          <a:ea typeface="+mn-ea"/>
                          <a:cs typeface="+mn-cs"/>
                        </a:rPr>
                        <a:t>R&amp;P</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1" i="0" u="none" strike="noStrike" kern="1200">
                          <a:solidFill>
                            <a:schemeClr val="tx1">
                              <a:lumMod val="75000"/>
                              <a:lumOff val="25000"/>
                            </a:schemeClr>
                          </a:solidFill>
                          <a:highlight>
                            <a:srgbClr val="FFFF00"/>
                          </a:highlight>
                          <a:latin typeface="Bahnschrift"/>
                          <a:ea typeface="+mn-ea"/>
                          <a:cs typeface="+mn-cs"/>
                        </a:rPr>
                        <a:t>Office</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0" i="0" u="none" strike="noStrike" kern="1200">
                          <a:solidFill>
                            <a:schemeClr val="tx1">
                              <a:lumMod val="75000"/>
                              <a:lumOff val="25000"/>
                            </a:schemeClr>
                          </a:solidFill>
                          <a:latin typeface="Bahnschrift"/>
                          <a:ea typeface="+mn-ea"/>
                          <a:cs typeface="+mn-cs"/>
                        </a:rPr>
                        <a:t>EMP Specialist Danny Gonzales</a:t>
                      </a: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marL="0" marR="0" lvl="0" indent="0" algn="l">
                        <a:lnSpc>
                          <a:spcPct val="100000"/>
                        </a:lnSpc>
                        <a:spcBef>
                          <a:spcPts val="0"/>
                        </a:spcBef>
                        <a:spcAft>
                          <a:spcPts val="0"/>
                        </a:spcAft>
                        <a:buNone/>
                      </a:pPr>
                      <a:r>
                        <a:rPr lang="en-US" sz="1800" b="0" i="0" u="none" strike="noStrike" noProof="0">
                          <a:solidFill>
                            <a:schemeClr val="tx1">
                              <a:lumMod val="75000"/>
                              <a:lumOff val="25000"/>
                            </a:schemeClr>
                          </a:solidFill>
                          <a:latin typeface="Bahnschrift"/>
                        </a:rPr>
                        <a:t>Met with</a:t>
                      </a:r>
                      <a:r>
                        <a:rPr lang="en-US" sz="1800" b="0" i="0" u="none" strike="noStrike" noProof="0">
                          <a:solidFill>
                            <a:schemeClr val="tx1"/>
                          </a:solidFill>
                          <a:highlight>
                            <a:srgbClr val="FFFF00"/>
                          </a:highlight>
                          <a:latin typeface="Bahnschrift"/>
                        </a:rPr>
                        <a:t> </a:t>
                      </a:r>
                      <a:r>
                        <a:rPr lang="en-US" sz="1800" b="1" i="0" u="none" strike="noStrike" noProof="0">
                          <a:solidFill>
                            <a:schemeClr val="tx1"/>
                          </a:solidFill>
                          <a:highlight>
                            <a:srgbClr val="FFFF00"/>
                          </a:highlight>
                          <a:latin typeface="Bahnschrift"/>
                        </a:rPr>
                        <a:t>all three adult clients</a:t>
                      </a:r>
                      <a:r>
                        <a:rPr lang="en-US" sz="1800" b="0" i="0" u="none" strike="noStrike" noProof="0">
                          <a:solidFill>
                            <a:schemeClr val="tx1">
                              <a:lumMod val="75000"/>
                              <a:lumOff val="25000"/>
                            </a:schemeClr>
                          </a:solidFill>
                          <a:latin typeface="Bahnschrift"/>
                        </a:rPr>
                        <a:t> today to conduct employment orientation</a:t>
                      </a:r>
                      <a:r>
                        <a:rPr lang="en-US" sz="1800" b="0" i="0" u="none" strike="noStrike" noProof="0">
                          <a:solidFill>
                            <a:schemeClr val="tx1">
                              <a:lumMod val="75000"/>
                              <a:lumOff val="25000"/>
                            </a:schemeClr>
                          </a:solidFill>
                          <a:highlight>
                            <a:srgbClr val="FFFF00"/>
                          </a:highlight>
                          <a:latin typeface="Bahnschrift"/>
                        </a:rPr>
                        <a:t>. </a:t>
                      </a:r>
                      <a:r>
                        <a:rPr lang="en-US" sz="1800" b="1" i="0" u="none" strike="noStrike" noProof="0">
                          <a:solidFill>
                            <a:schemeClr val="tx1">
                              <a:lumMod val="75000"/>
                              <a:lumOff val="25000"/>
                            </a:schemeClr>
                          </a:solidFill>
                          <a:highlight>
                            <a:srgbClr val="FFFF00"/>
                          </a:highlight>
                          <a:latin typeface="Bahnschrift"/>
                        </a:rPr>
                        <a:t>The U.S. job market, current available employment opportunities, job placement process, and tax compliance was discussed.</a:t>
                      </a:r>
                      <a:endParaRPr lang="en-US" u="none">
                        <a:highlight>
                          <a:srgbClr val="FFFF00"/>
                        </a:highlight>
                      </a:endParaRPr>
                    </a:p>
                  </a:txBody>
                  <a:tcP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r>
                        <a:rPr lang="en-US" sz="1800" b="0" i="0" u="none" strike="noStrike" kern="1200">
                          <a:solidFill>
                            <a:schemeClr val="tx1">
                              <a:lumMod val="75000"/>
                              <a:lumOff val="25000"/>
                            </a:schemeClr>
                          </a:solidFill>
                          <a:latin typeface="Bahnschrift"/>
                          <a:ea typeface="+mn-ea"/>
                          <a:cs typeface="+mn-cs"/>
                        </a:rPr>
                        <a:t>EMP Specialist Danny Gonzales</a:t>
                      </a:r>
                      <a:endParaRPr lang="en-US" sz="1800" b="0" i="0" u="none" strike="noStrike" kern="1200" err="1">
                        <a:solidFill>
                          <a:schemeClr val="tx1">
                            <a:lumMod val="75000"/>
                            <a:lumOff val="25000"/>
                          </a:schemeClr>
                        </a:solidFill>
                        <a:latin typeface="Bahnschrift"/>
                        <a:ea typeface="+mn-ea"/>
                        <a:cs typeface="+mn-cs"/>
                      </a:endParaRPr>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696619588"/>
                  </a:ext>
                </a:extLst>
              </a:tr>
            </a:tbl>
          </a:graphicData>
        </a:graphic>
      </p:graphicFrame>
    </p:spTree>
    <p:custDataLst>
      <p:tags r:id="rId1"/>
    </p:custDataLst>
    <p:extLst>
      <p:ext uri="{BB962C8B-B14F-4D97-AF65-F5344CB8AC3E}">
        <p14:creationId xmlns:p14="http://schemas.microsoft.com/office/powerpoint/2010/main" val="305227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707886"/>
          </a:xfrm>
          <a:prstGeom prst="rect">
            <a:avLst/>
          </a:prstGeom>
          <a:noFill/>
        </p:spPr>
        <p:txBody>
          <a:bodyPr wrap="square" lIns="91440" tIns="45720" rIns="91440" bIns="45720" rtlCol="0" anchor="t">
            <a:spAutoFit/>
          </a:bodyPr>
          <a:lstStyle/>
          <a:p>
            <a:r>
              <a:rPr lang="en-US" sz="4000" b="1">
                <a:latin typeface="Bahnschrift"/>
                <a:ea typeface="Open Sans"/>
                <a:cs typeface="Open Sans"/>
              </a:rPr>
              <a:t>What is Missing?</a:t>
            </a:r>
          </a:p>
        </p:txBody>
      </p:sp>
      <p:sp>
        <p:nvSpPr>
          <p:cNvPr id="10" name="Rectangle 9">
            <a:extLst>
              <a:ext uri="{FF2B5EF4-FFF2-40B4-BE49-F238E27FC236}">
                <a16:creationId xmlns:a16="http://schemas.microsoft.com/office/drawing/2014/main" id="{C397482C-B12A-DA9E-190F-4141E12A66F0}"/>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CCB9C635-6FF7-9106-6B01-1EEA3417AE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2" name="TextBox 1">
            <a:extLst>
              <a:ext uri="{FF2B5EF4-FFF2-40B4-BE49-F238E27FC236}">
                <a16:creationId xmlns:a16="http://schemas.microsoft.com/office/drawing/2014/main" id="{5581AD25-C220-1395-EF1F-022F07D7CF48}"/>
              </a:ext>
            </a:extLst>
          </p:cNvPr>
          <p:cNvSpPr txBox="1"/>
          <p:nvPr/>
        </p:nvSpPr>
        <p:spPr>
          <a:xfrm>
            <a:off x="904874" y="2420936"/>
            <a:ext cx="1038489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lumMod val="75000"/>
                    <a:lumOff val="25000"/>
                  </a:schemeClr>
                </a:solidFill>
                <a:latin typeface="Bahnschrift"/>
                <a:ea typeface="+mn-lt"/>
                <a:cs typeface="+mn-lt"/>
              </a:rPr>
              <a:t>Case Worker Maria met with the family and completed the SSP for each client. The SSP was completed with the adults on the case, Ahmad and Fatima, who understand a little English. Daryl promised to help them improve their language skills. Ahmad is ready to start with any job, as soon as he receives his documents. The family has a one-year-old child who will need the necessary immunizations and be referred for a well-being child assessment. MG caseworker is following up with the CHH to obtain the family’s benefits.</a:t>
            </a:r>
          </a:p>
        </p:txBody>
      </p:sp>
    </p:spTree>
    <p:custDataLst>
      <p:tags r:id="rId1"/>
    </p:custDataLst>
    <p:extLst>
      <p:ext uri="{BB962C8B-B14F-4D97-AF65-F5344CB8AC3E}">
        <p14:creationId xmlns:p14="http://schemas.microsoft.com/office/powerpoint/2010/main" val="3337874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707886"/>
          </a:xfrm>
          <a:prstGeom prst="rect">
            <a:avLst/>
          </a:prstGeom>
          <a:noFill/>
        </p:spPr>
        <p:txBody>
          <a:bodyPr wrap="square" lIns="91440" tIns="45720" rIns="91440" bIns="45720" rtlCol="0" anchor="t">
            <a:spAutoFit/>
          </a:bodyPr>
          <a:lstStyle/>
          <a:p>
            <a:r>
              <a:rPr lang="en-US" sz="4000" b="1">
                <a:latin typeface="Bahnschrift"/>
                <a:ea typeface="Open Sans"/>
                <a:cs typeface="Open Sans"/>
              </a:rPr>
              <a:t>Corrections</a:t>
            </a:r>
          </a:p>
        </p:txBody>
      </p:sp>
      <p:sp>
        <p:nvSpPr>
          <p:cNvPr id="10" name="Rectangle 9">
            <a:extLst>
              <a:ext uri="{FF2B5EF4-FFF2-40B4-BE49-F238E27FC236}">
                <a16:creationId xmlns:a16="http://schemas.microsoft.com/office/drawing/2014/main" id="{C397482C-B12A-DA9E-190F-4141E12A66F0}"/>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CCB9C635-6FF7-9106-6B01-1EEA3417A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2" name="TextBox 1">
            <a:extLst>
              <a:ext uri="{FF2B5EF4-FFF2-40B4-BE49-F238E27FC236}">
                <a16:creationId xmlns:a16="http://schemas.microsoft.com/office/drawing/2014/main" id="{5581AD25-C220-1395-EF1F-022F07D7CF48}"/>
              </a:ext>
            </a:extLst>
          </p:cNvPr>
          <p:cNvSpPr txBox="1"/>
          <p:nvPr/>
        </p:nvSpPr>
        <p:spPr>
          <a:xfrm>
            <a:off x="799740" y="1962658"/>
            <a:ext cx="10384895"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lumMod val="75000"/>
                    <a:lumOff val="25000"/>
                  </a:schemeClr>
                </a:solidFill>
                <a:latin typeface="Bahnschrift"/>
                <a:ea typeface="+mn-lt"/>
                <a:cs typeface="+mn-lt"/>
              </a:rPr>
              <a:t>Case Worker Maria met with the family and completed the SSP for each client. </a:t>
            </a:r>
            <a:r>
              <a:rPr lang="en-US" sz="2400" b="1">
                <a:solidFill>
                  <a:schemeClr val="tx1">
                    <a:lumMod val="75000"/>
                    <a:lumOff val="25000"/>
                  </a:schemeClr>
                </a:solidFill>
                <a:highlight>
                  <a:srgbClr val="FFFF00"/>
                </a:highlight>
                <a:latin typeface="Bahnschrift"/>
                <a:ea typeface="+mn-lt"/>
                <a:cs typeface="+mn-lt"/>
              </a:rPr>
              <a:t>The SSP was completed with Ahmad and Fatima in Pashto using an interpreter.</a:t>
            </a:r>
            <a:r>
              <a:rPr lang="en-US" sz="2400" b="1">
                <a:solidFill>
                  <a:schemeClr val="tx1">
                    <a:lumMod val="75000"/>
                    <a:lumOff val="25000"/>
                  </a:schemeClr>
                </a:solidFill>
                <a:latin typeface="Bahnschrift"/>
                <a:ea typeface="+mn-lt"/>
                <a:cs typeface="+mn-lt"/>
              </a:rPr>
              <a:t> </a:t>
            </a:r>
            <a:r>
              <a:rPr lang="en-US" sz="2400">
                <a:solidFill>
                  <a:schemeClr val="tx1">
                    <a:lumMod val="75000"/>
                    <a:lumOff val="25000"/>
                  </a:schemeClr>
                </a:solidFill>
                <a:latin typeface="Bahnschrift"/>
                <a:ea typeface="+mn-lt"/>
                <a:cs typeface="+mn-lt"/>
              </a:rPr>
              <a:t>The </a:t>
            </a:r>
            <a:r>
              <a:rPr lang="en-US" sz="2400" b="1">
                <a:solidFill>
                  <a:schemeClr val="tx1">
                    <a:lumMod val="75000"/>
                    <a:lumOff val="25000"/>
                  </a:schemeClr>
                </a:solidFill>
                <a:highlight>
                  <a:srgbClr val="FFFF00"/>
                </a:highlight>
                <a:latin typeface="Bahnschrift"/>
                <a:ea typeface="+mn-lt"/>
                <a:cs typeface="+mn-lt"/>
              </a:rPr>
              <a:t>U.S. tie</a:t>
            </a:r>
            <a:r>
              <a:rPr lang="en-US" sz="2400">
                <a:solidFill>
                  <a:schemeClr val="tx1">
                    <a:lumMod val="75000"/>
                    <a:lumOff val="25000"/>
                  </a:schemeClr>
                </a:solidFill>
                <a:latin typeface="Bahnschrift"/>
                <a:ea typeface="+mn-lt"/>
                <a:cs typeface="+mn-lt"/>
              </a:rPr>
              <a:t> (Daryl) promised to help them improve their language skills. Ahmad is ready to start with any job, as soon as he receives his documents. The family has a one-year-old child who will need the necessary immunizations and be referred for a well-being child assessment. MG caseworker is following up with the</a:t>
            </a:r>
            <a:r>
              <a:rPr lang="en-US" sz="2400">
                <a:solidFill>
                  <a:schemeClr val="tx1">
                    <a:lumMod val="75000"/>
                    <a:lumOff val="25000"/>
                  </a:schemeClr>
                </a:solidFill>
                <a:highlight>
                  <a:srgbClr val="FFFF00"/>
                </a:highlight>
                <a:latin typeface="Bahnschrift"/>
                <a:ea typeface="+mn-lt"/>
                <a:cs typeface="+mn-lt"/>
              </a:rPr>
              <a:t> </a:t>
            </a:r>
            <a:r>
              <a:rPr lang="en-US" sz="2400" b="1">
                <a:solidFill>
                  <a:schemeClr val="tx1">
                    <a:lumMod val="75000"/>
                    <a:lumOff val="25000"/>
                  </a:schemeClr>
                </a:solidFill>
                <a:highlight>
                  <a:srgbClr val="FFFF00"/>
                </a:highlight>
                <a:latin typeface="Bahnschrift"/>
                <a:ea typeface="+mn-lt"/>
                <a:cs typeface="+mn-lt"/>
              </a:rPr>
              <a:t>Colorado Health and Human Services</a:t>
            </a:r>
            <a:r>
              <a:rPr lang="en-US" sz="2400">
                <a:solidFill>
                  <a:schemeClr val="tx1">
                    <a:lumMod val="75000"/>
                    <a:lumOff val="25000"/>
                  </a:schemeClr>
                </a:solidFill>
                <a:latin typeface="Bahnschrift"/>
                <a:ea typeface="+mn-lt"/>
                <a:cs typeface="+mn-lt"/>
              </a:rPr>
              <a:t> (CHH) to obtain the family’s benefits.</a:t>
            </a:r>
          </a:p>
          <a:p>
            <a:endParaRPr lang="en-US" sz="2400">
              <a:solidFill>
                <a:schemeClr val="tx1">
                  <a:lumMod val="75000"/>
                  <a:lumOff val="25000"/>
                </a:schemeClr>
              </a:solidFill>
              <a:latin typeface="Bahnschrift"/>
              <a:ea typeface="+mn-lt"/>
              <a:cs typeface="+mn-lt"/>
            </a:endParaRPr>
          </a:p>
          <a:p>
            <a:r>
              <a:rPr lang="en-US" sz="2400" b="1">
                <a:solidFill>
                  <a:schemeClr val="tx1">
                    <a:lumMod val="75000"/>
                    <a:lumOff val="25000"/>
                  </a:schemeClr>
                </a:solidFill>
                <a:highlight>
                  <a:srgbClr val="FFFF00"/>
                </a:highlight>
                <a:latin typeface="Bahnschrift"/>
                <a:ea typeface="+mn-lt"/>
                <a:cs typeface="+mn-lt"/>
              </a:rPr>
              <a:t>Date: 03/28/2020</a:t>
            </a:r>
          </a:p>
          <a:p>
            <a:r>
              <a:rPr lang="en-US" sz="2400" b="1">
                <a:solidFill>
                  <a:schemeClr val="tx1">
                    <a:lumMod val="75000"/>
                    <a:lumOff val="25000"/>
                  </a:schemeClr>
                </a:solidFill>
                <a:highlight>
                  <a:srgbClr val="FFFF00"/>
                </a:highlight>
                <a:latin typeface="Bahnschrift"/>
                <a:ea typeface="+mn-lt"/>
                <a:cs typeface="+mn-lt"/>
              </a:rPr>
              <a:t>Service Mode: Office</a:t>
            </a:r>
          </a:p>
          <a:p>
            <a:r>
              <a:rPr lang="en-US" sz="2400" b="1">
                <a:solidFill>
                  <a:schemeClr val="tx1">
                    <a:lumMod val="75000"/>
                    <a:lumOff val="25000"/>
                  </a:schemeClr>
                </a:solidFill>
                <a:highlight>
                  <a:srgbClr val="FFFF00"/>
                </a:highlight>
                <a:latin typeface="Bahnschrift"/>
                <a:cs typeface="Calibri"/>
              </a:rPr>
              <a:t>Funder: MG</a:t>
            </a:r>
          </a:p>
          <a:p>
            <a:r>
              <a:rPr lang="en-US" sz="2400" b="1">
                <a:solidFill>
                  <a:schemeClr val="tx1">
                    <a:lumMod val="75000"/>
                    <a:lumOff val="25000"/>
                  </a:schemeClr>
                </a:solidFill>
                <a:highlight>
                  <a:srgbClr val="FFFF00"/>
                </a:highlight>
                <a:latin typeface="Bahnschrift"/>
                <a:cs typeface="Calibri"/>
              </a:rPr>
              <a:t>Staff Member: Case Worker Maria </a:t>
            </a:r>
          </a:p>
        </p:txBody>
      </p:sp>
    </p:spTree>
    <p:custDataLst>
      <p:tags r:id="rId1"/>
    </p:custDataLst>
    <p:extLst>
      <p:ext uri="{BB962C8B-B14F-4D97-AF65-F5344CB8AC3E}">
        <p14:creationId xmlns:p14="http://schemas.microsoft.com/office/powerpoint/2010/main" val="396930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707886"/>
          </a:xfrm>
          <a:prstGeom prst="rect">
            <a:avLst/>
          </a:prstGeom>
          <a:noFill/>
        </p:spPr>
        <p:txBody>
          <a:bodyPr wrap="square" lIns="91440" tIns="45720" rIns="91440" bIns="45720" rtlCol="0" anchor="t">
            <a:spAutoFit/>
          </a:bodyPr>
          <a:lstStyle/>
          <a:p>
            <a:r>
              <a:rPr lang="en-US" sz="4000" b="1">
                <a:latin typeface="Bahnschrift"/>
                <a:ea typeface="Open Sans"/>
                <a:cs typeface="Open Sans"/>
              </a:rPr>
              <a:t>What is Missing?</a:t>
            </a:r>
          </a:p>
        </p:txBody>
      </p:sp>
      <p:sp>
        <p:nvSpPr>
          <p:cNvPr id="10" name="Rectangle 9">
            <a:extLst>
              <a:ext uri="{FF2B5EF4-FFF2-40B4-BE49-F238E27FC236}">
                <a16:creationId xmlns:a16="http://schemas.microsoft.com/office/drawing/2014/main" id="{C397482C-B12A-DA9E-190F-4141E12A66F0}"/>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CCB9C635-6FF7-9106-6B01-1EEA3417A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4" name="TextBox 3">
            <a:extLst>
              <a:ext uri="{FF2B5EF4-FFF2-40B4-BE49-F238E27FC236}">
                <a16:creationId xmlns:a16="http://schemas.microsoft.com/office/drawing/2014/main" id="{E91E748F-CDCE-CA8E-A90C-6A1489833474}"/>
              </a:ext>
            </a:extLst>
          </p:cNvPr>
          <p:cNvSpPr txBox="1"/>
          <p:nvPr/>
        </p:nvSpPr>
        <p:spPr>
          <a:xfrm>
            <a:off x="5707311" y="2503757"/>
            <a:ext cx="623108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Bahnschrift"/>
                <a:cs typeface="Calibri"/>
              </a:rPr>
              <a:t>Discussion</a:t>
            </a:r>
            <a:endParaRPr lang="en-US">
              <a:cs typeface="Calibri"/>
            </a:endParaRPr>
          </a:p>
          <a:p>
            <a:endParaRPr lang="en-US" sz="2400">
              <a:latin typeface="Bahnschrift"/>
              <a:cs typeface="Calibri"/>
            </a:endParaRPr>
          </a:p>
          <a:p>
            <a:r>
              <a:rPr lang="en-US" sz="2400">
                <a:latin typeface="Bahnschrift"/>
                <a:cs typeface="Calibri"/>
              </a:rPr>
              <a:t>Client said he can't make the meeting.</a:t>
            </a:r>
            <a:endParaRPr lang="en-US" sz="2400">
              <a:latin typeface="Bahnschrift"/>
            </a:endParaRPr>
          </a:p>
        </p:txBody>
      </p:sp>
      <p:sp>
        <p:nvSpPr>
          <p:cNvPr id="5" name="TextBox 4">
            <a:extLst>
              <a:ext uri="{FF2B5EF4-FFF2-40B4-BE49-F238E27FC236}">
                <a16:creationId xmlns:a16="http://schemas.microsoft.com/office/drawing/2014/main" id="{536965DC-6C36-C3B8-E7A5-3314E60A45F5}"/>
              </a:ext>
            </a:extLst>
          </p:cNvPr>
          <p:cNvSpPr txBox="1"/>
          <p:nvPr/>
        </p:nvSpPr>
        <p:spPr>
          <a:xfrm>
            <a:off x="387688" y="2503757"/>
            <a:ext cx="345625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lumMod val="75000"/>
                    <a:lumOff val="25000"/>
                  </a:schemeClr>
                </a:solidFill>
                <a:latin typeface="Bahnschrift"/>
                <a:ea typeface="+mn-lt"/>
                <a:cs typeface="+mn-lt"/>
              </a:rPr>
              <a:t>5/11/2022                 R&amp;P    </a:t>
            </a:r>
            <a:r>
              <a:rPr lang="en-US">
                <a:cs typeface="Calibri"/>
              </a:rPr>
              <a:t>                   </a:t>
            </a:r>
            <a:endParaRPr lang="en-US" b="1">
              <a:cs typeface="Calibri"/>
            </a:endParaRPr>
          </a:p>
          <a:p>
            <a:r>
              <a:rPr lang="en-US" sz="2400">
                <a:latin typeface="Bahnschrift"/>
                <a:cs typeface="Calibri"/>
              </a:rPr>
              <a:t>Staff Member: Case Manager Emily</a:t>
            </a:r>
          </a:p>
        </p:txBody>
      </p:sp>
    </p:spTree>
    <p:custDataLst>
      <p:tags r:id="rId1"/>
    </p:custDataLst>
    <p:extLst>
      <p:ext uri="{BB962C8B-B14F-4D97-AF65-F5344CB8AC3E}">
        <p14:creationId xmlns:p14="http://schemas.microsoft.com/office/powerpoint/2010/main" val="177621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707886"/>
          </a:xfrm>
          <a:prstGeom prst="rect">
            <a:avLst/>
          </a:prstGeom>
          <a:noFill/>
        </p:spPr>
        <p:txBody>
          <a:bodyPr wrap="square" lIns="91440" tIns="45720" rIns="91440" bIns="45720" rtlCol="0" anchor="t">
            <a:spAutoFit/>
          </a:bodyPr>
          <a:lstStyle/>
          <a:p>
            <a:r>
              <a:rPr lang="en-US" sz="4000" b="1">
                <a:latin typeface="Bahnschrift"/>
                <a:ea typeface="Open Sans"/>
                <a:cs typeface="Open Sans"/>
              </a:rPr>
              <a:t>What is Missing?</a:t>
            </a:r>
          </a:p>
        </p:txBody>
      </p:sp>
      <p:sp>
        <p:nvSpPr>
          <p:cNvPr id="10" name="Rectangle 9">
            <a:extLst>
              <a:ext uri="{FF2B5EF4-FFF2-40B4-BE49-F238E27FC236}">
                <a16:creationId xmlns:a16="http://schemas.microsoft.com/office/drawing/2014/main" id="{C397482C-B12A-DA9E-190F-4141E12A66F0}"/>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CCB9C635-6FF7-9106-6B01-1EEA3417A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4" name="TextBox 3">
            <a:extLst>
              <a:ext uri="{FF2B5EF4-FFF2-40B4-BE49-F238E27FC236}">
                <a16:creationId xmlns:a16="http://schemas.microsoft.com/office/drawing/2014/main" id="{E91E748F-CDCE-CA8E-A90C-6A1489833474}"/>
              </a:ext>
            </a:extLst>
          </p:cNvPr>
          <p:cNvSpPr txBox="1"/>
          <p:nvPr/>
        </p:nvSpPr>
        <p:spPr>
          <a:xfrm>
            <a:off x="387688" y="2503757"/>
            <a:ext cx="345625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tx1">
                    <a:lumMod val="75000"/>
                    <a:lumOff val="25000"/>
                  </a:schemeClr>
                </a:solidFill>
                <a:latin typeface="Bahnschrift"/>
                <a:ea typeface="+mn-lt"/>
                <a:cs typeface="+mn-lt"/>
              </a:rPr>
              <a:t>5/11/2022                 R&amp;P    </a:t>
            </a:r>
            <a:r>
              <a:rPr lang="en-US">
                <a:cs typeface="Calibri"/>
              </a:rPr>
              <a:t>                   </a:t>
            </a:r>
            <a:endParaRPr lang="en-US" b="1">
              <a:cs typeface="Calibri"/>
            </a:endParaRPr>
          </a:p>
          <a:p>
            <a:r>
              <a:rPr lang="en-US" sz="2400">
                <a:latin typeface="Bahnschrift"/>
                <a:cs typeface="Calibri"/>
              </a:rPr>
              <a:t>Staff Member: Case Manager Emily</a:t>
            </a:r>
          </a:p>
        </p:txBody>
      </p:sp>
      <p:sp>
        <p:nvSpPr>
          <p:cNvPr id="2" name="TextBox 1">
            <a:extLst>
              <a:ext uri="{FF2B5EF4-FFF2-40B4-BE49-F238E27FC236}">
                <a16:creationId xmlns:a16="http://schemas.microsoft.com/office/drawing/2014/main" id="{17F6FAE2-5265-B2AB-B785-06EF7E6B7F58}"/>
              </a:ext>
            </a:extLst>
          </p:cNvPr>
          <p:cNvSpPr txBox="1"/>
          <p:nvPr/>
        </p:nvSpPr>
        <p:spPr>
          <a:xfrm>
            <a:off x="4801537" y="2503756"/>
            <a:ext cx="615920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1">
                    <a:lumMod val="75000"/>
                    <a:lumOff val="25000"/>
                  </a:schemeClr>
                </a:solidFill>
                <a:highlight>
                  <a:srgbClr val="FFFF00"/>
                </a:highlight>
                <a:latin typeface="Bahnschrift"/>
                <a:ea typeface="+mn-lt"/>
                <a:cs typeface="+mn-lt"/>
              </a:rPr>
              <a:t>Canceled Appointment</a:t>
            </a:r>
          </a:p>
          <a:p>
            <a:endParaRPr lang="en-US">
              <a:cs typeface="Calibri"/>
            </a:endParaRPr>
          </a:p>
          <a:p>
            <a:r>
              <a:rPr lang="en-US" sz="2400">
                <a:solidFill>
                  <a:schemeClr val="tx1">
                    <a:lumMod val="75000"/>
                    <a:lumOff val="25000"/>
                  </a:schemeClr>
                </a:solidFill>
                <a:latin typeface="Bahnschrift"/>
                <a:ea typeface="+mn-lt"/>
                <a:cs typeface="+mn-lt"/>
              </a:rPr>
              <a:t>Client</a:t>
            </a:r>
            <a:r>
              <a:rPr lang="en-US" sz="2400">
                <a:solidFill>
                  <a:schemeClr val="tx1">
                    <a:lumMod val="75000"/>
                    <a:lumOff val="25000"/>
                  </a:schemeClr>
                </a:solidFill>
                <a:highlight>
                  <a:srgbClr val="FFFF00"/>
                </a:highlight>
                <a:latin typeface="Bahnschrift"/>
                <a:ea typeface="+mn-lt"/>
                <a:cs typeface="+mn-lt"/>
              </a:rPr>
              <a:t> </a:t>
            </a:r>
            <a:r>
              <a:rPr lang="en-US" sz="2400" b="1">
                <a:solidFill>
                  <a:schemeClr val="tx1">
                    <a:lumMod val="75000"/>
                    <a:lumOff val="25000"/>
                  </a:schemeClr>
                </a:solidFill>
                <a:highlight>
                  <a:srgbClr val="FFFF00"/>
                </a:highlight>
                <a:latin typeface="Bahnschrift"/>
                <a:ea typeface="+mn-lt"/>
                <a:cs typeface="+mn-lt"/>
              </a:rPr>
              <a:t>called Case Manager Emily</a:t>
            </a:r>
            <a:r>
              <a:rPr lang="en-US" sz="2400">
                <a:solidFill>
                  <a:schemeClr val="tx1">
                    <a:lumMod val="75000"/>
                    <a:lumOff val="25000"/>
                  </a:schemeClr>
                </a:solidFill>
                <a:highlight>
                  <a:srgbClr val="FFFF00"/>
                </a:highlight>
                <a:latin typeface="Bahnschrift"/>
                <a:ea typeface="+mn-lt"/>
                <a:cs typeface="+mn-lt"/>
              </a:rPr>
              <a:t> </a:t>
            </a:r>
            <a:r>
              <a:rPr lang="en-US" sz="2400">
                <a:solidFill>
                  <a:schemeClr val="tx1">
                    <a:lumMod val="75000"/>
                    <a:lumOff val="25000"/>
                  </a:schemeClr>
                </a:solidFill>
                <a:latin typeface="Bahnschrift"/>
                <a:ea typeface="+mn-lt"/>
                <a:cs typeface="+mn-lt"/>
              </a:rPr>
              <a:t>to say he cannot attend the meeting </a:t>
            </a:r>
            <a:r>
              <a:rPr lang="en-US" sz="2400" b="1">
                <a:solidFill>
                  <a:schemeClr val="tx1">
                    <a:lumMod val="75000"/>
                    <a:lumOff val="25000"/>
                  </a:schemeClr>
                </a:solidFill>
                <a:highlight>
                  <a:srgbClr val="FFFF00"/>
                </a:highlight>
                <a:latin typeface="Bahnschrift"/>
                <a:ea typeface="+mn-lt"/>
                <a:cs typeface="+mn-lt"/>
              </a:rPr>
              <a:t>to discuss his program enrollment options today</a:t>
            </a:r>
            <a:r>
              <a:rPr lang="en-US" sz="2400" b="1">
                <a:solidFill>
                  <a:schemeClr val="tx1">
                    <a:lumMod val="75000"/>
                    <a:lumOff val="25000"/>
                  </a:schemeClr>
                </a:solidFill>
                <a:latin typeface="Bahnschrift"/>
                <a:ea typeface="+mn-lt"/>
                <a:cs typeface="+mn-lt"/>
              </a:rPr>
              <a:t>. </a:t>
            </a:r>
            <a:r>
              <a:rPr lang="en-US" sz="2400" b="1">
                <a:solidFill>
                  <a:schemeClr val="tx1">
                    <a:lumMod val="75000"/>
                    <a:lumOff val="25000"/>
                  </a:schemeClr>
                </a:solidFill>
                <a:highlight>
                  <a:srgbClr val="FFFF00"/>
                </a:highlight>
                <a:latin typeface="Bahnschrift"/>
                <a:ea typeface="+mn-lt"/>
                <a:cs typeface="+mn-lt"/>
              </a:rPr>
              <a:t>He said that he was feeling sick and seemed disappointed to cancel again. Case Manager rescheduled the meeting for 05/13/2022 at 2pm. No interpreter due to his high level of English</a:t>
            </a:r>
          </a:p>
        </p:txBody>
      </p:sp>
    </p:spTree>
    <p:custDataLst>
      <p:tags r:id="rId1"/>
    </p:custDataLst>
    <p:extLst>
      <p:ext uri="{BB962C8B-B14F-4D97-AF65-F5344CB8AC3E}">
        <p14:creationId xmlns:p14="http://schemas.microsoft.com/office/powerpoint/2010/main" val="359474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435DC7-65B5-FEDD-9312-F21586430E3C}"/>
              </a:ext>
            </a:extLst>
          </p:cNvPr>
          <p:cNvSpPr/>
          <p:nvPr/>
        </p:nvSpPr>
        <p:spPr>
          <a:xfrm>
            <a:off x="0" y="4786"/>
            <a:ext cx="12192000" cy="6858543"/>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A63FDF6-C541-464D-74AA-4192688E5A39}"/>
              </a:ext>
            </a:extLst>
          </p:cNvPr>
          <p:cNvSpPr txBox="1"/>
          <p:nvPr/>
        </p:nvSpPr>
        <p:spPr>
          <a:xfrm>
            <a:off x="-2808812" y="719481"/>
            <a:ext cx="11183712" cy="2000548"/>
          </a:xfrm>
          <a:prstGeom prst="rect">
            <a:avLst/>
          </a:prstGeom>
          <a:noFill/>
        </p:spPr>
        <p:txBody>
          <a:bodyPr wrap="square" lIns="91440" tIns="45720" rIns="91440" bIns="45720" rtlCol="0" anchor="t">
            <a:spAutoFit/>
          </a:bodyPr>
          <a:lstStyle/>
          <a:p>
            <a:pPr algn="ctr"/>
            <a:endParaRPr lang="en-US" sz="8000" b="1">
              <a:solidFill>
                <a:schemeClr val="bg1"/>
              </a:solidFill>
              <a:latin typeface="Bahnschrift"/>
              <a:ea typeface="Open Sans"/>
              <a:cs typeface="Open Sans"/>
            </a:endParaRPr>
          </a:p>
          <a:p>
            <a:pPr algn="ctr"/>
            <a:endParaRPr lang="en-US" sz="4400" b="1">
              <a:latin typeface="Open Sans"/>
              <a:ea typeface="Open Sans"/>
              <a:cs typeface="Open Sans"/>
            </a:endParaRPr>
          </a:p>
        </p:txBody>
      </p:sp>
      <p:pic>
        <p:nvPicPr>
          <p:cNvPr id="50" name="Picture 50" descr="A picture containing calendar&#10;&#10;Description automatically generated">
            <a:extLst>
              <a:ext uri="{FF2B5EF4-FFF2-40B4-BE49-F238E27FC236}">
                <a16:creationId xmlns:a16="http://schemas.microsoft.com/office/drawing/2014/main" id="{4B226BA0-BF0C-7E71-0B78-0E74722BA8EE}"/>
              </a:ext>
            </a:extLst>
          </p:cNvPr>
          <p:cNvPicPr>
            <a:picLocks noChangeAspect="1"/>
          </p:cNvPicPr>
          <p:nvPr/>
        </p:nvPicPr>
        <p:blipFill>
          <a:blip r:embed="rId3"/>
          <a:stretch>
            <a:fillRect/>
          </a:stretch>
        </p:blipFill>
        <p:spPr>
          <a:xfrm rot="20580000">
            <a:off x="1071273" y="1436182"/>
            <a:ext cx="5373329" cy="3985211"/>
          </a:xfrm>
          <a:prstGeom prst="rect">
            <a:avLst/>
          </a:prstGeom>
        </p:spPr>
      </p:pic>
      <p:pic>
        <p:nvPicPr>
          <p:cNvPr id="47" name="Picture 47" descr="A picture containing text&#10;&#10;Description automatically generated">
            <a:extLst>
              <a:ext uri="{FF2B5EF4-FFF2-40B4-BE49-F238E27FC236}">
                <a16:creationId xmlns:a16="http://schemas.microsoft.com/office/drawing/2014/main" id="{E62D7E0C-204C-15C5-0F89-546A7B440C28}"/>
              </a:ext>
            </a:extLst>
          </p:cNvPr>
          <p:cNvPicPr>
            <a:picLocks noChangeAspect="1"/>
          </p:cNvPicPr>
          <p:nvPr/>
        </p:nvPicPr>
        <p:blipFill>
          <a:blip r:embed="rId4"/>
          <a:stretch>
            <a:fillRect/>
          </a:stretch>
        </p:blipFill>
        <p:spPr>
          <a:xfrm>
            <a:off x="2968983" y="149507"/>
            <a:ext cx="6307392" cy="6668999"/>
          </a:xfrm>
          <a:prstGeom prst="rect">
            <a:avLst/>
          </a:prstGeom>
        </p:spPr>
      </p:pic>
      <p:sp>
        <p:nvSpPr>
          <p:cNvPr id="6" name="TextBox 5">
            <a:extLst>
              <a:ext uri="{FF2B5EF4-FFF2-40B4-BE49-F238E27FC236}">
                <a16:creationId xmlns:a16="http://schemas.microsoft.com/office/drawing/2014/main" id="{873B2893-D9DF-724B-03B6-B11D14B1F8D9}"/>
              </a:ext>
            </a:extLst>
          </p:cNvPr>
          <p:cNvSpPr txBox="1"/>
          <p:nvPr/>
        </p:nvSpPr>
        <p:spPr>
          <a:xfrm>
            <a:off x="3897531" y="735621"/>
            <a:ext cx="4407730" cy="49051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solidFill>
                  <a:schemeClr val="tx2"/>
                </a:solidFill>
                <a:latin typeface="Courier New"/>
                <a:cs typeface="Calibri" panose="020F0502020204030204"/>
              </a:rPr>
              <a:t>What are some best practices you use to write case notes?</a:t>
            </a:r>
          </a:p>
          <a:p>
            <a:pPr marL="285750" indent="-285750">
              <a:lnSpc>
                <a:spcPct val="150000"/>
              </a:lnSpc>
              <a:buFont typeface="Calibri"/>
              <a:buChar char="-"/>
            </a:pPr>
            <a:endParaRPr lang="en-US">
              <a:latin typeface="Courier New"/>
              <a:cs typeface="Calibri"/>
            </a:endParaRPr>
          </a:p>
        </p:txBody>
      </p:sp>
      <p:pic>
        <p:nvPicPr>
          <p:cNvPr id="48" name="Graphic 48" descr="Pencils with eraser, sticky notes and pencil shavings">
            <a:extLst>
              <a:ext uri="{FF2B5EF4-FFF2-40B4-BE49-F238E27FC236}">
                <a16:creationId xmlns:a16="http://schemas.microsoft.com/office/drawing/2014/main" id="{B50D187F-5291-512F-2589-13721268A0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20000" flipH="1" flipV="1">
            <a:off x="6684429" y="732802"/>
            <a:ext cx="5506064" cy="5506064"/>
          </a:xfrm>
          <a:prstGeom prst="rect">
            <a:avLst/>
          </a:prstGeom>
        </p:spPr>
      </p:pic>
      <p:sp>
        <p:nvSpPr>
          <p:cNvPr id="2" name="TextBox 1">
            <a:extLst>
              <a:ext uri="{FF2B5EF4-FFF2-40B4-BE49-F238E27FC236}">
                <a16:creationId xmlns:a16="http://schemas.microsoft.com/office/drawing/2014/main" id="{49729601-8C6E-1D4B-2037-52784D1E1B23}"/>
              </a:ext>
            </a:extLst>
          </p:cNvPr>
          <p:cNvSpPr txBox="1"/>
          <p:nvPr/>
        </p:nvSpPr>
        <p:spPr>
          <a:xfrm>
            <a:off x="3893634" y="5027341"/>
            <a:ext cx="440473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solidFill>
                  <a:schemeClr val="tx1">
                    <a:lumMod val="75000"/>
                    <a:lumOff val="25000"/>
                  </a:schemeClr>
                </a:solidFill>
                <a:latin typeface="Courier New"/>
                <a:cs typeface="Calibri"/>
              </a:rPr>
              <a:t>Write in the chat!</a:t>
            </a:r>
            <a:endParaRPr lang="en-US" sz="3600" b="1">
              <a:solidFill>
                <a:schemeClr val="tx1">
                  <a:lumMod val="75000"/>
                  <a:lumOff val="25000"/>
                </a:schemeClr>
              </a:solidFill>
              <a:latin typeface="Courier New"/>
            </a:endParaRPr>
          </a:p>
        </p:txBody>
      </p:sp>
    </p:spTree>
    <p:custDataLst>
      <p:tags r:id="rId1"/>
    </p:custDataLst>
    <p:extLst>
      <p:ext uri="{BB962C8B-B14F-4D97-AF65-F5344CB8AC3E}">
        <p14:creationId xmlns:p14="http://schemas.microsoft.com/office/powerpoint/2010/main" val="283105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707886"/>
          </a:xfrm>
          <a:prstGeom prst="rect">
            <a:avLst/>
          </a:prstGeom>
          <a:noFill/>
        </p:spPr>
        <p:txBody>
          <a:bodyPr wrap="square" lIns="91440" tIns="45720" rIns="91440" bIns="45720" rtlCol="0" anchor="t">
            <a:spAutoFit/>
          </a:bodyPr>
          <a:lstStyle/>
          <a:p>
            <a:r>
              <a:rPr lang="en-US" sz="4000" b="1">
                <a:latin typeface="Bahnschrift"/>
                <a:ea typeface="Open Sans"/>
                <a:cs typeface="Open Sans"/>
              </a:rPr>
              <a:t>Best Practices to Keep in Mind</a:t>
            </a:r>
          </a:p>
        </p:txBody>
      </p:sp>
      <p:sp>
        <p:nvSpPr>
          <p:cNvPr id="10" name="Rectangle 9">
            <a:extLst>
              <a:ext uri="{FF2B5EF4-FFF2-40B4-BE49-F238E27FC236}">
                <a16:creationId xmlns:a16="http://schemas.microsoft.com/office/drawing/2014/main" id="{C397482C-B12A-DA9E-190F-4141E12A66F0}"/>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CCB9C635-6FF7-9106-6B01-1EEA3417A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2" name="TextBox 1">
            <a:extLst>
              <a:ext uri="{FF2B5EF4-FFF2-40B4-BE49-F238E27FC236}">
                <a16:creationId xmlns:a16="http://schemas.microsoft.com/office/drawing/2014/main" id="{ECDD68BD-0596-BF17-CF07-ECE9BD17CA3B}"/>
              </a:ext>
            </a:extLst>
          </p:cNvPr>
          <p:cNvSpPr txBox="1"/>
          <p:nvPr/>
        </p:nvSpPr>
        <p:spPr>
          <a:xfrm>
            <a:off x="533400" y="2110316"/>
            <a:ext cx="670136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v"/>
            </a:pPr>
            <a:r>
              <a:rPr lang="en-US" sz="2400">
                <a:solidFill>
                  <a:schemeClr val="tx1">
                    <a:lumMod val="75000"/>
                    <a:lumOff val="25000"/>
                  </a:schemeClr>
                </a:solidFill>
                <a:latin typeface="Bahnschrift"/>
                <a:ea typeface="+mn-lt"/>
                <a:cs typeface="+mn-lt"/>
              </a:rPr>
              <a:t>Complete case notes as soon as possible</a:t>
            </a:r>
            <a:endParaRPr lang="en-US">
              <a:solidFill>
                <a:schemeClr val="tx1">
                  <a:lumMod val="75000"/>
                  <a:lumOff val="25000"/>
                </a:schemeClr>
              </a:solidFill>
              <a:latin typeface="Calibri" panose="020F0502020204030204"/>
              <a:ea typeface="+mn-lt"/>
              <a:cs typeface="+mn-lt"/>
            </a:endParaRPr>
          </a:p>
          <a:p>
            <a:pPr marL="800100" lvl="1" indent="-342900">
              <a:buFont typeface="Wingdings"/>
              <a:buChar char="§"/>
            </a:pPr>
            <a:r>
              <a:rPr lang="en-US" sz="2400">
                <a:solidFill>
                  <a:schemeClr val="tx1">
                    <a:lumMod val="75000"/>
                    <a:lumOff val="25000"/>
                  </a:schemeClr>
                </a:solidFill>
                <a:latin typeface="Bahnschrift"/>
                <a:ea typeface="+mn-lt"/>
                <a:cs typeface="+mn-lt"/>
              </a:rPr>
              <a:t>Helps maintain accuracy of the interaction taken place</a:t>
            </a:r>
            <a:endParaRPr lang="en-US">
              <a:solidFill>
                <a:schemeClr val="tx1">
                  <a:lumMod val="75000"/>
                  <a:lumOff val="25000"/>
                </a:schemeClr>
              </a:solidFill>
              <a:latin typeface="Calibri" panose="020F0502020204030204"/>
              <a:ea typeface="+mn-lt"/>
              <a:cs typeface="+mn-lt"/>
            </a:endParaRPr>
          </a:p>
          <a:p>
            <a:pPr marL="800100" lvl="1" indent="-342900">
              <a:buFont typeface="Wingdings"/>
              <a:buChar char="§"/>
            </a:pPr>
            <a:r>
              <a:rPr lang="en-US" sz="2400">
                <a:solidFill>
                  <a:schemeClr val="tx1">
                    <a:lumMod val="75000"/>
                    <a:lumOff val="25000"/>
                  </a:schemeClr>
                </a:solidFill>
                <a:latin typeface="Bahnschrift"/>
                <a:ea typeface="+mn-lt"/>
                <a:cs typeface="+mn-lt"/>
              </a:rPr>
              <a:t>Reminds the author of follow ups that were discussed and possible scheduling or calls that need to be made</a:t>
            </a:r>
            <a:endParaRPr lang="en-US">
              <a:solidFill>
                <a:schemeClr val="tx1">
                  <a:lumMod val="75000"/>
                  <a:lumOff val="25000"/>
                </a:schemeClr>
              </a:solidFill>
              <a:latin typeface="Calibri" panose="020F0502020204030204"/>
              <a:ea typeface="+mn-lt"/>
              <a:cs typeface="+mn-lt"/>
            </a:endParaRPr>
          </a:p>
          <a:p>
            <a:pPr marL="800100" lvl="1" indent="-342900">
              <a:buFont typeface="Wingdings"/>
              <a:buChar char="§"/>
            </a:pPr>
            <a:r>
              <a:rPr lang="en-US" sz="2400">
                <a:solidFill>
                  <a:schemeClr val="tx1">
                    <a:lumMod val="75000"/>
                    <a:lumOff val="25000"/>
                  </a:schemeClr>
                </a:solidFill>
                <a:latin typeface="Bahnschrift"/>
                <a:ea typeface="+mn-lt"/>
                <a:cs typeface="+mn-lt"/>
              </a:rPr>
              <a:t>Ensures program requirements are being met</a:t>
            </a:r>
            <a:endParaRPr lang="en-US">
              <a:solidFill>
                <a:schemeClr val="tx1">
                  <a:lumMod val="75000"/>
                  <a:lumOff val="25000"/>
                </a:schemeClr>
              </a:solidFill>
              <a:latin typeface="Calibri"/>
              <a:ea typeface="+mn-lt"/>
              <a:cs typeface="+mn-lt"/>
            </a:endParaRPr>
          </a:p>
          <a:p>
            <a:pPr marL="342900" indent="-342900">
              <a:buFont typeface="Wingdings"/>
              <a:buChar char="v"/>
            </a:pPr>
            <a:r>
              <a:rPr lang="en-US" sz="2400">
                <a:solidFill>
                  <a:schemeClr val="tx1">
                    <a:lumMod val="75000"/>
                    <a:lumOff val="25000"/>
                  </a:schemeClr>
                </a:solidFill>
                <a:latin typeface="Bahnschrift"/>
                <a:ea typeface="+mn-lt"/>
                <a:cs typeface="+mn-lt"/>
              </a:rPr>
              <a:t>Dedicating specific time to writing case notes</a:t>
            </a:r>
            <a:endParaRPr lang="en-US">
              <a:solidFill>
                <a:schemeClr val="tx1">
                  <a:lumMod val="75000"/>
                  <a:lumOff val="25000"/>
                </a:schemeClr>
              </a:solidFill>
              <a:latin typeface="Calibri"/>
              <a:ea typeface="+mn-lt"/>
              <a:cs typeface="+mn-lt"/>
            </a:endParaRPr>
          </a:p>
          <a:p>
            <a:pPr marL="342900" indent="-342900">
              <a:buFont typeface="Wingdings"/>
              <a:buChar char="v"/>
            </a:pPr>
            <a:r>
              <a:rPr lang="en-US" sz="2400">
                <a:solidFill>
                  <a:schemeClr val="tx1">
                    <a:lumMod val="75000"/>
                    <a:lumOff val="25000"/>
                  </a:schemeClr>
                </a:solidFill>
                <a:latin typeface="Bahnschrift"/>
                <a:ea typeface="+mn-lt"/>
                <a:cs typeface="+mn-lt"/>
              </a:rPr>
              <a:t>Scheduled supervisor and/or peer reviews </a:t>
            </a:r>
            <a:endParaRPr lang="en-US">
              <a:solidFill>
                <a:schemeClr val="tx1">
                  <a:lumMod val="75000"/>
                  <a:lumOff val="25000"/>
                </a:schemeClr>
              </a:solidFill>
              <a:latin typeface="Calibri"/>
              <a:ea typeface="+mn-lt"/>
              <a:cs typeface="+mn-lt"/>
            </a:endParaRPr>
          </a:p>
        </p:txBody>
      </p:sp>
      <p:pic>
        <p:nvPicPr>
          <p:cNvPr id="5" name="Picture 5" descr="A picture containing background pattern&#10;&#10;Description automatically generated">
            <a:extLst>
              <a:ext uri="{FF2B5EF4-FFF2-40B4-BE49-F238E27FC236}">
                <a16:creationId xmlns:a16="http://schemas.microsoft.com/office/drawing/2014/main" id="{563C6517-73E0-FBDD-3373-0BC79C9EB37A}"/>
              </a:ext>
            </a:extLst>
          </p:cNvPr>
          <p:cNvPicPr>
            <a:picLocks noChangeAspect="1"/>
          </p:cNvPicPr>
          <p:nvPr/>
        </p:nvPicPr>
        <p:blipFill>
          <a:blip r:embed="rId4"/>
          <a:stretch>
            <a:fillRect/>
          </a:stretch>
        </p:blipFill>
        <p:spPr>
          <a:xfrm rot="17100000">
            <a:off x="6506663" y="3609678"/>
            <a:ext cx="5844116" cy="3578925"/>
          </a:xfrm>
          <a:prstGeom prst="rect">
            <a:avLst/>
          </a:prstGeom>
        </p:spPr>
      </p:pic>
      <p:pic>
        <p:nvPicPr>
          <p:cNvPr id="6" name="Picture 6" descr="A picture containing graphical user interface&#10;&#10;Description automatically generated">
            <a:extLst>
              <a:ext uri="{FF2B5EF4-FFF2-40B4-BE49-F238E27FC236}">
                <a16:creationId xmlns:a16="http://schemas.microsoft.com/office/drawing/2014/main" id="{139B8195-DE90-BEB9-DF39-67BA6B6594BB}"/>
              </a:ext>
            </a:extLst>
          </p:cNvPr>
          <p:cNvPicPr>
            <a:picLocks noChangeAspect="1"/>
          </p:cNvPicPr>
          <p:nvPr/>
        </p:nvPicPr>
        <p:blipFill>
          <a:blip r:embed="rId5"/>
          <a:stretch>
            <a:fillRect/>
          </a:stretch>
        </p:blipFill>
        <p:spPr>
          <a:xfrm rot="-780000">
            <a:off x="8348209" y="3229519"/>
            <a:ext cx="2341033" cy="2757271"/>
          </a:xfrm>
          <a:prstGeom prst="rect">
            <a:avLst/>
          </a:prstGeom>
        </p:spPr>
      </p:pic>
    </p:spTree>
    <p:custDataLst>
      <p:tags r:id="rId1"/>
    </p:custDataLst>
    <p:extLst>
      <p:ext uri="{BB962C8B-B14F-4D97-AF65-F5344CB8AC3E}">
        <p14:creationId xmlns:p14="http://schemas.microsoft.com/office/powerpoint/2010/main" val="359657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435DC7-65B5-FEDD-9312-F21586430E3C}"/>
              </a:ext>
            </a:extLst>
          </p:cNvPr>
          <p:cNvSpPr/>
          <p:nvPr/>
        </p:nvSpPr>
        <p:spPr>
          <a:xfrm>
            <a:off x="0" y="4786"/>
            <a:ext cx="12192000" cy="6858543"/>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A63FDF6-C541-464D-74AA-4192688E5A39}"/>
              </a:ext>
            </a:extLst>
          </p:cNvPr>
          <p:cNvSpPr txBox="1"/>
          <p:nvPr/>
        </p:nvSpPr>
        <p:spPr>
          <a:xfrm>
            <a:off x="-2808812" y="719481"/>
            <a:ext cx="11183712" cy="2000548"/>
          </a:xfrm>
          <a:prstGeom prst="rect">
            <a:avLst/>
          </a:prstGeom>
          <a:noFill/>
        </p:spPr>
        <p:txBody>
          <a:bodyPr wrap="square" lIns="91440" tIns="45720" rIns="91440" bIns="45720" rtlCol="0" anchor="t">
            <a:spAutoFit/>
          </a:bodyPr>
          <a:lstStyle/>
          <a:p>
            <a:pPr algn="ctr"/>
            <a:endParaRPr lang="en-US" sz="8000" b="1">
              <a:solidFill>
                <a:schemeClr val="bg1"/>
              </a:solidFill>
              <a:latin typeface="Bahnschrift"/>
              <a:ea typeface="Open Sans"/>
              <a:cs typeface="Open Sans"/>
            </a:endParaRPr>
          </a:p>
          <a:p>
            <a:pPr algn="ctr"/>
            <a:endParaRPr lang="en-US" sz="4400" b="1">
              <a:latin typeface="Open Sans"/>
              <a:ea typeface="Open Sans"/>
              <a:cs typeface="Open Sans"/>
            </a:endParaRPr>
          </a:p>
        </p:txBody>
      </p:sp>
      <p:pic>
        <p:nvPicPr>
          <p:cNvPr id="50" name="Picture 50" descr="A picture containing calendar&#10;&#10;Description automatically generated">
            <a:extLst>
              <a:ext uri="{FF2B5EF4-FFF2-40B4-BE49-F238E27FC236}">
                <a16:creationId xmlns:a16="http://schemas.microsoft.com/office/drawing/2014/main" id="{4B226BA0-BF0C-7E71-0B78-0E74722BA8EE}"/>
              </a:ext>
            </a:extLst>
          </p:cNvPr>
          <p:cNvPicPr>
            <a:picLocks noChangeAspect="1"/>
          </p:cNvPicPr>
          <p:nvPr/>
        </p:nvPicPr>
        <p:blipFill>
          <a:blip r:embed="rId3"/>
          <a:stretch>
            <a:fillRect/>
          </a:stretch>
        </p:blipFill>
        <p:spPr>
          <a:xfrm rot="20580000">
            <a:off x="1071273" y="1436182"/>
            <a:ext cx="5373329" cy="3985211"/>
          </a:xfrm>
          <a:prstGeom prst="rect">
            <a:avLst/>
          </a:prstGeom>
        </p:spPr>
      </p:pic>
      <p:pic>
        <p:nvPicPr>
          <p:cNvPr id="47" name="Picture 47" descr="A picture containing text&#10;&#10;Description automatically generated">
            <a:extLst>
              <a:ext uri="{FF2B5EF4-FFF2-40B4-BE49-F238E27FC236}">
                <a16:creationId xmlns:a16="http://schemas.microsoft.com/office/drawing/2014/main" id="{E62D7E0C-204C-15C5-0F89-546A7B440C28}"/>
              </a:ext>
            </a:extLst>
          </p:cNvPr>
          <p:cNvPicPr>
            <a:picLocks noChangeAspect="1"/>
          </p:cNvPicPr>
          <p:nvPr/>
        </p:nvPicPr>
        <p:blipFill>
          <a:blip r:embed="rId4"/>
          <a:stretch>
            <a:fillRect/>
          </a:stretch>
        </p:blipFill>
        <p:spPr>
          <a:xfrm>
            <a:off x="2968983" y="149507"/>
            <a:ext cx="6307392" cy="6668999"/>
          </a:xfrm>
          <a:prstGeom prst="rect">
            <a:avLst/>
          </a:prstGeom>
        </p:spPr>
      </p:pic>
      <p:sp>
        <p:nvSpPr>
          <p:cNvPr id="6" name="TextBox 5">
            <a:extLst>
              <a:ext uri="{FF2B5EF4-FFF2-40B4-BE49-F238E27FC236}">
                <a16:creationId xmlns:a16="http://schemas.microsoft.com/office/drawing/2014/main" id="{873B2893-D9DF-724B-03B6-B11D14B1F8D9}"/>
              </a:ext>
            </a:extLst>
          </p:cNvPr>
          <p:cNvSpPr txBox="1"/>
          <p:nvPr/>
        </p:nvSpPr>
        <p:spPr>
          <a:xfrm>
            <a:off x="3897531" y="632648"/>
            <a:ext cx="426356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solidFill>
                  <a:srgbClr val="44546A"/>
                </a:solidFill>
                <a:latin typeface="Courier New"/>
                <a:cs typeface="Calibri"/>
              </a:rPr>
              <a:t>How do you set aside time to write case notes?</a:t>
            </a:r>
            <a:endParaRPr lang="en-US"/>
          </a:p>
        </p:txBody>
      </p:sp>
      <p:pic>
        <p:nvPicPr>
          <p:cNvPr id="48" name="Graphic 48" descr="Pencils with eraser, sticky notes and pencil shavings">
            <a:extLst>
              <a:ext uri="{FF2B5EF4-FFF2-40B4-BE49-F238E27FC236}">
                <a16:creationId xmlns:a16="http://schemas.microsoft.com/office/drawing/2014/main" id="{B50D187F-5291-512F-2589-13721268A0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20000" flipH="1" flipV="1">
            <a:off x="7261078" y="629830"/>
            <a:ext cx="5506064" cy="5506064"/>
          </a:xfrm>
          <a:prstGeom prst="rect">
            <a:avLst/>
          </a:prstGeom>
        </p:spPr>
      </p:pic>
      <p:sp>
        <p:nvSpPr>
          <p:cNvPr id="2" name="TextBox 1">
            <a:extLst>
              <a:ext uri="{FF2B5EF4-FFF2-40B4-BE49-F238E27FC236}">
                <a16:creationId xmlns:a16="http://schemas.microsoft.com/office/drawing/2014/main" id="{49729601-8C6E-1D4B-2037-52784D1E1B23}"/>
              </a:ext>
            </a:extLst>
          </p:cNvPr>
          <p:cNvSpPr txBox="1"/>
          <p:nvPr/>
        </p:nvSpPr>
        <p:spPr>
          <a:xfrm>
            <a:off x="3893634" y="5027341"/>
            <a:ext cx="440473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solidFill>
                  <a:schemeClr val="tx1">
                    <a:lumMod val="75000"/>
                    <a:lumOff val="25000"/>
                  </a:schemeClr>
                </a:solidFill>
                <a:latin typeface="Courier New"/>
                <a:cs typeface="Calibri"/>
              </a:rPr>
              <a:t>Write in the chat!</a:t>
            </a:r>
            <a:endParaRPr lang="en-US" sz="3600" b="1">
              <a:solidFill>
                <a:schemeClr val="tx1">
                  <a:lumMod val="75000"/>
                  <a:lumOff val="25000"/>
                </a:schemeClr>
              </a:solidFill>
              <a:latin typeface="Courier New"/>
            </a:endParaRPr>
          </a:p>
        </p:txBody>
      </p:sp>
    </p:spTree>
    <p:custDataLst>
      <p:tags r:id="rId1"/>
    </p:custDataLst>
    <p:extLst>
      <p:ext uri="{BB962C8B-B14F-4D97-AF65-F5344CB8AC3E}">
        <p14:creationId xmlns:p14="http://schemas.microsoft.com/office/powerpoint/2010/main" val="406503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435DC7-65B5-FEDD-9312-F21586430E3C}"/>
              </a:ext>
            </a:extLst>
          </p:cNvPr>
          <p:cNvSpPr/>
          <p:nvPr/>
        </p:nvSpPr>
        <p:spPr>
          <a:xfrm>
            <a:off x="0" y="4786"/>
            <a:ext cx="12192000" cy="6858543"/>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A63FDF6-C541-464D-74AA-4192688E5A39}"/>
              </a:ext>
            </a:extLst>
          </p:cNvPr>
          <p:cNvSpPr txBox="1"/>
          <p:nvPr/>
        </p:nvSpPr>
        <p:spPr>
          <a:xfrm>
            <a:off x="-2808812" y="719481"/>
            <a:ext cx="11183712" cy="2000548"/>
          </a:xfrm>
          <a:prstGeom prst="rect">
            <a:avLst/>
          </a:prstGeom>
          <a:noFill/>
        </p:spPr>
        <p:txBody>
          <a:bodyPr wrap="square" lIns="91440" tIns="45720" rIns="91440" bIns="45720" rtlCol="0" anchor="t">
            <a:spAutoFit/>
          </a:bodyPr>
          <a:lstStyle/>
          <a:p>
            <a:pPr algn="ctr"/>
            <a:endParaRPr lang="en-US" sz="8000" b="1">
              <a:solidFill>
                <a:schemeClr val="bg1"/>
              </a:solidFill>
              <a:latin typeface="Bahnschrift"/>
              <a:ea typeface="Open Sans"/>
              <a:cs typeface="Open Sans"/>
            </a:endParaRPr>
          </a:p>
          <a:p>
            <a:pPr algn="ctr"/>
            <a:endParaRPr lang="en-US" sz="4400" b="1">
              <a:latin typeface="Open Sans"/>
              <a:ea typeface="Open Sans"/>
              <a:cs typeface="Open Sans"/>
            </a:endParaRPr>
          </a:p>
        </p:txBody>
      </p:sp>
      <p:pic>
        <p:nvPicPr>
          <p:cNvPr id="50" name="Picture 50" descr="A picture containing calendar&#10;&#10;Description automatically generated">
            <a:extLst>
              <a:ext uri="{FF2B5EF4-FFF2-40B4-BE49-F238E27FC236}">
                <a16:creationId xmlns:a16="http://schemas.microsoft.com/office/drawing/2014/main" id="{4B226BA0-BF0C-7E71-0B78-0E74722BA8EE}"/>
              </a:ext>
            </a:extLst>
          </p:cNvPr>
          <p:cNvPicPr>
            <a:picLocks noChangeAspect="1"/>
          </p:cNvPicPr>
          <p:nvPr/>
        </p:nvPicPr>
        <p:blipFill>
          <a:blip r:embed="rId3"/>
          <a:stretch>
            <a:fillRect/>
          </a:stretch>
        </p:blipFill>
        <p:spPr>
          <a:xfrm rot="20580000">
            <a:off x="1071273" y="1436182"/>
            <a:ext cx="5373329" cy="3985211"/>
          </a:xfrm>
          <a:prstGeom prst="rect">
            <a:avLst/>
          </a:prstGeom>
        </p:spPr>
      </p:pic>
      <p:pic>
        <p:nvPicPr>
          <p:cNvPr id="47" name="Picture 47" descr="A picture containing text&#10;&#10;Description automatically generated">
            <a:extLst>
              <a:ext uri="{FF2B5EF4-FFF2-40B4-BE49-F238E27FC236}">
                <a16:creationId xmlns:a16="http://schemas.microsoft.com/office/drawing/2014/main" id="{E62D7E0C-204C-15C5-0F89-546A7B440C28}"/>
              </a:ext>
            </a:extLst>
          </p:cNvPr>
          <p:cNvPicPr>
            <a:picLocks noChangeAspect="1"/>
          </p:cNvPicPr>
          <p:nvPr/>
        </p:nvPicPr>
        <p:blipFill>
          <a:blip r:embed="rId4"/>
          <a:stretch>
            <a:fillRect/>
          </a:stretch>
        </p:blipFill>
        <p:spPr>
          <a:xfrm>
            <a:off x="2968983" y="149507"/>
            <a:ext cx="6307392" cy="6668999"/>
          </a:xfrm>
          <a:prstGeom prst="rect">
            <a:avLst/>
          </a:prstGeom>
        </p:spPr>
      </p:pic>
      <p:sp>
        <p:nvSpPr>
          <p:cNvPr id="6" name="TextBox 5">
            <a:extLst>
              <a:ext uri="{FF2B5EF4-FFF2-40B4-BE49-F238E27FC236}">
                <a16:creationId xmlns:a16="http://schemas.microsoft.com/office/drawing/2014/main" id="{873B2893-D9DF-724B-03B6-B11D14B1F8D9}"/>
              </a:ext>
            </a:extLst>
          </p:cNvPr>
          <p:cNvSpPr txBox="1"/>
          <p:nvPr/>
        </p:nvSpPr>
        <p:spPr>
          <a:xfrm>
            <a:off x="3897531" y="735621"/>
            <a:ext cx="4407730" cy="53707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a:solidFill>
                  <a:schemeClr val="tx2"/>
                </a:solidFill>
                <a:latin typeface="Courier New"/>
                <a:cs typeface="Calibri" panose="020F0502020204030204"/>
              </a:rPr>
              <a:t>H</a:t>
            </a:r>
            <a:r>
              <a:rPr lang="en-US" sz="4000" b="1">
                <a:solidFill>
                  <a:schemeClr val="tx2"/>
                </a:solidFill>
                <a:latin typeface="Courier New"/>
                <a:cs typeface="Calibri" panose="020F0502020204030204"/>
              </a:rPr>
              <a:t>ow do you remember/ keep track of what happened during meetings with clients?</a:t>
            </a:r>
          </a:p>
          <a:p>
            <a:pPr marL="285750" indent="-285750">
              <a:lnSpc>
                <a:spcPct val="150000"/>
              </a:lnSpc>
              <a:buFont typeface="Calibri"/>
              <a:buChar char="-"/>
            </a:pPr>
            <a:endParaRPr lang="en-US" sz="4000">
              <a:latin typeface="Courier New"/>
              <a:cs typeface="Calibri"/>
            </a:endParaRPr>
          </a:p>
        </p:txBody>
      </p:sp>
      <p:pic>
        <p:nvPicPr>
          <p:cNvPr id="48" name="Graphic 48" descr="Pencils with eraser, sticky notes and pencil shavings">
            <a:extLst>
              <a:ext uri="{FF2B5EF4-FFF2-40B4-BE49-F238E27FC236}">
                <a16:creationId xmlns:a16="http://schemas.microsoft.com/office/drawing/2014/main" id="{B50D187F-5291-512F-2589-13721268A0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20000" flipH="1" flipV="1">
            <a:off x="7012512" y="732802"/>
            <a:ext cx="5506064" cy="5506064"/>
          </a:xfrm>
          <a:prstGeom prst="rect">
            <a:avLst/>
          </a:prstGeom>
        </p:spPr>
      </p:pic>
      <p:sp>
        <p:nvSpPr>
          <p:cNvPr id="2" name="TextBox 1">
            <a:extLst>
              <a:ext uri="{FF2B5EF4-FFF2-40B4-BE49-F238E27FC236}">
                <a16:creationId xmlns:a16="http://schemas.microsoft.com/office/drawing/2014/main" id="{49729601-8C6E-1D4B-2037-52784D1E1B23}"/>
              </a:ext>
            </a:extLst>
          </p:cNvPr>
          <p:cNvSpPr txBox="1"/>
          <p:nvPr/>
        </p:nvSpPr>
        <p:spPr>
          <a:xfrm>
            <a:off x="3893634" y="5027341"/>
            <a:ext cx="440473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solidFill>
                  <a:schemeClr val="tx1">
                    <a:lumMod val="75000"/>
                    <a:lumOff val="25000"/>
                  </a:schemeClr>
                </a:solidFill>
                <a:latin typeface="Courier New"/>
                <a:cs typeface="Calibri"/>
              </a:rPr>
              <a:t>Write in the chat!</a:t>
            </a:r>
            <a:endParaRPr lang="en-US" sz="3600" b="1">
              <a:solidFill>
                <a:schemeClr val="tx1">
                  <a:lumMod val="75000"/>
                  <a:lumOff val="25000"/>
                </a:schemeClr>
              </a:solidFill>
              <a:latin typeface="Courier New"/>
            </a:endParaRPr>
          </a:p>
        </p:txBody>
      </p:sp>
    </p:spTree>
    <p:custDataLst>
      <p:tags r:id="rId1"/>
    </p:custDataLst>
    <p:extLst>
      <p:ext uri="{BB962C8B-B14F-4D97-AF65-F5344CB8AC3E}">
        <p14:creationId xmlns:p14="http://schemas.microsoft.com/office/powerpoint/2010/main" val="374307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769441"/>
          </a:xfrm>
          <a:prstGeom prst="rect">
            <a:avLst/>
          </a:prstGeom>
          <a:noFill/>
        </p:spPr>
        <p:txBody>
          <a:bodyPr wrap="square" lIns="91440" tIns="45720" rIns="91440" bIns="45720" rtlCol="0" anchor="t">
            <a:spAutoFit/>
          </a:bodyPr>
          <a:lstStyle/>
          <a:p>
            <a:r>
              <a:rPr lang="en-US" sz="4400" b="1">
                <a:latin typeface="Bahnschrift"/>
                <a:ea typeface="Open Sans"/>
                <a:cs typeface="Open Sans"/>
              </a:rPr>
              <a:t>Zoom Features</a:t>
            </a:r>
            <a:endParaRPr lang="en-US"/>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6" name="TextBox 5">
            <a:extLst>
              <a:ext uri="{FF2B5EF4-FFF2-40B4-BE49-F238E27FC236}">
                <a16:creationId xmlns:a16="http://schemas.microsoft.com/office/drawing/2014/main" id="{87EC5B4A-0BA9-54C6-A7DC-2A34B91B482A}"/>
              </a:ext>
            </a:extLst>
          </p:cNvPr>
          <p:cNvSpPr txBox="1"/>
          <p:nvPr/>
        </p:nvSpPr>
        <p:spPr>
          <a:xfrm>
            <a:off x="530613" y="2168074"/>
            <a:ext cx="5369611"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Bahnschrift"/>
                <a:ea typeface="+mn-lt"/>
                <a:cs typeface="+mn-lt"/>
              </a:rPr>
              <a:t>Interact with presenters and attendees by:</a:t>
            </a:r>
            <a:endParaRPr lang="en-US" sz="3200">
              <a:ea typeface="+mn-lt"/>
              <a:cs typeface="+mn-lt"/>
            </a:endParaRPr>
          </a:p>
          <a:p>
            <a:endParaRPr lang="en-US" sz="3200">
              <a:ea typeface="+mn-lt"/>
              <a:cs typeface="+mn-lt"/>
            </a:endParaRPr>
          </a:p>
          <a:p>
            <a:pPr marL="285750" indent="-285750">
              <a:buFont typeface="Arial,Sans-Serif"/>
              <a:buChar char="•"/>
            </a:pPr>
            <a:r>
              <a:rPr lang="en-US" sz="3200">
                <a:latin typeface="Bahnschrift"/>
                <a:ea typeface="+mn-lt"/>
                <a:cs typeface="+mn-lt"/>
              </a:rPr>
              <a:t>Typing questions in the Q&amp;A box</a:t>
            </a:r>
            <a:endParaRPr lang="en-US" sz="3200">
              <a:ea typeface="+mn-lt"/>
              <a:cs typeface="+mn-lt"/>
            </a:endParaRPr>
          </a:p>
          <a:p>
            <a:pPr marL="285750" indent="-285750">
              <a:buFont typeface="Arial,Sans-Serif"/>
              <a:buChar char="•"/>
            </a:pPr>
            <a:r>
              <a:rPr lang="en-US" sz="3200">
                <a:latin typeface="Bahnschrift"/>
                <a:ea typeface="+mn-lt"/>
                <a:cs typeface="+mn-lt"/>
              </a:rPr>
              <a:t>Raise your hand if you want to ask a question verbally at the end</a:t>
            </a:r>
            <a:endParaRPr lang="en-US" sz="3200">
              <a:ea typeface="+mn-lt"/>
              <a:cs typeface="+mn-lt"/>
            </a:endParaRPr>
          </a:p>
          <a:p>
            <a:endParaRPr lang="en-US" sz="3200" b="1">
              <a:solidFill>
                <a:schemeClr val="tx2"/>
              </a:solidFill>
              <a:latin typeface="Bahnschrift"/>
              <a:ea typeface="+mn-lt"/>
              <a:cs typeface="+mn-lt"/>
            </a:endParaRPr>
          </a:p>
          <a:p>
            <a:endParaRPr lang="en-US" sz="3200" b="1">
              <a:solidFill>
                <a:schemeClr val="tx2"/>
              </a:solidFill>
              <a:ea typeface="+mn-lt"/>
              <a:cs typeface="+mn-lt"/>
            </a:endParaRPr>
          </a:p>
          <a:p>
            <a:pPr marL="457200" indent="-457200">
              <a:buFont typeface="Wingdings"/>
              <a:buChar char="v"/>
            </a:pPr>
            <a:endParaRPr lang="en-US" sz="3200" b="1">
              <a:solidFill>
                <a:schemeClr val="tx2"/>
              </a:solidFill>
              <a:cs typeface="Calibri"/>
            </a:endParaRPr>
          </a:p>
        </p:txBody>
      </p:sp>
      <p:pic>
        <p:nvPicPr>
          <p:cNvPr id="10" name="Graphic 10" descr="Postit Notes 3 with solid fill">
            <a:extLst>
              <a:ext uri="{FF2B5EF4-FFF2-40B4-BE49-F238E27FC236}">
                <a16:creationId xmlns:a16="http://schemas.microsoft.com/office/drawing/2014/main" id="{DD2B65D0-DDDA-A981-DADA-A461C31604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6180" y="2166871"/>
            <a:ext cx="4434625" cy="4391695"/>
          </a:xfrm>
          <a:prstGeom prst="rect">
            <a:avLst/>
          </a:prstGeom>
        </p:spPr>
      </p:pic>
      <p:sp>
        <p:nvSpPr>
          <p:cNvPr id="11" name="TextBox 10">
            <a:extLst>
              <a:ext uri="{FF2B5EF4-FFF2-40B4-BE49-F238E27FC236}">
                <a16:creationId xmlns:a16="http://schemas.microsoft.com/office/drawing/2014/main" id="{DF2B3C5B-433F-1C3F-2073-FC49AB4C1CC9}"/>
              </a:ext>
            </a:extLst>
          </p:cNvPr>
          <p:cNvSpPr txBox="1"/>
          <p:nvPr/>
        </p:nvSpPr>
        <p:spPr>
          <a:xfrm rot="1380000">
            <a:off x="7834648" y="3164864"/>
            <a:ext cx="202842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Bahnschrift"/>
              </a:rPr>
              <a:t>The Zoom </a:t>
            </a:r>
            <a:endParaRPr lang="en-US" sz="2400">
              <a:latin typeface="Calibri" panose="020F0502020204030204"/>
              <a:cs typeface="Calibri" panose="020F0502020204030204"/>
            </a:endParaRPr>
          </a:p>
          <a:p>
            <a:r>
              <a:rPr lang="en-US" sz="2400">
                <a:latin typeface="Bahnschrift"/>
              </a:rPr>
              <a:t>toolbar is at the bottom of your screen!</a:t>
            </a:r>
            <a:endParaRPr lang="en-US" sz="2400">
              <a:cs typeface="Calibri"/>
            </a:endParaRPr>
          </a:p>
        </p:txBody>
      </p:sp>
    </p:spTree>
    <p:custDataLst>
      <p:tags r:id="rId1"/>
    </p:custDataLst>
    <p:extLst>
      <p:ext uri="{BB962C8B-B14F-4D97-AF65-F5344CB8AC3E}">
        <p14:creationId xmlns:p14="http://schemas.microsoft.com/office/powerpoint/2010/main" val="13912514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CBCAD86-BCB8-F69F-2A3A-C11C74BEB1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60543" y="0"/>
            <a:ext cx="9051005" cy="5119896"/>
          </a:xfrm>
          <a:prstGeom prst="rect">
            <a:avLst/>
          </a:prstGeom>
        </p:spPr>
      </p:pic>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48504F-75F6-30D2-594F-C09588776162}"/>
              </a:ext>
            </a:extLst>
          </p:cNvPr>
          <p:cNvSpPr/>
          <p:nvPr/>
        </p:nvSpPr>
        <p:spPr>
          <a:xfrm>
            <a:off x="2431" y="4481623"/>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92" y="4785379"/>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4032180" y="5525002"/>
            <a:ext cx="7862520" cy="1292662"/>
          </a:xfrm>
          <a:prstGeom prst="rect">
            <a:avLst/>
          </a:prstGeom>
          <a:noFill/>
        </p:spPr>
        <p:txBody>
          <a:bodyPr wrap="square" lIns="91440" tIns="45720" rIns="91440" bIns="45720" rtlCol="0" anchor="t">
            <a:spAutoFit/>
          </a:bodyPr>
          <a:lstStyle/>
          <a:p>
            <a:r>
              <a:rPr lang="en-US" sz="4000" b="1">
                <a:latin typeface="Bahnschrift"/>
                <a:ea typeface="Open Sans"/>
                <a:cs typeface="Open Sans"/>
              </a:rPr>
              <a:t>Questions?</a:t>
            </a:r>
          </a:p>
          <a:p>
            <a:r>
              <a:rPr lang="en-US" sz="2000">
                <a:latin typeface="Bahnschrift"/>
                <a:ea typeface="Open Sans"/>
                <a:cs typeface="Open Sans"/>
              </a:rPr>
              <a:t>Please add questions to the Q&amp;A box or raise your hand.</a:t>
            </a:r>
          </a:p>
          <a:p>
            <a:endParaRPr lang="en-US">
              <a:cs typeface="Calibri"/>
            </a:endParaRPr>
          </a:p>
        </p:txBody>
      </p:sp>
      <p:pic>
        <p:nvPicPr>
          <p:cNvPr id="6" name="Picture 6" descr="Question Cat">
            <a:extLst>
              <a:ext uri="{FF2B5EF4-FFF2-40B4-BE49-F238E27FC236}">
                <a16:creationId xmlns:a16="http://schemas.microsoft.com/office/drawing/2014/main" id="{DCCD43A0-BA93-F5C3-A56B-79C9702395DC}"/>
              </a:ext>
            </a:extLst>
          </p:cNvPr>
          <p:cNvPicPr>
            <a:picLocks noChangeAspect="1"/>
          </p:cNvPicPr>
          <p:nvPr/>
        </p:nvPicPr>
        <p:blipFill>
          <a:blip r:embed="rId5"/>
          <a:stretch>
            <a:fillRect/>
          </a:stretch>
        </p:blipFill>
        <p:spPr>
          <a:xfrm>
            <a:off x="10628312" y="5279072"/>
            <a:ext cx="1491615" cy="1501775"/>
          </a:xfrm>
          <a:prstGeom prst="rect">
            <a:avLst/>
          </a:prstGeom>
        </p:spPr>
      </p:pic>
      <p:pic>
        <p:nvPicPr>
          <p:cNvPr id="7" name="Graphic 7" descr="A lightbulb">
            <a:extLst>
              <a:ext uri="{FF2B5EF4-FFF2-40B4-BE49-F238E27FC236}">
                <a16:creationId xmlns:a16="http://schemas.microsoft.com/office/drawing/2014/main" id="{F0376913-1B92-C309-A427-17E1A16E83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3333" y="-127000"/>
            <a:ext cx="4572000" cy="4572000"/>
          </a:xfrm>
          <a:prstGeom prst="rect">
            <a:avLst/>
          </a:prstGeom>
        </p:spPr>
      </p:pic>
    </p:spTree>
    <p:custDataLst>
      <p:tags r:id="rId1"/>
    </p:custDataLst>
    <p:extLst>
      <p:ext uri="{BB962C8B-B14F-4D97-AF65-F5344CB8AC3E}">
        <p14:creationId xmlns:p14="http://schemas.microsoft.com/office/powerpoint/2010/main" val="27600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769441"/>
          </a:xfrm>
          <a:prstGeom prst="rect">
            <a:avLst/>
          </a:prstGeom>
          <a:noFill/>
        </p:spPr>
        <p:txBody>
          <a:bodyPr wrap="square" lIns="91440" tIns="45720" rIns="91440" bIns="45720" rtlCol="0" anchor="t">
            <a:spAutoFit/>
          </a:bodyPr>
          <a:lstStyle/>
          <a:p>
            <a:r>
              <a:rPr lang="en-US" sz="4400" b="1">
                <a:latin typeface="Bahnschrift"/>
                <a:ea typeface="Open Sans"/>
                <a:cs typeface="Open Sans"/>
              </a:rPr>
              <a:t>Learning Objectives</a:t>
            </a:r>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6" name="TextBox 5">
            <a:extLst>
              <a:ext uri="{FF2B5EF4-FFF2-40B4-BE49-F238E27FC236}">
                <a16:creationId xmlns:a16="http://schemas.microsoft.com/office/drawing/2014/main" id="{87EC5B4A-0BA9-54C6-A7DC-2A34B91B482A}"/>
              </a:ext>
            </a:extLst>
          </p:cNvPr>
          <p:cNvSpPr txBox="1"/>
          <p:nvPr/>
        </p:nvSpPr>
        <p:spPr>
          <a:xfrm>
            <a:off x="3095655" y="2146609"/>
            <a:ext cx="850347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2"/>
                </a:solidFill>
                <a:latin typeface="Bahnschrift"/>
                <a:ea typeface="+mn-lt"/>
                <a:cs typeface="+mn-lt"/>
              </a:rPr>
              <a:t>Writing clear, detailed case notes is one of the most important skills for a case manager. During this webinar, USCCB/MRS staff will describe some </a:t>
            </a:r>
            <a:r>
              <a:rPr lang="en-US" sz="2400" b="1" u="sng">
                <a:solidFill>
                  <a:schemeClr val="tx2"/>
                </a:solidFill>
                <a:latin typeface="Bahnschrift"/>
                <a:ea typeface="+mn-lt"/>
                <a:cs typeface="+mn-lt"/>
              </a:rPr>
              <a:t>general principles of quality case noting</a:t>
            </a:r>
            <a:r>
              <a:rPr lang="en-US" sz="2400" b="1">
                <a:solidFill>
                  <a:schemeClr val="tx2"/>
                </a:solidFill>
                <a:latin typeface="Bahnschrift"/>
                <a:ea typeface="+mn-lt"/>
                <a:cs typeface="+mn-lt"/>
              </a:rPr>
              <a:t> and will share </a:t>
            </a:r>
            <a:r>
              <a:rPr lang="en-US" sz="2400" b="1" u="sng">
                <a:solidFill>
                  <a:schemeClr val="tx2"/>
                </a:solidFill>
                <a:latin typeface="Bahnschrift"/>
                <a:ea typeface="+mn-lt"/>
                <a:cs typeface="+mn-lt"/>
              </a:rPr>
              <a:t>examples of exceptional case notes</a:t>
            </a:r>
            <a:r>
              <a:rPr lang="en-US" sz="2400" b="1">
                <a:solidFill>
                  <a:schemeClr val="tx2"/>
                </a:solidFill>
                <a:latin typeface="Bahnschrift"/>
                <a:ea typeface="+mn-lt"/>
                <a:cs typeface="+mn-lt"/>
              </a:rPr>
              <a:t> from real affiliate files.</a:t>
            </a:r>
          </a:p>
          <a:p>
            <a:endParaRPr lang="en-US" sz="2400" b="1">
              <a:solidFill>
                <a:schemeClr val="tx2"/>
              </a:solidFill>
              <a:ea typeface="+mn-lt"/>
              <a:cs typeface="+mn-lt"/>
            </a:endParaRPr>
          </a:p>
          <a:p>
            <a:pPr marL="457200" indent="-457200">
              <a:buFont typeface="Wingdings"/>
              <a:buChar char="v"/>
            </a:pPr>
            <a:endParaRPr lang="en-US" sz="2400" b="1">
              <a:solidFill>
                <a:schemeClr val="tx2"/>
              </a:solidFill>
              <a:cs typeface="Calibri"/>
            </a:endParaRPr>
          </a:p>
        </p:txBody>
      </p:sp>
      <p:sp>
        <p:nvSpPr>
          <p:cNvPr id="7" name="TextBox 6">
            <a:extLst>
              <a:ext uri="{FF2B5EF4-FFF2-40B4-BE49-F238E27FC236}">
                <a16:creationId xmlns:a16="http://schemas.microsoft.com/office/drawing/2014/main" id="{DD0D8EA4-436A-FAE1-8AAB-4950EBB166A9}"/>
              </a:ext>
            </a:extLst>
          </p:cNvPr>
          <p:cNvSpPr txBox="1"/>
          <p:nvPr/>
        </p:nvSpPr>
        <p:spPr>
          <a:xfrm>
            <a:off x="3047885" y="4090765"/>
            <a:ext cx="849417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2"/>
                </a:solidFill>
                <a:latin typeface="Bahnschrift"/>
                <a:ea typeface="+mn-lt"/>
                <a:cs typeface="+mn-lt"/>
              </a:rPr>
              <a:t>By the end of this session, you will be able to: </a:t>
            </a:r>
          </a:p>
          <a:p>
            <a:pPr marL="457200" indent="-457200">
              <a:buFont typeface="Wingdings"/>
              <a:buChar char="v"/>
            </a:pPr>
            <a:r>
              <a:rPr lang="en-US" sz="2400" b="1">
                <a:solidFill>
                  <a:schemeClr val="tx1">
                    <a:lumMod val="65000"/>
                    <a:lumOff val="35000"/>
                  </a:schemeClr>
                </a:solidFill>
                <a:latin typeface="Bahnschrift"/>
                <a:ea typeface="+mn-lt"/>
                <a:cs typeface="+mn-lt"/>
              </a:rPr>
              <a:t>Describe the “SOAP” method of case noting</a:t>
            </a:r>
          </a:p>
          <a:p>
            <a:pPr marL="457200" indent="-457200">
              <a:buFont typeface="Wingdings"/>
              <a:buChar char="v"/>
            </a:pPr>
            <a:r>
              <a:rPr lang="en-US" sz="2400" b="1">
                <a:solidFill>
                  <a:schemeClr val="tx1">
                    <a:lumMod val="65000"/>
                    <a:lumOff val="35000"/>
                  </a:schemeClr>
                </a:solidFill>
                <a:latin typeface="Bahnschrift"/>
                <a:ea typeface="+mn-lt"/>
                <a:cs typeface="+mn-lt"/>
              </a:rPr>
              <a:t>List strategies for successful review of case notes</a:t>
            </a:r>
          </a:p>
          <a:p>
            <a:pPr marL="457200" indent="-457200">
              <a:buFont typeface="Wingdings"/>
              <a:buChar char="v"/>
            </a:pPr>
            <a:r>
              <a:rPr lang="en-US" sz="2400" b="1">
                <a:solidFill>
                  <a:schemeClr val="tx1">
                    <a:lumMod val="65000"/>
                    <a:lumOff val="35000"/>
                  </a:schemeClr>
                </a:solidFill>
                <a:latin typeface="Bahnschrift"/>
                <a:ea typeface="+mn-lt"/>
                <a:cs typeface="+mn-lt"/>
              </a:rPr>
              <a:t>Identify what is missing from example case notes</a:t>
            </a:r>
            <a:endParaRPr lang="en-US" sz="2400" b="1">
              <a:solidFill>
                <a:schemeClr val="tx1">
                  <a:lumMod val="65000"/>
                  <a:lumOff val="35000"/>
                </a:schemeClr>
              </a:solidFill>
              <a:latin typeface="Bahnschrift"/>
              <a:cs typeface="Calibri"/>
            </a:endParaRPr>
          </a:p>
        </p:txBody>
      </p:sp>
      <p:pic>
        <p:nvPicPr>
          <p:cNvPr id="8" name="Graphic 8" descr="A stack of books">
            <a:extLst>
              <a:ext uri="{FF2B5EF4-FFF2-40B4-BE49-F238E27FC236}">
                <a16:creationId xmlns:a16="http://schemas.microsoft.com/office/drawing/2014/main" id="{70B22255-6F8D-DDA8-FAE9-DD413F02EC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6289" y="1800796"/>
            <a:ext cx="4572000" cy="4572000"/>
          </a:xfrm>
          <a:prstGeom prst="rect">
            <a:avLst/>
          </a:prstGeom>
        </p:spPr>
      </p:pic>
    </p:spTree>
    <p:custDataLst>
      <p:tags r:id="rId1"/>
    </p:custDataLst>
    <p:extLst>
      <p:ext uri="{BB962C8B-B14F-4D97-AF65-F5344CB8AC3E}">
        <p14:creationId xmlns:p14="http://schemas.microsoft.com/office/powerpoint/2010/main" val="22228760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435DC7-65B5-FEDD-9312-F21586430E3C}"/>
              </a:ext>
            </a:extLst>
          </p:cNvPr>
          <p:cNvSpPr/>
          <p:nvPr/>
        </p:nvSpPr>
        <p:spPr>
          <a:xfrm>
            <a:off x="0" y="4786"/>
            <a:ext cx="12192000" cy="6858543"/>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A63FDF6-C541-464D-74AA-4192688E5A39}"/>
              </a:ext>
            </a:extLst>
          </p:cNvPr>
          <p:cNvSpPr txBox="1"/>
          <p:nvPr/>
        </p:nvSpPr>
        <p:spPr>
          <a:xfrm>
            <a:off x="-3168645" y="719481"/>
            <a:ext cx="11183712" cy="2000548"/>
          </a:xfrm>
          <a:prstGeom prst="rect">
            <a:avLst/>
          </a:prstGeom>
          <a:noFill/>
        </p:spPr>
        <p:txBody>
          <a:bodyPr wrap="square" lIns="91440" tIns="45720" rIns="91440" bIns="45720" rtlCol="0" anchor="t">
            <a:spAutoFit/>
          </a:bodyPr>
          <a:lstStyle/>
          <a:p>
            <a:pPr algn="ctr"/>
            <a:r>
              <a:rPr lang="en-US" sz="8000" b="1">
                <a:solidFill>
                  <a:schemeClr val="bg1"/>
                </a:solidFill>
                <a:latin typeface="Bahnschrift"/>
                <a:ea typeface="Open Sans"/>
                <a:cs typeface="Open Sans"/>
              </a:rPr>
              <a:t>Agenda</a:t>
            </a:r>
          </a:p>
          <a:p>
            <a:pPr algn="ctr"/>
            <a:endParaRPr lang="en-US" sz="4400" b="1">
              <a:latin typeface="Open Sans"/>
              <a:ea typeface="Open Sans"/>
              <a:cs typeface="Open Sans"/>
            </a:endParaRPr>
          </a:p>
        </p:txBody>
      </p:sp>
      <p:pic>
        <p:nvPicPr>
          <p:cNvPr id="50" name="Picture 50" descr="A picture containing calendar&#10;&#10;Description automatically generated">
            <a:extLst>
              <a:ext uri="{FF2B5EF4-FFF2-40B4-BE49-F238E27FC236}">
                <a16:creationId xmlns:a16="http://schemas.microsoft.com/office/drawing/2014/main" id="{4B226BA0-BF0C-7E71-0B78-0E74722BA8EE}"/>
              </a:ext>
            </a:extLst>
          </p:cNvPr>
          <p:cNvPicPr>
            <a:picLocks noChangeAspect="1"/>
          </p:cNvPicPr>
          <p:nvPr/>
        </p:nvPicPr>
        <p:blipFill>
          <a:blip r:embed="rId4"/>
          <a:stretch>
            <a:fillRect/>
          </a:stretch>
        </p:blipFill>
        <p:spPr>
          <a:xfrm rot="20580000">
            <a:off x="2271718" y="2131504"/>
            <a:ext cx="5373329" cy="3985211"/>
          </a:xfrm>
          <a:prstGeom prst="rect">
            <a:avLst/>
          </a:prstGeom>
        </p:spPr>
      </p:pic>
      <p:pic>
        <p:nvPicPr>
          <p:cNvPr id="5" name="Picture 6" descr="Shape&#10;&#10;Description automatically generated">
            <a:extLst>
              <a:ext uri="{FF2B5EF4-FFF2-40B4-BE49-F238E27FC236}">
                <a16:creationId xmlns:a16="http://schemas.microsoft.com/office/drawing/2014/main" id="{26A3F0ED-8168-F2BD-C0CF-9649C762EFF1}"/>
              </a:ext>
            </a:extLst>
          </p:cNvPr>
          <p:cNvPicPr>
            <a:picLocks noChangeAspect="1"/>
          </p:cNvPicPr>
          <p:nvPr/>
        </p:nvPicPr>
        <p:blipFill>
          <a:blip r:embed="rId5"/>
          <a:stretch>
            <a:fillRect/>
          </a:stretch>
        </p:blipFill>
        <p:spPr>
          <a:xfrm rot="240000">
            <a:off x="3305526" y="-339614"/>
            <a:ext cx="9192519" cy="12112495"/>
          </a:xfrm>
          <a:prstGeom prst="rect">
            <a:avLst/>
          </a:prstGeom>
        </p:spPr>
      </p:pic>
      <p:sp>
        <p:nvSpPr>
          <p:cNvPr id="6" name="TextBox 5">
            <a:extLst>
              <a:ext uri="{FF2B5EF4-FFF2-40B4-BE49-F238E27FC236}">
                <a16:creationId xmlns:a16="http://schemas.microsoft.com/office/drawing/2014/main" id="{873B2893-D9DF-724B-03B6-B11D14B1F8D9}"/>
              </a:ext>
            </a:extLst>
          </p:cNvPr>
          <p:cNvSpPr txBox="1"/>
          <p:nvPr/>
        </p:nvSpPr>
        <p:spPr>
          <a:xfrm rot="240000">
            <a:off x="4876617" y="1198443"/>
            <a:ext cx="6725479" cy="57092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q"/>
            </a:pPr>
            <a:r>
              <a:rPr lang="en-US" sz="2300" b="1">
                <a:solidFill>
                  <a:schemeClr val="tx2"/>
                </a:solidFill>
                <a:latin typeface="Courier New"/>
                <a:cs typeface="Calibri"/>
              </a:rPr>
              <a:t>USCCB/MRS Case Management Manual</a:t>
            </a:r>
          </a:p>
          <a:p>
            <a:pPr marL="342900" indent="-342900">
              <a:buFont typeface="Wingdings"/>
              <a:buChar char="q"/>
            </a:pPr>
            <a:r>
              <a:rPr lang="en-US" sz="2300" b="1">
                <a:solidFill>
                  <a:schemeClr val="tx2"/>
                </a:solidFill>
                <a:latin typeface="Courier New"/>
                <a:cs typeface="Calibri"/>
              </a:rPr>
              <a:t>Why is it important to write good case notes?</a:t>
            </a:r>
            <a:endParaRPr lang="en-US" sz="2300">
              <a:solidFill>
                <a:schemeClr val="tx2"/>
              </a:solidFill>
              <a:latin typeface="Courier New"/>
              <a:cs typeface="Courier New"/>
            </a:endParaRPr>
          </a:p>
          <a:p>
            <a:pPr marL="342900" indent="-342900">
              <a:buFont typeface="Wingdings"/>
              <a:buChar char="q"/>
            </a:pPr>
            <a:r>
              <a:rPr lang="en-US" sz="2300" b="1">
                <a:solidFill>
                  <a:schemeClr val="tx2"/>
                </a:solidFill>
                <a:latin typeface="Courier New"/>
                <a:cs typeface="Calibri"/>
              </a:rPr>
              <a:t>Guidelines on Case Notes</a:t>
            </a:r>
          </a:p>
          <a:p>
            <a:pPr marL="342900" indent="-342900">
              <a:buFont typeface="Wingdings"/>
              <a:buChar char="q"/>
            </a:pPr>
            <a:r>
              <a:rPr lang="en-US" sz="2300" b="1">
                <a:solidFill>
                  <a:schemeClr val="tx2"/>
                </a:solidFill>
                <a:latin typeface="Courier New"/>
                <a:cs typeface="Calibri"/>
              </a:rPr>
              <a:t>What to Include in a Case Note</a:t>
            </a:r>
          </a:p>
          <a:p>
            <a:pPr marL="342900" indent="-342900">
              <a:buFont typeface="Wingdings"/>
              <a:buChar char="q"/>
            </a:pPr>
            <a:r>
              <a:rPr lang="en-US" sz="2300" b="1">
                <a:solidFill>
                  <a:schemeClr val="tx2"/>
                </a:solidFill>
                <a:latin typeface="Courier New"/>
                <a:cs typeface="Calibri"/>
              </a:rPr>
              <a:t>Case Note Language</a:t>
            </a:r>
          </a:p>
          <a:p>
            <a:pPr marL="342900" indent="-342900">
              <a:buFont typeface="Wingdings"/>
              <a:buChar char="q"/>
            </a:pPr>
            <a:r>
              <a:rPr lang="en-US" sz="2300" b="1">
                <a:solidFill>
                  <a:schemeClr val="tx2"/>
                </a:solidFill>
                <a:latin typeface="Courier New"/>
                <a:cs typeface="Calibri"/>
              </a:rPr>
              <a:t>Example Case Note Format</a:t>
            </a:r>
          </a:p>
          <a:p>
            <a:pPr marL="342900" indent="-342900">
              <a:buFont typeface="Wingdings"/>
              <a:buChar char="q"/>
            </a:pPr>
            <a:r>
              <a:rPr lang="en-US" sz="2300" b="1">
                <a:solidFill>
                  <a:schemeClr val="tx2"/>
                </a:solidFill>
                <a:latin typeface="Courier New"/>
                <a:cs typeface="Calibri"/>
              </a:rPr>
              <a:t>SOAP Method</a:t>
            </a:r>
          </a:p>
          <a:p>
            <a:pPr marL="342900" indent="-342900">
              <a:buFont typeface="Wingdings"/>
              <a:buChar char="q"/>
            </a:pPr>
            <a:r>
              <a:rPr lang="en-US" sz="2300" b="1">
                <a:solidFill>
                  <a:schemeClr val="tx2"/>
                </a:solidFill>
                <a:latin typeface="Courier New"/>
                <a:cs typeface="Calibri"/>
              </a:rPr>
              <a:t>Example SOAP Method Case Note</a:t>
            </a:r>
          </a:p>
          <a:p>
            <a:pPr marL="342900" indent="-342900">
              <a:buFont typeface="Wingdings"/>
              <a:buChar char="q"/>
            </a:pPr>
            <a:r>
              <a:rPr lang="en-US" sz="2300" b="1">
                <a:solidFill>
                  <a:schemeClr val="tx2"/>
                </a:solidFill>
                <a:latin typeface="Courier New"/>
                <a:cs typeface="Calibri"/>
              </a:rPr>
              <a:t>Common Mistakes</a:t>
            </a:r>
          </a:p>
          <a:p>
            <a:pPr marL="342900" indent="-342900">
              <a:buFont typeface="Wingdings"/>
              <a:buChar char="q"/>
            </a:pPr>
            <a:r>
              <a:rPr lang="en-US" sz="2300" b="1">
                <a:solidFill>
                  <a:schemeClr val="tx2"/>
                </a:solidFill>
                <a:latin typeface="Courier New"/>
                <a:cs typeface="Calibri"/>
              </a:rPr>
              <a:t>Example of a Common Mistake</a:t>
            </a:r>
          </a:p>
          <a:p>
            <a:pPr marL="342900" indent="-342900">
              <a:buFont typeface="Wingdings"/>
              <a:buChar char="q"/>
            </a:pPr>
            <a:r>
              <a:rPr lang="en-US" sz="2300" b="1">
                <a:solidFill>
                  <a:schemeClr val="tx2"/>
                </a:solidFill>
                <a:latin typeface="Courier New"/>
                <a:cs typeface="Calibri"/>
              </a:rPr>
              <a:t>What is Missing?</a:t>
            </a:r>
          </a:p>
          <a:p>
            <a:pPr marL="342900" indent="-342900">
              <a:buFont typeface="Wingdings"/>
              <a:buChar char="q"/>
            </a:pPr>
            <a:r>
              <a:rPr lang="en-US" sz="2300" b="1">
                <a:solidFill>
                  <a:schemeClr val="tx2"/>
                </a:solidFill>
                <a:latin typeface="Courier New"/>
                <a:cs typeface="Calibri"/>
              </a:rPr>
              <a:t>What are some best practices?</a:t>
            </a:r>
          </a:p>
          <a:p>
            <a:pPr marL="342900" indent="-342900">
              <a:buFont typeface="Wingdings"/>
              <a:buChar char="q"/>
            </a:pPr>
            <a:r>
              <a:rPr lang="en-US" sz="2300" b="1">
                <a:solidFill>
                  <a:schemeClr val="tx2"/>
                </a:solidFill>
                <a:latin typeface="Courier New"/>
                <a:cs typeface="Calibri"/>
              </a:rPr>
              <a:t>Best Practices to Keep in Mind</a:t>
            </a:r>
          </a:p>
          <a:p>
            <a:pPr marL="342900" indent="-342900">
              <a:buFont typeface="Wingdings"/>
              <a:buChar char="q"/>
            </a:pPr>
            <a:r>
              <a:rPr lang="en-US" sz="2300" b="1">
                <a:solidFill>
                  <a:schemeClr val="tx2"/>
                </a:solidFill>
                <a:latin typeface="Courier New"/>
                <a:cs typeface="Calibri"/>
              </a:rPr>
              <a:t>Questions</a:t>
            </a:r>
          </a:p>
          <a:p>
            <a:pPr marL="285750" indent="-285750">
              <a:buFont typeface="Calibri"/>
              <a:buChar char="-"/>
            </a:pPr>
            <a:endParaRPr lang="en-US" sz="2000">
              <a:cs typeface="Calibri"/>
            </a:endParaRPr>
          </a:p>
        </p:txBody>
      </p:sp>
      <p:pic>
        <p:nvPicPr>
          <p:cNvPr id="48" name="Graphic 48" descr="Pencils with eraser, sticky notes and pencil shavings">
            <a:extLst>
              <a:ext uri="{FF2B5EF4-FFF2-40B4-BE49-F238E27FC236}">
                <a16:creationId xmlns:a16="http://schemas.microsoft.com/office/drawing/2014/main" id="{B50D187F-5291-512F-2589-13721268A0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20000">
            <a:off x="-329780" y="1683197"/>
            <a:ext cx="5506064" cy="5506064"/>
          </a:xfrm>
          <a:prstGeom prst="rect">
            <a:avLst/>
          </a:prstGeom>
        </p:spPr>
      </p:pic>
    </p:spTree>
    <p:custDataLst>
      <p:tags r:id="rId1"/>
    </p:custDataLst>
    <p:extLst>
      <p:ext uri="{BB962C8B-B14F-4D97-AF65-F5344CB8AC3E}">
        <p14:creationId xmlns:p14="http://schemas.microsoft.com/office/powerpoint/2010/main" val="9082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769441"/>
          </a:xfrm>
          <a:prstGeom prst="rect">
            <a:avLst/>
          </a:prstGeom>
          <a:noFill/>
        </p:spPr>
        <p:txBody>
          <a:bodyPr wrap="square" lIns="91440" tIns="45720" rIns="91440" bIns="45720" rtlCol="0" anchor="t">
            <a:spAutoFit/>
          </a:bodyPr>
          <a:lstStyle/>
          <a:p>
            <a:r>
              <a:rPr lang="en-US" sz="4400" b="1">
                <a:latin typeface="Bahnschrift"/>
                <a:ea typeface="Open Sans"/>
                <a:cs typeface="Open Sans"/>
              </a:rPr>
              <a:t>USCCB Case Management Manual</a:t>
            </a:r>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6E2A1EB-17B7-46A4-050C-FA870E088C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6" name="TextBox 5">
            <a:extLst>
              <a:ext uri="{FF2B5EF4-FFF2-40B4-BE49-F238E27FC236}">
                <a16:creationId xmlns:a16="http://schemas.microsoft.com/office/drawing/2014/main" id="{87EC5B4A-0BA9-54C6-A7DC-2A34B91B482A}"/>
              </a:ext>
            </a:extLst>
          </p:cNvPr>
          <p:cNvSpPr txBox="1"/>
          <p:nvPr/>
        </p:nvSpPr>
        <p:spPr>
          <a:xfrm>
            <a:off x="4167621" y="2146609"/>
            <a:ext cx="743150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2"/>
                </a:solidFill>
                <a:latin typeface="Bahnschrift"/>
                <a:ea typeface="+mn-lt"/>
                <a:cs typeface="+mn-lt"/>
              </a:rPr>
              <a:t>The information in this webinar is based on the new USCCB/MRS Refugee Resettlement Case Management Manual, which covers:</a:t>
            </a:r>
          </a:p>
          <a:p>
            <a:pPr marL="342900" indent="-342900">
              <a:buFont typeface="Wingdings"/>
              <a:buChar char="v"/>
            </a:pPr>
            <a:r>
              <a:rPr lang="en-US" sz="2400" b="1">
                <a:solidFill>
                  <a:schemeClr val="tx2"/>
                </a:solidFill>
                <a:latin typeface="Bahnschrift"/>
                <a:ea typeface="+mn-lt"/>
                <a:cs typeface="+mn-lt"/>
              </a:rPr>
              <a:t>Basic social work concepts</a:t>
            </a:r>
          </a:p>
          <a:p>
            <a:pPr marL="342900" indent="-342900">
              <a:buFont typeface="Wingdings"/>
              <a:buChar char="v"/>
            </a:pPr>
            <a:r>
              <a:rPr lang="en-US" sz="2400" b="1">
                <a:solidFill>
                  <a:schemeClr val="tx2"/>
                </a:solidFill>
                <a:latin typeface="Bahnschrift"/>
                <a:cs typeface="Calibri"/>
              </a:rPr>
              <a:t>Social work ethics</a:t>
            </a:r>
          </a:p>
          <a:p>
            <a:pPr marL="342900" indent="-342900">
              <a:buFont typeface="Wingdings"/>
              <a:buChar char="v"/>
            </a:pPr>
            <a:r>
              <a:rPr lang="en-US" sz="2400" b="1">
                <a:solidFill>
                  <a:schemeClr val="tx2"/>
                </a:solidFill>
                <a:latin typeface="Bahnschrift"/>
                <a:cs typeface="Calibri"/>
              </a:rPr>
              <a:t>Case management in resettlement programs</a:t>
            </a:r>
          </a:p>
          <a:p>
            <a:pPr marL="342900" indent="-342900">
              <a:buFont typeface="Wingdings"/>
              <a:buChar char="v"/>
            </a:pPr>
            <a:r>
              <a:rPr lang="en-US" sz="2400" b="1">
                <a:solidFill>
                  <a:schemeClr val="tx2"/>
                </a:solidFill>
                <a:latin typeface="Bahnschrift"/>
                <a:cs typeface="Calibri"/>
              </a:rPr>
              <a:t>Case recording</a:t>
            </a:r>
          </a:p>
          <a:p>
            <a:pPr marL="342900" indent="-342900">
              <a:buFont typeface="Wingdings"/>
              <a:buChar char="v"/>
            </a:pPr>
            <a:endParaRPr lang="en-US" sz="2400" b="1">
              <a:solidFill>
                <a:schemeClr val="tx2"/>
              </a:solidFill>
              <a:cs typeface="Calibri"/>
            </a:endParaRPr>
          </a:p>
          <a:p>
            <a:pPr marL="457200" indent="-457200">
              <a:buFont typeface="Wingdings"/>
              <a:buChar char="v"/>
            </a:pPr>
            <a:endParaRPr lang="en-US" sz="2400" b="1">
              <a:solidFill>
                <a:schemeClr val="tx2"/>
              </a:solidFill>
              <a:cs typeface="Calibri"/>
            </a:endParaRPr>
          </a:p>
        </p:txBody>
      </p:sp>
      <p:pic>
        <p:nvPicPr>
          <p:cNvPr id="2" name="Picture 8" descr="Chart, treemap chart&#10;&#10;Description automatically generated">
            <a:extLst>
              <a:ext uri="{FF2B5EF4-FFF2-40B4-BE49-F238E27FC236}">
                <a16:creationId xmlns:a16="http://schemas.microsoft.com/office/drawing/2014/main" id="{2A78C9D5-B80F-AF26-478D-C16016260541}"/>
              </a:ext>
            </a:extLst>
          </p:cNvPr>
          <p:cNvPicPr>
            <a:picLocks noChangeAspect="1"/>
          </p:cNvPicPr>
          <p:nvPr/>
        </p:nvPicPr>
        <p:blipFill>
          <a:blip r:embed="rId5"/>
          <a:stretch>
            <a:fillRect/>
          </a:stretch>
        </p:blipFill>
        <p:spPr>
          <a:xfrm>
            <a:off x="539858" y="2150878"/>
            <a:ext cx="3337302" cy="4325633"/>
          </a:xfrm>
          <a:prstGeom prst="rect">
            <a:avLst/>
          </a:prstGeom>
        </p:spPr>
      </p:pic>
      <p:sp>
        <p:nvSpPr>
          <p:cNvPr id="10" name="TextBox 9">
            <a:extLst>
              <a:ext uri="{FF2B5EF4-FFF2-40B4-BE49-F238E27FC236}">
                <a16:creationId xmlns:a16="http://schemas.microsoft.com/office/drawing/2014/main" id="{A2EE5950-F1BD-8BC4-AFF3-B4D583E2B004}"/>
              </a:ext>
            </a:extLst>
          </p:cNvPr>
          <p:cNvSpPr txBox="1"/>
          <p:nvPr/>
        </p:nvSpPr>
        <p:spPr>
          <a:xfrm>
            <a:off x="4165038" y="5217856"/>
            <a:ext cx="743150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mn-lt"/>
                <a:cs typeface="+mn-lt"/>
                <a:hlinkClick r:id="rId6"/>
              </a:rPr>
              <a:t>MRS-Case-Management-Manual.pdf (mrsconnect.org)</a:t>
            </a:r>
            <a:endParaRPr lang="en-US" sz="2400" b="1"/>
          </a:p>
          <a:p>
            <a:endParaRPr lang="en-US" sz="2400" b="1">
              <a:solidFill>
                <a:schemeClr val="tx2"/>
              </a:solidFill>
              <a:ea typeface="+mn-lt"/>
              <a:cs typeface="+mn-lt"/>
            </a:endParaRPr>
          </a:p>
          <a:p>
            <a:pPr marL="457200" indent="-457200">
              <a:buFont typeface="Wingdings"/>
              <a:buChar char="v"/>
            </a:pPr>
            <a:endParaRPr lang="en-US" sz="2400" b="1">
              <a:solidFill>
                <a:schemeClr val="tx2"/>
              </a:solidFill>
              <a:cs typeface="Calibri"/>
            </a:endParaRPr>
          </a:p>
        </p:txBody>
      </p:sp>
    </p:spTree>
    <p:custDataLst>
      <p:tags r:id="rId1"/>
    </p:custDataLst>
    <p:extLst>
      <p:ext uri="{BB962C8B-B14F-4D97-AF65-F5344CB8AC3E}">
        <p14:creationId xmlns:p14="http://schemas.microsoft.com/office/powerpoint/2010/main" val="3423052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435DC7-65B5-FEDD-9312-F21586430E3C}"/>
              </a:ext>
            </a:extLst>
          </p:cNvPr>
          <p:cNvSpPr/>
          <p:nvPr/>
        </p:nvSpPr>
        <p:spPr>
          <a:xfrm>
            <a:off x="0" y="4786"/>
            <a:ext cx="12192000" cy="6858543"/>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A63FDF6-C541-464D-74AA-4192688E5A39}"/>
              </a:ext>
            </a:extLst>
          </p:cNvPr>
          <p:cNvSpPr txBox="1"/>
          <p:nvPr/>
        </p:nvSpPr>
        <p:spPr>
          <a:xfrm>
            <a:off x="-2808812" y="719481"/>
            <a:ext cx="11183712" cy="2000548"/>
          </a:xfrm>
          <a:prstGeom prst="rect">
            <a:avLst/>
          </a:prstGeom>
          <a:noFill/>
        </p:spPr>
        <p:txBody>
          <a:bodyPr wrap="square" lIns="91440" tIns="45720" rIns="91440" bIns="45720" rtlCol="0" anchor="t">
            <a:spAutoFit/>
          </a:bodyPr>
          <a:lstStyle/>
          <a:p>
            <a:pPr algn="ctr"/>
            <a:endParaRPr lang="en-US" sz="8000" b="1">
              <a:solidFill>
                <a:schemeClr val="bg1"/>
              </a:solidFill>
              <a:latin typeface="Bahnschrift"/>
              <a:ea typeface="Open Sans"/>
              <a:cs typeface="Open Sans"/>
            </a:endParaRPr>
          </a:p>
          <a:p>
            <a:pPr algn="ctr"/>
            <a:endParaRPr lang="en-US" sz="4400" b="1">
              <a:latin typeface="Open Sans"/>
              <a:ea typeface="Open Sans"/>
              <a:cs typeface="Open Sans"/>
            </a:endParaRPr>
          </a:p>
        </p:txBody>
      </p:sp>
      <p:pic>
        <p:nvPicPr>
          <p:cNvPr id="50" name="Picture 50" descr="A picture containing calendar&#10;&#10;Description automatically generated">
            <a:extLst>
              <a:ext uri="{FF2B5EF4-FFF2-40B4-BE49-F238E27FC236}">
                <a16:creationId xmlns:a16="http://schemas.microsoft.com/office/drawing/2014/main" id="{4B226BA0-BF0C-7E71-0B78-0E74722BA8EE}"/>
              </a:ext>
            </a:extLst>
          </p:cNvPr>
          <p:cNvPicPr>
            <a:picLocks noChangeAspect="1"/>
          </p:cNvPicPr>
          <p:nvPr/>
        </p:nvPicPr>
        <p:blipFill>
          <a:blip r:embed="rId4"/>
          <a:stretch>
            <a:fillRect/>
          </a:stretch>
        </p:blipFill>
        <p:spPr>
          <a:xfrm rot="20580000">
            <a:off x="1071273" y="1436182"/>
            <a:ext cx="5373329" cy="3985211"/>
          </a:xfrm>
          <a:prstGeom prst="rect">
            <a:avLst/>
          </a:prstGeom>
        </p:spPr>
      </p:pic>
      <p:pic>
        <p:nvPicPr>
          <p:cNvPr id="47" name="Picture 47" descr="A picture containing text&#10;&#10;Description automatically generated">
            <a:extLst>
              <a:ext uri="{FF2B5EF4-FFF2-40B4-BE49-F238E27FC236}">
                <a16:creationId xmlns:a16="http://schemas.microsoft.com/office/drawing/2014/main" id="{E62D7E0C-204C-15C5-0F89-546A7B440C28}"/>
              </a:ext>
            </a:extLst>
          </p:cNvPr>
          <p:cNvPicPr>
            <a:picLocks noChangeAspect="1"/>
          </p:cNvPicPr>
          <p:nvPr/>
        </p:nvPicPr>
        <p:blipFill>
          <a:blip r:embed="rId5"/>
          <a:stretch>
            <a:fillRect/>
          </a:stretch>
        </p:blipFill>
        <p:spPr>
          <a:xfrm>
            <a:off x="2968983" y="149507"/>
            <a:ext cx="6307392" cy="6668999"/>
          </a:xfrm>
          <a:prstGeom prst="rect">
            <a:avLst/>
          </a:prstGeom>
        </p:spPr>
      </p:pic>
      <p:sp>
        <p:nvSpPr>
          <p:cNvPr id="6" name="TextBox 5">
            <a:extLst>
              <a:ext uri="{FF2B5EF4-FFF2-40B4-BE49-F238E27FC236}">
                <a16:creationId xmlns:a16="http://schemas.microsoft.com/office/drawing/2014/main" id="{873B2893-D9DF-724B-03B6-B11D14B1F8D9}"/>
              </a:ext>
            </a:extLst>
          </p:cNvPr>
          <p:cNvSpPr txBox="1"/>
          <p:nvPr/>
        </p:nvSpPr>
        <p:spPr>
          <a:xfrm>
            <a:off x="3916116" y="484719"/>
            <a:ext cx="4407730" cy="4661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a:solidFill>
                  <a:schemeClr val="tx2"/>
                </a:solidFill>
                <a:latin typeface="Courier New"/>
                <a:cs typeface="Calibri"/>
              </a:rPr>
              <a:t>Why is it important to write good case notes?</a:t>
            </a:r>
            <a:endParaRPr lang="en-US" sz="5400">
              <a:solidFill>
                <a:schemeClr val="tx2"/>
              </a:solidFill>
              <a:latin typeface="Courier New"/>
              <a:cs typeface="Calibri" panose="020F0502020204030204"/>
            </a:endParaRPr>
          </a:p>
          <a:p>
            <a:pPr marL="285750" indent="-285750">
              <a:lnSpc>
                <a:spcPct val="150000"/>
              </a:lnSpc>
              <a:buFont typeface="Calibri"/>
              <a:buChar char="-"/>
            </a:pPr>
            <a:endParaRPr lang="en-US" sz="2000">
              <a:latin typeface="Courier New"/>
              <a:cs typeface="Calibri"/>
            </a:endParaRPr>
          </a:p>
        </p:txBody>
      </p:sp>
      <p:pic>
        <p:nvPicPr>
          <p:cNvPr id="48" name="Graphic 48" descr="Pencils with eraser, sticky notes and pencil shavings">
            <a:extLst>
              <a:ext uri="{FF2B5EF4-FFF2-40B4-BE49-F238E27FC236}">
                <a16:creationId xmlns:a16="http://schemas.microsoft.com/office/drawing/2014/main" id="{B50D187F-5291-512F-2589-13721268A0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320000" flipH="1" flipV="1">
            <a:off x="6526453" y="732802"/>
            <a:ext cx="5506064" cy="5506064"/>
          </a:xfrm>
          <a:prstGeom prst="rect">
            <a:avLst/>
          </a:prstGeom>
        </p:spPr>
      </p:pic>
      <p:sp>
        <p:nvSpPr>
          <p:cNvPr id="2" name="TextBox 1">
            <a:extLst>
              <a:ext uri="{FF2B5EF4-FFF2-40B4-BE49-F238E27FC236}">
                <a16:creationId xmlns:a16="http://schemas.microsoft.com/office/drawing/2014/main" id="{49729601-8C6E-1D4B-2037-52784D1E1B23}"/>
              </a:ext>
            </a:extLst>
          </p:cNvPr>
          <p:cNvSpPr txBox="1"/>
          <p:nvPr/>
        </p:nvSpPr>
        <p:spPr>
          <a:xfrm>
            <a:off x="3893634" y="5027341"/>
            <a:ext cx="4404731"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solidFill>
                  <a:schemeClr val="tx1">
                    <a:lumMod val="75000"/>
                    <a:lumOff val="25000"/>
                  </a:schemeClr>
                </a:solidFill>
                <a:latin typeface="Courier New"/>
                <a:cs typeface="Calibri"/>
              </a:rPr>
              <a:t>Write in the chat!</a:t>
            </a:r>
            <a:endParaRPr lang="en-US" sz="3600" b="1">
              <a:solidFill>
                <a:schemeClr val="tx1">
                  <a:lumMod val="75000"/>
                  <a:lumOff val="25000"/>
                </a:schemeClr>
              </a:solidFill>
              <a:latin typeface="Courier New"/>
            </a:endParaRPr>
          </a:p>
        </p:txBody>
      </p:sp>
    </p:spTree>
    <p:custDataLst>
      <p:tags r:id="rId1"/>
    </p:custDataLst>
    <p:extLst>
      <p:ext uri="{BB962C8B-B14F-4D97-AF65-F5344CB8AC3E}">
        <p14:creationId xmlns:p14="http://schemas.microsoft.com/office/powerpoint/2010/main" val="358435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217013" y="113934"/>
            <a:ext cx="8607495" cy="2277547"/>
          </a:xfrm>
          <a:prstGeom prst="rect">
            <a:avLst/>
          </a:prstGeom>
          <a:noFill/>
        </p:spPr>
        <p:txBody>
          <a:bodyPr wrap="square" lIns="91440" tIns="45720" rIns="91440" bIns="45720" rtlCol="0" anchor="t">
            <a:spAutoFit/>
          </a:bodyPr>
          <a:lstStyle/>
          <a:p>
            <a:r>
              <a:rPr lang="en-US" sz="4400" b="1">
                <a:latin typeface="Bahnschrift"/>
                <a:ea typeface="Open Sans"/>
                <a:cs typeface="Open Sans"/>
              </a:rPr>
              <a:t>Why is it important to write good case notes?</a:t>
            </a:r>
          </a:p>
          <a:p>
            <a:endParaRPr lang="en-US" sz="5400" b="1">
              <a:latin typeface="Open Sans"/>
              <a:ea typeface="Open Sans"/>
              <a:cs typeface="Open Sans"/>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60A58CC-12CA-1446-8ED8-2613617B9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6" name="TextBox 5">
            <a:extLst>
              <a:ext uri="{FF2B5EF4-FFF2-40B4-BE49-F238E27FC236}">
                <a16:creationId xmlns:a16="http://schemas.microsoft.com/office/drawing/2014/main" id="{B7B6B861-4C32-D9A1-4274-3285D0B30CE6}"/>
              </a:ext>
            </a:extLst>
          </p:cNvPr>
          <p:cNvSpPr txBox="1"/>
          <p:nvPr/>
        </p:nvSpPr>
        <p:spPr>
          <a:xfrm>
            <a:off x="3194061" y="2062260"/>
            <a:ext cx="8751802"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tx2"/>
                </a:solidFill>
                <a:latin typeface="Bahnschrift"/>
                <a:cs typeface="Calibri"/>
              </a:rPr>
              <a:t>"If it wasn't recorded, it didn't happen."</a:t>
            </a:r>
          </a:p>
          <a:p>
            <a:pPr marL="457200" indent="-457200">
              <a:buFont typeface="Wingdings"/>
              <a:buChar char="v"/>
            </a:pPr>
            <a:r>
              <a:rPr lang="en-US" sz="2800">
                <a:solidFill>
                  <a:schemeClr val="tx1">
                    <a:lumMod val="75000"/>
                    <a:lumOff val="25000"/>
                  </a:schemeClr>
                </a:solidFill>
                <a:latin typeface="Bahnschrift"/>
                <a:cs typeface="Calibri"/>
              </a:rPr>
              <a:t>Provides a paper trail for proof of services</a:t>
            </a:r>
          </a:p>
          <a:p>
            <a:pPr marL="914400" lvl="1" indent="-457200">
              <a:buFont typeface="Wingdings"/>
              <a:buChar char="§"/>
            </a:pPr>
            <a:r>
              <a:rPr lang="en-US" sz="2800">
                <a:solidFill>
                  <a:schemeClr val="tx1">
                    <a:lumMod val="75000"/>
                    <a:lumOff val="25000"/>
                  </a:schemeClr>
                </a:solidFill>
                <a:latin typeface="Bahnschrift"/>
                <a:cs typeface="Calibri"/>
              </a:rPr>
              <a:t>Record for USCCB and PRM monitoring</a:t>
            </a:r>
            <a:endParaRPr lang="en-US">
              <a:solidFill>
                <a:schemeClr val="tx1">
                  <a:lumMod val="75000"/>
                  <a:lumOff val="25000"/>
                </a:schemeClr>
              </a:solidFill>
              <a:latin typeface="Calibri" panose="020F0502020204030204"/>
              <a:cs typeface="Calibri"/>
            </a:endParaRPr>
          </a:p>
          <a:p>
            <a:pPr marL="914400" lvl="1" indent="-457200">
              <a:buFont typeface="Wingdings"/>
              <a:buChar char="§"/>
            </a:pPr>
            <a:r>
              <a:rPr lang="en-US" sz="2800">
                <a:solidFill>
                  <a:schemeClr val="tx1">
                    <a:lumMod val="75000"/>
                    <a:lumOff val="25000"/>
                  </a:schemeClr>
                </a:solidFill>
                <a:latin typeface="Bahnschrift"/>
                <a:cs typeface="Calibri"/>
              </a:rPr>
              <a:t>Protects caseworker/site in the case of client grievances</a:t>
            </a:r>
            <a:endParaRPr lang="en-US">
              <a:solidFill>
                <a:schemeClr val="tx1">
                  <a:lumMod val="75000"/>
                  <a:lumOff val="25000"/>
                </a:schemeClr>
              </a:solidFill>
              <a:latin typeface="Calibri" panose="020F0502020204030204"/>
              <a:cs typeface="Calibri"/>
            </a:endParaRPr>
          </a:p>
          <a:p>
            <a:pPr marL="457200" indent="-457200">
              <a:buFont typeface="Wingdings"/>
              <a:buChar char="v"/>
            </a:pPr>
            <a:r>
              <a:rPr lang="en-US" sz="2800">
                <a:solidFill>
                  <a:schemeClr val="tx1">
                    <a:lumMod val="75000"/>
                    <a:lumOff val="25000"/>
                  </a:schemeClr>
                </a:solidFill>
                <a:latin typeface="Bahnschrift"/>
                <a:cs typeface="Calibri"/>
              </a:rPr>
              <a:t>Provides explanation for any delays or issues that may be encountered</a:t>
            </a:r>
          </a:p>
          <a:p>
            <a:pPr lvl="1"/>
            <a:endParaRPr lang="en-US">
              <a:solidFill>
                <a:schemeClr val="tx1">
                  <a:lumMod val="65000"/>
                  <a:lumOff val="35000"/>
                </a:schemeClr>
              </a:solidFill>
              <a:latin typeface="Bahnschrift"/>
              <a:cs typeface="Calibri"/>
            </a:endParaRPr>
          </a:p>
          <a:p>
            <a:pPr marL="914400" lvl="1" indent="-457200">
              <a:buFont typeface="Wingdings"/>
              <a:buChar char="§"/>
            </a:pPr>
            <a:endParaRPr lang="en-US" sz="2800">
              <a:solidFill>
                <a:srgbClr val="404040"/>
              </a:solidFill>
              <a:cs typeface="Calibri"/>
            </a:endParaRPr>
          </a:p>
          <a:p>
            <a:pPr marL="914400" lvl="1" indent="-457200">
              <a:buFont typeface="Wingdings"/>
              <a:buChar char="v"/>
            </a:pPr>
            <a:endParaRPr lang="en-US" sz="3200">
              <a:solidFill>
                <a:schemeClr val="tx1">
                  <a:lumMod val="75000"/>
                  <a:lumOff val="25000"/>
                </a:schemeClr>
              </a:solidFill>
              <a:cs typeface="Calibri"/>
            </a:endParaRPr>
          </a:p>
        </p:txBody>
      </p:sp>
      <p:pic>
        <p:nvPicPr>
          <p:cNvPr id="2" name="Graphic 6" descr="Graph and note paper pads with pencil">
            <a:extLst>
              <a:ext uri="{FF2B5EF4-FFF2-40B4-BE49-F238E27FC236}">
                <a16:creationId xmlns:a16="http://schemas.microsoft.com/office/drawing/2014/main" id="{A4ECA741-B3E5-42CC-EF52-92C4FA01D9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9385" y="2227384"/>
            <a:ext cx="4200770" cy="4200770"/>
          </a:xfrm>
          <a:prstGeom prst="rect">
            <a:avLst/>
          </a:prstGeom>
        </p:spPr>
      </p:pic>
    </p:spTree>
    <p:custDataLst>
      <p:tags r:id="rId1"/>
    </p:custDataLst>
    <p:extLst>
      <p:ext uri="{BB962C8B-B14F-4D97-AF65-F5344CB8AC3E}">
        <p14:creationId xmlns:p14="http://schemas.microsoft.com/office/powerpoint/2010/main" val="2402378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217013" y="113934"/>
            <a:ext cx="8607495" cy="2277547"/>
          </a:xfrm>
          <a:prstGeom prst="rect">
            <a:avLst/>
          </a:prstGeom>
          <a:noFill/>
        </p:spPr>
        <p:txBody>
          <a:bodyPr wrap="square" lIns="91440" tIns="45720" rIns="91440" bIns="45720" rtlCol="0" anchor="t">
            <a:spAutoFit/>
          </a:bodyPr>
          <a:lstStyle/>
          <a:p>
            <a:r>
              <a:rPr lang="en-US" sz="4400" b="1">
                <a:latin typeface="Bahnschrift"/>
                <a:ea typeface="Open Sans"/>
                <a:cs typeface="Open Sans"/>
              </a:rPr>
              <a:t>Why is it important to write good case notes?</a:t>
            </a:r>
          </a:p>
          <a:p>
            <a:endParaRPr lang="en-US" sz="5400" b="1">
              <a:latin typeface="Open Sans"/>
              <a:ea typeface="Open Sans"/>
              <a:cs typeface="Open Sans"/>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tx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60A58CC-12CA-1446-8ED8-2613617B98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6" name="TextBox 5">
            <a:extLst>
              <a:ext uri="{FF2B5EF4-FFF2-40B4-BE49-F238E27FC236}">
                <a16:creationId xmlns:a16="http://schemas.microsoft.com/office/drawing/2014/main" id="{B7B6B861-4C32-D9A1-4274-3285D0B30CE6}"/>
              </a:ext>
            </a:extLst>
          </p:cNvPr>
          <p:cNvSpPr txBox="1"/>
          <p:nvPr/>
        </p:nvSpPr>
        <p:spPr>
          <a:xfrm>
            <a:off x="210637" y="2126836"/>
            <a:ext cx="11205701"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a:buChar char="v"/>
            </a:pPr>
            <a:r>
              <a:rPr lang="en-US" sz="2800">
                <a:solidFill>
                  <a:schemeClr val="tx1">
                    <a:lumMod val="75000"/>
                    <a:lumOff val="25000"/>
                  </a:schemeClr>
                </a:solidFill>
                <a:latin typeface="Bahnschrift"/>
                <a:cs typeface="Calibri"/>
              </a:rPr>
              <a:t>In R&amp;P and Match Grant, the provision of </a:t>
            </a:r>
            <a:r>
              <a:rPr lang="en-US" sz="2800" b="1">
                <a:solidFill>
                  <a:schemeClr val="tx1">
                    <a:lumMod val="75000"/>
                    <a:lumOff val="25000"/>
                  </a:schemeClr>
                </a:solidFill>
                <a:latin typeface="Bahnschrift"/>
                <a:cs typeface="Calibri"/>
              </a:rPr>
              <a:t>some</a:t>
            </a:r>
            <a:r>
              <a:rPr lang="en-US" sz="2800">
                <a:solidFill>
                  <a:schemeClr val="tx1">
                    <a:lumMod val="75000"/>
                    <a:lumOff val="25000"/>
                  </a:schemeClr>
                </a:solidFill>
                <a:latin typeface="Bahnschrift"/>
                <a:cs typeface="Calibri"/>
              </a:rPr>
              <a:t> core services are dependent on the presence of case notes*</a:t>
            </a:r>
            <a:endParaRPr lang="en-US" sz="4000" b="1">
              <a:solidFill>
                <a:schemeClr val="tx1">
                  <a:lumMod val="75000"/>
                  <a:lumOff val="25000"/>
                </a:schemeClr>
              </a:solidFill>
              <a:latin typeface="Bahnschrift"/>
              <a:cs typeface="Calibri"/>
            </a:endParaRPr>
          </a:p>
          <a:p>
            <a:pPr marL="914400" lvl="1" indent="-457200">
              <a:buFont typeface="Wingdings"/>
              <a:buChar char="§"/>
            </a:pPr>
            <a:r>
              <a:rPr lang="en-US" sz="2400">
                <a:solidFill>
                  <a:schemeClr val="tx1">
                    <a:lumMod val="65000"/>
                    <a:lumOff val="35000"/>
                  </a:schemeClr>
                </a:solidFill>
                <a:latin typeface="Bahnschrift"/>
                <a:cs typeface="Calibri"/>
              </a:rPr>
              <a:t>Evidence of transportation</a:t>
            </a:r>
          </a:p>
          <a:p>
            <a:pPr marL="914400" lvl="1" indent="-457200">
              <a:buFont typeface="Wingdings"/>
              <a:buChar char="§"/>
            </a:pPr>
            <a:r>
              <a:rPr lang="en-US" sz="2400">
                <a:solidFill>
                  <a:schemeClr val="tx1">
                    <a:lumMod val="65000"/>
                    <a:lumOff val="35000"/>
                  </a:schemeClr>
                </a:solidFill>
                <a:latin typeface="Bahnschrift"/>
                <a:cs typeface="Calibri"/>
              </a:rPr>
              <a:t>Evidence of the provision of immigration info (assessment for AOR/I-130 eligibility)</a:t>
            </a:r>
          </a:p>
          <a:p>
            <a:pPr marL="914400" lvl="1" indent="-457200">
              <a:buFont typeface="Wingdings"/>
              <a:buChar char="§"/>
            </a:pPr>
            <a:r>
              <a:rPr lang="en-US" sz="2400">
                <a:solidFill>
                  <a:schemeClr val="tx1">
                    <a:lumMod val="65000"/>
                    <a:lumOff val="35000"/>
                  </a:schemeClr>
                </a:solidFill>
                <a:latin typeface="Bahnschrift"/>
                <a:cs typeface="Calibri"/>
              </a:rPr>
              <a:t>Assistance of enrollment in ESL, Employment Services</a:t>
            </a:r>
          </a:p>
          <a:p>
            <a:pPr marL="914400" lvl="1" indent="-457200">
              <a:buFont typeface="Wingdings"/>
              <a:buChar char="§"/>
            </a:pPr>
            <a:r>
              <a:rPr lang="en-US" sz="2400">
                <a:solidFill>
                  <a:schemeClr val="tx1">
                    <a:lumMod val="65000"/>
                    <a:lumOff val="35000"/>
                  </a:schemeClr>
                </a:solidFill>
                <a:latin typeface="Bahnschrift"/>
                <a:cs typeface="Calibri"/>
              </a:rPr>
              <a:t>Housing and Personal Safety Orientation</a:t>
            </a:r>
          </a:p>
          <a:p>
            <a:pPr marL="914400" lvl="1" indent="-457200">
              <a:buFont typeface="Wingdings"/>
              <a:buChar char="§"/>
            </a:pPr>
            <a:r>
              <a:rPr lang="en-US" sz="2400">
                <a:solidFill>
                  <a:schemeClr val="tx1">
                    <a:lumMod val="65000"/>
                    <a:lumOff val="35000"/>
                  </a:schemeClr>
                </a:solidFill>
                <a:latin typeface="Bahnschrift"/>
                <a:cs typeface="Calibri"/>
              </a:rPr>
              <a:t>Reception services: airport reception, ready-to-eat-meal, food allowance, appropriate clothing, etc.</a:t>
            </a:r>
          </a:p>
          <a:p>
            <a:pPr marL="914400" lvl="1" indent="-457200">
              <a:buFont typeface="Wingdings"/>
              <a:buChar char="§"/>
            </a:pPr>
            <a:r>
              <a:rPr lang="en-US" sz="2400">
                <a:solidFill>
                  <a:schemeClr val="tx1">
                    <a:lumMod val="65000"/>
                    <a:lumOff val="35000"/>
                  </a:schemeClr>
                </a:solidFill>
                <a:latin typeface="Bahnschrift"/>
                <a:cs typeface="Calibri"/>
              </a:rPr>
              <a:t>And MORE!</a:t>
            </a:r>
          </a:p>
          <a:p>
            <a:pPr lvl="1"/>
            <a:r>
              <a:rPr lang="en-US">
                <a:solidFill>
                  <a:schemeClr val="tx1">
                    <a:lumMod val="65000"/>
                    <a:lumOff val="35000"/>
                  </a:schemeClr>
                </a:solidFill>
                <a:latin typeface="Bahnschrift"/>
                <a:cs typeface="Calibri"/>
              </a:rPr>
              <a:t>*Please refer to the FY23 Cooperative Agreement and the Match Grant Guidelines for a comprehensive list of which services require case noting</a:t>
            </a:r>
          </a:p>
          <a:p>
            <a:pPr marL="914400" lvl="1" indent="-457200">
              <a:buFont typeface="Wingdings"/>
              <a:buChar char="§"/>
            </a:pPr>
            <a:endParaRPr lang="en-US" sz="2800">
              <a:solidFill>
                <a:srgbClr val="404040"/>
              </a:solidFill>
              <a:cs typeface="Calibri"/>
            </a:endParaRPr>
          </a:p>
          <a:p>
            <a:pPr marL="914400" lvl="1" indent="-457200">
              <a:buFont typeface="Wingdings"/>
              <a:buChar char="v"/>
            </a:pPr>
            <a:endParaRPr lang="en-US" sz="3200">
              <a:solidFill>
                <a:schemeClr val="tx1">
                  <a:lumMod val="75000"/>
                  <a:lumOff val="25000"/>
                </a:schemeClr>
              </a:solidFill>
              <a:cs typeface="Calibri"/>
            </a:endParaRPr>
          </a:p>
        </p:txBody>
      </p:sp>
    </p:spTree>
    <p:custDataLst>
      <p:tags r:id="rId1"/>
    </p:custDataLst>
    <p:extLst>
      <p:ext uri="{BB962C8B-B14F-4D97-AF65-F5344CB8AC3E}">
        <p14:creationId xmlns:p14="http://schemas.microsoft.com/office/powerpoint/2010/main" val="326306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7D7FCF212A5C49AAFFD6DC165A36FA" ma:contentTypeVersion="15" ma:contentTypeDescription="Create a new document." ma:contentTypeScope="" ma:versionID="77b7f6986ee57163e529700b2afc835d">
  <xsd:schema xmlns:xsd="http://www.w3.org/2001/XMLSchema" xmlns:xs="http://www.w3.org/2001/XMLSchema" xmlns:p="http://schemas.microsoft.com/office/2006/metadata/properties" xmlns:ns2="b970eebb-aa65-4721-b783-845bd342127e" xmlns:ns3="29724647-57cb-416e-bbea-858f4b3846b7" targetNamespace="http://schemas.microsoft.com/office/2006/metadata/properties" ma:root="true" ma:fieldsID="ab8f4a13006090c4a06d1b1e58586b2a" ns2:_="" ns3:_="">
    <xsd:import namespace="b970eebb-aa65-4721-b783-845bd342127e"/>
    <xsd:import namespace="29724647-57cb-416e-bbea-858f4b3846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0eebb-aa65-4721-b783-845bd34212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5bf5785-fda2-4148-b8d6-0a458c2774a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9724647-57cb-416e-bbea-858f4b3846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6fc006d-550c-4be4-90d7-24c995129262}" ma:internalName="TaxCatchAll" ma:showField="CatchAllData" ma:web="29724647-57cb-416e-bbea-858f4b3846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9724647-57cb-416e-bbea-858f4b3846b7" xsi:nil="true"/>
    <lcf76f155ced4ddcb4097134ff3c332f xmlns="b970eebb-aa65-4721-b783-845bd342127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E9F590-E14E-4C34-96AA-E6FA5513214E}">
  <ds:schemaRefs>
    <ds:schemaRef ds:uri="29724647-57cb-416e-bbea-858f4b3846b7"/>
    <ds:schemaRef ds:uri="b970eebb-aa65-4721-b783-845bd34212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414A009-F8B2-48C3-AF20-BF859823E618}">
  <ds:schemaRefs>
    <ds:schemaRef ds:uri="29724647-57cb-416e-bbea-858f4b3846b7"/>
    <ds:schemaRef ds:uri="b970eebb-aa65-4721-b783-845bd34212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3AB17A3-6B4C-4EA3-BE42-4AFF908CF0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30</Slides>
  <Notes>17</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Peyton Smith</dc:creator>
  <cp:revision>2</cp:revision>
  <dcterms:created xsi:type="dcterms:W3CDTF">2020-10-22T16:02:30Z</dcterms:created>
  <dcterms:modified xsi:type="dcterms:W3CDTF">2023-04-03T13:56:09Z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0x0101004B7D7FCF212A5C49AAFFD6DC165A36FA</vt:lpwstr>
  </property>
  <property fmtid="{D5CDD505-2E9C-101B-9397-08002B2CF9AE}" pid="3" name="ArticulateGUID">
    <vt:lpwstr>3965B84F-211B-4BE7-A058-976FC537865C</vt:lpwstr>
  </property>
  <property fmtid="{D5CDD505-2E9C-101B-9397-08002B2CF9AE}" pid="4" name="ArticulatePath">
    <vt:lpwstr>https://usccb.sharepoint.com/sites/AfghanPlacementandAssistanceAPA/Shared Documents/General/Weekly APA Calls/APA Call October 20</vt:lpwstr>
  </property>
  <property fmtid="{D5CDD505-2E9C-101B-9397-08002B2CF9AE}" pid="5" name="MediaServiceImageTags">
    <vt:lpwstr/>
  </property>
</Properties>
</file>