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5"/>
  </p:notesMasterIdLst>
  <p:sldIdLst>
    <p:sldId id="274" r:id="rId6"/>
    <p:sldId id="471" r:id="rId7"/>
    <p:sldId id="257" r:id="rId8"/>
    <p:sldId id="258" r:id="rId9"/>
    <p:sldId id="456" r:id="rId10"/>
    <p:sldId id="470" r:id="rId11"/>
    <p:sldId id="282" r:id="rId12"/>
    <p:sldId id="281" r:id="rId13"/>
    <p:sldId id="463" r:id="rId14"/>
    <p:sldId id="279" r:id="rId15"/>
    <p:sldId id="464" r:id="rId16"/>
    <p:sldId id="280" r:id="rId17"/>
    <p:sldId id="465" r:id="rId18"/>
    <p:sldId id="283" r:id="rId19"/>
    <p:sldId id="466" r:id="rId20"/>
    <p:sldId id="449" r:id="rId21"/>
    <p:sldId id="469" r:id="rId22"/>
    <p:sldId id="468" r:id="rId23"/>
    <p:sldId id="450" r:id="rId24"/>
    <p:sldId id="451" r:id="rId25"/>
    <p:sldId id="474" r:id="rId26"/>
    <p:sldId id="445" r:id="rId27"/>
    <p:sldId id="459" r:id="rId28"/>
    <p:sldId id="461" r:id="rId29"/>
    <p:sldId id="460" r:id="rId30"/>
    <p:sldId id="462" r:id="rId31"/>
    <p:sldId id="473" r:id="rId32"/>
    <p:sldId id="472" r:id="rId33"/>
    <p:sldId id="358" r:id="rId34"/>
  </p:sldIdLst>
  <p:sldSz cx="12192000" cy="6858000"/>
  <p:notesSz cx="7315200" cy="96012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72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0FA66B-314A-8286-55CD-39DDEAE97DD7}" name="Ciara Bennese" initials="CB" userId="S::cbennese@usccb.org::7d25cd76-2220-42a1-bbfe-a211cd769d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0FA"/>
    <a:srgbClr val="E3BDF0"/>
    <a:srgbClr val="CCA0DB"/>
    <a:srgbClr val="A445C4"/>
    <a:srgbClr val="203864"/>
    <a:srgbClr val="FF5050"/>
    <a:srgbClr val="00765A"/>
    <a:srgbClr val="00A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93886-8107-FF83-A804-EB9301619460}" v="3705" dt="2023-08-29T17:31:52.986"/>
    <p1510:client id="{0B181E23-6AA2-C2B3-6EA7-578499D2AB69}" v="6" dt="2023-08-24T15:59:01.067"/>
    <p1510:client id="{0E89E2EC-1D4A-0565-DF3A-345FF5279853}" v="342" dt="2023-08-28T05:22:53.062"/>
    <p1510:client id="{14213633-3F55-9763-DD82-8D85BD7FD7E3}" v="29" dt="2023-08-28T13:58:22.940"/>
    <p1510:client id="{194190F7-A453-65CD-7E8B-1CDE01EC53A3}" v="2" dt="2023-08-25T15:16:35.082"/>
    <p1510:client id="{22710768-008C-8350-5C79-1D4FCA335DBC}" v="1" dt="2023-08-24T19:28:00.799"/>
    <p1510:client id="{38140BBD-BF66-F705-81BA-44D43107AC28}" v="599" dt="2023-08-28T19:54:48.693"/>
    <p1510:client id="{476F3C30-011F-F943-A9A9-AA77B44EAAE8}" v="66" dt="2023-08-27T20:19:50.340"/>
    <p1510:client id="{61DE7EF2-999D-E019-3E15-9464AEFB4BC9}" v="3" dt="2023-08-28T05:25:24.599"/>
    <p1510:client id="{89707E7C-E3A6-4AB4-12C3-1A58E44BD4AA}" v="172" dt="2023-08-29T15:54:09.341"/>
    <p1510:client id="{8A7E15F8-4400-8F2C-3F00-418E093CB624}" v="7" dt="2023-08-28T01:04:25.229"/>
    <p1510:client id="{9078C8C5-6FE9-51D0-AED3-2006D540D516}" v="215" dt="2023-08-28T17:55:52.482"/>
    <p1510:client id="{99748CD0-5124-7992-52FD-E75C11B3E1F9}" v="3" dt="2023-08-28T20:43:14.300"/>
    <p1510:client id="{ABCF3C89-EC1A-409E-5055-EAE5C80D8866}" v="255" dt="2023-08-25T19:42:47.372"/>
    <p1510:client id="{BE9D8F28-162C-0AA5-ECF2-B08A7765A192}" v="1144" dt="2023-08-23T20:59:08.707"/>
    <p1510:client id="{C46220D2-74E8-F244-493D-7D8C1779CF3C}" v="604" dt="2023-08-24T20:39:09.540"/>
    <p1510:client id="{CB938448-62F8-888D-4B43-93E3B82F5343}" v="302" dt="2023-08-29T04:12:56.301"/>
    <p1510:client id="{D1D957F6-233F-442E-A372-AE2EB8242A84}" v="11" dt="2023-06-29T23:40:01.336"/>
    <p1510:client id="{DCDA7D85-0ACA-4606-B8CC-DF870BA774DD}" v="9" dt="2023-06-30T00:15:26.337"/>
    <p1510:client id="{F0054ED2-222E-43D9-BD55-F934F9C926AB}" v="364" dt="2023-06-29T02:02:49.022"/>
    <p1510:client id="{F93E9F3B-CEF1-5F71-4667-4E2EABD6E349}" v="3" dt="2023-08-29T13:52:18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344"/>
        <p:guide pos="724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usccb.zoom.us/rec/play/QtsNXBUJG58dJ22gkWLS6YfrIAhS8vydcY8sh6EaIf3H50PvZFnQWiIKepzNT5pKhAhAMd4yvReeT36H.iI81MwOCQWoylU5O?canPlayFromShare=true&amp;from=share_recording_detail&amp;continueMode=true&amp;componentName=rec-play&amp;originRequestUrl=https%3A%2F%2Fusccb.zoom.us%2Frec%2Fshare%2FrtHo3Qu3TC8RtrR8SeRkFg2ir7ULarMiP6xar9OQzblWQ4nedU5Mqb277GQBrnnl.8WBoZCRrQVaunQi_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mrsconnect.org%2Fwp-content%2Fuploads%2F2023%2F03%2FAffiliate-Staff-Training-Plan-Requirements-and-Checklist-FY2023.docx&amp;wdOrigin=BROWSELINK" TargetMode="External"/><Relationship Id="rId2" Type="http://schemas.openxmlformats.org/officeDocument/2006/relationships/hyperlink" Target="https://view.officeapps.live.com/op/view.aspx?src=https%3A%2F%2Fmrsconnect.org%2Fwp-content%2Fuploads%2F2023%2F02%2FFY23-USCCB-Affiliate-AAP-Plan-Template.docx&amp;wdOrigin=BROWSELINK" TargetMode="External"/><Relationship Id="rId1" Type="http://schemas.openxmlformats.org/officeDocument/2006/relationships/hyperlink" Target="https://mrsconnect.org/resettlement-services/reception-and-placement-rp/aap/" TargetMode="External"/><Relationship Id="rId5" Type="http://schemas.openxmlformats.org/officeDocument/2006/relationships/hyperlink" Target="https://mrsconnect.org/resettlement-services/reception-and-placement-rp/policy-templates/" TargetMode="External"/><Relationship Id="rId4" Type="http://schemas.openxmlformats.org/officeDocument/2006/relationships/hyperlink" Target="https://view.officeapps.live.com/op/view.aspx?src=https%3A%2F%2Fmrsconnect.org%2Fwp-content%2Fuploads%2F2023%2F02%2FAffiliate-Staff-Training-Record-Sample-FY2023.docx&amp;wdOrigin=BROWSELINK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mrsconnect.org%2Fwp-content%2Fuploads%2F2019%2F07%2Fpromising_practices_in_dome-2.pptx&amp;wdOrigin=BROWSELINK" TargetMode="External"/><Relationship Id="rId2" Type="http://schemas.openxmlformats.org/officeDocument/2006/relationships/hyperlink" Target="https://usccb.zoom.us/rec/play/GJJxdgQ9bNCoE1C6X5fzvsBmxvM51doMeGffP3pF4Jzd2zTIZnk1Isgs9BaRyWxXnoo2tC0Q6OLzILa1.5vMhrxDRFGOYj6Cg?continueMode=true&amp;_x_zm_rtaid=giaKLyaPSDumIDzLs434xQ.1667243839127.7f6562a8052f338ca61d7e539046e95f&amp;_x_zm_rhtaid=815" TargetMode="External"/><Relationship Id="rId1" Type="http://schemas.openxmlformats.org/officeDocument/2006/relationships/hyperlink" Target="https://usccb.zoom.us/rec/play/TIi5KhooDJpwhY0Uig_NgRmco2Aa7yiohj7BipSmYHP-wG9dukO6mMeXY681pC5frDwcS4jZoXF5HjIl.3cr0J30z_a0wlFpx?canPlayFromShare=true&amp;from=share_recording_detail&amp;continueMode=true&amp;componentName=rec-play&amp;originRequestUrl=https%3A%2F%2Fusccb.zoom.us%2Frec%2Fshare%2FJJWoib02C8FIuhaj1YhYzz0ZV6pm_8dfZkQDEUwzsJvm_OTTqfjV9Y8EW1ALHxtB.KtPnroxYg8GrIigz" TargetMode="External"/><Relationship Id="rId5" Type="http://schemas.openxmlformats.org/officeDocument/2006/relationships/hyperlink" Target="mailto:etothazan@usccb.org" TargetMode="External"/><Relationship Id="rId4" Type="http://schemas.openxmlformats.org/officeDocument/2006/relationships/hyperlink" Target="https://coresourceexchange.org/cultural-orientation-objectives-and-indicators/#:~:text=The%20Cultural%20Orientation%20Objectives%20and%20Indicators%20%28O%26Is%29%20outline,impact%20of%20Cultural%20Orientation.%20Objectives%20and%20Indicators%20Basics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usccb.zoom.us/rec/play/QtsNXBUJG58dJ22gkWLS6YfrIAhS8vydcY8sh6EaIf3H50PvZFnQWiIKepzNT5pKhAhAMd4yvReeT36H.iI81MwOCQWoylU5O?canPlayFromShare=true&amp;from=share_recording_detail&amp;continueMode=true&amp;componentName=rec-play&amp;originRequestUrl=https%3A%2F%2Fusccb.zoom.us%2Frec%2Fshare%2FrtHo3Qu3TC8RtrR8SeRkFg2ir7ULarMiP6xar9OQzblWQ4nedU5Mqb277GQBrnnl.8WBoZCRrQVaunQi_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mrsconnect.org%2Fwp-content%2Fuploads%2F2023%2F03%2FAffiliate-Staff-Training-Plan-Requirements-and-Checklist-FY2023.docx&amp;wdOrigin=BROWSELINK" TargetMode="External"/><Relationship Id="rId2" Type="http://schemas.openxmlformats.org/officeDocument/2006/relationships/hyperlink" Target="https://view.officeapps.live.com/op/view.aspx?src=https%3A%2F%2Fmrsconnect.org%2Fwp-content%2Fuploads%2F2023%2F02%2FFY23-USCCB-Affiliate-AAP-Plan-Template.docx&amp;wdOrigin=BROWSELINK" TargetMode="External"/><Relationship Id="rId1" Type="http://schemas.openxmlformats.org/officeDocument/2006/relationships/hyperlink" Target="https://mrsconnect.org/resettlement-services/reception-and-placement-rp/aap/" TargetMode="External"/><Relationship Id="rId5" Type="http://schemas.openxmlformats.org/officeDocument/2006/relationships/hyperlink" Target="https://mrsconnect.org/resettlement-services/reception-and-placement-rp/policy-templates/" TargetMode="External"/><Relationship Id="rId4" Type="http://schemas.openxmlformats.org/officeDocument/2006/relationships/hyperlink" Target="https://view.officeapps.live.com/op/view.aspx?src=https%3A%2F%2Fmrsconnect.org%2Fwp-content%2Fuploads%2F2023%2F02%2FAffiliate-Staff-Training-Record-Sample-FY2023.docx&amp;wdOrigin=BROWSELINK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usccb.zoom.us/rec/play/TIi5KhooDJpwhY0Uig_NgRmco2Aa7yiohj7BipSmYHP-wG9dukO6mMeXY681pC5frDwcS4jZoXF5HjIl.3cr0J30z_a0wlFpx?canPlayFromShare=true&amp;from=share_recording_detail&amp;continueMode=true&amp;componentName=rec-play&amp;originRequestUrl=https%3A%2F%2Fusccb.zoom.us%2Frec%2Fshare%2FJJWoib02C8FIuhaj1YhYzz0ZV6pm_8dfZkQDEUwzsJvm_OTTqfjV9Y8EW1ALHxtB.KtPnroxYg8GrIigz" TargetMode="External"/><Relationship Id="rId2" Type="http://schemas.openxmlformats.org/officeDocument/2006/relationships/hyperlink" Target="https://view.officeapps.live.com/op/view.aspx?src=https%3A%2F%2Fmrsconnect.org%2Fwp-content%2Fuploads%2F2019%2F07%2Fpromising_practices_in_dome-2.pptx&amp;wdOrigin=BROWSELINK" TargetMode="External"/><Relationship Id="rId1" Type="http://schemas.openxmlformats.org/officeDocument/2006/relationships/hyperlink" Target="mailto:etothazan@usccb.org" TargetMode="External"/><Relationship Id="rId5" Type="http://schemas.openxmlformats.org/officeDocument/2006/relationships/hyperlink" Target="https://coresourceexchange.org/cultural-orientation-objectives-and-indicators/#:~:text=The%20Cultural%20Orientation%20Objectives%20and%20Indicators%20%28O%26Is%29%20outline,impact%20of%20Cultural%20Orientation.%20Objectives%20and%20Indicators%20Basics" TargetMode="External"/><Relationship Id="rId4" Type="http://schemas.openxmlformats.org/officeDocument/2006/relationships/hyperlink" Target="https://usccb.zoom.us/rec/play/GJJxdgQ9bNCoE1C6X5fzvsBmxvM51doMeGffP3pF4Jzd2zTIZnk1Isgs9BaRyWxXnoo2tC0Q6OLzILa1.5vMhrxDRFGOYj6Cg?continueMode=true&amp;_x_zm_rtaid=giaKLyaPSDumIDzLs434xQ.1667243839127.7f6562a8052f338ca61d7e539046e95f&amp;_x_zm_rhtaid=815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C0CA-49AC-455B-BE5B-5A84136021D4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AACAD0-29BA-4197-AE91-07123FDE9777}" type="pres">
      <dgm:prSet presAssocID="{753DC0CA-49AC-455B-BE5B-5A84136021D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FC776135-9768-496F-A14C-CA704CB807A5}" type="presOf" srcId="{753DC0CA-49AC-455B-BE5B-5A84136021D4}" destId="{65AACAD0-29BA-4197-AE91-07123FDE9777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303AB3-3DE3-4CD2-959F-22E1AF0FEE4B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EC7A3D-9C3B-40C2-9A81-B48B80B71C4D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Source Documentation</a:t>
          </a:r>
          <a:endParaRPr lang="en-US"/>
        </a:p>
      </dgm:t>
    </dgm:pt>
    <dgm:pt modelId="{EDB9573F-E35F-4129-81E9-12AFE8CF087A}" type="parTrans" cxnId="{7D348DDF-DF5C-4F22-AF95-03EF993D30A0}">
      <dgm:prSet/>
      <dgm:spPr/>
      <dgm:t>
        <a:bodyPr/>
        <a:lstStyle/>
        <a:p>
          <a:endParaRPr lang="en-US"/>
        </a:p>
      </dgm:t>
    </dgm:pt>
    <dgm:pt modelId="{9AF9BD30-E897-49EC-8161-EA2AE4F93C68}" type="sibTrans" cxnId="{7D348DDF-DF5C-4F22-AF95-03EF993D30A0}">
      <dgm:prSet/>
      <dgm:spPr/>
      <dgm:t>
        <a:bodyPr/>
        <a:lstStyle/>
        <a:p>
          <a:endParaRPr lang="en-US"/>
        </a:p>
      </dgm:t>
    </dgm:pt>
    <dgm:pt modelId="{0F694941-34DE-4299-9EA9-85ACA5174E8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Ensure procedures involve case managers copying financial receipts, bills, invoices, and checks related to the case into case file.</a:t>
          </a:r>
          <a:br>
            <a:rPr lang="en-US"/>
          </a:br>
          <a:endParaRPr lang="en-US"/>
        </a:p>
      </dgm:t>
    </dgm:pt>
    <dgm:pt modelId="{CF6F4CDA-8D9B-4BB0-856D-D3131DAFB249}" type="parTrans" cxnId="{4B0E443E-777E-49AA-8F42-EA386E2B85C3}">
      <dgm:prSet/>
      <dgm:spPr/>
      <dgm:t>
        <a:bodyPr/>
        <a:lstStyle/>
        <a:p>
          <a:endParaRPr lang="en-US"/>
        </a:p>
      </dgm:t>
    </dgm:pt>
    <dgm:pt modelId="{A80E9D7A-B232-491E-8418-894F04905004}" type="sibTrans" cxnId="{4B0E443E-777E-49AA-8F42-EA386E2B85C3}">
      <dgm:prSet/>
      <dgm:spPr/>
      <dgm:t>
        <a:bodyPr/>
        <a:lstStyle/>
        <a:p>
          <a:endParaRPr lang="en-US"/>
        </a:p>
      </dgm:t>
    </dgm:pt>
    <dgm:pt modelId="{D288A2F8-73D2-4A8C-AD27-F41DE4E13AC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Review and discuss cash disbursement policies with staff </a:t>
          </a:r>
          <a:br>
            <a:rPr lang="en-US"/>
          </a:br>
          <a:endParaRPr lang="en-US"/>
        </a:p>
      </dgm:t>
    </dgm:pt>
    <dgm:pt modelId="{88154D4A-343C-435C-AA4B-FBA97A7ED8BD}" type="parTrans" cxnId="{264D963D-3E66-4776-8C04-51CF3B96CB48}">
      <dgm:prSet/>
      <dgm:spPr/>
      <dgm:t>
        <a:bodyPr/>
        <a:lstStyle/>
        <a:p>
          <a:endParaRPr lang="en-US"/>
        </a:p>
      </dgm:t>
    </dgm:pt>
    <dgm:pt modelId="{CAB6D88C-D946-465F-9148-FAA3C8F66BF0}" type="sibTrans" cxnId="{264D963D-3E66-4776-8C04-51CF3B96CB48}">
      <dgm:prSet/>
      <dgm:spPr/>
      <dgm:t>
        <a:bodyPr/>
        <a:lstStyle/>
        <a:p>
          <a:endParaRPr lang="en-US"/>
        </a:p>
      </dgm:t>
    </dgm:pt>
    <dgm:pt modelId="{A5320067-A253-4244-88CD-885A5351D65B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Expense Disbursements</a:t>
          </a:r>
        </a:p>
      </dgm:t>
    </dgm:pt>
    <dgm:pt modelId="{02269CEC-E132-4E38-A3C1-09105EC2618C}" type="parTrans" cxnId="{95BB766A-5AD4-4DA6-A40F-A1B8F86FD210}">
      <dgm:prSet/>
      <dgm:spPr/>
      <dgm:t>
        <a:bodyPr/>
        <a:lstStyle/>
        <a:p>
          <a:endParaRPr lang="en-US"/>
        </a:p>
      </dgm:t>
    </dgm:pt>
    <dgm:pt modelId="{55A3E312-4E78-4C61-9E61-88F9482467FB}" type="sibTrans" cxnId="{95BB766A-5AD4-4DA6-A40F-A1B8F86FD210}">
      <dgm:prSet/>
      <dgm:spPr/>
      <dgm:t>
        <a:bodyPr/>
        <a:lstStyle/>
        <a:p>
          <a:endParaRPr lang="en-US"/>
        </a:p>
      </dgm:t>
    </dgm:pt>
    <dgm:pt modelId="{F816EFE7-C865-4F56-940F-241E219684C1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Cash and In-Kind Contributions </a:t>
          </a:r>
          <a:endParaRPr lang="en-US"/>
        </a:p>
      </dgm:t>
    </dgm:pt>
    <dgm:pt modelId="{EF83EDF0-DF23-4B5B-AA19-6C0EBFFFB6D1}" type="parTrans" cxnId="{DC61FC96-E7AA-4E9F-8ED1-96257C3C1410}">
      <dgm:prSet/>
      <dgm:spPr/>
      <dgm:t>
        <a:bodyPr/>
        <a:lstStyle/>
        <a:p>
          <a:endParaRPr lang="en-US"/>
        </a:p>
      </dgm:t>
    </dgm:pt>
    <dgm:pt modelId="{B74C3E51-6414-4BE6-AB14-AA0F02703436}" type="sibTrans" cxnId="{DC61FC96-E7AA-4E9F-8ED1-96257C3C1410}">
      <dgm:prSet/>
      <dgm:spPr/>
      <dgm:t>
        <a:bodyPr/>
        <a:lstStyle/>
        <a:p>
          <a:endParaRPr lang="en-US"/>
        </a:p>
      </dgm:t>
    </dgm:pt>
    <dgm:pt modelId="{C89279ED-BB5D-4AE4-97D5-46CFB2FE2963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Create internal procedures for documenting and tracking cash and in-kind contributions.</a:t>
          </a:r>
          <a:br>
            <a:rPr lang="en-US"/>
          </a:br>
          <a:endParaRPr lang="en-US"/>
        </a:p>
      </dgm:t>
    </dgm:pt>
    <dgm:pt modelId="{EF286A67-89AD-4C67-AF88-54DA18B0F9E5}" type="parTrans" cxnId="{592C98F2-171B-4156-BA5A-EEBBF13E27CA}">
      <dgm:prSet/>
      <dgm:spPr/>
      <dgm:t>
        <a:bodyPr/>
        <a:lstStyle/>
        <a:p>
          <a:endParaRPr lang="en-US"/>
        </a:p>
      </dgm:t>
    </dgm:pt>
    <dgm:pt modelId="{27BAB6B7-451E-4D86-A7CE-24164B654385}" type="sibTrans" cxnId="{592C98F2-171B-4156-BA5A-EEBBF13E27CA}">
      <dgm:prSet/>
      <dgm:spPr/>
      <dgm:t>
        <a:bodyPr/>
        <a:lstStyle/>
        <a:p>
          <a:endParaRPr lang="en-US"/>
        </a:p>
      </dgm:t>
    </dgm:pt>
    <dgm:pt modelId="{CEBA1E8D-FACD-4BCE-A318-BF396925C90B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Staff review of internal agency forms, or USCCB forms (RF-20A, 20B, and 20C) </a:t>
          </a:r>
          <a:endParaRPr lang="en-US"/>
        </a:p>
      </dgm:t>
    </dgm:pt>
    <dgm:pt modelId="{890305EE-C79B-4573-9E9F-2DCBF7A8086E}" type="parTrans" cxnId="{14B5A58A-93FE-447A-840B-3254C2487709}">
      <dgm:prSet/>
      <dgm:spPr/>
      <dgm:t>
        <a:bodyPr/>
        <a:lstStyle/>
        <a:p>
          <a:endParaRPr lang="en-US"/>
        </a:p>
      </dgm:t>
    </dgm:pt>
    <dgm:pt modelId="{427A60E2-73A6-48CC-BAD0-7AF219D23707}" type="sibTrans" cxnId="{14B5A58A-93FE-447A-840B-3254C2487709}">
      <dgm:prSet/>
      <dgm:spPr/>
      <dgm:t>
        <a:bodyPr/>
        <a:lstStyle/>
        <a:p>
          <a:endParaRPr lang="en-US"/>
        </a:p>
      </dgm:t>
    </dgm:pt>
    <dgm:pt modelId="{501F839F-C0F6-4507-B3AE-4E668A043F52}">
      <dgm:prSet phldr="0"/>
      <dgm:spPr/>
      <dgm:t>
        <a:bodyPr/>
        <a:lstStyle/>
        <a:p>
          <a:pPr rtl="0"/>
          <a:endParaRPr lang="en-US">
            <a:latin typeface="Calibri Light" panose="020F0302020204030204"/>
          </a:endParaRPr>
        </a:p>
      </dgm:t>
    </dgm:pt>
    <dgm:pt modelId="{E8F4FEA1-5F9D-43D6-B2BB-F0F8062C9E4D}" type="parTrans" cxnId="{47F5FAC3-754F-4E89-96DA-792BCB845DE8}">
      <dgm:prSet/>
      <dgm:spPr/>
    </dgm:pt>
    <dgm:pt modelId="{5F23CF96-9625-468A-9A46-7B961688CBB7}" type="sibTrans" cxnId="{47F5FAC3-754F-4E89-96DA-792BCB845DE8}">
      <dgm:prSet/>
      <dgm:spPr/>
    </dgm:pt>
    <dgm:pt modelId="{545A494C-1A0E-4C71-BCC1-8CD0D44770DB}">
      <dgm:prSet phldr="0"/>
      <dgm:spPr/>
      <dgm:t>
        <a:bodyPr/>
        <a:lstStyle/>
        <a:p>
          <a:pPr rtl="0"/>
          <a:r>
            <a:rPr lang="en-US">
              <a:solidFill>
                <a:srgbClr val="000000"/>
              </a:solidFill>
              <a:latin typeface="Calibri"/>
              <a:cs typeface="Calibri"/>
            </a:rPr>
            <a:t>Staff checks with case managers if financial vouchers are signed and Adult Acknowledgement sheets are signed </a:t>
          </a:r>
          <a:r>
            <a:rPr lang="en-US">
              <a:latin typeface="Calibri"/>
              <a:cs typeface="Calibri"/>
            </a:rPr>
            <a:t>during</a:t>
          </a:r>
          <a:r>
            <a:rPr lang="en-US">
              <a:solidFill>
                <a:srgbClr val="000000"/>
              </a:solidFill>
              <a:latin typeface="Calibri"/>
              <a:cs typeface="Calibri"/>
            </a:rPr>
            <a:t> 24hr visits</a:t>
          </a:r>
          <a:endParaRPr lang="en-US">
            <a:latin typeface="Calibri Light" panose="020F0302020204030204"/>
            <a:cs typeface="Calibri Light" panose="020F0302020204030204"/>
          </a:endParaRPr>
        </a:p>
      </dgm:t>
    </dgm:pt>
    <dgm:pt modelId="{2C756DA1-DD31-4B3C-A4EC-EB9B479B3277}" type="parTrans" cxnId="{5EC75620-FFBA-4FE3-9429-D1D13CB266E4}">
      <dgm:prSet/>
      <dgm:spPr/>
    </dgm:pt>
    <dgm:pt modelId="{FA1A7D09-88AB-486A-9FB1-C3274B89694E}" type="sibTrans" cxnId="{5EC75620-FFBA-4FE3-9429-D1D13CB266E4}">
      <dgm:prSet/>
      <dgm:spPr/>
      <dgm:t>
        <a:bodyPr/>
        <a:lstStyle/>
        <a:p>
          <a:endParaRPr lang="en-US"/>
        </a:p>
      </dgm:t>
    </dgm:pt>
    <dgm:pt modelId="{3CC5D220-32AD-43F1-837A-4F0B051B683D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Volunteers</a:t>
          </a:r>
        </a:p>
      </dgm:t>
    </dgm:pt>
    <dgm:pt modelId="{FD7F845D-BEDF-4AB1-AD81-434098E35A3E}" type="parTrans" cxnId="{1CDCB7D2-1ED4-4258-89C1-592DC410BAA3}">
      <dgm:prSet/>
      <dgm:spPr/>
    </dgm:pt>
    <dgm:pt modelId="{DE3D7999-7504-4413-8BA5-FAAD88C06C0E}" type="sibTrans" cxnId="{1CDCB7D2-1ED4-4258-89C1-592DC410BAA3}">
      <dgm:prSet/>
      <dgm:spPr/>
      <dgm:t>
        <a:bodyPr/>
        <a:lstStyle/>
        <a:p>
          <a:endParaRPr lang="en-US"/>
        </a:p>
      </dgm:t>
    </dgm:pt>
    <dgm:pt modelId="{43DB39A8-BF5C-4459-87DF-95C6AEFF94C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Create</a:t>
          </a:r>
          <a:r>
            <a:rPr lang="en-US"/>
            <a:t> an excel tracking sheeting to use internally to track R&amp;P funds/expenses during the service </a:t>
          </a:r>
          <a:r>
            <a:rPr lang="en-US">
              <a:latin typeface="Calibri Light" panose="020F0302020204030204"/>
            </a:rPr>
            <a:t>period</a:t>
          </a:r>
          <a:br>
            <a:rPr lang="en-US"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FE3212A2-0C3A-4191-87DE-12E031AFBB6F}" type="parTrans" cxnId="{67D43DF3-7F23-4366-A059-96A8AE3F0323}">
      <dgm:prSet/>
      <dgm:spPr/>
    </dgm:pt>
    <dgm:pt modelId="{648ABC64-A294-472A-81AE-4D37D6171AB2}" type="sibTrans" cxnId="{67D43DF3-7F23-4366-A059-96A8AE3F0323}">
      <dgm:prSet/>
      <dgm:spPr/>
      <dgm:t>
        <a:bodyPr/>
        <a:lstStyle/>
        <a:p>
          <a:endParaRPr lang="en-US"/>
        </a:p>
      </dgm:t>
    </dgm:pt>
    <dgm:pt modelId="{439EAD44-67B3-450F-968C-30D590A6DE63}">
      <dgm:prSet phldr="0"/>
      <dgm:spPr/>
      <dgm:t>
        <a:bodyPr/>
        <a:lstStyle/>
        <a:p>
          <a:pPr rtl="0"/>
          <a:r>
            <a:rPr lang="en-US">
              <a:hlinkClick xmlns:r="http://schemas.openxmlformats.org/officeDocument/2006/relationships" r:id="rId1"/>
            </a:rPr>
            <a:t>Community Sponsorship: Sharing Promising Practices and Lessons Learned - Zoom</a:t>
          </a:r>
          <a:endParaRPr lang="en-US">
            <a:latin typeface="Calibri Light" panose="020F0302020204030204"/>
          </a:endParaRPr>
        </a:p>
      </dgm:t>
    </dgm:pt>
    <dgm:pt modelId="{F66AB4BC-86E0-46CE-AD7D-5FC1D0CD4339}" type="parTrans" cxnId="{6CCAF03E-4858-4975-9093-951DB45A2D0B}">
      <dgm:prSet/>
      <dgm:spPr/>
    </dgm:pt>
    <dgm:pt modelId="{6FCD9997-8BA4-4BE1-B17A-EE2F00E9D120}" type="sibTrans" cxnId="{6CCAF03E-4858-4975-9093-951DB45A2D0B}">
      <dgm:prSet/>
      <dgm:spPr/>
      <dgm:t>
        <a:bodyPr/>
        <a:lstStyle/>
        <a:p>
          <a:endParaRPr lang="en-US"/>
        </a:p>
      </dgm:t>
    </dgm:pt>
    <dgm:pt modelId="{A000594B-04AF-43FE-B36F-85268D5E9D30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Staff</a:t>
          </a:r>
          <a:r>
            <a:rPr lang="en-US"/>
            <a:t> review and discussion of cash disbursement policies</a:t>
          </a:r>
        </a:p>
      </dgm:t>
    </dgm:pt>
    <dgm:pt modelId="{FCFD7791-DC62-4C86-BEE2-36AE5DCC0F1D}" type="parTrans" cxnId="{493D4B0C-C8D6-4F14-A424-28512CC1073E}">
      <dgm:prSet/>
      <dgm:spPr/>
    </dgm:pt>
    <dgm:pt modelId="{DFD8266A-0B9E-4A74-B5DB-BCC4655EAF80}" type="sibTrans" cxnId="{493D4B0C-C8D6-4F14-A424-28512CC1073E}">
      <dgm:prSet/>
      <dgm:spPr/>
      <dgm:t>
        <a:bodyPr/>
        <a:lstStyle/>
        <a:p>
          <a:endParaRPr lang="en-US"/>
        </a:p>
      </dgm:t>
    </dgm:pt>
    <dgm:pt modelId="{F14D8788-3619-4BE7-B8C5-0B16D074668C}">
      <dgm:prSet phldr="0"/>
      <dgm:spPr/>
      <dgm:t>
        <a:bodyPr/>
        <a:lstStyle/>
        <a:p>
          <a:pPr rtl="0"/>
          <a:endParaRPr lang="en-US">
            <a:latin typeface="Calibri Light" panose="020F0302020204030204"/>
          </a:endParaRPr>
        </a:p>
      </dgm:t>
    </dgm:pt>
    <dgm:pt modelId="{788C0C18-787A-401F-9C05-02C32E48D3B2}" type="parTrans" cxnId="{9E0A20DE-4E1C-42B1-8997-4468492AE649}">
      <dgm:prSet/>
      <dgm:spPr/>
    </dgm:pt>
    <dgm:pt modelId="{DF0D8A78-06A8-4E42-B4FC-DCB380EAAC9C}" type="sibTrans" cxnId="{9E0A20DE-4E1C-42B1-8997-4468492AE649}">
      <dgm:prSet/>
      <dgm:spPr/>
      <dgm:t>
        <a:bodyPr/>
        <a:lstStyle/>
        <a:p>
          <a:endParaRPr lang="en-US"/>
        </a:p>
      </dgm:t>
    </dgm:pt>
    <dgm:pt modelId="{A9A784CD-BB76-430A-8D3C-B67687C73E9E}">
      <dgm:prSet phldr="0"/>
      <dgm:spPr/>
      <dgm:t>
        <a:bodyPr/>
        <a:lstStyle/>
        <a:p>
          <a:pPr rtl="0"/>
          <a:r>
            <a:rPr lang="en-US"/>
            <a:t>Include a copy of the volunteer hours tracking sheet in the case file</a:t>
          </a:r>
          <a:endParaRPr lang="en-US">
            <a:latin typeface="Calibri Light" panose="020F0302020204030204"/>
          </a:endParaRPr>
        </a:p>
      </dgm:t>
    </dgm:pt>
    <dgm:pt modelId="{0795EFCF-8764-4A9C-AA78-E7F251C9939D}" type="parTrans" cxnId="{1667C31E-1049-4FDB-9521-F03903FE2489}">
      <dgm:prSet/>
      <dgm:spPr/>
    </dgm:pt>
    <dgm:pt modelId="{D28009BF-4637-4013-B01C-0A9409434D31}" type="sibTrans" cxnId="{1667C31E-1049-4FDB-9521-F03903FE2489}">
      <dgm:prSet/>
      <dgm:spPr/>
      <dgm:t>
        <a:bodyPr/>
        <a:lstStyle/>
        <a:p>
          <a:endParaRPr lang="en-US"/>
        </a:p>
      </dgm:t>
    </dgm:pt>
    <dgm:pt modelId="{33411614-8302-406F-88C5-55CC95488325}" type="pres">
      <dgm:prSet presAssocID="{74303AB3-3DE3-4CD2-959F-22E1AF0FEE4B}" presName="Name0" presStyleCnt="0">
        <dgm:presLayoutVars>
          <dgm:dir/>
          <dgm:animLvl val="lvl"/>
          <dgm:resizeHandles val="exact"/>
        </dgm:presLayoutVars>
      </dgm:prSet>
      <dgm:spPr/>
    </dgm:pt>
    <dgm:pt modelId="{BE40F731-BF4D-4F9C-B062-612EA5D61061}" type="pres">
      <dgm:prSet presAssocID="{AAEC7A3D-9C3B-40C2-9A81-B48B80B71C4D}" presName="composite" presStyleCnt="0"/>
      <dgm:spPr/>
    </dgm:pt>
    <dgm:pt modelId="{4C6C4E67-5E12-4C84-804E-6973D7F286D3}" type="pres">
      <dgm:prSet presAssocID="{AAEC7A3D-9C3B-40C2-9A81-B48B80B71C4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56646ED-429E-4495-9A53-30D6DCA3D66C}" type="pres">
      <dgm:prSet presAssocID="{AAEC7A3D-9C3B-40C2-9A81-B48B80B71C4D}" presName="desTx" presStyleLbl="alignAccFollowNode1" presStyleIdx="0" presStyleCnt="4">
        <dgm:presLayoutVars>
          <dgm:bulletEnabled val="1"/>
        </dgm:presLayoutVars>
      </dgm:prSet>
      <dgm:spPr/>
    </dgm:pt>
    <dgm:pt modelId="{95703C19-0860-48A3-B51F-80CAC666EDBB}" type="pres">
      <dgm:prSet presAssocID="{9AF9BD30-E897-49EC-8161-EA2AE4F93C68}" presName="space" presStyleCnt="0"/>
      <dgm:spPr/>
    </dgm:pt>
    <dgm:pt modelId="{46E8CE4C-DDC9-4B98-BBE1-148D1AF0D39E}" type="pres">
      <dgm:prSet presAssocID="{A5320067-A253-4244-88CD-885A5351D65B}" presName="composite" presStyleCnt="0"/>
      <dgm:spPr/>
    </dgm:pt>
    <dgm:pt modelId="{F4CBF6A9-934D-4E6D-9166-E3D11AFA57DD}" type="pres">
      <dgm:prSet presAssocID="{A5320067-A253-4244-88CD-885A5351D65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5A46721-32EE-41EC-A303-CE26BD17C224}" type="pres">
      <dgm:prSet presAssocID="{A5320067-A253-4244-88CD-885A5351D65B}" presName="desTx" presStyleLbl="alignAccFollowNode1" presStyleIdx="1" presStyleCnt="4">
        <dgm:presLayoutVars>
          <dgm:bulletEnabled val="1"/>
        </dgm:presLayoutVars>
      </dgm:prSet>
      <dgm:spPr/>
    </dgm:pt>
    <dgm:pt modelId="{60918A45-E8F3-456A-99B4-EF66C395F4AA}" type="pres">
      <dgm:prSet presAssocID="{55A3E312-4E78-4C61-9E61-88F9482467FB}" presName="space" presStyleCnt="0"/>
      <dgm:spPr/>
    </dgm:pt>
    <dgm:pt modelId="{056CF336-7BBB-4F2E-8AE6-653FD5FE1310}" type="pres">
      <dgm:prSet presAssocID="{F816EFE7-C865-4F56-940F-241E219684C1}" presName="composite" presStyleCnt="0"/>
      <dgm:spPr/>
    </dgm:pt>
    <dgm:pt modelId="{7BA7FCFC-D010-49FC-9D7F-FE034B54F06A}" type="pres">
      <dgm:prSet presAssocID="{F816EFE7-C865-4F56-940F-241E219684C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7336B75-EC01-4915-952A-23477D2DD2EC}" type="pres">
      <dgm:prSet presAssocID="{F816EFE7-C865-4F56-940F-241E219684C1}" presName="desTx" presStyleLbl="alignAccFollowNode1" presStyleIdx="2" presStyleCnt="4">
        <dgm:presLayoutVars>
          <dgm:bulletEnabled val="1"/>
        </dgm:presLayoutVars>
      </dgm:prSet>
      <dgm:spPr/>
    </dgm:pt>
    <dgm:pt modelId="{9F4B8251-D77A-4E33-8AAB-22798F2CA669}" type="pres">
      <dgm:prSet presAssocID="{B74C3E51-6414-4BE6-AB14-AA0F02703436}" presName="space" presStyleCnt="0"/>
      <dgm:spPr/>
    </dgm:pt>
    <dgm:pt modelId="{C6F23EE7-EE49-44A6-8839-324F1E49D8FE}" type="pres">
      <dgm:prSet presAssocID="{3CC5D220-32AD-43F1-837A-4F0B051B683D}" presName="composite" presStyleCnt="0"/>
      <dgm:spPr/>
    </dgm:pt>
    <dgm:pt modelId="{F89809CB-9B24-42F4-81F0-3FB4A58C8A7F}" type="pres">
      <dgm:prSet presAssocID="{3CC5D220-32AD-43F1-837A-4F0B051B683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A5B52A2-8DC4-4456-B080-3A6BE7374657}" type="pres">
      <dgm:prSet presAssocID="{3CC5D220-32AD-43F1-837A-4F0B051B683D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9375B05-EC55-44A3-98E1-FBBC265F7C62}" type="presOf" srcId="{3CC5D220-32AD-43F1-837A-4F0B051B683D}" destId="{F89809CB-9B24-42F4-81F0-3FB4A58C8A7F}" srcOrd="0" destOrd="0" presId="urn:microsoft.com/office/officeart/2005/8/layout/hList1"/>
    <dgm:cxn modelId="{493D4B0C-C8D6-4F14-A424-28512CC1073E}" srcId="{A5320067-A253-4244-88CD-885A5351D65B}" destId="{A000594B-04AF-43FE-B36F-85268D5E9D30}" srcOrd="1" destOrd="0" parTransId="{FCFD7791-DC62-4C86-BEE2-36AE5DCC0F1D}" sibTransId="{DFD8266A-0B9E-4A74-B5DB-BCC4655EAF80}"/>
    <dgm:cxn modelId="{22BA3B16-A62F-4D9D-8F1E-A940E5B9E4F0}" type="presOf" srcId="{C89279ED-BB5D-4AE4-97D5-46CFB2FE2963}" destId="{F7336B75-EC01-4915-952A-23477D2DD2EC}" srcOrd="0" destOrd="0" presId="urn:microsoft.com/office/officeart/2005/8/layout/hList1"/>
    <dgm:cxn modelId="{3BB2871E-E7E3-4332-8190-E7C7A4995369}" type="presOf" srcId="{D288A2F8-73D2-4A8C-AD27-F41DE4E13ACC}" destId="{256646ED-429E-4495-9A53-30D6DCA3D66C}" srcOrd="0" destOrd="1" presId="urn:microsoft.com/office/officeart/2005/8/layout/hList1"/>
    <dgm:cxn modelId="{1667C31E-1049-4FDB-9521-F03903FE2489}" srcId="{3CC5D220-32AD-43F1-837A-4F0B051B683D}" destId="{A9A784CD-BB76-430A-8D3C-B67687C73E9E}" srcOrd="0" destOrd="0" parTransId="{0795EFCF-8764-4A9C-AA78-E7F251C9939D}" sibTransId="{D28009BF-4637-4013-B01C-0A9409434D31}"/>
    <dgm:cxn modelId="{5EC75620-FFBA-4FE3-9429-D1D13CB266E4}" srcId="{AAEC7A3D-9C3B-40C2-9A81-B48B80B71C4D}" destId="{545A494C-1A0E-4C71-BCC1-8CD0D44770DB}" srcOrd="2" destOrd="0" parTransId="{2C756DA1-DD31-4B3C-A4EC-EB9B479B3277}" sibTransId="{FA1A7D09-88AB-486A-9FB1-C3274B89694E}"/>
    <dgm:cxn modelId="{1061AA28-3221-4DEE-8665-0BCF2BE58B13}" type="presOf" srcId="{0F694941-34DE-4299-9EA9-85ACA5174E84}" destId="{256646ED-429E-4495-9A53-30D6DCA3D66C}" srcOrd="0" destOrd="0" presId="urn:microsoft.com/office/officeart/2005/8/layout/hList1"/>
    <dgm:cxn modelId="{F1042F2E-E3FB-40A5-8997-20BF8E17C0C7}" type="presOf" srcId="{439EAD44-67B3-450F-968C-30D590A6DE63}" destId="{EA5B52A2-8DC4-4456-B080-3A6BE7374657}" srcOrd="0" destOrd="1" presId="urn:microsoft.com/office/officeart/2005/8/layout/hList1"/>
    <dgm:cxn modelId="{264D963D-3E66-4776-8C04-51CF3B96CB48}" srcId="{AAEC7A3D-9C3B-40C2-9A81-B48B80B71C4D}" destId="{D288A2F8-73D2-4A8C-AD27-F41DE4E13ACC}" srcOrd="1" destOrd="0" parTransId="{88154D4A-343C-435C-AA4B-FBA97A7ED8BD}" sibTransId="{CAB6D88C-D946-465F-9148-FAA3C8F66BF0}"/>
    <dgm:cxn modelId="{A360623E-A5D7-41E1-A8F6-5A3C908F1025}" type="presOf" srcId="{A000594B-04AF-43FE-B36F-85268D5E9D30}" destId="{E5A46721-32EE-41EC-A303-CE26BD17C224}" srcOrd="0" destOrd="1" presId="urn:microsoft.com/office/officeart/2005/8/layout/hList1"/>
    <dgm:cxn modelId="{4B0E443E-777E-49AA-8F42-EA386E2B85C3}" srcId="{AAEC7A3D-9C3B-40C2-9A81-B48B80B71C4D}" destId="{0F694941-34DE-4299-9EA9-85ACA5174E84}" srcOrd="0" destOrd="0" parTransId="{CF6F4CDA-8D9B-4BB0-856D-D3131DAFB249}" sibTransId="{A80E9D7A-B232-491E-8418-894F04905004}"/>
    <dgm:cxn modelId="{6CCAF03E-4858-4975-9093-951DB45A2D0B}" srcId="{3CC5D220-32AD-43F1-837A-4F0B051B683D}" destId="{439EAD44-67B3-450F-968C-30D590A6DE63}" srcOrd="1" destOrd="0" parTransId="{F66AB4BC-86E0-46CE-AD7D-5FC1D0CD4339}" sibTransId="{6FCD9997-8BA4-4BE1-B17A-EE2F00E9D120}"/>
    <dgm:cxn modelId="{D2AC1467-92EA-4168-8CEE-16BACA1720A6}" type="presOf" srcId="{A5320067-A253-4244-88CD-885A5351D65B}" destId="{F4CBF6A9-934D-4E6D-9166-E3D11AFA57DD}" srcOrd="0" destOrd="0" presId="urn:microsoft.com/office/officeart/2005/8/layout/hList1"/>
    <dgm:cxn modelId="{95BB766A-5AD4-4DA6-A40F-A1B8F86FD210}" srcId="{74303AB3-3DE3-4CD2-959F-22E1AF0FEE4B}" destId="{A5320067-A253-4244-88CD-885A5351D65B}" srcOrd="1" destOrd="0" parTransId="{02269CEC-E132-4E38-A3C1-09105EC2618C}" sibTransId="{55A3E312-4E78-4C61-9E61-88F9482467FB}"/>
    <dgm:cxn modelId="{1231486E-7861-4DF5-AD78-932D9543A3A0}" type="presOf" srcId="{A9A784CD-BB76-430A-8D3C-B67687C73E9E}" destId="{EA5B52A2-8DC4-4456-B080-3A6BE7374657}" srcOrd="0" destOrd="0" presId="urn:microsoft.com/office/officeart/2005/8/layout/hList1"/>
    <dgm:cxn modelId="{04BC3277-0EB5-4E7E-B2BB-524DE470E02C}" type="presOf" srcId="{545A494C-1A0E-4C71-BCC1-8CD0D44770DB}" destId="{256646ED-429E-4495-9A53-30D6DCA3D66C}" srcOrd="0" destOrd="2" presId="urn:microsoft.com/office/officeart/2005/8/layout/hList1"/>
    <dgm:cxn modelId="{14B5A58A-93FE-447A-840B-3254C2487709}" srcId="{F816EFE7-C865-4F56-940F-241E219684C1}" destId="{CEBA1E8D-FACD-4BCE-A318-BF396925C90B}" srcOrd="1" destOrd="0" parTransId="{890305EE-C79B-4573-9E9F-2DCBF7A8086E}" sibTransId="{427A60E2-73A6-48CC-BAD0-7AF219D23707}"/>
    <dgm:cxn modelId="{08524191-F52E-4D80-BB5B-B2DB6233730D}" type="presOf" srcId="{CEBA1E8D-FACD-4BCE-A318-BF396925C90B}" destId="{F7336B75-EC01-4915-952A-23477D2DD2EC}" srcOrd="0" destOrd="1" presId="urn:microsoft.com/office/officeart/2005/8/layout/hList1"/>
    <dgm:cxn modelId="{5EFDE495-54D8-4D16-90A9-7123354A666A}" type="presOf" srcId="{74303AB3-3DE3-4CD2-959F-22E1AF0FEE4B}" destId="{33411614-8302-406F-88C5-55CC95488325}" srcOrd="0" destOrd="0" presId="urn:microsoft.com/office/officeart/2005/8/layout/hList1"/>
    <dgm:cxn modelId="{DC61FC96-E7AA-4E9F-8ED1-96257C3C1410}" srcId="{74303AB3-3DE3-4CD2-959F-22E1AF0FEE4B}" destId="{F816EFE7-C865-4F56-940F-241E219684C1}" srcOrd="2" destOrd="0" parTransId="{EF83EDF0-DF23-4B5B-AA19-6C0EBFFFB6D1}" sibTransId="{B74C3E51-6414-4BE6-AB14-AA0F02703436}"/>
    <dgm:cxn modelId="{1EEEE797-D425-422D-B2D0-06E1019C6240}" type="presOf" srcId="{AAEC7A3D-9C3B-40C2-9A81-B48B80B71C4D}" destId="{4C6C4E67-5E12-4C84-804E-6973D7F286D3}" srcOrd="0" destOrd="0" presId="urn:microsoft.com/office/officeart/2005/8/layout/hList1"/>
    <dgm:cxn modelId="{5A8A25B3-4BB7-4F8B-9D4A-C56164F222FF}" type="presOf" srcId="{43DB39A8-BF5C-4459-87DF-95C6AEFF94C3}" destId="{E5A46721-32EE-41EC-A303-CE26BD17C224}" srcOrd="0" destOrd="0" presId="urn:microsoft.com/office/officeart/2005/8/layout/hList1"/>
    <dgm:cxn modelId="{35F3E0BD-F09B-4DEA-85F5-1A8C901641B1}" type="presOf" srcId="{501F839F-C0F6-4507-B3AE-4E668A043F52}" destId="{F7336B75-EC01-4915-952A-23477D2DD2EC}" srcOrd="0" destOrd="2" presId="urn:microsoft.com/office/officeart/2005/8/layout/hList1"/>
    <dgm:cxn modelId="{47F5FAC3-754F-4E89-96DA-792BCB845DE8}" srcId="{F816EFE7-C865-4F56-940F-241E219684C1}" destId="{501F839F-C0F6-4507-B3AE-4E668A043F52}" srcOrd="2" destOrd="0" parTransId="{E8F4FEA1-5F9D-43D6-B2BB-F0F8062C9E4D}" sibTransId="{5F23CF96-9625-468A-9A46-7B961688CBB7}"/>
    <dgm:cxn modelId="{1CDCB7D2-1ED4-4258-89C1-592DC410BAA3}" srcId="{74303AB3-3DE3-4CD2-959F-22E1AF0FEE4B}" destId="{3CC5D220-32AD-43F1-837A-4F0B051B683D}" srcOrd="3" destOrd="0" parTransId="{FD7F845D-BEDF-4AB1-AD81-434098E35A3E}" sibTransId="{DE3D7999-7504-4413-8BA5-FAAD88C06C0E}"/>
    <dgm:cxn modelId="{9E0A20DE-4E1C-42B1-8997-4468492AE649}" srcId="{3CC5D220-32AD-43F1-837A-4F0B051B683D}" destId="{F14D8788-3619-4BE7-B8C5-0B16D074668C}" srcOrd="2" destOrd="0" parTransId="{788C0C18-787A-401F-9C05-02C32E48D3B2}" sibTransId="{DF0D8A78-06A8-4E42-B4FC-DCB380EAAC9C}"/>
    <dgm:cxn modelId="{7D348DDF-DF5C-4F22-AF95-03EF993D30A0}" srcId="{74303AB3-3DE3-4CD2-959F-22E1AF0FEE4B}" destId="{AAEC7A3D-9C3B-40C2-9A81-B48B80B71C4D}" srcOrd="0" destOrd="0" parTransId="{EDB9573F-E35F-4129-81E9-12AFE8CF087A}" sibTransId="{9AF9BD30-E897-49EC-8161-EA2AE4F93C68}"/>
    <dgm:cxn modelId="{7AC847E2-61F6-4D29-9787-85658E3C5765}" type="presOf" srcId="{F14D8788-3619-4BE7-B8C5-0B16D074668C}" destId="{EA5B52A2-8DC4-4456-B080-3A6BE7374657}" srcOrd="0" destOrd="2" presId="urn:microsoft.com/office/officeart/2005/8/layout/hList1"/>
    <dgm:cxn modelId="{592C98F2-171B-4156-BA5A-EEBBF13E27CA}" srcId="{F816EFE7-C865-4F56-940F-241E219684C1}" destId="{C89279ED-BB5D-4AE4-97D5-46CFB2FE2963}" srcOrd="0" destOrd="0" parTransId="{EF286A67-89AD-4C67-AF88-54DA18B0F9E5}" sibTransId="{27BAB6B7-451E-4D86-A7CE-24164B654385}"/>
    <dgm:cxn modelId="{67D43DF3-7F23-4366-A059-96A8AE3F0323}" srcId="{A5320067-A253-4244-88CD-885A5351D65B}" destId="{43DB39A8-BF5C-4459-87DF-95C6AEFF94C3}" srcOrd="0" destOrd="0" parTransId="{FE3212A2-0C3A-4191-87DE-12E031AFBB6F}" sibTransId="{648ABC64-A294-472A-81AE-4D37D6171AB2}"/>
    <dgm:cxn modelId="{59D4C4FB-0BA4-4E01-85D8-23985B7E8CF3}" type="presOf" srcId="{F816EFE7-C865-4F56-940F-241E219684C1}" destId="{7BA7FCFC-D010-49FC-9D7F-FE034B54F06A}" srcOrd="0" destOrd="0" presId="urn:microsoft.com/office/officeart/2005/8/layout/hList1"/>
    <dgm:cxn modelId="{C9957809-9771-46D9-ACBD-9BEEC059B2A7}" type="presParOf" srcId="{33411614-8302-406F-88C5-55CC95488325}" destId="{BE40F731-BF4D-4F9C-B062-612EA5D61061}" srcOrd="0" destOrd="0" presId="urn:microsoft.com/office/officeart/2005/8/layout/hList1"/>
    <dgm:cxn modelId="{008D3AF8-50DF-4B7D-9E17-71189ABB5FD9}" type="presParOf" srcId="{BE40F731-BF4D-4F9C-B062-612EA5D61061}" destId="{4C6C4E67-5E12-4C84-804E-6973D7F286D3}" srcOrd="0" destOrd="0" presId="urn:microsoft.com/office/officeart/2005/8/layout/hList1"/>
    <dgm:cxn modelId="{1F0885B9-65F8-4628-9F12-139B18E64519}" type="presParOf" srcId="{BE40F731-BF4D-4F9C-B062-612EA5D61061}" destId="{256646ED-429E-4495-9A53-30D6DCA3D66C}" srcOrd="1" destOrd="0" presId="urn:microsoft.com/office/officeart/2005/8/layout/hList1"/>
    <dgm:cxn modelId="{19F01E53-0B52-41C7-AAB5-6F3939B6EAAB}" type="presParOf" srcId="{33411614-8302-406F-88C5-55CC95488325}" destId="{95703C19-0860-48A3-B51F-80CAC666EDBB}" srcOrd="1" destOrd="0" presId="urn:microsoft.com/office/officeart/2005/8/layout/hList1"/>
    <dgm:cxn modelId="{2E0BC5C4-906F-4C1B-927B-CC7E59B5323A}" type="presParOf" srcId="{33411614-8302-406F-88C5-55CC95488325}" destId="{46E8CE4C-DDC9-4B98-BBE1-148D1AF0D39E}" srcOrd="2" destOrd="0" presId="urn:microsoft.com/office/officeart/2005/8/layout/hList1"/>
    <dgm:cxn modelId="{D60FE0DD-2D08-4C69-B951-18AC754F278B}" type="presParOf" srcId="{46E8CE4C-DDC9-4B98-BBE1-148D1AF0D39E}" destId="{F4CBF6A9-934D-4E6D-9166-E3D11AFA57DD}" srcOrd="0" destOrd="0" presId="urn:microsoft.com/office/officeart/2005/8/layout/hList1"/>
    <dgm:cxn modelId="{87FD6257-64C1-48FE-B1E3-7150EF2A70CA}" type="presParOf" srcId="{46E8CE4C-DDC9-4B98-BBE1-148D1AF0D39E}" destId="{E5A46721-32EE-41EC-A303-CE26BD17C224}" srcOrd="1" destOrd="0" presId="urn:microsoft.com/office/officeart/2005/8/layout/hList1"/>
    <dgm:cxn modelId="{9E5A54F9-10DE-47A9-94AA-9F376DBFD0AF}" type="presParOf" srcId="{33411614-8302-406F-88C5-55CC95488325}" destId="{60918A45-E8F3-456A-99B4-EF66C395F4AA}" srcOrd="3" destOrd="0" presId="urn:microsoft.com/office/officeart/2005/8/layout/hList1"/>
    <dgm:cxn modelId="{AFDE4052-435A-4A6B-ABC3-54EE1D8C0C71}" type="presParOf" srcId="{33411614-8302-406F-88C5-55CC95488325}" destId="{056CF336-7BBB-4F2E-8AE6-653FD5FE1310}" srcOrd="4" destOrd="0" presId="urn:microsoft.com/office/officeart/2005/8/layout/hList1"/>
    <dgm:cxn modelId="{50547CA3-F22F-4C71-9E46-A754D50914EF}" type="presParOf" srcId="{056CF336-7BBB-4F2E-8AE6-653FD5FE1310}" destId="{7BA7FCFC-D010-49FC-9D7F-FE034B54F06A}" srcOrd="0" destOrd="0" presId="urn:microsoft.com/office/officeart/2005/8/layout/hList1"/>
    <dgm:cxn modelId="{97502368-129C-42F9-8153-F1A8CE5A872B}" type="presParOf" srcId="{056CF336-7BBB-4F2E-8AE6-653FD5FE1310}" destId="{F7336B75-EC01-4915-952A-23477D2DD2EC}" srcOrd="1" destOrd="0" presId="urn:microsoft.com/office/officeart/2005/8/layout/hList1"/>
    <dgm:cxn modelId="{42DBA0AA-A1C6-47A1-9159-E12854190DC2}" type="presParOf" srcId="{33411614-8302-406F-88C5-55CC95488325}" destId="{9F4B8251-D77A-4E33-8AAB-22798F2CA669}" srcOrd="5" destOrd="0" presId="urn:microsoft.com/office/officeart/2005/8/layout/hList1"/>
    <dgm:cxn modelId="{0C59CDB2-729A-47D9-9F99-3029CA8D3389}" type="presParOf" srcId="{33411614-8302-406F-88C5-55CC95488325}" destId="{C6F23EE7-EE49-44A6-8839-324F1E49D8FE}" srcOrd="6" destOrd="0" presId="urn:microsoft.com/office/officeart/2005/8/layout/hList1"/>
    <dgm:cxn modelId="{08AC43E7-E3FB-4CC7-B9E2-5CE580F5F264}" type="presParOf" srcId="{C6F23EE7-EE49-44A6-8839-324F1E49D8FE}" destId="{F89809CB-9B24-42F4-81F0-3FB4A58C8A7F}" srcOrd="0" destOrd="0" presId="urn:microsoft.com/office/officeart/2005/8/layout/hList1"/>
    <dgm:cxn modelId="{9E95CE45-B72E-4BA2-9D76-3ED5D80E9863}" type="presParOf" srcId="{C6F23EE7-EE49-44A6-8839-324F1E49D8FE}" destId="{EA5B52A2-8DC4-4456-B080-3A6BE737465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303AB3-3DE3-4CD2-959F-22E1AF0FEE4B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320067-A253-4244-88CD-885A5351D65B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Pre-Arrival</a:t>
          </a:r>
        </a:p>
      </dgm:t>
    </dgm:pt>
    <dgm:pt modelId="{02269CEC-E132-4E38-A3C1-09105EC2618C}" type="parTrans" cxnId="{95BB766A-5AD4-4DA6-A40F-A1B8F86FD210}">
      <dgm:prSet/>
      <dgm:spPr/>
      <dgm:t>
        <a:bodyPr/>
        <a:lstStyle/>
        <a:p>
          <a:endParaRPr lang="en-US"/>
        </a:p>
      </dgm:t>
    </dgm:pt>
    <dgm:pt modelId="{55A3E312-4E78-4C61-9E61-88F9482467FB}" type="sibTrans" cxnId="{95BB766A-5AD4-4DA6-A40F-A1B8F86FD210}">
      <dgm:prSet/>
      <dgm:spPr/>
      <dgm:t>
        <a:bodyPr/>
        <a:lstStyle/>
        <a:p>
          <a:endParaRPr lang="en-US"/>
        </a:p>
      </dgm:t>
    </dgm:pt>
    <dgm:pt modelId="{F816EFE7-C865-4F56-940F-241E219684C1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Out-Migration  </a:t>
          </a:r>
          <a:endParaRPr lang="en-US"/>
        </a:p>
      </dgm:t>
    </dgm:pt>
    <dgm:pt modelId="{EF83EDF0-DF23-4B5B-AA19-6C0EBFFFB6D1}" type="parTrans" cxnId="{DC61FC96-E7AA-4E9F-8ED1-96257C3C1410}">
      <dgm:prSet/>
      <dgm:spPr/>
      <dgm:t>
        <a:bodyPr/>
        <a:lstStyle/>
        <a:p>
          <a:endParaRPr lang="en-US"/>
        </a:p>
      </dgm:t>
    </dgm:pt>
    <dgm:pt modelId="{B74C3E51-6414-4BE6-AB14-AA0F02703436}" type="sibTrans" cxnId="{DC61FC96-E7AA-4E9F-8ED1-96257C3C1410}">
      <dgm:prSet/>
      <dgm:spPr/>
      <dgm:t>
        <a:bodyPr/>
        <a:lstStyle/>
        <a:p>
          <a:endParaRPr lang="en-US"/>
        </a:p>
      </dgm:t>
    </dgm:pt>
    <dgm:pt modelId="{C89279ED-BB5D-4AE4-97D5-46CFB2FE2963}">
      <dgm:prSet phldrT="[Text]"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Add a flyer to discuss the effects of out-migration in the clients’ Welcome Packet</a:t>
          </a:r>
          <a:br>
            <a:rPr lang="en-US">
              <a:latin typeface="Calibri"/>
              <a:cs typeface="Calibri"/>
            </a:rPr>
          </a:br>
          <a:endParaRPr lang="en-US"/>
        </a:p>
      </dgm:t>
    </dgm:pt>
    <dgm:pt modelId="{EF286A67-89AD-4C67-AF88-54DA18B0F9E5}" type="parTrans" cxnId="{592C98F2-171B-4156-BA5A-EEBBF13E27CA}">
      <dgm:prSet/>
      <dgm:spPr/>
      <dgm:t>
        <a:bodyPr/>
        <a:lstStyle/>
        <a:p>
          <a:endParaRPr lang="en-US"/>
        </a:p>
      </dgm:t>
    </dgm:pt>
    <dgm:pt modelId="{27BAB6B7-451E-4D86-A7CE-24164B654385}" type="sibTrans" cxnId="{592C98F2-171B-4156-BA5A-EEBBF13E27CA}">
      <dgm:prSet/>
      <dgm:spPr/>
      <dgm:t>
        <a:bodyPr/>
        <a:lstStyle/>
        <a:p>
          <a:endParaRPr lang="en-US"/>
        </a:p>
      </dgm:t>
    </dgm:pt>
    <dgm:pt modelId="{43DB39A8-BF5C-4459-87DF-95C6AEFF94C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Staff training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>
              <a:latin typeface="Calibri Light" panose="020F0302020204030204"/>
            </a:rPr>
            <a:t>on</a:t>
          </a:r>
          <a:r>
            <a:rPr lang="en-US" b="1">
              <a:latin typeface="Calibri Light" panose="020F0302020204030204"/>
            </a:rPr>
            <a:t> internal procedures</a:t>
          </a:r>
          <a:r>
            <a:rPr lang="en-US">
              <a:latin typeface="Calibri Light" panose="020F0302020204030204"/>
            </a:rPr>
            <a:t> in completing requirements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>
              <a:latin typeface="Calibri Light" panose="020F0302020204030204"/>
            </a:rPr>
            <a:t>for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>
              <a:latin typeface="Calibri Light" panose="020F0302020204030204"/>
            </a:rPr>
            <a:t>reception services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, </a:t>
          </a:r>
          <a:r>
            <a:rPr lang="en-US">
              <a:latin typeface="Calibri Light" panose="020F0302020204030204"/>
            </a:rPr>
            <a:t>including review of forms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FE3212A2-0C3A-4191-87DE-12E031AFBB6F}" type="parTrans" cxnId="{67D43DF3-7F23-4366-A059-96A8AE3F0323}">
      <dgm:prSet/>
      <dgm:spPr/>
    </dgm:pt>
    <dgm:pt modelId="{648ABC64-A294-472A-81AE-4D37D6171AB2}" type="sibTrans" cxnId="{67D43DF3-7F23-4366-A059-96A8AE3F0323}">
      <dgm:prSet/>
      <dgm:spPr/>
      <dgm:t>
        <a:bodyPr/>
        <a:lstStyle/>
        <a:p>
          <a:endParaRPr lang="en-US"/>
        </a:p>
      </dgm:t>
    </dgm:pt>
    <dgm:pt modelId="{A000594B-04AF-43FE-B36F-85268D5E9D30}">
      <dgm:prSet phldr="0"/>
      <dgm:spPr/>
      <dgm:t>
        <a:bodyPr/>
        <a:lstStyle/>
        <a:p>
          <a:pPr rtl="0"/>
          <a:r>
            <a:rPr lang="en-US">
              <a:solidFill>
                <a:srgbClr val="000000"/>
              </a:solidFill>
              <a:latin typeface="Calibri"/>
              <a:cs typeface="Calibri"/>
            </a:rPr>
            <a:t>Site supervisors following up with case managers to ensure they fulfill reception services requirements.</a:t>
          </a:r>
          <a:endParaRPr lang="en-US"/>
        </a:p>
      </dgm:t>
    </dgm:pt>
    <dgm:pt modelId="{FCFD7791-DC62-4C86-BEE2-36AE5DCC0F1D}" type="parTrans" cxnId="{493D4B0C-C8D6-4F14-A424-28512CC1073E}">
      <dgm:prSet/>
      <dgm:spPr/>
    </dgm:pt>
    <dgm:pt modelId="{DFD8266A-0B9E-4A74-B5DB-BCC4655EAF80}" type="sibTrans" cxnId="{493D4B0C-C8D6-4F14-A424-28512CC1073E}">
      <dgm:prSet/>
      <dgm:spPr/>
      <dgm:t>
        <a:bodyPr/>
        <a:lstStyle/>
        <a:p>
          <a:endParaRPr lang="en-US"/>
        </a:p>
      </dgm:t>
    </dgm:pt>
    <dgm:pt modelId="{20796937-3AD8-4730-95D9-3735BFA8600A}">
      <dgm:prSet phldr="0"/>
      <dgm:spPr/>
      <dgm:t>
        <a:bodyPr/>
        <a:lstStyle/>
        <a:p>
          <a:pPr rtl="0"/>
          <a:r>
            <a:rPr lang="en-US"/>
            <a:t>Revise the CO curriculum to explain the effects of moving</a:t>
          </a:r>
          <a:r>
            <a:rPr lang="en-US">
              <a:latin typeface="Calibri Light" panose="020F0302020204030204"/>
            </a:rPr>
            <a:t> </a:t>
          </a:r>
          <a:br>
            <a:rPr lang="en-US"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399B664F-8DF4-4869-BBA1-7E08B12B34A8}" type="parTrans" cxnId="{AB158C18-E3AF-42F1-BB9A-E813DBFD87DF}">
      <dgm:prSet/>
      <dgm:spPr/>
    </dgm:pt>
    <dgm:pt modelId="{3D40F3B3-4F73-4746-8553-17AB9A1585A0}" type="sibTrans" cxnId="{AB158C18-E3AF-42F1-BB9A-E813DBFD87DF}">
      <dgm:prSet/>
      <dgm:spPr/>
    </dgm:pt>
    <dgm:pt modelId="{7A920F7A-0E11-4214-B052-862CC89920FD}">
      <dgm:prSet phldr="0"/>
      <dgm:spPr/>
      <dgm:t>
        <a:bodyPr/>
        <a:lstStyle/>
        <a:p>
          <a:pPr rtl="0"/>
          <a:r>
            <a:rPr lang="en-US"/>
            <a:t>Information added to the 30 and 90 day checklists used by case managers that goes over out-migration with </a:t>
          </a:r>
          <a:r>
            <a:rPr lang="en-US">
              <a:latin typeface="Calibri Light" panose="020F0302020204030204"/>
            </a:rPr>
            <a:t>client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174E7900-D7D1-4700-B659-DC3C7D39CED1}" type="parTrans" cxnId="{C9288FF4-3E8E-4887-9E7D-F327E88BC14E}">
      <dgm:prSet/>
      <dgm:spPr/>
    </dgm:pt>
    <dgm:pt modelId="{9BE15EE4-099A-4352-A4CF-479DB115A0CA}" type="sibTrans" cxnId="{C9288FF4-3E8E-4887-9E7D-F327E88BC14E}">
      <dgm:prSet/>
      <dgm:spPr/>
    </dgm:pt>
    <dgm:pt modelId="{34D836B1-7117-4196-92D8-2AF243CF32ED}">
      <dgm:prSet phldr="0"/>
      <dgm:spPr/>
      <dgm:t>
        <a:bodyPr/>
        <a:lstStyle/>
        <a:p>
          <a:r>
            <a:rPr lang="en-US">
              <a:solidFill>
                <a:srgbClr val="444444"/>
              </a:solidFill>
              <a:latin typeface="Calibri"/>
              <a:cs typeface="Calibri"/>
            </a:rPr>
            <a:t> Meal plan: Work with community volunteers and co-sponsors to ensure hot meal(s) for arrival/first week.</a:t>
          </a:r>
          <a:endParaRPr lang="en-US"/>
        </a:p>
      </dgm:t>
    </dgm:pt>
    <dgm:pt modelId="{49CE7AA7-57BB-46BF-9AE6-879FBD647841}" type="parTrans" cxnId="{1A3E6CCA-0440-4763-8365-CAC7D9B1B5C6}">
      <dgm:prSet/>
      <dgm:spPr/>
    </dgm:pt>
    <dgm:pt modelId="{24262DD5-A84E-4324-8A7E-D8D4E886F074}" type="sibTrans" cxnId="{1A3E6CCA-0440-4763-8365-CAC7D9B1B5C6}">
      <dgm:prSet/>
      <dgm:spPr/>
    </dgm:pt>
    <dgm:pt modelId="{F8A5570B-86FE-431A-AB0C-3E87C09A1092}">
      <dgm:prSet phldr="0"/>
      <dgm:spPr/>
      <dgm:t>
        <a:bodyPr/>
        <a:lstStyle/>
        <a:p>
          <a:pPr rtl="0"/>
          <a:r>
            <a:rPr lang="en-US">
              <a:solidFill>
                <a:srgbClr val="444444"/>
              </a:solidFill>
              <a:latin typeface="Calibri"/>
              <a:cs typeface="Calibri"/>
            </a:rPr>
            <a:t>Arrival </a:t>
          </a:r>
        </a:p>
      </dgm:t>
    </dgm:pt>
    <dgm:pt modelId="{FC78B7F7-8DAA-4ED0-A35C-DD14402BDAA1}" type="parTrans" cxnId="{1535E0E3-DF8E-46E4-9C82-CDA91043FB96}">
      <dgm:prSet/>
      <dgm:spPr/>
    </dgm:pt>
    <dgm:pt modelId="{53AA5C9E-BC26-4E19-81D1-FC92643C2A69}" type="sibTrans" cxnId="{1535E0E3-DF8E-46E4-9C82-CDA91043FB96}">
      <dgm:prSet/>
      <dgm:spPr/>
    </dgm:pt>
    <dgm:pt modelId="{F36C57A9-96ED-4CDA-B726-9BC34A3259B4}">
      <dgm:prSet phldr="0"/>
      <dgm:spPr/>
      <dgm:t>
        <a:bodyPr/>
        <a:lstStyle/>
        <a:p>
          <a:r>
            <a:rPr lang="en-US">
              <a:solidFill>
                <a:srgbClr val="444444"/>
              </a:solidFill>
              <a:latin typeface="Calibri"/>
              <a:cs typeface="Calibri"/>
            </a:rPr>
            <a:t>  Discuss with case management staff the need to document the provision of cultural appropriate food, hot meals, and other reception services.</a:t>
          </a:r>
          <a:br>
            <a:rPr lang="en-US">
              <a:solidFill>
                <a:srgbClr val="444444"/>
              </a:solidFill>
              <a:latin typeface="Calibri"/>
              <a:cs typeface="Calibri"/>
            </a:rPr>
          </a:br>
          <a:endParaRPr lang="en-US">
            <a:solidFill>
              <a:srgbClr val="444444"/>
            </a:solidFill>
            <a:latin typeface="Calibri"/>
            <a:cs typeface="Calibri"/>
          </a:endParaRPr>
        </a:p>
      </dgm:t>
    </dgm:pt>
    <dgm:pt modelId="{E440C372-80E7-4DD7-B3D1-7CDB4864C1DE}" type="parTrans" cxnId="{3D6D162C-F2F7-4FB0-BB68-E74BA5AFABB9}">
      <dgm:prSet/>
      <dgm:spPr/>
    </dgm:pt>
    <dgm:pt modelId="{DB726220-A096-4DE2-B672-43179FC36DE6}" type="sibTrans" cxnId="{3D6D162C-F2F7-4FB0-BB68-E74BA5AFABB9}">
      <dgm:prSet/>
      <dgm:spPr/>
    </dgm:pt>
    <dgm:pt modelId="{354B8F3B-9809-4821-9236-9A7AD760F1D1}">
      <dgm:prSet phldr="0"/>
      <dgm:spPr/>
      <dgm:t>
        <a:bodyPr/>
        <a:lstStyle/>
        <a:p>
          <a:r>
            <a:rPr lang="en-US">
              <a:solidFill>
                <a:srgbClr val="444444"/>
              </a:solidFill>
              <a:latin typeface="Calibri"/>
              <a:cs typeface="Calibri"/>
            </a:rPr>
            <a:t> Staff resource: List of grocery stores or community food programs in the areas that would have cultural appropriate items.</a:t>
          </a:r>
          <a:br>
            <a:rPr lang="en-US">
              <a:solidFill>
                <a:srgbClr val="444444"/>
              </a:solidFill>
              <a:latin typeface="Calibri"/>
              <a:cs typeface="Calibri"/>
            </a:rPr>
          </a:br>
          <a:endParaRPr lang="en-US">
            <a:solidFill>
              <a:srgbClr val="444444"/>
            </a:solidFill>
            <a:latin typeface="Calibri"/>
            <a:cs typeface="Calibri"/>
          </a:endParaRPr>
        </a:p>
      </dgm:t>
    </dgm:pt>
    <dgm:pt modelId="{3D9B61E8-34D0-42B7-B5C6-D7E8095886E6}" type="parTrans" cxnId="{1DA3B74F-B160-4F00-8208-3DD971B494BF}">
      <dgm:prSet/>
      <dgm:spPr/>
    </dgm:pt>
    <dgm:pt modelId="{2A635666-61DD-4805-A9F4-CCB178EEA3A3}" type="sibTrans" cxnId="{1DA3B74F-B160-4F00-8208-3DD971B494BF}">
      <dgm:prSet/>
      <dgm:spPr/>
    </dgm:pt>
    <dgm:pt modelId="{33411614-8302-406F-88C5-55CC95488325}" type="pres">
      <dgm:prSet presAssocID="{74303AB3-3DE3-4CD2-959F-22E1AF0FEE4B}" presName="Name0" presStyleCnt="0">
        <dgm:presLayoutVars>
          <dgm:dir/>
          <dgm:animLvl val="lvl"/>
          <dgm:resizeHandles val="exact"/>
        </dgm:presLayoutVars>
      </dgm:prSet>
      <dgm:spPr/>
    </dgm:pt>
    <dgm:pt modelId="{46E8CE4C-DDC9-4B98-BBE1-148D1AF0D39E}" type="pres">
      <dgm:prSet presAssocID="{A5320067-A253-4244-88CD-885A5351D65B}" presName="composite" presStyleCnt="0"/>
      <dgm:spPr/>
    </dgm:pt>
    <dgm:pt modelId="{F4CBF6A9-934D-4E6D-9166-E3D11AFA57DD}" type="pres">
      <dgm:prSet presAssocID="{A5320067-A253-4244-88CD-885A5351D65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5A46721-32EE-41EC-A303-CE26BD17C224}" type="pres">
      <dgm:prSet presAssocID="{A5320067-A253-4244-88CD-885A5351D65B}" presName="desTx" presStyleLbl="alignAccFollowNode1" presStyleIdx="0" presStyleCnt="3">
        <dgm:presLayoutVars>
          <dgm:bulletEnabled val="1"/>
        </dgm:presLayoutVars>
      </dgm:prSet>
      <dgm:spPr/>
    </dgm:pt>
    <dgm:pt modelId="{60918A45-E8F3-456A-99B4-EF66C395F4AA}" type="pres">
      <dgm:prSet presAssocID="{55A3E312-4E78-4C61-9E61-88F9482467FB}" presName="space" presStyleCnt="0"/>
      <dgm:spPr/>
    </dgm:pt>
    <dgm:pt modelId="{3673DB33-F19D-431E-BA61-D78F5E16688A}" type="pres">
      <dgm:prSet presAssocID="{F8A5570B-86FE-431A-AB0C-3E87C09A1092}" presName="composite" presStyleCnt="0"/>
      <dgm:spPr/>
    </dgm:pt>
    <dgm:pt modelId="{7E7E2092-B270-46E0-BE74-F4C91C2E0729}" type="pres">
      <dgm:prSet presAssocID="{F8A5570B-86FE-431A-AB0C-3E87C09A109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850857A-74C6-4BB1-849F-30DB07A84E72}" type="pres">
      <dgm:prSet presAssocID="{F8A5570B-86FE-431A-AB0C-3E87C09A1092}" presName="desTx" presStyleLbl="alignAccFollowNode1" presStyleIdx="1" presStyleCnt="3">
        <dgm:presLayoutVars>
          <dgm:bulletEnabled val="1"/>
        </dgm:presLayoutVars>
      </dgm:prSet>
      <dgm:spPr/>
    </dgm:pt>
    <dgm:pt modelId="{C3271127-9D89-42B3-B8C8-18BD2E5362F4}" type="pres">
      <dgm:prSet presAssocID="{53AA5C9E-BC26-4E19-81D1-FC92643C2A69}" presName="space" presStyleCnt="0"/>
      <dgm:spPr/>
    </dgm:pt>
    <dgm:pt modelId="{056CF336-7BBB-4F2E-8AE6-653FD5FE1310}" type="pres">
      <dgm:prSet presAssocID="{F816EFE7-C865-4F56-940F-241E219684C1}" presName="composite" presStyleCnt="0"/>
      <dgm:spPr/>
    </dgm:pt>
    <dgm:pt modelId="{7BA7FCFC-D010-49FC-9D7F-FE034B54F06A}" type="pres">
      <dgm:prSet presAssocID="{F816EFE7-C865-4F56-940F-241E219684C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7336B75-EC01-4915-952A-23477D2DD2EC}" type="pres">
      <dgm:prSet presAssocID="{F816EFE7-C865-4F56-940F-241E219684C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DF00B0A-36D9-4EDE-9615-BB1873CB2EE1}" type="presOf" srcId="{F816EFE7-C865-4F56-940F-241E219684C1}" destId="{7BA7FCFC-D010-49FC-9D7F-FE034B54F06A}" srcOrd="0" destOrd="0" presId="urn:microsoft.com/office/officeart/2005/8/layout/hList1"/>
    <dgm:cxn modelId="{493D4B0C-C8D6-4F14-A424-28512CC1073E}" srcId="{A5320067-A253-4244-88CD-885A5351D65B}" destId="{A000594B-04AF-43FE-B36F-85268D5E9D30}" srcOrd="1" destOrd="0" parTransId="{FCFD7791-DC62-4C86-BEE2-36AE5DCC0F1D}" sibTransId="{DFD8266A-0B9E-4A74-B5DB-BCC4655EAF80}"/>
    <dgm:cxn modelId="{AB158C18-E3AF-42F1-BB9A-E813DBFD87DF}" srcId="{F816EFE7-C865-4F56-940F-241E219684C1}" destId="{20796937-3AD8-4730-95D9-3735BFA8600A}" srcOrd="0" destOrd="0" parTransId="{399B664F-8DF4-4869-BBA1-7E08B12B34A8}" sibTransId="{3D40F3B3-4F73-4746-8553-17AB9A1585A0}"/>
    <dgm:cxn modelId="{763E3D1F-FA4E-4FE0-A39F-63002E0BE9DC}" type="presOf" srcId="{34D836B1-7117-4196-92D8-2AF243CF32ED}" destId="{8850857A-74C6-4BB1-849F-30DB07A84E72}" srcOrd="0" destOrd="2" presId="urn:microsoft.com/office/officeart/2005/8/layout/hList1"/>
    <dgm:cxn modelId="{29268226-F5A1-4E10-BA10-E8E3C96323AB}" type="presOf" srcId="{F8A5570B-86FE-431A-AB0C-3E87C09A1092}" destId="{7E7E2092-B270-46E0-BE74-F4C91C2E0729}" srcOrd="0" destOrd="0" presId="urn:microsoft.com/office/officeart/2005/8/layout/hList1"/>
    <dgm:cxn modelId="{3D6D162C-F2F7-4FB0-BB68-E74BA5AFABB9}" srcId="{F8A5570B-86FE-431A-AB0C-3E87C09A1092}" destId="{F36C57A9-96ED-4CDA-B726-9BC34A3259B4}" srcOrd="0" destOrd="0" parTransId="{E440C372-80E7-4DD7-B3D1-7CDB4864C1DE}" sibTransId="{DB726220-A096-4DE2-B672-43179FC36DE6}"/>
    <dgm:cxn modelId="{95BB766A-5AD4-4DA6-A40F-A1B8F86FD210}" srcId="{74303AB3-3DE3-4CD2-959F-22E1AF0FEE4B}" destId="{A5320067-A253-4244-88CD-885A5351D65B}" srcOrd="0" destOrd="0" parTransId="{02269CEC-E132-4E38-A3C1-09105EC2618C}" sibTransId="{55A3E312-4E78-4C61-9E61-88F9482467FB}"/>
    <dgm:cxn modelId="{1DA3B74F-B160-4F00-8208-3DD971B494BF}" srcId="{F8A5570B-86FE-431A-AB0C-3E87C09A1092}" destId="{354B8F3B-9809-4821-9236-9A7AD760F1D1}" srcOrd="1" destOrd="0" parTransId="{3D9B61E8-34D0-42B7-B5C6-D7E8095886E6}" sibTransId="{2A635666-61DD-4805-A9F4-CCB178EEA3A3}"/>
    <dgm:cxn modelId="{ACC2C98C-EBB9-4F87-A380-385308B7C11C}" type="presOf" srcId="{F36C57A9-96ED-4CDA-B726-9BC34A3259B4}" destId="{8850857A-74C6-4BB1-849F-30DB07A84E72}" srcOrd="0" destOrd="0" presId="urn:microsoft.com/office/officeart/2005/8/layout/hList1"/>
    <dgm:cxn modelId="{5C41948E-86F6-4924-9901-9A272F8DAB0D}" type="presOf" srcId="{43DB39A8-BF5C-4459-87DF-95C6AEFF94C3}" destId="{E5A46721-32EE-41EC-A303-CE26BD17C224}" srcOrd="0" destOrd="0" presId="urn:microsoft.com/office/officeart/2005/8/layout/hList1"/>
    <dgm:cxn modelId="{5EFDE495-54D8-4D16-90A9-7123354A666A}" type="presOf" srcId="{74303AB3-3DE3-4CD2-959F-22E1AF0FEE4B}" destId="{33411614-8302-406F-88C5-55CC95488325}" srcOrd="0" destOrd="0" presId="urn:microsoft.com/office/officeart/2005/8/layout/hList1"/>
    <dgm:cxn modelId="{DC61FC96-E7AA-4E9F-8ED1-96257C3C1410}" srcId="{74303AB3-3DE3-4CD2-959F-22E1AF0FEE4B}" destId="{F816EFE7-C865-4F56-940F-241E219684C1}" srcOrd="2" destOrd="0" parTransId="{EF83EDF0-DF23-4B5B-AA19-6C0EBFFFB6D1}" sibTransId="{B74C3E51-6414-4BE6-AB14-AA0F02703436}"/>
    <dgm:cxn modelId="{4E3B68A4-6667-48E7-B362-CC6C0051F3FE}" type="presOf" srcId="{354B8F3B-9809-4821-9236-9A7AD760F1D1}" destId="{8850857A-74C6-4BB1-849F-30DB07A84E72}" srcOrd="0" destOrd="1" presId="urn:microsoft.com/office/officeart/2005/8/layout/hList1"/>
    <dgm:cxn modelId="{704180AA-D4B2-4532-9399-3BCFCC1B7AE0}" type="presOf" srcId="{A5320067-A253-4244-88CD-885A5351D65B}" destId="{F4CBF6A9-934D-4E6D-9166-E3D11AFA57DD}" srcOrd="0" destOrd="0" presId="urn:microsoft.com/office/officeart/2005/8/layout/hList1"/>
    <dgm:cxn modelId="{1A3E6CCA-0440-4763-8365-CAC7D9B1B5C6}" srcId="{F8A5570B-86FE-431A-AB0C-3E87C09A1092}" destId="{34D836B1-7117-4196-92D8-2AF243CF32ED}" srcOrd="2" destOrd="0" parTransId="{49CE7AA7-57BB-46BF-9AE6-879FBD647841}" sibTransId="{24262DD5-A84E-4324-8A7E-D8D4E886F074}"/>
    <dgm:cxn modelId="{1535E0E3-DF8E-46E4-9C82-CDA91043FB96}" srcId="{74303AB3-3DE3-4CD2-959F-22E1AF0FEE4B}" destId="{F8A5570B-86FE-431A-AB0C-3E87C09A1092}" srcOrd="1" destOrd="0" parTransId="{FC78B7F7-8DAA-4ED0-A35C-DD14402BDAA1}" sibTransId="{53AA5C9E-BC26-4E19-81D1-FC92643C2A69}"/>
    <dgm:cxn modelId="{592C98F2-171B-4156-BA5A-EEBBF13E27CA}" srcId="{F816EFE7-C865-4F56-940F-241E219684C1}" destId="{C89279ED-BB5D-4AE4-97D5-46CFB2FE2963}" srcOrd="1" destOrd="0" parTransId="{EF286A67-89AD-4C67-AF88-54DA18B0F9E5}" sibTransId="{27BAB6B7-451E-4D86-A7CE-24164B654385}"/>
    <dgm:cxn modelId="{67D43DF3-7F23-4366-A059-96A8AE3F0323}" srcId="{A5320067-A253-4244-88CD-885A5351D65B}" destId="{43DB39A8-BF5C-4459-87DF-95C6AEFF94C3}" srcOrd="0" destOrd="0" parTransId="{FE3212A2-0C3A-4191-87DE-12E031AFBB6F}" sibTransId="{648ABC64-A294-472A-81AE-4D37D6171AB2}"/>
    <dgm:cxn modelId="{C9288FF4-3E8E-4887-9E7D-F327E88BC14E}" srcId="{F816EFE7-C865-4F56-940F-241E219684C1}" destId="{7A920F7A-0E11-4214-B052-862CC89920FD}" srcOrd="2" destOrd="0" parTransId="{174E7900-D7D1-4700-B659-DC3C7D39CED1}" sibTransId="{9BE15EE4-099A-4352-A4CF-479DB115A0CA}"/>
    <dgm:cxn modelId="{898DB8F4-555D-413D-B91D-88833AC7C5A0}" type="presOf" srcId="{7A920F7A-0E11-4214-B052-862CC89920FD}" destId="{F7336B75-EC01-4915-952A-23477D2DD2EC}" srcOrd="0" destOrd="2" presId="urn:microsoft.com/office/officeart/2005/8/layout/hList1"/>
    <dgm:cxn modelId="{B3A053F8-E82E-4AE3-BCC0-72D5C90790B5}" type="presOf" srcId="{20796937-3AD8-4730-95D9-3735BFA8600A}" destId="{F7336B75-EC01-4915-952A-23477D2DD2EC}" srcOrd="0" destOrd="0" presId="urn:microsoft.com/office/officeart/2005/8/layout/hList1"/>
    <dgm:cxn modelId="{8BD6D2FA-7D5E-499E-9B8B-20670DB398CF}" type="presOf" srcId="{C89279ED-BB5D-4AE4-97D5-46CFB2FE2963}" destId="{F7336B75-EC01-4915-952A-23477D2DD2EC}" srcOrd="0" destOrd="1" presId="urn:microsoft.com/office/officeart/2005/8/layout/hList1"/>
    <dgm:cxn modelId="{E46955FE-45B7-45DE-9059-A373105D6778}" type="presOf" srcId="{A000594B-04AF-43FE-B36F-85268D5E9D30}" destId="{E5A46721-32EE-41EC-A303-CE26BD17C224}" srcOrd="0" destOrd="1" presId="urn:microsoft.com/office/officeart/2005/8/layout/hList1"/>
    <dgm:cxn modelId="{12CCD9A0-C737-46A2-9C8A-57D2DA2376D8}" type="presParOf" srcId="{33411614-8302-406F-88C5-55CC95488325}" destId="{46E8CE4C-DDC9-4B98-BBE1-148D1AF0D39E}" srcOrd="0" destOrd="0" presId="urn:microsoft.com/office/officeart/2005/8/layout/hList1"/>
    <dgm:cxn modelId="{FB06594D-0CC1-4F08-AADD-4CD3B22EAF5B}" type="presParOf" srcId="{46E8CE4C-DDC9-4B98-BBE1-148D1AF0D39E}" destId="{F4CBF6A9-934D-4E6D-9166-E3D11AFA57DD}" srcOrd="0" destOrd="0" presId="urn:microsoft.com/office/officeart/2005/8/layout/hList1"/>
    <dgm:cxn modelId="{AD174794-7EC9-41A9-A2A9-6E5C427A328E}" type="presParOf" srcId="{46E8CE4C-DDC9-4B98-BBE1-148D1AF0D39E}" destId="{E5A46721-32EE-41EC-A303-CE26BD17C224}" srcOrd="1" destOrd="0" presId="urn:microsoft.com/office/officeart/2005/8/layout/hList1"/>
    <dgm:cxn modelId="{C5432404-75A1-47D8-B3D0-3DA055BEA8F3}" type="presParOf" srcId="{33411614-8302-406F-88C5-55CC95488325}" destId="{60918A45-E8F3-456A-99B4-EF66C395F4AA}" srcOrd="1" destOrd="0" presId="urn:microsoft.com/office/officeart/2005/8/layout/hList1"/>
    <dgm:cxn modelId="{3FF8C1E4-5930-4336-8ECA-80DAD7CB9F31}" type="presParOf" srcId="{33411614-8302-406F-88C5-55CC95488325}" destId="{3673DB33-F19D-431E-BA61-D78F5E16688A}" srcOrd="2" destOrd="0" presId="urn:microsoft.com/office/officeart/2005/8/layout/hList1"/>
    <dgm:cxn modelId="{C9055F0D-BD13-4C94-8441-96A7A6A21F9B}" type="presParOf" srcId="{3673DB33-F19D-431E-BA61-D78F5E16688A}" destId="{7E7E2092-B270-46E0-BE74-F4C91C2E0729}" srcOrd="0" destOrd="0" presId="urn:microsoft.com/office/officeart/2005/8/layout/hList1"/>
    <dgm:cxn modelId="{6FEB9C34-1A98-41D2-B87B-5B62440FB427}" type="presParOf" srcId="{3673DB33-F19D-431E-BA61-D78F5E16688A}" destId="{8850857A-74C6-4BB1-849F-30DB07A84E72}" srcOrd="1" destOrd="0" presId="urn:microsoft.com/office/officeart/2005/8/layout/hList1"/>
    <dgm:cxn modelId="{A2A9CC3F-4D2B-4449-B014-F1A7319056D0}" type="presParOf" srcId="{33411614-8302-406F-88C5-55CC95488325}" destId="{C3271127-9D89-42B3-B8C8-18BD2E5362F4}" srcOrd="3" destOrd="0" presId="urn:microsoft.com/office/officeart/2005/8/layout/hList1"/>
    <dgm:cxn modelId="{23FB71B0-9A8D-41D7-9F2A-FCB6822EA20D}" type="presParOf" srcId="{33411614-8302-406F-88C5-55CC95488325}" destId="{056CF336-7BBB-4F2E-8AE6-653FD5FE1310}" srcOrd="4" destOrd="0" presId="urn:microsoft.com/office/officeart/2005/8/layout/hList1"/>
    <dgm:cxn modelId="{DDDC8BFB-C6A5-4A3F-AD74-4F74B1ADB58B}" type="presParOf" srcId="{056CF336-7BBB-4F2E-8AE6-653FD5FE1310}" destId="{7BA7FCFC-D010-49FC-9D7F-FE034B54F06A}" srcOrd="0" destOrd="0" presId="urn:microsoft.com/office/officeart/2005/8/layout/hList1"/>
    <dgm:cxn modelId="{229E6712-B434-4599-8C8E-AF5B1ACC2438}" type="presParOf" srcId="{056CF336-7BBB-4F2E-8AE6-653FD5FE1310}" destId="{F7336B75-EC01-4915-952A-23477D2DD2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303AB3-3DE3-4CD2-959F-22E1AF0FEE4B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EC7A3D-9C3B-40C2-9A81-B48B80B71C4D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Written Policies &amp; Procedures</a:t>
          </a:r>
        </a:p>
      </dgm:t>
    </dgm:pt>
    <dgm:pt modelId="{EDB9573F-E35F-4129-81E9-12AFE8CF087A}" type="parTrans" cxnId="{7D348DDF-DF5C-4F22-AF95-03EF993D30A0}">
      <dgm:prSet/>
      <dgm:spPr/>
      <dgm:t>
        <a:bodyPr/>
        <a:lstStyle/>
        <a:p>
          <a:endParaRPr lang="en-US"/>
        </a:p>
      </dgm:t>
    </dgm:pt>
    <dgm:pt modelId="{9AF9BD30-E897-49EC-8161-EA2AE4F93C68}" type="sibTrans" cxnId="{7D348DDF-DF5C-4F22-AF95-03EF993D30A0}">
      <dgm:prSet/>
      <dgm:spPr/>
      <dgm:t>
        <a:bodyPr/>
        <a:lstStyle/>
        <a:p>
          <a:endParaRPr lang="en-US"/>
        </a:p>
      </dgm:t>
    </dgm:pt>
    <dgm:pt modelId="{A5320067-A253-4244-88CD-885A5351D65B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AAP Resources</a:t>
          </a:r>
          <a:endParaRPr lang="en-US"/>
        </a:p>
      </dgm:t>
    </dgm:pt>
    <dgm:pt modelId="{02269CEC-E132-4E38-A3C1-09105EC2618C}" type="parTrans" cxnId="{95BB766A-5AD4-4DA6-A40F-A1B8F86FD210}">
      <dgm:prSet/>
      <dgm:spPr/>
      <dgm:t>
        <a:bodyPr/>
        <a:lstStyle/>
        <a:p>
          <a:endParaRPr lang="en-US"/>
        </a:p>
      </dgm:t>
    </dgm:pt>
    <dgm:pt modelId="{55A3E312-4E78-4C61-9E61-88F9482467FB}" type="sibTrans" cxnId="{95BB766A-5AD4-4DA6-A40F-A1B8F86FD210}">
      <dgm:prSet/>
      <dgm:spPr/>
      <dgm:t>
        <a:bodyPr/>
        <a:lstStyle/>
        <a:p>
          <a:endParaRPr lang="en-US"/>
        </a:p>
      </dgm:t>
    </dgm:pt>
    <dgm:pt modelId="{43DB39A8-BF5C-4459-87DF-95C6AEFF94C3}">
      <dgm:prSet phldr="0"/>
      <dgm:spPr/>
      <dgm:t>
        <a:bodyPr/>
        <a:lstStyle/>
        <a:p>
          <a:pPr rtl="0"/>
          <a:r>
            <a:rPr lang="en-US">
              <a:hlinkClick xmlns:r="http://schemas.openxmlformats.org/officeDocument/2006/relationships" r:id="rId1"/>
            </a:rPr>
            <a:t>AAP – USCCB Community (mrsconnect.org)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Includes a USCCB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Affiliate</a:t>
          </a:r>
          <a:r>
            <a:rPr lang="en-US">
              <a:latin typeface="Calibri Light" panose="020F0302020204030204"/>
            </a:rPr>
            <a:t> Plan Template with guided questions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 to</a:t>
          </a:r>
          <a:r>
            <a:rPr lang="en-US">
              <a:latin typeface="Calibri Light" panose="020F0302020204030204"/>
            </a:rPr>
            <a:t> develop or update your current AAP plan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FE3212A2-0C3A-4191-87DE-12E031AFBB6F}" type="parTrans" cxnId="{67D43DF3-7F23-4366-A059-96A8AE3F0323}">
      <dgm:prSet/>
      <dgm:spPr/>
    </dgm:pt>
    <dgm:pt modelId="{648ABC64-A294-472A-81AE-4D37D6171AB2}" type="sibTrans" cxnId="{67D43DF3-7F23-4366-A059-96A8AE3F0323}">
      <dgm:prSet/>
      <dgm:spPr/>
      <dgm:t>
        <a:bodyPr/>
        <a:lstStyle/>
        <a:p>
          <a:endParaRPr lang="en-US"/>
        </a:p>
      </dgm:t>
    </dgm:pt>
    <dgm:pt modelId="{A000594B-04AF-43FE-B36F-85268D5E9D30}">
      <dgm:prSet phldr="0"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FY23-USCCB-Affiliate-AAP-Plan-Template.docx (live.com)</a:t>
          </a:r>
          <a:endParaRPr lang="en-US"/>
        </a:p>
      </dgm:t>
    </dgm:pt>
    <dgm:pt modelId="{FCFD7791-DC62-4C86-BEE2-36AE5DCC0F1D}" type="parTrans" cxnId="{493D4B0C-C8D6-4F14-A424-28512CC1073E}">
      <dgm:prSet/>
      <dgm:spPr/>
    </dgm:pt>
    <dgm:pt modelId="{DFD8266A-0B9E-4A74-B5DB-BCC4655EAF80}" type="sibTrans" cxnId="{493D4B0C-C8D6-4F14-A424-28512CC1073E}">
      <dgm:prSet/>
      <dgm:spPr/>
      <dgm:t>
        <a:bodyPr/>
        <a:lstStyle/>
        <a:p>
          <a:endParaRPr lang="en-US"/>
        </a:p>
      </dgm:t>
    </dgm:pt>
    <dgm:pt modelId="{59FCB375-EA1F-44EA-898E-4EE00A768CE1}">
      <dgm:prSet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"/>
              <a:cs typeface="Calibri"/>
            </a:rPr>
            <a:t>Create a Quality Assurance Coordinator position that focuses on internal file reviews</a:t>
          </a:r>
          <a:endParaRPr lang="en-US">
            <a:latin typeface="Calibri"/>
            <a:cs typeface="Calibri"/>
          </a:endParaRPr>
        </a:p>
      </dgm:t>
    </dgm:pt>
    <dgm:pt modelId="{1B8023F1-588E-4314-BB08-F547F8DE60CF}" type="parTrans" cxnId="{385A4CA1-8B68-47BB-9E8B-4FCBC6AE9905}">
      <dgm:prSet/>
      <dgm:spPr/>
    </dgm:pt>
    <dgm:pt modelId="{CCD63F23-BBA5-45EF-B025-B2DB1F0C5919}" type="sibTrans" cxnId="{385A4CA1-8B68-47BB-9E8B-4FCBC6AE9905}">
      <dgm:prSet/>
      <dgm:spPr/>
    </dgm:pt>
    <dgm:pt modelId="{1B4F2337-8F62-4D62-9B89-7733972AA085}">
      <dgm:prSet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 Light" panose="020F0302020204030204"/>
            </a:rPr>
            <a:t>Review them annually. </a:t>
          </a:r>
          <a:br>
            <a:rPr lang="en-US">
              <a:latin typeface="Calibri Light" panose="020F0302020204030204"/>
            </a:rPr>
          </a:br>
          <a:r>
            <a:rPr lang="en-US"/>
            <a:t>Reviewing and revising policies based on feedback </a:t>
          </a:r>
          <a:r>
            <a:rPr lang="en-US">
              <a:latin typeface="Calibri Light" panose="020F0302020204030204"/>
            </a:rPr>
            <a:t>from</a:t>
          </a:r>
          <a:r>
            <a:rPr lang="en-US"/>
            <a:t> USCCB</a:t>
          </a:r>
          <a:endParaRPr lang="en-US">
            <a:latin typeface="Calibri Light" panose="020F0302020204030204"/>
          </a:endParaRPr>
        </a:p>
      </dgm:t>
    </dgm:pt>
    <dgm:pt modelId="{4AA6CD45-A46E-4010-ABDB-727B6E637EB2}" type="parTrans" cxnId="{FC81E304-134C-422B-B462-5DF1D3483D27}">
      <dgm:prSet/>
      <dgm:spPr/>
    </dgm:pt>
    <dgm:pt modelId="{266E3657-1315-465F-B452-8E8AB0C748AB}" type="sibTrans" cxnId="{FC81E304-134C-422B-B462-5DF1D3483D27}">
      <dgm:prSet/>
      <dgm:spPr/>
    </dgm:pt>
    <dgm:pt modelId="{7ED5BD11-0712-408E-8C95-5F6768DE0B4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The Quality</a:t>
          </a:r>
          <a:r>
            <a:rPr lang="en-US">
              <a:solidFill>
                <a:srgbClr val="010000"/>
              </a:solidFill>
            </a:rPr>
            <a:t> Assurance Coordinator 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facilitate trainings</a:t>
          </a:r>
          <a:r>
            <a:rPr lang="en-US">
              <a:solidFill>
                <a:srgbClr val="010000"/>
              </a:solidFill>
            </a:rPr>
            <a:t> for R&amp;P staff on how to properly document actions in the case file and ensure quality reporting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/>
        </a:p>
      </dgm:t>
    </dgm:pt>
    <dgm:pt modelId="{C070D87B-A190-433A-A804-922647285BCC}" type="parTrans" cxnId="{0A2DF2BC-F43F-40F1-A8C2-ECBF56EADB0C}">
      <dgm:prSet/>
      <dgm:spPr/>
    </dgm:pt>
    <dgm:pt modelId="{AB7EBFB3-1208-4B92-976E-4BD362905432}" type="sibTrans" cxnId="{0A2DF2BC-F43F-40F1-A8C2-ECBF56EADB0C}">
      <dgm:prSet/>
      <dgm:spPr/>
    </dgm:pt>
    <dgm:pt modelId="{B38A8D99-96A8-40A6-9860-DEA0371BB830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USCCB/MRS Trainings </a:t>
          </a: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CE552BEE-B91B-471F-87C1-351C1167130D}" type="parTrans" cxnId="{DA90BD57-FB43-404D-A3E5-39482495B3CD}">
      <dgm:prSet/>
      <dgm:spPr/>
    </dgm:pt>
    <dgm:pt modelId="{D4C6E798-7D6C-4263-A79A-9B297D85435D}" type="sibTrans" cxnId="{DA90BD57-FB43-404D-A3E5-39482495B3CD}">
      <dgm:prSet/>
      <dgm:spPr/>
    </dgm:pt>
    <dgm:pt modelId="{81296A18-2966-4AB6-AED1-AB79727BF2A0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>
              <a:hlinkClick xmlns:r="http://schemas.openxmlformats.org/officeDocument/2006/relationships" r:id="rId3"/>
            </a:rPr>
            <a:t>Affiliate-Staff-Training-Plan-Requirements-and-Checklist-FY2023.docx (live.com)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B632A02A-A30F-4813-87B0-BACFC325196B}" type="parTrans" cxnId="{DD6ECB50-84B2-4261-91BF-07F0F08C947E}">
      <dgm:prSet/>
      <dgm:spPr/>
    </dgm:pt>
    <dgm:pt modelId="{2C85CEE6-5A75-4B5E-AC41-2D39F5DCE98C}" type="sibTrans" cxnId="{DD6ECB50-84B2-4261-91BF-07F0F08C947E}">
      <dgm:prSet/>
      <dgm:spPr/>
    </dgm:pt>
    <dgm:pt modelId="{3B4201F1-4169-4C5C-B406-637708A570EA}">
      <dgm:prSet phldr="0"/>
      <dgm:spPr/>
      <dgm:t>
        <a:bodyPr/>
        <a:lstStyle/>
        <a:p>
          <a:pPr rtl="0"/>
          <a:r>
            <a:rPr lang="en-US">
              <a:hlinkClick xmlns:r="http://schemas.openxmlformats.org/officeDocument/2006/relationships" r:id="rId4"/>
            </a:rPr>
            <a:t>Affiliate-Staff-Training-Record-Sample-FY2023.docx (live.com)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1CB86A12-474D-419A-AB70-49F2C5B1B1D3}" type="parTrans" cxnId="{6BEB71BD-7625-4AD0-B63D-8B8176C58487}">
      <dgm:prSet/>
      <dgm:spPr/>
    </dgm:pt>
    <dgm:pt modelId="{95C1962F-5C25-45E9-82A9-6142DA8C02B9}" type="sibTrans" cxnId="{6BEB71BD-7625-4AD0-B63D-8B8176C58487}">
      <dgm:prSet/>
      <dgm:spPr/>
    </dgm:pt>
    <dgm:pt modelId="{05DED773-B23A-4A4C-8EC7-87E42B61BAE6}">
      <dgm:prSet phldr="0"/>
      <dgm:spPr/>
      <dgm:t>
        <a:bodyPr/>
        <a:lstStyle/>
        <a:p>
          <a:pPr rtl="0"/>
          <a:r>
            <a:rPr lang="en-US" u="sng">
              <a:solidFill>
                <a:srgbClr val="444444"/>
              </a:solidFill>
              <a:latin typeface="Calibri"/>
              <a:cs typeface="Calibri"/>
              <a:hlinkClick xmlns:r="http://schemas.openxmlformats.org/officeDocument/2006/relationships" r:id="rId5"/>
            </a:rPr>
            <a:t>Policy Templates – USCCB Community (mrsconnect.org)</a:t>
          </a:r>
          <a:br>
            <a:rPr lang="en-US">
              <a:latin typeface="Calibri Light" panose="020F0302020204030204"/>
            </a:rPr>
          </a:br>
          <a:endParaRPr lang="en-US">
            <a:solidFill>
              <a:srgbClr val="444444"/>
            </a:solidFill>
            <a:latin typeface="Calibri"/>
            <a:cs typeface="Calibri"/>
          </a:endParaRPr>
        </a:p>
      </dgm:t>
    </dgm:pt>
    <dgm:pt modelId="{737D49F5-D45F-40A5-9D27-A879CCCF8E2A}" type="parTrans" cxnId="{85760E81-FDD8-4555-B419-B90DA01D6A12}">
      <dgm:prSet/>
      <dgm:spPr/>
    </dgm:pt>
    <dgm:pt modelId="{41DA0D22-D7C7-4C3B-BEBB-5DE738EED32F}" type="sibTrans" cxnId="{85760E81-FDD8-4555-B419-B90DA01D6A12}">
      <dgm:prSet/>
      <dgm:spPr/>
    </dgm:pt>
    <dgm:pt modelId="{33411614-8302-406F-88C5-55CC95488325}" type="pres">
      <dgm:prSet presAssocID="{74303AB3-3DE3-4CD2-959F-22E1AF0FEE4B}" presName="Name0" presStyleCnt="0">
        <dgm:presLayoutVars>
          <dgm:dir/>
          <dgm:animLvl val="lvl"/>
          <dgm:resizeHandles val="exact"/>
        </dgm:presLayoutVars>
      </dgm:prSet>
      <dgm:spPr/>
    </dgm:pt>
    <dgm:pt modelId="{BE40F731-BF4D-4F9C-B062-612EA5D61061}" type="pres">
      <dgm:prSet presAssocID="{AAEC7A3D-9C3B-40C2-9A81-B48B80B71C4D}" presName="composite" presStyleCnt="0"/>
      <dgm:spPr/>
    </dgm:pt>
    <dgm:pt modelId="{4C6C4E67-5E12-4C84-804E-6973D7F286D3}" type="pres">
      <dgm:prSet presAssocID="{AAEC7A3D-9C3B-40C2-9A81-B48B80B71C4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56646ED-429E-4495-9A53-30D6DCA3D66C}" type="pres">
      <dgm:prSet presAssocID="{AAEC7A3D-9C3B-40C2-9A81-B48B80B71C4D}" presName="desTx" presStyleLbl="alignAccFollowNode1" presStyleIdx="0" presStyleCnt="3">
        <dgm:presLayoutVars>
          <dgm:bulletEnabled val="1"/>
        </dgm:presLayoutVars>
      </dgm:prSet>
      <dgm:spPr/>
    </dgm:pt>
    <dgm:pt modelId="{95703C19-0860-48A3-B51F-80CAC666EDBB}" type="pres">
      <dgm:prSet presAssocID="{9AF9BD30-E897-49EC-8161-EA2AE4F93C68}" presName="space" presStyleCnt="0"/>
      <dgm:spPr/>
    </dgm:pt>
    <dgm:pt modelId="{46E8CE4C-DDC9-4B98-BBE1-148D1AF0D39E}" type="pres">
      <dgm:prSet presAssocID="{A5320067-A253-4244-88CD-885A5351D65B}" presName="composite" presStyleCnt="0"/>
      <dgm:spPr/>
    </dgm:pt>
    <dgm:pt modelId="{F4CBF6A9-934D-4E6D-9166-E3D11AFA57DD}" type="pres">
      <dgm:prSet presAssocID="{A5320067-A253-4244-88CD-885A5351D65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5A46721-32EE-41EC-A303-CE26BD17C224}" type="pres">
      <dgm:prSet presAssocID="{A5320067-A253-4244-88CD-885A5351D65B}" presName="desTx" presStyleLbl="alignAccFollowNode1" presStyleIdx="1" presStyleCnt="3">
        <dgm:presLayoutVars>
          <dgm:bulletEnabled val="1"/>
        </dgm:presLayoutVars>
      </dgm:prSet>
      <dgm:spPr/>
    </dgm:pt>
    <dgm:pt modelId="{629A53F1-FE9B-45D0-B7CB-4E99D5A3123F}" type="pres">
      <dgm:prSet presAssocID="{55A3E312-4E78-4C61-9E61-88F9482467FB}" presName="space" presStyleCnt="0"/>
      <dgm:spPr/>
    </dgm:pt>
    <dgm:pt modelId="{C17FB806-2087-4ADE-8558-24B098313B0F}" type="pres">
      <dgm:prSet presAssocID="{B38A8D99-96A8-40A6-9860-DEA0371BB830}" presName="composite" presStyleCnt="0"/>
      <dgm:spPr/>
    </dgm:pt>
    <dgm:pt modelId="{F0F26493-0278-4CFA-BB68-8013100B89B4}" type="pres">
      <dgm:prSet presAssocID="{B38A8D99-96A8-40A6-9860-DEA0371BB83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1656AB8-0A29-44C6-B83C-51406A98AFC6}" type="pres">
      <dgm:prSet presAssocID="{B38A8D99-96A8-40A6-9860-DEA0371BB83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C81E304-134C-422B-B462-5DF1D3483D27}" srcId="{AAEC7A3D-9C3B-40C2-9A81-B48B80B71C4D}" destId="{1B4F2337-8F62-4D62-9B89-7733972AA085}" srcOrd="0" destOrd="0" parTransId="{4AA6CD45-A46E-4010-ABDB-727B6E637EB2}" sibTransId="{266E3657-1315-465F-B452-8E8AB0C748AB}"/>
    <dgm:cxn modelId="{11D75805-3F62-41DD-A86B-BF14502EED1D}" type="presOf" srcId="{AAEC7A3D-9C3B-40C2-9A81-B48B80B71C4D}" destId="{4C6C4E67-5E12-4C84-804E-6973D7F286D3}" srcOrd="0" destOrd="0" presId="urn:microsoft.com/office/officeart/2005/8/layout/hList1"/>
    <dgm:cxn modelId="{493D4B0C-C8D6-4F14-A424-28512CC1073E}" srcId="{A5320067-A253-4244-88CD-885A5351D65B}" destId="{A000594B-04AF-43FE-B36F-85268D5E9D30}" srcOrd="1" destOrd="0" parTransId="{FCFD7791-DC62-4C86-BEE2-36AE5DCC0F1D}" sibTransId="{DFD8266A-0B9E-4A74-B5DB-BCC4655EAF80}"/>
    <dgm:cxn modelId="{E8CDA60F-FD2B-4A56-A566-11AB77424924}" type="presOf" srcId="{81296A18-2966-4AB6-AED1-AB79727BF2A0}" destId="{31656AB8-0A29-44C6-B83C-51406A98AFC6}" srcOrd="0" destOrd="0" presId="urn:microsoft.com/office/officeart/2005/8/layout/hList1"/>
    <dgm:cxn modelId="{5833601A-3865-4C06-BAE8-DD41BF8F862A}" type="presOf" srcId="{A5320067-A253-4244-88CD-885A5351D65B}" destId="{F4CBF6A9-934D-4E6D-9166-E3D11AFA57DD}" srcOrd="0" destOrd="0" presId="urn:microsoft.com/office/officeart/2005/8/layout/hList1"/>
    <dgm:cxn modelId="{95BB766A-5AD4-4DA6-A40F-A1B8F86FD210}" srcId="{74303AB3-3DE3-4CD2-959F-22E1AF0FEE4B}" destId="{A5320067-A253-4244-88CD-885A5351D65B}" srcOrd="1" destOrd="0" parTransId="{02269CEC-E132-4E38-A3C1-09105EC2618C}" sibTransId="{55A3E312-4E78-4C61-9E61-88F9482467FB}"/>
    <dgm:cxn modelId="{70745A4D-63FA-4BEE-B02F-52902BC30324}" type="presOf" srcId="{1B4F2337-8F62-4D62-9B89-7733972AA085}" destId="{256646ED-429E-4495-9A53-30D6DCA3D66C}" srcOrd="0" destOrd="0" presId="urn:microsoft.com/office/officeart/2005/8/layout/hList1"/>
    <dgm:cxn modelId="{EB35B54D-8654-4C5F-B1F8-E2D957AD7321}" type="presOf" srcId="{A000594B-04AF-43FE-B36F-85268D5E9D30}" destId="{E5A46721-32EE-41EC-A303-CE26BD17C224}" srcOrd="0" destOrd="1" presId="urn:microsoft.com/office/officeart/2005/8/layout/hList1"/>
    <dgm:cxn modelId="{F88DFD6E-75E5-4CC1-9A65-B3B7562FD497}" type="presOf" srcId="{B38A8D99-96A8-40A6-9860-DEA0371BB830}" destId="{F0F26493-0278-4CFA-BB68-8013100B89B4}" srcOrd="0" destOrd="0" presId="urn:microsoft.com/office/officeart/2005/8/layout/hList1"/>
    <dgm:cxn modelId="{DD6ECB50-84B2-4261-91BF-07F0F08C947E}" srcId="{B38A8D99-96A8-40A6-9860-DEA0371BB830}" destId="{81296A18-2966-4AB6-AED1-AB79727BF2A0}" srcOrd="0" destOrd="0" parTransId="{B632A02A-A30F-4813-87B0-BACFC325196B}" sibTransId="{2C85CEE6-5A75-4B5E-AC41-2D39F5DCE98C}"/>
    <dgm:cxn modelId="{376BD273-7824-4945-8E56-5A2228B6C339}" type="presOf" srcId="{7ED5BD11-0712-408E-8C95-5F6768DE0B4F}" destId="{256646ED-429E-4495-9A53-30D6DCA3D66C}" srcOrd="0" destOrd="2" presId="urn:microsoft.com/office/officeart/2005/8/layout/hList1"/>
    <dgm:cxn modelId="{DA90BD57-FB43-404D-A3E5-39482495B3CD}" srcId="{74303AB3-3DE3-4CD2-959F-22E1AF0FEE4B}" destId="{B38A8D99-96A8-40A6-9860-DEA0371BB830}" srcOrd="2" destOrd="0" parTransId="{CE552BEE-B91B-471F-87C1-351C1167130D}" sibTransId="{D4C6E798-7D6C-4263-A79A-9B297D85435D}"/>
    <dgm:cxn modelId="{939E405A-BBB3-4208-AAB3-9D273BAE0A1F}" type="presOf" srcId="{05DED773-B23A-4A4C-8EC7-87E42B61BAE6}" destId="{31656AB8-0A29-44C6-B83C-51406A98AFC6}" srcOrd="0" destOrd="2" presId="urn:microsoft.com/office/officeart/2005/8/layout/hList1"/>
    <dgm:cxn modelId="{85760E81-FDD8-4555-B419-B90DA01D6A12}" srcId="{B38A8D99-96A8-40A6-9860-DEA0371BB830}" destId="{05DED773-B23A-4A4C-8EC7-87E42B61BAE6}" srcOrd="2" destOrd="0" parTransId="{737D49F5-D45F-40A5-9D27-A879CCCF8E2A}" sibTransId="{41DA0D22-D7C7-4C3B-BEBB-5DE738EED32F}"/>
    <dgm:cxn modelId="{21CDBA89-FF72-4F47-9252-C30AFCE9F8DE}" type="presOf" srcId="{59FCB375-EA1F-44EA-898E-4EE00A768CE1}" destId="{256646ED-429E-4495-9A53-30D6DCA3D66C}" srcOrd="0" destOrd="1" presId="urn:microsoft.com/office/officeart/2005/8/layout/hList1"/>
    <dgm:cxn modelId="{5EFDE495-54D8-4D16-90A9-7123354A666A}" type="presOf" srcId="{74303AB3-3DE3-4CD2-959F-22E1AF0FEE4B}" destId="{33411614-8302-406F-88C5-55CC95488325}" srcOrd="0" destOrd="0" presId="urn:microsoft.com/office/officeart/2005/8/layout/hList1"/>
    <dgm:cxn modelId="{385A4CA1-8B68-47BB-9E8B-4FCBC6AE9905}" srcId="{AAEC7A3D-9C3B-40C2-9A81-B48B80B71C4D}" destId="{59FCB375-EA1F-44EA-898E-4EE00A768CE1}" srcOrd="1" destOrd="0" parTransId="{1B8023F1-588E-4314-BB08-F547F8DE60CF}" sibTransId="{CCD63F23-BBA5-45EF-B025-B2DB1F0C5919}"/>
    <dgm:cxn modelId="{488AACB4-029F-4F2F-AD73-CF4432729E05}" type="presOf" srcId="{43DB39A8-BF5C-4459-87DF-95C6AEFF94C3}" destId="{E5A46721-32EE-41EC-A303-CE26BD17C224}" srcOrd="0" destOrd="0" presId="urn:microsoft.com/office/officeart/2005/8/layout/hList1"/>
    <dgm:cxn modelId="{0A2DF2BC-F43F-40F1-A8C2-ECBF56EADB0C}" srcId="{AAEC7A3D-9C3B-40C2-9A81-B48B80B71C4D}" destId="{7ED5BD11-0712-408E-8C95-5F6768DE0B4F}" srcOrd="2" destOrd="0" parTransId="{C070D87B-A190-433A-A804-922647285BCC}" sibTransId="{AB7EBFB3-1208-4B92-976E-4BD362905432}"/>
    <dgm:cxn modelId="{6BEB71BD-7625-4AD0-B63D-8B8176C58487}" srcId="{B38A8D99-96A8-40A6-9860-DEA0371BB830}" destId="{3B4201F1-4169-4C5C-B406-637708A570EA}" srcOrd="1" destOrd="0" parTransId="{1CB86A12-474D-419A-AB70-49F2C5B1B1D3}" sibTransId="{95C1962F-5C25-45E9-82A9-6142DA8C02B9}"/>
    <dgm:cxn modelId="{E38F93CD-85E4-4C84-BFCA-E37D55D9709E}" type="presOf" srcId="{3B4201F1-4169-4C5C-B406-637708A570EA}" destId="{31656AB8-0A29-44C6-B83C-51406A98AFC6}" srcOrd="0" destOrd="1" presId="urn:microsoft.com/office/officeart/2005/8/layout/hList1"/>
    <dgm:cxn modelId="{7D348DDF-DF5C-4F22-AF95-03EF993D30A0}" srcId="{74303AB3-3DE3-4CD2-959F-22E1AF0FEE4B}" destId="{AAEC7A3D-9C3B-40C2-9A81-B48B80B71C4D}" srcOrd="0" destOrd="0" parTransId="{EDB9573F-E35F-4129-81E9-12AFE8CF087A}" sibTransId="{9AF9BD30-E897-49EC-8161-EA2AE4F93C68}"/>
    <dgm:cxn modelId="{67D43DF3-7F23-4366-A059-96A8AE3F0323}" srcId="{A5320067-A253-4244-88CD-885A5351D65B}" destId="{43DB39A8-BF5C-4459-87DF-95C6AEFF94C3}" srcOrd="0" destOrd="0" parTransId="{FE3212A2-0C3A-4191-87DE-12E031AFBB6F}" sibTransId="{648ABC64-A294-472A-81AE-4D37D6171AB2}"/>
    <dgm:cxn modelId="{61FB5576-8A2A-4382-A64D-6F0919999B8F}" type="presParOf" srcId="{33411614-8302-406F-88C5-55CC95488325}" destId="{BE40F731-BF4D-4F9C-B062-612EA5D61061}" srcOrd="0" destOrd="0" presId="urn:microsoft.com/office/officeart/2005/8/layout/hList1"/>
    <dgm:cxn modelId="{F3588D75-4170-457E-994A-7FB5D140BC48}" type="presParOf" srcId="{BE40F731-BF4D-4F9C-B062-612EA5D61061}" destId="{4C6C4E67-5E12-4C84-804E-6973D7F286D3}" srcOrd="0" destOrd="0" presId="urn:microsoft.com/office/officeart/2005/8/layout/hList1"/>
    <dgm:cxn modelId="{0FE9BBB4-CBDE-4636-B6F3-BC4D5917C8D2}" type="presParOf" srcId="{BE40F731-BF4D-4F9C-B062-612EA5D61061}" destId="{256646ED-429E-4495-9A53-30D6DCA3D66C}" srcOrd="1" destOrd="0" presId="urn:microsoft.com/office/officeart/2005/8/layout/hList1"/>
    <dgm:cxn modelId="{4C6FD822-4528-4F1F-B77F-DB9EF262447B}" type="presParOf" srcId="{33411614-8302-406F-88C5-55CC95488325}" destId="{95703C19-0860-48A3-B51F-80CAC666EDBB}" srcOrd="1" destOrd="0" presId="urn:microsoft.com/office/officeart/2005/8/layout/hList1"/>
    <dgm:cxn modelId="{3297F09B-9ED3-468B-8B67-5A6D7ABA1635}" type="presParOf" srcId="{33411614-8302-406F-88C5-55CC95488325}" destId="{46E8CE4C-DDC9-4B98-BBE1-148D1AF0D39E}" srcOrd="2" destOrd="0" presId="urn:microsoft.com/office/officeart/2005/8/layout/hList1"/>
    <dgm:cxn modelId="{A6E27743-1630-46DB-B6B5-19CEE6D10BB0}" type="presParOf" srcId="{46E8CE4C-DDC9-4B98-BBE1-148D1AF0D39E}" destId="{F4CBF6A9-934D-4E6D-9166-E3D11AFA57DD}" srcOrd="0" destOrd="0" presId="urn:microsoft.com/office/officeart/2005/8/layout/hList1"/>
    <dgm:cxn modelId="{E8532586-938C-4B12-B063-BF72E29A175F}" type="presParOf" srcId="{46E8CE4C-DDC9-4B98-BBE1-148D1AF0D39E}" destId="{E5A46721-32EE-41EC-A303-CE26BD17C224}" srcOrd="1" destOrd="0" presId="urn:microsoft.com/office/officeart/2005/8/layout/hList1"/>
    <dgm:cxn modelId="{F6AD116D-5513-4C2A-BCCA-BCDCA29C20AA}" type="presParOf" srcId="{33411614-8302-406F-88C5-55CC95488325}" destId="{629A53F1-FE9B-45D0-B7CB-4E99D5A3123F}" srcOrd="3" destOrd="0" presId="urn:microsoft.com/office/officeart/2005/8/layout/hList1"/>
    <dgm:cxn modelId="{2C435198-B21F-406F-948F-1EBD45524ED5}" type="presParOf" srcId="{33411614-8302-406F-88C5-55CC95488325}" destId="{C17FB806-2087-4ADE-8558-24B098313B0F}" srcOrd="4" destOrd="0" presId="urn:microsoft.com/office/officeart/2005/8/layout/hList1"/>
    <dgm:cxn modelId="{7176C1D3-B4A9-4707-8779-4F6E0E6DC231}" type="presParOf" srcId="{C17FB806-2087-4ADE-8558-24B098313B0F}" destId="{F0F26493-0278-4CFA-BB68-8013100B89B4}" srcOrd="0" destOrd="0" presId="urn:microsoft.com/office/officeart/2005/8/layout/hList1"/>
    <dgm:cxn modelId="{5165B585-A06B-4446-85F3-A193DC481BF1}" type="presParOf" srcId="{C17FB806-2087-4ADE-8558-24B098313B0F}" destId="{31656AB8-0A29-44C6-B83C-51406A98AF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303AB3-3DE3-4CD2-959F-22E1AF0FEE4B}" type="doc">
      <dgm:prSet loTypeId="urn:microsoft.com/office/officeart/2005/8/layout/h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EC7A3D-9C3B-40C2-9A81-B48B80B71C4D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Cultural Orientation Materials</a:t>
          </a:r>
        </a:p>
      </dgm:t>
    </dgm:pt>
    <dgm:pt modelId="{EDB9573F-E35F-4129-81E9-12AFE8CF087A}" type="parTrans" cxnId="{7D348DDF-DF5C-4F22-AF95-03EF993D30A0}">
      <dgm:prSet/>
      <dgm:spPr/>
      <dgm:t>
        <a:bodyPr/>
        <a:lstStyle/>
        <a:p>
          <a:endParaRPr lang="en-US"/>
        </a:p>
      </dgm:t>
    </dgm:pt>
    <dgm:pt modelId="{9AF9BD30-E897-49EC-8161-EA2AE4F93C68}" type="sibTrans" cxnId="{7D348DDF-DF5C-4F22-AF95-03EF993D30A0}">
      <dgm:prSet/>
      <dgm:spPr/>
      <dgm:t>
        <a:bodyPr/>
        <a:lstStyle/>
        <a:p>
          <a:endParaRPr lang="en-US"/>
        </a:p>
      </dgm:t>
    </dgm:pt>
    <dgm:pt modelId="{A5320067-A253-4244-88CD-885A5351D65B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Affiliate Procedures</a:t>
          </a:r>
          <a:endParaRPr lang="en-US"/>
        </a:p>
      </dgm:t>
    </dgm:pt>
    <dgm:pt modelId="{02269CEC-E132-4E38-A3C1-09105EC2618C}" type="parTrans" cxnId="{95BB766A-5AD4-4DA6-A40F-A1B8F86FD210}">
      <dgm:prSet/>
      <dgm:spPr/>
      <dgm:t>
        <a:bodyPr/>
        <a:lstStyle/>
        <a:p>
          <a:endParaRPr lang="en-US"/>
        </a:p>
      </dgm:t>
    </dgm:pt>
    <dgm:pt modelId="{55A3E312-4E78-4C61-9E61-88F9482467FB}" type="sibTrans" cxnId="{95BB766A-5AD4-4DA6-A40F-A1B8F86FD210}">
      <dgm:prSet/>
      <dgm:spPr/>
      <dgm:t>
        <a:bodyPr/>
        <a:lstStyle/>
        <a:p>
          <a:endParaRPr lang="en-US"/>
        </a:p>
      </dgm:t>
    </dgm:pt>
    <dgm:pt modelId="{1B4F2337-8F62-4D62-9B89-7733972AA085}">
      <dgm:prSet phldr="0"/>
      <dgm:spPr/>
      <dgm:t>
        <a:bodyPr/>
        <a:lstStyle/>
        <a:p>
          <a:pPr rtl="0"/>
          <a:r>
            <a:rPr lang="en-US"/>
            <a:t>Develop additional orientation materials for clients (PPT slides and handouts) focused on cultural orientation requirements</a:t>
          </a:r>
          <a:br>
            <a:rPr lang="en-US">
              <a:latin typeface="Calibri Light" panose="020F0302020204030204"/>
            </a:rPr>
          </a:br>
          <a:endParaRPr lang="en-US"/>
        </a:p>
      </dgm:t>
    </dgm:pt>
    <dgm:pt modelId="{4AA6CD45-A46E-4010-ABDB-727B6E637EB2}" type="parTrans" cxnId="{FC81E304-134C-422B-B462-5DF1D3483D27}">
      <dgm:prSet/>
      <dgm:spPr/>
    </dgm:pt>
    <dgm:pt modelId="{266E3657-1315-465F-B452-8E8AB0C748AB}" type="sibTrans" cxnId="{FC81E304-134C-422B-B462-5DF1D3483D27}">
      <dgm:prSet/>
      <dgm:spPr/>
    </dgm:pt>
    <dgm:pt modelId="{B38A8D99-96A8-40A6-9860-DEA0371BB830}">
      <dgm:prSet phldr="0"/>
      <dgm:spPr/>
      <dgm:t>
        <a:bodyPr/>
        <a:lstStyle/>
        <a:p>
          <a:pPr rtl="0"/>
          <a:r>
            <a:rPr lang="en-US">
              <a:solidFill>
                <a:srgbClr val="010000"/>
              </a:solidFill>
              <a:latin typeface="Calibri Light" panose="020F0302020204030204"/>
            </a:rPr>
            <a:t>USCCB/MRS Training</a:t>
          </a:r>
        </a:p>
      </dgm:t>
    </dgm:pt>
    <dgm:pt modelId="{CE552BEE-B91B-471F-87C1-351C1167130D}" type="parTrans" cxnId="{DA90BD57-FB43-404D-A3E5-39482495B3CD}">
      <dgm:prSet/>
      <dgm:spPr/>
    </dgm:pt>
    <dgm:pt modelId="{D4C6E798-7D6C-4263-A79A-9B297D85435D}" type="sibTrans" cxnId="{DA90BD57-FB43-404D-A3E5-39482495B3CD}">
      <dgm:prSet/>
      <dgm:spPr/>
    </dgm:pt>
    <dgm:pt modelId="{EF49F0DD-AD02-4380-88A5-2A902797F67D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Update</a:t>
          </a:r>
          <a:r>
            <a:rPr lang="en-US"/>
            <a:t> internal CO policy and final CO assessment to match CORE assessment standards</a:t>
          </a:r>
          <a:br>
            <a:rPr lang="en-US"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B1E8590A-7BAD-49DA-BE0B-F9076EDC20B6}" type="parTrans" cxnId="{35D1C2C1-4326-43BF-9E2C-D8A3A7EF18BF}">
      <dgm:prSet/>
      <dgm:spPr/>
    </dgm:pt>
    <dgm:pt modelId="{2381C60D-870B-49FD-96A2-4082764B3AED}" type="sibTrans" cxnId="{35D1C2C1-4326-43BF-9E2C-D8A3A7EF18BF}">
      <dgm:prSet/>
      <dgm:spPr/>
    </dgm:pt>
    <dgm:pt modelId="{A0C13AC9-2407-47AA-AF28-BE0D0AF34469}">
      <dgm:prSet phldr="0"/>
      <dgm:spPr/>
      <dgm:t>
        <a:bodyPr/>
        <a:lstStyle/>
        <a:p>
          <a:pPr rtl="0"/>
          <a:r>
            <a:rPr lang="en-US"/>
            <a:t>Include CO checklist in all case files for each adult 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who completes cultural orientation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>
            <a:latin typeface="Calibri Light" panose="020F0302020204030204"/>
          </a:endParaRPr>
        </a:p>
      </dgm:t>
    </dgm:pt>
    <dgm:pt modelId="{16A29575-EAC3-4940-AED0-1AC470A35487}" type="parTrans" cxnId="{1E3B0206-33D1-4F7B-939A-316603BA0E6F}">
      <dgm:prSet/>
      <dgm:spPr/>
    </dgm:pt>
    <dgm:pt modelId="{847F5B71-02F2-44B2-961D-058146B1633A}" type="sibTrans" cxnId="{1E3B0206-33D1-4F7B-939A-316603BA0E6F}">
      <dgm:prSet/>
      <dgm:spPr/>
    </dgm:pt>
    <dgm:pt modelId="{DF4ADA66-B11F-4E57-96D0-C896919E261C}">
      <dgm:prSet phldr="0"/>
      <dgm:spPr/>
      <dgm:t>
        <a:bodyPr/>
        <a:lstStyle/>
        <a:p>
          <a:pPr rtl="0"/>
          <a:r>
            <a:rPr lang="en-US"/>
            <a:t>Internal CO Assessment training</a:t>
          </a:r>
          <a:r>
            <a:rPr lang="en-US">
              <a:latin typeface="Calibri Light" panose="020F0302020204030204"/>
            </a:rPr>
            <a:t> with</a:t>
          </a:r>
          <a:r>
            <a:rPr lang="en-US"/>
            <a:t> caseworkers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E21A4626-D2DA-4B16-8EE1-FC33738C49DF}" type="parTrans" cxnId="{96846051-1C00-4668-97A7-4A69A32E3F2E}">
      <dgm:prSet/>
      <dgm:spPr/>
    </dgm:pt>
    <dgm:pt modelId="{0EAA04B2-448A-44D3-8C86-78637D48584F}" type="sibTrans" cxnId="{96846051-1C00-4668-97A7-4A69A32E3F2E}">
      <dgm:prSet/>
      <dgm:spPr/>
    </dgm:pt>
    <dgm:pt modelId="{EA7EB887-AC1F-409A-92BC-5900B2B46772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Change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processes</a:t>
          </a:r>
          <a:r>
            <a:rPr lang="en-US"/>
            <a:t> to increase client/caseworkers interaction that reiterates how to contact emergency services, home address, phone number, etc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C2D797BA-029B-480F-BACD-8E5B4481C3EC}" type="parTrans" cxnId="{0B3E7A96-FD77-43DD-90C2-745CEEE90768}">
      <dgm:prSet/>
      <dgm:spPr/>
    </dgm:pt>
    <dgm:pt modelId="{80DA5BDF-9016-450C-9A72-324CE80F46F3}" type="sibTrans" cxnId="{0B3E7A96-FD77-43DD-90C2-745CEEE90768}">
      <dgm:prSet/>
      <dgm:spPr/>
    </dgm:pt>
    <dgm:pt modelId="{0C328093-C884-4D17-9F09-96D776210A32}">
      <dgm:prSet phldr="0"/>
      <dgm:spPr/>
      <dgm:t>
        <a:bodyPr/>
        <a:lstStyle/>
        <a:p>
          <a:pPr rtl="0"/>
          <a:r>
            <a:rPr lang="en-US"/>
            <a:t>Update</a:t>
          </a:r>
          <a:r>
            <a:rPr lang="en-US">
              <a:latin typeface="Calibri Light" panose="020F0302020204030204"/>
            </a:rPr>
            <a:t> agency's</a:t>
          </a:r>
          <a:r>
            <a:rPr lang="en-US"/>
            <a:t> case note template to include pre/post CO assessment</a:t>
          </a:r>
          <a:endParaRPr lang="en-US">
            <a:latin typeface="Calibri Light" panose="020F0302020204030204"/>
          </a:endParaRPr>
        </a:p>
      </dgm:t>
    </dgm:pt>
    <dgm:pt modelId="{69AA7152-CAB5-4ADB-9554-8DAFC476EE64}" type="parTrans" cxnId="{109C9678-AB39-46D0-9544-78B7525A1BA5}">
      <dgm:prSet/>
      <dgm:spPr/>
    </dgm:pt>
    <dgm:pt modelId="{CD681986-B318-4895-B1CF-32FE2F2E364E}" type="sibTrans" cxnId="{109C9678-AB39-46D0-9544-78B7525A1BA5}">
      <dgm:prSet/>
      <dgm:spPr/>
    </dgm:pt>
    <dgm:pt modelId="{9448A587-A415-43E4-8E10-AB719D42C8B1}">
      <dgm:prSet phldr="0"/>
      <dgm:spPr/>
      <dgm:t>
        <a:bodyPr/>
        <a:lstStyle/>
        <a:p>
          <a:pPr algn="l" rtl="0"/>
          <a:r>
            <a:rPr lang="en-US">
              <a:hlinkClick xmlns:r="http://schemas.openxmlformats.org/officeDocument/2006/relationships" r:id="rId1"/>
            </a:rPr>
            <a:t>Cultural Orientation and Community Integration in Times of High Arrivals</a:t>
          </a:r>
          <a:r>
            <a:rPr lang="en-US"/>
            <a:t> - Zoom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 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r>
            <a:rPr lang="en-US">
              <a:solidFill>
                <a:srgbClr val="010000"/>
              </a:solidFill>
              <a:latin typeface="Calibri Light" panose="020F0302020204030204"/>
            </a:rPr>
            <a:t>(</a:t>
          </a:r>
          <a:r>
            <a:rPr lang="en-US">
              <a:latin typeface="Calibri Light" panose="020F0302020204030204"/>
            </a:rPr>
            <a:t>USCCB requirements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)</a:t>
          </a:r>
          <a:br>
            <a:rPr lang="en-US"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96BFDAAF-E1D0-4888-AB95-D0FB2E5877E3}" type="parTrans" cxnId="{E393D933-DF48-47F8-9500-C5B0AEECC9A1}">
      <dgm:prSet/>
      <dgm:spPr/>
    </dgm:pt>
    <dgm:pt modelId="{846E3FA3-BE35-4742-92D9-5431FACC1275}" type="sibTrans" cxnId="{E393D933-DF48-47F8-9500-C5B0AEECC9A1}">
      <dgm:prSet/>
      <dgm:spPr/>
    </dgm:pt>
    <dgm:pt modelId="{731D94DD-3CDD-443F-B5EE-983D74AB603E}">
      <dgm:prSet phldr="0"/>
      <dgm:spPr/>
      <dgm:t>
        <a:bodyPr/>
        <a:lstStyle/>
        <a:p>
          <a:pPr algn="l" rtl="0"/>
          <a:r>
            <a:rPr lang="en-US">
              <a:hlinkClick xmlns:r="http://schemas.openxmlformats.org/officeDocument/2006/relationships" r:id="rId2"/>
            </a:rPr>
            <a:t>Cultural Orientation Documentation - Zoom</a:t>
          </a:r>
          <a:br>
            <a:rPr lang="en-US">
              <a:solidFill>
                <a:srgbClr val="010000"/>
              </a:solidFill>
              <a:latin typeface="Calibri Light" panose="020F0302020204030204"/>
            </a:rPr>
          </a:br>
          <a:r>
            <a:rPr lang="en-US">
              <a:solidFill>
                <a:srgbClr val="010000"/>
              </a:solidFill>
              <a:latin typeface="Calibri Light" panose="020F0302020204030204"/>
            </a:rPr>
            <a:t>(</a:t>
          </a:r>
          <a:r>
            <a:rPr lang="en-US">
              <a:latin typeface="Calibri Light" panose="020F0302020204030204"/>
            </a:rPr>
            <a:t>USCCB requirements &amp; How to Document</a:t>
          </a:r>
          <a:r>
            <a:rPr lang="en-US">
              <a:solidFill>
                <a:srgbClr val="010000"/>
              </a:solidFill>
              <a:latin typeface="Calibri Light" panose="020F0302020204030204"/>
            </a:rPr>
            <a:t>)</a:t>
          </a:r>
          <a:br>
            <a:rPr lang="en-US">
              <a:latin typeface="Calibri Light" panose="020F0302020204030204"/>
            </a:rPr>
          </a:br>
          <a:endParaRPr lang="en-US">
            <a:solidFill>
              <a:srgbClr val="010000"/>
            </a:solidFill>
            <a:latin typeface="Calibri Light" panose="020F0302020204030204"/>
          </a:endParaRPr>
        </a:p>
      </dgm:t>
    </dgm:pt>
    <dgm:pt modelId="{16075BFF-9197-4091-A665-C1D51F92C1FD}" type="parTrans" cxnId="{94EC3358-B05A-4BBE-958A-637174256D90}">
      <dgm:prSet/>
      <dgm:spPr/>
    </dgm:pt>
    <dgm:pt modelId="{114550C6-4A80-41DF-91B9-4E0F03AA5229}" type="sibTrans" cxnId="{94EC3358-B05A-4BBE-958A-637174256D90}">
      <dgm:prSet/>
      <dgm:spPr/>
    </dgm:pt>
    <dgm:pt modelId="{35DCACE1-AF53-44EF-8881-E44DD69AD6F4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 </a:t>
          </a:r>
          <a:r>
            <a:rPr lang="en-US">
              <a:latin typeface="Calibri Light" panose="020F0302020204030204"/>
              <a:hlinkClick xmlns:r="http://schemas.openxmlformats.org/officeDocument/2006/relationships" r:id="rId3"/>
            </a:rPr>
            <a:t>Promising Practices Series on Cultural Orientation</a:t>
          </a:r>
          <a:endParaRPr lang="en-US"/>
        </a:p>
      </dgm:t>
    </dgm:pt>
    <dgm:pt modelId="{8B3D17E6-C476-4E21-BD55-14DFA30BCF6C}" type="parTrans" cxnId="{D79CF9C7-2CE9-4D18-B071-AD0DD9FCC39F}">
      <dgm:prSet/>
      <dgm:spPr/>
    </dgm:pt>
    <dgm:pt modelId="{38BC7D95-5F33-44C3-82ED-CE2390CFFA2A}" type="sibTrans" cxnId="{D79CF9C7-2CE9-4D18-B071-AD0DD9FCC39F}">
      <dgm:prSet/>
      <dgm:spPr/>
    </dgm:pt>
    <dgm:pt modelId="{861E4F01-9B97-41BF-A834-003B4D204357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>
              <a:hlinkClick xmlns:r="http://schemas.openxmlformats.org/officeDocument/2006/relationships" r:id="rId4"/>
            </a:rPr>
            <a:t>Cultural Orientation Objectives and Indicators - CORE (coresourceexchange.org)</a:t>
          </a:r>
          <a:br>
            <a:rPr lang="en-US">
              <a:latin typeface="Calibri Light" panose="020F0302020204030204"/>
            </a:rPr>
          </a:br>
          <a:endParaRPr lang="en-US"/>
        </a:p>
      </dgm:t>
    </dgm:pt>
    <dgm:pt modelId="{294CCA15-72E6-4957-8AA5-9699A4664511}" type="parTrans" cxnId="{7D054944-4BAD-40D5-A95C-EB537A05AB55}">
      <dgm:prSet/>
      <dgm:spPr/>
    </dgm:pt>
    <dgm:pt modelId="{DFD55385-51DA-4E17-AE88-8AE7DDFA319E}" type="sibTrans" cxnId="{7D054944-4BAD-40D5-A95C-EB537A05AB55}">
      <dgm:prSet/>
      <dgm:spPr/>
    </dgm:pt>
    <dgm:pt modelId="{81A50FF6-100D-411B-B60E-7BB277536C72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Consult with USCCB's Cultural Orientation Coordinator Elena </a:t>
          </a:r>
          <a:r>
            <a:rPr lang="en-US" b="0">
              <a:latin typeface="Calibri Light"/>
              <a:cs typeface="Calibri Light"/>
            </a:rPr>
            <a:t>Tothazanwith</a:t>
          </a:r>
          <a:r>
            <a:rPr lang="en-US">
              <a:latin typeface="Calibri Light" panose="020F0302020204030204"/>
            </a:rPr>
            <a:t> </a:t>
          </a:r>
          <a:r>
            <a:rPr lang="en-US">
              <a:hlinkClick xmlns:r="http://schemas.openxmlformats.org/officeDocument/2006/relationships" r:id="rId5"/>
            </a:rPr>
            <a:t>etothazan@usccb.org</a:t>
          </a:r>
          <a:r>
            <a:rPr lang="en-US" b="0">
              <a:latin typeface="Calibri Light"/>
              <a:cs typeface="Calibri Light"/>
            </a:rPr>
            <a:t> </a:t>
          </a:r>
          <a:br>
            <a:rPr lang="en-US" b="0">
              <a:latin typeface="Calibri Light"/>
              <a:cs typeface="Calibri Light"/>
            </a:rPr>
          </a:br>
          <a:endParaRPr lang="en-US" b="1">
            <a:latin typeface="Segoe UI"/>
            <a:cs typeface="Segoe UI"/>
          </a:endParaRPr>
        </a:p>
      </dgm:t>
    </dgm:pt>
    <dgm:pt modelId="{294066D7-8276-4607-B905-7810D5FF37EA}" type="parTrans" cxnId="{018D1BD8-7BD3-4972-8746-9DE035F949EF}">
      <dgm:prSet/>
      <dgm:spPr/>
    </dgm:pt>
    <dgm:pt modelId="{C31208D4-A4D0-4867-9493-D9ACAA69035E}" type="sibTrans" cxnId="{018D1BD8-7BD3-4972-8746-9DE035F949EF}">
      <dgm:prSet/>
      <dgm:spPr/>
    </dgm:pt>
    <dgm:pt modelId="{33411614-8302-406F-88C5-55CC95488325}" type="pres">
      <dgm:prSet presAssocID="{74303AB3-3DE3-4CD2-959F-22E1AF0FEE4B}" presName="Name0" presStyleCnt="0">
        <dgm:presLayoutVars>
          <dgm:dir/>
          <dgm:animLvl val="lvl"/>
          <dgm:resizeHandles val="exact"/>
        </dgm:presLayoutVars>
      </dgm:prSet>
      <dgm:spPr/>
    </dgm:pt>
    <dgm:pt modelId="{BE40F731-BF4D-4F9C-B062-612EA5D61061}" type="pres">
      <dgm:prSet presAssocID="{AAEC7A3D-9C3B-40C2-9A81-B48B80B71C4D}" presName="composite" presStyleCnt="0"/>
      <dgm:spPr/>
    </dgm:pt>
    <dgm:pt modelId="{4C6C4E67-5E12-4C84-804E-6973D7F286D3}" type="pres">
      <dgm:prSet presAssocID="{AAEC7A3D-9C3B-40C2-9A81-B48B80B71C4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56646ED-429E-4495-9A53-30D6DCA3D66C}" type="pres">
      <dgm:prSet presAssocID="{AAEC7A3D-9C3B-40C2-9A81-B48B80B71C4D}" presName="desTx" presStyleLbl="alignAccFollowNode1" presStyleIdx="0" presStyleCnt="3">
        <dgm:presLayoutVars>
          <dgm:bulletEnabled val="1"/>
        </dgm:presLayoutVars>
      </dgm:prSet>
      <dgm:spPr/>
    </dgm:pt>
    <dgm:pt modelId="{95703C19-0860-48A3-B51F-80CAC666EDBB}" type="pres">
      <dgm:prSet presAssocID="{9AF9BD30-E897-49EC-8161-EA2AE4F93C68}" presName="space" presStyleCnt="0"/>
      <dgm:spPr/>
    </dgm:pt>
    <dgm:pt modelId="{46E8CE4C-DDC9-4B98-BBE1-148D1AF0D39E}" type="pres">
      <dgm:prSet presAssocID="{A5320067-A253-4244-88CD-885A5351D65B}" presName="composite" presStyleCnt="0"/>
      <dgm:spPr/>
    </dgm:pt>
    <dgm:pt modelId="{F4CBF6A9-934D-4E6D-9166-E3D11AFA57DD}" type="pres">
      <dgm:prSet presAssocID="{A5320067-A253-4244-88CD-885A5351D65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5A46721-32EE-41EC-A303-CE26BD17C224}" type="pres">
      <dgm:prSet presAssocID="{A5320067-A253-4244-88CD-885A5351D65B}" presName="desTx" presStyleLbl="alignAccFollowNode1" presStyleIdx="1" presStyleCnt="3">
        <dgm:presLayoutVars>
          <dgm:bulletEnabled val="1"/>
        </dgm:presLayoutVars>
      </dgm:prSet>
      <dgm:spPr/>
    </dgm:pt>
    <dgm:pt modelId="{629A53F1-FE9B-45D0-B7CB-4E99D5A3123F}" type="pres">
      <dgm:prSet presAssocID="{55A3E312-4E78-4C61-9E61-88F9482467FB}" presName="space" presStyleCnt="0"/>
      <dgm:spPr/>
    </dgm:pt>
    <dgm:pt modelId="{C17FB806-2087-4ADE-8558-24B098313B0F}" type="pres">
      <dgm:prSet presAssocID="{B38A8D99-96A8-40A6-9860-DEA0371BB830}" presName="composite" presStyleCnt="0"/>
      <dgm:spPr/>
    </dgm:pt>
    <dgm:pt modelId="{F0F26493-0278-4CFA-BB68-8013100B89B4}" type="pres">
      <dgm:prSet presAssocID="{B38A8D99-96A8-40A6-9860-DEA0371BB83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1656AB8-0A29-44C6-B83C-51406A98AFC6}" type="pres">
      <dgm:prSet presAssocID="{B38A8D99-96A8-40A6-9860-DEA0371BB83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C81E304-134C-422B-B462-5DF1D3483D27}" srcId="{AAEC7A3D-9C3B-40C2-9A81-B48B80B71C4D}" destId="{1B4F2337-8F62-4D62-9B89-7733972AA085}" srcOrd="0" destOrd="0" parTransId="{4AA6CD45-A46E-4010-ABDB-727B6E637EB2}" sibTransId="{266E3657-1315-465F-B452-8E8AB0C748AB}"/>
    <dgm:cxn modelId="{1E3B0206-33D1-4F7B-939A-316603BA0E6F}" srcId="{AAEC7A3D-9C3B-40C2-9A81-B48B80B71C4D}" destId="{A0C13AC9-2407-47AA-AF28-BE0D0AF34469}" srcOrd="2" destOrd="0" parTransId="{16A29575-EAC3-4940-AED0-1AC470A35487}" sibTransId="{847F5B71-02F2-44B2-961D-058146B1633A}"/>
    <dgm:cxn modelId="{56F5560F-5EE1-4F85-BB46-B8D94D8B3667}" type="presOf" srcId="{35DCACE1-AF53-44EF-8881-E44DD69AD6F4}" destId="{E5A46721-32EE-41EC-A303-CE26BD17C224}" srcOrd="0" destOrd="4" presId="urn:microsoft.com/office/officeart/2005/8/layout/hList1"/>
    <dgm:cxn modelId="{7C25A02C-3E0E-493A-9F96-512667E4952C}" type="presOf" srcId="{0C328093-C884-4D17-9F09-96D776210A32}" destId="{E5A46721-32EE-41EC-A303-CE26BD17C224}" srcOrd="0" destOrd="2" presId="urn:microsoft.com/office/officeart/2005/8/layout/hList1"/>
    <dgm:cxn modelId="{E393D933-DF48-47F8-9500-C5B0AEECC9A1}" srcId="{B38A8D99-96A8-40A6-9860-DEA0371BB830}" destId="{9448A587-A415-43E4-8E10-AB719D42C8B1}" srcOrd="0" destOrd="0" parTransId="{96BFDAAF-E1D0-4888-AB95-D0FB2E5877E3}" sibTransId="{846E3FA3-BE35-4742-92D9-5431FACC1275}"/>
    <dgm:cxn modelId="{7D054944-4BAD-40D5-A95C-EB537A05AB55}" srcId="{B38A8D99-96A8-40A6-9860-DEA0371BB830}" destId="{861E4F01-9B97-41BF-A834-003B4D204357}" srcOrd="2" destOrd="0" parTransId="{294CCA15-72E6-4957-8AA5-9699A4664511}" sibTransId="{DFD55385-51DA-4E17-AE88-8AE7DDFA319E}"/>
    <dgm:cxn modelId="{CA057C47-94E9-44A4-A737-BEB606ABA56B}" type="presOf" srcId="{AAEC7A3D-9C3B-40C2-9A81-B48B80B71C4D}" destId="{4C6C4E67-5E12-4C84-804E-6973D7F286D3}" srcOrd="0" destOrd="0" presId="urn:microsoft.com/office/officeart/2005/8/layout/hList1"/>
    <dgm:cxn modelId="{B0535768-0379-4AE1-8D1E-46581A927ABE}" type="presOf" srcId="{EF49F0DD-AD02-4380-88A5-2A902797F67D}" destId="{256646ED-429E-4495-9A53-30D6DCA3D66C}" srcOrd="0" destOrd="1" presId="urn:microsoft.com/office/officeart/2005/8/layout/hList1"/>
    <dgm:cxn modelId="{95BB766A-5AD4-4DA6-A40F-A1B8F86FD210}" srcId="{74303AB3-3DE3-4CD2-959F-22E1AF0FEE4B}" destId="{A5320067-A253-4244-88CD-885A5351D65B}" srcOrd="1" destOrd="0" parTransId="{02269CEC-E132-4E38-A3C1-09105EC2618C}" sibTransId="{55A3E312-4E78-4C61-9E61-88F9482467FB}"/>
    <dgm:cxn modelId="{96846051-1C00-4668-97A7-4A69A32E3F2E}" srcId="{A5320067-A253-4244-88CD-885A5351D65B}" destId="{DF4ADA66-B11F-4E57-96D0-C896919E261C}" srcOrd="0" destOrd="0" parTransId="{E21A4626-D2DA-4B16-8EE1-FC33738C49DF}" sibTransId="{0EAA04B2-448A-44D3-8C86-78637D48584F}"/>
    <dgm:cxn modelId="{71335F53-130F-4073-8131-3BBA7CF7921E}" type="presOf" srcId="{9448A587-A415-43E4-8E10-AB719D42C8B1}" destId="{31656AB8-0A29-44C6-B83C-51406A98AFC6}" srcOrd="0" destOrd="0" presId="urn:microsoft.com/office/officeart/2005/8/layout/hList1"/>
    <dgm:cxn modelId="{DA90BD57-FB43-404D-A3E5-39482495B3CD}" srcId="{74303AB3-3DE3-4CD2-959F-22E1AF0FEE4B}" destId="{B38A8D99-96A8-40A6-9860-DEA0371BB830}" srcOrd="2" destOrd="0" parTransId="{CE552BEE-B91B-471F-87C1-351C1167130D}" sibTransId="{D4C6E798-7D6C-4263-A79A-9B297D85435D}"/>
    <dgm:cxn modelId="{94EC3358-B05A-4BBE-958A-637174256D90}" srcId="{B38A8D99-96A8-40A6-9860-DEA0371BB830}" destId="{731D94DD-3CDD-443F-B5EE-983D74AB603E}" srcOrd="1" destOrd="0" parTransId="{16075BFF-9197-4091-A665-C1D51F92C1FD}" sibTransId="{114550C6-4A80-41DF-91B9-4E0F03AA5229}"/>
    <dgm:cxn modelId="{109C9678-AB39-46D0-9544-78B7525A1BA5}" srcId="{A5320067-A253-4244-88CD-885A5351D65B}" destId="{0C328093-C884-4D17-9F09-96D776210A32}" srcOrd="2" destOrd="0" parTransId="{69AA7152-CAB5-4ADB-9554-8DAFC476EE64}" sibTransId="{CD681986-B318-4895-B1CF-32FE2F2E364E}"/>
    <dgm:cxn modelId="{97B1A47B-F4D0-4799-91F2-EE125D39067E}" type="presOf" srcId="{1B4F2337-8F62-4D62-9B89-7733972AA085}" destId="{256646ED-429E-4495-9A53-30D6DCA3D66C}" srcOrd="0" destOrd="0" presId="urn:microsoft.com/office/officeart/2005/8/layout/hList1"/>
    <dgm:cxn modelId="{C219857F-DEDE-4585-98B7-9E09772509ED}" type="presOf" srcId="{81A50FF6-100D-411B-B60E-7BB277536C72}" destId="{E5A46721-32EE-41EC-A303-CE26BD17C224}" srcOrd="0" destOrd="3" presId="urn:microsoft.com/office/officeart/2005/8/layout/hList1"/>
    <dgm:cxn modelId="{24B43C8A-7FE4-45CC-904F-6E1C81AE92C5}" type="presOf" srcId="{861E4F01-9B97-41BF-A834-003B4D204357}" destId="{31656AB8-0A29-44C6-B83C-51406A98AFC6}" srcOrd="0" destOrd="2" presId="urn:microsoft.com/office/officeart/2005/8/layout/hList1"/>
    <dgm:cxn modelId="{56CCEC90-3833-40D4-9170-3E1C69213AAF}" type="presOf" srcId="{A5320067-A253-4244-88CD-885A5351D65B}" destId="{F4CBF6A9-934D-4E6D-9166-E3D11AFA57DD}" srcOrd="0" destOrd="0" presId="urn:microsoft.com/office/officeart/2005/8/layout/hList1"/>
    <dgm:cxn modelId="{40643A93-EAE3-4EB3-A486-3D43E37CEEF1}" type="presOf" srcId="{B38A8D99-96A8-40A6-9860-DEA0371BB830}" destId="{F0F26493-0278-4CFA-BB68-8013100B89B4}" srcOrd="0" destOrd="0" presId="urn:microsoft.com/office/officeart/2005/8/layout/hList1"/>
    <dgm:cxn modelId="{5EFDE495-54D8-4D16-90A9-7123354A666A}" type="presOf" srcId="{74303AB3-3DE3-4CD2-959F-22E1AF0FEE4B}" destId="{33411614-8302-406F-88C5-55CC95488325}" srcOrd="0" destOrd="0" presId="urn:microsoft.com/office/officeart/2005/8/layout/hList1"/>
    <dgm:cxn modelId="{0B3E7A96-FD77-43DD-90C2-745CEEE90768}" srcId="{A5320067-A253-4244-88CD-885A5351D65B}" destId="{EA7EB887-AC1F-409A-92BC-5900B2B46772}" srcOrd="1" destOrd="0" parTransId="{C2D797BA-029B-480F-BACD-8E5B4481C3EC}" sibTransId="{80DA5BDF-9016-450C-9A72-324CE80F46F3}"/>
    <dgm:cxn modelId="{23D1D29D-10D6-4D34-8D6E-DE70EC89A437}" type="presOf" srcId="{DF4ADA66-B11F-4E57-96D0-C896919E261C}" destId="{E5A46721-32EE-41EC-A303-CE26BD17C224}" srcOrd="0" destOrd="0" presId="urn:microsoft.com/office/officeart/2005/8/layout/hList1"/>
    <dgm:cxn modelId="{90249BB9-6023-47B0-A790-49494CDA158D}" type="presOf" srcId="{A0C13AC9-2407-47AA-AF28-BE0D0AF34469}" destId="{256646ED-429E-4495-9A53-30D6DCA3D66C}" srcOrd="0" destOrd="2" presId="urn:microsoft.com/office/officeart/2005/8/layout/hList1"/>
    <dgm:cxn modelId="{35D1C2C1-4326-43BF-9E2C-D8A3A7EF18BF}" srcId="{AAEC7A3D-9C3B-40C2-9A81-B48B80B71C4D}" destId="{EF49F0DD-AD02-4380-88A5-2A902797F67D}" srcOrd="1" destOrd="0" parTransId="{B1E8590A-7BAD-49DA-BE0B-F9076EDC20B6}" sibTransId="{2381C60D-870B-49FD-96A2-4082764B3AED}"/>
    <dgm:cxn modelId="{D79CF9C7-2CE9-4D18-B071-AD0DD9FCC39F}" srcId="{A5320067-A253-4244-88CD-885A5351D65B}" destId="{35DCACE1-AF53-44EF-8881-E44DD69AD6F4}" srcOrd="4" destOrd="0" parTransId="{8B3D17E6-C476-4E21-BD55-14DFA30BCF6C}" sibTransId="{38BC7D95-5F33-44C3-82ED-CE2390CFFA2A}"/>
    <dgm:cxn modelId="{A48E38D3-4CA7-41DB-9D43-9BE0BC685E80}" type="presOf" srcId="{731D94DD-3CDD-443F-B5EE-983D74AB603E}" destId="{31656AB8-0A29-44C6-B83C-51406A98AFC6}" srcOrd="0" destOrd="1" presId="urn:microsoft.com/office/officeart/2005/8/layout/hList1"/>
    <dgm:cxn modelId="{018D1BD8-7BD3-4972-8746-9DE035F949EF}" srcId="{A5320067-A253-4244-88CD-885A5351D65B}" destId="{81A50FF6-100D-411B-B60E-7BB277536C72}" srcOrd="3" destOrd="0" parTransId="{294066D7-8276-4607-B905-7810D5FF37EA}" sibTransId="{C31208D4-A4D0-4867-9493-D9ACAA69035E}"/>
    <dgm:cxn modelId="{7D348DDF-DF5C-4F22-AF95-03EF993D30A0}" srcId="{74303AB3-3DE3-4CD2-959F-22E1AF0FEE4B}" destId="{AAEC7A3D-9C3B-40C2-9A81-B48B80B71C4D}" srcOrd="0" destOrd="0" parTransId="{EDB9573F-E35F-4129-81E9-12AFE8CF087A}" sibTransId="{9AF9BD30-E897-49EC-8161-EA2AE4F93C68}"/>
    <dgm:cxn modelId="{EAAE1CE3-5E78-4631-93A0-5B8CA47844AF}" type="presOf" srcId="{EA7EB887-AC1F-409A-92BC-5900B2B46772}" destId="{E5A46721-32EE-41EC-A303-CE26BD17C224}" srcOrd="0" destOrd="1" presId="urn:microsoft.com/office/officeart/2005/8/layout/hList1"/>
    <dgm:cxn modelId="{E7CE763E-26F4-4AF3-A4B9-2C530B3D2E3E}" type="presParOf" srcId="{33411614-8302-406F-88C5-55CC95488325}" destId="{BE40F731-BF4D-4F9C-B062-612EA5D61061}" srcOrd="0" destOrd="0" presId="urn:microsoft.com/office/officeart/2005/8/layout/hList1"/>
    <dgm:cxn modelId="{D36FA5C9-F8C0-456E-9E23-1F71C6BB25D9}" type="presParOf" srcId="{BE40F731-BF4D-4F9C-B062-612EA5D61061}" destId="{4C6C4E67-5E12-4C84-804E-6973D7F286D3}" srcOrd="0" destOrd="0" presId="urn:microsoft.com/office/officeart/2005/8/layout/hList1"/>
    <dgm:cxn modelId="{35C67A1C-125E-4766-BEA1-2D7DF04AD846}" type="presParOf" srcId="{BE40F731-BF4D-4F9C-B062-612EA5D61061}" destId="{256646ED-429E-4495-9A53-30D6DCA3D66C}" srcOrd="1" destOrd="0" presId="urn:microsoft.com/office/officeart/2005/8/layout/hList1"/>
    <dgm:cxn modelId="{5EA49BAF-491B-444F-99B9-22818A7CF78D}" type="presParOf" srcId="{33411614-8302-406F-88C5-55CC95488325}" destId="{95703C19-0860-48A3-B51F-80CAC666EDBB}" srcOrd="1" destOrd="0" presId="urn:microsoft.com/office/officeart/2005/8/layout/hList1"/>
    <dgm:cxn modelId="{1AE29CF8-D078-4E04-809D-DEA9BEE2A780}" type="presParOf" srcId="{33411614-8302-406F-88C5-55CC95488325}" destId="{46E8CE4C-DDC9-4B98-BBE1-148D1AF0D39E}" srcOrd="2" destOrd="0" presId="urn:microsoft.com/office/officeart/2005/8/layout/hList1"/>
    <dgm:cxn modelId="{A3FED90F-CF50-4A4E-8BAB-6D1E2225BDB8}" type="presParOf" srcId="{46E8CE4C-DDC9-4B98-BBE1-148D1AF0D39E}" destId="{F4CBF6A9-934D-4E6D-9166-E3D11AFA57DD}" srcOrd="0" destOrd="0" presId="urn:microsoft.com/office/officeart/2005/8/layout/hList1"/>
    <dgm:cxn modelId="{94F0C71B-0430-4FCF-B57A-832316FFC589}" type="presParOf" srcId="{46E8CE4C-DDC9-4B98-BBE1-148D1AF0D39E}" destId="{E5A46721-32EE-41EC-A303-CE26BD17C224}" srcOrd="1" destOrd="0" presId="urn:microsoft.com/office/officeart/2005/8/layout/hList1"/>
    <dgm:cxn modelId="{290D75EE-C520-4E14-BD52-14C606C3A662}" type="presParOf" srcId="{33411614-8302-406F-88C5-55CC95488325}" destId="{629A53F1-FE9B-45D0-B7CB-4E99D5A3123F}" srcOrd="3" destOrd="0" presId="urn:microsoft.com/office/officeart/2005/8/layout/hList1"/>
    <dgm:cxn modelId="{5D83AEF7-7AD5-4EDA-BECF-6AF631BF2DA7}" type="presParOf" srcId="{33411614-8302-406F-88C5-55CC95488325}" destId="{C17FB806-2087-4ADE-8558-24B098313B0F}" srcOrd="4" destOrd="0" presId="urn:microsoft.com/office/officeart/2005/8/layout/hList1"/>
    <dgm:cxn modelId="{F25DF2C9-5D69-4BE0-A816-1D407482C46B}" type="presParOf" srcId="{C17FB806-2087-4ADE-8558-24B098313B0F}" destId="{F0F26493-0278-4CFA-BB68-8013100B89B4}" srcOrd="0" destOrd="0" presId="urn:microsoft.com/office/officeart/2005/8/layout/hList1"/>
    <dgm:cxn modelId="{720A40EE-EF61-4ED1-A211-E1CFAACDA845}" type="presParOf" srcId="{C17FB806-2087-4ADE-8558-24B098313B0F}" destId="{31656AB8-0A29-44C6-B83C-51406A98AF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C4E67-5E12-4C84-804E-6973D7F286D3}">
      <dsp:nvSpPr>
        <dsp:cNvPr id="0" name=""/>
        <dsp:cNvSpPr/>
      </dsp:nvSpPr>
      <dsp:spPr>
        <a:xfrm>
          <a:off x="3184" y="180625"/>
          <a:ext cx="1914772" cy="4375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Source Documentation</a:t>
          </a:r>
          <a:endParaRPr lang="en-US" sz="1200" kern="1200"/>
        </a:p>
      </dsp:txBody>
      <dsp:txXfrm>
        <a:off x="3184" y="180625"/>
        <a:ext cx="1914772" cy="437542"/>
      </dsp:txXfrm>
    </dsp:sp>
    <dsp:sp modelId="{256646ED-429E-4495-9A53-30D6DCA3D66C}">
      <dsp:nvSpPr>
        <dsp:cNvPr id="0" name=""/>
        <dsp:cNvSpPr/>
      </dsp:nvSpPr>
      <dsp:spPr>
        <a:xfrm>
          <a:off x="3184" y="618167"/>
          <a:ext cx="1914772" cy="30963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Ensure procedures involve case managers copying financial receipts, bills, invoices, and checks related to the case into case file.</a:t>
          </a:r>
          <a:br>
            <a:rPr lang="en-US" sz="1200" kern="1200"/>
          </a:b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Review and discuss cash disbursement policies with staff </a:t>
          </a:r>
          <a:br>
            <a:rPr lang="en-US" sz="1200" kern="1200"/>
          </a:b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000000"/>
              </a:solidFill>
              <a:latin typeface="Calibri"/>
              <a:cs typeface="Calibri"/>
            </a:rPr>
            <a:t>Staff checks with case managers if financial vouchers are signed and Adult Acknowledgement sheets are signed </a:t>
          </a:r>
          <a:r>
            <a:rPr lang="en-US" sz="1200" kern="1200">
              <a:latin typeface="Calibri"/>
              <a:cs typeface="Calibri"/>
            </a:rPr>
            <a:t>during</a:t>
          </a:r>
          <a:r>
            <a:rPr lang="en-US" sz="1200" kern="1200">
              <a:solidFill>
                <a:srgbClr val="000000"/>
              </a:solidFill>
              <a:latin typeface="Calibri"/>
              <a:cs typeface="Calibri"/>
            </a:rPr>
            <a:t> 24hr visits</a:t>
          </a:r>
          <a:endParaRPr lang="en-US" sz="1200" kern="1200">
            <a:latin typeface="Calibri Light" panose="020F0302020204030204"/>
            <a:cs typeface="Calibri Light" panose="020F0302020204030204"/>
          </a:endParaRPr>
        </a:p>
      </dsp:txBody>
      <dsp:txXfrm>
        <a:off x="3184" y="618167"/>
        <a:ext cx="1914772" cy="3096360"/>
      </dsp:txXfrm>
    </dsp:sp>
    <dsp:sp modelId="{F4CBF6A9-934D-4E6D-9166-E3D11AFA57DD}">
      <dsp:nvSpPr>
        <dsp:cNvPr id="0" name=""/>
        <dsp:cNvSpPr/>
      </dsp:nvSpPr>
      <dsp:spPr>
        <a:xfrm>
          <a:off x="2186025" y="180625"/>
          <a:ext cx="1914772" cy="437542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Expense Disbursements</a:t>
          </a:r>
        </a:p>
      </dsp:txBody>
      <dsp:txXfrm>
        <a:off x="2186025" y="180625"/>
        <a:ext cx="1914772" cy="437542"/>
      </dsp:txXfrm>
    </dsp:sp>
    <dsp:sp modelId="{E5A46721-32EE-41EC-A303-CE26BD17C224}">
      <dsp:nvSpPr>
        <dsp:cNvPr id="0" name=""/>
        <dsp:cNvSpPr/>
      </dsp:nvSpPr>
      <dsp:spPr>
        <a:xfrm>
          <a:off x="2186025" y="618167"/>
          <a:ext cx="1914772" cy="3096360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Create</a:t>
          </a:r>
          <a:r>
            <a:rPr lang="en-US" sz="1200" kern="1200"/>
            <a:t> an excel tracking sheeting to use internally to track R&amp;P funds/expenses during the service </a:t>
          </a:r>
          <a:r>
            <a:rPr lang="en-US" sz="1200" kern="1200">
              <a:latin typeface="Calibri Light" panose="020F0302020204030204"/>
            </a:rPr>
            <a:t>period</a:t>
          </a:r>
          <a:br>
            <a:rPr lang="en-US" sz="1200" kern="1200">
              <a:latin typeface="Calibri Light" panose="020F0302020204030204"/>
            </a:rPr>
          </a:br>
          <a:endParaRPr lang="en-US" sz="1200" kern="1200">
            <a:latin typeface="Calibri Light" panose="020F0302020204030204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Staff</a:t>
          </a:r>
          <a:r>
            <a:rPr lang="en-US" sz="1200" kern="1200"/>
            <a:t> review and discussion of cash disbursement policies</a:t>
          </a:r>
        </a:p>
      </dsp:txBody>
      <dsp:txXfrm>
        <a:off x="2186025" y="618167"/>
        <a:ext cx="1914772" cy="3096360"/>
      </dsp:txXfrm>
    </dsp:sp>
    <dsp:sp modelId="{7BA7FCFC-D010-49FC-9D7F-FE034B54F06A}">
      <dsp:nvSpPr>
        <dsp:cNvPr id="0" name=""/>
        <dsp:cNvSpPr/>
      </dsp:nvSpPr>
      <dsp:spPr>
        <a:xfrm>
          <a:off x="4368866" y="180625"/>
          <a:ext cx="1914772" cy="437542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Cash and In-Kind Contributions </a:t>
          </a:r>
          <a:endParaRPr lang="en-US" sz="1200" kern="1200"/>
        </a:p>
      </dsp:txBody>
      <dsp:txXfrm>
        <a:off x="4368866" y="180625"/>
        <a:ext cx="1914772" cy="437542"/>
      </dsp:txXfrm>
    </dsp:sp>
    <dsp:sp modelId="{F7336B75-EC01-4915-952A-23477D2DD2EC}">
      <dsp:nvSpPr>
        <dsp:cNvPr id="0" name=""/>
        <dsp:cNvSpPr/>
      </dsp:nvSpPr>
      <dsp:spPr>
        <a:xfrm>
          <a:off x="4368866" y="618167"/>
          <a:ext cx="1914772" cy="3096360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Create internal procedures for documenting and tracking cash and in-kind contributions.</a:t>
          </a:r>
          <a:br>
            <a:rPr lang="en-US" sz="1200" kern="1200"/>
          </a:b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Staff review of internal agency forms, or USCCB forms (RF-20A, 20B, and 20C) 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latin typeface="Calibri Light" panose="020F0302020204030204"/>
          </a:endParaRPr>
        </a:p>
      </dsp:txBody>
      <dsp:txXfrm>
        <a:off x="4368866" y="618167"/>
        <a:ext cx="1914772" cy="3096360"/>
      </dsp:txXfrm>
    </dsp:sp>
    <dsp:sp modelId="{F89809CB-9B24-42F4-81F0-3FB4A58C8A7F}">
      <dsp:nvSpPr>
        <dsp:cNvPr id="0" name=""/>
        <dsp:cNvSpPr/>
      </dsp:nvSpPr>
      <dsp:spPr>
        <a:xfrm>
          <a:off x="6551707" y="180625"/>
          <a:ext cx="1914772" cy="43754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Volunteers</a:t>
          </a:r>
        </a:p>
      </dsp:txBody>
      <dsp:txXfrm>
        <a:off x="6551707" y="180625"/>
        <a:ext cx="1914772" cy="437542"/>
      </dsp:txXfrm>
    </dsp:sp>
    <dsp:sp modelId="{EA5B52A2-8DC4-4456-B080-3A6BE7374657}">
      <dsp:nvSpPr>
        <dsp:cNvPr id="0" name=""/>
        <dsp:cNvSpPr/>
      </dsp:nvSpPr>
      <dsp:spPr>
        <a:xfrm>
          <a:off x="6551707" y="618167"/>
          <a:ext cx="1914772" cy="309636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Include a copy of the volunteer hours tracking sheet in the case file</a:t>
          </a:r>
          <a:endParaRPr lang="en-US" sz="1200" kern="1200"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hlinkClick xmlns:r="http://schemas.openxmlformats.org/officeDocument/2006/relationships" r:id="rId1"/>
            </a:rPr>
            <a:t>Community Sponsorship: Sharing Promising Practices and Lessons Learned - Zoom</a:t>
          </a:r>
          <a:endParaRPr lang="en-US" sz="1200" kern="1200"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latin typeface="Calibri Light" panose="020F0302020204030204"/>
          </a:endParaRPr>
        </a:p>
      </dsp:txBody>
      <dsp:txXfrm>
        <a:off x="6551707" y="618167"/>
        <a:ext cx="1914772" cy="3096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F6A9-934D-4E6D-9166-E3D11AFA57DD}">
      <dsp:nvSpPr>
        <dsp:cNvPr id="0" name=""/>
        <dsp:cNvSpPr/>
      </dsp:nvSpPr>
      <dsp:spPr>
        <a:xfrm>
          <a:off x="2646" y="266624"/>
          <a:ext cx="2580601" cy="374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Pre-Arrival</a:t>
          </a:r>
        </a:p>
      </dsp:txBody>
      <dsp:txXfrm>
        <a:off x="2646" y="266624"/>
        <a:ext cx="2580601" cy="374400"/>
      </dsp:txXfrm>
    </dsp:sp>
    <dsp:sp modelId="{E5A46721-32EE-41EC-A303-CE26BD17C224}">
      <dsp:nvSpPr>
        <dsp:cNvPr id="0" name=""/>
        <dsp:cNvSpPr/>
      </dsp:nvSpPr>
      <dsp:spPr>
        <a:xfrm>
          <a:off x="2646" y="641024"/>
          <a:ext cx="2580601" cy="29875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 Light" panose="020F0302020204030204"/>
            </a:rPr>
            <a:t>Staff training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 sz="1300" kern="1200">
              <a:latin typeface="Calibri Light" panose="020F0302020204030204"/>
            </a:rPr>
            <a:t>on</a:t>
          </a:r>
          <a:r>
            <a:rPr lang="en-US" sz="1300" b="1" kern="1200">
              <a:latin typeface="Calibri Light" panose="020F0302020204030204"/>
            </a:rPr>
            <a:t> internal procedures</a:t>
          </a:r>
          <a:r>
            <a:rPr lang="en-US" sz="1300" kern="1200">
              <a:latin typeface="Calibri Light" panose="020F0302020204030204"/>
            </a:rPr>
            <a:t> in completing requirements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 sz="1300" kern="1200">
              <a:latin typeface="Calibri Light" panose="020F0302020204030204"/>
            </a:rPr>
            <a:t>for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 </a:t>
          </a:r>
          <a:r>
            <a:rPr lang="en-US" sz="1300" kern="1200">
              <a:latin typeface="Calibri Light" panose="020F0302020204030204"/>
            </a:rPr>
            <a:t>reception services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, </a:t>
          </a:r>
          <a:r>
            <a:rPr lang="en-US" sz="1300" kern="1200">
              <a:latin typeface="Calibri Light" panose="020F0302020204030204"/>
            </a:rPr>
            <a:t>including review of forms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 sz="1300" kern="1200">
              <a:latin typeface="Calibri Light" panose="020F0302020204030204"/>
            </a:rPr>
          </a:br>
          <a:endParaRPr lang="en-US" sz="1300" kern="1200">
            <a:latin typeface="Calibri Light" panose="020F0302020204030204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000000"/>
              </a:solidFill>
              <a:latin typeface="Calibri"/>
              <a:cs typeface="Calibri"/>
            </a:rPr>
            <a:t>Site supervisors following up with case managers to ensure they fulfill reception services requirements.</a:t>
          </a:r>
          <a:endParaRPr lang="en-US" sz="1300" kern="1200"/>
        </a:p>
      </dsp:txBody>
      <dsp:txXfrm>
        <a:off x="2646" y="641024"/>
        <a:ext cx="2580601" cy="2987503"/>
      </dsp:txXfrm>
    </dsp:sp>
    <dsp:sp modelId="{7E7E2092-B270-46E0-BE74-F4C91C2E0729}">
      <dsp:nvSpPr>
        <dsp:cNvPr id="0" name=""/>
        <dsp:cNvSpPr/>
      </dsp:nvSpPr>
      <dsp:spPr>
        <a:xfrm>
          <a:off x="2944531" y="266624"/>
          <a:ext cx="2580601" cy="374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rgbClr val="444444"/>
              </a:solidFill>
              <a:latin typeface="Calibri"/>
              <a:cs typeface="Calibri"/>
            </a:rPr>
            <a:t>Arrival </a:t>
          </a:r>
        </a:p>
      </dsp:txBody>
      <dsp:txXfrm>
        <a:off x="2944531" y="266624"/>
        <a:ext cx="2580601" cy="374400"/>
      </dsp:txXfrm>
    </dsp:sp>
    <dsp:sp modelId="{8850857A-74C6-4BB1-849F-30DB07A84E72}">
      <dsp:nvSpPr>
        <dsp:cNvPr id="0" name=""/>
        <dsp:cNvSpPr/>
      </dsp:nvSpPr>
      <dsp:spPr>
        <a:xfrm>
          <a:off x="2944531" y="641024"/>
          <a:ext cx="2580601" cy="2987503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444444"/>
              </a:solidFill>
              <a:latin typeface="Calibri"/>
              <a:cs typeface="Calibri"/>
            </a:rPr>
            <a:t>  Discuss with case management staff the need to document the provision of cultural appropriate food, hot meals, and other reception services.</a:t>
          </a:r>
          <a:br>
            <a:rPr lang="en-US" sz="1300" kern="1200">
              <a:solidFill>
                <a:srgbClr val="444444"/>
              </a:solidFill>
              <a:latin typeface="Calibri"/>
              <a:cs typeface="Calibri"/>
            </a:rPr>
          </a:br>
          <a:endParaRPr lang="en-US" sz="1300" kern="1200">
            <a:solidFill>
              <a:srgbClr val="444444"/>
            </a:solidFill>
            <a:latin typeface="Calibri"/>
            <a:cs typeface="Calibri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444444"/>
              </a:solidFill>
              <a:latin typeface="Calibri"/>
              <a:cs typeface="Calibri"/>
            </a:rPr>
            <a:t> Staff resource: List of grocery stores or community food programs in the areas that would have cultural appropriate items.</a:t>
          </a:r>
          <a:br>
            <a:rPr lang="en-US" sz="1300" kern="1200">
              <a:solidFill>
                <a:srgbClr val="444444"/>
              </a:solidFill>
              <a:latin typeface="Calibri"/>
              <a:cs typeface="Calibri"/>
            </a:rPr>
          </a:br>
          <a:endParaRPr lang="en-US" sz="1300" kern="1200">
            <a:solidFill>
              <a:srgbClr val="444444"/>
            </a:solidFill>
            <a:latin typeface="Calibri"/>
            <a:cs typeface="Calibri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444444"/>
              </a:solidFill>
              <a:latin typeface="Calibri"/>
              <a:cs typeface="Calibri"/>
            </a:rPr>
            <a:t> Meal plan: Work with community volunteers and co-sponsors to ensure hot meal(s) for arrival/first week.</a:t>
          </a:r>
          <a:endParaRPr lang="en-US" sz="1300" kern="1200"/>
        </a:p>
      </dsp:txBody>
      <dsp:txXfrm>
        <a:off x="2944531" y="641024"/>
        <a:ext cx="2580601" cy="2987503"/>
      </dsp:txXfrm>
    </dsp:sp>
    <dsp:sp modelId="{7BA7FCFC-D010-49FC-9D7F-FE034B54F06A}">
      <dsp:nvSpPr>
        <dsp:cNvPr id="0" name=""/>
        <dsp:cNvSpPr/>
      </dsp:nvSpPr>
      <dsp:spPr>
        <a:xfrm>
          <a:off x="5886417" y="266624"/>
          <a:ext cx="2580601" cy="374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 Out-Migration  </a:t>
          </a:r>
          <a:endParaRPr lang="en-US" sz="1300" kern="1200"/>
        </a:p>
      </dsp:txBody>
      <dsp:txXfrm>
        <a:off x="5886417" y="266624"/>
        <a:ext cx="2580601" cy="374400"/>
      </dsp:txXfrm>
    </dsp:sp>
    <dsp:sp modelId="{F7336B75-EC01-4915-952A-23477D2DD2EC}">
      <dsp:nvSpPr>
        <dsp:cNvPr id="0" name=""/>
        <dsp:cNvSpPr/>
      </dsp:nvSpPr>
      <dsp:spPr>
        <a:xfrm>
          <a:off x="5886417" y="641024"/>
          <a:ext cx="2580601" cy="298750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Revise the CO curriculum to explain the effects of moving</a:t>
          </a:r>
          <a:r>
            <a:rPr lang="en-US" sz="1300" kern="1200">
              <a:latin typeface="Calibri Light" panose="020F0302020204030204"/>
            </a:rPr>
            <a:t> </a:t>
          </a:r>
          <a:br>
            <a:rPr lang="en-US" sz="1300" kern="1200">
              <a:latin typeface="Calibri Light" panose="020F0302020204030204"/>
            </a:rPr>
          </a:br>
          <a:endParaRPr lang="en-US" sz="1300" kern="1200">
            <a:latin typeface="Calibri Light" panose="020F0302020204030204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cs typeface="Calibri"/>
            </a:rPr>
            <a:t>Add a flyer to discuss the effects of out-migration in the clients’ Welcome Packet</a:t>
          </a:r>
          <a:br>
            <a:rPr lang="en-US" sz="1300" kern="1200">
              <a:latin typeface="Calibri"/>
              <a:cs typeface="Calibri"/>
            </a:rPr>
          </a:b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Information added to the 30 and 90 day checklists used by case managers that goes over out-migration with </a:t>
          </a:r>
          <a:r>
            <a:rPr lang="en-US" sz="1300" kern="1200">
              <a:latin typeface="Calibri Light" panose="020F0302020204030204"/>
            </a:rPr>
            <a:t>client</a:t>
          </a:r>
          <a:r>
            <a:rPr lang="en-US" sz="1300" kern="1200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 sz="1300" kern="1200">
              <a:latin typeface="Calibri Light" panose="020F0302020204030204"/>
            </a:rPr>
          </a:br>
          <a:endParaRPr lang="en-US" sz="1300" kern="1200">
            <a:solidFill>
              <a:srgbClr val="010000"/>
            </a:solidFill>
            <a:latin typeface="Calibri Light" panose="020F0302020204030204"/>
          </a:endParaRPr>
        </a:p>
      </dsp:txBody>
      <dsp:txXfrm>
        <a:off x="5886417" y="641024"/>
        <a:ext cx="2580601" cy="2987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C4E67-5E12-4C84-804E-6973D7F286D3}">
      <dsp:nvSpPr>
        <dsp:cNvPr id="0" name=""/>
        <dsp:cNvSpPr/>
      </dsp:nvSpPr>
      <dsp:spPr>
        <a:xfrm>
          <a:off x="2861" y="190651"/>
          <a:ext cx="2790315" cy="46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Written Policies &amp; Procedures</a:t>
          </a:r>
        </a:p>
      </dsp:txBody>
      <dsp:txXfrm>
        <a:off x="2861" y="190651"/>
        <a:ext cx="2790315" cy="460800"/>
      </dsp:txXfrm>
    </dsp:sp>
    <dsp:sp modelId="{256646ED-429E-4495-9A53-30D6DCA3D66C}">
      <dsp:nvSpPr>
        <dsp:cNvPr id="0" name=""/>
        <dsp:cNvSpPr/>
      </dsp:nvSpPr>
      <dsp:spPr>
        <a:xfrm>
          <a:off x="2861" y="651451"/>
          <a:ext cx="2790315" cy="36892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Review them annually. </a:t>
          </a:r>
          <a:br>
            <a:rPr lang="en-US" sz="1600" kern="1200">
              <a:latin typeface="Calibri Light" panose="020F0302020204030204"/>
            </a:rPr>
          </a:br>
          <a:r>
            <a:rPr lang="en-US" sz="1600" kern="1200"/>
            <a:t>Reviewing and revising policies based on feedback </a:t>
          </a:r>
          <a:r>
            <a:rPr lang="en-US" sz="1600" kern="1200">
              <a:latin typeface="Calibri Light" panose="020F0302020204030204"/>
            </a:rPr>
            <a:t>from</a:t>
          </a:r>
          <a:r>
            <a:rPr lang="en-US" sz="1600" kern="1200"/>
            <a:t> USCCB</a:t>
          </a:r>
          <a:endParaRPr lang="en-US" sz="1600" kern="1200">
            <a:latin typeface="Calibri Light" panose="020F0302020204030204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10000"/>
              </a:solidFill>
              <a:latin typeface="Calibri"/>
              <a:cs typeface="Calibri"/>
            </a:rPr>
            <a:t>Create a Quality Assurance Coordinator position that focuses on internal file reviews</a:t>
          </a:r>
          <a:endParaRPr lang="en-US" sz="1600" kern="1200">
            <a:latin typeface="Calibri"/>
            <a:cs typeface="Calibri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 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The Quality</a:t>
          </a:r>
          <a:r>
            <a:rPr lang="en-US" sz="1600" kern="1200">
              <a:solidFill>
                <a:srgbClr val="010000"/>
              </a:solidFill>
            </a:rPr>
            <a:t> Assurance Coordinator 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facilitate trainings</a:t>
          </a:r>
          <a:r>
            <a:rPr lang="en-US" sz="1600" kern="1200">
              <a:solidFill>
                <a:srgbClr val="010000"/>
              </a:solidFill>
            </a:rPr>
            <a:t> for R&amp;P staff on how to properly document actions in the case file and ensure quality reporting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 sz="1600" kern="1200">
              <a:solidFill>
                <a:srgbClr val="010000"/>
              </a:solidFill>
              <a:latin typeface="Calibri Light" panose="020F0302020204030204"/>
            </a:rPr>
          </a:br>
          <a:endParaRPr lang="en-US" sz="1600" kern="1200"/>
        </a:p>
      </dsp:txBody>
      <dsp:txXfrm>
        <a:off x="2861" y="651451"/>
        <a:ext cx="2790315" cy="3689280"/>
      </dsp:txXfrm>
    </dsp:sp>
    <dsp:sp modelId="{F4CBF6A9-934D-4E6D-9166-E3D11AFA57DD}">
      <dsp:nvSpPr>
        <dsp:cNvPr id="0" name=""/>
        <dsp:cNvSpPr/>
      </dsp:nvSpPr>
      <dsp:spPr>
        <a:xfrm>
          <a:off x="3183821" y="190651"/>
          <a:ext cx="2790315" cy="4608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AAP Resources</a:t>
          </a:r>
          <a:endParaRPr lang="en-US" sz="1600" kern="1200"/>
        </a:p>
      </dsp:txBody>
      <dsp:txXfrm>
        <a:off x="3183821" y="190651"/>
        <a:ext cx="2790315" cy="460800"/>
      </dsp:txXfrm>
    </dsp:sp>
    <dsp:sp modelId="{E5A46721-32EE-41EC-A303-CE26BD17C224}">
      <dsp:nvSpPr>
        <dsp:cNvPr id="0" name=""/>
        <dsp:cNvSpPr/>
      </dsp:nvSpPr>
      <dsp:spPr>
        <a:xfrm>
          <a:off x="3183821" y="651451"/>
          <a:ext cx="2790315" cy="3689280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hlinkClick xmlns:r="http://schemas.openxmlformats.org/officeDocument/2006/relationships" r:id="rId1"/>
            </a:rPr>
            <a:t>AAP – USCCB Community (mrsconnect.org)</a:t>
          </a:r>
          <a:br>
            <a:rPr lang="en-US" sz="1600" kern="1200">
              <a:solidFill>
                <a:srgbClr val="010000"/>
              </a:solidFill>
              <a:latin typeface="Calibri Light" panose="020F0302020204030204"/>
            </a:rPr>
          </a:br>
          <a:r>
            <a:rPr lang="en-US" sz="1600" kern="1200">
              <a:latin typeface="Calibri Light" panose="020F0302020204030204"/>
            </a:rPr>
            <a:t>Includes a USCCB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 Affiliate</a:t>
          </a:r>
          <a:r>
            <a:rPr lang="en-US" sz="1600" kern="1200">
              <a:latin typeface="Calibri Light" panose="020F0302020204030204"/>
            </a:rPr>
            <a:t> Plan Template with guided questions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 to</a:t>
          </a:r>
          <a:r>
            <a:rPr lang="en-US" sz="1600" kern="1200">
              <a:latin typeface="Calibri Light" panose="020F0302020204030204"/>
            </a:rPr>
            <a:t> develop or update your current AAP plan</a:t>
          </a:r>
          <a:r>
            <a:rPr lang="en-US" sz="1600" kern="1200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 sz="1600" kern="1200">
              <a:latin typeface="Calibri Light" panose="020F0302020204030204"/>
            </a:rPr>
          </a:br>
          <a:endParaRPr lang="en-US" sz="1600" kern="1200">
            <a:latin typeface="Calibri Light" panose="020F0302020204030204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hlinkClick xmlns:r="http://schemas.openxmlformats.org/officeDocument/2006/relationships" r:id="rId2"/>
            </a:rPr>
            <a:t>FY23-USCCB-Affiliate-AAP-Plan-Template.docx (live.com)</a:t>
          </a:r>
          <a:endParaRPr lang="en-US" sz="1600" kern="1200"/>
        </a:p>
      </dsp:txBody>
      <dsp:txXfrm>
        <a:off x="3183821" y="651451"/>
        <a:ext cx="2790315" cy="3689280"/>
      </dsp:txXfrm>
    </dsp:sp>
    <dsp:sp modelId="{F0F26493-0278-4CFA-BB68-8013100B89B4}">
      <dsp:nvSpPr>
        <dsp:cNvPr id="0" name=""/>
        <dsp:cNvSpPr/>
      </dsp:nvSpPr>
      <dsp:spPr>
        <a:xfrm>
          <a:off x="6364781" y="190651"/>
          <a:ext cx="2790315" cy="4608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 USCCB/MRS Trainings </a:t>
          </a:r>
          <a:endParaRPr lang="en-US" sz="1600" kern="1200">
            <a:solidFill>
              <a:srgbClr val="010000"/>
            </a:solidFill>
            <a:latin typeface="Calibri Light" panose="020F0302020204030204"/>
          </a:endParaRPr>
        </a:p>
      </dsp:txBody>
      <dsp:txXfrm>
        <a:off x="6364781" y="190651"/>
        <a:ext cx="2790315" cy="460800"/>
      </dsp:txXfrm>
    </dsp:sp>
    <dsp:sp modelId="{31656AB8-0A29-44C6-B83C-51406A98AFC6}">
      <dsp:nvSpPr>
        <dsp:cNvPr id="0" name=""/>
        <dsp:cNvSpPr/>
      </dsp:nvSpPr>
      <dsp:spPr>
        <a:xfrm>
          <a:off x="6364781" y="651451"/>
          <a:ext cx="2790315" cy="368928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 </a:t>
          </a:r>
          <a:r>
            <a:rPr lang="en-US" sz="1600" kern="1200">
              <a:hlinkClick xmlns:r="http://schemas.openxmlformats.org/officeDocument/2006/relationships" r:id="rId3"/>
            </a:rPr>
            <a:t>Affiliate-Staff-Training-Plan-Requirements-and-Checklist-FY2023.docx (live.com)</a:t>
          </a:r>
          <a:br>
            <a:rPr lang="en-US" sz="1600" kern="1200">
              <a:solidFill>
                <a:srgbClr val="010000"/>
              </a:solidFill>
              <a:latin typeface="Calibri Light" panose="020F0302020204030204"/>
            </a:rPr>
          </a:br>
          <a:endParaRPr lang="en-US" sz="1600" kern="1200">
            <a:solidFill>
              <a:srgbClr val="010000"/>
            </a:solidFill>
            <a:latin typeface="Calibri Light" panose="020F0302020204030204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hlinkClick xmlns:r="http://schemas.openxmlformats.org/officeDocument/2006/relationships" r:id="rId4"/>
            </a:rPr>
            <a:t>Affiliate-Staff-Training-Record-Sample-FY2023.docx (live.com)</a:t>
          </a:r>
          <a:br>
            <a:rPr lang="en-US" sz="1600" kern="1200">
              <a:solidFill>
                <a:srgbClr val="010000"/>
              </a:solidFill>
              <a:latin typeface="Calibri Light" panose="020F0302020204030204"/>
            </a:rPr>
          </a:br>
          <a:endParaRPr lang="en-US" sz="1600" kern="1200">
            <a:solidFill>
              <a:srgbClr val="010000"/>
            </a:solidFill>
            <a:latin typeface="Calibri Light" panose="020F0302020204030204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>
              <a:solidFill>
                <a:srgbClr val="444444"/>
              </a:solidFill>
              <a:latin typeface="Calibri"/>
              <a:cs typeface="Calibri"/>
              <a:hlinkClick xmlns:r="http://schemas.openxmlformats.org/officeDocument/2006/relationships" r:id="rId5"/>
            </a:rPr>
            <a:t>Policy Templates – USCCB Community (mrsconnect.org)</a:t>
          </a:r>
          <a:br>
            <a:rPr lang="en-US" sz="1600" kern="1200">
              <a:latin typeface="Calibri Light" panose="020F0302020204030204"/>
            </a:rPr>
          </a:br>
          <a:endParaRPr lang="en-US" sz="1600" kern="1200">
            <a:solidFill>
              <a:srgbClr val="444444"/>
            </a:solidFill>
            <a:latin typeface="Calibri"/>
            <a:cs typeface="Calibri"/>
          </a:endParaRPr>
        </a:p>
      </dsp:txBody>
      <dsp:txXfrm>
        <a:off x="6364781" y="651451"/>
        <a:ext cx="2790315" cy="3689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C4E67-5E12-4C84-804E-6973D7F286D3}">
      <dsp:nvSpPr>
        <dsp:cNvPr id="0" name=""/>
        <dsp:cNvSpPr/>
      </dsp:nvSpPr>
      <dsp:spPr>
        <a:xfrm>
          <a:off x="3128" y="616984"/>
          <a:ext cx="3050459" cy="345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Cultural Orientation Materials</a:t>
          </a:r>
        </a:p>
      </dsp:txBody>
      <dsp:txXfrm>
        <a:off x="3128" y="616984"/>
        <a:ext cx="3050459" cy="345600"/>
      </dsp:txXfrm>
    </dsp:sp>
    <dsp:sp modelId="{256646ED-429E-4495-9A53-30D6DCA3D66C}">
      <dsp:nvSpPr>
        <dsp:cNvPr id="0" name=""/>
        <dsp:cNvSpPr/>
      </dsp:nvSpPr>
      <dsp:spPr>
        <a:xfrm>
          <a:off x="3128" y="962584"/>
          <a:ext cx="3050459" cy="29831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Develop additional orientation materials for clients (PPT slides and handouts) focused on cultural orientation requirements</a:t>
          </a:r>
          <a:br>
            <a:rPr lang="en-US" sz="1200" kern="1200">
              <a:latin typeface="Calibri Light" panose="020F0302020204030204"/>
            </a:rPr>
          </a:b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Update</a:t>
          </a:r>
          <a:r>
            <a:rPr lang="en-US" sz="1200" kern="1200"/>
            <a:t> internal CO policy and final CO assessment to match CORE assessment standards</a:t>
          </a:r>
          <a:br>
            <a:rPr lang="en-US" sz="1200" kern="1200">
              <a:latin typeface="Calibri Light" panose="020F0302020204030204"/>
            </a:rPr>
          </a:br>
          <a:endParaRPr lang="en-US" sz="1200" kern="1200"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Include CO checklist in all case files for each adult </a:t>
          </a: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who completes cultural orientation</a:t>
          </a:r>
          <a:br>
            <a:rPr lang="en-US" sz="1200" kern="1200">
              <a:solidFill>
                <a:srgbClr val="010000"/>
              </a:solidFill>
              <a:latin typeface="Calibri Light" panose="020F0302020204030204"/>
            </a:rPr>
          </a:br>
          <a:endParaRPr lang="en-US" sz="1200" kern="1200">
            <a:latin typeface="Calibri Light" panose="020F0302020204030204"/>
          </a:endParaRPr>
        </a:p>
      </dsp:txBody>
      <dsp:txXfrm>
        <a:off x="3128" y="962584"/>
        <a:ext cx="3050459" cy="2983128"/>
      </dsp:txXfrm>
    </dsp:sp>
    <dsp:sp modelId="{F4CBF6A9-934D-4E6D-9166-E3D11AFA57DD}">
      <dsp:nvSpPr>
        <dsp:cNvPr id="0" name=""/>
        <dsp:cNvSpPr/>
      </dsp:nvSpPr>
      <dsp:spPr>
        <a:xfrm>
          <a:off x="3480651" y="616984"/>
          <a:ext cx="3050459" cy="3456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 Light" panose="020F0302020204030204"/>
            </a:rPr>
            <a:t>Affiliate Procedures</a:t>
          </a:r>
          <a:endParaRPr lang="en-US" sz="1200" kern="1200"/>
        </a:p>
      </dsp:txBody>
      <dsp:txXfrm>
        <a:off x="3480651" y="616984"/>
        <a:ext cx="3050459" cy="345600"/>
      </dsp:txXfrm>
    </dsp:sp>
    <dsp:sp modelId="{E5A46721-32EE-41EC-A303-CE26BD17C224}">
      <dsp:nvSpPr>
        <dsp:cNvPr id="0" name=""/>
        <dsp:cNvSpPr/>
      </dsp:nvSpPr>
      <dsp:spPr>
        <a:xfrm>
          <a:off x="3480651" y="962584"/>
          <a:ext cx="3050459" cy="2983128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Internal CO Assessment training</a:t>
          </a:r>
          <a:r>
            <a:rPr lang="en-US" sz="1200" kern="1200">
              <a:latin typeface="Calibri Light" panose="020F0302020204030204"/>
            </a:rPr>
            <a:t> with</a:t>
          </a:r>
          <a:r>
            <a:rPr lang="en-US" sz="1200" kern="1200"/>
            <a:t> caseworkers</a:t>
          </a:r>
          <a:br>
            <a:rPr lang="en-US" sz="1200" kern="1200">
              <a:solidFill>
                <a:srgbClr val="010000"/>
              </a:solidFill>
              <a:latin typeface="Calibri Light" panose="020F0302020204030204"/>
            </a:rPr>
          </a:br>
          <a:endParaRPr lang="en-US" sz="1200" kern="1200">
            <a:solidFill>
              <a:srgbClr val="010000"/>
            </a:solidFill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Change</a:t>
          </a:r>
          <a:r>
            <a:rPr lang="en-US" sz="1200" kern="1200"/>
            <a:t> </a:t>
          </a:r>
          <a:r>
            <a:rPr lang="en-US" sz="1200" kern="1200">
              <a:latin typeface="Calibri Light" panose="020F0302020204030204"/>
            </a:rPr>
            <a:t>processes</a:t>
          </a:r>
          <a:r>
            <a:rPr lang="en-US" sz="1200" kern="1200"/>
            <a:t> to increase client/caseworkers interaction that reiterates how to contact emergency services, home address, phone number, etc</a:t>
          </a: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.</a:t>
          </a:r>
          <a:br>
            <a:rPr lang="en-US" sz="1200" kern="1200">
              <a:solidFill>
                <a:srgbClr val="010000"/>
              </a:solidFill>
              <a:latin typeface="Calibri Light" panose="020F0302020204030204"/>
            </a:rPr>
          </a:br>
          <a:endParaRPr lang="en-US" sz="1200" kern="1200">
            <a:solidFill>
              <a:srgbClr val="010000"/>
            </a:solidFill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Update</a:t>
          </a:r>
          <a:r>
            <a:rPr lang="en-US" sz="1200" kern="1200">
              <a:latin typeface="Calibri Light" panose="020F0302020204030204"/>
            </a:rPr>
            <a:t> agency's</a:t>
          </a:r>
          <a:r>
            <a:rPr lang="en-US" sz="1200" kern="1200"/>
            <a:t> case note template to include pre/post CO assessment</a:t>
          </a:r>
          <a:endParaRPr lang="en-US" sz="1200" kern="1200"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 Consult with USCCB's Cultural Orientation Coordinator Elena </a:t>
          </a:r>
          <a:r>
            <a:rPr lang="en-US" sz="1200" b="0" kern="1200">
              <a:latin typeface="Calibri Light"/>
              <a:cs typeface="Calibri Light"/>
            </a:rPr>
            <a:t>Tothazanwith</a:t>
          </a:r>
          <a:r>
            <a:rPr lang="en-US" sz="1200" kern="1200">
              <a:latin typeface="Calibri Light" panose="020F0302020204030204"/>
            </a:rPr>
            <a:t> </a:t>
          </a:r>
          <a:r>
            <a:rPr lang="en-US" sz="1200" kern="1200">
              <a:hlinkClick xmlns:r="http://schemas.openxmlformats.org/officeDocument/2006/relationships" r:id="rId1"/>
            </a:rPr>
            <a:t>etothazan@usccb.org</a:t>
          </a:r>
          <a:r>
            <a:rPr lang="en-US" sz="1200" b="0" kern="1200">
              <a:latin typeface="Calibri Light"/>
              <a:cs typeface="Calibri Light"/>
            </a:rPr>
            <a:t> </a:t>
          </a:r>
          <a:br>
            <a:rPr lang="en-US" sz="1200" b="0" kern="1200">
              <a:latin typeface="Calibri Light"/>
              <a:cs typeface="Calibri Light"/>
            </a:rPr>
          </a:br>
          <a:endParaRPr lang="en-US" sz="1200" b="1" kern="1200">
            <a:latin typeface="Segoe UI"/>
            <a:cs typeface="Segoe U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 </a:t>
          </a:r>
          <a:r>
            <a:rPr lang="en-US" sz="1200" kern="1200">
              <a:latin typeface="Calibri Light" panose="020F0302020204030204"/>
              <a:hlinkClick xmlns:r="http://schemas.openxmlformats.org/officeDocument/2006/relationships" r:id="rId2"/>
            </a:rPr>
            <a:t>Promising Practices Series on Cultural Orientation</a:t>
          </a:r>
          <a:endParaRPr lang="en-US" sz="1200" kern="1200"/>
        </a:p>
      </dsp:txBody>
      <dsp:txXfrm>
        <a:off x="3480651" y="962584"/>
        <a:ext cx="3050459" cy="2983128"/>
      </dsp:txXfrm>
    </dsp:sp>
    <dsp:sp modelId="{F0F26493-0278-4CFA-BB68-8013100B89B4}">
      <dsp:nvSpPr>
        <dsp:cNvPr id="0" name=""/>
        <dsp:cNvSpPr/>
      </dsp:nvSpPr>
      <dsp:spPr>
        <a:xfrm>
          <a:off x="6958175" y="616984"/>
          <a:ext cx="3050459" cy="3456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USCCB/MRS Training</a:t>
          </a:r>
        </a:p>
      </dsp:txBody>
      <dsp:txXfrm>
        <a:off x="6958175" y="616984"/>
        <a:ext cx="3050459" cy="345600"/>
      </dsp:txXfrm>
    </dsp:sp>
    <dsp:sp modelId="{31656AB8-0A29-44C6-B83C-51406A98AFC6}">
      <dsp:nvSpPr>
        <dsp:cNvPr id="0" name=""/>
        <dsp:cNvSpPr/>
      </dsp:nvSpPr>
      <dsp:spPr>
        <a:xfrm>
          <a:off x="6958175" y="962584"/>
          <a:ext cx="3050459" cy="298312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hlinkClick xmlns:r="http://schemas.openxmlformats.org/officeDocument/2006/relationships" r:id="rId3"/>
            </a:rPr>
            <a:t>Cultural Orientation and Community Integration in Times of High Arrivals</a:t>
          </a:r>
          <a:r>
            <a:rPr lang="en-US" sz="1200" kern="1200"/>
            <a:t> - Zoom</a:t>
          </a: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 </a:t>
          </a:r>
          <a:br>
            <a:rPr lang="en-US" sz="1200" kern="120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(</a:t>
          </a:r>
          <a:r>
            <a:rPr lang="en-US" sz="1200" kern="1200">
              <a:latin typeface="Calibri Light" panose="020F0302020204030204"/>
            </a:rPr>
            <a:t>USCCB requirements</a:t>
          </a: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)</a:t>
          </a:r>
          <a:br>
            <a:rPr lang="en-US" sz="1200" kern="1200">
              <a:latin typeface="Calibri Light" panose="020F0302020204030204"/>
            </a:rPr>
          </a:br>
          <a:endParaRPr lang="en-US" sz="1200" kern="1200">
            <a:solidFill>
              <a:srgbClr val="010000"/>
            </a:solidFill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hlinkClick xmlns:r="http://schemas.openxmlformats.org/officeDocument/2006/relationships" r:id="rId4"/>
            </a:rPr>
            <a:t>Cultural Orientation Documentation - Zoom</a:t>
          </a:r>
          <a:br>
            <a:rPr lang="en-US" sz="1200" kern="120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(</a:t>
          </a:r>
          <a:r>
            <a:rPr lang="en-US" sz="1200" kern="1200">
              <a:latin typeface="Calibri Light" panose="020F0302020204030204"/>
            </a:rPr>
            <a:t>USCCB requirements &amp; How to Document</a:t>
          </a:r>
          <a:r>
            <a:rPr lang="en-US" sz="1200" kern="1200">
              <a:solidFill>
                <a:srgbClr val="010000"/>
              </a:solidFill>
              <a:latin typeface="Calibri Light" panose="020F0302020204030204"/>
            </a:rPr>
            <a:t>)</a:t>
          </a:r>
          <a:br>
            <a:rPr lang="en-US" sz="1200" kern="1200">
              <a:latin typeface="Calibri Light" panose="020F0302020204030204"/>
            </a:rPr>
          </a:br>
          <a:endParaRPr lang="en-US" sz="1200" kern="1200">
            <a:solidFill>
              <a:srgbClr val="010000"/>
            </a:solidFill>
            <a:latin typeface="Calibri Light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 Light" panose="020F0302020204030204"/>
            </a:rPr>
            <a:t> </a:t>
          </a:r>
          <a:r>
            <a:rPr lang="en-US" sz="1200" kern="1200">
              <a:hlinkClick xmlns:r="http://schemas.openxmlformats.org/officeDocument/2006/relationships" r:id="rId5"/>
            </a:rPr>
            <a:t>Cultural Orientation Objectives and Indicators - CORE (coresourceexchange.org)</a:t>
          </a:r>
          <a:br>
            <a:rPr lang="en-US" sz="1200" kern="1200">
              <a:latin typeface="Calibri Light" panose="020F0302020204030204"/>
            </a:rPr>
          </a:br>
          <a:endParaRPr lang="en-US" sz="1200" kern="1200"/>
        </a:p>
      </dsp:txBody>
      <dsp:txXfrm>
        <a:off x="6958175" y="962584"/>
        <a:ext cx="3050459" cy="2983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8739241-A00C-4638-854A-58FE88DD0B9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8F67FF-F859-4DEB-A589-302E10C0D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Interact with presenters and attendees by:</a:t>
            </a:r>
            <a:endParaRPr lang="en-US"/>
          </a:p>
          <a:p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/>
              <a:t>Typing and asking questions in the chat box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Unmute yourself and ask a question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Program Strengthening Plan or PSP is a document given to a site when the OSR monitoring report is sent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Contains all of the findings from the monitoring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Used to see how a site resolves findings after an OSR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A "litmus test" to see if a site needs support or growth in certain areas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There are PSPs for both USCCB/MRS monitoring and PRM monitoring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9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 panose="020F0502020204030204"/>
              </a:rPr>
              <a:t>For Mostly Compliant/Compliant Sites: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Site is sent report and PSP with findings. Main point of contact for the PSP is the R&amp;P Field Support Specialist (FSS)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Site has 30 business days to fill out the Program Strengthening Actions section and send back to USCCB/MRS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Site can meet with the FSS during this time to discuss possible PSAs to include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Once sent back, FSS either approves or sends it back for edits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When approved the PSP is finalized and the site has a 90-day period to implement the actions in the PSA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After 90 days, site RD and any staff working on the PSP have an hour long phone call with the FSS to discuss progress</a:t>
            </a:r>
            <a:endParaRPr lang="en-US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Site will also submit supporting documents such as policies, staff training logs, and QC attendance and minutes if requested by FSS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The FSS will review notes from the meeting and any requested supporting documents and set resolution statuses for findings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FSS sends back the complete PSP to the site.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For Partially Compliant Sites:</a:t>
            </a: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Site is sent report and PSP with findings. Main point of contact for the PSP is the R&amp;P Field Support Specialist (FSS)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Site has 30 business days to fill out the Program Strengthening Actions section and send back to USCCB/MRS</a:t>
            </a:r>
            <a:endParaRPr lang="en-US">
              <a:cs typeface="Calibri"/>
            </a:endParaRPr>
          </a:p>
          <a:p>
            <a:pPr marL="628650" lvl="1" indent="-171450">
              <a:lnSpc>
                <a:spcPct val="8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Site can meet with the FSS during this time to discuss possible PSAs to include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Once sent back, FSS either approves or sends it back for edits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When approved the PSP is finalized and the site has a 90-day period to implement the actions in the PSA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After 90 days, site will submit at least 5 case files that are requested by the FSS; site has 5 business days to submit</a:t>
            </a:r>
            <a:endParaRPr lang="en-US">
              <a:cs typeface="Calibri"/>
            </a:endParaRPr>
          </a:p>
          <a:p>
            <a:pPr marL="628650" lvl="1" indent="-171450">
              <a:lnSpc>
                <a:spcPct val="8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Site will also submit supporting documents such as policies, staff training logs, and QC attendance and minutes if requested by FSS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The FSS will review the case files and any requested supporting documents and set resolution statuses for findings</a:t>
            </a:r>
            <a:endParaRPr lang="en-US">
              <a:cs typeface="Calibri"/>
            </a:endParaRPr>
          </a:p>
          <a:p>
            <a:pPr marL="171450" indent="-171450">
              <a:lnSpc>
                <a:spcPct val="8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FSS sends back the complete PSP to the site.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/>
              <a:t>A PSP is a way for your site, USCCB/MRS and PRM to track your progress following an OSR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It is a structured way to set goals and discover areas where you need support</a:t>
            </a:r>
            <a:endParaRPr lang="en-US"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/>
              <a:t>Your site is encouraged to reach out to the R&amp;P Field Support Specialist and your site's R&amp;P Field Support Coordinator at any time during the process with any questions and to request support</a:t>
            </a:r>
            <a:endParaRPr lang="en-US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/>
              <a:t>It is a way to demonstrate the hard work and progress your site's staff has been working on</a:t>
            </a:r>
            <a:endParaRPr lang="en-US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/>
              <a:t>The PSP process helps to strengthen the network as a whole and to ensure that affiliates are abiding by guidelines set in the R&amp;P Cooperative Agreement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4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DD76-C2BF-4EC1-BB2D-E553425FD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09DA7-A3D7-438B-942E-EFE057431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78389-B4E9-43F0-A290-B40BFBF7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4CA2-C396-46FB-BF62-2C17EDBA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44C7-CFE1-4D21-BE77-4B6506C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9542-4C6E-488C-B5BE-1C66E84D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92E0-F744-47A3-9DC9-C3701B459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BDBA-E673-434C-A6F8-B976161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E429-D958-4366-B58A-4F8E1AA6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44C1-FE53-4F65-9644-FC34917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F7D7B-49D1-47C1-B9A4-3CF3E428F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CC207-7330-4328-96E5-4DAC111F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4003-7440-48D2-9DB7-80ABA69E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471F-28E9-46E0-88FB-C60794E5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B11F8-9BD2-410B-9527-31CBB153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DD76-C2BF-4EC1-BB2D-E553425FD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09DA7-A3D7-438B-942E-EFE057431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78389-B4E9-43F0-A290-B40BFBF7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4CA2-C396-46FB-BF62-2C17EDBA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44C7-CFE1-4D21-BE77-4B6506C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AA9B-6471-4011-9326-4C1816AE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2BAC-05A5-4D87-AE29-CD76BAE12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7E9F-EC36-4AFF-B0C5-7C14910B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82EE0-0068-4D7F-AF80-BD3C4D08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D668-CBF0-4233-8E0D-0385F9A0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97AC-02D4-4768-B279-93E3905C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2217E-47B6-496C-91A2-946ABA6A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67B97-3ECA-4D90-A4AD-FE7FECDB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DF78A-3299-4BD3-9958-FAE137D5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18B4-DDCB-4B1F-803A-538FD8F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F30C-60B9-40B5-9FFD-C1C0D06F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1647-369D-4ACC-A6DA-2E9CCE29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0D0D9-C312-4E70-A5F5-44190F07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43A-4B23-4516-87F4-BAF6C3C3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CF743-011B-47FE-B8EB-0D1C81BA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D2EDE-E4D7-4BFD-9D4F-F731C680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7001-3638-45E0-9153-32E326F0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9AB4B-CED2-47B6-A335-6D91FBDA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18703-0D66-43AE-B5DC-288ECCC37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81C26-D556-4996-BB51-334FA8491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69CBD-12DD-44C7-A2E8-BE2D3904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5C834-14D8-4583-9E0F-6942037F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548C7-12F9-4B41-8AC9-C2A55C80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8114F-7630-4623-9559-A1E190B5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82B9-51BD-4266-AB7A-3A446C20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9AB6C-F8EE-409A-8202-86A32831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EF38F-B9E3-4F75-BF0D-38540E64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01782-6E1E-483B-BA87-30C6DCF1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D011-F6D1-41E9-BA58-63F2D7C0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CBF0-9F72-49B6-A06B-D9C8D255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BCFE0-6C5D-46D2-98E8-841557C6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556F-9CC5-4AF7-AF1D-FF8C1BFD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D9379-3DDD-4D3F-83CB-9C1C5C9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1F17-6666-48BE-A842-F522B272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8B0C-EC4A-46C7-A89C-EDA43FD7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FD213-D1E0-495A-95EE-0DA3AB2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A8B9-111C-4535-B866-BADAD7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AA9B-6471-4011-9326-4C1816AE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2BAC-05A5-4D87-AE29-CD76BAE12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7E9F-EC36-4AFF-B0C5-7C14910B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82EE0-0068-4D7F-AF80-BD3C4D08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D668-CBF0-4233-8E0D-0385F9A0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9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3BF7-B20B-4964-AA69-A09B5736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91AAE-F2C0-472F-AE2E-835E58E1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2B406-C0EA-4A08-9257-88C5DBF31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2FF6-EA61-4DEF-AA49-0E6ACA1A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B6133-B46A-4F8F-8C71-F695AA02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79F7-4C47-4477-A6BF-58E976D2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9542-4C6E-488C-B5BE-1C66E84D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92E0-F744-47A3-9DC9-C3701B459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BDBA-E673-434C-A6F8-B976161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E429-D958-4366-B58A-4F8E1AA6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44C1-FE53-4F65-9644-FC34917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F7D7B-49D1-47C1-B9A4-3CF3E428F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CC207-7330-4328-96E5-4DAC111F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4003-7440-48D2-9DB7-80ABA69E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471F-28E9-46E0-88FB-C60794E5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B11F8-9BD2-410B-9527-31CBB153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97AC-02D4-4768-B279-93E3905C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2217E-47B6-496C-91A2-946ABA6A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67B97-3ECA-4D90-A4AD-FE7FECDB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DF78A-3299-4BD3-9958-FAE137D5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18B4-DDCB-4B1F-803A-538FD8F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F30C-60B9-40B5-9FFD-C1C0D06F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1647-369D-4ACC-A6DA-2E9CCE29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0D0D9-C312-4E70-A5F5-44190F07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43A-4B23-4516-87F4-BAF6C3C3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CF743-011B-47FE-B8EB-0D1C81BA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D2EDE-E4D7-4BFD-9D4F-F731C680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7001-3638-45E0-9153-32E326F0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9AB4B-CED2-47B6-A335-6D91FBDA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18703-0D66-43AE-B5DC-288ECCC37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81C26-D556-4996-BB51-334FA8491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69CBD-12DD-44C7-A2E8-BE2D3904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5C834-14D8-4583-9E0F-6942037F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548C7-12F9-4B41-8AC9-C2A55C80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8114F-7630-4623-9559-A1E190B5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82B9-51BD-4266-AB7A-3A446C20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9AB6C-F8EE-409A-8202-86A32831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EF38F-B9E3-4F75-BF0D-38540E64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01782-6E1E-483B-BA87-30C6DCF1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D011-F6D1-41E9-BA58-63F2D7C0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CBF0-9F72-49B6-A06B-D9C8D255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BCFE0-6C5D-46D2-98E8-841557C6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556F-9CC5-4AF7-AF1D-FF8C1BFD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D9379-3DDD-4D3F-83CB-9C1C5C9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1F17-6666-48BE-A842-F522B272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8B0C-EC4A-46C7-A89C-EDA43FD7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FD213-D1E0-495A-95EE-0DA3AB2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A8B9-111C-4535-B866-BADAD7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3BF7-B20B-4964-AA69-A09B5736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91AAE-F2C0-472F-AE2E-835E58E1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2B406-C0EA-4A08-9257-88C5DBF31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2FF6-EA61-4DEF-AA49-0E6ACA1A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B6133-B46A-4F8F-8C71-F695AA02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79F7-4C47-4477-A6BF-58E976D2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7FE58-6B7B-463B-BCA0-FCC41D5E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3C76-D85F-46DC-A8E0-173C4544A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4966-DDF5-43DF-9211-976F44C47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AB9F-6D0D-4C41-8194-4C84C7350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A8F61-227A-49D4-8D1E-E75B2932F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7FE58-6B7B-463B-BCA0-FCC41D5E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3C76-D85F-46DC-A8E0-173C4544A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4966-DDF5-43DF-9211-976F44C47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0E08-65E4-430C-9C12-1CB02F9416BA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AB9F-6D0D-4C41-8194-4C84C7350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A8F61-227A-49D4-8D1E-E75B2932F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view.officeapps.live.com/op/view.aspx?src=https%3A%2F%2Fmrsconnect.org%2Fwp-content%2Fuploads%2F2023%2F02%2FRF-22-RP-Housing-Supply-Checklist-Rev.-Feb.-2023.docx&amp;wdOrigin=BROWSELIN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sccb.zoom.us/rec/play/9tLf7aru7ZciQUkFRVM5XqD5euaOuYuuXZehIOncPYFsM95sk-LqAeJrZgU_eSbo4OBU2wYzD3ourV0.GphE3EJ5T5X1u4LJ?canPlayFromShare=true&amp;from=share_recording_detail&amp;startTime=1687888818000&amp;componentName=rec-play&amp;originRequestUrl=https%3A%2F%2Fusccb.zoom.us%2Frec%2Fshare%2Fo_tPiMjiS3YAgk9RwQckdJhovgigNVCr94DEFmyWpe-OltxOljyplSDtdVayALoF.W30-YigPAvzq_Tyg%3FstartTime%3D1687888818000" TargetMode="External"/><Relationship Id="rId3" Type="http://schemas.openxmlformats.org/officeDocument/2006/relationships/diagramLayout" Target="../diagrams/layout3.xml"/><Relationship Id="rId7" Type="http://schemas.openxmlformats.org/officeDocument/2006/relationships/hyperlink" Target="https://usccb.zoom.us/rec/play/d1tWtvdXsoBzgIbQBmJjBfhPtE0E0mO2gDwx1EqC5bit9FXgyTYOLpwqqUW73Ds_LP8Tw2XNBnhayDUt.WjHqJ-1-1IeWCej_?canPlayFromShare=true&amp;from=share_recording_detail&amp;startTime=1684864831000&amp;componentName=rec-play&amp;originRequestUrl=https%3A%2F%2Fusccb.zoom.us%2Frec%2Fshare%2F7AtKrRMboVa64CVK4n49kH8sJv7PaquULkFd3pYual6gLInGq1UkqDGRDAjjXNk.kDCx_FtEKLsw9lJg%3FstartTime%3D1684864831000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rsconnect.org/courses/improving-rp-period-report-accuracy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usccb.zoom.us/webinar/register/WN_7S51UDDkQeqmiXIQOhX4qA#/registration" TargetMode="External"/><Relationship Id="rId3" Type="http://schemas.openxmlformats.org/officeDocument/2006/relationships/image" Target="../media/image28.svg"/><Relationship Id="rId7" Type="http://schemas.openxmlformats.org/officeDocument/2006/relationships/hyperlink" Target="https://mrsconnect.org/resettlement-services/reception-and-placement-rp/prm-monitoring-prep-2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rsconnect.org/resettlement-services/reception-and-placement-rp/case-file-forms/" TargetMode="External"/><Relationship Id="rId5" Type="http://schemas.openxmlformats.org/officeDocument/2006/relationships/hyperlink" Target="https://view.officeapps.live.com/op/view.aspx?src=https%3A%2F%2Fmrsconnect.org%2Fwp-content%2Fuploads%2F2023%2F05%2FFY23-RP-CFMT-Addendum-rev.-April-2023.docx&amp;wdOrigin=BROWSELINK" TargetMode="External"/><Relationship Id="rId4" Type="http://schemas.openxmlformats.org/officeDocument/2006/relationships/hyperlink" Target="https://view.officeapps.live.com/op/view.aspx?src=https%3A%2F%2Fmrsconnect.org%2Fwp-content%2Fuploads%2F2023%2F05%2FFY23-RP-Case-File-Monitoring-Tool-rev.-March-2023-corrected-dropdown.xlsx&amp;wdOrigin=BROWSELINK" TargetMode="External"/><Relationship Id="rId9" Type="http://schemas.openxmlformats.org/officeDocument/2006/relationships/hyperlink" Target="https://coresourceexchange.org/2023/08/21/register-for-cores-webinar-introducing-the-new-domestic-cultural-orientation-curriculum/?utm_source=CO+Resource+Exchange+Mailing+List&amp;utm_campaign=782582aaca-August3_Newsletter&amp;utm_medium=email&amp;utm_term=0_3f81cf566a-782582aaca-425276341&amp;mc_cid=782582aaca&amp;mc_eid=2cd810e46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sccb.zoom.us/rec/play/PJ9EuRRjO87XzmOOaoZKooaonzSsI6Hdn_NM2fwJxIJ8TeMNykmZr5RLE9q45ROHwLj_QS883_3MkiUh.P1bVLXheIIYxE3eE?continueMode=true&amp;_x_zm_rtaid=giaKLyaPSDumIDzLs434xQ.1667243839127.7f6562a8052f338ca61d7e539046e95f&amp;_x_zm_rhtaid=815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https://usccb.zoom.us/rec/play/pOQJ0YSEah8Wf-F3p7gFnAiQayEzaSUbPx1u7-y3-4jXFGcGFR5hF7hlpO4h4z4MVSiV11B6CBwn8qE.HuZ3o4DYob0dkHfo?canPlayFromShare=true&amp;from=share_recording_detail&amp;startTime=1652205641000&amp;componentName=rec-play&amp;originRequestUrl=https%3A%2F%2Fusccb.zoom.us%2Frec%2Fshare%2F2F7WX33uycvvsQdCEG_2ZwSd__itdi4VlMCpbfaTEgf9j1bU58D8L1UpRwj2syvi.dINEG2cJUL3Yut2M%3FstartTime%3D1652205641000" TargetMode="External"/><Relationship Id="rId12" Type="http://schemas.openxmlformats.org/officeDocument/2006/relationships/image" Target="../media/image10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0" Type="http://schemas.openxmlformats.org/officeDocument/2006/relationships/hyperlink" Target="https://mrsconnect.org/wp-content/uploads/2020/01/Adult-Acknowledgement-of-Receipt-of-Direct-Assistance-RF-35.mp4" TargetMode="Externa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usccb.zoom.us/rec/play/O4m_JGu69VKPn6P4jh-DWqD2I1anG9P7dVDa33s7hENUBRWNlhdiXml3GY-wFmYHr6xTdAUHYL8z4eWU.BCtHw9I_PBk9WDL0?continueMode=true&amp;_x_zm_rtaid=giaKLyaPSDumIDzLs434xQ.1667243839127.7f6562a8052f338ca61d7e539046e95f&amp;_x_zm_rhtaid=8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0"/>
            <a:ext cx="3959352" cy="6858000"/>
          </a:xfrm>
          <a:prstGeom prst="rect">
            <a:avLst/>
          </a:prstGeom>
          <a:solidFill>
            <a:srgbClr val="20386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207818" y="4517756"/>
            <a:ext cx="3447288" cy="16856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" y="478537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4148988" y="5529816"/>
            <a:ext cx="7862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R&amp;P Common Findings </a:t>
            </a:r>
          </a:p>
          <a:p>
            <a:r>
              <a:rPr lang="en-US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29, 2023 </a:t>
            </a:r>
          </a:p>
          <a:p>
            <a:r>
              <a:rPr lang="en-US"/>
              <a:t> 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F2FEAE4-EDB8-5941-7918-560A766CE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5578"/>
            <a:ext cx="8216589" cy="5527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1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838200" y="296800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latin typeface="Open Sans"/>
                <a:ea typeface="Open Sans"/>
                <a:cs typeface="Open Sans"/>
              </a:rPr>
              <a:t>#2: Reception Services</a:t>
            </a:r>
            <a:r>
              <a:rPr lang="en-US" sz="5200" b="1">
                <a:latin typeface="Open Sans"/>
                <a:ea typeface="Open Sans"/>
                <a:cs typeface="Open Sans"/>
              </a:rPr>
              <a:t> </a:t>
            </a:r>
            <a:endParaRPr lang="en-US" sz="52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883160" y="1379577"/>
            <a:ext cx="9886705" cy="518680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4404875" y="2079847"/>
            <a:ext cx="6700784" cy="417145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Lack of proper evidence of airport reception.</a:t>
            </a:r>
          </a:p>
          <a:p>
            <a:pPr marL="285750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Culturally appropriate ready-to-eat meal upon arrival were not received. Clients were provided with a fast-food meal.</a:t>
            </a:r>
          </a:p>
          <a:p>
            <a:pPr marL="285750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Lack of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evidence of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the Home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&amp;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Personal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Safety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Orientations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being provided.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 marL="285750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Housing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supply checklist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:</a:t>
            </a:r>
          </a:p>
          <a:p>
            <a:pPr marL="742950" lvl="1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Missing required information to be captured in detail as indicated on the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USCCB/MRS Form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.</a:t>
            </a:r>
          </a:p>
          <a:p>
            <a:pPr marL="742950" lvl="1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Incomplete checklists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 marL="285750" indent="-285750" defTabSz="786384">
              <a:spcAft>
                <a:spcPts val="600"/>
              </a:spcAft>
              <a:buFont typeface="Arial"/>
              <a:buChar char="•"/>
            </a:pP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Housing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safety 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checklists</a:t>
            </a:r>
            <a:r>
              <a:rPr lang="en-US" sz="1700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were not documented as provided in instances where there was a move to permanent housing</a:t>
            </a:r>
            <a:r>
              <a:rPr lang="en-US" sz="1700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en-US" sz="1700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3" name="Picture 2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091501B4-65CF-8479-CACA-08CC4358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24" y="4342017"/>
            <a:ext cx="3416173" cy="1979331"/>
          </a:xfrm>
          <a:prstGeom prst="rect">
            <a:avLst/>
          </a:prstGeom>
        </p:spPr>
      </p:pic>
      <p:pic>
        <p:nvPicPr>
          <p:cNvPr id="5" name="Picture 4" descr="A collection of objects on a blue background&#10;&#10;Description automatically generated">
            <a:extLst>
              <a:ext uri="{FF2B5EF4-FFF2-40B4-BE49-F238E27FC236}">
                <a16:creationId xmlns:a16="http://schemas.microsoft.com/office/drawing/2014/main" id="{669C71A1-6C3C-6B7C-090A-732D1EF28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88" y="2075369"/>
            <a:ext cx="3369710" cy="20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E59-09FE-4179-9A38-F1A0DD1C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898" y="346540"/>
            <a:ext cx="10515600" cy="814466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Recommendations</a:t>
            </a:r>
            <a:endParaRPr lang="en-US" b="1">
              <a:solidFill>
                <a:schemeClr val="bg2"/>
              </a:solidFill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1C637-B1A4-7756-50EF-6DC873283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483380"/>
              </p:ext>
            </p:extLst>
          </p:nvPr>
        </p:nvGraphicFramePr>
        <p:xfrm>
          <a:off x="733089" y="1399566"/>
          <a:ext cx="8469665" cy="389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7B58E5-138F-6001-24A0-A9E10955752A}"/>
              </a:ext>
            </a:extLst>
          </p:cNvPr>
          <p:cNvSpPr/>
          <p:nvPr/>
        </p:nvSpPr>
        <p:spPr>
          <a:xfrm>
            <a:off x="8924949" y="3599394"/>
            <a:ext cx="3089608" cy="3075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58368">
              <a:spcAft>
                <a:spcPts val="600"/>
              </a:spcAft>
            </a:pPr>
            <a:br>
              <a:rPr lang="en-US" sz="1600" b="1" i="1">
                <a:cs typeface="Calibri"/>
              </a:rPr>
            </a:br>
            <a:br>
              <a:rPr lang="en-US" sz="1400" b="1">
                <a:cs typeface="Calibri"/>
              </a:rPr>
            </a:br>
            <a:endParaRPr lang="en-US"/>
          </a:p>
          <a:p>
            <a:pPr defTabSz="658368">
              <a:spcAft>
                <a:spcPts val="600"/>
              </a:spcAft>
            </a:pPr>
            <a:endParaRPr lang="en-US" b="1" i="1">
              <a:solidFill>
                <a:schemeClr val="tx1"/>
              </a:solidFill>
              <a:cs typeface="Calibri"/>
            </a:endParaRPr>
          </a:p>
          <a:p>
            <a:pPr defTabSz="658368">
              <a:spcAft>
                <a:spcPts val="600"/>
              </a:spcAft>
            </a:pPr>
            <a:r>
              <a:rPr lang="en-US" b="1" i="1">
                <a:solidFill>
                  <a:schemeClr val="tx1"/>
                </a:solidFill>
                <a:cs typeface="Calibri"/>
              </a:rPr>
              <a:t>Resources</a:t>
            </a:r>
            <a:endParaRPr lang="en-US" b="1">
              <a:solidFill>
                <a:schemeClr val="tx1"/>
              </a:solidFill>
              <a:cs typeface="Calibri"/>
            </a:endParaRPr>
          </a:p>
          <a:p>
            <a:pPr defTabSz="658368">
              <a:spcAft>
                <a:spcPts val="600"/>
              </a:spcAft>
            </a:pPr>
            <a:r>
              <a:rPr lang="en-US" sz="1400" b="1">
                <a:solidFill>
                  <a:schemeClr val="tx1"/>
                </a:solidFill>
                <a:cs typeface="Calibri"/>
              </a:rPr>
              <a:t>R</a:t>
            </a:r>
            <a:r>
              <a:rPr lang="en-US" sz="1400" b="1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&amp;P Cooperative </a:t>
            </a:r>
            <a:r>
              <a:rPr lang="en-US" sz="1400" b="1">
                <a:solidFill>
                  <a:schemeClr val="tx1"/>
                </a:solidFill>
                <a:ea typeface="+mn-lt"/>
                <a:cs typeface="+mn-lt"/>
              </a:rPr>
              <a:t>Agreement</a:t>
            </a:r>
          </a:p>
          <a:p>
            <a:pPr defTabSz="658368">
              <a:spcAft>
                <a:spcPts val="600"/>
              </a:spcAft>
            </a:pPr>
            <a:r>
              <a:rPr lang="en-US" sz="1400" b="1">
                <a:solidFill>
                  <a:schemeClr val="tx1"/>
                </a:solidFill>
                <a:ea typeface="+mn-lt"/>
                <a:cs typeface="+mn-lt"/>
              </a:rPr>
              <a:t>USCCB</a:t>
            </a:r>
            <a:r>
              <a:rPr lang="en-US" sz="1400" b="1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webinars/training</a:t>
            </a:r>
            <a:endParaRPr lang="en-US" sz="1400" b="1" kern="1200">
              <a:solidFill>
                <a:schemeClr val="tx1"/>
              </a:solidFill>
              <a:latin typeface="+mn-lt"/>
              <a:cs typeface="Calibri"/>
            </a:endParaRPr>
          </a:p>
          <a:p>
            <a:pPr marL="285750" indent="-285750" defTabSz="658368">
              <a:spcAft>
                <a:spcPts val="600"/>
              </a:spcAft>
              <a:buFont typeface="Arial"/>
              <a:buChar char="•"/>
            </a:pPr>
            <a:r>
              <a:rPr lang="en-US" sz="1400" b="1">
                <a:solidFill>
                  <a:srgbClr val="0710FA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R&amp;P Onboarding Session #1: R&amp;P Core Services - Zoom</a:t>
            </a:r>
            <a:br>
              <a:rPr lang="en-US" sz="1400" b="1">
                <a:ea typeface="+mn-lt"/>
                <a:cs typeface="+mn-lt"/>
              </a:rPr>
            </a:br>
            <a:r>
              <a:rPr lang="en-US" sz="1400" i="1">
                <a:solidFill>
                  <a:srgbClr val="0710FA"/>
                </a:solidFill>
                <a:ea typeface="+mn-lt"/>
                <a:cs typeface="+mn-lt"/>
              </a:rPr>
              <a:t>(Pre-arrival services)</a:t>
            </a:r>
            <a:endParaRPr lang="en-US" sz="1400" b="1" i="1">
              <a:solidFill>
                <a:srgbClr val="0710FA"/>
              </a:solidFill>
              <a:ea typeface="+mn-lt"/>
              <a:cs typeface="+mn-lt"/>
            </a:endParaRPr>
          </a:p>
          <a:p>
            <a:pPr marL="285750" indent="-285750" defTabSz="658368">
              <a:spcAft>
                <a:spcPts val="600"/>
              </a:spcAft>
              <a:buFont typeface="Arial"/>
              <a:buChar char="•"/>
            </a:pPr>
            <a:r>
              <a:rPr lang="en-US" sz="1400" b="1">
                <a:solidFill>
                  <a:srgbClr val="0710FA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R&amp;P Onboarding Session #2: R&amp;P Case File Documentation - Zoom</a:t>
            </a:r>
            <a:br>
              <a:rPr lang="en-US" sz="1400">
                <a:ea typeface="+mn-lt"/>
                <a:cs typeface="+mn-lt"/>
              </a:rPr>
            </a:br>
            <a:r>
              <a:rPr lang="en-US" sz="1400" i="1">
                <a:solidFill>
                  <a:srgbClr val="0710FA"/>
                </a:solidFill>
                <a:ea typeface="+mn-lt"/>
                <a:cs typeface="+mn-lt"/>
              </a:rPr>
              <a:t>(Detailed Record of Reception Services)</a:t>
            </a:r>
            <a:endParaRPr lang="en-US" sz="1400" i="1" kern="1200">
              <a:solidFill>
                <a:srgbClr val="0710FA"/>
              </a:solidFill>
              <a:cs typeface="Calibri" panose="020F0502020204030204"/>
            </a:endParaRP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endParaRPr lang="en-US" sz="1400">
              <a:solidFill>
                <a:srgbClr val="0710FA"/>
              </a:solidFill>
              <a:cs typeface="Calibri"/>
            </a:endParaRPr>
          </a:p>
          <a:p>
            <a:pPr marL="534670" lvl="1" indent="-205740">
              <a:spcAft>
                <a:spcPts val="600"/>
              </a:spcAft>
              <a:buFont typeface="Arial"/>
              <a:buChar char="•"/>
            </a:pPr>
            <a:endParaRPr lang="en-US" sz="1400" b="1">
              <a:solidFill>
                <a:srgbClr val="0710FA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sz="1440">
              <a:solidFill>
                <a:schemeClr val="tx1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70" name="Graphic 69" descr="Lights On with solid fill">
            <a:extLst>
              <a:ext uri="{FF2B5EF4-FFF2-40B4-BE49-F238E27FC236}">
                <a16:creationId xmlns:a16="http://schemas.microsoft.com/office/drawing/2014/main" id="{F8F0C891-DAF3-7FAB-01CF-563A4CF95B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40000">
            <a:off x="10322312" y="806605"/>
            <a:ext cx="1193181" cy="11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9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438082" y="525568"/>
            <a:ext cx="10286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#3: Written Policies and Procedures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76730" y="1714435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24817" y="2309534"/>
            <a:ext cx="7885550" cy="369529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50874E-3616-4ECA-B97C-F95A2F5A0F2B}"/>
              </a:ext>
            </a:extLst>
          </p:cNvPr>
          <p:cNvGrpSpPr/>
          <p:nvPr/>
        </p:nvGrpSpPr>
        <p:grpSpPr>
          <a:xfrm>
            <a:off x="10499343" y="267186"/>
            <a:ext cx="1578153" cy="1515643"/>
            <a:chOff x="4997227" y="1643928"/>
            <a:chExt cx="2610486" cy="250708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9454279-A696-46D5-95A1-D1666CCAF257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6A5A3FED-3748-412B-BAA6-95A6AF3E41EC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D5D2B68-EC67-43F9-AA2B-BF69457A9DDC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9F6957-AAA5-462C-A771-00988A6B83EB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3BBCD7-48FA-4BA5-884E-4BBAD727913E}"/>
              </a:ext>
            </a:extLst>
          </p:cNvPr>
          <p:cNvSpPr txBox="1"/>
          <p:nvPr/>
        </p:nvSpPr>
        <p:spPr>
          <a:xfrm rot="20686718">
            <a:off x="10419832" y="486832"/>
            <a:ext cx="172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these annually!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1C246F-D315-6D8A-8C8F-56E1FFF145C7}"/>
              </a:ext>
            </a:extLst>
          </p:cNvPr>
          <p:cNvSpPr/>
          <p:nvPr/>
        </p:nvSpPr>
        <p:spPr>
          <a:xfrm>
            <a:off x="780595" y="2600775"/>
            <a:ext cx="3791412" cy="12173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,Sans-Serif"/>
              <a:buChar char="•"/>
            </a:pPr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solidFill>
                  <a:srgbClr val="000000"/>
                </a:solidFill>
                <a:cs typeface="Calibri"/>
              </a:rPr>
              <a:t>Training evidence provided did not capture all required information for a training log,</a:t>
            </a:r>
            <a:br>
              <a:rPr lang="en-US" sz="1400">
                <a:solidFill>
                  <a:srgbClr val="000000"/>
                </a:solidFill>
                <a:cs typeface="Calibri"/>
              </a:rPr>
            </a:br>
            <a:r>
              <a:rPr lang="en-US" sz="1400">
                <a:solidFill>
                  <a:srgbClr val="000000"/>
                </a:solidFill>
                <a:cs typeface="Calibri"/>
              </a:rPr>
              <a:t>including training outcomes.</a:t>
            </a:r>
            <a:r>
              <a:rPr lang="en-US">
                <a:solidFill>
                  <a:srgbClr val="000000"/>
                </a:solidFill>
                <a:cs typeface="Calibri"/>
              </a:rPr>
              <a:t> </a:t>
            </a:r>
            <a:endParaRPr lang="en-US"/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A297D0-A52D-C3E4-322E-69F2D5606175}"/>
              </a:ext>
            </a:extLst>
          </p:cNvPr>
          <p:cNvSpPr/>
          <p:nvPr/>
        </p:nvSpPr>
        <p:spPr>
          <a:xfrm>
            <a:off x="780595" y="4152654"/>
            <a:ext cx="3791412" cy="13381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The affiliate was not implementing all required components of the Accountability to Affected Populations (AAP) framework and staff were not aware of all aspects of the program’s AAP plan. 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1D8574-C9C8-124F-EA02-9AC09F51AAFB}"/>
              </a:ext>
            </a:extLst>
          </p:cNvPr>
          <p:cNvSpPr/>
          <p:nvPr/>
        </p:nvSpPr>
        <p:spPr>
          <a:xfrm>
            <a:off x="4720692" y="2600774"/>
            <a:ext cx="3512632" cy="12173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Affiliate staff did not collect client feedback surveys from clients as outlined in the affiliate AAP policy.</a:t>
            </a:r>
            <a:endParaRPr lang="en-US" sz="140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6A5A6A-93A4-5BF2-732D-81F4A9785706}"/>
              </a:ext>
            </a:extLst>
          </p:cNvPr>
          <p:cNvSpPr/>
          <p:nvPr/>
        </p:nvSpPr>
        <p:spPr>
          <a:xfrm>
            <a:off x="4655643" y="4152653"/>
            <a:ext cx="3791412" cy="13381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,Sans-Serif"/>
              <a:buChar char="•"/>
            </a:pPr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The R&amp;P disbursement policy is out-of-date and reflects a $925 minimum per-capita instead of the required minimum per-capita of $1025 for FY2022 and $1075 for FY2023. 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algn="ctr"/>
            <a:endParaRPr lang="en-US" sz="14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12" name="Picture 11" descr="A person wearing a scarf and sitting at a desk with a computer&#10;&#10;Description automatically generated">
            <a:extLst>
              <a:ext uri="{FF2B5EF4-FFF2-40B4-BE49-F238E27FC236}">
                <a16:creationId xmlns:a16="http://schemas.microsoft.com/office/drawing/2014/main" id="{98CB587C-C89D-5D63-112A-B7F1FC742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351" y="3146840"/>
            <a:ext cx="3031273" cy="21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1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E59-09FE-4179-9A38-F1A0DD1C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898" y="346540"/>
            <a:ext cx="10515600" cy="814466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Recommendations</a:t>
            </a:r>
            <a:endParaRPr lang="en-US" b="1">
              <a:solidFill>
                <a:schemeClr val="bg2"/>
              </a:solidFill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1C637-B1A4-7756-50EF-6DC873283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237287"/>
              </p:ext>
            </p:extLst>
          </p:nvPr>
        </p:nvGraphicFramePr>
        <p:xfrm>
          <a:off x="1461720" y="1464054"/>
          <a:ext cx="9157959" cy="4531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0" name="Graphic 69" descr="Lights On with solid fill">
            <a:extLst>
              <a:ext uri="{FF2B5EF4-FFF2-40B4-BE49-F238E27FC236}">
                <a16:creationId xmlns:a16="http://schemas.microsoft.com/office/drawing/2014/main" id="{F8F0C891-DAF3-7FAB-01CF-563A4CF95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40000">
            <a:off x="9170019" y="81776"/>
            <a:ext cx="1193181" cy="11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42521" y="531937"/>
            <a:ext cx="10669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#4: Cultural Orientation 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1305557"/>
            <a:ext cx="10942842" cy="648685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558887" y="2067923"/>
            <a:ext cx="10832211" cy="356979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633228" y="321293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DFC7F5E-D1D5-5FC5-0072-13E524F3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17" y="2583713"/>
            <a:ext cx="3393687" cy="23503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43C219-E009-2541-B6E0-5E28F0061B55}"/>
              </a:ext>
            </a:extLst>
          </p:cNvPr>
          <p:cNvSpPr/>
          <p:nvPr/>
        </p:nvSpPr>
        <p:spPr>
          <a:xfrm>
            <a:off x="4612083" y="2333210"/>
            <a:ext cx="3150219" cy="1523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Client did not recall being provided with information concerning the roles and responsibilities of agency and client. None of the clients understood the effects of moving.</a:t>
            </a:r>
            <a:endParaRPr lang="en-US" sz="1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399484-DBD1-F160-63F3-72310C1BDBD0}"/>
              </a:ext>
            </a:extLst>
          </p:cNvPr>
          <p:cNvSpPr/>
          <p:nvPr/>
        </p:nvSpPr>
        <p:spPr>
          <a:xfrm>
            <a:off x="8059667" y="2258868"/>
            <a:ext cx="3057293" cy="16819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During case interview, none of the adult case members were aware of how to contact emergency services or ask for interpretation.</a:t>
            </a:r>
            <a:endParaRPr lang="en-US" sz="1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EC167B-BC6E-93F1-C748-6FE1143F5634}"/>
              </a:ext>
            </a:extLst>
          </p:cNvPr>
          <p:cNvSpPr/>
          <p:nvPr/>
        </p:nvSpPr>
        <p:spPr>
          <a:xfrm>
            <a:off x="8115423" y="4015184"/>
            <a:ext cx="2955073" cy="1524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Affiliate case files consistently lacked sufficient evidence of compliance with CO assessment.</a:t>
            </a:r>
            <a:endParaRPr lang="en-US" sz="1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CE0654-345F-3A1E-EDB9-9D66A75EEC9A}"/>
              </a:ext>
            </a:extLst>
          </p:cNvPr>
          <p:cNvSpPr/>
          <p:nvPr/>
        </p:nvSpPr>
        <p:spPr>
          <a:xfrm>
            <a:off x="4714301" y="4015184"/>
            <a:ext cx="2955073" cy="152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Completed service period case files reviewed did not contain a complete record of assessment of refugee understanding of orientation topics.</a:t>
            </a:r>
          </a:p>
        </p:txBody>
      </p:sp>
    </p:spTree>
    <p:extLst>
      <p:ext uri="{BB962C8B-B14F-4D97-AF65-F5344CB8AC3E}">
        <p14:creationId xmlns:p14="http://schemas.microsoft.com/office/powerpoint/2010/main" val="1757267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E59-09FE-4179-9A38-F1A0DD1C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898" y="346540"/>
            <a:ext cx="10515600" cy="814466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Recommendations</a:t>
            </a:r>
            <a:endParaRPr lang="en-US" b="1">
              <a:solidFill>
                <a:schemeClr val="bg2"/>
              </a:solidFill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1C637-B1A4-7756-50EF-6DC873283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76971"/>
              </p:ext>
            </p:extLst>
          </p:nvPr>
        </p:nvGraphicFramePr>
        <p:xfrm>
          <a:off x="901231" y="1510517"/>
          <a:ext cx="10011763" cy="4562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0" name="Graphic 69" descr="Lights On with solid fill">
            <a:extLst>
              <a:ext uri="{FF2B5EF4-FFF2-40B4-BE49-F238E27FC236}">
                <a16:creationId xmlns:a16="http://schemas.microsoft.com/office/drawing/2014/main" id="{F8F0C891-DAF3-7FAB-01CF-563A4CF95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40000">
            <a:off x="10573535" y="376258"/>
            <a:ext cx="1193181" cy="11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AE9C214-061B-E1C3-D731-B4357322058D}"/>
              </a:ext>
            </a:extLst>
          </p:cNvPr>
          <p:cNvSpPr txBox="1"/>
          <p:nvPr/>
        </p:nvSpPr>
        <p:spPr>
          <a:xfrm>
            <a:off x="430152" y="140693"/>
            <a:ext cx="1056663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Top 3 Challenging R&amp;P Findings </a:t>
            </a:r>
            <a:endParaRPr lang="en-US" sz="4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715AC9-3979-B830-CD93-BDC29ED0D081}"/>
              </a:ext>
            </a:extLst>
          </p:cNvPr>
          <p:cNvGrpSpPr/>
          <p:nvPr/>
        </p:nvGrpSpPr>
        <p:grpSpPr>
          <a:xfrm>
            <a:off x="659149" y="1165978"/>
            <a:ext cx="2246789" cy="1558373"/>
            <a:chOff x="0" y="1168779"/>
            <a:chExt cx="1953577" cy="1558373"/>
          </a:xfrm>
          <a:solidFill>
            <a:srgbClr val="FF00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A8EC13-5E14-AF1B-FE4F-3246C632F770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A9BC091-49E0-943B-A2C4-CF55621BBD22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Health Screening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A629A-DBC3-A881-B440-D88C6018E30F}"/>
              </a:ext>
            </a:extLst>
          </p:cNvPr>
          <p:cNvGrpSpPr/>
          <p:nvPr/>
        </p:nvGrpSpPr>
        <p:grpSpPr>
          <a:xfrm>
            <a:off x="659150" y="2918735"/>
            <a:ext cx="2246788" cy="1617987"/>
            <a:chOff x="0" y="1168779"/>
            <a:chExt cx="1953577" cy="1558373"/>
          </a:xfrm>
          <a:solidFill>
            <a:srgbClr val="FF00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E5302AA-071F-59D8-0472-5EC31AC11C1F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21E820C-3E34-3A0A-E693-5C2AAA047EF4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R&amp;P Period Reporting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1BBD8E-DA56-FC20-E065-C4CAB24DBD58}"/>
              </a:ext>
            </a:extLst>
          </p:cNvPr>
          <p:cNvGrpSpPr/>
          <p:nvPr/>
        </p:nvGrpSpPr>
        <p:grpSpPr>
          <a:xfrm>
            <a:off x="659150" y="4746863"/>
            <a:ext cx="2246788" cy="1558373"/>
            <a:chOff x="0" y="1168779"/>
            <a:chExt cx="1953577" cy="1558373"/>
          </a:xfrm>
          <a:solidFill>
            <a:srgbClr val="FF0000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29759C1-4CAA-A3CF-2AC2-30CC7129E1B6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highlight>
                  <a:srgbClr val="808080"/>
                </a:highlight>
              </a:endParaRPr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321CD2E1-3494-FCBC-4D43-6C92AE9BD1B8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Quarterly Consultation </a:t>
              </a:r>
              <a:br>
                <a:rPr lang="en-US" sz="2000" kern="1200"/>
              </a:br>
              <a:r>
                <a:rPr lang="en-US" sz="2000" kern="1200"/>
                <a:t>Compliance 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4994F5-D4D3-F200-ECFC-D9D002C7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22" y="1083236"/>
            <a:ext cx="8669977" cy="516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9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42521" y="531937"/>
            <a:ext cx="1066918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latin typeface="Open Sans"/>
                <a:ea typeface="Open Sans"/>
                <a:cs typeface="Open Sans"/>
              </a:rPr>
              <a:t>Quarterly Consultations  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1305557"/>
            <a:ext cx="9580479" cy="648685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478069" y="2033286"/>
            <a:ext cx="7992030" cy="449343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633228" y="321293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43C219-E009-2541-B6E0-5E28F0061B55}"/>
              </a:ext>
            </a:extLst>
          </p:cNvPr>
          <p:cNvSpPr/>
          <p:nvPr/>
        </p:nvSpPr>
        <p:spPr>
          <a:xfrm>
            <a:off x="778167" y="2275483"/>
            <a:ext cx="3277219" cy="1697179"/>
          </a:xfrm>
          <a:prstGeom prst="roundRect">
            <a:avLst/>
          </a:prstGeom>
          <a:solidFill>
            <a:srgbClr val="CCA0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cs typeface="Calibri" panose="020F0502020204030204"/>
              </a:rPr>
              <a:t>Quarterly consultations held did not have a</a:t>
            </a:r>
            <a:r>
              <a:rPr lang="en-US" b="1">
                <a:solidFill>
                  <a:schemeClr val="tx1"/>
                </a:solidFill>
                <a:cs typeface="Calibri" panose="020F0502020204030204"/>
              </a:rPr>
              <a:t> local public safety representative present.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399484-DBD1-F160-63F3-72310C1BDBD0}"/>
              </a:ext>
            </a:extLst>
          </p:cNvPr>
          <p:cNvSpPr/>
          <p:nvPr/>
        </p:nvSpPr>
        <p:spPr>
          <a:xfrm>
            <a:off x="4607578" y="2270413"/>
            <a:ext cx="3461383" cy="17050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cs typeface="Calibri" panose="020F0502020204030204"/>
              </a:rPr>
              <a:t>Local governance was </a:t>
            </a:r>
            <a:r>
              <a:rPr lang="en-US" b="1">
                <a:solidFill>
                  <a:schemeClr val="tx1"/>
                </a:solidFill>
                <a:cs typeface="Calibri" panose="020F0502020204030204"/>
              </a:rPr>
              <a:t>invited but did not participate</a:t>
            </a:r>
            <a:r>
              <a:rPr lang="en-US" sz="1600">
                <a:solidFill>
                  <a:schemeClr val="tx1"/>
                </a:solidFill>
                <a:cs typeface="Calibri" panose="020F0502020204030204"/>
              </a:rPr>
              <a:t> in the scheduled quarterly consultation meeting.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EC167B-BC6E-93F1-C748-6FE1143F5634}"/>
              </a:ext>
            </a:extLst>
          </p:cNvPr>
          <p:cNvSpPr/>
          <p:nvPr/>
        </p:nvSpPr>
        <p:spPr>
          <a:xfrm>
            <a:off x="2411969" y="4188367"/>
            <a:ext cx="3786345" cy="20089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The QC attendance records and meeting minutes reviewed indicated that at </a:t>
            </a:r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least one required participant was not in attendance 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at these meetings. In addition, from the minutes it was </a:t>
            </a:r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not always clear that all required topics were discussed</a:t>
            </a:r>
            <a:r>
              <a:rPr lang="en-US" sz="1600">
                <a:solidFill>
                  <a:schemeClr val="tx1"/>
                </a:solidFill>
                <a:ea typeface="+mn-lt"/>
                <a:cs typeface="+mn-lt"/>
              </a:rPr>
              <a:t>. </a:t>
            </a:r>
            <a:endParaRPr lang="en-US" sz="1400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9" name="Picture 8" descr="A calendar with a blue and orange grid&#10;&#10;Description automatically generated">
            <a:extLst>
              <a:ext uri="{FF2B5EF4-FFF2-40B4-BE49-F238E27FC236}">
                <a16:creationId xmlns:a16="http://schemas.microsoft.com/office/drawing/2014/main" id="{9FA671A4-CA96-2876-1EE1-7AD8B00E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581" y="2507908"/>
            <a:ext cx="3308927" cy="2765822"/>
          </a:xfrm>
          <a:prstGeom prst="rect">
            <a:avLst/>
          </a:prstGeom>
        </p:spPr>
      </p:pic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36403294-9E7D-97E9-98E7-856477419B4F}"/>
              </a:ext>
            </a:extLst>
          </p:cNvPr>
          <p:cNvSpPr/>
          <p:nvPr/>
        </p:nvSpPr>
        <p:spPr>
          <a:xfrm>
            <a:off x="9796318" y="4059670"/>
            <a:ext cx="577273" cy="542636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1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499579" y="372538"/>
            <a:ext cx="7358307" cy="1418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Quarterly Consultations</a:t>
            </a:r>
            <a:r>
              <a:rPr lang="en-US" sz="4400" b="1">
                <a:latin typeface="Open Sans"/>
                <a:ea typeface="Open Sans"/>
                <a:cs typeface="Open Sans"/>
              </a:rPr>
              <a:t> </a:t>
            </a:r>
            <a:endParaRPr lang="en-US" sz="4400" b="1" kern="1200">
              <a:latin typeface="+mj-lt"/>
              <a:ea typeface="+mj-ea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197614" y="1784797"/>
            <a:ext cx="3734395" cy="303121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5370097" y="3140327"/>
            <a:ext cx="1536865" cy="84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0352">
              <a:spcAft>
                <a:spcPts val="600"/>
              </a:spcAft>
            </a:pPr>
            <a:endParaRPr lang="en-US" sz="1044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65735" indent="-165735" defTabSz="53035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44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9601188-58CD-75AA-F8FF-04311AD7E9C0}"/>
              </a:ext>
            </a:extLst>
          </p:cNvPr>
          <p:cNvSpPr/>
          <p:nvPr/>
        </p:nvSpPr>
        <p:spPr>
          <a:xfrm>
            <a:off x="6580139" y="1604479"/>
            <a:ext cx="4586077" cy="2585688"/>
          </a:xfrm>
          <a:prstGeom prst="wedgeRoundRect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530352">
              <a:spcAft>
                <a:spcPts val="600"/>
              </a:spcAft>
            </a:pPr>
            <a:endParaRPr lang="en-US" b="1" i="1">
              <a:solidFill>
                <a:schemeClr val="tx1"/>
              </a:solidFill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br>
              <a:rPr lang="en-US" b="1" i="1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b="1" i="1">
                <a:solidFill>
                  <a:schemeClr val="tx1"/>
                </a:solidFill>
                <a:ea typeface="+mn-lt"/>
                <a:cs typeface="+mn-lt"/>
              </a:rPr>
              <a:t>How has your agency overcome challenges with Quarterly Consultations? </a:t>
            </a:r>
            <a:endParaRPr lang="en-US" i="1">
              <a:solidFill>
                <a:schemeClr val="tx1"/>
              </a:solidFill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br>
              <a:rPr lang="en-US" sz="1600" b="1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Laura Jones, Assistant Regional Director</a:t>
            </a:r>
            <a:endParaRPr lang="en-US" sz="1200" b="1" i="1">
              <a:solidFill>
                <a:schemeClr val="tx1"/>
              </a:solidFill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Refugee Services </a:t>
            </a:r>
            <a:endParaRPr lang="en-US" sz="1200" b="1" i="1">
              <a:solidFill>
                <a:schemeClr val="tx1"/>
              </a:solidFill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r>
              <a:rPr lang="en-US" sz="1600" b="1">
                <a:solidFill>
                  <a:schemeClr val="tx1"/>
                </a:solidFill>
                <a:ea typeface="+mn-lt"/>
                <a:cs typeface="+mn-lt"/>
              </a:rPr>
              <a:t>Catholic Charities Diocese of Charolette. </a:t>
            </a:r>
            <a:endParaRPr lang="en-US" sz="1200" b="1" i="1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endParaRPr lang="en-US" sz="1044" i="1" kern="1200">
              <a:solidFill>
                <a:schemeClr val="lt1"/>
              </a:solidFill>
              <a:latin typeface="+mn-lt"/>
              <a:ea typeface="+mn-lt"/>
              <a:cs typeface="+mn-lt"/>
            </a:endParaRPr>
          </a:p>
          <a:p>
            <a:pPr defTabSz="530352">
              <a:spcAft>
                <a:spcPts val="600"/>
              </a:spcAft>
            </a:pPr>
            <a:br>
              <a:rPr lang="en-US" sz="1600" kern="1200"/>
            </a:br>
            <a:endParaRPr lang="en-US" sz="1600" i="1" kern="1200">
              <a:latin typeface="+mn-lt"/>
              <a:cs typeface="Calibri" panose="020F0502020204030204"/>
            </a:endParaRPr>
          </a:p>
          <a:p>
            <a:pPr defTabSz="530352">
              <a:spcAft>
                <a:spcPts val="600"/>
              </a:spcAft>
            </a:pPr>
            <a:endParaRPr lang="en-US" sz="1000" i="1">
              <a:cs typeface="Calibri"/>
            </a:endParaRPr>
          </a:p>
        </p:txBody>
      </p:sp>
      <p:pic>
        <p:nvPicPr>
          <p:cNvPr id="8" name="Picture 7" descr="A person with blonde hair wearing a black cardigan and a turquoise shirt&#10;&#10;Description automatically generated">
            <a:extLst>
              <a:ext uri="{FF2B5EF4-FFF2-40B4-BE49-F238E27FC236}">
                <a16:creationId xmlns:a16="http://schemas.microsoft.com/office/drawing/2014/main" id="{B86C375D-1B84-70D4-BFFF-D2CDFDEA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" y="1684136"/>
            <a:ext cx="3940629" cy="3653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049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418360"/>
            <a:ext cx="1066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Screenings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724226" y="1180363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728477" y="1820801"/>
            <a:ext cx="4678484" cy="46656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Case files documented delays in health screening provision and 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inconsistent case noting of the reason for delay.</a:t>
            </a: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 </a:t>
            </a:r>
            <a:br>
              <a:rPr lang="en-US" sz="2000">
                <a:solidFill>
                  <a:srgbClr val="000000"/>
                </a:solidFill>
                <a:ea typeface="+mn-lt"/>
                <a:cs typeface="+mn-lt"/>
              </a:rPr>
            </a:b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Case files were </a:t>
            </a:r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missing case note documentation of initial health screening and immunizations</a:t>
            </a: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.</a:t>
            </a:r>
            <a:br>
              <a:rPr lang="en-US" sz="2000">
                <a:solidFill>
                  <a:srgbClr val="000000"/>
                </a:solidFill>
                <a:ea typeface="+mn-lt"/>
                <a:cs typeface="+mn-lt"/>
              </a:rPr>
            </a:br>
            <a:endParaRPr lang="en-US" sz="2000">
              <a:solidFill>
                <a:srgbClr val="000000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cs typeface="Calibri"/>
              </a:rPr>
              <a:t>Files that had completed their </a:t>
            </a:r>
            <a:r>
              <a:rPr lang="en-US" sz="2000" b="1">
                <a:solidFill>
                  <a:srgbClr val="000000"/>
                </a:solidFill>
                <a:cs typeface="Calibri"/>
              </a:rPr>
              <a:t>30th day after arrival did not have evidence of the provision of immunizations or a health screening</a:t>
            </a:r>
            <a:r>
              <a:rPr lang="en-US" sz="2000">
                <a:solidFill>
                  <a:srgbClr val="000000"/>
                </a:solidFill>
                <a:cs typeface="Calibri"/>
              </a:rPr>
              <a:t>. </a:t>
            </a:r>
          </a:p>
          <a:p>
            <a:endParaRPr lang="en-US" sz="2000">
              <a:solidFill>
                <a:srgbClr val="000000"/>
              </a:solidFill>
              <a:cs typeface="Calibri"/>
            </a:endParaRPr>
          </a:p>
          <a:p>
            <a:endParaRPr lang="en-US" sz="2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633228" y="321293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506CC-52E1-F8BD-22BB-D7F23AC35550}"/>
              </a:ext>
            </a:extLst>
          </p:cNvPr>
          <p:cNvSpPr/>
          <p:nvPr/>
        </p:nvSpPr>
        <p:spPr>
          <a:xfrm>
            <a:off x="5716114" y="1716890"/>
            <a:ext cx="6110118" cy="4977377"/>
          </a:xfrm>
          <a:prstGeom prst="roundRect">
            <a:avLst/>
          </a:prstGeom>
          <a:solidFill>
            <a:srgbClr val="E3BDF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i="1">
                <a:solidFill>
                  <a:schemeClr val="tx1"/>
                </a:solidFill>
                <a:cs typeface="Calibri"/>
              </a:rPr>
              <a:t>Solutions: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Meeting with the State Refugee Office to </a:t>
            </a:r>
            <a:r>
              <a:rPr lang="en-US" b="1">
                <a:solidFill>
                  <a:schemeClr val="tx1"/>
                </a:solidFill>
                <a:cs typeface="Calibri"/>
              </a:rPr>
              <a:t>increase the number of health screening providers</a:t>
            </a:r>
            <a:r>
              <a:rPr lang="en-US">
                <a:solidFill>
                  <a:schemeClr val="tx1"/>
                </a:solidFill>
                <a:cs typeface="Calibri"/>
              </a:rPr>
              <a:t> in your local area. </a:t>
            </a:r>
            <a:br>
              <a:rPr lang="en-US">
                <a:cs typeface="Calibri"/>
              </a:rPr>
            </a:br>
            <a:endParaRPr lang="en-US" sz="1600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Meet with </a:t>
            </a:r>
            <a:r>
              <a:rPr lang="en-US" b="1">
                <a:solidFill>
                  <a:schemeClr val="tx1"/>
                </a:solidFill>
                <a:cs typeface="Calibri"/>
              </a:rPr>
              <a:t>local public health representatives</a:t>
            </a:r>
            <a:r>
              <a:rPr lang="en-US">
                <a:solidFill>
                  <a:schemeClr val="tx1"/>
                </a:solidFill>
                <a:cs typeface="Calibri"/>
              </a:rPr>
              <a:t> to discuss issues/concerns regarding refugee health screenings and delays. Include the State Refugee Health Coordinator in these discussions. </a:t>
            </a:r>
            <a:br>
              <a:rPr lang="en-US">
                <a:cs typeface="Calibri"/>
              </a:rPr>
            </a:br>
            <a:endParaRPr lang="en-US">
              <a:solidFill>
                <a:schemeClr val="tx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Updated the R&amp;P Case Note template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!  include 3 sections for health screening appointments.</a:t>
            </a:r>
          </a:p>
          <a:p>
            <a:pPr marL="914400" lvl="1" indent="-45720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Date health screening was scheduled</a:t>
            </a:r>
          </a:p>
          <a:p>
            <a:pPr marL="914400" lvl="1" indent="-45720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Date health screening occurred </a:t>
            </a:r>
          </a:p>
          <a:p>
            <a:pPr marL="914400" lvl="1" indent="-45720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Date of second health screening</a:t>
            </a:r>
          </a:p>
        </p:txBody>
      </p:sp>
      <p:pic>
        <p:nvPicPr>
          <p:cNvPr id="5" name="Graphic 4" descr="Heart with pulse with solid fill">
            <a:extLst>
              <a:ext uri="{FF2B5EF4-FFF2-40B4-BE49-F238E27FC236}">
                <a16:creationId xmlns:a16="http://schemas.microsoft.com/office/drawing/2014/main" id="{8B58D2D1-9A48-1F4C-5720-504F9D8F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7102" y="283234"/>
            <a:ext cx="928778" cy="84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3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3FDF6-C541-464D-74AA-4192688E5A39}"/>
              </a:ext>
            </a:extLst>
          </p:cNvPr>
          <p:cNvSpPr txBox="1"/>
          <p:nvPr/>
        </p:nvSpPr>
        <p:spPr>
          <a:xfrm>
            <a:off x="534155" y="584287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latin typeface="Bahnschrift"/>
                <a:ea typeface="Open Sans"/>
                <a:cs typeface="Open Sans"/>
              </a:rPr>
              <a:t>Zoom Features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35DC7-65B5-FEDD-9312-F21586430E3C}"/>
              </a:ext>
            </a:extLst>
          </p:cNvPr>
          <p:cNvSpPr/>
          <p:nvPr/>
        </p:nvSpPr>
        <p:spPr>
          <a:xfrm>
            <a:off x="0" y="1577947"/>
            <a:ext cx="12192000" cy="2832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6E2A1EB-17B7-46A4-050C-FA870E088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68" y="435614"/>
            <a:ext cx="2385023" cy="8637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C5B4A-0BA9-54C6-A7DC-2A34B91B482A}"/>
              </a:ext>
            </a:extLst>
          </p:cNvPr>
          <p:cNvSpPr txBox="1"/>
          <p:nvPr/>
        </p:nvSpPr>
        <p:spPr>
          <a:xfrm>
            <a:off x="530613" y="2168074"/>
            <a:ext cx="5369611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Bahnschrift"/>
                <a:ea typeface="+mn-lt"/>
                <a:cs typeface="+mn-lt"/>
              </a:rPr>
              <a:t>Interact with presenters and attendees by:</a:t>
            </a:r>
            <a:endParaRPr lang="en-US" sz="3200">
              <a:ea typeface="+mn-lt"/>
              <a:cs typeface="+mn-lt"/>
            </a:endParaRPr>
          </a:p>
          <a:p>
            <a:endParaRPr lang="en-US" sz="32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latin typeface="Bahnschrift"/>
                <a:ea typeface="+mn-lt"/>
                <a:cs typeface="+mn-lt"/>
              </a:rPr>
              <a:t>Typing questions in the Q&amp;A box</a:t>
            </a:r>
            <a:endParaRPr lang="en-US" sz="320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latin typeface="Bahnschrift"/>
                <a:ea typeface="+mn-lt"/>
                <a:cs typeface="+mn-lt"/>
              </a:rPr>
              <a:t>Raise your hand if you want to ask a question verbally at the end</a:t>
            </a:r>
            <a:endParaRPr lang="en-US" sz="3200">
              <a:ea typeface="+mn-lt"/>
              <a:cs typeface="+mn-lt"/>
            </a:endParaRPr>
          </a:p>
          <a:p>
            <a:endParaRPr lang="en-US" sz="3200" b="1">
              <a:solidFill>
                <a:schemeClr val="tx2"/>
              </a:solidFill>
              <a:latin typeface="Bahnschrift"/>
              <a:ea typeface="+mn-lt"/>
              <a:cs typeface="+mn-lt"/>
            </a:endParaRPr>
          </a:p>
          <a:p>
            <a:endParaRPr lang="en-US" sz="3200" b="1">
              <a:solidFill>
                <a:schemeClr val="tx2"/>
              </a:solidFill>
              <a:ea typeface="+mn-lt"/>
              <a:cs typeface="+mn-lt"/>
            </a:endParaRPr>
          </a:p>
          <a:p>
            <a:pPr marL="457200" indent="-457200">
              <a:buFont typeface="Wingdings"/>
              <a:buChar char="v"/>
            </a:pPr>
            <a:endParaRPr lang="en-US" sz="3200" b="1">
              <a:solidFill>
                <a:schemeClr val="tx2"/>
              </a:solidFill>
              <a:cs typeface="Calibri"/>
            </a:endParaRPr>
          </a:p>
        </p:txBody>
      </p:sp>
      <p:pic>
        <p:nvPicPr>
          <p:cNvPr id="10" name="Graphic 10" descr="Postit Notes 3 with solid fill">
            <a:extLst>
              <a:ext uri="{FF2B5EF4-FFF2-40B4-BE49-F238E27FC236}">
                <a16:creationId xmlns:a16="http://schemas.microsoft.com/office/drawing/2014/main" id="{DD2B65D0-DDDA-A981-DADA-A461C3160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6180" y="2166871"/>
            <a:ext cx="4434625" cy="4391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2B3C5B-433F-1C3F-2073-FC49AB4C1CC9}"/>
              </a:ext>
            </a:extLst>
          </p:cNvPr>
          <p:cNvSpPr txBox="1"/>
          <p:nvPr/>
        </p:nvSpPr>
        <p:spPr>
          <a:xfrm rot="1380000">
            <a:off x="7834648" y="3164864"/>
            <a:ext cx="202842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Bahnschrift"/>
              </a:rPr>
              <a:t>The Zoom </a:t>
            </a:r>
            <a:endParaRPr lang="en-US" sz="2400">
              <a:latin typeface="Calibri" panose="020F0502020204030204"/>
              <a:cs typeface="Calibri" panose="020F0502020204030204"/>
            </a:endParaRPr>
          </a:p>
          <a:p>
            <a:r>
              <a:rPr lang="en-US" sz="2400">
                <a:latin typeface="Bahnschrift"/>
              </a:rPr>
              <a:t>toolbar is at the bottom of your screen!</a:t>
            </a:r>
            <a:endParaRPr lang="en-US" sz="240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562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43811" y="333693"/>
            <a:ext cx="1066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R&amp;P Period Reporting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1180364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813145" y="362568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1EB731-FE24-61F6-F2BF-3A3BDA49AEA7}"/>
              </a:ext>
            </a:extLst>
          </p:cNvPr>
          <p:cNvSpPr/>
          <p:nvPr/>
        </p:nvSpPr>
        <p:spPr>
          <a:xfrm>
            <a:off x="1340781" y="1853199"/>
            <a:ext cx="9083361" cy="43213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Submitted period report were either </a:t>
            </a:r>
            <a:r>
              <a:rPr lang="en-US" b="1">
                <a:solidFill>
                  <a:schemeClr val="tx1"/>
                </a:solidFill>
              </a:rPr>
              <a:t>inaccurate or contained discrepancies</a:t>
            </a:r>
            <a:r>
              <a:rPr lang="en-US">
                <a:solidFill>
                  <a:schemeClr val="tx1"/>
                </a:solidFill>
              </a:rPr>
              <a:t> that could not be verified, when compared with the information contained in the case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Case files submitted an R&amp;P Period Report to MRIS that was 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inaccurate and did not fully reflect the delays or services not provided in the case file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Not all R&amp;P Period Reports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accurately reflect service delivery when compared to the case note logs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Case files reviewed were either 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missing, had incorrect, or lately submitted R&amp;P Period Reports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 in the case file. 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</p:txBody>
      </p:sp>
      <p:pic>
        <p:nvPicPr>
          <p:cNvPr id="7" name="Graphic 6" descr="Document with solid fill">
            <a:extLst>
              <a:ext uri="{FF2B5EF4-FFF2-40B4-BE49-F238E27FC236}">
                <a16:creationId xmlns:a16="http://schemas.microsoft.com/office/drawing/2014/main" id="{927C8915-15BF-0867-21C4-40BCD992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5443" y="1324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43811" y="333693"/>
            <a:ext cx="1066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R&amp;P Period Reporting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1180364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813145" y="362568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Document with solid fill">
            <a:extLst>
              <a:ext uri="{FF2B5EF4-FFF2-40B4-BE49-F238E27FC236}">
                <a16:creationId xmlns:a16="http://schemas.microsoft.com/office/drawing/2014/main" id="{76A04797-6950-775B-4C70-C8E92A57A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5781" y="96328"/>
            <a:ext cx="1043796" cy="102941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08B3CF9-4190-DE28-AC52-E9FAE17FCC9A}"/>
              </a:ext>
            </a:extLst>
          </p:cNvPr>
          <p:cNvSpPr/>
          <p:nvPr/>
        </p:nvSpPr>
        <p:spPr>
          <a:xfrm>
            <a:off x="396240" y="1758497"/>
            <a:ext cx="5470070" cy="386442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>
                <a:solidFill>
                  <a:schemeClr val="tx1"/>
                </a:solidFill>
                <a:cs typeface="Calibri"/>
              </a:rPr>
              <a:t>Tips from Hiba </a:t>
            </a:r>
            <a:r>
              <a:rPr lang="en-US" b="1" i="1" err="1">
                <a:solidFill>
                  <a:schemeClr val="tx1"/>
                </a:solidFill>
                <a:cs typeface="Calibri"/>
              </a:rPr>
              <a:t>Alsbonge</a:t>
            </a:r>
            <a:r>
              <a:rPr lang="en-US" b="1" i="1">
                <a:solidFill>
                  <a:schemeClr val="tx1"/>
                </a:solidFill>
                <a:cs typeface="Calibri"/>
              </a:rPr>
              <a:t>, R&amp;P Program Supervisor from Catholic Charities Diocese of Erie</a:t>
            </a:r>
            <a:endParaRPr lang="en-US" i="1">
              <a:solidFill>
                <a:schemeClr val="tx1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Review the case log prior to completing the R&amp;P report to make sure it accurately reflects all services provided.</a:t>
            </a:r>
          </a:p>
          <a:p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Compare case notes with the R&amp;P Period Report to ensure accuracy of the report data. </a:t>
            </a:r>
          </a:p>
          <a:p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We (Erie staff) use the USCCB case file monitoring tool to outline the services documented in the case log. </a:t>
            </a:r>
          </a:p>
          <a:p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If any service was not completed or late, ensure that the case notes clearly reflect the reason for the delay and submit as delayed provision. 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251DA31-E267-6BC2-14D0-036335A09F43}"/>
              </a:ext>
            </a:extLst>
          </p:cNvPr>
          <p:cNvSpPr/>
          <p:nvPr/>
        </p:nvSpPr>
        <p:spPr>
          <a:xfrm>
            <a:off x="6181634" y="1760312"/>
            <a:ext cx="5361213" cy="4317998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Send a reminder e-mail to all program staff members in advance of the R&amp;P submission due date to ensure services provided are all documented in the case log along with evidence of documents in the file.</a:t>
            </a:r>
          </a:p>
          <a:p>
            <a:endParaRPr lang="en-US" sz="140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Ensure that R&amp;P staff have a good understanding of the provisions in the R&amp;P Cooperative Agreement including updates to the current fiscal year.</a:t>
            </a:r>
          </a:p>
          <a:p>
            <a:pPr marL="285750" indent="-285750">
              <a:buFont typeface="Symbol,Sans-Serif"/>
              <a:buChar char="•"/>
            </a:pP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Symbo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We reach out to our R&amp;P Data Specialist for support in case you have questions on how to submit an accurate Report</a:t>
            </a:r>
          </a:p>
          <a:p>
            <a:br>
              <a:rPr lang="en-US" sz="1400">
                <a:solidFill>
                  <a:srgbClr val="000000"/>
                </a:solidFill>
                <a:cs typeface="Calibri"/>
              </a:rPr>
            </a:br>
            <a:r>
              <a:rPr lang="en-US" sz="1400" b="1">
                <a:solidFill>
                  <a:schemeClr val="tx1"/>
                </a:solidFill>
                <a:cs typeface="Calibri"/>
              </a:rPr>
              <a:t>Attend USCCB trainings/webinars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710FA"/>
                </a:solidFill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Improving Period Report Accuracy eLearning Course</a:t>
            </a:r>
            <a:endParaRPr lang="en-US">
              <a:solidFill>
                <a:srgbClr val="0710FA"/>
              </a:solidFill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solidFill>
                  <a:schemeClr val="tx1"/>
                </a:solidFill>
                <a:cs typeface="Calibri"/>
              </a:rPr>
              <a:t>Joe-Ann Touma, R&amp;P Data Specialist,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jtouma@usccb.org</a:t>
            </a:r>
            <a:endParaRPr lang="en-US" sz="140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184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E9B820-D65C-6696-0C80-6658320ACEC6}"/>
              </a:ext>
            </a:extLst>
          </p:cNvPr>
          <p:cNvSpPr/>
          <p:nvPr/>
        </p:nvSpPr>
        <p:spPr>
          <a:xfrm>
            <a:off x="12327" y="0"/>
            <a:ext cx="12120282" cy="6840070"/>
          </a:xfrm>
          <a:prstGeom prst="rect">
            <a:avLst/>
          </a:prstGeom>
          <a:noFill/>
          <a:ln w="254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Questions with solid fill">
            <a:extLst>
              <a:ext uri="{FF2B5EF4-FFF2-40B4-BE49-F238E27FC236}">
                <a16:creationId xmlns:a16="http://schemas.microsoft.com/office/drawing/2014/main" id="{36738527-2B8A-202C-8E8F-04466C307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0997" y="622875"/>
            <a:ext cx="1893570" cy="1893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D509A-4BBA-F3C4-22F6-9F3DB394A171}"/>
              </a:ext>
            </a:extLst>
          </p:cNvPr>
          <p:cNvSpPr txBox="1"/>
          <p:nvPr/>
        </p:nvSpPr>
        <p:spPr>
          <a:xfrm>
            <a:off x="2002465" y="2635205"/>
            <a:ext cx="8187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What questions do you have about common findings?</a:t>
            </a:r>
          </a:p>
        </p:txBody>
      </p:sp>
    </p:spTree>
    <p:extLst>
      <p:ext uri="{BB962C8B-B14F-4D97-AF65-F5344CB8AC3E}">
        <p14:creationId xmlns:p14="http://schemas.microsoft.com/office/powerpoint/2010/main" val="116085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0"/>
            <a:ext cx="3959352" cy="6858000"/>
          </a:xfrm>
          <a:prstGeom prst="rect">
            <a:avLst/>
          </a:prstGeom>
          <a:solidFill>
            <a:srgbClr val="20386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207818" y="4517756"/>
            <a:ext cx="3447288" cy="16856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" y="478537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88086" y="1468913"/>
            <a:ext cx="4182618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Program Strengthening Plan (PSP)</a:t>
            </a:r>
            <a:endParaRPr lang="en-US" sz="4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0FD7A-7D3D-1BE5-907B-5DC298331E18}"/>
              </a:ext>
            </a:extLst>
          </p:cNvPr>
          <p:cNvSpPr txBox="1"/>
          <p:nvPr/>
        </p:nvSpPr>
        <p:spPr>
          <a:xfrm>
            <a:off x="4572629" y="2021164"/>
            <a:ext cx="7102352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Calibri"/>
                <a:ea typeface="Open Sans"/>
                <a:cs typeface="Open Sans"/>
              </a:rPr>
              <a:t>Program Strengthening Plan (or PSP)</a:t>
            </a:r>
            <a:r>
              <a:rPr lang="en-US" sz="2400">
                <a:latin typeface="Calibri"/>
                <a:ea typeface="Open Sans"/>
                <a:cs typeface="Open Sans"/>
              </a:rPr>
              <a:t> provided to affiliate sites when OSR monitoring report is sent. </a:t>
            </a:r>
            <a:br>
              <a:rPr lang="en-US" sz="2400">
                <a:latin typeface="Calibri"/>
                <a:ea typeface="Open Sans"/>
                <a:cs typeface="Open Sans"/>
              </a:rPr>
            </a:b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400">
                <a:latin typeface="Calibri"/>
                <a:ea typeface="Open Sans"/>
                <a:cs typeface="Open Sans"/>
              </a:rPr>
              <a:t>Findings from the OSR monitoring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latin typeface="Calibri"/>
                <a:ea typeface="Open Sans"/>
                <a:cs typeface="Open Sans"/>
              </a:rPr>
              <a:t>Utilized to resolve findings after an OSR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400">
                <a:latin typeface="Calibri"/>
                <a:ea typeface="Open Sans"/>
                <a:cs typeface="Open Sans"/>
              </a:rPr>
              <a:t>A "litmus test" for further support or growth in certain areas</a:t>
            </a:r>
            <a:endParaRPr lang="en-US" sz="2400"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400">
                <a:latin typeface="Calibri"/>
                <a:ea typeface="Open Sans"/>
                <a:cs typeface="Open Sans"/>
              </a:rPr>
              <a:t>PSPs for both USCCB/MRS monitoring and PRM monitoring</a:t>
            </a:r>
            <a:endParaRPr lang="en-US" sz="2400"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 descr="Daily calendar outline">
            <a:extLst>
              <a:ext uri="{FF2B5EF4-FFF2-40B4-BE49-F238E27FC236}">
                <a16:creationId xmlns:a16="http://schemas.microsoft.com/office/drawing/2014/main" id="{B2512AB1-0F30-1C3C-3276-748F30BE4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4320" y="137160"/>
            <a:ext cx="123952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90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26360"/>
            <a:ext cx="106691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Open Sans"/>
                <a:ea typeface="Open Sans"/>
                <a:cs typeface="Open Sans"/>
              </a:rPr>
              <a:t>Structure of a PSP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0266" y="1575045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2246683"/>
            <a:ext cx="10832211" cy="435038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D5D4FD8B-55B7-0180-4793-9591E1D66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4" y="2659031"/>
            <a:ext cx="10205224" cy="1040416"/>
          </a:xfrm>
          <a:prstGeom prst="rect">
            <a:avLst/>
          </a:prstGeom>
        </p:spPr>
      </p:pic>
      <p:sp>
        <p:nvSpPr>
          <p:cNvPr id="5" name="Left Bracket 4">
            <a:extLst>
              <a:ext uri="{FF2B5EF4-FFF2-40B4-BE49-F238E27FC236}">
                <a16:creationId xmlns:a16="http://schemas.microsoft.com/office/drawing/2014/main" id="{229BFD09-7DA6-5835-9F28-5496571B4D56}"/>
              </a:ext>
            </a:extLst>
          </p:cNvPr>
          <p:cNvSpPr/>
          <p:nvPr/>
        </p:nvSpPr>
        <p:spPr>
          <a:xfrm rot="16200000">
            <a:off x="2301288" y="2730950"/>
            <a:ext cx="281477" cy="2239036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07CADBFE-C954-6CE2-F154-B8D10E998856}"/>
              </a:ext>
            </a:extLst>
          </p:cNvPr>
          <p:cNvSpPr/>
          <p:nvPr/>
        </p:nvSpPr>
        <p:spPr>
          <a:xfrm rot="16200000">
            <a:off x="5435419" y="1998726"/>
            <a:ext cx="276582" cy="370837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1916410F-F8D8-D3FB-0D60-B206909DE879}"/>
              </a:ext>
            </a:extLst>
          </p:cNvPr>
          <p:cNvSpPr/>
          <p:nvPr/>
        </p:nvSpPr>
        <p:spPr>
          <a:xfrm rot="16200000">
            <a:off x="8196545" y="3087368"/>
            <a:ext cx="281477" cy="152619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57BE9A18-FA25-601D-839D-9DA238E5B2F6}"/>
              </a:ext>
            </a:extLst>
          </p:cNvPr>
          <p:cNvSpPr/>
          <p:nvPr/>
        </p:nvSpPr>
        <p:spPr>
          <a:xfrm rot="16200000">
            <a:off x="9999125" y="3013626"/>
            <a:ext cx="281477" cy="1673683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99E6F2-0AED-A643-AF32-36E0F03BE862}"/>
              </a:ext>
            </a:extLst>
          </p:cNvPr>
          <p:cNvSpPr/>
          <p:nvPr/>
        </p:nvSpPr>
        <p:spPr>
          <a:xfrm>
            <a:off x="1319161" y="4473677"/>
            <a:ext cx="2236838" cy="7374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2123E6-8D93-536E-04F3-646A1F314769}"/>
              </a:ext>
            </a:extLst>
          </p:cNvPr>
          <p:cNvSpPr/>
          <p:nvPr/>
        </p:nvSpPr>
        <p:spPr>
          <a:xfrm>
            <a:off x="4104967" y="4473676"/>
            <a:ext cx="3031612" cy="9750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ACBD37-3665-1F60-6132-D4327A7D1F04}"/>
              </a:ext>
            </a:extLst>
          </p:cNvPr>
          <p:cNvSpPr/>
          <p:nvPr/>
        </p:nvSpPr>
        <p:spPr>
          <a:xfrm>
            <a:off x="7497095" y="4465482"/>
            <a:ext cx="1679677" cy="18763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E609CB-21C7-9E03-488D-CF3D68C312CC}"/>
              </a:ext>
            </a:extLst>
          </p:cNvPr>
          <p:cNvSpPr/>
          <p:nvPr/>
        </p:nvSpPr>
        <p:spPr>
          <a:xfrm>
            <a:off x="9365224" y="4473676"/>
            <a:ext cx="1638710" cy="16632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78AD2F-5413-4DCB-9F19-DF33BF0DEA68}"/>
              </a:ext>
            </a:extLst>
          </p:cNvPr>
          <p:cNvCxnSpPr/>
          <p:nvPr/>
        </p:nvCxnSpPr>
        <p:spPr>
          <a:xfrm flipH="1">
            <a:off x="2435429" y="3991384"/>
            <a:ext cx="3278" cy="48014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7DA595-51FF-0032-7119-ABA620C9AA45}"/>
              </a:ext>
            </a:extLst>
          </p:cNvPr>
          <p:cNvCxnSpPr>
            <a:cxnSpLocks/>
          </p:cNvCxnSpPr>
          <p:nvPr/>
        </p:nvCxnSpPr>
        <p:spPr>
          <a:xfrm flipH="1">
            <a:off x="5573558" y="3991384"/>
            <a:ext cx="3278" cy="48014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071E2E-792F-FE1D-F56E-E83CBF49F2F4}"/>
              </a:ext>
            </a:extLst>
          </p:cNvPr>
          <p:cNvCxnSpPr>
            <a:cxnSpLocks/>
          </p:cNvCxnSpPr>
          <p:nvPr/>
        </p:nvCxnSpPr>
        <p:spPr>
          <a:xfrm flipH="1">
            <a:off x="10137364" y="3991384"/>
            <a:ext cx="3278" cy="48014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14B155-85B7-AED4-46DA-5FCA6AB2AD3F}"/>
              </a:ext>
            </a:extLst>
          </p:cNvPr>
          <p:cNvCxnSpPr>
            <a:cxnSpLocks/>
          </p:cNvCxnSpPr>
          <p:nvPr/>
        </p:nvCxnSpPr>
        <p:spPr>
          <a:xfrm flipH="1">
            <a:off x="8334783" y="3991383"/>
            <a:ext cx="3278" cy="48014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A981C7-4BB1-9857-1033-EB0AE6CA9E00}"/>
              </a:ext>
            </a:extLst>
          </p:cNvPr>
          <p:cNvSpPr txBox="1"/>
          <p:nvPr/>
        </p:nvSpPr>
        <p:spPr>
          <a:xfrm>
            <a:off x="1319163" y="4473677"/>
            <a:ext cx="223683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Column that contains the findings from the OSR report</a:t>
            </a:r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97058-F217-CC81-4CF2-2BB72229DFAA}"/>
              </a:ext>
            </a:extLst>
          </p:cNvPr>
          <p:cNvSpPr txBox="1"/>
          <p:nvPr/>
        </p:nvSpPr>
        <p:spPr>
          <a:xfrm>
            <a:off x="4137742" y="4498258"/>
            <a:ext cx="303161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Column that contains the action that the site will take to resolve the finding; this is the ONLY column the site will have to fill 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265410-A7FC-DE37-5663-994004B87AC5}"/>
              </a:ext>
            </a:extLst>
          </p:cNvPr>
          <p:cNvSpPr txBox="1"/>
          <p:nvPr/>
        </p:nvSpPr>
        <p:spPr>
          <a:xfrm>
            <a:off x="7505291" y="4498258"/>
            <a:ext cx="167148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Column that contains information about any updates USCCB/MRS receives (</a:t>
            </a:r>
            <a:r>
              <a:rPr lang="en-US" sz="1400" err="1">
                <a:cs typeface="Calibri"/>
              </a:rPr>
              <a:t>ie</a:t>
            </a:r>
            <a:r>
              <a:rPr lang="en-US" sz="1400">
                <a:cs typeface="Calibri"/>
              </a:rPr>
              <a:t>. File submission, meeting, email, etc.)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08BBBB-127E-3206-C6D0-B1743F94D368}"/>
              </a:ext>
            </a:extLst>
          </p:cNvPr>
          <p:cNvSpPr txBox="1"/>
          <p:nvPr/>
        </p:nvSpPr>
        <p:spPr>
          <a:xfrm>
            <a:off x="9389807" y="4498257"/>
            <a:ext cx="1589547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Column that contains the Resolution status; findings can be marked as 'Resolved' or 'Not Resolved'</a:t>
            </a:r>
          </a:p>
        </p:txBody>
      </p:sp>
      <p:pic>
        <p:nvPicPr>
          <p:cNvPr id="11" name="Graphic 10" descr="Daily calendar outline">
            <a:extLst>
              <a:ext uri="{FF2B5EF4-FFF2-40B4-BE49-F238E27FC236}">
                <a16:creationId xmlns:a16="http://schemas.microsoft.com/office/drawing/2014/main" id="{F4681535-0661-30F2-D1A3-F4E036008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5120" y="66040"/>
            <a:ext cx="12395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372637" y="1035644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266742" y="1638871"/>
            <a:ext cx="5568935" cy="50747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633228" y="3212933"/>
            <a:ext cx="26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903E43-22C6-C01C-9DAB-109FD52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85" y="-107315"/>
            <a:ext cx="10515600" cy="1325563"/>
          </a:xfrm>
        </p:spPr>
        <p:txBody>
          <a:bodyPr/>
          <a:lstStyle/>
          <a:p>
            <a:r>
              <a:rPr lang="en-US" b="1">
                <a:latin typeface="Open Sans"/>
                <a:ea typeface="Open Sans"/>
                <a:cs typeface="Calibri Light"/>
              </a:rPr>
              <a:t>PSP Process</a:t>
            </a:r>
            <a:endParaRPr lang="en-US" b="1">
              <a:latin typeface="Open Sans"/>
              <a:ea typeface="Open Sa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6537B-AC93-5D2E-E9E4-0EFC44EC8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839" y="1544267"/>
            <a:ext cx="5015547" cy="620712"/>
          </a:xfrm>
        </p:spPr>
        <p:txBody>
          <a:bodyPr/>
          <a:lstStyle/>
          <a:p>
            <a:pPr algn="ctr"/>
            <a:r>
              <a:rPr lang="en-US">
                <a:cs typeface="Calibri"/>
              </a:rPr>
              <a:t>  Mostly Compliant/Compliant 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1D500E-B3C6-67E6-AA90-7B6EEE0FC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99" y="2172565"/>
            <a:ext cx="5308735" cy="39240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>
                <a:cs typeface="Calibri"/>
              </a:rPr>
              <a:t>USCCB sends monitoring report and PSP with findings. Main point of contact for the PSP is the R&amp;P Field Support Specialist (FSS)</a:t>
            </a:r>
          </a:p>
          <a:p>
            <a:r>
              <a:rPr lang="en-US" sz="1400" b="1">
                <a:cs typeface="Calibri"/>
              </a:rPr>
              <a:t>30 business days</a:t>
            </a:r>
            <a:r>
              <a:rPr lang="en-US" sz="1400">
                <a:cs typeface="Calibri"/>
              </a:rPr>
              <a:t> to fill out the Program Strengthening Actions section and send back to USCCB/MRS</a:t>
            </a:r>
          </a:p>
          <a:p>
            <a:pPr lvl="1"/>
            <a:r>
              <a:rPr lang="en-US" sz="1400" i="1">
                <a:cs typeface="Calibri"/>
              </a:rPr>
              <a:t>Site can meet with the FSS during this time to discuss possible PSAs to include</a:t>
            </a:r>
          </a:p>
          <a:p>
            <a:r>
              <a:rPr lang="en-US" sz="1400">
                <a:cs typeface="Calibri"/>
              </a:rPr>
              <a:t>FSS either approves or sends it back for edits</a:t>
            </a:r>
          </a:p>
          <a:p>
            <a:r>
              <a:rPr lang="en-US" sz="1400">
                <a:cs typeface="Calibri"/>
              </a:rPr>
              <a:t>When approved the PSP is finalized, and the site has a </a:t>
            </a:r>
            <a:r>
              <a:rPr lang="en-US" sz="1400" b="1">
                <a:cs typeface="Calibri"/>
              </a:rPr>
              <a:t>90-day period to implement the actions in the PSA</a:t>
            </a:r>
          </a:p>
          <a:p>
            <a:r>
              <a:rPr lang="en-US" sz="1400">
                <a:cs typeface="Calibri"/>
              </a:rPr>
              <a:t>After 90 days, site RD and any staff have a phone call with the FSS to discuss progress</a:t>
            </a:r>
          </a:p>
          <a:p>
            <a:pPr lvl="1"/>
            <a:r>
              <a:rPr lang="en-US" sz="1400" i="1">
                <a:cs typeface="Calibri"/>
              </a:rPr>
              <a:t>Site will also submit supporting documents such as policies, staff training logs, and QC attendance and minutes if requested by FSS</a:t>
            </a:r>
          </a:p>
          <a:p>
            <a:r>
              <a:rPr lang="en-US" sz="1400">
                <a:cs typeface="Calibri"/>
              </a:rPr>
              <a:t>FSS reviews notes from the meeting and any requested supporting documents and sets resolution statuses for findings</a:t>
            </a:r>
          </a:p>
          <a:p>
            <a:r>
              <a:rPr lang="en-US" sz="1400">
                <a:cs typeface="Calibri"/>
              </a:rPr>
              <a:t>FSS sends back the complete PSP to the site.</a:t>
            </a:r>
          </a:p>
        </p:txBody>
      </p:sp>
      <p:pic>
        <p:nvPicPr>
          <p:cNvPr id="9" name="Graphic 8" descr="Daily calendar outline">
            <a:extLst>
              <a:ext uri="{FF2B5EF4-FFF2-40B4-BE49-F238E27FC236}">
                <a16:creationId xmlns:a16="http://schemas.microsoft.com/office/drawing/2014/main" id="{2307264B-B8B3-A3D8-2A80-95C8AD20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880" y="5081"/>
            <a:ext cx="1174206" cy="115388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D57455-58FB-2175-6357-A2E768BFAB5D}"/>
              </a:ext>
            </a:extLst>
          </p:cNvPr>
          <p:cNvSpPr/>
          <p:nvPr/>
        </p:nvSpPr>
        <p:spPr>
          <a:xfrm>
            <a:off x="6352515" y="1641114"/>
            <a:ext cx="5524205" cy="50706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BD9620-BEFD-2D44-0766-AC8A86084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6942" y="1543608"/>
            <a:ext cx="5183188" cy="620712"/>
          </a:xfrm>
        </p:spPr>
        <p:txBody>
          <a:bodyPr/>
          <a:lstStyle/>
          <a:p>
            <a:pPr algn="ctr"/>
            <a:r>
              <a:rPr lang="en-US">
                <a:cs typeface="Calibri"/>
              </a:rPr>
              <a:t>Partially Compliant Sites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20034-C8D9-4B26-02E7-97AB45648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4171" y="2174743"/>
            <a:ext cx="5305767" cy="37340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USCCB sends monitoring report and PSP with findings. Main point of contact for the PSP is the R&amp;P Field Support Specialist (FSS)</a:t>
            </a:r>
            <a:endParaRPr lang="en-US"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400" b="1">
                <a:cs typeface="Calibri"/>
              </a:rPr>
              <a:t>30 business days</a:t>
            </a:r>
            <a:r>
              <a:rPr lang="en-US" sz="1400">
                <a:cs typeface="Calibri"/>
              </a:rPr>
              <a:t> to fill out the Program Strengthening Actions section and send back to USCCB/MRS</a:t>
            </a:r>
            <a:endParaRPr lang="en-US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400" i="1">
                <a:cs typeface="Calibri"/>
              </a:rPr>
              <a:t>Site can meet with the FSS during this time to discuss possible PSAs to include</a:t>
            </a:r>
          </a:p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FSS either approves or sends it back for edits</a:t>
            </a:r>
          </a:p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When approved the PSP is finalized, and the site has a </a:t>
            </a:r>
            <a:r>
              <a:rPr lang="en-US" sz="1400" b="1">
                <a:cs typeface="Calibri"/>
              </a:rPr>
              <a:t>90-day period to implement the actions in the PSA</a:t>
            </a:r>
          </a:p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After 90 days, site will </a:t>
            </a:r>
            <a:r>
              <a:rPr lang="en-US" sz="1400" b="1">
                <a:cs typeface="Calibri"/>
              </a:rPr>
              <a:t>submit at least 5 case files that are requested by the FSS; site has 5 business days to submit</a:t>
            </a:r>
          </a:p>
          <a:p>
            <a:pPr lvl="1">
              <a:lnSpc>
                <a:spcPct val="80000"/>
              </a:lnSpc>
            </a:pPr>
            <a:r>
              <a:rPr lang="en-US" sz="1400" i="1">
                <a:cs typeface="Calibri"/>
              </a:rPr>
              <a:t>Site will also submit supporting documents such as policies, staff training logs, and QC attendance and minutes if requested by FSS</a:t>
            </a:r>
            <a:endParaRPr lang="en-US" sz="1400" i="1"/>
          </a:p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FSS reviews the case files and any requested supporting documents and set resolution statuses for findings</a:t>
            </a:r>
          </a:p>
          <a:p>
            <a:pPr>
              <a:lnSpc>
                <a:spcPct val="80000"/>
              </a:lnSpc>
            </a:pPr>
            <a:r>
              <a:rPr lang="en-US" sz="1400">
                <a:cs typeface="Calibri"/>
              </a:rPr>
              <a:t>FSS sends back the complete PSP to the site.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8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563503"/>
            <a:ext cx="106691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Open Sans"/>
                <a:ea typeface="Open Sans"/>
                <a:cs typeface="Open Sans"/>
              </a:rPr>
              <a:t>Purpose of the PSP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29663" y="1593389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2139152"/>
            <a:ext cx="10832211" cy="43218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959799" y="2450933"/>
            <a:ext cx="10232844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Calibri"/>
                <a:ea typeface="Open Sans"/>
                <a:cs typeface="Open Sans"/>
              </a:rPr>
              <a:t>A PSP is a way to track your progress following an OSR. </a:t>
            </a:r>
            <a:br>
              <a:rPr lang="en-US" sz="2000">
                <a:latin typeface="Calibri"/>
                <a:ea typeface="Open Sans"/>
                <a:cs typeface="Open Sans"/>
              </a:rPr>
            </a:br>
            <a:endParaRPr lang="en-US" sz="2000"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Open Sans"/>
                <a:cs typeface="Open Sans"/>
              </a:rPr>
              <a:t>Provides a structure to set goals and discover areas where support is needed</a:t>
            </a:r>
            <a:br>
              <a:rPr lang="en-US" sz="2000">
                <a:latin typeface="Calibri"/>
                <a:ea typeface="Open Sans"/>
                <a:cs typeface="Open Sans"/>
              </a:rPr>
            </a:br>
            <a:endParaRPr lang="en-US" sz="2000"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Open Sans"/>
                <a:cs typeface="Open Sans"/>
              </a:rPr>
              <a:t>Demonstrates the hard work and progress of your site's staff</a:t>
            </a:r>
            <a:br>
              <a:rPr lang="en-US" sz="2000">
                <a:latin typeface="Calibri"/>
                <a:ea typeface="Open Sans"/>
                <a:cs typeface="Open Sans"/>
              </a:rPr>
            </a:br>
            <a:endParaRPr lang="en-US" sz="2000">
              <a:latin typeface="Calibri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Open Sans"/>
                <a:cs typeface="Open Sans"/>
              </a:rPr>
              <a:t>Strengthens the network as a whole and to ensure affiliates are abiding by guidelines set in the R&amp;P Cooperative Agreement</a:t>
            </a:r>
            <a:endParaRPr lang="en-US" sz="2000"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Calibri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Open Sans"/>
                <a:cs typeface="Calibri"/>
              </a:rPr>
              <a:t>Contact the R&amp;P Field Support Specialist and your respective R&amp;P Field Support Coordinator with any questions and to request support.</a:t>
            </a:r>
            <a:endParaRPr lang="en-US" sz="2000">
              <a:latin typeface="Calibri"/>
              <a:ea typeface="Open Sans"/>
              <a:cs typeface="Open Sans" panose="020B0606030504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Calibri"/>
                <a:ea typeface="Open Sans"/>
                <a:cs typeface="Calibri"/>
              </a:rPr>
              <a:t>Raquel Kubicz, rkubicz@usccb.org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 descr="Daily calendar outline">
            <a:extLst>
              <a:ext uri="{FF2B5EF4-FFF2-40B4-BE49-F238E27FC236}">
                <a16:creationId xmlns:a16="http://schemas.microsoft.com/office/drawing/2014/main" id="{ADE39B28-9F82-CC52-8FCE-AD7C80051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652" y="201023"/>
            <a:ext cx="1337491" cy="1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40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E9B820-D65C-6696-0C80-6658320ACEC6}"/>
              </a:ext>
            </a:extLst>
          </p:cNvPr>
          <p:cNvSpPr/>
          <p:nvPr/>
        </p:nvSpPr>
        <p:spPr>
          <a:xfrm>
            <a:off x="12327" y="0"/>
            <a:ext cx="12120282" cy="6840070"/>
          </a:xfrm>
          <a:prstGeom prst="rect">
            <a:avLst/>
          </a:prstGeom>
          <a:noFill/>
          <a:ln w="254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br>
              <a:rPr lang="en-US">
                <a:solidFill>
                  <a:srgbClr val="000000"/>
                </a:solidFill>
                <a:cs typeface="Calibri"/>
              </a:rPr>
            </a:br>
            <a:br>
              <a:rPr lang="en-US">
                <a:solidFill>
                  <a:srgbClr val="000000"/>
                </a:solidFill>
                <a:cs typeface="Calibri"/>
              </a:rPr>
            </a:br>
            <a:br>
              <a:rPr lang="en-US">
                <a:solidFill>
                  <a:srgbClr val="000000"/>
                </a:solidFill>
                <a:cs typeface="Calibri"/>
              </a:rPr>
            </a:br>
            <a:br>
              <a:rPr lang="en-US">
                <a:solidFill>
                  <a:srgbClr val="000000"/>
                </a:solidFill>
                <a:cs typeface="Calibri"/>
              </a:rPr>
            </a:br>
            <a:endParaRPr lang="en-US">
              <a:solidFill>
                <a:srgbClr val="0563C1"/>
              </a:solidFill>
              <a:cs typeface="Calibri"/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D509A-4BBA-F3C4-22F6-9F3DB394A171}"/>
              </a:ext>
            </a:extLst>
          </p:cNvPr>
          <p:cNvSpPr txBox="1"/>
          <p:nvPr/>
        </p:nvSpPr>
        <p:spPr>
          <a:xfrm>
            <a:off x="7238494" y="1913119"/>
            <a:ext cx="38618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800">
              <a:cs typeface="Calibri"/>
            </a:endParaRPr>
          </a:p>
        </p:txBody>
      </p:sp>
      <p:pic>
        <p:nvPicPr>
          <p:cNvPr id="6" name="Graphic 5" descr="Internet with solid fill">
            <a:extLst>
              <a:ext uri="{FF2B5EF4-FFF2-40B4-BE49-F238E27FC236}">
                <a16:creationId xmlns:a16="http://schemas.microsoft.com/office/drawing/2014/main" id="{E632C101-845C-8218-FF17-A93DA923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4943" y="-284842"/>
            <a:ext cx="1848757" cy="184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26B321-038C-A863-F1E2-45DCA578F099}"/>
              </a:ext>
            </a:extLst>
          </p:cNvPr>
          <p:cNvSpPr txBox="1"/>
          <p:nvPr/>
        </p:nvSpPr>
        <p:spPr>
          <a:xfrm>
            <a:off x="692653" y="241174"/>
            <a:ext cx="1066918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i="1">
                <a:latin typeface="Open Sans"/>
                <a:ea typeface="Open Sans"/>
                <a:cs typeface="Open Sans"/>
              </a:rPr>
              <a:t>Additional Resources  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5E6B49-71AA-43D8-30FE-82747B2A94FD}"/>
              </a:ext>
            </a:extLst>
          </p:cNvPr>
          <p:cNvSpPr/>
          <p:nvPr/>
        </p:nvSpPr>
        <p:spPr>
          <a:xfrm>
            <a:off x="510153" y="1603104"/>
            <a:ext cx="5569856" cy="49348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br>
              <a:rPr lang="en-US" b="1">
                <a:solidFill>
                  <a:srgbClr val="0710FA"/>
                </a:solidFill>
                <a:ea typeface="+mn-lt"/>
                <a:cs typeface="+mn-lt"/>
              </a:rPr>
            </a:br>
            <a:r>
              <a:rPr lang="en-US" b="1" i="1">
                <a:solidFill>
                  <a:srgbClr val="FF0000"/>
                </a:solidFill>
                <a:ea typeface="+mn-lt"/>
                <a:cs typeface="+mn-lt"/>
              </a:rPr>
              <a:t>Reminder: You need to be logged into MRS connect to access the resources/materials linked in this presentation.</a:t>
            </a:r>
            <a:br>
              <a:rPr lang="en-US" b="1">
                <a:ea typeface="+mn-lt"/>
                <a:cs typeface="+mn-lt"/>
              </a:rPr>
            </a:br>
            <a:br>
              <a:rPr lang="en-US" b="1">
                <a:ea typeface="+mn-lt"/>
                <a:cs typeface="+mn-lt"/>
              </a:rPr>
            </a:br>
            <a:r>
              <a:rPr lang="en-US" b="1">
                <a:solidFill>
                  <a:srgbClr val="0710FA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FY23-RP-Case-File-Monitoring-Tool-rev.-March-2023-corrected-dropdown.xlsx (live.com)</a:t>
            </a:r>
            <a:br>
              <a:rPr lang="en-US" b="1">
                <a:solidFill>
                  <a:srgbClr val="0710FA"/>
                </a:solidFill>
                <a:ea typeface="+mn-lt"/>
                <a:cs typeface="+mn-lt"/>
              </a:rPr>
            </a:br>
            <a:endParaRPr lang="en-US" b="1">
              <a:solidFill>
                <a:srgbClr val="0710FA"/>
              </a:solidFill>
              <a:cs typeface="Calibri"/>
            </a:endParaRPr>
          </a:p>
          <a:p>
            <a:r>
              <a:rPr lang="en-US" b="1">
                <a:solidFill>
                  <a:srgbClr val="0710FA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FY23-RP-CFMT-Addendum-rev.-April-2023.docx (live.com)</a:t>
            </a:r>
            <a:endParaRPr lang="en-US" b="1">
              <a:solidFill>
                <a:srgbClr val="0710FA"/>
              </a:solidFill>
              <a:cs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b="1">
              <a:solidFill>
                <a:srgbClr val="0710FA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rgbClr val="0710FA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File Forms – USCCB Community (mrsconnect.org)</a:t>
            </a:r>
            <a:endParaRPr lang="en-US" b="1">
              <a:solidFill>
                <a:srgbClr val="0710FA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b="1">
              <a:cs typeface="Calibri"/>
            </a:endParaRPr>
          </a:p>
          <a:p>
            <a:r>
              <a:rPr lang="en-US" b="1">
                <a:solidFill>
                  <a:srgbClr val="0710FA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PRM Monitoring Prep – USCCB Community (mrsconnect.org)</a:t>
            </a:r>
            <a:endParaRPr lang="en-US" b="1">
              <a:solidFill>
                <a:srgbClr val="FFFFFF"/>
              </a:solidFill>
              <a:cs typeface="Calibri" panose="020F0502020204030204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C69B74-1D17-48D4-6957-4CD91DED8D76}"/>
              </a:ext>
            </a:extLst>
          </p:cNvPr>
          <p:cNvSpPr/>
          <p:nvPr/>
        </p:nvSpPr>
        <p:spPr>
          <a:xfrm>
            <a:off x="6253188" y="1256182"/>
            <a:ext cx="5225142" cy="47994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br>
              <a:rPr lang="en-US" b="1">
                <a:solidFill>
                  <a:schemeClr val="tx1"/>
                </a:solidFill>
                <a:cs typeface="Calibri"/>
              </a:rPr>
            </a:br>
            <a:br>
              <a:rPr lang="en-US" b="1">
                <a:cs typeface="Calibri"/>
              </a:rPr>
            </a:br>
            <a:br>
              <a:rPr lang="en-US" b="1">
                <a:cs typeface="Calibri"/>
              </a:rPr>
            </a:br>
            <a:br>
              <a:rPr lang="en-US" b="1">
                <a:cs typeface="Calibri"/>
              </a:rPr>
            </a:br>
            <a:br>
              <a:rPr lang="en-US" b="1">
                <a:cs typeface="Calibri"/>
              </a:rPr>
            </a:br>
            <a:r>
              <a:rPr lang="en-US" b="1">
                <a:solidFill>
                  <a:schemeClr val="tx1"/>
                </a:solidFill>
                <a:cs typeface="Calibri"/>
              </a:rPr>
              <a:t>Upcoming USCCB Webinars/Trainings: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br>
              <a:rPr lang="en-US">
                <a:ea typeface="+mn-lt"/>
                <a:cs typeface="+mn-lt"/>
              </a:rPr>
            </a:br>
            <a:br>
              <a:rPr lang="en-US">
                <a:ea typeface="+mn-lt"/>
                <a:cs typeface="+mn-lt"/>
              </a:rPr>
            </a:br>
            <a:br>
              <a:rPr lang="en-US">
                <a:ea typeface="+mn-lt"/>
                <a:cs typeface="+mn-lt"/>
              </a:rPr>
            </a:br>
            <a:br>
              <a:rPr lang="en-US">
                <a:ea typeface="+mn-lt"/>
                <a:cs typeface="+mn-lt"/>
              </a:rPr>
            </a:br>
            <a:br>
              <a:rPr lang="en-US">
                <a:ea typeface="+mn-lt"/>
                <a:cs typeface="+mn-lt"/>
              </a:rPr>
            </a:br>
            <a:endParaRPr lang="en-US">
              <a:cs typeface="Calibri" panose="020F0502020204030204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  <a:p>
            <a:pPr algn="ctr"/>
            <a:endParaRPr lang="en-US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89E1B-9037-DFDE-F036-60A6FB8F32E9}"/>
              </a:ext>
            </a:extLst>
          </p:cNvPr>
          <p:cNvSpPr txBox="1"/>
          <p:nvPr/>
        </p:nvSpPr>
        <p:spPr>
          <a:xfrm>
            <a:off x="6951724" y="1558589"/>
            <a:ext cx="4670451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b="1">
                <a:ea typeface="+mn-lt"/>
                <a:cs typeface="+mn-lt"/>
              </a:rPr>
            </a:br>
            <a:r>
              <a:rPr lang="en-US" sz="1600" b="1">
                <a:ea typeface="+mn-lt"/>
                <a:cs typeface="+mn-lt"/>
                <a:hlinkClick r:id="rId8"/>
              </a:rPr>
              <a:t>USCCB Webinar: Effectively CompletingR&amp;P PeriodReports</a:t>
            </a:r>
            <a:br>
              <a:rPr lang="en-US" sz="1600">
                <a:ea typeface="+mn-lt"/>
                <a:cs typeface="+mn-lt"/>
              </a:rPr>
            </a:br>
            <a:r>
              <a:rPr lang="en-US" sz="1600" b="1">
                <a:ea typeface="+mn-lt"/>
                <a:cs typeface="+mn-lt"/>
              </a:rPr>
              <a:t>THURS., Sept 7, 2023 l 2:00 – 3:00 pm EST    </a:t>
            </a:r>
          </a:p>
          <a:p>
            <a:r>
              <a:rPr lang="en-US" sz="1600" b="1" i="1">
                <a:ea typeface="+mn-lt"/>
                <a:cs typeface="+mn-lt"/>
              </a:rPr>
              <a:t>Target audience: R&amp;P affiliate staff</a:t>
            </a:r>
          </a:p>
          <a:p>
            <a:endParaRPr lang="en-US" sz="1600" b="1" i="1">
              <a:ea typeface="+mn-lt"/>
              <a:cs typeface="+mn-lt"/>
            </a:endParaRPr>
          </a:p>
          <a:p>
            <a:r>
              <a:rPr lang="en-US" sz="1600" b="1" i="1">
                <a:ea typeface="+mn-lt"/>
                <a:cs typeface="+mn-lt"/>
              </a:rPr>
              <a:t>Reminder: </a:t>
            </a:r>
          </a:p>
          <a:p>
            <a:r>
              <a:rPr lang="en-US" sz="1600" b="1" i="1">
                <a:ea typeface="+mn-lt"/>
                <a:cs typeface="+mn-lt"/>
              </a:rPr>
              <a:t>USCCB R&amp;P Period Report - Office Hours</a:t>
            </a:r>
            <a:endParaRPr lang="en-US" sz="16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Upcoming office hours:</a:t>
            </a:r>
          </a:p>
          <a:p>
            <a:r>
              <a:rPr lang="en-US" sz="1400" b="1">
                <a:ea typeface="+mn-lt"/>
                <a:cs typeface="+mn-lt"/>
              </a:rPr>
              <a:t>Tuesday, September 5, 2023 l 2P-3P ET</a:t>
            </a:r>
          </a:p>
          <a:p>
            <a:r>
              <a:rPr lang="en-US" sz="1400" b="1">
                <a:ea typeface="+mn-lt"/>
                <a:cs typeface="+mn-lt"/>
              </a:rPr>
              <a:t>Tuesday, September 19, 20203 l 2P-3P ET</a:t>
            </a:r>
          </a:p>
          <a:p>
            <a:r>
              <a:rPr lang="en-US" sz="1400">
                <a:ea typeface="+mn-lt"/>
                <a:cs typeface="+mn-lt"/>
              </a:rPr>
              <a:t>Registration not required. Join each meeting here.</a:t>
            </a:r>
            <a:br>
              <a:rPr lang="en-US" sz="1400">
                <a:ea typeface="+mn-lt"/>
                <a:cs typeface="+mn-lt"/>
              </a:rPr>
            </a:br>
            <a:r>
              <a:rPr lang="en-US" sz="1400">
                <a:ea typeface="+mn-lt"/>
                <a:cs typeface="+mn-lt"/>
              </a:rPr>
              <a:t>(see link in Resettlement Connection Newsletter)</a:t>
            </a:r>
          </a:p>
          <a:p>
            <a:br>
              <a:rPr lang="en-US" sz="1600">
                <a:ea typeface="+mn-lt"/>
                <a:cs typeface="+mn-lt"/>
              </a:rPr>
            </a:br>
            <a:r>
              <a:rPr lang="en-US" sz="1600" b="1">
                <a:solidFill>
                  <a:srgbClr val="0563C1"/>
                </a:solidFill>
                <a:ea typeface="+mn-lt"/>
                <a:cs typeface="+mn-lt"/>
                <a:hlinkClick r:id="rId9"/>
              </a:rPr>
              <a:t>CORE Webinar: Register Today: Introducing the NewDomesticCultural Orientation Curriculum - CORE (coresourceexchange.org)</a:t>
            </a:r>
            <a:endParaRPr lang="en-US" sz="1600" b="1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496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E9B820-D65C-6696-0C80-6658320ACEC6}"/>
              </a:ext>
            </a:extLst>
          </p:cNvPr>
          <p:cNvSpPr/>
          <p:nvPr/>
        </p:nvSpPr>
        <p:spPr>
          <a:xfrm>
            <a:off x="12327" y="0"/>
            <a:ext cx="12120282" cy="6840070"/>
          </a:xfrm>
          <a:prstGeom prst="rect">
            <a:avLst/>
          </a:prstGeom>
          <a:noFill/>
          <a:ln w="254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D509A-4BBA-F3C4-22F6-9F3DB394A171}"/>
              </a:ext>
            </a:extLst>
          </p:cNvPr>
          <p:cNvSpPr txBox="1"/>
          <p:nvPr/>
        </p:nvSpPr>
        <p:spPr>
          <a:xfrm>
            <a:off x="7238494" y="1913119"/>
            <a:ext cx="38618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800">
              <a:cs typeface="Calibri"/>
            </a:endParaRPr>
          </a:p>
        </p:txBody>
      </p:sp>
      <p:pic>
        <p:nvPicPr>
          <p:cNvPr id="6" name="Graphic 5" descr="Internet with solid fill">
            <a:extLst>
              <a:ext uri="{FF2B5EF4-FFF2-40B4-BE49-F238E27FC236}">
                <a16:creationId xmlns:a16="http://schemas.microsoft.com/office/drawing/2014/main" id="{E632C101-845C-8218-FF17-A93DA923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380" y="3266"/>
            <a:ext cx="1848757" cy="184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26B321-038C-A863-F1E2-45DCA578F099}"/>
              </a:ext>
            </a:extLst>
          </p:cNvPr>
          <p:cNvSpPr txBox="1"/>
          <p:nvPr/>
        </p:nvSpPr>
        <p:spPr>
          <a:xfrm>
            <a:off x="579021" y="305151"/>
            <a:ext cx="1066918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i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New R&amp;P Reference Tool </a:t>
            </a:r>
            <a:endParaRPr lang="en-US" sz="40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5DFC8D25-6873-F6CF-6F44-31AC03D18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191086"/>
            <a:ext cx="4399642" cy="5014308"/>
          </a:xfrm>
          <a:prstGeom prst="rect">
            <a:avLst/>
          </a:prstGeom>
        </p:spPr>
      </p:pic>
      <p:pic>
        <p:nvPicPr>
          <p:cNvPr id="4" name="Picture 3" descr="A list of items on a white background&#10;&#10;Description automatically generated">
            <a:extLst>
              <a:ext uri="{FF2B5EF4-FFF2-40B4-BE49-F238E27FC236}">
                <a16:creationId xmlns:a16="http://schemas.microsoft.com/office/drawing/2014/main" id="{EB646BCF-6872-797E-1299-A421020B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217" y="1187615"/>
            <a:ext cx="4165600" cy="50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6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CBCAD86-BCB8-F69F-2A3A-C11C74BE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543" y="0"/>
            <a:ext cx="8831457" cy="5119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0"/>
            <a:ext cx="3959352" cy="68580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2431" y="4481623"/>
            <a:ext cx="3520116" cy="16856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2" y="478537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4032180" y="5525002"/>
            <a:ext cx="78625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attending!</a:t>
            </a:r>
          </a:p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0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BF850-B45D-4BF9-8E8F-567310FF76EB}"/>
              </a:ext>
            </a:extLst>
          </p:cNvPr>
          <p:cNvSpPr txBox="1"/>
          <p:nvPr/>
        </p:nvSpPr>
        <p:spPr>
          <a:xfrm>
            <a:off x="3996389" y="684937"/>
            <a:ext cx="6660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Today’s</a:t>
            </a:r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Agenda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BB2950-FD8B-4818-8514-5E0860921B86}"/>
              </a:ext>
            </a:extLst>
          </p:cNvPr>
          <p:cNvSpPr/>
          <p:nvPr/>
        </p:nvSpPr>
        <p:spPr>
          <a:xfrm>
            <a:off x="534480" y="1953495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4456-1C04-492A-8F78-7F8905A05A69}"/>
              </a:ext>
            </a:extLst>
          </p:cNvPr>
          <p:cNvSpPr/>
          <p:nvPr/>
        </p:nvSpPr>
        <p:spPr>
          <a:xfrm>
            <a:off x="1239349" y="1947688"/>
            <a:ext cx="4332952" cy="64681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USCCB’s On-Site Review (OSR) Activities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0DBEE-898D-47F7-9E61-A94952BA2F7E}"/>
              </a:ext>
            </a:extLst>
          </p:cNvPr>
          <p:cNvSpPr/>
          <p:nvPr/>
        </p:nvSpPr>
        <p:spPr>
          <a:xfrm>
            <a:off x="534480" y="3230418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009A11-0AE5-4F95-8FD4-FB062D352D39}"/>
              </a:ext>
            </a:extLst>
          </p:cNvPr>
          <p:cNvSpPr/>
          <p:nvPr/>
        </p:nvSpPr>
        <p:spPr>
          <a:xfrm>
            <a:off x="1239348" y="3178430"/>
            <a:ext cx="4333327" cy="64681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of the top 10 R&amp;P Common Findings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B8BBAF-0826-4A56-8B7A-FCF3A3847418}"/>
              </a:ext>
            </a:extLst>
          </p:cNvPr>
          <p:cNvSpPr/>
          <p:nvPr/>
        </p:nvSpPr>
        <p:spPr>
          <a:xfrm>
            <a:off x="534480" y="4484251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44CB4F-ACCB-41E2-8BEE-0DA281808FE2}"/>
              </a:ext>
            </a:extLst>
          </p:cNvPr>
          <p:cNvSpPr/>
          <p:nvPr/>
        </p:nvSpPr>
        <p:spPr>
          <a:xfrm>
            <a:off x="1239347" y="4397626"/>
            <a:ext cx="4729608" cy="64681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R&amp;P Findings and Recommendations 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- How to Resolve/Avoid Them 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CF3589-108A-4DE8-8C70-7AE5B4F1134C}"/>
              </a:ext>
            </a:extLst>
          </p:cNvPr>
          <p:cNvSpPr/>
          <p:nvPr/>
        </p:nvSpPr>
        <p:spPr>
          <a:xfrm>
            <a:off x="6293269" y="1965657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8111FA-4793-4495-B1D3-F612CC99A2FF}"/>
              </a:ext>
            </a:extLst>
          </p:cNvPr>
          <p:cNvSpPr/>
          <p:nvPr/>
        </p:nvSpPr>
        <p:spPr>
          <a:xfrm>
            <a:off x="7146932" y="1913052"/>
            <a:ext cx="4264498" cy="65769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Common Challenging Findings</a:t>
            </a:r>
            <a:b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Resolve/Avoid Them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439205-DFBC-5F92-E3CB-5017A8011A93}"/>
              </a:ext>
            </a:extLst>
          </p:cNvPr>
          <p:cNvSpPr/>
          <p:nvPr/>
        </p:nvSpPr>
        <p:spPr>
          <a:xfrm>
            <a:off x="6293269" y="3181333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A8C140-9F6D-C704-5964-CB0F2A238338}"/>
              </a:ext>
            </a:extLst>
          </p:cNvPr>
          <p:cNvSpPr/>
          <p:nvPr/>
        </p:nvSpPr>
        <p:spPr>
          <a:xfrm>
            <a:off x="7123840" y="3103914"/>
            <a:ext cx="4318926" cy="64681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Strengthening Plans (PSPs)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180FCA-1965-D4B4-7D20-70FC76CAD7D5}"/>
              </a:ext>
            </a:extLst>
          </p:cNvPr>
          <p:cNvSpPr/>
          <p:nvPr/>
        </p:nvSpPr>
        <p:spPr>
          <a:xfrm>
            <a:off x="6293269" y="4398956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CB1ADB-37AD-9E26-4778-5D8E5D351301}"/>
              </a:ext>
            </a:extLst>
          </p:cNvPr>
          <p:cNvSpPr/>
          <p:nvPr/>
        </p:nvSpPr>
        <p:spPr>
          <a:xfrm>
            <a:off x="7091175" y="4353920"/>
            <a:ext cx="4318926" cy="64681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Resources &amp; Other Materials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E5A02-6628-420E-B275-F067233B51A9}"/>
              </a:ext>
            </a:extLst>
          </p:cNvPr>
          <p:cNvSpPr txBox="1"/>
          <p:nvPr/>
        </p:nvSpPr>
        <p:spPr>
          <a:xfrm>
            <a:off x="798951" y="1951315"/>
            <a:ext cx="3538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</a:t>
            </a:r>
          </a:p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798950" y="3533353"/>
            <a:ext cx="381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session, you will be able to: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FE820-CEDE-41E3-A008-3D5E65517D92}"/>
              </a:ext>
            </a:extLst>
          </p:cNvPr>
          <p:cNvSpPr/>
          <p:nvPr/>
        </p:nvSpPr>
        <p:spPr>
          <a:xfrm>
            <a:off x="5229766" y="1367213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6CF5A-AFD0-4897-B405-3B5164721B14}"/>
              </a:ext>
            </a:extLst>
          </p:cNvPr>
          <p:cNvSpPr/>
          <p:nvPr/>
        </p:nvSpPr>
        <p:spPr>
          <a:xfrm>
            <a:off x="6096000" y="1168307"/>
            <a:ext cx="521970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 how USCCB supports local affiliates through the on-site review process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C5F257-C6F8-4600-B637-AEFF447306D5}"/>
              </a:ext>
            </a:extLst>
          </p:cNvPr>
          <p:cNvSpPr/>
          <p:nvPr/>
        </p:nvSpPr>
        <p:spPr>
          <a:xfrm>
            <a:off x="5229766" y="2745218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1615A-219C-4709-8D1F-AEC7FDEF256C}"/>
              </a:ext>
            </a:extLst>
          </p:cNvPr>
          <p:cNvSpPr/>
          <p:nvPr/>
        </p:nvSpPr>
        <p:spPr>
          <a:xfrm>
            <a:off x="6095999" y="2668762"/>
            <a:ext cx="521970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 areas that need strengthening that are commonly found during on-site reviews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57F638-93B8-49BB-9897-6A516F941556}"/>
              </a:ext>
            </a:extLst>
          </p:cNvPr>
          <p:cNvSpPr/>
          <p:nvPr/>
        </p:nvSpPr>
        <p:spPr>
          <a:xfrm>
            <a:off x="5229766" y="4241239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8A4D79-0842-4490-98FE-1204394CE324}"/>
              </a:ext>
            </a:extLst>
          </p:cNvPr>
          <p:cNvSpPr/>
          <p:nvPr/>
        </p:nvSpPr>
        <p:spPr>
          <a:xfrm>
            <a:off x="6095999" y="4042333"/>
            <a:ext cx="521970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strategies to avoid these common findings in your site’s services and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75409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E5A02-6628-420E-B275-F067233B51A9}"/>
              </a:ext>
            </a:extLst>
          </p:cNvPr>
          <p:cNvSpPr txBox="1"/>
          <p:nvPr/>
        </p:nvSpPr>
        <p:spPr>
          <a:xfrm>
            <a:off x="676954" y="1770374"/>
            <a:ext cx="4119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USCCB On-Site Review (OSR) Activities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669832" y="3918964"/>
            <a:ext cx="436702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Open Sans"/>
                <a:ea typeface="Open Sans"/>
                <a:cs typeface="Open Sans"/>
              </a:rPr>
              <a:t>The  common findings being shared in this webinar are from the information collected from USCCB on-site reviews conducted within the last three years, </a:t>
            </a:r>
            <a:b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>
                <a:latin typeface="Open Sans"/>
                <a:ea typeface="Open Sans"/>
                <a:cs typeface="Open Sans"/>
              </a:rPr>
              <a:t>FY 2021 – FY 2023. 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88D985D-521E-9D7A-2383-CA9B1030C934}"/>
              </a:ext>
            </a:extLst>
          </p:cNvPr>
          <p:cNvGraphicFramePr/>
          <p:nvPr/>
        </p:nvGraphicFramePr>
        <p:xfrm>
          <a:off x="5117163" y="374947"/>
          <a:ext cx="6639132" cy="5458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C08413-2EE3-6FA0-2120-88C6836EF52A}"/>
              </a:ext>
            </a:extLst>
          </p:cNvPr>
          <p:cNvSpPr/>
          <p:nvPr/>
        </p:nvSpPr>
        <p:spPr>
          <a:xfrm>
            <a:off x="5638800" y="1318330"/>
            <a:ext cx="2650066" cy="1323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Case File Reviews </a:t>
            </a:r>
            <a:br>
              <a:rPr lang="en-US"/>
            </a:br>
            <a:r>
              <a:rPr lang="en-US"/>
              <a:t>15 – 20 client case files per affiliate site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C85DD7-95A0-8F61-9678-3A7F81E397D4}"/>
              </a:ext>
            </a:extLst>
          </p:cNvPr>
          <p:cNvSpPr/>
          <p:nvPr/>
        </p:nvSpPr>
        <p:spPr>
          <a:xfrm>
            <a:off x="8734302" y="1318329"/>
            <a:ext cx="2464259" cy="132327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Review of affiliate </a:t>
            </a:r>
          </a:p>
          <a:p>
            <a:pPr algn="ctr"/>
            <a:r>
              <a:rPr lang="en-US"/>
              <a:t>policy documents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5A969F-D602-146B-173D-CC66629A7C0C}"/>
              </a:ext>
            </a:extLst>
          </p:cNvPr>
          <p:cNvSpPr/>
          <p:nvPr/>
        </p:nvSpPr>
        <p:spPr>
          <a:xfrm>
            <a:off x="5562598" y="2944252"/>
            <a:ext cx="2726267" cy="132326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Home Visits </a:t>
            </a:r>
          </a:p>
          <a:p>
            <a:pPr algn="ctr"/>
            <a:r>
              <a:rPr lang="en-US"/>
              <a:t>4 – 6 client interviews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0B75DE-3606-BAF4-23AD-0D055D872100}"/>
              </a:ext>
            </a:extLst>
          </p:cNvPr>
          <p:cNvSpPr/>
          <p:nvPr/>
        </p:nvSpPr>
        <p:spPr>
          <a:xfrm>
            <a:off x="8734300" y="2957460"/>
            <a:ext cx="2518834" cy="13100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Staff Interviews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AF8F7E-B830-CF2D-B4C3-7CD3A27DDA06}"/>
              </a:ext>
            </a:extLst>
          </p:cNvPr>
          <p:cNvSpPr/>
          <p:nvPr/>
        </p:nvSpPr>
        <p:spPr>
          <a:xfrm>
            <a:off x="5562598" y="4661160"/>
            <a:ext cx="2726267" cy="12485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R&amp;P Period Reports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540387-9A57-5AA2-AAA4-3C9B38EE9638}"/>
              </a:ext>
            </a:extLst>
          </p:cNvPr>
          <p:cNvSpPr/>
          <p:nvPr/>
        </p:nvSpPr>
        <p:spPr>
          <a:xfrm>
            <a:off x="8679727" y="4659876"/>
            <a:ext cx="2635974" cy="131006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Diocesan Quarterly Narrative Reports</a:t>
            </a:r>
          </a:p>
        </p:txBody>
      </p:sp>
    </p:spTree>
    <p:extLst>
      <p:ext uri="{BB962C8B-B14F-4D97-AF65-F5344CB8AC3E}">
        <p14:creationId xmlns:p14="http://schemas.microsoft.com/office/powerpoint/2010/main" val="171912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D500-A4B0-0431-34EF-2C22DC3A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" y="-302"/>
            <a:ext cx="4749582" cy="686041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800" b="1">
                <a:ea typeface="Calibri Light"/>
                <a:cs typeface="Calibri Light"/>
              </a:rPr>
              <a:t>Of the following categories listed, where do most common findings come from?</a:t>
            </a:r>
            <a:br>
              <a:rPr lang="en-US" sz="2800" b="1">
                <a:ea typeface="Calibri Light"/>
                <a:cs typeface="Calibri Light"/>
              </a:rPr>
            </a:br>
            <a:br>
              <a:rPr lang="en-US" sz="2800" b="1">
                <a:ea typeface="Calibri Light"/>
                <a:cs typeface="Calibri Light"/>
              </a:rPr>
            </a:br>
            <a:br>
              <a:rPr lang="en-US" sz="2800" b="1">
                <a:ea typeface="Calibri Light"/>
                <a:cs typeface="Calibri Light"/>
              </a:rPr>
            </a:br>
            <a:br>
              <a:rPr lang="en-US" b="1">
                <a:ea typeface="Calibri Light"/>
                <a:cs typeface="Calibri Light"/>
              </a:rPr>
            </a:br>
            <a:br>
              <a:rPr lang="en-US" b="1">
                <a:ea typeface="Calibri Light"/>
                <a:cs typeface="Calibri Light"/>
              </a:rPr>
            </a:br>
            <a:br>
              <a:rPr lang="en-US" b="1">
                <a:ea typeface="Calibri Light"/>
                <a:cs typeface="Calibri Light"/>
              </a:rPr>
            </a:br>
            <a:br>
              <a:rPr lang="en-US" b="1">
                <a:ea typeface="Calibri Light"/>
                <a:cs typeface="Calibri Light"/>
              </a:rPr>
            </a:br>
            <a:br>
              <a:rPr lang="en-US" b="1">
                <a:ea typeface="Calibri Light"/>
                <a:cs typeface="Calibri Light"/>
              </a:rPr>
            </a:br>
            <a:endParaRPr lang="en-US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4B1A8-CC4A-7C6C-ACAC-95670C298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008" y="1191049"/>
            <a:ext cx="6521450" cy="48736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lphaUcPeriod"/>
            </a:pPr>
            <a:r>
              <a:rPr lang="en-US">
                <a:ea typeface="Calibri" panose="020F0502020204030204"/>
                <a:cs typeface="Calibri" panose="020F0502020204030204"/>
              </a:rPr>
              <a:t>Home Visits</a:t>
            </a:r>
            <a:br>
              <a:rPr lang="en-US">
                <a:ea typeface="Calibri" panose="020F0502020204030204"/>
                <a:cs typeface="Calibri" panose="020F0502020204030204"/>
              </a:rPr>
            </a:b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lphaUcPeriod"/>
            </a:pPr>
            <a:r>
              <a:rPr lang="en-US">
                <a:ea typeface="Calibri" panose="020F0502020204030204"/>
                <a:cs typeface="Calibri" panose="020F0502020204030204"/>
              </a:rPr>
              <a:t>Immigration Information/AOR Provision</a:t>
            </a:r>
            <a:br>
              <a:rPr lang="en-US">
                <a:ea typeface="Calibri" panose="020F0502020204030204"/>
                <a:cs typeface="Calibri" panose="020F0502020204030204"/>
              </a:rPr>
            </a:b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lphaUcPeriod"/>
            </a:pPr>
            <a:r>
              <a:rPr lang="en-US">
                <a:ea typeface="Calibri" panose="020F0502020204030204"/>
                <a:cs typeface="Calibri" panose="020F0502020204030204"/>
              </a:rPr>
              <a:t>Financial Documentation </a:t>
            </a:r>
            <a:br>
              <a:rPr lang="en-US">
                <a:ea typeface="Calibri" panose="020F0502020204030204"/>
                <a:cs typeface="Calibri" panose="020F0502020204030204"/>
              </a:rPr>
            </a:b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lphaUcPeriod"/>
            </a:pPr>
            <a:r>
              <a:rPr lang="en-US">
                <a:ea typeface="Calibri" panose="020F0502020204030204"/>
                <a:cs typeface="Calibri" panose="020F0502020204030204"/>
              </a:rPr>
              <a:t>Material Needs Support</a:t>
            </a:r>
            <a:br>
              <a:rPr lang="en-US">
                <a:ea typeface="Calibri" panose="020F0502020204030204"/>
                <a:cs typeface="Calibri" panose="020F0502020204030204"/>
              </a:rPr>
            </a:b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57C90-478E-2BB4-89AD-A7889D33C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923" y="986367"/>
            <a:ext cx="3690937" cy="725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Open Sans"/>
                <a:ea typeface="Calibri"/>
                <a:cs typeface="Calibri"/>
              </a:rPr>
              <a:t>Poll Question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B2903A7-A38A-0104-77A2-F7658431CB25}"/>
              </a:ext>
            </a:extLst>
          </p:cNvPr>
          <p:cNvSpPr/>
          <p:nvPr/>
        </p:nvSpPr>
        <p:spPr>
          <a:xfrm>
            <a:off x="8328170" y="647209"/>
            <a:ext cx="3632201" cy="132007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i="1">
                <a:cs typeface="Calibri"/>
              </a:rPr>
              <a:t>Please use the Zoom poll feature to submit your answer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AB6B92-3D3E-9E52-2EE6-D9BC64C2722A}"/>
              </a:ext>
            </a:extLst>
          </p:cNvPr>
          <p:cNvCxnSpPr/>
          <p:nvPr/>
        </p:nvCxnSpPr>
        <p:spPr>
          <a:xfrm flipV="1">
            <a:off x="3994604" y="2151287"/>
            <a:ext cx="651328" cy="181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07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AE9C214-061B-E1C3-D731-B4357322058D}"/>
              </a:ext>
            </a:extLst>
          </p:cNvPr>
          <p:cNvSpPr txBox="1"/>
          <p:nvPr/>
        </p:nvSpPr>
        <p:spPr>
          <a:xfrm>
            <a:off x="430152" y="140693"/>
            <a:ext cx="8898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10 Common R&amp;P Findings</a:t>
            </a:r>
            <a:endParaRPr lang="en-US" sz="4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B7DB47-7E90-8DCF-4D5D-3A0F82AB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2" y="1416271"/>
            <a:ext cx="5459563" cy="45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715AC9-3979-B830-CD93-BDC29ED0D081}"/>
              </a:ext>
            </a:extLst>
          </p:cNvPr>
          <p:cNvGrpSpPr/>
          <p:nvPr/>
        </p:nvGrpSpPr>
        <p:grpSpPr>
          <a:xfrm>
            <a:off x="6634744" y="1416271"/>
            <a:ext cx="2246789" cy="1558373"/>
            <a:chOff x="0" y="1168779"/>
            <a:chExt cx="1953577" cy="15583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A8EC13-5E14-AF1B-FE4F-3246C632F770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2A9BC091-49E0-943B-A2C4-CF55621BBD22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1. Financial Documentation</a:t>
              </a:r>
              <a:r>
                <a:rPr lang="en-US" sz="2000"/>
                <a:t> </a:t>
              </a:r>
              <a:br>
                <a:rPr lang="en-US" sz="2000"/>
              </a:br>
              <a:r>
                <a:rPr lang="en-US" sz="2000">
                  <a:cs typeface="Calibri"/>
                </a:rPr>
                <a:t>(22%)</a:t>
              </a:r>
              <a:endParaRPr lang="en-US" sz="2000" kern="1200">
                <a:cs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A629A-DBC3-A881-B440-D88C6018E30F}"/>
              </a:ext>
            </a:extLst>
          </p:cNvPr>
          <p:cNvGrpSpPr/>
          <p:nvPr/>
        </p:nvGrpSpPr>
        <p:grpSpPr>
          <a:xfrm>
            <a:off x="9149471" y="1416271"/>
            <a:ext cx="2178929" cy="1558373"/>
            <a:chOff x="0" y="1168779"/>
            <a:chExt cx="1953577" cy="1558373"/>
          </a:xfrm>
          <a:solidFill>
            <a:schemeClr val="accent2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E5302AA-071F-59D8-0472-5EC31AC11C1F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21E820C-3E34-3A0A-E693-5C2AAA047EF4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2. Reception Services</a:t>
              </a:r>
              <a:br>
                <a:rPr lang="en-US" sz="2000"/>
              </a:br>
              <a:r>
                <a:rPr lang="en-US" sz="2000">
                  <a:cs typeface="Calibri"/>
                </a:rPr>
                <a:t>(14%)</a:t>
              </a:r>
              <a:endParaRPr lang="en-US" sz="2000" kern="1200">
                <a:cs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1BBD8E-DA56-FC20-E065-C4CAB24DBD58}"/>
              </a:ext>
            </a:extLst>
          </p:cNvPr>
          <p:cNvGrpSpPr/>
          <p:nvPr/>
        </p:nvGrpSpPr>
        <p:grpSpPr>
          <a:xfrm>
            <a:off x="6634745" y="3672450"/>
            <a:ext cx="2246788" cy="1617987"/>
            <a:chOff x="0" y="1168779"/>
            <a:chExt cx="1953577" cy="1558373"/>
          </a:xfrm>
          <a:solidFill>
            <a:schemeClr val="bg2">
              <a:lumMod val="75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29759C1-4CAA-A3CF-2AC2-30CC7129E1B6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highlight>
                  <a:srgbClr val="808080"/>
                </a:highlight>
              </a:endParaRPr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321CD2E1-3494-FCBC-4D43-6C92AE9BD1B8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3. Written Policies and Procedures</a:t>
              </a:r>
              <a:br>
                <a:rPr lang="en-US" sz="2000">
                  <a:cs typeface="Calibri"/>
                </a:rPr>
              </a:br>
              <a:r>
                <a:rPr lang="en-US" sz="2000"/>
                <a:t>(13%) </a:t>
              </a:r>
              <a:endParaRPr lang="en-US" sz="2000" kern="12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44A108-658F-09C5-5ADA-3F875149FE75}"/>
              </a:ext>
            </a:extLst>
          </p:cNvPr>
          <p:cNvGrpSpPr/>
          <p:nvPr/>
        </p:nvGrpSpPr>
        <p:grpSpPr>
          <a:xfrm>
            <a:off x="9225544" y="3673680"/>
            <a:ext cx="2178929" cy="1617987"/>
            <a:chOff x="0" y="1168779"/>
            <a:chExt cx="1953577" cy="155837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AD3544F-2128-4B3D-4CD7-A24999955C35}"/>
                </a:ext>
              </a:extLst>
            </p:cNvPr>
            <p:cNvSpPr/>
            <p:nvPr/>
          </p:nvSpPr>
          <p:spPr>
            <a:xfrm>
              <a:off x="0" y="1168779"/>
              <a:ext cx="1953577" cy="155837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0DF0CE33-B05D-345D-C8D0-C96F84527F2F}"/>
                </a:ext>
              </a:extLst>
            </p:cNvPr>
            <p:cNvSpPr txBox="1"/>
            <p:nvPr/>
          </p:nvSpPr>
          <p:spPr>
            <a:xfrm>
              <a:off x="76073" y="1244852"/>
              <a:ext cx="1801431" cy="14062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4. Cultural Orientation</a:t>
              </a:r>
              <a:r>
                <a:rPr lang="en-US" sz="2000"/>
                <a:t> </a:t>
              </a:r>
              <a:br>
                <a:rPr lang="en-US" sz="2000">
                  <a:cs typeface="Calibri"/>
                </a:rPr>
              </a:br>
              <a:r>
                <a:rPr lang="en-US" sz="2000"/>
                <a:t>(11%)</a:t>
              </a:r>
              <a:endParaRPr lang="en-US" sz="2000" kern="12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533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01478" y="439526"/>
            <a:ext cx="10617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#1: Financial Documentation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518316" y="1840745"/>
            <a:ext cx="10878704" cy="481097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" name="Graphic 3" descr="Magnifying glass">
            <a:extLst>
              <a:ext uri="{FF2B5EF4-FFF2-40B4-BE49-F238E27FC236}">
                <a16:creationId xmlns:a16="http://schemas.microsoft.com/office/drawing/2014/main" id="{0F3C0ED6-2255-4DA5-8202-FDC34A32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1814" y="4828530"/>
            <a:ext cx="1293202" cy="12932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AA4AF6-676A-462F-BA98-2B839967C89A}"/>
              </a:ext>
            </a:extLst>
          </p:cNvPr>
          <p:cNvSpPr/>
          <p:nvPr/>
        </p:nvSpPr>
        <p:spPr>
          <a:xfrm>
            <a:off x="606032" y="1260012"/>
            <a:ext cx="10942842" cy="53717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9354A-4469-AF50-C03D-04D9A2207571}"/>
              </a:ext>
            </a:extLst>
          </p:cNvPr>
          <p:cNvSpPr txBox="1"/>
          <p:nvPr/>
        </p:nvSpPr>
        <p:spPr>
          <a:xfrm>
            <a:off x="975606" y="2252386"/>
            <a:ext cx="499429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Missing receipts and invoices. </a:t>
            </a:r>
            <a:br>
              <a:rPr lang="en-US"/>
            </a:b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Incomplete record of client acknowledgement of receipt of per-capita funds</a:t>
            </a:r>
            <a:br>
              <a:rPr lang="en-US">
                <a:ea typeface="+mn-lt"/>
                <a:cs typeface="+mn-lt"/>
              </a:rPr>
            </a:b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Lack of evidence that clients received timely pocket money. </a:t>
            </a:r>
            <a:br>
              <a:rPr lang="en-US">
                <a:ea typeface="+mn-lt"/>
                <a:cs typeface="+mn-lt"/>
              </a:rPr>
            </a:b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Incomplete or missing documentation of cash and in-kind contributions (RF-20A) 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Files missing client signatures acknowledging each contribution.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pic>
        <p:nvPicPr>
          <p:cNvPr id="7" name="Picture 6" descr="A computer on a table&#10;&#10;Description automatically generated">
            <a:extLst>
              <a:ext uri="{FF2B5EF4-FFF2-40B4-BE49-F238E27FC236}">
                <a16:creationId xmlns:a16="http://schemas.microsoft.com/office/drawing/2014/main" id="{8132889F-3115-A114-76D2-EC9D87735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308" y="2240975"/>
            <a:ext cx="4382652" cy="33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E59-09FE-4179-9A38-F1A0DD1C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66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Recommendations</a:t>
            </a:r>
            <a:endParaRPr lang="en-US" b="1">
              <a:solidFill>
                <a:schemeClr val="bg2"/>
              </a:solidFill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1C637-B1A4-7756-50EF-6DC873283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27739"/>
              </p:ext>
            </p:extLst>
          </p:nvPr>
        </p:nvGraphicFramePr>
        <p:xfrm>
          <a:off x="412283" y="1445468"/>
          <a:ext cx="8469665" cy="389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7B58E5-138F-6001-24A0-A9E10955752A}"/>
              </a:ext>
            </a:extLst>
          </p:cNvPr>
          <p:cNvSpPr/>
          <p:nvPr/>
        </p:nvSpPr>
        <p:spPr>
          <a:xfrm>
            <a:off x="8680106" y="2982688"/>
            <a:ext cx="3329635" cy="36450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58368">
              <a:spcAft>
                <a:spcPts val="600"/>
              </a:spcAft>
            </a:pPr>
            <a:br>
              <a:rPr lang="en-US" sz="1600" b="1" i="1">
                <a:cs typeface="Calibri"/>
              </a:rPr>
            </a:br>
            <a:br>
              <a:rPr lang="en-US" sz="1400" b="1">
                <a:cs typeface="Calibri"/>
              </a:rPr>
            </a:br>
            <a:endParaRPr lang="en-US"/>
          </a:p>
          <a:p>
            <a:pPr defTabSz="658368">
              <a:spcAft>
                <a:spcPts val="600"/>
              </a:spcAft>
            </a:pPr>
            <a:r>
              <a:rPr lang="en-US" b="1" i="1">
                <a:solidFill>
                  <a:schemeClr val="tx1"/>
                </a:solidFill>
                <a:cs typeface="Calibri"/>
              </a:rPr>
              <a:t>Resources</a:t>
            </a:r>
            <a:endParaRPr lang="en-US" b="1">
              <a:solidFill>
                <a:schemeClr val="tx1"/>
              </a:solidFill>
              <a:cs typeface="Calibri"/>
            </a:endParaRPr>
          </a:p>
          <a:p>
            <a:pPr defTabSz="658368">
              <a:spcAft>
                <a:spcPts val="600"/>
              </a:spcAft>
            </a:pPr>
            <a:r>
              <a:rPr lang="en-US" sz="1400" b="1">
                <a:solidFill>
                  <a:schemeClr val="tx1"/>
                </a:solidFill>
                <a:cs typeface="Calibri"/>
              </a:rPr>
              <a:t>R</a:t>
            </a:r>
            <a:r>
              <a:rPr lang="en-US" sz="1400" b="1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&amp;P Cooperative </a:t>
            </a:r>
            <a:r>
              <a:rPr lang="en-US" sz="1400" b="1">
                <a:solidFill>
                  <a:schemeClr val="tx1"/>
                </a:solidFill>
                <a:ea typeface="+mn-lt"/>
                <a:cs typeface="+mn-lt"/>
              </a:rPr>
              <a:t>Agreement</a:t>
            </a:r>
            <a:br>
              <a:rPr lang="en-US" sz="1400" b="1">
                <a:solidFill>
                  <a:schemeClr val="tx1"/>
                </a:solidFill>
                <a:ea typeface="+mn-lt"/>
                <a:cs typeface="+mn-lt"/>
              </a:rPr>
            </a:br>
            <a:r>
              <a:rPr lang="en-US" sz="1400" b="1">
                <a:solidFill>
                  <a:schemeClr val="tx1"/>
                </a:solidFill>
                <a:ea typeface="+mn-lt"/>
                <a:cs typeface="+mn-lt"/>
              </a:rPr>
              <a:t>USCCB</a:t>
            </a:r>
            <a:r>
              <a:rPr lang="en-US" sz="1400" b="1" kern="120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webinars/training</a:t>
            </a:r>
            <a:endParaRPr lang="en-US" sz="1400" b="1" kern="1200">
              <a:solidFill>
                <a:schemeClr val="tx1"/>
              </a:solidFill>
              <a:latin typeface="+mn-lt"/>
              <a:ea typeface="Calibri" panose="020F0502020204030204"/>
              <a:cs typeface="Calibri"/>
            </a:endParaRPr>
          </a:p>
          <a:p>
            <a:pPr marL="285750" indent="-285750" defTabSz="658368">
              <a:buFont typeface="Arial"/>
              <a:buChar char="•"/>
            </a:pPr>
            <a:r>
              <a:rPr lang="en-US" sz="1400">
                <a:solidFill>
                  <a:srgbClr val="0710FA"/>
                </a:solidFill>
                <a:ea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R&amp;P and MG Financial Documentation - Zoom</a:t>
            </a:r>
            <a:br>
              <a:rPr lang="en-US" sz="1400">
                <a:solidFill>
                  <a:srgbClr val="0710FA"/>
                </a:solidFill>
                <a:ea typeface="Calibri"/>
                <a:cs typeface="Calibri"/>
              </a:rPr>
            </a:br>
            <a:endParaRPr lang="en-US" sz="1400">
              <a:ea typeface="Calibri"/>
              <a:cs typeface="Calibri"/>
            </a:endParaRPr>
          </a:p>
          <a:p>
            <a:pPr marL="285750" indent="-285750" defTabSz="658368">
              <a:buFont typeface="Arial"/>
              <a:buChar char="•"/>
            </a:pPr>
            <a:r>
              <a:rPr lang="en-US" sz="1400">
                <a:solidFill>
                  <a:srgbClr val="0710FA"/>
                </a:solidFill>
                <a:ea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Cash and In-kind Contributions Webinar Part 1</a:t>
            </a:r>
            <a:r>
              <a:rPr lang="en-US" sz="1400">
                <a:solidFill>
                  <a:srgbClr val="0710FA"/>
                </a:solidFill>
                <a:ea typeface="Calibri"/>
                <a:cs typeface="Calibri"/>
              </a:rPr>
              <a:t> </a:t>
            </a:r>
            <a:endParaRPr lang="en-US" sz="1400">
              <a:ea typeface="Calibri"/>
              <a:cs typeface="Calibri"/>
            </a:endParaRPr>
          </a:p>
          <a:p>
            <a:pPr marL="285750" indent="-285750" defTabSz="658368">
              <a:buFont typeface="Arial"/>
              <a:buChar char="•"/>
            </a:pPr>
            <a:r>
              <a:rPr lang="en-US" sz="1400">
                <a:solidFill>
                  <a:srgbClr val="0710FA"/>
                </a:solidFill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Cash and In-Kind Contributions Webinar Part 2</a:t>
            </a:r>
            <a:r>
              <a:rPr lang="en-US" sz="1400">
                <a:solidFill>
                  <a:srgbClr val="0710FA"/>
                </a:solidFill>
                <a:ea typeface="Calibri"/>
                <a:cs typeface="Calibri"/>
              </a:rPr>
              <a:t> </a:t>
            </a:r>
            <a:br>
              <a:rPr lang="en-US" sz="1400">
                <a:solidFill>
                  <a:srgbClr val="0710FA"/>
                </a:solidFill>
                <a:ea typeface="Calibri"/>
                <a:cs typeface="Calibri"/>
              </a:rPr>
            </a:br>
            <a:endParaRPr lang="en-US" sz="1400">
              <a:solidFill>
                <a:srgbClr val="0710FA"/>
              </a:solidFill>
              <a:ea typeface="Calibri"/>
              <a:cs typeface="Calibri"/>
            </a:endParaRPr>
          </a:p>
          <a:p>
            <a:pPr marL="285750" indent="-285750" defTabSz="658368">
              <a:buFont typeface="Arial"/>
              <a:buChar char="•"/>
            </a:pPr>
            <a:r>
              <a:rPr lang="en-US" sz="1400">
                <a:solidFill>
                  <a:srgbClr val="0710FA"/>
                </a:solidFill>
                <a:ea typeface="Calibri"/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Adult-Acknowledgement-of-Receipt-of-Direct-Assistance-RF-35.mp4</a:t>
            </a:r>
            <a:r>
              <a:rPr lang="en-US" sz="1400">
                <a:solidFill>
                  <a:srgbClr val="0710FA"/>
                </a:solidFill>
                <a:ea typeface="Calibri"/>
                <a:cs typeface="Calibri"/>
              </a:rPr>
              <a:t> </a:t>
            </a:r>
            <a:endParaRPr lang="en-US">
              <a:solidFill>
                <a:srgbClr val="0710FA"/>
              </a:solidFill>
            </a:endParaRPr>
          </a:p>
          <a:p>
            <a:pPr defTabSz="658368">
              <a:spcAft>
                <a:spcPts val="600"/>
              </a:spcAft>
            </a:pPr>
            <a:endParaRPr lang="en-US" sz="1400" kern="12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70" name="Graphic 69" descr="Lights On with solid fill">
            <a:extLst>
              <a:ext uri="{FF2B5EF4-FFF2-40B4-BE49-F238E27FC236}">
                <a16:creationId xmlns:a16="http://schemas.microsoft.com/office/drawing/2014/main" id="{F8F0C891-DAF3-7FAB-01CF-563A4CF95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40000">
            <a:off x="10322312" y="806605"/>
            <a:ext cx="1193181" cy="11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3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ly 2023 NDO Session PowerPoint Template" id="{9BB09743-14F6-4CD3-B878-FA8E1DF03286}" vid="{B60F2A49-56A8-4F08-B5B8-7506B150A5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da1d45-861e-4fe5-83a3-22ea4bf0fe57" xsi:nil="true"/>
    <lcf76f155ced4ddcb4097134ff3c332f xmlns="f5d787ac-d775-4fd8-bc27-72c4cb205130">
      <Terms xmlns="http://schemas.microsoft.com/office/infopath/2007/PartnerControls"/>
    </lcf76f155ced4ddcb4097134ff3c332f>
    <SharedWithUsers xmlns="68da1d45-861e-4fe5-83a3-22ea4bf0fe57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9A6F06FB2106478545167F015977C2" ma:contentTypeVersion="14" ma:contentTypeDescription="Create a new document." ma:contentTypeScope="" ma:versionID="c97192069260bd1171c48824e4d0fc53">
  <xsd:schema xmlns:xsd="http://www.w3.org/2001/XMLSchema" xmlns:xs="http://www.w3.org/2001/XMLSchema" xmlns:p="http://schemas.microsoft.com/office/2006/metadata/properties" xmlns:ns2="f5d787ac-d775-4fd8-bc27-72c4cb205130" xmlns:ns3="68da1d45-861e-4fe5-83a3-22ea4bf0fe57" targetNamespace="http://schemas.microsoft.com/office/2006/metadata/properties" ma:root="true" ma:fieldsID="df38a7fbf9aefd180818161d5cde537e" ns2:_="" ns3:_="">
    <xsd:import namespace="f5d787ac-d775-4fd8-bc27-72c4cb205130"/>
    <xsd:import namespace="68da1d45-861e-4fe5-83a3-22ea4bf0fe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787ac-d775-4fd8-bc27-72c4cb205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5bf5785-fda2-4148-b8d6-0a458c2774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a1d45-861e-4fe5-83a3-22ea4bf0fe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6ec5c5-433a-4fb1-b1f7-18d453eec0cd}" ma:internalName="TaxCatchAll" ma:showField="CatchAllData" ma:web="68da1d45-861e-4fe5-83a3-22ea4bf0fe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A009-F8B2-48C3-AF20-BF859823E618}">
  <ds:schemaRefs>
    <ds:schemaRef ds:uri="68da1d45-861e-4fe5-83a3-22ea4bf0fe57"/>
    <ds:schemaRef ds:uri="f5d787ac-d775-4fd8-bc27-72c4cb2051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AB17A3-6B4C-4EA3-BE42-4AFF908CF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0B4157-D83A-4C6D-8645-62BAE0C1C020}">
  <ds:schemaRefs>
    <ds:schemaRef ds:uri="68da1d45-861e-4fe5-83a3-22ea4bf0fe57"/>
    <ds:schemaRef ds:uri="f5d787ac-d775-4fd8-bc27-72c4cb2051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July 2023 NDO Session PowerPoint Template</Template>
  <Application>Microsoft Office PowerPoint</Application>
  <PresentationFormat>Widescreen</PresentationFormat>
  <Slides>29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 the following categories listed, where do most common findings come from?        </vt:lpstr>
      <vt:lpstr>PowerPoint Presentation</vt:lpstr>
      <vt:lpstr>PowerPoint Presentation</vt:lpstr>
      <vt:lpstr>Recommendations</vt:lpstr>
      <vt:lpstr>PowerPoint Presentation</vt:lpstr>
      <vt:lpstr>Recommendations</vt:lpstr>
      <vt:lpstr>PowerPoint Presentation</vt:lpstr>
      <vt:lpstr>Recommendations</vt:lpstr>
      <vt:lpstr>PowerPoint Presentation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PSP Process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Christa Ross</dc:creator>
  <cp:revision>3</cp:revision>
  <dcterms:created xsi:type="dcterms:W3CDTF">2023-06-29T01:17:22Z</dcterms:created>
  <dcterms:modified xsi:type="dcterms:W3CDTF">2023-08-29T17:51:11Z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0x010100869A6F06FB2106478545167F015977C2</vt:lpwstr>
  </property>
  <property fmtid="{D5CDD505-2E9C-101B-9397-08002B2CF9AE}" pid="3" name="ArticulateGUID">
    <vt:lpwstr>3965B84F-211B-4BE7-A058-976FC537865C</vt:lpwstr>
  </property>
  <property fmtid="{D5CDD505-2E9C-101B-9397-08002B2CF9AE}" pid="4" name="ArticulatePath">
    <vt:lpwstr>https://usccb.sharepoint.com/sites/AfghanPlacementandAssistanceAPA/Shared Documents/General/Weekly APA Calls/APA Call October 20</vt:lpwstr>
  </property>
  <property fmtid="{D5CDD505-2E9C-101B-9397-08002B2CF9AE}" pid="5" name="MediaServiceImageTags">
    <vt:lpwstr/>
  </property>
  <property fmtid="{D5CDD505-2E9C-101B-9397-08002B2CF9AE}" pid="6" name="Order">
    <vt:r8>131500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