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7"/>
  </p:notesMasterIdLst>
  <p:sldIdLst>
    <p:sldId id="274" r:id="rId5"/>
    <p:sldId id="351" r:id="rId6"/>
    <p:sldId id="318" r:id="rId7"/>
    <p:sldId id="336" r:id="rId8"/>
    <p:sldId id="363" r:id="rId9"/>
    <p:sldId id="361" r:id="rId10"/>
    <p:sldId id="360" r:id="rId11"/>
    <p:sldId id="368" r:id="rId12"/>
    <p:sldId id="372" r:id="rId13"/>
    <p:sldId id="370" r:id="rId14"/>
    <p:sldId id="371" r:id="rId15"/>
    <p:sldId id="366" r:id="rId16"/>
    <p:sldId id="365" r:id="rId17"/>
    <p:sldId id="367" r:id="rId18"/>
    <p:sldId id="369" r:id="rId19"/>
    <p:sldId id="362" r:id="rId20"/>
    <p:sldId id="354" r:id="rId21"/>
    <p:sldId id="353" r:id="rId22"/>
    <p:sldId id="364" r:id="rId23"/>
    <p:sldId id="374" r:id="rId24"/>
    <p:sldId id="373" r:id="rId25"/>
    <p:sldId id="358" r:id="rId26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4" userDrawn="1">
          <p15:clr>
            <a:srgbClr val="A4A3A4"/>
          </p15:clr>
        </p15:guide>
        <p15:guide id="2" pos="724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D0FA66B-314A-8286-55CD-39DDEAE97DD7}" name="Ciara Bennese" initials="CB" userId="S::cbennese@usccb.org::7d25cd76-2220-42a1-bbfe-a211cd769d7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5A"/>
    <a:srgbClr val="00A2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0ABDFA-1F2D-4AEE-B5E2-C6F171AB2737}" v="3" dt="2023-05-10T16:07:19.151"/>
    <p1510:client id="{FB841D2E-23FF-76C6-FB5B-84C1507DD1C4}" v="22" dt="2023-05-10T16:48:09.7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318" y="84"/>
      </p:cViewPr>
      <p:guideLst>
        <p:guide orient="horz" pos="1344"/>
        <p:guide pos="72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39241-A00C-4638-854A-58FE88DD0B97}" type="datetimeFigureOut">
              <a:rPr lang="en-US" smtClean="0"/>
              <a:t>5/12/2023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8F67FF-F859-4DEB-A589-302E10C0D5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953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F67FF-F859-4DEB-A589-302E10C0D54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795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3DD76-C2BF-4EC1-BB2D-E553425FD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F09DA7-A3D7-438B-942E-EFE0574315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D78389-B4E9-43F0-A290-B40BFBF7A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A9A91-7A62-4A93-933E-84DAD2029591}" type="datetime1">
              <a:rPr lang="en-US" smtClean="0"/>
              <a:t>5/12/2023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E84CA2-C396-46FB-BF62-2C17EDBA9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AA44C7-CFE1-4D21-BE77-4B6506C5F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7532-7E1C-4B54-8A49-BCFC0D060E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998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99542-4C6E-488C-B5BE-1C66E84D6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5D92E0-F744-47A3-9DC9-C3701B459F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1BDBA-E673-434C-A6F8-B9761618A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DFF49-7D6C-41B0-BDDB-4A56DD9D4900}" type="datetime1">
              <a:rPr lang="en-US" smtClean="0"/>
              <a:t>5/12/2023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6FE429-D958-4366-B58A-4F8E1AA63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3844C1-FE53-4F65-9644-FC3491770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7532-7E1C-4B54-8A49-BCFC0D060E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353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EF7D7B-49D1-47C1-B9A4-3CF3E428F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DCC207-7330-4328-96E5-4DAC111F05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174003-7440-48D2-9DB7-80ABA69E7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188C-26FA-48B4-B319-A15F3E6525E1}" type="datetime1">
              <a:rPr lang="en-US" smtClean="0"/>
              <a:t>5/12/2023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D9471F-28E9-46E0-88FB-C60794E54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B11F8-9BD2-410B-9527-31CBB1538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7532-7E1C-4B54-8A49-BCFC0D060E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496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EAA9B-6471-4011-9326-4C1816AE1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62BAC-05A5-4D87-AE29-CD76BAE12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2C7E9F-EC36-4AFF-B0C5-7C14910B9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2A7E0-975C-49D6-95C4-FEF6F5EAB274}" type="datetime1">
              <a:rPr lang="en-US" smtClean="0"/>
              <a:t>5/12/2023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482EE0-0068-4D7F-AF80-BD3C4D081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74D668-CBF0-4233-8E0D-0385F9A0B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7532-7E1C-4B54-8A49-BCFC0D060E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259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597AC-02D4-4768-B279-93E3905CF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E2217E-47B6-496C-91A2-946ABA6A34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67B97-3ECA-4D90-A4AD-FE7FECDB4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2EC-877F-49B2-B63A-F21D41C2BFD0}" type="datetime1">
              <a:rPr lang="en-US" smtClean="0"/>
              <a:t>5/12/2023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DF78A-3299-4BD3-9958-FAE137D58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118B4-DDCB-4B1F-803A-538FD8F9F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7532-7E1C-4B54-8A49-BCFC0D060E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507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FF30C-60B9-40B5-9FFD-C1C0D06F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D1647-369D-4ACC-A6DA-2E9CCE291B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B0D0D9-C312-4E70-A5F5-44190F073A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E1C43A-4B23-4516-87F4-BAF6C3C30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1630-93C6-4B4E-814F-2D1A772AD0CD}" type="datetime1">
              <a:rPr lang="en-US" smtClean="0"/>
              <a:t>5/12/2023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7CF743-011B-47FE-B8EB-0D1C81BA9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0D2EDE-E4D7-4BFD-9D4F-F731C6802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7532-7E1C-4B54-8A49-BCFC0D060E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137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17001-3638-45E0-9153-32E326F01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C9AB4B-CED2-47B6-A335-6D91FBDA30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818703-0D66-43AE-B5DC-288ECCC372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481C26-D556-4996-BB51-334FA8491A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B69CBD-12DD-44C7-A2E8-BE2D390406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75C834-14D8-4583-9E0F-6942037F9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1A4E7-2463-4A4B-BBDC-5F50D944B384}" type="datetime1">
              <a:rPr lang="en-US" smtClean="0"/>
              <a:t>5/12/2023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0548C7-12F9-4B41-8AC9-C2A55C80A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38114F-7630-4623-9559-A1E190B5A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7532-7E1C-4B54-8A49-BCFC0D060E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038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582B9-51BD-4266-AB7A-3A446C201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59AB6C-F8EE-409A-8202-86A328313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1DAE-FB0B-4563-9BFD-A60A13537B96}" type="datetime1">
              <a:rPr lang="en-US" smtClean="0"/>
              <a:t>5/12/2023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2EF38F-B9E3-4F75-BF0D-38540E648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601782-6E1E-483B-BA87-30C6DCF1E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7532-7E1C-4B54-8A49-BCFC0D060E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851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48D011-F6D1-41E9-BA58-63F2D7C0A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9AB34-75F8-4C28-901C-619CCC8F72CC}" type="datetime1">
              <a:rPr lang="en-US" smtClean="0"/>
              <a:t>5/12/2023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1ACBF0-9F72-49B6-A06B-D9C8D2553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DBCFE0-6C5D-46D2-98E8-841557C60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7532-7E1C-4B54-8A49-BCFC0D060E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27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6556F-9CC5-4AF7-AF1D-FF8C1BFD0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D9379-3DDD-4D3F-83CB-9C1C5C993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641F17-6666-48BE-A842-F522B27289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EB8B0C-EC4A-46C7-A89C-EDA43FD72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0DC7-80ED-47E1-9CF3-83E4517D2058}" type="datetime1">
              <a:rPr lang="en-US" smtClean="0"/>
              <a:t>5/12/2023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8FD213-D1E0-495A-95EE-0DA3AB28F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15A8B9-111C-4535-B866-BADAD7C99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7532-7E1C-4B54-8A49-BCFC0D060E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506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43BF7-B20B-4964-AA69-A09B57365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491AAE-F2C0-472F-AE2E-835E58E1CA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62B406-C0EA-4A08-9257-88C5DBF311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612FF6-EA61-4DEF-AA49-0E6ACA1A0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EC35-8AD1-42A7-92AC-9F638DD4C852}" type="datetime1">
              <a:rPr lang="en-US" smtClean="0"/>
              <a:t>5/12/2023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CB6133-B46A-4F8F-8C71-F695AA029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4879F7-4C47-4477-A6BF-58E976D26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7532-7E1C-4B54-8A49-BCFC0D060E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996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57FE58-6B7B-463B-BCA0-FCC41D5EA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13C76-D85F-46DC-A8E0-173C4544A4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5B4966-DDF5-43DF-9211-976F44C47C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44DEF-F7D4-4B5B-A44D-F522E3543E13}" type="datetime1">
              <a:rPr lang="en-US" smtClean="0"/>
              <a:t>5/12/2023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73AB9F-6D0D-4C41-8194-4C84C7350B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A8F61-227A-49D4-8D1E-E75B2932F6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C7532-7E1C-4B54-8A49-BCFC0D060E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190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2.jpe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8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27.JPG"/><Relationship Id="rId5" Type="http://schemas.openxmlformats.org/officeDocument/2006/relationships/image" Target="../media/image2.jpeg"/><Relationship Id="rId4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2.jpeg"/><Relationship Id="rId7" Type="http://schemas.openxmlformats.org/officeDocument/2006/relationships/image" Target="../media/image3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11.jp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CCBCAD86-BCB8-F69F-2A3A-C11C74BEB1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9352" y="-3452"/>
            <a:ext cx="8332450" cy="553326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429343F-73A2-94E8-32C4-2AF415C1F20D}"/>
              </a:ext>
            </a:extLst>
          </p:cNvPr>
          <p:cNvSpPr/>
          <p:nvPr/>
        </p:nvSpPr>
        <p:spPr>
          <a:xfrm>
            <a:off x="0" y="0"/>
            <a:ext cx="3959352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48504F-75F6-30D2-594F-C09588776162}"/>
              </a:ext>
            </a:extLst>
          </p:cNvPr>
          <p:cNvSpPr/>
          <p:nvPr/>
        </p:nvSpPr>
        <p:spPr>
          <a:xfrm>
            <a:off x="-72828" y="4500438"/>
            <a:ext cx="3520116" cy="1685677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DB22F4D2-745B-4FDB-8501-1FC88BFA56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92" y="4785379"/>
            <a:ext cx="3152593" cy="1141779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9CF56F-B70F-47F9-24C6-AE45A852C1C7}"/>
              </a:ext>
            </a:extLst>
          </p:cNvPr>
          <p:cNvSpPr txBox="1"/>
          <p:nvPr/>
        </p:nvSpPr>
        <p:spPr>
          <a:xfrm>
            <a:off x="4130566" y="5496910"/>
            <a:ext cx="788094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Making the Most of R&amp;P Resources</a:t>
            </a:r>
          </a:p>
          <a:p>
            <a:r>
              <a:rPr 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May 10, 2023</a:t>
            </a:r>
          </a:p>
          <a:p>
            <a:r>
              <a:rPr lang="en-US" dirty="0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0EB056-2B8E-3151-575D-913BCAE0A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7532-7E1C-4B54-8A49-BCFC0D060E00}" type="slidenum">
              <a:rPr lang="en-US" smtClean="0"/>
              <a:t>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8158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0B2A58-097C-7AEC-4889-289F3E0DDE96}"/>
              </a:ext>
            </a:extLst>
          </p:cNvPr>
          <p:cNvSpPr/>
          <p:nvPr/>
        </p:nvSpPr>
        <p:spPr>
          <a:xfrm>
            <a:off x="491533" y="2133452"/>
            <a:ext cx="10942842" cy="42968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63FDF6-C541-464D-74AA-4192688E5A39}"/>
              </a:ext>
            </a:extLst>
          </p:cNvPr>
          <p:cNvSpPr txBox="1"/>
          <p:nvPr/>
        </p:nvSpPr>
        <p:spPr>
          <a:xfrm>
            <a:off x="491533" y="617995"/>
            <a:ext cx="11183712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 dirty="0">
                <a:latin typeface="Open Sans"/>
                <a:ea typeface="Open Sans"/>
                <a:cs typeface="Open Sans"/>
              </a:rPr>
              <a:t>Resettlement Connection</a:t>
            </a:r>
          </a:p>
          <a:p>
            <a:endParaRPr lang="en-US" sz="4400" b="1" dirty="0">
              <a:latin typeface="Open Sans"/>
              <a:ea typeface="Open Sans"/>
              <a:cs typeface="Open San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435DC7-65B5-FEDD-9312-F21586430E3C}"/>
              </a:ext>
            </a:extLst>
          </p:cNvPr>
          <p:cNvSpPr/>
          <p:nvPr/>
        </p:nvSpPr>
        <p:spPr>
          <a:xfrm>
            <a:off x="0" y="1577947"/>
            <a:ext cx="12192000" cy="28322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560A58CC-12CA-1446-8ED8-2613617B98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568" y="435614"/>
            <a:ext cx="2385023" cy="863787"/>
          </a:xfrm>
          <a:prstGeom prst="rect">
            <a:avLst/>
          </a:prstGeom>
          <a:ln>
            <a:noFill/>
          </a:ln>
          <a:effectLst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F474972-CCFD-AED8-F253-71573EB3A2FC}"/>
              </a:ext>
            </a:extLst>
          </p:cNvPr>
          <p:cNvSpPr txBox="1"/>
          <p:nvPr/>
        </p:nvSpPr>
        <p:spPr>
          <a:xfrm>
            <a:off x="491533" y="5215709"/>
            <a:ext cx="85297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USCCB/MRS stores the full archive of weekly Resettlement Connection newsletters under Communications </a:t>
            </a:r>
            <a:r>
              <a:rPr lang="en-US" dirty="0">
                <a:sym typeface="Wingdings" panose="05000000000000000000" pitchFamily="2" charset="2"/>
              </a:rPr>
              <a:t> Resettlement Connection Newsletter and News Flashes</a:t>
            </a:r>
          </a:p>
          <a:p>
            <a:r>
              <a:rPr lang="en-US" dirty="0">
                <a:sym typeface="Wingdings" panose="05000000000000000000" pitchFamily="2" charset="2"/>
              </a:rPr>
              <a:t>(A “News Flash” is sent out from USCCB if there is time-sensitive information to communicate)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ECE6C3-905C-3324-2C51-0707884397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496" y="2198802"/>
            <a:ext cx="5107781" cy="30026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4A2E52-0A49-6298-944C-C5AD553CEA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2205" y="2514599"/>
            <a:ext cx="4698451" cy="151040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65F68DC-57F2-595D-D097-3440BEBCDD4F}"/>
              </a:ext>
            </a:extLst>
          </p:cNvPr>
          <p:cNvSpPr txBox="1"/>
          <p:nvPr/>
        </p:nvSpPr>
        <p:spPr>
          <a:xfrm>
            <a:off x="6222205" y="4043927"/>
            <a:ext cx="49125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reminder is at the very bottom of every Resettlement Connection (RC) – we want to make sure all new staff are getting the RC!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8C6CD484-0AF7-0915-9BB0-51E11CA61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7532-7E1C-4B54-8A49-BCFC0D060E00}" type="slidenum">
              <a:rPr lang="en-US" smtClean="0"/>
              <a:t>10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3644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0B2A58-097C-7AEC-4889-289F3E0DDE96}"/>
              </a:ext>
            </a:extLst>
          </p:cNvPr>
          <p:cNvSpPr/>
          <p:nvPr/>
        </p:nvSpPr>
        <p:spPr>
          <a:xfrm>
            <a:off x="654590" y="2186272"/>
            <a:ext cx="10942842" cy="42968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63FDF6-C541-464D-74AA-4192688E5A39}"/>
              </a:ext>
            </a:extLst>
          </p:cNvPr>
          <p:cNvSpPr txBox="1"/>
          <p:nvPr/>
        </p:nvSpPr>
        <p:spPr>
          <a:xfrm>
            <a:off x="534155" y="584287"/>
            <a:ext cx="11183712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 dirty="0">
                <a:latin typeface="Open Sans"/>
                <a:ea typeface="Open Sans"/>
                <a:cs typeface="Open Sans"/>
              </a:rPr>
              <a:t>USCCB/MRS E-Learning Courses</a:t>
            </a:r>
          </a:p>
          <a:p>
            <a:endParaRPr lang="en-US" sz="4400" b="1" dirty="0">
              <a:latin typeface="Open Sans"/>
              <a:ea typeface="Open Sans"/>
              <a:cs typeface="Open San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435DC7-65B5-FEDD-9312-F21586430E3C}"/>
              </a:ext>
            </a:extLst>
          </p:cNvPr>
          <p:cNvSpPr/>
          <p:nvPr/>
        </p:nvSpPr>
        <p:spPr>
          <a:xfrm>
            <a:off x="0" y="1577947"/>
            <a:ext cx="12192000" cy="28322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560A58CC-12CA-1446-8ED8-2613617B98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568" y="435614"/>
            <a:ext cx="2385023" cy="863787"/>
          </a:xfrm>
          <a:prstGeom prst="rect">
            <a:avLst/>
          </a:prstGeom>
          <a:ln>
            <a:noFill/>
          </a:ln>
          <a:effectLst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6380BCA-85E7-FFBC-5594-95CEB24C535B}"/>
              </a:ext>
            </a:extLst>
          </p:cNvPr>
          <p:cNvSpPr txBox="1"/>
          <p:nvPr/>
        </p:nvSpPr>
        <p:spPr>
          <a:xfrm>
            <a:off x="6360319" y="2901386"/>
            <a:ext cx="42454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Under Reception &amp; Placement </a:t>
            </a:r>
            <a:r>
              <a:rPr lang="en-US" sz="1600" dirty="0">
                <a:sym typeface="Wingdings" panose="05000000000000000000" pitchFamily="2" charset="2"/>
              </a:rPr>
              <a:t> E-Learning, you will find USCCB/MRS’ R&amp;P e-learning courses</a:t>
            </a:r>
          </a:p>
          <a:p>
            <a:endParaRPr lang="en-US" sz="16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ym typeface="Wingdings" panose="05000000000000000000" pitchFamily="2" charset="2"/>
              </a:rPr>
              <a:t>USCCB/MRS is working to update our </a:t>
            </a:r>
            <a:r>
              <a:rPr lang="en-US" sz="1600" u="sng" dirty="0">
                <a:sym typeface="Wingdings" panose="05000000000000000000" pitchFamily="2" charset="2"/>
              </a:rPr>
              <a:t>Improving R&amp;P Period Report Accuracy </a:t>
            </a:r>
            <a:r>
              <a:rPr lang="en-US" sz="1600" dirty="0">
                <a:sym typeface="Wingdings" panose="05000000000000000000" pitchFamily="2" charset="2"/>
              </a:rPr>
              <a:t>and </a:t>
            </a:r>
            <a:r>
              <a:rPr lang="en-US" sz="1600" u="sng" dirty="0">
                <a:sym typeface="Wingdings" panose="05000000000000000000" pitchFamily="2" charset="2"/>
              </a:rPr>
              <a:t>Reception &amp; Placement</a:t>
            </a:r>
            <a:r>
              <a:rPr lang="en-US" sz="1600" dirty="0">
                <a:sym typeface="Wingdings" panose="05000000000000000000" pitchFamily="2" charset="2"/>
              </a:rPr>
              <a:t> e-learning courses!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FA0341D-6147-3842-BD42-9DCCE1FB61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311" y="2844523"/>
            <a:ext cx="5348287" cy="318487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3065110-E811-718F-FD30-20308441F1D1}"/>
              </a:ext>
            </a:extLst>
          </p:cNvPr>
          <p:cNvSpPr txBox="1"/>
          <p:nvPr/>
        </p:nvSpPr>
        <p:spPr>
          <a:xfrm>
            <a:off x="3507454" y="5060317"/>
            <a:ext cx="25574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highlight>
                  <a:srgbClr val="FFFF00"/>
                </a:highlight>
              </a:rPr>
              <a:t>Updates coming soon </a:t>
            </a:r>
            <a:r>
              <a:rPr lang="en-US" sz="1100" dirty="0"/>
              <a:t>to the R&amp;P Period Report and R&amp;P e-learning courses!</a:t>
            </a: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903FDE5D-50A1-04F9-2FA2-28CBB55646BF}"/>
              </a:ext>
            </a:extLst>
          </p:cNvPr>
          <p:cNvSpPr/>
          <p:nvPr/>
        </p:nvSpPr>
        <p:spPr>
          <a:xfrm>
            <a:off x="3221831" y="5060317"/>
            <a:ext cx="168941" cy="219736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42DF194F-A2DC-7B53-E3EB-C01C28F7C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7532-7E1C-4B54-8A49-BCFC0D060E00}" type="slidenum">
              <a:rPr lang="en-US" smtClean="0"/>
              <a:t>11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4313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0B2A58-097C-7AEC-4889-289F3E0DDE96}"/>
              </a:ext>
            </a:extLst>
          </p:cNvPr>
          <p:cNvSpPr/>
          <p:nvPr/>
        </p:nvSpPr>
        <p:spPr>
          <a:xfrm>
            <a:off x="654590" y="2186272"/>
            <a:ext cx="10942842" cy="42968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63FDF6-C541-464D-74AA-4192688E5A39}"/>
              </a:ext>
            </a:extLst>
          </p:cNvPr>
          <p:cNvSpPr txBox="1"/>
          <p:nvPr/>
        </p:nvSpPr>
        <p:spPr>
          <a:xfrm>
            <a:off x="534155" y="584287"/>
            <a:ext cx="11183712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 dirty="0">
                <a:latin typeface="Open Sans"/>
                <a:ea typeface="Open Sans"/>
                <a:cs typeface="Open Sans"/>
              </a:rPr>
              <a:t>R&amp;P Case File Review Tools</a:t>
            </a:r>
          </a:p>
          <a:p>
            <a:endParaRPr lang="en-US" sz="4400" b="1" dirty="0">
              <a:latin typeface="Open Sans"/>
              <a:ea typeface="Open Sans"/>
              <a:cs typeface="Open San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435DC7-65B5-FEDD-9312-F21586430E3C}"/>
              </a:ext>
            </a:extLst>
          </p:cNvPr>
          <p:cNvSpPr/>
          <p:nvPr/>
        </p:nvSpPr>
        <p:spPr>
          <a:xfrm>
            <a:off x="0" y="1577947"/>
            <a:ext cx="12192000" cy="28322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560A58CC-12CA-1446-8ED8-2613617B98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568" y="435614"/>
            <a:ext cx="2385023" cy="863787"/>
          </a:xfrm>
          <a:prstGeom prst="rect">
            <a:avLst/>
          </a:prstGeom>
          <a:ln>
            <a:noFill/>
          </a:ln>
          <a:effectLst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6380BCA-85E7-FFBC-5594-95CEB24C535B}"/>
              </a:ext>
            </a:extLst>
          </p:cNvPr>
          <p:cNvSpPr txBox="1"/>
          <p:nvPr/>
        </p:nvSpPr>
        <p:spPr>
          <a:xfrm>
            <a:off x="5468347" y="2423091"/>
            <a:ext cx="5771231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 </a:t>
            </a:r>
            <a:r>
              <a:rPr lang="en-US" sz="1600" b="1" u="sng" dirty="0"/>
              <a:t>RF-24: R&amp;P Case File Monitoring Tool (rev. March 2023)</a:t>
            </a:r>
            <a:r>
              <a:rPr lang="en-US" sz="1600" dirty="0"/>
              <a:t> and the </a:t>
            </a:r>
            <a:r>
              <a:rPr lang="en-US" sz="1600" b="1" u="sng" dirty="0"/>
              <a:t>RF-24 Addendum: R&amp;P Case File Monitoring Tool Addendum (rev. April 2023)</a:t>
            </a:r>
            <a:r>
              <a:rPr lang="en-US" sz="1600" dirty="0"/>
              <a:t> are USCCB/MRS’ tools to </a:t>
            </a:r>
            <a:r>
              <a:rPr lang="en-US" sz="1600" b="1" u="sng" dirty="0"/>
              <a:t>review your affiliate’s R&amp;P case files</a:t>
            </a:r>
          </a:p>
          <a:p>
            <a:endParaRPr lang="en-US" sz="1600" b="1" u="sng" dirty="0"/>
          </a:p>
          <a:p>
            <a:endParaRPr lang="en-US" sz="1600" b="1" u="sng" dirty="0"/>
          </a:p>
          <a:p>
            <a:endParaRPr lang="en-US" sz="1600" b="1" u="sng" dirty="0"/>
          </a:p>
          <a:p>
            <a:endParaRPr lang="en-US" sz="1600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61DA3B-9FA6-E21F-6D6E-11CD06951F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409" y="4469726"/>
            <a:ext cx="3406001" cy="18039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1F7D19-BE8E-D621-501F-081602DA41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705" y="4492312"/>
            <a:ext cx="2692598" cy="18039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FCC159B-4374-37FF-AF1E-93D3BAC681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664" y="2283756"/>
            <a:ext cx="4267200" cy="2021712"/>
          </a:xfrm>
          <a:prstGeom prst="rect">
            <a:avLst/>
          </a:prstGeom>
        </p:spPr>
      </p:pic>
      <p:pic>
        <p:nvPicPr>
          <p:cNvPr id="14" name="Graphic 13" descr="Star outline">
            <a:extLst>
              <a:ext uri="{FF2B5EF4-FFF2-40B4-BE49-F238E27FC236}">
                <a16:creationId xmlns:a16="http://schemas.microsoft.com/office/drawing/2014/main" id="{AA11B309-A989-879B-A59F-B355D65910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10050" y="3719482"/>
            <a:ext cx="421814" cy="42181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442A2C6-2ACC-8958-E4B5-80C397BD9D14}"/>
              </a:ext>
            </a:extLst>
          </p:cNvPr>
          <p:cNvSpPr txBox="1"/>
          <p:nvPr/>
        </p:nvSpPr>
        <p:spPr>
          <a:xfrm>
            <a:off x="7886700" y="4260348"/>
            <a:ext cx="28575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There will be more information about the </a:t>
            </a:r>
            <a:r>
              <a:rPr lang="en-US" b="1" dirty="0"/>
              <a:t>Social Security Follow-Up Workbook </a:t>
            </a:r>
            <a:r>
              <a:rPr lang="en-US" dirty="0"/>
              <a:t>later in this presentation!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BF3D51C-08D3-EA00-4399-83942DEE7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7532-7E1C-4B54-8A49-BCFC0D060E00}" type="slidenum">
              <a:rPr lang="en-US" smtClean="0"/>
              <a:t>12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9158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0B2A58-097C-7AEC-4889-289F3E0DDE96}"/>
              </a:ext>
            </a:extLst>
          </p:cNvPr>
          <p:cNvSpPr/>
          <p:nvPr/>
        </p:nvSpPr>
        <p:spPr>
          <a:xfrm>
            <a:off x="534155" y="2186271"/>
            <a:ext cx="10942842" cy="42968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63FDF6-C541-464D-74AA-4192688E5A39}"/>
              </a:ext>
            </a:extLst>
          </p:cNvPr>
          <p:cNvSpPr txBox="1"/>
          <p:nvPr/>
        </p:nvSpPr>
        <p:spPr>
          <a:xfrm>
            <a:off x="534155" y="584287"/>
            <a:ext cx="11183712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 dirty="0">
                <a:latin typeface="Open Sans"/>
                <a:ea typeface="Open Sans"/>
                <a:cs typeface="Open Sans"/>
              </a:rPr>
              <a:t>R&amp;P Case File Forms (Slide 1 of 2)</a:t>
            </a:r>
          </a:p>
          <a:p>
            <a:endParaRPr lang="en-US" sz="4400" b="1" dirty="0">
              <a:latin typeface="Open Sans"/>
              <a:ea typeface="Open Sans"/>
              <a:cs typeface="Open San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435DC7-65B5-FEDD-9312-F21586430E3C}"/>
              </a:ext>
            </a:extLst>
          </p:cNvPr>
          <p:cNvSpPr/>
          <p:nvPr/>
        </p:nvSpPr>
        <p:spPr>
          <a:xfrm>
            <a:off x="0" y="1577947"/>
            <a:ext cx="12192000" cy="28322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560A58CC-12CA-1446-8ED8-2613617B98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568" y="435614"/>
            <a:ext cx="2385023" cy="863787"/>
          </a:xfrm>
          <a:prstGeom prst="rect">
            <a:avLst/>
          </a:prstGeom>
          <a:ln>
            <a:noFill/>
          </a:ln>
          <a:effectLst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6380BCA-85E7-FFBC-5594-95CEB24C535B}"/>
              </a:ext>
            </a:extLst>
          </p:cNvPr>
          <p:cNvSpPr txBox="1"/>
          <p:nvPr/>
        </p:nvSpPr>
        <p:spPr>
          <a:xfrm>
            <a:off x="5545494" y="2293061"/>
            <a:ext cx="424542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989CB37-6635-BB84-90D4-5EAE5AD2E9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4255" y="2293061"/>
            <a:ext cx="3697935" cy="426182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741F4FC-D985-7EA1-AF94-64530EE196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5333" y="3331301"/>
            <a:ext cx="4734247" cy="2729154"/>
          </a:xfrm>
          <a:prstGeom prst="rect">
            <a:avLst/>
          </a:prstGeom>
        </p:spPr>
      </p:pic>
      <p:sp>
        <p:nvSpPr>
          <p:cNvPr id="20" name="Left Brace 19">
            <a:extLst>
              <a:ext uri="{FF2B5EF4-FFF2-40B4-BE49-F238E27FC236}">
                <a16:creationId xmlns:a16="http://schemas.microsoft.com/office/drawing/2014/main" id="{587DEFB0-DB4C-E056-9471-7AA0892AD8D4}"/>
              </a:ext>
            </a:extLst>
          </p:cNvPr>
          <p:cNvSpPr/>
          <p:nvPr/>
        </p:nvSpPr>
        <p:spPr>
          <a:xfrm>
            <a:off x="829154" y="2454336"/>
            <a:ext cx="839755" cy="3980652"/>
          </a:xfrm>
          <a:prstGeom prst="leftBrace">
            <a:avLst/>
          </a:prstGeom>
          <a:noFill/>
          <a:ln>
            <a:solidFill>
              <a:srgbClr val="007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C4E6BFB-5A12-8969-C159-C975D56DB3A6}"/>
              </a:ext>
            </a:extLst>
          </p:cNvPr>
          <p:cNvSpPr txBox="1"/>
          <p:nvPr/>
        </p:nvSpPr>
        <p:spPr>
          <a:xfrm>
            <a:off x="32023" y="4011540"/>
            <a:ext cx="1119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Case management forms</a:t>
            </a:r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4869B893-BF13-936C-F7CB-92F2503272E0}"/>
              </a:ext>
            </a:extLst>
          </p:cNvPr>
          <p:cNvSpPr/>
          <p:nvPr/>
        </p:nvSpPr>
        <p:spPr>
          <a:xfrm>
            <a:off x="5934322" y="3331301"/>
            <a:ext cx="643812" cy="2729154"/>
          </a:xfrm>
          <a:prstGeom prst="leftBrace">
            <a:avLst/>
          </a:prstGeom>
          <a:noFill/>
          <a:ln>
            <a:solidFill>
              <a:srgbClr val="007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E042512-B480-F377-85B3-10B3BFEC5CC2}"/>
              </a:ext>
            </a:extLst>
          </p:cNvPr>
          <p:cNvSpPr txBox="1"/>
          <p:nvPr/>
        </p:nvSpPr>
        <p:spPr>
          <a:xfrm>
            <a:off x="5396524" y="4459005"/>
            <a:ext cx="729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Financial forms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04FDB1-880C-7DBA-EDCA-44C913DE2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7532-7E1C-4B54-8A49-BCFC0D060E00}" type="slidenum">
              <a:rPr lang="en-US" smtClean="0"/>
              <a:t>13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8376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0B2A58-097C-7AEC-4889-289F3E0DDE96}"/>
              </a:ext>
            </a:extLst>
          </p:cNvPr>
          <p:cNvSpPr/>
          <p:nvPr/>
        </p:nvSpPr>
        <p:spPr>
          <a:xfrm>
            <a:off x="534155" y="2139714"/>
            <a:ext cx="10942842" cy="42968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63FDF6-C541-464D-74AA-4192688E5A39}"/>
              </a:ext>
            </a:extLst>
          </p:cNvPr>
          <p:cNvSpPr txBox="1"/>
          <p:nvPr/>
        </p:nvSpPr>
        <p:spPr>
          <a:xfrm>
            <a:off x="534155" y="584287"/>
            <a:ext cx="11183712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 dirty="0">
                <a:latin typeface="Open Sans"/>
                <a:ea typeface="Open Sans"/>
                <a:cs typeface="Open Sans"/>
              </a:rPr>
              <a:t>R&amp;P Case File Forms (Slide 2 of 2)</a:t>
            </a:r>
          </a:p>
          <a:p>
            <a:endParaRPr lang="en-US" sz="4400" b="1" dirty="0">
              <a:latin typeface="Open Sans"/>
              <a:ea typeface="Open Sans"/>
              <a:cs typeface="Open San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435DC7-65B5-FEDD-9312-F21586430E3C}"/>
              </a:ext>
            </a:extLst>
          </p:cNvPr>
          <p:cNvSpPr/>
          <p:nvPr/>
        </p:nvSpPr>
        <p:spPr>
          <a:xfrm>
            <a:off x="0" y="1577947"/>
            <a:ext cx="12192000" cy="28322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560A58CC-12CA-1446-8ED8-2613617B98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568" y="435614"/>
            <a:ext cx="2385023" cy="863787"/>
          </a:xfrm>
          <a:prstGeom prst="rect">
            <a:avLst/>
          </a:prstGeom>
          <a:ln>
            <a:noFill/>
          </a:ln>
          <a:effectLst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6380BCA-85E7-FFBC-5594-95CEB24C535B}"/>
              </a:ext>
            </a:extLst>
          </p:cNvPr>
          <p:cNvSpPr txBox="1"/>
          <p:nvPr/>
        </p:nvSpPr>
        <p:spPr>
          <a:xfrm>
            <a:off x="5545494" y="2293061"/>
            <a:ext cx="424542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587DEFB0-DB4C-E056-9471-7AA0892AD8D4}"/>
              </a:ext>
            </a:extLst>
          </p:cNvPr>
          <p:cNvSpPr/>
          <p:nvPr/>
        </p:nvSpPr>
        <p:spPr>
          <a:xfrm>
            <a:off x="1540791" y="2186272"/>
            <a:ext cx="839755" cy="3980652"/>
          </a:xfrm>
          <a:prstGeom prst="leftBrace">
            <a:avLst/>
          </a:prstGeom>
          <a:noFill/>
          <a:ln>
            <a:solidFill>
              <a:srgbClr val="007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C4E6BFB-5A12-8969-C159-C975D56DB3A6}"/>
              </a:ext>
            </a:extLst>
          </p:cNvPr>
          <p:cNvSpPr txBox="1"/>
          <p:nvPr/>
        </p:nvSpPr>
        <p:spPr>
          <a:xfrm>
            <a:off x="847597" y="3429000"/>
            <a:ext cx="11196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Additional case management forms, including a link to the CORE Model Assessment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6E05E-3E7E-1822-F8AA-F9F50C33A5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7789" y="2152353"/>
            <a:ext cx="3270692" cy="4122954"/>
          </a:xfrm>
          <a:prstGeom prst="rect">
            <a:avLst/>
          </a:prstGeom>
        </p:spPr>
      </p:pic>
      <p:pic>
        <p:nvPicPr>
          <p:cNvPr id="11" name="Graphic 10" descr="Star outline">
            <a:extLst>
              <a:ext uri="{FF2B5EF4-FFF2-40B4-BE49-F238E27FC236}">
                <a16:creationId xmlns:a16="http://schemas.microsoft.com/office/drawing/2014/main" id="{8B34ADFA-2613-1A22-1BFA-8049453A48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42171" y="5158609"/>
            <a:ext cx="421814" cy="4218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4E19D84-9B25-BCB9-CD6D-8A9497EA39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5068" y="2293061"/>
            <a:ext cx="3270693" cy="245544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AD2CF3A-F5DD-BBEC-368B-77EEFF7F64E2}"/>
              </a:ext>
            </a:extLst>
          </p:cNvPr>
          <p:cNvSpPr txBox="1"/>
          <p:nvPr/>
        </p:nvSpPr>
        <p:spPr>
          <a:xfrm>
            <a:off x="7641969" y="4748507"/>
            <a:ext cx="3871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Nepali CORE Model Assessment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67FCC1-2CD4-003B-7531-B423C0137B0E}"/>
              </a:ext>
            </a:extLst>
          </p:cNvPr>
          <p:cNvSpPr txBox="1"/>
          <p:nvPr/>
        </p:nvSpPr>
        <p:spPr>
          <a:xfrm>
            <a:off x="6772276" y="5300158"/>
            <a:ext cx="44219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USCCB/MRS requires each adult R&amp;P client to complete the CORE Model Assessment at the end of their cultural orientation</a:t>
            </a:r>
          </a:p>
        </p:txBody>
      </p:sp>
      <p:pic>
        <p:nvPicPr>
          <p:cNvPr id="15" name="Graphic 14" descr="Star outline">
            <a:extLst>
              <a:ext uri="{FF2B5EF4-FFF2-40B4-BE49-F238E27FC236}">
                <a16:creationId xmlns:a16="http://schemas.microsoft.com/office/drawing/2014/main" id="{EEDDE8C7-254D-BB82-BA32-D27A2CFC2F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23158" y="3117209"/>
            <a:ext cx="421814" cy="421814"/>
          </a:xfrm>
          <a:prstGeom prst="rect">
            <a:avLst/>
          </a:prstGeom>
        </p:spPr>
      </p:pic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589A0499-89DC-FDC5-71EB-A0D911ED4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7532-7E1C-4B54-8A49-BCFC0D060E00}" type="slidenum">
              <a:rPr lang="en-US" smtClean="0"/>
              <a:t>14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0504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0B2A58-097C-7AEC-4889-289F3E0DDE96}"/>
              </a:ext>
            </a:extLst>
          </p:cNvPr>
          <p:cNvSpPr/>
          <p:nvPr/>
        </p:nvSpPr>
        <p:spPr>
          <a:xfrm>
            <a:off x="491533" y="2133452"/>
            <a:ext cx="10942842" cy="42968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63FDF6-C541-464D-74AA-4192688E5A39}"/>
              </a:ext>
            </a:extLst>
          </p:cNvPr>
          <p:cNvSpPr txBox="1"/>
          <p:nvPr/>
        </p:nvSpPr>
        <p:spPr>
          <a:xfrm>
            <a:off x="250663" y="360682"/>
            <a:ext cx="11183712" cy="187743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 dirty="0">
                <a:latin typeface="Open Sans"/>
                <a:ea typeface="Open Sans"/>
                <a:cs typeface="Open Sans"/>
              </a:rPr>
              <a:t>Attached Refugee Minors (ARM) </a:t>
            </a:r>
          </a:p>
          <a:p>
            <a:r>
              <a:rPr lang="en-US" sz="3600" b="1" dirty="0">
                <a:latin typeface="Open Sans"/>
                <a:ea typeface="Open Sans"/>
                <a:cs typeface="Open Sans"/>
              </a:rPr>
              <a:t>and Refugee Youth</a:t>
            </a:r>
          </a:p>
          <a:p>
            <a:endParaRPr lang="en-US" sz="4400" b="1" dirty="0">
              <a:latin typeface="Open Sans"/>
              <a:ea typeface="Open Sans"/>
              <a:cs typeface="Open San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435DC7-65B5-FEDD-9312-F21586430E3C}"/>
              </a:ext>
            </a:extLst>
          </p:cNvPr>
          <p:cNvSpPr/>
          <p:nvPr/>
        </p:nvSpPr>
        <p:spPr>
          <a:xfrm>
            <a:off x="0" y="1577947"/>
            <a:ext cx="12192000" cy="28322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560A58CC-12CA-1446-8ED8-2613617B98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568" y="435614"/>
            <a:ext cx="2385023" cy="86378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794C81-8925-D64B-928E-E8C7E8A899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481" y="2257675"/>
            <a:ext cx="3370973" cy="25516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D3A3B78-36A9-B65D-B71C-505AE7F9C1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6324" y="2314575"/>
            <a:ext cx="2466975" cy="22288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4A6FCA-F77E-E72B-2C78-6413B55A61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7316" y="2192340"/>
            <a:ext cx="3344887" cy="41790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1514EB8-FBB6-58F3-91B0-E972332D0A3C}"/>
              </a:ext>
            </a:extLst>
          </p:cNvPr>
          <p:cNvSpPr txBox="1"/>
          <p:nvPr/>
        </p:nvSpPr>
        <p:spPr>
          <a:xfrm>
            <a:off x="634481" y="5079206"/>
            <a:ext cx="6194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attached refugee minor (ARM) page has a mix of </a:t>
            </a:r>
            <a:r>
              <a:rPr lang="en-US" b="1" dirty="0"/>
              <a:t>compliance</a:t>
            </a:r>
            <a:r>
              <a:rPr lang="en-US" dirty="0"/>
              <a:t> (reporting, minor codes, etc.) and </a:t>
            </a:r>
            <a:r>
              <a:rPr lang="en-US" b="1" dirty="0"/>
              <a:t>child-welfare</a:t>
            </a:r>
            <a:r>
              <a:rPr lang="en-US" dirty="0"/>
              <a:t> information (child-friendly interviewing tips, guardianship resources, etc.)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E0E91D8-01F1-4D23-4E71-70A9FE5B6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7532-7E1C-4B54-8A49-BCFC0D060E00}" type="slidenum">
              <a:rPr lang="en-US" smtClean="0"/>
              <a:t>15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3720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58AF143-FF6F-3E4D-0B73-5512B8E025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549" r="4978"/>
          <a:stretch/>
        </p:blipFill>
        <p:spPr>
          <a:xfrm>
            <a:off x="0" y="3063793"/>
            <a:ext cx="4407762" cy="31421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A63FDF6-C541-464D-74AA-4192688E5A39}"/>
              </a:ext>
            </a:extLst>
          </p:cNvPr>
          <p:cNvSpPr txBox="1"/>
          <p:nvPr/>
        </p:nvSpPr>
        <p:spPr>
          <a:xfrm>
            <a:off x="534155" y="584287"/>
            <a:ext cx="11183712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3600" b="1" dirty="0">
              <a:latin typeface="Open Sans"/>
              <a:ea typeface="Open Sans"/>
              <a:cs typeface="Open Sans"/>
            </a:endParaRPr>
          </a:p>
          <a:p>
            <a:endParaRPr lang="en-US" sz="4400" b="1" dirty="0">
              <a:latin typeface="Open Sans"/>
              <a:ea typeface="Open Sans"/>
              <a:cs typeface="Open San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435DC7-65B5-FEDD-9312-F21586430E3C}"/>
              </a:ext>
            </a:extLst>
          </p:cNvPr>
          <p:cNvSpPr/>
          <p:nvPr/>
        </p:nvSpPr>
        <p:spPr>
          <a:xfrm>
            <a:off x="0" y="1577947"/>
            <a:ext cx="12192000" cy="28322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560A58CC-12CA-1446-8ED8-2613617B98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568" y="435614"/>
            <a:ext cx="2385023" cy="863787"/>
          </a:xfrm>
          <a:prstGeom prst="rect">
            <a:avLst/>
          </a:prstGeom>
          <a:ln>
            <a:noFill/>
          </a:ln>
          <a:effectLst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6A1D21-4ED2-4B63-1759-5ECAF70FAA65}"/>
              </a:ext>
            </a:extLst>
          </p:cNvPr>
          <p:cNvSpPr txBox="1"/>
          <p:nvPr/>
        </p:nvSpPr>
        <p:spPr>
          <a:xfrm>
            <a:off x="869812" y="334359"/>
            <a:ext cx="83140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Volunteer Engagement &amp; Community Sponsorship Tile </a:t>
            </a:r>
            <a:r>
              <a:rPr lang="en-US" sz="28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under</a:t>
            </a:r>
            <a:r>
              <a:rPr lang="en-US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Resettlement Services</a:t>
            </a:r>
            <a:endParaRPr lang="en-US" sz="2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E75BF354-D2DE-BD96-F154-623A785F0D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09" y="1731554"/>
            <a:ext cx="4891455" cy="791265"/>
          </a:xfrm>
          <a:prstGeom prst="rect">
            <a:avLst/>
          </a:prstGeom>
        </p:spPr>
      </p:pic>
      <p:pic>
        <p:nvPicPr>
          <p:cNvPr id="12" name="Picture 1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0E1359A-EFF8-C022-E590-64928F4D47E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81"/>
          <a:stretch/>
        </p:blipFill>
        <p:spPr>
          <a:xfrm>
            <a:off x="3773904" y="2592814"/>
            <a:ext cx="7943963" cy="258878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99C11FE-73C1-4374-70E9-936EDA8F53CE}"/>
              </a:ext>
            </a:extLst>
          </p:cNvPr>
          <p:cNvSpPr txBox="1"/>
          <p:nvPr/>
        </p:nvSpPr>
        <p:spPr>
          <a:xfrm>
            <a:off x="6495281" y="5229543"/>
            <a:ext cx="69085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Friendly Reminder:</a:t>
            </a:r>
          </a:p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Co-Sponsorship is an R&amp;P Program!</a:t>
            </a:r>
            <a:endParaRPr lang="en-US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1DE5452-3685-13BB-2E9F-18EB7741CE63}"/>
              </a:ext>
            </a:extLst>
          </p:cNvPr>
          <p:cNvSpPr/>
          <p:nvPr/>
        </p:nvSpPr>
        <p:spPr>
          <a:xfrm>
            <a:off x="3773904" y="3150453"/>
            <a:ext cx="7760675" cy="41258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EC2C26-20B1-08AF-32E6-2C3D9EA6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7532-7E1C-4B54-8A49-BCFC0D060E00}" type="slidenum">
              <a:rPr lang="en-US" smtClean="0"/>
              <a:t>16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778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A63FDF6-C541-464D-74AA-4192688E5A39}"/>
              </a:ext>
            </a:extLst>
          </p:cNvPr>
          <p:cNvSpPr txBox="1"/>
          <p:nvPr/>
        </p:nvSpPr>
        <p:spPr>
          <a:xfrm>
            <a:off x="534155" y="584287"/>
            <a:ext cx="11183712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3600" b="1" dirty="0">
              <a:latin typeface="Open Sans"/>
              <a:ea typeface="Open Sans"/>
              <a:cs typeface="Open Sans"/>
            </a:endParaRPr>
          </a:p>
          <a:p>
            <a:endParaRPr lang="en-US" sz="4400" b="1" dirty="0">
              <a:latin typeface="Open Sans"/>
              <a:ea typeface="Open Sans"/>
              <a:cs typeface="Open San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435DC7-65B5-FEDD-9312-F21586430E3C}"/>
              </a:ext>
            </a:extLst>
          </p:cNvPr>
          <p:cNvSpPr/>
          <p:nvPr/>
        </p:nvSpPr>
        <p:spPr>
          <a:xfrm>
            <a:off x="0" y="1577947"/>
            <a:ext cx="12192000" cy="28322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560A58CC-12CA-1446-8ED8-2613617B98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568" y="435614"/>
            <a:ext cx="2385023" cy="863787"/>
          </a:xfrm>
          <a:prstGeom prst="rect">
            <a:avLst/>
          </a:prstGeom>
          <a:ln>
            <a:noFill/>
          </a:ln>
          <a:effectLst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6A1D21-4ED2-4B63-1759-5ECAF70FAA65}"/>
              </a:ext>
            </a:extLst>
          </p:cNvPr>
          <p:cNvSpPr txBox="1"/>
          <p:nvPr/>
        </p:nvSpPr>
        <p:spPr>
          <a:xfrm>
            <a:off x="808893" y="305545"/>
            <a:ext cx="77196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Community Sponsorship: Support Teams and Co-Sponsors</a:t>
            </a:r>
            <a:endParaRPr lang="en-US" sz="2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3" name="Picture 2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0AA6F54-765F-E7DA-A286-CD9837A628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"/>
          <a:stretch/>
        </p:blipFill>
        <p:spPr>
          <a:xfrm>
            <a:off x="0" y="2186272"/>
            <a:ext cx="6530263" cy="41027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25" name="Picture 2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92DCD9C-8929-14ED-2A93-7BD153A5B1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627" y="2454995"/>
            <a:ext cx="4723891" cy="1490809"/>
          </a:xfrm>
          <a:prstGeom prst="rect">
            <a:avLst/>
          </a:prstGeom>
        </p:spPr>
      </p:pic>
      <p:pic>
        <p:nvPicPr>
          <p:cNvPr id="27" name="Picture 26" descr="A group of people in a garden&#10;&#10;Description automatically generated with low confidence">
            <a:extLst>
              <a:ext uri="{FF2B5EF4-FFF2-40B4-BE49-F238E27FC236}">
                <a16:creationId xmlns:a16="http://schemas.microsoft.com/office/drawing/2014/main" id="{FB2B4C30-D604-4E0E-D4B9-9B6BEE64B2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223" y="4669070"/>
            <a:ext cx="3846701" cy="1883385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D73915B-84F0-4779-5C77-AA7ADDC2D327}"/>
              </a:ext>
            </a:extLst>
          </p:cNvPr>
          <p:cNvCxnSpPr>
            <a:cxnSpLocks/>
          </p:cNvCxnSpPr>
          <p:nvPr/>
        </p:nvCxnSpPr>
        <p:spPr>
          <a:xfrm flipV="1">
            <a:off x="4316833" y="3200399"/>
            <a:ext cx="2050629" cy="127146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11B1A0C-0B50-A317-293C-13D1414DD4E2}"/>
              </a:ext>
            </a:extLst>
          </p:cNvPr>
          <p:cNvCxnSpPr>
            <a:cxnSpLocks/>
          </p:cNvCxnSpPr>
          <p:nvPr/>
        </p:nvCxnSpPr>
        <p:spPr>
          <a:xfrm>
            <a:off x="5410200" y="5965970"/>
            <a:ext cx="1914525" cy="139274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2F559C28-FDB4-30DA-9884-5B8B0A9BF3CF}"/>
              </a:ext>
            </a:extLst>
          </p:cNvPr>
          <p:cNvSpPr/>
          <p:nvPr/>
        </p:nvSpPr>
        <p:spPr>
          <a:xfrm>
            <a:off x="534155" y="3150453"/>
            <a:ext cx="3655596" cy="27854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9746C99-51C9-CB85-3BBE-C942D6DB495D}"/>
              </a:ext>
            </a:extLst>
          </p:cNvPr>
          <p:cNvSpPr/>
          <p:nvPr/>
        </p:nvSpPr>
        <p:spPr>
          <a:xfrm>
            <a:off x="534155" y="5826697"/>
            <a:ext cx="4809370" cy="27854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E07D6C-0960-83F9-63B8-3F71DBC51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7532-7E1C-4B54-8A49-BCFC0D060E00}" type="slidenum">
              <a:rPr lang="en-US" smtClean="0"/>
              <a:t>17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15132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A63FDF6-C541-464D-74AA-4192688E5A39}"/>
              </a:ext>
            </a:extLst>
          </p:cNvPr>
          <p:cNvSpPr txBox="1"/>
          <p:nvPr/>
        </p:nvSpPr>
        <p:spPr>
          <a:xfrm>
            <a:off x="534155" y="584287"/>
            <a:ext cx="11183712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3600" b="1" dirty="0">
              <a:latin typeface="Open Sans"/>
              <a:ea typeface="Open Sans"/>
              <a:cs typeface="Open Sans"/>
            </a:endParaRPr>
          </a:p>
          <a:p>
            <a:endParaRPr lang="en-US" sz="4400" b="1" dirty="0">
              <a:latin typeface="Open Sans"/>
              <a:ea typeface="Open Sans"/>
              <a:cs typeface="Open San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435DC7-65B5-FEDD-9312-F21586430E3C}"/>
              </a:ext>
            </a:extLst>
          </p:cNvPr>
          <p:cNvSpPr/>
          <p:nvPr/>
        </p:nvSpPr>
        <p:spPr>
          <a:xfrm>
            <a:off x="0" y="1577947"/>
            <a:ext cx="12192000" cy="28322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560A58CC-12CA-1446-8ED8-2613617B98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568" y="435614"/>
            <a:ext cx="2385023" cy="863787"/>
          </a:xfrm>
          <a:prstGeom prst="rect">
            <a:avLst/>
          </a:prstGeom>
          <a:ln>
            <a:noFill/>
          </a:ln>
          <a:effectLst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6A1D21-4ED2-4B63-1759-5ECAF70FAA65}"/>
              </a:ext>
            </a:extLst>
          </p:cNvPr>
          <p:cNvSpPr txBox="1"/>
          <p:nvPr/>
        </p:nvSpPr>
        <p:spPr>
          <a:xfrm>
            <a:off x="624254" y="309394"/>
            <a:ext cx="77196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Community Sponsorship: Support Teams and Co-Sponsors</a:t>
            </a:r>
            <a:endParaRPr lang="en-US" sz="2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3" name="Picture 2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9E6316E-A76D-43DB-BE35-93082D1D80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829278"/>
            <a:ext cx="5562600" cy="1962150"/>
          </a:xfrm>
          <a:prstGeom prst="rect">
            <a:avLst/>
          </a:prstGeom>
        </p:spPr>
      </p:pic>
      <p:pic>
        <p:nvPicPr>
          <p:cNvPr id="25" name="Picture 2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951B372-A70E-F2ED-5D77-190ECD57C0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54" y="4639059"/>
            <a:ext cx="6505575" cy="1457325"/>
          </a:xfrm>
          <a:prstGeom prst="rect">
            <a:avLst/>
          </a:prstGeom>
        </p:spPr>
      </p:pic>
      <p:pic>
        <p:nvPicPr>
          <p:cNvPr id="29" name="Picture 28" descr="Text&#10;&#10;Description automatically generated with low confidence">
            <a:extLst>
              <a:ext uri="{FF2B5EF4-FFF2-40B4-BE49-F238E27FC236}">
                <a16:creationId xmlns:a16="http://schemas.microsoft.com/office/drawing/2014/main" id="{61A45EED-503F-8558-FCF4-0E5AB249A2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358" y="4635246"/>
            <a:ext cx="4558742" cy="21266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1" name="Picture 30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4537053-86E3-5F15-05E3-9A7F3CED330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" t="6438" r="7617" b="12625"/>
          <a:stretch/>
        </p:blipFill>
        <p:spPr>
          <a:xfrm>
            <a:off x="6528358" y="2371113"/>
            <a:ext cx="4558742" cy="21980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07DB886-4325-377D-8C82-3B542A5EE7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65" y="2085872"/>
            <a:ext cx="7670568" cy="382466"/>
          </a:xfrm>
          <a:prstGeom prst="rect">
            <a:avLst/>
          </a:prstGeom>
        </p:spPr>
      </p:pic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2139878-FDB3-28DC-3490-84CB37223630}"/>
              </a:ext>
            </a:extLst>
          </p:cNvPr>
          <p:cNvCxnSpPr>
            <a:cxnSpLocks/>
          </p:cNvCxnSpPr>
          <p:nvPr/>
        </p:nvCxnSpPr>
        <p:spPr>
          <a:xfrm flipV="1">
            <a:off x="5768923" y="3243008"/>
            <a:ext cx="1771650" cy="314325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092EB436-9790-FC4E-0C9C-9D8A69199161}"/>
              </a:ext>
            </a:extLst>
          </p:cNvPr>
          <p:cNvCxnSpPr>
            <a:cxnSpLocks/>
          </p:cNvCxnSpPr>
          <p:nvPr/>
        </p:nvCxnSpPr>
        <p:spPr>
          <a:xfrm flipV="1">
            <a:off x="4973953" y="5109357"/>
            <a:ext cx="1779272" cy="173545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24A429A7-0B71-816E-6385-3466BCBD6499}"/>
              </a:ext>
            </a:extLst>
          </p:cNvPr>
          <p:cNvSpPr/>
          <p:nvPr/>
        </p:nvSpPr>
        <p:spPr>
          <a:xfrm>
            <a:off x="1323363" y="3422068"/>
            <a:ext cx="4267811" cy="27854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6F6639B-DB92-84B5-1ACB-B0C9076AC4C8}"/>
              </a:ext>
            </a:extLst>
          </p:cNvPr>
          <p:cNvSpPr/>
          <p:nvPr/>
        </p:nvSpPr>
        <p:spPr>
          <a:xfrm>
            <a:off x="1323363" y="5124721"/>
            <a:ext cx="3487266" cy="27854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982603-9D7B-F949-E6C2-72A15B950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7532-7E1C-4B54-8A49-BCFC0D060E00}" type="slidenum">
              <a:rPr lang="en-US" smtClean="0"/>
              <a:t>18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7206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A63FDF6-C541-464D-74AA-4192688E5A39}"/>
              </a:ext>
            </a:extLst>
          </p:cNvPr>
          <p:cNvSpPr txBox="1"/>
          <p:nvPr/>
        </p:nvSpPr>
        <p:spPr>
          <a:xfrm>
            <a:off x="534155" y="584287"/>
            <a:ext cx="11183712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 dirty="0">
                <a:latin typeface="Open Sans"/>
                <a:ea typeface="Open Sans"/>
                <a:cs typeface="Open Sans"/>
              </a:rPr>
              <a:t>Finding R&amp;P Period Report Resources</a:t>
            </a:r>
          </a:p>
          <a:p>
            <a:endParaRPr lang="en-US" sz="4400" b="1" dirty="0">
              <a:latin typeface="Open Sans"/>
              <a:ea typeface="Open Sans"/>
              <a:cs typeface="Open San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435DC7-65B5-FEDD-9312-F21586430E3C}"/>
              </a:ext>
            </a:extLst>
          </p:cNvPr>
          <p:cNvSpPr/>
          <p:nvPr/>
        </p:nvSpPr>
        <p:spPr>
          <a:xfrm>
            <a:off x="0" y="1577947"/>
            <a:ext cx="12192000" cy="28322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560A58CC-12CA-1446-8ED8-2613617B98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568" y="435614"/>
            <a:ext cx="2385023" cy="863787"/>
          </a:xfrm>
          <a:prstGeom prst="rect">
            <a:avLst/>
          </a:prstGeom>
          <a:ln>
            <a:noFill/>
          </a:ln>
          <a:effectLst/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99EE180-A321-4F8C-088D-C9D091548F44}"/>
              </a:ext>
            </a:extLst>
          </p:cNvPr>
          <p:cNvSpPr/>
          <p:nvPr/>
        </p:nvSpPr>
        <p:spPr>
          <a:xfrm>
            <a:off x="774441" y="2506509"/>
            <a:ext cx="3960036" cy="615155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USCCB/MRS R&amp;P Period Report Guidance (</a:t>
            </a:r>
            <a:r>
              <a:rPr lang="en-US" sz="1600" dirty="0">
                <a:solidFill>
                  <a:schemeClr val="tx1"/>
                </a:solidFill>
                <a:highlight>
                  <a:srgbClr val="00FF00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January 2021</a:t>
            </a:r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endParaRPr lang="en-US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403FB6D-8D11-73BE-1115-36EAA3DD5490}"/>
              </a:ext>
            </a:extLst>
          </p:cNvPr>
          <p:cNvSpPr/>
          <p:nvPr/>
        </p:nvSpPr>
        <p:spPr>
          <a:xfrm>
            <a:off x="7241850" y="2456366"/>
            <a:ext cx="3960036" cy="644236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E-Learning Course: Improving R&amp;P Period Report Accuracy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BD3669C-8539-88EC-9BAF-99A6F7E6A431}"/>
              </a:ext>
            </a:extLst>
          </p:cNvPr>
          <p:cNvSpPr/>
          <p:nvPr/>
        </p:nvSpPr>
        <p:spPr>
          <a:xfrm>
            <a:off x="96750" y="2516082"/>
            <a:ext cx="526643" cy="548640"/>
          </a:xfrm>
          <a:prstGeom prst="ellipse">
            <a:avLst/>
          </a:prstGeom>
          <a:solidFill>
            <a:srgbClr val="007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4C2D022-EE80-0D8C-6B5F-1AEABF42DA7C}"/>
              </a:ext>
            </a:extLst>
          </p:cNvPr>
          <p:cNvSpPr/>
          <p:nvPr/>
        </p:nvSpPr>
        <p:spPr>
          <a:xfrm>
            <a:off x="6352854" y="2540019"/>
            <a:ext cx="526643" cy="548640"/>
          </a:xfrm>
          <a:prstGeom prst="ellipse">
            <a:avLst/>
          </a:prstGeom>
          <a:solidFill>
            <a:srgbClr val="007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168D01A-13FB-1D5D-6B7E-C1668A1764A1}"/>
              </a:ext>
            </a:extLst>
          </p:cNvPr>
          <p:cNvSpPr/>
          <p:nvPr/>
        </p:nvSpPr>
        <p:spPr>
          <a:xfrm>
            <a:off x="485663" y="2010709"/>
            <a:ext cx="158068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MRSConnect 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17ECD65-5E7B-43B4-58DC-F554B462E61B}"/>
              </a:ext>
            </a:extLst>
          </p:cNvPr>
          <p:cNvCxnSpPr>
            <a:cxnSpLocks/>
            <a:stCxn id="22" idx="3"/>
            <a:endCxn id="25" idx="1"/>
          </p:cNvCxnSpPr>
          <p:nvPr/>
        </p:nvCxnSpPr>
        <p:spPr>
          <a:xfrm>
            <a:off x="2066352" y="2210764"/>
            <a:ext cx="1361044" cy="2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216DAE80-8182-08A2-B0A6-3087C70F8009}"/>
              </a:ext>
            </a:extLst>
          </p:cNvPr>
          <p:cNvSpPr/>
          <p:nvPr/>
        </p:nvSpPr>
        <p:spPr>
          <a:xfrm>
            <a:off x="3427396" y="2010934"/>
            <a:ext cx="255243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Resettlement Services 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4B5405F-20A5-D998-03BA-8184D65DE552}"/>
              </a:ext>
            </a:extLst>
          </p:cNvPr>
          <p:cNvCxnSpPr>
            <a:cxnSpLocks/>
            <a:stCxn id="25" idx="3"/>
            <a:endCxn id="28" idx="1"/>
          </p:cNvCxnSpPr>
          <p:nvPr/>
        </p:nvCxnSpPr>
        <p:spPr>
          <a:xfrm>
            <a:off x="5979826" y="2210989"/>
            <a:ext cx="151651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40D6F051-1D8F-3586-8C19-FD3CFC997F14}"/>
              </a:ext>
            </a:extLst>
          </p:cNvPr>
          <p:cNvSpPr/>
          <p:nvPr/>
        </p:nvSpPr>
        <p:spPr>
          <a:xfrm>
            <a:off x="7496341" y="2010934"/>
            <a:ext cx="378309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Reception and Placement (R&amp;P)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F6DB3EAE-0522-3032-6BC8-FA5E0794DB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363" y="3111730"/>
            <a:ext cx="3628145" cy="3746270"/>
          </a:xfrm>
          <a:prstGeom prst="rect">
            <a:avLst/>
          </a:prstGeom>
        </p:spPr>
      </p:pic>
      <p:sp>
        <p:nvSpPr>
          <p:cNvPr id="47" name="Oval 46">
            <a:extLst>
              <a:ext uri="{FF2B5EF4-FFF2-40B4-BE49-F238E27FC236}">
                <a16:creationId xmlns:a16="http://schemas.microsoft.com/office/drawing/2014/main" id="{D848E316-36CD-6E8C-6BA1-A00FEF5364C3}"/>
              </a:ext>
            </a:extLst>
          </p:cNvPr>
          <p:cNvSpPr/>
          <p:nvPr/>
        </p:nvSpPr>
        <p:spPr>
          <a:xfrm>
            <a:off x="775744" y="3136204"/>
            <a:ext cx="2651652" cy="4128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624E1354-92FF-E96A-2B67-8259ADE27913}"/>
              </a:ext>
            </a:extLst>
          </p:cNvPr>
          <p:cNvSpPr/>
          <p:nvPr/>
        </p:nvSpPr>
        <p:spPr>
          <a:xfrm>
            <a:off x="1078562" y="5859624"/>
            <a:ext cx="1576873" cy="2892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43ECCA20-2854-E8D7-7CDF-0D5E952E82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8398" y="3111730"/>
            <a:ext cx="5736193" cy="3167176"/>
          </a:xfrm>
          <a:prstGeom prst="rect">
            <a:avLst/>
          </a:prstGeom>
        </p:spPr>
      </p:pic>
      <p:sp>
        <p:nvSpPr>
          <p:cNvPr id="51" name="Oval 50">
            <a:extLst>
              <a:ext uri="{FF2B5EF4-FFF2-40B4-BE49-F238E27FC236}">
                <a16:creationId xmlns:a16="http://schemas.microsoft.com/office/drawing/2014/main" id="{12D676BE-97AB-FB06-32DD-03E111272D8E}"/>
              </a:ext>
            </a:extLst>
          </p:cNvPr>
          <p:cNvSpPr/>
          <p:nvPr/>
        </p:nvSpPr>
        <p:spPr>
          <a:xfrm>
            <a:off x="6282338" y="4976789"/>
            <a:ext cx="1194318" cy="2239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17B05923-3D8E-D9CA-CDF9-9F9167BC7F6C}"/>
              </a:ext>
            </a:extLst>
          </p:cNvPr>
          <p:cNvSpPr/>
          <p:nvPr/>
        </p:nvSpPr>
        <p:spPr>
          <a:xfrm>
            <a:off x="6592043" y="5280053"/>
            <a:ext cx="2323323" cy="2893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FB5BDA3E-3553-E10F-BBE1-9BF78E7E2A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4800" y="3654686"/>
            <a:ext cx="2788114" cy="266035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A79CC0-525A-F601-85F4-FC9A9C042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7532-7E1C-4B54-8A49-BCFC0D060E00}" type="slidenum">
              <a:rPr lang="en-US" smtClean="0"/>
              <a:t>19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513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65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  <p:bldP spid="20" grpId="0" animBg="1"/>
      <p:bldP spid="21" grpId="0" animBg="1"/>
      <p:bldP spid="22" grpId="0"/>
      <p:bldP spid="25" grpId="0"/>
      <p:bldP spid="28" grpId="0"/>
      <p:bldP spid="47" grpId="0" animBg="1"/>
      <p:bldP spid="48" grpId="0" animBg="1"/>
      <p:bldP spid="51" grpId="0" animBg="1"/>
      <p:bldP spid="5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0B2A58-097C-7AEC-4889-289F3E0DDE96}"/>
              </a:ext>
            </a:extLst>
          </p:cNvPr>
          <p:cNvSpPr/>
          <p:nvPr/>
        </p:nvSpPr>
        <p:spPr>
          <a:xfrm>
            <a:off x="639558" y="2176758"/>
            <a:ext cx="10942842" cy="42968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63FDF6-C541-464D-74AA-4192688E5A39}"/>
              </a:ext>
            </a:extLst>
          </p:cNvPr>
          <p:cNvSpPr txBox="1"/>
          <p:nvPr/>
        </p:nvSpPr>
        <p:spPr>
          <a:xfrm>
            <a:off x="534155" y="584287"/>
            <a:ext cx="11183712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 dirty="0">
                <a:latin typeface="Open Sans"/>
                <a:ea typeface="Open Sans"/>
                <a:cs typeface="Open Sans"/>
              </a:rPr>
              <a:t>Presenters</a:t>
            </a:r>
          </a:p>
          <a:p>
            <a:endParaRPr lang="en-US" sz="4400" b="1" dirty="0">
              <a:latin typeface="Open Sans"/>
              <a:ea typeface="Open Sans"/>
              <a:cs typeface="Open San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435DC7-65B5-FEDD-9312-F21586430E3C}"/>
              </a:ext>
            </a:extLst>
          </p:cNvPr>
          <p:cNvSpPr/>
          <p:nvPr/>
        </p:nvSpPr>
        <p:spPr>
          <a:xfrm>
            <a:off x="0" y="1577947"/>
            <a:ext cx="12192000" cy="28322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560A58CC-12CA-1446-8ED8-2613617B98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568" y="435614"/>
            <a:ext cx="2385023" cy="863787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CB1EE2-A2D9-B12F-7C85-3014ED64CB09}"/>
              </a:ext>
            </a:extLst>
          </p:cNvPr>
          <p:cNvSpPr txBox="1"/>
          <p:nvPr/>
        </p:nvSpPr>
        <p:spPr>
          <a:xfrm>
            <a:off x="1083733" y="4523508"/>
            <a:ext cx="554027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dirty="0"/>
              <a:t>Sarah Evans, Assistant Director, R&amp;P</a:t>
            </a:r>
            <a:endParaRPr lang="en-US" sz="2800"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2B1376-7037-4EDD-F312-33B4F8FACF1E}"/>
              </a:ext>
            </a:extLst>
          </p:cNvPr>
          <p:cNvSpPr txBox="1"/>
          <p:nvPr/>
        </p:nvSpPr>
        <p:spPr>
          <a:xfrm>
            <a:off x="1051407" y="2586182"/>
            <a:ext cx="5714229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dirty="0"/>
              <a:t>Joe-Ann Touma, R&amp;P Data Specialist</a:t>
            </a:r>
            <a:endParaRPr lang="en-US" sz="2800">
              <a:cs typeface="Calibri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2034DC8-AF82-7BD4-6D6A-84D45F181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7532-7E1C-4B54-8A49-BCFC0D060E00}" type="slidenum">
              <a:rPr lang="en-US" smtClean="0"/>
              <a:t>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8226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A63FDF6-C541-464D-74AA-4192688E5A39}"/>
              </a:ext>
            </a:extLst>
          </p:cNvPr>
          <p:cNvSpPr txBox="1"/>
          <p:nvPr/>
        </p:nvSpPr>
        <p:spPr>
          <a:xfrm>
            <a:off x="404394" y="358326"/>
            <a:ext cx="11183712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Other Useful Resources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Open Sans"/>
              <a:cs typeface="Open San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435DC7-65B5-FEDD-9312-F21586430E3C}"/>
              </a:ext>
            </a:extLst>
          </p:cNvPr>
          <p:cNvSpPr/>
          <p:nvPr/>
        </p:nvSpPr>
        <p:spPr>
          <a:xfrm>
            <a:off x="0" y="1577947"/>
            <a:ext cx="12192000" cy="28322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560A58CC-12CA-1446-8ED8-2613617B98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568" y="435614"/>
            <a:ext cx="2385023" cy="863787"/>
          </a:xfrm>
          <a:prstGeom prst="rect">
            <a:avLst/>
          </a:prstGeom>
          <a:ln>
            <a:noFill/>
          </a:ln>
          <a:effectLst/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05735106-45EF-25ED-CEDD-212843C52D53}"/>
              </a:ext>
            </a:extLst>
          </p:cNvPr>
          <p:cNvSpPr txBox="1"/>
          <p:nvPr/>
        </p:nvSpPr>
        <p:spPr>
          <a:xfrm>
            <a:off x="96750" y="881387"/>
            <a:ext cx="9047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Support with determining delays &amp; required services for Social Security Cards, Post-Arrival Transfer cases, and Out-Migration cases: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E5D3D0A-8F72-BFA0-F533-2F740834FDC4}"/>
              </a:ext>
            </a:extLst>
          </p:cNvPr>
          <p:cNvSpPr/>
          <p:nvPr/>
        </p:nvSpPr>
        <p:spPr>
          <a:xfrm>
            <a:off x="96750" y="2412446"/>
            <a:ext cx="526643" cy="548640"/>
          </a:xfrm>
          <a:prstGeom prst="ellipse">
            <a:avLst/>
          </a:prstGeom>
          <a:solidFill>
            <a:srgbClr val="007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AC84A80-FB66-9B16-5B23-8FA39ED88831}"/>
              </a:ext>
            </a:extLst>
          </p:cNvPr>
          <p:cNvSpPr/>
          <p:nvPr/>
        </p:nvSpPr>
        <p:spPr>
          <a:xfrm>
            <a:off x="879215" y="2429064"/>
            <a:ext cx="4657060" cy="615155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USCCB/MRS Social Security Application and Follow-Up Workbook (rev. March 2023)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5CA7521-6181-3997-2FD6-BE7AC92AE75B}"/>
              </a:ext>
            </a:extLst>
          </p:cNvPr>
          <p:cNvSpPr/>
          <p:nvPr/>
        </p:nvSpPr>
        <p:spPr>
          <a:xfrm>
            <a:off x="6655726" y="2412446"/>
            <a:ext cx="526643" cy="548640"/>
          </a:xfrm>
          <a:prstGeom prst="ellipse">
            <a:avLst/>
          </a:prstGeom>
          <a:solidFill>
            <a:srgbClr val="007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5B5031CA-3ED3-C9B0-7723-2C41777A2505}"/>
              </a:ext>
            </a:extLst>
          </p:cNvPr>
          <p:cNvSpPr/>
          <p:nvPr/>
        </p:nvSpPr>
        <p:spPr>
          <a:xfrm>
            <a:off x="7328191" y="2379189"/>
            <a:ext cx="4657060" cy="615155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USCCB/MRS RF-24 R&amp;P Case File Monitoring Tool (rev. March 2023)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AA2D131-04D5-B0A3-E5A2-A3AF7EDE5FEA}"/>
              </a:ext>
            </a:extLst>
          </p:cNvPr>
          <p:cNvSpPr txBox="1"/>
          <p:nvPr/>
        </p:nvSpPr>
        <p:spPr>
          <a:xfrm>
            <a:off x="879214" y="3044219"/>
            <a:ext cx="4657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Social Security Service Delay Determination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B87E0F1-7082-AFBD-A2A6-CD38DFA07D1F}"/>
              </a:ext>
            </a:extLst>
          </p:cNvPr>
          <p:cNvSpPr/>
          <p:nvPr/>
        </p:nvSpPr>
        <p:spPr>
          <a:xfrm>
            <a:off x="485663" y="1925454"/>
            <a:ext cx="158068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MRSConnect 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00A9227-BB5D-33CE-D061-AB819A26BF33}"/>
              </a:ext>
            </a:extLst>
          </p:cNvPr>
          <p:cNvCxnSpPr>
            <a:cxnSpLocks/>
            <a:stCxn id="37" idx="3"/>
            <a:endCxn id="39" idx="1"/>
          </p:cNvCxnSpPr>
          <p:nvPr/>
        </p:nvCxnSpPr>
        <p:spPr>
          <a:xfrm>
            <a:off x="2066352" y="2125509"/>
            <a:ext cx="13610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D1700D8E-05E4-3672-E8E1-43B672ACF246}"/>
              </a:ext>
            </a:extLst>
          </p:cNvPr>
          <p:cNvSpPr/>
          <p:nvPr/>
        </p:nvSpPr>
        <p:spPr>
          <a:xfrm>
            <a:off x="3427396" y="1925454"/>
            <a:ext cx="255243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Resettlement Services 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5934950B-AEA8-9F17-9D45-934AE5C67B3B}"/>
              </a:ext>
            </a:extLst>
          </p:cNvPr>
          <p:cNvCxnSpPr>
            <a:cxnSpLocks/>
            <a:stCxn id="39" idx="3"/>
            <a:endCxn id="41" idx="1"/>
          </p:cNvCxnSpPr>
          <p:nvPr/>
        </p:nvCxnSpPr>
        <p:spPr>
          <a:xfrm>
            <a:off x="5979826" y="2125509"/>
            <a:ext cx="16481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BB39D6E0-7363-CF9B-0A6E-AC6B9A942281}"/>
              </a:ext>
            </a:extLst>
          </p:cNvPr>
          <p:cNvSpPr/>
          <p:nvPr/>
        </p:nvSpPr>
        <p:spPr>
          <a:xfrm>
            <a:off x="7628019" y="1925454"/>
            <a:ext cx="378309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Reception and Placement (R&amp;P)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FDFA12B1-5683-E04F-229C-8090F14B11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214" y="3450095"/>
            <a:ext cx="4143953" cy="189574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4967078E-11AB-1852-67F8-279E179EA9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6518" y="5254232"/>
            <a:ext cx="6001588" cy="1086002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3C718192-4235-0305-C7DD-C6B4F80B0B7C}"/>
              </a:ext>
            </a:extLst>
          </p:cNvPr>
          <p:cNvSpPr txBox="1"/>
          <p:nvPr/>
        </p:nvSpPr>
        <p:spPr>
          <a:xfrm>
            <a:off x="7328190" y="2918076"/>
            <a:ext cx="4576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Post-Arrival Transfer Cases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Out-Migration Cases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C99161D0-795E-057D-D544-03FFA31D466A}"/>
              </a:ext>
            </a:extLst>
          </p:cNvPr>
          <p:cNvSpPr/>
          <p:nvPr/>
        </p:nvSpPr>
        <p:spPr>
          <a:xfrm>
            <a:off x="1005785" y="4947630"/>
            <a:ext cx="2543175" cy="1846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421611E0-7EB1-BA41-CEFE-995D1000DD69}"/>
              </a:ext>
            </a:extLst>
          </p:cNvPr>
          <p:cNvSpPr/>
          <p:nvPr/>
        </p:nvSpPr>
        <p:spPr>
          <a:xfrm>
            <a:off x="798554" y="3454587"/>
            <a:ext cx="2957639" cy="5486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EA9478DD-CC23-5E6E-B3EC-34023F329797}"/>
              </a:ext>
            </a:extLst>
          </p:cNvPr>
          <p:cNvSpPr/>
          <p:nvPr/>
        </p:nvSpPr>
        <p:spPr>
          <a:xfrm>
            <a:off x="6448692" y="5354098"/>
            <a:ext cx="4962425" cy="6235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EEB828-A565-259B-D59C-8F5A53337D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5999" y="4271611"/>
            <a:ext cx="5786269" cy="88218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7E4CCDFE-9806-D150-70BB-0E91A4353ED5}"/>
              </a:ext>
            </a:extLst>
          </p:cNvPr>
          <p:cNvSpPr/>
          <p:nvPr/>
        </p:nvSpPr>
        <p:spPr>
          <a:xfrm>
            <a:off x="6742986" y="4261024"/>
            <a:ext cx="4962425" cy="6235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240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0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5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6000"/>
                            </p:stCondLst>
                            <p:childTnLst>
                              <p:par>
                                <p:cTn id="6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6500"/>
                            </p:stCondLst>
                            <p:childTnLst>
                              <p:par>
                                <p:cTn id="72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5" grpId="0"/>
      <p:bldP spid="37" grpId="0"/>
      <p:bldP spid="39" grpId="0"/>
      <p:bldP spid="41" grpId="0"/>
      <p:bldP spid="34" grpId="0"/>
      <p:bldP spid="71" grpId="0" animBg="1"/>
      <p:bldP spid="72" grpId="0" animBg="1"/>
      <p:bldP spid="73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0B2A58-097C-7AEC-4889-289F3E0DDE96}"/>
              </a:ext>
            </a:extLst>
          </p:cNvPr>
          <p:cNvSpPr/>
          <p:nvPr/>
        </p:nvSpPr>
        <p:spPr>
          <a:xfrm>
            <a:off x="491533" y="2133452"/>
            <a:ext cx="10942842" cy="42968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63FDF6-C541-464D-74AA-4192688E5A39}"/>
              </a:ext>
            </a:extLst>
          </p:cNvPr>
          <p:cNvSpPr txBox="1"/>
          <p:nvPr/>
        </p:nvSpPr>
        <p:spPr>
          <a:xfrm>
            <a:off x="250663" y="360682"/>
            <a:ext cx="11183712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 dirty="0">
                <a:latin typeface="Open Sans"/>
                <a:ea typeface="Open Sans"/>
                <a:cs typeface="Open Sans"/>
              </a:rPr>
              <a:t>Useful Tabs for Program Managers</a:t>
            </a:r>
          </a:p>
          <a:p>
            <a:endParaRPr lang="en-US" sz="4400" b="1" dirty="0">
              <a:latin typeface="Open Sans"/>
              <a:ea typeface="Open Sans"/>
              <a:cs typeface="Open San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435DC7-65B5-FEDD-9312-F21586430E3C}"/>
              </a:ext>
            </a:extLst>
          </p:cNvPr>
          <p:cNvSpPr/>
          <p:nvPr/>
        </p:nvSpPr>
        <p:spPr>
          <a:xfrm>
            <a:off x="0" y="1577947"/>
            <a:ext cx="12192000" cy="28322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560A58CC-12CA-1446-8ED8-2613617B98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568" y="435614"/>
            <a:ext cx="2385023" cy="86378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FE31C75-7E24-8081-6BE4-19C900778C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2302798"/>
            <a:ext cx="4188619" cy="39581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1006D1E-14D2-AEFD-19C0-7377EC12FD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6782" y="2234741"/>
            <a:ext cx="4188619" cy="4072911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6D8DB8D-1F8A-D5AA-8223-ADC0ED8BC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43539" y="6356350"/>
            <a:ext cx="5910262" cy="365125"/>
          </a:xfrm>
        </p:spPr>
        <p:txBody>
          <a:bodyPr/>
          <a:lstStyle/>
          <a:p>
            <a:fld id="{A5AC7532-7E1C-4B54-8A49-BCFC0D060E00}" type="slidenum">
              <a:rPr lang="en-US" smtClean="0"/>
              <a:t>21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72385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CCBCAD86-BCB8-F69F-2A3A-C11C74BEB1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60543" y="0"/>
            <a:ext cx="9051005" cy="511989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429343F-73A2-94E8-32C4-2AF415C1F20D}"/>
              </a:ext>
            </a:extLst>
          </p:cNvPr>
          <p:cNvSpPr/>
          <p:nvPr/>
        </p:nvSpPr>
        <p:spPr>
          <a:xfrm>
            <a:off x="0" y="0"/>
            <a:ext cx="3959352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48504F-75F6-30D2-594F-C09588776162}"/>
              </a:ext>
            </a:extLst>
          </p:cNvPr>
          <p:cNvSpPr/>
          <p:nvPr/>
        </p:nvSpPr>
        <p:spPr>
          <a:xfrm>
            <a:off x="2431" y="4481623"/>
            <a:ext cx="3520116" cy="1685677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DB22F4D2-745B-4FDB-8501-1FC88BFA56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92" y="4785379"/>
            <a:ext cx="3152593" cy="1141779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9CF56F-B70F-47F9-24C6-AE45A852C1C7}"/>
              </a:ext>
            </a:extLst>
          </p:cNvPr>
          <p:cNvSpPr txBox="1"/>
          <p:nvPr/>
        </p:nvSpPr>
        <p:spPr>
          <a:xfrm>
            <a:off x="4032180" y="5525002"/>
            <a:ext cx="786252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Questions?</a:t>
            </a:r>
          </a:p>
          <a:p>
            <a:r>
              <a:rPr lang="en-US" sz="2000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Please add questions to the Q&amp;A box or raise your hand.</a:t>
            </a:r>
          </a:p>
          <a:p>
            <a:r>
              <a:rPr lang="en-US" dirty="0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68ABC0-B406-B6B5-5EB3-F7A7DFFC6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7532-7E1C-4B54-8A49-BCFC0D060E00}" type="slidenum">
              <a:rPr lang="en-US" smtClean="0"/>
              <a:t>22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004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0B2A58-097C-7AEC-4889-289F3E0DDE96}"/>
              </a:ext>
            </a:extLst>
          </p:cNvPr>
          <p:cNvSpPr/>
          <p:nvPr/>
        </p:nvSpPr>
        <p:spPr>
          <a:xfrm>
            <a:off x="639558" y="2176758"/>
            <a:ext cx="10942842" cy="42968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63FDF6-C541-464D-74AA-4192688E5A39}"/>
              </a:ext>
            </a:extLst>
          </p:cNvPr>
          <p:cNvSpPr txBox="1"/>
          <p:nvPr/>
        </p:nvSpPr>
        <p:spPr>
          <a:xfrm>
            <a:off x="534155" y="584287"/>
            <a:ext cx="11183712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dirty="0">
                <a:latin typeface="Open Sans"/>
                <a:ea typeface="Open Sans"/>
                <a:cs typeface="Open Sans"/>
              </a:rPr>
              <a:t>Learning Objectives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435DC7-65B5-FEDD-9312-F21586430E3C}"/>
              </a:ext>
            </a:extLst>
          </p:cNvPr>
          <p:cNvSpPr/>
          <p:nvPr/>
        </p:nvSpPr>
        <p:spPr>
          <a:xfrm>
            <a:off x="0" y="1577947"/>
            <a:ext cx="12192000" cy="28322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56E2A1EB-17B7-46A4-050C-FA870E088C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568" y="435614"/>
            <a:ext cx="2385023" cy="863787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6BFB4D-7FB0-902D-252D-C6A63D5F36E5}"/>
              </a:ext>
            </a:extLst>
          </p:cNvPr>
          <p:cNvSpPr txBox="1"/>
          <p:nvPr/>
        </p:nvSpPr>
        <p:spPr>
          <a:xfrm>
            <a:off x="1156855" y="2396836"/>
            <a:ext cx="9753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By the end of this session, you will be able to: </a:t>
            </a:r>
          </a:p>
          <a:p>
            <a:endParaRPr lang="en-US" sz="2400" dirty="0"/>
          </a:p>
          <a:p>
            <a:r>
              <a:rPr lang="en-US" sz="2400" dirty="0"/>
              <a:t>• Navigate the R&amp;P page of MRSConnect to locate key training resources that can be incorporated into your site’s R&amp;P staff onboarding and training plans </a:t>
            </a:r>
          </a:p>
          <a:p>
            <a:r>
              <a:rPr lang="en-US" sz="2400" dirty="0"/>
              <a:t>• Locate case file form templates and translations to use at your site </a:t>
            </a:r>
          </a:p>
          <a:p>
            <a:r>
              <a:rPr lang="en-US" sz="2400" dirty="0"/>
              <a:t>• Understand how to find R&amp;P best practice ideas to implement in your program </a:t>
            </a:r>
          </a:p>
          <a:p>
            <a:r>
              <a:rPr lang="en-US" sz="2400" dirty="0"/>
              <a:t>• Find USCCB created tools such as policy checklists, R&amp;P Case File Monitoring Tool and Addendum, and more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2BCD76-5D88-D91E-BEC8-D34C5E178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7532-7E1C-4B54-8A49-BCFC0D060E00}" type="slidenum">
              <a:rPr lang="en-US" smtClean="0"/>
              <a:t>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1251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A74A54E-DA79-4E10-9EA5-A4839EF12BF1}"/>
              </a:ext>
            </a:extLst>
          </p:cNvPr>
          <p:cNvSpPr txBox="1"/>
          <p:nvPr/>
        </p:nvSpPr>
        <p:spPr>
          <a:xfrm>
            <a:off x="534155" y="427274"/>
            <a:ext cx="11183712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dirty="0">
                <a:latin typeface="Open Sans"/>
                <a:ea typeface="Open Sans"/>
                <a:cs typeface="Open Sans"/>
              </a:rPr>
              <a:t>Resettlement Services tab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97482C-B12A-DA9E-190F-4141E12A66F0}"/>
              </a:ext>
            </a:extLst>
          </p:cNvPr>
          <p:cNvSpPr/>
          <p:nvPr/>
        </p:nvSpPr>
        <p:spPr>
          <a:xfrm>
            <a:off x="0" y="1577947"/>
            <a:ext cx="12192000" cy="28322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CCB9C635-6FF7-9106-6B01-1EEA3417AE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568" y="435614"/>
            <a:ext cx="2385023" cy="86378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E68BA5-38EF-2FA5-30E5-3D931B323F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558" y="2514469"/>
            <a:ext cx="6836141" cy="27655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1FAB6A-9590-6C2B-E226-5605BCE9D29C}"/>
              </a:ext>
            </a:extLst>
          </p:cNvPr>
          <p:cNvSpPr txBox="1"/>
          <p:nvPr/>
        </p:nvSpPr>
        <p:spPr>
          <a:xfrm>
            <a:off x="7800392" y="3438330"/>
            <a:ext cx="305111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Today, we will mostly focus on the </a:t>
            </a:r>
            <a:r>
              <a:rPr lang="en-US" b="1" dirty="0"/>
              <a:t>R&amp;P</a:t>
            </a:r>
            <a:r>
              <a:rPr lang="en-US" dirty="0"/>
              <a:t> tile of the “Resettlement Services” section of MRSConnect.</a:t>
            </a:r>
          </a:p>
          <a:p>
            <a:endParaRPr lang="en-US" dirty="0"/>
          </a:p>
          <a:p>
            <a:r>
              <a:rPr lang="en-US" dirty="0"/>
              <a:t>Note that </a:t>
            </a:r>
            <a:r>
              <a:rPr lang="en-US" b="1" dirty="0"/>
              <a:t>Remote Placement </a:t>
            </a:r>
            <a:r>
              <a:rPr lang="en-US" dirty="0"/>
              <a:t>programs will want to check out the “Remote Placement” tab, which has more specialized resources for Remote Placement programs.</a:t>
            </a:r>
          </a:p>
        </p:txBody>
      </p:sp>
      <p:pic>
        <p:nvPicPr>
          <p:cNvPr id="11" name="Graphic 10" descr="Star outline">
            <a:extLst>
              <a:ext uri="{FF2B5EF4-FFF2-40B4-BE49-F238E27FC236}">
                <a16:creationId xmlns:a16="http://schemas.microsoft.com/office/drawing/2014/main" id="{165F71C0-3E89-FB08-0BE1-19F2B13704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21894" y="2057269"/>
            <a:ext cx="914400" cy="914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3ACAEA0-4EFF-D482-CE91-DF64C6054D2A}"/>
              </a:ext>
            </a:extLst>
          </p:cNvPr>
          <p:cNvSpPr txBox="1"/>
          <p:nvPr/>
        </p:nvSpPr>
        <p:spPr>
          <a:xfrm>
            <a:off x="8136294" y="2023197"/>
            <a:ext cx="3844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Throughout today’s presentation, the </a:t>
            </a:r>
            <a:r>
              <a:rPr lang="en-US" sz="1600" i="1" dirty="0">
                <a:solidFill>
                  <a:srgbClr val="00765A"/>
                </a:solidFill>
              </a:rPr>
              <a:t>green star </a:t>
            </a:r>
            <a:r>
              <a:rPr lang="en-US" sz="1600" i="1" dirty="0"/>
              <a:t>will draw attention to new resources!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E79B0E-82E7-F74B-0BA6-3480D563A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7532-7E1C-4B54-8A49-BCFC0D060E00}" type="slidenum">
              <a:rPr lang="en-US" smtClean="0"/>
              <a:t>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7914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A74A54E-DA79-4E10-9EA5-A4839EF12BF1}"/>
              </a:ext>
            </a:extLst>
          </p:cNvPr>
          <p:cNvSpPr txBox="1"/>
          <p:nvPr/>
        </p:nvSpPr>
        <p:spPr>
          <a:xfrm>
            <a:off x="422382" y="437308"/>
            <a:ext cx="11183712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dirty="0">
                <a:latin typeface="Open Sans"/>
                <a:ea typeface="Open Sans"/>
                <a:cs typeface="Open Sans"/>
              </a:rPr>
              <a:t>Resettlement Services tiles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97482C-B12A-DA9E-190F-4141E12A66F0}"/>
              </a:ext>
            </a:extLst>
          </p:cNvPr>
          <p:cNvSpPr/>
          <p:nvPr/>
        </p:nvSpPr>
        <p:spPr>
          <a:xfrm>
            <a:off x="0" y="1577947"/>
            <a:ext cx="12192000" cy="28322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CCB9C635-6FF7-9106-6B01-1EEA3417AE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568" y="435614"/>
            <a:ext cx="2385023" cy="863787"/>
          </a:xfrm>
          <a:prstGeom prst="rect">
            <a:avLst/>
          </a:prstGeom>
          <a:ln>
            <a:noFill/>
          </a:ln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1FAB6A-9590-6C2B-E226-5605BCE9D29C}"/>
              </a:ext>
            </a:extLst>
          </p:cNvPr>
          <p:cNvSpPr txBox="1"/>
          <p:nvPr/>
        </p:nvSpPr>
        <p:spPr>
          <a:xfrm>
            <a:off x="5393093" y="2232366"/>
            <a:ext cx="639409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While the </a:t>
            </a:r>
            <a:r>
              <a:rPr lang="en-US" sz="2400" b="1" dirty="0">
                <a:solidFill>
                  <a:srgbClr val="00765A"/>
                </a:solidFill>
              </a:rPr>
              <a:t>Reception &amp; Placement (R&amp;P) </a:t>
            </a:r>
            <a:r>
              <a:rPr lang="en-US" sz="2400" dirty="0"/>
              <a:t>tile is where we’ll spend most of our time, we’ll also explore some resources on the </a:t>
            </a:r>
            <a:r>
              <a:rPr lang="en-US" sz="2400" b="1" dirty="0">
                <a:solidFill>
                  <a:srgbClr val="00765A"/>
                </a:solidFill>
              </a:rPr>
              <a:t>Volunteer Engagement and Community Sponsorship </a:t>
            </a:r>
            <a:r>
              <a:rPr lang="en-US" sz="2400" dirty="0"/>
              <a:t>tab</a:t>
            </a:r>
          </a:p>
          <a:p>
            <a:endParaRPr lang="en-US" sz="2400" dirty="0"/>
          </a:p>
          <a:p>
            <a:r>
              <a:rPr lang="en-US" sz="2400" dirty="0"/>
              <a:t>Some of the resources we’ll discuss today are also available on the tabs below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65A"/>
                </a:solidFill>
              </a:rPr>
              <a:t>E-Learning Courses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65A"/>
                </a:solidFill>
              </a:rPr>
              <a:t>Communications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8750C6-AF7E-5EF0-3725-7B8284F70A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763" y="2079065"/>
            <a:ext cx="3817336" cy="444221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8FA09B-16C2-1A54-8774-943FBC605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7532-7E1C-4B54-8A49-BCFC0D060E00}" type="slidenum">
              <a:rPr lang="en-US" smtClean="0"/>
              <a:t>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4960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0B2A58-097C-7AEC-4889-289F3E0DDE96}"/>
              </a:ext>
            </a:extLst>
          </p:cNvPr>
          <p:cNvSpPr/>
          <p:nvPr/>
        </p:nvSpPr>
        <p:spPr>
          <a:xfrm>
            <a:off x="639558" y="2176758"/>
            <a:ext cx="10942842" cy="42968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Today, we’ll focus on </a:t>
            </a:r>
            <a:r>
              <a:rPr lang="en-US" b="1" dirty="0">
                <a:solidFill>
                  <a:schemeClr val="tx1"/>
                </a:solidFill>
              </a:rPr>
              <a:t>resources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that an R&amp;P case manager </a:t>
            </a:r>
            <a:r>
              <a:rPr lang="en-US" dirty="0">
                <a:solidFill>
                  <a:schemeClr val="tx1"/>
                </a:solidFill>
              </a:rPr>
              <a:t>would want to find on MRSConnect.</a:t>
            </a:r>
          </a:p>
          <a:p>
            <a:r>
              <a:rPr lang="en-US" dirty="0">
                <a:solidFill>
                  <a:schemeClr val="tx1"/>
                </a:solidFill>
              </a:rPr>
              <a:t>We will have a few slides at the end of the presentation that focus more on </a:t>
            </a:r>
            <a:r>
              <a:rPr lang="en-US" b="1" dirty="0">
                <a:solidFill>
                  <a:schemeClr val="tx1"/>
                </a:solidFill>
              </a:rPr>
              <a:t>administrative resources</a:t>
            </a:r>
            <a:r>
              <a:rPr lang="en-US" dirty="0">
                <a:solidFill>
                  <a:schemeClr val="tx1"/>
                </a:solidFill>
              </a:rPr>
              <a:t>, such as policy templates, quarterly consultation information, etc. Categories of resources we’ll look at today: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63FDF6-C541-464D-74AA-4192688E5A39}"/>
              </a:ext>
            </a:extLst>
          </p:cNvPr>
          <p:cNvSpPr txBox="1"/>
          <p:nvPr/>
        </p:nvSpPr>
        <p:spPr>
          <a:xfrm>
            <a:off x="534155" y="584287"/>
            <a:ext cx="11183712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 dirty="0">
                <a:latin typeface="Open Sans"/>
                <a:ea typeface="Open Sans"/>
                <a:cs typeface="Open Sans"/>
              </a:rPr>
              <a:t>Overview of Resources</a:t>
            </a:r>
          </a:p>
          <a:p>
            <a:endParaRPr lang="en-US" sz="4400" b="1" dirty="0">
              <a:latin typeface="Open Sans"/>
              <a:ea typeface="Open Sans"/>
              <a:cs typeface="Open San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435DC7-65B5-FEDD-9312-F21586430E3C}"/>
              </a:ext>
            </a:extLst>
          </p:cNvPr>
          <p:cNvSpPr/>
          <p:nvPr/>
        </p:nvSpPr>
        <p:spPr>
          <a:xfrm>
            <a:off x="0" y="1577947"/>
            <a:ext cx="12192000" cy="28322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560A58CC-12CA-1446-8ED8-2613617B98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568" y="435614"/>
            <a:ext cx="2385023" cy="863787"/>
          </a:xfrm>
          <a:prstGeom prst="rect">
            <a:avLst/>
          </a:prstGeom>
          <a:ln>
            <a:noFill/>
          </a:ln>
          <a:effectLst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0BCF237-2B63-24A7-6C73-E39CF38B96AF}"/>
              </a:ext>
            </a:extLst>
          </p:cNvPr>
          <p:cNvSpPr/>
          <p:nvPr/>
        </p:nvSpPr>
        <p:spPr>
          <a:xfrm>
            <a:off x="6851554" y="4871468"/>
            <a:ext cx="2275175" cy="7561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Case File Forms and Review Tools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7E3708-D48A-D500-7FCD-6CC1BF9E1D31}"/>
              </a:ext>
            </a:extLst>
          </p:cNvPr>
          <p:cNvSpPr/>
          <p:nvPr/>
        </p:nvSpPr>
        <p:spPr>
          <a:xfrm>
            <a:off x="3995197" y="3875822"/>
            <a:ext cx="2430900" cy="7818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Resources for New Staff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5FFB27-AE79-59E7-502C-9598DA51A494}"/>
              </a:ext>
            </a:extLst>
          </p:cNvPr>
          <p:cNvSpPr/>
          <p:nvPr/>
        </p:nvSpPr>
        <p:spPr>
          <a:xfrm>
            <a:off x="893574" y="3901578"/>
            <a:ext cx="2690446" cy="7561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R&amp;P Cooperative Agreement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46A9CE2-AF7C-EC1F-6F34-5D6560FD406E}"/>
              </a:ext>
            </a:extLst>
          </p:cNvPr>
          <p:cNvSpPr/>
          <p:nvPr/>
        </p:nvSpPr>
        <p:spPr>
          <a:xfrm>
            <a:off x="893574" y="4901984"/>
            <a:ext cx="2748898" cy="7561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Attached Refugee Minors (ARM) and Refugee Youth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63E349-E563-EA2B-EEFE-9611EBF1D0D8}"/>
              </a:ext>
            </a:extLst>
          </p:cNvPr>
          <p:cNvSpPr/>
          <p:nvPr/>
        </p:nvSpPr>
        <p:spPr>
          <a:xfrm>
            <a:off x="9377289" y="3875823"/>
            <a:ext cx="2075129" cy="7561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E-Learning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F421CFA-4781-B402-B306-9D8CDD8EBEA1}"/>
              </a:ext>
            </a:extLst>
          </p:cNvPr>
          <p:cNvSpPr/>
          <p:nvPr/>
        </p:nvSpPr>
        <p:spPr>
          <a:xfrm>
            <a:off x="6700787" y="3875823"/>
            <a:ext cx="2505544" cy="7818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Resettlement Connection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18B013-C411-D6E6-B698-A1064676FA1A}"/>
              </a:ext>
            </a:extLst>
          </p:cNvPr>
          <p:cNvSpPr/>
          <p:nvPr/>
        </p:nvSpPr>
        <p:spPr>
          <a:xfrm>
            <a:off x="4379119" y="5737221"/>
            <a:ext cx="3009798" cy="6204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Program Management Resources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F9E715-CD15-3C09-1DAB-76E1D577B14C}"/>
              </a:ext>
            </a:extLst>
          </p:cNvPr>
          <p:cNvSpPr/>
          <p:nvPr/>
        </p:nvSpPr>
        <p:spPr>
          <a:xfrm>
            <a:off x="4031563" y="4877765"/>
            <a:ext cx="2430900" cy="7561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Volunteer Engagement and Community Sponsorship</a:t>
            </a:r>
            <a:endParaRPr lang="en-US" sz="1600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02AA25-F20E-07D6-7AB4-21C345CC1B6B}"/>
              </a:ext>
            </a:extLst>
          </p:cNvPr>
          <p:cNvSpPr/>
          <p:nvPr/>
        </p:nvSpPr>
        <p:spPr>
          <a:xfrm>
            <a:off x="9377289" y="4871467"/>
            <a:ext cx="2009849" cy="7561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R&amp;P Period Report Resources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8204062-B39F-2616-7168-964C535D9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7532-7E1C-4B54-8A49-BCFC0D060E00}" type="slidenum">
              <a:rPr lang="en-US" smtClean="0"/>
              <a:t>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2378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0B2A58-097C-7AEC-4889-289F3E0DDE96}"/>
              </a:ext>
            </a:extLst>
          </p:cNvPr>
          <p:cNvSpPr/>
          <p:nvPr/>
        </p:nvSpPr>
        <p:spPr>
          <a:xfrm>
            <a:off x="654590" y="2186272"/>
            <a:ext cx="10942842" cy="42968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63FDF6-C541-464D-74AA-4192688E5A39}"/>
              </a:ext>
            </a:extLst>
          </p:cNvPr>
          <p:cNvSpPr txBox="1"/>
          <p:nvPr/>
        </p:nvSpPr>
        <p:spPr>
          <a:xfrm>
            <a:off x="534155" y="584287"/>
            <a:ext cx="11183712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 dirty="0">
                <a:latin typeface="Open Sans"/>
                <a:ea typeface="Open Sans"/>
                <a:cs typeface="Open Sans"/>
              </a:rPr>
              <a:t>R&amp;P Cooperative Agreement</a:t>
            </a:r>
          </a:p>
          <a:p>
            <a:endParaRPr lang="en-US" sz="4400" b="1" dirty="0">
              <a:latin typeface="Open Sans"/>
              <a:ea typeface="Open Sans"/>
              <a:cs typeface="Open San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435DC7-65B5-FEDD-9312-F21586430E3C}"/>
              </a:ext>
            </a:extLst>
          </p:cNvPr>
          <p:cNvSpPr/>
          <p:nvPr/>
        </p:nvSpPr>
        <p:spPr>
          <a:xfrm>
            <a:off x="0" y="1577947"/>
            <a:ext cx="12192000" cy="28322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560A58CC-12CA-1446-8ED8-2613617B98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568" y="435614"/>
            <a:ext cx="2385023" cy="86378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47350D-5DB5-17A8-3849-A87CE756EC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310" y="2253494"/>
            <a:ext cx="4429125" cy="41624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6380BCA-85E7-FFBC-5594-95CEB24C535B}"/>
              </a:ext>
            </a:extLst>
          </p:cNvPr>
          <p:cNvSpPr txBox="1"/>
          <p:nvPr/>
        </p:nvSpPr>
        <p:spPr>
          <a:xfrm>
            <a:off x="6096000" y="2340550"/>
            <a:ext cx="4245429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Under Reception &amp; Placement </a:t>
            </a:r>
            <a:r>
              <a:rPr lang="en-US" sz="1600" dirty="0">
                <a:sym typeface="Wingdings" panose="05000000000000000000" pitchFamily="2" charset="2"/>
              </a:rPr>
              <a:t> Program Administration, you will find “R&amp;P Cooperative Agreement”</a:t>
            </a:r>
          </a:p>
          <a:p>
            <a:endParaRPr lang="en-US" sz="1600" dirty="0">
              <a:sym typeface="Wingdings" panose="05000000000000000000" pitchFamily="2" charset="2"/>
            </a:endParaRPr>
          </a:p>
          <a:p>
            <a:r>
              <a:rPr lang="en-US" sz="1600" dirty="0">
                <a:sym typeface="Wingdings" panose="05000000000000000000" pitchFamily="2" charset="2"/>
              </a:rPr>
              <a:t>When you click on the title, you will see the </a:t>
            </a:r>
            <a:r>
              <a:rPr lang="en-US" sz="1600" u="sng" dirty="0">
                <a:sym typeface="Wingdings" panose="05000000000000000000" pitchFamily="2" charset="2"/>
              </a:rPr>
              <a:t>most recent version of the R&amp;P Cooperative Agreement</a:t>
            </a:r>
            <a:r>
              <a:rPr lang="en-US" sz="1600" dirty="0">
                <a:sym typeface="Wingdings" panose="05000000000000000000" pitchFamily="2" charset="2"/>
              </a:rPr>
              <a:t>. If the Department of State revises the Cooperative Agreement during the year, USCCB/MRS will send out a notice about the changes.</a:t>
            </a:r>
          </a:p>
          <a:p>
            <a:endParaRPr lang="en-US" sz="1600" dirty="0">
              <a:sym typeface="Wingdings" panose="05000000000000000000" pitchFamily="2" charset="2"/>
            </a:endParaRPr>
          </a:p>
          <a:p>
            <a:r>
              <a:rPr lang="en-US" sz="1600" dirty="0">
                <a:sym typeface="Wingdings" panose="05000000000000000000" pitchFamily="2" charset="2"/>
              </a:rPr>
              <a:t>In </a:t>
            </a:r>
            <a:r>
              <a:rPr lang="en-US" sz="1600" b="1" dirty="0">
                <a:sym typeface="Wingdings" panose="05000000000000000000" pitchFamily="2" charset="2"/>
              </a:rPr>
              <a:t>April 2023</a:t>
            </a:r>
            <a:r>
              <a:rPr lang="en-US" sz="1600" dirty="0">
                <a:sym typeface="Wingdings" panose="05000000000000000000" pitchFamily="2" charset="2"/>
              </a:rPr>
              <a:t>, PRM revised the R&amp;P Cooperative Agreement language about follow-up needed with the local Social Security office, if the client does not receive their EAD Receipt Notice in a timely way</a:t>
            </a:r>
          </a:p>
          <a:p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BBBAD8-4389-3877-55CB-82483B8E9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7532-7E1C-4B54-8A49-BCFC0D060E00}" type="slidenum">
              <a:rPr lang="en-US" smtClean="0"/>
              <a:t>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5854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0B2A58-097C-7AEC-4889-289F3E0DDE96}"/>
              </a:ext>
            </a:extLst>
          </p:cNvPr>
          <p:cNvSpPr/>
          <p:nvPr/>
        </p:nvSpPr>
        <p:spPr>
          <a:xfrm>
            <a:off x="491533" y="2133452"/>
            <a:ext cx="10942842" cy="42968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63FDF6-C541-464D-74AA-4192688E5A39}"/>
              </a:ext>
            </a:extLst>
          </p:cNvPr>
          <p:cNvSpPr txBox="1"/>
          <p:nvPr/>
        </p:nvSpPr>
        <p:spPr>
          <a:xfrm>
            <a:off x="491533" y="617995"/>
            <a:ext cx="11183712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 dirty="0">
                <a:latin typeface="Open Sans"/>
                <a:ea typeface="Open Sans"/>
                <a:cs typeface="Open Sans"/>
              </a:rPr>
              <a:t>Resources for New Staff: Slide 1 of 2</a:t>
            </a:r>
          </a:p>
          <a:p>
            <a:endParaRPr lang="en-US" sz="4400" b="1" dirty="0">
              <a:latin typeface="Open Sans"/>
              <a:ea typeface="Open Sans"/>
              <a:cs typeface="Open San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435DC7-65B5-FEDD-9312-F21586430E3C}"/>
              </a:ext>
            </a:extLst>
          </p:cNvPr>
          <p:cNvSpPr/>
          <p:nvPr/>
        </p:nvSpPr>
        <p:spPr>
          <a:xfrm>
            <a:off x="0" y="1577947"/>
            <a:ext cx="12192000" cy="28322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560A58CC-12CA-1446-8ED8-2613617B98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568" y="435614"/>
            <a:ext cx="2385023" cy="86378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148AD8-1BE0-F9E4-125B-4E19BEC2E2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625" y="2352320"/>
            <a:ext cx="4949790" cy="171488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F474972-CCFD-AED8-F253-71573EB3A2FC}"/>
              </a:ext>
            </a:extLst>
          </p:cNvPr>
          <p:cNvSpPr txBox="1"/>
          <p:nvPr/>
        </p:nvSpPr>
        <p:spPr>
          <a:xfrm>
            <a:off x="578496" y="4314346"/>
            <a:ext cx="732453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you click on the </a:t>
            </a:r>
            <a:r>
              <a:rPr lang="en-US" b="1" dirty="0"/>
              <a:t>FY 2023 Webinar Schedule</a:t>
            </a:r>
            <a:r>
              <a:rPr lang="en-US" dirty="0"/>
              <a:t>, you will get the list of USCCB/MRS’ scheduled webinars for the fiscal year (October – September)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Note that webinars may be added, canceled, or rescheduled, based on network need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Registration links </a:t>
            </a:r>
            <a:r>
              <a:rPr lang="en-US" dirty="0"/>
              <a:t>for USCCB/MRS webinars are sent out in the Resettlement Connection a few weeks before the webinar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b="1" dirty="0"/>
              <a:t>learning outcomes for USCCB/MRS webinars </a:t>
            </a:r>
            <a:r>
              <a:rPr lang="en-US" dirty="0"/>
              <a:t>are also listed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23AD70-A624-C748-1862-203227EE3650}"/>
              </a:ext>
            </a:extLst>
          </p:cNvPr>
          <p:cNvSpPr txBox="1"/>
          <p:nvPr/>
        </p:nvSpPr>
        <p:spPr>
          <a:xfrm>
            <a:off x="7989990" y="4865405"/>
            <a:ext cx="30511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Please respond in the poll: </a:t>
            </a:r>
          </a:p>
          <a:p>
            <a:r>
              <a:rPr lang="en-US" dirty="0"/>
              <a:t>Where do you need to report the </a:t>
            </a:r>
            <a:r>
              <a:rPr lang="en-US" b="1" dirty="0"/>
              <a:t>learning outcomes </a:t>
            </a:r>
            <a:r>
              <a:rPr lang="en-US" dirty="0"/>
              <a:t>for the webinars that you attend?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6D30F-1C05-3EBE-D111-5D675711E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7532-7E1C-4B54-8A49-BCFC0D060E00}" type="slidenum">
              <a:rPr lang="en-US" smtClean="0"/>
              <a:t>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243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0B2A58-097C-7AEC-4889-289F3E0DDE96}"/>
              </a:ext>
            </a:extLst>
          </p:cNvPr>
          <p:cNvSpPr/>
          <p:nvPr/>
        </p:nvSpPr>
        <p:spPr>
          <a:xfrm>
            <a:off x="491533" y="2133452"/>
            <a:ext cx="10942842" cy="42968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63FDF6-C541-464D-74AA-4192688E5A39}"/>
              </a:ext>
            </a:extLst>
          </p:cNvPr>
          <p:cNvSpPr txBox="1"/>
          <p:nvPr/>
        </p:nvSpPr>
        <p:spPr>
          <a:xfrm>
            <a:off x="491533" y="617995"/>
            <a:ext cx="11183712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 dirty="0">
                <a:latin typeface="Open Sans"/>
                <a:ea typeface="Open Sans"/>
                <a:cs typeface="Open Sans"/>
              </a:rPr>
              <a:t>Resources for New Staff: Slide 2 of 2</a:t>
            </a:r>
          </a:p>
          <a:p>
            <a:endParaRPr lang="en-US" sz="4400" b="1" dirty="0">
              <a:latin typeface="Open Sans"/>
              <a:ea typeface="Open Sans"/>
              <a:cs typeface="Open San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435DC7-65B5-FEDD-9312-F21586430E3C}"/>
              </a:ext>
            </a:extLst>
          </p:cNvPr>
          <p:cNvSpPr/>
          <p:nvPr/>
        </p:nvSpPr>
        <p:spPr>
          <a:xfrm>
            <a:off x="0" y="1577947"/>
            <a:ext cx="12192000" cy="28322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560A58CC-12CA-1446-8ED8-2613617B98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568" y="435614"/>
            <a:ext cx="2385023" cy="863787"/>
          </a:xfrm>
          <a:prstGeom prst="rect">
            <a:avLst/>
          </a:prstGeom>
          <a:ln>
            <a:noFill/>
          </a:ln>
          <a:effectLst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F474972-CCFD-AED8-F253-71573EB3A2FC}"/>
              </a:ext>
            </a:extLst>
          </p:cNvPr>
          <p:cNvSpPr txBox="1"/>
          <p:nvPr/>
        </p:nvSpPr>
        <p:spPr>
          <a:xfrm>
            <a:off x="665459" y="2342671"/>
            <a:ext cx="7324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Brand-New USCCB Resource:</a:t>
            </a:r>
          </a:p>
          <a:p>
            <a:r>
              <a:rPr lang="en-US" b="1" dirty="0"/>
              <a:t>Reception and Placement Program Training Checklist</a:t>
            </a:r>
          </a:p>
        </p:txBody>
      </p:sp>
      <p:pic>
        <p:nvPicPr>
          <p:cNvPr id="6" name="Graphic 5" descr="Star outline">
            <a:extLst>
              <a:ext uri="{FF2B5EF4-FFF2-40B4-BE49-F238E27FC236}">
                <a16:creationId xmlns:a16="http://schemas.microsoft.com/office/drawing/2014/main" id="{0CBA61C8-4C0B-6CAF-41ED-1BFF258EDD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80132" y="2150653"/>
            <a:ext cx="577505" cy="577505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43849269-B34D-329D-BCAD-15EC80C66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7532-7E1C-4B54-8A49-BCFC0D060E00}" type="slidenum">
              <a:rPr lang="en-US" smtClean="0"/>
              <a:t>9</a:t>
            </a:fld>
            <a:endParaRPr lang="en-US" dirty="0"/>
          </a:p>
        </p:txBody>
      </p:sp>
      <p:pic>
        <p:nvPicPr>
          <p:cNvPr id="8" name="Picture 7" descr="A picture containing text, screenshot, font&#10;&#10;Description automatically generated">
            <a:extLst>
              <a:ext uri="{FF2B5EF4-FFF2-40B4-BE49-F238E27FC236}">
                <a16:creationId xmlns:a16="http://schemas.microsoft.com/office/drawing/2014/main" id="{3C6904CF-D1F8-786C-1578-A43E96B414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33" y="3308898"/>
            <a:ext cx="5270591" cy="194597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96CDC5AB-EB31-3BA0-8522-F83972B62D76}"/>
              </a:ext>
            </a:extLst>
          </p:cNvPr>
          <p:cNvSpPr/>
          <p:nvPr/>
        </p:nvSpPr>
        <p:spPr>
          <a:xfrm>
            <a:off x="570209" y="4959373"/>
            <a:ext cx="2249920" cy="295501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picture containing text, screenshot, number, font&#10;&#10;Description automatically generated">
            <a:extLst>
              <a:ext uri="{FF2B5EF4-FFF2-40B4-BE49-F238E27FC236}">
                <a16:creationId xmlns:a16="http://schemas.microsoft.com/office/drawing/2014/main" id="{763DEC55-5F0D-84B4-38E1-AB7367FE03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654" y="2150653"/>
            <a:ext cx="4797120" cy="42968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36463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9724647-57cb-416e-bbea-858f4b3846b7" xsi:nil="true"/>
    <lcf76f155ced4ddcb4097134ff3c332f xmlns="b970eebb-aa65-4721-b783-845bd342127e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7D7FCF212A5C49AAFFD6DC165A36FA" ma:contentTypeVersion="15" ma:contentTypeDescription="Create a new document." ma:contentTypeScope="" ma:versionID="77b7f6986ee57163e529700b2afc835d">
  <xsd:schema xmlns:xsd="http://www.w3.org/2001/XMLSchema" xmlns:xs="http://www.w3.org/2001/XMLSchema" xmlns:p="http://schemas.microsoft.com/office/2006/metadata/properties" xmlns:ns2="b970eebb-aa65-4721-b783-845bd342127e" xmlns:ns3="29724647-57cb-416e-bbea-858f4b3846b7" targetNamespace="http://schemas.microsoft.com/office/2006/metadata/properties" ma:root="true" ma:fieldsID="ab8f4a13006090c4a06d1b1e58586b2a" ns2:_="" ns3:_="">
    <xsd:import namespace="b970eebb-aa65-4721-b783-845bd342127e"/>
    <xsd:import namespace="29724647-57cb-416e-bbea-858f4b3846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70eebb-aa65-4721-b783-845bd34212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5bf5785-fda2-4148-b8d6-0a458c2774a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724647-57cb-416e-bbea-858f4b3846b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6fc006d-550c-4be4-90d7-24c995129262}" ma:internalName="TaxCatchAll" ma:showField="CatchAllData" ma:web="29724647-57cb-416e-bbea-858f4b3846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14A009-F8B2-48C3-AF20-BF859823E618}">
  <ds:schemaRefs>
    <ds:schemaRef ds:uri="29724647-57cb-416e-bbea-858f4b3846b7"/>
    <ds:schemaRef ds:uri="b970eebb-aa65-4721-b783-845bd342127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4E9F590-E14E-4C34-96AA-E6FA5513214E}">
  <ds:schemaRefs>
    <ds:schemaRef ds:uri="29724647-57cb-416e-bbea-858f4b3846b7"/>
    <ds:schemaRef ds:uri="b970eebb-aa65-4721-b783-845bd342127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3AB17A3-6B4C-4EA3-BE42-4AFF908CF01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1100</Words>
  <Application>Microsoft Office PowerPoint</Application>
  <PresentationFormat>Widescreen</PresentationFormat>
  <Paragraphs>137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Peyton Smith</dc:creator>
  <cp:lastModifiedBy>Kristina Marsh</cp:lastModifiedBy>
  <cp:revision>16</cp:revision>
  <dcterms:created xsi:type="dcterms:W3CDTF">2020-10-22T16:02:30Z</dcterms:created>
  <dcterms:modified xsi:type="dcterms:W3CDTF">2023-05-12T14:31:22Z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0x0101004B7D7FCF212A5C49AAFFD6DC165A36FA</vt:lpwstr>
  </property>
  <property fmtid="{D5CDD505-2E9C-101B-9397-08002B2CF9AE}" pid="3" name="ArticulateGUID">
    <vt:lpwstr>3965B84F-211B-4BE7-A058-976FC537865C</vt:lpwstr>
  </property>
  <property fmtid="{D5CDD505-2E9C-101B-9397-08002B2CF9AE}" pid="4" name="ArticulatePath">
    <vt:lpwstr>https://usccb.sharepoint.com/sites/AfghanPlacementandAssistanceAPA/Shared Documents/General/Weekly APA Calls/APA Call October 20</vt:lpwstr>
  </property>
  <property fmtid="{D5CDD505-2E9C-101B-9397-08002B2CF9AE}" pid="5" name="MediaServiceImageTags">
    <vt:lpwstr/>
  </property>
</Properties>
</file>