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modernComment_188_BDD8D5D7.xml" ContentType="application/vnd.ms-powerpoint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sldIdLst>
    <p:sldId id="274" r:id="rId5"/>
    <p:sldId id="392" r:id="rId6"/>
    <p:sldId id="418" r:id="rId7"/>
    <p:sldId id="419" r:id="rId8"/>
    <p:sldId id="420" r:id="rId9"/>
    <p:sldId id="421" r:id="rId10"/>
    <p:sldId id="369" r:id="rId11"/>
    <p:sldId id="318" r:id="rId12"/>
    <p:sldId id="336" r:id="rId13"/>
    <p:sldId id="382" r:id="rId14"/>
    <p:sldId id="383" r:id="rId15"/>
    <p:sldId id="425" r:id="rId16"/>
    <p:sldId id="424" r:id="rId17"/>
    <p:sldId id="423" r:id="rId18"/>
    <p:sldId id="366" r:id="rId19"/>
    <p:sldId id="368" r:id="rId20"/>
    <p:sldId id="380" r:id="rId21"/>
    <p:sldId id="379" r:id="rId22"/>
    <p:sldId id="386" r:id="rId23"/>
    <p:sldId id="387" r:id="rId24"/>
    <p:sldId id="388" r:id="rId25"/>
    <p:sldId id="389" r:id="rId26"/>
    <p:sldId id="395" r:id="rId27"/>
    <p:sldId id="390" r:id="rId28"/>
    <p:sldId id="365" r:id="rId29"/>
    <p:sldId id="381" r:id="rId30"/>
    <p:sldId id="351" r:id="rId31"/>
    <p:sldId id="361" r:id="rId32"/>
    <p:sldId id="372" r:id="rId33"/>
    <p:sldId id="360" r:id="rId34"/>
    <p:sldId id="362" r:id="rId35"/>
    <p:sldId id="371" r:id="rId36"/>
    <p:sldId id="359" r:id="rId37"/>
    <p:sldId id="363" r:id="rId38"/>
    <p:sldId id="374" r:id="rId39"/>
    <p:sldId id="375" r:id="rId40"/>
    <p:sldId id="367" r:id="rId41"/>
    <p:sldId id="364" r:id="rId42"/>
    <p:sldId id="377" r:id="rId43"/>
    <p:sldId id="378" r:id="rId44"/>
    <p:sldId id="385" r:id="rId45"/>
    <p:sldId id="358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F11F2A-DD8F-6274-C039-49D2D6588B57}" name="Kristina Marsh" initials="KM" userId="S::mrsconsult_kmarsh@usccb.org::cd23f5d5-c664-44f4-a4e6-fff1b4135a7e" providerId="AD"/>
  <p188:author id="{DD0FA66B-314A-8286-55CD-39DDEAE97DD7}" name="Ciara Bennese" initials="CB" userId="S::cbennese@usccb.org::7d25cd76-2220-42a1-bbfe-a211cd769d78" providerId="AD"/>
  <p188:author id="{F2C0F383-762A-0A60-0489-F42529DB18DD}" name="Kristina Marsh" initials="KM" userId="fc34b3d5e2a25bc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5A"/>
    <a:srgbClr val="00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C353A-6848-487D-BF2D-8DD915E62BC0}" v="136" dt="2023-03-08T18:43:06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44" y="90"/>
      </p:cViewPr>
      <p:guideLst>
        <p:guide orient="horz" pos="1344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Marsh" userId="fc34b3d5e2a25bc6" providerId="LiveId" clId="{A15C353A-6848-487D-BF2D-8DD915E62BC0}"/>
    <pc:docChg chg="undo custSel addSld delSld modSld sldOrd replTag">
      <pc:chgData name="Kristina Marsh" userId="fc34b3d5e2a25bc6" providerId="LiveId" clId="{A15C353A-6848-487D-BF2D-8DD915E62BC0}" dt="2023-03-08T18:45:29.326" v="781"/>
      <pc:docMkLst>
        <pc:docMk/>
      </pc:docMkLst>
      <pc:sldChg chg="del">
        <pc:chgData name="Kristina Marsh" userId="fc34b3d5e2a25bc6" providerId="LiveId" clId="{A15C353A-6848-487D-BF2D-8DD915E62BC0}" dt="2023-03-08T18:05:57.548" v="121" actId="47"/>
        <pc:sldMkLst>
          <pc:docMk/>
          <pc:sldMk cId="51139372" sldId="391"/>
        </pc:sldMkLst>
      </pc:sldChg>
      <pc:sldChg chg="modSp mod ord addCm modCm">
        <pc:chgData name="Kristina Marsh" userId="fc34b3d5e2a25bc6" providerId="LiveId" clId="{A15C353A-6848-487D-BF2D-8DD915E62BC0}" dt="2023-03-08T18:45:29.326" v="781"/>
        <pc:sldMkLst>
          <pc:docMk/>
          <pc:sldMk cId="3185104343" sldId="392"/>
        </pc:sldMkLst>
        <pc:spChg chg="mod">
          <ac:chgData name="Kristina Marsh" userId="fc34b3d5e2a25bc6" providerId="LiveId" clId="{A15C353A-6848-487D-BF2D-8DD915E62BC0}" dt="2023-03-08T18:42:23.760" v="619" actId="20577"/>
          <ac:spMkLst>
            <pc:docMk/>
            <pc:sldMk cId="3185104343" sldId="392"/>
            <ac:spMk id="3" creationId="{EA63FDF6-C541-464D-74AA-4192688E5A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ristina Marsh" userId="fc34b3d5e2a25bc6" providerId="LiveId" clId="{A15C353A-6848-487D-BF2D-8DD915E62BC0}" dt="2023-03-08T18:45:29.326" v="781"/>
              <pc2:cmMkLst xmlns:pc2="http://schemas.microsoft.com/office/powerpoint/2019/9/main/command">
                <pc:docMk/>
                <pc:sldMk cId="3185104343" sldId="392"/>
                <pc2:cmMk id="{60EB84BC-9239-439B-91FF-1AC37C638BC0}"/>
              </pc2:cmMkLst>
            </pc226:cmChg>
          </p:ext>
        </pc:extLst>
      </pc:sldChg>
      <pc:sldChg chg="del">
        <pc:chgData name="Kristina Marsh" userId="fc34b3d5e2a25bc6" providerId="LiveId" clId="{A15C353A-6848-487D-BF2D-8DD915E62BC0}" dt="2023-03-08T18:05:51.985" v="85" actId="47"/>
        <pc:sldMkLst>
          <pc:docMk/>
          <pc:sldMk cId="539593458" sldId="393"/>
        </pc:sldMkLst>
      </pc:sldChg>
      <pc:sldChg chg="del">
        <pc:chgData name="Kristina Marsh" userId="fc34b3d5e2a25bc6" providerId="LiveId" clId="{A15C353A-6848-487D-BF2D-8DD915E62BC0}" dt="2023-03-08T18:05:35.462" v="47" actId="2696"/>
        <pc:sldMkLst>
          <pc:docMk/>
          <pc:sldMk cId="3569794606" sldId="394"/>
        </pc:sldMkLst>
      </pc:sldChg>
      <pc:sldChg chg="modSp mod">
        <pc:chgData name="Kristina Marsh" userId="fc34b3d5e2a25bc6" providerId="LiveId" clId="{A15C353A-6848-487D-BF2D-8DD915E62BC0}" dt="2023-03-08T18:13:48.497" v="242" actId="20577"/>
        <pc:sldMkLst>
          <pc:docMk/>
          <pc:sldMk cId="2828133410" sldId="420"/>
        </pc:sldMkLst>
        <pc:spChg chg="mod">
          <ac:chgData name="Kristina Marsh" userId="fc34b3d5e2a25bc6" providerId="LiveId" clId="{A15C353A-6848-487D-BF2D-8DD915E62BC0}" dt="2023-03-08T18:13:48.497" v="242" actId="20577"/>
          <ac:spMkLst>
            <pc:docMk/>
            <pc:sldMk cId="2828133410" sldId="420"/>
            <ac:spMk id="9" creationId="{2B255528-4151-C98E-B4BC-E7E43783A940}"/>
          </ac:spMkLst>
        </pc:spChg>
      </pc:sldChg>
      <pc:sldChg chg="addSp modSp add mod ord setBg replTag">
        <pc:chgData name="Kristina Marsh" userId="fc34b3d5e2a25bc6" providerId="LiveId" clId="{A15C353A-6848-487D-BF2D-8DD915E62BC0}" dt="2023-03-08T18:04:18.156" v="40"/>
        <pc:sldMkLst>
          <pc:docMk/>
          <pc:sldMk cId="1587198581" sldId="421"/>
        </pc:sldMkLst>
        <pc:spChg chg="add mod replST">
          <ac:chgData name="Kristina Marsh" userId="fc34b3d5e2a25bc6" providerId="LiveId" clId="{A15C353A-6848-487D-BF2D-8DD915E62BC0}" dt="2023-03-08T18:04:07.258" v="24"/>
          <ac:spMkLst>
            <pc:docMk/>
            <pc:sldMk cId="1587198581" sldId="421"/>
            <ac:spMk id="6" creationId="{5C6FFF54-E020-EB72-A974-E8335485BCFB}"/>
          </ac:spMkLst>
        </pc:spChg>
        <pc:spChg chg="add mod replST">
          <ac:chgData name="Kristina Marsh" userId="fc34b3d5e2a25bc6" providerId="LiveId" clId="{A15C353A-6848-487D-BF2D-8DD915E62BC0}" dt="2023-03-08T18:04:07.304" v="34"/>
          <ac:spMkLst>
            <pc:docMk/>
            <pc:sldMk cId="1587198581" sldId="421"/>
            <ac:spMk id="7" creationId="{5FBCB32A-B555-20CB-618C-3F2902C5A8D4}"/>
          </ac:spMkLst>
        </pc:spChg>
        <pc:picChg chg="add mod replST">
          <ac:chgData name="Kristina Marsh" userId="fc34b3d5e2a25bc6" providerId="LiveId" clId="{A15C353A-6848-487D-BF2D-8DD915E62BC0}" dt="2023-03-08T18:04:07.126" v="11"/>
          <ac:picMkLst>
            <pc:docMk/>
            <pc:sldMk cId="1587198581" sldId="421"/>
            <ac:picMk id="3" creationId="{020165D6-527B-B879-41DA-126455777932}"/>
          </ac:picMkLst>
        </pc:picChg>
        <pc:picChg chg="add mod replST">
          <ac:chgData name="Kristina Marsh" userId="fc34b3d5e2a25bc6" providerId="LiveId" clId="{A15C353A-6848-487D-BF2D-8DD915E62BC0}" dt="2023-03-08T18:04:07.206" v="15"/>
          <ac:picMkLst>
            <pc:docMk/>
            <pc:sldMk cId="1587198581" sldId="421"/>
            <ac:picMk id="5" creationId="{4AE724D3-2C2A-D32E-9699-F927E0F4C5EB}"/>
          </ac:picMkLst>
        </pc:picChg>
      </pc:sldChg>
      <pc:sldChg chg="addSp delSp modSp add del mod ord setBg replTag">
        <pc:chgData name="Kristina Marsh" userId="fc34b3d5e2a25bc6" providerId="LiveId" clId="{A15C353A-6848-487D-BF2D-8DD915E62BC0}" dt="2023-03-08T18:36:29.717" v="473" actId="47"/>
        <pc:sldMkLst>
          <pc:docMk/>
          <pc:sldMk cId="2913872033" sldId="422"/>
        </pc:sldMkLst>
        <pc:spChg chg="add mod replST">
          <ac:chgData name="Kristina Marsh" userId="fc34b3d5e2a25bc6" providerId="LiveId" clId="{A15C353A-6848-487D-BF2D-8DD915E62BC0}" dt="2023-03-08T18:35:06.443" v="466"/>
          <ac:spMkLst>
            <pc:docMk/>
            <pc:sldMk cId="2913872033" sldId="422"/>
            <ac:spMk id="6" creationId="{17319CEB-5BB8-8CDE-5F4A-A29E27A5D054}"/>
          </ac:spMkLst>
        </pc:spChg>
        <pc:spChg chg="add mod replST">
          <ac:chgData name="Kristina Marsh" userId="fc34b3d5e2a25bc6" providerId="LiveId" clId="{A15C353A-6848-487D-BF2D-8DD915E62BC0}" dt="2023-03-08T18:05:46.655" v="78"/>
          <ac:spMkLst>
            <pc:docMk/>
            <pc:sldMk cId="2913872033" sldId="422"/>
            <ac:spMk id="7" creationId="{AD95CF65-6CD2-22F6-2EC0-D8B40E628369}"/>
          </ac:spMkLst>
        </pc:spChg>
        <pc:picChg chg="add mod replST">
          <ac:chgData name="Kristina Marsh" userId="fc34b3d5e2a25bc6" providerId="LiveId" clId="{A15C353A-6848-487D-BF2D-8DD915E62BC0}" dt="2023-03-08T18:05:46.549" v="55"/>
          <ac:picMkLst>
            <pc:docMk/>
            <pc:sldMk cId="2913872033" sldId="422"/>
            <ac:picMk id="3" creationId="{FDCF018A-C49B-C431-45D1-B91D364A8BF8}"/>
          </ac:picMkLst>
        </pc:picChg>
        <pc:picChg chg="add del mod replST">
          <ac:chgData name="Kristina Marsh" userId="fc34b3d5e2a25bc6" providerId="LiveId" clId="{A15C353A-6848-487D-BF2D-8DD915E62BC0}" dt="2023-03-08T18:35:06.453" v="468"/>
          <ac:picMkLst>
            <pc:docMk/>
            <pc:sldMk cId="2913872033" sldId="422"/>
            <ac:picMk id="5" creationId="{382C4BBF-E154-9E02-E44B-1D3B4791C1D7}"/>
          </ac:picMkLst>
        </pc:picChg>
        <pc:picChg chg="add mod replST">
          <ac:chgData name="Kristina Marsh" userId="fc34b3d5e2a25bc6" providerId="LiveId" clId="{A15C353A-6848-487D-BF2D-8DD915E62BC0}" dt="2023-03-08T18:35:07.150" v="472"/>
          <ac:picMkLst>
            <pc:docMk/>
            <pc:sldMk cId="2913872033" sldId="422"/>
            <ac:picMk id="9" creationId="{74A149BA-758B-ED02-8AE8-4F0D2C9B2DCE}"/>
          </ac:picMkLst>
        </pc:picChg>
      </pc:sldChg>
      <pc:sldChg chg="addSp modSp add mod setBg replTag">
        <pc:chgData name="Kristina Marsh" userId="fc34b3d5e2a25bc6" providerId="LiveId" clId="{A15C353A-6848-487D-BF2D-8DD915E62BC0}" dt="2023-03-08T18:05:56" v="120"/>
        <pc:sldMkLst>
          <pc:docMk/>
          <pc:sldMk cId="45969265" sldId="423"/>
        </pc:sldMkLst>
        <pc:spChg chg="add mod replST">
          <ac:chgData name="Kristina Marsh" userId="fc34b3d5e2a25bc6" providerId="LiveId" clId="{A15C353A-6848-487D-BF2D-8DD915E62BC0}" dt="2023-03-08T18:05:55.939" v="106"/>
          <ac:spMkLst>
            <pc:docMk/>
            <pc:sldMk cId="45969265" sldId="423"/>
            <ac:spMk id="6" creationId="{5D1F2A02-D6DC-B4A8-4A2B-9C58AE906391}"/>
          </ac:spMkLst>
        </pc:spChg>
        <pc:spChg chg="add mod replST">
          <ac:chgData name="Kristina Marsh" userId="fc34b3d5e2a25bc6" providerId="LiveId" clId="{A15C353A-6848-487D-BF2D-8DD915E62BC0}" dt="2023-03-08T18:05:55.970" v="116"/>
          <ac:spMkLst>
            <pc:docMk/>
            <pc:sldMk cId="45969265" sldId="423"/>
            <ac:spMk id="7" creationId="{0FBDBC3B-4355-E3FB-13DF-CC945A89A9E7}"/>
          </ac:spMkLst>
        </pc:spChg>
        <pc:picChg chg="add mod replST">
          <ac:chgData name="Kristina Marsh" userId="fc34b3d5e2a25bc6" providerId="LiveId" clId="{A15C353A-6848-487D-BF2D-8DD915E62BC0}" dt="2023-03-08T18:05:55.878" v="93"/>
          <ac:picMkLst>
            <pc:docMk/>
            <pc:sldMk cId="45969265" sldId="423"/>
            <ac:picMk id="3" creationId="{2F924552-3563-A3D3-6C22-AD7264E3691C}"/>
          </ac:picMkLst>
        </pc:picChg>
        <pc:picChg chg="add mod replST">
          <ac:chgData name="Kristina Marsh" userId="fc34b3d5e2a25bc6" providerId="LiveId" clId="{A15C353A-6848-487D-BF2D-8DD915E62BC0}" dt="2023-03-08T18:05:55.914" v="97"/>
          <ac:picMkLst>
            <pc:docMk/>
            <pc:sldMk cId="45969265" sldId="423"/>
            <ac:picMk id="5" creationId="{505123CB-B8C0-4049-102A-A600F9931AAF}"/>
          </ac:picMkLst>
        </pc:picChg>
      </pc:sldChg>
      <pc:sldChg chg="addSp modSp add mod ord setBg replTag">
        <pc:chgData name="Kristina Marsh" userId="fc34b3d5e2a25bc6" providerId="LiveId" clId="{A15C353A-6848-487D-BF2D-8DD915E62BC0}" dt="2023-03-08T18:42:53.583" v="656"/>
        <pc:sldMkLst>
          <pc:docMk/>
          <pc:sldMk cId="1806787716" sldId="424"/>
        </pc:sldMkLst>
        <pc:spChg chg="add mod replST">
          <ac:chgData name="Kristina Marsh" userId="fc34b3d5e2a25bc6" providerId="LiveId" clId="{A15C353A-6848-487D-BF2D-8DD915E62BC0}" dt="2023-03-08T18:42:45.970" v="640"/>
          <ac:spMkLst>
            <pc:docMk/>
            <pc:sldMk cId="1806787716" sldId="424"/>
            <ac:spMk id="6" creationId="{B05EA7FC-968A-9051-8C74-430552C33B4E}"/>
          </ac:spMkLst>
        </pc:spChg>
        <pc:spChg chg="add mod replST">
          <ac:chgData name="Kristina Marsh" userId="fc34b3d5e2a25bc6" providerId="LiveId" clId="{A15C353A-6848-487D-BF2D-8DD915E62BC0}" dt="2023-03-08T18:42:45.997" v="650"/>
          <ac:spMkLst>
            <pc:docMk/>
            <pc:sldMk cId="1806787716" sldId="424"/>
            <ac:spMk id="7" creationId="{94B6B5D8-34C0-0C8C-6CF2-7A06BD473AF6}"/>
          </ac:spMkLst>
        </pc:spChg>
        <pc:picChg chg="add mod replST">
          <ac:chgData name="Kristina Marsh" userId="fc34b3d5e2a25bc6" providerId="LiveId" clId="{A15C353A-6848-487D-BF2D-8DD915E62BC0}" dt="2023-03-08T18:42:45.905" v="627"/>
          <ac:picMkLst>
            <pc:docMk/>
            <pc:sldMk cId="1806787716" sldId="424"/>
            <ac:picMk id="3" creationId="{5E89453E-3B3C-F8FB-7F66-D33071FB6D2E}"/>
          </ac:picMkLst>
        </pc:picChg>
        <pc:picChg chg="add mod replST">
          <ac:chgData name="Kristina Marsh" userId="fc34b3d5e2a25bc6" providerId="LiveId" clId="{A15C353A-6848-487D-BF2D-8DD915E62BC0}" dt="2023-03-08T18:42:45.947" v="631"/>
          <ac:picMkLst>
            <pc:docMk/>
            <pc:sldMk cId="1806787716" sldId="424"/>
            <ac:picMk id="5" creationId="{E764FC8A-6EFB-EBEC-86B6-438529C5E229}"/>
          </ac:picMkLst>
        </pc:picChg>
      </pc:sldChg>
      <pc:sldChg chg="addSp modSp add del mod ord setBg replTag">
        <pc:chgData name="Kristina Marsh" userId="fc34b3d5e2a25bc6" providerId="LiveId" clId="{A15C353A-6848-487D-BF2D-8DD915E62BC0}" dt="2023-03-08T18:39:13.237" v="511" actId="47"/>
        <pc:sldMkLst>
          <pc:docMk/>
          <pc:sldMk cId="3995655233" sldId="424"/>
        </pc:sldMkLst>
        <pc:spChg chg="add mod replST">
          <ac:chgData name="Kristina Marsh" userId="fc34b3d5e2a25bc6" providerId="LiveId" clId="{A15C353A-6848-487D-BF2D-8DD915E62BC0}" dt="2023-03-08T18:37:03.723" v="494"/>
          <ac:spMkLst>
            <pc:docMk/>
            <pc:sldMk cId="3995655233" sldId="424"/>
            <ac:spMk id="6" creationId="{5DD653F4-6962-29DE-D33E-954759825840}"/>
          </ac:spMkLst>
        </pc:spChg>
        <pc:spChg chg="add mod replST">
          <ac:chgData name="Kristina Marsh" userId="fc34b3d5e2a25bc6" providerId="LiveId" clId="{A15C353A-6848-487D-BF2D-8DD915E62BC0}" dt="2023-03-08T18:37:03.761" v="504"/>
          <ac:spMkLst>
            <pc:docMk/>
            <pc:sldMk cId="3995655233" sldId="424"/>
            <ac:spMk id="7" creationId="{B37D6A02-8998-1E02-AB39-956A75020041}"/>
          </ac:spMkLst>
        </pc:spChg>
        <pc:picChg chg="add mod replST">
          <ac:chgData name="Kristina Marsh" userId="fc34b3d5e2a25bc6" providerId="LiveId" clId="{A15C353A-6848-487D-BF2D-8DD915E62BC0}" dt="2023-03-08T18:37:03.598" v="481"/>
          <ac:picMkLst>
            <pc:docMk/>
            <pc:sldMk cId="3995655233" sldId="424"/>
            <ac:picMk id="3" creationId="{EACD03DD-0580-7489-AC77-EFA0329B0EC1}"/>
          </ac:picMkLst>
        </pc:picChg>
        <pc:picChg chg="add mod replST">
          <ac:chgData name="Kristina Marsh" userId="fc34b3d5e2a25bc6" providerId="LiveId" clId="{A15C353A-6848-487D-BF2D-8DD915E62BC0}" dt="2023-03-08T18:37:03.700" v="485"/>
          <ac:picMkLst>
            <pc:docMk/>
            <pc:sldMk cId="3995655233" sldId="424"/>
            <ac:picMk id="5" creationId="{1D847022-10C8-7524-C78D-85C75D2356EB}"/>
          </ac:picMkLst>
        </pc:picChg>
      </pc:sldChg>
      <pc:sldChg chg="modSp mod">
        <pc:chgData name="Kristina Marsh" userId="fc34b3d5e2a25bc6" providerId="LiveId" clId="{A15C353A-6848-487D-BF2D-8DD915E62BC0}" dt="2023-03-08T18:43:49.507" v="779" actId="20577"/>
        <pc:sldMkLst>
          <pc:docMk/>
          <pc:sldMk cId="1459061290" sldId="425"/>
        </pc:sldMkLst>
        <pc:spChg chg="mod">
          <ac:chgData name="Kristina Marsh" userId="fc34b3d5e2a25bc6" providerId="LiveId" clId="{A15C353A-6848-487D-BF2D-8DD915E62BC0}" dt="2023-03-08T18:43:49.507" v="779" actId="20577"/>
          <ac:spMkLst>
            <pc:docMk/>
            <pc:sldMk cId="1459061290" sldId="425"/>
            <ac:spMk id="3" creationId="{EA63FDF6-C541-464D-74AA-4192688E5A39}"/>
          </ac:spMkLst>
        </pc:spChg>
      </pc:sldChg>
    </pc:docChg>
  </pc:docChgLst>
</pc:chgInfo>
</file>

<file path=ppt/comments/modernComment_188_BDD8D5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EB84BC-9239-439B-91FF-1AC37C638BC0}" authorId="{F2C0F383-762A-0A60-0489-F42529DB18DD}" created="2023-03-08T18:44:59.701">
    <pc:sldMkLst xmlns:pc="http://schemas.microsoft.com/office/powerpoint/2013/main/command">
      <pc:docMk/>
      <pc:sldMk cId="3185104343" sldId="392"/>
    </pc:sldMkLst>
    <p188:txBody>
      <a:bodyPr/>
      <a:lstStyle/>
      <a:p>
        <a:r>
          <a:rPr lang="en-US"/>
          <a:t>Would you like this question here or down below with your other Slido questions?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241-A00C-4638-854A-58FE88DD0B97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67FF-F859-4DEB-A589-302E10C0D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8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D76-C2BF-4EC1-BB2D-E553425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9DA7-A3D7-438B-942E-EFE05743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89-B4E9-43F0-A290-B40BFBF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4CA2-C396-46FB-BF62-2C17EDB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4C7-CFE1-4D21-BE77-4B6506C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9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542-4C6E-488C-B5BE-1C66E84D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92E0-F744-47A3-9DC9-C3701B45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BDBA-E673-434C-A6F8-B976161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E429-D958-4366-B58A-4F8E1AA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44C1-FE53-4F65-9644-FC34917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7D7B-49D1-47C1-B9A4-3CF3E42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C207-7330-4328-96E5-4DAC111F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4003-7440-48D2-9DB7-80ABA69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71F-28E9-46E0-88FB-C60794E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11F8-9BD2-410B-9527-31CBB15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A9B-6471-4011-9326-4C1816A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BAC-05A5-4D87-AE29-CD76BAE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7E9F-EC36-4AFF-B0C5-7C14910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EE0-0068-4D7F-AF80-BD3C4D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D668-CBF0-4233-8E0D-0385F9A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97AC-02D4-4768-B279-93E3905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217E-47B6-496C-91A2-946ABA6A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7B97-3ECA-4D90-A4AD-FE7FECD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78A-3299-4BD3-9958-FAE137D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8B4-DDCB-4B1F-803A-538FD8F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30C-60B9-40B5-9FFD-C1C0D06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647-369D-4ACC-A6DA-2E9CCE29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D0D9-C312-4E70-A5F5-44190F07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C43A-4B23-4516-87F4-BAF6C3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F743-011B-47FE-B8EB-0D1C81B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2EDE-E4D7-4BFD-9D4F-F731C68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01-3638-45E0-9153-32E326F0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AB4B-CED2-47B6-A335-6D91FBDA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8703-0D66-43AE-B5DC-288ECCC3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81C26-D556-4996-BB51-334FA84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9CBD-12DD-44C7-A2E8-BE2D39040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5C834-14D8-4583-9E0F-6942037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548C7-12F9-4B41-8AC9-C2A55C80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8114F-7630-4623-9559-A1E190B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82B9-51BD-4266-AB7A-3A446C2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AB6C-F8EE-409A-8202-86A3283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EF38F-B9E3-4F75-BF0D-38540E6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1782-6E1E-483B-BA87-30C6DCF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011-F6D1-41E9-BA58-63F2D7C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CBF0-9F72-49B6-A06B-D9C8D255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CFE0-6C5D-46D2-98E8-841557C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56F-9CC5-4AF7-AF1D-FF8C1BF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379-3DDD-4D3F-83CB-9C1C5C99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1F17-6666-48BE-A842-F522B272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8B0C-EC4A-46C7-A89C-EDA43FD7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D213-D1E0-495A-95EE-0DA3AB28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A8B9-111C-4535-B866-BADAD7C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3BF7-B20B-4964-AA69-A09B573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1AAE-F2C0-472F-AE2E-835E58E1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2B406-C0EA-4A08-9257-88C5DBF3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2FF6-EA61-4DEF-AA49-0E6ACA1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B6133-B46A-4F8F-8C71-F695AA02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79F7-4C47-4477-A6BF-58E976D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FE58-6B7B-463B-BCA0-FCC41D5E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C76-D85F-46DC-A8E0-173C4544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966-DDF5-43DF-9211-976F44C4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E08-65E4-430C-9C12-1CB02F9416B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B9F-6D0D-4C41-8194-4C84C735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F61-227A-49D4-8D1E-E75B2932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8.xml"/><Relationship Id="rId7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3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8_BDD8D5D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hyperlink" Target="https://www.canva.com/link?target=https%3A%2F%2Fsecure.ssa.gov%2FICON%2Fmain.jsp&amp;design=DAFcFKFf5F4&amp;accessRole=owner&amp;linkSource=document" TargetMode="External"/><Relationship Id="rId4" Type="http://schemas.openxmlformats.org/officeDocument/2006/relationships/hyperlink" Target="https://www.canva.com/link?target=https%3A%2F%2Fwww.uscis.gov%2Fabout-us%2Ffind-a-uscis-office%2Ffield-offices&amp;design=DAFcFKFf5F4&amp;accessRole=owner&amp;linkSource=documen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.xml"/><Relationship Id="rId7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hyperlink" Target="https://mrsconnect.org/wp-content/uploads/2023/03/93-EAD-notices_Redacted.pdf" TargetMode="External"/><Relationship Id="rId4" Type="http://schemas.openxmlformats.org/officeDocument/2006/relationships/hyperlink" Target="https://mrsconnect.org/wp-content/uploads/2023/03/P1-EAD-notices_Redact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352" y="5879"/>
            <a:ext cx="8332450" cy="5533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-72828" y="4500438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48988" y="5529816"/>
            <a:ext cx="7862520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Open Sans"/>
                <a:ea typeface="Open Sans"/>
                <a:cs typeface="Open Sans"/>
              </a:rPr>
              <a:t>Updated Social Security Card Procedures in FY2023 CA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4000" dirty="0">
              <a:latin typeface="Open Sans"/>
              <a:ea typeface="Open Sans"/>
              <a:cs typeface="Open Sans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2326B-C4D5-6A6A-FD0D-F23C0833EA8B}"/>
              </a:ext>
            </a:extLst>
          </p:cNvPr>
          <p:cNvSpPr txBox="1"/>
          <p:nvPr/>
        </p:nvSpPr>
        <p:spPr>
          <a:xfrm>
            <a:off x="851338" y="3941379"/>
            <a:ext cx="218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March 8,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A814636-48D5-63FD-E312-9946521B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" y="2090907"/>
            <a:ext cx="9205356" cy="41012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B6A633-B9A4-AC5E-293B-759BD2A12D4F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3F21C7F-DB77-5E45-B69F-BC3942435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577290-A511-1F15-F38E-82F1FCD97173}"/>
              </a:ext>
            </a:extLst>
          </p:cNvPr>
          <p:cNvSpPr txBox="1"/>
          <p:nvPr/>
        </p:nvSpPr>
        <p:spPr>
          <a:xfrm>
            <a:off x="534155" y="427274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Documents to Know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BEC71-8E70-52E7-BF2E-E5B673F95E80}"/>
              </a:ext>
            </a:extLst>
          </p:cNvPr>
          <p:cNvSpPr/>
          <p:nvPr/>
        </p:nvSpPr>
        <p:spPr>
          <a:xfrm>
            <a:off x="9259065" y="2175163"/>
            <a:ext cx="2647267" cy="40184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59DC2-C8CC-6ECB-45B2-9F4C12AF6083}"/>
              </a:ext>
            </a:extLst>
          </p:cNvPr>
          <p:cNvSpPr txBox="1"/>
          <p:nvPr/>
        </p:nvSpPr>
        <p:spPr>
          <a:xfrm>
            <a:off x="9371611" y="2295896"/>
            <a:ext cx="240475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cs typeface="Calibri"/>
              </a:rPr>
              <a:t>This is the top portion of the </a:t>
            </a:r>
            <a:r>
              <a:rPr lang="en-US" sz="2100" b="1" dirty="0">
                <a:cs typeface="Calibri"/>
              </a:rPr>
              <a:t>EAD Receipt Notice</a:t>
            </a:r>
            <a:r>
              <a:rPr lang="en-US" sz="2100" dirty="0">
                <a:cs typeface="Calibri"/>
              </a:rPr>
              <a:t>, redacted for PII purposes</a:t>
            </a:r>
          </a:p>
          <a:p>
            <a:endParaRPr lang="en-US" sz="2100" dirty="0">
              <a:cs typeface="Calibri"/>
            </a:endParaRPr>
          </a:p>
          <a:p>
            <a:r>
              <a:rPr lang="en-US" sz="2100" dirty="0">
                <a:cs typeface="Calibri"/>
              </a:rPr>
              <a:t>Note the highlighted </a:t>
            </a:r>
            <a:r>
              <a:rPr lang="en-US" sz="2100" dirty="0">
                <a:highlight>
                  <a:srgbClr val="FFFF00"/>
                </a:highlight>
                <a:cs typeface="Calibri"/>
              </a:rPr>
              <a:t>"Notice Date,"</a:t>
            </a:r>
            <a:r>
              <a:rPr lang="en-US" sz="2100" dirty="0">
                <a:cs typeface="Calibri"/>
              </a:rPr>
              <a:t> this is the date referenced throughout this training</a:t>
            </a:r>
          </a:p>
        </p:txBody>
      </p:sp>
    </p:spTree>
    <p:extLst>
      <p:ext uri="{BB962C8B-B14F-4D97-AF65-F5344CB8AC3E}">
        <p14:creationId xmlns:p14="http://schemas.microsoft.com/office/powerpoint/2010/main" val="29841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B6A633-B9A4-AC5E-293B-759BD2A12D4F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3F21C7F-DB77-5E45-B69F-BC394243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577290-A511-1F15-F38E-82F1FCD97173}"/>
              </a:ext>
            </a:extLst>
          </p:cNvPr>
          <p:cNvSpPr txBox="1"/>
          <p:nvPr/>
        </p:nvSpPr>
        <p:spPr>
          <a:xfrm>
            <a:off x="534155" y="427274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Documents to Know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BEC71-8E70-52E7-BF2E-E5B673F95E80}"/>
              </a:ext>
            </a:extLst>
          </p:cNvPr>
          <p:cNvSpPr/>
          <p:nvPr/>
        </p:nvSpPr>
        <p:spPr>
          <a:xfrm>
            <a:off x="382261" y="5460669"/>
            <a:ext cx="11444902" cy="11387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FA15E-7761-A28F-6EB5-26015B8A151C}"/>
              </a:ext>
            </a:extLst>
          </p:cNvPr>
          <p:cNvSpPr txBox="1"/>
          <p:nvPr/>
        </p:nvSpPr>
        <p:spPr>
          <a:xfrm>
            <a:off x="841374" y="2063750"/>
            <a:ext cx="1004887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USCCB has asked PRM and USCIS to confirm </a:t>
            </a:r>
            <a:r>
              <a:rPr lang="en-US" sz="3200" u="sng" dirty="0">
                <a:cs typeface="Calibri"/>
              </a:rPr>
              <a:t>where on the EAD Receipt Notice</a:t>
            </a:r>
            <a:r>
              <a:rPr lang="en-US" sz="3200" dirty="0">
                <a:cs typeface="Calibri"/>
              </a:rPr>
              <a:t> you can locate the confirmation of whether or not a Visa 93/Follow-to-Join case has requested the SSC ("</a:t>
            </a:r>
            <a:r>
              <a:rPr lang="en-US" sz="3200" dirty="0">
                <a:ea typeface="+mn-lt"/>
                <a:cs typeface="+mn-lt"/>
              </a:rPr>
              <a:t>Affiliates should check the USCIS EAD Receipt Notice to verify if the SSC was requested.") USCCB/MRS will send out the answer in Resettlement Connection!</a:t>
            </a:r>
          </a:p>
        </p:txBody>
      </p:sp>
    </p:spTree>
    <p:extLst>
      <p:ext uri="{BB962C8B-B14F-4D97-AF65-F5344CB8AC3E}">
        <p14:creationId xmlns:p14="http://schemas.microsoft.com/office/powerpoint/2010/main" val="245137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780585" y="272807"/>
            <a:ext cx="1118371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Open Sans"/>
                <a:ea typeface="Open Sans"/>
                <a:cs typeface="Open Sans"/>
              </a:rPr>
              <a:t>Or, we could put this question here.</a:t>
            </a:r>
          </a:p>
          <a:p>
            <a:r>
              <a:rPr lang="en-US" sz="2000" b="1" dirty="0">
                <a:latin typeface="Open Sans"/>
                <a:ea typeface="Open Sans"/>
                <a:cs typeface="Open Sans"/>
              </a:rPr>
              <a:t>This would be a regular Zoom poll versus a </a:t>
            </a:r>
            <a:r>
              <a:rPr lang="en-US" sz="2000" b="1" dirty="0" err="1">
                <a:latin typeface="Open Sans"/>
                <a:ea typeface="Open Sans"/>
                <a:cs typeface="Open Sans"/>
              </a:rPr>
              <a:t>Slido</a:t>
            </a:r>
            <a:r>
              <a:rPr lang="en-US" sz="2000" b="1" dirty="0">
                <a:latin typeface="Open Sans"/>
                <a:ea typeface="Open Sans"/>
                <a:cs typeface="Open Sans"/>
              </a:rPr>
              <a:t>.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3538627"/>
            <a:ext cx="10477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cs typeface="Calibri"/>
              </a:rPr>
              <a:t>Are Social Security Cards arriving on time for your agency?</a:t>
            </a:r>
            <a:endParaRPr lang="en-US" sz="4800" b="1" dirty="0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06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9453E-3B3C-F8FB-7F66-D33071FB6D2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4FC8A-6EFB-EBEC-86B6-438529C5E22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5EA7FC-968A-9051-8C74-430552C33B4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>
                <a:solidFill>
                  <a:srgbClr val="5B5B5B"/>
                </a:solidFill>
              </a:rPr>
              <a:t>Approximately how long is it taking for your agency to receive EAD Receipt Notices?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B6B5D8-34C0-0C8C-6CF2-7A06BD473A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78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24552-3563-A3D3-6C22-AD7264E3691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123CB-B8C0-4049-102A-A600F9931AA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1F2A02-D6DC-B4A8-4A2B-9C58AE9063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issues are you having with EADs/EAD Receipt Notices?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DBC3B-4355-E3FB-13DF-CC945A89A9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6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352" y="-3452"/>
            <a:ext cx="8332450" cy="5533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-72828" y="4500438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48988" y="5529816"/>
            <a:ext cx="786252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Open Sans"/>
                <a:ea typeface="Open Sans"/>
                <a:cs typeface="Open Sans"/>
              </a:rPr>
              <a:t>Section One: Determining Case Type Using MRIS</a:t>
            </a:r>
          </a:p>
          <a:p>
            <a:endParaRPr lang="en-US" dirty="0">
              <a:latin typeface="Calibri" panose="020F0502020204030204"/>
              <a:ea typeface="Open Sans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01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Using MRIS to Determine Case Type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2301614"/>
            <a:ext cx="1047750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>
                <a:cs typeface="Calibri"/>
              </a:rPr>
              <a:t>Agencies can use MRIS to determine the case type by looking at the case's Bio Data Acceptance Form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cs typeface="Calibri"/>
              </a:rPr>
              <a:t>The case designation is in the field titled "Priority" and will either say P1, P2, P3, SV, 93, or </a:t>
            </a:r>
            <a:r>
              <a:rPr lang="en-US" sz="3200" u="sng" dirty="0">
                <a:cs typeface="Calibri"/>
              </a:rPr>
              <a:t>PR </a:t>
            </a:r>
            <a:r>
              <a:rPr lang="en-US" sz="3200" dirty="0">
                <a:cs typeface="Calibri"/>
              </a:rPr>
              <a:t>(new priority type – parolees approved for walk-in R&amp;P benefits)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cs typeface="Calibri"/>
              </a:rPr>
              <a:t>If you have any questions about case designation/case priority, agencies should contact their assigned Pre-Arrival Case Manager (PACM)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6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Different Case Designations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E2A1EB-17B7-46A4-050C-FA870E088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E00F96-A476-056B-3108-1BBD97616A37}"/>
              </a:ext>
            </a:extLst>
          </p:cNvPr>
          <p:cNvSpPr txBox="1"/>
          <p:nvPr/>
        </p:nvSpPr>
        <p:spPr>
          <a:xfrm>
            <a:off x="906591" y="2180356"/>
            <a:ext cx="1044742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P1:</a:t>
            </a:r>
            <a:r>
              <a:rPr lang="en-US" sz="2800" dirty="0">
                <a:cs typeface="Calibri"/>
              </a:rPr>
              <a:t> Individual referrals by a US embassy/UNHCR/NGO</a:t>
            </a:r>
          </a:p>
          <a:p>
            <a:r>
              <a:rPr lang="en-US" sz="2800" b="1" dirty="0">
                <a:cs typeface="Calibri"/>
              </a:rPr>
              <a:t>P2: </a:t>
            </a:r>
            <a:r>
              <a:rPr lang="en-US" sz="2800" dirty="0">
                <a:cs typeface="Calibri"/>
              </a:rPr>
              <a:t>Group referrals of specific groups by certain criteria</a:t>
            </a:r>
          </a:p>
          <a:p>
            <a:r>
              <a:rPr lang="en-US" sz="2800" b="1" dirty="0">
                <a:cs typeface="Calibri"/>
              </a:rPr>
              <a:t>P3: </a:t>
            </a:r>
            <a:r>
              <a:rPr lang="en-US" sz="2800" dirty="0">
                <a:cs typeface="Calibri"/>
              </a:rPr>
              <a:t>Family reunification of designated nationalities via AOR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SV: </a:t>
            </a:r>
            <a:r>
              <a:rPr lang="en-US" sz="2800" dirty="0">
                <a:cs typeface="Calibri"/>
              </a:rPr>
              <a:t>Special Immigrant Visa holders; Amerasians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93: </a:t>
            </a:r>
            <a:r>
              <a:rPr lang="en-US" sz="2800" dirty="0">
                <a:cs typeface="Calibri"/>
              </a:rPr>
              <a:t>Follow-to-Join family reunification via I-730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b="1" dirty="0">
                <a:cs typeface="Calibri"/>
              </a:rPr>
              <a:t>PR: </a:t>
            </a:r>
            <a:r>
              <a:rPr lang="en-US" sz="2800" dirty="0">
                <a:cs typeface="Calibri"/>
              </a:rPr>
              <a:t>Parolees approved for walk-in R&amp;P benefits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97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53413" y="221832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Different Case Designations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E2A1EB-17B7-46A4-050C-FA870E088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E00F96-A476-056B-3108-1BBD97616A37}"/>
              </a:ext>
            </a:extLst>
          </p:cNvPr>
          <p:cNvSpPr txBox="1"/>
          <p:nvPr/>
        </p:nvSpPr>
        <p:spPr>
          <a:xfrm>
            <a:off x="971640" y="2366210"/>
            <a:ext cx="1044742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P1:</a:t>
            </a:r>
            <a:r>
              <a:rPr lang="en-US" sz="3200" dirty="0">
                <a:cs typeface="Calibri"/>
              </a:rPr>
              <a:t> Individual referrals by a US embassy/UNHCR/NGO</a:t>
            </a:r>
          </a:p>
          <a:p>
            <a:r>
              <a:rPr lang="en-US" sz="3200" b="1" dirty="0">
                <a:cs typeface="Calibri"/>
              </a:rPr>
              <a:t>P2: </a:t>
            </a:r>
            <a:r>
              <a:rPr lang="en-US" sz="3200" dirty="0">
                <a:cs typeface="Calibri"/>
              </a:rPr>
              <a:t>Group referrals of specific groups by certain criteria</a:t>
            </a:r>
          </a:p>
          <a:p>
            <a:r>
              <a:rPr lang="en-US" sz="3200" b="1" dirty="0">
                <a:cs typeface="Calibri"/>
              </a:rPr>
              <a:t>P3: </a:t>
            </a:r>
            <a:r>
              <a:rPr lang="en-US" sz="3200" dirty="0">
                <a:cs typeface="Calibri"/>
              </a:rPr>
              <a:t>Family reunification of designated nationalities via AOR</a:t>
            </a:r>
            <a:endParaRPr lang="en-US" dirty="0"/>
          </a:p>
          <a:p>
            <a:endParaRPr lang="en-US" sz="3200" b="1" dirty="0">
              <a:cs typeface="Calibri"/>
            </a:endParaRPr>
          </a:p>
          <a:p>
            <a:r>
              <a:rPr lang="en-US" sz="3200" b="1" dirty="0">
                <a:cs typeface="Calibri"/>
              </a:rPr>
              <a:t>SV: </a:t>
            </a:r>
            <a:r>
              <a:rPr lang="en-US" sz="3200" dirty="0">
                <a:cs typeface="Calibri"/>
              </a:rPr>
              <a:t>Special Immigrant Visa holders; Amerasians</a:t>
            </a:r>
          </a:p>
          <a:p>
            <a:endParaRPr lang="en-US" sz="3200" b="1" dirty="0">
              <a:cs typeface="Calibri"/>
            </a:endParaRPr>
          </a:p>
          <a:p>
            <a:r>
              <a:rPr lang="en-US" sz="3200" b="1" dirty="0">
                <a:cs typeface="Calibri"/>
              </a:rPr>
              <a:t>93: </a:t>
            </a:r>
            <a:r>
              <a:rPr lang="en-US" sz="3200" dirty="0">
                <a:cs typeface="Calibri"/>
              </a:rPr>
              <a:t>Follow-to-Join family reunification via I-730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DCB27EA3-5BFC-0FDD-8DC1-7F2BCB812873}"/>
              </a:ext>
            </a:extLst>
          </p:cNvPr>
          <p:cNvSpPr/>
          <p:nvPr/>
        </p:nvSpPr>
        <p:spPr>
          <a:xfrm>
            <a:off x="860961" y="2365168"/>
            <a:ext cx="217714" cy="1533896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2BECE285-B63B-3E97-28A3-075CFD98A91B}"/>
              </a:ext>
            </a:extLst>
          </p:cNvPr>
          <p:cNvSpPr/>
          <p:nvPr/>
        </p:nvSpPr>
        <p:spPr>
          <a:xfrm rot="10800000">
            <a:off x="10714832" y="2365168"/>
            <a:ext cx="217714" cy="1533896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FDD49D5-ED54-CB58-215C-93E814A2EE73}"/>
              </a:ext>
            </a:extLst>
          </p:cNvPr>
          <p:cNvSpPr/>
          <p:nvPr/>
        </p:nvSpPr>
        <p:spPr>
          <a:xfrm>
            <a:off x="860960" y="5195453"/>
            <a:ext cx="217714" cy="841169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70C1B046-7337-5C01-4BAF-5C68BDA696BA}"/>
              </a:ext>
            </a:extLst>
          </p:cNvPr>
          <p:cNvSpPr/>
          <p:nvPr/>
        </p:nvSpPr>
        <p:spPr>
          <a:xfrm>
            <a:off x="860960" y="4136569"/>
            <a:ext cx="217714" cy="841169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EDF3ABD5-8D30-B762-A859-8599FDA24713}"/>
              </a:ext>
            </a:extLst>
          </p:cNvPr>
          <p:cNvSpPr/>
          <p:nvPr/>
        </p:nvSpPr>
        <p:spPr>
          <a:xfrm rot="10800000">
            <a:off x="8817427" y="4136569"/>
            <a:ext cx="217714" cy="841169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9681037F-AAFA-1530-1F3D-16C9E81DE3CE}"/>
              </a:ext>
            </a:extLst>
          </p:cNvPr>
          <p:cNvSpPr/>
          <p:nvPr/>
        </p:nvSpPr>
        <p:spPr>
          <a:xfrm rot="10800000">
            <a:off x="8816190" y="5209059"/>
            <a:ext cx="217714" cy="841169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916CD4-D40A-773F-6E50-08FD406C03EA}"/>
              </a:ext>
            </a:extLst>
          </p:cNvPr>
          <p:cNvCxnSpPr/>
          <p:nvPr/>
        </p:nvCxnSpPr>
        <p:spPr>
          <a:xfrm>
            <a:off x="10931781" y="3182938"/>
            <a:ext cx="218573" cy="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73F21B-D2D9-9420-28BF-50C8572814E5}"/>
              </a:ext>
            </a:extLst>
          </p:cNvPr>
          <p:cNvCxnSpPr>
            <a:cxnSpLocks/>
          </p:cNvCxnSpPr>
          <p:nvPr/>
        </p:nvCxnSpPr>
        <p:spPr>
          <a:xfrm>
            <a:off x="9033164" y="4555174"/>
            <a:ext cx="2121725" cy="3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72C214-57F1-561F-BF43-DEF34BF10554}"/>
              </a:ext>
            </a:extLst>
          </p:cNvPr>
          <p:cNvCxnSpPr>
            <a:cxnSpLocks/>
          </p:cNvCxnSpPr>
          <p:nvPr/>
        </p:nvCxnSpPr>
        <p:spPr>
          <a:xfrm>
            <a:off x="9036462" y="5641271"/>
            <a:ext cx="2113891" cy="6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16961F-68A6-43A1-E81A-B52F174EBE4A}"/>
              </a:ext>
            </a:extLst>
          </p:cNvPr>
          <p:cNvSpPr txBox="1"/>
          <p:nvPr/>
        </p:nvSpPr>
        <p:spPr>
          <a:xfrm rot="5400000">
            <a:off x="10712531" y="4289961"/>
            <a:ext cx="119742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Scenario #2</a:t>
            </a:r>
            <a:endParaRPr lang="en-US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4C24A-FD9D-BB4A-8A45-A8A0F34069B5}"/>
              </a:ext>
            </a:extLst>
          </p:cNvPr>
          <p:cNvSpPr txBox="1"/>
          <p:nvPr/>
        </p:nvSpPr>
        <p:spPr>
          <a:xfrm rot="5400000">
            <a:off x="10702635" y="3013363"/>
            <a:ext cx="12172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Scenario #1</a:t>
            </a:r>
            <a:endParaRPr 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4AC130-C43B-75DD-D95F-E72DAF20EACE}"/>
              </a:ext>
            </a:extLst>
          </p:cNvPr>
          <p:cNvSpPr txBox="1"/>
          <p:nvPr/>
        </p:nvSpPr>
        <p:spPr>
          <a:xfrm rot="5400000">
            <a:off x="10712530" y="5566558"/>
            <a:ext cx="119742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Scenario #3</a:t>
            </a:r>
            <a:endParaRPr 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197439-0661-3A69-64F0-379D9E68EDD8}"/>
              </a:ext>
            </a:extLst>
          </p:cNvPr>
          <p:cNvSpPr txBox="1"/>
          <p:nvPr/>
        </p:nvSpPr>
        <p:spPr>
          <a:xfrm>
            <a:off x="2562268" y="5834790"/>
            <a:ext cx="6013695" cy="646331"/>
          </a:xfrm>
          <a:prstGeom prst="rect">
            <a:avLst/>
          </a:prstGeom>
          <a:noFill/>
          <a:ln>
            <a:solidFill>
              <a:srgbClr val="00765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"PR" cases – will need assistance to apply for EAD* (*and possibly to schedule biometrics appointment) and SS card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88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778102" y="1978836"/>
            <a:ext cx="10804298" cy="4732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BioData Example: "P1"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2301614"/>
            <a:ext cx="10477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74E10130-1D26-F882-2A7F-127DFABC3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82" y="1978993"/>
            <a:ext cx="8215739" cy="473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84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287409" y="232583"/>
            <a:ext cx="11183712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Open Sans"/>
                <a:ea typeface="Open Sans"/>
                <a:cs typeface="Open Sans"/>
              </a:rPr>
              <a:t>We could launch this right away as a regular Zoom poll</a:t>
            </a:r>
          </a:p>
          <a:p>
            <a:r>
              <a:rPr lang="en-US" sz="2000" b="1" dirty="0">
                <a:latin typeface="Open Sans"/>
                <a:ea typeface="Open Sans"/>
                <a:cs typeface="Open Sans"/>
              </a:rPr>
              <a:t>and people can answer as they sign in. </a:t>
            </a:r>
          </a:p>
          <a:p>
            <a:r>
              <a:rPr lang="en-US" sz="2000" b="1" dirty="0">
                <a:latin typeface="Open Sans"/>
                <a:ea typeface="Open Sans"/>
                <a:cs typeface="Open Sans"/>
              </a:rPr>
              <a:t>This slide would be deleted.)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3538627"/>
            <a:ext cx="10477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cs typeface="Calibri"/>
              </a:rPr>
              <a:t>Are Social Security Cards arriving on time for your agency?</a:t>
            </a:r>
            <a:endParaRPr lang="en-US" sz="4800" b="1" dirty="0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1043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BioData Example: "P2"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2301614"/>
            <a:ext cx="10477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72EE5A-C547-EB47-760D-33BE62FD3431}"/>
              </a:ext>
            </a:extLst>
          </p:cNvPr>
          <p:cNvSpPr/>
          <p:nvPr/>
        </p:nvSpPr>
        <p:spPr>
          <a:xfrm>
            <a:off x="778102" y="1978836"/>
            <a:ext cx="10804298" cy="4732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31654D8E-5F7A-2BBD-856B-057BC8840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58" y="1978993"/>
            <a:ext cx="8106885" cy="473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15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BioData Example: "P3"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2301614"/>
            <a:ext cx="10477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3F04C0-3DDC-9548-6E18-4C0014714481}"/>
              </a:ext>
            </a:extLst>
          </p:cNvPr>
          <p:cNvSpPr/>
          <p:nvPr/>
        </p:nvSpPr>
        <p:spPr>
          <a:xfrm>
            <a:off x="778102" y="1978836"/>
            <a:ext cx="10804298" cy="4732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7" descr="Table&#10;&#10;Description automatically generated">
            <a:extLst>
              <a:ext uri="{FF2B5EF4-FFF2-40B4-BE49-F238E27FC236}">
                <a16:creationId xmlns:a16="http://schemas.microsoft.com/office/drawing/2014/main" id="{610683D1-BA25-24C4-0A84-E8350A770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80" y="1974959"/>
            <a:ext cx="8215741" cy="4808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50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BioData Example: "SV"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2301614"/>
            <a:ext cx="10477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E36C9-30B4-5E69-68A7-A5581A59AA49}"/>
              </a:ext>
            </a:extLst>
          </p:cNvPr>
          <p:cNvSpPr/>
          <p:nvPr/>
        </p:nvSpPr>
        <p:spPr>
          <a:xfrm>
            <a:off x="778102" y="1978836"/>
            <a:ext cx="10804298" cy="4732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7" descr="Table&#10;&#10;Description automatically generated">
            <a:extLst>
              <a:ext uri="{FF2B5EF4-FFF2-40B4-BE49-F238E27FC236}">
                <a16:creationId xmlns:a16="http://schemas.microsoft.com/office/drawing/2014/main" id="{56782FC5-64B5-5FD1-8AA0-54A09AEE5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78" y="1946217"/>
            <a:ext cx="8215746" cy="4766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94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BioData Example: "PR"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2301614"/>
            <a:ext cx="10477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E36C9-30B4-5E69-68A7-A5581A59AA49}"/>
              </a:ext>
            </a:extLst>
          </p:cNvPr>
          <p:cNvSpPr/>
          <p:nvPr/>
        </p:nvSpPr>
        <p:spPr>
          <a:xfrm>
            <a:off x="778102" y="1978836"/>
            <a:ext cx="10804298" cy="4732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9" descr="Table&#10;&#10;Description automatically generated">
            <a:extLst>
              <a:ext uri="{FF2B5EF4-FFF2-40B4-BE49-F238E27FC236}">
                <a16:creationId xmlns:a16="http://schemas.microsoft.com/office/drawing/2014/main" id="{3ED3FA9D-308F-42D0-7922-031085327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034" y="2626535"/>
            <a:ext cx="8541834" cy="3658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32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BioData Example: "93"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3BAB-41F7-AB45-C846-7DD1EAAED203}"/>
              </a:ext>
            </a:extLst>
          </p:cNvPr>
          <p:cNvSpPr txBox="1"/>
          <p:nvPr/>
        </p:nvSpPr>
        <p:spPr>
          <a:xfrm>
            <a:off x="858811" y="2301614"/>
            <a:ext cx="10477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53860-B018-500C-E977-5020B7714DF4}"/>
              </a:ext>
            </a:extLst>
          </p:cNvPr>
          <p:cNvSpPr/>
          <p:nvPr/>
        </p:nvSpPr>
        <p:spPr>
          <a:xfrm>
            <a:off x="778102" y="1978836"/>
            <a:ext cx="10804298" cy="4732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7" descr="Table&#10;&#10;Description automatically generated">
            <a:extLst>
              <a:ext uri="{FF2B5EF4-FFF2-40B4-BE49-F238E27FC236}">
                <a16:creationId xmlns:a16="http://schemas.microsoft.com/office/drawing/2014/main" id="{2FFE8713-72AC-AFA4-AD54-A3A6E6C4B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141" y="1977983"/>
            <a:ext cx="8017822" cy="4732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960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352" y="-3452"/>
            <a:ext cx="8332450" cy="5533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-72828" y="4500438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48988" y="5529816"/>
            <a:ext cx="786252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Open Sans"/>
                <a:ea typeface="Open Sans"/>
                <a:cs typeface="Open Sans"/>
              </a:rPr>
              <a:t>Section Two: The 3 Kinds of Procedures</a:t>
            </a:r>
          </a:p>
          <a:p>
            <a:endParaRPr lang="en-US" dirty="0">
              <a:latin typeface="Calibri" panose="020F0502020204030204"/>
              <a:ea typeface="Open Sans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3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Phrases to Know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366672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cs typeface="Calibri"/>
              </a:rPr>
              <a:t>"Notice Date"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This date is listed on the EAD Receipt Notice (see highlighted date on the example form)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This is the date the communication was generated by USCIS – it also represents the date the client information was fully entered into USCIS’ system/transmitted to SSA</a:t>
            </a:r>
          </a:p>
        </p:txBody>
      </p:sp>
      <p:pic>
        <p:nvPicPr>
          <p:cNvPr id="7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DB135B3-C4EC-742D-0AE0-17412C080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418" y="3003000"/>
            <a:ext cx="6256318" cy="2787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76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#1: Refugees (P1/P2/P3)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EC702-1FB9-9928-C2E4-9707348A96E2}"/>
              </a:ext>
            </a:extLst>
          </p:cNvPr>
          <p:cNvSpPr txBox="1"/>
          <p:nvPr/>
        </p:nvSpPr>
        <p:spPr>
          <a:xfrm>
            <a:off x="837110" y="2147699"/>
            <a:ext cx="1046356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“a. </a:t>
            </a:r>
            <a:r>
              <a:rPr lang="en-US" sz="2800" b="1" dirty="0">
                <a:cs typeface="Calibri"/>
              </a:rPr>
              <a:t>Refugees: </a:t>
            </a:r>
            <a:r>
              <a:rPr lang="en-US" sz="2800" dirty="0">
                <a:cs typeface="Calibri"/>
              </a:rPr>
              <a:t>Social Security Cards (SSCs) should be received by mail </a:t>
            </a:r>
            <a:r>
              <a:rPr lang="en-US" sz="2800" b="1" dirty="0">
                <a:cs typeface="Calibri"/>
              </a:rPr>
              <a:t>within</a:t>
            </a:r>
            <a:r>
              <a:rPr lang="en-US" sz="2800" dirty="0">
                <a:cs typeface="Calibri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Calibri"/>
              </a:rPr>
              <a:t>14 working days</a:t>
            </a:r>
            <a:r>
              <a:rPr lang="en-US" sz="2800" dirty="0">
                <a:cs typeface="Calibri"/>
              </a:rPr>
              <a:t> </a:t>
            </a:r>
            <a:r>
              <a:rPr lang="en-US" sz="2800" b="1" dirty="0">
                <a:cs typeface="Calibri"/>
              </a:rPr>
              <a:t>after the Notice Date on the Employment Authorization Document (EAD) Receipt Notice from USCIS. </a:t>
            </a:r>
            <a:r>
              <a:rPr lang="en-US" sz="2800" dirty="0">
                <a:cs typeface="Calibri"/>
              </a:rPr>
              <a:t>The EAD Receipt Notice should arrive via mail within three (3) weeks after the date of domestic arrival.</a:t>
            </a:r>
            <a:r>
              <a:rPr lang="en-US" sz="2800" b="1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If the SSC is not delivered by 14 working days after the Notice Date on the EAD Receipt Notice, affiliates should contact the local Social Security Field Office within </a:t>
            </a:r>
            <a:r>
              <a:rPr lang="en-US" sz="2800" b="1" dirty="0">
                <a:cs typeface="Calibri"/>
              </a:rPr>
              <a:t>three (3) working days</a:t>
            </a:r>
            <a:r>
              <a:rPr lang="en-US" sz="2800" dirty="0">
                <a:cs typeface="Calibri"/>
              </a:rPr>
              <a:t> either to schedule an appointment or to directly follow up and consult whether a new application is necessary." </a:t>
            </a:r>
            <a:r>
              <a:rPr lang="en-US" sz="2800" i="1" dirty="0">
                <a:cs typeface="Calibri"/>
              </a:rPr>
              <a:t>- FY2023 R&amp;P Cooperative Agreement (pp. 35-36)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2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#1: Refugees (P1/P2/P3)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F2ACF-A8EF-5DEC-D711-EE8FBE1809F8}"/>
              </a:ext>
            </a:extLst>
          </p:cNvPr>
          <p:cNvSpPr txBox="1"/>
          <p:nvPr/>
        </p:nvSpPr>
        <p:spPr>
          <a:xfrm>
            <a:off x="816089" y="2123475"/>
            <a:ext cx="1085039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u="sng" dirty="0">
                <a:cs typeface="Calibri"/>
              </a:rPr>
              <a:t>Timeline: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Case arrives (domestic date of arrival or DDOA = the date they arrive in their city of resettlement)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EAD Receipt Notice should arrive by mail within </a:t>
            </a:r>
            <a:r>
              <a:rPr lang="en-US" sz="2800" b="1" dirty="0">
                <a:cs typeface="Calibri"/>
              </a:rPr>
              <a:t>3 weeks</a:t>
            </a:r>
            <a:r>
              <a:rPr lang="en-US" sz="2800" dirty="0">
                <a:cs typeface="Calibri"/>
              </a:rPr>
              <a:t> of DDOA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Case manager locates the </a:t>
            </a:r>
            <a:r>
              <a:rPr lang="en-US" sz="2800" b="1" dirty="0">
                <a:cs typeface="Calibri"/>
              </a:rPr>
              <a:t>Notice Date </a:t>
            </a:r>
            <a:r>
              <a:rPr lang="en-US" sz="2800" dirty="0">
                <a:cs typeface="Calibri"/>
              </a:rPr>
              <a:t>on the EAD Receipt Notice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Agency waits </a:t>
            </a:r>
            <a:r>
              <a:rPr lang="en-US" sz="2800" b="1" dirty="0">
                <a:cs typeface="Calibri"/>
              </a:rPr>
              <a:t>14 working days after the Notice Date</a:t>
            </a:r>
            <a:r>
              <a:rPr lang="en-US" sz="2800" dirty="0">
                <a:cs typeface="Calibri"/>
              </a:rPr>
              <a:t> for the Social Security Card (SSC) to arrive by mail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If the SSC does not arrive by the 14th working day from the Notice Date, the agency has </a:t>
            </a:r>
            <a:r>
              <a:rPr lang="en-US" sz="2800" b="1" dirty="0">
                <a:cs typeface="Calibri"/>
              </a:rPr>
              <a:t>3 working days</a:t>
            </a:r>
            <a:r>
              <a:rPr lang="en-US" sz="2800" dirty="0">
                <a:cs typeface="Calibri"/>
              </a:rPr>
              <a:t> to contact the local SS Field Office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378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366389" y="2176758"/>
            <a:ext cx="11446048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#1 (Refugees): Example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F2ACF-A8EF-5DEC-D711-EE8FBE1809F8}"/>
              </a:ext>
            </a:extLst>
          </p:cNvPr>
          <p:cNvSpPr txBox="1"/>
          <p:nvPr/>
        </p:nvSpPr>
        <p:spPr>
          <a:xfrm>
            <a:off x="910683" y="2323171"/>
            <a:ext cx="103706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600" b="1" u="sng" dirty="0">
              <a:cs typeface="Calibri"/>
            </a:endParaRPr>
          </a:p>
          <a:p>
            <a:endParaRPr lang="en-US" sz="3600" b="1" u="sng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D000A-B7C4-70BF-4D9D-22CA54CD42C1}"/>
              </a:ext>
            </a:extLst>
          </p:cNvPr>
          <p:cNvSpPr txBox="1"/>
          <p:nvPr/>
        </p:nvSpPr>
        <p:spPr>
          <a:xfrm>
            <a:off x="776844" y="4484914"/>
            <a:ext cx="1108363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DOA for this example is 9/14/2022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11/1/2022</a:t>
            </a:r>
            <a:r>
              <a:rPr lang="en-US" dirty="0">
                <a:cs typeface="Calibri"/>
              </a:rPr>
              <a:t> is manually entered in the first box – this is the Notice Date on the EAD Receipt Notice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This generates </a:t>
            </a:r>
            <a:r>
              <a:rPr lang="en-US" b="1" dirty="0">
                <a:solidFill>
                  <a:srgbClr val="7030A0"/>
                </a:solidFill>
                <a:cs typeface="Calibri"/>
              </a:rPr>
              <a:t>11/22/2022</a:t>
            </a:r>
            <a:r>
              <a:rPr lang="en-US" dirty="0">
                <a:cs typeface="Calibri"/>
              </a:rPr>
              <a:t> and </a:t>
            </a:r>
            <a:r>
              <a:rPr lang="en-US" b="1" dirty="0">
                <a:solidFill>
                  <a:srgbClr val="00B0F0"/>
                </a:solidFill>
                <a:cs typeface="Calibri"/>
              </a:rPr>
              <a:t>11/28/2022</a:t>
            </a:r>
            <a:r>
              <a:rPr lang="en-US" dirty="0">
                <a:cs typeface="Calibri"/>
              </a:rPr>
              <a:t>, giving agencies a timeline to expect the SSC or follow-up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030A0"/>
                </a:solidFill>
                <a:cs typeface="Calibri"/>
              </a:rPr>
              <a:t>11/22/2022</a:t>
            </a:r>
            <a:r>
              <a:rPr lang="en-US" dirty="0">
                <a:cs typeface="Calibri"/>
              </a:rPr>
              <a:t> is </a:t>
            </a:r>
            <a:r>
              <a:rPr lang="en-US" b="1" dirty="0">
                <a:cs typeface="Calibri"/>
              </a:rPr>
              <a:t>14 working days</a:t>
            </a:r>
            <a:r>
              <a:rPr lang="en-US" dirty="0">
                <a:cs typeface="Calibri"/>
              </a:rPr>
              <a:t> from the Notice Date and is the last day to wait for the SSC to arrive by mail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If the SSC has not arrived by mail within the 14 working day timeframe (by </a:t>
            </a:r>
            <a:r>
              <a:rPr lang="en-US" b="1" dirty="0">
                <a:solidFill>
                  <a:srgbClr val="7030A0"/>
                </a:solidFill>
                <a:cs typeface="Calibri"/>
              </a:rPr>
              <a:t>11/22/2022</a:t>
            </a:r>
            <a:r>
              <a:rPr lang="en-US" dirty="0">
                <a:cs typeface="Calibri"/>
              </a:rPr>
              <a:t>), the agency will have </a:t>
            </a:r>
            <a:r>
              <a:rPr lang="en-US" b="1" dirty="0">
                <a:solidFill>
                  <a:srgbClr val="00B0F0"/>
                </a:solidFill>
                <a:cs typeface="Calibri"/>
              </a:rPr>
              <a:t>3 working days (until 11/28/2022) </a:t>
            </a:r>
            <a:r>
              <a:rPr lang="en-US" dirty="0">
                <a:cs typeface="Calibri"/>
              </a:rPr>
              <a:t>to contact the local SS Field Office</a:t>
            </a:r>
            <a:endParaRPr lang="en-US" dirty="0">
              <a:solidFill>
                <a:srgbClr val="7030A0"/>
              </a:solidFill>
              <a:cs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96EB9-5295-F78B-ACAE-FEE7B778F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741" y="2292927"/>
            <a:ext cx="9857749" cy="1906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00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3464631" y="288027"/>
            <a:ext cx="526273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Open Sans"/>
                <a:ea typeface="Open Sans"/>
                <a:cs typeface="Open Sans"/>
              </a:rPr>
              <a:t>After the Webinar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2656" y="101327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rojector screen outline">
            <a:extLst>
              <a:ext uri="{FF2B5EF4-FFF2-40B4-BE49-F238E27FC236}">
                <a16:creationId xmlns:a16="http://schemas.microsoft.com/office/drawing/2014/main" id="{BD1ADB4F-DBA8-C561-FD71-CF1EB6B5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597" y="1791684"/>
            <a:ext cx="2442927" cy="2442927"/>
          </a:xfrm>
          <a:prstGeom prst="rect">
            <a:avLst/>
          </a:prstGeom>
        </p:spPr>
      </p:pic>
      <p:pic>
        <p:nvPicPr>
          <p:cNvPr id="7" name="Graphic 6" descr="Voice with solid fill">
            <a:extLst>
              <a:ext uri="{FF2B5EF4-FFF2-40B4-BE49-F238E27FC236}">
                <a16:creationId xmlns:a16="http://schemas.microsoft.com/office/drawing/2014/main" id="{EC07AF4F-0C3D-F788-CB67-6607D5101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9895" y="1860719"/>
            <a:ext cx="1966111" cy="1966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312B6-A27A-A071-F668-D187EB28439C}"/>
              </a:ext>
            </a:extLst>
          </p:cNvPr>
          <p:cNvSpPr txBox="1"/>
          <p:nvPr/>
        </p:nvSpPr>
        <p:spPr>
          <a:xfrm>
            <a:off x="1102468" y="4074500"/>
            <a:ext cx="194896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latin typeface="Open Sans"/>
                <a:ea typeface="Open Sans"/>
                <a:cs typeface="Open Sans"/>
              </a:rPr>
              <a:t>Slides &amp; Notes</a:t>
            </a:r>
            <a:endParaRPr lang="en-US" sz="3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24C38-A3B7-2069-3759-81B6EAD60B90}"/>
              </a:ext>
            </a:extLst>
          </p:cNvPr>
          <p:cNvSpPr txBox="1"/>
          <p:nvPr/>
        </p:nvSpPr>
        <p:spPr>
          <a:xfrm>
            <a:off x="3939095" y="4074500"/>
            <a:ext cx="270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Recording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AC00C7-E39E-1E27-B544-902629488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85" y="1380982"/>
            <a:ext cx="4133850" cy="619125"/>
          </a:xfrm>
          <a:prstGeom prst="rect">
            <a:avLst/>
          </a:prstGeom>
        </p:spPr>
      </p:pic>
      <p:pic>
        <p:nvPicPr>
          <p:cNvPr id="13" name="Picture 12" descr="A picture containing text, smiling, screenshot&#10;&#10;Description automatically generated">
            <a:extLst>
              <a:ext uri="{FF2B5EF4-FFF2-40B4-BE49-F238E27FC236}">
                <a16:creationId xmlns:a16="http://schemas.microsoft.com/office/drawing/2014/main" id="{B8292F77-BD85-794A-D207-7EC94A391E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90" y="1938541"/>
            <a:ext cx="1186433" cy="1236672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2030CA-E5C0-C735-2F6D-C0414947C0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32" y="2969773"/>
            <a:ext cx="2178156" cy="388822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8E0B15-7ED0-577F-36E2-A2C4ACDB41B0}"/>
              </a:ext>
            </a:extLst>
          </p:cNvPr>
          <p:cNvSpPr/>
          <p:nvPr/>
        </p:nvSpPr>
        <p:spPr>
          <a:xfrm>
            <a:off x="8900702" y="5250593"/>
            <a:ext cx="679010" cy="23539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Arrow Right with solid fill">
            <a:extLst>
              <a:ext uri="{FF2B5EF4-FFF2-40B4-BE49-F238E27FC236}">
                <a16:creationId xmlns:a16="http://schemas.microsoft.com/office/drawing/2014/main" id="{57125455-DAF4-CBE4-B867-25484A484B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16870" y="2437684"/>
            <a:ext cx="808378" cy="808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506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#2: LPRs (SIVs, Amerasians)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F1C87-F511-02D9-4004-AF4C6D1FD962}"/>
              </a:ext>
            </a:extLst>
          </p:cNvPr>
          <p:cNvSpPr txBox="1"/>
          <p:nvPr/>
        </p:nvSpPr>
        <p:spPr>
          <a:xfrm>
            <a:off x="799170" y="2323171"/>
            <a:ext cx="1055648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“b. </a:t>
            </a:r>
            <a:r>
              <a:rPr lang="en-US" sz="3200" b="1" dirty="0">
                <a:cs typeface="Calibri"/>
              </a:rPr>
              <a:t>LPRS (SIVs, Amerasians):</a:t>
            </a:r>
            <a:r>
              <a:rPr lang="en-US" sz="3200" dirty="0">
                <a:cs typeface="Calibri"/>
              </a:rPr>
              <a:t> SSCs should be received by mail within </a:t>
            </a:r>
            <a:r>
              <a:rPr lang="en-US" sz="3200" b="1" dirty="0">
                <a:cs typeface="Calibri"/>
              </a:rPr>
              <a:t>three (3) weeks</a:t>
            </a:r>
            <a:r>
              <a:rPr lang="en-US" sz="3200" dirty="0">
                <a:cs typeface="Calibri"/>
              </a:rPr>
              <a:t> </a:t>
            </a:r>
            <a:r>
              <a:rPr lang="en-US" sz="3200" b="1" dirty="0">
                <a:cs typeface="Calibri"/>
              </a:rPr>
              <a:t>after the date of domestic arrival. </a:t>
            </a:r>
            <a:r>
              <a:rPr lang="en-US" sz="3200" dirty="0">
                <a:cs typeface="Calibri"/>
              </a:rPr>
              <a:t>If the SSC is not delivered within this timeframe, affiliates should contact the local Social Security Field Office within </a:t>
            </a:r>
            <a:r>
              <a:rPr lang="en-US" sz="3200" b="1" dirty="0">
                <a:cs typeface="Calibri"/>
              </a:rPr>
              <a:t>3 working days</a:t>
            </a:r>
            <a:r>
              <a:rPr lang="en-US" sz="3200" dirty="0">
                <a:cs typeface="Calibri"/>
              </a:rPr>
              <a:t> either to schedule an appointment or to directly follow up and consult whether a new application is necessary;" - </a:t>
            </a:r>
            <a:r>
              <a:rPr lang="en-US" sz="3200" i="1" dirty="0">
                <a:cs typeface="Calibri"/>
              </a:rPr>
              <a:t>FY2023 R&amp;P Cooperative Agreement, p. 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85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18777" y="2031285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#2: LPRs (SIVs, Amerasians)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3D65A-D35B-A6DE-5D4F-CE6F72FB9917}"/>
              </a:ext>
            </a:extLst>
          </p:cNvPr>
          <p:cNvSpPr txBox="1"/>
          <p:nvPr/>
        </p:nvSpPr>
        <p:spPr>
          <a:xfrm>
            <a:off x="801705" y="1983396"/>
            <a:ext cx="595238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sng" dirty="0">
                <a:cs typeface="Calibri"/>
              </a:rPr>
              <a:t>Timeline: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Case arrives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EAD Receipt Notices are not mentioned for LPRs – these clients do not need EADs/EAD Receipt Notices upon arrival, since their LPR status grants them work authorization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Agency waits to see if SSC arrives via mail within </a:t>
            </a:r>
            <a:r>
              <a:rPr lang="en-US" sz="2400" b="1" dirty="0">
                <a:cs typeface="Calibri"/>
              </a:rPr>
              <a:t>3 weeks</a:t>
            </a:r>
            <a:r>
              <a:rPr lang="en-US" sz="240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of arrival*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If the SSC does not arrive within 3 weeks of arrival, agency has </a:t>
            </a:r>
            <a:r>
              <a:rPr lang="en-US" sz="2400" b="1" dirty="0">
                <a:cs typeface="Calibri"/>
              </a:rPr>
              <a:t>3 working days</a:t>
            </a:r>
            <a:r>
              <a:rPr lang="en-US" sz="2400" dirty="0">
                <a:cs typeface="Calibri"/>
              </a:rPr>
              <a:t> to contact the local SS Field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5023F-D09B-FDA7-5F2C-718B051EDEBB}"/>
              </a:ext>
            </a:extLst>
          </p:cNvPr>
          <p:cNvSpPr txBox="1"/>
          <p:nvPr/>
        </p:nvSpPr>
        <p:spPr>
          <a:xfrm>
            <a:off x="6844146" y="2154382"/>
            <a:ext cx="4281054" cy="3416320"/>
          </a:xfrm>
          <a:prstGeom prst="rect">
            <a:avLst/>
          </a:prstGeom>
          <a:noFill/>
          <a:ln>
            <a:solidFill>
              <a:srgbClr val="00765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*PRM has clarified: for SIV clients who apply for walk-in R&amp;P benefits, the 3-week waiting period for their Social Security card will start on their date of arrival, </a:t>
            </a:r>
            <a:r>
              <a:rPr lang="en-US" u="sng" dirty="0"/>
              <a:t>not</a:t>
            </a:r>
            <a:r>
              <a:rPr lang="en-US" dirty="0"/>
              <a:t> their date of assurance for walk-in benefits – for LPRs, this process is tied to their arrival, </a:t>
            </a:r>
            <a:r>
              <a:rPr lang="en-US" u="sng" dirty="0"/>
              <a:t>not</a:t>
            </a:r>
            <a:r>
              <a:rPr lang="en-US" dirty="0"/>
              <a:t> their assurance date</a:t>
            </a:r>
          </a:p>
          <a:p>
            <a:endParaRPr lang="en-US" dirty="0"/>
          </a:p>
          <a:p>
            <a:r>
              <a:rPr lang="en-US" dirty="0"/>
              <a:t>There could be a gap of several weeks between arrival and assurance, and the card could have gone to an old address – document all follow-up!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2BC4D-5615-B6D8-961C-7D4C7E31DC99}"/>
              </a:ext>
            </a:extLst>
          </p:cNvPr>
          <p:cNvSpPr txBox="1"/>
          <p:nvPr/>
        </p:nvSpPr>
        <p:spPr>
          <a:xfrm>
            <a:off x="6470073" y="5652655"/>
            <a:ext cx="5022273" cy="646331"/>
          </a:xfrm>
          <a:prstGeom prst="rect">
            <a:avLst/>
          </a:prstGeom>
          <a:noFill/>
          <a:ln>
            <a:solidFill>
              <a:srgbClr val="00765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USCCB has asked PRM to confirm whether 3-week waiting period is based on int’l or domestic DOA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216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392156" y="2176758"/>
            <a:ext cx="11457438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#2 (LPRs): Example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F1C87-F511-02D9-4004-AF4C6D1FD962}"/>
              </a:ext>
            </a:extLst>
          </p:cNvPr>
          <p:cNvSpPr txBox="1"/>
          <p:nvPr/>
        </p:nvSpPr>
        <p:spPr>
          <a:xfrm>
            <a:off x="799170" y="2323171"/>
            <a:ext cx="105564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7510C-A3EA-D87A-17A0-1E6C55FD237C}"/>
              </a:ext>
            </a:extLst>
          </p:cNvPr>
          <p:cNvSpPr txBox="1"/>
          <p:nvPr/>
        </p:nvSpPr>
        <p:spPr>
          <a:xfrm>
            <a:off x="592776" y="4189020"/>
            <a:ext cx="1123207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DOA for this example is 9/14/2022</a:t>
            </a:r>
            <a:endParaRPr lang="en-US" sz="2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  <a:cs typeface="Calibri" panose="020F0502020204030204"/>
              </a:rPr>
              <a:t>10/5/2022</a:t>
            </a:r>
            <a:r>
              <a:rPr lang="en-US" sz="2400" dirty="0">
                <a:cs typeface="Calibri" panose="020F0502020204030204"/>
              </a:rPr>
              <a:t> is autogenerated as </a:t>
            </a:r>
            <a:r>
              <a:rPr lang="en-US" sz="2400" b="1" dirty="0">
                <a:cs typeface="Calibri" panose="020F0502020204030204"/>
              </a:rPr>
              <a:t>3 weeks</a:t>
            </a:r>
            <a:r>
              <a:rPr lang="en-US" sz="2400" dirty="0">
                <a:cs typeface="Calibri" panose="020F0502020204030204"/>
              </a:rPr>
              <a:t> from date of arrival, this is the last day to wait for the SSC to arrive by mail before taking action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B0F0"/>
                </a:solidFill>
                <a:cs typeface="Calibri" panose="020F0502020204030204"/>
              </a:rPr>
              <a:t>10/11/2022</a:t>
            </a:r>
            <a:r>
              <a:rPr lang="en-US" sz="2400" dirty="0">
                <a:cs typeface="Calibri" panose="020F0502020204030204"/>
              </a:rPr>
              <a:t> is </a:t>
            </a:r>
            <a:r>
              <a:rPr lang="en-US" sz="2400" b="1" dirty="0">
                <a:cs typeface="Calibri" panose="020F0502020204030204"/>
              </a:rPr>
              <a:t>3 working days</a:t>
            </a:r>
            <a:r>
              <a:rPr lang="en-US" sz="2400" dirty="0">
                <a:cs typeface="Calibri" panose="020F0502020204030204"/>
              </a:rPr>
              <a:t> after </a:t>
            </a:r>
            <a:r>
              <a:rPr lang="en-US" sz="2400" b="1" dirty="0">
                <a:solidFill>
                  <a:srgbClr val="7030A0"/>
                </a:solidFill>
                <a:cs typeface="Calibri" panose="020F0502020204030204"/>
              </a:rPr>
              <a:t>10/5/2022</a:t>
            </a:r>
            <a:r>
              <a:rPr lang="en-US" sz="2400" dirty="0">
                <a:cs typeface="Calibri" panose="020F0502020204030204"/>
              </a:rPr>
              <a:t> and the deadline for agencies to contact the local SS Field Office if the SSC did not arrive by </a:t>
            </a:r>
            <a:r>
              <a:rPr lang="en-US" sz="2400" b="1" dirty="0">
                <a:solidFill>
                  <a:srgbClr val="7030A0"/>
                </a:solidFill>
                <a:cs typeface="Calibri" panose="020F0502020204030204"/>
              </a:rPr>
              <a:t>10/5/2022</a:t>
            </a:r>
            <a:endParaRPr lang="en-US" sz="2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7030A0"/>
              </a:solidFill>
              <a:cs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406D55-62B2-DE1A-65D6-76C64620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582" y="2240414"/>
            <a:ext cx="9511145" cy="1998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628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#3: Visa 93/Follow-to-Join (FTJ)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94439" y="2171289"/>
            <a:ext cx="10668000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“c. </a:t>
            </a:r>
            <a:r>
              <a:rPr lang="en-US" sz="2800" b="1" dirty="0">
                <a:cs typeface="Calibri"/>
              </a:rPr>
              <a:t>Visa 93/Follow-to-join cases</a:t>
            </a:r>
            <a:r>
              <a:rPr lang="en-US" sz="2800" dirty="0">
                <a:cs typeface="Calibri"/>
              </a:rPr>
              <a:t>: These cases are facilitated by either RSC Africa, RSC Asia, or various Consular Sections, thus, the I-765 completion process may vary. Affiliates should check the USCIS EAD Receipt Notice to verify if the SSC was requested. If the SSC was requested, the card should arrive within </a:t>
            </a:r>
            <a:r>
              <a:rPr lang="en-US" sz="2800" b="1" dirty="0">
                <a:cs typeface="Calibri"/>
              </a:rPr>
              <a:t>14 working days</a:t>
            </a:r>
            <a:r>
              <a:rPr lang="en-US" sz="2800" dirty="0">
                <a:cs typeface="Calibri"/>
              </a:rPr>
              <a:t> </a:t>
            </a:r>
            <a:r>
              <a:rPr lang="en-US" sz="2800" b="1" dirty="0">
                <a:cs typeface="Calibri"/>
              </a:rPr>
              <a:t>after the Notice Date on the EAD Receipt Notice</a:t>
            </a:r>
            <a:r>
              <a:rPr lang="en-US" sz="2800" dirty="0">
                <a:cs typeface="Calibri"/>
              </a:rPr>
              <a:t>. If the SSC was not requested, affiliates should contact the local Social Security Field Office within </a:t>
            </a:r>
            <a:r>
              <a:rPr lang="en-US" sz="2800" b="1" dirty="0">
                <a:cs typeface="Calibri"/>
              </a:rPr>
              <a:t>3 working days</a:t>
            </a:r>
            <a:r>
              <a:rPr lang="en-US" sz="2800" dirty="0">
                <a:cs typeface="Calibri"/>
              </a:rPr>
              <a:t> either to schedule an appointment or to directly follow up and consult whether a new application is necessary." </a:t>
            </a:r>
            <a:r>
              <a:rPr lang="en-US" sz="2800" i="1" dirty="0">
                <a:cs typeface="Calibri"/>
              </a:rPr>
              <a:t>- FY2023 R&amp;P Cooperative Agreement, p. 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76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Scenario #3: Visa 93/Follow-to-Join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18239" y="2221458"/>
            <a:ext cx="6188251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cs typeface="Calibri"/>
              </a:rPr>
              <a:t>Timeline: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cs typeface="Calibri"/>
              </a:rPr>
              <a:t>Case arrives (domestic date of arrival or DDOA = the date they arrive in their city of resettlement)</a:t>
            </a:r>
            <a:endParaRPr lang="en-US" sz="20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cs typeface="Calibri"/>
              </a:rPr>
              <a:t>EAD Receipt Notice arrives approximately 3 weeks after domestic arrival (may vary)</a:t>
            </a:r>
            <a:endParaRPr lang="en-US" sz="20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cs typeface="Calibri"/>
              </a:rPr>
              <a:t>Agency checks EAD Receipt Notice for confirmation that the SSC has been applied for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cs typeface="Calibri"/>
              </a:rPr>
              <a:t>If </a:t>
            </a:r>
            <a:r>
              <a:rPr lang="en-US" sz="2000" u="sng" dirty="0">
                <a:cs typeface="Calibri"/>
              </a:rPr>
              <a:t>SSC was applied for</a:t>
            </a:r>
            <a:r>
              <a:rPr lang="en-US" sz="2000" dirty="0">
                <a:cs typeface="Calibri"/>
              </a:rPr>
              <a:t>, agency waits </a:t>
            </a:r>
            <a:r>
              <a:rPr lang="en-US" sz="2000" b="1" dirty="0">
                <a:cs typeface="Calibri"/>
              </a:rPr>
              <a:t>14 working days</a:t>
            </a:r>
            <a:r>
              <a:rPr lang="en-US" sz="2000" dirty="0">
                <a:cs typeface="Calibri"/>
              </a:rPr>
              <a:t> from the Notice Date on the EAD Receipt Notice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cs typeface="Calibri"/>
              </a:rPr>
              <a:t>If </a:t>
            </a:r>
            <a:r>
              <a:rPr lang="en-US" sz="2000" u="sng" dirty="0">
                <a:cs typeface="Calibri"/>
              </a:rPr>
              <a:t>SSC was not applied for</a:t>
            </a:r>
            <a:r>
              <a:rPr lang="en-US" sz="2000" dirty="0">
                <a:cs typeface="Calibri"/>
              </a:rPr>
              <a:t>, the agency should contact the local SS Field Office within </a:t>
            </a:r>
            <a:r>
              <a:rPr lang="en-US" sz="2000" b="1" dirty="0">
                <a:cs typeface="Calibri"/>
              </a:rPr>
              <a:t>3 working days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1D0D6-D10F-5311-7B84-13B4D8EA5899}"/>
              </a:ext>
            </a:extLst>
          </p:cNvPr>
          <p:cNvSpPr txBox="1"/>
          <p:nvPr/>
        </p:nvSpPr>
        <p:spPr>
          <a:xfrm>
            <a:off x="7204363" y="2195945"/>
            <a:ext cx="4080164" cy="4247317"/>
          </a:xfrm>
          <a:prstGeom prst="rect">
            <a:avLst/>
          </a:prstGeom>
          <a:noFill/>
          <a:ln>
            <a:solidFill>
              <a:srgbClr val="00765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 dirty="0"/>
              <a:t>USCCB has asked PRM to clarify: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language on the EAD Receipt Notice that will tell us whether or not the client has requested their SSC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“If the SSC was not applied for, the agency should contact the local SS Field Office within 3 working days” – within 3 working days of what date?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65A"/>
                </a:solidFill>
              </a:rPr>
              <a:t>Are we seeing big delays between the </a:t>
            </a:r>
            <a:r>
              <a:rPr lang="en-US" i="1" u="sng" dirty="0">
                <a:solidFill>
                  <a:srgbClr val="00765A"/>
                </a:solidFill>
              </a:rPr>
              <a:t>Notice Date </a:t>
            </a:r>
            <a:r>
              <a:rPr lang="en-US" i="1" dirty="0">
                <a:solidFill>
                  <a:srgbClr val="00765A"/>
                </a:solidFill>
              </a:rPr>
              <a:t>+ </a:t>
            </a:r>
            <a:r>
              <a:rPr lang="en-US" i="1" u="sng" dirty="0">
                <a:solidFill>
                  <a:srgbClr val="00765A"/>
                </a:solidFill>
              </a:rPr>
              <a:t>the date the case manager is physically reviewing the Receipt Notice (what USCCB has sometimes called “Reviewed Date”)?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81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402052" y="2155976"/>
            <a:ext cx="1139806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Open Sans"/>
                <a:ea typeface="Open Sans"/>
                <a:cs typeface="Open Sans"/>
              </a:rPr>
              <a:t>Scenario #3 (Visa 93/FTJ) Example (Part 1)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533182" y="1097260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cs typeface="Calibri"/>
              </a:rPr>
              <a:t>SSC Was Applied For: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82281-DF11-45FC-E8E9-F3C7C2FB6171}"/>
              </a:ext>
            </a:extLst>
          </p:cNvPr>
          <p:cNvSpPr txBox="1"/>
          <p:nvPr/>
        </p:nvSpPr>
        <p:spPr>
          <a:xfrm>
            <a:off x="394855" y="4093027"/>
            <a:ext cx="1153390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cs typeface="Calibri" panose="020F0502020204030204"/>
              </a:rPr>
              <a:t>For this example, we are looking at a case where it was clear, from the EAD Receipt Notice, that the SSC </a:t>
            </a:r>
            <a:r>
              <a:rPr lang="en-US" sz="1600" b="1" u="sng" dirty="0">
                <a:cs typeface="Calibri" panose="020F0502020204030204"/>
              </a:rPr>
              <a:t>was</a:t>
            </a:r>
            <a:r>
              <a:rPr lang="en-US" sz="1600" b="1" dirty="0">
                <a:cs typeface="Calibri" panose="020F0502020204030204"/>
              </a:rPr>
              <a:t> requested by these clients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7030A0"/>
                </a:solidFill>
                <a:cs typeface="Calibri" panose="020F0502020204030204"/>
              </a:rPr>
              <a:t>3/16/2023</a:t>
            </a:r>
            <a:r>
              <a:rPr lang="en-US" sz="1600" dirty="0">
                <a:cs typeface="Calibri" panose="020F0502020204030204"/>
              </a:rPr>
              <a:t> is </a:t>
            </a:r>
            <a:r>
              <a:rPr lang="en-US" sz="1600" b="1" dirty="0">
                <a:cs typeface="Calibri" panose="020F0502020204030204"/>
              </a:rPr>
              <a:t>14 working days</a:t>
            </a:r>
            <a:r>
              <a:rPr lang="en-US" sz="1600" dirty="0">
                <a:cs typeface="Calibri" panose="020F0502020204030204"/>
              </a:rPr>
              <a:t> from the </a:t>
            </a:r>
            <a:r>
              <a:rPr lang="en-US" sz="1600" b="1" dirty="0">
                <a:solidFill>
                  <a:srgbClr val="00B050"/>
                </a:solidFill>
                <a:cs typeface="Calibri" panose="020F0502020204030204"/>
              </a:rPr>
              <a:t>Notice Date </a:t>
            </a:r>
            <a:r>
              <a:rPr lang="en-US" sz="1600" dirty="0">
                <a:cs typeface="Calibri" panose="020F0502020204030204"/>
              </a:rPr>
              <a:t>on the EAD Receipt Notice (</a:t>
            </a:r>
            <a:r>
              <a:rPr lang="en-US" sz="1600" b="1" dirty="0">
                <a:solidFill>
                  <a:srgbClr val="00B050"/>
                </a:solidFill>
                <a:cs typeface="Calibri" panose="020F0502020204030204"/>
              </a:rPr>
              <a:t>2/25/2023</a:t>
            </a:r>
            <a:r>
              <a:rPr lang="en-US" sz="1600" dirty="0">
                <a:cs typeface="Calibri" panose="020F0502020204030204"/>
              </a:rPr>
              <a:t> for this example); this is the last day that agencies should wait for the SSC to arrive by mail before taking action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B0F0"/>
                </a:solidFill>
                <a:cs typeface="Calibri" panose="020F0502020204030204"/>
              </a:rPr>
              <a:t>3/21/2023</a:t>
            </a:r>
            <a:r>
              <a:rPr lang="en-US" sz="1600" dirty="0">
                <a:cs typeface="Calibri" panose="020F0502020204030204"/>
              </a:rPr>
              <a:t> is </a:t>
            </a:r>
            <a:r>
              <a:rPr lang="en-US" sz="1600" b="1" dirty="0">
                <a:cs typeface="Calibri" panose="020F0502020204030204"/>
              </a:rPr>
              <a:t>3 working days</a:t>
            </a:r>
            <a:r>
              <a:rPr lang="en-US" sz="1600" dirty="0">
                <a:cs typeface="Calibri" panose="020F0502020204030204"/>
              </a:rPr>
              <a:t> after </a:t>
            </a:r>
            <a:r>
              <a:rPr lang="en-US" sz="1600" b="1" dirty="0">
                <a:solidFill>
                  <a:srgbClr val="7030A0"/>
                </a:solidFill>
                <a:cs typeface="Calibri" panose="020F0502020204030204"/>
              </a:rPr>
              <a:t>3/16/2023</a:t>
            </a:r>
            <a:r>
              <a:rPr lang="en-US" sz="1600" dirty="0">
                <a:cs typeface="Calibri" panose="020F0502020204030204"/>
              </a:rPr>
              <a:t> and the deadline for agency staff to contact their Local SS Field Office to file a new application or inquire on the card's status if the SSC did not arrive by </a:t>
            </a:r>
            <a:r>
              <a:rPr lang="en-US" sz="1600" b="1" dirty="0">
                <a:solidFill>
                  <a:srgbClr val="7030A0"/>
                </a:solidFill>
                <a:cs typeface="Calibri" panose="020F0502020204030204"/>
              </a:rPr>
              <a:t>3/16/2023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cs typeface="Calibri" panose="020F0502020204030204"/>
              </a:rPr>
              <a:t>Note that for Rose Garcia, since her SS card arrived by 3/16/2023, the agency </a:t>
            </a:r>
            <a:r>
              <a:rPr lang="en-US" sz="1600" b="1" u="sng" dirty="0">
                <a:cs typeface="Calibri" panose="020F0502020204030204"/>
              </a:rPr>
              <a:t>would not need to follow up with the SS office </a:t>
            </a:r>
            <a:r>
              <a:rPr lang="en-US" sz="1600" dirty="0">
                <a:cs typeface="Calibri" panose="020F0502020204030204"/>
              </a:rPr>
              <a:t>(assuming there is no issue/error with Rose’s card); since her son Juan’s SS card did not arrive by 3/16/2023, </a:t>
            </a:r>
            <a:r>
              <a:rPr lang="en-US" sz="1600" u="sng" dirty="0">
                <a:cs typeface="Calibri" panose="020F0502020204030204"/>
              </a:rPr>
              <a:t>the agency would need to follow up by 3/21 on Juan’s card</a:t>
            </a:r>
            <a:endParaRPr lang="en-US" sz="1600" b="1" u="sng" dirty="0">
              <a:cs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99438C-1417-ACE5-A924-F7AA6A61A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418" y="2042420"/>
            <a:ext cx="5619316" cy="2015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128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461429" y="2176758"/>
            <a:ext cx="11279308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243210" y="515014"/>
            <a:ext cx="11183712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Open Sans"/>
                <a:ea typeface="Open Sans"/>
                <a:cs typeface="Open Sans"/>
              </a:rPr>
              <a:t>Scenario #3 (Visa 93/FTJ): Example (Part 2)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533183" y="1077468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cs typeface="Calibri"/>
              </a:rPr>
              <a:t>SSC WAS NOT Applied For: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1BF04-D455-86E8-F9D8-CA84C7B5B0C1}"/>
              </a:ext>
            </a:extLst>
          </p:cNvPr>
          <p:cNvSpPr txBox="1"/>
          <p:nvPr/>
        </p:nvSpPr>
        <p:spPr>
          <a:xfrm>
            <a:off x="595746" y="2494806"/>
            <a:ext cx="55141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 panose="020F0502020204030204"/>
              </a:rPr>
              <a:t>Once USCCB/MRS has more clarification on this language, we will provide an example in Resettlement Connection!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8F1FC-F4AA-7BD7-18F6-28FDF3B6B4A1}"/>
              </a:ext>
            </a:extLst>
          </p:cNvPr>
          <p:cNvSpPr txBox="1"/>
          <p:nvPr/>
        </p:nvSpPr>
        <p:spPr>
          <a:xfrm>
            <a:off x="7204363" y="2195945"/>
            <a:ext cx="4080164" cy="4247317"/>
          </a:xfrm>
          <a:prstGeom prst="rect">
            <a:avLst/>
          </a:prstGeom>
          <a:noFill/>
          <a:ln>
            <a:solidFill>
              <a:srgbClr val="00765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 dirty="0"/>
              <a:t>USCCB has asked PRM to clarify: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language on the EAD Receipt Notice that will tell us whether or not the client has requested their SSC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“If the SSC was not applied for, the agency should contact the local SS Field Office within 3 working days” – within 3 working days of what date?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65A"/>
                </a:solidFill>
              </a:rPr>
              <a:t>Are we seeing big delays between the </a:t>
            </a:r>
            <a:r>
              <a:rPr lang="en-US" i="1" u="sng" dirty="0">
                <a:solidFill>
                  <a:srgbClr val="00765A"/>
                </a:solidFill>
              </a:rPr>
              <a:t>Notice Date </a:t>
            </a:r>
            <a:r>
              <a:rPr lang="en-US" i="1" dirty="0">
                <a:solidFill>
                  <a:srgbClr val="00765A"/>
                </a:solidFill>
              </a:rPr>
              <a:t>+ </a:t>
            </a:r>
            <a:r>
              <a:rPr lang="en-US" i="1" u="sng" dirty="0">
                <a:solidFill>
                  <a:srgbClr val="00765A"/>
                </a:solidFill>
              </a:rPr>
              <a:t>the date the case manager is physically reviewing the Receipt Notice (what USCCB has sometimes called “Reviewed Date”)?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7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352" y="-3452"/>
            <a:ext cx="8332450" cy="5533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-72828" y="4500438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48988" y="5529816"/>
            <a:ext cx="786252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Open Sans"/>
                <a:ea typeface="Open Sans"/>
                <a:cs typeface="Open Sans"/>
              </a:rPr>
              <a:t>Section Three: Case File Documentation</a:t>
            </a:r>
          </a:p>
          <a:p>
            <a:endParaRPr lang="en-US" dirty="0">
              <a:latin typeface="Calibri" panose="020F0502020204030204"/>
              <a:ea typeface="Open Sans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204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ED2876-7DEB-C642-DD31-A16CF00FD37A}"/>
              </a:ext>
            </a:extLst>
          </p:cNvPr>
          <p:cNvSpPr/>
          <p:nvPr/>
        </p:nvSpPr>
        <p:spPr>
          <a:xfrm>
            <a:off x="5476505" y="2514469"/>
            <a:ext cx="6205904" cy="4017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13023C-6BA9-BCB8-4F73-299C389723E0}"/>
              </a:ext>
            </a:extLst>
          </p:cNvPr>
          <p:cNvSpPr/>
          <p:nvPr/>
        </p:nvSpPr>
        <p:spPr>
          <a:xfrm>
            <a:off x="628673" y="2510642"/>
            <a:ext cx="4344448" cy="4017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34155" y="427274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300" b="1" dirty="0">
                <a:latin typeface="Open Sans"/>
                <a:ea typeface="Open Sans"/>
                <a:cs typeface="Open Sans"/>
              </a:rPr>
              <a:t>Scenario #1: Refugees (P1/P2/P3)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B9C635-6FF7-9106-6B01-1EEA341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0AC55-23B0-45CF-5B04-9B871CE23181}"/>
              </a:ext>
            </a:extLst>
          </p:cNvPr>
          <p:cNvSpPr txBox="1"/>
          <p:nvPr/>
        </p:nvSpPr>
        <p:spPr>
          <a:xfrm>
            <a:off x="633351" y="2602675"/>
            <a:ext cx="433845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cs typeface="Calibri"/>
              </a:rPr>
              <a:t>Documents </a:t>
            </a:r>
            <a:r>
              <a:rPr lang="en-US" sz="2000" b="1" i="1" u="sng" dirty="0">
                <a:cs typeface="Calibri"/>
              </a:rPr>
              <a:t>(for each case member, as applicable):</a:t>
            </a:r>
            <a:endParaRPr lang="en-US" sz="2400" i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173A4-0099-65BE-5213-28BE9FDC28E8}"/>
              </a:ext>
            </a:extLst>
          </p:cNvPr>
          <p:cNvSpPr txBox="1"/>
          <p:nvPr/>
        </p:nvSpPr>
        <p:spPr>
          <a:xfrm>
            <a:off x="5759533" y="2602675"/>
            <a:ext cx="57100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cs typeface="Calibri"/>
              </a:rPr>
              <a:t>Case Notes:</a:t>
            </a:r>
            <a:endParaRPr lang="en-US" sz="24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D78D4-3A33-D5FE-033C-D2D0C6CB0361}"/>
              </a:ext>
            </a:extLst>
          </p:cNvPr>
          <p:cNvSpPr txBox="1"/>
          <p:nvPr/>
        </p:nvSpPr>
        <p:spPr>
          <a:xfrm>
            <a:off x="724079" y="3337522"/>
            <a:ext cx="403806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Copy of USCIS EAD Receipt Notice</a:t>
            </a:r>
          </a:p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Record of SSN</a:t>
            </a:r>
          </a:p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Copy of application or application receipt if the SSC needs to be applied/re-applied for</a:t>
            </a:r>
          </a:p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Copies of any relevant emailed/mailed communications related to this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BA0BD-D4BC-DFFE-3B13-DB7671997417}"/>
              </a:ext>
            </a:extLst>
          </p:cNvPr>
          <p:cNvSpPr txBox="1"/>
          <p:nvPr/>
        </p:nvSpPr>
        <p:spPr>
          <a:xfrm>
            <a:off x="5762223" y="3067300"/>
            <a:ext cx="5681811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 indicating receipt/review of EAD Receipt Notice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 if the SSC does not arrive on time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 if staff contacted the Local SS Office and all related happenings (application, case inquiry result, delays, receipt of card)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notes that each step in the process has been discussed with the client(s) with </a:t>
            </a:r>
            <a:r>
              <a:rPr lang="en-US" sz="2100" b="1" dirty="0">
                <a:cs typeface="Calibri" panose="020F0502020204030204"/>
              </a:rPr>
              <a:t>appropriate language interpretation</a:t>
            </a:r>
          </a:p>
          <a:p>
            <a:pPr marL="285750" indent="-285750">
              <a:buFont typeface="Wingdings"/>
              <a:buChar char="q"/>
            </a:pPr>
            <a:endParaRPr lang="en-US" sz="2100" dirty="0"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8E71A-5545-5229-6BE1-0819FDFD7805}"/>
              </a:ext>
            </a:extLst>
          </p:cNvPr>
          <p:cNvSpPr txBox="1"/>
          <p:nvPr/>
        </p:nvSpPr>
        <p:spPr>
          <a:xfrm>
            <a:off x="633350" y="2038596"/>
            <a:ext cx="109351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To achieve compliance in documenting the SSC process, the case file must contain all of the following:</a:t>
            </a:r>
            <a:endParaRPr lang="en-US" sz="2000" dirty="0"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489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3D637C1-3126-C3EA-E95F-6E0F7866C3AC}"/>
              </a:ext>
            </a:extLst>
          </p:cNvPr>
          <p:cNvSpPr/>
          <p:nvPr/>
        </p:nvSpPr>
        <p:spPr>
          <a:xfrm>
            <a:off x="5476505" y="2514469"/>
            <a:ext cx="6205904" cy="4017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7431DC-6F54-B4CC-F9DA-A7A1FF27C665}"/>
              </a:ext>
            </a:extLst>
          </p:cNvPr>
          <p:cNvSpPr/>
          <p:nvPr/>
        </p:nvSpPr>
        <p:spPr>
          <a:xfrm>
            <a:off x="628673" y="2510642"/>
            <a:ext cx="4344448" cy="4017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467" y="437170"/>
            <a:ext cx="11183712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00" b="1" dirty="0">
                <a:latin typeface="Open Sans"/>
                <a:ea typeface="Open Sans"/>
                <a:cs typeface="Open Sans"/>
              </a:rPr>
              <a:t>Scenario #2: LPRs (SIVs, Amerasians)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B9C635-6FF7-9106-6B01-1EEA341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0AC55-23B0-45CF-5B04-9B871CE23181}"/>
              </a:ext>
            </a:extLst>
          </p:cNvPr>
          <p:cNvSpPr txBox="1"/>
          <p:nvPr/>
        </p:nvSpPr>
        <p:spPr>
          <a:xfrm>
            <a:off x="633351" y="2602675"/>
            <a:ext cx="433321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cs typeface="Calibri"/>
              </a:rPr>
              <a:t>Documents </a:t>
            </a:r>
            <a:r>
              <a:rPr lang="en-US" sz="2000" b="1" i="1" u="sng" dirty="0">
                <a:cs typeface="Calibri"/>
              </a:rPr>
              <a:t>(for each case member, as applicable):</a:t>
            </a: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173A4-0099-65BE-5213-28BE9FDC28E8}"/>
              </a:ext>
            </a:extLst>
          </p:cNvPr>
          <p:cNvSpPr txBox="1"/>
          <p:nvPr/>
        </p:nvSpPr>
        <p:spPr>
          <a:xfrm>
            <a:off x="5478318" y="2602675"/>
            <a:ext cx="62135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cs typeface="Calibri"/>
              </a:rPr>
              <a:t>Case Notes:</a:t>
            </a:r>
            <a:endParaRPr lang="en-US" sz="24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D78D4-3A33-D5FE-033C-D2D0C6CB0361}"/>
              </a:ext>
            </a:extLst>
          </p:cNvPr>
          <p:cNvSpPr txBox="1"/>
          <p:nvPr/>
        </p:nvSpPr>
        <p:spPr>
          <a:xfrm>
            <a:off x="843484" y="3137849"/>
            <a:ext cx="4095318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100" dirty="0"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Record of SSN 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Copy of application or application receipt if the SSC needs to be applied/re-applied for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Copies of any relevant emailed/mailed communications related to this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BA0BD-D4BC-DFFE-3B13-DB7671997417}"/>
              </a:ext>
            </a:extLst>
          </p:cNvPr>
          <p:cNvSpPr txBox="1"/>
          <p:nvPr/>
        </p:nvSpPr>
        <p:spPr>
          <a:xfrm>
            <a:off x="5712689" y="3056415"/>
            <a:ext cx="5527597" cy="3647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 indicating the timeframe of waiting for the SSC 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 if the SSC does not arrive on time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 if staff contacted the Local SS Field Office and all related happenings (application, case inquiry result, delays, receipt of card)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Case notes that each step in the process has been discussed with the client(s) with </a:t>
            </a:r>
            <a:r>
              <a:rPr lang="en-US" sz="2100" b="1" dirty="0">
                <a:cs typeface="Calibri" panose="020F0502020204030204"/>
              </a:rPr>
              <a:t>appropriate language interpretation</a:t>
            </a:r>
          </a:p>
          <a:p>
            <a:pPr marL="285750" indent="-285750">
              <a:buFont typeface="Wingdings"/>
              <a:buChar char="q"/>
            </a:pPr>
            <a:endParaRPr lang="en-US" sz="2100" dirty="0"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03699-9619-D5DD-AF63-3F8D0A019562}"/>
              </a:ext>
            </a:extLst>
          </p:cNvPr>
          <p:cNvSpPr txBox="1"/>
          <p:nvPr/>
        </p:nvSpPr>
        <p:spPr>
          <a:xfrm>
            <a:off x="633350" y="2038596"/>
            <a:ext cx="109351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To achieve compliance in documenting the SSC process, the case file must contain all of the following:</a:t>
            </a:r>
            <a:endParaRPr lang="en-US" sz="2000" dirty="0"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38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1468193" y="441789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Open Sans"/>
                <a:ea typeface="Open Sans"/>
                <a:cs typeface="Open Sans"/>
              </a:rPr>
              <a:t>How we'll communicate today: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-26894" y="1210394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8C6039-9CBB-8C35-9D19-5A2E35DD4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24" y="5175447"/>
            <a:ext cx="10166743" cy="724579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BAEBC9FA-4F02-D31E-F020-FA3EB6CFC911}"/>
              </a:ext>
            </a:extLst>
          </p:cNvPr>
          <p:cNvSpPr/>
          <p:nvPr/>
        </p:nvSpPr>
        <p:spPr>
          <a:xfrm>
            <a:off x="4419778" y="5052184"/>
            <a:ext cx="955100" cy="92658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D8BC6-49B9-649C-B5F8-F41B83AE7690}"/>
              </a:ext>
            </a:extLst>
          </p:cNvPr>
          <p:cNvSpPr txBox="1"/>
          <p:nvPr/>
        </p:nvSpPr>
        <p:spPr>
          <a:xfrm>
            <a:off x="324511" y="4562277"/>
            <a:ext cx="87542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Open Sans"/>
                <a:ea typeface="Open Sans"/>
                <a:cs typeface="Open Sans"/>
              </a:rPr>
              <a:t>Comments and thoughts in the Chat 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6" name="Picture 6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12BAFC-A0FF-92E4-5D5B-FF9E0D0F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29" y="2781870"/>
            <a:ext cx="10166743" cy="724579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FF3B278-2A6E-B585-5D05-ECFE8B5D1E50}"/>
              </a:ext>
            </a:extLst>
          </p:cNvPr>
          <p:cNvSpPr/>
          <p:nvPr/>
        </p:nvSpPr>
        <p:spPr>
          <a:xfrm>
            <a:off x="6680220" y="2680867"/>
            <a:ext cx="955100" cy="92658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D6BAD7B-5E57-DE38-7B9D-041B32E3F9C4}"/>
              </a:ext>
            </a:extLst>
          </p:cNvPr>
          <p:cNvSpPr/>
          <p:nvPr/>
        </p:nvSpPr>
        <p:spPr>
          <a:xfrm>
            <a:off x="324511" y="2144747"/>
            <a:ext cx="415192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latin typeface="Open Sans"/>
                <a:ea typeface="Open Sans"/>
                <a:cs typeface="Open Sans"/>
              </a:rPr>
              <a:t>Questions in the Q&amp;A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872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7750C7B-4C07-A67D-9CDD-FA530F316BCC}"/>
              </a:ext>
            </a:extLst>
          </p:cNvPr>
          <p:cNvSpPr/>
          <p:nvPr/>
        </p:nvSpPr>
        <p:spPr>
          <a:xfrm>
            <a:off x="5476505" y="2514469"/>
            <a:ext cx="6205904" cy="4017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1375C1-3679-F00F-EBF7-66179D000962}"/>
              </a:ext>
            </a:extLst>
          </p:cNvPr>
          <p:cNvSpPr/>
          <p:nvPr/>
        </p:nvSpPr>
        <p:spPr>
          <a:xfrm>
            <a:off x="628673" y="2510642"/>
            <a:ext cx="4344448" cy="40174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34155" y="427274"/>
            <a:ext cx="11183712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0" b="1" dirty="0">
                <a:latin typeface="Open Sans"/>
                <a:ea typeface="Open Sans"/>
                <a:cs typeface="Open Sans"/>
              </a:rPr>
              <a:t>Scenario #3: Visa 93 (Follow-to-Join)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B9C635-6FF7-9106-6B01-1EEA341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0AC55-23B0-45CF-5B04-9B871CE23181}"/>
              </a:ext>
            </a:extLst>
          </p:cNvPr>
          <p:cNvSpPr txBox="1"/>
          <p:nvPr/>
        </p:nvSpPr>
        <p:spPr>
          <a:xfrm>
            <a:off x="659794" y="2491839"/>
            <a:ext cx="433821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cs typeface="Calibri"/>
              </a:rPr>
              <a:t>Documents </a:t>
            </a:r>
            <a:r>
              <a:rPr lang="en-US" sz="2000" b="1" i="1" u="sng" dirty="0">
                <a:cs typeface="Calibri"/>
              </a:rPr>
              <a:t>(for each case member, as applicable)</a:t>
            </a:r>
            <a:r>
              <a:rPr lang="en-US" sz="2000" b="1" u="sng" dirty="0">
                <a:cs typeface="Calibri"/>
              </a:rPr>
              <a:t>:</a:t>
            </a: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173A4-0099-65BE-5213-28BE9FDC28E8}"/>
              </a:ext>
            </a:extLst>
          </p:cNvPr>
          <p:cNvSpPr txBox="1"/>
          <p:nvPr/>
        </p:nvSpPr>
        <p:spPr>
          <a:xfrm>
            <a:off x="5476270" y="2602675"/>
            <a:ext cx="62063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cs typeface="Calibri"/>
              </a:rPr>
              <a:t>Case Notes:</a:t>
            </a:r>
            <a:endParaRPr lang="en-US" sz="24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D78D4-3A33-D5FE-033C-D2D0C6CB0361}"/>
              </a:ext>
            </a:extLst>
          </p:cNvPr>
          <p:cNvSpPr txBox="1"/>
          <p:nvPr/>
        </p:nvSpPr>
        <p:spPr>
          <a:xfrm>
            <a:off x="656318" y="3230298"/>
            <a:ext cx="428282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Copy of USCIS EAD Receipt Notice 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Record of SSN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Copy of application or application receipt if the SSC needs to be applied/re-applied for</a:t>
            </a:r>
          </a:p>
          <a:p>
            <a:pPr marL="285750" indent="-285750">
              <a:buFont typeface="Wingdings"/>
              <a:buChar char="q"/>
            </a:pPr>
            <a:r>
              <a:rPr lang="en-US" sz="2100" dirty="0">
                <a:cs typeface="Calibri" panose="020F0502020204030204"/>
              </a:rPr>
              <a:t>Copies of any relevant emailed/mailed communications related to this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BA0BD-D4BC-DFFE-3B13-DB7671997417}"/>
              </a:ext>
            </a:extLst>
          </p:cNvPr>
          <p:cNvSpPr txBox="1"/>
          <p:nvPr/>
        </p:nvSpPr>
        <p:spPr>
          <a:xfrm>
            <a:off x="5623126" y="3024706"/>
            <a:ext cx="5854831" cy="3493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Case note indicating receipt/review of EAD Receipt Notice</a:t>
            </a:r>
          </a:p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Case note that SSC </a:t>
            </a:r>
            <a:r>
              <a:rPr lang="en-US" sz="2000" u="sng" dirty="0">
                <a:cs typeface="Calibri" panose="020F0502020204030204"/>
              </a:rPr>
              <a:t>was</a:t>
            </a:r>
            <a:r>
              <a:rPr lang="en-US" sz="2000" dirty="0">
                <a:cs typeface="Calibri" panose="020F0502020204030204"/>
              </a:rPr>
              <a:t> or </a:t>
            </a:r>
            <a:r>
              <a:rPr lang="en-US" sz="2000" u="sng" dirty="0">
                <a:cs typeface="Calibri" panose="020F0502020204030204"/>
              </a:rPr>
              <a:t>was not </a:t>
            </a:r>
            <a:r>
              <a:rPr lang="en-US" sz="2000" dirty="0">
                <a:cs typeface="Calibri" panose="020F0502020204030204"/>
              </a:rPr>
              <a:t>applied for</a:t>
            </a:r>
          </a:p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Case note if the SSC did not arrive on time</a:t>
            </a:r>
          </a:p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Case note if staff contacted the Local SS Field Office and all related happenings (application, case inquiry result, delays, receipt of card)</a:t>
            </a:r>
          </a:p>
          <a:p>
            <a:pPr marL="285750" indent="-285750">
              <a:buFont typeface="Wingdings"/>
              <a:buChar char="q"/>
            </a:pPr>
            <a:r>
              <a:rPr lang="en-US" sz="2000" dirty="0">
                <a:cs typeface="Calibri" panose="020F0502020204030204"/>
              </a:rPr>
              <a:t>Case notes that each step in the process has been discussion with the client(s) with </a:t>
            </a:r>
            <a:r>
              <a:rPr lang="en-US" sz="2000" b="1" dirty="0">
                <a:cs typeface="Calibri" panose="020F0502020204030204"/>
              </a:rPr>
              <a:t>appropriate language interpretation</a:t>
            </a:r>
          </a:p>
          <a:p>
            <a:pPr marL="285750" indent="-285750">
              <a:buFont typeface="Wingdings"/>
              <a:buChar char="q"/>
            </a:pPr>
            <a:endParaRPr lang="en-US" sz="2100" dirty="0"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EE58F-53E2-4209-4948-7A61546234D9}"/>
              </a:ext>
            </a:extLst>
          </p:cNvPr>
          <p:cNvSpPr txBox="1"/>
          <p:nvPr/>
        </p:nvSpPr>
        <p:spPr>
          <a:xfrm>
            <a:off x="633350" y="2038596"/>
            <a:ext cx="109351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To achieve compliance in documenting the SSC process, the case file must contain all of the following:</a:t>
            </a:r>
            <a:endParaRPr lang="en-US" sz="2000" dirty="0"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14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Contacting Relevant Offices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2E24-E7C5-3055-CA9E-3A5881A9EDCA}"/>
              </a:ext>
            </a:extLst>
          </p:cNvPr>
          <p:cNvSpPr txBox="1"/>
          <p:nvPr/>
        </p:nvSpPr>
        <p:spPr>
          <a:xfrm>
            <a:off x="780585" y="2304584"/>
            <a:ext cx="1066800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900" b="1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3BED8-777C-065E-EFE3-8F827112BF84}"/>
              </a:ext>
            </a:extLst>
          </p:cNvPr>
          <p:cNvSpPr txBox="1"/>
          <p:nvPr/>
        </p:nvSpPr>
        <p:spPr>
          <a:xfrm>
            <a:off x="844825" y="2302564"/>
            <a:ext cx="102207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cs typeface="Calibri"/>
              </a:rPr>
              <a:t>Missing EAD Receipt Notice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When a refugee/Visa 93/Follow-to-Join client's EAD Receipt Notice does not arrive within 3 weeks of their domestic arrival date, USCCB recommends that agencies follow up with USCIS directly.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You can contact USCIS by finding your Field Office at the bottom of </a:t>
            </a:r>
            <a:r>
              <a:rPr lang="en-US" sz="2000" dirty="0">
                <a:cs typeface="Calibri"/>
                <a:hlinkClick r:id="rId4"/>
              </a:rPr>
              <a:t>this webpage</a:t>
            </a:r>
            <a:r>
              <a:rPr lang="en-US" sz="2000" dirty="0">
                <a:cs typeface="Calibri"/>
              </a:rPr>
              <a:t> or calling the USCIS Help Line at 800-375-5283.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b="1" u="sng" dirty="0">
                <a:cs typeface="Calibri"/>
              </a:rPr>
              <a:t>Missing SSC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When a refugee client's SSC does not arrive when expected, USCCB recommends that agencies contact their local SS Field Office.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You can identify you local SS Field Office by using </a:t>
            </a:r>
            <a:r>
              <a:rPr lang="en-US" sz="2000" dirty="0">
                <a:cs typeface="Calibri"/>
                <a:hlinkClick r:id="rId5"/>
              </a:rPr>
              <a:t>this webpage</a:t>
            </a:r>
            <a:r>
              <a:rPr lang="en-US" sz="2000" dirty="0">
                <a:cs typeface="Calibri"/>
              </a:rPr>
              <a:t> or calling the SSA Help Line at 800-772-1213.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783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543" y="0"/>
            <a:ext cx="9051005" cy="5119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2431" y="4481623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032180" y="5525002"/>
            <a:ext cx="7862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Please add questions to the Q&amp;A box or raise your hand.</a:t>
            </a:r>
          </a:p>
          <a:p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1430093" y="159864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Open Sans"/>
                <a:ea typeface="Open Sans"/>
                <a:cs typeface="Open Sans"/>
              </a:rPr>
              <a:t>How we'll communicate today...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944252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0861F-4B69-4E30-75CB-E07D42DDB3B0}"/>
              </a:ext>
            </a:extLst>
          </p:cNvPr>
          <p:cNvSpPr txBox="1"/>
          <p:nvPr/>
        </p:nvSpPr>
        <p:spPr>
          <a:xfrm>
            <a:off x="7546850" y="3551726"/>
            <a:ext cx="470262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No app necessary!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Answers will appear on screen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Answers are anonymous by default.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F10BFE2-8237-8F03-C53B-587C909B2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50" y="1498988"/>
            <a:ext cx="3018863" cy="1837819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EB39D40-FDE6-FD1B-7AF2-D12E810BE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1" y="3977655"/>
            <a:ext cx="3272330" cy="1989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1AC7D-D6AD-597A-34E7-963B78F3442F}"/>
              </a:ext>
            </a:extLst>
          </p:cNvPr>
          <p:cNvSpPr txBox="1"/>
          <p:nvPr/>
        </p:nvSpPr>
        <p:spPr>
          <a:xfrm>
            <a:off x="7957651" y="1913840"/>
            <a:ext cx="3711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Use your phone to communicate during the webinar.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55528-4151-C98E-B4BC-E7E43783A940}"/>
              </a:ext>
            </a:extLst>
          </p:cNvPr>
          <p:cNvSpPr txBox="1"/>
          <p:nvPr/>
        </p:nvSpPr>
        <p:spPr>
          <a:xfrm>
            <a:off x="629421" y="3608323"/>
            <a:ext cx="346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you answer our question?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544AB-91F4-D632-10CE-DD9708401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754" y="3800811"/>
            <a:ext cx="3372321" cy="2343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13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165D6-527B-B879-41DA-12645577793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724D3-2C2A-D32E-9699-F927E0F4C5E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6FFF54-E020-EB72-A974-E8335485BCF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issues are you having with Social Security Cards?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CB32A-B555-20CB-618C-3F2902C5A8D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19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ED2876-7DEB-C642-DD31-A16CF00FD37A}"/>
              </a:ext>
            </a:extLst>
          </p:cNvPr>
          <p:cNvSpPr/>
          <p:nvPr/>
        </p:nvSpPr>
        <p:spPr>
          <a:xfrm>
            <a:off x="6303818" y="2514469"/>
            <a:ext cx="5160878" cy="3592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13023C-6BA9-BCB8-4F73-299C389723E0}"/>
              </a:ext>
            </a:extLst>
          </p:cNvPr>
          <p:cNvSpPr/>
          <p:nvPr/>
        </p:nvSpPr>
        <p:spPr>
          <a:xfrm>
            <a:off x="639558" y="2521527"/>
            <a:ext cx="5160878" cy="3592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34155" y="427274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Presenters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B9C635-6FF7-9106-6B01-1EEA341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43095-C845-7553-E797-8945E7FC71CE}"/>
              </a:ext>
            </a:extLst>
          </p:cNvPr>
          <p:cNvSpPr txBox="1"/>
          <p:nvPr/>
        </p:nvSpPr>
        <p:spPr>
          <a:xfrm>
            <a:off x="643247" y="5462648"/>
            <a:ext cx="51657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Sarah Evans</a:t>
            </a:r>
            <a:endParaRPr lang="en-US" b="1" dirty="0"/>
          </a:p>
          <a:p>
            <a:pPr algn="ctr"/>
            <a:r>
              <a:rPr lang="en-US" dirty="0">
                <a:ea typeface="Calibri"/>
                <a:cs typeface="Calibri"/>
              </a:rPr>
              <a:t>Assistant Director, R&amp;P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053D2-40C3-EEAA-31ED-86106FA9C445}"/>
              </a:ext>
            </a:extLst>
          </p:cNvPr>
          <p:cNvSpPr txBox="1"/>
          <p:nvPr/>
        </p:nvSpPr>
        <p:spPr>
          <a:xfrm>
            <a:off x="6313715" y="5462648"/>
            <a:ext cx="51558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Ciara Bennese</a:t>
            </a:r>
            <a:endParaRPr lang="en-US" b="1" dirty="0"/>
          </a:p>
          <a:p>
            <a:pPr algn="ctr"/>
            <a:r>
              <a:rPr lang="en-US" dirty="0">
                <a:ea typeface="Calibri"/>
                <a:cs typeface="Calibri"/>
              </a:rPr>
              <a:t>R&amp;P Field Support Coordinator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E5D28F9-21FD-1FDE-C7FE-3B457DE7F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386" y="2669146"/>
            <a:ext cx="2743200" cy="27432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9C8AB88-5FC2-E147-A940-D850EF60C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823" y="2669146"/>
            <a:ext cx="27432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93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Learning 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E2A1EB-17B7-46A4-050C-FA870E088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E00F96-A476-056B-3108-1BBD97616A37}"/>
              </a:ext>
            </a:extLst>
          </p:cNvPr>
          <p:cNvSpPr txBox="1"/>
          <p:nvPr/>
        </p:nvSpPr>
        <p:spPr>
          <a:xfrm>
            <a:off x="902367" y="2366210"/>
            <a:ext cx="10447421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By the end of this webinar, you will be able to: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Understand how to use MRIS to determine relevant case information for Social Security card follow-up;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Describe the three application/follow-up procedures for Social Security Cards described in the FY23 R&amp;P Cooperative Agreement;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Explain how to document Social Security card application/follow-up in the R&amp;P case file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25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ED2876-7DEB-C642-DD31-A16CF00FD37A}"/>
              </a:ext>
            </a:extLst>
          </p:cNvPr>
          <p:cNvSpPr/>
          <p:nvPr/>
        </p:nvSpPr>
        <p:spPr>
          <a:xfrm>
            <a:off x="6303818" y="2276962"/>
            <a:ext cx="5160878" cy="32191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13023C-6BA9-BCB8-4F73-299C389723E0}"/>
              </a:ext>
            </a:extLst>
          </p:cNvPr>
          <p:cNvSpPr/>
          <p:nvPr/>
        </p:nvSpPr>
        <p:spPr>
          <a:xfrm>
            <a:off x="609870" y="2274124"/>
            <a:ext cx="5160878" cy="32191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34155" y="427274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Documents to Know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B9C635-6FF7-9106-6B01-1EEA341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A7F21-D235-35AB-BE7F-972FDDC2AF58}"/>
              </a:ext>
            </a:extLst>
          </p:cNvPr>
          <p:cNvSpPr txBox="1"/>
          <p:nvPr/>
        </p:nvSpPr>
        <p:spPr>
          <a:xfrm>
            <a:off x="874719" y="2418993"/>
            <a:ext cx="46649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EAD Receipt Notice</a:t>
            </a:r>
            <a:endParaRPr lang="en-US" sz="2400" b="1" dirty="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435B-43D5-EA51-DAA5-A8FD71791017}"/>
              </a:ext>
            </a:extLst>
          </p:cNvPr>
          <p:cNvSpPr txBox="1"/>
          <p:nvPr/>
        </p:nvSpPr>
        <p:spPr>
          <a:xfrm>
            <a:off x="6460224" y="2422614"/>
            <a:ext cx="48507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Social Security Card (SSC)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A8D53-5B3F-44CC-2F87-BDAB9B06E448}"/>
              </a:ext>
            </a:extLst>
          </p:cNvPr>
          <p:cNvSpPr txBox="1"/>
          <p:nvPr/>
        </p:nvSpPr>
        <p:spPr>
          <a:xfrm>
            <a:off x="824031" y="2941798"/>
            <a:ext cx="462775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Also called the Form I-797C, this is a notice of action from the USCIS, and in the case of refugee cases, this is a notice of a forthcoming Employment Authorization Document (EAD).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D0ED8-3685-A850-35D6-E69D4EAB4370}"/>
              </a:ext>
            </a:extLst>
          </p:cNvPr>
          <p:cNvSpPr txBox="1"/>
          <p:nvPr/>
        </p:nvSpPr>
        <p:spPr>
          <a:xfrm>
            <a:off x="6523463" y="2943005"/>
            <a:ext cx="472068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An official document that has a person's Social Security Number (SSN), which is a unique identifier used by the SSA. The card acts as official documentation of the SSN.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7F2437-28B9-501D-57C2-50FE71362DE5}"/>
              </a:ext>
            </a:extLst>
          </p:cNvPr>
          <p:cNvSpPr/>
          <p:nvPr/>
        </p:nvSpPr>
        <p:spPr>
          <a:xfrm>
            <a:off x="-2942" y="5902820"/>
            <a:ext cx="12191406" cy="9592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2F560-0FB0-49A1-B2E7-D6B28D1C1FB0}"/>
              </a:ext>
            </a:extLst>
          </p:cNvPr>
          <p:cNvSpPr txBox="1"/>
          <p:nvPr/>
        </p:nvSpPr>
        <p:spPr>
          <a:xfrm>
            <a:off x="204439" y="6040243"/>
            <a:ext cx="117831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cs typeface="Calibri"/>
                <a:hlinkClick r:id="rId4"/>
              </a:rPr>
              <a:t>P1 EAD Receipt Notice Example</a:t>
            </a:r>
            <a:endParaRPr lang="en-US" sz="2000" b="1" dirty="0">
              <a:cs typeface="Calibri"/>
            </a:endParaRPr>
          </a:p>
          <a:p>
            <a:pPr algn="ctr"/>
            <a:r>
              <a:rPr lang="en-US" sz="2000" b="1" dirty="0">
                <a:cs typeface="Calibri"/>
                <a:hlinkClick r:id="rId5"/>
              </a:rPr>
              <a:t>Visa 93 EAD Receipt Notice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914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  <p:tag name="SLIDO_APP_VERSION" val="1.5.3.3511"/>
  <p:tag name="SLIDO_PRESENTATION_ID" val="00000000-0000-0000-0000-000000000000"/>
  <p:tag name="SLIDO_EVENT_UUID" val="35137e16-5498-4b73-bbe3-4b2e27c94892"/>
  <p:tag name="SLIDO_EVENT_SECTION_UUID" val="52bc83be-1d5d-4ea1-a40d-2588c4e721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zMDA5NjV9"/>
  <p:tag name="SLIDO_TYPE" val="SlidoPoll"/>
  <p:tag name="SLIDO_POLL_UUID" val="720036ca-f27a-4ab5-bc4e-5cd05f83f72e"/>
  <p:tag name="SLIDO_TIMELINE" val="W3sicG9sbFF1ZXN0aW9uVXVpZCI6ImRjNmFiOTA1LWE0MGYtNGIxZC1iMGU0LTU0OTAwMzgyZTlmMC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yOTg3NTV9"/>
  <p:tag name="SLIDO_TYPE" val="SlidoPoll"/>
  <p:tag name="SLIDO_POLL_UUID" val="07fbd6af-19fc-4a41-a428-a26de7f0c906"/>
  <p:tag name="SLIDO_TIMELINE" val="W3sicG9sbFF1ZXN0aW9uVXVpZCI6Ijk0MDU2OGE5LTE0MGQtNDA5OC1iMjFmLTg2MWVjNWViMGQxZCIsInNob3dSZXN1bHRzIjp0cnVlLCJzaG93Q29ycmVjdEFuc3dlcnMiOmZhbHNlLCJ2b3RpbmdMb2NrZWQiOmZhbHNlfV0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yOTg2NDZ9"/>
  <p:tag name="SLIDO_TYPE" val="SlidoPoll"/>
  <p:tag name="SLIDO_POLL_UUID" val="e9e5f8ee-fc7d-4a7e-a9b2-e40ee54fb88b"/>
  <p:tag name="SLIDO_TIMELINE" val="W3sicG9sbFF1ZXN0aW9uVXVpZCI6IjNhZTRhNzU0LTk5NTUtNGM1Mi1iMTQ1LWY4NTBjMzVjYmI2Ny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724647-57cb-416e-bbea-858f4b3846b7" xsi:nil="true"/>
    <lcf76f155ced4ddcb4097134ff3c332f xmlns="b970eebb-aa65-4721-b783-845bd342127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D7FCF212A5C49AAFFD6DC165A36FA" ma:contentTypeVersion="15" ma:contentTypeDescription="Create a new document." ma:contentTypeScope="" ma:versionID="77b7f6986ee57163e529700b2afc835d">
  <xsd:schema xmlns:xsd="http://www.w3.org/2001/XMLSchema" xmlns:xs="http://www.w3.org/2001/XMLSchema" xmlns:p="http://schemas.microsoft.com/office/2006/metadata/properties" xmlns:ns2="b970eebb-aa65-4721-b783-845bd342127e" xmlns:ns3="29724647-57cb-416e-bbea-858f4b3846b7" targetNamespace="http://schemas.microsoft.com/office/2006/metadata/properties" ma:root="true" ma:fieldsID="ab8f4a13006090c4a06d1b1e58586b2a" ns2:_="" ns3:_="">
    <xsd:import namespace="b970eebb-aa65-4721-b783-845bd342127e"/>
    <xsd:import namespace="29724647-57cb-416e-bbea-858f4b384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0eebb-aa65-4721-b783-845bd3421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bf5785-fda2-4148-b8d6-0a458c2774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24647-57cb-416e-bbea-858f4b384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fc006d-550c-4be4-90d7-24c995129262}" ma:internalName="TaxCatchAll" ma:showField="CatchAllData" ma:web="29724647-57cb-416e-bbea-858f4b384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4A009-F8B2-48C3-AF20-BF859823E61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970eebb-aa65-4721-b783-845bd342127e"/>
    <ds:schemaRef ds:uri="http://schemas.microsoft.com/office/2006/documentManagement/types"/>
    <ds:schemaRef ds:uri="29724647-57cb-416e-bbea-858f4b384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E9F590-E14E-4C34-96AA-E6FA5513214E}">
  <ds:schemaRefs>
    <ds:schemaRef ds:uri="29724647-57cb-416e-bbea-858f4b3846b7"/>
    <ds:schemaRef ds:uri="b970eebb-aa65-4721-b783-845bd34212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AB17A3-6B4C-4EA3-BE42-4AFF908CF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2746</Words>
  <Application>Microsoft Office PowerPoint</Application>
  <PresentationFormat>Widescreen</PresentationFormat>
  <Paragraphs>204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Smith</dc:creator>
  <cp:lastModifiedBy>Kristina Marsh</cp:lastModifiedBy>
  <cp:revision>24</cp:revision>
  <dcterms:created xsi:type="dcterms:W3CDTF">2020-10-22T16:02:30Z</dcterms:created>
  <dcterms:modified xsi:type="dcterms:W3CDTF">2023-03-08T18:45:39Z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0x0101004B7D7FCF212A5C49AAFFD6DC165A36FA</vt:lpwstr>
  </property>
  <property fmtid="{D5CDD505-2E9C-101B-9397-08002B2CF9AE}" pid="3" name="ArticulateGUID">
    <vt:lpwstr>3965B84F-211B-4BE7-A058-976FC537865C</vt:lpwstr>
  </property>
  <property fmtid="{D5CDD505-2E9C-101B-9397-08002B2CF9AE}" pid="4" name="ArticulatePath">
    <vt:lpwstr>https://usccb.sharepoint.com/sites/AfghanPlacementandAssistanceAPA/Shared Documents/General/Weekly APA Calls/APA Call October 20</vt:lpwstr>
  </property>
  <property fmtid="{D5CDD505-2E9C-101B-9397-08002B2CF9AE}" pid="5" name="MediaServiceImageTags">
    <vt:lpwstr/>
  </property>
  <property fmtid="{D5CDD505-2E9C-101B-9397-08002B2CF9AE}" pid="6" name="SlidoAppVersion">
    <vt:lpwstr>1.5.3.3511</vt:lpwstr>
  </property>
</Properties>
</file>