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9.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0.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2.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34.xml" ContentType="application/vnd.openxmlformats-officedocument.presentationml.tags+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35.xml" ContentType="application/vnd.openxmlformats-officedocument.presentationml.tags+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36.xml" ContentType="application/vnd.openxmlformats-officedocument.presentationml.tags+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37.xml" ContentType="application/vnd.openxmlformats-officedocument.presentationml.tags+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notesSlides/notesSlide25.xml" ContentType="application/vnd.openxmlformats-officedocument.presentationml.notesSlide+xml"/>
  <Override PartName="/ppt/tags/tag4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74" r:id="rId5"/>
    <p:sldId id="418" r:id="rId6"/>
    <p:sldId id="419" r:id="rId7"/>
    <p:sldId id="395" r:id="rId8"/>
    <p:sldId id="465" r:id="rId9"/>
    <p:sldId id="420" r:id="rId10"/>
    <p:sldId id="424" r:id="rId11"/>
    <p:sldId id="425" r:id="rId12"/>
    <p:sldId id="435" r:id="rId13"/>
    <p:sldId id="359" r:id="rId14"/>
    <p:sldId id="362" r:id="rId15"/>
    <p:sldId id="426" r:id="rId16"/>
    <p:sldId id="416" r:id="rId17"/>
    <p:sldId id="429" r:id="rId18"/>
    <p:sldId id="438" r:id="rId19"/>
    <p:sldId id="466" r:id="rId20"/>
    <p:sldId id="430" r:id="rId21"/>
    <p:sldId id="396" r:id="rId22"/>
    <p:sldId id="431" r:id="rId23"/>
    <p:sldId id="451" r:id="rId24"/>
    <p:sldId id="434" r:id="rId25"/>
    <p:sldId id="436" r:id="rId26"/>
    <p:sldId id="399" r:id="rId27"/>
    <p:sldId id="443" r:id="rId28"/>
    <p:sldId id="437" r:id="rId29"/>
    <p:sldId id="372" r:id="rId30"/>
    <p:sldId id="368" r:id="rId31"/>
    <p:sldId id="401" r:id="rId32"/>
    <p:sldId id="470" r:id="rId33"/>
    <p:sldId id="462" r:id="rId34"/>
    <p:sldId id="439" r:id="rId35"/>
    <p:sldId id="410" r:id="rId36"/>
    <p:sldId id="469" r:id="rId37"/>
    <p:sldId id="468" r:id="rId38"/>
    <p:sldId id="471" r:id="rId39"/>
    <p:sldId id="472" r:id="rId40"/>
    <p:sldId id="406" r:id="rId41"/>
    <p:sldId id="467" r:id="rId42"/>
    <p:sldId id="440" r:id="rId43"/>
    <p:sldId id="414" r:id="rId44"/>
    <p:sldId id="386" r:id="rId45"/>
    <p:sldId id="387" r:id="rId46"/>
    <p:sldId id="441" r:id="rId47"/>
    <p:sldId id="452" r:id="rId48"/>
    <p:sldId id="444" r:id="rId49"/>
    <p:sldId id="449" r:id="rId50"/>
    <p:sldId id="448" r:id="rId51"/>
    <p:sldId id="447" r:id="rId52"/>
    <p:sldId id="358"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7B"/>
    <a:srgbClr val="007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09E91-3915-389A-FDF6-40C9E4BE96E0}" v="217" dt="2023-02-22T16:18:17.100"/>
    <p1510:client id="{08CB462E-8883-A9AA-B3D2-819A2866D709}" v="3" dt="2023-02-22T17:35:22.443"/>
    <p1510:client id="{219E7DF3-52DC-6263-7F9A-5A40DA8810D0}" v="960" dt="2023-02-21T22:37:56.913"/>
    <p1510:client id="{536E7344-57F9-80BD-0E1B-7EB50ECE8805}" v="67" dt="2023-02-22T18:05:08.832"/>
    <p1510:client id="{69F4F3B6-C0F1-C89D-0506-917099BE3F35}" v="93" dt="2023-02-22T02:21:29.381"/>
    <p1510:client id="{89984865-CCC8-15E0-28FD-9E4D68C8A582}" v="38" dt="2023-02-22T16:53:38.356"/>
    <p1510:client id="{ACA2C5D7-1D92-47D6-A415-9F380E13F9DF}" v="178" vWet="180" dt="2023-02-22T18:21:36.759"/>
    <p1510:client id="{B0C49451-9C9C-18BB-A150-6C0E71074B9A}" v="378" dt="2023-02-22T17:15:20.245"/>
    <p1510:client id="{B4BB4567-BB26-44A5-9ABD-0DB560AAA21F}" v="1325" vWet="1327" dt="2023-02-23T17:48:39.199"/>
    <p1510:client id="{BBDFE0EE-1EC2-2C5E-B038-AE6878748245}" v="68" dt="2023-02-23T17:54:56.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44"/>
        <p:guide pos="724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diagrams/_rels/data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0.png"/><Relationship Id="rId7" Type="http://schemas.openxmlformats.org/officeDocument/2006/relationships/image" Target="../media/image57.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31.svg"/></Relationships>
</file>

<file path=ppt/diagrams/_rels/data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60.svg"/></Relationships>
</file>

<file path=ppt/diagrams/_rels/data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0.png"/><Relationship Id="rId7" Type="http://schemas.openxmlformats.org/officeDocument/2006/relationships/image" Target="../media/image57.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31.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60.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FE3BC-00F1-4C4B-A4D9-424A497041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ECB3B2-DC6C-43B0-9502-6B078D159113}">
      <dgm:prSet phldr="0"/>
      <dgm:spPr/>
      <dgm:t>
        <a:bodyPr/>
        <a:lstStyle/>
        <a:p>
          <a:pPr rtl="0">
            <a:lnSpc>
              <a:spcPct val="100000"/>
            </a:lnSpc>
          </a:pPr>
          <a:r>
            <a:rPr lang="en-US" strike="noStrike">
              <a:latin typeface="Calibri"/>
              <a:cs typeface="Calibri"/>
            </a:rPr>
            <a:t>Understand how to apply a Strengths-Based perspective to your work as a Case Manager</a:t>
          </a:r>
        </a:p>
      </dgm:t>
    </dgm:pt>
    <dgm:pt modelId="{DF6E13C7-3CFF-43B2-A34A-85E171ECF722}" type="parTrans" cxnId="{5B71BA2A-1DE6-4976-A387-03155624A9C3}">
      <dgm:prSet/>
      <dgm:spPr/>
      <dgm:t>
        <a:bodyPr/>
        <a:lstStyle/>
        <a:p>
          <a:endParaRPr lang="en-US"/>
        </a:p>
      </dgm:t>
    </dgm:pt>
    <dgm:pt modelId="{C0CBFA70-BB3A-4AAD-BE63-5FC1D07CE99B}" type="sibTrans" cxnId="{5B71BA2A-1DE6-4976-A387-03155624A9C3}">
      <dgm:prSet/>
      <dgm:spPr/>
      <dgm:t>
        <a:bodyPr/>
        <a:lstStyle/>
        <a:p>
          <a:endParaRPr lang="en-US"/>
        </a:p>
      </dgm:t>
    </dgm:pt>
    <dgm:pt modelId="{EEEA8986-D217-434F-BE2E-2922ED310AC9}">
      <dgm:prSet/>
      <dgm:spPr/>
      <dgm:t>
        <a:bodyPr/>
        <a:lstStyle/>
        <a:p>
          <a:pPr rtl="0">
            <a:lnSpc>
              <a:spcPct val="100000"/>
            </a:lnSpc>
          </a:pPr>
          <a:r>
            <a:rPr lang="en-US">
              <a:latin typeface="Calibri"/>
              <a:cs typeface="Calibri"/>
            </a:rPr>
            <a:t>Know the stages of the Case Management Process and your roles in each stage</a:t>
          </a:r>
        </a:p>
      </dgm:t>
    </dgm:pt>
    <dgm:pt modelId="{A072D373-2E85-47EA-B954-01FE76A08EBD}" type="parTrans" cxnId="{14C95D41-9D2B-457F-9A31-3AEE3639E0BF}">
      <dgm:prSet/>
      <dgm:spPr/>
      <dgm:t>
        <a:bodyPr/>
        <a:lstStyle/>
        <a:p>
          <a:endParaRPr lang="en-US"/>
        </a:p>
      </dgm:t>
    </dgm:pt>
    <dgm:pt modelId="{8F38B09D-1103-42E8-8365-7CFF41604415}" type="sibTrans" cxnId="{14C95D41-9D2B-457F-9A31-3AEE3639E0BF}">
      <dgm:prSet/>
      <dgm:spPr/>
      <dgm:t>
        <a:bodyPr/>
        <a:lstStyle/>
        <a:p>
          <a:endParaRPr lang="en-US"/>
        </a:p>
      </dgm:t>
    </dgm:pt>
    <dgm:pt modelId="{E65B2F25-EEAD-4611-9F92-A801F9B7341A}">
      <dgm:prSet/>
      <dgm:spPr/>
      <dgm:t>
        <a:bodyPr/>
        <a:lstStyle/>
        <a:p>
          <a:pPr rtl="0">
            <a:lnSpc>
              <a:spcPct val="100000"/>
            </a:lnSpc>
          </a:pPr>
          <a:r>
            <a:rPr lang="en-US">
              <a:latin typeface="Calibri"/>
              <a:cs typeface="Calibri"/>
            </a:rPr>
            <a:t>Learn </a:t>
          </a:r>
          <a:r>
            <a:rPr lang="en-US">
              <a:latin typeface="Calibri"/>
              <a:ea typeface="Calibri"/>
              <a:cs typeface="Calibri"/>
            </a:rPr>
            <a:t>some best practices to improve effectiveness in each stage of case management</a:t>
          </a:r>
        </a:p>
      </dgm:t>
    </dgm:pt>
    <dgm:pt modelId="{45629FF8-1E77-44D6-B948-175649670928}" type="parTrans" cxnId="{0B48219B-B754-495E-8758-51664CD6A479}">
      <dgm:prSet/>
      <dgm:spPr/>
      <dgm:t>
        <a:bodyPr/>
        <a:lstStyle/>
        <a:p>
          <a:endParaRPr lang="en-US"/>
        </a:p>
      </dgm:t>
    </dgm:pt>
    <dgm:pt modelId="{C4A59055-544B-47CF-AA2D-6E98E06D912C}" type="sibTrans" cxnId="{0B48219B-B754-495E-8758-51664CD6A479}">
      <dgm:prSet/>
      <dgm:spPr/>
      <dgm:t>
        <a:bodyPr/>
        <a:lstStyle/>
        <a:p>
          <a:endParaRPr lang="en-US"/>
        </a:p>
      </dgm:t>
    </dgm:pt>
    <dgm:pt modelId="{9FAF5784-B35B-4E75-8B20-3B322BCECFAD}" type="pres">
      <dgm:prSet presAssocID="{964FE3BC-00F1-4C4B-A4D9-424A49704102}" presName="hierChild1" presStyleCnt="0">
        <dgm:presLayoutVars>
          <dgm:chPref val="1"/>
          <dgm:dir/>
          <dgm:animOne val="branch"/>
          <dgm:animLvl val="lvl"/>
          <dgm:resizeHandles/>
        </dgm:presLayoutVars>
      </dgm:prSet>
      <dgm:spPr/>
    </dgm:pt>
    <dgm:pt modelId="{B8271DF2-B578-48F5-A1A8-EBBAA774F6F4}" type="pres">
      <dgm:prSet presAssocID="{D2ECB3B2-DC6C-43B0-9502-6B078D159113}" presName="hierRoot1" presStyleCnt="0"/>
      <dgm:spPr/>
    </dgm:pt>
    <dgm:pt modelId="{0B86A2B1-8859-424F-9D3F-8DAF76F020FE}" type="pres">
      <dgm:prSet presAssocID="{D2ECB3B2-DC6C-43B0-9502-6B078D159113}" presName="composite" presStyleCnt="0"/>
      <dgm:spPr/>
    </dgm:pt>
    <dgm:pt modelId="{8E821211-C7C1-4D67-B13F-E8854EC567A7}" type="pres">
      <dgm:prSet presAssocID="{D2ECB3B2-DC6C-43B0-9502-6B078D159113}" presName="background" presStyleLbl="node0" presStyleIdx="0" presStyleCnt="3"/>
      <dgm:spPr/>
    </dgm:pt>
    <dgm:pt modelId="{CFA11A4E-1221-4A49-AFE8-00627F1B53B4}" type="pres">
      <dgm:prSet presAssocID="{D2ECB3B2-DC6C-43B0-9502-6B078D159113}" presName="text" presStyleLbl="fgAcc0" presStyleIdx="0" presStyleCnt="3">
        <dgm:presLayoutVars>
          <dgm:chPref val="3"/>
        </dgm:presLayoutVars>
      </dgm:prSet>
      <dgm:spPr/>
    </dgm:pt>
    <dgm:pt modelId="{833E465A-C505-4821-A707-AED883E1E663}" type="pres">
      <dgm:prSet presAssocID="{D2ECB3B2-DC6C-43B0-9502-6B078D159113}" presName="hierChild2" presStyleCnt="0"/>
      <dgm:spPr/>
    </dgm:pt>
    <dgm:pt modelId="{5EB4E7C5-805E-4DC1-9E5C-76AB3527AB05}" type="pres">
      <dgm:prSet presAssocID="{EEEA8986-D217-434F-BE2E-2922ED310AC9}" presName="hierRoot1" presStyleCnt="0"/>
      <dgm:spPr/>
    </dgm:pt>
    <dgm:pt modelId="{342051CF-08A0-4294-A2AD-06EB4BBE0FB5}" type="pres">
      <dgm:prSet presAssocID="{EEEA8986-D217-434F-BE2E-2922ED310AC9}" presName="composite" presStyleCnt="0"/>
      <dgm:spPr/>
    </dgm:pt>
    <dgm:pt modelId="{225B4962-AA46-4390-A9F4-2612DA5FEFC4}" type="pres">
      <dgm:prSet presAssocID="{EEEA8986-D217-434F-BE2E-2922ED310AC9}" presName="background" presStyleLbl="node0" presStyleIdx="1" presStyleCnt="3"/>
      <dgm:spPr/>
    </dgm:pt>
    <dgm:pt modelId="{B15CA3D0-1F0F-47E5-A792-DB3B2B4FDFEB}" type="pres">
      <dgm:prSet presAssocID="{EEEA8986-D217-434F-BE2E-2922ED310AC9}" presName="text" presStyleLbl="fgAcc0" presStyleIdx="1" presStyleCnt="3">
        <dgm:presLayoutVars>
          <dgm:chPref val="3"/>
        </dgm:presLayoutVars>
      </dgm:prSet>
      <dgm:spPr/>
    </dgm:pt>
    <dgm:pt modelId="{9AA40332-8FE0-4E5F-B991-1D4C440076CF}" type="pres">
      <dgm:prSet presAssocID="{EEEA8986-D217-434F-BE2E-2922ED310AC9}" presName="hierChild2" presStyleCnt="0"/>
      <dgm:spPr/>
    </dgm:pt>
    <dgm:pt modelId="{3B0ADC37-6460-43A7-9FA4-4BD889B4698F}" type="pres">
      <dgm:prSet presAssocID="{E65B2F25-EEAD-4611-9F92-A801F9B7341A}" presName="hierRoot1" presStyleCnt="0"/>
      <dgm:spPr/>
    </dgm:pt>
    <dgm:pt modelId="{3BA1A4CF-8169-4574-939A-9D091519CA95}" type="pres">
      <dgm:prSet presAssocID="{E65B2F25-EEAD-4611-9F92-A801F9B7341A}" presName="composite" presStyleCnt="0"/>
      <dgm:spPr/>
    </dgm:pt>
    <dgm:pt modelId="{697900A0-1407-4E02-9FDD-FD6E78E6FF0F}" type="pres">
      <dgm:prSet presAssocID="{E65B2F25-EEAD-4611-9F92-A801F9B7341A}" presName="background" presStyleLbl="node0" presStyleIdx="2" presStyleCnt="3"/>
      <dgm:spPr/>
    </dgm:pt>
    <dgm:pt modelId="{593301E4-73D2-4B9D-88C6-818035A85FB4}" type="pres">
      <dgm:prSet presAssocID="{E65B2F25-EEAD-4611-9F92-A801F9B7341A}" presName="text" presStyleLbl="fgAcc0" presStyleIdx="2" presStyleCnt="3">
        <dgm:presLayoutVars>
          <dgm:chPref val="3"/>
        </dgm:presLayoutVars>
      </dgm:prSet>
      <dgm:spPr/>
    </dgm:pt>
    <dgm:pt modelId="{7D4045A2-A01B-4949-9C11-C2086DE05ED7}" type="pres">
      <dgm:prSet presAssocID="{E65B2F25-EEAD-4611-9F92-A801F9B7341A}" presName="hierChild2" presStyleCnt="0"/>
      <dgm:spPr/>
    </dgm:pt>
  </dgm:ptLst>
  <dgm:cxnLst>
    <dgm:cxn modelId="{7F653B10-21C8-4B89-8E46-9491591E0416}" type="presOf" srcId="{E65B2F25-EEAD-4611-9F92-A801F9B7341A}" destId="{593301E4-73D2-4B9D-88C6-818035A85FB4}" srcOrd="0" destOrd="0" presId="urn:microsoft.com/office/officeart/2005/8/layout/hierarchy1"/>
    <dgm:cxn modelId="{5B71BA2A-1DE6-4976-A387-03155624A9C3}" srcId="{964FE3BC-00F1-4C4B-A4D9-424A49704102}" destId="{D2ECB3B2-DC6C-43B0-9502-6B078D159113}" srcOrd="0" destOrd="0" parTransId="{DF6E13C7-3CFF-43B2-A34A-85E171ECF722}" sibTransId="{C0CBFA70-BB3A-4AAD-BE63-5FC1D07CE99B}"/>
    <dgm:cxn modelId="{534E675F-D330-4A51-9CBD-D39FAA98EF8A}" type="presOf" srcId="{EEEA8986-D217-434F-BE2E-2922ED310AC9}" destId="{B15CA3D0-1F0F-47E5-A792-DB3B2B4FDFEB}" srcOrd="0" destOrd="0" presId="urn:microsoft.com/office/officeart/2005/8/layout/hierarchy1"/>
    <dgm:cxn modelId="{14C95D41-9D2B-457F-9A31-3AEE3639E0BF}" srcId="{964FE3BC-00F1-4C4B-A4D9-424A49704102}" destId="{EEEA8986-D217-434F-BE2E-2922ED310AC9}" srcOrd="1" destOrd="0" parTransId="{A072D373-2E85-47EA-B954-01FE76A08EBD}" sibTransId="{8F38B09D-1103-42E8-8365-7CFF41604415}"/>
    <dgm:cxn modelId="{95642A52-5D87-4A64-830F-A6CD66DECDA6}" type="presOf" srcId="{964FE3BC-00F1-4C4B-A4D9-424A49704102}" destId="{9FAF5784-B35B-4E75-8B20-3B322BCECFAD}" srcOrd="0" destOrd="0" presId="urn:microsoft.com/office/officeart/2005/8/layout/hierarchy1"/>
    <dgm:cxn modelId="{0B48219B-B754-495E-8758-51664CD6A479}" srcId="{964FE3BC-00F1-4C4B-A4D9-424A49704102}" destId="{E65B2F25-EEAD-4611-9F92-A801F9B7341A}" srcOrd="2" destOrd="0" parTransId="{45629FF8-1E77-44D6-B948-175649670928}" sibTransId="{C4A59055-544B-47CF-AA2D-6E98E06D912C}"/>
    <dgm:cxn modelId="{47BF09A8-DE34-4CED-B90A-DEEB9F4828F4}" type="presOf" srcId="{D2ECB3B2-DC6C-43B0-9502-6B078D159113}" destId="{CFA11A4E-1221-4A49-AFE8-00627F1B53B4}" srcOrd="0" destOrd="0" presId="urn:microsoft.com/office/officeart/2005/8/layout/hierarchy1"/>
    <dgm:cxn modelId="{A7E2D17B-1745-4115-ADEC-6430E6DF1F0E}" type="presParOf" srcId="{9FAF5784-B35B-4E75-8B20-3B322BCECFAD}" destId="{B8271DF2-B578-48F5-A1A8-EBBAA774F6F4}" srcOrd="0" destOrd="0" presId="urn:microsoft.com/office/officeart/2005/8/layout/hierarchy1"/>
    <dgm:cxn modelId="{B047C7A0-8ED2-43F4-9AA4-1F270F21B1A8}" type="presParOf" srcId="{B8271DF2-B578-48F5-A1A8-EBBAA774F6F4}" destId="{0B86A2B1-8859-424F-9D3F-8DAF76F020FE}" srcOrd="0" destOrd="0" presId="urn:microsoft.com/office/officeart/2005/8/layout/hierarchy1"/>
    <dgm:cxn modelId="{CE6C45E6-7752-40E2-A763-28169B1CF3BF}" type="presParOf" srcId="{0B86A2B1-8859-424F-9D3F-8DAF76F020FE}" destId="{8E821211-C7C1-4D67-B13F-E8854EC567A7}" srcOrd="0" destOrd="0" presId="urn:microsoft.com/office/officeart/2005/8/layout/hierarchy1"/>
    <dgm:cxn modelId="{D1BFDCCD-79CE-445C-A1BD-6F40477EA59C}" type="presParOf" srcId="{0B86A2B1-8859-424F-9D3F-8DAF76F020FE}" destId="{CFA11A4E-1221-4A49-AFE8-00627F1B53B4}" srcOrd="1" destOrd="0" presId="urn:microsoft.com/office/officeart/2005/8/layout/hierarchy1"/>
    <dgm:cxn modelId="{ED81DA26-DDF7-4600-B399-62CC7A34218D}" type="presParOf" srcId="{B8271DF2-B578-48F5-A1A8-EBBAA774F6F4}" destId="{833E465A-C505-4821-A707-AED883E1E663}" srcOrd="1" destOrd="0" presId="urn:microsoft.com/office/officeart/2005/8/layout/hierarchy1"/>
    <dgm:cxn modelId="{69ED2732-A7BD-44C5-9CD2-43D82A7C1B08}" type="presParOf" srcId="{9FAF5784-B35B-4E75-8B20-3B322BCECFAD}" destId="{5EB4E7C5-805E-4DC1-9E5C-76AB3527AB05}" srcOrd="1" destOrd="0" presId="urn:microsoft.com/office/officeart/2005/8/layout/hierarchy1"/>
    <dgm:cxn modelId="{2E4C3214-388F-4979-90AD-F742F11A9521}" type="presParOf" srcId="{5EB4E7C5-805E-4DC1-9E5C-76AB3527AB05}" destId="{342051CF-08A0-4294-A2AD-06EB4BBE0FB5}" srcOrd="0" destOrd="0" presId="urn:microsoft.com/office/officeart/2005/8/layout/hierarchy1"/>
    <dgm:cxn modelId="{6333CE80-2955-4BD4-B870-56F5C33E8278}" type="presParOf" srcId="{342051CF-08A0-4294-A2AD-06EB4BBE0FB5}" destId="{225B4962-AA46-4390-A9F4-2612DA5FEFC4}" srcOrd="0" destOrd="0" presId="urn:microsoft.com/office/officeart/2005/8/layout/hierarchy1"/>
    <dgm:cxn modelId="{5D38F14F-0F60-4FC0-BE00-892F16472DDD}" type="presParOf" srcId="{342051CF-08A0-4294-A2AD-06EB4BBE0FB5}" destId="{B15CA3D0-1F0F-47E5-A792-DB3B2B4FDFEB}" srcOrd="1" destOrd="0" presId="urn:microsoft.com/office/officeart/2005/8/layout/hierarchy1"/>
    <dgm:cxn modelId="{20254564-7ECF-4DCD-BC57-362D9EC674DA}" type="presParOf" srcId="{5EB4E7C5-805E-4DC1-9E5C-76AB3527AB05}" destId="{9AA40332-8FE0-4E5F-B991-1D4C440076CF}" srcOrd="1" destOrd="0" presId="urn:microsoft.com/office/officeart/2005/8/layout/hierarchy1"/>
    <dgm:cxn modelId="{9BC659CA-82E5-46D4-AA04-047E49D3BCE4}" type="presParOf" srcId="{9FAF5784-B35B-4E75-8B20-3B322BCECFAD}" destId="{3B0ADC37-6460-43A7-9FA4-4BD889B4698F}" srcOrd="2" destOrd="0" presId="urn:microsoft.com/office/officeart/2005/8/layout/hierarchy1"/>
    <dgm:cxn modelId="{CAFEAD6A-A65B-464D-88EE-8928FDD02AEA}" type="presParOf" srcId="{3B0ADC37-6460-43A7-9FA4-4BD889B4698F}" destId="{3BA1A4CF-8169-4574-939A-9D091519CA95}" srcOrd="0" destOrd="0" presId="urn:microsoft.com/office/officeart/2005/8/layout/hierarchy1"/>
    <dgm:cxn modelId="{EF26D600-7FCA-4EEB-8829-FFB98165FD74}" type="presParOf" srcId="{3BA1A4CF-8169-4574-939A-9D091519CA95}" destId="{697900A0-1407-4E02-9FDD-FD6E78E6FF0F}" srcOrd="0" destOrd="0" presId="urn:microsoft.com/office/officeart/2005/8/layout/hierarchy1"/>
    <dgm:cxn modelId="{0D80EF02-82CA-400A-8D9B-500A71644587}" type="presParOf" srcId="{3BA1A4CF-8169-4574-939A-9D091519CA95}" destId="{593301E4-73D2-4B9D-88C6-818035A85FB4}" srcOrd="1" destOrd="0" presId="urn:microsoft.com/office/officeart/2005/8/layout/hierarchy1"/>
    <dgm:cxn modelId="{F57B7FE4-10C7-41F3-8445-AF07421BCC79}" type="presParOf" srcId="{3B0ADC37-6460-43A7-9FA4-4BD889B4698F}" destId="{7D4045A2-A01B-4949-9C11-C2086DE05ED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C2C794-E90D-4E31-81D4-B7B6146DB6FB}" type="doc">
      <dgm:prSet loTypeId="urn:microsoft.com/office/officeart/2016/7/layout/RepeatingBendingProcessNew" loCatId="process" qsTypeId="urn:microsoft.com/office/officeart/2005/8/quickstyle/simple1" qsCatId="simple" csTypeId="urn:microsoft.com/office/officeart/2005/8/colors/accent5_2" csCatId="accent5" phldr="1"/>
      <dgm:spPr/>
      <dgm:t>
        <a:bodyPr/>
        <a:lstStyle/>
        <a:p>
          <a:endParaRPr lang="en-US"/>
        </a:p>
      </dgm:t>
    </dgm:pt>
    <dgm:pt modelId="{81ADE74E-7610-42B7-BB75-B93F4D8F1BC3}">
      <dgm:prSet/>
      <dgm:spPr/>
      <dgm:t>
        <a:bodyPr/>
        <a:lstStyle/>
        <a:p>
          <a:pPr rtl="0"/>
          <a:r>
            <a:rPr lang="en-US">
              <a:latin typeface="Calibri"/>
              <a:cs typeface="Calibri"/>
            </a:rPr>
            <a:t>Together with client, prioritize needs and identify strengths​</a:t>
          </a:r>
        </a:p>
      </dgm:t>
    </dgm:pt>
    <dgm:pt modelId="{1D5D5A84-A399-4019-832F-48855263AF7E}" type="parTrans" cxnId="{7F2E6EC7-9022-481D-9FFF-79C156308E08}">
      <dgm:prSet/>
      <dgm:spPr/>
      <dgm:t>
        <a:bodyPr/>
        <a:lstStyle/>
        <a:p>
          <a:endParaRPr lang="en-US"/>
        </a:p>
      </dgm:t>
    </dgm:pt>
    <dgm:pt modelId="{57769EBB-4F11-4B03-B8B1-DFF1A03C0449}" type="sibTrans" cxnId="{7F2E6EC7-9022-481D-9FFF-79C156308E08}">
      <dgm:prSet/>
      <dgm:spPr/>
      <dgm:t>
        <a:bodyPr/>
        <a:lstStyle/>
        <a:p>
          <a:endParaRPr lang="en-US"/>
        </a:p>
      </dgm:t>
    </dgm:pt>
    <dgm:pt modelId="{DC59B58A-B479-445F-BD32-4B618A3C84CF}">
      <dgm:prSet/>
      <dgm:spPr/>
      <dgm:t>
        <a:bodyPr/>
        <a:lstStyle/>
        <a:p>
          <a:pPr rtl="0"/>
          <a:r>
            <a:rPr lang="en-US">
              <a:latin typeface="Calibri"/>
              <a:cs typeface="Calibri"/>
            </a:rPr>
            <a:t>Describe required services to clients. Consider how/ whether program requirements meet client needs​</a:t>
          </a:r>
        </a:p>
      </dgm:t>
    </dgm:pt>
    <dgm:pt modelId="{2B33D6B1-1FEB-430E-BABD-039581D8B5D1}" type="parTrans" cxnId="{EC61529C-0058-4E7A-BE39-2860D8BA0F31}">
      <dgm:prSet/>
      <dgm:spPr/>
      <dgm:t>
        <a:bodyPr/>
        <a:lstStyle/>
        <a:p>
          <a:endParaRPr lang="en-US"/>
        </a:p>
      </dgm:t>
    </dgm:pt>
    <dgm:pt modelId="{AD20347B-B5DA-4D55-93E6-767C061F09EA}" type="sibTrans" cxnId="{EC61529C-0058-4E7A-BE39-2860D8BA0F31}">
      <dgm:prSet/>
      <dgm:spPr/>
      <dgm:t>
        <a:bodyPr/>
        <a:lstStyle/>
        <a:p>
          <a:endParaRPr lang="en-US"/>
        </a:p>
      </dgm:t>
    </dgm:pt>
    <dgm:pt modelId="{F54DFA86-7444-4E2F-BE82-5ABE0102034A}">
      <dgm:prSet/>
      <dgm:spPr/>
      <dgm:t>
        <a:bodyPr/>
        <a:lstStyle/>
        <a:p>
          <a:r>
            <a:rPr lang="en-US">
              <a:latin typeface="Calibri"/>
              <a:cs typeface="Calibri"/>
            </a:rPr>
            <a:t>Outline how needs will be addressed through service delivery​</a:t>
          </a:r>
        </a:p>
      </dgm:t>
    </dgm:pt>
    <dgm:pt modelId="{390078B8-535E-45C4-9AAD-A3BD399CA0B5}" type="parTrans" cxnId="{C470C0D6-EF05-45C3-BCF1-AA7F9F217358}">
      <dgm:prSet/>
      <dgm:spPr/>
      <dgm:t>
        <a:bodyPr/>
        <a:lstStyle/>
        <a:p>
          <a:endParaRPr lang="en-US"/>
        </a:p>
      </dgm:t>
    </dgm:pt>
    <dgm:pt modelId="{26BA42DF-2B2D-4C99-AFDE-60F720EF0325}" type="sibTrans" cxnId="{C470C0D6-EF05-45C3-BCF1-AA7F9F217358}">
      <dgm:prSet/>
      <dgm:spPr/>
      <dgm:t>
        <a:bodyPr/>
        <a:lstStyle/>
        <a:p>
          <a:endParaRPr lang="en-US"/>
        </a:p>
      </dgm:t>
    </dgm:pt>
    <dgm:pt modelId="{DE85E8CE-F98A-4F3C-8923-4398340D38BD}">
      <dgm:prSet/>
      <dgm:spPr/>
      <dgm:t>
        <a:bodyPr/>
        <a:lstStyle/>
        <a:p>
          <a:pPr rtl="0"/>
          <a:r>
            <a:rPr lang="en-US">
              <a:latin typeface="Calibri"/>
              <a:cs typeface="Calibri"/>
            </a:rPr>
            <a:t>Create (</a:t>
          </a:r>
          <a:r>
            <a:rPr lang="en-US" b="1">
              <a:latin typeface="Calibri"/>
              <a:cs typeface="Calibri"/>
            </a:rPr>
            <a:t>with and not for </a:t>
          </a:r>
          <a:r>
            <a:rPr lang="en-US">
              <a:latin typeface="Calibri"/>
              <a:cs typeface="Calibri"/>
            </a:rPr>
            <a:t>the client) goals and broken-down objectives​</a:t>
          </a:r>
        </a:p>
      </dgm:t>
    </dgm:pt>
    <dgm:pt modelId="{03632B82-D7DE-46F3-93B8-2A3B4AE99F81}" type="parTrans" cxnId="{3A29D790-2B60-497F-AEBA-40634FBC0E6F}">
      <dgm:prSet/>
      <dgm:spPr/>
      <dgm:t>
        <a:bodyPr/>
        <a:lstStyle/>
        <a:p>
          <a:endParaRPr lang="en-US"/>
        </a:p>
      </dgm:t>
    </dgm:pt>
    <dgm:pt modelId="{C6CB15B8-B635-4028-86F3-F83CDA741BA0}" type="sibTrans" cxnId="{3A29D790-2B60-497F-AEBA-40634FBC0E6F}">
      <dgm:prSet/>
      <dgm:spPr/>
      <dgm:t>
        <a:bodyPr/>
        <a:lstStyle/>
        <a:p>
          <a:endParaRPr lang="en-US"/>
        </a:p>
      </dgm:t>
    </dgm:pt>
    <dgm:pt modelId="{9BC5A784-0817-435E-B3E2-A044A77FEDF5}">
      <dgm:prSet/>
      <dgm:spPr/>
      <dgm:t>
        <a:bodyPr/>
        <a:lstStyle/>
        <a:p>
          <a:pPr rtl="0"/>
          <a:r>
            <a:rPr lang="en-US">
              <a:latin typeface="Calibri"/>
              <a:cs typeface="Calibri"/>
            </a:rPr>
            <a:t>Reach understanding and agreement on the roles and responsibilities of all involved</a:t>
          </a:r>
        </a:p>
      </dgm:t>
    </dgm:pt>
    <dgm:pt modelId="{D4E6351F-1F16-4BB5-B907-431E170E4516}" type="parTrans" cxnId="{8AAA6F52-B5B1-46AF-BA6E-EB7EBE789124}">
      <dgm:prSet/>
      <dgm:spPr/>
      <dgm:t>
        <a:bodyPr/>
        <a:lstStyle/>
        <a:p>
          <a:endParaRPr lang="en-US"/>
        </a:p>
      </dgm:t>
    </dgm:pt>
    <dgm:pt modelId="{DBC197F0-F6D4-42C0-AC7F-CBA9D25A2313}" type="sibTrans" cxnId="{8AAA6F52-B5B1-46AF-BA6E-EB7EBE789124}">
      <dgm:prSet/>
      <dgm:spPr/>
      <dgm:t>
        <a:bodyPr/>
        <a:lstStyle/>
        <a:p>
          <a:endParaRPr lang="en-US"/>
        </a:p>
      </dgm:t>
    </dgm:pt>
    <dgm:pt modelId="{04232930-CDC6-4144-8F92-54F32BED0F81}">
      <dgm:prSet/>
      <dgm:spPr/>
      <dgm:t>
        <a:bodyPr/>
        <a:lstStyle/>
        <a:p>
          <a:pPr rtl="0"/>
          <a:r>
            <a:rPr lang="en-US">
              <a:latin typeface="Calibri"/>
              <a:cs typeface="Calibri"/>
            </a:rPr>
            <a:t>Establish timeframes for goal achievement</a:t>
          </a:r>
        </a:p>
      </dgm:t>
    </dgm:pt>
    <dgm:pt modelId="{F70FAC23-07A3-44FE-BDB6-EFFF336BEC45}" type="parTrans" cxnId="{1D2AA19C-5CDC-451B-B4BA-9519839995B0}">
      <dgm:prSet/>
      <dgm:spPr/>
      <dgm:t>
        <a:bodyPr/>
        <a:lstStyle/>
        <a:p>
          <a:endParaRPr lang="en-US"/>
        </a:p>
      </dgm:t>
    </dgm:pt>
    <dgm:pt modelId="{13ECF0F8-54F5-4934-B2FF-2BEB224707C4}" type="sibTrans" cxnId="{1D2AA19C-5CDC-451B-B4BA-9519839995B0}">
      <dgm:prSet/>
      <dgm:spPr/>
      <dgm:t>
        <a:bodyPr/>
        <a:lstStyle/>
        <a:p>
          <a:endParaRPr lang="en-US"/>
        </a:p>
      </dgm:t>
    </dgm:pt>
    <dgm:pt modelId="{78CBA6D6-B340-48B3-8006-89839D326EFF}">
      <dgm:prSet/>
      <dgm:spPr/>
      <dgm:t>
        <a:bodyPr/>
        <a:lstStyle/>
        <a:p>
          <a:r>
            <a:rPr lang="en-US">
              <a:latin typeface="Calibri"/>
              <a:cs typeface="Calibri"/>
            </a:rPr>
            <a:t>Develop and sign contract​</a:t>
          </a:r>
        </a:p>
      </dgm:t>
    </dgm:pt>
    <dgm:pt modelId="{A2669FED-84C7-443B-BE64-204204699A6E}" type="parTrans" cxnId="{467F1B21-5E8E-494C-8838-39CC786A0725}">
      <dgm:prSet/>
      <dgm:spPr/>
      <dgm:t>
        <a:bodyPr/>
        <a:lstStyle/>
        <a:p>
          <a:endParaRPr lang="en-US"/>
        </a:p>
      </dgm:t>
    </dgm:pt>
    <dgm:pt modelId="{9A06A1DD-20E9-4325-ADB0-AD6906F4ACF6}" type="sibTrans" cxnId="{467F1B21-5E8E-494C-8838-39CC786A0725}">
      <dgm:prSet/>
      <dgm:spPr/>
      <dgm:t>
        <a:bodyPr/>
        <a:lstStyle/>
        <a:p>
          <a:endParaRPr lang="en-US"/>
        </a:p>
      </dgm:t>
    </dgm:pt>
    <dgm:pt modelId="{7D260143-2119-4DAA-958A-44FADE8B95F7}">
      <dgm:prSet/>
      <dgm:spPr/>
      <dgm:t>
        <a:bodyPr/>
        <a:lstStyle/>
        <a:p>
          <a:r>
            <a:rPr lang="en-US">
              <a:latin typeface="Calibri"/>
              <a:cs typeface="Calibri"/>
            </a:rPr>
            <a:t>Adjust as needed throughout the service period</a:t>
          </a:r>
        </a:p>
      </dgm:t>
    </dgm:pt>
    <dgm:pt modelId="{CA78E0BF-5B56-4A12-9562-D03EDA3E1D31}" type="parTrans" cxnId="{B728979D-EE79-44E9-876B-0F1067A08EC4}">
      <dgm:prSet/>
      <dgm:spPr/>
      <dgm:t>
        <a:bodyPr/>
        <a:lstStyle/>
        <a:p>
          <a:endParaRPr lang="en-US"/>
        </a:p>
      </dgm:t>
    </dgm:pt>
    <dgm:pt modelId="{0334B113-2BDF-4BE4-8592-46100D47F5DB}" type="sibTrans" cxnId="{B728979D-EE79-44E9-876B-0F1067A08EC4}">
      <dgm:prSet/>
      <dgm:spPr/>
      <dgm:t>
        <a:bodyPr/>
        <a:lstStyle/>
        <a:p>
          <a:endParaRPr lang="en-US"/>
        </a:p>
      </dgm:t>
    </dgm:pt>
    <dgm:pt modelId="{18149B04-2449-4BF8-B6FC-A0345CE6BECD}" type="pres">
      <dgm:prSet presAssocID="{BAC2C794-E90D-4E31-81D4-B7B6146DB6FB}" presName="Name0" presStyleCnt="0">
        <dgm:presLayoutVars>
          <dgm:dir/>
          <dgm:resizeHandles val="exact"/>
        </dgm:presLayoutVars>
      </dgm:prSet>
      <dgm:spPr/>
    </dgm:pt>
    <dgm:pt modelId="{340B77BB-4DE4-4E1A-A2A0-24A0738EEF7E}" type="pres">
      <dgm:prSet presAssocID="{81ADE74E-7610-42B7-BB75-B93F4D8F1BC3}" presName="node" presStyleLbl="node1" presStyleIdx="0" presStyleCnt="8">
        <dgm:presLayoutVars>
          <dgm:bulletEnabled val="1"/>
        </dgm:presLayoutVars>
      </dgm:prSet>
      <dgm:spPr/>
    </dgm:pt>
    <dgm:pt modelId="{290FECFE-441D-4C8D-B640-DF5C15E79D79}" type="pres">
      <dgm:prSet presAssocID="{57769EBB-4F11-4B03-B8B1-DFF1A03C0449}" presName="sibTrans" presStyleLbl="sibTrans1D1" presStyleIdx="0" presStyleCnt="7"/>
      <dgm:spPr/>
    </dgm:pt>
    <dgm:pt modelId="{C6D86A4C-6DAE-4ED0-921D-4CFB7AA5133E}" type="pres">
      <dgm:prSet presAssocID="{57769EBB-4F11-4B03-B8B1-DFF1A03C0449}" presName="connectorText" presStyleLbl="sibTrans1D1" presStyleIdx="0" presStyleCnt="7"/>
      <dgm:spPr/>
    </dgm:pt>
    <dgm:pt modelId="{EF662F6A-3356-4B72-B8F9-35840F75FC73}" type="pres">
      <dgm:prSet presAssocID="{DC59B58A-B479-445F-BD32-4B618A3C84CF}" presName="node" presStyleLbl="node1" presStyleIdx="1" presStyleCnt="8">
        <dgm:presLayoutVars>
          <dgm:bulletEnabled val="1"/>
        </dgm:presLayoutVars>
      </dgm:prSet>
      <dgm:spPr/>
    </dgm:pt>
    <dgm:pt modelId="{C9D7247D-9DE9-4DB4-8818-E857F5A2BC4B}" type="pres">
      <dgm:prSet presAssocID="{AD20347B-B5DA-4D55-93E6-767C061F09EA}" presName="sibTrans" presStyleLbl="sibTrans1D1" presStyleIdx="1" presStyleCnt="7"/>
      <dgm:spPr/>
    </dgm:pt>
    <dgm:pt modelId="{FA8E8452-6FF8-4B58-8595-D58163DBC352}" type="pres">
      <dgm:prSet presAssocID="{AD20347B-B5DA-4D55-93E6-767C061F09EA}" presName="connectorText" presStyleLbl="sibTrans1D1" presStyleIdx="1" presStyleCnt="7"/>
      <dgm:spPr/>
    </dgm:pt>
    <dgm:pt modelId="{C31CF0FB-7FD8-470B-AE71-A05A46B224BA}" type="pres">
      <dgm:prSet presAssocID="{F54DFA86-7444-4E2F-BE82-5ABE0102034A}" presName="node" presStyleLbl="node1" presStyleIdx="2" presStyleCnt="8">
        <dgm:presLayoutVars>
          <dgm:bulletEnabled val="1"/>
        </dgm:presLayoutVars>
      </dgm:prSet>
      <dgm:spPr/>
    </dgm:pt>
    <dgm:pt modelId="{06E78EF5-2A6D-484D-9D61-7687C7358D97}" type="pres">
      <dgm:prSet presAssocID="{26BA42DF-2B2D-4C99-AFDE-60F720EF0325}" presName="sibTrans" presStyleLbl="sibTrans1D1" presStyleIdx="2" presStyleCnt="7"/>
      <dgm:spPr/>
    </dgm:pt>
    <dgm:pt modelId="{F60ADEA7-A40B-48E3-A683-89809C5A2DBE}" type="pres">
      <dgm:prSet presAssocID="{26BA42DF-2B2D-4C99-AFDE-60F720EF0325}" presName="connectorText" presStyleLbl="sibTrans1D1" presStyleIdx="2" presStyleCnt="7"/>
      <dgm:spPr/>
    </dgm:pt>
    <dgm:pt modelId="{6E52CD6E-70D4-44C3-9ADE-5F98695C6B5D}" type="pres">
      <dgm:prSet presAssocID="{DE85E8CE-F98A-4F3C-8923-4398340D38BD}" presName="node" presStyleLbl="node1" presStyleIdx="3" presStyleCnt="8">
        <dgm:presLayoutVars>
          <dgm:bulletEnabled val="1"/>
        </dgm:presLayoutVars>
      </dgm:prSet>
      <dgm:spPr/>
    </dgm:pt>
    <dgm:pt modelId="{F92DAC59-330C-4B53-9D4A-E2F5EAA7C983}" type="pres">
      <dgm:prSet presAssocID="{C6CB15B8-B635-4028-86F3-F83CDA741BA0}" presName="sibTrans" presStyleLbl="sibTrans1D1" presStyleIdx="3" presStyleCnt="7"/>
      <dgm:spPr/>
    </dgm:pt>
    <dgm:pt modelId="{CF202184-2692-43B5-9816-546EFA343B03}" type="pres">
      <dgm:prSet presAssocID="{C6CB15B8-B635-4028-86F3-F83CDA741BA0}" presName="connectorText" presStyleLbl="sibTrans1D1" presStyleIdx="3" presStyleCnt="7"/>
      <dgm:spPr/>
    </dgm:pt>
    <dgm:pt modelId="{01F45669-3AD8-40E5-85BA-F0E1BBA3EDCE}" type="pres">
      <dgm:prSet presAssocID="{9BC5A784-0817-435E-B3E2-A044A77FEDF5}" presName="node" presStyleLbl="node1" presStyleIdx="4" presStyleCnt="8">
        <dgm:presLayoutVars>
          <dgm:bulletEnabled val="1"/>
        </dgm:presLayoutVars>
      </dgm:prSet>
      <dgm:spPr/>
    </dgm:pt>
    <dgm:pt modelId="{F9C5982B-D802-4B1E-97D7-0FE523D22071}" type="pres">
      <dgm:prSet presAssocID="{DBC197F0-F6D4-42C0-AC7F-CBA9D25A2313}" presName="sibTrans" presStyleLbl="sibTrans1D1" presStyleIdx="4" presStyleCnt="7"/>
      <dgm:spPr/>
    </dgm:pt>
    <dgm:pt modelId="{FDC17B6B-C099-4706-9FD1-411AF431CF22}" type="pres">
      <dgm:prSet presAssocID="{DBC197F0-F6D4-42C0-AC7F-CBA9D25A2313}" presName="connectorText" presStyleLbl="sibTrans1D1" presStyleIdx="4" presStyleCnt="7"/>
      <dgm:spPr/>
    </dgm:pt>
    <dgm:pt modelId="{A81B04FC-ABE6-4719-9250-18E1B6A9EFB8}" type="pres">
      <dgm:prSet presAssocID="{04232930-CDC6-4144-8F92-54F32BED0F81}" presName="node" presStyleLbl="node1" presStyleIdx="5" presStyleCnt="8">
        <dgm:presLayoutVars>
          <dgm:bulletEnabled val="1"/>
        </dgm:presLayoutVars>
      </dgm:prSet>
      <dgm:spPr/>
    </dgm:pt>
    <dgm:pt modelId="{2A5FF421-0F66-4560-A44F-06A628F3CF30}" type="pres">
      <dgm:prSet presAssocID="{13ECF0F8-54F5-4934-B2FF-2BEB224707C4}" presName="sibTrans" presStyleLbl="sibTrans1D1" presStyleIdx="5" presStyleCnt="7"/>
      <dgm:spPr/>
    </dgm:pt>
    <dgm:pt modelId="{CAB6E0D3-C045-4464-8C27-36F7DBB15DF5}" type="pres">
      <dgm:prSet presAssocID="{13ECF0F8-54F5-4934-B2FF-2BEB224707C4}" presName="connectorText" presStyleLbl="sibTrans1D1" presStyleIdx="5" presStyleCnt="7"/>
      <dgm:spPr/>
    </dgm:pt>
    <dgm:pt modelId="{7A57BC7E-271A-47B6-AA6A-A808754DADAE}" type="pres">
      <dgm:prSet presAssocID="{78CBA6D6-B340-48B3-8006-89839D326EFF}" presName="node" presStyleLbl="node1" presStyleIdx="6" presStyleCnt="8">
        <dgm:presLayoutVars>
          <dgm:bulletEnabled val="1"/>
        </dgm:presLayoutVars>
      </dgm:prSet>
      <dgm:spPr/>
    </dgm:pt>
    <dgm:pt modelId="{57B90177-D4C1-473A-9EF5-5646E7D0AF59}" type="pres">
      <dgm:prSet presAssocID="{9A06A1DD-20E9-4325-ADB0-AD6906F4ACF6}" presName="sibTrans" presStyleLbl="sibTrans1D1" presStyleIdx="6" presStyleCnt="7"/>
      <dgm:spPr/>
    </dgm:pt>
    <dgm:pt modelId="{EF59B155-5AEA-43F2-B295-3B34D8B48862}" type="pres">
      <dgm:prSet presAssocID="{9A06A1DD-20E9-4325-ADB0-AD6906F4ACF6}" presName="connectorText" presStyleLbl="sibTrans1D1" presStyleIdx="6" presStyleCnt="7"/>
      <dgm:spPr/>
    </dgm:pt>
    <dgm:pt modelId="{DA3787EB-E7BF-4688-B102-5D698C1DBACE}" type="pres">
      <dgm:prSet presAssocID="{7D260143-2119-4DAA-958A-44FADE8B95F7}" presName="node" presStyleLbl="node1" presStyleIdx="7" presStyleCnt="8">
        <dgm:presLayoutVars>
          <dgm:bulletEnabled val="1"/>
        </dgm:presLayoutVars>
      </dgm:prSet>
      <dgm:spPr/>
    </dgm:pt>
  </dgm:ptLst>
  <dgm:cxnLst>
    <dgm:cxn modelId="{369A350D-03CA-4386-B50A-79BB0196187C}" type="presOf" srcId="{DBC197F0-F6D4-42C0-AC7F-CBA9D25A2313}" destId="{F9C5982B-D802-4B1E-97D7-0FE523D22071}" srcOrd="0" destOrd="0" presId="urn:microsoft.com/office/officeart/2016/7/layout/RepeatingBendingProcessNew"/>
    <dgm:cxn modelId="{11A89410-CA10-4DE2-BEC4-D0073DAAF290}" type="presOf" srcId="{04232930-CDC6-4144-8F92-54F32BED0F81}" destId="{A81B04FC-ABE6-4719-9250-18E1B6A9EFB8}" srcOrd="0" destOrd="0" presId="urn:microsoft.com/office/officeart/2016/7/layout/RepeatingBendingProcessNew"/>
    <dgm:cxn modelId="{963A1315-8163-4483-8CD9-6BE76F56320C}" type="presOf" srcId="{C6CB15B8-B635-4028-86F3-F83CDA741BA0}" destId="{CF202184-2692-43B5-9816-546EFA343B03}" srcOrd="1" destOrd="0" presId="urn:microsoft.com/office/officeart/2016/7/layout/RepeatingBendingProcessNew"/>
    <dgm:cxn modelId="{D94D3D19-7937-4075-A9B7-21613220D7E2}" type="presOf" srcId="{AD20347B-B5DA-4D55-93E6-767C061F09EA}" destId="{C9D7247D-9DE9-4DB4-8818-E857F5A2BC4B}" srcOrd="0" destOrd="0" presId="urn:microsoft.com/office/officeart/2016/7/layout/RepeatingBendingProcessNew"/>
    <dgm:cxn modelId="{B90C921B-9A25-4A7E-A693-7673F7091E3A}" type="presOf" srcId="{9A06A1DD-20E9-4325-ADB0-AD6906F4ACF6}" destId="{EF59B155-5AEA-43F2-B295-3B34D8B48862}" srcOrd="1" destOrd="0" presId="urn:microsoft.com/office/officeart/2016/7/layout/RepeatingBendingProcessNew"/>
    <dgm:cxn modelId="{467F1B21-5E8E-494C-8838-39CC786A0725}" srcId="{BAC2C794-E90D-4E31-81D4-B7B6146DB6FB}" destId="{78CBA6D6-B340-48B3-8006-89839D326EFF}" srcOrd="6" destOrd="0" parTransId="{A2669FED-84C7-443B-BE64-204204699A6E}" sibTransId="{9A06A1DD-20E9-4325-ADB0-AD6906F4ACF6}"/>
    <dgm:cxn modelId="{FE411231-CA25-4871-8684-F3B5E3FD563F}" type="presOf" srcId="{81ADE74E-7610-42B7-BB75-B93F4D8F1BC3}" destId="{340B77BB-4DE4-4E1A-A2A0-24A0738EEF7E}" srcOrd="0" destOrd="0" presId="urn:microsoft.com/office/officeart/2016/7/layout/RepeatingBendingProcessNew"/>
    <dgm:cxn modelId="{926FD44C-7EF7-4A07-9324-27A51A36413B}" type="presOf" srcId="{26BA42DF-2B2D-4C99-AFDE-60F720EF0325}" destId="{06E78EF5-2A6D-484D-9D61-7687C7358D97}" srcOrd="0" destOrd="0" presId="urn:microsoft.com/office/officeart/2016/7/layout/RepeatingBendingProcessNew"/>
    <dgm:cxn modelId="{0DB4A96D-966D-4CD1-864B-C3D6F78A1425}" type="presOf" srcId="{13ECF0F8-54F5-4934-B2FF-2BEB224707C4}" destId="{2A5FF421-0F66-4560-A44F-06A628F3CF30}" srcOrd="0" destOrd="0" presId="urn:microsoft.com/office/officeart/2016/7/layout/RepeatingBendingProcessNew"/>
    <dgm:cxn modelId="{5BF9236F-B3B1-4DF1-AF73-10950F9394A3}" type="presOf" srcId="{C6CB15B8-B635-4028-86F3-F83CDA741BA0}" destId="{F92DAC59-330C-4B53-9D4A-E2F5EAA7C983}" srcOrd="0" destOrd="0" presId="urn:microsoft.com/office/officeart/2016/7/layout/RepeatingBendingProcessNew"/>
    <dgm:cxn modelId="{C9B29171-279E-41A1-903C-89FF8E922D0C}" type="presOf" srcId="{9BC5A784-0817-435E-B3E2-A044A77FEDF5}" destId="{01F45669-3AD8-40E5-85BA-F0E1BBA3EDCE}" srcOrd="0" destOrd="0" presId="urn:microsoft.com/office/officeart/2016/7/layout/RepeatingBendingProcessNew"/>
    <dgm:cxn modelId="{8AAA6F52-B5B1-46AF-BA6E-EB7EBE789124}" srcId="{BAC2C794-E90D-4E31-81D4-B7B6146DB6FB}" destId="{9BC5A784-0817-435E-B3E2-A044A77FEDF5}" srcOrd="4" destOrd="0" parTransId="{D4E6351F-1F16-4BB5-B907-431E170E4516}" sibTransId="{DBC197F0-F6D4-42C0-AC7F-CBA9D25A2313}"/>
    <dgm:cxn modelId="{ABB46573-A006-4B4B-98DB-1A21FBDE17CB}" type="presOf" srcId="{26BA42DF-2B2D-4C99-AFDE-60F720EF0325}" destId="{F60ADEA7-A40B-48E3-A683-89809C5A2DBE}" srcOrd="1" destOrd="0" presId="urn:microsoft.com/office/officeart/2016/7/layout/RepeatingBendingProcessNew"/>
    <dgm:cxn modelId="{AB336D56-DB38-4455-89EE-51E54A93D922}" type="presOf" srcId="{DC59B58A-B479-445F-BD32-4B618A3C84CF}" destId="{EF662F6A-3356-4B72-B8F9-35840F75FC73}" srcOrd="0" destOrd="0" presId="urn:microsoft.com/office/officeart/2016/7/layout/RepeatingBendingProcessNew"/>
    <dgm:cxn modelId="{E602285A-B915-47F2-B56C-C5D23F2B00DC}" type="presOf" srcId="{F54DFA86-7444-4E2F-BE82-5ABE0102034A}" destId="{C31CF0FB-7FD8-470B-AE71-A05A46B224BA}" srcOrd="0" destOrd="0" presId="urn:microsoft.com/office/officeart/2016/7/layout/RepeatingBendingProcessNew"/>
    <dgm:cxn modelId="{BDD4B288-CC7E-434C-A199-98CF64600BFD}" type="presOf" srcId="{9A06A1DD-20E9-4325-ADB0-AD6906F4ACF6}" destId="{57B90177-D4C1-473A-9EF5-5646E7D0AF59}" srcOrd="0" destOrd="0" presId="urn:microsoft.com/office/officeart/2016/7/layout/RepeatingBendingProcessNew"/>
    <dgm:cxn modelId="{4125FE89-2D87-49E8-8E54-B577947DF9E5}" type="presOf" srcId="{57769EBB-4F11-4B03-B8B1-DFF1A03C0449}" destId="{C6D86A4C-6DAE-4ED0-921D-4CFB7AA5133E}" srcOrd="1" destOrd="0" presId="urn:microsoft.com/office/officeart/2016/7/layout/RepeatingBendingProcessNew"/>
    <dgm:cxn modelId="{B53F518D-E757-41B4-85F7-5C34EF9234F9}" type="presOf" srcId="{7D260143-2119-4DAA-958A-44FADE8B95F7}" destId="{DA3787EB-E7BF-4688-B102-5D698C1DBACE}" srcOrd="0" destOrd="0" presId="urn:microsoft.com/office/officeart/2016/7/layout/RepeatingBendingProcessNew"/>
    <dgm:cxn modelId="{3A29D790-2B60-497F-AEBA-40634FBC0E6F}" srcId="{BAC2C794-E90D-4E31-81D4-B7B6146DB6FB}" destId="{DE85E8CE-F98A-4F3C-8923-4398340D38BD}" srcOrd="3" destOrd="0" parTransId="{03632B82-D7DE-46F3-93B8-2A3B4AE99F81}" sibTransId="{C6CB15B8-B635-4028-86F3-F83CDA741BA0}"/>
    <dgm:cxn modelId="{EC61529C-0058-4E7A-BE39-2860D8BA0F31}" srcId="{BAC2C794-E90D-4E31-81D4-B7B6146DB6FB}" destId="{DC59B58A-B479-445F-BD32-4B618A3C84CF}" srcOrd="1" destOrd="0" parTransId="{2B33D6B1-1FEB-430E-BABD-039581D8B5D1}" sibTransId="{AD20347B-B5DA-4D55-93E6-767C061F09EA}"/>
    <dgm:cxn modelId="{1D2AA19C-5CDC-451B-B4BA-9519839995B0}" srcId="{BAC2C794-E90D-4E31-81D4-B7B6146DB6FB}" destId="{04232930-CDC6-4144-8F92-54F32BED0F81}" srcOrd="5" destOrd="0" parTransId="{F70FAC23-07A3-44FE-BDB6-EFFF336BEC45}" sibTransId="{13ECF0F8-54F5-4934-B2FF-2BEB224707C4}"/>
    <dgm:cxn modelId="{B728979D-EE79-44E9-876B-0F1067A08EC4}" srcId="{BAC2C794-E90D-4E31-81D4-B7B6146DB6FB}" destId="{7D260143-2119-4DAA-958A-44FADE8B95F7}" srcOrd="7" destOrd="0" parTransId="{CA78E0BF-5B56-4A12-9562-D03EDA3E1D31}" sibTransId="{0334B113-2BDF-4BE4-8592-46100D47F5DB}"/>
    <dgm:cxn modelId="{9048F89F-9DD8-420B-9262-513D79AE7C7C}" type="presOf" srcId="{57769EBB-4F11-4B03-B8B1-DFF1A03C0449}" destId="{290FECFE-441D-4C8D-B640-DF5C15E79D79}" srcOrd="0" destOrd="0" presId="urn:microsoft.com/office/officeart/2016/7/layout/RepeatingBendingProcessNew"/>
    <dgm:cxn modelId="{462768B9-5DA7-43D9-95C1-80941D0645CC}" type="presOf" srcId="{13ECF0F8-54F5-4934-B2FF-2BEB224707C4}" destId="{CAB6E0D3-C045-4464-8C27-36F7DBB15DF5}" srcOrd="1" destOrd="0" presId="urn:microsoft.com/office/officeart/2016/7/layout/RepeatingBendingProcessNew"/>
    <dgm:cxn modelId="{0852A3BE-C11D-480C-B468-58BA524EB26E}" type="presOf" srcId="{78CBA6D6-B340-48B3-8006-89839D326EFF}" destId="{7A57BC7E-271A-47B6-AA6A-A808754DADAE}" srcOrd="0" destOrd="0" presId="urn:microsoft.com/office/officeart/2016/7/layout/RepeatingBendingProcessNew"/>
    <dgm:cxn modelId="{7F2E6EC7-9022-481D-9FFF-79C156308E08}" srcId="{BAC2C794-E90D-4E31-81D4-B7B6146DB6FB}" destId="{81ADE74E-7610-42B7-BB75-B93F4D8F1BC3}" srcOrd="0" destOrd="0" parTransId="{1D5D5A84-A399-4019-832F-48855263AF7E}" sibTransId="{57769EBB-4F11-4B03-B8B1-DFF1A03C0449}"/>
    <dgm:cxn modelId="{C470C0D6-EF05-45C3-BCF1-AA7F9F217358}" srcId="{BAC2C794-E90D-4E31-81D4-B7B6146DB6FB}" destId="{F54DFA86-7444-4E2F-BE82-5ABE0102034A}" srcOrd="2" destOrd="0" parTransId="{390078B8-535E-45C4-9AAD-A3BD399CA0B5}" sibTransId="{26BA42DF-2B2D-4C99-AFDE-60F720EF0325}"/>
    <dgm:cxn modelId="{3ECC35F6-523D-412D-9B10-A647EFCFBA79}" type="presOf" srcId="{AD20347B-B5DA-4D55-93E6-767C061F09EA}" destId="{FA8E8452-6FF8-4B58-8595-D58163DBC352}" srcOrd="1" destOrd="0" presId="urn:microsoft.com/office/officeart/2016/7/layout/RepeatingBendingProcessNew"/>
    <dgm:cxn modelId="{5A8C24F7-84D3-421D-AD41-8FE8667C7891}" type="presOf" srcId="{DBC197F0-F6D4-42C0-AC7F-CBA9D25A2313}" destId="{FDC17B6B-C099-4706-9FD1-411AF431CF22}" srcOrd="1" destOrd="0" presId="urn:microsoft.com/office/officeart/2016/7/layout/RepeatingBendingProcessNew"/>
    <dgm:cxn modelId="{AA767AF7-A27A-46BC-BA6F-CEF19213C919}" type="presOf" srcId="{BAC2C794-E90D-4E31-81D4-B7B6146DB6FB}" destId="{18149B04-2449-4BF8-B6FC-A0345CE6BECD}" srcOrd="0" destOrd="0" presId="urn:microsoft.com/office/officeart/2016/7/layout/RepeatingBendingProcessNew"/>
    <dgm:cxn modelId="{AE7BECF8-2795-4D45-ACE7-F8804B4D667C}" type="presOf" srcId="{DE85E8CE-F98A-4F3C-8923-4398340D38BD}" destId="{6E52CD6E-70D4-44C3-9ADE-5F98695C6B5D}" srcOrd="0" destOrd="0" presId="urn:microsoft.com/office/officeart/2016/7/layout/RepeatingBendingProcessNew"/>
    <dgm:cxn modelId="{BC6AF4E2-1D32-4DA7-AB5B-5A6FA9E5015D}" type="presParOf" srcId="{18149B04-2449-4BF8-B6FC-A0345CE6BECD}" destId="{340B77BB-4DE4-4E1A-A2A0-24A0738EEF7E}" srcOrd="0" destOrd="0" presId="urn:microsoft.com/office/officeart/2016/7/layout/RepeatingBendingProcessNew"/>
    <dgm:cxn modelId="{512535B1-44FE-41E5-8CA4-0BACDE5F9496}" type="presParOf" srcId="{18149B04-2449-4BF8-B6FC-A0345CE6BECD}" destId="{290FECFE-441D-4C8D-B640-DF5C15E79D79}" srcOrd="1" destOrd="0" presId="urn:microsoft.com/office/officeart/2016/7/layout/RepeatingBendingProcessNew"/>
    <dgm:cxn modelId="{BFB95170-3FB0-48FF-8264-ED8501A29CB1}" type="presParOf" srcId="{290FECFE-441D-4C8D-B640-DF5C15E79D79}" destId="{C6D86A4C-6DAE-4ED0-921D-4CFB7AA5133E}" srcOrd="0" destOrd="0" presId="urn:microsoft.com/office/officeart/2016/7/layout/RepeatingBendingProcessNew"/>
    <dgm:cxn modelId="{1378ABB0-E800-4430-BA29-4935B402803F}" type="presParOf" srcId="{18149B04-2449-4BF8-B6FC-A0345CE6BECD}" destId="{EF662F6A-3356-4B72-B8F9-35840F75FC73}" srcOrd="2" destOrd="0" presId="urn:microsoft.com/office/officeart/2016/7/layout/RepeatingBendingProcessNew"/>
    <dgm:cxn modelId="{8EB96BD3-79A4-45C9-A60A-6B96FDE3824F}" type="presParOf" srcId="{18149B04-2449-4BF8-B6FC-A0345CE6BECD}" destId="{C9D7247D-9DE9-4DB4-8818-E857F5A2BC4B}" srcOrd="3" destOrd="0" presId="urn:microsoft.com/office/officeart/2016/7/layout/RepeatingBendingProcessNew"/>
    <dgm:cxn modelId="{52848FA9-C854-4F97-8BBF-7D3B33B80BF4}" type="presParOf" srcId="{C9D7247D-9DE9-4DB4-8818-E857F5A2BC4B}" destId="{FA8E8452-6FF8-4B58-8595-D58163DBC352}" srcOrd="0" destOrd="0" presId="urn:microsoft.com/office/officeart/2016/7/layout/RepeatingBendingProcessNew"/>
    <dgm:cxn modelId="{3B3B4FC8-08DE-4042-8F4E-AF69F5394E22}" type="presParOf" srcId="{18149B04-2449-4BF8-B6FC-A0345CE6BECD}" destId="{C31CF0FB-7FD8-470B-AE71-A05A46B224BA}" srcOrd="4" destOrd="0" presId="urn:microsoft.com/office/officeart/2016/7/layout/RepeatingBendingProcessNew"/>
    <dgm:cxn modelId="{B7DCECB3-3CA7-463E-905C-FFAD56C0D897}" type="presParOf" srcId="{18149B04-2449-4BF8-B6FC-A0345CE6BECD}" destId="{06E78EF5-2A6D-484D-9D61-7687C7358D97}" srcOrd="5" destOrd="0" presId="urn:microsoft.com/office/officeart/2016/7/layout/RepeatingBendingProcessNew"/>
    <dgm:cxn modelId="{BC5BC9F7-EA89-4301-B087-84721C1E4939}" type="presParOf" srcId="{06E78EF5-2A6D-484D-9D61-7687C7358D97}" destId="{F60ADEA7-A40B-48E3-A683-89809C5A2DBE}" srcOrd="0" destOrd="0" presId="urn:microsoft.com/office/officeart/2016/7/layout/RepeatingBendingProcessNew"/>
    <dgm:cxn modelId="{44408881-5262-48B2-B026-CC251E186885}" type="presParOf" srcId="{18149B04-2449-4BF8-B6FC-A0345CE6BECD}" destId="{6E52CD6E-70D4-44C3-9ADE-5F98695C6B5D}" srcOrd="6" destOrd="0" presId="urn:microsoft.com/office/officeart/2016/7/layout/RepeatingBendingProcessNew"/>
    <dgm:cxn modelId="{D07E0C83-0087-4D15-964B-84254C1EB8DF}" type="presParOf" srcId="{18149B04-2449-4BF8-B6FC-A0345CE6BECD}" destId="{F92DAC59-330C-4B53-9D4A-E2F5EAA7C983}" srcOrd="7" destOrd="0" presId="urn:microsoft.com/office/officeart/2016/7/layout/RepeatingBendingProcessNew"/>
    <dgm:cxn modelId="{3BC4C69B-0702-4525-AF01-2B53B41A5156}" type="presParOf" srcId="{F92DAC59-330C-4B53-9D4A-E2F5EAA7C983}" destId="{CF202184-2692-43B5-9816-546EFA343B03}" srcOrd="0" destOrd="0" presId="urn:microsoft.com/office/officeart/2016/7/layout/RepeatingBendingProcessNew"/>
    <dgm:cxn modelId="{6A5FA567-23AE-4F2A-8E63-EA7D7F87DC90}" type="presParOf" srcId="{18149B04-2449-4BF8-B6FC-A0345CE6BECD}" destId="{01F45669-3AD8-40E5-85BA-F0E1BBA3EDCE}" srcOrd="8" destOrd="0" presId="urn:microsoft.com/office/officeart/2016/7/layout/RepeatingBendingProcessNew"/>
    <dgm:cxn modelId="{73C0C7C3-FBC6-4E95-8B19-A1940317A153}" type="presParOf" srcId="{18149B04-2449-4BF8-B6FC-A0345CE6BECD}" destId="{F9C5982B-D802-4B1E-97D7-0FE523D22071}" srcOrd="9" destOrd="0" presId="urn:microsoft.com/office/officeart/2016/7/layout/RepeatingBendingProcessNew"/>
    <dgm:cxn modelId="{EA057912-7E4D-4A9A-B73D-32F6FB6B32D4}" type="presParOf" srcId="{F9C5982B-D802-4B1E-97D7-0FE523D22071}" destId="{FDC17B6B-C099-4706-9FD1-411AF431CF22}" srcOrd="0" destOrd="0" presId="urn:microsoft.com/office/officeart/2016/7/layout/RepeatingBendingProcessNew"/>
    <dgm:cxn modelId="{01D38455-202C-46DD-B480-418EA48E237E}" type="presParOf" srcId="{18149B04-2449-4BF8-B6FC-A0345CE6BECD}" destId="{A81B04FC-ABE6-4719-9250-18E1B6A9EFB8}" srcOrd="10" destOrd="0" presId="urn:microsoft.com/office/officeart/2016/7/layout/RepeatingBendingProcessNew"/>
    <dgm:cxn modelId="{8C208DC7-B750-474E-9334-F9FF33FCF661}" type="presParOf" srcId="{18149B04-2449-4BF8-B6FC-A0345CE6BECD}" destId="{2A5FF421-0F66-4560-A44F-06A628F3CF30}" srcOrd="11" destOrd="0" presId="urn:microsoft.com/office/officeart/2016/7/layout/RepeatingBendingProcessNew"/>
    <dgm:cxn modelId="{96B47BB3-FA5D-4485-A51A-6D0050921913}" type="presParOf" srcId="{2A5FF421-0F66-4560-A44F-06A628F3CF30}" destId="{CAB6E0D3-C045-4464-8C27-36F7DBB15DF5}" srcOrd="0" destOrd="0" presId="urn:microsoft.com/office/officeart/2016/7/layout/RepeatingBendingProcessNew"/>
    <dgm:cxn modelId="{53262C29-1FEA-4310-B203-380A7FFD1B2E}" type="presParOf" srcId="{18149B04-2449-4BF8-B6FC-A0345CE6BECD}" destId="{7A57BC7E-271A-47B6-AA6A-A808754DADAE}" srcOrd="12" destOrd="0" presId="urn:microsoft.com/office/officeart/2016/7/layout/RepeatingBendingProcessNew"/>
    <dgm:cxn modelId="{8004A55D-168A-47D8-966C-3610B46D1D2C}" type="presParOf" srcId="{18149B04-2449-4BF8-B6FC-A0345CE6BECD}" destId="{57B90177-D4C1-473A-9EF5-5646E7D0AF59}" srcOrd="13" destOrd="0" presId="urn:microsoft.com/office/officeart/2016/7/layout/RepeatingBendingProcessNew"/>
    <dgm:cxn modelId="{A13736CE-4E25-4AEF-9E15-1E85F15618ED}" type="presParOf" srcId="{57B90177-D4C1-473A-9EF5-5646E7D0AF59}" destId="{EF59B155-5AEA-43F2-B295-3B34D8B48862}" srcOrd="0" destOrd="0" presId="urn:microsoft.com/office/officeart/2016/7/layout/RepeatingBendingProcessNew"/>
    <dgm:cxn modelId="{C0F4B463-45F0-4BFB-8896-685A1A78333B}" type="presParOf" srcId="{18149B04-2449-4BF8-B6FC-A0345CE6BECD}" destId="{DA3787EB-E7BF-4688-B102-5D698C1DBACE}"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D68B38-13AA-4660-A614-5E77C1E3E62F}"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A9509563-BD14-4375-ADDD-75306C5696AC}">
      <dgm:prSet/>
      <dgm:spPr/>
      <dgm:t>
        <a:bodyPr/>
        <a:lstStyle/>
        <a:p>
          <a:r>
            <a:rPr lang="en-US">
              <a:latin typeface="Calibri"/>
              <a:ea typeface="Calibri"/>
              <a:cs typeface="Calibri"/>
            </a:rPr>
            <a:t>Goals and objectives for increasing well-being </a:t>
          </a:r>
        </a:p>
      </dgm:t>
    </dgm:pt>
    <dgm:pt modelId="{F6D6396F-2E49-4AC6-9169-C8999EEC1220}" type="parTrans" cxnId="{42E3BDEE-923A-4BE8-8C15-65C057580D8E}">
      <dgm:prSet/>
      <dgm:spPr/>
      <dgm:t>
        <a:bodyPr/>
        <a:lstStyle/>
        <a:p>
          <a:endParaRPr lang="en-US"/>
        </a:p>
      </dgm:t>
    </dgm:pt>
    <dgm:pt modelId="{220FDFAE-5C8C-44BE-AEC7-B2EF86AB8F9C}" type="sibTrans" cxnId="{42E3BDEE-923A-4BE8-8C15-65C057580D8E}">
      <dgm:prSet/>
      <dgm:spPr/>
      <dgm:t>
        <a:bodyPr/>
        <a:lstStyle/>
        <a:p>
          <a:endParaRPr lang="en-US"/>
        </a:p>
      </dgm:t>
    </dgm:pt>
    <dgm:pt modelId="{92D88669-7574-4FBF-9DE7-08B5BD805850}">
      <dgm:prSet/>
      <dgm:spPr/>
      <dgm:t>
        <a:bodyPr/>
        <a:lstStyle/>
        <a:p>
          <a:r>
            <a:rPr lang="en-US">
              <a:latin typeface="Calibri"/>
              <a:ea typeface="Calibri"/>
              <a:cs typeface="Calibri"/>
            </a:rPr>
            <a:t>Service activities and expected outcomes​</a:t>
          </a:r>
        </a:p>
      </dgm:t>
    </dgm:pt>
    <dgm:pt modelId="{22F95516-24E8-4BF5-B57A-2F8342091DB1}" type="parTrans" cxnId="{97DEA82F-90F2-4C49-9AEE-610193F31DC6}">
      <dgm:prSet/>
      <dgm:spPr/>
      <dgm:t>
        <a:bodyPr/>
        <a:lstStyle/>
        <a:p>
          <a:endParaRPr lang="en-US"/>
        </a:p>
      </dgm:t>
    </dgm:pt>
    <dgm:pt modelId="{D9D17547-6AB0-42A3-97B4-FB6B41EBEAEA}" type="sibTrans" cxnId="{97DEA82F-90F2-4C49-9AEE-610193F31DC6}">
      <dgm:prSet/>
      <dgm:spPr/>
      <dgm:t>
        <a:bodyPr/>
        <a:lstStyle/>
        <a:p>
          <a:endParaRPr lang="en-US"/>
        </a:p>
      </dgm:t>
    </dgm:pt>
    <dgm:pt modelId="{D2B5FD22-8B19-4D69-8560-A9105260EB69}">
      <dgm:prSet/>
      <dgm:spPr/>
      <dgm:t>
        <a:bodyPr/>
        <a:lstStyle/>
        <a:p>
          <a:r>
            <a:rPr lang="en-US">
              <a:latin typeface="Calibri"/>
              <a:ea typeface="Calibri"/>
              <a:cs typeface="Calibri"/>
            </a:rPr>
            <a:t>Who is responsible for each activity​</a:t>
          </a:r>
        </a:p>
      </dgm:t>
    </dgm:pt>
    <dgm:pt modelId="{DCE9BD1E-AB14-473D-97C3-90A7DCA7FE43}" type="parTrans" cxnId="{11461E54-A985-471F-88C1-F32752970800}">
      <dgm:prSet/>
      <dgm:spPr/>
      <dgm:t>
        <a:bodyPr/>
        <a:lstStyle/>
        <a:p>
          <a:endParaRPr lang="en-US"/>
        </a:p>
      </dgm:t>
    </dgm:pt>
    <dgm:pt modelId="{A09DED91-5699-4F7D-A0F6-C3195E8EF23A}" type="sibTrans" cxnId="{11461E54-A985-471F-88C1-F32752970800}">
      <dgm:prSet/>
      <dgm:spPr/>
      <dgm:t>
        <a:bodyPr/>
        <a:lstStyle/>
        <a:p>
          <a:endParaRPr lang="en-US"/>
        </a:p>
      </dgm:t>
    </dgm:pt>
    <dgm:pt modelId="{713A9C9C-8A42-43B2-B3B6-76C894A996A6}">
      <dgm:prSet/>
      <dgm:spPr/>
      <dgm:t>
        <a:bodyPr/>
        <a:lstStyle/>
        <a:p>
          <a:r>
            <a:rPr lang="en-US">
              <a:latin typeface="Calibri"/>
              <a:ea typeface="Calibri"/>
              <a:cs typeface="Calibri"/>
            </a:rPr>
            <a:t>Dates for actions to be completed ​</a:t>
          </a:r>
        </a:p>
      </dgm:t>
    </dgm:pt>
    <dgm:pt modelId="{AF96B024-1885-4F9E-A106-5C8A054FD603}" type="parTrans" cxnId="{8FF46016-AED0-4225-BEEC-DA22C202D34D}">
      <dgm:prSet/>
      <dgm:spPr/>
      <dgm:t>
        <a:bodyPr/>
        <a:lstStyle/>
        <a:p>
          <a:endParaRPr lang="en-US"/>
        </a:p>
      </dgm:t>
    </dgm:pt>
    <dgm:pt modelId="{365896CA-93DF-4D21-B843-A82FDD55509C}" type="sibTrans" cxnId="{8FF46016-AED0-4225-BEEC-DA22C202D34D}">
      <dgm:prSet/>
      <dgm:spPr/>
      <dgm:t>
        <a:bodyPr/>
        <a:lstStyle/>
        <a:p>
          <a:endParaRPr lang="en-US"/>
        </a:p>
      </dgm:t>
    </dgm:pt>
    <dgm:pt modelId="{5A05C11A-4118-4BED-9C12-7F68D79F097F}">
      <dgm:prSet/>
      <dgm:spPr/>
      <dgm:t>
        <a:bodyPr/>
        <a:lstStyle/>
        <a:p>
          <a:r>
            <a:rPr lang="en-US">
              <a:latin typeface="Calibri"/>
              <a:ea typeface="Calibri"/>
              <a:cs typeface="Calibri"/>
            </a:rPr>
            <a:t>Schedule of time and place for certain activities​</a:t>
          </a:r>
        </a:p>
      </dgm:t>
    </dgm:pt>
    <dgm:pt modelId="{5A1BC622-CA02-4EF8-83E8-7EAC5869C520}" type="parTrans" cxnId="{BB3AB93F-92A4-44B7-AC54-707C16FD9D7B}">
      <dgm:prSet/>
      <dgm:spPr/>
      <dgm:t>
        <a:bodyPr/>
        <a:lstStyle/>
        <a:p>
          <a:endParaRPr lang="en-US"/>
        </a:p>
      </dgm:t>
    </dgm:pt>
    <dgm:pt modelId="{D6FA9EC5-AE99-4D6D-8F43-4A4FF3F1C609}" type="sibTrans" cxnId="{BB3AB93F-92A4-44B7-AC54-707C16FD9D7B}">
      <dgm:prSet/>
      <dgm:spPr/>
      <dgm:t>
        <a:bodyPr/>
        <a:lstStyle/>
        <a:p>
          <a:endParaRPr lang="en-US"/>
        </a:p>
      </dgm:t>
    </dgm:pt>
    <dgm:pt modelId="{8CA5CB55-00D6-458A-8896-8F0A4F2E9DE1}">
      <dgm:prSet/>
      <dgm:spPr/>
      <dgm:t>
        <a:bodyPr/>
        <a:lstStyle/>
        <a:p>
          <a:r>
            <a:rPr lang="en-US">
              <a:latin typeface="Calibri"/>
              <a:ea typeface="Calibri"/>
              <a:cs typeface="Calibri"/>
            </a:rPr>
            <a:t>Signature of case manager and client</a:t>
          </a:r>
        </a:p>
      </dgm:t>
    </dgm:pt>
    <dgm:pt modelId="{21CBF6F5-860F-4482-8AD0-7134FFF54619}" type="parTrans" cxnId="{EDA35AE6-1069-462D-820F-C954F2635D33}">
      <dgm:prSet/>
      <dgm:spPr/>
      <dgm:t>
        <a:bodyPr/>
        <a:lstStyle/>
        <a:p>
          <a:endParaRPr lang="en-US"/>
        </a:p>
      </dgm:t>
    </dgm:pt>
    <dgm:pt modelId="{2B93B6AC-53F5-4372-8C5F-DE4A62F76F4C}" type="sibTrans" cxnId="{EDA35AE6-1069-462D-820F-C954F2635D33}">
      <dgm:prSet/>
      <dgm:spPr/>
      <dgm:t>
        <a:bodyPr/>
        <a:lstStyle/>
        <a:p>
          <a:endParaRPr lang="en-US"/>
        </a:p>
      </dgm:t>
    </dgm:pt>
    <dgm:pt modelId="{D48932E8-894B-4B61-87A3-BBBC171010E0}" type="pres">
      <dgm:prSet presAssocID="{36D68B38-13AA-4660-A614-5E77C1E3E62F}" presName="linear" presStyleCnt="0">
        <dgm:presLayoutVars>
          <dgm:dir/>
          <dgm:animLvl val="lvl"/>
          <dgm:resizeHandles val="exact"/>
        </dgm:presLayoutVars>
      </dgm:prSet>
      <dgm:spPr/>
    </dgm:pt>
    <dgm:pt modelId="{C358E9E4-E377-4E1A-AB96-F3EF4227FFDF}" type="pres">
      <dgm:prSet presAssocID="{A9509563-BD14-4375-ADDD-75306C5696AC}" presName="parentLin" presStyleCnt="0"/>
      <dgm:spPr/>
    </dgm:pt>
    <dgm:pt modelId="{32904E2A-EA1D-4075-9D32-96E51363474B}" type="pres">
      <dgm:prSet presAssocID="{A9509563-BD14-4375-ADDD-75306C5696AC}" presName="parentLeftMargin" presStyleLbl="node1" presStyleIdx="0" presStyleCnt="6"/>
      <dgm:spPr/>
    </dgm:pt>
    <dgm:pt modelId="{ADC81A3D-BEB5-43D6-B21A-C1CA66A85390}" type="pres">
      <dgm:prSet presAssocID="{A9509563-BD14-4375-ADDD-75306C5696AC}" presName="parentText" presStyleLbl="node1" presStyleIdx="0" presStyleCnt="6">
        <dgm:presLayoutVars>
          <dgm:chMax val="0"/>
          <dgm:bulletEnabled val="1"/>
        </dgm:presLayoutVars>
      </dgm:prSet>
      <dgm:spPr/>
    </dgm:pt>
    <dgm:pt modelId="{8ACE3514-B9DF-467F-AB03-767FCE0F099D}" type="pres">
      <dgm:prSet presAssocID="{A9509563-BD14-4375-ADDD-75306C5696AC}" presName="negativeSpace" presStyleCnt="0"/>
      <dgm:spPr/>
    </dgm:pt>
    <dgm:pt modelId="{DED7FF54-FF4C-4A12-9683-E082C4072894}" type="pres">
      <dgm:prSet presAssocID="{A9509563-BD14-4375-ADDD-75306C5696AC}" presName="childText" presStyleLbl="conFgAcc1" presStyleIdx="0" presStyleCnt="6">
        <dgm:presLayoutVars>
          <dgm:bulletEnabled val="1"/>
        </dgm:presLayoutVars>
      </dgm:prSet>
      <dgm:spPr/>
    </dgm:pt>
    <dgm:pt modelId="{C3139C68-E8FA-4E08-9135-FC028CA2863C}" type="pres">
      <dgm:prSet presAssocID="{220FDFAE-5C8C-44BE-AEC7-B2EF86AB8F9C}" presName="spaceBetweenRectangles" presStyleCnt="0"/>
      <dgm:spPr/>
    </dgm:pt>
    <dgm:pt modelId="{E48AC816-F206-477D-B7FE-AD66B58049E5}" type="pres">
      <dgm:prSet presAssocID="{92D88669-7574-4FBF-9DE7-08B5BD805850}" presName="parentLin" presStyleCnt="0"/>
      <dgm:spPr/>
    </dgm:pt>
    <dgm:pt modelId="{D3594DDB-CF49-492A-8E6C-14EFB92FA7ED}" type="pres">
      <dgm:prSet presAssocID="{92D88669-7574-4FBF-9DE7-08B5BD805850}" presName="parentLeftMargin" presStyleLbl="node1" presStyleIdx="0" presStyleCnt="6"/>
      <dgm:spPr/>
    </dgm:pt>
    <dgm:pt modelId="{4E563130-A7AA-4742-97B1-9D8BC9B0EA8C}" type="pres">
      <dgm:prSet presAssocID="{92D88669-7574-4FBF-9DE7-08B5BD805850}" presName="parentText" presStyleLbl="node1" presStyleIdx="1" presStyleCnt="6">
        <dgm:presLayoutVars>
          <dgm:chMax val="0"/>
          <dgm:bulletEnabled val="1"/>
        </dgm:presLayoutVars>
      </dgm:prSet>
      <dgm:spPr/>
    </dgm:pt>
    <dgm:pt modelId="{E1C830FE-9FB7-4BB6-BD63-80D5337B5CB9}" type="pres">
      <dgm:prSet presAssocID="{92D88669-7574-4FBF-9DE7-08B5BD805850}" presName="negativeSpace" presStyleCnt="0"/>
      <dgm:spPr/>
    </dgm:pt>
    <dgm:pt modelId="{D6A563D5-CF31-446B-BC95-018A463A86B9}" type="pres">
      <dgm:prSet presAssocID="{92D88669-7574-4FBF-9DE7-08B5BD805850}" presName="childText" presStyleLbl="conFgAcc1" presStyleIdx="1" presStyleCnt="6">
        <dgm:presLayoutVars>
          <dgm:bulletEnabled val="1"/>
        </dgm:presLayoutVars>
      </dgm:prSet>
      <dgm:spPr/>
    </dgm:pt>
    <dgm:pt modelId="{59AB719E-C6B3-4A45-9128-C885BF47BFFE}" type="pres">
      <dgm:prSet presAssocID="{D9D17547-6AB0-42A3-97B4-FB6B41EBEAEA}" presName="spaceBetweenRectangles" presStyleCnt="0"/>
      <dgm:spPr/>
    </dgm:pt>
    <dgm:pt modelId="{C0ABE8B2-1BC2-42C1-8201-B75A8FBD0EE7}" type="pres">
      <dgm:prSet presAssocID="{D2B5FD22-8B19-4D69-8560-A9105260EB69}" presName="parentLin" presStyleCnt="0"/>
      <dgm:spPr/>
    </dgm:pt>
    <dgm:pt modelId="{4F72DA71-1FE6-4332-B6AA-76270F21BCCA}" type="pres">
      <dgm:prSet presAssocID="{D2B5FD22-8B19-4D69-8560-A9105260EB69}" presName="parentLeftMargin" presStyleLbl="node1" presStyleIdx="1" presStyleCnt="6"/>
      <dgm:spPr/>
    </dgm:pt>
    <dgm:pt modelId="{D7DE070B-D5F0-4E7E-864A-76B2F6CC1E4B}" type="pres">
      <dgm:prSet presAssocID="{D2B5FD22-8B19-4D69-8560-A9105260EB69}" presName="parentText" presStyleLbl="node1" presStyleIdx="2" presStyleCnt="6">
        <dgm:presLayoutVars>
          <dgm:chMax val="0"/>
          <dgm:bulletEnabled val="1"/>
        </dgm:presLayoutVars>
      </dgm:prSet>
      <dgm:spPr/>
    </dgm:pt>
    <dgm:pt modelId="{AF10DCC1-7117-4ECE-BA36-448B609F9A0F}" type="pres">
      <dgm:prSet presAssocID="{D2B5FD22-8B19-4D69-8560-A9105260EB69}" presName="negativeSpace" presStyleCnt="0"/>
      <dgm:spPr/>
    </dgm:pt>
    <dgm:pt modelId="{DA8B56F7-27BA-4F85-B88E-5DF0C490FF28}" type="pres">
      <dgm:prSet presAssocID="{D2B5FD22-8B19-4D69-8560-A9105260EB69}" presName="childText" presStyleLbl="conFgAcc1" presStyleIdx="2" presStyleCnt="6">
        <dgm:presLayoutVars>
          <dgm:bulletEnabled val="1"/>
        </dgm:presLayoutVars>
      </dgm:prSet>
      <dgm:spPr/>
    </dgm:pt>
    <dgm:pt modelId="{3DE09838-0DCE-42C8-89D4-328D46281602}" type="pres">
      <dgm:prSet presAssocID="{A09DED91-5699-4F7D-A0F6-C3195E8EF23A}" presName="spaceBetweenRectangles" presStyleCnt="0"/>
      <dgm:spPr/>
    </dgm:pt>
    <dgm:pt modelId="{B04B42C7-6A82-42B1-A98D-E446A5A91D49}" type="pres">
      <dgm:prSet presAssocID="{713A9C9C-8A42-43B2-B3B6-76C894A996A6}" presName="parentLin" presStyleCnt="0"/>
      <dgm:spPr/>
    </dgm:pt>
    <dgm:pt modelId="{345017E2-437A-4A02-958C-C755D028340A}" type="pres">
      <dgm:prSet presAssocID="{713A9C9C-8A42-43B2-B3B6-76C894A996A6}" presName="parentLeftMargin" presStyleLbl="node1" presStyleIdx="2" presStyleCnt="6"/>
      <dgm:spPr/>
    </dgm:pt>
    <dgm:pt modelId="{BC8F7CF3-20B2-48CE-813C-F9FCA2B3CEAF}" type="pres">
      <dgm:prSet presAssocID="{713A9C9C-8A42-43B2-B3B6-76C894A996A6}" presName="parentText" presStyleLbl="node1" presStyleIdx="3" presStyleCnt="6">
        <dgm:presLayoutVars>
          <dgm:chMax val="0"/>
          <dgm:bulletEnabled val="1"/>
        </dgm:presLayoutVars>
      </dgm:prSet>
      <dgm:spPr/>
    </dgm:pt>
    <dgm:pt modelId="{9803B590-F438-43CD-B815-E8747A7946CE}" type="pres">
      <dgm:prSet presAssocID="{713A9C9C-8A42-43B2-B3B6-76C894A996A6}" presName="negativeSpace" presStyleCnt="0"/>
      <dgm:spPr/>
    </dgm:pt>
    <dgm:pt modelId="{28C4B2AC-536A-4293-AB02-4836F3798166}" type="pres">
      <dgm:prSet presAssocID="{713A9C9C-8A42-43B2-B3B6-76C894A996A6}" presName="childText" presStyleLbl="conFgAcc1" presStyleIdx="3" presStyleCnt="6">
        <dgm:presLayoutVars>
          <dgm:bulletEnabled val="1"/>
        </dgm:presLayoutVars>
      </dgm:prSet>
      <dgm:spPr/>
    </dgm:pt>
    <dgm:pt modelId="{E1F9E0D3-A087-4E5D-B146-B47209E3A550}" type="pres">
      <dgm:prSet presAssocID="{365896CA-93DF-4D21-B843-A82FDD55509C}" presName="spaceBetweenRectangles" presStyleCnt="0"/>
      <dgm:spPr/>
    </dgm:pt>
    <dgm:pt modelId="{F092E406-8D0E-46EB-BA5F-0D6DB6FEED1C}" type="pres">
      <dgm:prSet presAssocID="{5A05C11A-4118-4BED-9C12-7F68D79F097F}" presName="parentLin" presStyleCnt="0"/>
      <dgm:spPr/>
    </dgm:pt>
    <dgm:pt modelId="{33E7A56F-1339-4FDB-8932-8579B9FE5185}" type="pres">
      <dgm:prSet presAssocID="{5A05C11A-4118-4BED-9C12-7F68D79F097F}" presName="parentLeftMargin" presStyleLbl="node1" presStyleIdx="3" presStyleCnt="6"/>
      <dgm:spPr/>
    </dgm:pt>
    <dgm:pt modelId="{8B873A27-06BF-4015-8E6E-C4AE5D7D9BA7}" type="pres">
      <dgm:prSet presAssocID="{5A05C11A-4118-4BED-9C12-7F68D79F097F}" presName="parentText" presStyleLbl="node1" presStyleIdx="4" presStyleCnt="6">
        <dgm:presLayoutVars>
          <dgm:chMax val="0"/>
          <dgm:bulletEnabled val="1"/>
        </dgm:presLayoutVars>
      </dgm:prSet>
      <dgm:spPr/>
    </dgm:pt>
    <dgm:pt modelId="{4AA50878-3AE3-4BEE-80E2-054E78299C2B}" type="pres">
      <dgm:prSet presAssocID="{5A05C11A-4118-4BED-9C12-7F68D79F097F}" presName="negativeSpace" presStyleCnt="0"/>
      <dgm:spPr/>
    </dgm:pt>
    <dgm:pt modelId="{09BBEFAA-40E3-460F-B0F9-D721E19DA8A6}" type="pres">
      <dgm:prSet presAssocID="{5A05C11A-4118-4BED-9C12-7F68D79F097F}" presName="childText" presStyleLbl="conFgAcc1" presStyleIdx="4" presStyleCnt="6">
        <dgm:presLayoutVars>
          <dgm:bulletEnabled val="1"/>
        </dgm:presLayoutVars>
      </dgm:prSet>
      <dgm:spPr/>
    </dgm:pt>
    <dgm:pt modelId="{C5E62F4D-6BFB-4C0B-B23B-284078EC2FB7}" type="pres">
      <dgm:prSet presAssocID="{D6FA9EC5-AE99-4D6D-8F43-4A4FF3F1C609}" presName="spaceBetweenRectangles" presStyleCnt="0"/>
      <dgm:spPr/>
    </dgm:pt>
    <dgm:pt modelId="{70B11F23-8F37-4F5A-8D8F-7369E937F309}" type="pres">
      <dgm:prSet presAssocID="{8CA5CB55-00D6-458A-8896-8F0A4F2E9DE1}" presName="parentLin" presStyleCnt="0"/>
      <dgm:spPr/>
    </dgm:pt>
    <dgm:pt modelId="{87F1F3E1-C8DC-41D4-B88D-D5F8187860DD}" type="pres">
      <dgm:prSet presAssocID="{8CA5CB55-00D6-458A-8896-8F0A4F2E9DE1}" presName="parentLeftMargin" presStyleLbl="node1" presStyleIdx="4" presStyleCnt="6"/>
      <dgm:spPr/>
    </dgm:pt>
    <dgm:pt modelId="{2BCAD5F4-72E3-4AAF-91FA-EAF96CE79837}" type="pres">
      <dgm:prSet presAssocID="{8CA5CB55-00D6-458A-8896-8F0A4F2E9DE1}" presName="parentText" presStyleLbl="node1" presStyleIdx="5" presStyleCnt="6">
        <dgm:presLayoutVars>
          <dgm:chMax val="0"/>
          <dgm:bulletEnabled val="1"/>
        </dgm:presLayoutVars>
      </dgm:prSet>
      <dgm:spPr/>
    </dgm:pt>
    <dgm:pt modelId="{CFEAA465-4CB7-486C-9C46-A341B2006D5E}" type="pres">
      <dgm:prSet presAssocID="{8CA5CB55-00D6-458A-8896-8F0A4F2E9DE1}" presName="negativeSpace" presStyleCnt="0"/>
      <dgm:spPr/>
    </dgm:pt>
    <dgm:pt modelId="{9011CEC1-E5E9-4ECE-83B2-19067D189B70}" type="pres">
      <dgm:prSet presAssocID="{8CA5CB55-00D6-458A-8896-8F0A4F2E9DE1}" presName="childText" presStyleLbl="conFgAcc1" presStyleIdx="5" presStyleCnt="6">
        <dgm:presLayoutVars>
          <dgm:bulletEnabled val="1"/>
        </dgm:presLayoutVars>
      </dgm:prSet>
      <dgm:spPr/>
    </dgm:pt>
  </dgm:ptLst>
  <dgm:cxnLst>
    <dgm:cxn modelId="{B6140208-0CE8-41D6-AB23-275EDF4FFBF2}" type="presOf" srcId="{5A05C11A-4118-4BED-9C12-7F68D79F097F}" destId="{33E7A56F-1339-4FDB-8932-8579B9FE5185}" srcOrd="0" destOrd="0" presId="urn:microsoft.com/office/officeart/2005/8/layout/list1"/>
    <dgm:cxn modelId="{8FF46016-AED0-4225-BEEC-DA22C202D34D}" srcId="{36D68B38-13AA-4660-A614-5E77C1E3E62F}" destId="{713A9C9C-8A42-43B2-B3B6-76C894A996A6}" srcOrd="3" destOrd="0" parTransId="{AF96B024-1885-4F9E-A106-5C8A054FD603}" sibTransId="{365896CA-93DF-4D21-B843-A82FDD55509C}"/>
    <dgm:cxn modelId="{4642C029-C76D-4435-9F79-FCF9092184DC}" type="presOf" srcId="{5A05C11A-4118-4BED-9C12-7F68D79F097F}" destId="{8B873A27-06BF-4015-8E6E-C4AE5D7D9BA7}" srcOrd="1" destOrd="0" presId="urn:microsoft.com/office/officeart/2005/8/layout/list1"/>
    <dgm:cxn modelId="{97DEA82F-90F2-4C49-9AEE-610193F31DC6}" srcId="{36D68B38-13AA-4660-A614-5E77C1E3E62F}" destId="{92D88669-7574-4FBF-9DE7-08B5BD805850}" srcOrd="1" destOrd="0" parTransId="{22F95516-24E8-4BF5-B57A-2F8342091DB1}" sibTransId="{D9D17547-6AB0-42A3-97B4-FB6B41EBEAEA}"/>
    <dgm:cxn modelId="{BB3AB93F-92A4-44B7-AC54-707C16FD9D7B}" srcId="{36D68B38-13AA-4660-A614-5E77C1E3E62F}" destId="{5A05C11A-4118-4BED-9C12-7F68D79F097F}" srcOrd="4" destOrd="0" parTransId="{5A1BC622-CA02-4EF8-83E8-7EAC5869C520}" sibTransId="{D6FA9EC5-AE99-4D6D-8F43-4A4FF3F1C609}"/>
    <dgm:cxn modelId="{FFC9EB3F-798C-45E9-9FA6-E559A4B433A1}" type="presOf" srcId="{D2B5FD22-8B19-4D69-8560-A9105260EB69}" destId="{D7DE070B-D5F0-4E7E-864A-76B2F6CC1E4B}" srcOrd="1" destOrd="0" presId="urn:microsoft.com/office/officeart/2005/8/layout/list1"/>
    <dgm:cxn modelId="{BE40705E-20B8-457B-B4D2-FB3D06E126AF}" type="presOf" srcId="{92D88669-7574-4FBF-9DE7-08B5BD805850}" destId="{D3594DDB-CF49-492A-8E6C-14EFB92FA7ED}" srcOrd="0" destOrd="0" presId="urn:microsoft.com/office/officeart/2005/8/layout/list1"/>
    <dgm:cxn modelId="{11461E54-A985-471F-88C1-F32752970800}" srcId="{36D68B38-13AA-4660-A614-5E77C1E3E62F}" destId="{D2B5FD22-8B19-4D69-8560-A9105260EB69}" srcOrd="2" destOrd="0" parTransId="{DCE9BD1E-AB14-473D-97C3-90A7DCA7FE43}" sibTransId="{A09DED91-5699-4F7D-A0F6-C3195E8EF23A}"/>
    <dgm:cxn modelId="{CAC69859-E68B-4E26-B2F4-1355BBB5E91C}" type="presOf" srcId="{A9509563-BD14-4375-ADDD-75306C5696AC}" destId="{ADC81A3D-BEB5-43D6-B21A-C1CA66A85390}" srcOrd="1" destOrd="0" presId="urn:microsoft.com/office/officeart/2005/8/layout/list1"/>
    <dgm:cxn modelId="{993EF48F-AFF0-4887-973F-9531BE003B83}" type="presOf" srcId="{713A9C9C-8A42-43B2-B3B6-76C894A996A6}" destId="{345017E2-437A-4A02-958C-C755D028340A}" srcOrd="0" destOrd="0" presId="urn:microsoft.com/office/officeart/2005/8/layout/list1"/>
    <dgm:cxn modelId="{69044EAE-F122-4348-AFA8-847D4E902D6E}" type="presOf" srcId="{D2B5FD22-8B19-4D69-8560-A9105260EB69}" destId="{4F72DA71-1FE6-4332-B6AA-76270F21BCCA}" srcOrd="0" destOrd="0" presId="urn:microsoft.com/office/officeart/2005/8/layout/list1"/>
    <dgm:cxn modelId="{9044F4D7-C164-47F4-94A8-803E1B98980F}" type="presOf" srcId="{713A9C9C-8A42-43B2-B3B6-76C894A996A6}" destId="{BC8F7CF3-20B2-48CE-813C-F9FCA2B3CEAF}" srcOrd="1" destOrd="0" presId="urn:microsoft.com/office/officeart/2005/8/layout/list1"/>
    <dgm:cxn modelId="{2E429AD8-E776-4E52-B666-6BB28FFEE03D}" type="presOf" srcId="{8CA5CB55-00D6-458A-8896-8F0A4F2E9DE1}" destId="{2BCAD5F4-72E3-4AAF-91FA-EAF96CE79837}" srcOrd="1" destOrd="0" presId="urn:microsoft.com/office/officeart/2005/8/layout/list1"/>
    <dgm:cxn modelId="{EDA35AE6-1069-462D-820F-C954F2635D33}" srcId="{36D68B38-13AA-4660-A614-5E77C1E3E62F}" destId="{8CA5CB55-00D6-458A-8896-8F0A4F2E9DE1}" srcOrd="5" destOrd="0" parTransId="{21CBF6F5-860F-4482-8AD0-7134FFF54619}" sibTransId="{2B93B6AC-53F5-4372-8C5F-DE4A62F76F4C}"/>
    <dgm:cxn modelId="{64A0D3E7-9022-43E1-84A5-3CF794F27C0C}" type="presOf" srcId="{36D68B38-13AA-4660-A614-5E77C1E3E62F}" destId="{D48932E8-894B-4B61-87A3-BBBC171010E0}" srcOrd="0" destOrd="0" presId="urn:microsoft.com/office/officeart/2005/8/layout/list1"/>
    <dgm:cxn modelId="{A7D506E8-2F64-41CE-B6A6-0A1AED515B2B}" type="presOf" srcId="{8CA5CB55-00D6-458A-8896-8F0A4F2E9DE1}" destId="{87F1F3E1-C8DC-41D4-B88D-D5F8187860DD}" srcOrd="0" destOrd="0" presId="urn:microsoft.com/office/officeart/2005/8/layout/list1"/>
    <dgm:cxn modelId="{865790ED-9FCF-42E1-B005-55A53115BAEC}" type="presOf" srcId="{92D88669-7574-4FBF-9DE7-08B5BD805850}" destId="{4E563130-A7AA-4742-97B1-9D8BC9B0EA8C}" srcOrd="1" destOrd="0" presId="urn:microsoft.com/office/officeart/2005/8/layout/list1"/>
    <dgm:cxn modelId="{B212ADED-6B53-456E-A0F2-2B3C5E233D00}" type="presOf" srcId="{A9509563-BD14-4375-ADDD-75306C5696AC}" destId="{32904E2A-EA1D-4075-9D32-96E51363474B}" srcOrd="0" destOrd="0" presId="urn:microsoft.com/office/officeart/2005/8/layout/list1"/>
    <dgm:cxn modelId="{42E3BDEE-923A-4BE8-8C15-65C057580D8E}" srcId="{36D68B38-13AA-4660-A614-5E77C1E3E62F}" destId="{A9509563-BD14-4375-ADDD-75306C5696AC}" srcOrd="0" destOrd="0" parTransId="{F6D6396F-2E49-4AC6-9169-C8999EEC1220}" sibTransId="{220FDFAE-5C8C-44BE-AEC7-B2EF86AB8F9C}"/>
    <dgm:cxn modelId="{A44B7E63-7D66-49CF-8D1D-B740D7E8DB70}" type="presParOf" srcId="{D48932E8-894B-4B61-87A3-BBBC171010E0}" destId="{C358E9E4-E377-4E1A-AB96-F3EF4227FFDF}" srcOrd="0" destOrd="0" presId="urn:microsoft.com/office/officeart/2005/8/layout/list1"/>
    <dgm:cxn modelId="{B1A3EF09-976F-4ED0-B980-162FF21CFECB}" type="presParOf" srcId="{C358E9E4-E377-4E1A-AB96-F3EF4227FFDF}" destId="{32904E2A-EA1D-4075-9D32-96E51363474B}" srcOrd="0" destOrd="0" presId="urn:microsoft.com/office/officeart/2005/8/layout/list1"/>
    <dgm:cxn modelId="{1BD084A0-790E-4AA7-B828-C8AE1B9D8D90}" type="presParOf" srcId="{C358E9E4-E377-4E1A-AB96-F3EF4227FFDF}" destId="{ADC81A3D-BEB5-43D6-B21A-C1CA66A85390}" srcOrd="1" destOrd="0" presId="urn:microsoft.com/office/officeart/2005/8/layout/list1"/>
    <dgm:cxn modelId="{3CDA927A-386C-4652-8F3C-B66AEC28337E}" type="presParOf" srcId="{D48932E8-894B-4B61-87A3-BBBC171010E0}" destId="{8ACE3514-B9DF-467F-AB03-767FCE0F099D}" srcOrd="1" destOrd="0" presId="urn:microsoft.com/office/officeart/2005/8/layout/list1"/>
    <dgm:cxn modelId="{C2F095C3-3B93-483D-8411-3EBFBDA60E0D}" type="presParOf" srcId="{D48932E8-894B-4B61-87A3-BBBC171010E0}" destId="{DED7FF54-FF4C-4A12-9683-E082C4072894}" srcOrd="2" destOrd="0" presId="urn:microsoft.com/office/officeart/2005/8/layout/list1"/>
    <dgm:cxn modelId="{046298D6-B892-486D-B695-1DA00BA2B7B3}" type="presParOf" srcId="{D48932E8-894B-4B61-87A3-BBBC171010E0}" destId="{C3139C68-E8FA-4E08-9135-FC028CA2863C}" srcOrd="3" destOrd="0" presId="urn:microsoft.com/office/officeart/2005/8/layout/list1"/>
    <dgm:cxn modelId="{767A76AC-07EE-48A9-8655-9337E90B6E17}" type="presParOf" srcId="{D48932E8-894B-4B61-87A3-BBBC171010E0}" destId="{E48AC816-F206-477D-B7FE-AD66B58049E5}" srcOrd="4" destOrd="0" presId="urn:microsoft.com/office/officeart/2005/8/layout/list1"/>
    <dgm:cxn modelId="{60A10B74-CACB-4E79-A1A3-705161EDFA85}" type="presParOf" srcId="{E48AC816-F206-477D-B7FE-AD66B58049E5}" destId="{D3594DDB-CF49-492A-8E6C-14EFB92FA7ED}" srcOrd="0" destOrd="0" presId="urn:microsoft.com/office/officeart/2005/8/layout/list1"/>
    <dgm:cxn modelId="{3BAA2DDD-8689-4F39-9319-967653C6B417}" type="presParOf" srcId="{E48AC816-F206-477D-B7FE-AD66B58049E5}" destId="{4E563130-A7AA-4742-97B1-9D8BC9B0EA8C}" srcOrd="1" destOrd="0" presId="urn:microsoft.com/office/officeart/2005/8/layout/list1"/>
    <dgm:cxn modelId="{AE37C5F1-94D5-439F-8345-5546E4CCB293}" type="presParOf" srcId="{D48932E8-894B-4B61-87A3-BBBC171010E0}" destId="{E1C830FE-9FB7-4BB6-BD63-80D5337B5CB9}" srcOrd="5" destOrd="0" presId="urn:microsoft.com/office/officeart/2005/8/layout/list1"/>
    <dgm:cxn modelId="{2BB572C4-F51E-42A3-BC3C-F8D5069B6A7B}" type="presParOf" srcId="{D48932E8-894B-4B61-87A3-BBBC171010E0}" destId="{D6A563D5-CF31-446B-BC95-018A463A86B9}" srcOrd="6" destOrd="0" presId="urn:microsoft.com/office/officeart/2005/8/layout/list1"/>
    <dgm:cxn modelId="{87641375-C375-4C66-8136-F24CE051EB8D}" type="presParOf" srcId="{D48932E8-894B-4B61-87A3-BBBC171010E0}" destId="{59AB719E-C6B3-4A45-9128-C885BF47BFFE}" srcOrd="7" destOrd="0" presId="urn:microsoft.com/office/officeart/2005/8/layout/list1"/>
    <dgm:cxn modelId="{FD5598DD-C018-4455-B7BA-F17501BE2C53}" type="presParOf" srcId="{D48932E8-894B-4B61-87A3-BBBC171010E0}" destId="{C0ABE8B2-1BC2-42C1-8201-B75A8FBD0EE7}" srcOrd="8" destOrd="0" presId="urn:microsoft.com/office/officeart/2005/8/layout/list1"/>
    <dgm:cxn modelId="{7CBF34E7-FA25-4C02-96C0-4B09ED61542A}" type="presParOf" srcId="{C0ABE8B2-1BC2-42C1-8201-B75A8FBD0EE7}" destId="{4F72DA71-1FE6-4332-B6AA-76270F21BCCA}" srcOrd="0" destOrd="0" presId="urn:microsoft.com/office/officeart/2005/8/layout/list1"/>
    <dgm:cxn modelId="{B2DAA04D-1743-4113-97C4-469ACAA95CEB}" type="presParOf" srcId="{C0ABE8B2-1BC2-42C1-8201-B75A8FBD0EE7}" destId="{D7DE070B-D5F0-4E7E-864A-76B2F6CC1E4B}" srcOrd="1" destOrd="0" presId="urn:microsoft.com/office/officeart/2005/8/layout/list1"/>
    <dgm:cxn modelId="{C4A6BB03-57D5-45FF-A024-EAF511907B66}" type="presParOf" srcId="{D48932E8-894B-4B61-87A3-BBBC171010E0}" destId="{AF10DCC1-7117-4ECE-BA36-448B609F9A0F}" srcOrd="9" destOrd="0" presId="urn:microsoft.com/office/officeart/2005/8/layout/list1"/>
    <dgm:cxn modelId="{BACFFB62-5927-442D-B888-3D9CD616FCCC}" type="presParOf" srcId="{D48932E8-894B-4B61-87A3-BBBC171010E0}" destId="{DA8B56F7-27BA-4F85-B88E-5DF0C490FF28}" srcOrd="10" destOrd="0" presId="urn:microsoft.com/office/officeart/2005/8/layout/list1"/>
    <dgm:cxn modelId="{EA3059FB-ED24-4DAD-A7E1-B172B1E9E11D}" type="presParOf" srcId="{D48932E8-894B-4B61-87A3-BBBC171010E0}" destId="{3DE09838-0DCE-42C8-89D4-328D46281602}" srcOrd="11" destOrd="0" presId="urn:microsoft.com/office/officeart/2005/8/layout/list1"/>
    <dgm:cxn modelId="{BB1F14BA-E5C1-4267-84F4-5200E4DB39DD}" type="presParOf" srcId="{D48932E8-894B-4B61-87A3-BBBC171010E0}" destId="{B04B42C7-6A82-42B1-A98D-E446A5A91D49}" srcOrd="12" destOrd="0" presId="urn:microsoft.com/office/officeart/2005/8/layout/list1"/>
    <dgm:cxn modelId="{93543A90-2219-4BDA-8629-79ABCC16F87A}" type="presParOf" srcId="{B04B42C7-6A82-42B1-A98D-E446A5A91D49}" destId="{345017E2-437A-4A02-958C-C755D028340A}" srcOrd="0" destOrd="0" presId="urn:microsoft.com/office/officeart/2005/8/layout/list1"/>
    <dgm:cxn modelId="{407228DE-E1DD-4A5E-AE6D-1541E373537F}" type="presParOf" srcId="{B04B42C7-6A82-42B1-A98D-E446A5A91D49}" destId="{BC8F7CF3-20B2-48CE-813C-F9FCA2B3CEAF}" srcOrd="1" destOrd="0" presId="urn:microsoft.com/office/officeart/2005/8/layout/list1"/>
    <dgm:cxn modelId="{262D908E-ED40-478B-A586-E0389F70D9F8}" type="presParOf" srcId="{D48932E8-894B-4B61-87A3-BBBC171010E0}" destId="{9803B590-F438-43CD-B815-E8747A7946CE}" srcOrd="13" destOrd="0" presId="urn:microsoft.com/office/officeart/2005/8/layout/list1"/>
    <dgm:cxn modelId="{19670D63-9E76-4A25-81EB-57D20F24A6F9}" type="presParOf" srcId="{D48932E8-894B-4B61-87A3-BBBC171010E0}" destId="{28C4B2AC-536A-4293-AB02-4836F3798166}" srcOrd="14" destOrd="0" presId="urn:microsoft.com/office/officeart/2005/8/layout/list1"/>
    <dgm:cxn modelId="{34DB24A2-2692-472E-9405-82099EE8ACA6}" type="presParOf" srcId="{D48932E8-894B-4B61-87A3-BBBC171010E0}" destId="{E1F9E0D3-A087-4E5D-B146-B47209E3A550}" srcOrd="15" destOrd="0" presId="urn:microsoft.com/office/officeart/2005/8/layout/list1"/>
    <dgm:cxn modelId="{70BFA0FE-2725-4978-8031-73829208E2A3}" type="presParOf" srcId="{D48932E8-894B-4B61-87A3-BBBC171010E0}" destId="{F092E406-8D0E-46EB-BA5F-0D6DB6FEED1C}" srcOrd="16" destOrd="0" presId="urn:microsoft.com/office/officeart/2005/8/layout/list1"/>
    <dgm:cxn modelId="{B7BF05BD-DB0F-4780-85CB-4DFEC4CD433B}" type="presParOf" srcId="{F092E406-8D0E-46EB-BA5F-0D6DB6FEED1C}" destId="{33E7A56F-1339-4FDB-8932-8579B9FE5185}" srcOrd="0" destOrd="0" presId="urn:microsoft.com/office/officeart/2005/8/layout/list1"/>
    <dgm:cxn modelId="{F136B3AC-E94E-4AB0-8F67-3990369626B0}" type="presParOf" srcId="{F092E406-8D0E-46EB-BA5F-0D6DB6FEED1C}" destId="{8B873A27-06BF-4015-8E6E-C4AE5D7D9BA7}" srcOrd="1" destOrd="0" presId="urn:microsoft.com/office/officeart/2005/8/layout/list1"/>
    <dgm:cxn modelId="{088DA149-6E15-46DA-AA47-544314CF744A}" type="presParOf" srcId="{D48932E8-894B-4B61-87A3-BBBC171010E0}" destId="{4AA50878-3AE3-4BEE-80E2-054E78299C2B}" srcOrd="17" destOrd="0" presId="urn:microsoft.com/office/officeart/2005/8/layout/list1"/>
    <dgm:cxn modelId="{D90F623A-2548-4692-A138-41BDE584A807}" type="presParOf" srcId="{D48932E8-894B-4B61-87A3-BBBC171010E0}" destId="{09BBEFAA-40E3-460F-B0F9-D721E19DA8A6}" srcOrd="18" destOrd="0" presId="urn:microsoft.com/office/officeart/2005/8/layout/list1"/>
    <dgm:cxn modelId="{D2B78732-EBE4-45E2-ADF6-15961B0A138C}" type="presParOf" srcId="{D48932E8-894B-4B61-87A3-BBBC171010E0}" destId="{C5E62F4D-6BFB-4C0B-B23B-284078EC2FB7}" srcOrd="19" destOrd="0" presId="urn:microsoft.com/office/officeart/2005/8/layout/list1"/>
    <dgm:cxn modelId="{ABDC51DF-0CC0-4FD7-8820-13B944344454}" type="presParOf" srcId="{D48932E8-894B-4B61-87A3-BBBC171010E0}" destId="{70B11F23-8F37-4F5A-8D8F-7369E937F309}" srcOrd="20" destOrd="0" presId="urn:microsoft.com/office/officeart/2005/8/layout/list1"/>
    <dgm:cxn modelId="{999E9360-852C-4D31-AFE8-925B44983ACE}" type="presParOf" srcId="{70B11F23-8F37-4F5A-8D8F-7369E937F309}" destId="{87F1F3E1-C8DC-41D4-B88D-D5F8187860DD}" srcOrd="0" destOrd="0" presId="urn:microsoft.com/office/officeart/2005/8/layout/list1"/>
    <dgm:cxn modelId="{5C1FDD3F-FB21-4DD2-A7FE-CEB26CA87DBE}" type="presParOf" srcId="{70B11F23-8F37-4F5A-8D8F-7369E937F309}" destId="{2BCAD5F4-72E3-4AAF-91FA-EAF96CE79837}" srcOrd="1" destOrd="0" presId="urn:microsoft.com/office/officeart/2005/8/layout/list1"/>
    <dgm:cxn modelId="{7C0490E9-32B7-4207-B0CF-A770FCF1641A}" type="presParOf" srcId="{D48932E8-894B-4B61-87A3-BBBC171010E0}" destId="{CFEAA465-4CB7-486C-9C46-A341B2006D5E}" srcOrd="21" destOrd="0" presId="urn:microsoft.com/office/officeart/2005/8/layout/list1"/>
    <dgm:cxn modelId="{6033DA76-0395-46CE-B972-5E8E99BBE0F8}" type="presParOf" srcId="{D48932E8-894B-4B61-87A3-BBBC171010E0}" destId="{9011CEC1-E5E9-4ECE-83B2-19067D189B70}"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E2046A-80C6-42C9-AB91-62B27D824C7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6E2F32C-2358-40D9-B7A8-615B90C9CA55}">
      <dgm:prSet phldrT="[Text]"/>
      <dgm:spPr/>
      <dgm:t>
        <a:bodyPr/>
        <a:lstStyle/>
        <a:p>
          <a:r>
            <a:rPr lang="en-US"/>
            <a:t>Gas is off.</a:t>
          </a:r>
        </a:p>
      </dgm:t>
    </dgm:pt>
    <dgm:pt modelId="{00911E64-234C-4D60-AD9D-F5CD8A11BD1E}" type="parTrans" cxnId="{FBA9B761-D93E-46CF-B93F-9E5F9561EBA1}">
      <dgm:prSet/>
      <dgm:spPr/>
      <dgm:t>
        <a:bodyPr/>
        <a:lstStyle/>
        <a:p>
          <a:endParaRPr lang="en-US"/>
        </a:p>
      </dgm:t>
    </dgm:pt>
    <dgm:pt modelId="{FF309313-B16D-49E9-AA59-5FAB821DC6D3}" type="sibTrans" cxnId="{FBA9B761-D93E-46CF-B93F-9E5F9561EBA1}">
      <dgm:prSet/>
      <dgm:spPr/>
      <dgm:t>
        <a:bodyPr/>
        <a:lstStyle/>
        <a:p>
          <a:endParaRPr lang="en-US"/>
        </a:p>
      </dgm:t>
    </dgm:pt>
    <dgm:pt modelId="{FDDA1392-F915-45B7-BEA3-E87E5CCD0C07}">
      <dgm:prSet phldrT="[Text]"/>
      <dgm:spPr/>
      <dgm:t>
        <a:bodyPr/>
        <a:lstStyle/>
        <a:p>
          <a:r>
            <a:rPr lang="en-US"/>
            <a:t>Bill pay process</a:t>
          </a:r>
        </a:p>
      </dgm:t>
    </dgm:pt>
    <dgm:pt modelId="{A1C793CE-CEA3-452B-B912-EF776EE9D2F5}" type="parTrans" cxnId="{42142B76-9758-4B61-8B2F-BDFD693E2777}">
      <dgm:prSet/>
      <dgm:spPr/>
      <dgm:t>
        <a:bodyPr/>
        <a:lstStyle/>
        <a:p>
          <a:endParaRPr lang="en-US"/>
        </a:p>
      </dgm:t>
    </dgm:pt>
    <dgm:pt modelId="{F1978416-8858-4D79-93CD-52410E44EEC9}" type="sibTrans" cxnId="{42142B76-9758-4B61-8B2F-BDFD693E2777}">
      <dgm:prSet/>
      <dgm:spPr/>
      <dgm:t>
        <a:bodyPr/>
        <a:lstStyle/>
        <a:p>
          <a:endParaRPr lang="en-US"/>
        </a:p>
      </dgm:t>
    </dgm:pt>
    <dgm:pt modelId="{B07CE5D6-9806-4823-8320-7B6A959186CE}">
      <dgm:prSet phldrT="[Text]"/>
      <dgm:spPr/>
      <dgm:t>
        <a:bodyPr/>
        <a:lstStyle/>
        <a:p>
          <a:r>
            <a:rPr lang="en-US"/>
            <a:t>Get gas turned back on</a:t>
          </a:r>
        </a:p>
      </dgm:t>
    </dgm:pt>
    <dgm:pt modelId="{BE3EBAB2-F2A9-42C7-B557-10E0C290E446}" type="parTrans" cxnId="{01BE3797-4589-474D-BA69-7737612F77BF}">
      <dgm:prSet/>
      <dgm:spPr/>
      <dgm:t>
        <a:bodyPr/>
        <a:lstStyle/>
        <a:p>
          <a:endParaRPr lang="en-US"/>
        </a:p>
      </dgm:t>
    </dgm:pt>
    <dgm:pt modelId="{9DDB5EA0-74E1-45E2-A71B-355255108607}" type="sibTrans" cxnId="{01BE3797-4589-474D-BA69-7737612F77BF}">
      <dgm:prSet/>
      <dgm:spPr/>
      <dgm:t>
        <a:bodyPr/>
        <a:lstStyle/>
        <a:p>
          <a:endParaRPr lang="en-US"/>
        </a:p>
      </dgm:t>
    </dgm:pt>
    <dgm:pt modelId="{DCA1F4E2-DFA5-483A-BDF0-C1D5D4CA474E}">
      <dgm:prSet phldrT="[Text]"/>
      <dgm:spPr/>
      <dgm:t>
        <a:bodyPr/>
        <a:lstStyle/>
        <a:p>
          <a:r>
            <a:rPr lang="en-US"/>
            <a:t>Large gas bill to pay</a:t>
          </a:r>
        </a:p>
      </dgm:t>
    </dgm:pt>
    <dgm:pt modelId="{06C5D26F-13B6-4B48-B4E0-1700291CB233}" type="parTrans" cxnId="{6F37B269-5F43-45D7-9810-B9F8837D10F5}">
      <dgm:prSet/>
      <dgm:spPr/>
      <dgm:t>
        <a:bodyPr/>
        <a:lstStyle/>
        <a:p>
          <a:endParaRPr lang="en-US"/>
        </a:p>
      </dgm:t>
    </dgm:pt>
    <dgm:pt modelId="{65A9D1BB-39D0-4CD5-A847-D234D04F5063}" type="sibTrans" cxnId="{6F37B269-5F43-45D7-9810-B9F8837D10F5}">
      <dgm:prSet/>
      <dgm:spPr/>
      <dgm:t>
        <a:bodyPr/>
        <a:lstStyle/>
        <a:p>
          <a:endParaRPr lang="en-US"/>
        </a:p>
      </dgm:t>
    </dgm:pt>
    <dgm:pt modelId="{06A46475-3FD4-46E5-A798-EC37E91A859C}" type="pres">
      <dgm:prSet presAssocID="{9DE2046A-80C6-42C9-AB91-62B27D824C7E}" presName="Name0" presStyleCnt="0">
        <dgm:presLayoutVars>
          <dgm:chMax val="1"/>
          <dgm:chPref val="1"/>
          <dgm:dir/>
          <dgm:animOne val="branch"/>
          <dgm:animLvl val="lvl"/>
        </dgm:presLayoutVars>
      </dgm:prSet>
      <dgm:spPr/>
    </dgm:pt>
    <dgm:pt modelId="{4D0070C7-774D-4563-B6BC-8B44F097B11B}" type="pres">
      <dgm:prSet presAssocID="{56E2F32C-2358-40D9-B7A8-615B90C9CA55}" presName="singleCycle" presStyleCnt="0"/>
      <dgm:spPr/>
    </dgm:pt>
    <dgm:pt modelId="{7F744157-E17E-490C-8CBE-7B48F896F7D3}" type="pres">
      <dgm:prSet presAssocID="{56E2F32C-2358-40D9-B7A8-615B90C9CA55}" presName="singleCenter" presStyleLbl="node1" presStyleIdx="0" presStyleCnt="4">
        <dgm:presLayoutVars>
          <dgm:chMax val="7"/>
          <dgm:chPref val="7"/>
        </dgm:presLayoutVars>
      </dgm:prSet>
      <dgm:spPr/>
    </dgm:pt>
    <dgm:pt modelId="{A1CA549D-2986-49E2-951A-6A56B41C341C}" type="pres">
      <dgm:prSet presAssocID="{A1C793CE-CEA3-452B-B912-EF776EE9D2F5}" presName="Name56" presStyleLbl="parChTrans1D2" presStyleIdx="0" presStyleCnt="3"/>
      <dgm:spPr/>
    </dgm:pt>
    <dgm:pt modelId="{173AA374-4318-43F6-AB95-81ABE3C097B4}" type="pres">
      <dgm:prSet presAssocID="{FDDA1392-F915-45B7-BEA3-E87E5CCD0C07}" presName="text0" presStyleLbl="node1" presStyleIdx="1" presStyleCnt="4" custRadScaleRad="64657" custRadScaleInc="0">
        <dgm:presLayoutVars>
          <dgm:bulletEnabled val="1"/>
        </dgm:presLayoutVars>
      </dgm:prSet>
      <dgm:spPr/>
    </dgm:pt>
    <dgm:pt modelId="{7288B486-6D90-433C-ACA4-B5E40B1D1FA3}" type="pres">
      <dgm:prSet presAssocID="{BE3EBAB2-F2A9-42C7-B557-10E0C290E446}" presName="Name56" presStyleLbl="parChTrans1D2" presStyleIdx="1" presStyleCnt="3"/>
      <dgm:spPr/>
    </dgm:pt>
    <dgm:pt modelId="{1BE9A2A8-A494-430E-9B3E-2A3BE6A882B9}" type="pres">
      <dgm:prSet presAssocID="{B07CE5D6-9806-4823-8320-7B6A959186CE}" presName="text0" presStyleLbl="node1" presStyleIdx="2" presStyleCnt="4" custRadScaleRad="80453" custRadScaleInc="3176">
        <dgm:presLayoutVars>
          <dgm:bulletEnabled val="1"/>
        </dgm:presLayoutVars>
      </dgm:prSet>
      <dgm:spPr/>
    </dgm:pt>
    <dgm:pt modelId="{E8ADFCB0-6169-4B33-BB7E-87DE4D243016}" type="pres">
      <dgm:prSet presAssocID="{06C5D26F-13B6-4B48-B4E0-1700291CB233}" presName="Name56" presStyleLbl="parChTrans1D2" presStyleIdx="2" presStyleCnt="3"/>
      <dgm:spPr/>
    </dgm:pt>
    <dgm:pt modelId="{8BE6ECCB-9FD7-415A-993C-536007BF6904}" type="pres">
      <dgm:prSet presAssocID="{DCA1F4E2-DFA5-483A-BDF0-C1D5D4CA474E}" presName="text0" presStyleLbl="node1" presStyleIdx="3" presStyleCnt="4" custRadScaleRad="80924" custRadScaleInc="-1572">
        <dgm:presLayoutVars>
          <dgm:bulletEnabled val="1"/>
        </dgm:presLayoutVars>
      </dgm:prSet>
      <dgm:spPr/>
    </dgm:pt>
  </dgm:ptLst>
  <dgm:cxnLst>
    <dgm:cxn modelId="{79F96E5F-C86C-4613-ABD1-41C54F8CDFB2}" type="presOf" srcId="{BE3EBAB2-F2A9-42C7-B557-10E0C290E446}" destId="{7288B486-6D90-433C-ACA4-B5E40B1D1FA3}" srcOrd="0" destOrd="0" presId="urn:microsoft.com/office/officeart/2008/layout/RadialCluster"/>
    <dgm:cxn modelId="{FBA9B761-D93E-46CF-B93F-9E5F9561EBA1}" srcId="{9DE2046A-80C6-42C9-AB91-62B27D824C7E}" destId="{56E2F32C-2358-40D9-B7A8-615B90C9CA55}" srcOrd="0" destOrd="0" parTransId="{00911E64-234C-4D60-AD9D-F5CD8A11BD1E}" sibTransId="{FF309313-B16D-49E9-AA59-5FAB821DC6D3}"/>
    <dgm:cxn modelId="{6F37B269-5F43-45D7-9810-B9F8837D10F5}" srcId="{56E2F32C-2358-40D9-B7A8-615B90C9CA55}" destId="{DCA1F4E2-DFA5-483A-BDF0-C1D5D4CA474E}" srcOrd="2" destOrd="0" parTransId="{06C5D26F-13B6-4B48-B4E0-1700291CB233}" sibTransId="{65A9D1BB-39D0-4CD5-A847-D234D04F5063}"/>
    <dgm:cxn modelId="{0EB5A76C-243C-445D-B291-0326B66D1DF0}" type="presOf" srcId="{B07CE5D6-9806-4823-8320-7B6A959186CE}" destId="{1BE9A2A8-A494-430E-9B3E-2A3BE6A882B9}" srcOrd="0" destOrd="0" presId="urn:microsoft.com/office/officeart/2008/layout/RadialCluster"/>
    <dgm:cxn modelId="{42142B76-9758-4B61-8B2F-BDFD693E2777}" srcId="{56E2F32C-2358-40D9-B7A8-615B90C9CA55}" destId="{FDDA1392-F915-45B7-BEA3-E87E5CCD0C07}" srcOrd="0" destOrd="0" parTransId="{A1C793CE-CEA3-452B-B912-EF776EE9D2F5}" sibTransId="{F1978416-8858-4D79-93CD-52410E44EEC9}"/>
    <dgm:cxn modelId="{7730D881-2E7F-49BF-B206-454FBB268398}" type="presOf" srcId="{A1C793CE-CEA3-452B-B912-EF776EE9D2F5}" destId="{A1CA549D-2986-49E2-951A-6A56B41C341C}" srcOrd="0" destOrd="0" presId="urn:microsoft.com/office/officeart/2008/layout/RadialCluster"/>
    <dgm:cxn modelId="{01BE3797-4589-474D-BA69-7737612F77BF}" srcId="{56E2F32C-2358-40D9-B7A8-615B90C9CA55}" destId="{B07CE5D6-9806-4823-8320-7B6A959186CE}" srcOrd="1" destOrd="0" parTransId="{BE3EBAB2-F2A9-42C7-B557-10E0C290E446}" sibTransId="{9DDB5EA0-74E1-45E2-A71B-355255108607}"/>
    <dgm:cxn modelId="{7444ADB9-D719-49DC-9E00-BAE28E8543D6}" type="presOf" srcId="{56E2F32C-2358-40D9-B7A8-615B90C9CA55}" destId="{7F744157-E17E-490C-8CBE-7B48F896F7D3}" srcOrd="0" destOrd="0" presId="urn:microsoft.com/office/officeart/2008/layout/RadialCluster"/>
    <dgm:cxn modelId="{68C36BCE-EE6E-4F26-8A4C-D53E159B6BC1}" type="presOf" srcId="{FDDA1392-F915-45B7-BEA3-E87E5CCD0C07}" destId="{173AA374-4318-43F6-AB95-81ABE3C097B4}" srcOrd="0" destOrd="0" presId="urn:microsoft.com/office/officeart/2008/layout/RadialCluster"/>
    <dgm:cxn modelId="{247B2EDA-8C04-460D-88A2-0B4F58E46ADA}" type="presOf" srcId="{06C5D26F-13B6-4B48-B4E0-1700291CB233}" destId="{E8ADFCB0-6169-4B33-BB7E-87DE4D243016}" srcOrd="0" destOrd="0" presId="urn:microsoft.com/office/officeart/2008/layout/RadialCluster"/>
    <dgm:cxn modelId="{F45340E2-5D73-4D7A-9996-7177AE3D30A8}" type="presOf" srcId="{9DE2046A-80C6-42C9-AB91-62B27D824C7E}" destId="{06A46475-3FD4-46E5-A798-EC37E91A859C}" srcOrd="0" destOrd="0" presId="urn:microsoft.com/office/officeart/2008/layout/RadialCluster"/>
    <dgm:cxn modelId="{10139FE9-AA03-4E42-A4CE-B111FD0597FF}" type="presOf" srcId="{DCA1F4E2-DFA5-483A-BDF0-C1D5D4CA474E}" destId="{8BE6ECCB-9FD7-415A-993C-536007BF6904}" srcOrd="0" destOrd="0" presId="urn:microsoft.com/office/officeart/2008/layout/RadialCluster"/>
    <dgm:cxn modelId="{4485C954-8EFC-4646-941B-A51723A4A03B}" type="presParOf" srcId="{06A46475-3FD4-46E5-A798-EC37E91A859C}" destId="{4D0070C7-774D-4563-B6BC-8B44F097B11B}" srcOrd="0" destOrd="0" presId="urn:microsoft.com/office/officeart/2008/layout/RadialCluster"/>
    <dgm:cxn modelId="{B2192583-D422-4F0A-83AF-E0EDF8BC2163}" type="presParOf" srcId="{4D0070C7-774D-4563-B6BC-8B44F097B11B}" destId="{7F744157-E17E-490C-8CBE-7B48F896F7D3}" srcOrd="0" destOrd="0" presId="urn:microsoft.com/office/officeart/2008/layout/RadialCluster"/>
    <dgm:cxn modelId="{1D4717EE-7547-45F4-B532-55DD96D78B69}" type="presParOf" srcId="{4D0070C7-774D-4563-B6BC-8B44F097B11B}" destId="{A1CA549D-2986-49E2-951A-6A56B41C341C}" srcOrd="1" destOrd="0" presId="urn:microsoft.com/office/officeart/2008/layout/RadialCluster"/>
    <dgm:cxn modelId="{C217A1D6-5FC5-4740-B245-8F8831E04F93}" type="presParOf" srcId="{4D0070C7-774D-4563-B6BC-8B44F097B11B}" destId="{173AA374-4318-43F6-AB95-81ABE3C097B4}" srcOrd="2" destOrd="0" presId="urn:microsoft.com/office/officeart/2008/layout/RadialCluster"/>
    <dgm:cxn modelId="{098ED578-1D01-4B39-A838-55DD86DA3226}" type="presParOf" srcId="{4D0070C7-774D-4563-B6BC-8B44F097B11B}" destId="{7288B486-6D90-433C-ACA4-B5E40B1D1FA3}" srcOrd="3" destOrd="0" presId="urn:microsoft.com/office/officeart/2008/layout/RadialCluster"/>
    <dgm:cxn modelId="{98B8F658-169F-452D-A0AB-D26B922C8FB7}" type="presParOf" srcId="{4D0070C7-774D-4563-B6BC-8B44F097B11B}" destId="{1BE9A2A8-A494-430E-9B3E-2A3BE6A882B9}" srcOrd="4" destOrd="0" presId="urn:microsoft.com/office/officeart/2008/layout/RadialCluster"/>
    <dgm:cxn modelId="{6D127D5F-320F-4411-8B6C-F1E669E8D449}" type="presParOf" srcId="{4D0070C7-774D-4563-B6BC-8B44F097B11B}" destId="{E8ADFCB0-6169-4B33-BB7E-87DE4D243016}" srcOrd="5" destOrd="0" presId="urn:microsoft.com/office/officeart/2008/layout/RadialCluster"/>
    <dgm:cxn modelId="{DA1299EE-8A4A-4DB6-9CD3-C81A6A5713B1}" type="presParOf" srcId="{4D0070C7-774D-4563-B6BC-8B44F097B11B}" destId="{8BE6ECCB-9FD7-415A-993C-536007BF690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0B9C61-76B3-4883-AD39-3EB439D462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52EF5AF-84C6-4D1D-A454-0C50CE14CA11}">
      <dgm:prSet phldrT="[Text]"/>
      <dgm:spPr/>
      <dgm:t>
        <a:bodyPr/>
        <a:lstStyle/>
        <a:p>
          <a:r>
            <a:rPr lang="en-US"/>
            <a:t>Large bill</a:t>
          </a:r>
        </a:p>
      </dgm:t>
    </dgm:pt>
    <dgm:pt modelId="{75835900-44E0-471C-8CFA-9E25D1EF492D}" type="parTrans" cxnId="{880FDFE4-6484-4AFC-A30E-F092C57DF3BD}">
      <dgm:prSet/>
      <dgm:spPr/>
      <dgm:t>
        <a:bodyPr/>
        <a:lstStyle/>
        <a:p>
          <a:endParaRPr lang="en-US"/>
        </a:p>
      </dgm:t>
    </dgm:pt>
    <dgm:pt modelId="{F261B733-9178-4E40-9A9D-74DA2BC65733}" type="sibTrans" cxnId="{880FDFE4-6484-4AFC-A30E-F092C57DF3BD}">
      <dgm:prSet/>
      <dgm:spPr/>
      <dgm:t>
        <a:bodyPr/>
        <a:lstStyle/>
        <a:p>
          <a:endParaRPr lang="en-US"/>
        </a:p>
      </dgm:t>
    </dgm:pt>
    <dgm:pt modelId="{AADD6B33-2B89-4C62-8F92-3A568C2B9F72}">
      <dgm:prSet phldrT="[Text]"/>
      <dgm:spPr/>
      <dgm:t>
        <a:bodyPr/>
        <a:lstStyle/>
        <a:p>
          <a:r>
            <a:rPr lang="en-US"/>
            <a:t>Gas disconnect notice</a:t>
          </a:r>
        </a:p>
      </dgm:t>
    </dgm:pt>
    <dgm:pt modelId="{AF9C3A19-5731-4AFA-A02F-75F4717B1581}" type="sibTrans" cxnId="{4A7E6976-0E72-4865-8F42-567F35F9E4A0}">
      <dgm:prSet/>
      <dgm:spPr/>
      <dgm:t>
        <a:bodyPr/>
        <a:lstStyle/>
        <a:p>
          <a:endParaRPr lang="en-US"/>
        </a:p>
      </dgm:t>
    </dgm:pt>
    <dgm:pt modelId="{78327FD9-F60D-4EB9-8623-6B440365D558}" type="parTrans" cxnId="{4A7E6976-0E72-4865-8F42-567F35F9E4A0}">
      <dgm:prSet/>
      <dgm:spPr/>
      <dgm:t>
        <a:bodyPr/>
        <a:lstStyle/>
        <a:p>
          <a:endParaRPr lang="en-US"/>
        </a:p>
      </dgm:t>
    </dgm:pt>
    <dgm:pt modelId="{D15E6471-13FC-4598-A1F4-B0F12737C811}" type="pres">
      <dgm:prSet presAssocID="{200B9C61-76B3-4883-AD39-3EB439D46298}" presName="diagram" presStyleCnt="0">
        <dgm:presLayoutVars>
          <dgm:dir/>
          <dgm:resizeHandles val="exact"/>
        </dgm:presLayoutVars>
      </dgm:prSet>
      <dgm:spPr/>
    </dgm:pt>
    <dgm:pt modelId="{AA0C0600-A70E-43BC-A720-D301B0E573B9}" type="pres">
      <dgm:prSet presAssocID="{AADD6B33-2B89-4C62-8F92-3A568C2B9F72}" presName="node" presStyleLbl="node1" presStyleIdx="0" presStyleCnt="2">
        <dgm:presLayoutVars>
          <dgm:bulletEnabled val="1"/>
        </dgm:presLayoutVars>
      </dgm:prSet>
      <dgm:spPr/>
    </dgm:pt>
    <dgm:pt modelId="{56B864F1-B452-43DF-A5E0-6AEB9414EAF9}" type="pres">
      <dgm:prSet presAssocID="{AF9C3A19-5731-4AFA-A02F-75F4717B1581}" presName="sibTrans" presStyleCnt="0"/>
      <dgm:spPr/>
    </dgm:pt>
    <dgm:pt modelId="{7FE48541-E0CD-413B-91ED-9D190F099BC3}" type="pres">
      <dgm:prSet presAssocID="{452EF5AF-84C6-4D1D-A454-0C50CE14CA11}" presName="node" presStyleLbl="node1" presStyleIdx="1" presStyleCnt="2">
        <dgm:presLayoutVars>
          <dgm:bulletEnabled val="1"/>
        </dgm:presLayoutVars>
      </dgm:prSet>
      <dgm:spPr/>
    </dgm:pt>
  </dgm:ptLst>
  <dgm:cxnLst>
    <dgm:cxn modelId="{A16EE81B-EE70-4AE8-9A59-EE1899AB2E96}" type="presOf" srcId="{AADD6B33-2B89-4C62-8F92-3A568C2B9F72}" destId="{AA0C0600-A70E-43BC-A720-D301B0E573B9}" srcOrd="0" destOrd="0" presId="urn:microsoft.com/office/officeart/2005/8/layout/default"/>
    <dgm:cxn modelId="{B289F640-0575-4F8E-A4C6-199E1778CA6D}" type="presOf" srcId="{200B9C61-76B3-4883-AD39-3EB439D46298}" destId="{D15E6471-13FC-4598-A1F4-B0F12737C811}" srcOrd="0" destOrd="0" presId="urn:microsoft.com/office/officeart/2005/8/layout/default"/>
    <dgm:cxn modelId="{4A7E6976-0E72-4865-8F42-567F35F9E4A0}" srcId="{200B9C61-76B3-4883-AD39-3EB439D46298}" destId="{AADD6B33-2B89-4C62-8F92-3A568C2B9F72}" srcOrd="0" destOrd="0" parTransId="{78327FD9-F60D-4EB9-8623-6B440365D558}" sibTransId="{AF9C3A19-5731-4AFA-A02F-75F4717B1581}"/>
    <dgm:cxn modelId="{A2371DD3-8F34-44C1-99A7-663995406255}" type="presOf" srcId="{452EF5AF-84C6-4D1D-A454-0C50CE14CA11}" destId="{7FE48541-E0CD-413B-91ED-9D190F099BC3}" srcOrd="0" destOrd="0" presId="urn:microsoft.com/office/officeart/2005/8/layout/default"/>
    <dgm:cxn modelId="{880FDFE4-6484-4AFC-A30E-F092C57DF3BD}" srcId="{200B9C61-76B3-4883-AD39-3EB439D46298}" destId="{452EF5AF-84C6-4D1D-A454-0C50CE14CA11}" srcOrd="1" destOrd="0" parTransId="{75835900-44E0-471C-8CFA-9E25D1EF492D}" sibTransId="{F261B733-9178-4E40-9A9D-74DA2BC65733}"/>
    <dgm:cxn modelId="{46828D52-702D-4F7C-A127-3A1250A4624D}" type="presParOf" srcId="{D15E6471-13FC-4598-A1F4-B0F12737C811}" destId="{AA0C0600-A70E-43BC-A720-D301B0E573B9}" srcOrd="0" destOrd="0" presId="urn:microsoft.com/office/officeart/2005/8/layout/default"/>
    <dgm:cxn modelId="{0BC60E0E-7A95-459C-9EE6-22B6B0C89AD2}" type="presParOf" srcId="{D15E6471-13FC-4598-A1F4-B0F12737C811}" destId="{56B864F1-B452-43DF-A5E0-6AEB9414EAF9}" srcOrd="1" destOrd="0" presId="urn:microsoft.com/office/officeart/2005/8/layout/default"/>
    <dgm:cxn modelId="{8998AF8E-A93D-4D31-B2EA-9611182D2390}" type="presParOf" srcId="{D15E6471-13FC-4598-A1F4-B0F12737C811}" destId="{7FE48541-E0CD-413B-91ED-9D190F099BC3}"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491A81-8345-4C1C-85DF-FB5E1BC4D9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05DD3DF-4936-4DE2-B33A-A35628509615}">
      <dgm:prSet phldr="0"/>
      <dgm:spPr/>
      <dgm:t>
        <a:bodyPr/>
        <a:lstStyle/>
        <a:p>
          <a:pPr algn="ctr" rtl="0">
            <a:lnSpc>
              <a:spcPct val="150000"/>
            </a:lnSpc>
          </a:pPr>
          <a:r>
            <a:rPr lang="en-US"/>
            <a:t>Facilitation Roles</a:t>
          </a:r>
        </a:p>
      </dgm:t>
    </dgm:pt>
    <dgm:pt modelId="{F991DD69-B705-4D99-BABC-988B29202BBC}" type="parTrans" cxnId="{2F2D4DA8-5C4D-4554-BFE8-D4F5E7E3145C}">
      <dgm:prSet/>
      <dgm:spPr/>
    </dgm:pt>
    <dgm:pt modelId="{F0FC5617-31F8-440F-84BB-CD7B1654B323}" type="sibTrans" cxnId="{2F2D4DA8-5C4D-4554-BFE8-D4F5E7E3145C}">
      <dgm:prSet/>
      <dgm:spPr/>
    </dgm:pt>
    <dgm:pt modelId="{A5412742-6CE0-457C-A363-86AD16070B16}">
      <dgm:prSet phldr="0"/>
      <dgm:spPr/>
      <dgm:t>
        <a:bodyPr/>
        <a:lstStyle/>
        <a:p>
          <a:r>
            <a:rPr lang="en-US">
              <a:latin typeface="Calibri"/>
              <a:cs typeface="Calibri"/>
            </a:rPr>
            <a:t>Information Specialist</a:t>
          </a:r>
        </a:p>
      </dgm:t>
    </dgm:pt>
    <dgm:pt modelId="{7D9BA095-08FF-4BBA-8FA5-0B27D85B5E05}" type="parTrans" cxnId="{40944BCC-91A9-4722-9F3C-51EC0005F24C}">
      <dgm:prSet/>
      <dgm:spPr/>
    </dgm:pt>
    <dgm:pt modelId="{2DAD4565-4489-4BBB-B420-E9089EBDBE1F}" type="sibTrans" cxnId="{40944BCC-91A9-4722-9F3C-51EC0005F24C}">
      <dgm:prSet/>
      <dgm:spPr/>
    </dgm:pt>
    <dgm:pt modelId="{5605B4D3-8774-4D4C-9958-5221539DC400}">
      <dgm:prSet phldr="0"/>
      <dgm:spPr/>
      <dgm:t>
        <a:bodyPr/>
        <a:lstStyle/>
        <a:p>
          <a:pPr rtl="0"/>
          <a:r>
            <a:rPr lang="en-US">
              <a:latin typeface="Calibri"/>
              <a:cs typeface="Calibri"/>
            </a:rPr>
            <a:t>Linking &amp; coordinating services</a:t>
          </a:r>
        </a:p>
      </dgm:t>
    </dgm:pt>
    <dgm:pt modelId="{692605F4-AE86-4AD5-AB0E-5B0060ECA609}" type="parTrans" cxnId="{75703475-25B9-4FDF-816D-ED42D81F04DB}">
      <dgm:prSet/>
      <dgm:spPr/>
    </dgm:pt>
    <dgm:pt modelId="{8CC011FE-E219-4402-B1D5-A4927243CC10}" type="sibTrans" cxnId="{75703475-25B9-4FDF-816D-ED42D81F04DB}">
      <dgm:prSet/>
      <dgm:spPr/>
    </dgm:pt>
    <dgm:pt modelId="{B6FA5CE2-35C7-4864-8996-8C4F26F37A89}">
      <dgm:prSet phldr="0"/>
      <dgm:spPr/>
      <dgm:t>
        <a:bodyPr/>
        <a:lstStyle/>
        <a:p>
          <a:r>
            <a:rPr lang="en-US">
              <a:latin typeface="Calibri"/>
              <a:cs typeface="Calibri"/>
            </a:rPr>
            <a:t>Advocating for clients</a:t>
          </a:r>
        </a:p>
      </dgm:t>
    </dgm:pt>
    <dgm:pt modelId="{58D0FC05-F094-4AFD-9D2F-3AE4EA8461D1}" type="parTrans" cxnId="{ACD7453C-7CC9-4F34-BDBD-0D0C674D6C63}">
      <dgm:prSet/>
      <dgm:spPr/>
    </dgm:pt>
    <dgm:pt modelId="{63A110A5-98C1-4B03-95A3-3C6337F81075}" type="sibTrans" cxnId="{ACD7453C-7CC9-4F34-BDBD-0D0C674D6C63}">
      <dgm:prSet/>
      <dgm:spPr/>
    </dgm:pt>
    <dgm:pt modelId="{88AD0231-1F44-4326-8F80-7C777407E0C3}">
      <dgm:prSet phldr="0"/>
      <dgm:spPr/>
      <dgm:t>
        <a:bodyPr/>
        <a:lstStyle/>
        <a:p>
          <a:r>
            <a:rPr lang="en-US">
              <a:latin typeface="Calibri"/>
              <a:cs typeface="Calibri"/>
            </a:rPr>
            <a:t>Educator</a:t>
          </a:r>
        </a:p>
      </dgm:t>
    </dgm:pt>
    <dgm:pt modelId="{E251E6D7-250B-4780-A9B8-D75BDFA3D05F}" type="parTrans" cxnId="{EA3FBB32-0C34-4DE7-A3B3-B54E399E3A19}">
      <dgm:prSet/>
      <dgm:spPr/>
    </dgm:pt>
    <dgm:pt modelId="{3E090121-7B4A-4D21-A911-8A4B6AA2EC70}" type="sibTrans" cxnId="{EA3FBB32-0C34-4DE7-A3B3-B54E399E3A19}">
      <dgm:prSet/>
      <dgm:spPr/>
    </dgm:pt>
    <dgm:pt modelId="{62B14E45-402D-45C2-B183-FAC4C2D7F932}" type="pres">
      <dgm:prSet presAssocID="{08491A81-8345-4C1C-85DF-FB5E1BC4D9D9}" presName="Name0" presStyleCnt="0">
        <dgm:presLayoutVars>
          <dgm:dir/>
          <dgm:animLvl val="lvl"/>
          <dgm:resizeHandles val="exact"/>
        </dgm:presLayoutVars>
      </dgm:prSet>
      <dgm:spPr/>
    </dgm:pt>
    <dgm:pt modelId="{B0809DE8-8CF7-459D-9B69-3C9B81608E19}" type="pres">
      <dgm:prSet presAssocID="{205DD3DF-4936-4DE2-B33A-A35628509615}" presName="composite" presStyleCnt="0"/>
      <dgm:spPr/>
    </dgm:pt>
    <dgm:pt modelId="{7C2253C6-2459-4811-88A4-31253297A5D3}" type="pres">
      <dgm:prSet presAssocID="{205DD3DF-4936-4DE2-B33A-A35628509615}" presName="parTx" presStyleLbl="alignNode1" presStyleIdx="0" presStyleCnt="1">
        <dgm:presLayoutVars>
          <dgm:chMax val="0"/>
          <dgm:chPref val="0"/>
          <dgm:bulletEnabled val="1"/>
        </dgm:presLayoutVars>
      </dgm:prSet>
      <dgm:spPr/>
    </dgm:pt>
    <dgm:pt modelId="{42C60880-E174-41F8-8FC2-B63F6345EBA6}" type="pres">
      <dgm:prSet presAssocID="{205DD3DF-4936-4DE2-B33A-A35628509615}" presName="desTx" presStyleLbl="alignAccFollowNode1" presStyleIdx="0" presStyleCnt="1">
        <dgm:presLayoutVars>
          <dgm:bulletEnabled val="1"/>
        </dgm:presLayoutVars>
      </dgm:prSet>
      <dgm:spPr/>
    </dgm:pt>
  </dgm:ptLst>
  <dgm:cxnLst>
    <dgm:cxn modelId="{EA3FBB32-0C34-4DE7-A3B3-B54E399E3A19}" srcId="{205DD3DF-4936-4DE2-B33A-A35628509615}" destId="{88AD0231-1F44-4326-8F80-7C777407E0C3}" srcOrd="1" destOrd="0" parTransId="{E251E6D7-250B-4780-A9B8-D75BDFA3D05F}" sibTransId="{3E090121-7B4A-4D21-A911-8A4B6AA2EC70}"/>
    <dgm:cxn modelId="{ACD7453C-7CC9-4F34-BDBD-0D0C674D6C63}" srcId="{205DD3DF-4936-4DE2-B33A-A35628509615}" destId="{B6FA5CE2-35C7-4864-8996-8C4F26F37A89}" srcOrd="3" destOrd="0" parTransId="{58D0FC05-F094-4AFD-9D2F-3AE4EA8461D1}" sibTransId="{63A110A5-98C1-4B03-95A3-3C6337F81075}"/>
    <dgm:cxn modelId="{75703475-25B9-4FDF-816D-ED42D81F04DB}" srcId="{205DD3DF-4936-4DE2-B33A-A35628509615}" destId="{5605B4D3-8774-4D4C-9958-5221539DC400}" srcOrd="2" destOrd="0" parTransId="{692605F4-AE86-4AD5-AB0E-5B0060ECA609}" sibTransId="{8CC011FE-E219-4402-B1D5-A4927243CC10}"/>
    <dgm:cxn modelId="{7F26E057-88B1-4E9B-90D4-8BA70615482C}" type="presOf" srcId="{5605B4D3-8774-4D4C-9958-5221539DC400}" destId="{42C60880-E174-41F8-8FC2-B63F6345EBA6}" srcOrd="0" destOrd="2" presId="urn:microsoft.com/office/officeart/2005/8/layout/hList1"/>
    <dgm:cxn modelId="{3923088F-B851-4B84-AC49-0E326EAC7868}" type="presOf" srcId="{88AD0231-1F44-4326-8F80-7C777407E0C3}" destId="{42C60880-E174-41F8-8FC2-B63F6345EBA6}" srcOrd="0" destOrd="1" presId="urn:microsoft.com/office/officeart/2005/8/layout/hList1"/>
    <dgm:cxn modelId="{8A01FD91-2ACD-4A99-8CF9-1DCB06DF65C5}" type="presOf" srcId="{205DD3DF-4936-4DE2-B33A-A35628509615}" destId="{7C2253C6-2459-4811-88A4-31253297A5D3}" srcOrd="0" destOrd="0" presId="urn:microsoft.com/office/officeart/2005/8/layout/hList1"/>
    <dgm:cxn modelId="{2F2D4DA8-5C4D-4554-BFE8-D4F5E7E3145C}" srcId="{08491A81-8345-4C1C-85DF-FB5E1BC4D9D9}" destId="{205DD3DF-4936-4DE2-B33A-A35628509615}" srcOrd="0" destOrd="0" parTransId="{F991DD69-B705-4D99-BABC-988B29202BBC}" sibTransId="{F0FC5617-31F8-440F-84BB-CD7B1654B323}"/>
    <dgm:cxn modelId="{40944BCC-91A9-4722-9F3C-51EC0005F24C}" srcId="{205DD3DF-4936-4DE2-B33A-A35628509615}" destId="{A5412742-6CE0-457C-A363-86AD16070B16}" srcOrd="0" destOrd="0" parTransId="{7D9BA095-08FF-4BBA-8FA5-0B27D85B5E05}" sibTransId="{2DAD4565-4489-4BBB-B420-E9089EBDBE1F}"/>
    <dgm:cxn modelId="{1D3D92CC-3372-41D1-8237-A960FAACE4BA}" type="presOf" srcId="{B6FA5CE2-35C7-4864-8996-8C4F26F37A89}" destId="{42C60880-E174-41F8-8FC2-B63F6345EBA6}" srcOrd="0" destOrd="3" presId="urn:microsoft.com/office/officeart/2005/8/layout/hList1"/>
    <dgm:cxn modelId="{EE4CB2CD-B961-48E2-8AF2-3792D00A82A8}" type="presOf" srcId="{08491A81-8345-4C1C-85DF-FB5E1BC4D9D9}" destId="{62B14E45-402D-45C2-B183-FAC4C2D7F932}" srcOrd="0" destOrd="0" presId="urn:microsoft.com/office/officeart/2005/8/layout/hList1"/>
    <dgm:cxn modelId="{B70990EE-2F34-4196-AAB2-8C454C5437B8}" type="presOf" srcId="{A5412742-6CE0-457C-A363-86AD16070B16}" destId="{42C60880-E174-41F8-8FC2-B63F6345EBA6}" srcOrd="0" destOrd="0" presId="urn:microsoft.com/office/officeart/2005/8/layout/hList1"/>
    <dgm:cxn modelId="{35B8FD2D-2077-48FE-B433-7102AD9D8B7E}" type="presParOf" srcId="{62B14E45-402D-45C2-B183-FAC4C2D7F932}" destId="{B0809DE8-8CF7-459D-9B69-3C9B81608E19}" srcOrd="0" destOrd="0" presId="urn:microsoft.com/office/officeart/2005/8/layout/hList1"/>
    <dgm:cxn modelId="{A1A8724C-ACBC-4E06-ADE3-0E21B2E777E2}" type="presParOf" srcId="{B0809DE8-8CF7-459D-9B69-3C9B81608E19}" destId="{7C2253C6-2459-4811-88A4-31253297A5D3}" srcOrd="0" destOrd="0" presId="urn:microsoft.com/office/officeart/2005/8/layout/hList1"/>
    <dgm:cxn modelId="{F32C0CEA-1F47-4A0B-9B32-34F0B9A47D65}" type="presParOf" srcId="{B0809DE8-8CF7-459D-9B69-3C9B81608E19}" destId="{42C60880-E174-41F8-8FC2-B63F6345EBA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38C8BE-F364-4C7A-9CE7-D62A9390AA9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CD328E1-1D01-4684-B2BF-841AE14C5BE5}">
      <dgm:prSet phldrT="[Text]" phldr="0"/>
      <dgm:spPr/>
      <dgm:t>
        <a:bodyPr/>
        <a:lstStyle/>
        <a:p>
          <a:pPr>
            <a:lnSpc>
              <a:spcPct val="100000"/>
            </a:lnSpc>
          </a:pPr>
          <a:r>
            <a:rPr lang="en-US">
              <a:solidFill>
                <a:schemeClr val="tx1"/>
              </a:solidFill>
              <a:latin typeface="Calibri"/>
              <a:cs typeface="Calibri"/>
            </a:rPr>
            <a:t>As needed, involving those in positions of authority to help resolve issues</a:t>
          </a:r>
          <a:endParaRPr lang="en-US"/>
        </a:p>
      </dgm:t>
    </dgm:pt>
    <dgm:pt modelId="{7BCA2F84-ED2D-462C-9E3F-C24892155C4E}" type="parTrans" cxnId="{A1A2EA42-4951-480C-B435-7AF303847B7C}">
      <dgm:prSet/>
      <dgm:spPr/>
      <dgm:t>
        <a:bodyPr/>
        <a:lstStyle/>
        <a:p>
          <a:endParaRPr lang="en-US"/>
        </a:p>
      </dgm:t>
    </dgm:pt>
    <dgm:pt modelId="{095D055F-CEB5-4183-B2F8-62288131ABB1}" type="sibTrans" cxnId="{A1A2EA42-4951-480C-B435-7AF303847B7C}">
      <dgm:prSet/>
      <dgm:spPr/>
      <dgm:t>
        <a:bodyPr/>
        <a:lstStyle/>
        <a:p>
          <a:endParaRPr lang="en-US"/>
        </a:p>
      </dgm:t>
    </dgm:pt>
    <dgm:pt modelId="{0E0FED44-D854-414E-8A65-53FE5ABD5CDA}">
      <dgm:prSet phldr="0"/>
      <dgm:spPr/>
      <dgm:t>
        <a:bodyPr/>
        <a:lstStyle/>
        <a:p>
          <a:pPr>
            <a:lnSpc>
              <a:spcPct val="100000"/>
            </a:lnSpc>
          </a:pPr>
          <a:r>
            <a:rPr lang="en-US">
              <a:solidFill>
                <a:schemeClr val="tx1"/>
              </a:solidFill>
              <a:latin typeface="Calibri"/>
              <a:cs typeface="Calibri"/>
            </a:rPr>
            <a:t>Supporting a client in seeking culturally appropriate services</a:t>
          </a:r>
          <a:endParaRPr lang="en-US"/>
        </a:p>
      </dgm:t>
    </dgm:pt>
    <dgm:pt modelId="{1D93CFEE-4DCA-441D-8FB4-BD2B18EE544D}" type="parTrans" cxnId="{53F81E94-62E8-4521-8725-CB419401F6AE}">
      <dgm:prSet/>
      <dgm:spPr/>
      <dgm:t>
        <a:bodyPr/>
        <a:lstStyle/>
        <a:p>
          <a:endParaRPr lang="en-US"/>
        </a:p>
      </dgm:t>
    </dgm:pt>
    <dgm:pt modelId="{9E1B8618-0F0D-4521-905E-E65954E96E40}" type="sibTrans" cxnId="{53F81E94-62E8-4521-8725-CB419401F6AE}">
      <dgm:prSet/>
      <dgm:spPr/>
      <dgm:t>
        <a:bodyPr/>
        <a:lstStyle/>
        <a:p>
          <a:endParaRPr lang="en-US"/>
        </a:p>
      </dgm:t>
    </dgm:pt>
    <dgm:pt modelId="{A866819D-8C74-4F08-A824-5B67A9C35AA3}">
      <dgm:prSet phldr="0"/>
      <dgm:spPr/>
      <dgm:t>
        <a:bodyPr/>
        <a:lstStyle/>
        <a:p>
          <a:pPr>
            <a:lnSpc>
              <a:spcPct val="100000"/>
            </a:lnSpc>
          </a:pPr>
          <a:r>
            <a:rPr lang="en-US">
              <a:solidFill>
                <a:schemeClr val="tx1"/>
              </a:solidFill>
              <a:latin typeface="Calibri"/>
              <a:cs typeface="Calibri"/>
            </a:rPr>
            <a:t>Working within an organization's existing structures to raise an issue</a:t>
          </a:r>
          <a:endParaRPr lang="en-US"/>
        </a:p>
      </dgm:t>
    </dgm:pt>
    <dgm:pt modelId="{1879A015-913E-4BEF-8A35-26BAD1E446B4}" type="parTrans" cxnId="{BB411C55-1858-4DF0-A162-48126E17B8DF}">
      <dgm:prSet/>
      <dgm:spPr/>
      <dgm:t>
        <a:bodyPr/>
        <a:lstStyle/>
        <a:p>
          <a:endParaRPr lang="en-US"/>
        </a:p>
      </dgm:t>
    </dgm:pt>
    <dgm:pt modelId="{1EDF88AC-3FB6-458A-A745-27DBF8060845}" type="sibTrans" cxnId="{BB411C55-1858-4DF0-A162-48126E17B8DF}">
      <dgm:prSet/>
      <dgm:spPr/>
      <dgm:t>
        <a:bodyPr/>
        <a:lstStyle/>
        <a:p>
          <a:endParaRPr lang="en-US"/>
        </a:p>
      </dgm:t>
    </dgm:pt>
    <dgm:pt modelId="{0D68A70F-94F9-433D-ACBA-B51AFA8C34B8}">
      <dgm:prSet phldr="0"/>
      <dgm:spPr/>
      <dgm:t>
        <a:bodyPr/>
        <a:lstStyle/>
        <a:p>
          <a:pPr>
            <a:lnSpc>
              <a:spcPct val="100000"/>
            </a:lnSpc>
          </a:pPr>
          <a:r>
            <a:rPr lang="en-US">
              <a:solidFill>
                <a:schemeClr val="tx1"/>
              </a:solidFill>
              <a:latin typeface="Calibri"/>
              <a:cs typeface="Calibri"/>
            </a:rPr>
            <a:t>Consulting first with those responsible for service delivery</a:t>
          </a:r>
          <a:endParaRPr lang="en-US"/>
        </a:p>
      </dgm:t>
    </dgm:pt>
    <dgm:pt modelId="{4A065A6C-7B5E-4281-8699-FBDA144D9E3C}" type="parTrans" cxnId="{9204C994-2CF9-490E-8188-4C49381C454B}">
      <dgm:prSet/>
      <dgm:spPr/>
      <dgm:t>
        <a:bodyPr/>
        <a:lstStyle/>
        <a:p>
          <a:endParaRPr lang="en-US"/>
        </a:p>
      </dgm:t>
    </dgm:pt>
    <dgm:pt modelId="{DF50441E-D4AE-4389-A7B3-CFC6D7FA7EB5}" type="sibTrans" cxnId="{9204C994-2CF9-490E-8188-4C49381C454B}">
      <dgm:prSet/>
      <dgm:spPr/>
      <dgm:t>
        <a:bodyPr/>
        <a:lstStyle/>
        <a:p>
          <a:endParaRPr lang="en-US"/>
        </a:p>
      </dgm:t>
    </dgm:pt>
    <dgm:pt modelId="{3186F581-70EA-448C-9DE9-04401080BE2D}" type="pres">
      <dgm:prSet presAssocID="{4238C8BE-F364-4C7A-9CE7-D62A9390AA97}" presName="root" presStyleCnt="0">
        <dgm:presLayoutVars>
          <dgm:dir/>
          <dgm:resizeHandles val="exact"/>
        </dgm:presLayoutVars>
      </dgm:prSet>
      <dgm:spPr/>
    </dgm:pt>
    <dgm:pt modelId="{A3BCC123-178C-4479-8FC3-E96DAE7F4081}" type="pres">
      <dgm:prSet presAssocID="{0E0FED44-D854-414E-8A65-53FE5ABD5CDA}" presName="compNode" presStyleCnt="0"/>
      <dgm:spPr/>
    </dgm:pt>
    <dgm:pt modelId="{A884559F-1AD9-4255-97F1-B95C74F19180}" type="pres">
      <dgm:prSet presAssocID="{0E0FED44-D854-414E-8A65-53FE5ABD5CDA}" presName="bgRect" presStyleLbl="bgShp" presStyleIdx="0" presStyleCnt="4" custLinFactNeighborX="-2865" custLinFactNeighborY="-197"/>
      <dgm:spPr/>
    </dgm:pt>
    <dgm:pt modelId="{39A3C3B9-C59F-438D-A143-829BCBF6BF55}" type="pres">
      <dgm:prSet presAssocID="{0E0FED44-D854-414E-8A65-53FE5ABD5C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F1660708-A78E-41A3-8BCD-64091938B09C}" type="pres">
      <dgm:prSet presAssocID="{0E0FED44-D854-414E-8A65-53FE5ABD5CDA}" presName="spaceRect" presStyleCnt="0"/>
      <dgm:spPr/>
    </dgm:pt>
    <dgm:pt modelId="{785F6BBE-79DE-41D6-A3DE-882B9C8FCB7A}" type="pres">
      <dgm:prSet presAssocID="{0E0FED44-D854-414E-8A65-53FE5ABD5CDA}" presName="parTx" presStyleLbl="revTx" presStyleIdx="0" presStyleCnt="4">
        <dgm:presLayoutVars>
          <dgm:chMax val="0"/>
          <dgm:chPref val="0"/>
        </dgm:presLayoutVars>
      </dgm:prSet>
      <dgm:spPr/>
    </dgm:pt>
    <dgm:pt modelId="{6033277F-7E95-4D9F-96BB-5C04FA95A18D}" type="pres">
      <dgm:prSet presAssocID="{9E1B8618-0F0D-4521-905E-E65954E96E40}" presName="sibTrans" presStyleCnt="0"/>
      <dgm:spPr/>
    </dgm:pt>
    <dgm:pt modelId="{AA640F10-6A00-4DBC-A21F-C4D34FC84371}" type="pres">
      <dgm:prSet presAssocID="{A866819D-8C74-4F08-A824-5B67A9C35AA3}" presName="compNode" presStyleCnt="0"/>
      <dgm:spPr/>
    </dgm:pt>
    <dgm:pt modelId="{E053BAD2-9385-4737-8CC2-CCF6E8329C48}" type="pres">
      <dgm:prSet presAssocID="{A866819D-8C74-4F08-A824-5B67A9C35AA3}" presName="bgRect" presStyleLbl="bgShp" presStyleIdx="1" presStyleCnt="4"/>
      <dgm:spPr/>
    </dgm:pt>
    <dgm:pt modelId="{D07C8B06-8D48-4693-87B9-BD600FD9E41C}" type="pres">
      <dgm:prSet presAssocID="{A866819D-8C74-4F08-A824-5B67A9C35A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0B389166-421E-4076-A15B-5732A86A5E83}" type="pres">
      <dgm:prSet presAssocID="{A866819D-8C74-4F08-A824-5B67A9C35AA3}" presName="spaceRect" presStyleCnt="0"/>
      <dgm:spPr/>
    </dgm:pt>
    <dgm:pt modelId="{21C1101F-4644-4824-AD1D-21BDDC7B201E}" type="pres">
      <dgm:prSet presAssocID="{A866819D-8C74-4F08-A824-5B67A9C35AA3}" presName="parTx" presStyleLbl="revTx" presStyleIdx="1" presStyleCnt="4">
        <dgm:presLayoutVars>
          <dgm:chMax val="0"/>
          <dgm:chPref val="0"/>
        </dgm:presLayoutVars>
      </dgm:prSet>
      <dgm:spPr/>
    </dgm:pt>
    <dgm:pt modelId="{CB53F8B8-679A-49DC-A539-DAB4FC62C41D}" type="pres">
      <dgm:prSet presAssocID="{1EDF88AC-3FB6-458A-A745-27DBF8060845}" presName="sibTrans" presStyleCnt="0"/>
      <dgm:spPr/>
    </dgm:pt>
    <dgm:pt modelId="{C854C771-F716-492F-8D0C-D829B9D13030}" type="pres">
      <dgm:prSet presAssocID="{0D68A70F-94F9-433D-ACBA-B51AFA8C34B8}" presName="compNode" presStyleCnt="0"/>
      <dgm:spPr/>
    </dgm:pt>
    <dgm:pt modelId="{8A341321-E749-4FC8-A60C-7AAA2509822C}" type="pres">
      <dgm:prSet presAssocID="{0D68A70F-94F9-433D-ACBA-B51AFA8C34B8}" presName="bgRect" presStyleLbl="bgShp" presStyleIdx="2" presStyleCnt="4"/>
      <dgm:spPr/>
    </dgm:pt>
    <dgm:pt modelId="{61E42B72-E000-4B7F-A070-72112F784608}" type="pres">
      <dgm:prSet presAssocID="{0D68A70F-94F9-433D-ACBA-B51AFA8C34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FEF7411E-07A7-4E98-B068-6F7EC8AA45B4}" type="pres">
      <dgm:prSet presAssocID="{0D68A70F-94F9-433D-ACBA-B51AFA8C34B8}" presName="spaceRect" presStyleCnt="0"/>
      <dgm:spPr/>
    </dgm:pt>
    <dgm:pt modelId="{020E14DE-E06E-400D-B9E0-AA739917050D}" type="pres">
      <dgm:prSet presAssocID="{0D68A70F-94F9-433D-ACBA-B51AFA8C34B8}" presName="parTx" presStyleLbl="revTx" presStyleIdx="2" presStyleCnt="4">
        <dgm:presLayoutVars>
          <dgm:chMax val="0"/>
          <dgm:chPref val="0"/>
        </dgm:presLayoutVars>
      </dgm:prSet>
      <dgm:spPr/>
    </dgm:pt>
    <dgm:pt modelId="{D5B839AA-A2B7-40A1-8013-22D20FA5F668}" type="pres">
      <dgm:prSet presAssocID="{DF50441E-D4AE-4389-A7B3-CFC6D7FA7EB5}" presName="sibTrans" presStyleCnt="0"/>
      <dgm:spPr/>
    </dgm:pt>
    <dgm:pt modelId="{06191FCE-0DEE-4E95-8E77-8552D85A869C}" type="pres">
      <dgm:prSet presAssocID="{7CD328E1-1D01-4684-B2BF-841AE14C5BE5}" presName="compNode" presStyleCnt="0"/>
      <dgm:spPr/>
    </dgm:pt>
    <dgm:pt modelId="{B1348DB4-E5B4-4E29-BBAF-45FDC6D39F86}" type="pres">
      <dgm:prSet presAssocID="{7CD328E1-1D01-4684-B2BF-841AE14C5BE5}" presName="bgRect" presStyleLbl="bgShp" presStyleIdx="3" presStyleCnt="4"/>
      <dgm:spPr/>
    </dgm:pt>
    <dgm:pt modelId="{D5D2A686-F2F9-4511-B763-E200B832BD12}" type="pres">
      <dgm:prSet presAssocID="{7CD328E1-1D01-4684-B2BF-841AE14C5B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ll center"/>
        </a:ext>
      </dgm:extLst>
    </dgm:pt>
    <dgm:pt modelId="{97FBEDE0-E5E8-4695-AF1F-0EF4E3F34D87}" type="pres">
      <dgm:prSet presAssocID="{7CD328E1-1D01-4684-B2BF-841AE14C5BE5}" presName="spaceRect" presStyleCnt="0"/>
      <dgm:spPr/>
    </dgm:pt>
    <dgm:pt modelId="{3219C9AB-D561-4233-96EF-052901AF4141}" type="pres">
      <dgm:prSet presAssocID="{7CD328E1-1D01-4684-B2BF-841AE14C5BE5}" presName="parTx" presStyleLbl="revTx" presStyleIdx="3" presStyleCnt="4">
        <dgm:presLayoutVars>
          <dgm:chMax val="0"/>
          <dgm:chPref val="0"/>
        </dgm:presLayoutVars>
      </dgm:prSet>
      <dgm:spPr/>
    </dgm:pt>
  </dgm:ptLst>
  <dgm:cxnLst>
    <dgm:cxn modelId="{0B604137-ED5C-4B16-B1A0-F2A45A9BC6B9}" type="presOf" srcId="{0D68A70F-94F9-433D-ACBA-B51AFA8C34B8}" destId="{020E14DE-E06E-400D-B9E0-AA739917050D}" srcOrd="0" destOrd="0" presId="urn:microsoft.com/office/officeart/2018/2/layout/IconVerticalSolidList"/>
    <dgm:cxn modelId="{A1A2EA42-4951-480C-B435-7AF303847B7C}" srcId="{4238C8BE-F364-4C7A-9CE7-D62A9390AA97}" destId="{7CD328E1-1D01-4684-B2BF-841AE14C5BE5}" srcOrd="3" destOrd="0" parTransId="{7BCA2F84-ED2D-462C-9E3F-C24892155C4E}" sibTransId="{095D055F-CEB5-4183-B2F8-62288131ABB1}"/>
    <dgm:cxn modelId="{B4A45E6E-5154-4D2A-A6FA-D91D2AEEC7A9}" type="presOf" srcId="{7CD328E1-1D01-4684-B2BF-841AE14C5BE5}" destId="{3219C9AB-D561-4233-96EF-052901AF4141}" srcOrd="0" destOrd="0" presId="urn:microsoft.com/office/officeart/2018/2/layout/IconVerticalSolidList"/>
    <dgm:cxn modelId="{BB411C55-1858-4DF0-A162-48126E17B8DF}" srcId="{4238C8BE-F364-4C7A-9CE7-D62A9390AA97}" destId="{A866819D-8C74-4F08-A824-5B67A9C35AA3}" srcOrd="1" destOrd="0" parTransId="{1879A015-913E-4BEF-8A35-26BAD1E446B4}" sibTransId="{1EDF88AC-3FB6-458A-A745-27DBF8060845}"/>
    <dgm:cxn modelId="{53F81E94-62E8-4521-8725-CB419401F6AE}" srcId="{4238C8BE-F364-4C7A-9CE7-D62A9390AA97}" destId="{0E0FED44-D854-414E-8A65-53FE5ABD5CDA}" srcOrd="0" destOrd="0" parTransId="{1D93CFEE-4DCA-441D-8FB4-BD2B18EE544D}" sibTransId="{9E1B8618-0F0D-4521-905E-E65954E96E40}"/>
    <dgm:cxn modelId="{9204C994-2CF9-490E-8188-4C49381C454B}" srcId="{4238C8BE-F364-4C7A-9CE7-D62A9390AA97}" destId="{0D68A70F-94F9-433D-ACBA-B51AFA8C34B8}" srcOrd="2" destOrd="0" parTransId="{4A065A6C-7B5E-4281-8699-FBDA144D9E3C}" sibTransId="{DF50441E-D4AE-4389-A7B3-CFC6D7FA7EB5}"/>
    <dgm:cxn modelId="{EE11CF9F-F96C-40FF-AB33-71765B9FC475}" type="presOf" srcId="{0E0FED44-D854-414E-8A65-53FE5ABD5CDA}" destId="{785F6BBE-79DE-41D6-A3DE-882B9C8FCB7A}" srcOrd="0" destOrd="0" presId="urn:microsoft.com/office/officeart/2018/2/layout/IconVerticalSolidList"/>
    <dgm:cxn modelId="{F9BCFFAF-E48A-4994-9E10-82198A0FB90B}" type="presOf" srcId="{4238C8BE-F364-4C7A-9CE7-D62A9390AA97}" destId="{3186F581-70EA-448C-9DE9-04401080BE2D}" srcOrd="0" destOrd="0" presId="urn:microsoft.com/office/officeart/2018/2/layout/IconVerticalSolidList"/>
    <dgm:cxn modelId="{847CC1C8-F58F-432A-8271-71CB4744B8F6}" type="presOf" srcId="{A866819D-8C74-4F08-A824-5B67A9C35AA3}" destId="{21C1101F-4644-4824-AD1D-21BDDC7B201E}" srcOrd="0" destOrd="0" presId="urn:microsoft.com/office/officeart/2018/2/layout/IconVerticalSolidList"/>
    <dgm:cxn modelId="{D600E194-E438-44D6-9BC9-BE3370C51983}" type="presParOf" srcId="{3186F581-70EA-448C-9DE9-04401080BE2D}" destId="{A3BCC123-178C-4479-8FC3-E96DAE7F4081}" srcOrd="0" destOrd="0" presId="urn:microsoft.com/office/officeart/2018/2/layout/IconVerticalSolidList"/>
    <dgm:cxn modelId="{6CBCA57D-8D5E-4CCB-BE19-CBA651170AC8}" type="presParOf" srcId="{A3BCC123-178C-4479-8FC3-E96DAE7F4081}" destId="{A884559F-1AD9-4255-97F1-B95C74F19180}" srcOrd="0" destOrd="0" presId="urn:microsoft.com/office/officeart/2018/2/layout/IconVerticalSolidList"/>
    <dgm:cxn modelId="{DB0AAC9E-F473-4D16-BD7E-1524CBAC2AFE}" type="presParOf" srcId="{A3BCC123-178C-4479-8FC3-E96DAE7F4081}" destId="{39A3C3B9-C59F-438D-A143-829BCBF6BF55}" srcOrd="1" destOrd="0" presId="urn:microsoft.com/office/officeart/2018/2/layout/IconVerticalSolidList"/>
    <dgm:cxn modelId="{F7AADC6F-FD99-40D1-A56A-8D2A81A7DD63}" type="presParOf" srcId="{A3BCC123-178C-4479-8FC3-E96DAE7F4081}" destId="{F1660708-A78E-41A3-8BCD-64091938B09C}" srcOrd="2" destOrd="0" presId="urn:microsoft.com/office/officeart/2018/2/layout/IconVerticalSolidList"/>
    <dgm:cxn modelId="{567AC4E2-1D5A-4E93-8F96-A2313645E98C}" type="presParOf" srcId="{A3BCC123-178C-4479-8FC3-E96DAE7F4081}" destId="{785F6BBE-79DE-41D6-A3DE-882B9C8FCB7A}" srcOrd="3" destOrd="0" presId="urn:microsoft.com/office/officeart/2018/2/layout/IconVerticalSolidList"/>
    <dgm:cxn modelId="{0F38F3E2-FF3B-47D8-9E02-7267A07EFA40}" type="presParOf" srcId="{3186F581-70EA-448C-9DE9-04401080BE2D}" destId="{6033277F-7E95-4D9F-96BB-5C04FA95A18D}" srcOrd="1" destOrd="0" presId="urn:microsoft.com/office/officeart/2018/2/layout/IconVerticalSolidList"/>
    <dgm:cxn modelId="{8F3AADA9-A45B-40F1-BD13-05574574821C}" type="presParOf" srcId="{3186F581-70EA-448C-9DE9-04401080BE2D}" destId="{AA640F10-6A00-4DBC-A21F-C4D34FC84371}" srcOrd="2" destOrd="0" presId="urn:microsoft.com/office/officeart/2018/2/layout/IconVerticalSolidList"/>
    <dgm:cxn modelId="{618B9CBE-D1E8-465A-B826-0ABB1F7CA2A1}" type="presParOf" srcId="{AA640F10-6A00-4DBC-A21F-C4D34FC84371}" destId="{E053BAD2-9385-4737-8CC2-CCF6E8329C48}" srcOrd="0" destOrd="0" presId="urn:microsoft.com/office/officeart/2018/2/layout/IconVerticalSolidList"/>
    <dgm:cxn modelId="{EFD6E9FC-808F-458E-892D-388ABAC50636}" type="presParOf" srcId="{AA640F10-6A00-4DBC-A21F-C4D34FC84371}" destId="{D07C8B06-8D48-4693-87B9-BD600FD9E41C}" srcOrd="1" destOrd="0" presId="urn:microsoft.com/office/officeart/2018/2/layout/IconVerticalSolidList"/>
    <dgm:cxn modelId="{C421CCBF-E6CB-43B7-8C90-F72878717D0F}" type="presParOf" srcId="{AA640F10-6A00-4DBC-A21F-C4D34FC84371}" destId="{0B389166-421E-4076-A15B-5732A86A5E83}" srcOrd="2" destOrd="0" presId="urn:microsoft.com/office/officeart/2018/2/layout/IconVerticalSolidList"/>
    <dgm:cxn modelId="{F7DE8D1D-6B2B-489B-950C-C6DE0F34401A}" type="presParOf" srcId="{AA640F10-6A00-4DBC-A21F-C4D34FC84371}" destId="{21C1101F-4644-4824-AD1D-21BDDC7B201E}" srcOrd="3" destOrd="0" presId="urn:microsoft.com/office/officeart/2018/2/layout/IconVerticalSolidList"/>
    <dgm:cxn modelId="{3BDA8E7A-9600-478E-8127-E1B80AA040FB}" type="presParOf" srcId="{3186F581-70EA-448C-9DE9-04401080BE2D}" destId="{CB53F8B8-679A-49DC-A539-DAB4FC62C41D}" srcOrd="3" destOrd="0" presId="urn:microsoft.com/office/officeart/2018/2/layout/IconVerticalSolidList"/>
    <dgm:cxn modelId="{553CBB29-8D94-4AD5-9D6A-75E080147BF0}" type="presParOf" srcId="{3186F581-70EA-448C-9DE9-04401080BE2D}" destId="{C854C771-F716-492F-8D0C-D829B9D13030}" srcOrd="4" destOrd="0" presId="urn:microsoft.com/office/officeart/2018/2/layout/IconVerticalSolidList"/>
    <dgm:cxn modelId="{4D0746FA-9981-465D-B970-389687AB45A0}" type="presParOf" srcId="{C854C771-F716-492F-8D0C-D829B9D13030}" destId="{8A341321-E749-4FC8-A60C-7AAA2509822C}" srcOrd="0" destOrd="0" presId="urn:microsoft.com/office/officeart/2018/2/layout/IconVerticalSolidList"/>
    <dgm:cxn modelId="{F6CFB8CE-4C1F-413C-80D7-08D63888C74D}" type="presParOf" srcId="{C854C771-F716-492F-8D0C-D829B9D13030}" destId="{61E42B72-E000-4B7F-A070-72112F784608}" srcOrd="1" destOrd="0" presId="urn:microsoft.com/office/officeart/2018/2/layout/IconVerticalSolidList"/>
    <dgm:cxn modelId="{2F05ADBF-3762-44C8-B65F-08627BE74889}" type="presParOf" srcId="{C854C771-F716-492F-8D0C-D829B9D13030}" destId="{FEF7411E-07A7-4E98-B068-6F7EC8AA45B4}" srcOrd="2" destOrd="0" presId="urn:microsoft.com/office/officeart/2018/2/layout/IconVerticalSolidList"/>
    <dgm:cxn modelId="{F343D148-74AD-4311-B679-EC2FD049E412}" type="presParOf" srcId="{C854C771-F716-492F-8D0C-D829B9D13030}" destId="{020E14DE-E06E-400D-B9E0-AA739917050D}" srcOrd="3" destOrd="0" presId="urn:microsoft.com/office/officeart/2018/2/layout/IconVerticalSolidList"/>
    <dgm:cxn modelId="{515CA5BC-562D-498D-8017-0BB8C1A1DC40}" type="presParOf" srcId="{3186F581-70EA-448C-9DE9-04401080BE2D}" destId="{D5B839AA-A2B7-40A1-8013-22D20FA5F668}" srcOrd="5" destOrd="0" presId="urn:microsoft.com/office/officeart/2018/2/layout/IconVerticalSolidList"/>
    <dgm:cxn modelId="{5EFB4903-816F-4589-98EE-0754FCCFF561}" type="presParOf" srcId="{3186F581-70EA-448C-9DE9-04401080BE2D}" destId="{06191FCE-0DEE-4E95-8E77-8552D85A869C}" srcOrd="6" destOrd="0" presId="urn:microsoft.com/office/officeart/2018/2/layout/IconVerticalSolidList"/>
    <dgm:cxn modelId="{F47708BC-5168-475A-A928-232AA9459A52}" type="presParOf" srcId="{06191FCE-0DEE-4E95-8E77-8552D85A869C}" destId="{B1348DB4-E5B4-4E29-BBAF-45FDC6D39F86}" srcOrd="0" destOrd="0" presId="urn:microsoft.com/office/officeart/2018/2/layout/IconVerticalSolidList"/>
    <dgm:cxn modelId="{66877896-A74B-4F85-ACF9-23F0E8DB6237}" type="presParOf" srcId="{06191FCE-0DEE-4E95-8E77-8552D85A869C}" destId="{D5D2A686-F2F9-4511-B763-E200B832BD12}" srcOrd="1" destOrd="0" presId="urn:microsoft.com/office/officeart/2018/2/layout/IconVerticalSolidList"/>
    <dgm:cxn modelId="{2C0F2147-9422-4AB2-8511-519EF1588834}" type="presParOf" srcId="{06191FCE-0DEE-4E95-8E77-8552D85A869C}" destId="{97FBEDE0-E5E8-4695-AF1F-0EF4E3F34D87}" srcOrd="2" destOrd="0" presId="urn:microsoft.com/office/officeart/2018/2/layout/IconVerticalSolidList"/>
    <dgm:cxn modelId="{972A7FDB-23BC-4A97-8A7C-0D98ECCC41A7}" type="presParOf" srcId="{06191FCE-0DEE-4E95-8E77-8552D85A869C}" destId="{3219C9AB-D561-4233-96EF-052901AF414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230C9B-5683-493F-87D0-FD2B228789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C6DD24-16C3-4191-AEB7-8B4128AC557F}">
      <dgm:prSet phldrT="[Text]" phldr="0"/>
      <dgm:spPr/>
      <dgm:t>
        <a:bodyPr/>
        <a:lstStyle/>
        <a:p>
          <a:pPr algn="l"/>
          <a:r>
            <a:rPr lang="en-US">
              <a:latin typeface="Calibri"/>
              <a:cs typeface="Calibri"/>
            </a:rPr>
            <a:t>Additional client needs that arise </a:t>
          </a:r>
          <a:endParaRPr lang="en-US"/>
        </a:p>
      </dgm:t>
    </dgm:pt>
    <dgm:pt modelId="{641D59A6-8F8D-45C2-BB41-0D73C6BE3012}" type="parTrans" cxnId="{269C8E78-461D-43EB-AE37-CBA6325C0916}">
      <dgm:prSet/>
      <dgm:spPr/>
      <dgm:t>
        <a:bodyPr/>
        <a:lstStyle/>
        <a:p>
          <a:endParaRPr lang="en-US"/>
        </a:p>
      </dgm:t>
    </dgm:pt>
    <dgm:pt modelId="{AE26A379-C37C-4BD8-8037-283D176A4F86}" type="sibTrans" cxnId="{269C8E78-461D-43EB-AE37-CBA6325C0916}">
      <dgm:prSet/>
      <dgm:spPr/>
      <dgm:t>
        <a:bodyPr/>
        <a:lstStyle/>
        <a:p>
          <a:endParaRPr lang="en-US"/>
        </a:p>
      </dgm:t>
    </dgm:pt>
    <dgm:pt modelId="{763026B5-A196-4A0A-A6BC-BEDBA85F206D}">
      <dgm:prSet phldr="0"/>
      <dgm:spPr>
        <a:solidFill>
          <a:schemeClr val="accent1">
            <a:lumMod val="75000"/>
          </a:schemeClr>
        </a:solidFill>
      </dgm:spPr>
      <dgm:t>
        <a:bodyPr/>
        <a:lstStyle/>
        <a:p>
          <a:pPr algn="l" rtl="0"/>
          <a:r>
            <a:rPr lang="en-US">
              <a:latin typeface="Calibri"/>
              <a:cs typeface="Calibri"/>
            </a:rPr>
            <a:t>           Essential tracking areas:  </a:t>
          </a:r>
          <a:endParaRPr lang="en-US"/>
        </a:p>
      </dgm:t>
    </dgm:pt>
    <dgm:pt modelId="{F8EDC2C6-7A9D-4324-A4FA-6A83B15CD8CA}" type="parTrans" cxnId="{8A150500-C830-4C76-852D-E968310AD89D}">
      <dgm:prSet/>
      <dgm:spPr/>
    </dgm:pt>
    <dgm:pt modelId="{E2A4FEDA-04EC-489B-9479-3843B255B8BE}" type="sibTrans" cxnId="{8A150500-C830-4C76-852D-E968310AD89D}">
      <dgm:prSet/>
      <dgm:spPr/>
    </dgm:pt>
    <dgm:pt modelId="{F6D0BB64-FE45-401D-BF3A-F31ECA74CA85}">
      <dgm:prSet phldr="0"/>
      <dgm:spPr>
        <a:solidFill>
          <a:schemeClr val="accent1">
            <a:lumMod val="40000"/>
            <a:lumOff val="60000"/>
          </a:schemeClr>
        </a:solidFill>
      </dgm:spPr>
      <dgm:t>
        <a:bodyPr/>
        <a:lstStyle/>
        <a:p>
          <a:pPr algn="l" rtl="0"/>
          <a:r>
            <a:rPr lang="en-US">
              <a:latin typeface="Calibri"/>
              <a:cs typeface="Calibri"/>
            </a:rPr>
            <a:t>Progress towards goals and objectives </a:t>
          </a:r>
          <a:endParaRPr lang="en-US"/>
        </a:p>
      </dgm:t>
    </dgm:pt>
    <dgm:pt modelId="{1A2086ED-12B7-44E8-A624-C66A230069E3}" type="parTrans" cxnId="{1C8122B7-C0B6-48C2-B0EF-E19A0547FFC0}">
      <dgm:prSet/>
      <dgm:spPr/>
    </dgm:pt>
    <dgm:pt modelId="{C696F4BB-F9DD-4270-94E2-52DC9B05E689}" type="sibTrans" cxnId="{1C8122B7-C0B6-48C2-B0EF-E19A0547FFC0}">
      <dgm:prSet/>
      <dgm:spPr/>
    </dgm:pt>
    <dgm:pt modelId="{F2ED35DA-9319-45E6-9835-4A807CB64F0D}">
      <dgm:prSet phldr="0"/>
      <dgm:spPr/>
      <dgm:t>
        <a:bodyPr/>
        <a:lstStyle/>
        <a:p>
          <a:pPr algn="l"/>
          <a:r>
            <a:rPr lang="en-US">
              <a:latin typeface="Calibri"/>
              <a:cs typeface="Calibri"/>
            </a:rPr>
            <a:t>Progress of others involved in service delivery </a:t>
          </a:r>
          <a:endParaRPr lang="en-US"/>
        </a:p>
      </dgm:t>
    </dgm:pt>
    <dgm:pt modelId="{16FAAF18-9A15-433E-9D62-7819D74EA2AB}" type="parTrans" cxnId="{0B3E6B6F-BE7C-48CB-A2CE-19391CB1169D}">
      <dgm:prSet/>
      <dgm:spPr/>
    </dgm:pt>
    <dgm:pt modelId="{1F163CD7-1BDA-4EAB-BBC3-59BDBF52F60F}" type="sibTrans" cxnId="{0B3E6B6F-BE7C-48CB-A2CE-19391CB1169D}">
      <dgm:prSet/>
      <dgm:spPr/>
    </dgm:pt>
    <dgm:pt modelId="{943032D6-6DAC-4469-AAE0-9E38A8506158}">
      <dgm:prSet phldr="0"/>
      <dgm:spPr/>
      <dgm:t>
        <a:bodyPr/>
        <a:lstStyle/>
        <a:p>
          <a:pPr algn="l" rtl="0"/>
          <a:r>
            <a:rPr lang="en-US">
              <a:latin typeface="Calibri"/>
              <a:cs typeface="Calibri"/>
            </a:rPr>
            <a:t>Services provided and how they addressed client’s needs </a:t>
          </a:r>
          <a:endParaRPr lang="en-US"/>
        </a:p>
      </dgm:t>
    </dgm:pt>
    <dgm:pt modelId="{4C811AA4-EE16-48B8-9C2B-A4A14E0F4318}" type="parTrans" cxnId="{537023F0-9C02-4A37-88B2-ED1AA183763B}">
      <dgm:prSet/>
      <dgm:spPr/>
    </dgm:pt>
    <dgm:pt modelId="{BFEBF6E6-FBE7-477F-8959-FA56267AF940}" type="sibTrans" cxnId="{537023F0-9C02-4A37-88B2-ED1AA183763B}">
      <dgm:prSet/>
      <dgm:spPr/>
    </dgm:pt>
    <dgm:pt modelId="{2B209A8F-E834-48DD-BA38-80D236951955}" type="pres">
      <dgm:prSet presAssocID="{FB230C9B-5683-493F-87D0-FD2B22878953}" presName="Name0" presStyleCnt="0">
        <dgm:presLayoutVars>
          <dgm:dir/>
          <dgm:animLvl val="lvl"/>
          <dgm:resizeHandles val="exact"/>
        </dgm:presLayoutVars>
      </dgm:prSet>
      <dgm:spPr/>
    </dgm:pt>
    <dgm:pt modelId="{BC795E12-D80A-4728-BA53-E43C428DD216}" type="pres">
      <dgm:prSet presAssocID="{763026B5-A196-4A0A-A6BC-BEDBA85F206D}" presName="composite" presStyleCnt="0"/>
      <dgm:spPr/>
    </dgm:pt>
    <dgm:pt modelId="{ED55A945-C467-4897-9DAD-E64450637F61}" type="pres">
      <dgm:prSet presAssocID="{763026B5-A196-4A0A-A6BC-BEDBA85F206D}" presName="parTx" presStyleLbl="alignNode1" presStyleIdx="0" presStyleCnt="1">
        <dgm:presLayoutVars>
          <dgm:chMax val="0"/>
          <dgm:chPref val="0"/>
          <dgm:bulletEnabled val="1"/>
        </dgm:presLayoutVars>
      </dgm:prSet>
      <dgm:spPr/>
    </dgm:pt>
    <dgm:pt modelId="{5E894278-C324-4FA0-B91E-D8C15E4DEF28}" type="pres">
      <dgm:prSet presAssocID="{763026B5-A196-4A0A-A6BC-BEDBA85F206D}" presName="desTx" presStyleLbl="alignAccFollowNode1" presStyleIdx="0" presStyleCnt="1">
        <dgm:presLayoutVars>
          <dgm:bulletEnabled val="1"/>
        </dgm:presLayoutVars>
      </dgm:prSet>
      <dgm:spPr>
        <a:solidFill>
          <a:schemeClr val="accent5">
            <a:lumMod val="20000"/>
            <a:lumOff val="80000"/>
          </a:schemeClr>
        </a:solidFill>
      </dgm:spPr>
    </dgm:pt>
  </dgm:ptLst>
  <dgm:cxnLst>
    <dgm:cxn modelId="{8A150500-C830-4C76-852D-E968310AD89D}" srcId="{FB230C9B-5683-493F-87D0-FD2B22878953}" destId="{763026B5-A196-4A0A-A6BC-BEDBA85F206D}" srcOrd="0" destOrd="0" parTransId="{F8EDC2C6-7A9D-4324-A4FA-6A83B15CD8CA}" sibTransId="{E2A4FEDA-04EC-489B-9479-3843B255B8BE}"/>
    <dgm:cxn modelId="{83EB9633-D83F-4D56-8901-8700F361F367}" type="presOf" srcId="{5FC6DD24-16C3-4191-AEB7-8B4128AC557F}" destId="{5E894278-C324-4FA0-B91E-D8C15E4DEF28}" srcOrd="0" destOrd="3" presId="urn:microsoft.com/office/officeart/2005/8/layout/hList1"/>
    <dgm:cxn modelId="{4F65825B-8991-4EC2-8A05-3924C66DB377}" type="presOf" srcId="{F2ED35DA-9319-45E6-9835-4A807CB64F0D}" destId="{5E894278-C324-4FA0-B91E-D8C15E4DEF28}" srcOrd="0" destOrd="1" presId="urn:microsoft.com/office/officeart/2005/8/layout/hList1"/>
    <dgm:cxn modelId="{0B3E6B6F-BE7C-48CB-A2CE-19391CB1169D}" srcId="{763026B5-A196-4A0A-A6BC-BEDBA85F206D}" destId="{F2ED35DA-9319-45E6-9835-4A807CB64F0D}" srcOrd="1" destOrd="0" parTransId="{16FAAF18-9A15-433E-9D62-7819D74EA2AB}" sibTransId="{1F163CD7-1BDA-4EAB-BBC3-59BDBF52F60F}"/>
    <dgm:cxn modelId="{F5F15F78-C8CD-485A-911C-2D1A99B1916F}" type="presOf" srcId="{763026B5-A196-4A0A-A6BC-BEDBA85F206D}" destId="{ED55A945-C467-4897-9DAD-E64450637F61}" srcOrd="0" destOrd="0" presId="urn:microsoft.com/office/officeart/2005/8/layout/hList1"/>
    <dgm:cxn modelId="{269C8E78-461D-43EB-AE37-CBA6325C0916}" srcId="{763026B5-A196-4A0A-A6BC-BEDBA85F206D}" destId="{5FC6DD24-16C3-4191-AEB7-8B4128AC557F}" srcOrd="3" destOrd="0" parTransId="{641D59A6-8F8D-45C2-BB41-0D73C6BE3012}" sibTransId="{AE26A379-C37C-4BD8-8037-283D176A4F86}"/>
    <dgm:cxn modelId="{97C85C98-9B16-4692-8DEA-C67891CDFAA7}" type="presOf" srcId="{FB230C9B-5683-493F-87D0-FD2B22878953}" destId="{2B209A8F-E834-48DD-BA38-80D236951955}" srcOrd="0" destOrd="0" presId="urn:microsoft.com/office/officeart/2005/8/layout/hList1"/>
    <dgm:cxn modelId="{1C8122B7-C0B6-48C2-B0EF-E19A0547FFC0}" srcId="{763026B5-A196-4A0A-A6BC-BEDBA85F206D}" destId="{F6D0BB64-FE45-401D-BF3A-F31ECA74CA85}" srcOrd="0" destOrd="0" parTransId="{1A2086ED-12B7-44E8-A624-C66A230069E3}" sibTransId="{C696F4BB-F9DD-4270-94E2-52DC9B05E689}"/>
    <dgm:cxn modelId="{3A2A22C3-E879-46A7-B1CE-2C0F01E52840}" type="presOf" srcId="{943032D6-6DAC-4469-AAE0-9E38A8506158}" destId="{5E894278-C324-4FA0-B91E-D8C15E4DEF28}" srcOrd="0" destOrd="2" presId="urn:microsoft.com/office/officeart/2005/8/layout/hList1"/>
    <dgm:cxn modelId="{537023F0-9C02-4A37-88B2-ED1AA183763B}" srcId="{763026B5-A196-4A0A-A6BC-BEDBA85F206D}" destId="{943032D6-6DAC-4469-AAE0-9E38A8506158}" srcOrd="2" destOrd="0" parTransId="{4C811AA4-EE16-48B8-9C2B-A4A14E0F4318}" sibTransId="{BFEBF6E6-FBE7-477F-8959-FA56267AF940}"/>
    <dgm:cxn modelId="{5454A5F3-E734-4FC9-8C0B-71376FB6D340}" type="presOf" srcId="{F6D0BB64-FE45-401D-BF3A-F31ECA74CA85}" destId="{5E894278-C324-4FA0-B91E-D8C15E4DEF28}" srcOrd="0" destOrd="0" presId="urn:microsoft.com/office/officeart/2005/8/layout/hList1"/>
    <dgm:cxn modelId="{16FBBC12-279D-4960-A99E-1CED32C56454}" type="presParOf" srcId="{2B209A8F-E834-48DD-BA38-80D236951955}" destId="{BC795E12-D80A-4728-BA53-E43C428DD216}" srcOrd="0" destOrd="0" presId="urn:microsoft.com/office/officeart/2005/8/layout/hList1"/>
    <dgm:cxn modelId="{0FC925AD-218D-44FF-A0B8-6BE842377897}" type="presParOf" srcId="{BC795E12-D80A-4728-BA53-E43C428DD216}" destId="{ED55A945-C467-4897-9DAD-E64450637F61}" srcOrd="0" destOrd="0" presId="urn:microsoft.com/office/officeart/2005/8/layout/hList1"/>
    <dgm:cxn modelId="{452E95F5-5575-4A15-A963-B88B9F65FBF1}" type="presParOf" srcId="{BC795E12-D80A-4728-BA53-E43C428DD216}" destId="{5E894278-C324-4FA0-B91E-D8C15E4DEF2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EF5835-BC57-4D72-9BD8-F01ABE6BC25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8BFD4D-9206-4155-A6B7-47BE3F3FB187}">
      <dgm:prSet phldrT="[Text]" phldr="0"/>
      <dgm:spPr/>
      <dgm:t>
        <a:bodyPr/>
        <a:lstStyle/>
        <a:p>
          <a:pPr rtl="0">
            <a:lnSpc>
              <a:spcPct val="100000"/>
            </a:lnSpc>
          </a:pPr>
          <a:r>
            <a:rPr lang="en-US"/>
            <a:t>To track client's progress: identify indicators and develop a tracking timeline</a:t>
          </a:r>
          <a:r>
            <a:rPr lang="en-US">
              <a:latin typeface="Calibri Light" panose="020F0302020204030204"/>
            </a:rPr>
            <a:t> </a:t>
          </a:r>
          <a:endParaRPr lang="en-US"/>
        </a:p>
      </dgm:t>
    </dgm:pt>
    <dgm:pt modelId="{1447DE6E-2902-4FF0-8AA8-9E774E264513}" type="parTrans" cxnId="{8141603F-B2CC-4251-A7C2-CACE975D454D}">
      <dgm:prSet/>
      <dgm:spPr/>
      <dgm:t>
        <a:bodyPr/>
        <a:lstStyle/>
        <a:p>
          <a:endParaRPr lang="en-US"/>
        </a:p>
      </dgm:t>
    </dgm:pt>
    <dgm:pt modelId="{8936B54B-CF99-4380-A18B-F115900C5276}" type="sibTrans" cxnId="{8141603F-B2CC-4251-A7C2-CACE975D454D}">
      <dgm:prSet/>
      <dgm:spPr/>
      <dgm:t>
        <a:bodyPr/>
        <a:lstStyle/>
        <a:p>
          <a:endParaRPr lang="en-US"/>
        </a:p>
      </dgm:t>
    </dgm:pt>
    <dgm:pt modelId="{120DAC1B-4AD6-40BE-8DED-EF1FD48B33CF}">
      <dgm:prSet phldr="0"/>
      <dgm:spPr/>
      <dgm:t>
        <a:bodyPr/>
        <a:lstStyle/>
        <a:p>
          <a:pPr rtl="0">
            <a:lnSpc>
              <a:spcPct val="100000"/>
            </a:lnSpc>
          </a:pPr>
          <a:r>
            <a:rPr lang="en-US">
              <a:latin typeface="Calibri"/>
              <a:cs typeface="Calibri"/>
            </a:rPr>
            <a:t>Purpose of tracking: to ensure service delivery is effective and timely</a:t>
          </a:r>
          <a:endParaRPr lang="en-US"/>
        </a:p>
      </dgm:t>
    </dgm:pt>
    <dgm:pt modelId="{E306DB01-44EC-499F-9C56-DBB5F7D44BF0}" type="parTrans" cxnId="{2BDE5FB9-7BAB-4A46-92B5-D6312DB5FBEB}">
      <dgm:prSet/>
      <dgm:spPr/>
    </dgm:pt>
    <dgm:pt modelId="{25457463-048A-4F92-86D6-74F4593090D4}" type="sibTrans" cxnId="{2BDE5FB9-7BAB-4A46-92B5-D6312DB5FBEB}">
      <dgm:prSet/>
      <dgm:spPr/>
    </dgm:pt>
    <dgm:pt modelId="{39CC1ECB-A641-410C-B1DD-BB777FD540CD}" type="pres">
      <dgm:prSet presAssocID="{F1EF5835-BC57-4D72-9BD8-F01ABE6BC25D}" presName="root" presStyleCnt="0">
        <dgm:presLayoutVars>
          <dgm:dir/>
          <dgm:resizeHandles val="exact"/>
        </dgm:presLayoutVars>
      </dgm:prSet>
      <dgm:spPr/>
    </dgm:pt>
    <dgm:pt modelId="{335CC7B3-E6E7-43CD-9E5F-CCF880A12F12}" type="pres">
      <dgm:prSet presAssocID="{120DAC1B-4AD6-40BE-8DED-EF1FD48B33CF}" presName="compNode" presStyleCnt="0"/>
      <dgm:spPr/>
    </dgm:pt>
    <dgm:pt modelId="{5F92C2F8-1CC4-45FD-8FBD-21BCFB190A50}" type="pres">
      <dgm:prSet presAssocID="{120DAC1B-4AD6-40BE-8DED-EF1FD48B33CF}" presName="bgRect" presStyleLbl="bgShp" presStyleIdx="0" presStyleCnt="2"/>
      <dgm:spPr>
        <a:solidFill>
          <a:schemeClr val="accent5"/>
        </a:solidFill>
      </dgm:spPr>
    </dgm:pt>
    <dgm:pt modelId="{93CE740B-C630-4CA0-8058-E1AE62096F4D}" type="pres">
      <dgm:prSet presAssocID="{120DAC1B-4AD6-40BE-8DED-EF1FD48B33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CADC4F68-4731-4D0A-A185-B90305E94699}" type="pres">
      <dgm:prSet presAssocID="{120DAC1B-4AD6-40BE-8DED-EF1FD48B33CF}" presName="spaceRect" presStyleCnt="0"/>
      <dgm:spPr/>
    </dgm:pt>
    <dgm:pt modelId="{6F417964-96DF-47D8-A7CD-9F8FB583D4E9}" type="pres">
      <dgm:prSet presAssocID="{120DAC1B-4AD6-40BE-8DED-EF1FD48B33CF}" presName="parTx" presStyleLbl="revTx" presStyleIdx="0" presStyleCnt="2">
        <dgm:presLayoutVars>
          <dgm:chMax val="0"/>
          <dgm:chPref val="0"/>
        </dgm:presLayoutVars>
      </dgm:prSet>
      <dgm:spPr/>
    </dgm:pt>
    <dgm:pt modelId="{0DF9E5D9-8D41-4787-A1D6-CF6A9F7889B2}" type="pres">
      <dgm:prSet presAssocID="{25457463-048A-4F92-86D6-74F4593090D4}" presName="sibTrans" presStyleCnt="0"/>
      <dgm:spPr/>
    </dgm:pt>
    <dgm:pt modelId="{0D0CCE24-E7CB-4632-8E16-AAE5D5930FB1}" type="pres">
      <dgm:prSet presAssocID="{DD8BFD4D-9206-4155-A6B7-47BE3F3FB187}" presName="compNode" presStyleCnt="0"/>
      <dgm:spPr/>
    </dgm:pt>
    <dgm:pt modelId="{8C20F2D4-AF7A-4E2F-AEE4-26AFA1F87660}" type="pres">
      <dgm:prSet presAssocID="{DD8BFD4D-9206-4155-A6B7-47BE3F3FB187}" presName="bgRect" presStyleLbl="bgShp" presStyleIdx="1" presStyleCnt="2"/>
      <dgm:spPr>
        <a:solidFill>
          <a:schemeClr val="accent6"/>
        </a:solidFill>
      </dgm:spPr>
    </dgm:pt>
    <dgm:pt modelId="{908EA004-F918-4AB4-AC40-FC59A7921175}" type="pres">
      <dgm:prSet presAssocID="{DD8BFD4D-9206-4155-A6B7-47BE3F3FB1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DA852294-5A7E-4AC8-B935-9CCB30DD7385}" type="pres">
      <dgm:prSet presAssocID="{DD8BFD4D-9206-4155-A6B7-47BE3F3FB187}" presName="spaceRect" presStyleCnt="0"/>
      <dgm:spPr/>
    </dgm:pt>
    <dgm:pt modelId="{70B20D85-BBDF-47F7-984E-A8AF1246E962}" type="pres">
      <dgm:prSet presAssocID="{DD8BFD4D-9206-4155-A6B7-47BE3F3FB187}" presName="parTx" presStyleLbl="revTx" presStyleIdx="1" presStyleCnt="2">
        <dgm:presLayoutVars>
          <dgm:chMax val="0"/>
          <dgm:chPref val="0"/>
        </dgm:presLayoutVars>
      </dgm:prSet>
      <dgm:spPr/>
    </dgm:pt>
  </dgm:ptLst>
  <dgm:cxnLst>
    <dgm:cxn modelId="{FE982A23-F8BE-42A8-800F-32EDB9C98D9A}" type="presOf" srcId="{F1EF5835-BC57-4D72-9BD8-F01ABE6BC25D}" destId="{39CC1ECB-A641-410C-B1DD-BB777FD540CD}" srcOrd="0" destOrd="0" presId="urn:microsoft.com/office/officeart/2018/2/layout/IconVerticalSolidList"/>
    <dgm:cxn modelId="{8141603F-B2CC-4251-A7C2-CACE975D454D}" srcId="{F1EF5835-BC57-4D72-9BD8-F01ABE6BC25D}" destId="{DD8BFD4D-9206-4155-A6B7-47BE3F3FB187}" srcOrd="1" destOrd="0" parTransId="{1447DE6E-2902-4FF0-8AA8-9E774E264513}" sibTransId="{8936B54B-CF99-4380-A18B-F115900C5276}"/>
    <dgm:cxn modelId="{6166C366-6DA6-43D6-AD17-581B4B9B3BE4}" type="presOf" srcId="{DD8BFD4D-9206-4155-A6B7-47BE3F3FB187}" destId="{70B20D85-BBDF-47F7-984E-A8AF1246E962}" srcOrd="0" destOrd="0" presId="urn:microsoft.com/office/officeart/2018/2/layout/IconVerticalSolidList"/>
    <dgm:cxn modelId="{5219D8A2-4DBF-4EBE-A99D-893C33280C7F}" type="presOf" srcId="{120DAC1B-4AD6-40BE-8DED-EF1FD48B33CF}" destId="{6F417964-96DF-47D8-A7CD-9F8FB583D4E9}" srcOrd="0" destOrd="0" presId="urn:microsoft.com/office/officeart/2018/2/layout/IconVerticalSolidList"/>
    <dgm:cxn modelId="{2BDE5FB9-7BAB-4A46-92B5-D6312DB5FBEB}" srcId="{F1EF5835-BC57-4D72-9BD8-F01ABE6BC25D}" destId="{120DAC1B-4AD6-40BE-8DED-EF1FD48B33CF}" srcOrd="0" destOrd="0" parTransId="{E306DB01-44EC-499F-9C56-DBB5F7D44BF0}" sibTransId="{25457463-048A-4F92-86D6-74F4593090D4}"/>
    <dgm:cxn modelId="{47901D42-9393-41E2-85EB-815A249B85E8}" type="presParOf" srcId="{39CC1ECB-A641-410C-B1DD-BB777FD540CD}" destId="{335CC7B3-E6E7-43CD-9E5F-CCF880A12F12}" srcOrd="0" destOrd="0" presId="urn:microsoft.com/office/officeart/2018/2/layout/IconVerticalSolidList"/>
    <dgm:cxn modelId="{F574A1F5-CFBF-4049-8598-8976B2378380}" type="presParOf" srcId="{335CC7B3-E6E7-43CD-9E5F-CCF880A12F12}" destId="{5F92C2F8-1CC4-45FD-8FBD-21BCFB190A50}" srcOrd="0" destOrd="0" presId="urn:microsoft.com/office/officeart/2018/2/layout/IconVerticalSolidList"/>
    <dgm:cxn modelId="{CDE51925-1437-48EE-ABE9-23B0592C442C}" type="presParOf" srcId="{335CC7B3-E6E7-43CD-9E5F-CCF880A12F12}" destId="{93CE740B-C630-4CA0-8058-E1AE62096F4D}" srcOrd="1" destOrd="0" presId="urn:microsoft.com/office/officeart/2018/2/layout/IconVerticalSolidList"/>
    <dgm:cxn modelId="{420CD615-2353-4761-915D-D2EFA0CF68EF}" type="presParOf" srcId="{335CC7B3-E6E7-43CD-9E5F-CCF880A12F12}" destId="{CADC4F68-4731-4D0A-A185-B90305E94699}" srcOrd="2" destOrd="0" presId="urn:microsoft.com/office/officeart/2018/2/layout/IconVerticalSolidList"/>
    <dgm:cxn modelId="{B719F11A-C84D-40FC-B452-1EC2DF63E90C}" type="presParOf" srcId="{335CC7B3-E6E7-43CD-9E5F-CCF880A12F12}" destId="{6F417964-96DF-47D8-A7CD-9F8FB583D4E9}" srcOrd="3" destOrd="0" presId="urn:microsoft.com/office/officeart/2018/2/layout/IconVerticalSolidList"/>
    <dgm:cxn modelId="{E9B47F51-32E7-475B-925B-0FA8AF95CCFA}" type="presParOf" srcId="{39CC1ECB-A641-410C-B1DD-BB777FD540CD}" destId="{0DF9E5D9-8D41-4787-A1D6-CF6A9F7889B2}" srcOrd="1" destOrd="0" presId="urn:microsoft.com/office/officeart/2018/2/layout/IconVerticalSolidList"/>
    <dgm:cxn modelId="{463DA22D-D0CE-48F1-8FCC-FCDA3CD7FB11}" type="presParOf" srcId="{39CC1ECB-A641-410C-B1DD-BB777FD540CD}" destId="{0D0CCE24-E7CB-4632-8E16-AAE5D5930FB1}" srcOrd="2" destOrd="0" presId="urn:microsoft.com/office/officeart/2018/2/layout/IconVerticalSolidList"/>
    <dgm:cxn modelId="{E19492E9-934D-42DC-809C-4C039CCAB96A}" type="presParOf" srcId="{0D0CCE24-E7CB-4632-8E16-AAE5D5930FB1}" destId="{8C20F2D4-AF7A-4E2F-AEE4-26AFA1F87660}" srcOrd="0" destOrd="0" presId="urn:microsoft.com/office/officeart/2018/2/layout/IconVerticalSolidList"/>
    <dgm:cxn modelId="{8C340F77-A785-4EF6-B4A1-1AC32B098DA4}" type="presParOf" srcId="{0D0CCE24-E7CB-4632-8E16-AAE5D5930FB1}" destId="{908EA004-F918-4AB4-AC40-FC59A7921175}" srcOrd="1" destOrd="0" presId="urn:microsoft.com/office/officeart/2018/2/layout/IconVerticalSolidList"/>
    <dgm:cxn modelId="{4073E63B-9377-4F16-9E65-ABCDF99E616D}" type="presParOf" srcId="{0D0CCE24-E7CB-4632-8E16-AAE5D5930FB1}" destId="{DA852294-5A7E-4AC8-B935-9CCB30DD7385}" srcOrd="2" destOrd="0" presId="urn:microsoft.com/office/officeart/2018/2/layout/IconVerticalSolidList"/>
    <dgm:cxn modelId="{359206FA-6447-4440-87CD-04FEBBEFCE64}" type="presParOf" srcId="{0D0CCE24-E7CB-4632-8E16-AAE5D5930FB1}" destId="{70B20D85-BBDF-47F7-984E-A8AF1246E962}"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0D3481-463B-4931-801A-9BEBE534791F}"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29BD620F-4065-4458-B869-6EE0F4DE20FD}">
      <dgm:prSet/>
      <dgm:spPr/>
      <dgm:t>
        <a:bodyPr/>
        <a:lstStyle/>
        <a:p>
          <a:pPr rtl="0">
            <a:lnSpc>
              <a:spcPct val="100000"/>
            </a:lnSpc>
          </a:pPr>
          <a:r>
            <a:rPr lang="en-US"/>
            <a:t>Informal tracking: Assessing progress by communicating with and observing clients, social network members, and service providers</a:t>
          </a:r>
        </a:p>
      </dgm:t>
    </dgm:pt>
    <dgm:pt modelId="{5CD70030-161C-442F-8AFB-EFB8E92C6CD1}" type="parTrans" cxnId="{70E3D586-3798-4D94-9EC7-0C4F3698BA1B}">
      <dgm:prSet/>
      <dgm:spPr/>
      <dgm:t>
        <a:bodyPr/>
        <a:lstStyle/>
        <a:p>
          <a:endParaRPr lang="en-US"/>
        </a:p>
      </dgm:t>
    </dgm:pt>
    <dgm:pt modelId="{06CEF7D5-05E2-4CE6-8F76-AA654AAE348D}" type="sibTrans" cxnId="{70E3D586-3798-4D94-9EC7-0C4F3698BA1B}">
      <dgm:prSet/>
      <dgm:spPr/>
      <dgm:t>
        <a:bodyPr/>
        <a:lstStyle/>
        <a:p>
          <a:endParaRPr lang="en-US"/>
        </a:p>
      </dgm:t>
    </dgm:pt>
    <dgm:pt modelId="{C0F62B1E-DC7F-46EE-9A83-4613402E37E3}">
      <dgm:prSet/>
      <dgm:spPr/>
      <dgm:t>
        <a:bodyPr/>
        <a:lstStyle/>
        <a:p>
          <a:pPr>
            <a:lnSpc>
              <a:spcPct val="100000"/>
            </a:lnSpc>
          </a:pPr>
          <a:r>
            <a:rPr lang="en-US"/>
            <a:t>Formal tracking: Using tools to gather information and to evaluate outcomes of the planned intervention</a:t>
          </a:r>
        </a:p>
      </dgm:t>
    </dgm:pt>
    <dgm:pt modelId="{4B50CAF3-A79F-465C-B172-E6272C39D0EA}" type="parTrans" cxnId="{2CB8CE9D-5074-423F-B485-F4855905384D}">
      <dgm:prSet/>
      <dgm:spPr/>
      <dgm:t>
        <a:bodyPr/>
        <a:lstStyle/>
        <a:p>
          <a:endParaRPr lang="en-US"/>
        </a:p>
      </dgm:t>
    </dgm:pt>
    <dgm:pt modelId="{909F877F-1BFF-44D6-B6CD-E01204FD2133}" type="sibTrans" cxnId="{2CB8CE9D-5074-423F-B485-F4855905384D}">
      <dgm:prSet/>
      <dgm:spPr/>
      <dgm:t>
        <a:bodyPr/>
        <a:lstStyle/>
        <a:p>
          <a:endParaRPr lang="en-US"/>
        </a:p>
      </dgm:t>
    </dgm:pt>
    <dgm:pt modelId="{611F414E-2DBF-42F1-B9F1-8C6739DCFF37}" type="pres">
      <dgm:prSet presAssocID="{B80D3481-463B-4931-801A-9BEBE534791F}" presName="root" presStyleCnt="0">
        <dgm:presLayoutVars>
          <dgm:dir/>
          <dgm:resizeHandles val="exact"/>
        </dgm:presLayoutVars>
      </dgm:prSet>
      <dgm:spPr/>
    </dgm:pt>
    <dgm:pt modelId="{130D65B9-1D2A-4DBA-9316-848D15142E4C}" type="pres">
      <dgm:prSet presAssocID="{29BD620F-4065-4458-B869-6EE0F4DE20FD}" presName="compNode" presStyleCnt="0"/>
      <dgm:spPr/>
    </dgm:pt>
    <dgm:pt modelId="{A37C87D1-9CC6-4896-A904-2E7C19DB509A}" type="pres">
      <dgm:prSet presAssocID="{29BD620F-4065-4458-B869-6EE0F4DE20FD}" presName="bgRect" presStyleLbl="bgShp" presStyleIdx="0" presStyleCnt="2"/>
      <dgm:spPr/>
    </dgm:pt>
    <dgm:pt modelId="{97165E5C-C9C8-45D3-9B30-04CC1B0D13F0}" type="pres">
      <dgm:prSet presAssocID="{29BD620F-4065-4458-B869-6EE0F4DE20F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66A1684E-400B-497F-82A6-95ADD827CC6E}" type="pres">
      <dgm:prSet presAssocID="{29BD620F-4065-4458-B869-6EE0F4DE20FD}" presName="spaceRect" presStyleCnt="0"/>
      <dgm:spPr/>
    </dgm:pt>
    <dgm:pt modelId="{FD999BC3-22A4-4F7C-AA9C-401669966A49}" type="pres">
      <dgm:prSet presAssocID="{29BD620F-4065-4458-B869-6EE0F4DE20FD}" presName="parTx" presStyleLbl="revTx" presStyleIdx="0" presStyleCnt="2">
        <dgm:presLayoutVars>
          <dgm:chMax val="0"/>
          <dgm:chPref val="0"/>
        </dgm:presLayoutVars>
      </dgm:prSet>
      <dgm:spPr/>
    </dgm:pt>
    <dgm:pt modelId="{EB94F325-F82B-49FE-AED3-2AC13510B166}" type="pres">
      <dgm:prSet presAssocID="{06CEF7D5-05E2-4CE6-8F76-AA654AAE348D}" presName="sibTrans" presStyleCnt="0"/>
      <dgm:spPr/>
    </dgm:pt>
    <dgm:pt modelId="{322807D4-5A0F-47E7-AEA2-010529F72AAB}" type="pres">
      <dgm:prSet presAssocID="{C0F62B1E-DC7F-46EE-9A83-4613402E37E3}" presName="compNode" presStyleCnt="0"/>
      <dgm:spPr/>
    </dgm:pt>
    <dgm:pt modelId="{CA3CCEE3-FB5C-4EF6-8319-758B0C174A23}" type="pres">
      <dgm:prSet presAssocID="{C0F62B1E-DC7F-46EE-9A83-4613402E37E3}" presName="bgRect" presStyleLbl="bgShp" presStyleIdx="1" presStyleCnt="2"/>
      <dgm:spPr/>
    </dgm:pt>
    <dgm:pt modelId="{C287E45F-C63D-4A06-B32F-A324D8BB2D5D}" type="pres">
      <dgm:prSet presAssocID="{C0F62B1E-DC7F-46EE-9A83-4613402E37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F13F9DCB-1932-45D3-B0A5-5FDB3FC33447}" type="pres">
      <dgm:prSet presAssocID="{C0F62B1E-DC7F-46EE-9A83-4613402E37E3}" presName="spaceRect" presStyleCnt="0"/>
      <dgm:spPr/>
    </dgm:pt>
    <dgm:pt modelId="{321824D6-AE02-4162-A5F5-71EA8A540CE8}" type="pres">
      <dgm:prSet presAssocID="{C0F62B1E-DC7F-46EE-9A83-4613402E37E3}" presName="parTx" presStyleLbl="revTx" presStyleIdx="1" presStyleCnt="2">
        <dgm:presLayoutVars>
          <dgm:chMax val="0"/>
          <dgm:chPref val="0"/>
        </dgm:presLayoutVars>
      </dgm:prSet>
      <dgm:spPr/>
    </dgm:pt>
  </dgm:ptLst>
  <dgm:cxnLst>
    <dgm:cxn modelId="{6A27E023-1E83-48A8-9EEF-14AC9FBE6A1C}" type="presOf" srcId="{29BD620F-4065-4458-B869-6EE0F4DE20FD}" destId="{FD999BC3-22A4-4F7C-AA9C-401669966A49}" srcOrd="0" destOrd="0" presId="urn:microsoft.com/office/officeart/2018/2/layout/IconVerticalSolidList"/>
    <dgm:cxn modelId="{6A550269-F97E-4EF5-88A1-C1FF3840B0DD}" type="presOf" srcId="{B80D3481-463B-4931-801A-9BEBE534791F}" destId="{611F414E-2DBF-42F1-B9F1-8C6739DCFF37}" srcOrd="0" destOrd="0" presId="urn:microsoft.com/office/officeart/2018/2/layout/IconVerticalSolidList"/>
    <dgm:cxn modelId="{70E3D586-3798-4D94-9EC7-0C4F3698BA1B}" srcId="{B80D3481-463B-4931-801A-9BEBE534791F}" destId="{29BD620F-4065-4458-B869-6EE0F4DE20FD}" srcOrd="0" destOrd="0" parTransId="{5CD70030-161C-442F-8AFB-EFB8E92C6CD1}" sibTransId="{06CEF7D5-05E2-4CE6-8F76-AA654AAE348D}"/>
    <dgm:cxn modelId="{2CB8CE9D-5074-423F-B485-F4855905384D}" srcId="{B80D3481-463B-4931-801A-9BEBE534791F}" destId="{C0F62B1E-DC7F-46EE-9A83-4613402E37E3}" srcOrd="1" destOrd="0" parTransId="{4B50CAF3-A79F-465C-B172-E6272C39D0EA}" sibTransId="{909F877F-1BFF-44D6-B6CD-E01204FD2133}"/>
    <dgm:cxn modelId="{0B0384B9-C8D4-406F-B211-AF2067880DEB}" type="presOf" srcId="{C0F62B1E-DC7F-46EE-9A83-4613402E37E3}" destId="{321824D6-AE02-4162-A5F5-71EA8A540CE8}" srcOrd="0" destOrd="0" presId="urn:microsoft.com/office/officeart/2018/2/layout/IconVerticalSolidList"/>
    <dgm:cxn modelId="{D50C8DE7-B834-4FB5-9695-79A564ED0102}" type="presParOf" srcId="{611F414E-2DBF-42F1-B9F1-8C6739DCFF37}" destId="{130D65B9-1D2A-4DBA-9316-848D15142E4C}" srcOrd="0" destOrd="0" presId="urn:microsoft.com/office/officeart/2018/2/layout/IconVerticalSolidList"/>
    <dgm:cxn modelId="{A031FA7C-6C35-4E30-BF0C-07A70CB194D6}" type="presParOf" srcId="{130D65B9-1D2A-4DBA-9316-848D15142E4C}" destId="{A37C87D1-9CC6-4896-A904-2E7C19DB509A}" srcOrd="0" destOrd="0" presId="urn:microsoft.com/office/officeart/2018/2/layout/IconVerticalSolidList"/>
    <dgm:cxn modelId="{C92FB941-9AE8-45BA-B425-94624F25D25F}" type="presParOf" srcId="{130D65B9-1D2A-4DBA-9316-848D15142E4C}" destId="{97165E5C-C9C8-45D3-9B30-04CC1B0D13F0}" srcOrd="1" destOrd="0" presId="urn:microsoft.com/office/officeart/2018/2/layout/IconVerticalSolidList"/>
    <dgm:cxn modelId="{280D5964-DDF7-4910-9661-98C71C0F9829}" type="presParOf" srcId="{130D65B9-1D2A-4DBA-9316-848D15142E4C}" destId="{66A1684E-400B-497F-82A6-95ADD827CC6E}" srcOrd="2" destOrd="0" presId="urn:microsoft.com/office/officeart/2018/2/layout/IconVerticalSolidList"/>
    <dgm:cxn modelId="{BF50C3D0-9348-4253-B30A-5533A221812F}" type="presParOf" srcId="{130D65B9-1D2A-4DBA-9316-848D15142E4C}" destId="{FD999BC3-22A4-4F7C-AA9C-401669966A49}" srcOrd="3" destOrd="0" presId="urn:microsoft.com/office/officeart/2018/2/layout/IconVerticalSolidList"/>
    <dgm:cxn modelId="{85AA0CB5-3B97-404A-94C8-0AD24B8F28D2}" type="presParOf" srcId="{611F414E-2DBF-42F1-B9F1-8C6739DCFF37}" destId="{EB94F325-F82B-49FE-AED3-2AC13510B166}" srcOrd="1" destOrd="0" presId="urn:microsoft.com/office/officeart/2018/2/layout/IconVerticalSolidList"/>
    <dgm:cxn modelId="{0E738AE0-2B7F-4797-B17A-EDE86A724700}" type="presParOf" srcId="{611F414E-2DBF-42F1-B9F1-8C6739DCFF37}" destId="{322807D4-5A0F-47E7-AEA2-010529F72AAB}" srcOrd="2" destOrd="0" presId="urn:microsoft.com/office/officeart/2018/2/layout/IconVerticalSolidList"/>
    <dgm:cxn modelId="{E03710F0-052E-4768-B5E0-D452D23F1D10}" type="presParOf" srcId="{322807D4-5A0F-47E7-AEA2-010529F72AAB}" destId="{CA3CCEE3-FB5C-4EF6-8319-758B0C174A23}" srcOrd="0" destOrd="0" presId="urn:microsoft.com/office/officeart/2018/2/layout/IconVerticalSolidList"/>
    <dgm:cxn modelId="{0071B199-0C2B-42F5-9E32-054BBC026E35}" type="presParOf" srcId="{322807D4-5A0F-47E7-AEA2-010529F72AAB}" destId="{C287E45F-C63D-4A06-B32F-A324D8BB2D5D}" srcOrd="1" destOrd="0" presId="urn:microsoft.com/office/officeart/2018/2/layout/IconVerticalSolidList"/>
    <dgm:cxn modelId="{1D1DFD49-AFC3-47F0-816B-C1BD0D727E17}" type="presParOf" srcId="{322807D4-5A0F-47E7-AEA2-010529F72AAB}" destId="{F13F9DCB-1932-45D3-B0A5-5FDB3FC33447}" srcOrd="2" destOrd="0" presId="urn:microsoft.com/office/officeart/2018/2/layout/IconVerticalSolidList"/>
    <dgm:cxn modelId="{089E754B-27EA-4040-865C-9CA3FC45AD70}" type="presParOf" srcId="{322807D4-5A0F-47E7-AEA2-010529F72AAB}" destId="{321824D6-AE02-4162-A5F5-71EA8A540CE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F8621F4-B231-4CC9-A545-0DE1D718A6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0EAC1D0-6DAE-40B0-BF6C-365E90AFE0B4}">
      <dgm:prSet phldrT="[Text]" phldr="0"/>
      <dgm:spPr/>
      <dgm:t>
        <a:bodyPr/>
        <a:lstStyle/>
        <a:p>
          <a:pPr algn="l"/>
          <a:r>
            <a:rPr lang="en-US" b="1"/>
            <a:t>Client satisfaction</a:t>
          </a:r>
          <a:endParaRPr lang="en-US"/>
        </a:p>
      </dgm:t>
    </dgm:pt>
    <dgm:pt modelId="{CFF3DA50-6690-4AF9-8C94-27D35865A99E}" type="parTrans" cxnId="{483DFBBC-D646-44B2-9874-C5ECD2B9A15E}">
      <dgm:prSet/>
      <dgm:spPr/>
      <dgm:t>
        <a:bodyPr/>
        <a:lstStyle/>
        <a:p>
          <a:endParaRPr lang="en-US"/>
        </a:p>
      </dgm:t>
    </dgm:pt>
    <dgm:pt modelId="{4CB3FCD2-598E-45AD-B9F5-5C270F4FAB71}" type="sibTrans" cxnId="{483DFBBC-D646-44B2-9874-C5ECD2B9A15E}">
      <dgm:prSet/>
      <dgm:spPr/>
      <dgm:t>
        <a:bodyPr/>
        <a:lstStyle/>
        <a:p>
          <a:endParaRPr lang="en-US"/>
        </a:p>
      </dgm:t>
    </dgm:pt>
    <dgm:pt modelId="{9DBFB4ED-2A3F-43BA-BFBC-C449E1BF52D1}">
      <dgm:prSet phldr="0"/>
      <dgm:spPr/>
      <dgm:t>
        <a:bodyPr/>
        <a:lstStyle/>
        <a:p>
          <a:pPr algn="l" rtl="0"/>
          <a:r>
            <a:rPr lang="en-US" b="1">
              <a:latin typeface="Calibri"/>
              <a:cs typeface="Calibri"/>
            </a:rPr>
            <a:t>                            Areas to assess:</a:t>
          </a:r>
          <a:r>
            <a:rPr lang="en-US">
              <a:latin typeface="Calibri Light" panose="020F0302020204030204"/>
            </a:rPr>
            <a:t>  </a:t>
          </a:r>
          <a:endParaRPr lang="en-US"/>
        </a:p>
      </dgm:t>
    </dgm:pt>
    <dgm:pt modelId="{EE533A3E-9F5A-4867-9C69-BFCF94AED033}" type="parTrans" cxnId="{FF283D81-2AA9-4383-8FDB-4C776BC73DB3}">
      <dgm:prSet/>
      <dgm:spPr/>
    </dgm:pt>
    <dgm:pt modelId="{50C975CD-583C-4B21-AE3E-5F0021B4BD76}" type="sibTrans" cxnId="{FF283D81-2AA9-4383-8FDB-4C776BC73DB3}">
      <dgm:prSet/>
      <dgm:spPr/>
    </dgm:pt>
    <dgm:pt modelId="{A3F85473-8686-46A9-BBBA-454AD940EBED}">
      <dgm:prSet phldr="0"/>
      <dgm:spPr/>
      <dgm:t>
        <a:bodyPr/>
        <a:lstStyle/>
        <a:p>
          <a:pPr algn="l" rtl="0"/>
          <a:r>
            <a:rPr lang="en-US" b="1"/>
            <a:t>Attainment of goals</a:t>
          </a:r>
          <a:endParaRPr lang="en-US"/>
        </a:p>
      </dgm:t>
    </dgm:pt>
    <dgm:pt modelId="{406A51D9-C0DC-490F-A6D1-9C100140E727}" type="parTrans" cxnId="{ECFE4765-F6A8-4506-B47D-162DC1D60B50}">
      <dgm:prSet/>
      <dgm:spPr/>
    </dgm:pt>
    <dgm:pt modelId="{26D3B060-044E-4408-B711-9EAFD3FE7A75}" type="sibTrans" cxnId="{ECFE4765-F6A8-4506-B47D-162DC1D60B50}">
      <dgm:prSet/>
      <dgm:spPr/>
    </dgm:pt>
    <dgm:pt modelId="{0B91C5C5-2DD4-4866-A9E2-EEA5E00A553C}">
      <dgm:prSet phldr="0"/>
      <dgm:spPr/>
      <dgm:t>
        <a:bodyPr/>
        <a:lstStyle/>
        <a:p>
          <a:pPr algn="l" rtl="0"/>
          <a:r>
            <a:rPr lang="en-US" b="1"/>
            <a:t>Effectiveness of case man</a:t>
          </a:r>
          <a:r>
            <a:rPr lang="en-US" b="1">
              <a:latin typeface="Calibri"/>
              <a:cs typeface="Calibri"/>
            </a:rPr>
            <a:t>agement services</a:t>
          </a:r>
          <a:endParaRPr lang="en-US">
            <a:latin typeface="Calibri"/>
            <a:cs typeface="Calibri"/>
          </a:endParaRPr>
        </a:p>
      </dgm:t>
    </dgm:pt>
    <dgm:pt modelId="{47D4D997-2A68-4CD7-BFAC-A2E9790A0BD0}" type="parTrans" cxnId="{AEA264BE-897E-43DC-8556-001F4A8535C2}">
      <dgm:prSet/>
      <dgm:spPr/>
    </dgm:pt>
    <dgm:pt modelId="{EA515A26-DE6C-4EE7-A345-6A5585FB5E2F}" type="sibTrans" cxnId="{AEA264BE-897E-43DC-8556-001F4A8535C2}">
      <dgm:prSet/>
      <dgm:spPr/>
    </dgm:pt>
    <dgm:pt modelId="{90211EA9-ACCA-45D2-B845-47F55BA2DDA8}">
      <dgm:prSet phldr="0"/>
      <dgm:spPr/>
      <dgm:t>
        <a:bodyPr/>
        <a:lstStyle/>
        <a:p>
          <a:pPr algn="l" rtl="0"/>
          <a:r>
            <a:rPr lang="en-US" b="1">
              <a:latin typeface="Calibri"/>
              <a:cs typeface="Calibri"/>
            </a:rPr>
            <a:t>Gaps in services</a:t>
          </a:r>
          <a:r>
            <a:rPr lang="en-US" b="0">
              <a:latin typeface="Calibri"/>
              <a:cs typeface="Calibri"/>
            </a:rPr>
            <a:t> </a:t>
          </a:r>
        </a:p>
      </dgm:t>
    </dgm:pt>
    <dgm:pt modelId="{002D8C04-D105-4189-A962-7DC30624A807}" type="parTrans" cxnId="{A37305DA-F4E7-4B36-90D9-1AA68227A83B}">
      <dgm:prSet/>
      <dgm:spPr/>
    </dgm:pt>
    <dgm:pt modelId="{590FCAB9-031E-4E92-A410-1D315568A433}" type="sibTrans" cxnId="{A37305DA-F4E7-4B36-90D9-1AA68227A83B}">
      <dgm:prSet/>
      <dgm:spPr/>
    </dgm:pt>
    <dgm:pt modelId="{A52CE5B2-C539-47E6-8700-A7888FA16DEB}">
      <dgm:prSet phldr="0"/>
      <dgm:spPr/>
      <dgm:t>
        <a:bodyPr/>
        <a:lstStyle/>
        <a:p>
          <a:pPr algn="l" rtl="0"/>
          <a:r>
            <a:rPr lang="en-US" b="1">
              <a:latin typeface="Calibri"/>
              <a:cs typeface="Calibri"/>
            </a:rPr>
            <a:t>What went well and what didn't</a:t>
          </a:r>
        </a:p>
      </dgm:t>
    </dgm:pt>
    <dgm:pt modelId="{8421CB3D-4B3D-49B0-86D6-DF85B0D895DF}" type="parTrans" cxnId="{378766FA-BB4A-467F-A87B-FEE125C0E9B2}">
      <dgm:prSet/>
      <dgm:spPr/>
    </dgm:pt>
    <dgm:pt modelId="{DB454E01-FABB-497D-B64F-8AF4EB46ADA5}" type="sibTrans" cxnId="{378766FA-BB4A-467F-A87B-FEE125C0E9B2}">
      <dgm:prSet/>
      <dgm:spPr/>
    </dgm:pt>
    <dgm:pt modelId="{60F72BB3-ADEF-4E97-A662-40F4690BAE5B}" type="pres">
      <dgm:prSet presAssocID="{CF8621F4-B231-4CC9-A545-0DE1D718A6D6}" presName="Name0" presStyleCnt="0">
        <dgm:presLayoutVars>
          <dgm:dir/>
          <dgm:animLvl val="lvl"/>
          <dgm:resizeHandles val="exact"/>
        </dgm:presLayoutVars>
      </dgm:prSet>
      <dgm:spPr/>
    </dgm:pt>
    <dgm:pt modelId="{AD77100D-874A-4E3B-9B3A-6C8BDD60E37E}" type="pres">
      <dgm:prSet presAssocID="{9DBFB4ED-2A3F-43BA-BFBC-C449E1BF52D1}" presName="composite" presStyleCnt="0"/>
      <dgm:spPr/>
    </dgm:pt>
    <dgm:pt modelId="{254C9B75-72D8-484E-A011-9C41CCA2DCCE}" type="pres">
      <dgm:prSet presAssocID="{9DBFB4ED-2A3F-43BA-BFBC-C449E1BF52D1}" presName="parTx" presStyleLbl="alignNode1" presStyleIdx="0" presStyleCnt="1">
        <dgm:presLayoutVars>
          <dgm:chMax val="0"/>
          <dgm:chPref val="0"/>
          <dgm:bulletEnabled val="1"/>
        </dgm:presLayoutVars>
      </dgm:prSet>
      <dgm:spPr/>
    </dgm:pt>
    <dgm:pt modelId="{90493621-A53D-412D-AC75-E025107A1B5A}" type="pres">
      <dgm:prSet presAssocID="{9DBFB4ED-2A3F-43BA-BFBC-C449E1BF52D1}" presName="desTx" presStyleLbl="alignAccFollowNode1" presStyleIdx="0" presStyleCnt="1">
        <dgm:presLayoutVars>
          <dgm:bulletEnabled val="1"/>
        </dgm:presLayoutVars>
      </dgm:prSet>
      <dgm:spPr/>
    </dgm:pt>
  </dgm:ptLst>
  <dgm:cxnLst>
    <dgm:cxn modelId="{9ECED32F-5EA9-4C69-ACA9-D1274FAD836D}" type="presOf" srcId="{A3F85473-8686-46A9-BBBA-454AD940EBED}" destId="{90493621-A53D-412D-AC75-E025107A1B5A}" srcOrd="0" destOrd="0" presId="urn:microsoft.com/office/officeart/2005/8/layout/hList1"/>
    <dgm:cxn modelId="{7762E83C-1DAD-43E0-9587-46EE1375F059}" type="presOf" srcId="{0B91C5C5-2DD4-4866-A9E2-EEA5E00A553C}" destId="{90493621-A53D-412D-AC75-E025107A1B5A}" srcOrd="0" destOrd="2" presId="urn:microsoft.com/office/officeart/2005/8/layout/hList1"/>
    <dgm:cxn modelId="{9DF2E63D-D93A-4037-802F-0062289C6E80}" type="presOf" srcId="{9DBFB4ED-2A3F-43BA-BFBC-C449E1BF52D1}" destId="{254C9B75-72D8-484E-A011-9C41CCA2DCCE}" srcOrd="0" destOrd="0" presId="urn:microsoft.com/office/officeart/2005/8/layout/hList1"/>
    <dgm:cxn modelId="{ECFE4765-F6A8-4506-B47D-162DC1D60B50}" srcId="{9DBFB4ED-2A3F-43BA-BFBC-C449E1BF52D1}" destId="{A3F85473-8686-46A9-BBBA-454AD940EBED}" srcOrd="0" destOrd="0" parTransId="{406A51D9-C0DC-490F-A6D1-9C100140E727}" sibTransId="{26D3B060-044E-4408-B711-9EAFD3FE7A75}"/>
    <dgm:cxn modelId="{FF283D81-2AA9-4383-8FDB-4C776BC73DB3}" srcId="{CF8621F4-B231-4CC9-A545-0DE1D718A6D6}" destId="{9DBFB4ED-2A3F-43BA-BFBC-C449E1BF52D1}" srcOrd="0" destOrd="0" parTransId="{EE533A3E-9F5A-4867-9C69-BFCF94AED033}" sibTransId="{50C975CD-583C-4B21-AE3E-5F0021B4BD76}"/>
    <dgm:cxn modelId="{613379B0-43E9-4BAF-9C35-433404FE86A9}" type="presOf" srcId="{A52CE5B2-C539-47E6-8700-A7888FA16DEB}" destId="{90493621-A53D-412D-AC75-E025107A1B5A}" srcOrd="0" destOrd="4" presId="urn:microsoft.com/office/officeart/2005/8/layout/hList1"/>
    <dgm:cxn modelId="{7B2786B2-C08A-4F12-99FB-B9B335ADBB14}" type="presOf" srcId="{90211EA9-ACCA-45D2-B845-47F55BA2DDA8}" destId="{90493621-A53D-412D-AC75-E025107A1B5A}" srcOrd="0" destOrd="1" presId="urn:microsoft.com/office/officeart/2005/8/layout/hList1"/>
    <dgm:cxn modelId="{483DFBBC-D646-44B2-9874-C5ECD2B9A15E}" srcId="{9DBFB4ED-2A3F-43BA-BFBC-C449E1BF52D1}" destId="{10EAC1D0-6DAE-40B0-BF6C-365E90AFE0B4}" srcOrd="3" destOrd="0" parTransId="{CFF3DA50-6690-4AF9-8C94-27D35865A99E}" sibTransId="{4CB3FCD2-598E-45AD-B9F5-5C270F4FAB71}"/>
    <dgm:cxn modelId="{AEA264BE-897E-43DC-8556-001F4A8535C2}" srcId="{9DBFB4ED-2A3F-43BA-BFBC-C449E1BF52D1}" destId="{0B91C5C5-2DD4-4866-A9E2-EEA5E00A553C}" srcOrd="2" destOrd="0" parTransId="{47D4D997-2A68-4CD7-BFAC-A2E9790A0BD0}" sibTransId="{EA515A26-DE6C-4EE7-A345-6A5585FB5E2F}"/>
    <dgm:cxn modelId="{5381E6BE-BC72-4B82-9A91-40F4CDF943C6}" type="presOf" srcId="{CF8621F4-B231-4CC9-A545-0DE1D718A6D6}" destId="{60F72BB3-ADEF-4E97-A662-40F4690BAE5B}" srcOrd="0" destOrd="0" presId="urn:microsoft.com/office/officeart/2005/8/layout/hList1"/>
    <dgm:cxn modelId="{A37305DA-F4E7-4B36-90D9-1AA68227A83B}" srcId="{9DBFB4ED-2A3F-43BA-BFBC-C449E1BF52D1}" destId="{90211EA9-ACCA-45D2-B845-47F55BA2DDA8}" srcOrd="1" destOrd="0" parTransId="{002D8C04-D105-4189-A962-7DC30624A807}" sibTransId="{590FCAB9-031E-4E92-A410-1D315568A433}"/>
    <dgm:cxn modelId="{F0D8A4F8-C7CF-42D1-9446-43B78FBA62C7}" type="presOf" srcId="{10EAC1D0-6DAE-40B0-BF6C-365E90AFE0B4}" destId="{90493621-A53D-412D-AC75-E025107A1B5A}" srcOrd="0" destOrd="3" presId="urn:microsoft.com/office/officeart/2005/8/layout/hList1"/>
    <dgm:cxn modelId="{378766FA-BB4A-467F-A87B-FEE125C0E9B2}" srcId="{9DBFB4ED-2A3F-43BA-BFBC-C449E1BF52D1}" destId="{A52CE5B2-C539-47E6-8700-A7888FA16DEB}" srcOrd="4" destOrd="0" parTransId="{8421CB3D-4B3D-49B0-86D6-DF85B0D895DF}" sibTransId="{DB454E01-FABB-497D-B64F-8AF4EB46ADA5}"/>
    <dgm:cxn modelId="{82A68119-4D92-4ECB-A5A7-8B274648E2E5}" type="presParOf" srcId="{60F72BB3-ADEF-4E97-A662-40F4690BAE5B}" destId="{AD77100D-874A-4E3B-9B3A-6C8BDD60E37E}" srcOrd="0" destOrd="0" presId="urn:microsoft.com/office/officeart/2005/8/layout/hList1"/>
    <dgm:cxn modelId="{BCC0759E-1FCD-4229-8051-DD36639CBFC5}" type="presParOf" srcId="{AD77100D-874A-4E3B-9B3A-6C8BDD60E37E}" destId="{254C9B75-72D8-484E-A011-9C41CCA2DCCE}" srcOrd="0" destOrd="0" presId="urn:microsoft.com/office/officeart/2005/8/layout/hList1"/>
    <dgm:cxn modelId="{207A80EA-6A8B-4A43-96B5-BC8E2E5D7905}" type="presParOf" srcId="{AD77100D-874A-4E3B-9B3A-6C8BDD60E37E}" destId="{90493621-A53D-412D-AC75-E025107A1B5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110D8-9A95-44F0-8A96-3785F4BD7EE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3D65D7C-8415-4965-BD41-4480C010B431}">
      <dgm:prSet phldr="0"/>
      <dgm:spPr/>
      <dgm:t>
        <a:bodyPr/>
        <a:lstStyle/>
        <a:p>
          <a:pPr rtl="0"/>
          <a:r>
            <a:rPr lang="en-US">
              <a:latin typeface="Calibri"/>
              <a:ea typeface="Calibri"/>
              <a:cs typeface="Calibri"/>
            </a:rPr>
            <a:t>All people have strengths to overcome adversity</a:t>
          </a:r>
        </a:p>
      </dgm:t>
    </dgm:pt>
    <dgm:pt modelId="{61908A84-12EB-40FC-BF61-027BB60DDD3F}" type="parTrans" cxnId="{2B08980F-A729-4720-B3F5-BDD1A43B5C24}">
      <dgm:prSet/>
      <dgm:spPr/>
    </dgm:pt>
    <dgm:pt modelId="{F24BE111-D84B-43AD-AA6C-E738B7FD166C}" type="sibTrans" cxnId="{2B08980F-A729-4720-B3F5-BDD1A43B5C24}">
      <dgm:prSet/>
      <dgm:spPr/>
      <dgm:t>
        <a:bodyPr/>
        <a:lstStyle/>
        <a:p>
          <a:endParaRPr lang="en-US"/>
        </a:p>
      </dgm:t>
    </dgm:pt>
    <dgm:pt modelId="{6E5E8EBD-76DA-4A88-991F-2E8F6D1A36F4}">
      <dgm:prSet phldr="0"/>
      <dgm:spPr/>
      <dgm:t>
        <a:bodyPr/>
        <a:lstStyle/>
        <a:p>
          <a:pPr rtl="0"/>
          <a:r>
            <a:rPr lang="en-US">
              <a:latin typeface="Calibri"/>
              <a:ea typeface="Calibri"/>
              <a:cs typeface="Calibri"/>
            </a:rPr>
            <a:t>People are experts of their own experiences</a:t>
          </a:r>
        </a:p>
      </dgm:t>
    </dgm:pt>
    <dgm:pt modelId="{6DDDDEE7-9DB6-4526-B4DA-4F939EF710D9}" type="parTrans" cxnId="{784C5D72-3D44-493B-BCC8-4F967A57477D}">
      <dgm:prSet/>
      <dgm:spPr/>
    </dgm:pt>
    <dgm:pt modelId="{66D88140-3ACD-4AA1-B2AB-78D234045B70}" type="sibTrans" cxnId="{784C5D72-3D44-493B-BCC8-4F967A57477D}">
      <dgm:prSet/>
      <dgm:spPr/>
      <dgm:t>
        <a:bodyPr/>
        <a:lstStyle/>
        <a:p>
          <a:endParaRPr lang="en-US"/>
        </a:p>
      </dgm:t>
    </dgm:pt>
    <dgm:pt modelId="{5C08FD8C-407F-435D-9511-19320D5147C6}">
      <dgm:prSet phldr="0"/>
      <dgm:spPr/>
      <dgm:t>
        <a:bodyPr/>
        <a:lstStyle/>
        <a:p>
          <a:pPr rtl="0"/>
          <a:r>
            <a:rPr lang="en-US">
              <a:latin typeface="Calibri"/>
              <a:ea typeface="Calibri"/>
              <a:cs typeface="Calibri"/>
            </a:rPr>
            <a:t>Emphasizes the capabilities and strengths of a client rather than just needs. Strength-based case managers believe: </a:t>
          </a:r>
        </a:p>
      </dgm:t>
    </dgm:pt>
    <dgm:pt modelId="{CBF317E2-E675-4C06-9B1B-440722D44110}" type="parTrans" cxnId="{B57B663C-240F-427D-B906-61F013FA669A}">
      <dgm:prSet/>
      <dgm:spPr/>
    </dgm:pt>
    <dgm:pt modelId="{93EAF210-2E13-461F-9CFF-168368522AD6}" type="sibTrans" cxnId="{B57B663C-240F-427D-B906-61F013FA669A}">
      <dgm:prSet/>
      <dgm:spPr/>
      <dgm:t>
        <a:bodyPr/>
        <a:lstStyle/>
        <a:p>
          <a:endParaRPr lang="en-US"/>
        </a:p>
      </dgm:t>
    </dgm:pt>
    <dgm:pt modelId="{738A07CC-A863-4EA9-B388-A700CC2500A9}">
      <dgm:prSet phldr="0"/>
      <dgm:spPr/>
      <dgm:t>
        <a:bodyPr/>
        <a:lstStyle/>
        <a:p>
          <a:pPr rtl="0"/>
          <a:r>
            <a:rPr lang="en-US">
              <a:latin typeface="Calibri"/>
              <a:ea typeface="Calibri"/>
              <a:cs typeface="Calibri"/>
            </a:rPr>
            <a:t>Every person's environment has strengths</a:t>
          </a:r>
        </a:p>
      </dgm:t>
    </dgm:pt>
    <dgm:pt modelId="{F4C1A8BD-2EBD-4D36-B49F-3ACD00CBC02C}" type="parTrans" cxnId="{C3379AD4-BF76-4D2A-A2E2-7750898EF6D3}">
      <dgm:prSet/>
      <dgm:spPr/>
    </dgm:pt>
    <dgm:pt modelId="{3A2CAE61-D075-40CE-A578-67542EDE7E3E}" type="sibTrans" cxnId="{C3379AD4-BF76-4D2A-A2E2-7750898EF6D3}">
      <dgm:prSet/>
      <dgm:spPr/>
    </dgm:pt>
    <dgm:pt modelId="{45953F79-D38E-43AC-BEE2-3D24408E2303}">
      <dgm:prSet phldr="0"/>
      <dgm:spPr/>
      <dgm:t>
        <a:bodyPr/>
        <a:lstStyle/>
        <a:p>
          <a:pPr rtl="0"/>
          <a:r>
            <a:rPr lang="en-US"/>
            <a:t>Hopefulness matters</a:t>
          </a:r>
          <a:endParaRPr lang="en-US">
            <a:latin typeface="Calibri"/>
            <a:ea typeface="Calibri"/>
            <a:cs typeface="Calibri"/>
          </a:endParaRPr>
        </a:p>
      </dgm:t>
    </dgm:pt>
    <dgm:pt modelId="{9FF701F4-21FE-4DF5-B36B-5D8FAEA49592}" type="parTrans" cxnId="{FCC4C599-3576-48D3-B0D0-A0DC46ADDB15}">
      <dgm:prSet/>
      <dgm:spPr/>
    </dgm:pt>
    <dgm:pt modelId="{8EFDF00E-9914-47A8-8571-12FFFC2A4CAD}" type="sibTrans" cxnId="{FCC4C599-3576-48D3-B0D0-A0DC46ADDB15}">
      <dgm:prSet/>
      <dgm:spPr/>
    </dgm:pt>
    <dgm:pt modelId="{48944307-8394-4405-AA5F-63ADCE7A50AB}" type="pres">
      <dgm:prSet presAssocID="{B46110D8-9A95-44F0-8A96-3785F4BD7EE7}" presName="composite" presStyleCnt="0">
        <dgm:presLayoutVars>
          <dgm:chMax val="1"/>
          <dgm:dir/>
          <dgm:resizeHandles val="exact"/>
        </dgm:presLayoutVars>
      </dgm:prSet>
      <dgm:spPr/>
    </dgm:pt>
    <dgm:pt modelId="{6C5649B9-DF8E-49F5-BDAA-591AB9E6B903}" type="pres">
      <dgm:prSet presAssocID="{5C08FD8C-407F-435D-9511-19320D5147C6}" presName="roof" presStyleLbl="dkBgShp" presStyleIdx="0" presStyleCnt="2"/>
      <dgm:spPr/>
    </dgm:pt>
    <dgm:pt modelId="{50FBBA98-B715-497B-9B64-AD4B3F120000}" type="pres">
      <dgm:prSet presAssocID="{5C08FD8C-407F-435D-9511-19320D5147C6}" presName="pillars" presStyleCnt="0"/>
      <dgm:spPr/>
    </dgm:pt>
    <dgm:pt modelId="{0567F45D-63ED-41F8-8C88-BD6C3E4A5B0B}" type="pres">
      <dgm:prSet presAssocID="{5C08FD8C-407F-435D-9511-19320D5147C6}" presName="pillar1" presStyleLbl="node1" presStyleIdx="0" presStyleCnt="4">
        <dgm:presLayoutVars>
          <dgm:bulletEnabled val="1"/>
        </dgm:presLayoutVars>
      </dgm:prSet>
      <dgm:spPr/>
    </dgm:pt>
    <dgm:pt modelId="{969F0465-D437-4372-B1F6-CF858B8FC993}" type="pres">
      <dgm:prSet presAssocID="{738A07CC-A863-4EA9-B388-A700CC2500A9}" presName="pillarX" presStyleLbl="node1" presStyleIdx="1" presStyleCnt="4">
        <dgm:presLayoutVars>
          <dgm:bulletEnabled val="1"/>
        </dgm:presLayoutVars>
      </dgm:prSet>
      <dgm:spPr/>
    </dgm:pt>
    <dgm:pt modelId="{EAEA72C7-4CB1-428E-A0BD-992A418935F1}" type="pres">
      <dgm:prSet presAssocID="{6E5E8EBD-76DA-4A88-991F-2E8F6D1A36F4}" presName="pillarX" presStyleLbl="node1" presStyleIdx="2" presStyleCnt="4">
        <dgm:presLayoutVars>
          <dgm:bulletEnabled val="1"/>
        </dgm:presLayoutVars>
      </dgm:prSet>
      <dgm:spPr/>
    </dgm:pt>
    <dgm:pt modelId="{2F6274C7-6C29-469B-8BCF-3D0A67EF0C60}" type="pres">
      <dgm:prSet presAssocID="{45953F79-D38E-43AC-BEE2-3D24408E2303}" presName="pillarX" presStyleLbl="node1" presStyleIdx="3" presStyleCnt="4">
        <dgm:presLayoutVars>
          <dgm:bulletEnabled val="1"/>
        </dgm:presLayoutVars>
      </dgm:prSet>
      <dgm:spPr/>
    </dgm:pt>
    <dgm:pt modelId="{75E2A9EB-B6E3-4B52-8791-0E2884C9E25F}" type="pres">
      <dgm:prSet presAssocID="{5C08FD8C-407F-435D-9511-19320D5147C6}" presName="base" presStyleLbl="dkBgShp" presStyleIdx="1" presStyleCnt="2"/>
      <dgm:spPr/>
    </dgm:pt>
  </dgm:ptLst>
  <dgm:cxnLst>
    <dgm:cxn modelId="{F553D104-891A-4761-B94A-E80B2F80D901}" type="presOf" srcId="{45953F79-D38E-43AC-BEE2-3D24408E2303}" destId="{2F6274C7-6C29-469B-8BCF-3D0A67EF0C60}" srcOrd="0" destOrd="0" presId="urn:microsoft.com/office/officeart/2005/8/layout/hList3"/>
    <dgm:cxn modelId="{2B08980F-A729-4720-B3F5-BDD1A43B5C24}" srcId="{5C08FD8C-407F-435D-9511-19320D5147C6}" destId="{23D65D7C-8415-4965-BD41-4480C010B431}" srcOrd="0" destOrd="0" parTransId="{61908A84-12EB-40FC-BF61-027BB60DDD3F}" sibTransId="{F24BE111-D84B-43AD-AA6C-E738B7FD166C}"/>
    <dgm:cxn modelId="{955A4918-EF95-40CB-ACD6-258DCC30FC11}" type="presOf" srcId="{5C08FD8C-407F-435D-9511-19320D5147C6}" destId="{6C5649B9-DF8E-49F5-BDAA-591AB9E6B903}" srcOrd="0" destOrd="0" presId="urn:microsoft.com/office/officeart/2005/8/layout/hList3"/>
    <dgm:cxn modelId="{B57B663C-240F-427D-B906-61F013FA669A}" srcId="{B46110D8-9A95-44F0-8A96-3785F4BD7EE7}" destId="{5C08FD8C-407F-435D-9511-19320D5147C6}" srcOrd="0" destOrd="0" parTransId="{CBF317E2-E675-4C06-9B1B-440722D44110}" sibTransId="{93EAF210-2E13-461F-9CFF-168368522AD6}"/>
    <dgm:cxn modelId="{7FC31B48-6223-492D-BC2B-49A00AB6A0A2}" type="presOf" srcId="{6E5E8EBD-76DA-4A88-991F-2E8F6D1A36F4}" destId="{EAEA72C7-4CB1-428E-A0BD-992A418935F1}" srcOrd="0" destOrd="0" presId="urn:microsoft.com/office/officeart/2005/8/layout/hList3"/>
    <dgm:cxn modelId="{784C5D72-3D44-493B-BCC8-4F967A57477D}" srcId="{5C08FD8C-407F-435D-9511-19320D5147C6}" destId="{6E5E8EBD-76DA-4A88-991F-2E8F6D1A36F4}" srcOrd="2" destOrd="0" parTransId="{6DDDDEE7-9DB6-4526-B4DA-4F939EF710D9}" sibTransId="{66D88140-3ACD-4AA1-B2AB-78D234045B70}"/>
    <dgm:cxn modelId="{FCC4C599-3576-48D3-B0D0-A0DC46ADDB15}" srcId="{5C08FD8C-407F-435D-9511-19320D5147C6}" destId="{45953F79-D38E-43AC-BEE2-3D24408E2303}" srcOrd="3" destOrd="0" parTransId="{9FF701F4-21FE-4DF5-B36B-5D8FAEA49592}" sibTransId="{8EFDF00E-9914-47A8-8571-12FFFC2A4CAD}"/>
    <dgm:cxn modelId="{C3379AD4-BF76-4D2A-A2E2-7750898EF6D3}" srcId="{5C08FD8C-407F-435D-9511-19320D5147C6}" destId="{738A07CC-A863-4EA9-B388-A700CC2500A9}" srcOrd="1" destOrd="0" parTransId="{F4C1A8BD-2EBD-4D36-B49F-3ACD00CBC02C}" sibTransId="{3A2CAE61-D075-40CE-A578-67542EDE7E3E}"/>
    <dgm:cxn modelId="{4A85E5E7-D1FC-4261-9220-CED41CB68C3F}" type="presOf" srcId="{738A07CC-A863-4EA9-B388-A700CC2500A9}" destId="{969F0465-D437-4372-B1F6-CF858B8FC993}" srcOrd="0" destOrd="0" presId="urn:microsoft.com/office/officeart/2005/8/layout/hList3"/>
    <dgm:cxn modelId="{1D210BEF-3097-4627-A698-C784AEF6F617}" type="presOf" srcId="{23D65D7C-8415-4965-BD41-4480C010B431}" destId="{0567F45D-63ED-41F8-8C88-BD6C3E4A5B0B}" srcOrd="0" destOrd="0" presId="urn:microsoft.com/office/officeart/2005/8/layout/hList3"/>
    <dgm:cxn modelId="{97E121FD-1B62-4595-99ED-4CF4D1CB9CC2}" type="presOf" srcId="{B46110D8-9A95-44F0-8A96-3785F4BD7EE7}" destId="{48944307-8394-4405-AA5F-63ADCE7A50AB}" srcOrd="0" destOrd="0" presId="urn:microsoft.com/office/officeart/2005/8/layout/hList3"/>
    <dgm:cxn modelId="{483937CA-AC2E-4262-A2AC-DF1AADDD0FA8}" type="presParOf" srcId="{48944307-8394-4405-AA5F-63ADCE7A50AB}" destId="{6C5649B9-DF8E-49F5-BDAA-591AB9E6B903}" srcOrd="0" destOrd="0" presId="urn:microsoft.com/office/officeart/2005/8/layout/hList3"/>
    <dgm:cxn modelId="{B33E1D53-5461-46E4-AEB5-E50EA9862C19}" type="presParOf" srcId="{48944307-8394-4405-AA5F-63ADCE7A50AB}" destId="{50FBBA98-B715-497B-9B64-AD4B3F120000}" srcOrd="1" destOrd="0" presId="urn:microsoft.com/office/officeart/2005/8/layout/hList3"/>
    <dgm:cxn modelId="{DA67ED5D-A414-4CF0-AA82-5F082643D7CD}" type="presParOf" srcId="{50FBBA98-B715-497B-9B64-AD4B3F120000}" destId="{0567F45D-63ED-41F8-8C88-BD6C3E4A5B0B}" srcOrd="0" destOrd="0" presId="urn:microsoft.com/office/officeart/2005/8/layout/hList3"/>
    <dgm:cxn modelId="{F35954A3-CA78-45B2-97D6-6FA73EC6E020}" type="presParOf" srcId="{50FBBA98-B715-497B-9B64-AD4B3F120000}" destId="{969F0465-D437-4372-B1F6-CF858B8FC993}" srcOrd="1" destOrd="0" presId="urn:microsoft.com/office/officeart/2005/8/layout/hList3"/>
    <dgm:cxn modelId="{53627106-AA4B-41E8-853A-3717A99A23DF}" type="presParOf" srcId="{50FBBA98-B715-497B-9B64-AD4B3F120000}" destId="{EAEA72C7-4CB1-428E-A0BD-992A418935F1}" srcOrd="2" destOrd="0" presId="urn:microsoft.com/office/officeart/2005/8/layout/hList3"/>
    <dgm:cxn modelId="{AEE77E56-3C0F-48AE-9518-2774464C5D2A}" type="presParOf" srcId="{50FBBA98-B715-497B-9B64-AD4B3F120000}" destId="{2F6274C7-6C29-469B-8BCF-3D0A67EF0C60}" srcOrd="3" destOrd="0" presId="urn:microsoft.com/office/officeart/2005/8/layout/hList3"/>
    <dgm:cxn modelId="{293540AF-8B6C-40A4-BB17-832E83389675}" type="presParOf" srcId="{48944307-8394-4405-AA5F-63ADCE7A50AB}" destId="{75E2A9EB-B6E3-4B52-8791-0E2884C9E25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54FB93A-1F06-4036-A06C-D0A74C9D07AE}" type="doc">
      <dgm:prSet loTypeId="urn:microsoft.com/office/officeart/2005/8/layout/process4" loCatId="process" qsTypeId="urn:microsoft.com/office/officeart/2005/8/quickstyle/simple5" qsCatId="simple" csTypeId="urn:microsoft.com/office/officeart/2005/8/colors/colorful5" csCatId="colorful" phldr="1"/>
      <dgm:spPr/>
      <dgm:t>
        <a:bodyPr/>
        <a:lstStyle/>
        <a:p>
          <a:endParaRPr lang="en-US"/>
        </a:p>
      </dgm:t>
    </dgm:pt>
    <dgm:pt modelId="{998D2162-F29B-4E21-87A6-F471F7607A52}">
      <dgm:prSet phldr="0"/>
      <dgm:spPr/>
      <dgm:t>
        <a:bodyPr/>
        <a:lstStyle/>
        <a:p>
          <a:r>
            <a:rPr lang="en-US">
              <a:latin typeface="Calibri"/>
              <a:cs typeface="Calibri"/>
            </a:rPr>
            <a:t>Final meeting protocol:</a:t>
          </a:r>
          <a:endParaRPr lang="en-US"/>
        </a:p>
      </dgm:t>
    </dgm:pt>
    <dgm:pt modelId="{80D9BBCB-FF35-4591-A304-7DC547D9ED16}" type="parTrans" cxnId="{5D1AFA39-D70B-4A64-83AF-133ACB4401A9}">
      <dgm:prSet/>
      <dgm:spPr/>
    </dgm:pt>
    <dgm:pt modelId="{E283D537-643E-4C11-A012-85CB437236D5}" type="sibTrans" cxnId="{5D1AFA39-D70B-4A64-83AF-133ACB4401A9}">
      <dgm:prSet/>
      <dgm:spPr/>
    </dgm:pt>
    <dgm:pt modelId="{E894B2F6-FD4C-44BB-A8C1-AF844F49CC34}">
      <dgm:prSet phldr="0"/>
      <dgm:spPr/>
      <dgm:t>
        <a:bodyPr/>
        <a:lstStyle/>
        <a:p>
          <a:r>
            <a:rPr lang="en-US">
              <a:latin typeface="Calibri"/>
              <a:cs typeface="Calibri"/>
            </a:rPr>
            <a:t>Share and remind about resources available</a:t>
          </a:r>
        </a:p>
      </dgm:t>
    </dgm:pt>
    <dgm:pt modelId="{E5BD8975-4D49-4DBD-B6EF-8A934BA4DB8F}" type="parTrans" cxnId="{2BF7A83E-7893-40C7-B483-D3CCA22B2EB9}">
      <dgm:prSet/>
      <dgm:spPr/>
    </dgm:pt>
    <dgm:pt modelId="{B312B889-4F32-4526-B116-C719D432EC38}" type="sibTrans" cxnId="{2BF7A83E-7893-40C7-B483-D3CCA22B2EB9}">
      <dgm:prSet/>
      <dgm:spPr/>
    </dgm:pt>
    <dgm:pt modelId="{9C9CCAFD-1C73-4E9D-A6A9-CD39BFFA9C8A}">
      <dgm:prSet phldr="0"/>
      <dgm:spPr/>
      <dgm:t>
        <a:bodyPr/>
        <a:lstStyle/>
        <a:p>
          <a:r>
            <a:rPr lang="en-US">
              <a:latin typeface="Calibri"/>
              <a:cs typeface="Calibri"/>
            </a:rPr>
            <a:t>Review and affirm progress</a:t>
          </a:r>
        </a:p>
      </dgm:t>
    </dgm:pt>
    <dgm:pt modelId="{22ECA2D2-5227-40AE-A6FB-CAC86ED3CF4C}" type="parTrans" cxnId="{6977FFC4-D5E2-403A-BB1D-37AC6F495096}">
      <dgm:prSet/>
      <dgm:spPr/>
    </dgm:pt>
    <dgm:pt modelId="{979F458A-2342-4A62-A948-16616288B961}" type="sibTrans" cxnId="{6977FFC4-D5E2-403A-BB1D-37AC6F495096}">
      <dgm:prSet/>
      <dgm:spPr/>
    </dgm:pt>
    <dgm:pt modelId="{B7FFDCB0-21ED-4E3B-A3D9-03616CA5B34B}">
      <dgm:prSet phldr="0"/>
      <dgm:spPr/>
      <dgm:t>
        <a:bodyPr/>
        <a:lstStyle/>
        <a:p>
          <a:r>
            <a:rPr lang="en-US">
              <a:latin typeface="Calibri"/>
              <a:cs typeface="Calibri"/>
            </a:rPr>
            <a:t>Say goodbye</a:t>
          </a:r>
        </a:p>
      </dgm:t>
    </dgm:pt>
    <dgm:pt modelId="{6E3E6BB9-D763-4705-9F08-DB4FC3ED6091}" type="parTrans" cxnId="{9153B76B-23B9-4A92-B596-056CAC973B37}">
      <dgm:prSet/>
      <dgm:spPr/>
    </dgm:pt>
    <dgm:pt modelId="{DC26423E-0461-4F49-93B2-786530C737D4}" type="sibTrans" cxnId="{9153B76B-23B9-4A92-B596-056CAC973B37}">
      <dgm:prSet/>
      <dgm:spPr/>
    </dgm:pt>
    <dgm:pt modelId="{B5257E51-3E5B-48A8-BFA0-9890D293F3CE}">
      <dgm:prSet phldr="0"/>
      <dgm:spPr/>
      <dgm:t>
        <a:bodyPr/>
        <a:lstStyle/>
        <a:p>
          <a:pPr rtl="0"/>
          <a:r>
            <a:rPr lang="en-US">
              <a:latin typeface="Calibri"/>
              <a:cs typeface="Calibri"/>
            </a:rPr>
            <a:t>Finalize referrals for ongoing needs</a:t>
          </a:r>
        </a:p>
      </dgm:t>
    </dgm:pt>
    <dgm:pt modelId="{486EF05F-FF77-4461-A198-DC8104808CAB}" type="parTrans" cxnId="{A007C0C1-C069-48A7-A0A3-7997271B1F1B}">
      <dgm:prSet/>
      <dgm:spPr/>
    </dgm:pt>
    <dgm:pt modelId="{4FDA1674-A9AB-4BC6-A99E-626A14F775C6}" type="sibTrans" cxnId="{A007C0C1-C069-48A7-A0A3-7997271B1F1B}">
      <dgm:prSet/>
      <dgm:spPr/>
    </dgm:pt>
    <dgm:pt modelId="{1E3308B6-3A31-4FF1-9B3C-6A1637C693C5}">
      <dgm:prSet phldr="0"/>
      <dgm:spPr/>
      <dgm:t>
        <a:bodyPr/>
        <a:lstStyle/>
        <a:p>
          <a:pPr rtl="0"/>
          <a:r>
            <a:rPr lang="en-US">
              <a:latin typeface="Calibri"/>
              <a:cs typeface="Calibri"/>
            </a:rPr>
            <a:t>Transitioning client to new program:</a:t>
          </a:r>
        </a:p>
      </dgm:t>
    </dgm:pt>
    <dgm:pt modelId="{9479AE86-6F60-4C34-A6E6-6FD85EF30BDC}" type="parTrans" cxnId="{EAAAAB72-C415-4B4C-8782-303BE0837EDF}">
      <dgm:prSet/>
      <dgm:spPr/>
    </dgm:pt>
    <dgm:pt modelId="{1E3C95C3-F7B6-4A68-8E0E-FE1033C23EB4}" type="sibTrans" cxnId="{EAAAAB72-C415-4B4C-8782-303BE0837EDF}">
      <dgm:prSet/>
      <dgm:spPr/>
    </dgm:pt>
    <dgm:pt modelId="{0A5BBD29-6F99-4AA5-98AC-B7B1E9F0E3E2}">
      <dgm:prSet phldr="0"/>
      <dgm:spPr/>
      <dgm:t>
        <a:bodyPr/>
        <a:lstStyle/>
        <a:p>
          <a:pPr rtl="0"/>
          <a:r>
            <a:rPr lang="en-US">
              <a:latin typeface="Calibri"/>
              <a:cs typeface="Calibri"/>
            </a:rPr>
            <a:t>Encourage client's relationship with new CM</a:t>
          </a:r>
        </a:p>
      </dgm:t>
    </dgm:pt>
    <dgm:pt modelId="{1F48278F-BB1A-4848-B1BD-65E9063E5E4D}" type="parTrans" cxnId="{87C6C967-DBC3-47BA-81B6-88D0AE9D5A18}">
      <dgm:prSet/>
      <dgm:spPr/>
    </dgm:pt>
    <dgm:pt modelId="{8C7FB354-8AA9-4DAA-B9E8-911CF6006760}" type="sibTrans" cxnId="{87C6C967-DBC3-47BA-81B6-88D0AE9D5A18}">
      <dgm:prSet/>
      <dgm:spPr/>
    </dgm:pt>
    <dgm:pt modelId="{AA0034B0-5CB5-495A-9CE7-63A42A28DE9A}">
      <dgm:prSet phldr="0"/>
      <dgm:spPr/>
      <dgm:t>
        <a:bodyPr/>
        <a:lstStyle/>
        <a:p>
          <a:pPr rtl="0"/>
          <a:r>
            <a:rPr lang="en-US">
              <a:latin typeface="Calibri"/>
              <a:cs typeface="Calibri"/>
            </a:rPr>
            <a:t>Provide essential client info</a:t>
          </a:r>
        </a:p>
      </dgm:t>
    </dgm:pt>
    <dgm:pt modelId="{603376C8-479B-4750-A877-4ED5C6EAC7F1}" type="parTrans" cxnId="{BF82DE43-8F7F-45A3-84DD-4D009AC258E4}">
      <dgm:prSet/>
      <dgm:spPr/>
    </dgm:pt>
    <dgm:pt modelId="{F43DAC52-631A-42CC-8137-475D56FA19CA}" type="sibTrans" cxnId="{BF82DE43-8F7F-45A3-84DD-4D009AC258E4}">
      <dgm:prSet/>
      <dgm:spPr/>
    </dgm:pt>
    <dgm:pt modelId="{1D66D84C-0279-4AF3-897D-35356D8A60D6}">
      <dgm:prSet phldr="0"/>
      <dgm:spPr/>
      <dgm:t>
        <a:bodyPr/>
        <a:lstStyle/>
        <a:p>
          <a:r>
            <a:rPr lang="en-US">
              <a:latin typeface="Calibri"/>
              <a:cs typeface="Calibri"/>
            </a:rPr>
            <a:t>Facilitate an introduction</a:t>
          </a:r>
        </a:p>
      </dgm:t>
    </dgm:pt>
    <dgm:pt modelId="{AC245F55-FE18-444F-B1B9-DF8C4F742C31}" type="parTrans" cxnId="{9EDFFCDF-C702-4B22-906C-51B5921C9370}">
      <dgm:prSet/>
      <dgm:spPr/>
    </dgm:pt>
    <dgm:pt modelId="{6E9111A4-8934-44A7-A717-9C8D53CFC6CD}" type="sibTrans" cxnId="{9EDFFCDF-C702-4B22-906C-51B5921C9370}">
      <dgm:prSet/>
      <dgm:spPr/>
    </dgm:pt>
    <dgm:pt modelId="{F78C1302-B868-4DF2-A0D2-7F289659F5E8}">
      <dgm:prSet phldr="0"/>
      <dgm:spPr/>
      <dgm:t>
        <a:bodyPr/>
        <a:lstStyle/>
        <a:p>
          <a:r>
            <a:rPr lang="en-US">
              <a:latin typeface="Calibri"/>
              <a:cs typeface="Calibri"/>
            </a:rPr>
            <a:t>Continue communication with new CM as needed</a:t>
          </a:r>
        </a:p>
      </dgm:t>
    </dgm:pt>
    <dgm:pt modelId="{6D5E459E-5C5A-41BC-B026-1C3A6B76861B}" type="parTrans" cxnId="{B61F80C2-9374-4911-B6C8-BA2F75EBC6D3}">
      <dgm:prSet/>
      <dgm:spPr/>
    </dgm:pt>
    <dgm:pt modelId="{9F7F9113-953C-4657-A750-5B93CFAFBBAB}" type="sibTrans" cxnId="{B61F80C2-9374-4911-B6C8-BA2F75EBC6D3}">
      <dgm:prSet/>
      <dgm:spPr/>
    </dgm:pt>
    <dgm:pt modelId="{0C7BAE6A-EFA9-46E9-B53B-90509B6C3B4F}">
      <dgm:prSet phldr="0"/>
      <dgm:spPr/>
      <dgm:t>
        <a:bodyPr/>
        <a:lstStyle/>
        <a:p>
          <a:pPr rtl="0"/>
          <a:r>
            <a:rPr lang="en-US"/>
            <a:t>Introduce concept of termination early and reinforce</a:t>
          </a:r>
          <a:endParaRPr lang="en-US">
            <a:latin typeface="Calibri"/>
            <a:cs typeface="Calibri"/>
          </a:endParaRPr>
        </a:p>
      </dgm:t>
    </dgm:pt>
    <dgm:pt modelId="{BD5D58AE-141D-4004-B925-7508AAD49510}" type="parTrans" cxnId="{3A82A8C7-936B-4B5E-9D3A-6228138A88F9}">
      <dgm:prSet/>
      <dgm:spPr/>
    </dgm:pt>
    <dgm:pt modelId="{A7F7E56F-4F5B-4674-8F33-6DD2F435FB21}" type="sibTrans" cxnId="{3A82A8C7-936B-4B5E-9D3A-6228138A88F9}">
      <dgm:prSet/>
      <dgm:spPr/>
    </dgm:pt>
    <dgm:pt modelId="{BABEC39E-0507-40DF-90C7-ED247A153BF2}" type="pres">
      <dgm:prSet presAssocID="{D54FB93A-1F06-4036-A06C-D0A74C9D07AE}" presName="Name0" presStyleCnt="0">
        <dgm:presLayoutVars>
          <dgm:dir/>
          <dgm:animLvl val="lvl"/>
          <dgm:resizeHandles val="exact"/>
        </dgm:presLayoutVars>
      </dgm:prSet>
      <dgm:spPr/>
    </dgm:pt>
    <dgm:pt modelId="{19C80A61-2F23-41EE-BD05-BBE1CC501541}" type="pres">
      <dgm:prSet presAssocID="{1E3308B6-3A31-4FF1-9B3C-6A1637C693C5}" presName="boxAndChildren" presStyleCnt="0"/>
      <dgm:spPr/>
    </dgm:pt>
    <dgm:pt modelId="{222B1986-A9BE-44D7-9B15-B0EA3DE6CDC9}" type="pres">
      <dgm:prSet presAssocID="{1E3308B6-3A31-4FF1-9B3C-6A1637C693C5}" presName="parentTextBox" presStyleLbl="node1" presStyleIdx="0" presStyleCnt="3"/>
      <dgm:spPr/>
    </dgm:pt>
    <dgm:pt modelId="{18346127-6E5E-4E9A-9AF5-367D2F4343F1}" type="pres">
      <dgm:prSet presAssocID="{1E3308B6-3A31-4FF1-9B3C-6A1637C693C5}" presName="entireBox" presStyleLbl="node1" presStyleIdx="0" presStyleCnt="3"/>
      <dgm:spPr/>
    </dgm:pt>
    <dgm:pt modelId="{6C63B990-9A80-470A-BCDC-95A6005A1AE1}" type="pres">
      <dgm:prSet presAssocID="{1E3308B6-3A31-4FF1-9B3C-6A1637C693C5}" presName="descendantBox" presStyleCnt="0"/>
      <dgm:spPr/>
    </dgm:pt>
    <dgm:pt modelId="{FD6F742F-6916-4998-85F9-A934CB67D6E9}" type="pres">
      <dgm:prSet presAssocID="{0A5BBD29-6F99-4AA5-98AC-B7B1E9F0E3E2}" presName="childTextBox" presStyleLbl="fgAccFollowNode1" presStyleIdx="0" presStyleCnt="8">
        <dgm:presLayoutVars>
          <dgm:bulletEnabled val="1"/>
        </dgm:presLayoutVars>
      </dgm:prSet>
      <dgm:spPr/>
    </dgm:pt>
    <dgm:pt modelId="{E66FED9A-D7F4-4077-A936-81FAD0829ACB}" type="pres">
      <dgm:prSet presAssocID="{AA0034B0-5CB5-495A-9CE7-63A42A28DE9A}" presName="childTextBox" presStyleLbl="fgAccFollowNode1" presStyleIdx="1" presStyleCnt="8">
        <dgm:presLayoutVars>
          <dgm:bulletEnabled val="1"/>
        </dgm:presLayoutVars>
      </dgm:prSet>
      <dgm:spPr/>
    </dgm:pt>
    <dgm:pt modelId="{3DF8C14C-4FFF-425F-A44E-23A7175CE330}" type="pres">
      <dgm:prSet presAssocID="{1D66D84C-0279-4AF3-897D-35356D8A60D6}" presName="childTextBox" presStyleLbl="fgAccFollowNode1" presStyleIdx="2" presStyleCnt="8">
        <dgm:presLayoutVars>
          <dgm:bulletEnabled val="1"/>
        </dgm:presLayoutVars>
      </dgm:prSet>
      <dgm:spPr/>
    </dgm:pt>
    <dgm:pt modelId="{6D047366-8EF4-4306-A3F9-B35FDF52EE11}" type="pres">
      <dgm:prSet presAssocID="{F78C1302-B868-4DF2-A0D2-7F289659F5E8}" presName="childTextBox" presStyleLbl="fgAccFollowNode1" presStyleIdx="3" presStyleCnt="8">
        <dgm:presLayoutVars>
          <dgm:bulletEnabled val="1"/>
        </dgm:presLayoutVars>
      </dgm:prSet>
      <dgm:spPr/>
    </dgm:pt>
    <dgm:pt modelId="{64A7A6D4-4AD7-4EC1-98F4-101408DED5EC}" type="pres">
      <dgm:prSet presAssocID="{E283D537-643E-4C11-A012-85CB437236D5}" presName="sp" presStyleCnt="0"/>
      <dgm:spPr/>
    </dgm:pt>
    <dgm:pt modelId="{655ED464-4C81-4F2C-AFC3-7E9A7318B873}" type="pres">
      <dgm:prSet presAssocID="{998D2162-F29B-4E21-87A6-F471F7607A52}" presName="arrowAndChildren" presStyleCnt="0"/>
      <dgm:spPr/>
    </dgm:pt>
    <dgm:pt modelId="{2388D193-E7EC-4FD9-8D78-76F8FBD405FF}" type="pres">
      <dgm:prSet presAssocID="{998D2162-F29B-4E21-87A6-F471F7607A52}" presName="parentTextArrow" presStyleLbl="node1" presStyleIdx="0" presStyleCnt="3"/>
      <dgm:spPr/>
    </dgm:pt>
    <dgm:pt modelId="{BEE155C6-399D-4E32-89DB-3B4C8390F0CA}" type="pres">
      <dgm:prSet presAssocID="{998D2162-F29B-4E21-87A6-F471F7607A52}" presName="arrow" presStyleLbl="node1" presStyleIdx="1" presStyleCnt="3"/>
      <dgm:spPr/>
    </dgm:pt>
    <dgm:pt modelId="{109F01FF-08E9-47ED-90A3-7296650FBD9C}" type="pres">
      <dgm:prSet presAssocID="{998D2162-F29B-4E21-87A6-F471F7607A52}" presName="descendantArrow" presStyleCnt="0"/>
      <dgm:spPr/>
    </dgm:pt>
    <dgm:pt modelId="{22ED9699-7748-4473-8E67-2639082E666A}" type="pres">
      <dgm:prSet presAssocID="{E894B2F6-FD4C-44BB-A8C1-AF844F49CC34}" presName="childTextArrow" presStyleLbl="fgAccFollowNode1" presStyleIdx="4" presStyleCnt="8">
        <dgm:presLayoutVars>
          <dgm:bulletEnabled val="1"/>
        </dgm:presLayoutVars>
      </dgm:prSet>
      <dgm:spPr/>
    </dgm:pt>
    <dgm:pt modelId="{E04772FA-8DB2-478E-B517-960716396843}" type="pres">
      <dgm:prSet presAssocID="{9C9CCAFD-1C73-4E9D-A6A9-CD39BFFA9C8A}" presName="childTextArrow" presStyleLbl="fgAccFollowNode1" presStyleIdx="5" presStyleCnt="8">
        <dgm:presLayoutVars>
          <dgm:bulletEnabled val="1"/>
        </dgm:presLayoutVars>
      </dgm:prSet>
      <dgm:spPr/>
    </dgm:pt>
    <dgm:pt modelId="{B6DB9D19-465F-49B5-9EC3-CD031CAD78A8}" type="pres">
      <dgm:prSet presAssocID="{B7FFDCB0-21ED-4E3B-A3D9-03616CA5B34B}" presName="childTextArrow" presStyleLbl="fgAccFollowNode1" presStyleIdx="6" presStyleCnt="8">
        <dgm:presLayoutVars>
          <dgm:bulletEnabled val="1"/>
        </dgm:presLayoutVars>
      </dgm:prSet>
      <dgm:spPr/>
    </dgm:pt>
    <dgm:pt modelId="{0B9454DD-9B5C-445B-A1EA-B1018F244212}" type="pres">
      <dgm:prSet presAssocID="{B5257E51-3E5B-48A8-BFA0-9890D293F3CE}" presName="childTextArrow" presStyleLbl="fgAccFollowNode1" presStyleIdx="7" presStyleCnt="8">
        <dgm:presLayoutVars>
          <dgm:bulletEnabled val="1"/>
        </dgm:presLayoutVars>
      </dgm:prSet>
      <dgm:spPr/>
    </dgm:pt>
    <dgm:pt modelId="{D6A26B6E-8784-4102-97FE-B5A797486AB3}" type="pres">
      <dgm:prSet presAssocID="{A7F7E56F-4F5B-4674-8F33-6DD2F435FB21}" presName="sp" presStyleCnt="0"/>
      <dgm:spPr/>
    </dgm:pt>
    <dgm:pt modelId="{09A1C060-FF69-40C0-BE5A-16219583FDB8}" type="pres">
      <dgm:prSet presAssocID="{0C7BAE6A-EFA9-46E9-B53B-90509B6C3B4F}" presName="arrowAndChildren" presStyleCnt="0"/>
      <dgm:spPr/>
    </dgm:pt>
    <dgm:pt modelId="{6D9746E3-8A6A-478E-9E0E-B5450A85A099}" type="pres">
      <dgm:prSet presAssocID="{0C7BAE6A-EFA9-46E9-B53B-90509B6C3B4F}" presName="parentTextArrow" presStyleLbl="node1" presStyleIdx="2" presStyleCnt="3"/>
      <dgm:spPr/>
    </dgm:pt>
  </dgm:ptLst>
  <dgm:cxnLst>
    <dgm:cxn modelId="{DB8BCA06-0F33-48BC-8305-D725F1F34A05}" type="presOf" srcId="{1E3308B6-3A31-4FF1-9B3C-6A1637C693C5}" destId="{18346127-6E5E-4E9A-9AF5-367D2F4343F1}" srcOrd="1" destOrd="0" presId="urn:microsoft.com/office/officeart/2005/8/layout/process4"/>
    <dgm:cxn modelId="{EE360412-7AAC-4768-AB56-31CCB11C7C98}" type="presOf" srcId="{1D66D84C-0279-4AF3-897D-35356D8A60D6}" destId="{3DF8C14C-4FFF-425F-A44E-23A7175CE330}" srcOrd="0" destOrd="0" presId="urn:microsoft.com/office/officeart/2005/8/layout/process4"/>
    <dgm:cxn modelId="{9A088C21-1FAD-4296-98E5-87D09089E6C4}" type="presOf" srcId="{B7FFDCB0-21ED-4E3B-A3D9-03616CA5B34B}" destId="{B6DB9D19-465F-49B5-9EC3-CD031CAD78A8}" srcOrd="0" destOrd="0" presId="urn:microsoft.com/office/officeart/2005/8/layout/process4"/>
    <dgm:cxn modelId="{5DA56A2C-DF2C-48DB-AD07-B09F214F4700}" type="presOf" srcId="{D54FB93A-1F06-4036-A06C-D0A74C9D07AE}" destId="{BABEC39E-0507-40DF-90C7-ED247A153BF2}" srcOrd="0" destOrd="0" presId="urn:microsoft.com/office/officeart/2005/8/layout/process4"/>
    <dgm:cxn modelId="{A2977D39-0BE2-4C85-9E81-47210077AE3A}" type="presOf" srcId="{9C9CCAFD-1C73-4E9D-A6A9-CD39BFFA9C8A}" destId="{E04772FA-8DB2-478E-B517-960716396843}" srcOrd="0" destOrd="0" presId="urn:microsoft.com/office/officeart/2005/8/layout/process4"/>
    <dgm:cxn modelId="{5D1AFA39-D70B-4A64-83AF-133ACB4401A9}" srcId="{D54FB93A-1F06-4036-A06C-D0A74C9D07AE}" destId="{998D2162-F29B-4E21-87A6-F471F7607A52}" srcOrd="1" destOrd="0" parTransId="{80D9BBCB-FF35-4591-A304-7DC547D9ED16}" sibTransId="{E283D537-643E-4C11-A012-85CB437236D5}"/>
    <dgm:cxn modelId="{2BF7A83E-7893-40C7-B483-D3CCA22B2EB9}" srcId="{998D2162-F29B-4E21-87A6-F471F7607A52}" destId="{E894B2F6-FD4C-44BB-A8C1-AF844F49CC34}" srcOrd="0" destOrd="0" parTransId="{E5BD8975-4D49-4DBD-B6EF-8A934BA4DB8F}" sibTransId="{B312B889-4F32-4526-B116-C719D432EC38}"/>
    <dgm:cxn modelId="{E8838D5E-9FA6-40D7-884B-F8EF29817D09}" type="presOf" srcId="{F78C1302-B868-4DF2-A0D2-7F289659F5E8}" destId="{6D047366-8EF4-4306-A3F9-B35FDF52EE11}" srcOrd="0" destOrd="0" presId="urn:microsoft.com/office/officeart/2005/8/layout/process4"/>
    <dgm:cxn modelId="{20B83343-28FE-4111-AED7-0EDC2ECE1E03}" type="presOf" srcId="{0A5BBD29-6F99-4AA5-98AC-B7B1E9F0E3E2}" destId="{FD6F742F-6916-4998-85F9-A934CB67D6E9}" srcOrd="0" destOrd="0" presId="urn:microsoft.com/office/officeart/2005/8/layout/process4"/>
    <dgm:cxn modelId="{BF82DE43-8F7F-45A3-84DD-4D009AC258E4}" srcId="{1E3308B6-3A31-4FF1-9B3C-6A1637C693C5}" destId="{AA0034B0-5CB5-495A-9CE7-63A42A28DE9A}" srcOrd="1" destOrd="0" parTransId="{603376C8-479B-4750-A877-4ED5C6EAC7F1}" sibTransId="{F43DAC52-631A-42CC-8137-475D56FA19CA}"/>
    <dgm:cxn modelId="{87C6C967-DBC3-47BA-81B6-88D0AE9D5A18}" srcId="{1E3308B6-3A31-4FF1-9B3C-6A1637C693C5}" destId="{0A5BBD29-6F99-4AA5-98AC-B7B1E9F0E3E2}" srcOrd="0" destOrd="0" parTransId="{1F48278F-BB1A-4848-B1BD-65E9063E5E4D}" sibTransId="{8C7FB354-8AA9-4DAA-B9E8-911CF6006760}"/>
    <dgm:cxn modelId="{A1A9924A-CB3B-4CA3-8425-207F398BF824}" type="presOf" srcId="{998D2162-F29B-4E21-87A6-F471F7607A52}" destId="{BEE155C6-399D-4E32-89DB-3B4C8390F0CA}" srcOrd="1" destOrd="0" presId="urn:microsoft.com/office/officeart/2005/8/layout/process4"/>
    <dgm:cxn modelId="{9153B76B-23B9-4A92-B596-056CAC973B37}" srcId="{998D2162-F29B-4E21-87A6-F471F7607A52}" destId="{B7FFDCB0-21ED-4E3B-A3D9-03616CA5B34B}" srcOrd="2" destOrd="0" parTransId="{6E3E6BB9-D763-4705-9F08-DB4FC3ED6091}" sibTransId="{DC26423E-0461-4F49-93B2-786530C737D4}"/>
    <dgm:cxn modelId="{BC597451-070D-4213-A566-18DF968359B2}" type="presOf" srcId="{0C7BAE6A-EFA9-46E9-B53B-90509B6C3B4F}" destId="{6D9746E3-8A6A-478E-9E0E-B5450A85A099}" srcOrd="0" destOrd="0" presId="urn:microsoft.com/office/officeart/2005/8/layout/process4"/>
    <dgm:cxn modelId="{5867B951-783B-4639-A0B5-79D6DFBA4653}" type="presOf" srcId="{1E3308B6-3A31-4FF1-9B3C-6A1637C693C5}" destId="{222B1986-A9BE-44D7-9B15-B0EA3DE6CDC9}" srcOrd="0" destOrd="0" presId="urn:microsoft.com/office/officeart/2005/8/layout/process4"/>
    <dgm:cxn modelId="{EAAAAB72-C415-4B4C-8782-303BE0837EDF}" srcId="{D54FB93A-1F06-4036-A06C-D0A74C9D07AE}" destId="{1E3308B6-3A31-4FF1-9B3C-6A1637C693C5}" srcOrd="2" destOrd="0" parTransId="{9479AE86-6F60-4C34-A6E6-6FD85EF30BDC}" sibTransId="{1E3C95C3-F7B6-4A68-8E0E-FE1033C23EB4}"/>
    <dgm:cxn modelId="{FDEDB180-AEC1-42A5-AE78-6CD86E193355}" type="presOf" srcId="{AA0034B0-5CB5-495A-9CE7-63A42A28DE9A}" destId="{E66FED9A-D7F4-4077-A936-81FAD0829ACB}" srcOrd="0" destOrd="0" presId="urn:microsoft.com/office/officeart/2005/8/layout/process4"/>
    <dgm:cxn modelId="{6EBD398A-D36F-4433-908C-3895E8B9B3CC}" type="presOf" srcId="{E894B2F6-FD4C-44BB-A8C1-AF844F49CC34}" destId="{22ED9699-7748-4473-8E67-2639082E666A}" srcOrd="0" destOrd="0" presId="urn:microsoft.com/office/officeart/2005/8/layout/process4"/>
    <dgm:cxn modelId="{A007C0C1-C069-48A7-A0A3-7997271B1F1B}" srcId="{998D2162-F29B-4E21-87A6-F471F7607A52}" destId="{B5257E51-3E5B-48A8-BFA0-9890D293F3CE}" srcOrd="3" destOrd="0" parTransId="{486EF05F-FF77-4461-A198-DC8104808CAB}" sibTransId="{4FDA1674-A9AB-4BC6-A99E-626A14F775C6}"/>
    <dgm:cxn modelId="{B61F80C2-9374-4911-B6C8-BA2F75EBC6D3}" srcId="{1E3308B6-3A31-4FF1-9B3C-6A1637C693C5}" destId="{F78C1302-B868-4DF2-A0D2-7F289659F5E8}" srcOrd="3" destOrd="0" parTransId="{6D5E459E-5C5A-41BC-B026-1C3A6B76861B}" sibTransId="{9F7F9113-953C-4657-A750-5B93CFAFBBAB}"/>
    <dgm:cxn modelId="{6977FFC4-D5E2-403A-BB1D-37AC6F495096}" srcId="{998D2162-F29B-4E21-87A6-F471F7607A52}" destId="{9C9CCAFD-1C73-4E9D-A6A9-CD39BFFA9C8A}" srcOrd="1" destOrd="0" parTransId="{22ECA2D2-5227-40AE-A6FB-CAC86ED3CF4C}" sibTransId="{979F458A-2342-4A62-A948-16616288B961}"/>
    <dgm:cxn modelId="{3A82A8C7-936B-4B5E-9D3A-6228138A88F9}" srcId="{D54FB93A-1F06-4036-A06C-D0A74C9D07AE}" destId="{0C7BAE6A-EFA9-46E9-B53B-90509B6C3B4F}" srcOrd="0" destOrd="0" parTransId="{BD5D58AE-141D-4004-B925-7508AAD49510}" sibTransId="{A7F7E56F-4F5B-4674-8F33-6DD2F435FB21}"/>
    <dgm:cxn modelId="{9EDFFCDF-C702-4B22-906C-51B5921C9370}" srcId="{1E3308B6-3A31-4FF1-9B3C-6A1637C693C5}" destId="{1D66D84C-0279-4AF3-897D-35356D8A60D6}" srcOrd="2" destOrd="0" parTransId="{AC245F55-FE18-444F-B1B9-DF8C4F742C31}" sibTransId="{6E9111A4-8934-44A7-A717-9C8D53CFC6CD}"/>
    <dgm:cxn modelId="{7D1548E1-50EF-4E23-9765-9FF020754B68}" type="presOf" srcId="{998D2162-F29B-4E21-87A6-F471F7607A52}" destId="{2388D193-E7EC-4FD9-8D78-76F8FBD405FF}" srcOrd="0" destOrd="0" presId="urn:microsoft.com/office/officeart/2005/8/layout/process4"/>
    <dgm:cxn modelId="{D14E3EF4-B32E-4A05-878A-B818CDF69796}" type="presOf" srcId="{B5257E51-3E5B-48A8-BFA0-9890D293F3CE}" destId="{0B9454DD-9B5C-445B-A1EA-B1018F244212}" srcOrd="0" destOrd="0" presId="urn:microsoft.com/office/officeart/2005/8/layout/process4"/>
    <dgm:cxn modelId="{306A2321-6A67-4B28-A2DA-70AC92D363EF}" type="presParOf" srcId="{BABEC39E-0507-40DF-90C7-ED247A153BF2}" destId="{19C80A61-2F23-41EE-BD05-BBE1CC501541}" srcOrd="0" destOrd="0" presId="urn:microsoft.com/office/officeart/2005/8/layout/process4"/>
    <dgm:cxn modelId="{406A553E-C858-4C6C-98FA-ECEADA0FF8E7}" type="presParOf" srcId="{19C80A61-2F23-41EE-BD05-BBE1CC501541}" destId="{222B1986-A9BE-44D7-9B15-B0EA3DE6CDC9}" srcOrd="0" destOrd="0" presId="urn:microsoft.com/office/officeart/2005/8/layout/process4"/>
    <dgm:cxn modelId="{7C2484A4-9B8D-4874-A4DA-496DCCFAD77B}" type="presParOf" srcId="{19C80A61-2F23-41EE-BD05-BBE1CC501541}" destId="{18346127-6E5E-4E9A-9AF5-367D2F4343F1}" srcOrd="1" destOrd="0" presId="urn:microsoft.com/office/officeart/2005/8/layout/process4"/>
    <dgm:cxn modelId="{6816ED85-5972-4128-BA58-8B9CA786DA80}" type="presParOf" srcId="{19C80A61-2F23-41EE-BD05-BBE1CC501541}" destId="{6C63B990-9A80-470A-BCDC-95A6005A1AE1}" srcOrd="2" destOrd="0" presId="urn:microsoft.com/office/officeart/2005/8/layout/process4"/>
    <dgm:cxn modelId="{A19B6B67-72AB-4A98-B9F4-0261310642FE}" type="presParOf" srcId="{6C63B990-9A80-470A-BCDC-95A6005A1AE1}" destId="{FD6F742F-6916-4998-85F9-A934CB67D6E9}" srcOrd="0" destOrd="0" presId="urn:microsoft.com/office/officeart/2005/8/layout/process4"/>
    <dgm:cxn modelId="{1BF11594-B8B9-4FFB-9309-9A4D8F76D00B}" type="presParOf" srcId="{6C63B990-9A80-470A-BCDC-95A6005A1AE1}" destId="{E66FED9A-D7F4-4077-A936-81FAD0829ACB}" srcOrd="1" destOrd="0" presId="urn:microsoft.com/office/officeart/2005/8/layout/process4"/>
    <dgm:cxn modelId="{CAC6060F-B6F2-4D1A-A7CB-B5417DA7BEAB}" type="presParOf" srcId="{6C63B990-9A80-470A-BCDC-95A6005A1AE1}" destId="{3DF8C14C-4FFF-425F-A44E-23A7175CE330}" srcOrd="2" destOrd="0" presId="urn:microsoft.com/office/officeart/2005/8/layout/process4"/>
    <dgm:cxn modelId="{6FC1FA4C-2508-43A3-9748-0FEE9AC9A2A1}" type="presParOf" srcId="{6C63B990-9A80-470A-BCDC-95A6005A1AE1}" destId="{6D047366-8EF4-4306-A3F9-B35FDF52EE11}" srcOrd="3" destOrd="0" presId="urn:microsoft.com/office/officeart/2005/8/layout/process4"/>
    <dgm:cxn modelId="{615D4E16-8F38-49B6-B22D-2F602394F1A2}" type="presParOf" srcId="{BABEC39E-0507-40DF-90C7-ED247A153BF2}" destId="{64A7A6D4-4AD7-4EC1-98F4-101408DED5EC}" srcOrd="1" destOrd="0" presId="urn:microsoft.com/office/officeart/2005/8/layout/process4"/>
    <dgm:cxn modelId="{0FDCB96F-9F54-465A-B4FD-613DD96A79D8}" type="presParOf" srcId="{BABEC39E-0507-40DF-90C7-ED247A153BF2}" destId="{655ED464-4C81-4F2C-AFC3-7E9A7318B873}" srcOrd="2" destOrd="0" presId="urn:microsoft.com/office/officeart/2005/8/layout/process4"/>
    <dgm:cxn modelId="{669DF204-9230-44F8-B996-7E40EEB11303}" type="presParOf" srcId="{655ED464-4C81-4F2C-AFC3-7E9A7318B873}" destId="{2388D193-E7EC-4FD9-8D78-76F8FBD405FF}" srcOrd="0" destOrd="0" presId="urn:microsoft.com/office/officeart/2005/8/layout/process4"/>
    <dgm:cxn modelId="{72B7E4A1-96A4-4978-BBAB-9FB4483AA7C7}" type="presParOf" srcId="{655ED464-4C81-4F2C-AFC3-7E9A7318B873}" destId="{BEE155C6-399D-4E32-89DB-3B4C8390F0CA}" srcOrd="1" destOrd="0" presId="urn:microsoft.com/office/officeart/2005/8/layout/process4"/>
    <dgm:cxn modelId="{071B03F9-35DA-4BC8-B006-57223B2F0F10}" type="presParOf" srcId="{655ED464-4C81-4F2C-AFC3-7E9A7318B873}" destId="{109F01FF-08E9-47ED-90A3-7296650FBD9C}" srcOrd="2" destOrd="0" presId="urn:microsoft.com/office/officeart/2005/8/layout/process4"/>
    <dgm:cxn modelId="{289BB5AA-BF3C-43AE-B770-A750A97546EE}" type="presParOf" srcId="{109F01FF-08E9-47ED-90A3-7296650FBD9C}" destId="{22ED9699-7748-4473-8E67-2639082E666A}" srcOrd="0" destOrd="0" presId="urn:microsoft.com/office/officeart/2005/8/layout/process4"/>
    <dgm:cxn modelId="{DCD570B8-864B-4DC0-B1FB-272D17DC35F2}" type="presParOf" srcId="{109F01FF-08E9-47ED-90A3-7296650FBD9C}" destId="{E04772FA-8DB2-478E-B517-960716396843}" srcOrd="1" destOrd="0" presId="urn:microsoft.com/office/officeart/2005/8/layout/process4"/>
    <dgm:cxn modelId="{B862C19B-3811-4AE3-A192-3D7CFC84D98B}" type="presParOf" srcId="{109F01FF-08E9-47ED-90A3-7296650FBD9C}" destId="{B6DB9D19-465F-49B5-9EC3-CD031CAD78A8}" srcOrd="2" destOrd="0" presId="urn:microsoft.com/office/officeart/2005/8/layout/process4"/>
    <dgm:cxn modelId="{31ABD9D0-B505-4C88-91DF-1B644FEFAD0C}" type="presParOf" srcId="{109F01FF-08E9-47ED-90A3-7296650FBD9C}" destId="{0B9454DD-9B5C-445B-A1EA-B1018F244212}" srcOrd="3" destOrd="0" presId="urn:microsoft.com/office/officeart/2005/8/layout/process4"/>
    <dgm:cxn modelId="{72093741-8577-4BAB-8E53-375557D0E5CA}" type="presParOf" srcId="{BABEC39E-0507-40DF-90C7-ED247A153BF2}" destId="{D6A26B6E-8784-4102-97FE-B5A797486AB3}" srcOrd="3" destOrd="0" presId="urn:microsoft.com/office/officeart/2005/8/layout/process4"/>
    <dgm:cxn modelId="{8A4CBC19-C1A4-489B-A56C-2E5D87DD7AE5}" type="presParOf" srcId="{BABEC39E-0507-40DF-90C7-ED247A153BF2}" destId="{09A1C060-FF69-40C0-BE5A-16219583FDB8}" srcOrd="4" destOrd="0" presId="urn:microsoft.com/office/officeart/2005/8/layout/process4"/>
    <dgm:cxn modelId="{FD2D412B-230A-4769-8EE4-22E380824A2D}" type="presParOf" srcId="{09A1C060-FF69-40C0-BE5A-16219583FDB8}" destId="{6D9746E3-8A6A-478E-9E0E-B5450A85A09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FC2B28-3737-4221-94C8-5C940F9A625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71205F9-BCA9-413D-BBC3-F430EFBCA63C}">
      <dgm:prSet/>
      <dgm:spPr/>
      <dgm:t>
        <a:bodyPr/>
        <a:lstStyle/>
        <a:p>
          <a:pPr>
            <a:lnSpc>
              <a:spcPct val="100000"/>
            </a:lnSpc>
          </a:pPr>
          <a:r>
            <a:rPr lang="en-US"/>
            <a:t>Goal-oriented and helps clients see how they can succeed</a:t>
          </a:r>
        </a:p>
      </dgm:t>
    </dgm:pt>
    <dgm:pt modelId="{7D0D3625-4B50-4C38-8406-A59C50C8660D}" type="parTrans" cxnId="{44FEF293-78FB-4182-B8B6-4C1A72714A09}">
      <dgm:prSet/>
      <dgm:spPr/>
      <dgm:t>
        <a:bodyPr/>
        <a:lstStyle/>
        <a:p>
          <a:endParaRPr lang="en-US"/>
        </a:p>
      </dgm:t>
    </dgm:pt>
    <dgm:pt modelId="{D3EA2A16-4C15-4824-BABF-5D8A41D777B4}" type="sibTrans" cxnId="{44FEF293-78FB-4182-B8B6-4C1A72714A09}">
      <dgm:prSet/>
      <dgm:spPr/>
      <dgm:t>
        <a:bodyPr/>
        <a:lstStyle/>
        <a:p>
          <a:pPr>
            <a:lnSpc>
              <a:spcPct val="100000"/>
            </a:lnSpc>
          </a:pPr>
          <a:endParaRPr lang="en-US"/>
        </a:p>
      </dgm:t>
    </dgm:pt>
    <dgm:pt modelId="{0E9BB922-05CF-4B6F-ADE3-0E75E1C5DC02}">
      <dgm:prSet/>
      <dgm:spPr/>
      <dgm:t>
        <a:bodyPr/>
        <a:lstStyle/>
        <a:p>
          <a:pPr>
            <a:lnSpc>
              <a:spcPct val="100000"/>
            </a:lnSpc>
          </a:pPr>
          <a:r>
            <a:rPr lang="en-US"/>
            <a:t>Honors a client's unique assets including culture</a:t>
          </a:r>
        </a:p>
      </dgm:t>
    </dgm:pt>
    <dgm:pt modelId="{0A38A955-B889-41FC-AD9F-0135E487AE66}" type="parTrans" cxnId="{2177C381-5DEC-4814-AB62-07B79C575D4A}">
      <dgm:prSet/>
      <dgm:spPr/>
      <dgm:t>
        <a:bodyPr/>
        <a:lstStyle/>
        <a:p>
          <a:endParaRPr lang="en-US"/>
        </a:p>
      </dgm:t>
    </dgm:pt>
    <dgm:pt modelId="{C81BE5F0-D8AF-498C-BC1F-73CA9B73B22B}" type="sibTrans" cxnId="{2177C381-5DEC-4814-AB62-07B79C575D4A}">
      <dgm:prSet/>
      <dgm:spPr/>
      <dgm:t>
        <a:bodyPr/>
        <a:lstStyle/>
        <a:p>
          <a:pPr>
            <a:lnSpc>
              <a:spcPct val="100000"/>
            </a:lnSpc>
          </a:pPr>
          <a:endParaRPr lang="en-US"/>
        </a:p>
      </dgm:t>
    </dgm:pt>
    <dgm:pt modelId="{A11C1676-7AEA-418A-A17C-1920AE54D72A}">
      <dgm:prSet/>
      <dgm:spPr/>
      <dgm:t>
        <a:bodyPr/>
        <a:lstStyle/>
        <a:p>
          <a:pPr>
            <a:lnSpc>
              <a:spcPct val="100000"/>
            </a:lnSpc>
          </a:pPr>
          <a:r>
            <a:rPr lang="en-US"/>
            <a:t>Empowers client to see themselves as in control</a:t>
          </a:r>
        </a:p>
      </dgm:t>
    </dgm:pt>
    <dgm:pt modelId="{D78D17D0-F72B-4E7C-86B8-AA97623AC6B6}" type="parTrans" cxnId="{B2D25CD2-2A2F-4A7C-8EAC-C2D35E906ED8}">
      <dgm:prSet/>
      <dgm:spPr/>
      <dgm:t>
        <a:bodyPr/>
        <a:lstStyle/>
        <a:p>
          <a:endParaRPr lang="en-US"/>
        </a:p>
      </dgm:t>
    </dgm:pt>
    <dgm:pt modelId="{E1C29F9C-B837-48B3-A0C7-A4593B29033A}" type="sibTrans" cxnId="{B2D25CD2-2A2F-4A7C-8EAC-C2D35E906ED8}">
      <dgm:prSet/>
      <dgm:spPr/>
      <dgm:t>
        <a:bodyPr/>
        <a:lstStyle/>
        <a:p>
          <a:pPr>
            <a:lnSpc>
              <a:spcPct val="100000"/>
            </a:lnSpc>
          </a:pPr>
          <a:endParaRPr lang="en-US"/>
        </a:p>
      </dgm:t>
    </dgm:pt>
    <dgm:pt modelId="{C4DA84B8-93A5-48F2-92E9-094E7D8626FF}">
      <dgm:prSet/>
      <dgm:spPr/>
      <dgm:t>
        <a:bodyPr/>
        <a:lstStyle/>
        <a:p>
          <a:pPr>
            <a:lnSpc>
              <a:spcPct val="100000"/>
            </a:lnSpc>
          </a:pPr>
          <a:r>
            <a:rPr lang="en-US"/>
            <a:t>Helps to form a trusting partnership</a:t>
          </a:r>
        </a:p>
      </dgm:t>
    </dgm:pt>
    <dgm:pt modelId="{F98C4CCC-A43F-4D87-95FA-7CF5DEE65F17}" type="parTrans" cxnId="{9D153347-468C-4DA8-840C-D3F3BE053E5C}">
      <dgm:prSet/>
      <dgm:spPr/>
      <dgm:t>
        <a:bodyPr/>
        <a:lstStyle/>
        <a:p>
          <a:endParaRPr lang="en-US"/>
        </a:p>
      </dgm:t>
    </dgm:pt>
    <dgm:pt modelId="{44E8B081-B5E1-4322-B575-2195D14E5149}" type="sibTrans" cxnId="{9D153347-468C-4DA8-840C-D3F3BE053E5C}">
      <dgm:prSet/>
      <dgm:spPr/>
      <dgm:t>
        <a:bodyPr/>
        <a:lstStyle/>
        <a:p>
          <a:endParaRPr lang="en-US"/>
        </a:p>
      </dgm:t>
    </dgm:pt>
    <dgm:pt modelId="{42D2EB89-DA1C-4314-BDBF-AC3983CE254B}" type="pres">
      <dgm:prSet presAssocID="{B8FC2B28-3737-4221-94C8-5C940F9A625E}" presName="root" presStyleCnt="0">
        <dgm:presLayoutVars>
          <dgm:dir/>
          <dgm:resizeHandles val="exact"/>
        </dgm:presLayoutVars>
      </dgm:prSet>
      <dgm:spPr/>
    </dgm:pt>
    <dgm:pt modelId="{9A7B10FD-91B4-44F8-A00B-B48B7D01526C}" type="pres">
      <dgm:prSet presAssocID="{B8FC2B28-3737-4221-94C8-5C940F9A625E}" presName="container" presStyleCnt="0">
        <dgm:presLayoutVars>
          <dgm:dir/>
          <dgm:resizeHandles val="exact"/>
        </dgm:presLayoutVars>
      </dgm:prSet>
      <dgm:spPr/>
    </dgm:pt>
    <dgm:pt modelId="{4F1C1756-34FC-431D-B7E9-E2ED8C741A61}" type="pres">
      <dgm:prSet presAssocID="{471205F9-BCA9-413D-BBC3-F430EFBCA63C}" presName="compNode" presStyleCnt="0"/>
      <dgm:spPr/>
    </dgm:pt>
    <dgm:pt modelId="{CF8DE322-14ED-48A5-83AC-2053F563EB2D}" type="pres">
      <dgm:prSet presAssocID="{471205F9-BCA9-413D-BBC3-F430EFBCA63C}" presName="iconBgRect" presStyleLbl="bgShp" presStyleIdx="0" presStyleCnt="4"/>
      <dgm:spPr/>
    </dgm:pt>
    <dgm:pt modelId="{CA2A9987-C635-4BCA-8474-464662EB3059}" type="pres">
      <dgm:prSet presAssocID="{471205F9-BCA9-413D-BBC3-F430EFBCA6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38ED424A-7A84-4750-B997-0E13C457CA1B}" type="pres">
      <dgm:prSet presAssocID="{471205F9-BCA9-413D-BBC3-F430EFBCA63C}" presName="spaceRect" presStyleCnt="0"/>
      <dgm:spPr/>
    </dgm:pt>
    <dgm:pt modelId="{01BFD13F-EAC8-46A8-8DB6-10623A8C2CF0}" type="pres">
      <dgm:prSet presAssocID="{471205F9-BCA9-413D-BBC3-F430EFBCA63C}" presName="textRect" presStyleLbl="revTx" presStyleIdx="0" presStyleCnt="4">
        <dgm:presLayoutVars>
          <dgm:chMax val="1"/>
          <dgm:chPref val="1"/>
        </dgm:presLayoutVars>
      </dgm:prSet>
      <dgm:spPr/>
    </dgm:pt>
    <dgm:pt modelId="{504ED4CB-E2E7-49DF-8E31-72DFC1564E6D}" type="pres">
      <dgm:prSet presAssocID="{D3EA2A16-4C15-4824-BABF-5D8A41D777B4}" presName="sibTrans" presStyleLbl="sibTrans2D1" presStyleIdx="0" presStyleCnt="0"/>
      <dgm:spPr/>
    </dgm:pt>
    <dgm:pt modelId="{44D3B7A4-CD32-4411-8D98-3A66085A5BD6}" type="pres">
      <dgm:prSet presAssocID="{0E9BB922-05CF-4B6F-ADE3-0E75E1C5DC02}" presName="compNode" presStyleCnt="0"/>
      <dgm:spPr/>
    </dgm:pt>
    <dgm:pt modelId="{26B78A3E-C98B-4A6E-87EA-C5371E796F9E}" type="pres">
      <dgm:prSet presAssocID="{0E9BB922-05CF-4B6F-ADE3-0E75E1C5DC02}" presName="iconBgRect" presStyleLbl="bgShp" presStyleIdx="1" presStyleCnt="4"/>
      <dgm:spPr/>
    </dgm:pt>
    <dgm:pt modelId="{2BB8C4F9-D20B-483D-817A-BC22FEE08722}" type="pres">
      <dgm:prSet presAssocID="{0E9BB922-05CF-4B6F-ADE3-0E75E1C5DC0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a:ext>
      </dgm:extLst>
    </dgm:pt>
    <dgm:pt modelId="{FADC8BE6-B991-4E44-BD2B-4B5A2048D8CA}" type="pres">
      <dgm:prSet presAssocID="{0E9BB922-05CF-4B6F-ADE3-0E75E1C5DC02}" presName="spaceRect" presStyleCnt="0"/>
      <dgm:spPr/>
    </dgm:pt>
    <dgm:pt modelId="{D59D4152-832A-4FD8-8304-02E18F95C983}" type="pres">
      <dgm:prSet presAssocID="{0E9BB922-05CF-4B6F-ADE3-0E75E1C5DC02}" presName="textRect" presStyleLbl="revTx" presStyleIdx="1" presStyleCnt="4">
        <dgm:presLayoutVars>
          <dgm:chMax val="1"/>
          <dgm:chPref val="1"/>
        </dgm:presLayoutVars>
      </dgm:prSet>
      <dgm:spPr/>
    </dgm:pt>
    <dgm:pt modelId="{CCA06D4B-90E9-45E7-A267-0CC3BAC837C8}" type="pres">
      <dgm:prSet presAssocID="{C81BE5F0-D8AF-498C-BC1F-73CA9B73B22B}" presName="sibTrans" presStyleLbl="sibTrans2D1" presStyleIdx="0" presStyleCnt="0"/>
      <dgm:spPr/>
    </dgm:pt>
    <dgm:pt modelId="{5FBD21AB-993C-4B0E-9AE5-029C8F135545}" type="pres">
      <dgm:prSet presAssocID="{A11C1676-7AEA-418A-A17C-1920AE54D72A}" presName="compNode" presStyleCnt="0"/>
      <dgm:spPr/>
    </dgm:pt>
    <dgm:pt modelId="{234542B9-3AD8-4FFE-88D9-DF998B18F965}" type="pres">
      <dgm:prSet presAssocID="{A11C1676-7AEA-418A-A17C-1920AE54D72A}" presName="iconBgRect" presStyleLbl="bgShp" presStyleIdx="2" presStyleCnt="4"/>
      <dgm:spPr/>
    </dgm:pt>
    <dgm:pt modelId="{A3C06A98-5703-45A0-B5FB-BAAA918CF5C9}" type="pres">
      <dgm:prSet presAssocID="{A11C1676-7AEA-418A-A17C-1920AE54D7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846E0044-AC13-449E-89F4-841F6BC2D5F6}" type="pres">
      <dgm:prSet presAssocID="{A11C1676-7AEA-418A-A17C-1920AE54D72A}" presName="spaceRect" presStyleCnt="0"/>
      <dgm:spPr/>
    </dgm:pt>
    <dgm:pt modelId="{BF92D428-D11D-420B-B63A-DF438E2626DD}" type="pres">
      <dgm:prSet presAssocID="{A11C1676-7AEA-418A-A17C-1920AE54D72A}" presName="textRect" presStyleLbl="revTx" presStyleIdx="2" presStyleCnt="4">
        <dgm:presLayoutVars>
          <dgm:chMax val="1"/>
          <dgm:chPref val="1"/>
        </dgm:presLayoutVars>
      </dgm:prSet>
      <dgm:spPr/>
    </dgm:pt>
    <dgm:pt modelId="{56195E35-DF2A-44D3-99AA-894EF5864DE2}" type="pres">
      <dgm:prSet presAssocID="{E1C29F9C-B837-48B3-A0C7-A4593B29033A}" presName="sibTrans" presStyleLbl="sibTrans2D1" presStyleIdx="0" presStyleCnt="0"/>
      <dgm:spPr/>
    </dgm:pt>
    <dgm:pt modelId="{C5B1FA5D-2185-40F5-AF54-43109F8206AD}" type="pres">
      <dgm:prSet presAssocID="{C4DA84B8-93A5-48F2-92E9-094E7D8626FF}" presName="compNode" presStyleCnt="0"/>
      <dgm:spPr/>
    </dgm:pt>
    <dgm:pt modelId="{C76FFDC8-BDF3-423E-8AD8-D4F73FD93CA6}" type="pres">
      <dgm:prSet presAssocID="{C4DA84B8-93A5-48F2-92E9-094E7D8626FF}" presName="iconBgRect" presStyleLbl="bgShp" presStyleIdx="3" presStyleCnt="4"/>
      <dgm:spPr/>
    </dgm:pt>
    <dgm:pt modelId="{2D21E7F2-E942-4B14-87F2-75F68AC98B1A}" type="pres">
      <dgm:prSet presAssocID="{C4DA84B8-93A5-48F2-92E9-094E7D8626F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D71F9915-B98F-4FD8-B55E-08EE0A951164}" type="pres">
      <dgm:prSet presAssocID="{C4DA84B8-93A5-48F2-92E9-094E7D8626FF}" presName="spaceRect" presStyleCnt="0"/>
      <dgm:spPr/>
    </dgm:pt>
    <dgm:pt modelId="{F399DF82-47BE-4724-A468-E2965B127D62}" type="pres">
      <dgm:prSet presAssocID="{C4DA84B8-93A5-48F2-92E9-094E7D8626FF}" presName="textRect" presStyleLbl="revTx" presStyleIdx="3" presStyleCnt="4">
        <dgm:presLayoutVars>
          <dgm:chMax val="1"/>
          <dgm:chPref val="1"/>
        </dgm:presLayoutVars>
      </dgm:prSet>
      <dgm:spPr/>
    </dgm:pt>
  </dgm:ptLst>
  <dgm:cxnLst>
    <dgm:cxn modelId="{AE6FE42F-F2C7-496C-9B61-C36F1C406B2D}" type="presOf" srcId="{D3EA2A16-4C15-4824-BABF-5D8A41D777B4}" destId="{504ED4CB-E2E7-49DF-8E31-72DFC1564E6D}" srcOrd="0" destOrd="0" presId="urn:microsoft.com/office/officeart/2018/2/layout/IconCircleList"/>
    <dgm:cxn modelId="{57FA9246-18F0-4400-8F51-073BFD1EE0B7}" type="presOf" srcId="{B8FC2B28-3737-4221-94C8-5C940F9A625E}" destId="{42D2EB89-DA1C-4314-BDBF-AC3983CE254B}" srcOrd="0" destOrd="0" presId="urn:microsoft.com/office/officeart/2018/2/layout/IconCircleList"/>
    <dgm:cxn modelId="{9D153347-468C-4DA8-840C-D3F3BE053E5C}" srcId="{B8FC2B28-3737-4221-94C8-5C940F9A625E}" destId="{C4DA84B8-93A5-48F2-92E9-094E7D8626FF}" srcOrd="3" destOrd="0" parTransId="{F98C4CCC-A43F-4D87-95FA-7CF5DEE65F17}" sibTransId="{44E8B081-B5E1-4322-B575-2195D14E5149}"/>
    <dgm:cxn modelId="{E8F73B52-C53A-458E-A687-6B424C682C2F}" type="presOf" srcId="{0E9BB922-05CF-4B6F-ADE3-0E75E1C5DC02}" destId="{D59D4152-832A-4FD8-8304-02E18F95C983}" srcOrd="0" destOrd="0" presId="urn:microsoft.com/office/officeart/2018/2/layout/IconCircleList"/>
    <dgm:cxn modelId="{9C877254-3D44-4315-B83D-E92247642E89}" type="presOf" srcId="{C81BE5F0-D8AF-498C-BC1F-73CA9B73B22B}" destId="{CCA06D4B-90E9-45E7-A267-0CC3BAC837C8}" srcOrd="0" destOrd="0" presId="urn:microsoft.com/office/officeart/2018/2/layout/IconCircleList"/>
    <dgm:cxn modelId="{80A42159-4A36-4A69-BD57-FB95A7F72D8F}" type="presOf" srcId="{A11C1676-7AEA-418A-A17C-1920AE54D72A}" destId="{BF92D428-D11D-420B-B63A-DF438E2626DD}" srcOrd="0" destOrd="0" presId="urn:microsoft.com/office/officeart/2018/2/layout/IconCircleList"/>
    <dgm:cxn modelId="{5F21E559-3EF3-4E7A-964E-3392E3B623C5}" type="presOf" srcId="{471205F9-BCA9-413D-BBC3-F430EFBCA63C}" destId="{01BFD13F-EAC8-46A8-8DB6-10623A8C2CF0}" srcOrd="0" destOrd="0" presId="urn:microsoft.com/office/officeart/2018/2/layout/IconCircleList"/>
    <dgm:cxn modelId="{2177C381-5DEC-4814-AB62-07B79C575D4A}" srcId="{B8FC2B28-3737-4221-94C8-5C940F9A625E}" destId="{0E9BB922-05CF-4B6F-ADE3-0E75E1C5DC02}" srcOrd="1" destOrd="0" parTransId="{0A38A955-B889-41FC-AD9F-0135E487AE66}" sibTransId="{C81BE5F0-D8AF-498C-BC1F-73CA9B73B22B}"/>
    <dgm:cxn modelId="{A6E3538C-4058-4FF9-A9DC-FE6604729693}" type="presOf" srcId="{E1C29F9C-B837-48B3-A0C7-A4593B29033A}" destId="{56195E35-DF2A-44D3-99AA-894EF5864DE2}" srcOrd="0" destOrd="0" presId="urn:microsoft.com/office/officeart/2018/2/layout/IconCircleList"/>
    <dgm:cxn modelId="{44FEF293-78FB-4182-B8B6-4C1A72714A09}" srcId="{B8FC2B28-3737-4221-94C8-5C940F9A625E}" destId="{471205F9-BCA9-413D-BBC3-F430EFBCA63C}" srcOrd="0" destOrd="0" parTransId="{7D0D3625-4B50-4C38-8406-A59C50C8660D}" sibTransId="{D3EA2A16-4C15-4824-BABF-5D8A41D777B4}"/>
    <dgm:cxn modelId="{B2D25CD2-2A2F-4A7C-8EAC-C2D35E906ED8}" srcId="{B8FC2B28-3737-4221-94C8-5C940F9A625E}" destId="{A11C1676-7AEA-418A-A17C-1920AE54D72A}" srcOrd="2" destOrd="0" parTransId="{D78D17D0-F72B-4E7C-86B8-AA97623AC6B6}" sibTransId="{E1C29F9C-B837-48B3-A0C7-A4593B29033A}"/>
    <dgm:cxn modelId="{B244C2ED-4A07-40E6-BD19-EB63A6A8CCAA}" type="presOf" srcId="{C4DA84B8-93A5-48F2-92E9-094E7D8626FF}" destId="{F399DF82-47BE-4724-A468-E2965B127D62}" srcOrd="0" destOrd="0" presId="urn:microsoft.com/office/officeart/2018/2/layout/IconCircleList"/>
    <dgm:cxn modelId="{268AAE69-5075-463C-B4FE-1E31E92E2584}" type="presParOf" srcId="{42D2EB89-DA1C-4314-BDBF-AC3983CE254B}" destId="{9A7B10FD-91B4-44F8-A00B-B48B7D01526C}" srcOrd="0" destOrd="0" presId="urn:microsoft.com/office/officeart/2018/2/layout/IconCircleList"/>
    <dgm:cxn modelId="{30820C96-C45B-4978-AB70-52558286321A}" type="presParOf" srcId="{9A7B10FD-91B4-44F8-A00B-B48B7D01526C}" destId="{4F1C1756-34FC-431D-B7E9-E2ED8C741A61}" srcOrd="0" destOrd="0" presId="urn:microsoft.com/office/officeart/2018/2/layout/IconCircleList"/>
    <dgm:cxn modelId="{A2268537-07B9-4846-A033-8F94DC2FFC06}" type="presParOf" srcId="{4F1C1756-34FC-431D-B7E9-E2ED8C741A61}" destId="{CF8DE322-14ED-48A5-83AC-2053F563EB2D}" srcOrd="0" destOrd="0" presId="urn:microsoft.com/office/officeart/2018/2/layout/IconCircleList"/>
    <dgm:cxn modelId="{47A072B9-9A5C-428D-885B-7C58D32B67A2}" type="presParOf" srcId="{4F1C1756-34FC-431D-B7E9-E2ED8C741A61}" destId="{CA2A9987-C635-4BCA-8474-464662EB3059}" srcOrd="1" destOrd="0" presId="urn:microsoft.com/office/officeart/2018/2/layout/IconCircleList"/>
    <dgm:cxn modelId="{71589E25-2D37-41EF-AA1A-B5F57E988712}" type="presParOf" srcId="{4F1C1756-34FC-431D-B7E9-E2ED8C741A61}" destId="{38ED424A-7A84-4750-B997-0E13C457CA1B}" srcOrd="2" destOrd="0" presId="urn:microsoft.com/office/officeart/2018/2/layout/IconCircleList"/>
    <dgm:cxn modelId="{1D964151-8ECD-443F-B9B6-39D95816F138}" type="presParOf" srcId="{4F1C1756-34FC-431D-B7E9-E2ED8C741A61}" destId="{01BFD13F-EAC8-46A8-8DB6-10623A8C2CF0}" srcOrd="3" destOrd="0" presId="urn:microsoft.com/office/officeart/2018/2/layout/IconCircleList"/>
    <dgm:cxn modelId="{6D689D61-1435-4308-9AC0-F7007DF01FB7}" type="presParOf" srcId="{9A7B10FD-91B4-44F8-A00B-B48B7D01526C}" destId="{504ED4CB-E2E7-49DF-8E31-72DFC1564E6D}" srcOrd="1" destOrd="0" presId="urn:microsoft.com/office/officeart/2018/2/layout/IconCircleList"/>
    <dgm:cxn modelId="{B3DBD682-D9DF-4D92-8305-516370672D6E}" type="presParOf" srcId="{9A7B10FD-91B4-44F8-A00B-B48B7D01526C}" destId="{44D3B7A4-CD32-4411-8D98-3A66085A5BD6}" srcOrd="2" destOrd="0" presId="urn:microsoft.com/office/officeart/2018/2/layout/IconCircleList"/>
    <dgm:cxn modelId="{ABCD4262-5C0C-40F2-821C-79FBCF659AF4}" type="presParOf" srcId="{44D3B7A4-CD32-4411-8D98-3A66085A5BD6}" destId="{26B78A3E-C98B-4A6E-87EA-C5371E796F9E}" srcOrd="0" destOrd="0" presId="urn:microsoft.com/office/officeart/2018/2/layout/IconCircleList"/>
    <dgm:cxn modelId="{D7273B3F-500A-4049-8EB3-51F34AD102EF}" type="presParOf" srcId="{44D3B7A4-CD32-4411-8D98-3A66085A5BD6}" destId="{2BB8C4F9-D20B-483D-817A-BC22FEE08722}" srcOrd="1" destOrd="0" presId="urn:microsoft.com/office/officeart/2018/2/layout/IconCircleList"/>
    <dgm:cxn modelId="{4F0EC7D2-DBFB-4FE8-8443-83F4203C255B}" type="presParOf" srcId="{44D3B7A4-CD32-4411-8D98-3A66085A5BD6}" destId="{FADC8BE6-B991-4E44-BD2B-4B5A2048D8CA}" srcOrd="2" destOrd="0" presId="urn:microsoft.com/office/officeart/2018/2/layout/IconCircleList"/>
    <dgm:cxn modelId="{07DBDA7C-5256-4552-B604-3D8803E1ECA4}" type="presParOf" srcId="{44D3B7A4-CD32-4411-8D98-3A66085A5BD6}" destId="{D59D4152-832A-4FD8-8304-02E18F95C983}" srcOrd="3" destOrd="0" presId="urn:microsoft.com/office/officeart/2018/2/layout/IconCircleList"/>
    <dgm:cxn modelId="{148B9B57-6662-4CE3-838E-E397091E331E}" type="presParOf" srcId="{9A7B10FD-91B4-44F8-A00B-B48B7D01526C}" destId="{CCA06D4B-90E9-45E7-A267-0CC3BAC837C8}" srcOrd="3" destOrd="0" presId="urn:microsoft.com/office/officeart/2018/2/layout/IconCircleList"/>
    <dgm:cxn modelId="{F792461F-B6E2-41A5-8195-186859904E08}" type="presParOf" srcId="{9A7B10FD-91B4-44F8-A00B-B48B7D01526C}" destId="{5FBD21AB-993C-4B0E-9AE5-029C8F135545}" srcOrd="4" destOrd="0" presId="urn:microsoft.com/office/officeart/2018/2/layout/IconCircleList"/>
    <dgm:cxn modelId="{AC5BFD9C-35A5-4FA0-A528-A3BD6EB8F7AA}" type="presParOf" srcId="{5FBD21AB-993C-4B0E-9AE5-029C8F135545}" destId="{234542B9-3AD8-4FFE-88D9-DF998B18F965}" srcOrd="0" destOrd="0" presId="urn:microsoft.com/office/officeart/2018/2/layout/IconCircleList"/>
    <dgm:cxn modelId="{6A2C06D2-C680-43CF-AD79-032CA439E551}" type="presParOf" srcId="{5FBD21AB-993C-4B0E-9AE5-029C8F135545}" destId="{A3C06A98-5703-45A0-B5FB-BAAA918CF5C9}" srcOrd="1" destOrd="0" presId="urn:microsoft.com/office/officeart/2018/2/layout/IconCircleList"/>
    <dgm:cxn modelId="{CF5E1661-82BB-40E3-B635-2D7B239FE440}" type="presParOf" srcId="{5FBD21AB-993C-4B0E-9AE5-029C8F135545}" destId="{846E0044-AC13-449E-89F4-841F6BC2D5F6}" srcOrd="2" destOrd="0" presId="urn:microsoft.com/office/officeart/2018/2/layout/IconCircleList"/>
    <dgm:cxn modelId="{C84370A8-9637-415E-8728-6862C39991FB}" type="presParOf" srcId="{5FBD21AB-993C-4B0E-9AE5-029C8F135545}" destId="{BF92D428-D11D-420B-B63A-DF438E2626DD}" srcOrd="3" destOrd="0" presId="urn:microsoft.com/office/officeart/2018/2/layout/IconCircleList"/>
    <dgm:cxn modelId="{EB635DD6-DB8E-405E-A3FE-79DD13CEF19C}" type="presParOf" srcId="{9A7B10FD-91B4-44F8-A00B-B48B7D01526C}" destId="{56195E35-DF2A-44D3-99AA-894EF5864DE2}" srcOrd="5" destOrd="0" presId="urn:microsoft.com/office/officeart/2018/2/layout/IconCircleList"/>
    <dgm:cxn modelId="{E5AB029A-D566-4CA8-AEA8-7C96725AB9A1}" type="presParOf" srcId="{9A7B10FD-91B4-44F8-A00B-B48B7D01526C}" destId="{C5B1FA5D-2185-40F5-AF54-43109F8206AD}" srcOrd="6" destOrd="0" presId="urn:microsoft.com/office/officeart/2018/2/layout/IconCircleList"/>
    <dgm:cxn modelId="{CE029D47-9B61-4BF3-B148-452CA5E0C8D7}" type="presParOf" srcId="{C5B1FA5D-2185-40F5-AF54-43109F8206AD}" destId="{C76FFDC8-BDF3-423E-8AD8-D4F73FD93CA6}" srcOrd="0" destOrd="0" presId="urn:microsoft.com/office/officeart/2018/2/layout/IconCircleList"/>
    <dgm:cxn modelId="{5286FD55-0BEA-4C51-9702-7A57B05F6258}" type="presParOf" srcId="{C5B1FA5D-2185-40F5-AF54-43109F8206AD}" destId="{2D21E7F2-E942-4B14-87F2-75F68AC98B1A}" srcOrd="1" destOrd="0" presId="urn:microsoft.com/office/officeart/2018/2/layout/IconCircleList"/>
    <dgm:cxn modelId="{43B02603-8145-4771-9F3F-2B56807ADCC4}" type="presParOf" srcId="{C5B1FA5D-2185-40F5-AF54-43109F8206AD}" destId="{D71F9915-B98F-4FD8-B55E-08EE0A951164}" srcOrd="2" destOrd="0" presId="urn:microsoft.com/office/officeart/2018/2/layout/IconCircleList"/>
    <dgm:cxn modelId="{F0D5E6B1-F0F7-4125-B078-BBDF5D50166F}" type="presParOf" srcId="{C5B1FA5D-2185-40F5-AF54-43109F8206AD}" destId="{F399DF82-47BE-4724-A468-E2965B127D6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7CB322-4A41-478F-A2BC-3845D187D7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72B42A-D7B7-41A9-9D9D-284A7699F65A}">
      <dgm:prSet phldr="0"/>
      <dgm:spPr>
        <a:solidFill>
          <a:schemeClr val="accent5"/>
        </a:solidFill>
      </dgm:spPr>
      <dgm:t>
        <a:bodyPr/>
        <a:lstStyle/>
        <a:p>
          <a:pPr rtl="0"/>
          <a:r>
            <a:rPr lang="en-US">
              <a:latin typeface="Calibri"/>
              <a:cs typeface="Calibri"/>
            </a:rPr>
            <a:t>Formal and informal methods</a:t>
          </a:r>
        </a:p>
      </dgm:t>
    </dgm:pt>
    <dgm:pt modelId="{4FBFBE3B-EDE3-4F49-907F-2F8F0038B74A}" type="parTrans" cxnId="{02E304CB-B07E-4926-9015-127C22368916}">
      <dgm:prSet/>
      <dgm:spPr/>
      <dgm:t>
        <a:bodyPr/>
        <a:lstStyle/>
        <a:p>
          <a:endParaRPr lang="en-US"/>
        </a:p>
      </dgm:t>
    </dgm:pt>
    <dgm:pt modelId="{F796907B-2376-4B54-9430-E661F8EA8426}" type="sibTrans" cxnId="{02E304CB-B07E-4926-9015-127C22368916}">
      <dgm:prSet/>
      <dgm:spPr/>
      <dgm:t>
        <a:bodyPr/>
        <a:lstStyle/>
        <a:p>
          <a:endParaRPr lang="en-US"/>
        </a:p>
      </dgm:t>
    </dgm:pt>
    <dgm:pt modelId="{C0A11205-250A-4666-B9E2-4B41808B4F89}">
      <dgm:prSet phldr="0"/>
      <dgm:spPr>
        <a:solidFill>
          <a:schemeClr val="accent1"/>
        </a:solidFill>
      </dgm:spPr>
      <dgm:t>
        <a:bodyPr/>
        <a:lstStyle/>
        <a:p>
          <a:r>
            <a:rPr lang="en-US"/>
            <a:t>If a client has trouble identifying strengths:</a:t>
          </a:r>
        </a:p>
      </dgm:t>
    </dgm:pt>
    <dgm:pt modelId="{2C5BEC4F-1317-40BC-9516-9894E658A7B8}" type="parTrans" cxnId="{6DC951E0-EC6F-491B-8074-ABD4C6BEFF4B}">
      <dgm:prSet/>
      <dgm:spPr/>
    </dgm:pt>
    <dgm:pt modelId="{9CC41237-E26D-452E-A5F3-EB8D1DF09869}" type="sibTrans" cxnId="{6DC951E0-EC6F-491B-8074-ABD4C6BEFF4B}">
      <dgm:prSet/>
      <dgm:spPr/>
    </dgm:pt>
    <dgm:pt modelId="{DB6B68A1-02B5-4D48-8138-0DE52E0706F2}">
      <dgm:prSet phldr="0"/>
      <dgm:spPr/>
      <dgm:t>
        <a:bodyPr/>
        <a:lstStyle/>
        <a:p>
          <a:pPr algn="l" rtl="0"/>
          <a:r>
            <a:rPr lang="en-US">
              <a:latin typeface="Calibri"/>
              <a:cs typeface="Calibri"/>
            </a:rPr>
            <a:t>Reframe problem to focus on client's potential</a:t>
          </a:r>
        </a:p>
      </dgm:t>
    </dgm:pt>
    <dgm:pt modelId="{DA5E0257-E4BA-4D7A-9E6C-0133B7BE28BD}" type="parTrans" cxnId="{DAC7A03E-839C-4F33-AC40-BDD6B1F93971}">
      <dgm:prSet/>
      <dgm:spPr/>
    </dgm:pt>
    <dgm:pt modelId="{F5F16167-38C5-482D-8F8D-90BC89BBED9B}" type="sibTrans" cxnId="{DAC7A03E-839C-4F33-AC40-BDD6B1F93971}">
      <dgm:prSet/>
      <dgm:spPr/>
    </dgm:pt>
    <dgm:pt modelId="{8D90D84D-AE95-4C4E-A3E8-C9DFF45E4B7A}">
      <dgm:prSet phldr="0"/>
      <dgm:spPr/>
      <dgm:t>
        <a:bodyPr/>
        <a:lstStyle/>
        <a:p>
          <a:pPr algn="l" rtl="0"/>
          <a:r>
            <a:rPr lang="en-US">
              <a:latin typeface="Calibri"/>
              <a:cs typeface="Calibri"/>
            </a:rPr>
            <a:t>What would others say your strengths are?</a:t>
          </a:r>
        </a:p>
      </dgm:t>
    </dgm:pt>
    <dgm:pt modelId="{0DEAC63C-29AB-4D9E-A519-86C4F9784558}" type="parTrans" cxnId="{42B301B7-442A-4EB5-8F5E-D690D2D14728}">
      <dgm:prSet/>
      <dgm:spPr/>
    </dgm:pt>
    <dgm:pt modelId="{2A7DC503-B9A2-4E80-9C48-7A80EC9406AC}" type="sibTrans" cxnId="{42B301B7-442A-4EB5-8F5E-D690D2D14728}">
      <dgm:prSet/>
      <dgm:spPr/>
    </dgm:pt>
    <dgm:pt modelId="{6E392806-A936-46A2-9833-9D106E3E9ECB}">
      <dgm:prSet phldr="0"/>
      <dgm:spPr/>
      <dgm:t>
        <a:bodyPr/>
        <a:lstStyle/>
        <a:p>
          <a:pPr algn="l" rtl="0"/>
          <a:r>
            <a:rPr lang="en-US">
              <a:latin typeface="Calibri"/>
              <a:cs typeface="Calibri"/>
            </a:rPr>
            <a:t>How have you gotten through past difficulties?</a:t>
          </a:r>
        </a:p>
      </dgm:t>
    </dgm:pt>
    <dgm:pt modelId="{8FFE5013-9F61-4DA0-9A85-7DD1839042C3}" type="parTrans" cxnId="{A708A1F2-EC64-4361-9A44-47504FF3C5B3}">
      <dgm:prSet/>
      <dgm:spPr/>
    </dgm:pt>
    <dgm:pt modelId="{36AF27C5-9899-424C-A72E-8E43E14A6037}" type="sibTrans" cxnId="{A708A1F2-EC64-4361-9A44-47504FF3C5B3}">
      <dgm:prSet/>
      <dgm:spPr/>
    </dgm:pt>
    <dgm:pt modelId="{3065570D-8C93-496E-B230-6E83324F75D6}">
      <dgm:prSet phldr="0"/>
      <dgm:spPr/>
      <dgm:t>
        <a:bodyPr/>
        <a:lstStyle/>
        <a:p>
          <a:pPr algn="l" rtl="0"/>
          <a:r>
            <a:rPr lang="en-US">
              <a:latin typeface="Calibri"/>
              <a:cs typeface="Calibri"/>
            </a:rPr>
            <a:t>Provide your own observations</a:t>
          </a:r>
        </a:p>
      </dgm:t>
    </dgm:pt>
    <dgm:pt modelId="{378AE1F6-6793-43E6-8F37-9D7C192F7CD5}" type="parTrans" cxnId="{68F297F6-007B-4E91-B893-7CC91291BD59}">
      <dgm:prSet/>
      <dgm:spPr/>
    </dgm:pt>
    <dgm:pt modelId="{5E7EB397-B6B3-4212-A937-73012563CFFE}" type="sibTrans" cxnId="{68F297F6-007B-4E91-B893-7CC91291BD59}">
      <dgm:prSet/>
      <dgm:spPr/>
    </dgm:pt>
    <dgm:pt modelId="{BC11D81B-0B66-4E7C-B313-8CD9B509CB6A}">
      <dgm:prSet phldr="0"/>
      <dgm:spPr/>
      <dgm:t>
        <a:bodyPr/>
        <a:lstStyle/>
        <a:p>
          <a:pPr algn="l" rtl="0"/>
          <a:r>
            <a:rPr lang="en-US"/>
            <a:t>Think of strengths holistically</a:t>
          </a:r>
          <a:endParaRPr lang="en-US">
            <a:latin typeface="Calibri"/>
            <a:cs typeface="Calibri"/>
          </a:endParaRPr>
        </a:p>
      </dgm:t>
    </dgm:pt>
    <dgm:pt modelId="{87B12105-9C70-48E5-81A5-670539534EEE}" type="parTrans" cxnId="{0B9A4053-9F9F-48D1-A339-698AE5C73F74}">
      <dgm:prSet/>
      <dgm:spPr/>
    </dgm:pt>
    <dgm:pt modelId="{5706FC5A-C629-46CD-8F61-50F887312B41}" type="sibTrans" cxnId="{0B9A4053-9F9F-48D1-A339-698AE5C73F74}">
      <dgm:prSet/>
      <dgm:spPr/>
    </dgm:pt>
    <dgm:pt modelId="{B9EAA522-C96E-4B16-922F-C71BA50316B2}" type="pres">
      <dgm:prSet presAssocID="{727CB322-4A41-478F-A2BC-3845D187D765}" presName="linear" presStyleCnt="0">
        <dgm:presLayoutVars>
          <dgm:animLvl val="lvl"/>
          <dgm:resizeHandles val="exact"/>
        </dgm:presLayoutVars>
      </dgm:prSet>
      <dgm:spPr/>
    </dgm:pt>
    <dgm:pt modelId="{6272DE6E-3C89-406E-97C2-9F51268FF21A}" type="pres">
      <dgm:prSet presAssocID="{6372B42A-D7B7-41A9-9D9D-284A7699F65A}" presName="parentText" presStyleLbl="node1" presStyleIdx="0" presStyleCnt="2">
        <dgm:presLayoutVars>
          <dgm:chMax val="0"/>
          <dgm:bulletEnabled val="1"/>
        </dgm:presLayoutVars>
      </dgm:prSet>
      <dgm:spPr>
        <a:solidFill>
          <a:schemeClr val="accent1">
            <a:lumMod val="60000"/>
            <a:lumOff val="40000"/>
          </a:schemeClr>
        </a:solidFill>
      </dgm:spPr>
    </dgm:pt>
    <dgm:pt modelId="{EB9FC0DA-F48D-4FF8-9541-53B59984800C}" type="pres">
      <dgm:prSet presAssocID="{F796907B-2376-4B54-9430-E661F8EA8426}" presName="spacer" presStyleCnt="0"/>
      <dgm:spPr/>
    </dgm:pt>
    <dgm:pt modelId="{A84CB940-C8A7-4DB3-9DE0-570191D58517}" type="pres">
      <dgm:prSet presAssocID="{C0A11205-250A-4666-B9E2-4B41808B4F89}" presName="parentText" presStyleLbl="node1" presStyleIdx="1" presStyleCnt="2">
        <dgm:presLayoutVars>
          <dgm:chMax val="0"/>
          <dgm:bulletEnabled val="1"/>
        </dgm:presLayoutVars>
      </dgm:prSet>
      <dgm:spPr/>
    </dgm:pt>
    <dgm:pt modelId="{AC8A540D-3ECC-413A-8D20-B51AF2FC3F8A}" type="pres">
      <dgm:prSet presAssocID="{C0A11205-250A-4666-B9E2-4B41808B4F89}" presName="childText" presStyleLbl="revTx" presStyleIdx="0" presStyleCnt="1">
        <dgm:presLayoutVars>
          <dgm:bulletEnabled val="1"/>
        </dgm:presLayoutVars>
      </dgm:prSet>
      <dgm:spPr/>
    </dgm:pt>
  </dgm:ptLst>
  <dgm:cxnLst>
    <dgm:cxn modelId="{DAC7A03E-839C-4F33-AC40-BDD6B1F93971}" srcId="{C0A11205-250A-4666-B9E2-4B41808B4F89}" destId="{DB6B68A1-02B5-4D48-8138-0DE52E0706F2}" srcOrd="3" destOrd="0" parTransId="{DA5E0257-E4BA-4D7A-9E6C-0133B7BE28BD}" sibTransId="{F5F16167-38C5-482D-8F8D-90BC89BBED9B}"/>
    <dgm:cxn modelId="{6C3EB266-E8A9-4F78-8BD4-5B16B4C0F0B4}" type="presOf" srcId="{6E392806-A936-46A2-9833-9D106E3E9ECB}" destId="{AC8A540D-3ECC-413A-8D20-B51AF2FC3F8A}" srcOrd="0" destOrd="1" presId="urn:microsoft.com/office/officeart/2005/8/layout/vList2"/>
    <dgm:cxn modelId="{1608A148-9A8F-4CC3-AADC-EE78173CA55E}" type="presOf" srcId="{BC11D81B-0B66-4E7C-B313-8CD9B509CB6A}" destId="{AC8A540D-3ECC-413A-8D20-B51AF2FC3F8A}" srcOrd="0" destOrd="4" presId="urn:microsoft.com/office/officeart/2005/8/layout/vList2"/>
    <dgm:cxn modelId="{0B9A4053-9F9F-48D1-A339-698AE5C73F74}" srcId="{C0A11205-250A-4666-B9E2-4B41808B4F89}" destId="{BC11D81B-0B66-4E7C-B313-8CD9B509CB6A}" srcOrd="4" destOrd="0" parTransId="{87B12105-9C70-48E5-81A5-670539534EEE}" sibTransId="{5706FC5A-C629-46CD-8F61-50F887312B41}"/>
    <dgm:cxn modelId="{993247A3-1B6D-4702-A6C6-1030D33E0437}" type="presOf" srcId="{8D90D84D-AE95-4C4E-A3E8-C9DFF45E4B7A}" destId="{AC8A540D-3ECC-413A-8D20-B51AF2FC3F8A}" srcOrd="0" destOrd="0" presId="urn:microsoft.com/office/officeart/2005/8/layout/vList2"/>
    <dgm:cxn modelId="{1DFF21AA-61DE-48C0-A3DA-5388CDB3CB28}" type="presOf" srcId="{3065570D-8C93-496E-B230-6E83324F75D6}" destId="{AC8A540D-3ECC-413A-8D20-B51AF2FC3F8A}" srcOrd="0" destOrd="2" presId="urn:microsoft.com/office/officeart/2005/8/layout/vList2"/>
    <dgm:cxn modelId="{14B8A0B3-817A-47BA-9027-46A9066A5223}" type="presOf" srcId="{727CB322-4A41-478F-A2BC-3845D187D765}" destId="{B9EAA522-C96E-4B16-922F-C71BA50316B2}" srcOrd="0" destOrd="0" presId="urn:microsoft.com/office/officeart/2005/8/layout/vList2"/>
    <dgm:cxn modelId="{42B301B7-442A-4EB5-8F5E-D690D2D14728}" srcId="{C0A11205-250A-4666-B9E2-4B41808B4F89}" destId="{8D90D84D-AE95-4C4E-A3E8-C9DFF45E4B7A}" srcOrd="0" destOrd="0" parTransId="{0DEAC63C-29AB-4D9E-A519-86C4F9784558}" sibTransId="{2A7DC503-B9A2-4E80-9C48-7A80EC9406AC}"/>
    <dgm:cxn modelId="{02E304CB-B07E-4926-9015-127C22368916}" srcId="{727CB322-4A41-478F-A2BC-3845D187D765}" destId="{6372B42A-D7B7-41A9-9D9D-284A7699F65A}" srcOrd="0" destOrd="0" parTransId="{4FBFBE3B-EDE3-4F49-907F-2F8F0038B74A}" sibTransId="{F796907B-2376-4B54-9430-E661F8EA8426}"/>
    <dgm:cxn modelId="{68D55BD9-BA5D-483A-B8FB-B2F05566AA1A}" type="presOf" srcId="{C0A11205-250A-4666-B9E2-4B41808B4F89}" destId="{A84CB940-C8A7-4DB3-9DE0-570191D58517}" srcOrd="0" destOrd="0" presId="urn:microsoft.com/office/officeart/2005/8/layout/vList2"/>
    <dgm:cxn modelId="{1CBA64DF-2B88-4203-88F2-C7164F400193}" type="presOf" srcId="{6372B42A-D7B7-41A9-9D9D-284A7699F65A}" destId="{6272DE6E-3C89-406E-97C2-9F51268FF21A}" srcOrd="0" destOrd="0" presId="urn:microsoft.com/office/officeart/2005/8/layout/vList2"/>
    <dgm:cxn modelId="{6DC951E0-EC6F-491B-8074-ABD4C6BEFF4B}" srcId="{727CB322-4A41-478F-A2BC-3845D187D765}" destId="{C0A11205-250A-4666-B9E2-4B41808B4F89}" srcOrd="1" destOrd="0" parTransId="{2C5BEC4F-1317-40BC-9516-9894E658A7B8}" sibTransId="{9CC41237-E26D-452E-A5F3-EB8D1DF09869}"/>
    <dgm:cxn modelId="{A708A1F2-EC64-4361-9A44-47504FF3C5B3}" srcId="{C0A11205-250A-4666-B9E2-4B41808B4F89}" destId="{6E392806-A936-46A2-9833-9D106E3E9ECB}" srcOrd="1" destOrd="0" parTransId="{8FFE5013-9F61-4DA0-9A85-7DD1839042C3}" sibTransId="{36AF27C5-9899-424C-A72E-8E43E14A6037}"/>
    <dgm:cxn modelId="{9BF1E6F5-3F4F-4824-A7CC-16D22F2EBDE6}" type="presOf" srcId="{DB6B68A1-02B5-4D48-8138-0DE52E0706F2}" destId="{AC8A540D-3ECC-413A-8D20-B51AF2FC3F8A}" srcOrd="0" destOrd="3" presId="urn:microsoft.com/office/officeart/2005/8/layout/vList2"/>
    <dgm:cxn modelId="{68F297F6-007B-4E91-B893-7CC91291BD59}" srcId="{C0A11205-250A-4666-B9E2-4B41808B4F89}" destId="{3065570D-8C93-496E-B230-6E83324F75D6}" srcOrd="2" destOrd="0" parTransId="{378AE1F6-6793-43E6-8F37-9D7C192F7CD5}" sibTransId="{5E7EB397-B6B3-4212-A937-73012563CFFE}"/>
    <dgm:cxn modelId="{2C73869A-B432-4F7A-82D6-C05E2B19B4D6}" type="presParOf" srcId="{B9EAA522-C96E-4B16-922F-C71BA50316B2}" destId="{6272DE6E-3C89-406E-97C2-9F51268FF21A}" srcOrd="0" destOrd="0" presId="urn:microsoft.com/office/officeart/2005/8/layout/vList2"/>
    <dgm:cxn modelId="{AB538DFE-64A3-4EAD-84FF-7DD1F35CBAA6}" type="presParOf" srcId="{B9EAA522-C96E-4B16-922F-C71BA50316B2}" destId="{EB9FC0DA-F48D-4FF8-9541-53B59984800C}" srcOrd="1" destOrd="0" presId="urn:microsoft.com/office/officeart/2005/8/layout/vList2"/>
    <dgm:cxn modelId="{1203FC4B-1968-4E22-BC64-983B249116D0}" type="presParOf" srcId="{B9EAA522-C96E-4B16-922F-C71BA50316B2}" destId="{A84CB940-C8A7-4DB3-9DE0-570191D58517}" srcOrd="2" destOrd="0" presId="urn:microsoft.com/office/officeart/2005/8/layout/vList2"/>
    <dgm:cxn modelId="{0E3B2856-AE51-4FF3-ACDE-2AAA68685901}" type="presParOf" srcId="{B9EAA522-C96E-4B16-922F-C71BA50316B2}" destId="{AC8A540D-3ECC-413A-8D20-B51AF2FC3F8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5A3484-9DC3-4CDF-A126-675C8ECB048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8D1817A-8F74-4AC9-8B7E-B62A01D72EF8}">
      <dgm:prSet phldr="0"/>
      <dgm:spPr/>
      <dgm:t>
        <a:bodyPr/>
        <a:lstStyle/>
        <a:p>
          <a:pPr algn="ctr" rtl="0">
            <a:lnSpc>
              <a:spcPct val="90000"/>
            </a:lnSpc>
          </a:pPr>
          <a:r>
            <a:rPr lang="en-US">
              <a:latin typeface="Calibri"/>
              <a:cs typeface="Calibri"/>
            </a:rPr>
            <a:t>Welcoming, empathetic, and warm presence</a:t>
          </a:r>
        </a:p>
      </dgm:t>
    </dgm:pt>
    <dgm:pt modelId="{7DE8B99D-1281-4FAF-8D4E-7B3DF400C9B2}" type="parTrans" cxnId="{65C4B7F7-5DAE-4E9E-B6EB-757F3D31B7B3}">
      <dgm:prSet/>
      <dgm:spPr/>
    </dgm:pt>
    <dgm:pt modelId="{4C9E2345-A3C1-475F-90CF-12D116B984A1}" type="sibTrans" cxnId="{65C4B7F7-5DAE-4E9E-B6EB-757F3D31B7B3}">
      <dgm:prSet/>
      <dgm:spPr/>
    </dgm:pt>
    <dgm:pt modelId="{F91CA074-D9AA-406F-998E-A03A352989A3}">
      <dgm:prSet phldr="0"/>
      <dgm:spPr/>
      <dgm:t>
        <a:bodyPr/>
        <a:lstStyle/>
        <a:p>
          <a:pPr algn="ctr">
            <a:lnSpc>
              <a:spcPct val="90000"/>
            </a:lnSpc>
          </a:pPr>
          <a:r>
            <a:rPr lang="en-US">
              <a:latin typeface="Calibri"/>
              <a:cs typeface="Calibri"/>
            </a:rPr>
            <a:t>Treat a client as a person first, client second</a:t>
          </a:r>
        </a:p>
      </dgm:t>
    </dgm:pt>
    <dgm:pt modelId="{35470ECE-7962-4906-863E-5651E9120E3B}" type="parTrans" cxnId="{085830A4-F614-47CB-9EB8-319985A8A476}">
      <dgm:prSet/>
      <dgm:spPr/>
    </dgm:pt>
    <dgm:pt modelId="{3E4CAA52-3442-4E98-8358-0747EA1A3C41}" type="sibTrans" cxnId="{085830A4-F614-47CB-9EB8-319985A8A476}">
      <dgm:prSet/>
      <dgm:spPr/>
    </dgm:pt>
    <dgm:pt modelId="{91A89D4C-5E56-40C9-9C0E-A35FE51ABB67}">
      <dgm:prSet phldr="0"/>
      <dgm:spPr/>
      <dgm:t>
        <a:bodyPr/>
        <a:lstStyle/>
        <a:p>
          <a:pPr algn="ctr" rtl="0">
            <a:lnSpc>
              <a:spcPct val="90000"/>
            </a:lnSpc>
          </a:pPr>
          <a:r>
            <a:rPr lang="en-US">
              <a:latin typeface="Calibri"/>
              <a:cs typeface="Calibri"/>
            </a:rPr>
            <a:t>Get curious: Approach each client as a learner</a:t>
          </a:r>
        </a:p>
      </dgm:t>
    </dgm:pt>
    <dgm:pt modelId="{33946455-B57E-486C-A01A-7E96E6B275B9}" type="parTrans" cxnId="{D4E87C51-6D39-4D5C-90D4-1422CEE22A44}">
      <dgm:prSet/>
      <dgm:spPr/>
    </dgm:pt>
    <dgm:pt modelId="{0AC19AD5-AE6A-4EC8-8766-C23DCEE149FD}" type="sibTrans" cxnId="{D4E87C51-6D39-4D5C-90D4-1422CEE22A44}">
      <dgm:prSet/>
      <dgm:spPr/>
    </dgm:pt>
    <dgm:pt modelId="{71A4C719-B131-4FA3-9D43-672DC13264AA}">
      <dgm:prSet phldr="0"/>
      <dgm:spPr/>
      <dgm:t>
        <a:bodyPr/>
        <a:lstStyle/>
        <a:p>
          <a:pPr algn="ctr">
            <a:lnSpc>
              <a:spcPct val="90000"/>
            </a:lnSpc>
          </a:pPr>
          <a:r>
            <a:rPr lang="en-US">
              <a:latin typeface="Calibri"/>
              <a:cs typeface="Calibri"/>
            </a:rPr>
            <a:t>Be patient: trust takes time</a:t>
          </a:r>
        </a:p>
      </dgm:t>
    </dgm:pt>
    <dgm:pt modelId="{CF4BB177-9DA6-418C-94EB-9848FB5BBC72}" type="parTrans" cxnId="{B0DF5DEA-9C92-4604-A0F7-7CCA10B57404}">
      <dgm:prSet/>
      <dgm:spPr/>
    </dgm:pt>
    <dgm:pt modelId="{058D055C-B1D0-4CD1-B789-116EA06E56CF}" type="sibTrans" cxnId="{B0DF5DEA-9C92-4604-A0F7-7CCA10B57404}">
      <dgm:prSet/>
      <dgm:spPr/>
    </dgm:pt>
    <dgm:pt modelId="{51B5145A-CC93-4016-85FF-31A5F6C0250C}" type="pres">
      <dgm:prSet presAssocID="{325A3484-9DC3-4CDF-A126-675C8ECB0482}" presName="CompostProcess" presStyleCnt="0">
        <dgm:presLayoutVars>
          <dgm:dir/>
          <dgm:resizeHandles val="exact"/>
        </dgm:presLayoutVars>
      </dgm:prSet>
      <dgm:spPr/>
    </dgm:pt>
    <dgm:pt modelId="{248BC7A8-7B64-4C16-BDE6-DAC49904A0F3}" type="pres">
      <dgm:prSet presAssocID="{325A3484-9DC3-4CDF-A126-675C8ECB0482}" presName="arrow" presStyleLbl="bgShp" presStyleIdx="0" presStyleCnt="1"/>
      <dgm:spPr/>
    </dgm:pt>
    <dgm:pt modelId="{A57C1808-3541-4EC2-AEC2-8D000DAD309A}" type="pres">
      <dgm:prSet presAssocID="{325A3484-9DC3-4CDF-A126-675C8ECB0482}" presName="linearProcess" presStyleCnt="0"/>
      <dgm:spPr/>
    </dgm:pt>
    <dgm:pt modelId="{260D42B9-CD0A-4320-B823-C5DA5A38FC3C}" type="pres">
      <dgm:prSet presAssocID="{78D1817A-8F74-4AC9-8B7E-B62A01D72EF8}" presName="textNode" presStyleLbl="node1" presStyleIdx="0" presStyleCnt="4">
        <dgm:presLayoutVars>
          <dgm:bulletEnabled val="1"/>
        </dgm:presLayoutVars>
      </dgm:prSet>
      <dgm:spPr/>
    </dgm:pt>
    <dgm:pt modelId="{BD524671-C490-4550-A402-EA544540D351}" type="pres">
      <dgm:prSet presAssocID="{4C9E2345-A3C1-475F-90CF-12D116B984A1}" presName="sibTrans" presStyleCnt="0"/>
      <dgm:spPr/>
    </dgm:pt>
    <dgm:pt modelId="{2F8ADD39-0EB6-4113-9363-E016C9DC6491}" type="pres">
      <dgm:prSet presAssocID="{F91CA074-D9AA-406F-998E-A03A352989A3}" presName="textNode" presStyleLbl="node1" presStyleIdx="1" presStyleCnt="4">
        <dgm:presLayoutVars>
          <dgm:bulletEnabled val="1"/>
        </dgm:presLayoutVars>
      </dgm:prSet>
      <dgm:spPr/>
    </dgm:pt>
    <dgm:pt modelId="{4EF2A137-73BA-4FDE-A68F-2B633DA55321}" type="pres">
      <dgm:prSet presAssocID="{3E4CAA52-3442-4E98-8358-0747EA1A3C41}" presName="sibTrans" presStyleCnt="0"/>
      <dgm:spPr/>
    </dgm:pt>
    <dgm:pt modelId="{1348F2F7-AB53-4032-9F15-753A2BD38631}" type="pres">
      <dgm:prSet presAssocID="{91A89D4C-5E56-40C9-9C0E-A35FE51ABB67}" presName="textNode" presStyleLbl="node1" presStyleIdx="2" presStyleCnt="4">
        <dgm:presLayoutVars>
          <dgm:bulletEnabled val="1"/>
        </dgm:presLayoutVars>
      </dgm:prSet>
      <dgm:spPr/>
    </dgm:pt>
    <dgm:pt modelId="{58AF1000-7594-4147-B935-ECA473B538D1}" type="pres">
      <dgm:prSet presAssocID="{0AC19AD5-AE6A-4EC8-8766-C23DCEE149FD}" presName="sibTrans" presStyleCnt="0"/>
      <dgm:spPr/>
    </dgm:pt>
    <dgm:pt modelId="{14106119-2F0E-4120-B896-AEE176FE22BC}" type="pres">
      <dgm:prSet presAssocID="{71A4C719-B131-4FA3-9D43-672DC13264AA}" presName="textNode" presStyleLbl="node1" presStyleIdx="3" presStyleCnt="4">
        <dgm:presLayoutVars>
          <dgm:bulletEnabled val="1"/>
        </dgm:presLayoutVars>
      </dgm:prSet>
      <dgm:spPr/>
    </dgm:pt>
  </dgm:ptLst>
  <dgm:cxnLst>
    <dgm:cxn modelId="{43DB4031-B9AC-4B49-B2BD-A962CE1A117B}" type="presOf" srcId="{78D1817A-8F74-4AC9-8B7E-B62A01D72EF8}" destId="{260D42B9-CD0A-4320-B823-C5DA5A38FC3C}" srcOrd="0" destOrd="0" presId="urn:microsoft.com/office/officeart/2005/8/layout/hProcess9"/>
    <dgm:cxn modelId="{D4E87C51-6D39-4D5C-90D4-1422CEE22A44}" srcId="{325A3484-9DC3-4CDF-A126-675C8ECB0482}" destId="{91A89D4C-5E56-40C9-9C0E-A35FE51ABB67}" srcOrd="2" destOrd="0" parTransId="{33946455-B57E-486C-A01A-7E96E6B275B9}" sibTransId="{0AC19AD5-AE6A-4EC8-8766-C23DCEE149FD}"/>
    <dgm:cxn modelId="{9AF8409B-555D-4604-9E45-9F277D74CF94}" type="presOf" srcId="{F91CA074-D9AA-406F-998E-A03A352989A3}" destId="{2F8ADD39-0EB6-4113-9363-E016C9DC6491}" srcOrd="0" destOrd="0" presId="urn:microsoft.com/office/officeart/2005/8/layout/hProcess9"/>
    <dgm:cxn modelId="{085830A4-F614-47CB-9EB8-319985A8A476}" srcId="{325A3484-9DC3-4CDF-A126-675C8ECB0482}" destId="{F91CA074-D9AA-406F-998E-A03A352989A3}" srcOrd="1" destOrd="0" parTransId="{35470ECE-7962-4906-863E-5651E9120E3B}" sibTransId="{3E4CAA52-3442-4E98-8358-0747EA1A3C41}"/>
    <dgm:cxn modelId="{5C82A7AA-7694-4C1F-A05F-076AB1473928}" type="presOf" srcId="{71A4C719-B131-4FA3-9D43-672DC13264AA}" destId="{14106119-2F0E-4120-B896-AEE176FE22BC}" srcOrd="0" destOrd="0" presId="urn:microsoft.com/office/officeart/2005/8/layout/hProcess9"/>
    <dgm:cxn modelId="{42D31AB7-48AF-4A43-8668-4ECF721FA728}" type="presOf" srcId="{91A89D4C-5E56-40C9-9C0E-A35FE51ABB67}" destId="{1348F2F7-AB53-4032-9F15-753A2BD38631}" srcOrd="0" destOrd="0" presId="urn:microsoft.com/office/officeart/2005/8/layout/hProcess9"/>
    <dgm:cxn modelId="{B0DF5DEA-9C92-4604-A0F7-7CCA10B57404}" srcId="{325A3484-9DC3-4CDF-A126-675C8ECB0482}" destId="{71A4C719-B131-4FA3-9D43-672DC13264AA}" srcOrd="3" destOrd="0" parTransId="{CF4BB177-9DA6-418C-94EB-9848FB5BBC72}" sibTransId="{058D055C-B1D0-4CD1-B789-116EA06E56CF}"/>
    <dgm:cxn modelId="{65C4B7F7-5DAE-4E9E-B6EB-757F3D31B7B3}" srcId="{325A3484-9DC3-4CDF-A126-675C8ECB0482}" destId="{78D1817A-8F74-4AC9-8B7E-B62A01D72EF8}" srcOrd="0" destOrd="0" parTransId="{7DE8B99D-1281-4FAF-8D4E-7B3DF400C9B2}" sibTransId="{4C9E2345-A3C1-475F-90CF-12D116B984A1}"/>
    <dgm:cxn modelId="{E987EEF9-0C40-4849-B044-E4B2606DF03C}" type="presOf" srcId="{325A3484-9DC3-4CDF-A126-675C8ECB0482}" destId="{51B5145A-CC93-4016-85FF-31A5F6C0250C}" srcOrd="0" destOrd="0" presId="urn:microsoft.com/office/officeart/2005/8/layout/hProcess9"/>
    <dgm:cxn modelId="{607324E9-237B-4CBA-91CA-BC89E087FD24}" type="presParOf" srcId="{51B5145A-CC93-4016-85FF-31A5F6C0250C}" destId="{248BC7A8-7B64-4C16-BDE6-DAC49904A0F3}" srcOrd="0" destOrd="0" presId="urn:microsoft.com/office/officeart/2005/8/layout/hProcess9"/>
    <dgm:cxn modelId="{355BEA1A-06B2-4669-A9B1-13CF2516B82F}" type="presParOf" srcId="{51B5145A-CC93-4016-85FF-31A5F6C0250C}" destId="{A57C1808-3541-4EC2-AEC2-8D000DAD309A}" srcOrd="1" destOrd="0" presId="urn:microsoft.com/office/officeart/2005/8/layout/hProcess9"/>
    <dgm:cxn modelId="{CAF3C0EE-59E8-4C07-8733-9B37789DC79F}" type="presParOf" srcId="{A57C1808-3541-4EC2-AEC2-8D000DAD309A}" destId="{260D42B9-CD0A-4320-B823-C5DA5A38FC3C}" srcOrd="0" destOrd="0" presId="urn:microsoft.com/office/officeart/2005/8/layout/hProcess9"/>
    <dgm:cxn modelId="{2AB2B768-771A-4890-ACCC-D8A0B6B0BC68}" type="presParOf" srcId="{A57C1808-3541-4EC2-AEC2-8D000DAD309A}" destId="{BD524671-C490-4550-A402-EA544540D351}" srcOrd="1" destOrd="0" presId="urn:microsoft.com/office/officeart/2005/8/layout/hProcess9"/>
    <dgm:cxn modelId="{33681489-E3AD-4099-9543-70B411696F83}" type="presParOf" srcId="{A57C1808-3541-4EC2-AEC2-8D000DAD309A}" destId="{2F8ADD39-0EB6-4113-9363-E016C9DC6491}" srcOrd="2" destOrd="0" presId="urn:microsoft.com/office/officeart/2005/8/layout/hProcess9"/>
    <dgm:cxn modelId="{9BD64AE0-3E16-4DD8-B253-509F273AC2E6}" type="presParOf" srcId="{A57C1808-3541-4EC2-AEC2-8D000DAD309A}" destId="{4EF2A137-73BA-4FDE-A68F-2B633DA55321}" srcOrd="3" destOrd="0" presId="urn:microsoft.com/office/officeart/2005/8/layout/hProcess9"/>
    <dgm:cxn modelId="{BF1405DB-2246-4B49-B449-74C02236FCFF}" type="presParOf" srcId="{A57C1808-3541-4EC2-AEC2-8D000DAD309A}" destId="{1348F2F7-AB53-4032-9F15-753A2BD38631}" srcOrd="4" destOrd="0" presId="urn:microsoft.com/office/officeart/2005/8/layout/hProcess9"/>
    <dgm:cxn modelId="{3DB92248-B10A-4412-AEA0-7704202060CD}" type="presParOf" srcId="{A57C1808-3541-4EC2-AEC2-8D000DAD309A}" destId="{58AF1000-7594-4147-B935-ECA473B538D1}" srcOrd="5" destOrd="0" presId="urn:microsoft.com/office/officeart/2005/8/layout/hProcess9"/>
    <dgm:cxn modelId="{382DB8D3-65EC-4785-8F59-C71E86605313}" type="presParOf" srcId="{A57C1808-3541-4EC2-AEC2-8D000DAD309A}" destId="{14106119-2F0E-4120-B896-AEE176FE22B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7E6056-37F5-4007-9C5C-04C844A778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8DB3B3E-E602-44A0-B401-6D511E33598C}">
      <dgm:prSet phldr="0"/>
      <dgm:spPr/>
      <dgm:t>
        <a:bodyPr/>
        <a:lstStyle/>
        <a:p>
          <a:pPr algn="ctr" rtl="0">
            <a:lnSpc>
              <a:spcPct val="90000"/>
            </a:lnSpc>
          </a:pPr>
          <a:r>
            <a:rPr lang="en-US">
              <a:latin typeface="Calibri"/>
              <a:cs typeface="Calibri"/>
            </a:rPr>
            <a:t>Process of working together</a:t>
          </a:r>
          <a:endParaRPr lang="en-US"/>
        </a:p>
      </dgm:t>
    </dgm:pt>
    <dgm:pt modelId="{A254F67B-F33C-4996-BA61-F9B0BB7FA7BF}" type="parTrans" cxnId="{D1F66AFB-676D-49E2-9FDA-C25A88FCD6FE}">
      <dgm:prSet/>
      <dgm:spPr/>
    </dgm:pt>
    <dgm:pt modelId="{3A14D0B2-DDFB-4AF0-8FE5-928704D67B0A}" type="sibTrans" cxnId="{D1F66AFB-676D-49E2-9FDA-C25A88FCD6FE}">
      <dgm:prSet/>
      <dgm:spPr/>
    </dgm:pt>
    <dgm:pt modelId="{3C9258FF-C640-4EDC-A5F5-489077F1FC5C}">
      <dgm:prSet phldr="0"/>
      <dgm:spPr/>
      <dgm:t>
        <a:bodyPr/>
        <a:lstStyle/>
        <a:p>
          <a:pPr algn="ctr" rtl="0">
            <a:lnSpc>
              <a:spcPct val="90000"/>
            </a:lnSpc>
          </a:pPr>
          <a:r>
            <a:rPr lang="en-US">
              <a:latin typeface="Calibri"/>
              <a:cs typeface="Calibri"/>
            </a:rPr>
            <a:t>Required program services and priorities</a:t>
          </a:r>
          <a:endParaRPr lang="en-US">
            <a:latin typeface="Calibri Light" panose="020F0302020204030204"/>
            <a:cs typeface="Calibri Light" panose="020F0302020204030204"/>
          </a:endParaRPr>
        </a:p>
      </dgm:t>
    </dgm:pt>
    <dgm:pt modelId="{3E6462BD-BF67-4288-813D-CCC52D7A5061}" type="parTrans" cxnId="{AE0BA6DF-852A-498D-AC62-2A7C6DCAD0B7}">
      <dgm:prSet/>
      <dgm:spPr/>
    </dgm:pt>
    <dgm:pt modelId="{3D852A8D-6CA1-4671-A4DB-A97FF98BD279}" type="sibTrans" cxnId="{AE0BA6DF-852A-498D-AC62-2A7C6DCAD0B7}">
      <dgm:prSet/>
      <dgm:spPr/>
    </dgm:pt>
    <dgm:pt modelId="{47B022B5-C4F1-4892-822D-B5551AF317B1}">
      <dgm:prSet phldr="0"/>
      <dgm:spPr/>
      <dgm:t>
        <a:bodyPr/>
        <a:lstStyle/>
        <a:p>
          <a:pPr rtl="0">
            <a:lnSpc>
              <a:spcPct val="100000"/>
            </a:lnSpc>
          </a:pPr>
          <a:r>
            <a:rPr lang="en-US">
              <a:latin typeface="Calibri"/>
              <a:cs typeface="Calibri"/>
            </a:rPr>
            <a:t>Program time frame</a:t>
          </a:r>
          <a:endParaRPr lang="en-US">
            <a:latin typeface="Calibri Light" panose="020F0302020204030204"/>
            <a:cs typeface="Calibri Light" panose="020F0302020204030204"/>
          </a:endParaRPr>
        </a:p>
      </dgm:t>
    </dgm:pt>
    <dgm:pt modelId="{1B1AF2F1-3031-46EF-B5E5-E0E2A2A01A2C}" type="parTrans" cxnId="{B7D842F1-6810-4F5E-B39F-115707CE594D}">
      <dgm:prSet/>
      <dgm:spPr/>
    </dgm:pt>
    <dgm:pt modelId="{33178599-5525-4CBE-91A2-EF379C9372EB}" type="sibTrans" cxnId="{B7D842F1-6810-4F5E-B39F-115707CE594D}">
      <dgm:prSet/>
      <dgm:spPr/>
    </dgm:pt>
    <dgm:pt modelId="{C72D49AC-716C-4E03-8927-B2D01F56F59B}">
      <dgm:prSet phldr="0"/>
      <dgm:spPr/>
      <dgm:t>
        <a:bodyPr/>
        <a:lstStyle/>
        <a:p>
          <a:pPr rtl="0">
            <a:lnSpc>
              <a:spcPct val="100000"/>
            </a:lnSpc>
          </a:pPr>
          <a:r>
            <a:rPr lang="en-US">
              <a:latin typeface="Calibri"/>
              <a:cs typeface="Calibri"/>
            </a:rPr>
            <a:t>Communication methods</a:t>
          </a:r>
          <a:endParaRPr lang="en-US">
            <a:latin typeface="Calibri Light" panose="020F0302020204030204"/>
            <a:cs typeface="Calibri Light" panose="020F0302020204030204"/>
          </a:endParaRPr>
        </a:p>
      </dgm:t>
    </dgm:pt>
    <dgm:pt modelId="{2F7158D6-C287-4AB4-BF95-7A954124EEAD}" type="parTrans" cxnId="{6DBBA9CC-2923-44EE-96DA-CEA6F7B32A5D}">
      <dgm:prSet/>
      <dgm:spPr/>
    </dgm:pt>
    <dgm:pt modelId="{871F8486-675F-46A7-B5FE-4D231B12F4BC}" type="sibTrans" cxnId="{6DBBA9CC-2923-44EE-96DA-CEA6F7B32A5D}">
      <dgm:prSet/>
      <dgm:spPr/>
    </dgm:pt>
    <dgm:pt modelId="{BBA620E5-87B4-4B2A-9E15-E7709C84D6AE}">
      <dgm:prSet phldr="0"/>
      <dgm:spPr/>
      <dgm:t>
        <a:bodyPr/>
        <a:lstStyle/>
        <a:p>
          <a:r>
            <a:rPr lang="en-US">
              <a:latin typeface="Calibri"/>
              <a:cs typeface="Calibri"/>
            </a:rPr>
            <a:t>Client rights and responsibilities</a:t>
          </a:r>
          <a:endParaRPr lang="en-US"/>
        </a:p>
      </dgm:t>
    </dgm:pt>
    <dgm:pt modelId="{ACDB5FA1-38DF-4486-9B77-FDDBE7B9416F}" type="parTrans" cxnId="{E4BD04B2-F65A-40DA-B0A8-AF470C7AE02C}">
      <dgm:prSet/>
      <dgm:spPr/>
    </dgm:pt>
    <dgm:pt modelId="{4A8E194A-2D5F-4825-9B3A-E97CF56D74E3}" type="sibTrans" cxnId="{E4BD04B2-F65A-40DA-B0A8-AF470C7AE02C}">
      <dgm:prSet/>
      <dgm:spPr/>
    </dgm:pt>
    <dgm:pt modelId="{5013DE13-C4AA-41A7-97BC-AFC77AE644AC}" type="pres">
      <dgm:prSet presAssocID="{A47E6056-37F5-4007-9C5C-04C844A778A0}" presName="diagram" presStyleCnt="0">
        <dgm:presLayoutVars>
          <dgm:dir/>
          <dgm:resizeHandles val="exact"/>
        </dgm:presLayoutVars>
      </dgm:prSet>
      <dgm:spPr/>
    </dgm:pt>
    <dgm:pt modelId="{1B3B96F0-68A2-4EFA-97C5-98DBBC76FB41}" type="pres">
      <dgm:prSet presAssocID="{B8DB3B3E-E602-44A0-B401-6D511E33598C}" presName="node" presStyleLbl="node1" presStyleIdx="0" presStyleCnt="5">
        <dgm:presLayoutVars>
          <dgm:bulletEnabled val="1"/>
        </dgm:presLayoutVars>
      </dgm:prSet>
      <dgm:spPr/>
    </dgm:pt>
    <dgm:pt modelId="{DB7E1709-4023-44DE-B737-3F3A058A9F88}" type="pres">
      <dgm:prSet presAssocID="{3A14D0B2-DDFB-4AF0-8FE5-928704D67B0A}" presName="sibTrans" presStyleCnt="0"/>
      <dgm:spPr/>
    </dgm:pt>
    <dgm:pt modelId="{15FF8046-7CFC-4994-A457-2DC6EB97226F}" type="pres">
      <dgm:prSet presAssocID="{3C9258FF-C640-4EDC-A5F5-489077F1FC5C}" presName="node" presStyleLbl="node1" presStyleIdx="1" presStyleCnt="5">
        <dgm:presLayoutVars>
          <dgm:bulletEnabled val="1"/>
        </dgm:presLayoutVars>
      </dgm:prSet>
      <dgm:spPr/>
    </dgm:pt>
    <dgm:pt modelId="{D12FD06F-AE06-4357-95B5-33E2CA9653FB}" type="pres">
      <dgm:prSet presAssocID="{3D852A8D-6CA1-4671-A4DB-A97FF98BD279}" presName="sibTrans" presStyleCnt="0"/>
      <dgm:spPr/>
    </dgm:pt>
    <dgm:pt modelId="{AE9BD5BD-8D7B-481B-BC5A-6A3D8150A06E}" type="pres">
      <dgm:prSet presAssocID="{47B022B5-C4F1-4892-822D-B5551AF317B1}" presName="node" presStyleLbl="node1" presStyleIdx="2" presStyleCnt="5">
        <dgm:presLayoutVars>
          <dgm:bulletEnabled val="1"/>
        </dgm:presLayoutVars>
      </dgm:prSet>
      <dgm:spPr/>
    </dgm:pt>
    <dgm:pt modelId="{237A8EB7-57D9-4B37-A15C-23EE98813C35}" type="pres">
      <dgm:prSet presAssocID="{33178599-5525-4CBE-91A2-EF379C9372EB}" presName="sibTrans" presStyleCnt="0"/>
      <dgm:spPr/>
    </dgm:pt>
    <dgm:pt modelId="{8079D013-D000-454C-8B11-8DEB979922C1}" type="pres">
      <dgm:prSet presAssocID="{C72D49AC-716C-4E03-8927-B2D01F56F59B}" presName="node" presStyleLbl="node1" presStyleIdx="3" presStyleCnt="5">
        <dgm:presLayoutVars>
          <dgm:bulletEnabled val="1"/>
        </dgm:presLayoutVars>
      </dgm:prSet>
      <dgm:spPr/>
    </dgm:pt>
    <dgm:pt modelId="{4B3A6AE7-FF80-46B4-B453-80C40457C3FD}" type="pres">
      <dgm:prSet presAssocID="{871F8486-675F-46A7-B5FE-4D231B12F4BC}" presName="sibTrans" presStyleCnt="0"/>
      <dgm:spPr/>
    </dgm:pt>
    <dgm:pt modelId="{35780BC3-492D-4748-8C98-B0DA0DD9415B}" type="pres">
      <dgm:prSet presAssocID="{BBA620E5-87B4-4B2A-9E15-E7709C84D6AE}" presName="node" presStyleLbl="node1" presStyleIdx="4" presStyleCnt="5">
        <dgm:presLayoutVars>
          <dgm:bulletEnabled val="1"/>
        </dgm:presLayoutVars>
      </dgm:prSet>
      <dgm:spPr/>
    </dgm:pt>
  </dgm:ptLst>
  <dgm:cxnLst>
    <dgm:cxn modelId="{8AA4692F-5A74-4DFB-8A6D-482D90A0B747}" type="presOf" srcId="{47B022B5-C4F1-4892-822D-B5551AF317B1}" destId="{AE9BD5BD-8D7B-481B-BC5A-6A3D8150A06E}" srcOrd="0" destOrd="0" presId="urn:microsoft.com/office/officeart/2005/8/layout/default"/>
    <dgm:cxn modelId="{90ACA96E-803E-4CD9-8568-5575741EC8B3}" type="presOf" srcId="{C72D49AC-716C-4E03-8927-B2D01F56F59B}" destId="{8079D013-D000-454C-8B11-8DEB979922C1}" srcOrd="0" destOrd="0" presId="urn:microsoft.com/office/officeart/2005/8/layout/default"/>
    <dgm:cxn modelId="{8E0DF373-522A-4E53-AF1C-1311316FBC62}" type="presOf" srcId="{B8DB3B3E-E602-44A0-B401-6D511E33598C}" destId="{1B3B96F0-68A2-4EFA-97C5-98DBBC76FB41}" srcOrd="0" destOrd="0" presId="urn:microsoft.com/office/officeart/2005/8/layout/default"/>
    <dgm:cxn modelId="{1E9D9F76-5AFF-4BC3-9423-E046E9917AFF}" type="presOf" srcId="{3C9258FF-C640-4EDC-A5F5-489077F1FC5C}" destId="{15FF8046-7CFC-4994-A457-2DC6EB97226F}" srcOrd="0" destOrd="0" presId="urn:microsoft.com/office/officeart/2005/8/layout/default"/>
    <dgm:cxn modelId="{04FA71A8-28BF-43A9-9452-46A438996D20}" type="presOf" srcId="{BBA620E5-87B4-4B2A-9E15-E7709C84D6AE}" destId="{35780BC3-492D-4748-8C98-B0DA0DD9415B}" srcOrd="0" destOrd="0" presId="urn:microsoft.com/office/officeart/2005/8/layout/default"/>
    <dgm:cxn modelId="{E4BD04B2-F65A-40DA-B0A8-AF470C7AE02C}" srcId="{A47E6056-37F5-4007-9C5C-04C844A778A0}" destId="{BBA620E5-87B4-4B2A-9E15-E7709C84D6AE}" srcOrd="4" destOrd="0" parTransId="{ACDB5FA1-38DF-4486-9B77-FDDBE7B9416F}" sibTransId="{4A8E194A-2D5F-4825-9B3A-E97CF56D74E3}"/>
    <dgm:cxn modelId="{6DBBA9CC-2923-44EE-96DA-CEA6F7B32A5D}" srcId="{A47E6056-37F5-4007-9C5C-04C844A778A0}" destId="{C72D49AC-716C-4E03-8927-B2D01F56F59B}" srcOrd="3" destOrd="0" parTransId="{2F7158D6-C287-4AB4-BF95-7A954124EEAD}" sibTransId="{871F8486-675F-46A7-B5FE-4D231B12F4BC}"/>
    <dgm:cxn modelId="{AE0BA6DF-852A-498D-AC62-2A7C6DCAD0B7}" srcId="{A47E6056-37F5-4007-9C5C-04C844A778A0}" destId="{3C9258FF-C640-4EDC-A5F5-489077F1FC5C}" srcOrd="1" destOrd="0" parTransId="{3E6462BD-BF67-4288-813D-CCC52D7A5061}" sibTransId="{3D852A8D-6CA1-4671-A4DB-A97FF98BD279}"/>
    <dgm:cxn modelId="{B7D842F1-6810-4F5E-B39F-115707CE594D}" srcId="{A47E6056-37F5-4007-9C5C-04C844A778A0}" destId="{47B022B5-C4F1-4892-822D-B5551AF317B1}" srcOrd="2" destOrd="0" parTransId="{1B1AF2F1-3031-46EF-B5E5-E0E2A2A01A2C}" sibTransId="{33178599-5525-4CBE-91A2-EF379C9372EB}"/>
    <dgm:cxn modelId="{0CEA0DFB-910A-4EB9-BD27-5F5FB9BECBF5}" type="presOf" srcId="{A47E6056-37F5-4007-9C5C-04C844A778A0}" destId="{5013DE13-C4AA-41A7-97BC-AFC77AE644AC}" srcOrd="0" destOrd="0" presId="urn:microsoft.com/office/officeart/2005/8/layout/default"/>
    <dgm:cxn modelId="{D1F66AFB-676D-49E2-9FDA-C25A88FCD6FE}" srcId="{A47E6056-37F5-4007-9C5C-04C844A778A0}" destId="{B8DB3B3E-E602-44A0-B401-6D511E33598C}" srcOrd="0" destOrd="0" parTransId="{A254F67B-F33C-4996-BA61-F9B0BB7FA7BF}" sibTransId="{3A14D0B2-DDFB-4AF0-8FE5-928704D67B0A}"/>
    <dgm:cxn modelId="{4BECE36E-7AF6-472A-8D09-CD07C04A43FC}" type="presParOf" srcId="{5013DE13-C4AA-41A7-97BC-AFC77AE644AC}" destId="{1B3B96F0-68A2-4EFA-97C5-98DBBC76FB41}" srcOrd="0" destOrd="0" presId="urn:microsoft.com/office/officeart/2005/8/layout/default"/>
    <dgm:cxn modelId="{6E02F114-E042-46E0-8CB0-F46CC7739848}" type="presParOf" srcId="{5013DE13-C4AA-41A7-97BC-AFC77AE644AC}" destId="{DB7E1709-4023-44DE-B737-3F3A058A9F88}" srcOrd="1" destOrd="0" presId="urn:microsoft.com/office/officeart/2005/8/layout/default"/>
    <dgm:cxn modelId="{A2E4A5CF-1288-4BA1-9AAA-D577A1A740AC}" type="presParOf" srcId="{5013DE13-C4AA-41A7-97BC-AFC77AE644AC}" destId="{15FF8046-7CFC-4994-A457-2DC6EB97226F}" srcOrd="2" destOrd="0" presId="urn:microsoft.com/office/officeart/2005/8/layout/default"/>
    <dgm:cxn modelId="{940C8B6E-25BF-4171-AF71-9B3739F01932}" type="presParOf" srcId="{5013DE13-C4AA-41A7-97BC-AFC77AE644AC}" destId="{D12FD06F-AE06-4357-95B5-33E2CA9653FB}" srcOrd="3" destOrd="0" presId="urn:microsoft.com/office/officeart/2005/8/layout/default"/>
    <dgm:cxn modelId="{739A5486-7ADC-4681-9864-286074027565}" type="presParOf" srcId="{5013DE13-C4AA-41A7-97BC-AFC77AE644AC}" destId="{AE9BD5BD-8D7B-481B-BC5A-6A3D8150A06E}" srcOrd="4" destOrd="0" presId="urn:microsoft.com/office/officeart/2005/8/layout/default"/>
    <dgm:cxn modelId="{CAAB4FF8-6A36-45B7-AE6F-2C7937A76622}" type="presParOf" srcId="{5013DE13-C4AA-41A7-97BC-AFC77AE644AC}" destId="{237A8EB7-57D9-4B37-A15C-23EE98813C35}" srcOrd="5" destOrd="0" presId="urn:microsoft.com/office/officeart/2005/8/layout/default"/>
    <dgm:cxn modelId="{21AA608C-54D1-4B0B-9378-22C844FC0339}" type="presParOf" srcId="{5013DE13-C4AA-41A7-97BC-AFC77AE644AC}" destId="{8079D013-D000-454C-8B11-8DEB979922C1}" srcOrd="6" destOrd="0" presId="urn:microsoft.com/office/officeart/2005/8/layout/default"/>
    <dgm:cxn modelId="{522E62DE-1666-4B7B-84DA-239CE512BC26}" type="presParOf" srcId="{5013DE13-C4AA-41A7-97BC-AFC77AE644AC}" destId="{4B3A6AE7-FF80-46B4-B453-80C40457C3FD}" srcOrd="7" destOrd="0" presId="urn:microsoft.com/office/officeart/2005/8/layout/default"/>
    <dgm:cxn modelId="{A7D6F8FD-9C33-4CB5-BDC6-C7C5900A8F9D}" type="presParOf" srcId="{5013DE13-C4AA-41A7-97BC-AFC77AE644AC}" destId="{35780BC3-492D-4748-8C98-B0DA0DD9415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07DC4D-4E47-498B-970D-635EF7265802}" type="doc">
      <dgm:prSet loTypeId="urn:microsoft.com/office/officeart/2005/8/layout/hierarchy2" loCatId="hierarchy" qsTypeId="urn:microsoft.com/office/officeart/2005/8/quickstyle/simple1" qsCatId="simple" csTypeId="urn:microsoft.com/office/officeart/2005/8/colors/colorful2" csCatId="colorful"/>
      <dgm:spPr/>
      <dgm:t>
        <a:bodyPr/>
        <a:lstStyle/>
        <a:p>
          <a:endParaRPr lang="en-US"/>
        </a:p>
      </dgm:t>
    </dgm:pt>
    <dgm:pt modelId="{F4897B43-9131-4BA2-AD28-0747639AC560}">
      <dgm:prSet/>
      <dgm:spPr/>
      <dgm:t>
        <a:bodyPr/>
        <a:lstStyle/>
        <a:p>
          <a:r>
            <a:rPr lang="en-US">
              <a:latin typeface="Calibri"/>
              <a:ea typeface="Calibri"/>
              <a:cs typeface="Calibri"/>
            </a:rPr>
            <a:t>Steps of Assessment:</a:t>
          </a:r>
        </a:p>
      </dgm:t>
    </dgm:pt>
    <dgm:pt modelId="{EFEEDDBF-0B26-447C-8EAB-549C50062B49}" type="parTrans" cxnId="{8F73FF1B-F453-4179-AF8C-879376A927DC}">
      <dgm:prSet/>
      <dgm:spPr/>
      <dgm:t>
        <a:bodyPr/>
        <a:lstStyle/>
        <a:p>
          <a:endParaRPr lang="en-US"/>
        </a:p>
      </dgm:t>
    </dgm:pt>
    <dgm:pt modelId="{0D2F0417-7CBD-4B62-BA49-0D60A640E38B}" type="sibTrans" cxnId="{8F73FF1B-F453-4179-AF8C-879376A927DC}">
      <dgm:prSet/>
      <dgm:spPr/>
      <dgm:t>
        <a:bodyPr/>
        <a:lstStyle/>
        <a:p>
          <a:endParaRPr lang="en-US"/>
        </a:p>
      </dgm:t>
    </dgm:pt>
    <dgm:pt modelId="{4821276C-D92C-4648-AFE1-7514969A7F6B}">
      <dgm:prSet/>
      <dgm:spPr/>
      <dgm:t>
        <a:bodyPr/>
        <a:lstStyle/>
        <a:p>
          <a:r>
            <a:rPr lang="en-US">
              <a:latin typeface="Calibri"/>
              <a:ea typeface="Calibri"/>
              <a:cs typeface="Calibri"/>
            </a:rPr>
            <a:t>Complete client intake to determine eligibility for services </a:t>
          </a:r>
        </a:p>
      </dgm:t>
    </dgm:pt>
    <dgm:pt modelId="{D00F8ABF-7A51-4047-84BD-1469CA0C4596}" type="parTrans" cxnId="{11FA85A3-17E2-4C6F-A4DB-070AC71C3F1A}">
      <dgm:prSet/>
      <dgm:spPr/>
      <dgm:t>
        <a:bodyPr/>
        <a:lstStyle/>
        <a:p>
          <a:endParaRPr lang="en-US"/>
        </a:p>
      </dgm:t>
    </dgm:pt>
    <dgm:pt modelId="{3CFE2A2D-0C04-4200-8603-6978F88F39B2}" type="sibTrans" cxnId="{11FA85A3-17E2-4C6F-A4DB-070AC71C3F1A}">
      <dgm:prSet/>
      <dgm:spPr/>
      <dgm:t>
        <a:bodyPr/>
        <a:lstStyle/>
        <a:p>
          <a:endParaRPr lang="en-US"/>
        </a:p>
      </dgm:t>
    </dgm:pt>
    <dgm:pt modelId="{11096E31-C0F1-446A-B322-C5C0A8BB0B6B}">
      <dgm:prSet/>
      <dgm:spPr/>
      <dgm:t>
        <a:bodyPr/>
        <a:lstStyle/>
        <a:p>
          <a:r>
            <a:rPr lang="en-US">
              <a:latin typeface="Calibri"/>
              <a:ea typeface="Calibri"/>
              <a:cs typeface="Calibri"/>
            </a:rPr>
            <a:t>Establish eligibility and accept the individual for services</a:t>
          </a:r>
        </a:p>
      </dgm:t>
    </dgm:pt>
    <dgm:pt modelId="{AA15BC6A-7BAE-419E-AAE6-5B6BB091858C}" type="parTrans" cxnId="{76845C4B-84FF-4900-A6A6-0A563D3D9E44}">
      <dgm:prSet/>
      <dgm:spPr/>
      <dgm:t>
        <a:bodyPr/>
        <a:lstStyle/>
        <a:p>
          <a:endParaRPr lang="en-US"/>
        </a:p>
      </dgm:t>
    </dgm:pt>
    <dgm:pt modelId="{0AE4F2CB-557A-4D1C-A5B5-24BC1535B0AD}" type="sibTrans" cxnId="{76845C4B-84FF-4900-A6A6-0A563D3D9E44}">
      <dgm:prSet/>
      <dgm:spPr/>
      <dgm:t>
        <a:bodyPr/>
        <a:lstStyle/>
        <a:p>
          <a:endParaRPr lang="en-US"/>
        </a:p>
      </dgm:t>
    </dgm:pt>
    <dgm:pt modelId="{3883E680-F195-4375-8E76-F64DECDF579D}">
      <dgm:prSet/>
      <dgm:spPr/>
      <dgm:t>
        <a:bodyPr/>
        <a:lstStyle/>
        <a:p>
          <a:r>
            <a:rPr lang="en-US">
              <a:latin typeface="Calibri"/>
              <a:ea typeface="Calibri"/>
              <a:cs typeface="Calibri"/>
            </a:rPr>
            <a:t>Complete comprehensive assessment including:</a:t>
          </a:r>
        </a:p>
      </dgm:t>
    </dgm:pt>
    <dgm:pt modelId="{7A1F58B3-D7EE-4816-9C97-C6A80EF0EC0E}" type="parTrans" cxnId="{BAB657E8-F3EE-4E7B-9A03-5A54596E16C1}">
      <dgm:prSet/>
      <dgm:spPr/>
      <dgm:t>
        <a:bodyPr/>
        <a:lstStyle/>
        <a:p>
          <a:endParaRPr lang="en-US"/>
        </a:p>
      </dgm:t>
    </dgm:pt>
    <dgm:pt modelId="{6531D626-24E8-450C-84CD-9F24A7008AD7}" type="sibTrans" cxnId="{BAB657E8-F3EE-4E7B-9A03-5A54596E16C1}">
      <dgm:prSet/>
      <dgm:spPr/>
      <dgm:t>
        <a:bodyPr/>
        <a:lstStyle/>
        <a:p>
          <a:endParaRPr lang="en-US"/>
        </a:p>
      </dgm:t>
    </dgm:pt>
    <dgm:pt modelId="{D5746168-38DF-42B9-9991-A8094D6564A5}">
      <dgm:prSet/>
      <dgm:spPr/>
      <dgm:t>
        <a:bodyPr/>
        <a:lstStyle/>
        <a:p>
          <a:pPr rtl="0"/>
          <a:r>
            <a:rPr lang="en-US">
              <a:latin typeface="Calibri"/>
              <a:ea typeface="Calibri"/>
              <a:cs typeface="Calibri"/>
            </a:rPr>
            <a:t>Client’s self-care capacity and human service needs</a:t>
          </a:r>
        </a:p>
      </dgm:t>
    </dgm:pt>
    <dgm:pt modelId="{842C2C83-9678-47EC-81F1-9E179F1A918F}" type="parTrans" cxnId="{7BA4DBAE-3897-47A0-A7DB-6BEE0C664EC4}">
      <dgm:prSet/>
      <dgm:spPr/>
      <dgm:t>
        <a:bodyPr/>
        <a:lstStyle/>
        <a:p>
          <a:endParaRPr lang="en-US"/>
        </a:p>
      </dgm:t>
    </dgm:pt>
    <dgm:pt modelId="{D5173137-BF3A-4CCE-BABB-25FAEC98E4B6}" type="sibTrans" cxnId="{7BA4DBAE-3897-47A0-A7DB-6BEE0C664EC4}">
      <dgm:prSet/>
      <dgm:spPr/>
      <dgm:t>
        <a:bodyPr/>
        <a:lstStyle/>
        <a:p>
          <a:endParaRPr lang="en-US"/>
        </a:p>
      </dgm:t>
    </dgm:pt>
    <dgm:pt modelId="{69BC2AD4-E054-4E1B-A6C9-1A09B8F53534}">
      <dgm:prSet/>
      <dgm:spPr/>
      <dgm:t>
        <a:bodyPr/>
        <a:lstStyle/>
        <a:p>
          <a:r>
            <a:rPr lang="en-US">
              <a:latin typeface="Calibri"/>
              <a:ea typeface="Calibri"/>
              <a:cs typeface="Calibri"/>
            </a:rPr>
            <a:t>Client’s social network and its capacity to meet client’s needs</a:t>
          </a:r>
        </a:p>
      </dgm:t>
    </dgm:pt>
    <dgm:pt modelId="{19FCF425-8FBA-49EB-AFD9-9EC774FC10C2}" type="parTrans" cxnId="{F1F7728E-60E7-4A99-BE3C-541A8622B50D}">
      <dgm:prSet/>
      <dgm:spPr/>
      <dgm:t>
        <a:bodyPr/>
        <a:lstStyle/>
        <a:p>
          <a:endParaRPr lang="en-US"/>
        </a:p>
      </dgm:t>
    </dgm:pt>
    <dgm:pt modelId="{8D50E748-115F-4762-B148-BA4CF6D825CE}" type="sibTrans" cxnId="{F1F7728E-60E7-4A99-BE3C-541A8622B50D}">
      <dgm:prSet/>
      <dgm:spPr/>
      <dgm:t>
        <a:bodyPr/>
        <a:lstStyle/>
        <a:p>
          <a:endParaRPr lang="en-US"/>
        </a:p>
      </dgm:t>
    </dgm:pt>
    <dgm:pt modelId="{FDA722DC-CF86-4188-8051-ED71720C4B12}">
      <dgm:prSet/>
      <dgm:spPr/>
      <dgm:t>
        <a:bodyPr/>
        <a:lstStyle/>
        <a:p>
          <a:pPr rtl="0"/>
          <a:r>
            <a:rPr lang="en-US">
              <a:latin typeface="Calibri"/>
              <a:ea typeface="Calibri"/>
              <a:cs typeface="Calibri"/>
            </a:rPr>
            <a:t>Service providers and community resources and their capacity to meet client's needs</a:t>
          </a:r>
        </a:p>
      </dgm:t>
    </dgm:pt>
    <dgm:pt modelId="{70B3BD28-1629-4599-A382-AA289D16C9D2}" type="parTrans" cxnId="{D70CF509-1CCE-4E42-ADA5-1B0A8AED32AE}">
      <dgm:prSet/>
      <dgm:spPr/>
      <dgm:t>
        <a:bodyPr/>
        <a:lstStyle/>
        <a:p>
          <a:endParaRPr lang="en-US"/>
        </a:p>
      </dgm:t>
    </dgm:pt>
    <dgm:pt modelId="{01EE823E-A4DB-43E5-A744-32A6EC1F8F94}" type="sibTrans" cxnId="{D70CF509-1CCE-4E42-ADA5-1B0A8AED32AE}">
      <dgm:prSet/>
      <dgm:spPr/>
      <dgm:t>
        <a:bodyPr/>
        <a:lstStyle/>
        <a:p>
          <a:endParaRPr lang="en-US"/>
        </a:p>
      </dgm:t>
    </dgm:pt>
    <dgm:pt modelId="{E3B2DC6A-AFCF-4902-9791-49217C7F9FA2}" type="pres">
      <dgm:prSet presAssocID="{A807DC4D-4E47-498B-970D-635EF7265802}" presName="diagram" presStyleCnt="0">
        <dgm:presLayoutVars>
          <dgm:chPref val="1"/>
          <dgm:dir/>
          <dgm:animOne val="branch"/>
          <dgm:animLvl val="lvl"/>
          <dgm:resizeHandles val="exact"/>
        </dgm:presLayoutVars>
      </dgm:prSet>
      <dgm:spPr/>
    </dgm:pt>
    <dgm:pt modelId="{03D9328A-C024-413D-A40B-BAC937141388}" type="pres">
      <dgm:prSet presAssocID="{F4897B43-9131-4BA2-AD28-0747639AC560}" presName="root1" presStyleCnt="0"/>
      <dgm:spPr/>
    </dgm:pt>
    <dgm:pt modelId="{960F1954-A37E-4F70-86C8-B404945100DD}" type="pres">
      <dgm:prSet presAssocID="{F4897B43-9131-4BA2-AD28-0747639AC560}" presName="LevelOneTextNode" presStyleLbl="node0" presStyleIdx="0" presStyleCnt="1">
        <dgm:presLayoutVars>
          <dgm:chPref val="3"/>
        </dgm:presLayoutVars>
      </dgm:prSet>
      <dgm:spPr>
        <a:solidFill>
          <a:srgbClr val="00765A"/>
        </a:solidFill>
      </dgm:spPr>
    </dgm:pt>
    <dgm:pt modelId="{697447A9-ED6F-4789-8E91-6555FB40CBF1}" type="pres">
      <dgm:prSet presAssocID="{F4897B43-9131-4BA2-AD28-0747639AC560}" presName="level2hierChild" presStyleCnt="0"/>
      <dgm:spPr/>
    </dgm:pt>
    <dgm:pt modelId="{B192E483-0492-47FF-BD39-99864987985A}" type="pres">
      <dgm:prSet presAssocID="{D00F8ABF-7A51-4047-84BD-1469CA0C4596}" presName="conn2-1" presStyleLbl="parChTrans1D2" presStyleIdx="0" presStyleCnt="3"/>
      <dgm:spPr/>
    </dgm:pt>
    <dgm:pt modelId="{0FC7E652-B8EE-43B0-96BD-0BA387ECAE65}" type="pres">
      <dgm:prSet presAssocID="{D00F8ABF-7A51-4047-84BD-1469CA0C4596}" presName="connTx" presStyleLbl="parChTrans1D2" presStyleIdx="0" presStyleCnt="3"/>
      <dgm:spPr/>
    </dgm:pt>
    <dgm:pt modelId="{8C9C1014-7C71-41B5-B467-59A5CD5F1FB6}" type="pres">
      <dgm:prSet presAssocID="{4821276C-D92C-4648-AFE1-7514969A7F6B}" presName="root2" presStyleCnt="0"/>
      <dgm:spPr/>
    </dgm:pt>
    <dgm:pt modelId="{EB114BD4-A997-4CF0-BAE8-F2FB522A59EA}" type="pres">
      <dgm:prSet presAssocID="{4821276C-D92C-4648-AFE1-7514969A7F6B}" presName="LevelTwoTextNode" presStyleLbl="node2" presStyleIdx="0" presStyleCnt="3">
        <dgm:presLayoutVars>
          <dgm:chPref val="3"/>
        </dgm:presLayoutVars>
      </dgm:prSet>
      <dgm:spPr>
        <a:solidFill>
          <a:schemeClr val="accent1"/>
        </a:solidFill>
      </dgm:spPr>
    </dgm:pt>
    <dgm:pt modelId="{302B0B73-27DD-4E7A-855B-A8C82BC60833}" type="pres">
      <dgm:prSet presAssocID="{4821276C-D92C-4648-AFE1-7514969A7F6B}" presName="level3hierChild" presStyleCnt="0"/>
      <dgm:spPr/>
    </dgm:pt>
    <dgm:pt modelId="{D02F3518-2DF9-40A6-97B3-6BE1200E319F}" type="pres">
      <dgm:prSet presAssocID="{AA15BC6A-7BAE-419E-AAE6-5B6BB091858C}" presName="conn2-1" presStyleLbl="parChTrans1D2" presStyleIdx="1" presStyleCnt="3"/>
      <dgm:spPr/>
    </dgm:pt>
    <dgm:pt modelId="{8FF423CF-1777-4E60-8EEC-DBDE9E54825D}" type="pres">
      <dgm:prSet presAssocID="{AA15BC6A-7BAE-419E-AAE6-5B6BB091858C}" presName="connTx" presStyleLbl="parChTrans1D2" presStyleIdx="1" presStyleCnt="3"/>
      <dgm:spPr/>
    </dgm:pt>
    <dgm:pt modelId="{D7D302D6-B8FE-4A18-8109-9B98BE7DE4B0}" type="pres">
      <dgm:prSet presAssocID="{11096E31-C0F1-446A-B322-C5C0A8BB0B6B}" presName="root2" presStyleCnt="0"/>
      <dgm:spPr/>
    </dgm:pt>
    <dgm:pt modelId="{B6A79FF3-F42C-4152-A99C-FE33A9CB924D}" type="pres">
      <dgm:prSet presAssocID="{11096E31-C0F1-446A-B322-C5C0A8BB0B6B}" presName="LevelTwoTextNode" presStyleLbl="node2" presStyleIdx="1" presStyleCnt="3">
        <dgm:presLayoutVars>
          <dgm:chPref val="3"/>
        </dgm:presLayoutVars>
      </dgm:prSet>
      <dgm:spPr>
        <a:solidFill>
          <a:schemeClr val="accent1"/>
        </a:solidFill>
      </dgm:spPr>
    </dgm:pt>
    <dgm:pt modelId="{40A80FA5-B87C-408E-94F8-80D8390E6F2D}" type="pres">
      <dgm:prSet presAssocID="{11096E31-C0F1-446A-B322-C5C0A8BB0B6B}" presName="level3hierChild" presStyleCnt="0"/>
      <dgm:spPr/>
    </dgm:pt>
    <dgm:pt modelId="{CA4F7E29-B461-4B93-A010-F7D3ACDD7AA7}" type="pres">
      <dgm:prSet presAssocID="{7A1F58B3-D7EE-4816-9C97-C6A80EF0EC0E}" presName="conn2-1" presStyleLbl="parChTrans1D2" presStyleIdx="2" presStyleCnt="3"/>
      <dgm:spPr/>
    </dgm:pt>
    <dgm:pt modelId="{B97568B4-C8F9-4CF3-8373-0BF4EDEC0064}" type="pres">
      <dgm:prSet presAssocID="{7A1F58B3-D7EE-4816-9C97-C6A80EF0EC0E}" presName="connTx" presStyleLbl="parChTrans1D2" presStyleIdx="2" presStyleCnt="3"/>
      <dgm:spPr/>
    </dgm:pt>
    <dgm:pt modelId="{0EC70A40-9125-4211-B61B-2EE4947D5EA1}" type="pres">
      <dgm:prSet presAssocID="{3883E680-F195-4375-8E76-F64DECDF579D}" presName="root2" presStyleCnt="0"/>
      <dgm:spPr/>
    </dgm:pt>
    <dgm:pt modelId="{ED0AF001-D65D-48E8-92AE-8AD6BD7F59B9}" type="pres">
      <dgm:prSet presAssocID="{3883E680-F195-4375-8E76-F64DECDF579D}" presName="LevelTwoTextNode" presStyleLbl="node2" presStyleIdx="2" presStyleCnt="3">
        <dgm:presLayoutVars>
          <dgm:chPref val="3"/>
        </dgm:presLayoutVars>
      </dgm:prSet>
      <dgm:spPr>
        <a:solidFill>
          <a:schemeClr val="accent1"/>
        </a:solidFill>
      </dgm:spPr>
    </dgm:pt>
    <dgm:pt modelId="{9B8FA271-637A-43B2-B8B8-AB820BB63862}" type="pres">
      <dgm:prSet presAssocID="{3883E680-F195-4375-8E76-F64DECDF579D}" presName="level3hierChild" presStyleCnt="0"/>
      <dgm:spPr/>
    </dgm:pt>
    <dgm:pt modelId="{54F6725D-0262-43FE-A2E2-91C0815EFCAA}" type="pres">
      <dgm:prSet presAssocID="{842C2C83-9678-47EC-81F1-9E179F1A918F}" presName="conn2-1" presStyleLbl="parChTrans1D3" presStyleIdx="0" presStyleCnt="3"/>
      <dgm:spPr>
        <a:solidFill>
          <a:schemeClr val="tx1">
            <a:lumMod val="50000"/>
            <a:lumOff val="50000"/>
          </a:schemeClr>
        </a:solidFill>
      </dgm:spPr>
    </dgm:pt>
    <dgm:pt modelId="{8EF4EA3A-3B17-45CE-BE75-DBC7DDB6AE46}" type="pres">
      <dgm:prSet presAssocID="{842C2C83-9678-47EC-81F1-9E179F1A918F}" presName="connTx" presStyleLbl="parChTrans1D3" presStyleIdx="0" presStyleCnt="3"/>
      <dgm:spPr/>
    </dgm:pt>
    <dgm:pt modelId="{4124A3B0-7E87-4235-9D89-1127C77744C3}" type="pres">
      <dgm:prSet presAssocID="{D5746168-38DF-42B9-9991-A8094D6564A5}" presName="root2" presStyleCnt="0"/>
      <dgm:spPr/>
    </dgm:pt>
    <dgm:pt modelId="{7D998564-6336-4A0E-9B97-C1C45828B639}" type="pres">
      <dgm:prSet presAssocID="{D5746168-38DF-42B9-9991-A8094D6564A5}" presName="LevelTwoTextNode" presStyleLbl="node3" presStyleIdx="0" presStyleCnt="3">
        <dgm:presLayoutVars>
          <dgm:chPref val="3"/>
        </dgm:presLayoutVars>
      </dgm:prSet>
      <dgm:spPr>
        <a:solidFill>
          <a:schemeClr val="accent1">
            <a:lumMod val="75000"/>
          </a:schemeClr>
        </a:solidFill>
      </dgm:spPr>
    </dgm:pt>
    <dgm:pt modelId="{D47E707E-937B-4108-BCAF-79EAF1D01D93}" type="pres">
      <dgm:prSet presAssocID="{D5746168-38DF-42B9-9991-A8094D6564A5}" presName="level3hierChild" presStyleCnt="0"/>
      <dgm:spPr/>
    </dgm:pt>
    <dgm:pt modelId="{383EE5C1-F0BF-4EEC-A9C5-D98CDD04BBA0}" type="pres">
      <dgm:prSet presAssocID="{19FCF425-8FBA-49EB-AFD9-9EC774FC10C2}" presName="conn2-1" presStyleLbl="parChTrans1D3" presStyleIdx="1" presStyleCnt="3"/>
      <dgm:spPr>
        <a:solidFill>
          <a:schemeClr val="tx1">
            <a:lumMod val="50000"/>
            <a:lumOff val="50000"/>
          </a:schemeClr>
        </a:solidFill>
      </dgm:spPr>
    </dgm:pt>
    <dgm:pt modelId="{CD57A03C-E599-4135-A5AE-A88250B787AB}" type="pres">
      <dgm:prSet presAssocID="{19FCF425-8FBA-49EB-AFD9-9EC774FC10C2}" presName="connTx" presStyleLbl="parChTrans1D3" presStyleIdx="1" presStyleCnt="3"/>
      <dgm:spPr/>
    </dgm:pt>
    <dgm:pt modelId="{A8E51158-28AB-4534-A946-20F5FB8141F1}" type="pres">
      <dgm:prSet presAssocID="{69BC2AD4-E054-4E1B-A6C9-1A09B8F53534}" presName="root2" presStyleCnt="0"/>
      <dgm:spPr/>
    </dgm:pt>
    <dgm:pt modelId="{32E4BC0D-0B1F-4002-987A-A48DCC229978}" type="pres">
      <dgm:prSet presAssocID="{69BC2AD4-E054-4E1B-A6C9-1A09B8F53534}" presName="LevelTwoTextNode" presStyleLbl="node3" presStyleIdx="1" presStyleCnt="3">
        <dgm:presLayoutVars>
          <dgm:chPref val="3"/>
        </dgm:presLayoutVars>
      </dgm:prSet>
      <dgm:spPr>
        <a:solidFill>
          <a:schemeClr val="accent1">
            <a:lumMod val="75000"/>
          </a:schemeClr>
        </a:solidFill>
      </dgm:spPr>
    </dgm:pt>
    <dgm:pt modelId="{0F162800-B8DA-415D-9FF9-23C3A69A686F}" type="pres">
      <dgm:prSet presAssocID="{69BC2AD4-E054-4E1B-A6C9-1A09B8F53534}" presName="level3hierChild" presStyleCnt="0"/>
      <dgm:spPr/>
    </dgm:pt>
    <dgm:pt modelId="{27220C92-EDAA-4ADF-B8FF-C975CCFA7786}" type="pres">
      <dgm:prSet presAssocID="{70B3BD28-1629-4599-A382-AA289D16C9D2}" presName="conn2-1" presStyleLbl="parChTrans1D3" presStyleIdx="2" presStyleCnt="3"/>
      <dgm:spPr>
        <a:solidFill>
          <a:schemeClr val="tx1">
            <a:lumMod val="50000"/>
            <a:lumOff val="50000"/>
          </a:schemeClr>
        </a:solidFill>
      </dgm:spPr>
    </dgm:pt>
    <dgm:pt modelId="{9947A2C6-5E70-4037-B326-DC9D5C7CDFB7}" type="pres">
      <dgm:prSet presAssocID="{70B3BD28-1629-4599-A382-AA289D16C9D2}" presName="connTx" presStyleLbl="parChTrans1D3" presStyleIdx="2" presStyleCnt="3"/>
      <dgm:spPr/>
    </dgm:pt>
    <dgm:pt modelId="{20DBC540-89D5-43E2-98A7-F32FA0798992}" type="pres">
      <dgm:prSet presAssocID="{FDA722DC-CF86-4188-8051-ED71720C4B12}" presName="root2" presStyleCnt="0"/>
      <dgm:spPr/>
    </dgm:pt>
    <dgm:pt modelId="{E76964ED-CC0D-4309-A795-439AF855ED84}" type="pres">
      <dgm:prSet presAssocID="{FDA722DC-CF86-4188-8051-ED71720C4B12}" presName="LevelTwoTextNode" presStyleLbl="node3" presStyleIdx="2" presStyleCnt="3">
        <dgm:presLayoutVars>
          <dgm:chPref val="3"/>
        </dgm:presLayoutVars>
      </dgm:prSet>
      <dgm:spPr>
        <a:solidFill>
          <a:schemeClr val="accent1">
            <a:lumMod val="75000"/>
          </a:schemeClr>
        </a:solidFill>
      </dgm:spPr>
    </dgm:pt>
    <dgm:pt modelId="{3516598A-A94C-43A1-B82A-DF53C148E2BA}" type="pres">
      <dgm:prSet presAssocID="{FDA722DC-CF86-4188-8051-ED71720C4B12}" presName="level3hierChild" presStyleCnt="0"/>
      <dgm:spPr/>
    </dgm:pt>
  </dgm:ptLst>
  <dgm:cxnLst>
    <dgm:cxn modelId="{8A98D805-B81F-49AA-96CC-137110C89CB0}" type="presOf" srcId="{11096E31-C0F1-446A-B322-C5C0A8BB0B6B}" destId="{B6A79FF3-F42C-4152-A99C-FE33A9CB924D}" srcOrd="0" destOrd="0" presId="urn:microsoft.com/office/officeart/2005/8/layout/hierarchy2"/>
    <dgm:cxn modelId="{D70CF509-1CCE-4E42-ADA5-1B0A8AED32AE}" srcId="{3883E680-F195-4375-8E76-F64DECDF579D}" destId="{FDA722DC-CF86-4188-8051-ED71720C4B12}" srcOrd="2" destOrd="0" parTransId="{70B3BD28-1629-4599-A382-AA289D16C9D2}" sibTransId="{01EE823E-A4DB-43E5-A744-32A6EC1F8F94}"/>
    <dgm:cxn modelId="{D3C0F00A-C048-4214-A396-40F773E64637}" type="presOf" srcId="{4821276C-D92C-4648-AFE1-7514969A7F6B}" destId="{EB114BD4-A997-4CF0-BAE8-F2FB522A59EA}" srcOrd="0" destOrd="0" presId="urn:microsoft.com/office/officeart/2005/8/layout/hierarchy2"/>
    <dgm:cxn modelId="{B9BC8B10-EFA4-4270-B56E-DE4977E2DE92}" type="presOf" srcId="{842C2C83-9678-47EC-81F1-9E179F1A918F}" destId="{8EF4EA3A-3B17-45CE-BE75-DBC7DDB6AE46}" srcOrd="1" destOrd="0" presId="urn:microsoft.com/office/officeart/2005/8/layout/hierarchy2"/>
    <dgm:cxn modelId="{8F73FF1B-F453-4179-AF8C-879376A927DC}" srcId="{A807DC4D-4E47-498B-970D-635EF7265802}" destId="{F4897B43-9131-4BA2-AD28-0747639AC560}" srcOrd="0" destOrd="0" parTransId="{EFEEDDBF-0B26-447C-8EAB-549C50062B49}" sibTransId="{0D2F0417-7CBD-4B62-BA49-0D60A640E38B}"/>
    <dgm:cxn modelId="{4CA99F1D-3193-4E5C-9043-971683CD27A8}" type="presOf" srcId="{842C2C83-9678-47EC-81F1-9E179F1A918F}" destId="{54F6725D-0262-43FE-A2E2-91C0815EFCAA}" srcOrd="0" destOrd="0" presId="urn:microsoft.com/office/officeart/2005/8/layout/hierarchy2"/>
    <dgm:cxn modelId="{38E1403F-39D1-4E54-9C24-30BF316B69A3}" type="presOf" srcId="{A807DC4D-4E47-498B-970D-635EF7265802}" destId="{E3B2DC6A-AFCF-4902-9791-49217C7F9FA2}" srcOrd="0" destOrd="0" presId="urn:microsoft.com/office/officeart/2005/8/layout/hierarchy2"/>
    <dgm:cxn modelId="{41FE6B5B-A7E1-444F-810B-4468F27AD75C}" type="presOf" srcId="{19FCF425-8FBA-49EB-AFD9-9EC774FC10C2}" destId="{CD57A03C-E599-4135-A5AE-A88250B787AB}" srcOrd="1" destOrd="0" presId="urn:microsoft.com/office/officeart/2005/8/layout/hierarchy2"/>
    <dgm:cxn modelId="{0385715B-CDB6-4CDF-BC16-C094F7DF378C}" type="presOf" srcId="{3883E680-F195-4375-8E76-F64DECDF579D}" destId="{ED0AF001-D65D-48E8-92AE-8AD6BD7F59B9}" srcOrd="0" destOrd="0" presId="urn:microsoft.com/office/officeart/2005/8/layout/hierarchy2"/>
    <dgm:cxn modelId="{6B4B2C5C-5B87-47A6-95A6-F85E827AE1F2}" type="presOf" srcId="{7A1F58B3-D7EE-4816-9C97-C6A80EF0EC0E}" destId="{B97568B4-C8F9-4CF3-8373-0BF4EDEC0064}" srcOrd="1" destOrd="0" presId="urn:microsoft.com/office/officeart/2005/8/layout/hierarchy2"/>
    <dgm:cxn modelId="{FD5E5C44-921C-4C9D-A9BB-31341742C87A}" type="presOf" srcId="{70B3BD28-1629-4599-A382-AA289D16C9D2}" destId="{27220C92-EDAA-4ADF-B8FF-C975CCFA7786}" srcOrd="0" destOrd="0" presId="urn:microsoft.com/office/officeart/2005/8/layout/hierarchy2"/>
    <dgm:cxn modelId="{4512E548-C1D4-4878-9D91-F9BEB8E2B48E}" type="presOf" srcId="{F4897B43-9131-4BA2-AD28-0747639AC560}" destId="{960F1954-A37E-4F70-86C8-B404945100DD}" srcOrd="0" destOrd="0" presId="urn:microsoft.com/office/officeart/2005/8/layout/hierarchy2"/>
    <dgm:cxn modelId="{76845C4B-84FF-4900-A6A6-0A563D3D9E44}" srcId="{F4897B43-9131-4BA2-AD28-0747639AC560}" destId="{11096E31-C0F1-446A-B322-C5C0A8BB0B6B}" srcOrd="1" destOrd="0" parTransId="{AA15BC6A-7BAE-419E-AAE6-5B6BB091858C}" sibTransId="{0AE4F2CB-557A-4D1C-A5B5-24BC1535B0AD}"/>
    <dgm:cxn modelId="{94766173-2A25-4773-BF3F-BCAA846049DD}" type="presOf" srcId="{D5746168-38DF-42B9-9991-A8094D6564A5}" destId="{7D998564-6336-4A0E-9B97-C1C45828B639}" srcOrd="0" destOrd="0" presId="urn:microsoft.com/office/officeart/2005/8/layout/hierarchy2"/>
    <dgm:cxn modelId="{0425E976-DDF9-412C-AB6B-ED2A3B0D722B}" type="presOf" srcId="{69BC2AD4-E054-4E1B-A6C9-1A09B8F53534}" destId="{32E4BC0D-0B1F-4002-987A-A48DCC229978}" srcOrd="0" destOrd="0" presId="urn:microsoft.com/office/officeart/2005/8/layout/hierarchy2"/>
    <dgm:cxn modelId="{F1F7728E-60E7-4A99-BE3C-541A8622B50D}" srcId="{3883E680-F195-4375-8E76-F64DECDF579D}" destId="{69BC2AD4-E054-4E1B-A6C9-1A09B8F53534}" srcOrd="1" destOrd="0" parTransId="{19FCF425-8FBA-49EB-AFD9-9EC774FC10C2}" sibTransId="{8D50E748-115F-4762-B148-BA4CF6D825CE}"/>
    <dgm:cxn modelId="{D51E7797-3B3C-4AB5-894E-15716816AF94}" type="presOf" srcId="{70B3BD28-1629-4599-A382-AA289D16C9D2}" destId="{9947A2C6-5E70-4037-B326-DC9D5C7CDFB7}" srcOrd="1" destOrd="0" presId="urn:microsoft.com/office/officeart/2005/8/layout/hierarchy2"/>
    <dgm:cxn modelId="{46A1799E-0E26-476A-A7EB-1C55F02B8310}" type="presOf" srcId="{D00F8ABF-7A51-4047-84BD-1469CA0C4596}" destId="{B192E483-0492-47FF-BD39-99864987985A}" srcOrd="0" destOrd="0" presId="urn:microsoft.com/office/officeart/2005/8/layout/hierarchy2"/>
    <dgm:cxn modelId="{11FA85A3-17E2-4C6F-A4DB-070AC71C3F1A}" srcId="{F4897B43-9131-4BA2-AD28-0747639AC560}" destId="{4821276C-D92C-4648-AFE1-7514969A7F6B}" srcOrd="0" destOrd="0" parTransId="{D00F8ABF-7A51-4047-84BD-1469CA0C4596}" sibTransId="{3CFE2A2D-0C04-4200-8603-6978F88F39B2}"/>
    <dgm:cxn modelId="{188D66A7-5C3C-4F7F-9A1E-70A72CF57992}" type="presOf" srcId="{D00F8ABF-7A51-4047-84BD-1469CA0C4596}" destId="{0FC7E652-B8EE-43B0-96BD-0BA387ECAE65}" srcOrd="1" destOrd="0" presId="urn:microsoft.com/office/officeart/2005/8/layout/hierarchy2"/>
    <dgm:cxn modelId="{7BA4DBAE-3897-47A0-A7DB-6BEE0C664EC4}" srcId="{3883E680-F195-4375-8E76-F64DECDF579D}" destId="{D5746168-38DF-42B9-9991-A8094D6564A5}" srcOrd="0" destOrd="0" parTransId="{842C2C83-9678-47EC-81F1-9E179F1A918F}" sibTransId="{D5173137-BF3A-4CCE-BABB-25FAEC98E4B6}"/>
    <dgm:cxn modelId="{476DD3B2-8659-419E-97DF-F859958D30E6}" type="presOf" srcId="{19FCF425-8FBA-49EB-AFD9-9EC774FC10C2}" destId="{383EE5C1-F0BF-4EEC-A9C5-D98CDD04BBA0}" srcOrd="0" destOrd="0" presId="urn:microsoft.com/office/officeart/2005/8/layout/hierarchy2"/>
    <dgm:cxn modelId="{9D6E8EC2-0CA6-47B9-A3D1-8141DDB73988}" type="presOf" srcId="{FDA722DC-CF86-4188-8051-ED71720C4B12}" destId="{E76964ED-CC0D-4309-A795-439AF855ED84}" srcOrd="0" destOrd="0" presId="urn:microsoft.com/office/officeart/2005/8/layout/hierarchy2"/>
    <dgm:cxn modelId="{E6A7E6C9-F023-4657-BB2A-512599A1A7E7}" type="presOf" srcId="{AA15BC6A-7BAE-419E-AAE6-5B6BB091858C}" destId="{D02F3518-2DF9-40A6-97B3-6BE1200E319F}" srcOrd="0" destOrd="0" presId="urn:microsoft.com/office/officeart/2005/8/layout/hierarchy2"/>
    <dgm:cxn modelId="{F0EFC2E4-8B3B-4D6E-9E06-890AD96209B8}" type="presOf" srcId="{AA15BC6A-7BAE-419E-AAE6-5B6BB091858C}" destId="{8FF423CF-1777-4E60-8EEC-DBDE9E54825D}" srcOrd="1" destOrd="0" presId="urn:microsoft.com/office/officeart/2005/8/layout/hierarchy2"/>
    <dgm:cxn modelId="{9EDB74E8-0DE2-4196-B78A-EDCB8A6BA156}" type="presOf" srcId="{7A1F58B3-D7EE-4816-9C97-C6A80EF0EC0E}" destId="{CA4F7E29-B461-4B93-A010-F7D3ACDD7AA7}" srcOrd="0" destOrd="0" presId="urn:microsoft.com/office/officeart/2005/8/layout/hierarchy2"/>
    <dgm:cxn modelId="{BAB657E8-F3EE-4E7B-9A03-5A54596E16C1}" srcId="{F4897B43-9131-4BA2-AD28-0747639AC560}" destId="{3883E680-F195-4375-8E76-F64DECDF579D}" srcOrd="2" destOrd="0" parTransId="{7A1F58B3-D7EE-4816-9C97-C6A80EF0EC0E}" sibTransId="{6531D626-24E8-450C-84CD-9F24A7008AD7}"/>
    <dgm:cxn modelId="{23255406-59BC-4796-949D-E1C431060BB4}" type="presParOf" srcId="{E3B2DC6A-AFCF-4902-9791-49217C7F9FA2}" destId="{03D9328A-C024-413D-A40B-BAC937141388}" srcOrd="0" destOrd="0" presId="urn:microsoft.com/office/officeart/2005/8/layout/hierarchy2"/>
    <dgm:cxn modelId="{5223B712-93C6-4EF5-A746-D581852458B7}" type="presParOf" srcId="{03D9328A-C024-413D-A40B-BAC937141388}" destId="{960F1954-A37E-4F70-86C8-B404945100DD}" srcOrd="0" destOrd="0" presId="urn:microsoft.com/office/officeart/2005/8/layout/hierarchy2"/>
    <dgm:cxn modelId="{BD6426ED-ACB0-40DE-8CBB-D9319814A462}" type="presParOf" srcId="{03D9328A-C024-413D-A40B-BAC937141388}" destId="{697447A9-ED6F-4789-8E91-6555FB40CBF1}" srcOrd="1" destOrd="0" presId="urn:microsoft.com/office/officeart/2005/8/layout/hierarchy2"/>
    <dgm:cxn modelId="{2A5C22AD-27C0-4E4B-8281-A31ABA6E0F9F}" type="presParOf" srcId="{697447A9-ED6F-4789-8E91-6555FB40CBF1}" destId="{B192E483-0492-47FF-BD39-99864987985A}" srcOrd="0" destOrd="0" presId="urn:microsoft.com/office/officeart/2005/8/layout/hierarchy2"/>
    <dgm:cxn modelId="{87B8D31A-6090-4A36-9E48-68730BFC28D9}" type="presParOf" srcId="{B192E483-0492-47FF-BD39-99864987985A}" destId="{0FC7E652-B8EE-43B0-96BD-0BA387ECAE65}" srcOrd="0" destOrd="0" presId="urn:microsoft.com/office/officeart/2005/8/layout/hierarchy2"/>
    <dgm:cxn modelId="{2B2B47A8-62B1-41FF-A227-EA791FB02902}" type="presParOf" srcId="{697447A9-ED6F-4789-8E91-6555FB40CBF1}" destId="{8C9C1014-7C71-41B5-B467-59A5CD5F1FB6}" srcOrd="1" destOrd="0" presId="urn:microsoft.com/office/officeart/2005/8/layout/hierarchy2"/>
    <dgm:cxn modelId="{52226E05-6211-42A6-9A84-9419CE4BB255}" type="presParOf" srcId="{8C9C1014-7C71-41B5-B467-59A5CD5F1FB6}" destId="{EB114BD4-A997-4CF0-BAE8-F2FB522A59EA}" srcOrd="0" destOrd="0" presId="urn:microsoft.com/office/officeart/2005/8/layout/hierarchy2"/>
    <dgm:cxn modelId="{A231F38F-06F5-4017-8B1B-285F3CF816EA}" type="presParOf" srcId="{8C9C1014-7C71-41B5-B467-59A5CD5F1FB6}" destId="{302B0B73-27DD-4E7A-855B-A8C82BC60833}" srcOrd="1" destOrd="0" presId="urn:microsoft.com/office/officeart/2005/8/layout/hierarchy2"/>
    <dgm:cxn modelId="{310D4087-FC08-414D-8057-9FCB397B50FD}" type="presParOf" srcId="{697447A9-ED6F-4789-8E91-6555FB40CBF1}" destId="{D02F3518-2DF9-40A6-97B3-6BE1200E319F}" srcOrd="2" destOrd="0" presId="urn:microsoft.com/office/officeart/2005/8/layout/hierarchy2"/>
    <dgm:cxn modelId="{C12DA8B7-49BB-4A8C-B310-897A3E9F8B53}" type="presParOf" srcId="{D02F3518-2DF9-40A6-97B3-6BE1200E319F}" destId="{8FF423CF-1777-4E60-8EEC-DBDE9E54825D}" srcOrd="0" destOrd="0" presId="urn:microsoft.com/office/officeart/2005/8/layout/hierarchy2"/>
    <dgm:cxn modelId="{A7CE6D67-6957-48FA-9A80-9DB1B5265295}" type="presParOf" srcId="{697447A9-ED6F-4789-8E91-6555FB40CBF1}" destId="{D7D302D6-B8FE-4A18-8109-9B98BE7DE4B0}" srcOrd="3" destOrd="0" presId="urn:microsoft.com/office/officeart/2005/8/layout/hierarchy2"/>
    <dgm:cxn modelId="{DE6DE204-67B2-4756-A0E3-C21BEA292108}" type="presParOf" srcId="{D7D302D6-B8FE-4A18-8109-9B98BE7DE4B0}" destId="{B6A79FF3-F42C-4152-A99C-FE33A9CB924D}" srcOrd="0" destOrd="0" presId="urn:microsoft.com/office/officeart/2005/8/layout/hierarchy2"/>
    <dgm:cxn modelId="{1C5DBB81-F4D2-42E1-BFDB-32E0D8CE0C4B}" type="presParOf" srcId="{D7D302D6-B8FE-4A18-8109-9B98BE7DE4B0}" destId="{40A80FA5-B87C-408E-94F8-80D8390E6F2D}" srcOrd="1" destOrd="0" presId="urn:microsoft.com/office/officeart/2005/8/layout/hierarchy2"/>
    <dgm:cxn modelId="{8447419E-3D7F-4180-BAF6-1F5BA923B550}" type="presParOf" srcId="{697447A9-ED6F-4789-8E91-6555FB40CBF1}" destId="{CA4F7E29-B461-4B93-A010-F7D3ACDD7AA7}" srcOrd="4" destOrd="0" presId="urn:microsoft.com/office/officeart/2005/8/layout/hierarchy2"/>
    <dgm:cxn modelId="{18A050A7-2F82-40F7-85AB-ECD800E01F92}" type="presParOf" srcId="{CA4F7E29-B461-4B93-A010-F7D3ACDD7AA7}" destId="{B97568B4-C8F9-4CF3-8373-0BF4EDEC0064}" srcOrd="0" destOrd="0" presId="urn:microsoft.com/office/officeart/2005/8/layout/hierarchy2"/>
    <dgm:cxn modelId="{0F0261CA-BF07-411F-B1BD-F60BB1184B9E}" type="presParOf" srcId="{697447A9-ED6F-4789-8E91-6555FB40CBF1}" destId="{0EC70A40-9125-4211-B61B-2EE4947D5EA1}" srcOrd="5" destOrd="0" presId="urn:microsoft.com/office/officeart/2005/8/layout/hierarchy2"/>
    <dgm:cxn modelId="{3CAFE6E7-A4A2-4103-8F75-28C5EFC498EE}" type="presParOf" srcId="{0EC70A40-9125-4211-B61B-2EE4947D5EA1}" destId="{ED0AF001-D65D-48E8-92AE-8AD6BD7F59B9}" srcOrd="0" destOrd="0" presId="urn:microsoft.com/office/officeart/2005/8/layout/hierarchy2"/>
    <dgm:cxn modelId="{8937E196-CEA4-40CD-8E10-C7D2A033BC57}" type="presParOf" srcId="{0EC70A40-9125-4211-B61B-2EE4947D5EA1}" destId="{9B8FA271-637A-43B2-B8B8-AB820BB63862}" srcOrd="1" destOrd="0" presId="urn:microsoft.com/office/officeart/2005/8/layout/hierarchy2"/>
    <dgm:cxn modelId="{BECD1F37-DA9A-45D3-A783-5AFAFEAE80A0}" type="presParOf" srcId="{9B8FA271-637A-43B2-B8B8-AB820BB63862}" destId="{54F6725D-0262-43FE-A2E2-91C0815EFCAA}" srcOrd="0" destOrd="0" presId="urn:microsoft.com/office/officeart/2005/8/layout/hierarchy2"/>
    <dgm:cxn modelId="{1DDA8CC3-5582-4155-8F1B-1C5EAAE5BDF9}" type="presParOf" srcId="{54F6725D-0262-43FE-A2E2-91C0815EFCAA}" destId="{8EF4EA3A-3B17-45CE-BE75-DBC7DDB6AE46}" srcOrd="0" destOrd="0" presId="urn:microsoft.com/office/officeart/2005/8/layout/hierarchy2"/>
    <dgm:cxn modelId="{A9267B8F-1C1C-4408-8EAA-CFC968158E1A}" type="presParOf" srcId="{9B8FA271-637A-43B2-B8B8-AB820BB63862}" destId="{4124A3B0-7E87-4235-9D89-1127C77744C3}" srcOrd="1" destOrd="0" presId="urn:microsoft.com/office/officeart/2005/8/layout/hierarchy2"/>
    <dgm:cxn modelId="{1E0E9BFC-0787-4F94-9139-06A0A8A9DD28}" type="presParOf" srcId="{4124A3B0-7E87-4235-9D89-1127C77744C3}" destId="{7D998564-6336-4A0E-9B97-C1C45828B639}" srcOrd="0" destOrd="0" presId="urn:microsoft.com/office/officeart/2005/8/layout/hierarchy2"/>
    <dgm:cxn modelId="{95072E96-D305-4114-B388-2A4FCCDBDF33}" type="presParOf" srcId="{4124A3B0-7E87-4235-9D89-1127C77744C3}" destId="{D47E707E-937B-4108-BCAF-79EAF1D01D93}" srcOrd="1" destOrd="0" presId="urn:microsoft.com/office/officeart/2005/8/layout/hierarchy2"/>
    <dgm:cxn modelId="{3DF6D52F-F743-4BF8-A0E3-605CAB954D81}" type="presParOf" srcId="{9B8FA271-637A-43B2-B8B8-AB820BB63862}" destId="{383EE5C1-F0BF-4EEC-A9C5-D98CDD04BBA0}" srcOrd="2" destOrd="0" presId="urn:microsoft.com/office/officeart/2005/8/layout/hierarchy2"/>
    <dgm:cxn modelId="{55D4303B-BCEB-45C0-A383-637A821C448A}" type="presParOf" srcId="{383EE5C1-F0BF-4EEC-A9C5-D98CDD04BBA0}" destId="{CD57A03C-E599-4135-A5AE-A88250B787AB}" srcOrd="0" destOrd="0" presId="urn:microsoft.com/office/officeart/2005/8/layout/hierarchy2"/>
    <dgm:cxn modelId="{37A29B39-A082-4D75-B291-99A1702560E7}" type="presParOf" srcId="{9B8FA271-637A-43B2-B8B8-AB820BB63862}" destId="{A8E51158-28AB-4534-A946-20F5FB8141F1}" srcOrd="3" destOrd="0" presId="urn:microsoft.com/office/officeart/2005/8/layout/hierarchy2"/>
    <dgm:cxn modelId="{45780605-DEE5-4459-BD16-CF707CDD6F6B}" type="presParOf" srcId="{A8E51158-28AB-4534-A946-20F5FB8141F1}" destId="{32E4BC0D-0B1F-4002-987A-A48DCC229978}" srcOrd="0" destOrd="0" presId="urn:microsoft.com/office/officeart/2005/8/layout/hierarchy2"/>
    <dgm:cxn modelId="{CD907E28-64A8-403E-A1E7-F88081FE99BB}" type="presParOf" srcId="{A8E51158-28AB-4534-A946-20F5FB8141F1}" destId="{0F162800-B8DA-415D-9FF9-23C3A69A686F}" srcOrd="1" destOrd="0" presId="urn:microsoft.com/office/officeart/2005/8/layout/hierarchy2"/>
    <dgm:cxn modelId="{4E7ABFB7-F52E-4E9A-BCEC-95A8A1E776D2}" type="presParOf" srcId="{9B8FA271-637A-43B2-B8B8-AB820BB63862}" destId="{27220C92-EDAA-4ADF-B8FF-C975CCFA7786}" srcOrd="4" destOrd="0" presId="urn:microsoft.com/office/officeart/2005/8/layout/hierarchy2"/>
    <dgm:cxn modelId="{B4264240-9B5A-4B97-BB7B-2C9AA290BE7F}" type="presParOf" srcId="{27220C92-EDAA-4ADF-B8FF-C975CCFA7786}" destId="{9947A2C6-5E70-4037-B326-DC9D5C7CDFB7}" srcOrd="0" destOrd="0" presId="urn:microsoft.com/office/officeart/2005/8/layout/hierarchy2"/>
    <dgm:cxn modelId="{36AE5673-D66C-4B5D-A410-631E1CDCFEC0}" type="presParOf" srcId="{9B8FA271-637A-43B2-B8B8-AB820BB63862}" destId="{20DBC540-89D5-43E2-98A7-F32FA0798992}" srcOrd="5" destOrd="0" presId="urn:microsoft.com/office/officeart/2005/8/layout/hierarchy2"/>
    <dgm:cxn modelId="{FCC2EE2D-9087-4D6B-A826-22CEA2B64A43}" type="presParOf" srcId="{20DBC540-89D5-43E2-98A7-F32FA0798992}" destId="{E76964ED-CC0D-4309-A795-439AF855ED84}" srcOrd="0" destOrd="0" presId="urn:microsoft.com/office/officeart/2005/8/layout/hierarchy2"/>
    <dgm:cxn modelId="{FA80DDBB-005F-4CAC-8CEE-CE070EB0CD44}" type="presParOf" srcId="{20DBC540-89D5-43E2-98A7-F32FA0798992}" destId="{3516598A-A94C-43A1-B82A-DF53C148E2B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844AB3-9F1B-424C-8840-84A1671DAD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F34975-36DC-4352-8232-CFD997437E4F}">
      <dgm:prSet/>
      <dgm:spPr/>
      <dgm:t>
        <a:bodyPr/>
        <a:lstStyle/>
        <a:p>
          <a:r>
            <a:rPr lang="en-US"/>
            <a:t>Assess: What are the needs and which are priorities?​</a:t>
          </a:r>
        </a:p>
      </dgm:t>
    </dgm:pt>
    <dgm:pt modelId="{191288A4-7B86-4B91-B3DC-A6D8258B0643}" type="parTrans" cxnId="{31C06895-FA3E-41EC-BFE0-A4AACD929529}">
      <dgm:prSet/>
      <dgm:spPr/>
      <dgm:t>
        <a:bodyPr/>
        <a:lstStyle/>
        <a:p>
          <a:endParaRPr lang="en-US"/>
        </a:p>
      </dgm:t>
    </dgm:pt>
    <dgm:pt modelId="{D599815C-7BB4-4D94-B3FC-41A31448C7E9}" type="sibTrans" cxnId="{31C06895-FA3E-41EC-BFE0-A4AACD929529}">
      <dgm:prSet/>
      <dgm:spPr/>
      <dgm:t>
        <a:bodyPr/>
        <a:lstStyle/>
        <a:p>
          <a:endParaRPr lang="en-US"/>
        </a:p>
      </dgm:t>
    </dgm:pt>
    <dgm:pt modelId="{E5AE01FA-0665-47EF-9739-54AEA7CCAB37}">
      <dgm:prSet/>
      <dgm:spPr/>
      <dgm:t>
        <a:bodyPr/>
        <a:lstStyle/>
        <a:p>
          <a:r>
            <a:rPr lang="en-US"/>
            <a:t>Access: What are the client's internal and external resources and how can they be utilized?​</a:t>
          </a:r>
        </a:p>
      </dgm:t>
    </dgm:pt>
    <dgm:pt modelId="{4EE5C174-7F99-4C59-A5E8-A38369EB7229}" type="parTrans" cxnId="{4F34C64A-6966-4DA8-BDEE-39575638CC5A}">
      <dgm:prSet/>
      <dgm:spPr/>
      <dgm:t>
        <a:bodyPr/>
        <a:lstStyle/>
        <a:p>
          <a:endParaRPr lang="en-US"/>
        </a:p>
      </dgm:t>
    </dgm:pt>
    <dgm:pt modelId="{F7C3A5DE-534D-482D-9B87-BD558CFB2E64}" type="sibTrans" cxnId="{4F34C64A-6966-4DA8-BDEE-39575638CC5A}">
      <dgm:prSet/>
      <dgm:spPr/>
      <dgm:t>
        <a:bodyPr/>
        <a:lstStyle/>
        <a:p>
          <a:endParaRPr lang="en-US"/>
        </a:p>
      </dgm:t>
    </dgm:pt>
    <dgm:pt modelId="{33ABF33A-9E23-43E0-8E15-B990960F979D}">
      <dgm:prSet/>
      <dgm:spPr/>
      <dgm:t>
        <a:bodyPr/>
        <a:lstStyle/>
        <a:p>
          <a:r>
            <a:rPr lang="en-US"/>
            <a:t>Triage: When is a situation outside of our scope or expertise? </a:t>
          </a:r>
        </a:p>
      </dgm:t>
    </dgm:pt>
    <dgm:pt modelId="{4F44F7A5-24D5-4512-AF51-E9B4C2F0AA59}" type="parTrans" cxnId="{141BE020-0840-4A00-A79F-7ED2D20FD050}">
      <dgm:prSet/>
      <dgm:spPr/>
      <dgm:t>
        <a:bodyPr/>
        <a:lstStyle/>
        <a:p>
          <a:endParaRPr lang="en-US"/>
        </a:p>
      </dgm:t>
    </dgm:pt>
    <dgm:pt modelId="{833F256A-6079-4DCC-B9B1-D3FFBB00D689}" type="sibTrans" cxnId="{141BE020-0840-4A00-A79F-7ED2D20FD050}">
      <dgm:prSet/>
      <dgm:spPr/>
      <dgm:t>
        <a:bodyPr/>
        <a:lstStyle/>
        <a:p>
          <a:endParaRPr lang="en-US"/>
        </a:p>
      </dgm:t>
    </dgm:pt>
    <dgm:pt modelId="{4EBC9290-39A8-435A-B551-473143DC08F5}" type="pres">
      <dgm:prSet presAssocID="{07844AB3-9F1B-424C-8840-84A1671DAD6F}" presName="root" presStyleCnt="0">
        <dgm:presLayoutVars>
          <dgm:dir/>
          <dgm:resizeHandles val="exact"/>
        </dgm:presLayoutVars>
      </dgm:prSet>
      <dgm:spPr/>
    </dgm:pt>
    <dgm:pt modelId="{51A6F30C-1E1F-4FDF-B576-F12E9320E0CF}" type="pres">
      <dgm:prSet presAssocID="{ABF34975-36DC-4352-8232-CFD997437E4F}" presName="compNode" presStyleCnt="0"/>
      <dgm:spPr/>
    </dgm:pt>
    <dgm:pt modelId="{B4E2D283-F221-48C3-85BE-7C91B8A80318}" type="pres">
      <dgm:prSet presAssocID="{ABF34975-36DC-4352-8232-CFD997437E4F}" presName="bgRect" presStyleLbl="bgShp" presStyleIdx="0" presStyleCnt="3"/>
      <dgm:spPr/>
    </dgm:pt>
    <dgm:pt modelId="{FC704539-7EA5-4D4D-ACCB-BE83624A8976}" type="pres">
      <dgm:prSet presAssocID="{ABF34975-36DC-4352-8232-CFD997437E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C06ADE25-FFC9-4B08-A17C-1D8BCE26A0CE}" type="pres">
      <dgm:prSet presAssocID="{ABF34975-36DC-4352-8232-CFD997437E4F}" presName="spaceRect" presStyleCnt="0"/>
      <dgm:spPr/>
    </dgm:pt>
    <dgm:pt modelId="{DD490D0B-AECC-4DD8-9385-73D4F76EF681}" type="pres">
      <dgm:prSet presAssocID="{ABF34975-36DC-4352-8232-CFD997437E4F}" presName="parTx" presStyleLbl="revTx" presStyleIdx="0" presStyleCnt="3">
        <dgm:presLayoutVars>
          <dgm:chMax val="0"/>
          <dgm:chPref val="0"/>
        </dgm:presLayoutVars>
      </dgm:prSet>
      <dgm:spPr/>
    </dgm:pt>
    <dgm:pt modelId="{DE1827AF-F399-447D-8CE4-58CD8B969EC7}" type="pres">
      <dgm:prSet presAssocID="{D599815C-7BB4-4D94-B3FC-41A31448C7E9}" presName="sibTrans" presStyleCnt="0"/>
      <dgm:spPr/>
    </dgm:pt>
    <dgm:pt modelId="{8BA5D449-0FBB-4A5A-8E39-137F46487513}" type="pres">
      <dgm:prSet presAssocID="{E5AE01FA-0665-47EF-9739-54AEA7CCAB37}" presName="compNode" presStyleCnt="0"/>
      <dgm:spPr/>
    </dgm:pt>
    <dgm:pt modelId="{4D170E02-9718-4A5C-BDFD-830C015AB9AE}" type="pres">
      <dgm:prSet presAssocID="{E5AE01FA-0665-47EF-9739-54AEA7CCAB37}" presName="bgRect" presStyleLbl="bgShp" presStyleIdx="1" presStyleCnt="3"/>
      <dgm:spPr/>
    </dgm:pt>
    <dgm:pt modelId="{80A48249-5250-4EA6-8831-10C2FC542533}" type="pres">
      <dgm:prSet presAssocID="{E5AE01FA-0665-47EF-9739-54AEA7CCAB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20FD166D-1010-4689-A12B-8FCE202BFCFC}" type="pres">
      <dgm:prSet presAssocID="{E5AE01FA-0665-47EF-9739-54AEA7CCAB37}" presName="spaceRect" presStyleCnt="0"/>
      <dgm:spPr/>
    </dgm:pt>
    <dgm:pt modelId="{79EF5FC1-D9F2-4E7F-BC3D-B0376317B5FF}" type="pres">
      <dgm:prSet presAssocID="{E5AE01FA-0665-47EF-9739-54AEA7CCAB37}" presName="parTx" presStyleLbl="revTx" presStyleIdx="1" presStyleCnt="3">
        <dgm:presLayoutVars>
          <dgm:chMax val="0"/>
          <dgm:chPref val="0"/>
        </dgm:presLayoutVars>
      </dgm:prSet>
      <dgm:spPr/>
    </dgm:pt>
    <dgm:pt modelId="{33FBE7E0-9787-442C-A590-770D70F0453B}" type="pres">
      <dgm:prSet presAssocID="{F7C3A5DE-534D-482D-9B87-BD558CFB2E64}" presName="sibTrans" presStyleCnt="0"/>
      <dgm:spPr/>
    </dgm:pt>
    <dgm:pt modelId="{5242DC14-DD1C-4BA1-859A-5361F26F8B23}" type="pres">
      <dgm:prSet presAssocID="{33ABF33A-9E23-43E0-8E15-B990960F979D}" presName="compNode" presStyleCnt="0"/>
      <dgm:spPr/>
    </dgm:pt>
    <dgm:pt modelId="{BCD8A678-93BC-468F-89D7-8B6C8962BF8D}" type="pres">
      <dgm:prSet presAssocID="{33ABF33A-9E23-43E0-8E15-B990960F979D}" presName="bgRect" presStyleLbl="bgShp" presStyleIdx="2" presStyleCnt="3"/>
      <dgm:spPr/>
    </dgm:pt>
    <dgm:pt modelId="{2A28CEAE-7B2F-4DB5-8317-F47775907409}" type="pres">
      <dgm:prSet presAssocID="{33ABF33A-9E23-43E0-8E15-B990960F97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1494CCD7-51E6-4A2B-9B86-C023C4BEF5C8}" type="pres">
      <dgm:prSet presAssocID="{33ABF33A-9E23-43E0-8E15-B990960F979D}" presName="spaceRect" presStyleCnt="0"/>
      <dgm:spPr/>
    </dgm:pt>
    <dgm:pt modelId="{A8A1A55D-1CF2-4458-9277-1EA1F229418F}" type="pres">
      <dgm:prSet presAssocID="{33ABF33A-9E23-43E0-8E15-B990960F979D}" presName="parTx" presStyleLbl="revTx" presStyleIdx="2" presStyleCnt="3">
        <dgm:presLayoutVars>
          <dgm:chMax val="0"/>
          <dgm:chPref val="0"/>
        </dgm:presLayoutVars>
      </dgm:prSet>
      <dgm:spPr/>
    </dgm:pt>
  </dgm:ptLst>
  <dgm:cxnLst>
    <dgm:cxn modelId="{F48B670E-06AB-4D8B-9693-DFF267DFC808}" type="presOf" srcId="{33ABF33A-9E23-43E0-8E15-B990960F979D}" destId="{A8A1A55D-1CF2-4458-9277-1EA1F229418F}" srcOrd="0" destOrd="0" presId="urn:microsoft.com/office/officeart/2018/2/layout/IconVerticalSolidList"/>
    <dgm:cxn modelId="{141BE020-0840-4A00-A79F-7ED2D20FD050}" srcId="{07844AB3-9F1B-424C-8840-84A1671DAD6F}" destId="{33ABF33A-9E23-43E0-8E15-B990960F979D}" srcOrd="2" destOrd="0" parTransId="{4F44F7A5-24D5-4512-AF51-E9B4C2F0AA59}" sibTransId="{833F256A-6079-4DCC-B9B1-D3FFBB00D689}"/>
    <dgm:cxn modelId="{4F34C64A-6966-4DA8-BDEE-39575638CC5A}" srcId="{07844AB3-9F1B-424C-8840-84A1671DAD6F}" destId="{E5AE01FA-0665-47EF-9739-54AEA7CCAB37}" srcOrd="1" destOrd="0" parTransId="{4EE5C174-7F99-4C59-A5E8-A38369EB7229}" sibTransId="{F7C3A5DE-534D-482D-9B87-BD558CFB2E64}"/>
    <dgm:cxn modelId="{B5643176-AB5E-41AE-964E-47BAC6F7698D}" type="presOf" srcId="{ABF34975-36DC-4352-8232-CFD997437E4F}" destId="{DD490D0B-AECC-4DD8-9385-73D4F76EF681}" srcOrd="0" destOrd="0" presId="urn:microsoft.com/office/officeart/2018/2/layout/IconVerticalSolidList"/>
    <dgm:cxn modelId="{8D8F1C83-D8CB-40B3-B6FB-76817ACD6F71}" type="presOf" srcId="{E5AE01FA-0665-47EF-9739-54AEA7CCAB37}" destId="{79EF5FC1-D9F2-4E7F-BC3D-B0376317B5FF}" srcOrd="0" destOrd="0" presId="urn:microsoft.com/office/officeart/2018/2/layout/IconVerticalSolidList"/>
    <dgm:cxn modelId="{31C06895-FA3E-41EC-BFE0-A4AACD929529}" srcId="{07844AB3-9F1B-424C-8840-84A1671DAD6F}" destId="{ABF34975-36DC-4352-8232-CFD997437E4F}" srcOrd="0" destOrd="0" parTransId="{191288A4-7B86-4B91-B3DC-A6D8258B0643}" sibTransId="{D599815C-7BB4-4D94-B3FC-41A31448C7E9}"/>
    <dgm:cxn modelId="{8A9EDDC2-9013-419F-AF83-13BD9F2084CF}" type="presOf" srcId="{07844AB3-9F1B-424C-8840-84A1671DAD6F}" destId="{4EBC9290-39A8-435A-B551-473143DC08F5}" srcOrd="0" destOrd="0" presId="urn:microsoft.com/office/officeart/2018/2/layout/IconVerticalSolidList"/>
    <dgm:cxn modelId="{4BBC5BD1-710E-4FA9-B3C1-B07505FD0F3C}" type="presParOf" srcId="{4EBC9290-39A8-435A-B551-473143DC08F5}" destId="{51A6F30C-1E1F-4FDF-B576-F12E9320E0CF}" srcOrd="0" destOrd="0" presId="urn:microsoft.com/office/officeart/2018/2/layout/IconVerticalSolidList"/>
    <dgm:cxn modelId="{7D468B83-C16C-4EF8-9E73-842A3B459D5C}" type="presParOf" srcId="{51A6F30C-1E1F-4FDF-B576-F12E9320E0CF}" destId="{B4E2D283-F221-48C3-85BE-7C91B8A80318}" srcOrd="0" destOrd="0" presId="urn:microsoft.com/office/officeart/2018/2/layout/IconVerticalSolidList"/>
    <dgm:cxn modelId="{11679532-E63B-4C57-9405-E4FBB11DE57C}" type="presParOf" srcId="{51A6F30C-1E1F-4FDF-B576-F12E9320E0CF}" destId="{FC704539-7EA5-4D4D-ACCB-BE83624A8976}" srcOrd="1" destOrd="0" presId="urn:microsoft.com/office/officeart/2018/2/layout/IconVerticalSolidList"/>
    <dgm:cxn modelId="{DE2BD46F-5F1F-4418-B5BE-0A9C4688D820}" type="presParOf" srcId="{51A6F30C-1E1F-4FDF-B576-F12E9320E0CF}" destId="{C06ADE25-FFC9-4B08-A17C-1D8BCE26A0CE}" srcOrd="2" destOrd="0" presId="urn:microsoft.com/office/officeart/2018/2/layout/IconVerticalSolidList"/>
    <dgm:cxn modelId="{748314CE-3505-44F0-A378-ACA4CDD81AD6}" type="presParOf" srcId="{51A6F30C-1E1F-4FDF-B576-F12E9320E0CF}" destId="{DD490D0B-AECC-4DD8-9385-73D4F76EF681}" srcOrd="3" destOrd="0" presId="urn:microsoft.com/office/officeart/2018/2/layout/IconVerticalSolidList"/>
    <dgm:cxn modelId="{9D49B4BD-7748-42B0-8745-E0623A1C15F8}" type="presParOf" srcId="{4EBC9290-39A8-435A-B551-473143DC08F5}" destId="{DE1827AF-F399-447D-8CE4-58CD8B969EC7}" srcOrd="1" destOrd="0" presId="urn:microsoft.com/office/officeart/2018/2/layout/IconVerticalSolidList"/>
    <dgm:cxn modelId="{7FD7A514-C576-40B0-B3D4-5EC8273630A9}" type="presParOf" srcId="{4EBC9290-39A8-435A-B551-473143DC08F5}" destId="{8BA5D449-0FBB-4A5A-8E39-137F46487513}" srcOrd="2" destOrd="0" presId="urn:microsoft.com/office/officeart/2018/2/layout/IconVerticalSolidList"/>
    <dgm:cxn modelId="{6DEF23D8-513B-43FF-B793-BE629ED06394}" type="presParOf" srcId="{8BA5D449-0FBB-4A5A-8E39-137F46487513}" destId="{4D170E02-9718-4A5C-BDFD-830C015AB9AE}" srcOrd="0" destOrd="0" presId="urn:microsoft.com/office/officeart/2018/2/layout/IconVerticalSolidList"/>
    <dgm:cxn modelId="{7D07FCC8-65D1-49FC-8579-A4E55834B3F3}" type="presParOf" srcId="{8BA5D449-0FBB-4A5A-8E39-137F46487513}" destId="{80A48249-5250-4EA6-8831-10C2FC542533}" srcOrd="1" destOrd="0" presId="urn:microsoft.com/office/officeart/2018/2/layout/IconVerticalSolidList"/>
    <dgm:cxn modelId="{B0CDD0E7-27D2-420C-A3E6-0B4EF220D641}" type="presParOf" srcId="{8BA5D449-0FBB-4A5A-8E39-137F46487513}" destId="{20FD166D-1010-4689-A12B-8FCE202BFCFC}" srcOrd="2" destOrd="0" presId="urn:microsoft.com/office/officeart/2018/2/layout/IconVerticalSolidList"/>
    <dgm:cxn modelId="{5A11383C-9FBE-43EF-85A4-144CADD13A32}" type="presParOf" srcId="{8BA5D449-0FBB-4A5A-8E39-137F46487513}" destId="{79EF5FC1-D9F2-4E7F-BC3D-B0376317B5FF}" srcOrd="3" destOrd="0" presId="urn:microsoft.com/office/officeart/2018/2/layout/IconVerticalSolidList"/>
    <dgm:cxn modelId="{41390DBD-F1A1-47B4-BFFE-441BE4FB90F2}" type="presParOf" srcId="{4EBC9290-39A8-435A-B551-473143DC08F5}" destId="{33FBE7E0-9787-442C-A590-770D70F0453B}" srcOrd="3" destOrd="0" presId="urn:microsoft.com/office/officeart/2018/2/layout/IconVerticalSolidList"/>
    <dgm:cxn modelId="{F298951F-C821-4796-BD87-F7842A3F73C4}" type="presParOf" srcId="{4EBC9290-39A8-435A-B551-473143DC08F5}" destId="{5242DC14-DD1C-4BA1-859A-5361F26F8B23}" srcOrd="4" destOrd="0" presId="urn:microsoft.com/office/officeart/2018/2/layout/IconVerticalSolidList"/>
    <dgm:cxn modelId="{A0B507F5-3AEB-40F5-B106-B159A6C1E7E7}" type="presParOf" srcId="{5242DC14-DD1C-4BA1-859A-5361F26F8B23}" destId="{BCD8A678-93BC-468F-89D7-8B6C8962BF8D}" srcOrd="0" destOrd="0" presId="urn:microsoft.com/office/officeart/2018/2/layout/IconVerticalSolidList"/>
    <dgm:cxn modelId="{041310EB-6335-4CDE-BE53-7DEF79920E7D}" type="presParOf" srcId="{5242DC14-DD1C-4BA1-859A-5361F26F8B23}" destId="{2A28CEAE-7B2F-4DB5-8317-F47775907409}" srcOrd="1" destOrd="0" presId="urn:microsoft.com/office/officeart/2018/2/layout/IconVerticalSolidList"/>
    <dgm:cxn modelId="{C3D2EEE8-6A7E-4C15-AEA7-FFE029A6FA67}" type="presParOf" srcId="{5242DC14-DD1C-4BA1-859A-5361F26F8B23}" destId="{1494CCD7-51E6-4A2B-9B86-C023C4BEF5C8}" srcOrd="2" destOrd="0" presId="urn:microsoft.com/office/officeart/2018/2/layout/IconVerticalSolidList"/>
    <dgm:cxn modelId="{75281B16-C1F1-4AA6-8AF4-6FC5390EA360}" type="presParOf" srcId="{5242DC14-DD1C-4BA1-859A-5361F26F8B23}" destId="{A8A1A55D-1CF2-4458-9277-1EA1F229418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7123BC-4C8D-40F0-8FF0-E62CAEA5D65E}"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7CCA8679-AF03-47BE-8601-3F169FBF19C6}">
      <dgm:prSet phldr="0"/>
      <dgm:spPr/>
      <dgm:t>
        <a:bodyPr/>
        <a:lstStyle/>
        <a:p>
          <a:pPr rtl="0"/>
          <a:r>
            <a:rPr lang="en-US" b="1"/>
            <a:t>Values</a:t>
          </a:r>
          <a:r>
            <a:rPr lang="en-US"/>
            <a:t>: what clients consider most important </a:t>
          </a:r>
          <a:r>
            <a:rPr lang="en-US">
              <a:latin typeface="Calibri Light" panose="020F0302020204030204"/>
            </a:rPr>
            <a:t> </a:t>
          </a:r>
          <a:endParaRPr lang="en-US"/>
        </a:p>
      </dgm:t>
    </dgm:pt>
    <dgm:pt modelId="{73A0B16E-70D5-4E12-A0B3-149CE2A2D09C}" type="parTrans" cxnId="{72E4092B-6A8C-4C29-928A-565E6EDF8380}">
      <dgm:prSet/>
      <dgm:spPr/>
    </dgm:pt>
    <dgm:pt modelId="{BDA37CB9-9D82-4B06-AF8D-8352620E6158}" type="sibTrans" cxnId="{72E4092B-6A8C-4C29-928A-565E6EDF8380}">
      <dgm:prSet/>
      <dgm:spPr/>
    </dgm:pt>
    <dgm:pt modelId="{B941B570-21E8-499E-95D2-D2C8FDC550EC}">
      <dgm:prSet phldr="0"/>
      <dgm:spPr/>
      <dgm:t>
        <a:bodyPr/>
        <a:lstStyle/>
        <a:p>
          <a:pPr rtl="0"/>
          <a:r>
            <a:rPr lang="en-US" b="1"/>
            <a:t>Mindset and Attitude:</a:t>
          </a:r>
          <a:r>
            <a:rPr lang="en-US"/>
            <a:t> client's feelings about a given situation</a:t>
          </a:r>
          <a:r>
            <a:rPr lang="en-US">
              <a:latin typeface="Calibri Light" panose="020F0302020204030204"/>
            </a:rPr>
            <a:t> </a:t>
          </a:r>
          <a:endParaRPr lang="en-US"/>
        </a:p>
      </dgm:t>
    </dgm:pt>
    <dgm:pt modelId="{5EEDD91D-3F67-441E-A770-322D409AE9B5}" type="parTrans" cxnId="{5AE59091-C9B9-4831-A2B3-F8B021723C55}">
      <dgm:prSet/>
      <dgm:spPr/>
    </dgm:pt>
    <dgm:pt modelId="{82D6363F-65E4-4894-A1CB-D54C42F49224}" type="sibTrans" cxnId="{5AE59091-C9B9-4831-A2B3-F8B021723C55}">
      <dgm:prSet/>
      <dgm:spPr/>
    </dgm:pt>
    <dgm:pt modelId="{2973EEEB-3E8C-47CB-BB98-184516E2E9BF}">
      <dgm:prSet phldr="0"/>
      <dgm:spPr/>
      <dgm:t>
        <a:bodyPr/>
        <a:lstStyle/>
        <a:p>
          <a:pPr rtl="0"/>
          <a:r>
            <a:rPr lang="en-US" b="1"/>
            <a:t>Skills: </a:t>
          </a:r>
          <a:r>
            <a:rPr lang="en-US"/>
            <a:t>Level of various abilities that support self-sufficiency</a:t>
          </a:r>
          <a:r>
            <a:rPr lang="en-US">
              <a:latin typeface="Calibri Light" panose="020F0302020204030204"/>
            </a:rPr>
            <a:t> </a:t>
          </a:r>
          <a:endParaRPr lang="en-US"/>
        </a:p>
      </dgm:t>
    </dgm:pt>
    <dgm:pt modelId="{3EE78838-2777-43F6-A7FA-A9D04DEEE676}" type="parTrans" cxnId="{F7865AA0-EA1F-4B71-9664-86AC46FBB5B5}">
      <dgm:prSet/>
      <dgm:spPr/>
    </dgm:pt>
    <dgm:pt modelId="{AC3F6B2C-64C1-4D26-A502-8158EF412553}" type="sibTrans" cxnId="{F7865AA0-EA1F-4B71-9664-86AC46FBB5B5}">
      <dgm:prSet/>
      <dgm:spPr/>
    </dgm:pt>
    <dgm:pt modelId="{41A14BE5-CB77-413D-B373-13613BE13A2B}">
      <dgm:prSet phldr="0"/>
      <dgm:spPr/>
      <dgm:t>
        <a:bodyPr/>
        <a:lstStyle/>
        <a:p>
          <a:r>
            <a:rPr lang="en-US" b="1"/>
            <a:t>Ability and Willingness to Accept Help</a:t>
          </a:r>
          <a:r>
            <a:rPr lang="en-US"/>
            <a:t> </a:t>
          </a:r>
        </a:p>
      </dgm:t>
    </dgm:pt>
    <dgm:pt modelId="{29F5AEDA-4CD7-4787-8494-7B4A80D78DBF}" type="parTrans" cxnId="{37A3C536-E3A1-4EBF-96C5-E76085010FDC}">
      <dgm:prSet/>
      <dgm:spPr/>
    </dgm:pt>
    <dgm:pt modelId="{AF181DA3-AF20-4D7E-B361-B8DCB3D46FD1}" type="sibTrans" cxnId="{37A3C536-E3A1-4EBF-96C5-E76085010FDC}">
      <dgm:prSet/>
      <dgm:spPr/>
    </dgm:pt>
    <dgm:pt modelId="{47E26B3A-7C05-4818-928C-AB80BE70C296}">
      <dgm:prSet phldr="0"/>
      <dgm:spPr/>
      <dgm:t>
        <a:bodyPr/>
        <a:lstStyle/>
        <a:p>
          <a:pPr rtl="0"/>
          <a:r>
            <a:rPr lang="en-US" b="1">
              <a:latin typeface="Calibri"/>
              <a:ea typeface="Calibri"/>
              <a:cs typeface="Calibri"/>
            </a:rPr>
            <a:t>Other Strengths</a:t>
          </a:r>
        </a:p>
      </dgm:t>
    </dgm:pt>
    <dgm:pt modelId="{ACF0BF8E-3952-46E2-854F-8C8F2E0BFA06}" type="parTrans" cxnId="{F0F34E93-BC98-4CE0-A17F-BC2545BC81BC}">
      <dgm:prSet/>
      <dgm:spPr/>
    </dgm:pt>
    <dgm:pt modelId="{F79FC7AE-6BA9-44C9-B87C-C2FE0BCDEEA6}" type="sibTrans" cxnId="{F0F34E93-BC98-4CE0-A17F-BC2545BC81BC}">
      <dgm:prSet/>
      <dgm:spPr/>
    </dgm:pt>
    <dgm:pt modelId="{D0093E41-E2E8-4C8D-9770-5BA59F6D54B4}" type="pres">
      <dgm:prSet presAssocID="{BA7123BC-4C8D-40F0-8FF0-E62CAEA5D65E}" presName="diagram" presStyleCnt="0">
        <dgm:presLayoutVars>
          <dgm:dir/>
          <dgm:resizeHandles val="exact"/>
        </dgm:presLayoutVars>
      </dgm:prSet>
      <dgm:spPr/>
    </dgm:pt>
    <dgm:pt modelId="{216A7576-DC73-4F86-AFDC-75D93938D858}" type="pres">
      <dgm:prSet presAssocID="{7CCA8679-AF03-47BE-8601-3F169FBF19C6}" presName="node" presStyleLbl="node1" presStyleIdx="0" presStyleCnt="5">
        <dgm:presLayoutVars>
          <dgm:bulletEnabled val="1"/>
        </dgm:presLayoutVars>
      </dgm:prSet>
      <dgm:spPr>
        <a:solidFill>
          <a:schemeClr val="accent5"/>
        </a:solidFill>
      </dgm:spPr>
    </dgm:pt>
    <dgm:pt modelId="{9B59A61B-105C-45C7-B9D3-FF3D2C81706B}" type="pres">
      <dgm:prSet presAssocID="{BDA37CB9-9D82-4B06-AF8D-8352620E6158}" presName="sibTrans" presStyleCnt="0"/>
      <dgm:spPr/>
    </dgm:pt>
    <dgm:pt modelId="{03E390BF-BA1F-4917-A5D1-86C685D81587}" type="pres">
      <dgm:prSet presAssocID="{B941B570-21E8-499E-95D2-D2C8FDC550EC}" presName="node" presStyleLbl="node1" presStyleIdx="1" presStyleCnt="5">
        <dgm:presLayoutVars>
          <dgm:bulletEnabled val="1"/>
        </dgm:presLayoutVars>
      </dgm:prSet>
      <dgm:spPr>
        <a:solidFill>
          <a:schemeClr val="accent5"/>
        </a:solidFill>
      </dgm:spPr>
    </dgm:pt>
    <dgm:pt modelId="{16443D7A-533A-4347-8D21-78437191F2AF}" type="pres">
      <dgm:prSet presAssocID="{82D6363F-65E4-4894-A1CB-D54C42F49224}" presName="sibTrans" presStyleCnt="0"/>
      <dgm:spPr/>
    </dgm:pt>
    <dgm:pt modelId="{F54CCBD3-BA9B-4952-B52D-D2622C5245C4}" type="pres">
      <dgm:prSet presAssocID="{2973EEEB-3E8C-47CB-BB98-184516E2E9BF}" presName="node" presStyleLbl="node1" presStyleIdx="2" presStyleCnt="5">
        <dgm:presLayoutVars>
          <dgm:bulletEnabled val="1"/>
        </dgm:presLayoutVars>
      </dgm:prSet>
      <dgm:spPr>
        <a:solidFill>
          <a:schemeClr val="accent5"/>
        </a:solidFill>
      </dgm:spPr>
    </dgm:pt>
    <dgm:pt modelId="{1B2B2547-C793-4A93-9791-AC088CFE9099}" type="pres">
      <dgm:prSet presAssocID="{AC3F6B2C-64C1-4D26-A502-8158EF412553}" presName="sibTrans" presStyleCnt="0"/>
      <dgm:spPr/>
    </dgm:pt>
    <dgm:pt modelId="{C310C319-26C5-4D20-B9DF-F1DFAA7D10FA}" type="pres">
      <dgm:prSet presAssocID="{41A14BE5-CB77-413D-B373-13613BE13A2B}" presName="node" presStyleLbl="node1" presStyleIdx="3" presStyleCnt="5">
        <dgm:presLayoutVars>
          <dgm:bulletEnabled val="1"/>
        </dgm:presLayoutVars>
      </dgm:prSet>
      <dgm:spPr>
        <a:solidFill>
          <a:schemeClr val="accent5"/>
        </a:solidFill>
      </dgm:spPr>
    </dgm:pt>
    <dgm:pt modelId="{F7A5E1D0-556C-4C5F-BBB2-3E51842DE33E}" type="pres">
      <dgm:prSet presAssocID="{AF181DA3-AF20-4D7E-B361-B8DCB3D46FD1}" presName="sibTrans" presStyleCnt="0"/>
      <dgm:spPr/>
    </dgm:pt>
    <dgm:pt modelId="{6DD1F174-98A5-4495-A167-43B97EFEDFD1}" type="pres">
      <dgm:prSet presAssocID="{47E26B3A-7C05-4818-928C-AB80BE70C296}" presName="node" presStyleLbl="node1" presStyleIdx="4" presStyleCnt="5">
        <dgm:presLayoutVars>
          <dgm:bulletEnabled val="1"/>
        </dgm:presLayoutVars>
      </dgm:prSet>
      <dgm:spPr>
        <a:solidFill>
          <a:schemeClr val="accent5"/>
        </a:solidFill>
      </dgm:spPr>
    </dgm:pt>
  </dgm:ptLst>
  <dgm:cxnLst>
    <dgm:cxn modelId="{72E4092B-6A8C-4C29-928A-565E6EDF8380}" srcId="{BA7123BC-4C8D-40F0-8FF0-E62CAEA5D65E}" destId="{7CCA8679-AF03-47BE-8601-3F169FBF19C6}" srcOrd="0" destOrd="0" parTransId="{73A0B16E-70D5-4E12-A0B3-149CE2A2D09C}" sibTransId="{BDA37CB9-9D82-4B06-AF8D-8352620E6158}"/>
    <dgm:cxn modelId="{D8038C32-C6AC-4593-A0DB-8D2CFFEC398A}" type="presOf" srcId="{2973EEEB-3E8C-47CB-BB98-184516E2E9BF}" destId="{F54CCBD3-BA9B-4952-B52D-D2622C5245C4}" srcOrd="0" destOrd="0" presId="urn:microsoft.com/office/officeart/2005/8/layout/default"/>
    <dgm:cxn modelId="{37A3C536-E3A1-4EBF-96C5-E76085010FDC}" srcId="{BA7123BC-4C8D-40F0-8FF0-E62CAEA5D65E}" destId="{41A14BE5-CB77-413D-B373-13613BE13A2B}" srcOrd="3" destOrd="0" parTransId="{29F5AEDA-4CD7-4787-8494-7B4A80D78DBF}" sibTransId="{AF181DA3-AF20-4D7E-B361-B8DCB3D46FD1}"/>
    <dgm:cxn modelId="{8141273C-75C7-4191-9874-6B44AA0268F2}" type="presOf" srcId="{BA7123BC-4C8D-40F0-8FF0-E62CAEA5D65E}" destId="{D0093E41-E2E8-4C8D-9770-5BA59F6D54B4}" srcOrd="0" destOrd="0" presId="urn:microsoft.com/office/officeart/2005/8/layout/default"/>
    <dgm:cxn modelId="{C5141382-983B-4BC7-8C31-97E7F26A9C93}" type="presOf" srcId="{41A14BE5-CB77-413D-B373-13613BE13A2B}" destId="{C310C319-26C5-4D20-B9DF-F1DFAA7D10FA}" srcOrd="0" destOrd="0" presId="urn:microsoft.com/office/officeart/2005/8/layout/default"/>
    <dgm:cxn modelId="{5AE59091-C9B9-4831-A2B3-F8B021723C55}" srcId="{BA7123BC-4C8D-40F0-8FF0-E62CAEA5D65E}" destId="{B941B570-21E8-499E-95D2-D2C8FDC550EC}" srcOrd="1" destOrd="0" parTransId="{5EEDD91D-3F67-441E-A770-322D409AE9B5}" sibTransId="{82D6363F-65E4-4894-A1CB-D54C42F49224}"/>
    <dgm:cxn modelId="{F0F34E93-BC98-4CE0-A17F-BC2545BC81BC}" srcId="{BA7123BC-4C8D-40F0-8FF0-E62CAEA5D65E}" destId="{47E26B3A-7C05-4818-928C-AB80BE70C296}" srcOrd="4" destOrd="0" parTransId="{ACF0BF8E-3952-46E2-854F-8C8F2E0BFA06}" sibTransId="{F79FC7AE-6BA9-44C9-B87C-C2FE0BCDEEA6}"/>
    <dgm:cxn modelId="{F7865AA0-EA1F-4B71-9664-86AC46FBB5B5}" srcId="{BA7123BC-4C8D-40F0-8FF0-E62CAEA5D65E}" destId="{2973EEEB-3E8C-47CB-BB98-184516E2E9BF}" srcOrd="2" destOrd="0" parTransId="{3EE78838-2777-43F6-A7FA-A9D04DEEE676}" sibTransId="{AC3F6B2C-64C1-4D26-A502-8158EF412553}"/>
    <dgm:cxn modelId="{BEA184C6-B17E-48F0-911B-FC787CEEAF1E}" type="presOf" srcId="{47E26B3A-7C05-4818-928C-AB80BE70C296}" destId="{6DD1F174-98A5-4495-A167-43B97EFEDFD1}" srcOrd="0" destOrd="0" presId="urn:microsoft.com/office/officeart/2005/8/layout/default"/>
    <dgm:cxn modelId="{A0FFCADA-9436-4B48-9C88-0C6D56483347}" type="presOf" srcId="{B941B570-21E8-499E-95D2-D2C8FDC550EC}" destId="{03E390BF-BA1F-4917-A5D1-86C685D81587}" srcOrd="0" destOrd="0" presId="urn:microsoft.com/office/officeart/2005/8/layout/default"/>
    <dgm:cxn modelId="{0D5AB6DD-3B0B-4A46-8AA7-2137AC107467}" type="presOf" srcId="{7CCA8679-AF03-47BE-8601-3F169FBF19C6}" destId="{216A7576-DC73-4F86-AFDC-75D93938D858}" srcOrd="0" destOrd="0" presId="urn:microsoft.com/office/officeart/2005/8/layout/default"/>
    <dgm:cxn modelId="{E4F9EBCF-25B2-4B3B-83A9-574EDBE6BE27}" type="presParOf" srcId="{D0093E41-E2E8-4C8D-9770-5BA59F6D54B4}" destId="{216A7576-DC73-4F86-AFDC-75D93938D858}" srcOrd="0" destOrd="0" presId="urn:microsoft.com/office/officeart/2005/8/layout/default"/>
    <dgm:cxn modelId="{E51FB9A6-47E2-4F47-8163-9C6DFCA42E72}" type="presParOf" srcId="{D0093E41-E2E8-4C8D-9770-5BA59F6D54B4}" destId="{9B59A61B-105C-45C7-B9D3-FF3D2C81706B}" srcOrd="1" destOrd="0" presId="urn:microsoft.com/office/officeart/2005/8/layout/default"/>
    <dgm:cxn modelId="{3A935416-9C42-4439-B73A-66B730879312}" type="presParOf" srcId="{D0093E41-E2E8-4C8D-9770-5BA59F6D54B4}" destId="{03E390BF-BA1F-4917-A5D1-86C685D81587}" srcOrd="2" destOrd="0" presId="urn:microsoft.com/office/officeart/2005/8/layout/default"/>
    <dgm:cxn modelId="{671A97D0-B524-45A1-9889-9E40D4447FE4}" type="presParOf" srcId="{D0093E41-E2E8-4C8D-9770-5BA59F6D54B4}" destId="{16443D7A-533A-4347-8D21-78437191F2AF}" srcOrd="3" destOrd="0" presId="urn:microsoft.com/office/officeart/2005/8/layout/default"/>
    <dgm:cxn modelId="{266F09CB-5A6A-418C-B585-4AF31F4157F4}" type="presParOf" srcId="{D0093E41-E2E8-4C8D-9770-5BA59F6D54B4}" destId="{F54CCBD3-BA9B-4952-B52D-D2622C5245C4}" srcOrd="4" destOrd="0" presId="urn:microsoft.com/office/officeart/2005/8/layout/default"/>
    <dgm:cxn modelId="{04E9A535-76DF-4B5E-B79C-101EC4C4BFC4}" type="presParOf" srcId="{D0093E41-E2E8-4C8D-9770-5BA59F6D54B4}" destId="{1B2B2547-C793-4A93-9791-AC088CFE9099}" srcOrd="5" destOrd="0" presId="urn:microsoft.com/office/officeart/2005/8/layout/default"/>
    <dgm:cxn modelId="{3A711165-06E3-4822-B01F-0DD889E1EC97}" type="presParOf" srcId="{D0093E41-E2E8-4C8D-9770-5BA59F6D54B4}" destId="{C310C319-26C5-4D20-B9DF-F1DFAA7D10FA}" srcOrd="6" destOrd="0" presId="urn:microsoft.com/office/officeart/2005/8/layout/default"/>
    <dgm:cxn modelId="{F233FD7C-7FE8-4B3B-9928-B2CC2EBC8F27}" type="presParOf" srcId="{D0093E41-E2E8-4C8D-9770-5BA59F6D54B4}" destId="{F7A5E1D0-556C-4C5F-BBB2-3E51842DE33E}" srcOrd="7" destOrd="0" presId="urn:microsoft.com/office/officeart/2005/8/layout/default"/>
    <dgm:cxn modelId="{7B450322-836C-4E0B-AEC0-2E7A6E6C27E8}" type="presParOf" srcId="{D0093E41-E2E8-4C8D-9770-5BA59F6D54B4}" destId="{6DD1F174-98A5-4495-A167-43B97EFEDFD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1211-C7C1-4D67-B13F-E8854EC567A7}">
      <dsp:nvSpPr>
        <dsp:cNvPr id="0" name=""/>
        <dsp:cNvSpPr/>
      </dsp:nvSpPr>
      <dsp:spPr>
        <a:xfrm>
          <a:off x="0" y="1121706"/>
          <a:ext cx="3054667" cy="1939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11A4E-1221-4A49-AFE8-00627F1B53B4}">
      <dsp:nvSpPr>
        <dsp:cNvPr id="0" name=""/>
        <dsp:cNvSpPr/>
      </dsp:nvSpPr>
      <dsp:spPr>
        <a:xfrm>
          <a:off x="339407" y="1444143"/>
          <a:ext cx="3054667" cy="1939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100000"/>
            </a:lnSpc>
            <a:spcBef>
              <a:spcPct val="0"/>
            </a:spcBef>
            <a:spcAft>
              <a:spcPct val="35000"/>
            </a:spcAft>
            <a:buNone/>
          </a:pPr>
          <a:r>
            <a:rPr lang="en-US" sz="2100" strike="noStrike" kern="1200">
              <a:latin typeface="Calibri"/>
              <a:cs typeface="Calibri"/>
            </a:rPr>
            <a:t>Understand how to apply a Strengths-Based perspective to your work as a Case Manager</a:t>
          </a:r>
        </a:p>
      </dsp:txBody>
      <dsp:txXfrm>
        <a:off x="396219" y="1500955"/>
        <a:ext cx="2941043" cy="1826089"/>
      </dsp:txXfrm>
    </dsp:sp>
    <dsp:sp modelId="{225B4962-AA46-4390-A9F4-2612DA5FEFC4}">
      <dsp:nvSpPr>
        <dsp:cNvPr id="0" name=""/>
        <dsp:cNvSpPr/>
      </dsp:nvSpPr>
      <dsp:spPr>
        <a:xfrm>
          <a:off x="3733482" y="1121706"/>
          <a:ext cx="3054667" cy="1939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CA3D0-1F0F-47E5-A792-DB3B2B4FDFEB}">
      <dsp:nvSpPr>
        <dsp:cNvPr id="0" name=""/>
        <dsp:cNvSpPr/>
      </dsp:nvSpPr>
      <dsp:spPr>
        <a:xfrm>
          <a:off x="4072890" y="1444143"/>
          <a:ext cx="3054667" cy="1939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100000"/>
            </a:lnSpc>
            <a:spcBef>
              <a:spcPct val="0"/>
            </a:spcBef>
            <a:spcAft>
              <a:spcPct val="35000"/>
            </a:spcAft>
            <a:buNone/>
          </a:pPr>
          <a:r>
            <a:rPr lang="en-US" sz="2100" kern="1200">
              <a:latin typeface="Calibri"/>
              <a:cs typeface="Calibri"/>
            </a:rPr>
            <a:t>Know the stages of the Case Management Process and your roles in each stage</a:t>
          </a:r>
        </a:p>
      </dsp:txBody>
      <dsp:txXfrm>
        <a:off x="4129702" y="1500955"/>
        <a:ext cx="2941043" cy="1826089"/>
      </dsp:txXfrm>
    </dsp:sp>
    <dsp:sp modelId="{697900A0-1407-4E02-9FDD-FD6E78E6FF0F}">
      <dsp:nvSpPr>
        <dsp:cNvPr id="0" name=""/>
        <dsp:cNvSpPr/>
      </dsp:nvSpPr>
      <dsp:spPr>
        <a:xfrm>
          <a:off x="7466965" y="1121706"/>
          <a:ext cx="3054667" cy="1939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301E4-73D2-4B9D-88C6-818035A85FB4}">
      <dsp:nvSpPr>
        <dsp:cNvPr id="0" name=""/>
        <dsp:cNvSpPr/>
      </dsp:nvSpPr>
      <dsp:spPr>
        <a:xfrm>
          <a:off x="7806372" y="1444143"/>
          <a:ext cx="3054667" cy="1939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100000"/>
            </a:lnSpc>
            <a:spcBef>
              <a:spcPct val="0"/>
            </a:spcBef>
            <a:spcAft>
              <a:spcPct val="35000"/>
            </a:spcAft>
            <a:buNone/>
          </a:pPr>
          <a:r>
            <a:rPr lang="en-US" sz="2100" kern="1200">
              <a:latin typeface="Calibri"/>
              <a:cs typeface="Calibri"/>
            </a:rPr>
            <a:t>Learn </a:t>
          </a:r>
          <a:r>
            <a:rPr lang="en-US" sz="2100" kern="1200">
              <a:latin typeface="Calibri"/>
              <a:ea typeface="Calibri"/>
              <a:cs typeface="Calibri"/>
            </a:rPr>
            <a:t>some best practices to improve effectiveness in each stage of case management</a:t>
          </a:r>
        </a:p>
      </dsp:txBody>
      <dsp:txXfrm>
        <a:off x="7863184" y="1500955"/>
        <a:ext cx="2941043" cy="1826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FECFE-441D-4C8D-B640-DF5C15E79D79}">
      <dsp:nvSpPr>
        <dsp:cNvPr id="0" name=""/>
        <dsp:cNvSpPr/>
      </dsp:nvSpPr>
      <dsp:spPr>
        <a:xfrm>
          <a:off x="2335902" y="1345685"/>
          <a:ext cx="506570" cy="91440"/>
        </a:xfrm>
        <a:custGeom>
          <a:avLst/>
          <a:gdLst/>
          <a:ahLst/>
          <a:cxnLst/>
          <a:rect l="0" t="0" r="0" b="0"/>
          <a:pathLst>
            <a:path>
              <a:moveTo>
                <a:pt x="0" y="45720"/>
              </a:moveTo>
              <a:lnTo>
                <a:pt x="506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5758" y="1388719"/>
        <a:ext cx="26858" cy="5371"/>
      </dsp:txXfrm>
    </dsp:sp>
    <dsp:sp modelId="{340B77BB-4DE4-4E1A-A2A0-24A0738EEF7E}">
      <dsp:nvSpPr>
        <dsp:cNvPr id="0" name=""/>
        <dsp:cNvSpPr/>
      </dsp:nvSpPr>
      <dsp:spPr>
        <a:xfrm>
          <a:off x="2180" y="690748"/>
          <a:ext cx="2335522" cy="1401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3" tIns="120128" rIns="114443" bIns="12012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a:cs typeface="Calibri"/>
            </a:rPr>
            <a:t>Together with client, prioritize needs and identify strengths​</a:t>
          </a:r>
        </a:p>
      </dsp:txBody>
      <dsp:txXfrm>
        <a:off x="2180" y="690748"/>
        <a:ext cx="2335522" cy="1401313"/>
      </dsp:txXfrm>
    </dsp:sp>
    <dsp:sp modelId="{C9D7247D-9DE9-4DB4-8818-E857F5A2BC4B}">
      <dsp:nvSpPr>
        <dsp:cNvPr id="0" name=""/>
        <dsp:cNvSpPr/>
      </dsp:nvSpPr>
      <dsp:spPr>
        <a:xfrm>
          <a:off x="5208595" y="1345685"/>
          <a:ext cx="506570" cy="91440"/>
        </a:xfrm>
        <a:custGeom>
          <a:avLst/>
          <a:gdLst/>
          <a:ahLst/>
          <a:cxnLst/>
          <a:rect l="0" t="0" r="0" b="0"/>
          <a:pathLst>
            <a:path>
              <a:moveTo>
                <a:pt x="0" y="45720"/>
              </a:moveTo>
              <a:lnTo>
                <a:pt x="506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8451" y="1388719"/>
        <a:ext cx="26858" cy="5371"/>
      </dsp:txXfrm>
    </dsp:sp>
    <dsp:sp modelId="{EF662F6A-3356-4B72-B8F9-35840F75FC73}">
      <dsp:nvSpPr>
        <dsp:cNvPr id="0" name=""/>
        <dsp:cNvSpPr/>
      </dsp:nvSpPr>
      <dsp:spPr>
        <a:xfrm>
          <a:off x="2874872" y="690748"/>
          <a:ext cx="2335522" cy="1401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3" tIns="120128" rIns="114443" bIns="12012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a:cs typeface="Calibri"/>
            </a:rPr>
            <a:t>Describe required services to clients. Consider how/ whether program requirements meet client needs​</a:t>
          </a:r>
        </a:p>
      </dsp:txBody>
      <dsp:txXfrm>
        <a:off x="2874872" y="690748"/>
        <a:ext cx="2335522" cy="1401313"/>
      </dsp:txXfrm>
    </dsp:sp>
    <dsp:sp modelId="{06E78EF5-2A6D-484D-9D61-7687C7358D97}">
      <dsp:nvSpPr>
        <dsp:cNvPr id="0" name=""/>
        <dsp:cNvSpPr/>
      </dsp:nvSpPr>
      <dsp:spPr>
        <a:xfrm>
          <a:off x="8081288" y="1345685"/>
          <a:ext cx="506570" cy="91440"/>
        </a:xfrm>
        <a:custGeom>
          <a:avLst/>
          <a:gdLst/>
          <a:ahLst/>
          <a:cxnLst/>
          <a:rect l="0" t="0" r="0" b="0"/>
          <a:pathLst>
            <a:path>
              <a:moveTo>
                <a:pt x="0" y="45720"/>
              </a:moveTo>
              <a:lnTo>
                <a:pt x="506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21143" y="1388719"/>
        <a:ext cx="26858" cy="5371"/>
      </dsp:txXfrm>
    </dsp:sp>
    <dsp:sp modelId="{C31CF0FB-7FD8-470B-AE71-A05A46B224BA}">
      <dsp:nvSpPr>
        <dsp:cNvPr id="0" name=""/>
        <dsp:cNvSpPr/>
      </dsp:nvSpPr>
      <dsp:spPr>
        <a:xfrm>
          <a:off x="5747565" y="690748"/>
          <a:ext cx="2335522" cy="1401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3" tIns="120128" rIns="114443" bIns="120128"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cs typeface="Calibri"/>
            </a:rPr>
            <a:t>Outline how needs will be addressed through service delivery​</a:t>
          </a:r>
        </a:p>
      </dsp:txBody>
      <dsp:txXfrm>
        <a:off x="5747565" y="690748"/>
        <a:ext cx="2335522" cy="1401313"/>
      </dsp:txXfrm>
    </dsp:sp>
    <dsp:sp modelId="{F92DAC59-330C-4B53-9D4A-E2F5EAA7C983}">
      <dsp:nvSpPr>
        <dsp:cNvPr id="0" name=""/>
        <dsp:cNvSpPr/>
      </dsp:nvSpPr>
      <dsp:spPr>
        <a:xfrm>
          <a:off x="1169941" y="2090262"/>
          <a:ext cx="8618077" cy="506570"/>
        </a:xfrm>
        <a:custGeom>
          <a:avLst/>
          <a:gdLst/>
          <a:ahLst/>
          <a:cxnLst/>
          <a:rect l="0" t="0" r="0" b="0"/>
          <a:pathLst>
            <a:path>
              <a:moveTo>
                <a:pt x="8618077" y="0"/>
              </a:moveTo>
              <a:lnTo>
                <a:pt x="8618077" y="270385"/>
              </a:lnTo>
              <a:lnTo>
                <a:pt x="0" y="270385"/>
              </a:lnTo>
              <a:lnTo>
                <a:pt x="0" y="50657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63110" y="2340861"/>
        <a:ext cx="431740" cy="5371"/>
      </dsp:txXfrm>
    </dsp:sp>
    <dsp:sp modelId="{6E52CD6E-70D4-44C3-9ADE-5F98695C6B5D}">
      <dsp:nvSpPr>
        <dsp:cNvPr id="0" name=""/>
        <dsp:cNvSpPr/>
      </dsp:nvSpPr>
      <dsp:spPr>
        <a:xfrm>
          <a:off x="8620258" y="690748"/>
          <a:ext cx="2335522" cy="1401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3" tIns="120128" rIns="114443" bIns="12012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a:cs typeface="Calibri"/>
            </a:rPr>
            <a:t>Create (</a:t>
          </a:r>
          <a:r>
            <a:rPr lang="en-US" sz="1400" b="1" kern="1200">
              <a:latin typeface="Calibri"/>
              <a:cs typeface="Calibri"/>
            </a:rPr>
            <a:t>with and not for </a:t>
          </a:r>
          <a:r>
            <a:rPr lang="en-US" sz="1400" kern="1200">
              <a:latin typeface="Calibri"/>
              <a:cs typeface="Calibri"/>
            </a:rPr>
            <a:t>the client) goals and broken-down objectives​</a:t>
          </a:r>
        </a:p>
      </dsp:txBody>
      <dsp:txXfrm>
        <a:off x="8620258" y="690748"/>
        <a:ext cx="2335522" cy="1401313"/>
      </dsp:txXfrm>
    </dsp:sp>
    <dsp:sp modelId="{F9C5982B-D802-4B1E-97D7-0FE523D22071}">
      <dsp:nvSpPr>
        <dsp:cNvPr id="0" name=""/>
        <dsp:cNvSpPr/>
      </dsp:nvSpPr>
      <dsp:spPr>
        <a:xfrm>
          <a:off x="2335902" y="3284169"/>
          <a:ext cx="506570" cy="91440"/>
        </a:xfrm>
        <a:custGeom>
          <a:avLst/>
          <a:gdLst/>
          <a:ahLst/>
          <a:cxnLst/>
          <a:rect l="0" t="0" r="0" b="0"/>
          <a:pathLst>
            <a:path>
              <a:moveTo>
                <a:pt x="0" y="45720"/>
              </a:moveTo>
              <a:lnTo>
                <a:pt x="506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5758" y="3327203"/>
        <a:ext cx="26858" cy="5371"/>
      </dsp:txXfrm>
    </dsp:sp>
    <dsp:sp modelId="{01F45669-3AD8-40E5-85BA-F0E1BBA3EDCE}">
      <dsp:nvSpPr>
        <dsp:cNvPr id="0" name=""/>
        <dsp:cNvSpPr/>
      </dsp:nvSpPr>
      <dsp:spPr>
        <a:xfrm>
          <a:off x="2180" y="2629232"/>
          <a:ext cx="2335522" cy="1401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3" tIns="120128" rIns="114443" bIns="12012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a:cs typeface="Calibri"/>
            </a:rPr>
            <a:t>Reach understanding and agreement on the roles and responsibilities of all involved</a:t>
          </a:r>
        </a:p>
      </dsp:txBody>
      <dsp:txXfrm>
        <a:off x="2180" y="2629232"/>
        <a:ext cx="2335522" cy="1401313"/>
      </dsp:txXfrm>
    </dsp:sp>
    <dsp:sp modelId="{2A5FF421-0F66-4560-A44F-06A628F3CF30}">
      <dsp:nvSpPr>
        <dsp:cNvPr id="0" name=""/>
        <dsp:cNvSpPr/>
      </dsp:nvSpPr>
      <dsp:spPr>
        <a:xfrm>
          <a:off x="5208595" y="3284169"/>
          <a:ext cx="506570" cy="91440"/>
        </a:xfrm>
        <a:custGeom>
          <a:avLst/>
          <a:gdLst/>
          <a:ahLst/>
          <a:cxnLst/>
          <a:rect l="0" t="0" r="0" b="0"/>
          <a:pathLst>
            <a:path>
              <a:moveTo>
                <a:pt x="0" y="45720"/>
              </a:moveTo>
              <a:lnTo>
                <a:pt x="506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8451" y="3327203"/>
        <a:ext cx="26858" cy="5371"/>
      </dsp:txXfrm>
    </dsp:sp>
    <dsp:sp modelId="{A81B04FC-ABE6-4719-9250-18E1B6A9EFB8}">
      <dsp:nvSpPr>
        <dsp:cNvPr id="0" name=""/>
        <dsp:cNvSpPr/>
      </dsp:nvSpPr>
      <dsp:spPr>
        <a:xfrm>
          <a:off x="2874872" y="2629232"/>
          <a:ext cx="2335522" cy="1401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3" tIns="120128" rIns="114443" bIns="120128"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a:cs typeface="Calibri"/>
            </a:rPr>
            <a:t>Establish timeframes for goal achievement</a:t>
          </a:r>
        </a:p>
      </dsp:txBody>
      <dsp:txXfrm>
        <a:off x="2874872" y="2629232"/>
        <a:ext cx="2335522" cy="1401313"/>
      </dsp:txXfrm>
    </dsp:sp>
    <dsp:sp modelId="{57B90177-D4C1-473A-9EF5-5646E7D0AF59}">
      <dsp:nvSpPr>
        <dsp:cNvPr id="0" name=""/>
        <dsp:cNvSpPr/>
      </dsp:nvSpPr>
      <dsp:spPr>
        <a:xfrm>
          <a:off x="8081288" y="3284169"/>
          <a:ext cx="506570" cy="91440"/>
        </a:xfrm>
        <a:custGeom>
          <a:avLst/>
          <a:gdLst/>
          <a:ahLst/>
          <a:cxnLst/>
          <a:rect l="0" t="0" r="0" b="0"/>
          <a:pathLst>
            <a:path>
              <a:moveTo>
                <a:pt x="0" y="45720"/>
              </a:moveTo>
              <a:lnTo>
                <a:pt x="506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21143" y="3327203"/>
        <a:ext cx="26858" cy="5371"/>
      </dsp:txXfrm>
    </dsp:sp>
    <dsp:sp modelId="{7A57BC7E-271A-47B6-AA6A-A808754DADAE}">
      <dsp:nvSpPr>
        <dsp:cNvPr id="0" name=""/>
        <dsp:cNvSpPr/>
      </dsp:nvSpPr>
      <dsp:spPr>
        <a:xfrm>
          <a:off x="5747565" y="2629232"/>
          <a:ext cx="2335522" cy="1401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3" tIns="120128" rIns="114443" bIns="120128"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cs typeface="Calibri"/>
            </a:rPr>
            <a:t>Develop and sign contract​</a:t>
          </a:r>
        </a:p>
      </dsp:txBody>
      <dsp:txXfrm>
        <a:off x="5747565" y="2629232"/>
        <a:ext cx="2335522" cy="1401313"/>
      </dsp:txXfrm>
    </dsp:sp>
    <dsp:sp modelId="{DA3787EB-E7BF-4688-B102-5D698C1DBACE}">
      <dsp:nvSpPr>
        <dsp:cNvPr id="0" name=""/>
        <dsp:cNvSpPr/>
      </dsp:nvSpPr>
      <dsp:spPr>
        <a:xfrm>
          <a:off x="8620258" y="2629232"/>
          <a:ext cx="2335522" cy="1401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43" tIns="120128" rIns="114443" bIns="120128"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cs typeface="Calibri"/>
            </a:rPr>
            <a:t>Adjust as needed throughout the service period</a:t>
          </a:r>
        </a:p>
      </dsp:txBody>
      <dsp:txXfrm>
        <a:off x="8620258" y="2629232"/>
        <a:ext cx="2335522" cy="14013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7FF54-FF4C-4A12-9683-E082C4072894}">
      <dsp:nvSpPr>
        <dsp:cNvPr id="0" name=""/>
        <dsp:cNvSpPr/>
      </dsp:nvSpPr>
      <dsp:spPr>
        <a:xfrm>
          <a:off x="0" y="710419"/>
          <a:ext cx="6666833"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DC81A3D-BEB5-43D6-B21A-C1CA66A85390}">
      <dsp:nvSpPr>
        <dsp:cNvPr id="0" name=""/>
        <dsp:cNvSpPr/>
      </dsp:nvSpPr>
      <dsp:spPr>
        <a:xfrm>
          <a:off x="333341" y="459499"/>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ea typeface="Calibri"/>
              <a:cs typeface="Calibri"/>
            </a:rPr>
            <a:t>Goals and objectives for increasing well-being </a:t>
          </a:r>
        </a:p>
      </dsp:txBody>
      <dsp:txXfrm>
        <a:off x="357839" y="483997"/>
        <a:ext cx="4617787" cy="452844"/>
      </dsp:txXfrm>
    </dsp:sp>
    <dsp:sp modelId="{D6A563D5-CF31-446B-BC95-018A463A86B9}">
      <dsp:nvSpPr>
        <dsp:cNvPr id="0" name=""/>
        <dsp:cNvSpPr/>
      </dsp:nvSpPr>
      <dsp:spPr>
        <a:xfrm>
          <a:off x="0" y="1481539"/>
          <a:ext cx="6666833" cy="428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E563130-A7AA-4742-97B1-9D8BC9B0EA8C}">
      <dsp:nvSpPr>
        <dsp:cNvPr id="0" name=""/>
        <dsp:cNvSpPr/>
      </dsp:nvSpPr>
      <dsp:spPr>
        <a:xfrm>
          <a:off x="333341" y="1230619"/>
          <a:ext cx="4666783"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ea typeface="Calibri"/>
              <a:cs typeface="Calibri"/>
            </a:rPr>
            <a:t>Service activities and expected outcomes​</a:t>
          </a:r>
        </a:p>
      </dsp:txBody>
      <dsp:txXfrm>
        <a:off x="357839" y="1255117"/>
        <a:ext cx="4617787" cy="452844"/>
      </dsp:txXfrm>
    </dsp:sp>
    <dsp:sp modelId="{DA8B56F7-27BA-4F85-B88E-5DF0C490FF28}">
      <dsp:nvSpPr>
        <dsp:cNvPr id="0" name=""/>
        <dsp:cNvSpPr/>
      </dsp:nvSpPr>
      <dsp:spPr>
        <a:xfrm>
          <a:off x="0" y="2252659"/>
          <a:ext cx="6666833" cy="428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7DE070B-D5F0-4E7E-864A-76B2F6CC1E4B}">
      <dsp:nvSpPr>
        <dsp:cNvPr id="0" name=""/>
        <dsp:cNvSpPr/>
      </dsp:nvSpPr>
      <dsp:spPr>
        <a:xfrm>
          <a:off x="333341" y="2001739"/>
          <a:ext cx="4666783" cy="501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ea typeface="Calibri"/>
              <a:cs typeface="Calibri"/>
            </a:rPr>
            <a:t>Who is responsible for each activity​</a:t>
          </a:r>
        </a:p>
      </dsp:txBody>
      <dsp:txXfrm>
        <a:off x="357839" y="2026237"/>
        <a:ext cx="4617787" cy="452844"/>
      </dsp:txXfrm>
    </dsp:sp>
    <dsp:sp modelId="{28C4B2AC-536A-4293-AB02-4836F3798166}">
      <dsp:nvSpPr>
        <dsp:cNvPr id="0" name=""/>
        <dsp:cNvSpPr/>
      </dsp:nvSpPr>
      <dsp:spPr>
        <a:xfrm>
          <a:off x="0" y="3023779"/>
          <a:ext cx="6666833" cy="428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8F7CF3-20B2-48CE-813C-F9FCA2B3CEAF}">
      <dsp:nvSpPr>
        <dsp:cNvPr id="0" name=""/>
        <dsp:cNvSpPr/>
      </dsp:nvSpPr>
      <dsp:spPr>
        <a:xfrm>
          <a:off x="333341" y="2772859"/>
          <a:ext cx="4666783"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ea typeface="Calibri"/>
              <a:cs typeface="Calibri"/>
            </a:rPr>
            <a:t>Dates for actions to be completed ​</a:t>
          </a:r>
        </a:p>
      </dsp:txBody>
      <dsp:txXfrm>
        <a:off x="357839" y="2797357"/>
        <a:ext cx="4617787" cy="452844"/>
      </dsp:txXfrm>
    </dsp:sp>
    <dsp:sp modelId="{09BBEFAA-40E3-460F-B0F9-D721E19DA8A6}">
      <dsp:nvSpPr>
        <dsp:cNvPr id="0" name=""/>
        <dsp:cNvSpPr/>
      </dsp:nvSpPr>
      <dsp:spPr>
        <a:xfrm>
          <a:off x="0" y="3794900"/>
          <a:ext cx="6666833" cy="4284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B873A27-06BF-4015-8E6E-C4AE5D7D9BA7}">
      <dsp:nvSpPr>
        <dsp:cNvPr id="0" name=""/>
        <dsp:cNvSpPr/>
      </dsp:nvSpPr>
      <dsp:spPr>
        <a:xfrm>
          <a:off x="333341" y="3543980"/>
          <a:ext cx="4666783" cy="501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ea typeface="Calibri"/>
              <a:cs typeface="Calibri"/>
            </a:rPr>
            <a:t>Schedule of time and place for certain activities​</a:t>
          </a:r>
        </a:p>
      </dsp:txBody>
      <dsp:txXfrm>
        <a:off x="357839" y="3568478"/>
        <a:ext cx="4617787" cy="452844"/>
      </dsp:txXfrm>
    </dsp:sp>
    <dsp:sp modelId="{9011CEC1-E5E9-4ECE-83B2-19067D189B70}">
      <dsp:nvSpPr>
        <dsp:cNvPr id="0" name=""/>
        <dsp:cNvSpPr/>
      </dsp:nvSpPr>
      <dsp:spPr>
        <a:xfrm>
          <a:off x="0" y="4566020"/>
          <a:ext cx="6666833"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CAD5F4-72E3-4AAF-91FA-EAF96CE79837}">
      <dsp:nvSpPr>
        <dsp:cNvPr id="0" name=""/>
        <dsp:cNvSpPr/>
      </dsp:nvSpPr>
      <dsp:spPr>
        <a:xfrm>
          <a:off x="333341" y="4315100"/>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a:ea typeface="Calibri"/>
              <a:cs typeface="Calibri"/>
            </a:rPr>
            <a:t>Signature of case manager and client</a:t>
          </a:r>
        </a:p>
      </dsp:txBody>
      <dsp:txXfrm>
        <a:off x="357839" y="4339598"/>
        <a:ext cx="4617787"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4157-E17E-490C-8CBE-7B48F896F7D3}">
      <dsp:nvSpPr>
        <dsp:cNvPr id="0" name=""/>
        <dsp:cNvSpPr/>
      </dsp:nvSpPr>
      <dsp:spPr>
        <a:xfrm>
          <a:off x="3526040" y="2836922"/>
          <a:ext cx="1829350" cy="182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Gas is off.</a:t>
          </a:r>
        </a:p>
      </dsp:txBody>
      <dsp:txXfrm>
        <a:off x="3615342" y="2926224"/>
        <a:ext cx="1650746" cy="1650746"/>
      </dsp:txXfrm>
    </dsp:sp>
    <dsp:sp modelId="{A1CA549D-2986-49E2-951A-6A56B41C341C}">
      <dsp:nvSpPr>
        <dsp:cNvPr id="0" name=""/>
        <dsp:cNvSpPr/>
      </dsp:nvSpPr>
      <dsp:spPr>
        <a:xfrm rot="16200000">
          <a:off x="4295805" y="2692012"/>
          <a:ext cx="289820" cy="0"/>
        </a:xfrm>
        <a:custGeom>
          <a:avLst/>
          <a:gdLst/>
          <a:ahLst/>
          <a:cxnLst/>
          <a:rect l="0" t="0" r="0" b="0"/>
          <a:pathLst>
            <a:path>
              <a:moveTo>
                <a:pt x="0" y="0"/>
              </a:moveTo>
              <a:lnTo>
                <a:pt x="28982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3AA374-4318-43F6-AB95-81ABE3C097B4}">
      <dsp:nvSpPr>
        <dsp:cNvPr id="0" name=""/>
        <dsp:cNvSpPr/>
      </dsp:nvSpPr>
      <dsp:spPr>
        <a:xfrm>
          <a:off x="3827882" y="1321437"/>
          <a:ext cx="1225665" cy="1225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t>Bill pay process</a:t>
          </a:r>
        </a:p>
      </dsp:txBody>
      <dsp:txXfrm>
        <a:off x="3887714" y="1381269"/>
        <a:ext cx="1106001" cy="1106001"/>
      </dsp:txXfrm>
    </dsp:sp>
    <dsp:sp modelId="{7288B486-6D90-433C-ACA4-B5E40B1D1FA3}">
      <dsp:nvSpPr>
        <dsp:cNvPr id="0" name=""/>
        <dsp:cNvSpPr/>
      </dsp:nvSpPr>
      <dsp:spPr>
        <a:xfrm rot="1914336">
          <a:off x="5320494" y="4443134"/>
          <a:ext cx="461955" cy="0"/>
        </a:xfrm>
        <a:custGeom>
          <a:avLst/>
          <a:gdLst/>
          <a:ahLst/>
          <a:cxnLst/>
          <a:rect l="0" t="0" r="0" b="0"/>
          <a:pathLst>
            <a:path>
              <a:moveTo>
                <a:pt x="0" y="0"/>
              </a:moveTo>
              <a:lnTo>
                <a:pt x="46195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9A2A8-A494-430E-9B3E-2A3BE6A882B9}">
      <dsp:nvSpPr>
        <dsp:cNvPr id="0" name=""/>
        <dsp:cNvSpPr/>
      </dsp:nvSpPr>
      <dsp:spPr>
        <a:xfrm>
          <a:off x="5747553" y="4333916"/>
          <a:ext cx="1225665" cy="1225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t>Get gas turned back on</a:t>
          </a:r>
        </a:p>
      </dsp:txBody>
      <dsp:txXfrm>
        <a:off x="5807385" y="4393748"/>
        <a:ext cx="1106001" cy="1106001"/>
      </dsp:txXfrm>
    </dsp:sp>
    <dsp:sp modelId="{E8ADFCB0-6169-4B33-BB7E-87DE4D243016}">
      <dsp:nvSpPr>
        <dsp:cNvPr id="0" name=""/>
        <dsp:cNvSpPr/>
      </dsp:nvSpPr>
      <dsp:spPr>
        <a:xfrm rot="8943408">
          <a:off x="3067596" y="4426850"/>
          <a:ext cx="493566" cy="0"/>
        </a:xfrm>
        <a:custGeom>
          <a:avLst/>
          <a:gdLst/>
          <a:ahLst/>
          <a:cxnLst/>
          <a:rect l="0" t="0" r="0" b="0"/>
          <a:pathLst>
            <a:path>
              <a:moveTo>
                <a:pt x="0" y="0"/>
              </a:moveTo>
              <a:lnTo>
                <a:pt x="4935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E6ECCB-9FD7-415A-993C-536007BF6904}">
      <dsp:nvSpPr>
        <dsp:cNvPr id="0" name=""/>
        <dsp:cNvSpPr/>
      </dsp:nvSpPr>
      <dsp:spPr>
        <a:xfrm>
          <a:off x="1877054" y="4308311"/>
          <a:ext cx="1225665" cy="1225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t>Large gas bill to pay</a:t>
          </a:r>
        </a:p>
      </dsp:txBody>
      <dsp:txXfrm>
        <a:off x="1936886" y="4368143"/>
        <a:ext cx="1106001" cy="11060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C0600-A70E-43BC-A720-D301B0E573B9}">
      <dsp:nvSpPr>
        <dsp:cNvPr id="0" name=""/>
        <dsp:cNvSpPr/>
      </dsp:nvSpPr>
      <dsp:spPr>
        <a:xfrm>
          <a:off x="1128500" y="571"/>
          <a:ext cx="2083223" cy="1249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Gas disconnect notice</a:t>
          </a:r>
        </a:p>
      </dsp:txBody>
      <dsp:txXfrm>
        <a:off x="1128500" y="571"/>
        <a:ext cx="2083223" cy="1249933"/>
      </dsp:txXfrm>
    </dsp:sp>
    <dsp:sp modelId="{7FE48541-E0CD-413B-91ED-9D190F099BC3}">
      <dsp:nvSpPr>
        <dsp:cNvPr id="0" name=""/>
        <dsp:cNvSpPr/>
      </dsp:nvSpPr>
      <dsp:spPr>
        <a:xfrm>
          <a:off x="1128500" y="1458827"/>
          <a:ext cx="2083223" cy="1249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Large bill</a:t>
          </a:r>
        </a:p>
      </dsp:txBody>
      <dsp:txXfrm>
        <a:off x="1128500" y="1458827"/>
        <a:ext cx="2083223" cy="12499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253C6-2459-4811-88A4-31253297A5D3}">
      <dsp:nvSpPr>
        <dsp:cNvPr id="0" name=""/>
        <dsp:cNvSpPr/>
      </dsp:nvSpPr>
      <dsp:spPr>
        <a:xfrm>
          <a:off x="0" y="17790"/>
          <a:ext cx="5397499" cy="9044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150000"/>
            </a:lnSpc>
            <a:spcBef>
              <a:spcPct val="0"/>
            </a:spcBef>
            <a:spcAft>
              <a:spcPct val="35000"/>
            </a:spcAft>
            <a:buNone/>
          </a:pPr>
          <a:r>
            <a:rPr lang="en-US" sz="3000" kern="1200"/>
            <a:t>Facilitation Roles</a:t>
          </a:r>
        </a:p>
      </dsp:txBody>
      <dsp:txXfrm>
        <a:off x="0" y="17790"/>
        <a:ext cx="5397499" cy="904468"/>
      </dsp:txXfrm>
    </dsp:sp>
    <dsp:sp modelId="{42C60880-E174-41F8-8FC2-B63F6345EBA6}">
      <dsp:nvSpPr>
        <dsp:cNvPr id="0" name=""/>
        <dsp:cNvSpPr/>
      </dsp:nvSpPr>
      <dsp:spPr>
        <a:xfrm>
          <a:off x="0" y="922259"/>
          <a:ext cx="5397499" cy="27175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latin typeface="Calibri"/>
              <a:cs typeface="Calibri"/>
            </a:rPr>
            <a:t>Information Specialist</a:t>
          </a:r>
        </a:p>
        <a:p>
          <a:pPr marL="285750" lvl="1" indent="-285750" algn="l" defTabSz="1333500">
            <a:lnSpc>
              <a:spcPct val="90000"/>
            </a:lnSpc>
            <a:spcBef>
              <a:spcPct val="0"/>
            </a:spcBef>
            <a:spcAft>
              <a:spcPct val="15000"/>
            </a:spcAft>
            <a:buChar char="•"/>
          </a:pPr>
          <a:r>
            <a:rPr lang="en-US" sz="3000" kern="1200">
              <a:latin typeface="Calibri"/>
              <a:cs typeface="Calibri"/>
            </a:rPr>
            <a:t>Educator</a:t>
          </a:r>
        </a:p>
        <a:p>
          <a:pPr marL="285750" lvl="1" indent="-285750" algn="l" defTabSz="1333500" rtl="0">
            <a:lnSpc>
              <a:spcPct val="90000"/>
            </a:lnSpc>
            <a:spcBef>
              <a:spcPct val="0"/>
            </a:spcBef>
            <a:spcAft>
              <a:spcPct val="15000"/>
            </a:spcAft>
            <a:buChar char="•"/>
          </a:pPr>
          <a:r>
            <a:rPr lang="en-US" sz="3000" kern="1200">
              <a:latin typeface="Calibri"/>
              <a:cs typeface="Calibri"/>
            </a:rPr>
            <a:t>Linking &amp; coordinating services</a:t>
          </a:r>
        </a:p>
        <a:p>
          <a:pPr marL="285750" lvl="1" indent="-285750" algn="l" defTabSz="1333500">
            <a:lnSpc>
              <a:spcPct val="90000"/>
            </a:lnSpc>
            <a:spcBef>
              <a:spcPct val="0"/>
            </a:spcBef>
            <a:spcAft>
              <a:spcPct val="15000"/>
            </a:spcAft>
            <a:buChar char="•"/>
          </a:pPr>
          <a:r>
            <a:rPr lang="en-US" sz="3000" kern="1200">
              <a:latin typeface="Calibri"/>
              <a:cs typeface="Calibri"/>
            </a:rPr>
            <a:t>Advocating for clients</a:t>
          </a:r>
        </a:p>
      </dsp:txBody>
      <dsp:txXfrm>
        <a:off x="0" y="922259"/>
        <a:ext cx="5397499" cy="27175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4559F-1AD9-4255-97F1-B95C74F19180}">
      <dsp:nvSpPr>
        <dsp:cNvPr id="0" name=""/>
        <dsp:cNvSpPr/>
      </dsp:nvSpPr>
      <dsp:spPr>
        <a:xfrm>
          <a:off x="0" y="2"/>
          <a:ext cx="8635999" cy="769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3C3B9-C59F-438D-A143-829BCBF6BF55}">
      <dsp:nvSpPr>
        <dsp:cNvPr id="0" name=""/>
        <dsp:cNvSpPr/>
      </dsp:nvSpPr>
      <dsp:spPr>
        <a:xfrm>
          <a:off x="232738" y="174628"/>
          <a:ext cx="423160" cy="423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F6BBE-79DE-41D6-A3DE-882B9C8FCB7A}">
      <dsp:nvSpPr>
        <dsp:cNvPr id="0" name=""/>
        <dsp:cNvSpPr/>
      </dsp:nvSpPr>
      <dsp:spPr>
        <a:xfrm>
          <a:off x="888636" y="1518"/>
          <a:ext cx="7747362" cy="76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26" tIns="81426" rIns="81426" bIns="81426" numCol="1" spcCol="1270" anchor="ctr" anchorCtr="0">
          <a:noAutofit/>
        </a:bodyPr>
        <a:lstStyle/>
        <a:p>
          <a:pPr marL="0" lvl="0" indent="0" algn="l" defTabSz="889000">
            <a:lnSpc>
              <a:spcPct val="100000"/>
            </a:lnSpc>
            <a:spcBef>
              <a:spcPct val="0"/>
            </a:spcBef>
            <a:spcAft>
              <a:spcPct val="35000"/>
            </a:spcAft>
            <a:buNone/>
          </a:pPr>
          <a:r>
            <a:rPr lang="en-US" sz="2000" kern="1200">
              <a:solidFill>
                <a:schemeClr val="tx1"/>
              </a:solidFill>
              <a:latin typeface="Calibri"/>
              <a:cs typeface="Calibri"/>
            </a:rPr>
            <a:t>Supporting a client in seeking culturally appropriate services</a:t>
          </a:r>
          <a:endParaRPr lang="en-US" sz="2000" kern="1200"/>
        </a:p>
      </dsp:txBody>
      <dsp:txXfrm>
        <a:off x="888636" y="1518"/>
        <a:ext cx="7747362" cy="769381"/>
      </dsp:txXfrm>
    </dsp:sp>
    <dsp:sp modelId="{E053BAD2-9385-4737-8CC2-CCF6E8329C48}">
      <dsp:nvSpPr>
        <dsp:cNvPr id="0" name=""/>
        <dsp:cNvSpPr/>
      </dsp:nvSpPr>
      <dsp:spPr>
        <a:xfrm>
          <a:off x="0" y="963245"/>
          <a:ext cx="8635999" cy="769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C8B06-8D48-4693-87B9-BD600FD9E41C}">
      <dsp:nvSpPr>
        <dsp:cNvPr id="0" name=""/>
        <dsp:cNvSpPr/>
      </dsp:nvSpPr>
      <dsp:spPr>
        <a:xfrm>
          <a:off x="232738" y="1136356"/>
          <a:ext cx="423160" cy="423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1101F-4644-4824-AD1D-21BDDC7B201E}">
      <dsp:nvSpPr>
        <dsp:cNvPr id="0" name=""/>
        <dsp:cNvSpPr/>
      </dsp:nvSpPr>
      <dsp:spPr>
        <a:xfrm>
          <a:off x="888636" y="963245"/>
          <a:ext cx="7747362" cy="76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26" tIns="81426" rIns="81426" bIns="81426" numCol="1" spcCol="1270" anchor="ctr" anchorCtr="0">
          <a:noAutofit/>
        </a:bodyPr>
        <a:lstStyle/>
        <a:p>
          <a:pPr marL="0" lvl="0" indent="0" algn="l" defTabSz="889000">
            <a:lnSpc>
              <a:spcPct val="100000"/>
            </a:lnSpc>
            <a:spcBef>
              <a:spcPct val="0"/>
            </a:spcBef>
            <a:spcAft>
              <a:spcPct val="35000"/>
            </a:spcAft>
            <a:buNone/>
          </a:pPr>
          <a:r>
            <a:rPr lang="en-US" sz="2000" kern="1200">
              <a:solidFill>
                <a:schemeClr val="tx1"/>
              </a:solidFill>
              <a:latin typeface="Calibri"/>
              <a:cs typeface="Calibri"/>
            </a:rPr>
            <a:t>Working within an organization's existing structures to raise an issue</a:t>
          </a:r>
          <a:endParaRPr lang="en-US" sz="2000" kern="1200"/>
        </a:p>
      </dsp:txBody>
      <dsp:txXfrm>
        <a:off x="888636" y="963245"/>
        <a:ext cx="7747362" cy="769381"/>
      </dsp:txXfrm>
    </dsp:sp>
    <dsp:sp modelId="{8A341321-E749-4FC8-A60C-7AAA2509822C}">
      <dsp:nvSpPr>
        <dsp:cNvPr id="0" name=""/>
        <dsp:cNvSpPr/>
      </dsp:nvSpPr>
      <dsp:spPr>
        <a:xfrm>
          <a:off x="0" y="1924972"/>
          <a:ext cx="8635999" cy="769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E42B72-E000-4B7F-A070-72112F784608}">
      <dsp:nvSpPr>
        <dsp:cNvPr id="0" name=""/>
        <dsp:cNvSpPr/>
      </dsp:nvSpPr>
      <dsp:spPr>
        <a:xfrm>
          <a:off x="232738" y="2098083"/>
          <a:ext cx="423160" cy="423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E14DE-E06E-400D-B9E0-AA739917050D}">
      <dsp:nvSpPr>
        <dsp:cNvPr id="0" name=""/>
        <dsp:cNvSpPr/>
      </dsp:nvSpPr>
      <dsp:spPr>
        <a:xfrm>
          <a:off x="888636" y="1924972"/>
          <a:ext cx="7747362" cy="76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26" tIns="81426" rIns="81426" bIns="81426" numCol="1" spcCol="1270" anchor="ctr" anchorCtr="0">
          <a:noAutofit/>
        </a:bodyPr>
        <a:lstStyle/>
        <a:p>
          <a:pPr marL="0" lvl="0" indent="0" algn="l" defTabSz="889000">
            <a:lnSpc>
              <a:spcPct val="100000"/>
            </a:lnSpc>
            <a:spcBef>
              <a:spcPct val="0"/>
            </a:spcBef>
            <a:spcAft>
              <a:spcPct val="35000"/>
            </a:spcAft>
            <a:buNone/>
          </a:pPr>
          <a:r>
            <a:rPr lang="en-US" sz="2000" kern="1200">
              <a:solidFill>
                <a:schemeClr val="tx1"/>
              </a:solidFill>
              <a:latin typeface="Calibri"/>
              <a:cs typeface="Calibri"/>
            </a:rPr>
            <a:t>Consulting first with those responsible for service delivery</a:t>
          </a:r>
          <a:endParaRPr lang="en-US" sz="2000" kern="1200"/>
        </a:p>
      </dsp:txBody>
      <dsp:txXfrm>
        <a:off x="888636" y="1924972"/>
        <a:ext cx="7747362" cy="769381"/>
      </dsp:txXfrm>
    </dsp:sp>
    <dsp:sp modelId="{B1348DB4-E5B4-4E29-BBAF-45FDC6D39F86}">
      <dsp:nvSpPr>
        <dsp:cNvPr id="0" name=""/>
        <dsp:cNvSpPr/>
      </dsp:nvSpPr>
      <dsp:spPr>
        <a:xfrm>
          <a:off x="0" y="2886700"/>
          <a:ext cx="8635999" cy="769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D2A686-F2F9-4511-B763-E200B832BD12}">
      <dsp:nvSpPr>
        <dsp:cNvPr id="0" name=""/>
        <dsp:cNvSpPr/>
      </dsp:nvSpPr>
      <dsp:spPr>
        <a:xfrm>
          <a:off x="232738" y="3059811"/>
          <a:ext cx="423160" cy="423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9C9AB-D561-4233-96EF-052901AF4141}">
      <dsp:nvSpPr>
        <dsp:cNvPr id="0" name=""/>
        <dsp:cNvSpPr/>
      </dsp:nvSpPr>
      <dsp:spPr>
        <a:xfrm>
          <a:off x="888636" y="2886700"/>
          <a:ext cx="7747362" cy="76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26" tIns="81426" rIns="81426" bIns="81426" numCol="1" spcCol="1270" anchor="ctr" anchorCtr="0">
          <a:noAutofit/>
        </a:bodyPr>
        <a:lstStyle/>
        <a:p>
          <a:pPr marL="0" lvl="0" indent="0" algn="l" defTabSz="889000">
            <a:lnSpc>
              <a:spcPct val="100000"/>
            </a:lnSpc>
            <a:spcBef>
              <a:spcPct val="0"/>
            </a:spcBef>
            <a:spcAft>
              <a:spcPct val="35000"/>
            </a:spcAft>
            <a:buNone/>
          </a:pPr>
          <a:r>
            <a:rPr lang="en-US" sz="2000" kern="1200">
              <a:solidFill>
                <a:schemeClr val="tx1"/>
              </a:solidFill>
              <a:latin typeface="Calibri"/>
              <a:cs typeface="Calibri"/>
            </a:rPr>
            <a:t>As needed, involving those in positions of authority to help resolve issues</a:t>
          </a:r>
          <a:endParaRPr lang="en-US" sz="2000" kern="1200"/>
        </a:p>
      </dsp:txBody>
      <dsp:txXfrm>
        <a:off x="888636" y="2886700"/>
        <a:ext cx="7747362" cy="7693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5A945-C467-4897-9DAD-E64450637F61}">
      <dsp:nvSpPr>
        <dsp:cNvPr id="0" name=""/>
        <dsp:cNvSpPr/>
      </dsp:nvSpPr>
      <dsp:spPr>
        <a:xfrm>
          <a:off x="0" y="140197"/>
          <a:ext cx="4572000" cy="662400"/>
        </a:xfrm>
        <a:prstGeom prst="rect">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l" defTabSz="1022350" rtl="0">
            <a:lnSpc>
              <a:spcPct val="90000"/>
            </a:lnSpc>
            <a:spcBef>
              <a:spcPct val="0"/>
            </a:spcBef>
            <a:spcAft>
              <a:spcPct val="35000"/>
            </a:spcAft>
            <a:buNone/>
          </a:pPr>
          <a:r>
            <a:rPr lang="en-US" sz="2300" kern="1200">
              <a:latin typeface="Calibri"/>
              <a:cs typeface="Calibri"/>
            </a:rPr>
            <a:t>           Essential tracking areas:  </a:t>
          </a:r>
          <a:endParaRPr lang="en-US" sz="2300" kern="1200"/>
        </a:p>
      </dsp:txBody>
      <dsp:txXfrm>
        <a:off x="0" y="140197"/>
        <a:ext cx="4572000" cy="662400"/>
      </dsp:txXfrm>
    </dsp:sp>
    <dsp:sp modelId="{5E894278-C324-4FA0-B91E-D8C15E4DEF28}">
      <dsp:nvSpPr>
        <dsp:cNvPr id="0" name=""/>
        <dsp:cNvSpPr/>
      </dsp:nvSpPr>
      <dsp:spPr>
        <a:xfrm>
          <a:off x="0" y="802597"/>
          <a:ext cx="4572000" cy="2714805"/>
        </a:xfrm>
        <a:prstGeom prst="rect">
          <a:avLst/>
        </a:prstGeom>
        <a:solidFill>
          <a:schemeClr val="accent5">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a:latin typeface="Calibri"/>
              <a:cs typeface="Calibri"/>
            </a:rPr>
            <a:t>Progress towards goals and objectives </a:t>
          </a:r>
          <a:endParaRPr lang="en-US" sz="2300" kern="1200"/>
        </a:p>
        <a:p>
          <a:pPr marL="228600" lvl="1" indent="-228600" algn="l" defTabSz="1022350">
            <a:lnSpc>
              <a:spcPct val="90000"/>
            </a:lnSpc>
            <a:spcBef>
              <a:spcPct val="0"/>
            </a:spcBef>
            <a:spcAft>
              <a:spcPct val="15000"/>
            </a:spcAft>
            <a:buChar char="•"/>
          </a:pPr>
          <a:r>
            <a:rPr lang="en-US" sz="2300" kern="1200">
              <a:latin typeface="Calibri"/>
              <a:cs typeface="Calibri"/>
            </a:rPr>
            <a:t>Progress of others involved in service delivery </a:t>
          </a:r>
          <a:endParaRPr lang="en-US" sz="2300" kern="1200"/>
        </a:p>
        <a:p>
          <a:pPr marL="228600" lvl="1" indent="-228600" algn="l" defTabSz="1022350" rtl="0">
            <a:lnSpc>
              <a:spcPct val="90000"/>
            </a:lnSpc>
            <a:spcBef>
              <a:spcPct val="0"/>
            </a:spcBef>
            <a:spcAft>
              <a:spcPct val="15000"/>
            </a:spcAft>
            <a:buChar char="•"/>
          </a:pPr>
          <a:r>
            <a:rPr lang="en-US" sz="2300" kern="1200">
              <a:latin typeface="Calibri"/>
              <a:cs typeface="Calibri"/>
            </a:rPr>
            <a:t>Services provided and how they addressed client’s needs </a:t>
          </a:r>
          <a:endParaRPr lang="en-US" sz="2300" kern="1200"/>
        </a:p>
        <a:p>
          <a:pPr marL="228600" lvl="1" indent="-228600" algn="l" defTabSz="1022350">
            <a:lnSpc>
              <a:spcPct val="90000"/>
            </a:lnSpc>
            <a:spcBef>
              <a:spcPct val="0"/>
            </a:spcBef>
            <a:spcAft>
              <a:spcPct val="15000"/>
            </a:spcAft>
            <a:buChar char="•"/>
          </a:pPr>
          <a:r>
            <a:rPr lang="en-US" sz="2300" kern="1200">
              <a:latin typeface="Calibri"/>
              <a:cs typeface="Calibri"/>
            </a:rPr>
            <a:t>Additional client needs that arise </a:t>
          </a:r>
          <a:endParaRPr lang="en-US" sz="2300" kern="1200"/>
        </a:p>
      </dsp:txBody>
      <dsp:txXfrm>
        <a:off x="0" y="802597"/>
        <a:ext cx="4572000" cy="27148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2C2F8-1CC4-45FD-8FBD-21BCFB190A50}">
      <dsp:nvSpPr>
        <dsp:cNvPr id="0" name=""/>
        <dsp:cNvSpPr/>
      </dsp:nvSpPr>
      <dsp:spPr>
        <a:xfrm>
          <a:off x="0" y="640295"/>
          <a:ext cx="4977580" cy="1182083"/>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93CE740B-C630-4CA0-8058-E1AE62096F4D}">
      <dsp:nvSpPr>
        <dsp:cNvPr id="0" name=""/>
        <dsp:cNvSpPr/>
      </dsp:nvSpPr>
      <dsp:spPr>
        <a:xfrm>
          <a:off x="357580" y="906263"/>
          <a:ext cx="650145" cy="6501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417964-96DF-47D8-A7CD-9F8FB583D4E9}">
      <dsp:nvSpPr>
        <dsp:cNvPr id="0" name=""/>
        <dsp:cNvSpPr/>
      </dsp:nvSpPr>
      <dsp:spPr>
        <a:xfrm>
          <a:off x="1365305" y="640295"/>
          <a:ext cx="3612274" cy="11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04" tIns="125104" rIns="125104" bIns="125104" numCol="1" spcCol="1270" anchor="ctr" anchorCtr="0">
          <a:noAutofit/>
        </a:bodyPr>
        <a:lstStyle/>
        <a:p>
          <a:pPr marL="0" lvl="0" indent="0" algn="l" defTabSz="889000" rtl="0">
            <a:lnSpc>
              <a:spcPct val="100000"/>
            </a:lnSpc>
            <a:spcBef>
              <a:spcPct val="0"/>
            </a:spcBef>
            <a:spcAft>
              <a:spcPct val="35000"/>
            </a:spcAft>
            <a:buNone/>
          </a:pPr>
          <a:r>
            <a:rPr lang="en-US" sz="2000" kern="1200">
              <a:latin typeface="Calibri"/>
              <a:cs typeface="Calibri"/>
            </a:rPr>
            <a:t>Purpose of tracking: to ensure service delivery is effective and timely</a:t>
          </a:r>
          <a:endParaRPr lang="en-US" sz="2000" kern="1200"/>
        </a:p>
      </dsp:txBody>
      <dsp:txXfrm>
        <a:off x="1365305" y="640295"/>
        <a:ext cx="3612274" cy="1182083"/>
      </dsp:txXfrm>
    </dsp:sp>
    <dsp:sp modelId="{8C20F2D4-AF7A-4E2F-AEE4-26AFA1F87660}">
      <dsp:nvSpPr>
        <dsp:cNvPr id="0" name=""/>
        <dsp:cNvSpPr/>
      </dsp:nvSpPr>
      <dsp:spPr>
        <a:xfrm>
          <a:off x="0" y="2117898"/>
          <a:ext cx="4977580" cy="1182083"/>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908EA004-F918-4AB4-AC40-FC59A7921175}">
      <dsp:nvSpPr>
        <dsp:cNvPr id="0" name=""/>
        <dsp:cNvSpPr/>
      </dsp:nvSpPr>
      <dsp:spPr>
        <a:xfrm>
          <a:off x="357580" y="2383867"/>
          <a:ext cx="650145" cy="6501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20D85-BBDF-47F7-984E-A8AF1246E962}">
      <dsp:nvSpPr>
        <dsp:cNvPr id="0" name=""/>
        <dsp:cNvSpPr/>
      </dsp:nvSpPr>
      <dsp:spPr>
        <a:xfrm>
          <a:off x="1365305" y="2117898"/>
          <a:ext cx="3612274" cy="11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04" tIns="125104" rIns="125104" bIns="125104" numCol="1" spcCol="1270" anchor="ctr" anchorCtr="0">
          <a:noAutofit/>
        </a:bodyPr>
        <a:lstStyle/>
        <a:p>
          <a:pPr marL="0" lvl="0" indent="0" algn="l" defTabSz="889000" rtl="0">
            <a:lnSpc>
              <a:spcPct val="100000"/>
            </a:lnSpc>
            <a:spcBef>
              <a:spcPct val="0"/>
            </a:spcBef>
            <a:spcAft>
              <a:spcPct val="35000"/>
            </a:spcAft>
            <a:buNone/>
          </a:pPr>
          <a:r>
            <a:rPr lang="en-US" sz="2000" kern="1200"/>
            <a:t>To track client's progress: identify indicators and develop a tracking timeline</a:t>
          </a:r>
          <a:r>
            <a:rPr lang="en-US" sz="2000" kern="1200">
              <a:latin typeface="Calibri Light" panose="020F0302020204030204"/>
            </a:rPr>
            <a:t> </a:t>
          </a:r>
          <a:endParaRPr lang="en-US" sz="2000" kern="1200"/>
        </a:p>
      </dsp:txBody>
      <dsp:txXfrm>
        <a:off x="1365305" y="2117898"/>
        <a:ext cx="3612274" cy="11820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C87D1-9CC6-4896-A904-2E7C19DB509A}">
      <dsp:nvSpPr>
        <dsp:cNvPr id="0" name=""/>
        <dsp:cNvSpPr/>
      </dsp:nvSpPr>
      <dsp:spPr>
        <a:xfrm>
          <a:off x="0" y="707288"/>
          <a:ext cx="10515600" cy="13057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65E5C-C9C8-45D3-9B30-04CC1B0D13F0}">
      <dsp:nvSpPr>
        <dsp:cNvPr id="0" name=""/>
        <dsp:cNvSpPr/>
      </dsp:nvSpPr>
      <dsp:spPr>
        <a:xfrm>
          <a:off x="394993" y="1001085"/>
          <a:ext cx="718169" cy="71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999BC3-22A4-4F7C-AA9C-401669966A49}">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111250" rtl="0">
            <a:lnSpc>
              <a:spcPct val="100000"/>
            </a:lnSpc>
            <a:spcBef>
              <a:spcPct val="0"/>
            </a:spcBef>
            <a:spcAft>
              <a:spcPct val="35000"/>
            </a:spcAft>
            <a:buNone/>
          </a:pPr>
          <a:r>
            <a:rPr lang="en-US" sz="2500" kern="1200"/>
            <a:t>Informal tracking: Assessing progress by communicating with and observing clients, social network members, and service providers</a:t>
          </a:r>
        </a:p>
      </dsp:txBody>
      <dsp:txXfrm>
        <a:off x="1508156" y="707288"/>
        <a:ext cx="9007443" cy="1305763"/>
      </dsp:txXfrm>
    </dsp:sp>
    <dsp:sp modelId="{CA3CCEE3-FB5C-4EF6-8319-758B0C174A23}">
      <dsp:nvSpPr>
        <dsp:cNvPr id="0" name=""/>
        <dsp:cNvSpPr/>
      </dsp:nvSpPr>
      <dsp:spPr>
        <a:xfrm>
          <a:off x="0" y="2339492"/>
          <a:ext cx="10515600" cy="1305763"/>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C287E45F-C63D-4A06-B32F-A324D8BB2D5D}">
      <dsp:nvSpPr>
        <dsp:cNvPr id="0" name=""/>
        <dsp:cNvSpPr/>
      </dsp:nvSpPr>
      <dsp:spPr>
        <a:xfrm>
          <a:off x="394993" y="2633289"/>
          <a:ext cx="718169" cy="71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1824D6-AE02-4162-A5F5-71EA8A540CE8}">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111250">
            <a:lnSpc>
              <a:spcPct val="100000"/>
            </a:lnSpc>
            <a:spcBef>
              <a:spcPct val="0"/>
            </a:spcBef>
            <a:spcAft>
              <a:spcPct val="35000"/>
            </a:spcAft>
            <a:buNone/>
          </a:pPr>
          <a:r>
            <a:rPr lang="en-US" sz="2500" kern="1200"/>
            <a:t>Formal tracking: Using tools to gather information and to evaluate outcomes of the planned intervention</a:t>
          </a:r>
        </a:p>
      </dsp:txBody>
      <dsp:txXfrm>
        <a:off x="1508156" y="2339492"/>
        <a:ext cx="9007443" cy="13057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C9B75-72D8-484E-A011-9C41CCA2DCCE}">
      <dsp:nvSpPr>
        <dsp:cNvPr id="0" name=""/>
        <dsp:cNvSpPr/>
      </dsp:nvSpPr>
      <dsp:spPr>
        <a:xfrm>
          <a:off x="0" y="70204"/>
          <a:ext cx="7374194"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l" defTabSz="1289050" rtl="0">
            <a:lnSpc>
              <a:spcPct val="90000"/>
            </a:lnSpc>
            <a:spcBef>
              <a:spcPct val="0"/>
            </a:spcBef>
            <a:spcAft>
              <a:spcPct val="35000"/>
            </a:spcAft>
            <a:buNone/>
          </a:pPr>
          <a:r>
            <a:rPr lang="en-US" sz="2900" b="1" kern="1200">
              <a:latin typeface="Calibri"/>
              <a:cs typeface="Calibri"/>
            </a:rPr>
            <a:t>                            Areas to assess:</a:t>
          </a:r>
          <a:r>
            <a:rPr lang="en-US" sz="2900" kern="1200">
              <a:latin typeface="Calibri Light" panose="020F0302020204030204"/>
            </a:rPr>
            <a:t>  </a:t>
          </a:r>
          <a:endParaRPr lang="en-US" sz="2900" kern="1200"/>
        </a:p>
      </dsp:txBody>
      <dsp:txXfrm>
        <a:off x="0" y="70204"/>
        <a:ext cx="7374194" cy="835200"/>
      </dsp:txXfrm>
    </dsp:sp>
    <dsp:sp modelId="{90493621-A53D-412D-AC75-E025107A1B5A}">
      <dsp:nvSpPr>
        <dsp:cNvPr id="0" name=""/>
        <dsp:cNvSpPr/>
      </dsp:nvSpPr>
      <dsp:spPr>
        <a:xfrm>
          <a:off x="0" y="905404"/>
          <a:ext cx="7374194" cy="2706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b="1" kern="1200"/>
            <a:t>Attainment of goals</a:t>
          </a:r>
          <a:endParaRPr lang="en-US" sz="2900" kern="1200"/>
        </a:p>
        <a:p>
          <a:pPr marL="285750" lvl="1" indent="-285750" algn="l" defTabSz="1289050" rtl="0">
            <a:lnSpc>
              <a:spcPct val="90000"/>
            </a:lnSpc>
            <a:spcBef>
              <a:spcPct val="0"/>
            </a:spcBef>
            <a:spcAft>
              <a:spcPct val="15000"/>
            </a:spcAft>
            <a:buChar char="•"/>
          </a:pPr>
          <a:r>
            <a:rPr lang="en-US" sz="2900" b="1" kern="1200">
              <a:latin typeface="Calibri"/>
              <a:cs typeface="Calibri"/>
            </a:rPr>
            <a:t>Gaps in services</a:t>
          </a:r>
          <a:r>
            <a:rPr lang="en-US" sz="2900" b="0" kern="1200">
              <a:latin typeface="Calibri"/>
              <a:cs typeface="Calibri"/>
            </a:rPr>
            <a:t> </a:t>
          </a:r>
        </a:p>
        <a:p>
          <a:pPr marL="285750" lvl="1" indent="-285750" algn="l" defTabSz="1289050" rtl="0">
            <a:lnSpc>
              <a:spcPct val="90000"/>
            </a:lnSpc>
            <a:spcBef>
              <a:spcPct val="0"/>
            </a:spcBef>
            <a:spcAft>
              <a:spcPct val="15000"/>
            </a:spcAft>
            <a:buChar char="•"/>
          </a:pPr>
          <a:r>
            <a:rPr lang="en-US" sz="2900" b="1" kern="1200"/>
            <a:t>Effectiveness of case man</a:t>
          </a:r>
          <a:r>
            <a:rPr lang="en-US" sz="2900" b="1" kern="1200">
              <a:latin typeface="Calibri"/>
              <a:cs typeface="Calibri"/>
            </a:rPr>
            <a:t>agement services</a:t>
          </a:r>
          <a:endParaRPr lang="en-US" sz="2900" kern="1200">
            <a:latin typeface="Calibri"/>
            <a:cs typeface="Calibri"/>
          </a:endParaRPr>
        </a:p>
        <a:p>
          <a:pPr marL="285750" lvl="1" indent="-285750" algn="l" defTabSz="1289050">
            <a:lnSpc>
              <a:spcPct val="90000"/>
            </a:lnSpc>
            <a:spcBef>
              <a:spcPct val="0"/>
            </a:spcBef>
            <a:spcAft>
              <a:spcPct val="15000"/>
            </a:spcAft>
            <a:buChar char="•"/>
          </a:pPr>
          <a:r>
            <a:rPr lang="en-US" sz="2900" b="1" kern="1200"/>
            <a:t>Client satisfaction</a:t>
          </a:r>
          <a:endParaRPr lang="en-US" sz="2900" kern="1200"/>
        </a:p>
        <a:p>
          <a:pPr marL="285750" lvl="1" indent="-285750" algn="l" defTabSz="1289050" rtl="0">
            <a:lnSpc>
              <a:spcPct val="90000"/>
            </a:lnSpc>
            <a:spcBef>
              <a:spcPct val="0"/>
            </a:spcBef>
            <a:spcAft>
              <a:spcPct val="15000"/>
            </a:spcAft>
            <a:buChar char="•"/>
          </a:pPr>
          <a:r>
            <a:rPr lang="en-US" sz="2900" b="1" kern="1200">
              <a:latin typeface="Calibri"/>
              <a:cs typeface="Calibri"/>
            </a:rPr>
            <a:t>What went well and what didn't</a:t>
          </a:r>
        </a:p>
      </dsp:txBody>
      <dsp:txXfrm>
        <a:off x="0" y="905404"/>
        <a:ext cx="7374194" cy="270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649B9-DF8E-49F5-BDAA-591AB9E6B90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Calibri"/>
              <a:ea typeface="Calibri"/>
              <a:cs typeface="Calibri"/>
            </a:rPr>
            <a:t>Emphasizes the capabilities and strengths of a client rather than just needs. Strength-based case managers believe: </a:t>
          </a:r>
        </a:p>
      </dsp:txBody>
      <dsp:txXfrm>
        <a:off x="0" y="0"/>
        <a:ext cx="10515600" cy="1305401"/>
      </dsp:txXfrm>
    </dsp:sp>
    <dsp:sp modelId="{0567F45D-63ED-41F8-8C88-BD6C3E4A5B0B}">
      <dsp:nvSpPr>
        <dsp:cNvPr id="0" name=""/>
        <dsp:cNvSpPr/>
      </dsp:nvSpPr>
      <dsp:spPr>
        <a:xfrm>
          <a:off x="0" y="1305401"/>
          <a:ext cx="2628899"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Calibri"/>
              <a:ea typeface="Calibri"/>
              <a:cs typeface="Calibri"/>
            </a:rPr>
            <a:t>All people have strengths to overcome adversity</a:t>
          </a:r>
        </a:p>
      </dsp:txBody>
      <dsp:txXfrm>
        <a:off x="0" y="1305401"/>
        <a:ext cx="2628899" cy="2741342"/>
      </dsp:txXfrm>
    </dsp:sp>
    <dsp:sp modelId="{969F0465-D437-4372-B1F6-CF858B8FC993}">
      <dsp:nvSpPr>
        <dsp:cNvPr id="0" name=""/>
        <dsp:cNvSpPr/>
      </dsp:nvSpPr>
      <dsp:spPr>
        <a:xfrm>
          <a:off x="2628900" y="1305401"/>
          <a:ext cx="2628899"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Calibri"/>
              <a:ea typeface="Calibri"/>
              <a:cs typeface="Calibri"/>
            </a:rPr>
            <a:t>Every person's environment has strengths</a:t>
          </a:r>
        </a:p>
      </dsp:txBody>
      <dsp:txXfrm>
        <a:off x="2628900" y="1305401"/>
        <a:ext cx="2628899" cy="2741342"/>
      </dsp:txXfrm>
    </dsp:sp>
    <dsp:sp modelId="{EAEA72C7-4CB1-428E-A0BD-992A418935F1}">
      <dsp:nvSpPr>
        <dsp:cNvPr id="0" name=""/>
        <dsp:cNvSpPr/>
      </dsp:nvSpPr>
      <dsp:spPr>
        <a:xfrm>
          <a:off x="5257800" y="1305401"/>
          <a:ext cx="2628899"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Calibri"/>
              <a:ea typeface="Calibri"/>
              <a:cs typeface="Calibri"/>
            </a:rPr>
            <a:t>People are experts of their own experiences</a:t>
          </a:r>
        </a:p>
      </dsp:txBody>
      <dsp:txXfrm>
        <a:off x="5257800" y="1305401"/>
        <a:ext cx="2628899" cy="2741342"/>
      </dsp:txXfrm>
    </dsp:sp>
    <dsp:sp modelId="{2F6274C7-6C29-469B-8BCF-3D0A67EF0C60}">
      <dsp:nvSpPr>
        <dsp:cNvPr id="0" name=""/>
        <dsp:cNvSpPr/>
      </dsp:nvSpPr>
      <dsp:spPr>
        <a:xfrm>
          <a:off x="7886700" y="1305401"/>
          <a:ext cx="2628899"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t>Hopefulness matters</a:t>
          </a:r>
          <a:endParaRPr lang="en-US" sz="3500" kern="1200">
            <a:latin typeface="Calibri"/>
            <a:ea typeface="Calibri"/>
            <a:cs typeface="Calibri"/>
          </a:endParaRPr>
        </a:p>
      </dsp:txBody>
      <dsp:txXfrm>
        <a:off x="7886700" y="1305401"/>
        <a:ext cx="2628899" cy="2741342"/>
      </dsp:txXfrm>
    </dsp:sp>
    <dsp:sp modelId="{75E2A9EB-B6E3-4B52-8791-0E2884C9E25F}">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46127-6E5E-4E9A-9AF5-367D2F4343F1}">
      <dsp:nvSpPr>
        <dsp:cNvPr id="0" name=""/>
        <dsp:cNvSpPr/>
      </dsp:nvSpPr>
      <dsp:spPr>
        <a:xfrm>
          <a:off x="0" y="3861054"/>
          <a:ext cx="10032766" cy="126728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a:cs typeface="Calibri"/>
            </a:rPr>
            <a:t>Transitioning client to new program:</a:t>
          </a:r>
        </a:p>
      </dsp:txBody>
      <dsp:txXfrm>
        <a:off x="0" y="3861054"/>
        <a:ext cx="10032766" cy="684333"/>
      </dsp:txXfrm>
    </dsp:sp>
    <dsp:sp modelId="{FD6F742F-6916-4998-85F9-A934CB67D6E9}">
      <dsp:nvSpPr>
        <dsp:cNvPr id="0" name=""/>
        <dsp:cNvSpPr/>
      </dsp:nvSpPr>
      <dsp:spPr>
        <a:xfrm>
          <a:off x="0" y="4520041"/>
          <a:ext cx="2508191" cy="58295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cs typeface="Calibri"/>
            </a:rPr>
            <a:t>Encourage client's relationship with new CM</a:t>
          </a:r>
        </a:p>
      </dsp:txBody>
      <dsp:txXfrm>
        <a:off x="0" y="4520041"/>
        <a:ext cx="2508191" cy="582950"/>
      </dsp:txXfrm>
    </dsp:sp>
    <dsp:sp modelId="{E66FED9A-D7F4-4077-A936-81FAD0829ACB}">
      <dsp:nvSpPr>
        <dsp:cNvPr id="0" name=""/>
        <dsp:cNvSpPr/>
      </dsp:nvSpPr>
      <dsp:spPr>
        <a:xfrm>
          <a:off x="2508191" y="4520041"/>
          <a:ext cx="2508191" cy="582950"/>
        </a:xfrm>
        <a:prstGeom prst="rect">
          <a:avLst/>
        </a:prstGeom>
        <a:solidFill>
          <a:schemeClr val="accent5">
            <a:tint val="40000"/>
            <a:alpha val="90000"/>
            <a:hueOff val="-962823"/>
            <a:satOff val="-3262"/>
            <a:lumOff val="-41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cs typeface="Calibri"/>
            </a:rPr>
            <a:t>Provide essential client info</a:t>
          </a:r>
        </a:p>
      </dsp:txBody>
      <dsp:txXfrm>
        <a:off x="2508191" y="4520041"/>
        <a:ext cx="2508191" cy="582950"/>
      </dsp:txXfrm>
    </dsp:sp>
    <dsp:sp modelId="{3DF8C14C-4FFF-425F-A44E-23A7175CE330}">
      <dsp:nvSpPr>
        <dsp:cNvPr id="0" name=""/>
        <dsp:cNvSpPr/>
      </dsp:nvSpPr>
      <dsp:spPr>
        <a:xfrm>
          <a:off x="5016383" y="4520041"/>
          <a:ext cx="2508191" cy="582950"/>
        </a:xfrm>
        <a:prstGeom prst="rect">
          <a:avLst/>
        </a:prstGeom>
        <a:solidFill>
          <a:schemeClr val="accent5">
            <a:tint val="40000"/>
            <a:alpha val="90000"/>
            <a:hueOff val="-1925647"/>
            <a:satOff val="-6523"/>
            <a:lumOff val="-837"/>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a:cs typeface="Calibri"/>
            </a:rPr>
            <a:t>Facilitate an introduction</a:t>
          </a:r>
        </a:p>
      </dsp:txBody>
      <dsp:txXfrm>
        <a:off x="5016383" y="4520041"/>
        <a:ext cx="2508191" cy="582950"/>
      </dsp:txXfrm>
    </dsp:sp>
    <dsp:sp modelId="{6D047366-8EF4-4306-A3F9-B35FDF52EE11}">
      <dsp:nvSpPr>
        <dsp:cNvPr id="0" name=""/>
        <dsp:cNvSpPr/>
      </dsp:nvSpPr>
      <dsp:spPr>
        <a:xfrm>
          <a:off x="7524574" y="4520041"/>
          <a:ext cx="2508191" cy="582950"/>
        </a:xfrm>
        <a:prstGeom prst="rect">
          <a:avLst/>
        </a:prstGeom>
        <a:solidFill>
          <a:schemeClr val="accent5">
            <a:tint val="40000"/>
            <a:alpha val="90000"/>
            <a:hueOff val="-2888470"/>
            <a:satOff val="-9785"/>
            <a:lumOff val="-1255"/>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a:cs typeface="Calibri"/>
            </a:rPr>
            <a:t>Continue communication with new CM as needed</a:t>
          </a:r>
        </a:p>
      </dsp:txBody>
      <dsp:txXfrm>
        <a:off x="7524574" y="4520041"/>
        <a:ext cx="2508191" cy="582950"/>
      </dsp:txXfrm>
    </dsp:sp>
    <dsp:sp modelId="{BEE155C6-399D-4E32-89DB-3B4C8390F0CA}">
      <dsp:nvSpPr>
        <dsp:cNvPr id="0" name=""/>
        <dsp:cNvSpPr/>
      </dsp:nvSpPr>
      <dsp:spPr>
        <a:xfrm rot="10800000">
          <a:off x="0" y="1930980"/>
          <a:ext cx="10032766" cy="1949083"/>
        </a:xfrm>
        <a:prstGeom prst="upArrowCallou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a:cs typeface="Calibri"/>
            </a:rPr>
            <a:t>Final meeting protocol:</a:t>
          </a:r>
          <a:endParaRPr lang="en-US" sz="2400" kern="1200"/>
        </a:p>
      </dsp:txBody>
      <dsp:txXfrm rot="-10800000">
        <a:off x="0" y="1930980"/>
        <a:ext cx="10032766" cy="684128"/>
      </dsp:txXfrm>
    </dsp:sp>
    <dsp:sp modelId="{22ED9699-7748-4473-8E67-2639082E666A}">
      <dsp:nvSpPr>
        <dsp:cNvPr id="0" name=""/>
        <dsp:cNvSpPr/>
      </dsp:nvSpPr>
      <dsp:spPr>
        <a:xfrm>
          <a:off x="0" y="2615108"/>
          <a:ext cx="2508191" cy="582775"/>
        </a:xfrm>
        <a:prstGeom prst="rect">
          <a:avLst/>
        </a:prstGeom>
        <a:solidFill>
          <a:schemeClr val="accent5">
            <a:tint val="40000"/>
            <a:alpha val="90000"/>
            <a:hueOff val="-3851293"/>
            <a:satOff val="-13047"/>
            <a:lumOff val="-1673"/>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a:cs typeface="Calibri"/>
            </a:rPr>
            <a:t>Share and remind about resources available</a:t>
          </a:r>
        </a:p>
      </dsp:txBody>
      <dsp:txXfrm>
        <a:off x="0" y="2615108"/>
        <a:ext cx="2508191" cy="582775"/>
      </dsp:txXfrm>
    </dsp:sp>
    <dsp:sp modelId="{E04772FA-8DB2-478E-B517-960716396843}">
      <dsp:nvSpPr>
        <dsp:cNvPr id="0" name=""/>
        <dsp:cNvSpPr/>
      </dsp:nvSpPr>
      <dsp:spPr>
        <a:xfrm>
          <a:off x="2508191" y="2615108"/>
          <a:ext cx="2508191" cy="582775"/>
        </a:xfrm>
        <a:prstGeom prst="rect">
          <a:avLst/>
        </a:prstGeom>
        <a:solidFill>
          <a:schemeClr val="accent5">
            <a:tint val="40000"/>
            <a:alpha val="90000"/>
            <a:hueOff val="-4814116"/>
            <a:satOff val="-16309"/>
            <a:lumOff val="-2091"/>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a:cs typeface="Calibri"/>
            </a:rPr>
            <a:t>Review and affirm progress</a:t>
          </a:r>
        </a:p>
      </dsp:txBody>
      <dsp:txXfrm>
        <a:off x="2508191" y="2615108"/>
        <a:ext cx="2508191" cy="582775"/>
      </dsp:txXfrm>
    </dsp:sp>
    <dsp:sp modelId="{B6DB9D19-465F-49B5-9EC3-CD031CAD78A8}">
      <dsp:nvSpPr>
        <dsp:cNvPr id="0" name=""/>
        <dsp:cNvSpPr/>
      </dsp:nvSpPr>
      <dsp:spPr>
        <a:xfrm>
          <a:off x="5016383" y="2615108"/>
          <a:ext cx="2508191" cy="582775"/>
        </a:xfrm>
        <a:prstGeom prst="rect">
          <a:avLst/>
        </a:prstGeom>
        <a:solidFill>
          <a:schemeClr val="accent5">
            <a:tint val="40000"/>
            <a:alpha val="90000"/>
            <a:hueOff val="-5776939"/>
            <a:satOff val="-19570"/>
            <a:lumOff val="-251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a:cs typeface="Calibri"/>
            </a:rPr>
            <a:t>Say goodbye</a:t>
          </a:r>
        </a:p>
      </dsp:txBody>
      <dsp:txXfrm>
        <a:off x="5016383" y="2615108"/>
        <a:ext cx="2508191" cy="582775"/>
      </dsp:txXfrm>
    </dsp:sp>
    <dsp:sp modelId="{0B9454DD-9B5C-445B-A1EA-B1018F244212}">
      <dsp:nvSpPr>
        <dsp:cNvPr id="0" name=""/>
        <dsp:cNvSpPr/>
      </dsp:nvSpPr>
      <dsp:spPr>
        <a:xfrm>
          <a:off x="7524574" y="2615108"/>
          <a:ext cx="2508191" cy="582775"/>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cs typeface="Calibri"/>
            </a:rPr>
            <a:t>Finalize referrals for ongoing needs</a:t>
          </a:r>
        </a:p>
      </dsp:txBody>
      <dsp:txXfrm>
        <a:off x="7524574" y="2615108"/>
        <a:ext cx="2508191" cy="582775"/>
      </dsp:txXfrm>
    </dsp:sp>
    <dsp:sp modelId="{6D9746E3-8A6A-478E-9E0E-B5450A85A099}">
      <dsp:nvSpPr>
        <dsp:cNvPr id="0" name=""/>
        <dsp:cNvSpPr/>
      </dsp:nvSpPr>
      <dsp:spPr>
        <a:xfrm rot="10800000">
          <a:off x="0" y="906"/>
          <a:ext cx="10032766" cy="1949083"/>
        </a:xfrm>
        <a:prstGeom prst="upArrow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Introduce concept of termination early and reinforce</a:t>
          </a:r>
          <a:endParaRPr lang="en-US" sz="2400" kern="1200">
            <a:latin typeface="Calibri"/>
            <a:cs typeface="Calibri"/>
          </a:endParaRPr>
        </a:p>
      </dsp:txBody>
      <dsp:txXfrm rot="10800000">
        <a:off x="0" y="906"/>
        <a:ext cx="10032766" cy="1266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DE322-14ED-48A5-83AC-2053F563EB2D}">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A9987-C635-4BCA-8474-464662EB3059}">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FD13F-EAC8-46A8-8DB6-10623A8C2CF0}">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Goal-oriented and helps clients see how they can succeed</a:t>
          </a:r>
        </a:p>
      </dsp:txBody>
      <dsp:txXfrm>
        <a:off x="1834517" y="469890"/>
        <a:ext cx="3148942" cy="1335915"/>
      </dsp:txXfrm>
    </dsp:sp>
    <dsp:sp modelId="{26B78A3E-C98B-4A6E-87EA-C5371E796F9E}">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8C4F9-D20B-483D-817A-BC22FEE08722}">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D4152-832A-4FD8-8304-02E18F95C983}">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Honors a client's unique assets including culture</a:t>
          </a:r>
        </a:p>
      </dsp:txBody>
      <dsp:txXfrm>
        <a:off x="7154322" y="469890"/>
        <a:ext cx="3148942" cy="1335915"/>
      </dsp:txXfrm>
    </dsp:sp>
    <dsp:sp modelId="{234542B9-3AD8-4FFE-88D9-DF998B18F965}">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06A98-5703-45A0-B5FB-BAAA918CF5C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D428-D11D-420B-B63A-DF438E2626DD}">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Empowers client to see themselves as in control</a:t>
          </a:r>
        </a:p>
      </dsp:txBody>
      <dsp:txXfrm>
        <a:off x="1834517" y="2545532"/>
        <a:ext cx="3148942" cy="1335915"/>
      </dsp:txXfrm>
    </dsp:sp>
    <dsp:sp modelId="{C76FFDC8-BDF3-423E-8AD8-D4F73FD93CA6}">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1E7F2-E942-4B14-87F2-75F68AC98B1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9DF82-47BE-4724-A468-E2965B127D62}">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Helps to form a trusting partnership</a:t>
          </a:r>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2DE6E-3C89-406E-97C2-9F51268FF21A}">
      <dsp:nvSpPr>
        <dsp:cNvPr id="0" name=""/>
        <dsp:cNvSpPr/>
      </dsp:nvSpPr>
      <dsp:spPr>
        <a:xfrm>
          <a:off x="0" y="330686"/>
          <a:ext cx="5501116" cy="103285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latin typeface="Calibri"/>
              <a:cs typeface="Calibri"/>
            </a:rPr>
            <a:t>Formal and informal methods</a:t>
          </a:r>
        </a:p>
      </dsp:txBody>
      <dsp:txXfrm>
        <a:off x="50420" y="381106"/>
        <a:ext cx="5400276" cy="932014"/>
      </dsp:txXfrm>
    </dsp:sp>
    <dsp:sp modelId="{A84CB940-C8A7-4DB3-9DE0-570191D58517}">
      <dsp:nvSpPr>
        <dsp:cNvPr id="0" name=""/>
        <dsp:cNvSpPr/>
      </dsp:nvSpPr>
      <dsp:spPr>
        <a:xfrm>
          <a:off x="0" y="1438421"/>
          <a:ext cx="5501116" cy="103285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a client has trouble identifying strengths:</a:t>
          </a:r>
        </a:p>
      </dsp:txBody>
      <dsp:txXfrm>
        <a:off x="50420" y="1488841"/>
        <a:ext cx="5400276" cy="932014"/>
      </dsp:txXfrm>
    </dsp:sp>
    <dsp:sp modelId="{AC8A540D-3ECC-413A-8D20-B51AF2FC3F8A}">
      <dsp:nvSpPr>
        <dsp:cNvPr id="0" name=""/>
        <dsp:cNvSpPr/>
      </dsp:nvSpPr>
      <dsp:spPr>
        <a:xfrm>
          <a:off x="0" y="2471275"/>
          <a:ext cx="5501116"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6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a:latin typeface="Calibri"/>
              <a:cs typeface="Calibri"/>
            </a:rPr>
            <a:t>What would others say your strengths are?</a:t>
          </a:r>
        </a:p>
        <a:p>
          <a:pPr marL="228600" lvl="1" indent="-228600" algn="l" defTabSz="889000" rtl="0">
            <a:lnSpc>
              <a:spcPct val="90000"/>
            </a:lnSpc>
            <a:spcBef>
              <a:spcPct val="0"/>
            </a:spcBef>
            <a:spcAft>
              <a:spcPct val="20000"/>
            </a:spcAft>
            <a:buChar char="•"/>
          </a:pPr>
          <a:r>
            <a:rPr lang="en-US" sz="2000" kern="1200">
              <a:latin typeface="Calibri"/>
              <a:cs typeface="Calibri"/>
            </a:rPr>
            <a:t>How have you gotten through past difficulties?</a:t>
          </a:r>
        </a:p>
        <a:p>
          <a:pPr marL="228600" lvl="1" indent="-228600" algn="l" defTabSz="889000" rtl="0">
            <a:lnSpc>
              <a:spcPct val="90000"/>
            </a:lnSpc>
            <a:spcBef>
              <a:spcPct val="0"/>
            </a:spcBef>
            <a:spcAft>
              <a:spcPct val="20000"/>
            </a:spcAft>
            <a:buChar char="•"/>
          </a:pPr>
          <a:r>
            <a:rPr lang="en-US" sz="2000" kern="1200">
              <a:latin typeface="Calibri"/>
              <a:cs typeface="Calibri"/>
            </a:rPr>
            <a:t>Provide your own observations</a:t>
          </a:r>
        </a:p>
        <a:p>
          <a:pPr marL="228600" lvl="1" indent="-228600" algn="l" defTabSz="889000" rtl="0">
            <a:lnSpc>
              <a:spcPct val="90000"/>
            </a:lnSpc>
            <a:spcBef>
              <a:spcPct val="0"/>
            </a:spcBef>
            <a:spcAft>
              <a:spcPct val="20000"/>
            </a:spcAft>
            <a:buChar char="•"/>
          </a:pPr>
          <a:r>
            <a:rPr lang="en-US" sz="2000" kern="1200">
              <a:latin typeface="Calibri"/>
              <a:cs typeface="Calibri"/>
            </a:rPr>
            <a:t>Reframe problem to focus on client's potential</a:t>
          </a:r>
        </a:p>
        <a:p>
          <a:pPr marL="228600" lvl="1" indent="-228600" algn="l" defTabSz="889000" rtl="0">
            <a:lnSpc>
              <a:spcPct val="90000"/>
            </a:lnSpc>
            <a:spcBef>
              <a:spcPct val="0"/>
            </a:spcBef>
            <a:spcAft>
              <a:spcPct val="20000"/>
            </a:spcAft>
            <a:buChar char="•"/>
          </a:pPr>
          <a:r>
            <a:rPr lang="en-US" sz="2000" kern="1200"/>
            <a:t>Think of strengths holistically</a:t>
          </a:r>
          <a:endParaRPr lang="en-US" sz="2000" kern="1200">
            <a:latin typeface="Calibri"/>
            <a:cs typeface="Calibri"/>
          </a:endParaRPr>
        </a:p>
      </dsp:txBody>
      <dsp:txXfrm>
        <a:off x="0" y="2471275"/>
        <a:ext cx="5501116" cy="1722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BC7A8-7B64-4C16-BDE6-DAC49904A0F3}">
      <dsp:nvSpPr>
        <dsp:cNvPr id="0" name=""/>
        <dsp:cNvSpPr/>
      </dsp:nvSpPr>
      <dsp:spPr>
        <a:xfrm>
          <a:off x="777971" y="0"/>
          <a:ext cx="8817014" cy="48050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0D42B9-CD0A-4320-B823-C5DA5A38FC3C}">
      <dsp:nvSpPr>
        <dsp:cNvPr id="0" name=""/>
        <dsp:cNvSpPr/>
      </dsp:nvSpPr>
      <dsp:spPr>
        <a:xfrm>
          <a:off x="5191" y="1441529"/>
          <a:ext cx="2497006" cy="1922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a:cs typeface="Calibri"/>
            </a:rPr>
            <a:t>Welcoming, empathetic, and warm presence</a:t>
          </a:r>
        </a:p>
      </dsp:txBody>
      <dsp:txXfrm>
        <a:off x="99017" y="1535355"/>
        <a:ext cx="2309354" cy="1734387"/>
      </dsp:txXfrm>
    </dsp:sp>
    <dsp:sp modelId="{2F8ADD39-0EB6-4113-9363-E016C9DC6491}">
      <dsp:nvSpPr>
        <dsp:cNvPr id="0" name=""/>
        <dsp:cNvSpPr/>
      </dsp:nvSpPr>
      <dsp:spPr>
        <a:xfrm>
          <a:off x="2627047" y="1441529"/>
          <a:ext cx="2497006" cy="1922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Calibri"/>
              <a:cs typeface="Calibri"/>
            </a:rPr>
            <a:t>Treat a client as a person first, client second</a:t>
          </a:r>
        </a:p>
      </dsp:txBody>
      <dsp:txXfrm>
        <a:off x="2720873" y="1535355"/>
        <a:ext cx="2309354" cy="1734387"/>
      </dsp:txXfrm>
    </dsp:sp>
    <dsp:sp modelId="{1348F2F7-AB53-4032-9F15-753A2BD38631}">
      <dsp:nvSpPr>
        <dsp:cNvPr id="0" name=""/>
        <dsp:cNvSpPr/>
      </dsp:nvSpPr>
      <dsp:spPr>
        <a:xfrm>
          <a:off x="5248904" y="1441529"/>
          <a:ext cx="2497006" cy="1922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a:cs typeface="Calibri"/>
            </a:rPr>
            <a:t>Get curious: Approach each client as a learner</a:t>
          </a:r>
        </a:p>
      </dsp:txBody>
      <dsp:txXfrm>
        <a:off x="5342730" y="1535355"/>
        <a:ext cx="2309354" cy="1734387"/>
      </dsp:txXfrm>
    </dsp:sp>
    <dsp:sp modelId="{14106119-2F0E-4120-B896-AEE176FE22BC}">
      <dsp:nvSpPr>
        <dsp:cNvPr id="0" name=""/>
        <dsp:cNvSpPr/>
      </dsp:nvSpPr>
      <dsp:spPr>
        <a:xfrm>
          <a:off x="7870760" y="1441529"/>
          <a:ext cx="2497006" cy="1922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Calibri"/>
              <a:cs typeface="Calibri"/>
            </a:rPr>
            <a:t>Be patient: trust takes time</a:t>
          </a:r>
        </a:p>
      </dsp:txBody>
      <dsp:txXfrm>
        <a:off x="7964586" y="1535355"/>
        <a:ext cx="2309354" cy="1734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96F0-68A2-4EFA-97C5-98DBBC76FB41}">
      <dsp:nvSpPr>
        <dsp:cNvPr id="0" name=""/>
        <dsp:cNvSpPr/>
      </dsp:nvSpPr>
      <dsp:spPr>
        <a:xfrm>
          <a:off x="475343" y="2344"/>
          <a:ext cx="1892716" cy="11356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Process of working together</a:t>
          </a:r>
          <a:endParaRPr lang="en-US" sz="1900" kern="1200"/>
        </a:p>
      </dsp:txBody>
      <dsp:txXfrm>
        <a:off x="475343" y="2344"/>
        <a:ext cx="1892716" cy="1135629"/>
      </dsp:txXfrm>
    </dsp:sp>
    <dsp:sp modelId="{15FF8046-7CFC-4994-A457-2DC6EB97226F}">
      <dsp:nvSpPr>
        <dsp:cNvPr id="0" name=""/>
        <dsp:cNvSpPr/>
      </dsp:nvSpPr>
      <dsp:spPr>
        <a:xfrm>
          <a:off x="2557331" y="2344"/>
          <a:ext cx="1892716" cy="11356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cs typeface="Calibri"/>
            </a:rPr>
            <a:t>Required program services and priorities</a:t>
          </a:r>
          <a:endParaRPr lang="en-US" sz="1900" kern="1200">
            <a:latin typeface="Calibri Light" panose="020F0302020204030204"/>
            <a:cs typeface="Calibri Light" panose="020F0302020204030204"/>
          </a:endParaRPr>
        </a:p>
      </dsp:txBody>
      <dsp:txXfrm>
        <a:off x="2557331" y="2344"/>
        <a:ext cx="1892716" cy="1135629"/>
      </dsp:txXfrm>
    </dsp:sp>
    <dsp:sp modelId="{AE9BD5BD-8D7B-481B-BC5A-6A3D8150A06E}">
      <dsp:nvSpPr>
        <dsp:cNvPr id="0" name=""/>
        <dsp:cNvSpPr/>
      </dsp:nvSpPr>
      <dsp:spPr>
        <a:xfrm>
          <a:off x="475343" y="1327245"/>
          <a:ext cx="1892716" cy="11356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100000"/>
            </a:lnSpc>
            <a:spcBef>
              <a:spcPct val="0"/>
            </a:spcBef>
            <a:spcAft>
              <a:spcPct val="35000"/>
            </a:spcAft>
            <a:buNone/>
          </a:pPr>
          <a:r>
            <a:rPr lang="en-US" sz="1900" kern="1200">
              <a:latin typeface="Calibri"/>
              <a:cs typeface="Calibri"/>
            </a:rPr>
            <a:t>Program time frame</a:t>
          </a:r>
          <a:endParaRPr lang="en-US" sz="1900" kern="1200">
            <a:latin typeface="Calibri Light" panose="020F0302020204030204"/>
            <a:cs typeface="Calibri Light" panose="020F0302020204030204"/>
          </a:endParaRPr>
        </a:p>
      </dsp:txBody>
      <dsp:txXfrm>
        <a:off x="475343" y="1327245"/>
        <a:ext cx="1892716" cy="1135629"/>
      </dsp:txXfrm>
    </dsp:sp>
    <dsp:sp modelId="{8079D013-D000-454C-8B11-8DEB979922C1}">
      <dsp:nvSpPr>
        <dsp:cNvPr id="0" name=""/>
        <dsp:cNvSpPr/>
      </dsp:nvSpPr>
      <dsp:spPr>
        <a:xfrm>
          <a:off x="2557331" y="1327245"/>
          <a:ext cx="1892716" cy="11356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100000"/>
            </a:lnSpc>
            <a:spcBef>
              <a:spcPct val="0"/>
            </a:spcBef>
            <a:spcAft>
              <a:spcPct val="35000"/>
            </a:spcAft>
            <a:buNone/>
          </a:pPr>
          <a:r>
            <a:rPr lang="en-US" sz="1900" kern="1200">
              <a:latin typeface="Calibri"/>
              <a:cs typeface="Calibri"/>
            </a:rPr>
            <a:t>Communication methods</a:t>
          </a:r>
          <a:endParaRPr lang="en-US" sz="1900" kern="1200">
            <a:latin typeface="Calibri Light" panose="020F0302020204030204"/>
            <a:cs typeface="Calibri Light" panose="020F0302020204030204"/>
          </a:endParaRPr>
        </a:p>
      </dsp:txBody>
      <dsp:txXfrm>
        <a:off x="2557331" y="1327245"/>
        <a:ext cx="1892716" cy="1135629"/>
      </dsp:txXfrm>
    </dsp:sp>
    <dsp:sp modelId="{35780BC3-492D-4748-8C98-B0DA0DD9415B}">
      <dsp:nvSpPr>
        <dsp:cNvPr id="0" name=""/>
        <dsp:cNvSpPr/>
      </dsp:nvSpPr>
      <dsp:spPr>
        <a:xfrm>
          <a:off x="1516337" y="2652146"/>
          <a:ext cx="1892716" cy="11356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libri"/>
              <a:cs typeface="Calibri"/>
            </a:rPr>
            <a:t>Client rights and responsibilities</a:t>
          </a:r>
          <a:endParaRPr lang="en-US" sz="1900" kern="1200"/>
        </a:p>
      </dsp:txBody>
      <dsp:txXfrm>
        <a:off x="1516337" y="2652146"/>
        <a:ext cx="1892716" cy="11356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F1954-A37E-4F70-86C8-B404945100DD}">
      <dsp:nvSpPr>
        <dsp:cNvPr id="0" name=""/>
        <dsp:cNvSpPr/>
      </dsp:nvSpPr>
      <dsp:spPr>
        <a:xfrm>
          <a:off x="2477439" y="1167019"/>
          <a:ext cx="2027683" cy="1013841"/>
        </a:xfrm>
        <a:prstGeom prst="roundRect">
          <a:avLst>
            <a:gd name="adj" fmla="val 10000"/>
          </a:avLst>
        </a:prstGeom>
        <a:solidFill>
          <a:srgbClr val="0076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ea typeface="Calibri"/>
              <a:cs typeface="Calibri"/>
            </a:rPr>
            <a:t>Steps of Assessment:</a:t>
          </a:r>
        </a:p>
      </dsp:txBody>
      <dsp:txXfrm>
        <a:off x="2507133" y="1196713"/>
        <a:ext cx="1968295" cy="954453"/>
      </dsp:txXfrm>
    </dsp:sp>
    <dsp:sp modelId="{B192E483-0492-47FF-BD39-99864987985A}">
      <dsp:nvSpPr>
        <dsp:cNvPr id="0" name=""/>
        <dsp:cNvSpPr/>
      </dsp:nvSpPr>
      <dsp:spPr>
        <a:xfrm rot="18289469">
          <a:off x="4200517" y="1070766"/>
          <a:ext cx="1420283" cy="40429"/>
        </a:xfrm>
        <a:custGeom>
          <a:avLst/>
          <a:gdLst/>
          <a:ahLst/>
          <a:cxnLst/>
          <a:rect l="0" t="0" r="0" b="0"/>
          <a:pathLst>
            <a:path>
              <a:moveTo>
                <a:pt x="0" y="20214"/>
              </a:moveTo>
              <a:lnTo>
                <a:pt x="1420283"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5152" y="1055474"/>
        <a:ext cx="71014" cy="71014"/>
      </dsp:txXfrm>
    </dsp:sp>
    <dsp:sp modelId="{EB114BD4-A997-4CF0-BAE8-F2FB522A59EA}">
      <dsp:nvSpPr>
        <dsp:cNvPr id="0" name=""/>
        <dsp:cNvSpPr/>
      </dsp:nvSpPr>
      <dsp:spPr>
        <a:xfrm>
          <a:off x="5316195" y="1102"/>
          <a:ext cx="2027683" cy="101384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ea typeface="Calibri"/>
              <a:cs typeface="Calibri"/>
            </a:rPr>
            <a:t>Complete client intake to determine eligibility for services </a:t>
          </a:r>
        </a:p>
      </dsp:txBody>
      <dsp:txXfrm>
        <a:off x="5345889" y="30796"/>
        <a:ext cx="1968295" cy="954453"/>
      </dsp:txXfrm>
    </dsp:sp>
    <dsp:sp modelId="{D02F3518-2DF9-40A6-97B3-6BE1200E319F}">
      <dsp:nvSpPr>
        <dsp:cNvPr id="0" name=""/>
        <dsp:cNvSpPr/>
      </dsp:nvSpPr>
      <dsp:spPr>
        <a:xfrm>
          <a:off x="4505122" y="1653725"/>
          <a:ext cx="811073" cy="40429"/>
        </a:xfrm>
        <a:custGeom>
          <a:avLst/>
          <a:gdLst/>
          <a:ahLst/>
          <a:cxnLst/>
          <a:rect l="0" t="0" r="0" b="0"/>
          <a:pathLst>
            <a:path>
              <a:moveTo>
                <a:pt x="0" y="20214"/>
              </a:moveTo>
              <a:lnTo>
                <a:pt x="811073"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0382" y="1653663"/>
        <a:ext cx="40553" cy="40553"/>
      </dsp:txXfrm>
    </dsp:sp>
    <dsp:sp modelId="{B6A79FF3-F42C-4152-A99C-FE33A9CB924D}">
      <dsp:nvSpPr>
        <dsp:cNvPr id="0" name=""/>
        <dsp:cNvSpPr/>
      </dsp:nvSpPr>
      <dsp:spPr>
        <a:xfrm>
          <a:off x="5316195" y="1167019"/>
          <a:ext cx="2027683" cy="101384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ea typeface="Calibri"/>
              <a:cs typeface="Calibri"/>
            </a:rPr>
            <a:t>Establish eligibility and accept the individual for services</a:t>
          </a:r>
        </a:p>
      </dsp:txBody>
      <dsp:txXfrm>
        <a:off x="5345889" y="1196713"/>
        <a:ext cx="1968295" cy="954453"/>
      </dsp:txXfrm>
    </dsp:sp>
    <dsp:sp modelId="{CA4F7E29-B461-4B93-A010-F7D3ACDD7AA7}">
      <dsp:nvSpPr>
        <dsp:cNvPr id="0" name=""/>
        <dsp:cNvSpPr/>
      </dsp:nvSpPr>
      <dsp:spPr>
        <a:xfrm rot="3310531">
          <a:off x="4200517" y="2236684"/>
          <a:ext cx="1420283" cy="40429"/>
        </a:xfrm>
        <a:custGeom>
          <a:avLst/>
          <a:gdLst/>
          <a:ahLst/>
          <a:cxnLst/>
          <a:rect l="0" t="0" r="0" b="0"/>
          <a:pathLst>
            <a:path>
              <a:moveTo>
                <a:pt x="0" y="20214"/>
              </a:moveTo>
              <a:lnTo>
                <a:pt x="1420283"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5152" y="2221392"/>
        <a:ext cx="71014" cy="71014"/>
      </dsp:txXfrm>
    </dsp:sp>
    <dsp:sp modelId="{ED0AF001-D65D-48E8-92AE-8AD6BD7F59B9}">
      <dsp:nvSpPr>
        <dsp:cNvPr id="0" name=""/>
        <dsp:cNvSpPr/>
      </dsp:nvSpPr>
      <dsp:spPr>
        <a:xfrm>
          <a:off x="5316195" y="2332937"/>
          <a:ext cx="2027683" cy="101384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ea typeface="Calibri"/>
              <a:cs typeface="Calibri"/>
            </a:rPr>
            <a:t>Complete comprehensive assessment including:</a:t>
          </a:r>
        </a:p>
      </dsp:txBody>
      <dsp:txXfrm>
        <a:off x="5345889" y="2362631"/>
        <a:ext cx="1968295" cy="954453"/>
      </dsp:txXfrm>
    </dsp:sp>
    <dsp:sp modelId="{54F6725D-0262-43FE-A2E2-91C0815EFCAA}">
      <dsp:nvSpPr>
        <dsp:cNvPr id="0" name=""/>
        <dsp:cNvSpPr/>
      </dsp:nvSpPr>
      <dsp:spPr>
        <a:xfrm rot="18289469">
          <a:off x="7039274" y="2236684"/>
          <a:ext cx="1420283" cy="40429"/>
        </a:xfrm>
        <a:custGeom>
          <a:avLst/>
          <a:gdLst/>
          <a:ahLst/>
          <a:cxnLst/>
          <a:rect l="0" t="0" r="0" b="0"/>
          <a:pathLst>
            <a:path>
              <a:moveTo>
                <a:pt x="0" y="20214"/>
              </a:moveTo>
              <a:lnTo>
                <a:pt x="1420283"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3908" y="2221392"/>
        <a:ext cx="71014" cy="71014"/>
      </dsp:txXfrm>
    </dsp:sp>
    <dsp:sp modelId="{7D998564-6336-4A0E-9B97-C1C45828B639}">
      <dsp:nvSpPr>
        <dsp:cNvPr id="0" name=""/>
        <dsp:cNvSpPr/>
      </dsp:nvSpPr>
      <dsp:spPr>
        <a:xfrm>
          <a:off x="8154952" y="1167019"/>
          <a:ext cx="2027683" cy="1013841"/>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ea typeface="Calibri"/>
              <a:cs typeface="Calibri"/>
            </a:rPr>
            <a:t>Client’s self-care capacity and human service needs</a:t>
          </a:r>
        </a:p>
      </dsp:txBody>
      <dsp:txXfrm>
        <a:off x="8184646" y="1196713"/>
        <a:ext cx="1968295" cy="954453"/>
      </dsp:txXfrm>
    </dsp:sp>
    <dsp:sp modelId="{383EE5C1-F0BF-4EEC-A9C5-D98CDD04BBA0}">
      <dsp:nvSpPr>
        <dsp:cNvPr id="0" name=""/>
        <dsp:cNvSpPr/>
      </dsp:nvSpPr>
      <dsp:spPr>
        <a:xfrm>
          <a:off x="7343879" y="2819643"/>
          <a:ext cx="811073" cy="40429"/>
        </a:xfrm>
        <a:custGeom>
          <a:avLst/>
          <a:gdLst/>
          <a:ahLst/>
          <a:cxnLst/>
          <a:rect l="0" t="0" r="0" b="0"/>
          <a:pathLst>
            <a:path>
              <a:moveTo>
                <a:pt x="0" y="20214"/>
              </a:moveTo>
              <a:lnTo>
                <a:pt x="811073"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29138" y="2819581"/>
        <a:ext cx="40553" cy="40553"/>
      </dsp:txXfrm>
    </dsp:sp>
    <dsp:sp modelId="{32E4BC0D-0B1F-4002-987A-A48DCC229978}">
      <dsp:nvSpPr>
        <dsp:cNvPr id="0" name=""/>
        <dsp:cNvSpPr/>
      </dsp:nvSpPr>
      <dsp:spPr>
        <a:xfrm>
          <a:off x="8154952" y="2332937"/>
          <a:ext cx="2027683" cy="1013841"/>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ea typeface="Calibri"/>
              <a:cs typeface="Calibri"/>
            </a:rPr>
            <a:t>Client’s social network and its capacity to meet client’s needs</a:t>
          </a:r>
        </a:p>
      </dsp:txBody>
      <dsp:txXfrm>
        <a:off x="8184646" y="2362631"/>
        <a:ext cx="1968295" cy="954453"/>
      </dsp:txXfrm>
    </dsp:sp>
    <dsp:sp modelId="{27220C92-EDAA-4ADF-B8FF-C975CCFA7786}">
      <dsp:nvSpPr>
        <dsp:cNvPr id="0" name=""/>
        <dsp:cNvSpPr/>
      </dsp:nvSpPr>
      <dsp:spPr>
        <a:xfrm rot="3310531">
          <a:off x="7039274" y="3402602"/>
          <a:ext cx="1420283" cy="40429"/>
        </a:xfrm>
        <a:custGeom>
          <a:avLst/>
          <a:gdLst/>
          <a:ahLst/>
          <a:cxnLst/>
          <a:rect l="0" t="0" r="0" b="0"/>
          <a:pathLst>
            <a:path>
              <a:moveTo>
                <a:pt x="0" y="20214"/>
              </a:moveTo>
              <a:lnTo>
                <a:pt x="1420283"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3908" y="3387310"/>
        <a:ext cx="71014" cy="71014"/>
      </dsp:txXfrm>
    </dsp:sp>
    <dsp:sp modelId="{E76964ED-CC0D-4309-A795-439AF855ED84}">
      <dsp:nvSpPr>
        <dsp:cNvPr id="0" name=""/>
        <dsp:cNvSpPr/>
      </dsp:nvSpPr>
      <dsp:spPr>
        <a:xfrm>
          <a:off x="8154952" y="3498855"/>
          <a:ext cx="2027683" cy="1013841"/>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a:ea typeface="Calibri"/>
              <a:cs typeface="Calibri"/>
            </a:rPr>
            <a:t>Service providers and community resources and their capacity to meet client's needs</a:t>
          </a:r>
        </a:p>
      </dsp:txBody>
      <dsp:txXfrm>
        <a:off x="8184646" y="3528549"/>
        <a:ext cx="1968295" cy="9544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2D283-F221-48C3-85BE-7C91B8A80318}">
      <dsp:nvSpPr>
        <dsp:cNvPr id="0" name=""/>
        <dsp:cNvSpPr/>
      </dsp:nvSpPr>
      <dsp:spPr>
        <a:xfrm>
          <a:off x="0" y="481"/>
          <a:ext cx="4521710" cy="1127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04539-7EA5-4D4D-ACCB-BE83624A8976}">
      <dsp:nvSpPr>
        <dsp:cNvPr id="0" name=""/>
        <dsp:cNvSpPr/>
      </dsp:nvSpPr>
      <dsp:spPr>
        <a:xfrm>
          <a:off x="341050" y="254155"/>
          <a:ext cx="620092" cy="6200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490D0B-AECC-4DD8-9385-73D4F76EF681}">
      <dsp:nvSpPr>
        <dsp:cNvPr id="0" name=""/>
        <dsp:cNvSpPr/>
      </dsp:nvSpPr>
      <dsp:spPr>
        <a:xfrm>
          <a:off x="1302193" y="481"/>
          <a:ext cx="3219516" cy="112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21" tIns="119321" rIns="119321" bIns="119321" numCol="1" spcCol="1270" anchor="ctr" anchorCtr="0">
          <a:noAutofit/>
        </a:bodyPr>
        <a:lstStyle/>
        <a:p>
          <a:pPr marL="0" lvl="0" indent="0" algn="l" defTabSz="800100">
            <a:lnSpc>
              <a:spcPct val="90000"/>
            </a:lnSpc>
            <a:spcBef>
              <a:spcPct val="0"/>
            </a:spcBef>
            <a:spcAft>
              <a:spcPct val="35000"/>
            </a:spcAft>
            <a:buNone/>
          </a:pPr>
          <a:r>
            <a:rPr lang="en-US" sz="1800" kern="1200"/>
            <a:t>Assess: What are the needs and which are priorities?​</a:t>
          </a:r>
        </a:p>
      </dsp:txBody>
      <dsp:txXfrm>
        <a:off x="1302193" y="481"/>
        <a:ext cx="3219516" cy="1127440"/>
      </dsp:txXfrm>
    </dsp:sp>
    <dsp:sp modelId="{4D170E02-9718-4A5C-BDFD-830C015AB9AE}">
      <dsp:nvSpPr>
        <dsp:cNvPr id="0" name=""/>
        <dsp:cNvSpPr/>
      </dsp:nvSpPr>
      <dsp:spPr>
        <a:xfrm>
          <a:off x="0" y="1409782"/>
          <a:ext cx="4521710" cy="1127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48249-5250-4EA6-8831-10C2FC542533}">
      <dsp:nvSpPr>
        <dsp:cNvPr id="0" name=""/>
        <dsp:cNvSpPr/>
      </dsp:nvSpPr>
      <dsp:spPr>
        <a:xfrm>
          <a:off x="341050" y="1663456"/>
          <a:ext cx="620092" cy="620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EF5FC1-D9F2-4E7F-BC3D-B0376317B5FF}">
      <dsp:nvSpPr>
        <dsp:cNvPr id="0" name=""/>
        <dsp:cNvSpPr/>
      </dsp:nvSpPr>
      <dsp:spPr>
        <a:xfrm>
          <a:off x="1302193" y="1409782"/>
          <a:ext cx="3219516" cy="112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21" tIns="119321" rIns="119321" bIns="119321" numCol="1" spcCol="1270" anchor="ctr" anchorCtr="0">
          <a:noAutofit/>
        </a:bodyPr>
        <a:lstStyle/>
        <a:p>
          <a:pPr marL="0" lvl="0" indent="0" algn="l" defTabSz="800100">
            <a:lnSpc>
              <a:spcPct val="90000"/>
            </a:lnSpc>
            <a:spcBef>
              <a:spcPct val="0"/>
            </a:spcBef>
            <a:spcAft>
              <a:spcPct val="35000"/>
            </a:spcAft>
            <a:buNone/>
          </a:pPr>
          <a:r>
            <a:rPr lang="en-US" sz="1800" kern="1200"/>
            <a:t>Access: What are the client's internal and external resources and how can they be utilized?​</a:t>
          </a:r>
        </a:p>
      </dsp:txBody>
      <dsp:txXfrm>
        <a:off x="1302193" y="1409782"/>
        <a:ext cx="3219516" cy="1127440"/>
      </dsp:txXfrm>
    </dsp:sp>
    <dsp:sp modelId="{BCD8A678-93BC-468F-89D7-8B6C8962BF8D}">
      <dsp:nvSpPr>
        <dsp:cNvPr id="0" name=""/>
        <dsp:cNvSpPr/>
      </dsp:nvSpPr>
      <dsp:spPr>
        <a:xfrm>
          <a:off x="0" y="2819083"/>
          <a:ext cx="4521710" cy="1127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8CEAE-7B2F-4DB5-8317-F47775907409}">
      <dsp:nvSpPr>
        <dsp:cNvPr id="0" name=""/>
        <dsp:cNvSpPr/>
      </dsp:nvSpPr>
      <dsp:spPr>
        <a:xfrm>
          <a:off x="341050" y="3072757"/>
          <a:ext cx="620092" cy="6200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A1A55D-1CF2-4458-9277-1EA1F229418F}">
      <dsp:nvSpPr>
        <dsp:cNvPr id="0" name=""/>
        <dsp:cNvSpPr/>
      </dsp:nvSpPr>
      <dsp:spPr>
        <a:xfrm>
          <a:off x="1302193" y="2819083"/>
          <a:ext cx="3219516" cy="112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21" tIns="119321" rIns="119321" bIns="119321" numCol="1" spcCol="1270" anchor="ctr" anchorCtr="0">
          <a:noAutofit/>
        </a:bodyPr>
        <a:lstStyle/>
        <a:p>
          <a:pPr marL="0" lvl="0" indent="0" algn="l" defTabSz="800100">
            <a:lnSpc>
              <a:spcPct val="90000"/>
            </a:lnSpc>
            <a:spcBef>
              <a:spcPct val="0"/>
            </a:spcBef>
            <a:spcAft>
              <a:spcPct val="35000"/>
            </a:spcAft>
            <a:buNone/>
          </a:pPr>
          <a:r>
            <a:rPr lang="en-US" sz="1800" kern="1200"/>
            <a:t>Triage: When is a situation outside of our scope or expertise? </a:t>
          </a:r>
        </a:p>
      </dsp:txBody>
      <dsp:txXfrm>
        <a:off x="1302193" y="2819083"/>
        <a:ext cx="3219516" cy="1127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A7576-DC73-4F86-AFDC-75D93938D858}">
      <dsp:nvSpPr>
        <dsp:cNvPr id="0" name=""/>
        <dsp:cNvSpPr/>
      </dsp:nvSpPr>
      <dsp:spPr>
        <a:xfrm>
          <a:off x="0" y="39687"/>
          <a:ext cx="3286125" cy="197167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Values</a:t>
          </a:r>
          <a:r>
            <a:rPr lang="en-US" sz="1900" kern="1200"/>
            <a:t>: what clients consider most important </a:t>
          </a:r>
          <a:r>
            <a:rPr lang="en-US" sz="1900" kern="1200">
              <a:latin typeface="Calibri Light" panose="020F0302020204030204"/>
            </a:rPr>
            <a:t> </a:t>
          </a:r>
          <a:endParaRPr lang="en-US" sz="1900" kern="1200"/>
        </a:p>
      </dsp:txBody>
      <dsp:txXfrm>
        <a:off x="0" y="39687"/>
        <a:ext cx="3286125" cy="1971675"/>
      </dsp:txXfrm>
    </dsp:sp>
    <dsp:sp modelId="{03E390BF-BA1F-4917-A5D1-86C685D81587}">
      <dsp:nvSpPr>
        <dsp:cNvPr id="0" name=""/>
        <dsp:cNvSpPr/>
      </dsp:nvSpPr>
      <dsp:spPr>
        <a:xfrm>
          <a:off x="3614737" y="39687"/>
          <a:ext cx="3286125" cy="197167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Mindset and Attitude:</a:t>
          </a:r>
          <a:r>
            <a:rPr lang="en-US" sz="1900" kern="1200"/>
            <a:t> client's feelings about a given situation</a:t>
          </a:r>
          <a:r>
            <a:rPr lang="en-US" sz="1900" kern="1200">
              <a:latin typeface="Calibri Light" panose="020F0302020204030204"/>
            </a:rPr>
            <a:t> </a:t>
          </a:r>
          <a:endParaRPr lang="en-US" sz="1900" kern="1200"/>
        </a:p>
      </dsp:txBody>
      <dsp:txXfrm>
        <a:off x="3614737" y="39687"/>
        <a:ext cx="3286125" cy="1971675"/>
      </dsp:txXfrm>
    </dsp:sp>
    <dsp:sp modelId="{F54CCBD3-BA9B-4952-B52D-D2622C5245C4}">
      <dsp:nvSpPr>
        <dsp:cNvPr id="0" name=""/>
        <dsp:cNvSpPr/>
      </dsp:nvSpPr>
      <dsp:spPr>
        <a:xfrm>
          <a:off x="7229475" y="39687"/>
          <a:ext cx="3286125" cy="197167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t>Skills: </a:t>
          </a:r>
          <a:r>
            <a:rPr lang="en-US" sz="1900" kern="1200"/>
            <a:t>Level of various abilities that support self-sufficiency</a:t>
          </a:r>
          <a:r>
            <a:rPr lang="en-US" sz="1900" kern="1200">
              <a:latin typeface="Calibri Light" panose="020F0302020204030204"/>
            </a:rPr>
            <a:t> </a:t>
          </a:r>
          <a:endParaRPr lang="en-US" sz="1900" kern="1200"/>
        </a:p>
      </dsp:txBody>
      <dsp:txXfrm>
        <a:off x="7229475" y="39687"/>
        <a:ext cx="3286125" cy="1971675"/>
      </dsp:txXfrm>
    </dsp:sp>
    <dsp:sp modelId="{C310C319-26C5-4D20-B9DF-F1DFAA7D10FA}">
      <dsp:nvSpPr>
        <dsp:cNvPr id="0" name=""/>
        <dsp:cNvSpPr/>
      </dsp:nvSpPr>
      <dsp:spPr>
        <a:xfrm>
          <a:off x="1807368" y="2339975"/>
          <a:ext cx="3286125" cy="197167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Ability and Willingness to Accept Help</a:t>
          </a:r>
          <a:r>
            <a:rPr lang="en-US" sz="1900" kern="1200"/>
            <a:t> </a:t>
          </a:r>
        </a:p>
      </dsp:txBody>
      <dsp:txXfrm>
        <a:off x="1807368" y="2339975"/>
        <a:ext cx="3286125" cy="1971675"/>
      </dsp:txXfrm>
    </dsp:sp>
    <dsp:sp modelId="{6DD1F174-98A5-4495-A167-43B97EFEDFD1}">
      <dsp:nvSpPr>
        <dsp:cNvPr id="0" name=""/>
        <dsp:cNvSpPr/>
      </dsp:nvSpPr>
      <dsp:spPr>
        <a:xfrm>
          <a:off x="5422106" y="2339975"/>
          <a:ext cx="3286125" cy="197167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Calibri"/>
              <a:ea typeface="Calibri"/>
              <a:cs typeface="Calibri"/>
            </a:rPr>
            <a:t>Other Strengths</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7</a:t>
            </a:fld>
            <a:endParaRPr lang="en-US"/>
          </a:p>
        </p:txBody>
      </p:sp>
    </p:spTree>
    <p:extLst>
      <p:ext uri="{BB962C8B-B14F-4D97-AF65-F5344CB8AC3E}">
        <p14:creationId xmlns:p14="http://schemas.microsoft.com/office/powerpoint/2010/main" val="258396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programs have required services that we must complete. Many agencies have documents that help you to readily explain core services to clients. Educate a client about how these services will meet their needs. If there are any needs that go unaddressed, you can explain to a client that you're there to first help meet the most pressing needs for the client's well-being and self-sufficiency but you will do your best to support other goals directly as time allows or at least attempt to provide referrals for something that falls outside of the core program services.</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Going over with the client the specific steps needed to achieve a goal. </a:t>
            </a:r>
            <a:r>
              <a:rPr lang="en-US">
                <a:cs typeface="Calibri"/>
              </a:rPr>
              <a:t>To</a:t>
            </a:r>
            <a:r>
              <a:rPr lang="en-US">
                <a:ea typeface="Calibri"/>
                <a:cs typeface="Calibri"/>
              </a:rPr>
              <a:t> involve client in goal setting it can be helpful to ask about their knowledge in an area including experiences with similar systems in their home country. For example, what to they know about health services here and how did they access health services in their home country – you can compare this with what the process will be like in the US and discuss skills they already have and also new knowledge areas/ skills you will need to work on together.</a:t>
            </a:r>
            <a:endParaRPr lang="en-US"/>
          </a:p>
          <a:p>
            <a:endParaRPr lang="en-US">
              <a:cs typeface="Calibri"/>
            </a:endParaRPr>
          </a:p>
          <a:p>
            <a:r>
              <a:rPr lang="en-US">
                <a:cs typeface="Calibri"/>
              </a:rPr>
              <a:t>When establishing timeframes, it can also be helpful to start to create a schedule or calendar for clients so they can see when various meetings or service activities will be completed. You can continue to add to this through the service period.</a:t>
            </a:r>
          </a:p>
          <a:p>
            <a:endParaRPr lang="en-US">
              <a:cs typeface="Calibri"/>
            </a:endParaRPr>
          </a:p>
          <a:p>
            <a:r>
              <a:rPr lang="en-US">
                <a:cs typeface="Calibri"/>
              </a:rPr>
              <a:t>What are goals vs. Objectives. Goals are the broader, big picture ideas of what a client wants to achieve. Objectives are goals broken down into smaller pieces – so the steps needed to get to the goal. Objectives should be SMART so we want them to be specific or detailed, we want to be able to track or measure them, they should be attainable within the service period, relevant to client's underlying goal of achieving self-sufficiency, and there should be an end date by which the goal will be achieved. </a:t>
            </a:r>
          </a:p>
        </p:txBody>
      </p:sp>
      <p:sp>
        <p:nvSpPr>
          <p:cNvPr id="4" name="Slide Number Placeholder 3"/>
          <p:cNvSpPr>
            <a:spLocks noGrp="1"/>
          </p:cNvSpPr>
          <p:nvPr>
            <p:ph type="sldNum" sz="quarter" idx="5"/>
          </p:nvPr>
        </p:nvSpPr>
        <p:spPr/>
        <p:txBody>
          <a:bodyPr/>
          <a:lstStyle/>
          <a:p>
            <a:fld id="{618F67FF-F859-4DEB-A589-302E10C0D54C}" type="slidenum">
              <a:rPr lang="en-US" smtClean="0"/>
              <a:t>27</a:t>
            </a:fld>
            <a:endParaRPr lang="en-US"/>
          </a:p>
        </p:txBody>
      </p:sp>
    </p:spTree>
    <p:extLst>
      <p:ext uri="{BB962C8B-B14F-4D97-AF65-F5344CB8AC3E}">
        <p14:creationId xmlns:p14="http://schemas.microsoft.com/office/powerpoint/2010/main" val="103127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90000"/>
              </a:lnSpc>
              <a:spcBef>
                <a:spcPts val="500"/>
              </a:spcBef>
            </a:pPr>
            <a:r>
              <a:rPr lang="en-US"/>
              <a:t>Who - Client, Case Manager, or other social networks (US Ties, Volunteers, etc.)</a:t>
            </a:r>
          </a:p>
          <a:p>
            <a:pPr marL="1143000" lvl="1" indent="-171450">
              <a:lnSpc>
                <a:spcPct val="90000"/>
              </a:lnSpc>
              <a:spcBef>
                <a:spcPts val="500"/>
              </a:spcBef>
              <a:buFont typeface="Arial,Sans-Serif"/>
              <a:buChar char="•"/>
            </a:pPr>
            <a:r>
              <a:rPr lang="en-US"/>
              <a:t>Identification of any social networks expected to participate</a:t>
            </a:r>
            <a:endParaRPr lang="en-US">
              <a:ea typeface="Calibri"/>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28</a:t>
            </a:fld>
            <a:endParaRPr lang="en-US"/>
          </a:p>
        </p:txBody>
      </p:sp>
    </p:spTree>
    <p:extLst>
      <p:ext uri="{BB962C8B-B14F-4D97-AF65-F5344CB8AC3E}">
        <p14:creationId xmlns:p14="http://schemas.microsoft.com/office/powerpoint/2010/main" val="285858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illustrate some of the other roles, we are going to go through a client scenario. A client's gas has been disconnected and they are not sure about the bill pay process, but of course they want to get it back on as soon as possible. When we're planning with a client how to handle this, you may be involved in different ways with the process depending on the client's abilities and supports.</a:t>
            </a:r>
          </a:p>
        </p:txBody>
      </p:sp>
      <p:sp>
        <p:nvSpPr>
          <p:cNvPr id="4" name="Slide Number Placeholder 3"/>
          <p:cNvSpPr>
            <a:spLocks noGrp="1"/>
          </p:cNvSpPr>
          <p:nvPr>
            <p:ph type="sldNum" sz="quarter" idx="5"/>
          </p:nvPr>
        </p:nvSpPr>
        <p:spPr/>
        <p:txBody>
          <a:bodyPr/>
          <a:lstStyle/>
          <a:p>
            <a:fld id="{618F67FF-F859-4DEB-A589-302E10C0D54C}" type="slidenum">
              <a:rPr lang="en-US" smtClean="0"/>
              <a:t>29</a:t>
            </a:fld>
            <a:endParaRPr lang="en-US"/>
          </a:p>
        </p:txBody>
      </p:sp>
    </p:spTree>
    <p:extLst>
      <p:ext uri="{BB962C8B-B14F-4D97-AF65-F5344CB8AC3E}">
        <p14:creationId xmlns:p14="http://schemas.microsoft.com/office/powerpoint/2010/main" val="365196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Here’s an example of SMART goals. We have an overarching goal with a final completion date and very specific action steps on how to get there. Case Manager is more heavily involved in this scenario and then plans to give the client the chance to do it on their own for the next month but will follow up to ensure it was completed successfully.</a:t>
            </a:r>
          </a:p>
        </p:txBody>
      </p:sp>
      <p:sp>
        <p:nvSpPr>
          <p:cNvPr id="4" name="Slide Number Placeholder 3"/>
          <p:cNvSpPr>
            <a:spLocks noGrp="1"/>
          </p:cNvSpPr>
          <p:nvPr>
            <p:ph type="sldNum" sz="quarter" idx="5"/>
          </p:nvPr>
        </p:nvSpPr>
        <p:spPr/>
        <p:txBody>
          <a:bodyPr/>
          <a:lstStyle/>
          <a:p>
            <a:fld id="{618F67FF-F859-4DEB-A589-302E10C0D54C}" type="slidenum">
              <a:rPr lang="en-US" smtClean="0"/>
              <a:t>30</a:t>
            </a:fld>
            <a:endParaRPr lang="en-US"/>
          </a:p>
        </p:txBody>
      </p:sp>
    </p:spTree>
    <p:extLst>
      <p:ext uri="{BB962C8B-B14F-4D97-AF65-F5344CB8AC3E}">
        <p14:creationId xmlns:p14="http://schemas.microsoft.com/office/powerpoint/2010/main" val="201192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a:solidFill>
                  <a:srgbClr val="FF0000"/>
                </a:solidFill>
                <a:effectLst/>
                <a:latin typeface="Calibri"/>
                <a:ea typeface="Calibri" panose="020F0502020204030204" pitchFamily="34" charset="0"/>
                <a:cs typeface="Calibri"/>
              </a:rPr>
              <a:t>Next, we’ll look at the different roles and use the client scenario with the gas bill to see how each role </a:t>
            </a:r>
            <a:r>
              <a:rPr lang="en-US" b="1">
                <a:solidFill>
                  <a:srgbClr val="FF0000"/>
                </a:solidFill>
                <a:latin typeface="Calibri"/>
                <a:ea typeface="Calibri" panose="020F0502020204030204" pitchFamily="34" charset="0"/>
                <a:cs typeface="Calibri"/>
              </a:rPr>
              <a:t>is carried out</a:t>
            </a:r>
            <a:r>
              <a:rPr lang="en-US" sz="1200" b="1">
                <a:solidFill>
                  <a:srgbClr val="FF0000"/>
                </a:solidFill>
                <a:effectLst/>
                <a:latin typeface="Calibri"/>
                <a:ea typeface="Calibri" panose="020F0502020204030204" pitchFamily="34" charset="0"/>
                <a:cs typeface="Calibri"/>
              </a:rPr>
              <a:t>. With each of these roles, you will have a different level of involvement.</a:t>
            </a:r>
            <a:r>
              <a:rPr lang="en-US" b="1">
                <a:solidFill>
                  <a:srgbClr val="FF0000"/>
                </a:solidFill>
                <a:latin typeface="Calibri"/>
                <a:ea typeface="Calibri" panose="020F0502020204030204" pitchFamily="34" charset="0"/>
                <a:cs typeface="Calibri"/>
              </a:rPr>
              <a:t>   </a:t>
            </a:r>
            <a:endParaRPr lang="en-US" sz="1200" b="1">
              <a:solidFill>
                <a:srgbClr val="FF0000"/>
              </a:solidFill>
              <a:effectLst/>
              <a:latin typeface="Calibri"/>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32</a:t>
            </a:fld>
            <a:endParaRPr lang="en-US"/>
          </a:p>
        </p:txBody>
      </p:sp>
    </p:spTree>
    <p:extLst>
      <p:ext uri="{BB962C8B-B14F-4D97-AF65-F5344CB8AC3E}">
        <p14:creationId xmlns:p14="http://schemas.microsoft.com/office/powerpoint/2010/main" val="175067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more you know about local resources and service providers the better you'll be able to serve each client's unique needs and the easier your job will become as you'll be able to be more efficient with making referrals.  </a:t>
            </a:r>
            <a:r>
              <a:rPr lang="en-US" b="1">
                <a:cs typeface="Calibri"/>
              </a:rPr>
              <a:t>In the gas bill example, we want to be familiar with the providers and processes so we can best help the client.</a:t>
            </a:r>
          </a:p>
          <a:p>
            <a:endParaRPr lang="en-US">
              <a:cs typeface="Calibri"/>
            </a:endParaRPr>
          </a:p>
          <a:p>
            <a:r>
              <a:rPr lang="en-US">
                <a:cs typeface="Calibri"/>
              </a:rPr>
              <a:t>Become familiar with local resources </a:t>
            </a:r>
            <a:r>
              <a:rPr lang="en-US"/>
              <a:t>through</a:t>
            </a:r>
            <a:r>
              <a:rPr lang="en-US">
                <a:cs typeface="Calibri"/>
              </a:rPr>
              <a:t> our own research of</a:t>
            </a:r>
            <a:r>
              <a:rPr lang="en-US"/>
              <a:t> local agency handouts, web databases</a:t>
            </a:r>
            <a:r>
              <a:rPr lang="en-US">
                <a:cs typeface="Calibri"/>
              </a:rPr>
              <a:t>, etc. and collaboration with other staff.</a:t>
            </a:r>
          </a:p>
          <a:p>
            <a:endParaRPr lang="en-US">
              <a:cs typeface="Calibri"/>
            </a:endParaRPr>
          </a:p>
          <a:p>
            <a:r>
              <a:rPr lang="en-US"/>
              <a:t>Learn requirement for eligibility: Newly arrived clients may not meet requirements for accessing certain resources. Example: If a clients want to enroll immediately in university classes, CM should assess whether the client can realistically enroll in classes (considering constraints related to finances, language ability, residential status, etc.)</a:t>
            </a:r>
            <a:endParaRPr lang="en-US">
              <a:cs typeface="Calibri"/>
            </a:endParaRPr>
          </a:p>
          <a:p>
            <a:endParaRPr lang="en-US">
              <a:cs typeface="Calibri"/>
            </a:endParaRPr>
          </a:p>
          <a:p>
            <a:r>
              <a:rPr lang="en-US">
                <a:cs typeface="Calibri"/>
              </a:rPr>
              <a:t>Learn referral and service process: this is often a learn by doing area, but we want to make note of our process so we can share with other staff.</a:t>
            </a:r>
          </a:p>
          <a:p>
            <a:endParaRPr lang="en-US">
              <a:cs typeface="Calibri"/>
            </a:endParaRPr>
          </a:p>
          <a:p>
            <a:r>
              <a:rPr lang="en-US">
                <a:cs typeface="Calibri"/>
              </a:rPr>
              <a:t>Develop and maintain relationships with agencies -</a:t>
            </a:r>
            <a:r>
              <a:rPr lang="en-US"/>
              <a:t>For example, finding a key contact that has been helpful and staying in touch with that contact at organizations such as state welfare agencies, health clinics, and schools.</a:t>
            </a:r>
            <a:endParaRPr lang="en-US">
              <a:cs typeface="Calibri"/>
            </a:endParaRPr>
          </a:p>
          <a:p>
            <a:endParaRPr lang="en-US">
              <a:cs typeface="Calibri"/>
            </a:endParaRPr>
          </a:p>
          <a:p>
            <a:pPr marL="171450" indent="-171450">
              <a:buFont typeface="Arial"/>
              <a:buChar char="•"/>
            </a:pPr>
            <a:r>
              <a:rPr lang="en-US">
                <a:cs typeface="Calibri"/>
              </a:rPr>
              <a:t>A best</a:t>
            </a:r>
            <a:r>
              <a:rPr lang="en-US"/>
              <a:t> practice is having an existing internal resource list that contains information about local resources and details on how you can help a client to access them. Collaborate with other staff to develop this.</a:t>
            </a:r>
            <a:endParaRPr lang="en-US">
              <a:cs typeface="Calibri"/>
            </a:endParaRPr>
          </a:p>
          <a:p>
            <a:pPr marL="171450" indent="-171450">
              <a:buFont typeface="Arial"/>
              <a:buChar char="•"/>
            </a:pPr>
            <a:r>
              <a:rPr lang="en-US">
                <a:cs typeface="Calibri"/>
              </a:rPr>
              <a:t>Review resources: What resources are you using and which work really well? Any new resources that have been discovered? Any referrals that were not completed or there were communication challenges?</a:t>
            </a:r>
          </a:p>
          <a:p>
            <a:pPr marL="171450" indent="-171450">
              <a:buFont typeface="Arial"/>
              <a:buChar char="•"/>
            </a:pPr>
            <a:r>
              <a:rPr lang="en-US">
                <a:cs typeface="Calibri"/>
              </a:rPr>
              <a:t>So many resources to stay on top of, so it can be helpful to divide up resource knowledge by area and have different staff focus one area such as medical resources, transportation resources, education resources, etc.</a:t>
            </a:r>
          </a:p>
          <a:p>
            <a:pPr marL="171450" indent="-171450">
              <a:buFont typeface="Arial"/>
              <a:buChar char="•"/>
            </a:pPr>
            <a:r>
              <a:rPr lang="en-US">
                <a:cs typeface="Calibri"/>
              </a:rPr>
              <a:t>Invite outside agencies to present – helps us to get a better understanding of their offerings, referral process, and supports relationship development</a:t>
            </a:r>
          </a:p>
        </p:txBody>
      </p:sp>
      <p:sp>
        <p:nvSpPr>
          <p:cNvPr id="4" name="Slide Number Placeholder 3"/>
          <p:cNvSpPr>
            <a:spLocks noGrp="1"/>
          </p:cNvSpPr>
          <p:nvPr>
            <p:ph type="sldNum" sz="quarter" idx="5"/>
          </p:nvPr>
        </p:nvSpPr>
        <p:spPr/>
        <p:txBody>
          <a:bodyPr/>
          <a:lstStyle/>
          <a:p>
            <a:fld id="{618F67FF-F859-4DEB-A589-302E10C0D54C}" type="slidenum">
              <a:rPr lang="en-US" smtClean="0"/>
              <a:t>33</a:t>
            </a:fld>
            <a:endParaRPr lang="en-US"/>
          </a:p>
        </p:txBody>
      </p:sp>
    </p:spTree>
    <p:extLst>
      <p:ext uri="{BB962C8B-B14F-4D97-AF65-F5344CB8AC3E}">
        <p14:creationId xmlns:p14="http://schemas.microsoft.com/office/powerpoint/2010/main" val="2618846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the example plan we wrote before, we were in the educator role.  We noticed that the client needed to learn some skills to be able to take care of their gas bill.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a:buChar char="•"/>
            </a:pPr>
            <a:r>
              <a:rPr lang="en-US">
                <a:cs typeface="Calibri"/>
              </a:rPr>
              <a:t>Determine the skills a client needs to learn: see they are unsure about how to complete a money order and where to go.</a:t>
            </a:r>
            <a:endParaRPr lang="en-US"/>
          </a:p>
          <a:p>
            <a:pPr marL="171450" indent="-171450">
              <a:buFont typeface="Arial"/>
              <a:buChar char="•"/>
            </a:pPr>
            <a:r>
              <a:rPr lang="en-US">
                <a:cs typeface="Calibri"/>
              </a:rPr>
              <a:t>Explain the process in detail: how money orders work and informing the client of options of where they can pay</a:t>
            </a:r>
          </a:p>
          <a:p>
            <a:pPr marL="171450" indent="-171450">
              <a:buFont typeface="Arial"/>
              <a:buChar char="•"/>
            </a:pPr>
            <a:r>
              <a:rPr lang="en-US">
                <a:cs typeface="Calibri"/>
              </a:rPr>
              <a:t>Demonstrate the process: we show them how to put the skill into practice.</a:t>
            </a:r>
          </a:p>
          <a:p>
            <a:pPr marL="171450" indent="-171450">
              <a:buFont typeface="Arial"/>
              <a:buChar char="•"/>
            </a:pPr>
            <a:r>
              <a:rPr lang="en-US">
                <a:cs typeface="Calibri"/>
              </a:rPr>
              <a:t>Allow the client the opportunity to practice with our oversight and direction if needed.</a:t>
            </a:r>
          </a:p>
          <a:p>
            <a:pPr marL="171450" indent="-171450">
              <a:buFont typeface="Arial"/>
              <a:buChar char="•"/>
            </a:pPr>
            <a:r>
              <a:rPr lang="en-US">
                <a:cs typeface="Calibri"/>
              </a:rPr>
              <a:t>Evaluate client's understanding – have them teach the skill back to you and correct/ clarify as needed</a:t>
            </a:r>
          </a:p>
        </p:txBody>
      </p:sp>
      <p:sp>
        <p:nvSpPr>
          <p:cNvPr id="4" name="Slide Number Placeholder 3"/>
          <p:cNvSpPr>
            <a:spLocks noGrp="1"/>
          </p:cNvSpPr>
          <p:nvPr>
            <p:ph type="sldNum" sz="quarter" idx="5"/>
          </p:nvPr>
        </p:nvSpPr>
        <p:spPr/>
        <p:txBody>
          <a:bodyPr/>
          <a:lstStyle/>
          <a:p>
            <a:fld id="{618F67FF-F859-4DEB-A589-302E10C0D54C}" type="slidenum">
              <a:rPr lang="en-US" smtClean="0"/>
              <a:t>35</a:t>
            </a:fld>
            <a:endParaRPr lang="en-US"/>
          </a:p>
        </p:txBody>
      </p:sp>
    </p:spTree>
    <p:extLst>
      <p:ext uri="{BB962C8B-B14F-4D97-AF65-F5344CB8AC3E}">
        <p14:creationId xmlns:p14="http://schemas.microsoft.com/office/powerpoint/2010/main" val="840814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Another major role in the facilitation stage involves linking clients to services and resources and coordinating to ensure all services are delivered appropriately and on time.  </a:t>
            </a:r>
            <a:r>
              <a:rPr lang="en-US" b="1">
                <a:cs typeface="Calibri"/>
              </a:rPr>
              <a:t>In the gas bill example, we might add in some other people in the client’s network to assist, so we are a little less directly involved.  We’ll just follow up on the yellow boxes.</a:t>
            </a:r>
            <a:endParaRPr lang="en-US" b="1"/>
          </a:p>
          <a:p>
            <a:pPr>
              <a:lnSpc>
                <a:spcPct val="90000"/>
              </a:lnSpc>
              <a:spcBef>
                <a:spcPts val="1000"/>
              </a:spcBef>
            </a:pPr>
            <a:endParaRPr lang="en-US"/>
          </a:p>
          <a:p>
            <a:pPr>
              <a:lnSpc>
                <a:spcPct val="90000"/>
              </a:lnSpc>
              <a:spcBef>
                <a:spcPts val="1000"/>
              </a:spcBef>
            </a:pPr>
            <a:r>
              <a:rPr lang="en-US"/>
              <a:t>When linking clients to a new service provider or volunteer or program, as needed, we provide support for the first interaction (such as assisting with paperwork or accompanying the client to their first appointment). We also may need to share client information and collaborate with the service provider with the client's permission. This could include information about the unique needs of your client/ nature of their situation. This area is especially needed when working with volunteers and mentors from the community or other agencies not accustomed to working with refugees. Check in to assure tasks are completed. Document each step of this process to have a written record of follow-up and show that the client was served</a:t>
            </a:r>
            <a:endParaRPr lang="en-US">
              <a:cs typeface="Calibri"/>
            </a:endParaRPr>
          </a:p>
          <a:p>
            <a:pPr>
              <a:lnSpc>
                <a:spcPct val="90000"/>
              </a:lnSpc>
              <a:spcBef>
                <a:spcPts val="1000"/>
              </a:spcBef>
            </a:pPr>
            <a:endParaRPr lang="en-US">
              <a:ea typeface="Calibri"/>
              <a:cs typeface="Calibri"/>
            </a:endParaRPr>
          </a:p>
          <a:p>
            <a:pPr>
              <a:lnSpc>
                <a:spcPct val="90000"/>
              </a:lnSpc>
              <a:spcBef>
                <a:spcPts val="1000"/>
              </a:spcBef>
            </a:pPr>
            <a:r>
              <a:rPr lang="en-US">
                <a:ea typeface="Calibri"/>
                <a:cs typeface="Calibri"/>
              </a:rPr>
              <a:t>Ensure client understands what the referral was for to emphasize the importance of following through and check in to make sure a referral was accepted, and figure out with the client what is needed to ensure they are able to access services and meet those needs.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36</a:t>
            </a:fld>
            <a:endParaRPr lang="en-US"/>
          </a:p>
        </p:txBody>
      </p:sp>
    </p:spTree>
    <p:extLst>
      <p:ext uri="{BB962C8B-B14F-4D97-AF65-F5344CB8AC3E}">
        <p14:creationId xmlns:p14="http://schemas.microsoft.com/office/powerpoint/2010/main" val="567911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Advocacy is especially needed if a service provider is not responsive to a client’s needs. But advocacy can be done within your organization, too. As a direct service provider, you bring unique knowledge to the table that can help make your organization better. For example, if you're noticing a pattern of a gap in services, you should bring this to your supervisor and to staff meetings to problem-solve together. Or if you're knowledgeable on a particular culture, you could share a training on how best to serve that community of clients.</a:t>
            </a:r>
            <a:endParaRPr lang="en-US">
              <a:cs typeface="Calibri"/>
            </a:endParaRPr>
          </a:p>
          <a:p>
            <a:endParaRPr lang="en-US">
              <a:cs typeface="Calibri"/>
            </a:endParaRPr>
          </a:p>
          <a:p>
            <a:r>
              <a:rPr lang="en-US"/>
              <a:t>One example is that schools are required to provide any information related to a child's education in a language that parents can understand. So if you knew this was not happening, you could advocate for your client by starting closest to the student – could be reaching out to the child's teacher or if you have another contact in the school – we want to do this respectfully and assume that this was a mistake and not an intentional disregard for the client. Throughout this process you would want to keep your supervisor aware and if the your first line of contact does not respond, you may ask them to step in for support to go up the chain of command, taking the matter to school administration or even if needed, to your local school board.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37</a:t>
            </a:fld>
            <a:endParaRPr lang="en-US"/>
          </a:p>
        </p:txBody>
      </p:sp>
    </p:spTree>
    <p:extLst>
      <p:ext uri="{BB962C8B-B14F-4D97-AF65-F5344CB8AC3E}">
        <p14:creationId xmlns:p14="http://schemas.microsoft.com/office/powerpoint/2010/main" val="303925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track client's progress toward goals, Case Managers should identify indicators during the planning phase and develop a tracking timeline. For example, it could be looking at the indicators on your own every week and reviewing them biweekly with a client. The service plan is meant to be a living document so checking in regularly is key. </a:t>
            </a:r>
            <a:endParaRPr lang="en-US">
              <a:cs typeface="Calibri" panose="020F0502020204030204"/>
            </a:endParaRPr>
          </a:p>
          <a:p>
            <a:endParaRPr lang="en-US"/>
          </a:p>
          <a:p>
            <a:r>
              <a:rPr lang="en-US"/>
              <a:t>These essential tracking areas inform whether the service plan needs to be altered to meet client's needs.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40</a:t>
            </a:fld>
            <a:endParaRPr lang="en-US"/>
          </a:p>
        </p:txBody>
      </p:sp>
    </p:spTree>
    <p:extLst>
      <p:ext uri="{BB962C8B-B14F-4D97-AF65-F5344CB8AC3E}">
        <p14:creationId xmlns:p14="http://schemas.microsoft.com/office/powerpoint/2010/main" val="185970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Reminds us that we’re never operating alone as a case manager – working in partnership with client and other providers. While, at first, you may take on a greater portion of the work, the ultimate goal of your case management practice should be to leave clients with the confidence and skills to support themselves and continue to seek support from various service providers and their social network.</a:t>
            </a:r>
          </a:p>
          <a:p>
            <a:endParaRPr lang="en-US">
              <a:ea typeface="Calibri"/>
              <a:cs typeface="Calibri"/>
            </a:endParaRPr>
          </a:p>
          <a:p>
            <a:r>
              <a:rPr lang="en-US">
                <a:ea typeface="Calibri"/>
                <a:cs typeface="Calibri"/>
              </a:rPr>
              <a:t>So the further along we are in our services, typically the less we would be responsible for as we develop these different support networks.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a:p>
        </p:txBody>
      </p:sp>
    </p:spTree>
    <p:extLst>
      <p:ext uri="{BB962C8B-B14F-4D97-AF65-F5344CB8AC3E}">
        <p14:creationId xmlns:p14="http://schemas.microsoft.com/office/powerpoint/2010/main" val="2073726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Informal tracking is what you're doing the most as a case manager - Information is obtained from individuals and case records. We want to regularly check in directly with our client, looking back at the service plan to monitor progress and reevaluate as needed. We also should be communicating with other service providers and involved parties such as U.S. ties and volunteers when they have designated action steps in the service plan to ensure they have completed those actions.</a:t>
            </a:r>
          </a:p>
          <a:p>
            <a:endParaRPr lang="en-US">
              <a:cs typeface="Calibri"/>
            </a:endParaRPr>
          </a:p>
          <a:p>
            <a:r>
              <a:rPr lang="en-US">
                <a:cs typeface="Calibri"/>
              </a:rPr>
              <a:t>Example would be the MRS Case File Monitoring tools to ensure you have met program requirements for services and documentation. </a:t>
            </a:r>
            <a:endParaRPr lang="en-US">
              <a:ea typeface="Calibri" panose="020F0502020204030204"/>
              <a:cs typeface="Calibri"/>
            </a:endParaRPr>
          </a:p>
          <a:p>
            <a:endParaRPr lang="en-US">
              <a:ea typeface="Calibri" panose="020F0502020204030204"/>
              <a:cs typeface="Calibri"/>
            </a:endParaRPr>
          </a:p>
          <a:p>
            <a:r>
              <a:rPr lang="en-US"/>
              <a:t>Another example being utilized by one of our site uses a tool they developed to check in on client's understanding of different important topics at the 30-day mark. The case manager goes through a series of statements  with the case manager to verify that they understand essential topics, like what to do in case of an emergency, their need to adjust their status to permanent residents in a year, that they can’t drive a car without a license, etc. Using some tools like this can help add some structure and agency-wide consistency to tracking.</a:t>
            </a:r>
            <a:endParaRPr lang="en-US">
              <a:ea typeface="Calibri"/>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41</a:t>
            </a:fld>
            <a:endParaRPr lang="en-US"/>
          </a:p>
        </p:txBody>
      </p:sp>
    </p:spTree>
    <p:extLst>
      <p:ext uri="{BB962C8B-B14F-4D97-AF65-F5344CB8AC3E}">
        <p14:creationId xmlns:p14="http://schemas.microsoft.com/office/powerpoint/2010/main" val="1622120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US">
                <a:cs typeface="Calibri" panose="020F0502020204030204"/>
              </a:rPr>
              <a:t>Formal evaluations of programs are usually not being carried out by case managers, and evaluation may not be an area you feel you have much time to focus on. But taking time to reflect on what went well and what the challenges were to service delivery is key to improving your own service delivery methods and identifying gaps in services or challenges that might need to be addressed by the whole program.</a:t>
            </a:r>
          </a:p>
          <a:p>
            <a:pPr marL="914400" lvl="1" indent="-457200">
              <a:lnSpc>
                <a:spcPct val="90000"/>
              </a:lnSpc>
              <a:spcBef>
                <a:spcPts val="500"/>
              </a:spcBef>
              <a:buFont typeface="Arial"/>
              <a:buChar char="•"/>
            </a:pPr>
            <a:r>
              <a:rPr lang="en-US"/>
              <a:t>Were the goals achieved?  If not, why?</a:t>
            </a:r>
            <a:endParaRPr lang="en-US">
              <a:cs typeface="Calibri"/>
            </a:endParaRPr>
          </a:p>
          <a:p>
            <a:pPr marL="914400" lvl="1" indent="-457200">
              <a:lnSpc>
                <a:spcPct val="90000"/>
              </a:lnSpc>
              <a:spcBef>
                <a:spcPts val="500"/>
              </a:spcBef>
              <a:buFont typeface="Arial"/>
              <a:buChar char="•"/>
            </a:pPr>
            <a:r>
              <a:rPr lang="en-US"/>
              <a:t>Gaps in services: If you identify unmet needs and challenges, you want to discuss with your team of how you and the whole staff can best fill in the gaps.</a:t>
            </a:r>
            <a:endParaRPr lang="en-US">
              <a:cs typeface="Calibri"/>
            </a:endParaRPr>
          </a:p>
          <a:p>
            <a:pPr marL="914400" lvl="1" indent="-457200">
              <a:lnSpc>
                <a:spcPct val="90000"/>
              </a:lnSpc>
              <a:spcBef>
                <a:spcPts val="500"/>
              </a:spcBef>
              <a:buFont typeface="Arial"/>
              <a:buChar char="•"/>
            </a:pPr>
            <a:r>
              <a:rPr lang="en-US">
                <a:cs typeface="Calibri"/>
              </a:rPr>
              <a:t>Effectiveness of case management services: </a:t>
            </a:r>
            <a:r>
              <a:rPr lang="en-US"/>
              <a:t>Did all parties make a positive difference in the areas of identified need?</a:t>
            </a:r>
            <a:endParaRPr lang="en-US">
              <a:cs typeface="Calibri"/>
            </a:endParaRPr>
          </a:p>
          <a:p>
            <a:pPr marL="914400" lvl="1" indent="-457200">
              <a:lnSpc>
                <a:spcPct val="90000"/>
              </a:lnSpc>
              <a:spcBef>
                <a:spcPts val="500"/>
              </a:spcBef>
              <a:buFont typeface="Arial"/>
              <a:buChar char="•"/>
            </a:pPr>
            <a:r>
              <a:rPr lang="en-US">
                <a:cs typeface="Calibri"/>
              </a:rPr>
              <a:t>Client satisfaction:</a:t>
            </a:r>
            <a:r>
              <a:rPr lang="en-US"/>
              <a:t> We are not typically delivering client satisfaction surveys but we should still be checking in with clients about what they are finding helpful in our work together and if any issues are arising? We want to encourage clients to be honest and open with us and when they complete client satisfaction surveys, because their honesty helps us to improve our services for all clients.</a:t>
            </a:r>
            <a:endParaRPr lang="en-US">
              <a:cs typeface="Calibri" panose="020F0502020204030204"/>
            </a:endParaRPr>
          </a:p>
          <a:p>
            <a:pPr marL="914400" lvl="1" indent="-457200">
              <a:lnSpc>
                <a:spcPct val="90000"/>
              </a:lnSpc>
              <a:spcBef>
                <a:spcPts val="500"/>
              </a:spcBef>
              <a:buFont typeface="Arial"/>
              <a:buChar char="•"/>
            </a:pPr>
            <a:r>
              <a:rPr lang="en-US">
                <a:cs typeface="Calibri" panose="020F0502020204030204"/>
              </a:rPr>
              <a:t>What went well and what didn't </a:t>
            </a:r>
            <a:r>
              <a:rPr lang="en-US"/>
              <a:t> - for example identifying service providers that could accept referrals right away and were easy to communicate with or an area that you found volunteer support helpful. You want to make note of this for yourself for future reference, but also sharing these with other staff so that they can incorporate your learnings into their work.</a:t>
            </a:r>
            <a:endParaRPr lang="en-US">
              <a:cs typeface="Calibri" panose="020F0502020204030204"/>
            </a:endParaRPr>
          </a:p>
          <a:p>
            <a:pPr marL="914400" lvl="1" indent="-457200">
              <a:lnSpc>
                <a:spcPct val="90000"/>
              </a:lnSpc>
              <a:spcBef>
                <a:spcPts val="500"/>
              </a:spcBef>
              <a:buFont typeface="Arial"/>
              <a:buChar char="•"/>
            </a:pPr>
            <a:endParaRPr lang="en-US">
              <a:cs typeface="Calibri" panose="020F0502020204030204"/>
            </a:endParaRPr>
          </a:p>
          <a:p>
            <a:pPr lvl="1">
              <a:lnSpc>
                <a:spcPct val="90000"/>
              </a:lnSpc>
              <a:spcBef>
                <a:spcPts val="500"/>
              </a:spcBef>
            </a:pPr>
            <a:r>
              <a:rPr lang="en-US">
                <a:cs typeface="Calibri" panose="020F0502020204030204"/>
              </a:rPr>
              <a:t>For example: If a client attends their initial health screening but you realize they were frequently not making it to follow-up appointments after initial screening, you want to assess what could have been done differently to prevent this. You realize that transportation was the biggest barrier for this client. So that's something to bring up at your staff meeting or to your supervisor and you could discuss the best ways to provide additional support in this area and troubleshoot together to find solutions such as providing </a:t>
            </a:r>
            <a:r>
              <a:rPr lang="en-US"/>
              <a:t>further education on use of the Medicaid taxi, utilizing volunteer support</a:t>
            </a:r>
            <a:r>
              <a:rPr lang="en-US">
                <a:cs typeface="Calibri" panose="020F0502020204030204"/>
              </a:rPr>
              <a:t> for the first few rides, or practicing using public transit together for this route. So a case manager might need extra resources for this or someone else in the agency may be able to carry out some of these tasks.</a:t>
            </a:r>
          </a:p>
          <a:p>
            <a:pPr lvl="1">
              <a:lnSpc>
                <a:spcPct val="90000"/>
              </a:lnSpc>
              <a:spcBef>
                <a:spcPts val="500"/>
              </a:spcBef>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42</a:t>
            </a:fld>
            <a:endParaRPr lang="en-US"/>
          </a:p>
        </p:txBody>
      </p:sp>
    </p:spTree>
    <p:extLst>
      <p:ext uri="{BB962C8B-B14F-4D97-AF65-F5344CB8AC3E}">
        <p14:creationId xmlns:p14="http://schemas.microsoft.com/office/powerpoint/2010/main" val="352090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goodbye – honor the relationship that you’ve built. Find your own process that feels right – I know with the clients I worked with, I wrote them a letter at the end of our time together to say goodbye and to affirm the progress I had seen them make.</a:t>
            </a:r>
          </a:p>
        </p:txBody>
      </p:sp>
      <p:sp>
        <p:nvSpPr>
          <p:cNvPr id="4" name="Slide Number Placeholder 3"/>
          <p:cNvSpPr>
            <a:spLocks noGrp="1"/>
          </p:cNvSpPr>
          <p:nvPr>
            <p:ph type="sldNum" sz="quarter" idx="5"/>
          </p:nvPr>
        </p:nvSpPr>
        <p:spPr/>
        <p:txBody>
          <a:bodyPr/>
          <a:lstStyle/>
          <a:p>
            <a:fld id="{618F67FF-F859-4DEB-A589-302E10C0D54C}" type="slidenum">
              <a:rPr lang="en-US" smtClean="0"/>
              <a:t>44</a:t>
            </a:fld>
            <a:endParaRPr lang="en-US"/>
          </a:p>
        </p:txBody>
      </p:sp>
    </p:spTree>
    <p:extLst>
      <p:ext uri="{BB962C8B-B14F-4D97-AF65-F5344CB8AC3E}">
        <p14:creationId xmlns:p14="http://schemas.microsoft.com/office/powerpoint/2010/main" val="88355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45</a:t>
            </a:fld>
            <a:endParaRPr lang="en-US"/>
          </a:p>
        </p:txBody>
      </p:sp>
    </p:spTree>
    <p:extLst>
      <p:ext uri="{BB962C8B-B14F-4D97-AF65-F5344CB8AC3E}">
        <p14:creationId xmlns:p14="http://schemas.microsoft.com/office/powerpoint/2010/main" val="2975576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47</a:t>
            </a:fld>
            <a:endParaRPr lang="en-US"/>
          </a:p>
        </p:txBody>
      </p:sp>
    </p:spTree>
    <p:extLst>
      <p:ext uri="{BB962C8B-B14F-4D97-AF65-F5344CB8AC3E}">
        <p14:creationId xmlns:p14="http://schemas.microsoft.com/office/powerpoint/2010/main" val="2957080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48</a:t>
            </a:fld>
            <a:endParaRPr lang="en-US"/>
          </a:p>
        </p:txBody>
      </p:sp>
    </p:spTree>
    <p:extLst>
      <p:ext uri="{BB962C8B-B14F-4D97-AF65-F5344CB8AC3E}">
        <p14:creationId xmlns:p14="http://schemas.microsoft.com/office/powerpoint/2010/main" val="184900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we’re focusing only on needs or problem areas, In turn, that's what a client is going to see in themselves and their situation which can be really overwhelming. So we're helping reframe our and our client's viewpoint to look for the many traits of a client and their community that are going to help them succeed. This does not mean that we deny or minimize problems and struggles, but rather that we're acknowledging those struggles with empathy at the same time that we're encouraging existing strengths to overcome these struggles.</a:t>
            </a:r>
          </a:p>
          <a:p>
            <a:endParaRPr lang="en-US">
              <a:ea typeface="Calibri"/>
              <a:cs typeface="Calibri"/>
            </a:endParaRPr>
          </a:p>
          <a:p>
            <a:r>
              <a:rPr lang="en-US"/>
              <a:t>Every individual, family, and community has inner resources and strengths - Case managers can identify, encourage, and support growth of strengths. Strengths should be identified in client assessment,  incorporated into service planning and goal setting, and encouraged throughout the service period .</a:t>
            </a:r>
            <a:endParaRPr lang="en-US">
              <a:ea typeface="Calibri" panose="020F0502020204030204"/>
              <a:cs typeface="Calibri"/>
            </a:endParaRPr>
          </a:p>
          <a:p>
            <a:r>
              <a:rPr lang="en-US"/>
              <a:t>There are resources in the client's community and environment that can be used to support their needs and case managers can help identify and facilitate access to those resources.</a:t>
            </a:r>
            <a:endParaRPr lang="en-US">
              <a:ea typeface="Calibri"/>
              <a:cs typeface="Calibri"/>
            </a:endParaRPr>
          </a:p>
          <a:p>
            <a:r>
              <a:rPr lang="en-US"/>
              <a:t>People are experts of their own experiences - Collaboration is the only way of working with clients – case managers are client's supporters, not leaders. We always want to encourage and support them in doing as much as possible for themselves, and then we're stepping in to fill in any gaps.</a:t>
            </a:r>
            <a:endParaRPr lang="en-US">
              <a:ea typeface="Calibri"/>
              <a:cs typeface="Calibri"/>
            </a:endParaRPr>
          </a:p>
          <a:p>
            <a:r>
              <a:rPr lang="en-US"/>
              <a:t>Hopefulness matters – a case manager holds hope for their client and can help clients hold hope for themselves. The ability to hope for the future will help a client even when they are meeting many challenges.</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13</a:t>
            </a:fld>
            <a:endParaRPr lang="en-US"/>
          </a:p>
        </p:txBody>
      </p:sp>
    </p:spTree>
    <p:extLst>
      <p:ext uri="{BB962C8B-B14F-4D97-AF65-F5344CB8AC3E}">
        <p14:creationId xmlns:p14="http://schemas.microsoft.com/office/powerpoint/2010/main" val="323034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take this approach because in a new, challenging situation, it can be more difficult for a client to recognize and utilize their own strengths. </a:t>
            </a:r>
          </a:p>
          <a:p>
            <a:endParaRPr lang="en-US">
              <a:ea typeface="Calibri"/>
              <a:cs typeface="Calibri"/>
            </a:endParaRPr>
          </a:p>
          <a:p>
            <a:r>
              <a:rPr lang="en-US">
                <a:ea typeface="Calibri"/>
                <a:cs typeface="Calibri"/>
              </a:rPr>
              <a:t>Goal oriented and helps a client to identify steps to success by thinking about their internal strengths and external resources available to them, and how those will support their goal achievement</a:t>
            </a:r>
          </a:p>
          <a:p>
            <a:endParaRPr lang="en-US">
              <a:ea typeface="Calibri"/>
              <a:cs typeface="Calibri"/>
            </a:endParaRPr>
          </a:p>
          <a:p>
            <a:r>
              <a:rPr lang="en-US">
                <a:ea typeface="Calibri"/>
                <a:cs typeface="Calibri"/>
              </a:rPr>
              <a:t>We want to celebrate each client's uniqueness including their culture and background and help clients to see how those different unique aspects will help them achieve their goals in their new community.</a:t>
            </a:r>
          </a:p>
          <a:p>
            <a:endParaRPr lang="en-US"/>
          </a:p>
          <a:p>
            <a:r>
              <a:rPr lang="en-US"/>
              <a:t>This approach helps remind clients that they are the ones in control. We should help them feel empowered to set their own goals and work towards them, and we are there to accompany and offer support in that journey.</a:t>
            </a:r>
            <a:endParaRPr lang="en-US">
              <a:cs typeface="Calibri"/>
            </a:endParaRPr>
          </a:p>
          <a:p>
            <a:endParaRPr lang="en-US">
              <a:ea typeface="Calibri"/>
              <a:cs typeface="Calibri"/>
            </a:endParaRPr>
          </a:p>
          <a:p>
            <a:r>
              <a:rPr lang="en-US">
                <a:ea typeface="Calibri"/>
                <a:cs typeface="Calibri"/>
              </a:rPr>
              <a:t>Lastly, we are demonstrating that we respect a client's uniqueness and we believe they have the right and abilities to determine their own future, and this respect and appreciation we show helps with building a trusting relationship and helps the client to remember that we take a team approach to our work.</a:t>
            </a:r>
          </a:p>
        </p:txBody>
      </p:sp>
      <p:sp>
        <p:nvSpPr>
          <p:cNvPr id="4" name="Slide Number Placeholder 3"/>
          <p:cNvSpPr>
            <a:spLocks noGrp="1"/>
          </p:cNvSpPr>
          <p:nvPr>
            <p:ph type="sldNum" sz="quarter" idx="5"/>
          </p:nvPr>
        </p:nvSpPr>
        <p:spPr/>
        <p:txBody>
          <a:bodyPr/>
          <a:lstStyle/>
          <a:p>
            <a:fld id="{618F67FF-F859-4DEB-A589-302E10C0D54C}" type="slidenum">
              <a:rPr lang="en-US" smtClean="0"/>
              <a:t>14</a:t>
            </a:fld>
            <a:endParaRPr lang="en-US"/>
          </a:p>
        </p:txBody>
      </p:sp>
    </p:spTree>
    <p:extLst>
      <p:ext uri="{BB962C8B-B14F-4D97-AF65-F5344CB8AC3E}">
        <p14:creationId xmlns:p14="http://schemas.microsoft.com/office/powerpoint/2010/main" val="178700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R&amp;P service plan – assessment section has a section related to strengths</a:t>
            </a:r>
          </a:p>
          <a:p>
            <a:pPr marL="171450" indent="-171450">
              <a:buFont typeface="Calibri"/>
              <a:buChar char="-"/>
            </a:pPr>
            <a:r>
              <a:rPr lang="en-US">
                <a:cs typeface="Calibri"/>
              </a:rPr>
              <a:t>Interest areas – what something you enjoyed doing in your home country? What's something that captures your interest? What's something that brings you joy? - could be cooking or playing a sport or gardening. Hobbies and interests can be essential coping mechanisms in stressful situations and engagement with these interests can support overall well-being. But also could be utilized in finding a job or helping a client build community (cooking for a job in food industry; joining a soccer or sport team for building a social network)</a:t>
            </a:r>
            <a:endParaRPr lang="en-US"/>
          </a:p>
          <a:p>
            <a:pPr marL="171450" indent="-171450">
              <a:buFont typeface="Calibri"/>
              <a:buChar char="-"/>
            </a:pPr>
            <a:r>
              <a:rPr lang="en-US">
                <a:cs typeface="Calibri"/>
              </a:rPr>
              <a:t>Relationships – both current and potential. What are potential ways the client could form social connections in their area – and this is where thinking about what they are interested in can be helpful and also if there are opportunities for the client to connect with a cultural or faith community of similar background.</a:t>
            </a:r>
          </a:p>
          <a:p>
            <a:pPr marL="171450" indent="-171450">
              <a:buFont typeface="Calibri"/>
              <a:buChar char="-"/>
            </a:pPr>
            <a:r>
              <a:rPr lang="en-US">
                <a:cs typeface="Calibri"/>
              </a:rPr>
              <a:t>A client's mindset can be hugely helpful in our work together. All of our clients have encountered many difficulties and persevered in their journey and that's essentially what it means to have resilience. So we want to affirm client's resilience and remind them how much they've overcome so they can see that strength in themselves.</a:t>
            </a:r>
          </a:p>
          <a:p>
            <a:pPr marL="171450" indent="-171450">
              <a:buFont typeface="Calibri"/>
              <a:buChar char="-"/>
            </a:pPr>
            <a:r>
              <a:rPr lang="en-US">
                <a:cs typeface="Calibri"/>
              </a:rPr>
              <a:t>Spiritual and religious beliefs and practices can be a huge source of hope and strength for many people.</a:t>
            </a:r>
          </a:p>
        </p:txBody>
      </p:sp>
      <p:sp>
        <p:nvSpPr>
          <p:cNvPr id="4" name="Slide Number Placeholder 3"/>
          <p:cNvSpPr>
            <a:spLocks noGrp="1"/>
          </p:cNvSpPr>
          <p:nvPr>
            <p:ph type="sldNum" sz="quarter" idx="5"/>
          </p:nvPr>
        </p:nvSpPr>
        <p:spPr/>
        <p:txBody>
          <a:bodyPr/>
          <a:lstStyle/>
          <a:p>
            <a:fld id="{618F67FF-F859-4DEB-A589-302E10C0D54C}" type="slidenum">
              <a:rPr lang="en-US" smtClean="0"/>
              <a:t>15</a:t>
            </a:fld>
            <a:endParaRPr lang="en-US"/>
          </a:p>
        </p:txBody>
      </p:sp>
    </p:spTree>
    <p:extLst>
      <p:ext uri="{BB962C8B-B14F-4D97-AF65-F5344CB8AC3E}">
        <p14:creationId xmlns:p14="http://schemas.microsoft.com/office/powerpoint/2010/main" val="21102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trusting relationship throughout the case management process is key to engaging clients and earning buy-in. From intake to termination, provide clients with a confidential, understanding, and empathetic environment to share their stories, concerns, and feelings. </a:t>
            </a:r>
          </a:p>
          <a:p>
            <a:endParaRPr lang="en-US"/>
          </a:p>
          <a:p>
            <a:r>
              <a:rPr lang="en-US"/>
              <a:t>We are an essential part of client's integration and some of the first impression clients have of their new community and people in the US, so we want to make clients feel welcome and safe by presenting as warm, friendly, and empathetic. So we should responding to client's concerns with compassion, practicing reflective listening to show clients that they're understood, and helping clients to feel safe through a peaceful demeanor. </a:t>
            </a:r>
          </a:p>
          <a:p>
            <a:endParaRPr lang="en-US">
              <a:cs typeface="Calibri"/>
            </a:endParaRPr>
          </a:p>
          <a:p>
            <a:r>
              <a:rPr lang="en-US"/>
              <a:t>When building a relationship we don't want to jump straight into business mode without getting to know our clients a bit. So we should start our relationship and each session with some questions to get to know the client and get a sense of how they're doing to show we care about them as a person. So for example, asking a client about what they enjoy, about their family and important relationships, even as simple as learning their favorite dish from their home country.</a:t>
            </a:r>
            <a:endParaRPr lang="en-US">
              <a:cs typeface="Calibri" panose="020F0502020204030204"/>
            </a:endParaRPr>
          </a:p>
          <a:p>
            <a:endParaRPr lang="en-US"/>
          </a:p>
          <a:p>
            <a:r>
              <a:rPr lang="en-US"/>
              <a:t>We want to approach each client with curiosity. Only in learning more about their culture and background and values can we learn the best way of working together. We respect that a client's culture and any previous traumatic experiences are going to impact our work together, and so we try to be aware and understanding of these areas in particular. Taking the stance of a learner helps us to avoid making assumptions about clients and encourages us to get to the root of what's going on with a client.</a:t>
            </a:r>
            <a:endParaRPr lang="en-US">
              <a:cs typeface="Calibri"/>
            </a:endParaRPr>
          </a:p>
          <a:p>
            <a:endParaRPr lang="en-US">
              <a:cs typeface="Calibri"/>
            </a:endParaRPr>
          </a:p>
          <a:p>
            <a:r>
              <a:rPr lang="en-US">
                <a:cs typeface="Calibri"/>
              </a:rPr>
              <a:t>Be patient: It may take time for a client to trust you and your agency, and we may need to frequently remind clients of their rights and work to uphold these rights.</a:t>
            </a:r>
          </a:p>
          <a:p>
            <a:endParaRPr lang="en-US">
              <a:cs typeface="Calibri"/>
            </a:endParaRPr>
          </a:p>
          <a:p>
            <a:endParaRPr lang="en-US">
              <a:cs typeface="Calibri"/>
            </a:endParaRPr>
          </a:p>
          <a:p>
            <a:br>
              <a:rPr lang="en-US">
                <a:cs typeface="+mn-lt"/>
              </a:rPr>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20</a:t>
            </a:fld>
            <a:endParaRPr lang="en-US"/>
          </a:p>
        </p:txBody>
      </p:sp>
    </p:spTree>
    <p:extLst>
      <p:ext uri="{BB962C8B-B14F-4D97-AF65-F5344CB8AC3E}">
        <p14:creationId xmlns:p14="http://schemas.microsoft.com/office/powerpoint/2010/main" val="151251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Determination of eligibility into various programs is often already completed when a case is assured to your agency. But you will be assessing whether a client is eligible and a good match for long-term case management programs and what social services they are eligible for.</a:t>
            </a:r>
          </a:p>
          <a:p>
            <a:endParaRPr lang="en-US"/>
          </a:p>
          <a:p>
            <a:r>
              <a:rPr lang="en-US">
                <a:cs typeface="Calibri"/>
              </a:rPr>
              <a:t>Typical service providers, but also think about how volunteers or community organizations such as faith communities could play a role. </a:t>
            </a: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23</a:t>
            </a:fld>
            <a:endParaRPr lang="en-US"/>
          </a:p>
        </p:txBody>
      </p:sp>
    </p:spTree>
    <p:extLst>
      <p:ext uri="{BB962C8B-B14F-4D97-AF65-F5344CB8AC3E}">
        <p14:creationId xmlns:p14="http://schemas.microsoft.com/office/powerpoint/2010/main" val="35231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Assessing needs is essential to inform a thorough service plan. But of course we also know that we likely will not be able to resolve all needs and desires during the service period, so we want to begin to work with clients to prioritize needs – this process will continue as you're developing the service plan. A needs assessment should be thorough, so whether you're using the R&amp;P service plan assessment or one specific to your agency we should be assessing all areas that contribute to self-sufficiency ranging from basic needs such as housing, food, clothing, household items, and health and mental health status, to education needs and goals, English abilities, employability, understanding of US laws and culture, immigration legal needs and more. Some of these needs will naturally have to be prioritized as they fit into required program services, but beyond that we may need to work collaboratively with clients to prioritize needs. One way to help clients prioritize needs when they have many is by using Maslow's hierarchy of needs as a framework. This framework suggests that meeting basic survival and safety needs such as shelter, food, and appropriate healthcare then allows individuals to focus on psychological needs such relationships and belonging in a community and also esteem needs or having a feeling of accomplishment perhaps through work or education. Finally, one can focus on achieving their full potential such as through seeking a more fulfilling career or engaging in creative activities. So this is a basic framework of how to think through needs prioritization, but that's not to say that some of these goals couldn't be pursued at the same time - for example you could be helping the client to develop community connections and supports from early in the service period even as you're working to address more basic needs like housing and employment.</a:t>
            </a:r>
          </a:p>
          <a:p>
            <a:endParaRPr lang="en-US"/>
          </a:p>
          <a:p>
            <a:r>
              <a:rPr lang="en-US">
                <a:cs typeface="Calibri"/>
              </a:rPr>
              <a:t>Access to internal and external resources. So we're assessing for strengths like we talked about before, which clients may need some help with. We're also thinking about resources in the client's community so for example if they have a US tie that can offer support or if you have very dedicated volunteers that can offer support in specific areas for the client. </a:t>
            </a:r>
            <a:endParaRPr lang="en-US"/>
          </a:p>
          <a:p>
            <a:endParaRPr lang="en-US"/>
          </a:p>
          <a:p>
            <a:r>
              <a:rPr lang="en-US"/>
              <a:t>Triage – there may be specialized needs that are pressing but that we can't meet directly on our own. Examples are health or mental health issues, substance use, disabilities, serious family conflict, or other vulnerabilities and risk factors. Because these impact a client's most basic needs for safety and survival they are going to impact client's abilities to accomplish all other goals. Therefore, these needs to be addressed first and foremost and they will most often requires internal or external referrals to agencies and individuals that can offer specialized support for these needs. We wants to ensure these unique needs are addressed as soon as possible so we should be aware of available services in our community such as counseling services for mental health or substance use, and in some cases we might need to advocate for clients to ensure the urgency of a referral is understood and a client can be accepted for appropriate services right away.</a:t>
            </a:r>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24</a:t>
            </a:fld>
            <a:endParaRPr lang="en-US"/>
          </a:p>
        </p:txBody>
      </p:sp>
    </p:spTree>
    <p:extLst>
      <p:ext uri="{BB962C8B-B14F-4D97-AF65-F5344CB8AC3E}">
        <p14:creationId xmlns:p14="http://schemas.microsoft.com/office/powerpoint/2010/main" val="89399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Service plan should be informed by various client attributes -</a:t>
            </a:r>
            <a:endParaRPr lang="en-US">
              <a:cs typeface="Calibri"/>
            </a:endParaRPr>
          </a:p>
          <a:p>
            <a:endParaRPr lang="en-US">
              <a:cs typeface="Calibri"/>
            </a:endParaRPr>
          </a:p>
          <a:p>
            <a:r>
              <a:rPr lang="en-US">
                <a:cs typeface="Calibri"/>
              </a:rPr>
              <a:t>Values: Get a </a:t>
            </a:r>
            <a:r>
              <a:rPr lang="en-US"/>
              <a:t>sense of what clients consider the most important as these will likely be the goals they want to focus on. As much as possible, beyond providing core services, we would want to prioritize the areas that are most valuable to a client.</a:t>
            </a:r>
            <a:endParaRPr lang="en-US">
              <a:cs typeface="Calibri"/>
            </a:endParaRPr>
          </a:p>
          <a:p>
            <a:endParaRPr lang="en-US"/>
          </a:p>
          <a:p>
            <a:r>
              <a:rPr lang="en-US"/>
              <a:t>Attitude: Some clients may have very positive outlooks, while others may have trouble remaining hopeful, and these clients might need some extra words of encouragement.</a:t>
            </a:r>
            <a:endParaRPr lang="en-US">
              <a:cs typeface="Calibri" panose="020F0502020204030204"/>
            </a:endParaRPr>
          </a:p>
          <a:p>
            <a:endParaRPr lang="en-US">
              <a:ea typeface="Calibri"/>
              <a:cs typeface="Calibri"/>
            </a:endParaRPr>
          </a:p>
          <a:p>
            <a:r>
              <a:rPr lang="en-US">
                <a:cs typeface="Calibri" panose="020F0502020204030204"/>
              </a:rPr>
              <a:t>Skills: Some clients might have abilities that they will be able to accomplish much more on their own with less support from us. We want to encourage clients in utilizing as many of these skills as possible and only step in to fill gaps as needed. So we don't want to assume and just do something for a client – which is why we'll decide with clients who will be responsible for different service tasks.</a:t>
            </a:r>
          </a:p>
          <a:p>
            <a:endParaRPr lang="en-US">
              <a:cs typeface="Calibri" panose="020F0502020204030204"/>
            </a:endParaRPr>
          </a:p>
          <a:p>
            <a:r>
              <a:rPr lang="en-US">
                <a:cs typeface="Calibri" panose="020F0502020204030204"/>
              </a:rPr>
              <a:t>We also have to cater our services based on a client's ability and willingness to accept help. And then as much as possible we want to be encouraging the growth of other strengths identified in assessment.</a:t>
            </a:r>
          </a:p>
          <a:p>
            <a:endParaRPr lang="en-US"/>
          </a:p>
          <a:p>
            <a:r>
              <a:rPr lang="en-US"/>
              <a:t>An understanding of all these factors will help us create with the client a service plan that prioritizes what's most important to the client (to the extent possible) and also provides the appropriate level of support for meeting different client needs.</a:t>
            </a:r>
            <a:endParaRPr lang="en-US">
              <a:cs typeface="Calibri" panose="020F0502020204030204"/>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26</a:t>
            </a:fld>
            <a:endParaRPr lang="en-US"/>
          </a:p>
        </p:txBody>
      </p:sp>
    </p:spTree>
    <p:extLst>
      <p:ext uri="{BB962C8B-B14F-4D97-AF65-F5344CB8AC3E}">
        <p14:creationId xmlns:p14="http://schemas.microsoft.com/office/powerpoint/2010/main" val="168019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2/23/2023</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2/23/2023</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8.xml"/><Relationship Id="rId7" Type="http://schemas.openxmlformats.org/officeDocument/2006/relationships/diagramQuickStyle" Target="../diagrams/quickStyle8.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5.png"/><Relationship Id="rId9" Type="http://schemas.microsoft.com/office/2007/relationships/diagramDrawing" Target="../diagrams/drawing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4.xml"/><Relationship Id="rId7" Type="http://schemas.openxmlformats.org/officeDocument/2006/relationships/diagramColors" Target="../diagrams/colors14.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5.xml"/><Relationship Id="rId7" Type="http://schemas.openxmlformats.org/officeDocument/2006/relationships/image" Target="../media/image47.sv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9.xml"/><Relationship Id="rId7" Type="http://schemas.openxmlformats.org/officeDocument/2006/relationships/image" Target="../media/image1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8.xml"/><Relationship Id="rId7" Type="http://schemas.openxmlformats.org/officeDocument/2006/relationships/diagramColors" Target="../diagrams/colors15.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notesSlide" Target="../notesSlides/notesSlide19.xml"/><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s>
</file>

<file path=ppt/slides/_rels/slide4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20.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21.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22.xml"/><Relationship Id="rId7" Type="http://schemas.openxmlformats.org/officeDocument/2006/relationships/diagramColors" Target="../diagrams/colors20.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87952" y="-3452"/>
            <a:ext cx="7973220" cy="5315552"/>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424238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72828"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562646" y="5312101"/>
            <a:ext cx="7862520" cy="1908215"/>
          </a:xfrm>
          <a:prstGeom prst="rect">
            <a:avLst/>
          </a:prstGeom>
          <a:noFill/>
        </p:spPr>
        <p:txBody>
          <a:bodyPr wrap="square" lIns="91440" tIns="45720" rIns="91440" bIns="45720" rtlCol="0" anchor="t">
            <a:spAutoFit/>
          </a:bodyPr>
          <a:lstStyle/>
          <a:p>
            <a:r>
              <a:rPr lang="en-US" sz="3600" b="1">
                <a:latin typeface="Open Sans"/>
                <a:ea typeface="Open Sans"/>
                <a:cs typeface="Open Sans"/>
              </a:rPr>
              <a:t>Essential Steps of the Case Management Process</a:t>
            </a:r>
            <a:endParaRPr lang="en-US" sz="3600" b="1">
              <a:latin typeface="Open Sans" panose="020B0606030504020204" pitchFamily="34" charset="0"/>
              <a:ea typeface="Open Sans" panose="020B0606030504020204" pitchFamily="34" charset="0"/>
              <a:cs typeface="Open Sans" panose="020B0606030504020204" pitchFamily="34" charset="0"/>
            </a:endParaRPr>
          </a:p>
          <a:p>
            <a:r>
              <a:rPr lang="en-US" sz="2800">
                <a:latin typeface="Open Sans"/>
                <a:ea typeface="Open Sans"/>
                <a:cs typeface="Open Sans"/>
              </a:rPr>
              <a:t>February 22, 2023</a:t>
            </a:r>
          </a:p>
          <a:p>
            <a:endParaRPr lang="en-US">
              <a:ea typeface="Calibri"/>
              <a:cs typeface="Calibri"/>
            </a:endParaRPr>
          </a:p>
        </p:txBody>
      </p:sp>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2044787" y="517445"/>
            <a:ext cx="7921818"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What is Case Management?</a:t>
            </a:r>
          </a:p>
        </p:txBody>
      </p:sp>
      <p:sp>
        <p:nvSpPr>
          <p:cNvPr id="22" name="Rectangle 21">
            <a:extLst>
              <a:ext uri="{FF2B5EF4-FFF2-40B4-BE49-F238E27FC236}">
                <a16:creationId xmlns:a16="http://schemas.microsoft.com/office/drawing/2014/main" id="{E91EB66E-5B93-B85D-7F74-10DB1A0D6232}"/>
              </a:ext>
            </a:extLst>
          </p:cNvPr>
          <p:cNvSpPr/>
          <p:nvPr/>
        </p:nvSpPr>
        <p:spPr>
          <a:xfrm>
            <a:off x="538705" y="2152580"/>
            <a:ext cx="6601448" cy="4231404"/>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a:solidFill>
                  <a:schemeClr val="tx1"/>
                </a:solidFill>
                <a:ea typeface="+mn-lt"/>
                <a:cs typeface="+mn-lt"/>
              </a:rPr>
              <a:t>"Case Management is a</a:t>
            </a:r>
            <a:r>
              <a:rPr lang="en-US" sz="2600" b="1">
                <a:solidFill>
                  <a:schemeClr val="tx1"/>
                </a:solidFill>
                <a:ea typeface="+mn-lt"/>
                <a:cs typeface="+mn-lt"/>
              </a:rPr>
              <a:t> collaborative process</a:t>
            </a:r>
            <a:r>
              <a:rPr lang="en-US" sz="2600">
                <a:solidFill>
                  <a:schemeClr val="tx1"/>
                </a:solidFill>
                <a:ea typeface="+mn-lt"/>
                <a:cs typeface="+mn-lt"/>
              </a:rPr>
              <a:t> which: assesses, plans, implements,  </a:t>
            </a:r>
            <a:endParaRPr lang="en-US" sz="2600">
              <a:solidFill>
                <a:schemeClr val="tx1"/>
              </a:solidFill>
              <a:cs typeface="Calibri"/>
            </a:endParaRPr>
          </a:p>
          <a:p>
            <a:pPr algn="ctr"/>
            <a:r>
              <a:rPr lang="en-US" sz="2600">
                <a:solidFill>
                  <a:schemeClr val="tx1"/>
                </a:solidFill>
                <a:ea typeface="+mn-lt"/>
                <a:cs typeface="+mn-lt"/>
              </a:rPr>
              <a:t>co-ordinates, monitors and evaluates the options and services required to meet an individual's health, social care, educational and employment needs, using communication and available resources to promote quality, cost effective outcomes." - UK Case Management Society</a:t>
            </a:r>
          </a:p>
          <a:p>
            <a:pPr algn="ctr"/>
            <a:endParaRPr lang="en-US">
              <a:cs typeface="Calibri"/>
            </a:endParaRPr>
          </a:p>
        </p:txBody>
      </p:sp>
      <p:sp>
        <p:nvSpPr>
          <p:cNvPr id="34" name="Rectangle 33">
            <a:extLst>
              <a:ext uri="{FF2B5EF4-FFF2-40B4-BE49-F238E27FC236}">
                <a16:creationId xmlns:a16="http://schemas.microsoft.com/office/drawing/2014/main" id="{4C4B9F59-1E9C-F709-9EC7-36276C066BB3}"/>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1B4E1912-B18A-07E0-9747-EA5DE51250F1}"/>
              </a:ext>
            </a:extLst>
          </p:cNvPr>
          <p:cNvPicPr>
            <a:picLocks noChangeAspect="1"/>
          </p:cNvPicPr>
          <p:nvPr/>
        </p:nvPicPr>
        <p:blipFill>
          <a:blip r:embed="rId3"/>
          <a:stretch>
            <a:fillRect/>
          </a:stretch>
        </p:blipFill>
        <p:spPr>
          <a:xfrm>
            <a:off x="7381374" y="2848881"/>
            <a:ext cx="4277225" cy="2834633"/>
          </a:xfrm>
          <a:prstGeom prst="rect">
            <a:avLst/>
          </a:prstGeom>
        </p:spPr>
      </p:pic>
    </p:spTree>
    <p:custDataLst>
      <p:tags r:id="rId1"/>
    </p:custDataLst>
    <p:extLst>
      <p:ext uri="{BB962C8B-B14F-4D97-AF65-F5344CB8AC3E}">
        <p14:creationId xmlns:p14="http://schemas.microsoft.com/office/powerpoint/2010/main" val="195128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0EB434-BAD6-9439-7413-CAAAA56FE5D0}"/>
              </a:ext>
            </a:extLst>
          </p:cNvPr>
          <p:cNvSpPr txBox="1"/>
          <p:nvPr/>
        </p:nvSpPr>
        <p:spPr>
          <a:xfrm>
            <a:off x="2221036" y="489117"/>
            <a:ext cx="7523966"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Goal of Case Management</a:t>
            </a:r>
          </a:p>
        </p:txBody>
      </p:sp>
      <p:sp>
        <p:nvSpPr>
          <p:cNvPr id="9" name="Rectangle 8">
            <a:extLst>
              <a:ext uri="{FF2B5EF4-FFF2-40B4-BE49-F238E27FC236}">
                <a16:creationId xmlns:a16="http://schemas.microsoft.com/office/drawing/2014/main" id="{7BD911DD-51B7-0F2F-7228-E034E9D151E2}"/>
              </a:ext>
            </a:extLst>
          </p:cNvPr>
          <p:cNvSpPr/>
          <p:nvPr/>
        </p:nvSpPr>
        <p:spPr>
          <a:xfrm>
            <a:off x="0" y="143089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0A71762A-2451-71BB-95A3-36CF884835E3}"/>
              </a:ext>
            </a:extLst>
          </p:cNvPr>
          <p:cNvSpPr/>
          <p:nvPr/>
        </p:nvSpPr>
        <p:spPr>
          <a:xfrm>
            <a:off x="3855496" y="4278144"/>
            <a:ext cx="571500" cy="537882"/>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FEADE28E-FBC2-4C48-E419-6C5022FF58F8}"/>
              </a:ext>
            </a:extLst>
          </p:cNvPr>
          <p:cNvSpPr/>
          <p:nvPr/>
        </p:nvSpPr>
        <p:spPr>
          <a:xfrm>
            <a:off x="7785025" y="4298464"/>
            <a:ext cx="571500" cy="537882"/>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6D78C9F2-F9F4-9139-9B66-8C8F6DAA5F81}"/>
              </a:ext>
            </a:extLst>
          </p:cNvPr>
          <p:cNvSpPr/>
          <p:nvPr/>
        </p:nvSpPr>
        <p:spPr>
          <a:xfrm>
            <a:off x="933265" y="3176615"/>
            <a:ext cx="2673948" cy="2745068"/>
          </a:xfrm>
          <a:custGeom>
            <a:avLst/>
            <a:gdLst>
              <a:gd name="connsiteX0" fmla="*/ 0 w 1383628"/>
              <a:gd name="connsiteY0" fmla="*/ 691814 h 1383628"/>
              <a:gd name="connsiteX1" fmla="*/ 691814 w 1383628"/>
              <a:gd name="connsiteY1" fmla="*/ 0 h 1383628"/>
              <a:gd name="connsiteX2" fmla="*/ 1383628 w 1383628"/>
              <a:gd name="connsiteY2" fmla="*/ 691814 h 1383628"/>
              <a:gd name="connsiteX3" fmla="*/ 691814 w 1383628"/>
              <a:gd name="connsiteY3" fmla="*/ 1383628 h 1383628"/>
              <a:gd name="connsiteX4" fmla="*/ 0 w 1383628"/>
              <a:gd name="connsiteY4" fmla="*/ 691814 h 138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628" h="1383628">
                <a:moveTo>
                  <a:pt x="0" y="691814"/>
                </a:moveTo>
                <a:cubicBezTo>
                  <a:pt x="0" y="309736"/>
                  <a:pt x="309736" y="0"/>
                  <a:pt x="691814" y="0"/>
                </a:cubicBezTo>
                <a:cubicBezTo>
                  <a:pt x="1073892" y="0"/>
                  <a:pt x="1383628" y="309736"/>
                  <a:pt x="1383628" y="691814"/>
                </a:cubicBezTo>
                <a:cubicBezTo>
                  <a:pt x="1383628" y="1073892"/>
                  <a:pt x="1073892" y="1383628"/>
                  <a:pt x="691814" y="1383628"/>
                </a:cubicBezTo>
                <a:cubicBezTo>
                  <a:pt x="309736" y="1383628"/>
                  <a:pt x="0" y="1073892"/>
                  <a:pt x="0" y="6918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2788" tIns="212788" rIns="212788" bIns="21278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en-US" sz="2000" b="1">
                <a:latin typeface="Calibri"/>
                <a:cs typeface="Calibri Light"/>
              </a:rPr>
              <a:t>Self-care:</a:t>
            </a:r>
            <a:endParaRPr lang="en-US" sz="2000" b="1"/>
          </a:p>
          <a:p>
            <a:pPr algn="ctr" defTabSz="711200">
              <a:lnSpc>
                <a:spcPct val="90000"/>
              </a:lnSpc>
              <a:spcBef>
                <a:spcPct val="0"/>
              </a:spcBef>
              <a:spcAft>
                <a:spcPct val="35000"/>
              </a:spcAft>
            </a:pPr>
            <a:r>
              <a:rPr lang="en-US">
                <a:latin typeface="Calibri"/>
                <a:cs typeface="Calibri Light"/>
              </a:rPr>
              <a:t>Individual client skill development</a:t>
            </a:r>
            <a:endParaRPr lang="en-US"/>
          </a:p>
        </p:txBody>
      </p:sp>
      <p:pic>
        <p:nvPicPr>
          <p:cNvPr id="20" name="Picture 20" descr="Icon&#10;&#10;Description automatically generated">
            <a:extLst>
              <a:ext uri="{FF2B5EF4-FFF2-40B4-BE49-F238E27FC236}">
                <a16:creationId xmlns:a16="http://schemas.microsoft.com/office/drawing/2014/main" id="{A987E3DE-43A8-774C-F3E9-9586CA81DFBA}"/>
              </a:ext>
            </a:extLst>
          </p:cNvPr>
          <p:cNvPicPr>
            <a:picLocks noChangeAspect="1"/>
          </p:cNvPicPr>
          <p:nvPr/>
        </p:nvPicPr>
        <p:blipFill>
          <a:blip r:embed="rId4"/>
          <a:stretch>
            <a:fillRect/>
          </a:stretch>
        </p:blipFill>
        <p:spPr>
          <a:xfrm>
            <a:off x="1691341" y="4837206"/>
            <a:ext cx="1158240" cy="1158240"/>
          </a:xfrm>
          <a:prstGeom prst="rect">
            <a:avLst/>
          </a:prstGeom>
        </p:spPr>
      </p:pic>
      <p:sp>
        <p:nvSpPr>
          <p:cNvPr id="10" name="Freeform: Shape 9">
            <a:extLst>
              <a:ext uri="{FF2B5EF4-FFF2-40B4-BE49-F238E27FC236}">
                <a16:creationId xmlns:a16="http://schemas.microsoft.com/office/drawing/2014/main" id="{DEB2A9B2-1ED9-81AD-258E-23E2561CE16E}"/>
              </a:ext>
            </a:extLst>
          </p:cNvPr>
          <p:cNvSpPr/>
          <p:nvPr/>
        </p:nvSpPr>
        <p:spPr>
          <a:xfrm>
            <a:off x="4763584" y="3176615"/>
            <a:ext cx="2673948" cy="2745068"/>
          </a:xfrm>
          <a:custGeom>
            <a:avLst/>
            <a:gdLst>
              <a:gd name="connsiteX0" fmla="*/ 0 w 1383628"/>
              <a:gd name="connsiteY0" fmla="*/ 691814 h 1383628"/>
              <a:gd name="connsiteX1" fmla="*/ 691814 w 1383628"/>
              <a:gd name="connsiteY1" fmla="*/ 0 h 1383628"/>
              <a:gd name="connsiteX2" fmla="*/ 1383628 w 1383628"/>
              <a:gd name="connsiteY2" fmla="*/ 691814 h 1383628"/>
              <a:gd name="connsiteX3" fmla="*/ 691814 w 1383628"/>
              <a:gd name="connsiteY3" fmla="*/ 1383628 h 1383628"/>
              <a:gd name="connsiteX4" fmla="*/ 0 w 1383628"/>
              <a:gd name="connsiteY4" fmla="*/ 691814 h 138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628" h="1383628">
                <a:moveTo>
                  <a:pt x="0" y="691814"/>
                </a:moveTo>
                <a:cubicBezTo>
                  <a:pt x="0" y="309736"/>
                  <a:pt x="309736" y="0"/>
                  <a:pt x="691814" y="0"/>
                </a:cubicBezTo>
                <a:cubicBezTo>
                  <a:pt x="1073892" y="0"/>
                  <a:pt x="1383628" y="309736"/>
                  <a:pt x="1383628" y="691814"/>
                </a:cubicBezTo>
                <a:cubicBezTo>
                  <a:pt x="1383628" y="1073892"/>
                  <a:pt x="1073892" y="1383628"/>
                  <a:pt x="691814" y="1383628"/>
                </a:cubicBezTo>
                <a:cubicBezTo>
                  <a:pt x="309736" y="1383628"/>
                  <a:pt x="0" y="1073892"/>
                  <a:pt x="0" y="6918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2788" tIns="212788" rIns="212788" bIns="21278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en-US" sz="2000" b="1">
                <a:latin typeface="Calibri"/>
                <a:cs typeface="Calibri"/>
              </a:rPr>
              <a:t>Professional care: </a:t>
            </a:r>
          </a:p>
          <a:p>
            <a:pPr algn="ctr" defTabSz="711200">
              <a:lnSpc>
                <a:spcPct val="90000"/>
              </a:lnSpc>
              <a:spcBef>
                <a:spcPct val="0"/>
              </a:spcBef>
              <a:spcAft>
                <a:spcPct val="35000"/>
              </a:spcAft>
            </a:pPr>
            <a:r>
              <a:rPr lang="en-US">
                <a:latin typeface="Calibri"/>
                <a:cs typeface="Calibri"/>
              </a:rPr>
              <a:t>Involving professional service providers</a:t>
            </a:r>
            <a:endParaRPr lang="en-US">
              <a:cs typeface="Calibri"/>
            </a:endParaRPr>
          </a:p>
        </p:txBody>
      </p:sp>
      <p:sp>
        <p:nvSpPr>
          <p:cNvPr id="12" name="Freeform: Shape 11">
            <a:extLst>
              <a:ext uri="{FF2B5EF4-FFF2-40B4-BE49-F238E27FC236}">
                <a16:creationId xmlns:a16="http://schemas.microsoft.com/office/drawing/2014/main" id="{0F5A4C44-BE10-E39C-FC3A-4B9547E8785D}"/>
              </a:ext>
            </a:extLst>
          </p:cNvPr>
          <p:cNvSpPr/>
          <p:nvPr/>
        </p:nvSpPr>
        <p:spPr>
          <a:xfrm>
            <a:off x="8705664" y="3247735"/>
            <a:ext cx="2673948" cy="2745068"/>
          </a:xfrm>
          <a:custGeom>
            <a:avLst/>
            <a:gdLst>
              <a:gd name="connsiteX0" fmla="*/ 0 w 1383628"/>
              <a:gd name="connsiteY0" fmla="*/ 691814 h 1383628"/>
              <a:gd name="connsiteX1" fmla="*/ 691814 w 1383628"/>
              <a:gd name="connsiteY1" fmla="*/ 0 h 1383628"/>
              <a:gd name="connsiteX2" fmla="*/ 1383628 w 1383628"/>
              <a:gd name="connsiteY2" fmla="*/ 691814 h 1383628"/>
              <a:gd name="connsiteX3" fmla="*/ 691814 w 1383628"/>
              <a:gd name="connsiteY3" fmla="*/ 1383628 h 1383628"/>
              <a:gd name="connsiteX4" fmla="*/ 0 w 1383628"/>
              <a:gd name="connsiteY4" fmla="*/ 691814 h 138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628" h="1383628">
                <a:moveTo>
                  <a:pt x="0" y="691814"/>
                </a:moveTo>
                <a:cubicBezTo>
                  <a:pt x="0" y="309736"/>
                  <a:pt x="309736" y="0"/>
                  <a:pt x="691814" y="0"/>
                </a:cubicBezTo>
                <a:cubicBezTo>
                  <a:pt x="1073892" y="0"/>
                  <a:pt x="1383628" y="309736"/>
                  <a:pt x="1383628" y="691814"/>
                </a:cubicBezTo>
                <a:cubicBezTo>
                  <a:pt x="1383628" y="1073892"/>
                  <a:pt x="1073892" y="1383628"/>
                  <a:pt x="691814" y="1383628"/>
                </a:cubicBezTo>
                <a:cubicBezTo>
                  <a:pt x="309736" y="1383628"/>
                  <a:pt x="0" y="1073892"/>
                  <a:pt x="0" y="6918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2788" tIns="212788" rIns="212788" bIns="21278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en-US" sz="2000" b="1">
                <a:latin typeface="Calibri"/>
                <a:cs typeface="Calibri Light"/>
              </a:rPr>
              <a:t>Mutual care:</a:t>
            </a:r>
            <a:endParaRPr lang="en-US" sz="2000" b="1"/>
          </a:p>
          <a:p>
            <a:pPr algn="ctr" defTabSz="711200">
              <a:lnSpc>
                <a:spcPct val="90000"/>
              </a:lnSpc>
              <a:spcBef>
                <a:spcPct val="0"/>
              </a:spcBef>
              <a:spcAft>
                <a:spcPct val="35000"/>
              </a:spcAft>
            </a:pPr>
            <a:r>
              <a:rPr lang="en-US">
                <a:latin typeface="Calibri"/>
                <a:cs typeface="Calibri Light"/>
              </a:rPr>
              <a:t> Involvement of client's social network</a:t>
            </a:r>
            <a:endParaRPr lang="en-US"/>
          </a:p>
        </p:txBody>
      </p:sp>
      <p:pic>
        <p:nvPicPr>
          <p:cNvPr id="19" name="Picture 19" descr="Icon&#10;&#10;Description automatically generated">
            <a:extLst>
              <a:ext uri="{FF2B5EF4-FFF2-40B4-BE49-F238E27FC236}">
                <a16:creationId xmlns:a16="http://schemas.microsoft.com/office/drawing/2014/main" id="{8DC7AA48-7E17-3E92-8B27-B2CF4D426F59}"/>
              </a:ext>
            </a:extLst>
          </p:cNvPr>
          <p:cNvPicPr>
            <a:picLocks noChangeAspect="1"/>
          </p:cNvPicPr>
          <p:nvPr/>
        </p:nvPicPr>
        <p:blipFill>
          <a:blip r:embed="rId5"/>
          <a:stretch>
            <a:fillRect/>
          </a:stretch>
        </p:blipFill>
        <p:spPr>
          <a:xfrm>
            <a:off x="5543177" y="4867686"/>
            <a:ext cx="1107440" cy="1107440"/>
          </a:xfrm>
          <a:prstGeom prst="rect">
            <a:avLst/>
          </a:prstGeom>
        </p:spPr>
      </p:pic>
      <p:sp>
        <p:nvSpPr>
          <p:cNvPr id="13" name="TextBox 12">
            <a:extLst>
              <a:ext uri="{FF2B5EF4-FFF2-40B4-BE49-F238E27FC236}">
                <a16:creationId xmlns:a16="http://schemas.microsoft.com/office/drawing/2014/main" id="{721BB2D3-1C59-15A6-7796-370C7AEE4D4E}"/>
              </a:ext>
            </a:extLst>
          </p:cNvPr>
          <p:cNvSpPr txBox="1"/>
          <p:nvPr/>
        </p:nvSpPr>
        <p:spPr>
          <a:xfrm>
            <a:off x="1862556" y="1939912"/>
            <a:ext cx="84632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To promote overall client </a:t>
            </a:r>
            <a:r>
              <a:rPr lang="en-US" sz="2400" b="1">
                <a:cs typeface="Calibri"/>
              </a:rPr>
              <a:t>well-being</a:t>
            </a:r>
            <a:r>
              <a:rPr lang="en-US" sz="2400">
                <a:cs typeface="Calibri"/>
              </a:rPr>
              <a:t> and </a:t>
            </a:r>
            <a:r>
              <a:rPr lang="en-US" sz="2400" b="1">
                <a:cs typeface="Calibri"/>
              </a:rPr>
              <a:t>autonomy</a:t>
            </a:r>
            <a:r>
              <a:rPr lang="en-US" sz="2400">
                <a:cs typeface="Calibri"/>
              </a:rPr>
              <a:t> through the development of support networks including: </a:t>
            </a:r>
            <a:endParaRPr lang="en-US"/>
          </a:p>
        </p:txBody>
      </p:sp>
      <p:pic>
        <p:nvPicPr>
          <p:cNvPr id="15" name="Picture 15">
            <a:extLst>
              <a:ext uri="{FF2B5EF4-FFF2-40B4-BE49-F238E27FC236}">
                <a16:creationId xmlns:a16="http://schemas.microsoft.com/office/drawing/2014/main" id="{B6FC86F3-D294-C37D-EA71-EAD2E5B18B9B}"/>
              </a:ext>
            </a:extLst>
          </p:cNvPr>
          <p:cNvPicPr>
            <a:picLocks noChangeAspect="1"/>
          </p:cNvPicPr>
          <p:nvPr/>
        </p:nvPicPr>
        <p:blipFill>
          <a:blip r:embed="rId6"/>
          <a:stretch>
            <a:fillRect/>
          </a:stretch>
        </p:blipFill>
        <p:spPr>
          <a:xfrm>
            <a:off x="9692640" y="4983480"/>
            <a:ext cx="873760" cy="883920"/>
          </a:xfrm>
          <a:prstGeom prst="rect">
            <a:avLst/>
          </a:prstGeom>
        </p:spPr>
      </p:pic>
    </p:spTree>
    <p:custDataLst>
      <p:tags r:id="rId1"/>
    </p:custDataLst>
    <p:extLst>
      <p:ext uri="{BB962C8B-B14F-4D97-AF65-F5344CB8AC3E}">
        <p14:creationId xmlns:p14="http://schemas.microsoft.com/office/powerpoint/2010/main" val="80944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 grpId="0" animBg="1"/>
      <p:bldP spid="10"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1160830" y="2862072"/>
            <a:ext cx="10142171" cy="923330"/>
          </a:xfrm>
          <a:prstGeom prst="rect">
            <a:avLst/>
          </a:prstGeom>
          <a:noFill/>
        </p:spPr>
        <p:txBody>
          <a:bodyPr wrap="square" lIns="91440" tIns="45720" rIns="91440" bIns="45720" rtlCol="0" anchor="t">
            <a:spAutoFit/>
          </a:bodyPr>
          <a:lstStyle/>
          <a:p>
            <a:r>
              <a:rPr lang="en-US" sz="5400">
                <a:solidFill>
                  <a:schemeClr val="bg1"/>
                </a:solidFill>
                <a:cs typeface="Calibri"/>
              </a:rPr>
              <a:t>Strengths-Based Case Management</a:t>
            </a:r>
          </a:p>
        </p:txBody>
      </p:sp>
    </p:spTree>
    <p:extLst>
      <p:ext uri="{BB962C8B-B14F-4D97-AF65-F5344CB8AC3E}">
        <p14:creationId xmlns:p14="http://schemas.microsoft.com/office/powerpoint/2010/main" val="283902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1181948" y="324485"/>
            <a:ext cx="982641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Open Sans"/>
                <a:ea typeface="Open Sans"/>
                <a:cs typeface="Open Sans"/>
              </a:rPr>
              <a:t>Strength-Based</a:t>
            </a:r>
            <a:r>
              <a:rPr lang="en-US" sz="4400" b="1" kern="1200">
                <a:latin typeface="Open Sans"/>
                <a:ea typeface="Open Sans"/>
                <a:cs typeface="Open Sans"/>
              </a:rPr>
              <a:t> Case Management</a:t>
            </a:r>
          </a:p>
        </p:txBody>
      </p:sp>
      <p:sp>
        <p:nvSpPr>
          <p:cNvPr id="10" name="Rectangle 11">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Diagram 7">
            <a:extLst>
              <a:ext uri="{FF2B5EF4-FFF2-40B4-BE49-F238E27FC236}">
                <a16:creationId xmlns:a16="http://schemas.microsoft.com/office/drawing/2014/main" id="{AB5BC781-C13E-C163-1FA8-BADC31D93CC0}"/>
              </a:ext>
            </a:extLst>
          </p:cNvPr>
          <p:cNvGraphicFramePr/>
          <p:nvPr>
            <p:extLst>
              <p:ext uri="{D42A27DB-BD31-4B8C-83A1-F6EECF244321}">
                <p14:modId xmlns:p14="http://schemas.microsoft.com/office/powerpoint/2010/main" val="1182171748"/>
              </p:ext>
            </p:extLst>
          </p:nvPr>
        </p:nvGraphicFramePr>
        <p:xfrm>
          <a:off x="828040" y="183578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4078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5E2A9EB-B6E3-4B52-8791-0E2884C9E25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6C5649B9-DF8E-49F5-BDAA-591AB9E6B90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0567F45D-63ED-41F8-8C88-BD6C3E4A5B0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969F0465-D437-4372-B1F6-CF858B8FC99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EAEA72C7-4CB1-428E-A0BD-992A418935F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2F6274C7-6C29-469B-8BCF-3D0A67EF0C6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79A8-EF2F-0BC9-41B6-A2234B3878E9}"/>
              </a:ext>
            </a:extLst>
          </p:cNvPr>
          <p:cNvSpPr>
            <a:spLocks noGrp="1"/>
          </p:cNvSpPr>
          <p:nvPr>
            <p:ph type="title"/>
          </p:nvPr>
        </p:nvSpPr>
        <p:spPr/>
        <p:txBody>
          <a:bodyPr>
            <a:normAutofit/>
          </a:bodyPr>
          <a:lstStyle/>
          <a:p>
            <a:r>
              <a:rPr lang="en-US" sz="4000" b="1">
                <a:latin typeface="Open Sans"/>
                <a:ea typeface="Open Sans"/>
                <a:cs typeface="Calibri Light"/>
              </a:rPr>
              <a:t>Benefits to the Strength-Based Approach</a:t>
            </a:r>
            <a:endParaRPr lang="en-US" sz="4000" b="1">
              <a:latin typeface="Open Sans"/>
              <a:ea typeface="Open Sans"/>
            </a:endParaRPr>
          </a:p>
        </p:txBody>
      </p:sp>
      <p:graphicFrame>
        <p:nvGraphicFramePr>
          <p:cNvPr id="5" name="Content Placeholder 2">
            <a:extLst>
              <a:ext uri="{FF2B5EF4-FFF2-40B4-BE49-F238E27FC236}">
                <a16:creationId xmlns:a16="http://schemas.microsoft.com/office/drawing/2014/main" id="{6E3E383D-8867-1E9D-39FD-BBE651F2FF6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B3648EE0-7E81-6C07-7A44-4CC772B850A4}"/>
              </a:ext>
            </a:extLst>
          </p:cNvPr>
          <p:cNvSpPr/>
          <p:nvPr/>
        </p:nvSpPr>
        <p:spPr>
          <a:xfrm>
            <a:off x="0" y="148650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6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F8DE322-14ED-48A5-83AC-2053F563EB2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CA2A9987-C635-4BCA-8474-464662EB305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01BFD13F-EAC8-46A8-8DB6-10623A8C2CF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BB8C4F9-D20B-483D-817A-BC22FEE0872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26B78A3E-C98B-4A6E-87EA-C5371E796F9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D59D4152-832A-4FD8-8304-02E18F95C9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34542B9-3AD8-4FFE-88D9-DF998B18F96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A3C06A98-5703-45A0-B5FB-BAAA918CF5C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BF92D428-D11D-420B-B63A-DF438E2626D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2D21E7F2-E942-4B14-87F2-75F68AC98B1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C76FFDC8-BDF3-423E-8AD8-D4F73FD93CA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F399DF82-47BE-4724-A468-E2965B127D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357B-254A-BE42-BDB4-17420E9814DF}"/>
              </a:ext>
            </a:extLst>
          </p:cNvPr>
          <p:cNvSpPr>
            <a:spLocks noGrp="1"/>
          </p:cNvSpPr>
          <p:nvPr>
            <p:ph type="title"/>
          </p:nvPr>
        </p:nvSpPr>
        <p:spPr>
          <a:xfrm>
            <a:off x="1891060" y="59677"/>
            <a:ext cx="8696960" cy="1325563"/>
          </a:xfrm>
        </p:spPr>
        <p:txBody>
          <a:bodyPr>
            <a:normAutofit/>
          </a:bodyPr>
          <a:lstStyle/>
          <a:p>
            <a:r>
              <a:rPr lang="en-US" sz="4000" b="1">
                <a:latin typeface="Open Sans"/>
                <a:ea typeface="Open Sans"/>
                <a:cs typeface="Calibri Light"/>
              </a:rPr>
              <a:t>How to assess client strengths</a:t>
            </a:r>
            <a:endParaRPr lang="en-US" sz="4000" b="1">
              <a:latin typeface="Open Sans"/>
              <a:ea typeface="Open Sans"/>
            </a:endParaRPr>
          </a:p>
        </p:txBody>
      </p:sp>
      <p:sp>
        <p:nvSpPr>
          <p:cNvPr id="3" name="Content Placeholder 2">
            <a:extLst>
              <a:ext uri="{FF2B5EF4-FFF2-40B4-BE49-F238E27FC236}">
                <a16:creationId xmlns:a16="http://schemas.microsoft.com/office/drawing/2014/main" id="{EC098EE3-67CF-1B5A-C62D-E3D96A847E32}"/>
              </a:ext>
            </a:extLst>
          </p:cNvPr>
          <p:cNvSpPr>
            <a:spLocks noGrp="1"/>
          </p:cNvSpPr>
          <p:nvPr>
            <p:ph idx="1"/>
          </p:nvPr>
        </p:nvSpPr>
        <p:spPr>
          <a:xfrm>
            <a:off x="980440" y="1551305"/>
            <a:ext cx="5256727" cy="4351338"/>
          </a:xfrm>
        </p:spPr>
        <p:txBody>
          <a:bodyPr vert="horz" lIns="91440" tIns="45720" rIns="91440" bIns="45720" rtlCol="0" anchor="t">
            <a:normAutofit/>
          </a:bodyPr>
          <a:lstStyle/>
          <a:p>
            <a:pPr marL="0" indent="0">
              <a:buNone/>
            </a:pPr>
            <a:endParaRPr lang="en-US">
              <a:ea typeface="Calibri"/>
              <a:cs typeface="Calibri"/>
            </a:endParaRPr>
          </a:p>
          <a:p>
            <a:pPr marL="457200" indent="-457200" algn="ctr"/>
            <a:endParaRPr lang="en-US">
              <a:cs typeface="Calibri"/>
            </a:endParaRPr>
          </a:p>
          <a:p>
            <a:pPr marL="457200" indent="-457200"/>
            <a:endParaRPr lang="en-US">
              <a:ea typeface="Calibri"/>
              <a:cs typeface="Calibri"/>
            </a:endParaRPr>
          </a:p>
          <a:p>
            <a:endParaRPr lang="en-US">
              <a:ea typeface="Calibri"/>
              <a:cs typeface="Calibri"/>
            </a:endParaRPr>
          </a:p>
        </p:txBody>
      </p:sp>
      <p:graphicFrame>
        <p:nvGraphicFramePr>
          <p:cNvPr id="342" name="TextBox 1">
            <a:extLst>
              <a:ext uri="{FF2B5EF4-FFF2-40B4-BE49-F238E27FC236}">
                <a16:creationId xmlns:a16="http://schemas.microsoft.com/office/drawing/2014/main" id="{4B944B7A-25D7-E6C1-11BE-F13287F96807}"/>
              </a:ext>
            </a:extLst>
          </p:cNvPr>
          <p:cNvGraphicFramePr/>
          <p:nvPr>
            <p:extLst>
              <p:ext uri="{D42A27DB-BD31-4B8C-83A1-F6EECF244321}">
                <p14:modId xmlns:p14="http://schemas.microsoft.com/office/powerpoint/2010/main" val="21170357"/>
              </p:ext>
            </p:extLst>
          </p:nvPr>
        </p:nvGraphicFramePr>
        <p:xfrm>
          <a:off x="904799" y="1656404"/>
          <a:ext cx="5501116" cy="4524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Oval 33">
            <a:extLst>
              <a:ext uri="{FF2B5EF4-FFF2-40B4-BE49-F238E27FC236}">
                <a16:creationId xmlns:a16="http://schemas.microsoft.com/office/drawing/2014/main" id="{2C2E0950-66EF-3E59-5607-2BFB842A00E6}"/>
              </a:ext>
            </a:extLst>
          </p:cNvPr>
          <p:cNvSpPr/>
          <p:nvPr/>
        </p:nvSpPr>
        <p:spPr>
          <a:xfrm>
            <a:off x="6927760" y="1697600"/>
            <a:ext cx="4818845" cy="4700789"/>
          </a:xfrm>
          <a:prstGeom prst="ellipse">
            <a:avLst/>
          </a:prstGeom>
          <a:solidFill>
            <a:schemeClr val="accent1">
              <a:lumMod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16703A-C651-B088-B969-347C60F74543}"/>
              </a:ext>
            </a:extLst>
          </p:cNvPr>
          <p:cNvSpPr txBox="1"/>
          <p:nvPr/>
        </p:nvSpPr>
        <p:spPr>
          <a:xfrm>
            <a:off x="7789597" y="2232912"/>
            <a:ext cx="3790950"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solidFill>
                <a:schemeClr val="bg1"/>
              </a:solidFill>
              <a:cs typeface="Calibri"/>
            </a:endParaRPr>
          </a:p>
          <a:p>
            <a:pPr marL="285750" indent="-285750">
              <a:buFont typeface="Arial"/>
              <a:buChar char="•"/>
            </a:pPr>
            <a:r>
              <a:rPr lang="en-US" sz="2000">
                <a:solidFill>
                  <a:schemeClr val="bg1"/>
                </a:solidFill>
                <a:cs typeface="Calibri"/>
              </a:rPr>
              <a:t>Skills, abilities, and talents</a:t>
            </a:r>
          </a:p>
          <a:p>
            <a:pPr marL="285750" indent="-285750">
              <a:buFont typeface="Arial"/>
              <a:buChar char="•"/>
            </a:pPr>
            <a:r>
              <a:rPr lang="en-US" sz="2000">
                <a:solidFill>
                  <a:schemeClr val="bg1"/>
                </a:solidFill>
                <a:cs typeface="Calibri"/>
              </a:rPr>
              <a:t>Education and employment experiences</a:t>
            </a:r>
          </a:p>
          <a:p>
            <a:pPr marL="285750" indent="-285750">
              <a:buFont typeface="Arial"/>
              <a:buChar char="•"/>
            </a:pPr>
            <a:r>
              <a:rPr lang="en-US" sz="2000">
                <a:solidFill>
                  <a:schemeClr val="bg1"/>
                </a:solidFill>
                <a:cs typeface="Calibri"/>
              </a:rPr>
              <a:t>Interest areas/ hobbies</a:t>
            </a:r>
          </a:p>
          <a:p>
            <a:pPr marL="285750" indent="-285750">
              <a:buFont typeface="Arial"/>
              <a:buChar char="•"/>
            </a:pPr>
            <a:r>
              <a:rPr lang="en-US" sz="2000">
                <a:solidFill>
                  <a:schemeClr val="bg1"/>
                </a:solidFill>
                <a:cs typeface="Calibri"/>
              </a:rPr>
              <a:t>Relationships and community connections</a:t>
            </a:r>
          </a:p>
          <a:p>
            <a:pPr marL="285750" indent="-285750">
              <a:buFont typeface="Arial"/>
              <a:buChar char="•"/>
            </a:pPr>
            <a:r>
              <a:rPr lang="en-US" sz="2000">
                <a:solidFill>
                  <a:schemeClr val="bg1"/>
                </a:solidFill>
                <a:cs typeface="Calibri"/>
              </a:rPr>
              <a:t>Mindset, attitude, resilience</a:t>
            </a:r>
            <a:endParaRPr lang="en-US" sz="2000">
              <a:solidFill>
                <a:schemeClr val="bg1"/>
              </a:solidFill>
              <a:ea typeface="Calibri"/>
              <a:cs typeface="Calibri"/>
            </a:endParaRPr>
          </a:p>
          <a:p>
            <a:pPr marL="285750" indent="-285750">
              <a:buFont typeface="Arial"/>
              <a:buChar char="•"/>
            </a:pPr>
            <a:r>
              <a:rPr lang="en-US" sz="2000">
                <a:solidFill>
                  <a:schemeClr val="bg1"/>
                </a:solidFill>
                <a:ea typeface="+mn-lt"/>
                <a:cs typeface="+mn-lt"/>
              </a:rPr>
              <a:t>Beliefs: spiritual, cultural, etc.</a:t>
            </a:r>
          </a:p>
          <a:p>
            <a:pPr marL="285750" indent="-285750">
              <a:buFont typeface="Arial"/>
              <a:buChar char="•"/>
            </a:pPr>
            <a:r>
              <a:rPr lang="en-US" sz="2000">
                <a:solidFill>
                  <a:schemeClr val="bg1"/>
                </a:solidFill>
                <a:ea typeface="Calibri"/>
                <a:cs typeface="Calibri"/>
              </a:rPr>
              <a:t>Ability to ask for help</a:t>
            </a:r>
          </a:p>
          <a:p>
            <a:pPr marL="285750" indent="-285750">
              <a:buFont typeface="Arial"/>
              <a:buChar char="•"/>
            </a:pPr>
            <a:endParaRPr lang="en-US">
              <a:ea typeface="Calibri"/>
              <a:cs typeface="Calibri"/>
            </a:endParaRPr>
          </a:p>
          <a:p>
            <a:endParaRPr lang="en-US">
              <a:ea typeface="Calibri"/>
              <a:cs typeface="Calibri"/>
            </a:endParaRPr>
          </a:p>
        </p:txBody>
      </p:sp>
      <p:sp>
        <p:nvSpPr>
          <p:cNvPr id="15" name="Rectangle 14">
            <a:extLst>
              <a:ext uri="{FF2B5EF4-FFF2-40B4-BE49-F238E27FC236}">
                <a16:creationId xmlns:a16="http://schemas.microsoft.com/office/drawing/2014/main" id="{10EEBDA7-6B77-4DF3-795F-848F8A8B0D82}"/>
              </a:ext>
            </a:extLst>
          </p:cNvPr>
          <p:cNvSpPr/>
          <p:nvPr/>
        </p:nvSpPr>
        <p:spPr>
          <a:xfrm>
            <a:off x="0" y="1112191"/>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43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
                                            <p:graphicEl>
                                              <a:dgm id="{6272DE6E-3C89-406E-97C2-9F51268FF21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
                                            <p:graphicEl>
                                              <a:dgm id="{A84CB940-C8A7-4DB3-9DE0-570191D5851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
                                            <p:graphicEl>
                                              <a:dgm id="{AC8A540D-3ECC-413A-8D20-B51AF2FC3F8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2" grpId="0">
        <p:bldSub>
          <a:bldDgm bld="one"/>
        </p:bldSub>
      </p:bldGraphic>
      <p:bldP spid="34"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s with solid fill">
            <a:extLst>
              <a:ext uri="{FF2B5EF4-FFF2-40B4-BE49-F238E27FC236}">
                <a16:creationId xmlns:a16="http://schemas.microsoft.com/office/drawing/2014/main" id="{36738527-2B8A-202C-8E8F-04466C3072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8639" y="916305"/>
            <a:ext cx="2295525" cy="2295525"/>
          </a:xfrm>
          <a:prstGeom prst="rect">
            <a:avLst/>
          </a:prstGeom>
        </p:spPr>
      </p:pic>
      <p:sp>
        <p:nvSpPr>
          <p:cNvPr id="5" name="TextBox 4">
            <a:extLst>
              <a:ext uri="{FF2B5EF4-FFF2-40B4-BE49-F238E27FC236}">
                <a16:creationId xmlns:a16="http://schemas.microsoft.com/office/drawing/2014/main" id="{B59D509A-4BBA-F3C4-22F6-9F3DB394A171}"/>
              </a:ext>
            </a:extLst>
          </p:cNvPr>
          <p:cNvSpPr txBox="1"/>
          <p:nvPr/>
        </p:nvSpPr>
        <p:spPr>
          <a:xfrm>
            <a:off x="2686050" y="3013501"/>
            <a:ext cx="6423660" cy="830997"/>
          </a:xfrm>
          <a:prstGeom prst="rect">
            <a:avLst/>
          </a:prstGeom>
          <a:noFill/>
        </p:spPr>
        <p:txBody>
          <a:bodyPr wrap="square" rtlCol="0">
            <a:spAutoFit/>
          </a:bodyPr>
          <a:lstStyle/>
          <a:p>
            <a:r>
              <a:rPr lang="en-US" sz="4800"/>
              <a:t>A pause for questions.</a:t>
            </a:r>
          </a:p>
        </p:txBody>
      </p:sp>
    </p:spTree>
    <p:extLst>
      <p:ext uri="{BB962C8B-B14F-4D97-AF65-F5344CB8AC3E}">
        <p14:creationId xmlns:p14="http://schemas.microsoft.com/office/powerpoint/2010/main" val="77020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1746984" y="2969534"/>
            <a:ext cx="9262941" cy="923330"/>
          </a:xfrm>
          <a:prstGeom prst="rect">
            <a:avLst/>
          </a:prstGeom>
          <a:noFill/>
        </p:spPr>
        <p:txBody>
          <a:bodyPr wrap="square" lIns="91440" tIns="45720" rIns="91440" bIns="45720" rtlCol="0" anchor="t">
            <a:spAutoFit/>
          </a:bodyPr>
          <a:lstStyle/>
          <a:p>
            <a:r>
              <a:rPr lang="en-US" sz="5400">
                <a:solidFill>
                  <a:schemeClr val="bg1"/>
                </a:solidFill>
                <a:cs typeface="Calibri"/>
              </a:rPr>
              <a:t>The Case Management Process </a:t>
            </a:r>
          </a:p>
        </p:txBody>
      </p:sp>
    </p:spTree>
    <p:extLst>
      <p:ext uri="{BB962C8B-B14F-4D97-AF65-F5344CB8AC3E}">
        <p14:creationId xmlns:p14="http://schemas.microsoft.com/office/powerpoint/2010/main" val="405595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2565144" y="507189"/>
            <a:ext cx="7694555"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Case Management Process</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Diagram&#10;&#10;Description automatically generated">
            <a:extLst>
              <a:ext uri="{FF2B5EF4-FFF2-40B4-BE49-F238E27FC236}">
                <a16:creationId xmlns:a16="http://schemas.microsoft.com/office/drawing/2014/main" id="{92C4E7DA-0A5F-5A9D-39CE-F37D3146BE6C}"/>
              </a:ext>
            </a:extLst>
          </p:cNvPr>
          <p:cNvPicPr>
            <a:picLocks noChangeAspect="1"/>
          </p:cNvPicPr>
          <p:nvPr/>
        </p:nvPicPr>
        <p:blipFill rotWithShape="1">
          <a:blip r:embed="rId3"/>
          <a:srcRect l="9338" r="170"/>
          <a:stretch/>
        </p:blipFill>
        <p:spPr>
          <a:xfrm>
            <a:off x="6412859" y="2051468"/>
            <a:ext cx="5717205" cy="4637649"/>
          </a:xfrm>
          <a:prstGeom prst="rect">
            <a:avLst/>
          </a:prstGeom>
        </p:spPr>
      </p:pic>
      <p:sp>
        <p:nvSpPr>
          <p:cNvPr id="6" name="TextBox 5">
            <a:extLst>
              <a:ext uri="{FF2B5EF4-FFF2-40B4-BE49-F238E27FC236}">
                <a16:creationId xmlns:a16="http://schemas.microsoft.com/office/drawing/2014/main" id="{8BEB74E2-C41C-6B25-43A5-6D52F4A4DB2A}"/>
              </a:ext>
            </a:extLst>
          </p:cNvPr>
          <p:cNvSpPr txBox="1"/>
          <p:nvPr/>
        </p:nvSpPr>
        <p:spPr>
          <a:xfrm>
            <a:off x="476490" y="2454633"/>
            <a:ext cx="613954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800">
                <a:cs typeface="Segoe UI"/>
              </a:rPr>
              <a:t>The cycle of case management includes:​</a:t>
            </a:r>
            <a:endParaRPr lang="en-US" sz="2800">
              <a:ea typeface="Calibri"/>
              <a:cs typeface="Segoe UI"/>
            </a:endParaRPr>
          </a:p>
          <a:p>
            <a:pPr marL="914400" lvl="1" indent="-457200">
              <a:buFont typeface="Arial"/>
              <a:buChar char="•"/>
            </a:pPr>
            <a:r>
              <a:rPr lang="en-US" sz="2800">
                <a:cs typeface="Arial"/>
              </a:rPr>
              <a:t>Initial Engagement​</a:t>
            </a:r>
            <a:endParaRPr lang="en-US" sz="2800">
              <a:ea typeface="Calibri"/>
              <a:cs typeface="Arial"/>
            </a:endParaRPr>
          </a:p>
          <a:p>
            <a:pPr marL="914400" lvl="1" indent="-457200">
              <a:buFont typeface="Arial"/>
              <a:buChar char="•"/>
            </a:pPr>
            <a:r>
              <a:rPr lang="en-US" sz="2800">
                <a:cs typeface="Arial"/>
              </a:rPr>
              <a:t>Assessment​</a:t>
            </a:r>
            <a:endParaRPr lang="en-US" sz="2800">
              <a:ea typeface="Calibri"/>
              <a:cs typeface="Arial"/>
            </a:endParaRPr>
          </a:p>
          <a:p>
            <a:pPr marL="914400" lvl="1" indent="-457200">
              <a:buFont typeface="Arial"/>
              <a:buChar char="•"/>
            </a:pPr>
            <a:r>
              <a:rPr lang="en-US" sz="2800">
                <a:cs typeface="Arial"/>
              </a:rPr>
              <a:t>Planning​</a:t>
            </a:r>
            <a:endParaRPr lang="en-US" sz="2800">
              <a:ea typeface="Calibri"/>
              <a:cs typeface="Arial"/>
            </a:endParaRPr>
          </a:p>
          <a:p>
            <a:pPr marL="914400" lvl="1" indent="-457200">
              <a:buFont typeface="Arial"/>
              <a:buChar char="•"/>
            </a:pPr>
            <a:r>
              <a:rPr lang="en-US" sz="2800">
                <a:cs typeface="Arial"/>
              </a:rPr>
              <a:t>Facilitation​</a:t>
            </a:r>
            <a:endParaRPr lang="en-US" sz="2800">
              <a:ea typeface="Calibri"/>
              <a:cs typeface="Arial"/>
            </a:endParaRPr>
          </a:p>
          <a:p>
            <a:pPr marL="914400" lvl="1" indent="-457200">
              <a:buFont typeface="Arial"/>
              <a:buChar char="•"/>
            </a:pPr>
            <a:r>
              <a:rPr lang="en-US" sz="2800">
                <a:cs typeface="Arial"/>
              </a:rPr>
              <a:t>Tracking and Evaluation​</a:t>
            </a:r>
            <a:endParaRPr lang="en-US" sz="2800">
              <a:ea typeface="Calibri"/>
              <a:cs typeface="Arial"/>
            </a:endParaRPr>
          </a:p>
          <a:p>
            <a:pPr marL="914400" lvl="1" indent="-457200">
              <a:buFont typeface="Arial"/>
              <a:buChar char="•"/>
            </a:pPr>
            <a:r>
              <a:rPr lang="en-US" sz="2800">
                <a:cs typeface="Arial"/>
              </a:rPr>
              <a:t>Termination</a:t>
            </a:r>
            <a:endParaRPr lang="en-US" sz="2800">
              <a:ea typeface="Calibri"/>
              <a:cs typeface="Arial"/>
            </a:endParaRPr>
          </a:p>
        </p:txBody>
      </p:sp>
    </p:spTree>
    <p:custDataLst>
      <p:tags r:id="rId1"/>
    </p:custDataLst>
    <p:extLst>
      <p:ext uri="{BB962C8B-B14F-4D97-AF65-F5344CB8AC3E}">
        <p14:creationId xmlns:p14="http://schemas.microsoft.com/office/powerpoint/2010/main" val="52252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3515215" y="2969534"/>
            <a:ext cx="9262941" cy="923330"/>
          </a:xfrm>
          <a:prstGeom prst="rect">
            <a:avLst/>
          </a:prstGeom>
          <a:noFill/>
        </p:spPr>
        <p:txBody>
          <a:bodyPr wrap="square" lIns="91440" tIns="45720" rIns="91440" bIns="45720" rtlCol="0" anchor="t">
            <a:spAutoFit/>
          </a:bodyPr>
          <a:lstStyle/>
          <a:p>
            <a:r>
              <a:rPr lang="en-US" sz="5400">
                <a:solidFill>
                  <a:schemeClr val="bg1"/>
                </a:solidFill>
                <a:cs typeface="Calibri"/>
              </a:rPr>
              <a:t>Initial Engagement</a:t>
            </a:r>
          </a:p>
        </p:txBody>
      </p:sp>
    </p:spTree>
    <p:extLst>
      <p:ext uri="{BB962C8B-B14F-4D97-AF65-F5344CB8AC3E}">
        <p14:creationId xmlns:p14="http://schemas.microsoft.com/office/powerpoint/2010/main" val="135314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3464631" y="288027"/>
            <a:ext cx="5262738"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After the Webinar</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2656" y="1013278"/>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Projector screen outline">
            <a:extLst>
              <a:ext uri="{FF2B5EF4-FFF2-40B4-BE49-F238E27FC236}">
                <a16:creationId xmlns:a16="http://schemas.microsoft.com/office/drawing/2014/main" id="{BD1ADB4F-DBA8-C561-FD71-CF1EB6B581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597" y="1791684"/>
            <a:ext cx="2442927" cy="2442927"/>
          </a:xfrm>
          <a:prstGeom prst="rect">
            <a:avLst/>
          </a:prstGeom>
        </p:spPr>
      </p:pic>
      <p:pic>
        <p:nvPicPr>
          <p:cNvPr id="7" name="Graphic 6" descr="Voice with solid fill">
            <a:extLst>
              <a:ext uri="{FF2B5EF4-FFF2-40B4-BE49-F238E27FC236}">
                <a16:creationId xmlns:a16="http://schemas.microsoft.com/office/drawing/2014/main" id="{EC07AF4F-0C3D-F788-CB67-6607D51019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9895" y="1860719"/>
            <a:ext cx="1966111" cy="1966111"/>
          </a:xfrm>
          <a:prstGeom prst="rect">
            <a:avLst/>
          </a:prstGeom>
        </p:spPr>
      </p:pic>
      <p:sp>
        <p:nvSpPr>
          <p:cNvPr id="8" name="TextBox 7">
            <a:extLst>
              <a:ext uri="{FF2B5EF4-FFF2-40B4-BE49-F238E27FC236}">
                <a16:creationId xmlns:a16="http://schemas.microsoft.com/office/drawing/2014/main" id="{124312B6-A27A-A071-F668-D187EB28439C}"/>
              </a:ext>
            </a:extLst>
          </p:cNvPr>
          <p:cNvSpPr txBox="1"/>
          <p:nvPr/>
        </p:nvSpPr>
        <p:spPr>
          <a:xfrm>
            <a:off x="1102468" y="4074500"/>
            <a:ext cx="1948964" cy="1200329"/>
          </a:xfrm>
          <a:prstGeom prst="rect">
            <a:avLst/>
          </a:prstGeom>
          <a:noFill/>
        </p:spPr>
        <p:txBody>
          <a:bodyPr wrap="square" lIns="91440" tIns="45720" rIns="91440" bIns="45720" rtlCol="0" anchor="t">
            <a:spAutoFit/>
          </a:bodyPr>
          <a:lstStyle/>
          <a:p>
            <a:r>
              <a:rPr lang="en-US" sz="3600">
                <a:latin typeface="Open Sans"/>
                <a:ea typeface="Open Sans"/>
                <a:cs typeface="Open Sans"/>
              </a:rPr>
              <a:t>Slides &amp; Notes</a:t>
            </a:r>
            <a:endParaRPr lang="en-US" sz="360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1324C38-A3B7-2069-3759-81B6EAD60B90}"/>
              </a:ext>
            </a:extLst>
          </p:cNvPr>
          <p:cNvSpPr txBox="1"/>
          <p:nvPr/>
        </p:nvSpPr>
        <p:spPr>
          <a:xfrm>
            <a:off x="3939095" y="4074500"/>
            <a:ext cx="2706297" cy="646331"/>
          </a:xfrm>
          <a:prstGeom prst="rect">
            <a:avLst/>
          </a:prstGeom>
          <a:noFill/>
        </p:spPr>
        <p:txBody>
          <a:bodyPr wrap="square" rtlCol="0">
            <a:spAutoFit/>
          </a:bodyPr>
          <a:lstStyle/>
          <a:p>
            <a:r>
              <a:rPr lang="en-US" sz="3600">
                <a:latin typeface="Open Sans" panose="020B0606030504020204" pitchFamily="34" charset="0"/>
                <a:ea typeface="Open Sans" panose="020B0606030504020204" pitchFamily="34" charset="0"/>
                <a:cs typeface="Open Sans" panose="020B0606030504020204" pitchFamily="34" charset="0"/>
              </a:rPr>
              <a:t>Recording</a:t>
            </a:r>
          </a:p>
        </p:txBody>
      </p:sp>
      <p:pic>
        <p:nvPicPr>
          <p:cNvPr id="11" name="Picture 10" descr="A picture containing text, clipart&#10;&#10;Description automatically generated">
            <a:extLst>
              <a:ext uri="{FF2B5EF4-FFF2-40B4-BE49-F238E27FC236}">
                <a16:creationId xmlns:a16="http://schemas.microsoft.com/office/drawing/2014/main" id="{74AC00C7-E39E-1E27-B544-9026294885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1885" y="1380982"/>
            <a:ext cx="4133850" cy="619125"/>
          </a:xfrm>
          <a:prstGeom prst="rect">
            <a:avLst/>
          </a:prstGeom>
        </p:spPr>
      </p:pic>
      <p:pic>
        <p:nvPicPr>
          <p:cNvPr id="13" name="Picture 12" descr="A picture containing text, smiling, screenshot&#10;&#10;Description automatically generated">
            <a:extLst>
              <a:ext uri="{FF2B5EF4-FFF2-40B4-BE49-F238E27FC236}">
                <a16:creationId xmlns:a16="http://schemas.microsoft.com/office/drawing/2014/main" id="{B8292F77-BD85-794A-D207-7EC94A391E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4490" y="1938541"/>
            <a:ext cx="1186433" cy="1236672"/>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592030CA-E5C0-C735-2F6D-C0414947C0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99732" y="2969773"/>
            <a:ext cx="2178156" cy="3888227"/>
          </a:xfrm>
          <a:prstGeom prst="rect">
            <a:avLst/>
          </a:prstGeom>
        </p:spPr>
      </p:pic>
      <p:sp>
        <p:nvSpPr>
          <p:cNvPr id="16" name="Oval 15">
            <a:extLst>
              <a:ext uri="{FF2B5EF4-FFF2-40B4-BE49-F238E27FC236}">
                <a16:creationId xmlns:a16="http://schemas.microsoft.com/office/drawing/2014/main" id="{D28E0B15-7ED0-577F-36E2-A2C4ACDB41B0}"/>
              </a:ext>
            </a:extLst>
          </p:cNvPr>
          <p:cNvSpPr/>
          <p:nvPr/>
        </p:nvSpPr>
        <p:spPr>
          <a:xfrm>
            <a:off x="8900702" y="5250593"/>
            <a:ext cx="679010" cy="23539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Arrow Right with solid fill">
            <a:extLst>
              <a:ext uri="{FF2B5EF4-FFF2-40B4-BE49-F238E27FC236}">
                <a16:creationId xmlns:a16="http://schemas.microsoft.com/office/drawing/2014/main" id="{57125455-DAF4-CBE4-B867-25484A484B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16870" y="2437684"/>
            <a:ext cx="808378" cy="808378"/>
          </a:xfrm>
          <a:prstGeom prst="rect">
            <a:avLst/>
          </a:prstGeom>
        </p:spPr>
      </p:pic>
    </p:spTree>
    <p:custDataLst>
      <p:tags r:id="rId1"/>
    </p:custDataLst>
    <p:extLst>
      <p:ext uri="{BB962C8B-B14F-4D97-AF65-F5344CB8AC3E}">
        <p14:creationId xmlns:p14="http://schemas.microsoft.com/office/powerpoint/2010/main" val="3844506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9A1B64-7065-14B9-116A-37552582F0D2}"/>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073209-97DE-587F-55D5-2E30B3B9F410}"/>
              </a:ext>
            </a:extLst>
          </p:cNvPr>
          <p:cNvSpPr txBox="1"/>
          <p:nvPr/>
        </p:nvSpPr>
        <p:spPr>
          <a:xfrm>
            <a:off x="1977606" y="491947"/>
            <a:ext cx="8799920" cy="830997"/>
          </a:xfrm>
          <a:prstGeom prst="rect">
            <a:avLst/>
          </a:prstGeom>
          <a:noFill/>
        </p:spPr>
        <p:txBody>
          <a:bodyPr wrap="square" lIns="91440" tIns="45720" rIns="91440" bIns="45720" rtlCol="0" anchor="t">
            <a:spAutoFit/>
          </a:bodyPr>
          <a:lstStyle/>
          <a:p>
            <a:r>
              <a:rPr lang="en-US" sz="4800" b="1">
                <a:latin typeface="Calibri"/>
                <a:ea typeface="Open Sans"/>
                <a:cs typeface="Open Sans"/>
              </a:rPr>
              <a:t>Building a Trusting Partnership</a:t>
            </a:r>
            <a:endParaRPr lang="en-US"/>
          </a:p>
        </p:txBody>
      </p:sp>
      <p:graphicFrame>
        <p:nvGraphicFramePr>
          <p:cNvPr id="15" name="Diagram 14">
            <a:extLst>
              <a:ext uri="{FF2B5EF4-FFF2-40B4-BE49-F238E27FC236}">
                <a16:creationId xmlns:a16="http://schemas.microsoft.com/office/drawing/2014/main" id="{DCCC6897-B640-3A97-D05F-9AAFA2D7FEFA}"/>
              </a:ext>
            </a:extLst>
          </p:cNvPr>
          <p:cNvGraphicFramePr/>
          <p:nvPr>
            <p:extLst>
              <p:ext uri="{D42A27DB-BD31-4B8C-83A1-F6EECF244321}">
                <p14:modId xmlns:p14="http://schemas.microsoft.com/office/powerpoint/2010/main" val="4101234602"/>
              </p:ext>
            </p:extLst>
          </p:nvPr>
        </p:nvGraphicFramePr>
        <p:xfrm>
          <a:off x="811525" y="1463033"/>
          <a:ext cx="10372958" cy="4805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1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248BC7A8-7B64-4C16-BDE6-DAC49904A0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260D42B9-CD0A-4320-B823-C5DA5A38FC3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2F8ADD39-0EB6-4113-9363-E016C9DC649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1348F2F7-AB53-4032-9F15-753A2BD3863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14106119-2F0E-4120-B896-AEE176FE22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Rectangle 415">
            <a:extLst>
              <a:ext uri="{FF2B5EF4-FFF2-40B4-BE49-F238E27FC236}">
                <a16:creationId xmlns:a16="http://schemas.microsoft.com/office/drawing/2014/main" id="{83A57C58-7A90-5D58-FC70-6CC5A8B68281}"/>
              </a:ext>
            </a:extLst>
          </p:cNvPr>
          <p:cNvSpPr/>
          <p:nvPr/>
        </p:nvSpPr>
        <p:spPr>
          <a:xfrm>
            <a:off x="6482522" y="1943651"/>
            <a:ext cx="5035825" cy="4483652"/>
          </a:xfrm>
          <a:prstGeom prst="rect">
            <a:avLst/>
          </a:prstGeom>
          <a:solidFill>
            <a:schemeClr val="accent1">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19D7DF8-940E-AB83-80F0-888144E48349}"/>
              </a:ext>
            </a:extLst>
          </p:cNvPr>
          <p:cNvSpPr>
            <a:spLocks noGrp="1"/>
          </p:cNvSpPr>
          <p:nvPr>
            <p:ph type="title"/>
          </p:nvPr>
        </p:nvSpPr>
        <p:spPr>
          <a:xfrm>
            <a:off x="1611243" y="44864"/>
            <a:ext cx="9356035" cy="1347649"/>
          </a:xfrm>
        </p:spPr>
        <p:txBody>
          <a:bodyPr>
            <a:normAutofit/>
          </a:bodyPr>
          <a:lstStyle/>
          <a:p>
            <a:pPr algn="ctr"/>
            <a:r>
              <a:rPr lang="en-US" sz="4000" b="1">
                <a:latin typeface="Open Sans"/>
                <a:ea typeface="Open Sans"/>
                <a:cs typeface="Calibri Light"/>
              </a:rPr>
              <a:t>Introduce Role and Set Expectations</a:t>
            </a:r>
            <a:endParaRPr lang="en-US" sz="4000" b="1">
              <a:latin typeface="Open Sans"/>
              <a:ea typeface="Open Sans"/>
            </a:endParaRPr>
          </a:p>
        </p:txBody>
      </p:sp>
      <p:sp>
        <p:nvSpPr>
          <p:cNvPr id="3" name="Content Placeholder 2">
            <a:extLst>
              <a:ext uri="{FF2B5EF4-FFF2-40B4-BE49-F238E27FC236}">
                <a16:creationId xmlns:a16="http://schemas.microsoft.com/office/drawing/2014/main" id="{E51638D1-0DB3-61ED-9810-E5FAEBDDB755}"/>
              </a:ext>
            </a:extLst>
          </p:cNvPr>
          <p:cNvSpPr>
            <a:spLocks noGrp="1"/>
          </p:cNvSpPr>
          <p:nvPr>
            <p:ph idx="1"/>
          </p:nvPr>
        </p:nvSpPr>
        <p:spPr>
          <a:xfrm>
            <a:off x="1368287" y="1947103"/>
            <a:ext cx="4022035" cy="629686"/>
          </a:xfrm>
        </p:spPr>
        <p:txBody>
          <a:bodyPr vert="horz" lIns="91440" tIns="45720" rIns="91440" bIns="45720" rtlCol="0" anchor="t">
            <a:normAutofit fontScale="85000" lnSpcReduction="10000"/>
          </a:bodyPr>
          <a:lstStyle/>
          <a:p>
            <a:pPr marL="0" indent="0">
              <a:buNone/>
            </a:pPr>
            <a:r>
              <a:rPr lang="en-US">
                <a:cs typeface="Calibri"/>
              </a:rPr>
              <a:t>Provide an accurate picture of:</a:t>
            </a:r>
            <a:endParaRPr lang="en-US">
              <a:ea typeface="Calibri"/>
              <a:cs typeface="Calibri"/>
            </a:endParaRPr>
          </a:p>
        </p:txBody>
      </p:sp>
      <p:sp>
        <p:nvSpPr>
          <p:cNvPr id="4" name="TextBox 3">
            <a:extLst>
              <a:ext uri="{FF2B5EF4-FFF2-40B4-BE49-F238E27FC236}">
                <a16:creationId xmlns:a16="http://schemas.microsoft.com/office/drawing/2014/main" id="{E6395695-D09C-5E66-6ECC-CA7440FA54DC}"/>
              </a:ext>
            </a:extLst>
          </p:cNvPr>
          <p:cNvSpPr txBox="1"/>
          <p:nvPr/>
        </p:nvSpPr>
        <p:spPr>
          <a:xfrm>
            <a:off x="6708126" y="2142068"/>
            <a:ext cx="464914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"My job is to help you access the support and services you need to feel secure, supported, and prepared to meet your needs in your new community. Our work together will last for X months. We will work together to determine the resources, services, and information you need for self-sufficiency. We will then make and carry out a plan which will include responsibilities for me, you, and other community connections. These are the hours I can communicate via phone or email. I may not be able to respond right away, but will try to get back to you within 1-2 business days. I will visit you in your home to start, but will ask you to come into the office more soon."</a:t>
            </a:r>
          </a:p>
        </p:txBody>
      </p:sp>
      <p:graphicFrame>
        <p:nvGraphicFramePr>
          <p:cNvPr id="189" name="Diagram 189">
            <a:extLst>
              <a:ext uri="{FF2B5EF4-FFF2-40B4-BE49-F238E27FC236}">
                <a16:creationId xmlns:a16="http://schemas.microsoft.com/office/drawing/2014/main" id="{ADAF7AF8-85F7-D4B6-33A1-C6C8D855BD8B}"/>
              </a:ext>
            </a:extLst>
          </p:cNvPr>
          <p:cNvGraphicFramePr/>
          <p:nvPr>
            <p:extLst>
              <p:ext uri="{D42A27DB-BD31-4B8C-83A1-F6EECF244321}">
                <p14:modId xmlns:p14="http://schemas.microsoft.com/office/powerpoint/2010/main" val="1293021920"/>
              </p:ext>
            </p:extLst>
          </p:nvPr>
        </p:nvGraphicFramePr>
        <p:xfrm>
          <a:off x="960783" y="2572027"/>
          <a:ext cx="4925391" cy="3790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8" name="Rectangle 407">
            <a:extLst>
              <a:ext uri="{FF2B5EF4-FFF2-40B4-BE49-F238E27FC236}">
                <a16:creationId xmlns:a16="http://schemas.microsoft.com/office/drawing/2014/main" id="{B8255479-F959-0724-C073-4D7E210A0206}"/>
              </a:ext>
            </a:extLst>
          </p:cNvPr>
          <p:cNvSpPr/>
          <p:nvPr/>
        </p:nvSpPr>
        <p:spPr>
          <a:xfrm>
            <a:off x="0" y="1191425"/>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1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
                                            <p:graphicEl>
                                              <a:dgm id="{1B3B96F0-68A2-4EFA-97C5-98DBBC76FB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
                                            <p:graphicEl>
                                              <a:dgm id="{15FF8046-7CFC-4994-A457-2DC6EB9722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
                                            <p:graphicEl>
                                              <a:dgm id="{AE9BD5BD-8D7B-481B-BC5A-6A3D8150A06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9">
                                            <p:graphicEl>
                                              <a:dgm id="{8079D013-D000-454C-8B11-8DEB979922C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9">
                                            <p:graphicEl>
                                              <a:dgm id="{35780BC3-492D-4748-8C98-B0DA0DD9415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p:bldP spid="3" grpId="0"/>
      <p:bldP spid="4" grpId="0"/>
      <p:bldGraphic spid="189"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4267446" y="2969534"/>
            <a:ext cx="3655403" cy="923330"/>
          </a:xfrm>
          <a:prstGeom prst="rect">
            <a:avLst/>
          </a:prstGeom>
          <a:noFill/>
        </p:spPr>
        <p:txBody>
          <a:bodyPr wrap="square" lIns="91440" tIns="45720" rIns="91440" bIns="45720" rtlCol="0" anchor="t">
            <a:spAutoFit/>
          </a:bodyPr>
          <a:lstStyle/>
          <a:p>
            <a:r>
              <a:rPr lang="en-US" sz="5400">
                <a:solidFill>
                  <a:schemeClr val="bg1"/>
                </a:solidFill>
                <a:cs typeface="Calibri"/>
              </a:rPr>
              <a:t>Assessment</a:t>
            </a:r>
          </a:p>
        </p:txBody>
      </p:sp>
    </p:spTree>
    <p:extLst>
      <p:ext uri="{BB962C8B-B14F-4D97-AF65-F5344CB8AC3E}">
        <p14:creationId xmlns:p14="http://schemas.microsoft.com/office/powerpoint/2010/main" val="972294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3177996" y="642558"/>
            <a:ext cx="5837012"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Assessment Process</a:t>
            </a: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9B9942DC-D474-4564-BF58-5ACF3356556A}"/>
              </a:ext>
            </a:extLst>
          </p:cNvPr>
          <p:cNvGraphicFramePr>
            <a:graphicFrameLocks noGrp="1"/>
          </p:cNvGraphicFramePr>
          <p:nvPr>
            <p:extLst>
              <p:ext uri="{D42A27DB-BD31-4B8C-83A1-F6EECF244321}">
                <p14:modId xmlns:p14="http://schemas.microsoft.com/office/powerpoint/2010/main" val="3338515131"/>
              </p:ext>
            </p:extLst>
          </p:nvPr>
        </p:nvGraphicFramePr>
        <p:xfrm>
          <a:off x="-558085" y="2102226"/>
          <a:ext cx="12660075" cy="4513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260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960F1954-A37E-4F70-86C8-B404945100D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dgm id="{B192E483-0492-47FF-BD39-99864987985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graphicEl>
                                              <a:dgm id="{EB114BD4-A997-4CF0-BAE8-F2FB522A59E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graphicEl>
                                              <a:dgm id="{D02F3518-2DF9-40A6-97B3-6BE1200E319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graphicEl>
                                              <a:dgm id="{B6A79FF3-F42C-4152-A99C-FE33A9CB924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CA4F7E29-B461-4B93-A010-F7D3ACDD7AA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graphicEl>
                                              <a:dgm id="{ED0AF001-D65D-48E8-92AE-8AD6BD7F59B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graphicEl>
                                              <a:dgm id="{54F6725D-0262-43FE-A2E2-91C0815EFCA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graphicEl>
                                              <a:dgm id="{7D998564-6336-4A0E-9B97-C1C45828B63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graphicEl>
                                              <a:dgm id="{383EE5C1-F0BF-4EEC-A9C5-D98CDD04BBA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graphicEl>
                                              <a:dgm id="{32E4BC0D-0B1F-4002-987A-A48DCC22997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graphicEl>
                                              <a:dgm id="{27220C92-EDAA-4ADF-B8FF-C975CCFA778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graphicEl>
                                              <a:dgm id="{E76964ED-CC0D-4309-A795-439AF855ED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C6E581-B20B-CF2E-BFD5-55BF9DB29D6A}"/>
              </a:ext>
            </a:extLst>
          </p:cNvPr>
          <p:cNvSpPr txBox="1"/>
          <p:nvPr/>
        </p:nvSpPr>
        <p:spPr>
          <a:xfrm>
            <a:off x="1546527" y="301259"/>
            <a:ext cx="11183712"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Assessments – What to Consider</a:t>
            </a:r>
          </a:p>
        </p:txBody>
      </p:sp>
      <p:sp>
        <p:nvSpPr>
          <p:cNvPr id="7" name="Rectangle 6">
            <a:extLst>
              <a:ext uri="{FF2B5EF4-FFF2-40B4-BE49-F238E27FC236}">
                <a16:creationId xmlns:a16="http://schemas.microsoft.com/office/drawing/2014/main" id="{54BD23A9-18B0-6928-8F7E-652B61F1F2EC}"/>
              </a:ext>
            </a:extLst>
          </p:cNvPr>
          <p:cNvSpPr/>
          <p:nvPr/>
        </p:nvSpPr>
        <p:spPr>
          <a:xfrm>
            <a:off x="0" y="117675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Diagram&#10;&#10;Description automatically generated">
            <a:extLst>
              <a:ext uri="{FF2B5EF4-FFF2-40B4-BE49-F238E27FC236}">
                <a16:creationId xmlns:a16="http://schemas.microsoft.com/office/drawing/2014/main" id="{340F9F19-85A3-E582-1143-0FC21E37B836}"/>
              </a:ext>
            </a:extLst>
          </p:cNvPr>
          <p:cNvPicPr>
            <a:picLocks noChangeAspect="1"/>
          </p:cNvPicPr>
          <p:nvPr/>
        </p:nvPicPr>
        <p:blipFill>
          <a:blip r:embed="rId4"/>
          <a:stretch>
            <a:fillRect/>
          </a:stretch>
        </p:blipFill>
        <p:spPr>
          <a:xfrm>
            <a:off x="6462295" y="1833622"/>
            <a:ext cx="5563936" cy="4193386"/>
          </a:xfrm>
          <a:prstGeom prst="rect">
            <a:avLst/>
          </a:prstGeom>
        </p:spPr>
      </p:pic>
      <p:graphicFrame>
        <p:nvGraphicFramePr>
          <p:cNvPr id="8" name="TextBox 1">
            <a:extLst>
              <a:ext uri="{FF2B5EF4-FFF2-40B4-BE49-F238E27FC236}">
                <a16:creationId xmlns:a16="http://schemas.microsoft.com/office/drawing/2014/main" id="{896BC039-0073-46A4-205B-2D9C3E0CDCBD}"/>
              </a:ext>
            </a:extLst>
          </p:cNvPr>
          <p:cNvGraphicFramePr/>
          <p:nvPr>
            <p:extLst>
              <p:ext uri="{D42A27DB-BD31-4B8C-83A1-F6EECF244321}">
                <p14:modId xmlns:p14="http://schemas.microsoft.com/office/powerpoint/2010/main" val="4156126198"/>
              </p:ext>
            </p:extLst>
          </p:nvPr>
        </p:nvGraphicFramePr>
        <p:xfrm>
          <a:off x="1210510" y="1954819"/>
          <a:ext cx="4521710" cy="39470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01939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B4E2D283-F221-48C3-85BE-7C91B8A8031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FC704539-7EA5-4D4D-ACCB-BE83624A897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DD490D0B-AECC-4DD8-9385-73D4F76EF68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4D170E02-9718-4A5C-BDFD-830C015AB9A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80A48249-5250-4EA6-8831-10C2FC54253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79EF5FC1-D9F2-4E7F-BC3D-B0376317B5F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2A28CEAE-7B2F-4DB5-8317-F477759074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BCD8A678-93BC-468F-89D7-8B6C8962BF8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A8A1A55D-1CF2-4458-9277-1EA1F22941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3700831" y="2969534"/>
            <a:ext cx="4798402" cy="923330"/>
          </a:xfrm>
          <a:prstGeom prst="rect">
            <a:avLst/>
          </a:prstGeom>
          <a:noFill/>
        </p:spPr>
        <p:txBody>
          <a:bodyPr wrap="square" lIns="91440" tIns="45720" rIns="91440" bIns="45720" rtlCol="0" anchor="t">
            <a:spAutoFit/>
          </a:bodyPr>
          <a:lstStyle/>
          <a:p>
            <a:r>
              <a:rPr lang="en-US" sz="5400">
                <a:solidFill>
                  <a:schemeClr val="bg1"/>
                </a:solidFill>
                <a:cs typeface="Calibri"/>
              </a:rPr>
              <a:t>Service Planning</a:t>
            </a:r>
          </a:p>
        </p:txBody>
      </p:sp>
    </p:spTree>
    <p:extLst>
      <p:ext uri="{BB962C8B-B14F-4D97-AF65-F5344CB8AC3E}">
        <p14:creationId xmlns:p14="http://schemas.microsoft.com/office/powerpoint/2010/main" val="107568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BCC46D-73DF-6A76-7006-F9E708A02EFB}"/>
              </a:ext>
            </a:extLst>
          </p:cNvPr>
          <p:cNvSpPr txBox="1"/>
          <p:nvPr/>
        </p:nvSpPr>
        <p:spPr>
          <a:xfrm>
            <a:off x="1240971" y="306623"/>
            <a:ext cx="10515600" cy="1133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latin typeface="Open Sans"/>
                <a:ea typeface="Open Sans"/>
                <a:cs typeface="Open Sans"/>
              </a:rPr>
              <a:t>Client Considerations in Planning</a:t>
            </a:r>
          </a:p>
        </p:txBody>
      </p:sp>
      <p:graphicFrame>
        <p:nvGraphicFramePr>
          <p:cNvPr id="3" name="Diagram 4">
            <a:extLst>
              <a:ext uri="{FF2B5EF4-FFF2-40B4-BE49-F238E27FC236}">
                <a16:creationId xmlns:a16="http://schemas.microsoft.com/office/drawing/2014/main" id="{D3393296-C204-4853-535D-121BB327E60E}"/>
              </a:ext>
            </a:extLst>
          </p:cNvPr>
          <p:cNvGraphicFramePr/>
          <p:nvPr>
            <p:extLst>
              <p:ext uri="{D42A27DB-BD31-4B8C-83A1-F6EECF244321}">
                <p14:modId xmlns:p14="http://schemas.microsoft.com/office/powerpoint/2010/main" val="3130155509"/>
              </p:ext>
            </p:extLst>
          </p:nvPr>
        </p:nvGraphicFramePr>
        <p:xfrm>
          <a:off x="903514" y="207599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9" name="Rectangle 168">
            <a:extLst>
              <a:ext uri="{FF2B5EF4-FFF2-40B4-BE49-F238E27FC236}">
                <a16:creationId xmlns:a16="http://schemas.microsoft.com/office/drawing/2014/main" id="{BA857AAC-5547-4C4A-FE1C-0BC2A0C25963}"/>
              </a:ext>
            </a:extLst>
          </p:cNvPr>
          <p:cNvSpPr/>
          <p:nvPr/>
        </p:nvSpPr>
        <p:spPr>
          <a:xfrm>
            <a:off x="0" y="135068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2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16A7576-DC73-4F86-AFDC-75D93938D85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3E390BF-BA1F-4917-A5D1-86C685D8158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F54CCBD3-BA9B-4952-B52D-D2622C5245C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C310C319-26C5-4D20-B9DF-F1DFAA7D10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6DD1F174-98A5-4495-A167-43B97EFEDF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C1D545A-0355-3478-19DD-FEA169A81251}"/>
              </a:ext>
            </a:extLst>
          </p:cNvPr>
          <p:cNvSpPr txBox="1"/>
          <p:nvPr/>
        </p:nvSpPr>
        <p:spPr>
          <a:xfrm>
            <a:off x="2108420" y="378413"/>
            <a:ext cx="7975291"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Developing the Service Plan</a:t>
            </a:r>
          </a:p>
        </p:txBody>
      </p:sp>
      <p:graphicFrame>
        <p:nvGraphicFramePr>
          <p:cNvPr id="28" name="TextBox 1">
            <a:extLst>
              <a:ext uri="{FF2B5EF4-FFF2-40B4-BE49-F238E27FC236}">
                <a16:creationId xmlns:a16="http://schemas.microsoft.com/office/drawing/2014/main" id="{5510C453-6C16-4974-2EBE-C4A99EF880AC}"/>
              </a:ext>
            </a:extLst>
          </p:cNvPr>
          <p:cNvGraphicFramePr/>
          <p:nvPr>
            <p:extLst>
              <p:ext uri="{D42A27DB-BD31-4B8C-83A1-F6EECF244321}">
                <p14:modId xmlns:p14="http://schemas.microsoft.com/office/powerpoint/2010/main" val="3921805538"/>
              </p:ext>
            </p:extLst>
          </p:nvPr>
        </p:nvGraphicFramePr>
        <p:xfrm>
          <a:off x="617019" y="1068352"/>
          <a:ext cx="10957961" cy="47212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47" name="Rectangle 846">
            <a:extLst>
              <a:ext uri="{FF2B5EF4-FFF2-40B4-BE49-F238E27FC236}">
                <a16:creationId xmlns:a16="http://schemas.microsoft.com/office/drawing/2014/main" id="{A5F01D26-F9BA-FF21-276C-2AF1F43F4C3D}"/>
              </a:ext>
            </a:extLst>
          </p:cNvPr>
          <p:cNvSpPr/>
          <p:nvPr/>
        </p:nvSpPr>
        <p:spPr>
          <a:xfrm>
            <a:off x="0" y="135068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FC5AF71-0248-7DC9-7C39-34815CF15A7C}"/>
              </a:ext>
            </a:extLst>
          </p:cNvPr>
          <p:cNvGrpSpPr/>
          <p:nvPr/>
        </p:nvGrpSpPr>
        <p:grpSpPr>
          <a:xfrm>
            <a:off x="2599988" y="5342100"/>
            <a:ext cx="2162512" cy="1317143"/>
            <a:chOff x="8294536" y="542520"/>
            <a:chExt cx="2512536" cy="1507521"/>
          </a:xfrm>
        </p:grpSpPr>
        <p:sp>
          <p:nvSpPr>
            <p:cNvPr id="3" name="Rectangle 2">
              <a:extLst>
                <a:ext uri="{FF2B5EF4-FFF2-40B4-BE49-F238E27FC236}">
                  <a16:creationId xmlns:a16="http://schemas.microsoft.com/office/drawing/2014/main" id="{2E5ED77C-3D5A-22F2-CBC3-DA1226D9E3E7}"/>
                </a:ext>
              </a:extLst>
            </p:cNvPr>
            <p:cNvSpPr/>
            <p:nvPr/>
          </p:nvSpPr>
          <p:spPr>
            <a:xfrm>
              <a:off x="8294536" y="542520"/>
              <a:ext cx="2512536" cy="1507521"/>
            </a:xfrm>
            <a:prstGeom prst="rect">
              <a:avLst/>
            </a:prstGeom>
          </p:spPr>
          <p:style>
            <a:lnRef idx="0">
              <a:schemeClr val="lt1">
                <a:hueOff val="0"/>
                <a:satOff val="0"/>
                <a:lumOff val="0"/>
                <a:alphaOff val="0"/>
              </a:schemeClr>
            </a:lnRef>
            <a:fillRef idx="3">
              <a:schemeClr val="accent5">
                <a:hueOff val="-3379271"/>
                <a:satOff val="-8710"/>
                <a:lumOff val="-5883"/>
                <a:alphaOff val="0"/>
              </a:schemeClr>
            </a:fillRef>
            <a:effectRef idx="3">
              <a:schemeClr val="accent5">
                <a:hueOff val="-3379271"/>
                <a:satOff val="-8710"/>
                <a:lumOff val="-5883"/>
                <a:alphaOff val="0"/>
              </a:schemeClr>
            </a:effectRef>
            <a:fontRef idx="minor">
              <a:schemeClr val="lt1"/>
            </a:fontRef>
          </p:style>
        </p:sp>
        <p:sp>
          <p:nvSpPr>
            <p:cNvPr id="4" name="TextBox 3">
              <a:extLst>
                <a:ext uri="{FF2B5EF4-FFF2-40B4-BE49-F238E27FC236}">
                  <a16:creationId xmlns:a16="http://schemas.microsoft.com/office/drawing/2014/main" id="{C02A3514-7026-D80D-183E-AEEA9C12CECD}"/>
                </a:ext>
              </a:extLst>
            </p:cNvPr>
            <p:cNvSpPr txBox="1"/>
            <p:nvPr/>
          </p:nvSpPr>
          <p:spPr>
            <a:xfrm>
              <a:off x="8294536" y="542520"/>
              <a:ext cx="2512536" cy="1507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kern="1200">
                  <a:latin typeface="Calibri"/>
                  <a:ea typeface="Calibri"/>
                  <a:cs typeface="Calibri"/>
                </a:rPr>
                <a:t>Inform clients of various options to give sense of choice</a:t>
              </a:r>
            </a:p>
          </p:txBody>
        </p:sp>
      </p:grpSp>
      <p:grpSp>
        <p:nvGrpSpPr>
          <p:cNvPr id="8" name="Group 7">
            <a:extLst>
              <a:ext uri="{FF2B5EF4-FFF2-40B4-BE49-F238E27FC236}">
                <a16:creationId xmlns:a16="http://schemas.microsoft.com/office/drawing/2014/main" id="{8ADF2410-7327-D89F-9DBA-DDF43A648265}"/>
              </a:ext>
            </a:extLst>
          </p:cNvPr>
          <p:cNvGrpSpPr/>
          <p:nvPr/>
        </p:nvGrpSpPr>
        <p:grpSpPr>
          <a:xfrm>
            <a:off x="7566220" y="5357755"/>
            <a:ext cx="2511230" cy="1301488"/>
            <a:chOff x="7266327" y="1830178"/>
            <a:chExt cx="3709626" cy="2026920"/>
          </a:xfrm>
        </p:grpSpPr>
        <p:sp>
          <p:nvSpPr>
            <p:cNvPr id="10" name="Rectangle 9">
              <a:extLst>
                <a:ext uri="{FF2B5EF4-FFF2-40B4-BE49-F238E27FC236}">
                  <a16:creationId xmlns:a16="http://schemas.microsoft.com/office/drawing/2014/main" id="{29C704CC-38BF-C6D9-FA19-4C828462DAC7}"/>
                </a:ext>
              </a:extLst>
            </p:cNvPr>
            <p:cNvSpPr/>
            <p:nvPr/>
          </p:nvSpPr>
          <p:spPr>
            <a:xfrm>
              <a:off x="7432039" y="1830178"/>
              <a:ext cx="3378200" cy="2026920"/>
            </a:xfrm>
            <a:prstGeom prst="rect">
              <a:avLst/>
            </a:prstGeom>
          </p:spPr>
          <p:style>
            <a:lnRef idx="0">
              <a:schemeClr val="lt1">
                <a:hueOff val="0"/>
                <a:satOff val="0"/>
                <a:lumOff val="0"/>
                <a:alphaOff val="0"/>
              </a:schemeClr>
            </a:lnRef>
            <a:fillRef idx="3">
              <a:schemeClr val="accent5">
                <a:hueOff val="-6758543"/>
                <a:satOff val="-17419"/>
                <a:lumOff val="-11765"/>
                <a:alphaOff val="0"/>
              </a:schemeClr>
            </a:fillRef>
            <a:effectRef idx="3">
              <a:schemeClr val="accent5">
                <a:hueOff val="-6758543"/>
                <a:satOff val="-17419"/>
                <a:lumOff val="-11765"/>
                <a:alphaOff val="0"/>
              </a:schemeClr>
            </a:effectRef>
            <a:fontRef idx="minor">
              <a:schemeClr val="lt1"/>
            </a:fontRef>
          </p:style>
        </p:sp>
        <p:sp>
          <p:nvSpPr>
            <p:cNvPr id="11" name="TextBox 10">
              <a:extLst>
                <a:ext uri="{FF2B5EF4-FFF2-40B4-BE49-F238E27FC236}">
                  <a16:creationId xmlns:a16="http://schemas.microsoft.com/office/drawing/2014/main" id="{DA9C798F-7A09-C972-C0FC-32B6D4EEEA4B}"/>
                </a:ext>
              </a:extLst>
            </p:cNvPr>
            <p:cNvSpPr txBox="1"/>
            <p:nvPr/>
          </p:nvSpPr>
          <p:spPr>
            <a:xfrm>
              <a:off x="7266327" y="1963750"/>
              <a:ext cx="3709626" cy="1836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kern="1200">
                  <a:latin typeface="Calibri"/>
                  <a:cs typeface="Calibri"/>
                </a:rPr>
                <a:t>Create SMART goals</a:t>
              </a:r>
            </a:p>
          </p:txBody>
        </p:sp>
      </p:grpSp>
      <p:grpSp>
        <p:nvGrpSpPr>
          <p:cNvPr id="12" name="Group 11">
            <a:extLst>
              <a:ext uri="{FF2B5EF4-FFF2-40B4-BE49-F238E27FC236}">
                <a16:creationId xmlns:a16="http://schemas.microsoft.com/office/drawing/2014/main" id="{32F0BE1F-8EDE-540C-E49B-AA840A3F8112}"/>
              </a:ext>
            </a:extLst>
          </p:cNvPr>
          <p:cNvGrpSpPr/>
          <p:nvPr/>
        </p:nvGrpSpPr>
        <p:grpSpPr>
          <a:xfrm>
            <a:off x="5083104" y="5342099"/>
            <a:ext cx="2245141" cy="1334279"/>
            <a:chOff x="3343912" y="1050472"/>
            <a:chExt cx="3378198" cy="2026921"/>
          </a:xfrm>
          <a:solidFill>
            <a:srgbClr val="00B050"/>
          </a:solidFill>
        </p:grpSpPr>
        <p:sp>
          <p:nvSpPr>
            <p:cNvPr id="13" name="Rectangle 12">
              <a:extLst>
                <a:ext uri="{FF2B5EF4-FFF2-40B4-BE49-F238E27FC236}">
                  <a16:creationId xmlns:a16="http://schemas.microsoft.com/office/drawing/2014/main" id="{F18ADAC9-3672-2084-65E3-145D88227E53}"/>
                </a:ext>
              </a:extLst>
            </p:cNvPr>
            <p:cNvSpPr/>
            <p:nvPr/>
          </p:nvSpPr>
          <p:spPr>
            <a:xfrm>
              <a:off x="3343912" y="1074255"/>
              <a:ext cx="3253869" cy="1886966"/>
            </a:xfrm>
            <a:prstGeom prst="rect">
              <a:avLst/>
            </a:prstGeom>
            <a:grpFill/>
          </p:spPr>
          <p:style>
            <a:lnRef idx="0">
              <a:schemeClr val="lt1">
                <a:hueOff val="0"/>
                <a:satOff val="0"/>
                <a:lumOff val="0"/>
                <a:alphaOff val="0"/>
              </a:schemeClr>
            </a:lnRef>
            <a:fillRef idx="3">
              <a:schemeClr val="accent5">
                <a:hueOff val="-3379271"/>
                <a:satOff val="-8710"/>
                <a:lumOff val="-5883"/>
                <a:alphaOff val="0"/>
              </a:schemeClr>
            </a:fillRef>
            <a:effectRef idx="3">
              <a:schemeClr val="accent5">
                <a:hueOff val="-3379271"/>
                <a:satOff val="-8710"/>
                <a:lumOff val="-5883"/>
                <a:alphaOff val="0"/>
              </a:schemeClr>
            </a:effectRef>
            <a:fontRef idx="minor">
              <a:schemeClr val="lt1"/>
            </a:fontRef>
          </p:style>
        </p:sp>
        <p:sp>
          <p:nvSpPr>
            <p:cNvPr id="14" name="TextBox 13">
              <a:extLst>
                <a:ext uri="{FF2B5EF4-FFF2-40B4-BE49-F238E27FC236}">
                  <a16:creationId xmlns:a16="http://schemas.microsoft.com/office/drawing/2014/main" id="{11DD97D5-1AF2-AE88-9738-181207B51D23}"/>
                </a:ext>
              </a:extLst>
            </p:cNvPr>
            <p:cNvSpPr txBox="1"/>
            <p:nvPr/>
          </p:nvSpPr>
          <p:spPr>
            <a:xfrm>
              <a:off x="3343912" y="1050472"/>
              <a:ext cx="3378198" cy="20269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kern="1200">
                  <a:latin typeface="Calibri"/>
                  <a:ea typeface="Calibri"/>
                  <a:cs typeface="Calibri"/>
                </a:rPr>
                <a:t>Help the client to practice customs that preserve cultural identity</a:t>
              </a:r>
            </a:p>
          </p:txBody>
        </p:sp>
      </p:grpSp>
      <p:pic>
        <p:nvPicPr>
          <p:cNvPr id="15" name="Picture 41">
            <a:extLst>
              <a:ext uri="{FF2B5EF4-FFF2-40B4-BE49-F238E27FC236}">
                <a16:creationId xmlns:a16="http://schemas.microsoft.com/office/drawing/2014/main" id="{99C17C60-3EFA-0B93-9B1E-09176FABD002}"/>
              </a:ext>
            </a:extLst>
          </p:cNvPr>
          <p:cNvPicPr>
            <a:picLocks noChangeAspect="1"/>
          </p:cNvPicPr>
          <p:nvPr/>
        </p:nvPicPr>
        <p:blipFill>
          <a:blip r:embed="rId9"/>
          <a:stretch>
            <a:fillRect/>
          </a:stretch>
        </p:blipFill>
        <p:spPr>
          <a:xfrm>
            <a:off x="1371304" y="5266575"/>
            <a:ext cx="712255" cy="712255"/>
          </a:xfrm>
          <a:prstGeom prst="rect">
            <a:avLst/>
          </a:prstGeom>
        </p:spPr>
      </p:pic>
      <p:pic>
        <p:nvPicPr>
          <p:cNvPr id="16" name="Picture 41">
            <a:extLst>
              <a:ext uri="{FF2B5EF4-FFF2-40B4-BE49-F238E27FC236}">
                <a16:creationId xmlns:a16="http://schemas.microsoft.com/office/drawing/2014/main" id="{6FCD5DF5-F1F2-0334-A98C-37B5041B7B36}"/>
              </a:ext>
            </a:extLst>
          </p:cNvPr>
          <p:cNvPicPr>
            <a:picLocks noChangeAspect="1"/>
          </p:cNvPicPr>
          <p:nvPr/>
        </p:nvPicPr>
        <p:blipFill>
          <a:blip r:embed="rId9"/>
          <a:stretch>
            <a:fillRect/>
          </a:stretch>
        </p:blipFill>
        <p:spPr>
          <a:xfrm rot="10800000">
            <a:off x="10101623" y="5331766"/>
            <a:ext cx="724591" cy="724591"/>
          </a:xfrm>
          <a:prstGeom prst="rect">
            <a:avLst/>
          </a:prstGeom>
        </p:spPr>
      </p:pic>
      <p:sp>
        <p:nvSpPr>
          <p:cNvPr id="17" name="TextBox 16">
            <a:extLst>
              <a:ext uri="{FF2B5EF4-FFF2-40B4-BE49-F238E27FC236}">
                <a16:creationId xmlns:a16="http://schemas.microsoft.com/office/drawing/2014/main" id="{4E52FD63-A5D3-C4BC-362F-7CF1E43AED76}"/>
              </a:ext>
            </a:extLst>
          </p:cNvPr>
          <p:cNvSpPr txBox="1"/>
          <p:nvPr/>
        </p:nvSpPr>
        <p:spPr>
          <a:xfrm>
            <a:off x="1371304" y="5833255"/>
            <a:ext cx="1312330" cy="646331"/>
          </a:xfrm>
          <a:prstGeom prst="rect">
            <a:avLst/>
          </a:prstGeom>
          <a:noFill/>
        </p:spPr>
        <p:txBody>
          <a:bodyPr wrap="square" rtlCol="0">
            <a:spAutoFit/>
          </a:bodyPr>
          <a:lstStyle/>
          <a:p>
            <a:r>
              <a:rPr lang="en-US" b="1"/>
              <a:t>Keys to success:</a:t>
            </a:r>
          </a:p>
        </p:txBody>
      </p:sp>
    </p:spTree>
    <p:custDataLst>
      <p:tags r:id="rId1"/>
    </p:custDataLst>
    <p:extLst>
      <p:ext uri="{BB962C8B-B14F-4D97-AF65-F5344CB8AC3E}">
        <p14:creationId xmlns:p14="http://schemas.microsoft.com/office/powerpoint/2010/main" val="8086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graphicEl>
                                              <a:dgm id="{340B77BB-4DE4-4E1A-A2A0-24A0738EEF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graphicEl>
                                              <a:dgm id="{290FECFE-441D-4C8D-B640-DF5C15E79D7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graphicEl>
                                              <a:dgm id="{EF662F6A-3356-4B72-B8F9-35840F75FC7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graphicEl>
                                              <a:dgm id="{C9D7247D-9DE9-4DB4-8818-E857F5A2BC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graphicEl>
                                              <a:dgm id="{C31CF0FB-7FD8-470B-AE71-A05A46B224B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graphicEl>
                                              <a:dgm id="{06E78EF5-2A6D-484D-9D61-7687C7358D9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graphicEl>
                                              <a:dgm id="{6E52CD6E-70D4-44C3-9ADE-5F98695C6B5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graphicEl>
                                              <a:dgm id="{F92DAC59-330C-4B53-9D4A-E2F5EAA7C98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graphicEl>
                                              <a:dgm id="{01F45669-3AD8-40E5-85BA-F0E1BBA3EDC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graphicEl>
                                              <a:dgm id="{F9C5982B-D802-4B1E-97D7-0FE523D2207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graphicEl>
                                              <a:dgm id="{A81B04FC-ABE6-4719-9250-18E1B6A9EFB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graphicEl>
                                              <a:dgm id="{2A5FF421-0F66-4560-A44F-06A628F3CF3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graphicEl>
                                              <a:dgm id="{7A57BC7E-271A-47B6-AA6A-A808754DADAE}"/>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graphicEl>
                                              <a:dgm id="{57B90177-D4C1-473A-9EF5-5646E7D0AF5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graphicEl>
                                              <a:dgm id="{DA3787EB-E7BF-4688-B102-5D698C1DBACE}"/>
                                            </p:graphic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2967208" y="544182"/>
            <a:ext cx="6264134"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Service Plan Contents</a:t>
            </a: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6" name="TextBox 4">
            <a:extLst>
              <a:ext uri="{FF2B5EF4-FFF2-40B4-BE49-F238E27FC236}">
                <a16:creationId xmlns:a16="http://schemas.microsoft.com/office/drawing/2014/main" id="{7276B6E6-5937-C64B-9344-327A3C0390D7}"/>
              </a:ext>
            </a:extLst>
          </p:cNvPr>
          <p:cNvGraphicFramePr/>
          <p:nvPr>
            <p:extLst>
              <p:ext uri="{D42A27DB-BD31-4B8C-83A1-F6EECF244321}">
                <p14:modId xmlns:p14="http://schemas.microsoft.com/office/powerpoint/2010/main" val="836305274"/>
              </p:ext>
            </p:extLst>
          </p:nvPr>
        </p:nvGraphicFramePr>
        <p:xfrm>
          <a:off x="3000052" y="1577754"/>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81880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55407-4E55-E6E9-D230-36630A8748D5}"/>
              </a:ext>
            </a:extLst>
          </p:cNvPr>
          <p:cNvSpPr/>
          <p:nvPr/>
        </p:nvSpPr>
        <p:spPr>
          <a:xfrm>
            <a:off x="0" y="95882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FDAF65-CB5D-E636-5720-36E0D2DDB880}"/>
              </a:ext>
            </a:extLst>
          </p:cNvPr>
          <p:cNvSpPr txBox="1"/>
          <p:nvPr/>
        </p:nvSpPr>
        <p:spPr>
          <a:xfrm>
            <a:off x="4543425" y="189381"/>
            <a:ext cx="3943350" cy="769441"/>
          </a:xfrm>
          <a:prstGeom prst="rect">
            <a:avLst/>
          </a:prstGeom>
          <a:noFill/>
        </p:spPr>
        <p:txBody>
          <a:bodyPr wrap="square" rtlCol="0">
            <a:spAutoFit/>
          </a:bodyPr>
          <a:lstStyle/>
          <a:p>
            <a:r>
              <a:rPr lang="en-US" sz="4400" b="1"/>
              <a:t>Client Scenario</a:t>
            </a:r>
          </a:p>
        </p:txBody>
      </p:sp>
      <p:graphicFrame>
        <p:nvGraphicFramePr>
          <p:cNvPr id="6" name="Diagram 5">
            <a:extLst>
              <a:ext uri="{FF2B5EF4-FFF2-40B4-BE49-F238E27FC236}">
                <a16:creationId xmlns:a16="http://schemas.microsoft.com/office/drawing/2014/main" id="{D4996BEA-9304-A5AE-C103-0B4DD7DB9F4A}"/>
              </a:ext>
            </a:extLst>
          </p:cNvPr>
          <p:cNvGraphicFramePr/>
          <p:nvPr/>
        </p:nvGraphicFramePr>
        <p:xfrm>
          <a:off x="2377119" y="189381"/>
          <a:ext cx="8881431" cy="6097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2E244CDD-311E-6A11-7A4D-68E1F9EA858F}"/>
              </a:ext>
            </a:extLst>
          </p:cNvPr>
          <p:cNvGraphicFramePr/>
          <p:nvPr/>
        </p:nvGraphicFramePr>
        <p:xfrm>
          <a:off x="91806" y="2178993"/>
          <a:ext cx="4340225" cy="2709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1BABB14D-1F1B-8107-4DE3-52ABB7582A20}"/>
              </a:ext>
            </a:extLst>
          </p:cNvPr>
          <p:cNvSpPr txBox="1"/>
          <p:nvPr/>
        </p:nvSpPr>
        <p:spPr>
          <a:xfrm>
            <a:off x="9058275" y="1813901"/>
            <a:ext cx="2200275" cy="1754326"/>
          </a:xfrm>
          <a:prstGeom prst="rect">
            <a:avLst/>
          </a:prstGeom>
          <a:noFill/>
        </p:spPr>
        <p:txBody>
          <a:bodyPr wrap="square" rtlCol="0">
            <a:spAutoFit/>
          </a:bodyPr>
          <a:lstStyle/>
          <a:p>
            <a:pPr algn="ctr"/>
            <a:r>
              <a:rPr lang="en-US" b="1"/>
              <a:t>Let’s look at:</a:t>
            </a:r>
          </a:p>
          <a:p>
            <a:pPr marL="285750" indent="-285750">
              <a:buFont typeface="Arial" panose="020B0604020202020204" pitchFamily="34" charset="0"/>
              <a:buChar char="•"/>
            </a:pPr>
            <a:r>
              <a:rPr lang="en-US"/>
              <a:t>Who will do what when?</a:t>
            </a:r>
          </a:p>
          <a:p>
            <a:pPr marL="285750" indent="-285750">
              <a:buFont typeface="Arial" panose="020B0604020202020204" pitchFamily="34" charset="0"/>
              <a:buChar char="•"/>
            </a:pPr>
            <a:r>
              <a:rPr lang="en-US"/>
              <a:t>Meet the need by breaking it down into small steps.</a:t>
            </a:r>
          </a:p>
        </p:txBody>
      </p:sp>
    </p:spTree>
    <p:extLst>
      <p:ext uri="{BB962C8B-B14F-4D97-AF65-F5344CB8AC3E}">
        <p14:creationId xmlns:p14="http://schemas.microsoft.com/office/powerpoint/2010/main" val="15802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1468193" y="441789"/>
            <a:ext cx="11183712"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How we'll communicate today:</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26894" y="121039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Graphical user interface, text, application&#10;&#10;Description automatically generated">
            <a:extLst>
              <a:ext uri="{FF2B5EF4-FFF2-40B4-BE49-F238E27FC236}">
                <a16:creationId xmlns:a16="http://schemas.microsoft.com/office/drawing/2014/main" id="{708C6039-9CBB-8C35-9D19-5A2E35DD4283}"/>
              </a:ext>
            </a:extLst>
          </p:cNvPr>
          <p:cNvPicPr>
            <a:picLocks noChangeAspect="1"/>
          </p:cNvPicPr>
          <p:nvPr/>
        </p:nvPicPr>
        <p:blipFill>
          <a:blip r:embed="rId3"/>
          <a:stretch>
            <a:fillRect/>
          </a:stretch>
        </p:blipFill>
        <p:spPr>
          <a:xfrm>
            <a:off x="730624" y="5175447"/>
            <a:ext cx="10166743" cy="724579"/>
          </a:xfrm>
          <a:prstGeom prst="rect">
            <a:avLst/>
          </a:prstGeom>
        </p:spPr>
      </p:pic>
      <p:sp>
        <p:nvSpPr>
          <p:cNvPr id="62" name="Oval 61">
            <a:extLst>
              <a:ext uri="{FF2B5EF4-FFF2-40B4-BE49-F238E27FC236}">
                <a16:creationId xmlns:a16="http://schemas.microsoft.com/office/drawing/2014/main" id="{BAEBC9FA-4F02-D31E-F020-FA3EB6CFC911}"/>
              </a:ext>
            </a:extLst>
          </p:cNvPr>
          <p:cNvSpPr/>
          <p:nvPr/>
        </p:nvSpPr>
        <p:spPr>
          <a:xfrm>
            <a:off x="4419778" y="5052184"/>
            <a:ext cx="955100" cy="926584"/>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5C1D8BC6-49B9-649C-B5F8-F41B83AE7690}"/>
              </a:ext>
            </a:extLst>
          </p:cNvPr>
          <p:cNvSpPr txBox="1"/>
          <p:nvPr/>
        </p:nvSpPr>
        <p:spPr>
          <a:xfrm>
            <a:off x="324511" y="4562277"/>
            <a:ext cx="8754212" cy="461665"/>
          </a:xfrm>
          <a:prstGeom prst="rect">
            <a:avLst/>
          </a:prstGeom>
          <a:noFill/>
        </p:spPr>
        <p:txBody>
          <a:bodyPr wrap="square" lIns="91440" tIns="45720" rIns="91440" bIns="45720" rtlCol="0" anchor="t">
            <a:spAutoFit/>
          </a:bodyPr>
          <a:lstStyle/>
          <a:p>
            <a:r>
              <a:rPr lang="en-US" sz="2400">
                <a:latin typeface="Open Sans"/>
                <a:ea typeface="Open Sans"/>
                <a:cs typeface="Open Sans"/>
              </a:rPr>
              <a:t>Comments and thoughts in the Chat </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pic>
        <p:nvPicPr>
          <p:cNvPr id="66" name="Picture 65" descr="Graphical user interface, text, application&#10;&#10;Description automatically generated">
            <a:extLst>
              <a:ext uri="{FF2B5EF4-FFF2-40B4-BE49-F238E27FC236}">
                <a16:creationId xmlns:a16="http://schemas.microsoft.com/office/drawing/2014/main" id="{CA12BAFC-A0FF-92E4-5D5B-FF9E0D0FBD3E}"/>
              </a:ext>
            </a:extLst>
          </p:cNvPr>
          <p:cNvPicPr>
            <a:picLocks noChangeAspect="1"/>
          </p:cNvPicPr>
          <p:nvPr/>
        </p:nvPicPr>
        <p:blipFill>
          <a:blip r:embed="rId3"/>
          <a:stretch>
            <a:fillRect/>
          </a:stretch>
        </p:blipFill>
        <p:spPr>
          <a:xfrm>
            <a:off x="856129" y="2781870"/>
            <a:ext cx="10166743" cy="724579"/>
          </a:xfrm>
          <a:prstGeom prst="rect">
            <a:avLst/>
          </a:prstGeom>
        </p:spPr>
      </p:pic>
      <p:sp>
        <p:nvSpPr>
          <p:cNvPr id="69" name="Oval 68">
            <a:extLst>
              <a:ext uri="{FF2B5EF4-FFF2-40B4-BE49-F238E27FC236}">
                <a16:creationId xmlns:a16="http://schemas.microsoft.com/office/drawing/2014/main" id="{CFF3B278-2A6E-B585-5D05-ECFE8B5D1E50}"/>
              </a:ext>
            </a:extLst>
          </p:cNvPr>
          <p:cNvSpPr/>
          <p:nvPr/>
        </p:nvSpPr>
        <p:spPr>
          <a:xfrm>
            <a:off x="6680220" y="2680867"/>
            <a:ext cx="955100" cy="926584"/>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Rectangle 70">
            <a:extLst>
              <a:ext uri="{FF2B5EF4-FFF2-40B4-BE49-F238E27FC236}">
                <a16:creationId xmlns:a16="http://schemas.microsoft.com/office/drawing/2014/main" id="{5D6BAD7B-5E57-DE38-7B9D-041B32E3F9C4}"/>
              </a:ext>
            </a:extLst>
          </p:cNvPr>
          <p:cNvSpPr/>
          <p:nvPr/>
        </p:nvSpPr>
        <p:spPr>
          <a:xfrm>
            <a:off x="324511" y="2144747"/>
            <a:ext cx="4151929" cy="461665"/>
          </a:xfrm>
          <a:prstGeom prst="rect">
            <a:avLst/>
          </a:prstGeom>
        </p:spPr>
        <p:txBody>
          <a:bodyPr wrap="square" lIns="91440" tIns="45720" rIns="91440" bIns="45720" anchor="t">
            <a:spAutoFit/>
          </a:bodyPr>
          <a:lstStyle/>
          <a:p>
            <a:r>
              <a:rPr lang="en-US" sz="2400">
                <a:latin typeface="Open Sans"/>
                <a:ea typeface="Open Sans"/>
                <a:cs typeface="Open Sans"/>
              </a:rPr>
              <a:t>Questions in the Q&amp;A box</a:t>
            </a:r>
          </a:p>
        </p:txBody>
      </p:sp>
    </p:spTree>
    <p:custDataLst>
      <p:tags r:id="rId1"/>
    </p:custDataLst>
    <p:extLst>
      <p:ext uri="{BB962C8B-B14F-4D97-AF65-F5344CB8AC3E}">
        <p14:creationId xmlns:p14="http://schemas.microsoft.com/office/powerpoint/2010/main" val="2023872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136081-053E-8A0F-B0C4-73C2377EF577}"/>
              </a:ext>
            </a:extLst>
          </p:cNvPr>
          <p:cNvSpPr txBox="1"/>
          <p:nvPr/>
        </p:nvSpPr>
        <p:spPr>
          <a:xfrm>
            <a:off x="3922428" y="319123"/>
            <a:ext cx="4719647" cy="584775"/>
          </a:xfrm>
          <a:prstGeom prst="rect">
            <a:avLst/>
          </a:prstGeom>
          <a:noFill/>
        </p:spPr>
        <p:txBody>
          <a:bodyPr wrap="square" lIns="91440" tIns="45720" rIns="91440" bIns="45720" rtlCol="0" anchor="t">
            <a:spAutoFit/>
          </a:bodyPr>
          <a:lstStyle/>
          <a:p>
            <a:r>
              <a:rPr lang="en-US" sz="3200" b="1">
                <a:cs typeface="Calibri"/>
              </a:rPr>
              <a:t>Service Plan SMART Goals</a:t>
            </a:r>
          </a:p>
        </p:txBody>
      </p:sp>
      <p:pic>
        <p:nvPicPr>
          <p:cNvPr id="17" name="Picture 16" descr="Table&#10;&#10;Description automatically generated">
            <a:extLst>
              <a:ext uri="{FF2B5EF4-FFF2-40B4-BE49-F238E27FC236}">
                <a16:creationId xmlns:a16="http://schemas.microsoft.com/office/drawing/2014/main" id="{F1894A2D-5123-0851-4F20-0BF393D68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25" y="2127013"/>
            <a:ext cx="10823241" cy="3224213"/>
          </a:xfrm>
          <a:prstGeom prst="rect">
            <a:avLst/>
          </a:prstGeom>
        </p:spPr>
      </p:pic>
      <p:sp>
        <p:nvSpPr>
          <p:cNvPr id="18" name="Rectangle 17">
            <a:extLst>
              <a:ext uri="{FF2B5EF4-FFF2-40B4-BE49-F238E27FC236}">
                <a16:creationId xmlns:a16="http://schemas.microsoft.com/office/drawing/2014/main" id="{6079713D-8866-8247-FEF6-1EB216B579FC}"/>
              </a:ext>
            </a:extLst>
          </p:cNvPr>
          <p:cNvSpPr/>
          <p:nvPr/>
        </p:nvSpPr>
        <p:spPr>
          <a:xfrm>
            <a:off x="-2" y="104833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4C8AAB-235F-ED57-E532-7CF31D3080A1}"/>
              </a:ext>
            </a:extLst>
          </p:cNvPr>
          <p:cNvSpPr txBox="1"/>
          <p:nvPr/>
        </p:nvSpPr>
        <p:spPr>
          <a:xfrm>
            <a:off x="2151314" y="1437746"/>
            <a:ext cx="8261873" cy="523220"/>
          </a:xfrm>
          <a:prstGeom prst="rect">
            <a:avLst/>
          </a:prstGeom>
          <a:noFill/>
        </p:spPr>
        <p:txBody>
          <a:bodyPr wrap="square" rtlCol="0">
            <a:spAutoFit/>
          </a:bodyPr>
          <a:lstStyle/>
          <a:p>
            <a:r>
              <a:rPr lang="en-US" sz="2800" b="1"/>
              <a:t>S</a:t>
            </a:r>
            <a:r>
              <a:rPr lang="en-US" sz="2800"/>
              <a:t>pecific, </a:t>
            </a:r>
            <a:r>
              <a:rPr lang="en-US" sz="2800" b="1"/>
              <a:t>M</a:t>
            </a:r>
            <a:r>
              <a:rPr lang="en-US" sz="2800"/>
              <a:t>easurable, </a:t>
            </a:r>
            <a:r>
              <a:rPr lang="en-US" sz="2800" b="1"/>
              <a:t>A</a:t>
            </a:r>
            <a:r>
              <a:rPr lang="en-US" sz="2800"/>
              <a:t>ttainable, </a:t>
            </a:r>
            <a:r>
              <a:rPr lang="en-US" sz="2800" b="1"/>
              <a:t>R</a:t>
            </a:r>
            <a:r>
              <a:rPr lang="en-US" sz="2800"/>
              <a:t>elevant, </a:t>
            </a:r>
            <a:r>
              <a:rPr lang="en-US" sz="2800" b="1"/>
              <a:t>T</a:t>
            </a:r>
            <a:r>
              <a:rPr lang="en-US" sz="2800"/>
              <a:t>imebound</a:t>
            </a:r>
          </a:p>
        </p:txBody>
      </p:sp>
    </p:spTree>
    <p:custDataLst>
      <p:tags r:id="rId1"/>
    </p:custDataLst>
    <p:extLst>
      <p:ext uri="{BB962C8B-B14F-4D97-AF65-F5344CB8AC3E}">
        <p14:creationId xmlns:p14="http://schemas.microsoft.com/office/powerpoint/2010/main" val="3346500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1412630" y="2604633"/>
            <a:ext cx="9365036" cy="923330"/>
          </a:xfrm>
          <a:prstGeom prst="rect">
            <a:avLst/>
          </a:prstGeom>
          <a:noFill/>
        </p:spPr>
        <p:txBody>
          <a:bodyPr wrap="square" lIns="91440" tIns="45720" rIns="91440" bIns="45720" rtlCol="0" anchor="t">
            <a:spAutoFit/>
          </a:bodyPr>
          <a:lstStyle/>
          <a:p>
            <a:pPr algn="ctr"/>
            <a:r>
              <a:rPr lang="en-US" sz="5400">
                <a:solidFill>
                  <a:schemeClr val="bg1"/>
                </a:solidFill>
                <a:cs typeface="Calibri"/>
              </a:rPr>
              <a:t>Facilitation</a:t>
            </a:r>
          </a:p>
        </p:txBody>
      </p:sp>
    </p:spTree>
    <p:custDataLst>
      <p:tags r:id="rId1"/>
    </p:custDataLst>
    <p:extLst>
      <p:ext uri="{BB962C8B-B14F-4D97-AF65-F5344CB8AC3E}">
        <p14:creationId xmlns:p14="http://schemas.microsoft.com/office/powerpoint/2010/main" val="1968235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4401615" y="439285"/>
            <a:ext cx="3070227" cy="707886"/>
          </a:xfrm>
          <a:prstGeom prst="rect">
            <a:avLst/>
          </a:prstGeom>
          <a:noFill/>
        </p:spPr>
        <p:txBody>
          <a:bodyPr wrap="square" lIns="91440" tIns="45720" rIns="91440" bIns="45720" rtlCol="0" anchor="t">
            <a:spAutoFit/>
          </a:bodyPr>
          <a:lstStyle/>
          <a:p>
            <a:r>
              <a:rPr lang="en-US" sz="4000" b="1">
                <a:latin typeface="Open Sans"/>
                <a:ea typeface="Open Sans"/>
                <a:cs typeface="Open Sans"/>
              </a:rPr>
              <a:t>Facilitation</a:t>
            </a:r>
          </a:p>
        </p:txBody>
      </p:sp>
      <p:sp>
        <p:nvSpPr>
          <p:cNvPr id="10" name="Rectangle 9">
            <a:extLst>
              <a:ext uri="{FF2B5EF4-FFF2-40B4-BE49-F238E27FC236}">
                <a16:creationId xmlns:a16="http://schemas.microsoft.com/office/drawing/2014/main" id="{C397482C-B12A-DA9E-190F-4141E12A66F0}"/>
              </a:ext>
            </a:extLst>
          </p:cNvPr>
          <p:cNvSpPr/>
          <p:nvPr/>
        </p:nvSpPr>
        <p:spPr>
          <a:xfrm>
            <a:off x="43543" y="1371118"/>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29EDA9-D90E-CE56-F609-7A1C13A737A2}"/>
              </a:ext>
            </a:extLst>
          </p:cNvPr>
          <p:cNvSpPr txBox="1"/>
          <p:nvPr/>
        </p:nvSpPr>
        <p:spPr>
          <a:xfrm>
            <a:off x="1024708" y="2706079"/>
            <a:ext cx="4043680" cy="2547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800">
                <a:ea typeface="+mn-lt"/>
                <a:cs typeface="+mn-lt"/>
              </a:rPr>
              <a:t>CMs facilitate completion of activities that support client goals</a:t>
            </a:r>
          </a:p>
          <a:p>
            <a:pPr marL="285750" indent="-285750">
              <a:lnSpc>
                <a:spcPct val="90000"/>
              </a:lnSpc>
              <a:spcBef>
                <a:spcPts val="1000"/>
              </a:spcBef>
              <a:buFont typeface="Arial"/>
              <a:buChar char="•"/>
            </a:pPr>
            <a:r>
              <a:rPr lang="en-US" sz="2800">
                <a:cs typeface="Calibri"/>
              </a:rPr>
              <a:t>Roles and involvement vary depending on client skills and supports</a:t>
            </a:r>
            <a:endParaRPr lang="en-US" sz="2800">
              <a:ea typeface="+mn-lt"/>
              <a:cs typeface="+mn-lt"/>
            </a:endParaRPr>
          </a:p>
        </p:txBody>
      </p:sp>
      <p:graphicFrame>
        <p:nvGraphicFramePr>
          <p:cNvPr id="202" name="Diagram 202">
            <a:extLst>
              <a:ext uri="{FF2B5EF4-FFF2-40B4-BE49-F238E27FC236}">
                <a16:creationId xmlns:a16="http://schemas.microsoft.com/office/drawing/2014/main" id="{E0C1E8AB-CD42-401A-BC33-C30CC610C12A}"/>
              </a:ext>
            </a:extLst>
          </p:cNvPr>
          <p:cNvGraphicFramePr/>
          <p:nvPr>
            <p:extLst>
              <p:ext uri="{D42A27DB-BD31-4B8C-83A1-F6EECF244321}">
                <p14:modId xmlns:p14="http://schemas.microsoft.com/office/powerpoint/2010/main" val="3031745767"/>
              </p:ext>
            </p:extLst>
          </p:nvPr>
        </p:nvGraphicFramePr>
        <p:xfrm>
          <a:off x="5867400" y="2146300"/>
          <a:ext cx="53975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649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0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59F6D0F-FDD1-E301-49A5-8A4A1B28CF50}"/>
              </a:ext>
            </a:extLst>
          </p:cNvPr>
          <p:cNvSpPr/>
          <p:nvPr/>
        </p:nvSpPr>
        <p:spPr>
          <a:xfrm>
            <a:off x="591990" y="1884161"/>
            <a:ext cx="2508770" cy="1505262"/>
          </a:xfrm>
          <a:custGeom>
            <a:avLst/>
            <a:gdLst>
              <a:gd name="connsiteX0" fmla="*/ 0 w 2508770"/>
              <a:gd name="connsiteY0" fmla="*/ 0 h 1505262"/>
              <a:gd name="connsiteX1" fmla="*/ 2508770 w 2508770"/>
              <a:gd name="connsiteY1" fmla="*/ 0 h 1505262"/>
              <a:gd name="connsiteX2" fmla="*/ 2508770 w 2508770"/>
              <a:gd name="connsiteY2" fmla="*/ 1505262 h 1505262"/>
              <a:gd name="connsiteX3" fmla="*/ 0 w 2508770"/>
              <a:gd name="connsiteY3" fmla="*/ 1505262 h 1505262"/>
              <a:gd name="connsiteX4" fmla="*/ 0 w 2508770"/>
              <a:gd name="connsiteY4" fmla="*/ 0 h 150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770" h="1505262">
                <a:moveTo>
                  <a:pt x="0" y="0"/>
                </a:moveTo>
                <a:lnTo>
                  <a:pt x="2508770" y="0"/>
                </a:lnTo>
                <a:lnTo>
                  <a:pt x="2508770" y="1505262"/>
                </a:lnTo>
                <a:lnTo>
                  <a:pt x="0" y="150526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Become familiar with local resources</a:t>
            </a:r>
          </a:p>
        </p:txBody>
      </p:sp>
      <p:sp>
        <p:nvSpPr>
          <p:cNvPr id="29" name="Freeform: Shape 28">
            <a:extLst>
              <a:ext uri="{FF2B5EF4-FFF2-40B4-BE49-F238E27FC236}">
                <a16:creationId xmlns:a16="http://schemas.microsoft.com/office/drawing/2014/main" id="{8980A9B0-0DB4-BBF7-12EB-B8D4F1FA155D}"/>
              </a:ext>
            </a:extLst>
          </p:cNvPr>
          <p:cNvSpPr/>
          <p:nvPr/>
        </p:nvSpPr>
        <p:spPr>
          <a:xfrm>
            <a:off x="3351637" y="1884161"/>
            <a:ext cx="2508770" cy="1505262"/>
          </a:xfrm>
          <a:custGeom>
            <a:avLst/>
            <a:gdLst>
              <a:gd name="connsiteX0" fmla="*/ 0 w 2508770"/>
              <a:gd name="connsiteY0" fmla="*/ 0 h 1505262"/>
              <a:gd name="connsiteX1" fmla="*/ 2508770 w 2508770"/>
              <a:gd name="connsiteY1" fmla="*/ 0 h 1505262"/>
              <a:gd name="connsiteX2" fmla="*/ 2508770 w 2508770"/>
              <a:gd name="connsiteY2" fmla="*/ 1505262 h 1505262"/>
              <a:gd name="connsiteX3" fmla="*/ 0 w 2508770"/>
              <a:gd name="connsiteY3" fmla="*/ 1505262 h 1505262"/>
              <a:gd name="connsiteX4" fmla="*/ 0 w 2508770"/>
              <a:gd name="connsiteY4" fmla="*/ 0 h 150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770" h="1505262">
                <a:moveTo>
                  <a:pt x="0" y="0"/>
                </a:moveTo>
                <a:lnTo>
                  <a:pt x="2508770" y="0"/>
                </a:lnTo>
                <a:lnTo>
                  <a:pt x="2508770" y="1505262"/>
                </a:lnTo>
                <a:lnTo>
                  <a:pt x="0" y="150526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Learn resource eligibility</a:t>
            </a:r>
          </a:p>
        </p:txBody>
      </p:sp>
      <p:sp>
        <p:nvSpPr>
          <p:cNvPr id="30" name="Freeform: Shape 29">
            <a:extLst>
              <a:ext uri="{FF2B5EF4-FFF2-40B4-BE49-F238E27FC236}">
                <a16:creationId xmlns:a16="http://schemas.microsoft.com/office/drawing/2014/main" id="{41BD354F-8120-51B5-285D-0CCB32CDC918}"/>
              </a:ext>
            </a:extLst>
          </p:cNvPr>
          <p:cNvSpPr/>
          <p:nvPr/>
        </p:nvSpPr>
        <p:spPr>
          <a:xfrm>
            <a:off x="591990" y="3640301"/>
            <a:ext cx="2508770" cy="1505262"/>
          </a:xfrm>
          <a:custGeom>
            <a:avLst/>
            <a:gdLst>
              <a:gd name="connsiteX0" fmla="*/ 0 w 2508770"/>
              <a:gd name="connsiteY0" fmla="*/ 0 h 1505262"/>
              <a:gd name="connsiteX1" fmla="*/ 2508770 w 2508770"/>
              <a:gd name="connsiteY1" fmla="*/ 0 h 1505262"/>
              <a:gd name="connsiteX2" fmla="*/ 2508770 w 2508770"/>
              <a:gd name="connsiteY2" fmla="*/ 1505262 h 1505262"/>
              <a:gd name="connsiteX3" fmla="*/ 0 w 2508770"/>
              <a:gd name="connsiteY3" fmla="*/ 1505262 h 1505262"/>
              <a:gd name="connsiteX4" fmla="*/ 0 w 2508770"/>
              <a:gd name="connsiteY4" fmla="*/ 0 h 150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770" h="1505262">
                <a:moveTo>
                  <a:pt x="0" y="0"/>
                </a:moveTo>
                <a:lnTo>
                  <a:pt x="2508770" y="0"/>
                </a:lnTo>
                <a:lnTo>
                  <a:pt x="2508770" y="1505262"/>
                </a:lnTo>
                <a:lnTo>
                  <a:pt x="0" y="150526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Learn referral and service process</a:t>
            </a:r>
          </a:p>
        </p:txBody>
      </p:sp>
      <p:sp>
        <p:nvSpPr>
          <p:cNvPr id="31" name="Freeform: Shape 30">
            <a:extLst>
              <a:ext uri="{FF2B5EF4-FFF2-40B4-BE49-F238E27FC236}">
                <a16:creationId xmlns:a16="http://schemas.microsoft.com/office/drawing/2014/main" id="{53CA4820-9B8C-6764-0F8E-26425AC1A122}"/>
              </a:ext>
            </a:extLst>
          </p:cNvPr>
          <p:cNvSpPr/>
          <p:nvPr/>
        </p:nvSpPr>
        <p:spPr>
          <a:xfrm>
            <a:off x="3351637" y="3640301"/>
            <a:ext cx="2508770" cy="1505262"/>
          </a:xfrm>
          <a:custGeom>
            <a:avLst/>
            <a:gdLst>
              <a:gd name="connsiteX0" fmla="*/ 0 w 2508770"/>
              <a:gd name="connsiteY0" fmla="*/ 0 h 1505262"/>
              <a:gd name="connsiteX1" fmla="*/ 2508770 w 2508770"/>
              <a:gd name="connsiteY1" fmla="*/ 0 h 1505262"/>
              <a:gd name="connsiteX2" fmla="*/ 2508770 w 2508770"/>
              <a:gd name="connsiteY2" fmla="*/ 1505262 h 1505262"/>
              <a:gd name="connsiteX3" fmla="*/ 0 w 2508770"/>
              <a:gd name="connsiteY3" fmla="*/ 1505262 h 1505262"/>
              <a:gd name="connsiteX4" fmla="*/ 0 w 2508770"/>
              <a:gd name="connsiteY4" fmla="*/ 0 h 150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770" h="1505262">
                <a:moveTo>
                  <a:pt x="0" y="0"/>
                </a:moveTo>
                <a:lnTo>
                  <a:pt x="2508770" y="0"/>
                </a:lnTo>
                <a:lnTo>
                  <a:pt x="2508770" y="1505262"/>
                </a:lnTo>
                <a:lnTo>
                  <a:pt x="0" y="150526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Develop relationships with agencies</a:t>
            </a:r>
          </a:p>
        </p:txBody>
      </p:sp>
      <p:sp>
        <p:nvSpPr>
          <p:cNvPr id="9" name="TextBox 8">
            <a:extLst>
              <a:ext uri="{FF2B5EF4-FFF2-40B4-BE49-F238E27FC236}">
                <a16:creationId xmlns:a16="http://schemas.microsoft.com/office/drawing/2014/main" id="{6390E1C9-7098-3978-13F2-17B91CF49538}"/>
              </a:ext>
            </a:extLst>
          </p:cNvPr>
          <p:cNvSpPr txBox="1"/>
          <p:nvPr/>
        </p:nvSpPr>
        <p:spPr>
          <a:xfrm>
            <a:off x="4267199" y="238125"/>
            <a:ext cx="5438775" cy="646331"/>
          </a:xfrm>
          <a:prstGeom prst="rect">
            <a:avLst/>
          </a:prstGeom>
          <a:noFill/>
        </p:spPr>
        <p:txBody>
          <a:bodyPr wrap="square" rtlCol="0">
            <a:spAutoFit/>
          </a:bodyPr>
          <a:lstStyle/>
          <a:p>
            <a:r>
              <a:rPr lang="en-US" sz="3600" b="1"/>
              <a:t>Information Specialist</a:t>
            </a:r>
          </a:p>
        </p:txBody>
      </p:sp>
      <p:sp>
        <p:nvSpPr>
          <p:cNvPr id="11" name="TextBox 10">
            <a:extLst>
              <a:ext uri="{FF2B5EF4-FFF2-40B4-BE49-F238E27FC236}">
                <a16:creationId xmlns:a16="http://schemas.microsoft.com/office/drawing/2014/main" id="{6A53ED6C-BF7B-4BB7-4EAA-08701E2ED5B1}"/>
              </a:ext>
            </a:extLst>
          </p:cNvPr>
          <p:cNvSpPr txBox="1"/>
          <p:nvPr/>
        </p:nvSpPr>
        <p:spPr>
          <a:xfrm>
            <a:off x="8524129" y="935060"/>
            <a:ext cx="2076449" cy="523220"/>
          </a:xfrm>
          <a:prstGeom prst="rect">
            <a:avLst/>
          </a:prstGeom>
          <a:noFill/>
        </p:spPr>
        <p:txBody>
          <a:bodyPr wrap="square" rtlCol="0">
            <a:spAutoFit/>
          </a:bodyPr>
          <a:lstStyle/>
          <a:p>
            <a:r>
              <a:rPr lang="en-US" sz="2800" b="1"/>
              <a:t>Strategies</a:t>
            </a:r>
          </a:p>
        </p:txBody>
      </p:sp>
      <p:grpSp>
        <p:nvGrpSpPr>
          <p:cNvPr id="16" name="Group 15">
            <a:extLst>
              <a:ext uri="{FF2B5EF4-FFF2-40B4-BE49-F238E27FC236}">
                <a16:creationId xmlns:a16="http://schemas.microsoft.com/office/drawing/2014/main" id="{A3821961-C08D-34FA-EE71-5CE17DE88FF0}"/>
              </a:ext>
            </a:extLst>
          </p:cNvPr>
          <p:cNvGrpSpPr/>
          <p:nvPr/>
        </p:nvGrpSpPr>
        <p:grpSpPr>
          <a:xfrm>
            <a:off x="7060040" y="1631681"/>
            <a:ext cx="2038350" cy="1466471"/>
            <a:chOff x="7086601" y="1766021"/>
            <a:chExt cx="2038350" cy="1466471"/>
          </a:xfrm>
        </p:grpSpPr>
        <p:sp>
          <p:nvSpPr>
            <p:cNvPr id="4" name="Rectangle: Rounded Corners 3">
              <a:extLst>
                <a:ext uri="{FF2B5EF4-FFF2-40B4-BE49-F238E27FC236}">
                  <a16:creationId xmlns:a16="http://schemas.microsoft.com/office/drawing/2014/main" id="{F9221FA3-2D37-E106-B5FD-1D14F00275FD}"/>
                </a:ext>
              </a:extLst>
            </p:cNvPr>
            <p:cNvSpPr/>
            <p:nvPr/>
          </p:nvSpPr>
          <p:spPr>
            <a:xfrm>
              <a:off x="7086601" y="1766021"/>
              <a:ext cx="2038350" cy="1466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st with solid fill">
              <a:extLst>
                <a:ext uri="{FF2B5EF4-FFF2-40B4-BE49-F238E27FC236}">
                  <a16:creationId xmlns:a16="http://schemas.microsoft.com/office/drawing/2014/main" id="{CAB58030-D846-CD32-AB03-D3656C2319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6651" y="1880130"/>
              <a:ext cx="1238250" cy="1238250"/>
            </a:xfrm>
            <a:prstGeom prst="rect">
              <a:avLst/>
            </a:prstGeom>
          </p:spPr>
        </p:pic>
      </p:grpSp>
      <p:grpSp>
        <p:nvGrpSpPr>
          <p:cNvPr id="18" name="Group 17">
            <a:extLst>
              <a:ext uri="{FF2B5EF4-FFF2-40B4-BE49-F238E27FC236}">
                <a16:creationId xmlns:a16="http://schemas.microsoft.com/office/drawing/2014/main" id="{6909FF69-D158-7D2E-B289-D9DBB0FA2436}"/>
              </a:ext>
            </a:extLst>
          </p:cNvPr>
          <p:cNvGrpSpPr/>
          <p:nvPr/>
        </p:nvGrpSpPr>
        <p:grpSpPr>
          <a:xfrm>
            <a:off x="9625853" y="4093898"/>
            <a:ext cx="2038350" cy="1466471"/>
            <a:chOff x="9705974" y="3990421"/>
            <a:chExt cx="2038350" cy="1466471"/>
          </a:xfrm>
        </p:grpSpPr>
        <p:sp>
          <p:nvSpPr>
            <p:cNvPr id="5" name="Rectangle: Rounded Corners 4">
              <a:extLst>
                <a:ext uri="{FF2B5EF4-FFF2-40B4-BE49-F238E27FC236}">
                  <a16:creationId xmlns:a16="http://schemas.microsoft.com/office/drawing/2014/main" id="{BDFB79E6-CCE4-437D-F625-1B4D24AAA637}"/>
                </a:ext>
              </a:extLst>
            </p:cNvPr>
            <p:cNvSpPr/>
            <p:nvPr/>
          </p:nvSpPr>
          <p:spPr>
            <a:xfrm>
              <a:off x="9705974" y="3990421"/>
              <a:ext cx="2038350" cy="1466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6" descr="Teacher with solid fill">
              <a:extLst>
                <a:ext uri="{FF2B5EF4-FFF2-40B4-BE49-F238E27FC236}">
                  <a16:creationId xmlns:a16="http://schemas.microsoft.com/office/drawing/2014/main" id="{E4C1D994-68FF-57B6-202B-70B44A3E1A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18807" y="4082680"/>
              <a:ext cx="1289757" cy="1298840"/>
            </a:xfrm>
            <a:prstGeom prst="rect">
              <a:avLst/>
            </a:prstGeom>
          </p:spPr>
        </p:pic>
      </p:grpSp>
      <p:grpSp>
        <p:nvGrpSpPr>
          <p:cNvPr id="17" name="Group 16">
            <a:extLst>
              <a:ext uri="{FF2B5EF4-FFF2-40B4-BE49-F238E27FC236}">
                <a16:creationId xmlns:a16="http://schemas.microsoft.com/office/drawing/2014/main" id="{1E803BF4-836C-A8A6-C2DB-FF74CFA924B3}"/>
              </a:ext>
            </a:extLst>
          </p:cNvPr>
          <p:cNvGrpSpPr/>
          <p:nvPr/>
        </p:nvGrpSpPr>
        <p:grpSpPr>
          <a:xfrm>
            <a:off x="9581403" y="1631681"/>
            <a:ext cx="2038350" cy="1466471"/>
            <a:chOff x="9636126" y="1766020"/>
            <a:chExt cx="2038350" cy="1466471"/>
          </a:xfrm>
        </p:grpSpPr>
        <p:sp>
          <p:nvSpPr>
            <p:cNvPr id="7" name="Rectangle: Rounded Corners 6">
              <a:extLst>
                <a:ext uri="{FF2B5EF4-FFF2-40B4-BE49-F238E27FC236}">
                  <a16:creationId xmlns:a16="http://schemas.microsoft.com/office/drawing/2014/main" id="{47D1CDA2-7D2D-4DB6-3DA9-048E3FE0524C}"/>
                </a:ext>
              </a:extLst>
            </p:cNvPr>
            <p:cNvSpPr/>
            <p:nvPr/>
          </p:nvSpPr>
          <p:spPr>
            <a:xfrm>
              <a:off x="9636126" y="1766020"/>
              <a:ext cx="2038350" cy="1466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eeting with solid fill">
              <a:extLst>
                <a:ext uri="{FF2B5EF4-FFF2-40B4-BE49-F238E27FC236}">
                  <a16:creationId xmlns:a16="http://schemas.microsoft.com/office/drawing/2014/main" id="{76D4F839-A891-8B56-A4C5-6EC0F6D8BF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18807" y="1917484"/>
              <a:ext cx="1163542" cy="1163542"/>
            </a:xfrm>
            <a:prstGeom prst="rect">
              <a:avLst/>
            </a:prstGeom>
          </p:spPr>
        </p:pic>
      </p:grpSp>
      <p:grpSp>
        <p:nvGrpSpPr>
          <p:cNvPr id="21" name="Group 20">
            <a:extLst>
              <a:ext uri="{FF2B5EF4-FFF2-40B4-BE49-F238E27FC236}">
                <a16:creationId xmlns:a16="http://schemas.microsoft.com/office/drawing/2014/main" id="{73BAF6BF-55C8-C61C-4BA4-5D232E9B21BF}"/>
              </a:ext>
            </a:extLst>
          </p:cNvPr>
          <p:cNvGrpSpPr/>
          <p:nvPr/>
        </p:nvGrpSpPr>
        <p:grpSpPr>
          <a:xfrm>
            <a:off x="7086601" y="4079387"/>
            <a:ext cx="2038350" cy="1466471"/>
            <a:chOff x="7086601" y="3990420"/>
            <a:chExt cx="2038350" cy="1466471"/>
          </a:xfrm>
        </p:grpSpPr>
        <p:sp>
          <p:nvSpPr>
            <p:cNvPr id="10" name="Rectangle: Rounded Corners 9">
              <a:extLst>
                <a:ext uri="{FF2B5EF4-FFF2-40B4-BE49-F238E27FC236}">
                  <a16:creationId xmlns:a16="http://schemas.microsoft.com/office/drawing/2014/main" id="{304D79F7-9B03-BCE1-837B-D813A61AA977}"/>
                </a:ext>
              </a:extLst>
            </p:cNvPr>
            <p:cNvSpPr/>
            <p:nvPr/>
          </p:nvSpPr>
          <p:spPr>
            <a:xfrm>
              <a:off x="7086601" y="3990420"/>
              <a:ext cx="2038350" cy="1466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Puzzle pieces outline">
              <a:extLst>
                <a:ext uri="{FF2B5EF4-FFF2-40B4-BE49-F238E27FC236}">
                  <a16:creationId xmlns:a16="http://schemas.microsoft.com/office/drawing/2014/main" id="{02E0A3B6-CC29-32FC-61A1-B602CA481B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26766" y="4082680"/>
              <a:ext cx="1267463" cy="1267463"/>
            </a:xfrm>
            <a:prstGeom prst="rect">
              <a:avLst/>
            </a:prstGeom>
          </p:spPr>
        </p:pic>
      </p:grpSp>
      <p:sp>
        <p:nvSpPr>
          <p:cNvPr id="22" name="TextBox 21">
            <a:extLst>
              <a:ext uri="{FF2B5EF4-FFF2-40B4-BE49-F238E27FC236}">
                <a16:creationId xmlns:a16="http://schemas.microsoft.com/office/drawing/2014/main" id="{B358E784-256C-3B38-82D8-9527F1FA86D3}"/>
              </a:ext>
            </a:extLst>
          </p:cNvPr>
          <p:cNvSpPr txBox="1"/>
          <p:nvPr/>
        </p:nvSpPr>
        <p:spPr>
          <a:xfrm>
            <a:off x="9732963" y="3224724"/>
            <a:ext cx="1844676" cy="646331"/>
          </a:xfrm>
          <a:prstGeom prst="rect">
            <a:avLst/>
          </a:prstGeom>
          <a:noFill/>
        </p:spPr>
        <p:txBody>
          <a:bodyPr wrap="square" rtlCol="0">
            <a:spAutoFit/>
          </a:bodyPr>
          <a:lstStyle/>
          <a:p>
            <a:r>
              <a:rPr lang="en-US"/>
              <a:t>Review resources in staff meetings</a:t>
            </a:r>
          </a:p>
        </p:txBody>
      </p:sp>
      <p:sp>
        <p:nvSpPr>
          <p:cNvPr id="23" name="TextBox 22">
            <a:extLst>
              <a:ext uri="{FF2B5EF4-FFF2-40B4-BE49-F238E27FC236}">
                <a16:creationId xmlns:a16="http://schemas.microsoft.com/office/drawing/2014/main" id="{7393CF51-03DC-294B-5C56-8F7A47A5A8B3}"/>
              </a:ext>
            </a:extLst>
          </p:cNvPr>
          <p:cNvSpPr txBox="1"/>
          <p:nvPr/>
        </p:nvSpPr>
        <p:spPr>
          <a:xfrm>
            <a:off x="7203984" y="3179678"/>
            <a:ext cx="1844676" cy="646331"/>
          </a:xfrm>
          <a:prstGeom prst="rect">
            <a:avLst/>
          </a:prstGeom>
          <a:noFill/>
        </p:spPr>
        <p:txBody>
          <a:bodyPr wrap="square" rtlCol="0">
            <a:spAutoFit/>
          </a:bodyPr>
          <a:lstStyle/>
          <a:p>
            <a:r>
              <a:rPr lang="en-US"/>
              <a:t>Internal resource list</a:t>
            </a:r>
          </a:p>
        </p:txBody>
      </p:sp>
      <p:sp>
        <p:nvSpPr>
          <p:cNvPr id="24" name="TextBox 23">
            <a:extLst>
              <a:ext uri="{FF2B5EF4-FFF2-40B4-BE49-F238E27FC236}">
                <a16:creationId xmlns:a16="http://schemas.microsoft.com/office/drawing/2014/main" id="{B11407AE-6AD6-4AEC-8A79-FC01895DAF86}"/>
              </a:ext>
            </a:extLst>
          </p:cNvPr>
          <p:cNvSpPr txBox="1"/>
          <p:nvPr/>
        </p:nvSpPr>
        <p:spPr>
          <a:xfrm>
            <a:off x="7086601" y="5738274"/>
            <a:ext cx="2162923" cy="369332"/>
          </a:xfrm>
          <a:prstGeom prst="rect">
            <a:avLst/>
          </a:prstGeom>
          <a:noFill/>
        </p:spPr>
        <p:txBody>
          <a:bodyPr wrap="square" rtlCol="0">
            <a:spAutoFit/>
          </a:bodyPr>
          <a:lstStyle/>
          <a:p>
            <a:r>
              <a:rPr lang="en-US"/>
              <a:t>Divide and conquer</a:t>
            </a:r>
          </a:p>
        </p:txBody>
      </p:sp>
      <p:sp>
        <p:nvSpPr>
          <p:cNvPr id="25" name="TextBox 24">
            <a:extLst>
              <a:ext uri="{FF2B5EF4-FFF2-40B4-BE49-F238E27FC236}">
                <a16:creationId xmlns:a16="http://schemas.microsoft.com/office/drawing/2014/main" id="{100F0771-E0D2-6464-0574-1D99494B782C}"/>
              </a:ext>
            </a:extLst>
          </p:cNvPr>
          <p:cNvSpPr txBox="1"/>
          <p:nvPr/>
        </p:nvSpPr>
        <p:spPr>
          <a:xfrm>
            <a:off x="9732963" y="5645941"/>
            <a:ext cx="1844676" cy="923330"/>
          </a:xfrm>
          <a:prstGeom prst="rect">
            <a:avLst/>
          </a:prstGeom>
          <a:noFill/>
        </p:spPr>
        <p:txBody>
          <a:bodyPr wrap="square" rtlCol="0">
            <a:spAutoFit/>
          </a:bodyPr>
          <a:lstStyle/>
          <a:p>
            <a:r>
              <a:rPr lang="en-US"/>
              <a:t>Invite outside agencies to present</a:t>
            </a:r>
          </a:p>
        </p:txBody>
      </p:sp>
      <p:sp>
        <p:nvSpPr>
          <p:cNvPr id="26" name="Rectangle 25">
            <a:extLst>
              <a:ext uri="{FF2B5EF4-FFF2-40B4-BE49-F238E27FC236}">
                <a16:creationId xmlns:a16="http://schemas.microsoft.com/office/drawing/2014/main" id="{EE27130E-2EFC-AF41-035D-292EADD8EA25}"/>
              </a:ext>
            </a:extLst>
          </p:cNvPr>
          <p:cNvSpPr/>
          <p:nvPr/>
        </p:nvSpPr>
        <p:spPr>
          <a:xfrm>
            <a:off x="44823"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95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11" grpId="0"/>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3EAD9-4AAC-C508-9B1A-D774DA61CC7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40CAF29-2068-8B85-1E23-124FB2FED97A}"/>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D2A3053-49BD-F5CD-3E7D-6B9927E7E20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What are some ways your agency stays on top of local resources? (Staff meetings, resource list, divide and conquer, agency presentations, other ideas?)</a:t>
            </a:r>
          </a:p>
        </p:txBody>
      </p:sp>
      <p:sp>
        <p:nvSpPr>
          <p:cNvPr id="7" name="Rectangle 6">
            <a:extLst>
              <a:ext uri="{FF2B5EF4-FFF2-40B4-BE49-F238E27FC236}">
                <a16:creationId xmlns:a16="http://schemas.microsoft.com/office/drawing/2014/main" id="{A0D30F39-A192-5FD2-F87D-26D42877ABE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3911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84DA32E1-951D-2888-047F-A259166CD55D}"/>
              </a:ext>
            </a:extLst>
          </p:cNvPr>
          <p:cNvSpPr/>
          <p:nvPr/>
        </p:nvSpPr>
        <p:spPr>
          <a:xfrm>
            <a:off x="2673381" y="1103028"/>
            <a:ext cx="7003257" cy="511968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37434EF1-39F3-CEE7-2F27-C00BC5DD6648}"/>
              </a:ext>
            </a:extLst>
          </p:cNvPr>
          <p:cNvSpPr/>
          <p:nvPr/>
        </p:nvSpPr>
        <p:spPr>
          <a:xfrm>
            <a:off x="2034065" y="2638934"/>
            <a:ext cx="1583054" cy="2047875"/>
          </a:xfrm>
          <a:custGeom>
            <a:avLst/>
            <a:gdLst>
              <a:gd name="connsiteX0" fmla="*/ 0 w 1583054"/>
              <a:gd name="connsiteY0" fmla="*/ 263848 h 2047875"/>
              <a:gd name="connsiteX1" fmla="*/ 263848 w 1583054"/>
              <a:gd name="connsiteY1" fmla="*/ 0 h 2047875"/>
              <a:gd name="connsiteX2" fmla="*/ 1319206 w 1583054"/>
              <a:gd name="connsiteY2" fmla="*/ 0 h 2047875"/>
              <a:gd name="connsiteX3" fmla="*/ 1583054 w 1583054"/>
              <a:gd name="connsiteY3" fmla="*/ 263848 h 2047875"/>
              <a:gd name="connsiteX4" fmla="*/ 1583054 w 1583054"/>
              <a:gd name="connsiteY4" fmla="*/ 1784027 h 2047875"/>
              <a:gd name="connsiteX5" fmla="*/ 1319206 w 1583054"/>
              <a:gd name="connsiteY5" fmla="*/ 2047875 h 2047875"/>
              <a:gd name="connsiteX6" fmla="*/ 263848 w 1583054"/>
              <a:gd name="connsiteY6" fmla="*/ 2047875 h 2047875"/>
              <a:gd name="connsiteX7" fmla="*/ 0 w 1583054"/>
              <a:gd name="connsiteY7" fmla="*/ 1784027 h 2047875"/>
              <a:gd name="connsiteX8" fmla="*/ 0 w 1583054"/>
              <a:gd name="connsiteY8" fmla="*/ 26384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054" h="2047875">
                <a:moveTo>
                  <a:pt x="0" y="263848"/>
                </a:moveTo>
                <a:cubicBezTo>
                  <a:pt x="0" y="118129"/>
                  <a:pt x="118129" y="0"/>
                  <a:pt x="263848" y="0"/>
                </a:cubicBezTo>
                <a:lnTo>
                  <a:pt x="1319206" y="0"/>
                </a:lnTo>
                <a:cubicBezTo>
                  <a:pt x="1464925" y="0"/>
                  <a:pt x="1583054" y="118129"/>
                  <a:pt x="1583054" y="263848"/>
                </a:cubicBezTo>
                <a:lnTo>
                  <a:pt x="1583054" y="1784027"/>
                </a:lnTo>
                <a:cubicBezTo>
                  <a:pt x="1583054" y="1929746"/>
                  <a:pt x="1464925" y="2047875"/>
                  <a:pt x="1319206" y="2047875"/>
                </a:cubicBezTo>
                <a:lnTo>
                  <a:pt x="263848" y="2047875"/>
                </a:lnTo>
                <a:cubicBezTo>
                  <a:pt x="118129" y="2047875"/>
                  <a:pt x="0" y="1929746"/>
                  <a:pt x="0" y="1784027"/>
                </a:cubicBezTo>
                <a:lnTo>
                  <a:pt x="0" y="2638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048" tIns="142048" rIns="142048" bIns="142048" numCol="1" spcCol="1270" anchor="ctr" anchorCtr="0">
            <a:noAutofit/>
          </a:bodyPr>
          <a:lstStyle/>
          <a:p>
            <a:pPr marL="0" lvl="0" indent="0" algn="ctr" defTabSz="755650">
              <a:lnSpc>
                <a:spcPct val="90000"/>
              </a:lnSpc>
              <a:spcBef>
                <a:spcPct val="0"/>
              </a:spcBef>
              <a:spcAft>
                <a:spcPct val="35000"/>
              </a:spcAft>
              <a:buNone/>
            </a:pPr>
            <a:r>
              <a:rPr lang="en-US" sz="1700" kern="1200"/>
              <a:t>Determine skill needs</a:t>
            </a:r>
          </a:p>
        </p:txBody>
      </p:sp>
      <p:sp>
        <p:nvSpPr>
          <p:cNvPr id="13" name="Freeform: Shape 12">
            <a:extLst>
              <a:ext uri="{FF2B5EF4-FFF2-40B4-BE49-F238E27FC236}">
                <a16:creationId xmlns:a16="http://schemas.microsoft.com/office/drawing/2014/main" id="{E6106725-DCAA-4A0F-29A0-65F38D168FC3}"/>
              </a:ext>
            </a:extLst>
          </p:cNvPr>
          <p:cNvSpPr/>
          <p:nvPr/>
        </p:nvSpPr>
        <p:spPr>
          <a:xfrm>
            <a:off x="3696273" y="2638934"/>
            <a:ext cx="1583054" cy="2047875"/>
          </a:xfrm>
          <a:custGeom>
            <a:avLst/>
            <a:gdLst>
              <a:gd name="connsiteX0" fmla="*/ 0 w 1583054"/>
              <a:gd name="connsiteY0" fmla="*/ 263848 h 2047875"/>
              <a:gd name="connsiteX1" fmla="*/ 263848 w 1583054"/>
              <a:gd name="connsiteY1" fmla="*/ 0 h 2047875"/>
              <a:gd name="connsiteX2" fmla="*/ 1319206 w 1583054"/>
              <a:gd name="connsiteY2" fmla="*/ 0 h 2047875"/>
              <a:gd name="connsiteX3" fmla="*/ 1583054 w 1583054"/>
              <a:gd name="connsiteY3" fmla="*/ 263848 h 2047875"/>
              <a:gd name="connsiteX4" fmla="*/ 1583054 w 1583054"/>
              <a:gd name="connsiteY4" fmla="*/ 1784027 h 2047875"/>
              <a:gd name="connsiteX5" fmla="*/ 1319206 w 1583054"/>
              <a:gd name="connsiteY5" fmla="*/ 2047875 h 2047875"/>
              <a:gd name="connsiteX6" fmla="*/ 263848 w 1583054"/>
              <a:gd name="connsiteY6" fmla="*/ 2047875 h 2047875"/>
              <a:gd name="connsiteX7" fmla="*/ 0 w 1583054"/>
              <a:gd name="connsiteY7" fmla="*/ 1784027 h 2047875"/>
              <a:gd name="connsiteX8" fmla="*/ 0 w 1583054"/>
              <a:gd name="connsiteY8" fmla="*/ 26384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054" h="2047875">
                <a:moveTo>
                  <a:pt x="0" y="263848"/>
                </a:moveTo>
                <a:cubicBezTo>
                  <a:pt x="0" y="118129"/>
                  <a:pt x="118129" y="0"/>
                  <a:pt x="263848" y="0"/>
                </a:cubicBezTo>
                <a:lnTo>
                  <a:pt x="1319206" y="0"/>
                </a:lnTo>
                <a:cubicBezTo>
                  <a:pt x="1464925" y="0"/>
                  <a:pt x="1583054" y="118129"/>
                  <a:pt x="1583054" y="263848"/>
                </a:cubicBezTo>
                <a:lnTo>
                  <a:pt x="1583054" y="1784027"/>
                </a:lnTo>
                <a:cubicBezTo>
                  <a:pt x="1583054" y="1929746"/>
                  <a:pt x="1464925" y="2047875"/>
                  <a:pt x="1319206" y="2047875"/>
                </a:cubicBezTo>
                <a:lnTo>
                  <a:pt x="263848" y="2047875"/>
                </a:lnTo>
                <a:cubicBezTo>
                  <a:pt x="118129" y="2047875"/>
                  <a:pt x="0" y="1929746"/>
                  <a:pt x="0" y="1784027"/>
                </a:cubicBezTo>
                <a:lnTo>
                  <a:pt x="0" y="2638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048" tIns="142048" rIns="142048" bIns="142048" numCol="1" spcCol="1270" anchor="ctr" anchorCtr="0">
            <a:noAutofit/>
          </a:bodyPr>
          <a:lstStyle/>
          <a:p>
            <a:pPr marL="0" lvl="0" indent="0" algn="ctr" defTabSz="755650">
              <a:lnSpc>
                <a:spcPct val="90000"/>
              </a:lnSpc>
              <a:spcBef>
                <a:spcPct val="0"/>
              </a:spcBef>
              <a:spcAft>
                <a:spcPct val="35000"/>
              </a:spcAft>
              <a:buNone/>
            </a:pPr>
            <a:r>
              <a:rPr lang="en-US" sz="1700" kern="1200"/>
              <a:t>Explain process</a:t>
            </a:r>
          </a:p>
        </p:txBody>
      </p:sp>
      <p:sp>
        <p:nvSpPr>
          <p:cNvPr id="14" name="Freeform: Shape 13">
            <a:extLst>
              <a:ext uri="{FF2B5EF4-FFF2-40B4-BE49-F238E27FC236}">
                <a16:creationId xmlns:a16="http://schemas.microsoft.com/office/drawing/2014/main" id="{FBF9BB5C-2958-0D85-8A8F-9E8759E450A6}"/>
              </a:ext>
            </a:extLst>
          </p:cNvPr>
          <p:cNvSpPr/>
          <p:nvPr/>
        </p:nvSpPr>
        <p:spPr>
          <a:xfrm>
            <a:off x="5358480" y="2638934"/>
            <a:ext cx="1583054" cy="2047875"/>
          </a:xfrm>
          <a:custGeom>
            <a:avLst/>
            <a:gdLst>
              <a:gd name="connsiteX0" fmla="*/ 0 w 1583054"/>
              <a:gd name="connsiteY0" fmla="*/ 263848 h 2047875"/>
              <a:gd name="connsiteX1" fmla="*/ 263848 w 1583054"/>
              <a:gd name="connsiteY1" fmla="*/ 0 h 2047875"/>
              <a:gd name="connsiteX2" fmla="*/ 1319206 w 1583054"/>
              <a:gd name="connsiteY2" fmla="*/ 0 h 2047875"/>
              <a:gd name="connsiteX3" fmla="*/ 1583054 w 1583054"/>
              <a:gd name="connsiteY3" fmla="*/ 263848 h 2047875"/>
              <a:gd name="connsiteX4" fmla="*/ 1583054 w 1583054"/>
              <a:gd name="connsiteY4" fmla="*/ 1784027 h 2047875"/>
              <a:gd name="connsiteX5" fmla="*/ 1319206 w 1583054"/>
              <a:gd name="connsiteY5" fmla="*/ 2047875 h 2047875"/>
              <a:gd name="connsiteX6" fmla="*/ 263848 w 1583054"/>
              <a:gd name="connsiteY6" fmla="*/ 2047875 h 2047875"/>
              <a:gd name="connsiteX7" fmla="*/ 0 w 1583054"/>
              <a:gd name="connsiteY7" fmla="*/ 1784027 h 2047875"/>
              <a:gd name="connsiteX8" fmla="*/ 0 w 1583054"/>
              <a:gd name="connsiteY8" fmla="*/ 26384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054" h="2047875">
                <a:moveTo>
                  <a:pt x="0" y="263848"/>
                </a:moveTo>
                <a:cubicBezTo>
                  <a:pt x="0" y="118129"/>
                  <a:pt x="118129" y="0"/>
                  <a:pt x="263848" y="0"/>
                </a:cubicBezTo>
                <a:lnTo>
                  <a:pt x="1319206" y="0"/>
                </a:lnTo>
                <a:cubicBezTo>
                  <a:pt x="1464925" y="0"/>
                  <a:pt x="1583054" y="118129"/>
                  <a:pt x="1583054" y="263848"/>
                </a:cubicBezTo>
                <a:lnTo>
                  <a:pt x="1583054" y="1784027"/>
                </a:lnTo>
                <a:cubicBezTo>
                  <a:pt x="1583054" y="1929746"/>
                  <a:pt x="1464925" y="2047875"/>
                  <a:pt x="1319206" y="2047875"/>
                </a:cubicBezTo>
                <a:lnTo>
                  <a:pt x="263848" y="2047875"/>
                </a:lnTo>
                <a:cubicBezTo>
                  <a:pt x="118129" y="2047875"/>
                  <a:pt x="0" y="1929746"/>
                  <a:pt x="0" y="1784027"/>
                </a:cubicBezTo>
                <a:lnTo>
                  <a:pt x="0" y="2638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048" tIns="142048" rIns="142048" bIns="142048" numCol="1" spcCol="1270" anchor="ctr" anchorCtr="0">
            <a:noAutofit/>
          </a:bodyPr>
          <a:lstStyle/>
          <a:p>
            <a:pPr marL="0" lvl="0" indent="0" algn="ctr" defTabSz="755650">
              <a:lnSpc>
                <a:spcPct val="90000"/>
              </a:lnSpc>
              <a:spcBef>
                <a:spcPct val="0"/>
              </a:spcBef>
              <a:spcAft>
                <a:spcPct val="35000"/>
              </a:spcAft>
              <a:buNone/>
            </a:pPr>
            <a:r>
              <a:rPr lang="en-US" sz="1700" kern="1200"/>
              <a:t>Demonstrate process</a:t>
            </a:r>
          </a:p>
        </p:txBody>
      </p:sp>
      <p:sp>
        <p:nvSpPr>
          <p:cNvPr id="15" name="Freeform: Shape 14">
            <a:extLst>
              <a:ext uri="{FF2B5EF4-FFF2-40B4-BE49-F238E27FC236}">
                <a16:creationId xmlns:a16="http://schemas.microsoft.com/office/drawing/2014/main" id="{EFF2CD1B-337E-7BCE-07E7-A4A7B379EDC1}"/>
              </a:ext>
            </a:extLst>
          </p:cNvPr>
          <p:cNvSpPr/>
          <p:nvPr/>
        </p:nvSpPr>
        <p:spPr>
          <a:xfrm>
            <a:off x="7020688" y="2638934"/>
            <a:ext cx="1583054" cy="2047875"/>
          </a:xfrm>
          <a:custGeom>
            <a:avLst/>
            <a:gdLst>
              <a:gd name="connsiteX0" fmla="*/ 0 w 1583054"/>
              <a:gd name="connsiteY0" fmla="*/ 263848 h 2047875"/>
              <a:gd name="connsiteX1" fmla="*/ 263848 w 1583054"/>
              <a:gd name="connsiteY1" fmla="*/ 0 h 2047875"/>
              <a:gd name="connsiteX2" fmla="*/ 1319206 w 1583054"/>
              <a:gd name="connsiteY2" fmla="*/ 0 h 2047875"/>
              <a:gd name="connsiteX3" fmla="*/ 1583054 w 1583054"/>
              <a:gd name="connsiteY3" fmla="*/ 263848 h 2047875"/>
              <a:gd name="connsiteX4" fmla="*/ 1583054 w 1583054"/>
              <a:gd name="connsiteY4" fmla="*/ 1784027 h 2047875"/>
              <a:gd name="connsiteX5" fmla="*/ 1319206 w 1583054"/>
              <a:gd name="connsiteY5" fmla="*/ 2047875 h 2047875"/>
              <a:gd name="connsiteX6" fmla="*/ 263848 w 1583054"/>
              <a:gd name="connsiteY6" fmla="*/ 2047875 h 2047875"/>
              <a:gd name="connsiteX7" fmla="*/ 0 w 1583054"/>
              <a:gd name="connsiteY7" fmla="*/ 1784027 h 2047875"/>
              <a:gd name="connsiteX8" fmla="*/ 0 w 1583054"/>
              <a:gd name="connsiteY8" fmla="*/ 26384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054" h="2047875">
                <a:moveTo>
                  <a:pt x="0" y="263848"/>
                </a:moveTo>
                <a:cubicBezTo>
                  <a:pt x="0" y="118129"/>
                  <a:pt x="118129" y="0"/>
                  <a:pt x="263848" y="0"/>
                </a:cubicBezTo>
                <a:lnTo>
                  <a:pt x="1319206" y="0"/>
                </a:lnTo>
                <a:cubicBezTo>
                  <a:pt x="1464925" y="0"/>
                  <a:pt x="1583054" y="118129"/>
                  <a:pt x="1583054" y="263848"/>
                </a:cubicBezTo>
                <a:lnTo>
                  <a:pt x="1583054" y="1784027"/>
                </a:lnTo>
                <a:cubicBezTo>
                  <a:pt x="1583054" y="1929746"/>
                  <a:pt x="1464925" y="2047875"/>
                  <a:pt x="1319206" y="2047875"/>
                </a:cubicBezTo>
                <a:lnTo>
                  <a:pt x="263848" y="2047875"/>
                </a:lnTo>
                <a:cubicBezTo>
                  <a:pt x="118129" y="2047875"/>
                  <a:pt x="0" y="1929746"/>
                  <a:pt x="0" y="1784027"/>
                </a:cubicBezTo>
                <a:lnTo>
                  <a:pt x="0" y="2638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048" tIns="142048" rIns="142048" bIns="142048" numCol="1" spcCol="1270" anchor="ctr" anchorCtr="0">
            <a:noAutofit/>
          </a:bodyPr>
          <a:lstStyle/>
          <a:p>
            <a:pPr marL="0" lvl="0" indent="0" algn="ctr" defTabSz="755650">
              <a:lnSpc>
                <a:spcPct val="90000"/>
              </a:lnSpc>
              <a:spcBef>
                <a:spcPct val="0"/>
              </a:spcBef>
              <a:spcAft>
                <a:spcPct val="35000"/>
              </a:spcAft>
              <a:buNone/>
            </a:pPr>
            <a:r>
              <a:rPr lang="en-US" sz="1700" kern="1200"/>
              <a:t>Let client practice</a:t>
            </a:r>
          </a:p>
        </p:txBody>
      </p:sp>
      <p:sp>
        <p:nvSpPr>
          <p:cNvPr id="16" name="Freeform: Shape 15">
            <a:extLst>
              <a:ext uri="{FF2B5EF4-FFF2-40B4-BE49-F238E27FC236}">
                <a16:creationId xmlns:a16="http://schemas.microsoft.com/office/drawing/2014/main" id="{21A1FE12-D8DF-F6AA-3599-E640AF0065CF}"/>
              </a:ext>
            </a:extLst>
          </p:cNvPr>
          <p:cNvSpPr/>
          <p:nvPr/>
        </p:nvSpPr>
        <p:spPr>
          <a:xfrm>
            <a:off x="8682895" y="2638934"/>
            <a:ext cx="1583054" cy="2047875"/>
          </a:xfrm>
          <a:custGeom>
            <a:avLst/>
            <a:gdLst>
              <a:gd name="connsiteX0" fmla="*/ 0 w 1583054"/>
              <a:gd name="connsiteY0" fmla="*/ 263848 h 2047875"/>
              <a:gd name="connsiteX1" fmla="*/ 263848 w 1583054"/>
              <a:gd name="connsiteY1" fmla="*/ 0 h 2047875"/>
              <a:gd name="connsiteX2" fmla="*/ 1319206 w 1583054"/>
              <a:gd name="connsiteY2" fmla="*/ 0 h 2047875"/>
              <a:gd name="connsiteX3" fmla="*/ 1583054 w 1583054"/>
              <a:gd name="connsiteY3" fmla="*/ 263848 h 2047875"/>
              <a:gd name="connsiteX4" fmla="*/ 1583054 w 1583054"/>
              <a:gd name="connsiteY4" fmla="*/ 1784027 h 2047875"/>
              <a:gd name="connsiteX5" fmla="*/ 1319206 w 1583054"/>
              <a:gd name="connsiteY5" fmla="*/ 2047875 h 2047875"/>
              <a:gd name="connsiteX6" fmla="*/ 263848 w 1583054"/>
              <a:gd name="connsiteY6" fmla="*/ 2047875 h 2047875"/>
              <a:gd name="connsiteX7" fmla="*/ 0 w 1583054"/>
              <a:gd name="connsiteY7" fmla="*/ 1784027 h 2047875"/>
              <a:gd name="connsiteX8" fmla="*/ 0 w 1583054"/>
              <a:gd name="connsiteY8" fmla="*/ 26384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3054" h="2047875">
                <a:moveTo>
                  <a:pt x="0" y="263848"/>
                </a:moveTo>
                <a:cubicBezTo>
                  <a:pt x="0" y="118129"/>
                  <a:pt x="118129" y="0"/>
                  <a:pt x="263848" y="0"/>
                </a:cubicBezTo>
                <a:lnTo>
                  <a:pt x="1319206" y="0"/>
                </a:lnTo>
                <a:cubicBezTo>
                  <a:pt x="1464925" y="0"/>
                  <a:pt x="1583054" y="118129"/>
                  <a:pt x="1583054" y="263848"/>
                </a:cubicBezTo>
                <a:lnTo>
                  <a:pt x="1583054" y="1784027"/>
                </a:lnTo>
                <a:cubicBezTo>
                  <a:pt x="1583054" y="1929746"/>
                  <a:pt x="1464925" y="2047875"/>
                  <a:pt x="1319206" y="2047875"/>
                </a:cubicBezTo>
                <a:lnTo>
                  <a:pt x="263848" y="2047875"/>
                </a:lnTo>
                <a:cubicBezTo>
                  <a:pt x="118129" y="2047875"/>
                  <a:pt x="0" y="1929746"/>
                  <a:pt x="0" y="1784027"/>
                </a:cubicBezTo>
                <a:lnTo>
                  <a:pt x="0" y="2638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048" tIns="142048" rIns="142048" bIns="142048" numCol="1" spcCol="1270" anchor="ctr" anchorCtr="0">
            <a:noAutofit/>
          </a:bodyPr>
          <a:lstStyle/>
          <a:p>
            <a:pPr marL="0" lvl="0" indent="0" algn="ctr" defTabSz="755650">
              <a:lnSpc>
                <a:spcPct val="90000"/>
              </a:lnSpc>
              <a:spcBef>
                <a:spcPct val="0"/>
              </a:spcBef>
              <a:spcAft>
                <a:spcPct val="35000"/>
              </a:spcAft>
              <a:buNone/>
            </a:pPr>
            <a:r>
              <a:rPr lang="en-US" sz="1700" kern="1200"/>
              <a:t>Evaluate client’s understanding</a:t>
            </a:r>
          </a:p>
        </p:txBody>
      </p:sp>
      <p:sp>
        <p:nvSpPr>
          <p:cNvPr id="3" name="TextBox 2">
            <a:extLst>
              <a:ext uri="{FF2B5EF4-FFF2-40B4-BE49-F238E27FC236}">
                <a16:creationId xmlns:a16="http://schemas.microsoft.com/office/drawing/2014/main" id="{A381333F-4C3A-1E33-F909-945EE6AF1214}"/>
              </a:ext>
            </a:extLst>
          </p:cNvPr>
          <p:cNvSpPr txBox="1"/>
          <p:nvPr/>
        </p:nvSpPr>
        <p:spPr>
          <a:xfrm>
            <a:off x="1956233" y="5190629"/>
            <a:ext cx="1381124" cy="923330"/>
          </a:xfrm>
          <a:prstGeom prst="rect">
            <a:avLst/>
          </a:prstGeom>
          <a:noFill/>
        </p:spPr>
        <p:txBody>
          <a:bodyPr wrap="square" rtlCol="0">
            <a:spAutoFit/>
          </a:bodyPr>
          <a:lstStyle/>
          <a:p>
            <a:pPr marL="285750" indent="-285750">
              <a:buFont typeface="Arial" panose="020B0604020202020204" pitchFamily="34" charset="0"/>
              <a:buChar char="•"/>
            </a:pPr>
            <a:r>
              <a:rPr lang="en-US"/>
              <a:t>Money order</a:t>
            </a:r>
          </a:p>
          <a:p>
            <a:pPr marL="285750" indent="-285750">
              <a:buFont typeface="Arial" panose="020B0604020202020204" pitchFamily="34" charset="0"/>
              <a:buChar char="•"/>
            </a:pPr>
            <a:r>
              <a:rPr lang="en-US"/>
              <a:t>Locations</a:t>
            </a:r>
          </a:p>
        </p:txBody>
      </p:sp>
      <p:sp>
        <p:nvSpPr>
          <p:cNvPr id="4" name="TextBox 3">
            <a:extLst>
              <a:ext uri="{FF2B5EF4-FFF2-40B4-BE49-F238E27FC236}">
                <a16:creationId xmlns:a16="http://schemas.microsoft.com/office/drawing/2014/main" id="{4AB3DE0E-1CEF-F0AA-E331-453F74A69E16}"/>
              </a:ext>
            </a:extLst>
          </p:cNvPr>
          <p:cNvSpPr txBox="1"/>
          <p:nvPr/>
        </p:nvSpPr>
        <p:spPr>
          <a:xfrm>
            <a:off x="5477363" y="5158932"/>
            <a:ext cx="1300162" cy="923330"/>
          </a:xfrm>
          <a:prstGeom prst="rect">
            <a:avLst/>
          </a:prstGeom>
          <a:noFill/>
        </p:spPr>
        <p:txBody>
          <a:bodyPr wrap="square" rtlCol="0">
            <a:spAutoFit/>
          </a:bodyPr>
          <a:lstStyle/>
          <a:p>
            <a:pPr marL="285750" indent="-285750">
              <a:buFont typeface="Arial" panose="020B0604020202020204" pitchFamily="34" charset="0"/>
              <a:buChar char="•"/>
            </a:pPr>
            <a:r>
              <a:rPr lang="en-US"/>
              <a:t>Sample money order</a:t>
            </a:r>
          </a:p>
        </p:txBody>
      </p:sp>
      <p:sp>
        <p:nvSpPr>
          <p:cNvPr id="5" name="TextBox 4">
            <a:extLst>
              <a:ext uri="{FF2B5EF4-FFF2-40B4-BE49-F238E27FC236}">
                <a16:creationId xmlns:a16="http://schemas.microsoft.com/office/drawing/2014/main" id="{5A80A1E9-D0CD-C0EC-9255-58FF9CC562EA}"/>
              </a:ext>
            </a:extLst>
          </p:cNvPr>
          <p:cNvSpPr txBox="1"/>
          <p:nvPr/>
        </p:nvSpPr>
        <p:spPr>
          <a:xfrm>
            <a:off x="6926409" y="5158932"/>
            <a:ext cx="1828800" cy="1477328"/>
          </a:xfrm>
          <a:prstGeom prst="rect">
            <a:avLst/>
          </a:prstGeom>
          <a:noFill/>
        </p:spPr>
        <p:txBody>
          <a:bodyPr wrap="square" rtlCol="0">
            <a:spAutoFit/>
          </a:bodyPr>
          <a:lstStyle/>
          <a:p>
            <a:pPr marL="285750" indent="-285750">
              <a:buFont typeface="Arial" panose="020B0604020202020204" pitchFamily="34" charset="0"/>
              <a:buChar char="•"/>
            </a:pPr>
            <a:r>
              <a:rPr lang="en-US"/>
              <a:t>Practice on sample</a:t>
            </a:r>
          </a:p>
          <a:p>
            <a:pPr marL="285750" indent="-285750">
              <a:buFont typeface="Arial" panose="020B0604020202020204" pitchFamily="34" charset="0"/>
              <a:buChar char="•"/>
            </a:pPr>
            <a:r>
              <a:rPr lang="en-US"/>
              <a:t>Complete actual money order</a:t>
            </a:r>
          </a:p>
        </p:txBody>
      </p:sp>
      <p:sp>
        <p:nvSpPr>
          <p:cNvPr id="6" name="TextBox 5">
            <a:extLst>
              <a:ext uri="{FF2B5EF4-FFF2-40B4-BE49-F238E27FC236}">
                <a16:creationId xmlns:a16="http://schemas.microsoft.com/office/drawing/2014/main" id="{649252B7-FFC5-E241-BAF1-D47E0083BA7A}"/>
              </a:ext>
            </a:extLst>
          </p:cNvPr>
          <p:cNvSpPr txBox="1"/>
          <p:nvPr/>
        </p:nvSpPr>
        <p:spPr>
          <a:xfrm>
            <a:off x="3596199" y="5165969"/>
            <a:ext cx="1695450" cy="1200329"/>
          </a:xfrm>
          <a:prstGeom prst="rect">
            <a:avLst/>
          </a:prstGeom>
          <a:noFill/>
        </p:spPr>
        <p:txBody>
          <a:bodyPr wrap="square" rtlCol="0">
            <a:spAutoFit/>
          </a:bodyPr>
          <a:lstStyle/>
          <a:p>
            <a:pPr marL="285750" indent="-285750">
              <a:buFont typeface="Arial" panose="020B0604020202020204" pitchFamily="34" charset="0"/>
              <a:buChar char="•"/>
            </a:pPr>
            <a:r>
              <a:rPr lang="en-US"/>
              <a:t>How money orders work</a:t>
            </a:r>
          </a:p>
          <a:p>
            <a:pPr marL="285750" indent="-285750">
              <a:buFont typeface="Arial" panose="020B0604020202020204" pitchFamily="34" charset="0"/>
              <a:buChar char="•"/>
            </a:pPr>
            <a:r>
              <a:rPr lang="en-US"/>
              <a:t>Where you can pay</a:t>
            </a:r>
          </a:p>
        </p:txBody>
      </p:sp>
      <p:sp>
        <p:nvSpPr>
          <p:cNvPr id="7" name="TextBox 6">
            <a:extLst>
              <a:ext uri="{FF2B5EF4-FFF2-40B4-BE49-F238E27FC236}">
                <a16:creationId xmlns:a16="http://schemas.microsoft.com/office/drawing/2014/main" id="{F07B5279-1C72-F424-78A2-1ACC05FF8518}"/>
              </a:ext>
            </a:extLst>
          </p:cNvPr>
          <p:cNvSpPr txBox="1"/>
          <p:nvPr/>
        </p:nvSpPr>
        <p:spPr>
          <a:xfrm>
            <a:off x="8708517" y="5114863"/>
            <a:ext cx="1895475" cy="923330"/>
          </a:xfrm>
          <a:prstGeom prst="rect">
            <a:avLst/>
          </a:prstGeom>
          <a:noFill/>
        </p:spPr>
        <p:txBody>
          <a:bodyPr wrap="square" rtlCol="0">
            <a:spAutoFit/>
          </a:bodyPr>
          <a:lstStyle/>
          <a:p>
            <a:pPr marL="285750" indent="-285750">
              <a:buFont typeface="Arial" panose="020B0604020202020204" pitchFamily="34" charset="0"/>
              <a:buChar char="•"/>
            </a:pPr>
            <a:r>
              <a:rPr lang="en-US"/>
              <a:t>“Teach Back”</a:t>
            </a:r>
          </a:p>
          <a:p>
            <a:pPr marL="285750" indent="-285750">
              <a:buFont typeface="Arial" panose="020B0604020202020204" pitchFamily="34" charset="0"/>
              <a:buChar char="•"/>
            </a:pPr>
            <a:r>
              <a:rPr lang="en-US"/>
              <a:t>Client reviews process</a:t>
            </a:r>
          </a:p>
        </p:txBody>
      </p:sp>
      <p:sp>
        <p:nvSpPr>
          <p:cNvPr id="8" name="Rectangle 7">
            <a:extLst>
              <a:ext uri="{FF2B5EF4-FFF2-40B4-BE49-F238E27FC236}">
                <a16:creationId xmlns:a16="http://schemas.microsoft.com/office/drawing/2014/main" id="{908B382E-F469-EC40-027B-17EA6AD5FDC5}"/>
              </a:ext>
            </a:extLst>
          </p:cNvPr>
          <p:cNvSpPr/>
          <p:nvPr/>
        </p:nvSpPr>
        <p:spPr>
          <a:xfrm>
            <a:off x="54008" y="81980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7DD578-5D49-8728-C763-5D9D1E510A74}"/>
              </a:ext>
            </a:extLst>
          </p:cNvPr>
          <p:cNvSpPr txBox="1"/>
          <p:nvPr/>
        </p:nvSpPr>
        <p:spPr>
          <a:xfrm>
            <a:off x="4708827" y="58615"/>
            <a:ext cx="3008541"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Educator</a:t>
            </a:r>
          </a:p>
        </p:txBody>
      </p:sp>
    </p:spTree>
    <p:extLst>
      <p:ext uri="{BB962C8B-B14F-4D97-AF65-F5344CB8AC3E}">
        <p14:creationId xmlns:p14="http://schemas.microsoft.com/office/powerpoint/2010/main" val="36694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1762372" y="195571"/>
            <a:ext cx="8821512" cy="707886"/>
          </a:xfrm>
          <a:prstGeom prst="rect">
            <a:avLst/>
          </a:prstGeom>
          <a:noFill/>
        </p:spPr>
        <p:txBody>
          <a:bodyPr wrap="square" lIns="91440" tIns="45720" rIns="91440" bIns="45720" rtlCol="0" anchor="t">
            <a:spAutoFit/>
          </a:bodyPr>
          <a:lstStyle/>
          <a:p>
            <a:r>
              <a:rPr lang="en-US" sz="4000" b="1">
                <a:latin typeface="Open Sans"/>
                <a:ea typeface="Open Sans"/>
                <a:cs typeface="Open Sans"/>
              </a:rPr>
              <a:t>Linking and Coordinating Services</a:t>
            </a:r>
            <a:endParaRPr lang="en-US">
              <a:cs typeface="Calibri"/>
            </a:endParaRPr>
          </a:p>
        </p:txBody>
      </p:sp>
      <p:sp>
        <p:nvSpPr>
          <p:cNvPr id="10" name="Rectangle 9">
            <a:extLst>
              <a:ext uri="{FF2B5EF4-FFF2-40B4-BE49-F238E27FC236}">
                <a16:creationId xmlns:a16="http://schemas.microsoft.com/office/drawing/2014/main" id="{C397482C-B12A-DA9E-190F-4141E12A66F0}"/>
              </a:ext>
            </a:extLst>
          </p:cNvPr>
          <p:cNvSpPr/>
          <p:nvPr/>
        </p:nvSpPr>
        <p:spPr>
          <a:xfrm>
            <a:off x="0" y="933675"/>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CDC1306-45C8-BCA6-73EA-5B421D3496DF}"/>
              </a:ext>
            </a:extLst>
          </p:cNvPr>
          <p:cNvSpPr/>
          <p:nvPr/>
        </p:nvSpPr>
        <p:spPr>
          <a:xfrm>
            <a:off x="407694" y="4979694"/>
            <a:ext cx="2644189" cy="780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Support first interaction</a:t>
            </a:r>
          </a:p>
        </p:txBody>
      </p:sp>
      <p:sp>
        <p:nvSpPr>
          <p:cNvPr id="14" name="Rectangle: Rounded Corners 13">
            <a:extLst>
              <a:ext uri="{FF2B5EF4-FFF2-40B4-BE49-F238E27FC236}">
                <a16:creationId xmlns:a16="http://schemas.microsoft.com/office/drawing/2014/main" id="{F6031D10-1A85-7032-6687-F2EE2F810C34}"/>
              </a:ext>
            </a:extLst>
          </p:cNvPr>
          <p:cNvSpPr/>
          <p:nvPr/>
        </p:nvSpPr>
        <p:spPr>
          <a:xfrm>
            <a:off x="3374684" y="4979694"/>
            <a:ext cx="2644189" cy="780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Share information</a:t>
            </a:r>
          </a:p>
        </p:txBody>
      </p:sp>
      <p:sp>
        <p:nvSpPr>
          <p:cNvPr id="15" name="Rectangle: Rounded Corners 14">
            <a:extLst>
              <a:ext uri="{FF2B5EF4-FFF2-40B4-BE49-F238E27FC236}">
                <a16:creationId xmlns:a16="http://schemas.microsoft.com/office/drawing/2014/main" id="{B214E940-3CF3-0C71-9D61-AC90C3C25239}"/>
              </a:ext>
            </a:extLst>
          </p:cNvPr>
          <p:cNvSpPr/>
          <p:nvPr/>
        </p:nvSpPr>
        <p:spPr>
          <a:xfrm>
            <a:off x="6291111" y="4979694"/>
            <a:ext cx="2644189" cy="780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Assure tasks are completed</a:t>
            </a:r>
          </a:p>
        </p:txBody>
      </p:sp>
      <p:sp>
        <p:nvSpPr>
          <p:cNvPr id="16" name="Rectangle: Rounded Corners 15">
            <a:extLst>
              <a:ext uri="{FF2B5EF4-FFF2-40B4-BE49-F238E27FC236}">
                <a16:creationId xmlns:a16="http://schemas.microsoft.com/office/drawing/2014/main" id="{9EDC876C-B177-B6F5-8DAA-D200CF20FC42}"/>
              </a:ext>
            </a:extLst>
          </p:cNvPr>
          <p:cNvSpPr/>
          <p:nvPr/>
        </p:nvSpPr>
        <p:spPr>
          <a:xfrm>
            <a:off x="9251306" y="4979694"/>
            <a:ext cx="2644189" cy="780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Document Steps</a:t>
            </a:r>
          </a:p>
        </p:txBody>
      </p:sp>
      <p:sp>
        <p:nvSpPr>
          <p:cNvPr id="17" name="Rectangle: Rounded Corners 16">
            <a:extLst>
              <a:ext uri="{FF2B5EF4-FFF2-40B4-BE49-F238E27FC236}">
                <a16:creationId xmlns:a16="http://schemas.microsoft.com/office/drawing/2014/main" id="{F4EBE848-E778-1678-AD5C-093CCE60EA94}"/>
              </a:ext>
            </a:extLst>
          </p:cNvPr>
          <p:cNvSpPr/>
          <p:nvPr/>
        </p:nvSpPr>
        <p:spPr>
          <a:xfrm>
            <a:off x="3374683" y="5946512"/>
            <a:ext cx="2644189" cy="7804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Ensure client understands referral</a:t>
            </a:r>
          </a:p>
        </p:txBody>
      </p:sp>
      <p:sp>
        <p:nvSpPr>
          <p:cNvPr id="18" name="Rectangle: Rounded Corners 17">
            <a:extLst>
              <a:ext uri="{FF2B5EF4-FFF2-40B4-BE49-F238E27FC236}">
                <a16:creationId xmlns:a16="http://schemas.microsoft.com/office/drawing/2014/main" id="{029048C8-6DF9-78C5-808B-15B22B8E54CA}"/>
              </a:ext>
            </a:extLst>
          </p:cNvPr>
          <p:cNvSpPr/>
          <p:nvPr/>
        </p:nvSpPr>
        <p:spPr>
          <a:xfrm>
            <a:off x="6535727" y="5946512"/>
            <a:ext cx="2644189" cy="7804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Ensure connection</a:t>
            </a:r>
          </a:p>
        </p:txBody>
      </p:sp>
      <p:grpSp>
        <p:nvGrpSpPr>
          <p:cNvPr id="21" name="Group 20">
            <a:extLst>
              <a:ext uri="{FF2B5EF4-FFF2-40B4-BE49-F238E27FC236}">
                <a16:creationId xmlns:a16="http://schemas.microsoft.com/office/drawing/2014/main" id="{15A422D1-19C8-7B9C-1D8C-7980250B9161}"/>
              </a:ext>
            </a:extLst>
          </p:cNvPr>
          <p:cNvGrpSpPr/>
          <p:nvPr/>
        </p:nvGrpSpPr>
        <p:grpSpPr>
          <a:xfrm>
            <a:off x="407694" y="6136679"/>
            <a:ext cx="2325092" cy="400110"/>
            <a:chOff x="355276" y="6004753"/>
            <a:chExt cx="2325092" cy="400110"/>
          </a:xfrm>
        </p:grpSpPr>
        <p:sp>
          <p:nvSpPr>
            <p:cNvPr id="19" name="TextBox 18">
              <a:extLst>
                <a:ext uri="{FF2B5EF4-FFF2-40B4-BE49-F238E27FC236}">
                  <a16:creationId xmlns:a16="http://schemas.microsoft.com/office/drawing/2014/main" id="{CD96E403-61A6-BF7B-6D46-D511A58A3385}"/>
                </a:ext>
              </a:extLst>
            </p:cNvPr>
            <p:cNvSpPr txBox="1"/>
            <p:nvPr/>
          </p:nvSpPr>
          <p:spPr>
            <a:xfrm>
              <a:off x="355276" y="6004753"/>
              <a:ext cx="1642425" cy="400110"/>
            </a:xfrm>
            <a:prstGeom prst="rect">
              <a:avLst/>
            </a:prstGeom>
            <a:noFill/>
          </p:spPr>
          <p:txBody>
            <a:bodyPr wrap="square" rtlCol="0">
              <a:spAutoFit/>
            </a:bodyPr>
            <a:lstStyle/>
            <a:p>
              <a:r>
                <a:rPr lang="en-US" sz="2000"/>
                <a:t>For referrals </a:t>
              </a:r>
            </a:p>
          </p:txBody>
        </p:sp>
        <p:sp>
          <p:nvSpPr>
            <p:cNvPr id="20" name="Arrow: Right 19">
              <a:extLst>
                <a:ext uri="{FF2B5EF4-FFF2-40B4-BE49-F238E27FC236}">
                  <a16:creationId xmlns:a16="http://schemas.microsoft.com/office/drawing/2014/main" id="{3E79923F-FFC6-D1F6-5DC7-8454372CDCF9}"/>
                </a:ext>
              </a:extLst>
            </p:cNvPr>
            <p:cNvSpPr/>
            <p:nvPr/>
          </p:nvSpPr>
          <p:spPr>
            <a:xfrm>
              <a:off x="1894100" y="6102885"/>
              <a:ext cx="786268" cy="2038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Table&#10;&#10;Description automatically generated">
            <a:extLst>
              <a:ext uri="{FF2B5EF4-FFF2-40B4-BE49-F238E27FC236}">
                <a16:creationId xmlns:a16="http://schemas.microsoft.com/office/drawing/2014/main" id="{6E36C7D9-13E6-12E7-8EF4-A5D134729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341" y="1378130"/>
            <a:ext cx="8951317" cy="3368162"/>
          </a:xfrm>
          <a:prstGeom prst="rect">
            <a:avLst/>
          </a:prstGeom>
        </p:spPr>
      </p:pic>
    </p:spTree>
    <p:custDataLst>
      <p:tags r:id="rId1"/>
    </p:custDataLst>
    <p:extLst>
      <p:ext uri="{BB962C8B-B14F-4D97-AF65-F5344CB8AC3E}">
        <p14:creationId xmlns:p14="http://schemas.microsoft.com/office/powerpoint/2010/main" val="249457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3023C-6BA9-BCB8-4F73-299C389723E0}"/>
              </a:ext>
            </a:extLst>
          </p:cNvPr>
          <p:cNvSpPr/>
          <p:nvPr/>
        </p:nvSpPr>
        <p:spPr>
          <a:xfrm>
            <a:off x="1029871" y="1629214"/>
            <a:ext cx="8562270" cy="129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lnSpc>
                <a:spcPct val="90000"/>
              </a:lnSpc>
              <a:spcBef>
                <a:spcPts val="1000"/>
              </a:spcBef>
              <a:buFont typeface="Arial"/>
              <a:buChar char="•"/>
            </a:pPr>
            <a:r>
              <a:rPr lang="en-US" sz="2400">
                <a:solidFill>
                  <a:schemeClr val="tx1"/>
                </a:solidFill>
                <a:cs typeface="Calibri"/>
              </a:rPr>
              <a:t>Advocacy helps ensure clients have equitable access to services (within your agency or in the community)</a:t>
            </a:r>
            <a:endParaRPr lang="en-US" sz="2400">
              <a:solidFill>
                <a:schemeClr val="tx1"/>
              </a:solidFill>
              <a:ea typeface="+mn-lt"/>
              <a:cs typeface="+mn-lt"/>
            </a:endParaRPr>
          </a:p>
          <a:p>
            <a:pPr marL="342900" indent="-342900">
              <a:lnSpc>
                <a:spcPct val="90000"/>
              </a:lnSpc>
              <a:spcBef>
                <a:spcPts val="1000"/>
              </a:spcBef>
              <a:buFont typeface="Arial"/>
              <a:buChar char="•"/>
            </a:pPr>
            <a:r>
              <a:rPr lang="en-US" sz="2400">
                <a:solidFill>
                  <a:schemeClr val="tx1"/>
                </a:solidFill>
                <a:ea typeface="+mn-lt"/>
                <a:cs typeface="+mn-lt"/>
              </a:rPr>
              <a:t>Effective advocacy can include:</a:t>
            </a:r>
          </a:p>
          <a:p>
            <a:pPr marL="342900" indent="-342900">
              <a:lnSpc>
                <a:spcPct val="90000"/>
              </a:lnSpc>
              <a:spcBef>
                <a:spcPts val="1000"/>
              </a:spcBef>
              <a:buFont typeface="Arial"/>
              <a:buChar char="•"/>
            </a:pPr>
            <a:endParaRPr lang="en-US" sz="2400">
              <a:solidFill>
                <a:schemeClr val="tx1"/>
              </a:solidFill>
              <a:cs typeface="Calibri"/>
            </a:endParaRPr>
          </a:p>
          <a:p>
            <a:pPr algn="ctr"/>
            <a:endParaRPr lang="en-US" sz="2000" b="1">
              <a:solidFill>
                <a:srgbClr val="000000"/>
              </a:solidFill>
              <a:cs typeface="Calibri" panose="020F0502020204030204"/>
            </a:endParaRPr>
          </a:p>
          <a:p>
            <a:pPr algn="ctr"/>
            <a:endParaRPr lang="en-US" sz="2000" b="1">
              <a:solidFill>
                <a:srgbClr val="000000"/>
              </a:solidFill>
              <a:cs typeface="Calibri" panose="020F0502020204030204"/>
            </a:endParaRPr>
          </a:p>
          <a:p>
            <a:pPr algn="ctr"/>
            <a:endParaRPr lang="en-US">
              <a:cs typeface="Calibri" panose="020F0502020204030204"/>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3130889" y="414267"/>
            <a:ext cx="5849712" cy="707886"/>
          </a:xfrm>
          <a:prstGeom prst="rect">
            <a:avLst/>
          </a:prstGeom>
          <a:noFill/>
        </p:spPr>
        <p:txBody>
          <a:bodyPr wrap="square" lIns="91440" tIns="45720" rIns="91440" bIns="45720" rtlCol="0" anchor="t">
            <a:spAutoFit/>
          </a:bodyPr>
          <a:lstStyle/>
          <a:p>
            <a:r>
              <a:rPr lang="en-US" sz="4000" b="1">
                <a:latin typeface="Open Sans"/>
                <a:ea typeface="Open Sans"/>
                <a:cs typeface="Open Sans"/>
              </a:rPr>
              <a:t>Advocating for Clients</a:t>
            </a:r>
            <a:endParaRPr lang="en-US">
              <a:latin typeface="Calibri" panose="020F0502020204030204"/>
              <a:ea typeface="Open Sans"/>
              <a:cs typeface="Calibri"/>
            </a:endParaRPr>
          </a:p>
        </p:txBody>
      </p:sp>
      <p:sp>
        <p:nvSpPr>
          <p:cNvPr id="10" name="Rectangle 9">
            <a:extLst>
              <a:ext uri="{FF2B5EF4-FFF2-40B4-BE49-F238E27FC236}">
                <a16:creationId xmlns:a16="http://schemas.microsoft.com/office/drawing/2014/main" id="{C397482C-B12A-DA9E-190F-4141E12A66F0}"/>
              </a:ext>
            </a:extLst>
          </p:cNvPr>
          <p:cNvSpPr/>
          <p:nvPr/>
        </p:nvSpPr>
        <p:spPr>
          <a:xfrm>
            <a:off x="0" y="1205375"/>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4">
            <a:extLst>
              <a:ext uri="{FF2B5EF4-FFF2-40B4-BE49-F238E27FC236}">
                <a16:creationId xmlns:a16="http://schemas.microsoft.com/office/drawing/2014/main" id="{C6D4EA7F-2D0F-6F84-FAB1-79E8B0807AEE}"/>
              </a:ext>
            </a:extLst>
          </p:cNvPr>
          <p:cNvGraphicFramePr/>
          <p:nvPr>
            <p:extLst>
              <p:ext uri="{D42A27DB-BD31-4B8C-83A1-F6EECF244321}">
                <p14:modId xmlns:p14="http://schemas.microsoft.com/office/powerpoint/2010/main" val="3843801756"/>
              </p:ext>
            </p:extLst>
          </p:nvPr>
        </p:nvGraphicFramePr>
        <p:xfrm>
          <a:off x="1029871" y="2908794"/>
          <a:ext cx="8635999"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5FE1C38-077B-5FB0-3964-5B3A3B41C5FD}"/>
              </a:ext>
            </a:extLst>
          </p:cNvPr>
          <p:cNvSpPr txBox="1"/>
          <p:nvPr/>
        </p:nvSpPr>
        <p:spPr>
          <a:xfrm>
            <a:off x="9972339" y="2828835"/>
            <a:ext cx="1484556" cy="923330"/>
          </a:xfrm>
          <a:prstGeom prst="rect">
            <a:avLst/>
          </a:prstGeom>
          <a:noFill/>
        </p:spPr>
        <p:txBody>
          <a:bodyPr wrap="square" rtlCol="0">
            <a:spAutoFit/>
          </a:bodyPr>
          <a:lstStyle/>
          <a:p>
            <a:r>
              <a:rPr lang="en-US"/>
              <a:t>School must provide interpretation</a:t>
            </a:r>
          </a:p>
        </p:txBody>
      </p:sp>
      <p:sp>
        <p:nvSpPr>
          <p:cNvPr id="5" name="TextBox 4">
            <a:extLst>
              <a:ext uri="{FF2B5EF4-FFF2-40B4-BE49-F238E27FC236}">
                <a16:creationId xmlns:a16="http://schemas.microsoft.com/office/drawing/2014/main" id="{449D3341-966E-807F-A4D9-D532F03E35ED}"/>
              </a:ext>
            </a:extLst>
          </p:cNvPr>
          <p:cNvSpPr txBox="1"/>
          <p:nvPr/>
        </p:nvSpPr>
        <p:spPr>
          <a:xfrm>
            <a:off x="9972340" y="3814264"/>
            <a:ext cx="1925618" cy="923330"/>
          </a:xfrm>
          <a:prstGeom prst="rect">
            <a:avLst/>
          </a:prstGeom>
          <a:noFill/>
        </p:spPr>
        <p:txBody>
          <a:bodyPr wrap="square" rtlCol="0">
            <a:spAutoFit/>
          </a:bodyPr>
          <a:lstStyle/>
          <a:p>
            <a:r>
              <a:rPr lang="en-US"/>
              <a:t>Does school have a grievance process?</a:t>
            </a:r>
          </a:p>
        </p:txBody>
      </p:sp>
      <p:sp>
        <p:nvSpPr>
          <p:cNvPr id="6" name="TextBox 5">
            <a:extLst>
              <a:ext uri="{FF2B5EF4-FFF2-40B4-BE49-F238E27FC236}">
                <a16:creationId xmlns:a16="http://schemas.microsoft.com/office/drawing/2014/main" id="{CC9A945E-7478-40F0-21C0-A08AF463D5C7}"/>
              </a:ext>
            </a:extLst>
          </p:cNvPr>
          <p:cNvSpPr txBox="1"/>
          <p:nvPr/>
        </p:nvSpPr>
        <p:spPr>
          <a:xfrm>
            <a:off x="9972339" y="4854929"/>
            <a:ext cx="1484556" cy="646331"/>
          </a:xfrm>
          <a:prstGeom prst="rect">
            <a:avLst/>
          </a:prstGeom>
          <a:noFill/>
        </p:spPr>
        <p:txBody>
          <a:bodyPr wrap="square" rtlCol="0">
            <a:spAutoFit/>
          </a:bodyPr>
          <a:lstStyle/>
          <a:p>
            <a:r>
              <a:rPr lang="en-US"/>
              <a:t>Start closest to student</a:t>
            </a:r>
          </a:p>
        </p:txBody>
      </p:sp>
      <p:sp>
        <p:nvSpPr>
          <p:cNvPr id="7" name="TextBox 6">
            <a:extLst>
              <a:ext uri="{FF2B5EF4-FFF2-40B4-BE49-F238E27FC236}">
                <a16:creationId xmlns:a16="http://schemas.microsoft.com/office/drawing/2014/main" id="{89BA905F-3D73-A0A4-A144-A4B344A4335D}"/>
              </a:ext>
            </a:extLst>
          </p:cNvPr>
          <p:cNvSpPr txBox="1"/>
          <p:nvPr/>
        </p:nvSpPr>
        <p:spPr>
          <a:xfrm>
            <a:off x="9972338" y="5680694"/>
            <a:ext cx="1656677" cy="923330"/>
          </a:xfrm>
          <a:prstGeom prst="rect">
            <a:avLst/>
          </a:prstGeom>
          <a:noFill/>
        </p:spPr>
        <p:txBody>
          <a:bodyPr wrap="square" rtlCol="0">
            <a:spAutoFit/>
          </a:bodyPr>
          <a:lstStyle/>
          <a:p>
            <a:r>
              <a:rPr lang="en-US"/>
              <a:t>Escalate to supervisor and school admin</a:t>
            </a:r>
          </a:p>
        </p:txBody>
      </p:sp>
    </p:spTree>
    <p:custDataLst>
      <p:tags r:id="rId1"/>
    </p:custDataLst>
    <p:extLst>
      <p:ext uri="{BB962C8B-B14F-4D97-AF65-F5344CB8AC3E}">
        <p14:creationId xmlns:p14="http://schemas.microsoft.com/office/powerpoint/2010/main" val="171592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s with solid fill">
            <a:extLst>
              <a:ext uri="{FF2B5EF4-FFF2-40B4-BE49-F238E27FC236}">
                <a16:creationId xmlns:a16="http://schemas.microsoft.com/office/drawing/2014/main" id="{36738527-2B8A-202C-8E8F-04466C3072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8639" y="916305"/>
            <a:ext cx="2295525" cy="2295525"/>
          </a:xfrm>
          <a:prstGeom prst="rect">
            <a:avLst/>
          </a:prstGeom>
        </p:spPr>
      </p:pic>
      <p:sp>
        <p:nvSpPr>
          <p:cNvPr id="5" name="TextBox 4">
            <a:extLst>
              <a:ext uri="{FF2B5EF4-FFF2-40B4-BE49-F238E27FC236}">
                <a16:creationId xmlns:a16="http://schemas.microsoft.com/office/drawing/2014/main" id="{B59D509A-4BBA-F3C4-22F6-9F3DB394A171}"/>
              </a:ext>
            </a:extLst>
          </p:cNvPr>
          <p:cNvSpPr txBox="1"/>
          <p:nvPr/>
        </p:nvSpPr>
        <p:spPr>
          <a:xfrm>
            <a:off x="2686050" y="3013501"/>
            <a:ext cx="6423660" cy="830997"/>
          </a:xfrm>
          <a:prstGeom prst="rect">
            <a:avLst/>
          </a:prstGeom>
          <a:noFill/>
        </p:spPr>
        <p:txBody>
          <a:bodyPr wrap="square" rtlCol="0">
            <a:spAutoFit/>
          </a:bodyPr>
          <a:lstStyle/>
          <a:p>
            <a:r>
              <a:rPr lang="en-US" sz="4800"/>
              <a:t>A pause for questions.</a:t>
            </a:r>
          </a:p>
        </p:txBody>
      </p:sp>
    </p:spTree>
    <p:extLst>
      <p:ext uri="{BB962C8B-B14F-4D97-AF65-F5344CB8AC3E}">
        <p14:creationId xmlns:p14="http://schemas.microsoft.com/office/powerpoint/2010/main" val="3600928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2925897" y="2851478"/>
            <a:ext cx="6349233" cy="923330"/>
          </a:xfrm>
          <a:prstGeom prst="rect">
            <a:avLst/>
          </a:prstGeom>
          <a:noFill/>
        </p:spPr>
        <p:txBody>
          <a:bodyPr wrap="square" lIns="91440" tIns="45720" rIns="91440" bIns="45720" rtlCol="0" anchor="t">
            <a:spAutoFit/>
          </a:bodyPr>
          <a:lstStyle/>
          <a:p>
            <a:r>
              <a:rPr lang="en-US" sz="5400">
                <a:solidFill>
                  <a:schemeClr val="bg1"/>
                </a:solidFill>
                <a:cs typeface="Calibri"/>
              </a:rPr>
              <a:t>Tracking &amp; Evaluation</a:t>
            </a:r>
          </a:p>
        </p:txBody>
      </p:sp>
    </p:spTree>
    <p:extLst>
      <p:ext uri="{BB962C8B-B14F-4D97-AF65-F5344CB8AC3E}">
        <p14:creationId xmlns:p14="http://schemas.microsoft.com/office/powerpoint/2010/main" val="39621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1430093" y="159864"/>
            <a:ext cx="11183712"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How we'll communicate today...</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94425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40861F-4B69-4E30-75CB-E07D42DDB3B0}"/>
              </a:ext>
            </a:extLst>
          </p:cNvPr>
          <p:cNvSpPr txBox="1"/>
          <p:nvPr/>
        </p:nvSpPr>
        <p:spPr>
          <a:xfrm>
            <a:off x="7546850" y="3551726"/>
            <a:ext cx="470262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n-US" sz="2400">
              <a:ea typeface="Calibri"/>
              <a:cs typeface="Calibri"/>
            </a:endParaRPr>
          </a:p>
          <a:p>
            <a:pPr marL="800100" lvl="1" indent="-342900">
              <a:buFont typeface="Arial"/>
              <a:buChar char="•"/>
            </a:pPr>
            <a:r>
              <a:rPr lang="en-US" sz="2400">
                <a:ea typeface="Calibri"/>
                <a:cs typeface="Calibri"/>
              </a:rPr>
              <a:t>No app necessary!</a:t>
            </a:r>
          </a:p>
          <a:p>
            <a:pPr marL="800100" lvl="1" indent="-342900">
              <a:buFont typeface="Arial"/>
              <a:buChar char="•"/>
            </a:pPr>
            <a:r>
              <a:rPr lang="en-US" sz="2400">
                <a:cs typeface="Calibri"/>
              </a:rPr>
              <a:t>Answers will appear on screen</a:t>
            </a:r>
          </a:p>
          <a:p>
            <a:pPr marL="800100" lvl="1" indent="-342900">
              <a:buFont typeface="Arial"/>
              <a:buChar char="•"/>
            </a:pPr>
            <a:r>
              <a:rPr lang="en-US" sz="2400">
                <a:cs typeface="Calibri"/>
              </a:rPr>
              <a:t>Answers are anonymous by default.</a:t>
            </a:r>
          </a:p>
        </p:txBody>
      </p:sp>
      <p:pic>
        <p:nvPicPr>
          <p:cNvPr id="6" name="Picture 5" descr="A picture containing logo&#10;&#10;Description automatically generated">
            <a:extLst>
              <a:ext uri="{FF2B5EF4-FFF2-40B4-BE49-F238E27FC236}">
                <a16:creationId xmlns:a16="http://schemas.microsoft.com/office/drawing/2014/main" id="{9F10BFE2-8237-8F03-C53B-587C909B2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350" y="1498988"/>
            <a:ext cx="3018863" cy="1837819"/>
          </a:xfrm>
          <a:prstGeom prst="rect">
            <a:avLst/>
          </a:prstGeom>
        </p:spPr>
      </p:pic>
      <p:pic>
        <p:nvPicPr>
          <p:cNvPr id="7" name="Picture 6" descr="Qr code&#10;&#10;Description automatically generated">
            <a:extLst>
              <a:ext uri="{FF2B5EF4-FFF2-40B4-BE49-F238E27FC236}">
                <a16:creationId xmlns:a16="http://schemas.microsoft.com/office/drawing/2014/main" id="{2EB39D40-FDE6-FD1B-7AF2-D12E810BE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21" y="3977655"/>
            <a:ext cx="3272330" cy="1989788"/>
          </a:xfrm>
          <a:prstGeom prst="rect">
            <a:avLst/>
          </a:prstGeom>
        </p:spPr>
      </p:pic>
      <p:sp>
        <p:nvSpPr>
          <p:cNvPr id="8" name="TextBox 7">
            <a:extLst>
              <a:ext uri="{FF2B5EF4-FFF2-40B4-BE49-F238E27FC236}">
                <a16:creationId xmlns:a16="http://schemas.microsoft.com/office/drawing/2014/main" id="{84E1AC7D-D6AD-597A-34E7-963B78F3442F}"/>
              </a:ext>
            </a:extLst>
          </p:cNvPr>
          <p:cNvSpPr txBox="1"/>
          <p:nvPr/>
        </p:nvSpPr>
        <p:spPr>
          <a:xfrm>
            <a:off x="7957651" y="1913840"/>
            <a:ext cx="3711249" cy="1015663"/>
          </a:xfrm>
          <a:prstGeom prst="rect">
            <a:avLst/>
          </a:prstGeom>
          <a:noFill/>
        </p:spPr>
        <p:txBody>
          <a:bodyPr wrap="square" rtlCol="0">
            <a:spAutoFit/>
          </a:bodyPr>
          <a:lstStyle/>
          <a:p>
            <a:pPr marL="342900" indent="-342900">
              <a:buFont typeface="Arial"/>
              <a:buChar char="•"/>
            </a:pPr>
            <a:r>
              <a:rPr lang="en-US" sz="2000">
                <a:cs typeface="Calibri"/>
              </a:rPr>
              <a:t>Use your phone to communicate during the webinar.</a:t>
            </a:r>
            <a:endParaRPr lang="en-US" sz="2000">
              <a:ea typeface="Calibri"/>
              <a:cs typeface="Calibri"/>
            </a:endParaRPr>
          </a:p>
        </p:txBody>
      </p:sp>
      <p:sp>
        <p:nvSpPr>
          <p:cNvPr id="9" name="TextBox 8">
            <a:extLst>
              <a:ext uri="{FF2B5EF4-FFF2-40B4-BE49-F238E27FC236}">
                <a16:creationId xmlns:a16="http://schemas.microsoft.com/office/drawing/2014/main" id="{2B255528-4151-C98E-B4BC-E7E43783A940}"/>
              </a:ext>
            </a:extLst>
          </p:cNvPr>
          <p:cNvSpPr txBox="1"/>
          <p:nvPr/>
        </p:nvSpPr>
        <p:spPr>
          <a:xfrm>
            <a:off x="629421" y="3608323"/>
            <a:ext cx="3466329" cy="369332"/>
          </a:xfrm>
          <a:prstGeom prst="rect">
            <a:avLst/>
          </a:prstGeom>
          <a:noFill/>
        </p:spPr>
        <p:txBody>
          <a:bodyPr wrap="square" rtlCol="0">
            <a:spAutoFit/>
          </a:bodyPr>
          <a:lstStyle/>
          <a:p>
            <a:r>
              <a:rPr lang="en-US"/>
              <a:t>Where are you joining from today?</a:t>
            </a:r>
          </a:p>
        </p:txBody>
      </p:sp>
      <p:pic>
        <p:nvPicPr>
          <p:cNvPr id="11" name="Picture 10">
            <a:extLst>
              <a:ext uri="{FF2B5EF4-FFF2-40B4-BE49-F238E27FC236}">
                <a16:creationId xmlns:a16="http://schemas.microsoft.com/office/drawing/2014/main" id="{EB6544AB-91F4-D632-10CE-DD970840176C}"/>
              </a:ext>
            </a:extLst>
          </p:cNvPr>
          <p:cNvPicPr>
            <a:picLocks noChangeAspect="1"/>
          </p:cNvPicPr>
          <p:nvPr/>
        </p:nvPicPr>
        <p:blipFill>
          <a:blip r:embed="rId5"/>
          <a:stretch>
            <a:fillRect/>
          </a:stretch>
        </p:blipFill>
        <p:spPr>
          <a:xfrm>
            <a:off x="4142754" y="3800811"/>
            <a:ext cx="3372321" cy="2343477"/>
          </a:xfrm>
          <a:prstGeom prst="rect">
            <a:avLst/>
          </a:prstGeom>
        </p:spPr>
      </p:pic>
    </p:spTree>
    <p:custDataLst>
      <p:tags r:id="rId1"/>
    </p:custDataLst>
    <p:extLst>
      <p:ext uri="{BB962C8B-B14F-4D97-AF65-F5344CB8AC3E}">
        <p14:creationId xmlns:p14="http://schemas.microsoft.com/office/powerpoint/2010/main" val="2828133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4BEB98-5C5C-F238-BC91-1AF52D0FC595}"/>
              </a:ext>
            </a:extLst>
          </p:cNvPr>
          <p:cNvSpPr txBox="1"/>
          <p:nvPr/>
        </p:nvSpPr>
        <p:spPr>
          <a:xfrm>
            <a:off x="4992346" y="612731"/>
            <a:ext cx="2605770" cy="707886"/>
          </a:xfrm>
          <a:prstGeom prst="rect">
            <a:avLst/>
          </a:prstGeom>
          <a:noFill/>
        </p:spPr>
        <p:txBody>
          <a:bodyPr wrap="square" lIns="91440" tIns="45720" rIns="91440" bIns="45720" rtlCol="0" anchor="t">
            <a:spAutoFit/>
          </a:bodyPr>
          <a:lstStyle/>
          <a:p>
            <a:r>
              <a:rPr lang="en-US" sz="4000" b="1">
                <a:latin typeface="Open Sans"/>
                <a:ea typeface="Open Sans"/>
                <a:cs typeface="Open Sans"/>
              </a:rPr>
              <a:t>Tracking</a:t>
            </a:r>
            <a:endParaRPr lang="en-US">
              <a:latin typeface="Calibri" panose="020F0502020204030204"/>
              <a:ea typeface="Open Sans"/>
              <a:cs typeface="Calibri"/>
            </a:endParaRPr>
          </a:p>
        </p:txBody>
      </p:sp>
      <p:graphicFrame>
        <p:nvGraphicFramePr>
          <p:cNvPr id="4" name="Diagram 4">
            <a:extLst>
              <a:ext uri="{FF2B5EF4-FFF2-40B4-BE49-F238E27FC236}">
                <a16:creationId xmlns:a16="http://schemas.microsoft.com/office/drawing/2014/main" id="{96B64274-EE35-6AFF-C456-30D3A4B28AE9}"/>
              </a:ext>
            </a:extLst>
          </p:cNvPr>
          <p:cNvGraphicFramePr/>
          <p:nvPr>
            <p:extLst>
              <p:ext uri="{D42A27DB-BD31-4B8C-83A1-F6EECF244321}">
                <p14:modId xmlns:p14="http://schemas.microsoft.com/office/powerpoint/2010/main" val="2836950491"/>
              </p:ext>
            </p:extLst>
          </p:nvPr>
        </p:nvGraphicFramePr>
        <p:xfrm>
          <a:off x="6931742" y="2091813"/>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4" name="Diagram 284">
            <a:extLst>
              <a:ext uri="{FF2B5EF4-FFF2-40B4-BE49-F238E27FC236}">
                <a16:creationId xmlns:a16="http://schemas.microsoft.com/office/drawing/2014/main" id="{DDE66074-EFBE-0A82-9A39-7EFDDD9F7376}"/>
              </a:ext>
            </a:extLst>
          </p:cNvPr>
          <p:cNvGraphicFramePr/>
          <p:nvPr>
            <p:extLst>
              <p:ext uri="{D42A27DB-BD31-4B8C-83A1-F6EECF244321}">
                <p14:modId xmlns:p14="http://schemas.microsoft.com/office/powerpoint/2010/main" val="1931508450"/>
              </p:ext>
            </p:extLst>
          </p:nvPr>
        </p:nvGraphicFramePr>
        <p:xfrm>
          <a:off x="762000" y="1710812"/>
          <a:ext cx="4977580" cy="39402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46" name="Rectangle 445">
            <a:extLst>
              <a:ext uri="{FF2B5EF4-FFF2-40B4-BE49-F238E27FC236}">
                <a16:creationId xmlns:a16="http://schemas.microsoft.com/office/drawing/2014/main" id="{C8A3D6C4-ACFD-BD1E-E336-BBC98CF74580}"/>
              </a:ext>
            </a:extLst>
          </p:cNvPr>
          <p:cNvSpPr/>
          <p:nvPr/>
        </p:nvSpPr>
        <p:spPr>
          <a:xfrm>
            <a:off x="0" y="145268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1370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28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D293F3E-2E32-F1F9-7708-D1F8676E7D9B}"/>
              </a:ext>
            </a:extLst>
          </p:cNvPr>
          <p:cNvGraphicFramePr>
            <a:graphicFrameLocks noGrp="1"/>
          </p:cNvGraphicFramePr>
          <p:nvPr>
            <p:ph idx="1"/>
            <p:extLst>
              <p:ext uri="{D42A27DB-BD31-4B8C-83A1-F6EECF244321}">
                <p14:modId xmlns:p14="http://schemas.microsoft.com/office/powerpoint/2010/main" val="1061864027"/>
              </p:ext>
            </p:extLst>
          </p:nvPr>
        </p:nvGraphicFramePr>
        <p:xfrm>
          <a:off x="838200" y="1718187"/>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6" name="TextBox 65">
            <a:extLst>
              <a:ext uri="{FF2B5EF4-FFF2-40B4-BE49-F238E27FC236}">
                <a16:creationId xmlns:a16="http://schemas.microsoft.com/office/drawing/2014/main" id="{D9DBBC5E-876E-CDBE-53CB-8056E5563AF4}"/>
              </a:ext>
            </a:extLst>
          </p:cNvPr>
          <p:cNvSpPr txBox="1"/>
          <p:nvPr/>
        </p:nvSpPr>
        <p:spPr>
          <a:xfrm>
            <a:off x="3677282" y="600441"/>
            <a:ext cx="4842608" cy="707886"/>
          </a:xfrm>
          <a:prstGeom prst="rect">
            <a:avLst/>
          </a:prstGeom>
          <a:noFill/>
        </p:spPr>
        <p:txBody>
          <a:bodyPr wrap="square" lIns="91440" tIns="45720" rIns="91440" bIns="45720" rtlCol="0" anchor="t">
            <a:spAutoFit/>
          </a:bodyPr>
          <a:lstStyle/>
          <a:p>
            <a:r>
              <a:rPr lang="en-US" sz="4000" b="1">
                <a:latin typeface="Open Sans"/>
                <a:ea typeface="Open Sans"/>
                <a:cs typeface="Open Sans"/>
              </a:rPr>
              <a:t>Tracking Methods</a:t>
            </a:r>
            <a:endParaRPr lang="en-US" err="1">
              <a:latin typeface="Calibri" panose="020F0502020204030204"/>
              <a:ea typeface="Open Sans"/>
              <a:cs typeface="Calibri"/>
            </a:endParaRPr>
          </a:p>
        </p:txBody>
      </p:sp>
      <p:sp>
        <p:nvSpPr>
          <p:cNvPr id="68" name="Rectangle 67">
            <a:extLst>
              <a:ext uri="{FF2B5EF4-FFF2-40B4-BE49-F238E27FC236}">
                <a16:creationId xmlns:a16="http://schemas.microsoft.com/office/drawing/2014/main" id="{E68818B8-EE63-64E1-69E3-B9521A3E4D16}"/>
              </a:ext>
            </a:extLst>
          </p:cNvPr>
          <p:cNvSpPr/>
          <p:nvPr/>
        </p:nvSpPr>
        <p:spPr>
          <a:xfrm>
            <a:off x="0" y="145268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58FF3E0-4771-A417-659C-3E5907E1F203}"/>
              </a:ext>
            </a:extLst>
          </p:cNvPr>
          <p:cNvSpPr txBox="1"/>
          <p:nvPr/>
        </p:nvSpPr>
        <p:spPr>
          <a:xfrm>
            <a:off x="2381250" y="5495925"/>
            <a:ext cx="4000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Example: Case File monitoring tools</a:t>
            </a:r>
          </a:p>
          <a:p>
            <a:pPr marL="285750" indent="-285750">
              <a:buFont typeface="Arial"/>
              <a:buChar char="•"/>
            </a:pPr>
            <a:r>
              <a:rPr lang="en-US">
                <a:cs typeface="Calibri" panose="020F0502020204030204"/>
              </a:rPr>
              <a:t>Example: 30-Day Knowledge Check</a:t>
            </a:r>
          </a:p>
        </p:txBody>
      </p:sp>
    </p:spTree>
    <p:custDataLst>
      <p:tags r:id="rId1"/>
    </p:custDataLst>
    <p:extLst>
      <p:ext uri="{BB962C8B-B14F-4D97-AF65-F5344CB8AC3E}">
        <p14:creationId xmlns:p14="http://schemas.microsoft.com/office/powerpoint/2010/main" val="26370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37C87D1-9CC6-4896-A904-2E7C19DB509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7165E5C-C9C8-45D3-9B30-04CC1B0D13F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FD999BC3-22A4-4F7C-AA9C-401669966A4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A3CCEE3-FB5C-4EF6-8319-758B0C174A2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C287E45F-C63D-4A06-B32F-A324D8BB2D5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21824D6-AE02-4162-A5F5-71EA8A540CE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7F0658-41EC-8BFB-1F3A-C6BAE280D05C}"/>
              </a:ext>
            </a:extLst>
          </p:cNvPr>
          <p:cNvSpPr/>
          <p:nvPr/>
        </p:nvSpPr>
        <p:spPr>
          <a:xfrm>
            <a:off x="557248" y="1807182"/>
            <a:ext cx="7924940" cy="731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Bef>
                <a:spcPts val="1000"/>
              </a:spcBef>
            </a:pPr>
            <a:r>
              <a:rPr lang="en-US" sz="2400">
                <a:solidFill>
                  <a:schemeClr val="tx1"/>
                </a:solidFill>
                <a:cs typeface="Calibri" panose="020F0502020204030204"/>
              </a:rPr>
              <a:t>Reflecting on what went well and any challenges and barriers to service delivery</a:t>
            </a:r>
            <a:endParaRPr lang="en-US" sz="2400">
              <a:solidFill>
                <a:schemeClr val="tx1"/>
              </a:solidFill>
              <a:ea typeface="+mn-lt"/>
              <a:cs typeface="+mn-lt"/>
            </a:endParaRPr>
          </a:p>
          <a:p>
            <a:pPr marL="285750" indent="-285750">
              <a:lnSpc>
                <a:spcPct val="90000"/>
              </a:lnSpc>
              <a:spcBef>
                <a:spcPts val="1000"/>
              </a:spcBef>
              <a:buFont typeface="Arial"/>
              <a:buChar char="•"/>
            </a:pPr>
            <a:endParaRPr lang="en-US" sz="2400">
              <a:solidFill>
                <a:schemeClr val="tx1"/>
              </a:solidFill>
              <a:ea typeface="+mn-lt"/>
              <a:cs typeface="+mn-lt"/>
            </a:endParaRPr>
          </a:p>
        </p:txBody>
      </p:sp>
      <p:sp>
        <p:nvSpPr>
          <p:cNvPr id="7" name="TextBox 6">
            <a:extLst>
              <a:ext uri="{FF2B5EF4-FFF2-40B4-BE49-F238E27FC236}">
                <a16:creationId xmlns:a16="http://schemas.microsoft.com/office/drawing/2014/main" id="{2F3B957C-7876-C71D-D998-8C8FD257064A}"/>
              </a:ext>
            </a:extLst>
          </p:cNvPr>
          <p:cNvSpPr txBox="1"/>
          <p:nvPr/>
        </p:nvSpPr>
        <p:spPr>
          <a:xfrm>
            <a:off x="4817727" y="547865"/>
            <a:ext cx="2954112" cy="707886"/>
          </a:xfrm>
          <a:prstGeom prst="rect">
            <a:avLst/>
          </a:prstGeom>
          <a:noFill/>
        </p:spPr>
        <p:txBody>
          <a:bodyPr wrap="square" lIns="91440" tIns="45720" rIns="91440" bIns="45720" rtlCol="0" anchor="t">
            <a:spAutoFit/>
          </a:bodyPr>
          <a:lstStyle/>
          <a:p>
            <a:r>
              <a:rPr lang="en-US" sz="4000" b="1">
                <a:latin typeface="Open Sans"/>
                <a:ea typeface="Open Sans"/>
                <a:cs typeface="Open Sans"/>
              </a:rPr>
              <a:t>Evaluation</a:t>
            </a:r>
            <a:endParaRPr lang="en-US">
              <a:latin typeface="Calibri" panose="020F0502020204030204"/>
              <a:ea typeface="Open Sans"/>
              <a:cs typeface="Calibri"/>
            </a:endParaRPr>
          </a:p>
        </p:txBody>
      </p:sp>
      <p:sp>
        <p:nvSpPr>
          <p:cNvPr id="9" name="Rectangle 8">
            <a:extLst>
              <a:ext uri="{FF2B5EF4-FFF2-40B4-BE49-F238E27FC236}">
                <a16:creationId xmlns:a16="http://schemas.microsoft.com/office/drawing/2014/main" id="{011C02AB-EE4E-6E93-9497-39321459B4ED}"/>
              </a:ext>
            </a:extLst>
          </p:cNvPr>
          <p:cNvSpPr/>
          <p:nvPr/>
        </p:nvSpPr>
        <p:spPr>
          <a:xfrm>
            <a:off x="0" y="124375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C0A1F1-A904-6709-1AA0-E52E8F77E19A}"/>
              </a:ext>
            </a:extLst>
          </p:cNvPr>
          <p:cNvSpPr txBox="1"/>
          <p:nvPr/>
        </p:nvSpPr>
        <p:spPr>
          <a:xfrm>
            <a:off x="8612971" y="2624455"/>
            <a:ext cx="341916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Segoe UI"/>
              </a:rPr>
              <a:t>Example:​​</a:t>
            </a:r>
            <a:endParaRPr lang="en-US" sz="2000" b="1"/>
          </a:p>
          <a:p>
            <a:pPr marL="342900" indent="-342900">
              <a:buFont typeface="Arial"/>
              <a:buChar char="•"/>
            </a:pPr>
            <a:r>
              <a:rPr lang="en-US" sz="2000" b="1">
                <a:cs typeface="Segoe UI"/>
              </a:rPr>
              <a:t>Goal: </a:t>
            </a:r>
            <a:r>
              <a:rPr lang="en-US" sz="2000">
                <a:cs typeface="Segoe UI"/>
              </a:rPr>
              <a:t>Attend follow-up health appts.</a:t>
            </a:r>
          </a:p>
          <a:p>
            <a:pPr marL="342900" indent="-342900">
              <a:buFont typeface="Arial"/>
              <a:buChar char="•"/>
            </a:pPr>
            <a:r>
              <a:rPr lang="en-US" sz="2000" b="1">
                <a:cs typeface="Segoe UI"/>
              </a:rPr>
              <a:t>Gap: </a:t>
            </a:r>
            <a:r>
              <a:rPr lang="en-US" sz="2000">
                <a:cs typeface="Segoe UI"/>
              </a:rPr>
              <a:t>Transportation access</a:t>
            </a:r>
          </a:p>
          <a:p>
            <a:pPr marL="342900" indent="-342900">
              <a:buFont typeface="Arial"/>
              <a:buChar char="•"/>
            </a:pPr>
            <a:r>
              <a:rPr lang="en-US" sz="2000" b="1">
                <a:cs typeface="Segoe UI"/>
              </a:rPr>
              <a:t>Solutions: </a:t>
            </a:r>
            <a:r>
              <a:rPr lang="en-US" sz="2000">
                <a:cs typeface="Segoe UI"/>
              </a:rPr>
              <a:t>Medicaid taxi education, volunteer support, public transit practice</a:t>
            </a:r>
          </a:p>
        </p:txBody>
      </p:sp>
      <p:graphicFrame>
        <p:nvGraphicFramePr>
          <p:cNvPr id="4" name="Diagram 5">
            <a:extLst>
              <a:ext uri="{FF2B5EF4-FFF2-40B4-BE49-F238E27FC236}">
                <a16:creationId xmlns:a16="http://schemas.microsoft.com/office/drawing/2014/main" id="{833EFE11-C1FF-2CF6-8EA7-110EE742C992}"/>
              </a:ext>
            </a:extLst>
          </p:cNvPr>
          <p:cNvGraphicFramePr/>
          <p:nvPr>
            <p:extLst>
              <p:ext uri="{D42A27DB-BD31-4B8C-83A1-F6EECF244321}">
                <p14:modId xmlns:p14="http://schemas.microsoft.com/office/powerpoint/2010/main" val="127393562"/>
              </p:ext>
            </p:extLst>
          </p:nvPr>
        </p:nvGraphicFramePr>
        <p:xfrm>
          <a:off x="639097" y="2620296"/>
          <a:ext cx="7374194" cy="3682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441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4267446" y="2969534"/>
            <a:ext cx="3655403" cy="923330"/>
          </a:xfrm>
          <a:prstGeom prst="rect">
            <a:avLst/>
          </a:prstGeom>
          <a:noFill/>
        </p:spPr>
        <p:txBody>
          <a:bodyPr wrap="square" lIns="91440" tIns="45720" rIns="91440" bIns="45720" rtlCol="0" anchor="t">
            <a:spAutoFit/>
          </a:bodyPr>
          <a:lstStyle/>
          <a:p>
            <a:r>
              <a:rPr lang="en-US" sz="5400">
                <a:solidFill>
                  <a:schemeClr val="bg1"/>
                </a:solidFill>
                <a:cs typeface="Calibri"/>
              </a:rPr>
              <a:t>Termination</a:t>
            </a:r>
          </a:p>
        </p:txBody>
      </p:sp>
    </p:spTree>
    <p:extLst>
      <p:ext uri="{BB962C8B-B14F-4D97-AF65-F5344CB8AC3E}">
        <p14:creationId xmlns:p14="http://schemas.microsoft.com/office/powerpoint/2010/main" val="3713209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4">
            <a:extLst>
              <a:ext uri="{FF2B5EF4-FFF2-40B4-BE49-F238E27FC236}">
                <a16:creationId xmlns:a16="http://schemas.microsoft.com/office/drawing/2014/main" id="{9D5EFE3E-A00A-2914-83EF-B8774730CFDA}"/>
              </a:ext>
            </a:extLst>
          </p:cNvPr>
          <p:cNvGraphicFramePr/>
          <p:nvPr>
            <p:extLst>
              <p:ext uri="{D42A27DB-BD31-4B8C-83A1-F6EECF244321}">
                <p14:modId xmlns:p14="http://schemas.microsoft.com/office/powerpoint/2010/main" val="3327158895"/>
              </p:ext>
            </p:extLst>
          </p:nvPr>
        </p:nvGraphicFramePr>
        <p:xfrm>
          <a:off x="1245047" y="1261613"/>
          <a:ext cx="10032766" cy="5129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2" name="TextBox 51">
            <a:extLst>
              <a:ext uri="{FF2B5EF4-FFF2-40B4-BE49-F238E27FC236}">
                <a16:creationId xmlns:a16="http://schemas.microsoft.com/office/drawing/2014/main" id="{C03F0C78-2FFF-6004-3762-79AF7D125ACE}"/>
              </a:ext>
            </a:extLst>
          </p:cNvPr>
          <p:cNvSpPr txBox="1"/>
          <p:nvPr/>
        </p:nvSpPr>
        <p:spPr>
          <a:xfrm>
            <a:off x="1957137" y="352926"/>
            <a:ext cx="8732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Open Sans"/>
                <a:ea typeface="Open Sans"/>
                <a:cs typeface="Open Sans"/>
              </a:rPr>
              <a:t>Termination for a Smooth Transition</a:t>
            </a:r>
            <a:endParaRPr lang="en-US" sz="3600">
              <a:latin typeface="Open Sans"/>
              <a:ea typeface="Open Sans"/>
              <a:cs typeface="Open Sans"/>
            </a:endParaRPr>
          </a:p>
        </p:txBody>
      </p:sp>
    </p:spTree>
    <p:custDataLst>
      <p:tags r:id="rId1"/>
    </p:custDataLst>
    <p:extLst>
      <p:ext uri="{BB962C8B-B14F-4D97-AF65-F5344CB8AC3E}">
        <p14:creationId xmlns:p14="http://schemas.microsoft.com/office/powerpoint/2010/main" val="15132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D9746E3-8A6A-478E-9E0E-B5450A85A0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BEE155C6-399D-4E32-89DB-3B4C8390F0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22ED9699-7748-4473-8E67-2639082E66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E04772FA-8DB2-478E-B517-9607163968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B6DB9D19-465F-49B5-9EC3-CD031CAD78A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0B9454DD-9B5C-445B-A1EA-B1018F24421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18346127-6E5E-4E9A-9AF5-367D2F4343F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FD6F742F-6916-4998-85F9-A934CB67D6E9}"/>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E66FED9A-D7F4-4077-A936-81FAD0829ACB}"/>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dgm id="{3DF8C14C-4FFF-425F-A44E-23A7175CE33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graphicEl>
                                              <a:dgm id="{6D047366-8EF4-4306-A3F9-B35FDF52EE1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225125" y="459325"/>
            <a:ext cx="2865682"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Recap</a:t>
            </a:r>
          </a:p>
        </p:txBody>
      </p:sp>
      <p:sp>
        <p:nvSpPr>
          <p:cNvPr id="4" name="Rectangle 3">
            <a:extLst>
              <a:ext uri="{FF2B5EF4-FFF2-40B4-BE49-F238E27FC236}">
                <a16:creationId xmlns:a16="http://schemas.microsoft.com/office/drawing/2014/main" id="{62435DC7-65B5-FEDD-9312-F21586430E3C}"/>
              </a:ext>
            </a:extLst>
          </p:cNvPr>
          <p:cNvSpPr/>
          <p:nvPr/>
        </p:nvSpPr>
        <p:spPr>
          <a:xfrm>
            <a:off x="4567908" y="1227304"/>
            <a:ext cx="3200401" cy="4571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E0E414-45D7-877A-9376-1DB7ED9CFFB6}"/>
              </a:ext>
            </a:extLst>
          </p:cNvPr>
          <p:cNvSpPr txBox="1"/>
          <p:nvPr/>
        </p:nvSpPr>
        <p:spPr>
          <a:xfrm>
            <a:off x="2847975" y="1884867"/>
            <a:ext cx="8524875" cy="4955203"/>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800">
                <a:latin typeface="Calibri"/>
                <a:ea typeface="Open Sans"/>
                <a:cs typeface="Open Sans"/>
              </a:rPr>
              <a:t>Goals of Case Management</a:t>
            </a:r>
          </a:p>
          <a:p>
            <a:pPr marL="914400" lvl="1" indent="-457200">
              <a:buFont typeface="Arial" panose="020B0604020202020204" pitchFamily="34" charset="0"/>
              <a:buChar char="•"/>
            </a:pPr>
            <a:r>
              <a:rPr lang="en-US" sz="2800">
                <a:latin typeface="Calibri"/>
                <a:ea typeface="Open Sans"/>
                <a:cs typeface="Open Sans"/>
              </a:rPr>
              <a:t>Strengths Based Case Management</a:t>
            </a:r>
          </a:p>
          <a:p>
            <a:pPr marL="914400" lvl="1" indent="-457200">
              <a:buFont typeface="Arial" panose="020B0604020202020204" pitchFamily="34" charset="0"/>
              <a:buChar char="•"/>
            </a:pPr>
            <a:r>
              <a:rPr lang="en-US" sz="2800">
                <a:latin typeface="Calibri"/>
                <a:ea typeface="Open Sans"/>
                <a:cs typeface="Open Sans"/>
              </a:rPr>
              <a:t>Case Management Process Best Practices:</a:t>
            </a:r>
          </a:p>
          <a:p>
            <a:pPr marL="1371600" lvl="2" indent="-457200">
              <a:buFont typeface="Arial" panose="020B0604020202020204" pitchFamily="34" charset="0"/>
              <a:buChar char="•"/>
            </a:pPr>
            <a:r>
              <a:rPr lang="en-US" sz="2800">
                <a:latin typeface="Calibri"/>
                <a:ea typeface="Open Sans"/>
                <a:cs typeface="Open Sans"/>
              </a:rPr>
              <a:t>Initial Engagement</a:t>
            </a:r>
          </a:p>
          <a:p>
            <a:pPr marL="1371600" lvl="2" indent="-457200">
              <a:buFont typeface="Arial" panose="020B0604020202020204" pitchFamily="34" charset="0"/>
              <a:buChar char="•"/>
            </a:pPr>
            <a:r>
              <a:rPr lang="en-US" sz="2800">
                <a:latin typeface="Calibri"/>
                <a:ea typeface="Open Sans"/>
                <a:cs typeface="Open Sans"/>
              </a:rPr>
              <a:t>Assessment</a:t>
            </a:r>
          </a:p>
          <a:p>
            <a:pPr marL="1371600" lvl="2" indent="-457200">
              <a:buFont typeface="Arial" panose="020B0604020202020204" pitchFamily="34" charset="0"/>
              <a:buChar char="•"/>
            </a:pPr>
            <a:r>
              <a:rPr lang="en-US" sz="2800">
                <a:latin typeface="Calibri"/>
                <a:ea typeface="Open Sans"/>
                <a:cs typeface="Open Sans"/>
              </a:rPr>
              <a:t>Planning</a:t>
            </a:r>
          </a:p>
          <a:p>
            <a:pPr marL="1371600" lvl="2" indent="-457200">
              <a:buFont typeface="Arial" panose="020B0604020202020204" pitchFamily="34" charset="0"/>
              <a:buChar char="•"/>
            </a:pPr>
            <a:r>
              <a:rPr lang="en-US" sz="2800">
                <a:latin typeface="Calibri"/>
                <a:ea typeface="Open Sans"/>
                <a:cs typeface="Open Sans"/>
              </a:rPr>
              <a:t>Facilitation</a:t>
            </a:r>
          </a:p>
          <a:p>
            <a:pPr marL="1371600" lvl="2" indent="-457200">
              <a:buFont typeface="Arial" panose="020B0604020202020204" pitchFamily="34" charset="0"/>
              <a:buChar char="•"/>
            </a:pPr>
            <a:r>
              <a:rPr lang="en-US" sz="2800">
                <a:latin typeface="Calibri"/>
                <a:ea typeface="Open Sans"/>
                <a:cs typeface="Open Sans"/>
              </a:rPr>
              <a:t>Tracking and Evaluation</a:t>
            </a:r>
          </a:p>
          <a:p>
            <a:pPr marL="1371600" lvl="2" indent="-457200">
              <a:buFont typeface="Arial" panose="020B0604020202020204" pitchFamily="34" charset="0"/>
              <a:buChar char="•"/>
            </a:pPr>
            <a:r>
              <a:rPr lang="en-US" sz="2800">
                <a:latin typeface="Calibri"/>
                <a:ea typeface="Open Sans"/>
                <a:cs typeface="Open Sans"/>
              </a:rPr>
              <a:t>Termination</a:t>
            </a:r>
          </a:p>
          <a:p>
            <a:pPr marL="1371600" lvl="2" indent="-457200">
              <a:buFont typeface="Arial" panose="020B0604020202020204" pitchFamily="34" charset="0"/>
              <a:buChar char="•"/>
            </a:pPr>
            <a:endParaRPr lang="en-US" sz="2800">
              <a:latin typeface="Calibri"/>
              <a:ea typeface="Open Sans"/>
              <a:cs typeface="Open Sans"/>
            </a:endParaRPr>
          </a:p>
          <a:p>
            <a:endParaRPr lang="en-US">
              <a:latin typeface="Calibri"/>
              <a:ea typeface="Open Sans"/>
              <a:cs typeface="Calibri" panose="020F0502020204030204"/>
            </a:endParaRPr>
          </a:p>
          <a:p>
            <a:endParaRPr lang="en-US">
              <a:latin typeface="Calibri"/>
              <a:ea typeface="Open Sans"/>
              <a:cs typeface="Calibri" panose="020F0502020204030204"/>
            </a:endParaRPr>
          </a:p>
        </p:txBody>
      </p:sp>
      <p:sp>
        <p:nvSpPr>
          <p:cNvPr id="6" name="Rectangle 5">
            <a:extLst>
              <a:ext uri="{FF2B5EF4-FFF2-40B4-BE49-F238E27FC236}">
                <a16:creationId xmlns:a16="http://schemas.microsoft.com/office/drawing/2014/main" id="{388FD571-AEE6-C864-2030-3DECE689B96E}"/>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DC4419B-07C4-D5E9-9ED5-ED99C8D366C9}"/>
              </a:ext>
            </a:extLst>
          </p:cNvPr>
          <p:cNvSpPr/>
          <p:nvPr/>
        </p:nvSpPr>
        <p:spPr>
          <a:xfrm>
            <a:off x="555874" y="876702"/>
            <a:ext cx="2409825" cy="223837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40861F-4B69-4E30-75CB-E07D42DDB3B0}"/>
              </a:ext>
            </a:extLst>
          </p:cNvPr>
          <p:cNvSpPr txBox="1"/>
          <p:nvPr/>
        </p:nvSpPr>
        <p:spPr>
          <a:xfrm>
            <a:off x="919620" y="1569504"/>
            <a:ext cx="20461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Open Sans"/>
                <a:ea typeface="Open Sans"/>
                <a:cs typeface="Open Sans"/>
              </a:rPr>
              <a:t>Today we discussed:</a:t>
            </a:r>
          </a:p>
        </p:txBody>
      </p:sp>
    </p:spTree>
    <p:custDataLst>
      <p:tags r:id="rId1"/>
    </p:custDataLst>
    <p:extLst>
      <p:ext uri="{BB962C8B-B14F-4D97-AF65-F5344CB8AC3E}">
        <p14:creationId xmlns:p14="http://schemas.microsoft.com/office/powerpoint/2010/main" val="2069795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020003-52CE-8754-D482-4D4DBCA71BC9}"/>
              </a:ext>
            </a:extLst>
          </p:cNvPr>
          <p:cNvSpPr txBox="1"/>
          <p:nvPr/>
        </p:nvSpPr>
        <p:spPr>
          <a:xfrm>
            <a:off x="4430395" y="2836525"/>
            <a:ext cx="7038975" cy="923330"/>
          </a:xfrm>
          <a:prstGeom prst="rect">
            <a:avLst/>
          </a:prstGeom>
          <a:noFill/>
        </p:spPr>
        <p:txBody>
          <a:bodyPr wrap="square" rtlCol="0">
            <a:spAutoFit/>
          </a:bodyPr>
          <a:lstStyle/>
          <a:p>
            <a:r>
              <a:rPr lang="en-US" sz="5400">
                <a:solidFill>
                  <a:schemeClr val="bg1"/>
                </a:solidFill>
              </a:rPr>
              <a:t>What’s next?</a:t>
            </a:r>
          </a:p>
        </p:txBody>
      </p:sp>
    </p:spTree>
    <p:extLst>
      <p:ext uri="{BB962C8B-B14F-4D97-AF65-F5344CB8AC3E}">
        <p14:creationId xmlns:p14="http://schemas.microsoft.com/office/powerpoint/2010/main" val="2048252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4224542" y="258574"/>
            <a:ext cx="4930051" cy="738664"/>
          </a:xfrm>
          <a:prstGeom prst="rect">
            <a:avLst/>
          </a:prstGeom>
          <a:noFill/>
        </p:spPr>
        <p:txBody>
          <a:bodyPr wrap="square" lIns="91440" tIns="45720" rIns="91440" bIns="45720" rtlCol="0" anchor="t">
            <a:spAutoFit/>
          </a:bodyPr>
          <a:lstStyle/>
          <a:p>
            <a:r>
              <a:rPr lang="en-US" sz="4200" b="1">
                <a:ea typeface="Open Sans"/>
                <a:cs typeface="Open Sans"/>
              </a:rPr>
              <a:t>Continue Learning!</a:t>
            </a:r>
          </a:p>
        </p:txBody>
      </p:sp>
      <p:sp>
        <p:nvSpPr>
          <p:cNvPr id="4" name="Rectangle 3">
            <a:extLst>
              <a:ext uri="{FF2B5EF4-FFF2-40B4-BE49-F238E27FC236}">
                <a16:creationId xmlns:a16="http://schemas.microsoft.com/office/drawing/2014/main" id="{62435DC7-65B5-FEDD-9312-F21586430E3C}"/>
              </a:ext>
            </a:extLst>
          </p:cNvPr>
          <p:cNvSpPr/>
          <p:nvPr/>
        </p:nvSpPr>
        <p:spPr>
          <a:xfrm>
            <a:off x="0" y="106063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4F291A-7927-375B-7742-8B0031B8FAFC}"/>
              </a:ext>
            </a:extLst>
          </p:cNvPr>
          <p:cNvSpPr/>
          <p:nvPr/>
        </p:nvSpPr>
        <p:spPr>
          <a:xfrm>
            <a:off x="498815" y="1918504"/>
            <a:ext cx="3275635" cy="3020992"/>
          </a:xfrm>
          <a:prstGeom prst="ellipse">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ln w="0"/>
                <a:solidFill>
                  <a:schemeClr val="tx1"/>
                </a:solidFill>
              </a:rPr>
              <a:t>Check out our      Case Management Manual on MRS Connect to go more in depth on these topics.</a:t>
            </a:r>
            <a:endParaRPr lang="en-US" sz="2000"/>
          </a:p>
        </p:txBody>
      </p:sp>
      <p:pic>
        <p:nvPicPr>
          <p:cNvPr id="15" name="Picture 14" descr="Graphical user interface, text, application, email&#10;&#10;Description automatically generated">
            <a:extLst>
              <a:ext uri="{FF2B5EF4-FFF2-40B4-BE49-F238E27FC236}">
                <a16:creationId xmlns:a16="http://schemas.microsoft.com/office/drawing/2014/main" id="{8E9C8340-78FC-3AD2-6528-1FA8155D2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542" y="1593227"/>
            <a:ext cx="7943850" cy="4895850"/>
          </a:xfrm>
          <a:prstGeom prst="rect">
            <a:avLst/>
          </a:prstGeom>
        </p:spPr>
      </p:pic>
      <p:sp>
        <p:nvSpPr>
          <p:cNvPr id="16" name="Oval 15">
            <a:extLst>
              <a:ext uri="{FF2B5EF4-FFF2-40B4-BE49-F238E27FC236}">
                <a16:creationId xmlns:a16="http://schemas.microsoft.com/office/drawing/2014/main" id="{3DE0D81D-DD8F-214A-B70C-27370ABFA6B1}"/>
              </a:ext>
            </a:extLst>
          </p:cNvPr>
          <p:cNvSpPr/>
          <p:nvPr/>
        </p:nvSpPr>
        <p:spPr>
          <a:xfrm>
            <a:off x="4881966" y="5222929"/>
            <a:ext cx="4680488" cy="3719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6909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4224542" y="258574"/>
            <a:ext cx="4930051" cy="738664"/>
          </a:xfrm>
          <a:prstGeom prst="rect">
            <a:avLst/>
          </a:prstGeom>
          <a:noFill/>
        </p:spPr>
        <p:txBody>
          <a:bodyPr wrap="square" lIns="91440" tIns="45720" rIns="91440" bIns="45720" rtlCol="0" anchor="t">
            <a:spAutoFit/>
          </a:bodyPr>
          <a:lstStyle/>
          <a:p>
            <a:r>
              <a:rPr lang="en-US" sz="4200" b="1">
                <a:ea typeface="Open Sans"/>
                <a:cs typeface="Open Sans"/>
              </a:rPr>
              <a:t>Continue Learning!</a:t>
            </a:r>
          </a:p>
        </p:txBody>
      </p:sp>
      <p:sp>
        <p:nvSpPr>
          <p:cNvPr id="4" name="Rectangle 3">
            <a:extLst>
              <a:ext uri="{FF2B5EF4-FFF2-40B4-BE49-F238E27FC236}">
                <a16:creationId xmlns:a16="http://schemas.microsoft.com/office/drawing/2014/main" id="{62435DC7-65B5-FEDD-9312-F21586430E3C}"/>
              </a:ext>
            </a:extLst>
          </p:cNvPr>
          <p:cNvSpPr/>
          <p:nvPr/>
        </p:nvSpPr>
        <p:spPr>
          <a:xfrm>
            <a:off x="0" y="106063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9B4445-04D2-B628-87E6-63819680CE25}"/>
              </a:ext>
            </a:extLst>
          </p:cNvPr>
          <p:cNvSpPr/>
          <p:nvPr/>
        </p:nvSpPr>
        <p:spPr>
          <a:xfrm>
            <a:off x="1718800" y="1912210"/>
            <a:ext cx="3275635" cy="3020992"/>
          </a:xfrm>
          <a:prstGeom prst="ellipse">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2000">
                <a:ln w="0"/>
                <a:solidFill>
                  <a:schemeClr val="tx1"/>
                </a:solidFill>
              </a:rPr>
              <a:t>Join us for another essential Case Management Webinar on March 16</a:t>
            </a:r>
            <a:endParaRPr lang="en-US" sz="2000">
              <a:ln w="0"/>
              <a:solidFill>
                <a:schemeClr val="tx1"/>
              </a:solidFill>
              <a:ea typeface="Calibri"/>
              <a:cs typeface="Calibri"/>
            </a:endParaRPr>
          </a:p>
        </p:txBody>
      </p:sp>
      <p:sp>
        <p:nvSpPr>
          <p:cNvPr id="8" name="Oval 7">
            <a:extLst>
              <a:ext uri="{FF2B5EF4-FFF2-40B4-BE49-F238E27FC236}">
                <a16:creationId xmlns:a16="http://schemas.microsoft.com/office/drawing/2014/main" id="{6CAB5B69-0CC3-4FEF-9A0A-4AB1D3BB696A}"/>
              </a:ext>
            </a:extLst>
          </p:cNvPr>
          <p:cNvSpPr/>
          <p:nvPr/>
        </p:nvSpPr>
        <p:spPr>
          <a:xfrm>
            <a:off x="6607738" y="1895425"/>
            <a:ext cx="3091030" cy="2963119"/>
          </a:xfrm>
          <a:prstGeom prst="ellipse">
            <a:avLst/>
          </a:prstGeom>
          <a:solidFill>
            <a:schemeClr val="accent1">
              <a:lumMod val="40000"/>
              <a:lumOff val="60000"/>
            </a:scheme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br>
              <a:rPr lang="en-US" sz="2000"/>
            </a:br>
            <a:r>
              <a:rPr lang="en-US" sz="2000">
                <a:solidFill>
                  <a:schemeClr val="tx1"/>
                </a:solidFill>
              </a:rPr>
              <a:t>“</a:t>
            </a:r>
            <a:r>
              <a:rPr lang="en-US" sz="2000" b="1">
                <a:solidFill>
                  <a:srgbClr val="008061"/>
                </a:solidFill>
              </a:rPr>
              <a:t>Best Practices for Writing Effective Case Notes</a:t>
            </a:r>
            <a:r>
              <a:rPr lang="en-US" sz="2000">
                <a:solidFill>
                  <a:schemeClr val="tx1"/>
                </a:solidFill>
                <a:latin typeface="Almaden Sans"/>
              </a:rPr>
              <a:t>”</a:t>
            </a:r>
            <a:endParaRPr lang="en-US" sz="2000">
              <a:solidFill>
                <a:schemeClr val="tx1"/>
              </a:solidFill>
              <a:ea typeface="Calibri"/>
              <a:cs typeface="Calibri"/>
            </a:endParaRPr>
          </a:p>
        </p:txBody>
      </p:sp>
      <p:sp>
        <p:nvSpPr>
          <p:cNvPr id="11" name="Arrow: Right 10">
            <a:extLst>
              <a:ext uri="{FF2B5EF4-FFF2-40B4-BE49-F238E27FC236}">
                <a16:creationId xmlns:a16="http://schemas.microsoft.com/office/drawing/2014/main" id="{AA7935A0-92B3-4320-6DAD-E7AF06A12798}"/>
              </a:ext>
            </a:extLst>
          </p:cNvPr>
          <p:cNvSpPr/>
          <p:nvPr/>
        </p:nvSpPr>
        <p:spPr>
          <a:xfrm>
            <a:off x="5408908" y="3422706"/>
            <a:ext cx="784357" cy="28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9030E4-4527-6D68-A606-289658C46CA9}"/>
              </a:ext>
            </a:extLst>
          </p:cNvPr>
          <p:cNvSpPr txBox="1"/>
          <p:nvPr/>
        </p:nvSpPr>
        <p:spPr>
          <a:xfrm>
            <a:off x="6758888" y="5244849"/>
            <a:ext cx="2909657" cy="923330"/>
          </a:xfrm>
          <a:prstGeom prst="rect">
            <a:avLst/>
          </a:prstGeom>
          <a:noFill/>
        </p:spPr>
        <p:txBody>
          <a:bodyPr wrap="square" lIns="91440" tIns="45720" rIns="91440" bIns="45720" rtlCol="0" anchor="t">
            <a:spAutoFit/>
          </a:bodyPr>
          <a:lstStyle/>
          <a:p>
            <a:pPr algn="ctr"/>
            <a:r>
              <a:rPr lang="en-US" b="1">
                <a:solidFill>
                  <a:srgbClr val="FF0000"/>
                </a:solidFill>
              </a:rPr>
              <a:t>Registration link will be in the Resettlement Connection!</a:t>
            </a:r>
            <a:endParaRPr lang="en-US" b="1">
              <a:solidFill>
                <a:srgbClr val="FF0000"/>
              </a:solidFill>
              <a:cs typeface="Calibri"/>
            </a:endParaRPr>
          </a:p>
        </p:txBody>
      </p:sp>
    </p:spTree>
    <p:custDataLst>
      <p:tags r:id="rId1"/>
    </p:custDataLst>
    <p:extLst>
      <p:ext uri="{BB962C8B-B14F-4D97-AF65-F5344CB8AC3E}">
        <p14:creationId xmlns:p14="http://schemas.microsoft.com/office/powerpoint/2010/main" val="2585032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60543" y="0"/>
            <a:ext cx="9051005" cy="5119896"/>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2431" y="4481623"/>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5525002"/>
            <a:ext cx="7862520" cy="1292662"/>
          </a:xfrm>
          <a:prstGeom prst="rect">
            <a:avLst/>
          </a:prstGeom>
          <a:noFill/>
        </p:spPr>
        <p:txBody>
          <a:bodyPr wrap="square" rtlCol="0">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Questions?</a:t>
            </a:r>
          </a:p>
          <a:p>
            <a:r>
              <a:rPr lang="en-US" sz="2000">
                <a:solidFill>
                  <a:schemeClr val="tx1"/>
                </a:solidFill>
                <a:latin typeface="Open Sans"/>
                <a:ea typeface="Open Sans"/>
                <a:cs typeface="Open Sans"/>
              </a:rPr>
              <a:t>Please add questions to the Q&amp;A box or raise your hand.</a:t>
            </a:r>
          </a:p>
          <a:p>
            <a:r>
              <a:rPr lang="en-US"/>
              <a:t> </a:t>
            </a:r>
          </a:p>
        </p:txBody>
      </p:sp>
    </p:spTree>
    <p:custDataLst>
      <p:tags r:id="rId1"/>
    </p:custDataLst>
    <p:extLst>
      <p:ext uri="{BB962C8B-B14F-4D97-AF65-F5344CB8AC3E}">
        <p14:creationId xmlns:p14="http://schemas.microsoft.com/office/powerpoint/2010/main" val="27600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93B63-BE4B-3A4F-7B51-2FC3C8960F2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51A455A-21C1-9E57-8247-9041D4DCDDA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E3C4319-7E15-A80A-2F8E-758B67AB39F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Where are you calling in from?</a:t>
            </a:r>
          </a:p>
        </p:txBody>
      </p:sp>
      <p:sp>
        <p:nvSpPr>
          <p:cNvPr id="7" name="Rectangle 6">
            <a:extLst>
              <a:ext uri="{FF2B5EF4-FFF2-40B4-BE49-F238E27FC236}">
                <a16:creationId xmlns:a16="http://schemas.microsoft.com/office/drawing/2014/main" id="{263906E8-1EDB-1221-8364-72DEB83923D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6133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F2B62E51-8894-9668-AAFD-8C94859C631F}"/>
              </a:ext>
            </a:extLst>
          </p:cNvPr>
          <p:cNvSpPr/>
          <p:nvPr/>
        </p:nvSpPr>
        <p:spPr>
          <a:xfrm>
            <a:off x="773783" y="1427533"/>
            <a:ext cx="4127701" cy="1009585"/>
          </a:xfrm>
          <a:prstGeom prst="wedgeRoundRectCallout">
            <a:avLst>
              <a:gd name="adj1" fmla="val 54763"/>
              <a:gd name="adj2" fmla="val 31447"/>
              <a:gd name="adj3" fmla="val 166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sp>
        <p:nvSpPr>
          <p:cNvPr id="8" name="TextBox 7">
            <a:extLst>
              <a:ext uri="{FF2B5EF4-FFF2-40B4-BE49-F238E27FC236}">
                <a16:creationId xmlns:a16="http://schemas.microsoft.com/office/drawing/2014/main" id="{4842B757-2C3A-44DB-FB9F-A5B661F30CC3}"/>
              </a:ext>
            </a:extLst>
          </p:cNvPr>
          <p:cNvSpPr txBox="1"/>
          <p:nvPr/>
        </p:nvSpPr>
        <p:spPr>
          <a:xfrm>
            <a:off x="1099595" y="2708476"/>
            <a:ext cx="3801889" cy="1200329"/>
          </a:xfrm>
          <a:prstGeom prst="rect">
            <a:avLst/>
          </a:prstGeom>
          <a:noFill/>
        </p:spPr>
        <p:txBody>
          <a:bodyPr wrap="square" rtlCol="0">
            <a:spAutoFit/>
          </a:bodyPr>
          <a:lstStyle/>
          <a:p>
            <a:r>
              <a:rPr lang="en-US" sz="2400" b="1"/>
              <a:t>Amy Krach</a:t>
            </a:r>
            <a:r>
              <a:rPr lang="en-US" sz="2400"/>
              <a:t>, Refugee Child Protection Coordinator, will be your facilitator today. </a:t>
            </a:r>
          </a:p>
        </p:txBody>
      </p:sp>
      <p:sp>
        <p:nvSpPr>
          <p:cNvPr id="9" name="Rectangle: Rounded Corners 8">
            <a:extLst>
              <a:ext uri="{FF2B5EF4-FFF2-40B4-BE49-F238E27FC236}">
                <a16:creationId xmlns:a16="http://schemas.microsoft.com/office/drawing/2014/main" id="{C7943C95-B1AE-88CB-540B-737D4B0CDA62}"/>
              </a:ext>
            </a:extLst>
          </p:cNvPr>
          <p:cNvSpPr/>
          <p:nvPr/>
        </p:nvSpPr>
        <p:spPr>
          <a:xfrm>
            <a:off x="6423949" y="1427533"/>
            <a:ext cx="4514127" cy="4371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6AFEA9-10BB-2852-DAC3-7A947FE78113}"/>
              </a:ext>
            </a:extLst>
          </p:cNvPr>
          <p:cNvPicPr>
            <a:picLocks noChangeAspect="1"/>
          </p:cNvPicPr>
          <p:nvPr/>
        </p:nvPicPr>
        <p:blipFill rotWithShape="1">
          <a:blip r:embed="rId3"/>
          <a:srcRect t="24711" r="-617" b="2309"/>
          <a:stretch/>
        </p:blipFill>
        <p:spPr>
          <a:xfrm>
            <a:off x="6870880" y="1868511"/>
            <a:ext cx="3609657" cy="34950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ustDataLst>
      <p:tags r:id="rId1"/>
    </p:custDataLst>
    <p:extLst>
      <p:ext uri="{BB962C8B-B14F-4D97-AF65-F5344CB8AC3E}">
        <p14:creationId xmlns:p14="http://schemas.microsoft.com/office/powerpoint/2010/main" val="284083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4735268" y="491982"/>
            <a:ext cx="2865682"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Overview</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4567908" y="1227304"/>
            <a:ext cx="3200401" cy="4571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E0E414-45D7-877A-9376-1DB7ED9CFFB6}"/>
              </a:ext>
            </a:extLst>
          </p:cNvPr>
          <p:cNvSpPr txBox="1"/>
          <p:nvPr/>
        </p:nvSpPr>
        <p:spPr>
          <a:xfrm>
            <a:off x="2847975" y="1884867"/>
            <a:ext cx="8524875" cy="4955203"/>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800">
                <a:latin typeface="Calibri"/>
                <a:ea typeface="Open Sans"/>
                <a:cs typeface="Open Sans"/>
              </a:rPr>
              <a:t>Goals of Case Management</a:t>
            </a:r>
          </a:p>
          <a:p>
            <a:pPr marL="914400" lvl="1" indent="-457200">
              <a:buFont typeface="Arial" panose="020B0604020202020204" pitchFamily="34" charset="0"/>
              <a:buChar char="•"/>
            </a:pPr>
            <a:r>
              <a:rPr lang="en-US" sz="2800">
                <a:latin typeface="Calibri"/>
                <a:ea typeface="Open Sans"/>
                <a:cs typeface="Open Sans"/>
              </a:rPr>
              <a:t>Strengths Based Case Management</a:t>
            </a:r>
          </a:p>
          <a:p>
            <a:pPr marL="914400" lvl="1" indent="-457200">
              <a:buFont typeface="Arial" panose="020B0604020202020204" pitchFamily="34" charset="0"/>
              <a:buChar char="•"/>
            </a:pPr>
            <a:r>
              <a:rPr lang="en-US" sz="2800">
                <a:latin typeface="Calibri"/>
                <a:ea typeface="Open Sans"/>
                <a:cs typeface="Open Sans"/>
              </a:rPr>
              <a:t>Case Management Process Best Practices:</a:t>
            </a:r>
          </a:p>
          <a:p>
            <a:pPr marL="1371600" lvl="2" indent="-457200">
              <a:buFont typeface="Arial" panose="020B0604020202020204" pitchFamily="34" charset="0"/>
              <a:buChar char="•"/>
            </a:pPr>
            <a:r>
              <a:rPr lang="en-US" sz="2800">
                <a:latin typeface="Calibri"/>
                <a:ea typeface="Open Sans"/>
                <a:cs typeface="Open Sans"/>
              </a:rPr>
              <a:t>Initial Engagement</a:t>
            </a:r>
          </a:p>
          <a:p>
            <a:pPr marL="1371600" lvl="2" indent="-457200">
              <a:buFont typeface="Arial" panose="020B0604020202020204" pitchFamily="34" charset="0"/>
              <a:buChar char="•"/>
            </a:pPr>
            <a:r>
              <a:rPr lang="en-US" sz="2800">
                <a:latin typeface="Calibri"/>
                <a:ea typeface="Open Sans"/>
                <a:cs typeface="Open Sans"/>
              </a:rPr>
              <a:t>Assessment</a:t>
            </a:r>
          </a:p>
          <a:p>
            <a:pPr marL="1371600" lvl="2" indent="-457200">
              <a:buFont typeface="Arial" panose="020B0604020202020204" pitchFamily="34" charset="0"/>
              <a:buChar char="•"/>
            </a:pPr>
            <a:r>
              <a:rPr lang="en-US" sz="2800">
                <a:latin typeface="Calibri"/>
                <a:ea typeface="Open Sans"/>
                <a:cs typeface="Open Sans"/>
              </a:rPr>
              <a:t>Planning</a:t>
            </a:r>
          </a:p>
          <a:p>
            <a:pPr marL="1371600" lvl="2" indent="-457200">
              <a:buFont typeface="Arial" panose="020B0604020202020204" pitchFamily="34" charset="0"/>
              <a:buChar char="•"/>
            </a:pPr>
            <a:r>
              <a:rPr lang="en-US" sz="2800">
                <a:latin typeface="Calibri"/>
                <a:ea typeface="Open Sans"/>
                <a:cs typeface="Open Sans"/>
              </a:rPr>
              <a:t>Facilitation</a:t>
            </a:r>
          </a:p>
          <a:p>
            <a:pPr marL="1371600" lvl="2" indent="-457200">
              <a:buFont typeface="Arial" panose="020B0604020202020204" pitchFamily="34" charset="0"/>
              <a:buChar char="•"/>
            </a:pPr>
            <a:r>
              <a:rPr lang="en-US" sz="2800">
                <a:latin typeface="Calibri"/>
                <a:ea typeface="Open Sans"/>
                <a:cs typeface="Open Sans"/>
              </a:rPr>
              <a:t>Tracking and Evaluation</a:t>
            </a:r>
          </a:p>
          <a:p>
            <a:pPr marL="1371600" lvl="2" indent="-457200">
              <a:buFont typeface="Arial" panose="020B0604020202020204" pitchFamily="34" charset="0"/>
              <a:buChar char="•"/>
            </a:pPr>
            <a:r>
              <a:rPr lang="en-US" sz="2800">
                <a:latin typeface="Calibri"/>
                <a:ea typeface="Open Sans"/>
                <a:cs typeface="Open Sans"/>
              </a:rPr>
              <a:t>Termination</a:t>
            </a:r>
          </a:p>
          <a:p>
            <a:pPr marL="1371600" lvl="2" indent="-457200">
              <a:buFont typeface="Arial" panose="020B0604020202020204" pitchFamily="34" charset="0"/>
              <a:buChar char="•"/>
            </a:pPr>
            <a:endParaRPr lang="en-US" sz="2800">
              <a:latin typeface="Calibri"/>
              <a:ea typeface="Open Sans"/>
              <a:cs typeface="Open Sans"/>
            </a:endParaRPr>
          </a:p>
          <a:p>
            <a:endParaRPr lang="en-US">
              <a:latin typeface="Calibri"/>
              <a:ea typeface="Open Sans"/>
              <a:cs typeface="Calibri" panose="020F0502020204030204"/>
            </a:endParaRPr>
          </a:p>
          <a:p>
            <a:endParaRPr lang="en-US">
              <a:latin typeface="Calibri"/>
              <a:ea typeface="Open Sans"/>
              <a:cs typeface="Calibri" panose="020F0502020204030204"/>
            </a:endParaRPr>
          </a:p>
        </p:txBody>
      </p:sp>
      <p:sp>
        <p:nvSpPr>
          <p:cNvPr id="6" name="Rectangle 5">
            <a:extLst>
              <a:ext uri="{FF2B5EF4-FFF2-40B4-BE49-F238E27FC236}">
                <a16:creationId xmlns:a16="http://schemas.microsoft.com/office/drawing/2014/main" id="{388FD571-AEE6-C864-2030-3DECE689B96E}"/>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DC4419B-07C4-D5E9-9ED5-ED99C8D366C9}"/>
              </a:ext>
            </a:extLst>
          </p:cNvPr>
          <p:cNvSpPr/>
          <p:nvPr/>
        </p:nvSpPr>
        <p:spPr>
          <a:xfrm>
            <a:off x="555874" y="876702"/>
            <a:ext cx="2409825" cy="223837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40861F-4B69-4E30-75CB-E07D42DDB3B0}"/>
              </a:ext>
            </a:extLst>
          </p:cNvPr>
          <p:cNvSpPr txBox="1"/>
          <p:nvPr/>
        </p:nvSpPr>
        <p:spPr>
          <a:xfrm>
            <a:off x="984934" y="1580390"/>
            <a:ext cx="20461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Open Sans" panose="020B0606030504020204" pitchFamily="34" charset="0"/>
                <a:ea typeface="Open Sans" panose="020B0606030504020204" pitchFamily="34" charset="0"/>
                <a:cs typeface="Open Sans" panose="020B0606030504020204" pitchFamily="34" charset="0"/>
              </a:rPr>
              <a:t>Today we’ll discuss:</a:t>
            </a:r>
          </a:p>
        </p:txBody>
      </p:sp>
    </p:spTree>
    <p:custDataLst>
      <p:tags r:id="rId1"/>
    </p:custDataLst>
    <p:extLst>
      <p:ext uri="{BB962C8B-B14F-4D97-AF65-F5344CB8AC3E}">
        <p14:creationId xmlns:p14="http://schemas.microsoft.com/office/powerpoint/2010/main" val="426537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3124954" y="539052"/>
            <a:ext cx="5878282"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Learning Objectives</a:t>
            </a:r>
          </a:p>
        </p:txBody>
      </p:sp>
      <p:graphicFrame>
        <p:nvGraphicFramePr>
          <p:cNvPr id="8" name="TextBox 4">
            <a:extLst>
              <a:ext uri="{FF2B5EF4-FFF2-40B4-BE49-F238E27FC236}">
                <a16:creationId xmlns:a16="http://schemas.microsoft.com/office/drawing/2014/main" id="{6A4EE561-9C54-77DC-B959-D79A22F3D304}"/>
              </a:ext>
            </a:extLst>
          </p:cNvPr>
          <p:cNvGraphicFramePr/>
          <p:nvPr>
            <p:extLst>
              <p:ext uri="{D42A27DB-BD31-4B8C-83A1-F6EECF244321}">
                <p14:modId xmlns:p14="http://schemas.microsoft.com/office/powerpoint/2010/main" val="3695171138"/>
              </p:ext>
            </p:extLst>
          </p:nvPr>
        </p:nvGraphicFramePr>
        <p:xfrm>
          <a:off x="629920" y="1808480"/>
          <a:ext cx="10861040" cy="450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6" name="Rectangle 175">
            <a:extLst>
              <a:ext uri="{FF2B5EF4-FFF2-40B4-BE49-F238E27FC236}">
                <a16:creationId xmlns:a16="http://schemas.microsoft.com/office/drawing/2014/main" id="{761D97D7-B7BB-7018-67B0-0A3137C2A138}"/>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256794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8E821211-C7C1-4D67-B13F-E8854EC567A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CFA11A4E-1221-4A49-AFE8-00627F1B53B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225B4962-AA46-4390-A9F4-2612DA5FEFC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B15CA3D0-1F0F-47E5-A792-DB3B2B4FDFE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697900A0-1407-4E02-9FDD-FD6E78E6FF0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593301E4-73D2-4B9D-88C6-818035A85F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1A0FC9-D8BD-A3DA-CDB7-5687F61626EA}"/>
              </a:ext>
            </a:extLst>
          </p:cNvPr>
          <p:cNvSpPr/>
          <p:nvPr/>
        </p:nvSpPr>
        <p:spPr>
          <a:xfrm>
            <a:off x="44823"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treemap chart&#10;&#10;Description automatically generated">
            <a:extLst>
              <a:ext uri="{FF2B5EF4-FFF2-40B4-BE49-F238E27FC236}">
                <a16:creationId xmlns:a16="http://schemas.microsoft.com/office/drawing/2014/main" id="{CA9EC976-BED4-9979-27CD-292FBFB4C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429" y="787078"/>
            <a:ext cx="3624720" cy="5098647"/>
          </a:xfrm>
          <a:prstGeom prst="rect">
            <a:avLst/>
          </a:prstGeom>
        </p:spPr>
      </p:pic>
      <p:sp>
        <p:nvSpPr>
          <p:cNvPr id="6" name="TextBox 5">
            <a:extLst>
              <a:ext uri="{FF2B5EF4-FFF2-40B4-BE49-F238E27FC236}">
                <a16:creationId xmlns:a16="http://schemas.microsoft.com/office/drawing/2014/main" id="{B9258C79-CCDC-C794-CBE1-2E894F4C7ACF}"/>
              </a:ext>
            </a:extLst>
          </p:cNvPr>
          <p:cNvSpPr txBox="1"/>
          <p:nvPr/>
        </p:nvSpPr>
        <p:spPr>
          <a:xfrm>
            <a:off x="6585994" y="1006997"/>
            <a:ext cx="4768771" cy="2677656"/>
          </a:xfrm>
          <a:prstGeom prst="rect">
            <a:avLst/>
          </a:prstGeom>
          <a:noFill/>
        </p:spPr>
        <p:txBody>
          <a:bodyPr wrap="square" lIns="91440" tIns="45720" rIns="91440" bIns="45720" rtlCol="0" anchor="t">
            <a:spAutoFit/>
          </a:bodyPr>
          <a:lstStyle/>
          <a:p>
            <a:r>
              <a:rPr lang="en-US" sz="2800"/>
              <a:t>Today’s content is based on USCCB’s newly-released Case Management Manual</a:t>
            </a:r>
          </a:p>
          <a:p>
            <a:endParaRPr lang="en-US" sz="2800"/>
          </a:p>
          <a:p>
            <a:pPr marL="457200" indent="-457200">
              <a:buFont typeface="Arial"/>
              <a:buChar char="•"/>
            </a:pPr>
            <a:r>
              <a:rPr lang="en-US" sz="2800"/>
              <a:t>Copies coming your way</a:t>
            </a:r>
            <a:endParaRPr lang="en-US" sz="2800">
              <a:ea typeface="Calibri"/>
              <a:cs typeface="Calibri"/>
            </a:endParaRPr>
          </a:p>
          <a:p>
            <a:pPr marL="457200" indent="-457200">
              <a:buFont typeface="Arial"/>
              <a:buChar char="•"/>
            </a:pPr>
            <a:r>
              <a:rPr lang="en-US" sz="2800"/>
              <a:t>MRS Connect</a:t>
            </a:r>
            <a:endParaRPr lang="en-US" sz="2800">
              <a:ea typeface="Calibri"/>
              <a:cs typeface="Calibri"/>
            </a:endParaRPr>
          </a:p>
        </p:txBody>
      </p:sp>
    </p:spTree>
    <p:extLst>
      <p:ext uri="{BB962C8B-B14F-4D97-AF65-F5344CB8AC3E}">
        <p14:creationId xmlns:p14="http://schemas.microsoft.com/office/powerpoint/2010/main" val="1628384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SLIDO_APP_VERSION" val="1.5.3.3511"/>
  <p:tag name="SLIDO_PRESENTATION_ID" val="00000000-0000-0000-0000-000000000000"/>
  <p:tag name="SLIDO_EVENT_UUID" val="70f7493f-0e48-48f2-9acb-7a229fbc40b7"/>
  <p:tag name="SLIDO_EVENT_SECTION_UUID" val="e3e3b320-eca2-4d9c-b297-f484572e1c98"/>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zcwODM0MTh9"/>
  <p:tag name="SLIDO_TYPE" val="SlidoPoll"/>
  <p:tag name="SLIDO_POLL_UUID" val="51b28952-a0c5-47ce-b479-8cfa03084ca3"/>
  <p:tag name="SLIDO_TIMELINE" val="W3sicG9sbFF1ZXN0aW9uVXVpZCI6Ijg3MjczMWI0LTBmMTYtNDUwNi04OWFlLWMwYzE5ZTU1M2UzNiIsInNob3dSZXN1bHRzIjp0cnVlLCJzaG93Q29ycmVjdEFuc3dlcnMiOmZhbHNlLCJ2b3RpbmdMb2NrZWQiOmZhbHNlfV0="/>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NzcwODMwMjV9"/>
  <p:tag name="SLIDO_TYPE" val="SlidoPoll"/>
  <p:tag name="SLIDO_POLL_UUID" val="176f1405-37d8-4877-a455-28d8afb1de44"/>
  <p:tag name="SLIDO_TIMELINE" val="W3sicG9sbFF1ZXN0aW9uVXVpZCI6IjcxNDJlZGViLTFkYjgtNGYxZi1iZDM5LThmMGFlN2NjM2QxOCIsInNob3dSZXN1bHRzIjp0cnVlLCJzaG93Q29ycmVjdEFuc3dlcnMiOmZhbHNlLCJ2b3RpbmdMb2NrZWQiOmZhbHNlfV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3A5EBFE83B0E418CFAAD93D18D1F68" ma:contentTypeVersion="10" ma:contentTypeDescription="Create a new document." ma:contentTypeScope="" ma:versionID="181f4de06adce769417dabbd91cfae7e">
  <xsd:schema xmlns:xsd="http://www.w3.org/2001/XMLSchema" xmlns:xs="http://www.w3.org/2001/XMLSchema" xmlns:p="http://schemas.microsoft.com/office/2006/metadata/properties" xmlns:ns3="a3909903-2e8c-41ee-ab2f-2f1aaa96a693" xmlns:ns4="b6454df7-e86e-4e1c-b69a-1aede50177e7" targetNamespace="http://schemas.microsoft.com/office/2006/metadata/properties" ma:root="true" ma:fieldsID="72a8a97d39f3427cdd721d99c8fb5d8f" ns3:_="" ns4:_="">
    <xsd:import namespace="a3909903-2e8c-41ee-ab2f-2f1aaa96a693"/>
    <xsd:import namespace="b6454df7-e86e-4e1c-b69a-1aede50177e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909903-2e8c-41ee-ab2f-2f1aaa96a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454df7-e86e-4e1c-b69a-1aede50177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3909903-2e8c-41ee-ab2f-2f1aaa96a693" xsi:nil="true"/>
  </documentManagement>
</p:properties>
</file>

<file path=customXml/itemProps1.xml><?xml version="1.0" encoding="utf-8"?>
<ds:datastoreItem xmlns:ds="http://schemas.openxmlformats.org/officeDocument/2006/customXml" ds:itemID="{27B708C9-062B-4300-8AC5-498C4383C65D}">
  <ds:schemaRefs>
    <ds:schemaRef ds:uri="a3909903-2e8c-41ee-ab2f-2f1aaa96a693"/>
    <ds:schemaRef ds:uri="b6454df7-e86e-4e1c-b69a-1aede50177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3.xml><?xml version="1.0" encoding="utf-8"?>
<ds:datastoreItem xmlns:ds="http://schemas.openxmlformats.org/officeDocument/2006/customXml" ds:itemID="{A414A009-F8B2-48C3-AF20-BF859823E618}">
  <ds:schemaRefs>
    <ds:schemaRef ds:uri="a3909903-2e8c-41ee-ab2f-2f1aaa96a693"/>
    <ds:schemaRef ds:uri="b6454df7-e86e-4e1c-b69a-1aede50177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49</Slides>
  <Notes>25</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to the Strength-Based Approach</vt:lpstr>
      <vt:lpstr>How to assess client strengths</vt:lpstr>
      <vt:lpstr>PowerPoint Presentation</vt:lpstr>
      <vt:lpstr>PowerPoint Presentation</vt:lpstr>
      <vt:lpstr>PowerPoint Presentation</vt:lpstr>
      <vt:lpstr>PowerPoint Presentation</vt:lpstr>
      <vt:lpstr>PowerPoint Presentation</vt:lpstr>
      <vt:lpstr>Introduce Role and Set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revision>3</cp:revision>
  <dcterms:created xsi:type="dcterms:W3CDTF">2020-10-22T16:02:30Z</dcterms:created>
  <dcterms:modified xsi:type="dcterms:W3CDTF">2023-02-24T02:08:58Z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0x010100E13A5EBFE83B0E418CFAAD93D18D1F68</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y fmtid="{D5CDD505-2E9C-101B-9397-08002B2CF9AE}" pid="5" name="MediaServiceImageTags">
    <vt:lpwstr/>
  </property>
  <property fmtid="{D5CDD505-2E9C-101B-9397-08002B2CF9AE}" pid="6" name="SlidoAppVersion">
    <vt:lpwstr>1.5.3.3511</vt:lpwstr>
  </property>
</Properties>
</file>