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Medium" panose="02000000000000000000" pitchFamily="2" charset="0"/>
      <p:regular r:id="rId52"/>
      <p:bold r:id="rId53"/>
      <p:italic r:id="rId54"/>
      <p:boldItalic r:id="rId55"/>
    </p:embeddedFont>
    <p:embeddedFont>
      <p:font typeface="Roboto Thin"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4">
          <p15:clr>
            <a:srgbClr val="A4A3A4"/>
          </p15:clr>
        </p15:guide>
        <p15:guide id="2" pos="72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aFZTMEMgR8oRwXeUXR2fFP1cZ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47c067881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47c067881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147c067881f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47c067881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02" name="Google Shape;302;g147c067881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0310e2f2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20310e2f2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a:p>
        </p:txBody>
      </p:sp>
      <p:sp>
        <p:nvSpPr>
          <p:cNvPr id="310" name="Google Shape;310;g120310e2f2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4df0f67c2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4df0f67c2_0_5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500"/>
          </a:p>
          <a:p>
            <a:pPr marL="0" lvl="0" indent="0" algn="l" rtl="0">
              <a:lnSpc>
                <a:spcPct val="90000"/>
              </a:lnSpc>
              <a:spcBef>
                <a:spcPts val="255"/>
              </a:spcBef>
              <a:spcAft>
                <a:spcPts val="0"/>
              </a:spcAft>
              <a:buClr>
                <a:schemeClr val="dk1"/>
              </a:buClr>
              <a:buSzPts val="1400"/>
              <a:buFont typeface="Arial"/>
              <a:buNone/>
            </a:pPr>
            <a:r>
              <a:rPr lang="en-US" sz="1300">
                <a:latin typeface="Open Sans"/>
                <a:ea typeface="Open Sans"/>
                <a:cs typeface="Open Sans"/>
                <a:sym typeface="Open Sans"/>
              </a:rPr>
              <a:t>Full list of eligible legal status for CAM:</a:t>
            </a:r>
            <a:endParaRPr sz="900"/>
          </a:p>
          <a:p>
            <a:pPr marL="0" lvl="0" indent="0" algn="l" rtl="0">
              <a:lnSpc>
                <a:spcPct val="90000"/>
              </a:lnSpc>
              <a:spcBef>
                <a:spcPts val="255"/>
              </a:spcBef>
              <a:spcAft>
                <a:spcPts val="0"/>
              </a:spcAft>
              <a:buClr>
                <a:schemeClr val="dk1"/>
              </a:buClr>
              <a:buSzPts val="1400"/>
              <a:buFont typeface="Arial"/>
              <a:buNone/>
            </a:pPr>
            <a:endParaRPr sz="600">
              <a:latin typeface="Open Sans"/>
              <a:ea typeface="Open Sans"/>
              <a:cs typeface="Open Sans"/>
              <a:sym typeface="Open Sans"/>
            </a:endParaRPr>
          </a:p>
          <a:p>
            <a:pPr marL="457200" lvl="0" indent="-165100" algn="l" rtl="0">
              <a:spcBef>
                <a:spcPts val="0"/>
              </a:spcBef>
              <a:spcAft>
                <a:spcPts val="0"/>
              </a:spcAft>
              <a:buClr>
                <a:schemeClr val="dk1"/>
              </a:buClr>
              <a:buSzPts val="400"/>
              <a:buFont typeface="Calibri"/>
              <a:buChar char="•"/>
            </a:pPr>
            <a:r>
              <a:rPr lang="en-US" sz="1400">
                <a:solidFill>
                  <a:srgbClr val="5D5F64"/>
                </a:solidFill>
              </a:rPr>
              <a:t>Lawful Permanent Resident (LPR)</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Temporary Protected Status (TPS)</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Parole</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Deferred Action (DACA)</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Deferred Action (Non-DACA)</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Deferred Enforced Departure</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Withholding of Removal</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Pending U Non-Immigrant Applicants (pending status acquired before May 15</a:t>
            </a:r>
            <a:r>
              <a:rPr lang="en-US" sz="1400" baseline="30000">
                <a:solidFill>
                  <a:srgbClr val="5D5F64"/>
                </a:solidFill>
              </a:rPr>
              <a:t>th</a:t>
            </a:r>
            <a:r>
              <a:rPr lang="en-US" sz="1400">
                <a:solidFill>
                  <a:srgbClr val="5D5F64"/>
                </a:solidFill>
              </a:rPr>
              <a:t> 2021)</a:t>
            </a:r>
            <a:endParaRPr sz="200"/>
          </a:p>
          <a:p>
            <a:pPr marL="457200" lvl="0" indent="-165100" algn="l" rtl="0">
              <a:spcBef>
                <a:spcPts val="0"/>
              </a:spcBef>
              <a:spcAft>
                <a:spcPts val="0"/>
              </a:spcAft>
              <a:buClr>
                <a:schemeClr val="dk1"/>
              </a:buClr>
              <a:buSzPts val="400"/>
              <a:buFont typeface="Calibri"/>
              <a:buChar char="•"/>
            </a:pPr>
            <a:r>
              <a:rPr lang="en-US" sz="1400">
                <a:solidFill>
                  <a:srgbClr val="5D5F64"/>
                </a:solidFill>
              </a:rPr>
              <a:t>Pending Asylum Applicants (pending status acquired before May 15</a:t>
            </a:r>
            <a:r>
              <a:rPr lang="en-US" sz="1400" baseline="30000">
                <a:solidFill>
                  <a:srgbClr val="5D5F64"/>
                </a:solidFill>
              </a:rPr>
              <a:t>th</a:t>
            </a:r>
            <a:r>
              <a:rPr lang="en-US" sz="1400">
                <a:solidFill>
                  <a:srgbClr val="5D5F64"/>
                </a:solidFill>
              </a:rPr>
              <a:t> 2021)</a:t>
            </a:r>
            <a:endParaRPr sz="200"/>
          </a:p>
          <a:p>
            <a:pPr marL="228600" lvl="0" indent="0" algn="l" rtl="0">
              <a:spcBef>
                <a:spcPts val="0"/>
              </a:spcBef>
              <a:spcAft>
                <a:spcPts val="0"/>
              </a:spcAft>
              <a:buClr>
                <a:schemeClr val="dk1"/>
              </a:buClr>
              <a:buSzPts val="1400"/>
              <a:buFont typeface="Arial"/>
              <a:buNone/>
            </a:pPr>
            <a:endParaRPr sz="1400">
              <a:solidFill>
                <a:srgbClr val="5D5F64"/>
              </a:solidFill>
            </a:endParaRPr>
          </a:p>
          <a:p>
            <a:pPr marL="228600" lvl="0" indent="0" algn="l" rtl="0">
              <a:spcBef>
                <a:spcPts val="0"/>
              </a:spcBef>
              <a:spcAft>
                <a:spcPts val="0"/>
              </a:spcAft>
              <a:buClr>
                <a:schemeClr val="dk1"/>
              </a:buClr>
              <a:buSzPts val="1400"/>
              <a:buFont typeface="Arial"/>
              <a:buNone/>
            </a:pPr>
            <a:r>
              <a:rPr lang="en-US" sz="1400">
                <a:solidFill>
                  <a:srgbClr val="5D5F64"/>
                </a:solidFill>
              </a:rPr>
              <a:t>This list is also available on MRSconnect AOR page, with examples of various documents a QP can show to prove their status</a:t>
            </a:r>
            <a:endParaRPr/>
          </a:p>
          <a:p>
            <a:pPr marL="0" lvl="0" indent="0" algn="l" rtl="0">
              <a:lnSpc>
                <a:spcPct val="115000"/>
              </a:lnSpc>
              <a:spcBef>
                <a:spcPts val="0"/>
              </a:spcBef>
              <a:spcAft>
                <a:spcPts val="0"/>
              </a:spcAft>
              <a:buSzPts val="1400"/>
              <a:buNone/>
            </a:pPr>
            <a:endParaRPr sz="1500"/>
          </a:p>
          <a:p>
            <a:pPr marL="0" lvl="0" indent="0" algn="l" rtl="0">
              <a:lnSpc>
                <a:spcPct val="90000"/>
              </a:lnSpc>
              <a:spcBef>
                <a:spcPts val="255"/>
              </a:spcBef>
              <a:spcAft>
                <a:spcPts val="0"/>
              </a:spcAft>
              <a:buSzPts val="1400"/>
              <a:buNone/>
            </a:pPr>
            <a:endParaRPr sz="1500"/>
          </a:p>
          <a:p>
            <a:pPr marL="0" lvl="0" indent="0" algn="l" rtl="0">
              <a:lnSpc>
                <a:spcPct val="90000"/>
              </a:lnSpc>
              <a:spcBef>
                <a:spcPts val="255"/>
              </a:spcBef>
              <a:spcAft>
                <a:spcPts val="0"/>
              </a:spcAft>
              <a:buClr>
                <a:schemeClr val="dk1"/>
              </a:buClr>
              <a:buSzPts val="1400"/>
              <a:buFont typeface="Arial"/>
              <a:buNone/>
            </a:pPr>
            <a:r>
              <a:rPr lang="en-US" sz="1500"/>
              <a:t>Eligible Relationships between QP and QCH: biological, legal guardian, adoptive, and step relationships</a:t>
            </a:r>
            <a:endParaRPr sz="1500"/>
          </a:p>
          <a:p>
            <a:pPr marL="0" lvl="0" indent="0" algn="l" rtl="0">
              <a:lnSpc>
                <a:spcPct val="115000"/>
              </a:lnSpc>
              <a:spcBef>
                <a:spcPts val="0"/>
              </a:spcBef>
              <a:spcAft>
                <a:spcPts val="0"/>
              </a:spcAft>
              <a:buSzPts val="1400"/>
              <a:buNone/>
            </a:pPr>
            <a:endParaRPr sz="1500"/>
          </a:p>
          <a:p>
            <a:pPr marL="0" lvl="0" indent="0" algn="l" rtl="0">
              <a:lnSpc>
                <a:spcPct val="115000"/>
              </a:lnSpc>
              <a:spcBef>
                <a:spcPts val="0"/>
              </a:spcBef>
              <a:spcAft>
                <a:spcPts val="0"/>
              </a:spcAft>
              <a:buSzPts val="1400"/>
              <a:buNone/>
            </a:pPr>
            <a:endParaRPr sz="1500"/>
          </a:p>
          <a:p>
            <a:pPr marL="0" lvl="0" indent="0" algn="l" rtl="0">
              <a:lnSpc>
                <a:spcPct val="115000"/>
              </a:lnSpc>
              <a:spcBef>
                <a:spcPts val="0"/>
              </a:spcBef>
              <a:spcAft>
                <a:spcPts val="0"/>
              </a:spcAft>
              <a:buSzPts val="1400"/>
              <a:buNone/>
            </a:pPr>
            <a:r>
              <a:rPr lang="en-US" sz="1500"/>
              <a:t>A child who is already in the US cannot be eligible to submit a new CAM application. We’ve had cases where a CAM application was submitted to us, then we were informed that the child had crossed the border into the US. Unfortunately in cases like that, the CAM processing can no longer continue since the child is already in the US.</a:t>
            </a:r>
            <a:endParaRPr sz="1700">
              <a:latin typeface="Century Gothic"/>
              <a:ea typeface="Century Gothic"/>
              <a:cs typeface="Century Gothic"/>
              <a:sym typeface="Century Gothic"/>
            </a:endParaRPr>
          </a:p>
        </p:txBody>
      </p:sp>
      <p:sp>
        <p:nvSpPr>
          <p:cNvPr id="319" name="Google Shape;319;g134df0f67c2_0_5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d704162052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d704162052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700"/>
              <a:t>Aside from the QCH, additional family members can be added on a CAM AOR: </a:t>
            </a:r>
            <a:endParaRPr/>
          </a:p>
          <a:p>
            <a:pPr marL="285750" lvl="0" indent="-285750" algn="l" rtl="0">
              <a:lnSpc>
                <a:spcPct val="90000"/>
              </a:lnSpc>
              <a:spcBef>
                <a:spcPts val="0"/>
              </a:spcBef>
              <a:spcAft>
                <a:spcPts val="0"/>
              </a:spcAft>
              <a:buSzPts val="1400"/>
              <a:buFont typeface="Arial"/>
              <a:buChar char="•"/>
            </a:pPr>
            <a:r>
              <a:rPr lang="en-US" sz="1700"/>
              <a:t>QCH’s child</a:t>
            </a:r>
            <a:endParaRPr/>
          </a:p>
          <a:p>
            <a:pPr marL="285750" lvl="0" indent="-285750" algn="l" rtl="0">
              <a:lnSpc>
                <a:spcPct val="90000"/>
              </a:lnSpc>
              <a:spcBef>
                <a:spcPts val="0"/>
              </a:spcBef>
              <a:spcAft>
                <a:spcPts val="0"/>
              </a:spcAft>
              <a:buSzPts val="1400"/>
              <a:buFont typeface="Arial"/>
              <a:buChar char="•"/>
            </a:pPr>
            <a:r>
              <a:rPr lang="en-US" sz="1700"/>
              <a:t>QP’s spouse (type C) </a:t>
            </a:r>
            <a:endParaRPr/>
          </a:p>
          <a:p>
            <a:pPr marL="285750" lvl="0" indent="-285750" algn="l" rtl="0">
              <a:lnSpc>
                <a:spcPct val="90000"/>
              </a:lnSpc>
              <a:spcBef>
                <a:spcPts val="0"/>
              </a:spcBef>
              <a:spcAft>
                <a:spcPts val="0"/>
              </a:spcAft>
              <a:buSzPts val="1400"/>
              <a:buFont typeface="Arial"/>
              <a:buChar char="•"/>
            </a:pPr>
            <a:r>
              <a:rPr lang="en-US" sz="1700"/>
              <a:t>QCH’s other biological parent (Type D)</a:t>
            </a:r>
            <a:endParaRPr/>
          </a:p>
          <a:p>
            <a:pPr marL="285750" lvl="0" indent="-285750" algn="l" rtl="0">
              <a:lnSpc>
                <a:spcPct val="90000"/>
              </a:lnSpc>
              <a:spcBef>
                <a:spcPts val="0"/>
              </a:spcBef>
              <a:spcAft>
                <a:spcPts val="0"/>
              </a:spcAft>
              <a:buSzPts val="1400"/>
              <a:buFont typeface="Arial"/>
              <a:buChar char="•"/>
            </a:pPr>
            <a:r>
              <a:rPr lang="en-US" sz="1700"/>
              <a:t>QCH’s caregiver (type E)</a:t>
            </a:r>
            <a:endParaRPr/>
          </a:p>
          <a:p>
            <a:pPr marL="285750" lvl="0" indent="-285750" algn="l" rtl="0">
              <a:lnSpc>
                <a:spcPct val="90000"/>
              </a:lnSpc>
              <a:spcBef>
                <a:spcPts val="0"/>
              </a:spcBef>
              <a:spcAft>
                <a:spcPts val="0"/>
              </a:spcAft>
              <a:buSzPts val="1400"/>
              <a:buFont typeface="Arial"/>
              <a:buChar char="•"/>
            </a:pPr>
            <a:r>
              <a:rPr lang="en-US" sz="1700"/>
              <a:t>siblings of the QCH who are married or over 21 (type F) </a:t>
            </a:r>
            <a:endParaRPr/>
          </a:p>
          <a:p>
            <a:pPr marL="0" lvl="0" indent="0" algn="l" rtl="0">
              <a:lnSpc>
                <a:spcPct val="90000"/>
              </a:lnSpc>
              <a:spcBef>
                <a:spcPts val="0"/>
              </a:spcBef>
              <a:spcAft>
                <a:spcPts val="0"/>
              </a:spcAft>
              <a:buSzPts val="1400"/>
              <a:buFont typeface="Arial"/>
              <a:buNone/>
            </a:pPr>
            <a:endParaRPr sz="1700"/>
          </a:p>
        </p:txBody>
      </p:sp>
      <p:sp>
        <p:nvSpPr>
          <p:cNvPr id="334" name="Google Shape;334;g1d704162052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7c067881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147c067881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147c067881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47c067881f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147c067881f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d704162052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d704162052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highlight>
                  <a:srgbClr val="FFFFFF"/>
                </a:highlight>
                <a:latin typeface="Arial"/>
                <a:ea typeface="Arial"/>
                <a:cs typeface="Arial"/>
                <a:sym typeface="Arial"/>
              </a:rPr>
              <a:t>the recorded training on KIND referrals, available on MRS Connect.  </a:t>
            </a:r>
            <a:endParaRPr sz="16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g1d704162052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4df0f67c2_0_10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34df0f67c2_0_10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a:p>
        </p:txBody>
      </p:sp>
      <p:sp>
        <p:nvSpPr>
          <p:cNvPr id="365" name="Google Shape;365;g134df0f67c2_0_10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02ff7c2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1202ff7c2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just" rtl="0">
              <a:lnSpc>
                <a:spcPct val="100000"/>
              </a:lnSpc>
              <a:spcBef>
                <a:spcPts val="0"/>
              </a:spcBef>
              <a:spcAft>
                <a:spcPts val="0"/>
              </a:spcAft>
              <a:buSzPts val="1400"/>
              <a:buNone/>
            </a:pPr>
            <a:endParaRPr>
              <a:solidFill>
                <a:srgbClr val="000000"/>
              </a:solidFill>
            </a:endParaRPr>
          </a:p>
        </p:txBody>
      </p:sp>
      <p:sp>
        <p:nvSpPr>
          <p:cNvPr id="374" name="Google Shape;374;g1202ff7c29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7041620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d7041620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500"/>
          </a:p>
          <a:p>
            <a:pPr marL="0" lvl="0" indent="0" algn="l" rtl="0">
              <a:spcBef>
                <a:spcPts val="0"/>
              </a:spcBef>
              <a:spcAft>
                <a:spcPts val="0"/>
              </a:spcAft>
              <a:buClr>
                <a:schemeClr val="dk1"/>
              </a:buClr>
              <a:buSzPts val="1400"/>
              <a:buFont typeface="Arial"/>
              <a:buNone/>
            </a:pPr>
            <a:r>
              <a:rPr lang="en-US" sz="1400"/>
              <a:t>Full FSU Countries: </a:t>
            </a:r>
            <a:r>
              <a:rPr lang="en-US" sz="1600"/>
              <a:t>Armenia, Azerbaijan, Belarus, Estonia, Georgia, Kazakhstan, Kyrgyzstan, Latvia, Lithuania, Moldova, Russia, Tajikistan, Turkmenistan, Ukraine and Uzbekistan. </a:t>
            </a:r>
            <a:endParaRPr sz="1000"/>
          </a:p>
          <a:p>
            <a:pPr marL="0" lvl="0" indent="0" algn="l" rtl="0">
              <a:lnSpc>
                <a:spcPct val="100000"/>
              </a:lnSpc>
              <a:spcBef>
                <a:spcPts val="0"/>
              </a:spcBef>
              <a:spcAft>
                <a:spcPts val="0"/>
              </a:spcAft>
              <a:buSzPts val="1400"/>
              <a:buNone/>
            </a:pPr>
            <a:endParaRPr sz="1000"/>
          </a:p>
        </p:txBody>
      </p:sp>
      <p:sp>
        <p:nvSpPr>
          <p:cNvPr id="383" name="Google Shape;3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47c067881f_1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g147c067881f_1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47c067881f_1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147c067881f_1_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147c067881f_1_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47c067881f_1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05" name="Google Shape;405;g147c067881f_1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7c067881f_1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147c067881f_1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f64e57e11a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f64e57e11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e68c584f79_1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e68c584f79_1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1e68c584f79_1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We have come to the end of the presentation, if you have any questions about any part of the presentation, feel free to ask. </a:t>
            </a:r>
            <a:endParaRPr sz="1400"/>
          </a:p>
          <a:p>
            <a:pPr marL="0" lvl="0" indent="0" algn="l" rtl="0">
              <a:lnSpc>
                <a:spcPct val="115000"/>
              </a:lnSpc>
              <a:spcBef>
                <a:spcPts val="0"/>
              </a:spcBef>
              <a:spcAft>
                <a:spcPts val="0"/>
              </a:spcAft>
              <a:buClr>
                <a:schemeClr val="dk1"/>
              </a:buClr>
              <a:buSzPts val="1100"/>
              <a:buFont typeface="Arial"/>
              <a:buNone/>
            </a:pPr>
            <a:r>
              <a:rPr lang="en-US" sz="1400"/>
              <a:t>Thank you! </a:t>
            </a:r>
            <a:endParaRPr/>
          </a:p>
        </p:txBody>
      </p:sp>
      <p:sp>
        <p:nvSpPr>
          <p:cNvPr id="474" name="Google Shape;4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e68c584f79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e68c584f79_1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We have come to the end of the presentation, if you have any questions about any part of the presentation, feel free to ask. </a:t>
            </a:r>
            <a:endParaRPr sz="1400"/>
          </a:p>
          <a:p>
            <a:pPr marL="0" lvl="0" indent="0" algn="l" rtl="0">
              <a:lnSpc>
                <a:spcPct val="115000"/>
              </a:lnSpc>
              <a:spcBef>
                <a:spcPts val="0"/>
              </a:spcBef>
              <a:spcAft>
                <a:spcPts val="0"/>
              </a:spcAft>
              <a:buClr>
                <a:schemeClr val="dk1"/>
              </a:buClr>
              <a:buSzPts val="1100"/>
              <a:buFont typeface="Arial"/>
              <a:buNone/>
            </a:pPr>
            <a:r>
              <a:rPr lang="en-US" sz="1400"/>
              <a:t>Thank you! </a:t>
            </a:r>
            <a:endParaRPr/>
          </a:p>
        </p:txBody>
      </p:sp>
      <p:sp>
        <p:nvSpPr>
          <p:cNvPr id="483" name="Google Shape;483;g1e68c584f79_1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d704162052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d704162052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47c067881f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47c067881f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47c067881f_1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4df0f67c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p>
          <a:p>
            <a:pPr marL="0" lvl="0" indent="0" algn="l" rtl="0">
              <a:lnSpc>
                <a:spcPct val="100000"/>
              </a:lnSpc>
              <a:spcBef>
                <a:spcPts val="0"/>
              </a:spcBef>
              <a:spcAft>
                <a:spcPts val="0"/>
              </a:spcAft>
              <a:buSzPts val="1400"/>
              <a:buNone/>
            </a:pPr>
            <a:endParaRPr sz="1700"/>
          </a:p>
          <a:p>
            <a:pPr marL="0" lvl="0" indent="0" algn="l" rtl="0">
              <a:lnSpc>
                <a:spcPct val="100000"/>
              </a:lnSpc>
              <a:spcBef>
                <a:spcPts val="0"/>
              </a:spcBef>
              <a:spcAft>
                <a:spcPts val="0"/>
              </a:spcAft>
              <a:buSzPts val="1400"/>
              <a:buNone/>
            </a:pPr>
            <a:endParaRPr sz="1700"/>
          </a:p>
        </p:txBody>
      </p:sp>
      <p:sp>
        <p:nvSpPr>
          <p:cNvPr id="234" name="Google Shape;234;g134df0f67c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2ff7c298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202ff7c298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56" name="Google Shape;256;g1202ff7c298_0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02ff7c29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a:t>In cases where siblings are under 21y/o, unmarried and still in the care of a parent, they can be added as derivatives of the parent, as long as the parent is listed as a Qualifying Family Member on the AOR.   </a:t>
            </a:r>
            <a:endParaRPr sz="1400"/>
          </a:p>
          <a:p>
            <a:pPr marL="0" lvl="0" indent="0" algn="l" rtl="0">
              <a:lnSpc>
                <a:spcPct val="100000"/>
              </a:lnSpc>
              <a:spcBef>
                <a:spcPts val="1200"/>
              </a:spcBef>
              <a:spcAft>
                <a:spcPts val="0"/>
              </a:spcAft>
              <a:buClr>
                <a:schemeClr val="dk1"/>
              </a:buClr>
              <a:buSzPts val="1100"/>
              <a:buFont typeface="Arial"/>
              <a:buNone/>
            </a:pPr>
            <a:r>
              <a:rPr lang="en-US" sz="1600"/>
              <a:t>P3 applications aren’t generally processed in-country. </a:t>
            </a:r>
            <a:endParaRPr sz="1600"/>
          </a:p>
          <a:p>
            <a:pPr marL="0" lvl="0" indent="0" algn="l" rtl="0">
              <a:lnSpc>
                <a:spcPct val="100000"/>
              </a:lnSpc>
              <a:spcBef>
                <a:spcPts val="1200"/>
              </a:spcBef>
              <a:spcAft>
                <a:spcPts val="0"/>
              </a:spcAft>
              <a:buClr>
                <a:schemeClr val="dk1"/>
              </a:buClr>
              <a:buSzPts val="1100"/>
              <a:buFont typeface="Arial"/>
              <a:buNone/>
            </a:pPr>
            <a:r>
              <a:rPr lang="en-US" sz="1600"/>
              <a:t>For Example: if an Afghan SIV anchor wants to apply for his wife, the spouse would have to be outside of Afghanistan and be registered as a refugee in her current country of residence. </a:t>
            </a:r>
            <a:endParaRPr sz="1600"/>
          </a:p>
          <a:p>
            <a:pPr marL="0" lvl="0" indent="0" algn="l" rtl="0">
              <a:lnSpc>
                <a:spcPct val="115000"/>
              </a:lnSpc>
              <a:spcBef>
                <a:spcPts val="1200"/>
              </a:spcBef>
              <a:spcAft>
                <a:spcPts val="1200"/>
              </a:spcAft>
              <a:buClr>
                <a:schemeClr val="dk1"/>
              </a:buClr>
              <a:buSzPts val="1100"/>
              <a:buFont typeface="Arial"/>
              <a:buNone/>
            </a:pPr>
            <a:r>
              <a:rPr lang="en-US" sz="1300" i="1">
                <a:solidFill>
                  <a:srgbClr val="C00000"/>
                </a:solidFill>
                <a:latin typeface="Arial"/>
                <a:ea typeface="Arial"/>
                <a:cs typeface="Arial"/>
                <a:sym typeface="Arial"/>
              </a:rPr>
              <a:t>Note: Parole is not an eligible legal status, therefore Afghan parolees are not eligible for P3</a:t>
            </a:r>
            <a:endParaRPr sz="1800"/>
          </a:p>
        </p:txBody>
      </p:sp>
      <p:sp>
        <p:nvSpPr>
          <p:cNvPr id="264" name="Google Shape;264;g1202ff7c29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f64e57e11a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50">
              <a:solidFill>
                <a:srgbClr val="5D5F64"/>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750">
              <a:solidFill>
                <a:srgbClr val="5D5F64"/>
              </a:solidFill>
              <a:highlight>
                <a:srgbClr val="FFFFFF"/>
              </a:highlight>
              <a:latin typeface="Arial"/>
              <a:ea typeface="Arial"/>
              <a:cs typeface="Arial"/>
              <a:sym typeface="Arial"/>
            </a:endParaRPr>
          </a:p>
        </p:txBody>
      </p:sp>
      <p:sp>
        <p:nvSpPr>
          <p:cNvPr id="282" name="Google Shape;282;g1f64e57e11a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147c067881f_1_2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147c067881f_1_2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47c067881f_1_2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147c067881f_1_2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47c067881f_1_2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g147c067881f_1_2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147c067881f_1_2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47c067881f_1_2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147c067881f_1_2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147c067881f_1_2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147c067881f_1_2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47c067881f_1_2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47c067881f_1_2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147c067881f_1_2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47c067881f_1_2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g147c067881f_1_2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147c067881f_1_2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47c067881f_1_2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147c067881f_1_2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47c067881f_1_24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147c067881f_1_24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147c067881f_1_2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47c067881f_1_2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147c067881f_1_2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147c067881f_1_24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47c067881f_1_24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g147c067881f_1_24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147c067881f_1_24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147c067881f_1_24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147c067881f_1_2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47c067881f_1_2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47c067881f_1_2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147c067881f_1_2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147c067881f_1_2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47c067881f_1_2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47c067881f_1_2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147c067881f_1_2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47c067881f_1_26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147c067881f_1_26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147c067881f_1_2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47c067881f_1_2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47c067881f_1_2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147c067881f_1_26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47c067881f_1_269"/>
          <p:cNvSpPr>
            <a:spLocks noGrp="1"/>
          </p:cNvSpPr>
          <p:nvPr>
            <p:ph type="pic" idx="2"/>
          </p:nvPr>
        </p:nvSpPr>
        <p:spPr>
          <a:xfrm>
            <a:off x="5183188" y="987425"/>
            <a:ext cx="6172200" cy="4873500"/>
          </a:xfrm>
          <a:prstGeom prst="rect">
            <a:avLst/>
          </a:prstGeom>
          <a:noFill/>
          <a:ln>
            <a:noFill/>
          </a:ln>
        </p:spPr>
      </p:sp>
      <p:sp>
        <p:nvSpPr>
          <p:cNvPr id="143" name="Google Shape;143;g147c067881f_1_26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147c067881f_1_2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47c067881f_1_2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47c067881f_1_2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147c067881f_1_2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47c067881f_1_27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147c067881f_1_2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147c067881f_1_2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147c067881f_1_2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147c067881f_1_28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47c067881f_1_28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147c067881f_1_2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147c067881f_1_2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47c067881f_1_2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84"/>
        <p:cNvGrpSpPr/>
        <p:nvPr/>
      </p:nvGrpSpPr>
      <p:grpSpPr>
        <a:xfrm>
          <a:off x="0" y="0"/>
          <a:ext cx="0" cy="0"/>
          <a:chOff x="0" y="0"/>
          <a:chExt cx="0" cy="0"/>
        </a:xfrm>
      </p:grpSpPr>
      <p:sp>
        <p:nvSpPr>
          <p:cNvPr id="85" name="Google Shape;85;g147c067881f_1_2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147c067881f_1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147c067881f_1_2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47c067881f_1_2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147c067881f_1_2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renade.com/controls/filler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AORcommunication@usccb.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renade.com/controls/fillerupd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ORcommunication@usccb.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gamije@usccb.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AORcommunication@usccb.org" TargetMode="External"/><Relationship Id="rId3" Type="http://schemas.openxmlformats.org/officeDocument/2006/relationships/hyperlink" Target="https://mrsconnect.org/resettlement-services/reception-and-placement-rp/affidavit-of-relationship-aor/#4" TargetMode="External"/><Relationship Id="rId7" Type="http://schemas.openxmlformats.org/officeDocument/2006/relationships/hyperlink" Target="https://seirmprod.servicenowservices.com/reunificatio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state.gov/afghanistan-family-reunification/" TargetMode="External"/><Relationship Id="rId5" Type="http://schemas.openxmlformats.org/officeDocument/2006/relationships/hyperlink" Target="mailto:solicitantesCAM@supportkind.org" TargetMode="External"/><Relationship Id="rId10" Type="http://schemas.openxmlformats.org/officeDocument/2006/relationships/image" Target="../media/image9.png"/><Relationship Id="rId4" Type="http://schemas.openxmlformats.org/officeDocument/2006/relationships/hyperlink" Target="https://kindoi.legalserver.org/modules/matter/extern_intake.php?pid=132&amp;h=f0baaf&amp;" TargetMode="External"/><Relationship Id="rId9" Type="http://schemas.openxmlformats.org/officeDocument/2006/relationships/hyperlink" Target="mailto:AOR@usccb.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7000">
              <a:schemeClr val="lt1"/>
            </a:gs>
            <a:gs pos="98500">
              <a:srgbClr val="D8E2F3"/>
            </a:gs>
            <a:gs pos="100000">
              <a:srgbClr val="C6E1B4"/>
            </a:gs>
          </a:gsLst>
          <a:lin ang="5400000" scaled="0"/>
        </a:gradFill>
        <a:effectLst/>
      </p:bgPr>
    </p:bg>
    <p:spTree>
      <p:nvGrpSpPr>
        <p:cNvPr id="1" name="Shape 162"/>
        <p:cNvGrpSpPr/>
        <p:nvPr/>
      </p:nvGrpSpPr>
      <p:grpSpPr>
        <a:xfrm>
          <a:off x="0" y="0"/>
          <a:ext cx="0" cy="0"/>
          <a:chOff x="0" y="0"/>
          <a:chExt cx="0" cy="0"/>
        </a:xfrm>
      </p:grpSpPr>
      <p:sp>
        <p:nvSpPr>
          <p:cNvPr id="163" name="Google Shape;163;p1"/>
          <p:cNvSpPr txBox="1"/>
          <p:nvPr/>
        </p:nvSpPr>
        <p:spPr>
          <a:xfrm>
            <a:off x="9379966" y="309330"/>
            <a:ext cx="2630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txBox="1"/>
          <p:nvPr/>
        </p:nvSpPr>
        <p:spPr>
          <a:xfrm>
            <a:off x="1716150" y="1554031"/>
            <a:ext cx="8759700" cy="407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700" b="1" i="0" u="none" strike="noStrike" cap="none">
                <a:solidFill>
                  <a:srgbClr val="1B1E3D"/>
                </a:solidFill>
                <a:latin typeface="Century Gothic"/>
                <a:ea typeface="Century Gothic"/>
                <a:cs typeface="Century Gothic"/>
                <a:sym typeface="Century Gothic"/>
              </a:rPr>
              <a:t>Family Reunification: </a:t>
            </a:r>
            <a:endParaRPr sz="4600" b="0" i="0" u="none" strike="noStrike" cap="none">
              <a:solidFill>
                <a:srgbClr val="1B1E3D"/>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6000"/>
              <a:buFont typeface="Arial"/>
              <a:buNone/>
            </a:pPr>
            <a:r>
              <a:rPr lang="en-US" sz="4600" b="0" i="0" u="none" strike="noStrike" cap="none">
                <a:solidFill>
                  <a:srgbClr val="1B1E3D"/>
                </a:solidFill>
                <a:latin typeface="Century Gothic"/>
                <a:ea typeface="Century Gothic"/>
                <a:cs typeface="Century Gothic"/>
                <a:sym typeface="Century Gothic"/>
              </a:rPr>
              <a:t>Overview of the AOR (Affidavit of Relationship) Programs</a:t>
            </a:r>
            <a:endParaRPr sz="4600" b="0" i="0" u="none" strike="noStrike" cap="none">
              <a:solidFill>
                <a:srgbClr val="1B1E3D"/>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6000"/>
              <a:buFont typeface="Arial"/>
              <a:buNone/>
            </a:pPr>
            <a:endParaRPr sz="5400" b="1" i="0" u="none" strike="noStrike" cap="none">
              <a:solidFill>
                <a:srgbClr val="1B1E3D"/>
              </a:solidFill>
              <a:latin typeface="Century Gothic"/>
              <a:ea typeface="Century Gothic"/>
              <a:cs typeface="Century Gothic"/>
              <a:sym typeface="Century Gothic"/>
            </a:endParaRPr>
          </a:p>
        </p:txBody>
      </p:sp>
      <p:pic>
        <p:nvPicPr>
          <p:cNvPr id="165" name="Google Shape;165;p1" descr="A picture containing text&#10;&#10;Description automatically generated"/>
          <p:cNvPicPr preferRelativeResize="0"/>
          <p:nvPr/>
        </p:nvPicPr>
        <p:blipFill rotWithShape="1">
          <a:blip r:embed="rId3">
            <a:alphaModFix/>
          </a:blip>
          <a:srcRect/>
          <a:stretch/>
        </p:blipFill>
        <p:spPr>
          <a:xfrm>
            <a:off x="371777" y="5461598"/>
            <a:ext cx="3355674" cy="12153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147c067881f_2_0"/>
          <p:cNvPicPr preferRelativeResize="0"/>
          <p:nvPr/>
        </p:nvPicPr>
        <p:blipFill rotWithShape="1">
          <a:blip r:embed="rId3">
            <a:alphaModFix/>
          </a:blip>
          <a:srcRect/>
          <a:stretch/>
        </p:blipFill>
        <p:spPr>
          <a:xfrm>
            <a:off x="2774500" y="1479425"/>
            <a:ext cx="7056304" cy="5193726"/>
          </a:xfrm>
          <a:prstGeom prst="rect">
            <a:avLst/>
          </a:prstGeom>
          <a:noFill/>
          <a:ln>
            <a:noFill/>
          </a:ln>
        </p:spPr>
      </p:pic>
      <p:sp>
        <p:nvSpPr>
          <p:cNvPr id="299" name="Google Shape;299;g147c067881f_2_0"/>
          <p:cNvSpPr txBox="1"/>
          <p:nvPr/>
        </p:nvSpPr>
        <p:spPr>
          <a:xfrm>
            <a:off x="3665550" y="0"/>
            <a:ext cx="48609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P3 AOR: </a:t>
            </a:r>
            <a:endParaRPr sz="4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Form DS-7656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47c067881f_1_468"/>
          <p:cNvSpPr txBox="1"/>
          <p:nvPr/>
        </p:nvSpPr>
        <p:spPr>
          <a:xfrm>
            <a:off x="2765544" y="1098394"/>
            <a:ext cx="6660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Completing a P3 AOR</a:t>
            </a:r>
            <a:endParaRPr sz="4000" b="1" i="0" u="none" strike="noStrike" cap="none">
              <a:solidFill>
                <a:schemeClr val="dk1"/>
              </a:solidFill>
              <a:latin typeface="Open Sans"/>
              <a:ea typeface="Open Sans"/>
              <a:cs typeface="Open Sans"/>
              <a:sym typeface="Open Sans"/>
            </a:endParaRPr>
          </a:p>
        </p:txBody>
      </p:sp>
      <p:sp>
        <p:nvSpPr>
          <p:cNvPr id="305" name="Google Shape;305;g147c067881f_1_468"/>
          <p:cNvSpPr/>
          <p:nvPr/>
        </p:nvSpPr>
        <p:spPr>
          <a:xfrm>
            <a:off x="1767775" y="2407775"/>
            <a:ext cx="8349900" cy="35469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06" name="Google Shape;306;g147c067881f_1_468"/>
          <p:cNvSpPr txBox="1"/>
          <p:nvPr/>
        </p:nvSpPr>
        <p:spPr>
          <a:xfrm>
            <a:off x="2081074" y="2919476"/>
            <a:ext cx="8299500" cy="286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Use the latest version of Form DS 7656 (.far file format)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Must be fully typed, including signature page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Must be completed in Cerenade Filler, then saved as a PDF file (download Cerenade filler </a:t>
            </a:r>
            <a:r>
              <a:rPr lang="en-US" sz="18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here</a:t>
            </a:r>
            <a:r>
              <a:rPr lang="en-US" sz="1800" b="1"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Email </a:t>
            </a:r>
            <a:r>
              <a:rPr lang="en-US" sz="1800" b="1"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AORcommunication@usccb.org</a:t>
            </a:r>
            <a:r>
              <a:rPr lang="en-US" sz="1800" b="1" i="0" u="none" strike="noStrike" cap="none">
                <a:solidFill>
                  <a:schemeClr val="dk1"/>
                </a:solidFill>
                <a:latin typeface="Open Sans"/>
                <a:ea typeface="Open Sans"/>
                <a:cs typeface="Open Sans"/>
                <a:sym typeface="Open Sans"/>
              </a:rPr>
              <a:t> to request a copy of the DS 7656 form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20310e2f23_0_5"/>
          <p:cNvSpPr txBox="1"/>
          <p:nvPr/>
        </p:nvSpPr>
        <p:spPr>
          <a:xfrm>
            <a:off x="999650" y="452050"/>
            <a:ext cx="10627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Central American Minors (CAM) Program</a:t>
            </a:r>
            <a:endParaRPr sz="1400" b="0" i="0" u="none" strike="noStrike" cap="none">
              <a:solidFill>
                <a:srgbClr val="000000"/>
              </a:solidFill>
              <a:latin typeface="Arial"/>
              <a:ea typeface="Arial"/>
              <a:cs typeface="Arial"/>
              <a:sym typeface="Arial"/>
            </a:endParaRPr>
          </a:p>
        </p:txBody>
      </p:sp>
      <p:sp>
        <p:nvSpPr>
          <p:cNvPr id="313" name="Google Shape;313;g120310e2f23_0_5"/>
          <p:cNvSpPr txBox="1"/>
          <p:nvPr/>
        </p:nvSpPr>
        <p:spPr>
          <a:xfrm>
            <a:off x="666045" y="2472838"/>
            <a:ext cx="92859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Established in November 2014</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Provides a legal pathway for eligible individuals in the United States to claim a relationship with their eligible children and relatives for the purpose of family reunification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Program closure in 2017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March 2021</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Reopening of the program in two phases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	- Phase 1: reopening eligible old CAM cases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	- Phase 2: accepting new CAM AORs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4" name="Google Shape;314;g120310e2f23_0_5"/>
          <p:cNvSpPr txBox="1"/>
          <p:nvPr/>
        </p:nvSpPr>
        <p:spPr>
          <a:xfrm>
            <a:off x="9551406" y="4596258"/>
            <a:ext cx="1177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315" name="Google Shape;315;g120310e2f23_0_5"/>
          <p:cNvSpPr/>
          <p:nvPr/>
        </p:nvSpPr>
        <p:spPr>
          <a:xfrm>
            <a:off x="624579" y="1935665"/>
            <a:ext cx="109428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34df0f67c2_0_522"/>
          <p:cNvSpPr txBox="1">
            <a:spLocks noGrp="1"/>
          </p:cNvSpPr>
          <p:nvPr>
            <p:ph type="title"/>
          </p:nvPr>
        </p:nvSpPr>
        <p:spPr>
          <a:xfrm>
            <a:off x="765700" y="28600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600"/>
              <a:buFont typeface="Century Gothic"/>
              <a:buNone/>
            </a:pPr>
            <a:r>
              <a:rPr lang="en-US" b="1">
                <a:latin typeface="Open Sans"/>
                <a:ea typeface="Open Sans"/>
                <a:cs typeface="Open Sans"/>
                <a:sym typeface="Open Sans"/>
              </a:rPr>
              <a:t>CAM Program</a:t>
            </a:r>
            <a:endParaRPr/>
          </a:p>
        </p:txBody>
      </p:sp>
      <p:grpSp>
        <p:nvGrpSpPr>
          <p:cNvPr id="322" name="Google Shape;322;g134df0f67c2_0_522"/>
          <p:cNvGrpSpPr/>
          <p:nvPr/>
        </p:nvGrpSpPr>
        <p:grpSpPr>
          <a:xfrm>
            <a:off x="2373450" y="1699166"/>
            <a:ext cx="8459438" cy="5191043"/>
            <a:chOff x="-5" y="260005"/>
            <a:chExt cx="8825705" cy="3204545"/>
          </a:xfrm>
        </p:grpSpPr>
        <p:sp>
          <p:nvSpPr>
            <p:cNvPr id="323" name="Google Shape;323;g134df0f67c2_0_522"/>
            <p:cNvSpPr/>
            <p:nvPr/>
          </p:nvSpPr>
          <p:spPr>
            <a:xfrm>
              <a:off x="0" y="510925"/>
              <a:ext cx="8825700" cy="1285200"/>
            </a:xfrm>
            <a:prstGeom prst="rect">
              <a:avLst/>
            </a:prstGeom>
            <a:solidFill>
              <a:schemeClr val="lt1">
                <a:alpha val="89411"/>
              </a:schemeClr>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134df0f67c2_0_522"/>
            <p:cNvSpPr txBox="1"/>
            <p:nvPr/>
          </p:nvSpPr>
          <p:spPr>
            <a:xfrm>
              <a:off x="-5" y="510921"/>
              <a:ext cx="8825700" cy="1062600"/>
            </a:xfrm>
            <a:prstGeom prst="rect">
              <a:avLst/>
            </a:prstGeom>
            <a:noFill/>
            <a:ln>
              <a:noFill/>
            </a:ln>
          </p:spPr>
          <p:txBody>
            <a:bodyPr spcFirstLastPara="1" wrap="square" lIns="684950" tIns="354075" rIns="684950" bIns="120900" anchor="t" anchorCtr="0">
              <a:noAutofit/>
            </a:bodyPr>
            <a:lstStyle/>
            <a:p>
              <a:pPr marL="914400" marR="0" lvl="0" indent="0" algn="l" rtl="0">
                <a:lnSpc>
                  <a:spcPct val="90000"/>
                </a:lnSpc>
                <a:spcBef>
                  <a:spcPts val="0"/>
                </a:spcBef>
                <a:spcAft>
                  <a:spcPts val="0"/>
                </a:spcAft>
                <a:buClr>
                  <a:srgbClr val="000000"/>
                </a:buClr>
                <a:buSzPts val="1700"/>
                <a:buFont typeface="Arial"/>
                <a:buNone/>
              </a:pPr>
              <a:endParaRPr sz="1700" b="0" i="0" u="none" strike="noStrike" cap="none" dirty="0">
                <a:solidFill>
                  <a:schemeClr val="dk1"/>
                </a:solidFill>
                <a:latin typeface="Century Gothic"/>
                <a:ea typeface="Century Gothic"/>
                <a:cs typeface="Century Gothic"/>
                <a:sym typeface="Century Gothic"/>
              </a:endParaRPr>
            </a:p>
            <a:p>
              <a:pPr marL="914400" marR="0" lvl="1" indent="-336550" algn="l" rtl="0">
                <a:lnSpc>
                  <a:spcPct val="90000"/>
                </a:lnSpc>
                <a:spcBef>
                  <a:spcPts val="255"/>
                </a:spcBef>
                <a:spcAft>
                  <a:spcPts val="0"/>
                </a:spcAft>
                <a:buClr>
                  <a:schemeClr val="dk1"/>
                </a:buClr>
                <a:buSzPts val="1700"/>
                <a:buFont typeface="Century Gothic"/>
                <a:buChar char="•"/>
              </a:pPr>
              <a:r>
                <a:rPr lang="en-US" sz="1600" b="0" i="0" u="none" strike="noStrike" cap="none" dirty="0">
                  <a:solidFill>
                    <a:schemeClr val="dk1"/>
                  </a:solidFill>
                  <a:latin typeface="Open Sans"/>
                  <a:ea typeface="Open Sans"/>
                  <a:cs typeface="Open Sans"/>
                  <a:sym typeface="Open Sans"/>
                </a:rPr>
                <a:t>18 years old or older</a:t>
              </a:r>
              <a:endParaRPr sz="1600" b="0" i="0" u="none" strike="noStrike" cap="none" dirty="0">
                <a:solidFill>
                  <a:schemeClr val="dk1"/>
                </a:solidFill>
                <a:latin typeface="Open Sans"/>
                <a:ea typeface="Open Sans"/>
                <a:cs typeface="Open Sans"/>
                <a:sym typeface="Open Sans"/>
              </a:endParaRPr>
            </a:p>
            <a:p>
              <a:pPr marL="914400" marR="0" lvl="1" indent="-336550" algn="l" rtl="0">
                <a:lnSpc>
                  <a:spcPct val="90000"/>
                </a:lnSpc>
                <a:spcBef>
                  <a:spcPts val="255"/>
                </a:spcBef>
                <a:spcAft>
                  <a:spcPts val="0"/>
                </a:spcAft>
                <a:buClr>
                  <a:schemeClr val="dk1"/>
                </a:buClr>
                <a:buSzPts val="1700"/>
                <a:buFont typeface="Century Gothic"/>
                <a:buChar char="•"/>
              </a:pPr>
              <a:r>
                <a:rPr lang="en-US" sz="1600" b="0" i="0" u="none" strike="noStrike" cap="none" dirty="0">
                  <a:solidFill>
                    <a:schemeClr val="dk1"/>
                  </a:solidFill>
                  <a:latin typeface="Open Sans"/>
                  <a:ea typeface="Open Sans"/>
                  <a:cs typeface="Open Sans"/>
                  <a:sym typeface="Open Sans"/>
                </a:rPr>
                <a:t>Lawfully present in the United States (</a:t>
              </a:r>
              <a:r>
                <a:rPr lang="en-US" sz="1600" dirty="0">
                  <a:solidFill>
                    <a:schemeClr val="dk1"/>
                  </a:solidFill>
                  <a:latin typeface="Open Sans"/>
                  <a:ea typeface="Open Sans"/>
                  <a:cs typeface="Open Sans"/>
                  <a:sym typeface="Open Sans"/>
                </a:rPr>
                <a:t>example: Lawful Permanent Resident/LPR ; Parole ; Temporary Protective Status/TPS ; Pending Asylum applicant..)</a:t>
              </a:r>
              <a:r>
                <a:rPr lang="en-US" sz="1600" b="0" i="0" u="none" strike="noStrike" cap="none" dirty="0">
                  <a:solidFill>
                    <a:schemeClr val="dk1"/>
                  </a:solidFill>
                  <a:latin typeface="Open Sans"/>
                  <a:ea typeface="Open Sans"/>
                  <a:cs typeface="Open Sans"/>
                  <a:sym typeface="Open Sans"/>
                </a:rPr>
                <a:t> </a:t>
              </a:r>
              <a:endParaRPr sz="1600" b="0" i="0" u="none" strike="noStrike" cap="none" dirty="0">
                <a:solidFill>
                  <a:schemeClr val="dk1"/>
                </a:solidFill>
                <a:latin typeface="Open Sans"/>
                <a:ea typeface="Open Sans"/>
                <a:cs typeface="Open Sans"/>
                <a:sym typeface="Open Sans"/>
              </a:endParaRPr>
            </a:p>
            <a:p>
              <a:pPr marL="914400" marR="0" lvl="1" indent="-336550" algn="l" rtl="0">
                <a:lnSpc>
                  <a:spcPct val="90000"/>
                </a:lnSpc>
                <a:spcBef>
                  <a:spcPts val="255"/>
                </a:spcBef>
                <a:spcAft>
                  <a:spcPts val="0"/>
                </a:spcAft>
                <a:buClr>
                  <a:schemeClr val="dk1"/>
                </a:buClr>
                <a:buSzPts val="1700"/>
                <a:buFont typeface="Century Gothic"/>
                <a:buChar char="•"/>
              </a:pPr>
              <a:r>
                <a:rPr lang="en-US" sz="1600" b="0" i="0" u="none" strike="noStrike" cap="none" dirty="0">
                  <a:solidFill>
                    <a:schemeClr val="dk1"/>
                  </a:solidFill>
                  <a:latin typeface="Open Sans"/>
                  <a:ea typeface="Open Sans"/>
                  <a:cs typeface="Open Sans"/>
                  <a:sym typeface="Open Sans"/>
                </a:rPr>
                <a:t>Eligible relationship with QCH </a:t>
              </a:r>
              <a:endParaRPr sz="1700" b="0" i="0" u="none" strike="noStrike" cap="none" dirty="0">
                <a:solidFill>
                  <a:schemeClr val="dk1"/>
                </a:solidFill>
                <a:latin typeface="Century Gothic"/>
                <a:ea typeface="Century Gothic"/>
                <a:cs typeface="Century Gothic"/>
                <a:sym typeface="Century Gothic"/>
              </a:endParaRPr>
            </a:p>
          </p:txBody>
        </p:sp>
        <p:sp>
          <p:nvSpPr>
            <p:cNvPr id="325" name="Google Shape;325;g134df0f67c2_0_522"/>
            <p:cNvSpPr/>
            <p:nvPr/>
          </p:nvSpPr>
          <p:spPr>
            <a:xfrm>
              <a:off x="441282" y="260005"/>
              <a:ext cx="6177900" cy="501900"/>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g134df0f67c2_0_522"/>
            <p:cNvSpPr txBox="1"/>
            <p:nvPr/>
          </p:nvSpPr>
          <p:spPr>
            <a:xfrm>
              <a:off x="465780" y="284503"/>
              <a:ext cx="6129000" cy="452700"/>
            </a:xfrm>
            <a:prstGeom prst="rect">
              <a:avLst/>
            </a:prstGeom>
            <a:solidFill>
              <a:srgbClr val="1C4587"/>
            </a:solidFill>
            <a:ln w="9525" cap="flat" cmpd="sng">
              <a:solidFill>
                <a:srgbClr val="00765A"/>
              </a:solidFill>
              <a:prstDash val="solid"/>
              <a:round/>
              <a:headEnd type="none" w="sm" len="sm"/>
              <a:tailEnd type="none" w="sm" len="sm"/>
            </a:ln>
          </p:spPr>
          <p:txBody>
            <a:bodyPr spcFirstLastPara="1" wrap="square" lIns="233500" tIns="0" rIns="233500" bIns="0"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US" sz="1700" b="0" i="0" u="none" strike="noStrike" cap="none">
                  <a:solidFill>
                    <a:schemeClr val="lt1"/>
                  </a:solidFill>
                  <a:latin typeface="Century Gothic"/>
                  <a:ea typeface="Century Gothic"/>
                  <a:cs typeface="Century Gothic"/>
                  <a:sym typeface="Century Gothic"/>
                </a:rPr>
                <a:t>US-based Qualifying Parent (QP) must be: </a:t>
              </a:r>
              <a:endParaRPr sz="1400" b="0" i="0" u="none" strike="noStrike" cap="none">
                <a:solidFill>
                  <a:srgbClr val="000000"/>
                </a:solidFill>
                <a:latin typeface="Arial"/>
                <a:ea typeface="Arial"/>
                <a:cs typeface="Arial"/>
                <a:sym typeface="Arial"/>
              </a:endParaRPr>
            </a:p>
          </p:txBody>
        </p:sp>
        <p:sp>
          <p:nvSpPr>
            <p:cNvPr id="327" name="Google Shape;327;g134df0f67c2_0_522"/>
            <p:cNvSpPr/>
            <p:nvPr/>
          </p:nvSpPr>
          <p:spPr>
            <a:xfrm>
              <a:off x="0" y="2138845"/>
              <a:ext cx="8825700" cy="1017600"/>
            </a:xfrm>
            <a:prstGeom prst="rect">
              <a:avLst/>
            </a:prstGeom>
            <a:solidFill>
              <a:schemeClr val="lt1">
                <a:alpha val="89411"/>
              </a:schemeClr>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134df0f67c2_0_522"/>
            <p:cNvSpPr txBox="1"/>
            <p:nvPr/>
          </p:nvSpPr>
          <p:spPr>
            <a:xfrm>
              <a:off x="-5" y="2138850"/>
              <a:ext cx="8825700" cy="1325700"/>
            </a:xfrm>
            <a:prstGeom prst="rect">
              <a:avLst/>
            </a:prstGeom>
            <a:noFill/>
            <a:ln>
              <a:noFill/>
            </a:ln>
          </p:spPr>
          <p:txBody>
            <a:bodyPr spcFirstLastPara="1" wrap="square" lIns="684950" tIns="354075" rIns="684950" bIns="120900" anchor="t" anchorCtr="0">
              <a:noAutofit/>
            </a:bodyPr>
            <a:lstStyle/>
            <a:p>
              <a:pPr marL="914400" marR="0" lvl="0" indent="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a:p>
              <a:pPr marL="914400" marR="0" lvl="1" indent="-336550" algn="l" rtl="0">
                <a:lnSpc>
                  <a:spcPct val="90000"/>
                </a:lnSpc>
                <a:spcBef>
                  <a:spcPts val="0"/>
                </a:spcBef>
                <a:spcAft>
                  <a:spcPts val="0"/>
                </a:spcAft>
                <a:buClr>
                  <a:schemeClr val="dk1"/>
                </a:buClr>
                <a:buSzPts val="1700"/>
                <a:buFont typeface="Century Gothic"/>
                <a:buChar char="•"/>
              </a:pPr>
              <a:r>
                <a:rPr lang="en-US" sz="1600" b="0" i="0" u="none" strike="noStrike" cap="none">
                  <a:solidFill>
                    <a:schemeClr val="dk1"/>
                  </a:solidFill>
                  <a:latin typeface="Open Sans"/>
                  <a:ea typeface="Open Sans"/>
                  <a:cs typeface="Open Sans"/>
                  <a:sym typeface="Open Sans"/>
                </a:rPr>
                <a:t>Unmarried</a:t>
              </a:r>
              <a:endParaRPr sz="1600" b="0" i="0" u="none" strike="noStrike" cap="none">
                <a:solidFill>
                  <a:schemeClr val="dk1"/>
                </a:solidFill>
                <a:latin typeface="Open Sans"/>
                <a:ea typeface="Open Sans"/>
                <a:cs typeface="Open Sans"/>
                <a:sym typeface="Open Sans"/>
              </a:endParaRPr>
            </a:p>
            <a:p>
              <a:pPr marL="914400" marR="0" lvl="1" indent="-336550" algn="l" rtl="0">
                <a:lnSpc>
                  <a:spcPct val="90000"/>
                </a:lnSpc>
                <a:spcBef>
                  <a:spcPts val="255"/>
                </a:spcBef>
                <a:spcAft>
                  <a:spcPts val="0"/>
                </a:spcAft>
                <a:buClr>
                  <a:schemeClr val="dk1"/>
                </a:buClr>
                <a:buSzPts val="1700"/>
                <a:buFont typeface="Century Gothic"/>
                <a:buChar char="•"/>
              </a:pPr>
              <a:r>
                <a:rPr lang="en-US" sz="1600" b="0" i="0" u="none" strike="noStrike" cap="none">
                  <a:solidFill>
                    <a:schemeClr val="dk1"/>
                  </a:solidFill>
                  <a:latin typeface="Open Sans"/>
                  <a:ea typeface="Open Sans"/>
                  <a:cs typeface="Open Sans"/>
                  <a:sym typeface="Open Sans"/>
                </a:rPr>
                <a:t>Under 21 years old</a:t>
              </a:r>
              <a:endParaRPr sz="1600" b="0" i="0" u="none" strike="noStrike" cap="none">
                <a:solidFill>
                  <a:schemeClr val="dk1"/>
                </a:solidFill>
                <a:latin typeface="Open Sans"/>
                <a:ea typeface="Open Sans"/>
                <a:cs typeface="Open Sans"/>
                <a:sym typeface="Open Sans"/>
              </a:endParaRPr>
            </a:p>
            <a:p>
              <a:pPr marL="914400" marR="0" lvl="1" indent="-336550" algn="l" rtl="0">
                <a:lnSpc>
                  <a:spcPct val="90000"/>
                </a:lnSpc>
                <a:spcBef>
                  <a:spcPts val="255"/>
                </a:spcBef>
                <a:spcAft>
                  <a:spcPts val="0"/>
                </a:spcAft>
                <a:buClr>
                  <a:schemeClr val="dk1"/>
                </a:buClr>
                <a:buSzPts val="1700"/>
                <a:buFont typeface="Century Gothic"/>
                <a:buChar char="•"/>
              </a:pPr>
              <a:r>
                <a:rPr lang="en-US" sz="1600" b="0" i="0" u="none" strike="noStrike" cap="none">
                  <a:solidFill>
                    <a:schemeClr val="dk1"/>
                  </a:solidFill>
                  <a:latin typeface="Open Sans"/>
                  <a:ea typeface="Open Sans"/>
                  <a:cs typeface="Open Sans"/>
                  <a:sym typeface="Open Sans"/>
                </a:rPr>
                <a:t>Nationals of El Salvador, Guatemala, and Honduras</a:t>
              </a:r>
              <a:endParaRPr sz="1600" b="0" i="0" u="none" strike="noStrike" cap="none">
                <a:solidFill>
                  <a:schemeClr val="dk1"/>
                </a:solidFill>
                <a:latin typeface="Open Sans"/>
                <a:ea typeface="Open Sans"/>
                <a:cs typeface="Open Sans"/>
                <a:sym typeface="Open Sans"/>
              </a:endParaRPr>
            </a:p>
            <a:p>
              <a:pPr marL="914400" marR="0" lvl="1" indent="-336550" algn="l" rtl="0">
                <a:lnSpc>
                  <a:spcPct val="100000"/>
                </a:lnSpc>
                <a:spcBef>
                  <a:spcPts val="0"/>
                </a:spcBef>
                <a:spcAft>
                  <a:spcPts val="0"/>
                </a:spcAft>
                <a:buClr>
                  <a:schemeClr val="dk1"/>
                </a:buClr>
                <a:buSzPts val="1700"/>
                <a:buFont typeface="Century Gothic"/>
                <a:buChar char="•"/>
              </a:pPr>
              <a:r>
                <a:rPr lang="en-US" sz="1600" b="0" i="0" u="none" strike="noStrike" cap="none">
                  <a:solidFill>
                    <a:schemeClr val="dk1"/>
                  </a:solidFill>
                  <a:latin typeface="Open Sans"/>
                  <a:ea typeface="Open Sans"/>
                  <a:cs typeface="Open Sans"/>
                  <a:sym typeface="Open Sans"/>
                </a:rPr>
                <a:t>Must reside in one of the Northern Triangle countries above</a:t>
              </a:r>
              <a:endParaRPr sz="1700" b="0" i="0" u="none" strike="noStrike" cap="none">
                <a:solidFill>
                  <a:schemeClr val="dk1"/>
                </a:solidFill>
                <a:latin typeface="Century Gothic"/>
                <a:ea typeface="Century Gothic"/>
                <a:cs typeface="Century Gothic"/>
                <a:sym typeface="Century Gothic"/>
              </a:endParaRPr>
            </a:p>
            <a:p>
              <a:pPr marL="9144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entury Gothic"/>
                  <a:ea typeface="Century Gothic"/>
                  <a:cs typeface="Century Gothic"/>
                  <a:sym typeface="Century Gothic"/>
                </a:rPr>
                <a:t> </a:t>
              </a:r>
              <a:endParaRPr sz="1700" b="0" i="0" u="none" strike="noStrike" cap="none">
                <a:solidFill>
                  <a:schemeClr val="dk1"/>
                </a:solidFill>
                <a:latin typeface="Century Gothic"/>
                <a:ea typeface="Century Gothic"/>
                <a:cs typeface="Century Gothic"/>
                <a:sym typeface="Century Gothic"/>
              </a:endParaRPr>
            </a:p>
          </p:txBody>
        </p:sp>
        <p:sp>
          <p:nvSpPr>
            <p:cNvPr id="329" name="Google Shape;329;g134df0f67c2_0_522"/>
            <p:cNvSpPr/>
            <p:nvPr/>
          </p:nvSpPr>
          <p:spPr>
            <a:xfrm>
              <a:off x="441282" y="1887925"/>
              <a:ext cx="6177900" cy="501900"/>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134df0f67c2_0_522"/>
            <p:cNvSpPr txBox="1"/>
            <p:nvPr/>
          </p:nvSpPr>
          <p:spPr>
            <a:xfrm>
              <a:off x="465780" y="1912423"/>
              <a:ext cx="6129000" cy="452700"/>
            </a:xfrm>
            <a:prstGeom prst="rect">
              <a:avLst/>
            </a:prstGeom>
            <a:solidFill>
              <a:srgbClr val="1C4587"/>
            </a:solidFill>
            <a:ln w="9525" cap="flat" cmpd="sng">
              <a:solidFill>
                <a:srgbClr val="00765A"/>
              </a:solidFill>
              <a:prstDash val="solid"/>
              <a:round/>
              <a:headEnd type="none" w="sm" len="sm"/>
              <a:tailEnd type="none" w="sm" len="sm"/>
            </a:ln>
          </p:spPr>
          <p:txBody>
            <a:bodyPr spcFirstLastPara="1" wrap="square" lIns="233500" tIns="0" rIns="233500" bIns="0"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US" sz="1700" b="0" i="0" u="none" strike="noStrike" cap="none">
                  <a:solidFill>
                    <a:schemeClr val="lt1"/>
                  </a:solidFill>
                  <a:latin typeface="Century Gothic"/>
                  <a:ea typeface="Century Gothic"/>
                  <a:cs typeface="Century Gothic"/>
                  <a:sym typeface="Century Gothic"/>
                </a:rPr>
                <a:t>Qualifying Child (QCH)</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d704162052_0_94"/>
          <p:cNvSpPr txBox="1">
            <a:spLocks noGrp="1"/>
          </p:cNvSpPr>
          <p:nvPr>
            <p:ph type="title"/>
          </p:nvPr>
        </p:nvSpPr>
        <p:spPr>
          <a:xfrm>
            <a:off x="751617" y="50233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600"/>
              <a:buFont typeface="Century Gothic"/>
              <a:buNone/>
            </a:pPr>
            <a:r>
              <a:rPr lang="en-US" b="1">
                <a:latin typeface="Open Sans"/>
                <a:ea typeface="Open Sans"/>
                <a:cs typeface="Open Sans"/>
                <a:sym typeface="Open Sans"/>
              </a:rPr>
              <a:t>CAM Program</a:t>
            </a:r>
            <a:endParaRPr/>
          </a:p>
        </p:txBody>
      </p:sp>
      <p:pic>
        <p:nvPicPr>
          <p:cNvPr id="337" name="Google Shape;337;g1d704162052_0_94" descr="Table&#10;&#10;Description automatically generated"/>
          <p:cNvPicPr preferRelativeResize="0"/>
          <p:nvPr/>
        </p:nvPicPr>
        <p:blipFill rotWithShape="1">
          <a:blip r:embed="rId3">
            <a:alphaModFix/>
          </a:blip>
          <a:srcRect/>
          <a:stretch/>
        </p:blipFill>
        <p:spPr>
          <a:xfrm>
            <a:off x="751617" y="502335"/>
            <a:ext cx="10492740" cy="6089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47c067881f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Font typeface="Arial"/>
              <a:buNone/>
            </a:pPr>
            <a:r>
              <a:rPr lang="en-US" b="1">
                <a:latin typeface="Open Sans"/>
                <a:ea typeface="Open Sans"/>
                <a:cs typeface="Open Sans"/>
                <a:sym typeface="Open Sans"/>
              </a:rPr>
              <a:t>CAM AOR: Form DS-7699</a:t>
            </a:r>
            <a:endParaRPr/>
          </a:p>
        </p:txBody>
      </p:sp>
      <p:sp>
        <p:nvSpPr>
          <p:cNvPr id="344" name="Google Shape;344;g147c067881f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345" name="Google Shape;345;g147c067881f_1_0" descr="Table&#10;&#10;Description automatically generated"/>
          <p:cNvPicPr preferRelativeResize="0"/>
          <p:nvPr/>
        </p:nvPicPr>
        <p:blipFill rotWithShape="1">
          <a:blip r:embed="rId3">
            <a:alphaModFix/>
          </a:blip>
          <a:srcRect/>
          <a:stretch/>
        </p:blipFill>
        <p:spPr>
          <a:xfrm>
            <a:off x="2673990" y="1410145"/>
            <a:ext cx="6531990" cy="49004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47c067881f_1_23"/>
          <p:cNvSpPr txBox="1"/>
          <p:nvPr/>
        </p:nvSpPr>
        <p:spPr>
          <a:xfrm>
            <a:off x="2765569" y="910319"/>
            <a:ext cx="6660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Completing a CAM AOR</a:t>
            </a:r>
            <a:endParaRPr sz="4000" b="1" i="0" u="none" strike="noStrike" cap="none">
              <a:solidFill>
                <a:schemeClr val="dk1"/>
              </a:solidFill>
              <a:latin typeface="Open Sans"/>
              <a:ea typeface="Open Sans"/>
              <a:cs typeface="Open Sans"/>
              <a:sym typeface="Open Sans"/>
            </a:endParaRPr>
          </a:p>
        </p:txBody>
      </p:sp>
      <p:sp>
        <p:nvSpPr>
          <p:cNvPr id="351" name="Google Shape;351;g147c067881f_1_23"/>
          <p:cNvSpPr/>
          <p:nvPr/>
        </p:nvSpPr>
        <p:spPr>
          <a:xfrm>
            <a:off x="1387666" y="2407767"/>
            <a:ext cx="9416700" cy="35469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52" name="Google Shape;352;g147c067881f_1_23"/>
          <p:cNvSpPr txBox="1"/>
          <p:nvPr/>
        </p:nvSpPr>
        <p:spPr>
          <a:xfrm>
            <a:off x="2081074" y="2919476"/>
            <a:ext cx="8299500" cy="286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Use the latest version of Form DS 7699 (.far file format)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Must be fully typed, including signature page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Must be completed in Cerenade Filler, then saved as a PDF file (download Cerenade filler </a:t>
            </a:r>
            <a:r>
              <a:rPr lang="en-US" sz="18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here</a:t>
            </a:r>
            <a:r>
              <a:rPr lang="en-US" sz="1800" b="1"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Email </a:t>
            </a:r>
            <a:r>
              <a:rPr lang="en-US" sz="1800" b="1"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AORcommunication@usccb.org</a:t>
            </a:r>
            <a:r>
              <a:rPr lang="en-US" sz="1800" b="1" i="0" u="none" strike="noStrike" cap="none">
                <a:solidFill>
                  <a:schemeClr val="dk1"/>
                </a:solidFill>
                <a:latin typeface="Open Sans"/>
                <a:ea typeface="Open Sans"/>
                <a:cs typeface="Open Sans"/>
                <a:sym typeface="Open Sans"/>
              </a:rPr>
              <a:t> to request a copy of the DS 7699 form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d704162052_0_180"/>
          <p:cNvSpPr/>
          <p:nvPr/>
        </p:nvSpPr>
        <p:spPr>
          <a:xfrm>
            <a:off x="1052975" y="2620325"/>
            <a:ext cx="9907200" cy="30717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C0C0C"/>
              </a:solidFill>
              <a:latin typeface="Open Sans"/>
              <a:ea typeface="Open Sans"/>
              <a:cs typeface="Open Sans"/>
              <a:sym typeface="Open Sans"/>
            </a:endParaRPr>
          </a:p>
          <a:p>
            <a:pPr marL="285750" marR="0" lvl="0" indent="-184150" algn="l" rtl="0">
              <a:lnSpc>
                <a:spcPct val="100000"/>
              </a:lnSpc>
              <a:spcBef>
                <a:spcPts val="600"/>
              </a:spcBef>
              <a:spcAft>
                <a:spcPts val="0"/>
              </a:spcAft>
              <a:buClr>
                <a:schemeClr val="dk1"/>
              </a:buClr>
              <a:buSzPts val="1600"/>
              <a:buFont typeface="Noto Sans Symbols"/>
              <a:buNone/>
            </a:pPr>
            <a:endParaRPr sz="1600" b="1" i="0" u="none" strike="noStrike" cap="none">
              <a:solidFill>
                <a:srgbClr val="0C0C0C"/>
              </a:solidFill>
              <a:latin typeface="Open Sans"/>
              <a:ea typeface="Open Sans"/>
              <a:cs typeface="Open Sans"/>
              <a:sym typeface="Open Sans"/>
            </a:endParaRPr>
          </a:p>
        </p:txBody>
      </p:sp>
      <p:sp>
        <p:nvSpPr>
          <p:cNvPr id="359" name="Google Shape;359;g1d704162052_0_180"/>
          <p:cNvSpPr/>
          <p:nvPr/>
        </p:nvSpPr>
        <p:spPr>
          <a:xfrm>
            <a:off x="1086425" y="1482575"/>
            <a:ext cx="9840300" cy="537300"/>
          </a:xfrm>
          <a:prstGeom prst="roundRect">
            <a:avLst>
              <a:gd name="adj" fmla="val 16667"/>
            </a:avLst>
          </a:prstGeom>
          <a:solidFill>
            <a:srgbClr val="1C45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Open Sans"/>
                <a:ea typeface="Open Sans"/>
                <a:cs typeface="Open Sans"/>
                <a:sym typeface="Open Sans"/>
              </a:rPr>
              <a:t>KIND (Kids in Need of Defense)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Open Sans"/>
              <a:ea typeface="Open Sans"/>
              <a:cs typeface="Open Sans"/>
              <a:sym typeface="Open Sans"/>
            </a:endParaRPr>
          </a:p>
        </p:txBody>
      </p:sp>
      <p:sp>
        <p:nvSpPr>
          <p:cNvPr id="360" name="Google Shape;360;g1d704162052_0_180"/>
          <p:cNvSpPr txBox="1"/>
          <p:nvPr/>
        </p:nvSpPr>
        <p:spPr>
          <a:xfrm>
            <a:off x="1294625" y="2733800"/>
            <a:ext cx="104019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Organization devoted to the protection of unaccompanied and separated children.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KIND received PRM award to assist with CAM AOR filings.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rgbClr val="000000"/>
                </a:solidFill>
                <a:latin typeface="Arial"/>
                <a:ea typeface="Arial"/>
                <a:cs typeface="Arial"/>
                <a:sym typeface="Arial"/>
              </a:rPr>
              <a:t>Will work directly with qualifying parents and complete CAM AORs on behalf of affiliate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offices across all 10 national resettlement agencies.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Currently accepting referrals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g1d704162052_0_180"/>
          <p:cNvSpPr txBox="1"/>
          <p:nvPr/>
        </p:nvSpPr>
        <p:spPr>
          <a:xfrm>
            <a:off x="464228" y="584766"/>
            <a:ext cx="110847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Open Sans"/>
                <a:ea typeface="Open Sans"/>
                <a:cs typeface="Open Sans"/>
                <a:sym typeface="Open Sans"/>
              </a:rPr>
              <a:t>CAM Program</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34df0f67c2_0_1022"/>
          <p:cNvSpPr txBox="1"/>
          <p:nvPr/>
        </p:nvSpPr>
        <p:spPr>
          <a:xfrm>
            <a:off x="1893157" y="964494"/>
            <a:ext cx="8405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Lautenberg Program</a:t>
            </a:r>
            <a:endParaRPr sz="1400" b="0" i="0" u="none" strike="noStrike" cap="none">
              <a:solidFill>
                <a:srgbClr val="000000"/>
              </a:solidFill>
              <a:latin typeface="Arial"/>
              <a:ea typeface="Arial"/>
              <a:cs typeface="Arial"/>
              <a:sym typeface="Arial"/>
            </a:endParaRPr>
          </a:p>
        </p:txBody>
      </p:sp>
      <p:sp>
        <p:nvSpPr>
          <p:cNvPr id="368" name="Google Shape;368;g134df0f67c2_0_1022"/>
          <p:cNvSpPr txBox="1"/>
          <p:nvPr/>
        </p:nvSpPr>
        <p:spPr>
          <a:xfrm>
            <a:off x="1013019" y="2514203"/>
            <a:ext cx="9285900" cy="507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First Enacted in 1989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Provides a pathway for members of historically persecuted religious groups from Ukraine and other countries from the Former Soviet Union to be reunited with family members already living in the U.S. In 2004, the amendment was expanded to include religious minorities from Iran. </a:t>
            </a:r>
            <a:endParaRPr sz="1800"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457200" marR="0" lvl="0" indent="-342900" algn="l" rtl="0">
              <a:lnSpc>
                <a:spcPct val="100000"/>
              </a:lnSpc>
              <a:spcBef>
                <a:spcPts val="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Must be extended annually for new applications to be submitted.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FY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Reauthorized for last fiscal year </a:t>
            </a:r>
            <a:r>
              <a:rPr lang="en-US" sz="1800">
                <a:solidFill>
                  <a:schemeClr val="dk1"/>
                </a:solidFill>
                <a:latin typeface="Open Sans"/>
                <a:ea typeface="Open Sans"/>
                <a:cs typeface="Open Sans"/>
                <a:sym typeface="Open Sans"/>
              </a:rPr>
              <a:t>in</a:t>
            </a:r>
            <a:r>
              <a:rPr lang="en-US" sz="1800" b="0" i="0" u="none" strike="noStrike" cap="none">
                <a:solidFill>
                  <a:schemeClr val="dk1"/>
                </a:solidFill>
                <a:latin typeface="Open Sans"/>
                <a:ea typeface="Open Sans"/>
                <a:cs typeface="Open Sans"/>
                <a:sym typeface="Open Sans"/>
              </a:rPr>
              <a:t> March 2022. </a:t>
            </a:r>
            <a:endParaRPr sz="1800" b="0" i="0" u="none" strike="noStrike" cap="none">
              <a:solidFill>
                <a:schemeClr val="dk1"/>
              </a:solidFill>
              <a:latin typeface="Open Sans"/>
              <a:ea typeface="Open Sans"/>
              <a:cs typeface="Open Sans"/>
              <a:sym typeface="Open Sans"/>
            </a:endParaRPr>
          </a:p>
          <a:p>
            <a:pPr marL="914400" marR="0" lvl="0" indent="-342900" algn="l" rtl="0">
              <a:lnSpc>
                <a:spcPct val="100000"/>
              </a:lnSpc>
              <a:spcBef>
                <a:spcPts val="0"/>
              </a:spcBef>
              <a:spcAft>
                <a:spcPts val="0"/>
              </a:spcAft>
              <a:buClr>
                <a:srgbClr val="000000"/>
              </a:buClr>
              <a:buSzPts val="1800"/>
              <a:buFont typeface="Open Sans"/>
              <a:buChar char="➔"/>
            </a:pPr>
            <a:r>
              <a:rPr lang="en-US" sz="1800" b="0" i="0" u="none" strike="noStrike" cap="none">
                <a:solidFill>
                  <a:schemeClr val="dk1"/>
                </a:solidFill>
                <a:latin typeface="Open Sans"/>
                <a:ea typeface="Open Sans"/>
                <a:cs typeface="Open Sans"/>
                <a:sym typeface="Open Sans"/>
              </a:rPr>
              <a:t>Submission deadline was  </a:t>
            </a:r>
            <a:r>
              <a:rPr lang="en-US" sz="1800" b="1" i="0" u="sng" strike="noStrike" cap="none">
                <a:solidFill>
                  <a:srgbClr val="C00000"/>
                </a:solidFill>
                <a:latin typeface="Open Sans"/>
                <a:ea typeface="Open Sans"/>
                <a:cs typeface="Open Sans"/>
                <a:sym typeface="Open Sans"/>
              </a:rPr>
              <a:t>September 30</a:t>
            </a:r>
            <a:r>
              <a:rPr lang="en-US" sz="1800" b="1" i="0" u="sng" strike="noStrike" cap="none" baseline="30000">
                <a:solidFill>
                  <a:srgbClr val="C00000"/>
                </a:solidFill>
                <a:latin typeface="Open Sans"/>
                <a:ea typeface="Open Sans"/>
                <a:cs typeface="Open Sans"/>
                <a:sym typeface="Open Sans"/>
              </a:rPr>
              <a:t>th</a:t>
            </a:r>
            <a:r>
              <a:rPr lang="en-US" sz="1800" b="1" i="0" u="sng" strike="noStrike" cap="none">
                <a:solidFill>
                  <a:srgbClr val="C00000"/>
                </a:solidFill>
                <a:latin typeface="Open Sans"/>
                <a:ea typeface="Open Sans"/>
                <a:cs typeface="Open Sans"/>
                <a:sym typeface="Open Sans"/>
              </a:rPr>
              <a:t> 2022</a:t>
            </a:r>
            <a:r>
              <a:rPr lang="en-US" sz="1800" b="0" i="0" u="none" strike="noStrike" cap="none">
                <a:solidFill>
                  <a:schemeClr val="dk1"/>
                </a:solidFill>
                <a:latin typeface="Open Sans"/>
                <a:ea typeface="Open Sans"/>
                <a:cs typeface="Open Sans"/>
                <a:sym typeface="Open Sans"/>
              </a:rPr>
              <a:t>. </a:t>
            </a:r>
            <a:endParaRPr sz="1800" b="0" i="0" u="none" strike="noStrike" cap="none">
              <a:solidFill>
                <a:schemeClr val="dk1"/>
              </a:solidFill>
              <a:latin typeface="Open Sans"/>
              <a:ea typeface="Open Sans"/>
              <a:cs typeface="Open Sans"/>
              <a:sym typeface="Open Sans"/>
            </a:endParaRPr>
          </a:p>
          <a:p>
            <a:pPr marL="914400" marR="0" lvl="0" indent="-342900" algn="l" rtl="0">
              <a:lnSpc>
                <a:spcPct val="100000"/>
              </a:lnSpc>
              <a:spcBef>
                <a:spcPts val="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New Lautenberg applications are not currently being accepted.</a:t>
            </a:r>
            <a:endParaRPr sz="1800" b="0" i="0" u="none" strike="noStrike" cap="none">
              <a:solidFill>
                <a:schemeClr val="dk1"/>
              </a:solidFill>
              <a:latin typeface="Open Sans"/>
              <a:ea typeface="Open Sans"/>
              <a:cs typeface="Open Sans"/>
              <a:sym typeface="Open Sans"/>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9" name="Google Shape;369;g134df0f67c2_0_1022"/>
          <p:cNvSpPr txBox="1"/>
          <p:nvPr/>
        </p:nvSpPr>
        <p:spPr>
          <a:xfrm>
            <a:off x="9551406" y="4596258"/>
            <a:ext cx="1177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370" name="Google Shape;370;g134df0f67c2_0_1022"/>
          <p:cNvSpPr/>
          <p:nvPr/>
        </p:nvSpPr>
        <p:spPr>
          <a:xfrm>
            <a:off x="1044038" y="1935665"/>
            <a:ext cx="101040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202ff7c298_0_0"/>
          <p:cNvSpPr/>
          <p:nvPr/>
        </p:nvSpPr>
        <p:spPr>
          <a:xfrm>
            <a:off x="6637850" y="2321425"/>
            <a:ext cx="4510200" cy="4204200"/>
          </a:xfrm>
          <a:prstGeom prst="roundRect">
            <a:avLst>
              <a:gd name="adj" fmla="val 16667"/>
            </a:avLst>
          </a:prstGeom>
          <a:solidFill>
            <a:srgbClr val="D9EAD3"/>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Must be 18 y/o or older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Legally reside in the United States as a:</a:t>
            </a:r>
            <a:endParaRPr sz="1400" b="0" i="0" u="none" strike="noStrike" cap="none">
              <a:solidFill>
                <a:srgbClr val="000000"/>
              </a:solidFill>
              <a:latin typeface="Arial"/>
              <a:ea typeface="Arial"/>
              <a:cs typeface="Arial"/>
              <a:sym typeface="Arial"/>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Refugee</a:t>
            </a:r>
            <a:endParaRPr sz="1400" b="0" i="0" u="none" strike="noStrike" cap="none">
              <a:solidFill>
                <a:srgbClr val="000000"/>
              </a:solidFill>
              <a:latin typeface="Arial"/>
              <a:ea typeface="Arial"/>
              <a:cs typeface="Arial"/>
              <a:sym typeface="Arial"/>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Asylee</a:t>
            </a:r>
            <a:endParaRPr sz="1400" b="0" i="0" u="none" strike="noStrike" cap="none">
              <a:solidFill>
                <a:srgbClr val="000000"/>
              </a:solidFill>
              <a:latin typeface="Arial"/>
              <a:ea typeface="Arial"/>
              <a:cs typeface="Arial"/>
              <a:sym typeface="Arial"/>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LPR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US citizen</a:t>
            </a: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Has not filed more than two(2) RIFs for friends or non-immediate family members </a:t>
            </a:r>
            <a:r>
              <a:rPr lang="en-US" sz="1600" b="0" i="0" u="none" strike="noStrike" cap="none">
                <a:solidFill>
                  <a:srgbClr val="000000"/>
                </a:solidFill>
                <a:latin typeface="Calibri"/>
                <a:ea typeface="Calibri"/>
                <a:cs typeface="Calibri"/>
                <a:sym typeface="Calibri"/>
              </a:rPr>
              <a:t>(cousins, aunts, uncles, relatives by marriage and/or distant relatives etc).”</a:t>
            </a:r>
            <a:endParaRPr sz="1800" b="0" i="0" u="none" strike="noStrike" cap="none">
              <a:solidFill>
                <a:schemeClr val="lt1"/>
              </a:solidFill>
              <a:latin typeface="Calibri"/>
              <a:ea typeface="Calibri"/>
              <a:cs typeface="Calibri"/>
              <a:sym typeface="Calibri"/>
            </a:endParaRPr>
          </a:p>
          <a:p>
            <a:pPr marL="285750" marR="0" lvl="0" indent="-184150" algn="l" rtl="0">
              <a:lnSpc>
                <a:spcPct val="100000"/>
              </a:lnSpc>
              <a:spcBef>
                <a:spcPts val="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p:txBody>
      </p:sp>
      <p:sp>
        <p:nvSpPr>
          <p:cNvPr id="377" name="Google Shape;377;g1202ff7c298_0_0"/>
          <p:cNvSpPr/>
          <p:nvPr/>
        </p:nvSpPr>
        <p:spPr>
          <a:xfrm>
            <a:off x="6691850" y="1533050"/>
            <a:ext cx="4402200" cy="661500"/>
          </a:xfrm>
          <a:prstGeom prst="roundRect">
            <a:avLst>
              <a:gd name="adj" fmla="val 16667"/>
            </a:avLst>
          </a:prstGeom>
          <a:solidFill>
            <a:srgbClr val="B6D7A8"/>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RIF/Iranian Lautenberg </a:t>
            </a:r>
            <a:endParaRPr sz="1400" b="0" i="0" u="none" strike="noStrike" cap="none">
              <a:solidFill>
                <a:srgbClr val="000000"/>
              </a:solidFill>
              <a:latin typeface="Arial"/>
              <a:ea typeface="Arial"/>
              <a:cs typeface="Arial"/>
              <a:sym typeface="Arial"/>
            </a:endParaRPr>
          </a:p>
        </p:txBody>
      </p:sp>
      <p:sp>
        <p:nvSpPr>
          <p:cNvPr id="378" name="Google Shape;378;g1202ff7c298_0_0"/>
          <p:cNvSpPr/>
          <p:nvPr/>
        </p:nvSpPr>
        <p:spPr>
          <a:xfrm>
            <a:off x="773750" y="2356825"/>
            <a:ext cx="4510200" cy="4204200"/>
          </a:xfrm>
          <a:prstGeom prst="roundRect">
            <a:avLst>
              <a:gd name="adj" fmla="val 16667"/>
            </a:avLst>
          </a:prstGeom>
          <a:solidFill>
            <a:srgbClr val="FFF2CC"/>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	</a:t>
            </a: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Must be 18 y/o or older</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Legally reside in the United States as a:</a:t>
            </a:r>
            <a:endParaRPr sz="1600" b="0" i="0" u="none" strike="noStrike" cap="none">
              <a:solidFill>
                <a:srgbClr val="000000"/>
              </a:solidFill>
              <a:latin typeface="Calibri"/>
              <a:ea typeface="Calibri"/>
              <a:cs typeface="Calibri"/>
              <a:sym typeface="Calibri"/>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Refugee</a:t>
            </a:r>
            <a:endParaRPr sz="1400" b="0" i="0" u="none" strike="noStrike" cap="none">
              <a:solidFill>
                <a:srgbClr val="000000"/>
              </a:solidFill>
              <a:latin typeface="Arial"/>
              <a:ea typeface="Arial"/>
              <a:cs typeface="Arial"/>
              <a:sym typeface="Arial"/>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Asylee</a:t>
            </a:r>
            <a:endParaRPr sz="1400" b="0" i="0" u="none" strike="noStrike" cap="none">
              <a:solidFill>
                <a:srgbClr val="000000"/>
              </a:solidFill>
              <a:latin typeface="Arial"/>
              <a:ea typeface="Arial"/>
              <a:cs typeface="Arial"/>
              <a:sym typeface="Arial"/>
            </a:endParaRPr>
          </a:p>
          <a:p>
            <a:pPr marL="742950" marR="15020" lvl="1"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LPR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US citizen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Must be a first-degree relative: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Spouse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Parent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Child</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Siblings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Grandparent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Grandchildren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79" name="Google Shape;379;g1202ff7c298_0_0"/>
          <p:cNvSpPr/>
          <p:nvPr/>
        </p:nvSpPr>
        <p:spPr>
          <a:xfrm>
            <a:off x="827750" y="1533050"/>
            <a:ext cx="4402200" cy="661500"/>
          </a:xfrm>
          <a:prstGeom prst="roundRect">
            <a:avLst>
              <a:gd name="adj" fmla="val 16667"/>
            </a:avLst>
          </a:prstGeom>
          <a:solidFill>
            <a:srgbClr val="FFE5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FSU Lautenberg </a:t>
            </a:r>
            <a:endParaRPr sz="1400" b="0" i="0" u="none" strike="noStrike" cap="none">
              <a:solidFill>
                <a:srgbClr val="000000"/>
              </a:solidFill>
              <a:latin typeface="Arial"/>
              <a:ea typeface="Arial"/>
              <a:cs typeface="Arial"/>
              <a:sym typeface="Arial"/>
            </a:endParaRPr>
          </a:p>
        </p:txBody>
      </p:sp>
      <p:sp>
        <p:nvSpPr>
          <p:cNvPr id="380" name="Google Shape;380;g1202ff7c298_0_0"/>
          <p:cNvSpPr/>
          <p:nvPr/>
        </p:nvSpPr>
        <p:spPr>
          <a:xfrm>
            <a:off x="827750" y="639525"/>
            <a:ext cx="103203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Eligibility: US-Tie (petitioner)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000">
              <a:schemeClr val="lt1"/>
            </a:gs>
            <a:gs pos="19000">
              <a:srgbClr val="FFFFFF">
                <a:alpha val="0"/>
              </a:srgbClr>
            </a:gs>
            <a:gs pos="100000">
              <a:srgbClr val="FFFFFF">
                <a:alpha val="0"/>
              </a:srgbClr>
            </a:gs>
          </a:gsLst>
          <a:lin ang="5400012" scaled="0"/>
        </a:gradFill>
        <a:effectLst/>
      </p:bgPr>
    </p:bg>
    <p:spTree>
      <p:nvGrpSpPr>
        <p:cNvPr id="1" name="Shape 169"/>
        <p:cNvGrpSpPr/>
        <p:nvPr/>
      </p:nvGrpSpPr>
      <p:grpSpPr>
        <a:xfrm>
          <a:off x="0" y="0"/>
          <a:ext cx="0" cy="0"/>
          <a:chOff x="0" y="0"/>
          <a:chExt cx="0" cy="0"/>
        </a:xfrm>
      </p:grpSpPr>
      <p:sp>
        <p:nvSpPr>
          <p:cNvPr id="170" name="Google Shape;170;g1d704162052_0_0"/>
          <p:cNvSpPr/>
          <p:nvPr/>
        </p:nvSpPr>
        <p:spPr>
          <a:xfrm>
            <a:off x="3648400" y="3297425"/>
            <a:ext cx="5289600" cy="153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d704162052_0_0"/>
          <p:cNvSpPr txBox="1"/>
          <p:nvPr/>
        </p:nvSpPr>
        <p:spPr>
          <a:xfrm>
            <a:off x="3589126" y="1996199"/>
            <a:ext cx="5289600" cy="28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700" b="1" i="0" u="none" strike="noStrike" cap="none">
                <a:solidFill>
                  <a:schemeClr val="dk1"/>
                </a:solidFill>
                <a:latin typeface="Open Sans"/>
                <a:ea typeface="Open Sans"/>
                <a:cs typeface="Open Sans"/>
                <a:sym typeface="Open Sans"/>
              </a:rPr>
              <a:t>Presenter: </a:t>
            </a:r>
            <a:endParaRPr sz="37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Alice Ngamije</a:t>
            </a:r>
            <a:endParaRPr sz="18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Program Coordinator, Family Reunification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USCCB - MRS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4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angamije@usccb.org</a:t>
            </a:r>
            <a:endParaRPr sz="1400" b="1" i="0" u="none" strike="noStrike" cap="none">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Phone: 202-541-3327</a:t>
            </a:r>
            <a:endParaRPr sz="4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9"/>
          <p:cNvSpPr/>
          <p:nvPr/>
        </p:nvSpPr>
        <p:spPr>
          <a:xfrm>
            <a:off x="6407370" y="2538897"/>
            <a:ext cx="4970676" cy="4070327"/>
          </a:xfrm>
          <a:prstGeom prst="roundRect">
            <a:avLst>
              <a:gd name="adj" fmla="val 16667"/>
            </a:avLst>
          </a:prstGeom>
          <a:solidFill>
            <a:srgbClr val="D9EAD3"/>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Iranian nationality/citizenship. Must be a resident of Iran at the time of application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Can be a relative or friend of the anchor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Must be 18y/o or older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Part of qualifying religious/ethnic minority:</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Christians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 Jews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Baha’is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Zoroastrians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Mandaeans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Open Sans"/>
              <a:ea typeface="Open Sans"/>
              <a:cs typeface="Open Sans"/>
              <a:sym typeface="Open Sans"/>
            </a:endParaRPr>
          </a:p>
        </p:txBody>
      </p:sp>
      <p:sp>
        <p:nvSpPr>
          <p:cNvPr id="386" name="Google Shape;386;p9"/>
          <p:cNvSpPr/>
          <p:nvPr/>
        </p:nvSpPr>
        <p:spPr>
          <a:xfrm>
            <a:off x="6497786" y="1661443"/>
            <a:ext cx="4880259" cy="661442"/>
          </a:xfrm>
          <a:prstGeom prst="roundRect">
            <a:avLst>
              <a:gd name="adj" fmla="val 16667"/>
            </a:avLst>
          </a:prstGeom>
          <a:solidFill>
            <a:srgbClr val="B6D7A8"/>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RIF/Iranian Lautenberg </a:t>
            </a:r>
            <a:endParaRPr sz="1400" b="0" i="0" u="none" strike="noStrike" cap="none">
              <a:solidFill>
                <a:srgbClr val="000000"/>
              </a:solidFill>
              <a:latin typeface="Arial"/>
              <a:ea typeface="Arial"/>
              <a:cs typeface="Arial"/>
              <a:sym typeface="Arial"/>
            </a:endParaRPr>
          </a:p>
        </p:txBody>
      </p:sp>
      <p:sp>
        <p:nvSpPr>
          <p:cNvPr id="387" name="Google Shape;387;p9"/>
          <p:cNvSpPr/>
          <p:nvPr/>
        </p:nvSpPr>
        <p:spPr>
          <a:xfrm>
            <a:off x="716975" y="2538900"/>
            <a:ext cx="5067600" cy="4070400"/>
          </a:xfrm>
          <a:prstGeom prst="roundRect">
            <a:avLst>
              <a:gd name="adj" fmla="val 16667"/>
            </a:avLst>
          </a:prstGeom>
          <a:solidFill>
            <a:srgbClr val="FFF2CC"/>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FSU nationality/citizenship (including Ukrainian, Belarusian, Russian, Moldovan, etc)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Must have qualifying relationship with anchor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Part of qualifying religious/ethnic minority:</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Jews (including Tats and Karaims)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Calibri"/>
                <a:ea typeface="Calibri"/>
                <a:cs typeface="Calibri"/>
                <a:sym typeface="Calibri"/>
              </a:rPr>
              <a:t>Evangelical Christians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rgbClr val="000000"/>
                </a:solidFill>
                <a:latin typeface="Calibri"/>
                <a:ea typeface="Calibri"/>
                <a:cs typeface="Calibri"/>
                <a:sym typeface="Calibri"/>
              </a:rPr>
              <a:t>Ukrainian Greek Catholic</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rgbClr val="000000"/>
                </a:solidFill>
                <a:latin typeface="Calibri"/>
                <a:ea typeface="Calibri"/>
                <a:cs typeface="Calibri"/>
                <a:sym typeface="Calibri"/>
              </a:rPr>
              <a:t>Members of the Ukrainian Autocephalous Church</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600"/>
              <a:buFont typeface="Arial"/>
              <a:buNone/>
            </a:pPr>
            <a:r>
              <a:rPr lang="en-US" sz="1600" b="0" i="0" u="sng" strike="noStrike" cap="none">
                <a:solidFill>
                  <a:srgbClr val="C00000"/>
                </a:solidFill>
                <a:latin typeface="Calibri"/>
                <a:ea typeface="Calibri"/>
                <a:cs typeface="Calibri"/>
                <a:sym typeface="Calibri"/>
              </a:rPr>
              <a:t>Note:</a:t>
            </a:r>
            <a:r>
              <a:rPr lang="en-US" sz="1600" b="0" i="0" u="none" strike="noStrike" cap="none">
                <a:solidFill>
                  <a:srgbClr val="C00000"/>
                </a:solidFill>
                <a:latin typeface="Calibri"/>
                <a:ea typeface="Calibri"/>
                <a:cs typeface="Calibri"/>
                <a:sym typeface="Calibri"/>
              </a:rPr>
              <a:t> </a:t>
            </a:r>
            <a:r>
              <a:rPr lang="en-US" sz="1600" b="0" i="0" u="sng" strike="noStrike" cap="none">
                <a:solidFill>
                  <a:schemeClr val="dk1"/>
                </a:solidFill>
                <a:latin typeface="Calibri"/>
                <a:ea typeface="Calibri"/>
                <a:cs typeface="Calibri"/>
                <a:sym typeface="Calibri"/>
              </a:rPr>
              <a:t>for Ukrainian Greek Catholic and Ukrainian Autocephalous Church, participation must have begun by 1989 and must have been public, active and continuous</a:t>
            </a:r>
            <a:endParaRPr sz="1400" b="0" i="0" u="none" strike="noStrike" cap="none">
              <a:solidFill>
                <a:srgbClr val="000000"/>
              </a:solidFill>
              <a:latin typeface="Arial"/>
              <a:ea typeface="Arial"/>
              <a:cs typeface="Arial"/>
              <a:sym typeface="Arial"/>
            </a:endParaRPr>
          </a:p>
        </p:txBody>
      </p:sp>
      <p:sp>
        <p:nvSpPr>
          <p:cNvPr id="388" name="Google Shape;388;p9"/>
          <p:cNvSpPr/>
          <p:nvPr/>
        </p:nvSpPr>
        <p:spPr>
          <a:xfrm>
            <a:off x="716973" y="1661443"/>
            <a:ext cx="5067660" cy="661442"/>
          </a:xfrm>
          <a:prstGeom prst="roundRect">
            <a:avLst>
              <a:gd name="adj" fmla="val 16667"/>
            </a:avLst>
          </a:prstGeom>
          <a:solidFill>
            <a:srgbClr val="FFE599"/>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FSU Lautenberg </a:t>
            </a:r>
            <a:endParaRPr sz="1400" b="0" i="0" u="none" strike="noStrike" cap="none">
              <a:solidFill>
                <a:srgbClr val="000000"/>
              </a:solidFill>
              <a:latin typeface="Arial"/>
              <a:ea typeface="Arial"/>
              <a:cs typeface="Arial"/>
              <a:sym typeface="Arial"/>
            </a:endParaRPr>
          </a:p>
        </p:txBody>
      </p:sp>
      <p:sp>
        <p:nvSpPr>
          <p:cNvPr id="389" name="Google Shape;389;p9"/>
          <p:cNvSpPr/>
          <p:nvPr/>
        </p:nvSpPr>
        <p:spPr>
          <a:xfrm>
            <a:off x="716973" y="747678"/>
            <a:ext cx="10661072" cy="537173"/>
          </a:xfrm>
          <a:prstGeom prst="roundRect">
            <a:avLst>
              <a:gd name="adj" fmla="val 16667"/>
            </a:avLst>
          </a:prstGeom>
          <a:solidFill>
            <a:srgbClr val="2F5496"/>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Eligibility: Principal Applicant (overseas family member)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47c067881f_1_457"/>
          <p:cNvSpPr txBox="1"/>
          <p:nvPr/>
        </p:nvSpPr>
        <p:spPr>
          <a:xfrm>
            <a:off x="2049610" y="1094427"/>
            <a:ext cx="80928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Completing a FSU AOR</a:t>
            </a:r>
            <a:endParaRPr sz="4000" b="1" i="0" u="none" strike="noStrike" cap="none">
              <a:solidFill>
                <a:schemeClr val="dk1"/>
              </a:solidFill>
              <a:latin typeface="Open Sans"/>
              <a:ea typeface="Open Sans"/>
              <a:cs typeface="Open Sans"/>
              <a:sym typeface="Open Sans"/>
            </a:endParaRPr>
          </a:p>
        </p:txBody>
      </p:sp>
      <p:sp>
        <p:nvSpPr>
          <p:cNvPr id="395" name="Google Shape;395;g147c067881f_1_457"/>
          <p:cNvSpPr/>
          <p:nvPr/>
        </p:nvSpPr>
        <p:spPr>
          <a:xfrm>
            <a:off x="1541100" y="2373475"/>
            <a:ext cx="9109800" cy="35469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Use the latest FSU AOR Form (editable Word document, will be available on MRS Connect)</a:t>
            </a: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Must be fully typed</a:t>
            </a: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 Signature page: both handwritten signatures are electronic signatures are accepted, no preference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g147c067881f_1_462" descr="Table&#10;&#10;Description automatically generated"/>
          <p:cNvPicPr preferRelativeResize="0"/>
          <p:nvPr/>
        </p:nvPicPr>
        <p:blipFill rotWithShape="1">
          <a:blip r:embed="rId3">
            <a:alphaModFix/>
          </a:blip>
          <a:srcRect/>
          <a:stretch/>
        </p:blipFill>
        <p:spPr>
          <a:xfrm>
            <a:off x="2638726" y="813449"/>
            <a:ext cx="7371200" cy="5948551"/>
          </a:xfrm>
          <a:prstGeom prst="rect">
            <a:avLst/>
          </a:prstGeom>
          <a:noFill/>
          <a:ln>
            <a:noFill/>
          </a:ln>
        </p:spPr>
      </p:pic>
      <p:sp>
        <p:nvSpPr>
          <p:cNvPr id="402" name="Google Shape;402;g147c067881f_1_462"/>
          <p:cNvSpPr txBox="1"/>
          <p:nvPr/>
        </p:nvSpPr>
        <p:spPr>
          <a:xfrm>
            <a:off x="495575" y="241075"/>
            <a:ext cx="77154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Open Sans"/>
                <a:ea typeface="Open Sans"/>
                <a:cs typeface="Open Sans"/>
                <a:sym typeface="Open Sans"/>
              </a:rPr>
              <a:t>FSU AOR</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47c067881f_1_288"/>
          <p:cNvSpPr txBox="1"/>
          <p:nvPr/>
        </p:nvSpPr>
        <p:spPr>
          <a:xfrm>
            <a:off x="2049610" y="931427"/>
            <a:ext cx="80928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Completing a RIF AOR</a:t>
            </a:r>
            <a:endParaRPr sz="4000" b="1" i="0" u="none" strike="noStrike" cap="none">
              <a:solidFill>
                <a:schemeClr val="dk1"/>
              </a:solidFill>
              <a:latin typeface="Open Sans"/>
              <a:ea typeface="Open Sans"/>
              <a:cs typeface="Open Sans"/>
              <a:sym typeface="Open Sans"/>
            </a:endParaRPr>
          </a:p>
        </p:txBody>
      </p:sp>
      <p:sp>
        <p:nvSpPr>
          <p:cNvPr id="408" name="Google Shape;408;g147c067881f_1_288"/>
          <p:cNvSpPr/>
          <p:nvPr/>
        </p:nvSpPr>
        <p:spPr>
          <a:xfrm>
            <a:off x="1628766" y="2373467"/>
            <a:ext cx="9416700" cy="35469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Use the latest RIF Application Form (fillable PDF, will be available on MRS Connect)</a:t>
            </a: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Must be fully typed</a:t>
            </a: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*Signature page: handwritten signatures are preferred (however, electronic signatures can also be accepted)</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47c067881f_1_367"/>
          <p:cNvSpPr txBox="1"/>
          <p:nvPr/>
        </p:nvSpPr>
        <p:spPr>
          <a:xfrm>
            <a:off x="228997" y="422898"/>
            <a:ext cx="7896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RIF AOR</a:t>
            </a:r>
            <a:endParaRPr sz="4000" b="1" i="0" u="none" strike="noStrike" cap="none">
              <a:solidFill>
                <a:schemeClr val="dk1"/>
              </a:solidFill>
              <a:latin typeface="Open Sans"/>
              <a:ea typeface="Open Sans"/>
              <a:cs typeface="Open Sans"/>
              <a:sym typeface="Open Sans"/>
            </a:endParaRPr>
          </a:p>
        </p:txBody>
      </p:sp>
      <p:pic>
        <p:nvPicPr>
          <p:cNvPr id="414" name="Google Shape;414;g147c067881f_1_367" descr="Table&#10;&#10;Description automatically generated with medium confidence"/>
          <p:cNvPicPr preferRelativeResize="0"/>
          <p:nvPr/>
        </p:nvPicPr>
        <p:blipFill rotWithShape="1">
          <a:blip r:embed="rId3">
            <a:alphaModFix/>
          </a:blip>
          <a:srcRect/>
          <a:stretch/>
        </p:blipFill>
        <p:spPr>
          <a:xfrm>
            <a:off x="2252325" y="991200"/>
            <a:ext cx="7970949" cy="5692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1f64e57e11a_0_13"/>
          <p:cNvSpPr txBox="1"/>
          <p:nvPr/>
        </p:nvSpPr>
        <p:spPr>
          <a:xfrm>
            <a:off x="575733" y="579532"/>
            <a:ext cx="10681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Common Mistakes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on AORs</a:t>
            </a:r>
            <a:endParaRPr sz="1400" b="0" i="0" u="none" strike="noStrike" cap="none">
              <a:solidFill>
                <a:srgbClr val="000000"/>
              </a:solidFill>
              <a:latin typeface="Arial"/>
              <a:ea typeface="Arial"/>
              <a:cs typeface="Arial"/>
              <a:sym typeface="Arial"/>
            </a:endParaRPr>
          </a:p>
        </p:txBody>
      </p:sp>
      <p:grpSp>
        <p:nvGrpSpPr>
          <p:cNvPr id="420" name="Google Shape;420;g1f64e57e11a_0_13"/>
          <p:cNvGrpSpPr/>
          <p:nvPr/>
        </p:nvGrpSpPr>
        <p:grpSpPr>
          <a:xfrm>
            <a:off x="2220264" y="5751144"/>
            <a:ext cx="7943768" cy="857980"/>
            <a:chOff x="1593000" y="2322568"/>
            <a:chExt cx="5957975" cy="643500"/>
          </a:xfrm>
        </p:grpSpPr>
        <p:sp>
          <p:nvSpPr>
            <p:cNvPr id="421" name="Google Shape;421;g1f64e57e11a_0_1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f64e57e11a_0_13"/>
            <p:cNvSpPr/>
            <p:nvPr/>
          </p:nvSpPr>
          <p:spPr>
            <a:xfrm flipH="1">
              <a:off x="2283025" y="2322575"/>
              <a:ext cx="18444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f64e57e11a_0_13"/>
            <p:cNvSpPr/>
            <p:nvPr/>
          </p:nvSpPr>
          <p:spPr>
            <a:xfrm rot="-5400000">
              <a:off x="3501574" y="1934671"/>
              <a:ext cx="643356" cy="1419149"/>
            </a:xfrm>
            <a:prstGeom prst="flowChartOffpageConnector">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f64e57e11a_0_13"/>
            <p:cNvSpPr/>
            <p:nvPr/>
          </p:nvSpPr>
          <p:spPr>
            <a:xfrm>
              <a:off x="2342625" y="2399951"/>
              <a:ext cx="1940700" cy="4959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Roboto Medium"/>
                  <a:ea typeface="Roboto Medium"/>
                  <a:cs typeface="Roboto Medium"/>
                  <a:sym typeface="Roboto Medium"/>
                </a:rPr>
                <a:t>Missing comments to explain a unique situation</a:t>
              </a:r>
              <a:endParaRPr sz="1300" b="0" i="0" u="none" strike="noStrike" cap="none">
                <a:solidFill>
                  <a:schemeClr val="dk1"/>
                </a:solidFill>
                <a:latin typeface="Roboto"/>
                <a:ea typeface="Roboto"/>
                <a:cs typeface="Roboto"/>
                <a:sym typeface="Roboto"/>
              </a:endParaRPr>
            </a:p>
          </p:txBody>
        </p:sp>
        <p:sp>
          <p:nvSpPr>
            <p:cNvPr id="425" name="Google Shape;425;g1f64e57e11a_0_1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1f64e57e11a_0_13"/>
            <p:cNvSpPr/>
            <p:nvPr/>
          </p:nvSpPr>
          <p:spPr>
            <a:xfrm>
              <a:off x="1593000" y="2322575"/>
              <a:ext cx="6900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Roboto Thin"/>
                  <a:ea typeface="Roboto Thin"/>
                  <a:cs typeface="Roboto Thin"/>
                  <a:sym typeface="Roboto Thin"/>
                </a:rPr>
                <a:t>04</a:t>
              </a:r>
              <a:endParaRPr sz="3500" b="0" i="0" u="none" strike="noStrike" cap="none">
                <a:solidFill>
                  <a:schemeClr val="dk1"/>
                </a:solidFill>
                <a:latin typeface="Roboto Thin"/>
                <a:ea typeface="Roboto Thin"/>
                <a:cs typeface="Roboto Thin"/>
                <a:sym typeface="Roboto Thin"/>
              </a:endParaRPr>
            </a:p>
          </p:txBody>
        </p:sp>
        <p:sp>
          <p:nvSpPr>
            <p:cNvPr id="427" name="Google Shape;427;g1f64e57e11a_0_1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Provide required comments (depending on the program)</a:t>
              </a:r>
              <a:endParaRPr sz="1100" b="0" i="0" u="none" strike="noStrike" cap="none">
                <a:solidFill>
                  <a:schemeClr val="dk1"/>
                </a:solidFill>
                <a:latin typeface="Roboto"/>
                <a:ea typeface="Roboto"/>
                <a:cs typeface="Roboto"/>
                <a:sym typeface="Roboto"/>
              </a:endParaRPr>
            </a:p>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Use space dedicated for explanations and comments for anything unusual</a:t>
              </a:r>
              <a:endParaRPr sz="1100" b="0" i="0" u="none" strike="noStrike" cap="none">
                <a:solidFill>
                  <a:schemeClr val="dk1"/>
                </a:solidFill>
                <a:latin typeface="Roboto"/>
                <a:ea typeface="Roboto"/>
                <a:cs typeface="Roboto"/>
                <a:sym typeface="Roboto"/>
              </a:endParaRPr>
            </a:p>
          </p:txBody>
        </p:sp>
      </p:grpSp>
      <p:grpSp>
        <p:nvGrpSpPr>
          <p:cNvPr id="428" name="Google Shape;428;g1f64e57e11a_0_13"/>
          <p:cNvGrpSpPr/>
          <p:nvPr/>
        </p:nvGrpSpPr>
        <p:grpSpPr>
          <a:xfrm>
            <a:off x="2220264" y="4877988"/>
            <a:ext cx="7943768" cy="857980"/>
            <a:chOff x="1593000" y="2322568"/>
            <a:chExt cx="5957975" cy="643500"/>
          </a:xfrm>
        </p:grpSpPr>
        <p:sp>
          <p:nvSpPr>
            <p:cNvPr id="429" name="Google Shape;429;g1f64e57e11a_0_1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1f64e57e11a_0_13"/>
            <p:cNvSpPr/>
            <p:nvPr/>
          </p:nvSpPr>
          <p:spPr>
            <a:xfrm flipH="1">
              <a:off x="2283025" y="2322575"/>
              <a:ext cx="18444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f64e57e11a_0_13"/>
            <p:cNvSpPr/>
            <p:nvPr/>
          </p:nvSpPr>
          <p:spPr>
            <a:xfrm rot="-5400000">
              <a:off x="3501574" y="1934671"/>
              <a:ext cx="643356" cy="1419149"/>
            </a:xfrm>
            <a:prstGeom prst="flowChartOffpageConnector">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f64e57e11a_0_13"/>
            <p:cNvSpPr/>
            <p:nvPr/>
          </p:nvSpPr>
          <p:spPr>
            <a:xfrm>
              <a:off x="2342625" y="2399951"/>
              <a:ext cx="1940700" cy="4959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Roboto Medium"/>
                  <a:ea typeface="Roboto Medium"/>
                  <a:cs typeface="Roboto Medium"/>
                  <a:sym typeface="Roboto Medium"/>
                </a:rPr>
                <a:t>Invalid supporting documents</a:t>
              </a:r>
              <a:endParaRPr sz="1300" b="0" i="0" u="none" strike="noStrike" cap="none">
                <a:solidFill>
                  <a:schemeClr val="dk1"/>
                </a:solidFill>
                <a:latin typeface="Roboto Medium"/>
                <a:ea typeface="Roboto Medium"/>
                <a:cs typeface="Roboto Medium"/>
                <a:sym typeface="Roboto Medium"/>
              </a:endParaRPr>
            </a:p>
          </p:txBody>
        </p:sp>
        <p:sp>
          <p:nvSpPr>
            <p:cNvPr id="433" name="Google Shape;433;g1f64e57e11a_0_1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1f64e57e11a_0_13"/>
            <p:cNvSpPr/>
            <p:nvPr/>
          </p:nvSpPr>
          <p:spPr>
            <a:xfrm>
              <a:off x="1593000" y="2322575"/>
              <a:ext cx="6900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Roboto Thin"/>
                  <a:ea typeface="Roboto Thin"/>
                  <a:cs typeface="Roboto Thin"/>
                  <a:sym typeface="Roboto Thin"/>
                </a:rPr>
                <a:t>03</a:t>
              </a:r>
              <a:endParaRPr sz="3500" b="0" i="0" u="none" strike="noStrike" cap="none">
                <a:solidFill>
                  <a:schemeClr val="dk1"/>
                </a:solidFill>
                <a:latin typeface="Roboto Thin"/>
                <a:ea typeface="Roboto Thin"/>
                <a:cs typeface="Roboto Thin"/>
                <a:sym typeface="Roboto Thin"/>
              </a:endParaRPr>
            </a:p>
          </p:txBody>
        </p:sp>
        <p:sp>
          <p:nvSpPr>
            <p:cNvPr id="435" name="Google Shape;435;g1f64e57e11a_0_1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Provide clear, legible documents, reduce glare in photos</a:t>
              </a:r>
              <a:endParaRPr sz="1100" b="0" i="0" u="none" strike="noStrike" cap="none">
                <a:solidFill>
                  <a:schemeClr val="dk1"/>
                </a:solidFill>
                <a:latin typeface="Roboto"/>
                <a:ea typeface="Roboto"/>
                <a:cs typeface="Roboto"/>
                <a:sym typeface="Roboto"/>
              </a:endParaRPr>
            </a:p>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Verify if documents are valid (non-expired)</a:t>
              </a:r>
              <a:endParaRPr sz="1100" b="0" i="0" u="none" strike="noStrike" cap="none">
                <a:solidFill>
                  <a:schemeClr val="dk1"/>
                </a:solidFill>
                <a:latin typeface="Roboto"/>
                <a:ea typeface="Roboto"/>
                <a:cs typeface="Roboto"/>
                <a:sym typeface="Roboto"/>
              </a:endParaRPr>
            </a:p>
          </p:txBody>
        </p:sp>
      </p:grpSp>
      <p:grpSp>
        <p:nvGrpSpPr>
          <p:cNvPr id="436" name="Google Shape;436;g1f64e57e11a_0_13"/>
          <p:cNvGrpSpPr/>
          <p:nvPr/>
        </p:nvGrpSpPr>
        <p:grpSpPr>
          <a:xfrm>
            <a:off x="2220264" y="4004797"/>
            <a:ext cx="7943768" cy="857980"/>
            <a:chOff x="1593000" y="2322568"/>
            <a:chExt cx="5957975" cy="643500"/>
          </a:xfrm>
        </p:grpSpPr>
        <p:sp>
          <p:nvSpPr>
            <p:cNvPr id="437" name="Google Shape;437;g1f64e57e11a_0_1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1f64e57e11a_0_13"/>
            <p:cNvSpPr/>
            <p:nvPr/>
          </p:nvSpPr>
          <p:spPr>
            <a:xfrm flipH="1">
              <a:off x="2283025" y="2322575"/>
              <a:ext cx="18444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f64e57e11a_0_13"/>
            <p:cNvSpPr/>
            <p:nvPr/>
          </p:nvSpPr>
          <p:spPr>
            <a:xfrm rot="-5400000">
              <a:off x="3501574" y="1934671"/>
              <a:ext cx="643356" cy="1419149"/>
            </a:xfrm>
            <a:prstGeom prst="flowChartOffpageConnector">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f64e57e11a_0_13"/>
            <p:cNvSpPr/>
            <p:nvPr/>
          </p:nvSpPr>
          <p:spPr>
            <a:xfrm>
              <a:off x="2342625" y="2399951"/>
              <a:ext cx="1940700" cy="4959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Form not properly filled out/missing N/As</a:t>
              </a:r>
              <a:endParaRPr sz="1200" b="1" i="0" u="none" strike="noStrike" cap="none">
                <a:solidFill>
                  <a:schemeClr val="dk1"/>
                </a:solidFill>
                <a:latin typeface="Roboto"/>
                <a:ea typeface="Roboto"/>
                <a:cs typeface="Roboto"/>
                <a:sym typeface="Roboto"/>
              </a:endParaRPr>
            </a:p>
          </p:txBody>
        </p:sp>
        <p:sp>
          <p:nvSpPr>
            <p:cNvPr id="441" name="Google Shape;441;g1f64e57e11a_0_1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f64e57e11a_0_13"/>
            <p:cNvSpPr/>
            <p:nvPr/>
          </p:nvSpPr>
          <p:spPr>
            <a:xfrm>
              <a:off x="1593000" y="2322575"/>
              <a:ext cx="6900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Roboto Thin"/>
                  <a:ea typeface="Roboto Thin"/>
                  <a:cs typeface="Roboto Thin"/>
                  <a:sym typeface="Roboto Thin"/>
                </a:rPr>
                <a:t>02</a:t>
              </a:r>
              <a:endParaRPr sz="3500" b="0" i="0" u="none" strike="noStrike" cap="none">
                <a:solidFill>
                  <a:schemeClr val="dk1"/>
                </a:solidFill>
                <a:latin typeface="Roboto Thin"/>
                <a:ea typeface="Roboto Thin"/>
                <a:cs typeface="Roboto Thin"/>
                <a:sym typeface="Roboto Thin"/>
              </a:endParaRPr>
            </a:p>
          </p:txBody>
        </p:sp>
        <p:sp>
          <p:nvSpPr>
            <p:cNvPr id="443" name="Google Shape;443;g1f64e57e11a_0_1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Review program resources to get familiarized with filling out AORs</a:t>
              </a:r>
              <a:endParaRPr sz="1100" b="0" i="0" u="none" strike="noStrike" cap="none">
                <a:solidFill>
                  <a:schemeClr val="dk1"/>
                </a:solidFill>
                <a:latin typeface="Roboto"/>
                <a:ea typeface="Roboto"/>
                <a:cs typeface="Roboto"/>
                <a:sym typeface="Roboto"/>
              </a:endParaRPr>
            </a:p>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If inapplicable, put N/A</a:t>
              </a:r>
              <a:endParaRPr sz="1100" b="0" i="0" u="none" strike="noStrike" cap="none">
                <a:solidFill>
                  <a:schemeClr val="dk1"/>
                </a:solidFill>
                <a:latin typeface="Roboto"/>
                <a:ea typeface="Roboto"/>
                <a:cs typeface="Roboto"/>
                <a:sym typeface="Roboto"/>
              </a:endParaRPr>
            </a:p>
          </p:txBody>
        </p:sp>
      </p:grpSp>
      <p:grpSp>
        <p:nvGrpSpPr>
          <p:cNvPr id="444" name="Google Shape;444;g1f64e57e11a_0_13"/>
          <p:cNvGrpSpPr/>
          <p:nvPr/>
        </p:nvGrpSpPr>
        <p:grpSpPr>
          <a:xfrm>
            <a:off x="2220264" y="3131652"/>
            <a:ext cx="7943768" cy="857980"/>
            <a:chOff x="1593000" y="2322568"/>
            <a:chExt cx="5957975" cy="643500"/>
          </a:xfrm>
        </p:grpSpPr>
        <p:sp>
          <p:nvSpPr>
            <p:cNvPr id="445" name="Google Shape;445;g1f64e57e11a_0_1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1f64e57e11a_0_13"/>
            <p:cNvSpPr/>
            <p:nvPr/>
          </p:nvSpPr>
          <p:spPr>
            <a:xfrm flipH="1">
              <a:off x="2283025" y="2322575"/>
              <a:ext cx="18444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f64e57e11a_0_13"/>
            <p:cNvSpPr/>
            <p:nvPr/>
          </p:nvSpPr>
          <p:spPr>
            <a:xfrm rot="-5400000">
              <a:off x="3501574" y="1934671"/>
              <a:ext cx="643356" cy="1419149"/>
            </a:xfrm>
            <a:prstGeom prst="flowChartOffpageConnector">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f64e57e11a_0_13"/>
            <p:cNvSpPr/>
            <p:nvPr/>
          </p:nvSpPr>
          <p:spPr>
            <a:xfrm>
              <a:off x="2342625" y="2399951"/>
              <a:ext cx="1940700" cy="4959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Roboto Medium"/>
                  <a:ea typeface="Roboto Medium"/>
                  <a:cs typeface="Roboto Medium"/>
                  <a:sym typeface="Roboto Medium"/>
                </a:rPr>
                <a:t>Name spelling errors</a:t>
              </a:r>
              <a:endParaRPr sz="1300" b="0" i="0" u="none" strike="noStrike" cap="none">
                <a:solidFill>
                  <a:schemeClr val="dk1"/>
                </a:solidFill>
                <a:latin typeface="Roboto"/>
                <a:ea typeface="Roboto"/>
                <a:cs typeface="Roboto"/>
                <a:sym typeface="Roboto"/>
              </a:endParaRPr>
            </a:p>
          </p:txBody>
        </p:sp>
        <p:sp>
          <p:nvSpPr>
            <p:cNvPr id="449" name="Google Shape;449;g1f64e57e11a_0_13"/>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1f64e57e11a_0_13"/>
            <p:cNvSpPr/>
            <p:nvPr/>
          </p:nvSpPr>
          <p:spPr>
            <a:xfrm>
              <a:off x="1593000" y="2322575"/>
              <a:ext cx="690000" cy="642600"/>
            </a:xfrm>
            <a:prstGeom prst="rect">
              <a:avLst/>
            </a:prstGeom>
            <a:solidFill>
              <a:srgbClr val="D8E2F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Roboto Thin"/>
                  <a:ea typeface="Roboto Thin"/>
                  <a:cs typeface="Roboto Thin"/>
                  <a:sym typeface="Roboto Thin"/>
                </a:rPr>
                <a:t>01</a:t>
              </a:r>
              <a:endParaRPr sz="3500" b="0" i="0" u="none" strike="noStrike" cap="none">
                <a:solidFill>
                  <a:schemeClr val="dk1"/>
                </a:solidFill>
                <a:latin typeface="Roboto Thin"/>
                <a:ea typeface="Roboto Thin"/>
                <a:cs typeface="Roboto Thin"/>
                <a:sym typeface="Roboto Thin"/>
              </a:endParaRPr>
            </a:p>
          </p:txBody>
        </p:sp>
        <p:sp>
          <p:nvSpPr>
            <p:cNvPr id="451" name="Google Shape;451;g1f64e57e11a_0_1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Always check and verify that name listed on AOR match with documents provided</a:t>
              </a:r>
              <a:endParaRPr sz="1100" b="0" i="0" u="none" strike="noStrike" cap="none">
                <a:solidFill>
                  <a:schemeClr val="dk1"/>
                </a:solidFill>
                <a:latin typeface="Roboto"/>
                <a:ea typeface="Roboto"/>
                <a:cs typeface="Roboto"/>
                <a:sym typeface="Roboto"/>
              </a:endParaRPr>
            </a:p>
            <a:p>
              <a:pPr marL="609600" marR="0" lvl="0" indent="-374650" algn="l" rtl="0">
                <a:lnSpc>
                  <a:spcPct val="115000"/>
                </a:lnSpc>
                <a:spcBef>
                  <a:spcPts val="0"/>
                </a:spcBef>
                <a:spcAft>
                  <a:spcPts val="0"/>
                </a:spcAft>
                <a:buClr>
                  <a:schemeClr val="dk1"/>
                </a:buClr>
                <a:buSzPts val="1100"/>
                <a:buFont typeface="Roboto"/>
                <a:buChar char="●"/>
              </a:pPr>
              <a:r>
                <a:rPr lang="en-US" sz="1100" b="0" i="0" u="none" strike="noStrike" cap="none">
                  <a:solidFill>
                    <a:schemeClr val="dk1"/>
                  </a:solidFill>
                  <a:latin typeface="Roboto"/>
                  <a:ea typeface="Roboto"/>
                  <a:cs typeface="Roboto"/>
                  <a:sym typeface="Roboto"/>
                </a:rPr>
                <a:t>If error is on document, provide a comment</a:t>
              </a:r>
              <a:endParaRPr sz="1100" b="0" i="0" u="none" strike="noStrike" cap="none">
                <a:solidFill>
                  <a:schemeClr val="dk1"/>
                </a:solidFill>
                <a:latin typeface="Roboto"/>
                <a:ea typeface="Roboto"/>
                <a:cs typeface="Roboto"/>
                <a:sym typeface="Roboto"/>
              </a:endParaRPr>
            </a:p>
          </p:txBody>
        </p:sp>
      </p:grpSp>
      <p:sp>
        <p:nvSpPr>
          <p:cNvPr id="452" name="Google Shape;452;g1f64e57e11a_0_13"/>
          <p:cNvSpPr txBox="1"/>
          <p:nvPr/>
        </p:nvSpPr>
        <p:spPr>
          <a:xfrm>
            <a:off x="2282950" y="2500875"/>
            <a:ext cx="3459300" cy="831300"/>
          </a:xfrm>
          <a:prstGeom prst="rect">
            <a:avLst/>
          </a:prstGeom>
          <a:noFill/>
          <a:ln>
            <a:noFill/>
          </a:ln>
        </p:spPr>
        <p:txBody>
          <a:bodyPr spcFirstLastPara="1" wrap="square" lIns="91425" tIns="91425" rIns="91425" bIns="91425" anchor="t" anchorCtr="0">
            <a:spAutoFit/>
          </a:bodyPr>
          <a:lstStyle/>
          <a:p>
            <a:pPr marL="13716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Mistakes								</a:t>
            </a:r>
            <a:endParaRPr sz="1400" b="1" i="0" u="none" strike="noStrike" cap="none">
              <a:solidFill>
                <a:srgbClr val="000000"/>
              </a:solidFill>
              <a:latin typeface="Calibri"/>
              <a:ea typeface="Calibri"/>
              <a:cs typeface="Calibri"/>
              <a:sym typeface="Calibri"/>
            </a:endParaRPr>
          </a:p>
        </p:txBody>
      </p:sp>
      <p:sp>
        <p:nvSpPr>
          <p:cNvPr id="453" name="Google Shape;453;g1f64e57e11a_0_13"/>
          <p:cNvSpPr txBox="1"/>
          <p:nvPr/>
        </p:nvSpPr>
        <p:spPr>
          <a:xfrm>
            <a:off x="6456925" y="2500875"/>
            <a:ext cx="3707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Tips to avoid them</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 name="Google Shape;454;g1f64e57e11a_0_13"/>
          <p:cNvSpPr/>
          <p:nvPr/>
        </p:nvSpPr>
        <p:spPr>
          <a:xfrm>
            <a:off x="5067359" y="2258503"/>
            <a:ext cx="5096673" cy="857979"/>
          </a:xfrm>
          <a:prstGeom prst="rect">
            <a:avLst/>
          </a:prstGeom>
          <a:solidFill>
            <a:srgbClr val="CCCC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f64e57e11a_0_13"/>
          <p:cNvSpPr/>
          <p:nvPr/>
        </p:nvSpPr>
        <p:spPr>
          <a:xfrm flipH="1">
            <a:off x="3140274" y="2258512"/>
            <a:ext cx="2459139" cy="856779"/>
          </a:xfrm>
          <a:prstGeom prst="rect">
            <a:avLst/>
          </a:prstGeom>
          <a:solidFill>
            <a:srgbClr val="1C458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1f64e57e11a_0_13"/>
          <p:cNvSpPr/>
          <p:nvPr/>
        </p:nvSpPr>
        <p:spPr>
          <a:xfrm>
            <a:off x="3219739" y="2361678"/>
            <a:ext cx="2587535" cy="661183"/>
          </a:xfrm>
          <a:prstGeom prst="rect">
            <a:avLst/>
          </a:prstGeom>
          <a:solidFill>
            <a:srgbClr val="1C4587"/>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rgbClr val="FFFFFF"/>
              </a:solidFill>
              <a:latin typeface="Roboto"/>
              <a:ea typeface="Roboto"/>
              <a:cs typeface="Roboto"/>
              <a:sym typeface="Roboto"/>
            </a:endParaRPr>
          </a:p>
        </p:txBody>
      </p:sp>
      <p:sp>
        <p:nvSpPr>
          <p:cNvPr id="457" name="Google Shape;457;g1f64e57e11a_0_13"/>
          <p:cNvSpPr/>
          <p:nvPr/>
        </p:nvSpPr>
        <p:spPr>
          <a:xfrm>
            <a:off x="2220264" y="2258503"/>
            <a:ext cx="919977" cy="856379"/>
          </a:xfrm>
          <a:prstGeom prst="rect">
            <a:avLst/>
          </a:prstGeom>
          <a:solidFill>
            <a:srgbClr val="0B7743"/>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1f64e57e11a_0_13"/>
          <p:cNvSpPr/>
          <p:nvPr/>
        </p:nvSpPr>
        <p:spPr>
          <a:xfrm>
            <a:off x="2220264" y="2258512"/>
            <a:ext cx="919977" cy="856779"/>
          </a:xfrm>
          <a:prstGeom prst="rect">
            <a:avLst/>
          </a:prstGeom>
          <a:solidFill>
            <a:srgbClr val="1C4587"/>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rgbClr val="FFFFFF"/>
              </a:solidFill>
              <a:latin typeface="Roboto Thin"/>
              <a:ea typeface="Roboto Thin"/>
              <a:cs typeface="Roboto Thin"/>
              <a:sym typeface="Roboto Thin"/>
            </a:endParaRPr>
          </a:p>
        </p:txBody>
      </p:sp>
      <p:sp>
        <p:nvSpPr>
          <p:cNvPr id="459" name="Google Shape;459;g1f64e57e11a_0_13"/>
          <p:cNvSpPr/>
          <p:nvPr/>
        </p:nvSpPr>
        <p:spPr>
          <a:xfrm>
            <a:off x="5946637" y="2260079"/>
            <a:ext cx="3961501" cy="856379"/>
          </a:xfrm>
          <a:prstGeom prst="rect">
            <a:avLst/>
          </a:prstGeom>
          <a:solidFill>
            <a:srgbClr val="CCCCCC"/>
          </a:solidFill>
          <a:ln>
            <a:noFill/>
          </a:ln>
        </p:spPr>
        <p:txBody>
          <a:bodyPr spcFirstLastPara="1" wrap="square" lIns="121900" tIns="121900" rIns="121900" bIns="121900" anchor="ctr" anchorCtr="0">
            <a:noAutofit/>
          </a:bodyPr>
          <a:lstStyle/>
          <a:p>
            <a:pPr marL="60960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Roboto"/>
                <a:ea typeface="Roboto"/>
                <a:cs typeface="Roboto"/>
                <a:sym typeface="Roboto"/>
              </a:rPr>
              <a:t>Tips to avoid them</a:t>
            </a:r>
            <a:endParaRPr sz="2000" b="0" i="0" u="none" strike="noStrike" cap="none">
              <a:solidFill>
                <a:schemeClr val="dk1"/>
              </a:solidFill>
              <a:latin typeface="Roboto"/>
              <a:ea typeface="Roboto"/>
              <a:cs typeface="Roboto"/>
              <a:sym typeface="Roboto"/>
            </a:endParaRPr>
          </a:p>
        </p:txBody>
      </p:sp>
      <p:pic>
        <p:nvPicPr>
          <p:cNvPr id="460" name="Google Shape;460;g1f64e57e11a_0_13" descr="Lightbulb and gear with solid fill"/>
          <p:cNvPicPr preferRelativeResize="0"/>
          <p:nvPr/>
        </p:nvPicPr>
        <p:blipFill rotWithShape="1">
          <a:blip r:embed="rId3">
            <a:alphaModFix/>
          </a:blip>
          <a:srcRect/>
          <a:stretch/>
        </p:blipFill>
        <p:spPr>
          <a:xfrm>
            <a:off x="9166875" y="2343352"/>
            <a:ext cx="773125" cy="773125"/>
          </a:xfrm>
          <a:prstGeom prst="rect">
            <a:avLst/>
          </a:prstGeom>
          <a:noFill/>
          <a:ln>
            <a:noFill/>
          </a:ln>
          <a:effectLst>
            <a:outerShdw blurRad="57150" dist="19050" dir="5400000" algn="bl" rotWithShape="0">
              <a:srgbClr val="000000">
                <a:alpha val="49803"/>
              </a:srgbClr>
            </a:outerShdw>
          </a:effectLst>
        </p:spPr>
      </p:pic>
      <p:sp>
        <p:nvSpPr>
          <p:cNvPr id="461" name="Google Shape;461;g1f64e57e11a_0_13"/>
          <p:cNvSpPr/>
          <p:nvPr/>
        </p:nvSpPr>
        <p:spPr>
          <a:xfrm rot="-5400000">
            <a:off x="4764966" y="1741320"/>
            <a:ext cx="857786" cy="1892152"/>
          </a:xfrm>
          <a:prstGeom prst="flowChartOffpageConnector">
            <a:avLst/>
          </a:prstGeom>
          <a:solidFill>
            <a:srgbClr val="1C458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f64e57e11a_0_13"/>
          <p:cNvSpPr txBox="1"/>
          <p:nvPr/>
        </p:nvSpPr>
        <p:spPr>
          <a:xfrm>
            <a:off x="3379702" y="2448188"/>
            <a:ext cx="2512800" cy="477000"/>
          </a:xfrm>
          <a:prstGeom prst="rect">
            <a:avLst/>
          </a:prstGeom>
          <a:solidFill>
            <a:srgbClr val="1C4587"/>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Calibri"/>
                <a:ea typeface="Calibri"/>
                <a:cs typeface="Calibri"/>
                <a:sym typeface="Calibri"/>
              </a:rPr>
              <a:t>Common Mistakes</a:t>
            </a:r>
            <a:endParaRPr sz="19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e68c584f79_1_118"/>
          <p:cNvSpPr txBox="1">
            <a:spLocks noGrp="1"/>
          </p:cNvSpPr>
          <p:nvPr>
            <p:ph type="title"/>
          </p:nvPr>
        </p:nvSpPr>
        <p:spPr>
          <a:xfrm>
            <a:off x="2947199" y="397950"/>
            <a:ext cx="7178400" cy="127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US" b="1">
                <a:latin typeface="Open Sans"/>
                <a:ea typeface="Open Sans"/>
                <a:cs typeface="Open Sans"/>
                <a:sym typeface="Open Sans"/>
              </a:rPr>
              <a:t> Available Resources &amp;</a:t>
            </a:r>
            <a:endParaRPr b="1">
              <a:latin typeface="Open Sans"/>
              <a:ea typeface="Open Sans"/>
              <a:cs typeface="Open Sans"/>
              <a:sym typeface="Open Sans"/>
            </a:endParaRPr>
          </a:p>
          <a:p>
            <a:pPr marL="0" lvl="0" indent="0" algn="ctr" rtl="0">
              <a:lnSpc>
                <a:spcPct val="90000"/>
              </a:lnSpc>
              <a:spcBef>
                <a:spcPts val="0"/>
              </a:spcBef>
              <a:spcAft>
                <a:spcPts val="0"/>
              </a:spcAft>
              <a:buSzPct val="45454"/>
              <a:buNone/>
            </a:pPr>
            <a:r>
              <a:rPr lang="en-US" b="1">
                <a:latin typeface="Open Sans"/>
                <a:ea typeface="Open Sans"/>
                <a:cs typeface="Open Sans"/>
                <a:sym typeface="Open Sans"/>
              </a:rPr>
              <a:t>Contact Information</a:t>
            </a:r>
            <a:endParaRPr/>
          </a:p>
        </p:txBody>
      </p:sp>
      <p:sp>
        <p:nvSpPr>
          <p:cNvPr id="469" name="Google Shape;469;g1e68c584f79_1_118"/>
          <p:cNvSpPr txBox="1">
            <a:spLocks noGrp="1"/>
          </p:cNvSpPr>
          <p:nvPr>
            <p:ph type="body" idx="1"/>
          </p:nvPr>
        </p:nvSpPr>
        <p:spPr>
          <a:xfrm>
            <a:off x="581700" y="1982075"/>
            <a:ext cx="8697600" cy="4994700"/>
          </a:xfrm>
          <a:prstGeom prst="rect">
            <a:avLst/>
          </a:prstGeom>
          <a:noFill/>
          <a:ln>
            <a:noFill/>
          </a:ln>
        </p:spPr>
        <p:txBody>
          <a:bodyPr spcFirstLastPara="1" wrap="square" lIns="91425" tIns="45700" rIns="91425" bIns="45700" anchor="t" anchorCtr="0">
            <a:normAutofit fontScale="77500" lnSpcReduction="20000"/>
          </a:bodyPr>
          <a:lstStyle/>
          <a:p>
            <a:pPr marL="457200" lvl="0" indent="-355146" algn="l" rtl="0">
              <a:lnSpc>
                <a:spcPct val="90000"/>
              </a:lnSpc>
              <a:spcBef>
                <a:spcPts val="1000"/>
              </a:spcBef>
              <a:spcAft>
                <a:spcPts val="0"/>
              </a:spcAft>
              <a:buClr>
                <a:schemeClr val="dk1"/>
              </a:buClr>
              <a:buSzPct val="91836"/>
              <a:buChar char="•"/>
            </a:pPr>
            <a:r>
              <a:rPr lang="en-US" u="sng">
                <a:solidFill>
                  <a:schemeClr val="hlink"/>
                </a:solidFill>
                <a:hlinkClick r:id="rId3"/>
              </a:rPr>
              <a:t>MRSConnect Affidavit Of Relationship (AOR) page </a:t>
            </a:r>
            <a:endParaRPr/>
          </a:p>
          <a:p>
            <a:pPr marL="114300" lvl="0" indent="0" algn="l" rtl="0">
              <a:lnSpc>
                <a:spcPct val="90000"/>
              </a:lnSpc>
              <a:spcBef>
                <a:spcPts val="1000"/>
              </a:spcBef>
              <a:spcAft>
                <a:spcPts val="0"/>
              </a:spcAft>
              <a:buSzPct val="91836"/>
              <a:buNone/>
            </a:pPr>
            <a:endParaRPr b="0" i="0" u="none" strike="noStrike">
              <a:solidFill>
                <a:srgbClr val="000000"/>
              </a:solidFill>
              <a:latin typeface="Calibri"/>
              <a:ea typeface="Calibri"/>
              <a:cs typeface="Calibri"/>
              <a:sym typeface="Calibri"/>
            </a:endParaRPr>
          </a:p>
          <a:p>
            <a:pPr marL="457200" lvl="0" indent="-355146" algn="l" rtl="0">
              <a:lnSpc>
                <a:spcPct val="90000"/>
              </a:lnSpc>
              <a:spcBef>
                <a:spcPts val="1000"/>
              </a:spcBef>
              <a:spcAft>
                <a:spcPts val="0"/>
              </a:spcAft>
              <a:buSzPct val="91836"/>
              <a:buChar char="•"/>
            </a:pPr>
            <a:r>
              <a:rPr lang="en-US" b="0" i="0" u="none" strike="noStrike">
                <a:solidFill>
                  <a:srgbClr val="000000"/>
                </a:solidFill>
                <a:latin typeface="Calibri"/>
                <a:ea typeface="Calibri"/>
                <a:cs typeface="Calibri"/>
                <a:sym typeface="Calibri"/>
              </a:rPr>
              <a:t>KIND referral form </a:t>
            </a:r>
            <a:r>
              <a:rPr lang="en-US" b="0" i="0" u="sng" strike="noStrike">
                <a:solidFill>
                  <a:schemeClr val="hlink"/>
                </a:solidFill>
                <a:latin typeface="Calibri"/>
                <a:ea typeface="Calibri"/>
                <a:cs typeface="Calibri"/>
                <a:sym typeface="Calibri"/>
                <a:hlinkClick r:id="rId4"/>
              </a:rPr>
              <a:t>link</a:t>
            </a:r>
            <a:r>
              <a:rPr lang="en-US" b="0" i="0" u="none" strike="noStrike">
                <a:solidFill>
                  <a:srgbClr val="000000"/>
                </a:solidFill>
                <a:latin typeface="Calibri"/>
                <a:ea typeface="Calibri"/>
                <a:cs typeface="Calibri"/>
                <a:sym typeface="Calibri"/>
              </a:rPr>
              <a:t> (for CAM program)</a:t>
            </a:r>
            <a:endParaRPr/>
          </a:p>
          <a:p>
            <a:pPr marL="457200" lvl="0" indent="-228600" algn="l" rtl="0">
              <a:lnSpc>
                <a:spcPct val="90000"/>
              </a:lnSpc>
              <a:spcBef>
                <a:spcPts val="1000"/>
              </a:spcBef>
              <a:spcAft>
                <a:spcPts val="0"/>
              </a:spcAft>
              <a:buSzPct val="91836"/>
              <a:buNone/>
            </a:pPr>
            <a:endParaRPr b="0" i="0">
              <a:solidFill>
                <a:srgbClr val="000000"/>
              </a:solidFill>
              <a:latin typeface="Calibri"/>
              <a:ea typeface="Calibri"/>
              <a:cs typeface="Calibri"/>
              <a:sym typeface="Calibri"/>
            </a:endParaRPr>
          </a:p>
          <a:p>
            <a:pPr marL="457200" lvl="0" indent="0" algn="l" rtl="0">
              <a:lnSpc>
                <a:spcPct val="90000"/>
              </a:lnSpc>
              <a:spcBef>
                <a:spcPts val="1000"/>
              </a:spcBef>
              <a:spcAft>
                <a:spcPts val="0"/>
              </a:spcAft>
              <a:buSzPct val="82949"/>
              <a:buNone/>
            </a:pPr>
            <a:r>
              <a:rPr lang="en-US" b="0" i="0" u="none" strike="noStrike">
                <a:solidFill>
                  <a:srgbClr val="000000"/>
                </a:solidFill>
                <a:latin typeface="Calibri"/>
                <a:ea typeface="Calibri"/>
                <a:cs typeface="Calibri"/>
                <a:sym typeface="Calibri"/>
              </a:rPr>
              <a:t>If you're having technical problems accessing/filling out/ submitting the KIND referral form, you can contact KIND’s toll-free number at +1 (855) 477-9998, or email them at </a:t>
            </a:r>
            <a:r>
              <a:rPr lang="en-US" b="0" i="0" u="sng" strike="noStrik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solicitantesCAM@supportkind.org</a:t>
            </a:r>
            <a:r>
              <a:rPr lang="en-US" b="0" i="0">
                <a:solidFill>
                  <a:srgbClr val="000000"/>
                </a:solidFill>
                <a:latin typeface="Calibri"/>
                <a:ea typeface="Calibri"/>
                <a:cs typeface="Calibri"/>
                <a:sym typeface="Calibri"/>
              </a:rPr>
              <a:t>​</a:t>
            </a:r>
            <a:endParaRPr b="0" i="0">
              <a:solidFill>
                <a:srgbClr val="000000"/>
              </a:solidFill>
              <a:latin typeface="Calibri"/>
              <a:ea typeface="Calibri"/>
              <a:cs typeface="Calibri"/>
              <a:sym typeface="Calibri"/>
            </a:endParaRPr>
          </a:p>
          <a:p>
            <a:pPr marL="0" lvl="0" indent="0" algn="l" rtl="0">
              <a:lnSpc>
                <a:spcPct val="90000"/>
              </a:lnSpc>
              <a:spcBef>
                <a:spcPts val="1000"/>
              </a:spcBef>
              <a:spcAft>
                <a:spcPts val="0"/>
              </a:spcAft>
              <a:buSzPct val="82949"/>
              <a:buNone/>
            </a:pPr>
            <a:endParaRPr>
              <a:solidFill>
                <a:srgbClr val="000000"/>
              </a:solidFill>
            </a:endParaRPr>
          </a:p>
          <a:p>
            <a:pPr marL="457200" lvl="0" indent="-317182" algn="l" rtl="0">
              <a:lnSpc>
                <a:spcPct val="90000"/>
              </a:lnSpc>
              <a:spcBef>
                <a:spcPts val="1000"/>
              </a:spcBef>
              <a:spcAft>
                <a:spcPts val="0"/>
              </a:spcAft>
              <a:buClr>
                <a:srgbClr val="000000"/>
              </a:buClr>
              <a:buSzPct val="64285"/>
              <a:buChar char="•"/>
            </a:pPr>
            <a:r>
              <a:rPr lang="en-US" u="sng">
                <a:solidFill>
                  <a:schemeClr val="hlink"/>
                </a:solidFill>
                <a:hlinkClick r:id="rId6"/>
              </a:rPr>
              <a:t>Afghan Family Reunification Information</a:t>
            </a:r>
            <a:endParaRPr/>
          </a:p>
          <a:p>
            <a:pPr marL="457200" lvl="0" indent="0" algn="l" rtl="0">
              <a:lnSpc>
                <a:spcPct val="90000"/>
              </a:lnSpc>
              <a:spcBef>
                <a:spcPts val="1000"/>
              </a:spcBef>
              <a:spcAft>
                <a:spcPts val="0"/>
              </a:spcAft>
              <a:buSzPct val="82949"/>
              <a:buNone/>
            </a:pPr>
            <a:r>
              <a:rPr lang="en-US" u="sng">
                <a:solidFill>
                  <a:schemeClr val="hlink"/>
                </a:solidFill>
                <a:hlinkClick r:id="rId7"/>
              </a:rPr>
              <a:t>Form DS-4317</a:t>
            </a:r>
            <a:r>
              <a:rPr lang="en-US"/>
              <a:t>: reunification option for Afghan Parolees</a:t>
            </a:r>
            <a:endParaRPr/>
          </a:p>
          <a:p>
            <a:pPr marL="457200" lvl="0" indent="0" algn="l" rtl="0">
              <a:lnSpc>
                <a:spcPct val="90000"/>
              </a:lnSpc>
              <a:spcBef>
                <a:spcPts val="1000"/>
              </a:spcBef>
              <a:spcAft>
                <a:spcPts val="0"/>
              </a:spcAft>
              <a:buSzPct val="82949"/>
              <a:buNone/>
            </a:pPr>
            <a:endParaRPr/>
          </a:p>
          <a:p>
            <a:pPr marL="457200" lvl="0" indent="-355146" algn="l" rtl="0">
              <a:lnSpc>
                <a:spcPct val="90000"/>
              </a:lnSpc>
              <a:spcBef>
                <a:spcPts val="1000"/>
              </a:spcBef>
              <a:spcAft>
                <a:spcPts val="0"/>
              </a:spcAft>
              <a:buSzPct val="91836"/>
              <a:buChar char="•"/>
            </a:pPr>
            <a:r>
              <a:rPr lang="en-US"/>
              <a:t>USCCB contact for AORs</a:t>
            </a:r>
            <a:endParaRPr/>
          </a:p>
          <a:p>
            <a:pPr marL="914400" lvl="1" indent="-355146" algn="l" rtl="0">
              <a:lnSpc>
                <a:spcPct val="90000"/>
              </a:lnSpc>
              <a:spcBef>
                <a:spcPts val="1000"/>
              </a:spcBef>
              <a:spcAft>
                <a:spcPts val="0"/>
              </a:spcAft>
              <a:buSzPct val="107142"/>
              <a:buChar char="•"/>
            </a:pPr>
            <a:r>
              <a:rPr lang="en-US"/>
              <a:t>AOR Inquiries/questions: </a:t>
            </a:r>
            <a:r>
              <a:rPr lang="en-US" u="sng">
                <a:solidFill>
                  <a:schemeClr val="hlink"/>
                </a:solidFill>
                <a:hlinkClick r:id="rId8"/>
              </a:rPr>
              <a:t>AORcommunication@usccb.org</a:t>
            </a:r>
            <a:endParaRPr/>
          </a:p>
          <a:p>
            <a:pPr marL="914400" lvl="1" indent="-355146" algn="l" rtl="0">
              <a:lnSpc>
                <a:spcPct val="90000"/>
              </a:lnSpc>
              <a:spcBef>
                <a:spcPts val="0"/>
              </a:spcBef>
              <a:spcAft>
                <a:spcPts val="0"/>
              </a:spcAft>
              <a:buSzPct val="107142"/>
              <a:buChar char="•"/>
            </a:pPr>
            <a:r>
              <a:rPr lang="en-US"/>
              <a:t>AOR Submissions: </a:t>
            </a:r>
            <a:r>
              <a:rPr lang="en-US" u="sng">
                <a:solidFill>
                  <a:schemeClr val="hlink"/>
                </a:solidFill>
                <a:hlinkClick r:id="rId9"/>
              </a:rPr>
              <a:t>AOR@usccb.org</a:t>
            </a:r>
            <a:endParaRPr/>
          </a:p>
        </p:txBody>
      </p:sp>
      <p:pic>
        <p:nvPicPr>
          <p:cNvPr id="470" name="Google Shape;470;g1e68c584f79_1_118" descr="Lightbulb and gear with solid fill"/>
          <p:cNvPicPr preferRelativeResize="0"/>
          <p:nvPr/>
        </p:nvPicPr>
        <p:blipFill rotWithShape="1">
          <a:blip r:embed="rId10">
            <a:alphaModFix/>
          </a:blip>
          <a:srcRect/>
          <a:stretch/>
        </p:blipFill>
        <p:spPr>
          <a:xfrm>
            <a:off x="9711100" y="2967018"/>
            <a:ext cx="1650600" cy="17298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6" descr="A picture containing text&#10;&#10;Description automatically generated"/>
          <p:cNvPicPr preferRelativeResize="0"/>
          <p:nvPr/>
        </p:nvPicPr>
        <p:blipFill rotWithShape="1">
          <a:blip r:embed="rId3">
            <a:alphaModFix/>
          </a:blip>
          <a:srcRect/>
          <a:stretch/>
        </p:blipFill>
        <p:spPr>
          <a:xfrm>
            <a:off x="9387664" y="5708769"/>
            <a:ext cx="2583826" cy="936637"/>
          </a:xfrm>
          <a:prstGeom prst="rect">
            <a:avLst/>
          </a:prstGeom>
          <a:noFill/>
          <a:ln>
            <a:noFill/>
          </a:ln>
        </p:spPr>
      </p:pic>
      <p:sp>
        <p:nvSpPr>
          <p:cNvPr id="477" name="Google Shape;477;p36"/>
          <p:cNvSpPr/>
          <p:nvPr/>
        </p:nvSpPr>
        <p:spPr>
          <a:xfrm>
            <a:off x="9541577" y="310575"/>
            <a:ext cx="2430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January 19th, 2023</a:t>
            </a:r>
            <a:endParaRPr sz="1400" b="0" i="0" u="none" strike="noStrike" cap="none">
              <a:solidFill>
                <a:srgbClr val="000000"/>
              </a:solidFill>
              <a:latin typeface="Arial"/>
              <a:ea typeface="Arial"/>
              <a:cs typeface="Arial"/>
              <a:sym typeface="Arial"/>
            </a:endParaRPr>
          </a:p>
        </p:txBody>
      </p:sp>
      <p:sp>
        <p:nvSpPr>
          <p:cNvPr id="478" name="Google Shape;478;p36"/>
          <p:cNvSpPr/>
          <p:nvPr/>
        </p:nvSpPr>
        <p:spPr>
          <a:xfrm>
            <a:off x="3209600" y="1935925"/>
            <a:ext cx="5140500" cy="19758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p36"/>
          <p:cNvSpPr txBox="1"/>
          <p:nvPr/>
        </p:nvSpPr>
        <p:spPr>
          <a:xfrm>
            <a:off x="2761004" y="2381356"/>
            <a:ext cx="627937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Open Sans"/>
                <a:ea typeface="Open Sans"/>
                <a:cs typeface="Open Sans"/>
                <a:sym typeface="Open Sans"/>
              </a:rPr>
              <a:t>Thank you!</a:t>
            </a:r>
            <a:endParaRPr sz="48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g1e68c584f79_1_109" descr="A picture containing text&#10;&#10;Description automatically generated"/>
          <p:cNvPicPr preferRelativeResize="0"/>
          <p:nvPr/>
        </p:nvPicPr>
        <p:blipFill rotWithShape="1">
          <a:blip r:embed="rId3">
            <a:alphaModFix/>
          </a:blip>
          <a:srcRect/>
          <a:stretch/>
        </p:blipFill>
        <p:spPr>
          <a:xfrm>
            <a:off x="9387664" y="5708769"/>
            <a:ext cx="2583826" cy="936637"/>
          </a:xfrm>
          <a:prstGeom prst="rect">
            <a:avLst/>
          </a:prstGeom>
          <a:noFill/>
          <a:ln>
            <a:noFill/>
          </a:ln>
        </p:spPr>
      </p:pic>
      <p:sp>
        <p:nvSpPr>
          <p:cNvPr id="486" name="Google Shape;486;g1e68c584f79_1_109"/>
          <p:cNvSpPr/>
          <p:nvPr/>
        </p:nvSpPr>
        <p:spPr>
          <a:xfrm>
            <a:off x="9541577" y="310575"/>
            <a:ext cx="2430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January 19th, 2023</a:t>
            </a:r>
            <a:endParaRPr sz="1400" b="0" i="0" u="none" strike="noStrike" cap="none">
              <a:solidFill>
                <a:srgbClr val="000000"/>
              </a:solidFill>
              <a:latin typeface="Arial"/>
              <a:ea typeface="Arial"/>
              <a:cs typeface="Arial"/>
              <a:sym typeface="Arial"/>
            </a:endParaRPr>
          </a:p>
        </p:txBody>
      </p:sp>
      <p:sp>
        <p:nvSpPr>
          <p:cNvPr id="487" name="Google Shape;487;g1e68c584f79_1_109"/>
          <p:cNvSpPr/>
          <p:nvPr/>
        </p:nvSpPr>
        <p:spPr>
          <a:xfrm>
            <a:off x="3184525" y="2011150"/>
            <a:ext cx="5140500" cy="24264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g1e68c584f79_1_109"/>
          <p:cNvSpPr txBox="1"/>
          <p:nvPr/>
        </p:nvSpPr>
        <p:spPr>
          <a:xfrm>
            <a:off x="2761004" y="2381356"/>
            <a:ext cx="62793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Open Sans"/>
                <a:ea typeface="Open Sans"/>
                <a:cs typeface="Open Sans"/>
                <a:sym typeface="Open Sans"/>
              </a:rPr>
              <a:t>Q&amp;A</a:t>
            </a:r>
            <a:endParaRPr sz="4800" b="1" i="0" u="none" strike="noStrike" cap="none">
              <a:solidFill>
                <a:schemeClr val="dk1"/>
              </a:solidFill>
              <a:latin typeface="Open Sans"/>
              <a:ea typeface="Open Sans"/>
              <a:cs typeface="Open Sans"/>
              <a:sym typeface="Open Sans"/>
            </a:endParaRPr>
          </a:p>
        </p:txBody>
      </p:sp>
      <p:pic>
        <p:nvPicPr>
          <p:cNvPr id="489" name="Google Shape;489;g1e68c584f79_1_109" descr="Questions with solid fill"/>
          <p:cNvPicPr preferRelativeResize="0"/>
          <p:nvPr/>
        </p:nvPicPr>
        <p:blipFill rotWithShape="1">
          <a:blip r:embed="rId4">
            <a:alphaModFix/>
          </a:blip>
          <a:srcRect/>
          <a:stretch/>
        </p:blipFill>
        <p:spPr>
          <a:xfrm>
            <a:off x="5443477" y="3304665"/>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7097500" y="3470627"/>
            <a:ext cx="3663900" cy="818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1200"/>
              </a:spcAft>
              <a:buClr>
                <a:schemeClr val="dk1"/>
              </a:buClr>
              <a:buSzPts val="1100"/>
              <a:buFont typeface="Arial"/>
              <a:buNone/>
            </a:pPr>
            <a:r>
              <a:rPr lang="en-US" sz="1400" b="0" i="0" u="none" strike="noStrike" cap="none">
                <a:solidFill>
                  <a:schemeClr val="dk1"/>
                </a:solidFill>
                <a:latin typeface="Open Sans"/>
                <a:ea typeface="Open Sans"/>
                <a:cs typeface="Open Sans"/>
                <a:sym typeface="Open Sans"/>
              </a:rPr>
              <a:t>Know the different eligibility requirements for P3, FSU, RIF and CAM AORs</a:t>
            </a:r>
            <a:endParaRPr sz="800" b="0" i="0" u="none" strike="noStrike" cap="none">
              <a:solidFill>
                <a:srgbClr val="000000"/>
              </a:solidFill>
              <a:latin typeface="Arial"/>
              <a:ea typeface="Arial"/>
              <a:cs typeface="Arial"/>
              <a:sym typeface="Arial"/>
            </a:endParaRPr>
          </a:p>
        </p:txBody>
      </p:sp>
      <p:sp>
        <p:nvSpPr>
          <p:cNvPr id="177" name="Google Shape;177;p4"/>
          <p:cNvSpPr/>
          <p:nvPr/>
        </p:nvSpPr>
        <p:spPr>
          <a:xfrm>
            <a:off x="7094575" y="4602873"/>
            <a:ext cx="3666600" cy="818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1200"/>
              </a:spcAft>
              <a:buClr>
                <a:schemeClr val="dk1"/>
              </a:buClr>
              <a:buSzPts val="1100"/>
              <a:buFont typeface="Arial"/>
              <a:buNone/>
            </a:pPr>
            <a:r>
              <a:rPr lang="en-US" sz="1400" b="0" i="0" u="none" strike="noStrike" cap="none">
                <a:solidFill>
                  <a:schemeClr val="dk1"/>
                </a:solidFill>
                <a:latin typeface="Open Sans"/>
                <a:ea typeface="Open Sans"/>
                <a:cs typeface="Open Sans"/>
                <a:sym typeface="Open Sans"/>
              </a:rPr>
              <a:t>Identify common mistakes made when filing AORs and how to avoid them</a:t>
            </a:r>
            <a:endParaRPr sz="1400" b="0" i="0" u="none" strike="noStrike" cap="none">
              <a:solidFill>
                <a:schemeClr val="dk1"/>
              </a:solidFill>
              <a:latin typeface="Open Sans"/>
              <a:ea typeface="Open Sans"/>
              <a:cs typeface="Open Sans"/>
              <a:sym typeface="Open Sans"/>
            </a:endParaRPr>
          </a:p>
        </p:txBody>
      </p:sp>
      <p:sp>
        <p:nvSpPr>
          <p:cNvPr id="178" name="Google Shape;178;p4"/>
          <p:cNvSpPr/>
          <p:nvPr/>
        </p:nvSpPr>
        <p:spPr>
          <a:xfrm>
            <a:off x="7097500" y="2242376"/>
            <a:ext cx="3663900" cy="914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1200"/>
              </a:spcAft>
              <a:buClr>
                <a:schemeClr val="dk1"/>
              </a:buClr>
              <a:buSzPts val="1100"/>
              <a:buFont typeface="Arial"/>
              <a:buNone/>
            </a:pPr>
            <a:r>
              <a:rPr lang="en-US" sz="1400" b="0" i="0" u="none" strike="noStrike" cap="none">
                <a:solidFill>
                  <a:schemeClr val="dk1"/>
                </a:solidFill>
                <a:latin typeface="Open Sans"/>
                <a:ea typeface="Open Sans"/>
                <a:cs typeface="Open Sans"/>
                <a:sym typeface="Open Sans"/>
              </a:rPr>
              <a:t>Screen individuals and advise them on their family reunification/AOR options</a:t>
            </a:r>
            <a:endParaRPr sz="2000" b="0" i="0" u="none" strike="noStrike" cap="none">
              <a:solidFill>
                <a:schemeClr val="dk1"/>
              </a:solidFill>
              <a:latin typeface="Open Sans"/>
              <a:ea typeface="Open Sans"/>
              <a:cs typeface="Open Sans"/>
              <a:sym typeface="Open Sans"/>
            </a:endParaRPr>
          </a:p>
        </p:txBody>
      </p:sp>
      <p:cxnSp>
        <p:nvCxnSpPr>
          <p:cNvPr id="179" name="Google Shape;179;p4"/>
          <p:cNvCxnSpPr/>
          <p:nvPr/>
        </p:nvCxnSpPr>
        <p:spPr>
          <a:xfrm>
            <a:off x="5629175" y="2165075"/>
            <a:ext cx="11700" cy="3159900"/>
          </a:xfrm>
          <a:prstGeom prst="straightConnector1">
            <a:avLst/>
          </a:prstGeom>
          <a:noFill/>
          <a:ln w="76200" cap="flat" cmpd="sng">
            <a:solidFill>
              <a:schemeClr val="dk1"/>
            </a:solidFill>
            <a:prstDash val="solid"/>
            <a:round/>
            <a:headEnd type="none" w="sm" len="sm"/>
            <a:tailEnd type="none" w="sm" len="sm"/>
          </a:ln>
        </p:spPr>
      </p:cxnSp>
      <p:sp>
        <p:nvSpPr>
          <p:cNvPr id="180" name="Google Shape;180;p4"/>
          <p:cNvSpPr txBox="1"/>
          <p:nvPr/>
        </p:nvSpPr>
        <p:spPr>
          <a:xfrm>
            <a:off x="1400955" y="2061674"/>
            <a:ext cx="3538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Open Sans"/>
                <a:ea typeface="Open Sans"/>
                <a:cs typeface="Open Sans"/>
                <a:sym typeface="Open Sans"/>
              </a:rPr>
              <a:t>Learning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Open Sans"/>
                <a:ea typeface="Open Sans"/>
                <a:cs typeface="Open Sans"/>
                <a:sym typeface="Open Sans"/>
              </a:rPr>
              <a:t>Objectives</a:t>
            </a:r>
            <a:endParaRPr sz="4000" b="1" i="0" u="none" strike="noStrike" cap="none">
              <a:solidFill>
                <a:srgbClr val="000000"/>
              </a:solidFill>
              <a:latin typeface="Open Sans"/>
              <a:ea typeface="Open Sans"/>
              <a:cs typeface="Open Sans"/>
              <a:sym typeface="Open Sans"/>
            </a:endParaRPr>
          </a:p>
        </p:txBody>
      </p:sp>
      <p:sp>
        <p:nvSpPr>
          <p:cNvPr id="181" name="Google Shape;181;p4"/>
          <p:cNvSpPr txBox="1"/>
          <p:nvPr/>
        </p:nvSpPr>
        <p:spPr>
          <a:xfrm>
            <a:off x="1261539" y="4730720"/>
            <a:ext cx="381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By the end of this webinar, you will be able to:</a:t>
            </a:r>
            <a:endParaRPr sz="1400" b="0" i="0" u="none" strike="noStrike" cap="none">
              <a:solidFill>
                <a:srgbClr val="000000"/>
              </a:solidFill>
              <a:latin typeface="Arial"/>
              <a:ea typeface="Arial"/>
              <a:cs typeface="Arial"/>
              <a:sym typeface="Arial"/>
            </a:endParaRPr>
          </a:p>
        </p:txBody>
      </p:sp>
      <p:pic>
        <p:nvPicPr>
          <p:cNvPr id="182" name="Google Shape;182;p4" descr="Bullseye with solid fill"/>
          <p:cNvPicPr preferRelativeResize="0"/>
          <p:nvPr/>
        </p:nvPicPr>
        <p:blipFill rotWithShape="1">
          <a:blip r:embed="rId3">
            <a:alphaModFix/>
          </a:blip>
          <a:srcRect/>
          <a:stretch/>
        </p:blipFill>
        <p:spPr>
          <a:xfrm>
            <a:off x="2712834" y="3623278"/>
            <a:ext cx="914400" cy="914400"/>
          </a:xfrm>
          <a:prstGeom prst="rect">
            <a:avLst/>
          </a:prstGeom>
          <a:noFill/>
          <a:ln>
            <a:noFill/>
          </a:ln>
        </p:spPr>
      </p:pic>
      <p:sp>
        <p:nvSpPr>
          <p:cNvPr id="183" name="Google Shape;183;p4"/>
          <p:cNvSpPr/>
          <p:nvPr/>
        </p:nvSpPr>
        <p:spPr>
          <a:xfrm>
            <a:off x="6258475" y="2643550"/>
            <a:ext cx="694800" cy="338400"/>
          </a:xfrm>
          <a:prstGeom prst="chevron">
            <a:avLst>
              <a:gd name="adj" fmla="val 50000"/>
            </a:avLst>
          </a:prstGeom>
          <a:solidFill>
            <a:srgbClr val="2F549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
          <p:cNvSpPr/>
          <p:nvPr/>
        </p:nvSpPr>
        <p:spPr>
          <a:xfrm>
            <a:off x="6258475" y="3712263"/>
            <a:ext cx="694800" cy="338400"/>
          </a:xfrm>
          <a:prstGeom prst="chevron">
            <a:avLst>
              <a:gd name="adj" fmla="val 50000"/>
            </a:avLst>
          </a:prstGeom>
          <a:solidFill>
            <a:srgbClr val="2F549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a:off x="6258475" y="4780975"/>
            <a:ext cx="694800" cy="338400"/>
          </a:xfrm>
          <a:prstGeom prst="chevron">
            <a:avLst>
              <a:gd name="adj" fmla="val 50000"/>
            </a:avLst>
          </a:prstGeom>
          <a:solidFill>
            <a:srgbClr val="2F549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d704162052_0_80"/>
          <p:cNvSpPr txBox="1"/>
          <p:nvPr/>
        </p:nvSpPr>
        <p:spPr>
          <a:xfrm>
            <a:off x="3487740" y="589412"/>
            <a:ext cx="4564500" cy="769500"/>
          </a:xfrm>
          <a:prstGeom prst="rect">
            <a:avLst/>
          </a:prstGeom>
          <a:solidFill>
            <a:schemeClr val="lt1"/>
          </a:solid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 Agenda</a:t>
            </a:r>
            <a:endParaRPr sz="4400" b="0" i="0" u="none" strike="noStrike" cap="none">
              <a:solidFill>
                <a:srgbClr val="000000"/>
              </a:solidFill>
              <a:latin typeface="Open Sans"/>
              <a:ea typeface="Open Sans"/>
              <a:cs typeface="Open Sans"/>
              <a:sym typeface="Open Sans"/>
            </a:endParaRPr>
          </a:p>
        </p:txBody>
      </p:sp>
      <p:sp>
        <p:nvSpPr>
          <p:cNvPr id="191" name="Google Shape;191;g1d704162052_0_80"/>
          <p:cNvSpPr/>
          <p:nvPr/>
        </p:nvSpPr>
        <p:spPr>
          <a:xfrm>
            <a:off x="6294486" y="2901103"/>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6</a:t>
            </a:r>
            <a:endParaRPr sz="1400" b="0" i="0" u="none" strike="noStrike" cap="none">
              <a:solidFill>
                <a:srgbClr val="000000"/>
              </a:solidFill>
              <a:latin typeface="Arial"/>
              <a:ea typeface="Arial"/>
              <a:cs typeface="Arial"/>
              <a:sym typeface="Arial"/>
            </a:endParaRPr>
          </a:p>
        </p:txBody>
      </p:sp>
      <p:sp>
        <p:nvSpPr>
          <p:cNvPr id="192" name="Google Shape;192;g1d704162052_0_80"/>
          <p:cNvSpPr/>
          <p:nvPr/>
        </p:nvSpPr>
        <p:spPr>
          <a:xfrm>
            <a:off x="7160722" y="2901103"/>
            <a:ext cx="36639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Common mistakes when filing AORs</a:t>
            </a:r>
            <a:endParaRPr sz="1400" b="0" i="0" u="none" strike="noStrike" cap="none">
              <a:solidFill>
                <a:srgbClr val="000000"/>
              </a:solidFill>
              <a:latin typeface="Arial"/>
              <a:ea typeface="Arial"/>
              <a:cs typeface="Arial"/>
              <a:sym typeface="Arial"/>
            </a:endParaRPr>
          </a:p>
        </p:txBody>
      </p:sp>
      <p:sp>
        <p:nvSpPr>
          <p:cNvPr id="193" name="Google Shape;193;g1d704162052_0_80"/>
          <p:cNvSpPr/>
          <p:nvPr/>
        </p:nvSpPr>
        <p:spPr>
          <a:xfrm>
            <a:off x="6291564" y="3830973"/>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7</a:t>
            </a:r>
            <a:endParaRPr sz="1400" b="0" i="0" u="none" strike="noStrike" cap="none">
              <a:solidFill>
                <a:srgbClr val="000000"/>
              </a:solidFill>
              <a:latin typeface="Arial"/>
              <a:ea typeface="Arial"/>
              <a:cs typeface="Arial"/>
              <a:sym typeface="Arial"/>
            </a:endParaRPr>
          </a:p>
        </p:txBody>
      </p:sp>
      <p:sp>
        <p:nvSpPr>
          <p:cNvPr id="194" name="Google Shape;194;g1d704162052_0_80"/>
          <p:cNvSpPr/>
          <p:nvPr/>
        </p:nvSpPr>
        <p:spPr>
          <a:xfrm>
            <a:off x="7157798" y="3830973"/>
            <a:ext cx="36666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Open Sans"/>
                <a:ea typeface="Open Sans"/>
                <a:cs typeface="Open Sans"/>
                <a:sym typeface="Open Sans"/>
              </a:rPr>
              <a:t>Available Resources </a:t>
            </a:r>
            <a:endParaRPr sz="1400" b="0" i="0" u="none" strike="noStrike" cap="none">
              <a:solidFill>
                <a:srgbClr val="000000"/>
              </a:solidFill>
              <a:latin typeface="Arial"/>
              <a:ea typeface="Arial"/>
              <a:cs typeface="Arial"/>
              <a:sym typeface="Arial"/>
            </a:endParaRPr>
          </a:p>
        </p:txBody>
      </p:sp>
      <p:sp>
        <p:nvSpPr>
          <p:cNvPr id="195" name="Google Shape;195;g1d704162052_0_80"/>
          <p:cNvSpPr/>
          <p:nvPr/>
        </p:nvSpPr>
        <p:spPr>
          <a:xfrm>
            <a:off x="7157798" y="4740617"/>
            <a:ext cx="36666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1d704162052_0_80"/>
          <p:cNvSpPr/>
          <p:nvPr/>
        </p:nvSpPr>
        <p:spPr>
          <a:xfrm>
            <a:off x="6294486" y="1971235"/>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5</a:t>
            </a:r>
            <a:endParaRPr sz="1400" b="0" i="0" u="none" strike="noStrike" cap="none">
              <a:solidFill>
                <a:srgbClr val="000000"/>
              </a:solidFill>
              <a:latin typeface="Arial"/>
              <a:ea typeface="Arial"/>
              <a:cs typeface="Arial"/>
              <a:sym typeface="Arial"/>
            </a:endParaRPr>
          </a:p>
        </p:txBody>
      </p:sp>
      <p:sp>
        <p:nvSpPr>
          <p:cNvPr id="197" name="Google Shape;197;g1d704162052_0_80"/>
          <p:cNvSpPr/>
          <p:nvPr/>
        </p:nvSpPr>
        <p:spPr>
          <a:xfrm>
            <a:off x="7160722" y="1971235"/>
            <a:ext cx="36639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Open Sans"/>
                <a:ea typeface="Open Sans"/>
                <a:cs typeface="Open Sans"/>
                <a:sym typeface="Open Sans"/>
              </a:rPr>
              <a:t>P2 FSU and RIF Iranian Lautenberg AOR programs</a:t>
            </a:r>
            <a:endParaRPr sz="1400" b="0" i="0" u="none" strike="noStrike" cap="none">
              <a:solidFill>
                <a:srgbClr val="000000"/>
              </a:solidFill>
              <a:latin typeface="Arial"/>
              <a:ea typeface="Arial"/>
              <a:cs typeface="Arial"/>
              <a:sym typeface="Arial"/>
            </a:endParaRPr>
          </a:p>
        </p:txBody>
      </p:sp>
      <p:sp>
        <p:nvSpPr>
          <p:cNvPr id="198" name="Google Shape;198;g1d704162052_0_80"/>
          <p:cNvSpPr/>
          <p:nvPr/>
        </p:nvSpPr>
        <p:spPr>
          <a:xfrm>
            <a:off x="6291563" y="4760842"/>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8</a:t>
            </a:r>
            <a:endParaRPr sz="1400" b="0" i="0" u="none" strike="noStrike" cap="none">
              <a:solidFill>
                <a:srgbClr val="000000"/>
              </a:solidFill>
              <a:latin typeface="Arial"/>
              <a:ea typeface="Arial"/>
              <a:cs typeface="Arial"/>
              <a:sym typeface="Arial"/>
            </a:endParaRPr>
          </a:p>
        </p:txBody>
      </p:sp>
      <p:sp>
        <p:nvSpPr>
          <p:cNvPr id="199" name="Google Shape;199;g1d704162052_0_80"/>
          <p:cNvSpPr/>
          <p:nvPr/>
        </p:nvSpPr>
        <p:spPr>
          <a:xfrm>
            <a:off x="7159260" y="4760836"/>
            <a:ext cx="3666600" cy="629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Q&amp;A</a:t>
            </a:r>
            <a:endParaRPr sz="1400" b="0" i="0" u="none" strike="noStrike" cap="none">
              <a:solidFill>
                <a:srgbClr val="000000"/>
              </a:solidFill>
              <a:latin typeface="Arial"/>
              <a:ea typeface="Arial"/>
              <a:cs typeface="Arial"/>
              <a:sym typeface="Arial"/>
            </a:endParaRPr>
          </a:p>
        </p:txBody>
      </p:sp>
      <p:cxnSp>
        <p:nvCxnSpPr>
          <p:cNvPr id="200" name="Google Shape;200;g1d704162052_0_80"/>
          <p:cNvCxnSpPr/>
          <p:nvPr/>
        </p:nvCxnSpPr>
        <p:spPr>
          <a:xfrm flipH="1">
            <a:off x="5763375" y="1926125"/>
            <a:ext cx="11700" cy="3464100"/>
          </a:xfrm>
          <a:prstGeom prst="straightConnector1">
            <a:avLst/>
          </a:prstGeom>
          <a:noFill/>
          <a:ln w="76200" cap="flat" cmpd="sng">
            <a:solidFill>
              <a:schemeClr val="dk1"/>
            </a:solidFill>
            <a:prstDash val="solid"/>
            <a:round/>
            <a:headEnd type="none" w="sm" len="sm"/>
            <a:tailEnd type="none" w="sm" len="sm"/>
          </a:ln>
        </p:spPr>
      </p:cxnSp>
      <p:sp>
        <p:nvSpPr>
          <p:cNvPr id="201" name="Google Shape;201;g1d704162052_0_80"/>
          <p:cNvSpPr/>
          <p:nvPr/>
        </p:nvSpPr>
        <p:spPr>
          <a:xfrm>
            <a:off x="716962" y="2921241"/>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202" name="Google Shape;202;g1d704162052_0_80"/>
          <p:cNvSpPr/>
          <p:nvPr/>
        </p:nvSpPr>
        <p:spPr>
          <a:xfrm>
            <a:off x="1583196" y="2921241"/>
            <a:ext cx="36639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Family Reunification Overview</a:t>
            </a:r>
            <a:endParaRPr sz="1400" b="0" i="0" u="none" strike="noStrike" cap="none">
              <a:solidFill>
                <a:srgbClr val="000000"/>
              </a:solidFill>
              <a:latin typeface="Arial"/>
              <a:ea typeface="Arial"/>
              <a:cs typeface="Arial"/>
              <a:sym typeface="Arial"/>
            </a:endParaRPr>
          </a:p>
        </p:txBody>
      </p:sp>
      <p:sp>
        <p:nvSpPr>
          <p:cNvPr id="203" name="Google Shape;203;g1d704162052_0_80"/>
          <p:cNvSpPr/>
          <p:nvPr/>
        </p:nvSpPr>
        <p:spPr>
          <a:xfrm>
            <a:off x="714040" y="3851110"/>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sp>
        <p:nvSpPr>
          <p:cNvPr id="204" name="Google Shape;204;g1d704162052_0_80"/>
          <p:cNvSpPr/>
          <p:nvPr/>
        </p:nvSpPr>
        <p:spPr>
          <a:xfrm>
            <a:off x="1580272" y="3851110"/>
            <a:ext cx="36666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Open Sans"/>
                <a:ea typeface="Open Sans"/>
                <a:cs typeface="Open Sans"/>
                <a:sym typeface="Open Sans"/>
              </a:rPr>
              <a:t>P3 AOR program</a:t>
            </a:r>
            <a:endParaRPr sz="1400" b="0" i="0" u="none" strike="noStrike" cap="none">
              <a:solidFill>
                <a:srgbClr val="000000"/>
              </a:solidFill>
              <a:latin typeface="Arial"/>
              <a:ea typeface="Arial"/>
              <a:cs typeface="Arial"/>
              <a:sym typeface="Arial"/>
            </a:endParaRPr>
          </a:p>
        </p:txBody>
      </p:sp>
      <p:sp>
        <p:nvSpPr>
          <p:cNvPr id="205" name="Google Shape;205;g1d704162052_0_80"/>
          <p:cNvSpPr/>
          <p:nvPr/>
        </p:nvSpPr>
        <p:spPr>
          <a:xfrm>
            <a:off x="1580272" y="4760754"/>
            <a:ext cx="36666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1d704162052_0_80"/>
          <p:cNvSpPr/>
          <p:nvPr/>
        </p:nvSpPr>
        <p:spPr>
          <a:xfrm>
            <a:off x="716962" y="1991372"/>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sp>
        <p:nvSpPr>
          <p:cNvPr id="207" name="Google Shape;207;g1d704162052_0_80"/>
          <p:cNvSpPr/>
          <p:nvPr/>
        </p:nvSpPr>
        <p:spPr>
          <a:xfrm>
            <a:off x="1583196" y="1991372"/>
            <a:ext cx="3663900" cy="6921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Key Terms</a:t>
            </a:r>
            <a:endParaRPr sz="1400" b="0" i="0" u="none" strike="noStrike" cap="none">
              <a:solidFill>
                <a:srgbClr val="000000"/>
              </a:solidFill>
              <a:latin typeface="Arial"/>
              <a:ea typeface="Arial"/>
              <a:cs typeface="Arial"/>
              <a:sym typeface="Arial"/>
            </a:endParaRPr>
          </a:p>
        </p:txBody>
      </p:sp>
      <p:sp>
        <p:nvSpPr>
          <p:cNvPr id="208" name="Google Shape;208;g1d704162052_0_80"/>
          <p:cNvSpPr/>
          <p:nvPr/>
        </p:nvSpPr>
        <p:spPr>
          <a:xfrm>
            <a:off x="714038" y="4780979"/>
            <a:ext cx="548700" cy="548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sp>
        <p:nvSpPr>
          <p:cNvPr id="209" name="Google Shape;209;g1d704162052_0_80"/>
          <p:cNvSpPr/>
          <p:nvPr/>
        </p:nvSpPr>
        <p:spPr>
          <a:xfrm>
            <a:off x="1581735" y="4780973"/>
            <a:ext cx="3666600" cy="629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P2 CAM AOR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47c067881f_1_196"/>
          <p:cNvSpPr txBox="1"/>
          <p:nvPr/>
        </p:nvSpPr>
        <p:spPr>
          <a:xfrm>
            <a:off x="4357413" y="748189"/>
            <a:ext cx="3280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Key Terms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dk1"/>
              </a:solidFill>
              <a:latin typeface="Open Sans"/>
              <a:ea typeface="Open Sans"/>
              <a:cs typeface="Open Sans"/>
              <a:sym typeface="Open Sans"/>
            </a:endParaRPr>
          </a:p>
        </p:txBody>
      </p:sp>
      <p:sp>
        <p:nvSpPr>
          <p:cNvPr id="216" name="Google Shape;216;g147c067881f_1_196"/>
          <p:cNvSpPr/>
          <p:nvPr/>
        </p:nvSpPr>
        <p:spPr>
          <a:xfrm>
            <a:off x="7123900" y="5423450"/>
            <a:ext cx="4723500" cy="11103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Principal Applicant: listed on the AOR as the primary individual with a qualifying relationship to the UST/Anchor. Typically the head of household</a:t>
            </a:r>
            <a:endParaRPr sz="1400" b="0" i="0" u="none" strike="noStrike" cap="none">
              <a:solidFill>
                <a:srgbClr val="000000"/>
              </a:solidFill>
              <a:latin typeface="Arial"/>
              <a:ea typeface="Arial"/>
              <a:cs typeface="Arial"/>
              <a:sym typeface="Arial"/>
            </a:endParaRPr>
          </a:p>
        </p:txBody>
      </p:sp>
      <p:sp>
        <p:nvSpPr>
          <p:cNvPr id="217" name="Google Shape;217;g147c067881f_1_196"/>
          <p:cNvSpPr/>
          <p:nvPr/>
        </p:nvSpPr>
        <p:spPr>
          <a:xfrm>
            <a:off x="1064108" y="1923055"/>
            <a:ext cx="4520700" cy="9465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3233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Affidavit of Relationship: refers to the application itself or the program </a:t>
            </a:r>
            <a:br>
              <a:rPr lang="en-US" sz="2000" b="0" i="0" u="none" strike="noStrike" cap="none">
                <a:solidFill>
                  <a:schemeClr val="lt1"/>
                </a:solidFill>
                <a:latin typeface="Calibri"/>
                <a:ea typeface="Calibri"/>
                <a:cs typeface="Calibri"/>
                <a:sym typeface="Calibri"/>
              </a:rPr>
            </a:br>
            <a:endParaRPr sz="2000" b="0" i="0" u="none" strike="noStrike" cap="none">
              <a:solidFill>
                <a:schemeClr val="dk1"/>
              </a:solidFill>
              <a:latin typeface="Open Sans"/>
              <a:ea typeface="Open Sans"/>
              <a:cs typeface="Open Sans"/>
              <a:sym typeface="Open Sans"/>
            </a:endParaRPr>
          </a:p>
        </p:txBody>
      </p:sp>
      <p:sp>
        <p:nvSpPr>
          <p:cNvPr id="218" name="Google Shape;218;g147c067881f_1_196"/>
          <p:cNvSpPr/>
          <p:nvPr/>
        </p:nvSpPr>
        <p:spPr>
          <a:xfrm>
            <a:off x="134077" y="4457976"/>
            <a:ext cx="802800" cy="773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FSU</a:t>
            </a:r>
            <a:endParaRPr sz="1400" b="0" i="0" u="none" strike="noStrike" cap="none">
              <a:solidFill>
                <a:srgbClr val="000000"/>
              </a:solidFill>
              <a:latin typeface="Arial"/>
              <a:ea typeface="Arial"/>
              <a:cs typeface="Arial"/>
              <a:sym typeface="Arial"/>
            </a:endParaRPr>
          </a:p>
        </p:txBody>
      </p:sp>
      <p:sp>
        <p:nvSpPr>
          <p:cNvPr id="219" name="Google Shape;219;g147c067881f_1_196"/>
          <p:cNvSpPr/>
          <p:nvPr/>
        </p:nvSpPr>
        <p:spPr>
          <a:xfrm>
            <a:off x="1064107" y="4385125"/>
            <a:ext cx="4520700" cy="9465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Former Soviet Union (include countries like Ukraine, Belaru, Moldova…)</a:t>
            </a:r>
            <a:endParaRPr sz="1400" b="0" i="0" u="none" strike="noStrike" cap="none">
              <a:solidFill>
                <a:srgbClr val="000000"/>
              </a:solidFill>
              <a:latin typeface="Arial"/>
              <a:ea typeface="Arial"/>
              <a:cs typeface="Arial"/>
              <a:sym typeface="Arial"/>
            </a:endParaRPr>
          </a:p>
        </p:txBody>
      </p:sp>
      <p:sp>
        <p:nvSpPr>
          <p:cNvPr id="220" name="Google Shape;220;g147c067881f_1_196"/>
          <p:cNvSpPr/>
          <p:nvPr/>
        </p:nvSpPr>
        <p:spPr>
          <a:xfrm>
            <a:off x="7123896" y="4327412"/>
            <a:ext cx="4723500" cy="887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Refugee Information Form, another name for the Iranian AOR application</a:t>
            </a:r>
            <a:endParaRPr sz="1400" b="0" i="0" u="none" strike="noStrike" cap="none">
              <a:solidFill>
                <a:srgbClr val="000000"/>
              </a:solidFill>
              <a:latin typeface="Arial"/>
              <a:ea typeface="Arial"/>
              <a:cs typeface="Arial"/>
              <a:sym typeface="Arial"/>
            </a:endParaRPr>
          </a:p>
        </p:txBody>
      </p:sp>
      <p:sp>
        <p:nvSpPr>
          <p:cNvPr id="221" name="Google Shape;221;g147c067881f_1_196"/>
          <p:cNvSpPr/>
          <p:nvPr/>
        </p:nvSpPr>
        <p:spPr>
          <a:xfrm>
            <a:off x="99072" y="2004862"/>
            <a:ext cx="837600" cy="7740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AOR</a:t>
            </a:r>
            <a:endParaRPr sz="1400" b="0" i="0" u="none" strike="noStrike" cap="none">
              <a:solidFill>
                <a:srgbClr val="000000"/>
              </a:solidFill>
              <a:latin typeface="Arial"/>
              <a:ea typeface="Arial"/>
              <a:cs typeface="Arial"/>
              <a:sym typeface="Arial"/>
            </a:endParaRPr>
          </a:p>
        </p:txBody>
      </p:sp>
      <p:sp>
        <p:nvSpPr>
          <p:cNvPr id="222" name="Google Shape;222;g147c067881f_1_196"/>
          <p:cNvSpPr/>
          <p:nvPr/>
        </p:nvSpPr>
        <p:spPr>
          <a:xfrm>
            <a:off x="6097401" y="4354750"/>
            <a:ext cx="801000" cy="773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RIF</a:t>
            </a:r>
            <a:endParaRPr sz="1400" b="0" i="0" u="none" strike="noStrike" cap="none">
              <a:solidFill>
                <a:srgbClr val="000000"/>
              </a:solidFill>
              <a:latin typeface="Arial"/>
              <a:ea typeface="Arial"/>
              <a:cs typeface="Arial"/>
              <a:sym typeface="Arial"/>
            </a:endParaRPr>
          </a:p>
        </p:txBody>
      </p:sp>
      <p:sp>
        <p:nvSpPr>
          <p:cNvPr id="223" name="Google Shape;223;g147c067881f_1_196"/>
          <p:cNvSpPr/>
          <p:nvPr/>
        </p:nvSpPr>
        <p:spPr>
          <a:xfrm>
            <a:off x="6097411" y="5518726"/>
            <a:ext cx="833400" cy="7737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PA</a:t>
            </a:r>
            <a:endParaRPr sz="1400" b="0" i="0" u="none" strike="noStrike" cap="none">
              <a:solidFill>
                <a:srgbClr val="000000"/>
              </a:solidFill>
              <a:latin typeface="Arial"/>
              <a:ea typeface="Arial"/>
              <a:cs typeface="Arial"/>
              <a:sym typeface="Arial"/>
            </a:endParaRPr>
          </a:p>
        </p:txBody>
      </p:sp>
      <p:sp>
        <p:nvSpPr>
          <p:cNvPr id="224" name="Google Shape;224;g147c067881f_1_196"/>
          <p:cNvSpPr/>
          <p:nvPr/>
        </p:nvSpPr>
        <p:spPr>
          <a:xfrm>
            <a:off x="1064108" y="3163188"/>
            <a:ext cx="4530600" cy="9465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Refugee Processing Center: contracted by the Department of State to provide guidance on filing AORs and vet submitted AORs (P3 and CAM)</a:t>
            </a:r>
            <a:endParaRPr sz="1400" b="0" i="0" u="none" strike="noStrike" cap="none">
              <a:solidFill>
                <a:srgbClr val="000000"/>
              </a:solidFill>
              <a:latin typeface="Arial"/>
              <a:ea typeface="Arial"/>
              <a:cs typeface="Arial"/>
              <a:sym typeface="Arial"/>
            </a:endParaRPr>
          </a:p>
        </p:txBody>
      </p:sp>
      <p:sp>
        <p:nvSpPr>
          <p:cNvPr id="225" name="Google Shape;225;g147c067881f_1_196"/>
          <p:cNvSpPr/>
          <p:nvPr/>
        </p:nvSpPr>
        <p:spPr>
          <a:xfrm>
            <a:off x="135869" y="3249481"/>
            <a:ext cx="801000" cy="7740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RPC</a:t>
            </a:r>
            <a:endParaRPr sz="1400" b="0" i="0" u="none" strike="noStrike" cap="none">
              <a:solidFill>
                <a:srgbClr val="000000"/>
              </a:solidFill>
              <a:latin typeface="Arial"/>
              <a:ea typeface="Arial"/>
              <a:cs typeface="Arial"/>
              <a:sym typeface="Arial"/>
            </a:endParaRPr>
          </a:p>
        </p:txBody>
      </p:sp>
      <p:sp>
        <p:nvSpPr>
          <p:cNvPr id="226" name="Google Shape;226;g147c067881f_1_196"/>
          <p:cNvSpPr/>
          <p:nvPr/>
        </p:nvSpPr>
        <p:spPr>
          <a:xfrm>
            <a:off x="7110218" y="1894080"/>
            <a:ext cx="4750800" cy="9954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US-Tie (or Anchor): initiates the application process through a local resettlement agency</a:t>
            </a:r>
            <a:endParaRPr sz="1400" b="0" i="0" u="none" strike="noStrike" cap="none">
              <a:solidFill>
                <a:srgbClr val="000000"/>
              </a:solidFill>
              <a:latin typeface="Arial"/>
              <a:ea typeface="Arial"/>
              <a:cs typeface="Arial"/>
              <a:sym typeface="Arial"/>
            </a:endParaRPr>
          </a:p>
        </p:txBody>
      </p:sp>
      <p:sp>
        <p:nvSpPr>
          <p:cNvPr id="227" name="Google Shape;227;g147c067881f_1_196"/>
          <p:cNvSpPr/>
          <p:nvPr/>
        </p:nvSpPr>
        <p:spPr>
          <a:xfrm>
            <a:off x="6097411" y="2033604"/>
            <a:ext cx="837600" cy="8070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UST</a:t>
            </a:r>
            <a:endParaRPr sz="1400" b="0" i="0" u="none" strike="noStrike" cap="none">
              <a:solidFill>
                <a:srgbClr val="000000"/>
              </a:solidFill>
              <a:latin typeface="Arial"/>
              <a:ea typeface="Arial"/>
              <a:cs typeface="Arial"/>
              <a:sym typeface="Arial"/>
            </a:endParaRPr>
          </a:p>
        </p:txBody>
      </p:sp>
      <p:sp>
        <p:nvSpPr>
          <p:cNvPr id="228" name="Google Shape;228;g147c067881f_1_196"/>
          <p:cNvSpPr/>
          <p:nvPr/>
        </p:nvSpPr>
        <p:spPr>
          <a:xfrm>
            <a:off x="1062300" y="5509677"/>
            <a:ext cx="4530600" cy="11103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Resettlement Support Center: Overseas processing agency for refugees in a given region. EX: RSC Africa, RSC Asia, RSC Latin America etc.</a:t>
            </a:r>
            <a:endParaRPr sz="1400" b="0" i="0" u="none" strike="noStrike" cap="none">
              <a:solidFill>
                <a:srgbClr val="000000"/>
              </a:solidFill>
              <a:latin typeface="Arial"/>
              <a:ea typeface="Arial"/>
              <a:cs typeface="Arial"/>
              <a:sym typeface="Arial"/>
            </a:endParaRPr>
          </a:p>
        </p:txBody>
      </p:sp>
      <p:sp>
        <p:nvSpPr>
          <p:cNvPr id="229" name="Google Shape;229;g147c067881f_1_196"/>
          <p:cNvSpPr/>
          <p:nvPr/>
        </p:nvSpPr>
        <p:spPr>
          <a:xfrm>
            <a:off x="134069" y="5595956"/>
            <a:ext cx="801000" cy="7740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Open Sans"/>
                <a:ea typeface="Open Sans"/>
                <a:cs typeface="Open Sans"/>
                <a:sym typeface="Open Sans"/>
              </a:rPr>
              <a:t>RPC</a:t>
            </a:r>
            <a:endParaRPr sz="1400" b="0" i="0" u="none" strike="noStrike" cap="none">
              <a:solidFill>
                <a:srgbClr val="000000"/>
              </a:solidFill>
              <a:latin typeface="Arial"/>
              <a:ea typeface="Arial"/>
              <a:cs typeface="Arial"/>
              <a:sym typeface="Arial"/>
            </a:endParaRPr>
          </a:p>
        </p:txBody>
      </p:sp>
      <p:sp>
        <p:nvSpPr>
          <p:cNvPr id="230" name="Google Shape;230;g147c067881f_1_196"/>
          <p:cNvSpPr/>
          <p:nvPr/>
        </p:nvSpPr>
        <p:spPr>
          <a:xfrm>
            <a:off x="7119225" y="3110750"/>
            <a:ext cx="4723500" cy="946500"/>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Qualifying Parent (or Anchor): the petitioner for CAM program, initiates the process in the US through a local resettlement agency </a:t>
            </a:r>
            <a:endParaRPr sz="1400" b="0" i="0" u="none" strike="noStrike" cap="none">
              <a:solidFill>
                <a:srgbClr val="000000"/>
              </a:solidFill>
              <a:latin typeface="Arial"/>
              <a:ea typeface="Arial"/>
              <a:cs typeface="Arial"/>
              <a:sym typeface="Arial"/>
            </a:endParaRPr>
          </a:p>
        </p:txBody>
      </p:sp>
      <p:sp>
        <p:nvSpPr>
          <p:cNvPr id="231" name="Google Shape;231;g147c067881f_1_196"/>
          <p:cNvSpPr/>
          <p:nvPr/>
        </p:nvSpPr>
        <p:spPr>
          <a:xfrm>
            <a:off x="6097400" y="3197000"/>
            <a:ext cx="801000" cy="774000"/>
          </a:xfrm>
          <a:prstGeom prst="ellipse">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Open Sans"/>
                <a:ea typeface="Open Sans"/>
                <a:cs typeface="Open Sans"/>
                <a:sym typeface="Open Sans"/>
              </a:rPr>
              <a:t>QP</a:t>
            </a:r>
            <a:endParaRPr sz="13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g134df0f67c2_0_8"/>
          <p:cNvSpPr txBox="1">
            <a:spLocks noGrp="1"/>
          </p:cNvSpPr>
          <p:nvPr>
            <p:ph type="title"/>
          </p:nvPr>
        </p:nvSpPr>
        <p:spPr>
          <a:xfrm>
            <a:off x="1789854" y="1545918"/>
            <a:ext cx="8761500" cy="70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314285"/>
              <a:buFont typeface="Arial"/>
              <a:buNone/>
            </a:pPr>
            <a:endParaRPr sz="1400">
              <a:latin typeface="Arial"/>
              <a:ea typeface="Arial"/>
              <a:cs typeface="Arial"/>
              <a:sym typeface="Arial"/>
            </a:endParaRPr>
          </a:p>
          <a:p>
            <a:pPr marL="0" lvl="0" indent="0" algn="ctr" rtl="0">
              <a:lnSpc>
                <a:spcPct val="90000"/>
              </a:lnSpc>
              <a:spcBef>
                <a:spcPts val="0"/>
              </a:spcBef>
              <a:spcAft>
                <a:spcPts val="0"/>
              </a:spcAft>
              <a:buClr>
                <a:srgbClr val="EBEBEB"/>
              </a:buClr>
              <a:buSzPct val="81818"/>
              <a:buFont typeface="Century Gothic"/>
              <a:buNone/>
            </a:pPr>
            <a:endParaRPr>
              <a:solidFill>
                <a:srgbClr val="EBEBEB"/>
              </a:solidFill>
            </a:endParaRPr>
          </a:p>
        </p:txBody>
      </p:sp>
      <p:grpSp>
        <p:nvGrpSpPr>
          <p:cNvPr id="237" name="Google Shape;237;g134df0f67c2_0_8"/>
          <p:cNvGrpSpPr/>
          <p:nvPr/>
        </p:nvGrpSpPr>
        <p:grpSpPr>
          <a:xfrm>
            <a:off x="1145400" y="4174625"/>
            <a:ext cx="8240391" cy="2377489"/>
            <a:chOff x="0" y="0"/>
            <a:chExt cx="9625500" cy="3086445"/>
          </a:xfrm>
        </p:grpSpPr>
        <p:cxnSp>
          <p:nvCxnSpPr>
            <p:cNvPr id="238" name="Google Shape;238;g134df0f67c2_0_8"/>
            <p:cNvCxnSpPr/>
            <p:nvPr/>
          </p:nvCxnSpPr>
          <p:spPr>
            <a:xfrm>
              <a:off x="0" y="0"/>
              <a:ext cx="9625500" cy="0"/>
            </a:xfrm>
            <a:prstGeom prst="straightConnector1">
              <a:avLst/>
            </a:prstGeom>
            <a:solidFill>
              <a:schemeClr val="accent5"/>
            </a:solidFill>
            <a:ln w="19050" cap="rnd" cmpd="sng">
              <a:solidFill>
                <a:schemeClr val="accent5"/>
              </a:solidFill>
              <a:prstDash val="solid"/>
              <a:round/>
              <a:headEnd type="none" w="sm" len="sm"/>
              <a:tailEnd type="none" w="sm" len="sm"/>
            </a:ln>
          </p:spPr>
        </p:cxnSp>
        <p:sp>
          <p:nvSpPr>
            <p:cNvPr id="239" name="Google Shape;239;g134df0f67c2_0_8"/>
            <p:cNvSpPr/>
            <p:nvPr/>
          </p:nvSpPr>
          <p:spPr>
            <a:xfrm>
              <a:off x="0" y="0"/>
              <a:ext cx="9625500" cy="77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0" name="Google Shape;240;g134df0f67c2_0_8"/>
            <p:cNvCxnSpPr/>
            <p:nvPr/>
          </p:nvCxnSpPr>
          <p:spPr>
            <a:xfrm>
              <a:off x="0" y="771615"/>
              <a:ext cx="9625500" cy="0"/>
            </a:xfrm>
            <a:prstGeom prst="straightConnector1">
              <a:avLst/>
            </a:prstGeom>
            <a:solidFill>
              <a:srgbClr val="6C7EA7"/>
            </a:solidFill>
            <a:ln w="19050" cap="rnd" cmpd="sng">
              <a:solidFill>
                <a:srgbClr val="6C7EA7"/>
              </a:solidFill>
              <a:prstDash val="solid"/>
              <a:round/>
              <a:headEnd type="none" w="sm" len="sm"/>
              <a:tailEnd type="none" w="sm" len="sm"/>
            </a:ln>
          </p:spPr>
        </p:cxnSp>
        <p:sp>
          <p:nvSpPr>
            <p:cNvPr id="241" name="Google Shape;241;g134df0f67c2_0_8"/>
            <p:cNvSpPr/>
            <p:nvPr/>
          </p:nvSpPr>
          <p:spPr>
            <a:xfrm>
              <a:off x="0" y="771615"/>
              <a:ext cx="9625500" cy="77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34df0f67c2_0_8"/>
            <p:cNvSpPr txBox="1"/>
            <p:nvPr/>
          </p:nvSpPr>
          <p:spPr>
            <a:xfrm>
              <a:off x="0" y="771615"/>
              <a:ext cx="9625500" cy="771600"/>
            </a:xfrm>
            <a:prstGeom prst="rect">
              <a:avLst/>
            </a:prstGeom>
            <a:noFill/>
            <a:ln>
              <a:noFill/>
            </a:ln>
          </p:spPr>
          <p:txBody>
            <a:bodyPr spcFirstLastPara="1" wrap="square" lIns="133350" tIns="133350" rIns="133350" bIns="133350" anchor="t" anchorCtr="0">
              <a:noAutofit/>
            </a:bodyPr>
            <a:lstStyle/>
            <a:p>
              <a:pPr marL="457200" marR="0" lvl="0" indent="-450850" algn="l" rtl="0">
                <a:lnSpc>
                  <a:spcPct val="90000"/>
                </a:lnSpc>
                <a:spcBef>
                  <a:spcPts val="0"/>
                </a:spcBef>
                <a:spcAft>
                  <a:spcPts val="0"/>
                </a:spcAft>
                <a:buClr>
                  <a:schemeClr val="dk1"/>
                </a:buClr>
                <a:buSzPts val="3500"/>
                <a:buFont typeface="Century Gothic"/>
                <a:buChar char="●"/>
              </a:pPr>
              <a:r>
                <a:rPr lang="en-US" sz="3500" b="0" i="0" u="none" strike="noStrike" cap="none">
                  <a:solidFill>
                    <a:schemeClr val="dk1"/>
                  </a:solidFill>
                  <a:latin typeface="Century Gothic"/>
                  <a:ea typeface="Century Gothic"/>
                  <a:cs typeface="Century Gothic"/>
                  <a:sym typeface="Century Gothic"/>
                </a:rPr>
                <a:t>P2 FSU AOR</a:t>
              </a:r>
              <a:endParaRPr sz="1400" b="0" i="0" u="none" strike="noStrike" cap="none">
                <a:solidFill>
                  <a:schemeClr val="dk1"/>
                </a:solidFill>
                <a:latin typeface="Arial"/>
                <a:ea typeface="Arial"/>
                <a:cs typeface="Arial"/>
                <a:sym typeface="Arial"/>
              </a:endParaRPr>
            </a:p>
          </p:txBody>
        </p:sp>
        <p:cxnSp>
          <p:nvCxnSpPr>
            <p:cNvPr id="243" name="Google Shape;243;g134df0f67c2_0_8"/>
            <p:cNvCxnSpPr/>
            <p:nvPr/>
          </p:nvCxnSpPr>
          <p:spPr>
            <a:xfrm>
              <a:off x="0" y="1543230"/>
              <a:ext cx="9625500" cy="0"/>
            </a:xfrm>
            <a:prstGeom prst="straightConnector1">
              <a:avLst/>
            </a:prstGeom>
            <a:solidFill>
              <a:srgbClr val="877EA3"/>
            </a:solidFill>
            <a:ln w="19050" cap="rnd" cmpd="sng">
              <a:solidFill>
                <a:srgbClr val="877EA3"/>
              </a:solidFill>
              <a:prstDash val="solid"/>
              <a:round/>
              <a:headEnd type="none" w="sm" len="sm"/>
              <a:tailEnd type="none" w="sm" len="sm"/>
            </a:ln>
          </p:spPr>
        </p:cxnSp>
        <p:sp>
          <p:nvSpPr>
            <p:cNvPr id="244" name="Google Shape;244;g134df0f67c2_0_8"/>
            <p:cNvSpPr/>
            <p:nvPr/>
          </p:nvSpPr>
          <p:spPr>
            <a:xfrm>
              <a:off x="0" y="1543230"/>
              <a:ext cx="9625500" cy="77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134df0f67c2_0_8"/>
            <p:cNvSpPr txBox="1"/>
            <p:nvPr/>
          </p:nvSpPr>
          <p:spPr>
            <a:xfrm>
              <a:off x="0" y="1543230"/>
              <a:ext cx="9625500" cy="771600"/>
            </a:xfrm>
            <a:prstGeom prst="rect">
              <a:avLst/>
            </a:prstGeom>
            <a:noFill/>
            <a:ln>
              <a:noFill/>
            </a:ln>
          </p:spPr>
          <p:txBody>
            <a:bodyPr spcFirstLastPara="1" wrap="square" lIns="133350" tIns="133350" rIns="133350" bIns="133350" anchor="t" anchorCtr="0">
              <a:noAutofit/>
            </a:bodyPr>
            <a:lstStyle/>
            <a:p>
              <a:pPr marL="457200" marR="0" lvl="0" indent="-450850" algn="l" rtl="0">
                <a:lnSpc>
                  <a:spcPct val="90000"/>
                </a:lnSpc>
                <a:spcBef>
                  <a:spcPts val="0"/>
                </a:spcBef>
                <a:spcAft>
                  <a:spcPts val="0"/>
                </a:spcAft>
                <a:buClr>
                  <a:schemeClr val="dk1"/>
                </a:buClr>
                <a:buSzPts val="3500"/>
                <a:buFont typeface="Century Gothic"/>
                <a:buChar char="●"/>
              </a:pPr>
              <a:r>
                <a:rPr lang="en-US" sz="3500" b="0" i="0" u="none" strike="noStrike" cap="none">
                  <a:solidFill>
                    <a:schemeClr val="dk1"/>
                  </a:solidFill>
                  <a:latin typeface="Century Gothic"/>
                  <a:ea typeface="Century Gothic"/>
                  <a:cs typeface="Century Gothic"/>
                  <a:sym typeface="Century Gothic"/>
                </a:rPr>
                <a:t>P2 IRANIAN AOR </a:t>
              </a:r>
              <a:endParaRPr sz="1400" b="0" i="0" u="none" strike="noStrike" cap="none">
                <a:solidFill>
                  <a:schemeClr val="dk1"/>
                </a:solidFill>
                <a:latin typeface="Arial"/>
                <a:ea typeface="Arial"/>
                <a:cs typeface="Arial"/>
                <a:sym typeface="Arial"/>
              </a:endParaRPr>
            </a:p>
          </p:txBody>
        </p:sp>
        <p:cxnSp>
          <p:nvCxnSpPr>
            <p:cNvPr id="246" name="Google Shape;246;g134df0f67c2_0_8"/>
            <p:cNvCxnSpPr/>
            <p:nvPr/>
          </p:nvCxnSpPr>
          <p:spPr>
            <a:xfrm>
              <a:off x="0" y="2314845"/>
              <a:ext cx="9625500" cy="0"/>
            </a:xfrm>
            <a:prstGeom prst="straightConnector1">
              <a:avLst/>
            </a:prstGeom>
            <a:solidFill>
              <a:srgbClr val="9C8F9F"/>
            </a:solidFill>
            <a:ln w="19050" cap="rnd" cmpd="sng">
              <a:solidFill>
                <a:srgbClr val="9C8F9F"/>
              </a:solidFill>
              <a:prstDash val="solid"/>
              <a:round/>
              <a:headEnd type="none" w="sm" len="sm"/>
              <a:tailEnd type="none" w="sm" len="sm"/>
            </a:ln>
          </p:spPr>
        </p:cxnSp>
        <p:sp>
          <p:nvSpPr>
            <p:cNvPr id="247" name="Google Shape;247;g134df0f67c2_0_8"/>
            <p:cNvSpPr/>
            <p:nvPr/>
          </p:nvSpPr>
          <p:spPr>
            <a:xfrm>
              <a:off x="0" y="2314845"/>
              <a:ext cx="9625500" cy="77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134df0f67c2_0_8"/>
            <p:cNvSpPr txBox="1"/>
            <p:nvPr/>
          </p:nvSpPr>
          <p:spPr>
            <a:xfrm>
              <a:off x="0" y="2314845"/>
              <a:ext cx="9625500" cy="771600"/>
            </a:xfrm>
            <a:prstGeom prst="rect">
              <a:avLst/>
            </a:prstGeom>
            <a:noFill/>
            <a:ln>
              <a:noFill/>
            </a:ln>
          </p:spPr>
          <p:txBody>
            <a:bodyPr spcFirstLastPara="1" wrap="square" lIns="133350" tIns="133350" rIns="133350" bIns="133350" anchor="t" anchorCtr="0">
              <a:noAutofit/>
            </a:bodyPr>
            <a:lstStyle/>
            <a:p>
              <a:pPr marL="457200" marR="0" lvl="0" indent="-450850" algn="l" rtl="0">
                <a:lnSpc>
                  <a:spcPct val="90000"/>
                </a:lnSpc>
                <a:spcBef>
                  <a:spcPts val="0"/>
                </a:spcBef>
                <a:spcAft>
                  <a:spcPts val="0"/>
                </a:spcAft>
                <a:buClr>
                  <a:schemeClr val="dk1"/>
                </a:buClr>
                <a:buSzPts val="3500"/>
                <a:buFont typeface="Century Gothic"/>
                <a:buChar char="●"/>
              </a:pPr>
              <a:r>
                <a:rPr lang="en-US" sz="3500" b="0" i="0" u="none" strike="noStrike" cap="none">
                  <a:solidFill>
                    <a:schemeClr val="dk1"/>
                  </a:solidFill>
                  <a:latin typeface="Century Gothic"/>
                  <a:ea typeface="Century Gothic"/>
                  <a:cs typeface="Century Gothic"/>
                  <a:sym typeface="Century Gothic"/>
                </a:rPr>
                <a:t>P2 CAM AOR</a:t>
              </a:r>
              <a:endParaRPr sz="1400" b="0" i="0" u="none" strike="noStrike" cap="none">
                <a:solidFill>
                  <a:schemeClr val="dk1"/>
                </a:solidFill>
                <a:latin typeface="Arial"/>
                <a:ea typeface="Arial"/>
                <a:cs typeface="Arial"/>
                <a:sym typeface="Arial"/>
              </a:endParaRPr>
            </a:p>
          </p:txBody>
        </p:sp>
        <p:sp>
          <p:nvSpPr>
            <p:cNvPr id="249" name="Google Shape;249;g134df0f67c2_0_8"/>
            <p:cNvSpPr txBox="1"/>
            <p:nvPr/>
          </p:nvSpPr>
          <p:spPr>
            <a:xfrm>
              <a:off x="0" y="0"/>
              <a:ext cx="9625500" cy="771600"/>
            </a:xfrm>
            <a:prstGeom prst="rect">
              <a:avLst/>
            </a:prstGeom>
            <a:noFill/>
            <a:ln>
              <a:noFill/>
            </a:ln>
          </p:spPr>
          <p:txBody>
            <a:bodyPr spcFirstLastPara="1" wrap="square" lIns="133350" tIns="133350" rIns="133350" bIns="133350" anchor="t" anchorCtr="0">
              <a:noAutofit/>
            </a:bodyPr>
            <a:lstStyle/>
            <a:p>
              <a:pPr marL="457200" marR="0" lvl="0" indent="-450850" algn="l" rtl="0">
                <a:lnSpc>
                  <a:spcPct val="90000"/>
                </a:lnSpc>
                <a:spcBef>
                  <a:spcPts val="0"/>
                </a:spcBef>
                <a:spcAft>
                  <a:spcPts val="0"/>
                </a:spcAft>
                <a:buClr>
                  <a:srgbClr val="121429"/>
                </a:buClr>
                <a:buSzPts val="3500"/>
                <a:buFont typeface="Century Gothic"/>
                <a:buChar char="●"/>
              </a:pPr>
              <a:r>
                <a:rPr lang="en-US" sz="3500" b="0" i="0" u="none" strike="noStrike" cap="none">
                  <a:solidFill>
                    <a:srgbClr val="121429"/>
                  </a:solidFill>
                  <a:latin typeface="Century Gothic"/>
                  <a:ea typeface="Century Gothic"/>
                  <a:cs typeface="Century Gothic"/>
                  <a:sym typeface="Century Gothic"/>
                </a:rPr>
                <a:t>P3 AOR  </a:t>
              </a:r>
              <a:endParaRPr sz="1400" b="0" i="0" u="none" strike="noStrike" cap="none">
                <a:solidFill>
                  <a:srgbClr val="000000"/>
                </a:solidFill>
                <a:latin typeface="Arial"/>
                <a:ea typeface="Arial"/>
                <a:cs typeface="Arial"/>
                <a:sym typeface="Arial"/>
              </a:endParaRPr>
            </a:p>
          </p:txBody>
        </p:sp>
      </p:grpSp>
      <p:sp>
        <p:nvSpPr>
          <p:cNvPr id="250" name="Google Shape;250;g134df0f67c2_0_8"/>
          <p:cNvSpPr txBox="1"/>
          <p:nvPr/>
        </p:nvSpPr>
        <p:spPr>
          <a:xfrm>
            <a:off x="1874750" y="766575"/>
            <a:ext cx="85917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Open Sans"/>
                <a:ea typeface="Open Sans"/>
                <a:cs typeface="Open Sans"/>
                <a:sym typeface="Open Sans"/>
              </a:rPr>
              <a:t>Family Reunification </a:t>
            </a:r>
            <a:endParaRPr sz="4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4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chemeClr val="dk1"/>
              </a:solidFill>
              <a:latin typeface="Open Sans"/>
              <a:ea typeface="Open Sans"/>
              <a:cs typeface="Open Sans"/>
              <a:sym typeface="Open Sans"/>
            </a:endParaRPr>
          </a:p>
        </p:txBody>
      </p:sp>
      <p:sp>
        <p:nvSpPr>
          <p:cNvPr id="251" name="Google Shape;251;g134df0f67c2_0_8"/>
          <p:cNvSpPr/>
          <p:nvPr/>
        </p:nvSpPr>
        <p:spPr>
          <a:xfrm>
            <a:off x="1007600" y="1715725"/>
            <a:ext cx="99888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p:txBody>
      </p:sp>
      <p:sp>
        <p:nvSpPr>
          <p:cNvPr id="252" name="Google Shape;252;g134df0f67c2_0_8"/>
          <p:cNvSpPr txBox="1"/>
          <p:nvPr/>
        </p:nvSpPr>
        <p:spPr>
          <a:xfrm>
            <a:off x="1007600" y="2428875"/>
            <a:ext cx="101769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Open Sans"/>
                <a:ea typeface="Open Sans"/>
                <a:cs typeface="Open Sans"/>
                <a:sym typeface="Open Sans"/>
              </a:rPr>
              <a:t>Family Reunification is a recognized process for many eligible individuals based in the US to petition for family members/relatives overseas, with the goal of reunification. An Affidavit of Relationship is an application that allows for the reunification process to take place. Family reunification (FR) programs under the US Refugee Admissions Program that qualify for Reception and Placement (R&amp;P) services:</a:t>
            </a: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202ff7c298_0_289"/>
          <p:cNvSpPr txBox="1"/>
          <p:nvPr/>
        </p:nvSpPr>
        <p:spPr>
          <a:xfrm>
            <a:off x="1887925" y="883275"/>
            <a:ext cx="8591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Open Sans"/>
                <a:ea typeface="Open Sans"/>
                <a:cs typeface="Open Sans"/>
                <a:sym typeface="Open Sans"/>
              </a:rPr>
              <a:t>P3 Program</a:t>
            </a:r>
            <a:endParaRPr sz="1400" b="0" i="0" u="none" strike="noStrike" cap="none">
              <a:solidFill>
                <a:srgbClr val="000000"/>
              </a:solidFill>
              <a:latin typeface="Arial"/>
              <a:ea typeface="Arial"/>
              <a:cs typeface="Arial"/>
              <a:sym typeface="Arial"/>
            </a:endParaRPr>
          </a:p>
        </p:txBody>
      </p:sp>
      <p:sp>
        <p:nvSpPr>
          <p:cNvPr id="259" name="Google Shape;259;g1202ff7c298_0_289"/>
          <p:cNvSpPr txBox="1"/>
          <p:nvPr/>
        </p:nvSpPr>
        <p:spPr>
          <a:xfrm>
            <a:off x="1043994" y="2288528"/>
            <a:ext cx="9285900" cy="394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The P3 AOR program provides a means for those who entered the US as a refugee, SIV recipient, or were granted asylum, to apply on behalf of eligible family members overseas for the purpose of family reunification. </a:t>
            </a:r>
            <a:r>
              <a:rPr lang="en-US" sz="11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chemeClr val="dk1"/>
                </a:solidFill>
                <a:latin typeface="Open Sans"/>
                <a:ea typeface="Open Sans"/>
                <a:cs typeface="Open Sans"/>
                <a:sym typeface="Open Sans"/>
              </a:rPr>
              <a:t>FY 2021</a:t>
            </a:r>
            <a:endParaRPr sz="1600" b="0" i="0" u="none" strike="noStrike" cap="none">
              <a:solidFill>
                <a:srgbClr val="000000"/>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President Biden issued a revised Presidential Determination and expanded eligibility to all nationalities, including stateless persons.  </a:t>
            </a:r>
            <a:endParaRPr sz="1800" b="0" i="0" u="none" strike="noStrike" cap="none">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en-US" sz="1800" b="0" i="0" u="none" strike="noStrike" cap="none">
                <a:solidFill>
                  <a:schemeClr val="dk1"/>
                </a:solidFill>
                <a:latin typeface="Open Sans"/>
                <a:ea typeface="Open Sans"/>
                <a:cs typeface="Open Sans"/>
                <a:sym typeface="Open Sans"/>
              </a:rPr>
              <a:t>Special Immigration Visa (SIV) status included as eligible.</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0" name="Google Shape;260;g1202ff7c298_0_289"/>
          <p:cNvSpPr txBox="1"/>
          <p:nvPr/>
        </p:nvSpPr>
        <p:spPr>
          <a:xfrm>
            <a:off x="9551406" y="4596258"/>
            <a:ext cx="1177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261" name="Google Shape;261;g1202ff7c298_0_289"/>
          <p:cNvSpPr/>
          <p:nvPr/>
        </p:nvSpPr>
        <p:spPr>
          <a:xfrm>
            <a:off x="1043988" y="1814828"/>
            <a:ext cx="101040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202ff7c298_0_28"/>
          <p:cNvSpPr txBox="1">
            <a:spLocks noGrp="1"/>
          </p:cNvSpPr>
          <p:nvPr>
            <p:ph type="title"/>
          </p:nvPr>
        </p:nvSpPr>
        <p:spPr>
          <a:xfrm>
            <a:off x="3105900" y="550400"/>
            <a:ext cx="5980200" cy="80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b="1">
                <a:latin typeface="Open Sans"/>
                <a:ea typeface="Open Sans"/>
                <a:cs typeface="Open Sans"/>
                <a:sym typeface="Open Sans"/>
              </a:rPr>
              <a:t>P3 Program</a:t>
            </a:r>
            <a:endParaRPr sz="1400">
              <a:latin typeface="Arial"/>
              <a:ea typeface="Arial"/>
              <a:cs typeface="Arial"/>
              <a:sym typeface="Arial"/>
            </a:endParaRPr>
          </a:p>
          <a:p>
            <a:pPr marL="0" lvl="0" indent="0" algn="ctr" rtl="0">
              <a:lnSpc>
                <a:spcPct val="90000"/>
              </a:lnSpc>
              <a:spcBef>
                <a:spcPts val="0"/>
              </a:spcBef>
              <a:spcAft>
                <a:spcPts val="0"/>
              </a:spcAft>
              <a:buClr>
                <a:schemeClr val="lt2"/>
              </a:buClr>
              <a:buSzPts val="3600"/>
              <a:buFont typeface="Century Gothic"/>
              <a:buNone/>
            </a:pPr>
            <a:endParaRPr b="1">
              <a:latin typeface="Open Sans"/>
              <a:ea typeface="Open Sans"/>
              <a:cs typeface="Open Sans"/>
              <a:sym typeface="Open Sans"/>
            </a:endParaRPr>
          </a:p>
        </p:txBody>
      </p:sp>
      <p:grpSp>
        <p:nvGrpSpPr>
          <p:cNvPr id="267" name="Google Shape;267;g1202ff7c298_0_28"/>
          <p:cNvGrpSpPr/>
          <p:nvPr/>
        </p:nvGrpSpPr>
        <p:grpSpPr>
          <a:xfrm>
            <a:off x="1774350" y="1093509"/>
            <a:ext cx="9190201" cy="5638915"/>
            <a:chOff x="0" y="87790"/>
            <a:chExt cx="8825700" cy="3240720"/>
          </a:xfrm>
        </p:grpSpPr>
        <p:sp>
          <p:nvSpPr>
            <p:cNvPr id="268" name="Google Shape;268;g1202ff7c298_0_28"/>
            <p:cNvSpPr/>
            <p:nvPr/>
          </p:nvSpPr>
          <p:spPr>
            <a:xfrm>
              <a:off x="0" y="294430"/>
              <a:ext cx="8825700" cy="1058400"/>
            </a:xfrm>
            <a:prstGeom prst="rect">
              <a:avLst/>
            </a:prstGeom>
            <a:solidFill>
              <a:schemeClr val="lt1">
                <a:alpha val="89411"/>
              </a:schemeClr>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202ff7c298_0_28"/>
            <p:cNvSpPr txBox="1"/>
            <p:nvPr/>
          </p:nvSpPr>
          <p:spPr>
            <a:xfrm>
              <a:off x="0" y="423698"/>
              <a:ext cx="8825700" cy="1058400"/>
            </a:xfrm>
            <a:prstGeom prst="rect">
              <a:avLst/>
            </a:prstGeom>
            <a:noFill/>
            <a:ln>
              <a:noFill/>
            </a:ln>
          </p:spPr>
          <p:txBody>
            <a:bodyPr spcFirstLastPara="1" wrap="square" lIns="684950" tIns="291575" rIns="684950" bIns="99550" anchor="t" anchorCtr="0">
              <a:noAutofit/>
            </a:bodyPr>
            <a:lstStyle/>
            <a:p>
              <a:pPr marL="914400" marR="0" lvl="1" indent="-323850" algn="l" rtl="0">
                <a:lnSpc>
                  <a:spcPct val="115000"/>
                </a:lnSpc>
                <a:spcBef>
                  <a:spcPts val="1200"/>
                </a:spcBef>
                <a:spcAft>
                  <a:spcPts val="0"/>
                </a:spcAft>
                <a:buClr>
                  <a:schemeClr val="dk1"/>
                </a:buClr>
                <a:buSzPts val="1500"/>
                <a:buFont typeface="Open Sans"/>
                <a:buChar char="•"/>
              </a:pPr>
              <a:r>
                <a:rPr lang="en-US" sz="1500" b="0" i="0" u="none" strike="noStrike" cap="none" dirty="0">
                  <a:solidFill>
                    <a:schemeClr val="dk1"/>
                  </a:solidFill>
                  <a:latin typeface="Open Sans"/>
                  <a:ea typeface="Open Sans"/>
                  <a:cs typeface="Open Sans"/>
                  <a:sym typeface="Open Sans"/>
                </a:rPr>
                <a:t>18y/o or older</a:t>
              </a:r>
              <a:endParaRPr sz="1500" b="0" i="0" u="none" strike="noStrike" cap="none" dirty="0">
                <a:solidFill>
                  <a:schemeClr val="dk1"/>
                </a:solidFill>
                <a:latin typeface="Open Sans"/>
                <a:ea typeface="Open Sans"/>
                <a:cs typeface="Open Sans"/>
                <a:sym typeface="Open Sans"/>
              </a:endParaRPr>
            </a:p>
            <a:p>
              <a:pPr marL="914400" marR="0" lvl="1" indent="-323850" algn="l" rtl="0">
                <a:lnSpc>
                  <a:spcPct val="90000"/>
                </a:lnSpc>
                <a:spcBef>
                  <a:spcPts val="0"/>
                </a:spcBef>
                <a:spcAft>
                  <a:spcPts val="0"/>
                </a:spcAft>
                <a:buClr>
                  <a:schemeClr val="dk1"/>
                </a:buClr>
                <a:buSzPts val="1500"/>
                <a:buFont typeface="Open Sans"/>
                <a:buChar char="•"/>
              </a:pPr>
              <a:r>
                <a:rPr lang="en-US" sz="1500" b="0" i="0" u="none" strike="noStrike" cap="none" dirty="0">
                  <a:solidFill>
                    <a:schemeClr val="dk1"/>
                  </a:solidFill>
                  <a:latin typeface="Open Sans"/>
                  <a:ea typeface="Open Sans"/>
                  <a:cs typeface="Open Sans"/>
                  <a:sym typeface="Open Sans"/>
                </a:rPr>
                <a:t>Refugee</a:t>
              </a:r>
              <a:endParaRPr sz="1500" b="0" i="0" u="none" strike="noStrike" cap="none" dirty="0">
                <a:solidFill>
                  <a:schemeClr val="dk1"/>
                </a:solidFill>
                <a:latin typeface="Open Sans"/>
                <a:ea typeface="Open Sans"/>
                <a:cs typeface="Open Sans"/>
                <a:sym typeface="Open Sans"/>
              </a:endParaRPr>
            </a:p>
            <a:p>
              <a:pPr marL="914400" marR="0" lvl="1" indent="-323850" algn="l" rtl="0">
                <a:lnSpc>
                  <a:spcPct val="90000"/>
                </a:lnSpc>
                <a:spcBef>
                  <a:spcPts val="210"/>
                </a:spcBef>
                <a:spcAft>
                  <a:spcPts val="0"/>
                </a:spcAft>
                <a:buClr>
                  <a:schemeClr val="dk1"/>
                </a:buClr>
                <a:buSzPts val="1500"/>
                <a:buFont typeface="Open Sans"/>
                <a:buChar char="•"/>
              </a:pPr>
              <a:r>
                <a:rPr lang="en-US" sz="1500" b="0" i="0" u="none" strike="noStrike" cap="none" dirty="0">
                  <a:solidFill>
                    <a:schemeClr val="dk1"/>
                  </a:solidFill>
                  <a:latin typeface="Open Sans"/>
                  <a:ea typeface="Open Sans"/>
                  <a:cs typeface="Open Sans"/>
                  <a:sym typeface="Open Sans"/>
                </a:rPr>
                <a:t>Asylee</a:t>
              </a:r>
              <a:endParaRPr sz="1500" b="0" i="0" u="none" strike="noStrike" cap="none" dirty="0">
                <a:solidFill>
                  <a:schemeClr val="dk1"/>
                </a:solidFill>
                <a:latin typeface="Open Sans"/>
                <a:ea typeface="Open Sans"/>
                <a:cs typeface="Open Sans"/>
                <a:sym typeface="Open Sans"/>
              </a:endParaRPr>
            </a:p>
            <a:p>
              <a:pPr marL="914400" marR="0" lvl="1" indent="-323850" algn="l" rtl="0">
                <a:lnSpc>
                  <a:spcPct val="90000"/>
                </a:lnSpc>
                <a:spcBef>
                  <a:spcPts val="210"/>
                </a:spcBef>
                <a:spcAft>
                  <a:spcPts val="0"/>
                </a:spcAft>
                <a:buClr>
                  <a:schemeClr val="dk1"/>
                </a:buClr>
                <a:buSzPts val="1500"/>
                <a:buFont typeface="Open Sans"/>
                <a:buChar char="•"/>
              </a:pPr>
              <a:r>
                <a:rPr lang="en-US" sz="1500" b="0" i="0" u="none" strike="noStrike" cap="none" dirty="0">
                  <a:solidFill>
                    <a:schemeClr val="dk1"/>
                  </a:solidFill>
                  <a:latin typeface="Open Sans"/>
                  <a:ea typeface="Open Sans"/>
                  <a:cs typeface="Open Sans"/>
                  <a:sym typeface="Open Sans"/>
                </a:rPr>
                <a:t>Special Immigrant Visa (SIV) holder</a:t>
              </a:r>
              <a:endParaRPr sz="1500" b="0" i="0" u="none" strike="noStrike" cap="none" dirty="0">
                <a:solidFill>
                  <a:schemeClr val="dk1"/>
                </a:solidFill>
                <a:latin typeface="Open Sans"/>
                <a:ea typeface="Open Sans"/>
                <a:cs typeface="Open Sans"/>
                <a:sym typeface="Open Sans"/>
              </a:endParaRPr>
            </a:p>
            <a:p>
              <a:pPr marL="914400" marR="0" lvl="1" indent="-323850" algn="l" rtl="0">
                <a:lnSpc>
                  <a:spcPct val="115000"/>
                </a:lnSpc>
                <a:spcBef>
                  <a:spcPts val="0"/>
                </a:spcBef>
                <a:spcAft>
                  <a:spcPts val="0"/>
                </a:spcAft>
                <a:buClr>
                  <a:schemeClr val="dk1"/>
                </a:buClr>
                <a:buSzPts val="1500"/>
                <a:buFont typeface="Open Sans"/>
                <a:buChar char="•"/>
              </a:pPr>
              <a:r>
                <a:rPr lang="en-US" sz="1500" b="0" i="0" u="none" strike="noStrike" cap="none" dirty="0">
                  <a:solidFill>
                    <a:schemeClr val="dk1"/>
                  </a:solidFill>
                  <a:latin typeface="Open Sans"/>
                  <a:ea typeface="Open Sans"/>
                  <a:cs typeface="Open Sans"/>
                  <a:sym typeface="Open Sans"/>
                </a:rPr>
                <a:t>Must apply within 5 years of arrival in the US/since status was granted</a:t>
              </a:r>
              <a:endParaRPr sz="1200" b="0" i="0" u="none" strike="noStrike" cap="none" dirty="0">
                <a:solidFill>
                  <a:schemeClr val="dk1"/>
                </a:solidFill>
                <a:latin typeface="Arial"/>
                <a:ea typeface="Arial"/>
                <a:cs typeface="Arial"/>
                <a:sym typeface="Arial"/>
              </a:endParaRPr>
            </a:p>
            <a:p>
              <a:pPr marL="914400" marR="0" lvl="0" indent="0" algn="l" rtl="0">
                <a:lnSpc>
                  <a:spcPct val="90000"/>
                </a:lnSpc>
                <a:spcBef>
                  <a:spcPts val="1200"/>
                </a:spcBef>
                <a:spcAft>
                  <a:spcPts val="0"/>
                </a:spcAft>
                <a:buClr>
                  <a:srgbClr val="000000"/>
                </a:buClr>
                <a:buSzPts val="1500"/>
                <a:buFont typeface="Arial"/>
                <a:buNone/>
              </a:pPr>
              <a:endParaRPr sz="1500" b="0" i="0" u="none" strike="noStrike" cap="none" dirty="0">
                <a:solidFill>
                  <a:schemeClr val="dk1"/>
                </a:solidFill>
                <a:latin typeface="Open Sans"/>
                <a:ea typeface="Open Sans"/>
                <a:cs typeface="Open Sans"/>
                <a:sym typeface="Open Sans"/>
              </a:endParaRPr>
            </a:p>
            <a:p>
              <a:pPr marL="457200" marR="0" lvl="0" indent="0" algn="l" rtl="0">
                <a:lnSpc>
                  <a:spcPct val="90000"/>
                </a:lnSpc>
                <a:spcBef>
                  <a:spcPts val="210"/>
                </a:spcBef>
                <a:spcAft>
                  <a:spcPts val="0"/>
                </a:spcAft>
                <a:buClr>
                  <a:srgbClr val="000000"/>
                </a:buClr>
                <a:buSzPts val="1400"/>
                <a:buFont typeface="Arial"/>
                <a:buNone/>
              </a:pPr>
              <a:endParaRPr sz="1400" b="0" i="0" u="none" strike="noStrike" cap="none" dirty="0">
                <a:solidFill>
                  <a:schemeClr val="dk1"/>
                </a:solidFill>
                <a:latin typeface="Open Sans"/>
                <a:ea typeface="Open Sans"/>
                <a:cs typeface="Open Sans"/>
                <a:sym typeface="Open Sans"/>
              </a:endParaRPr>
            </a:p>
          </p:txBody>
        </p:sp>
        <p:sp>
          <p:nvSpPr>
            <p:cNvPr id="270" name="Google Shape;270;g1202ff7c298_0_28"/>
            <p:cNvSpPr/>
            <p:nvPr/>
          </p:nvSpPr>
          <p:spPr>
            <a:xfrm>
              <a:off x="441282" y="87790"/>
              <a:ext cx="6177900" cy="413400"/>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202ff7c298_0_28"/>
            <p:cNvSpPr txBox="1"/>
            <p:nvPr/>
          </p:nvSpPr>
          <p:spPr>
            <a:xfrm>
              <a:off x="461457" y="107965"/>
              <a:ext cx="6137700" cy="372900"/>
            </a:xfrm>
            <a:prstGeom prst="rect">
              <a:avLst/>
            </a:prstGeom>
            <a:solidFill>
              <a:srgbClr val="1C4587"/>
            </a:solidFill>
            <a:ln>
              <a:noFill/>
            </a:ln>
          </p:spPr>
          <p:txBody>
            <a:bodyPr spcFirstLastPara="1" wrap="square" lIns="233500" tIns="0" rIns="233500" bIns="0"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The Anchor (petitioner):</a:t>
              </a:r>
              <a:endParaRPr sz="1400" b="0" i="0" u="none" strike="noStrike" cap="none">
                <a:solidFill>
                  <a:srgbClr val="000000"/>
                </a:solidFill>
                <a:latin typeface="Arial"/>
                <a:ea typeface="Arial"/>
                <a:cs typeface="Arial"/>
                <a:sym typeface="Arial"/>
              </a:endParaRPr>
            </a:p>
          </p:txBody>
        </p:sp>
        <p:sp>
          <p:nvSpPr>
            <p:cNvPr id="272" name="Google Shape;272;g1202ff7c298_0_28"/>
            <p:cNvSpPr/>
            <p:nvPr/>
          </p:nvSpPr>
          <p:spPr>
            <a:xfrm>
              <a:off x="0" y="1635070"/>
              <a:ext cx="8825700" cy="352800"/>
            </a:xfrm>
            <a:prstGeom prst="rect">
              <a:avLst/>
            </a:prstGeom>
            <a:solidFill>
              <a:schemeClr val="lt1">
                <a:alpha val="89411"/>
              </a:schemeClr>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1202ff7c298_0_28"/>
            <p:cNvSpPr txBox="1"/>
            <p:nvPr/>
          </p:nvSpPr>
          <p:spPr>
            <a:xfrm>
              <a:off x="0" y="1635070"/>
              <a:ext cx="8825700" cy="352800"/>
            </a:xfrm>
            <a:prstGeom prst="rect">
              <a:avLst/>
            </a:prstGeom>
            <a:noFill/>
            <a:ln>
              <a:noFill/>
            </a:ln>
          </p:spPr>
          <p:txBody>
            <a:bodyPr spcFirstLastPara="1" wrap="square" lIns="684950" tIns="291575" rIns="684950" bIns="99550" anchor="t" anchorCtr="0">
              <a:noAutofit/>
            </a:bodyPr>
            <a:lstStyle/>
            <a:p>
              <a:pPr marL="114300" marR="0" lvl="1" indent="-25400" algn="l" rtl="0">
                <a:lnSpc>
                  <a:spcPct val="90000"/>
                </a:lnSpc>
                <a:spcBef>
                  <a:spcPts val="0"/>
                </a:spcBef>
                <a:spcAft>
                  <a:spcPts val="0"/>
                </a:spcAft>
                <a:buClr>
                  <a:schemeClr val="dk1"/>
                </a:buClr>
                <a:buSzPts val="1400"/>
                <a:buFont typeface="Century Gothic"/>
                <a:buNone/>
              </a:pPr>
              <a:endParaRPr sz="1400" b="0" i="0" u="none" strike="noStrike" cap="none">
                <a:solidFill>
                  <a:schemeClr val="dk1"/>
                </a:solidFill>
                <a:latin typeface="Century Gothic"/>
                <a:ea typeface="Century Gothic"/>
                <a:cs typeface="Century Gothic"/>
                <a:sym typeface="Century Gothic"/>
              </a:endParaRPr>
            </a:p>
          </p:txBody>
        </p:sp>
        <p:sp>
          <p:nvSpPr>
            <p:cNvPr id="274" name="Google Shape;274;g1202ff7c298_0_28"/>
            <p:cNvSpPr/>
            <p:nvPr/>
          </p:nvSpPr>
          <p:spPr>
            <a:xfrm>
              <a:off x="441282" y="1428430"/>
              <a:ext cx="6177900" cy="413400"/>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1202ff7c298_0_28"/>
            <p:cNvSpPr txBox="1"/>
            <p:nvPr/>
          </p:nvSpPr>
          <p:spPr>
            <a:xfrm>
              <a:off x="461457" y="1448605"/>
              <a:ext cx="6137700" cy="372900"/>
            </a:xfrm>
            <a:prstGeom prst="rect">
              <a:avLst/>
            </a:prstGeom>
            <a:solidFill>
              <a:srgbClr val="1C4587"/>
            </a:solidFill>
            <a:ln>
              <a:noFill/>
            </a:ln>
          </p:spPr>
          <p:txBody>
            <a:bodyPr spcFirstLastPara="1" wrap="square" lIns="233500" tIns="0" rIns="233500" bIns="0"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Program open to all nationalities</a:t>
              </a:r>
              <a:endParaRPr sz="1400" b="0" i="0" u="none" strike="noStrike" cap="none">
                <a:solidFill>
                  <a:schemeClr val="lt1"/>
                </a:solidFill>
                <a:latin typeface="Century Gothic"/>
                <a:ea typeface="Century Gothic"/>
                <a:cs typeface="Century Gothic"/>
                <a:sym typeface="Century Gothic"/>
              </a:endParaRPr>
            </a:p>
          </p:txBody>
        </p:sp>
        <p:sp>
          <p:nvSpPr>
            <p:cNvPr id="276" name="Google Shape;276;g1202ff7c298_0_28"/>
            <p:cNvSpPr/>
            <p:nvPr/>
          </p:nvSpPr>
          <p:spPr>
            <a:xfrm>
              <a:off x="0" y="2270110"/>
              <a:ext cx="8825700" cy="1058400"/>
            </a:xfrm>
            <a:prstGeom prst="rect">
              <a:avLst/>
            </a:prstGeom>
            <a:solidFill>
              <a:schemeClr val="lt1">
                <a:alpha val="89411"/>
              </a:schemeClr>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1202ff7c298_0_28"/>
            <p:cNvSpPr txBox="1"/>
            <p:nvPr/>
          </p:nvSpPr>
          <p:spPr>
            <a:xfrm>
              <a:off x="0" y="2155293"/>
              <a:ext cx="8825700" cy="999300"/>
            </a:xfrm>
            <a:prstGeom prst="rect">
              <a:avLst/>
            </a:prstGeom>
            <a:noFill/>
            <a:ln>
              <a:noFill/>
            </a:ln>
          </p:spPr>
          <p:txBody>
            <a:bodyPr spcFirstLastPara="1" wrap="square" lIns="684950" tIns="291575" rIns="684950" bIns="99550" anchor="t" anchorCtr="0">
              <a:no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Open Sans"/>
                <a:ea typeface="Open Sans"/>
                <a:cs typeface="Open Sans"/>
                <a:sym typeface="Open Sans"/>
              </a:endParaRPr>
            </a:p>
            <a:p>
              <a:pPr marL="91440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Open Sans"/>
                <a:ea typeface="Open Sans"/>
                <a:cs typeface="Open Sans"/>
                <a:sym typeface="Open Sans"/>
              </a:endParaRPr>
            </a:p>
            <a:p>
              <a:pPr marL="914400" marR="0" lvl="1" indent="-317500" algn="l" rtl="0">
                <a:lnSpc>
                  <a:spcPct val="90000"/>
                </a:lnSpc>
                <a:spcBef>
                  <a:spcPts val="0"/>
                </a:spcBef>
                <a:spcAft>
                  <a:spcPts val="0"/>
                </a:spcAft>
                <a:buClr>
                  <a:schemeClr val="dk1"/>
                </a:buClr>
                <a:buSzPts val="1400"/>
                <a:buFont typeface="Open Sans"/>
                <a:buChar char="•"/>
              </a:pPr>
              <a:r>
                <a:rPr lang="en-US" sz="1400" b="0" i="0" u="none" strike="noStrike" cap="none">
                  <a:solidFill>
                    <a:schemeClr val="dk1"/>
                  </a:solidFill>
                  <a:latin typeface="Open Sans"/>
                  <a:ea typeface="Open Sans"/>
                  <a:cs typeface="Open Sans"/>
                  <a:sym typeface="Open Sans"/>
                </a:rPr>
                <a:t>Spouse</a:t>
              </a:r>
              <a:endParaRPr sz="1400" b="0" i="0" u="none" strike="noStrike" cap="none">
                <a:solidFill>
                  <a:schemeClr val="dk1"/>
                </a:solidFill>
                <a:latin typeface="Open Sans"/>
                <a:ea typeface="Open Sans"/>
                <a:cs typeface="Open Sans"/>
                <a:sym typeface="Open Sans"/>
              </a:endParaRPr>
            </a:p>
            <a:p>
              <a:pPr marL="914400" marR="0" lvl="1" indent="-317500" algn="l" rtl="0">
                <a:lnSpc>
                  <a:spcPct val="90000"/>
                </a:lnSpc>
                <a:spcBef>
                  <a:spcPts val="210"/>
                </a:spcBef>
                <a:spcAft>
                  <a:spcPts val="0"/>
                </a:spcAft>
                <a:buClr>
                  <a:schemeClr val="dk1"/>
                </a:buClr>
                <a:buSzPts val="1400"/>
                <a:buFont typeface="Open Sans"/>
                <a:buChar char="•"/>
              </a:pPr>
              <a:r>
                <a:rPr lang="en-US" sz="1400" b="0" i="0" u="none" strike="noStrike" cap="none">
                  <a:solidFill>
                    <a:schemeClr val="dk1"/>
                  </a:solidFill>
                  <a:latin typeface="Open Sans"/>
                  <a:ea typeface="Open Sans"/>
                  <a:cs typeface="Open Sans"/>
                  <a:sym typeface="Open Sans"/>
                </a:rPr>
                <a:t>Parents</a:t>
              </a:r>
              <a:endParaRPr sz="1400" b="0" i="0" u="none" strike="noStrike" cap="none">
                <a:solidFill>
                  <a:schemeClr val="dk1"/>
                </a:solidFill>
                <a:latin typeface="Open Sans"/>
                <a:ea typeface="Open Sans"/>
                <a:cs typeface="Open Sans"/>
                <a:sym typeface="Open Sans"/>
              </a:endParaRPr>
            </a:p>
            <a:p>
              <a:pPr marL="914400" marR="0" lvl="1" indent="-317500" algn="l" rtl="0">
                <a:lnSpc>
                  <a:spcPct val="90000"/>
                </a:lnSpc>
                <a:spcBef>
                  <a:spcPts val="210"/>
                </a:spcBef>
                <a:spcAft>
                  <a:spcPts val="0"/>
                </a:spcAft>
                <a:buClr>
                  <a:schemeClr val="dk1"/>
                </a:buClr>
                <a:buSzPts val="1400"/>
                <a:buFont typeface="Open Sans"/>
                <a:buChar char="•"/>
              </a:pPr>
              <a:r>
                <a:rPr lang="en-US" sz="1400" b="0" i="0" u="none" strike="noStrike" cap="none">
                  <a:solidFill>
                    <a:schemeClr val="dk1"/>
                  </a:solidFill>
                  <a:latin typeface="Open Sans"/>
                  <a:ea typeface="Open Sans"/>
                  <a:cs typeface="Open Sans"/>
                  <a:sym typeface="Open Sans"/>
                </a:rPr>
                <a:t>Unmarried children under 21 y/o</a:t>
              </a:r>
              <a:endParaRPr sz="1400" b="0" i="0" u="none" strike="noStrike" cap="none">
                <a:solidFill>
                  <a:schemeClr val="dk1"/>
                </a:solidFill>
                <a:latin typeface="Open Sans"/>
                <a:ea typeface="Open Sans"/>
                <a:cs typeface="Open Sans"/>
                <a:sym typeface="Open Sans"/>
              </a:endParaRPr>
            </a:p>
            <a:p>
              <a:pPr marL="914400" marR="0" lvl="1" indent="-317500" algn="l" rtl="0">
                <a:lnSpc>
                  <a:spcPct val="115000"/>
                </a:lnSpc>
                <a:spcBef>
                  <a:spcPts val="0"/>
                </a:spcBef>
                <a:spcAft>
                  <a:spcPts val="0"/>
                </a:spcAft>
                <a:buClr>
                  <a:schemeClr val="dk1"/>
                </a:buClr>
                <a:buSzPts val="1400"/>
                <a:buFont typeface="Open Sans"/>
                <a:buChar char="•"/>
              </a:pPr>
              <a:r>
                <a:rPr lang="en-US" sz="1400" b="0" i="0" u="none" strike="noStrike" cap="none">
                  <a:solidFill>
                    <a:schemeClr val="dk1"/>
                  </a:solidFill>
                  <a:latin typeface="Open Sans"/>
                  <a:ea typeface="Open Sans"/>
                  <a:cs typeface="Open Sans"/>
                  <a:sym typeface="Open Sans"/>
                </a:rPr>
                <a:t>Must be located outside country of origin</a:t>
              </a:r>
              <a:endParaRPr sz="1400" b="0" i="0" u="none" strike="noStrike" cap="none">
                <a:solidFill>
                  <a:schemeClr val="dk1"/>
                </a:solidFill>
                <a:latin typeface="Open Sans"/>
                <a:ea typeface="Open Sans"/>
                <a:cs typeface="Open Sans"/>
                <a:sym typeface="Open Sans"/>
              </a:endParaRPr>
            </a:p>
            <a:p>
              <a:pPr marL="914400" marR="0" lvl="1" indent="-317500" algn="l" rtl="0">
                <a:lnSpc>
                  <a:spcPct val="90000"/>
                </a:lnSpc>
                <a:spcBef>
                  <a:spcPts val="210"/>
                </a:spcBef>
                <a:spcAft>
                  <a:spcPts val="0"/>
                </a:spcAft>
                <a:buClr>
                  <a:schemeClr val="dk1"/>
                </a:buClr>
                <a:buSzPts val="1400"/>
                <a:buFont typeface="Open Sans"/>
                <a:buChar char="•"/>
              </a:pPr>
              <a:r>
                <a:rPr lang="en-US" sz="1400" b="0" i="0" u="none" strike="noStrike" cap="none">
                  <a:solidFill>
                    <a:schemeClr val="dk1"/>
                  </a:solidFill>
                  <a:latin typeface="Open Sans"/>
                  <a:ea typeface="Open Sans"/>
                  <a:cs typeface="Open Sans"/>
                  <a:sym typeface="Open Sans"/>
                </a:rPr>
                <a:t>Must have valid refugee or asylee Proof of Registration (POR)</a:t>
              </a:r>
              <a:endParaRPr sz="1400" b="0" i="0" u="none" strike="noStrike" cap="none">
                <a:solidFill>
                  <a:schemeClr val="dk1"/>
                </a:solidFill>
                <a:latin typeface="Open Sans"/>
                <a:ea typeface="Open Sans"/>
                <a:cs typeface="Open Sans"/>
                <a:sym typeface="Open Sans"/>
              </a:endParaRPr>
            </a:p>
          </p:txBody>
        </p:sp>
        <p:sp>
          <p:nvSpPr>
            <p:cNvPr id="278" name="Google Shape;278;g1202ff7c298_0_28"/>
            <p:cNvSpPr/>
            <p:nvPr/>
          </p:nvSpPr>
          <p:spPr>
            <a:xfrm>
              <a:off x="441282" y="2063470"/>
              <a:ext cx="6177900" cy="413400"/>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202ff7c298_0_28"/>
            <p:cNvSpPr txBox="1"/>
            <p:nvPr/>
          </p:nvSpPr>
          <p:spPr>
            <a:xfrm>
              <a:off x="461457" y="2083645"/>
              <a:ext cx="6137700" cy="372900"/>
            </a:xfrm>
            <a:prstGeom prst="rect">
              <a:avLst/>
            </a:prstGeom>
            <a:solidFill>
              <a:srgbClr val="1C4587"/>
            </a:solidFill>
            <a:ln>
              <a:noFill/>
            </a:ln>
          </p:spPr>
          <p:txBody>
            <a:bodyPr spcFirstLastPara="1" wrap="square" lIns="233500" tIns="0" rIns="233500" bIns="0"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Qualifying Family Members (overseas applicants listed on the AOR)</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f64e57e11a_0_266"/>
          <p:cNvSpPr txBox="1"/>
          <p:nvPr/>
        </p:nvSpPr>
        <p:spPr>
          <a:xfrm>
            <a:off x="2716428" y="417643"/>
            <a:ext cx="6660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Open Sans"/>
                <a:ea typeface="Open Sans"/>
                <a:cs typeface="Open Sans"/>
                <a:sym typeface="Open Sans"/>
              </a:rPr>
              <a:t>P3 Program</a:t>
            </a:r>
            <a:endParaRPr sz="1400" b="0" i="0" u="none" strike="noStrike" cap="none">
              <a:solidFill>
                <a:srgbClr val="000000"/>
              </a:solidFill>
              <a:latin typeface="Arial"/>
              <a:ea typeface="Arial"/>
              <a:cs typeface="Arial"/>
              <a:sym typeface="Arial"/>
            </a:endParaRPr>
          </a:p>
        </p:txBody>
      </p:sp>
      <p:sp>
        <p:nvSpPr>
          <p:cNvPr id="285" name="Google Shape;285;g1f64e57e11a_0_266"/>
          <p:cNvSpPr/>
          <p:nvPr/>
        </p:nvSpPr>
        <p:spPr>
          <a:xfrm>
            <a:off x="749978" y="1391725"/>
            <a:ext cx="10942800" cy="537300"/>
          </a:xfrm>
          <a:prstGeom prst="roundRect">
            <a:avLst>
              <a:gd name="adj" fmla="val 16667"/>
            </a:avLst>
          </a:prstGeom>
          <a:solidFill>
            <a:srgbClr val="1C4587"/>
          </a:solid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chemeClr val="lt1"/>
                </a:solidFill>
                <a:latin typeface="Arial"/>
                <a:ea typeface="Arial"/>
                <a:cs typeface="Arial"/>
                <a:sym typeface="Arial"/>
              </a:rPr>
              <a:t>Proof of Registrations (POR) exceptions and Country of Residence Restrictions: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lt1"/>
              </a:solidFill>
              <a:latin typeface="Arial"/>
              <a:ea typeface="Arial"/>
              <a:cs typeface="Arial"/>
              <a:sym typeface="Arial"/>
            </a:endParaRPr>
          </a:p>
        </p:txBody>
      </p:sp>
      <p:sp>
        <p:nvSpPr>
          <p:cNvPr id="286" name="Google Shape;286;g1f64e57e11a_0_266"/>
          <p:cNvSpPr txBox="1"/>
          <p:nvPr/>
        </p:nvSpPr>
        <p:spPr>
          <a:xfrm>
            <a:off x="749975" y="2297425"/>
            <a:ext cx="48456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QFMs in the following countries do not have to provide PORs:</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7" name="Google Shape;287;g1f64e57e11a_0_266"/>
          <p:cNvSpPr txBox="1"/>
          <p:nvPr/>
        </p:nvSpPr>
        <p:spPr>
          <a:xfrm>
            <a:off x="1254264" y="6256391"/>
            <a:ext cx="560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1f64e57e11a_0_266"/>
          <p:cNvSpPr txBox="1"/>
          <p:nvPr/>
        </p:nvSpPr>
        <p:spPr>
          <a:xfrm>
            <a:off x="341200" y="6016765"/>
            <a:ext cx="96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1f64e57e11a_0_266"/>
          <p:cNvSpPr txBox="1"/>
          <p:nvPr/>
        </p:nvSpPr>
        <p:spPr>
          <a:xfrm>
            <a:off x="6337500" y="3412000"/>
            <a:ext cx="43218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5B0F00"/>
                </a:solidFill>
                <a:latin typeface="Calibri"/>
                <a:ea typeface="Calibri"/>
                <a:cs typeface="Calibri"/>
                <a:sym typeface="Calibri"/>
              </a:rPr>
              <a:t>Syria, Iran , Turkey, Yemen, </a:t>
            </a:r>
            <a:endParaRPr sz="2100" b="0" i="0" u="none" strike="noStrike" cap="none">
              <a:solidFill>
                <a:srgbClr val="5B0F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5B0F00"/>
                </a:solidFill>
                <a:latin typeface="Calibri"/>
                <a:ea typeface="Calibri"/>
                <a:cs typeface="Calibri"/>
                <a:sym typeface="Calibri"/>
              </a:rPr>
              <a:t>Bangladesh, Libya, Canada, </a:t>
            </a:r>
            <a:endParaRPr sz="2100" b="0" i="0" u="none" strike="noStrike" cap="none">
              <a:solidFill>
                <a:srgbClr val="5B0F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5B0F00"/>
                </a:solidFill>
                <a:latin typeface="Calibri"/>
                <a:ea typeface="Calibri"/>
                <a:cs typeface="Calibri"/>
                <a:sym typeface="Calibri"/>
              </a:rPr>
              <a:t>Norway, any EU member country</a:t>
            </a:r>
            <a:endParaRPr sz="2100" b="0" i="0" u="none" strike="noStrike" cap="none">
              <a:solidFill>
                <a:srgbClr val="5B0F00"/>
              </a:solidFill>
              <a:latin typeface="Calibri"/>
              <a:ea typeface="Calibri"/>
              <a:cs typeface="Calibri"/>
              <a:sym typeface="Calibri"/>
            </a:endParaRPr>
          </a:p>
        </p:txBody>
      </p:sp>
      <p:cxnSp>
        <p:nvCxnSpPr>
          <p:cNvPr id="290" name="Google Shape;290;g1f64e57e11a_0_266"/>
          <p:cNvCxnSpPr/>
          <p:nvPr/>
        </p:nvCxnSpPr>
        <p:spPr>
          <a:xfrm flipH="1">
            <a:off x="5993688" y="2214200"/>
            <a:ext cx="4200" cy="4072200"/>
          </a:xfrm>
          <a:prstGeom prst="straightConnector1">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cxnSp>
      <p:sp>
        <p:nvSpPr>
          <p:cNvPr id="291" name="Google Shape;291;g1f64e57e11a_0_266"/>
          <p:cNvSpPr txBox="1"/>
          <p:nvPr/>
        </p:nvSpPr>
        <p:spPr>
          <a:xfrm>
            <a:off x="773400" y="3412000"/>
            <a:ext cx="4503000" cy="244679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Pakistan, Malawi, Mauritius, </a:t>
            </a: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Mozambique, Benin, Ghana, </a:t>
            </a: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Liberia, Mali, Senegal, Sierra Leone</a:t>
            </a:r>
            <a:endParaRPr sz="2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p:txBody>
      </p:sp>
      <p:sp>
        <p:nvSpPr>
          <p:cNvPr id="292" name="Google Shape;292;g1f64e57e11a_0_266"/>
          <p:cNvSpPr txBox="1"/>
          <p:nvPr/>
        </p:nvSpPr>
        <p:spPr>
          <a:xfrm>
            <a:off x="6278100" y="2249375"/>
            <a:ext cx="47046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Open Sans"/>
                <a:ea typeface="Open Sans"/>
                <a:cs typeface="Open Sans"/>
                <a:sym typeface="Open Sans"/>
              </a:rPr>
              <a:t>USRAP is currently not processing P3 AORs for those refugees residing the following countries:</a:t>
            </a:r>
            <a:endParaRPr sz="1700" b="0" i="0" u="none" strike="noStrike" cap="non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2053</Words>
  <Application>Microsoft Office PowerPoint</Application>
  <PresentationFormat>Widescreen</PresentationFormat>
  <Paragraphs>335</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Century Gothic</vt:lpstr>
      <vt:lpstr>Calibri</vt:lpstr>
      <vt:lpstr>Roboto Medium</vt:lpstr>
      <vt:lpstr>Arial</vt:lpstr>
      <vt:lpstr>Roboto Thin</vt:lpstr>
      <vt:lpstr>Lato</vt:lpstr>
      <vt:lpstr>Open Sans</vt:lpstr>
      <vt:lpstr>Roboto</vt:lpstr>
      <vt:lpstr>Noto Sans Symbols</vt:lpstr>
      <vt:lpstr>Office Theme</vt:lpstr>
      <vt:lpstr>Office Theme</vt:lpstr>
      <vt:lpstr>PowerPoint Presentation</vt:lpstr>
      <vt:lpstr>PowerPoint Presentation</vt:lpstr>
      <vt:lpstr>PowerPoint Presentation</vt:lpstr>
      <vt:lpstr>PowerPoint Presentation</vt:lpstr>
      <vt:lpstr>PowerPoint Presentation</vt:lpstr>
      <vt:lpstr> </vt:lpstr>
      <vt:lpstr>PowerPoint Presentation</vt:lpstr>
      <vt:lpstr>P3 Program </vt:lpstr>
      <vt:lpstr>PowerPoint Presentation</vt:lpstr>
      <vt:lpstr>PowerPoint Presentation</vt:lpstr>
      <vt:lpstr>PowerPoint Presentation</vt:lpstr>
      <vt:lpstr>PowerPoint Presentation</vt:lpstr>
      <vt:lpstr>CAM Program</vt:lpstr>
      <vt:lpstr>CAM Program</vt:lpstr>
      <vt:lpstr>CAM AOR: Form DS-7699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Available Resources &amp; 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Alice Ngamije</cp:lastModifiedBy>
  <cp:revision>1</cp:revision>
  <dcterms:created xsi:type="dcterms:W3CDTF">2020-10-22T16:02:30Z</dcterms:created>
  <dcterms:modified xsi:type="dcterms:W3CDTF">2023-01-19T18:40:42Z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0x010100DB1FF06F3C8FEA409A5744B4B799E482</vt:lpwstr>
  </property>
</Properties>
</file>