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74" r:id="rId5"/>
    <p:sldId id="258" r:id="rId6"/>
    <p:sldId id="340" r:id="rId7"/>
    <p:sldId id="341" r:id="rId8"/>
    <p:sldId id="339" r:id="rId9"/>
    <p:sldId id="342" r:id="rId10"/>
    <p:sldId id="350" r:id="rId11"/>
    <p:sldId id="351" r:id="rId12"/>
    <p:sldId id="352" r:id="rId13"/>
    <p:sldId id="346" r:id="rId14"/>
    <p:sldId id="347" r:id="rId15"/>
    <p:sldId id="34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72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5A"/>
    <a:srgbClr val="00A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30EC4-6F89-D946-248B-C2362B933EB2}" v="23" dt="2022-06-27T19:39:36.255"/>
    <p1510:client id="{7167F3A9-9010-40AA-AE32-2BB592AD8892}" v="45" dt="2022-06-27T19:34:23.204"/>
    <p1510:client id="{B67C1232-C9DD-BF4E-FD4A-22A471C2D0F9}" v="14" dt="2022-07-20T19:01:41.839"/>
    <p1510:client id="{F524DDE2-8210-4A5A-FA16-2BB4B52A4D7A}" v="3" dt="2022-07-20T18:36:44.8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82" y="102"/>
      </p:cViewPr>
      <p:guideLst>
        <p:guide orient="horz" pos="1344"/>
        <p:guide pos="7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39241-A00C-4638-854A-58FE88DD0B9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F67FF-F859-4DEB-A589-302E10C0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5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60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75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7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6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8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16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10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28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9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DD76-C2BF-4EC1-BB2D-E553425FD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09DA7-A3D7-438B-942E-EFE057431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78389-B4E9-43F0-A290-B40BFBF7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84CA2-C396-46FB-BF62-2C17EDBA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A44C7-CFE1-4D21-BE77-4B6506C5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9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9542-4C6E-488C-B5BE-1C66E84D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D92E0-F744-47A3-9DC9-C3701B459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BDBA-E673-434C-A6F8-B9761618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FE429-D958-4366-B58A-4F8E1AA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844C1-FE53-4F65-9644-FC349177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5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F7D7B-49D1-47C1-B9A4-3CF3E428F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CC207-7330-4328-96E5-4DAC111F0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74003-7440-48D2-9DB7-80ABA69E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471F-28E9-46E0-88FB-C60794E5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B11F8-9BD2-410B-9527-31CBB153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9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AA9B-6471-4011-9326-4C1816AE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62BAC-05A5-4D87-AE29-CD76BAE12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C7E9F-EC36-4AFF-B0C5-7C14910B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82EE0-0068-4D7F-AF80-BD3C4D08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4D668-CBF0-4233-8E0D-0385F9A0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5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97AC-02D4-4768-B279-93E3905C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2217E-47B6-496C-91A2-946ABA6A3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67B97-3ECA-4D90-A4AD-FE7FECDB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DF78A-3299-4BD3-9958-FAE137D5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118B4-DDCB-4B1F-803A-538FD8F9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0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F30C-60B9-40B5-9FFD-C1C0D06F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D1647-369D-4ACC-A6DA-2E9CCE291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0D0D9-C312-4E70-A5F5-44190F07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1C43A-4B23-4516-87F4-BAF6C3C3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CF743-011B-47FE-B8EB-0D1C81BA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D2EDE-E4D7-4BFD-9D4F-F731C680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3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7001-3638-45E0-9153-32E326F0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9AB4B-CED2-47B6-A335-6D91FBDA3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18703-0D66-43AE-B5DC-288ECCC37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481C26-D556-4996-BB51-334FA8491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B69CBD-12DD-44C7-A2E8-BE2D39040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5C834-14D8-4583-9E0F-6942037F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548C7-12F9-4B41-8AC9-C2A55C80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8114F-7630-4623-9559-A1E190B5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3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82B9-51BD-4266-AB7A-3A446C20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9AB6C-F8EE-409A-8202-86A32831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EF38F-B9E3-4F75-BF0D-38540E64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1782-6E1E-483B-BA87-30C6DCF1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8D011-F6D1-41E9-BA58-63F2D7C0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ACBF0-9F72-49B6-A06B-D9C8D255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BCFE0-6C5D-46D2-98E8-841557C6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556F-9CC5-4AF7-AF1D-FF8C1BFD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D9379-3DDD-4D3F-83CB-9C1C5C993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41F17-6666-48BE-A842-F522B2728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B8B0C-EC4A-46C7-A89C-EDA43FD7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FD213-D1E0-495A-95EE-0DA3AB28F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5A8B9-111C-4535-B866-BADAD7C9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0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3BF7-B20B-4964-AA69-A09B5736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91AAE-F2C0-472F-AE2E-835E58E1C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2B406-C0EA-4A08-9257-88C5DBF3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12FF6-EA61-4DEF-AA49-0E6ACA1A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0E08-65E4-430C-9C12-1CB02F9416B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B6133-B46A-4F8F-8C71-F695AA02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879F7-4C47-4477-A6BF-58E976D2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9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57FE58-6B7B-463B-BCA0-FCC41D5E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13C76-D85F-46DC-A8E0-173C4544A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B4966-DDF5-43DF-9211-976F44C47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0E08-65E4-430C-9C12-1CB02F9416B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3AB9F-6D0D-4C41-8194-4C84C7350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A8F61-227A-49D4-8D1E-E75B2932F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7532-7E1C-4B54-8A49-BCFC0D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.jpeg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f.hhs.gov/orr/policy-guidance/status-and-documentation-requirements-orr-refugee-resettlement-progra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32512CE-1342-45EB-862F-670FFF10EF84}"/>
              </a:ext>
            </a:extLst>
          </p:cNvPr>
          <p:cNvSpPr txBox="1"/>
          <p:nvPr/>
        </p:nvSpPr>
        <p:spPr>
          <a:xfrm>
            <a:off x="1606131" y="707757"/>
            <a:ext cx="897973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Making the Most </a:t>
            </a:r>
            <a:r>
              <a:rPr lang="en-US" sz="4800" b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</a:p>
          <a:p>
            <a:pPr algn="ctr"/>
            <a:r>
              <a:rPr lang="en-US" sz="4800" b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MG Resources</a:t>
            </a:r>
            <a:endParaRPr 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8C4E75-C49A-3637-A1BD-7BA7F1483C02}"/>
              </a:ext>
            </a:extLst>
          </p:cNvPr>
          <p:cNvGrpSpPr/>
          <p:nvPr/>
        </p:nvGrpSpPr>
        <p:grpSpPr>
          <a:xfrm>
            <a:off x="2415193" y="2240101"/>
            <a:ext cx="7361613" cy="2778699"/>
            <a:chOff x="2415193" y="1942154"/>
            <a:chExt cx="7361613" cy="277869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F83BF2D-BB51-4E6B-936D-51539BF2F3AC}"/>
                </a:ext>
              </a:extLst>
            </p:cNvPr>
            <p:cNvSpPr/>
            <p:nvPr/>
          </p:nvSpPr>
          <p:spPr>
            <a:xfrm>
              <a:off x="3326267" y="2273214"/>
              <a:ext cx="5503178" cy="55303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6C75AB-5264-4460-AEB5-51D4B99A41C1}"/>
                </a:ext>
              </a:extLst>
            </p:cNvPr>
            <p:cNvSpPr/>
            <p:nvPr/>
          </p:nvSpPr>
          <p:spPr>
            <a:xfrm>
              <a:off x="2415193" y="1942154"/>
              <a:ext cx="7361613" cy="277869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4AAD64D-C38E-4F3A-8882-C9E44707EE92}"/>
                </a:ext>
              </a:extLst>
            </p:cNvPr>
            <p:cNvSpPr/>
            <p:nvPr/>
          </p:nvSpPr>
          <p:spPr>
            <a:xfrm>
              <a:off x="3307049" y="3073066"/>
              <a:ext cx="1705761" cy="1317191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B5C836B-ABA7-4DEE-A51A-0C63E122D677}"/>
                </a:ext>
              </a:extLst>
            </p:cNvPr>
            <p:cNvSpPr/>
            <p:nvPr/>
          </p:nvSpPr>
          <p:spPr>
            <a:xfrm>
              <a:off x="5228074" y="3100550"/>
              <a:ext cx="1705761" cy="1317191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C987B09-760D-4515-99F9-79A9D421D587}"/>
                </a:ext>
              </a:extLst>
            </p:cNvPr>
            <p:cNvSpPr/>
            <p:nvPr/>
          </p:nvSpPr>
          <p:spPr>
            <a:xfrm>
              <a:off x="7129881" y="3103083"/>
              <a:ext cx="1705761" cy="1317191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6" name="Graphic 15" descr="Stars">
              <a:extLst>
                <a:ext uri="{FF2B5EF4-FFF2-40B4-BE49-F238E27FC236}">
                  <a16:creationId xmlns:a16="http://schemas.microsoft.com/office/drawing/2014/main" id="{BE928A71-9A85-4656-843C-514170BF3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05108" y="3048426"/>
              <a:ext cx="914400" cy="91440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E742A8E-AC0A-48F7-B2B0-933EBF4B53DC}"/>
                </a:ext>
              </a:extLst>
            </p:cNvPr>
            <p:cNvGrpSpPr/>
            <p:nvPr/>
          </p:nvGrpSpPr>
          <p:grpSpPr>
            <a:xfrm>
              <a:off x="3187059" y="2423543"/>
              <a:ext cx="1933383" cy="1856802"/>
              <a:chOff x="4997227" y="1643928"/>
              <a:chExt cx="2610486" cy="2507086"/>
            </a:xfrm>
            <a:solidFill>
              <a:schemeClr val="bg1"/>
            </a:solidFill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8C05EB1-E0B3-4D3C-A36C-89B0170651B1}"/>
                  </a:ext>
                </a:extLst>
              </p:cNvPr>
              <p:cNvSpPr/>
              <p:nvPr/>
            </p:nvSpPr>
            <p:spPr>
              <a:xfrm rot="20652980">
                <a:off x="5109241" y="1643928"/>
                <a:ext cx="2498472" cy="21315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48B34BA7-1CA9-44AA-8565-BA3EB8A5C37E}"/>
                  </a:ext>
                </a:extLst>
              </p:cNvPr>
              <p:cNvSpPr/>
              <p:nvPr/>
            </p:nvSpPr>
            <p:spPr>
              <a:xfrm rot="10043461">
                <a:off x="5394686" y="3743931"/>
                <a:ext cx="427686" cy="274048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842A156-5CE6-49E8-84FB-B8EC144D76B4}"/>
                  </a:ext>
                </a:extLst>
              </p:cNvPr>
              <p:cNvSpPr/>
              <p:nvPr/>
            </p:nvSpPr>
            <p:spPr>
              <a:xfrm rot="1199968">
                <a:off x="5233601" y="3873286"/>
                <a:ext cx="584878" cy="27772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66BE91E-E54E-42A8-B729-D295D385C0D2}"/>
                  </a:ext>
                </a:extLst>
              </p:cNvPr>
              <p:cNvSpPr/>
              <p:nvPr/>
            </p:nvSpPr>
            <p:spPr>
              <a:xfrm rot="20673065">
                <a:off x="4997227" y="1740977"/>
                <a:ext cx="584878" cy="2777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555D81-23FD-4E28-A0E6-E2C93A847D0D}"/>
                </a:ext>
              </a:extLst>
            </p:cNvPr>
            <p:cNvSpPr txBox="1"/>
            <p:nvPr/>
          </p:nvSpPr>
          <p:spPr>
            <a:xfrm rot="20686718">
              <a:off x="3379610" y="3008470"/>
              <a:ext cx="16869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22F4D2-745B-4FDB-8501-1FC88BFA5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6" y="5246553"/>
            <a:ext cx="3152593" cy="1141779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92DEA52-279F-D8BC-6495-B3F5ED9D6607}"/>
              </a:ext>
            </a:extLst>
          </p:cNvPr>
          <p:cNvGrpSpPr/>
          <p:nvPr/>
        </p:nvGrpSpPr>
        <p:grpSpPr>
          <a:xfrm>
            <a:off x="8336260" y="2240934"/>
            <a:ext cx="2319062" cy="4493691"/>
            <a:chOff x="8336260" y="2117646"/>
            <a:chExt cx="2319062" cy="4493691"/>
          </a:xfrm>
        </p:grpSpPr>
        <p:pic>
          <p:nvPicPr>
            <p:cNvPr id="28" name="Picture 8">
              <a:extLst>
                <a:ext uri="{FF2B5EF4-FFF2-40B4-BE49-F238E27FC236}">
                  <a16:creationId xmlns:a16="http://schemas.microsoft.com/office/drawing/2014/main" id="{42137908-CA2C-435A-A145-D2EA814DA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296542" y="2117646"/>
              <a:ext cx="829902" cy="1334174"/>
            </a:xfrm>
            <a:prstGeom prst="rect">
              <a:avLst/>
            </a:prstGeom>
          </p:spPr>
        </p:pic>
        <p:pic>
          <p:nvPicPr>
            <p:cNvPr id="30" name="Picture 28">
              <a:extLst>
                <a:ext uri="{FF2B5EF4-FFF2-40B4-BE49-F238E27FC236}">
                  <a16:creationId xmlns:a16="http://schemas.microsoft.com/office/drawing/2014/main" id="{5D11969D-690A-4E11-9402-2DA6342D6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958" t="958" r="2927" b="627"/>
            <a:stretch>
              <a:fillRect/>
            </a:stretch>
          </p:blipFill>
          <p:spPr>
            <a:xfrm>
              <a:off x="9382493" y="3762545"/>
              <a:ext cx="925725" cy="2848792"/>
            </a:xfrm>
            <a:prstGeom prst="rect">
              <a:avLst/>
            </a:prstGeom>
          </p:spPr>
        </p:pic>
        <p:pic>
          <p:nvPicPr>
            <p:cNvPr id="29" name="Picture 15">
              <a:extLst>
                <a:ext uri="{FF2B5EF4-FFF2-40B4-BE49-F238E27FC236}">
                  <a16:creationId xmlns:a16="http://schemas.microsoft.com/office/drawing/2014/main" id="{9E30B2EF-1FD1-4FD3-8E16-36DBAB247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8336260" y="2264141"/>
              <a:ext cx="2319062" cy="27022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815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78767" y="182213"/>
            <a:ext cx="111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 Eligibility &amp; Enrollment Workbook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78767" y="951037"/>
            <a:ext cx="10942842" cy="223087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54D4C54-7FF6-B18E-F8E0-700834855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8" y="1196530"/>
            <a:ext cx="5368518" cy="566147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F075923-7D66-D47A-D3ED-C08F6D27DFAE}"/>
              </a:ext>
            </a:extLst>
          </p:cNvPr>
          <p:cNvSpPr/>
          <p:nvPr/>
        </p:nvSpPr>
        <p:spPr>
          <a:xfrm>
            <a:off x="143838" y="5983589"/>
            <a:ext cx="3359650" cy="2528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470AB5-7DEE-9C69-5784-D74BCB6087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/>
          <a:stretch/>
        </p:blipFill>
        <p:spPr>
          <a:xfrm>
            <a:off x="4651633" y="1614980"/>
            <a:ext cx="7396529" cy="506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21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63272"/>
            <a:ext cx="111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 Cash Allowance Workbook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832096"/>
            <a:ext cx="10942842" cy="287788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5B88A44-CA47-F8B6-62D2-F30AF5A41D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009271"/>
              </p:ext>
            </p:extLst>
          </p:nvPr>
        </p:nvGraphicFramePr>
        <p:xfrm>
          <a:off x="6096000" y="1315715"/>
          <a:ext cx="5498850" cy="740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445188" imgH="8680325" progId="Excel.Sheet.12">
                  <p:embed/>
                </p:oleObj>
              </mc:Choice>
              <mc:Fallback>
                <p:oleObj name="Worksheet" r:id="rId3" imgW="6445188" imgH="8680325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5B88A44-CA47-F8B6-62D2-F30AF5A41D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1315715"/>
                        <a:ext cx="5498850" cy="7406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49D1D03-90A3-158E-C281-06B2532FB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1" y="1196530"/>
            <a:ext cx="5368518" cy="566147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46F995C-DA3F-982B-AAD7-730ADCF34A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1" y="1175826"/>
            <a:ext cx="5368518" cy="566147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E26C92D-D2C2-79A2-7C6F-5999951CB48C}"/>
              </a:ext>
            </a:extLst>
          </p:cNvPr>
          <p:cNvSpPr/>
          <p:nvPr/>
        </p:nvSpPr>
        <p:spPr>
          <a:xfrm>
            <a:off x="271060" y="6157165"/>
            <a:ext cx="3602298" cy="2230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61137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720817"/>
            <a:ext cx="111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Promising Practices &amp; Resources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489640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7338C0B-27E2-4FD5-C310-7EC8FF654C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0"/>
          <a:stretch/>
        </p:blipFill>
        <p:spPr>
          <a:xfrm>
            <a:off x="269183" y="2157686"/>
            <a:ext cx="7398130" cy="363495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C6496E0-0F36-1F4B-A654-FC56D48D3E5D}"/>
              </a:ext>
            </a:extLst>
          </p:cNvPr>
          <p:cNvSpPr/>
          <p:nvPr/>
        </p:nvSpPr>
        <p:spPr>
          <a:xfrm>
            <a:off x="269183" y="4705564"/>
            <a:ext cx="3295949" cy="4828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A6DED6A-D695-E7E8-6746-36A20EC588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" r="4429" b="12912"/>
          <a:stretch/>
        </p:blipFill>
        <p:spPr>
          <a:xfrm>
            <a:off x="5433659" y="3556310"/>
            <a:ext cx="6754915" cy="32629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DAA3A7-A90F-21F4-FA05-4183053DE42E}"/>
              </a:ext>
            </a:extLst>
          </p:cNvPr>
          <p:cNvSpPr txBox="1"/>
          <p:nvPr/>
        </p:nvSpPr>
        <p:spPr>
          <a:xfrm>
            <a:off x="7324390" y="3197252"/>
            <a:ext cx="316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Example: Match Ideas List</a:t>
            </a:r>
          </a:p>
        </p:txBody>
      </p:sp>
    </p:spTree>
    <p:extLst>
      <p:ext uri="{BB962C8B-B14F-4D97-AF65-F5344CB8AC3E}">
        <p14:creationId xmlns:p14="http://schemas.microsoft.com/office/powerpoint/2010/main" val="2253704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CD7BFE-BFB4-405B-9E44-63B1B9EB0355}"/>
              </a:ext>
            </a:extLst>
          </p:cNvPr>
          <p:cNvSpPr txBox="1"/>
          <p:nvPr/>
        </p:nvSpPr>
        <p:spPr>
          <a:xfrm>
            <a:off x="2765568" y="1317357"/>
            <a:ext cx="6660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7CD940-D83F-4B39-8B6D-EEBF34DB40FF}"/>
              </a:ext>
            </a:extLst>
          </p:cNvPr>
          <p:cNvSpPr/>
          <p:nvPr/>
        </p:nvSpPr>
        <p:spPr>
          <a:xfrm>
            <a:off x="3344410" y="2496935"/>
            <a:ext cx="5503178" cy="55303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5BDEDD-83DC-421D-898C-03530294D5A5}"/>
              </a:ext>
            </a:extLst>
          </p:cNvPr>
          <p:cNvSpPr/>
          <p:nvPr/>
        </p:nvSpPr>
        <p:spPr>
          <a:xfrm>
            <a:off x="2415193" y="2240687"/>
            <a:ext cx="7361613" cy="27786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7E9B28-0CE0-4652-9960-B056F416D3AC}"/>
              </a:ext>
            </a:extLst>
          </p:cNvPr>
          <p:cNvSpPr/>
          <p:nvPr/>
        </p:nvSpPr>
        <p:spPr>
          <a:xfrm>
            <a:off x="3344410" y="3306212"/>
            <a:ext cx="1705761" cy="131719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42B45C7-F35C-4F33-ACC5-1F0A242D472A}"/>
              </a:ext>
            </a:extLst>
          </p:cNvPr>
          <p:cNvSpPr/>
          <p:nvPr/>
        </p:nvSpPr>
        <p:spPr>
          <a:xfrm>
            <a:off x="5246217" y="3324271"/>
            <a:ext cx="1705761" cy="131719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25031C6-5F00-4563-A04A-807BFE328F84}"/>
              </a:ext>
            </a:extLst>
          </p:cNvPr>
          <p:cNvSpPr/>
          <p:nvPr/>
        </p:nvSpPr>
        <p:spPr>
          <a:xfrm>
            <a:off x="7148024" y="3326804"/>
            <a:ext cx="1705761" cy="131719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Graphic 16" descr="Stars">
            <a:extLst>
              <a:ext uri="{FF2B5EF4-FFF2-40B4-BE49-F238E27FC236}">
                <a16:creationId xmlns:a16="http://schemas.microsoft.com/office/drawing/2014/main" id="{4EEC1CF6-F167-4A91-B8AF-B510082F3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3251" y="3272147"/>
            <a:ext cx="914400" cy="914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57ED93-F1E8-4074-AB30-77DE77C446F0}"/>
              </a:ext>
            </a:extLst>
          </p:cNvPr>
          <p:cNvGrpSpPr/>
          <p:nvPr/>
        </p:nvGrpSpPr>
        <p:grpSpPr>
          <a:xfrm>
            <a:off x="1798876" y="3951249"/>
            <a:ext cx="1933383" cy="1856802"/>
            <a:chOff x="4997227" y="1643928"/>
            <a:chExt cx="2610486" cy="2507086"/>
          </a:xfrm>
          <a:solidFill>
            <a:schemeClr val="bg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CE19FC-AC81-41C8-9467-324A72830854}"/>
                </a:ext>
              </a:extLst>
            </p:cNvPr>
            <p:cNvSpPr/>
            <p:nvPr/>
          </p:nvSpPr>
          <p:spPr>
            <a:xfrm rot="20652980">
              <a:off x="5109241" y="1643928"/>
              <a:ext cx="2498472" cy="213157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3D62589F-DD03-4EC2-AA8E-D982305E1B98}"/>
                </a:ext>
              </a:extLst>
            </p:cNvPr>
            <p:cNvSpPr/>
            <p:nvPr/>
          </p:nvSpPr>
          <p:spPr>
            <a:xfrm rot="10043461">
              <a:off x="5394686" y="3743931"/>
              <a:ext cx="427686" cy="274048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88569E-8BA7-47F1-B446-56FB9BB1DC63}"/>
                </a:ext>
              </a:extLst>
            </p:cNvPr>
            <p:cNvSpPr/>
            <p:nvPr/>
          </p:nvSpPr>
          <p:spPr>
            <a:xfrm rot="1199968">
              <a:off x="5233601" y="3873286"/>
              <a:ext cx="584878" cy="27772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94CE7C-7AB0-450C-A390-CFA63125542D}"/>
                </a:ext>
              </a:extLst>
            </p:cNvPr>
            <p:cNvSpPr/>
            <p:nvPr/>
          </p:nvSpPr>
          <p:spPr>
            <a:xfrm rot="20673065">
              <a:off x="4997227" y="1740977"/>
              <a:ext cx="584878" cy="277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F8CE75C-96B0-4CE9-974F-1B77F3686B94}"/>
              </a:ext>
            </a:extLst>
          </p:cNvPr>
          <p:cNvSpPr txBox="1"/>
          <p:nvPr/>
        </p:nvSpPr>
        <p:spPr>
          <a:xfrm rot="20686718">
            <a:off x="1963552" y="4435577"/>
            <a:ext cx="1686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have any questions?</a:t>
            </a:r>
          </a:p>
        </p:txBody>
      </p:sp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22CA8409-8A4B-402E-AD37-3BD0D8FB1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9" y="316615"/>
            <a:ext cx="2075854" cy="752497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2" name="Group 41">
            <a:extLst>
              <a:ext uri="{FF2B5EF4-FFF2-40B4-BE49-F238E27FC236}">
                <a16:creationId xmlns:a16="http://schemas.microsoft.com/office/drawing/2014/main" id="{7DA68522-4B41-46BF-A25A-727ABE64C5A4}"/>
              </a:ext>
            </a:extLst>
          </p:cNvPr>
          <p:cNvGrpSpPr/>
          <p:nvPr/>
        </p:nvGrpSpPr>
        <p:grpSpPr>
          <a:xfrm>
            <a:off x="7952757" y="3502781"/>
            <a:ext cx="2459612" cy="2391741"/>
            <a:chOff x="0" y="0"/>
            <a:chExt cx="2838647" cy="2760316"/>
          </a:xfrm>
        </p:grpSpPr>
        <p:pic>
          <p:nvPicPr>
            <p:cNvPr id="23" name="Picture 42">
              <a:extLst>
                <a:ext uri="{FF2B5EF4-FFF2-40B4-BE49-F238E27FC236}">
                  <a16:creationId xmlns:a16="http://schemas.microsoft.com/office/drawing/2014/main" id="{726B61E2-F10B-4003-9B5A-7C93A37E5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886809"/>
              <a:ext cx="2838647" cy="1873507"/>
            </a:xfrm>
            <a:prstGeom prst="rect">
              <a:avLst/>
            </a:prstGeom>
          </p:spPr>
        </p:pic>
        <p:pic>
          <p:nvPicPr>
            <p:cNvPr id="24" name="Picture 43">
              <a:extLst>
                <a:ext uri="{FF2B5EF4-FFF2-40B4-BE49-F238E27FC236}">
                  <a16:creationId xmlns:a16="http://schemas.microsoft.com/office/drawing/2014/main" id="{7742B1B0-3818-4462-89A5-E6A1F6292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038934" y="0"/>
              <a:ext cx="1080623" cy="1169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68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FE5A02-6628-420E-B275-F067233B51A9}"/>
              </a:ext>
            </a:extLst>
          </p:cNvPr>
          <p:cNvSpPr txBox="1"/>
          <p:nvPr/>
        </p:nvSpPr>
        <p:spPr>
          <a:xfrm>
            <a:off x="564347" y="2378326"/>
            <a:ext cx="3538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16CAE-AA23-4F34-94D8-8E6862D03529}"/>
              </a:ext>
            </a:extLst>
          </p:cNvPr>
          <p:cNvSpPr txBox="1"/>
          <p:nvPr/>
        </p:nvSpPr>
        <p:spPr>
          <a:xfrm>
            <a:off x="564347" y="3225910"/>
            <a:ext cx="3816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 we’ll review: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84CEE93-4373-D651-A017-05E39CF8D430}"/>
              </a:ext>
            </a:extLst>
          </p:cNvPr>
          <p:cNvSpPr/>
          <p:nvPr/>
        </p:nvSpPr>
        <p:spPr>
          <a:xfrm>
            <a:off x="4903684" y="5314383"/>
            <a:ext cx="7062222" cy="54864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Promising Practices &amp; Resources 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7FF6733-726E-ED10-4FBA-E7D51810AE12}"/>
              </a:ext>
            </a:extLst>
          </p:cNvPr>
          <p:cNvSpPr/>
          <p:nvPr/>
        </p:nvSpPr>
        <p:spPr>
          <a:xfrm>
            <a:off x="4903684" y="5318161"/>
            <a:ext cx="7062222" cy="54864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Promising Practices &amp; Resources 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9C7B8C6-06B9-7257-0DB9-0735E3369EFA}"/>
              </a:ext>
            </a:extLst>
          </p:cNvPr>
          <p:cNvSpPr/>
          <p:nvPr/>
        </p:nvSpPr>
        <p:spPr>
          <a:xfrm>
            <a:off x="4140066" y="6032999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765B7ECE-6243-4D1A-A8FB-85309DB6BB0A}"/>
              </a:ext>
            </a:extLst>
          </p:cNvPr>
          <p:cNvSpPr/>
          <p:nvPr/>
        </p:nvSpPr>
        <p:spPr>
          <a:xfrm>
            <a:off x="4892503" y="6032999"/>
            <a:ext cx="7062222" cy="54864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New Staff Onboarding Sessions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7035D59-A7EC-6B24-4895-F8E87A3108A3}"/>
              </a:ext>
            </a:extLst>
          </p:cNvPr>
          <p:cNvGrpSpPr/>
          <p:nvPr/>
        </p:nvGrpSpPr>
        <p:grpSpPr>
          <a:xfrm>
            <a:off x="4873356" y="257376"/>
            <a:ext cx="7092550" cy="4890809"/>
            <a:chOff x="4864400" y="343068"/>
            <a:chExt cx="7092550" cy="5705944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48F5845-FA5C-BC0E-4607-5F6352883CBA}"/>
                </a:ext>
              </a:extLst>
            </p:cNvPr>
            <p:cNvGrpSpPr/>
            <p:nvPr/>
          </p:nvGrpSpPr>
          <p:grpSpPr>
            <a:xfrm>
              <a:off x="4864400" y="343068"/>
              <a:ext cx="7092550" cy="4918406"/>
              <a:chOff x="5239522" y="969792"/>
              <a:chExt cx="7388794" cy="4918406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9A8E6C51-14D6-3798-10F7-30F3C9650913}"/>
                  </a:ext>
                </a:extLst>
              </p:cNvPr>
              <p:cNvSpPr/>
              <p:nvPr/>
            </p:nvSpPr>
            <p:spPr>
              <a:xfrm>
                <a:off x="5259467" y="2682387"/>
                <a:ext cx="7357199" cy="6400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Case File Monitoring Tool &amp; Addendum</a:t>
                </a:r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CA1BF37F-D0D5-4CE0-501B-9216995CA6C6}"/>
                  </a:ext>
                </a:extLst>
              </p:cNvPr>
              <p:cNvSpPr/>
              <p:nvPr/>
            </p:nvSpPr>
            <p:spPr>
              <a:xfrm>
                <a:off x="5259467" y="3549985"/>
                <a:ext cx="7357199" cy="6400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Case File Form Templates and Translated Forms</a:t>
                </a:r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C5B7C067-79E7-2018-F015-101A467B5885}"/>
                  </a:ext>
                </a:extLst>
              </p:cNvPr>
              <p:cNvSpPr/>
              <p:nvPr/>
            </p:nvSpPr>
            <p:spPr>
              <a:xfrm>
                <a:off x="5271117" y="4394981"/>
                <a:ext cx="7357199" cy="6400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Enrollment Waiver Form &amp; Instructions</a:t>
                </a: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94FB23D5-3900-BBC9-ABF1-B390805BD505}"/>
                  </a:ext>
                </a:extLst>
              </p:cNvPr>
              <p:cNvSpPr/>
              <p:nvPr/>
            </p:nvSpPr>
            <p:spPr>
              <a:xfrm>
                <a:off x="5271116" y="5248118"/>
                <a:ext cx="7357199" cy="6400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MG Eligibility &amp; Enrollment Workbook</a:t>
                </a: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57789E0B-52D1-6D7D-B368-3C9E40963805}"/>
                  </a:ext>
                </a:extLst>
              </p:cNvPr>
              <p:cNvSpPr/>
              <p:nvPr/>
            </p:nvSpPr>
            <p:spPr>
              <a:xfrm>
                <a:off x="5239523" y="969792"/>
                <a:ext cx="7357200" cy="6400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Case cannot already be economically self-sufficient</a:t>
                </a:r>
                <a:endParaRPr lang="en-US" sz="11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E4A6FE7-FC3D-F8A0-DCC4-05757F73BE00}"/>
                  </a:ext>
                </a:extLst>
              </p:cNvPr>
              <p:cNvSpPr/>
              <p:nvPr/>
            </p:nvSpPr>
            <p:spPr>
              <a:xfrm>
                <a:off x="5239523" y="1826090"/>
                <a:ext cx="7357199" cy="6400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DAA8D0D1-902B-79BE-07F9-DA3757252957}"/>
                  </a:ext>
                </a:extLst>
              </p:cNvPr>
              <p:cNvSpPr/>
              <p:nvPr/>
            </p:nvSpPr>
            <p:spPr>
              <a:xfrm>
                <a:off x="5239523" y="1826541"/>
                <a:ext cx="7357199" cy="6400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ORR Status and Documentation Guide</a:t>
                </a:r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EE18501-DB7E-C520-39CD-45403A5283E9}"/>
                  </a:ext>
                </a:extLst>
              </p:cNvPr>
              <p:cNvSpPr/>
              <p:nvPr/>
            </p:nvSpPr>
            <p:spPr>
              <a:xfrm>
                <a:off x="5239522" y="969793"/>
                <a:ext cx="7357200" cy="6400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MG Program Operations Manual</a:t>
                </a:r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782B16B7-BE01-B3E7-DB2D-1EDC066A32FB}"/>
                  </a:ext>
                </a:extLst>
              </p:cNvPr>
              <p:cNvSpPr/>
              <p:nvPr/>
            </p:nvSpPr>
            <p:spPr>
              <a:xfrm>
                <a:off x="5239523" y="1826540"/>
                <a:ext cx="7357199" cy="6400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ORR Status and Documentation Guide</a:t>
                </a:r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E0902901-F181-A4E7-3A84-73947D7B5A43}"/>
                  </a:ext>
                </a:extLst>
              </p:cNvPr>
              <p:cNvSpPr/>
              <p:nvPr/>
            </p:nvSpPr>
            <p:spPr>
              <a:xfrm>
                <a:off x="5239522" y="969792"/>
                <a:ext cx="7357200" cy="6400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MG Program Operations Manual</a:t>
                </a:r>
              </a:p>
            </p:txBody>
          </p:sp>
        </p:grp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399C924E-FAFC-AB1D-EB0A-5BB28B122499}"/>
                </a:ext>
              </a:extLst>
            </p:cNvPr>
            <p:cNvSpPr/>
            <p:nvPr/>
          </p:nvSpPr>
          <p:spPr>
            <a:xfrm>
              <a:off x="4894727" y="5408932"/>
              <a:ext cx="7062222" cy="64008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MG Cash Allowance Workbook</a:t>
              </a:r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28CC9A61-5D7E-0A3F-755C-1342460C2E85}"/>
              </a:ext>
            </a:extLst>
          </p:cNvPr>
          <p:cNvSpPr/>
          <p:nvPr/>
        </p:nvSpPr>
        <p:spPr>
          <a:xfrm>
            <a:off x="4140066" y="1722866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833851B-7703-1CF6-B2BD-11655A773EFC}"/>
              </a:ext>
            </a:extLst>
          </p:cNvPr>
          <p:cNvSpPr/>
          <p:nvPr/>
        </p:nvSpPr>
        <p:spPr>
          <a:xfrm>
            <a:off x="4146156" y="991346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42EB58F-9701-83D0-27F9-DB748473D525}"/>
              </a:ext>
            </a:extLst>
          </p:cNvPr>
          <p:cNvSpPr/>
          <p:nvPr/>
        </p:nvSpPr>
        <p:spPr>
          <a:xfrm>
            <a:off x="4140066" y="2468970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636D697-F6FD-C162-279C-BBA2ED5B9A58}"/>
              </a:ext>
            </a:extLst>
          </p:cNvPr>
          <p:cNvSpPr/>
          <p:nvPr/>
        </p:nvSpPr>
        <p:spPr>
          <a:xfrm>
            <a:off x="4140066" y="3212995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7DE8AB0-679A-ECA2-5A4E-9628AAA16E33}"/>
              </a:ext>
            </a:extLst>
          </p:cNvPr>
          <p:cNvSpPr/>
          <p:nvPr/>
        </p:nvSpPr>
        <p:spPr>
          <a:xfrm>
            <a:off x="4140066" y="3930013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D20E2EB-7FE9-A6E0-9B23-7FA0955612B0}"/>
              </a:ext>
            </a:extLst>
          </p:cNvPr>
          <p:cNvSpPr/>
          <p:nvPr/>
        </p:nvSpPr>
        <p:spPr>
          <a:xfrm>
            <a:off x="4140066" y="4599545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9C95AE4-946E-93C0-91F1-536C1516BD99}"/>
              </a:ext>
            </a:extLst>
          </p:cNvPr>
          <p:cNvSpPr/>
          <p:nvPr/>
        </p:nvSpPr>
        <p:spPr>
          <a:xfrm>
            <a:off x="4140066" y="5311944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459C583-111E-4FB9-D3DD-51023C906D5F}"/>
              </a:ext>
            </a:extLst>
          </p:cNvPr>
          <p:cNvSpPr/>
          <p:nvPr/>
        </p:nvSpPr>
        <p:spPr>
          <a:xfrm>
            <a:off x="4146156" y="257376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5409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443417"/>
            <a:ext cx="111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 Page of </a:t>
            </a:r>
            <a:r>
              <a:rPr lang="en-US" sz="4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MRSConnect</a:t>
            </a: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212240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4D7DCC6-8651-DC1D-CFCD-D74DFFBAAA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4"/>
          <a:stretch/>
        </p:blipFill>
        <p:spPr>
          <a:xfrm>
            <a:off x="1809930" y="1890445"/>
            <a:ext cx="8572140" cy="48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279033"/>
            <a:ext cx="111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 Program Operations Manual</a:t>
            </a: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047856"/>
            <a:ext cx="10942842" cy="349429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84D62-9F98-0BF6-C4EE-41EE14460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83" y="1613042"/>
            <a:ext cx="7648437" cy="510111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E0747BB-BF49-D10C-1EEF-A6E6ADC641E1}"/>
              </a:ext>
            </a:extLst>
          </p:cNvPr>
          <p:cNvSpPr/>
          <p:nvPr/>
        </p:nvSpPr>
        <p:spPr>
          <a:xfrm>
            <a:off x="269183" y="4705565"/>
            <a:ext cx="4415833" cy="2876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4E788C-F2AF-137D-6234-53AE0A3DF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76" y="1551590"/>
            <a:ext cx="4167376" cy="516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9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720817"/>
            <a:ext cx="111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 Eligibility Resources in </a:t>
            </a:r>
            <a:r>
              <a:rPr lang="en-US" sz="40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MRSConnect</a:t>
            </a:r>
            <a:endParaRPr lang="en-US" sz="3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489640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 descr="Graphical user interface, text, application, email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99ABD19-3C11-400F-9E69-FFB79E9DA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7" b="10761"/>
          <a:stretch/>
        </p:blipFill>
        <p:spPr>
          <a:xfrm>
            <a:off x="4494529" y="2384436"/>
            <a:ext cx="7286506" cy="35603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F591AC-EB55-4336-9730-C19C8CEF4D39}"/>
              </a:ext>
            </a:extLst>
          </p:cNvPr>
          <p:cNvSpPr txBox="1"/>
          <p:nvPr/>
        </p:nvSpPr>
        <p:spPr>
          <a:xfrm>
            <a:off x="410965" y="2856573"/>
            <a:ext cx="4017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en-US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ORR Documentation Guide:</a:t>
            </a:r>
          </a:p>
          <a:p>
            <a:pPr marL="342900" indent="-342900" rtl="0" fontAlgn="base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DE9AF-2937-F5D0-3B00-A2B67C1C64BF}"/>
              </a:ext>
            </a:extLst>
          </p:cNvPr>
          <p:cNvSpPr txBox="1"/>
          <p:nvPr/>
        </p:nvSpPr>
        <p:spPr>
          <a:xfrm>
            <a:off x="410965" y="6302432"/>
            <a:ext cx="11656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accent1"/>
                </a:solidFill>
              </a:rPr>
              <a:t>https://</a:t>
            </a:r>
            <a:r>
              <a:rPr lang="en-US" u="sng" dirty="0">
                <a:solidFill>
                  <a:schemeClr val="accent1"/>
                </a:solidFill>
                <a:hlinkClick r:id="rId3"/>
              </a:rPr>
              <a:t>www</a:t>
            </a:r>
            <a:r>
              <a:rPr lang="en-US" u="sng" dirty="0">
                <a:solidFill>
                  <a:schemeClr val="accent1"/>
                </a:solidFill>
              </a:rPr>
              <a:t>.acf.hhs.gov/orr/policy-guidance/status-and-documentation-requirements-orr-refugee-resettlement-program</a:t>
            </a:r>
          </a:p>
        </p:txBody>
      </p:sp>
    </p:spTree>
    <p:extLst>
      <p:ext uri="{BB962C8B-B14F-4D97-AF65-F5344CB8AC3E}">
        <p14:creationId xmlns:p14="http://schemas.microsoft.com/office/powerpoint/2010/main" val="343703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6DF7ACB1-C0F2-2F1A-D246-6AF444FEB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40" y="1119883"/>
            <a:ext cx="5368518" cy="56614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135193"/>
            <a:ext cx="111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 File Monitoring Tool and Addendum</a:t>
            </a: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821822"/>
            <a:ext cx="10942842" cy="298061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E28C23-89B6-12BD-639F-EACB2EE01BA1}"/>
              </a:ext>
            </a:extLst>
          </p:cNvPr>
          <p:cNvGrpSpPr/>
          <p:nvPr/>
        </p:nvGrpSpPr>
        <p:grpSpPr>
          <a:xfrm>
            <a:off x="135619" y="1253447"/>
            <a:ext cx="5404766" cy="2702104"/>
            <a:chOff x="135619" y="1253447"/>
            <a:chExt cx="5404766" cy="27021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B81C41-759C-B184-0DBD-F72AD6A561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" r="31081" b="47029"/>
            <a:stretch/>
          </p:blipFill>
          <p:spPr>
            <a:xfrm>
              <a:off x="269183" y="1253447"/>
              <a:ext cx="5271202" cy="2702104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3B437D-C772-7DA6-6B4F-D2B53E1DE947}"/>
                </a:ext>
              </a:extLst>
            </p:cNvPr>
            <p:cNvSpPr/>
            <p:nvPr/>
          </p:nvSpPr>
          <p:spPr>
            <a:xfrm>
              <a:off x="135619" y="3236360"/>
              <a:ext cx="4415833" cy="2876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2E15F8-5801-5A2E-85EF-8C4C76359C48}"/>
                </a:ext>
              </a:extLst>
            </p:cNvPr>
            <p:cNvSpPr txBox="1"/>
            <p:nvPr/>
          </p:nvSpPr>
          <p:spPr>
            <a:xfrm>
              <a:off x="135619" y="29287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3CB13D-CA65-B79B-3E0E-D1C04DBA5D43}"/>
              </a:ext>
            </a:extLst>
          </p:cNvPr>
          <p:cNvGrpSpPr/>
          <p:nvPr/>
        </p:nvGrpSpPr>
        <p:grpSpPr>
          <a:xfrm>
            <a:off x="135619" y="4191858"/>
            <a:ext cx="5206382" cy="2530950"/>
            <a:chOff x="5540385" y="1177154"/>
            <a:chExt cx="5206382" cy="2530950"/>
          </a:xfrm>
        </p:grpSpPr>
        <p:pic>
          <p:nvPicPr>
            <p:cNvPr id="16" name="Picture 15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D8EA67EF-87A7-95A3-3BDA-10AFF4B09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892" b="24659"/>
            <a:stretch/>
          </p:blipFill>
          <p:spPr>
            <a:xfrm>
              <a:off x="5805925" y="1177154"/>
              <a:ext cx="4940842" cy="253095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C08697A-053A-C9C8-CC16-AD7258879A6B}"/>
                </a:ext>
              </a:extLst>
            </p:cNvPr>
            <p:cNvSpPr/>
            <p:nvPr/>
          </p:nvSpPr>
          <p:spPr>
            <a:xfrm>
              <a:off x="5540385" y="2548052"/>
              <a:ext cx="4415833" cy="2876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B43E98-CE74-46EB-193F-D9E579D9C094}"/>
                </a:ext>
              </a:extLst>
            </p:cNvPr>
            <p:cNvSpPr txBox="1"/>
            <p:nvPr/>
          </p:nvSpPr>
          <p:spPr>
            <a:xfrm>
              <a:off x="5585352" y="223458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2. </a:t>
              </a:r>
            </a:p>
          </p:txBody>
        </p:sp>
      </p:grp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921C0EBE-360E-4C7C-648E-32F51FA1E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41" y="1119883"/>
            <a:ext cx="5368518" cy="566147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2BC91AD-10F6-F4F7-987B-A50E0CA838BE}"/>
              </a:ext>
            </a:extLst>
          </p:cNvPr>
          <p:cNvSpPr/>
          <p:nvPr/>
        </p:nvSpPr>
        <p:spPr>
          <a:xfrm>
            <a:off x="6096000" y="6247472"/>
            <a:ext cx="4618919" cy="5338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AA290F-D0C7-2561-6230-1210E2861521}"/>
              </a:ext>
            </a:extLst>
          </p:cNvPr>
          <p:cNvSpPr txBox="1"/>
          <p:nvPr/>
        </p:nvSpPr>
        <p:spPr>
          <a:xfrm>
            <a:off x="6004557" y="60348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8032503C-3C5A-52DF-BD7B-2F884082B1D8}"/>
              </a:ext>
            </a:extLst>
          </p:cNvPr>
          <p:cNvSpPr/>
          <p:nvPr/>
        </p:nvSpPr>
        <p:spPr>
          <a:xfrm>
            <a:off x="5564483" y="6034836"/>
            <a:ext cx="415975" cy="36933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7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135193"/>
            <a:ext cx="111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 File Form Templates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821822"/>
            <a:ext cx="10942842" cy="298061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E28C23-89B6-12BD-639F-EACB2EE01BA1}"/>
              </a:ext>
            </a:extLst>
          </p:cNvPr>
          <p:cNvGrpSpPr/>
          <p:nvPr/>
        </p:nvGrpSpPr>
        <p:grpSpPr>
          <a:xfrm>
            <a:off x="135619" y="1253447"/>
            <a:ext cx="5404766" cy="2702104"/>
            <a:chOff x="135619" y="1253447"/>
            <a:chExt cx="5404766" cy="27021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B81C41-759C-B184-0DBD-F72AD6A561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31081" b="47029"/>
            <a:stretch/>
          </p:blipFill>
          <p:spPr>
            <a:xfrm>
              <a:off x="269183" y="1253447"/>
              <a:ext cx="5271202" cy="2702104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3B437D-C772-7DA6-6B4F-D2B53E1DE947}"/>
                </a:ext>
              </a:extLst>
            </p:cNvPr>
            <p:cNvSpPr/>
            <p:nvPr/>
          </p:nvSpPr>
          <p:spPr>
            <a:xfrm>
              <a:off x="135619" y="3236360"/>
              <a:ext cx="4415833" cy="2876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2E15F8-5801-5A2E-85EF-8C4C76359C48}"/>
                </a:ext>
              </a:extLst>
            </p:cNvPr>
            <p:cNvSpPr txBox="1"/>
            <p:nvPr/>
          </p:nvSpPr>
          <p:spPr>
            <a:xfrm>
              <a:off x="135619" y="29287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3CB13D-CA65-B79B-3E0E-D1C04DBA5D43}"/>
              </a:ext>
            </a:extLst>
          </p:cNvPr>
          <p:cNvGrpSpPr/>
          <p:nvPr/>
        </p:nvGrpSpPr>
        <p:grpSpPr>
          <a:xfrm>
            <a:off x="135619" y="4191858"/>
            <a:ext cx="5206382" cy="2530950"/>
            <a:chOff x="5540385" y="1177154"/>
            <a:chExt cx="5206382" cy="2530950"/>
          </a:xfrm>
        </p:grpSpPr>
        <p:pic>
          <p:nvPicPr>
            <p:cNvPr id="16" name="Picture 15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D8EA67EF-87A7-95A3-3BDA-10AFF4B09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892" b="24659"/>
            <a:stretch/>
          </p:blipFill>
          <p:spPr>
            <a:xfrm>
              <a:off x="5805925" y="1177154"/>
              <a:ext cx="4940842" cy="253095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C08697A-053A-C9C8-CC16-AD7258879A6B}"/>
                </a:ext>
              </a:extLst>
            </p:cNvPr>
            <p:cNvSpPr/>
            <p:nvPr/>
          </p:nvSpPr>
          <p:spPr>
            <a:xfrm>
              <a:off x="5540385" y="2548052"/>
              <a:ext cx="4415833" cy="2876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B43E98-CE74-46EB-193F-D9E579D9C094}"/>
                </a:ext>
              </a:extLst>
            </p:cNvPr>
            <p:cNvSpPr txBox="1"/>
            <p:nvPr/>
          </p:nvSpPr>
          <p:spPr>
            <a:xfrm>
              <a:off x="5585352" y="223458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2. </a:t>
              </a:r>
            </a:p>
          </p:txBody>
        </p:sp>
      </p:grp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921C0EBE-360E-4C7C-648E-32F51FA1E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41" y="1119883"/>
            <a:ext cx="5368518" cy="56614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9AA290F-D0C7-2561-6230-1210E2861521}"/>
              </a:ext>
            </a:extLst>
          </p:cNvPr>
          <p:cNvSpPr txBox="1"/>
          <p:nvPr/>
        </p:nvSpPr>
        <p:spPr>
          <a:xfrm>
            <a:off x="5732301" y="358128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8032503C-3C5A-52DF-BD7B-2F884082B1D8}"/>
              </a:ext>
            </a:extLst>
          </p:cNvPr>
          <p:cNvSpPr/>
          <p:nvPr/>
        </p:nvSpPr>
        <p:spPr>
          <a:xfrm>
            <a:off x="5378158" y="3514774"/>
            <a:ext cx="415975" cy="36933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52F22A71-90BE-3F09-D525-21549E766F1B}"/>
              </a:ext>
            </a:extLst>
          </p:cNvPr>
          <p:cNvSpPr/>
          <p:nvPr/>
        </p:nvSpPr>
        <p:spPr>
          <a:xfrm>
            <a:off x="6202941" y="1387011"/>
            <a:ext cx="242762" cy="4068567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7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135193"/>
            <a:ext cx="111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 File Monitoring Tool and Addendum</a:t>
            </a: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821822"/>
            <a:ext cx="10942842" cy="298061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E28C23-89B6-12BD-639F-EACB2EE01BA1}"/>
              </a:ext>
            </a:extLst>
          </p:cNvPr>
          <p:cNvGrpSpPr/>
          <p:nvPr/>
        </p:nvGrpSpPr>
        <p:grpSpPr>
          <a:xfrm>
            <a:off x="135619" y="1315090"/>
            <a:ext cx="5404766" cy="2702104"/>
            <a:chOff x="135619" y="1253447"/>
            <a:chExt cx="5404766" cy="27021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B81C41-759C-B184-0DBD-F72AD6A561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31081" b="47029"/>
            <a:stretch/>
          </p:blipFill>
          <p:spPr>
            <a:xfrm>
              <a:off x="269183" y="1253447"/>
              <a:ext cx="5271202" cy="2702104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3B437D-C772-7DA6-6B4F-D2B53E1DE947}"/>
                </a:ext>
              </a:extLst>
            </p:cNvPr>
            <p:cNvSpPr/>
            <p:nvPr/>
          </p:nvSpPr>
          <p:spPr>
            <a:xfrm>
              <a:off x="135619" y="3236360"/>
              <a:ext cx="4415833" cy="2876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2E15F8-5801-5A2E-85EF-8C4C76359C48}"/>
                </a:ext>
              </a:extLst>
            </p:cNvPr>
            <p:cNvSpPr txBox="1"/>
            <p:nvPr/>
          </p:nvSpPr>
          <p:spPr>
            <a:xfrm>
              <a:off x="135619" y="29287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3CB13D-CA65-B79B-3E0E-D1C04DBA5D43}"/>
              </a:ext>
            </a:extLst>
          </p:cNvPr>
          <p:cNvGrpSpPr/>
          <p:nvPr/>
        </p:nvGrpSpPr>
        <p:grpSpPr>
          <a:xfrm>
            <a:off x="84248" y="4191858"/>
            <a:ext cx="5257753" cy="2530950"/>
            <a:chOff x="5489014" y="1177154"/>
            <a:chExt cx="5257753" cy="2530950"/>
          </a:xfrm>
        </p:grpSpPr>
        <p:pic>
          <p:nvPicPr>
            <p:cNvPr id="16" name="Picture 15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D8EA67EF-87A7-95A3-3BDA-10AFF4B09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892" b="24659"/>
            <a:stretch/>
          </p:blipFill>
          <p:spPr>
            <a:xfrm>
              <a:off x="5805925" y="1177154"/>
              <a:ext cx="4940842" cy="253095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C08697A-053A-C9C8-CC16-AD7258879A6B}"/>
                </a:ext>
              </a:extLst>
            </p:cNvPr>
            <p:cNvSpPr/>
            <p:nvPr/>
          </p:nvSpPr>
          <p:spPr>
            <a:xfrm>
              <a:off x="5489014" y="2960803"/>
              <a:ext cx="4415833" cy="2876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B43E98-CE74-46EB-193F-D9E579D9C094}"/>
                </a:ext>
              </a:extLst>
            </p:cNvPr>
            <p:cNvSpPr txBox="1"/>
            <p:nvPr/>
          </p:nvSpPr>
          <p:spPr>
            <a:xfrm>
              <a:off x="5585352" y="265798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2. </a:t>
              </a:r>
            </a:p>
          </p:txBody>
        </p:sp>
      </p:grp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B63E08A-DC7C-F2FF-A746-26F1560E73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42"/>
          <a:stretch/>
        </p:blipFill>
        <p:spPr>
          <a:xfrm>
            <a:off x="5805925" y="1431178"/>
            <a:ext cx="6250456" cy="52916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E0F9174-C9BE-5805-EE97-AA012D57B756}"/>
              </a:ext>
            </a:extLst>
          </p:cNvPr>
          <p:cNvSpPr txBox="1"/>
          <p:nvPr/>
        </p:nvSpPr>
        <p:spPr>
          <a:xfrm>
            <a:off x="5231397" y="3745669"/>
            <a:ext cx="37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E82A0F02-929C-CE4F-57A9-89352C98B049}"/>
              </a:ext>
            </a:extLst>
          </p:cNvPr>
          <p:cNvSpPr/>
          <p:nvPr/>
        </p:nvSpPr>
        <p:spPr>
          <a:xfrm>
            <a:off x="4873691" y="3679157"/>
            <a:ext cx="357078" cy="4551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ket 25">
            <a:extLst>
              <a:ext uri="{FF2B5EF4-FFF2-40B4-BE49-F238E27FC236}">
                <a16:creationId xmlns:a16="http://schemas.microsoft.com/office/drawing/2014/main" id="{0454B340-D9D1-A62E-DFAE-4038A8580EE9}"/>
              </a:ext>
            </a:extLst>
          </p:cNvPr>
          <p:cNvSpPr/>
          <p:nvPr/>
        </p:nvSpPr>
        <p:spPr>
          <a:xfrm>
            <a:off x="5673949" y="1551395"/>
            <a:ext cx="208390" cy="5013792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4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135193"/>
            <a:ext cx="111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Enrollment Waiver Form &amp; Instructions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821822"/>
            <a:ext cx="10942842" cy="298061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E28C23-89B6-12BD-639F-EACB2EE01BA1}"/>
              </a:ext>
            </a:extLst>
          </p:cNvPr>
          <p:cNvGrpSpPr/>
          <p:nvPr/>
        </p:nvGrpSpPr>
        <p:grpSpPr>
          <a:xfrm>
            <a:off x="135619" y="1253447"/>
            <a:ext cx="5404766" cy="2517169"/>
            <a:chOff x="135619" y="1253447"/>
            <a:chExt cx="5404766" cy="25171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B81C41-759C-B184-0DBD-F72AD6A561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" r="31081" b="50655"/>
            <a:stretch/>
          </p:blipFill>
          <p:spPr>
            <a:xfrm>
              <a:off x="269183" y="1253447"/>
              <a:ext cx="5271202" cy="2517169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3B437D-C772-7DA6-6B4F-D2B53E1DE947}"/>
                </a:ext>
              </a:extLst>
            </p:cNvPr>
            <p:cNvSpPr/>
            <p:nvPr/>
          </p:nvSpPr>
          <p:spPr>
            <a:xfrm>
              <a:off x="135619" y="3236360"/>
              <a:ext cx="4415833" cy="2876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2E15F8-5801-5A2E-85EF-8C4C76359C48}"/>
                </a:ext>
              </a:extLst>
            </p:cNvPr>
            <p:cNvSpPr txBox="1"/>
            <p:nvPr/>
          </p:nvSpPr>
          <p:spPr>
            <a:xfrm>
              <a:off x="135619" y="29287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1. </a:t>
              </a:r>
            </a:p>
          </p:txBody>
        </p:sp>
      </p:grp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42E6979-0E79-5D43-6F88-6BCD1624EB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6"/>
          <a:stretch/>
        </p:blipFill>
        <p:spPr>
          <a:xfrm>
            <a:off x="6792146" y="1323113"/>
            <a:ext cx="5271202" cy="394990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99F2A106-11D0-2FDA-965B-2D76B0449263}"/>
              </a:ext>
            </a:extLst>
          </p:cNvPr>
          <p:cNvSpPr/>
          <p:nvPr/>
        </p:nvSpPr>
        <p:spPr>
          <a:xfrm>
            <a:off x="6721482" y="3429000"/>
            <a:ext cx="5195298" cy="1317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3D8E7B-A03C-A6D7-996D-BC7332184AD8}"/>
              </a:ext>
            </a:extLst>
          </p:cNvPr>
          <p:cNvSpPr txBox="1"/>
          <p:nvPr/>
        </p:nvSpPr>
        <p:spPr>
          <a:xfrm>
            <a:off x="10926266" y="32363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D99B052-370B-051F-1742-72CDE32980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1"/>
          <a:stretch/>
        </p:blipFill>
        <p:spPr>
          <a:xfrm>
            <a:off x="128652" y="4002730"/>
            <a:ext cx="6420180" cy="288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24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7D7FCF212A5C49AAFFD6DC165A36FA" ma:contentTypeVersion="15" ma:contentTypeDescription="Create a new document." ma:contentTypeScope="" ma:versionID="77b7f6986ee57163e529700b2afc835d">
  <xsd:schema xmlns:xsd="http://www.w3.org/2001/XMLSchema" xmlns:xs="http://www.w3.org/2001/XMLSchema" xmlns:p="http://schemas.microsoft.com/office/2006/metadata/properties" xmlns:ns2="b970eebb-aa65-4721-b783-845bd342127e" xmlns:ns3="29724647-57cb-416e-bbea-858f4b3846b7" targetNamespace="http://schemas.microsoft.com/office/2006/metadata/properties" ma:root="true" ma:fieldsID="ab8f4a13006090c4a06d1b1e58586b2a" ns2:_="" ns3:_="">
    <xsd:import namespace="b970eebb-aa65-4721-b783-845bd342127e"/>
    <xsd:import namespace="29724647-57cb-416e-bbea-858f4b384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0eebb-aa65-4721-b783-845bd34212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5bf5785-fda2-4148-b8d6-0a458c2774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724647-57cb-416e-bbea-858f4b384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6fc006d-550c-4be4-90d7-24c995129262}" ma:internalName="TaxCatchAll" ma:showField="CatchAllData" ma:web="29724647-57cb-416e-bbea-858f4b3846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724647-57cb-416e-bbea-858f4b3846b7" xsi:nil="true"/>
    <lcf76f155ced4ddcb4097134ff3c332f xmlns="b970eebb-aa65-4721-b783-845bd342127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AB17A3-6B4C-4EA3-BE42-4AFF908CF0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44DC60-7ED7-4669-B3CD-EA4D70A27A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0eebb-aa65-4721-b783-845bd342127e"/>
    <ds:schemaRef ds:uri="29724647-57cb-416e-bbea-858f4b384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14A009-F8B2-48C3-AF20-BF859823E618}">
  <ds:schemaRefs>
    <ds:schemaRef ds:uri="http://purl.org/dc/dcmitype/"/>
    <ds:schemaRef ds:uri="http://purl.org/dc/terms/"/>
    <ds:schemaRef ds:uri="http://schemas.openxmlformats.org/package/2006/metadata/core-properties"/>
    <ds:schemaRef ds:uri="b970eebb-aa65-4721-b783-845bd342127e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29724647-57cb-416e-bbea-858f4b3846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196</Words>
  <Application>Microsoft Office PowerPoint</Application>
  <PresentationFormat>Widescreen</PresentationFormat>
  <Paragraphs>63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Peyton Smith</dc:creator>
  <cp:lastModifiedBy>Caitlin Harrison</cp:lastModifiedBy>
  <cp:revision>24</cp:revision>
  <dcterms:created xsi:type="dcterms:W3CDTF">2020-10-22T16:02:30Z</dcterms:created>
  <dcterms:modified xsi:type="dcterms:W3CDTF">2022-10-31T13:38:44Z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0x0101004B7D7FCF212A5C49AAFFD6DC165A36FA</vt:lpwstr>
  </property>
</Properties>
</file>