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32" r:id="rId5"/>
    <p:sldId id="257" r:id="rId6"/>
    <p:sldId id="321" r:id="rId7"/>
    <p:sldId id="280" r:id="rId8"/>
    <p:sldId id="330" r:id="rId9"/>
    <p:sldId id="331" r:id="rId10"/>
    <p:sldId id="327" r:id="rId11"/>
    <p:sldId id="328" r:id="rId12"/>
    <p:sldId id="334" r:id="rId13"/>
    <p:sldId id="335" r:id="rId14"/>
    <p:sldId id="336" r:id="rId15"/>
    <p:sldId id="337" r:id="rId16"/>
    <p:sldId id="338" r:id="rId17"/>
    <p:sldId id="339" r:id="rId18"/>
    <p:sldId id="340"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E4AB86-0B5E-B7E7-44B4-FD0440698C10}" name="Jacquelin Zubko-Cunha" initials="JZC" userId="S::jzubko@usccb.org::c0f75b5d-4a87-4251-b72e-ea61361f68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a Ross" initials="CR" lastIdx="4" clrIdx="0">
    <p:extLst>
      <p:ext uri="{19B8F6BF-5375-455C-9EA6-DF929625EA0E}">
        <p15:presenceInfo xmlns:p15="http://schemas.microsoft.com/office/powerpoint/2012/main" userId="S::CRoss@usccb.org::c548dd61-30e3-4812-ac03-46f5c6cf4d06" providerId="AD"/>
      </p:ext>
    </p:extLst>
  </p:cmAuthor>
  <p:cmAuthor id="2" name="Jacquelin Zubko-Cunha" initials="JZC" lastIdx="19" clrIdx="1">
    <p:extLst>
      <p:ext uri="{19B8F6BF-5375-455C-9EA6-DF929625EA0E}">
        <p15:presenceInfo xmlns:p15="http://schemas.microsoft.com/office/powerpoint/2012/main" userId="S::jzubko@usccb.org::c0f75b5d-4a87-4251-b72e-ea61361f686e" providerId="AD"/>
      </p:ext>
    </p:extLst>
  </p:cmAuthor>
  <p:cmAuthor id="3" name="Sarah Evans" initials="SE" lastIdx="2" clrIdx="2">
    <p:extLst>
      <p:ext uri="{19B8F6BF-5375-455C-9EA6-DF929625EA0E}">
        <p15:presenceInfo xmlns:p15="http://schemas.microsoft.com/office/powerpoint/2012/main" userId="S::SEvans@usccb.org::84d96db9-4018-478e-89a3-dba85e013a2b" providerId="AD"/>
      </p:ext>
    </p:extLst>
  </p:cmAuthor>
  <p:cmAuthor id="4" name="Peyton Smith" initials="PS" lastIdx="1" clrIdx="3">
    <p:extLst>
      <p:ext uri="{19B8F6BF-5375-455C-9EA6-DF929625EA0E}">
        <p15:presenceInfo xmlns:p15="http://schemas.microsoft.com/office/powerpoint/2012/main" userId="S::PSmith@usccb.org::27dab001-170f-4fa8-af7a-dfe0310cd5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0" autoAdjust="0"/>
    <p:restoredTop sz="63191" autoAdjust="0"/>
  </p:normalViewPr>
  <p:slideViewPr>
    <p:cSldViewPr snapToGrid="0">
      <p:cViewPr varScale="1">
        <p:scale>
          <a:sx n="52" d="100"/>
          <a:sy n="52" d="100"/>
        </p:scale>
        <p:origin x="1051"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6/15/2022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dirty="0"/>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renav.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otect-us.mimecast.com/s/jK5XC82g8jtjGwO9cMub7S?domain=r20.rs6.ne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protect-us.mimecast.com/s/RhLZCzpAPWfRZYPRIDH_JR?domain=coresourceexchange.us11.list-manage.com" TargetMode="External"/><Relationship Id="rId5" Type="http://schemas.openxmlformats.org/officeDocument/2006/relationships/hyperlink" Target="https://protect-us.mimecast.com/s/MZV8C0RMqWS2xrJjU3facL?domain=r20.rs6.net" TargetMode="External"/><Relationship Id="rId4" Type="http://schemas.openxmlformats.org/officeDocument/2006/relationships/hyperlink" Target="https://protect-us.mimecast.com/s/WAp9C9rj6kfm0YR8uPXBFo?domain=r20.rs6.n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thanks for joining us today for our Quarter 3, CO Community of Practice. </a:t>
            </a:r>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dirty="0"/>
          </a:p>
        </p:txBody>
      </p:sp>
    </p:spTree>
    <p:extLst>
      <p:ext uri="{BB962C8B-B14F-4D97-AF65-F5344CB8AC3E}">
        <p14:creationId xmlns:p14="http://schemas.microsoft.com/office/powerpoint/2010/main" val="385744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PRIOR TO WORKSHOP #1- Staff were asked to participate in CORE 3-week training and online courses!</a:t>
            </a:r>
          </a:p>
          <a:p>
            <a:pPr marL="174708" indent="-174708">
              <a:buFont typeface="Arial" panose="020B0604020202020204" pitchFamily="34" charset="0"/>
              <a:buChar char="•"/>
            </a:pPr>
            <a:r>
              <a:rPr lang="en-US" dirty="0"/>
              <a:t>Timeline</a:t>
            </a:r>
          </a:p>
          <a:p>
            <a:pPr marL="640594" lvl="1" indent="-174708">
              <a:buFont typeface="Arial" panose="020B0604020202020204" pitchFamily="34" charset="0"/>
              <a:buChar char="•"/>
            </a:pPr>
            <a:r>
              <a:rPr lang="en-US" dirty="0"/>
              <a:t>Pre-arrival, Arrival</a:t>
            </a:r>
          </a:p>
          <a:p>
            <a:pPr marL="640594" lvl="1" indent="-174708">
              <a:buFont typeface="Arial" panose="020B0604020202020204" pitchFamily="34" charset="0"/>
              <a:buChar char="•"/>
            </a:pPr>
            <a:r>
              <a:rPr lang="en-US" dirty="0"/>
              <a:t>24 Hours</a:t>
            </a:r>
          </a:p>
          <a:p>
            <a:pPr marL="640594" lvl="1" indent="-174708">
              <a:buFont typeface="Arial" panose="020B0604020202020204" pitchFamily="34" charset="0"/>
              <a:buChar char="•"/>
            </a:pPr>
            <a:r>
              <a:rPr lang="en-US" dirty="0"/>
              <a:t>7-10 Days</a:t>
            </a:r>
          </a:p>
          <a:p>
            <a:pPr marL="640594" lvl="1" indent="-174708">
              <a:buFont typeface="Arial" panose="020B0604020202020204" pitchFamily="34" charset="0"/>
              <a:buChar char="•"/>
            </a:pPr>
            <a:r>
              <a:rPr lang="en-US" dirty="0"/>
              <a:t>30 Days</a:t>
            </a:r>
          </a:p>
          <a:p>
            <a:pPr marL="640594" lvl="1" indent="-174708">
              <a:buFont typeface="Arial" panose="020B0604020202020204" pitchFamily="34" charset="0"/>
              <a:buChar char="•"/>
            </a:pPr>
            <a:r>
              <a:rPr lang="en-US" dirty="0"/>
              <a:t>30-60 Days, 60-90 days, 90+ Days</a:t>
            </a:r>
          </a:p>
          <a:p>
            <a:pPr marL="174708" indent="-174708">
              <a:buFont typeface="Arial" panose="020B0604020202020204" pitchFamily="34" charset="0"/>
              <a:buChar char="•"/>
            </a:pPr>
            <a:r>
              <a:rPr lang="en-US" dirty="0"/>
              <a:t>Identified </a:t>
            </a:r>
            <a:r>
              <a:rPr lang="en-US" dirty="0" err="1"/>
              <a:t>TouchPoints</a:t>
            </a:r>
            <a:endParaRPr lang="en-US" dirty="0"/>
          </a:p>
          <a:p>
            <a:pPr marL="640594" lvl="1" indent="-174708">
              <a:buFont typeface="Arial" panose="020B0604020202020204" pitchFamily="34" charset="0"/>
              <a:buChar char="•"/>
            </a:pPr>
            <a:r>
              <a:rPr lang="en-US" dirty="0"/>
              <a:t>Placed on Timeline</a:t>
            </a:r>
          </a:p>
          <a:p>
            <a:pPr marL="174708" indent="-174708">
              <a:buFont typeface="Arial" panose="020B0604020202020204" pitchFamily="34" charset="0"/>
              <a:buChar char="•"/>
            </a:pPr>
            <a:r>
              <a:rPr lang="en-US" dirty="0" err="1"/>
              <a:t>Honorine</a:t>
            </a:r>
            <a:r>
              <a:rPr lang="en-US" dirty="0"/>
              <a:t> Scenario</a:t>
            </a:r>
          </a:p>
          <a:p>
            <a:pPr marL="640594" lvl="1" indent="-174708">
              <a:buFont typeface="Arial" panose="020B0604020202020204" pitchFamily="34" charset="0"/>
              <a:buChar char="•"/>
            </a:pPr>
            <a:r>
              <a:rPr lang="en-US" dirty="0"/>
              <a:t>Teams mapped out when Questions could be asked</a:t>
            </a:r>
          </a:p>
          <a:p>
            <a:pPr marL="174708" indent="-174708">
              <a:buFont typeface="Arial" panose="020B0604020202020204" pitchFamily="34" charset="0"/>
              <a:buChar char="•"/>
            </a:pPr>
            <a:r>
              <a:rPr lang="en-US" dirty="0"/>
              <a:t>Identified Who is involved with specific TPs</a:t>
            </a:r>
          </a:p>
          <a:p>
            <a:pPr marL="174708" indent="-174708">
              <a:buFont typeface="Arial" panose="020B0604020202020204" pitchFamily="34" charset="0"/>
              <a:buChar char="•"/>
            </a:pPr>
            <a:r>
              <a:rPr lang="en-US" dirty="0"/>
              <a:t>CORE’s O&amp;Is</a:t>
            </a:r>
          </a:p>
          <a:p>
            <a:pPr marL="640594" lvl="1" indent="-174708">
              <a:buFont typeface="Arial" panose="020B0604020202020204" pitchFamily="34" charset="0"/>
              <a:buChar char="•"/>
            </a:pPr>
            <a:r>
              <a:rPr lang="en-US" dirty="0"/>
              <a:t>Placed specific O&amp;I’s where it might be talked about</a:t>
            </a:r>
          </a:p>
          <a:p>
            <a:pPr marL="174708" indent="-174708">
              <a:buFont typeface="Arial" panose="020B0604020202020204" pitchFamily="34" charset="0"/>
              <a:buChar char="•"/>
            </a:pPr>
            <a:r>
              <a:rPr lang="en-US" dirty="0"/>
              <a:t>CMA Questions</a:t>
            </a:r>
          </a:p>
          <a:p>
            <a:r>
              <a:rPr lang="en-US" dirty="0"/>
              <a:t>THIS ACTIVITY WAS SO HELPFUL FOR OUR STAFF TO SEE A BIG PICTURE!</a:t>
            </a:r>
          </a:p>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10</a:t>
            </a:fld>
            <a:endParaRPr lang="en-US" dirty="0"/>
          </a:p>
        </p:txBody>
      </p:sp>
    </p:spTree>
    <p:extLst>
      <p:ext uri="{BB962C8B-B14F-4D97-AF65-F5344CB8AC3E}">
        <p14:creationId xmlns:p14="http://schemas.microsoft.com/office/powerpoint/2010/main" val="21332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dirty="0"/>
          </a:p>
        </p:txBody>
      </p:sp>
    </p:spTree>
    <p:extLst>
      <p:ext uri="{BB962C8B-B14F-4D97-AF65-F5344CB8AC3E}">
        <p14:creationId xmlns:p14="http://schemas.microsoft.com/office/powerpoint/2010/main" val="88044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000" dirty="0">
                <a:latin typeface="Arial" panose="020B0604020202020204" pitchFamily="34" charset="0"/>
                <a:ea typeface="Calibri" panose="020F0502020204030204" pitchFamily="34" charset="0"/>
                <a:cs typeface="Times New Roman" panose="02020603050405020304" pitchFamily="18" charset="0"/>
              </a:rPr>
              <a:t>Day 2 Training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Confirm Touchpoints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Every Touchpoint completed for every case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What are optional Touchpoints (note as Optional)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Note MG specific Touchpoints (MG)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Reminder of what CO class is like and why we are doing CO using a Whole Office Approach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Orientation (What is needed to know in the first 7-10 days after arrival)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Role of the Resettlement Agency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Public Assistance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U.S. Laws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Transportation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Reading Dx, Assessment, &amp; Referrals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5 Minutes with each Supervisor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Informed Consents (United Way &amp; any others)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Look at every Touchpoint on the Map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Heavy TPs (24 hour visit, Orientation, 30 Day Home Visit, &amp; Beyond 30 Days)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What can be moved from these TPs?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Where to place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Health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Transportation/Bus Training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Employment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Budgets?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MG (10-30 days)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RP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MCHD- Who takes to appts?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Bank Account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Does everyone over 18 able to work receive a bank account?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EAD Cards- Where are these received?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Receipt of Direct Assistance- Is this the same as a Voucher?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64717" lvl="2" indent="-232943">
              <a:lnSpc>
                <a:spcPct val="107000"/>
              </a:lnSpc>
              <a:buFont typeface="+mj-lt"/>
              <a:buAutoNum type="romanLcPeriod"/>
            </a:pPr>
            <a:r>
              <a:rPr lang="en-US" sz="1000" dirty="0">
                <a:latin typeface="Arial" panose="020B0604020202020204" pitchFamily="34" charset="0"/>
                <a:ea typeface="Calibri" panose="020F0502020204030204" pitchFamily="34" charset="0"/>
                <a:cs typeface="Times New Roman" panose="02020603050405020304" pitchFamily="18" charset="0"/>
              </a:rPr>
              <a:t>Does every client receive?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Check Delivery?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Main points of CO need completed within 30 days. Look at Map and decide where CO in 30 Days + could be placed?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Are the 90 Days+ actual TP by a staff?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Resources- </a:t>
            </a:r>
            <a:r>
              <a:rPr lang="en-US" sz="1000" dirty="0" err="1">
                <a:latin typeface="Arial" panose="020B0604020202020204" pitchFamily="34" charset="0"/>
                <a:ea typeface="Calibri" panose="020F0502020204030204" pitchFamily="34" charset="0"/>
                <a:cs typeface="Times New Roman" panose="02020603050405020304" pitchFamily="18" charset="0"/>
              </a:rPr>
              <a:t>SettleIn</a:t>
            </a:r>
            <a:r>
              <a:rPr lang="en-US" sz="1000" dirty="0">
                <a:latin typeface="Arial" panose="020B0604020202020204" pitchFamily="34" charset="0"/>
                <a:ea typeface="Calibri" panose="020F0502020204030204" pitchFamily="34" charset="0"/>
                <a:cs typeface="Times New Roman" panose="02020603050405020304" pitchFamily="18" charset="0"/>
              </a:rPr>
              <a:t> App, www.corenav.org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Vision of Pilot Program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6 months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Ideas (ways to integrate- will have better idea after CORE classes)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Feedback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Resources- </a:t>
            </a:r>
            <a:r>
              <a:rPr lang="en-US" sz="1000" dirty="0" err="1">
                <a:latin typeface="Arial" panose="020B0604020202020204" pitchFamily="34" charset="0"/>
                <a:ea typeface="Calibri" panose="020F0502020204030204" pitchFamily="34" charset="0"/>
                <a:cs typeface="Times New Roman" panose="02020603050405020304" pitchFamily="18" charset="0"/>
              </a:rPr>
              <a:t>SettleIn</a:t>
            </a:r>
            <a:r>
              <a:rPr lang="en-US" sz="1000" dirty="0">
                <a:latin typeface="Arial" panose="020B0604020202020204" pitchFamily="34" charset="0"/>
                <a:ea typeface="Calibri" panose="020F0502020204030204" pitchFamily="34" charset="0"/>
                <a:cs typeface="Times New Roman" panose="02020603050405020304" pitchFamily="18" charset="0"/>
              </a:rPr>
              <a:t> App, </a:t>
            </a:r>
            <a:r>
              <a:rPr lang="en-US" sz="10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www.corenav.org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Get to know the CMA Questions &amp; always ask one at each Touchpoint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Always remind clients what we are doing for them in subtle ways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mj-lt"/>
              <a:buAutoNum type="arabicPeriod"/>
            </a:pPr>
            <a:r>
              <a:rPr lang="en-US" sz="1000" dirty="0">
                <a:latin typeface="Arial" panose="020B0604020202020204" pitchFamily="34" charset="0"/>
                <a:ea typeface="Calibri" panose="020F0502020204030204" pitchFamily="34" charset="0"/>
                <a:cs typeface="Times New Roman" panose="02020603050405020304" pitchFamily="18" charset="0"/>
              </a:rPr>
              <a:t>Next training: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Outline Touchpoints and O&amp;I’s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Documentation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Ideas, feedback/survey,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Always ask a CMA question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57066" lvl="1" indent="-291179">
              <a:lnSpc>
                <a:spcPct val="107000"/>
              </a:lnSpc>
              <a:spcAft>
                <a:spcPts val="815"/>
              </a:spcAft>
              <a:buFont typeface="+mj-lt"/>
              <a:buAutoNum type="alphaLcPeriod"/>
            </a:pPr>
            <a:r>
              <a:rPr lang="en-US" sz="1000" dirty="0">
                <a:latin typeface="Arial" panose="020B0604020202020204" pitchFamily="34" charset="0"/>
                <a:ea typeface="Calibri" panose="020F0502020204030204" pitchFamily="34" charset="0"/>
                <a:cs typeface="Times New Roman" panose="02020603050405020304" pitchFamily="18" charset="0"/>
              </a:rPr>
              <a:t>CMA- scoring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12</a:t>
            </a:fld>
            <a:endParaRPr lang="en-US" dirty="0"/>
          </a:p>
        </p:txBody>
      </p:sp>
    </p:spTree>
    <p:extLst>
      <p:ext uri="{BB962C8B-B14F-4D97-AF65-F5344CB8AC3E}">
        <p14:creationId xmlns:p14="http://schemas.microsoft.com/office/powerpoint/2010/main" val="11241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000" b="0" dirty="0">
                <a:solidFill>
                  <a:schemeClr val="bg1"/>
                </a:solidFill>
              </a:rPr>
              <a:t>Created TP Sheets</a:t>
            </a:r>
          </a:p>
          <a:p>
            <a:pPr marL="757066" lvl="1" indent="-291179">
              <a:buFont typeface="Arial" panose="020B0604020202020204" pitchFamily="34" charset="0"/>
              <a:buChar char="•"/>
            </a:pPr>
            <a:r>
              <a:rPr lang="en-US" sz="1000" b="0" dirty="0">
                <a:solidFill>
                  <a:schemeClr val="bg1"/>
                </a:solidFill>
              </a:rPr>
              <a:t>All the O&amp;Is split up between TPs within first 30 days</a:t>
            </a:r>
          </a:p>
          <a:p>
            <a:pPr marL="291179" indent="-291179">
              <a:buFont typeface="Arial" panose="020B0604020202020204" pitchFamily="34" charset="0"/>
              <a:buChar char="•"/>
            </a:pPr>
            <a:r>
              <a:rPr lang="en-US" sz="1000" b="0" dirty="0">
                <a:solidFill>
                  <a:schemeClr val="bg1"/>
                </a:solidFill>
              </a:rPr>
              <a:t>Timely information (Arrival, 24 hour, 7-10 days)</a:t>
            </a:r>
          </a:p>
          <a:p>
            <a:r>
              <a:rPr lang="en-US" sz="1000" b="0" dirty="0">
                <a:solidFill>
                  <a:schemeClr val="bg1"/>
                </a:solidFill>
              </a:rPr>
              <a:t>BEGINNING DISCUSSION</a:t>
            </a:r>
          </a:p>
          <a:p>
            <a:pPr marL="291179" indent="-291179">
              <a:buFont typeface="Arial" panose="020B0604020202020204" pitchFamily="34" charset="0"/>
              <a:buChar char="•"/>
            </a:pPr>
            <a:r>
              <a:rPr lang="en-US" sz="1000" b="0" dirty="0">
                <a:solidFill>
                  <a:schemeClr val="bg1"/>
                </a:solidFill>
              </a:rPr>
              <a:t>Assess what the client knows</a:t>
            </a:r>
          </a:p>
          <a:p>
            <a:pPr marL="291179" indent="-291179">
              <a:buFont typeface="Arial" panose="020B0604020202020204" pitchFamily="34" charset="0"/>
              <a:buChar char="•"/>
            </a:pPr>
            <a:r>
              <a:rPr lang="en-US" sz="1000" b="0" dirty="0">
                <a:solidFill>
                  <a:schemeClr val="bg1"/>
                </a:solidFill>
              </a:rPr>
              <a:t>Identify what is important to the client to learn about the topics</a:t>
            </a:r>
          </a:p>
          <a:p>
            <a:r>
              <a:rPr lang="en-US" sz="1000" b="0" dirty="0">
                <a:solidFill>
                  <a:schemeClr val="bg1"/>
                </a:solidFill>
              </a:rPr>
              <a:t>CORE TOPIC(S) O&amp;I’S</a:t>
            </a:r>
          </a:p>
          <a:p>
            <a:r>
              <a:rPr lang="en-US" sz="1000" b="0" dirty="0">
                <a:solidFill>
                  <a:schemeClr val="bg1"/>
                </a:solidFill>
              </a:rPr>
              <a:t>CMA QUESTION(S) REVIEW</a:t>
            </a:r>
          </a:p>
          <a:p>
            <a:r>
              <a:rPr lang="en-US" sz="1000" b="0" dirty="0">
                <a:solidFill>
                  <a:schemeClr val="bg1"/>
                </a:solidFill>
              </a:rPr>
              <a:t>RESOURCES- related to TP CO topics</a:t>
            </a:r>
          </a:p>
          <a:p>
            <a:r>
              <a:rPr lang="en-US" sz="1000" b="0" dirty="0">
                <a:solidFill>
                  <a:schemeClr val="bg1"/>
                </a:solidFill>
              </a:rPr>
              <a:t>DOCUMENTATION</a:t>
            </a:r>
          </a:p>
          <a:p>
            <a:r>
              <a:rPr lang="en-US" sz="1000" b="0" dirty="0">
                <a:solidFill>
                  <a:schemeClr val="bg1"/>
                </a:solidFill>
              </a:rPr>
              <a:t>______________</a:t>
            </a:r>
          </a:p>
          <a:p>
            <a:pPr marL="291179" indent="-291179">
              <a:buFont typeface="Arial" panose="020B0604020202020204" pitchFamily="34" charset="0"/>
              <a:buChar char="•"/>
            </a:pPr>
            <a:r>
              <a:rPr lang="en-US" b="0" dirty="0">
                <a:solidFill>
                  <a:schemeClr val="bg1"/>
                </a:solidFill>
              </a:rPr>
              <a:t>7 Day Orientation (first full week of arrival)</a:t>
            </a:r>
          </a:p>
          <a:p>
            <a:pPr marL="757066" lvl="1" indent="-291179">
              <a:buFont typeface="Arial" panose="020B0604020202020204" pitchFamily="34" charset="0"/>
              <a:buChar char="•"/>
            </a:pPr>
            <a:r>
              <a:rPr lang="en-US" b="0" dirty="0">
                <a:solidFill>
                  <a:schemeClr val="bg1"/>
                </a:solidFill>
              </a:rPr>
              <a:t>Small amount of information about the main topics</a:t>
            </a:r>
          </a:p>
          <a:p>
            <a:pPr marL="757066" lvl="1" indent="-291179">
              <a:buFont typeface="Arial" panose="020B0604020202020204" pitchFamily="34" charset="0"/>
              <a:buChar char="•"/>
            </a:pPr>
            <a:r>
              <a:rPr lang="en-US" b="0" dirty="0">
                <a:solidFill>
                  <a:schemeClr val="bg1"/>
                </a:solidFill>
              </a:rPr>
              <a:t>Identify what is important for the client to learn </a:t>
            </a:r>
          </a:p>
          <a:p>
            <a:pPr marL="465887" lvl="1"/>
            <a:endParaRPr lang="en-US" b="0" dirty="0">
              <a:solidFill>
                <a:schemeClr val="bg1"/>
              </a:solidFill>
            </a:endParaRPr>
          </a:p>
          <a:p>
            <a:pPr marL="291179" indent="-291179">
              <a:buFont typeface="Arial" panose="020B0604020202020204" pitchFamily="34" charset="0"/>
              <a:buChar char="•"/>
            </a:pPr>
            <a:r>
              <a:rPr lang="en-US" b="0" dirty="0">
                <a:solidFill>
                  <a:schemeClr val="bg1"/>
                </a:solidFill>
              </a:rPr>
              <a:t>Literacy Classes (second full week of arrival to 29 days)</a:t>
            </a:r>
          </a:p>
          <a:p>
            <a:pPr marL="757066" lvl="1" indent="-291179">
              <a:buFont typeface="Arial" panose="020B0604020202020204" pitchFamily="34" charset="0"/>
              <a:buChar char="•"/>
            </a:pPr>
            <a:r>
              <a:rPr lang="en-US" b="0" dirty="0">
                <a:solidFill>
                  <a:schemeClr val="bg1"/>
                </a:solidFill>
              </a:rPr>
              <a:t>Health/Hygiene</a:t>
            </a:r>
          </a:p>
          <a:p>
            <a:pPr marL="757066" lvl="1" indent="-291179">
              <a:buFont typeface="Arial" panose="020B0604020202020204" pitchFamily="34" charset="0"/>
              <a:buChar char="•"/>
            </a:pPr>
            <a:r>
              <a:rPr lang="en-US" b="0" dirty="0">
                <a:solidFill>
                  <a:schemeClr val="bg1"/>
                </a:solidFill>
              </a:rPr>
              <a:t>Digital literacy</a:t>
            </a:r>
          </a:p>
          <a:p>
            <a:pPr marL="757066" lvl="1" indent="-291179">
              <a:buFont typeface="Arial" panose="020B0604020202020204" pitchFamily="34" charset="0"/>
              <a:buChar char="•"/>
            </a:pPr>
            <a:r>
              <a:rPr lang="en-US" b="0" dirty="0">
                <a:solidFill>
                  <a:schemeClr val="bg1"/>
                </a:solidFill>
              </a:rPr>
              <a:t>Employment</a:t>
            </a:r>
          </a:p>
          <a:p>
            <a:pPr marL="8687" lvl="0" indent="0">
              <a:buFont typeface="Arial" panose="020B0604020202020204" pitchFamily="34" charset="0"/>
              <a:buNone/>
            </a:pPr>
            <a:r>
              <a:rPr lang="en-US" b="0" dirty="0">
                <a:solidFill>
                  <a:schemeClr val="bg1"/>
                </a:solidFill>
              </a:rPr>
              <a:t>___________</a:t>
            </a:r>
          </a:p>
          <a:p>
            <a:pPr marL="868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solidFill>
                  <a:schemeClr val="bg1"/>
                </a:solidFill>
              </a:rPr>
              <a:t>CMA</a:t>
            </a:r>
          </a:p>
          <a:p>
            <a:pPr marL="8687" lvl="0" indent="0">
              <a:buFont typeface="Arial" panose="020B0604020202020204" pitchFamily="34" charset="0"/>
              <a:buNone/>
            </a:pPr>
            <a:endParaRPr lang="en-US" b="0" dirty="0">
              <a:solidFill>
                <a:schemeClr val="bg1"/>
              </a:solidFill>
            </a:endParaRPr>
          </a:p>
          <a:p>
            <a:endParaRPr lang="en-US" sz="1000" b="0" dirty="0">
              <a:solidFill>
                <a:schemeClr val="bg1"/>
              </a:solidFill>
            </a:endParaRPr>
          </a:p>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dirty="0"/>
          </a:p>
        </p:txBody>
      </p:sp>
    </p:spTree>
    <p:extLst>
      <p:ext uri="{BB962C8B-B14F-4D97-AF65-F5344CB8AC3E}">
        <p14:creationId xmlns:p14="http://schemas.microsoft.com/office/powerpoint/2010/main" val="43528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b="0" dirty="0">
                <a:solidFill>
                  <a:schemeClr val="bg1"/>
                </a:solidFill>
              </a:rPr>
              <a:t>Staff Feedback</a:t>
            </a:r>
          </a:p>
          <a:p>
            <a:pPr marL="291179" indent="-291179">
              <a:buFont typeface="Arial" panose="020B0604020202020204" pitchFamily="34" charset="0"/>
              <a:buChar char="•"/>
            </a:pPr>
            <a:r>
              <a:rPr lang="en-US" b="0" dirty="0">
                <a:solidFill>
                  <a:schemeClr val="bg1"/>
                </a:solidFill>
              </a:rPr>
              <a:t>Add Resources</a:t>
            </a:r>
          </a:p>
          <a:p>
            <a:pPr marL="291179" indent="-291179">
              <a:buFont typeface="Arial" panose="020B0604020202020204" pitchFamily="34" charset="0"/>
              <a:buChar char="•"/>
            </a:pPr>
            <a:r>
              <a:rPr lang="en-US" b="0" dirty="0">
                <a:solidFill>
                  <a:schemeClr val="bg1"/>
                </a:solidFill>
              </a:rPr>
              <a:t>Continued training for staff</a:t>
            </a:r>
          </a:p>
          <a:p>
            <a:pPr marL="291179" indent="-291179">
              <a:buFont typeface="Arial" panose="020B0604020202020204" pitchFamily="34" charset="0"/>
              <a:buChar char="•"/>
            </a:pPr>
            <a:r>
              <a:rPr lang="en-US" b="0" dirty="0">
                <a:solidFill>
                  <a:schemeClr val="bg1"/>
                </a:solidFill>
              </a:rPr>
              <a:t>Observing staff &amp; provide feedback</a:t>
            </a:r>
          </a:p>
          <a:p>
            <a:pPr marL="291179" indent="-291179">
              <a:buFont typeface="Arial" panose="020B0604020202020204" pitchFamily="34" charset="0"/>
              <a:buChar char="•"/>
            </a:pPr>
            <a:r>
              <a:rPr lang="en-US" b="0" dirty="0">
                <a:solidFill>
                  <a:schemeClr val="bg1"/>
                </a:solidFill>
              </a:rPr>
              <a:t>Documentation (work with ETO and USCCB to minimize double entry of information)</a:t>
            </a:r>
          </a:p>
          <a:p>
            <a:pPr marL="291179" indent="-291179">
              <a:buFont typeface="Arial" panose="020B0604020202020204" pitchFamily="34" charset="0"/>
              <a:buChar char="•"/>
            </a:pPr>
            <a:r>
              <a:rPr lang="en-US" b="0" dirty="0">
                <a:solidFill>
                  <a:schemeClr val="bg1"/>
                </a:solidFill>
              </a:rPr>
              <a:t>Add CO messaging into 30-90 Day Touchpoints</a:t>
            </a:r>
          </a:p>
          <a:p>
            <a:pPr marL="291179" indent="-291179">
              <a:buFont typeface="Arial" panose="020B0604020202020204" pitchFamily="34" charset="0"/>
              <a:buChar char="•"/>
            </a:pPr>
            <a:r>
              <a:rPr lang="en-US" b="0" dirty="0">
                <a:solidFill>
                  <a:schemeClr val="bg1"/>
                </a:solidFill>
              </a:rPr>
              <a:t>Add CO messaging into Volunteer Touchpoints</a:t>
            </a:r>
          </a:p>
          <a:p>
            <a:pPr marL="291179" indent="-291179">
              <a:buFont typeface="Arial" panose="020B0604020202020204" pitchFamily="34" charset="0"/>
              <a:buChar char="•"/>
            </a:pPr>
            <a:endParaRPr lang="en-US" b="0" dirty="0">
              <a:solidFill>
                <a:schemeClr val="bg1"/>
              </a:solidFill>
            </a:endParaRPr>
          </a:p>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14</a:t>
            </a:fld>
            <a:endParaRPr lang="en-US" dirty="0"/>
          </a:p>
        </p:txBody>
      </p:sp>
    </p:spTree>
    <p:extLst>
      <p:ext uri="{BB962C8B-B14F-4D97-AF65-F5344CB8AC3E}">
        <p14:creationId xmlns:p14="http://schemas.microsoft.com/office/powerpoint/2010/main" val="313741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Many new staff members</a:t>
            </a:r>
          </a:p>
          <a:p>
            <a:pPr marL="0" indent="0">
              <a:buFont typeface="Arial" panose="020B0604020202020204" pitchFamily="34" charset="0"/>
              <a:buNone/>
            </a:pPr>
            <a:r>
              <a:rPr lang="en-US" dirty="0"/>
              <a:t>Challenges</a:t>
            </a:r>
          </a:p>
          <a:p>
            <a:pPr marL="171450" indent="-171450">
              <a:buFont typeface="Arial" panose="020B0604020202020204" pitchFamily="34" charset="0"/>
              <a:buChar char="•"/>
            </a:pPr>
            <a:r>
              <a:rPr lang="en-US" dirty="0"/>
              <a:t>Training new staff and placing current staff in new roles</a:t>
            </a:r>
          </a:p>
          <a:p>
            <a:pPr marL="171450" indent="-171450">
              <a:buFont typeface="Arial" panose="020B0604020202020204" pitchFamily="34" charset="0"/>
              <a:buChar char="•"/>
            </a:pPr>
            <a:r>
              <a:rPr lang="en-US" dirty="0"/>
              <a:t>Getting everyone onboard &amp; seeing it’s not just responsibility of Education Team to deliver CO</a:t>
            </a:r>
          </a:p>
          <a:p>
            <a:pPr marL="171450" indent="-171450">
              <a:buFont typeface="Arial" panose="020B0604020202020204" pitchFamily="34" charset="0"/>
              <a:buChar char="•"/>
            </a:pPr>
            <a:r>
              <a:rPr lang="en-US" dirty="0"/>
              <a:t>Most TPs in first 30 days are done by case managers (2 new staff) feeling like we are adding more work for them</a:t>
            </a:r>
          </a:p>
          <a:p>
            <a:pPr marL="171450" indent="-171450">
              <a:buFont typeface="Arial" panose="020B0604020202020204" pitchFamily="34" charset="0"/>
              <a:buChar char="•"/>
            </a:pPr>
            <a:r>
              <a:rPr lang="en-US" dirty="0"/>
              <a:t>Adult Learning happens best when it is most practical. Some of the key messaging is more practical after the 30 days of arrival. (Importance of adding CO messaging to 30-90 Day TPS and volunteer TPs</a:t>
            </a:r>
          </a:p>
          <a:p>
            <a:pPr marL="171450" indent="-171450">
              <a:buFont typeface="Arial" panose="020B0604020202020204" pitchFamily="34" charset="0"/>
              <a:buChar char="•"/>
            </a:pPr>
            <a:r>
              <a:rPr lang="en-US" dirty="0"/>
              <a:t>Concern about documentation</a:t>
            </a:r>
          </a:p>
          <a:p>
            <a:pPr marL="0" indent="0">
              <a:buFont typeface="Arial" panose="020B0604020202020204" pitchFamily="34" charset="0"/>
              <a:buNone/>
            </a:pPr>
            <a:r>
              <a:rPr lang="en-US" dirty="0"/>
              <a:t>Successes</a:t>
            </a:r>
          </a:p>
          <a:p>
            <a:pPr marL="171450" indent="-171450">
              <a:buFont typeface="Arial" panose="020B0604020202020204" pitchFamily="34" charset="0"/>
              <a:buChar char="•"/>
            </a:pPr>
            <a:r>
              <a:rPr lang="en-US" dirty="0"/>
              <a:t>Getting this far in the process has been a huge success. </a:t>
            </a:r>
          </a:p>
          <a:p>
            <a:pPr marL="171450" indent="-171450">
              <a:buFont typeface="Arial" panose="020B0604020202020204" pitchFamily="34" charset="0"/>
              <a:buChar char="•"/>
            </a:pPr>
            <a:r>
              <a:rPr lang="en-US" dirty="0"/>
              <a:t>We have had a few of the classes with staff teaching- opportunity to help our co-workers grow in areas of consistent messaging, not going “rogue” with information</a:t>
            </a:r>
          </a:p>
          <a:p>
            <a:pPr marL="171450" indent="-171450">
              <a:buFont typeface="Arial" panose="020B0604020202020204" pitchFamily="34" charset="0"/>
              <a:buChar char="•"/>
            </a:pPr>
            <a:r>
              <a:rPr lang="en-US" dirty="0"/>
              <a:t>Mapping activity and staff workshops were helpful for staff to see a large picture, have an idea of who/team does what, help bring up questions and find answers</a:t>
            </a:r>
          </a:p>
          <a:p>
            <a:pPr marL="171450" indent="-171450">
              <a:buFont typeface="Arial" panose="020B0604020202020204" pitchFamily="34" charset="0"/>
              <a:buChar char="•"/>
            </a:pPr>
            <a:r>
              <a:rPr lang="en-US" dirty="0"/>
              <a:t>Really helpful feedback from staff </a:t>
            </a:r>
          </a:p>
          <a:p>
            <a:pPr marL="171450" indent="-171450">
              <a:buFont typeface="Arial" panose="020B0604020202020204" pitchFamily="34" charset="0"/>
              <a:buChar char="•"/>
            </a:pPr>
            <a:r>
              <a:rPr lang="en-US" dirty="0"/>
              <a:t>Updated ETO documenting </a:t>
            </a:r>
          </a:p>
          <a:p>
            <a:pPr marL="171450" indent="-171450">
              <a:buFont typeface="Arial" panose="020B0604020202020204" pitchFamily="34" charset="0"/>
              <a:buChar char="•"/>
            </a:pPr>
            <a:r>
              <a:rPr lang="en-US" dirty="0"/>
              <a:t>Help simplify information delivery with TP Guides</a:t>
            </a:r>
          </a:p>
          <a:p>
            <a:pPr marL="171450" indent="-171450">
              <a:buFont typeface="Arial" panose="020B0604020202020204" pitchFamily="34" charset="0"/>
              <a:buChar char="•"/>
            </a:pPr>
            <a:r>
              <a:rPr lang="en-US" dirty="0"/>
              <a:t>Help build team atmosphere</a:t>
            </a:r>
          </a:p>
          <a:p>
            <a:pPr marL="0" indent="0">
              <a:buFont typeface="Arial" panose="020B0604020202020204" pitchFamily="34" charset="0"/>
              <a:buNone/>
            </a:pPr>
            <a:endParaRPr lang="en-US" b="0" dirty="0">
              <a:solidFill>
                <a:schemeClr val="bg1"/>
              </a:solidFill>
            </a:endParaRPr>
          </a:p>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dirty="0"/>
          </a:p>
        </p:txBody>
      </p:sp>
    </p:spTree>
    <p:extLst>
      <p:ext uri="{BB962C8B-B14F-4D97-AF65-F5344CB8AC3E}">
        <p14:creationId xmlns:p14="http://schemas.microsoft.com/office/powerpoint/2010/main" val="1410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16</a:t>
            </a:fld>
            <a:endParaRPr lang="en-US" dirty="0"/>
          </a:p>
        </p:txBody>
      </p:sp>
    </p:spTree>
    <p:extLst>
      <p:ext uri="{BB962C8B-B14F-4D97-AF65-F5344CB8AC3E}">
        <p14:creationId xmlns:p14="http://schemas.microsoft.com/office/powerpoint/2010/main" val="2481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a:t>
            </a:r>
          </a:p>
          <a:p>
            <a:endParaRPr lang="en-US" dirty="0"/>
          </a:p>
          <a:p>
            <a:pPr marL="0" algn="l" defTabSz="914400" rtl="0" eaLnBrk="1" latinLnBrk="0" hangingPunct="1">
              <a:buFont typeface="Arial" panose="020B0604020202020204" pitchFamily="34" charset="0"/>
              <a:buNone/>
            </a:pPr>
            <a:r>
              <a:rPr lang="en-US" sz="1200" kern="1200" dirty="0">
                <a:solidFill>
                  <a:schemeClr val="tx1"/>
                </a:solidFill>
                <a:latin typeface="+mn-lt"/>
                <a:ea typeface="+mn-ea"/>
                <a:cs typeface="+mn-cs"/>
              </a:rPr>
              <a:t>Before we get started, let’s review some housekeeping items. This meeting is being recorded and will be hosted on </a:t>
            </a:r>
            <a:r>
              <a:rPr lang="en-US" sz="1200" kern="1200" dirty="0" err="1">
                <a:solidFill>
                  <a:schemeClr val="tx1"/>
                </a:solidFill>
                <a:latin typeface="+mn-lt"/>
                <a:ea typeface="+mn-ea"/>
                <a:cs typeface="+mn-cs"/>
              </a:rPr>
              <a:t>MRSConnect</a:t>
            </a:r>
            <a:r>
              <a:rPr lang="en-US" sz="1200" kern="1200" dirty="0">
                <a:solidFill>
                  <a:schemeClr val="tx1"/>
                </a:solidFill>
                <a:latin typeface="+mn-lt"/>
                <a:ea typeface="+mn-ea"/>
                <a:cs typeface="+mn-cs"/>
              </a:rPr>
              <a:t> as well as emailed to you. </a:t>
            </a:r>
          </a:p>
          <a:p>
            <a:pPr marL="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0" algn="l" defTabSz="914400" rtl="0" eaLnBrk="1" latinLnBrk="0" hangingPunct="1">
              <a:buFont typeface="Arial" panose="020B0604020202020204" pitchFamily="34" charset="0"/>
              <a:buNone/>
            </a:pPr>
            <a:r>
              <a:rPr lang="en-US" sz="1200" kern="1200" dirty="0">
                <a:solidFill>
                  <a:schemeClr val="tx1"/>
                </a:solidFill>
                <a:latin typeface="+mn-lt"/>
                <a:ea typeface="+mn-ea"/>
                <a:cs typeface="+mn-cs"/>
              </a:rPr>
              <a:t>Please use the chat feature or unmute yourself to join the discussion portion of today’s meeting. If things get too hairy, I’ll have you raise your hand and then call on your to unmute.</a:t>
            </a:r>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dirty="0"/>
          </a:p>
        </p:txBody>
      </p:sp>
    </p:spTree>
    <p:extLst>
      <p:ext uri="{BB962C8B-B14F-4D97-AF65-F5344CB8AC3E}">
        <p14:creationId xmlns:p14="http://schemas.microsoft.com/office/powerpoint/2010/main" val="236992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11"/>
              </a:spcBef>
              <a:spcAft>
                <a:spcPts val="611"/>
              </a:spcAft>
              <a:buClrTx/>
              <a:buSzTx/>
              <a:buFontTx/>
              <a:buNone/>
              <a:tabLst/>
              <a:defRPr/>
            </a:pPr>
            <a:r>
              <a:rPr lang="en-US" b="0" i="0" dirty="0">
                <a:solidFill>
                  <a:srgbClr val="000000"/>
                </a:solidFill>
                <a:effectLst/>
                <a:latin typeface="Arial" panose="020B0604020202020204" pitchFamily="34" charset="0"/>
              </a:rPr>
              <a:t>CORE is seeking domestic CO providers to participate in user testing around newly updated Cultural Orientation Objectives and Indicators approved by PRM. The Domestic CO Objective and Indicator (CO O&amp;I) User Testing will provide an opportunity for U.S.-based resettlement staff who deliver or have delivered Cultural Orientation to review, verify, and identify training and resources for the updated and approved CO O&amp;Is. Users WILL NOT add, remove, or edit the language of the CO O&amp;Is. You should have received an email with more information about the project, including a one-page Domestic CO O&amp;I User Testing Overview and a CO O&amp;I User Testing FAQ document. If you have not, shoot me an email and I’ll make sure to get it to you.</a:t>
            </a:r>
          </a:p>
          <a:p>
            <a:pPr marL="0" marR="0" lvl="0" indent="0" algn="l" defTabSz="914400" rtl="0" eaLnBrk="1" fontAlgn="auto" latinLnBrk="0" hangingPunct="1">
              <a:lnSpc>
                <a:spcPct val="100000"/>
              </a:lnSpc>
              <a:spcBef>
                <a:spcPts val="611"/>
              </a:spcBef>
              <a:spcAft>
                <a:spcPts val="611"/>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611"/>
              </a:spcBef>
              <a:spcAft>
                <a:spcPts val="611"/>
              </a:spcAft>
              <a:buClrTx/>
              <a:buSzTx/>
              <a:buFontTx/>
              <a:buNone/>
              <a:tabLst/>
              <a:defRPr/>
            </a:pPr>
            <a:r>
              <a:rPr lang="en-US" sz="1200" b="0" i="0" dirty="0">
                <a:solidFill>
                  <a:srgbClr val="000000"/>
                </a:solidFill>
                <a:effectLst/>
                <a:latin typeface="Arial" panose="020B0604020202020204" pitchFamily="34" charset="0"/>
              </a:rPr>
              <a:t>The new </a:t>
            </a:r>
            <a:r>
              <a:rPr lang="en-US" sz="1200" b="0" i="0" u="sng" dirty="0">
                <a:solidFill>
                  <a:srgbClr val="284FA1"/>
                </a:solidFill>
                <a:effectLst/>
                <a:latin typeface="inherit"/>
                <a:hlinkClick r:id="rId3"/>
              </a:rPr>
              <a:t>Settle In website</a:t>
            </a:r>
            <a:r>
              <a:rPr lang="en-US" sz="1200" b="0" i="0" dirty="0">
                <a:solidFill>
                  <a:srgbClr val="000000"/>
                </a:solidFill>
                <a:effectLst/>
                <a:latin typeface="Arial" panose="020B0604020202020204" pitchFamily="34" charset="0"/>
              </a:rPr>
              <a:t> is now live and ready for use by refugees and other newcomers resettling to the United States. This website replaces the existing CORE Resettlement Navigator website. With resources in ten languages, including Dari and Pashto, the new look and feel of the website harmonizes with CORE's other refugee-facing platforms, the </a:t>
            </a:r>
            <a:r>
              <a:rPr lang="en-US" sz="1200" b="0" i="0" u="sng" dirty="0">
                <a:solidFill>
                  <a:srgbClr val="284FA1"/>
                </a:solidFill>
                <a:effectLst/>
                <a:latin typeface="inherit"/>
                <a:hlinkClick r:id="rId4"/>
              </a:rPr>
              <a:t>Settle In app</a:t>
            </a:r>
            <a:r>
              <a:rPr lang="en-US" sz="1200" b="0" i="0" dirty="0">
                <a:solidFill>
                  <a:srgbClr val="000000"/>
                </a:solidFill>
                <a:effectLst/>
                <a:latin typeface="Arial" panose="020B0604020202020204" pitchFamily="34" charset="0"/>
              </a:rPr>
              <a:t>, and </a:t>
            </a:r>
            <a:r>
              <a:rPr lang="en-US" sz="1200" b="0" i="0" u="sng" dirty="0">
                <a:solidFill>
                  <a:srgbClr val="284FA1"/>
                </a:solidFill>
                <a:effectLst/>
                <a:latin typeface="inherit"/>
                <a:hlinkClick r:id="rId5"/>
              </a:rPr>
              <a:t>Settle In Facebook</a:t>
            </a:r>
            <a:r>
              <a:rPr lang="en-US" sz="1200" b="0" i="0" dirty="0">
                <a:solidFill>
                  <a:srgbClr val="000000"/>
                </a:solidFill>
                <a:effectLst/>
                <a:latin typeface="Arial" panose="020B0604020202020204" pitchFamily="34" charset="0"/>
              </a:rPr>
              <a:t>. Additionally, its design aims to address newcomer digital and language literacy needs through better navigation, more visuals, and showcasing of video content. To ensure a smooth transition for users, CORE will update all its resources to direct users to Settle In.</a:t>
            </a:r>
          </a:p>
          <a:p>
            <a:pPr marL="0" marR="0" lvl="0" indent="0" algn="l" defTabSz="914400" rtl="0" eaLnBrk="1" fontAlgn="auto" latinLnBrk="0" hangingPunct="1">
              <a:lnSpc>
                <a:spcPct val="100000"/>
              </a:lnSpc>
              <a:spcBef>
                <a:spcPts val="611"/>
              </a:spcBef>
              <a:spcAft>
                <a:spcPts val="611"/>
              </a:spcAft>
              <a:buClrTx/>
              <a:buSzTx/>
              <a:buFontTx/>
              <a:buNone/>
              <a:tabLst/>
              <a:defRPr/>
            </a:pPr>
            <a:endParaRPr lang="en-US" b="0" i="0" dirty="0">
              <a:solidFill>
                <a:srgbClr val="000000"/>
              </a:solidFill>
              <a:effectLst/>
              <a:latin typeface="Arial" panose="020B0604020202020204" pitchFamily="34" charset="0"/>
            </a:endParaRPr>
          </a:p>
          <a:p>
            <a:pPr algn="just" rtl="0" fontAlgn="base"/>
            <a:r>
              <a:rPr lang="en-US" sz="1200" b="0" i="0" dirty="0">
                <a:solidFill>
                  <a:srgbClr val="000000"/>
                </a:solidFill>
                <a:effectLst/>
                <a:latin typeface="Arial" panose="020B0604020202020204" pitchFamily="34" charset="0"/>
              </a:rPr>
              <a:t>Watch and share CORE’s new </a:t>
            </a:r>
            <a:r>
              <a:rPr lang="en-US" sz="1200" b="0" i="0" u="sng" strike="noStrike" dirty="0">
                <a:solidFill>
                  <a:srgbClr val="0563C1"/>
                </a:solidFill>
                <a:effectLst/>
                <a:latin typeface="Arial" panose="020B0604020202020204" pitchFamily="34" charset="0"/>
                <a:hlinkClick r:id="rId6"/>
              </a:rPr>
              <a:t>U.S. Laws: Rights &amp; Responsibilities</a:t>
            </a:r>
            <a:r>
              <a:rPr lang="en-US" sz="1200" b="0" i="0" dirty="0">
                <a:solidFill>
                  <a:srgbClr val="000000"/>
                </a:solidFill>
                <a:effectLst/>
                <a:latin typeface="Arial" panose="020B0604020202020204" pitchFamily="34" charset="0"/>
              </a:rPr>
              <a:t> video and fact sheet with newcomers. These resources provide basic information about U.S. laws and can also assist in facilitating further discussions about newcomer rights and responsibilities during Cultural Orientation.   Available in: Arabic, Burmese, Dari, English, Kinyarwanda, Pashto, Russian, Spanish, and Swahili. </a:t>
            </a:r>
            <a:endParaRPr lang="en-US" b="0" i="0" dirty="0">
              <a:solidFill>
                <a:srgbClr val="000000"/>
              </a:solidFill>
              <a:effectLst/>
              <a:latin typeface="Arial" panose="020B0604020202020204" pitchFamily="34" charset="0"/>
            </a:endParaRPr>
          </a:p>
          <a:p>
            <a:pPr>
              <a:spcBef>
                <a:spcPts val="611"/>
              </a:spcBef>
              <a:spcAft>
                <a:spcPts val="611"/>
              </a:spcAft>
            </a:pPr>
            <a:endParaRPr lang="en-US" sz="1200" dirty="0">
              <a:solidFill>
                <a:srgbClr val="215968"/>
              </a:solidFill>
              <a:latin typeface="+mn-lt"/>
            </a:endParaRPr>
          </a:p>
          <a:p>
            <a:pPr>
              <a:spcBef>
                <a:spcPts val="611"/>
              </a:spcBef>
              <a:spcAft>
                <a:spcPts val="611"/>
              </a:spcAft>
            </a:pPr>
            <a:r>
              <a:rPr lang="en-US" sz="1200" dirty="0">
                <a:solidFill>
                  <a:srgbClr val="215968"/>
                </a:solidFill>
                <a:latin typeface="+mn-lt"/>
              </a:rPr>
              <a:t>Before I move on any questions? </a:t>
            </a:r>
            <a:endParaRPr lang="en-US" sz="1200" dirty="0">
              <a:solidFill>
                <a:srgbClr val="212529"/>
              </a:solidFill>
              <a:latin typeface="+mn-lt"/>
            </a:endParaRPr>
          </a:p>
          <a:p>
            <a:pPr marL="0" marR="0" fontAlgn="base">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dirty="0"/>
          </a:p>
        </p:txBody>
      </p:sp>
    </p:spTree>
    <p:extLst>
      <p:ext uri="{BB962C8B-B14F-4D97-AF65-F5344CB8AC3E}">
        <p14:creationId xmlns:p14="http://schemas.microsoft.com/office/powerpoint/2010/main" val="16361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Any questions? </a:t>
            </a:r>
          </a:p>
        </p:txBody>
      </p:sp>
      <p:sp>
        <p:nvSpPr>
          <p:cNvPr id="4" name="Slide Number Placeholder 3"/>
          <p:cNvSpPr>
            <a:spLocks noGrp="1"/>
          </p:cNvSpPr>
          <p:nvPr>
            <p:ph type="sldNum" sz="quarter" idx="5"/>
          </p:nvPr>
        </p:nvSpPr>
        <p:spPr/>
        <p:txBody>
          <a:bodyPr/>
          <a:lstStyle/>
          <a:p>
            <a:fld id="{618F67FF-F859-4DEB-A589-302E10C0D54C}" type="slidenum">
              <a:rPr lang="en-US" smtClean="0"/>
              <a:t>4</a:t>
            </a:fld>
            <a:endParaRPr lang="en-US" dirty="0"/>
          </a:p>
        </p:txBody>
      </p:sp>
    </p:spTree>
    <p:extLst>
      <p:ext uri="{BB962C8B-B14F-4D97-AF65-F5344CB8AC3E}">
        <p14:creationId xmlns:p14="http://schemas.microsoft.com/office/powerpoint/2010/main" val="396427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5</a:t>
            </a:fld>
            <a:endParaRPr lang="en-US" dirty="0"/>
          </a:p>
        </p:txBody>
      </p:sp>
    </p:spTree>
    <p:extLst>
      <p:ext uri="{BB962C8B-B14F-4D97-AF65-F5344CB8AC3E}">
        <p14:creationId xmlns:p14="http://schemas.microsoft.com/office/powerpoint/2010/main" val="59581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dirty="0"/>
          </a:p>
        </p:txBody>
      </p:sp>
    </p:spTree>
    <p:extLst>
      <p:ext uri="{BB962C8B-B14F-4D97-AF65-F5344CB8AC3E}">
        <p14:creationId xmlns:p14="http://schemas.microsoft.com/office/powerpoint/2010/main" val="316460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dirty="0"/>
          </a:p>
        </p:txBody>
      </p:sp>
    </p:spTree>
    <p:extLst>
      <p:ext uri="{BB962C8B-B14F-4D97-AF65-F5344CB8AC3E}">
        <p14:creationId xmlns:p14="http://schemas.microsoft.com/office/powerpoint/2010/main" val="215696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For today, we’ll focus a bit more on the whole office approach. We’ve been encouraging a whole office approach for some time and I’m excited to have Beth Carney from CC Indianapolis talk to you today about how they’ve implemented it, including some of the challenges that have arisen.</a:t>
            </a:r>
          </a:p>
          <a:p>
            <a:pPr algn="l" fontAlgn="base"/>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Again, this approach is meant to reinforce CO messaging and improve cognitive load. Is it NOT meant to take the place of stand alone CO sessions.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that, I’ll turn it over to you Beth! </a:t>
            </a:r>
          </a:p>
          <a:p>
            <a:pPr algn="l" fontAlgn="base"/>
            <a:endParaRPr lang="en-US" dirty="0"/>
          </a:p>
          <a:p>
            <a:pPr algn="l" fontAlgn="base"/>
            <a:endParaRPr lang="en-US" dirty="0"/>
          </a:p>
          <a:p>
            <a:pPr algn="l" fontAlgn="base"/>
            <a:r>
              <a:rPr lang="en-US" dirty="0"/>
              <a:t>. </a:t>
            </a:r>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dirty="0"/>
          </a:p>
        </p:txBody>
      </p:sp>
    </p:spTree>
    <p:extLst>
      <p:ext uri="{BB962C8B-B14F-4D97-AF65-F5344CB8AC3E}">
        <p14:creationId xmlns:p14="http://schemas.microsoft.com/office/powerpoint/2010/main" val="416873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618F67FF-F859-4DEB-A589-302E10C0D54C}" type="slidenum">
              <a:rPr lang="en-US" smtClean="0"/>
              <a:t>9</a:t>
            </a:fld>
            <a:endParaRPr lang="en-US" dirty="0"/>
          </a:p>
        </p:txBody>
      </p:sp>
    </p:spTree>
    <p:extLst>
      <p:ext uri="{BB962C8B-B14F-4D97-AF65-F5344CB8AC3E}">
        <p14:creationId xmlns:p14="http://schemas.microsoft.com/office/powerpoint/2010/main" val="118218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C68727FE-CFA9-466B-8294-22B1ECFCC01B}" type="datetime1">
              <a:rPr lang="en-US" smtClean="0"/>
              <a:t>6/15/2022</a:t>
            </a:fld>
            <a:endParaRPr lang="en-US" dirty="0"/>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3CB3EBA4-F2E3-4BB3-A870-BC2C2FCBFD2E}" type="datetime1">
              <a:rPr lang="en-US" smtClean="0"/>
              <a:t>6/15/2022</a:t>
            </a:fld>
            <a:endParaRPr lang="en-US" dirty="0"/>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D67CC945-9FFE-40D6-A086-872EB839E035}" type="datetime1">
              <a:rPr lang="en-US" smtClean="0"/>
              <a:t>6/15/2022</a:t>
            </a:fld>
            <a:endParaRPr lang="en-US" dirty="0"/>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6F0A7327-C1F5-4962-88AE-E4E9AD32732B}" type="datetime1">
              <a:rPr lang="en-US" smtClean="0"/>
              <a:t>6/15/2022</a:t>
            </a:fld>
            <a:endParaRPr lang="en-US" dirty="0"/>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B5E3F20A-1C61-4D75-A2C5-9AA52C345D4A}" type="datetime1">
              <a:rPr lang="en-US" smtClean="0"/>
              <a:t>6/15/2022</a:t>
            </a:fld>
            <a:endParaRPr lang="en-US" dirty="0"/>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7E350886-17B4-458B-94EF-7132DFD4D1C8}" type="datetime1">
              <a:rPr lang="en-US" smtClean="0"/>
              <a:t>6/15/2022</a:t>
            </a:fld>
            <a:endParaRPr lang="en-US" dirty="0"/>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56A7EBCE-602F-4E3B-BBAC-7908E33E3D67}" type="datetime1">
              <a:rPr lang="en-US" smtClean="0"/>
              <a:t>6/15/2022</a:t>
            </a:fld>
            <a:endParaRPr lang="en-US" dirty="0"/>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A922F2A3-D2DD-469F-8CA1-A3816FB44FE8}" type="datetime1">
              <a:rPr lang="en-US" smtClean="0"/>
              <a:t>6/15/2022</a:t>
            </a:fld>
            <a:endParaRPr lang="en-US" dirty="0"/>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9F2CE7E7-FACE-439D-AE67-80C6D7FB1F32}" type="datetime1">
              <a:rPr lang="en-US" smtClean="0"/>
              <a:t>6/15/2022</a:t>
            </a:fld>
            <a:endParaRPr lang="en-US" dirty="0"/>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CCA82EF8-9983-462B-87C2-BF045594BF72}" type="datetime1">
              <a:rPr lang="en-US" smtClean="0"/>
              <a:t>6/15/2022</a:t>
            </a:fld>
            <a:endParaRPr lang="en-US" dirty="0"/>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B56F2B75-688D-4C86-B7BD-31FFDD0326BB}" type="datetime1">
              <a:rPr lang="en-US" smtClean="0"/>
              <a:t>6/15/2022</a:t>
            </a:fld>
            <a:endParaRPr lang="en-US" dirty="0"/>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dirty="0"/>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82B9E-BB26-4884-A2DA-3566BD938913}" type="datetime1">
              <a:rPr lang="en-US" smtClean="0"/>
              <a:t>6/15/2022</a:t>
            </a:fld>
            <a:endParaRPr lang="en-US" dirty="0"/>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dirty="0"/>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oresourceexchange.org/contact-u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jzubko-cunha@usccb.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r/NDSYZBQ"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protect-us.mimecast.com/s/TBm5CxkyqRtJV5GJUV3EGf?domain=coresourceexchange.us11.list-manage.com" TargetMode="External"/><Relationship Id="rId4" Type="http://schemas.openxmlformats.org/officeDocument/2006/relationships/hyperlink" Target="https://protect-us.mimecast.com/s/IwgzC73M8gimgWELuB-hck?domain=r20.rs6.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oresourceexchange.org/wp-content/uploads/2019/09/Cognitive-Load-Poster.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coresourceexchange.org/guide/how-to-integrate-digital-technology-in-cultural-orientation/" TargetMode="External"/><Relationship Id="rId3" Type="http://schemas.openxmlformats.org/officeDocument/2006/relationships/hyperlink" Target="https://coresourceexchange.org/whole-office-approach-to-cultural-orientation/" TargetMode="External"/><Relationship Id="rId7" Type="http://schemas.openxmlformats.org/officeDocument/2006/relationships/hyperlink" Target="https://coresourceexchange.org/guide/delivering-effective-remote-cultural-orientat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coresourceexchange.org/guide/promising-practice-using-volunteers-for-cultural-orientation/" TargetMode="External"/><Relationship Id="rId11" Type="http://schemas.openxmlformats.org/officeDocument/2006/relationships/hyperlink" Target="https://coresourceexchange.org/guide/promising-practice-delivering-gender-segregated-cultural-orientation-sessions/" TargetMode="External"/><Relationship Id="rId5" Type="http://schemas.openxmlformats.org/officeDocument/2006/relationships/hyperlink" Target="https://coresourceexchange.org/guide/promising-practice-including-guests-from-the-community/" TargetMode="External"/><Relationship Id="rId10" Type="http://schemas.openxmlformats.org/officeDocument/2006/relationships/hyperlink" Target="https://coresourceexchange.org/guide/how-to-create-interactive-one-on-one-sessions/" TargetMode="External"/><Relationship Id="rId4" Type="http://schemas.openxmlformats.org/officeDocument/2006/relationships/hyperlink" Target="https://coresourceexchange.org/resources-for-community-partners-and-sponsors/" TargetMode="External"/><Relationship Id="rId9" Type="http://schemas.openxmlformats.org/officeDocument/2006/relationships/hyperlink" Target="https://coresourceexchange.org/refugee-popula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C437C7-74EA-4953-9A0D-B9E06926F613}"/>
              </a:ext>
            </a:extLst>
          </p:cNvPr>
          <p:cNvSpPr txBox="1"/>
          <p:nvPr/>
        </p:nvSpPr>
        <p:spPr>
          <a:xfrm>
            <a:off x="9401452" y="374253"/>
            <a:ext cx="2374303" cy="369332"/>
          </a:xfrm>
          <a:prstGeom prst="rect">
            <a:avLst/>
          </a:prstGeom>
          <a:noFill/>
        </p:spPr>
        <p:txBody>
          <a:bodyPr wrap="square" rtlCol="0">
            <a:spAutoFit/>
          </a:bodyPr>
          <a:lstStyle/>
          <a:p>
            <a:pPr algn="r"/>
            <a:r>
              <a:rPr lang="en-US" dirty="0">
                <a:latin typeface="Open Sans" panose="020B0606030504020204" pitchFamily="34" charset="0"/>
                <a:ea typeface="Open Sans" panose="020B0606030504020204" pitchFamily="34" charset="0"/>
                <a:cs typeface="Open Sans" panose="020B0606030504020204" pitchFamily="34" charset="0"/>
              </a:rPr>
              <a:t>June 15. 2022</a:t>
            </a:r>
          </a:p>
        </p:txBody>
      </p:sp>
      <p:sp>
        <p:nvSpPr>
          <p:cNvPr id="11" name="Rectangle: Rounded Corners 10">
            <a:extLst>
              <a:ext uri="{FF2B5EF4-FFF2-40B4-BE49-F238E27FC236}">
                <a16:creationId xmlns:a16="http://schemas.microsoft.com/office/drawing/2014/main" id="{9F83BF2D-BB51-4E6B-936D-51539BF2F3AC}"/>
              </a:ext>
            </a:extLst>
          </p:cNvPr>
          <p:cNvSpPr/>
          <p:nvPr/>
        </p:nvSpPr>
        <p:spPr>
          <a:xfrm>
            <a:off x="3326267" y="2273214"/>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15193" y="1942154"/>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D4AAD64D-C38E-4F3A-8882-C9E44707EE92}"/>
              </a:ext>
            </a:extLst>
          </p:cNvPr>
          <p:cNvSpPr/>
          <p:nvPr/>
        </p:nvSpPr>
        <p:spPr>
          <a:xfrm>
            <a:off x="3307049" y="3073066"/>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0B5C836B-ABA7-4DEE-A51A-0C63E122D677}"/>
              </a:ext>
            </a:extLst>
          </p:cNvPr>
          <p:cNvSpPr/>
          <p:nvPr/>
        </p:nvSpPr>
        <p:spPr>
          <a:xfrm>
            <a:off x="5228074" y="3100550"/>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latin typeface="Open Sans"/>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2C987B09-760D-4515-99F9-79A9D421D587}"/>
              </a:ext>
            </a:extLst>
          </p:cNvPr>
          <p:cNvSpPr/>
          <p:nvPr/>
        </p:nvSpPr>
        <p:spPr>
          <a:xfrm>
            <a:off x="7129881" y="3103083"/>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descr="Stars">
            <a:extLst>
              <a:ext uri="{FF2B5EF4-FFF2-40B4-BE49-F238E27FC236}">
                <a16:creationId xmlns:a16="http://schemas.microsoft.com/office/drawing/2014/main" id="{BE928A71-9A85-4656-843C-514170BF3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5108" y="3048426"/>
            <a:ext cx="914400" cy="914400"/>
          </a:xfrm>
          <a:prstGeom prst="rect">
            <a:avLst/>
          </a:prstGeom>
        </p:spPr>
      </p:pic>
      <p:grpSp>
        <p:nvGrpSpPr>
          <p:cNvPr id="17" name="Group 16">
            <a:extLst>
              <a:ext uri="{FF2B5EF4-FFF2-40B4-BE49-F238E27FC236}">
                <a16:creationId xmlns:a16="http://schemas.microsoft.com/office/drawing/2014/main" id="{CE742A8E-AC0A-48F7-B2B0-933EBF4B53DC}"/>
              </a:ext>
            </a:extLst>
          </p:cNvPr>
          <p:cNvGrpSpPr/>
          <p:nvPr/>
        </p:nvGrpSpPr>
        <p:grpSpPr>
          <a:xfrm>
            <a:off x="2697437" y="2755400"/>
            <a:ext cx="1933383" cy="1856802"/>
            <a:chOff x="4997227" y="1643928"/>
            <a:chExt cx="2610486" cy="2507086"/>
          </a:xfrm>
          <a:solidFill>
            <a:schemeClr val="bg1"/>
          </a:solidFill>
        </p:grpSpPr>
        <p:sp>
          <p:nvSpPr>
            <p:cNvPr id="18" name="Rectangle 17">
              <a:extLst>
                <a:ext uri="{FF2B5EF4-FFF2-40B4-BE49-F238E27FC236}">
                  <a16:creationId xmlns:a16="http://schemas.microsoft.com/office/drawing/2014/main" id="{08C05EB1-E0B3-4D3C-A36C-89B0170651B1}"/>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48B34BA7-1CA9-44AA-8565-BA3EB8A5C37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42A156-5CE6-49E8-84FB-B8EC144D76B4}"/>
                </a:ext>
              </a:extLst>
            </p:cNvPr>
            <p:cNvSpPr/>
            <p:nvPr/>
          </p:nvSpPr>
          <p:spPr>
            <a:xfrm rot="1199968">
              <a:off x="5233601" y="3873286"/>
              <a:ext cx="584878" cy="277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66BE91E-E54E-42A8-B729-D295D385C0D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A7555D81-23FD-4E28-A0E6-E2C93A847D0D}"/>
              </a:ext>
            </a:extLst>
          </p:cNvPr>
          <p:cNvSpPr txBox="1"/>
          <p:nvPr/>
        </p:nvSpPr>
        <p:spPr>
          <a:xfrm rot="20686718">
            <a:off x="2889988" y="3094105"/>
            <a:ext cx="1686989" cy="830997"/>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FY 2022 </a:t>
            </a:r>
          </a:p>
          <a:p>
            <a:pPr algn="ctr"/>
            <a:r>
              <a:rPr lang="en-US" sz="2400" dirty="0">
                <a:latin typeface="Open Sans" panose="020B0606030504020204" pitchFamily="34" charset="0"/>
                <a:ea typeface="Open Sans" panose="020B0606030504020204" pitchFamily="34" charset="0"/>
                <a:cs typeface="Open Sans" panose="020B0606030504020204" pitchFamily="34" charset="0"/>
              </a:rPr>
              <a:t>Q3</a:t>
            </a: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66" y="5246553"/>
            <a:ext cx="3152593" cy="1141779"/>
          </a:xfrm>
          <a:prstGeom prst="rect">
            <a:avLst/>
          </a:prstGeom>
          <a:ln>
            <a:noFill/>
          </a:ln>
          <a:effectLst/>
        </p:spPr>
      </p:pic>
      <p:pic>
        <p:nvPicPr>
          <p:cNvPr id="28" name="Picture 8">
            <a:extLst>
              <a:ext uri="{FF2B5EF4-FFF2-40B4-BE49-F238E27FC236}">
                <a16:creationId xmlns:a16="http://schemas.microsoft.com/office/drawing/2014/main" id="{42137908-CA2C-435A-A145-D2EA814DA51A}"/>
              </a:ext>
            </a:extLst>
          </p:cNvPr>
          <p:cNvPicPr>
            <a:picLocks noChangeAspect="1"/>
          </p:cNvPicPr>
          <p:nvPr/>
        </p:nvPicPr>
        <p:blipFill>
          <a:blip r:embed="rId6"/>
          <a:srcRect/>
          <a:stretch>
            <a:fillRect/>
          </a:stretch>
        </p:blipFill>
        <p:spPr>
          <a:xfrm>
            <a:off x="9544188" y="2763518"/>
            <a:ext cx="695203" cy="1117628"/>
          </a:xfrm>
          <a:prstGeom prst="rect">
            <a:avLst/>
          </a:prstGeom>
        </p:spPr>
      </p:pic>
      <p:pic>
        <p:nvPicPr>
          <p:cNvPr id="30" name="Picture 28">
            <a:extLst>
              <a:ext uri="{FF2B5EF4-FFF2-40B4-BE49-F238E27FC236}">
                <a16:creationId xmlns:a16="http://schemas.microsoft.com/office/drawing/2014/main" id="{5D11969D-690A-4E11-9402-2DA6342D61F4}"/>
              </a:ext>
            </a:extLst>
          </p:cNvPr>
          <p:cNvPicPr>
            <a:picLocks noChangeAspect="1"/>
          </p:cNvPicPr>
          <p:nvPr/>
        </p:nvPicPr>
        <p:blipFill>
          <a:blip r:embed="rId7"/>
          <a:srcRect l="958" t="958" r="2927" b="627"/>
          <a:stretch>
            <a:fillRect/>
          </a:stretch>
        </p:blipFill>
        <p:spPr>
          <a:xfrm>
            <a:off x="9632907" y="4176010"/>
            <a:ext cx="775473" cy="2386412"/>
          </a:xfrm>
          <a:prstGeom prst="rect">
            <a:avLst/>
          </a:prstGeom>
        </p:spPr>
      </p:pic>
      <p:sp>
        <p:nvSpPr>
          <p:cNvPr id="10" name="TextBox 9">
            <a:extLst>
              <a:ext uri="{FF2B5EF4-FFF2-40B4-BE49-F238E27FC236}">
                <a16:creationId xmlns:a16="http://schemas.microsoft.com/office/drawing/2014/main" id="{D32512CE-1342-45EB-862F-670FFF10EF84}"/>
              </a:ext>
            </a:extLst>
          </p:cNvPr>
          <p:cNvSpPr txBox="1"/>
          <p:nvPr/>
        </p:nvSpPr>
        <p:spPr>
          <a:xfrm>
            <a:off x="-18144" y="608524"/>
            <a:ext cx="12191999" cy="2554545"/>
          </a:xfrm>
          <a:prstGeom prst="rect">
            <a:avLst/>
          </a:prstGeom>
          <a:noFill/>
        </p:spPr>
        <p:txBody>
          <a:bodyPr wrap="square" lIns="91440" tIns="45720" rIns="91440" bIns="45720" rtlCol="0" anchor="t">
            <a:spAutoFit/>
          </a:bodyPr>
          <a:lstStyle/>
          <a:p>
            <a:pPr algn="ctr"/>
            <a:r>
              <a:rPr lang="en-US" sz="4000" b="1" dirty="0">
                <a:latin typeface="Open Sans"/>
                <a:ea typeface="Open Sans" panose="020B0606030504020204" pitchFamily="34" charset="0"/>
                <a:cs typeface="Open Sans" panose="020B0606030504020204" pitchFamily="34" charset="0"/>
              </a:rPr>
              <a:t>Cultural Orientation </a:t>
            </a:r>
          </a:p>
          <a:p>
            <a:pPr algn="ctr"/>
            <a:r>
              <a:rPr lang="en-US" sz="4000" b="1" dirty="0">
                <a:latin typeface="Open Sans"/>
                <a:ea typeface="Open Sans" panose="020B0606030504020204" pitchFamily="34" charset="0"/>
                <a:cs typeface="Open Sans" panose="020B0606030504020204" pitchFamily="34" charset="0"/>
              </a:rPr>
              <a:t>Community of Practice</a:t>
            </a:r>
          </a:p>
          <a:p>
            <a:pPr algn="ctr"/>
            <a:endParaRPr lang="en-US" sz="4000" b="1" dirty="0">
              <a:latin typeface="Open Sans"/>
              <a:ea typeface="Open Sans" panose="020B0606030504020204" pitchFamily="34" charset="0"/>
              <a:cs typeface="Open Sans" panose="020B0606030504020204" pitchFamily="34" charset="0"/>
            </a:endParaRPr>
          </a:p>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15">
            <a:extLst>
              <a:ext uri="{FF2B5EF4-FFF2-40B4-BE49-F238E27FC236}">
                <a16:creationId xmlns:a16="http://schemas.microsoft.com/office/drawing/2014/main" id="{9E30B2EF-1FD1-4FD3-8E16-36DBAB24738E}"/>
              </a:ext>
            </a:extLst>
          </p:cNvPr>
          <p:cNvPicPr>
            <a:picLocks noChangeAspect="1"/>
          </p:cNvPicPr>
          <p:nvPr/>
        </p:nvPicPr>
        <p:blipFill>
          <a:blip r:embed="rId8"/>
          <a:srcRect/>
          <a:stretch>
            <a:fillRect/>
          </a:stretch>
        </p:blipFill>
        <p:spPr>
          <a:xfrm>
            <a:off x="8742643" y="2915493"/>
            <a:ext cx="1942661" cy="2263694"/>
          </a:xfrm>
          <a:prstGeom prst="rect">
            <a:avLst/>
          </a:prstGeom>
        </p:spPr>
      </p:pic>
      <p:sp>
        <p:nvSpPr>
          <p:cNvPr id="2" name="Slide Number Placeholder 1">
            <a:extLst>
              <a:ext uri="{FF2B5EF4-FFF2-40B4-BE49-F238E27FC236}">
                <a16:creationId xmlns:a16="http://schemas.microsoft.com/office/drawing/2014/main" id="{8D47E8A5-9C51-44F9-8D3E-7DE08189DF70}"/>
              </a:ext>
            </a:extLst>
          </p:cNvPr>
          <p:cNvSpPr>
            <a:spLocks noGrp="1"/>
          </p:cNvSpPr>
          <p:nvPr>
            <p:ph type="sldNum" sz="quarter" idx="12"/>
          </p:nvPr>
        </p:nvSpPr>
        <p:spPr/>
        <p:txBody>
          <a:bodyPr/>
          <a:lstStyle/>
          <a:p>
            <a:fld id="{A5AC7532-7E1C-4B54-8A49-BCFC0D060E00}" type="slidenum">
              <a:rPr lang="en-US" smtClean="0"/>
              <a:t>1</a:t>
            </a:fld>
            <a:endParaRPr lang="en-US" dirty="0"/>
          </a:p>
        </p:txBody>
      </p:sp>
    </p:spTree>
    <p:extLst>
      <p:ext uri="{BB962C8B-B14F-4D97-AF65-F5344CB8AC3E}">
        <p14:creationId xmlns:p14="http://schemas.microsoft.com/office/powerpoint/2010/main" val="300672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01395" y="2133763"/>
            <a:ext cx="3236424" cy="523220"/>
          </a:xfrm>
          <a:custGeom>
            <a:avLst/>
            <a:gdLst>
              <a:gd name="connsiteX0" fmla="*/ 0 w 3236424"/>
              <a:gd name="connsiteY0" fmla="*/ 0 h 523220"/>
              <a:gd name="connsiteX1" fmla="*/ 3236424 w 3236424"/>
              <a:gd name="connsiteY1" fmla="*/ 0 h 523220"/>
              <a:gd name="connsiteX2" fmla="*/ 3236424 w 3236424"/>
              <a:gd name="connsiteY2" fmla="*/ 523220 h 523220"/>
              <a:gd name="connsiteX3" fmla="*/ 0 w 3236424"/>
              <a:gd name="connsiteY3" fmla="*/ 523220 h 523220"/>
              <a:gd name="connsiteX4" fmla="*/ 0 w 3236424"/>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523220" fill="none" extrusionOk="0">
                <a:moveTo>
                  <a:pt x="0" y="0"/>
                </a:moveTo>
                <a:cubicBezTo>
                  <a:pt x="1140915" y="-33775"/>
                  <a:pt x="2287979" y="138873"/>
                  <a:pt x="3236424" y="0"/>
                </a:cubicBezTo>
                <a:cubicBezTo>
                  <a:pt x="3223491" y="66410"/>
                  <a:pt x="3246068" y="382621"/>
                  <a:pt x="3236424" y="523220"/>
                </a:cubicBezTo>
                <a:cubicBezTo>
                  <a:pt x="2083098" y="385890"/>
                  <a:pt x="768186" y="385364"/>
                  <a:pt x="0" y="523220"/>
                </a:cubicBezTo>
                <a:cubicBezTo>
                  <a:pt x="42701" y="346039"/>
                  <a:pt x="-4294" y="128545"/>
                  <a:pt x="0" y="0"/>
                </a:cubicBezTo>
                <a:close/>
              </a:path>
              <a:path w="3236424" h="523220" stroke="0" extrusionOk="0">
                <a:moveTo>
                  <a:pt x="0" y="0"/>
                </a:moveTo>
                <a:cubicBezTo>
                  <a:pt x="591378" y="-101487"/>
                  <a:pt x="1763698" y="-162162"/>
                  <a:pt x="3236424" y="0"/>
                </a:cubicBezTo>
                <a:cubicBezTo>
                  <a:pt x="3216452" y="166940"/>
                  <a:pt x="3253029" y="284916"/>
                  <a:pt x="3236424" y="523220"/>
                </a:cubicBezTo>
                <a:cubicBezTo>
                  <a:pt x="2463292" y="573285"/>
                  <a:pt x="1451011"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Workshop #1</a:t>
            </a: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10</a:t>
            </a:fld>
            <a:endParaRPr lang="en-US" dirty="0"/>
          </a:p>
        </p:txBody>
      </p:sp>
      <p:sp>
        <p:nvSpPr>
          <p:cNvPr id="12" name="TextBox 2">
            <a:extLst>
              <a:ext uri="{FF2B5EF4-FFF2-40B4-BE49-F238E27FC236}">
                <a16:creationId xmlns:a16="http://schemas.microsoft.com/office/drawing/2014/main" id="{52CA4D0F-D03D-46AE-A21E-EC36ED54F7A1}"/>
              </a:ext>
            </a:extLst>
          </p:cNvPr>
          <p:cNvSpPr txBox="1"/>
          <p:nvPr/>
        </p:nvSpPr>
        <p:spPr>
          <a:xfrm>
            <a:off x="4423318" y="2149795"/>
            <a:ext cx="334536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Purpose</a:t>
            </a:r>
          </a:p>
        </p:txBody>
      </p:sp>
      <p:sp>
        <p:nvSpPr>
          <p:cNvPr id="14" name="TextBox 13">
            <a:extLst>
              <a:ext uri="{FF2B5EF4-FFF2-40B4-BE49-F238E27FC236}">
                <a16:creationId xmlns:a16="http://schemas.microsoft.com/office/drawing/2014/main" id="{2198D2CC-C5B4-E194-C4B1-08624249CA50}"/>
              </a:ext>
            </a:extLst>
          </p:cNvPr>
          <p:cNvSpPr txBox="1"/>
          <p:nvPr/>
        </p:nvSpPr>
        <p:spPr>
          <a:xfrm>
            <a:off x="701395" y="2984657"/>
            <a:ext cx="3236424" cy="3139321"/>
          </a:xfrm>
          <a:custGeom>
            <a:avLst/>
            <a:gdLst>
              <a:gd name="connsiteX0" fmla="*/ 0 w 3236424"/>
              <a:gd name="connsiteY0" fmla="*/ 0 h 3139321"/>
              <a:gd name="connsiteX1" fmla="*/ 3236424 w 3236424"/>
              <a:gd name="connsiteY1" fmla="*/ 0 h 3139321"/>
              <a:gd name="connsiteX2" fmla="*/ 3236424 w 3236424"/>
              <a:gd name="connsiteY2" fmla="*/ 3139321 h 3139321"/>
              <a:gd name="connsiteX3" fmla="*/ 0 w 3236424"/>
              <a:gd name="connsiteY3" fmla="*/ 3139321 h 3139321"/>
              <a:gd name="connsiteX4" fmla="*/ 0 w 3236424"/>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3139321" fill="none" extrusionOk="0">
                <a:moveTo>
                  <a:pt x="0" y="0"/>
                </a:moveTo>
                <a:cubicBezTo>
                  <a:pt x="554617" y="-49533"/>
                  <a:pt x="2241276" y="-14809"/>
                  <a:pt x="3236424" y="0"/>
                </a:cubicBezTo>
                <a:cubicBezTo>
                  <a:pt x="3324063" y="1390424"/>
                  <a:pt x="3163745" y="1916746"/>
                  <a:pt x="3236424" y="3139321"/>
                </a:cubicBezTo>
                <a:cubicBezTo>
                  <a:pt x="2352256" y="3091090"/>
                  <a:pt x="1246356" y="3223776"/>
                  <a:pt x="0" y="3139321"/>
                </a:cubicBezTo>
                <a:cubicBezTo>
                  <a:pt x="-38581" y="2009933"/>
                  <a:pt x="63341" y="1337243"/>
                  <a:pt x="0" y="0"/>
                </a:cubicBezTo>
                <a:close/>
              </a:path>
              <a:path w="3236424" h="3139321" stroke="0" extrusionOk="0">
                <a:moveTo>
                  <a:pt x="0" y="0"/>
                </a:moveTo>
                <a:cubicBezTo>
                  <a:pt x="882938" y="118645"/>
                  <a:pt x="2087774" y="116012"/>
                  <a:pt x="3236424" y="0"/>
                </a:cubicBezTo>
                <a:cubicBezTo>
                  <a:pt x="3103542" y="1273923"/>
                  <a:pt x="3321375" y="1578963"/>
                  <a:pt x="3236424" y="3139321"/>
                </a:cubicBezTo>
                <a:cubicBezTo>
                  <a:pt x="2902964" y="3273921"/>
                  <a:pt x="1021904" y="2982125"/>
                  <a:pt x="0" y="3139321"/>
                </a:cubicBezTo>
                <a:cubicBezTo>
                  <a:pt x="-20187" y="2441092"/>
                  <a:pt x="-152480" y="357342"/>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a:t>Timeline</a:t>
            </a:r>
          </a:p>
          <a:p>
            <a:pPr marL="285750" indent="-285750">
              <a:buFont typeface="Arial" panose="020B0604020202020204" pitchFamily="34" charset="0"/>
              <a:buChar char="•"/>
            </a:pPr>
            <a:r>
              <a:rPr lang="en-US" b="1" dirty="0"/>
              <a:t>Identified </a:t>
            </a:r>
            <a:r>
              <a:rPr lang="en-US" b="1" dirty="0" err="1"/>
              <a:t>TouchPoints</a:t>
            </a:r>
            <a:endParaRPr lang="en-US" b="1" dirty="0"/>
          </a:p>
          <a:p>
            <a:pPr marL="742950" lvl="1" indent="-285750">
              <a:buFont typeface="Arial" panose="020B0604020202020204" pitchFamily="34" charset="0"/>
              <a:buChar char="•"/>
            </a:pPr>
            <a:r>
              <a:rPr lang="en-US" b="1" dirty="0"/>
              <a:t>Placed on timeline</a:t>
            </a:r>
          </a:p>
          <a:p>
            <a:pPr marL="285750" indent="-285750">
              <a:buFont typeface="Arial" panose="020B0604020202020204" pitchFamily="34" charset="0"/>
              <a:buChar char="•"/>
            </a:pPr>
            <a:r>
              <a:rPr lang="en-US" b="1" dirty="0" err="1"/>
              <a:t>Honorine</a:t>
            </a:r>
            <a:r>
              <a:rPr lang="en-US" b="1" dirty="0"/>
              <a:t> Scenario/Post-Its</a:t>
            </a:r>
          </a:p>
          <a:p>
            <a:pPr marL="742950" lvl="1" indent="-285750">
              <a:buFont typeface="Arial" panose="020B0604020202020204" pitchFamily="34" charset="0"/>
              <a:buChar char="•"/>
            </a:pPr>
            <a:r>
              <a:rPr lang="en-US" b="1" dirty="0"/>
              <a:t>Teams mapped out on timeline questions asked</a:t>
            </a:r>
          </a:p>
          <a:p>
            <a:pPr marL="285750" indent="-285750">
              <a:buFont typeface="Arial" panose="020B0604020202020204" pitchFamily="34" charset="0"/>
              <a:buChar char="•"/>
            </a:pPr>
            <a:r>
              <a:rPr lang="en-US" b="1" dirty="0"/>
              <a:t>Identified staff associated with TPs</a:t>
            </a:r>
          </a:p>
          <a:p>
            <a:pPr marL="285750" indent="-285750">
              <a:buFont typeface="Arial" panose="020B0604020202020204" pitchFamily="34" charset="0"/>
              <a:buChar char="•"/>
            </a:pPr>
            <a:r>
              <a:rPr lang="en-US" b="1" dirty="0"/>
              <a:t>CORE O&amp;Is</a:t>
            </a:r>
          </a:p>
          <a:p>
            <a:pPr marL="285750" indent="-285750">
              <a:buFont typeface="Arial" panose="020B0604020202020204" pitchFamily="34" charset="0"/>
              <a:buChar char="•"/>
            </a:pPr>
            <a:r>
              <a:rPr lang="en-US" b="1" dirty="0"/>
              <a:t>CORE Model Assessment Qs</a:t>
            </a:r>
          </a:p>
        </p:txBody>
      </p:sp>
      <p:pic>
        <p:nvPicPr>
          <p:cNvPr id="13" name="Picture 12" descr="A white board with writing on it&#10;&#10;Description automatically generated with low confidence">
            <a:extLst>
              <a:ext uri="{FF2B5EF4-FFF2-40B4-BE49-F238E27FC236}">
                <a16:creationId xmlns:a16="http://schemas.microsoft.com/office/drawing/2014/main" id="{021FE561-D6E5-4CCA-90FB-5B3FA7AAD8C4}"/>
              </a:ext>
            </a:extLst>
          </p:cNvPr>
          <p:cNvPicPr>
            <a:picLocks noChangeAspect="1"/>
          </p:cNvPicPr>
          <p:nvPr/>
        </p:nvPicPr>
        <p:blipFill rotWithShape="1">
          <a:blip r:embed="rId3">
            <a:extLst>
              <a:ext uri="{28A0092B-C50C-407E-A947-70E740481C1C}">
                <a14:useLocalDpi xmlns:a14="http://schemas.microsoft.com/office/drawing/2010/main" val="0"/>
              </a:ext>
            </a:extLst>
          </a:blip>
          <a:srcRect t="21846" r="1" b="14093"/>
          <a:stretch/>
        </p:blipFill>
        <p:spPr>
          <a:xfrm>
            <a:off x="4803771" y="2730029"/>
            <a:ext cx="6279774" cy="3017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428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11</a:t>
            </a:fld>
            <a:endParaRPr lang="en-US" dirty="0"/>
          </a:p>
        </p:txBody>
      </p:sp>
      <p:sp>
        <p:nvSpPr>
          <p:cNvPr id="12" name="TextBox 2">
            <a:extLst>
              <a:ext uri="{FF2B5EF4-FFF2-40B4-BE49-F238E27FC236}">
                <a16:creationId xmlns:a16="http://schemas.microsoft.com/office/drawing/2014/main" id="{52CA4D0F-D03D-46AE-A21E-EC36ED54F7A1}"/>
              </a:ext>
            </a:extLst>
          </p:cNvPr>
          <p:cNvSpPr txBox="1"/>
          <p:nvPr/>
        </p:nvSpPr>
        <p:spPr>
          <a:xfrm>
            <a:off x="4423318" y="2149795"/>
            <a:ext cx="334536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Purpose</a:t>
            </a:r>
          </a:p>
        </p:txBody>
      </p:sp>
      <p:pic>
        <p:nvPicPr>
          <p:cNvPr id="9" name="Picture 8">
            <a:extLst>
              <a:ext uri="{FF2B5EF4-FFF2-40B4-BE49-F238E27FC236}">
                <a16:creationId xmlns:a16="http://schemas.microsoft.com/office/drawing/2014/main" id="{0035DBB1-530E-4DCE-8263-8ED78CA7F4EE}"/>
              </a:ext>
            </a:extLst>
          </p:cNvPr>
          <p:cNvPicPr>
            <a:picLocks noChangeAspect="1"/>
          </p:cNvPicPr>
          <p:nvPr/>
        </p:nvPicPr>
        <p:blipFill rotWithShape="1">
          <a:blip r:embed="rId3">
            <a:extLst>
              <a:ext uri="{28A0092B-C50C-407E-A947-70E740481C1C}">
                <a14:useLocalDpi xmlns:a14="http://schemas.microsoft.com/office/drawing/2010/main" val="0"/>
              </a:ext>
            </a:extLst>
          </a:blip>
          <a:srcRect t="8214" b="8215"/>
          <a:stretch/>
        </p:blipFill>
        <p:spPr>
          <a:xfrm rot="21600000">
            <a:off x="2398916" y="1921435"/>
            <a:ext cx="7632725" cy="4800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759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01395" y="2133763"/>
            <a:ext cx="3236424" cy="523220"/>
          </a:xfrm>
          <a:custGeom>
            <a:avLst/>
            <a:gdLst>
              <a:gd name="connsiteX0" fmla="*/ 0 w 3236424"/>
              <a:gd name="connsiteY0" fmla="*/ 0 h 523220"/>
              <a:gd name="connsiteX1" fmla="*/ 3236424 w 3236424"/>
              <a:gd name="connsiteY1" fmla="*/ 0 h 523220"/>
              <a:gd name="connsiteX2" fmla="*/ 3236424 w 3236424"/>
              <a:gd name="connsiteY2" fmla="*/ 523220 h 523220"/>
              <a:gd name="connsiteX3" fmla="*/ 0 w 3236424"/>
              <a:gd name="connsiteY3" fmla="*/ 523220 h 523220"/>
              <a:gd name="connsiteX4" fmla="*/ 0 w 3236424"/>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523220" fill="none" extrusionOk="0">
                <a:moveTo>
                  <a:pt x="0" y="0"/>
                </a:moveTo>
                <a:cubicBezTo>
                  <a:pt x="1140915" y="-33775"/>
                  <a:pt x="2287979" y="138873"/>
                  <a:pt x="3236424" y="0"/>
                </a:cubicBezTo>
                <a:cubicBezTo>
                  <a:pt x="3223491" y="66410"/>
                  <a:pt x="3246068" y="382621"/>
                  <a:pt x="3236424" y="523220"/>
                </a:cubicBezTo>
                <a:cubicBezTo>
                  <a:pt x="2083098" y="385890"/>
                  <a:pt x="768186" y="385364"/>
                  <a:pt x="0" y="523220"/>
                </a:cubicBezTo>
                <a:cubicBezTo>
                  <a:pt x="42701" y="346039"/>
                  <a:pt x="-4294" y="128545"/>
                  <a:pt x="0" y="0"/>
                </a:cubicBezTo>
                <a:close/>
              </a:path>
              <a:path w="3236424" h="523220" stroke="0" extrusionOk="0">
                <a:moveTo>
                  <a:pt x="0" y="0"/>
                </a:moveTo>
                <a:cubicBezTo>
                  <a:pt x="591378" y="-101487"/>
                  <a:pt x="1763698" y="-162162"/>
                  <a:pt x="3236424" y="0"/>
                </a:cubicBezTo>
                <a:cubicBezTo>
                  <a:pt x="3216452" y="166940"/>
                  <a:pt x="3253029" y="284916"/>
                  <a:pt x="3236424" y="523220"/>
                </a:cubicBezTo>
                <a:cubicBezTo>
                  <a:pt x="2463292" y="573285"/>
                  <a:pt x="1451011"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Workshop #2</a:t>
            </a: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12</a:t>
            </a:fld>
            <a:endParaRPr lang="en-US" dirty="0"/>
          </a:p>
        </p:txBody>
      </p:sp>
      <p:sp>
        <p:nvSpPr>
          <p:cNvPr id="12" name="TextBox 2">
            <a:extLst>
              <a:ext uri="{FF2B5EF4-FFF2-40B4-BE49-F238E27FC236}">
                <a16:creationId xmlns:a16="http://schemas.microsoft.com/office/drawing/2014/main" id="{52CA4D0F-D03D-46AE-A21E-EC36ED54F7A1}"/>
              </a:ext>
            </a:extLst>
          </p:cNvPr>
          <p:cNvSpPr txBox="1"/>
          <p:nvPr/>
        </p:nvSpPr>
        <p:spPr>
          <a:xfrm>
            <a:off x="4423318" y="2149795"/>
            <a:ext cx="334536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Purpose</a:t>
            </a:r>
          </a:p>
        </p:txBody>
      </p:sp>
      <p:sp>
        <p:nvSpPr>
          <p:cNvPr id="14" name="TextBox 13">
            <a:extLst>
              <a:ext uri="{FF2B5EF4-FFF2-40B4-BE49-F238E27FC236}">
                <a16:creationId xmlns:a16="http://schemas.microsoft.com/office/drawing/2014/main" id="{2198D2CC-C5B4-E194-C4B1-08624249CA50}"/>
              </a:ext>
            </a:extLst>
          </p:cNvPr>
          <p:cNvSpPr txBox="1"/>
          <p:nvPr/>
        </p:nvSpPr>
        <p:spPr>
          <a:xfrm>
            <a:off x="701395" y="2984657"/>
            <a:ext cx="3236424" cy="2862322"/>
          </a:xfrm>
          <a:custGeom>
            <a:avLst/>
            <a:gdLst>
              <a:gd name="connsiteX0" fmla="*/ 0 w 3236424"/>
              <a:gd name="connsiteY0" fmla="*/ 0 h 2862322"/>
              <a:gd name="connsiteX1" fmla="*/ 3236424 w 3236424"/>
              <a:gd name="connsiteY1" fmla="*/ 0 h 2862322"/>
              <a:gd name="connsiteX2" fmla="*/ 3236424 w 3236424"/>
              <a:gd name="connsiteY2" fmla="*/ 2862322 h 2862322"/>
              <a:gd name="connsiteX3" fmla="*/ 0 w 3236424"/>
              <a:gd name="connsiteY3" fmla="*/ 2862322 h 2862322"/>
              <a:gd name="connsiteX4" fmla="*/ 0 w 3236424"/>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2862322" fill="none" extrusionOk="0">
                <a:moveTo>
                  <a:pt x="0" y="0"/>
                </a:moveTo>
                <a:cubicBezTo>
                  <a:pt x="554617" y="-49533"/>
                  <a:pt x="2241276" y="-14809"/>
                  <a:pt x="3236424" y="0"/>
                </a:cubicBezTo>
                <a:cubicBezTo>
                  <a:pt x="3324063" y="1177938"/>
                  <a:pt x="3163745" y="2516856"/>
                  <a:pt x="3236424" y="2862322"/>
                </a:cubicBezTo>
                <a:cubicBezTo>
                  <a:pt x="2352256" y="2814091"/>
                  <a:pt x="1246356" y="2946777"/>
                  <a:pt x="0" y="2862322"/>
                </a:cubicBezTo>
                <a:cubicBezTo>
                  <a:pt x="-38581" y="2462403"/>
                  <a:pt x="63341" y="1014193"/>
                  <a:pt x="0" y="0"/>
                </a:cubicBezTo>
                <a:close/>
              </a:path>
              <a:path w="3236424" h="2862322" stroke="0" extrusionOk="0">
                <a:moveTo>
                  <a:pt x="0" y="0"/>
                </a:moveTo>
                <a:cubicBezTo>
                  <a:pt x="882938" y="118645"/>
                  <a:pt x="2087774" y="116012"/>
                  <a:pt x="3236424" y="0"/>
                </a:cubicBezTo>
                <a:cubicBezTo>
                  <a:pt x="3103542" y="618235"/>
                  <a:pt x="3321375" y="2215913"/>
                  <a:pt x="3236424" y="2862322"/>
                </a:cubicBezTo>
                <a:cubicBezTo>
                  <a:pt x="2902964" y="2996922"/>
                  <a:pt x="1021904" y="2705126"/>
                  <a:pt x="0" y="2862322"/>
                </a:cubicBezTo>
                <a:cubicBezTo>
                  <a:pt x="-20187" y="1490128"/>
                  <a:pt x="-152480" y="588272"/>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err="1"/>
              <a:t>TouchPoints</a:t>
            </a:r>
            <a:r>
              <a:rPr lang="en-US" b="1" dirty="0"/>
              <a:t> for every Case</a:t>
            </a:r>
          </a:p>
          <a:p>
            <a:pPr marL="742950" lvl="1" indent="-285750">
              <a:buFont typeface="Arial" panose="020B0604020202020204" pitchFamily="34" charset="0"/>
              <a:buChar char="•"/>
            </a:pPr>
            <a:r>
              <a:rPr lang="en-US" b="1" dirty="0"/>
              <a:t>Missed</a:t>
            </a:r>
          </a:p>
          <a:p>
            <a:pPr marL="742950" lvl="1" indent="-285750">
              <a:buFont typeface="Arial" panose="020B0604020202020204" pitchFamily="34" charset="0"/>
              <a:buChar char="•"/>
            </a:pPr>
            <a:r>
              <a:rPr lang="en-US" b="1" dirty="0"/>
              <a:t>Needed</a:t>
            </a:r>
          </a:p>
          <a:p>
            <a:pPr marL="742950" lvl="1" indent="-285750">
              <a:buFont typeface="Arial" panose="020B0604020202020204" pitchFamily="34" charset="0"/>
              <a:buChar char="•"/>
            </a:pPr>
            <a:r>
              <a:rPr lang="en-US" b="1" dirty="0"/>
              <a:t>MG</a:t>
            </a:r>
          </a:p>
          <a:p>
            <a:pPr marL="285750" indent="-285750">
              <a:buFont typeface="Arial" panose="020B0604020202020204" pitchFamily="34" charset="0"/>
              <a:buChar char="•"/>
            </a:pPr>
            <a:r>
              <a:rPr lang="en-US" b="1" dirty="0"/>
              <a:t>Outlined what is needed to know in first 24 hours, 7-10 days, 30 days etc.</a:t>
            </a:r>
          </a:p>
          <a:p>
            <a:pPr marL="285750" indent="-285750">
              <a:buFont typeface="Arial" panose="020B0604020202020204" pitchFamily="34" charset="0"/>
              <a:buChar char="•"/>
            </a:pPr>
            <a:r>
              <a:rPr lang="en-US" b="1" dirty="0"/>
              <a:t>Know the CMA!</a:t>
            </a:r>
          </a:p>
          <a:p>
            <a:pPr marL="285750" indent="-285750">
              <a:buFont typeface="Arial" panose="020B0604020202020204" pitchFamily="34" charset="0"/>
              <a:buChar char="•"/>
            </a:pPr>
            <a:r>
              <a:rPr lang="en-US" b="1" dirty="0"/>
              <a:t>Learn more about resources available</a:t>
            </a:r>
          </a:p>
        </p:txBody>
      </p:sp>
      <p:pic>
        <p:nvPicPr>
          <p:cNvPr id="9" name="Picture 8" descr="Text, whiteboard&#10;&#10;Description automatically generated">
            <a:extLst>
              <a:ext uri="{FF2B5EF4-FFF2-40B4-BE49-F238E27FC236}">
                <a16:creationId xmlns:a16="http://schemas.microsoft.com/office/drawing/2014/main" id="{F9ED88A5-D73A-4F87-B395-0275931138F5}"/>
              </a:ext>
            </a:extLst>
          </p:cNvPr>
          <p:cNvPicPr>
            <a:picLocks noChangeAspect="1"/>
          </p:cNvPicPr>
          <p:nvPr/>
        </p:nvPicPr>
        <p:blipFill rotWithShape="1">
          <a:blip r:embed="rId3">
            <a:extLst>
              <a:ext uri="{28A0092B-C50C-407E-A947-70E740481C1C}">
                <a14:useLocalDpi xmlns:a14="http://schemas.microsoft.com/office/drawing/2010/main" val="0"/>
              </a:ext>
            </a:extLst>
          </a:blip>
          <a:srcRect t="8623" b="6851"/>
          <a:stretch/>
        </p:blipFill>
        <p:spPr>
          <a:xfrm>
            <a:off x="4692952" y="2073692"/>
            <a:ext cx="6660848" cy="4222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250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bg1"/>
                </a:solidFill>
              </a:rPr>
              <a:t>Where in the Process?</a:t>
            </a:r>
          </a:p>
        </p:txBody>
      </p:sp>
      <p:sp>
        <p:nvSpPr>
          <p:cNvPr id="11" name="TextBox 10">
            <a:extLst>
              <a:ext uri="{FF2B5EF4-FFF2-40B4-BE49-F238E27FC236}">
                <a16:creationId xmlns:a16="http://schemas.microsoft.com/office/drawing/2014/main" id="{C89720BA-B21D-4DA2-A2AA-A89F58EBC414}"/>
              </a:ext>
            </a:extLst>
          </p:cNvPr>
          <p:cNvSpPr txBox="1"/>
          <p:nvPr/>
        </p:nvSpPr>
        <p:spPr>
          <a:xfrm>
            <a:off x="701395" y="2133763"/>
            <a:ext cx="3236424" cy="523220"/>
          </a:xfrm>
          <a:custGeom>
            <a:avLst/>
            <a:gdLst>
              <a:gd name="connsiteX0" fmla="*/ 0 w 3236424"/>
              <a:gd name="connsiteY0" fmla="*/ 0 h 523220"/>
              <a:gd name="connsiteX1" fmla="*/ 3236424 w 3236424"/>
              <a:gd name="connsiteY1" fmla="*/ 0 h 523220"/>
              <a:gd name="connsiteX2" fmla="*/ 3236424 w 3236424"/>
              <a:gd name="connsiteY2" fmla="*/ 523220 h 523220"/>
              <a:gd name="connsiteX3" fmla="*/ 0 w 3236424"/>
              <a:gd name="connsiteY3" fmla="*/ 523220 h 523220"/>
              <a:gd name="connsiteX4" fmla="*/ 0 w 3236424"/>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523220" fill="none" extrusionOk="0">
                <a:moveTo>
                  <a:pt x="0" y="0"/>
                </a:moveTo>
                <a:cubicBezTo>
                  <a:pt x="1140915" y="-33775"/>
                  <a:pt x="2287979" y="138873"/>
                  <a:pt x="3236424" y="0"/>
                </a:cubicBezTo>
                <a:cubicBezTo>
                  <a:pt x="3223491" y="66410"/>
                  <a:pt x="3246068" y="382621"/>
                  <a:pt x="3236424" y="523220"/>
                </a:cubicBezTo>
                <a:cubicBezTo>
                  <a:pt x="2083098" y="385890"/>
                  <a:pt x="768186" y="385364"/>
                  <a:pt x="0" y="523220"/>
                </a:cubicBezTo>
                <a:cubicBezTo>
                  <a:pt x="42701" y="346039"/>
                  <a:pt x="-4294" y="128545"/>
                  <a:pt x="0" y="0"/>
                </a:cubicBezTo>
                <a:close/>
              </a:path>
              <a:path w="3236424" h="523220" stroke="0" extrusionOk="0">
                <a:moveTo>
                  <a:pt x="0" y="0"/>
                </a:moveTo>
                <a:cubicBezTo>
                  <a:pt x="591378" y="-101487"/>
                  <a:pt x="1763698" y="-162162"/>
                  <a:pt x="3236424" y="0"/>
                </a:cubicBezTo>
                <a:cubicBezTo>
                  <a:pt x="3216452" y="166940"/>
                  <a:pt x="3253029" y="284916"/>
                  <a:pt x="3236424" y="523220"/>
                </a:cubicBezTo>
                <a:cubicBezTo>
                  <a:pt x="2463292" y="573285"/>
                  <a:pt x="1451011"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Touchpoint Guides</a:t>
            </a: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13</a:t>
            </a:fld>
            <a:endParaRPr lang="en-US" dirty="0"/>
          </a:p>
        </p:txBody>
      </p:sp>
      <p:sp>
        <p:nvSpPr>
          <p:cNvPr id="12" name="TextBox 2">
            <a:extLst>
              <a:ext uri="{FF2B5EF4-FFF2-40B4-BE49-F238E27FC236}">
                <a16:creationId xmlns:a16="http://schemas.microsoft.com/office/drawing/2014/main" id="{52CA4D0F-D03D-46AE-A21E-EC36ED54F7A1}"/>
              </a:ext>
            </a:extLst>
          </p:cNvPr>
          <p:cNvSpPr txBox="1"/>
          <p:nvPr/>
        </p:nvSpPr>
        <p:spPr>
          <a:xfrm>
            <a:off x="4423318" y="2149795"/>
            <a:ext cx="334536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Purpose</a:t>
            </a:r>
          </a:p>
        </p:txBody>
      </p:sp>
      <p:sp>
        <p:nvSpPr>
          <p:cNvPr id="14" name="TextBox 13">
            <a:extLst>
              <a:ext uri="{FF2B5EF4-FFF2-40B4-BE49-F238E27FC236}">
                <a16:creationId xmlns:a16="http://schemas.microsoft.com/office/drawing/2014/main" id="{2198D2CC-C5B4-E194-C4B1-08624249CA50}"/>
              </a:ext>
            </a:extLst>
          </p:cNvPr>
          <p:cNvSpPr txBox="1"/>
          <p:nvPr/>
        </p:nvSpPr>
        <p:spPr>
          <a:xfrm>
            <a:off x="701395" y="2984657"/>
            <a:ext cx="3236424" cy="2031325"/>
          </a:xfrm>
          <a:custGeom>
            <a:avLst/>
            <a:gdLst>
              <a:gd name="connsiteX0" fmla="*/ 0 w 3236424"/>
              <a:gd name="connsiteY0" fmla="*/ 0 h 2031325"/>
              <a:gd name="connsiteX1" fmla="*/ 3236424 w 3236424"/>
              <a:gd name="connsiteY1" fmla="*/ 0 h 2031325"/>
              <a:gd name="connsiteX2" fmla="*/ 3236424 w 3236424"/>
              <a:gd name="connsiteY2" fmla="*/ 2031325 h 2031325"/>
              <a:gd name="connsiteX3" fmla="*/ 0 w 3236424"/>
              <a:gd name="connsiteY3" fmla="*/ 2031325 h 2031325"/>
              <a:gd name="connsiteX4" fmla="*/ 0 w 3236424"/>
              <a:gd name="connsiteY4" fmla="*/ 0 h 203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2031325" fill="none" extrusionOk="0">
                <a:moveTo>
                  <a:pt x="0" y="0"/>
                </a:moveTo>
                <a:cubicBezTo>
                  <a:pt x="554617" y="-49533"/>
                  <a:pt x="2241276" y="-14809"/>
                  <a:pt x="3236424" y="0"/>
                </a:cubicBezTo>
                <a:cubicBezTo>
                  <a:pt x="3324063" y="761884"/>
                  <a:pt x="3163745" y="1805637"/>
                  <a:pt x="3236424" y="2031325"/>
                </a:cubicBezTo>
                <a:cubicBezTo>
                  <a:pt x="2352256" y="1983094"/>
                  <a:pt x="1246356" y="2115780"/>
                  <a:pt x="0" y="2031325"/>
                </a:cubicBezTo>
                <a:cubicBezTo>
                  <a:pt x="-38581" y="1603883"/>
                  <a:pt x="63341" y="1005498"/>
                  <a:pt x="0" y="0"/>
                </a:cubicBezTo>
                <a:close/>
              </a:path>
              <a:path w="3236424" h="2031325" stroke="0" extrusionOk="0">
                <a:moveTo>
                  <a:pt x="0" y="0"/>
                </a:moveTo>
                <a:cubicBezTo>
                  <a:pt x="882938" y="118645"/>
                  <a:pt x="2087774" y="116012"/>
                  <a:pt x="3236424" y="0"/>
                </a:cubicBezTo>
                <a:cubicBezTo>
                  <a:pt x="3103542" y="349898"/>
                  <a:pt x="3321375" y="1319597"/>
                  <a:pt x="3236424" y="2031325"/>
                </a:cubicBezTo>
                <a:cubicBezTo>
                  <a:pt x="2902964" y="2165925"/>
                  <a:pt x="1021904" y="1874129"/>
                  <a:pt x="0" y="2031325"/>
                </a:cubicBezTo>
                <a:cubicBezTo>
                  <a:pt x="-20187" y="1074938"/>
                  <a:pt x="-152480" y="690292"/>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a:t>Created TP Guides</a:t>
            </a:r>
          </a:p>
          <a:p>
            <a:pPr marL="285750" indent="-285750">
              <a:buFont typeface="Arial" panose="020B0604020202020204" pitchFamily="34" charset="0"/>
              <a:buChar char="•"/>
            </a:pPr>
            <a:r>
              <a:rPr lang="en-US" b="1" dirty="0"/>
              <a:t>Timely information</a:t>
            </a:r>
          </a:p>
          <a:p>
            <a:pPr marL="285750" indent="-285750">
              <a:buFont typeface="Arial" panose="020B0604020202020204" pitchFamily="34" charset="0"/>
              <a:buChar char="•"/>
            </a:pPr>
            <a:r>
              <a:rPr lang="en-US" b="1" dirty="0"/>
              <a:t>Beginning Discussion</a:t>
            </a:r>
          </a:p>
          <a:p>
            <a:pPr marL="285750" indent="-285750">
              <a:buFont typeface="Arial" panose="020B0604020202020204" pitchFamily="34" charset="0"/>
              <a:buChar char="•"/>
            </a:pPr>
            <a:r>
              <a:rPr lang="en-US" b="1" dirty="0"/>
              <a:t>TOPICS O&amp;Is</a:t>
            </a:r>
          </a:p>
          <a:p>
            <a:pPr marL="285750" indent="-285750">
              <a:buFont typeface="Arial" panose="020B0604020202020204" pitchFamily="34" charset="0"/>
              <a:buChar char="•"/>
            </a:pPr>
            <a:r>
              <a:rPr lang="en-US" b="1" dirty="0"/>
              <a:t>CMA Review</a:t>
            </a:r>
          </a:p>
          <a:p>
            <a:pPr marL="285750" indent="-285750">
              <a:buFont typeface="Arial" panose="020B0604020202020204" pitchFamily="34" charset="0"/>
              <a:buChar char="•"/>
            </a:pPr>
            <a:r>
              <a:rPr lang="en-US" b="1" dirty="0"/>
              <a:t>Resources</a:t>
            </a:r>
          </a:p>
          <a:p>
            <a:pPr marL="285750" indent="-285750">
              <a:buFont typeface="Arial" panose="020B0604020202020204" pitchFamily="34" charset="0"/>
              <a:buChar char="•"/>
            </a:pPr>
            <a:r>
              <a:rPr lang="en-US" b="1" dirty="0"/>
              <a:t>Documentation</a:t>
            </a:r>
          </a:p>
        </p:txBody>
      </p:sp>
      <p:sp>
        <p:nvSpPr>
          <p:cNvPr id="15" name="TextBox 14">
            <a:extLst>
              <a:ext uri="{FF2B5EF4-FFF2-40B4-BE49-F238E27FC236}">
                <a16:creationId xmlns:a16="http://schemas.microsoft.com/office/drawing/2014/main" id="{132F4A02-B6B8-DDB1-6E77-236720F60F3A}"/>
              </a:ext>
            </a:extLst>
          </p:cNvPr>
          <p:cNvSpPr txBox="1"/>
          <p:nvPr/>
        </p:nvSpPr>
        <p:spPr>
          <a:xfrm>
            <a:off x="4423317" y="2149795"/>
            <a:ext cx="3345365" cy="523220"/>
          </a:xfrm>
          <a:custGeom>
            <a:avLst/>
            <a:gdLst>
              <a:gd name="connsiteX0" fmla="*/ 0 w 3345365"/>
              <a:gd name="connsiteY0" fmla="*/ 0 h 523220"/>
              <a:gd name="connsiteX1" fmla="*/ 3345365 w 3345365"/>
              <a:gd name="connsiteY1" fmla="*/ 0 h 523220"/>
              <a:gd name="connsiteX2" fmla="*/ 3345365 w 3345365"/>
              <a:gd name="connsiteY2" fmla="*/ 523220 h 523220"/>
              <a:gd name="connsiteX3" fmla="*/ 0 w 3345365"/>
              <a:gd name="connsiteY3" fmla="*/ 523220 h 523220"/>
              <a:gd name="connsiteX4" fmla="*/ 0 w 3345365"/>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523220" fill="none" extrusionOk="0">
                <a:moveTo>
                  <a:pt x="0" y="0"/>
                </a:moveTo>
                <a:cubicBezTo>
                  <a:pt x="1166149" y="-33775"/>
                  <a:pt x="2579247" y="138873"/>
                  <a:pt x="3345365" y="0"/>
                </a:cubicBezTo>
                <a:cubicBezTo>
                  <a:pt x="3332432" y="66410"/>
                  <a:pt x="3355009" y="382621"/>
                  <a:pt x="3345365" y="523220"/>
                </a:cubicBezTo>
                <a:cubicBezTo>
                  <a:pt x="1718878" y="385890"/>
                  <a:pt x="769371" y="385364"/>
                  <a:pt x="0" y="523220"/>
                </a:cubicBezTo>
                <a:cubicBezTo>
                  <a:pt x="42701" y="346039"/>
                  <a:pt x="-4294" y="128545"/>
                  <a:pt x="0" y="0"/>
                </a:cubicBezTo>
                <a:close/>
              </a:path>
              <a:path w="3345365" h="523220" stroke="0" extrusionOk="0">
                <a:moveTo>
                  <a:pt x="0" y="0"/>
                </a:moveTo>
                <a:cubicBezTo>
                  <a:pt x="1560117" y="-101487"/>
                  <a:pt x="2770880" y="-162162"/>
                  <a:pt x="3345365" y="0"/>
                </a:cubicBezTo>
                <a:cubicBezTo>
                  <a:pt x="3325393" y="166940"/>
                  <a:pt x="3361970" y="284916"/>
                  <a:pt x="3345365" y="523220"/>
                </a:cubicBezTo>
                <a:cubicBezTo>
                  <a:pt x="2035186" y="573285"/>
                  <a:pt x="529504"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CO Classes</a:t>
            </a:r>
          </a:p>
        </p:txBody>
      </p:sp>
      <p:sp>
        <p:nvSpPr>
          <p:cNvPr id="16" name="TextBox 15">
            <a:extLst>
              <a:ext uri="{FF2B5EF4-FFF2-40B4-BE49-F238E27FC236}">
                <a16:creationId xmlns:a16="http://schemas.microsoft.com/office/drawing/2014/main" id="{E02671EC-40E5-6299-35E8-4ED6E32D12E7}"/>
              </a:ext>
            </a:extLst>
          </p:cNvPr>
          <p:cNvSpPr txBox="1"/>
          <p:nvPr/>
        </p:nvSpPr>
        <p:spPr>
          <a:xfrm>
            <a:off x="4423317" y="2983252"/>
            <a:ext cx="3345365" cy="646331"/>
          </a:xfrm>
          <a:custGeom>
            <a:avLst/>
            <a:gdLst>
              <a:gd name="connsiteX0" fmla="*/ 0 w 3345365"/>
              <a:gd name="connsiteY0" fmla="*/ 0 h 646331"/>
              <a:gd name="connsiteX1" fmla="*/ 3345365 w 3345365"/>
              <a:gd name="connsiteY1" fmla="*/ 0 h 646331"/>
              <a:gd name="connsiteX2" fmla="*/ 3345365 w 3345365"/>
              <a:gd name="connsiteY2" fmla="*/ 646331 h 646331"/>
              <a:gd name="connsiteX3" fmla="*/ 0 w 3345365"/>
              <a:gd name="connsiteY3" fmla="*/ 646331 h 646331"/>
              <a:gd name="connsiteX4" fmla="*/ 0 w 334536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646331" fill="none" extrusionOk="0">
                <a:moveTo>
                  <a:pt x="0" y="0"/>
                </a:moveTo>
                <a:cubicBezTo>
                  <a:pt x="1020470" y="-49533"/>
                  <a:pt x="1937093" y="-14809"/>
                  <a:pt x="3345365" y="0"/>
                </a:cubicBezTo>
                <a:cubicBezTo>
                  <a:pt x="3359837" y="98201"/>
                  <a:pt x="3326452" y="333819"/>
                  <a:pt x="3345365" y="646331"/>
                </a:cubicBezTo>
                <a:cubicBezTo>
                  <a:pt x="2830606" y="598100"/>
                  <a:pt x="542173" y="730786"/>
                  <a:pt x="0" y="646331"/>
                </a:cubicBezTo>
                <a:cubicBezTo>
                  <a:pt x="46534" y="433830"/>
                  <a:pt x="35510" y="136178"/>
                  <a:pt x="0" y="0"/>
                </a:cubicBezTo>
                <a:close/>
              </a:path>
              <a:path w="3345365" h="646331" stroke="0" extrusionOk="0">
                <a:moveTo>
                  <a:pt x="0" y="0"/>
                </a:moveTo>
                <a:cubicBezTo>
                  <a:pt x="784752" y="118645"/>
                  <a:pt x="1889435" y="116012"/>
                  <a:pt x="3345365" y="0"/>
                </a:cubicBezTo>
                <a:cubicBezTo>
                  <a:pt x="3297631" y="166119"/>
                  <a:pt x="3384855" y="543217"/>
                  <a:pt x="3345365" y="646331"/>
                </a:cubicBezTo>
                <a:cubicBezTo>
                  <a:pt x="1988487" y="780931"/>
                  <a:pt x="1591201" y="489135"/>
                  <a:pt x="0" y="646331"/>
                </a:cubicBezTo>
                <a:cubicBezTo>
                  <a:pt x="44741" y="534667"/>
                  <a:pt x="-25823" y="189070"/>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a:t>7 Day Orientation</a:t>
            </a:r>
          </a:p>
          <a:p>
            <a:pPr marL="285750" indent="-285750">
              <a:buFont typeface="Arial" panose="020B0604020202020204" pitchFamily="34" charset="0"/>
              <a:buChar char="•"/>
            </a:pPr>
            <a:r>
              <a:rPr lang="en-US" b="1" dirty="0"/>
              <a:t>Literacy Classes </a:t>
            </a:r>
          </a:p>
        </p:txBody>
      </p:sp>
      <p:sp>
        <p:nvSpPr>
          <p:cNvPr id="18" name="TextBox 17">
            <a:extLst>
              <a:ext uri="{FF2B5EF4-FFF2-40B4-BE49-F238E27FC236}">
                <a16:creationId xmlns:a16="http://schemas.microsoft.com/office/drawing/2014/main" id="{C967C50A-E353-1AE6-A1E7-6775304C6AF4}"/>
              </a:ext>
            </a:extLst>
          </p:cNvPr>
          <p:cNvSpPr txBox="1"/>
          <p:nvPr/>
        </p:nvSpPr>
        <p:spPr>
          <a:xfrm>
            <a:off x="8287445" y="2156466"/>
            <a:ext cx="3345365" cy="954107"/>
          </a:xfrm>
          <a:custGeom>
            <a:avLst/>
            <a:gdLst>
              <a:gd name="connsiteX0" fmla="*/ 0 w 3345365"/>
              <a:gd name="connsiteY0" fmla="*/ 0 h 954107"/>
              <a:gd name="connsiteX1" fmla="*/ 3345365 w 3345365"/>
              <a:gd name="connsiteY1" fmla="*/ 0 h 954107"/>
              <a:gd name="connsiteX2" fmla="*/ 3345365 w 3345365"/>
              <a:gd name="connsiteY2" fmla="*/ 954107 h 954107"/>
              <a:gd name="connsiteX3" fmla="*/ 0 w 3345365"/>
              <a:gd name="connsiteY3" fmla="*/ 954107 h 954107"/>
              <a:gd name="connsiteX4" fmla="*/ 0 w 334536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954107" fill="none" extrusionOk="0">
                <a:moveTo>
                  <a:pt x="0" y="0"/>
                </a:moveTo>
                <a:cubicBezTo>
                  <a:pt x="1166149" y="-33775"/>
                  <a:pt x="2579247" y="138873"/>
                  <a:pt x="3345365" y="0"/>
                </a:cubicBezTo>
                <a:cubicBezTo>
                  <a:pt x="3354382" y="171584"/>
                  <a:pt x="3294002" y="737546"/>
                  <a:pt x="3345365" y="954107"/>
                </a:cubicBezTo>
                <a:cubicBezTo>
                  <a:pt x="1718878" y="816777"/>
                  <a:pt x="769371" y="816251"/>
                  <a:pt x="0" y="954107"/>
                </a:cubicBezTo>
                <a:cubicBezTo>
                  <a:pt x="-56882" y="581392"/>
                  <a:pt x="18106" y="109664"/>
                  <a:pt x="0" y="0"/>
                </a:cubicBezTo>
                <a:close/>
              </a:path>
              <a:path w="3345365" h="954107" stroke="0" extrusionOk="0">
                <a:moveTo>
                  <a:pt x="0" y="0"/>
                </a:moveTo>
                <a:cubicBezTo>
                  <a:pt x="1560117" y="-101487"/>
                  <a:pt x="2770880" y="-162162"/>
                  <a:pt x="3345365" y="0"/>
                </a:cubicBezTo>
                <a:cubicBezTo>
                  <a:pt x="3319617" y="202522"/>
                  <a:pt x="3361964" y="579398"/>
                  <a:pt x="3345365" y="954107"/>
                </a:cubicBezTo>
                <a:cubicBezTo>
                  <a:pt x="2035186" y="1004172"/>
                  <a:pt x="529504" y="795658"/>
                  <a:pt x="0" y="954107"/>
                </a:cubicBezTo>
                <a:cubicBezTo>
                  <a:pt x="20393" y="677381"/>
                  <a:pt x="-45310" y="158534"/>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CORE Model Assessment</a:t>
            </a:r>
          </a:p>
        </p:txBody>
      </p:sp>
      <p:sp>
        <p:nvSpPr>
          <p:cNvPr id="19" name="TextBox 18">
            <a:extLst>
              <a:ext uri="{FF2B5EF4-FFF2-40B4-BE49-F238E27FC236}">
                <a16:creationId xmlns:a16="http://schemas.microsoft.com/office/drawing/2014/main" id="{8424414A-6229-8288-7F56-49CF90F07F21}"/>
              </a:ext>
            </a:extLst>
          </p:cNvPr>
          <p:cNvSpPr txBox="1"/>
          <p:nvPr/>
        </p:nvSpPr>
        <p:spPr>
          <a:xfrm>
            <a:off x="8287445" y="3285763"/>
            <a:ext cx="3345365" cy="923330"/>
          </a:xfrm>
          <a:custGeom>
            <a:avLst/>
            <a:gdLst>
              <a:gd name="connsiteX0" fmla="*/ 0 w 3345365"/>
              <a:gd name="connsiteY0" fmla="*/ 0 h 923330"/>
              <a:gd name="connsiteX1" fmla="*/ 3345365 w 3345365"/>
              <a:gd name="connsiteY1" fmla="*/ 0 h 923330"/>
              <a:gd name="connsiteX2" fmla="*/ 3345365 w 3345365"/>
              <a:gd name="connsiteY2" fmla="*/ 923330 h 923330"/>
              <a:gd name="connsiteX3" fmla="*/ 0 w 3345365"/>
              <a:gd name="connsiteY3" fmla="*/ 923330 h 923330"/>
              <a:gd name="connsiteX4" fmla="*/ 0 w 3345365"/>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923330" fill="none" extrusionOk="0">
                <a:moveTo>
                  <a:pt x="0" y="0"/>
                </a:moveTo>
                <a:cubicBezTo>
                  <a:pt x="1020470" y="-49533"/>
                  <a:pt x="1937093" y="-14809"/>
                  <a:pt x="3345365" y="0"/>
                </a:cubicBezTo>
                <a:cubicBezTo>
                  <a:pt x="3384766" y="424377"/>
                  <a:pt x="3301522" y="732232"/>
                  <a:pt x="3345365" y="923330"/>
                </a:cubicBezTo>
                <a:cubicBezTo>
                  <a:pt x="2830606" y="875099"/>
                  <a:pt x="542173" y="1007785"/>
                  <a:pt x="0" y="923330"/>
                </a:cubicBezTo>
                <a:cubicBezTo>
                  <a:pt x="38224" y="756041"/>
                  <a:pt x="-55899" y="456436"/>
                  <a:pt x="0" y="0"/>
                </a:cubicBezTo>
                <a:close/>
              </a:path>
              <a:path w="3345365" h="923330" stroke="0" extrusionOk="0">
                <a:moveTo>
                  <a:pt x="0" y="0"/>
                </a:moveTo>
                <a:cubicBezTo>
                  <a:pt x="784752" y="118645"/>
                  <a:pt x="1889435" y="116012"/>
                  <a:pt x="3345365" y="0"/>
                </a:cubicBezTo>
                <a:cubicBezTo>
                  <a:pt x="3405660" y="381580"/>
                  <a:pt x="3359925" y="685430"/>
                  <a:pt x="3345365" y="923330"/>
                </a:cubicBezTo>
                <a:cubicBezTo>
                  <a:pt x="1988487" y="1057930"/>
                  <a:pt x="1591201" y="766134"/>
                  <a:pt x="0" y="923330"/>
                </a:cubicBezTo>
                <a:cubicBezTo>
                  <a:pt x="-30048" y="745367"/>
                  <a:pt x="-893" y="214319"/>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a:t>Completed by Education Team Member the week of the 30-Day Home Visit</a:t>
            </a:r>
          </a:p>
        </p:txBody>
      </p:sp>
    </p:spTree>
    <p:extLst>
      <p:ext uri="{BB962C8B-B14F-4D97-AF65-F5344CB8AC3E}">
        <p14:creationId xmlns:p14="http://schemas.microsoft.com/office/powerpoint/2010/main" val="56812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2141397" y="2411405"/>
            <a:ext cx="7909206" cy="523220"/>
          </a:xfrm>
          <a:custGeom>
            <a:avLst/>
            <a:gdLst>
              <a:gd name="connsiteX0" fmla="*/ 0 w 7909206"/>
              <a:gd name="connsiteY0" fmla="*/ 0 h 523220"/>
              <a:gd name="connsiteX1" fmla="*/ 7909206 w 7909206"/>
              <a:gd name="connsiteY1" fmla="*/ 0 h 523220"/>
              <a:gd name="connsiteX2" fmla="*/ 7909206 w 7909206"/>
              <a:gd name="connsiteY2" fmla="*/ 523220 h 523220"/>
              <a:gd name="connsiteX3" fmla="*/ 0 w 7909206"/>
              <a:gd name="connsiteY3" fmla="*/ 523220 h 523220"/>
              <a:gd name="connsiteX4" fmla="*/ 0 w 7909206"/>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9206" h="523220" fill="none" extrusionOk="0">
                <a:moveTo>
                  <a:pt x="0" y="0"/>
                </a:moveTo>
                <a:cubicBezTo>
                  <a:pt x="1341994" y="-33775"/>
                  <a:pt x="5419014" y="138873"/>
                  <a:pt x="7909206" y="0"/>
                </a:cubicBezTo>
                <a:cubicBezTo>
                  <a:pt x="7896273" y="66410"/>
                  <a:pt x="7918850" y="382621"/>
                  <a:pt x="7909206" y="523220"/>
                </a:cubicBezTo>
                <a:cubicBezTo>
                  <a:pt x="5353603" y="385890"/>
                  <a:pt x="2482463" y="385364"/>
                  <a:pt x="0" y="523220"/>
                </a:cubicBezTo>
                <a:cubicBezTo>
                  <a:pt x="42701" y="346039"/>
                  <a:pt x="-4294" y="128545"/>
                  <a:pt x="0" y="0"/>
                </a:cubicBezTo>
                <a:close/>
              </a:path>
              <a:path w="7909206" h="523220" stroke="0" extrusionOk="0">
                <a:moveTo>
                  <a:pt x="0" y="0"/>
                </a:moveTo>
                <a:cubicBezTo>
                  <a:pt x="3377057" y="-101487"/>
                  <a:pt x="5708135" y="-162162"/>
                  <a:pt x="7909206" y="0"/>
                </a:cubicBezTo>
                <a:cubicBezTo>
                  <a:pt x="7889234" y="166940"/>
                  <a:pt x="7925811" y="284916"/>
                  <a:pt x="7909206" y="523220"/>
                </a:cubicBezTo>
                <a:cubicBezTo>
                  <a:pt x="5746331" y="573285"/>
                  <a:pt x="1592280"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What’s Next?</a:t>
            </a: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14</a:t>
            </a:fld>
            <a:endParaRPr lang="en-US" dirty="0"/>
          </a:p>
        </p:txBody>
      </p:sp>
      <p:sp>
        <p:nvSpPr>
          <p:cNvPr id="14" name="TextBox 13">
            <a:extLst>
              <a:ext uri="{FF2B5EF4-FFF2-40B4-BE49-F238E27FC236}">
                <a16:creationId xmlns:a16="http://schemas.microsoft.com/office/drawing/2014/main" id="{2198D2CC-C5B4-E194-C4B1-08624249CA50}"/>
              </a:ext>
            </a:extLst>
          </p:cNvPr>
          <p:cNvSpPr txBox="1"/>
          <p:nvPr/>
        </p:nvSpPr>
        <p:spPr>
          <a:xfrm>
            <a:off x="2141397" y="3315550"/>
            <a:ext cx="7909206" cy="2308324"/>
          </a:xfrm>
          <a:custGeom>
            <a:avLst/>
            <a:gdLst>
              <a:gd name="connsiteX0" fmla="*/ 0 w 7909206"/>
              <a:gd name="connsiteY0" fmla="*/ 0 h 2308324"/>
              <a:gd name="connsiteX1" fmla="*/ 7909206 w 7909206"/>
              <a:gd name="connsiteY1" fmla="*/ 0 h 2308324"/>
              <a:gd name="connsiteX2" fmla="*/ 7909206 w 7909206"/>
              <a:gd name="connsiteY2" fmla="*/ 2308324 h 2308324"/>
              <a:gd name="connsiteX3" fmla="*/ 0 w 7909206"/>
              <a:gd name="connsiteY3" fmla="*/ 2308324 h 2308324"/>
              <a:gd name="connsiteX4" fmla="*/ 0 w 7909206"/>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9206" h="2308324" fill="none" extrusionOk="0">
                <a:moveTo>
                  <a:pt x="0" y="0"/>
                </a:moveTo>
                <a:cubicBezTo>
                  <a:pt x="3004908" y="-49533"/>
                  <a:pt x="5581855" y="-14809"/>
                  <a:pt x="7909206" y="0"/>
                </a:cubicBezTo>
                <a:cubicBezTo>
                  <a:pt x="7996845" y="752880"/>
                  <a:pt x="7836527" y="1427176"/>
                  <a:pt x="7909206" y="2308324"/>
                </a:cubicBezTo>
                <a:cubicBezTo>
                  <a:pt x="4239359" y="2260093"/>
                  <a:pt x="1738113" y="2392779"/>
                  <a:pt x="0" y="2308324"/>
                </a:cubicBezTo>
                <a:cubicBezTo>
                  <a:pt x="-38581" y="1446843"/>
                  <a:pt x="63341" y="405110"/>
                  <a:pt x="0" y="0"/>
                </a:cubicBezTo>
                <a:close/>
              </a:path>
              <a:path w="7909206" h="2308324" stroke="0" extrusionOk="0">
                <a:moveTo>
                  <a:pt x="0" y="0"/>
                </a:moveTo>
                <a:cubicBezTo>
                  <a:pt x="3919715" y="118645"/>
                  <a:pt x="5383642" y="116012"/>
                  <a:pt x="7909206" y="0"/>
                </a:cubicBezTo>
                <a:cubicBezTo>
                  <a:pt x="7776324" y="525567"/>
                  <a:pt x="7994157" y="1753845"/>
                  <a:pt x="7909206" y="2308324"/>
                </a:cubicBezTo>
                <a:cubicBezTo>
                  <a:pt x="6989731" y="2442924"/>
                  <a:pt x="3626470" y="2151128"/>
                  <a:pt x="0" y="2308324"/>
                </a:cubicBezTo>
                <a:cubicBezTo>
                  <a:pt x="-20187" y="1250243"/>
                  <a:pt x="-152480" y="717804"/>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a:t>6 Month Pilot of WOP</a:t>
            </a:r>
          </a:p>
          <a:p>
            <a:pPr marL="285750" indent="-285750">
              <a:buFont typeface="Arial" panose="020B0604020202020204" pitchFamily="34" charset="0"/>
              <a:buChar char="•"/>
            </a:pPr>
            <a:r>
              <a:rPr lang="en-US" b="1" dirty="0"/>
              <a:t>Staff Feedback</a:t>
            </a:r>
          </a:p>
          <a:p>
            <a:pPr marL="285750" indent="-285750">
              <a:buFont typeface="Arial" panose="020B0604020202020204" pitchFamily="34" charset="0"/>
              <a:buChar char="•"/>
            </a:pPr>
            <a:r>
              <a:rPr lang="en-US" b="1" dirty="0"/>
              <a:t>Add Resources</a:t>
            </a:r>
          </a:p>
          <a:p>
            <a:pPr marL="285750" indent="-285750">
              <a:buFont typeface="Arial" panose="020B0604020202020204" pitchFamily="34" charset="0"/>
              <a:buChar char="•"/>
            </a:pPr>
            <a:r>
              <a:rPr lang="en-US" b="1" dirty="0"/>
              <a:t>Continued training for staff</a:t>
            </a:r>
          </a:p>
          <a:p>
            <a:pPr marL="285750" indent="-285750">
              <a:buFont typeface="Arial" panose="020B0604020202020204" pitchFamily="34" charset="0"/>
              <a:buChar char="•"/>
            </a:pPr>
            <a:r>
              <a:rPr lang="en-US" b="1" dirty="0"/>
              <a:t>Observation of staff</a:t>
            </a:r>
          </a:p>
          <a:p>
            <a:pPr marL="285750" indent="-285750">
              <a:buFont typeface="Arial" panose="020B0604020202020204" pitchFamily="34" charset="0"/>
              <a:buChar char="•"/>
            </a:pPr>
            <a:r>
              <a:rPr lang="en-US" b="1" dirty="0"/>
              <a:t>Continue improving documentation</a:t>
            </a:r>
          </a:p>
          <a:p>
            <a:pPr marL="285750" indent="-285750">
              <a:buFont typeface="Arial" panose="020B0604020202020204" pitchFamily="34" charset="0"/>
              <a:buChar char="•"/>
            </a:pPr>
            <a:r>
              <a:rPr lang="en-US" b="1" dirty="0"/>
              <a:t>Add CO messaging to 30-90 Day TPs</a:t>
            </a:r>
          </a:p>
          <a:p>
            <a:pPr marL="285750" indent="-285750">
              <a:buFont typeface="Arial" panose="020B0604020202020204" pitchFamily="34" charset="0"/>
              <a:buChar char="•"/>
            </a:pPr>
            <a:r>
              <a:rPr lang="en-US" b="1" dirty="0"/>
              <a:t>Add CO messaging to volunteer TPS</a:t>
            </a:r>
          </a:p>
        </p:txBody>
      </p:sp>
    </p:spTree>
    <p:extLst>
      <p:ext uri="{BB962C8B-B14F-4D97-AF65-F5344CB8AC3E}">
        <p14:creationId xmlns:p14="http://schemas.microsoft.com/office/powerpoint/2010/main" val="300842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2141397" y="2411405"/>
            <a:ext cx="7909206" cy="830997"/>
          </a:xfrm>
          <a:custGeom>
            <a:avLst/>
            <a:gdLst>
              <a:gd name="connsiteX0" fmla="*/ 0 w 7909206"/>
              <a:gd name="connsiteY0" fmla="*/ 0 h 830997"/>
              <a:gd name="connsiteX1" fmla="*/ 7909206 w 7909206"/>
              <a:gd name="connsiteY1" fmla="*/ 0 h 830997"/>
              <a:gd name="connsiteX2" fmla="*/ 7909206 w 7909206"/>
              <a:gd name="connsiteY2" fmla="*/ 830997 h 830997"/>
              <a:gd name="connsiteX3" fmla="*/ 0 w 7909206"/>
              <a:gd name="connsiteY3" fmla="*/ 830997 h 830997"/>
              <a:gd name="connsiteX4" fmla="*/ 0 w 7909206"/>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9206" h="830997" fill="none" extrusionOk="0">
                <a:moveTo>
                  <a:pt x="0" y="0"/>
                </a:moveTo>
                <a:cubicBezTo>
                  <a:pt x="1341994" y="-33775"/>
                  <a:pt x="5419014" y="138873"/>
                  <a:pt x="7909206" y="0"/>
                </a:cubicBezTo>
                <a:cubicBezTo>
                  <a:pt x="7870744" y="355991"/>
                  <a:pt x="7875227" y="649381"/>
                  <a:pt x="7909206" y="830997"/>
                </a:cubicBezTo>
                <a:cubicBezTo>
                  <a:pt x="5353603" y="693667"/>
                  <a:pt x="2482463" y="693141"/>
                  <a:pt x="0" y="830997"/>
                </a:cubicBezTo>
                <a:cubicBezTo>
                  <a:pt x="-58438" y="423656"/>
                  <a:pt x="9847" y="282222"/>
                  <a:pt x="0" y="0"/>
                </a:cubicBezTo>
                <a:close/>
              </a:path>
              <a:path w="7909206" h="830997" stroke="0" extrusionOk="0">
                <a:moveTo>
                  <a:pt x="0" y="0"/>
                </a:moveTo>
                <a:cubicBezTo>
                  <a:pt x="3377057" y="-101487"/>
                  <a:pt x="5708135" y="-162162"/>
                  <a:pt x="7909206" y="0"/>
                </a:cubicBezTo>
                <a:cubicBezTo>
                  <a:pt x="7974772" y="286347"/>
                  <a:pt x="7959103" y="663043"/>
                  <a:pt x="7909206" y="830997"/>
                </a:cubicBezTo>
                <a:cubicBezTo>
                  <a:pt x="5746331" y="881062"/>
                  <a:pt x="1592280" y="672548"/>
                  <a:pt x="0" y="830997"/>
                </a:cubicBezTo>
                <a:cubicBezTo>
                  <a:pt x="-30818" y="581332"/>
                  <a:pt x="-37085" y="356280"/>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4800" b="1" dirty="0">
                <a:latin typeface="Calibri"/>
                <a:ea typeface="Open Sans" panose="020B0606030504020204" pitchFamily="34" charset="0"/>
                <a:cs typeface="Calibri"/>
              </a:rPr>
              <a:t>Successes &amp; Challenges</a:t>
            </a: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15</a:t>
            </a:fld>
            <a:endParaRPr lang="en-US" dirty="0"/>
          </a:p>
        </p:txBody>
      </p:sp>
      <p:pic>
        <p:nvPicPr>
          <p:cNvPr id="7" name="Picture 6">
            <a:extLst>
              <a:ext uri="{FF2B5EF4-FFF2-40B4-BE49-F238E27FC236}">
                <a16:creationId xmlns:a16="http://schemas.microsoft.com/office/drawing/2014/main" id="{D6E1A8F6-F51F-AA84-A9FB-0E864D44D2AB}"/>
              </a:ext>
            </a:extLst>
          </p:cNvPr>
          <p:cNvPicPr>
            <a:picLocks noChangeAspect="1"/>
          </p:cNvPicPr>
          <p:nvPr/>
        </p:nvPicPr>
        <p:blipFill>
          <a:blip r:embed="rId3"/>
          <a:stretch>
            <a:fillRect/>
          </a:stretch>
        </p:blipFill>
        <p:spPr>
          <a:xfrm>
            <a:off x="0" y="4644676"/>
            <a:ext cx="12192000" cy="2567354"/>
          </a:xfrm>
          <a:prstGeom prst="rect">
            <a:avLst/>
          </a:prstGeom>
        </p:spPr>
      </p:pic>
    </p:spTree>
    <p:extLst>
      <p:ext uri="{BB962C8B-B14F-4D97-AF65-F5344CB8AC3E}">
        <p14:creationId xmlns:p14="http://schemas.microsoft.com/office/powerpoint/2010/main" val="23392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615820" y="1100469"/>
            <a:ext cx="10737979" cy="5255881"/>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cs typeface="Calibri"/>
            </a:endParaRPr>
          </a:p>
          <a:p>
            <a:pPr marL="285750" indent="-285750" algn="ctr">
              <a:buFont typeface="Arial" panose="020B0604020202020204" pitchFamily="34" charset="0"/>
              <a:buChar char="•"/>
            </a:pPr>
            <a:endParaRPr lang="en-US" dirty="0">
              <a:solidFill>
                <a:schemeClr val="bg1"/>
              </a:solidFill>
              <a:cs typeface="Calibri"/>
            </a:endParaRPr>
          </a:p>
          <a:p>
            <a:pPr marL="571500" indent="-571500">
              <a:buFont typeface="Arial" panose="020B0604020202020204" pitchFamily="34" charset="0"/>
              <a:buChar char="•"/>
            </a:pPr>
            <a:endParaRPr lang="en-US" sz="2000" b="1" dirty="0">
              <a:ea typeface="+mn-lt"/>
              <a:cs typeface="+mn-lt"/>
            </a:endParaRPr>
          </a:p>
          <a:p>
            <a:pPr marL="571500" indent="-571500">
              <a:buFont typeface="Arial" panose="020B0604020202020204" pitchFamily="34" charset="0"/>
              <a:buChar char="•"/>
            </a:pPr>
            <a:endParaRPr lang="en-US" b="1" dirty="0">
              <a:ea typeface="+mn-lt"/>
              <a:cs typeface="+mn-lt"/>
            </a:endParaRPr>
          </a:p>
          <a:p>
            <a:pPr marL="571500" indent="-571500">
              <a:buFont typeface="Arial" panose="020B0604020202020204" pitchFamily="34" charset="0"/>
              <a:buChar char="•"/>
            </a:pPr>
            <a:r>
              <a:rPr lang="en-US" sz="2400" b="1" dirty="0">
                <a:ea typeface="+mn-lt"/>
                <a:cs typeface="+mn-lt"/>
              </a:rPr>
              <a:t>We will not be collecting updated CO plans for FY22. However, please make sure you and your staff are familiar with the most recent versions we have on file and it’s never too early to start thinking about updates for FY23.</a:t>
            </a:r>
          </a:p>
          <a:p>
            <a:pPr marL="571500" indent="-571500">
              <a:buFont typeface="Arial" panose="020B0604020202020204" pitchFamily="34" charset="0"/>
              <a:buChar char="•"/>
            </a:pPr>
            <a:endParaRPr lang="en-US" sz="2400" b="1" dirty="0">
              <a:ea typeface="+mn-lt"/>
              <a:cs typeface="+mn-lt"/>
            </a:endParaRPr>
          </a:p>
          <a:p>
            <a:pPr marL="571500" indent="-571500">
              <a:buFont typeface="Arial" panose="020B0604020202020204" pitchFamily="34" charset="0"/>
              <a:buChar char="•"/>
            </a:pPr>
            <a:r>
              <a:rPr lang="en-US" sz="2400" b="1" dirty="0">
                <a:ea typeface="+mn-lt"/>
                <a:cs typeface="+mn-lt"/>
              </a:rPr>
              <a:t>Upcoming FY22 CO Community of Practice (CoP) calls: September 14 @3PM EST</a:t>
            </a:r>
          </a:p>
          <a:p>
            <a:pPr marL="571500" indent="-571500">
              <a:buFont typeface="Arial" panose="020B0604020202020204" pitchFamily="34" charset="0"/>
              <a:buChar char="•"/>
            </a:pPr>
            <a:endParaRPr lang="en-US" sz="2400" b="1" dirty="0">
              <a:ea typeface="+mn-lt"/>
              <a:cs typeface="+mn-lt"/>
            </a:endParaRPr>
          </a:p>
          <a:p>
            <a:pPr marL="571500" indent="-571500">
              <a:buFont typeface="Arial" panose="020B0604020202020204" pitchFamily="34" charset="0"/>
              <a:buChar char="•"/>
            </a:pPr>
            <a:r>
              <a:rPr lang="en-US" sz="2400" b="1" dirty="0">
                <a:solidFill>
                  <a:schemeClr val="bg1"/>
                </a:solidFill>
                <a:ea typeface="+mn-lt"/>
                <a:cs typeface="+mn-lt"/>
              </a:rPr>
              <a:t>Please sign up for the CORE newsletter if you haven’t already! </a:t>
            </a:r>
            <a:r>
              <a:rPr lang="en-US" sz="2400" b="1" dirty="0">
                <a:solidFill>
                  <a:schemeClr val="bg1"/>
                </a:solidFill>
                <a:ea typeface="+mn-lt"/>
                <a:cs typeface="+mn-lt"/>
                <a:hlinkClick r:id="rId3">
                  <a:extLst>
                    <a:ext uri="{A12FA001-AC4F-418D-AE19-62706E023703}">
                      <ahyp:hlinkClr xmlns:ahyp="http://schemas.microsoft.com/office/drawing/2018/hyperlinkcolor" val="tx"/>
                    </a:ext>
                  </a:extLst>
                </a:hlinkClick>
              </a:rPr>
              <a:t>https://coresourceexchange.org/contact-us/</a:t>
            </a:r>
            <a:br>
              <a:rPr lang="en-US" sz="2400" b="1" dirty="0">
                <a:solidFill>
                  <a:schemeClr val="bg1"/>
                </a:solidFill>
                <a:ea typeface="+mn-lt"/>
                <a:cs typeface="+mn-lt"/>
              </a:rPr>
            </a:br>
            <a:endParaRPr lang="en-US" sz="2400" b="1" dirty="0">
              <a:solidFill>
                <a:schemeClr val="bg1"/>
              </a:solidFill>
              <a:ea typeface="+mn-lt"/>
              <a:cs typeface="+mn-lt"/>
            </a:endParaRPr>
          </a:p>
          <a:p>
            <a:pPr marL="571500" indent="-571500">
              <a:buFont typeface="Arial" panose="020B0604020202020204" pitchFamily="34" charset="0"/>
              <a:buChar char="•"/>
            </a:pPr>
            <a:r>
              <a:rPr lang="en-US" sz="2400" b="1" dirty="0">
                <a:solidFill>
                  <a:schemeClr val="bg1"/>
                </a:solidFill>
                <a:ea typeface="+mn-lt"/>
                <a:cs typeface="+mn-lt"/>
              </a:rPr>
              <a:t>Please email </a:t>
            </a:r>
            <a:r>
              <a:rPr lang="en-US" sz="2400" b="1" dirty="0">
                <a:solidFill>
                  <a:schemeClr val="bg1"/>
                </a:solidFill>
                <a:ea typeface="+mn-lt"/>
                <a:cs typeface="+mn-lt"/>
                <a:hlinkClick r:id="rId4">
                  <a:extLst>
                    <a:ext uri="{A12FA001-AC4F-418D-AE19-62706E023703}">
                      <ahyp:hlinkClr xmlns:ahyp="http://schemas.microsoft.com/office/drawing/2018/hyperlinkcolor" val="tx"/>
                    </a:ext>
                  </a:extLst>
                </a:hlinkClick>
              </a:rPr>
              <a:t>jzubko-cunha@usccb.org</a:t>
            </a:r>
            <a:r>
              <a:rPr lang="en-US" sz="2400" b="1" dirty="0">
                <a:solidFill>
                  <a:schemeClr val="bg1"/>
                </a:solidFill>
                <a:ea typeface="+mn-lt"/>
                <a:cs typeface="+mn-lt"/>
              </a:rPr>
              <a:t> if staff should be added to or removed  from the CO provider contact list</a:t>
            </a:r>
            <a:endParaRPr lang="en-US" sz="3200" dirty="0"/>
          </a:p>
          <a:p>
            <a:br>
              <a:rPr lang="en-US" sz="2800" dirty="0">
                <a:ea typeface="+mn-lt"/>
                <a:cs typeface="+mn-lt"/>
              </a:rPr>
            </a:br>
            <a:endParaRPr lang="en-US" sz="2800" dirty="0">
              <a:cs typeface="Calibri" panose="020F0502020204030204"/>
            </a:endParaRPr>
          </a:p>
          <a:p>
            <a:pPr algn="ct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F3100B4E-8A38-4AF6-B3A2-AE0D17CA744D}"/>
              </a:ext>
            </a:extLst>
          </p:cNvPr>
          <p:cNvSpPr>
            <a:spLocks noGrp="1"/>
          </p:cNvSpPr>
          <p:nvPr>
            <p:ph type="sldNum" sz="quarter" idx="12"/>
          </p:nvPr>
        </p:nvSpPr>
        <p:spPr/>
        <p:txBody>
          <a:bodyPr/>
          <a:lstStyle/>
          <a:p>
            <a:fld id="{A5AC7532-7E1C-4B54-8A49-BCFC0D060E00}" type="slidenum">
              <a:rPr lang="en-US" smtClean="0"/>
              <a:t>16</a:t>
            </a:fld>
            <a:endParaRPr lang="en-US" dirty="0"/>
          </a:p>
        </p:txBody>
      </p:sp>
      <p:sp>
        <p:nvSpPr>
          <p:cNvPr id="5" name="TextBox 4">
            <a:extLst>
              <a:ext uri="{FF2B5EF4-FFF2-40B4-BE49-F238E27FC236}">
                <a16:creationId xmlns:a16="http://schemas.microsoft.com/office/drawing/2014/main" id="{76B186E0-F303-4675-82ED-862F9346CD72}"/>
              </a:ext>
            </a:extLst>
          </p:cNvPr>
          <p:cNvSpPr txBox="1"/>
          <p:nvPr/>
        </p:nvSpPr>
        <p:spPr>
          <a:xfrm>
            <a:off x="942535" y="398435"/>
            <a:ext cx="11555243" cy="646331"/>
          </a:xfrm>
          <a:prstGeom prst="rect">
            <a:avLst/>
          </a:prstGeom>
          <a:noFill/>
        </p:spPr>
        <p:txBody>
          <a:bodyPr wrap="square" lIns="91440" tIns="45720" rIns="91440" bIns="45720" rtlCol="0" anchor="t">
            <a:spAutoFit/>
          </a:bodyPr>
          <a:lstStyle/>
          <a:p>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Questions? </a:t>
            </a:r>
          </a:p>
        </p:txBody>
      </p:sp>
    </p:spTree>
    <p:extLst>
      <p:ext uri="{BB962C8B-B14F-4D97-AF65-F5344CB8AC3E}">
        <p14:creationId xmlns:p14="http://schemas.microsoft.com/office/powerpoint/2010/main" val="156692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746620" y="1035098"/>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Today’s</a:t>
            </a:r>
            <a:r>
              <a:rPr lang="en-US" sz="4000" b="1" dirty="0">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880844" y="304576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1747078" y="3045766"/>
            <a:ext cx="9564077"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Provision, Assessment and Documentation reminders</a:t>
            </a:r>
          </a:p>
        </p:txBody>
      </p:sp>
      <p:sp>
        <p:nvSpPr>
          <p:cNvPr id="7" name="Slide Number Placeholder 6">
            <a:extLst>
              <a:ext uri="{FF2B5EF4-FFF2-40B4-BE49-F238E27FC236}">
                <a16:creationId xmlns:a16="http://schemas.microsoft.com/office/drawing/2014/main" id="{6592AFA4-F606-439A-BD0F-94C21837AD5F}"/>
              </a:ext>
            </a:extLst>
          </p:cNvPr>
          <p:cNvSpPr>
            <a:spLocks noGrp="1"/>
          </p:cNvSpPr>
          <p:nvPr>
            <p:ph type="sldNum" sz="quarter" idx="12"/>
          </p:nvPr>
        </p:nvSpPr>
        <p:spPr/>
        <p:txBody>
          <a:bodyPr/>
          <a:lstStyle/>
          <a:p>
            <a:fld id="{A5AC7532-7E1C-4B54-8A49-BCFC0D060E00}" type="slidenum">
              <a:rPr lang="en-US" smtClean="0"/>
              <a:t>2</a:t>
            </a:fld>
            <a:endParaRPr lang="en-US" dirty="0"/>
          </a:p>
        </p:txBody>
      </p:sp>
      <p:sp>
        <p:nvSpPr>
          <p:cNvPr id="8" name="Oval 7">
            <a:extLst>
              <a:ext uri="{FF2B5EF4-FFF2-40B4-BE49-F238E27FC236}">
                <a16:creationId xmlns:a16="http://schemas.microsoft.com/office/drawing/2014/main" id="{D5D71FD4-F45F-4C32-8751-5C30BD4B4959}"/>
              </a:ext>
            </a:extLst>
          </p:cNvPr>
          <p:cNvSpPr/>
          <p:nvPr/>
        </p:nvSpPr>
        <p:spPr>
          <a:xfrm>
            <a:off x="880843" y="2170034"/>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9" name="Rectangle: Rounded Corners 8">
            <a:extLst>
              <a:ext uri="{FF2B5EF4-FFF2-40B4-BE49-F238E27FC236}">
                <a16:creationId xmlns:a16="http://schemas.microsoft.com/office/drawing/2014/main" id="{C35F879C-DBA4-41DA-B2AA-389769804633}"/>
              </a:ext>
            </a:extLst>
          </p:cNvPr>
          <p:cNvSpPr/>
          <p:nvPr/>
        </p:nvSpPr>
        <p:spPr>
          <a:xfrm>
            <a:off x="1747077" y="2170034"/>
            <a:ext cx="9564077"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Open Sans"/>
                <a:ea typeface="Open Sans" panose="020B0606030504020204" pitchFamily="34" charset="0"/>
                <a:cs typeface="Open Sans" panose="020B0606030504020204" pitchFamily="34" charset="0"/>
              </a:rPr>
              <a:t>CORE Updates</a:t>
            </a:r>
          </a:p>
        </p:txBody>
      </p:sp>
      <p:sp>
        <p:nvSpPr>
          <p:cNvPr id="10" name="Oval 9">
            <a:extLst>
              <a:ext uri="{FF2B5EF4-FFF2-40B4-BE49-F238E27FC236}">
                <a16:creationId xmlns:a16="http://schemas.microsoft.com/office/drawing/2014/main" id="{C6A0C0D8-0575-4564-822A-C07D669DC545}"/>
              </a:ext>
            </a:extLst>
          </p:cNvPr>
          <p:cNvSpPr/>
          <p:nvPr/>
        </p:nvSpPr>
        <p:spPr>
          <a:xfrm>
            <a:off x="892216" y="3955629"/>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Open Sans"/>
                <a:ea typeface="Open Sans" panose="020B0606030504020204" pitchFamily="34" charset="0"/>
                <a:cs typeface="Open Sans" panose="020B0606030504020204" pitchFamily="34" charset="0"/>
              </a:rPr>
              <a:t>3</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07B010B6-2FEC-4C21-8815-345DBCD3A9B6}"/>
              </a:ext>
            </a:extLst>
          </p:cNvPr>
          <p:cNvSpPr/>
          <p:nvPr/>
        </p:nvSpPr>
        <p:spPr>
          <a:xfrm>
            <a:off x="1747076" y="3921498"/>
            <a:ext cx="9564077"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Logistic and Cognitive Load Tips</a:t>
            </a:r>
          </a:p>
        </p:txBody>
      </p:sp>
      <p:sp>
        <p:nvSpPr>
          <p:cNvPr id="12" name="Rectangle: Rounded Corners 11">
            <a:extLst>
              <a:ext uri="{FF2B5EF4-FFF2-40B4-BE49-F238E27FC236}">
                <a16:creationId xmlns:a16="http://schemas.microsoft.com/office/drawing/2014/main" id="{DE9153F3-86C0-2BBD-C425-BB4A68C4415A}"/>
              </a:ext>
            </a:extLst>
          </p:cNvPr>
          <p:cNvSpPr/>
          <p:nvPr/>
        </p:nvSpPr>
        <p:spPr>
          <a:xfrm>
            <a:off x="1747076" y="4701058"/>
            <a:ext cx="9564077"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Affiliate Share: Whole Office Approach</a:t>
            </a:r>
          </a:p>
        </p:txBody>
      </p:sp>
      <p:sp>
        <p:nvSpPr>
          <p:cNvPr id="13" name="Oval 12">
            <a:extLst>
              <a:ext uri="{FF2B5EF4-FFF2-40B4-BE49-F238E27FC236}">
                <a16:creationId xmlns:a16="http://schemas.microsoft.com/office/drawing/2014/main" id="{6A119E40-73FC-7030-172E-AB18B0BBBE80}"/>
              </a:ext>
            </a:extLst>
          </p:cNvPr>
          <p:cNvSpPr/>
          <p:nvPr/>
        </p:nvSpPr>
        <p:spPr>
          <a:xfrm>
            <a:off x="892216" y="4722912"/>
            <a:ext cx="548640" cy="56721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4</a:t>
            </a:r>
          </a:p>
        </p:txBody>
      </p:sp>
    </p:spTree>
    <p:extLst>
      <p:ext uri="{BB962C8B-B14F-4D97-AF65-F5344CB8AC3E}">
        <p14:creationId xmlns:p14="http://schemas.microsoft.com/office/powerpoint/2010/main" val="19541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dirty="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3</a:t>
            </a:fld>
            <a:endParaRPr lang="en-US" dirty="0"/>
          </a:p>
        </p:txBody>
      </p:sp>
      <p:sp>
        <p:nvSpPr>
          <p:cNvPr id="9" name="Content Placeholder 2">
            <a:extLst>
              <a:ext uri="{FF2B5EF4-FFF2-40B4-BE49-F238E27FC236}">
                <a16:creationId xmlns:a16="http://schemas.microsoft.com/office/drawing/2014/main" id="{F59A8D2F-65A8-4B41-A727-A9FC7E079139}"/>
              </a:ext>
            </a:extLst>
          </p:cNvPr>
          <p:cNvSpPr txBox="1">
            <a:spLocks/>
          </p:cNvSpPr>
          <p:nvPr/>
        </p:nvSpPr>
        <p:spPr>
          <a:xfrm>
            <a:off x="870475" y="206156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426112F3-DF4C-44E2-BB53-FBA27476DD1A}"/>
              </a:ext>
            </a:extLst>
          </p:cNvPr>
          <p:cNvSpPr txBox="1"/>
          <p:nvPr/>
        </p:nvSpPr>
        <p:spPr>
          <a:xfrm>
            <a:off x="689968" y="445094"/>
            <a:ext cx="10942842"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CORE Updates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3347CC7-F34C-4DB9-B563-EEF48E1BA3D6}"/>
              </a:ext>
            </a:extLst>
          </p:cNvPr>
          <p:cNvSpPr txBox="1"/>
          <p:nvPr/>
        </p:nvSpPr>
        <p:spPr>
          <a:xfrm>
            <a:off x="689968" y="1909888"/>
            <a:ext cx="7008690" cy="6663363"/>
          </a:xfrm>
          <a:prstGeom prst="rect">
            <a:avLst/>
          </a:prstGeom>
          <a:noFill/>
        </p:spPr>
        <p:txBody>
          <a:bodyPr wrap="square">
            <a:spAutoFit/>
          </a:bodyPr>
          <a:lstStyle/>
          <a:p>
            <a:pPr marL="285750" indent="-285750" algn="l">
              <a:buFont typeface="Arial" panose="020B0604020202020204" pitchFamily="34" charset="0"/>
              <a:buChar char="•"/>
            </a:pPr>
            <a:r>
              <a:rPr lang="en-US" sz="2000" b="1" i="0" dirty="0">
                <a:solidFill>
                  <a:srgbClr val="000000"/>
                </a:solidFill>
                <a:effectLst/>
                <a:latin typeface="Arial" panose="020B0604020202020204" pitchFamily="34" charset="0"/>
                <a:cs typeface="Arial" panose="020B0604020202020204" pitchFamily="34" charset="0"/>
                <a:hlinkClick r:id="rId3"/>
              </a:rPr>
              <a:t>User Testers Needed for CORE's newly updated CO O&amp;Is!</a:t>
            </a:r>
            <a:r>
              <a:rPr lang="en-US" sz="2000" i="0" dirty="0">
                <a:solidFill>
                  <a:srgbClr val="000000"/>
                </a:solidFill>
                <a:effectLst/>
                <a:latin typeface="Arial" panose="020B0604020202020204" pitchFamily="34" charset="0"/>
                <a:cs typeface="Arial" panose="020B0604020202020204" pitchFamily="34" charset="0"/>
                <a:hlinkClick r:id="rId3"/>
              </a:rPr>
              <a:t> </a:t>
            </a:r>
            <a:r>
              <a:rPr lang="en-US" sz="2000" i="0" dirty="0">
                <a:solidFill>
                  <a:srgbClr val="000000"/>
                </a:solidFill>
                <a:effectLst/>
                <a:latin typeface="Arial" panose="020B0604020202020204" pitchFamily="34" charset="0"/>
                <a:cs typeface="Arial" panose="020B0604020202020204" pitchFamily="34" charset="0"/>
              </a:rPr>
              <a:t>–Complete CORE’s survey by 5PM EST on June 24 to express interest! </a:t>
            </a:r>
            <a:r>
              <a:rPr lang="en-US" sz="2000" dirty="0">
                <a:solidFill>
                  <a:srgbClr val="000000"/>
                </a:solidFill>
                <a:latin typeface="Arial" panose="020B0604020202020204" pitchFamily="34" charset="0"/>
                <a:cs typeface="Arial" panose="020B0604020202020204" pitchFamily="34" charset="0"/>
              </a:rPr>
              <a:t>Selected users will be notified the week of June 27. </a:t>
            </a:r>
          </a:p>
          <a:p>
            <a:pPr algn="l"/>
            <a:endParaRPr lang="en-US" sz="2000" dirty="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b="1" i="0" u="sng" dirty="0">
                <a:solidFill>
                  <a:srgbClr val="284FA1"/>
                </a:solidFill>
                <a:effectLst/>
                <a:latin typeface="Arial" panose="020B0604020202020204" pitchFamily="34" charset="0"/>
                <a:cs typeface="Arial" panose="020B0604020202020204" pitchFamily="34" charset="0"/>
                <a:hlinkClick r:id="rId4"/>
              </a:rPr>
              <a:t>Settle In Website Replaces COREnav.org</a:t>
            </a:r>
            <a:r>
              <a:rPr lang="en-US" sz="2000" b="1" i="0" u="sng" dirty="0">
                <a:solidFill>
                  <a:srgbClr val="284FA1"/>
                </a:solidFill>
                <a:effectLst/>
                <a:latin typeface="Arial" panose="020B0604020202020204" pitchFamily="34" charset="0"/>
                <a:cs typeface="Arial" panose="020B0604020202020204" pitchFamily="34" charset="0"/>
              </a:rPr>
              <a:t> -</a:t>
            </a:r>
            <a:r>
              <a:rPr lang="en-US" sz="2000" b="1" u="sng" dirty="0">
                <a:solidFill>
                  <a:srgbClr val="000000"/>
                </a:solidFill>
                <a:latin typeface="Arial" panose="020B0604020202020204" pitchFamily="34" charset="0"/>
                <a:cs typeface="Arial" panose="020B0604020202020204" pitchFamily="34" charset="0"/>
              </a:rPr>
              <a:t> </a:t>
            </a:r>
            <a:r>
              <a:rPr lang="en-US" sz="2000" i="0" dirty="0">
                <a:solidFill>
                  <a:srgbClr val="000000"/>
                </a:solidFill>
                <a:effectLst/>
                <a:latin typeface="Arial" panose="020B0604020202020204" pitchFamily="34" charset="0"/>
                <a:cs typeface="Arial" panose="020B0604020202020204" pitchFamily="34" charset="0"/>
              </a:rPr>
              <a:t>The CORE Resettlement Navigator website will become unavailable on June 15th. After this time, if users visit the old site, they will be automatically directed to the Settle In website.</a:t>
            </a:r>
          </a:p>
          <a:p>
            <a:pPr algn="l"/>
            <a:endParaRPr lang="en-US" sz="2000" i="0" dirty="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000" b="1" i="0" u="sng" strike="noStrike" dirty="0">
                <a:solidFill>
                  <a:srgbClr val="0563C1"/>
                </a:solidFill>
                <a:effectLst/>
                <a:latin typeface="Arial" panose="020B0604020202020204" pitchFamily="34" charset="0"/>
                <a:cs typeface="Arial" panose="020B0604020202020204" pitchFamily="34" charset="0"/>
                <a:hlinkClick r:id="rId5"/>
              </a:rPr>
              <a:t>NEW Video and Fact Sheet on U.S. Laws for Newcomers </a:t>
            </a:r>
            <a:r>
              <a:rPr lang="en-US" sz="2000" b="1" i="0" dirty="0">
                <a:solidFill>
                  <a:srgbClr val="2F5496"/>
                </a:solidFill>
                <a:effectLst/>
                <a:latin typeface="Arial" panose="020B0604020202020204" pitchFamily="34" charset="0"/>
                <a:cs typeface="Arial" panose="020B0604020202020204" pitchFamily="34" charset="0"/>
              </a:rPr>
              <a:t> </a:t>
            </a:r>
          </a:p>
          <a:p>
            <a:pPr algn="just" rtl="0" fontAlgn="base"/>
            <a:r>
              <a:rPr lang="en-US" sz="2400" b="0" i="0" dirty="0">
                <a:solidFill>
                  <a:srgbClr val="000000"/>
                </a:solidFill>
                <a:effectLst/>
                <a:latin typeface="Arial" panose="020B0604020202020204" pitchFamily="34" charset="0"/>
              </a:rPr>
              <a:t> </a:t>
            </a:r>
            <a:endParaRPr lang="en-US" sz="2000" b="0" i="0" dirty="0">
              <a:solidFill>
                <a:srgbClr val="000000"/>
              </a:solidFill>
              <a:effectLst/>
              <a:latin typeface="Segoe UI" panose="020B0502040204020203" pitchFamily="34" charset="0"/>
            </a:endParaRPr>
          </a:p>
          <a:p>
            <a:pPr marL="285750" indent="-285750" algn="l">
              <a:buFont typeface="Arial" panose="020B0604020202020204" pitchFamily="34" charset="0"/>
              <a:buChar char="•"/>
            </a:pPr>
            <a:endParaRPr lang="en-US" sz="2000" i="0" dirty="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2000" i="0" dirty="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Bef>
                <a:spcPts val="611"/>
              </a:spcBef>
              <a:spcAft>
                <a:spcPts val="611"/>
              </a:spcAft>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spcBef>
                <a:spcPts val="611"/>
              </a:spcBef>
              <a:spcAft>
                <a:spcPts val="611"/>
              </a:spcAft>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a:spcBef>
                <a:spcPts val="611"/>
              </a:spcBef>
              <a:spcAft>
                <a:spcPts val="611"/>
              </a:spcAft>
            </a:pPr>
            <a:r>
              <a:rPr lang="en-US" dirty="0">
                <a:solidFill>
                  <a:srgbClr val="215968"/>
                </a:solidFill>
                <a:latin typeface="+mn-lt"/>
              </a:rPr>
              <a:t> </a:t>
            </a:r>
            <a:endParaRPr lang="en-US" dirty="0">
              <a:solidFill>
                <a:srgbClr val="212529"/>
              </a:solidFill>
              <a:latin typeface="+mn-lt"/>
            </a:endParaRPr>
          </a:p>
        </p:txBody>
      </p:sp>
      <p:pic>
        <p:nvPicPr>
          <p:cNvPr id="5" name="Picture 4">
            <a:extLst>
              <a:ext uri="{FF2B5EF4-FFF2-40B4-BE49-F238E27FC236}">
                <a16:creationId xmlns:a16="http://schemas.microsoft.com/office/drawing/2014/main" id="{F6F54B56-25F0-4773-B1F8-8495740955CE}"/>
              </a:ext>
            </a:extLst>
          </p:cNvPr>
          <p:cNvPicPr>
            <a:picLocks noChangeAspect="1"/>
          </p:cNvPicPr>
          <p:nvPr/>
        </p:nvPicPr>
        <p:blipFill>
          <a:blip r:embed="rId6"/>
          <a:stretch>
            <a:fillRect/>
          </a:stretch>
        </p:blipFill>
        <p:spPr>
          <a:xfrm>
            <a:off x="7814615" y="2320920"/>
            <a:ext cx="3751967" cy="2920649"/>
          </a:xfrm>
          <a:prstGeom prst="rect">
            <a:avLst/>
          </a:prstGeom>
        </p:spPr>
      </p:pic>
    </p:spTree>
    <p:extLst>
      <p:ext uri="{BB962C8B-B14F-4D97-AF65-F5344CB8AC3E}">
        <p14:creationId xmlns:p14="http://schemas.microsoft.com/office/powerpoint/2010/main" val="2973841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491021"/>
            <a:ext cx="10937800" cy="1200329"/>
          </a:xfrm>
          <a:prstGeom prst="rect">
            <a:avLst/>
          </a:prstGeom>
          <a:noFill/>
        </p:spPr>
        <p:txBody>
          <a:bodyPr wrap="square" lIns="91440" tIns="45720" rIns="91440" bIns="45720" rtlCol="0" anchor="t">
            <a:spAutoFit/>
          </a:bodyPr>
          <a:lstStyle/>
          <a:p>
            <a:r>
              <a:rPr lang="en-US" sz="3600" b="1" dirty="0">
                <a:latin typeface="Open Sans"/>
              </a:rPr>
              <a:t>CO Provision, Assessment &amp; Documentation Reminders</a:t>
            </a:r>
            <a:endParaRPr lang="en-US" sz="1400" dirty="0"/>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15930" y="1691350"/>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21413" y="2537837"/>
            <a:ext cx="10949173" cy="37714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71554" y="3075010"/>
            <a:ext cx="9541727" cy="255454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ea typeface="+mn-lt"/>
                <a:cs typeface="+mn-lt"/>
              </a:rPr>
              <a:t>EVERY ADULT (18 years and older) R&amp;P, APA and SIV recipient must receive CO on required topics </a:t>
            </a:r>
          </a:p>
          <a:p>
            <a:pPr marL="342900" indent="-342900">
              <a:buFont typeface="Arial" panose="020B0604020202020204" pitchFamily="34" charset="0"/>
              <a:buChar char="•"/>
            </a:pPr>
            <a:r>
              <a:rPr lang="en-US" dirty="0">
                <a:ea typeface="+mn-lt"/>
                <a:cs typeface="+mn-lt"/>
              </a:rPr>
              <a:t>CO should be initiated within the first 30 days and can be extended up to 90 days as needed.</a:t>
            </a:r>
          </a:p>
          <a:p>
            <a:pPr marL="342900" indent="-342900">
              <a:buFont typeface="Arial" panose="020B0604020202020204" pitchFamily="34" charset="0"/>
              <a:buChar char="•"/>
            </a:pPr>
            <a:r>
              <a:rPr lang="en-US" dirty="0">
                <a:ea typeface="+mn-lt"/>
                <a:cs typeface="+mn-lt"/>
              </a:rPr>
              <a:t>The Cultural Orientation Objectives and Indicators outline the 15 topics and corresponding content objectives and learning indicators approved by PRM. </a:t>
            </a:r>
            <a:r>
              <a:rPr lang="en-US" dirty="0">
                <a:solidFill>
                  <a:srgbClr val="000000"/>
                </a:solidFill>
                <a:latin typeface="Calibri" panose="020F0502020204030204" pitchFamily="34" charset="0"/>
              </a:rPr>
              <a:t>None of these topics are optional. There are separate O&amp;Is for RP and APA.</a:t>
            </a:r>
          </a:p>
          <a:p>
            <a:pPr marL="342900" indent="-342900">
              <a:buFont typeface="Arial" panose="020B0604020202020204" pitchFamily="34" charset="0"/>
              <a:buChar char="•"/>
            </a:pPr>
            <a:r>
              <a:rPr lang="en-US" dirty="0">
                <a:solidFill>
                  <a:srgbClr val="000000"/>
                </a:solidFill>
                <a:latin typeface="Calibri" panose="020F0502020204030204" pitchFamily="34" charset="0"/>
                <a:ea typeface="+mn-lt"/>
                <a:cs typeface="+mn-lt"/>
              </a:rPr>
              <a:t>There is a separate CO checklist RF-23 for RP clients and APA-09 for APA clients.</a:t>
            </a:r>
          </a:p>
          <a:p>
            <a:pPr marL="342900" indent="-342900">
              <a:buFont typeface="Arial" panose="020B0604020202020204" pitchFamily="34" charset="0"/>
              <a:buChar char="•"/>
            </a:pPr>
            <a:r>
              <a:rPr lang="en-US" dirty="0">
                <a:solidFill>
                  <a:srgbClr val="000000"/>
                </a:solidFill>
                <a:latin typeface="Calibri" panose="020F0502020204030204" pitchFamily="34" charset="0"/>
                <a:ea typeface="+mn-lt"/>
                <a:cs typeface="+mn-lt"/>
              </a:rPr>
              <a:t>The CORE model assessment is only required for RP clients. APA clients are exempt. </a:t>
            </a:r>
          </a:p>
          <a:p>
            <a:pPr marL="342900" indent="-342900">
              <a:buFont typeface="Arial" panose="020B0604020202020204" pitchFamily="34" charset="0"/>
              <a:buChar char="•"/>
            </a:pPr>
            <a:r>
              <a:rPr lang="en-US" dirty="0">
                <a:solidFill>
                  <a:srgbClr val="000000"/>
                </a:solidFill>
                <a:latin typeface="Calibri" panose="020F0502020204030204" pitchFamily="34" charset="0"/>
                <a:ea typeface="+mn-lt"/>
                <a:cs typeface="+mn-lt"/>
              </a:rPr>
              <a:t>Assessments should be given at the end of CO provision. </a:t>
            </a:r>
          </a:p>
          <a:p>
            <a:pPr marL="342900" indent="-342900">
              <a:buFont typeface="Arial" panose="020B0604020202020204" pitchFamily="34" charset="0"/>
              <a:buChar char="•"/>
            </a:pPr>
            <a:endParaRPr lang="en-US" sz="1600" dirty="0">
              <a:ea typeface="+mn-lt"/>
              <a:cs typeface="+mn-lt"/>
            </a:endParaRPr>
          </a:p>
        </p:txBody>
      </p:sp>
      <p:sp>
        <p:nvSpPr>
          <p:cNvPr id="55" name="TextBox 54">
            <a:extLst>
              <a:ext uri="{FF2B5EF4-FFF2-40B4-BE49-F238E27FC236}">
                <a16:creationId xmlns:a16="http://schemas.microsoft.com/office/drawing/2014/main" id="{081D7420-ABC4-45E8-AAE6-E28CE68E344F}"/>
              </a:ext>
            </a:extLst>
          </p:cNvPr>
          <p:cNvSpPr txBox="1"/>
          <p:nvPr/>
        </p:nvSpPr>
        <p:spPr>
          <a:xfrm>
            <a:off x="10291435" y="1266627"/>
            <a:ext cx="1173282" cy="338554"/>
          </a:xfrm>
          <a:prstGeom prst="rect">
            <a:avLst/>
          </a:prstGeom>
          <a:noFill/>
        </p:spPr>
        <p:txBody>
          <a:bodyPr wrap="square" lIns="91440" tIns="45720" rIns="91440" bIns="45720" rtlCol="0" anchor="t">
            <a:spAutoFit/>
          </a:bodyPr>
          <a:lstStyle/>
          <a:p>
            <a:pPr algn="ct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descr="A drawing of a cartoon character&#10;&#10;Description automatically generated">
            <a:extLst>
              <a:ext uri="{FF2B5EF4-FFF2-40B4-BE49-F238E27FC236}">
                <a16:creationId xmlns:a16="http://schemas.microsoft.com/office/drawing/2014/main" id="{4D1D02E5-20AE-4352-93CC-4D477FF880EC}"/>
              </a:ext>
            </a:extLst>
          </p:cNvPr>
          <p:cNvPicPr>
            <a:picLocks noChangeAspect="1"/>
          </p:cNvPicPr>
          <p:nvPr/>
        </p:nvPicPr>
        <p:blipFill>
          <a:blip r:embed="rId3"/>
          <a:stretch>
            <a:fillRect/>
          </a:stretch>
        </p:blipFill>
        <p:spPr>
          <a:xfrm>
            <a:off x="10663421" y="4258142"/>
            <a:ext cx="686871" cy="1106626"/>
          </a:xfrm>
          <a:prstGeom prst="rect">
            <a:avLst/>
          </a:prstGeom>
        </p:spPr>
      </p:pic>
      <p:pic>
        <p:nvPicPr>
          <p:cNvPr id="5" name="Picture 15">
            <a:extLst>
              <a:ext uri="{FF2B5EF4-FFF2-40B4-BE49-F238E27FC236}">
                <a16:creationId xmlns:a16="http://schemas.microsoft.com/office/drawing/2014/main" id="{ED8A0DAA-D3A2-48FF-B207-DAC9AA7000F7}"/>
              </a:ext>
            </a:extLst>
          </p:cNvPr>
          <p:cNvPicPr>
            <a:picLocks noChangeAspect="1"/>
          </p:cNvPicPr>
          <p:nvPr/>
        </p:nvPicPr>
        <p:blipFill>
          <a:blip r:embed="rId4"/>
          <a:srcRect/>
          <a:stretch>
            <a:fillRect/>
          </a:stretch>
        </p:blipFill>
        <p:spPr>
          <a:xfrm>
            <a:off x="9780612" y="4352366"/>
            <a:ext cx="2036256" cy="2372756"/>
          </a:xfrm>
          <a:prstGeom prst="rect">
            <a:avLst/>
          </a:prstGeom>
        </p:spPr>
      </p:pic>
      <p:sp>
        <p:nvSpPr>
          <p:cNvPr id="3" name="Slide Number Placeholder 2">
            <a:extLst>
              <a:ext uri="{FF2B5EF4-FFF2-40B4-BE49-F238E27FC236}">
                <a16:creationId xmlns:a16="http://schemas.microsoft.com/office/drawing/2014/main" id="{E69D7A35-DEAB-49A2-91E9-925E20CA468F}"/>
              </a:ext>
            </a:extLst>
          </p:cNvPr>
          <p:cNvSpPr>
            <a:spLocks noGrp="1"/>
          </p:cNvSpPr>
          <p:nvPr>
            <p:ph type="sldNum" sz="quarter" idx="12"/>
          </p:nvPr>
        </p:nvSpPr>
        <p:spPr/>
        <p:txBody>
          <a:bodyPr/>
          <a:lstStyle/>
          <a:p>
            <a:fld id="{A5AC7532-7E1C-4B54-8A49-BCFC0D060E00}" type="slidenum">
              <a:rPr lang="en-US" smtClean="0"/>
              <a:t>4</a:t>
            </a:fld>
            <a:endParaRPr lang="en-US" dirty="0"/>
          </a:p>
        </p:txBody>
      </p:sp>
    </p:spTree>
    <p:extLst>
      <p:ext uri="{BB962C8B-B14F-4D97-AF65-F5344CB8AC3E}">
        <p14:creationId xmlns:p14="http://schemas.microsoft.com/office/powerpoint/2010/main" val="73627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Logistics and Cognitive Load</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dirty="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5</a:t>
            </a:fld>
            <a:endParaRPr lang="en-US" dirty="0"/>
          </a:p>
        </p:txBody>
      </p:sp>
      <p:sp>
        <p:nvSpPr>
          <p:cNvPr id="9" name="Content Placeholder 2">
            <a:extLst>
              <a:ext uri="{FF2B5EF4-FFF2-40B4-BE49-F238E27FC236}">
                <a16:creationId xmlns:a16="http://schemas.microsoft.com/office/drawing/2014/main" id="{F59A8D2F-65A8-4B41-A727-A9FC7E079139}"/>
              </a:ext>
            </a:extLst>
          </p:cNvPr>
          <p:cNvSpPr txBox="1">
            <a:spLocks/>
          </p:cNvSpPr>
          <p:nvPr/>
        </p:nvSpPr>
        <p:spPr>
          <a:xfrm>
            <a:off x="870475" y="206156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AC221A9D-13E9-A6B9-9895-6672C7D3053B}"/>
              </a:ext>
            </a:extLst>
          </p:cNvPr>
          <p:cNvSpPr txBox="1"/>
          <p:nvPr/>
        </p:nvSpPr>
        <p:spPr>
          <a:xfrm>
            <a:off x="330548" y="1994852"/>
            <a:ext cx="7739395" cy="5355312"/>
          </a:xfrm>
          <a:prstGeom prst="rect">
            <a:avLst/>
          </a:prstGeom>
          <a:noFill/>
        </p:spPr>
        <p:txBody>
          <a:bodyPr wrap="square">
            <a:spAutoFit/>
          </a:bodyPr>
          <a:lstStyle/>
          <a:p>
            <a:pPr marL="285750" indent="-285750">
              <a:buFont typeface="Arial" panose="020B0604020202020204" pitchFamily="34" charset="0"/>
              <a:buChar char="•"/>
            </a:pPr>
            <a:r>
              <a:rPr lang="en-US" dirty="0"/>
              <a:t>Cognitive load is a real concern. There are a lot of topics to cover. And clients</a:t>
            </a:r>
            <a:r>
              <a:rPr lang="en-US" dirty="0">
                <a:solidFill>
                  <a:srgbClr val="212529"/>
                </a:solidFill>
                <a:latin typeface="primary"/>
              </a:rPr>
              <a:t> need this information when their attention may be divided as their living circumstances are significantly changing and their mental resources are likely stretched.</a:t>
            </a:r>
          </a:p>
          <a:p>
            <a:pPr marL="285750" indent="-285750">
              <a:buFont typeface="Arial" panose="020B0604020202020204" pitchFamily="34" charset="0"/>
              <a:buChar char="•"/>
            </a:pPr>
            <a:endParaRPr lang="en-US" dirty="0">
              <a:solidFill>
                <a:srgbClr val="212529"/>
              </a:solidFill>
              <a:latin typeface="primary"/>
            </a:endParaRPr>
          </a:p>
          <a:p>
            <a:pPr marL="285750" indent="-285750">
              <a:buFont typeface="Arial" panose="020B0604020202020204" pitchFamily="34" charset="0"/>
              <a:buChar char="•"/>
            </a:pPr>
            <a:r>
              <a:rPr lang="en-US" dirty="0">
                <a:solidFill>
                  <a:srgbClr val="212529"/>
                </a:solidFill>
                <a:latin typeface="primary"/>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single session should not exceed four hours in duration and should include times for breaks in order to manage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cognitive load</a:t>
            </a:r>
            <a:r>
              <a:rPr lang="en-US" dirty="0">
                <a:latin typeface="Calibri" panose="020F0502020204030204" pitchFamily="34" charset="0"/>
                <a:ea typeface="Calibri" panose="020F0502020204030204" pitchFamily="34" charset="0"/>
                <a:cs typeface="Times New Roman" panose="02020603050405020304" pitchFamily="18" charset="0"/>
              </a:rPr>
              <a:t> for clients.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212529"/>
                </a:solidFill>
                <a:latin typeface="primary"/>
              </a:rPr>
              <a:t>Don’t over do it on the first day. Typically, during intake, we see “The Role of the Resettlement Agency” being discussed  and “Refugee Status”. </a:t>
            </a:r>
          </a:p>
          <a:p>
            <a:endParaRPr lang="en-US" dirty="0">
              <a:solidFill>
                <a:srgbClr val="212529"/>
              </a:solidFill>
              <a:latin typeface="primary"/>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Bundle like topics and consider weekly sessions. If a client misses a session, schedule a make up.</a:t>
            </a: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cs typeface="Times New Roman" panose="02020603050405020304" pitchFamily="18" charset="0"/>
              </a:rPr>
              <a:t>Utilize a hybrid approach, a mix of in person class and 1-1, and virtual class and 1-1, and home visits</a:t>
            </a:r>
          </a:p>
          <a:p>
            <a:endParaRPr lang="en-US" dirty="0"/>
          </a:p>
          <a:p>
            <a:endParaRPr lang="en-US" dirty="0"/>
          </a:p>
          <a:p>
            <a:endParaRPr lang="en-US" dirty="0"/>
          </a:p>
        </p:txBody>
      </p:sp>
      <p:pic>
        <p:nvPicPr>
          <p:cNvPr id="12" name="Picture 11">
            <a:extLst>
              <a:ext uri="{FF2B5EF4-FFF2-40B4-BE49-F238E27FC236}">
                <a16:creationId xmlns:a16="http://schemas.microsoft.com/office/drawing/2014/main" id="{710B665A-2C82-1F9C-F682-390EA5E7FF20}"/>
              </a:ext>
            </a:extLst>
          </p:cNvPr>
          <p:cNvPicPr>
            <a:picLocks noChangeAspect="1"/>
          </p:cNvPicPr>
          <p:nvPr/>
        </p:nvPicPr>
        <p:blipFill>
          <a:blip r:embed="rId4"/>
          <a:stretch>
            <a:fillRect/>
          </a:stretch>
        </p:blipFill>
        <p:spPr>
          <a:xfrm>
            <a:off x="8444725" y="2061568"/>
            <a:ext cx="3074949" cy="4593771"/>
          </a:xfrm>
          <a:prstGeom prst="rect">
            <a:avLst/>
          </a:prstGeom>
        </p:spPr>
      </p:pic>
    </p:spTree>
    <p:extLst>
      <p:ext uri="{BB962C8B-B14F-4D97-AF65-F5344CB8AC3E}">
        <p14:creationId xmlns:p14="http://schemas.microsoft.com/office/powerpoint/2010/main" val="33292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Logistics and Cognitive Load</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dirty="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6</a:t>
            </a:fld>
            <a:endParaRPr lang="en-US" dirty="0"/>
          </a:p>
        </p:txBody>
      </p:sp>
      <p:sp>
        <p:nvSpPr>
          <p:cNvPr id="9" name="Content Placeholder 2">
            <a:extLst>
              <a:ext uri="{FF2B5EF4-FFF2-40B4-BE49-F238E27FC236}">
                <a16:creationId xmlns:a16="http://schemas.microsoft.com/office/drawing/2014/main" id="{F59A8D2F-65A8-4B41-A727-A9FC7E079139}"/>
              </a:ext>
            </a:extLst>
          </p:cNvPr>
          <p:cNvSpPr txBox="1">
            <a:spLocks/>
          </p:cNvSpPr>
          <p:nvPr/>
        </p:nvSpPr>
        <p:spPr>
          <a:xfrm>
            <a:off x="870475" y="206156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AC221A9D-13E9-A6B9-9895-6672C7D3053B}"/>
              </a:ext>
            </a:extLst>
          </p:cNvPr>
          <p:cNvSpPr txBox="1"/>
          <p:nvPr/>
        </p:nvSpPr>
        <p:spPr>
          <a:xfrm>
            <a:off x="623058" y="1948906"/>
            <a:ext cx="5061402" cy="4247317"/>
          </a:xfrm>
          <a:prstGeom prst="rect">
            <a:avLst/>
          </a:prstGeom>
          <a:noFill/>
        </p:spPr>
        <p:txBody>
          <a:bodyPr wrap="square">
            <a:spAutoFit/>
          </a:bodyPr>
          <a:lstStyle/>
          <a:p>
            <a:r>
              <a:rPr lang="en-US" sz="1800" b="0" i="0" dirty="0">
                <a:solidFill>
                  <a:srgbClr val="000000"/>
                </a:solidFill>
                <a:effectLst/>
                <a:latin typeface="Calibri" panose="020F0502020204030204" pitchFamily="34" charset="0"/>
              </a:rPr>
              <a:t>The following chart on the right is a condensed R&amp;P schedule which may serve as a guideline and time-table for topic teaching.</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The CO provider’s main priority is to cover each CO topic and focus on key content and themes that are considered the most important for clients to know and do regardless of their backgrounds. (e.g. self-sufficiency, cultural adjustment, realistic expectations, and learning English)</a:t>
            </a:r>
          </a:p>
          <a:p>
            <a:pPr marL="285750" indent="-285750">
              <a:buFont typeface="Arial" panose="020B0604020202020204" pitchFamily="34" charset="0"/>
              <a:buChar char="•"/>
            </a:pPr>
            <a:r>
              <a:rPr lang="en-US" dirty="0">
                <a:solidFill>
                  <a:srgbClr val="000000"/>
                </a:solidFill>
                <a:latin typeface="Calibri" panose="020F0502020204030204" pitchFamily="34" charset="0"/>
              </a:rPr>
              <a:t>Notice how the topics are bundled, the associated R&amp;P CORE service, experiential components, timeframe, and location</a:t>
            </a:r>
            <a:endParaRPr lang="en-US" dirty="0"/>
          </a:p>
          <a:p>
            <a:endParaRPr lang="en-US" dirty="0"/>
          </a:p>
        </p:txBody>
      </p:sp>
      <p:graphicFrame>
        <p:nvGraphicFramePr>
          <p:cNvPr id="4" name="Table 3">
            <a:extLst>
              <a:ext uri="{FF2B5EF4-FFF2-40B4-BE49-F238E27FC236}">
                <a16:creationId xmlns:a16="http://schemas.microsoft.com/office/drawing/2014/main" id="{E16DE68D-6AB7-6AE5-FE1E-865D7733F227}"/>
              </a:ext>
            </a:extLst>
          </p:cNvPr>
          <p:cNvGraphicFramePr>
            <a:graphicFrameLocks noGrp="1"/>
          </p:cNvGraphicFramePr>
          <p:nvPr>
            <p:extLst>
              <p:ext uri="{D42A27DB-BD31-4B8C-83A1-F6EECF244321}">
                <p14:modId xmlns:p14="http://schemas.microsoft.com/office/powerpoint/2010/main" val="1708970380"/>
              </p:ext>
            </p:extLst>
          </p:nvPr>
        </p:nvGraphicFramePr>
        <p:xfrm>
          <a:off x="5931877" y="1933283"/>
          <a:ext cx="5700934" cy="4599838"/>
        </p:xfrm>
        <a:graphic>
          <a:graphicData uri="http://schemas.openxmlformats.org/drawingml/2006/table">
            <a:tbl>
              <a:tblPr/>
              <a:tblGrid>
                <a:gridCol w="1820243">
                  <a:extLst>
                    <a:ext uri="{9D8B030D-6E8A-4147-A177-3AD203B41FA5}">
                      <a16:colId xmlns:a16="http://schemas.microsoft.com/office/drawing/2014/main" val="2695602460"/>
                    </a:ext>
                  </a:extLst>
                </a:gridCol>
                <a:gridCol w="1448469">
                  <a:extLst>
                    <a:ext uri="{9D8B030D-6E8A-4147-A177-3AD203B41FA5}">
                      <a16:colId xmlns:a16="http://schemas.microsoft.com/office/drawing/2014/main" val="1181048066"/>
                    </a:ext>
                  </a:extLst>
                </a:gridCol>
                <a:gridCol w="1042898">
                  <a:extLst>
                    <a:ext uri="{9D8B030D-6E8A-4147-A177-3AD203B41FA5}">
                      <a16:colId xmlns:a16="http://schemas.microsoft.com/office/drawing/2014/main" val="2210124564"/>
                    </a:ext>
                  </a:extLst>
                </a:gridCol>
                <a:gridCol w="1389324">
                  <a:extLst>
                    <a:ext uri="{9D8B030D-6E8A-4147-A177-3AD203B41FA5}">
                      <a16:colId xmlns:a16="http://schemas.microsoft.com/office/drawing/2014/main" val="4216363238"/>
                    </a:ext>
                  </a:extLst>
                </a:gridCol>
              </a:tblGrid>
              <a:tr h="323520">
                <a:tc>
                  <a:txBody>
                    <a:bodyPr/>
                    <a:lstStyle/>
                    <a:p>
                      <a:pPr algn="ctr" rtl="0" fontAlgn="base"/>
                      <a:r>
                        <a:rPr lang="en-US" sz="1100" b="1" i="0">
                          <a:effectLst/>
                          <a:latin typeface="Calibri" panose="020F0502020204030204" pitchFamily="34" charset="0"/>
                        </a:rPr>
                        <a:t>Cultural Orientation Topic</a:t>
                      </a:r>
                      <a:r>
                        <a:rPr lang="en-US" sz="1100" b="0" i="0">
                          <a:effectLst/>
                          <a:latin typeface="Calibri" panose="020F0502020204030204" pitchFamily="34" charset="0"/>
                        </a:rPr>
                        <a: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ctr" rtl="0" fontAlgn="base"/>
                      <a:r>
                        <a:rPr lang="en-US" sz="1100" b="1" i="0">
                          <a:effectLst/>
                          <a:latin typeface="Calibri" panose="020F0502020204030204" pitchFamily="34" charset="0"/>
                        </a:rPr>
                        <a:t>Associated R&amp;P Core Service or Activity</a:t>
                      </a:r>
                      <a:r>
                        <a:rPr lang="en-US" sz="1100" b="0" i="0">
                          <a:effectLst/>
                          <a:latin typeface="Calibri" panose="020F0502020204030204" pitchFamily="34" charset="0"/>
                        </a:rPr>
                        <a: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ctr" rtl="0" fontAlgn="base"/>
                      <a:r>
                        <a:rPr lang="en-US" sz="1100" b="1" i="0">
                          <a:effectLst/>
                          <a:latin typeface="Calibri" panose="020F0502020204030204" pitchFamily="34" charset="0"/>
                        </a:rPr>
                        <a:t>Timeframe/ Day(s)</a:t>
                      </a:r>
                      <a:r>
                        <a:rPr lang="en-US" sz="1100" b="0" i="0">
                          <a:effectLst/>
                          <a:latin typeface="Calibri" panose="020F0502020204030204" pitchFamily="34" charset="0"/>
                        </a:rPr>
                        <a: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tc>
                  <a:txBody>
                    <a:bodyPr/>
                    <a:lstStyle/>
                    <a:p>
                      <a:pPr algn="ctr" rtl="0" fontAlgn="base"/>
                      <a:r>
                        <a:rPr lang="en-US" sz="1100" b="1" i="0">
                          <a:effectLst/>
                          <a:latin typeface="Calibri" panose="020F0502020204030204" pitchFamily="34" charset="0"/>
                        </a:rPr>
                        <a:t>Location</a:t>
                      </a:r>
                      <a:r>
                        <a:rPr lang="en-US" sz="1100" b="0" i="0">
                          <a:effectLst/>
                          <a:latin typeface="Calibri" panose="020F0502020204030204" pitchFamily="34" charset="0"/>
                        </a:rPr>
                        <a: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7427917"/>
                  </a:ext>
                </a:extLst>
              </a:tr>
              <a:tr h="323520">
                <a:tc>
                  <a:txBody>
                    <a:bodyPr/>
                    <a:lstStyle/>
                    <a:p>
                      <a:pPr algn="l" rtl="0" fontAlgn="base"/>
                      <a:r>
                        <a:rPr lang="en-US" sz="1100" b="0" i="0">
                          <a:effectLst/>
                          <a:latin typeface="Calibri" panose="020F0502020204030204" pitchFamily="34" charset="0"/>
                        </a:rPr>
                        <a:t>1. Pre-Arrival Orientation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24 Hour Home Visit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1 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Client Home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921878"/>
                  </a:ext>
                </a:extLst>
              </a:tr>
              <a:tr h="323520">
                <a:tc>
                  <a:txBody>
                    <a:bodyPr/>
                    <a:lstStyle/>
                    <a:p>
                      <a:pPr algn="l" rtl="0" fontAlgn="base"/>
                      <a:r>
                        <a:rPr lang="en-US" sz="1100" b="0" i="0">
                          <a:effectLst/>
                          <a:latin typeface="Calibri" panose="020F0502020204030204" pitchFamily="34" charset="0"/>
                        </a:rPr>
                        <a:t>2. Role of the Resettlement Agency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Intake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2 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Office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452039"/>
                  </a:ext>
                </a:extLst>
              </a:tr>
              <a:tr h="229160">
                <a:tc>
                  <a:txBody>
                    <a:bodyPr/>
                    <a:lstStyle/>
                    <a:p>
                      <a:pPr algn="l" rtl="0" fontAlgn="base"/>
                      <a:r>
                        <a:rPr lang="en-US" sz="1100" b="0" i="0">
                          <a:effectLst/>
                          <a:latin typeface="Calibri" panose="020F0502020204030204" pitchFamily="34" charset="0"/>
                        </a:rPr>
                        <a:t>3. Refugee Status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Intake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2 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Office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710297"/>
                  </a:ext>
                </a:extLst>
              </a:tr>
              <a:tr h="582335">
                <a:tc>
                  <a:txBody>
                    <a:bodyPr/>
                    <a:lstStyle/>
                    <a:p>
                      <a:pPr algn="l" rtl="0" fontAlgn="base"/>
                      <a:r>
                        <a:rPr lang="en-US" sz="1100" b="0" i="0" dirty="0">
                          <a:effectLst/>
                          <a:latin typeface="Calibri" panose="020F0502020204030204" pitchFamily="34" charset="0"/>
                        </a:rPr>
                        <a:t>4. Health &amp; Hygiene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TB Test, COVID testing Immunizations, Medical Screening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4 to 8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Health Department, Doctor Office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3854"/>
                  </a:ext>
                </a:extLst>
              </a:tr>
              <a:tr h="452927">
                <a:tc>
                  <a:txBody>
                    <a:bodyPr/>
                    <a:lstStyle/>
                    <a:p>
                      <a:pPr algn="l" rtl="0" fontAlgn="base"/>
                      <a:r>
                        <a:rPr lang="en-US" sz="1100" b="0" i="0" dirty="0">
                          <a:effectLst/>
                          <a:latin typeface="Calibri" panose="020F0502020204030204" pitchFamily="34" charset="0"/>
                        </a:rPr>
                        <a:t>5. Public Assistance &amp; Your New Community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City Tour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3 to 4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In the City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901728"/>
                  </a:ext>
                </a:extLst>
              </a:tr>
              <a:tr h="323520">
                <a:tc>
                  <a:txBody>
                    <a:bodyPr/>
                    <a:lstStyle/>
                    <a:p>
                      <a:pPr algn="l" rtl="0" fontAlgn="base"/>
                      <a:r>
                        <a:rPr lang="en-US" sz="1100" b="0" i="0">
                          <a:effectLst/>
                          <a:latin typeface="Calibri" panose="020F0502020204030204" pitchFamily="34" charset="0"/>
                        </a:rPr>
                        <a:t>6. Education &amp; English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School Enrollment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8 to 14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School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200343"/>
                  </a:ext>
                </a:extLst>
              </a:tr>
              <a:tr h="229160">
                <a:tc>
                  <a:txBody>
                    <a:bodyPr/>
                    <a:lstStyle/>
                    <a:p>
                      <a:pPr algn="l" rtl="0" fontAlgn="base"/>
                      <a:r>
                        <a:rPr lang="en-US" sz="1100" b="0" i="0">
                          <a:effectLst/>
                          <a:latin typeface="Calibri" panose="020F0502020204030204" pitchFamily="34" charset="0"/>
                        </a:rPr>
                        <a:t>7. Employment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Job Orientation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7 to 10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Office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228122"/>
                  </a:ext>
                </a:extLst>
              </a:tr>
              <a:tr h="229160">
                <a:tc>
                  <a:txBody>
                    <a:bodyPr/>
                    <a:lstStyle/>
                    <a:p>
                      <a:pPr algn="l" rtl="0" fontAlgn="base"/>
                      <a:r>
                        <a:rPr lang="en-US" sz="1100" b="0" i="0">
                          <a:effectLst/>
                          <a:latin typeface="Calibri" panose="020F0502020204030204" pitchFamily="34" charset="0"/>
                        </a:rPr>
                        <a:t>8. Housing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24 Hour Home Visit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1 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Client Home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839028"/>
                  </a:ext>
                </a:extLst>
              </a:tr>
              <a:tr h="229160">
                <a:tc>
                  <a:txBody>
                    <a:bodyPr/>
                    <a:lstStyle/>
                    <a:p>
                      <a:pPr algn="l" rtl="0" fontAlgn="base"/>
                      <a:r>
                        <a:rPr lang="en-US" sz="1100" b="0" i="0">
                          <a:effectLst/>
                          <a:latin typeface="Calibri" panose="020F0502020204030204" pitchFamily="34" charset="0"/>
                        </a:rPr>
                        <a:t>9. Transportation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Bus Orientation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3 to 4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In the City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728842"/>
                  </a:ext>
                </a:extLst>
              </a:tr>
              <a:tr h="229160">
                <a:tc>
                  <a:txBody>
                    <a:bodyPr/>
                    <a:lstStyle/>
                    <a:p>
                      <a:pPr algn="l" rtl="0" fontAlgn="base"/>
                      <a:r>
                        <a:rPr lang="en-US" sz="1100" b="0" i="0">
                          <a:effectLst/>
                          <a:latin typeface="Calibri" panose="020F0502020204030204" pitchFamily="34" charset="0"/>
                        </a:rPr>
                        <a:t>10. Safety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24 Hour Home Visit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1 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Client Home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897925"/>
                  </a:ext>
                </a:extLst>
              </a:tr>
              <a:tr h="229160">
                <a:tc>
                  <a:txBody>
                    <a:bodyPr/>
                    <a:lstStyle/>
                    <a:p>
                      <a:pPr algn="l" rtl="0" fontAlgn="base"/>
                      <a:r>
                        <a:rPr lang="en-US" sz="1100" b="0" i="0">
                          <a:effectLst/>
                          <a:latin typeface="Calibri" panose="020F0502020204030204" pitchFamily="34" charset="0"/>
                        </a:rPr>
                        <a:t>11. U.S. Laws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Intake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2 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Office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646936"/>
                  </a:ext>
                </a:extLst>
              </a:tr>
              <a:tr h="323520">
                <a:tc>
                  <a:txBody>
                    <a:bodyPr/>
                    <a:lstStyle/>
                    <a:p>
                      <a:pPr algn="l" rtl="0" fontAlgn="base"/>
                      <a:r>
                        <a:rPr lang="en-US" sz="1100" b="0" i="0">
                          <a:effectLst/>
                          <a:latin typeface="Calibri" panose="020F0502020204030204" pitchFamily="34" charset="0"/>
                        </a:rPr>
                        <a:t>12. Budgeting &amp; Personal Finance </a:t>
                      </a:r>
                      <a:endParaRPr lang="en-US" sz="2000" b="0" i="0">
                        <a:effectLst/>
                      </a:endParaRPr>
                    </a:p>
                  </a:txBody>
                  <a:tcPr marL="64704" marR="64704" marT="32352" marB="323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Open Bank Account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15 to 30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Bank </a:t>
                      </a:r>
                      <a:endParaRPr lang="en-US" sz="2000" b="0" i="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03871"/>
                  </a:ext>
                </a:extLst>
              </a:tr>
              <a:tr h="323520">
                <a:tc>
                  <a:txBody>
                    <a:bodyPr/>
                    <a:lstStyle/>
                    <a:p>
                      <a:pPr algn="l" rtl="0" fontAlgn="base"/>
                      <a:r>
                        <a:rPr lang="en-US" sz="1100" b="0" i="0" dirty="0">
                          <a:effectLst/>
                          <a:latin typeface="Calibri" panose="020F0502020204030204" pitchFamily="34" charset="0"/>
                        </a:rPr>
                        <a:t>13. Cultural Adjustment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City Tour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3 to 4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Office </a:t>
                      </a:r>
                      <a:endParaRPr lang="en-US" sz="2000" b="0" i="0" dirty="0">
                        <a:effectLst/>
                      </a:endParaRPr>
                    </a:p>
                  </a:txBody>
                  <a:tcPr marL="64704" marR="64704" marT="32352" marB="323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24105"/>
                  </a:ext>
                </a:extLst>
              </a:tr>
            </a:tbl>
          </a:graphicData>
        </a:graphic>
      </p:graphicFrame>
    </p:spTree>
    <p:extLst>
      <p:ext uri="{BB962C8B-B14F-4D97-AF65-F5344CB8AC3E}">
        <p14:creationId xmlns:p14="http://schemas.microsoft.com/office/powerpoint/2010/main" val="338984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Developing CO Programming</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07325" y="101491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dirty="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7</a:t>
            </a:fld>
            <a:endParaRPr lang="en-US" dirty="0"/>
          </a:p>
        </p:txBody>
      </p:sp>
      <p:sp>
        <p:nvSpPr>
          <p:cNvPr id="9" name="Content Placeholder 2">
            <a:extLst>
              <a:ext uri="{FF2B5EF4-FFF2-40B4-BE49-F238E27FC236}">
                <a16:creationId xmlns:a16="http://schemas.microsoft.com/office/drawing/2014/main" id="{F59A8D2F-65A8-4B41-A727-A9FC7E079139}"/>
              </a:ext>
            </a:extLst>
          </p:cNvPr>
          <p:cNvSpPr txBox="1">
            <a:spLocks/>
          </p:cNvSpPr>
          <p:nvPr/>
        </p:nvSpPr>
        <p:spPr>
          <a:xfrm>
            <a:off x="870475" y="206156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10" name="Table 12">
            <a:extLst>
              <a:ext uri="{FF2B5EF4-FFF2-40B4-BE49-F238E27FC236}">
                <a16:creationId xmlns:a16="http://schemas.microsoft.com/office/drawing/2014/main" id="{9F0D66A4-ABC3-4C46-1C1E-98322D2CF8D0}"/>
              </a:ext>
            </a:extLst>
          </p:cNvPr>
          <p:cNvGraphicFramePr>
            <a:graphicFrameLocks noGrp="1"/>
          </p:cNvGraphicFramePr>
          <p:nvPr>
            <p:extLst>
              <p:ext uri="{D42A27DB-BD31-4B8C-83A1-F6EECF244321}">
                <p14:modId xmlns:p14="http://schemas.microsoft.com/office/powerpoint/2010/main" val="2740838190"/>
              </p:ext>
            </p:extLst>
          </p:nvPr>
        </p:nvGraphicFramePr>
        <p:xfrm>
          <a:off x="586689" y="1715175"/>
          <a:ext cx="11182612" cy="4474611"/>
        </p:xfrm>
        <a:graphic>
          <a:graphicData uri="http://schemas.openxmlformats.org/drawingml/2006/table">
            <a:tbl>
              <a:tblPr firstRow="1" bandRow="1">
                <a:tableStyleId>{5C22544A-7EE6-4342-B048-85BDC9FD1C3A}</a:tableStyleId>
              </a:tblPr>
              <a:tblGrid>
                <a:gridCol w="4984117">
                  <a:extLst>
                    <a:ext uri="{9D8B030D-6E8A-4147-A177-3AD203B41FA5}">
                      <a16:colId xmlns:a16="http://schemas.microsoft.com/office/drawing/2014/main" val="3700674649"/>
                    </a:ext>
                  </a:extLst>
                </a:gridCol>
                <a:gridCol w="6198495">
                  <a:extLst>
                    <a:ext uri="{9D8B030D-6E8A-4147-A177-3AD203B41FA5}">
                      <a16:colId xmlns:a16="http://schemas.microsoft.com/office/drawing/2014/main" val="3520470723"/>
                    </a:ext>
                  </a:extLst>
                </a:gridCol>
              </a:tblGrid>
              <a:tr h="5381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Key recommendations for developing CO programming based on current research include: </a:t>
                      </a:r>
                    </a:p>
                  </a:txBody>
                  <a:tcPr/>
                </a:tc>
                <a:tc hMerge="1">
                  <a:txBody>
                    <a:bodyPr/>
                    <a:lstStyle/>
                    <a:p>
                      <a:endParaRPr lang="en-US" dirty="0"/>
                    </a:p>
                  </a:txBody>
                  <a:tcPr/>
                </a:tc>
                <a:extLst>
                  <a:ext uri="{0D108BD9-81ED-4DB2-BD59-A6C34878D82A}">
                    <a16:rowId xmlns:a16="http://schemas.microsoft.com/office/drawing/2014/main" val="137296380"/>
                  </a:ext>
                </a:extLst>
              </a:tr>
              <a:tr h="840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Repetition across resettlement journey &amp; bundling services instead of stand-alone form of programming</a:t>
                      </a:r>
                    </a:p>
                  </a:txBody>
                  <a:tcPr/>
                </a:tc>
                <a:tc>
                  <a:txBody>
                    <a:bodyPr/>
                    <a:lstStyle/>
                    <a:p>
                      <a:pPr marL="285750" lvl="0" indent="-285750">
                        <a:buFont typeface="Arial" panose="020B0604020202020204" pitchFamily="34" charset="0"/>
                        <a:buChar char="•"/>
                      </a:pPr>
                      <a:r>
                        <a:rPr lang="en-US" sz="1400" b="0" i="0" u="none" strike="noStrike" dirty="0">
                          <a:solidFill>
                            <a:srgbClr val="F48E3C"/>
                          </a:solidFill>
                          <a:effectLst/>
                          <a:highlight>
                            <a:srgbClr val="FFFF00"/>
                          </a:highlight>
                          <a:latin typeface="primary"/>
                          <a:hlinkClick r:id="rId3"/>
                        </a:rPr>
                        <a:t>Whole-Office Approach to Cultural Orientation</a:t>
                      </a:r>
                      <a:endParaRPr lang="en-US" sz="1400" dirty="0">
                        <a:solidFill>
                          <a:srgbClr val="212529"/>
                        </a:solidFill>
                        <a:highlight>
                          <a:srgbClr val="FFFF00"/>
                        </a:highlight>
                        <a:latin typeface="primary"/>
                      </a:endParaRPr>
                    </a:p>
                    <a:p>
                      <a:pPr marL="285750" lvl="0" indent="-285750">
                        <a:buFont typeface="Arial" panose="020B0604020202020204" pitchFamily="34" charset="0"/>
                        <a:buChar char="•"/>
                      </a:pPr>
                      <a:r>
                        <a:rPr lang="en-US" sz="1400" b="0" i="0" u="none" strike="noStrike" dirty="0">
                          <a:solidFill>
                            <a:srgbClr val="F48E3C"/>
                          </a:solidFill>
                          <a:effectLst/>
                          <a:latin typeface="primary"/>
                          <a:hlinkClick r:id="rId4"/>
                        </a:rPr>
                        <a:t>Resources for Community Partners and Sponsors</a:t>
                      </a:r>
                      <a:endParaRPr lang="en-US" sz="1600" dirty="0"/>
                    </a:p>
                  </a:txBody>
                  <a:tcPr/>
                </a:tc>
                <a:extLst>
                  <a:ext uri="{0D108BD9-81ED-4DB2-BD59-A6C34878D82A}">
                    <a16:rowId xmlns:a16="http://schemas.microsoft.com/office/drawing/2014/main" val="1654168220"/>
                  </a:ext>
                </a:extLst>
              </a:tr>
              <a:tr h="1061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Leverage social capital (i.e. community members and volunteers) to disseminate messaging</a:t>
                      </a:r>
                    </a:p>
                  </a:txBody>
                  <a:tcPr/>
                </a:tc>
                <a:tc>
                  <a:txBody>
                    <a:bodyPr/>
                    <a:lstStyle/>
                    <a:p>
                      <a:pPr marL="285750" lvl="0" indent="-285750">
                        <a:buFont typeface="Arial" panose="020B0604020202020204" pitchFamily="34" charset="0"/>
                        <a:buChar char="•"/>
                      </a:pPr>
                      <a:r>
                        <a:rPr lang="en-US" sz="1400" b="0" dirty="0">
                          <a:solidFill>
                            <a:srgbClr val="F48E3C"/>
                          </a:solidFill>
                          <a:latin typeface="primary"/>
                          <a:hlinkClick r:id="rId4"/>
                        </a:rPr>
                        <a:t>Resources for Community Partners and Sponsors</a:t>
                      </a:r>
                      <a:endParaRPr lang="en-US" sz="1400" b="0" dirty="0">
                        <a:solidFill>
                          <a:srgbClr val="212529"/>
                        </a:solidFill>
                        <a:latin typeface="primary"/>
                      </a:endParaRPr>
                    </a:p>
                    <a:p>
                      <a:pPr marL="285750" lvl="0" indent="-285750">
                        <a:buFont typeface="Arial" panose="020B0604020202020204" pitchFamily="34" charset="0"/>
                        <a:buChar char="•"/>
                      </a:pPr>
                      <a:r>
                        <a:rPr lang="en-US" sz="1400" b="0" dirty="0">
                          <a:solidFill>
                            <a:srgbClr val="F48E3C"/>
                          </a:solidFill>
                          <a:latin typeface="primary"/>
                          <a:hlinkClick r:id="rId5"/>
                        </a:rPr>
                        <a:t>Promising Practice: Including Guests from the Community</a:t>
                      </a:r>
                      <a:endParaRPr lang="en-US" sz="1400" b="0" dirty="0">
                        <a:solidFill>
                          <a:srgbClr val="212529"/>
                        </a:solidFill>
                        <a:latin typeface="primary"/>
                      </a:endParaRPr>
                    </a:p>
                    <a:p>
                      <a:pPr marL="285750" lvl="0" indent="-285750">
                        <a:buFont typeface="Arial" panose="020B0604020202020204" pitchFamily="34" charset="0"/>
                        <a:buChar char="•"/>
                      </a:pPr>
                      <a:r>
                        <a:rPr lang="en-US" sz="1400" b="0" dirty="0">
                          <a:solidFill>
                            <a:srgbClr val="F48E3C"/>
                          </a:solidFill>
                          <a:latin typeface="primary"/>
                          <a:hlinkClick r:id="rId6"/>
                        </a:rPr>
                        <a:t>Promising Practice: Using Volunteers for Community Orientation</a:t>
                      </a:r>
                      <a:endParaRPr lang="en-US" sz="1400" b="0" dirty="0">
                        <a:solidFill>
                          <a:srgbClr val="F48E3C"/>
                        </a:solidFill>
                        <a:latin typeface="primary"/>
                      </a:endParaRPr>
                    </a:p>
                  </a:txBody>
                  <a:tcPr/>
                </a:tc>
                <a:extLst>
                  <a:ext uri="{0D108BD9-81ED-4DB2-BD59-A6C34878D82A}">
                    <a16:rowId xmlns:a16="http://schemas.microsoft.com/office/drawing/2014/main" val="2709019579"/>
                  </a:ext>
                </a:extLst>
              </a:tr>
              <a:tr h="840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Utilize digital learning platforms to disseminate messaging and give participants control of their learning process</a:t>
                      </a:r>
                    </a:p>
                  </a:txBody>
                  <a:tcPr/>
                </a:tc>
                <a:tc>
                  <a:txBody>
                    <a:bodyPr/>
                    <a:lstStyle/>
                    <a:p>
                      <a:pPr marL="285750" lvl="0" indent="-285750">
                        <a:buFont typeface="Arial" panose="020B0604020202020204" pitchFamily="34" charset="0"/>
                        <a:buChar char="•"/>
                      </a:pPr>
                      <a:r>
                        <a:rPr lang="en-US" sz="1400" b="0" i="0" u="none" strike="noStrike" dirty="0">
                          <a:solidFill>
                            <a:srgbClr val="F48E3C"/>
                          </a:solidFill>
                          <a:effectLst/>
                          <a:latin typeface="primary"/>
                          <a:hlinkClick r:id="rId7"/>
                        </a:rPr>
                        <a:t>Promising Practice: Delivering Effective Remote Cultural Orientation</a:t>
                      </a:r>
                      <a:endParaRPr lang="en-US" sz="1400" b="0" i="0" dirty="0">
                        <a:solidFill>
                          <a:srgbClr val="212529"/>
                        </a:solidFill>
                        <a:effectLst/>
                        <a:latin typeface="primary"/>
                      </a:endParaRPr>
                    </a:p>
                    <a:p>
                      <a:pPr marL="285750" lvl="0" indent="-285750">
                        <a:buFont typeface="Arial" panose="020B0604020202020204" pitchFamily="34" charset="0"/>
                        <a:buChar char="•"/>
                      </a:pPr>
                      <a:r>
                        <a:rPr lang="en-US" sz="1400" b="0" i="0" u="none" strike="noStrike" dirty="0">
                          <a:solidFill>
                            <a:srgbClr val="F48E3C"/>
                          </a:solidFill>
                          <a:effectLst/>
                          <a:latin typeface="primary"/>
                          <a:hlinkClick r:id="rId8"/>
                        </a:rPr>
                        <a:t>How to Integrate Digital Technology in Cultural Orientation</a:t>
                      </a:r>
                      <a:endParaRPr lang="en-US" sz="1400" b="0" i="0" u="none" strike="noStrike" dirty="0">
                        <a:solidFill>
                          <a:srgbClr val="F48E3C"/>
                        </a:solidFill>
                        <a:effectLst/>
                        <a:latin typeface="primary"/>
                      </a:endParaRPr>
                    </a:p>
                  </a:txBody>
                  <a:tcPr/>
                </a:tc>
                <a:extLst>
                  <a:ext uri="{0D108BD9-81ED-4DB2-BD59-A6C34878D82A}">
                    <a16:rowId xmlns:a16="http://schemas.microsoft.com/office/drawing/2014/main" val="772552156"/>
                  </a:ext>
                </a:extLst>
              </a:tr>
              <a:tr h="1194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Recognize the diversity of refugee populations. Providing programming that uses a demographic-specific approach, rather than a one-size-fits-all</a:t>
                      </a:r>
                    </a:p>
                  </a:txBody>
                  <a:tcPr/>
                </a:tc>
                <a:tc>
                  <a:txBody>
                    <a:bodyPr/>
                    <a:lstStyle/>
                    <a:p>
                      <a:pPr marL="285750" lvl="0" indent="-285750">
                        <a:buFont typeface="Arial" panose="020B0604020202020204" pitchFamily="34" charset="0"/>
                        <a:buChar char="•"/>
                      </a:pPr>
                      <a:r>
                        <a:rPr lang="en-US" sz="1400" b="0" i="0" u="none" strike="noStrike" dirty="0">
                          <a:solidFill>
                            <a:srgbClr val="F48E3C"/>
                          </a:solidFill>
                          <a:effectLst/>
                          <a:latin typeface="primary"/>
                          <a:hlinkClick r:id="rId9"/>
                        </a:rPr>
                        <a:t>About Refugee Populations and Working with Refugees</a:t>
                      </a:r>
                      <a:endParaRPr lang="en-US" sz="1400" b="0" i="0" dirty="0">
                        <a:solidFill>
                          <a:srgbClr val="212529"/>
                        </a:solidFill>
                        <a:effectLst/>
                        <a:latin typeface="primary"/>
                      </a:endParaRPr>
                    </a:p>
                    <a:p>
                      <a:pPr marL="285750" lvl="0" indent="-285750">
                        <a:buFont typeface="Arial" panose="020B0604020202020204" pitchFamily="34" charset="0"/>
                        <a:buChar char="•"/>
                      </a:pPr>
                      <a:r>
                        <a:rPr lang="en-US" sz="1400" b="0" i="0" u="none" strike="noStrike" dirty="0">
                          <a:solidFill>
                            <a:srgbClr val="F48E3C"/>
                          </a:solidFill>
                          <a:effectLst/>
                          <a:latin typeface="primary"/>
                          <a:hlinkClick r:id="rId10"/>
                        </a:rPr>
                        <a:t>How to Create Interactive One-on-One Cultural Orientation</a:t>
                      </a:r>
                      <a:endParaRPr lang="en-US" sz="1400" b="0" i="0" dirty="0">
                        <a:solidFill>
                          <a:srgbClr val="212529"/>
                        </a:solidFill>
                        <a:effectLst/>
                        <a:latin typeface="primary"/>
                      </a:endParaRPr>
                    </a:p>
                    <a:p>
                      <a:pPr marL="285750" lvl="0" indent="-285750">
                        <a:buFont typeface="Arial" panose="020B0604020202020204" pitchFamily="34" charset="0"/>
                        <a:buChar char="•"/>
                      </a:pPr>
                      <a:r>
                        <a:rPr lang="en-US" sz="1400" b="0" i="0" u="none" strike="noStrike" dirty="0">
                          <a:solidFill>
                            <a:srgbClr val="F48E3C"/>
                          </a:solidFill>
                          <a:effectLst/>
                          <a:latin typeface="primary"/>
                          <a:hlinkClick r:id="rId11"/>
                        </a:rPr>
                        <a:t>Promising Practice: Delivering Gender-Segregated Cultural Orientation</a:t>
                      </a:r>
                      <a:endParaRPr lang="en-US" sz="1400" b="0" i="0" dirty="0">
                        <a:solidFill>
                          <a:srgbClr val="212529"/>
                        </a:solidFill>
                        <a:effectLst/>
                        <a:latin typeface="primary"/>
                      </a:endParaRPr>
                    </a:p>
                  </a:txBody>
                  <a:tcPr/>
                </a:tc>
                <a:extLst>
                  <a:ext uri="{0D108BD9-81ED-4DB2-BD59-A6C34878D82A}">
                    <a16:rowId xmlns:a16="http://schemas.microsoft.com/office/drawing/2014/main" val="450343119"/>
                  </a:ext>
                </a:extLst>
              </a:tr>
            </a:tbl>
          </a:graphicData>
        </a:graphic>
      </p:graphicFrame>
    </p:spTree>
    <p:extLst>
      <p:ext uri="{BB962C8B-B14F-4D97-AF65-F5344CB8AC3E}">
        <p14:creationId xmlns:p14="http://schemas.microsoft.com/office/powerpoint/2010/main" val="235577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805925" y="3256956"/>
            <a:ext cx="4695669"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dirty="0">
              <a:latin typeface="Calibri"/>
              <a:ea typeface="Open Sans" panose="020B0606030504020204" pitchFamily="34" charset="0"/>
              <a:cs typeface="Calibri"/>
            </a:endParaRP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8</a:t>
            </a:fld>
            <a:endParaRPr lang="en-US" dirty="0"/>
          </a:p>
        </p:txBody>
      </p:sp>
      <p:sp>
        <p:nvSpPr>
          <p:cNvPr id="9" name="Content Placeholder 2">
            <a:extLst>
              <a:ext uri="{FF2B5EF4-FFF2-40B4-BE49-F238E27FC236}">
                <a16:creationId xmlns:a16="http://schemas.microsoft.com/office/drawing/2014/main" id="{F59A8D2F-65A8-4B41-A727-A9FC7E079139}"/>
              </a:ext>
            </a:extLst>
          </p:cNvPr>
          <p:cNvSpPr txBox="1">
            <a:spLocks/>
          </p:cNvSpPr>
          <p:nvPr/>
        </p:nvSpPr>
        <p:spPr>
          <a:xfrm>
            <a:off x="870475" y="2061568"/>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AC221A9D-13E9-A6B9-9895-6672C7D3053B}"/>
              </a:ext>
            </a:extLst>
          </p:cNvPr>
          <p:cNvSpPr txBox="1"/>
          <p:nvPr/>
        </p:nvSpPr>
        <p:spPr>
          <a:xfrm>
            <a:off x="4920950" y="3058141"/>
            <a:ext cx="6629217" cy="3354765"/>
          </a:xfrm>
          <a:prstGeom prst="rect">
            <a:avLst/>
          </a:prstGeom>
          <a:noFill/>
        </p:spPr>
        <p:txBody>
          <a:bodyPr wrap="square">
            <a:spAutoFit/>
          </a:bodyPr>
          <a:lstStyle/>
          <a:p>
            <a:r>
              <a:rPr lang="en-US" sz="2800" b="1" dirty="0">
                <a:solidFill>
                  <a:srgbClr val="212529"/>
                </a:solidFill>
                <a:latin typeface="primary"/>
              </a:rPr>
              <a:t>Beth Carney</a:t>
            </a:r>
          </a:p>
          <a:p>
            <a:r>
              <a:rPr lang="en-US" sz="2800" b="1" dirty="0">
                <a:solidFill>
                  <a:srgbClr val="212529"/>
                </a:solidFill>
                <a:latin typeface="primary"/>
              </a:rPr>
              <a:t>Supervisor of Education &amp; Outreach</a:t>
            </a:r>
          </a:p>
          <a:p>
            <a:r>
              <a:rPr lang="en-US" sz="2800" b="1" dirty="0">
                <a:solidFill>
                  <a:srgbClr val="212529"/>
                </a:solidFill>
                <a:latin typeface="primary"/>
              </a:rPr>
              <a:t>Catholic Charities Indianapolis </a:t>
            </a:r>
            <a:endParaRPr lang="en-US" sz="2800" b="1" dirty="0">
              <a:solidFill>
                <a:srgbClr val="212529"/>
              </a:solidFill>
              <a:latin typeface="primary-extrabold"/>
            </a:endParaRPr>
          </a:p>
          <a:p>
            <a:endParaRPr lang="en-US" sz="2000" dirty="0">
              <a:solidFill>
                <a:srgbClr val="212529"/>
              </a:solidFill>
              <a:latin typeface="primary"/>
            </a:endParaRPr>
          </a:p>
          <a:p>
            <a:br>
              <a:rPr lang="en-US" dirty="0"/>
            </a:br>
            <a:endParaRPr lang="en-US" dirty="0">
              <a:solidFill>
                <a:srgbClr val="212529"/>
              </a:solidFill>
              <a:latin typeface="primary"/>
            </a:endParaRPr>
          </a:p>
          <a:p>
            <a:pPr marL="285750" indent="-285750">
              <a:buFont typeface="Arial" panose="020B0604020202020204" pitchFamily="34" charset="0"/>
              <a:buChar char="•"/>
            </a:pPr>
            <a:endParaRPr lang="en-US" dirty="0">
              <a:solidFill>
                <a:srgbClr val="212529"/>
              </a:solidFill>
              <a:latin typeface="primary"/>
            </a:endParaRPr>
          </a:p>
          <a:p>
            <a:pPr marL="285750" indent="-285750">
              <a:buFont typeface="Arial" panose="020B0604020202020204" pitchFamily="34" charset="0"/>
              <a:buChar char="•"/>
            </a:pPr>
            <a:endParaRPr lang="en-US" dirty="0">
              <a:solidFill>
                <a:srgbClr val="212529"/>
              </a:solidFill>
              <a:latin typeface="primary"/>
            </a:endParaRPr>
          </a:p>
          <a:p>
            <a:pPr marL="285750" indent="-285750">
              <a:buFont typeface="Arial" panose="020B0604020202020204" pitchFamily="34" charset="0"/>
              <a:buChar char="•"/>
            </a:pPr>
            <a:endParaRPr lang="en-US" b="0" i="0" dirty="0">
              <a:solidFill>
                <a:srgbClr val="212529"/>
              </a:solidFill>
              <a:effectLst/>
              <a:latin typeface="primary"/>
            </a:endParaRPr>
          </a:p>
          <a:p>
            <a:endParaRPr lang="en-US" dirty="0"/>
          </a:p>
        </p:txBody>
      </p:sp>
      <p:pic>
        <p:nvPicPr>
          <p:cNvPr id="10" name="Picture 9" descr="A picture containing text, building, window, bright&#10;&#10;Description automatically generated">
            <a:extLst>
              <a:ext uri="{FF2B5EF4-FFF2-40B4-BE49-F238E27FC236}">
                <a16:creationId xmlns:a16="http://schemas.microsoft.com/office/drawing/2014/main" id="{E0BB5C97-7FBD-4A43-9DAB-E8EABB1BE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33" y="2176671"/>
            <a:ext cx="3717470" cy="3708177"/>
          </a:xfrm>
          <a:prstGeom prst="rect">
            <a:avLst/>
          </a:prstGeom>
        </p:spPr>
      </p:pic>
    </p:spTree>
    <p:extLst>
      <p:ext uri="{BB962C8B-B14F-4D97-AF65-F5344CB8AC3E}">
        <p14:creationId xmlns:p14="http://schemas.microsoft.com/office/powerpoint/2010/main" val="410913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41833" y="294664"/>
            <a:ext cx="11146893" cy="769441"/>
          </a:xfrm>
          <a:prstGeom prst="rect">
            <a:avLst/>
          </a:prstGeom>
          <a:noFill/>
        </p:spPr>
        <p:txBody>
          <a:bodyPr wrap="square" lIns="91440" tIns="45720" rIns="91440" bIns="45720" rtlCol="0" anchor="t">
            <a:spAutoFit/>
          </a:bodyPr>
          <a:lstStyle/>
          <a:p>
            <a:r>
              <a:rPr lang="en-US" sz="4400" b="1" dirty="0">
                <a:latin typeface="Open Sans"/>
                <a:ea typeface="Open Sans" panose="020B0606030504020204" pitchFamily="34" charset="0"/>
                <a:cs typeface="Open Sans" panose="020B0606030504020204" pitchFamily="34" charset="0"/>
              </a:rPr>
              <a:t>Whole Office Approach</a:t>
            </a:r>
            <a:endParaRPr lang="en-US" sz="4000" b="1" dirty="0">
              <a:latin typeface="Open Sans"/>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89968" y="1234126"/>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solidFill>
                <a:schemeClr val="bg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01395" y="2133763"/>
            <a:ext cx="3236424" cy="523220"/>
          </a:xfrm>
          <a:custGeom>
            <a:avLst/>
            <a:gdLst>
              <a:gd name="connsiteX0" fmla="*/ 0 w 3236424"/>
              <a:gd name="connsiteY0" fmla="*/ 0 h 523220"/>
              <a:gd name="connsiteX1" fmla="*/ 3236424 w 3236424"/>
              <a:gd name="connsiteY1" fmla="*/ 0 h 523220"/>
              <a:gd name="connsiteX2" fmla="*/ 3236424 w 3236424"/>
              <a:gd name="connsiteY2" fmla="*/ 523220 h 523220"/>
              <a:gd name="connsiteX3" fmla="*/ 0 w 3236424"/>
              <a:gd name="connsiteY3" fmla="*/ 523220 h 523220"/>
              <a:gd name="connsiteX4" fmla="*/ 0 w 3236424"/>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523220" fill="none" extrusionOk="0">
                <a:moveTo>
                  <a:pt x="0" y="0"/>
                </a:moveTo>
                <a:cubicBezTo>
                  <a:pt x="1140915" y="-33775"/>
                  <a:pt x="2287979" y="138873"/>
                  <a:pt x="3236424" y="0"/>
                </a:cubicBezTo>
                <a:cubicBezTo>
                  <a:pt x="3223491" y="66410"/>
                  <a:pt x="3246068" y="382621"/>
                  <a:pt x="3236424" y="523220"/>
                </a:cubicBezTo>
                <a:cubicBezTo>
                  <a:pt x="2083098" y="385890"/>
                  <a:pt x="768186" y="385364"/>
                  <a:pt x="0" y="523220"/>
                </a:cubicBezTo>
                <a:cubicBezTo>
                  <a:pt x="42701" y="346039"/>
                  <a:pt x="-4294" y="128545"/>
                  <a:pt x="0" y="0"/>
                </a:cubicBezTo>
                <a:close/>
              </a:path>
              <a:path w="3236424" h="523220" stroke="0" extrusionOk="0">
                <a:moveTo>
                  <a:pt x="0" y="0"/>
                </a:moveTo>
                <a:cubicBezTo>
                  <a:pt x="591378" y="-101487"/>
                  <a:pt x="1763698" y="-162162"/>
                  <a:pt x="3236424" y="0"/>
                </a:cubicBezTo>
                <a:cubicBezTo>
                  <a:pt x="3216452" y="166940"/>
                  <a:pt x="3253029" y="284916"/>
                  <a:pt x="3236424" y="523220"/>
                </a:cubicBezTo>
                <a:cubicBezTo>
                  <a:pt x="2463292" y="573285"/>
                  <a:pt x="1451011"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Purpose</a:t>
            </a:r>
          </a:p>
        </p:txBody>
      </p:sp>
      <p:sp>
        <p:nvSpPr>
          <p:cNvPr id="3" name="Slide Number Placeholder 2">
            <a:extLst>
              <a:ext uri="{FF2B5EF4-FFF2-40B4-BE49-F238E27FC236}">
                <a16:creationId xmlns:a16="http://schemas.microsoft.com/office/drawing/2014/main" id="{1A47D5BD-B193-4713-80F5-D844B6C1284B}"/>
              </a:ext>
            </a:extLst>
          </p:cNvPr>
          <p:cNvSpPr>
            <a:spLocks noGrp="1"/>
          </p:cNvSpPr>
          <p:nvPr>
            <p:ph type="sldNum" sz="quarter" idx="12"/>
          </p:nvPr>
        </p:nvSpPr>
        <p:spPr/>
        <p:txBody>
          <a:bodyPr/>
          <a:lstStyle/>
          <a:p>
            <a:fld id="{A5AC7532-7E1C-4B54-8A49-BCFC0D060E00}" type="slidenum">
              <a:rPr lang="en-US" smtClean="0"/>
              <a:t>9</a:t>
            </a:fld>
            <a:endParaRPr lang="en-US" dirty="0"/>
          </a:p>
        </p:txBody>
      </p:sp>
      <p:sp>
        <p:nvSpPr>
          <p:cNvPr id="12" name="TextBox 2">
            <a:extLst>
              <a:ext uri="{FF2B5EF4-FFF2-40B4-BE49-F238E27FC236}">
                <a16:creationId xmlns:a16="http://schemas.microsoft.com/office/drawing/2014/main" id="{52CA4D0F-D03D-46AE-A21E-EC36ED54F7A1}"/>
              </a:ext>
            </a:extLst>
          </p:cNvPr>
          <p:cNvSpPr txBox="1"/>
          <p:nvPr/>
        </p:nvSpPr>
        <p:spPr>
          <a:xfrm>
            <a:off x="4423318" y="2149795"/>
            <a:ext cx="334536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Purpose</a:t>
            </a:r>
          </a:p>
        </p:txBody>
      </p:sp>
      <p:sp>
        <p:nvSpPr>
          <p:cNvPr id="14" name="TextBox 13">
            <a:extLst>
              <a:ext uri="{FF2B5EF4-FFF2-40B4-BE49-F238E27FC236}">
                <a16:creationId xmlns:a16="http://schemas.microsoft.com/office/drawing/2014/main" id="{2198D2CC-C5B4-E194-C4B1-08624249CA50}"/>
              </a:ext>
            </a:extLst>
          </p:cNvPr>
          <p:cNvSpPr txBox="1"/>
          <p:nvPr/>
        </p:nvSpPr>
        <p:spPr>
          <a:xfrm>
            <a:off x="701395" y="2984657"/>
            <a:ext cx="3236424" cy="1754326"/>
          </a:xfrm>
          <a:custGeom>
            <a:avLst/>
            <a:gdLst>
              <a:gd name="connsiteX0" fmla="*/ 0 w 3236424"/>
              <a:gd name="connsiteY0" fmla="*/ 0 h 1754326"/>
              <a:gd name="connsiteX1" fmla="*/ 3236424 w 3236424"/>
              <a:gd name="connsiteY1" fmla="*/ 0 h 1754326"/>
              <a:gd name="connsiteX2" fmla="*/ 3236424 w 3236424"/>
              <a:gd name="connsiteY2" fmla="*/ 1754326 h 1754326"/>
              <a:gd name="connsiteX3" fmla="*/ 0 w 3236424"/>
              <a:gd name="connsiteY3" fmla="*/ 1754326 h 1754326"/>
              <a:gd name="connsiteX4" fmla="*/ 0 w 3236424"/>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24" h="1754326" fill="none" extrusionOk="0">
                <a:moveTo>
                  <a:pt x="0" y="0"/>
                </a:moveTo>
                <a:cubicBezTo>
                  <a:pt x="554617" y="-49533"/>
                  <a:pt x="2241276" y="-14809"/>
                  <a:pt x="3236424" y="0"/>
                </a:cubicBezTo>
                <a:cubicBezTo>
                  <a:pt x="3150270" y="733881"/>
                  <a:pt x="3365407" y="965267"/>
                  <a:pt x="3236424" y="1754326"/>
                </a:cubicBezTo>
                <a:cubicBezTo>
                  <a:pt x="2352256" y="1706095"/>
                  <a:pt x="1246356" y="1838781"/>
                  <a:pt x="0" y="1754326"/>
                </a:cubicBezTo>
                <a:cubicBezTo>
                  <a:pt x="130282" y="1391613"/>
                  <a:pt x="87306" y="793424"/>
                  <a:pt x="0" y="0"/>
                </a:cubicBezTo>
                <a:close/>
              </a:path>
              <a:path w="3236424" h="1754326" stroke="0" extrusionOk="0">
                <a:moveTo>
                  <a:pt x="0" y="0"/>
                </a:moveTo>
                <a:cubicBezTo>
                  <a:pt x="882938" y="118645"/>
                  <a:pt x="2087774" y="116012"/>
                  <a:pt x="3236424" y="0"/>
                </a:cubicBezTo>
                <a:cubicBezTo>
                  <a:pt x="3253698" y="469620"/>
                  <a:pt x="3124678" y="1143791"/>
                  <a:pt x="3236424" y="1754326"/>
                </a:cubicBezTo>
                <a:cubicBezTo>
                  <a:pt x="2902964" y="1888926"/>
                  <a:pt x="1021904" y="1597130"/>
                  <a:pt x="0" y="1754326"/>
                </a:cubicBezTo>
                <a:cubicBezTo>
                  <a:pt x="111227" y="936605"/>
                  <a:pt x="-8620" y="293506"/>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r>
              <a:rPr lang="en-US" b="1" dirty="0"/>
              <a:t>To create a collaborative contribution in delivering accurate, consistent, and repetitive key CO messaging in smaller, manageable segments to newly arrived clients. </a:t>
            </a:r>
          </a:p>
        </p:txBody>
      </p:sp>
      <p:sp>
        <p:nvSpPr>
          <p:cNvPr id="15" name="TextBox 14">
            <a:extLst>
              <a:ext uri="{FF2B5EF4-FFF2-40B4-BE49-F238E27FC236}">
                <a16:creationId xmlns:a16="http://schemas.microsoft.com/office/drawing/2014/main" id="{132F4A02-B6B8-DDB1-6E77-236720F60F3A}"/>
              </a:ext>
            </a:extLst>
          </p:cNvPr>
          <p:cNvSpPr txBox="1"/>
          <p:nvPr/>
        </p:nvSpPr>
        <p:spPr>
          <a:xfrm>
            <a:off x="4423317" y="2149795"/>
            <a:ext cx="3345365" cy="523220"/>
          </a:xfrm>
          <a:custGeom>
            <a:avLst/>
            <a:gdLst>
              <a:gd name="connsiteX0" fmla="*/ 0 w 3345365"/>
              <a:gd name="connsiteY0" fmla="*/ 0 h 523220"/>
              <a:gd name="connsiteX1" fmla="*/ 3345365 w 3345365"/>
              <a:gd name="connsiteY1" fmla="*/ 0 h 523220"/>
              <a:gd name="connsiteX2" fmla="*/ 3345365 w 3345365"/>
              <a:gd name="connsiteY2" fmla="*/ 523220 h 523220"/>
              <a:gd name="connsiteX3" fmla="*/ 0 w 3345365"/>
              <a:gd name="connsiteY3" fmla="*/ 523220 h 523220"/>
              <a:gd name="connsiteX4" fmla="*/ 0 w 3345365"/>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523220" fill="none" extrusionOk="0">
                <a:moveTo>
                  <a:pt x="0" y="0"/>
                </a:moveTo>
                <a:cubicBezTo>
                  <a:pt x="1166149" y="-33775"/>
                  <a:pt x="2579247" y="138873"/>
                  <a:pt x="3345365" y="0"/>
                </a:cubicBezTo>
                <a:cubicBezTo>
                  <a:pt x="3332432" y="66410"/>
                  <a:pt x="3355009" y="382621"/>
                  <a:pt x="3345365" y="523220"/>
                </a:cubicBezTo>
                <a:cubicBezTo>
                  <a:pt x="1718878" y="385890"/>
                  <a:pt x="769371" y="385364"/>
                  <a:pt x="0" y="523220"/>
                </a:cubicBezTo>
                <a:cubicBezTo>
                  <a:pt x="42701" y="346039"/>
                  <a:pt x="-4294" y="128545"/>
                  <a:pt x="0" y="0"/>
                </a:cubicBezTo>
                <a:close/>
              </a:path>
              <a:path w="3345365" h="523220" stroke="0" extrusionOk="0">
                <a:moveTo>
                  <a:pt x="0" y="0"/>
                </a:moveTo>
                <a:cubicBezTo>
                  <a:pt x="1560117" y="-101487"/>
                  <a:pt x="2770880" y="-162162"/>
                  <a:pt x="3345365" y="0"/>
                </a:cubicBezTo>
                <a:cubicBezTo>
                  <a:pt x="3325393" y="166940"/>
                  <a:pt x="3361970" y="284916"/>
                  <a:pt x="3345365" y="523220"/>
                </a:cubicBezTo>
                <a:cubicBezTo>
                  <a:pt x="2035186" y="573285"/>
                  <a:pt x="529504"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Goals</a:t>
            </a:r>
          </a:p>
        </p:txBody>
      </p:sp>
      <p:sp>
        <p:nvSpPr>
          <p:cNvPr id="16" name="TextBox 15">
            <a:extLst>
              <a:ext uri="{FF2B5EF4-FFF2-40B4-BE49-F238E27FC236}">
                <a16:creationId xmlns:a16="http://schemas.microsoft.com/office/drawing/2014/main" id="{E02671EC-40E5-6299-35E8-4ED6E32D12E7}"/>
              </a:ext>
            </a:extLst>
          </p:cNvPr>
          <p:cNvSpPr txBox="1"/>
          <p:nvPr/>
        </p:nvSpPr>
        <p:spPr>
          <a:xfrm>
            <a:off x="4423317" y="2983252"/>
            <a:ext cx="3345365" cy="3416320"/>
          </a:xfrm>
          <a:custGeom>
            <a:avLst/>
            <a:gdLst>
              <a:gd name="connsiteX0" fmla="*/ 0 w 3345365"/>
              <a:gd name="connsiteY0" fmla="*/ 0 h 3416320"/>
              <a:gd name="connsiteX1" fmla="*/ 3345365 w 3345365"/>
              <a:gd name="connsiteY1" fmla="*/ 0 h 3416320"/>
              <a:gd name="connsiteX2" fmla="*/ 3345365 w 3345365"/>
              <a:gd name="connsiteY2" fmla="*/ 3416320 h 3416320"/>
              <a:gd name="connsiteX3" fmla="*/ 0 w 3345365"/>
              <a:gd name="connsiteY3" fmla="*/ 3416320 h 3416320"/>
              <a:gd name="connsiteX4" fmla="*/ 0 w 3345365"/>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3416320" fill="none" extrusionOk="0">
                <a:moveTo>
                  <a:pt x="0" y="0"/>
                </a:moveTo>
                <a:cubicBezTo>
                  <a:pt x="1020470" y="-49533"/>
                  <a:pt x="1937093" y="-14809"/>
                  <a:pt x="3345365" y="0"/>
                </a:cubicBezTo>
                <a:cubicBezTo>
                  <a:pt x="3433004" y="827293"/>
                  <a:pt x="3272686" y="2350757"/>
                  <a:pt x="3345365" y="3416320"/>
                </a:cubicBezTo>
                <a:cubicBezTo>
                  <a:pt x="2830606" y="3368089"/>
                  <a:pt x="542173" y="3500775"/>
                  <a:pt x="0" y="3416320"/>
                </a:cubicBezTo>
                <a:cubicBezTo>
                  <a:pt x="-38581" y="2406933"/>
                  <a:pt x="63341" y="1254046"/>
                  <a:pt x="0" y="0"/>
                </a:cubicBezTo>
                <a:close/>
              </a:path>
              <a:path w="3345365" h="3416320" stroke="0" extrusionOk="0">
                <a:moveTo>
                  <a:pt x="0" y="0"/>
                </a:moveTo>
                <a:cubicBezTo>
                  <a:pt x="784752" y="118645"/>
                  <a:pt x="1889435" y="116012"/>
                  <a:pt x="3345365" y="0"/>
                </a:cubicBezTo>
                <a:cubicBezTo>
                  <a:pt x="3212483" y="1117060"/>
                  <a:pt x="3430316" y="2160785"/>
                  <a:pt x="3345365" y="3416320"/>
                </a:cubicBezTo>
                <a:cubicBezTo>
                  <a:pt x="1988487" y="3550920"/>
                  <a:pt x="1591201" y="3259124"/>
                  <a:pt x="0" y="3416320"/>
                </a:cubicBezTo>
                <a:cubicBezTo>
                  <a:pt x="-20187" y="2247137"/>
                  <a:pt x="-152480" y="902025"/>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a:t>Identify what a client already knows and build upon their knowledge of CO Topics</a:t>
            </a:r>
          </a:p>
          <a:p>
            <a:pPr marL="285750" indent="-285750">
              <a:buFont typeface="Arial" panose="020B0604020202020204" pitchFamily="34" charset="0"/>
              <a:buChar char="•"/>
            </a:pPr>
            <a:r>
              <a:rPr lang="en-US" b="1" dirty="0"/>
              <a:t>Identify client goals and important information</a:t>
            </a:r>
          </a:p>
          <a:p>
            <a:pPr marL="285750" indent="-285750">
              <a:buFont typeface="Arial" panose="020B0604020202020204" pitchFamily="34" charset="0"/>
              <a:buChar char="•"/>
            </a:pPr>
            <a:r>
              <a:rPr lang="en-US" b="1" dirty="0"/>
              <a:t>Reduce client cognitive overload</a:t>
            </a:r>
          </a:p>
          <a:p>
            <a:pPr marL="285750" indent="-285750">
              <a:buFont typeface="Arial" panose="020B0604020202020204" pitchFamily="34" charset="0"/>
              <a:buChar char="•"/>
            </a:pPr>
            <a:r>
              <a:rPr lang="en-US" b="1" dirty="0"/>
              <a:t>Increase client engagement with staff</a:t>
            </a:r>
          </a:p>
          <a:p>
            <a:pPr marL="285750" indent="-285750">
              <a:buFont typeface="Arial" panose="020B0604020202020204" pitchFamily="34" charset="0"/>
              <a:buChar char="•"/>
            </a:pPr>
            <a:r>
              <a:rPr lang="en-US" b="1" dirty="0"/>
              <a:t>Incorporate CO messaging into every client </a:t>
            </a:r>
            <a:r>
              <a:rPr lang="en-US" b="1" dirty="0" err="1"/>
              <a:t>TouchPoint</a:t>
            </a:r>
            <a:r>
              <a:rPr lang="en-US" b="1" dirty="0"/>
              <a:t> (TP)</a:t>
            </a:r>
          </a:p>
        </p:txBody>
      </p:sp>
      <p:sp>
        <p:nvSpPr>
          <p:cNvPr id="18" name="TextBox 17">
            <a:extLst>
              <a:ext uri="{FF2B5EF4-FFF2-40B4-BE49-F238E27FC236}">
                <a16:creationId xmlns:a16="http://schemas.microsoft.com/office/drawing/2014/main" id="{C967C50A-E353-1AE6-A1E7-6775304C6AF4}"/>
              </a:ext>
            </a:extLst>
          </p:cNvPr>
          <p:cNvSpPr txBox="1"/>
          <p:nvPr/>
        </p:nvSpPr>
        <p:spPr>
          <a:xfrm>
            <a:off x="8287445" y="2156466"/>
            <a:ext cx="3345365" cy="523220"/>
          </a:xfrm>
          <a:custGeom>
            <a:avLst/>
            <a:gdLst>
              <a:gd name="connsiteX0" fmla="*/ 0 w 3345365"/>
              <a:gd name="connsiteY0" fmla="*/ 0 h 523220"/>
              <a:gd name="connsiteX1" fmla="*/ 3345365 w 3345365"/>
              <a:gd name="connsiteY1" fmla="*/ 0 h 523220"/>
              <a:gd name="connsiteX2" fmla="*/ 3345365 w 3345365"/>
              <a:gd name="connsiteY2" fmla="*/ 523220 h 523220"/>
              <a:gd name="connsiteX3" fmla="*/ 0 w 3345365"/>
              <a:gd name="connsiteY3" fmla="*/ 523220 h 523220"/>
              <a:gd name="connsiteX4" fmla="*/ 0 w 3345365"/>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523220" fill="none" extrusionOk="0">
                <a:moveTo>
                  <a:pt x="0" y="0"/>
                </a:moveTo>
                <a:cubicBezTo>
                  <a:pt x="1166149" y="-33775"/>
                  <a:pt x="2579247" y="138873"/>
                  <a:pt x="3345365" y="0"/>
                </a:cubicBezTo>
                <a:cubicBezTo>
                  <a:pt x="3332432" y="66410"/>
                  <a:pt x="3355009" y="382621"/>
                  <a:pt x="3345365" y="523220"/>
                </a:cubicBezTo>
                <a:cubicBezTo>
                  <a:pt x="1718878" y="385890"/>
                  <a:pt x="769371" y="385364"/>
                  <a:pt x="0" y="523220"/>
                </a:cubicBezTo>
                <a:cubicBezTo>
                  <a:pt x="42701" y="346039"/>
                  <a:pt x="-4294" y="128545"/>
                  <a:pt x="0" y="0"/>
                </a:cubicBezTo>
                <a:close/>
              </a:path>
              <a:path w="3345365" h="523220" stroke="0" extrusionOk="0">
                <a:moveTo>
                  <a:pt x="0" y="0"/>
                </a:moveTo>
                <a:cubicBezTo>
                  <a:pt x="1560117" y="-101487"/>
                  <a:pt x="2770880" y="-162162"/>
                  <a:pt x="3345365" y="0"/>
                </a:cubicBezTo>
                <a:cubicBezTo>
                  <a:pt x="3325393" y="166940"/>
                  <a:pt x="3361970" y="284916"/>
                  <a:pt x="3345365" y="523220"/>
                </a:cubicBezTo>
                <a:cubicBezTo>
                  <a:pt x="2035186" y="573285"/>
                  <a:pt x="529504" y="364771"/>
                  <a:pt x="0" y="523220"/>
                </a:cubicBezTo>
                <a:cubicBezTo>
                  <a:pt x="3654" y="393052"/>
                  <a:pt x="20918" y="80081"/>
                  <a:pt x="0" y="0"/>
                </a:cubicBezTo>
                <a:close/>
              </a:path>
            </a:pathLst>
          </a:custGeom>
          <a:solidFill>
            <a:schemeClr val="accent6">
              <a:lumMod val="20000"/>
              <a:lumOff val="80000"/>
            </a:schemeClr>
          </a:solidFill>
          <a:ln>
            <a:solidFill>
              <a:schemeClr val="accent6">
                <a:lumMod val="20000"/>
                <a:lumOff val="8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lIns="91440" tIns="45720" rIns="91440" bIns="45720" rtlCol="0" anchor="t">
            <a:spAutoFit/>
          </a:bodyPr>
          <a:lstStyle/>
          <a:p>
            <a:pPr algn="ctr"/>
            <a:r>
              <a:rPr lang="en-US" sz="2800" b="1" dirty="0">
                <a:latin typeface="Calibri"/>
                <a:ea typeface="Open Sans" panose="020B0606030504020204" pitchFamily="34" charset="0"/>
                <a:cs typeface="Calibri"/>
              </a:rPr>
              <a:t>Goals</a:t>
            </a:r>
          </a:p>
        </p:txBody>
      </p:sp>
      <p:sp>
        <p:nvSpPr>
          <p:cNvPr id="19" name="TextBox 18">
            <a:extLst>
              <a:ext uri="{FF2B5EF4-FFF2-40B4-BE49-F238E27FC236}">
                <a16:creationId xmlns:a16="http://schemas.microsoft.com/office/drawing/2014/main" id="{8424414A-6229-8288-7F56-49CF90F07F21}"/>
              </a:ext>
            </a:extLst>
          </p:cNvPr>
          <p:cNvSpPr txBox="1"/>
          <p:nvPr/>
        </p:nvSpPr>
        <p:spPr>
          <a:xfrm>
            <a:off x="8287445" y="2983252"/>
            <a:ext cx="3345365" cy="3416320"/>
          </a:xfrm>
          <a:custGeom>
            <a:avLst/>
            <a:gdLst>
              <a:gd name="connsiteX0" fmla="*/ 0 w 3345365"/>
              <a:gd name="connsiteY0" fmla="*/ 0 h 3416320"/>
              <a:gd name="connsiteX1" fmla="*/ 3345365 w 3345365"/>
              <a:gd name="connsiteY1" fmla="*/ 0 h 3416320"/>
              <a:gd name="connsiteX2" fmla="*/ 3345365 w 3345365"/>
              <a:gd name="connsiteY2" fmla="*/ 3416320 h 3416320"/>
              <a:gd name="connsiteX3" fmla="*/ 0 w 3345365"/>
              <a:gd name="connsiteY3" fmla="*/ 3416320 h 3416320"/>
              <a:gd name="connsiteX4" fmla="*/ 0 w 3345365"/>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3416320" fill="none" extrusionOk="0">
                <a:moveTo>
                  <a:pt x="0" y="0"/>
                </a:moveTo>
                <a:cubicBezTo>
                  <a:pt x="1020470" y="-49533"/>
                  <a:pt x="1937093" y="-14809"/>
                  <a:pt x="3345365" y="0"/>
                </a:cubicBezTo>
                <a:cubicBezTo>
                  <a:pt x="3433004" y="827293"/>
                  <a:pt x="3272686" y="2350757"/>
                  <a:pt x="3345365" y="3416320"/>
                </a:cubicBezTo>
                <a:cubicBezTo>
                  <a:pt x="2830606" y="3368089"/>
                  <a:pt x="542173" y="3500775"/>
                  <a:pt x="0" y="3416320"/>
                </a:cubicBezTo>
                <a:cubicBezTo>
                  <a:pt x="-38581" y="2406933"/>
                  <a:pt x="63341" y="1254046"/>
                  <a:pt x="0" y="0"/>
                </a:cubicBezTo>
                <a:close/>
              </a:path>
              <a:path w="3345365" h="3416320" stroke="0" extrusionOk="0">
                <a:moveTo>
                  <a:pt x="0" y="0"/>
                </a:moveTo>
                <a:cubicBezTo>
                  <a:pt x="784752" y="118645"/>
                  <a:pt x="1889435" y="116012"/>
                  <a:pt x="3345365" y="0"/>
                </a:cubicBezTo>
                <a:cubicBezTo>
                  <a:pt x="3212483" y="1117060"/>
                  <a:pt x="3430316" y="2160785"/>
                  <a:pt x="3345365" y="3416320"/>
                </a:cubicBezTo>
                <a:cubicBezTo>
                  <a:pt x="1988487" y="3550920"/>
                  <a:pt x="1591201" y="3259124"/>
                  <a:pt x="0" y="3416320"/>
                </a:cubicBezTo>
                <a:cubicBezTo>
                  <a:pt x="-20187" y="2247137"/>
                  <a:pt x="-152480" y="902025"/>
                  <a:pt x="0" y="0"/>
                </a:cubicBezTo>
                <a:close/>
              </a:path>
            </a:pathLst>
          </a:custGeom>
          <a:solidFill>
            <a:schemeClr val="accent6">
              <a:lumMod val="20000"/>
              <a:lumOff val="80000"/>
            </a:schemeClr>
          </a:solidFill>
          <a:ln w="9525">
            <a:solidFill>
              <a:schemeClr val="accent6">
                <a:lumMod val="20000"/>
                <a:lumOff val="80000"/>
              </a:scheme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a:spAutoFit/>
          </a:bodyPr>
          <a:lstStyle/>
          <a:p>
            <a:pPr marL="285750" indent="-285750">
              <a:buFont typeface="Arial" panose="020B0604020202020204" pitchFamily="34" charset="0"/>
              <a:buChar char="•"/>
            </a:pPr>
            <a:r>
              <a:rPr lang="en-US" b="1" dirty="0"/>
              <a:t>Provide relevant CO messaging during specific TPs</a:t>
            </a:r>
          </a:p>
          <a:p>
            <a:pPr marL="285750" indent="-285750">
              <a:buFont typeface="Arial" panose="020B0604020202020204" pitchFamily="34" charset="0"/>
              <a:buChar char="•"/>
            </a:pPr>
            <a:r>
              <a:rPr lang="en-US" b="1" dirty="0"/>
              <a:t>Help staff identify they are already delivering CO </a:t>
            </a:r>
          </a:p>
          <a:p>
            <a:pPr marL="285750" indent="-285750">
              <a:buFont typeface="Arial" panose="020B0604020202020204" pitchFamily="34" charset="0"/>
              <a:buChar char="•"/>
            </a:pPr>
            <a:r>
              <a:rPr lang="en-US" b="1" dirty="0"/>
              <a:t>Create consistent messaging </a:t>
            </a:r>
          </a:p>
          <a:p>
            <a:pPr marL="285750" indent="-285750">
              <a:buFont typeface="Arial" panose="020B0604020202020204" pitchFamily="34" charset="0"/>
              <a:buChar char="•"/>
            </a:pPr>
            <a:r>
              <a:rPr lang="en-US" b="1" dirty="0"/>
              <a:t>Incorporate CO messaging into 60-90 days TPs</a:t>
            </a:r>
          </a:p>
          <a:p>
            <a:pPr marL="285750" indent="-285750">
              <a:buFont typeface="Arial" panose="020B0604020202020204" pitchFamily="34" charset="0"/>
              <a:buChar char="•"/>
            </a:pPr>
            <a:r>
              <a:rPr lang="en-US" b="1" dirty="0"/>
              <a:t>Incorporate CO messaging into volunteer TPs</a:t>
            </a:r>
          </a:p>
          <a:p>
            <a:pPr marL="285750" indent="-285750">
              <a:buFont typeface="Arial" panose="020B0604020202020204" pitchFamily="34" charset="0"/>
              <a:buChar char="•"/>
            </a:pPr>
            <a:r>
              <a:rPr lang="en-US" b="1" dirty="0"/>
              <a:t>Improve retention</a:t>
            </a:r>
          </a:p>
          <a:p>
            <a:pPr marL="285750" indent="-285750">
              <a:buFont typeface="Arial" panose="020B0604020202020204" pitchFamily="34" charset="0"/>
              <a:buChar char="•"/>
            </a:pPr>
            <a:r>
              <a:rPr lang="en-US" b="1" dirty="0"/>
              <a:t>Maintain a manageable workload for staff</a:t>
            </a:r>
          </a:p>
        </p:txBody>
      </p:sp>
    </p:spTree>
    <p:extLst>
      <p:ext uri="{BB962C8B-B14F-4D97-AF65-F5344CB8AC3E}">
        <p14:creationId xmlns:p14="http://schemas.microsoft.com/office/powerpoint/2010/main" val="2764536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8D7F41F4E86F45AD9C754481DAB2D8" ma:contentTypeVersion="13" ma:contentTypeDescription="Create a new document." ma:contentTypeScope="" ma:versionID="aa617fff7260c6e44c049f39e546bf25">
  <xsd:schema xmlns:xsd="http://www.w3.org/2001/XMLSchema" xmlns:xs="http://www.w3.org/2001/XMLSchema" xmlns:p="http://schemas.microsoft.com/office/2006/metadata/properties" xmlns:ns3="6adc38ce-6422-4820-9088-34b4ebffebfe" xmlns:ns4="65022ee0-874b-416e-9913-754acb0744f6" targetNamespace="http://schemas.microsoft.com/office/2006/metadata/properties" ma:root="true" ma:fieldsID="31a5c0d4c94381d64ba78f579e7f1e4f" ns3:_="" ns4:_="">
    <xsd:import namespace="6adc38ce-6422-4820-9088-34b4ebffebfe"/>
    <xsd:import namespace="65022ee0-874b-416e-9913-754acb0744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c38ce-6422-4820-9088-34b4ebffeb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022ee0-874b-416e-9913-754acb0744f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4A009-F8B2-48C3-AF20-BF859823E61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E5005D-F927-4E14-BC98-7D405BE01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c38ce-6422-4820-9088-34b4ebffebfe"/>
    <ds:schemaRef ds:uri="65022ee0-874b-416e-9913-754acb074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AB17A3-6B4C-4EA3-BE42-4AFF908CF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23205</TotalTime>
  <Words>2540</Words>
  <Application>Microsoft Office PowerPoint</Application>
  <PresentationFormat>Widescreen</PresentationFormat>
  <Paragraphs>372</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inherit</vt:lpstr>
      <vt:lpstr>Open Sans</vt:lpstr>
      <vt:lpstr>primary</vt:lpstr>
      <vt:lpstr>primary-extrabold</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Jacquelin Zubko-Cunha</cp:lastModifiedBy>
  <cp:revision>1367</cp:revision>
  <dcterms:created xsi:type="dcterms:W3CDTF">2020-10-22T16:02:30Z</dcterms:created>
  <dcterms:modified xsi:type="dcterms:W3CDTF">2022-06-15T17:26:08Z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0x0101009F8D7F41F4E86F45AD9C754481DAB2D8</vt:lpwstr>
  </property>
</Properties>
</file>