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sldIdLst>
    <p:sldId id="274" r:id="rId2"/>
    <p:sldId id="260" r:id="rId3"/>
    <p:sldId id="259" r:id="rId4"/>
    <p:sldId id="257" r:id="rId5"/>
    <p:sldId id="258" r:id="rId6"/>
    <p:sldId id="276" r:id="rId7"/>
    <p:sldId id="279" r:id="rId8"/>
    <p:sldId id="299" r:id="rId9"/>
    <p:sldId id="284" r:id="rId10"/>
    <p:sldId id="280" r:id="rId11"/>
    <p:sldId id="304" r:id="rId12"/>
    <p:sldId id="305" r:id="rId13"/>
    <p:sldId id="306" r:id="rId14"/>
    <p:sldId id="281" r:id="rId15"/>
    <p:sldId id="282" r:id="rId16"/>
    <p:sldId id="300" r:id="rId17"/>
    <p:sldId id="311" r:id="rId18"/>
    <p:sldId id="263" r:id="rId19"/>
    <p:sldId id="278" r:id="rId20"/>
    <p:sldId id="308" r:id="rId21"/>
    <p:sldId id="277" r:id="rId22"/>
    <p:sldId id="286" r:id="rId23"/>
    <p:sldId id="287" r:id="rId24"/>
    <p:sldId id="288" r:id="rId25"/>
    <p:sldId id="309" r:id="rId26"/>
    <p:sldId id="289" r:id="rId27"/>
    <p:sldId id="290" r:id="rId28"/>
    <p:sldId id="296" r:id="rId29"/>
    <p:sldId id="291" r:id="rId30"/>
    <p:sldId id="293" r:id="rId31"/>
    <p:sldId id="292" r:id="rId32"/>
    <p:sldId id="294" r:id="rId33"/>
    <p:sldId id="310" r:id="rId34"/>
    <p:sldId id="30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72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65A"/>
    <a:srgbClr val="00A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1ECB9A-4D77-4195-96B9-6C94AA819F80}" v="5" dt="2022-05-10T20:04:30.937"/>
    <p1510:client id="{7A8E1CDD-5B78-403B-8469-25BBADDCD665}" v="4148" dt="2022-05-10T17:50:27.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1344"/>
        <p:guide pos="72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39241-A00C-4638-854A-58FE88DD0B97}" type="datetimeFigureOut">
              <a:rPr lang="en-US" smtClean="0"/>
              <a:t>5/10/2022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F67FF-F859-4DEB-A589-302E10C0D54C}" type="slidenum">
              <a:rPr lang="en-US" smtClean="0"/>
              <a:t>‹#›</a:t>
            </a:fld>
            <a:endParaRPr lang="en-US"/>
          </a:p>
        </p:txBody>
      </p:sp>
    </p:spTree>
    <p:extLst>
      <p:ext uri="{BB962C8B-B14F-4D97-AF65-F5344CB8AC3E}">
        <p14:creationId xmlns:p14="http://schemas.microsoft.com/office/powerpoint/2010/main" val="376495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a:t>
            </a:fld>
            <a:endParaRPr lang="en-US"/>
          </a:p>
        </p:txBody>
      </p:sp>
    </p:spTree>
    <p:extLst>
      <p:ext uri="{BB962C8B-B14F-4D97-AF65-F5344CB8AC3E}">
        <p14:creationId xmlns:p14="http://schemas.microsoft.com/office/powerpoint/2010/main" val="78513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12</a:t>
            </a:fld>
            <a:endParaRPr lang="en-US"/>
          </a:p>
        </p:txBody>
      </p:sp>
    </p:spTree>
    <p:extLst>
      <p:ext uri="{BB962C8B-B14F-4D97-AF65-F5344CB8AC3E}">
        <p14:creationId xmlns:p14="http://schemas.microsoft.com/office/powerpoint/2010/main" val="4277285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13</a:t>
            </a:fld>
            <a:endParaRPr lang="en-US"/>
          </a:p>
        </p:txBody>
      </p:sp>
    </p:spTree>
    <p:extLst>
      <p:ext uri="{BB962C8B-B14F-4D97-AF65-F5344CB8AC3E}">
        <p14:creationId xmlns:p14="http://schemas.microsoft.com/office/powerpoint/2010/main" val="3756619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14</a:t>
            </a:fld>
            <a:endParaRPr lang="en-US"/>
          </a:p>
        </p:txBody>
      </p:sp>
    </p:spTree>
    <p:extLst>
      <p:ext uri="{BB962C8B-B14F-4D97-AF65-F5344CB8AC3E}">
        <p14:creationId xmlns:p14="http://schemas.microsoft.com/office/powerpoint/2010/main" val="850586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15</a:t>
            </a:fld>
            <a:endParaRPr lang="en-US"/>
          </a:p>
        </p:txBody>
      </p:sp>
    </p:spTree>
    <p:extLst>
      <p:ext uri="{BB962C8B-B14F-4D97-AF65-F5344CB8AC3E}">
        <p14:creationId xmlns:p14="http://schemas.microsoft.com/office/powerpoint/2010/main" val="2901916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16</a:t>
            </a:fld>
            <a:endParaRPr lang="en-US"/>
          </a:p>
        </p:txBody>
      </p:sp>
    </p:spTree>
    <p:extLst>
      <p:ext uri="{BB962C8B-B14F-4D97-AF65-F5344CB8AC3E}">
        <p14:creationId xmlns:p14="http://schemas.microsoft.com/office/powerpoint/2010/main" val="1955158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34</a:t>
            </a:fld>
            <a:endParaRPr lang="en-US"/>
          </a:p>
        </p:txBody>
      </p:sp>
    </p:spTree>
    <p:extLst>
      <p:ext uri="{BB962C8B-B14F-4D97-AF65-F5344CB8AC3E}">
        <p14:creationId xmlns:p14="http://schemas.microsoft.com/office/powerpoint/2010/main" val="60362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2</a:t>
            </a:fld>
            <a:endParaRPr lang="en-US"/>
          </a:p>
        </p:txBody>
      </p:sp>
    </p:spTree>
    <p:extLst>
      <p:ext uri="{BB962C8B-B14F-4D97-AF65-F5344CB8AC3E}">
        <p14:creationId xmlns:p14="http://schemas.microsoft.com/office/powerpoint/2010/main" val="152418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3</a:t>
            </a:fld>
            <a:endParaRPr lang="en-US"/>
          </a:p>
        </p:txBody>
      </p:sp>
    </p:spTree>
    <p:extLst>
      <p:ext uri="{BB962C8B-B14F-4D97-AF65-F5344CB8AC3E}">
        <p14:creationId xmlns:p14="http://schemas.microsoft.com/office/powerpoint/2010/main" val="155023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6</a:t>
            </a:fld>
            <a:endParaRPr lang="en-US"/>
          </a:p>
        </p:txBody>
      </p:sp>
    </p:spTree>
    <p:extLst>
      <p:ext uri="{BB962C8B-B14F-4D97-AF65-F5344CB8AC3E}">
        <p14:creationId xmlns:p14="http://schemas.microsoft.com/office/powerpoint/2010/main" val="2358215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7</a:t>
            </a:fld>
            <a:endParaRPr lang="en-US"/>
          </a:p>
        </p:txBody>
      </p:sp>
    </p:spTree>
    <p:extLst>
      <p:ext uri="{BB962C8B-B14F-4D97-AF65-F5344CB8AC3E}">
        <p14:creationId xmlns:p14="http://schemas.microsoft.com/office/powerpoint/2010/main" val="1420946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8</a:t>
            </a:fld>
            <a:endParaRPr lang="en-US"/>
          </a:p>
        </p:txBody>
      </p:sp>
    </p:spTree>
    <p:extLst>
      <p:ext uri="{BB962C8B-B14F-4D97-AF65-F5344CB8AC3E}">
        <p14:creationId xmlns:p14="http://schemas.microsoft.com/office/powerpoint/2010/main" val="2959528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9</a:t>
            </a:fld>
            <a:endParaRPr lang="en-US"/>
          </a:p>
        </p:txBody>
      </p:sp>
    </p:spTree>
    <p:extLst>
      <p:ext uri="{BB962C8B-B14F-4D97-AF65-F5344CB8AC3E}">
        <p14:creationId xmlns:p14="http://schemas.microsoft.com/office/powerpoint/2010/main" val="2955816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10</a:t>
            </a:fld>
            <a:endParaRPr lang="en-US"/>
          </a:p>
        </p:txBody>
      </p:sp>
    </p:spTree>
    <p:extLst>
      <p:ext uri="{BB962C8B-B14F-4D97-AF65-F5344CB8AC3E}">
        <p14:creationId xmlns:p14="http://schemas.microsoft.com/office/powerpoint/2010/main" val="3224122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11</a:t>
            </a:fld>
            <a:endParaRPr lang="en-US"/>
          </a:p>
        </p:txBody>
      </p:sp>
    </p:spTree>
    <p:extLst>
      <p:ext uri="{BB962C8B-B14F-4D97-AF65-F5344CB8AC3E}">
        <p14:creationId xmlns:p14="http://schemas.microsoft.com/office/powerpoint/2010/main" val="3729150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17120E08-65E4-430C-9C12-1CB02F9416BA}" type="datetimeFigureOut">
              <a:rPr lang="en-US" smtClean="0"/>
              <a:t>5/10/2022</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89999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17120E08-65E4-430C-9C12-1CB02F9416BA}" type="datetimeFigureOut">
              <a:rPr lang="en-US" smtClean="0"/>
              <a:t>5/10/2022</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3635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17120E08-65E4-430C-9C12-1CB02F9416BA}" type="datetimeFigureOut">
              <a:rPr lang="en-US" smtClean="0"/>
              <a:t>5/10/2022</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27949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17120E08-65E4-430C-9C12-1CB02F9416BA}" type="datetimeFigureOut">
              <a:rPr lang="en-US" smtClean="0"/>
              <a:t>5/10/2022</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110259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17120E08-65E4-430C-9C12-1CB02F9416BA}" type="datetimeFigureOut">
              <a:rPr lang="en-US" smtClean="0"/>
              <a:t>5/10/2022</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650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17120E08-65E4-430C-9C12-1CB02F9416BA}" type="datetimeFigureOut">
              <a:rPr lang="en-US" smtClean="0"/>
              <a:t>5/10/2022</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2013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17120E08-65E4-430C-9C12-1CB02F9416BA}" type="datetimeFigureOut">
              <a:rPr lang="en-US" smtClean="0"/>
              <a:t>5/10/2022</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403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17120E08-65E4-430C-9C12-1CB02F9416BA}" type="datetimeFigureOut">
              <a:rPr lang="en-US" smtClean="0"/>
              <a:t>5/10/2022</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35085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17120E08-65E4-430C-9C12-1CB02F9416BA}" type="datetimeFigureOut">
              <a:rPr lang="en-US" smtClean="0"/>
              <a:t>5/10/2022</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1782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17120E08-65E4-430C-9C12-1CB02F9416BA}" type="datetimeFigureOut">
              <a:rPr lang="en-US" smtClean="0"/>
              <a:t>5/10/2022</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82050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17120E08-65E4-430C-9C12-1CB02F9416BA}" type="datetimeFigureOut">
              <a:rPr lang="en-US" smtClean="0"/>
              <a:t>5/10/2022</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91499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0E08-65E4-430C-9C12-1CB02F9416BA}" type="datetimeFigureOut">
              <a:rPr lang="en-US" smtClean="0"/>
              <a:t>5/10/2022</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3640190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jpeg"/><Relationship Id="rId4" Type="http://schemas.openxmlformats.org/officeDocument/2006/relationships/image" Target="../media/image3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C437C7-74EA-4953-9A0D-B9E06926F613}"/>
              </a:ext>
            </a:extLst>
          </p:cNvPr>
          <p:cNvSpPr txBox="1"/>
          <p:nvPr/>
        </p:nvSpPr>
        <p:spPr>
          <a:xfrm>
            <a:off x="9774315" y="337175"/>
            <a:ext cx="1841641" cy="369332"/>
          </a:xfrm>
          <a:prstGeom prst="rect">
            <a:avLst/>
          </a:prstGeom>
          <a:noFill/>
        </p:spPr>
        <p:txBody>
          <a:bodyPr wrap="square" rtlCol="0">
            <a:spAutoFit/>
          </a:bodyPr>
          <a:lstStyle/>
          <a:p>
            <a:r>
              <a:rPr lang="en-US">
                <a:latin typeface="Open Sans" panose="020B0606030504020204" pitchFamily="34" charset="0"/>
                <a:ea typeface="Open Sans" panose="020B0606030504020204" pitchFamily="34" charset="0"/>
                <a:cs typeface="Open Sans" panose="020B0606030504020204" pitchFamily="34" charset="0"/>
              </a:rPr>
              <a:t>May 10, 2022</a:t>
            </a:r>
          </a:p>
        </p:txBody>
      </p:sp>
      <p:sp>
        <p:nvSpPr>
          <p:cNvPr id="10" name="TextBox 9">
            <a:extLst>
              <a:ext uri="{FF2B5EF4-FFF2-40B4-BE49-F238E27FC236}">
                <a16:creationId xmlns:a16="http://schemas.microsoft.com/office/drawing/2014/main" id="{D32512CE-1342-45EB-862F-670FFF10EF84}"/>
              </a:ext>
            </a:extLst>
          </p:cNvPr>
          <p:cNvSpPr txBox="1"/>
          <p:nvPr/>
        </p:nvSpPr>
        <p:spPr>
          <a:xfrm>
            <a:off x="576044" y="366117"/>
            <a:ext cx="9976270" cy="1938992"/>
          </a:xfrm>
          <a:prstGeom prst="rect">
            <a:avLst/>
          </a:prstGeom>
          <a:noFill/>
        </p:spPr>
        <p:txBody>
          <a:bodyPr wrap="square" lIns="91440" tIns="45720" rIns="91440" bIns="45720" rtlCol="0" anchor="t">
            <a:spAutoFit/>
          </a:bodyPr>
          <a:lstStyle/>
          <a:p>
            <a:pPr algn="ctr"/>
            <a:r>
              <a:rPr lang="en-US" sz="6000" b="1">
                <a:latin typeface="Open Sans"/>
                <a:ea typeface="Open Sans" panose="020B0606030504020204" pitchFamily="34" charset="0"/>
                <a:cs typeface="Open Sans" panose="020B0606030504020204" pitchFamily="34" charset="0"/>
              </a:rPr>
              <a:t>R&amp;P and MG Financial Documentation</a:t>
            </a:r>
            <a:endParaRPr lang="en-US" sz="6000" b="1">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Rounded Corners 10">
            <a:extLst>
              <a:ext uri="{FF2B5EF4-FFF2-40B4-BE49-F238E27FC236}">
                <a16:creationId xmlns:a16="http://schemas.microsoft.com/office/drawing/2014/main" id="{9F83BF2D-BB51-4E6B-936D-51539BF2F3AC}"/>
              </a:ext>
            </a:extLst>
          </p:cNvPr>
          <p:cNvSpPr/>
          <p:nvPr/>
        </p:nvSpPr>
        <p:spPr>
          <a:xfrm>
            <a:off x="3326267" y="2781224"/>
            <a:ext cx="5503178" cy="55303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7D6C75AB-5264-4460-AEB5-51D4B99A41C1}"/>
              </a:ext>
            </a:extLst>
          </p:cNvPr>
          <p:cNvSpPr/>
          <p:nvPr/>
        </p:nvSpPr>
        <p:spPr>
          <a:xfrm>
            <a:off x="2415193" y="2450164"/>
            <a:ext cx="7361613" cy="27786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4AAD64D-C38E-4F3A-8882-C9E44707EE92}"/>
              </a:ext>
            </a:extLst>
          </p:cNvPr>
          <p:cNvSpPr/>
          <p:nvPr/>
        </p:nvSpPr>
        <p:spPr>
          <a:xfrm>
            <a:off x="3307049" y="3581076"/>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Rounded Corners 13">
            <a:extLst>
              <a:ext uri="{FF2B5EF4-FFF2-40B4-BE49-F238E27FC236}">
                <a16:creationId xmlns:a16="http://schemas.microsoft.com/office/drawing/2014/main" id="{0B5C836B-ABA7-4DEE-A51A-0C63E122D677}"/>
              </a:ext>
            </a:extLst>
          </p:cNvPr>
          <p:cNvSpPr/>
          <p:nvPr/>
        </p:nvSpPr>
        <p:spPr>
          <a:xfrm>
            <a:off x="5228074" y="3608560"/>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latin typeface="Open Sans"/>
              <a:ea typeface="Open Sans" panose="020B0606030504020204" pitchFamily="34" charset="0"/>
              <a:cs typeface="Open Sans" panose="020B0606030504020204" pitchFamily="34" charset="0"/>
            </a:endParaRPr>
          </a:p>
        </p:txBody>
      </p:sp>
      <p:sp>
        <p:nvSpPr>
          <p:cNvPr id="15" name="Rectangle: Rounded Corners 14">
            <a:extLst>
              <a:ext uri="{FF2B5EF4-FFF2-40B4-BE49-F238E27FC236}">
                <a16:creationId xmlns:a16="http://schemas.microsoft.com/office/drawing/2014/main" id="{2C987B09-760D-4515-99F9-79A9D421D587}"/>
              </a:ext>
            </a:extLst>
          </p:cNvPr>
          <p:cNvSpPr/>
          <p:nvPr/>
        </p:nvSpPr>
        <p:spPr>
          <a:xfrm>
            <a:off x="7129881" y="3611093"/>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Graphic 15" descr="Stars">
            <a:extLst>
              <a:ext uri="{FF2B5EF4-FFF2-40B4-BE49-F238E27FC236}">
                <a16:creationId xmlns:a16="http://schemas.microsoft.com/office/drawing/2014/main" id="{BE928A71-9A85-4656-843C-514170BF3D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5108" y="3556436"/>
            <a:ext cx="914400" cy="914400"/>
          </a:xfrm>
          <a:prstGeom prst="rect">
            <a:avLst/>
          </a:prstGeom>
        </p:spPr>
      </p:pic>
      <p:grpSp>
        <p:nvGrpSpPr>
          <p:cNvPr id="17" name="Group 16">
            <a:extLst>
              <a:ext uri="{FF2B5EF4-FFF2-40B4-BE49-F238E27FC236}">
                <a16:creationId xmlns:a16="http://schemas.microsoft.com/office/drawing/2014/main" id="{CE742A8E-AC0A-48F7-B2B0-933EBF4B53DC}"/>
              </a:ext>
            </a:extLst>
          </p:cNvPr>
          <p:cNvGrpSpPr/>
          <p:nvPr/>
        </p:nvGrpSpPr>
        <p:grpSpPr>
          <a:xfrm>
            <a:off x="3187059" y="2931553"/>
            <a:ext cx="1933383" cy="1856802"/>
            <a:chOff x="4997227" y="1643928"/>
            <a:chExt cx="2610486" cy="2507086"/>
          </a:xfrm>
          <a:solidFill>
            <a:schemeClr val="bg1"/>
          </a:solidFill>
        </p:grpSpPr>
        <p:sp>
          <p:nvSpPr>
            <p:cNvPr id="18" name="Rectangle 17">
              <a:extLst>
                <a:ext uri="{FF2B5EF4-FFF2-40B4-BE49-F238E27FC236}">
                  <a16:creationId xmlns:a16="http://schemas.microsoft.com/office/drawing/2014/main" id="{08C05EB1-E0B3-4D3C-A36C-89B0170651B1}"/>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48B34BA7-1CA9-44AA-8565-BA3EB8A5C37E}"/>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42A156-5CE6-49E8-84FB-B8EC144D76B4}"/>
                </a:ext>
              </a:extLst>
            </p:cNvPr>
            <p:cNvSpPr/>
            <p:nvPr/>
          </p:nvSpPr>
          <p:spPr>
            <a:xfrm rot="1199968">
              <a:off x="5233601" y="3873286"/>
              <a:ext cx="584878" cy="277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66BE91E-E54E-42A8-B729-D295D385C0D2}"/>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A7555D81-23FD-4E28-A0E6-E2C93A847D0D}"/>
              </a:ext>
            </a:extLst>
          </p:cNvPr>
          <p:cNvSpPr txBox="1"/>
          <p:nvPr/>
        </p:nvSpPr>
        <p:spPr>
          <a:xfrm rot="20686718">
            <a:off x="3379610" y="3270258"/>
            <a:ext cx="1686989" cy="830997"/>
          </a:xfrm>
          <a:prstGeom prst="rect">
            <a:avLst/>
          </a:prstGeom>
          <a:noFill/>
        </p:spPr>
        <p:txBody>
          <a:bodyPr wrap="square" rtlCol="0">
            <a:spAutoFit/>
          </a:bodyPr>
          <a:lstStyle/>
          <a:p>
            <a:pPr algn="ctr"/>
            <a:r>
              <a:rPr lang="en-US" sz="1600">
                <a:latin typeface="Open Sans" panose="020B0606030504020204" pitchFamily="34" charset="0"/>
                <a:ea typeface="Open Sans" panose="020B0606030504020204" pitchFamily="34" charset="0"/>
                <a:cs typeface="Open Sans" panose="020B0606030504020204" pitchFamily="34" charset="0"/>
              </a:rPr>
              <a:t>Maintaining Source Documentation</a:t>
            </a:r>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66" y="5274261"/>
            <a:ext cx="3152593" cy="1141779"/>
          </a:xfrm>
          <a:prstGeom prst="rect">
            <a:avLst/>
          </a:prstGeom>
          <a:ln>
            <a:noFill/>
          </a:ln>
          <a:effectLst/>
        </p:spPr>
      </p:pic>
      <p:pic>
        <p:nvPicPr>
          <p:cNvPr id="28" name="Picture 8">
            <a:extLst>
              <a:ext uri="{FF2B5EF4-FFF2-40B4-BE49-F238E27FC236}">
                <a16:creationId xmlns:a16="http://schemas.microsoft.com/office/drawing/2014/main" id="{42137908-CA2C-435A-A145-D2EA814DA51A}"/>
              </a:ext>
            </a:extLst>
          </p:cNvPr>
          <p:cNvPicPr>
            <a:picLocks noChangeAspect="1"/>
          </p:cNvPicPr>
          <p:nvPr/>
        </p:nvPicPr>
        <p:blipFill>
          <a:blip r:embed="rId6"/>
          <a:srcRect/>
          <a:stretch>
            <a:fillRect/>
          </a:stretch>
        </p:blipFill>
        <p:spPr>
          <a:xfrm>
            <a:off x="9296542" y="2625656"/>
            <a:ext cx="829902" cy="1334174"/>
          </a:xfrm>
          <a:prstGeom prst="rect">
            <a:avLst/>
          </a:prstGeom>
        </p:spPr>
      </p:pic>
      <p:pic>
        <p:nvPicPr>
          <p:cNvPr id="30" name="Picture 28">
            <a:extLst>
              <a:ext uri="{FF2B5EF4-FFF2-40B4-BE49-F238E27FC236}">
                <a16:creationId xmlns:a16="http://schemas.microsoft.com/office/drawing/2014/main" id="{5D11969D-690A-4E11-9402-2DA6342D61F4}"/>
              </a:ext>
            </a:extLst>
          </p:cNvPr>
          <p:cNvPicPr>
            <a:picLocks noChangeAspect="1"/>
          </p:cNvPicPr>
          <p:nvPr/>
        </p:nvPicPr>
        <p:blipFill>
          <a:blip r:embed="rId7"/>
          <a:srcRect l="958" t="958" r="2927" b="627"/>
          <a:stretch>
            <a:fillRect/>
          </a:stretch>
        </p:blipFill>
        <p:spPr>
          <a:xfrm>
            <a:off x="9382493" y="4389155"/>
            <a:ext cx="925725" cy="2249889"/>
          </a:xfrm>
          <a:prstGeom prst="rect">
            <a:avLst/>
          </a:prstGeom>
        </p:spPr>
      </p:pic>
      <p:pic>
        <p:nvPicPr>
          <p:cNvPr id="29" name="Picture 15">
            <a:extLst>
              <a:ext uri="{FF2B5EF4-FFF2-40B4-BE49-F238E27FC236}">
                <a16:creationId xmlns:a16="http://schemas.microsoft.com/office/drawing/2014/main" id="{9E30B2EF-1FD1-4FD3-8E16-36DBAB24738E}"/>
              </a:ext>
            </a:extLst>
          </p:cNvPr>
          <p:cNvPicPr>
            <a:picLocks noChangeAspect="1"/>
          </p:cNvPicPr>
          <p:nvPr/>
        </p:nvPicPr>
        <p:blipFill>
          <a:blip r:embed="rId8"/>
          <a:srcRect/>
          <a:stretch>
            <a:fillRect/>
          </a:stretch>
        </p:blipFill>
        <p:spPr>
          <a:xfrm>
            <a:off x="8336260" y="2772151"/>
            <a:ext cx="2319062" cy="2702297"/>
          </a:xfrm>
          <a:prstGeom prst="rect">
            <a:avLst/>
          </a:prstGeom>
        </p:spPr>
      </p:pic>
    </p:spTree>
    <p:extLst>
      <p:ext uri="{BB962C8B-B14F-4D97-AF65-F5344CB8AC3E}">
        <p14:creationId xmlns:p14="http://schemas.microsoft.com/office/powerpoint/2010/main" val="365815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11558772" cy="738664"/>
          </a:xfrm>
          <a:prstGeom prst="rect">
            <a:avLst/>
          </a:prstGeom>
          <a:noFill/>
        </p:spPr>
        <p:txBody>
          <a:bodyPr wrap="square" rtlCol="0">
            <a:spAutoFit/>
          </a:bodyPr>
          <a:lstStyle/>
          <a:p>
            <a:r>
              <a:rPr lang="en-US" sz="4200" b="1">
                <a:latin typeface="Open Sans" panose="020B0606030504020204" pitchFamily="34" charset="0"/>
                <a:ea typeface="Open Sans" panose="020B0606030504020204" pitchFamily="34" charset="0"/>
                <a:cs typeface="Open Sans" panose="020B0606030504020204" pitchFamily="34" charset="0"/>
              </a:rPr>
              <a:t>Source Documentation for Core Services</a:t>
            </a: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9559" y="2206947"/>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bg1"/>
                </a:solidFill>
              </a:rPr>
              <a:t>Housing</a:t>
            </a:r>
          </a:p>
        </p:txBody>
      </p:sp>
      <p:cxnSp>
        <p:nvCxnSpPr>
          <p:cNvPr id="8" name="Straight Connector 7">
            <a:extLst>
              <a:ext uri="{FF2B5EF4-FFF2-40B4-BE49-F238E27FC236}">
                <a16:creationId xmlns:a16="http://schemas.microsoft.com/office/drawing/2014/main" id="{F68BD764-67E1-47C9-8358-690C2EBEAB2D}"/>
              </a:ext>
            </a:extLst>
          </p:cNvPr>
          <p:cNvCxnSpPr>
            <a:cxnSpLocks/>
          </p:cNvCxnSpPr>
          <p:nvPr/>
        </p:nvCxnSpPr>
        <p:spPr>
          <a:xfrm>
            <a:off x="633228" y="3611418"/>
            <a:ext cx="10662845" cy="0"/>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4BE1C6D-217C-4643-ACBF-4445DAB8AC1E}"/>
              </a:ext>
            </a:extLst>
          </p:cNvPr>
          <p:cNvCxnSpPr>
            <a:cxnSpLocks/>
          </p:cNvCxnSpPr>
          <p:nvPr/>
        </p:nvCxnSpPr>
        <p:spPr>
          <a:xfrm>
            <a:off x="4444743" y="3114734"/>
            <a:ext cx="0" cy="3094155"/>
          </a:xfrm>
          <a:prstGeom prst="line">
            <a:avLst/>
          </a:prstGeom>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74299E2C-6A3C-44BD-88A6-4E979795CCB7}"/>
              </a:ext>
            </a:extLst>
          </p:cNvPr>
          <p:cNvSpPr/>
          <p:nvPr/>
        </p:nvSpPr>
        <p:spPr>
          <a:xfrm>
            <a:off x="936983" y="3832381"/>
            <a:ext cx="2920736"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Proof of </a:t>
            </a:r>
            <a:r>
              <a:rPr lang="en-US" sz="1600" i="1" u="sng">
                <a:solidFill>
                  <a:sysClr val="windowText" lastClr="000000"/>
                </a:solidFill>
              </a:rPr>
              <a:t>obligation/commitment </a:t>
            </a:r>
            <a:r>
              <a:rPr lang="en-US" sz="1600">
                <a:solidFill>
                  <a:sysClr val="windowText" lastClr="000000"/>
                </a:solidFill>
              </a:rPr>
              <a:t>of funds (amount due)</a:t>
            </a:r>
          </a:p>
        </p:txBody>
      </p:sp>
      <p:sp>
        <p:nvSpPr>
          <p:cNvPr id="68" name="Rectangle: Rounded Corners 67">
            <a:extLst>
              <a:ext uri="{FF2B5EF4-FFF2-40B4-BE49-F238E27FC236}">
                <a16:creationId xmlns:a16="http://schemas.microsoft.com/office/drawing/2014/main" id="{BC6F2271-2A8B-47F8-B247-05821E87275B}"/>
              </a:ext>
            </a:extLst>
          </p:cNvPr>
          <p:cNvSpPr/>
          <p:nvPr/>
        </p:nvSpPr>
        <p:spPr>
          <a:xfrm>
            <a:off x="936983" y="4630253"/>
            <a:ext cx="2920735"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Proof of </a:t>
            </a:r>
            <a:r>
              <a:rPr lang="en-US" sz="1600" i="1" u="sng">
                <a:solidFill>
                  <a:sysClr val="windowText" lastClr="000000"/>
                </a:solidFill>
              </a:rPr>
              <a:t>disbursement</a:t>
            </a:r>
            <a:r>
              <a:rPr lang="en-US" sz="1600" u="sng">
                <a:solidFill>
                  <a:sysClr val="windowText" lastClr="000000"/>
                </a:solidFill>
              </a:rPr>
              <a:t> </a:t>
            </a:r>
            <a:r>
              <a:rPr lang="en-US" sz="1600">
                <a:solidFill>
                  <a:sysClr val="windowText" lastClr="000000"/>
                </a:solidFill>
              </a:rPr>
              <a:t>of funds</a:t>
            </a:r>
          </a:p>
        </p:txBody>
      </p:sp>
      <p:sp>
        <p:nvSpPr>
          <p:cNvPr id="69" name="Rectangle: Rounded Corners 68">
            <a:extLst>
              <a:ext uri="{FF2B5EF4-FFF2-40B4-BE49-F238E27FC236}">
                <a16:creationId xmlns:a16="http://schemas.microsoft.com/office/drawing/2014/main" id="{2A4525E6-2C1A-405A-8D36-D91A40120A31}"/>
              </a:ext>
            </a:extLst>
          </p:cNvPr>
          <p:cNvSpPr/>
          <p:nvPr/>
        </p:nvSpPr>
        <p:spPr>
          <a:xfrm>
            <a:off x="926723" y="5428125"/>
            <a:ext cx="2920735"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u="sng">
                <a:solidFill>
                  <a:sysClr val="windowText" lastClr="000000"/>
                </a:solidFill>
              </a:rPr>
              <a:t>Client Acknowledgement </a:t>
            </a:r>
            <a:r>
              <a:rPr lang="en-US" sz="1600">
                <a:solidFill>
                  <a:sysClr val="windowText" lastClr="000000"/>
                </a:solidFill>
              </a:rPr>
              <a:t>of receipt of funds</a:t>
            </a:r>
          </a:p>
        </p:txBody>
      </p:sp>
      <p:sp>
        <p:nvSpPr>
          <p:cNvPr id="71" name="Rectangle: Rounded Corners 70">
            <a:extLst>
              <a:ext uri="{FF2B5EF4-FFF2-40B4-BE49-F238E27FC236}">
                <a16:creationId xmlns:a16="http://schemas.microsoft.com/office/drawing/2014/main" id="{897FCCCF-ABB0-4E50-BE54-ECEF86F618DB}"/>
              </a:ext>
            </a:extLst>
          </p:cNvPr>
          <p:cNvSpPr/>
          <p:nvPr/>
        </p:nvSpPr>
        <p:spPr>
          <a:xfrm>
            <a:off x="8645236" y="3751119"/>
            <a:ext cx="2218089" cy="627153"/>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bg1"/>
                </a:solidFill>
              </a:rPr>
              <a:t>Lease or letter from Landlord</a:t>
            </a:r>
          </a:p>
        </p:txBody>
      </p:sp>
      <p:sp>
        <p:nvSpPr>
          <p:cNvPr id="72" name="Rectangle: Rounded Corners 71">
            <a:extLst>
              <a:ext uri="{FF2B5EF4-FFF2-40B4-BE49-F238E27FC236}">
                <a16:creationId xmlns:a16="http://schemas.microsoft.com/office/drawing/2014/main" id="{B78BB7D4-B16B-43E4-BC27-ECDE1FA24F5C}"/>
              </a:ext>
            </a:extLst>
          </p:cNvPr>
          <p:cNvSpPr/>
          <p:nvPr/>
        </p:nvSpPr>
        <p:spPr>
          <a:xfrm>
            <a:off x="4750570" y="4630253"/>
            <a:ext cx="3230452"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Proof the agency </a:t>
            </a:r>
            <a:r>
              <a:rPr lang="en-US" sz="1600" i="1" u="sng">
                <a:solidFill>
                  <a:sysClr val="windowText" lastClr="000000"/>
                </a:solidFill>
              </a:rPr>
              <a:t>paid</a:t>
            </a:r>
            <a:r>
              <a:rPr lang="en-US" sz="1600">
                <a:solidFill>
                  <a:sysClr val="windowText" lastClr="000000"/>
                </a:solidFill>
              </a:rPr>
              <a:t> for the good/service</a:t>
            </a:r>
          </a:p>
        </p:txBody>
      </p:sp>
      <p:sp>
        <p:nvSpPr>
          <p:cNvPr id="73" name="Rectangle: Rounded Corners 72">
            <a:extLst>
              <a:ext uri="{FF2B5EF4-FFF2-40B4-BE49-F238E27FC236}">
                <a16:creationId xmlns:a16="http://schemas.microsoft.com/office/drawing/2014/main" id="{9531B4E1-2957-4E7D-B8B5-3EAD189A3BB1}"/>
              </a:ext>
            </a:extLst>
          </p:cNvPr>
          <p:cNvSpPr/>
          <p:nvPr/>
        </p:nvSpPr>
        <p:spPr>
          <a:xfrm>
            <a:off x="8645236" y="4617520"/>
            <a:ext cx="2218093" cy="627153"/>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bg1"/>
                </a:solidFill>
              </a:rPr>
              <a:t>Check stubs</a:t>
            </a:r>
          </a:p>
        </p:txBody>
      </p:sp>
      <p:sp>
        <p:nvSpPr>
          <p:cNvPr id="74" name="Rectangle: Rounded Corners 73">
            <a:extLst>
              <a:ext uri="{FF2B5EF4-FFF2-40B4-BE49-F238E27FC236}">
                <a16:creationId xmlns:a16="http://schemas.microsoft.com/office/drawing/2014/main" id="{1C67EBAC-D3B3-43DB-AD0B-91CAE2B7BF7A}"/>
              </a:ext>
            </a:extLst>
          </p:cNvPr>
          <p:cNvSpPr/>
          <p:nvPr/>
        </p:nvSpPr>
        <p:spPr>
          <a:xfrm>
            <a:off x="4750570" y="5457923"/>
            <a:ext cx="3230452"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Shows that a specific client </a:t>
            </a:r>
            <a:r>
              <a:rPr lang="en-US" sz="1600" i="1" u="sng">
                <a:solidFill>
                  <a:sysClr val="windowText" lastClr="000000"/>
                </a:solidFill>
              </a:rPr>
              <a:t>received</a:t>
            </a:r>
            <a:r>
              <a:rPr lang="en-US" sz="1600">
                <a:solidFill>
                  <a:sysClr val="windowText" lastClr="000000"/>
                </a:solidFill>
              </a:rPr>
              <a:t> the good/service </a:t>
            </a:r>
          </a:p>
        </p:txBody>
      </p:sp>
      <p:sp>
        <p:nvSpPr>
          <p:cNvPr id="75" name="Rectangle: Rounded Corners 74">
            <a:extLst>
              <a:ext uri="{FF2B5EF4-FFF2-40B4-BE49-F238E27FC236}">
                <a16:creationId xmlns:a16="http://schemas.microsoft.com/office/drawing/2014/main" id="{528BFB98-C27F-46B4-A41D-732CA707C0F5}"/>
              </a:ext>
            </a:extLst>
          </p:cNvPr>
          <p:cNvSpPr/>
          <p:nvPr/>
        </p:nvSpPr>
        <p:spPr>
          <a:xfrm>
            <a:off x="8645236" y="5483921"/>
            <a:ext cx="2218086" cy="627153"/>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bg1"/>
                </a:solidFill>
              </a:rPr>
              <a:t>USCCB RF-35 and RF-19</a:t>
            </a:r>
          </a:p>
        </p:txBody>
      </p:sp>
      <p:sp>
        <p:nvSpPr>
          <p:cNvPr id="14" name="TextBox 13">
            <a:extLst>
              <a:ext uri="{FF2B5EF4-FFF2-40B4-BE49-F238E27FC236}">
                <a16:creationId xmlns:a16="http://schemas.microsoft.com/office/drawing/2014/main" id="{1B37ED77-0080-4FA3-861E-91F5D3FD8E25}"/>
              </a:ext>
            </a:extLst>
          </p:cNvPr>
          <p:cNvSpPr txBox="1"/>
          <p:nvPr/>
        </p:nvSpPr>
        <p:spPr>
          <a:xfrm>
            <a:off x="825113" y="3092394"/>
            <a:ext cx="3463128" cy="400110"/>
          </a:xfrm>
          <a:prstGeom prst="rect">
            <a:avLst/>
          </a:prstGeom>
          <a:noFill/>
        </p:spPr>
        <p:txBody>
          <a:bodyPr wrap="none" rtlCol="0">
            <a:spAutoFit/>
          </a:bodyPr>
          <a:lstStyle/>
          <a:p>
            <a:r>
              <a:rPr lang="en-US" sz="2000" b="1"/>
              <a:t>Type of Source Documentation</a:t>
            </a:r>
          </a:p>
        </p:txBody>
      </p:sp>
      <p:sp>
        <p:nvSpPr>
          <p:cNvPr id="77" name="TextBox 76">
            <a:extLst>
              <a:ext uri="{FF2B5EF4-FFF2-40B4-BE49-F238E27FC236}">
                <a16:creationId xmlns:a16="http://schemas.microsoft.com/office/drawing/2014/main" id="{DAFD871C-3F48-45AC-963A-C27D89FA5D98}"/>
              </a:ext>
            </a:extLst>
          </p:cNvPr>
          <p:cNvSpPr txBox="1"/>
          <p:nvPr/>
        </p:nvSpPr>
        <p:spPr>
          <a:xfrm>
            <a:off x="5770162" y="3077007"/>
            <a:ext cx="1058303" cy="400110"/>
          </a:xfrm>
          <a:prstGeom prst="rect">
            <a:avLst/>
          </a:prstGeom>
          <a:noFill/>
        </p:spPr>
        <p:txBody>
          <a:bodyPr wrap="none" rtlCol="0">
            <a:spAutoFit/>
          </a:bodyPr>
          <a:lstStyle/>
          <a:p>
            <a:r>
              <a:rPr lang="en-US" sz="2000" b="1"/>
              <a:t>Purpose</a:t>
            </a:r>
          </a:p>
        </p:txBody>
      </p:sp>
      <p:cxnSp>
        <p:nvCxnSpPr>
          <p:cNvPr id="20" name="Straight Connector 19">
            <a:extLst>
              <a:ext uri="{FF2B5EF4-FFF2-40B4-BE49-F238E27FC236}">
                <a16:creationId xmlns:a16="http://schemas.microsoft.com/office/drawing/2014/main" id="{D9DFD644-FC3A-4F93-A830-AECC5AE1594F}"/>
              </a:ext>
            </a:extLst>
          </p:cNvPr>
          <p:cNvCxnSpPr>
            <a:cxnSpLocks/>
          </p:cNvCxnSpPr>
          <p:nvPr/>
        </p:nvCxnSpPr>
        <p:spPr>
          <a:xfrm>
            <a:off x="8220877" y="3235076"/>
            <a:ext cx="0" cy="2973813"/>
          </a:xfrm>
          <a:prstGeom prst="line">
            <a:avLst/>
          </a:prstGeom>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ADA6FDC2-26CE-4E21-B067-FE07345BD841}"/>
              </a:ext>
            </a:extLst>
          </p:cNvPr>
          <p:cNvSpPr txBox="1"/>
          <p:nvPr/>
        </p:nvSpPr>
        <p:spPr>
          <a:xfrm>
            <a:off x="8645236" y="3167902"/>
            <a:ext cx="6096000" cy="400110"/>
          </a:xfrm>
          <a:prstGeom prst="rect">
            <a:avLst/>
          </a:prstGeom>
          <a:noFill/>
        </p:spPr>
        <p:txBody>
          <a:bodyPr wrap="square">
            <a:spAutoFit/>
          </a:bodyPr>
          <a:lstStyle/>
          <a:p>
            <a:r>
              <a:rPr lang="en-US" sz="2000" b="1"/>
              <a:t>Documentation</a:t>
            </a:r>
            <a:endParaRPr lang="en-US" sz="2000"/>
          </a:p>
        </p:txBody>
      </p:sp>
      <p:pic>
        <p:nvPicPr>
          <p:cNvPr id="19" name="Graphic 18" descr="Home with solid fill">
            <a:extLst>
              <a:ext uri="{FF2B5EF4-FFF2-40B4-BE49-F238E27FC236}">
                <a16:creationId xmlns:a16="http://schemas.microsoft.com/office/drawing/2014/main" id="{21E09C8D-DF77-4466-9AE6-A42A47D72B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4372" y="87711"/>
            <a:ext cx="914400" cy="914400"/>
          </a:xfrm>
          <a:prstGeom prst="rect">
            <a:avLst/>
          </a:prstGeom>
        </p:spPr>
      </p:pic>
      <p:sp>
        <p:nvSpPr>
          <p:cNvPr id="21" name="Rectangle: Rounded Corners 20">
            <a:extLst>
              <a:ext uri="{FF2B5EF4-FFF2-40B4-BE49-F238E27FC236}">
                <a16:creationId xmlns:a16="http://schemas.microsoft.com/office/drawing/2014/main" id="{191A468C-225D-46A9-AFF4-FD45B573F2AC}"/>
              </a:ext>
            </a:extLst>
          </p:cNvPr>
          <p:cNvSpPr/>
          <p:nvPr/>
        </p:nvSpPr>
        <p:spPr>
          <a:xfrm>
            <a:off x="4750570" y="3794526"/>
            <a:ext cx="3230454" cy="74455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solidFill>
              </a:rPr>
              <a:t>Shows that the agency is </a:t>
            </a:r>
            <a:r>
              <a:rPr lang="en-US" sz="1600" i="1" u="sng">
                <a:solidFill>
                  <a:schemeClr val="tx1"/>
                </a:solidFill>
              </a:rPr>
              <a:t>required</a:t>
            </a:r>
            <a:r>
              <a:rPr lang="en-US" sz="1600">
                <a:solidFill>
                  <a:schemeClr val="tx1"/>
                </a:solidFill>
              </a:rPr>
              <a:t> to pay for a good/service. Must include a date.</a:t>
            </a:r>
          </a:p>
        </p:txBody>
      </p:sp>
    </p:spTree>
    <p:extLst>
      <p:ext uri="{BB962C8B-B14F-4D97-AF65-F5344CB8AC3E}">
        <p14:creationId xmlns:p14="http://schemas.microsoft.com/office/powerpoint/2010/main" val="350441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3"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11558772" cy="738664"/>
          </a:xfrm>
          <a:prstGeom prst="rect">
            <a:avLst/>
          </a:prstGeom>
          <a:noFill/>
        </p:spPr>
        <p:txBody>
          <a:bodyPr wrap="square" rtlCol="0">
            <a:spAutoFit/>
          </a:bodyPr>
          <a:lstStyle/>
          <a:p>
            <a:r>
              <a:rPr lang="en-US" sz="4200" b="1">
                <a:latin typeface="Open Sans" panose="020B0606030504020204" pitchFamily="34" charset="0"/>
                <a:ea typeface="Open Sans" panose="020B0606030504020204" pitchFamily="34" charset="0"/>
                <a:cs typeface="Open Sans" panose="020B0606030504020204" pitchFamily="34" charset="0"/>
              </a:rPr>
              <a:t>Lease or Letter – Scenario 1</a:t>
            </a: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9559" y="2206947"/>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bg1"/>
                </a:solidFill>
              </a:rPr>
              <a:t>Gold Standard </a:t>
            </a:r>
            <a:r>
              <a:rPr lang="en-US" sz="2000">
                <a:solidFill>
                  <a:schemeClr val="bg1"/>
                </a:solidFill>
              </a:rPr>
              <a:t>– Client has an official lease, W-9 is signed by the landlord</a:t>
            </a:r>
          </a:p>
        </p:txBody>
      </p:sp>
      <p:pic>
        <p:nvPicPr>
          <p:cNvPr id="4" name="Graphic 3" descr="Lightbulb outline">
            <a:extLst>
              <a:ext uri="{FF2B5EF4-FFF2-40B4-BE49-F238E27FC236}">
                <a16:creationId xmlns:a16="http://schemas.microsoft.com/office/drawing/2014/main" id="{39A8F97A-ECDE-4B99-96BF-499EB6BB14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63275" y="140943"/>
            <a:ext cx="914400" cy="914400"/>
          </a:xfrm>
          <a:prstGeom prst="rect">
            <a:avLst/>
          </a:prstGeom>
        </p:spPr>
      </p:pic>
      <p:sp>
        <p:nvSpPr>
          <p:cNvPr id="22" name="TextBox 21">
            <a:extLst>
              <a:ext uri="{FF2B5EF4-FFF2-40B4-BE49-F238E27FC236}">
                <a16:creationId xmlns:a16="http://schemas.microsoft.com/office/drawing/2014/main" id="{22673556-CFA3-4F32-9F61-43DA19D8C736}"/>
              </a:ext>
            </a:extLst>
          </p:cNvPr>
          <p:cNvSpPr txBox="1"/>
          <p:nvPr/>
        </p:nvSpPr>
        <p:spPr>
          <a:xfrm>
            <a:off x="3242100" y="3105833"/>
            <a:ext cx="8635575" cy="369332"/>
          </a:xfrm>
          <a:prstGeom prst="rect">
            <a:avLst/>
          </a:prstGeom>
          <a:noFill/>
        </p:spPr>
        <p:txBody>
          <a:bodyPr wrap="square">
            <a:spAutoFit/>
          </a:bodyPr>
          <a:lstStyle/>
          <a:p>
            <a:pPr marL="1200150" lvl="2" indent="-285750">
              <a:buFont typeface="Arial" panose="020B0604020202020204" pitchFamily="34" charset="0"/>
              <a:buChar char="•"/>
            </a:pPr>
            <a:r>
              <a:rPr lang="en-US">
                <a:effectLst/>
                <a:latin typeface="Calibri" panose="020F0502020204030204" pitchFamily="34" charset="0"/>
                <a:ea typeface="Times New Roman" panose="02020603050405020304" pitchFamily="18" charset="0"/>
              </a:rPr>
              <a:t>The lease is signed by both the client and the landlord.</a:t>
            </a:r>
            <a:r>
              <a:rPr lang="en-US">
                <a:latin typeface="Calibri" panose="020F0502020204030204" pitchFamily="34" charset="0"/>
                <a:ea typeface="Times New Roman" panose="02020603050405020304" pitchFamily="18" charset="0"/>
              </a:rPr>
              <a:t> </a:t>
            </a:r>
            <a:endParaRPr lang="en-US">
              <a:effectLst/>
              <a:latin typeface="Calibri" panose="020F0502020204030204" pitchFamily="34" charset="0"/>
              <a:ea typeface="Times New Roman" panose="02020603050405020304" pitchFamily="18" charset="0"/>
            </a:endParaRPr>
          </a:p>
        </p:txBody>
      </p:sp>
      <p:sp>
        <p:nvSpPr>
          <p:cNvPr id="23" name="Rectangle: Rounded Corners 22">
            <a:extLst>
              <a:ext uri="{FF2B5EF4-FFF2-40B4-BE49-F238E27FC236}">
                <a16:creationId xmlns:a16="http://schemas.microsoft.com/office/drawing/2014/main" id="{0178283D-8590-4858-AD17-F6DB16A62EAC}"/>
              </a:ext>
            </a:extLst>
          </p:cNvPr>
          <p:cNvSpPr/>
          <p:nvPr/>
        </p:nvSpPr>
        <p:spPr>
          <a:xfrm>
            <a:off x="633228" y="3115423"/>
            <a:ext cx="2920736"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Proof of </a:t>
            </a:r>
            <a:r>
              <a:rPr lang="en-US" sz="1600" i="1" u="sng">
                <a:solidFill>
                  <a:sysClr val="windowText" lastClr="000000"/>
                </a:solidFill>
              </a:rPr>
              <a:t>obligation/commitment </a:t>
            </a:r>
            <a:r>
              <a:rPr lang="en-US" sz="1600">
                <a:solidFill>
                  <a:sysClr val="windowText" lastClr="000000"/>
                </a:solidFill>
              </a:rPr>
              <a:t>of funds (amount due)</a:t>
            </a:r>
          </a:p>
        </p:txBody>
      </p:sp>
      <p:sp>
        <p:nvSpPr>
          <p:cNvPr id="24" name="Rectangle: Rounded Corners 23">
            <a:extLst>
              <a:ext uri="{FF2B5EF4-FFF2-40B4-BE49-F238E27FC236}">
                <a16:creationId xmlns:a16="http://schemas.microsoft.com/office/drawing/2014/main" id="{6234FF0B-2248-4095-BA1B-4026D3261546}"/>
              </a:ext>
            </a:extLst>
          </p:cNvPr>
          <p:cNvSpPr/>
          <p:nvPr/>
        </p:nvSpPr>
        <p:spPr>
          <a:xfrm>
            <a:off x="633228" y="4160137"/>
            <a:ext cx="2920735"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Proof of </a:t>
            </a:r>
            <a:r>
              <a:rPr lang="en-US" sz="1600" i="1" u="sng">
                <a:solidFill>
                  <a:sysClr val="windowText" lastClr="000000"/>
                </a:solidFill>
              </a:rPr>
              <a:t>disbursement</a:t>
            </a:r>
            <a:r>
              <a:rPr lang="en-US" sz="1600" u="sng">
                <a:solidFill>
                  <a:sysClr val="windowText" lastClr="000000"/>
                </a:solidFill>
              </a:rPr>
              <a:t> </a:t>
            </a:r>
            <a:r>
              <a:rPr lang="en-US" sz="1600">
                <a:solidFill>
                  <a:sysClr val="windowText" lastClr="000000"/>
                </a:solidFill>
              </a:rPr>
              <a:t>of funds</a:t>
            </a:r>
          </a:p>
        </p:txBody>
      </p:sp>
      <p:sp>
        <p:nvSpPr>
          <p:cNvPr id="26" name="Rectangle: Rounded Corners 25">
            <a:extLst>
              <a:ext uri="{FF2B5EF4-FFF2-40B4-BE49-F238E27FC236}">
                <a16:creationId xmlns:a16="http://schemas.microsoft.com/office/drawing/2014/main" id="{8B2C8664-A1EB-4097-8B81-09D362CACB67}"/>
              </a:ext>
            </a:extLst>
          </p:cNvPr>
          <p:cNvSpPr/>
          <p:nvPr/>
        </p:nvSpPr>
        <p:spPr>
          <a:xfrm>
            <a:off x="633228" y="5222390"/>
            <a:ext cx="2920735"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u="sng">
                <a:solidFill>
                  <a:sysClr val="windowText" lastClr="000000"/>
                </a:solidFill>
              </a:rPr>
              <a:t>Client Acknowledgement </a:t>
            </a:r>
            <a:r>
              <a:rPr lang="en-US" sz="1600">
                <a:solidFill>
                  <a:sysClr val="windowText" lastClr="000000"/>
                </a:solidFill>
              </a:rPr>
              <a:t>of receipt of funds</a:t>
            </a:r>
          </a:p>
        </p:txBody>
      </p:sp>
      <p:sp>
        <p:nvSpPr>
          <p:cNvPr id="27" name="TextBox 26">
            <a:extLst>
              <a:ext uri="{FF2B5EF4-FFF2-40B4-BE49-F238E27FC236}">
                <a16:creationId xmlns:a16="http://schemas.microsoft.com/office/drawing/2014/main" id="{7C3EB01B-529D-496C-9CFA-5E10DEA563D1}"/>
              </a:ext>
            </a:extLst>
          </p:cNvPr>
          <p:cNvSpPr txBox="1"/>
          <p:nvPr/>
        </p:nvSpPr>
        <p:spPr>
          <a:xfrm>
            <a:off x="3218471" y="4142596"/>
            <a:ext cx="8340301" cy="662233"/>
          </a:xfrm>
          <a:prstGeom prst="rect">
            <a:avLst/>
          </a:prstGeom>
          <a:noFill/>
        </p:spPr>
        <p:txBody>
          <a:bodyPr wrap="square">
            <a:spAutoFit/>
          </a:bodyPr>
          <a:lstStyle/>
          <a:p>
            <a:pPr marL="1200150" lvl="2" indent="-285750">
              <a:lnSpc>
                <a:spcPct val="105000"/>
              </a:lnSpc>
              <a:buFont typeface="Arial" panose="020B0604020202020204" pitchFamily="34" charset="0"/>
              <a:buChar char="•"/>
            </a:pPr>
            <a:r>
              <a:rPr lang="en-US">
                <a:effectLst/>
                <a:latin typeface="Calibri" panose="020F0502020204030204" pitchFamily="34" charset="0"/>
                <a:ea typeface="Times New Roman" panose="02020603050405020304" pitchFamily="18" charset="0"/>
              </a:rPr>
              <a:t>Landlord signs a W-9 and the rent check is </a:t>
            </a:r>
            <a:r>
              <a:rPr lang="en-US" b="1" u="sng">
                <a:effectLst/>
                <a:latin typeface="Calibri" panose="020F0502020204030204" pitchFamily="34" charset="0"/>
                <a:ea typeface="Times New Roman" panose="02020603050405020304" pitchFamily="18" charset="0"/>
              </a:rPr>
              <a:t>issued directly to the landlord</a:t>
            </a:r>
            <a:r>
              <a:rPr lang="en-US">
                <a:effectLst/>
                <a:latin typeface="Calibri" panose="020F0502020204030204" pitchFamily="34" charset="0"/>
                <a:ea typeface="Times New Roman" panose="02020603050405020304" pitchFamily="18" charset="0"/>
              </a:rPr>
              <a:t>. </a:t>
            </a:r>
          </a:p>
          <a:p>
            <a:pPr marL="1200150" lvl="2" indent="-285750">
              <a:lnSpc>
                <a:spcPct val="105000"/>
              </a:lnSpc>
              <a:buFont typeface="Arial" panose="020B0604020202020204" pitchFamily="34" charset="0"/>
              <a:buChar char="•"/>
            </a:pPr>
            <a:r>
              <a:rPr lang="en-US">
                <a:effectLst/>
                <a:latin typeface="Calibri" panose="020F0502020204030204" pitchFamily="34" charset="0"/>
                <a:ea typeface="Times New Roman" panose="02020603050405020304" pitchFamily="18" charset="0"/>
              </a:rPr>
              <a:t>Copies of the check stubs must be included in case file. </a:t>
            </a:r>
          </a:p>
        </p:txBody>
      </p:sp>
      <p:sp>
        <p:nvSpPr>
          <p:cNvPr id="28" name="TextBox 27">
            <a:extLst>
              <a:ext uri="{FF2B5EF4-FFF2-40B4-BE49-F238E27FC236}">
                <a16:creationId xmlns:a16="http://schemas.microsoft.com/office/drawing/2014/main" id="{2CEFE259-313E-413E-ACF3-9DC281B20A79}"/>
              </a:ext>
            </a:extLst>
          </p:cNvPr>
          <p:cNvSpPr txBox="1"/>
          <p:nvPr/>
        </p:nvSpPr>
        <p:spPr>
          <a:xfrm>
            <a:off x="3242100" y="5344178"/>
            <a:ext cx="8070065" cy="662233"/>
          </a:xfrm>
          <a:prstGeom prst="rect">
            <a:avLst/>
          </a:prstGeom>
          <a:noFill/>
        </p:spPr>
        <p:txBody>
          <a:bodyPr wrap="square">
            <a:spAutoFit/>
          </a:bodyPr>
          <a:lstStyle/>
          <a:p>
            <a:pPr marL="1200150" lvl="2" indent="-285750">
              <a:lnSpc>
                <a:spcPct val="105000"/>
              </a:lnSpc>
              <a:buFont typeface="Arial" panose="020B0604020202020204" pitchFamily="34" charset="0"/>
              <a:buChar char="•"/>
            </a:pPr>
            <a:r>
              <a:rPr lang="en-US">
                <a:effectLst/>
                <a:latin typeface="Calibri" panose="020F0502020204030204" pitchFamily="34" charset="0"/>
                <a:ea typeface="Times New Roman" panose="02020603050405020304" pitchFamily="18" charset="0"/>
              </a:rPr>
              <a:t>The client must sign an RF-35: Acknowledgement of Direct Assistance and RF-19.</a:t>
            </a:r>
            <a:endParaRPr lang="en-US">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65412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11558772" cy="738664"/>
          </a:xfrm>
          <a:prstGeom prst="rect">
            <a:avLst/>
          </a:prstGeom>
          <a:noFill/>
        </p:spPr>
        <p:txBody>
          <a:bodyPr wrap="square" rtlCol="0">
            <a:spAutoFit/>
          </a:bodyPr>
          <a:lstStyle/>
          <a:p>
            <a:r>
              <a:rPr lang="en-US" sz="4200" b="1">
                <a:latin typeface="Open Sans" panose="020B0606030504020204" pitchFamily="34" charset="0"/>
                <a:ea typeface="Open Sans" panose="020B0606030504020204" pitchFamily="34" charset="0"/>
                <a:cs typeface="Open Sans" panose="020B0606030504020204" pitchFamily="34" charset="0"/>
              </a:rPr>
              <a:t>Lease or Letter – Scenario 2</a:t>
            </a: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9559" y="2206947"/>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bg1"/>
                </a:solidFill>
              </a:rPr>
              <a:t>Client not on lease, landlord (or UST) willing to sign unofficial document confirming rent &amp; W-9</a:t>
            </a:r>
          </a:p>
        </p:txBody>
      </p:sp>
      <p:pic>
        <p:nvPicPr>
          <p:cNvPr id="4" name="Graphic 3" descr="Lightbulb outline">
            <a:extLst>
              <a:ext uri="{FF2B5EF4-FFF2-40B4-BE49-F238E27FC236}">
                <a16:creationId xmlns:a16="http://schemas.microsoft.com/office/drawing/2014/main" id="{39A8F97A-ECDE-4B99-96BF-499EB6BB14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63275" y="140943"/>
            <a:ext cx="914400" cy="914400"/>
          </a:xfrm>
          <a:prstGeom prst="rect">
            <a:avLst/>
          </a:prstGeom>
        </p:spPr>
      </p:pic>
      <p:sp>
        <p:nvSpPr>
          <p:cNvPr id="22" name="TextBox 21">
            <a:extLst>
              <a:ext uri="{FF2B5EF4-FFF2-40B4-BE49-F238E27FC236}">
                <a16:creationId xmlns:a16="http://schemas.microsoft.com/office/drawing/2014/main" id="{22673556-CFA3-4F32-9F61-43DA19D8C736}"/>
              </a:ext>
            </a:extLst>
          </p:cNvPr>
          <p:cNvSpPr txBox="1"/>
          <p:nvPr/>
        </p:nvSpPr>
        <p:spPr>
          <a:xfrm>
            <a:off x="3176014" y="3009218"/>
            <a:ext cx="8701661" cy="584775"/>
          </a:xfrm>
          <a:prstGeom prst="rect">
            <a:avLst/>
          </a:prstGeom>
          <a:noFill/>
        </p:spPr>
        <p:txBody>
          <a:bodyPr wrap="square">
            <a:spAutoFit/>
          </a:bodyPr>
          <a:lstStyle/>
          <a:p>
            <a:pPr marL="1200150" lvl="2" indent="-285750">
              <a:buFont typeface="Arial" panose="020B0604020202020204" pitchFamily="34" charset="0"/>
              <a:buChar char="•"/>
            </a:pPr>
            <a:r>
              <a:rPr lang="en-US" sz="1600">
                <a:latin typeface="Calibri" panose="020F0502020204030204" pitchFamily="34" charset="0"/>
                <a:ea typeface="Times New Roman" panose="02020603050405020304" pitchFamily="18" charset="0"/>
              </a:rPr>
              <a:t>Informal Letter signed by client and landlord, confirms client is living in residence and is paying $X per month in rent. </a:t>
            </a:r>
            <a:endParaRPr lang="en-US" sz="1600">
              <a:effectLst/>
              <a:latin typeface="Calibri" panose="020F0502020204030204" pitchFamily="34" charset="0"/>
              <a:ea typeface="Calibri" panose="020F0502020204030204" pitchFamily="34" charset="0"/>
            </a:endParaRPr>
          </a:p>
        </p:txBody>
      </p:sp>
      <p:sp>
        <p:nvSpPr>
          <p:cNvPr id="23" name="Rectangle: Rounded Corners 22">
            <a:extLst>
              <a:ext uri="{FF2B5EF4-FFF2-40B4-BE49-F238E27FC236}">
                <a16:creationId xmlns:a16="http://schemas.microsoft.com/office/drawing/2014/main" id="{0178283D-8590-4858-AD17-F6DB16A62EAC}"/>
              </a:ext>
            </a:extLst>
          </p:cNvPr>
          <p:cNvSpPr/>
          <p:nvPr/>
        </p:nvSpPr>
        <p:spPr>
          <a:xfrm>
            <a:off x="633228" y="2964591"/>
            <a:ext cx="2920736"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Proof of </a:t>
            </a:r>
            <a:r>
              <a:rPr lang="en-US" sz="1600" i="1" u="sng">
                <a:solidFill>
                  <a:sysClr val="windowText" lastClr="000000"/>
                </a:solidFill>
              </a:rPr>
              <a:t>obligation/commitment </a:t>
            </a:r>
            <a:r>
              <a:rPr lang="en-US" sz="1600">
                <a:solidFill>
                  <a:sysClr val="windowText" lastClr="000000"/>
                </a:solidFill>
              </a:rPr>
              <a:t>of funds (amount due)</a:t>
            </a:r>
          </a:p>
        </p:txBody>
      </p:sp>
      <p:sp>
        <p:nvSpPr>
          <p:cNvPr id="24" name="Rectangle: Rounded Corners 23">
            <a:extLst>
              <a:ext uri="{FF2B5EF4-FFF2-40B4-BE49-F238E27FC236}">
                <a16:creationId xmlns:a16="http://schemas.microsoft.com/office/drawing/2014/main" id="{6234FF0B-2248-4095-BA1B-4026D3261546}"/>
              </a:ext>
            </a:extLst>
          </p:cNvPr>
          <p:cNvSpPr/>
          <p:nvPr/>
        </p:nvSpPr>
        <p:spPr>
          <a:xfrm>
            <a:off x="633225" y="3939811"/>
            <a:ext cx="2920735"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Proof of </a:t>
            </a:r>
            <a:r>
              <a:rPr lang="en-US" sz="1600" i="1" u="sng">
                <a:solidFill>
                  <a:sysClr val="windowText" lastClr="000000"/>
                </a:solidFill>
              </a:rPr>
              <a:t>disbursement</a:t>
            </a:r>
            <a:r>
              <a:rPr lang="en-US" sz="1600" u="sng">
                <a:solidFill>
                  <a:sysClr val="windowText" lastClr="000000"/>
                </a:solidFill>
              </a:rPr>
              <a:t> </a:t>
            </a:r>
            <a:r>
              <a:rPr lang="en-US" sz="1600">
                <a:solidFill>
                  <a:sysClr val="windowText" lastClr="000000"/>
                </a:solidFill>
              </a:rPr>
              <a:t>of funds</a:t>
            </a:r>
          </a:p>
        </p:txBody>
      </p:sp>
      <p:sp>
        <p:nvSpPr>
          <p:cNvPr id="26" name="Rectangle: Rounded Corners 25">
            <a:extLst>
              <a:ext uri="{FF2B5EF4-FFF2-40B4-BE49-F238E27FC236}">
                <a16:creationId xmlns:a16="http://schemas.microsoft.com/office/drawing/2014/main" id="{8B2C8664-A1EB-4097-8B81-09D362CACB67}"/>
              </a:ext>
            </a:extLst>
          </p:cNvPr>
          <p:cNvSpPr/>
          <p:nvPr/>
        </p:nvSpPr>
        <p:spPr>
          <a:xfrm>
            <a:off x="633227" y="4915032"/>
            <a:ext cx="2920735"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u="sng">
                <a:solidFill>
                  <a:sysClr val="windowText" lastClr="000000"/>
                </a:solidFill>
              </a:rPr>
              <a:t>Client Acknowledgement </a:t>
            </a:r>
            <a:r>
              <a:rPr lang="en-US" sz="1600">
                <a:solidFill>
                  <a:sysClr val="windowText" lastClr="000000"/>
                </a:solidFill>
              </a:rPr>
              <a:t>of receipt of funds</a:t>
            </a:r>
          </a:p>
        </p:txBody>
      </p:sp>
      <p:sp>
        <p:nvSpPr>
          <p:cNvPr id="27" name="TextBox 26">
            <a:extLst>
              <a:ext uri="{FF2B5EF4-FFF2-40B4-BE49-F238E27FC236}">
                <a16:creationId xmlns:a16="http://schemas.microsoft.com/office/drawing/2014/main" id="{7C3EB01B-529D-496C-9CFA-5E10DEA563D1}"/>
              </a:ext>
            </a:extLst>
          </p:cNvPr>
          <p:cNvSpPr txBox="1"/>
          <p:nvPr/>
        </p:nvSpPr>
        <p:spPr>
          <a:xfrm>
            <a:off x="3168208" y="3984490"/>
            <a:ext cx="8701660" cy="598882"/>
          </a:xfrm>
          <a:prstGeom prst="rect">
            <a:avLst/>
          </a:prstGeom>
          <a:noFill/>
        </p:spPr>
        <p:txBody>
          <a:bodyPr wrap="square">
            <a:spAutoFit/>
          </a:bodyPr>
          <a:lstStyle/>
          <a:p>
            <a:pPr marL="1200150" lvl="2" indent="-285750">
              <a:lnSpc>
                <a:spcPct val="105000"/>
              </a:lnSpc>
              <a:buFont typeface="Arial" panose="020B0604020202020204" pitchFamily="34" charset="0"/>
              <a:buChar char="•"/>
            </a:pPr>
            <a:r>
              <a:rPr lang="en-US" sz="1600">
                <a:effectLst/>
                <a:latin typeface="Calibri" panose="020F0502020204030204" pitchFamily="34" charset="0"/>
                <a:ea typeface="Times New Roman" panose="02020603050405020304" pitchFamily="18" charset="0"/>
              </a:rPr>
              <a:t>Landlord signs the W-9 and the </a:t>
            </a:r>
            <a:r>
              <a:rPr lang="en-US" sz="1600" b="1" u="sng">
                <a:effectLst/>
                <a:latin typeface="Calibri" panose="020F0502020204030204" pitchFamily="34" charset="0"/>
                <a:ea typeface="Times New Roman" panose="02020603050405020304" pitchFamily="18" charset="0"/>
              </a:rPr>
              <a:t>check is issued directly to the landlord</a:t>
            </a:r>
            <a:r>
              <a:rPr lang="en-US" sz="1600">
                <a:effectLst/>
                <a:latin typeface="Calibri" panose="020F0502020204030204" pitchFamily="34" charset="0"/>
                <a:ea typeface="Times New Roman" panose="02020603050405020304" pitchFamily="18" charset="0"/>
              </a:rPr>
              <a:t>. </a:t>
            </a:r>
          </a:p>
          <a:p>
            <a:pPr marL="1200150" lvl="2" indent="-285750">
              <a:lnSpc>
                <a:spcPct val="105000"/>
              </a:lnSpc>
              <a:buFont typeface="Arial" panose="020B0604020202020204" pitchFamily="34" charset="0"/>
              <a:buChar char="•"/>
            </a:pPr>
            <a:r>
              <a:rPr lang="en-US" sz="1600">
                <a:effectLst/>
                <a:latin typeface="Calibri" panose="020F0502020204030204" pitchFamily="34" charset="0"/>
                <a:ea typeface="Times New Roman" panose="02020603050405020304" pitchFamily="18" charset="0"/>
              </a:rPr>
              <a:t>Copies of the check stubs must be included in case file. </a:t>
            </a:r>
          </a:p>
        </p:txBody>
      </p:sp>
      <p:sp>
        <p:nvSpPr>
          <p:cNvPr id="28" name="TextBox 27">
            <a:extLst>
              <a:ext uri="{FF2B5EF4-FFF2-40B4-BE49-F238E27FC236}">
                <a16:creationId xmlns:a16="http://schemas.microsoft.com/office/drawing/2014/main" id="{2CEFE259-313E-413E-ACF3-9DC281B20A79}"/>
              </a:ext>
            </a:extLst>
          </p:cNvPr>
          <p:cNvSpPr txBox="1"/>
          <p:nvPr/>
        </p:nvSpPr>
        <p:spPr>
          <a:xfrm>
            <a:off x="3168208" y="5046259"/>
            <a:ext cx="8070065" cy="340350"/>
          </a:xfrm>
          <a:prstGeom prst="rect">
            <a:avLst/>
          </a:prstGeom>
          <a:noFill/>
        </p:spPr>
        <p:txBody>
          <a:bodyPr wrap="square">
            <a:spAutoFit/>
          </a:bodyPr>
          <a:lstStyle/>
          <a:p>
            <a:pPr marL="1200150" lvl="2" indent="-285750">
              <a:lnSpc>
                <a:spcPct val="105000"/>
              </a:lnSpc>
              <a:buFont typeface="Arial" panose="020B0604020202020204" pitchFamily="34" charset="0"/>
              <a:buChar char="•"/>
            </a:pPr>
            <a:r>
              <a:rPr lang="en-US" sz="1600">
                <a:effectLst/>
                <a:latin typeface="Calibri" panose="020F0502020204030204" pitchFamily="34" charset="0"/>
                <a:ea typeface="Times New Roman" panose="02020603050405020304" pitchFamily="18" charset="0"/>
              </a:rPr>
              <a:t>The client must sign an RF-35: Acknowledgement of Direct Assistance and RF-19</a:t>
            </a:r>
            <a:endParaRPr lang="en-US" sz="1600">
              <a:effectLst/>
              <a:latin typeface="Calibri" panose="020F0502020204030204" pitchFamily="34" charset="0"/>
              <a:ea typeface="Calibri" panose="020F0502020204030204" pitchFamily="34" charset="0"/>
            </a:endParaRPr>
          </a:p>
        </p:txBody>
      </p:sp>
      <p:sp>
        <p:nvSpPr>
          <p:cNvPr id="13" name="Rectangle: Rounded Corners 12">
            <a:extLst>
              <a:ext uri="{FF2B5EF4-FFF2-40B4-BE49-F238E27FC236}">
                <a16:creationId xmlns:a16="http://schemas.microsoft.com/office/drawing/2014/main" id="{F96757F1-0458-4EFF-96FD-05A966ACD20E}"/>
              </a:ext>
            </a:extLst>
          </p:cNvPr>
          <p:cNvSpPr/>
          <p:nvPr/>
        </p:nvSpPr>
        <p:spPr>
          <a:xfrm>
            <a:off x="633226" y="5850722"/>
            <a:ext cx="2920735"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Additional Documentation</a:t>
            </a:r>
          </a:p>
        </p:txBody>
      </p:sp>
      <p:sp>
        <p:nvSpPr>
          <p:cNvPr id="15" name="TextBox 14">
            <a:extLst>
              <a:ext uri="{FF2B5EF4-FFF2-40B4-BE49-F238E27FC236}">
                <a16:creationId xmlns:a16="http://schemas.microsoft.com/office/drawing/2014/main" id="{AF029546-2C4F-4E07-ACEC-78F984BC127D}"/>
              </a:ext>
            </a:extLst>
          </p:cNvPr>
          <p:cNvSpPr txBox="1"/>
          <p:nvPr/>
        </p:nvSpPr>
        <p:spPr>
          <a:xfrm>
            <a:off x="4099137" y="5811291"/>
            <a:ext cx="7961744" cy="857414"/>
          </a:xfrm>
          <a:prstGeom prst="rect">
            <a:avLst/>
          </a:prstGeom>
          <a:noFill/>
        </p:spPr>
        <p:txBody>
          <a:bodyPr wrap="square">
            <a:spAutoFit/>
          </a:bodyPr>
          <a:lstStyle/>
          <a:p>
            <a:pPr marL="285750" indent="-285750">
              <a:lnSpc>
                <a:spcPct val="105000"/>
              </a:lnSpc>
              <a:buFont typeface="Arial" panose="020B0604020202020204" pitchFamily="34" charset="0"/>
              <a:buChar char="•"/>
            </a:pPr>
            <a:r>
              <a:rPr lang="en-US" sz="1600">
                <a:effectLst/>
                <a:latin typeface="Calibri" panose="020F0502020204030204" pitchFamily="34" charset="0"/>
                <a:ea typeface="Times New Roman" panose="02020603050405020304" pitchFamily="18" charset="0"/>
              </a:rPr>
              <a:t>Case notes should be included in the case file explaining the situation.</a:t>
            </a:r>
            <a:r>
              <a:rPr lang="en-US" sz="1600">
                <a:latin typeface="Calibri" panose="020F0502020204030204" pitchFamily="34" charset="0"/>
                <a:ea typeface="Times New Roman" panose="02020603050405020304" pitchFamily="18" charset="0"/>
              </a:rPr>
              <a:t> </a:t>
            </a:r>
            <a:r>
              <a:rPr lang="en-US" sz="1600">
                <a:effectLst/>
                <a:latin typeface="Calibri" panose="020F0502020204030204" pitchFamily="34" charset="0"/>
                <a:ea typeface="Times New Roman" panose="02020603050405020304" pitchFamily="18" charset="0"/>
              </a:rPr>
              <a:t>When possible, include a copy of the lease in the case file even if the client is not on it (e.g. client is living with a UST and is contributing towards rent).</a:t>
            </a:r>
            <a:endParaRPr lang="en-US" sz="16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10600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11558772" cy="738664"/>
          </a:xfrm>
          <a:prstGeom prst="rect">
            <a:avLst/>
          </a:prstGeom>
          <a:noFill/>
        </p:spPr>
        <p:txBody>
          <a:bodyPr wrap="square" rtlCol="0">
            <a:spAutoFit/>
          </a:bodyPr>
          <a:lstStyle/>
          <a:p>
            <a:r>
              <a:rPr lang="en-US" sz="4200" b="1">
                <a:latin typeface="Open Sans" panose="020B0606030504020204" pitchFamily="34" charset="0"/>
                <a:ea typeface="Open Sans" panose="020B0606030504020204" pitchFamily="34" charset="0"/>
                <a:cs typeface="Open Sans" panose="020B0606030504020204" pitchFamily="34" charset="0"/>
              </a:rPr>
              <a:t>Lease or Letter – Scenario 3</a:t>
            </a:r>
          </a:p>
        </p:txBody>
      </p:sp>
      <p:pic>
        <p:nvPicPr>
          <p:cNvPr id="4" name="Graphic 3" descr="Lightbulb outline">
            <a:extLst>
              <a:ext uri="{FF2B5EF4-FFF2-40B4-BE49-F238E27FC236}">
                <a16:creationId xmlns:a16="http://schemas.microsoft.com/office/drawing/2014/main" id="{39A8F97A-ECDE-4B99-96BF-499EB6BB14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63275" y="140943"/>
            <a:ext cx="914400" cy="914400"/>
          </a:xfrm>
          <a:prstGeom prst="rect">
            <a:avLst/>
          </a:prstGeom>
        </p:spPr>
      </p:pic>
      <p:sp>
        <p:nvSpPr>
          <p:cNvPr id="22" name="TextBox 21">
            <a:extLst>
              <a:ext uri="{FF2B5EF4-FFF2-40B4-BE49-F238E27FC236}">
                <a16:creationId xmlns:a16="http://schemas.microsoft.com/office/drawing/2014/main" id="{22673556-CFA3-4F32-9F61-43DA19D8C736}"/>
              </a:ext>
            </a:extLst>
          </p:cNvPr>
          <p:cNvSpPr txBox="1"/>
          <p:nvPr/>
        </p:nvSpPr>
        <p:spPr>
          <a:xfrm>
            <a:off x="3158972" y="2982273"/>
            <a:ext cx="8701661" cy="584775"/>
          </a:xfrm>
          <a:prstGeom prst="rect">
            <a:avLst/>
          </a:prstGeom>
          <a:noFill/>
        </p:spPr>
        <p:txBody>
          <a:bodyPr wrap="square">
            <a:spAutoFit/>
          </a:bodyPr>
          <a:lstStyle/>
          <a:p>
            <a:pPr marL="1200150" lvl="2" indent="-285750">
              <a:buFont typeface="Arial" panose="020B0604020202020204" pitchFamily="34" charset="0"/>
              <a:buChar char="•"/>
            </a:pPr>
            <a:r>
              <a:rPr lang="en-US" sz="1600">
                <a:latin typeface="Calibri" panose="020F0502020204030204" pitchFamily="34" charset="0"/>
                <a:ea typeface="Times New Roman" panose="02020603050405020304" pitchFamily="18" charset="0"/>
              </a:rPr>
              <a:t>Informal Letter signed by client and landlord (or UST), confirms client is living in residence and is paying $X per month in rent. </a:t>
            </a:r>
            <a:endParaRPr lang="en-US" sz="1600">
              <a:effectLst/>
              <a:latin typeface="Calibri" panose="020F0502020204030204" pitchFamily="34" charset="0"/>
              <a:ea typeface="Calibri" panose="020F0502020204030204" pitchFamily="34" charset="0"/>
            </a:endParaRPr>
          </a:p>
        </p:txBody>
      </p:sp>
      <p:sp>
        <p:nvSpPr>
          <p:cNvPr id="23" name="Rectangle: Rounded Corners 22">
            <a:extLst>
              <a:ext uri="{FF2B5EF4-FFF2-40B4-BE49-F238E27FC236}">
                <a16:creationId xmlns:a16="http://schemas.microsoft.com/office/drawing/2014/main" id="{0178283D-8590-4858-AD17-F6DB16A62EAC}"/>
              </a:ext>
            </a:extLst>
          </p:cNvPr>
          <p:cNvSpPr/>
          <p:nvPr/>
        </p:nvSpPr>
        <p:spPr>
          <a:xfrm>
            <a:off x="633228" y="2964591"/>
            <a:ext cx="2920736"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Proof of </a:t>
            </a:r>
            <a:r>
              <a:rPr lang="en-US" sz="1600" i="1" u="sng">
                <a:solidFill>
                  <a:sysClr val="windowText" lastClr="000000"/>
                </a:solidFill>
              </a:rPr>
              <a:t>obligation/commitment </a:t>
            </a:r>
            <a:r>
              <a:rPr lang="en-US" sz="1600">
                <a:solidFill>
                  <a:sysClr val="windowText" lastClr="000000"/>
                </a:solidFill>
              </a:rPr>
              <a:t>of funds (amount due)</a:t>
            </a:r>
          </a:p>
        </p:txBody>
      </p:sp>
      <p:sp>
        <p:nvSpPr>
          <p:cNvPr id="26" name="Rectangle: Rounded Corners 25">
            <a:extLst>
              <a:ext uri="{FF2B5EF4-FFF2-40B4-BE49-F238E27FC236}">
                <a16:creationId xmlns:a16="http://schemas.microsoft.com/office/drawing/2014/main" id="{8B2C8664-A1EB-4097-8B81-09D362CACB67}"/>
              </a:ext>
            </a:extLst>
          </p:cNvPr>
          <p:cNvSpPr/>
          <p:nvPr/>
        </p:nvSpPr>
        <p:spPr>
          <a:xfrm>
            <a:off x="633227" y="4915032"/>
            <a:ext cx="2920735"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u="sng">
                <a:solidFill>
                  <a:sysClr val="windowText" lastClr="000000"/>
                </a:solidFill>
              </a:rPr>
              <a:t>Client Acknowledgement </a:t>
            </a:r>
            <a:r>
              <a:rPr lang="en-US" sz="1600">
                <a:solidFill>
                  <a:sysClr val="windowText" lastClr="000000"/>
                </a:solidFill>
              </a:rPr>
              <a:t>of receipt of funds</a:t>
            </a:r>
          </a:p>
        </p:txBody>
      </p:sp>
      <p:sp>
        <p:nvSpPr>
          <p:cNvPr id="27" name="TextBox 26">
            <a:extLst>
              <a:ext uri="{FF2B5EF4-FFF2-40B4-BE49-F238E27FC236}">
                <a16:creationId xmlns:a16="http://schemas.microsoft.com/office/drawing/2014/main" id="{7C3EB01B-529D-496C-9CFA-5E10DEA563D1}"/>
              </a:ext>
            </a:extLst>
          </p:cNvPr>
          <p:cNvSpPr txBox="1"/>
          <p:nvPr/>
        </p:nvSpPr>
        <p:spPr>
          <a:xfrm>
            <a:off x="3158972" y="3897453"/>
            <a:ext cx="7046536" cy="832792"/>
          </a:xfrm>
          <a:prstGeom prst="rect">
            <a:avLst/>
          </a:prstGeom>
          <a:noFill/>
        </p:spPr>
        <p:txBody>
          <a:bodyPr wrap="square">
            <a:spAutoFit/>
          </a:bodyPr>
          <a:lstStyle/>
          <a:p>
            <a:pPr marL="1200150" lvl="2" indent="-285750">
              <a:buFont typeface="Arial" panose="020B0604020202020204" pitchFamily="34" charset="0"/>
              <a:buChar char="•"/>
            </a:pPr>
            <a:r>
              <a:rPr lang="en-US" sz="1600">
                <a:effectLst/>
                <a:latin typeface="Calibri" panose="020F0502020204030204" pitchFamily="34" charset="0"/>
                <a:ea typeface="Times New Roman" panose="02020603050405020304" pitchFamily="18" charset="0"/>
              </a:rPr>
              <a:t>Landlord refuses to sign the W-9. </a:t>
            </a:r>
          </a:p>
          <a:p>
            <a:pPr marL="1200150" lvl="2" indent="-285750">
              <a:buFont typeface="Arial" panose="020B0604020202020204" pitchFamily="34" charset="0"/>
              <a:buChar char="•"/>
            </a:pPr>
            <a:r>
              <a:rPr lang="en-US" sz="1600" b="1" u="sng">
                <a:effectLst/>
                <a:latin typeface="Calibri" panose="020F0502020204030204" pitchFamily="34" charset="0"/>
                <a:ea typeface="Times New Roman" panose="02020603050405020304" pitchFamily="18" charset="0"/>
              </a:rPr>
              <a:t>Check is issued to the client </a:t>
            </a:r>
            <a:r>
              <a:rPr lang="en-US" sz="1600" b="1" i="1">
                <a:solidFill>
                  <a:srgbClr val="00765A"/>
                </a:solidFill>
                <a:effectLst/>
                <a:highlight>
                  <a:srgbClr val="FFFF00"/>
                </a:highlight>
                <a:latin typeface="Calibri" panose="020F0502020204030204" pitchFamily="34" charset="0"/>
                <a:ea typeface="Times New Roman" panose="02020603050405020304" pitchFamily="18" charset="0"/>
              </a:rPr>
              <a:t>For: rent/housing.</a:t>
            </a:r>
            <a:endParaRPr lang="en-US" sz="1600" b="1">
              <a:solidFill>
                <a:srgbClr val="00765A"/>
              </a:solidFill>
              <a:effectLst/>
              <a:highlight>
                <a:srgbClr val="FFFF00"/>
              </a:highlight>
              <a:latin typeface="Calibri" panose="020F0502020204030204" pitchFamily="34" charset="0"/>
              <a:ea typeface="Calibri" panose="020F0502020204030204" pitchFamily="34" charset="0"/>
            </a:endParaRPr>
          </a:p>
          <a:p>
            <a:pPr marL="1200150" lvl="2" indent="-285750">
              <a:lnSpc>
                <a:spcPct val="105000"/>
              </a:lnSpc>
              <a:buFont typeface="Arial" panose="020B0604020202020204" pitchFamily="34" charset="0"/>
              <a:buChar char="•"/>
            </a:pPr>
            <a:r>
              <a:rPr lang="en-US" sz="1600">
                <a:effectLst/>
                <a:latin typeface="Calibri" panose="020F0502020204030204" pitchFamily="34" charset="0"/>
                <a:ea typeface="Times New Roman" panose="02020603050405020304" pitchFamily="18" charset="0"/>
              </a:rPr>
              <a:t>Copies of the check stubs must be included in case file. </a:t>
            </a:r>
          </a:p>
        </p:txBody>
      </p:sp>
      <p:sp>
        <p:nvSpPr>
          <p:cNvPr id="28" name="TextBox 27">
            <a:extLst>
              <a:ext uri="{FF2B5EF4-FFF2-40B4-BE49-F238E27FC236}">
                <a16:creationId xmlns:a16="http://schemas.microsoft.com/office/drawing/2014/main" id="{2CEFE259-313E-413E-ACF3-9DC281B20A79}"/>
              </a:ext>
            </a:extLst>
          </p:cNvPr>
          <p:cNvSpPr txBox="1"/>
          <p:nvPr/>
        </p:nvSpPr>
        <p:spPr>
          <a:xfrm>
            <a:off x="3158972" y="5015635"/>
            <a:ext cx="8070065" cy="340350"/>
          </a:xfrm>
          <a:prstGeom prst="rect">
            <a:avLst/>
          </a:prstGeom>
          <a:noFill/>
        </p:spPr>
        <p:txBody>
          <a:bodyPr wrap="square">
            <a:spAutoFit/>
          </a:bodyPr>
          <a:lstStyle/>
          <a:p>
            <a:pPr marL="1200150" lvl="2" indent="-285750">
              <a:lnSpc>
                <a:spcPct val="105000"/>
              </a:lnSpc>
              <a:buFont typeface="Arial" panose="020B0604020202020204" pitchFamily="34" charset="0"/>
              <a:buChar char="•"/>
            </a:pPr>
            <a:r>
              <a:rPr lang="en-US" sz="1600">
                <a:effectLst/>
                <a:latin typeface="Calibri" panose="020F0502020204030204" pitchFamily="34" charset="0"/>
                <a:ea typeface="Times New Roman" panose="02020603050405020304" pitchFamily="18" charset="0"/>
              </a:rPr>
              <a:t>The client must sign an RF-35: Acknowledgement of Direct Assistance and RF-19.</a:t>
            </a:r>
            <a:endParaRPr lang="en-US" sz="1600">
              <a:effectLst/>
              <a:latin typeface="Calibri" panose="020F0502020204030204" pitchFamily="34" charset="0"/>
              <a:ea typeface="Calibri" panose="020F0502020204030204" pitchFamily="34" charset="0"/>
            </a:endParaRPr>
          </a:p>
        </p:txBody>
      </p:sp>
      <p:sp>
        <p:nvSpPr>
          <p:cNvPr id="13" name="Rectangle: Rounded Corners 12">
            <a:extLst>
              <a:ext uri="{FF2B5EF4-FFF2-40B4-BE49-F238E27FC236}">
                <a16:creationId xmlns:a16="http://schemas.microsoft.com/office/drawing/2014/main" id="{F96757F1-0458-4EFF-96FD-05A966ACD20E}"/>
              </a:ext>
            </a:extLst>
          </p:cNvPr>
          <p:cNvSpPr/>
          <p:nvPr/>
        </p:nvSpPr>
        <p:spPr>
          <a:xfrm>
            <a:off x="633226" y="5850722"/>
            <a:ext cx="2920735"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Additional Documentation</a:t>
            </a:r>
          </a:p>
        </p:txBody>
      </p:sp>
      <p:sp>
        <p:nvSpPr>
          <p:cNvPr id="15" name="TextBox 14">
            <a:extLst>
              <a:ext uri="{FF2B5EF4-FFF2-40B4-BE49-F238E27FC236}">
                <a16:creationId xmlns:a16="http://schemas.microsoft.com/office/drawing/2014/main" id="{AF029546-2C4F-4E07-ACEC-78F984BC127D}"/>
              </a:ext>
            </a:extLst>
          </p:cNvPr>
          <p:cNvSpPr txBox="1"/>
          <p:nvPr/>
        </p:nvSpPr>
        <p:spPr>
          <a:xfrm>
            <a:off x="4099137" y="5811291"/>
            <a:ext cx="7961744" cy="843308"/>
          </a:xfrm>
          <a:prstGeom prst="rect">
            <a:avLst/>
          </a:prstGeom>
          <a:noFill/>
        </p:spPr>
        <p:txBody>
          <a:bodyPr wrap="square">
            <a:spAutoFit/>
          </a:bodyPr>
          <a:lstStyle/>
          <a:p>
            <a:pPr marL="285750" indent="-285750">
              <a:lnSpc>
                <a:spcPct val="105000"/>
              </a:lnSpc>
              <a:buFont typeface="Arial" panose="020B0604020202020204" pitchFamily="34" charset="0"/>
              <a:buChar char="•"/>
            </a:pPr>
            <a:r>
              <a:rPr lang="en-US" sz="1600">
                <a:effectLst/>
                <a:latin typeface="Calibri" panose="020F0502020204030204" pitchFamily="34" charset="0"/>
                <a:ea typeface="Times New Roman" panose="02020603050405020304" pitchFamily="18" charset="0"/>
              </a:rPr>
              <a:t>Case notes should be included in the case file explaining the situation.</a:t>
            </a:r>
            <a:endParaRPr lang="en-US" sz="160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600">
                <a:effectLst/>
                <a:latin typeface="Calibri" panose="020F0502020204030204" pitchFamily="34" charset="0"/>
                <a:ea typeface="Times New Roman" panose="02020603050405020304" pitchFamily="18" charset="0"/>
              </a:rPr>
              <a:t>When possible, include a copy of the lease in the case file even if the client is not on it (e.g. client is living with a UST and is contributing towards rent).</a:t>
            </a:r>
            <a:endParaRPr lang="en-US" sz="1600">
              <a:effectLst/>
              <a:latin typeface="Calibri" panose="020F0502020204030204" pitchFamily="34" charset="0"/>
              <a:ea typeface="Calibri" panose="020F0502020204030204" pitchFamily="34" charset="0"/>
            </a:endParaRPr>
          </a:p>
        </p:txBody>
      </p:sp>
      <p:sp>
        <p:nvSpPr>
          <p:cNvPr id="14" name="Rectangle: Rounded Corners 13">
            <a:extLst>
              <a:ext uri="{FF2B5EF4-FFF2-40B4-BE49-F238E27FC236}">
                <a16:creationId xmlns:a16="http://schemas.microsoft.com/office/drawing/2014/main" id="{AADC6380-BC52-4258-B420-5DAD00EE6FF8}"/>
              </a:ext>
            </a:extLst>
          </p:cNvPr>
          <p:cNvSpPr/>
          <p:nvPr/>
        </p:nvSpPr>
        <p:spPr>
          <a:xfrm>
            <a:off x="639559" y="2206947"/>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bg1"/>
                </a:solidFill>
              </a:rPr>
              <a:t>Client not on lease, landlord (or UST) willing to sign unofficial document confirming rent, </a:t>
            </a:r>
            <a:r>
              <a:rPr lang="en-US" sz="2000" u="sng">
                <a:solidFill>
                  <a:schemeClr val="bg1"/>
                </a:solidFill>
              </a:rPr>
              <a:t>not</a:t>
            </a:r>
            <a:r>
              <a:rPr lang="en-US" sz="2000">
                <a:solidFill>
                  <a:schemeClr val="bg1"/>
                </a:solidFill>
              </a:rPr>
              <a:t> W-9</a:t>
            </a:r>
          </a:p>
        </p:txBody>
      </p:sp>
      <p:sp>
        <p:nvSpPr>
          <p:cNvPr id="17" name="Rectangle: Rounded Corners 16">
            <a:extLst>
              <a:ext uri="{FF2B5EF4-FFF2-40B4-BE49-F238E27FC236}">
                <a16:creationId xmlns:a16="http://schemas.microsoft.com/office/drawing/2014/main" id="{FDB5A101-CE37-4E27-BD6C-C25E840CA86D}"/>
              </a:ext>
            </a:extLst>
          </p:cNvPr>
          <p:cNvSpPr/>
          <p:nvPr/>
        </p:nvSpPr>
        <p:spPr>
          <a:xfrm>
            <a:off x="633225" y="3939811"/>
            <a:ext cx="2920735"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Proof of </a:t>
            </a:r>
            <a:r>
              <a:rPr lang="en-US" sz="1600" i="1" u="sng">
                <a:solidFill>
                  <a:sysClr val="windowText" lastClr="000000"/>
                </a:solidFill>
              </a:rPr>
              <a:t>disbursement</a:t>
            </a:r>
            <a:r>
              <a:rPr lang="en-US" sz="1600" u="sng">
                <a:solidFill>
                  <a:sysClr val="windowText" lastClr="000000"/>
                </a:solidFill>
              </a:rPr>
              <a:t> </a:t>
            </a:r>
            <a:r>
              <a:rPr lang="en-US" sz="1600">
                <a:solidFill>
                  <a:sysClr val="windowText" lastClr="000000"/>
                </a:solidFill>
              </a:rPr>
              <a:t>of funds</a:t>
            </a:r>
          </a:p>
        </p:txBody>
      </p:sp>
    </p:spTree>
    <p:extLst>
      <p:ext uri="{BB962C8B-B14F-4D97-AF65-F5344CB8AC3E}">
        <p14:creationId xmlns:p14="http://schemas.microsoft.com/office/powerpoint/2010/main" val="917107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11558772" cy="738664"/>
          </a:xfrm>
          <a:prstGeom prst="rect">
            <a:avLst/>
          </a:prstGeom>
          <a:noFill/>
        </p:spPr>
        <p:txBody>
          <a:bodyPr wrap="square" rtlCol="0">
            <a:spAutoFit/>
          </a:bodyPr>
          <a:lstStyle/>
          <a:p>
            <a:r>
              <a:rPr lang="en-US" sz="4200" b="1">
                <a:latin typeface="Open Sans" panose="020B0606030504020204" pitchFamily="34" charset="0"/>
                <a:ea typeface="Open Sans" panose="020B0606030504020204" pitchFamily="34" charset="0"/>
                <a:cs typeface="Open Sans" panose="020B0606030504020204" pitchFamily="34" charset="0"/>
              </a:rPr>
              <a:t>Source Documentation for Core Services</a:t>
            </a: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9559" y="2206947"/>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bg1"/>
                </a:solidFill>
              </a:rPr>
              <a:t>Utilities</a:t>
            </a:r>
          </a:p>
        </p:txBody>
      </p:sp>
      <p:cxnSp>
        <p:nvCxnSpPr>
          <p:cNvPr id="8" name="Straight Connector 7">
            <a:extLst>
              <a:ext uri="{FF2B5EF4-FFF2-40B4-BE49-F238E27FC236}">
                <a16:creationId xmlns:a16="http://schemas.microsoft.com/office/drawing/2014/main" id="{F68BD764-67E1-47C9-8358-690C2EBEAB2D}"/>
              </a:ext>
            </a:extLst>
          </p:cNvPr>
          <p:cNvCxnSpPr>
            <a:cxnSpLocks/>
          </p:cNvCxnSpPr>
          <p:nvPr/>
        </p:nvCxnSpPr>
        <p:spPr>
          <a:xfrm>
            <a:off x="633228" y="3611418"/>
            <a:ext cx="10662845" cy="0"/>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4BE1C6D-217C-4643-ACBF-4445DAB8AC1E}"/>
              </a:ext>
            </a:extLst>
          </p:cNvPr>
          <p:cNvCxnSpPr>
            <a:cxnSpLocks/>
          </p:cNvCxnSpPr>
          <p:nvPr/>
        </p:nvCxnSpPr>
        <p:spPr>
          <a:xfrm>
            <a:off x="4444743" y="3114734"/>
            <a:ext cx="0" cy="3094155"/>
          </a:xfrm>
          <a:prstGeom prst="line">
            <a:avLst/>
          </a:prstGeom>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74299E2C-6A3C-44BD-88A6-4E979795CCB7}"/>
              </a:ext>
            </a:extLst>
          </p:cNvPr>
          <p:cNvSpPr/>
          <p:nvPr/>
        </p:nvSpPr>
        <p:spPr>
          <a:xfrm>
            <a:off x="936983" y="3832381"/>
            <a:ext cx="2920736"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Proof of </a:t>
            </a:r>
            <a:r>
              <a:rPr lang="en-US" sz="1600" i="1" u="sng">
                <a:solidFill>
                  <a:sysClr val="windowText" lastClr="000000"/>
                </a:solidFill>
              </a:rPr>
              <a:t>obligation/commitment </a:t>
            </a:r>
            <a:r>
              <a:rPr lang="en-US" sz="1600">
                <a:solidFill>
                  <a:sysClr val="windowText" lastClr="000000"/>
                </a:solidFill>
              </a:rPr>
              <a:t>of funds (amount due)</a:t>
            </a:r>
          </a:p>
        </p:txBody>
      </p:sp>
      <p:sp>
        <p:nvSpPr>
          <p:cNvPr id="68" name="Rectangle: Rounded Corners 67">
            <a:extLst>
              <a:ext uri="{FF2B5EF4-FFF2-40B4-BE49-F238E27FC236}">
                <a16:creationId xmlns:a16="http://schemas.microsoft.com/office/drawing/2014/main" id="{BC6F2271-2A8B-47F8-B247-05821E87275B}"/>
              </a:ext>
            </a:extLst>
          </p:cNvPr>
          <p:cNvSpPr/>
          <p:nvPr/>
        </p:nvSpPr>
        <p:spPr>
          <a:xfrm>
            <a:off x="936983" y="4630253"/>
            <a:ext cx="2920735"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Proof of </a:t>
            </a:r>
            <a:r>
              <a:rPr lang="en-US" sz="1600" i="1" u="sng">
                <a:solidFill>
                  <a:sysClr val="windowText" lastClr="000000"/>
                </a:solidFill>
              </a:rPr>
              <a:t>disbursement</a:t>
            </a:r>
            <a:r>
              <a:rPr lang="en-US" sz="1600" u="sng">
                <a:solidFill>
                  <a:sysClr val="windowText" lastClr="000000"/>
                </a:solidFill>
              </a:rPr>
              <a:t> </a:t>
            </a:r>
            <a:r>
              <a:rPr lang="en-US" sz="1600">
                <a:solidFill>
                  <a:sysClr val="windowText" lastClr="000000"/>
                </a:solidFill>
              </a:rPr>
              <a:t>of funds</a:t>
            </a:r>
          </a:p>
        </p:txBody>
      </p:sp>
      <p:sp>
        <p:nvSpPr>
          <p:cNvPr id="69" name="Rectangle: Rounded Corners 68">
            <a:extLst>
              <a:ext uri="{FF2B5EF4-FFF2-40B4-BE49-F238E27FC236}">
                <a16:creationId xmlns:a16="http://schemas.microsoft.com/office/drawing/2014/main" id="{2A4525E6-2C1A-405A-8D36-D91A40120A31}"/>
              </a:ext>
            </a:extLst>
          </p:cNvPr>
          <p:cNvSpPr/>
          <p:nvPr/>
        </p:nvSpPr>
        <p:spPr>
          <a:xfrm>
            <a:off x="926723" y="5428125"/>
            <a:ext cx="2920735"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u="sng">
                <a:solidFill>
                  <a:sysClr val="windowText" lastClr="000000"/>
                </a:solidFill>
              </a:rPr>
              <a:t>Client Acknowledgement </a:t>
            </a:r>
            <a:r>
              <a:rPr lang="en-US" sz="1600">
                <a:solidFill>
                  <a:sysClr val="windowText" lastClr="000000"/>
                </a:solidFill>
              </a:rPr>
              <a:t>of receipt of funds</a:t>
            </a:r>
          </a:p>
        </p:txBody>
      </p:sp>
      <p:sp>
        <p:nvSpPr>
          <p:cNvPr id="71" name="Rectangle: Rounded Corners 70">
            <a:extLst>
              <a:ext uri="{FF2B5EF4-FFF2-40B4-BE49-F238E27FC236}">
                <a16:creationId xmlns:a16="http://schemas.microsoft.com/office/drawing/2014/main" id="{897FCCCF-ABB0-4E50-BE54-ECEF86F618DB}"/>
              </a:ext>
            </a:extLst>
          </p:cNvPr>
          <p:cNvSpPr/>
          <p:nvPr/>
        </p:nvSpPr>
        <p:spPr>
          <a:xfrm>
            <a:off x="8645236" y="3751119"/>
            <a:ext cx="2218089" cy="627153"/>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bg1"/>
                </a:solidFill>
              </a:rPr>
              <a:t>Bill/Invoice</a:t>
            </a:r>
          </a:p>
        </p:txBody>
      </p:sp>
      <p:sp>
        <p:nvSpPr>
          <p:cNvPr id="72" name="Rectangle: Rounded Corners 71">
            <a:extLst>
              <a:ext uri="{FF2B5EF4-FFF2-40B4-BE49-F238E27FC236}">
                <a16:creationId xmlns:a16="http://schemas.microsoft.com/office/drawing/2014/main" id="{B78BB7D4-B16B-43E4-BC27-ECDE1FA24F5C}"/>
              </a:ext>
            </a:extLst>
          </p:cNvPr>
          <p:cNvSpPr/>
          <p:nvPr/>
        </p:nvSpPr>
        <p:spPr>
          <a:xfrm>
            <a:off x="4750570" y="4630253"/>
            <a:ext cx="3230452"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Proof the agency </a:t>
            </a:r>
            <a:r>
              <a:rPr lang="en-US" sz="1600" i="1" u="sng">
                <a:solidFill>
                  <a:sysClr val="windowText" lastClr="000000"/>
                </a:solidFill>
              </a:rPr>
              <a:t>paid</a:t>
            </a:r>
            <a:r>
              <a:rPr lang="en-US" sz="1600">
                <a:solidFill>
                  <a:sysClr val="windowText" lastClr="000000"/>
                </a:solidFill>
              </a:rPr>
              <a:t> for the good/service</a:t>
            </a:r>
          </a:p>
        </p:txBody>
      </p:sp>
      <p:sp>
        <p:nvSpPr>
          <p:cNvPr id="73" name="Rectangle: Rounded Corners 72">
            <a:extLst>
              <a:ext uri="{FF2B5EF4-FFF2-40B4-BE49-F238E27FC236}">
                <a16:creationId xmlns:a16="http://schemas.microsoft.com/office/drawing/2014/main" id="{9531B4E1-2957-4E7D-B8B5-3EAD189A3BB1}"/>
              </a:ext>
            </a:extLst>
          </p:cNvPr>
          <p:cNvSpPr/>
          <p:nvPr/>
        </p:nvSpPr>
        <p:spPr>
          <a:xfrm>
            <a:off x="8645236" y="4617520"/>
            <a:ext cx="2218093" cy="627153"/>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bg1"/>
                </a:solidFill>
              </a:rPr>
              <a:t>Check stubs/ vendor receipt</a:t>
            </a:r>
          </a:p>
        </p:txBody>
      </p:sp>
      <p:sp>
        <p:nvSpPr>
          <p:cNvPr id="74" name="Rectangle: Rounded Corners 73">
            <a:extLst>
              <a:ext uri="{FF2B5EF4-FFF2-40B4-BE49-F238E27FC236}">
                <a16:creationId xmlns:a16="http://schemas.microsoft.com/office/drawing/2014/main" id="{1C67EBAC-D3B3-43DB-AD0B-91CAE2B7BF7A}"/>
              </a:ext>
            </a:extLst>
          </p:cNvPr>
          <p:cNvSpPr/>
          <p:nvPr/>
        </p:nvSpPr>
        <p:spPr>
          <a:xfrm>
            <a:off x="4750570" y="5457923"/>
            <a:ext cx="3230451"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Shows that a specific client </a:t>
            </a:r>
            <a:r>
              <a:rPr lang="en-US" sz="1600" i="1" u="sng">
                <a:solidFill>
                  <a:sysClr val="windowText" lastClr="000000"/>
                </a:solidFill>
              </a:rPr>
              <a:t>received</a:t>
            </a:r>
            <a:r>
              <a:rPr lang="en-US" sz="1600">
                <a:solidFill>
                  <a:sysClr val="windowText" lastClr="000000"/>
                </a:solidFill>
              </a:rPr>
              <a:t> the good/service </a:t>
            </a:r>
          </a:p>
        </p:txBody>
      </p:sp>
      <p:sp>
        <p:nvSpPr>
          <p:cNvPr id="75" name="Rectangle: Rounded Corners 74">
            <a:extLst>
              <a:ext uri="{FF2B5EF4-FFF2-40B4-BE49-F238E27FC236}">
                <a16:creationId xmlns:a16="http://schemas.microsoft.com/office/drawing/2014/main" id="{528BFB98-C27F-46B4-A41D-732CA707C0F5}"/>
              </a:ext>
            </a:extLst>
          </p:cNvPr>
          <p:cNvSpPr/>
          <p:nvPr/>
        </p:nvSpPr>
        <p:spPr>
          <a:xfrm>
            <a:off x="8645236" y="5483921"/>
            <a:ext cx="2218086" cy="627153"/>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bg1"/>
                </a:solidFill>
              </a:rPr>
              <a:t>USCCB RF-35 and RF-19</a:t>
            </a:r>
          </a:p>
        </p:txBody>
      </p:sp>
      <p:sp>
        <p:nvSpPr>
          <p:cNvPr id="14" name="TextBox 13">
            <a:extLst>
              <a:ext uri="{FF2B5EF4-FFF2-40B4-BE49-F238E27FC236}">
                <a16:creationId xmlns:a16="http://schemas.microsoft.com/office/drawing/2014/main" id="{1B37ED77-0080-4FA3-861E-91F5D3FD8E25}"/>
              </a:ext>
            </a:extLst>
          </p:cNvPr>
          <p:cNvSpPr txBox="1"/>
          <p:nvPr/>
        </p:nvSpPr>
        <p:spPr>
          <a:xfrm>
            <a:off x="825113" y="3092394"/>
            <a:ext cx="3463128" cy="400110"/>
          </a:xfrm>
          <a:prstGeom prst="rect">
            <a:avLst/>
          </a:prstGeom>
          <a:noFill/>
        </p:spPr>
        <p:txBody>
          <a:bodyPr wrap="none" rtlCol="0">
            <a:spAutoFit/>
          </a:bodyPr>
          <a:lstStyle/>
          <a:p>
            <a:r>
              <a:rPr lang="en-US" sz="2000" b="1"/>
              <a:t>Type of Source Documentation</a:t>
            </a:r>
          </a:p>
        </p:txBody>
      </p:sp>
      <p:sp>
        <p:nvSpPr>
          <p:cNvPr id="77" name="TextBox 76">
            <a:extLst>
              <a:ext uri="{FF2B5EF4-FFF2-40B4-BE49-F238E27FC236}">
                <a16:creationId xmlns:a16="http://schemas.microsoft.com/office/drawing/2014/main" id="{DAFD871C-3F48-45AC-963A-C27D89FA5D98}"/>
              </a:ext>
            </a:extLst>
          </p:cNvPr>
          <p:cNvSpPr txBox="1"/>
          <p:nvPr/>
        </p:nvSpPr>
        <p:spPr>
          <a:xfrm>
            <a:off x="5770162" y="3077007"/>
            <a:ext cx="1058303" cy="400110"/>
          </a:xfrm>
          <a:prstGeom prst="rect">
            <a:avLst/>
          </a:prstGeom>
          <a:noFill/>
        </p:spPr>
        <p:txBody>
          <a:bodyPr wrap="none" rtlCol="0">
            <a:spAutoFit/>
          </a:bodyPr>
          <a:lstStyle/>
          <a:p>
            <a:r>
              <a:rPr lang="en-US" sz="2000" b="1"/>
              <a:t>Purpose</a:t>
            </a:r>
          </a:p>
        </p:txBody>
      </p:sp>
      <p:cxnSp>
        <p:nvCxnSpPr>
          <p:cNvPr id="20" name="Straight Connector 19">
            <a:extLst>
              <a:ext uri="{FF2B5EF4-FFF2-40B4-BE49-F238E27FC236}">
                <a16:creationId xmlns:a16="http://schemas.microsoft.com/office/drawing/2014/main" id="{D9DFD644-FC3A-4F93-A830-AECC5AE1594F}"/>
              </a:ext>
            </a:extLst>
          </p:cNvPr>
          <p:cNvCxnSpPr>
            <a:cxnSpLocks/>
          </p:cNvCxnSpPr>
          <p:nvPr/>
        </p:nvCxnSpPr>
        <p:spPr>
          <a:xfrm>
            <a:off x="8220877" y="3235076"/>
            <a:ext cx="0" cy="2973813"/>
          </a:xfrm>
          <a:prstGeom prst="line">
            <a:avLst/>
          </a:prstGeom>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ADA6FDC2-26CE-4E21-B067-FE07345BD841}"/>
              </a:ext>
            </a:extLst>
          </p:cNvPr>
          <p:cNvSpPr txBox="1"/>
          <p:nvPr/>
        </p:nvSpPr>
        <p:spPr>
          <a:xfrm>
            <a:off x="8645236" y="3167902"/>
            <a:ext cx="6096000" cy="400110"/>
          </a:xfrm>
          <a:prstGeom prst="rect">
            <a:avLst/>
          </a:prstGeom>
          <a:noFill/>
        </p:spPr>
        <p:txBody>
          <a:bodyPr wrap="square">
            <a:spAutoFit/>
          </a:bodyPr>
          <a:lstStyle/>
          <a:p>
            <a:r>
              <a:rPr lang="en-US" sz="2000" b="1"/>
              <a:t>Documentation</a:t>
            </a:r>
            <a:endParaRPr lang="en-US" sz="2000"/>
          </a:p>
        </p:txBody>
      </p:sp>
      <p:pic>
        <p:nvPicPr>
          <p:cNvPr id="4" name="Graphic 3" descr="Lightbulb outline">
            <a:extLst>
              <a:ext uri="{FF2B5EF4-FFF2-40B4-BE49-F238E27FC236}">
                <a16:creationId xmlns:a16="http://schemas.microsoft.com/office/drawing/2014/main" id="{39A8F97A-ECDE-4B99-96BF-499EB6BB14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63275" y="140943"/>
            <a:ext cx="914400" cy="914400"/>
          </a:xfrm>
          <a:prstGeom prst="rect">
            <a:avLst/>
          </a:prstGeom>
        </p:spPr>
      </p:pic>
      <p:sp>
        <p:nvSpPr>
          <p:cNvPr id="21" name="Rectangle: Rounded Corners 20">
            <a:extLst>
              <a:ext uri="{FF2B5EF4-FFF2-40B4-BE49-F238E27FC236}">
                <a16:creationId xmlns:a16="http://schemas.microsoft.com/office/drawing/2014/main" id="{F1E21AC7-1A2E-491D-A626-56CB9B88D363}"/>
              </a:ext>
            </a:extLst>
          </p:cNvPr>
          <p:cNvSpPr/>
          <p:nvPr/>
        </p:nvSpPr>
        <p:spPr>
          <a:xfrm>
            <a:off x="4750570" y="3794526"/>
            <a:ext cx="3230454" cy="74455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solidFill>
              </a:rPr>
              <a:t>Shows that the agency is </a:t>
            </a:r>
            <a:r>
              <a:rPr lang="en-US" sz="1600" i="1" u="sng">
                <a:solidFill>
                  <a:schemeClr val="tx1"/>
                </a:solidFill>
              </a:rPr>
              <a:t>required</a:t>
            </a:r>
            <a:r>
              <a:rPr lang="en-US" sz="1600">
                <a:solidFill>
                  <a:schemeClr val="tx1"/>
                </a:solidFill>
              </a:rPr>
              <a:t> to pay for a good/service. Must include a date.</a:t>
            </a:r>
          </a:p>
        </p:txBody>
      </p:sp>
    </p:spTree>
    <p:extLst>
      <p:ext uri="{BB962C8B-B14F-4D97-AF65-F5344CB8AC3E}">
        <p14:creationId xmlns:p14="http://schemas.microsoft.com/office/powerpoint/2010/main" val="119811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3"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11558772" cy="738664"/>
          </a:xfrm>
          <a:prstGeom prst="rect">
            <a:avLst/>
          </a:prstGeom>
          <a:noFill/>
        </p:spPr>
        <p:txBody>
          <a:bodyPr wrap="square" rtlCol="0">
            <a:spAutoFit/>
          </a:bodyPr>
          <a:lstStyle/>
          <a:p>
            <a:r>
              <a:rPr lang="en-US" sz="4200" b="1">
                <a:latin typeface="Open Sans" panose="020B0606030504020204" pitchFamily="34" charset="0"/>
                <a:ea typeface="Open Sans" panose="020B0606030504020204" pitchFamily="34" charset="0"/>
                <a:cs typeface="Open Sans" panose="020B0606030504020204" pitchFamily="34" charset="0"/>
              </a:rPr>
              <a:t>Source Documentation for Core Services</a:t>
            </a: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9559" y="2206947"/>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bg1"/>
                </a:solidFill>
              </a:rPr>
              <a:t>Food</a:t>
            </a:r>
          </a:p>
        </p:txBody>
      </p:sp>
      <p:cxnSp>
        <p:nvCxnSpPr>
          <p:cNvPr id="8" name="Straight Connector 7">
            <a:extLst>
              <a:ext uri="{FF2B5EF4-FFF2-40B4-BE49-F238E27FC236}">
                <a16:creationId xmlns:a16="http://schemas.microsoft.com/office/drawing/2014/main" id="{F68BD764-67E1-47C9-8358-690C2EBEAB2D}"/>
              </a:ext>
            </a:extLst>
          </p:cNvPr>
          <p:cNvCxnSpPr>
            <a:cxnSpLocks/>
          </p:cNvCxnSpPr>
          <p:nvPr/>
        </p:nvCxnSpPr>
        <p:spPr>
          <a:xfrm>
            <a:off x="633228" y="3611418"/>
            <a:ext cx="10662845" cy="0"/>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4BE1C6D-217C-4643-ACBF-4445DAB8AC1E}"/>
              </a:ext>
            </a:extLst>
          </p:cNvPr>
          <p:cNvCxnSpPr>
            <a:cxnSpLocks/>
          </p:cNvCxnSpPr>
          <p:nvPr/>
        </p:nvCxnSpPr>
        <p:spPr>
          <a:xfrm>
            <a:off x="4444743" y="3114734"/>
            <a:ext cx="0" cy="3094155"/>
          </a:xfrm>
          <a:prstGeom prst="line">
            <a:avLst/>
          </a:prstGeom>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74299E2C-6A3C-44BD-88A6-4E979795CCB7}"/>
              </a:ext>
            </a:extLst>
          </p:cNvPr>
          <p:cNvSpPr/>
          <p:nvPr/>
        </p:nvSpPr>
        <p:spPr>
          <a:xfrm>
            <a:off x="936983" y="3832381"/>
            <a:ext cx="2920736"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Proof of </a:t>
            </a:r>
            <a:r>
              <a:rPr lang="en-US" sz="1600" i="1" u="sng">
                <a:solidFill>
                  <a:sysClr val="windowText" lastClr="000000"/>
                </a:solidFill>
              </a:rPr>
              <a:t>obligation/commitment </a:t>
            </a:r>
            <a:r>
              <a:rPr lang="en-US" sz="1600">
                <a:solidFill>
                  <a:sysClr val="windowText" lastClr="000000"/>
                </a:solidFill>
              </a:rPr>
              <a:t>of funds (amount due)</a:t>
            </a:r>
          </a:p>
        </p:txBody>
      </p:sp>
      <p:sp>
        <p:nvSpPr>
          <p:cNvPr id="68" name="Rectangle: Rounded Corners 67">
            <a:extLst>
              <a:ext uri="{FF2B5EF4-FFF2-40B4-BE49-F238E27FC236}">
                <a16:creationId xmlns:a16="http://schemas.microsoft.com/office/drawing/2014/main" id="{BC6F2271-2A8B-47F8-B247-05821E87275B}"/>
              </a:ext>
            </a:extLst>
          </p:cNvPr>
          <p:cNvSpPr/>
          <p:nvPr/>
        </p:nvSpPr>
        <p:spPr>
          <a:xfrm>
            <a:off x="936983" y="4630253"/>
            <a:ext cx="2920735"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Proof of </a:t>
            </a:r>
            <a:r>
              <a:rPr lang="en-US" sz="1600" i="1" u="sng">
                <a:solidFill>
                  <a:sysClr val="windowText" lastClr="000000"/>
                </a:solidFill>
              </a:rPr>
              <a:t>disbursement</a:t>
            </a:r>
            <a:r>
              <a:rPr lang="en-US" sz="1600" u="sng">
                <a:solidFill>
                  <a:sysClr val="windowText" lastClr="000000"/>
                </a:solidFill>
              </a:rPr>
              <a:t> </a:t>
            </a:r>
            <a:r>
              <a:rPr lang="en-US" sz="1600">
                <a:solidFill>
                  <a:sysClr val="windowText" lastClr="000000"/>
                </a:solidFill>
              </a:rPr>
              <a:t>of funds</a:t>
            </a:r>
          </a:p>
        </p:txBody>
      </p:sp>
      <p:sp>
        <p:nvSpPr>
          <p:cNvPr id="69" name="Rectangle: Rounded Corners 68">
            <a:extLst>
              <a:ext uri="{FF2B5EF4-FFF2-40B4-BE49-F238E27FC236}">
                <a16:creationId xmlns:a16="http://schemas.microsoft.com/office/drawing/2014/main" id="{2A4525E6-2C1A-405A-8D36-D91A40120A31}"/>
              </a:ext>
            </a:extLst>
          </p:cNvPr>
          <p:cNvSpPr/>
          <p:nvPr/>
        </p:nvSpPr>
        <p:spPr>
          <a:xfrm>
            <a:off x="926723" y="5428125"/>
            <a:ext cx="2920735"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u="sng">
                <a:solidFill>
                  <a:sysClr val="windowText" lastClr="000000"/>
                </a:solidFill>
              </a:rPr>
              <a:t>Client Acknowledgement </a:t>
            </a:r>
            <a:r>
              <a:rPr lang="en-US" sz="1600">
                <a:solidFill>
                  <a:sysClr val="windowText" lastClr="000000"/>
                </a:solidFill>
              </a:rPr>
              <a:t>of receipt of funds</a:t>
            </a:r>
          </a:p>
        </p:txBody>
      </p:sp>
      <p:sp>
        <p:nvSpPr>
          <p:cNvPr id="72" name="Rectangle: Rounded Corners 71">
            <a:extLst>
              <a:ext uri="{FF2B5EF4-FFF2-40B4-BE49-F238E27FC236}">
                <a16:creationId xmlns:a16="http://schemas.microsoft.com/office/drawing/2014/main" id="{B78BB7D4-B16B-43E4-BC27-ECDE1FA24F5C}"/>
              </a:ext>
            </a:extLst>
          </p:cNvPr>
          <p:cNvSpPr/>
          <p:nvPr/>
        </p:nvSpPr>
        <p:spPr>
          <a:xfrm>
            <a:off x="4750570" y="4630253"/>
            <a:ext cx="3230453"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Proof the agency </a:t>
            </a:r>
            <a:r>
              <a:rPr lang="en-US" sz="1600" i="1" u="sng">
                <a:solidFill>
                  <a:sysClr val="windowText" lastClr="000000"/>
                </a:solidFill>
              </a:rPr>
              <a:t>paid</a:t>
            </a:r>
            <a:r>
              <a:rPr lang="en-US" sz="1600">
                <a:solidFill>
                  <a:sysClr val="windowText" lastClr="000000"/>
                </a:solidFill>
              </a:rPr>
              <a:t> for the good/service</a:t>
            </a:r>
          </a:p>
        </p:txBody>
      </p:sp>
      <p:sp>
        <p:nvSpPr>
          <p:cNvPr id="73" name="Rectangle: Rounded Corners 72">
            <a:extLst>
              <a:ext uri="{FF2B5EF4-FFF2-40B4-BE49-F238E27FC236}">
                <a16:creationId xmlns:a16="http://schemas.microsoft.com/office/drawing/2014/main" id="{9531B4E1-2957-4E7D-B8B5-3EAD189A3BB1}"/>
              </a:ext>
            </a:extLst>
          </p:cNvPr>
          <p:cNvSpPr/>
          <p:nvPr/>
        </p:nvSpPr>
        <p:spPr>
          <a:xfrm>
            <a:off x="8645229" y="3794525"/>
            <a:ext cx="2218093" cy="627153"/>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bg1"/>
                </a:solidFill>
              </a:rPr>
              <a:t>Itemized Receipt w/date</a:t>
            </a:r>
          </a:p>
        </p:txBody>
      </p:sp>
      <p:sp>
        <p:nvSpPr>
          <p:cNvPr id="74" name="Rectangle: Rounded Corners 73">
            <a:extLst>
              <a:ext uri="{FF2B5EF4-FFF2-40B4-BE49-F238E27FC236}">
                <a16:creationId xmlns:a16="http://schemas.microsoft.com/office/drawing/2014/main" id="{1C67EBAC-D3B3-43DB-AD0B-91CAE2B7BF7A}"/>
              </a:ext>
            </a:extLst>
          </p:cNvPr>
          <p:cNvSpPr/>
          <p:nvPr/>
        </p:nvSpPr>
        <p:spPr>
          <a:xfrm>
            <a:off x="4750570" y="5457923"/>
            <a:ext cx="3230450"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Shows that a specific client </a:t>
            </a:r>
            <a:r>
              <a:rPr lang="en-US" sz="1600" i="1" u="sng">
                <a:solidFill>
                  <a:sysClr val="windowText" lastClr="000000"/>
                </a:solidFill>
              </a:rPr>
              <a:t>received</a:t>
            </a:r>
            <a:r>
              <a:rPr lang="en-US" sz="1600">
                <a:solidFill>
                  <a:sysClr val="windowText" lastClr="000000"/>
                </a:solidFill>
              </a:rPr>
              <a:t> the good/service </a:t>
            </a:r>
          </a:p>
        </p:txBody>
      </p:sp>
      <p:sp>
        <p:nvSpPr>
          <p:cNvPr id="75" name="Rectangle: Rounded Corners 74">
            <a:extLst>
              <a:ext uri="{FF2B5EF4-FFF2-40B4-BE49-F238E27FC236}">
                <a16:creationId xmlns:a16="http://schemas.microsoft.com/office/drawing/2014/main" id="{528BFB98-C27F-46B4-A41D-732CA707C0F5}"/>
              </a:ext>
            </a:extLst>
          </p:cNvPr>
          <p:cNvSpPr/>
          <p:nvPr/>
        </p:nvSpPr>
        <p:spPr>
          <a:xfrm>
            <a:off x="8645236" y="5483921"/>
            <a:ext cx="2218086" cy="627153"/>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bg1"/>
                </a:solidFill>
              </a:rPr>
              <a:t>USCCB RF-35 and RF-19</a:t>
            </a:r>
          </a:p>
        </p:txBody>
      </p:sp>
      <p:sp>
        <p:nvSpPr>
          <p:cNvPr id="14" name="TextBox 13">
            <a:extLst>
              <a:ext uri="{FF2B5EF4-FFF2-40B4-BE49-F238E27FC236}">
                <a16:creationId xmlns:a16="http://schemas.microsoft.com/office/drawing/2014/main" id="{1B37ED77-0080-4FA3-861E-91F5D3FD8E25}"/>
              </a:ext>
            </a:extLst>
          </p:cNvPr>
          <p:cNvSpPr txBox="1"/>
          <p:nvPr/>
        </p:nvSpPr>
        <p:spPr>
          <a:xfrm>
            <a:off x="825113" y="3092394"/>
            <a:ext cx="3463128" cy="400110"/>
          </a:xfrm>
          <a:prstGeom prst="rect">
            <a:avLst/>
          </a:prstGeom>
          <a:noFill/>
        </p:spPr>
        <p:txBody>
          <a:bodyPr wrap="none" rtlCol="0">
            <a:spAutoFit/>
          </a:bodyPr>
          <a:lstStyle/>
          <a:p>
            <a:r>
              <a:rPr lang="en-US" sz="2000" b="1"/>
              <a:t>Type of Source Documentation</a:t>
            </a:r>
          </a:p>
        </p:txBody>
      </p:sp>
      <p:sp>
        <p:nvSpPr>
          <p:cNvPr id="77" name="TextBox 76">
            <a:extLst>
              <a:ext uri="{FF2B5EF4-FFF2-40B4-BE49-F238E27FC236}">
                <a16:creationId xmlns:a16="http://schemas.microsoft.com/office/drawing/2014/main" id="{DAFD871C-3F48-45AC-963A-C27D89FA5D98}"/>
              </a:ext>
            </a:extLst>
          </p:cNvPr>
          <p:cNvSpPr txBox="1"/>
          <p:nvPr/>
        </p:nvSpPr>
        <p:spPr>
          <a:xfrm>
            <a:off x="5770162" y="3077007"/>
            <a:ext cx="1058303" cy="400110"/>
          </a:xfrm>
          <a:prstGeom prst="rect">
            <a:avLst/>
          </a:prstGeom>
          <a:noFill/>
        </p:spPr>
        <p:txBody>
          <a:bodyPr wrap="none" rtlCol="0">
            <a:spAutoFit/>
          </a:bodyPr>
          <a:lstStyle/>
          <a:p>
            <a:r>
              <a:rPr lang="en-US" sz="2000" b="1"/>
              <a:t>Purpose</a:t>
            </a:r>
          </a:p>
        </p:txBody>
      </p:sp>
      <p:cxnSp>
        <p:nvCxnSpPr>
          <p:cNvPr id="20" name="Straight Connector 19">
            <a:extLst>
              <a:ext uri="{FF2B5EF4-FFF2-40B4-BE49-F238E27FC236}">
                <a16:creationId xmlns:a16="http://schemas.microsoft.com/office/drawing/2014/main" id="{D9DFD644-FC3A-4F93-A830-AECC5AE1594F}"/>
              </a:ext>
            </a:extLst>
          </p:cNvPr>
          <p:cNvCxnSpPr>
            <a:cxnSpLocks/>
          </p:cNvCxnSpPr>
          <p:nvPr/>
        </p:nvCxnSpPr>
        <p:spPr>
          <a:xfrm>
            <a:off x="8220877" y="3235076"/>
            <a:ext cx="0" cy="2973813"/>
          </a:xfrm>
          <a:prstGeom prst="line">
            <a:avLst/>
          </a:prstGeom>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ADA6FDC2-26CE-4E21-B067-FE07345BD841}"/>
              </a:ext>
            </a:extLst>
          </p:cNvPr>
          <p:cNvSpPr txBox="1"/>
          <p:nvPr/>
        </p:nvSpPr>
        <p:spPr>
          <a:xfrm>
            <a:off x="8645236" y="3167902"/>
            <a:ext cx="6096000" cy="400110"/>
          </a:xfrm>
          <a:prstGeom prst="rect">
            <a:avLst/>
          </a:prstGeom>
          <a:noFill/>
        </p:spPr>
        <p:txBody>
          <a:bodyPr wrap="square">
            <a:spAutoFit/>
          </a:bodyPr>
          <a:lstStyle/>
          <a:p>
            <a:r>
              <a:rPr lang="en-US" sz="2000" b="1"/>
              <a:t>Documentation</a:t>
            </a:r>
            <a:endParaRPr lang="en-US" sz="2000"/>
          </a:p>
        </p:txBody>
      </p:sp>
      <p:pic>
        <p:nvPicPr>
          <p:cNvPr id="5" name="Graphic 4" descr="Shopping cart with solid fill">
            <a:extLst>
              <a:ext uri="{FF2B5EF4-FFF2-40B4-BE49-F238E27FC236}">
                <a16:creationId xmlns:a16="http://schemas.microsoft.com/office/drawing/2014/main" id="{21E94FF9-A494-4AB7-A963-A7C2E9CB12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63322" y="99548"/>
            <a:ext cx="914400" cy="914400"/>
          </a:xfrm>
          <a:prstGeom prst="rect">
            <a:avLst/>
          </a:prstGeom>
        </p:spPr>
      </p:pic>
      <p:sp>
        <p:nvSpPr>
          <p:cNvPr id="19" name="Rectangle: Rounded Corners 18">
            <a:extLst>
              <a:ext uri="{FF2B5EF4-FFF2-40B4-BE49-F238E27FC236}">
                <a16:creationId xmlns:a16="http://schemas.microsoft.com/office/drawing/2014/main" id="{C7F8F60B-A8A3-46AF-937B-414CCEBF621B}"/>
              </a:ext>
            </a:extLst>
          </p:cNvPr>
          <p:cNvSpPr/>
          <p:nvPr/>
        </p:nvSpPr>
        <p:spPr>
          <a:xfrm>
            <a:off x="8645229" y="4604784"/>
            <a:ext cx="2218086" cy="730696"/>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bg1"/>
                </a:solidFill>
              </a:rPr>
              <a:t>Receipt with last 4 digits of credit card OR check stubs</a:t>
            </a:r>
          </a:p>
        </p:txBody>
      </p:sp>
      <p:sp>
        <p:nvSpPr>
          <p:cNvPr id="21" name="Rectangle: Rounded Corners 20">
            <a:extLst>
              <a:ext uri="{FF2B5EF4-FFF2-40B4-BE49-F238E27FC236}">
                <a16:creationId xmlns:a16="http://schemas.microsoft.com/office/drawing/2014/main" id="{12EF5AA8-2127-417B-BE61-03198E0D8BD2}"/>
              </a:ext>
            </a:extLst>
          </p:cNvPr>
          <p:cNvSpPr/>
          <p:nvPr/>
        </p:nvSpPr>
        <p:spPr>
          <a:xfrm>
            <a:off x="4750570" y="3794526"/>
            <a:ext cx="3230454" cy="74455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solidFill>
              </a:rPr>
              <a:t>Shows that the agency is </a:t>
            </a:r>
            <a:r>
              <a:rPr lang="en-US" sz="1600" i="1" u="sng">
                <a:solidFill>
                  <a:schemeClr val="tx1"/>
                </a:solidFill>
              </a:rPr>
              <a:t>required</a:t>
            </a:r>
            <a:r>
              <a:rPr lang="en-US" sz="1600">
                <a:solidFill>
                  <a:schemeClr val="tx1"/>
                </a:solidFill>
              </a:rPr>
              <a:t> to pay for a good/service. Must include a date.</a:t>
            </a:r>
          </a:p>
        </p:txBody>
      </p:sp>
    </p:spTree>
    <p:extLst>
      <p:ext uri="{BB962C8B-B14F-4D97-AF65-F5344CB8AC3E}">
        <p14:creationId xmlns:p14="http://schemas.microsoft.com/office/powerpoint/2010/main" val="85276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5"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11558772" cy="738664"/>
          </a:xfrm>
          <a:prstGeom prst="rect">
            <a:avLst/>
          </a:prstGeom>
          <a:noFill/>
        </p:spPr>
        <p:txBody>
          <a:bodyPr wrap="square" rtlCol="0">
            <a:spAutoFit/>
          </a:bodyPr>
          <a:lstStyle/>
          <a:p>
            <a:r>
              <a:rPr lang="en-US" sz="4200" b="1">
                <a:latin typeface="Open Sans" panose="020B0606030504020204" pitchFamily="34" charset="0"/>
                <a:ea typeface="Open Sans" panose="020B0606030504020204" pitchFamily="34" charset="0"/>
                <a:cs typeface="Open Sans" panose="020B0606030504020204" pitchFamily="34" charset="0"/>
              </a:rPr>
              <a:t>Source Documentation for Core Services</a:t>
            </a: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9559" y="2206947"/>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bg1"/>
                </a:solidFill>
              </a:rPr>
              <a:t>Transportation</a:t>
            </a:r>
          </a:p>
        </p:txBody>
      </p:sp>
      <p:cxnSp>
        <p:nvCxnSpPr>
          <p:cNvPr id="8" name="Straight Connector 7">
            <a:extLst>
              <a:ext uri="{FF2B5EF4-FFF2-40B4-BE49-F238E27FC236}">
                <a16:creationId xmlns:a16="http://schemas.microsoft.com/office/drawing/2014/main" id="{F68BD764-67E1-47C9-8358-690C2EBEAB2D}"/>
              </a:ext>
            </a:extLst>
          </p:cNvPr>
          <p:cNvCxnSpPr>
            <a:cxnSpLocks/>
          </p:cNvCxnSpPr>
          <p:nvPr/>
        </p:nvCxnSpPr>
        <p:spPr>
          <a:xfrm>
            <a:off x="633228" y="3611418"/>
            <a:ext cx="10662845" cy="0"/>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4BE1C6D-217C-4643-ACBF-4445DAB8AC1E}"/>
              </a:ext>
            </a:extLst>
          </p:cNvPr>
          <p:cNvCxnSpPr>
            <a:cxnSpLocks/>
          </p:cNvCxnSpPr>
          <p:nvPr/>
        </p:nvCxnSpPr>
        <p:spPr>
          <a:xfrm>
            <a:off x="4444743" y="3114734"/>
            <a:ext cx="0" cy="3094155"/>
          </a:xfrm>
          <a:prstGeom prst="line">
            <a:avLst/>
          </a:prstGeom>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74299E2C-6A3C-44BD-88A6-4E979795CCB7}"/>
              </a:ext>
            </a:extLst>
          </p:cNvPr>
          <p:cNvSpPr/>
          <p:nvPr/>
        </p:nvSpPr>
        <p:spPr>
          <a:xfrm>
            <a:off x="936983" y="3832381"/>
            <a:ext cx="2920736"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Proof of </a:t>
            </a:r>
            <a:r>
              <a:rPr lang="en-US" sz="1600" i="1" u="sng">
                <a:solidFill>
                  <a:sysClr val="windowText" lastClr="000000"/>
                </a:solidFill>
              </a:rPr>
              <a:t>obligation/commitment </a:t>
            </a:r>
            <a:r>
              <a:rPr lang="en-US" sz="1600">
                <a:solidFill>
                  <a:sysClr val="windowText" lastClr="000000"/>
                </a:solidFill>
              </a:rPr>
              <a:t>of funds (amount due)</a:t>
            </a:r>
          </a:p>
        </p:txBody>
      </p:sp>
      <p:sp>
        <p:nvSpPr>
          <p:cNvPr id="68" name="Rectangle: Rounded Corners 67">
            <a:extLst>
              <a:ext uri="{FF2B5EF4-FFF2-40B4-BE49-F238E27FC236}">
                <a16:creationId xmlns:a16="http://schemas.microsoft.com/office/drawing/2014/main" id="{BC6F2271-2A8B-47F8-B247-05821E87275B}"/>
              </a:ext>
            </a:extLst>
          </p:cNvPr>
          <p:cNvSpPr/>
          <p:nvPr/>
        </p:nvSpPr>
        <p:spPr>
          <a:xfrm>
            <a:off x="936983" y="4630253"/>
            <a:ext cx="2920735"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Proof of </a:t>
            </a:r>
            <a:r>
              <a:rPr lang="en-US" sz="1600" i="1" u="sng">
                <a:solidFill>
                  <a:sysClr val="windowText" lastClr="000000"/>
                </a:solidFill>
              </a:rPr>
              <a:t>disbursement</a:t>
            </a:r>
            <a:r>
              <a:rPr lang="en-US" sz="1600" u="sng">
                <a:solidFill>
                  <a:sysClr val="windowText" lastClr="000000"/>
                </a:solidFill>
              </a:rPr>
              <a:t> </a:t>
            </a:r>
            <a:r>
              <a:rPr lang="en-US" sz="1600">
                <a:solidFill>
                  <a:sysClr val="windowText" lastClr="000000"/>
                </a:solidFill>
              </a:rPr>
              <a:t>of funds</a:t>
            </a:r>
          </a:p>
        </p:txBody>
      </p:sp>
      <p:sp>
        <p:nvSpPr>
          <p:cNvPr id="69" name="Rectangle: Rounded Corners 68">
            <a:extLst>
              <a:ext uri="{FF2B5EF4-FFF2-40B4-BE49-F238E27FC236}">
                <a16:creationId xmlns:a16="http://schemas.microsoft.com/office/drawing/2014/main" id="{2A4525E6-2C1A-405A-8D36-D91A40120A31}"/>
              </a:ext>
            </a:extLst>
          </p:cNvPr>
          <p:cNvSpPr/>
          <p:nvPr/>
        </p:nvSpPr>
        <p:spPr>
          <a:xfrm>
            <a:off x="926723" y="5428125"/>
            <a:ext cx="2920735"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u="sng">
                <a:solidFill>
                  <a:sysClr val="windowText" lastClr="000000"/>
                </a:solidFill>
              </a:rPr>
              <a:t>Client Acknowledgement </a:t>
            </a:r>
            <a:r>
              <a:rPr lang="en-US" sz="1600">
                <a:solidFill>
                  <a:sysClr val="windowText" lastClr="000000"/>
                </a:solidFill>
              </a:rPr>
              <a:t>of receipt of funds</a:t>
            </a:r>
          </a:p>
        </p:txBody>
      </p:sp>
      <p:sp>
        <p:nvSpPr>
          <p:cNvPr id="72" name="Rectangle: Rounded Corners 71">
            <a:extLst>
              <a:ext uri="{FF2B5EF4-FFF2-40B4-BE49-F238E27FC236}">
                <a16:creationId xmlns:a16="http://schemas.microsoft.com/office/drawing/2014/main" id="{B78BB7D4-B16B-43E4-BC27-ECDE1FA24F5C}"/>
              </a:ext>
            </a:extLst>
          </p:cNvPr>
          <p:cNvSpPr/>
          <p:nvPr/>
        </p:nvSpPr>
        <p:spPr>
          <a:xfrm>
            <a:off x="4750570" y="4630253"/>
            <a:ext cx="3230453"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Proof the agency </a:t>
            </a:r>
            <a:r>
              <a:rPr lang="en-US" sz="1600" i="1" u="sng">
                <a:solidFill>
                  <a:sysClr val="windowText" lastClr="000000"/>
                </a:solidFill>
              </a:rPr>
              <a:t>paid</a:t>
            </a:r>
            <a:r>
              <a:rPr lang="en-US" sz="1600">
                <a:solidFill>
                  <a:sysClr val="windowText" lastClr="000000"/>
                </a:solidFill>
              </a:rPr>
              <a:t> for the good/service</a:t>
            </a:r>
          </a:p>
        </p:txBody>
      </p:sp>
      <p:sp>
        <p:nvSpPr>
          <p:cNvPr id="73" name="Rectangle: Rounded Corners 72">
            <a:extLst>
              <a:ext uri="{FF2B5EF4-FFF2-40B4-BE49-F238E27FC236}">
                <a16:creationId xmlns:a16="http://schemas.microsoft.com/office/drawing/2014/main" id="{9531B4E1-2957-4E7D-B8B5-3EAD189A3BB1}"/>
              </a:ext>
            </a:extLst>
          </p:cNvPr>
          <p:cNvSpPr/>
          <p:nvPr/>
        </p:nvSpPr>
        <p:spPr>
          <a:xfrm>
            <a:off x="8645229" y="3794525"/>
            <a:ext cx="2218093" cy="627153"/>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bg1"/>
                </a:solidFill>
              </a:rPr>
              <a:t>Itemized Receipt w/date</a:t>
            </a:r>
          </a:p>
        </p:txBody>
      </p:sp>
      <p:sp>
        <p:nvSpPr>
          <p:cNvPr id="74" name="Rectangle: Rounded Corners 73">
            <a:extLst>
              <a:ext uri="{FF2B5EF4-FFF2-40B4-BE49-F238E27FC236}">
                <a16:creationId xmlns:a16="http://schemas.microsoft.com/office/drawing/2014/main" id="{1C67EBAC-D3B3-43DB-AD0B-91CAE2B7BF7A}"/>
              </a:ext>
            </a:extLst>
          </p:cNvPr>
          <p:cNvSpPr/>
          <p:nvPr/>
        </p:nvSpPr>
        <p:spPr>
          <a:xfrm>
            <a:off x="4750570" y="5457923"/>
            <a:ext cx="3230450"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Shows that a specific client </a:t>
            </a:r>
            <a:r>
              <a:rPr lang="en-US" sz="1600" i="1" u="sng">
                <a:solidFill>
                  <a:sysClr val="windowText" lastClr="000000"/>
                </a:solidFill>
              </a:rPr>
              <a:t>received</a:t>
            </a:r>
            <a:r>
              <a:rPr lang="en-US" sz="1600">
                <a:solidFill>
                  <a:sysClr val="windowText" lastClr="000000"/>
                </a:solidFill>
              </a:rPr>
              <a:t> the good/service </a:t>
            </a:r>
          </a:p>
        </p:txBody>
      </p:sp>
      <p:sp>
        <p:nvSpPr>
          <p:cNvPr id="75" name="Rectangle: Rounded Corners 74">
            <a:extLst>
              <a:ext uri="{FF2B5EF4-FFF2-40B4-BE49-F238E27FC236}">
                <a16:creationId xmlns:a16="http://schemas.microsoft.com/office/drawing/2014/main" id="{528BFB98-C27F-46B4-A41D-732CA707C0F5}"/>
              </a:ext>
            </a:extLst>
          </p:cNvPr>
          <p:cNvSpPr/>
          <p:nvPr/>
        </p:nvSpPr>
        <p:spPr>
          <a:xfrm>
            <a:off x="8645236" y="5483921"/>
            <a:ext cx="2218086" cy="627153"/>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bg1"/>
                </a:solidFill>
              </a:rPr>
              <a:t>USCCB RF-35 and RF-19</a:t>
            </a:r>
          </a:p>
        </p:txBody>
      </p:sp>
      <p:sp>
        <p:nvSpPr>
          <p:cNvPr id="14" name="TextBox 13">
            <a:extLst>
              <a:ext uri="{FF2B5EF4-FFF2-40B4-BE49-F238E27FC236}">
                <a16:creationId xmlns:a16="http://schemas.microsoft.com/office/drawing/2014/main" id="{1B37ED77-0080-4FA3-861E-91F5D3FD8E25}"/>
              </a:ext>
            </a:extLst>
          </p:cNvPr>
          <p:cNvSpPr txBox="1"/>
          <p:nvPr/>
        </p:nvSpPr>
        <p:spPr>
          <a:xfrm>
            <a:off x="825113" y="3092394"/>
            <a:ext cx="3463128" cy="400110"/>
          </a:xfrm>
          <a:prstGeom prst="rect">
            <a:avLst/>
          </a:prstGeom>
          <a:noFill/>
        </p:spPr>
        <p:txBody>
          <a:bodyPr wrap="none" rtlCol="0">
            <a:spAutoFit/>
          </a:bodyPr>
          <a:lstStyle/>
          <a:p>
            <a:r>
              <a:rPr lang="en-US" sz="2000" b="1"/>
              <a:t>Type of Source Documentation</a:t>
            </a:r>
          </a:p>
        </p:txBody>
      </p:sp>
      <p:sp>
        <p:nvSpPr>
          <p:cNvPr id="77" name="TextBox 76">
            <a:extLst>
              <a:ext uri="{FF2B5EF4-FFF2-40B4-BE49-F238E27FC236}">
                <a16:creationId xmlns:a16="http://schemas.microsoft.com/office/drawing/2014/main" id="{DAFD871C-3F48-45AC-963A-C27D89FA5D98}"/>
              </a:ext>
            </a:extLst>
          </p:cNvPr>
          <p:cNvSpPr txBox="1"/>
          <p:nvPr/>
        </p:nvSpPr>
        <p:spPr>
          <a:xfrm>
            <a:off x="5770162" y="3077007"/>
            <a:ext cx="1058303" cy="400110"/>
          </a:xfrm>
          <a:prstGeom prst="rect">
            <a:avLst/>
          </a:prstGeom>
          <a:noFill/>
        </p:spPr>
        <p:txBody>
          <a:bodyPr wrap="none" rtlCol="0">
            <a:spAutoFit/>
          </a:bodyPr>
          <a:lstStyle/>
          <a:p>
            <a:r>
              <a:rPr lang="en-US" sz="2000" b="1"/>
              <a:t>Purpose</a:t>
            </a:r>
          </a:p>
        </p:txBody>
      </p:sp>
      <p:cxnSp>
        <p:nvCxnSpPr>
          <p:cNvPr id="20" name="Straight Connector 19">
            <a:extLst>
              <a:ext uri="{FF2B5EF4-FFF2-40B4-BE49-F238E27FC236}">
                <a16:creationId xmlns:a16="http://schemas.microsoft.com/office/drawing/2014/main" id="{D9DFD644-FC3A-4F93-A830-AECC5AE1594F}"/>
              </a:ext>
            </a:extLst>
          </p:cNvPr>
          <p:cNvCxnSpPr>
            <a:cxnSpLocks/>
          </p:cNvCxnSpPr>
          <p:nvPr/>
        </p:nvCxnSpPr>
        <p:spPr>
          <a:xfrm>
            <a:off x="8220877" y="3235076"/>
            <a:ext cx="0" cy="2973813"/>
          </a:xfrm>
          <a:prstGeom prst="line">
            <a:avLst/>
          </a:prstGeom>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ADA6FDC2-26CE-4E21-B067-FE07345BD841}"/>
              </a:ext>
            </a:extLst>
          </p:cNvPr>
          <p:cNvSpPr txBox="1"/>
          <p:nvPr/>
        </p:nvSpPr>
        <p:spPr>
          <a:xfrm>
            <a:off x="8645236" y="3167902"/>
            <a:ext cx="6096000" cy="400110"/>
          </a:xfrm>
          <a:prstGeom prst="rect">
            <a:avLst/>
          </a:prstGeom>
          <a:noFill/>
        </p:spPr>
        <p:txBody>
          <a:bodyPr wrap="square">
            <a:spAutoFit/>
          </a:bodyPr>
          <a:lstStyle/>
          <a:p>
            <a:r>
              <a:rPr lang="en-US" sz="2000" b="1"/>
              <a:t>Documentation</a:t>
            </a:r>
            <a:endParaRPr lang="en-US" sz="2000"/>
          </a:p>
        </p:txBody>
      </p:sp>
      <p:sp>
        <p:nvSpPr>
          <p:cNvPr id="19" name="Rectangle: Rounded Corners 18">
            <a:extLst>
              <a:ext uri="{FF2B5EF4-FFF2-40B4-BE49-F238E27FC236}">
                <a16:creationId xmlns:a16="http://schemas.microsoft.com/office/drawing/2014/main" id="{C7F8F60B-A8A3-46AF-937B-414CCEBF621B}"/>
              </a:ext>
            </a:extLst>
          </p:cNvPr>
          <p:cNvSpPr/>
          <p:nvPr/>
        </p:nvSpPr>
        <p:spPr>
          <a:xfrm>
            <a:off x="8645229" y="4604784"/>
            <a:ext cx="2218086" cy="730696"/>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bg1"/>
                </a:solidFill>
              </a:rPr>
              <a:t>Receipt with last 4 digits of credit card OR check stubs</a:t>
            </a:r>
          </a:p>
        </p:txBody>
      </p:sp>
      <p:sp>
        <p:nvSpPr>
          <p:cNvPr id="21" name="Rectangle: Rounded Corners 20">
            <a:extLst>
              <a:ext uri="{FF2B5EF4-FFF2-40B4-BE49-F238E27FC236}">
                <a16:creationId xmlns:a16="http://schemas.microsoft.com/office/drawing/2014/main" id="{12EF5AA8-2127-417B-BE61-03198E0D8BD2}"/>
              </a:ext>
            </a:extLst>
          </p:cNvPr>
          <p:cNvSpPr/>
          <p:nvPr/>
        </p:nvSpPr>
        <p:spPr>
          <a:xfrm>
            <a:off x="4750570" y="3794526"/>
            <a:ext cx="3230454" cy="74455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solidFill>
              </a:rPr>
              <a:t>Shows that the agency is </a:t>
            </a:r>
            <a:r>
              <a:rPr lang="en-US" sz="1600" i="1" u="sng">
                <a:solidFill>
                  <a:schemeClr val="tx1"/>
                </a:solidFill>
              </a:rPr>
              <a:t>required</a:t>
            </a:r>
            <a:r>
              <a:rPr lang="en-US" sz="1600">
                <a:solidFill>
                  <a:schemeClr val="tx1"/>
                </a:solidFill>
              </a:rPr>
              <a:t> to pay for a good/service. Must include a date.</a:t>
            </a:r>
          </a:p>
        </p:txBody>
      </p:sp>
      <p:pic>
        <p:nvPicPr>
          <p:cNvPr id="4" name="Graphic 3" descr="Bus with solid fill">
            <a:extLst>
              <a:ext uri="{FF2B5EF4-FFF2-40B4-BE49-F238E27FC236}">
                <a16:creationId xmlns:a16="http://schemas.microsoft.com/office/drawing/2014/main" id="{5C930693-51A6-41B7-862F-C4366FA591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78836" y="54293"/>
            <a:ext cx="914400" cy="914400"/>
          </a:xfrm>
          <a:prstGeom prst="rect">
            <a:avLst/>
          </a:prstGeom>
        </p:spPr>
      </p:pic>
    </p:spTree>
    <p:extLst>
      <p:ext uri="{BB962C8B-B14F-4D97-AF65-F5344CB8AC3E}">
        <p14:creationId xmlns:p14="http://schemas.microsoft.com/office/powerpoint/2010/main" val="3602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5"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65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D3484B-516D-4DE6-82EB-A2EE43332472}"/>
              </a:ext>
            </a:extLst>
          </p:cNvPr>
          <p:cNvSpPr txBox="1"/>
          <p:nvPr/>
        </p:nvSpPr>
        <p:spPr>
          <a:xfrm>
            <a:off x="1476153" y="1780873"/>
            <a:ext cx="9239693" cy="2123658"/>
          </a:xfrm>
          <a:prstGeom prst="rect">
            <a:avLst/>
          </a:prstGeom>
          <a:noFill/>
        </p:spPr>
        <p:txBody>
          <a:bodyPr wrap="square" lIns="91440" tIns="45720" rIns="91440" bIns="45720" rtlCol="0" anchor="t">
            <a:spAutoFit/>
          </a:bodyPr>
          <a:lstStyle/>
          <a:p>
            <a:pPr algn="ctr"/>
            <a:r>
              <a:rPr lang="en-US" sz="6600">
                <a:solidFill>
                  <a:schemeClr val="bg1"/>
                </a:solidFill>
              </a:rPr>
              <a:t>Frequently Asked Questions</a:t>
            </a:r>
            <a:endParaRPr lang="en-US">
              <a:solidFill>
                <a:schemeClr val="bg1"/>
              </a:solidFill>
            </a:endParaRPr>
          </a:p>
        </p:txBody>
      </p:sp>
      <p:sp>
        <p:nvSpPr>
          <p:cNvPr id="4" name="TextBox 3">
            <a:extLst>
              <a:ext uri="{FF2B5EF4-FFF2-40B4-BE49-F238E27FC236}">
                <a16:creationId xmlns:a16="http://schemas.microsoft.com/office/drawing/2014/main" id="{93C95661-6962-2337-8C3C-5B35D061C4C3}"/>
              </a:ext>
            </a:extLst>
          </p:cNvPr>
          <p:cNvSpPr txBox="1"/>
          <p:nvPr/>
        </p:nvSpPr>
        <p:spPr>
          <a:xfrm>
            <a:off x="2392907" y="3894159"/>
            <a:ext cx="738343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a:solidFill>
                  <a:srgbClr val="FFFFFF"/>
                </a:solidFill>
              </a:rPr>
              <a:t>Seven situations that can be tricky to navigate</a:t>
            </a:r>
            <a:endParaRPr lang="en-US">
              <a:cs typeface="Calibri" panose="020F0502020204030204"/>
            </a:endParaRPr>
          </a:p>
        </p:txBody>
      </p:sp>
    </p:spTree>
    <p:extLst>
      <p:ext uri="{BB962C8B-B14F-4D97-AF65-F5344CB8AC3E}">
        <p14:creationId xmlns:p14="http://schemas.microsoft.com/office/powerpoint/2010/main" val="245986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702874"/>
            <a:ext cx="1094284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FAQ #1: Obligation and Disbursement</a:t>
            </a:r>
            <a:endParaRPr kumimoji="0" lang="en-US" sz="4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9559" y="1492180"/>
            <a:ext cx="10942842" cy="986122"/>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What dates should I keep in mind to ensure my agency can seek reimbursement for direct assistance funds provided to/spent on behalf of a case?</a:t>
            </a: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2777837"/>
            <a:ext cx="10949173" cy="332358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880133" y="2962104"/>
            <a:ext cx="8700135" cy="31393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Per recent federal guidance on direct assistance and USCCB’s internal financial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Process checks/issue funds: no later than the last day of the service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Provide to client or vendor: no later than 10 calendar days after the service period 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Client acknowledgment: no later than 10 calendar days after the service period ends.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defRPr/>
            </a:pPr>
            <a:r>
              <a:rPr lang="en-US" b="1" u="sng">
                <a:solidFill>
                  <a:srgbClr val="FF0000"/>
                </a:solidFill>
                <a:latin typeface="Calibri"/>
                <a:ea typeface="Calibri"/>
                <a:cs typeface="Times New Roman"/>
              </a:rPr>
              <a:t>R&amp;P Only</a:t>
            </a:r>
            <a:r>
              <a:rPr lang="en-US">
                <a:latin typeface="Calibri"/>
                <a:ea typeface="Calibri"/>
                <a:cs typeface="Times New Roman"/>
              </a:rPr>
              <a:t> - Submit</a:t>
            </a:r>
            <a:r>
              <a:rPr kumimoji="0" lang="en-US" sz="1800" b="0" i="0" u="none" strike="noStrike" kern="1200" cap="none" spc="0" normalizeH="0" baseline="0" noProof="0">
                <a:ln>
                  <a:noFill/>
                </a:ln>
                <a:effectLst/>
                <a:uLnTx/>
                <a:uFillTx/>
                <a:latin typeface="Calibri"/>
                <a:ea typeface="Calibri"/>
                <a:cs typeface="Times New Roman"/>
              </a:rPr>
              <a:t> reimbursement request in MRIS: no later than </a:t>
            </a:r>
            <a:r>
              <a:rPr kumimoji="0" lang="en-US" sz="1800" b="1" i="1" u="none" strike="noStrike" kern="1200" cap="none" spc="0" normalizeH="0" baseline="0" noProof="0">
                <a:ln>
                  <a:noFill/>
                </a:ln>
                <a:solidFill>
                  <a:srgbClr val="FF0000"/>
                </a:solidFill>
                <a:effectLst/>
                <a:uLnTx/>
                <a:uFillTx/>
                <a:latin typeface="Calibri"/>
                <a:ea typeface="Calibri"/>
                <a:cs typeface="Times New Roman"/>
              </a:rPr>
              <a:t>90 calendar days </a:t>
            </a:r>
            <a:r>
              <a:rPr kumimoji="0" lang="en-US" sz="1800" b="0" i="0" u="none" strike="noStrike" kern="1200" cap="none" spc="0" normalizeH="0" baseline="0" noProof="0">
                <a:ln>
                  <a:noFill/>
                </a:ln>
                <a:effectLst/>
                <a:uLnTx/>
                <a:uFillTx/>
                <a:latin typeface="Calibri"/>
                <a:ea typeface="Calibri"/>
                <a:cs typeface="Times New Roman"/>
              </a:rPr>
              <a:t>after the service period ends.</a:t>
            </a:r>
            <a:endParaRPr lang="en-US" sz="1800" b="0" i="0" u="none" strike="noStrike" kern="1200" cap="none" spc="0" normalizeH="0" baseline="0" noProof="0">
              <a:ln>
                <a:noFill/>
              </a:ln>
              <a:effectLst/>
              <a:uLnTx/>
              <a:uFillTx/>
              <a:latin typeface="Calibri"/>
              <a:ea typeface="Calibri"/>
              <a:cs typeface="Times New Roman"/>
            </a:endParaRPr>
          </a:p>
        </p:txBody>
      </p:sp>
      <p:sp>
        <p:nvSpPr>
          <p:cNvPr id="56" name="TextBox 55">
            <a:extLst>
              <a:ext uri="{FF2B5EF4-FFF2-40B4-BE49-F238E27FC236}">
                <a16:creationId xmlns:a16="http://schemas.microsoft.com/office/drawing/2014/main" id="{5C6ABBEC-AAF7-4378-9660-7653FC39C2B6}"/>
              </a:ext>
            </a:extLst>
          </p:cNvPr>
          <p:cNvSpPr txBox="1"/>
          <p:nvPr/>
        </p:nvSpPr>
        <p:spPr>
          <a:xfrm>
            <a:off x="9827173" y="4330439"/>
            <a:ext cx="1177094" cy="33855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endParaRPr>
          </a:p>
        </p:txBody>
      </p:sp>
      <p:pic>
        <p:nvPicPr>
          <p:cNvPr id="47" name="Picture 16">
            <a:extLst>
              <a:ext uri="{FF2B5EF4-FFF2-40B4-BE49-F238E27FC236}">
                <a16:creationId xmlns:a16="http://schemas.microsoft.com/office/drawing/2014/main" id="{29E4E4CA-F4A8-4238-BB1C-2D412734B4FF}"/>
              </a:ext>
            </a:extLst>
          </p:cNvPr>
          <p:cNvPicPr>
            <a:picLocks noChangeAspect="1"/>
          </p:cNvPicPr>
          <p:nvPr/>
        </p:nvPicPr>
        <p:blipFill>
          <a:blip r:embed="rId2"/>
          <a:srcRect/>
          <a:stretch>
            <a:fillRect/>
          </a:stretch>
        </p:blipFill>
        <p:spPr>
          <a:xfrm>
            <a:off x="10017170" y="3241292"/>
            <a:ext cx="977025" cy="1549319"/>
          </a:xfrm>
          <a:prstGeom prst="rect">
            <a:avLst/>
          </a:prstGeom>
        </p:spPr>
      </p:pic>
      <p:pic>
        <p:nvPicPr>
          <p:cNvPr id="48" name="Picture 19">
            <a:extLst>
              <a:ext uri="{FF2B5EF4-FFF2-40B4-BE49-F238E27FC236}">
                <a16:creationId xmlns:a16="http://schemas.microsoft.com/office/drawing/2014/main" id="{9C5825FC-8AD7-4C18-B6C7-5B05DA82DE5D}"/>
              </a:ext>
            </a:extLst>
          </p:cNvPr>
          <p:cNvPicPr>
            <a:picLocks noChangeAspect="1"/>
          </p:cNvPicPr>
          <p:nvPr/>
        </p:nvPicPr>
        <p:blipFill>
          <a:blip r:embed="rId3"/>
          <a:srcRect/>
          <a:stretch>
            <a:fillRect/>
          </a:stretch>
        </p:blipFill>
        <p:spPr>
          <a:xfrm>
            <a:off x="9553805" y="4370368"/>
            <a:ext cx="1909366" cy="1973562"/>
          </a:xfrm>
          <a:prstGeom prst="rect">
            <a:avLst/>
          </a:prstGeom>
        </p:spPr>
      </p:pic>
    </p:spTree>
    <p:extLst>
      <p:ext uri="{BB962C8B-B14F-4D97-AF65-F5344CB8AC3E}">
        <p14:creationId xmlns:p14="http://schemas.microsoft.com/office/powerpoint/2010/main" val="1692135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210457" y="479380"/>
            <a:ext cx="1177108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FAQ #2: Earmarked vs. Unrestricted Funds</a:t>
            </a: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497114" y="1861791"/>
            <a:ext cx="11197772" cy="471714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CC9D59C-E85A-4E2D-AB95-89D815931D24}"/>
              </a:ext>
            </a:extLst>
          </p:cNvPr>
          <p:cNvSpPr txBox="1"/>
          <p:nvPr/>
        </p:nvSpPr>
        <p:spPr>
          <a:xfrm>
            <a:off x="1030517" y="2090060"/>
            <a:ext cx="4804225" cy="424731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Earmarked Funds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Providing a check, cash, or gift card(s) to clients with a purpose that is specified in the case file.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The most common examples 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 the case notes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on the financial summary sheet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on the client signature form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on the check itself or the check stub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These funds, whether distributed in combination with or separately from pocket money, </a:t>
            </a:r>
            <a:r>
              <a:rPr kumimoji="0" lang="en-US" sz="1800" b="1" i="0" u="sng" strike="noStrike" kern="1200" cap="none" spc="0" normalizeH="0" baseline="0" noProof="0">
                <a:ln>
                  <a:noFill/>
                </a:ln>
                <a:solidFill>
                  <a:srgbClr val="00765A"/>
                </a:solidFill>
                <a:effectLst/>
                <a:uLnTx/>
                <a:uFillTx/>
                <a:latin typeface="Calibri" panose="020F0502020204030204"/>
                <a:ea typeface="+mn-ea"/>
                <a:cs typeface="+mn-cs"/>
              </a:rPr>
              <a:t>must be accompanied by source documentation (usually a receipt) in the case file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as evidence the funds were spent for the intended purpose.</a:t>
            </a:r>
          </a:p>
        </p:txBody>
      </p:sp>
      <p:sp>
        <p:nvSpPr>
          <p:cNvPr id="30" name="TextBox 29">
            <a:extLst>
              <a:ext uri="{FF2B5EF4-FFF2-40B4-BE49-F238E27FC236}">
                <a16:creationId xmlns:a16="http://schemas.microsoft.com/office/drawing/2014/main" id="{AB74EDAA-51F2-4A12-93C5-CC16D3A5DAA1}"/>
              </a:ext>
            </a:extLst>
          </p:cNvPr>
          <p:cNvSpPr txBox="1"/>
          <p:nvPr/>
        </p:nvSpPr>
        <p:spPr>
          <a:xfrm>
            <a:off x="6096000" y="2090060"/>
            <a:ext cx="5337628" cy="424731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Pocket Money or Cash Allowance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Providing a check, cash, and/or gift card(s) to clients with the label of pocket money or cash allowance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Other terms your agency might use include: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Pocket cash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R&amp;P-1, MG-1,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MG pocket money/DA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Welcome money (please avoid this 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These funds should be disbursed directly to the client with no earmarked purpose other than the examples above to demonstrate compliance with the grant requirements. </a:t>
            </a:r>
            <a:r>
              <a:rPr kumimoji="0" lang="en-US" sz="1800" b="1" i="0" u="sng" strike="noStrike" kern="1200" cap="none" spc="0" normalizeH="0" baseline="0" noProof="0">
                <a:ln>
                  <a:noFill/>
                </a:ln>
                <a:solidFill>
                  <a:srgbClr val="00765A"/>
                </a:solidFill>
                <a:effectLst/>
                <a:uLnTx/>
                <a:uFillTx/>
                <a:latin typeface="Calibri" panose="020F0502020204030204"/>
                <a:ea typeface="+mn-ea"/>
                <a:cs typeface="+mn-cs"/>
              </a:rPr>
              <a:t>No receipts are required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since clients can spend the funds on anything (even if unallowable)</a:t>
            </a:r>
          </a:p>
        </p:txBody>
      </p:sp>
      <p:sp>
        <p:nvSpPr>
          <p:cNvPr id="31" name="Rectangle: Rounded Corners 30">
            <a:extLst>
              <a:ext uri="{FF2B5EF4-FFF2-40B4-BE49-F238E27FC236}">
                <a16:creationId xmlns:a16="http://schemas.microsoft.com/office/drawing/2014/main" id="{C17E67BC-1438-42F7-9110-AAD2753963B1}"/>
              </a:ext>
            </a:extLst>
          </p:cNvPr>
          <p:cNvSpPr/>
          <p:nvPr/>
        </p:nvSpPr>
        <p:spPr>
          <a:xfrm>
            <a:off x="755208" y="1248821"/>
            <a:ext cx="10681584" cy="594274"/>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libri" panose="020F0502020204030204"/>
                <a:ea typeface="+mn-ea"/>
                <a:cs typeface="+mn-cs"/>
              </a:rPr>
              <a:t>What source documentation is </a:t>
            </a:r>
            <a:r>
              <a:rPr lang="en-US" sz="2000">
                <a:latin typeface="Calibri" panose="020F0502020204030204"/>
              </a:rPr>
              <a:t>needed</a:t>
            </a:r>
            <a:r>
              <a:rPr kumimoji="0" lang="en-US" sz="2000" b="0" i="0" u="none" strike="noStrike" kern="1200" cap="none" spc="0" normalizeH="0" baseline="0" noProof="0">
                <a:ln>
                  <a:noFill/>
                </a:ln>
                <a:effectLst/>
                <a:uLnTx/>
                <a:uFillTx/>
                <a:latin typeface="Calibri" panose="020F0502020204030204"/>
                <a:ea typeface="+mn-ea"/>
                <a:cs typeface="+mn-cs"/>
              </a:rPr>
              <a:t> for checks/cash provided directly to clients?</a:t>
            </a:r>
          </a:p>
        </p:txBody>
      </p:sp>
    </p:spTree>
    <p:extLst>
      <p:ext uri="{BB962C8B-B14F-4D97-AF65-F5344CB8AC3E}">
        <p14:creationId xmlns:p14="http://schemas.microsoft.com/office/powerpoint/2010/main" val="1363736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6660859" cy="769441"/>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Zoom Features</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3" name="Oval 2">
            <a:extLst>
              <a:ext uri="{FF2B5EF4-FFF2-40B4-BE49-F238E27FC236}">
                <a16:creationId xmlns:a16="http://schemas.microsoft.com/office/drawing/2014/main" id="{46EE2E70-DCD0-4A61-9D3E-EA30AA887672}"/>
              </a:ext>
            </a:extLst>
          </p:cNvPr>
          <p:cNvSpPr/>
          <p:nvPr/>
        </p:nvSpPr>
        <p:spPr>
          <a:xfrm>
            <a:off x="5981350" y="90981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4" name="Oval 3">
            <a:extLst>
              <a:ext uri="{FF2B5EF4-FFF2-40B4-BE49-F238E27FC236}">
                <a16:creationId xmlns:a16="http://schemas.microsoft.com/office/drawing/2014/main" id="{8333C72B-2003-456C-ACE1-CDA6C47C154B}"/>
              </a:ext>
            </a:extLst>
          </p:cNvPr>
          <p:cNvSpPr/>
          <p:nvPr/>
        </p:nvSpPr>
        <p:spPr>
          <a:xfrm>
            <a:off x="8189053" y="90981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5" name="Oval 4">
            <a:extLst>
              <a:ext uri="{FF2B5EF4-FFF2-40B4-BE49-F238E27FC236}">
                <a16:creationId xmlns:a16="http://schemas.microsoft.com/office/drawing/2014/main" id="{EB6D1EB2-4A6D-4D9E-B7F3-7FE252DA79C8}"/>
              </a:ext>
            </a:extLst>
          </p:cNvPr>
          <p:cNvSpPr/>
          <p:nvPr/>
        </p:nvSpPr>
        <p:spPr>
          <a:xfrm>
            <a:off x="10395357" y="90981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9559" y="2206947"/>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7" name="TextBox 6">
            <a:extLst>
              <a:ext uri="{FF2B5EF4-FFF2-40B4-BE49-F238E27FC236}">
                <a16:creationId xmlns:a16="http://schemas.microsoft.com/office/drawing/2014/main" id="{381FC18D-3CE4-40A5-9178-17FED8F1589F}"/>
              </a:ext>
            </a:extLst>
          </p:cNvPr>
          <p:cNvSpPr txBox="1"/>
          <p:nvPr/>
        </p:nvSpPr>
        <p:spPr>
          <a:xfrm>
            <a:off x="5915916" y="1568857"/>
            <a:ext cx="679508" cy="338554"/>
          </a:xfrm>
          <a:prstGeom prst="rect">
            <a:avLst/>
          </a:prstGeom>
          <a:noFill/>
        </p:spPr>
        <p:txBody>
          <a:bodyPr wrap="square" rtlCol="0">
            <a:spAutoFit/>
          </a:bodyPr>
          <a:lstStyle/>
          <a:p>
            <a:r>
              <a:rPr lang="en-US" sz="1600">
                <a:latin typeface="Open Sans" panose="020B0606030504020204" pitchFamily="34" charset="0"/>
                <a:ea typeface="Open Sans" panose="020B0606030504020204" pitchFamily="34" charset="0"/>
                <a:cs typeface="Open Sans" panose="020B0606030504020204" pitchFamily="34" charset="0"/>
              </a:rPr>
              <a:t>Chat</a:t>
            </a:r>
          </a:p>
        </p:txBody>
      </p:sp>
      <p:sp>
        <p:nvSpPr>
          <p:cNvPr id="8" name="TextBox 7">
            <a:extLst>
              <a:ext uri="{FF2B5EF4-FFF2-40B4-BE49-F238E27FC236}">
                <a16:creationId xmlns:a16="http://schemas.microsoft.com/office/drawing/2014/main" id="{5AAF7F9D-9406-4702-9C38-2D78212704EB}"/>
              </a:ext>
            </a:extLst>
          </p:cNvPr>
          <p:cNvSpPr txBox="1"/>
          <p:nvPr/>
        </p:nvSpPr>
        <p:spPr>
          <a:xfrm>
            <a:off x="8123619" y="1568857"/>
            <a:ext cx="679508" cy="338554"/>
          </a:xfrm>
          <a:prstGeom prst="rect">
            <a:avLst/>
          </a:prstGeom>
          <a:noFill/>
        </p:spPr>
        <p:txBody>
          <a:bodyPr wrap="square" rtlCol="0">
            <a:spAutoFit/>
          </a:bodyPr>
          <a:lstStyle/>
          <a:p>
            <a:r>
              <a:rPr lang="en-US" sz="1600">
                <a:latin typeface="Open Sans" panose="020B0606030504020204" pitchFamily="34" charset="0"/>
                <a:ea typeface="Open Sans" panose="020B0606030504020204" pitchFamily="34" charset="0"/>
                <a:cs typeface="Open Sans" panose="020B0606030504020204" pitchFamily="34" charset="0"/>
              </a:rPr>
              <a:t>Q&amp;A</a:t>
            </a:r>
          </a:p>
        </p:txBody>
      </p:sp>
      <p:sp>
        <p:nvSpPr>
          <p:cNvPr id="9" name="TextBox 8">
            <a:extLst>
              <a:ext uri="{FF2B5EF4-FFF2-40B4-BE49-F238E27FC236}">
                <a16:creationId xmlns:a16="http://schemas.microsoft.com/office/drawing/2014/main" id="{D9B3A551-F144-424F-A417-E2F297ADDD0F}"/>
              </a:ext>
            </a:extLst>
          </p:cNvPr>
          <p:cNvSpPr txBox="1"/>
          <p:nvPr/>
        </p:nvSpPr>
        <p:spPr>
          <a:xfrm>
            <a:off x="10043788" y="1568857"/>
            <a:ext cx="1251778" cy="338554"/>
          </a:xfrm>
          <a:prstGeom prst="rect">
            <a:avLst/>
          </a:prstGeom>
          <a:noFill/>
        </p:spPr>
        <p:txBody>
          <a:bodyPr wrap="square" rtlCol="0">
            <a:spAutoFit/>
          </a:bodyPr>
          <a:lstStyle/>
          <a:p>
            <a:r>
              <a:rPr lang="en-US" sz="1600">
                <a:latin typeface="Open Sans" panose="020B0606030504020204" pitchFamily="34" charset="0"/>
                <a:ea typeface="Open Sans" panose="020B0606030504020204" pitchFamily="34" charset="0"/>
                <a:cs typeface="Open Sans" panose="020B0606030504020204" pitchFamily="34" charset="0"/>
              </a:rPr>
              <a:t>Raise Hand</a:t>
            </a: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3043656"/>
            <a:ext cx="10949173" cy="332358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947956" y="3966786"/>
            <a:ext cx="6904139" cy="1477328"/>
          </a:xfrm>
          <a:prstGeom prst="rect">
            <a:avLst/>
          </a:prstGeom>
          <a:noFill/>
        </p:spPr>
        <p:txBody>
          <a:bodyPr wrap="square" rtlCol="0">
            <a:spAutoFit/>
          </a:bodyPr>
          <a:lstStyle/>
          <a:p>
            <a:r>
              <a:rPr lang="en-US" b="1">
                <a:latin typeface="Open Sans" panose="020B0606030504020204" pitchFamily="34" charset="0"/>
                <a:ea typeface="Open Sans" panose="020B0606030504020204" pitchFamily="34" charset="0"/>
                <a:cs typeface="Open Sans" panose="020B0606030504020204" pitchFamily="34" charset="0"/>
              </a:rPr>
              <a:t>Interact with presenters and attendees by:</a:t>
            </a:r>
          </a:p>
          <a:p>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Typing into the chat box</a:t>
            </a: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Asking questions in the Q&amp;A </a:t>
            </a: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Raising your hand</a:t>
            </a:r>
          </a:p>
        </p:txBody>
      </p:sp>
      <p:grpSp>
        <p:nvGrpSpPr>
          <p:cNvPr id="22" name="Group 21">
            <a:extLst>
              <a:ext uri="{FF2B5EF4-FFF2-40B4-BE49-F238E27FC236}">
                <a16:creationId xmlns:a16="http://schemas.microsoft.com/office/drawing/2014/main" id="{85975A4F-2062-4626-BB88-A3AD7D38D795}"/>
              </a:ext>
            </a:extLst>
          </p:cNvPr>
          <p:cNvGrpSpPr/>
          <p:nvPr/>
        </p:nvGrpSpPr>
        <p:grpSpPr>
          <a:xfrm>
            <a:off x="9627132" y="4705450"/>
            <a:ext cx="2085090" cy="2002501"/>
            <a:chOff x="4997227" y="1643928"/>
            <a:chExt cx="2610486" cy="2507086"/>
          </a:xfrm>
        </p:grpSpPr>
        <p:sp>
          <p:nvSpPr>
            <p:cNvPr id="23" name="Rectangle 22">
              <a:extLst>
                <a:ext uri="{FF2B5EF4-FFF2-40B4-BE49-F238E27FC236}">
                  <a16:creationId xmlns:a16="http://schemas.microsoft.com/office/drawing/2014/main" id="{C5E1F698-709B-4F34-A235-2E5579DE10B9}"/>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3441223A-8DFF-40BE-983F-0CD24BD03E2C}"/>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66361BC-B985-46A7-965C-9955FFE6A6B3}"/>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9912B24-FB96-4EFD-8C9B-10C093D4A11A}"/>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F75A25-2FF4-4C33-95D8-D05E8BCE7225}"/>
              </a:ext>
            </a:extLst>
          </p:cNvPr>
          <p:cNvSpPr txBox="1"/>
          <p:nvPr/>
        </p:nvSpPr>
        <p:spPr>
          <a:xfrm rot="20686718">
            <a:off x="9877504" y="5044104"/>
            <a:ext cx="1729704" cy="1077218"/>
          </a:xfrm>
          <a:prstGeom prst="rect">
            <a:avLst/>
          </a:prstGeom>
          <a:noFill/>
        </p:spPr>
        <p:txBody>
          <a:bodyPr wrap="square" rtlCol="0">
            <a:spAutoFit/>
          </a:bodyPr>
          <a:lstStyle/>
          <a:p>
            <a:pPr algn="ctr"/>
            <a:r>
              <a:rPr lang="en-US" sz="1600">
                <a:latin typeface="Open Sans" panose="020B0606030504020204" pitchFamily="34" charset="0"/>
                <a:ea typeface="Open Sans" panose="020B0606030504020204" pitchFamily="34" charset="0"/>
                <a:cs typeface="Open Sans" panose="020B0606030504020204" pitchFamily="34" charset="0"/>
              </a:rPr>
              <a:t>The Zoom toolbar is at the bottom of your screen!</a:t>
            </a:r>
          </a:p>
        </p:txBody>
      </p:sp>
    </p:spTree>
    <p:extLst>
      <p:ext uri="{BB962C8B-B14F-4D97-AF65-F5344CB8AC3E}">
        <p14:creationId xmlns:p14="http://schemas.microsoft.com/office/powerpoint/2010/main" val="459970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65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D3484B-516D-4DE6-82EB-A2EE43332472}"/>
              </a:ext>
            </a:extLst>
          </p:cNvPr>
          <p:cNvSpPr txBox="1"/>
          <p:nvPr/>
        </p:nvSpPr>
        <p:spPr>
          <a:xfrm>
            <a:off x="1476153" y="1485172"/>
            <a:ext cx="9239693" cy="3046988"/>
          </a:xfrm>
          <a:prstGeom prst="rect">
            <a:avLst/>
          </a:prstGeom>
          <a:noFill/>
        </p:spPr>
        <p:txBody>
          <a:bodyPr wrap="square" lIns="91440" tIns="45720" rIns="91440" bIns="45720" rtlCol="0" anchor="t">
            <a:spAutoFit/>
          </a:bodyPr>
          <a:lstStyle/>
          <a:p>
            <a:pPr algn="ctr"/>
            <a:r>
              <a:rPr lang="en-US" sz="4800">
                <a:solidFill>
                  <a:schemeClr val="bg1"/>
                </a:solidFill>
              </a:rPr>
              <a:t>Poll: How often do you use additional direct assistance to meet client housing, technology, or nutrition needs?</a:t>
            </a:r>
            <a:endParaRPr lang="en-US" sz="1200">
              <a:solidFill>
                <a:schemeClr val="bg1"/>
              </a:solidFill>
            </a:endParaRPr>
          </a:p>
        </p:txBody>
      </p:sp>
      <p:sp>
        <p:nvSpPr>
          <p:cNvPr id="3" name="TextBox 2">
            <a:extLst>
              <a:ext uri="{FF2B5EF4-FFF2-40B4-BE49-F238E27FC236}">
                <a16:creationId xmlns:a16="http://schemas.microsoft.com/office/drawing/2014/main" id="{146CBC67-35BA-E9B4-6537-D8E4CC001EF2}"/>
              </a:ext>
            </a:extLst>
          </p:cNvPr>
          <p:cNvSpPr txBox="1"/>
          <p:nvPr/>
        </p:nvSpPr>
        <p:spPr>
          <a:xfrm>
            <a:off x="2392907" y="5020100"/>
            <a:ext cx="738343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a:solidFill>
                  <a:srgbClr val="FFFFFF"/>
                </a:solidFill>
              </a:rPr>
              <a:t>Type into the chat: Never, Sometimes, Often, or Always</a:t>
            </a:r>
            <a:endParaRPr lang="en-US" sz="2400">
              <a:cs typeface="Calibri"/>
            </a:endParaRPr>
          </a:p>
        </p:txBody>
      </p:sp>
    </p:spTree>
    <p:extLst>
      <p:ext uri="{BB962C8B-B14F-4D97-AF65-F5344CB8AC3E}">
        <p14:creationId xmlns:p14="http://schemas.microsoft.com/office/powerpoint/2010/main" val="3002029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681610"/>
            <a:ext cx="1094284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FAQ #3: Additional Direct Assistance</a:t>
            </a:r>
            <a:endParaRPr kumimoji="0" lang="en-US" sz="4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9559" y="1470916"/>
            <a:ext cx="10942842" cy="986122"/>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What are USCCB’s expectations regarding the disbursement of additional direct assistance?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What are the case file documentation requirements for additional direct assistance?</a:t>
            </a: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2756573"/>
            <a:ext cx="10949173" cy="332358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2421540" y="2940840"/>
            <a:ext cx="9092862" cy="10618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Disbursement Expectations</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Affiliate staff are making purchases, paying vendors, and procuring items on behalf of clients</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Additional direct assistance (ADA) funds are </a:t>
            </a:r>
            <a:r>
              <a:rPr kumimoji="0" lang="en-US" sz="1800" b="1" i="0" u="sng"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not</a:t>
            </a: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being provided directly to clients</a:t>
            </a:r>
          </a:p>
        </p:txBody>
      </p:sp>
      <p:sp>
        <p:nvSpPr>
          <p:cNvPr id="56" name="TextBox 55">
            <a:extLst>
              <a:ext uri="{FF2B5EF4-FFF2-40B4-BE49-F238E27FC236}">
                <a16:creationId xmlns:a16="http://schemas.microsoft.com/office/drawing/2014/main" id="{5C6ABBEC-AAF7-4378-9660-7653FC39C2B6}"/>
              </a:ext>
            </a:extLst>
          </p:cNvPr>
          <p:cNvSpPr txBox="1"/>
          <p:nvPr/>
        </p:nvSpPr>
        <p:spPr>
          <a:xfrm>
            <a:off x="9827173" y="4309175"/>
            <a:ext cx="1177094" cy="33855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endParaRPr>
          </a:p>
        </p:txBody>
      </p:sp>
      <p:pic>
        <p:nvPicPr>
          <p:cNvPr id="13" name="Picture 8">
            <a:extLst>
              <a:ext uri="{FF2B5EF4-FFF2-40B4-BE49-F238E27FC236}">
                <a16:creationId xmlns:a16="http://schemas.microsoft.com/office/drawing/2014/main" id="{D1BB0E9D-95A6-419B-AE85-BD528E1D81D9}"/>
              </a:ext>
            </a:extLst>
          </p:cNvPr>
          <p:cNvPicPr>
            <a:picLocks noChangeAspect="1"/>
          </p:cNvPicPr>
          <p:nvPr/>
        </p:nvPicPr>
        <p:blipFill>
          <a:blip r:embed="rId2"/>
          <a:srcRect/>
          <a:stretch>
            <a:fillRect/>
          </a:stretch>
        </p:blipFill>
        <p:spPr>
          <a:xfrm>
            <a:off x="1134018" y="2974306"/>
            <a:ext cx="547983" cy="880953"/>
          </a:xfrm>
          <a:prstGeom prst="rect">
            <a:avLst/>
          </a:prstGeom>
        </p:spPr>
      </p:pic>
      <p:pic>
        <p:nvPicPr>
          <p:cNvPr id="12" name="Picture 15">
            <a:extLst>
              <a:ext uri="{FF2B5EF4-FFF2-40B4-BE49-F238E27FC236}">
                <a16:creationId xmlns:a16="http://schemas.microsoft.com/office/drawing/2014/main" id="{5DA3C9D7-83F0-4892-8060-6EDA428E107C}"/>
              </a:ext>
            </a:extLst>
          </p:cNvPr>
          <p:cNvPicPr>
            <a:picLocks noChangeAspect="1"/>
          </p:cNvPicPr>
          <p:nvPr/>
        </p:nvPicPr>
        <p:blipFill>
          <a:blip r:embed="rId3"/>
          <a:srcRect/>
          <a:stretch>
            <a:fillRect/>
          </a:stretch>
        </p:blipFill>
        <p:spPr>
          <a:xfrm flipH="1">
            <a:off x="807176" y="3172524"/>
            <a:ext cx="1440415" cy="1678451"/>
          </a:xfrm>
          <a:prstGeom prst="rect">
            <a:avLst/>
          </a:prstGeom>
        </p:spPr>
      </p:pic>
      <p:pic>
        <p:nvPicPr>
          <p:cNvPr id="15" name="Picture 28">
            <a:extLst>
              <a:ext uri="{FF2B5EF4-FFF2-40B4-BE49-F238E27FC236}">
                <a16:creationId xmlns:a16="http://schemas.microsoft.com/office/drawing/2014/main" id="{49F11000-D66B-4CC3-92DF-8F528608C269}"/>
              </a:ext>
            </a:extLst>
          </p:cNvPr>
          <p:cNvPicPr>
            <a:picLocks noChangeAspect="1"/>
          </p:cNvPicPr>
          <p:nvPr/>
        </p:nvPicPr>
        <p:blipFill>
          <a:blip r:embed="rId4"/>
          <a:srcRect l="958" t="958" r="2927" b="627"/>
          <a:stretch>
            <a:fillRect/>
          </a:stretch>
        </p:blipFill>
        <p:spPr>
          <a:xfrm>
            <a:off x="1157975" y="4139732"/>
            <a:ext cx="564979" cy="1738647"/>
          </a:xfrm>
          <a:prstGeom prst="rect">
            <a:avLst/>
          </a:prstGeom>
        </p:spPr>
      </p:pic>
      <p:sp>
        <p:nvSpPr>
          <p:cNvPr id="16" name="TextBox 15">
            <a:extLst>
              <a:ext uri="{FF2B5EF4-FFF2-40B4-BE49-F238E27FC236}">
                <a16:creationId xmlns:a16="http://schemas.microsoft.com/office/drawing/2014/main" id="{615259AE-6059-4C3E-B092-E56879856732}"/>
              </a:ext>
            </a:extLst>
          </p:cNvPr>
          <p:cNvSpPr txBox="1"/>
          <p:nvPr/>
        </p:nvSpPr>
        <p:spPr>
          <a:xfrm>
            <a:off x="2421539" y="4309175"/>
            <a:ext cx="9092862" cy="161582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Required Case File Documentation</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Signed client acknowledgement form(s) for all expenses paid for by ADA</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Receipts, invoices, bills, copy of lease, or letter from landlord outlining the rental/utility arrangement for the case</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ADA expenses are included on the financial summary record since they are federal dollars</a:t>
            </a:r>
          </a:p>
        </p:txBody>
      </p:sp>
    </p:spTree>
    <p:extLst>
      <p:ext uri="{BB962C8B-B14F-4D97-AF65-F5344CB8AC3E}">
        <p14:creationId xmlns:p14="http://schemas.microsoft.com/office/powerpoint/2010/main" val="882905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DA7B766-BF82-4E6B-93A2-8A0392A54A14}"/>
              </a:ext>
            </a:extLst>
          </p:cNvPr>
          <p:cNvSpPr/>
          <p:nvPr/>
        </p:nvSpPr>
        <p:spPr>
          <a:xfrm>
            <a:off x="914400" y="870858"/>
            <a:ext cx="10259736" cy="543717"/>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Rounded Corners 3">
            <a:extLst>
              <a:ext uri="{FF2B5EF4-FFF2-40B4-BE49-F238E27FC236}">
                <a16:creationId xmlns:a16="http://schemas.microsoft.com/office/drawing/2014/main" id="{45491C97-86BC-4072-9B45-02F32EA41D54}"/>
              </a:ext>
            </a:extLst>
          </p:cNvPr>
          <p:cNvSpPr/>
          <p:nvPr/>
        </p:nvSpPr>
        <p:spPr>
          <a:xfrm>
            <a:off x="914400" y="1589895"/>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Staff Make Direct Payment to Landlord/U.S. Tie/ Management Company</a:t>
            </a:r>
          </a:p>
        </p:txBody>
      </p:sp>
      <p:sp>
        <p:nvSpPr>
          <p:cNvPr id="13" name="Rectangle: Rounded Corners 12">
            <a:extLst>
              <a:ext uri="{FF2B5EF4-FFF2-40B4-BE49-F238E27FC236}">
                <a16:creationId xmlns:a16="http://schemas.microsoft.com/office/drawing/2014/main" id="{204937B5-93E7-47A2-A6A2-C16CD48BEAE7}"/>
              </a:ext>
            </a:extLst>
          </p:cNvPr>
          <p:cNvSpPr/>
          <p:nvPr/>
        </p:nvSpPr>
        <p:spPr>
          <a:xfrm>
            <a:off x="4444068" y="1589895"/>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Staff Purchase In-Person at a Store on Behalf of Clients</a:t>
            </a:r>
          </a:p>
        </p:txBody>
      </p:sp>
      <p:sp>
        <p:nvSpPr>
          <p:cNvPr id="14" name="Rectangle: Rounded Corners 13">
            <a:extLst>
              <a:ext uri="{FF2B5EF4-FFF2-40B4-BE49-F238E27FC236}">
                <a16:creationId xmlns:a16="http://schemas.microsoft.com/office/drawing/2014/main" id="{5D8DF8EA-9BF4-4239-9D6A-03DF4248638C}"/>
              </a:ext>
            </a:extLst>
          </p:cNvPr>
          <p:cNvSpPr/>
          <p:nvPr/>
        </p:nvSpPr>
        <p:spPr>
          <a:xfrm>
            <a:off x="7973736" y="1589895"/>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Staff Purchase at Grocery Store on Behalf of Clients</a:t>
            </a:r>
          </a:p>
        </p:txBody>
      </p:sp>
      <p:sp>
        <p:nvSpPr>
          <p:cNvPr id="15" name="Rectangle: Rounded Corners 14">
            <a:extLst>
              <a:ext uri="{FF2B5EF4-FFF2-40B4-BE49-F238E27FC236}">
                <a16:creationId xmlns:a16="http://schemas.microsoft.com/office/drawing/2014/main" id="{A35EC9F3-A524-4DF6-A18F-A13658EF6D07}"/>
              </a:ext>
            </a:extLst>
          </p:cNvPr>
          <p:cNvSpPr/>
          <p:nvPr/>
        </p:nvSpPr>
        <p:spPr>
          <a:xfrm>
            <a:off x="914400" y="3007634"/>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Staff Make Direct Payment to Hotel or Airbnb Host</a:t>
            </a:r>
          </a:p>
        </p:txBody>
      </p:sp>
      <p:sp>
        <p:nvSpPr>
          <p:cNvPr id="16" name="Rectangle: Rounded Corners 15">
            <a:extLst>
              <a:ext uri="{FF2B5EF4-FFF2-40B4-BE49-F238E27FC236}">
                <a16:creationId xmlns:a16="http://schemas.microsoft.com/office/drawing/2014/main" id="{CF0C51EF-F8A3-4A32-9AED-6540EE7A15C3}"/>
              </a:ext>
            </a:extLst>
          </p:cNvPr>
          <p:cNvSpPr/>
          <p:nvPr/>
        </p:nvSpPr>
        <p:spPr>
          <a:xfrm>
            <a:off x="4444068" y="3007634"/>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Staff Purchase Online on Behalf of Clients</a:t>
            </a:r>
          </a:p>
        </p:txBody>
      </p:sp>
      <p:sp>
        <p:nvSpPr>
          <p:cNvPr id="17" name="Rectangle: Rounded Corners 16">
            <a:extLst>
              <a:ext uri="{FF2B5EF4-FFF2-40B4-BE49-F238E27FC236}">
                <a16:creationId xmlns:a16="http://schemas.microsoft.com/office/drawing/2014/main" id="{F8FF9954-E92B-4C3A-BD49-E853BE21EBDD}"/>
              </a:ext>
            </a:extLst>
          </p:cNvPr>
          <p:cNvSpPr/>
          <p:nvPr/>
        </p:nvSpPr>
        <p:spPr>
          <a:xfrm>
            <a:off x="7973736" y="3007634"/>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Staff Purchase at Culturally Appropriate Restaurant or Deli on Behalf of Clients</a:t>
            </a:r>
          </a:p>
        </p:txBody>
      </p:sp>
      <p:sp>
        <p:nvSpPr>
          <p:cNvPr id="18" name="Rectangle: Rounded Corners 17">
            <a:extLst>
              <a:ext uri="{FF2B5EF4-FFF2-40B4-BE49-F238E27FC236}">
                <a16:creationId xmlns:a16="http://schemas.microsoft.com/office/drawing/2014/main" id="{64EC798F-215E-4BCA-9A1B-6DDEB9BE33CE}"/>
              </a:ext>
            </a:extLst>
          </p:cNvPr>
          <p:cNvSpPr/>
          <p:nvPr/>
        </p:nvSpPr>
        <p:spPr>
          <a:xfrm>
            <a:off x="914400" y="4425373"/>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Staff Make Direct Payment to Water/Gas/Electric Company</a:t>
            </a:r>
          </a:p>
        </p:txBody>
      </p:sp>
      <p:sp>
        <p:nvSpPr>
          <p:cNvPr id="19" name="Rectangle: Rounded Corners 18">
            <a:extLst>
              <a:ext uri="{FF2B5EF4-FFF2-40B4-BE49-F238E27FC236}">
                <a16:creationId xmlns:a16="http://schemas.microsoft.com/office/drawing/2014/main" id="{D4DCB83B-9D03-4994-B55C-13E1AEC38DDD}"/>
              </a:ext>
            </a:extLst>
          </p:cNvPr>
          <p:cNvSpPr/>
          <p:nvPr/>
        </p:nvSpPr>
        <p:spPr>
          <a:xfrm>
            <a:off x="4444068" y="4425373"/>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Staff Make Direct Payment to Internet Service Provider</a:t>
            </a:r>
          </a:p>
        </p:txBody>
      </p:sp>
      <p:sp>
        <p:nvSpPr>
          <p:cNvPr id="20" name="Rectangle: Rounded Corners 19">
            <a:extLst>
              <a:ext uri="{FF2B5EF4-FFF2-40B4-BE49-F238E27FC236}">
                <a16:creationId xmlns:a16="http://schemas.microsoft.com/office/drawing/2014/main" id="{BBA8580E-4243-4289-B0BE-380097D98FBD}"/>
              </a:ext>
            </a:extLst>
          </p:cNvPr>
          <p:cNvSpPr/>
          <p:nvPr/>
        </p:nvSpPr>
        <p:spPr>
          <a:xfrm>
            <a:off x="7973736" y="4425373"/>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Staff cover meal/grocery delivery expenses (cost of food + delivery fees)</a:t>
            </a:r>
          </a:p>
        </p:txBody>
      </p:sp>
      <p:sp>
        <p:nvSpPr>
          <p:cNvPr id="21" name="TextBox 20">
            <a:extLst>
              <a:ext uri="{FF2B5EF4-FFF2-40B4-BE49-F238E27FC236}">
                <a16:creationId xmlns:a16="http://schemas.microsoft.com/office/drawing/2014/main" id="{2CF06971-3DFE-4352-B745-0B43A533E9A4}"/>
              </a:ext>
            </a:extLst>
          </p:cNvPr>
          <p:cNvSpPr txBox="1"/>
          <p:nvPr/>
        </p:nvSpPr>
        <p:spPr>
          <a:xfrm>
            <a:off x="914400" y="988216"/>
            <a:ext cx="32004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Rent/Utilities</a:t>
            </a:r>
          </a:p>
        </p:txBody>
      </p:sp>
      <p:sp>
        <p:nvSpPr>
          <p:cNvPr id="22" name="TextBox 21">
            <a:extLst>
              <a:ext uri="{FF2B5EF4-FFF2-40B4-BE49-F238E27FC236}">
                <a16:creationId xmlns:a16="http://schemas.microsoft.com/office/drawing/2014/main" id="{97546523-E9B8-48FE-A6CD-455240C8ED6A}"/>
              </a:ext>
            </a:extLst>
          </p:cNvPr>
          <p:cNvSpPr txBox="1"/>
          <p:nvPr/>
        </p:nvSpPr>
        <p:spPr>
          <a:xfrm>
            <a:off x="4444068" y="999706"/>
            <a:ext cx="32004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Technology</a:t>
            </a:r>
          </a:p>
        </p:txBody>
      </p:sp>
      <p:sp>
        <p:nvSpPr>
          <p:cNvPr id="23" name="TextBox 22">
            <a:extLst>
              <a:ext uri="{FF2B5EF4-FFF2-40B4-BE49-F238E27FC236}">
                <a16:creationId xmlns:a16="http://schemas.microsoft.com/office/drawing/2014/main" id="{A0351D74-E2BA-48C9-A252-BF6A60653D01}"/>
              </a:ext>
            </a:extLst>
          </p:cNvPr>
          <p:cNvSpPr txBox="1"/>
          <p:nvPr/>
        </p:nvSpPr>
        <p:spPr>
          <a:xfrm>
            <a:off x="7973736" y="999706"/>
            <a:ext cx="32004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Nutrition*</a:t>
            </a:r>
          </a:p>
        </p:txBody>
      </p:sp>
      <p:sp>
        <p:nvSpPr>
          <p:cNvPr id="3" name="TextBox 2">
            <a:extLst>
              <a:ext uri="{FF2B5EF4-FFF2-40B4-BE49-F238E27FC236}">
                <a16:creationId xmlns:a16="http://schemas.microsoft.com/office/drawing/2014/main" id="{6F738C82-7CF7-4E9A-BA6E-246659D27A1D}"/>
              </a:ext>
            </a:extLst>
          </p:cNvPr>
          <p:cNvSpPr txBox="1"/>
          <p:nvPr/>
        </p:nvSpPr>
        <p:spPr>
          <a:xfrm>
            <a:off x="914399" y="5704117"/>
            <a:ext cx="102597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*as a last resort, if no other options are available staff may use ADA funds to purchase gift cards to a specific grocery store and provide the gift cards to the client for their independent use</a:t>
            </a:r>
          </a:p>
        </p:txBody>
      </p:sp>
      <p:sp>
        <p:nvSpPr>
          <p:cNvPr id="24" name="TextBox 23">
            <a:extLst>
              <a:ext uri="{FF2B5EF4-FFF2-40B4-BE49-F238E27FC236}">
                <a16:creationId xmlns:a16="http://schemas.microsoft.com/office/drawing/2014/main" id="{EE29FC57-BFB8-404C-908A-6CE1AE54D36F}"/>
              </a:ext>
            </a:extLst>
          </p:cNvPr>
          <p:cNvSpPr txBox="1"/>
          <p:nvPr/>
        </p:nvSpPr>
        <p:spPr>
          <a:xfrm>
            <a:off x="8164285" y="450578"/>
            <a:ext cx="39261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Calibri" panose="020F0502020204030204"/>
                <a:ea typeface="+mn-ea"/>
                <a:cs typeface="+mn-cs"/>
              </a:rPr>
              <a:t>Continued from previous slide</a:t>
            </a:r>
          </a:p>
        </p:txBody>
      </p:sp>
    </p:spTree>
    <p:extLst>
      <p:ext uri="{BB962C8B-B14F-4D97-AF65-F5344CB8AC3E}">
        <p14:creationId xmlns:p14="http://schemas.microsoft.com/office/powerpoint/2010/main" val="2303499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9" y="1752463"/>
            <a:ext cx="312597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FAQ #4: Gift Cards</a:t>
            </a:r>
            <a:endParaRPr kumimoji="0" lang="en-US" sz="4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Rounded Corners 35">
            <a:extLst>
              <a:ext uri="{FF2B5EF4-FFF2-40B4-BE49-F238E27FC236}">
                <a16:creationId xmlns:a16="http://schemas.microsoft.com/office/drawing/2014/main" id="{D0D65515-2152-4933-99C5-15EE9F3FB661}"/>
              </a:ext>
            </a:extLst>
          </p:cNvPr>
          <p:cNvSpPr/>
          <p:nvPr/>
        </p:nvSpPr>
        <p:spPr>
          <a:xfrm>
            <a:off x="4366469" y="1575922"/>
            <a:ext cx="3459061" cy="196422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Photocopy of the gift card(s) front and back to show the intended purpose of the funds</a:t>
            </a:r>
          </a:p>
        </p:txBody>
      </p:sp>
      <p:sp>
        <p:nvSpPr>
          <p:cNvPr id="37" name="Rectangle: Rounded Corners 36">
            <a:extLst>
              <a:ext uri="{FF2B5EF4-FFF2-40B4-BE49-F238E27FC236}">
                <a16:creationId xmlns:a16="http://schemas.microsoft.com/office/drawing/2014/main" id="{9CE864FA-7A00-41FA-B109-AE56996BA016}"/>
              </a:ext>
            </a:extLst>
          </p:cNvPr>
          <p:cNvSpPr/>
          <p:nvPr/>
        </p:nvSpPr>
        <p:spPr>
          <a:xfrm>
            <a:off x="8047139" y="1575923"/>
            <a:ext cx="3459061" cy="196422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Receipt from when staff purchased the gift card(s) as evidence of the value and justification of the amount noted in the file</a:t>
            </a:r>
          </a:p>
        </p:txBody>
      </p:sp>
      <p:sp>
        <p:nvSpPr>
          <p:cNvPr id="38" name="Rectangle: Rounded Corners 37">
            <a:extLst>
              <a:ext uri="{FF2B5EF4-FFF2-40B4-BE49-F238E27FC236}">
                <a16:creationId xmlns:a16="http://schemas.microsoft.com/office/drawing/2014/main" id="{90C32222-9600-47EF-9DB4-75A0FDB6C0F6}"/>
              </a:ext>
            </a:extLst>
          </p:cNvPr>
          <p:cNvSpPr/>
          <p:nvPr/>
        </p:nvSpPr>
        <p:spPr>
          <a:xfrm>
            <a:off x="4366469" y="4383159"/>
            <a:ext cx="3459061" cy="196422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Signed/dated form (RF-35 or APA-12) as evidence the client received the gift card. Use one form for each gift card.</a:t>
            </a:r>
          </a:p>
        </p:txBody>
      </p:sp>
      <p:sp>
        <p:nvSpPr>
          <p:cNvPr id="39" name="Rectangle: Rounded Corners 38">
            <a:extLst>
              <a:ext uri="{FF2B5EF4-FFF2-40B4-BE49-F238E27FC236}">
                <a16:creationId xmlns:a16="http://schemas.microsoft.com/office/drawing/2014/main" id="{AC4F1844-0B5B-4B26-86BB-E3759A292A0C}"/>
              </a:ext>
            </a:extLst>
          </p:cNvPr>
          <p:cNvSpPr/>
          <p:nvPr/>
        </p:nvSpPr>
        <p:spPr>
          <a:xfrm>
            <a:off x="8047139" y="4383158"/>
            <a:ext cx="3459061" cy="196422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purchase of gift cards using federal funds should be documented on the financial summary sheet (RF-19 or APA-05)</a:t>
            </a:r>
          </a:p>
        </p:txBody>
      </p:sp>
      <p:sp>
        <p:nvSpPr>
          <p:cNvPr id="40" name="Rectangle: Rounded Corners 39">
            <a:extLst>
              <a:ext uri="{FF2B5EF4-FFF2-40B4-BE49-F238E27FC236}">
                <a16:creationId xmlns:a16="http://schemas.microsoft.com/office/drawing/2014/main" id="{3AA4715D-40DF-4BD8-8758-F0B4738C97D3}"/>
              </a:ext>
            </a:extLst>
          </p:cNvPr>
          <p:cNvSpPr/>
          <p:nvPr/>
        </p:nvSpPr>
        <p:spPr>
          <a:xfrm>
            <a:off x="4366469" y="934400"/>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Obligation of Funds</a:t>
            </a:r>
          </a:p>
        </p:txBody>
      </p:sp>
      <p:sp>
        <p:nvSpPr>
          <p:cNvPr id="41" name="Rectangle: Rounded Corners 40">
            <a:extLst>
              <a:ext uri="{FF2B5EF4-FFF2-40B4-BE49-F238E27FC236}">
                <a16:creationId xmlns:a16="http://schemas.microsoft.com/office/drawing/2014/main" id="{E59E04F6-E1CB-45DF-91D1-2983B8BD82C1}"/>
              </a:ext>
            </a:extLst>
          </p:cNvPr>
          <p:cNvSpPr/>
          <p:nvPr/>
        </p:nvSpPr>
        <p:spPr>
          <a:xfrm>
            <a:off x="8047138" y="921731"/>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Disbursement of Funds</a:t>
            </a:r>
          </a:p>
        </p:txBody>
      </p:sp>
      <p:sp>
        <p:nvSpPr>
          <p:cNvPr id="42" name="Rectangle: Rounded Corners 41">
            <a:extLst>
              <a:ext uri="{FF2B5EF4-FFF2-40B4-BE49-F238E27FC236}">
                <a16:creationId xmlns:a16="http://schemas.microsoft.com/office/drawing/2014/main" id="{2167F041-DC1E-45F3-94C0-597D1C3C6A32}"/>
              </a:ext>
            </a:extLst>
          </p:cNvPr>
          <p:cNvSpPr/>
          <p:nvPr/>
        </p:nvSpPr>
        <p:spPr>
          <a:xfrm>
            <a:off x="4366469" y="3749126"/>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Client Acknowledgement</a:t>
            </a:r>
          </a:p>
        </p:txBody>
      </p:sp>
      <p:sp>
        <p:nvSpPr>
          <p:cNvPr id="43" name="Rectangle: Rounded Corners 42">
            <a:extLst>
              <a:ext uri="{FF2B5EF4-FFF2-40B4-BE49-F238E27FC236}">
                <a16:creationId xmlns:a16="http://schemas.microsoft.com/office/drawing/2014/main" id="{BF051A68-5EC7-488C-9F2B-4628289AB4A2}"/>
              </a:ext>
            </a:extLst>
          </p:cNvPr>
          <p:cNvSpPr/>
          <p:nvPr/>
        </p:nvSpPr>
        <p:spPr>
          <a:xfrm>
            <a:off x="8033228" y="3765110"/>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Financial Record</a:t>
            </a:r>
          </a:p>
        </p:txBody>
      </p:sp>
      <p:sp>
        <p:nvSpPr>
          <p:cNvPr id="17" name="Rectangle: Rounded Corners 16">
            <a:extLst>
              <a:ext uri="{FF2B5EF4-FFF2-40B4-BE49-F238E27FC236}">
                <a16:creationId xmlns:a16="http://schemas.microsoft.com/office/drawing/2014/main" id="{230B562C-7F04-48FC-BA9C-C4E04CC41EAD}"/>
              </a:ext>
            </a:extLst>
          </p:cNvPr>
          <p:cNvSpPr/>
          <p:nvPr/>
        </p:nvSpPr>
        <p:spPr>
          <a:xfrm>
            <a:off x="752509" y="3261236"/>
            <a:ext cx="2887412" cy="224384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What case file documentation is required if I purchase gift cards for clients using federal funds?</a:t>
            </a:r>
          </a:p>
        </p:txBody>
      </p:sp>
    </p:spTree>
    <p:extLst>
      <p:ext uri="{BB962C8B-B14F-4D97-AF65-F5344CB8AC3E}">
        <p14:creationId xmlns:p14="http://schemas.microsoft.com/office/powerpoint/2010/main" val="1825950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432728" y="793255"/>
            <a:ext cx="113265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FAQ #5: Bulk Purchases of Items/Gift Cards</a:t>
            </a: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717527" y="1561060"/>
            <a:ext cx="10942842" cy="906981"/>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What if my agency purchases household goods, supplies, bus passes, gift cards, etc. in bulk rather than on an individual basis?</a:t>
            </a: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8629" y="2728686"/>
            <a:ext cx="11021740" cy="363855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3086760" y="2950721"/>
            <a:ext cx="857360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Document in Individual Case Files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minimum: list the item on the financial summary sheet, obtain client acknowledgement, and demonstrate proof of value through a receipt of purchase or a photocopy the gift card itself</a:t>
            </a:r>
          </a:p>
        </p:txBody>
      </p:sp>
      <p:sp>
        <p:nvSpPr>
          <p:cNvPr id="56" name="TextBox 55">
            <a:extLst>
              <a:ext uri="{FF2B5EF4-FFF2-40B4-BE49-F238E27FC236}">
                <a16:creationId xmlns:a16="http://schemas.microsoft.com/office/drawing/2014/main" id="{5C6ABBEC-AAF7-4378-9660-7653FC39C2B6}"/>
              </a:ext>
            </a:extLst>
          </p:cNvPr>
          <p:cNvSpPr txBox="1"/>
          <p:nvPr/>
        </p:nvSpPr>
        <p:spPr>
          <a:xfrm>
            <a:off x="9551406" y="4596258"/>
            <a:ext cx="1177094" cy="33855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endParaRPr>
          </a:p>
        </p:txBody>
      </p:sp>
      <p:pic>
        <p:nvPicPr>
          <p:cNvPr id="61" name="Picture 28">
            <a:extLst>
              <a:ext uri="{FF2B5EF4-FFF2-40B4-BE49-F238E27FC236}">
                <a16:creationId xmlns:a16="http://schemas.microsoft.com/office/drawing/2014/main" id="{A5A50147-7372-4F1C-8565-97D14702F86C}"/>
              </a:ext>
            </a:extLst>
          </p:cNvPr>
          <p:cNvPicPr>
            <a:picLocks noChangeAspect="1"/>
          </p:cNvPicPr>
          <p:nvPr/>
        </p:nvPicPr>
        <p:blipFill>
          <a:blip r:embed="rId2">
            <a:biLevel thresh="50000"/>
            <a:extLst>
              <a:ext uri="{BEBA8EAE-BF5A-486C-A8C5-ECC9F3942E4B}">
                <a14:imgProps xmlns:a14="http://schemas.microsoft.com/office/drawing/2010/main">
                  <a14:imgLayer r:embed="rId3">
                    <a14:imgEffect>
                      <a14:saturation sat="0"/>
                    </a14:imgEffect>
                  </a14:imgLayer>
                </a14:imgProps>
              </a:ext>
            </a:extLst>
          </a:blip>
          <a:srcRect l="958" t="958" r="2927" b="627"/>
          <a:stretch>
            <a:fillRect/>
          </a:stretch>
        </p:blipFill>
        <p:spPr>
          <a:xfrm>
            <a:off x="1516665" y="3776072"/>
            <a:ext cx="594749" cy="3040415"/>
          </a:xfrm>
          <a:prstGeom prst="rect">
            <a:avLst/>
          </a:prstGeom>
        </p:spPr>
      </p:pic>
      <p:pic>
        <p:nvPicPr>
          <p:cNvPr id="57" name="Picture 25">
            <a:extLst>
              <a:ext uri="{FF2B5EF4-FFF2-40B4-BE49-F238E27FC236}">
                <a16:creationId xmlns:a16="http://schemas.microsoft.com/office/drawing/2014/main" id="{39E9A61D-9829-4C33-A59B-8852F0241A4E}"/>
              </a:ext>
            </a:extLst>
          </p:cNvPr>
          <p:cNvPicPr>
            <a:picLocks noChangeAspect="1"/>
          </p:cNvPicPr>
          <p:nvPr/>
        </p:nvPicPr>
        <p:blipFill rotWithShape="1">
          <a:blip r:embed="rId4"/>
          <a:srcRect t="68856" r="743"/>
          <a:stretch/>
        </p:blipFill>
        <p:spPr>
          <a:xfrm>
            <a:off x="609600" y="4249543"/>
            <a:ext cx="1660415" cy="1042649"/>
          </a:xfrm>
          <a:prstGeom prst="rect">
            <a:avLst/>
          </a:prstGeom>
        </p:spPr>
      </p:pic>
      <p:pic>
        <p:nvPicPr>
          <p:cNvPr id="49" name="Picture 12">
            <a:extLst>
              <a:ext uri="{FF2B5EF4-FFF2-40B4-BE49-F238E27FC236}">
                <a16:creationId xmlns:a16="http://schemas.microsoft.com/office/drawing/2014/main" id="{9094B2D6-E1DB-4351-8D32-27F3A1BD9119}"/>
              </a:ext>
            </a:extLst>
          </p:cNvPr>
          <p:cNvPicPr>
            <a:picLocks noChangeAspect="1"/>
          </p:cNvPicPr>
          <p:nvPr/>
        </p:nvPicPr>
        <p:blipFill>
          <a:blip r:embed="rId5"/>
          <a:srcRect/>
          <a:stretch>
            <a:fillRect/>
          </a:stretch>
        </p:blipFill>
        <p:spPr>
          <a:xfrm rot="20147818">
            <a:off x="1112573" y="2454563"/>
            <a:ext cx="1129972" cy="861183"/>
          </a:xfrm>
          <a:prstGeom prst="rect">
            <a:avLst/>
          </a:prstGeom>
        </p:spPr>
      </p:pic>
      <p:pic>
        <p:nvPicPr>
          <p:cNvPr id="46" name="Picture 11">
            <a:extLst>
              <a:ext uri="{FF2B5EF4-FFF2-40B4-BE49-F238E27FC236}">
                <a16:creationId xmlns:a16="http://schemas.microsoft.com/office/drawing/2014/main" id="{FDC4BEB1-9C44-4AA2-8AC1-57B2B8B80CCE}"/>
              </a:ext>
            </a:extLst>
          </p:cNvPr>
          <p:cNvPicPr>
            <a:picLocks noChangeAspect="1"/>
          </p:cNvPicPr>
          <p:nvPr/>
        </p:nvPicPr>
        <p:blipFill>
          <a:blip r:embed="rId6"/>
          <a:srcRect/>
          <a:stretch>
            <a:fillRect/>
          </a:stretch>
        </p:blipFill>
        <p:spPr>
          <a:xfrm>
            <a:off x="1093344" y="3081051"/>
            <a:ext cx="1876087" cy="2878416"/>
          </a:xfrm>
          <a:prstGeom prst="rect">
            <a:avLst/>
          </a:prstGeom>
        </p:spPr>
      </p:pic>
      <p:sp>
        <p:nvSpPr>
          <p:cNvPr id="59" name="TextBox 58">
            <a:extLst>
              <a:ext uri="{FF2B5EF4-FFF2-40B4-BE49-F238E27FC236}">
                <a16:creationId xmlns:a16="http://schemas.microsoft.com/office/drawing/2014/main" id="{18916942-17CC-4DAD-8BDE-7454EF4FCC1F}"/>
              </a:ext>
            </a:extLst>
          </p:cNvPr>
          <p:cNvSpPr txBox="1"/>
          <p:nvPr/>
        </p:nvSpPr>
        <p:spPr>
          <a:xfrm>
            <a:off x="3092210" y="4419777"/>
            <a:ext cx="850832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Maintenance of the Unallocated Portion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Agency tracker of how many items have been purchased and distributed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Staff sign in/out the items (or gift cards), whether adding more to the agency’s stock or taking items/cards for disbursement to clients.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Bonus points: track items/cards using a unique identifier that is directly linked to the specific case receiving it (example: case A received gift card 3)</a:t>
            </a:r>
          </a:p>
        </p:txBody>
      </p:sp>
    </p:spTree>
    <p:extLst>
      <p:ext uri="{BB962C8B-B14F-4D97-AF65-F5344CB8AC3E}">
        <p14:creationId xmlns:p14="http://schemas.microsoft.com/office/powerpoint/2010/main" val="3814949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765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D3484B-516D-4DE6-82EB-A2EE43332472}"/>
              </a:ext>
            </a:extLst>
          </p:cNvPr>
          <p:cNvSpPr txBox="1"/>
          <p:nvPr/>
        </p:nvSpPr>
        <p:spPr>
          <a:xfrm>
            <a:off x="1533019" y="2235799"/>
            <a:ext cx="9239693" cy="1569660"/>
          </a:xfrm>
          <a:prstGeom prst="rect">
            <a:avLst/>
          </a:prstGeom>
          <a:noFill/>
        </p:spPr>
        <p:txBody>
          <a:bodyPr wrap="square" lIns="91440" tIns="45720" rIns="91440" bIns="45720" rtlCol="0" anchor="t">
            <a:spAutoFit/>
          </a:bodyPr>
          <a:lstStyle/>
          <a:p>
            <a:pPr algn="ctr"/>
            <a:r>
              <a:rPr lang="en-US" sz="4800">
                <a:solidFill>
                  <a:schemeClr val="bg1"/>
                </a:solidFill>
              </a:rPr>
              <a:t>Poll: Does your agency maintain electronic case files?</a:t>
            </a:r>
            <a:endParaRPr lang="en-US" sz="4800">
              <a:solidFill>
                <a:schemeClr val="bg1"/>
              </a:solidFill>
              <a:cs typeface="Calibri"/>
            </a:endParaRPr>
          </a:p>
        </p:txBody>
      </p:sp>
      <p:sp>
        <p:nvSpPr>
          <p:cNvPr id="3" name="TextBox 2">
            <a:extLst>
              <a:ext uri="{FF2B5EF4-FFF2-40B4-BE49-F238E27FC236}">
                <a16:creationId xmlns:a16="http://schemas.microsoft.com/office/drawing/2014/main" id="{146CBC67-35BA-E9B4-6537-D8E4CC001EF2}"/>
              </a:ext>
            </a:extLst>
          </p:cNvPr>
          <p:cNvSpPr txBox="1"/>
          <p:nvPr/>
        </p:nvSpPr>
        <p:spPr>
          <a:xfrm>
            <a:off x="2404280" y="4701652"/>
            <a:ext cx="738343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a:solidFill>
                  <a:srgbClr val="FFFFFF"/>
                </a:solidFill>
              </a:rPr>
              <a:t>Use the "Raise Hand" reaction if your agency does!</a:t>
            </a:r>
            <a:endParaRPr lang="en-US" sz="2400">
              <a:cs typeface="Calibri"/>
            </a:endParaRPr>
          </a:p>
        </p:txBody>
      </p:sp>
    </p:spTree>
    <p:extLst>
      <p:ext uri="{BB962C8B-B14F-4D97-AF65-F5344CB8AC3E}">
        <p14:creationId xmlns:p14="http://schemas.microsoft.com/office/powerpoint/2010/main" val="2523175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734767"/>
            <a:ext cx="1112334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FAQ #6: Digital/Electronic Signatures</a:t>
            </a:r>
            <a:endParaRPr kumimoji="0" lang="en-US" sz="4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9559" y="1579023"/>
            <a:ext cx="10942842" cy="769441"/>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My agency uses a client-facing database to capture electronic/digital signatures. Is that allowable?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Are we in compliance if clients and/or staff are signing on a tablet or other device using a stylus?</a:t>
            </a: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9559" y="2536061"/>
            <a:ext cx="10942842" cy="25467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61B9C03-D2C3-4E33-9082-A97127F55429}"/>
              </a:ext>
            </a:extLst>
          </p:cNvPr>
          <p:cNvSpPr txBox="1"/>
          <p:nvPr/>
        </p:nvSpPr>
        <p:spPr>
          <a:xfrm>
            <a:off x="933471" y="2633885"/>
            <a:ext cx="10325058" cy="2277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Digital/electronic signatures are allowable </a:t>
            </a:r>
            <a:r>
              <a:rPr kumimoji="0" lang="en-US" sz="1800" b="1" i="0" u="sng" strike="noStrike" kern="1200" cap="none" spc="0" normalizeH="0" baseline="0" noProof="0">
                <a:ln>
                  <a:noFill/>
                </a:ln>
                <a:solidFill>
                  <a:srgbClr val="00765A"/>
                </a:solidFill>
                <a:effectLst/>
                <a:uLnTx/>
                <a:uFillTx/>
                <a:latin typeface="Open Sans" panose="020B0606030504020204" pitchFamily="34" charset="0"/>
                <a:ea typeface="Open Sans" panose="020B0606030504020204" pitchFamily="34" charset="0"/>
                <a:cs typeface="Open Sans" panose="020B0606030504020204" pitchFamily="34" charset="0"/>
              </a:rPr>
              <a:t>as long as </a:t>
            </a: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signature is tied to a unique account owned by the signatory that is protected by a username and password.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Signing a digital document using a stylus in the presence of an agency staff member is considered </a:t>
            </a:r>
            <a:r>
              <a:rPr kumimoji="0" lang="en-US" sz="1800" b="1" i="0" u="sng" strike="noStrike" kern="1200" cap="none" spc="0" normalizeH="0" baseline="0" noProof="0">
                <a:ln>
                  <a:noFill/>
                </a:ln>
                <a:solidFill>
                  <a:srgbClr val="00765A"/>
                </a:solidFill>
                <a:effectLst/>
                <a:uLnTx/>
                <a:uFillTx/>
                <a:latin typeface="Open Sans" panose="020B0606030504020204" pitchFamily="34" charset="0"/>
                <a:ea typeface="Open Sans" panose="020B0606030504020204" pitchFamily="34" charset="0"/>
                <a:cs typeface="Open Sans" panose="020B0606030504020204" pitchFamily="34" charset="0"/>
              </a:rPr>
              <a:t>the same as</a:t>
            </a: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 client signing with a pen and paper.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00765A"/>
                </a:solidFill>
                <a:effectLst/>
                <a:uLnTx/>
                <a:uFillTx/>
                <a:latin typeface="Open Sans" panose="020B0606030504020204" pitchFamily="34" charset="0"/>
                <a:ea typeface="Open Sans" panose="020B0606030504020204" pitchFamily="34" charset="0"/>
                <a:cs typeface="Open Sans" panose="020B0606030504020204" pitchFamily="34" charset="0"/>
              </a:rPr>
              <a:t>Hardware/Software Ideas*</a:t>
            </a: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Adobe Acrobat Sign, DocuSign, database, tablet, smartphone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(*examples USCCB staff have seen in the field but not an official USCCB endorsement of any hardware/software)</a:t>
            </a:r>
          </a:p>
        </p:txBody>
      </p:sp>
      <p:sp>
        <p:nvSpPr>
          <p:cNvPr id="45" name="Oval 44">
            <a:extLst>
              <a:ext uri="{FF2B5EF4-FFF2-40B4-BE49-F238E27FC236}">
                <a16:creationId xmlns:a16="http://schemas.microsoft.com/office/drawing/2014/main" id="{96A60FC3-ECAF-4003-9238-BA33A6D6D35A}"/>
              </a:ext>
            </a:extLst>
          </p:cNvPr>
          <p:cNvSpPr/>
          <p:nvPr/>
        </p:nvSpPr>
        <p:spPr>
          <a:xfrm>
            <a:off x="1380317" y="5307916"/>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sp>
        <p:nvSpPr>
          <p:cNvPr id="46" name="Oval 45">
            <a:extLst>
              <a:ext uri="{FF2B5EF4-FFF2-40B4-BE49-F238E27FC236}">
                <a16:creationId xmlns:a16="http://schemas.microsoft.com/office/drawing/2014/main" id="{27E29402-76AB-4AFE-8669-D81E7DB47531}"/>
              </a:ext>
            </a:extLst>
          </p:cNvPr>
          <p:cNvSpPr/>
          <p:nvPr/>
        </p:nvSpPr>
        <p:spPr>
          <a:xfrm>
            <a:off x="3588020" y="5307916"/>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sp>
        <p:nvSpPr>
          <p:cNvPr id="47" name="Oval 46">
            <a:extLst>
              <a:ext uri="{FF2B5EF4-FFF2-40B4-BE49-F238E27FC236}">
                <a16:creationId xmlns:a16="http://schemas.microsoft.com/office/drawing/2014/main" id="{8C8B7F1E-AC9D-4968-95AC-97BCC715A287}"/>
              </a:ext>
            </a:extLst>
          </p:cNvPr>
          <p:cNvSpPr/>
          <p:nvPr/>
        </p:nvSpPr>
        <p:spPr>
          <a:xfrm>
            <a:off x="7878308" y="5307916"/>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a:t>
            </a:r>
          </a:p>
        </p:txBody>
      </p:sp>
      <p:sp>
        <p:nvSpPr>
          <p:cNvPr id="48" name="TextBox 47">
            <a:extLst>
              <a:ext uri="{FF2B5EF4-FFF2-40B4-BE49-F238E27FC236}">
                <a16:creationId xmlns:a16="http://schemas.microsoft.com/office/drawing/2014/main" id="{F9CD8B84-ABF3-4327-924B-F1BFB5516E5E}"/>
              </a:ext>
            </a:extLst>
          </p:cNvPr>
          <p:cNvSpPr txBox="1"/>
          <p:nvPr/>
        </p:nvSpPr>
        <p:spPr>
          <a:xfrm>
            <a:off x="944571" y="5941586"/>
            <a:ext cx="142013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Unique ID or Username</a:t>
            </a:r>
          </a:p>
        </p:txBody>
      </p:sp>
      <p:sp>
        <p:nvSpPr>
          <p:cNvPr id="49" name="TextBox 48">
            <a:extLst>
              <a:ext uri="{FF2B5EF4-FFF2-40B4-BE49-F238E27FC236}">
                <a16:creationId xmlns:a16="http://schemas.microsoft.com/office/drawing/2014/main" id="{2F771532-B1CD-454D-871F-145F022A33E3}"/>
              </a:ext>
            </a:extLst>
          </p:cNvPr>
          <p:cNvSpPr txBox="1"/>
          <p:nvPr/>
        </p:nvSpPr>
        <p:spPr>
          <a:xfrm>
            <a:off x="3001270" y="5941586"/>
            <a:ext cx="17221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Code/Password Protected</a:t>
            </a:r>
          </a:p>
        </p:txBody>
      </p:sp>
      <p:sp>
        <p:nvSpPr>
          <p:cNvPr id="50" name="TextBox 49">
            <a:extLst>
              <a:ext uri="{FF2B5EF4-FFF2-40B4-BE49-F238E27FC236}">
                <a16:creationId xmlns:a16="http://schemas.microsoft.com/office/drawing/2014/main" id="{1C3472AC-1742-4626-9D2C-83AB2B4B5BAD}"/>
              </a:ext>
            </a:extLst>
          </p:cNvPr>
          <p:cNvSpPr txBox="1"/>
          <p:nvPr/>
        </p:nvSpPr>
        <p:spPr>
          <a:xfrm>
            <a:off x="7575773" y="5945601"/>
            <a:ext cx="115370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Sign with a Stylus</a:t>
            </a:r>
          </a:p>
        </p:txBody>
      </p:sp>
      <p:sp>
        <p:nvSpPr>
          <p:cNvPr id="19" name="Oval 18">
            <a:extLst>
              <a:ext uri="{FF2B5EF4-FFF2-40B4-BE49-F238E27FC236}">
                <a16:creationId xmlns:a16="http://schemas.microsoft.com/office/drawing/2014/main" id="{27D9DDAD-4C39-49F4-B202-AE025F4F1F67}"/>
              </a:ext>
            </a:extLst>
          </p:cNvPr>
          <p:cNvSpPr/>
          <p:nvPr/>
        </p:nvSpPr>
        <p:spPr>
          <a:xfrm>
            <a:off x="10084612" y="5295909"/>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a:t>
            </a:r>
          </a:p>
        </p:txBody>
      </p:sp>
      <p:sp>
        <p:nvSpPr>
          <p:cNvPr id="20" name="TextBox 19">
            <a:extLst>
              <a:ext uri="{FF2B5EF4-FFF2-40B4-BE49-F238E27FC236}">
                <a16:creationId xmlns:a16="http://schemas.microsoft.com/office/drawing/2014/main" id="{422D65AD-9928-4C8A-95D0-9A5EF630838C}"/>
              </a:ext>
            </a:extLst>
          </p:cNvPr>
          <p:cNvSpPr txBox="1"/>
          <p:nvPr/>
        </p:nvSpPr>
        <p:spPr>
          <a:xfrm>
            <a:off x="9648866" y="5941585"/>
            <a:ext cx="142013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Witnessed by Staff</a:t>
            </a:r>
          </a:p>
        </p:txBody>
      </p:sp>
      <p:pic>
        <p:nvPicPr>
          <p:cNvPr id="4" name="Graphic 3" descr="Add with solid fill">
            <a:extLst>
              <a:ext uri="{FF2B5EF4-FFF2-40B4-BE49-F238E27FC236}">
                <a16:creationId xmlns:a16="http://schemas.microsoft.com/office/drawing/2014/main" id="{3463714F-E7B5-4573-892D-E02285000F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88431" y="5492351"/>
            <a:ext cx="538716" cy="538716"/>
          </a:xfrm>
          <a:prstGeom prst="rect">
            <a:avLst/>
          </a:prstGeom>
        </p:spPr>
      </p:pic>
      <p:pic>
        <p:nvPicPr>
          <p:cNvPr id="23" name="Graphic 22" descr="Add with solid fill">
            <a:extLst>
              <a:ext uri="{FF2B5EF4-FFF2-40B4-BE49-F238E27FC236}">
                <a16:creationId xmlns:a16="http://schemas.microsoft.com/office/drawing/2014/main" id="{021B38EF-156B-4F27-949B-70A020DA0C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01055" y="5492351"/>
            <a:ext cx="538716" cy="538716"/>
          </a:xfrm>
          <a:prstGeom prst="rect">
            <a:avLst/>
          </a:prstGeom>
        </p:spPr>
      </p:pic>
      <p:sp>
        <p:nvSpPr>
          <p:cNvPr id="5" name="TextBox 4">
            <a:extLst>
              <a:ext uri="{FF2B5EF4-FFF2-40B4-BE49-F238E27FC236}">
                <a16:creationId xmlns:a16="http://schemas.microsoft.com/office/drawing/2014/main" id="{ABF3226E-1ACC-4751-A28D-17A9EBBC7B11}"/>
              </a:ext>
            </a:extLst>
          </p:cNvPr>
          <p:cNvSpPr txBox="1"/>
          <p:nvPr/>
        </p:nvSpPr>
        <p:spPr>
          <a:xfrm>
            <a:off x="5301844" y="5334513"/>
            <a:ext cx="159150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panose="020F0502020204030204"/>
                <a:ea typeface="+mn-ea"/>
                <a:cs typeface="+mn-cs"/>
              </a:rPr>
              <a:t>OR</a:t>
            </a:r>
          </a:p>
        </p:txBody>
      </p:sp>
    </p:spTree>
    <p:extLst>
      <p:ext uri="{BB962C8B-B14F-4D97-AF65-F5344CB8AC3E}">
        <p14:creationId xmlns:p14="http://schemas.microsoft.com/office/powerpoint/2010/main" val="3257152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DA7B766-BF82-4E6B-93A2-8A0392A54A14}"/>
              </a:ext>
            </a:extLst>
          </p:cNvPr>
          <p:cNvSpPr/>
          <p:nvPr/>
        </p:nvSpPr>
        <p:spPr>
          <a:xfrm>
            <a:off x="914400" y="1596174"/>
            <a:ext cx="10259736" cy="855085"/>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Rounded Corners 3">
            <a:extLst>
              <a:ext uri="{FF2B5EF4-FFF2-40B4-BE49-F238E27FC236}">
                <a16:creationId xmlns:a16="http://schemas.microsoft.com/office/drawing/2014/main" id="{45491C97-86BC-4072-9B45-02F32EA41D54}"/>
              </a:ext>
            </a:extLst>
          </p:cNvPr>
          <p:cNvSpPr/>
          <p:nvPr/>
        </p:nvSpPr>
        <p:spPr>
          <a:xfrm>
            <a:off x="914400" y="3373628"/>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Open Sans"/>
                <a:cs typeface="Open Sans"/>
              </a:rPr>
              <a:t>USCCB does </a:t>
            </a:r>
            <a:r>
              <a:rPr kumimoji="0" lang="en-US" sz="1800" b="0" i="0" u="sng" strike="noStrike" kern="1200" cap="none" spc="0" normalizeH="0" baseline="0" noProof="0">
                <a:ln>
                  <a:noFill/>
                </a:ln>
                <a:solidFill>
                  <a:srgbClr val="000000"/>
                </a:solidFill>
                <a:effectLst/>
                <a:uLnTx/>
                <a:uFillTx/>
                <a:latin typeface="Open Sans"/>
                <a:ea typeface="Open Sans"/>
                <a:cs typeface="Open Sans"/>
              </a:rPr>
              <a:t>not</a:t>
            </a:r>
            <a:r>
              <a:rPr kumimoji="0" lang="en-US" sz="1800" b="0" i="0" strike="noStrike" kern="1200" cap="none" spc="0" normalizeH="0" baseline="0" noProof="0">
                <a:ln>
                  <a:noFill/>
                </a:ln>
                <a:solidFill>
                  <a:srgbClr val="000000"/>
                </a:solidFill>
                <a:effectLst/>
                <a:uLnTx/>
                <a:uFillTx/>
                <a:latin typeface="Open Sans"/>
                <a:ea typeface="Open Sans"/>
                <a:cs typeface="Open Sans"/>
              </a:rPr>
              <a:t> </a:t>
            </a:r>
            <a:r>
              <a:rPr kumimoji="0" lang="en-US" sz="1800" b="0" i="0" u="none" strike="noStrike" kern="1200" cap="none" spc="0" normalizeH="0" baseline="0" noProof="0">
                <a:ln>
                  <a:noFill/>
                </a:ln>
                <a:solidFill>
                  <a:srgbClr val="000000"/>
                </a:solidFill>
                <a:effectLst/>
                <a:uLnTx/>
                <a:uFillTx/>
                <a:latin typeface="Open Sans"/>
                <a:ea typeface="Open Sans"/>
                <a:cs typeface="Open Sans"/>
              </a:rPr>
              <a:t>allow funds to be mailed to out-migrated clients</a:t>
            </a:r>
            <a:r>
              <a:rPr lang="en-US">
                <a:solidFill>
                  <a:srgbClr val="000000"/>
                </a:solidFill>
                <a:latin typeface="Open Sans"/>
                <a:ea typeface="Open Sans"/>
                <a:cs typeface="Open Sans"/>
              </a:rPr>
              <a:t>*</a:t>
            </a:r>
            <a:endParaRPr kumimoji="0" lang="en-US"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Rounded Corners 12">
            <a:extLst>
              <a:ext uri="{FF2B5EF4-FFF2-40B4-BE49-F238E27FC236}">
                <a16:creationId xmlns:a16="http://schemas.microsoft.com/office/drawing/2014/main" id="{204937B5-93E7-47A2-A6A2-C16CD48BEAE7}"/>
              </a:ext>
            </a:extLst>
          </p:cNvPr>
          <p:cNvSpPr/>
          <p:nvPr/>
        </p:nvSpPr>
        <p:spPr>
          <a:xfrm>
            <a:off x="4444068" y="3373628"/>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Ensure clients understand this prior to out-migrating</a:t>
            </a:r>
          </a:p>
        </p:txBody>
      </p:sp>
      <p:sp>
        <p:nvSpPr>
          <p:cNvPr id="14" name="Rectangle: Rounded Corners 13">
            <a:extLst>
              <a:ext uri="{FF2B5EF4-FFF2-40B4-BE49-F238E27FC236}">
                <a16:creationId xmlns:a16="http://schemas.microsoft.com/office/drawing/2014/main" id="{5D8DF8EA-9BF4-4239-9D6A-03DF4248638C}"/>
              </a:ext>
            </a:extLst>
          </p:cNvPr>
          <p:cNvSpPr/>
          <p:nvPr/>
        </p:nvSpPr>
        <p:spPr>
          <a:xfrm>
            <a:off x="7973736" y="3373628"/>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Your agency is entitled to reimbursement for actual DA spent </a:t>
            </a:r>
            <a:r>
              <a:rPr kumimoji="0" lang="en-US" sz="1800" b="1" i="0" u="sng" strike="noStrike" kern="1200" cap="none" spc="0" normalizeH="0" baseline="0" noProof="0">
                <a:ln>
                  <a:noFill/>
                </a:ln>
                <a:solidFill>
                  <a:srgbClr val="00765A"/>
                </a:solidFill>
                <a:effectLst/>
                <a:uLnTx/>
                <a:uFillTx/>
                <a:latin typeface="Open Sans" panose="020B0606030504020204" pitchFamily="34" charset="0"/>
                <a:ea typeface="Open Sans" panose="020B0606030504020204" pitchFamily="34" charset="0"/>
                <a:cs typeface="Open Sans" panose="020B0606030504020204" pitchFamily="34" charset="0"/>
              </a:rPr>
              <a:t>before</a:t>
            </a: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OM</a:t>
            </a:r>
          </a:p>
        </p:txBody>
      </p:sp>
      <p:sp>
        <p:nvSpPr>
          <p:cNvPr id="15" name="Rectangle: Rounded Corners 14">
            <a:extLst>
              <a:ext uri="{FF2B5EF4-FFF2-40B4-BE49-F238E27FC236}">
                <a16:creationId xmlns:a16="http://schemas.microsoft.com/office/drawing/2014/main" id="{A35EC9F3-A524-4DF6-A18F-A13658EF6D07}"/>
              </a:ext>
            </a:extLst>
          </p:cNvPr>
          <p:cNvSpPr/>
          <p:nvPr/>
        </p:nvSpPr>
        <p:spPr>
          <a:xfrm>
            <a:off x="914400" y="4779994"/>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Open Sans"/>
                <a:cs typeface="Open Sans"/>
              </a:rPr>
              <a:t>PRM/ORR does </a:t>
            </a:r>
            <a:r>
              <a:rPr kumimoji="0" lang="en-US" sz="1800" b="0" i="0" u="sng" strike="noStrike" kern="1200" cap="none" spc="0" normalizeH="0" baseline="0" noProof="0">
                <a:ln>
                  <a:noFill/>
                </a:ln>
                <a:solidFill>
                  <a:srgbClr val="000000"/>
                </a:solidFill>
                <a:effectLst/>
                <a:uLnTx/>
                <a:uFillTx/>
                <a:latin typeface="Open Sans"/>
                <a:ea typeface="Open Sans"/>
                <a:cs typeface="Open Sans"/>
              </a:rPr>
              <a:t>not</a:t>
            </a:r>
            <a:r>
              <a:rPr kumimoji="0" lang="en-US" sz="1800" b="0" i="0" u="none" strike="noStrike" kern="1200" cap="none" spc="0" normalizeH="0" baseline="0" noProof="0">
                <a:ln>
                  <a:noFill/>
                </a:ln>
                <a:solidFill>
                  <a:srgbClr val="000000"/>
                </a:solidFill>
                <a:effectLst/>
                <a:uLnTx/>
                <a:uFillTx/>
                <a:latin typeface="Open Sans"/>
                <a:ea typeface="Open Sans"/>
                <a:cs typeface="Open Sans"/>
              </a:rPr>
              <a:t> allow federal funds to cover out-migration travel expenses</a:t>
            </a:r>
          </a:p>
        </p:txBody>
      </p:sp>
      <p:sp>
        <p:nvSpPr>
          <p:cNvPr id="16" name="Rectangle: Rounded Corners 15">
            <a:extLst>
              <a:ext uri="{FF2B5EF4-FFF2-40B4-BE49-F238E27FC236}">
                <a16:creationId xmlns:a16="http://schemas.microsoft.com/office/drawing/2014/main" id="{CF0C51EF-F8A3-4A32-9AED-6540EE7A15C3}"/>
              </a:ext>
            </a:extLst>
          </p:cNvPr>
          <p:cNvSpPr/>
          <p:nvPr/>
        </p:nvSpPr>
        <p:spPr>
          <a:xfrm>
            <a:off x="4444068" y="4779994"/>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Remind clients they need to inform the agency if they plan to out-migrate</a:t>
            </a:r>
          </a:p>
        </p:txBody>
      </p:sp>
      <p:sp>
        <p:nvSpPr>
          <p:cNvPr id="17" name="Rectangle: Rounded Corners 16">
            <a:extLst>
              <a:ext uri="{FF2B5EF4-FFF2-40B4-BE49-F238E27FC236}">
                <a16:creationId xmlns:a16="http://schemas.microsoft.com/office/drawing/2014/main" id="{F8FF9954-E92B-4C3A-BD49-E853BE21EBDD}"/>
              </a:ext>
            </a:extLst>
          </p:cNvPr>
          <p:cNvSpPr/>
          <p:nvPr/>
        </p:nvSpPr>
        <p:spPr>
          <a:xfrm>
            <a:off x="7973736" y="4779994"/>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Your agency is entitled to the full administrative portion of the per capita</a:t>
            </a:r>
          </a:p>
        </p:txBody>
      </p:sp>
      <p:sp>
        <p:nvSpPr>
          <p:cNvPr id="22" name="TextBox 21">
            <a:extLst>
              <a:ext uri="{FF2B5EF4-FFF2-40B4-BE49-F238E27FC236}">
                <a16:creationId xmlns:a16="http://schemas.microsoft.com/office/drawing/2014/main" id="{97546523-E9B8-48FE-A6CD-455240C8ED6A}"/>
              </a:ext>
            </a:extLst>
          </p:cNvPr>
          <p:cNvSpPr txBox="1"/>
          <p:nvPr/>
        </p:nvSpPr>
        <p:spPr>
          <a:xfrm>
            <a:off x="812800" y="1670804"/>
            <a:ext cx="1036133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Help! A case out-migrated and I’m not sure what resources my agency is on the hook for. What should I know about disbursing funds and requesting reimbursement?</a:t>
            </a:r>
          </a:p>
        </p:txBody>
      </p:sp>
      <p:sp>
        <p:nvSpPr>
          <p:cNvPr id="21" name="Rectangle: Rounded Corners 20">
            <a:extLst>
              <a:ext uri="{FF2B5EF4-FFF2-40B4-BE49-F238E27FC236}">
                <a16:creationId xmlns:a16="http://schemas.microsoft.com/office/drawing/2014/main" id="{265F9864-D107-4AC2-9571-A5825B23FE8D}"/>
              </a:ext>
            </a:extLst>
          </p:cNvPr>
          <p:cNvSpPr/>
          <p:nvPr/>
        </p:nvSpPr>
        <p:spPr>
          <a:xfrm>
            <a:off x="914399" y="2655369"/>
            <a:ext cx="3200399" cy="568914"/>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Unallowable Costs</a:t>
            </a:r>
          </a:p>
        </p:txBody>
      </p:sp>
      <p:sp>
        <p:nvSpPr>
          <p:cNvPr id="23" name="Rectangle: Rounded Corners 22">
            <a:extLst>
              <a:ext uri="{FF2B5EF4-FFF2-40B4-BE49-F238E27FC236}">
                <a16:creationId xmlns:a16="http://schemas.microsoft.com/office/drawing/2014/main" id="{D92820A2-C512-4D65-B04F-96D0EC16F16D}"/>
              </a:ext>
            </a:extLst>
          </p:cNvPr>
          <p:cNvSpPr/>
          <p:nvPr/>
        </p:nvSpPr>
        <p:spPr>
          <a:xfrm>
            <a:off x="4393268" y="2655369"/>
            <a:ext cx="3200399" cy="568914"/>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Agency Action Items</a:t>
            </a:r>
          </a:p>
        </p:txBody>
      </p:sp>
      <p:sp>
        <p:nvSpPr>
          <p:cNvPr id="24" name="Rectangle: Rounded Corners 23">
            <a:extLst>
              <a:ext uri="{FF2B5EF4-FFF2-40B4-BE49-F238E27FC236}">
                <a16:creationId xmlns:a16="http://schemas.microsoft.com/office/drawing/2014/main" id="{CD356168-F4ED-4959-8FB7-503C1C84F9EF}"/>
              </a:ext>
            </a:extLst>
          </p:cNvPr>
          <p:cNvSpPr/>
          <p:nvPr/>
        </p:nvSpPr>
        <p:spPr>
          <a:xfrm>
            <a:off x="7973737" y="2656019"/>
            <a:ext cx="3200399" cy="568914"/>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Impact on Reimbursement</a:t>
            </a:r>
          </a:p>
        </p:txBody>
      </p:sp>
      <p:sp>
        <p:nvSpPr>
          <p:cNvPr id="27" name="TextBox 26">
            <a:extLst>
              <a:ext uri="{FF2B5EF4-FFF2-40B4-BE49-F238E27FC236}">
                <a16:creationId xmlns:a16="http://schemas.microsoft.com/office/drawing/2014/main" id="{0D2D9D7B-B2E8-4195-AD2E-D6C13A37202D}"/>
              </a:ext>
            </a:extLst>
          </p:cNvPr>
          <p:cNvSpPr txBox="1"/>
          <p:nvPr/>
        </p:nvSpPr>
        <p:spPr>
          <a:xfrm>
            <a:off x="352815" y="787452"/>
            <a:ext cx="114863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FAQ #7: Out-Migration (OM) Considerations</a:t>
            </a:r>
          </a:p>
        </p:txBody>
      </p:sp>
      <p:sp>
        <p:nvSpPr>
          <p:cNvPr id="5" name="Arrow: Right 4">
            <a:extLst>
              <a:ext uri="{FF2B5EF4-FFF2-40B4-BE49-F238E27FC236}">
                <a16:creationId xmlns:a16="http://schemas.microsoft.com/office/drawing/2014/main" id="{E99BCD22-DA79-4B3E-A02F-4BAD0DA09211}"/>
              </a:ext>
            </a:extLst>
          </p:cNvPr>
          <p:cNvSpPr/>
          <p:nvPr/>
        </p:nvSpPr>
        <p:spPr>
          <a:xfrm>
            <a:off x="4018764" y="3755790"/>
            <a:ext cx="542603" cy="349016"/>
          </a:xfrm>
          <a:prstGeom prst="right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rrow: Right 28">
            <a:extLst>
              <a:ext uri="{FF2B5EF4-FFF2-40B4-BE49-F238E27FC236}">
                <a16:creationId xmlns:a16="http://schemas.microsoft.com/office/drawing/2014/main" id="{BB78D300-A3BF-45E8-87FD-947FC514CA81}"/>
              </a:ext>
            </a:extLst>
          </p:cNvPr>
          <p:cNvSpPr/>
          <p:nvPr/>
        </p:nvSpPr>
        <p:spPr>
          <a:xfrm>
            <a:off x="4008133" y="5154126"/>
            <a:ext cx="542603" cy="349016"/>
          </a:xfrm>
          <a:prstGeom prst="right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rrow: Right 29">
            <a:extLst>
              <a:ext uri="{FF2B5EF4-FFF2-40B4-BE49-F238E27FC236}">
                <a16:creationId xmlns:a16="http://schemas.microsoft.com/office/drawing/2014/main" id="{7B6EEDDE-0D4F-44AA-933F-C3A0BC3D1F2A}"/>
              </a:ext>
            </a:extLst>
          </p:cNvPr>
          <p:cNvSpPr/>
          <p:nvPr/>
        </p:nvSpPr>
        <p:spPr>
          <a:xfrm>
            <a:off x="7593667" y="3755790"/>
            <a:ext cx="542603" cy="349016"/>
          </a:xfrm>
          <a:prstGeom prst="right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Right 30">
            <a:extLst>
              <a:ext uri="{FF2B5EF4-FFF2-40B4-BE49-F238E27FC236}">
                <a16:creationId xmlns:a16="http://schemas.microsoft.com/office/drawing/2014/main" id="{94DEDC30-A4C0-4A92-880A-E6059C39D530}"/>
              </a:ext>
            </a:extLst>
          </p:cNvPr>
          <p:cNvSpPr/>
          <p:nvPr/>
        </p:nvSpPr>
        <p:spPr>
          <a:xfrm>
            <a:off x="7593667" y="5154126"/>
            <a:ext cx="542603" cy="349016"/>
          </a:xfrm>
          <a:prstGeom prst="right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FF87C60-4C82-7788-DC8E-2DC461D585B4}"/>
              </a:ext>
            </a:extLst>
          </p:cNvPr>
          <p:cNvSpPr txBox="1"/>
          <p:nvPr/>
        </p:nvSpPr>
        <p:spPr>
          <a:xfrm>
            <a:off x="914399" y="6033939"/>
            <a:ext cx="10669167" cy="369332"/>
          </a:xfrm>
          <a:prstGeom prst="rect">
            <a:avLst/>
          </a:prstGeom>
          <a:noFill/>
        </p:spPr>
        <p:txBody>
          <a:bodyPr wrap="square" lIns="91440" tIns="45720" rIns="91440" bIns="45720" rtlCol="0" anchor="t">
            <a:spAutoFit/>
          </a:bodyPr>
          <a:lstStyle/>
          <a:p>
            <a:pPr>
              <a:defRPr/>
            </a:pPr>
            <a:r>
              <a:rPr kumimoji="0" lang="en-US" sz="1800" b="0" i="0" u="none" strike="noStrike" kern="1200" cap="none" spc="0" normalizeH="0" baseline="0" noProof="0">
                <a:ln>
                  <a:noFill/>
                </a:ln>
                <a:effectLst/>
                <a:uLnTx/>
                <a:uFillTx/>
                <a:latin typeface="Calibri" panose="020F0502020204030204"/>
                <a:ea typeface="+mn-ea"/>
                <a:cs typeface="+mn-cs"/>
              </a:rPr>
              <a:t>*</a:t>
            </a:r>
            <a:r>
              <a:rPr lang="en-US">
                <a:latin typeface="Calibri" panose="020F0502020204030204"/>
              </a:rPr>
              <a:t>affiliate staff who have been in the network for a while will likely note this policy has changed over the years</a:t>
            </a:r>
            <a:endParaRPr lang="en-US" sz="1800" b="0" i="0" u="none" strike="noStrike" kern="1200" cap="none" spc="0" normalizeH="0" baseline="0" noProof="0">
              <a:ln>
                <a:noFill/>
              </a:ln>
              <a:effectLst/>
              <a:uLnTx/>
              <a:uFillTx/>
              <a:latin typeface="Calibri" panose="020F0502020204030204"/>
              <a:cs typeface="Calibri"/>
            </a:endParaRPr>
          </a:p>
        </p:txBody>
      </p:sp>
    </p:spTree>
    <p:extLst>
      <p:ext uri="{BB962C8B-B14F-4D97-AF65-F5344CB8AC3E}">
        <p14:creationId xmlns:p14="http://schemas.microsoft.com/office/powerpoint/2010/main" val="377933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65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D3484B-516D-4DE6-82EB-A2EE43332472}"/>
              </a:ext>
            </a:extLst>
          </p:cNvPr>
          <p:cNvSpPr txBox="1"/>
          <p:nvPr/>
        </p:nvSpPr>
        <p:spPr>
          <a:xfrm>
            <a:off x="1476153" y="2190306"/>
            <a:ext cx="9239693" cy="2123658"/>
          </a:xfrm>
          <a:prstGeom prst="rect">
            <a:avLst/>
          </a:prstGeom>
          <a:noFill/>
        </p:spPr>
        <p:txBody>
          <a:bodyPr wrap="square" rtlCol="0">
            <a:spAutoFit/>
          </a:bodyPr>
          <a:lstStyle/>
          <a:p>
            <a:pPr algn="ctr"/>
            <a:r>
              <a:rPr lang="en-US" sz="6600">
                <a:solidFill>
                  <a:schemeClr val="bg1"/>
                </a:solidFill>
              </a:rPr>
              <a:t>A Review of Resources Available on MRSConnect</a:t>
            </a:r>
          </a:p>
        </p:txBody>
      </p:sp>
    </p:spTree>
    <p:extLst>
      <p:ext uri="{BB962C8B-B14F-4D97-AF65-F5344CB8AC3E}">
        <p14:creationId xmlns:p14="http://schemas.microsoft.com/office/powerpoint/2010/main" val="321608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924703" y="700594"/>
            <a:ext cx="5486005"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a:ln>
                  <a:noFill/>
                </a:ln>
                <a:solidFill>
                  <a:srgbClr val="00765A"/>
                </a:solidFill>
                <a:effectLst/>
                <a:uLnTx/>
                <a:uFillTx/>
                <a:latin typeface="Open Sans" panose="020B0606030504020204" pitchFamily="34" charset="0"/>
                <a:ea typeface="Open Sans" panose="020B0606030504020204" pitchFamily="34" charset="0"/>
                <a:cs typeface="Open Sans" panose="020B0606030504020204" pitchFamily="34" charset="0"/>
              </a:rPr>
              <a:t>Resource #1a</a:t>
            </a:r>
            <a:r>
              <a:rPr kumimoji="0" lang="en-US" sz="39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MG Monitoring Tool</a:t>
            </a: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2117186"/>
            <a:ext cx="10949173" cy="425005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31BFE68F-D555-4650-B6B2-10A7779C779E}"/>
              </a:ext>
            </a:extLst>
          </p:cNvPr>
          <p:cNvGrpSpPr/>
          <p:nvPr/>
        </p:nvGrpSpPr>
        <p:grpSpPr>
          <a:xfrm rot="932221">
            <a:off x="8712365" y="763323"/>
            <a:ext cx="1227368" cy="1178753"/>
            <a:chOff x="4997227" y="1643928"/>
            <a:chExt cx="2610486" cy="2507086"/>
          </a:xfrm>
        </p:grpSpPr>
        <p:sp>
          <p:nvSpPr>
            <p:cNvPr id="25" name="Rectangle 24">
              <a:extLst>
                <a:ext uri="{FF2B5EF4-FFF2-40B4-BE49-F238E27FC236}">
                  <a16:creationId xmlns:a16="http://schemas.microsoft.com/office/drawing/2014/main" id="{AF66FCBF-275E-4B7A-9D5C-4673AFC7F51E}"/>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ight Triangle 25">
              <a:extLst>
                <a:ext uri="{FF2B5EF4-FFF2-40B4-BE49-F238E27FC236}">
                  <a16:creationId xmlns:a16="http://schemas.microsoft.com/office/drawing/2014/main" id="{C1FA60F2-4355-4EFD-B9EA-5AEDFA976707}"/>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21013B3-AB58-4822-A8F9-F741E03B4322}"/>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283FC06A-E670-4961-ADCE-8A6137DBB6D9}"/>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 name="Group 46">
            <a:extLst>
              <a:ext uri="{FF2B5EF4-FFF2-40B4-BE49-F238E27FC236}">
                <a16:creationId xmlns:a16="http://schemas.microsoft.com/office/drawing/2014/main" id="{69BA1864-5257-4302-B046-FCC4BA0092EC}"/>
              </a:ext>
            </a:extLst>
          </p:cNvPr>
          <p:cNvGrpSpPr/>
          <p:nvPr/>
        </p:nvGrpSpPr>
        <p:grpSpPr>
          <a:xfrm rot="932221">
            <a:off x="10185846" y="766767"/>
            <a:ext cx="1227368" cy="1178753"/>
            <a:chOff x="4997227" y="1643928"/>
            <a:chExt cx="2610486" cy="2507086"/>
          </a:xfrm>
        </p:grpSpPr>
        <p:sp>
          <p:nvSpPr>
            <p:cNvPr id="48" name="Rectangle 47">
              <a:extLst>
                <a:ext uri="{FF2B5EF4-FFF2-40B4-BE49-F238E27FC236}">
                  <a16:creationId xmlns:a16="http://schemas.microsoft.com/office/drawing/2014/main" id="{1B834C86-9108-4BE2-8EF3-39C7162D86DE}"/>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ight Triangle 48">
              <a:extLst>
                <a:ext uri="{FF2B5EF4-FFF2-40B4-BE49-F238E27FC236}">
                  <a16:creationId xmlns:a16="http://schemas.microsoft.com/office/drawing/2014/main" id="{94EA89D4-704E-489F-8EC3-4422099B2C5E}"/>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1C536640-4134-4AE6-A799-8A3D7F7C91FC}"/>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6228288C-85A2-4BE5-8D33-941AAC58D76C}"/>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2" name="Group 51">
            <a:extLst>
              <a:ext uri="{FF2B5EF4-FFF2-40B4-BE49-F238E27FC236}">
                <a16:creationId xmlns:a16="http://schemas.microsoft.com/office/drawing/2014/main" id="{E1A3BB16-5266-4DBB-8E79-45AD086175BD}"/>
              </a:ext>
            </a:extLst>
          </p:cNvPr>
          <p:cNvGrpSpPr/>
          <p:nvPr/>
        </p:nvGrpSpPr>
        <p:grpSpPr>
          <a:xfrm rot="932221">
            <a:off x="7246030" y="766766"/>
            <a:ext cx="1227368" cy="1178753"/>
            <a:chOff x="4997227" y="1643928"/>
            <a:chExt cx="2610486" cy="2507086"/>
          </a:xfrm>
        </p:grpSpPr>
        <p:sp>
          <p:nvSpPr>
            <p:cNvPr id="53" name="Rectangle 52">
              <a:extLst>
                <a:ext uri="{FF2B5EF4-FFF2-40B4-BE49-F238E27FC236}">
                  <a16:creationId xmlns:a16="http://schemas.microsoft.com/office/drawing/2014/main" id="{0F3BCE51-2925-47D5-AF0E-CF4A741BD167}"/>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ight Triangle 53">
              <a:extLst>
                <a:ext uri="{FF2B5EF4-FFF2-40B4-BE49-F238E27FC236}">
                  <a16:creationId xmlns:a16="http://schemas.microsoft.com/office/drawing/2014/main" id="{A906879B-D900-472B-8F3A-B767A28F2A19}"/>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03320EB3-CC36-47BB-BA9E-B359FB5B5318}"/>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5F8D8DB0-4B53-4E63-9FFA-2E229F4026C7}"/>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7" name="TextBox 56">
            <a:extLst>
              <a:ext uri="{FF2B5EF4-FFF2-40B4-BE49-F238E27FC236}">
                <a16:creationId xmlns:a16="http://schemas.microsoft.com/office/drawing/2014/main" id="{8E876C3A-05CD-4D7F-9196-052DFF2BE7A3}"/>
              </a:ext>
            </a:extLst>
          </p:cNvPr>
          <p:cNvSpPr txBox="1"/>
          <p:nvPr/>
        </p:nvSpPr>
        <p:spPr>
          <a:xfrm>
            <a:off x="7317806" y="1083600"/>
            <a:ext cx="11732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Login to MRSConnect</a:t>
            </a:r>
          </a:p>
        </p:txBody>
      </p:sp>
      <p:sp>
        <p:nvSpPr>
          <p:cNvPr id="58" name="TextBox 57">
            <a:extLst>
              <a:ext uri="{FF2B5EF4-FFF2-40B4-BE49-F238E27FC236}">
                <a16:creationId xmlns:a16="http://schemas.microsoft.com/office/drawing/2014/main" id="{252F6A14-18DE-44C1-8A4F-BD2EDE5DCEF7}"/>
              </a:ext>
            </a:extLst>
          </p:cNvPr>
          <p:cNvSpPr txBox="1"/>
          <p:nvPr/>
        </p:nvSpPr>
        <p:spPr>
          <a:xfrm>
            <a:off x="8751252" y="988552"/>
            <a:ext cx="126268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Program Administration</a:t>
            </a:r>
          </a:p>
        </p:txBody>
      </p:sp>
      <p:sp>
        <p:nvSpPr>
          <p:cNvPr id="59" name="TextBox 58">
            <a:extLst>
              <a:ext uri="{FF2B5EF4-FFF2-40B4-BE49-F238E27FC236}">
                <a16:creationId xmlns:a16="http://schemas.microsoft.com/office/drawing/2014/main" id="{C93E381E-AACC-4EE6-A7EC-4FD506ECF183}"/>
              </a:ext>
            </a:extLst>
          </p:cNvPr>
          <p:cNvSpPr txBox="1"/>
          <p:nvPr/>
        </p:nvSpPr>
        <p:spPr>
          <a:xfrm>
            <a:off x="10264768" y="859202"/>
            <a:ext cx="117328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Case File Forms and Review Tools</a:t>
            </a:r>
          </a:p>
        </p:txBody>
      </p:sp>
      <p:pic>
        <p:nvPicPr>
          <p:cNvPr id="7" name="Picture 6">
            <a:extLst>
              <a:ext uri="{FF2B5EF4-FFF2-40B4-BE49-F238E27FC236}">
                <a16:creationId xmlns:a16="http://schemas.microsoft.com/office/drawing/2014/main" id="{D2E3DA95-A256-4327-B572-1972D5EC0CA5}"/>
              </a:ext>
            </a:extLst>
          </p:cNvPr>
          <p:cNvPicPr>
            <a:picLocks noChangeAspect="1"/>
          </p:cNvPicPr>
          <p:nvPr/>
        </p:nvPicPr>
        <p:blipFill rotWithShape="1">
          <a:blip r:embed="rId2"/>
          <a:srcRect l="4291" t="31802" r="10195" b="8267"/>
          <a:stretch/>
        </p:blipFill>
        <p:spPr>
          <a:xfrm>
            <a:off x="1242828" y="2400994"/>
            <a:ext cx="9729971" cy="3622711"/>
          </a:xfrm>
          <a:prstGeom prst="rect">
            <a:avLst/>
          </a:prstGeom>
          <a:ln w="28575">
            <a:solidFill>
              <a:srgbClr val="00765A"/>
            </a:solidFill>
          </a:ln>
        </p:spPr>
      </p:pic>
    </p:spTree>
    <p:extLst>
      <p:ext uri="{BB962C8B-B14F-4D97-AF65-F5344CB8AC3E}">
        <p14:creationId xmlns:p14="http://schemas.microsoft.com/office/powerpoint/2010/main" val="711909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A505E29-2196-4557-B6F8-233F0AEA4E2A}"/>
              </a:ext>
            </a:extLst>
          </p:cNvPr>
          <p:cNvSpPr/>
          <p:nvPr/>
        </p:nvSpPr>
        <p:spPr>
          <a:xfrm>
            <a:off x="1190413" y="2372395"/>
            <a:ext cx="9406913" cy="346363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pic>
        <p:nvPicPr>
          <p:cNvPr id="8" name="Picture 7" descr="A person in a suit and tie&#10;&#10;Description automatically generated with medium confidence">
            <a:extLst>
              <a:ext uri="{FF2B5EF4-FFF2-40B4-BE49-F238E27FC236}">
                <a16:creationId xmlns:a16="http://schemas.microsoft.com/office/drawing/2014/main" id="{11D87A57-9266-4CA1-873A-AA82C5878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049" y="2774013"/>
            <a:ext cx="2735983" cy="27359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descr="A person smiling for the camera&#10;&#10;Description automatically generated with medium confidence">
            <a:extLst>
              <a:ext uri="{FF2B5EF4-FFF2-40B4-BE49-F238E27FC236}">
                <a16:creationId xmlns:a16="http://schemas.microsoft.com/office/drawing/2014/main" id="{1364C463-75A9-4691-A231-1B9C90A38D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6198" y="2794082"/>
            <a:ext cx="2732306" cy="2648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id="{A7B16CAE-AA23-4F34-94D8-8E6862D03529}"/>
              </a:ext>
            </a:extLst>
          </p:cNvPr>
          <p:cNvSpPr txBox="1"/>
          <p:nvPr/>
        </p:nvSpPr>
        <p:spPr>
          <a:xfrm>
            <a:off x="4955547" y="860436"/>
            <a:ext cx="3816990" cy="707886"/>
          </a:xfrm>
          <a:prstGeom prst="rect">
            <a:avLst/>
          </a:prstGeom>
          <a:noFill/>
        </p:spPr>
        <p:txBody>
          <a:bodyPr wrap="square" lIns="91440" tIns="45720" rIns="91440" bIns="45720" rtlCol="0" anchor="t">
            <a:spAutoFit/>
          </a:bodyPr>
          <a:lstStyle/>
          <a:p>
            <a:r>
              <a:rPr lang="en-US" sz="2000" b="1">
                <a:latin typeface="Open Sans"/>
                <a:ea typeface="Open Sans"/>
                <a:cs typeface="Open Sans"/>
              </a:rPr>
              <a:t>Paul, Emily </a:t>
            </a:r>
            <a:r>
              <a:rPr lang="en-US" sz="2000">
                <a:latin typeface="Open Sans"/>
                <a:ea typeface="Open Sans"/>
                <a:cs typeface="Open Sans"/>
              </a:rPr>
              <a:t>and</a:t>
            </a:r>
            <a:r>
              <a:rPr lang="en-US" sz="2000" b="1">
                <a:latin typeface="Open Sans"/>
                <a:ea typeface="Open Sans"/>
                <a:cs typeface="Open Sans"/>
              </a:rPr>
              <a:t> Christa </a:t>
            </a:r>
            <a:r>
              <a:rPr lang="en-US" sz="2000">
                <a:latin typeface="Open Sans"/>
                <a:ea typeface="Open Sans"/>
                <a:cs typeface="Open Sans"/>
              </a:rPr>
              <a:t>will be our facilitators today.</a:t>
            </a:r>
          </a:p>
        </p:txBody>
      </p:sp>
      <p:sp>
        <p:nvSpPr>
          <p:cNvPr id="11" name="Speech Bubble: Rectangle with Corners Rounded 10">
            <a:extLst>
              <a:ext uri="{FF2B5EF4-FFF2-40B4-BE49-F238E27FC236}">
                <a16:creationId xmlns:a16="http://schemas.microsoft.com/office/drawing/2014/main" id="{D40E893C-6F55-43CB-8D5A-896E30005D18}"/>
              </a:ext>
            </a:extLst>
          </p:cNvPr>
          <p:cNvSpPr/>
          <p:nvPr/>
        </p:nvSpPr>
        <p:spPr>
          <a:xfrm>
            <a:off x="314659" y="704370"/>
            <a:ext cx="4127701" cy="1009585"/>
          </a:xfrm>
          <a:prstGeom prst="wedgeRoundRectCallout">
            <a:avLst>
              <a:gd name="adj1" fmla="val 54763"/>
              <a:gd name="adj2" fmla="val 31447"/>
              <a:gd name="adj3" fmla="val 16667"/>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Introduction</a:t>
            </a:r>
          </a:p>
        </p:txBody>
      </p:sp>
      <p:grpSp>
        <p:nvGrpSpPr>
          <p:cNvPr id="2" name="Group 1">
            <a:extLst>
              <a:ext uri="{FF2B5EF4-FFF2-40B4-BE49-F238E27FC236}">
                <a16:creationId xmlns:a16="http://schemas.microsoft.com/office/drawing/2014/main" id="{233A75B3-4509-383B-2BAD-BDE0C6ED1AE7}"/>
              </a:ext>
            </a:extLst>
          </p:cNvPr>
          <p:cNvGrpSpPr/>
          <p:nvPr/>
        </p:nvGrpSpPr>
        <p:grpSpPr>
          <a:xfrm>
            <a:off x="4168957" y="5384937"/>
            <a:ext cx="1208014" cy="400579"/>
            <a:chOff x="5287253" y="6275810"/>
            <a:chExt cx="1208014" cy="400579"/>
          </a:xfrm>
        </p:grpSpPr>
        <p:sp>
          <p:nvSpPr>
            <p:cNvPr id="13" name="Flowchart: Off-page Connector 12">
              <a:extLst>
                <a:ext uri="{FF2B5EF4-FFF2-40B4-BE49-F238E27FC236}">
                  <a16:creationId xmlns:a16="http://schemas.microsoft.com/office/drawing/2014/main" id="{07BCBB21-8080-4FB3-BF54-F101B3F2AE2C}"/>
                </a:ext>
              </a:extLst>
            </p:cNvPr>
            <p:cNvSpPr/>
            <p:nvPr/>
          </p:nvSpPr>
          <p:spPr>
            <a:xfrm rot="15062356">
              <a:off x="5690970" y="5872093"/>
              <a:ext cx="400579" cy="1208014"/>
            </a:xfrm>
            <a:prstGeom prst="flowChartOffpageConnector">
              <a:avLst/>
            </a:prstGeom>
            <a:solidFill>
              <a:srgbClr val="00A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96796AC-E6D9-441B-B7DF-38F78BF2F41D}"/>
                </a:ext>
              </a:extLst>
            </p:cNvPr>
            <p:cNvSpPr txBox="1"/>
            <p:nvPr/>
          </p:nvSpPr>
          <p:spPr>
            <a:xfrm rot="20464033">
              <a:off x="5420054" y="6291434"/>
              <a:ext cx="998289" cy="369332"/>
            </a:xfrm>
            <a:prstGeom prst="rect">
              <a:avLst/>
            </a:prstGeom>
            <a:noFill/>
          </p:spPr>
          <p:txBody>
            <a:bodyPr wrap="square" lIns="91440" tIns="45720" rIns="91440" bIns="45720" rtlCol="0" anchor="t">
              <a:spAutoFit/>
            </a:bodyPr>
            <a:lstStyle/>
            <a:p>
              <a:r>
                <a:rPr lang="en-US">
                  <a:solidFill>
                    <a:schemeClr val="bg1"/>
                  </a:solidFill>
                  <a:latin typeface="Open Sans"/>
                  <a:ea typeface="Open Sans"/>
                  <a:cs typeface="Open Sans"/>
                </a:rPr>
                <a:t>Emily</a:t>
              </a:r>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8" name="Group 17">
            <a:extLst>
              <a:ext uri="{FF2B5EF4-FFF2-40B4-BE49-F238E27FC236}">
                <a16:creationId xmlns:a16="http://schemas.microsoft.com/office/drawing/2014/main" id="{E51A2364-C436-29E3-81EC-8D3A1DBAB419}"/>
              </a:ext>
            </a:extLst>
          </p:cNvPr>
          <p:cNvGrpSpPr/>
          <p:nvPr/>
        </p:nvGrpSpPr>
        <p:grpSpPr>
          <a:xfrm rot="-2460000">
            <a:off x="3037457" y="2699702"/>
            <a:ext cx="1301561" cy="436680"/>
            <a:chOff x="11076567" y="1933328"/>
            <a:chExt cx="1301561" cy="436680"/>
          </a:xfrm>
        </p:grpSpPr>
        <p:sp>
          <p:nvSpPr>
            <p:cNvPr id="19" name="Flowchart: Off-page Connector 18">
              <a:extLst>
                <a:ext uri="{FF2B5EF4-FFF2-40B4-BE49-F238E27FC236}">
                  <a16:creationId xmlns:a16="http://schemas.microsoft.com/office/drawing/2014/main" id="{E6C77EA2-44E2-1026-06BC-E2FAE3FF2302}"/>
                </a:ext>
              </a:extLst>
            </p:cNvPr>
            <p:cNvSpPr/>
            <p:nvPr/>
          </p:nvSpPr>
          <p:spPr>
            <a:xfrm rot="6193513">
              <a:off x="11480284" y="1529611"/>
              <a:ext cx="400579" cy="1208014"/>
            </a:xfrm>
            <a:prstGeom prst="flowChartOffpageConnector">
              <a:avLst/>
            </a:prstGeom>
            <a:solidFill>
              <a:srgbClr val="00A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4295370-CEB2-C250-BA23-98ADCA8F2FCA}"/>
                </a:ext>
              </a:extLst>
            </p:cNvPr>
            <p:cNvSpPr txBox="1"/>
            <p:nvPr/>
          </p:nvSpPr>
          <p:spPr>
            <a:xfrm rot="793438">
              <a:off x="11379839" y="2000676"/>
              <a:ext cx="998289" cy="369332"/>
            </a:xfrm>
            <a:prstGeom prst="rect">
              <a:avLst/>
            </a:prstGeom>
            <a:noFill/>
          </p:spPr>
          <p:txBody>
            <a:bodyPr wrap="square" lIns="91440" tIns="45720" rIns="91440" bIns="45720" rtlCol="0" anchor="t">
              <a:spAutoFit/>
            </a:bodyPr>
            <a:lstStyle/>
            <a:p>
              <a:r>
                <a:rPr lang="en-US">
                  <a:solidFill>
                    <a:schemeClr val="bg1"/>
                  </a:solidFill>
                  <a:latin typeface="Open Sans"/>
                  <a:ea typeface="Open Sans"/>
                  <a:cs typeface="Open Sans"/>
                </a:rPr>
                <a:t>Paul</a:t>
              </a:r>
              <a:endParaRPr lang="en-US"/>
            </a:p>
          </p:txBody>
        </p:sp>
      </p:grpSp>
      <p:sp>
        <p:nvSpPr>
          <p:cNvPr id="22" name="TextBox 21">
            <a:extLst>
              <a:ext uri="{FF2B5EF4-FFF2-40B4-BE49-F238E27FC236}">
                <a16:creationId xmlns:a16="http://schemas.microsoft.com/office/drawing/2014/main" id="{6ECB1DC1-1B1C-4B26-A98B-99E8911382B7}"/>
              </a:ext>
            </a:extLst>
          </p:cNvPr>
          <p:cNvSpPr txBox="1"/>
          <p:nvPr/>
        </p:nvSpPr>
        <p:spPr>
          <a:xfrm>
            <a:off x="1216199" y="5874831"/>
            <a:ext cx="3461670" cy="338554"/>
          </a:xfrm>
          <a:prstGeom prst="rect">
            <a:avLst/>
          </a:prstGeom>
          <a:noFill/>
        </p:spPr>
        <p:txBody>
          <a:bodyPr wrap="square">
            <a:spAutoFit/>
          </a:bodyPr>
          <a:lstStyle/>
          <a:p>
            <a:pPr marL="0" marR="0">
              <a:spcBef>
                <a:spcPts val="0"/>
              </a:spcBef>
              <a:spcAft>
                <a:spcPts val="0"/>
              </a:spcAft>
            </a:pPr>
            <a:r>
              <a:rPr lang="en-US" sz="1600" i="1">
                <a:effectLst/>
                <a:latin typeface="Calibri" panose="020F0502020204030204" pitchFamily="34" charset="0"/>
                <a:ea typeface="Calibri" panose="020F0502020204030204" pitchFamily="34" charset="0"/>
              </a:rPr>
              <a:t>Associate MRS Accounting Director</a:t>
            </a:r>
          </a:p>
        </p:txBody>
      </p:sp>
      <p:sp>
        <p:nvSpPr>
          <p:cNvPr id="10" name="TextBox 9">
            <a:extLst>
              <a:ext uri="{FF2B5EF4-FFF2-40B4-BE49-F238E27FC236}">
                <a16:creationId xmlns:a16="http://schemas.microsoft.com/office/drawing/2014/main" id="{A65D500D-5635-4E11-A4E8-64EF89C5CFC4}"/>
              </a:ext>
            </a:extLst>
          </p:cNvPr>
          <p:cNvSpPr txBox="1"/>
          <p:nvPr/>
        </p:nvSpPr>
        <p:spPr>
          <a:xfrm>
            <a:off x="4613085" y="5885081"/>
            <a:ext cx="2780377" cy="338554"/>
          </a:xfrm>
          <a:prstGeom prst="rect">
            <a:avLst/>
          </a:prstGeom>
          <a:noFill/>
        </p:spPr>
        <p:txBody>
          <a:bodyPr wrap="none" rtlCol="0">
            <a:spAutoFit/>
          </a:bodyPr>
          <a:lstStyle/>
          <a:p>
            <a:r>
              <a:rPr lang="en-US" sz="1600" i="1"/>
              <a:t>Assistant Director, Match Grant</a:t>
            </a:r>
          </a:p>
        </p:txBody>
      </p:sp>
      <p:sp>
        <p:nvSpPr>
          <p:cNvPr id="23" name="TextBox 22">
            <a:extLst>
              <a:ext uri="{FF2B5EF4-FFF2-40B4-BE49-F238E27FC236}">
                <a16:creationId xmlns:a16="http://schemas.microsoft.com/office/drawing/2014/main" id="{53E7FBB7-AE71-456F-8CDC-4DC29BE18080}"/>
              </a:ext>
            </a:extLst>
          </p:cNvPr>
          <p:cNvSpPr txBox="1"/>
          <p:nvPr/>
        </p:nvSpPr>
        <p:spPr>
          <a:xfrm>
            <a:off x="8074755" y="5847860"/>
            <a:ext cx="2125134" cy="338554"/>
          </a:xfrm>
          <a:prstGeom prst="rect">
            <a:avLst/>
          </a:prstGeom>
          <a:noFill/>
        </p:spPr>
        <p:txBody>
          <a:bodyPr wrap="none" rtlCol="0">
            <a:spAutoFit/>
          </a:bodyPr>
          <a:lstStyle/>
          <a:p>
            <a:r>
              <a:rPr lang="en-US" sz="1600" i="1"/>
              <a:t>Associate Director, DDS</a:t>
            </a:r>
          </a:p>
        </p:txBody>
      </p:sp>
      <p:grpSp>
        <p:nvGrpSpPr>
          <p:cNvPr id="5" name="Group 4">
            <a:extLst>
              <a:ext uri="{FF2B5EF4-FFF2-40B4-BE49-F238E27FC236}">
                <a16:creationId xmlns:a16="http://schemas.microsoft.com/office/drawing/2014/main" id="{D41EB4AA-35AD-9558-4E46-C4BAF4687C39}"/>
              </a:ext>
            </a:extLst>
          </p:cNvPr>
          <p:cNvGrpSpPr/>
          <p:nvPr/>
        </p:nvGrpSpPr>
        <p:grpSpPr>
          <a:xfrm>
            <a:off x="9838340" y="3239273"/>
            <a:ext cx="1258131" cy="416380"/>
            <a:chOff x="10683467" y="2491128"/>
            <a:chExt cx="1258131" cy="416380"/>
          </a:xfrm>
        </p:grpSpPr>
        <p:sp>
          <p:nvSpPr>
            <p:cNvPr id="14" name="Flowchart: Off-page Connector 13">
              <a:extLst>
                <a:ext uri="{FF2B5EF4-FFF2-40B4-BE49-F238E27FC236}">
                  <a16:creationId xmlns:a16="http://schemas.microsoft.com/office/drawing/2014/main" id="{9CF47B80-0304-4938-BC34-AB321BAA9B03}"/>
                </a:ext>
              </a:extLst>
            </p:cNvPr>
            <p:cNvSpPr/>
            <p:nvPr/>
          </p:nvSpPr>
          <p:spPr>
            <a:xfrm rot="6193513">
              <a:off x="11087184" y="2087411"/>
              <a:ext cx="400579" cy="1208014"/>
            </a:xfrm>
            <a:prstGeom prst="flowChartOffpageConnector">
              <a:avLst/>
            </a:prstGeom>
            <a:solidFill>
              <a:srgbClr val="00A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A5BF21F-DB3F-473E-BF24-601037FBEB58}"/>
                </a:ext>
              </a:extLst>
            </p:cNvPr>
            <p:cNvSpPr txBox="1"/>
            <p:nvPr/>
          </p:nvSpPr>
          <p:spPr>
            <a:xfrm rot="793438">
              <a:off x="10943309" y="2538176"/>
              <a:ext cx="998289" cy="369332"/>
            </a:xfrm>
            <a:prstGeom prst="rect">
              <a:avLst/>
            </a:prstGeom>
            <a:noFill/>
          </p:spPr>
          <p:txBody>
            <a:bodyPr wrap="square" lIns="91440" tIns="45720" rIns="91440" bIns="45720" rtlCol="0" anchor="t">
              <a:spAutoFit/>
            </a:bodyPr>
            <a:lstStyle/>
            <a:p>
              <a:r>
                <a:rPr lang="en-US">
                  <a:solidFill>
                    <a:schemeClr val="bg1"/>
                  </a:solidFill>
                  <a:latin typeface="Open Sans"/>
                  <a:ea typeface="Open Sans"/>
                  <a:cs typeface="Open Sans"/>
                </a:rPr>
                <a:t>Christa</a:t>
              </a:r>
            </a:p>
          </p:txBody>
        </p:sp>
      </p:grpSp>
      <p:pic>
        <p:nvPicPr>
          <p:cNvPr id="6" name="Picture 6" descr="A picture containing person, outdoor, smiling, close&#10;&#10;Description automatically generated">
            <a:extLst>
              <a:ext uri="{FF2B5EF4-FFF2-40B4-BE49-F238E27FC236}">
                <a16:creationId xmlns:a16="http://schemas.microsoft.com/office/drawing/2014/main" id="{3E7E3C8A-AD7B-DD96-64FB-D73321BE95D1}"/>
              </a:ext>
            </a:extLst>
          </p:cNvPr>
          <p:cNvPicPr>
            <a:picLocks noChangeAspect="1"/>
          </p:cNvPicPr>
          <p:nvPr/>
        </p:nvPicPr>
        <p:blipFill>
          <a:blip r:embed="rId5"/>
          <a:stretch>
            <a:fillRect/>
          </a:stretch>
        </p:blipFill>
        <p:spPr>
          <a:xfrm>
            <a:off x="7817892" y="2779633"/>
            <a:ext cx="1890216" cy="27658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90946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924704" y="700594"/>
            <a:ext cx="4051442" cy="129266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a:ln>
                  <a:noFill/>
                </a:ln>
                <a:solidFill>
                  <a:srgbClr val="00765A"/>
                </a:solidFill>
                <a:effectLst/>
                <a:uLnTx/>
                <a:uFillTx/>
                <a:latin typeface="Open Sans"/>
                <a:ea typeface="Open Sans"/>
                <a:cs typeface="Open Sans"/>
              </a:rPr>
              <a:t>Resource #</a:t>
            </a:r>
            <a:r>
              <a:rPr lang="en-US" sz="3900" b="1">
                <a:solidFill>
                  <a:srgbClr val="00765A"/>
                </a:solidFill>
                <a:latin typeface="Open Sans"/>
                <a:ea typeface="Open Sans"/>
                <a:cs typeface="Open Sans"/>
              </a:rPr>
              <a:t>1b</a:t>
            </a:r>
            <a:r>
              <a:rPr kumimoji="0" lang="en-US" sz="3900" b="1" i="0" u="none" strike="noStrike" kern="1200" cap="none" spc="0" normalizeH="0" baseline="0" noProof="0">
                <a:ln>
                  <a:noFill/>
                </a:ln>
                <a:effectLst/>
                <a:uLnTx/>
                <a:uFillTx/>
                <a:latin typeface="Open Sans"/>
                <a:ea typeface="Open Sans"/>
                <a:cs typeface="Open San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a:ln>
                  <a:noFill/>
                </a:ln>
                <a:effectLst/>
                <a:uLnTx/>
                <a:uFillTx/>
                <a:latin typeface="Open Sans"/>
                <a:ea typeface="Open Sans"/>
                <a:cs typeface="Open Sans"/>
              </a:rPr>
              <a:t>MG Addendum</a:t>
            </a:r>
            <a:endParaRPr lang="en-US" sz="3900" b="1" i="0" u="none" strike="noStrike" kern="1200" cap="none" spc="0" normalizeH="0" baseline="0" noProof="0">
              <a:ln>
                <a:noFill/>
              </a:ln>
              <a:effectLst/>
              <a:uLnTx/>
              <a:uFillTx/>
              <a:latin typeface="Open Sans"/>
              <a:ea typeface="Open Sans"/>
              <a:cs typeface="Open Sans"/>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2117186"/>
            <a:ext cx="10949173" cy="425005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1116418" y="2365046"/>
            <a:ext cx="69436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MG Addendum to the Case File Monitoring Tool, page 11-12</a:t>
            </a:r>
          </a:p>
        </p:txBody>
      </p:sp>
      <p:grpSp>
        <p:nvGrpSpPr>
          <p:cNvPr id="24" name="Group 23">
            <a:extLst>
              <a:ext uri="{FF2B5EF4-FFF2-40B4-BE49-F238E27FC236}">
                <a16:creationId xmlns:a16="http://schemas.microsoft.com/office/drawing/2014/main" id="{31BFE68F-D555-4650-B6B2-10A7779C779E}"/>
              </a:ext>
            </a:extLst>
          </p:cNvPr>
          <p:cNvGrpSpPr/>
          <p:nvPr/>
        </p:nvGrpSpPr>
        <p:grpSpPr>
          <a:xfrm rot="932221">
            <a:off x="8712365" y="763323"/>
            <a:ext cx="1227368" cy="1178753"/>
            <a:chOff x="4997227" y="1643928"/>
            <a:chExt cx="2610486" cy="2507086"/>
          </a:xfrm>
        </p:grpSpPr>
        <p:sp>
          <p:nvSpPr>
            <p:cNvPr id="25" name="Rectangle 24">
              <a:extLst>
                <a:ext uri="{FF2B5EF4-FFF2-40B4-BE49-F238E27FC236}">
                  <a16:creationId xmlns:a16="http://schemas.microsoft.com/office/drawing/2014/main" id="{AF66FCBF-275E-4B7A-9D5C-4673AFC7F51E}"/>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ight Triangle 25">
              <a:extLst>
                <a:ext uri="{FF2B5EF4-FFF2-40B4-BE49-F238E27FC236}">
                  <a16:creationId xmlns:a16="http://schemas.microsoft.com/office/drawing/2014/main" id="{C1FA60F2-4355-4EFD-B9EA-5AEDFA976707}"/>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21013B3-AB58-4822-A8F9-F741E03B4322}"/>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283FC06A-E670-4961-ADCE-8A6137DBB6D9}"/>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 name="Group 46">
            <a:extLst>
              <a:ext uri="{FF2B5EF4-FFF2-40B4-BE49-F238E27FC236}">
                <a16:creationId xmlns:a16="http://schemas.microsoft.com/office/drawing/2014/main" id="{69BA1864-5257-4302-B046-FCC4BA0092EC}"/>
              </a:ext>
            </a:extLst>
          </p:cNvPr>
          <p:cNvGrpSpPr/>
          <p:nvPr/>
        </p:nvGrpSpPr>
        <p:grpSpPr>
          <a:xfrm rot="932221">
            <a:off x="10185846" y="766767"/>
            <a:ext cx="1227368" cy="1178753"/>
            <a:chOff x="4997227" y="1643928"/>
            <a:chExt cx="2610486" cy="2507086"/>
          </a:xfrm>
        </p:grpSpPr>
        <p:sp>
          <p:nvSpPr>
            <p:cNvPr id="48" name="Rectangle 47">
              <a:extLst>
                <a:ext uri="{FF2B5EF4-FFF2-40B4-BE49-F238E27FC236}">
                  <a16:creationId xmlns:a16="http://schemas.microsoft.com/office/drawing/2014/main" id="{1B834C86-9108-4BE2-8EF3-39C7162D86DE}"/>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ight Triangle 48">
              <a:extLst>
                <a:ext uri="{FF2B5EF4-FFF2-40B4-BE49-F238E27FC236}">
                  <a16:creationId xmlns:a16="http://schemas.microsoft.com/office/drawing/2014/main" id="{94EA89D4-704E-489F-8EC3-4422099B2C5E}"/>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1C536640-4134-4AE6-A799-8A3D7F7C91FC}"/>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6228288C-85A2-4BE5-8D33-941AAC58D76C}"/>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2" name="Group 51">
            <a:extLst>
              <a:ext uri="{FF2B5EF4-FFF2-40B4-BE49-F238E27FC236}">
                <a16:creationId xmlns:a16="http://schemas.microsoft.com/office/drawing/2014/main" id="{E1A3BB16-5266-4DBB-8E79-45AD086175BD}"/>
              </a:ext>
            </a:extLst>
          </p:cNvPr>
          <p:cNvGrpSpPr/>
          <p:nvPr/>
        </p:nvGrpSpPr>
        <p:grpSpPr>
          <a:xfrm rot="932221">
            <a:off x="7246030" y="766766"/>
            <a:ext cx="1227368" cy="1178753"/>
            <a:chOff x="4997227" y="1643928"/>
            <a:chExt cx="2610486" cy="2507086"/>
          </a:xfrm>
        </p:grpSpPr>
        <p:sp>
          <p:nvSpPr>
            <p:cNvPr id="53" name="Rectangle 52">
              <a:extLst>
                <a:ext uri="{FF2B5EF4-FFF2-40B4-BE49-F238E27FC236}">
                  <a16:creationId xmlns:a16="http://schemas.microsoft.com/office/drawing/2014/main" id="{0F3BCE51-2925-47D5-AF0E-CF4A741BD167}"/>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ight Triangle 53">
              <a:extLst>
                <a:ext uri="{FF2B5EF4-FFF2-40B4-BE49-F238E27FC236}">
                  <a16:creationId xmlns:a16="http://schemas.microsoft.com/office/drawing/2014/main" id="{A906879B-D900-472B-8F3A-B767A28F2A19}"/>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03320EB3-CC36-47BB-BA9E-B359FB5B5318}"/>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5F8D8DB0-4B53-4E63-9FFA-2E229F4026C7}"/>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7" name="TextBox 56">
            <a:extLst>
              <a:ext uri="{FF2B5EF4-FFF2-40B4-BE49-F238E27FC236}">
                <a16:creationId xmlns:a16="http://schemas.microsoft.com/office/drawing/2014/main" id="{8E876C3A-05CD-4D7F-9196-052DFF2BE7A3}"/>
              </a:ext>
            </a:extLst>
          </p:cNvPr>
          <p:cNvSpPr txBox="1"/>
          <p:nvPr/>
        </p:nvSpPr>
        <p:spPr>
          <a:xfrm>
            <a:off x="7317806" y="1083600"/>
            <a:ext cx="11732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Login to MRSConnect</a:t>
            </a:r>
          </a:p>
        </p:txBody>
      </p:sp>
      <p:sp>
        <p:nvSpPr>
          <p:cNvPr id="58" name="TextBox 57">
            <a:extLst>
              <a:ext uri="{FF2B5EF4-FFF2-40B4-BE49-F238E27FC236}">
                <a16:creationId xmlns:a16="http://schemas.microsoft.com/office/drawing/2014/main" id="{252F6A14-18DE-44C1-8A4F-BD2EDE5DCEF7}"/>
              </a:ext>
            </a:extLst>
          </p:cNvPr>
          <p:cNvSpPr txBox="1"/>
          <p:nvPr/>
        </p:nvSpPr>
        <p:spPr>
          <a:xfrm>
            <a:off x="8751252" y="988552"/>
            <a:ext cx="126268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Program Administration</a:t>
            </a:r>
          </a:p>
        </p:txBody>
      </p:sp>
      <p:sp>
        <p:nvSpPr>
          <p:cNvPr id="59" name="TextBox 58">
            <a:extLst>
              <a:ext uri="{FF2B5EF4-FFF2-40B4-BE49-F238E27FC236}">
                <a16:creationId xmlns:a16="http://schemas.microsoft.com/office/drawing/2014/main" id="{C93E381E-AACC-4EE6-A7EC-4FD506ECF183}"/>
              </a:ext>
            </a:extLst>
          </p:cNvPr>
          <p:cNvSpPr txBox="1"/>
          <p:nvPr/>
        </p:nvSpPr>
        <p:spPr>
          <a:xfrm>
            <a:off x="10264768" y="859202"/>
            <a:ext cx="117328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Case File Forms and Review Tools</a:t>
            </a:r>
          </a:p>
        </p:txBody>
      </p:sp>
      <p:pic>
        <p:nvPicPr>
          <p:cNvPr id="4" name="Graphic 3" descr="Magnifying glass">
            <a:extLst>
              <a:ext uri="{FF2B5EF4-FFF2-40B4-BE49-F238E27FC236}">
                <a16:creationId xmlns:a16="http://schemas.microsoft.com/office/drawing/2014/main" id="{0F3C0ED6-2255-4DA5-8202-FDC34A3277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5178" y="5249917"/>
            <a:ext cx="1604929" cy="1604929"/>
          </a:xfrm>
          <a:prstGeom prst="rect">
            <a:avLst/>
          </a:prstGeom>
        </p:spPr>
      </p:pic>
      <p:graphicFrame>
        <p:nvGraphicFramePr>
          <p:cNvPr id="3" name="Table 2">
            <a:extLst>
              <a:ext uri="{FF2B5EF4-FFF2-40B4-BE49-F238E27FC236}">
                <a16:creationId xmlns:a16="http://schemas.microsoft.com/office/drawing/2014/main" id="{9FDECB84-2B6E-485D-8256-E70F1AE7F4B1}"/>
              </a:ext>
            </a:extLst>
          </p:cNvPr>
          <p:cNvGraphicFramePr>
            <a:graphicFrameLocks noGrp="1"/>
          </p:cNvGraphicFramePr>
          <p:nvPr>
            <p:extLst>
              <p:ext uri="{D42A27DB-BD31-4B8C-83A1-F6EECF244321}">
                <p14:modId xmlns:p14="http://schemas.microsoft.com/office/powerpoint/2010/main" val="3104764766"/>
              </p:ext>
            </p:extLst>
          </p:nvPr>
        </p:nvGraphicFramePr>
        <p:xfrm>
          <a:off x="1137684" y="2795466"/>
          <a:ext cx="9888279" cy="3087495"/>
        </p:xfrm>
        <a:graphic>
          <a:graphicData uri="http://schemas.openxmlformats.org/drawingml/2006/table">
            <a:tbl>
              <a:tblPr firstRow="1" firstCol="1" lastRow="1" lastCol="1" bandRow="1" bandCol="1"/>
              <a:tblGrid>
                <a:gridCol w="1988288">
                  <a:extLst>
                    <a:ext uri="{9D8B030D-6E8A-4147-A177-3AD203B41FA5}">
                      <a16:colId xmlns:a16="http://schemas.microsoft.com/office/drawing/2014/main" val="2821297589"/>
                    </a:ext>
                  </a:extLst>
                </a:gridCol>
                <a:gridCol w="3136605">
                  <a:extLst>
                    <a:ext uri="{9D8B030D-6E8A-4147-A177-3AD203B41FA5}">
                      <a16:colId xmlns:a16="http://schemas.microsoft.com/office/drawing/2014/main" val="999205317"/>
                    </a:ext>
                  </a:extLst>
                </a:gridCol>
                <a:gridCol w="4763386">
                  <a:extLst>
                    <a:ext uri="{9D8B030D-6E8A-4147-A177-3AD203B41FA5}">
                      <a16:colId xmlns:a16="http://schemas.microsoft.com/office/drawing/2014/main" val="3117655686"/>
                    </a:ext>
                  </a:extLst>
                </a:gridCol>
              </a:tblGrid>
              <a:tr h="3087495">
                <a:tc>
                  <a:txBody>
                    <a:bodyPr/>
                    <a:lstStyle/>
                    <a:p>
                      <a:pPr marL="67945" marR="167640">
                        <a:spcBef>
                          <a:spcPts val="5"/>
                        </a:spcBef>
                        <a:spcAft>
                          <a:spcPts val="0"/>
                        </a:spcAft>
                      </a:pPr>
                      <a:r>
                        <a:rPr lang="en-US" sz="1400" b="1">
                          <a:solidFill>
                            <a:srgbClr val="00765A"/>
                          </a:solidFill>
                          <a:effectLst/>
                          <a:latin typeface="Calibri" panose="020F0502020204030204" pitchFamily="34" charset="0"/>
                          <a:ea typeface="Calibri" panose="020F0502020204030204" pitchFamily="34" charset="0"/>
                          <a:cs typeface="Times New Roman" panose="02020603050405020304" pitchFamily="18" charset="0"/>
                        </a:rPr>
                        <a:t>Receipts, Invoices, and Bills</a:t>
                      </a:r>
                      <a:endParaRPr lang="en-US" sz="2000">
                        <a:solidFill>
                          <a:srgbClr val="00765A"/>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134620">
                        <a:spcBef>
                          <a:spcPts val="5"/>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USCCB/MRS expects programs to follow the Uniform Guidance finance practices for case file documentation. 45 CFR 75.302(b)(3) on financial management is particularly relevant.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0" algn="l">
                        <a:lnSpc>
                          <a:spcPct val="100000"/>
                        </a:lnSpc>
                        <a:spcBef>
                          <a:spcPts val="5"/>
                        </a:spcBef>
                        <a:spcAft>
                          <a:spcPts val="0"/>
                        </a:spcAft>
                      </a:pPr>
                      <a:r>
                        <a:rPr lang="en-US" sz="1400" b="1" kern="1200" dirty="0">
                          <a:solidFill>
                            <a:srgbClr val="00765A"/>
                          </a:solidFill>
                          <a:effectLst/>
                          <a:latin typeface="+mn-lt"/>
                          <a:cs typeface="Browallia New" panose="020B0502040204020203" pitchFamily="34" charset="-34"/>
                        </a:rPr>
                        <a:t>45 CFR 75.302(b)(3)</a:t>
                      </a:r>
                      <a:r>
                        <a:rPr lang="en-US" sz="1400" kern="1200" dirty="0">
                          <a:solidFill>
                            <a:srgbClr val="00765A"/>
                          </a:solidFill>
                          <a:effectLst/>
                          <a:latin typeface="+mn-lt"/>
                          <a:cs typeface="Browallia New" panose="020B0502040204020203" pitchFamily="34" charset="-34"/>
                        </a:rPr>
                        <a:t> </a:t>
                      </a:r>
                      <a:r>
                        <a:rPr lang="en-US" sz="1400" b="1" kern="1200" dirty="0">
                          <a:solidFill>
                            <a:srgbClr val="00765A"/>
                          </a:solidFill>
                          <a:effectLst/>
                          <a:latin typeface="+mn-lt"/>
                          <a:cs typeface="Browallia New" panose="020B0502040204020203" pitchFamily="34" charset="-34"/>
                        </a:rPr>
                        <a:t>- Financial Management: </a:t>
                      </a:r>
                    </a:p>
                    <a:p>
                      <a:pPr marL="73025" marR="0" algn="l">
                        <a:lnSpc>
                          <a:spcPct val="100000"/>
                        </a:lnSpc>
                        <a:spcBef>
                          <a:spcPts val="5"/>
                        </a:spcBef>
                        <a:spcAft>
                          <a:spcPts val="0"/>
                        </a:spcAft>
                      </a:pPr>
                      <a:r>
                        <a:rPr lang="en-US" sz="1400" b="1" kern="1200" dirty="0">
                          <a:solidFill>
                            <a:srgbClr val="00765A"/>
                          </a:solidFill>
                          <a:effectLst/>
                          <a:latin typeface="+mn-lt"/>
                          <a:cs typeface="Browallia New" panose="020B0502040204020203" pitchFamily="34" charset="-34"/>
                        </a:rPr>
                        <a:t>(b)</a:t>
                      </a:r>
                      <a:r>
                        <a:rPr lang="en-US" sz="1400" kern="1200" dirty="0">
                          <a:solidFill>
                            <a:srgbClr val="00765A"/>
                          </a:solidFill>
                          <a:effectLst/>
                          <a:latin typeface="+mn-lt"/>
                          <a:cs typeface="Browallia New" panose="020B0502040204020203" pitchFamily="34" charset="-34"/>
                        </a:rPr>
                        <a:t> </a:t>
                      </a:r>
                      <a:r>
                        <a:rPr lang="en-US" sz="1400" kern="1200" dirty="0">
                          <a:solidFill>
                            <a:schemeClr val="tx1"/>
                          </a:solidFill>
                          <a:effectLst/>
                          <a:latin typeface="+mn-lt"/>
                          <a:cs typeface="Browallia New" panose="020B0502040204020203" pitchFamily="34" charset="-34"/>
                        </a:rPr>
                        <a:t>The financial management system of each non-Federal entity must provide for the following (see also §§200.333 Retention requirements for records, 200.334 Requests for transfer of records, 200.335 Methods for collection, transmission and storage of information, 200.336 Access to records, and 200.337 Restrictions on public access to records):</a:t>
                      </a:r>
                    </a:p>
                    <a:p>
                      <a:pPr marL="73025" marR="0" algn="l">
                        <a:lnSpc>
                          <a:spcPct val="100000"/>
                        </a:lnSpc>
                        <a:spcBef>
                          <a:spcPts val="5"/>
                        </a:spcBef>
                        <a:spcAft>
                          <a:spcPts val="0"/>
                        </a:spcAft>
                      </a:pPr>
                      <a:r>
                        <a:rPr lang="en-US" sz="1400" b="1" kern="1200" dirty="0">
                          <a:solidFill>
                            <a:srgbClr val="00765A"/>
                          </a:solidFill>
                          <a:effectLst/>
                          <a:latin typeface="+mn-lt"/>
                          <a:cs typeface="Browallia New" panose="020B0502040204020203" pitchFamily="34" charset="-34"/>
                        </a:rPr>
                        <a:t>(3)</a:t>
                      </a:r>
                      <a:r>
                        <a:rPr lang="en-US" sz="1400" kern="1200" dirty="0">
                          <a:solidFill>
                            <a:srgbClr val="00765A"/>
                          </a:solidFill>
                          <a:effectLst/>
                          <a:latin typeface="+mn-lt"/>
                          <a:cs typeface="Browallia New" panose="020B0502040204020203" pitchFamily="34" charset="-34"/>
                        </a:rPr>
                        <a:t> </a:t>
                      </a:r>
                      <a:r>
                        <a:rPr lang="en-US" sz="1400" kern="1200" dirty="0">
                          <a:solidFill>
                            <a:schemeClr val="tx1"/>
                          </a:solidFill>
                          <a:effectLst/>
                          <a:latin typeface="+mn-lt"/>
                          <a:cs typeface="Browallia New" panose="020B0502040204020203" pitchFamily="34" charset="-34"/>
                        </a:rPr>
                        <a:t>Records that identify adequately the source and application of funds for federally funded activities. These records must contain information pertaining to Federal awards, authorizations, obligations, unobligated balances, assets, ex</a:t>
                      </a:r>
                      <a:r>
                        <a:rPr lang="en-US" sz="1400" dirty="0"/>
                        <a:t>penditures, income and interest </a:t>
                      </a:r>
                      <a:r>
                        <a:rPr lang="en-US" sz="1400" b="1" u="sng" dirty="0">
                          <a:solidFill>
                            <a:srgbClr val="00765A"/>
                          </a:solidFill>
                        </a:rPr>
                        <a:t>and be supported by source documentation</a:t>
                      </a:r>
                      <a:r>
                        <a:rPr lang="en-US" sz="1400" dirty="0">
                          <a:solidFill>
                            <a:srgbClr val="00765A"/>
                          </a:solidFill>
                        </a:rPr>
                        <a:t>.</a:t>
                      </a:r>
                      <a:endParaRPr lang="en-US" sz="1400" kern="1200" dirty="0">
                        <a:solidFill>
                          <a:srgbClr val="00765A"/>
                        </a:solidFill>
                        <a:effectLst/>
                        <a:latin typeface="+mn-lt"/>
                        <a:ea typeface="Calibri" panose="020F0502020204030204" pitchFamily="34" charset="0"/>
                        <a:cs typeface="Browallia New" panose="020B0502040204020203" pitchFamily="34" charset="-34"/>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23220"/>
                  </a:ext>
                </a:extLst>
              </a:tr>
            </a:tbl>
          </a:graphicData>
        </a:graphic>
      </p:graphicFrame>
    </p:spTree>
    <p:extLst>
      <p:ext uri="{BB962C8B-B14F-4D97-AF65-F5344CB8AC3E}">
        <p14:creationId xmlns:p14="http://schemas.microsoft.com/office/powerpoint/2010/main" val="3608733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944891" y="725251"/>
            <a:ext cx="5987537" cy="1292662"/>
          </a:xfrm>
          <a:prstGeom prst="rect">
            <a:avLst/>
          </a:prstGeom>
          <a:noFill/>
        </p:spPr>
        <p:txBody>
          <a:bodyPr wrap="square" lIns="91440" tIns="45720" rIns="91440" bIns="45720" rtlCol="0" anchor="t">
            <a:spAutoFit/>
          </a:bodyPr>
          <a:lstStyle/>
          <a:p>
            <a:pPr>
              <a:defRPr/>
            </a:pPr>
            <a:r>
              <a:rPr kumimoji="0" lang="en-US" sz="3900" b="1" i="0" u="none" strike="noStrike" kern="1200" cap="none" spc="0" normalizeH="0" baseline="0" noProof="0">
                <a:ln>
                  <a:noFill/>
                </a:ln>
                <a:solidFill>
                  <a:srgbClr val="00765A"/>
                </a:solidFill>
                <a:effectLst/>
                <a:uLnTx/>
                <a:uFillTx/>
                <a:latin typeface="Open Sans"/>
                <a:ea typeface="Open Sans"/>
                <a:cs typeface="Open Sans"/>
              </a:rPr>
              <a:t>Resource #</a:t>
            </a:r>
            <a:r>
              <a:rPr lang="en-US" sz="3900" b="1">
                <a:solidFill>
                  <a:srgbClr val="00765A"/>
                </a:solidFill>
                <a:latin typeface="Open Sans"/>
                <a:ea typeface="Open Sans"/>
                <a:cs typeface="Open Sans"/>
              </a:rPr>
              <a:t>2a</a:t>
            </a:r>
            <a:r>
              <a:rPr kumimoji="0" lang="en-US" sz="3900" b="1" i="0" u="none" strike="noStrike" kern="1200" cap="none" spc="0" normalizeH="0" baseline="0" noProof="0">
                <a:ln>
                  <a:noFill/>
                </a:ln>
                <a:effectLst/>
                <a:uLnTx/>
                <a:uFillTx/>
                <a:latin typeface="Open Sans"/>
                <a:ea typeface="Open Sans"/>
                <a:cs typeface="Open Sans"/>
              </a:rPr>
              <a:t>:</a:t>
            </a:r>
            <a:r>
              <a:rPr lang="en-US" sz="3900" b="1">
                <a:latin typeface="Open Sans"/>
                <a:ea typeface="Open Sans"/>
                <a:cs typeface="Open Sans"/>
              </a:rPr>
              <a:t> </a:t>
            </a:r>
            <a:endParaRPr kumimoji="0" lang="en-US" sz="39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a:ln>
                  <a:noFill/>
                </a:ln>
                <a:effectLst/>
                <a:uLnTx/>
                <a:uFillTx/>
                <a:latin typeface="Open Sans"/>
                <a:ea typeface="Open Sans"/>
                <a:cs typeface="Open Sans"/>
              </a:rPr>
              <a:t>R&amp;P Monitoring Tool</a:t>
            </a:r>
            <a:endParaRPr lang="en-US" sz="3900" b="1" i="0" u="none" strike="noStrike" kern="1200" cap="none" spc="0" normalizeH="0" baseline="0" noProof="0">
              <a:ln>
                <a:noFill/>
              </a:ln>
              <a:effectLst/>
              <a:uLnTx/>
              <a:uFillTx/>
              <a:latin typeface="Open Sans"/>
              <a:ea typeface="Open Sans"/>
              <a:cs typeface="Open Sans"/>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2117186"/>
            <a:ext cx="10949173" cy="425005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31BFE68F-D555-4650-B6B2-10A7779C779E}"/>
              </a:ext>
            </a:extLst>
          </p:cNvPr>
          <p:cNvGrpSpPr/>
          <p:nvPr/>
        </p:nvGrpSpPr>
        <p:grpSpPr>
          <a:xfrm rot="932221">
            <a:off x="8869550" y="860204"/>
            <a:ext cx="1227368" cy="1178753"/>
            <a:chOff x="4997227" y="1643928"/>
            <a:chExt cx="2610486" cy="2507086"/>
          </a:xfrm>
        </p:grpSpPr>
        <p:sp>
          <p:nvSpPr>
            <p:cNvPr id="25" name="Rectangle 24">
              <a:extLst>
                <a:ext uri="{FF2B5EF4-FFF2-40B4-BE49-F238E27FC236}">
                  <a16:creationId xmlns:a16="http://schemas.microsoft.com/office/drawing/2014/main" id="{AF66FCBF-275E-4B7A-9D5C-4673AFC7F51E}"/>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ight Triangle 25">
              <a:extLst>
                <a:ext uri="{FF2B5EF4-FFF2-40B4-BE49-F238E27FC236}">
                  <a16:creationId xmlns:a16="http://schemas.microsoft.com/office/drawing/2014/main" id="{C1FA60F2-4355-4EFD-B9EA-5AEDFA976707}"/>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21013B3-AB58-4822-A8F9-F741E03B4322}"/>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283FC06A-E670-4961-ADCE-8A6137DBB6D9}"/>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 name="Group 46">
            <a:extLst>
              <a:ext uri="{FF2B5EF4-FFF2-40B4-BE49-F238E27FC236}">
                <a16:creationId xmlns:a16="http://schemas.microsoft.com/office/drawing/2014/main" id="{69BA1864-5257-4302-B046-FCC4BA0092EC}"/>
              </a:ext>
            </a:extLst>
          </p:cNvPr>
          <p:cNvGrpSpPr/>
          <p:nvPr/>
        </p:nvGrpSpPr>
        <p:grpSpPr>
          <a:xfrm rot="932221">
            <a:off x="10343031" y="863648"/>
            <a:ext cx="1227368" cy="1178753"/>
            <a:chOff x="4997227" y="1643928"/>
            <a:chExt cx="2610486" cy="2507086"/>
          </a:xfrm>
        </p:grpSpPr>
        <p:sp>
          <p:nvSpPr>
            <p:cNvPr id="48" name="Rectangle 47">
              <a:extLst>
                <a:ext uri="{FF2B5EF4-FFF2-40B4-BE49-F238E27FC236}">
                  <a16:creationId xmlns:a16="http://schemas.microsoft.com/office/drawing/2014/main" id="{1B834C86-9108-4BE2-8EF3-39C7162D86DE}"/>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ight Triangle 48">
              <a:extLst>
                <a:ext uri="{FF2B5EF4-FFF2-40B4-BE49-F238E27FC236}">
                  <a16:creationId xmlns:a16="http://schemas.microsoft.com/office/drawing/2014/main" id="{94EA89D4-704E-489F-8EC3-4422099B2C5E}"/>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1C536640-4134-4AE6-A799-8A3D7F7C91FC}"/>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6228288C-85A2-4BE5-8D33-941AAC58D76C}"/>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2" name="Group 51">
            <a:extLst>
              <a:ext uri="{FF2B5EF4-FFF2-40B4-BE49-F238E27FC236}">
                <a16:creationId xmlns:a16="http://schemas.microsoft.com/office/drawing/2014/main" id="{E1A3BB16-5266-4DBB-8E79-45AD086175BD}"/>
              </a:ext>
            </a:extLst>
          </p:cNvPr>
          <p:cNvGrpSpPr/>
          <p:nvPr/>
        </p:nvGrpSpPr>
        <p:grpSpPr>
          <a:xfrm rot="932221">
            <a:off x="7403215" y="863647"/>
            <a:ext cx="1227368" cy="1178753"/>
            <a:chOff x="4997227" y="1643928"/>
            <a:chExt cx="2610486" cy="2507086"/>
          </a:xfrm>
        </p:grpSpPr>
        <p:sp>
          <p:nvSpPr>
            <p:cNvPr id="53" name="Rectangle 52">
              <a:extLst>
                <a:ext uri="{FF2B5EF4-FFF2-40B4-BE49-F238E27FC236}">
                  <a16:creationId xmlns:a16="http://schemas.microsoft.com/office/drawing/2014/main" id="{0F3BCE51-2925-47D5-AF0E-CF4A741BD167}"/>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ight Triangle 53">
              <a:extLst>
                <a:ext uri="{FF2B5EF4-FFF2-40B4-BE49-F238E27FC236}">
                  <a16:creationId xmlns:a16="http://schemas.microsoft.com/office/drawing/2014/main" id="{A906879B-D900-472B-8F3A-B767A28F2A19}"/>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03320EB3-CC36-47BB-BA9E-B359FB5B5318}"/>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5F8D8DB0-4B53-4E63-9FFA-2E229F4026C7}"/>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7" name="TextBox 56">
            <a:extLst>
              <a:ext uri="{FF2B5EF4-FFF2-40B4-BE49-F238E27FC236}">
                <a16:creationId xmlns:a16="http://schemas.microsoft.com/office/drawing/2014/main" id="{8E876C3A-05CD-4D7F-9196-052DFF2BE7A3}"/>
              </a:ext>
            </a:extLst>
          </p:cNvPr>
          <p:cNvSpPr txBox="1"/>
          <p:nvPr/>
        </p:nvSpPr>
        <p:spPr>
          <a:xfrm>
            <a:off x="7474991" y="1180481"/>
            <a:ext cx="11732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Login to MRSConnect</a:t>
            </a:r>
          </a:p>
        </p:txBody>
      </p:sp>
      <p:sp>
        <p:nvSpPr>
          <p:cNvPr id="58" name="TextBox 57">
            <a:extLst>
              <a:ext uri="{FF2B5EF4-FFF2-40B4-BE49-F238E27FC236}">
                <a16:creationId xmlns:a16="http://schemas.microsoft.com/office/drawing/2014/main" id="{252F6A14-18DE-44C1-8A4F-BD2EDE5DCEF7}"/>
              </a:ext>
            </a:extLst>
          </p:cNvPr>
          <p:cNvSpPr txBox="1"/>
          <p:nvPr/>
        </p:nvSpPr>
        <p:spPr>
          <a:xfrm>
            <a:off x="8908437" y="1085433"/>
            <a:ext cx="126268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R&amp;P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Program Administration</a:t>
            </a:r>
          </a:p>
        </p:txBody>
      </p:sp>
      <p:sp>
        <p:nvSpPr>
          <p:cNvPr id="59" name="TextBox 58">
            <a:extLst>
              <a:ext uri="{FF2B5EF4-FFF2-40B4-BE49-F238E27FC236}">
                <a16:creationId xmlns:a16="http://schemas.microsoft.com/office/drawing/2014/main" id="{C93E381E-AACC-4EE6-A7EC-4FD506ECF183}"/>
              </a:ext>
            </a:extLst>
          </p:cNvPr>
          <p:cNvSpPr txBox="1"/>
          <p:nvPr/>
        </p:nvSpPr>
        <p:spPr>
          <a:xfrm>
            <a:off x="10421953" y="1085432"/>
            <a:ext cx="11732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R&amp;P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Case File Forms</a:t>
            </a:r>
          </a:p>
        </p:txBody>
      </p:sp>
      <p:sp>
        <p:nvSpPr>
          <p:cNvPr id="29" name="TextBox 28">
            <a:extLst>
              <a:ext uri="{FF2B5EF4-FFF2-40B4-BE49-F238E27FC236}">
                <a16:creationId xmlns:a16="http://schemas.microsoft.com/office/drawing/2014/main" id="{05867E8D-7E9C-48F2-A7D5-4CC6E52F93A3}"/>
              </a:ext>
            </a:extLst>
          </p:cNvPr>
          <p:cNvSpPr txBox="1"/>
          <p:nvPr/>
        </p:nvSpPr>
        <p:spPr>
          <a:xfrm>
            <a:off x="8648273" y="298812"/>
            <a:ext cx="32338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Calibri" panose="020F0502020204030204"/>
                <a:ea typeface="+mn-ea"/>
                <a:cs typeface="+mn-cs"/>
              </a:rPr>
              <a:t>Continued from previous slide</a:t>
            </a:r>
          </a:p>
        </p:txBody>
      </p:sp>
      <p:pic>
        <p:nvPicPr>
          <p:cNvPr id="6" name="Picture 5">
            <a:extLst>
              <a:ext uri="{FF2B5EF4-FFF2-40B4-BE49-F238E27FC236}">
                <a16:creationId xmlns:a16="http://schemas.microsoft.com/office/drawing/2014/main" id="{64CDBB5F-F712-48AA-8936-2D80F1C604E6}"/>
              </a:ext>
            </a:extLst>
          </p:cNvPr>
          <p:cNvPicPr>
            <a:picLocks noChangeAspect="1"/>
          </p:cNvPicPr>
          <p:nvPr/>
        </p:nvPicPr>
        <p:blipFill rotWithShape="1">
          <a:blip r:embed="rId2"/>
          <a:srcRect l="4519" t="19359" r="15092" b="26430"/>
          <a:stretch/>
        </p:blipFill>
        <p:spPr>
          <a:xfrm>
            <a:off x="1147730" y="2481926"/>
            <a:ext cx="9896539" cy="3545542"/>
          </a:xfrm>
          <a:prstGeom prst="rect">
            <a:avLst/>
          </a:prstGeom>
          <a:ln w="28575">
            <a:solidFill>
              <a:srgbClr val="00765A"/>
            </a:solidFill>
          </a:ln>
        </p:spPr>
      </p:pic>
    </p:spTree>
    <p:extLst>
      <p:ext uri="{BB962C8B-B14F-4D97-AF65-F5344CB8AC3E}">
        <p14:creationId xmlns:p14="http://schemas.microsoft.com/office/powerpoint/2010/main" val="2204637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944891" y="725251"/>
            <a:ext cx="4667687"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a:ln>
                  <a:noFill/>
                </a:ln>
                <a:solidFill>
                  <a:srgbClr val="00765A"/>
                </a:solidFill>
                <a:effectLst/>
                <a:uLnTx/>
                <a:uFillTx/>
                <a:latin typeface="Open Sans" panose="020B0606030504020204" pitchFamily="34" charset="0"/>
                <a:ea typeface="Open Sans" panose="020B0606030504020204" pitchFamily="34" charset="0"/>
                <a:cs typeface="Open Sans" panose="020B0606030504020204" pitchFamily="34" charset="0"/>
              </a:rPr>
              <a:t>Resource #2b</a:t>
            </a:r>
            <a:r>
              <a:rPr kumimoji="0" lang="en-US" sz="39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R&amp;P Addendum</a:t>
            </a: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2117186"/>
            <a:ext cx="10949173" cy="425005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1116418" y="2365046"/>
            <a:ext cx="69436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R&amp;P Addendum to the Case File Monitoring Tool, page 1</a:t>
            </a:r>
          </a:p>
        </p:txBody>
      </p:sp>
      <p:grpSp>
        <p:nvGrpSpPr>
          <p:cNvPr id="24" name="Group 23">
            <a:extLst>
              <a:ext uri="{FF2B5EF4-FFF2-40B4-BE49-F238E27FC236}">
                <a16:creationId xmlns:a16="http://schemas.microsoft.com/office/drawing/2014/main" id="{31BFE68F-D555-4650-B6B2-10A7779C779E}"/>
              </a:ext>
            </a:extLst>
          </p:cNvPr>
          <p:cNvGrpSpPr/>
          <p:nvPr/>
        </p:nvGrpSpPr>
        <p:grpSpPr>
          <a:xfrm rot="932221">
            <a:off x="8869550" y="860204"/>
            <a:ext cx="1227368" cy="1178753"/>
            <a:chOff x="4997227" y="1643928"/>
            <a:chExt cx="2610486" cy="2507086"/>
          </a:xfrm>
        </p:grpSpPr>
        <p:sp>
          <p:nvSpPr>
            <p:cNvPr id="25" name="Rectangle 24">
              <a:extLst>
                <a:ext uri="{FF2B5EF4-FFF2-40B4-BE49-F238E27FC236}">
                  <a16:creationId xmlns:a16="http://schemas.microsoft.com/office/drawing/2014/main" id="{AF66FCBF-275E-4B7A-9D5C-4673AFC7F51E}"/>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ight Triangle 25">
              <a:extLst>
                <a:ext uri="{FF2B5EF4-FFF2-40B4-BE49-F238E27FC236}">
                  <a16:creationId xmlns:a16="http://schemas.microsoft.com/office/drawing/2014/main" id="{C1FA60F2-4355-4EFD-B9EA-5AEDFA976707}"/>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21013B3-AB58-4822-A8F9-F741E03B4322}"/>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283FC06A-E670-4961-ADCE-8A6137DBB6D9}"/>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 name="Group 46">
            <a:extLst>
              <a:ext uri="{FF2B5EF4-FFF2-40B4-BE49-F238E27FC236}">
                <a16:creationId xmlns:a16="http://schemas.microsoft.com/office/drawing/2014/main" id="{69BA1864-5257-4302-B046-FCC4BA0092EC}"/>
              </a:ext>
            </a:extLst>
          </p:cNvPr>
          <p:cNvGrpSpPr/>
          <p:nvPr/>
        </p:nvGrpSpPr>
        <p:grpSpPr>
          <a:xfrm rot="932221">
            <a:off x="10343031" y="863648"/>
            <a:ext cx="1227368" cy="1178753"/>
            <a:chOff x="4997227" y="1643928"/>
            <a:chExt cx="2610486" cy="2507086"/>
          </a:xfrm>
        </p:grpSpPr>
        <p:sp>
          <p:nvSpPr>
            <p:cNvPr id="48" name="Rectangle 47">
              <a:extLst>
                <a:ext uri="{FF2B5EF4-FFF2-40B4-BE49-F238E27FC236}">
                  <a16:creationId xmlns:a16="http://schemas.microsoft.com/office/drawing/2014/main" id="{1B834C86-9108-4BE2-8EF3-39C7162D86DE}"/>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ight Triangle 48">
              <a:extLst>
                <a:ext uri="{FF2B5EF4-FFF2-40B4-BE49-F238E27FC236}">
                  <a16:creationId xmlns:a16="http://schemas.microsoft.com/office/drawing/2014/main" id="{94EA89D4-704E-489F-8EC3-4422099B2C5E}"/>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1C536640-4134-4AE6-A799-8A3D7F7C91FC}"/>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6228288C-85A2-4BE5-8D33-941AAC58D76C}"/>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2" name="Group 51">
            <a:extLst>
              <a:ext uri="{FF2B5EF4-FFF2-40B4-BE49-F238E27FC236}">
                <a16:creationId xmlns:a16="http://schemas.microsoft.com/office/drawing/2014/main" id="{E1A3BB16-5266-4DBB-8E79-45AD086175BD}"/>
              </a:ext>
            </a:extLst>
          </p:cNvPr>
          <p:cNvGrpSpPr/>
          <p:nvPr/>
        </p:nvGrpSpPr>
        <p:grpSpPr>
          <a:xfrm rot="932221">
            <a:off x="7403215" y="863647"/>
            <a:ext cx="1227368" cy="1178753"/>
            <a:chOff x="4997227" y="1643928"/>
            <a:chExt cx="2610486" cy="2507086"/>
          </a:xfrm>
        </p:grpSpPr>
        <p:sp>
          <p:nvSpPr>
            <p:cNvPr id="53" name="Rectangle 52">
              <a:extLst>
                <a:ext uri="{FF2B5EF4-FFF2-40B4-BE49-F238E27FC236}">
                  <a16:creationId xmlns:a16="http://schemas.microsoft.com/office/drawing/2014/main" id="{0F3BCE51-2925-47D5-AF0E-CF4A741BD167}"/>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ight Triangle 53">
              <a:extLst>
                <a:ext uri="{FF2B5EF4-FFF2-40B4-BE49-F238E27FC236}">
                  <a16:creationId xmlns:a16="http://schemas.microsoft.com/office/drawing/2014/main" id="{A906879B-D900-472B-8F3A-B767A28F2A19}"/>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03320EB3-CC36-47BB-BA9E-B359FB5B5318}"/>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5F8D8DB0-4B53-4E63-9FFA-2E229F4026C7}"/>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7" name="TextBox 56">
            <a:extLst>
              <a:ext uri="{FF2B5EF4-FFF2-40B4-BE49-F238E27FC236}">
                <a16:creationId xmlns:a16="http://schemas.microsoft.com/office/drawing/2014/main" id="{8E876C3A-05CD-4D7F-9196-052DFF2BE7A3}"/>
              </a:ext>
            </a:extLst>
          </p:cNvPr>
          <p:cNvSpPr txBox="1"/>
          <p:nvPr/>
        </p:nvSpPr>
        <p:spPr>
          <a:xfrm>
            <a:off x="7474991" y="1180481"/>
            <a:ext cx="11732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Login to MRSConnect</a:t>
            </a:r>
          </a:p>
        </p:txBody>
      </p:sp>
      <p:sp>
        <p:nvSpPr>
          <p:cNvPr id="58" name="TextBox 57">
            <a:extLst>
              <a:ext uri="{FF2B5EF4-FFF2-40B4-BE49-F238E27FC236}">
                <a16:creationId xmlns:a16="http://schemas.microsoft.com/office/drawing/2014/main" id="{252F6A14-18DE-44C1-8A4F-BD2EDE5DCEF7}"/>
              </a:ext>
            </a:extLst>
          </p:cNvPr>
          <p:cNvSpPr txBox="1"/>
          <p:nvPr/>
        </p:nvSpPr>
        <p:spPr>
          <a:xfrm>
            <a:off x="8908437" y="1085433"/>
            <a:ext cx="126268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R&amp;P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Program Administration</a:t>
            </a:r>
          </a:p>
        </p:txBody>
      </p:sp>
      <p:sp>
        <p:nvSpPr>
          <p:cNvPr id="59" name="TextBox 58">
            <a:extLst>
              <a:ext uri="{FF2B5EF4-FFF2-40B4-BE49-F238E27FC236}">
                <a16:creationId xmlns:a16="http://schemas.microsoft.com/office/drawing/2014/main" id="{C93E381E-AACC-4EE6-A7EC-4FD506ECF183}"/>
              </a:ext>
            </a:extLst>
          </p:cNvPr>
          <p:cNvSpPr txBox="1"/>
          <p:nvPr/>
        </p:nvSpPr>
        <p:spPr>
          <a:xfrm>
            <a:off x="10421953" y="1085432"/>
            <a:ext cx="11732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R&amp;P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Case File Forms</a:t>
            </a:r>
          </a:p>
        </p:txBody>
      </p:sp>
      <p:pic>
        <p:nvPicPr>
          <p:cNvPr id="4" name="Graphic 3" descr="Magnifying glass">
            <a:extLst>
              <a:ext uri="{FF2B5EF4-FFF2-40B4-BE49-F238E27FC236}">
                <a16:creationId xmlns:a16="http://schemas.microsoft.com/office/drawing/2014/main" id="{0F3C0ED6-2255-4DA5-8202-FDC34A3277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5178" y="5249917"/>
            <a:ext cx="1604929" cy="1604929"/>
          </a:xfrm>
          <a:prstGeom prst="rect">
            <a:avLst/>
          </a:prstGeom>
        </p:spPr>
      </p:pic>
      <p:graphicFrame>
        <p:nvGraphicFramePr>
          <p:cNvPr id="3" name="Table 2">
            <a:extLst>
              <a:ext uri="{FF2B5EF4-FFF2-40B4-BE49-F238E27FC236}">
                <a16:creationId xmlns:a16="http://schemas.microsoft.com/office/drawing/2014/main" id="{9FDECB84-2B6E-485D-8256-E70F1AE7F4B1}"/>
              </a:ext>
            </a:extLst>
          </p:cNvPr>
          <p:cNvGraphicFramePr>
            <a:graphicFrameLocks noGrp="1"/>
          </p:cNvGraphicFramePr>
          <p:nvPr>
            <p:extLst>
              <p:ext uri="{D42A27DB-BD31-4B8C-83A1-F6EECF244321}">
                <p14:modId xmlns:p14="http://schemas.microsoft.com/office/powerpoint/2010/main" val="4229140139"/>
              </p:ext>
            </p:extLst>
          </p:nvPr>
        </p:nvGraphicFramePr>
        <p:xfrm>
          <a:off x="1137684" y="2795466"/>
          <a:ext cx="9888279" cy="3087495"/>
        </p:xfrm>
        <a:graphic>
          <a:graphicData uri="http://schemas.openxmlformats.org/drawingml/2006/table">
            <a:tbl>
              <a:tblPr firstRow="1" firstCol="1" lastRow="1" lastCol="1" bandRow="1" bandCol="1"/>
              <a:tblGrid>
                <a:gridCol w="1988288">
                  <a:extLst>
                    <a:ext uri="{9D8B030D-6E8A-4147-A177-3AD203B41FA5}">
                      <a16:colId xmlns:a16="http://schemas.microsoft.com/office/drawing/2014/main" val="2821297589"/>
                    </a:ext>
                  </a:extLst>
                </a:gridCol>
                <a:gridCol w="3136605">
                  <a:extLst>
                    <a:ext uri="{9D8B030D-6E8A-4147-A177-3AD203B41FA5}">
                      <a16:colId xmlns:a16="http://schemas.microsoft.com/office/drawing/2014/main" val="999205317"/>
                    </a:ext>
                  </a:extLst>
                </a:gridCol>
                <a:gridCol w="4763386">
                  <a:extLst>
                    <a:ext uri="{9D8B030D-6E8A-4147-A177-3AD203B41FA5}">
                      <a16:colId xmlns:a16="http://schemas.microsoft.com/office/drawing/2014/main" val="3117655686"/>
                    </a:ext>
                  </a:extLst>
                </a:gridCol>
              </a:tblGrid>
              <a:tr h="3087495">
                <a:tc>
                  <a:txBody>
                    <a:bodyPr/>
                    <a:lstStyle/>
                    <a:p>
                      <a:pPr marL="67945" marR="167640">
                        <a:spcBef>
                          <a:spcPts val="5"/>
                        </a:spcBef>
                        <a:spcAft>
                          <a:spcPts val="0"/>
                        </a:spcAft>
                      </a:pPr>
                      <a:r>
                        <a:rPr lang="en-US" sz="1400" b="1">
                          <a:solidFill>
                            <a:srgbClr val="00765A"/>
                          </a:solidFill>
                          <a:effectLst/>
                          <a:latin typeface="Calibri" panose="020F0502020204030204" pitchFamily="34" charset="0"/>
                          <a:ea typeface="Calibri" panose="020F0502020204030204" pitchFamily="34" charset="0"/>
                          <a:cs typeface="Times New Roman" panose="02020603050405020304" pitchFamily="18" charset="0"/>
                        </a:rPr>
                        <a:t>Financial Documentation (federal funds and private contributions or donations)</a:t>
                      </a:r>
                      <a:endParaRPr lang="en-US" sz="2000">
                        <a:solidFill>
                          <a:srgbClr val="00765A"/>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134620">
                        <a:spcBef>
                          <a:spcPts val="5"/>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USCCB/MRS expects programs to follow the Uniform Guidance finance practices for case file documentation. 2 CFR 200.302(b)(3) on financial management is particularly relevant.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0">
                        <a:lnSpc>
                          <a:spcPts val="1155"/>
                        </a:lnSpc>
                        <a:spcBef>
                          <a:spcPts val="5"/>
                        </a:spcBef>
                        <a:spcAft>
                          <a:spcPts val="0"/>
                        </a:spcAft>
                      </a:pPr>
                      <a:r>
                        <a:rPr lang="en-US" sz="1400" b="1" dirty="0">
                          <a:solidFill>
                            <a:srgbClr val="00765A"/>
                          </a:solidFill>
                          <a:effectLst/>
                          <a:latin typeface="Calibri" panose="020F0502020204030204" pitchFamily="34" charset="0"/>
                          <a:ea typeface="Calibri" panose="020F0502020204030204" pitchFamily="34" charset="0"/>
                          <a:cs typeface="Times New Roman" panose="02020603050405020304" pitchFamily="18" charset="0"/>
                        </a:rPr>
                        <a:t>Uniform Guidance 2 CFR 200.302(b)(3):</a:t>
                      </a:r>
                      <a:endParaRPr lang="en-US" sz="2000" dirty="0">
                        <a:solidFill>
                          <a:srgbClr val="00765A"/>
                        </a:solidFill>
                        <a:effectLst/>
                        <a:latin typeface="Calibri" panose="020F0502020204030204" pitchFamily="34" charset="0"/>
                        <a:ea typeface="Calibri" panose="020F0502020204030204" pitchFamily="34" charset="0"/>
                        <a:cs typeface="Times New Roman" panose="02020603050405020304" pitchFamily="18" charset="0"/>
                      </a:endParaRPr>
                    </a:p>
                    <a:p>
                      <a:pPr marL="73025" marR="106045" indent="-635">
                        <a:spcBef>
                          <a:spcPts val="0"/>
                        </a:spcBef>
                        <a:spcAft>
                          <a:spcPts val="0"/>
                        </a:spcAft>
                      </a:pPr>
                      <a:r>
                        <a:rPr lang="en-US" sz="1400" b="1" dirty="0">
                          <a:solidFill>
                            <a:srgbClr val="00765A"/>
                          </a:solidFill>
                          <a:effectLst/>
                          <a:latin typeface="Calibri" panose="020F0502020204030204" pitchFamily="34" charset="0"/>
                          <a:ea typeface="Calibri" panose="020F0502020204030204" pitchFamily="34" charset="0"/>
                          <a:cs typeface="Times New Roman" panose="02020603050405020304" pitchFamily="18" charset="0"/>
                        </a:rPr>
                        <a:t>(b)</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The financial management system of each non-federal entity must provide for the following (see also §§200.333 Retention requirements for records, 200.334 Requests for transfer of records, 200.335 Methods for collection, transmission and storage of information, 200.336 Access to records, and 200.337 Restrictions on public access to records):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3025" marR="88265">
                        <a:spcBef>
                          <a:spcPts val="5"/>
                        </a:spcBef>
                        <a:spcAft>
                          <a:spcPts val="0"/>
                        </a:spcAft>
                      </a:pPr>
                      <a:r>
                        <a:rPr lang="en-US" sz="1400" b="1" dirty="0">
                          <a:solidFill>
                            <a:srgbClr val="00765A"/>
                          </a:solidFill>
                          <a:effectLst/>
                          <a:latin typeface="Calibri" panose="020F0502020204030204" pitchFamily="34" charset="0"/>
                          <a:ea typeface="Calibri" panose="020F0502020204030204" pitchFamily="34" charset="0"/>
                          <a:cs typeface="Times New Roman" panose="02020603050405020304" pitchFamily="18" charset="0"/>
                        </a:rPr>
                        <a:t>(3) </a:t>
                      </a:r>
                      <a:r>
                        <a:rPr lang="en-US" sz="1400" dirty="0">
                          <a:effectLst/>
                          <a:latin typeface="Calibri" panose="020F0502020204030204" pitchFamily="34" charset="0"/>
                          <a:ea typeface="Calibri" panose="020F0502020204030204" pitchFamily="34" charset="0"/>
                          <a:cs typeface="Times New Roman" panose="02020603050405020304" pitchFamily="18" charset="0"/>
                        </a:rPr>
                        <a:t>Records that identify adequately the source and application of funds for federally funded activities. These records must contain information pertaining to federal awards, authorizations, obligations, unobligated balances, assets, expenditures, income and interest and </a:t>
                      </a:r>
                      <a:r>
                        <a:rPr lang="en-US" sz="1400" b="1" u="sng" dirty="0">
                          <a:solidFill>
                            <a:srgbClr val="00765A"/>
                          </a:solidFill>
                          <a:effectLst/>
                          <a:latin typeface="Calibri" panose="020F0502020204030204" pitchFamily="34" charset="0"/>
                          <a:ea typeface="Calibri" panose="020F0502020204030204" pitchFamily="34" charset="0"/>
                          <a:cs typeface="Times New Roman" panose="02020603050405020304" pitchFamily="18" charset="0"/>
                        </a:rPr>
                        <a:t>be supported by source documentation.</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23220"/>
                  </a:ext>
                </a:extLst>
              </a:tr>
            </a:tbl>
          </a:graphicData>
        </a:graphic>
      </p:graphicFrame>
      <p:sp>
        <p:nvSpPr>
          <p:cNvPr id="29" name="TextBox 28">
            <a:extLst>
              <a:ext uri="{FF2B5EF4-FFF2-40B4-BE49-F238E27FC236}">
                <a16:creationId xmlns:a16="http://schemas.microsoft.com/office/drawing/2014/main" id="{05867E8D-7E9C-48F2-A7D5-4CC6E52F93A3}"/>
              </a:ext>
            </a:extLst>
          </p:cNvPr>
          <p:cNvSpPr txBox="1"/>
          <p:nvPr/>
        </p:nvSpPr>
        <p:spPr>
          <a:xfrm>
            <a:off x="8648273" y="298812"/>
            <a:ext cx="32338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Calibri" panose="020F0502020204030204"/>
                <a:ea typeface="+mn-ea"/>
                <a:cs typeface="+mn-cs"/>
              </a:rPr>
              <a:t>Continued from previous slide</a:t>
            </a:r>
          </a:p>
        </p:txBody>
      </p:sp>
    </p:spTree>
    <p:extLst>
      <p:ext uri="{BB962C8B-B14F-4D97-AF65-F5344CB8AC3E}">
        <p14:creationId xmlns:p14="http://schemas.microsoft.com/office/powerpoint/2010/main" val="963319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65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D3484B-516D-4DE6-82EB-A2EE43332472}"/>
              </a:ext>
            </a:extLst>
          </p:cNvPr>
          <p:cNvSpPr txBox="1"/>
          <p:nvPr/>
        </p:nvSpPr>
        <p:spPr>
          <a:xfrm>
            <a:off x="1476153" y="2190306"/>
            <a:ext cx="9239693" cy="1107996"/>
          </a:xfrm>
          <a:prstGeom prst="rect">
            <a:avLst/>
          </a:prstGeom>
          <a:noFill/>
        </p:spPr>
        <p:txBody>
          <a:bodyPr wrap="square" lIns="91440" tIns="45720" rIns="91440" bIns="45720" rtlCol="0" anchor="t">
            <a:spAutoFit/>
          </a:bodyPr>
          <a:lstStyle/>
          <a:p>
            <a:pPr algn="ctr"/>
            <a:r>
              <a:rPr lang="en-US" sz="6600">
                <a:solidFill>
                  <a:schemeClr val="bg1"/>
                </a:solidFill>
              </a:rPr>
              <a:t>Q&amp;A Session</a:t>
            </a:r>
            <a:endParaRPr lang="en-US"/>
          </a:p>
        </p:txBody>
      </p:sp>
      <p:sp>
        <p:nvSpPr>
          <p:cNvPr id="4" name="TextBox 3">
            <a:extLst>
              <a:ext uri="{FF2B5EF4-FFF2-40B4-BE49-F238E27FC236}">
                <a16:creationId xmlns:a16="http://schemas.microsoft.com/office/drawing/2014/main" id="{93C95661-6962-2337-8C3C-5B35D061C4C3}"/>
              </a:ext>
            </a:extLst>
          </p:cNvPr>
          <p:cNvSpPr txBox="1"/>
          <p:nvPr/>
        </p:nvSpPr>
        <p:spPr>
          <a:xfrm>
            <a:off x="2404280" y="3609831"/>
            <a:ext cx="738343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a:solidFill>
                  <a:srgbClr val="FFFFFF"/>
                </a:solidFill>
              </a:rPr>
              <a:t>What questions do you have for us? Please type questions into the Q&amp;A box or raise your hand to be unmuted.</a:t>
            </a:r>
            <a:endParaRPr lang="en-US"/>
          </a:p>
        </p:txBody>
      </p:sp>
    </p:spTree>
    <p:extLst>
      <p:ext uri="{BB962C8B-B14F-4D97-AF65-F5344CB8AC3E}">
        <p14:creationId xmlns:p14="http://schemas.microsoft.com/office/powerpoint/2010/main" val="1864597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CD7BFE-BFB4-405B-9E44-63B1B9EB0355}"/>
              </a:ext>
            </a:extLst>
          </p:cNvPr>
          <p:cNvSpPr txBox="1"/>
          <p:nvPr/>
        </p:nvSpPr>
        <p:spPr>
          <a:xfrm>
            <a:off x="2765568" y="1317357"/>
            <a:ext cx="6660859" cy="923330"/>
          </a:xfrm>
          <a:prstGeom prst="rect">
            <a:avLst/>
          </a:prstGeom>
          <a:noFill/>
        </p:spPr>
        <p:txBody>
          <a:bodyPr wrap="square" rtlCol="0">
            <a:spAutoFit/>
          </a:bodyPr>
          <a:lstStyle/>
          <a:p>
            <a:pPr algn="ctr"/>
            <a:r>
              <a:rPr lang="en-US" sz="5400" b="1">
                <a:latin typeface="Open Sans" panose="020B0606030504020204" pitchFamily="34" charset="0"/>
                <a:ea typeface="Open Sans" panose="020B0606030504020204" pitchFamily="34" charset="0"/>
                <a:cs typeface="Open Sans" panose="020B0606030504020204" pitchFamily="34" charset="0"/>
              </a:rPr>
              <a:t>Thank you!</a:t>
            </a:r>
            <a:endParaRPr lang="en-US" sz="4800" b="1">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Rounded Corners 11">
            <a:extLst>
              <a:ext uri="{FF2B5EF4-FFF2-40B4-BE49-F238E27FC236}">
                <a16:creationId xmlns:a16="http://schemas.microsoft.com/office/drawing/2014/main" id="{EB7CD940-D83F-4B39-8B6D-EEBF34DB40FF}"/>
              </a:ext>
            </a:extLst>
          </p:cNvPr>
          <p:cNvSpPr/>
          <p:nvPr/>
        </p:nvSpPr>
        <p:spPr>
          <a:xfrm>
            <a:off x="3344410" y="2496935"/>
            <a:ext cx="5503178" cy="55303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535BDEDD-83DC-421D-898C-03530294D5A5}"/>
              </a:ext>
            </a:extLst>
          </p:cNvPr>
          <p:cNvSpPr/>
          <p:nvPr/>
        </p:nvSpPr>
        <p:spPr>
          <a:xfrm>
            <a:off x="2415193" y="2240687"/>
            <a:ext cx="7361613" cy="27786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C7E9B28-0CE0-4652-9960-B056F416D3AC}"/>
              </a:ext>
            </a:extLst>
          </p:cNvPr>
          <p:cNvSpPr/>
          <p:nvPr/>
        </p:nvSpPr>
        <p:spPr>
          <a:xfrm>
            <a:off x="3344410" y="3306212"/>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Rounded Corners 13">
            <a:extLst>
              <a:ext uri="{FF2B5EF4-FFF2-40B4-BE49-F238E27FC236}">
                <a16:creationId xmlns:a16="http://schemas.microsoft.com/office/drawing/2014/main" id="{A42B45C7-F35C-4F33-ACC5-1F0A242D472A}"/>
              </a:ext>
            </a:extLst>
          </p:cNvPr>
          <p:cNvSpPr/>
          <p:nvPr/>
        </p:nvSpPr>
        <p:spPr>
          <a:xfrm>
            <a:off x="5246217" y="3324271"/>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Rounded Corners 14">
            <a:extLst>
              <a:ext uri="{FF2B5EF4-FFF2-40B4-BE49-F238E27FC236}">
                <a16:creationId xmlns:a16="http://schemas.microsoft.com/office/drawing/2014/main" id="{825031C6-5F00-4563-A04A-807BFE328F84}"/>
              </a:ext>
            </a:extLst>
          </p:cNvPr>
          <p:cNvSpPr/>
          <p:nvPr/>
        </p:nvSpPr>
        <p:spPr>
          <a:xfrm>
            <a:off x="7148024" y="3326804"/>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Graphic 16" descr="Stars">
            <a:extLst>
              <a:ext uri="{FF2B5EF4-FFF2-40B4-BE49-F238E27FC236}">
                <a16:creationId xmlns:a16="http://schemas.microsoft.com/office/drawing/2014/main" id="{4EEC1CF6-F167-4A91-B8AF-B510082F3E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23251" y="3272147"/>
            <a:ext cx="914400" cy="914400"/>
          </a:xfrm>
          <a:prstGeom prst="rect">
            <a:avLst/>
          </a:prstGeom>
        </p:spPr>
      </p:pic>
      <p:grpSp>
        <p:nvGrpSpPr>
          <p:cNvPr id="3" name="Group 2">
            <a:extLst>
              <a:ext uri="{FF2B5EF4-FFF2-40B4-BE49-F238E27FC236}">
                <a16:creationId xmlns:a16="http://schemas.microsoft.com/office/drawing/2014/main" id="{D857ED93-F1E8-4074-AB30-77DE77C446F0}"/>
              </a:ext>
            </a:extLst>
          </p:cNvPr>
          <p:cNvGrpSpPr/>
          <p:nvPr/>
        </p:nvGrpSpPr>
        <p:grpSpPr>
          <a:xfrm>
            <a:off x="1798876" y="3951249"/>
            <a:ext cx="1933383" cy="1856802"/>
            <a:chOff x="4997227" y="1643928"/>
            <a:chExt cx="2610486" cy="2507086"/>
          </a:xfrm>
          <a:solidFill>
            <a:schemeClr val="bg1"/>
          </a:solidFill>
        </p:grpSpPr>
        <p:sp>
          <p:nvSpPr>
            <p:cNvPr id="4" name="Rectangle 3">
              <a:extLst>
                <a:ext uri="{FF2B5EF4-FFF2-40B4-BE49-F238E27FC236}">
                  <a16:creationId xmlns:a16="http://schemas.microsoft.com/office/drawing/2014/main" id="{61CE19FC-AC81-41C8-9467-324A72830854}"/>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3D62589F-DD03-4EC2-AA8E-D982305E1B98}"/>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088569E-8BA7-47F1-B446-56FB9BB1DC63}"/>
                </a:ext>
              </a:extLst>
            </p:cNvPr>
            <p:cNvSpPr/>
            <p:nvPr/>
          </p:nvSpPr>
          <p:spPr>
            <a:xfrm rot="1199968">
              <a:off x="5233601" y="3873286"/>
              <a:ext cx="584878" cy="27772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94CE7C-7AB0-450C-A390-CFA63125542D}"/>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0F8CE75C-96B0-4CE9-974F-1B77F3686B94}"/>
              </a:ext>
            </a:extLst>
          </p:cNvPr>
          <p:cNvSpPr txBox="1"/>
          <p:nvPr/>
        </p:nvSpPr>
        <p:spPr>
          <a:xfrm rot="20686718">
            <a:off x="1963552" y="4435577"/>
            <a:ext cx="1686989" cy="584775"/>
          </a:xfrm>
          <a:prstGeom prst="rect">
            <a:avLst/>
          </a:prstGeom>
          <a:noFill/>
        </p:spPr>
        <p:txBody>
          <a:bodyPr wrap="square" rtlCol="0">
            <a:spAutoFit/>
          </a:bodyPr>
          <a:lstStyle/>
          <a:p>
            <a:pPr algn="ctr"/>
            <a:r>
              <a:rPr lang="en-US" sz="1600">
                <a:latin typeface="Open Sans" panose="020B0606030504020204" pitchFamily="34" charset="0"/>
                <a:ea typeface="Open Sans" panose="020B0606030504020204" pitchFamily="34" charset="0"/>
                <a:cs typeface="Open Sans" panose="020B0606030504020204" pitchFamily="34" charset="0"/>
              </a:rPr>
              <a:t>Do you have any questions?</a:t>
            </a:r>
          </a:p>
        </p:txBody>
      </p:sp>
      <p:pic>
        <p:nvPicPr>
          <p:cNvPr id="21" name="Picture 20" descr="A picture containing text&#10;&#10;Description automatically generated">
            <a:extLst>
              <a:ext uri="{FF2B5EF4-FFF2-40B4-BE49-F238E27FC236}">
                <a16:creationId xmlns:a16="http://schemas.microsoft.com/office/drawing/2014/main" id="{22CA8409-8A4B-402E-AD37-3BD0D8FB12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339" y="316615"/>
            <a:ext cx="2075854" cy="752497"/>
          </a:xfrm>
          <a:prstGeom prst="rect">
            <a:avLst/>
          </a:prstGeom>
          <a:ln>
            <a:noFill/>
          </a:ln>
          <a:effectLst/>
        </p:spPr>
      </p:pic>
      <p:sp>
        <p:nvSpPr>
          <p:cNvPr id="10" name="Rectangle 9">
            <a:extLst>
              <a:ext uri="{FF2B5EF4-FFF2-40B4-BE49-F238E27FC236}">
                <a16:creationId xmlns:a16="http://schemas.microsoft.com/office/drawing/2014/main" id="{6CE9B23D-E98B-4912-8509-71F0E1287527}"/>
              </a:ext>
            </a:extLst>
          </p:cNvPr>
          <p:cNvSpPr/>
          <p:nvPr/>
        </p:nvSpPr>
        <p:spPr>
          <a:xfrm>
            <a:off x="10024917" y="316615"/>
            <a:ext cx="1601721" cy="369332"/>
          </a:xfrm>
          <a:prstGeom prst="rect">
            <a:avLst/>
          </a:prstGeom>
        </p:spPr>
        <p:txBody>
          <a:bodyPr wrap="none" lIns="91440" tIns="45720" rIns="91440" bIns="45720" anchor="t">
            <a:spAutoFit/>
          </a:bodyPr>
          <a:lstStyle/>
          <a:p>
            <a:r>
              <a:rPr lang="en-US">
                <a:latin typeface="Open Sans"/>
                <a:ea typeface="Open Sans"/>
                <a:cs typeface="Open Sans"/>
              </a:rPr>
              <a:t>May 10, 2022</a:t>
            </a:r>
            <a:endParaRPr lang="en-US"/>
          </a:p>
        </p:txBody>
      </p:sp>
      <p:grpSp>
        <p:nvGrpSpPr>
          <p:cNvPr id="22" name="Group 41">
            <a:extLst>
              <a:ext uri="{FF2B5EF4-FFF2-40B4-BE49-F238E27FC236}">
                <a16:creationId xmlns:a16="http://schemas.microsoft.com/office/drawing/2014/main" id="{7DA68522-4B41-46BF-A25A-727ABE64C5A4}"/>
              </a:ext>
            </a:extLst>
          </p:cNvPr>
          <p:cNvGrpSpPr/>
          <p:nvPr/>
        </p:nvGrpSpPr>
        <p:grpSpPr>
          <a:xfrm>
            <a:off x="7952757" y="3502781"/>
            <a:ext cx="2459612" cy="2391741"/>
            <a:chOff x="0" y="0"/>
            <a:chExt cx="2838647" cy="2760316"/>
          </a:xfrm>
        </p:grpSpPr>
        <p:pic>
          <p:nvPicPr>
            <p:cNvPr id="23" name="Picture 42">
              <a:extLst>
                <a:ext uri="{FF2B5EF4-FFF2-40B4-BE49-F238E27FC236}">
                  <a16:creationId xmlns:a16="http://schemas.microsoft.com/office/drawing/2014/main" id="{726B61E2-F10B-4003-9B5A-7C93A37E58B1}"/>
                </a:ext>
              </a:extLst>
            </p:cNvPr>
            <p:cNvPicPr>
              <a:picLocks noChangeAspect="1"/>
            </p:cNvPicPr>
            <p:nvPr/>
          </p:nvPicPr>
          <p:blipFill>
            <a:blip r:embed="rId6"/>
            <a:srcRect/>
            <a:stretch>
              <a:fillRect/>
            </a:stretch>
          </p:blipFill>
          <p:spPr>
            <a:xfrm>
              <a:off x="0" y="886809"/>
              <a:ext cx="2838647" cy="1873507"/>
            </a:xfrm>
            <a:prstGeom prst="rect">
              <a:avLst/>
            </a:prstGeom>
          </p:spPr>
        </p:pic>
        <p:pic>
          <p:nvPicPr>
            <p:cNvPr id="24" name="Picture 43">
              <a:extLst>
                <a:ext uri="{FF2B5EF4-FFF2-40B4-BE49-F238E27FC236}">
                  <a16:creationId xmlns:a16="http://schemas.microsoft.com/office/drawing/2014/main" id="{7742B1B0-3818-4462-89A5-E6A1F62926CE}"/>
                </a:ext>
              </a:extLst>
            </p:cNvPr>
            <p:cNvPicPr>
              <a:picLocks noChangeAspect="1"/>
            </p:cNvPicPr>
            <p:nvPr/>
          </p:nvPicPr>
          <p:blipFill>
            <a:blip r:embed="rId7"/>
            <a:srcRect/>
            <a:stretch>
              <a:fillRect/>
            </a:stretch>
          </p:blipFill>
          <p:spPr>
            <a:xfrm>
              <a:off x="1038934" y="0"/>
              <a:ext cx="1080623" cy="1169966"/>
            </a:xfrm>
            <a:prstGeom prst="rect">
              <a:avLst/>
            </a:prstGeom>
          </p:spPr>
        </p:pic>
      </p:grpSp>
    </p:spTree>
    <p:extLst>
      <p:ext uri="{BB962C8B-B14F-4D97-AF65-F5344CB8AC3E}">
        <p14:creationId xmlns:p14="http://schemas.microsoft.com/office/powerpoint/2010/main" val="3115960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BBF850-B45D-4BF9-8E8F-567310FF76EB}"/>
              </a:ext>
            </a:extLst>
          </p:cNvPr>
          <p:cNvSpPr txBox="1"/>
          <p:nvPr/>
        </p:nvSpPr>
        <p:spPr>
          <a:xfrm>
            <a:off x="746620" y="775599"/>
            <a:ext cx="6660859" cy="769441"/>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Today’s</a:t>
            </a:r>
            <a:r>
              <a:rPr lang="en-US" sz="4000" b="1">
                <a:latin typeface="Open Sans" panose="020B0606030504020204" pitchFamily="34" charset="0"/>
                <a:ea typeface="Open Sans" panose="020B0606030504020204" pitchFamily="34" charset="0"/>
                <a:cs typeface="Open Sans" panose="020B0606030504020204" pitchFamily="34" charset="0"/>
              </a:rPr>
              <a:t> Agenda</a:t>
            </a:r>
          </a:p>
        </p:txBody>
      </p:sp>
      <p:sp>
        <p:nvSpPr>
          <p:cNvPr id="3" name="Oval 2">
            <a:extLst>
              <a:ext uri="{FF2B5EF4-FFF2-40B4-BE49-F238E27FC236}">
                <a16:creationId xmlns:a16="http://schemas.microsoft.com/office/drawing/2014/main" id="{D1BB2950-FD8B-4818-8514-5E0860921B86}"/>
              </a:ext>
            </a:extLst>
          </p:cNvPr>
          <p:cNvSpPr/>
          <p:nvPr/>
        </p:nvSpPr>
        <p:spPr>
          <a:xfrm>
            <a:off x="917790" y="2146279"/>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4" name="Rectangle: Rounded Corners 3">
            <a:extLst>
              <a:ext uri="{FF2B5EF4-FFF2-40B4-BE49-F238E27FC236}">
                <a16:creationId xmlns:a16="http://schemas.microsoft.com/office/drawing/2014/main" id="{3B054456-1C04-492A-8F78-7F8905A05A69}"/>
              </a:ext>
            </a:extLst>
          </p:cNvPr>
          <p:cNvSpPr/>
          <p:nvPr/>
        </p:nvSpPr>
        <p:spPr>
          <a:xfrm>
            <a:off x="1784024" y="2146279"/>
            <a:ext cx="9564075" cy="54864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What is financial “source documentation” and why is it important?</a:t>
            </a:r>
          </a:p>
        </p:txBody>
      </p:sp>
      <p:sp>
        <p:nvSpPr>
          <p:cNvPr id="5" name="Oval 4">
            <a:extLst>
              <a:ext uri="{FF2B5EF4-FFF2-40B4-BE49-F238E27FC236}">
                <a16:creationId xmlns:a16="http://schemas.microsoft.com/office/drawing/2014/main" id="{1560DBEE-898D-47F7-9E61-A94952BA2F7E}"/>
              </a:ext>
            </a:extLst>
          </p:cNvPr>
          <p:cNvSpPr/>
          <p:nvPr/>
        </p:nvSpPr>
        <p:spPr>
          <a:xfrm>
            <a:off x="917791" y="302088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6" name="Rectangle: Rounded Corners 5">
            <a:extLst>
              <a:ext uri="{FF2B5EF4-FFF2-40B4-BE49-F238E27FC236}">
                <a16:creationId xmlns:a16="http://schemas.microsoft.com/office/drawing/2014/main" id="{C4009A11-0AE5-4F95-8FD4-FB062D352D39}"/>
              </a:ext>
            </a:extLst>
          </p:cNvPr>
          <p:cNvSpPr/>
          <p:nvPr/>
        </p:nvSpPr>
        <p:spPr>
          <a:xfrm>
            <a:off x="1784025" y="3020887"/>
            <a:ext cx="9564076" cy="54864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What kinds of source documentation are required in client case files?</a:t>
            </a:r>
          </a:p>
        </p:txBody>
      </p:sp>
      <p:sp>
        <p:nvSpPr>
          <p:cNvPr id="7" name="Oval 6">
            <a:extLst>
              <a:ext uri="{FF2B5EF4-FFF2-40B4-BE49-F238E27FC236}">
                <a16:creationId xmlns:a16="http://schemas.microsoft.com/office/drawing/2014/main" id="{ACB8BBAF-0826-4A56-8B7A-FCF3A3847418}"/>
              </a:ext>
            </a:extLst>
          </p:cNvPr>
          <p:cNvSpPr/>
          <p:nvPr/>
        </p:nvSpPr>
        <p:spPr>
          <a:xfrm>
            <a:off x="917790" y="3895495"/>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
        <p:nvSpPr>
          <p:cNvPr id="8" name="Rectangle: Rounded Corners 7">
            <a:extLst>
              <a:ext uri="{FF2B5EF4-FFF2-40B4-BE49-F238E27FC236}">
                <a16:creationId xmlns:a16="http://schemas.microsoft.com/office/drawing/2014/main" id="{6344CB4F-ACCB-41E2-8BEE-0DA281808FE2}"/>
              </a:ext>
            </a:extLst>
          </p:cNvPr>
          <p:cNvSpPr/>
          <p:nvPr/>
        </p:nvSpPr>
        <p:spPr>
          <a:xfrm>
            <a:off x="1784022" y="3895495"/>
            <a:ext cx="9564079" cy="54864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How to document financial disbursements for R&amp;P and MG Core Services</a:t>
            </a:r>
          </a:p>
        </p:txBody>
      </p:sp>
      <p:sp>
        <p:nvSpPr>
          <p:cNvPr id="11" name="Oval 10">
            <a:extLst>
              <a:ext uri="{FF2B5EF4-FFF2-40B4-BE49-F238E27FC236}">
                <a16:creationId xmlns:a16="http://schemas.microsoft.com/office/drawing/2014/main" id="{CACF3589-108A-4DE8-8C70-7AE5B4F1134C}"/>
              </a:ext>
            </a:extLst>
          </p:cNvPr>
          <p:cNvSpPr/>
          <p:nvPr/>
        </p:nvSpPr>
        <p:spPr>
          <a:xfrm>
            <a:off x="917790" y="4702485"/>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4</a:t>
            </a:r>
          </a:p>
        </p:txBody>
      </p:sp>
      <p:sp>
        <p:nvSpPr>
          <p:cNvPr id="12" name="Rectangle: Rounded Corners 11">
            <a:extLst>
              <a:ext uri="{FF2B5EF4-FFF2-40B4-BE49-F238E27FC236}">
                <a16:creationId xmlns:a16="http://schemas.microsoft.com/office/drawing/2014/main" id="{D88111FA-4793-4495-B1D3-F612CC99A2FF}"/>
              </a:ext>
            </a:extLst>
          </p:cNvPr>
          <p:cNvSpPr/>
          <p:nvPr/>
        </p:nvSpPr>
        <p:spPr>
          <a:xfrm>
            <a:off x="1784025" y="4702485"/>
            <a:ext cx="9564074" cy="54864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Frequently Asked Questions</a:t>
            </a:r>
          </a:p>
        </p:txBody>
      </p:sp>
      <p:sp>
        <p:nvSpPr>
          <p:cNvPr id="13" name="Oval 12">
            <a:extLst>
              <a:ext uri="{FF2B5EF4-FFF2-40B4-BE49-F238E27FC236}">
                <a16:creationId xmlns:a16="http://schemas.microsoft.com/office/drawing/2014/main" id="{27FC990E-585E-4253-A086-A3FADF2B4DD0}"/>
              </a:ext>
            </a:extLst>
          </p:cNvPr>
          <p:cNvSpPr/>
          <p:nvPr/>
        </p:nvSpPr>
        <p:spPr>
          <a:xfrm>
            <a:off x="917790" y="5509475"/>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5</a:t>
            </a:r>
          </a:p>
        </p:txBody>
      </p:sp>
      <p:sp>
        <p:nvSpPr>
          <p:cNvPr id="14" name="Rectangle: Rounded Corners 13">
            <a:extLst>
              <a:ext uri="{FF2B5EF4-FFF2-40B4-BE49-F238E27FC236}">
                <a16:creationId xmlns:a16="http://schemas.microsoft.com/office/drawing/2014/main" id="{F000E0ED-05DE-4130-B911-1C4511CBD2D2}"/>
              </a:ext>
            </a:extLst>
          </p:cNvPr>
          <p:cNvSpPr/>
          <p:nvPr/>
        </p:nvSpPr>
        <p:spPr>
          <a:xfrm>
            <a:off x="1784025" y="5509475"/>
            <a:ext cx="9564074" cy="54864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Resource Review: Case File Monitoring Tools and Addendums</a:t>
            </a:r>
          </a:p>
        </p:txBody>
      </p:sp>
    </p:spTree>
    <p:extLst>
      <p:ext uri="{BB962C8B-B14F-4D97-AF65-F5344CB8AC3E}">
        <p14:creationId xmlns:p14="http://schemas.microsoft.com/office/powerpoint/2010/main" val="195410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FE5A02-6628-420E-B275-F067233B51A9}"/>
              </a:ext>
            </a:extLst>
          </p:cNvPr>
          <p:cNvSpPr txBox="1"/>
          <p:nvPr/>
        </p:nvSpPr>
        <p:spPr>
          <a:xfrm>
            <a:off x="798951" y="1951315"/>
            <a:ext cx="3538158" cy="1446550"/>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Learning </a:t>
            </a:r>
          </a:p>
          <a:p>
            <a:r>
              <a:rPr lang="en-US" sz="4400" b="1">
                <a:latin typeface="Open Sans" panose="020B0606030504020204" pitchFamily="34" charset="0"/>
                <a:ea typeface="Open Sans" panose="020B0606030504020204" pitchFamily="34" charset="0"/>
                <a:cs typeface="Open Sans" panose="020B0606030504020204" pitchFamily="34" charset="0"/>
              </a:rPr>
              <a:t>Objectives</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A7B16CAE-AA23-4F34-94D8-8E6862D03529}"/>
              </a:ext>
            </a:extLst>
          </p:cNvPr>
          <p:cNvSpPr txBox="1"/>
          <p:nvPr/>
        </p:nvSpPr>
        <p:spPr>
          <a:xfrm>
            <a:off x="798950" y="3533353"/>
            <a:ext cx="3816990" cy="707886"/>
          </a:xfrm>
          <a:prstGeom prst="rect">
            <a:avLst/>
          </a:prstGeom>
          <a:noFill/>
        </p:spPr>
        <p:txBody>
          <a:bodyPr wrap="square" rtlCol="0">
            <a:spAutoFit/>
          </a:bodyPr>
          <a:lstStyle/>
          <a:p>
            <a:r>
              <a:rPr lang="en-US" sz="2000">
                <a:latin typeface="Open Sans" panose="020B0606030504020204" pitchFamily="34" charset="0"/>
                <a:ea typeface="Open Sans" panose="020B0606030504020204" pitchFamily="34" charset="0"/>
                <a:cs typeface="Open Sans" panose="020B0606030504020204" pitchFamily="34" charset="0"/>
              </a:rPr>
              <a:t>By the end of this webinar, you will be able to:</a:t>
            </a:r>
          </a:p>
        </p:txBody>
      </p:sp>
      <p:sp>
        <p:nvSpPr>
          <p:cNvPr id="10" name="Oval 9">
            <a:extLst>
              <a:ext uri="{FF2B5EF4-FFF2-40B4-BE49-F238E27FC236}">
                <a16:creationId xmlns:a16="http://schemas.microsoft.com/office/drawing/2014/main" id="{071FE820-CEDE-41E3-A008-3D5E65517D92}"/>
              </a:ext>
            </a:extLst>
          </p:cNvPr>
          <p:cNvSpPr/>
          <p:nvPr/>
        </p:nvSpPr>
        <p:spPr>
          <a:xfrm>
            <a:off x="5229766" y="1367213"/>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11" name="Rectangle: Rounded Corners 10">
            <a:extLst>
              <a:ext uri="{FF2B5EF4-FFF2-40B4-BE49-F238E27FC236}">
                <a16:creationId xmlns:a16="http://schemas.microsoft.com/office/drawing/2014/main" id="{5836CF5A-AFD0-4897-B405-3B5164721B14}"/>
              </a:ext>
            </a:extLst>
          </p:cNvPr>
          <p:cNvSpPr/>
          <p:nvPr/>
        </p:nvSpPr>
        <p:spPr>
          <a:xfrm>
            <a:off x="6096000" y="1168307"/>
            <a:ext cx="5219701"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Understand how the Code of Federal Regulations impacts required source documentation</a:t>
            </a: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Oval 13">
            <a:extLst>
              <a:ext uri="{FF2B5EF4-FFF2-40B4-BE49-F238E27FC236}">
                <a16:creationId xmlns:a16="http://schemas.microsoft.com/office/drawing/2014/main" id="{A9C5F257-C6F8-4600-B637-AEFF447306D5}"/>
              </a:ext>
            </a:extLst>
          </p:cNvPr>
          <p:cNvSpPr/>
          <p:nvPr/>
        </p:nvSpPr>
        <p:spPr>
          <a:xfrm>
            <a:off x="5229766" y="2548348"/>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15" name="Rectangle: Rounded Corners 14">
            <a:extLst>
              <a:ext uri="{FF2B5EF4-FFF2-40B4-BE49-F238E27FC236}">
                <a16:creationId xmlns:a16="http://schemas.microsoft.com/office/drawing/2014/main" id="{5111615A-219C-4709-8D1F-AEC7FDEF256C}"/>
              </a:ext>
            </a:extLst>
          </p:cNvPr>
          <p:cNvSpPr/>
          <p:nvPr/>
        </p:nvSpPr>
        <p:spPr>
          <a:xfrm>
            <a:off x="6096000" y="2349442"/>
            <a:ext cx="5219701"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Explain what source documentation is required to support client core services</a:t>
            </a: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Oval 15">
            <a:extLst>
              <a:ext uri="{FF2B5EF4-FFF2-40B4-BE49-F238E27FC236}">
                <a16:creationId xmlns:a16="http://schemas.microsoft.com/office/drawing/2014/main" id="{DC57F638-93B8-49BB-9897-6A516F941556}"/>
              </a:ext>
            </a:extLst>
          </p:cNvPr>
          <p:cNvSpPr/>
          <p:nvPr/>
        </p:nvSpPr>
        <p:spPr>
          <a:xfrm>
            <a:off x="5229766" y="3735383"/>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
        <p:nvSpPr>
          <p:cNvPr id="17" name="Rectangle: Rounded Corners 16">
            <a:extLst>
              <a:ext uri="{FF2B5EF4-FFF2-40B4-BE49-F238E27FC236}">
                <a16:creationId xmlns:a16="http://schemas.microsoft.com/office/drawing/2014/main" id="{438A4D79-0842-4490-98FE-1204394CE324}"/>
              </a:ext>
            </a:extLst>
          </p:cNvPr>
          <p:cNvSpPr/>
          <p:nvPr/>
        </p:nvSpPr>
        <p:spPr>
          <a:xfrm>
            <a:off x="6066438" y="3530577"/>
            <a:ext cx="5219701"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Provide answers to frequently asked questions related to financial documentation</a:t>
            </a:r>
          </a:p>
        </p:txBody>
      </p:sp>
      <p:sp>
        <p:nvSpPr>
          <p:cNvPr id="18" name="Oval 17">
            <a:extLst>
              <a:ext uri="{FF2B5EF4-FFF2-40B4-BE49-F238E27FC236}">
                <a16:creationId xmlns:a16="http://schemas.microsoft.com/office/drawing/2014/main" id="{0A09A90A-3C12-4ED5-BB3C-F49FE4B0B720}"/>
              </a:ext>
            </a:extLst>
          </p:cNvPr>
          <p:cNvSpPr/>
          <p:nvPr/>
        </p:nvSpPr>
        <p:spPr>
          <a:xfrm>
            <a:off x="5229766" y="491061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4</a:t>
            </a:r>
          </a:p>
        </p:txBody>
      </p:sp>
      <p:sp>
        <p:nvSpPr>
          <p:cNvPr id="19" name="Rectangle: Rounded Corners 18">
            <a:extLst>
              <a:ext uri="{FF2B5EF4-FFF2-40B4-BE49-F238E27FC236}">
                <a16:creationId xmlns:a16="http://schemas.microsoft.com/office/drawing/2014/main" id="{8DFC96FB-100A-43E5-9E0A-809B044E3560}"/>
              </a:ext>
            </a:extLst>
          </p:cNvPr>
          <p:cNvSpPr/>
          <p:nvPr/>
        </p:nvSpPr>
        <p:spPr>
          <a:xfrm>
            <a:off x="6096000" y="4711711"/>
            <a:ext cx="5219701"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Locate the sections in the Case File Monitoring Tools and Addendums that explain financial documentation</a:t>
            </a: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54098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2F9D92-E819-454D-99C8-7189712DF95E}"/>
              </a:ext>
            </a:extLst>
          </p:cNvPr>
          <p:cNvPicPr>
            <a:picLocks noChangeAspect="1"/>
          </p:cNvPicPr>
          <p:nvPr/>
        </p:nvPicPr>
        <p:blipFill>
          <a:blip r:embed="rId3"/>
          <a:stretch>
            <a:fillRect/>
          </a:stretch>
        </p:blipFill>
        <p:spPr>
          <a:xfrm>
            <a:off x="5925571" y="446712"/>
            <a:ext cx="4169410" cy="5676900"/>
          </a:xfrm>
          <a:prstGeom prst="rect">
            <a:avLst/>
          </a:prstGeom>
        </p:spPr>
      </p:pic>
      <p:sp>
        <p:nvSpPr>
          <p:cNvPr id="4" name="Rectangle 3">
            <a:extLst>
              <a:ext uri="{FF2B5EF4-FFF2-40B4-BE49-F238E27FC236}">
                <a16:creationId xmlns:a16="http://schemas.microsoft.com/office/drawing/2014/main" id="{A6FD1C26-4DB5-4C53-BCD8-C32A8814130C}"/>
              </a:ext>
            </a:extLst>
          </p:cNvPr>
          <p:cNvSpPr/>
          <p:nvPr/>
        </p:nvSpPr>
        <p:spPr>
          <a:xfrm>
            <a:off x="0" y="0"/>
            <a:ext cx="3559946" cy="6858000"/>
          </a:xfrm>
          <a:prstGeom prst="rect">
            <a:avLst/>
          </a:prstGeom>
          <a:solidFill>
            <a:srgbClr val="00765A"/>
          </a:solidFill>
          <a:ln>
            <a:solidFill>
              <a:srgbClr val="00A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Open Sans" panose="020B0606030504020204" pitchFamily="34" charset="0"/>
                <a:ea typeface="Open Sans" panose="020B0606030504020204" pitchFamily="34" charset="0"/>
                <a:cs typeface="Open Sans" panose="020B0606030504020204" pitchFamily="34" charset="0"/>
              </a:rPr>
              <a:t>Hierarchy of Federal Regulations</a:t>
            </a:r>
          </a:p>
        </p:txBody>
      </p:sp>
    </p:spTree>
    <p:extLst>
      <p:ext uri="{BB962C8B-B14F-4D97-AF65-F5344CB8AC3E}">
        <p14:creationId xmlns:p14="http://schemas.microsoft.com/office/powerpoint/2010/main" val="2057649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11103052" cy="769441"/>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Code of Federal Regulations – Part 200</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9559" y="2206947"/>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bg1"/>
                </a:solidFill>
              </a:rPr>
              <a:t>Uniform Administrative Requirements, Cost Principles, and Audit Requirements for Federal Awards</a:t>
            </a:r>
          </a:p>
        </p:txBody>
      </p:sp>
      <p:sp>
        <p:nvSpPr>
          <p:cNvPr id="21" name="TextBox 20">
            <a:extLst>
              <a:ext uri="{FF2B5EF4-FFF2-40B4-BE49-F238E27FC236}">
                <a16:creationId xmlns:a16="http://schemas.microsoft.com/office/drawing/2014/main" id="{4C261839-426C-47F7-A27D-35C19C3BF729}"/>
              </a:ext>
            </a:extLst>
          </p:cNvPr>
          <p:cNvSpPr txBox="1"/>
          <p:nvPr/>
        </p:nvSpPr>
        <p:spPr>
          <a:xfrm>
            <a:off x="783452" y="3123392"/>
            <a:ext cx="9887505" cy="2958823"/>
          </a:xfrm>
          <a:prstGeom prst="rect">
            <a:avLst/>
          </a:prstGeom>
          <a:noFill/>
        </p:spPr>
        <p:txBody>
          <a:bodyPr wrap="square">
            <a:spAutoFit/>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Subpart A - </a:t>
            </a:r>
            <a:r>
              <a:rPr lang="en-US" sz="2400" i="1">
                <a:effectLst/>
                <a:latin typeface="Calibri" panose="020F0502020204030204" pitchFamily="34" charset="0"/>
                <a:ea typeface="Calibri" panose="020F0502020204030204" pitchFamily="34" charset="0"/>
                <a:cs typeface="Times New Roman" panose="02020603050405020304" pitchFamily="18" charset="0"/>
              </a:rPr>
              <a:t>Acronyms and Definitions</a:t>
            </a:r>
          </a:p>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Subpart B - </a:t>
            </a:r>
            <a:r>
              <a:rPr lang="en-US" sz="2400" i="1">
                <a:effectLst/>
                <a:latin typeface="Calibri" panose="020F0502020204030204" pitchFamily="34" charset="0"/>
                <a:ea typeface="Calibri" panose="020F0502020204030204" pitchFamily="34" charset="0"/>
                <a:cs typeface="Times New Roman" panose="02020603050405020304" pitchFamily="18" charset="0"/>
              </a:rPr>
              <a:t>General Provisions</a:t>
            </a:r>
          </a:p>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Subpart C - </a:t>
            </a:r>
            <a:r>
              <a:rPr lang="en-US" sz="2400" i="1">
                <a:effectLst/>
                <a:latin typeface="Calibri" panose="020F0502020204030204" pitchFamily="34" charset="0"/>
                <a:ea typeface="Calibri" panose="020F0502020204030204" pitchFamily="34" charset="0"/>
                <a:cs typeface="Times New Roman" panose="02020603050405020304" pitchFamily="18" charset="0"/>
              </a:rPr>
              <a:t>Pre-Federal Award Requirements and Contents of Federal Awards</a:t>
            </a:r>
          </a:p>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Subpart D - </a:t>
            </a:r>
            <a:r>
              <a:rPr lang="en-US" sz="2400" i="1">
                <a:effectLst/>
                <a:latin typeface="Calibri" panose="020F0502020204030204" pitchFamily="34" charset="0"/>
                <a:ea typeface="Calibri" panose="020F0502020204030204" pitchFamily="34" charset="0"/>
                <a:cs typeface="Times New Roman" panose="02020603050405020304" pitchFamily="18" charset="0"/>
              </a:rPr>
              <a:t>Post Federal Award Requirements</a:t>
            </a:r>
          </a:p>
          <a:p>
            <a:pPr marL="0" marR="0">
              <a:lnSpc>
                <a:spcPct val="107000"/>
              </a:lnSpc>
              <a:spcBef>
                <a:spcPts val="0"/>
              </a:spcBef>
              <a:spcAft>
                <a:spcPts val="800"/>
              </a:spcAft>
              <a:tabLst>
                <a:tab pos="4857750" algn="l"/>
              </a:tabLst>
            </a:pPr>
            <a:r>
              <a:rPr lang="en-US" sz="24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Subpart E - </a:t>
            </a:r>
            <a:r>
              <a:rPr lang="en-US" sz="2400" b="1" i="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Cost Principles</a:t>
            </a:r>
          </a:p>
          <a:p>
            <a:pPr marL="0" marR="0">
              <a:lnSpc>
                <a:spcPct val="107000"/>
              </a:lnSpc>
              <a:spcBef>
                <a:spcPts val="0"/>
              </a:spcBef>
              <a:spcAft>
                <a:spcPts val="800"/>
              </a:spcAft>
              <a:tabLst>
                <a:tab pos="4857750" algn="l"/>
              </a:tabLst>
            </a:pPr>
            <a:r>
              <a:rPr lang="en-US" sz="2400">
                <a:effectLst/>
                <a:latin typeface="Calibri" panose="020F0502020204030204" pitchFamily="34" charset="0"/>
                <a:ea typeface="Calibri" panose="020F0502020204030204" pitchFamily="34" charset="0"/>
                <a:cs typeface="Times New Roman" panose="02020603050405020304" pitchFamily="18" charset="0"/>
              </a:rPr>
              <a:t>Subpart F - </a:t>
            </a:r>
            <a:r>
              <a:rPr lang="en-US" sz="2400" i="1">
                <a:effectLst/>
                <a:latin typeface="Calibri" panose="020F0502020204030204" pitchFamily="34" charset="0"/>
                <a:ea typeface="Calibri" panose="020F0502020204030204" pitchFamily="34" charset="0"/>
                <a:cs typeface="Times New Roman" panose="02020603050405020304" pitchFamily="18" charset="0"/>
              </a:rPr>
              <a:t>Audit Requirements</a:t>
            </a:r>
          </a:p>
        </p:txBody>
      </p:sp>
    </p:spTree>
    <p:extLst>
      <p:ext uri="{BB962C8B-B14F-4D97-AF65-F5344CB8AC3E}">
        <p14:creationId xmlns:p14="http://schemas.microsoft.com/office/powerpoint/2010/main" val="266919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6660859" cy="769441"/>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Source Documentation</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9559" y="2206947"/>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bg1"/>
                </a:solidFill>
              </a:rPr>
              <a:t>What source documentation is required for each financial disbursement made on behalf of a client?</a:t>
            </a:r>
          </a:p>
        </p:txBody>
      </p:sp>
      <p:cxnSp>
        <p:nvCxnSpPr>
          <p:cNvPr id="8" name="Straight Connector 7">
            <a:extLst>
              <a:ext uri="{FF2B5EF4-FFF2-40B4-BE49-F238E27FC236}">
                <a16:creationId xmlns:a16="http://schemas.microsoft.com/office/drawing/2014/main" id="{F68BD764-67E1-47C9-8358-690C2EBEAB2D}"/>
              </a:ext>
            </a:extLst>
          </p:cNvPr>
          <p:cNvCxnSpPr>
            <a:cxnSpLocks/>
          </p:cNvCxnSpPr>
          <p:nvPr/>
        </p:nvCxnSpPr>
        <p:spPr>
          <a:xfrm>
            <a:off x="633228" y="3611418"/>
            <a:ext cx="10662845" cy="0"/>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4BE1C6D-217C-4643-ACBF-4445DAB8AC1E}"/>
              </a:ext>
            </a:extLst>
          </p:cNvPr>
          <p:cNvCxnSpPr>
            <a:cxnSpLocks/>
          </p:cNvCxnSpPr>
          <p:nvPr/>
        </p:nvCxnSpPr>
        <p:spPr>
          <a:xfrm>
            <a:off x="4444743" y="3114734"/>
            <a:ext cx="0" cy="3094155"/>
          </a:xfrm>
          <a:prstGeom prst="line">
            <a:avLst/>
          </a:prstGeom>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74299E2C-6A3C-44BD-88A6-4E979795CCB7}"/>
              </a:ext>
            </a:extLst>
          </p:cNvPr>
          <p:cNvSpPr/>
          <p:nvPr/>
        </p:nvSpPr>
        <p:spPr>
          <a:xfrm>
            <a:off x="936983" y="3832381"/>
            <a:ext cx="2920736"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Proof of </a:t>
            </a:r>
            <a:r>
              <a:rPr lang="en-US" sz="1600" i="1" u="sng">
                <a:solidFill>
                  <a:sysClr val="windowText" lastClr="000000"/>
                </a:solidFill>
              </a:rPr>
              <a:t>obligation/commitment </a:t>
            </a:r>
            <a:r>
              <a:rPr lang="en-US" sz="1600">
                <a:solidFill>
                  <a:sysClr val="windowText" lastClr="000000"/>
                </a:solidFill>
              </a:rPr>
              <a:t>of funds (amount due)</a:t>
            </a:r>
          </a:p>
        </p:txBody>
      </p:sp>
      <p:sp>
        <p:nvSpPr>
          <p:cNvPr id="68" name="Rectangle: Rounded Corners 67">
            <a:extLst>
              <a:ext uri="{FF2B5EF4-FFF2-40B4-BE49-F238E27FC236}">
                <a16:creationId xmlns:a16="http://schemas.microsoft.com/office/drawing/2014/main" id="{BC6F2271-2A8B-47F8-B247-05821E87275B}"/>
              </a:ext>
            </a:extLst>
          </p:cNvPr>
          <p:cNvSpPr/>
          <p:nvPr/>
        </p:nvSpPr>
        <p:spPr>
          <a:xfrm>
            <a:off x="936983" y="4630253"/>
            <a:ext cx="2920735"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Proof of </a:t>
            </a:r>
            <a:r>
              <a:rPr lang="en-US" sz="1600" i="1" u="sng">
                <a:solidFill>
                  <a:sysClr val="windowText" lastClr="000000"/>
                </a:solidFill>
              </a:rPr>
              <a:t>disbursement</a:t>
            </a:r>
            <a:r>
              <a:rPr lang="en-US" sz="1600" u="sng">
                <a:solidFill>
                  <a:sysClr val="windowText" lastClr="000000"/>
                </a:solidFill>
              </a:rPr>
              <a:t> </a:t>
            </a:r>
            <a:r>
              <a:rPr lang="en-US" sz="1600">
                <a:solidFill>
                  <a:sysClr val="windowText" lastClr="000000"/>
                </a:solidFill>
              </a:rPr>
              <a:t>of funds</a:t>
            </a:r>
          </a:p>
        </p:txBody>
      </p:sp>
      <p:sp>
        <p:nvSpPr>
          <p:cNvPr id="69" name="Rectangle: Rounded Corners 68">
            <a:extLst>
              <a:ext uri="{FF2B5EF4-FFF2-40B4-BE49-F238E27FC236}">
                <a16:creationId xmlns:a16="http://schemas.microsoft.com/office/drawing/2014/main" id="{2A4525E6-2C1A-405A-8D36-D91A40120A31}"/>
              </a:ext>
            </a:extLst>
          </p:cNvPr>
          <p:cNvSpPr/>
          <p:nvPr/>
        </p:nvSpPr>
        <p:spPr>
          <a:xfrm>
            <a:off x="926723" y="5428125"/>
            <a:ext cx="2920735"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u="sng">
                <a:solidFill>
                  <a:sysClr val="windowText" lastClr="000000"/>
                </a:solidFill>
              </a:rPr>
              <a:t>Client Acknowledgement </a:t>
            </a:r>
            <a:r>
              <a:rPr lang="en-US" sz="1600">
                <a:solidFill>
                  <a:sysClr val="windowText" lastClr="000000"/>
                </a:solidFill>
              </a:rPr>
              <a:t>of receipt of funds</a:t>
            </a:r>
          </a:p>
        </p:txBody>
      </p:sp>
      <p:sp>
        <p:nvSpPr>
          <p:cNvPr id="70" name="Rectangle: Rounded Corners 69">
            <a:extLst>
              <a:ext uri="{FF2B5EF4-FFF2-40B4-BE49-F238E27FC236}">
                <a16:creationId xmlns:a16="http://schemas.microsoft.com/office/drawing/2014/main" id="{5B6BBAE3-7101-4820-BEB2-DF2AEF044280}"/>
              </a:ext>
            </a:extLst>
          </p:cNvPr>
          <p:cNvSpPr/>
          <p:nvPr/>
        </p:nvSpPr>
        <p:spPr>
          <a:xfrm>
            <a:off x="4750570" y="3794526"/>
            <a:ext cx="3230454" cy="74455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solidFill>
              </a:rPr>
              <a:t>Shows that the agency is </a:t>
            </a:r>
            <a:r>
              <a:rPr lang="en-US" sz="1600" i="1" u="sng">
                <a:solidFill>
                  <a:schemeClr val="tx1"/>
                </a:solidFill>
              </a:rPr>
              <a:t>required</a:t>
            </a:r>
            <a:r>
              <a:rPr lang="en-US" sz="1600">
                <a:solidFill>
                  <a:schemeClr val="tx1"/>
                </a:solidFill>
              </a:rPr>
              <a:t> to pay for a good/service. Must include a date.</a:t>
            </a:r>
          </a:p>
        </p:txBody>
      </p:sp>
      <p:sp>
        <p:nvSpPr>
          <p:cNvPr id="71" name="Rectangle: Rounded Corners 70">
            <a:extLst>
              <a:ext uri="{FF2B5EF4-FFF2-40B4-BE49-F238E27FC236}">
                <a16:creationId xmlns:a16="http://schemas.microsoft.com/office/drawing/2014/main" id="{897FCCCF-ABB0-4E50-BE54-ECEF86F618DB}"/>
              </a:ext>
            </a:extLst>
          </p:cNvPr>
          <p:cNvSpPr/>
          <p:nvPr/>
        </p:nvSpPr>
        <p:spPr>
          <a:xfrm>
            <a:off x="8645236" y="3751119"/>
            <a:ext cx="2218089"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solidFill>
              </a:rPr>
              <a:t>Lease, bill, invoice</a:t>
            </a:r>
          </a:p>
        </p:txBody>
      </p:sp>
      <p:sp>
        <p:nvSpPr>
          <p:cNvPr id="72" name="Rectangle: Rounded Corners 71">
            <a:extLst>
              <a:ext uri="{FF2B5EF4-FFF2-40B4-BE49-F238E27FC236}">
                <a16:creationId xmlns:a16="http://schemas.microsoft.com/office/drawing/2014/main" id="{B78BB7D4-B16B-43E4-BC27-ECDE1FA24F5C}"/>
              </a:ext>
            </a:extLst>
          </p:cNvPr>
          <p:cNvSpPr/>
          <p:nvPr/>
        </p:nvSpPr>
        <p:spPr>
          <a:xfrm>
            <a:off x="4750570" y="4630253"/>
            <a:ext cx="3230450"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Proof the agency </a:t>
            </a:r>
            <a:r>
              <a:rPr lang="en-US" sz="1600" i="1" u="sng">
                <a:solidFill>
                  <a:sysClr val="windowText" lastClr="000000"/>
                </a:solidFill>
              </a:rPr>
              <a:t>paid</a:t>
            </a:r>
            <a:r>
              <a:rPr lang="en-US" sz="1600">
                <a:solidFill>
                  <a:sysClr val="windowText" lastClr="000000"/>
                </a:solidFill>
              </a:rPr>
              <a:t> for the good/service</a:t>
            </a:r>
          </a:p>
        </p:txBody>
      </p:sp>
      <p:sp>
        <p:nvSpPr>
          <p:cNvPr id="73" name="Rectangle: Rounded Corners 72">
            <a:extLst>
              <a:ext uri="{FF2B5EF4-FFF2-40B4-BE49-F238E27FC236}">
                <a16:creationId xmlns:a16="http://schemas.microsoft.com/office/drawing/2014/main" id="{9531B4E1-2957-4E7D-B8B5-3EAD189A3BB1}"/>
              </a:ext>
            </a:extLst>
          </p:cNvPr>
          <p:cNvSpPr/>
          <p:nvPr/>
        </p:nvSpPr>
        <p:spPr>
          <a:xfrm>
            <a:off x="8645236" y="4617520"/>
            <a:ext cx="2218093"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solidFill>
              </a:rPr>
              <a:t>Check stubs, receipt</a:t>
            </a:r>
          </a:p>
        </p:txBody>
      </p:sp>
      <p:sp>
        <p:nvSpPr>
          <p:cNvPr id="74" name="Rectangle: Rounded Corners 73">
            <a:extLst>
              <a:ext uri="{FF2B5EF4-FFF2-40B4-BE49-F238E27FC236}">
                <a16:creationId xmlns:a16="http://schemas.microsoft.com/office/drawing/2014/main" id="{1C67EBAC-D3B3-43DB-AD0B-91CAE2B7BF7A}"/>
              </a:ext>
            </a:extLst>
          </p:cNvPr>
          <p:cNvSpPr/>
          <p:nvPr/>
        </p:nvSpPr>
        <p:spPr>
          <a:xfrm>
            <a:off x="4750570" y="5457923"/>
            <a:ext cx="3230446"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rPr>
              <a:t>Shows that a specific client </a:t>
            </a:r>
            <a:r>
              <a:rPr lang="en-US" sz="1600" i="1" u="sng">
                <a:solidFill>
                  <a:sysClr val="windowText" lastClr="000000"/>
                </a:solidFill>
              </a:rPr>
              <a:t>received</a:t>
            </a:r>
            <a:r>
              <a:rPr lang="en-US" sz="1600">
                <a:solidFill>
                  <a:sysClr val="windowText" lastClr="000000"/>
                </a:solidFill>
              </a:rPr>
              <a:t> the good/service </a:t>
            </a:r>
          </a:p>
        </p:txBody>
      </p:sp>
      <p:sp>
        <p:nvSpPr>
          <p:cNvPr id="75" name="Rectangle: Rounded Corners 74">
            <a:extLst>
              <a:ext uri="{FF2B5EF4-FFF2-40B4-BE49-F238E27FC236}">
                <a16:creationId xmlns:a16="http://schemas.microsoft.com/office/drawing/2014/main" id="{528BFB98-C27F-46B4-A41D-732CA707C0F5}"/>
              </a:ext>
            </a:extLst>
          </p:cNvPr>
          <p:cNvSpPr/>
          <p:nvPr/>
        </p:nvSpPr>
        <p:spPr>
          <a:xfrm>
            <a:off x="8645236" y="5483921"/>
            <a:ext cx="2218086" cy="62715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ysClr val="windowText" lastClr="000000"/>
                </a:solidFill>
              </a:rPr>
              <a:t>USCCB RF-35 and RF-19</a:t>
            </a:r>
          </a:p>
        </p:txBody>
      </p:sp>
      <p:sp>
        <p:nvSpPr>
          <p:cNvPr id="14" name="TextBox 13">
            <a:extLst>
              <a:ext uri="{FF2B5EF4-FFF2-40B4-BE49-F238E27FC236}">
                <a16:creationId xmlns:a16="http://schemas.microsoft.com/office/drawing/2014/main" id="{1B37ED77-0080-4FA3-861E-91F5D3FD8E25}"/>
              </a:ext>
            </a:extLst>
          </p:cNvPr>
          <p:cNvSpPr txBox="1"/>
          <p:nvPr/>
        </p:nvSpPr>
        <p:spPr>
          <a:xfrm>
            <a:off x="825113" y="3092394"/>
            <a:ext cx="3463128" cy="400110"/>
          </a:xfrm>
          <a:prstGeom prst="rect">
            <a:avLst/>
          </a:prstGeom>
          <a:noFill/>
        </p:spPr>
        <p:txBody>
          <a:bodyPr wrap="none" rtlCol="0">
            <a:spAutoFit/>
          </a:bodyPr>
          <a:lstStyle/>
          <a:p>
            <a:r>
              <a:rPr lang="en-US" sz="2000" b="1"/>
              <a:t>Type of Source Documentation</a:t>
            </a:r>
          </a:p>
        </p:txBody>
      </p:sp>
      <p:sp>
        <p:nvSpPr>
          <p:cNvPr id="77" name="TextBox 76">
            <a:extLst>
              <a:ext uri="{FF2B5EF4-FFF2-40B4-BE49-F238E27FC236}">
                <a16:creationId xmlns:a16="http://schemas.microsoft.com/office/drawing/2014/main" id="{DAFD871C-3F48-45AC-963A-C27D89FA5D98}"/>
              </a:ext>
            </a:extLst>
          </p:cNvPr>
          <p:cNvSpPr txBox="1"/>
          <p:nvPr/>
        </p:nvSpPr>
        <p:spPr>
          <a:xfrm>
            <a:off x="5568879" y="3120139"/>
            <a:ext cx="1058303" cy="400110"/>
          </a:xfrm>
          <a:prstGeom prst="rect">
            <a:avLst/>
          </a:prstGeom>
          <a:noFill/>
        </p:spPr>
        <p:txBody>
          <a:bodyPr wrap="none" rtlCol="0">
            <a:spAutoFit/>
          </a:bodyPr>
          <a:lstStyle/>
          <a:p>
            <a:r>
              <a:rPr lang="en-US" sz="2000" b="1"/>
              <a:t>Purpose</a:t>
            </a:r>
          </a:p>
        </p:txBody>
      </p:sp>
      <p:cxnSp>
        <p:nvCxnSpPr>
          <p:cNvPr id="20" name="Straight Connector 19">
            <a:extLst>
              <a:ext uri="{FF2B5EF4-FFF2-40B4-BE49-F238E27FC236}">
                <a16:creationId xmlns:a16="http://schemas.microsoft.com/office/drawing/2014/main" id="{D9DFD644-FC3A-4F93-A830-AECC5AE1594F}"/>
              </a:ext>
            </a:extLst>
          </p:cNvPr>
          <p:cNvCxnSpPr>
            <a:cxnSpLocks/>
          </p:cNvCxnSpPr>
          <p:nvPr/>
        </p:nvCxnSpPr>
        <p:spPr>
          <a:xfrm>
            <a:off x="8220877" y="3235076"/>
            <a:ext cx="0" cy="2973813"/>
          </a:xfrm>
          <a:prstGeom prst="line">
            <a:avLst/>
          </a:prstGeom>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ADA6FDC2-26CE-4E21-B067-FE07345BD841}"/>
              </a:ext>
            </a:extLst>
          </p:cNvPr>
          <p:cNvSpPr txBox="1"/>
          <p:nvPr/>
        </p:nvSpPr>
        <p:spPr>
          <a:xfrm>
            <a:off x="9036996" y="3123233"/>
            <a:ext cx="1434566" cy="400110"/>
          </a:xfrm>
          <a:prstGeom prst="rect">
            <a:avLst/>
          </a:prstGeom>
          <a:noFill/>
        </p:spPr>
        <p:txBody>
          <a:bodyPr wrap="square">
            <a:spAutoFit/>
          </a:bodyPr>
          <a:lstStyle/>
          <a:p>
            <a:r>
              <a:rPr lang="en-US" sz="2000" b="1"/>
              <a:t>Examples</a:t>
            </a:r>
            <a:endParaRPr lang="en-US" sz="2000"/>
          </a:p>
        </p:txBody>
      </p:sp>
    </p:spTree>
    <p:extLst>
      <p:ext uri="{BB962C8B-B14F-4D97-AF65-F5344CB8AC3E}">
        <p14:creationId xmlns:p14="http://schemas.microsoft.com/office/powerpoint/2010/main" val="393492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8" grpId="0" animBg="1"/>
      <p:bldP spid="69" grpId="0" animBg="1"/>
      <p:bldP spid="70" grpId="0" animBg="1"/>
      <p:bldP spid="71" grpId="0" animBg="1"/>
      <p:bldP spid="72"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ble&#10;&#10;Description automatically generated">
            <a:extLst>
              <a:ext uri="{FF2B5EF4-FFF2-40B4-BE49-F238E27FC236}">
                <a16:creationId xmlns:a16="http://schemas.microsoft.com/office/drawing/2014/main" id="{FBBFF5E9-51FD-4BD0-AE66-22991ACC3F0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615297" y="214311"/>
            <a:ext cx="4847360" cy="630630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Table&#10;&#10;Description automatically generated">
            <a:extLst>
              <a:ext uri="{FF2B5EF4-FFF2-40B4-BE49-F238E27FC236}">
                <a16:creationId xmlns:a16="http://schemas.microsoft.com/office/drawing/2014/main" id="{158EC8D0-A3D4-4BC1-9CE6-F30323B4B49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36801" y="214311"/>
            <a:ext cx="5145542" cy="627017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a:extLst>
              <a:ext uri="{FF2B5EF4-FFF2-40B4-BE49-F238E27FC236}">
                <a16:creationId xmlns:a16="http://schemas.microsoft.com/office/drawing/2014/main" id="{4F932104-907F-4E59-9A03-A62A1EC3A814}"/>
              </a:ext>
            </a:extLst>
          </p:cNvPr>
          <p:cNvSpPr txBox="1"/>
          <p:nvPr/>
        </p:nvSpPr>
        <p:spPr>
          <a:xfrm>
            <a:off x="4730621" y="307911"/>
            <a:ext cx="720069" cy="369332"/>
          </a:xfrm>
          <a:prstGeom prst="rect">
            <a:avLst/>
          </a:prstGeom>
          <a:noFill/>
        </p:spPr>
        <p:txBody>
          <a:bodyPr wrap="none" rtlCol="0">
            <a:spAutoFit/>
          </a:bodyPr>
          <a:lstStyle/>
          <a:p>
            <a:r>
              <a:rPr lang="en-US"/>
              <a:t>RF-35</a:t>
            </a:r>
          </a:p>
        </p:txBody>
      </p:sp>
    </p:spTree>
    <p:extLst>
      <p:ext uri="{BB962C8B-B14F-4D97-AF65-F5344CB8AC3E}">
        <p14:creationId xmlns:p14="http://schemas.microsoft.com/office/powerpoint/2010/main" val="1863319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2900</Words>
  <Application>Microsoft Office PowerPoint</Application>
  <PresentationFormat>Widescreen</PresentationFormat>
  <Paragraphs>333</Paragraphs>
  <Slides>34</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Open Sans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2022-05-10T20:04:30Z</dcterms:created>
  <dcterms:modified xsi:type="dcterms:W3CDTF">2022-05-10T20:05:05Z</dcterms:modified>
</cp:coreProperties>
</file>