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4" r:id="rId5"/>
    <p:sldId id="322" r:id="rId6"/>
    <p:sldId id="317" r:id="rId7"/>
    <p:sldId id="328" r:id="rId8"/>
    <p:sldId id="330" r:id="rId9"/>
    <p:sldId id="327" r:id="rId10"/>
    <p:sldId id="332" r:id="rId11"/>
    <p:sldId id="329" r:id="rId12"/>
    <p:sldId id="331" r:id="rId13"/>
    <p:sldId id="325" r:id="rId14"/>
    <p:sldId id="270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7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5A"/>
    <a:srgbClr val="00A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1EED56-8D35-DBF5-591A-C851CE4E9F3E}" v="1" dt="2022-05-24T18:43:59.526"/>
    <p1510:client id="{0BB54CF9-CDC1-8FC2-CEFC-7300772952B6}" v="55" dt="2022-05-25T17:10:39.824"/>
    <p1510:client id="{40D061C6-F1FD-B9B6-F897-FE9B9E3831A0}" v="3" dt="2022-05-25T13:20:51.847"/>
    <p1510:client id="{8FFAB335-84B8-4A36-B3D0-8DBD5DC327B9}" v="2178" dt="2022-05-25T16:21:07.985"/>
    <p1510:client id="{A2BE82B8-F1C5-4A54-7B51-0433C6ACA390}" v="1170" dt="2022-05-25T15:39:00.035"/>
    <p1510:client id="{E2BD2B00-7319-4523-80F5-63421595F9FE}" v="1264" dt="2022-05-25T16:31:54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08"/>
      </p:cViewPr>
      <p:guideLst>
        <p:guide orient="horz" pos="1344"/>
        <p:guide pos="7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39241-A00C-4638-854A-58FE88DD0B97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F67FF-F859-4DEB-A589-302E10C0D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5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Signed on May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5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Signed on May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58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DD76-C2BF-4EC1-BB2D-E553425FD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09DA7-A3D7-438B-942E-EFE057431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78389-B4E9-43F0-A290-B40BFBF7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84CA2-C396-46FB-BF62-2C17EDBA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A44C7-CFE1-4D21-BE77-4B6506C5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9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9542-4C6E-488C-B5BE-1C66E84D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D92E0-F744-47A3-9DC9-C3701B459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1BDBA-E673-434C-A6F8-B9761618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FE429-D958-4366-B58A-4F8E1AA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844C1-FE53-4F65-9644-FC349177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5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F7D7B-49D1-47C1-B9A4-3CF3E428F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CC207-7330-4328-96E5-4DAC111F0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74003-7440-48D2-9DB7-80ABA69E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9471F-28E9-46E0-88FB-C60794E5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B11F8-9BD2-410B-9527-31CBB153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9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EAA9B-6471-4011-9326-4C1816AE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62BAC-05A5-4D87-AE29-CD76BAE12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C7E9F-EC36-4AFF-B0C5-7C14910B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2EE0-0068-4D7F-AF80-BD3C4D08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4D668-CBF0-4233-8E0D-0385F9A0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597AC-02D4-4768-B279-93E3905C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2217E-47B6-496C-91A2-946ABA6A3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67B97-3ECA-4D90-A4AD-FE7FECDB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DF78A-3299-4BD3-9958-FAE137D5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18B4-DDCB-4B1F-803A-538FD8F9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F30C-60B9-40B5-9FFD-C1C0D06F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1647-369D-4ACC-A6DA-2E9CCE291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0D0D9-C312-4E70-A5F5-44190F07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1C43A-4B23-4516-87F4-BAF6C3C30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CF743-011B-47FE-B8EB-0D1C81BA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D2EDE-E4D7-4BFD-9D4F-F731C680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7001-3638-45E0-9153-32E326F01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9AB4B-CED2-47B6-A335-6D91FBDA3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18703-0D66-43AE-B5DC-288ECCC37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81C26-D556-4996-BB51-334FA8491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69CBD-12DD-44C7-A2E8-BE2D39040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5C834-14D8-4583-9E0F-6942037F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548C7-12F9-4B41-8AC9-C2A55C80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8114F-7630-4623-9559-A1E190B5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82B9-51BD-4266-AB7A-3A446C20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9AB6C-F8EE-409A-8202-86A32831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EF38F-B9E3-4F75-BF0D-38540E64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01782-6E1E-483B-BA87-30C6DCF1E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8D011-F6D1-41E9-BA58-63F2D7C0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1ACBF0-9F72-49B6-A06B-D9C8D255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BCFE0-6C5D-46D2-98E8-841557C6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556F-9CC5-4AF7-AF1D-FF8C1BFD0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D9379-3DDD-4D3F-83CB-9C1C5C993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41F17-6666-48BE-A842-F522B2728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B8B0C-EC4A-46C7-A89C-EDA43FD7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FD213-D1E0-495A-95EE-0DA3AB28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5A8B9-111C-4535-B866-BADAD7C9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0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3BF7-B20B-4964-AA69-A09B5736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91AAE-F2C0-472F-AE2E-835E58E1C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2B406-C0EA-4A08-9257-88C5DBF31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12FF6-EA61-4DEF-AA49-0E6ACA1A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B6133-B46A-4F8F-8C71-F695AA02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879F7-4C47-4477-A6BF-58E976D2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9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7FE58-6B7B-463B-BCA0-FCC41D5E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13C76-D85F-46DC-A8E0-173C4544A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4966-DDF5-43DF-9211-976F44C47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E08-65E4-430C-9C12-1CB02F9416B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3AB9F-6D0D-4C41-8194-4C84C7350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A8F61-227A-49D4-8D1E-E75B2932F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image" Target="../media/image3.jpe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cis.gov/ukraine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hyperlink" Target="https://ukraine.welcome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32512CE-1342-45EB-862F-670FFF10EF84}"/>
              </a:ext>
            </a:extLst>
          </p:cNvPr>
          <p:cNvSpPr txBox="1"/>
          <p:nvPr/>
        </p:nvSpPr>
        <p:spPr>
          <a:xfrm>
            <a:off x="1606131" y="707757"/>
            <a:ext cx="8979739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0" b="1">
                <a:latin typeface="Open Sans"/>
                <a:ea typeface="Open Sans"/>
                <a:cs typeface="Open Sans"/>
              </a:rPr>
              <a:t>Ukraine Briefing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83BF2D-BB51-4E6B-936D-51539BF2F3AC}"/>
              </a:ext>
            </a:extLst>
          </p:cNvPr>
          <p:cNvSpPr/>
          <p:nvPr/>
        </p:nvSpPr>
        <p:spPr>
          <a:xfrm>
            <a:off x="3326267" y="2273214"/>
            <a:ext cx="5503178" cy="55303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6C75AB-5264-4460-AEB5-51D4B99A41C1}"/>
              </a:ext>
            </a:extLst>
          </p:cNvPr>
          <p:cNvSpPr/>
          <p:nvPr/>
        </p:nvSpPr>
        <p:spPr>
          <a:xfrm>
            <a:off x="2415193" y="1942154"/>
            <a:ext cx="7361613" cy="27786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4AAD64D-C38E-4F3A-8882-C9E44707EE92}"/>
              </a:ext>
            </a:extLst>
          </p:cNvPr>
          <p:cNvSpPr/>
          <p:nvPr/>
        </p:nvSpPr>
        <p:spPr>
          <a:xfrm>
            <a:off x="3307049" y="3073066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B5C836B-ABA7-4DEE-A51A-0C63E122D677}"/>
              </a:ext>
            </a:extLst>
          </p:cNvPr>
          <p:cNvSpPr/>
          <p:nvPr/>
        </p:nvSpPr>
        <p:spPr>
          <a:xfrm>
            <a:off x="5228074" y="3100550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C987B09-760D-4515-99F9-79A9D421D587}"/>
              </a:ext>
            </a:extLst>
          </p:cNvPr>
          <p:cNvSpPr/>
          <p:nvPr/>
        </p:nvSpPr>
        <p:spPr>
          <a:xfrm>
            <a:off x="7129881" y="3103083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" name="Graphic 15" descr="Stars">
            <a:extLst>
              <a:ext uri="{FF2B5EF4-FFF2-40B4-BE49-F238E27FC236}">
                <a16:creationId xmlns:a16="http://schemas.microsoft.com/office/drawing/2014/main" id="{BE928A71-9A85-4656-843C-514170BF3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05108" y="3048426"/>
            <a:ext cx="914400" cy="9144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CE742A8E-AC0A-48F7-B2B0-933EBF4B53DC}"/>
              </a:ext>
            </a:extLst>
          </p:cNvPr>
          <p:cNvGrpSpPr/>
          <p:nvPr/>
        </p:nvGrpSpPr>
        <p:grpSpPr>
          <a:xfrm>
            <a:off x="3187059" y="2423543"/>
            <a:ext cx="1933383" cy="1856802"/>
            <a:chOff x="4997227" y="1643928"/>
            <a:chExt cx="2610486" cy="2507086"/>
          </a:xfrm>
          <a:solidFill>
            <a:schemeClr val="bg1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8C05EB1-E0B3-4D3C-A36C-89B0170651B1}"/>
                </a:ext>
              </a:extLst>
            </p:cNvPr>
            <p:cNvSpPr/>
            <p:nvPr/>
          </p:nvSpPr>
          <p:spPr>
            <a:xfrm rot="20652980">
              <a:off x="5109241" y="1643928"/>
              <a:ext cx="2498472" cy="21315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48B34BA7-1CA9-44AA-8565-BA3EB8A5C37E}"/>
                </a:ext>
              </a:extLst>
            </p:cNvPr>
            <p:cNvSpPr/>
            <p:nvPr/>
          </p:nvSpPr>
          <p:spPr>
            <a:xfrm rot="10043461">
              <a:off x="5394686" y="3743931"/>
              <a:ext cx="427686" cy="274048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42A156-5CE6-49E8-84FB-B8EC144D76B4}"/>
                </a:ext>
              </a:extLst>
            </p:cNvPr>
            <p:cNvSpPr/>
            <p:nvPr/>
          </p:nvSpPr>
          <p:spPr>
            <a:xfrm rot="1199968">
              <a:off x="5233601" y="3873286"/>
              <a:ext cx="584878" cy="2777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66BE91E-E54E-42A8-B729-D295D385C0D2}"/>
                </a:ext>
              </a:extLst>
            </p:cNvPr>
            <p:cNvSpPr/>
            <p:nvPr/>
          </p:nvSpPr>
          <p:spPr>
            <a:xfrm rot="20673065">
              <a:off x="4997227" y="1740977"/>
              <a:ext cx="584878" cy="277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A7555D81-23FD-4E28-A0E6-E2C93A847D0D}"/>
              </a:ext>
            </a:extLst>
          </p:cNvPr>
          <p:cNvSpPr txBox="1"/>
          <p:nvPr/>
        </p:nvSpPr>
        <p:spPr>
          <a:xfrm rot="20686718">
            <a:off x="3379610" y="3039246"/>
            <a:ext cx="1686989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>
                <a:latin typeface="Open Sans"/>
                <a:ea typeface="Open Sans"/>
                <a:cs typeface="Open Sans"/>
              </a:rPr>
              <a:t>May 25, 2022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B22F4D2-745B-4FDB-8501-1FC88BFA56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66" y="5246553"/>
            <a:ext cx="3152593" cy="1141779"/>
          </a:xfrm>
          <a:prstGeom prst="rect">
            <a:avLst/>
          </a:prstGeom>
          <a:ln>
            <a:noFill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8158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633227" y="1961150"/>
            <a:ext cx="10949173" cy="47116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MG &amp; PC Enrollment </a:t>
            </a:r>
            <a:r>
              <a:rPr lang="en-US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open shortly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ORR to release two Policy Letters later this week with guidance related to eligibility dates, documentation, and enrollment windows for the MG and PC programs.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MRIS Case type will be “Ukrainian Parolee”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 Grant Considerations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EAD Delays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role of the financial supporter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Drivers Licenses 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Preferred Communities Considerations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b="0" i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ORR is likely to make additional PC supplemental funding available for the specific purpose of outreach to Ukrainian groups/organizations to connect clients with local RAs</a:t>
            </a:r>
            <a:r>
              <a:rPr lang="en-US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USCCB to assess impacted locations to determine how best to provide additional support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3227" y="1353728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0" name="Graphic 9" descr="Information">
            <a:extLst>
              <a:ext uri="{FF2B5EF4-FFF2-40B4-BE49-F238E27FC236}">
                <a16:creationId xmlns:a16="http://schemas.microsoft.com/office/drawing/2014/main" id="{610EBC2F-A3EF-481C-8AF0-55A4D2B5D4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60553" y="185250"/>
            <a:ext cx="1226642" cy="12266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E5A47A6-D464-1CDA-8DEC-3F9F3B614466}"/>
              </a:ext>
            </a:extLst>
          </p:cNvPr>
          <p:cNvSpPr txBox="1"/>
          <p:nvPr/>
        </p:nvSpPr>
        <p:spPr>
          <a:xfrm>
            <a:off x="804805" y="506741"/>
            <a:ext cx="74722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>
                <a:latin typeface="Open Sans"/>
                <a:ea typeface="Open Sans"/>
                <a:cs typeface="Open Sans"/>
              </a:rPr>
              <a:t>MG &amp; PC Considerations</a:t>
            </a:r>
            <a:endParaRPr lang="en-US" sz="4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077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CD7BFE-BFB4-405B-9E44-63B1B9EB0355}"/>
              </a:ext>
            </a:extLst>
          </p:cNvPr>
          <p:cNvSpPr txBox="1"/>
          <p:nvPr/>
        </p:nvSpPr>
        <p:spPr>
          <a:xfrm>
            <a:off x="2765568" y="1317357"/>
            <a:ext cx="666085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5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B7CD940-D83F-4B39-8B6D-EEBF34DB40FF}"/>
              </a:ext>
            </a:extLst>
          </p:cNvPr>
          <p:cNvSpPr/>
          <p:nvPr/>
        </p:nvSpPr>
        <p:spPr>
          <a:xfrm>
            <a:off x="3232064" y="3078204"/>
            <a:ext cx="5503178" cy="553030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Open Sans"/>
              </a:rPr>
              <a:t>Thank you!</a:t>
            </a:r>
            <a:endParaRPr lang="en-US" sz="32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5BDEDD-83DC-421D-898C-03530294D5A5}"/>
              </a:ext>
            </a:extLst>
          </p:cNvPr>
          <p:cNvSpPr/>
          <p:nvPr/>
        </p:nvSpPr>
        <p:spPr>
          <a:xfrm>
            <a:off x="2415193" y="2240687"/>
            <a:ext cx="7361613" cy="27786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 descr="Stars">
            <a:extLst>
              <a:ext uri="{FF2B5EF4-FFF2-40B4-BE49-F238E27FC236}">
                <a16:creationId xmlns:a16="http://schemas.microsoft.com/office/drawing/2014/main" id="{4EEC1CF6-F167-4A91-B8AF-B510082F3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84713" y="3135378"/>
            <a:ext cx="914400" cy="914400"/>
          </a:xfrm>
          <a:prstGeom prst="rect">
            <a:avLst/>
          </a:prstGeom>
        </p:spPr>
      </p:pic>
      <p:pic>
        <p:nvPicPr>
          <p:cNvPr id="21" name="Picture 20" descr="A picture containing text&#10;&#10;Description automatically generated">
            <a:extLst>
              <a:ext uri="{FF2B5EF4-FFF2-40B4-BE49-F238E27FC236}">
                <a16:creationId xmlns:a16="http://schemas.microsoft.com/office/drawing/2014/main" id="{22CA8409-8A4B-402E-AD37-3BD0D8FB12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39" y="316615"/>
            <a:ext cx="2075854" cy="752497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22" name="Group 41">
            <a:extLst>
              <a:ext uri="{FF2B5EF4-FFF2-40B4-BE49-F238E27FC236}">
                <a16:creationId xmlns:a16="http://schemas.microsoft.com/office/drawing/2014/main" id="{7DA68522-4B41-46BF-A25A-727ABE64C5A4}"/>
              </a:ext>
            </a:extLst>
          </p:cNvPr>
          <p:cNvGrpSpPr/>
          <p:nvPr/>
        </p:nvGrpSpPr>
        <p:grpSpPr>
          <a:xfrm>
            <a:off x="7952757" y="3502781"/>
            <a:ext cx="2459612" cy="2391741"/>
            <a:chOff x="0" y="0"/>
            <a:chExt cx="2838647" cy="2760316"/>
          </a:xfrm>
        </p:grpSpPr>
        <p:pic>
          <p:nvPicPr>
            <p:cNvPr id="23" name="Picture 42">
              <a:extLst>
                <a:ext uri="{FF2B5EF4-FFF2-40B4-BE49-F238E27FC236}">
                  <a16:creationId xmlns:a16="http://schemas.microsoft.com/office/drawing/2014/main" id="{726B61E2-F10B-4003-9B5A-7C93A37E5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>
            <a:xfrm>
              <a:off x="0" y="886809"/>
              <a:ext cx="2838647" cy="1873507"/>
            </a:xfrm>
            <a:prstGeom prst="rect">
              <a:avLst/>
            </a:prstGeom>
          </p:spPr>
        </p:pic>
        <p:pic>
          <p:nvPicPr>
            <p:cNvPr id="24" name="Picture 43">
              <a:extLst>
                <a:ext uri="{FF2B5EF4-FFF2-40B4-BE49-F238E27FC236}">
                  <a16:creationId xmlns:a16="http://schemas.microsoft.com/office/drawing/2014/main" id="{7742B1B0-3818-4462-89A5-E6A1F6292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>
            <a:xfrm>
              <a:off x="1038934" y="0"/>
              <a:ext cx="1080623" cy="1169966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77168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700959" y="1933936"/>
            <a:ext cx="10949173" cy="47116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>
              <a:solidFill>
                <a:schemeClr val="tx1"/>
              </a:solidFill>
              <a:latin typeface="Open Sans"/>
              <a:ea typeface="Open Sans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Arial"/>
              </a:rPr>
              <a:t>Ukrainians in the U.S.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Arial"/>
              </a:rPr>
              <a:t>Uniting for Ukraine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Arial"/>
              </a:rPr>
              <a:t>Ukraine Supplemental: ORR Eligibility for Ukrainians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Arial"/>
              </a:rPr>
              <a:t>MG and PC Supplemental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Arial"/>
              </a:rPr>
              <a:t>Comments, Q/A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3227" y="1353728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4A54E-DA79-4E10-9EA5-A4839EF12BF1}"/>
              </a:ext>
            </a:extLst>
          </p:cNvPr>
          <p:cNvSpPr txBox="1"/>
          <p:nvPr/>
        </p:nvSpPr>
        <p:spPr>
          <a:xfrm>
            <a:off x="633227" y="584287"/>
            <a:ext cx="11084639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400" b="1">
                <a:latin typeface="Open Sans"/>
                <a:ea typeface="Open Sans"/>
                <a:cs typeface="Open Sans"/>
              </a:rPr>
              <a:t>Agenda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276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700959" y="1961150"/>
            <a:ext cx="10949173" cy="47116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342900" indent="-342900">
              <a:buFont typeface="Arial"/>
              <a:buChar char="•"/>
            </a:pPr>
            <a:endParaRPr lang="en-US" sz="2400">
              <a:solidFill>
                <a:schemeClr val="tx1"/>
              </a:solidFill>
              <a:latin typeface="Arial"/>
              <a:ea typeface="Open Sans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Calibri"/>
              </a:rPr>
              <a:t>Not arriving through the admissions program</a:t>
            </a:r>
            <a:endParaRPr lang="en-US">
              <a:solidFill>
                <a:schemeClr val="tx1"/>
              </a:solidFill>
              <a:latin typeface="Arial"/>
              <a:ea typeface="Open Sans"/>
              <a:cs typeface="Calibri"/>
            </a:endParaRPr>
          </a:p>
          <a:p>
            <a:endParaRPr lang="en-US" sz="2400">
              <a:solidFill>
                <a:schemeClr val="tx1"/>
              </a:solidFill>
              <a:latin typeface="Arial"/>
              <a:ea typeface="Open Sans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Calibri"/>
              </a:rPr>
              <a:t>10,000-15,000 processed through U.S.-Mexico border</a:t>
            </a:r>
          </a:p>
          <a:p>
            <a:endParaRPr lang="en-US" sz="2400">
              <a:solidFill>
                <a:schemeClr val="tx1"/>
              </a:solidFill>
              <a:latin typeface="Arial"/>
              <a:ea typeface="Open Sans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Calibri"/>
              </a:rPr>
              <a:t>ORR is using planning figure of 75k for FY 2022 and 25k for FY 2023</a:t>
            </a:r>
            <a:endParaRPr lang="en-US">
              <a:solidFill>
                <a:schemeClr val="tx1"/>
              </a:solidFill>
              <a:latin typeface="Arial"/>
              <a:ea typeface="Open Sans"/>
              <a:cs typeface="Calibri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3227" y="1353728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0" name="Graphic 9" descr="Information">
            <a:extLst>
              <a:ext uri="{FF2B5EF4-FFF2-40B4-BE49-F238E27FC236}">
                <a16:creationId xmlns:a16="http://schemas.microsoft.com/office/drawing/2014/main" id="{610EBC2F-A3EF-481C-8AF0-55A4D2B5D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60553" y="185250"/>
            <a:ext cx="1226642" cy="12266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E5A47A6-D464-1CDA-8DEC-3F9F3B614466}"/>
              </a:ext>
            </a:extLst>
          </p:cNvPr>
          <p:cNvSpPr txBox="1"/>
          <p:nvPr/>
        </p:nvSpPr>
        <p:spPr>
          <a:xfrm>
            <a:off x="804805" y="506741"/>
            <a:ext cx="8098769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400" b="1">
                <a:latin typeface="Open Sans"/>
                <a:ea typeface="Open Sans"/>
                <a:cs typeface="Open Sans"/>
              </a:rPr>
              <a:t>Ukrainians in the U.S.</a:t>
            </a:r>
            <a:endParaRPr lang="en-US" sz="4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941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700959" y="1961150"/>
            <a:ext cx="10949173" cy="47116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342900" indent="-342900">
              <a:lnSpc>
                <a:spcPct val="107000"/>
              </a:lnSpc>
              <a:buFont typeface="Arial"/>
              <a:buChar char="•"/>
            </a:pPr>
            <a:endParaRPr lang="en-US" sz="2400">
              <a:solidFill>
                <a:schemeClr val="tx1"/>
              </a:solidFill>
              <a:latin typeface="Arial"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lnSpc>
                <a:spcPct val="107000"/>
              </a:lnSpc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Allows Ukrainians to access the </a:t>
            </a:r>
            <a:r>
              <a:rPr lang="en-US" sz="240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Times New Roman"/>
              </a:rPr>
              <a:t>U.S.</a:t>
            </a:r>
            <a:r>
              <a:rPr lang="en-US" sz="2400"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through parole</a:t>
            </a:r>
            <a:r>
              <a:rPr lang="en-US" sz="240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Times New Roman"/>
              </a:rPr>
              <a:t> 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2400">
              <a:solidFill>
                <a:schemeClr val="tx1"/>
              </a:solidFill>
              <a:latin typeface="Arial"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lnSpc>
                <a:spcPct val="107000"/>
              </a:lnSpc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USG </a:t>
            </a:r>
            <a:r>
              <a:rPr lang="en-US" sz="240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Times New Roman"/>
              </a:rPr>
              <a:t>policy</a:t>
            </a:r>
            <a:r>
              <a:rPr lang="en-US" sz="2400"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240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Times New Roman"/>
              </a:rPr>
              <a:t>assumptions: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Most beneficiaries will be women and </a:t>
            </a:r>
            <a:r>
              <a:rPr lang="en-US" sz="240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Times New Roman"/>
              </a:rPr>
              <a:t>children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Times New Roman"/>
              </a:rPr>
              <a:t>Most</a:t>
            </a:r>
            <a:r>
              <a:rPr lang="en-US" sz="2400"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 beneficiaries will want to be in the United States </a:t>
            </a:r>
            <a:r>
              <a:rPr lang="en-US" sz="240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Times New Roman"/>
              </a:rPr>
              <a:t>temporarily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en-US" sz="2400">
              <a:solidFill>
                <a:schemeClr val="tx1"/>
              </a:solidFill>
              <a:latin typeface="Arial"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lnSpc>
                <a:spcPct val="107000"/>
              </a:lnSpc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Times New Roman"/>
              </a:rPr>
              <a:t>Parole </a:t>
            </a:r>
            <a:r>
              <a:rPr lang="en-US" sz="2400"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Times New Roman"/>
              </a:rPr>
              <a:t>for 2 years </a:t>
            </a:r>
            <a:r>
              <a:rPr lang="en-US" sz="240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Times New Roman"/>
              </a:rPr>
              <a:t>with:</a:t>
            </a:r>
            <a:endParaRPr lang="en-US" sz="2400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 marL="800100" lvl="1" indent="-342900">
              <a:lnSpc>
                <a:spcPct val="107000"/>
              </a:lnSpc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Fiscal sponsorship (required to initiate)</a:t>
            </a:r>
            <a:endParaRPr lang="en-US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 marL="800100" lvl="1" indent="-342900">
              <a:lnSpc>
                <a:spcPct val="107000"/>
              </a:lnSpc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EAD eligible, but will have to apply and will NOT be expedited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3227" y="1353728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0" name="Graphic 9" descr="Information">
            <a:extLst>
              <a:ext uri="{FF2B5EF4-FFF2-40B4-BE49-F238E27FC236}">
                <a16:creationId xmlns:a16="http://schemas.microsoft.com/office/drawing/2014/main" id="{610EBC2F-A3EF-481C-8AF0-55A4D2B5D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60553" y="185250"/>
            <a:ext cx="1226642" cy="12266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E5A47A6-D464-1CDA-8DEC-3F9F3B614466}"/>
              </a:ext>
            </a:extLst>
          </p:cNvPr>
          <p:cNvSpPr txBox="1"/>
          <p:nvPr/>
        </p:nvSpPr>
        <p:spPr>
          <a:xfrm>
            <a:off x="804805" y="506741"/>
            <a:ext cx="609437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>
                <a:latin typeface="Open Sans"/>
                <a:ea typeface="Open Sans"/>
                <a:cs typeface="Open Sans"/>
              </a:rPr>
              <a:t>Uniting for Ukraine</a:t>
            </a:r>
          </a:p>
          <a:p>
            <a:endParaRPr lang="en-US" sz="4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741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E5A47A6-D464-1CDA-8DEC-3F9F3B614466}"/>
              </a:ext>
            </a:extLst>
          </p:cNvPr>
          <p:cNvSpPr txBox="1"/>
          <p:nvPr/>
        </p:nvSpPr>
        <p:spPr>
          <a:xfrm>
            <a:off x="759085" y="1156526"/>
            <a:ext cx="2909945" cy="443198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600" b="1">
                <a:latin typeface="Arial"/>
                <a:ea typeface="Open Sans"/>
                <a:cs typeface="Arial"/>
              </a:rPr>
              <a:t>I-134, </a:t>
            </a:r>
            <a:r>
              <a:rPr lang="en-US" sz="3600" b="1" i="1">
                <a:latin typeface="Arial"/>
                <a:ea typeface="Open Sans"/>
                <a:cs typeface="Arial"/>
              </a:rPr>
              <a:t>Declaration of Financial Support</a:t>
            </a:r>
            <a:r>
              <a:rPr lang="en-US" sz="3600" b="1">
                <a:latin typeface="Arial"/>
                <a:ea typeface="Open Sans"/>
                <a:cs typeface="Arial"/>
              </a:rPr>
              <a:t>, Filers:</a:t>
            </a:r>
            <a:endParaRPr lang="en-US" sz="3600" b="1">
              <a:latin typeface="Arial" panose="020B0604020202020204" pitchFamily="34" charset="0"/>
              <a:ea typeface="Open Sans"/>
              <a:cs typeface="Arial" panose="020B0604020202020204" pitchFamily="34" charset="0"/>
            </a:endParaRPr>
          </a:p>
          <a:p>
            <a:pPr algn="ctr"/>
            <a:r>
              <a:rPr lang="en-US" sz="3600" b="1">
                <a:latin typeface="Arial"/>
                <a:ea typeface="Open Sans"/>
                <a:cs typeface="Arial"/>
              </a:rPr>
              <a:t>Top Metro Areas</a:t>
            </a:r>
          </a:p>
          <a:p>
            <a:pPr algn="ctr"/>
            <a:r>
              <a:rPr lang="en-US" sz="3000" b="1">
                <a:latin typeface="Arial"/>
                <a:ea typeface="Open Sans"/>
                <a:cs typeface="Arial"/>
              </a:rPr>
              <a:t>(as of 5/23/22)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A9472D9-390D-733E-412B-8CD269684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17898"/>
              </p:ext>
            </p:extLst>
          </p:nvPr>
        </p:nvGraphicFramePr>
        <p:xfrm>
          <a:off x="4160520" y="137160"/>
          <a:ext cx="7465144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886">
                  <a:extLst>
                    <a:ext uri="{9D8B030D-6E8A-4147-A177-3AD203B41FA5}">
                      <a16:colId xmlns:a16="http://schemas.microsoft.com/office/drawing/2014/main" val="860411739"/>
                    </a:ext>
                  </a:extLst>
                </a:gridCol>
                <a:gridCol w="2384258">
                  <a:extLst>
                    <a:ext uri="{9D8B030D-6E8A-4147-A177-3AD203B41FA5}">
                      <a16:colId xmlns:a16="http://schemas.microsoft.com/office/drawing/2014/main" val="951016865"/>
                    </a:ext>
                  </a:extLst>
                </a:gridCol>
              </a:tblGrid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Metro Area</a:t>
                      </a:r>
                    </a:p>
                  </a:txBody>
                  <a:tcPr>
                    <a:solidFill>
                      <a:srgbClr val="00765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>
                    <a:solidFill>
                      <a:srgbClr val="0076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521051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New York-Newark-New Jersey, </a:t>
                      </a:r>
                      <a:r>
                        <a:rPr lang="en-US" b="1"/>
                        <a:t>NY-NJ-PA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4,976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12076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Chicago-Naperville-Elgin, </a:t>
                      </a:r>
                      <a:r>
                        <a:rPr lang="en-US" b="1"/>
                        <a:t>IL-IN-WI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3,088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04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Seattle-Tacoma-Bellevue, </a:t>
                      </a:r>
                      <a:r>
                        <a:rPr lang="en-US" b="1"/>
                        <a:t>WA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1,404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087772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Philadelphia-Camden-Wilmington, </a:t>
                      </a:r>
                      <a:r>
                        <a:rPr lang="en-US" b="1"/>
                        <a:t>PA-NJ-DE-MD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1,380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362957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Los Angeles-Long Beach-Anaheim, </a:t>
                      </a:r>
                      <a:r>
                        <a:rPr lang="en-US" b="1"/>
                        <a:t>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1,197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39103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Miami-Ft. Lauderdale-Pompano Beach, </a:t>
                      </a:r>
                      <a:r>
                        <a:rPr lang="en-US" b="1"/>
                        <a:t>FL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1,011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077430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Washington-Arlington-Alexandria, </a:t>
                      </a:r>
                      <a:r>
                        <a:rPr lang="en-US" b="1"/>
                        <a:t>DC-VA-MD-WV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899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590653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Portland-Vancouver-Hillsboro, </a:t>
                      </a:r>
                      <a:r>
                        <a:rPr lang="en-US" b="1"/>
                        <a:t>OR-WA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808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291235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Sacramento-Roseville-Folsom, </a:t>
                      </a:r>
                      <a:r>
                        <a:rPr lang="en-US" b="1"/>
                        <a:t>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761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890886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San Francisco-Oakland-Berkeley, </a:t>
                      </a:r>
                      <a:r>
                        <a:rPr lang="en-US" b="1"/>
                        <a:t>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674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68192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Detroit-Warren-Dearborn, </a:t>
                      </a:r>
                      <a:r>
                        <a:rPr lang="en-US" b="1"/>
                        <a:t>MI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276215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Cleveland-Elyria, </a:t>
                      </a:r>
                      <a:r>
                        <a:rPr lang="en-US" b="1"/>
                        <a:t>OH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602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11865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Boston-Cambridge-Newton, </a:t>
                      </a:r>
                      <a:r>
                        <a:rPr lang="en-US" b="1"/>
                        <a:t>MA-NH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530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508585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Atlanta-Sandy Springs-Alpharetta, </a:t>
                      </a:r>
                      <a:r>
                        <a:rPr lang="en-US" b="1"/>
                        <a:t>GA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484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948014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Dallas, Fort Worth-Arlington, </a:t>
                      </a:r>
                      <a:r>
                        <a:rPr lang="en-US" b="1"/>
                        <a:t>TX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418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912896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/>
                        <a:t>Other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13,015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139891"/>
                  </a:ext>
                </a:extLst>
              </a:tr>
              <a:tr h="338807">
                <a:tc>
                  <a:txBody>
                    <a:bodyPr/>
                    <a:lstStyle/>
                    <a:p>
                      <a:r>
                        <a:rPr lang="en-US" b="1"/>
                        <a:t>Total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31,858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78656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5500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700959" y="1961150"/>
            <a:ext cx="10949173" cy="47116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Arial"/>
                <a:ea typeface="Open Sans"/>
                <a:cs typeface="Arial"/>
              </a:rPr>
              <a:t>Signed into law by the President on May 21</a:t>
            </a:r>
            <a:endParaRPr lang="en-US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2000">
              <a:solidFill>
                <a:schemeClr val="tx1"/>
              </a:solidFill>
              <a:latin typeface="Arial"/>
              <a:ea typeface="Open Sans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Arial"/>
                <a:ea typeface="Open Sans"/>
                <a:cs typeface="Arial"/>
              </a:rPr>
              <a:t>Appropriates additional funding of: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Arial"/>
                <a:ea typeface="+mn-lt"/>
                <a:cs typeface="+mn-lt"/>
              </a:rPr>
              <a:t>$900 million for ORR to provide refugee support services;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Arial"/>
                <a:ea typeface="+mn-lt"/>
                <a:cs typeface="+mn-lt"/>
              </a:rPr>
              <a:t>$350 million for the State Department’s Migration and Refugee Assistance account.</a:t>
            </a:r>
            <a:endParaRPr lang="en-US" sz="2000">
              <a:solidFill>
                <a:schemeClr val="tx1"/>
              </a:solidFill>
              <a:latin typeface="Arial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>
              <a:solidFill>
                <a:schemeClr val="tx1"/>
              </a:solidFill>
              <a:latin typeface="Arial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Arial"/>
                <a:cs typeface="Calibri"/>
              </a:rPr>
              <a:t>Authorization for certain services and benefits available to those with refugee status</a:t>
            </a:r>
          </a:p>
          <a:p>
            <a:endParaRPr lang="en-US" sz="2000">
              <a:solidFill>
                <a:schemeClr val="tx1"/>
              </a:solidFill>
              <a:latin typeface="Arial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  <a:latin typeface="Arial"/>
                <a:cs typeface="Calibri"/>
              </a:rPr>
              <a:t>Excludes </a:t>
            </a:r>
            <a:r>
              <a:rPr lang="en-US" sz="2000">
                <a:solidFill>
                  <a:schemeClr val="tx1"/>
                </a:solidFill>
                <a:latin typeface="Arial"/>
                <a:cs typeface="Calibri"/>
              </a:rPr>
              <a:t>eligibility for adjustment of status </a:t>
            </a:r>
          </a:p>
          <a:p>
            <a:endParaRPr lang="en-US" sz="2000">
              <a:solidFill>
                <a:schemeClr val="tx1"/>
              </a:solidFill>
              <a:latin typeface="Arial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  <a:latin typeface="Arial"/>
                <a:cs typeface="Calibri"/>
              </a:rPr>
              <a:t>Excludes </a:t>
            </a:r>
            <a:r>
              <a:rPr lang="en-US" sz="2000">
                <a:solidFill>
                  <a:schemeClr val="tx1"/>
                </a:solidFill>
                <a:latin typeface="Arial"/>
                <a:cs typeface="Calibri"/>
              </a:rPr>
              <a:t>explicit eligibility for identification compliant with the REAL ID Act</a:t>
            </a:r>
          </a:p>
          <a:p>
            <a:endParaRPr lang="en-US" sz="2000">
              <a:solidFill>
                <a:schemeClr val="tx1"/>
              </a:solidFill>
              <a:latin typeface="Arial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Arial"/>
                <a:cs typeface="Calibri"/>
              </a:rPr>
              <a:t>Supplemental </a:t>
            </a:r>
            <a:r>
              <a:rPr lang="en-US" sz="2000" b="1">
                <a:solidFill>
                  <a:schemeClr val="tx1"/>
                </a:solidFill>
                <a:latin typeface="Arial"/>
                <a:cs typeface="Calibri"/>
              </a:rPr>
              <a:t>did not include </a:t>
            </a:r>
            <a:r>
              <a:rPr lang="en-US" sz="2000">
                <a:solidFill>
                  <a:schemeClr val="tx1"/>
                </a:solidFill>
                <a:latin typeface="Arial"/>
                <a:cs typeface="Calibri"/>
              </a:rPr>
              <a:t>an Afghan Adjustment Act </a:t>
            </a:r>
            <a:endParaRPr lang="en-US" sz="2000" b="1">
              <a:solidFill>
                <a:schemeClr val="tx1"/>
              </a:solidFill>
              <a:latin typeface="Arial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>
              <a:cs typeface="Calibri" panose="020F0502020204030204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3227" y="1353728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0" name="Graphic 9" descr="Information">
            <a:extLst>
              <a:ext uri="{FF2B5EF4-FFF2-40B4-BE49-F238E27FC236}">
                <a16:creationId xmlns:a16="http://schemas.microsoft.com/office/drawing/2014/main" id="{610EBC2F-A3EF-481C-8AF0-55A4D2B5D4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60553" y="185250"/>
            <a:ext cx="1226642" cy="12266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E5A47A6-D464-1CDA-8DEC-3F9F3B614466}"/>
              </a:ext>
            </a:extLst>
          </p:cNvPr>
          <p:cNvSpPr txBox="1"/>
          <p:nvPr/>
        </p:nvSpPr>
        <p:spPr>
          <a:xfrm>
            <a:off x="804805" y="506741"/>
            <a:ext cx="8488051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400" b="1">
                <a:latin typeface="Open Sans"/>
                <a:ea typeface="Open Sans"/>
                <a:cs typeface="Open Sans"/>
              </a:rPr>
              <a:t>Ukraine Supplemental</a:t>
            </a:r>
            <a:endParaRPr lang="en-US" sz="4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235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700959" y="1961150"/>
            <a:ext cx="10949173" cy="47116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solidFill>
                <a:schemeClr val="tx1"/>
              </a:solidFill>
              <a:latin typeface="Arial"/>
              <a:ea typeface="Open Sans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  <a:latin typeface="Arial"/>
                <a:ea typeface="Open Sans"/>
                <a:cs typeface="Arial"/>
              </a:rPr>
              <a:t>Citizens</a:t>
            </a: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 or </a:t>
            </a:r>
            <a:r>
              <a:rPr lang="en-US" b="1">
                <a:solidFill>
                  <a:schemeClr val="tx1"/>
                </a:solidFill>
                <a:latin typeface="Arial"/>
                <a:ea typeface="Open Sans"/>
                <a:cs typeface="Arial"/>
              </a:rPr>
              <a:t>nationals</a:t>
            </a: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 of Ukraine (or a person who last </a:t>
            </a:r>
            <a:r>
              <a:rPr lang="en-US" b="1">
                <a:solidFill>
                  <a:schemeClr val="tx1"/>
                </a:solidFill>
                <a:latin typeface="Arial"/>
                <a:ea typeface="Open Sans"/>
                <a:cs typeface="Arial"/>
              </a:rPr>
              <a:t>habitually resided</a:t>
            </a: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 in Ukraine) 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  <a:latin typeface="Arial"/>
              <a:ea typeface="Open Sans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  <a:latin typeface="Arial"/>
                <a:ea typeface="Open Sans"/>
                <a:cs typeface="Arial"/>
              </a:rPr>
              <a:t>Paroled </a:t>
            </a: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into the United States between </a:t>
            </a:r>
            <a:r>
              <a:rPr lang="en-US" b="1">
                <a:solidFill>
                  <a:schemeClr val="tx1"/>
                </a:solidFill>
                <a:latin typeface="Arial"/>
                <a:ea typeface="Open Sans"/>
                <a:cs typeface="Arial"/>
              </a:rPr>
              <a:t>February 24, 2022–September 30, 2023 </a:t>
            </a:r>
          </a:p>
          <a:p>
            <a:pPr lvl="1"/>
            <a:r>
              <a:rPr lang="en-US" u="sng">
                <a:solidFill>
                  <a:schemeClr val="tx1"/>
                </a:solidFill>
                <a:latin typeface="Arial"/>
                <a:ea typeface="Open Sans"/>
                <a:cs typeface="Arial"/>
              </a:rPr>
              <a:t>OR</a:t>
            </a: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 an individual paroled into the U.S. after September 30th who is: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The spouse or child of an individual paroled during the given timeframe; or </a:t>
            </a:r>
            <a:endParaRPr lang="en-US">
              <a:solidFill>
                <a:schemeClr val="tx1"/>
              </a:solidFill>
              <a:latin typeface="Calibri" panose="020F0502020204030204"/>
              <a:ea typeface="Open Sans"/>
              <a:cs typeface="Calibri" panose="020F050202020403020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The parent, legal guardian, or primary caregiver of an individual described above who is determined to be an unaccompanied child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  <a:latin typeface="Arial"/>
              <a:ea typeface="Open Sans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Ukrainian Parolees are </a:t>
            </a:r>
            <a:r>
              <a:rPr lang="en-US" b="1">
                <a:solidFill>
                  <a:schemeClr val="tx1"/>
                </a:solidFill>
                <a:latin typeface="Arial"/>
                <a:ea typeface="Open Sans"/>
                <a:cs typeface="Arial"/>
              </a:rPr>
              <a:t>eligible</a:t>
            </a: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 for: resettlement assistance, entitlement programs, and other benefits available to refugees </a:t>
            </a:r>
            <a:r>
              <a:rPr lang="en-US" b="1">
                <a:solidFill>
                  <a:schemeClr val="tx1"/>
                </a:solidFill>
                <a:latin typeface="Arial"/>
                <a:ea typeface="Open Sans"/>
                <a:cs typeface="Arial"/>
              </a:rPr>
              <a:t>with the exception</a:t>
            </a: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 of Reception and Placement (R&amp;P)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This includes the MG and PC programs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  <a:latin typeface="Arial"/>
              <a:ea typeface="Open Sans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Arial"/>
                <a:ea typeface="Open Sans"/>
                <a:cs typeface="Arial"/>
              </a:rPr>
              <a:t>Those who entered through the U.S.-Mexico border would be eligible, so long as they were granted parole during the given timeframe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  <a:latin typeface="Arial"/>
              <a:ea typeface="Open Sans"/>
              <a:cs typeface="Arial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3227" y="1353728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0" name="Graphic 9" descr="Information">
            <a:extLst>
              <a:ext uri="{FF2B5EF4-FFF2-40B4-BE49-F238E27FC236}">
                <a16:creationId xmlns:a16="http://schemas.microsoft.com/office/drawing/2014/main" id="{610EBC2F-A3EF-481C-8AF0-55A4D2B5D4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60553" y="185250"/>
            <a:ext cx="1226642" cy="12266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E5A47A6-D464-1CDA-8DEC-3F9F3B614466}"/>
              </a:ext>
            </a:extLst>
          </p:cNvPr>
          <p:cNvSpPr txBox="1"/>
          <p:nvPr/>
        </p:nvSpPr>
        <p:spPr>
          <a:xfrm>
            <a:off x="804805" y="506741"/>
            <a:ext cx="6094378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400" b="1">
                <a:latin typeface="Open Sans"/>
                <a:ea typeface="Open Sans"/>
                <a:cs typeface="Open Sans"/>
              </a:rPr>
              <a:t>ORR Eligibility </a:t>
            </a:r>
            <a:endParaRPr lang="en-US" sz="4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34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633227" y="1953291"/>
            <a:ext cx="10949173" cy="47116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Welcome.US is a mobilizing partner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Developing architecture of Sponsor Supporting Organization(s) (SSO)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Troubleshooting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Training Resources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Referrals to ORR service providers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Matching Platform</a:t>
            </a:r>
          </a:p>
          <a:p>
            <a:pPr lvl="1"/>
            <a:endParaRPr lang="en-US" sz="240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Arial"/>
              </a:rPr>
              <a:t>USCCB is assessing the role that we and our network might play in mobilization and sponsor support, engaging with Welcome.US, Community Sponsorship Hub and the Ukrainian Catholic Church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3227" y="1353728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0" name="Graphic 9" descr="Information">
            <a:extLst>
              <a:ext uri="{FF2B5EF4-FFF2-40B4-BE49-F238E27FC236}">
                <a16:creationId xmlns:a16="http://schemas.microsoft.com/office/drawing/2014/main" id="{610EBC2F-A3EF-481C-8AF0-55A4D2B5D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60553" y="185250"/>
            <a:ext cx="1226642" cy="12266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E5A47A6-D464-1CDA-8DEC-3F9F3B614466}"/>
              </a:ext>
            </a:extLst>
          </p:cNvPr>
          <p:cNvSpPr txBox="1"/>
          <p:nvPr/>
        </p:nvSpPr>
        <p:spPr>
          <a:xfrm>
            <a:off x="804805" y="506741"/>
            <a:ext cx="609437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>
                <a:latin typeface="Open Sans"/>
                <a:ea typeface="Open Sans"/>
                <a:cs typeface="Open Sans"/>
              </a:rPr>
              <a:t>Uniting for Ukraine</a:t>
            </a:r>
          </a:p>
          <a:p>
            <a:endParaRPr lang="en-US" sz="4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841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736594" y="1953291"/>
            <a:ext cx="10949173" cy="471160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Arial"/>
              </a:rPr>
              <a:t>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DHS Portal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Welcome.US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/>
                <a:ea typeface="Open Sans"/>
                <a:cs typeface="Arial"/>
              </a:rPr>
              <a:t>justiceforimmigrants.org/ukraine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3227" y="1353728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0" name="Graphic 9" descr="Information">
            <a:extLst>
              <a:ext uri="{FF2B5EF4-FFF2-40B4-BE49-F238E27FC236}">
                <a16:creationId xmlns:a16="http://schemas.microsoft.com/office/drawing/2014/main" id="{610EBC2F-A3EF-481C-8AF0-55A4D2B5D4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60553" y="185250"/>
            <a:ext cx="1226642" cy="12266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E5A47A6-D464-1CDA-8DEC-3F9F3B614466}"/>
              </a:ext>
            </a:extLst>
          </p:cNvPr>
          <p:cNvSpPr txBox="1"/>
          <p:nvPr/>
        </p:nvSpPr>
        <p:spPr>
          <a:xfrm>
            <a:off x="804805" y="506741"/>
            <a:ext cx="609437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>
                <a:latin typeface="Open Sans"/>
                <a:ea typeface="Open Sans"/>
                <a:cs typeface="Open Sans"/>
              </a:rPr>
              <a:t>Uniting for Ukraine</a:t>
            </a:r>
          </a:p>
          <a:p>
            <a:endParaRPr lang="en-US" sz="4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78689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A36394116224BA1CAD7ADDAE0555C" ma:contentTypeVersion="4" ma:contentTypeDescription="Create a new document." ma:contentTypeScope="" ma:versionID="2a6961c6a64cba725bf04fe014e5da15">
  <xsd:schema xmlns:xsd="http://www.w3.org/2001/XMLSchema" xmlns:xs="http://www.w3.org/2001/XMLSchema" xmlns:p="http://schemas.microsoft.com/office/2006/metadata/properties" xmlns:ns2="c15234c2-e917-40dc-8b01-1a765184ed00" targetNamespace="http://schemas.microsoft.com/office/2006/metadata/properties" ma:root="true" ma:fieldsID="012793b0c45638241cd1644c3209cbba" ns2:_="">
    <xsd:import namespace="c15234c2-e917-40dc-8b01-1a765184ed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234c2-e917-40dc-8b01-1a765184e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4A009-F8B2-48C3-AF20-BF859823E61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15234c2-e917-40dc-8b01-1a765184ed0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3E55141-7C16-4151-BF91-A63624A998DC}">
  <ds:schemaRefs>
    <ds:schemaRef ds:uri="c15234c2-e917-40dc-8b01-1a765184ed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3AB17A3-6B4C-4EA3-BE42-4AFF908CF0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Widescreen</PresentationFormat>
  <Paragraphs>127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Open Sans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Peyton Smith</dc:creator>
  <cp:lastModifiedBy>Emily Norton</cp:lastModifiedBy>
  <cp:revision>2</cp:revision>
  <dcterms:created xsi:type="dcterms:W3CDTF">2020-10-22T16:02:30Z</dcterms:created>
  <dcterms:modified xsi:type="dcterms:W3CDTF">2022-05-26T18:15:16Z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0x010100D03A36394116224BA1CAD7ADDAE0555C</vt:lpwstr>
  </property>
  <property fmtid="{D5CDD505-2E9C-101B-9397-08002B2CF9AE}" pid="3" name="ArticulateGUID">
    <vt:lpwstr>3965B84F-211B-4BE7-A058-976FC537865C</vt:lpwstr>
  </property>
  <property fmtid="{D5CDD505-2E9C-101B-9397-08002B2CF9AE}" pid="4" name="ArticulatePath">
    <vt:lpwstr>https://usccb.sharepoint.com/sites/AfghanPlacementandAssistanceAPA/Shared Documents/General/Weekly APA Calls/APA Call October 20</vt:lpwstr>
  </property>
</Properties>
</file>