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74" r:id="rId5"/>
    <p:sldId id="259" r:id="rId6"/>
    <p:sldId id="260" r:id="rId7"/>
    <p:sldId id="257" r:id="rId8"/>
    <p:sldId id="258" r:id="rId9"/>
    <p:sldId id="276" r:id="rId10"/>
    <p:sldId id="263" r:id="rId11"/>
    <p:sldId id="314" r:id="rId12"/>
    <p:sldId id="315" r:id="rId13"/>
    <p:sldId id="266" r:id="rId14"/>
    <p:sldId id="298" r:id="rId15"/>
    <p:sldId id="320" r:id="rId16"/>
    <p:sldId id="321" r:id="rId17"/>
    <p:sldId id="322" r:id="rId18"/>
    <p:sldId id="323" r:id="rId19"/>
    <p:sldId id="324" r:id="rId20"/>
    <p:sldId id="326" r:id="rId21"/>
    <p:sldId id="325" r:id="rId22"/>
    <p:sldId id="310" r:id="rId23"/>
    <p:sldId id="332" r:id="rId24"/>
    <p:sldId id="333" r:id="rId25"/>
    <p:sldId id="319" r:id="rId26"/>
    <p:sldId id="300" r:id="rId27"/>
    <p:sldId id="301" r:id="rId28"/>
    <p:sldId id="302" r:id="rId29"/>
    <p:sldId id="303" r:id="rId30"/>
    <p:sldId id="309" r:id="rId31"/>
    <p:sldId id="328" r:id="rId32"/>
    <p:sldId id="331" r:id="rId33"/>
    <p:sldId id="265" r:id="rId34"/>
    <p:sldId id="305" r:id="rId35"/>
    <p:sldId id="329" r:id="rId36"/>
    <p:sldId id="327" r:id="rId37"/>
    <p:sldId id="330" r:id="rId38"/>
    <p:sldId id="283"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50767-456F-110F-DC51-C67CAFAE52B1}" v="31" dt="2020-10-23T13:48:47.487"/>
    <p1510:client id="{A6358AF9-2BD0-427A-D95E-9143758A5CC7}" v="16" dt="2020-10-23T19:21:55.313"/>
    <p1510:client id="{C800EC81-56A1-4FE2-80C9-DB7A84D82E8C}" v="50" dt="2020-10-23T20:29:20.168"/>
    <p1510:client id="{ED371CE3-62E3-9B2F-BF32-3A6A2AF4B2ED}" v="39" dt="2020-10-23T15:23:34.58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7" autoAdjust="0"/>
    <p:restoredTop sz="86181" autoAdjust="0"/>
  </p:normalViewPr>
  <p:slideViewPr>
    <p:cSldViewPr snapToGrid="0">
      <p:cViewPr varScale="1">
        <p:scale>
          <a:sx n="74" d="100"/>
          <a:sy n="74" d="100"/>
        </p:scale>
        <p:origin x="878" y="62"/>
      </p:cViewPr>
      <p:guideLst>
        <p:guide orient="horz" pos="1344"/>
        <p:guide pos="72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AOR: refers to the program or the actual application form depending on the context.</a:t>
            </a:r>
          </a:p>
          <a:p>
            <a:r>
              <a:rPr lang="en-US" dirty="0"/>
              <a:t>RSC: Resettlement Support center is the agency that conducts further processing of the AOR overseas. They also issue rejection letters when a case is found to be non-compliant. </a:t>
            </a:r>
          </a:p>
          <a:p>
            <a:r>
              <a:rPr lang="en-US" dirty="0"/>
              <a:t>FSU is an acronym for former soviet union countries. </a:t>
            </a:r>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314844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391241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a:solidFill>
                  <a:srgbClr val="000000"/>
                </a:solidFill>
                <a:latin typeface="Calibri" panose="020F0502020204030204" pitchFamily="34" charset="0"/>
              </a:rPr>
              <a:t>Individuals other than the Principal Applicant (PA) may be eligible if they reside in the same household as the Principal Applicant and are part of the same economic unit.</a:t>
            </a:r>
          </a:p>
          <a:p>
            <a:pPr algn="just"/>
            <a:endParaRPr lang="en-US" sz="1200" b="0" i="0" u="none" strike="noStrike" baseline="0" dirty="0">
              <a:solidFill>
                <a:srgbClr val="000000"/>
              </a:solidFill>
              <a:latin typeface="Calibri" panose="020F0502020204030204" pitchFamily="34" charset="0"/>
            </a:endParaRPr>
          </a:p>
          <a:p>
            <a:pPr marR="0" algn="just" rtl="0"/>
            <a:r>
              <a:rPr lang="en-US" dirty="0"/>
              <a:t>Example: </a:t>
            </a:r>
            <a:endParaRPr lang="en-US" dirty="0">
              <a:solidFill>
                <a:srgbClr val="000000"/>
              </a:solidFill>
              <a:latin typeface="Calibri" panose="020F0502020204030204" pitchFamily="34" charset="0"/>
            </a:endParaRPr>
          </a:p>
          <a:p>
            <a:pPr marR="0" algn="just" rtl="0"/>
            <a:r>
              <a:rPr lang="en-US" dirty="0">
                <a:solidFill>
                  <a:srgbClr val="000000"/>
                </a:solidFill>
                <a:latin typeface="Calibri" panose="020F0502020204030204" pitchFamily="34" charset="0"/>
              </a:rPr>
              <a:t>If an Anchor applies for a sibling who is married with two children, (spouse and/or unmarried children under 21 years old) can be added to the application</a:t>
            </a:r>
          </a:p>
          <a:p>
            <a:pPr algn="just"/>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19947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Birth certificates</a:t>
            </a:r>
          </a:p>
          <a:p>
            <a:r>
              <a:rPr lang="en-US" sz="1200" dirty="0">
                <a:solidFill>
                  <a:schemeClr val="tx1"/>
                </a:solidFill>
              </a:rPr>
              <a:t>Marriage certificate</a:t>
            </a:r>
          </a:p>
          <a:p>
            <a:r>
              <a:rPr lang="en-US" sz="1200" dirty="0">
                <a:solidFill>
                  <a:schemeClr val="tx1"/>
                </a:solidFill>
              </a:rPr>
              <a:t>Passports</a:t>
            </a:r>
          </a:p>
          <a:p>
            <a:r>
              <a:rPr lang="en-US" sz="1200" dirty="0">
                <a:solidFill>
                  <a:schemeClr val="tx1"/>
                </a:solidFill>
              </a:rPr>
              <a:t>Proof of US Citizenship (US passport or naturalization certificate) </a:t>
            </a: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19</a:t>
            </a:fld>
            <a:endParaRPr lang="en-US"/>
          </a:p>
        </p:txBody>
      </p:sp>
    </p:spTree>
    <p:extLst>
      <p:ext uri="{BB962C8B-B14F-4D97-AF65-F5344CB8AC3E}">
        <p14:creationId xmlns:p14="http://schemas.microsoft.com/office/powerpoint/2010/main" val="334436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Birth certificates</a:t>
            </a:r>
          </a:p>
          <a:p>
            <a:r>
              <a:rPr lang="en-US" sz="1200" dirty="0">
                <a:solidFill>
                  <a:schemeClr val="tx1"/>
                </a:solidFill>
              </a:rPr>
              <a:t>Marriage certificate</a:t>
            </a:r>
          </a:p>
          <a:p>
            <a:r>
              <a:rPr lang="en-US" sz="1200" dirty="0">
                <a:solidFill>
                  <a:schemeClr val="tx1"/>
                </a:solidFill>
              </a:rPr>
              <a:t>Passports</a:t>
            </a:r>
          </a:p>
          <a:p>
            <a:r>
              <a:rPr lang="en-US" sz="1200" dirty="0">
                <a:solidFill>
                  <a:schemeClr val="tx1"/>
                </a:solidFill>
              </a:rPr>
              <a:t>Proof of US Citizenship (US passport or naturalization certificate) </a:t>
            </a: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28</a:t>
            </a:fld>
            <a:endParaRPr lang="en-US"/>
          </a:p>
        </p:txBody>
      </p:sp>
    </p:spTree>
    <p:extLst>
      <p:ext uri="{BB962C8B-B14F-4D97-AF65-F5344CB8AC3E}">
        <p14:creationId xmlns:p14="http://schemas.microsoft.com/office/powerpoint/2010/main" val="299368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Application Number: first three letters of the PA last name, the first two letters of PA first name, and the last two digits of year of birth. </a:t>
            </a:r>
          </a:p>
          <a:p>
            <a:r>
              <a:rPr lang="en-US" dirty="0"/>
              <a:t>For example, Joe Smith (</a:t>
            </a:r>
            <a:r>
              <a:rPr lang="en-US" dirty="0" err="1"/>
              <a:t>YoB</a:t>
            </a:r>
            <a:r>
              <a:rPr lang="en-US" dirty="0"/>
              <a:t>: 1960) would be: SMIJO60.</a:t>
            </a:r>
          </a:p>
        </p:txBody>
      </p:sp>
      <p:sp>
        <p:nvSpPr>
          <p:cNvPr id="4" name="Slide Number Placeholder 3"/>
          <p:cNvSpPr>
            <a:spLocks noGrp="1"/>
          </p:cNvSpPr>
          <p:nvPr>
            <p:ph type="sldNum" sz="quarter" idx="5"/>
          </p:nvPr>
        </p:nvSpPr>
        <p:spPr/>
        <p:txBody>
          <a:bodyPr/>
          <a:lstStyle/>
          <a:p>
            <a:fld id="{618F67FF-F859-4DEB-A589-302E10C0D54C}" type="slidenum">
              <a:rPr lang="en-US" smtClean="0"/>
              <a:t>31</a:t>
            </a:fld>
            <a:endParaRPr lang="en-US"/>
          </a:p>
        </p:txBody>
      </p:sp>
    </p:spTree>
    <p:extLst>
      <p:ext uri="{BB962C8B-B14F-4D97-AF65-F5344CB8AC3E}">
        <p14:creationId xmlns:p14="http://schemas.microsoft.com/office/powerpoint/2010/main" val="38721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Times New Roman" panose="02020603050405020304" pitchFamily="18" charset="0"/>
              </a:rPr>
              <a:t>IRAN: D Visas are not currently being issued for the purpose of the Iranian Lautenberg program and we do not know when it will resume. Austria and the United States have to reach a diplomatic agreement to allow the process to continue the same way it was before, For find new alternatives. We will make sure to inform our affiliates whenever there is an update regarding this situation. </a:t>
            </a:r>
          </a:p>
          <a:p>
            <a:endParaRPr lang="en-US" sz="1200" b="0" i="0" u="none" strike="noStrike" baseline="0" dirty="0">
              <a:latin typeface="Times New Roman" panose="02020603050405020304" pitchFamily="18" charset="0"/>
            </a:endParaRPr>
          </a:p>
          <a:p>
            <a:r>
              <a:rPr lang="en-US" sz="1200" b="0" i="0" u="none" strike="noStrike" baseline="0" dirty="0">
                <a:latin typeface="Times New Roman" panose="02020603050405020304" pitchFamily="18" charset="0"/>
              </a:rPr>
              <a:t>FSU: </a:t>
            </a:r>
            <a:r>
              <a:rPr lang="en-US" sz="1200" b="0" i="0" u="none" strike="noStrike" baseline="0" dirty="0">
                <a:solidFill>
                  <a:srgbClr val="000000"/>
                </a:solidFill>
                <a:latin typeface="Times New Roman" panose="02020603050405020304" pitchFamily="18" charset="0"/>
              </a:rPr>
              <a:t>The RSC anticipates that some activities will be delayed due to the situation in Ukraine. Once applicants are scheduled for a processing activity, they will receive specific information related to that activity. </a:t>
            </a: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34</a:t>
            </a:fld>
            <a:endParaRPr lang="en-US"/>
          </a:p>
        </p:txBody>
      </p:sp>
    </p:spTree>
    <p:extLst>
      <p:ext uri="{BB962C8B-B14F-4D97-AF65-F5344CB8AC3E}">
        <p14:creationId xmlns:p14="http://schemas.microsoft.com/office/powerpoint/2010/main" val="293876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35</a:t>
            </a:fld>
            <a:endParaRPr lang="en-US"/>
          </a:p>
        </p:txBody>
      </p:sp>
    </p:spTree>
    <p:extLst>
      <p:ext uri="{BB962C8B-B14F-4D97-AF65-F5344CB8AC3E}">
        <p14:creationId xmlns:p14="http://schemas.microsoft.com/office/powerpoint/2010/main" val="741957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36</a:t>
            </a:fld>
            <a:endParaRPr lang="en-US"/>
          </a:p>
        </p:txBody>
      </p:sp>
    </p:spTree>
    <p:extLst>
      <p:ext uri="{BB962C8B-B14F-4D97-AF65-F5344CB8AC3E}">
        <p14:creationId xmlns:p14="http://schemas.microsoft.com/office/powerpoint/2010/main" val="250748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4/19/2022</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4/19/2022</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angamije@usccb.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sg.phototool.state.gov/photo"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bmp"/><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rsconnect.org/resettlement-services/reception-and-placement-rp/affidavit-of-relationship-aor/#4" TargetMode="Externa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3" Type="http://schemas.openxmlformats.org/officeDocument/2006/relationships/hyperlink" Target="mailto:AOR@usccb.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hyperlink" Target="mailto:AORcommunication@usccb.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ORcommunication@usccb.org" TargetMode="External"/><Relationship Id="rId2" Type="http://schemas.openxmlformats.org/officeDocument/2006/relationships/hyperlink" Target="mailto:AOR@usccb.or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icc@iom.in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mailto:AORcommunication@usccb.org" TargetMode="External"/><Relationship Id="rId4" Type="http://schemas.openxmlformats.org/officeDocument/2006/relationships/hyperlink" Target="mailto:ICC@iom.in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500">
              <a:schemeClr val="accent1">
                <a:lumMod val="20000"/>
                <a:lumOff val="80000"/>
              </a:schemeClr>
            </a:gs>
            <a:gs pos="97000">
              <a:schemeClr val="bg1"/>
            </a:gs>
            <a:gs pos="100000">
              <a:srgbClr val="C6E1B4"/>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379966" y="309330"/>
            <a:ext cx="2630077"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April 19th, 2022</a:t>
            </a:r>
          </a:p>
        </p:txBody>
      </p:sp>
      <p:sp>
        <p:nvSpPr>
          <p:cNvPr id="10" name="TextBox 9">
            <a:extLst>
              <a:ext uri="{FF2B5EF4-FFF2-40B4-BE49-F238E27FC236}">
                <a16:creationId xmlns:a16="http://schemas.microsoft.com/office/drawing/2014/main" id="{D32512CE-1342-45EB-862F-670FFF10EF84}"/>
              </a:ext>
            </a:extLst>
          </p:cNvPr>
          <p:cNvSpPr txBox="1"/>
          <p:nvPr/>
        </p:nvSpPr>
        <p:spPr>
          <a:xfrm>
            <a:off x="1598125" y="1357056"/>
            <a:ext cx="8759644" cy="1938992"/>
          </a:xfrm>
          <a:prstGeom prst="rect">
            <a:avLst/>
          </a:prstGeom>
          <a:noFill/>
        </p:spPr>
        <p:txBody>
          <a:bodyPr wrap="square" lIns="91440" tIns="45720" rIns="91440" bIns="45720" rtlCol="0" anchor="t">
            <a:spAutoFit/>
          </a:bodyPr>
          <a:lstStyle/>
          <a:p>
            <a:pPr algn="ctr"/>
            <a:r>
              <a:rPr lang="en-US" sz="6000" b="1" dirty="0">
                <a:latin typeface="Open Sans"/>
                <a:ea typeface="Open Sans" panose="020B0606030504020204" pitchFamily="34" charset="0"/>
                <a:cs typeface="Open Sans" panose="020B0606030504020204" pitchFamily="34" charset="0"/>
              </a:rPr>
              <a:t>Lautenberg Program Webinar:</a:t>
            </a:r>
            <a:endParaRPr lang="en-US" sz="6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4157202" y="3561953"/>
            <a:ext cx="4075278" cy="134697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3200" b="1" dirty="0">
              <a:solidFill>
                <a:schemeClr val="accent5">
                  <a:lumMod val="50000"/>
                </a:schemeClr>
              </a:solidFill>
              <a:latin typeface="Open Sans"/>
              <a:ea typeface="Open Sans" panose="020B0606030504020204" pitchFamily="34" charset="0"/>
              <a:cs typeface="Open Sans" panose="020B0606030504020204" pitchFamily="34" charset="0"/>
            </a:endParaRPr>
          </a:p>
          <a:p>
            <a:pPr algn="ctr">
              <a:spcAft>
                <a:spcPts val="600"/>
              </a:spcAft>
            </a:pPr>
            <a:r>
              <a:rPr lang="en-US" sz="4000" b="1" dirty="0">
                <a:solidFill>
                  <a:srgbClr val="00765A"/>
                </a:solidFill>
              </a:rPr>
              <a:t>Filing FSU and RIF AORs</a:t>
            </a:r>
          </a:p>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1761389" y="1062882"/>
            <a:ext cx="8596380" cy="41571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27" y="5390173"/>
            <a:ext cx="3355674" cy="1215329"/>
          </a:xfrm>
          <a:prstGeom prst="rect">
            <a:avLst/>
          </a:prstGeom>
          <a:ln>
            <a:noFill/>
          </a:ln>
          <a:effectLst/>
        </p:spPr>
      </p:pic>
    </p:spTree>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2049535" y="2753077"/>
            <a:ext cx="8092930" cy="1446550"/>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Completing a RIF and </a:t>
            </a:r>
          </a:p>
          <a:p>
            <a:pPr algn="ctr"/>
            <a:r>
              <a:rPr lang="en-US" sz="4400" b="1" dirty="0">
                <a:latin typeface="Open Sans" panose="020B0606030504020204" pitchFamily="34" charset="0"/>
                <a:ea typeface="Open Sans" panose="020B0606030504020204" pitchFamily="34" charset="0"/>
                <a:cs typeface="Open Sans" panose="020B0606030504020204" pitchFamily="34" charset="0"/>
              </a:rPr>
              <a:t>FSU AOR</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632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7" y="422898"/>
            <a:ext cx="7896693"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section 1 and 2</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1</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370115" y="1287116"/>
            <a:ext cx="4492830" cy="5061729"/>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573564" y="1399280"/>
            <a:ext cx="4397829" cy="4247317"/>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RA Application Number: </a:t>
            </a:r>
            <a:r>
              <a:rPr lang="en-US" dirty="0">
                <a:latin typeface="Open Sans" panose="020B0606030504020204" pitchFamily="34" charset="0"/>
                <a:ea typeface="Open Sans" panose="020B0606030504020204" pitchFamily="34" charset="0"/>
                <a:cs typeface="Open Sans" panose="020B0606030504020204" pitchFamily="34" charset="0"/>
              </a:rPr>
              <a:t>First three letters of PA’s last name + first two letters of PA’s first name + last two digits of PA’s birth year</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Put correct affiliate code for your office</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Each applicant has their own column and are assigned a number (applicant #1, applicant #2 </a:t>
            </a:r>
            <a:r>
              <a:rPr lang="en-US" b="1" dirty="0" err="1">
                <a:latin typeface="Open Sans" panose="020B0606030504020204" pitchFamily="34" charset="0"/>
                <a:ea typeface="Open Sans" panose="020B0606030504020204" pitchFamily="34" charset="0"/>
                <a:cs typeface="Open Sans" panose="020B0606030504020204" pitchFamily="34" charset="0"/>
              </a:rPr>
              <a:t>etc</a:t>
            </a:r>
            <a:r>
              <a:rPr lang="en-US" b="1"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25451" y="5166014"/>
            <a:ext cx="1604929" cy="1604929"/>
          </a:xfrm>
          <a:prstGeom prst="rect">
            <a:avLst/>
          </a:prstGeom>
        </p:spPr>
      </p:pic>
      <p:pic>
        <p:nvPicPr>
          <p:cNvPr id="6" name="Picture 5" descr="Table&#10;&#10;Description automatically generated with medium confidence">
            <a:extLst>
              <a:ext uri="{FF2B5EF4-FFF2-40B4-BE49-F238E27FC236}">
                <a16:creationId xmlns:a16="http://schemas.microsoft.com/office/drawing/2014/main" id="{8C924995-0EC8-4953-8442-BA8637240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078" y="1501677"/>
            <a:ext cx="6649512" cy="4748860"/>
          </a:xfrm>
          <a:prstGeom prst="rect">
            <a:avLst/>
          </a:prstGeom>
        </p:spPr>
      </p:pic>
    </p:spTree>
    <p:extLst>
      <p:ext uri="{BB962C8B-B14F-4D97-AF65-F5344CB8AC3E}">
        <p14:creationId xmlns:p14="http://schemas.microsoft.com/office/powerpoint/2010/main" val="375014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8" y="403755"/>
            <a:ext cx="7844738"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section 3 and 4</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2</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267052" y="1252539"/>
            <a:ext cx="4450421" cy="5061729"/>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77014" y="1431828"/>
            <a:ext cx="3940459" cy="4524315"/>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Other applicants (not listed in Section 1) can be listed here to be processed together</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List existing case number, if applicable and known. If new application, put “Unknown”</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Previous RIF filed for PA: provide case number and reason for reapplying</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221630" y="5124448"/>
            <a:ext cx="1604929" cy="1604929"/>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959B11FE-F813-4B44-8805-4F208B9F3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128" y="1393323"/>
            <a:ext cx="6763798" cy="4892346"/>
          </a:xfrm>
          <a:prstGeom prst="rect">
            <a:avLst/>
          </a:prstGeom>
        </p:spPr>
      </p:pic>
    </p:spTree>
    <p:extLst>
      <p:ext uri="{BB962C8B-B14F-4D97-AF65-F5344CB8AC3E}">
        <p14:creationId xmlns:p14="http://schemas.microsoft.com/office/powerpoint/2010/main" val="309033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8" y="393453"/>
            <a:ext cx="6758830"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section 5</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3</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374073" y="1252539"/>
            <a:ext cx="4291446" cy="5061729"/>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77015" y="1431828"/>
            <a:ext cx="3888504" cy="3139321"/>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Information about Military Service. To be completed for any applicant who has served or received training in the military. </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Additional pages are provided for additional applicants</a:t>
            </a: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129357" y="5124448"/>
            <a:ext cx="1604929" cy="1604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FB38E643-4D7A-42B1-B0DA-8570EC865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190" y="1313239"/>
            <a:ext cx="6962737" cy="5072935"/>
          </a:xfrm>
          <a:prstGeom prst="rect">
            <a:avLst/>
          </a:prstGeom>
        </p:spPr>
      </p:pic>
    </p:spTree>
    <p:extLst>
      <p:ext uri="{BB962C8B-B14F-4D97-AF65-F5344CB8AC3E}">
        <p14:creationId xmlns:p14="http://schemas.microsoft.com/office/powerpoint/2010/main" val="252658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7" y="445319"/>
            <a:ext cx="7896693"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section 6, 7 and 8</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36702"/>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4</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39481" y="2485747"/>
            <a:ext cx="4635362" cy="3184757"/>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77012" y="2540039"/>
            <a:ext cx="4397829" cy="2308324"/>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Include a complete address</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List phone number and email for each applicant listed</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77654" y="4565154"/>
            <a:ext cx="1604929" cy="1604929"/>
          </a:xfrm>
          <a:prstGeom prst="rect">
            <a:avLst/>
          </a:prstGeom>
        </p:spPr>
      </p:pic>
      <p:pic>
        <p:nvPicPr>
          <p:cNvPr id="5" name="Picture 4" descr="Table&#10;&#10;Description automatically generated">
            <a:extLst>
              <a:ext uri="{FF2B5EF4-FFF2-40B4-BE49-F238E27FC236}">
                <a16:creationId xmlns:a16="http://schemas.microsoft.com/office/drawing/2014/main" id="{F83AACA6-C281-4F9E-9705-C0DD56B9192E}"/>
              </a:ext>
            </a:extLst>
          </p:cNvPr>
          <p:cNvPicPr>
            <a:picLocks noChangeAspect="1"/>
          </p:cNvPicPr>
          <p:nvPr/>
        </p:nvPicPr>
        <p:blipFill rotWithShape="1">
          <a:blip r:embed="rId4">
            <a:extLst>
              <a:ext uri="{28A0092B-C50C-407E-A947-70E740481C1C}">
                <a14:useLocalDpi xmlns:a14="http://schemas.microsoft.com/office/drawing/2010/main" val="0"/>
              </a:ext>
            </a:extLst>
          </a:blip>
          <a:srcRect l="3049" r="8032" b="6149"/>
          <a:stretch/>
        </p:blipFill>
        <p:spPr>
          <a:xfrm>
            <a:off x="5412372" y="1502099"/>
            <a:ext cx="6467092" cy="4910582"/>
          </a:xfrm>
          <a:prstGeom prst="rect">
            <a:avLst/>
          </a:prstGeom>
        </p:spPr>
      </p:pic>
    </p:spTree>
    <p:extLst>
      <p:ext uri="{BB962C8B-B14F-4D97-AF65-F5344CB8AC3E}">
        <p14:creationId xmlns:p14="http://schemas.microsoft.com/office/powerpoint/2010/main" val="310204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8" y="445319"/>
            <a:ext cx="6758830"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section 9</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5</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10660" y="1594275"/>
            <a:ext cx="4614580" cy="4380397"/>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673951" y="2213742"/>
            <a:ext cx="4397829" cy="3139321"/>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Complete information for the UST</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If the UST came to the US as a refugee, provide case processing information (case number, name of RSC)</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Number of RIF filed must be accurate</a:t>
            </a: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1184" y="4796981"/>
            <a:ext cx="1604929" cy="1604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44D7C82C-15AE-4094-948B-C9A3CFF742FD}"/>
              </a:ext>
            </a:extLst>
          </p:cNvPr>
          <p:cNvPicPr>
            <a:picLocks noChangeAspect="1"/>
          </p:cNvPicPr>
          <p:nvPr/>
        </p:nvPicPr>
        <p:blipFill rotWithShape="1">
          <a:blip r:embed="rId4">
            <a:extLst>
              <a:ext uri="{28A0092B-C50C-407E-A947-70E740481C1C}">
                <a14:useLocalDpi xmlns:a14="http://schemas.microsoft.com/office/drawing/2010/main" val="0"/>
              </a:ext>
            </a:extLst>
          </a:blip>
          <a:srcRect l="3648" r="6877"/>
          <a:stretch/>
        </p:blipFill>
        <p:spPr>
          <a:xfrm>
            <a:off x="5652655" y="1457316"/>
            <a:ext cx="5865394" cy="4722451"/>
          </a:xfrm>
          <a:prstGeom prst="rect">
            <a:avLst/>
          </a:prstGeom>
        </p:spPr>
      </p:pic>
    </p:spTree>
    <p:extLst>
      <p:ext uri="{BB962C8B-B14F-4D97-AF65-F5344CB8AC3E}">
        <p14:creationId xmlns:p14="http://schemas.microsoft.com/office/powerpoint/2010/main" val="7825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8" y="403755"/>
            <a:ext cx="4550597" cy="1446550"/>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RIF AOR, signature page </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6</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45305" y="2947461"/>
            <a:ext cx="4550597" cy="2722418"/>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698073" y="2503955"/>
            <a:ext cx="4397829" cy="2585323"/>
          </a:xfrm>
          <a:prstGeom prst="rect">
            <a:avLst/>
          </a:prstGeom>
          <a:noFill/>
        </p:spPr>
        <p:txBody>
          <a:bodyPr wrap="square" rtlCol="0">
            <a:spAutoFit/>
          </a:bodyPr>
          <a:lstStyle/>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UST must put initials for each phrase to confirm understanding</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Handwritten signatures needed</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45495" y="4516926"/>
            <a:ext cx="1604929" cy="1604929"/>
          </a:xfrm>
          <a:prstGeom prst="rect">
            <a:avLst/>
          </a:prstGeom>
        </p:spPr>
      </p:pic>
      <p:pic>
        <p:nvPicPr>
          <p:cNvPr id="5" name="Picture 4" descr="Table&#10;&#10;Description automatically generated">
            <a:extLst>
              <a:ext uri="{FF2B5EF4-FFF2-40B4-BE49-F238E27FC236}">
                <a16:creationId xmlns:a16="http://schemas.microsoft.com/office/drawing/2014/main" id="{530EEEC1-9F64-4BB8-AE25-22C609603751}"/>
              </a:ext>
            </a:extLst>
          </p:cNvPr>
          <p:cNvPicPr>
            <a:picLocks noChangeAspect="1"/>
          </p:cNvPicPr>
          <p:nvPr/>
        </p:nvPicPr>
        <p:blipFill rotWithShape="1">
          <a:blip r:embed="rId4">
            <a:extLst>
              <a:ext uri="{28A0092B-C50C-407E-A947-70E740481C1C}">
                <a14:useLocalDpi xmlns:a14="http://schemas.microsoft.com/office/drawing/2010/main" val="0"/>
              </a:ext>
            </a:extLst>
          </a:blip>
          <a:srcRect l="7242" r="7077" b="12954"/>
          <a:stretch/>
        </p:blipFill>
        <p:spPr>
          <a:xfrm>
            <a:off x="5566692" y="218637"/>
            <a:ext cx="5077403" cy="6639363"/>
          </a:xfrm>
          <a:prstGeom prst="rect">
            <a:avLst/>
          </a:prstGeom>
        </p:spPr>
      </p:pic>
    </p:spTree>
    <p:extLst>
      <p:ext uri="{BB962C8B-B14F-4D97-AF65-F5344CB8AC3E}">
        <p14:creationId xmlns:p14="http://schemas.microsoft.com/office/powerpoint/2010/main" val="246364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7" y="453083"/>
            <a:ext cx="9548847"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supplementary pages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7</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98051" y="2492563"/>
            <a:ext cx="4049648" cy="3657601"/>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6231" y="2606720"/>
            <a:ext cx="3701468" cy="1754326"/>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Additional pages for applicants to use</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If not needed, leave blank</a:t>
            </a: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119795" y="4982577"/>
            <a:ext cx="1604929" cy="1604929"/>
          </a:xfrm>
          <a:prstGeom prst="rect">
            <a:avLst/>
          </a:prstGeom>
        </p:spPr>
      </p:pic>
      <p:pic>
        <p:nvPicPr>
          <p:cNvPr id="6" name="Picture 5" descr="Graphical user interface, text, application, Word, email&#10;&#10;Description automatically generated">
            <a:extLst>
              <a:ext uri="{FF2B5EF4-FFF2-40B4-BE49-F238E27FC236}">
                <a16:creationId xmlns:a16="http://schemas.microsoft.com/office/drawing/2014/main" id="{FF8FBE09-D306-4025-ABEE-4A292952A37A}"/>
              </a:ext>
            </a:extLst>
          </p:cNvPr>
          <p:cNvPicPr>
            <a:picLocks noChangeAspect="1"/>
          </p:cNvPicPr>
          <p:nvPr/>
        </p:nvPicPr>
        <p:blipFill rotWithShape="1">
          <a:blip r:embed="rId4">
            <a:extLst>
              <a:ext uri="{28A0092B-C50C-407E-A947-70E740481C1C}">
                <a14:useLocalDpi xmlns:a14="http://schemas.microsoft.com/office/drawing/2010/main" val="0"/>
              </a:ext>
            </a:extLst>
          </a:blip>
          <a:srcRect l="5501" r="3347" b="25355"/>
          <a:stretch/>
        </p:blipFill>
        <p:spPr>
          <a:xfrm>
            <a:off x="5132950" y="2496889"/>
            <a:ext cx="6460999" cy="3728314"/>
          </a:xfrm>
          <a:prstGeom prst="rect">
            <a:avLst/>
          </a:prstGeom>
        </p:spPr>
      </p:pic>
    </p:spTree>
    <p:extLst>
      <p:ext uri="{BB962C8B-B14F-4D97-AF65-F5344CB8AC3E}">
        <p14:creationId xmlns:p14="http://schemas.microsoft.com/office/powerpoint/2010/main" val="75370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0F087B-A136-445B-9B19-D34E4461F3A5}"/>
              </a:ext>
            </a:extLst>
          </p:cNvPr>
          <p:cNvSpPr txBox="1"/>
          <p:nvPr/>
        </p:nvSpPr>
        <p:spPr>
          <a:xfrm>
            <a:off x="228997" y="453083"/>
            <a:ext cx="9548847"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RIF AOR, supplementary pages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786928" y="17826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7171" y="333838"/>
            <a:ext cx="796475" cy="369332"/>
          </a:xfrm>
          <a:prstGeom prst="rect">
            <a:avLst/>
          </a:prstGeom>
          <a:noFill/>
        </p:spPr>
        <p:txBody>
          <a:bodyPr wrap="square" rtlCol="0">
            <a:spAutoFit/>
          </a:bodyPr>
          <a:lstStyle/>
          <a:p>
            <a:r>
              <a:rPr lang="en-US" dirty="0"/>
              <a:t>Page 8 </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420013" y="2763982"/>
            <a:ext cx="4474105" cy="3640935"/>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007765">
            <a:off x="-46234" y="5255152"/>
            <a:ext cx="1604929" cy="1604929"/>
          </a:xfrm>
          <a:prstGeom prst="rect">
            <a:avLst/>
          </a:prstGeom>
        </p:spPr>
      </p:pic>
      <p:pic>
        <p:nvPicPr>
          <p:cNvPr id="6" name="Picture 5" descr="Table&#10;&#10;Description automatically generated">
            <a:extLst>
              <a:ext uri="{FF2B5EF4-FFF2-40B4-BE49-F238E27FC236}">
                <a16:creationId xmlns:a16="http://schemas.microsoft.com/office/drawing/2014/main" id="{F172A7A2-D89D-485B-B015-3E5342362FFD}"/>
              </a:ext>
            </a:extLst>
          </p:cNvPr>
          <p:cNvPicPr>
            <a:picLocks noChangeAspect="1"/>
          </p:cNvPicPr>
          <p:nvPr/>
        </p:nvPicPr>
        <p:blipFill rotWithShape="1">
          <a:blip r:embed="rId4">
            <a:extLst>
              <a:ext uri="{28A0092B-C50C-407E-A947-70E740481C1C}">
                <a14:useLocalDpi xmlns:a14="http://schemas.microsoft.com/office/drawing/2010/main" val="0"/>
              </a:ext>
            </a:extLst>
          </a:blip>
          <a:srcRect l="7115" t="3307" r="6916" b="19647"/>
          <a:stretch/>
        </p:blipFill>
        <p:spPr>
          <a:xfrm>
            <a:off x="5309518" y="2089193"/>
            <a:ext cx="6462470" cy="4247317"/>
          </a:xfrm>
          <a:prstGeom prst="rect">
            <a:avLst/>
          </a:prstGeom>
        </p:spPr>
      </p:pic>
      <p:sp>
        <p:nvSpPr>
          <p:cNvPr id="13" name="TextBox 12">
            <a:extLst>
              <a:ext uri="{FF2B5EF4-FFF2-40B4-BE49-F238E27FC236}">
                <a16:creationId xmlns:a16="http://schemas.microsoft.com/office/drawing/2014/main" id="{31BC0A90-07F9-42D0-BFF5-5B6EC7124ED3}"/>
              </a:ext>
            </a:extLst>
          </p:cNvPr>
          <p:cNvSpPr txBox="1"/>
          <p:nvPr/>
        </p:nvSpPr>
        <p:spPr>
          <a:xfrm>
            <a:off x="987794" y="3335689"/>
            <a:ext cx="3701468" cy="1754326"/>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Additional pages for applicants to use</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If not needed, leave blank</a:t>
            </a: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941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89720BA-B21D-4DA2-A2AA-A89F58EBC414}"/>
              </a:ext>
            </a:extLst>
          </p:cNvPr>
          <p:cNvSpPr txBox="1"/>
          <p:nvPr/>
        </p:nvSpPr>
        <p:spPr>
          <a:xfrm>
            <a:off x="654984" y="1638676"/>
            <a:ext cx="10973247" cy="6740307"/>
          </a:xfrm>
          <a:prstGeom prst="rect">
            <a:avLst/>
          </a:prstGeom>
          <a:noFill/>
        </p:spPr>
        <p:txBody>
          <a:bodyPr wrap="square" rtlCol="0">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marR="0" indent="-342900" algn="l" rtl="0">
              <a:buFont typeface="+mj-lt"/>
              <a:buAutoNum type="arabicPeriod"/>
            </a:pPr>
            <a:r>
              <a:rPr lang="en-US" sz="1800" b="0" i="0" u="none" strike="noStrike" baseline="0" dirty="0">
                <a:latin typeface="Arial" panose="020B0604020202020204" pitchFamily="34" charset="0"/>
              </a:rPr>
              <a:t>RIF1 and UST signature page</a:t>
            </a:r>
          </a:p>
          <a:p>
            <a:pPr marL="342900" marR="0" indent="-342900" algn="l" rtl="0">
              <a:buFont typeface="+mj-lt"/>
              <a:buAutoNum type="arabicPeriod"/>
            </a:pPr>
            <a:r>
              <a:rPr lang="en-US" sz="1800" b="0" i="0" u="none" strike="noStrike" baseline="0" dirty="0">
                <a:latin typeface="Arial" panose="020B0604020202020204" pitchFamily="34" charset="0"/>
              </a:rPr>
              <a:t>Proof of legal residence for UST</a:t>
            </a:r>
          </a:p>
          <a:p>
            <a:pPr marL="342900" marR="0" indent="-342900" algn="l" rtl="0">
              <a:buFont typeface="+mj-lt"/>
              <a:buAutoNum type="arabicPeriod"/>
            </a:pPr>
            <a:r>
              <a:rPr lang="en-US" sz="1800" b="0" i="0" u="none" strike="noStrike" baseline="0" dirty="0">
                <a:latin typeface="Arial" panose="020B0604020202020204" pitchFamily="34" charset="0"/>
              </a:rPr>
              <a:t>A copy of the completed (X’s marked, name filled in) application checklist</a:t>
            </a:r>
          </a:p>
          <a:p>
            <a:pPr marL="342900" marR="0" indent="-342900" algn="l" rtl="0">
              <a:buFont typeface="+mj-lt"/>
              <a:buAutoNum type="arabicPeriod"/>
            </a:pPr>
            <a:r>
              <a:rPr lang="en-US" sz="1800" b="0" i="0" u="none" strike="noStrike" baseline="0" dirty="0">
                <a:latin typeface="Arial" panose="020B0604020202020204" pitchFamily="34" charset="0"/>
              </a:rPr>
              <a:t>A certified translation of each required document not in English </a:t>
            </a:r>
          </a:p>
          <a:p>
            <a:pPr marL="342900" marR="0" indent="-342900" algn="l" rtl="0">
              <a:buFont typeface="+mj-lt"/>
              <a:buAutoNum type="arabicPeriod"/>
            </a:pPr>
            <a:r>
              <a:rPr lang="en-US" sz="1800" b="0" i="0" u="none" strike="noStrike" baseline="0" dirty="0">
                <a:latin typeface="Arial" panose="020B0604020202020204" pitchFamily="34" charset="0"/>
              </a:rPr>
              <a:t>Birth Certificate of each case member, all pages </a:t>
            </a:r>
          </a:p>
          <a:p>
            <a:pPr marL="342900" marR="0" indent="-342900" algn="l" rtl="0">
              <a:buFont typeface="+mj-lt"/>
              <a:buAutoNum type="arabicPeriod"/>
            </a:pPr>
            <a:r>
              <a:rPr lang="en-US" sz="1800" b="0" i="0" u="none" strike="noStrike" baseline="0" dirty="0">
                <a:latin typeface="Arial" panose="020B0604020202020204" pitchFamily="34" charset="0"/>
              </a:rPr>
              <a:t>All pages of all current passports for case members</a:t>
            </a:r>
          </a:p>
          <a:p>
            <a:pPr marL="342900" marR="0" indent="-342900" algn="l" rtl="0">
              <a:buFont typeface="+mj-lt"/>
              <a:buAutoNum type="arabicPeriod"/>
            </a:pPr>
            <a:r>
              <a:rPr lang="en-US" sz="1800" b="0" i="0" u="none" strike="noStrike" baseline="0" dirty="0">
                <a:latin typeface="Arial" panose="020B0604020202020204" pitchFamily="34" charset="0"/>
              </a:rPr>
              <a:t>National ID for each case member, back and front </a:t>
            </a:r>
          </a:p>
          <a:p>
            <a:pPr marL="342900" marR="0" indent="-342900" algn="l" rtl="0">
              <a:buFont typeface="+mj-lt"/>
              <a:buAutoNum type="arabicPeriod"/>
            </a:pPr>
            <a:r>
              <a:rPr lang="en-US" sz="1800" b="0" i="0" u="none" strike="noStrike" baseline="0" dirty="0">
                <a:solidFill>
                  <a:srgbClr val="C00000"/>
                </a:solidFill>
                <a:latin typeface="Arial" panose="020B0604020202020204" pitchFamily="34" charset="0"/>
              </a:rPr>
              <a:t>*Color passport photos for each case member (Pending guidance from RSC Austria)</a:t>
            </a:r>
          </a:p>
          <a:p>
            <a:pPr marL="342900" indent="-342900">
              <a:buFont typeface="+mj-lt"/>
              <a:buAutoNum type="arabicPeriod"/>
            </a:pPr>
            <a:r>
              <a:rPr lang="en-US" sz="1800" b="0" i="0" u="none" strike="noStrike" baseline="0" dirty="0">
                <a:latin typeface="Arial" panose="020B0604020202020204" pitchFamily="34" charset="0"/>
              </a:rPr>
              <a:t>Religious Identification Documents</a:t>
            </a:r>
          </a:p>
          <a:p>
            <a:pPr lvl="1"/>
            <a:r>
              <a:rPr lang="en-US" b="0" i="0" u="none" strike="noStrike" baseline="0" dirty="0">
                <a:latin typeface="Arial" panose="020B0604020202020204" pitchFamily="34" charset="0"/>
              </a:rPr>
              <a:t>Ex: if Christian, a baptism certificate or certificate of membership issued by a church. If Mandean, front and back of Mandean card.</a:t>
            </a:r>
          </a:p>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10.  Other documents as applicable: </a:t>
            </a:r>
          </a:p>
          <a:p>
            <a:pPr lvl="1"/>
            <a:r>
              <a:rPr lang="en-US" b="0" i="0" u="none" strike="noStrike" baseline="0" dirty="0">
                <a:latin typeface="Arial" panose="020B0604020202020204" pitchFamily="34" charset="0"/>
              </a:rPr>
              <a:t>Ex: Missing Document Statement;  For every male applicant over 18, front and back of military service card or military exemption card.</a:t>
            </a:r>
          </a:p>
          <a:p>
            <a:pPr lvl="1"/>
            <a:endParaRPr lang="en-US" b="0" i="0" u="none" strike="noStrike" baseline="0" dirty="0">
              <a:latin typeface="Arial" panose="020B0604020202020204" pitchFamily="34" charset="0"/>
            </a:endParaRPr>
          </a:p>
          <a:p>
            <a:pPr marL="342900" indent="-342900">
              <a:buFont typeface="+mj-lt"/>
              <a:buAutoNum type="arabicPeriod"/>
            </a:pPr>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pPr marL="342900" marR="0" indent="-342900" algn="l" rtl="0">
              <a:buFont typeface="+mj-lt"/>
              <a:buAutoNum type="arabicPeriod"/>
            </a:pPr>
            <a:endParaRPr lang="en-US" sz="1800" b="1" i="0" u="sng" strike="noStrike" baseline="0" dirty="0">
              <a:solidFill>
                <a:srgbClr val="C00000"/>
              </a:solidFill>
              <a:latin typeface="Calibri" panose="020F0502020204030204" pitchFamily="34" charset="0"/>
            </a:endParaRPr>
          </a:p>
          <a:p>
            <a:pPr marR="9950" algn="just"/>
            <a:endParaRPr lang="en-US" sz="1800" b="1" i="0" u="sng" strike="noStrike" baseline="0" dirty="0">
              <a:solidFill>
                <a:srgbClr val="000000"/>
              </a:solidFill>
              <a:latin typeface="Calibri" panose="020F0502020204030204" pitchFamily="34" charset="0"/>
            </a:endParaRPr>
          </a:p>
          <a:p>
            <a:pPr marR="9950" algn="just" rtl="0"/>
            <a:endParaRPr lang="en-US" sz="1800" b="1" i="0" u="sng" strike="noStrike" baseline="0" dirty="0">
              <a:solidFill>
                <a:srgbClr val="000000"/>
              </a:solidFill>
              <a:latin typeface="Calibri" panose="020F0502020204030204" pitchFamily="34" charset="0"/>
            </a:endParaRPr>
          </a:p>
          <a:p>
            <a:pPr marR="9950" algn="just" rtl="0"/>
            <a:endParaRPr lang="en-US" sz="1800" b="0" i="0" u="none" strike="noStrike" baseline="0" dirty="0">
              <a:solidFill>
                <a:srgbClr val="000000"/>
              </a:solidFill>
              <a:latin typeface="Calibri" panose="020F0502020204030204" pitchFamily="34" charset="0"/>
            </a:endParaRPr>
          </a:p>
        </p:txBody>
      </p:sp>
      <p:sp>
        <p:nvSpPr>
          <p:cNvPr id="13" name="Rectangle: Rounded Corners 12">
            <a:extLst>
              <a:ext uri="{FF2B5EF4-FFF2-40B4-BE49-F238E27FC236}">
                <a16:creationId xmlns:a16="http://schemas.microsoft.com/office/drawing/2014/main" id="{1C52AC94-48D1-4E58-A62A-E6DF7C68BD02}"/>
              </a:ext>
            </a:extLst>
          </p:cNvPr>
          <p:cNvSpPr/>
          <p:nvPr/>
        </p:nvSpPr>
        <p:spPr>
          <a:xfrm>
            <a:off x="624579" y="977491"/>
            <a:ext cx="10942842" cy="542554"/>
          </a:xfrm>
          <a:prstGeom prst="roundRect">
            <a:avLst/>
          </a:prstGeom>
          <a:solidFill>
            <a:srgbClr val="00765A"/>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Open Sans" panose="020B0606030504020204" pitchFamily="34" charset="0"/>
                <a:ea typeface="Open Sans" panose="020B0606030504020204" pitchFamily="34" charset="0"/>
                <a:cs typeface="Open Sans" panose="020B0606030504020204" pitchFamily="34" charset="0"/>
              </a:rPr>
              <a:t>Required Documents: RIF AOR package</a:t>
            </a:r>
          </a:p>
        </p:txBody>
      </p:sp>
    </p:spTree>
    <p:extLst>
      <p:ext uri="{BB962C8B-B14F-4D97-AF65-F5344CB8AC3E}">
        <p14:creationId xmlns:p14="http://schemas.microsoft.com/office/powerpoint/2010/main" val="28003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chemeClr val="bg1">
                <a:alpha val="0"/>
                <a:lumMod val="0"/>
                <a:lumOff val="100000"/>
              </a:schemeClr>
            </a:gs>
            <a:gs pos="2000">
              <a:schemeClr val="bg1"/>
            </a:gs>
          </a:gsLst>
          <a:lin ang="5400000" scaled="1"/>
        </a:gradFill>
        <a:effectLst/>
      </p:bgPr>
    </p:bg>
    <p:spTree>
      <p:nvGrpSpPr>
        <p:cNvPr id="1" name=""/>
        <p:cNvGrpSpPr/>
        <p:nvPr/>
      </p:nvGrpSpPr>
      <p:grpSpPr>
        <a:xfrm>
          <a:off x="0" y="0"/>
          <a:ext cx="0" cy="0"/>
          <a:chOff x="0" y="0"/>
          <a:chExt cx="0" cy="0"/>
        </a:xfrm>
      </p:grpSpPr>
      <p:sp>
        <p:nvSpPr>
          <p:cNvPr id="2" name="Rectangle: Beveled 1">
            <a:extLst>
              <a:ext uri="{FF2B5EF4-FFF2-40B4-BE49-F238E27FC236}">
                <a16:creationId xmlns:a16="http://schemas.microsoft.com/office/drawing/2014/main" id="{784FDDA0-B67A-45D4-B366-8703864A1BED}"/>
              </a:ext>
            </a:extLst>
          </p:cNvPr>
          <p:cNvSpPr/>
          <p:nvPr/>
        </p:nvSpPr>
        <p:spPr>
          <a:xfrm>
            <a:off x="2585720" y="1178560"/>
            <a:ext cx="7020560" cy="4500880"/>
          </a:xfrm>
          <a:prstGeom prst="bevel">
            <a:avLst/>
          </a:prstGeom>
          <a:gradFill>
            <a:gsLst>
              <a:gs pos="19000">
                <a:schemeClr val="bg1">
                  <a:alpha val="0"/>
                  <a:lumMod val="0"/>
                  <a:lumOff val="100000"/>
                </a:schemeClr>
              </a:gs>
              <a:gs pos="2000">
                <a:schemeClr val="bg1"/>
              </a:gs>
            </a:gsLst>
            <a:lin ang="5400000" scaled="1"/>
          </a:gradFill>
          <a:ln>
            <a:solidFill>
              <a:srgbClr val="0076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accent1">
                    <a:lumMod val="50000"/>
                  </a:schemeClr>
                </a:solidFill>
              </a:ln>
            </a:endParaRPr>
          </a:p>
        </p:txBody>
      </p:sp>
      <p:sp>
        <p:nvSpPr>
          <p:cNvPr id="6" name="TextBox 5">
            <a:extLst>
              <a:ext uri="{FF2B5EF4-FFF2-40B4-BE49-F238E27FC236}">
                <a16:creationId xmlns:a16="http://schemas.microsoft.com/office/drawing/2014/main" id="{B5E4D340-F401-4F58-9153-E20DBA410DCD}"/>
              </a:ext>
            </a:extLst>
          </p:cNvPr>
          <p:cNvSpPr txBox="1"/>
          <p:nvPr/>
        </p:nvSpPr>
        <p:spPr>
          <a:xfrm>
            <a:off x="3679477" y="2259449"/>
            <a:ext cx="4833046" cy="2339102"/>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Presenter: </a:t>
            </a:r>
          </a:p>
          <a:p>
            <a:pPr algn="ct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b="1" dirty="0">
                <a:latin typeface="Open Sans" panose="020B0606030504020204" pitchFamily="34" charset="0"/>
                <a:ea typeface="Open Sans" panose="020B0606030504020204" pitchFamily="34" charset="0"/>
                <a:cs typeface="Open Sans" panose="020B0606030504020204" pitchFamily="34" charset="0"/>
              </a:rPr>
              <a:t>Alice Ngamije</a:t>
            </a:r>
          </a:p>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p>
            <a:pPr algn="ctr"/>
            <a:r>
              <a:rPr lang="en-US" b="1" dirty="0">
                <a:latin typeface="Open Sans" panose="020B0606030504020204" pitchFamily="34" charset="0"/>
                <a:ea typeface="Open Sans" panose="020B0606030504020204" pitchFamily="34" charset="0"/>
                <a:cs typeface="Open Sans" panose="020B0606030504020204" pitchFamily="34" charset="0"/>
              </a:rPr>
              <a:t>Program Associate, Family Reunification</a:t>
            </a:r>
          </a:p>
          <a:p>
            <a:pPr algn="ctr"/>
            <a:r>
              <a:rPr lang="en-US" b="1" dirty="0">
                <a:latin typeface="Open Sans" panose="020B0606030504020204" pitchFamily="34" charset="0"/>
                <a:ea typeface="Open Sans" panose="020B0606030504020204" pitchFamily="34" charset="0"/>
                <a:cs typeface="Open Sans" panose="020B0606030504020204" pitchFamily="34" charset="0"/>
              </a:rPr>
              <a:t>MRS – USCCB</a:t>
            </a:r>
          </a:p>
          <a:p>
            <a:pPr algn="ctr"/>
            <a:r>
              <a:rPr lang="en-US" b="1"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angamije@usccb.org</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094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96AF97D-8687-47AC-8125-37440CDF3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113" y="122093"/>
            <a:ext cx="6935319" cy="6613814"/>
          </a:xfrm>
          <a:prstGeom prst="rect">
            <a:avLst/>
          </a:prstGeom>
        </p:spPr>
      </p:pic>
    </p:spTree>
    <p:extLst>
      <p:ext uri="{BB962C8B-B14F-4D97-AF65-F5344CB8AC3E}">
        <p14:creationId xmlns:p14="http://schemas.microsoft.com/office/powerpoint/2010/main" val="111219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85D7464-743D-4F8F-8E09-F8BD8DEB8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355" y="74468"/>
            <a:ext cx="6555569" cy="6638059"/>
          </a:xfrm>
          <a:prstGeom prst="rect">
            <a:avLst/>
          </a:prstGeom>
        </p:spPr>
      </p:pic>
      <p:pic>
        <p:nvPicPr>
          <p:cNvPr id="5" name="Picture 4">
            <a:extLst>
              <a:ext uri="{FF2B5EF4-FFF2-40B4-BE49-F238E27FC236}">
                <a16:creationId xmlns:a16="http://schemas.microsoft.com/office/drawing/2014/main" id="{CEC4DE75-5E44-4EED-B4A8-E544F611EF02}"/>
              </a:ext>
            </a:extLst>
          </p:cNvPr>
          <p:cNvPicPr>
            <a:picLocks noChangeAspect="1"/>
          </p:cNvPicPr>
          <p:nvPr/>
        </p:nvPicPr>
        <p:blipFill>
          <a:blip r:embed="rId3"/>
          <a:stretch>
            <a:fillRect/>
          </a:stretch>
        </p:blipFill>
        <p:spPr>
          <a:xfrm>
            <a:off x="3329355" y="906549"/>
            <a:ext cx="6209500" cy="5317606"/>
          </a:xfrm>
          <a:prstGeom prst="rect">
            <a:avLst/>
          </a:prstGeom>
        </p:spPr>
      </p:pic>
    </p:spTree>
    <p:extLst>
      <p:ext uri="{BB962C8B-B14F-4D97-AF65-F5344CB8AC3E}">
        <p14:creationId xmlns:p14="http://schemas.microsoft.com/office/powerpoint/2010/main" val="49553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7195456" y="1214370"/>
            <a:ext cx="4626429" cy="4925173"/>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543800" y="1531220"/>
            <a:ext cx="4397829" cy="4247317"/>
          </a:xfrm>
          <a:prstGeom prst="rect">
            <a:avLst/>
          </a:prstGeom>
          <a:noFill/>
        </p:spPr>
        <p:txBody>
          <a:bodyPr wrap="square" rtlCol="0">
            <a:spAutoFit/>
          </a:bodyPr>
          <a:lstStyle/>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Put correct Affiliate Code </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Pre-case ID: Affiliate </a:t>
            </a:r>
            <a:r>
              <a:rPr lang="en-US" b="1" dirty="0" err="1">
                <a:latin typeface="Open Sans" panose="020B0606030504020204" pitchFamily="34" charset="0"/>
                <a:ea typeface="Open Sans" panose="020B0606030504020204" pitchFamily="34" charset="0"/>
                <a:cs typeface="Open Sans" panose="020B0606030504020204" pitchFamily="34" charset="0"/>
              </a:rPr>
              <a:t>Code_Date</a:t>
            </a:r>
            <a:r>
              <a:rPr lang="en-US" b="1" dirty="0">
                <a:latin typeface="Open Sans" panose="020B0606030504020204" pitchFamily="34" charset="0"/>
                <a:ea typeface="Open Sans" panose="020B0606030504020204" pitchFamily="34" charset="0"/>
                <a:cs typeface="Open Sans" panose="020B0606030504020204" pitchFamily="34" charset="0"/>
              </a:rPr>
              <a:t> completed_First four letters of UST’s last name</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List current country of residence, even if it is different from country of citizenship </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Last names should be underlined, no middle name should be listed in this section</a:t>
            </a: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5044" y="5063171"/>
            <a:ext cx="1604929" cy="1604929"/>
          </a:xfrm>
          <a:prstGeom prst="rect">
            <a:avLst/>
          </a:prstGeom>
        </p:spPr>
      </p:pic>
      <p:sp>
        <p:nvSpPr>
          <p:cNvPr id="29" name="TextBox 28">
            <a:extLst>
              <a:ext uri="{FF2B5EF4-FFF2-40B4-BE49-F238E27FC236}">
                <a16:creationId xmlns:a16="http://schemas.microsoft.com/office/drawing/2014/main" id="{AB0F087B-A136-445B-9B19-D34E4461F3A5}"/>
              </a:ext>
            </a:extLst>
          </p:cNvPr>
          <p:cNvSpPr txBox="1"/>
          <p:nvPr/>
        </p:nvSpPr>
        <p:spPr>
          <a:xfrm>
            <a:off x="370115" y="444929"/>
            <a:ext cx="6758830"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FSU AOR, section I</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68538">
            <a:off x="10699157" y="36734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5410" y="478590"/>
            <a:ext cx="796475" cy="369332"/>
          </a:xfrm>
          <a:prstGeom prst="rect">
            <a:avLst/>
          </a:prstGeom>
          <a:noFill/>
        </p:spPr>
        <p:txBody>
          <a:bodyPr wrap="square" rtlCol="0">
            <a:spAutoFit/>
          </a:bodyPr>
          <a:lstStyle/>
          <a:p>
            <a:r>
              <a:rPr lang="en-US" dirty="0"/>
              <a:t>Page 1</a:t>
            </a:r>
          </a:p>
        </p:txBody>
      </p:sp>
      <p:pic>
        <p:nvPicPr>
          <p:cNvPr id="12" name="Picture 11" descr="Table&#10;&#10;Description automatically generated">
            <a:extLst>
              <a:ext uri="{FF2B5EF4-FFF2-40B4-BE49-F238E27FC236}">
                <a16:creationId xmlns:a16="http://schemas.microsoft.com/office/drawing/2014/main" id="{E8AE0D01-8B52-4044-8BFD-958EA7778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71" y="1134935"/>
            <a:ext cx="6705597" cy="5411409"/>
          </a:xfrm>
          <a:prstGeom prst="rect">
            <a:avLst/>
          </a:prstGeom>
        </p:spPr>
      </p:pic>
    </p:spTree>
    <p:extLst>
      <p:ext uri="{BB962C8B-B14F-4D97-AF65-F5344CB8AC3E}">
        <p14:creationId xmlns:p14="http://schemas.microsoft.com/office/powerpoint/2010/main" val="414681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7195456" y="1214370"/>
            <a:ext cx="4626429" cy="4925173"/>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333301" y="1934994"/>
            <a:ext cx="4542522" cy="4370427"/>
          </a:xfrm>
          <a:prstGeom prst="rect">
            <a:avLst/>
          </a:prstGeom>
          <a:noFill/>
        </p:spPr>
        <p:txBody>
          <a:bodyPr wrap="square" rtlCol="0">
            <a:spAutoFit/>
          </a:bodyPr>
          <a:lstStyle/>
          <a:p>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400" b="1" dirty="0">
                <a:latin typeface="Open Sans" panose="020B0606030504020204" pitchFamily="34" charset="0"/>
                <a:ea typeface="Open Sans" panose="020B0606030504020204" pitchFamily="34" charset="0"/>
                <a:cs typeface="Open Sans" panose="020B0606030504020204" pitchFamily="34" charset="0"/>
              </a:rPr>
              <a:t>Address must be as complete as possible</a:t>
            </a:r>
          </a:p>
          <a:p>
            <a:pPr marL="285750" indent="-285750">
              <a:buFont typeface="Wingdings" panose="05000000000000000000" pitchFamily="2" charset="2"/>
              <a:buChar char="§"/>
            </a:pP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400" b="1" dirty="0">
                <a:latin typeface="Open Sans" panose="020B0606030504020204" pitchFamily="34" charset="0"/>
                <a:ea typeface="Open Sans" panose="020B0606030504020204" pitchFamily="34" charset="0"/>
                <a:cs typeface="Open Sans" panose="020B0606030504020204" pitchFamily="34" charset="0"/>
              </a:rPr>
              <a:t>Select the correct/current immigration status for the anchor (ex: entered the USA as a refugee but is now a US citizen, check US Citizen). </a:t>
            </a:r>
          </a:p>
          <a:p>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400" b="1" dirty="0">
                <a:latin typeface="Open Sans" panose="020B0606030504020204" pitchFamily="34" charset="0"/>
                <a:ea typeface="Open Sans" panose="020B0606030504020204" pitchFamily="34" charset="0"/>
                <a:cs typeface="Open Sans" panose="020B0606030504020204" pitchFamily="34" charset="0"/>
              </a:rPr>
              <a:t>Throughout the AOR, use correct format for dates </a:t>
            </a:r>
            <a:r>
              <a:rPr lang="en-US" sz="1400" b="1" dirty="0" err="1">
                <a:latin typeface="Open Sans" panose="020B0606030504020204" pitchFamily="34" charset="0"/>
                <a:ea typeface="Open Sans" panose="020B0606030504020204" pitchFamily="34" charset="0"/>
                <a:cs typeface="Open Sans" panose="020B0606030504020204" pitchFamily="34" charset="0"/>
              </a:rPr>
              <a:t>dd.mmm.yyyy</a:t>
            </a: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400" b="1" dirty="0">
                <a:latin typeface="Open Sans" panose="020B0606030504020204" pitchFamily="34" charset="0"/>
                <a:ea typeface="Open Sans" panose="020B0606030504020204" pitchFamily="34" charset="0"/>
                <a:cs typeface="Open Sans" panose="020B0606030504020204" pitchFamily="34" charset="0"/>
              </a:rPr>
              <a:t>All applicable fields should be filled out. When not applicable, put “N/A”. When information is not known, put “Unknown”</a:t>
            </a:r>
          </a:p>
          <a:p>
            <a:pPr marL="285750" indent="-285750">
              <a:buFont typeface="Wingdings" panose="05000000000000000000" pitchFamily="2" charset="2"/>
              <a:buChar char="§"/>
            </a:pP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5370" y="4954119"/>
            <a:ext cx="1604929" cy="1604929"/>
          </a:xfrm>
          <a:prstGeom prst="rect">
            <a:avLst/>
          </a:prstGeom>
        </p:spPr>
      </p:pic>
      <p:sp>
        <p:nvSpPr>
          <p:cNvPr id="29" name="TextBox 28">
            <a:extLst>
              <a:ext uri="{FF2B5EF4-FFF2-40B4-BE49-F238E27FC236}">
                <a16:creationId xmlns:a16="http://schemas.microsoft.com/office/drawing/2014/main" id="{AB0F087B-A136-445B-9B19-D34E4461F3A5}"/>
              </a:ext>
            </a:extLst>
          </p:cNvPr>
          <p:cNvSpPr txBox="1"/>
          <p:nvPr/>
        </p:nvSpPr>
        <p:spPr>
          <a:xfrm>
            <a:off x="370114" y="444929"/>
            <a:ext cx="7053941"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FSU AOR, section II</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73702">
            <a:off x="10699157" y="36734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5410" y="478590"/>
            <a:ext cx="796475" cy="369332"/>
          </a:xfrm>
          <a:prstGeom prst="rect">
            <a:avLst/>
          </a:prstGeom>
          <a:noFill/>
        </p:spPr>
        <p:txBody>
          <a:bodyPr wrap="square" rtlCol="0">
            <a:spAutoFit/>
          </a:bodyPr>
          <a:lstStyle/>
          <a:p>
            <a:r>
              <a:rPr lang="en-US" dirty="0"/>
              <a:t>Page 2</a:t>
            </a:r>
          </a:p>
        </p:txBody>
      </p:sp>
      <p:pic>
        <p:nvPicPr>
          <p:cNvPr id="6" name="Picture 5" descr="Table&#10;&#10;Description automatically generated with medium confidence">
            <a:extLst>
              <a:ext uri="{FF2B5EF4-FFF2-40B4-BE49-F238E27FC236}">
                <a16:creationId xmlns:a16="http://schemas.microsoft.com/office/drawing/2014/main" id="{FC5EDB49-19BA-4585-B55E-EC7D7635A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5" y="1768146"/>
            <a:ext cx="6756420" cy="3817620"/>
          </a:xfrm>
          <a:prstGeom prst="rect">
            <a:avLst/>
          </a:prstGeom>
        </p:spPr>
      </p:pic>
    </p:spTree>
    <p:extLst>
      <p:ext uri="{BB962C8B-B14F-4D97-AF65-F5344CB8AC3E}">
        <p14:creationId xmlns:p14="http://schemas.microsoft.com/office/powerpoint/2010/main" val="27119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7195456" y="1789904"/>
            <a:ext cx="4680367" cy="4423860"/>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489862" y="2324734"/>
            <a:ext cx="4332023" cy="4324261"/>
          </a:xfrm>
          <a:prstGeom prst="rect">
            <a:avLst/>
          </a:prstGeom>
          <a:noFill/>
        </p:spPr>
        <p:txBody>
          <a:bodyPr wrap="square" rtlCol="0">
            <a:spAutoFit/>
          </a:bodyPr>
          <a:lstStyle/>
          <a:p>
            <a:pPr marL="285750" indent="-285750">
              <a:buFont typeface="Wingdings" panose="05000000000000000000" pitchFamily="2" charset="2"/>
              <a:buChar char="§"/>
            </a:pPr>
            <a:r>
              <a:rPr lang="en-US" sz="1700" b="1" dirty="0">
                <a:latin typeface="Open Sans" panose="020B0606030504020204" pitchFamily="34" charset="0"/>
                <a:ea typeface="Open Sans" panose="020B0606030504020204" pitchFamily="34" charset="0"/>
                <a:cs typeface="Open Sans" panose="020B0606030504020204" pitchFamily="34" charset="0"/>
              </a:rPr>
              <a:t>List parents' information, even when not applying for them. </a:t>
            </a:r>
          </a:p>
          <a:p>
            <a:pPr marL="285750" indent="-285750">
              <a:buFont typeface="Wingdings" panose="05000000000000000000" pitchFamily="2" charset="2"/>
              <a:buChar char="§"/>
            </a:pPr>
            <a:endParaRPr lang="en-US" sz="17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700" b="1" dirty="0">
                <a:latin typeface="Open Sans" panose="020B0606030504020204" pitchFamily="34" charset="0"/>
                <a:ea typeface="Open Sans" panose="020B0606030504020204" pitchFamily="34" charset="0"/>
                <a:cs typeface="Open Sans" panose="020B0606030504020204" pitchFamily="34" charset="0"/>
              </a:rPr>
              <a:t>If a parent is deceased, list a date of death in the current address field.</a:t>
            </a:r>
          </a:p>
          <a:p>
            <a:pPr marL="285750" indent="-285750">
              <a:buFont typeface="Wingdings" panose="05000000000000000000" pitchFamily="2" charset="2"/>
              <a:buChar char="§"/>
            </a:pPr>
            <a:r>
              <a:rPr lang="en-US" sz="1700" b="1" dirty="0">
                <a:latin typeface="Open Sans" panose="020B0606030504020204" pitchFamily="34" charset="0"/>
                <a:ea typeface="Open Sans" panose="020B0606030504020204" pitchFamily="34" charset="0"/>
                <a:cs typeface="Open Sans" panose="020B0606030504020204" pitchFamily="34" charset="0"/>
              </a:rPr>
              <a:t>List Current Spouse, if applicable</a:t>
            </a:r>
          </a:p>
          <a:p>
            <a:endParaRPr lang="en-US" sz="17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700" b="1" dirty="0">
                <a:latin typeface="Open Sans" panose="020B0606030504020204" pitchFamily="34" charset="0"/>
                <a:ea typeface="Open Sans" panose="020B0606030504020204" pitchFamily="34" charset="0"/>
                <a:cs typeface="Open Sans" panose="020B0606030504020204" pitchFamily="34" charset="0"/>
              </a:rPr>
              <a:t>If the anchor’s only children/siblings are the ones listed in section 1, put “See Section 1”. If not, list additional ones in Section IV and V or put N/A</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5370" y="5068096"/>
            <a:ext cx="1604929" cy="1604929"/>
          </a:xfrm>
          <a:prstGeom prst="rect">
            <a:avLst/>
          </a:prstGeom>
        </p:spPr>
      </p:pic>
      <p:sp>
        <p:nvSpPr>
          <p:cNvPr id="29" name="TextBox 28">
            <a:extLst>
              <a:ext uri="{FF2B5EF4-FFF2-40B4-BE49-F238E27FC236}">
                <a16:creationId xmlns:a16="http://schemas.microsoft.com/office/drawing/2014/main" id="{AB0F087B-A136-445B-9B19-D34E4461F3A5}"/>
              </a:ext>
            </a:extLst>
          </p:cNvPr>
          <p:cNvSpPr txBox="1"/>
          <p:nvPr/>
        </p:nvSpPr>
        <p:spPr>
          <a:xfrm>
            <a:off x="370114" y="444929"/>
            <a:ext cx="7053941"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FSU AOR, sections III - V</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73702">
            <a:off x="10699157" y="36734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5410" y="478590"/>
            <a:ext cx="796475" cy="369332"/>
          </a:xfrm>
          <a:prstGeom prst="rect">
            <a:avLst/>
          </a:prstGeom>
          <a:noFill/>
        </p:spPr>
        <p:txBody>
          <a:bodyPr wrap="square" rtlCol="0">
            <a:spAutoFit/>
          </a:bodyPr>
          <a:lstStyle/>
          <a:p>
            <a:r>
              <a:rPr lang="en-US" dirty="0"/>
              <a:t>Page 3</a:t>
            </a:r>
          </a:p>
        </p:txBody>
      </p:sp>
      <p:pic>
        <p:nvPicPr>
          <p:cNvPr id="6" name="Picture 5" descr="Table&#10;&#10;Description automatically generated">
            <a:extLst>
              <a:ext uri="{FF2B5EF4-FFF2-40B4-BE49-F238E27FC236}">
                <a16:creationId xmlns:a16="http://schemas.microsoft.com/office/drawing/2014/main" id="{286A75E4-5006-40A7-98E5-12FED2FFA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16" y="1134377"/>
            <a:ext cx="6339196" cy="5553284"/>
          </a:xfrm>
          <a:prstGeom prst="rect">
            <a:avLst/>
          </a:prstGeom>
        </p:spPr>
      </p:pic>
    </p:spTree>
    <p:extLst>
      <p:ext uri="{BB962C8B-B14F-4D97-AF65-F5344CB8AC3E}">
        <p14:creationId xmlns:p14="http://schemas.microsoft.com/office/powerpoint/2010/main" val="109451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7195456" y="2120743"/>
            <a:ext cx="4626429" cy="4093021"/>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424056" y="2319433"/>
            <a:ext cx="4397829" cy="3693319"/>
          </a:xfrm>
          <a:prstGeom prst="rect">
            <a:avLst/>
          </a:prstGeom>
          <a:noFill/>
        </p:spPr>
        <p:txBody>
          <a:bodyPr wrap="square" rtlCol="0">
            <a:spAutoFit/>
          </a:bodyPr>
          <a:lstStyle/>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Use this space for additional comments/ clarifications if needed</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Handwritten and electronic signatures allowed</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Mandatory signatures for both UST and local resettlement  representative, cannot be left blank</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5563" y="5124839"/>
            <a:ext cx="1604929" cy="1604929"/>
          </a:xfrm>
          <a:prstGeom prst="rect">
            <a:avLst/>
          </a:prstGeom>
        </p:spPr>
      </p:pic>
      <p:sp>
        <p:nvSpPr>
          <p:cNvPr id="29" name="TextBox 28">
            <a:extLst>
              <a:ext uri="{FF2B5EF4-FFF2-40B4-BE49-F238E27FC236}">
                <a16:creationId xmlns:a16="http://schemas.microsoft.com/office/drawing/2014/main" id="{AB0F087B-A136-445B-9B19-D34E4461F3A5}"/>
              </a:ext>
            </a:extLst>
          </p:cNvPr>
          <p:cNvSpPr txBox="1"/>
          <p:nvPr/>
        </p:nvSpPr>
        <p:spPr>
          <a:xfrm>
            <a:off x="370114" y="444929"/>
            <a:ext cx="7173686"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FSU AOR, sections III - V</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oup 29">
            <a:extLst>
              <a:ext uri="{FF2B5EF4-FFF2-40B4-BE49-F238E27FC236}">
                <a16:creationId xmlns:a16="http://schemas.microsoft.com/office/drawing/2014/main" id="{2B217941-7388-4F4C-89A5-70365379D008}"/>
              </a:ext>
            </a:extLst>
          </p:cNvPr>
          <p:cNvGrpSpPr/>
          <p:nvPr/>
        </p:nvGrpSpPr>
        <p:grpSpPr>
          <a:xfrm rot="973702">
            <a:off x="10699157" y="367346"/>
            <a:ext cx="1151285" cy="816722"/>
            <a:chOff x="4997227" y="1643928"/>
            <a:chExt cx="2610486" cy="2695484"/>
          </a:xfrm>
          <a:solidFill>
            <a:schemeClr val="bg1"/>
          </a:solidFill>
        </p:grpSpPr>
        <p:sp>
          <p:nvSpPr>
            <p:cNvPr id="31" name="Rectangle 30">
              <a:extLst>
                <a:ext uri="{FF2B5EF4-FFF2-40B4-BE49-F238E27FC236}">
                  <a16:creationId xmlns:a16="http://schemas.microsoft.com/office/drawing/2014/main" id="{4C912FC3-A4D8-41F7-BE93-F78486197A1B}"/>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654CF21-4781-4124-8559-F7DD2A5C8F1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982CF9-2ACA-4A7D-9EC6-3A798E5E7CDF}"/>
                </a:ext>
              </a:extLst>
            </p:cNvPr>
            <p:cNvSpPr/>
            <p:nvPr/>
          </p:nvSpPr>
          <p:spPr>
            <a:xfrm rot="1199968">
              <a:off x="5209487" y="3867427"/>
              <a:ext cx="584879" cy="4719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E83EA3-A38A-44BC-8885-B9FC477A3D5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23CC4B-B1DB-4E89-B75C-1F426978E616}"/>
              </a:ext>
            </a:extLst>
          </p:cNvPr>
          <p:cNvSpPr txBox="1"/>
          <p:nvPr/>
        </p:nvSpPr>
        <p:spPr>
          <a:xfrm>
            <a:off x="11025410" y="478590"/>
            <a:ext cx="796475" cy="369332"/>
          </a:xfrm>
          <a:prstGeom prst="rect">
            <a:avLst/>
          </a:prstGeom>
          <a:noFill/>
        </p:spPr>
        <p:txBody>
          <a:bodyPr wrap="square" rtlCol="0">
            <a:spAutoFit/>
          </a:bodyPr>
          <a:lstStyle/>
          <a:p>
            <a:r>
              <a:rPr lang="en-US" dirty="0"/>
              <a:t>Page 4</a:t>
            </a:r>
          </a:p>
        </p:txBody>
      </p:sp>
      <p:pic>
        <p:nvPicPr>
          <p:cNvPr id="6" name="Picture 5" descr="Graphical user interface, text, application, email&#10;&#10;Description automatically generated">
            <a:extLst>
              <a:ext uri="{FF2B5EF4-FFF2-40B4-BE49-F238E27FC236}">
                <a16:creationId xmlns:a16="http://schemas.microsoft.com/office/drawing/2014/main" id="{C12424AF-4088-429F-B1DF-62DC227F2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4" y="2120743"/>
            <a:ext cx="6671575" cy="3905984"/>
          </a:xfrm>
          <a:prstGeom prst="rect">
            <a:avLst/>
          </a:prstGeom>
        </p:spPr>
      </p:pic>
    </p:spTree>
    <p:extLst>
      <p:ext uri="{BB962C8B-B14F-4D97-AF65-F5344CB8AC3E}">
        <p14:creationId xmlns:p14="http://schemas.microsoft.com/office/powerpoint/2010/main" val="15056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7195457" y="1713390"/>
            <a:ext cx="4626429" cy="4939817"/>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424057" y="2268329"/>
            <a:ext cx="4397829" cy="5355312"/>
          </a:xfrm>
          <a:prstGeom prst="rect">
            <a:avLst/>
          </a:prstGeom>
          <a:noFill/>
        </p:spPr>
        <p:txBody>
          <a:bodyPr wrap="square" rtlCol="0">
            <a:spAutoFit/>
          </a:bodyPr>
          <a:lstStyle/>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Must be completed by applicants listed on FSU AOR (14 y/o and above)</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31 questions, instructions in Ukrainian, Russian and English</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Information and signature must be of applicants, not UST</a:t>
            </a: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Handwritten signatures preferred, but not mandatory. Applicants’ signature on PQ is optional </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AB0F087B-A136-445B-9B19-D34E4461F3A5}"/>
              </a:ext>
            </a:extLst>
          </p:cNvPr>
          <p:cNvSpPr txBox="1"/>
          <p:nvPr/>
        </p:nvSpPr>
        <p:spPr>
          <a:xfrm>
            <a:off x="370114" y="403365"/>
            <a:ext cx="9397341"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Preliminary Questionnaire (PQ)</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Text, letter&#10;&#10;Description automatically generated">
            <a:extLst>
              <a:ext uri="{FF2B5EF4-FFF2-40B4-BE49-F238E27FC236}">
                <a16:creationId xmlns:a16="http://schemas.microsoft.com/office/drawing/2014/main" id="{7A1DB753-AE4F-44CB-A9F7-05E69C2AC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81" y="1172806"/>
            <a:ext cx="6571028" cy="3143300"/>
          </a:xfrm>
          <a:prstGeom prst="rect">
            <a:avLst/>
          </a:prstGeom>
        </p:spPr>
      </p:pic>
      <p:pic>
        <p:nvPicPr>
          <p:cNvPr id="3" name="Picture 2">
            <a:extLst>
              <a:ext uri="{FF2B5EF4-FFF2-40B4-BE49-F238E27FC236}">
                <a16:creationId xmlns:a16="http://schemas.microsoft.com/office/drawing/2014/main" id="{B374FD24-53B0-4E15-888C-B8235F684F3A}"/>
              </a:ext>
            </a:extLst>
          </p:cNvPr>
          <p:cNvPicPr>
            <a:picLocks noChangeAspect="1"/>
          </p:cNvPicPr>
          <p:nvPr/>
        </p:nvPicPr>
        <p:blipFill>
          <a:blip r:embed="rId3"/>
          <a:stretch>
            <a:fillRect/>
          </a:stretch>
        </p:blipFill>
        <p:spPr>
          <a:xfrm>
            <a:off x="1319150" y="4509032"/>
            <a:ext cx="4776850" cy="2144175"/>
          </a:xfrm>
          <a:prstGeom prst="rect">
            <a:avLst/>
          </a:prstGeom>
        </p:spPr>
      </p:pic>
    </p:spTree>
    <p:extLst>
      <p:ext uri="{BB962C8B-B14F-4D97-AF65-F5344CB8AC3E}">
        <p14:creationId xmlns:p14="http://schemas.microsoft.com/office/powerpoint/2010/main" val="72410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7262209" y="2004662"/>
            <a:ext cx="4626429" cy="2932620"/>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262209" y="2274838"/>
            <a:ext cx="4397829" cy="2308324"/>
          </a:xfrm>
          <a:prstGeom prst="rect">
            <a:avLst/>
          </a:prstGeom>
          <a:noFill/>
        </p:spPr>
        <p:txBody>
          <a:bodyPr wrap="square" rtlCol="0">
            <a:spAutoFit/>
          </a:bodyPr>
          <a:lstStyle/>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Face forward, ears visible, white background or  solid color</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No visible shadows</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USCIS Passport Photo tool, </a:t>
            </a:r>
          </a:p>
          <a:p>
            <a:r>
              <a:rPr lang="en-US" b="1" dirty="0">
                <a:latin typeface="Open Sans" panose="020B0606030504020204" pitchFamily="34" charset="0"/>
                <a:ea typeface="Open Sans" panose="020B0606030504020204" pitchFamily="34" charset="0"/>
                <a:cs typeface="Open Sans" panose="020B0606030504020204" pitchFamily="34" charset="0"/>
              </a:rPr>
              <a:t>     access it </a:t>
            </a:r>
            <a:r>
              <a:rPr lang="en-US" b="1" dirty="0">
                <a:latin typeface="Open Sans" panose="020B0606030504020204" pitchFamily="34" charset="0"/>
                <a:ea typeface="Open Sans" panose="020B0606030504020204" pitchFamily="34" charset="0"/>
                <a:cs typeface="Open Sans" panose="020B0606030504020204" pitchFamily="34" charset="0"/>
                <a:hlinkClick r:id="rId2"/>
              </a:rPr>
              <a:t>here</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5370" y="3825536"/>
            <a:ext cx="1604929" cy="1604929"/>
          </a:xfrm>
          <a:prstGeom prst="rect">
            <a:avLst/>
          </a:prstGeom>
        </p:spPr>
      </p:pic>
      <p:sp>
        <p:nvSpPr>
          <p:cNvPr id="13" name="TextBox 12">
            <a:extLst>
              <a:ext uri="{FF2B5EF4-FFF2-40B4-BE49-F238E27FC236}">
                <a16:creationId xmlns:a16="http://schemas.microsoft.com/office/drawing/2014/main" id="{38CDE8A2-3B59-4EA9-981B-AAF7804C821B}"/>
              </a:ext>
            </a:extLst>
          </p:cNvPr>
          <p:cNvSpPr txBox="1"/>
          <p:nvPr/>
        </p:nvSpPr>
        <p:spPr>
          <a:xfrm>
            <a:off x="678007" y="437567"/>
            <a:ext cx="9370002" cy="769441"/>
          </a:xfrm>
          <a:prstGeom prst="rect">
            <a:avLst/>
          </a:prstGeom>
          <a:noFill/>
        </p:spPr>
        <p:txBody>
          <a:bodyPr wrap="square">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Passport Photos</a:t>
            </a:r>
          </a:p>
        </p:txBody>
      </p:sp>
      <p:pic>
        <p:nvPicPr>
          <p:cNvPr id="3" name="Picture 2" descr="A picture containing person, person, necktie, wearing&#10;&#10;Description automatically generated">
            <a:extLst>
              <a:ext uri="{FF2B5EF4-FFF2-40B4-BE49-F238E27FC236}">
                <a16:creationId xmlns:a16="http://schemas.microsoft.com/office/drawing/2014/main" id="{11A51E13-764E-4A92-B6A4-F7BBCA906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79" y="2141738"/>
            <a:ext cx="2088658" cy="2088658"/>
          </a:xfrm>
          <a:prstGeom prst="rect">
            <a:avLst/>
          </a:prstGeom>
        </p:spPr>
      </p:pic>
      <p:pic>
        <p:nvPicPr>
          <p:cNvPr id="6" name="Picture 5" descr="A picture containing person, necktie, clothing, wearing&#10;&#10;Description automatically generated">
            <a:extLst>
              <a:ext uri="{FF2B5EF4-FFF2-40B4-BE49-F238E27FC236}">
                <a16:creationId xmlns:a16="http://schemas.microsoft.com/office/drawing/2014/main" id="{E6E16405-3A26-46DB-898F-02D844B0F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0836" y="2004662"/>
            <a:ext cx="2222165" cy="2222165"/>
          </a:xfrm>
          <a:prstGeom prst="rect">
            <a:avLst/>
          </a:prstGeom>
        </p:spPr>
      </p:pic>
      <p:sp>
        <p:nvSpPr>
          <p:cNvPr id="7" name="TextBox 6">
            <a:extLst>
              <a:ext uri="{FF2B5EF4-FFF2-40B4-BE49-F238E27FC236}">
                <a16:creationId xmlns:a16="http://schemas.microsoft.com/office/drawing/2014/main" id="{6F01DD7C-553B-4505-B45D-62AF6B2FCF4B}"/>
              </a:ext>
            </a:extLst>
          </p:cNvPr>
          <p:cNvSpPr txBox="1"/>
          <p:nvPr/>
        </p:nvSpPr>
        <p:spPr>
          <a:xfrm flipH="1">
            <a:off x="776625" y="4432483"/>
            <a:ext cx="2222165" cy="923330"/>
          </a:xfrm>
          <a:prstGeom prst="rect">
            <a:avLst/>
          </a:prstGeom>
          <a:noFill/>
        </p:spPr>
        <p:txBody>
          <a:bodyPr wrap="square" rtlCol="0">
            <a:spAutoFit/>
          </a:bodyPr>
          <a:lstStyle/>
          <a:p>
            <a:pPr algn="ctr"/>
            <a:r>
              <a:rPr lang="en-US" dirty="0"/>
              <a:t>SEQ #1</a:t>
            </a:r>
          </a:p>
          <a:p>
            <a:pPr algn="ctr"/>
            <a:r>
              <a:rPr lang="en-US" dirty="0"/>
              <a:t>IVANOV, Ivan</a:t>
            </a:r>
          </a:p>
          <a:p>
            <a:pPr algn="ctr"/>
            <a:r>
              <a:rPr lang="en-US" dirty="0"/>
              <a:t>12 SEP 1990</a:t>
            </a:r>
          </a:p>
        </p:txBody>
      </p:sp>
      <p:sp>
        <p:nvSpPr>
          <p:cNvPr id="12" name="TextBox 11">
            <a:extLst>
              <a:ext uri="{FF2B5EF4-FFF2-40B4-BE49-F238E27FC236}">
                <a16:creationId xmlns:a16="http://schemas.microsoft.com/office/drawing/2014/main" id="{E102BB52-2EE7-4236-B90A-CD2C6A25FAF1}"/>
              </a:ext>
            </a:extLst>
          </p:cNvPr>
          <p:cNvSpPr txBox="1"/>
          <p:nvPr/>
        </p:nvSpPr>
        <p:spPr>
          <a:xfrm flipH="1">
            <a:off x="3919358" y="4475617"/>
            <a:ext cx="2222165" cy="923330"/>
          </a:xfrm>
          <a:prstGeom prst="rect">
            <a:avLst/>
          </a:prstGeom>
          <a:noFill/>
        </p:spPr>
        <p:txBody>
          <a:bodyPr wrap="square" rtlCol="0">
            <a:spAutoFit/>
          </a:bodyPr>
          <a:lstStyle/>
          <a:p>
            <a:pPr algn="ctr"/>
            <a:r>
              <a:rPr lang="en-US" dirty="0"/>
              <a:t>SEQ #2</a:t>
            </a:r>
          </a:p>
          <a:p>
            <a:pPr algn="ctr"/>
            <a:r>
              <a:rPr lang="en-US" dirty="0"/>
              <a:t>IVANOVA, Olena</a:t>
            </a:r>
          </a:p>
          <a:p>
            <a:pPr algn="ctr"/>
            <a:r>
              <a:rPr lang="en-US" dirty="0"/>
              <a:t>06 JUN 1993</a:t>
            </a:r>
          </a:p>
        </p:txBody>
      </p:sp>
    </p:spTree>
    <p:extLst>
      <p:ext uri="{BB962C8B-B14F-4D97-AF65-F5344CB8AC3E}">
        <p14:creationId xmlns:p14="http://schemas.microsoft.com/office/powerpoint/2010/main" val="2237988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89720BA-B21D-4DA2-A2AA-A89F58EBC414}"/>
              </a:ext>
            </a:extLst>
          </p:cNvPr>
          <p:cNvSpPr txBox="1"/>
          <p:nvPr/>
        </p:nvSpPr>
        <p:spPr>
          <a:xfrm>
            <a:off x="1218753" y="2158221"/>
            <a:ext cx="10973247" cy="4524315"/>
          </a:xfrm>
          <a:prstGeom prst="rect">
            <a:avLst/>
          </a:prstGeom>
          <a:noFill/>
        </p:spPr>
        <p:txBody>
          <a:bodyPr wrap="square" rtlCol="0">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marR="9950" indent="-342900" algn="just" rtl="0">
              <a:buFont typeface="+mj-lt"/>
              <a:buAutoNum type="arabicPeriod"/>
            </a:pPr>
            <a:r>
              <a:rPr lang="en-US" sz="1800" i="0" strike="noStrike" baseline="0" dirty="0">
                <a:solidFill>
                  <a:srgbClr val="000000"/>
                </a:solidFill>
                <a:latin typeface="Calibri" panose="020F0502020204030204" pitchFamily="34" charset="0"/>
              </a:rPr>
              <a:t>Affidavit of Relationship (AOR)</a:t>
            </a:r>
          </a:p>
          <a:p>
            <a:pPr marL="342900" marR="9950" indent="-342900" algn="just" rtl="0">
              <a:buFont typeface="+mj-lt"/>
              <a:buAutoNum type="arabicPeriod"/>
            </a:pPr>
            <a:endParaRPr lang="en-US" sz="1800" i="0" strike="noStrike" baseline="0" dirty="0">
              <a:solidFill>
                <a:srgbClr val="000000"/>
              </a:solidFill>
              <a:latin typeface="Calibri" panose="020F0502020204030204" pitchFamily="34" charset="0"/>
            </a:endParaRPr>
          </a:p>
          <a:p>
            <a:pPr marL="342900" marR="9950" indent="-342900" algn="just" rtl="0">
              <a:buFont typeface="+mj-lt"/>
              <a:buAutoNum type="arabicPeriod"/>
            </a:pPr>
            <a:r>
              <a:rPr lang="en-US" sz="1800" i="0" strike="noStrike" baseline="0" dirty="0">
                <a:solidFill>
                  <a:srgbClr val="000000"/>
                </a:solidFill>
                <a:latin typeface="Calibri" panose="020F0502020204030204" pitchFamily="34" charset="0"/>
              </a:rPr>
              <a:t>Preliminary Questionnaire (PQs)</a:t>
            </a:r>
          </a:p>
          <a:p>
            <a:pPr marL="342900" marR="9950" indent="-342900" algn="just" rtl="0">
              <a:buFont typeface="+mj-lt"/>
              <a:buAutoNum type="arabicPeriod"/>
            </a:pPr>
            <a:endParaRPr lang="en-US" sz="1800" i="0" strike="noStrike" baseline="0" dirty="0">
              <a:solidFill>
                <a:srgbClr val="000000"/>
              </a:solidFill>
              <a:latin typeface="Calibri" panose="020F0502020204030204" pitchFamily="34" charset="0"/>
            </a:endParaRPr>
          </a:p>
          <a:p>
            <a:pPr marL="342900" marR="9950" indent="-342900" algn="just" rtl="0">
              <a:buFont typeface="+mj-lt"/>
              <a:buAutoNum type="arabicPeriod"/>
            </a:pPr>
            <a:r>
              <a:rPr lang="en-US" sz="1800" i="0" strike="noStrike" baseline="0" dirty="0">
                <a:solidFill>
                  <a:srgbClr val="000000"/>
                </a:solidFill>
                <a:latin typeface="Calibri" panose="020F0502020204030204" pitchFamily="34" charset="0"/>
              </a:rPr>
              <a:t>Proof of legal status of U.S tie in the United States (Naturalization certificate, </a:t>
            </a:r>
            <a:r>
              <a:rPr lang="en-US" dirty="0">
                <a:solidFill>
                  <a:srgbClr val="000000"/>
                </a:solidFill>
                <a:latin typeface="Calibri" panose="020F0502020204030204" pitchFamily="34" charset="0"/>
              </a:rPr>
              <a:t>LPR </a:t>
            </a:r>
            <a:r>
              <a:rPr lang="en-US" sz="1800" i="0" strike="noStrike" baseline="0" dirty="0">
                <a:solidFill>
                  <a:srgbClr val="000000"/>
                </a:solidFill>
                <a:latin typeface="Calibri" panose="020F0502020204030204" pitchFamily="34" charset="0"/>
              </a:rPr>
              <a:t>card, I-94 </a:t>
            </a:r>
            <a:r>
              <a:rPr lang="en-US" sz="1800" i="0" strike="noStrike" baseline="0" dirty="0" err="1">
                <a:solidFill>
                  <a:srgbClr val="000000"/>
                </a:solidFill>
                <a:latin typeface="Calibri" panose="020F0502020204030204" pitchFamily="34" charset="0"/>
              </a:rPr>
              <a:t>etc</a:t>
            </a:r>
            <a:r>
              <a:rPr lang="en-US" sz="1800" i="0" strike="noStrike" baseline="0" dirty="0">
                <a:solidFill>
                  <a:srgbClr val="000000"/>
                </a:solidFill>
                <a:latin typeface="Calibri" panose="020F0502020204030204" pitchFamily="34" charset="0"/>
              </a:rPr>
              <a:t>)</a:t>
            </a:r>
          </a:p>
          <a:p>
            <a:pPr marL="342900" marR="9950" indent="-342900" algn="just" rtl="0">
              <a:buFont typeface="+mj-lt"/>
              <a:buAutoNum type="arabicPeriod"/>
            </a:pPr>
            <a:endParaRPr lang="en-US" dirty="0">
              <a:solidFill>
                <a:srgbClr val="000000"/>
              </a:solidFill>
              <a:latin typeface="Calibri" panose="020F0502020204030204" pitchFamily="34" charset="0"/>
            </a:endParaRPr>
          </a:p>
          <a:p>
            <a:pPr marL="342900" marR="9950" indent="-342900" algn="just">
              <a:buFont typeface="+mj-lt"/>
              <a:buAutoNum type="arabicPeriod"/>
            </a:pPr>
            <a:r>
              <a:rPr lang="en-US" sz="1800" i="0" strike="noStrike" baseline="0" dirty="0">
                <a:solidFill>
                  <a:srgbClr val="000000"/>
                </a:solidFill>
                <a:latin typeface="Calibri" panose="020F0502020204030204" pitchFamily="34" charset="0"/>
              </a:rPr>
              <a:t>Proof of relationship (Birth certificate, marriage certificate, Divorce certificate, Proof of name change </a:t>
            </a:r>
            <a:r>
              <a:rPr lang="en-US" sz="1800" i="0" strike="noStrike" baseline="0" dirty="0" err="1">
                <a:solidFill>
                  <a:srgbClr val="000000"/>
                </a:solidFill>
                <a:latin typeface="Calibri" panose="020F0502020204030204" pitchFamily="34" charset="0"/>
              </a:rPr>
              <a:t>etc</a:t>
            </a:r>
            <a:r>
              <a:rPr lang="en-US" sz="1800" i="0" strike="noStrike" baseline="0" dirty="0">
                <a:solidFill>
                  <a:srgbClr val="000000"/>
                </a:solidFill>
                <a:latin typeface="Calibri" panose="020F0502020204030204" pitchFamily="34" charset="0"/>
              </a:rPr>
              <a:t>) </a:t>
            </a:r>
          </a:p>
          <a:p>
            <a:pPr marL="342900" marR="9950" indent="-342900" algn="just">
              <a:buFont typeface="+mj-lt"/>
              <a:buAutoNum type="arabicPeriod"/>
            </a:pPr>
            <a:endParaRPr lang="en-US" sz="1800" i="0" strike="noStrike" baseline="0" dirty="0">
              <a:solidFill>
                <a:srgbClr val="000000"/>
              </a:solidFill>
              <a:latin typeface="Calibri" panose="020F0502020204030204" pitchFamily="34" charset="0"/>
            </a:endParaRPr>
          </a:p>
          <a:p>
            <a:pPr marL="342900" marR="9950" indent="-342900" algn="just">
              <a:buFont typeface="+mj-lt"/>
              <a:buAutoNum type="arabicPeriod"/>
            </a:pPr>
            <a:r>
              <a:rPr lang="en-US" sz="1800" i="0" strike="noStrike" baseline="0" dirty="0">
                <a:solidFill>
                  <a:srgbClr val="000000"/>
                </a:solidFill>
                <a:latin typeface="Calibri" panose="020F0502020204030204" pitchFamily="34" charset="0"/>
              </a:rPr>
              <a:t>Proof of identity of AOR beneficiaries (passports, birth certificate)</a:t>
            </a:r>
          </a:p>
          <a:p>
            <a:pPr marL="342900" marR="9950" indent="-342900" algn="just">
              <a:buFont typeface="+mj-lt"/>
              <a:buAutoNum type="arabicPeriod"/>
            </a:pPr>
            <a:endParaRPr lang="en-US" dirty="0">
              <a:solidFill>
                <a:srgbClr val="000000"/>
              </a:solidFill>
              <a:latin typeface="Calibri" panose="020F0502020204030204" pitchFamily="34" charset="0"/>
            </a:endParaRPr>
          </a:p>
          <a:p>
            <a:pPr marL="342900" marR="9950" indent="-342900" algn="just">
              <a:buFont typeface="+mj-lt"/>
              <a:buAutoNum type="arabicPeriod"/>
            </a:pPr>
            <a:r>
              <a:rPr lang="en-US" sz="1800" i="0" strike="noStrike" baseline="0" dirty="0">
                <a:solidFill>
                  <a:srgbClr val="000000"/>
                </a:solidFill>
                <a:latin typeface="Calibri" panose="020F0502020204030204" pitchFamily="34" charset="0"/>
              </a:rPr>
              <a:t>Full frontal U.S. passport size photos</a:t>
            </a:r>
          </a:p>
          <a:p>
            <a:pPr marR="9950" algn="just"/>
            <a:endParaRPr lang="en-US" sz="1800" b="1" i="0" u="sng" strike="noStrike" baseline="0" dirty="0">
              <a:solidFill>
                <a:srgbClr val="000000"/>
              </a:solidFill>
              <a:latin typeface="Calibri" panose="020F0502020204030204" pitchFamily="34" charset="0"/>
            </a:endParaRPr>
          </a:p>
          <a:p>
            <a:pPr marR="9950" algn="just"/>
            <a:endParaRPr lang="en-US" sz="1800" b="1" i="0" u="sng" strike="noStrike" baseline="0" dirty="0">
              <a:solidFill>
                <a:srgbClr val="000000"/>
              </a:solidFill>
              <a:latin typeface="Calibri" panose="020F0502020204030204" pitchFamily="34" charset="0"/>
            </a:endParaRPr>
          </a:p>
          <a:p>
            <a:pPr marR="9950" algn="just" rtl="0"/>
            <a:endParaRPr lang="en-US" sz="1800" b="1" i="0" u="sng" strike="noStrike" baseline="0" dirty="0">
              <a:solidFill>
                <a:srgbClr val="000000"/>
              </a:solidFill>
              <a:latin typeface="Calibri" panose="020F0502020204030204" pitchFamily="34" charset="0"/>
            </a:endParaRPr>
          </a:p>
          <a:p>
            <a:pPr marR="9950" algn="just" rtl="0"/>
            <a:endParaRPr lang="en-US" sz="1800" b="0" i="0" u="none" strike="noStrike" baseline="0" dirty="0">
              <a:solidFill>
                <a:srgbClr val="000000"/>
              </a:solidFill>
              <a:latin typeface="Calibri" panose="020F0502020204030204" pitchFamily="34" charset="0"/>
            </a:endParaRPr>
          </a:p>
        </p:txBody>
      </p:sp>
      <p:sp>
        <p:nvSpPr>
          <p:cNvPr id="13" name="Rectangle: Rounded Corners 12">
            <a:extLst>
              <a:ext uri="{FF2B5EF4-FFF2-40B4-BE49-F238E27FC236}">
                <a16:creationId xmlns:a16="http://schemas.microsoft.com/office/drawing/2014/main" id="{1C52AC94-48D1-4E58-A62A-E6DF7C68BD02}"/>
              </a:ext>
            </a:extLst>
          </p:cNvPr>
          <p:cNvSpPr/>
          <p:nvPr/>
        </p:nvSpPr>
        <p:spPr>
          <a:xfrm>
            <a:off x="624579" y="977491"/>
            <a:ext cx="10942842" cy="542554"/>
          </a:xfrm>
          <a:prstGeom prst="roundRect">
            <a:avLst/>
          </a:prstGeom>
          <a:solidFill>
            <a:srgbClr val="00765A"/>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Open Sans" panose="020B0606030504020204" pitchFamily="34" charset="0"/>
                <a:ea typeface="Open Sans" panose="020B0606030504020204" pitchFamily="34" charset="0"/>
                <a:cs typeface="Open Sans" panose="020B0606030504020204" pitchFamily="34" charset="0"/>
              </a:rPr>
              <a:t>Required Documents: FSU AOR package</a:t>
            </a:r>
          </a:p>
        </p:txBody>
      </p:sp>
    </p:spTree>
    <p:extLst>
      <p:ext uri="{BB962C8B-B14F-4D97-AF65-F5344CB8AC3E}">
        <p14:creationId xmlns:p14="http://schemas.microsoft.com/office/powerpoint/2010/main" val="1984998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FC278DE-78A5-4ED5-B3B0-0C7C64F2F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703" y="524998"/>
            <a:ext cx="5035088" cy="6047252"/>
          </a:xfrm>
          <a:prstGeom prst="rect">
            <a:avLst/>
          </a:prstGeom>
        </p:spPr>
      </p:pic>
    </p:spTree>
    <p:extLst>
      <p:ext uri="{BB962C8B-B14F-4D97-AF65-F5344CB8AC3E}">
        <p14:creationId xmlns:p14="http://schemas.microsoft.com/office/powerpoint/2010/main" val="76141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8189053"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10395357"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8123619"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Q&amp;A</a:t>
            </a:r>
          </a:p>
        </p:txBody>
      </p:sp>
      <p:sp>
        <p:nvSpPr>
          <p:cNvPr id="9" name="TextBox 8">
            <a:extLst>
              <a:ext uri="{FF2B5EF4-FFF2-40B4-BE49-F238E27FC236}">
                <a16:creationId xmlns:a16="http://schemas.microsoft.com/office/drawing/2014/main" id="{D9B3A551-F144-424F-A417-E2F297ADDD0F}"/>
              </a:ext>
            </a:extLst>
          </p:cNvPr>
          <p:cNvSpPr txBox="1"/>
          <p:nvPr/>
        </p:nvSpPr>
        <p:spPr>
          <a:xfrm>
            <a:off x="10043788" y="1568857"/>
            <a:ext cx="125177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477328"/>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Typing into the chat box</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Asking questions in the Q&amp;A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Raising your hand</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627132" y="4705450"/>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877504" y="5044104"/>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Tree>
    <p:extLst>
      <p:ext uri="{BB962C8B-B14F-4D97-AF65-F5344CB8AC3E}">
        <p14:creationId xmlns:p14="http://schemas.microsoft.com/office/powerpoint/2010/main" val="45997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CF06971-3DFE-4352-B745-0B43A533E9A4}"/>
              </a:ext>
            </a:extLst>
          </p:cNvPr>
          <p:cNvSpPr txBox="1"/>
          <p:nvPr/>
        </p:nvSpPr>
        <p:spPr>
          <a:xfrm>
            <a:off x="755423" y="803992"/>
            <a:ext cx="10681153" cy="1446550"/>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Tips on avoiding common mistakes when filing AORs </a:t>
            </a:r>
          </a:p>
        </p:txBody>
      </p:sp>
      <p:sp>
        <p:nvSpPr>
          <p:cNvPr id="10" name="Content Placeholder 2">
            <a:extLst>
              <a:ext uri="{FF2B5EF4-FFF2-40B4-BE49-F238E27FC236}">
                <a16:creationId xmlns:a16="http://schemas.microsoft.com/office/drawing/2014/main" id="{4D276342-8FCE-4D77-B501-B7B89ADB3F03}"/>
              </a:ext>
            </a:extLst>
          </p:cNvPr>
          <p:cNvSpPr txBox="1">
            <a:spLocks/>
          </p:cNvSpPr>
          <p:nvPr/>
        </p:nvSpPr>
        <p:spPr>
          <a:xfrm>
            <a:off x="4909629" y="3021571"/>
            <a:ext cx="6327601" cy="3411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Follow requirements for each program</a:t>
            </a:r>
          </a:p>
          <a:p>
            <a:r>
              <a:rPr lang="en-US" sz="2000" dirty="0"/>
              <a:t>Verify that each field is completed or is marked with N/A</a:t>
            </a:r>
          </a:p>
          <a:p>
            <a:r>
              <a:rPr lang="en-US" sz="2000" dirty="0"/>
              <a:t>Check for names/spelling errors. Spelling should match documentation provided</a:t>
            </a:r>
          </a:p>
          <a:p>
            <a:r>
              <a:rPr lang="en-US" sz="2000" dirty="0"/>
              <a:t>Document copies must be clear and readable</a:t>
            </a:r>
          </a:p>
          <a:p>
            <a:r>
              <a:rPr lang="en-US" sz="2000" dirty="0"/>
              <a:t>Utilize resources on </a:t>
            </a:r>
            <a:r>
              <a:rPr lang="en-US" sz="2000" dirty="0">
                <a:hlinkClick r:id="rId2"/>
              </a:rPr>
              <a:t>MRSConnect AOR page </a:t>
            </a:r>
            <a:r>
              <a:rPr lang="en-US" sz="2000" dirty="0"/>
              <a:t>(must have an MRSConnect account and be logged in)</a:t>
            </a:r>
          </a:p>
          <a:p>
            <a:pPr marL="914400" lvl="2" indent="0">
              <a:buNone/>
            </a:pPr>
            <a:endParaRPr lang="en-US" sz="1800" dirty="0"/>
          </a:p>
          <a:p>
            <a:pPr marL="914400" lvl="2" indent="0">
              <a:buNone/>
            </a:pPr>
            <a:endParaRPr lang="en-US" sz="1800" dirty="0"/>
          </a:p>
          <a:p>
            <a:endParaRPr lang="en-US" sz="2000" dirty="0"/>
          </a:p>
          <a:p>
            <a:pPr marL="0" indent="0">
              <a:buFont typeface="Arial" panose="020B0604020202020204" pitchFamily="34" charset="0"/>
              <a:buNone/>
            </a:pPr>
            <a:endParaRPr lang="en-US" dirty="0"/>
          </a:p>
          <a:p>
            <a:endParaRPr lang="en-US" dirty="0"/>
          </a:p>
        </p:txBody>
      </p:sp>
      <p:sp>
        <p:nvSpPr>
          <p:cNvPr id="11" name="Content Placeholder 2">
            <a:extLst>
              <a:ext uri="{FF2B5EF4-FFF2-40B4-BE49-F238E27FC236}">
                <a16:creationId xmlns:a16="http://schemas.microsoft.com/office/drawing/2014/main" id="{D5A7646E-6A57-4444-BAEB-145F3FFC0571}"/>
              </a:ext>
            </a:extLst>
          </p:cNvPr>
          <p:cNvSpPr txBox="1">
            <a:spLocks/>
          </p:cNvSpPr>
          <p:nvPr/>
        </p:nvSpPr>
        <p:spPr>
          <a:xfrm>
            <a:off x="6749041" y="2250542"/>
            <a:ext cx="4318000" cy="3411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pic>
        <p:nvPicPr>
          <p:cNvPr id="3" name="Graphic 2" descr="Lightbulb and gear with solid fill">
            <a:extLst>
              <a:ext uri="{FF2B5EF4-FFF2-40B4-BE49-F238E27FC236}">
                <a16:creationId xmlns:a16="http://schemas.microsoft.com/office/drawing/2014/main" id="{42640963-3737-49F7-92E4-DD69931D87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715" y="3204554"/>
            <a:ext cx="1956909" cy="1956909"/>
          </a:xfrm>
          <a:prstGeom prst="rect">
            <a:avLst/>
          </a:prstGeom>
        </p:spPr>
      </p:pic>
    </p:spTree>
    <p:extLst>
      <p:ext uri="{BB962C8B-B14F-4D97-AF65-F5344CB8AC3E}">
        <p14:creationId xmlns:p14="http://schemas.microsoft.com/office/powerpoint/2010/main" val="225962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280A-9320-4854-ADBD-7DC3D96BA68F}"/>
              </a:ext>
            </a:extLst>
          </p:cNvPr>
          <p:cNvSpPr>
            <a:spLocks noGrp="1"/>
          </p:cNvSpPr>
          <p:nvPr>
            <p:ph type="ctrTitle"/>
          </p:nvPr>
        </p:nvSpPr>
        <p:spPr>
          <a:xfrm>
            <a:off x="3178206" y="323443"/>
            <a:ext cx="5609676" cy="1373892"/>
          </a:xfrm>
        </p:spPr>
        <p:txBody>
          <a:bodyPr>
            <a:norm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Lautenberg AOR Submission: RIF</a:t>
            </a:r>
          </a:p>
        </p:txBody>
      </p:sp>
      <p:sp>
        <p:nvSpPr>
          <p:cNvPr id="6" name="Subtitle 2">
            <a:extLst>
              <a:ext uri="{FF2B5EF4-FFF2-40B4-BE49-F238E27FC236}">
                <a16:creationId xmlns:a16="http://schemas.microsoft.com/office/drawing/2014/main" id="{2B9A677E-5EE4-411F-8DF8-3748F48682E1}"/>
              </a:ext>
            </a:extLst>
          </p:cNvPr>
          <p:cNvSpPr txBox="1">
            <a:spLocks/>
          </p:cNvSpPr>
          <p:nvPr/>
        </p:nvSpPr>
        <p:spPr>
          <a:xfrm>
            <a:off x="6532289" y="5987166"/>
            <a:ext cx="5859607" cy="974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t>USCCB submission mailbox: </a:t>
            </a:r>
            <a:r>
              <a:rPr lang="en-US" sz="1600" dirty="0">
                <a:hlinkClick r:id="rId3"/>
              </a:rPr>
              <a:t>AOR@usccb.org</a:t>
            </a:r>
            <a:endParaRPr lang="en-US" sz="1600" dirty="0"/>
          </a:p>
          <a:p>
            <a:pPr algn="l"/>
            <a:r>
              <a:rPr lang="en-US" sz="1600" dirty="0"/>
              <a:t>USCCB inquiry mailbox: </a:t>
            </a:r>
            <a:r>
              <a:rPr lang="en-US" sz="1600" dirty="0">
                <a:hlinkClick r:id="rId4"/>
              </a:rPr>
              <a:t>AORcommunication@usccb.org</a:t>
            </a:r>
            <a:endParaRPr lang="en-US" sz="1600" dirty="0"/>
          </a:p>
          <a:p>
            <a:pPr algn="l"/>
            <a:endParaRPr lang="en-US" sz="1600" dirty="0"/>
          </a:p>
          <a:p>
            <a:endParaRPr lang="en-US" sz="1900" dirty="0"/>
          </a:p>
        </p:txBody>
      </p:sp>
      <p:sp>
        <p:nvSpPr>
          <p:cNvPr id="8" name="TextBox 7">
            <a:extLst>
              <a:ext uri="{FF2B5EF4-FFF2-40B4-BE49-F238E27FC236}">
                <a16:creationId xmlns:a16="http://schemas.microsoft.com/office/drawing/2014/main" id="{EB4C3D16-32C7-4EB0-9C3B-6B671D5690C7}"/>
              </a:ext>
            </a:extLst>
          </p:cNvPr>
          <p:cNvSpPr txBox="1"/>
          <p:nvPr/>
        </p:nvSpPr>
        <p:spPr>
          <a:xfrm>
            <a:off x="470505" y="1898270"/>
            <a:ext cx="5393048" cy="5062924"/>
          </a:xfrm>
          <a:prstGeom prst="rect">
            <a:avLst/>
          </a:prstGeom>
          <a:noFill/>
        </p:spPr>
        <p:txBody>
          <a:bodyPr wrap="square">
            <a:spAutoFit/>
          </a:bodyPr>
          <a:lstStyle/>
          <a:p>
            <a:pPr marL="342900" indent="-342900" rtl="0" fontAlgn="base">
              <a:spcBef>
                <a:spcPts val="0"/>
              </a:spcBef>
              <a:spcAft>
                <a:spcPts val="0"/>
              </a:spcAft>
              <a:buFont typeface="Arial" panose="020B0604020202020204" pitchFamily="34" charset="0"/>
              <a:buChar char="•"/>
            </a:pPr>
            <a:r>
              <a:rPr lang="en-US" sz="1900" dirty="0"/>
              <a:t>Verify Applicant Checklist to ensure all required documents are included</a:t>
            </a:r>
          </a:p>
          <a:p>
            <a:pPr rtl="0" fontAlgn="base">
              <a:spcBef>
                <a:spcPts val="0"/>
              </a:spcBef>
              <a:spcAft>
                <a:spcPts val="0"/>
              </a:spcAft>
              <a:buFont typeface="Arial" panose="020B0604020202020204" pitchFamily="34" charset="0"/>
              <a:buChar char="•"/>
            </a:pPr>
            <a:endParaRPr lang="en-US" sz="1900" dirty="0"/>
          </a:p>
          <a:p>
            <a:pPr marL="342900" indent="-342900" rtl="0" fontAlgn="base">
              <a:spcBef>
                <a:spcPts val="0"/>
              </a:spcBef>
              <a:spcAft>
                <a:spcPts val="0"/>
              </a:spcAft>
              <a:buFont typeface="Arial" panose="020B0604020202020204" pitchFamily="34" charset="0"/>
              <a:buChar char="•"/>
            </a:pPr>
            <a:r>
              <a:rPr lang="en-US" sz="1900" dirty="0"/>
              <a:t>Each document must be its own pdf file</a:t>
            </a:r>
          </a:p>
          <a:p>
            <a:pPr rtl="0" fontAlgn="base">
              <a:spcBef>
                <a:spcPts val="0"/>
              </a:spcBef>
              <a:spcAft>
                <a:spcPts val="0"/>
              </a:spcAft>
              <a:buFont typeface="Arial" panose="020B0604020202020204" pitchFamily="34" charset="0"/>
              <a:buChar char="•"/>
            </a:pPr>
            <a:endParaRPr lang="en-US" sz="1900" dirty="0"/>
          </a:p>
          <a:p>
            <a:pPr marL="342900" indent="-342900" rtl="0" fontAlgn="base">
              <a:spcBef>
                <a:spcPts val="0"/>
              </a:spcBef>
              <a:spcAft>
                <a:spcPts val="0"/>
              </a:spcAft>
              <a:buFont typeface="Arial" panose="020B0604020202020204" pitchFamily="34" charset="0"/>
              <a:buChar char="•"/>
            </a:pPr>
            <a:r>
              <a:rPr lang="en-US" sz="1900" dirty="0"/>
              <a:t>Save AOR file and documents using the proper naming convention</a:t>
            </a:r>
          </a:p>
          <a:p>
            <a:pPr marL="342900" indent="-342900" rtl="0" fontAlgn="base">
              <a:spcBef>
                <a:spcPts val="0"/>
              </a:spcBef>
              <a:spcAft>
                <a:spcPts val="0"/>
              </a:spcAft>
              <a:buFont typeface="Arial" panose="020B0604020202020204" pitchFamily="34" charset="0"/>
              <a:buChar char="•"/>
            </a:pPr>
            <a:endParaRPr lang="en-US" sz="1900" dirty="0"/>
          </a:p>
          <a:p>
            <a:pPr marL="342900" indent="-342900" rtl="0" fontAlgn="base">
              <a:spcBef>
                <a:spcPts val="0"/>
              </a:spcBef>
              <a:spcAft>
                <a:spcPts val="0"/>
              </a:spcAft>
              <a:buFont typeface="Arial" panose="020B0604020202020204" pitchFamily="34" charset="0"/>
              <a:buChar char="•"/>
            </a:pPr>
            <a:r>
              <a:rPr lang="en-US" sz="1900" dirty="0"/>
              <a:t>Send email to USCCB with all required files attached</a:t>
            </a:r>
          </a:p>
          <a:p>
            <a:pPr rtl="0" fontAlgn="base">
              <a:spcBef>
                <a:spcPts val="0"/>
              </a:spcBef>
              <a:spcAft>
                <a:spcPts val="0"/>
              </a:spcAft>
              <a:buFont typeface="Arial" panose="020B0604020202020204" pitchFamily="34" charset="0"/>
              <a:buChar char="•"/>
            </a:pPr>
            <a:endParaRPr lang="en-US" sz="1900" dirty="0"/>
          </a:p>
          <a:p>
            <a:pPr marL="342900" indent="-342900" fontAlgn="base">
              <a:buFont typeface="Arial" panose="020B0604020202020204" pitchFamily="34" charset="0"/>
              <a:buChar char="•"/>
            </a:pPr>
            <a:r>
              <a:rPr lang="en-US" sz="1900" dirty="0"/>
              <a:t>Can be sent as a zip folder or multiple emails</a:t>
            </a:r>
          </a:p>
          <a:p>
            <a:pPr marL="342900" indent="-342900" fontAlgn="base">
              <a:buFont typeface="Arial" panose="020B0604020202020204" pitchFamily="34" charset="0"/>
              <a:buChar char="•"/>
            </a:pPr>
            <a:endParaRPr lang="en-US" sz="1900" dirty="0"/>
          </a:p>
          <a:p>
            <a:pPr marL="342900" indent="-342900" fontAlgn="base">
              <a:buFont typeface="Arial" panose="020B0604020202020204" pitchFamily="34" charset="0"/>
              <a:buChar char="•"/>
            </a:pPr>
            <a:r>
              <a:rPr lang="en-US" sz="1900" dirty="0"/>
              <a:t>Indicate the RA Application Number in the subject line. Ex: New RIF AOR Submission - BERST50</a:t>
            </a:r>
          </a:p>
          <a:p>
            <a:pPr rtl="0" fontAlgn="base">
              <a:spcBef>
                <a:spcPts val="0"/>
              </a:spcBef>
              <a:spcAft>
                <a:spcPts val="0"/>
              </a:spcAft>
            </a:pPr>
            <a:r>
              <a:rPr lang="en-US" sz="1900" dirty="0"/>
              <a:t> </a:t>
            </a:r>
          </a:p>
        </p:txBody>
      </p:sp>
      <p:pic>
        <p:nvPicPr>
          <p:cNvPr id="4" name="Picture 3" descr="Table&#10;&#10;Description automatically generated">
            <a:extLst>
              <a:ext uri="{FF2B5EF4-FFF2-40B4-BE49-F238E27FC236}">
                <a16:creationId xmlns:a16="http://schemas.microsoft.com/office/drawing/2014/main" id="{02F9CE7C-CAC6-42E2-944E-BE8D79671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8448" y="2040526"/>
            <a:ext cx="5569578" cy="3603449"/>
          </a:xfrm>
          <a:prstGeom prst="rect">
            <a:avLst/>
          </a:prstGeom>
        </p:spPr>
      </p:pic>
    </p:spTree>
    <p:extLst>
      <p:ext uri="{BB962C8B-B14F-4D97-AF65-F5344CB8AC3E}">
        <p14:creationId xmlns:p14="http://schemas.microsoft.com/office/powerpoint/2010/main" val="359603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3BDA8DC-6597-4BE2-83C0-9BDAF62E098A}"/>
              </a:ext>
            </a:extLst>
          </p:cNvPr>
          <p:cNvSpPr/>
          <p:nvPr/>
        </p:nvSpPr>
        <p:spPr>
          <a:xfrm>
            <a:off x="3275189" y="5398467"/>
            <a:ext cx="5009829" cy="1182256"/>
          </a:xfrm>
          <a:prstGeom prst="roundRect">
            <a:avLst/>
          </a:prstGeom>
          <a:solidFill>
            <a:schemeClr val="bg2"/>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 name="Title 1">
            <a:extLst>
              <a:ext uri="{FF2B5EF4-FFF2-40B4-BE49-F238E27FC236}">
                <a16:creationId xmlns:a16="http://schemas.microsoft.com/office/drawing/2014/main" id="{D446280A-9320-4854-ADBD-7DC3D96BA68F}"/>
              </a:ext>
            </a:extLst>
          </p:cNvPr>
          <p:cNvSpPr>
            <a:spLocks noGrp="1"/>
          </p:cNvSpPr>
          <p:nvPr>
            <p:ph type="ctrTitle"/>
          </p:nvPr>
        </p:nvSpPr>
        <p:spPr>
          <a:xfrm>
            <a:off x="2762940" y="323443"/>
            <a:ext cx="6666119" cy="1373892"/>
          </a:xfrm>
        </p:spPr>
        <p:txBody>
          <a:bodyPr>
            <a:norm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Lautenberg AOR Submission: FSU</a:t>
            </a:r>
          </a:p>
        </p:txBody>
      </p:sp>
      <p:sp>
        <p:nvSpPr>
          <p:cNvPr id="6" name="Subtitle 2">
            <a:extLst>
              <a:ext uri="{FF2B5EF4-FFF2-40B4-BE49-F238E27FC236}">
                <a16:creationId xmlns:a16="http://schemas.microsoft.com/office/drawing/2014/main" id="{2B9A677E-5EE4-411F-8DF8-3748F48682E1}"/>
              </a:ext>
            </a:extLst>
          </p:cNvPr>
          <p:cNvSpPr txBox="1">
            <a:spLocks/>
          </p:cNvSpPr>
          <p:nvPr/>
        </p:nvSpPr>
        <p:spPr>
          <a:xfrm>
            <a:off x="3413414" y="5721694"/>
            <a:ext cx="5859607" cy="974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t>USCCB submission mailbox: </a:t>
            </a:r>
            <a:r>
              <a:rPr lang="en-US" sz="1600" dirty="0">
                <a:hlinkClick r:id="rId2"/>
              </a:rPr>
              <a:t>AOR@usccb.org</a:t>
            </a:r>
            <a:endParaRPr lang="en-US" sz="1600" dirty="0"/>
          </a:p>
          <a:p>
            <a:pPr algn="l"/>
            <a:r>
              <a:rPr lang="en-US" sz="1600" dirty="0"/>
              <a:t>USCCB inquiry mailbox: </a:t>
            </a:r>
            <a:r>
              <a:rPr lang="en-US" sz="1600" dirty="0">
                <a:hlinkClick r:id="rId3"/>
              </a:rPr>
              <a:t>AORcommunication@usccb.org</a:t>
            </a:r>
            <a:endParaRPr lang="en-US" sz="1600" dirty="0"/>
          </a:p>
          <a:p>
            <a:pPr algn="l"/>
            <a:endParaRPr lang="en-US" sz="1600" dirty="0"/>
          </a:p>
          <a:p>
            <a:endParaRPr lang="en-US" sz="1900" dirty="0"/>
          </a:p>
        </p:txBody>
      </p:sp>
      <p:sp>
        <p:nvSpPr>
          <p:cNvPr id="7" name="TextBox 6">
            <a:extLst>
              <a:ext uri="{FF2B5EF4-FFF2-40B4-BE49-F238E27FC236}">
                <a16:creationId xmlns:a16="http://schemas.microsoft.com/office/drawing/2014/main" id="{DF1CA0CD-F689-40E4-9166-59D7BCFEC639}"/>
              </a:ext>
            </a:extLst>
          </p:cNvPr>
          <p:cNvSpPr txBox="1"/>
          <p:nvPr/>
        </p:nvSpPr>
        <p:spPr>
          <a:xfrm>
            <a:off x="629391" y="2377800"/>
            <a:ext cx="4267098" cy="3016210"/>
          </a:xfrm>
          <a:prstGeom prst="rect">
            <a:avLst/>
          </a:prstGeom>
          <a:noFill/>
        </p:spPr>
        <p:txBody>
          <a:bodyPr wrap="square">
            <a:spAutoFit/>
          </a:bodyPr>
          <a:lstStyle/>
          <a:p>
            <a:pPr marL="342900" indent="-342900" rtl="0" fontAlgn="base">
              <a:spcBef>
                <a:spcPts val="0"/>
              </a:spcBef>
              <a:spcAft>
                <a:spcPts val="0"/>
              </a:spcAft>
              <a:buFont typeface="Arial" panose="020B0604020202020204" pitchFamily="34" charset="0"/>
              <a:buChar char="•"/>
            </a:pPr>
            <a:r>
              <a:rPr lang="en-US" sz="1900" dirty="0"/>
              <a:t>Save AOR file and documents using the proper naming convention</a:t>
            </a:r>
          </a:p>
          <a:p>
            <a:pPr marL="342900" indent="-342900" rtl="0" fontAlgn="base">
              <a:spcBef>
                <a:spcPts val="0"/>
              </a:spcBef>
              <a:spcAft>
                <a:spcPts val="0"/>
              </a:spcAft>
              <a:buFont typeface="Arial" panose="020B0604020202020204" pitchFamily="34" charset="0"/>
              <a:buChar char="•"/>
            </a:pPr>
            <a:endParaRPr lang="en-US" sz="1900" dirty="0"/>
          </a:p>
          <a:p>
            <a:pPr marL="342900" indent="-342900" rtl="0" fontAlgn="base">
              <a:spcBef>
                <a:spcPts val="0"/>
              </a:spcBef>
              <a:spcAft>
                <a:spcPts val="0"/>
              </a:spcAft>
              <a:buFont typeface="Arial" panose="020B0604020202020204" pitchFamily="34" charset="0"/>
              <a:buChar char="•"/>
            </a:pPr>
            <a:r>
              <a:rPr lang="en-US" sz="1900" dirty="0"/>
              <a:t>Only one PDF is needed</a:t>
            </a:r>
          </a:p>
          <a:p>
            <a:pPr rtl="0" fontAlgn="base">
              <a:spcBef>
                <a:spcPts val="0"/>
              </a:spcBef>
              <a:spcAft>
                <a:spcPts val="0"/>
              </a:spcAft>
              <a:buFont typeface="Arial" panose="020B0604020202020204" pitchFamily="34" charset="0"/>
              <a:buChar char="•"/>
            </a:pPr>
            <a:endParaRPr lang="en-US" sz="1900" dirty="0"/>
          </a:p>
          <a:p>
            <a:pPr marL="342900" indent="-342900" rtl="0" fontAlgn="base">
              <a:spcBef>
                <a:spcPts val="0"/>
              </a:spcBef>
              <a:spcAft>
                <a:spcPts val="0"/>
              </a:spcAft>
              <a:buFont typeface="Arial" panose="020B0604020202020204" pitchFamily="34" charset="0"/>
              <a:buChar char="•"/>
            </a:pPr>
            <a:r>
              <a:rPr lang="en-US" sz="1900" dirty="0"/>
              <a:t>Send email to USCCB with all required files attached</a:t>
            </a:r>
          </a:p>
          <a:p>
            <a:pPr rtl="0" fontAlgn="base">
              <a:spcBef>
                <a:spcPts val="0"/>
              </a:spcBef>
              <a:spcAft>
                <a:spcPts val="0"/>
              </a:spcAft>
              <a:buFont typeface="Arial" panose="020B0604020202020204" pitchFamily="34" charset="0"/>
              <a:buChar char="•"/>
            </a:pPr>
            <a:endParaRPr lang="en-US" sz="1900" dirty="0"/>
          </a:p>
          <a:p>
            <a:pPr fontAlgn="base"/>
            <a:endParaRPr lang="en-US" sz="1900" dirty="0"/>
          </a:p>
          <a:p>
            <a:pPr rtl="0" fontAlgn="base">
              <a:spcBef>
                <a:spcPts val="0"/>
              </a:spcBef>
              <a:spcAft>
                <a:spcPts val="0"/>
              </a:spcAft>
            </a:pPr>
            <a:r>
              <a:rPr lang="en-US" sz="1900" dirty="0"/>
              <a:t> </a:t>
            </a:r>
          </a:p>
        </p:txBody>
      </p:sp>
      <p:sp>
        <p:nvSpPr>
          <p:cNvPr id="11" name="TextBox 10">
            <a:extLst>
              <a:ext uri="{FF2B5EF4-FFF2-40B4-BE49-F238E27FC236}">
                <a16:creationId xmlns:a16="http://schemas.microsoft.com/office/drawing/2014/main" id="{442F22B8-E798-48F6-A4E4-C8E0C655CB59}"/>
              </a:ext>
            </a:extLst>
          </p:cNvPr>
          <p:cNvSpPr txBox="1"/>
          <p:nvPr/>
        </p:nvSpPr>
        <p:spPr>
          <a:xfrm>
            <a:off x="5697682" y="2377800"/>
            <a:ext cx="6418118" cy="2585323"/>
          </a:xfrm>
          <a:prstGeom prst="rect">
            <a:avLst/>
          </a:prstGeom>
          <a:noFill/>
        </p:spPr>
        <p:txBody>
          <a:bodyPr wrap="square">
            <a:spAutoFit/>
          </a:bodyPr>
          <a:lstStyle/>
          <a:p>
            <a:pPr marL="342900" indent="-342900" fontAlgn="base">
              <a:buFont typeface="Arial" panose="020B0604020202020204" pitchFamily="34" charset="0"/>
              <a:buChar char="•"/>
            </a:pPr>
            <a:r>
              <a:rPr lang="en-US" sz="1800" dirty="0"/>
              <a:t>Can be sent as a zip file</a:t>
            </a:r>
          </a:p>
          <a:p>
            <a:pPr marL="342900" indent="-342900" fontAlgn="base">
              <a:buFont typeface="Arial" panose="020B0604020202020204" pitchFamily="34" charset="0"/>
              <a:buChar char="•"/>
            </a:pPr>
            <a:endParaRPr lang="en-US" sz="1800" dirty="0"/>
          </a:p>
          <a:p>
            <a:pPr marL="342900" indent="-342900" fontAlgn="base">
              <a:buFont typeface="Arial" panose="020B0604020202020204" pitchFamily="34" charset="0"/>
              <a:buChar char="•"/>
            </a:pPr>
            <a:r>
              <a:rPr lang="en-US" sz="1800" dirty="0"/>
              <a:t>Indicate Pre-case ID in the subject line. </a:t>
            </a:r>
          </a:p>
          <a:p>
            <a:pPr marL="342900" indent="-342900" fontAlgn="base">
              <a:buFont typeface="Arial" panose="020B0604020202020204" pitchFamily="34" charset="0"/>
              <a:buChar char="•"/>
            </a:pPr>
            <a:r>
              <a:rPr lang="en-US" sz="1800" dirty="0"/>
              <a:t>Ex: New FSU AOR Submission – NCUSCC01_12APR2022_IVAN</a:t>
            </a:r>
          </a:p>
          <a:p>
            <a:pPr fontAlgn="base"/>
            <a:endParaRPr lang="en-US" sz="1800" dirty="0"/>
          </a:p>
          <a:p>
            <a:pPr marL="342900" indent="-342900" fontAlgn="base">
              <a:buFont typeface="Arial" panose="020B0604020202020204" pitchFamily="34" charset="0"/>
              <a:buChar char="•"/>
            </a:pPr>
            <a:r>
              <a:rPr lang="en-US" sz="1800" dirty="0"/>
              <a:t>If anchor intends to submit multiple AORs, additional AOR must include a 1, 2, 3, etc. after the final part of the Pre-Case ID</a:t>
            </a:r>
          </a:p>
          <a:p>
            <a:pPr fontAlgn="base"/>
            <a:endParaRPr lang="en-US" sz="1800" dirty="0"/>
          </a:p>
        </p:txBody>
      </p:sp>
    </p:spTree>
    <p:extLst>
      <p:ext uri="{BB962C8B-B14F-4D97-AF65-F5344CB8AC3E}">
        <p14:creationId xmlns:p14="http://schemas.microsoft.com/office/powerpoint/2010/main" val="74276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CF06971-3DFE-4352-B745-0B43A533E9A4}"/>
              </a:ext>
            </a:extLst>
          </p:cNvPr>
          <p:cNvSpPr txBox="1"/>
          <p:nvPr/>
        </p:nvSpPr>
        <p:spPr>
          <a:xfrm>
            <a:off x="679642" y="864495"/>
            <a:ext cx="10681153" cy="769441"/>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AOR Rejection Letter: What To Do?</a:t>
            </a:r>
          </a:p>
        </p:txBody>
      </p:sp>
      <p:sp>
        <p:nvSpPr>
          <p:cNvPr id="10" name="Content Placeholder 2">
            <a:extLst>
              <a:ext uri="{FF2B5EF4-FFF2-40B4-BE49-F238E27FC236}">
                <a16:creationId xmlns:a16="http://schemas.microsoft.com/office/drawing/2014/main" id="{4D276342-8FCE-4D77-B501-B7B89ADB3F03}"/>
              </a:ext>
            </a:extLst>
          </p:cNvPr>
          <p:cNvSpPr txBox="1">
            <a:spLocks/>
          </p:cNvSpPr>
          <p:nvPr/>
        </p:nvSpPr>
        <p:spPr>
          <a:xfrm>
            <a:off x="4739440" y="2582185"/>
            <a:ext cx="6327601" cy="3411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USCCB will notify you of a rejection for your case</a:t>
            </a:r>
          </a:p>
          <a:p>
            <a:r>
              <a:rPr lang="en-US" sz="2000" dirty="0"/>
              <a:t>Re-vetting of the entire AOR</a:t>
            </a:r>
          </a:p>
          <a:p>
            <a:r>
              <a:rPr lang="en-US" sz="2000" dirty="0"/>
              <a:t>90 days correction deadline</a:t>
            </a:r>
          </a:p>
          <a:p>
            <a:r>
              <a:rPr lang="en-US" sz="2000" dirty="0"/>
              <a:t>Reach out to UST, make corrections AOR and/or provide all additional documents requested</a:t>
            </a:r>
          </a:p>
          <a:p>
            <a:r>
              <a:rPr lang="en-US" sz="2000" dirty="0"/>
              <a:t>Send corrected AOR early </a:t>
            </a:r>
          </a:p>
          <a:p>
            <a:endParaRPr lang="en-US" sz="2000" dirty="0"/>
          </a:p>
          <a:p>
            <a:pPr marL="914400" lvl="2" indent="0">
              <a:buNone/>
            </a:pPr>
            <a:endParaRPr lang="en-US" sz="1800" dirty="0"/>
          </a:p>
          <a:p>
            <a:pPr marL="914400" lvl="2" indent="0">
              <a:buNone/>
            </a:pPr>
            <a:endParaRPr lang="en-US" sz="1800" dirty="0"/>
          </a:p>
          <a:p>
            <a:endParaRPr lang="en-US" sz="2000" dirty="0"/>
          </a:p>
          <a:p>
            <a:pPr marL="0" indent="0">
              <a:buFont typeface="Arial" panose="020B0604020202020204" pitchFamily="34" charset="0"/>
              <a:buNone/>
            </a:pPr>
            <a:endParaRPr lang="en-US" dirty="0"/>
          </a:p>
          <a:p>
            <a:endParaRPr lang="en-US" dirty="0"/>
          </a:p>
        </p:txBody>
      </p:sp>
      <p:sp>
        <p:nvSpPr>
          <p:cNvPr id="11" name="Content Placeholder 2">
            <a:extLst>
              <a:ext uri="{FF2B5EF4-FFF2-40B4-BE49-F238E27FC236}">
                <a16:creationId xmlns:a16="http://schemas.microsoft.com/office/drawing/2014/main" id="{D5A7646E-6A57-4444-BAEB-145F3FFC0571}"/>
              </a:ext>
            </a:extLst>
          </p:cNvPr>
          <p:cNvSpPr txBox="1">
            <a:spLocks/>
          </p:cNvSpPr>
          <p:nvPr/>
        </p:nvSpPr>
        <p:spPr>
          <a:xfrm>
            <a:off x="6749041" y="2250542"/>
            <a:ext cx="4318000" cy="3411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pic>
        <p:nvPicPr>
          <p:cNvPr id="3" name="Graphic 2" descr="Lightbulb and gear with solid fill">
            <a:extLst>
              <a:ext uri="{FF2B5EF4-FFF2-40B4-BE49-F238E27FC236}">
                <a16:creationId xmlns:a16="http://schemas.microsoft.com/office/drawing/2014/main" id="{42640963-3737-49F7-92E4-DD69931D87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1060" y="2757902"/>
            <a:ext cx="1956909" cy="1956909"/>
          </a:xfrm>
          <a:prstGeom prst="rect">
            <a:avLst/>
          </a:prstGeom>
        </p:spPr>
      </p:pic>
    </p:spTree>
    <p:extLst>
      <p:ext uri="{BB962C8B-B14F-4D97-AF65-F5344CB8AC3E}">
        <p14:creationId xmlns:p14="http://schemas.microsoft.com/office/powerpoint/2010/main" val="1198123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280A-9320-4854-ADBD-7DC3D96BA68F}"/>
              </a:ext>
            </a:extLst>
          </p:cNvPr>
          <p:cNvSpPr>
            <a:spLocks noGrp="1"/>
          </p:cNvSpPr>
          <p:nvPr>
            <p:ph type="ctrTitle"/>
          </p:nvPr>
        </p:nvSpPr>
        <p:spPr>
          <a:xfrm>
            <a:off x="1907942" y="495043"/>
            <a:ext cx="8376115" cy="1373892"/>
          </a:xfrm>
        </p:spPr>
        <p:txBody>
          <a:bodyPr>
            <a:norm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Note on pending Lautenberg </a:t>
            </a:r>
            <a:br>
              <a:rPr lang="en-US" sz="4400" b="1" dirty="0">
                <a:latin typeface="Open Sans" panose="020B0606030504020204" pitchFamily="34" charset="0"/>
                <a:ea typeface="Open Sans" panose="020B0606030504020204" pitchFamily="34" charset="0"/>
                <a:cs typeface="Open Sans" panose="020B0606030504020204" pitchFamily="34" charset="0"/>
              </a:rPr>
            </a:br>
            <a:r>
              <a:rPr lang="en-US" sz="4400" b="1" dirty="0">
                <a:latin typeface="Open Sans" panose="020B0606030504020204" pitchFamily="34" charset="0"/>
                <a:ea typeface="Open Sans" panose="020B0606030504020204" pitchFamily="34" charset="0"/>
                <a:cs typeface="Open Sans" panose="020B0606030504020204" pitchFamily="34" charset="0"/>
              </a:rPr>
              <a:t>AOR cases</a:t>
            </a:r>
          </a:p>
        </p:txBody>
      </p:sp>
      <p:sp>
        <p:nvSpPr>
          <p:cNvPr id="8" name="TextBox 7">
            <a:extLst>
              <a:ext uri="{FF2B5EF4-FFF2-40B4-BE49-F238E27FC236}">
                <a16:creationId xmlns:a16="http://schemas.microsoft.com/office/drawing/2014/main" id="{31003F56-AA4E-45D8-BB90-078C8A6E3B7A}"/>
              </a:ext>
            </a:extLst>
          </p:cNvPr>
          <p:cNvSpPr txBox="1"/>
          <p:nvPr/>
        </p:nvSpPr>
        <p:spPr>
          <a:xfrm>
            <a:off x="5915023" y="2499883"/>
            <a:ext cx="5805922" cy="3970318"/>
          </a:xfrm>
          <a:prstGeom prst="rect">
            <a:avLst/>
          </a:prstGeom>
          <a:noFill/>
        </p:spPr>
        <p:txBody>
          <a:bodyPr wrap="square">
            <a:spAutoFit/>
          </a:bodyPr>
          <a:lstStyle/>
          <a:p>
            <a:pPr marR="0" algn="l" rtl="0">
              <a:buFont typeface="Calibri" panose="020F0502020204030204" pitchFamily="34" charset="0"/>
              <a:buChar char="-"/>
            </a:pPr>
            <a:r>
              <a:rPr lang="en-US" b="1" i="1" dirty="0">
                <a:solidFill>
                  <a:srgbClr val="000000"/>
                </a:solidFill>
                <a:latin typeface="Times New Roman" panose="02020603050405020304" pitchFamily="18" charset="0"/>
              </a:rPr>
              <a:t>E</a:t>
            </a:r>
            <a:r>
              <a:rPr lang="en-US" sz="1800" b="1" i="1" u="none" strike="noStrike" baseline="0" dirty="0">
                <a:solidFill>
                  <a:srgbClr val="000000"/>
                </a:solidFill>
                <a:latin typeface="Times New Roman" panose="02020603050405020304" pitchFamily="18" charset="0"/>
              </a:rPr>
              <a:t>xisting FSU Lautenberg AOR cases</a:t>
            </a:r>
            <a:r>
              <a:rPr lang="en-US" dirty="0">
                <a:solidFill>
                  <a:srgbClr val="000000"/>
                </a:solidFill>
                <a:latin typeface="Times New Roman" panose="02020603050405020304" pitchFamily="18" charset="0"/>
              </a:rPr>
              <a:t>:</a:t>
            </a:r>
          </a:p>
          <a:p>
            <a:pPr marR="0" algn="l" rtl="0"/>
            <a:endParaRPr lang="en-US" sz="1800" b="0" i="0" u="none" strike="noStrike" baseline="0" dirty="0">
              <a:solidFill>
                <a:srgbClr val="000000"/>
              </a:solidFill>
              <a:latin typeface="Times New Roman" panose="02020603050405020304" pitchFamily="18" charset="0"/>
            </a:endParaRPr>
          </a:p>
          <a:p>
            <a:pPr marR="0" algn="l" rtl="0"/>
            <a:r>
              <a:rPr lang="en-US" dirty="0">
                <a:solidFill>
                  <a:srgbClr val="000000"/>
                </a:solidFill>
                <a:latin typeface="Times New Roman" panose="02020603050405020304" pitchFamily="18" charset="0"/>
              </a:rPr>
              <a:t>C</a:t>
            </a:r>
            <a:r>
              <a:rPr lang="en-US" sz="1800" b="0" i="0" u="none" strike="noStrike" baseline="0" dirty="0">
                <a:solidFill>
                  <a:srgbClr val="000000"/>
                </a:solidFill>
                <a:latin typeface="Times New Roman" panose="02020603050405020304" pitchFamily="18" charset="0"/>
              </a:rPr>
              <a:t>ase processing has continued through the Resettlement Support Center (RSC) Eurasia. If applicants are unable to attend the scheduled activity in the specified location, they should inform RSC Eurasia as soon as possible. </a:t>
            </a:r>
          </a:p>
          <a:p>
            <a:pPr marR="0" algn="l" rtl="0">
              <a:buFont typeface="Calibri" panose="020F0502020204030204" pitchFamily="34" charset="0"/>
              <a:buChar char="-"/>
            </a:pPr>
            <a:endParaRPr lang="en-US" sz="1800" b="0" i="0" u="none" strike="noStrike" baseline="0" dirty="0">
              <a:solidFill>
                <a:srgbClr val="000000"/>
              </a:solidFill>
              <a:latin typeface="Times New Roman" panose="02020603050405020304" pitchFamily="18" charset="0"/>
            </a:endParaRPr>
          </a:p>
          <a:p>
            <a:pPr marR="0" algn="l" rtl="0"/>
            <a:r>
              <a:rPr lang="en-US" sz="1800" b="0" i="0" u="none" strike="noStrike" baseline="0" dirty="0">
                <a:solidFill>
                  <a:srgbClr val="000000"/>
                </a:solidFill>
                <a:latin typeface="Times New Roman" panose="02020603050405020304" pitchFamily="18" charset="0"/>
              </a:rPr>
              <a:t>Applicants can write to RSC Eurasia at</a:t>
            </a:r>
            <a:endParaRPr lang="en-US" sz="1400" dirty="0">
              <a:solidFill>
                <a:srgbClr val="000000"/>
              </a:solidFill>
              <a:latin typeface="Arial" panose="020B0604020202020204" pitchFamily="34" charset="0"/>
              <a:hlinkClick r:id="rId3">
                <a:extLst>
                  <a:ext uri="{A12FA001-AC4F-418D-AE19-62706E023703}">
                    <ahyp:hlinkClr xmlns:ahyp="http://schemas.microsoft.com/office/drawing/2018/hyperlinkcolor" val="tx"/>
                  </a:ext>
                </a:extLst>
              </a:hlinkClick>
            </a:endParaRPr>
          </a:p>
          <a:p>
            <a:pPr marR="0" algn="l" rtl="0"/>
            <a:r>
              <a:rPr lang="en-US" dirty="0">
                <a:solidFill>
                  <a:srgbClr val="000000"/>
                </a:solidFill>
                <a:latin typeface="Times New Roman" panose="02020603050405020304" pitchFamily="18" charset="0"/>
                <a:hlinkClick r:id="rId4"/>
              </a:rPr>
              <a:t>ICC@iom.int</a:t>
            </a:r>
            <a:r>
              <a:rPr lang="en-US" dirty="0">
                <a:solidFill>
                  <a:srgbClr val="000000"/>
                </a:solidFill>
                <a:latin typeface="Times New Roman" panose="02020603050405020304" pitchFamily="18" charset="0"/>
              </a:rPr>
              <a:t> for case update inquiries or to inform the RSC of new location/contact details, if those have changed. If applicants have completed all processing steps and are in a location where IOM can organize their departure, the RSC will inform them of their next steps</a:t>
            </a:r>
            <a:endParaRPr lang="en-US" dirty="0">
              <a:solidFill>
                <a:srgbClr val="000000"/>
              </a:solidFill>
              <a:latin typeface="Times New Roman" panose="02020603050405020304" pitchFamily="18" charset="0"/>
              <a:hlinkClick r:id="rId3">
                <a:extLst>
                  <a:ext uri="{A12FA001-AC4F-418D-AE19-62706E023703}">
                    <ahyp:hlinkClr xmlns:ahyp="http://schemas.microsoft.com/office/drawing/2018/hyperlinkcolor" val="tx"/>
                  </a:ext>
                </a:extLst>
              </a:hlinkClick>
            </a:endParaRPr>
          </a:p>
          <a:p>
            <a:pPr marR="0" algn="l" rtl="0"/>
            <a:endParaRPr lang="en-US" sz="1800" b="0" i="0" u="none" strike="noStrike" baseline="0" dirty="0">
              <a:latin typeface="Calibri" panose="020F0502020204030204" pitchFamily="34" charset="0"/>
            </a:endParaRPr>
          </a:p>
        </p:txBody>
      </p:sp>
      <p:sp>
        <p:nvSpPr>
          <p:cNvPr id="9" name="TextBox 8">
            <a:extLst>
              <a:ext uri="{FF2B5EF4-FFF2-40B4-BE49-F238E27FC236}">
                <a16:creationId xmlns:a16="http://schemas.microsoft.com/office/drawing/2014/main" id="{39CDC9B9-CA57-4159-97B9-E416ADDAA54E}"/>
              </a:ext>
            </a:extLst>
          </p:cNvPr>
          <p:cNvSpPr txBox="1"/>
          <p:nvPr/>
        </p:nvSpPr>
        <p:spPr>
          <a:xfrm>
            <a:off x="724407" y="2707701"/>
            <a:ext cx="4284012" cy="2585323"/>
          </a:xfrm>
          <a:prstGeom prst="rect">
            <a:avLst/>
          </a:prstGeom>
          <a:noFill/>
        </p:spPr>
        <p:txBody>
          <a:bodyPr wrap="square">
            <a:spAutoFit/>
          </a:bodyPr>
          <a:lstStyle/>
          <a:p>
            <a:pPr marR="0" algn="l" rtl="0"/>
            <a:r>
              <a:rPr lang="en-US" b="1" i="1" dirty="0">
                <a:latin typeface="Times New Roman" panose="02020603050405020304" pitchFamily="18" charset="0"/>
              </a:rPr>
              <a:t>E</a:t>
            </a:r>
            <a:r>
              <a:rPr lang="en-US" sz="1800" b="1" i="1" u="none" strike="noStrike" baseline="0" dirty="0">
                <a:latin typeface="Times New Roman" panose="02020603050405020304" pitchFamily="18" charset="0"/>
              </a:rPr>
              <a:t>xisting Iranian Lautenberg AOR cases</a:t>
            </a:r>
            <a:r>
              <a:rPr lang="en-US" dirty="0">
                <a:latin typeface="Times New Roman" panose="02020603050405020304" pitchFamily="18" charset="0"/>
              </a:rPr>
              <a:t>:</a:t>
            </a:r>
          </a:p>
          <a:p>
            <a:pPr marR="0" algn="l" rtl="0"/>
            <a:endParaRPr lang="en-US" dirty="0">
              <a:latin typeface="Times New Roman" panose="02020603050405020304" pitchFamily="18" charset="0"/>
            </a:endParaRPr>
          </a:p>
          <a:p>
            <a:pPr marR="0" algn="l" rtl="0">
              <a:buFont typeface="Calibri" panose="020F0502020204030204" pitchFamily="34" charset="0"/>
              <a:buChar char="-"/>
            </a:pPr>
            <a:r>
              <a:rPr lang="en-US" sz="1800" b="0" i="0" u="none" strike="noStrike" baseline="0" dirty="0">
                <a:latin typeface="Times New Roman" panose="02020603050405020304" pitchFamily="18" charset="0"/>
              </a:rPr>
              <a:t> D Visa processing continues to be on hold. </a:t>
            </a:r>
          </a:p>
          <a:p>
            <a:pPr marR="0" algn="l" rtl="0">
              <a:buFont typeface="Calibri" panose="020F0502020204030204" pitchFamily="34" charset="0"/>
              <a:buChar char="-"/>
            </a:pPr>
            <a:r>
              <a:rPr lang="en-US" dirty="0">
                <a:latin typeface="Times New Roman" panose="02020603050405020304" pitchFamily="18" charset="0"/>
              </a:rPr>
              <a:t> </a:t>
            </a:r>
            <a:r>
              <a:rPr lang="en-US" sz="1800" b="0" i="0" u="none" strike="noStrike" baseline="0" dirty="0">
                <a:latin typeface="Times New Roman" panose="02020603050405020304" pitchFamily="18" charset="0"/>
              </a:rPr>
              <a:t>If you have clients who have pending RIF cases and who need to update their documents (ex: expired passports), you can send those to: </a:t>
            </a:r>
            <a:r>
              <a:rPr lang="en-US" sz="1800" b="0" i="0" u="sng" strike="noStrike" baseline="0" dirty="0">
                <a:solidFill>
                  <a:srgbClr val="0563C1"/>
                </a:solidFill>
                <a:latin typeface="Times New Roman" panose="02020603050405020304" pitchFamily="18" charset="0"/>
                <a:hlinkClick r:id="rId5"/>
              </a:rPr>
              <a:t>AORcommunication@usccb.org</a:t>
            </a:r>
            <a:r>
              <a:rPr lang="en-US" sz="1800" b="0" i="0" u="none" strike="noStrike" baseline="0" dirty="0">
                <a:solidFill>
                  <a:srgbClr val="0563C1"/>
                </a:solidFill>
                <a:latin typeface="Times New Roman" panose="02020603050405020304" pitchFamily="18" charset="0"/>
                <a:hlinkClick r:id="rId5"/>
              </a:rPr>
              <a:t> </a:t>
            </a:r>
            <a:r>
              <a:rPr lang="en-US" sz="1800" b="0" i="0" u="none" strike="noStrike" baseline="0" dirty="0">
                <a:latin typeface="Times New Roman" panose="02020603050405020304" pitchFamily="18" charset="0"/>
              </a:rPr>
              <a:t>and we will update them with RSC Austria </a:t>
            </a:r>
            <a:endParaRPr lang="en-US" u="sng" dirty="0">
              <a:latin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34375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70" y="2967335"/>
            <a:ext cx="6660859" cy="923330"/>
          </a:xfrm>
          <a:prstGeom prst="rect">
            <a:avLst/>
          </a:prstGeom>
          <a:noFill/>
        </p:spPr>
        <p:txBody>
          <a:bodyPr wrap="square" rtlCol="0">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Thank you!</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4584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664" y="5708769"/>
            <a:ext cx="2583826" cy="936637"/>
          </a:xfrm>
          <a:prstGeom prst="rect">
            <a:avLst/>
          </a:prstGeom>
          <a:ln>
            <a:noFill/>
          </a:ln>
          <a:effectLst/>
        </p:spPr>
      </p:pic>
      <p:sp>
        <p:nvSpPr>
          <p:cNvPr id="10" name="Rectangle 9">
            <a:extLst>
              <a:ext uri="{FF2B5EF4-FFF2-40B4-BE49-F238E27FC236}">
                <a16:creationId xmlns:a16="http://schemas.microsoft.com/office/drawing/2014/main" id="{6CE9B23D-E98B-4912-8509-71F0E1287527}"/>
              </a:ext>
            </a:extLst>
          </p:cNvPr>
          <p:cNvSpPr/>
          <p:nvPr/>
        </p:nvSpPr>
        <p:spPr>
          <a:xfrm>
            <a:off x="10103671" y="310572"/>
            <a:ext cx="1867819" cy="369332"/>
          </a:xfrm>
          <a:prstGeom prst="rect">
            <a:avLst/>
          </a:prstGeom>
        </p:spPr>
        <p:txBody>
          <a:bodyPr wrap="non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April 19th, 2022</a:t>
            </a:r>
          </a:p>
        </p:txBody>
      </p:sp>
      <p:sp>
        <p:nvSpPr>
          <p:cNvPr id="7" name="Rectangle 6">
            <a:extLst>
              <a:ext uri="{FF2B5EF4-FFF2-40B4-BE49-F238E27FC236}">
                <a16:creationId xmlns:a16="http://schemas.microsoft.com/office/drawing/2014/main" id="{88D3E877-3EDA-4FDC-A20E-6B6075775874}"/>
              </a:ext>
            </a:extLst>
          </p:cNvPr>
          <p:cNvSpPr/>
          <p:nvPr/>
        </p:nvSpPr>
        <p:spPr>
          <a:xfrm>
            <a:off x="2325949" y="1924156"/>
            <a:ext cx="7061715" cy="29118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77E328-99A4-4A53-AEEE-24E4DCEFBB0D}"/>
              </a:ext>
            </a:extLst>
          </p:cNvPr>
          <p:cNvSpPr txBox="1"/>
          <p:nvPr/>
        </p:nvSpPr>
        <p:spPr>
          <a:xfrm>
            <a:off x="2761004" y="2381356"/>
            <a:ext cx="6279371" cy="923330"/>
          </a:xfrm>
          <a:prstGeom prst="rect">
            <a:avLst/>
          </a:prstGeom>
          <a:noFill/>
        </p:spPr>
        <p:txBody>
          <a:bodyPr wrap="square" rtlCol="0">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Questions?</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10" descr="Questions with solid fill">
            <a:extLst>
              <a:ext uri="{FF2B5EF4-FFF2-40B4-BE49-F238E27FC236}">
                <a16:creationId xmlns:a16="http://schemas.microsoft.com/office/drawing/2014/main" id="{6DA77518-AE85-4232-B0FF-4E212E6ED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3489" y="3553315"/>
            <a:ext cx="914400" cy="914400"/>
          </a:xfrm>
          <a:prstGeom prst="rect">
            <a:avLst/>
          </a:prstGeom>
        </p:spPr>
      </p:pic>
    </p:spTree>
    <p:extLst>
      <p:ext uri="{BB962C8B-B14F-4D97-AF65-F5344CB8AC3E}">
        <p14:creationId xmlns:p14="http://schemas.microsoft.com/office/powerpoint/2010/main" val="323197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4030840" y="543537"/>
            <a:ext cx="4564519" cy="769441"/>
          </a:xfrm>
          <a:prstGeom prst="rect">
            <a:avLst/>
          </a:prstGeom>
          <a:solidFill>
            <a:schemeClr val="bg1"/>
          </a:solid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Today’s</a:t>
            </a:r>
            <a:r>
              <a:rPr lang="en-US" sz="4000" b="1" dirty="0">
                <a:latin typeface="Open Sans" panose="020B0606030504020204" pitchFamily="34" charset="0"/>
                <a:ea typeface="Open Sans" panose="020B0606030504020204" pitchFamily="34" charset="0"/>
                <a:cs typeface="Open Sans" panose="020B0606030504020204" pitchFamily="34" charset="0"/>
              </a:rPr>
              <a:t> Agenda</a:t>
            </a:r>
          </a:p>
        </p:txBody>
      </p:sp>
      <p:sp>
        <p:nvSpPr>
          <p:cNvPr id="5" name="Oval 4">
            <a:extLst>
              <a:ext uri="{FF2B5EF4-FFF2-40B4-BE49-F238E27FC236}">
                <a16:creationId xmlns:a16="http://schemas.microsoft.com/office/drawing/2014/main" id="{1560DBEE-898D-47F7-9E61-A94952BA2F7E}"/>
              </a:ext>
            </a:extLst>
          </p:cNvPr>
          <p:cNvSpPr/>
          <p:nvPr/>
        </p:nvSpPr>
        <p:spPr>
          <a:xfrm>
            <a:off x="6098924" y="297621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6965159" y="2976216"/>
            <a:ext cx="3663820" cy="69216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Lautenberg program: overview and eligibility</a:t>
            </a:r>
          </a:p>
        </p:txBody>
      </p:sp>
      <p:sp>
        <p:nvSpPr>
          <p:cNvPr id="7" name="Oval 6">
            <a:extLst>
              <a:ext uri="{FF2B5EF4-FFF2-40B4-BE49-F238E27FC236}">
                <a16:creationId xmlns:a16="http://schemas.microsoft.com/office/drawing/2014/main" id="{ACB8BBAF-0826-4A56-8B7A-FCF3A3847418}"/>
              </a:ext>
            </a:extLst>
          </p:cNvPr>
          <p:cNvSpPr/>
          <p:nvPr/>
        </p:nvSpPr>
        <p:spPr>
          <a:xfrm>
            <a:off x="6096002" y="390608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Rounded Corners 7">
            <a:extLst>
              <a:ext uri="{FF2B5EF4-FFF2-40B4-BE49-F238E27FC236}">
                <a16:creationId xmlns:a16="http://schemas.microsoft.com/office/drawing/2014/main" id="{6344CB4F-ACCB-41E2-8BEE-0DA281808FE2}"/>
              </a:ext>
            </a:extLst>
          </p:cNvPr>
          <p:cNvSpPr/>
          <p:nvPr/>
        </p:nvSpPr>
        <p:spPr>
          <a:xfrm>
            <a:off x="6962235" y="3906085"/>
            <a:ext cx="3666744" cy="69216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Completing a RIF and FSU AOR</a:t>
            </a:r>
          </a:p>
        </p:txBody>
      </p:sp>
      <p:sp>
        <p:nvSpPr>
          <p:cNvPr id="11" name="Oval 10">
            <a:extLst>
              <a:ext uri="{FF2B5EF4-FFF2-40B4-BE49-F238E27FC236}">
                <a16:creationId xmlns:a16="http://schemas.microsoft.com/office/drawing/2014/main" id="{CACF3589-108A-4DE8-8C70-7AE5B4F1134C}"/>
              </a:ext>
            </a:extLst>
          </p:cNvPr>
          <p:cNvSpPr/>
          <p:nvPr/>
        </p:nvSpPr>
        <p:spPr>
          <a:xfrm>
            <a:off x="6096000" y="576582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12" name="Rectangle: Rounded Corners 11">
            <a:extLst>
              <a:ext uri="{FF2B5EF4-FFF2-40B4-BE49-F238E27FC236}">
                <a16:creationId xmlns:a16="http://schemas.microsoft.com/office/drawing/2014/main" id="{D88111FA-4793-4495-B1D3-F612CC99A2FF}"/>
              </a:ext>
            </a:extLst>
          </p:cNvPr>
          <p:cNvSpPr/>
          <p:nvPr/>
        </p:nvSpPr>
        <p:spPr>
          <a:xfrm>
            <a:off x="6962235" y="4815729"/>
            <a:ext cx="3666744" cy="69216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FSU and RIF AOR submission process</a:t>
            </a:r>
          </a:p>
        </p:txBody>
      </p:sp>
      <p:sp>
        <p:nvSpPr>
          <p:cNvPr id="13" name="Oval 12">
            <a:extLst>
              <a:ext uri="{FF2B5EF4-FFF2-40B4-BE49-F238E27FC236}">
                <a16:creationId xmlns:a16="http://schemas.microsoft.com/office/drawing/2014/main" id="{569DAA0E-B456-4ADC-8620-4E23CA77252A}"/>
              </a:ext>
            </a:extLst>
          </p:cNvPr>
          <p:cNvSpPr/>
          <p:nvPr/>
        </p:nvSpPr>
        <p:spPr>
          <a:xfrm>
            <a:off x="6098924" y="204634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4" name="Rectangle: Rounded Corners 13">
            <a:extLst>
              <a:ext uri="{FF2B5EF4-FFF2-40B4-BE49-F238E27FC236}">
                <a16:creationId xmlns:a16="http://schemas.microsoft.com/office/drawing/2014/main" id="{BD3C6285-7702-44FB-B326-5B6B1BFDD064}"/>
              </a:ext>
            </a:extLst>
          </p:cNvPr>
          <p:cNvSpPr/>
          <p:nvPr/>
        </p:nvSpPr>
        <p:spPr>
          <a:xfrm>
            <a:off x="6965159" y="2046347"/>
            <a:ext cx="3663820" cy="69216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Key terms</a:t>
            </a:r>
          </a:p>
        </p:txBody>
      </p:sp>
      <p:sp>
        <p:nvSpPr>
          <p:cNvPr id="15" name="Oval 14">
            <a:extLst>
              <a:ext uri="{FF2B5EF4-FFF2-40B4-BE49-F238E27FC236}">
                <a16:creationId xmlns:a16="http://schemas.microsoft.com/office/drawing/2014/main" id="{2E77BF9F-B797-4002-8F2B-0C3B7D5F527F}"/>
              </a:ext>
            </a:extLst>
          </p:cNvPr>
          <p:cNvSpPr/>
          <p:nvPr/>
        </p:nvSpPr>
        <p:spPr>
          <a:xfrm>
            <a:off x="6096000" y="4835954"/>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6" name="Rectangle: Rounded Corners 15">
            <a:extLst>
              <a:ext uri="{FF2B5EF4-FFF2-40B4-BE49-F238E27FC236}">
                <a16:creationId xmlns:a16="http://schemas.microsoft.com/office/drawing/2014/main" id="{18718277-BE16-4F7E-B97B-D9154DFE39B3}"/>
              </a:ext>
            </a:extLst>
          </p:cNvPr>
          <p:cNvSpPr/>
          <p:nvPr/>
        </p:nvSpPr>
        <p:spPr>
          <a:xfrm>
            <a:off x="6962235" y="5725373"/>
            <a:ext cx="3666744" cy="6295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Rejected AOR cases: what to do</a:t>
            </a:r>
          </a:p>
        </p:txBody>
      </p:sp>
      <p:pic>
        <p:nvPicPr>
          <p:cNvPr id="18" name="Graphic 17" descr="Clipboard with solid fill">
            <a:extLst>
              <a:ext uri="{FF2B5EF4-FFF2-40B4-BE49-F238E27FC236}">
                <a16:creationId xmlns:a16="http://schemas.microsoft.com/office/drawing/2014/main" id="{956CB8D7-4006-4F4E-893F-901D3CC1BF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6242" y="2953616"/>
            <a:ext cx="2135715" cy="2135715"/>
          </a:xfrm>
          <a:prstGeom prst="rect">
            <a:avLst/>
          </a:prstGeom>
        </p:spPr>
      </p:pic>
    </p:spTree>
    <p:extLst>
      <p:ext uri="{BB962C8B-B14F-4D97-AF65-F5344CB8AC3E}">
        <p14:creationId xmlns:p14="http://schemas.microsoft.com/office/powerpoint/2010/main" val="19541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1080530" y="1948674"/>
            <a:ext cx="3538158" cy="1446550"/>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Learning </a:t>
            </a:r>
          </a:p>
          <a:p>
            <a:pPr algn="ctr"/>
            <a:r>
              <a:rPr lang="en-US" sz="4400" b="1" dirty="0">
                <a:latin typeface="Open Sans" panose="020B0606030504020204" pitchFamily="34" charset="0"/>
                <a:ea typeface="Open Sans" panose="020B0606030504020204" pitchFamily="34" charset="0"/>
                <a:cs typeface="Open Sans" panose="020B0606030504020204" pitchFamily="34" charset="0"/>
              </a:rPr>
              <a:t>Objectives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941114" y="4617720"/>
            <a:ext cx="3816990" cy="707886"/>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By the end of this webinar, you will be able to:</a:t>
            </a:r>
          </a:p>
        </p:txBody>
      </p:sp>
      <p:sp>
        <p:nvSpPr>
          <p:cNvPr id="13" name="TextBox 12">
            <a:extLst>
              <a:ext uri="{FF2B5EF4-FFF2-40B4-BE49-F238E27FC236}">
                <a16:creationId xmlns:a16="http://schemas.microsoft.com/office/drawing/2014/main" id="{9B9684FD-C74D-434D-8CA0-E1F0861D904C}"/>
              </a:ext>
            </a:extLst>
          </p:cNvPr>
          <p:cNvSpPr txBox="1"/>
          <p:nvPr/>
        </p:nvSpPr>
        <p:spPr>
          <a:xfrm>
            <a:off x="5928360" y="2327356"/>
            <a:ext cx="6096000" cy="646331"/>
          </a:xfrm>
          <a:prstGeom prst="rect">
            <a:avLst/>
          </a:prstGeom>
          <a:noFill/>
        </p:spPr>
        <p:txBody>
          <a:bodyPr wrap="square">
            <a:spAutoFit/>
          </a:bodyPr>
          <a:lstStyle/>
          <a:p>
            <a:pPr marL="285750" indent="-285750">
              <a:buFont typeface="Wingdings" panose="05000000000000000000" pitchFamily="2" charset="2"/>
              <a:buChar char="v"/>
            </a:pPr>
            <a:r>
              <a:rPr lang="en-US" sz="1800" b="0" i="0" dirty="0">
                <a:solidFill>
                  <a:srgbClr val="232333"/>
                </a:solidFill>
                <a:effectLst/>
                <a:latin typeface="Lato" panose="020F0502020204030203" pitchFamily="34" charset="0"/>
              </a:rPr>
              <a:t>Understand current eligibility requirements for the Lautenberg programs</a:t>
            </a:r>
          </a:p>
        </p:txBody>
      </p:sp>
      <p:sp>
        <p:nvSpPr>
          <p:cNvPr id="20" name="TextBox 19">
            <a:extLst>
              <a:ext uri="{FF2B5EF4-FFF2-40B4-BE49-F238E27FC236}">
                <a16:creationId xmlns:a16="http://schemas.microsoft.com/office/drawing/2014/main" id="{3FD704D9-28F6-4614-B439-477950212B1B}"/>
              </a:ext>
            </a:extLst>
          </p:cNvPr>
          <p:cNvSpPr txBox="1"/>
          <p:nvPr/>
        </p:nvSpPr>
        <p:spPr>
          <a:xfrm>
            <a:off x="5928360" y="3067509"/>
            <a:ext cx="6096000" cy="369332"/>
          </a:xfrm>
          <a:prstGeom prst="rect">
            <a:avLst/>
          </a:prstGeom>
          <a:noFill/>
        </p:spPr>
        <p:txBody>
          <a:bodyPr wrap="square">
            <a:spAutoFit/>
          </a:bodyPr>
          <a:lstStyle/>
          <a:p>
            <a:pPr marL="285750" indent="-285750">
              <a:buFont typeface="Wingdings" panose="05000000000000000000" pitchFamily="2" charset="2"/>
              <a:buChar char="v"/>
            </a:pPr>
            <a:r>
              <a:rPr lang="en-US" sz="1800" dirty="0">
                <a:solidFill>
                  <a:srgbClr val="000000"/>
                </a:solidFill>
                <a:effectLst/>
                <a:latin typeface="Arial" panose="020B0604020202020204" pitchFamily="34" charset="0"/>
                <a:ea typeface="Times New Roman" panose="02020603050405020304" pitchFamily="18" charset="0"/>
              </a:rPr>
              <a:t>Avoid common mistakes made when filing AORs</a:t>
            </a:r>
            <a:endParaRPr lang="en-US" sz="1800" dirty="0">
              <a:effectLst/>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AF907A67-505F-4186-A9D7-79C141D7ADFD}"/>
              </a:ext>
            </a:extLst>
          </p:cNvPr>
          <p:cNvSpPr txBox="1"/>
          <p:nvPr/>
        </p:nvSpPr>
        <p:spPr>
          <a:xfrm>
            <a:off x="5928360" y="3636748"/>
            <a:ext cx="6096000" cy="369332"/>
          </a:xfrm>
          <a:prstGeom prst="rect">
            <a:avLst/>
          </a:prstGeom>
          <a:noFill/>
        </p:spPr>
        <p:txBody>
          <a:bodyPr wrap="square">
            <a:spAutoFit/>
          </a:bodyPr>
          <a:lstStyle/>
          <a:p>
            <a:pPr marL="285750" indent="-285750">
              <a:buFont typeface="Wingdings" panose="05000000000000000000" pitchFamily="2" charset="2"/>
              <a:buChar char="v"/>
            </a:pPr>
            <a:r>
              <a:rPr lang="en-US" sz="1800" b="0" i="0" dirty="0">
                <a:solidFill>
                  <a:srgbClr val="232333"/>
                </a:solidFill>
                <a:effectLst/>
                <a:latin typeface="Lato" panose="020F0502020204030203" pitchFamily="34" charset="0"/>
              </a:rPr>
              <a:t>Identify supporting documents </a:t>
            </a:r>
            <a:r>
              <a:rPr lang="en-US" sz="1800" dirty="0">
                <a:solidFill>
                  <a:srgbClr val="232333"/>
                </a:solidFill>
                <a:latin typeface="Lato" panose="020F0502020204030203" pitchFamily="34" charset="0"/>
              </a:rPr>
              <a:t>needed</a:t>
            </a: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FAB3E72-2A29-45DF-9E92-C20858384FD2}"/>
              </a:ext>
            </a:extLst>
          </p:cNvPr>
          <p:cNvSpPr txBox="1"/>
          <p:nvPr/>
        </p:nvSpPr>
        <p:spPr>
          <a:xfrm>
            <a:off x="5928360" y="4246247"/>
            <a:ext cx="6096000" cy="923330"/>
          </a:xfrm>
          <a:prstGeom prst="rect">
            <a:avLst/>
          </a:prstGeom>
          <a:noFill/>
        </p:spPr>
        <p:txBody>
          <a:bodyPr wrap="square">
            <a:spAutoFit/>
          </a:bodyPr>
          <a:lstStyle/>
          <a:p>
            <a:pPr marL="285750" indent="-285750">
              <a:buFont typeface="Wingdings" panose="05000000000000000000" pitchFamily="2" charset="2"/>
              <a:buChar char="v"/>
            </a:pPr>
            <a:r>
              <a:rPr lang="en-US" sz="1800" dirty="0">
                <a:solidFill>
                  <a:srgbClr val="000000"/>
                </a:solidFill>
                <a:effectLst/>
                <a:latin typeface="Arial" panose="020B0604020202020204" pitchFamily="34" charset="0"/>
                <a:ea typeface="Times New Roman" panose="02020603050405020304" pitchFamily="18" charset="0"/>
              </a:rPr>
              <a:t>Know what to do if </a:t>
            </a:r>
            <a:r>
              <a:rPr lang="en-US" dirty="0">
                <a:solidFill>
                  <a:srgbClr val="000000"/>
                </a:solidFill>
                <a:latin typeface="Arial" panose="020B0604020202020204" pitchFamily="34" charset="0"/>
                <a:ea typeface="Times New Roman" panose="02020603050405020304" pitchFamily="18" charset="0"/>
              </a:rPr>
              <a:t>your AOR case gets rejected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Rounded Corners 22">
            <a:extLst>
              <a:ext uri="{FF2B5EF4-FFF2-40B4-BE49-F238E27FC236}">
                <a16:creationId xmlns:a16="http://schemas.microsoft.com/office/drawing/2014/main" id="{189A6528-B4C6-41D4-A115-FF7E2AA2D3C8}"/>
              </a:ext>
            </a:extLst>
          </p:cNvPr>
          <p:cNvSpPr/>
          <p:nvPr/>
        </p:nvSpPr>
        <p:spPr>
          <a:xfrm rot="16200000">
            <a:off x="3090618" y="3798554"/>
            <a:ext cx="4320091" cy="45719"/>
          </a:xfrm>
          <a:prstGeom prst="roundRect">
            <a:avLst/>
          </a:prstGeom>
          <a:solidFill>
            <a:srgbClr val="00765A"/>
          </a:solidFill>
          <a:ln w="28575">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p:txBody>
      </p:sp>
      <p:pic>
        <p:nvPicPr>
          <p:cNvPr id="5" name="Graphic 4" descr="Bullseye with solid fill">
            <a:extLst>
              <a:ext uri="{FF2B5EF4-FFF2-40B4-BE49-F238E27FC236}">
                <a16:creationId xmlns:a16="http://schemas.microsoft.com/office/drawing/2014/main" id="{5F8056B6-E110-47BC-967D-BA872C7053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409" y="3510278"/>
            <a:ext cx="914400" cy="914400"/>
          </a:xfrm>
          <a:prstGeom prst="rect">
            <a:avLst/>
          </a:prstGeom>
        </p:spPr>
      </p:pic>
    </p:spTree>
    <p:extLst>
      <p:ext uri="{BB962C8B-B14F-4D97-AF65-F5344CB8AC3E}">
        <p14:creationId xmlns:p14="http://schemas.microsoft.com/office/powerpoint/2010/main" val="37540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4598738" y="697239"/>
            <a:ext cx="3280616" cy="1384995"/>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Key Terms </a:t>
            </a:r>
          </a:p>
          <a:p>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7036146" y="4376169"/>
            <a:ext cx="4723448"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spcBef>
                <a:spcPts val="0"/>
              </a:spcBef>
              <a:spcAft>
                <a:spcPts val="0"/>
              </a:spcAft>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Principal Applicant:  listed on the AOR as the primary individual with a qualifying relationship to the Anchor</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1064108" y="1923055"/>
            <a:ext cx="4520692"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232333"/>
              </a:solidFill>
              <a:latin typeface="Lato" panose="020F0502020204030203"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Affidavit of Relationship</a:t>
            </a:r>
            <a:br>
              <a:rPr lang="en-US" sz="2000" dirty="0"/>
            </a:b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9CDA6CE2-4EC3-4AC4-8659-81218D7D7D1B}"/>
              </a:ext>
            </a:extLst>
          </p:cNvPr>
          <p:cNvSpPr/>
          <p:nvPr/>
        </p:nvSpPr>
        <p:spPr>
          <a:xfrm>
            <a:off x="134077" y="4457976"/>
            <a:ext cx="802708" cy="773799"/>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FSU</a:t>
            </a:r>
          </a:p>
        </p:txBody>
      </p:sp>
      <p:sp>
        <p:nvSpPr>
          <p:cNvPr id="21" name="Rectangle: Rounded Corners 20">
            <a:extLst>
              <a:ext uri="{FF2B5EF4-FFF2-40B4-BE49-F238E27FC236}">
                <a16:creationId xmlns:a16="http://schemas.microsoft.com/office/drawing/2014/main" id="{14D0B4C9-CEDC-4DD0-80CC-91B987771E41}"/>
              </a:ext>
            </a:extLst>
          </p:cNvPr>
          <p:cNvSpPr/>
          <p:nvPr/>
        </p:nvSpPr>
        <p:spPr>
          <a:xfrm>
            <a:off x="1064107" y="4385125"/>
            <a:ext cx="4520693"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Former Soviet Union</a:t>
            </a:r>
          </a:p>
        </p:txBody>
      </p:sp>
      <p:sp>
        <p:nvSpPr>
          <p:cNvPr id="25" name="Rectangle: Rounded Corners 24">
            <a:extLst>
              <a:ext uri="{FF2B5EF4-FFF2-40B4-BE49-F238E27FC236}">
                <a16:creationId xmlns:a16="http://schemas.microsoft.com/office/drawing/2014/main" id="{2A6BF871-71AF-4FB6-B931-BA6EFA21ECA1}"/>
              </a:ext>
            </a:extLst>
          </p:cNvPr>
          <p:cNvSpPr/>
          <p:nvPr/>
        </p:nvSpPr>
        <p:spPr>
          <a:xfrm>
            <a:off x="7036146" y="3192687"/>
            <a:ext cx="4723448" cy="8874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Refugee Information Form, another name for the Iranian AOR application</a:t>
            </a:r>
          </a:p>
        </p:txBody>
      </p:sp>
      <p:sp>
        <p:nvSpPr>
          <p:cNvPr id="26" name="Oval 25">
            <a:extLst>
              <a:ext uri="{FF2B5EF4-FFF2-40B4-BE49-F238E27FC236}">
                <a16:creationId xmlns:a16="http://schemas.microsoft.com/office/drawing/2014/main" id="{539D2762-4B47-4B23-A388-BB41A9F302D8}"/>
              </a:ext>
            </a:extLst>
          </p:cNvPr>
          <p:cNvSpPr/>
          <p:nvPr/>
        </p:nvSpPr>
        <p:spPr>
          <a:xfrm>
            <a:off x="99072" y="2004862"/>
            <a:ext cx="837713" cy="773866"/>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AOR</a:t>
            </a:r>
          </a:p>
        </p:txBody>
      </p:sp>
      <p:sp>
        <p:nvSpPr>
          <p:cNvPr id="27" name="Oval 26">
            <a:extLst>
              <a:ext uri="{FF2B5EF4-FFF2-40B4-BE49-F238E27FC236}">
                <a16:creationId xmlns:a16="http://schemas.microsoft.com/office/drawing/2014/main" id="{8A82156A-C819-47A0-A539-C88EEB432F4A}"/>
              </a:ext>
            </a:extLst>
          </p:cNvPr>
          <p:cNvSpPr/>
          <p:nvPr/>
        </p:nvSpPr>
        <p:spPr>
          <a:xfrm>
            <a:off x="6009662" y="3220014"/>
            <a:ext cx="833461" cy="773799"/>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RIF</a:t>
            </a:r>
          </a:p>
        </p:txBody>
      </p:sp>
      <p:sp>
        <p:nvSpPr>
          <p:cNvPr id="28" name="Oval 27">
            <a:extLst>
              <a:ext uri="{FF2B5EF4-FFF2-40B4-BE49-F238E27FC236}">
                <a16:creationId xmlns:a16="http://schemas.microsoft.com/office/drawing/2014/main" id="{42EF044B-F6FD-471A-8E44-624430CEB09E}"/>
              </a:ext>
            </a:extLst>
          </p:cNvPr>
          <p:cNvSpPr/>
          <p:nvPr/>
        </p:nvSpPr>
        <p:spPr>
          <a:xfrm>
            <a:off x="6009661" y="4471451"/>
            <a:ext cx="833462" cy="773799"/>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PA</a:t>
            </a:r>
          </a:p>
        </p:txBody>
      </p:sp>
      <p:sp>
        <p:nvSpPr>
          <p:cNvPr id="30" name="Rectangle: Rounded Corners 29">
            <a:extLst>
              <a:ext uri="{FF2B5EF4-FFF2-40B4-BE49-F238E27FC236}">
                <a16:creationId xmlns:a16="http://schemas.microsoft.com/office/drawing/2014/main" id="{558FEDED-C52B-4112-9C93-9B64C899DB0C}"/>
              </a:ext>
            </a:extLst>
          </p:cNvPr>
          <p:cNvSpPr/>
          <p:nvPr/>
        </p:nvSpPr>
        <p:spPr>
          <a:xfrm>
            <a:off x="1064108" y="3163188"/>
            <a:ext cx="4530737"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Resettlement Support Center</a:t>
            </a:r>
          </a:p>
        </p:txBody>
      </p:sp>
      <p:sp>
        <p:nvSpPr>
          <p:cNvPr id="31" name="Oval 30">
            <a:extLst>
              <a:ext uri="{FF2B5EF4-FFF2-40B4-BE49-F238E27FC236}">
                <a16:creationId xmlns:a16="http://schemas.microsoft.com/office/drawing/2014/main" id="{88582B0E-D4B1-4B05-A647-CADF0767DDF3}"/>
              </a:ext>
            </a:extLst>
          </p:cNvPr>
          <p:cNvSpPr/>
          <p:nvPr/>
        </p:nvSpPr>
        <p:spPr>
          <a:xfrm>
            <a:off x="135869" y="3249481"/>
            <a:ext cx="800916" cy="773866"/>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RSC</a:t>
            </a:r>
          </a:p>
        </p:txBody>
      </p:sp>
      <p:sp>
        <p:nvSpPr>
          <p:cNvPr id="18" name="Rectangle: Rounded Corners 17">
            <a:extLst>
              <a:ext uri="{FF2B5EF4-FFF2-40B4-BE49-F238E27FC236}">
                <a16:creationId xmlns:a16="http://schemas.microsoft.com/office/drawing/2014/main" id="{12F3C53F-0C95-4EA7-A8EB-DE69CEC43BA7}"/>
              </a:ext>
            </a:extLst>
          </p:cNvPr>
          <p:cNvSpPr/>
          <p:nvPr/>
        </p:nvSpPr>
        <p:spPr>
          <a:xfrm>
            <a:off x="7022468" y="1923055"/>
            <a:ext cx="4750804" cy="99526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US-Tie (or Anchor): initiates the application process through a local resettlement agency</a:t>
            </a:r>
          </a:p>
        </p:txBody>
      </p:sp>
      <p:sp>
        <p:nvSpPr>
          <p:cNvPr id="19" name="Oval 18">
            <a:extLst>
              <a:ext uri="{FF2B5EF4-FFF2-40B4-BE49-F238E27FC236}">
                <a16:creationId xmlns:a16="http://schemas.microsoft.com/office/drawing/2014/main" id="{0BA3D46D-39F4-43B3-99A4-0E919442E81D}"/>
              </a:ext>
            </a:extLst>
          </p:cNvPr>
          <p:cNvSpPr/>
          <p:nvPr/>
        </p:nvSpPr>
        <p:spPr>
          <a:xfrm>
            <a:off x="6009661" y="2062579"/>
            <a:ext cx="837713" cy="806928"/>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UST</a:t>
            </a:r>
          </a:p>
        </p:txBody>
      </p:sp>
    </p:spTree>
    <p:extLst>
      <p:ext uri="{BB962C8B-B14F-4D97-AF65-F5344CB8AC3E}">
        <p14:creationId xmlns:p14="http://schemas.microsoft.com/office/powerpoint/2010/main" val="80635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1893157" y="964494"/>
            <a:ext cx="8405685" cy="769441"/>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The Lautenberg Program</a:t>
            </a:r>
          </a:p>
        </p:txBody>
      </p:sp>
      <p:sp>
        <p:nvSpPr>
          <p:cNvPr id="11" name="TextBox 10">
            <a:extLst>
              <a:ext uri="{FF2B5EF4-FFF2-40B4-BE49-F238E27FC236}">
                <a16:creationId xmlns:a16="http://schemas.microsoft.com/office/drawing/2014/main" id="{C89720BA-B21D-4DA2-A2AA-A89F58EBC414}"/>
              </a:ext>
            </a:extLst>
          </p:cNvPr>
          <p:cNvSpPr txBox="1"/>
          <p:nvPr/>
        </p:nvSpPr>
        <p:spPr>
          <a:xfrm>
            <a:off x="1013019" y="2514203"/>
            <a:ext cx="9285823" cy="4247317"/>
          </a:xfrm>
          <a:prstGeom prst="rect">
            <a:avLst/>
          </a:prstGeom>
          <a:noFill/>
        </p:spPr>
        <p:txBody>
          <a:bodyPr wrap="square" rtlCol="0">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First Enacted in 1989</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The Lautenberg Amendment provides a pathway for members of historically persecuted religious groups from Ukraine and other countries from the Former Soviet Union to be reunited with family members already living in the U.S. In 2004, the amendment was expanded to include religious minorities from Iran. The Lautenberg amendment must be extended annually for new applications to be submitted.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March 2022</a:t>
            </a:r>
          </a:p>
          <a:p>
            <a:endParaRPr lang="en-US" dirty="0"/>
          </a:p>
          <a:p>
            <a:r>
              <a:rPr lang="en-US" dirty="0">
                <a:latin typeface="Open Sans" panose="020B0606030504020204" pitchFamily="34" charset="0"/>
                <a:ea typeface="Open Sans" panose="020B0606030504020204" pitchFamily="34" charset="0"/>
                <a:cs typeface="Open Sans" panose="020B0606030504020204" pitchFamily="34" charset="0"/>
              </a:rPr>
              <a:t>The Lautenberg program was reauthorized for this fiscal year on March 15th 2022. New applications can be submitted. Submission deadline is </a:t>
            </a:r>
            <a:r>
              <a:rPr 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September 30</a:t>
            </a:r>
            <a:r>
              <a:rPr lang="en-US" b="1" u="sng" baseline="30000" dirty="0">
                <a:solidFill>
                  <a:srgbClr val="C00000"/>
                </a:solidFill>
                <a:latin typeface="Open Sans" panose="020B0606030504020204" pitchFamily="34" charset="0"/>
                <a:ea typeface="Open Sans" panose="020B0606030504020204" pitchFamily="34" charset="0"/>
                <a:cs typeface="Open Sans" panose="020B0606030504020204" pitchFamily="34" charset="0"/>
              </a:rPr>
              <a:t>th</a:t>
            </a:r>
            <a:r>
              <a:rPr 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 2022</a:t>
            </a:r>
            <a:r>
              <a:rPr lang="en-US" dirty="0">
                <a:latin typeface="Open Sans" panose="020B0606030504020204" pitchFamily="34" charset="0"/>
                <a:ea typeface="Open Sans" panose="020B0606030504020204" pitchFamily="34" charset="0"/>
                <a:cs typeface="Open Sans" panose="020B0606030504020204" pitchFamily="34" charset="0"/>
              </a:rPr>
              <a:t>. </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5C6ABBEC-AAF7-4378-9660-7653FC39C2B6}"/>
              </a:ext>
            </a:extLst>
          </p:cNvPr>
          <p:cNvSpPr txBox="1"/>
          <p:nvPr/>
        </p:nvSpPr>
        <p:spPr>
          <a:xfrm>
            <a:off x="9551406" y="4596258"/>
            <a:ext cx="1177094" cy="338554"/>
          </a:xfrm>
          <a:prstGeom prst="rect">
            <a:avLst/>
          </a:prstGeom>
          <a:noFill/>
        </p:spPr>
        <p:txBody>
          <a:bodyPr wrap="square" lIns="91440" tIns="45720" rIns="91440" bIns="45720" rtlCol="0" anchor="t">
            <a:spAutoFit/>
          </a:bodyPr>
          <a:lstStyle/>
          <a:p>
            <a:pPr algn="ctr"/>
            <a:endParaRPr lang="en-US" sz="1600">
              <a:latin typeface="Open Sans"/>
              <a:ea typeface="Open Sans" panose="020B0606030504020204" pitchFamily="34" charset="0"/>
              <a:cs typeface="Open Sans" panose="020B0606030504020204" pitchFamily="34" charset="0"/>
            </a:endParaRPr>
          </a:p>
        </p:txBody>
      </p:sp>
      <p:sp>
        <p:nvSpPr>
          <p:cNvPr id="27" name="Rectangle: Rounded Corners 26">
            <a:extLst>
              <a:ext uri="{FF2B5EF4-FFF2-40B4-BE49-F238E27FC236}">
                <a16:creationId xmlns:a16="http://schemas.microsoft.com/office/drawing/2014/main" id="{08AF98D2-D35E-4DF7-B0F2-E6B9B7C78021}"/>
              </a:ext>
            </a:extLst>
          </p:cNvPr>
          <p:cNvSpPr/>
          <p:nvPr/>
        </p:nvSpPr>
        <p:spPr>
          <a:xfrm>
            <a:off x="1044038" y="1935665"/>
            <a:ext cx="10103921" cy="537173"/>
          </a:xfrm>
          <a:prstGeom prst="roundRect">
            <a:avLst/>
          </a:prstGeom>
          <a:solidFill>
            <a:srgbClr val="00765A"/>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Overview</a:t>
            </a:r>
          </a:p>
        </p:txBody>
      </p:sp>
    </p:spTree>
    <p:extLst>
      <p:ext uri="{BB962C8B-B14F-4D97-AF65-F5344CB8AC3E}">
        <p14:creationId xmlns:p14="http://schemas.microsoft.com/office/powerpoint/2010/main" val="169213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B969D5D-A694-449A-BDF1-226B7B725464}"/>
              </a:ext>
            </a:extLst>
          </p:cNvPr>
          <p:cNvSpPr/>
          <p:nvPr/>
        </p:nvSpPr>
        <p:spPr>
          <a:xfrm>
            <a:off x="6502808" y="2446518"/>
            <a:ext cx="4510070" cy="4174209"/>
          </a:xfrm>
          <a:prstGeom prst="round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a:solidFill>
                  <a:srgbClr val="000000"/>
                </a:solidFill>
                <a:latin typeface="Calibri" panose="020F0502020204030204" pitchFamily="34" charset="0"/>
              </a:rPr>
              <a:t>Must be 18 y/o or older</a:t>
            </a:r>
          </a:p>
          <a:p>
            <a:endParaRPr lang="en-US" sz="16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sz="1600" b="1" dirty="0">
                <a:solidFill>
                  <a:srgbClr val="000000"/>
                </a:solidFill>
                <a:latin typeface="Calibri" panose="020F0502020204030204" pitchFamily="34" charset="0"/>
              </a:rPr>
              <a:t>Legally reside in the United States:</a:t>
            </a:r>
          </a:p>
          <a:p>
            <a:pPr marL="742950" marR="15020" lvl="1" indent="-285750" algn="just">
              <a:buClr>
                <a:srgbClr val="000000"/>
              </a:buClr>
              <a:buFont typeface="Wingdings" panose="05000000000000000000" pitchFamily="2" charset="2"/>
              <a:buChar char="Ø"/>
            </a:pPr>
            <a:r>
              <a:rPr lang="en-US" sz="1600" dirty="0">
                <a:solidFill>
                  <a:srgbClr val="000000"/>
                </a:solidFill>
                <a:latin typeface="Calibri" panose="020F0502020204030204" pitchFamily="34" charset="0"/>
              </a:rPr>
              <a:t>Refugee</a:t>
            </a:r>
          </a:p>
          <a:p>
            <a:pPr marL="742950" marR="15020" lvl="1" indent="-285750" algn="just">
              <a:buClr>
                <a:srgbClr val="000000"/>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Asylee</a:t>
            </a:r>
          </a:p>
          <a:p>
            <a:pPr marL="742950" marR="15020" lvl="1" indent="-285750" algn="just">
              <a:buClr>
                <a:srgbClr val="000000"/>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LPR</a:t>
            </a:r>
          </a:p>
          <a:p>
            <a:pPr marL="742950" lvl="1" indent="-285750">
              <a:buClr>
                <a:srgbClr val="000000"/>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US citizen</a:t>
            </a:r>
            <a:endParaRPr lang="en-US" sz="1600" b="1" dirty="0">
              <a:solidFill>
                <a:srgbClr val="000000"/>
              </a:solidFill>
              <a:latin typeface="Calibri" panose="020F0502020204030204" pitchFamily="34" charset="0"/>
            </a:endParaRPr>
          </a:p>
          <a:p>
            <a:endParaRPr lang="en-US" sz="1600" b="1" dirty="0">
              <a:solidFill>
                <a:srgbClr val="000000"/>
              </a:solidFill>
              <a:latin typeface="Calibri" panose="020F0502020204030204" pitchFamily="34" charset="0"/>
            </a:endParaRPr>
          </a:p>
          <a:p>
            <a:pPr marL="285750" marR="0" indent="-285750" algn="l" rtl="0">
              <a:buFont typeface="Arial" panose="020B0604020202020204" pitchFamily="34" charset="0"/>
              <a:buChar char="•"/>
            </a:pPr>
            <a:r>
              <a:rPr lang="en-US" sz="1600" b="1" dirty="0">
                <a:solidFill>
                  <a:srgbClr val="000000"/>
                </a:solidFill>
                <a:latin typeface="Calibri" panose="020F0502020204030204" pitchFamily="34" charset="0"/>
              </a:rPr>
              <a:t>Has not have filed more than three (3) RIFs for friends or non-immediate family members </a:t>
            </a:r>
            <a:r>
              <a:rPr lang="en-US" sz="1600" dirty="0">
                <a:solidFill>
                  <a:srgbClr val="000000"/>
                </a:solidFill>
                <a:latin typeface="Calibri" panose="020F0502020204030204" pitchFamily="34" charset="0"/>
              </a:rPr>
              <a:t>(cousins, aunts, uncles, relatives by marriage and/or distant relatives </a:t>
            </a:r>
            <a:r>
              <a:rPr lang="en-US" sz="1600" dirty="0" err="1">
                <a:solidFill>
                  <a:srgbClr val="000000"/>
                </a:solidFill>
                <a:latin typeface="Calibri" panose="020F0502020204030204" pitchFamily="34" charset="0"/>
              </a:rPr>
              <a:t>etc</a:t>
            </a:r>
            <a:r>
              <a:rPr lang="en-US" sz="1600" dirty="0">
                <a:solidFill>
                  <a:srgbClr val="000000"/>
                </a:solidFill>
                <a:latin typeface="Calibri" panose="020F0502020204030204" pitchFamily="34" charset="0"/>
              </a:rPr>
              <a:t>).”</a:t>
            </a:r>
            <a:endParaRPr lang="en-US" sz="1800" i="0" u="none" strike="noStrike" baseline="0" dirty="0">
              <a:latin typeface="Calibri" panose="020F0502020204030204" pitchFamily="34" charset="0"/>
            </a:endParaRPr>
          </a:p>
          <a:p>
            <a:pPr marL="285750" indent="-285750">
              <a:buFont typeface="Arial" panose="020B0604020202020204" pitchFamily="34" charset="0"/>
              <a:buChar char="•"/>
            </a:pPr>
            <a:endParaRPr lang="en-US" sz="1600" b="1" dirty="0">
              <a:solidFill>
                <a:srgbClr val="000000"/>
              </a:solidFill>
              <a:latin typeface="Calibri" panose="020F0502020204030204" pitchFamily="34" charset="0"/>
            </a:endParaRPr>
          </a:p>
        </p:txBody>
      </p:sp>
      <p:sp>
        <p:nvSpPr>
          <p:cNvPr id="5" name="Rectangle: Rounded Corners 4">
            <a:extLst>
              <a:ext uri="{FF2B5EF4-FFF2-40B4-BE49-F238E27FC236}">
                <a16:creationId xmlns:a16="http://schemas.microsoft.com/office/drawing/2014/main" id="{34EAD601-85BC-4114-A2A9-AAFF0C7B4C64}"/>
              </a:ext>
            </a:extLst>
          </p:cNvPr>
          <p:cNvSpPr/>
          <p:nvPr/>
        </p:nvSpPr>
        <p:spPr>
          <a:xfrm>
            <a:off x="6847194" y="1533055"/>
            <a:ext cx="3623244" cy="661442"/>
          </a:xfrm>
          <a:prstGeom prst="roundRect">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RIF/Iranian AOR </a:t>
            </a:r>
          </a:p>
        </p:txBody>
      </p:sp>
      <p:sp>
        <p:nvSpPr>
          <p:cNvPr id="8" name="Rectangle: Rounded Corners 7">
            <a:extLst>
              <a:ext uri="{FF2B5EF4-FFF2-40B4-BE49-F238E27FC236}">
                <a16:creationId xmlns:a16="http://schemas.microsoft.com/office/drawing/2014/main" id="{AB4870E9-E5F4-4E23-B097-DC5FB81C4B20}"/>
              </a:ext>
            </a:extLst>
          </p:cNvPr>
          <p:cNvSpPr/>
          <p:nvPr/>
        </p:nvSpPr>
        <p:spPr>
          <a:xfrm>
            <a:off x="493360" y="2386729"/>
            <a:ext cx="4402147" cy="4233999"/>
          </a:xfrm>
          <a:prstGeom prst="roundRect">
            <a:avLst/>
          </a:prstGeom>
          <a:solidFill>
            <a:schemeClr val="accent4">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rtl="0"/>
            <a:r>
              <a:rPr lang="en-US" sz="1600" b="1" i="0" u="none" strike="noStrike" baseline="0" dirty="0">
                <a:solidFill>
                  <a:srgbClr val="000000"/>
                </a:solidFill>
                <a:latin typeface="Calibri" panose="020F0502020204030204" pitchFamily="34" charset="0"/>
              </a:rPr>
              <a:t>	</a:t>
            </a:r>
            <a:endParaRPr lang="en-US" sz="1600" b="0" i="0" u="none" strike="noStrike" baseline="0" dirty="0">
              <a:solidFill>
                <a:srgbClr val="000000"/>
              </a:solidFill>
              <a:latin typeface="Calibri" panose="020F0502020204030204" pitchFamily="34" charset="0"/>
            </a:endParaRPr>
          </a:p>
          <a:p>
            <a:pPr marL="342900" marR="0" indent="-342900" algn="l" rtl="0">
              <a:buFont typeface="Arial" panose="020B0604020202020204" pitchFamily="34" charset="0"/>
              <a:buChar char="•"/>
            </a:pPr>
            <a:r>
              <a:rPr lang="en-US" sz="1600" b="1" dirty="0">
                <a:solidFill>
                  <a:srgbClr val="000000"/>
                </a:solidFill>
                <a:latin typeface="Calibri" panose="020F0502020204030204" pitchFamily="34" charset="0"/>
              </a:rPr>
              <a:t>M</a:t>
            </a:r>
            <a:r>
              <a:rPr lang="en-US" sz="1600" b="1" i="0" u="none" strike="noStrike" baseline="0" dirty="0">
                <a:solidFill>
                  <a:srgbClr val="000000"/>
                </a:solidFill>
                <a:latin typeface="Calibri" panose="020F0502020204030204" pitchFamily="34" charset="0"/>
              </a:rPr>
              <a:t>ust be 18 y/o or older</a:t>
            </a:r>
          </a:p>
          <a:p>
            <a:pPr marL="342900" marR="0" indent="-342900" algn="l" rtl="0">
              <a:buFont typeface="Arial" panose="020B0604020202020204" pitchFamily="34" charset="0"/>
              <a:buChar char="•"/>
            </a:pPr>
            <a:endParaRPr lang="en-US" sz="1600" dirty="0">
              <a:solidFill>
                <a:srgbClr val="000000"/>
              </a:solidFill>
              <a:latin typeface="Calibri" panose="020F0502020204030204" pitchFamily="34" charset="0"/>
              <a:ea typeface="Open Sans" panose="020B0606030504020204" pitchFamily="34" charset="0"/>
              <a:cs typeface="Open Sans" panose="020B0606030504020204" pitchFamily="34" charset="0"/>
            </a:endParaRPr>
          </a:p>
          <a:p>
            <a:pPr marL="285750" marR="0" indent="-285750" algn="l" rtl="0">
              <a:buFont typeface="Arial" panose="020B0604020202020204" pitchFamily="34" charset="0"/>
              <a:buChar char="•"/>
            </a:pPr>
            <a:r>
              <a:rPr lang="en-US" sz="1600" b="1" i="0" u="none" strike="noStrike" baseline="0" dirty="0">
                <a:solidFill>
                  <a:srgbClr val="000000"/>
                </a:solidFill>
                <a:latin typeface="Calibri" panose="020F0502020204030204" pitchFamily="34" charset="0"/>
              </a:rPr>
              <a:t>Legally reside in the United States:</a:t>
            </a:r>
            <a:endParaRPr lang="en-US" sz="1600" b="0" i="0" u="none" strike="noStrike" baseline="0" dirty="0">
              <a:solidFill>
                <a:srgbClr val="000000"/>
              </a:solidFill>
              <a:latin typeface="Calibri" panose="020F0502020204030204" pitchFamily="34" charset="0"/>
            </a:endParaRPr>
          </a:p>
          <a:p>
            <a:pPr marL="742950" marR="15020" lvl="1" indent="-285750" algn="just">
              <a:buClr>
                <a:srgbClr val="000000"/>
              </a:buClr>
              <a:buFont typeface="Wingdings" panose="05000000000000000000" pitchFamily="2" charset="2"/>
              <a:buChar char="Ø"/>
            </a:pPr>
            <a:r>
              <a:rPr lang="en-US" sz="1600" dirty="0">
                <a:solidFill>
                  <a:srgbClr val="000000"/>
                </a:solidFill>
                <a:latin typeface="Calibri" panose="020F0502020204030204" pitchFamily="34" charset="0"/>
              </a:rPr>
              <a:t>Refugee</a:t>
            </a:r>
          </a:p>
          <a:p>
            <a:pPr marL="742950" marR="15020" lvl="1" indent="-285750" algn="just">
              <a:buClr>
                <a:srgbClr val="000000"/>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Asylee</a:t>
            </a:r>
          </a:p>
          <a:p>
            <a:pPr marL="742950" marR="15020" lvl="1" indent="-285750" algn="just">
              <a:buClr>
                <a:srgbClr val="000000"/>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LPR</a:t>
            </a:r>
          </a:p>
          <a:p>
            <a:pPr marL="742950" lvl="1" indent="-285750">
              <a:buClr>
                <a:srgbClr val="000000"/>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US citizen</a:t>
            </a:r>
          </a:p>
          <a:p>
            <a:pPr lvl="1">
              <a:buClr>
                <a:srgbClr val="000000"/>
              </a:buClr>
            </a:pPr>
            <a:endParaRPr lang="en-US" sz="1600" b="0" i="0" u="none" strike="noStrike" baseline="0" dirty="0">
              <a:solidFill>
                <a:srgbClr val="000000"/>
              </a:solidFill>
              <a:latin typeface="Calibri" panose="020F0502020204030204" pitchFamily="34" charset="0"/>
            </a:endParaRPr>
          </a:p>
          <a:p>
            <a:pPr marL="285750" marR="0" indent="-285750" algn="l" rtl="0">
              <a:buFont typeface="Arial" panose="020B0604020202020204" pitchFamily="34" charset="0"/>
              <a:buChar char="•"/>
            </a:pPr>
            <a:r>
              <a:rPr lang="en-US" sz="1600" b="1" dirty="0">
                <a:solidFill>
                  <a:srgbClr val="000000"/>
                </a:solidFill>
                <a:latin typeface="Calibri" panose="020F0502020204030204" pitchFamily="34" charset="0"/>
              </a:rPr>
              <a:t>Must be a first-degree relative:</a:t>
            </a:r>
          </a:p>
          <a:p>
            <a:pPr marL="800100" lvl="1" indent="-34290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Spouse</a:t>
            </a:r>
          </a:p>
          <a:p>
            <a:pPr marL="800100" lvl="1" indent="-34290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Parent</a:t>
            </a:r>
          </a:p>
          <a:p>
            <a:pPr marL="800100" lvl="1" indent="-34290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Child</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S</a:t>
            </a:r>
            <a:r>
              <a:rPr lang="en-US" sz="1600" b="0" i="0" u="none" strike="noStrike" baseline="0" dirty="0">
                <a:solidFill>
                  <a:srgbClr val="000000"/>
                </a:solidFill>
                <a:latin typeface="Calibri" panose="020F0502020204030204" pitchFamily="34" charset="0"/>
              </a:rPr>
              <a:t>iblings</a:t>
            </a:r>
          </a:p>
          <a:p>
            <a:pPr marL="800100" lvl="1" indent="-34290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Grandparent</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G</a:t>
            </a:r>
            <a:r>
              <a:rPr lang="en-US" sz="1600" b="0" i="0" u="none" strike="noStrike" baseline="0" dirty="0">
                <a:solidFill>
                  <a:srgbClr val="000000"/>
                </a:solidFill>
                <a:latin typeface="Calibri" panose="020F0502020204030204" pitchFamily="34" charset="0"/>
              </a:rPr>
              <a:t>randchildren</a:t>
            </a:r>
          </a:p>
          <a:p>
            <a:pPr lvl="1">
              <a:buClr>
                <a:srgbClr val="000000"/>
              </a:buClr>
            </a:pPr>
            <a:endParaRPr lang="en-US" sz="1600" dirty="0">
              <a:solidFill>
                <a:srgbClr val="000000"/>
              </a:solidFill>
              <a:latin typeface="Calibri" panose="020F050202020403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171E7A4F-E639-4A72-974F-DAE2B3C7F0B7}"/>
              </a:ext>
            </a:extLst>
          </p:cNvPr>
          <p:cNvSpPr/>
          <p:nvPr/>
        </p:nvSpPr>
        <p:spPr>
          <a:xfrm>
            <a:off x="654211" y="1533055"/>
            <a:ext cx="3969743" cy="661442"/>
          </a:xfrm>
          <a:prstGeom prst="roundRect">
            <a:avLst/>
          </a:prstGeom>
          <a:solidFill>
            <a:schemeClr val="accent4">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FSU AOR </a:t>
            </a:r>
          </a:p>
        </p:txBody>
      </p:sp>
      <p:sp>
        <p:nvSpPr>
          <p:cNvPr id="7" name="Rectangle: Rounded Corners 6">
            <a:extLst>
              <a:ext uri="{FF2B5EF4-FFF2-40B4-BE49-F238E27FC236}">
                <a16:creationId xmlns:a16="http://schemas.microsoft.com/office/drawing/2014/main" id="{977836C2-BD14-455E-BEE0-AB64AC8346D2}"/>
              </a:ext>
            </a:extLst>
          </p:cNvPr>
          <p:cNvSpPr/>
          <p:nvPr/>
        </p:nvSpPr>
        <p:spPr>
          <a:xfrm>
            <a:off x="1044039" y="625224"/>
            <a:ext cx="10103921" cy="537173"/>
          </a:xfrm>
          <a:prstGeom prst="roundRect">
            <a:avLst/>
          </a:prstGeom>
          <a:solidFill>
            <a:srgbClr val="00765A"/>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Open Sans" panose="020B0606030504020204" pitchFamily="34" charset="0"/>
                <a:ea typeface="Open Sans" panose="020B0606030504020204" pitchFamily="34" charset="0"/>
                <a:cs typeface="Open Sans" panose="020B0606030504020204" pitchFamily="34" charset="0"/>
              </a:rPr>
              <a:t>Eligibility: US-Tie</a:t>
            </a:r>
          </a:p>
        </p:txBody>
      </p:sp>
    </p:spTree>
    <p:extLst>
      <p:ext uri="{BB962C8B-B14F-4D97-AF65-F5344CB8AC3E}">
        <p14:creationId xmlns:p14="http://schemas.microsoft.com/office/powerpoint/2010/main" val="978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B969D5D-A694-449A-BDF1-226B7B725464}"/>
              </a:ext>
            </a:extLst>
          </p:cNvPr>
          <p:cNvSpPr/>
          <p:nvPr/>
        </p:nvSpPr>
        <p:spPr>
          <a:xfrm>
            <a:off x="6407370" y="2538897"/>
            <a:ext cx="4970676" cy="4070327"/>
          </a:xfrm>
          <a:prstGeom prst="round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rgbClr val="000000"/>
              </a:solidFill>
              <a:latin typeface="Calibri" panose="020F0502020204030204" pitchFamily="34" charset="0"/>
            </a:endParaRPr>
          </a:p>
          <a:p>
            <a:pPr marL="342900" indent="-342900">
              <a:buFont typeface="Arial" panose="020B0604020202020204" pitchFamily="34" charset="0"/>
              <a:buChar char="•"/>
            </a:pPr>
            <a:r>
              <a:rPr lang="en-US" sz="1600" b="1" dirty="0">
                <a:solidFill>
                  <a:srgbClr val="000000"/>
                </a:solidFill>
                <a:latin typeface="Calibri" panose="020F0502020204030204" pitchFamily="34" charset="0"/>
              </a:rPr>
              <a:t>Iranian nationality/citizenship. Must be a resident of Iran at the time of application</a:t>
            </a:r>
          </a:p>
          <a:p>
            <a:pPr marL="342900" indent="-342900">
              <a:buFont typeface="Arial" panose="020B0604020202020204" pitchFamily="34" charset="0"/>
              <a:buChar char="•"/>
            </a:pPr>
            <a:r>
              <a:rPr lang="en-US" sz="1600" b="1" dirty="0">
                <a:solidFill>
                  <a:srgbClr val="000000"/>
                </a:solidFill>
                <a:latin typeface="Calibri" panose="020F0502020204030204" pitchFamily="34" charset="0"/>
              </a:rPr>
              <a:t>Can be a relative or friend of the anchor</a:t>
            </a:r>
          </a:p>
          <a:p>
            <a:pPr marL="342900" indent="-342900">
              <a:buFont typeface="Arial" panose="020B0604020202020204" pitchFamily="34" charset="0"/>
              <a:buChar char="•"/>
            </a:pPr>
            <a:r>
              <a:rPr lang="en-US" sz="1600" b="1" dirty="0">
                <a:solidFill>
                  <a:srgbClr val="000000"/>
                </a:solidFill>
                <a:latin typeface="Calibri" panose="020F0502020204030204" pitchFamily="34" charset="0"/>
              </a:rPr>
              <a:t>Must be 18y/o or older  </a:t>
            </a:r>
          </a:p>
          <a:p>
            <a:endParaRPr lang="en-US" sz="1600" b="1" dirty="0">
              <a:solidFill>
                <a:srgbClr val="000000"/>
              </a:solidFill>
              <a:latin typeface="Calibri" panose="020F0502020204030204" pitchFamily="34" charset="0"/>
            </a:endParaRPr>
          </a:p>
          <a:p>
            <a:pPr marL="342900" indent="-342900">
              <a:buFont typeface="Arial" panose="020B0604020202020204" pitchFamily="34" charset="0"/>
              <a:buChar char="•"/>
            </a:pPr>
            <a:r>
              <a:rPr lang="en-US" sz="1600" b="1" dirty="0">
                <a:solidFill>
                  <a:srgbClr val="000000"/>
                </a:solidFill>
                <a:latin typeface="Calibri" panose="020F0502020204030204" pitchFamily="34" charset="0"/>
              </a:rPr>
              <a:t>Part of qualifying religious/ethnic minority:</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Christians</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 Jews</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Baha’is</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Zoroastrians </a:t>
            </a:r>
          </a:p>
          <a:p>
            <a:pPr marL="800100" lvl="1" indent="-342900">
              <a:buFont typeface="Wingdings" panose="05000000000000000000" pitchFamily="2" charset="2"/>
              <a:buChar char="Ø"/>
            </a:pPr>
            <a:r>
              <a:rPr lang="en-US" sz="1600" dirty="0">
                <a:solidFill>
                  <a:srgbClr val="000000"/>
                </a:solidFill>
                <a:latin typeface="Calibri" panose="020F0502020204030204" pitchFamily="34" charset="0"/>
              </a:rPr>
              <a:t>Mandaeans</a:t>
            </a:r>
          </a:p>
          <a:p>
            <a:endParaRPr lang="en-US" sz="1600" dirty="0">
              <a:solidFill>
                <a:srgbClr val="000000"/>
              </a:solidFill>
              <a:latin typeface="Calibri" panose="020F0502020204030204" pitchFamily="34" charset="0"/>
            </a:endParaRPr>
          </a:p>
          <a:p>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34EAD601-85BC-4114-A2A9-AAFF0C7B4C64}"/>
              </a:ext>
            </a:extLst>
          </p:cNvPr>
          <p:cNvSpPr/>
          <p:nvPr/>
        </p:nvSpPr>
        <p:spPr>
          <a:xfrm>
            <a:off x="6497786" y="1661443"/>
            <a:ext cx="4880259" cy="661442"/>
          </a:xfrm>
          <a:prstGeom prst="roundRect">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RIF/Iranian AOR </a:t>
            </a:r>
          </a:p>
        </p:txBody>
      </p:sp>
      <p:sp>
        <p:nvSpPr>
          <p:cNvPr id="8" name="Rectangle: Rounded Corners 7">
            <a:extLst>
              <a:ext uri="{FF2B5EF4-FFF2-40B4-BE49-F238E27FC236}">
                <a16:creationId xmlns:a16="http://schemas.microsoft.com/office/drawing/2014/main" id="{AB4870E9-E5F4-4E23-B097-DC5FB81C4B20}"/>
              </a:ext>
            </a:extLst>
          </p:cNvPr>
          <p:cNvSpPr/>
          <p:nvPr/>
        </p:nvSpPr>
        <p:spPr>
          <a:xfrm>
            <a:off x="716973" y="2538897"/>
            <a:ext cx="5067660" cy="4070327"/>
          </a:xfrm>
          <a:prstGeom prst="roundRect">
            <a:avLst/>
          </a:prstGeom>
          <a:solidFill>
            <a:schemeClr val="accent4">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l" rtl="0">
              <a:buFont typeface="Arial" panose="020B0604020202020204" pitchFamily="34" charset="0"/>
              <a:buChar char="•"/>
            </a:pPr>
            <a:r>
              <a:rPr lang="en-US" sz="1600" b="1" dirty="0">
                <a:solidFill>
                  <a:srgbClr val="000000"/>
                </a:solidFill>
                <a:latin typeface="Calibri" panose="020F0502020204030204" pitchFamily="34" charset="0"/>
              </a:rPr>
              <a:t>FSU nationality/citizenship (including Ukrainian, Belarusian, Russian, Moldovan, </a:t>
            </a:r>
            <a:r>
              <a:rPr lang="en-US" sz="1600" b="1" dirty="0" err="1">
                <a:solidFill>
                  <a:srgbClr val="000000"/>
                </a:solidFill>
                <a:latin typeface="Calibri" panose="020F0502020204030204" pitchFamily="34" charset="0"/>
              </a:rPr>
              <a:t>etc</a:t>
            </a:r>
            <a:r>
              <a:rPr lang="en-US" sz="1600" b="1" dirty="0">
                <a:solidFill>
                  <a:srgbClr val="000000"/>
                </a:solidFill>
                <a:latin typeface="Calibri" panose="020F0502020204030204" pitchFamily="34" charset="0"/>
              </a:rPr>
              <a:t>)</a:t>
            </a:r>
          </a:p>
          <a:p>
            <a:pPr marL="285750" marR="0" indent="-285750" algn="l" rtl="0">
              <a:buFont typeface="Arial" panose="020B0604020202020204" pitchFamily="34" charset="0"/>
              <a:buChar char="•"/>
            </a:pPr>
            <a:r>
              <a:rPr lang="en-US" sz="1600" b="1" dirty="0">
                <a:solidFill>
                  <a:srgbClr val="000000"/>
                </a:solidFill>
                <a:latin typeface="Calibri" panose="020F0502020204030204" pitchFamily="34" charset="0"/>
              </a:rPr>
              <a:t>Must have Qualifying relationship with anchor</a:t>
            </a:r>
          </a:p>
          <a:p>
            <a:pPr marL="285750" marR="0" indent="-285750" algn="l" rtl="0">
              <a:buFont typeface="Arial" panose="020B0604020202020204" pitchFamily="34" charset="0"/>
              <a:buChar char="•"/>
            </a:pPr>
            <a:r>
              <a:rPr lang="en-US" sz="1600" b="1" dirty="0">
                <a:solidFill>
                  <a:srgbClr val="000000"/>
                </a:solidFill>
                <a:latin typeface="Calibri" panose="020F0502020204030204" pitchFamily="34" charset="0"/>
              </a:rPr>
              <a:t>Part of qualifying religious/ethnic minority:</a:t>
            </a:r>
          </a:p>
          <a:p>
            <a:pPr marL="742950" lvl="1"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Jews (including Tats and Karaims)	</a:t>
            </a:r>
          </a:p>
          <a:p>
            <a:pPr marL="742950" lvl="1"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Evangelical Christians </a:t>
            </a:r>
          </a:p>
          <a:p>
            <a:pPr marL="742950" lvl="1" indent="-285750">
              <a:buClr>
                <a:schemeClr val="tx1"/>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Ukrainian Greek Catholic</a:t>
            </a:r>
          </a:p>
          <a:p>
            <a:pPr marL="742950" lvl="1" indent="-285750">
              <a:buClr>
                <a:schemeClr val="tx1"/>
              </a:buClr>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Members of the Ukrainian Autocephalous Church</a:t>
            </a:r>
          </a:p>
          <a:p>
            <a:pPr lvl="1">
              <a:buClr>
                <a:schemeClr val="tx1"/>
              </a:buClr>
            </a:pPr>
            <a:endParaRPr lang="en-US" sz="1600" dirty="0">
              <a:solidFill>
                <a:srgbClr val="000000"/>
              </a:solidFill>
              <a:latin typeface="Calibri" panose="020F0502020204030204" pitchFamily="34" charset="0"/>
            </a:endParaRPr>
          </a:p>
          <a:p>
            <a:pPr lvl="1">
              <a:buClr>
                <a:schemeClr val="tx1"/>
              </a:buClr>
            </a:pPr>
            <a:r>
              <a:rPr lang="en-US" sz="1600" u="sng" dirty="0">
                <a:solidFill>
                  <a:srgbClr val="C00000"/>
                </a:solidFill>
                <a:latin typeface="Calibri" panose="020F0502020204030204" pitchFamily="34" charset="0"/>
              </a:rPr>
              <a:t>Note:</a:t>
            </a:r>
            <a:r>
              <a:rPr lang="en-US" sz="1600" dirty="0">
                <a:solidFill>
                  <a:srgbClr val="C00000"/>
                </a:solidFill>
                <a:latin typeface="Calibri" panose="020F0502020204030204" pitchFamily="34" charset="0"/>
              </a:rPr>
              <a:t> </a:t>
            </a:r>
            <a:r>
              <a:rPr lang="en-US" sz="1600" u="sng" dirty="0">
                <a:solidFill>
                  <a:schemeClr val="tx1"/>
                </a:solidFill>
                <a:latin typeface="Calibri" panose="020F0502020204030204" pitchFamily="34" charset="0"/>
              </a:rPr>
              <a:t>for Ukrainian Greek Catholic and Ukrainian Autocephalous Church, participation</a:t>
            </a:r>
            <a:r>
              <a:rPr lang="en-US" sz="1600" b="0" i="0" u="sng" strike="noStrike" baseline="0" dirty="0">
                <a:solidFill>
                  <a:schemeClr val="tx1"/>
                </a:solidFill>
                <a:latin typeface="Calibri" panose="020F0502020204030204" pitchFamily="34" charset="0"/>
              </a:rPr>
              <a:t> must have begun by 1989 and must have been public, active and continuous</a:t>
            </a:r>
          </a:p>
        </p:txBody>
      </p:sp>
      <p:sp>
        <p:nvSpPr>
          <p:cNvPr id="9" name="Rectangle: Rounded Corners 8">
            <a:extLst>
              <a:ext uri="{FF2B5EF4-FFF2-40B4-BE49-F238E27FC236}">
                <a16:creationId xmlns:a16="http://schemas.microsoft.com/office/drawing/2014/main" id="{171E7A4F-E639-4A72-974F-DAE2B3C7F0B7}"/>
              </a:ext>
            </a:extLst>
          </p:cNvPr>
          <p:cNvSpPr/>
          <p:nvPr/>
        </p:nvSpPr>
        <p:spPr>
          <a:xfrm>
            <a:off x="716973" y="1661443"/>
            <a:ext cx="5067660" cy="661442"/>
          </a:xfrm>
          <a:prstGeom prst="roundRect">
            <a:avLst/>
          </a:prstGeom>
          <a:solidFill>
            <a:schemeClr val="accent4">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FSU AOR </a:t>
            </a:r>
          </a:p>
        </p:txBody>
      </p:sp>
      <p:sp>
        <p:nvSpPr>
          <p:cNvPr id="7" name="Rectangle: Rounded Corners 6">
            <a:extLst>
              <a:ext uri="{FF2B5EF4-FFF2-40B4-BE49-F238E27FC236}">
                <a16:creationId xmlns:a16="http://schemas.microsoft.com/office/drawing/2014/main" id="{E7999798-2C56-4264-AEC2-19ACB031E58B}"/>
              </a:ext>
            </a:extLst>
          </p:cNvPr>
          <p:cNvSpPr/>
          <p:nvPr/>
        </p:nvSpPr>
        <p:spPr>
          <a:xfrm>
            <a:off x="716973" y="747678"/>
            <a:ext cx="10661072" cy="537173"/>
          </a:xfrm>
          <a:prstGeom prst="roundRect">
            <a:avLst/>
          </a:prstGeom>
          <a:solidFill>
            <a:srgbClr val="00765A"/>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Open Sans" panose="020B0606030504020204" pitchFamily="34" charset="0"/>
                <a:ea typeface="Open Sans" panose="020B0606030504020204" pitchFamily="34" charset="0"/>
                <a:cs typeface="Open Sans" panose="020B0606030504020204" pitchFamily="34" charset="0"/>
              </a:rPr>
              <a:t>Eligibility: PA</a:t>
            </a:r>
          </a:p>
        </p:txBody>
      </p:sp>
    </p:spTree>
    <p:extLst>
      <p:ext uri="{BB962C8B-B14F-4D97-AF65-F5344CB8AC3E}">
        <p14:creationId xmlns:p14="http://schemas.microsoft.com/office/powerpoint/2010/main" val="1736278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RS_x0020_Doc_x0020_Type xmlns="df48b1a0-c88e-4917-b9fe-bbef79800618" xsi:nil="true"/>
    <Expiration_x0020_Basis_x0020_Date xmlns="ae6fd23a-7d08-462a-86d6-a3e6dd77083c">2020-10-26T04:00:00+00:00</Expiration_x0020_Basis_x0020_Date>
    <Year xmlns="ae6fd23a-7d08-462a-86d6-a3e6dd77083c" xsi:nil="true"/>
    <Retention_x0020_Period xmlns="ae6fd23a-7d08-462a-86d6-a3e6dd77083c" xsi:nil="true"/>
    <URL xmlns="http://schemas.microsoft.com/sharepoint/v3">
      <Url xsi:nil="true"/>
      <Description xsi:nil="true"/>
    </URL>
    <USCCB_x0020_Department xmlns="ae6fd23a-7d08-462a-86d6-a3e6dd77083c">MRS</USCCB_x0020_Depart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FF06F3C8FEA409A5744B4B799E482" ma:contentTypeVersion="26" ma:contentTypeDescription="Create a new document." ma:contentTypeScope="" ma:versionID="717823adb2170dc9cc3cb2f37ac353e7">
  <xsd:schema xmlns:xsd="http://www.w3.org/2001/XMLSchema" xmlns:xs="http://www.w3.org/2001/XMLSchema" xmlns:p="http://schemas.microsoft.com/office/2006/metadata/properties" xmlns:ns1="http://schemas.microsoft.com/sharepoint/v3" xmlns:ns3="ae6fd23a-7d08-462a-86d6-a3e6dd77083c" xmlns:ns4="df48b1a0-c88e-4917-b9fe-bbef79800618" xmlns:ns5="bfd6ad4d-0857-4f3c-9c5e-43fc5da2ebc5" xmlns:ns6="6ff6a9ae-87b1-46cd-bc6e-44754e44be59" targetNamespace="http://schemas.microsoft.com/office/2006/metadata/properties" ma:root="true" ma:fieldsID="e9803fa83b34ffbe897cc4df71cb2e91" ns1:_="" ns3:_="" ns4:_="" ns5:_="" ns6:_="">
    <xsd:import namespace="http://schemas.microsoft.com/sharepoint/v3"/>
    <xsd:import namespace="ae6fd23a-7d08-462a-86d6-a3e6dd77083c"/>
    <xsd:import namespace="df48b1a0-c88e-4917-b9fe-bbef79800618"/>
    <xsd:import namespace="bfd6ad4d-0857-4f3c-9c5e-43fc5da2ebc5"/>
    <xsd:import namespace="6ff6a9ae-87b1-46cd-bc6e-44754e44be59"/>
    <xsd:element name="properties">
      <xsd:complexType>
        <xsd:sequence>
          <xsd:element name="documentManagement">
            <xsd:complexType>
              <xsd:all>
                <xsd:element ref="ns3:Expiration_x0020_Basis_x0020_Date" minOccurs="0"/>
                <xsd:element ref="ns3:Retention_x0020_Period" minOccurs="0"/>
                <xsd:element ref="ns3:USCCB_x0020_Department" minOccurs="0"/>
                <xsd:element ref="ns3:Year" minOccurs="0"/>
                <xsd:element ref="ns4:MRS_x0020_Doc_x0020_Type" minOccurs="0"/>
                <xsd:element ref="ns1:URL" minOccurs="0"/>
                <xsd:element ref="ns5:SharedWithUsers" minOccurs="0"/>
                <xsd:element ref="ns5:SharedWithDetails" minOccurs="0"/>
                <xsd:element ref="ns6:MediaServiceMetadata" minOccurs="0"/>
                <xsd:element ref="ns6:MediaServiceFastMetadata"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6fd23a-7d08-462a-86d6-a3e6dd77083c" elementFormDefault="qualified">
    <xsd:import namespace="http://schemas.microsoft.com/office/2006/documentManagement/types"/>
    <xsd:import namespace="http://schemas.microsoft.com/office/infopath/2007/PartnerControls"/>
    <xsd:element name="Expiration_x0020_Basis_x0020_Date" ma:index="9" nillable="true" ma:displayName="Expiration Basis Date" ma:default="[today]" ma:format="DateOnly" ma:internalName="Expiration_x0020_Basis_x0020_Date">
      <xsd:simpleType>
        <xsd:restriction base="dms:DateTime"/>
      </xsd:simpleType>
    </xsd:element>
    <xsd:element name="Retention_x0020_Period" ma:index="10" nillable="true"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USCCB_x0020_Department" ma:index="11" nillable="true" ma:displayName="USCCB Department" ma:default="MRS" ma:format="Dropdown" ma:internalName="USCCB_x0020_Department">
      <xsd:simpleType>
        <xsd:union memberTypes="dms:Text">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union>
      </xsd:simpleType>
    </xsd:element>
    <xsd:element name="Year" ma:index="12"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f48b1a0-c88e-4917-b9fe-bbef79800618" elementFormDefault="qualified">
    <xsd:import namespace="http://schemas.microsoft.com/office/2006/documentManagement/types"/>
    <xsd:import namespace="http://schemas.microsoft.com/office/infopath/2007/PartnerControls"/>
    <xsd:element name="MRS_x0020_Doc_x0020_Type" ma:index="13" nillable="true" ma:displayName="MRS Doc Type" ma:format="Dropdown" ma:internalName="MRS_x0020_Doc_x0020_Type">
      <xsd:simpleType>
        <xsd:union memberTypes="dms:Text">
          <xsd:simpleType>
            <xsd:restriction base="dms:Choice">
              <xsd:enumeration value="Budgets and Plans"/>
              <xsd:enumeration value="Contracts and Grants"/>
              <xsd:enumeration value="Correspondence"/>
              <xsd:enumeration value="External"/>
              <xsd:enumeration value="Images:  MRS Photo Library - Licensed"/>
              <xsd:enumeration value="Images:  Refugee and Immigration Sites"/>
              <xsd:enumeration value="Images:  Staff Social Events"/>
              <xsd:enumeration value="Meetings:  Executive Advisory"/>
              <xsd:enumeration value="Meetings:  Staff"/>
              <xsd:enumeration value="Meetings:  Supervisors"/>
              <xsd:enumeration value="MRS"/>
              <xsd:enumeration value="Network"/>
              <xsd:enumeration value="New Staff Orientation"/>
              <xsd:enumeration value="Pastoral Statements"/>
              <xsd:enumeration value="Personnel"/>
              <xsd:enumeration value="Policies and Procedures"/>
              <xsd:enumeration value="Projects"/>
              <xsd:enumeration value="Proposals"/>
              <xsd:enumeration value="Pubs:  Advocacy"/>
              <xsd:enumeration value="Pubs:  Annual Reports"/>
              <xsd:enumeration value="Pubs:  Network"/>
              <xsd:enumeration value="Reports"/>
              <xsd:enumeration value="Resource Development"/>
              <xsd:enumeration value="Support"/>
              <xsd:enumeration value="Technical Assistance"/>
              <xsd:enumeration value="Testimony"/>
              <xsd:enumeration value="Training"/>
              <xsd:enumeration value="Trips"/>
              <xsd:enumeration value="USCCB"/>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d6ad4d-0857-4f3c-9c5e-43fc5da2ebc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f6a9ae-87b1-46cd-bc6e-44754e44be5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4A009-F8B2-48C3-AF20-BF859823E618}">
  <ds:schemaRefs>
    <ds:schemaRef ds:uri="http://schemas.microsoft.com/office/2006/metadata/properties"/>
    <ds:schemaRef ds:uri="http://schemas.microsoft.com/office/infopath/2007/PartnerControls"/>
    <ds:schemaRef ds:uri="df48b1a0-c88e-4917-b9fe-bbef79800618"/>
    <ds:schemaRef ds:uri="ae6fd23a-7d08-462a-86d6-a3e6dd77083c"/>
    <ds:schemaRef ds:uri="http://schemas.microsoft.com/sharepoint/v3"/>
  </ds:schemaRefs>
</ds:datastoreItem>
</file>

<file path=customXml/itemProps2.xml><?xml version="1.0" encoding="utf-8"?>
<ds:datastoreItem xmlns:ds="http://schemas.openxmlformats.org/officeDocument/2006/customXml" ds:itemID="{B093BADF-9E89-4EBC-809F-C4E350FA1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6fd23a-7d08-462a-86d6-a3e6dd77083c"/>
    <ds:schemaRef ds:uri="df48b1a0-c88e-4917-b9fe-bbef79800618"/>
    <ds:schemaRef ds:uri="bfd6ad4d-0857-4f3c-9c5e-43fc5da2ebc5"/>
    <ds:schemaRef ds:uri="6ff6a9ae-87b1-46cd-bc6e-44754e44b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AB17A3-6B4C-4EA3-BE42-4AFF908CF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3500</TotalTime>
  <Words>2217</Words>
  <Application>Microsoft Office PowerPoint</Application>
  <PresentationFormat>Widescreen</PresentationFormat>
  <Paragraphs>374</Paragraphs>
  <Slides>36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Lautenberg AOR Submission: RIF</vt:lpstr>
      <vt:lpstr>Lautenberg AOR Submission: FSU</vt:lpstr>
      <vt:lpstr>PowerPoint Presentation</vt:lpstr>
      <vt:lpstr>Note on pending Lautenberg  AOR cases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Alice Ngamije</cp:lastModifiedBy>
  <cp:revision>85</cp:revision>
  <dcterms:created xsi:type="dcterms:W3CDTF">2020-10-22T16:02:30Z</dcterms:created>
  <dcterms:modified xsi:type="dcterms:W3CDTF">2022-04-19T20:16:16Z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0x010100DB1FF06F3C8FEA409A5744B4B799E482</vt:lpwstr>
  </property>
</Properties>
</file>