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4"/>
  </p:notesMasterIdLst>
  <p:sldIdLst>
    <p:sldId id="274" r:id="rId5"/>
    <p:sldId id="259" r:id="rId6"/>
    <p:sldId id="260" r:id="rId7"/>
    <p:sldId id="257" r:id="rId8"/>
    <p:sldId id="258" r:id="rId9"/>
    <p:sldId id="276" r:id="rId10"/>
    <p:sldId id="263" r:id="rId11"/>
    <p:sldId id="267" r:id="rId12"/>
    <p:sldId id="282" r:id="rId13"/>
    <p:sldId id="277" r:id="rId14"/>
    <p:sldId id="278" r:id="rId15"/>
    <p:sldId id="294" r:id="rId16"/>
    <p:sldId id="284" r:id="rId17"/>
    <p:sldId id="307" r:id="rId18"/>
    <p:sldId id="286" r:id="rId19"/>
    <p:sldId id="308" r:id="rId20"/>
    <p:sldId id="285" r:id="rId21"/>
    <p:sldId id="270" r:id="rId22"/>
    <p:sldId id="266" r:id="rId23"/>
    <p:sldId id="298" r:id="rId24"/>
    <p:sldId id="300" r:id="rId25"/>
    <p:sldId id="301" r:id="rId26"/>
    <p:sldId id="302" r:id="rId27"/>
    <p:sldId id="303" r:id="rId28"/>
    <p:sldId id="309" r:id="rId29"/>
    <p:sldId id="265" r:id="rId30"/>
    <p:sldId id="305" r:id="rId31"/>
    <p:sldId id="283" r:id="rId32"/>
    <p:sldId id="30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72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5A"/>
    <a:srgbClr val="00A2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D50767-456F-110F-DC51-C67CAFAE52B1}" v="31" dt="2020-10-23T13:48:47.487"/>
    <p1510:client id="{A6358AF9-2BD0-427A-D95E-9143758A5CC7}" v="16" dt="2020-10-23T19:21:55.313"/>
    <p1510:client id="{C800EC81-56A1-4FE2-80C9-DB7A84D82E8C}" v="50" dt="2020-10-23T20:29:20.168"/>
    <p1510:client id="{ED371CE3-62E3-9B2F-BF32-3A6A2AF4B2ED}" v="39" dt="2020-10-23T15:23:34.588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37" autoAdjust="0"/>
    <p:restoredTop sz="86181" autoAdjust="0"/>
  </p:normalViewPr>
  <p:slideViewPr>
    <p:cSldViewPr snapToGrid="0">
      <p:cViewPr varScale="1">
        <p:scale>
          <a:sx n="86" d="100"/>
          <a:sy n="86" d="100"/>
        </p:scale>
        <p:origin x="398" y="58"/>
      </p:cViewPr>
      <p:guideLst>
        <p:guide orient="horz" pos="1344"/>
        <p:guide pos="72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39241-A00C-4638-854A-58FE88DD0B97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F67FF-F859-4DEB-A589-302E10C0D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953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e.gov/restarting-the-central-american-minors-program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CAM was started in 2014 to give at-risk children in El Salvador, Guatemala, and Honduras the opportunity to come to the United States as refugees</a:t>
            </a: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Yes.  On March 10, 2021, the Departments of State and Homeland Security </a:t>
            </a:r>
            <a:r>
              <a:rPr lang="en-US" b="1" i="0" u="none" strike="noStrike" dirty="0">
                <a:solidFill>
                  <a:srgbClr val="4574A1"/>
                </a:solidFill>
                <a:effectLst/>
                <a:latin typeface="Open Sans" panose="020B0606030504020204" pitchFamily="34" charset="0"/>
                <a:hlinkClick r:id="rId3"/>
              </a:rPr>
              <a:t>announced the reopening of CAM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. The reopening has two stages.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F67FF-F859-4DEB-A589-302E10C0D54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19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F67FF-F859-4DEB-A589-302E10C0D54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375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F67FF-F859-4DEB-A589-302E10C0D54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957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F67FF-F859-4DEB-A589-302E10C0D54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82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3DD76-C2BF-4EC1-BB2D-E553425FD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F09DA7-A3D7-438B-942E-EFE0574315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D78389-B4E9-43F0-A290-B40BFBF7A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0E08-65E4-430C-9C12-1CB02F9416BA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E84CA2-C396-46FB-BF62-2C17EDBA9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A44C7-CFE1-4D21-BE77-4B6506C5F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7532-7E1C-4B54-8A49-BCFC0D060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998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99542-4C6E-488C-B5BE-1C66E84D6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5D92E0-F744-47A3-9DC9-C3701B459F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1BDBA-E673-434C-A6F8-B9761618A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0E08-65E4-430C-9C12-1CB02F9416BA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FE429-D958-4366-B58A-4F8E1AA63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3844C1-FE53-4F65-9644-FC3491770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7532-7E1C-4B54-8A49-BCFC0D060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353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EF7D7B-49D1-47C1-B9A4-3CF3E428F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DCC207-7330-4328-96E5-4DAC111F05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174003-7440-48D2-9DB7-80ABA69E7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0E08-65E4-430C-9C12-1CB02F9416BA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9471F-28E9-46E0-88FB-C60794E54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B11F8-9BD2-410B-9527-31CBB1538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7532-7E1C-4B54-8A49-BCFC0D060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96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EAA9B-6471-4011-9326-4C1816AE1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62BAC-05A5-4D87-AE29-CD76BAE12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C7E9F-EC36-4AFF-B0C5-7C14910B9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0E08-65E4-430C-9C12-1CB02F9416BA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482EE0-0068-4D7F-AF80-BD3C4D081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74D668-CBF0-4233-8E0D-0385F9A0B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7532-7E1C-4B54-8A49-BCFC0D060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259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597AC-02D4-4768-B279-93E3905CF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E2217E-47B6-496C-91A2-946ABA6A34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67B97-3ECA-4D90-A4AD-FE7FECDB4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0E08-65E4-430C-9C12-1CB02F9416BA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DF78A-3299-4BD3-9958-FAE137D58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118B4-DDCB-4B1F-803A-538FD8F9F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7532-7E1C-4B54-8A49-BCFC0D060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507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FF30C-60B9-40B5-9FFD-C1C0D06F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D1647-369D-4ACC-A6DA-2E9CCE291B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B0D0D9-C312-4E70-A5F5-44190F073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E1C43A-4B23-4516-87F4-BAF6C3C30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0E08-65E4-430C-9C12-1CB02F9416BA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7CF743-011B-47FE-B8EB-0D1C81BA9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0D2EDE-E4D7-4BFD-9D4F-F731C6802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7532-7E1C-4B54-8A49-BCFC0D060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137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17001-3638-45E0-9153-32E326F01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C9AB4B-CED2-47B6-A335-6D91FBDA3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818703-0D66-43AE-B5DC-288ECCC372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481C26-D556-4996-BB51-334FA8491A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B69CBD-12DD-44C7-A2E8-BE2D390406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75C834-14D8-4583-9E0F-6942037F9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0E08-65E4-430C-9C12-1CB02F9416BA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0548C7-12F9-4B41-8AC9-C2A55C80A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38114F-7630-4623-9559-A1E190B5A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7532-7E1C-4B54-8A49-BCFC0D060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038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582B9-51BD-4266-AB7A-3A446C201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59AB6C-F8EE-409A-8202-86A328313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0E08-65E4-430C-9C12-1CB02F9416BA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2EF38F-B9E3-4F75-BF0D-38540E648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601782-6E1E-483B-BA87-30C6DCF1E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7532-7E1C-4B54-8A49-BCFC0D060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851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48D011-F6D1-41E9-BA58-63F2D7C0A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0E08-65E4-430C-9C12-1CB02F9416BA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1ACBF0-9F72-49B6-A06B-D9C8D2553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DBCFE0-6C5D-46D2-98E8-841557C60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7532-7E1C-4B54-8A49-BCFC0D060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7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6556F-9CC5-4AF7-AF1D-FF8C1BFD0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D9379-3DDD-4D3F-83CB-9C1C5C993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641F17-6666-48BE-A842-F522B27289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EB8B0C-EC4A-46C7-A89C-EDA43FD72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0E08-65E4-430C-9C12-1CB02F9416BA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8FD213-D1E0-495A-95EE-0DA3AB28F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15A8B9-111C-4535-B866-BADAD7C99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7532-7E1C-4B54-8A49-BCFC0D060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06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43BF7-B20B-4964-AA69-A09B57365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491AAE-F2C0-472F-AE2E-835E58E1CA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62B406-C0EA-4A08-9257-88C5DBF311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612FF6-EA61-4DEF-AA49-0E6ACA1A0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0E08-65E4-430C-9C12-1CB02F9416BA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CB6133-B46A-4F8F-8C71-F695AA029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4879F7-4C47-4477-A6BF-58E976D26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7532-7E1C-4B54-8A49-BCFC0D060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996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57FE58-6B7B-463B-BCA0-FCC41D5EA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13C76-D85F-46DC-A8E0-173C4544A4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B4966-DDF5-43DF-9211-976F44C47C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20E08-65E4-430C-9C12-1CB02F9416BA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3AB9F-6D0D-4C41-8194-4C84C7350B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A8F61-227A-49D4-8D1E-E75B2932F6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C7532-7E1C-4B54-8A49-BCFC0D060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190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cis.gov/sites/default/files/document/forms/i-134instr.pdf" TargetMode="External"/><Relationship Id="rId2" Type="http://schemas.openxmlformats.org/officeDocument/2006/relationships/hyperlink" Target="https://www.uscis.gov/sites/default/files/document/forms/i-134.pdf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AORcommunication@usccb.org" TargetMode="External"/><Relationship Id="rId2" Type="http://schemas.openxmlformats.org/officeDocument/2006/relationships/hyperlink" Target="https://www.cerenade.com/controls/fillerupdate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angamije@usccb.org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tsg.phototool.state.gov/photo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3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AORcommunication@usccb.org" TargetMode="External"/><Relationship Id="rId2" Type="http://schemas.openxmlformats.org/officeDocument/2006/relationships/hyperlink" Target="mailto:AOR@usccb.org" TargetMode="Externa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500">
              <a:schemeClr val="accent1">
                <a:lumMod val="20000"/>
                <a:lumOff val="80000"/>
              </a:schemeClr>
            </a:gs>
            <a:gs pos="97000">
              <a:schemeClr val="bg1"/>
            </a:gs>
            <a:gs pos="100000">
              <a:srgbClr val="C6E1B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AC437C7-74EA-4953-9A0D-B9E06926F613}"/>
              </a:ext>
            </a:extLst>
          </p:cNvPr>
          <p:cNvSpPr txBox="1"/>
          <p:nvPr/>
        </p:nvSpPr>
        <p:spPr>
          <a:xfrm>
            <a:off x="9379966" y="309330"/>
            <a:ext cx="2630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December 14th, 2021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2512CE-1342-45EB-862F-670FFF10EF84}"/>
              </a:ext>
            </a:extLst>
          </p:cNvPr>
          <p:cNvSpPr txBox="1"/>
          <p:nvPr/>
        </p:nvSpPr>
        <p:spPr>
          <a:xfrm>
            <a:off x="1679757" y="1336099"/>
            <a:ext cx="8759644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6000" b="1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CAM PROGRAM WEBINAR:</a:t>
            </a:r>
            <a:endParaRPr lang="en-US" sz="6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F83BF2D-BB51-4E6B-936D-51539BF2F3AC}"/>
              </a:ext>
            </a:extLst>
          </p:cNvPr>
          <p:cNvSpPr/>
          <p:nvPr/>
        </p:nvSpPr>
        <p:spPr>
          <a:xfrm>
            <a:off x="4157202" y="3296048"/>
            <a:ext cx="4075278" cy="1036584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en-US" sz="3200" b="1" dirty="0">
              <a:solidFill>
                <a:schemeClr val="accent5">
                  <a:lumMod val="50000"/>
                </a:schemeClr>
              </a:solidFill>
              <a:latin typeface="Open Sans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4000" b="1" dirty="0">
                <a:solidFill>
                  <a:srgbClr val="00765A"/>
                </a:solidFill>
              </a:rPr>
              <a:t>Filing a CAM AOR</a:t>
            </a:r>
          </a:p>
          <a:p>
            <a:pPr algn="ctr"/>
            <a:endParaRPr lang="en-US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6C75AB-5264-4460-AEB5-51D4B99A41C1}"/>
              </a:ext>
            </a:extLst>
          </p:cNvPr>
          <p:cNvSpPr/>
          <p:nvPr/>
        </p:nvSpPr>
        <p:spPr>
          <a:xfrm>
            <a:off x="2599267" y="1116148"/>
            <a:ext cx="7035800" cy="348125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B22F4D2-745B-4FDB-8501-1FC88BFA5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27" y="5390173"/>
            <a:ext cx="3355674" cy="1215329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658158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11DC6D2-E459-40E0-86BA-4CF84C58B8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0" t="2081" r="9285" b="43722"/>
          <a:stretch/>
        </p:blipFill>
        <p:spPr>
          <a:xfrm>
            <a:off x="2278503" y="1099443"/>
            <a:ext cx="7634994" cy="465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797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able&#10;&#10;Description automatically generated with medium confidence">
            <a:extLst>
              <a:ext uri="{FF2B5EF4-FFF2-40B4-BE49-F238E27FC236}">
                <a16:creationId xmlns:a16="http://schemas.microsoft.com/office/drawing/2014/main" id="{DE50031A-1837-448C-B98B-F6052317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" t="1995"/>
          <a:stretch/>
        </p:blipFill>
        <p:spPr>
          <a:xfrm>
            <a:off x="2468879" y="166097"/>
            <a:ext cx="7858659" cy="3864883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89C0021F-A20E-4368-8022-18CEC390C1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4" r="56"/>
          <a:stretch/>
        </p:blipFill>
        <p:spPr>
          <a:xfrm>
            <a:off x="2321973" y="4030980"/>
            <a:ext cx="8085722" cy="177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991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A68DDA-51E2-4BD9-A822-E7C1DFE1BAC1}"/>
              </a:ext>
            </a:extLst>
          </p:cNvPr>
          <p:cNvSpPr txBox="1"/>
          <p:nvPr/>
        </p:nvSpPr>
        <p:spPr>
          <a:xfrm>
            <a:off x="633228" y="968693"/>
            <a:ext cx="66608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Qualifying Child (QCH)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050446B-A743-4C20-9E9C-5E82EB263774}"/>
              </a:ext>
            </a:extLst>
          </p:cNvPr>
          <p:cNvSpPr/>
          <p:nvPr/>
        </p:nvSpPr>
        <p:spPr>
          <a:xfrm>
            <a:off x="633228" y="2093825"/>
            <a:ext cx="10942842" cy="537173"/>
          </a:xfrm>
          <a:prstGeom prst="roundRect">
            <a:avLst/>
          </a:prstGeom>
          <a:solidFill>
            <a:srgbClr val="00765A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bg1"/>
                </a:solidFill>
              </a:rPr>
              <a:t>Eligibility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9720BA-B21D-4DA2-A2AA-A89F58EBC414}"/>
              </a:ext>
            </a:extLst>
          </p:cNvPr>
          <p:cNvSpPr txBox="1"/>
          <p:nvPr/>
        </p:nvSpPr>
        <p:spPr>
          <a:xfrm>
            <a:off x="633228" y="3026985"/>
            <a:ext cx="950137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00150" lvl="2" indent="-285750">
              <a:buFontTx/>
              <a:buChar char="-"/>
            </a:pPr>
            <a:r>
              <a:rPr lang="en-US" sz="2400" dirty="0"/>
              <a:t>Under 21 years old</a:t>
            </a:r>
          </a:p>
          <a:p>
            <a:pPr marL="1200150" lvl="2" indent="-285750">
              <a:buFontTx/>
              <a:buChar char="-"/>
            </a:pPr>
            <a:r>
              <a:rPr lang="en-US" sz="2400" dirty="0"/>
              <a:t>Unmarried</a:t>
            </a:r>
          </a:p>
          <a:p>
            <a:pPr marL="1200150" lvl="2" indent="-285750">
              <a:buFontTx/>
              <a:buChar char="-"/>
            </a:pPr>
            <a:r>
              <a:rPr lang="en-US" sz="2400" dirty="0"/>
              <a:t>Must be a national of El Salvador, Guatemala or Honduras</a:t>
            </a:r>
          </a:p>
          <a:p>
            <a:pPr marL="1200150" lvl="2" indent="-285750">
              <a:buFontTx/>
              <a:buChar char="-"/>
            </a:pPr>
            <a:r>
              <a:rPr lang="en-US" sz="2400" dirty="0"/>
              <a:t>Must reside in one of the Northern Triangle countries (does not have to be country of nationality)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432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19EF121-9481-4229-B1FC-818CCCA7C78B}"/>
              </a:ext>
            </a:extLst>
          </p:cNvPr>
          <p:cNvGrpSpPr/>
          <p:nvPr/>
        </p:nvGrpSpPr>
        <p:grpSpPr>
          <a:xfrm rot="946140">
            <a:off x="138557" y="5940525"/>
            <a:ext cx="902286" cy="891144"/>
            <a:chOff x="5109241" y="1643928"/>
            <a:chExt cx="2498472" cy="2374051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23D96A1-6776-4C71-B957-2FA086B3212F}"/>
                </a:ext>
              </a:extLst>
            </p:cNvPr>
            <p:cNvSpPr/>
            <p:nvPr/>
          </p:nvSpPr>
          <p:spPr>
            <a:xfrm rot="20652980">
              <a:off x="5109241" y="1643928"/>
              <a:ext cx="2498472" cy="213157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E6F62714-3AE1-470C-84B4-EC61EA6CB7FD}"/>
                </a:ext>
              </a:extLst>
            </p:cNvPr>
            <p:cNvSpPr/>
            <p:nvPr/>
          </p:nvSpPr>
          <p:spPr>
            <a:xfrm rot="10043461">
              <a:off x="5394686" y="3743931"/>
              <a:ext cx="427686" cy="274048"/>
            </a:xfrm>
            <a:prstGeom prst="rt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DE72FD5-F3C9-4031-AB33-B1214BFF117D}"/>
                </a:ext>
              </a:extLst>
            </p:cNvPr>
            <p:cNvSpPr/>
            <p:nvPr/>
          </p:nvSpPr>
          <p:spPr>
            <a:xfrm rot="20673065">
              <a:off x="5151930" y="1932695"/>
              <a:ext cx="584879" cy="2777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11484DD-671C-499E-B2D7-92048F22D1F3}"/>
              </a:ext>
            </a:extLst>
          </p:cNvPr>
          <p:cNvSpPr txBox="1"/>
          <p:nvPr/>
        </p:nvSpPr>
        <p:spPr>
          <a:xfrm>
            <a:off x="602672" y="205350"/>
            <a:ext cx="10515599" cy="9326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Derivatives and Add-ons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28F7C12-6BDE-4BC1-9C1E-6C1C940639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844162"/>
              </p:ext>
            </p:extLst>
          </p:nvPr>
        </p:nvGraphicFramePr>
        <p:xfrm>
          <a:off x="838199" y="1519372"/>
          <a:ext cx="10515601" cy="432306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85900">
                  <a:extLst>
                    <a:ext uri="{9D8B030D-6E8A-4147-A177-3AD203B41FA5}">
                      <a16:colId xmlns:a16="http://schemas.microsoft.com/office/drawing/2014/main" val="43866278"/>
                    </a:ext>
                  </a:extLst>
                </a:gridCol>
                <a:gridCol w="2157020">
                  <a:extLst>
                    <a:ext uri="{9D8B030D-6E8A-4147-A177-3AD203B41FA5}">
                      <a16:colId xmlns:a16="http://schemas.microsoft.com/office/drawing/2014/main" val="2343780622"/>
                    </a:ext>
                  </a:extLst>
                </a:gridCol>
                <a:gridCol w="2843816">
                  <a:extLst>
                    <a:ext uri="{9D8B030D-6E8A-4147-A177-3AD203B41FA5}">
                      <a16:colId xmlns:a16="http://schemas.microsoft.com/office/drawing/2014/main" val="1673124753"/>
                    </a:ext>
                  </a:extLst>
                </a:gridCol>
                <a:gridCol w="4628865">
                  <a:extLst>
                    <a:ext uri="{9D8B030D-6E8A-4147-A177-3AD203B41FA5}">
                      <a16:colId xmlns:a16="http://schemas.microsoft.com/office/drawing/2014/main" val="2896380769"/>
                    </a:ext>
                  </a:extLst>
                </a:gridCol>
              </a:tblGrid>
              <a:tr h="810520">
                <a:tc>
                  <a:txBody>
                    <a:bodyPr/>
                    <a:lstStyle/>
                    <a:p>
                      <a:pPr algn="l"/>
                      <a:r>
                        <a:rPr lang="en-US" sz="2000" b="0" cap="none" spc="0" dirty="0">
                          <a:solidFill>
                            <a:schemeClr val="bg1"/>
                          </a:solidFill>
                        </a:rPr>
                        <a:t>Type</a:t>
                      </a:r>
                      <a:r>
                        <a:rPr lang="en-US" sz="2000" b="0" cap="none" spc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000" b="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55854" marR="55854" marT="58358" marB="111707" anchor="b">
                    <a:solidFill>
                      <a:srgbClr val="00765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cap="none" spc="0" dirty="0">
                          <a:solidFill>
                            <a:schemeClr val="bg1"/>
                          </a:solidFill>
                        </a:rPr>
                        <a:t>Relationship</a:t>
                      </a:r>
                      <a:r>
                        <a:rPr lang="en-US" sz="2000" b="0" cap="none" spc="0" baseline="0" dirty="0">
                          <a:solidFill>
                            <a:schemeClr val="bg1"/>
                          </a:solidFill>
                        </a:rPr>
                        <a:t> to QP</a:t>
                      </a:r>
                      <a:endParaRPr lang="en-US" sz="20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55854" marR="55854" marT="58358" marB="111707" anchor="b">
                    <a:solidFill>
                      <a:srgbClr val="00765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cap="none" spc="0" dirty="0">
                          <a:solidFill>
                            <a:schemeClr val="bg1"/>
                          </a:solidFill>
                        </a:rPr>
                        <a:t>Relationship to QCH </a:t>
                      </a:r>
                    </a:p>
                  </a:txBody>
                  <a:tcPr marL="55854" marR="55854" marT="58358" marB="111707" anchor="b">
                    <a:solidFill>
                      <a:srgbClr val="00765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cap="none" spc="0" dirty="0">
                          <a:solidFill>
                            <a:schemeClr val="bg1"/>
                          </a:solidFill>
                        </a:rPr>
                        <a:t>Eligibility Requirements</a:t>
                      </a:r>
                      <a:r>
                        <a:rPr lang="en-US" sz="2000" b="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55854" marR="55854" marT="58358" marB="111707" anchor="b">
                    <a:solidFill>
                      <a:srgbClr val="0076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247149"/>
                  </a:ext>
                </a:extLst>
              </a:tr>
              <a:tr h="438163">
                <a:tc>
                  <a:txBody>
                    <a:bodyPr/>
                    <a:lstStyle/>
                    <a:p>
                      <a:r>
                        <a:rPr lang="en-US" sz="1500" cap="none" spc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marL="55854" marR="55854" marT="58358" marB="111707"/>
                </a:tc>
                <a:tc>
                  <a:txBody>
                    <a:bodyPr/>
                    <a:lstStyle/>
                    <a:p>
                      <a:r>
                        <a:rPr lang="en-US" sz="1500" cap="none" spc="0">
                          <a:solidFill>
                            <a:schemeClr val="tx1"/>
                          </a:solidFill>
                        </a:rPr>
                        <a:t>Grandchild</a:t>
                      </a:r>
                    </a:p>
                  </a:txBody>
                  <a:tcPr marL="55854" marR="55854" marT="58358" marB="111707"/>
                </a:tc>
                <a:tc>
                  <a:txBody>
                    <a:bodyPr/>
                    <a:lstStyle/>
                    <a:p>
                      <a:r>
                        <a:rPr lang="en-US" sz="1500" cap="none" spc="0">
                          <a:solidFill>
                            <a:schemeClr val="tx1"/>
                          </a:solidFill>
                        </a:rPr>
                        <a:t>Child</a:t>
                      </a:r>
                    </a:p>
                  </a:txBody>
                  <a:tcPr marL="55854" marR="55854" marT="58358" marB="111707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500" cap="none" spc="0">
                          <a:solidFill>
                            <a:schemeClr val="tx1"/>
                          </a:solidFill>
                        </a:rPr>
                        <a:t>Unmarried</a:t>
                      </a:r>
                      <a:r>
                        <a:rPr lang="en-US" sz="1500" cap="none" spc="0" baseline="0">
                          <a:solidFill>
                            <a:schemeClr val="tx1"/>
                          </a:solidFill>
                        </a:rPr>
                        <a:t> and u</a:t>
                      </a:r>
                      <a:r>
                        <a:rPr lang="en-US" sz="1500" cap="none" spc="0">
                          <a:solidFill>
                            <a:schemeClr val="tx1"/>
                          </a:solidFill>
                        </a:rPr>
                        <a:t>nder</a:t>
                      </a:r>
                      <a:r>
                        <a:rPr lang="en-US" sz="1500" cap="none" spc="0" baseline="0">
                          <a:solidFill>
                            <a:schemeClr val="tx1"/>
                          </a:solidFill>
                        </a:rPr>
                        <a:t> 21 years old </a:t>
                      </a:r>
                      <a:endParaRPr lang="en-US" sz="1500" cap="none" spc="0">
                        <a:solidFill>
                          <a:schemeClr val="tx1"/>
                        </a:solidFill>
                      </a:endParaRPr>
                    </a:p>
                  </a:txBody>
                  <a:tcPr marL="55854" marR="55854" marT="58358" marB="111707"/>
                </a:tc>
                <a:extLst>
                  <a:ext uri="{0D108BD9-81ED-4DB2-BD59-A6C34878D82A}">
                    <a16:rowId xmlns:a16="http://schemas.microsoft.com/office/drawing/2014/main" val="2553918747"/>
                  </a:ext>
                </a:extLst>
              </a:tr>
              <a:tr h="438163">
                <a:tc>
                  <a:txBody>
                    <a:bodyPr/>
                    <a:lstStyle/>
                    <a:p>
                      <a:r>
                        <a:rPr lang="en-US" sz="1500" cap="none" spc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marL="55854" marR="55854" marT="58358" marB="111707"/>
                </a:tc>
                <a:tc>
                  <a:txBody>
                    <a:bodyPr/>
                    <a:lstStyle/>
                    <a:p>
                      <a:r>
                        <a:rPr lang="en-US" sz="1500" cap="none" spc="0">
                          <a:solidFill>
                            <a:schemeClr val="tx1"/>
                          </a:solidFill>
                        </a:rPr>
                        <a:t>Spouse</a:t>
                      </a:r>
                    </a:p>
                  </a:txBody>
                  <a:tcPr marL="55854" marR="55854" marT="58358" marB="111707"/>
                </a:tc>
                <a:tc>
                  <a:txBody>
                    <a:bodyPr/>
                    <a:lstStyle/>
                    <a:p>
                      <a:r>
                        <a:rPr lang="en-US" sz="1500" cap="none" spc="0" dirty="0">
                          <a:solidFill>
                            <a:schemeClr val="tx1"/>
                          </a:solidFill>
                        </a:rPr>
                        <a:t>Not Required</a:t>
                      </a:r>
                    </a:p>
                  </a:txBody>
                  <a:tcPr marL="55854" marR="55854" marT="58358" marB="111707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500" cap="none" spc="0" dirty="0">
                          <a:solidFill>
                            <a:schemeClr val="tx1"/>
                          </a:solidFill>
                        </a:rPr>
                        <a:t>Documented marriage to QP</a:t>
                      </a:r>
                    </a:p>
                  </a:txBody>
                  <a:tcPr marL="55854" marR="55854" marT="58358" marB="111707"/>
                </a:tc>
                <a:extLst>
                  <a:ext uri="{0D108BD9-81ED-4DB2-BD59-A6C34878D82A}">
                    <a16:rowId xmlns:a16="http://schemas.microsoft.com/office/drawing/2014/main" val="1373421208"/>
                  </a:ext>
                </a:extLst>
              </a:tr>
              <a:tr h="884991">
                <a:tc>
                  <a:txBody>
                    <a:bodyPr/>
                    <a:lstStyle/>
                    <a:p>
                      <a:r>
                        <a:rPr lang="en-US" sz="1500" cap="none" spc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marL="55854" marR="55854" marT="58358" marB="111707"/>
                </a:tc>
                <a:tc>
                  <a:txBody>
                    <a:bodyPr/>
                    <a:lstStyle/>
                    <a:p>
                      <a:r>
                        <a:rPr lang="en-US" sz="1500" cap="none" spc="0">
                          <a:solidFill>
                            <a:schemeClr val="tx1"/>
                          </a:solidFill>
                        </a:rPr>
                        <a:t>Not Required</a:t>
                      </a:r>
                    </a:p>
                  </a:txBody>
                  <a:tcPr marL="55854" marR="55854" marT="58358" marB="111707"/>
                </a:tc>
                <a:tc>
                  <a:txBody>
                    <a:bodyPr/>
                    <a:lstStyle/>
                    <a:p>
                      <a:r>
                        <a:rPr lang="en-US" sz="1500" cap="none" spc="0" dirty="0">
                          <a:solidFill>
                            <a:schemeClr val="tx1"/>
                          </a:solidFill>
                        </a:rPr>
                        <a:t>Biological Parent</a:t>
                      </a:r>
                    </a:p>
                  </a:txBody>
                  <a:tcPr marL="55854" marR="55854" marT="58358" marB="111707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500" cap="none" spc="0" dirty="0">
                          <a:solidFill>
                            <a:schemeClr val="tx1"/>
                          </a:solidFill>
                        </a:rPr>
                        <a:t>Not married</a:t>
                      </a:r>
                      <a:r>
                        <a:rPr lang="en-US" sz="1500" cap="none" spc="0" baseline="0" dirty="0">
                          <a:solidFill>
                            <a:schemeClr val="tx1"/>
                          </a:solidFill>
                        </a:rPr>
                        <a:t> to QP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500" cap="none" spc="0" baseline="0" dirty="0">
                          <a:solidFill>
                            <a:schemeClr val="tx1"/>
                          </a:solidFill>
                        </a:rPr>
                        <a:t>Affidavit of Support needed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500" kern="1200" cap="none" spc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Additional documents that provide evidence of caregiver relationship </a:t>
                      </a:r>
                    </a:p>
                    <a:p>
                      <a:endParaRPr lang="en-US" sz="15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55854" marR="55854" marT="58358" marB="111707"/>
                </a:tc>
                <a:extLst>
                  <a:ext uri="{0D108BD9-81ED-4DB2-BD59-A6C34878D82A}">
                    <a16:rowId xmlns:a16="http://schemas.microsoft.com/office/drawing/2014/main" val="2201661902"/>
                  </a:ext>
                </a:extLst>
              </a:tr>
              <a:tr h="661577">
                <a:tc>
                  <a:txBody>
                    <a:bodyPr/>
                    <a:lstStyle/>
                    <a:p>
                      <a:r>
                        <a:rPr lang="en-US" sz="1500" cap="none" spc="0">
                          <a:solidFill>
                            <a:schemeClr val="tx1"/>
                          </a:solidFill>
                        </a:rPr>
                        <a:t>E </a:t>
                      </a:r>
                    </a:p>
                  </a:txBody>
                  <a:tcPr marL="55854" marR="55854" marT="58358" marB="111707"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500" cap="none" spc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500" cap="none" spc="0" dirty="0">
                          <a:solidFill>
                            <a:schemeClr val="tx1"/>
                          </a:solidFill>
                        </a:rPr>
                        <a:t>Biologically related to QP or QCH</a:t>
                      </a:r>
                    </a:p>
                  </a:txBody>
                  <a:tcPr marL="55854" marR="55854" marT="58358" marB="111707"/>
                </a:tc>
                <a:tc hMerge="1">
                  <a:txBody>
                    <a:bodyPr/>
                    <a:lstStyle/>
                    <a:p>
                      <a:pPr algn="ctr"/>
                      <a:endParaRPr lang="en-US" sz="15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55854" marR="55854" marT="58358" marB="111707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500" cap="none" spc="0">
                          <a:solidFill>
                            <a:schemeClr val="tx1"/>
                          </a:solidFill>
                        </a:rPr>
                        <a:t>Primary Caregiver of QCH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500" cap="none" spc="0">
                          <a:solidFill>
                            <a:schemeClr val="tx1"/>
                          </a:solidFill>
                        </a:rPr>
                        <a:t>Affidavit</a:t>
                      </a:r>
                      <a:r>
                        <a:rPr lang="en-US" sz="1500" cap="none" spc="0" baseline="0">
                          <a:solidFill>
                            <a:schemeClr val="tx1"/>
                          </a:solidFill>
                        </a:rPr>
                        <a:t> of Support needed </a:t>
                      </a:r>
                      <a:endParaRPr lang="en-US" sz="1500" cap="none" spc="0">
                        <a:solidFill>
                          <a:schemeClr val="tx1"/>
                        </a:solidFill>
                      </a:endParaRPr>
                    </a:p>
                  </a:txBody>
                  <a:tcPr marL="55854" marR="55854" marT="58358" marB="111707"/>
                </a:tc>
                <a:extLst>
                  <a:ext uri="{0D108BD9-81ED-4DB2-BD59-A6C34878D82A}">
                    <a16:rowId xmlns:a16="http://schemas.microsoft.com/office/drawing/2014/main" val="509315820"/>
                  </a:ext>
                </a:extLst>
              </a:tr>
              <a:tr h="661577">
                <a:tc>
                  <a:txBody>
                    <a:bodyPr/>
                    <a:lstStyle/>
                    <a:p>
                      <a:r>
                        <a:rPr lang="en-US" sz="1500" cap="none" spc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 marL="55854" marR="55854" marT="58358" marB="111707"/>
                </a:tc>
                <a:tc>
                  <a:txBody>
                    <a:bodyPr/>
                    <a:lstStyle/>
                    <a:p>
                      <a:r>
                        <a:rPr lang="en-US" sz="1500" cap="none" spc="0">
                          <a:solidFill>
                            <a:schemeClr val="tx1"/>
                          </a:solidFill>
                        </a:rPr>
                        <a:t>Child</a:t>
                      </a:r>
                    </a:p>
                  </a:txBody>
                  <a:tcPr marL="55854" marR="55854" marT="58358" marB="111707"/>
                </a:tc>
                <a:tc>
                  <a:txBody>
                    <a:bodyPr/>
                    <a:lstStyle/>
                    <a:p>
                      <a:r>
                        <a:rPr lang="en-US" sz="1500" cap="none" spc="0" dirty="0">
                          <a:solidFill>
                            <a:schemeClr val="tx1"/>
                          </a:solidFill>
                        </a:rPr>
                        <a:t>Sibling (full, half, step, or adoptive)</a:t>
                      </a:r>
                    </a:p>
                  </a:txBody>
                  <a:tcPr marL="55854" marR="55854" marT="58358" marB="111707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500" cap="none" spc="0" dirty="0">
                          <a:solidFill>
                            <a:schemeClr val="tx1"/>
                          </a:solidFill>
                        </a:rPr>
                        <a:t>Must</a:t>
                      </a:r>
                      <a:r>
                        <a:rPr lang="en-US" sz="1500" cap="none" spc="0" baseline="0" dirty="0">
                          <a:solidFill>
                            <a:schemeClr val="tx1"/>
                          </a:solidFill>
                        </a:rPr>
                        <a:t> be legal, biological, or adoptive child of QP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500" cap="none" spc="0" baseline="0" dirty="0">
                          <a:solidFill>
                            <a:schemeClr val="tx1"/>
                          </a:solidFill>
                        </a:rPr>
                        <a:t>Is married and/or 21+</a:t>
                      </a:r>
                      <a:endParaRPr lang="en-US" sz="15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55854" marR="55854" marT="58358" marB="111707"/>
                </a:tc>
                <a:extLst>
                  <a:ext uri="{0D108BD9-81ED-4DB2-BD59-A6C34878D82A}">
                    <a16:rowId xmlns:a16="http://schemas.microsoft.com/office/drawing/2014/main" val="226687144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1ADFDFD-51BA-41BF-8C53-0582570E8FEA}"/>
              </a:ext>
            </a:extLst>
          </p:cNvPr>
          <p:cNvSpPr txBox="1"/>
          <p:nvPr/>
        </p:nvSpPr>
        <p:spPr>
          <a:xfrm>
            <a:off x="1254263" y="6256391"/>
            <a:ext cx="81522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Derivatives derive their status from the QCH, while the add-Ons have to demonstrate their own refugee claims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90BF41-5F57-4CE3-8FD2-6899B500A8E5}"/>
              </a:ext>
            </a:extLst>
          </p:cNvPr>
          <p:cNvSpPr txBox="1"/>
          <p:nvPr/>
        </p:nvSpPr>
        <p:spPr>
          <a:xfrm>
            <a:off x="252345" y="6166828"/>
            <a:ext cx="960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</a:t>
            </a:r>
          </a:p>
        </p:txBody>
      </p:sp>
    </p:spTree>
    <p:extLst>
      <p:ext uri="{BB962C8B-B14F-4D97-AF65-F5344CB8AC3E}">
        <p14:creationId xmlns:p14="http://schemas.microsoft.com/office/powerpoint/2010/main" val="4128096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5D0DE38-ADA6-4F61-9CC1-391878D6FE5F}"/>
              </a:ext>
            </a:extLst>
          </p:cNvPr>
          <p:cNvSpPr txBox="1"/>
          <p:nvPr/>
        </p:nvSpPr>
        <p:spPr>
          <a:xfrm flipH="1">
            <a:off x="1307842" y="1934561"/>
            <a:ext cx="957631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Type C-2 ; D-2; E-2 and F-2: Spouses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Type C-3; D-3; E-3; F-3: Children (must be under the age of 21)</a:t>
            </a:r>
          </a:p>
          <a:p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Families derive their status from their add-ons, therefore if a type D is ultimately approved as a refugee via the CAM program, D-2 and D-3 individuals (spouse and children) will also be approved.</a:t>
            </a:r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8E9EE8E-AE11-4E60-87F1-B08D4F6DB434}"/>
              </a:ext>
            </a:extLst>
          </p:cNvPr>
          <p:cNvSpPr/>
          <p:nvPr/>
        </p:nvSpPr>
        <p:spPr>
          <a:xfrm>
            <a:off x="680982" y="1041965"/>
            <a:ext cx="10942842" cy="542554"/>
          </a:xfrm>
          <a:prstGeom prst="roundRect">
            <a:avLst/>
          </a:prstGeom>
          <a:solidFill>
            <a:srgbClr val="00765A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bg1"/>
                </a:solidFill>
              </a:rPr>
              <a:t>Type C, D, E,F and their families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946BE25-6FE6-47A4-B7A2-3E1ADF72E26D}"/>
              </a:ext>
            </a:extLst>
          </p:cNvPr>
          <p:cNvGrpSpPr/>
          <p:nvPr/>
        </p:nvGrpSpPr>
        <p:grpSpPr>
          <a:xfrm rot="993678">
            <a:off x="297266" y="5733375"/>
            <a:ext cx="902286" cy="891144"/>
            <a:chOff x="5109241" y="1643928"/>
            <a:chExt cx="2498472" cy="2374051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2A24FAA-F1E6-4448-BD3F-9450832877A2}"/>
                </a:ext>
              </a:extLst>
            </p:cNvPr>
            <p:cNvSpPr/>
            <p:nvPr/>
          </p:nvSpPr>
          <p:spPr>
            <a:xfrm rot="20652980">
              <a:off x="5109241" y="1643928"/>
              <a:ext cx="2498472" cy="213157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A8500904-1AFB-4855-9311-EE6445009422}"/>
                </a:ext>
              </a:extLst>
            </p:cNvPr>
            <p:cNvSpPr/>
            <p:nvPr/>
          </p:nvSpPr>
          <p:spPr>
            <a:xfrm rot="10043461">
              <a:off x="5394686" y="3743931"/>
              <a:ext cx="427686" cy="274048"/>
            </a:xfrm>
            <a:prstGeom prst="rt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ABFC0C1-0AC8-44F4-B50E-E5FF2FE9BE80}"/>
                </a:ext>
              </a:extLst>
            </p:cNvPr>
            <p:cNvSpPr/>
            <p:nvPr/>
          </p:nvSpPr>
          <p:spPr>
            <a:xfrm rot="20673065">
              <a:off x="5151930" y="1932695"/>
              <a:ext cx="584879" cy="2777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7F03FAF-EADC-4287-BE42-2565417A369D}"/>
              </a:ext>
            </a:extLst>
          </p:cNvPr>
          <p:cNvSpPr txBox="1"/>
          <p:nvPr/>
        </p:nvSpPr>
        <p:spPr>
          <a:xfrm>
            <a:off x="1457703" y="5883228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A QP cannot apply for any derivative/add-on without a QCH included on the CAM AOR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0812C2-2575-4C65-8355-D5D99AD07E91}"/>
              </a:ext>
            </a:extLst>
          </p:cNvPr>
          <p:cNvSpPr txBox="1"/>
          <p:nvPr/>
        </p:nvSpPr>
        <p:spPr>
          <a:xfrm>
            <a:off x="421653" y="5950659"/>
            <a:ext cx="960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</a:t>
            </a:r>
          </a:p>
        </p:txBody>
      </p:sp>
    </p:spTree>
    <p:extLst>
      <p:ext uri="{BB962C8B-B14F-4D97-AF65-F5344CB8AC3E}">
        <p14:creationId xmlns:p14="http://schemas.microsoft.com/office/powerpoint/2010/main" val="1207347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5D0DE38-ADA6-4F61-9CC1-391878D6FE5F}"/>
              </a:ext>
            </a:extLst>
          </p:cNvPr>
          <p:cNvSpPr txBox="1"/>
          <p:nvPr/>
        </p:nvSpPr>
        <p:spPr>
          <a:xfrm flipH="1">
            <a:off x="962166" y="2412275"/>
            <a:ext cx="89235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Birth certificates are required for all beneficiaries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Type C , D, E must all be part of the same economic unit and household as the QCH to qualify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Type E requires additional evidence of caregiver relationship </a:t>
            </a:r>
          </a:p>
          <a:p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Affidavit of Support form I-134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8E9EE8E-AE11-4E60-87F1-B08D4F6DB434}"/>
              </a:ext>
            </a:extLst>
          </p:cNvPr>
          <p:cNvSpPr/>
          <p:nvPr/>
        </p:nvSpPr>
        <p:spPr>
          <a:xfrm>
            <a:off x="624579" y="1067130"/>
            <a:ext cx="10942842" cy="537173"/>
          </a:xfrm>
          <a:prstGeom prst="roundRect">
            <a:avLst/>
          </a:prstGeom>
          <a:solidFill>
            <a:srgbClr val="00765A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bg1"/>
                </a:solidFill>
              </a:rPr>
              <a:t>Supporting Documents</a:t>
            </a:r>
          </a:p>
        </p:txBody>
      </p:sp>
    </p:spTree>
    <p:extLst>
      <p:ext uri="{BB962C8B-B14F-4D97-AF65-F5344CB8AC3E}">
        <p14:creationId xmlns:p14="http://schemas.microsoft.com/office/powerpoint/2010/main" val="3937486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5D0DE38-ADA6-4F61-9CC1-391878D6FE5F}"/>
              </a:ext>
            </a:extLst>
          </p:cNvPr>
          <p:cNvSpPr txBox="1"/>
          <p:nvPr/>
        </p:nvSpPr>
        <p:spPr>
          <a:xfrm flipH="1">
            <a:off x="1074198" y="2036355"/>
            <a:ext cx="106052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Can be found on the USCIS website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You can download the PDF document </a:t>
            </a:r>
            <a:r>
              <a:rPr lang="en-US" sz="2400" dirty="0">
                <a:hlinkClick r:id="rId2"/>
              </a:rPr>
              <a:t>here</a:t>
            </a:r>
            <a:r>
              <a:rPr lang="en-US" sz="2400" dirty="0"/>
              <a:t> and instructions </a:t>
            </a:r>
            <a:r>
              <a:rPr lang="en-US" sz="2400" dirty="0">
                <a:hlinkClick r:id="rId3"/>
              </a:rPr>
              <a:t>here</a:t>
            </a: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Required for Type D and 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One per add-on family group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Ex: Type D, Type D-2 and Type D-3 only need to submit one I-134 form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8E9EE8E-AE11-4E60-87F1-B08D4F6DB434}"/>
              </a:ext>
            </a:extLst>
          </p:cNvPr>
          <p:cNvSpPr/>
          <p:nvPr/>
        </p:nvSpPr>
        <p:spPr>
          <a:xfrm>
            <a:off x="736611" y="970878"/>
            <a:ext cx="10942842" cy="537173"/>
          </a:xfrm>
          <a:prstGeom prst="roundRect">
            <a:avLst/>
          </a:prstGeom>
          <a:solidFill>
            <a:srgbClr val="00765A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bg1"/>
                </a:solidFill>
              </a:rPr>
              <a:t>Affidavit of Support: form I-134</a:t>
            </a:r>
          </a:p>
        </p:txBody>
      </p:sp>
    </p:spTree>
    <p:extLst>
      <p:ext uri="{BB962C8B-B14F-4D97-AF65-F5344CB8AC3E}">
        <p14:creationId xmlns:p14="http://schemas.microsoft.com/office/powerpoint/2010/main" val="3163767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F10ACE-836C-4209-8F60-5D14D1E66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0" y="516466"/>
            <a:ext cx="7687733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304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CD7BFE-BFB4-405B-9E44-63B1B9EB0355}"/>
              </a:ext>
            </a:extLst>
          </p:cNvPr>
          <p:cNvSpPr txBox="1"/>
          <p:nvPr/>
        </p:nvSpPr>
        <p:spPr>
          <a:xfrm>
            <a:off x="3040132" y="2637108"/>
            <a:ext cx="6279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Questions?</a:t>
            </a:r>
            <a:endParaRPr lang="en-US" sz="4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5BDEDD-83DC-421D-898C-03530294D5A5}"/>
              </a:ext>
            </a:extLst>
          </p:cNvPr>
          <p:cNvSpPr/>
          <p:nvPr/>
        </p:nvSpPr>
        <p:spPr>
          <a:xfrm>
            <a:off x="2415193" y="2139442"/>
            <a:ext cx="7361613" cy="228417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 descr="Questions with solid fill">
            <a:extLst>
              <a:ext uri="{FF2B5EF4-FFF2-40B4-BE49-F238E27FC236}">
                <a16:creationId xmlns:a16="http://schemas.microsoft.com/office/drawing/2014/main" id="{22320016-39A4-4ECE-926E-04C2589AC9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5999" y="34290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685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A68DDA-51E2-4BD9-A822-E7C1DFE1BAC1}"/>
              </a:ext>
            </a:extLst>
          </p:cNvPr>
          <p:cNvSpPr txBox="1"/>
          <p:nvPr/>
        </p:nvSpPr>
        <p:spPr>
          <a:xfrm>
            <a:off x="2765569" y="910319"/>
            <a:ext cx="66608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Completing a CAM AOR</a:t>
            </a:r>
            <a:endParaRPr lang="en-US" sz="4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B474D73-94F3-4C13-B6B4-BFD5BEDB9FA1}"/>
              </a:ext>
            </a:extLst>
          </p:cNvPr>
          <p:cNvSpPr/>
          <p:nvPr/>
        </p:nvSpPr>
        <p:spPr>
          <a:xfrm>
            <a:off x="1387666" y="2407767"/>
            <a:ext cx="9416667" cy="3546751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9720BA-B21D-4DA2-A2AA-A89F58EBC414}"/>
              </a:ext>
            </a:extLst>
          </p:cNvPr>
          <p:cNvSpPr txBox="1"/>
          <p:nvPr/>
        </p:nvSpPr>
        <p:spPr>
          <a:xfrm>
            <a:off x="2081074" y="2919476"/>
            <a:ext cx="82994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 the latest version of Form DS 7699 (.far file format)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Must be fully typed, including signature 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Must be completed in </a:t>
            </a:r>
            <a:r>
              <a:rPr lang="en-US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Cerenade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Filler, then saved as a PDF file (download </a:t>
            </a:r>
            <a:r>
              <a:rPr lang="en-US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Cerenade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filler 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here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Please email 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AORcommunication@usccb.org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request a copy of the DS 7699 form </a:t>
            </a:r>
          </a:p>
          <a:p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320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chemeClr val="bg1">
                <a:alpha val="0"/>
                <a:lumMod val="0"/>
                <a:lumOff val="100000"/>
              </a:schemeClr>
            </a:gs>
            <a:gs pos="2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Beveled 1">
            <a:extLst>
              <a:ext uri="{FF2B5EF4-FFF2-40B4-BE49-F238E27FC236}">
                <a16:creationId xmlns:a16="http://schemas.microsoft.com/office/drawing/2014/main" id="{784FDDA0-B67A-45D4-B366-8703864A1BED}"/>
              </a:ext>
            </a:extLst>
          </p:cNvPr>
          <p:cNvSpPr/>
          <p:nvPr/>
        </p:nvSpPr>
        <p:spPr>
          <a:xfrm>
            <a:off x="2939763" y="1036319"/>
            <a:ext cx="7020560" cy="4500880"/>
          </a:xfrm>
          <a:prstGeom prst="bevel">
            <a:avLst/>
          </a:prstGeom>
          <a:gradFill>
            <a:gsLst>
              <a:gs pos="19000">
                <a:schemeClr val="bg1">
                  <a:alpha val="0"/>
                  <a:lumMod val="0"/>
                  <a:lumOff val="100000"/>
                </a:schemeClr>
              </a:gs>
              <a:gs pos="2000">
                <a:schemeClr val="bg1"/>
              </a:gs>
            </a:gsLst>
            <a:lin ang="5400000" scaled="1"/>
          </a:gradFill>
          <a:ln>
            <a:solidFill>
              <a:srgbClr val="00765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1">
                    <a:lumMod val="50000"/>
                  </a:schemeClr>
                </a:solidFill>
              </a:ln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E4D340-F401-4F58-9153-E20DBA410DCD}"/>
              </a:ext>
            </a:extLst>
          </p:cNvPr>
          <p:cNvSpPr txBox="1"/>
          <p:nvPr/>
        </p:nvSpPr>
        <p:spPr>
          <a:xfrm>
            <a:off x="4124960" y="2397948"/>
            <a:ext cx="483304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Presenter: </a:t>
            </a:r>
          </a:p>
          <a:p>
            <a:pPr algn="ctr"/>
            <a:endParaRPr lang="en-US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Alice Ngamije</a:t>
            </a:r>
          </a:p>
          <a:p>
            <a:pPr algn="ctr"/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 Associate, Family Reunification</a:t>
            </a:r>
          </a:p>
          <a:p>
            <a:pPr algn="ctr"/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MRS – USCCB</a:t>
            </a:r>
          </a:p>
          <a:p>
            <a:pPr algn="ctr"/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angamije@usccb.org</a:t>
            </a: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946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B474D73-94F3-4C13-B6B4-BFD5BEDB9FA1}"/>
              </a:ext>
            </a:extLst>
          </p:cNvPr>
          <p:cNvSpPr/>
          <p:nvPr/>
        </p:nvSpPr>
        <p:spPr>
          <a:xfrm>
            <a:off x="7195456" y="1214370"/>
            <a:ext cx="4626429" cy="4925173"/>
          </a:xfrm>
          <a:prstGeom prst="roundRect">
            <a:avLst/>
          </a:prstGeom>
          <a:solidFill>
            <a:schemeClr val="bg2"/>
          </a:solidFill>
          <a:ln w="28575">
            <a:solidFill>
              <a:srgbClr val="007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9720BA-B21D-4DA2-A2AA-A89F58EBC414}"/>
              </a:ext>
            </a:extLst>
          </p:cNvPr>
          <p:cNvSpPr txBox="1"/>
          <p:nvPr/>
        </p:nvSpPr>
        <p:spPr>
          <a:xfrm>
            <a:off x="7543800" y="1531220"/>
            <a:ext cx="43978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 correct format for dates </a:t>
            </a:r>
            <a:r>
              <a:rPr lang="en-US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dd.mmm.yyyy</a:t>
            </a: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Put correct Affiliate Code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QP’s information should match the documents provided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Current legal status of QP accurately selected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applicable fields should be filled out. When one is not applicable, put N/A</a:t>
            </a:r>
          </a:p>
          <a:p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Graphic 3" descr="Magnifying glass">
            <a:extLst>
              <a:ext uri="{FF2B5EF4-FFF2-40B4-BE49-F238E27FC236}">
                <a16:creationId xmlns:a16="http://schemas.microsoft.com/office/drawing/2014/main" id="{0F3C0ED6-2255-4DA5-8202-FDC34A327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5044" y="5063171"/>
            <a:ext cx="1604929" cy="160492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B0F087B-A136-445B-9B19-D34E4461F3A5}"/>
              </a:ext>
            </a:extLst>
          </p:cNvPr>
          <p:cNvSpPr txBox="1"/>
          <p:nvPr/>
        </p:nvSpPr>
        <p:spPr>
          <a:xfrm>
            <a:off x="370115" y="444929"/>
            <a:ext cx="67588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 DS-7699, section I</a:t>
            </a:r>
            <a:endParaRPr lang="en-US" sz="4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B217941-7388-4F4C-89A5-70365379D008}"/>
              </a:ext>
            </a:extLst>
          </p:cNvPr>
          <p:cNvGrpSpPr/>
          <p:nvPr/>
        </p:nvGrpSpPr>
        <p:grpSpPr>
          <a:xfrm rot="968538">
            <a:off x="10699157" y="367346"/>
            <a:ext cx="1151285" cy="816722"/>
            <a:chOff x="4997227" y="1643928"/>
            <a:chExt cx="2610486" cy="2695484"/>
          </a:xfrm>
          <a:solidFill>
            <a:schemeClr val="bg1"/>
          </a:solidFill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C912FC3-A4D8-41F7-BE93-F78486197A1B}"/>
                </a:ext>
              </a:extLst>
            </p:cNvPr>
            <p:cNvSpPr/>
            <p:nvPr/>
          </p:nvSpPr>
          <p:spPr>
            <a:xfrm rot="20652980">
              <a:off x="5109241" y="1643928"/>
              <a:ext cx="2498472" cy="213157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ight Triangle 31">
              <a:extLst>
                <a:ext uri="{FF2B5EF4-FFF2-40B4-BE49-F238E27FC236}">
                  <a16:creationId xmlns:a16="http://schemas.microsoft.com/office/drawing/2014/main" id="{8654CF21-4781-4124-8559-F7DD2A5C8F14}"/>
                </a:ext>
              </a:extLst>
            </p:cNvPr>
            <p:cNvSpPr/>
            <p:nvPr/>
          </p:nvSpPr>
          <p:spPr>
            <a:xfrm rot="10043461">
              <a:off x="5394686" y="3743931"/>
              <a:ext cx="427686" cy="274048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9982CF9-2ACA-4A7D-9EC6-3A798E5E7CDF}"/>
                </a:ext>
              </a:extLst>
            </p:cNvPr>
            <p:cNvSpPr/>
            <p:nvPr/>
          </p:nvSpPr>
          <p:spPr>
            <a:xfrm rot="1199968">
              <a:off x="5209487" y="3867427"/>
              <a:ext cx="584879" cy="47198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AE83EA3-A38A-44BC-8885-B9FC477A3D51}"/>
                </a:ext>
              </a:extLst>
            </p:cNvPr>
            <p:cNvSpPr/>
            <p:nvPr/>
          </p:nvSpPr>
          <p:spPr>
            <a:xfrm rot="20673065">
              <a:off x="4997227" y="1740977"/>
              <a:ext cx="584878" cy="2777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623CC4B-B1DB-4E89-B75C-1F426978E616}"/>
              </a:ext>
            </a:extLst>
          </p:cNvPr>
          <p:cNvSpPr txBox="1"/>
          <p:nvPr/>
        </p:nvSpPr>
        <p:spPr>
          <a:xfrm>
            <a:off x="11025410" y="478590"/>
            <a:ext cx="796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Page 1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AB4B49B2-2BFD-41FA-9C20-B0988D9E55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15" y="1343170"/>
            <a:ext cx="6531990" cy="490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1478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B474D73-94F3-4C13-B6B4-BFD5BEDB9FA1}"/>
              </a:ext>
            </a:extLst>
          </p:cNvPr>
          <p:cNvSpPr/>
          <p:nvPr/>
        </p:nvSpPr>
        <p:spPr>
          <a:xfrm>
            <a:off x="7195456" y="1214370"/>
            <a:ext cx="4626429" cy="4925173"/>
          </a:xfrm>
          <a:prstGeom prst="roundRect">
            <a:avLst/>
          </a:prstGeom>
          <a:solidFill>
            <a:schemeClr val="bg2"/>
          </a:solidFill>
          <a:ln w="28575">
            <a:solidFill>
              <a:srgbClr val="007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9720BA-B21D-4DA2-A2AA-A89F58EBC414}"/>
              </a:ext>
            </a:extLst>
          </p:cNvPr>
          <p:cNvSpPr txBox="1"/>
          <p:nvPr/>
        </p:nvSpPr>
        <p:spPr>
          <a:xfrm>
            <a:off x="7333301" y="1934994"/>
            <a:ext cx="454252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there are multiple QCHs, must be listed from oldest to youngest</a:t>
            </a:r>
          </a:p>
          <a:p>
            <a:endParaRPr lang="en-US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Should list both city and country of birth, not just one or the other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Address must be as complete as possible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the other parent information is unknown, a supporting comment must be included</a:t>
            </a:r>
          </a:p>
          <a:p>
            <a:endParaRPr lang="en-US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there is only one QCH on the AOR, put N/A in Section II A, II B, II C, II D and II 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Graphic 3" descr="Magnifying glass">
            <a:extLst>
              <a:ext uri="{FF2B5EF4-FFF2-40B4-BE49-F238E27FC236}">
                <a16:creationId xmlns:a16="http://schemas.microsoft.com/office/drawing/2014/main" id="{0F3C0ED6-2255-4DA5-8202-FDC34A327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95370" y="4954119"/>
            <a:ext cx="1604929" cy="160492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B0F087B-A136-445B-9B19-D34E4461F3A5}"/>
              </a:ext>
            </a:extLst>
          </p:cNvPr>
          <p:cNvSpPr txBox="1"/>
          <p:nvPr/>
        </p:nvSpPr>
        <p:spPr>
          <a:xfrm>
            <a:off x="370114" y="444929"/>
            <a:ext cx="70539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 DS-7699, section II</a:t>
            </a:r>
            <a:endParaRPr lang="en-US" sz="4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B217941-7388-4F4C-89A5-70365379D008}"/>
              </a:ext>
            </a:extLst>
          </p:cNvPr>
          <p:cNvGrpSpPr/>
          <p:nvPr/>
        </p:nvGrpSpPr>
        <p:grpSpPr>
          <a:xfrm rot="973702">
            <a:off x="10699157" y="367346"/>
            <a:ext cx="1151285" cy="816722"/>
            <a:chOff x="4997227" y="1643928"/>
            <a:chExt cx="2610486" cy="2695484"/>
          </a:xfrm>
          <a:solidFill>
            <a:schemeClr val="bg1"/>
          </a:solidFill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C912FC3-A4D8-41F7-BE93-F78486197A1B}"/>
                </a:ext>
              </a:extLst>
            </p:cNvPr>
            <p:cNvSpPr/>
            <p:nvPr/>
          </p:nvSpPr>
          <p:spPr>
            <a:xfrm rot="20652980">
              <a:off x="5109241" y="1643928"/>
              <a:ext cx="2498472" cy="213157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ight Triangle 31">
              <a:extLst>
                <a:ext uri="{FF2B5EF4-FFF2-40B4-BE49-F238E27FC236}">
                  <a16:creationId xmlns:a16="http://schemas.microsoft.com/office/drawing/2014/main" id="{8654CF21-4781-4124-8559-F7DD2A5C8F14}"/>
                </a:ext>
              </a:extLst>
            </p:cNvPr>
            <p:cNvSpPr/>
            <p:nvPr/>
          </p:nvSpPr>
          <p:spPr>
            <a:xfrm rot="10043461">
              <a:off x="5394686" y="3743931"/>
              <a:ext cx="427686" cy="274048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9982CF9-2ACA-4A7D-9EC6-3A798E5E7CDF}"/>
                </a:ext>
              </a:extLst>
            </p:cNvPr>
            <p:cNvSpPr/>
            <p:nvPr/>
          </p:nvSpPr>
          <p:spPr>
            <a:xfrm rot="1199968">
              <a:off x="5209487" y="3867427"/>
              <a:ext cx="584879" cy="47198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AE83EA3-A38A-44BC-8885-B9FC477A3D51}"/>
                </a:ext>
              </a:extLst>
            </p:cNvPr>
            <p:cNvSpPr/>
            <p:nvPr/>
          </p:nvSpPr>
          <p:spPr>
            <a:xfrm rot="20673065">
              <a:off x="4997227" y="1740977"/>
              <a:ext cx="584878" cy="2777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623CC4B-B1DB-4E89-B75C-1F426978E616}"/>
              </a:ext>
            </a:extLst>
          </p:cNvPr>
          <p:cNvSpPr txBox="1"/>
          <p:nvPr/>
        </p:nvSpPr>
        <p:spPr>
          <a:xfrm>
            <a:off x="11025410" y="478590"/>
            <a:ext cx="796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Page 2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AF3403C2-96AA-444D-809F-368EA19FB9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00" y="1094873"/>
            <a:ext cx="6403726" cy="3742580"/>
          </a:xfrm>
          <a:prstGeom prst="rect">
            <a:avLst/>
          </a:prstGeom>
        </p:spPr>
      </p:pic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903FCE1-D094-4903-B966-2FB7B6A1F4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99" y="5065208"/>
            <a:ext cx="6211943" cy="168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984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B474D73-94F3-4C13-B6B4-BFD5BEDB9FA1}"/>
              </a:ext>
            </a:extLst>
          </p:cNvPr>
          <p:cNvSpPr/>
          <p:nvPr/>
        </p:nvSpPr>
        <p:spPr>
          <a:xfrm>
            <a:off x="7195456" y="1214370"/>
            <a:ext cx="4626429" cy="2477097"/>
          </a:xfrm>
          <a:prstGeom prst="roundRect">
            <a:avLst/>
          </a:prstGeom>
          <a:solidFill>
            <a:schemeClr val="bg2"/>
          </a:solidFill>
          <a:ln w="28575">
            <a:solidFill>
              <a:srgbClr val="007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9720BA-B21D-4DA2-A2AA-A89F58EBC414}"/>
              </a:ext>
            </a:extLst>
          </p:cNvPr>
          <p:cNvSpPr txBox="1"/>
          <p:nvPr/>
        </p:nvSpPr>
        <p:spPr>
          <a:xfrm>
            <a:off x="7543800" y="1531220"/>
            <a:ext cx="43978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all spouses, current and former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all other children from oldest to youngest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Graphic 3" descr="Magnifying glass">
            <a:extLst>
              <a:ext uri="{FF2B5EF4-FFF2-40B4-BE49-F238E27FC236}">
                <a16:creationId xmlns:a16="http://schemas.microsoft.com/office/drawing/2014/main" id="{0F3C0ED6-2255-4DA5-8202-FDC34A327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95370" y="2626534"/>
            <a:ext cx="1604929" cy="160492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B0F087B-A136-445B-9B19-D34E4461F3A5}"/>
              </a:ext>
            </a:extLst>
          </p:cNvPr>
          <p:cNvSpPr txBox="1"/>
          <p:nvPr/>
        </p:nvSpPr>
        <p:spPr>
          <a:xfrm>
            <a:off x="370114" y="444929"/>
            <a:ext cx="70539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 DS-7699, section III</a:t>
            </a:r>
            <a:endParaRPr lang="en-US" sz="4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B217941-7388-4F4C-89A5-70365379D008}"/>
              </a:ext>
            </a:extLst>
          </p:cNvPr>
          <p:cNvGrpSpPr/>
          <p:nvPr/>
        </p:nvGrpSpPr>
        <p:grpSpPr>
          <a:xfrm rot="973702">
            <a:off x="10699157" y="367346"/>
            <a:ext cx="1151285" cy="816722"/>
            <a:chOff x="4997227" y="1643928"/>
            <a:chExt cx="2610486" cy="2695484"/>
          </a:xfrm>
          <a:solidFill>
            <a:schemeClr val="bg1"/>
          </a:solidFill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C912FC3-A4D8-41F7-BE93-F78486197A1B}"/>
                </a:ext>
              </a:extLst>
            </p:cNvPr>
            <p:cNvSpPr/>
            <p:nvPr/>
          </p:nvSpPr>
          <p:spPr>
            <a:xfrm rot="20652980">
              <a:off x="5109241" y="1643928"/>
              <a:ext cx="2498472" cy="213157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ight Triangle 31">
              <a:extLst>
                <a:ext uri="{FF2B5EF4-FFF2-40B4-BE49-F238E27FC236}">
                  <a16:creationId xmlns:a16="http://schemas.microsoft.com/office/drawing/2014/main" id="{8654CF21-4781-4124-8559-F7DD2A5C8F14}"/>
                </a:ext>
              </a:extLst>
            </p:cNvPr>
            <p:cNvSpPr/>
            <p:nvPr/>
          </p:nvSpPr>
          <p:spPr>
            <a:xfrm rot="10043461">
              <a:off x="5394686" y="3743931"/>
              <a:ext cx="427686" cy="274048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9982CF9-2ACA-4A7D-9EC6-3A798E5E7CDF}"/>
                </a:ext>
              </a:extLst>
            </p:cNvPr>
            <p:cNvSpPr/>
            <p:nvPr/>
          </p:nvSpPr>
          <p:spPr>
            <a:xfrm rot="1199968">
              <a:off x="5209487" y="3867427"/>
              <a:ext cx="584879" cy="47198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AE83EA3-A38A-44BC-8885-B9FC477A3D51}"/>
                </a:ext>
              </a:extLst>
            </p:cNvPr>
            <p:cNvSpPr/>
            <p:nvPr/>
          </p:nvSpPr>
          <p:spPr>
            <a:xfrm rot="20673065">
              <a:off x="4997227" y="1740977"/>
              <a:ext cx="584878" cy="2777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623CC4B-B1DB-4E89-B75C-1F426978E616}"/>
              </a:ext>
            </a:extLst>
          </p:cNvPr>
          <p:cNvSpPr txBox="1"/>
          <p:nvPr/>
        </p:nvSpPr>
        <p:spPr>
          <a:xfrm>
            <a:off x="11025410" y="478590"/>
            <a:ext cx="796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Page 3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FD94DB0A-DB19-439C-9A59-FD54D5A5B1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14" y="1178298"/>
            <a:ext cx="6326296" cy="450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5112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B474D73-94F3-4C13-B6B4-BFD5BEDB9FA1}"/>
              </a:ext>
            </a:extLst>
          </p:cNvPr>
          <p:cNvSpPr/>
          <p:nvPr/>
        </p:nvSpPr>
        <p:spPr>
          <a:xfrm>
            <a:off x="7195456" y="2120743"/>
            <a:ext cx="4626429" cy="2504173"/>
          </a:xfrm>
          <a:prstGeom prst="roundRect">
            <a:avLst/>
          </a:prstGeom>
          <a:solidFill>
            <a:schemeClr val="bg2"/>
          </a:solidFill>
          <a:ln w="28575">
            <a:solidFill>
              <a:srgbClr val="007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9720BA-B21D-4DA2-A2AA-A89F58EBC414}"/>
              </a:ext>
            </a:extLst>
          </p:cNvPr>
          <p:cNvSpPr txBox="1"/>
          <p:nvPr/>
        </p:nvSpPr>
        <p:spPr>
          <a:xfrm>
            <a:off x="7424056" y="2319433"/>
            <a:ext cx="43978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 this space for additional comments/ clarifications needed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Graphic 3" descr="Magnifying glass">
            <a:extLst>
              <a:ext uri="{FF2B5EF4-FFF2-40B4-BE49-F238E27FC236}">
                <a16:creationId xmlns:a16="http://schemas.microsoft.com/office/drawing/2014/main" id="{0F3C0ED6-2255-4DA5-8202-FDC34A327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99273" y="3501253"/>
            <a:ext cx="1604929" cy="160492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B0F087B-A136-445B-9B19-D34E4461F3A5}"/>
              </a:ext>
            </a:extLst>
          </p:cNvPr>
          <p:cNvSpPr txBox="1"/>
          <p:nvPr/>
        </p:nvSpPr>
        <p:spPr>
          <a:xfrm>
            <a:off x="370114" y="444929"/>
            <a:ext cx="7173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 DS-7699, section IV: </a:t>
            </a:r>
            <a:r>
              <a:rPr 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Additions/Explanations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B217941-7388-4F4C-89A5-70365379D008}"/>
              </a:ext>
            </a:extLst>
          </p:cNvPr>
          <p:cNvGrpSpPr/>
          <p:nvPr/>
        </p:nvGrpSpPr>
        <p:grpSpPr>
          <a:xfrm rot="973702">
            <a:off x="10699157" y="367346"/>
            <a:ext cx="1151285" cy="816722"/>
            <a:chOff x="4997227" y="1643928"/>
            <a:chExt cx="2610486" cy="2695484"/>
          </a:xfrm>
          <a:solidFill>
            <a:schemeClr val="bg1"/>
          </a:solidFill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C912FC3-A4D8-41F7-BE93-F78486197A1B}"/>
                </a:ext>
              </a:extLst>
            </p:cNvPr>
            <p:cNvSpPr/>
            <p:nvPr/>
          </p:nvSpPr>
          <p:spPr>
            <a:xfrm rot="20652980">
              <a:off x="5109241" y="1643928"/>
              <a:ext cx="2498472" cy="213157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ight Triangle 31">
              <a:extLst>
                <a:ext uri="{FF2B5EF4-FFF2-40B4-BE49-F238E27FC236}">
                  <a16:creationId xmlns:a16="http://schemas.microsoft.com/office/drawing/2014/main" id="{8654CF21-4781-4124-8559-F7DD2A5C8F14}"/>
                </a:ext>
              </a:extLst>
            </p:cNvPr>
            <p:cNvSpPr/>
            <p:nvPr/>
          </p:nvSpPr>
          <p:spPr>
            <a:xfrm rot="10043461">
              <a:off x="5394686" y="3743931"/>
              <a:ext cx="427686" cy="274048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9982CF9-2ACA-4A7D-9EC6-3A798E5E7CDF}"/>
                </a:ext>
              </a:extLst>
            </p:cNvPr>
            <p:cNvSpPr/>
            <p:nvPr/>
          </p:nvSpPr>
          <p:spPr>
            <a:xfrm rot="1199968">
              <a:off x="5209487" y="3867427"/>
              <a:ext cx="584879" cy="47198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AE83EA3-A38A-44BC-8885-B9FC477A3D51}"/>
                </a:ext>
              </a:extLst>
            </p:cNvPr>
            <p:cNvSpPr/>
            <p:nvPr/>
          </p:nvSpPr>
          <p:spPr>
            <a:xfrm rot="20673065">
              <a:off x="4997227" y="1740977"/>
              <a:ext cx="584878" cy="2777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623CC4B-B1DB-4E89-B75C-1F426978E616}"/>
              </a:ext>
            </a:extLst>
          </p:cNvPr>
          <p:cNvSpPr txBox="1"/>
          <p:nvPr/>
        </p:nvSpPr>
        <p:spPr>
          <a:xfrm>
            <a:off x="11025410" y="478590"/>
            <a:ext cx="796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Page 4</a:t>
            </a: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66D8EE4-D88E-4B74-A0F8-2C099337F0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4" y="1816555"/>
            <a:ext cx="7075712" cy="322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618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B474D73-94F3-4C13-B6B4-BFD5BEDB9FA1}"/>
              </a:ext>
            </a:extLst>
          </p:cNvPr>
          <p:cNvSpPr/>
          <p:nvPr/>
        </p:nvSpPr>
        <p:spPr>
          <a:xfrm>
            <a:off x="7249394" y="1674597"/>
            <a:ext cx="4626429" cy="2862322"/>
          </a:xfrm>
          <a:prstGeom prst="roundRect">
            <a:avLst/>
          </a:prstGeom>
          <a:solidFill>
            <a:schemeClr val="bg2"/>
          </a:solidFill>
          <a:ln w="28575">
            <a:solidFill>
              <a:srgbClr val="007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9720BA-B21D-4DA2-A2AA-A89F58EBC414}"/>
              </a:ext>
            </a:extLst>
          </p:cNvPr>
          <p:cNvSpPr txBox="1"/>
          <p:nvPr/>
        </p:nvSpPr>
        <p:spPr>
          <a:xfrm>
            <a:off x="7309755" y="1627560"/>
            <a:ext cx="43978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handwritten signatures, electronic signatures only</a:t>
            </a:r>
          </a:p>
          <a:p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Signature date should match with date completed on Section 1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Graphic 3" descr="Magnifying glass">
            <a:extLst>
              <a:ext uri="{FF2B5EF4-FFF2-40B4-BE49-F238E27FC236}">
                <a16:creationId xmlns:a16="http://schemas.microsoft.com/office/drawing/2014/main" id="{0F3C0ED6-2255-4DA5-8202-FDC34A327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68959" y="3392217"/>
            <a:ext cx="1604929" cy="160492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B0F087B-A136-445B-9B19-D34E4461F3A5}"/>
              </a:ext>
            </a:extLst>
          </p:cNvPr>
          <p:cNvSpPr txBox="1"/>
          <p:nvPr/>
        </p:nvSpPr>
        <p:spPr>
          <a:xfrm>
            <a:off x="370114" y="444929"/>
            <a:ext cx="70539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 DS-7699, section V</a:t>
            </a:r>
            <a:endParaRPr lang="en-US" sz="4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B217941-7388-4F4C-89A5-70365379D008}"/>
              </a:ext>
            </a:extLst>
          </p:cNvPr>
          <p:cNvGrpSpPr/>
          <p:nvPr/>
        </p:nvGrpSpPr>
        <p:grpSpPr>
          <a:xfrm rot="973702">
            <a:off x="10699157" y="367346"/>
            <a:ext cx="1151285" cy="816722"/>
            <a:chOff x="4997227" y="1643928"/>
            <a:chExt cx="2610486" cy="2695484"/>
          </a:xfrm>
          <a:solidFill>
            <a:schemeClr val="bg1"/>
          </a:solidFill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C912FC3-A4D8-41F7-BE93-F78486197A1B}"/>
                </a:ext>
              </a:extLst>
            </p:cNvPr>
            <p:cNvSpPr/>
            <p:nvPr/>
          </p:nvSpPr>
          <p:spPr>
            <a:xfrm rot="20652980">
              <a:off x="5109241" y="1643928"/>
              <a:ext cx="2498472" cy="213157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ight Triangle 31">
              <a:extLst>
                <a:ext uri="{FF2B5EF4-FFF2-40B4-BE49-F238E27FC236}">
                  <a16:creationId xmlns:a16="http://schemas.microsoft.com/office/drawing/2014/main" id="{8654CF21-4781-4124-8559-F7DD2A5C8F14}"/>
                </a:ext>
              </a:extLst>
            </p:cNvPr>
            <p:cNvSpPr/>
            <p:nvPr/>
          </p:nvSpPr>
          <p:spPr>
            <a:xfrm rot="10043461">
              <a:off x="5394686" y="3743931"/>
              <a:ext cx="427686" cy="274048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9982CF9-2ACA-4A7D-9EC6-3A798E5E7CDF}"/>
                </a:ext>
              </a:extLst>
            </p:cNvPr>
            <p:cNvSpPr/>
            <p:nvPr/>
          </p:nvSpPr>
          <p:spPr>
            <a:xfrm rot="1199968">
              <a:off x="5209487" y="3867427"/>
              <a:ext cx="584879" cy="47198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AE83EA3-A38A-44BC-8885-B9FC477A3D51}"/>
                </a:ext>
              </a:extLst>
            </p:cNvPr>
            <p:cNvSpPr/>
            <p:nvPr/>
          </p:nvSpPr>
          <p:spPr>
            <a:xfrm rot="20673065">
              <a:off x="4997227" y="1740977"/>
              <a:ext cx="584878" cy="2777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623CC4B-B1DB-4E89-B75C-1F426978E616}"/>
              </a:ext>
            </a:extLst>
          </p:cNvPr>
          <p:cNvSpPr txBox="1"/>
          <p:nvPr/>
        </p:nvSpPr>
        <p:spPr>
          <a:xfrm>
            <a:off x="11025410" y="478590"/>
            <a:ext cx="796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Page 4</a:t>
            </a:r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02BA30C1-B83B-419D-AEFC-77FDFB47A3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1" y="1561929"/>
            <a:ext cx="7004921" cy="423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1050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B474D73-94F3-4C13-B6B4-BFD5BEDB9FA1}"/>
              </a:ext>
            </a:extLst>
          </p:cNvPr>
          <p:cNvSpPr/>
          <p:nvPr/>
        </p:nvSpPr>
        <p:spPr>
          <a:xfrm>
            <a:off x="7195456" y="1520962"/>
            <a:ext cx="4626429" cy="3416320"/>
          </a:xfrm>
          <a:prstGeom prst="roundRect">
            <a:avLst/>
          </a:prstGeom>
          <a:solidFill>
            <a:schemeClr val="bg2"/>
          </a:solidFill>
          <a:ln w="28575">
            <a:solidFill>
              <a:srgbClr val="007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9720BA-B21D-4DA2-A2AA-A89F58EBC414}"/>
              </a:ext>
            </a:extLst>
          </p:cNvPr>
          <p:cNvSpPr txBox="1"/>
          <p:nvPr/>
        </p:nvSpPr>
        <p:spPr>
          <a:xfrm>
            <a:off x="7309755" y="1662494"/>
            <a:ext cx="439782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Face forward, ears visible, white background or  solid color</a:t>
            </a:r>
          </a:p>
          <a:p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visible shadows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Passport photo files: .bmp or .</a:t>
            </a:r>
            <a:r>
              <a:rPr lang="en-US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tif</a:t>
            </a: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USCIS Passport Photo tool, </a:t>
            </a:r>
          </a:p>
          <a:p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access it 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here</a:t>
            </a: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Graphic 3" descr="Magnifying glass">
            <a:extLst>
              <a:ext uri="{FF2B5EF4-FFF2-40B4-BE49-F238E27FC236}">
                <a16:creationId xmlns:a16="http://schemas.microsoft.com/office/drawing/2014/main" id="{0F3C0ED6-2255-4DA5-8202-FDC34A3277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95370" y="3825536"/>
            <a:ext cx="1604929" cy="160492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B0F087B-A136-445B-9B19-D34E4461F3A5}"/>
              </a:ext>
            </a:extLst>
          </p:cNvPr>
          <p:cNvSpPr txBox="1"/>
          <p:nvPr/>
        </p:nvSpPr>
        <p:spPr>
          <a:xfrm>
            <a:off x="370114" y="444929"/>
            <a:ext cx="70539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 DS-7699, section V</a:t>
            </a:r>
            <a:endParaRPr lang="en-US" sz="4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B217941-7388-4F4C-89A5-70365379D008}"/>
              </a:ext>
            </a:extLst>
          </p:cNvPr>
          <p:cNvGrpSpPr/>
          <p:nvPr/>
        </p:nvGrpSpPr>
        <p:grpSpPr>
          <a:xfrm rot="973702">
            <a:off x="10699157" y="367346"/>
            <a:ext cx="1151285" cy="816722"/>
            <a:chOff x="4997227" y="1643928"/>
            <a:chExt cx="2610486" cy="2695484"/>
          </a:xfrm>
          <a:solidFill>
            <a:schemeClr val="bg1"/>
          </a:solidFill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C912FC3-A4D8-41F7-BE93-F78486197A1B}"/>
                </a:ext>
              </a:extLst>
            </p:cNvPr>
            <p:cNvSpPr/>
            <p:nvPr/>
          </p:nvSpPr>
          <p:spPr>
            <a:xfrm rot="20652980">
              <a:off x="5109241" y="1643928"/>
              <a:ext cx="2498472" cy="213157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ight Triangle 31">
              <a:extLst>
                <a:ext uri="{FF2B5EF4-FFF2-40B4-BE49-F238E27FC236}">
                  <a16:creationId xmlns:a16="http://schemas.microsoft.com/office/drawing/2014/main" id="{8654CF21-4781-4124-8559-F7DD2A5C8F14}"/>
                </a:ext>
              </a:extLst>
            </p:cNvPr>
            <p:cNvSpPr/>
            <p:nvPr/>
          </p:nvSpPr>
          <p:spPr>
            <a:xfrm rot="10043461">
              <a:off x="5394686" y="3743931"/>
              <a:ext cx="427686" cy="274048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9982CF9-2ACA-4A7D-9EC6-3A798E5E7CDF}"/>
                </a:ext>
              </a:extLst>
            </p:cNvPr>
            <p:cNvSpPr/>
            <p:nvPr/>
          </p:nvSpPr>
          <p:spPr>
            <a:xfrm rot="1199968">
              <a:off x="5209487" y="3867427"/>
              <a:ext cx="584879" cy="47198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AE83EA3-A38A-44BC-8885-B9FC477A3D51}"/>
                </a:ext>
              </a:extLst>
            </p:cNvPr>
            <p:cNvSpPr/>
            <p:nvPr/>
          </p:nvSpPr>
          <p:spPr>
            <a:xfrm rot="20673065">
              <a:off x="4997227" y="1740977"/>
              <a:ext cx="584878" cy="2777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623CC4B-B1DB-4E89-B75C-1F426978E616}"/>
              </a:ext>
            </a:extLst>
          </p:cNvPr>
          <p:cNvSpPr txBox="1"/>
          <p:nvPr/>
        </p:nvSpPr>
        <p:spPr>
          <a:xfrm>
            <a:off x="11025410" y="478590"/>
            <a:ext cx="796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Page 4</a:t>
            </a:r>
          </a:p>
        </p:txBody>
      </p:sp>
      <p:pic>
        <p:nvPicPr>
          <p:cNvPr id="6" name="Picture 5" descr="Calendar&#10;&#10;Description automatically generated">
            <a:extLst>
              <a:ext uri="{FF2B5EF4-FFF2-40B4-BE49-F238E27FC236}">
                <a16:creationId xmlns:a16="http://schemas.microsoft.com/office/drawing/2014/main" id="{3DF81CE7-B3BC-4249-B456-A4683F7EFF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23" y="1292651"/>
            <a:ext cx="6397483" cy="453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9883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2CF06971-3DFE-4352-B745-0B43A533E9A4}"/>
              </a:ext>
            </a:extLst>
          </p:cNvPr>
          <p:cNvSpPr txBox="1"/>
          <p:nvPr/>
        </p:nvSpPr>
        <p:spPr>
          <a:xfrm>
            <a:off x="575733" y="579532"/>
            <a:ext cx="106811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Tips on avoiding common mistakes </a:t>
            </a:r>
          </a:p>
          <a:p>
            <a:pPr algn="ctr"/>
            <a:r>
              <a:rPr lang="en-US" sz="4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while filling out the DS 7699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D276342-8FCE-4D77-B501-B7B89ADB3F03}"/>
              </a:ext>
            </a:extLst>
          </p:cNvPr>
          <p:cNvSpPr txBox="1">
            <a:spLocks/>
          </p:cNvSpPr>
          <p:nvPr/>
        </p:nvSpPr>
        <p:spPr>
          <a:xfrm>
            <a:off x="4655560" y="2475002"/>
            <a:ext cx="6327601" cy="341132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Verify that each field is completed or is marked with N/A or “Unknown”</a:t>
            </a:r>
          </a:p>
          <a:p>
            <a:r>
              <a:rPr lang="en-US" sz="2000" dirty="0"/>
              <a:t>Check for names/spelling errors</a:t>
            </a:r>
          </a:p>
          <a:p>
            <a:r>
              <a:rPr lang="en-US" sz="2000" dirty="0"/>
              <a:t>Verify supporting documents </a:t>
            </a:r>
          </a:p>
          <a:p>
            <a:r>
              <a:rPr lang="en-US" sz="2000" dirty="0"/>
              <a:t>Utilize the following resources on </a:t>
            </a:r>
            <a:r>
              <a:rPr lang="en-US" sz="2000" dirty="0" err="1"/>
              <a:t>MRSConnect</a:t>
            </a:r>
            <a:r>
              <a:rPr lang="en-US" sz="2000" dirty="0"/>
              <a:t>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800" dirty="0"/>
              <a:t>CAM Handbook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800" dirty="0"/>
              <a:t>Documentary Evidence for CAM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800" dirty="0"/>
              <a:t>CAM Checklist</a:t>
            </a:r>
          </a:p>
          <a:p>
            <a:endParaRPr lang="en-US" sz="2000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5A7646E-6A57-4444-BAEB-145F3FFC0571}"/>
              </a:ext>
            </a:extLst>
          </p:cNvPr>
          <p:cNvSpPr txBox="1">
            <a:spLocks/>
          </p:cNvSpPr>
          <p:nvPr/>
        </p:nvSpPr>
        <p:spPr>
          <a:xfrm>
            <a:off x="6749041" y="2250542"/>
            <a:ext cx="4318000" cy="3411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  <p:pic>
        <p:nvPicPr>
          <p:cNvPr id="3" name="Graphic 2" descr="Lightbulb and gear with solid fill">
            <a:extLst>
              <a:ext uri="{FF2B5EF4-FFF2-40B4-BE49-F238E27FC236}">
                <a16:creationId xmlns:a16="http://schemas.microsoft.com/office/drawing/2014/main" id="{42640963-3737-49F7-92E4-DD69931D87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07559" y="2589412"/>
            <a:ext cx="1956909" cy="195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6204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F94E4C4-A413-482E-88CC-B4E427A199F9}"/>
              </a:ext>
            </a:extLst>
          </p:cNvPr>
          <p:cNvSpPr/>
          <p:nvPr/>
        </p:nvSpPr>
        <p:spPr>
          <a:xfrm>
            <a:off x="5140960" y="2248270"/>
            <a:ext cx="6736080" cy="411376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7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46280A-9320-4854-ADBD-7DC3D96BA6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59045" y="323444"/>
            <a:ext cx="4595672" cy="1373892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CAM AOR Submission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ED28BB0-5621-4343-896F-2AC440598F0B}"/>
              </a:ext>
            </a:extLst>
          </p:cNvPr>
          <p:cNvSpPr txBox="1">
            <a:spLocks/>
          </p:cNvSpPr>
          <p:nvPr/>
        </p:nvSpPr>
        <p:spPr>
          <a:xfrm>
            <a:off x="314960" y="3603149"/>
            <a:ext cx="5248922" cy="97402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Save AOR as PDF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Use the right format when naming the files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Send the full package to USCCB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6FE5AD-2EC1-4E0D-B402-83722B92DB0A}"/>
              </a:ext>
            </a:extLst>
          </p:cNvPr>
          <p:cNvSpPr txBox="1"/>
          <p:nvPr/>
        </p:nvSpPr>
        <p:spPr>
          <a:xfrm>
            <a:off x="5366650" y="2520294"/>
            <a:ext cx="6576134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                                </a:t>
            </a:r>
            <a:r>
              <a:rPr lang="en-US" sz="2000" b="1" u="sng" dirty="0"/>
              <a:t>File Naming Convention</a:t>
            </a:r>
          </a:p>
          <a:p>
            <a:endParaRPr lang="en-US" dirty="0"/>
          </a:p>
          <a:p>
            <a:r>
              <a:rPr lang="en-US" dirty="0"/>
              <a:t>New AOR: [Affiliate code] – [Date Completed listed on the DS form] – [First four letters QP’s Last Name]</a:t>
            </a:r>
          </a:p>
          <a:p>
            <a:endParaRPr lang="en-US" dirty="0"/>
          </a:p>
          <a:p>
            <a:r>
              <a:rPr lang="en-US" dirty="0"/>
              <a:t>Example: TXUSCC07-Dec142021-LOPE</a:t>
            </a:r>
          </a:p>
          <a:p>
            <a:endParaRPr lang="en-US" dirty="0"/>
          </a:p>
          <a:p>
            <a:r>
              <a:rPr lang="en-US" dirty="0"/>
              <a:t>Corrected AOR	Example: TXUSCC07-Dec142021-LOPE Corrected</a:t>
            </a:r>
          </a:p>
          <a:p>
            <a:r>
              <a:rPr lang="en-US" dirty="0"/>
              <a:t>Amended AOR	Example: TXUSCC07-Dec142021-LOPE Amended</a:t>
            </a:r>
          </a:p>
          <a:p>
            <a:endParaRPr lang="en-US" dirty="0"/>
          </a:p>
          <a:p>
            <a:r>
              <a:rPr lang="en-US"/>
              <a:t>Supporting Documents:</a:t>
            </a:r>
            <a:r>
              <a:rPr lang="en-US" dirty="0"/>
              <a:t>	</a:t>
            </a:r>
          </a:p>
          <a:p>
            <a:r>
              <a:rPr lang="en-US" dirty="0"/>
              <a:t>Example: SD 1 TXUSCC07-Dec142021-LOPE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B9A677E-5EE4-411F-8DF8-3748F48682E1}"/>
              </a:ext>
            </a:extLst>
          </p:cNvPr>
          <p:cNvSpPr txBox="1">
            <a:spLocks/>
          </p:cNvSpPr>
          <p:nvPr/>
        </p:nvSpPr>
        <p:spPr>
          <a:xfrm>
            <a:off x="194470" y="5660031"/>
            <a:ext cx="5859607" cy="974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USCCB submission mailbox: </a:t>
            </a:r>
            <a:r>
              <a:rPr lang="en-US" sz="1600" dirty="0">
                <a:hlinkClick r:id="rId2"/>
              </a:rPr>
              <a:t>AOR@usccb.org</a:t>
            </a:r>
            <a:endParaRPr lang="en-US" sz="1600" dirty="0"/>
          </a:p>
          <a:p>
            <a:pPr algn="l"/>
            <a:r>
              <a:rPr lang="en-US" sz="1600" dirty="0"/>
              <a:t>USCCB inquiry mailbox: </a:t>
            </a:r>
            <a:r>
              <a:rPr lang="en-US" sz="1600" dirty="0">
                <a:hlinkClick r:id="rId3"/>
              </a:rPr>
              <a:t>AORcommunication@usccb.org</a:t>
            </a:r>
            <a:endParaRPr lang="en-US" sz="1600" dirty="0"/>
          </a:p>
          <a:p>
            <a:pPr algn="l"/>
            <a:endParaRPr lang="en-US" sz="1600" dirty="0"/>
          </a:p>
          <a:p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5960360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CD7BFE-BFB4-405B-9E44-63B1B9EB0355}"/>
              </a:ext>
            </a:extLst>
          </p:cNvPr>
          <p:cNvSpPr txBox="1"/>
          <p:nvPr/>
        </p:nvSpPr>
        <p:spPr>
          <a:xfrm>
            <a:off x="2884350" y="2884676"/>
            <a:ext cx="66608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you!</a:t>
            </a:r>
            <a:endParaRPr lang="en-US" sz="4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2577E147-70DC-404E-9285-8305608BCA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087" y="4057769"/>
            <a:ext cx="2583826" cy="936637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8645840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CD7BFE-BFB4-405B-9E44-63B1B9EB0355}"/>
              </a:ext>
            </a:extLst>
          </p:cNvPr>
          <p:cNvSpPr txBox="1"/>
          <p:nvPr/>
        </p:nvSpPr>
        <p:spPr>
          <a:xfrm>
            <a:off x="2765569" y="2967335"/>
            <a:ext cx="66608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Q&amp;A</a:t>
            </a:r>
            <a:endParaRPr lang="en-US" sz="4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5BDEDD-83DC-421D-898C-03530294D5A5}"/>
              </a:ext>
            </a:extLst>
          </p:cNvPr>
          <p:cNvSpPr/>
          <p:nvPr/>
        </p:nvSpPr>
        <p:spPr>
          <a:xfrm>
            <a:off x="2415193" y="2240687"/>
            <a:ext cx="7361613" cy="228417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A picture containing text&#10;&#10;Description automatically generated">
            <a:extLst>
              <a:ext uri="{FF2B5EF4-FFF2-40B4-BE49-F238E27FC236}">
                <a16:creationId xmlns:a16="http://schemas.microsoft.com/office/drawing/2014/main" id="{22CA8409-8A4B-402E-AD37-3BD0D8FB12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664" y="5708769"/>
            <a:ext cx="2583826" cy="936637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CE9B23D-E98B-4912-8509-71F0E1287527}"/>
              </a:ext>
            </a:extLst>
          </p:cNvPr>
          <p:cNvSpPr/>
          <p:nvPr/>
        </p:nvSpPr>
        <p:spPr>
          <a:xfrm>
            <a:off x="9426427" y="301694"/>
            <a:ext cx="2549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December 14th, 2021</a:t>
            </a:r>
          </a:p>
        </p:txBody>
      </p:sp>
    </p:spTree>
    <p:extLst>
      <p:ext uri="{BB962C8B-B14F-4D97-AF65-F5344CB8AC3E}">
        <p14:creationId xmlns:p14="http://schemas.microsoft.com/office/powerpoint/2010/main" val="3231979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A68DDA-51E2-4BD9-A822-E7C1DFE1BAC1}"/>
              </a:ext>
            </a:extLst>
          </p:cNvPr>
          <p:cNvSpPr txBox="1"/>
          <p:nvPr/>
        </p:nvSpPr>
        <p:spPr>
          <a:xfrm>
            <a:off x="633228" y="968693"/>
            <a:ext cx="66608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Zoom Features</a:t>
            </a:r>
            <a:endParaRPr lang="en-US" sz="40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6EE2E70-DCD0-4A61-9D3E-EA30AA887672}"/>
              </a:ext>
            </a:extLst>
          </p:cNvPr>
          <p:cNvSpPr/>
          <p:nvPr/>
        </p:nvSpPr>
        <p:spPr>
          <a:xfrm>
            <a:off x="5981350" y="909817"/>
            <a:ext cx="548640" cy="548640"/>
          </a:xfrm>
          <a:prstGeom prst="ellipse">
            <a:avLst/>
          </a:prstGeom>
          <a:solidFill>
            <a:srgbClr val="007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333C72B-2003-456C-ACE1-CDA6C47C154B}"/>
              </a:ext>
            </a:extLst>
          </p:cNvPr>
          <p:cNvSpPr/>
          <p:nvPr/>
        </p:nvSpPr>
        <p:spPr>
          <a:xfrm>
            <a:off x="8189053" y="909817"/>
            <a:ext cx="548640" cy="548640"/>
          </a:xfrm>
          <a:prstGeom prst="ellipse">
            <a:avLst/>
          </a:prstGeom>
          <a:solidFill>
            <a:srgbClr val="007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B6D1EB2-4A6D-4D9E-B7F3-7FE252DA79C8}"/>
              </a:ext>
            </a:extLst>
          </p:cNvPr>
          <p:cNvSpPr/>
          <p:nvPr/>
        </p:nvSpPr>
        <p:spPr>
          <a:xfrm>
            <a:off x="10395357" y="909817"/>
            <a:ext cx="548640" cy="548640"/>
          </a:xfrm>
          <a:prstGeom prst="ellipse">
            <a:avLst/>
          </a:prstGeom>
          <a:solidFill>
            <a:srgbClr val="007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050446B-A743-4C20-9E9C-5E82EB263774}"/>
              </a:ext>
            </a:extLst>
          </p:cNvPr>
          <p:cNvSpPr/>
          <p:nvPr/>
        </p:nvSpPr>
        <p:spPr>
          <a:xfrm>
            <a:off x="639559" y="2206947"/>
            <a:ext cx="10942842" cy="537173"/>
          </a:xfrm>
          <a:prstGeom prst="roundRect">
            <a:avLst/>
          </a:prstGeom>
          <a:solidFill>
            <a:srgbClr val="00765A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1FC18D-3CE4-40A5-9178-17FED8F1589F}"/>
              </a:ext>
            </a:extLst>
          </p:cNvPr>
          <p:cNvSpPr txBox="1"/>
          <p:nvPr/>
        </p:nvSpPr>
        <p:spPr>
          <a:xfrm>
            <a:off x="5915916" y="1568857"/>
            <a:ext cx="6795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AF7F9D-9406-4702-9C38-2D78212704EB}"/>
              </a:ext>
            </a:extLst>
          </p:cNvPr>
          <p:cNvSpPr txBox="1"/>
          <p:nvPr/>
        </p:nvSpPr>
        <p:spPr>
          <a:xfrm>
            <a:off x="8123619" y="1568857"/>
            <a:ext cx="6795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Q&amp;A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B3A551-F144-424F-A417-E2F297ADDD0F}"/>
              </a:ext>
            </a:extLst>
          </p:cNvPr>
          <p:cNvSpPr txBox="1"/>
          <p:nvPr/>
        </p:nvSpPr>
        <p:spPr>
          <a:xfrm>
            <a:off x="10043788" y="1568857"/>
            <a:ext cx="1251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Raise Hand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B474D73-94F3-4C13-B6B4-BFD5BEDB9FA1}"/>
              </a:ext>
            </a:extLst>
          </p:cNvPr>
          <p:cNvSpPr/>
          <p:nvPr/>
        </p:nvSpPr>
        <p:spPr>
          <a:xfrm>
            <a:off x="633228" y="3043656"/>
            <a:ext cx="10949173" cy="3323588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9720BA-B21D-4DA2-A2AA-A89F58EBC414}"/>
              </a:ext>
            </a:extLst>
          </p:cNvPr>
          <p:cNvSpPr txBox="1"/>
          <p:nvPr/>
        </p:nvSpPr>
        <p:spPr>
          <a:xfrm>
            <a:off x="947956" y="3966786"/>
            <a:ext cx="69041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Interact with presenters and attendees by:</a:t>
            </a: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Typing into the chat box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Asking questions in the Q&amp;A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Raising your hand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5975A4F-2062-4626-BB88-A3AD7D38D795}"/>
              </a:ext>
            </a:extLst>
          </p:cNvPr>
          <p:cNvGrpSpPr/>
          <p:nvPr/>
        </p:nvGrpSpPr>
        <p:grpSpPr>
          <a:xfrm>
            <a:off x="9627132" y="4705450"/>
            <a:ext cx="2085090" cy="2002501"/>
            <a:chOff x="4997227" y="1643928"/>
            <a:chExt cx="2610486" cy="2507086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5E1F698-709B-4F34-A235-2E5579DE10B9}"/>
                </a:ext>
              </a:extLst>
            </p:cNvPr>
            <p:cNvSpPr/>
            <p:nvPr/>
          </p:nvSpPr>
          <p:spPr>
            <a:xfrm rot="20652980">
              <a:off x="5109241" y="1643928"/>
              <a:ext cx="2498472" cy="213157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ight Triangle 23">
              <a:extLst>
                <a:ext uri="{FF2B5EF4-FFF2-40B4-BE49-F238E27FC236}">
                  <a16:creationId xmlns:a16="http://schemas.microsoft.com/office/drawing/2014/main" id="{3441223A-8DFF-40BE-983F-0CD24BD03E2C}"/>
                </a:ext>
              </a:extLst>
            </p:cNvPr>
            <p:cNvSpPr/>
            <p:nvPr/>
          </p:nvSpPr>
          <p:spPr>
            <a:xfrm rot="10043461">
              <a:off x="5394686" y="3743931"/>
              <a:ext cx="427686" cy="274048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66361BC-B985-46A7-965C-9955FFE6A6B3}"/>
                </a:ext>
              </a:extLst>
            </p:cNvPr>
            <p:cNvSpPr/>
            <p:nvPr/>
          </p:nvSpPr>
          <p:spPr>
            <a:xfrm rot="1199968">
              <a:off x="5233601" y="3873286"/>
              <a:ext cx="584878" cy="2777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9912B24-FB96-4EFD-8C9B-10C093D4A11A}"/>
                </a:ext>
              </a:extLst>
            </p:cNvPr>
            <p:cNvSpPr/>
            <p:nvPr/>
          </p:nvSpPr>
          <p:spPr>
            <a:xfrm rot="20673065">
              <a:off x="4997227" y="1740977"/>
              <a:ext cx="584878" cy="2777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45F75A25-2FF4-4C33-95D8-D05E8BCE7225}"/>
              </a:ext>
            </a:extLst>
          </p:cNvPr>
          <p:cNvSpPr txBox="1"/>
          <p:nvPr/>
        </p:nvSpPr>
        <p:spPr>
          <a:xfrm rot="20686718">
            <a:off x="9877504" y="5044104"/>
            <a:ext cx="17297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Zoom toolbar is at the bottom of your screen!</a:t>
            </a:r>
          </a:p>
        </p:txBody>
      </p:sp>
    </p:spTree>
    <p:extLst>
      <p:ext uri="{BB962C8B-B14F-4D97-AF65-F5344CB8AC3E}">
        <p14:creationId xmlns:p14="http://schemas.microsoft.com/office/powerpoint/2010/main" val="459970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BBF850-B45D-4BF9-8E8F-567310FF76EB}"/>
              </a:ext>
            </a:extLst>
          </p:cNvPr>
          <p:cNvSpPr txBox="1"/>
          <p:nvPr/>
        </p:nvSpPr>
        <p:spPr>
          <a:xfrm>
            <a:off x="4030840" y="543537"/>
            <a:ext cx="4564519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Today’s</a:t>
            </a:r>
            <a:r>
              <a:rPr lang="en-US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Agenda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560DBEE-898D-47F7-9E61-A94952BA2F7E}"/>
              </a:ext>
            </a:extLst>
          </p:cNvPr>
          <p:cNvSpPr/>
          <p:nvPr/>
        </p:nvSpPr>
        <p:spPr>
          <a:xfrm>
            <a:off x="6098924" y="2976216"/>
            <a:ext cx="548640" cy="548640"/>
          </a:xfrm>
          <a:prstGeom prst="ellipse">
            <a:avLst/>
          </a:prstGeom>
          <a:solidFill>
            <a:srgbClr val="007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4009A11-0AE5-4F95-8FD4-FB062D352D39}"/>
              </a:ext>
            </a:extLst>
          </p:cNvPr>
          <p:cNvSpPr/>
          <p:nvPr/>
        </p:nvSpPr>
        <p:spPr>
          <a:xfrm>
            <a:off x="6965159" y="2976216"/>
            <a:ext cx="3663820" cy="692162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CAM program: overview and eligibility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CB8BBAF-0826-4A56-8B7A-FCF3A3847418}"/>
              </a:ext>
            </a:extLst>
          </p:cNvPr>
          <p:cNvSpPr/>
          <p:nvPr/>
        </p:nvSpPr>
        <p:spPr>
          <a:xfrm>
            <a:off x="6096002" y="3906085"/>
            <a:ext cx="548640" cy="548640"/>
          </a:xfrm>
          <a:prstGeom prst="ellipse">
            <a:avLst/>
          </a:prstGeom>
          <a:solidFill>
            <a:srgbClr val="007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344CB4F-ACCB-41E2-8BEE-0DA281808FE2}"/>
              </a:ext>
            </a:extLst>
          </p:cNvPr>
          <p:cNvSpPr/>
          <p:nvPr/>
        </p:nvSpPr>
        <p:spPr>
          <a:xfrm>
            <a:off x="6962235" y="3906085"/>
            <a:ext cx="3666744" cy="692162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Completing a CAM AOR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ACF3589-108A-4DE8-8C70-7AE5B4F1134C}"/>
              </a:ext>
            </a:extLst>
          </p:cNvPr>
          <p:cNvSpPr/>
          <p:nvPr/>
        </p:nvSpPr>
        <p:spPr>
          <a:xfrm>
            <a:off x="6096000" y="5765823"/>
            <a:ext cx="548640" cy="548640"/>
          </a:xfrm>
          <a:prstGeom prst="ellipse">
            <a:avLst/>
          </a:prstGeom>
          <a:solidFill>
            <a:srgbClr val="007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88111FA-4793-4495-B1D3-F612CC99A2FF}"/>
              </a:ext>
            </a:extLst>
          </p:cNvPr>
          <p:cNvSpPr/>
          <p:nvPr/>
        </p:nvSpPr>
        <p:spPr>
          <a:xfrm>
            <a:off x="6962235" y="4795504"/>
            <a:ext cx="3666744" cy="692162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Tips to avoid common mistakes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69DAA0E-B456-4ADC-8620-4E23CA77252A}"/>
              </a:ext>
            </a:extLst>
          </p:cNvPr>
          <p:cNvSpPr/>
          <p:nvPr/>
        </p:nvSpPr>
        <p:spPr>
          <a:xfrm>
            <a:off x="6098924" y="2046347"/>
            <a:ext cx="548640" cy="548640"/>
          </a:xfrm>
          <a:prstGeom prst="ellipse">
            <a:avLst/>
          </a:prstGeom>
          <a:solidFill>
            <a:srgbClr val="007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D3C6285-7702-44FB-B326-5B6B1BFDD064}"/>
              </a:ext>
            </a:extLst>
          </p:cNvPr>
          <p:cNvSpPr/>
          <p:nvPr/>
        </p:nvSpPr>
        <p:spPr>
          <a:xfrm>
            <a:off x="6965159" y="2046347"/>
            <a:ext cx="3663820" cy="692162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terms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E77BF9F-B797-4002-8F2B-0C3B7D5F527F}"/>
              </a:ext>
            </a:extLst>
          </p:cNvPr>
          <p:cNvSpPr/>
          <p:nvPr/>
        </p:nvSpPr>
        <p:spPr>
          <a:xfrm>
            <a:off x="6096000" y="4835954"/>
            <a:ext cx="548640" cy="548640"/>
          </a:xfrm>
          <a:prstGeom prst="ellipse">
            <a:avLst/>
          </a:prstGeom>
          <a:solidFill>
            <a:srgbClr val="007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8718277-BE16-4F7E-B97B-D9154DFE39B3}"/>
              </a:ext>
            </a:extLst>
          </p:cNvPr>
          <p:cNvSpPr/>
          <p:nvPr/>
        </p:nvSpPr>
        <p:spPr>
          <a:xfrm>
            <a:off x="6962235" y="5684923"/>
            <a:ext cx="3666744" cy="629540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CAM AOR submission</a:t>
            </a:r>
          </a:p>
        </p:txBody>
      </p:sp>
      <p:pic>
        <p:nvPicPr>
          <p:cNvPr id="18" name="Graphic 17" descr="Clipboard with solid fill">
            <a:extLst>
              <a:ext uri="{FF2B5EF4-FFF2-40B4-BE49-F238E27FC236}">
                <a16:creationId xmlns:a16="http://schemas.microsoft.com/office/drawing/2014/main" id="{956CB8D7-4006-4F4E-893F-901D3CC1BF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76242" y="2953616"/>
            <a:ext cx="2135715" cy="213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10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FE5A02-6628-420E-B275-F067233B51A9}"/>
              </a:ext>
            </a:extLst>
          </p:cNvPr>
          <p:cNvSpPr txBox="1"/>
          <p:nvPr/>
        </p:nvSpPr>
        <p:spPr>
          <a:xfrm>
            <a:off x="1080530" y="1948674"/>
            <a:ext cx="35381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Learning </a:t>
            </a:r>
          </a:p>
          <a:p>
            <a:pPr algn="ctr"/>
            <a:r>
              <a:rPr lang="en-US" sz="4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Objectives</a:t>
            </a:r>
            <a:endParaRPr lang="en-US" sz="4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B16CAE-AA23-4F34-94D8-8E6862D03529}"/>
              </a:ext>
            </a:extLst>
          </p:cNvPr>
          <p:cNvSpPr txBox="1"/>
          <p:nvPr/>
        </p:nvSpPr>
        <p:spPr>
          <a:xfrm>
            <a:off x="941114" y="4617720"/>
            <a:ext cx="3816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 the end of this webinar, you will be able to: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9684FD-C74D-434D-8CA0-E1F0861D904C}"/>
              </a:ext>
            </a:extLst>
          </p:cNvPr>
          <p:cNvSpPr txBox="1"/>
          <p:nvPr/>
        </p:nvSpPr>
        <p:spPr>
          <a:xfrm>
            <a:off x="5928360" y="235234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800" b="0" i="0" dirty="0">
                <a:solidFill>
                  <a:srgbClr val="232333"/>
                </a:solidFill>
                <a:effectLst/>
                <a:latin typeface="Lato" panose="020F0502020204030203" pitchFamily="34" charset="0"/>
              </a:rPr>
              <a:t>Understand current CAM program requirements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D704D9-28F6-4614-B439-477950212B1B}"/>
              </a:ext>
            </a:extLst>
          </p:cNvPr>
          <p:cNvSpPr txBox="1"/>
          <p:nvPr/>
        </p:nvSpPr>
        <p:spPr>
          <a:xfrm>
            <a:off x="5928360" y="288971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0" i="0" dirty="0">
                <a:solidFill>
                  <a:srgbClr val="232333"/>
                </a:solidFill>
                <a:effectLst/>
                <a:latin typeface="Lato" panose="020F0502020204030203" pitchFamily="34" charset="0"/>
              </a:rPr>
              <a:t>Recognize who qualifies as a QP, a QCH, a </a:t>
            </a:r>
            <a:r>
              <a:rPr lang="en-US" dirty="0">
                <a:solidFill>
                  <a:srgbClr val="232333"/>
                </a:solidFill>
                <a:latin typeface="Lato" panose="020F0502020204030203" pitchFamily="34" charset="0"/>
              </a:rPr>
              <a:t>derivative and/or an </a:t>
            </a:r>
            <a:r>
              <a:rPr lang="en-US" b="0" i="0" dirty="0">
                <a:solidFill>
                  <a:srgbClr val="232333"/>
                </a:solidFill>
                <a:effectLst/>
                <a:latin typeface="Lato" panose="020F0502020204030203" pitchFamily="34" charset="0"/>
              </a:rPr>
              <a:t>add-on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907A67-505F-4186-A9D7-79C141D7ADFD}"/>
              </a:ext>
            </a:extLst>
          </p:cNvPr>
          <p:cNvSpPr txBox="1"/>
          <p:nvPr/>
        </p:nvSpPr>
        <p:spPr>
          <a:xfrm>
            <a:off x="5928360" y="36692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800" b="0" i="0" dirty="0">
                <a:solidFill>
                  <a:srgbClr val="232333"/>
                </a:solidFill>
                <a:effectLst/>
                <a:latin typeface="Lato" panose="020F0502020204030203" pitchFamily="34" charset="0"/>
              </a:rPr>
              <a:t>Identify supporting documents </a:t>
            </a:r>
            <a:r>
              <a:rPr lang="en-US" sz="1800" dirty="0">
                <a:solidFill>
                  <a:srgbClr val="232333"/>
                </a:solidFill>
                <a:latin typeface="Lato" panose="020F0502020204030203" pitchFamily="34" charset="0"/>
              </a:rPr>
              <a:t>needed</a:t>
            </a:r>
            <a:endParaRPr lang="en-US" sz="1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FAB3E72-2A29-45DF-9E92-C20858384FD2}"/>
              </a:ext>
            </a:extLst>
          </p:cNvPr>
          <p:cNvSpPr txBox="1"/>
          <p:nvPr/>
        </p:nvSpPr>
        <p:spPr>
          <a:xfrm>
            <a:off x="5928360" y="424838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Avoid common mistakes when filing a CAM AOR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89A6528-B4C6-41D4-A115-FF7E2AA2D3C8}"/>
              </a:ext>
            </a:extLst>
          </p:cNvPr>
          <p:cNvSpPr/>
          <p:nvPr/>
        </p:nvSpPr>
        <p:spPr>
          <a:xfrm rot="16200000">
            <a:off x="3077918" y="3372364"/>
            <a:ext cx="4320091" cy="45719"/>
          </a:xfrm>
          <a:prstGeom prst="roundRect">
            <a:avLst/>
          </a:prstGeom>
          <a:solidFill>
            <a:srgbClr val="00765A"/>
          </a:solidFill>
          <a:ln w="28575">
            <a:solidFill>
              <a:srgbClr val="007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5" name="Graphic 4" descr="Bullseye with solid fill">
            <a:extLst>
              <a:ext uri="{FF2B5EF4-FFF2-40B4-BE49-F238E27FC236}">
                <a16:creationId xmlns:a16="http://schemas.microsoft.com/office/drawing/2014/main" id="{5F8056B6-E110-47BC-967D-BA872C7053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92409" y="351027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098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FE5A02-6628-420E-B275-F067233B51A9}"/>
              </a:ext>
            </a:extLst>
          </p:cNvPr>
          <p:cNvSpPr txBox="1"/>
          <p:nvPr/>
        </p:nvSpPr>
        <p:spPr>
          <a:xfrm>
            <a:off x="4598738" y="697239"/>
            <a:ext cx="32806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Terms </a:t>
            </a:r>
          </a:p>
          <a:p>
            <a:endParaRPr lang="en-US" sz="4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836CF5A-AFD0-4897-B405-3B5164721B14}"/>
              </a:ext>
            </a:extLst>
          </p:cNvPr>
          <p:cNvSpPr/>
          <p:nvPr/>
        </p:nvSpPr>
        <p:spPr>
          <a:xfrm>
            <a:off x="6973419" y="4758549"/>
            <a:ext cx="4786177" cy="946452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Qualifying Child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111615A-219C-4709-8D1F-AEC7FDEF256C}"/>
              </a:ext>
            </a:extLst>
          </p:cNvPr>
          <p:cNvSpPr/>
          <p:nvPr/>
        </p:nvSpPr>
        <p:spPr>
          <a:xfrm>
            <a:off x="940119" y="2396281"/>
            <a:ext cx="4520692" cy="946452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rgbClr val="232333"/>
              </a:solidFill>
              <a:latin typeface="Lato" panose="020F0502020204030203" pitchFamily="34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Affidavit of Relationship</a:t>
            </a:r>
            <a:br>
              <a:rPr lang="en-US" sz="2000" dirty="0"/>
            </a:br>
            <a:endParaRPr lang="en-US" sz="2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CDA6CE2-4EC3-4AC4-8659-81218D7D7D1B}"/>
              </a:ext>
            </a:extLst>
          </p:cNvPr>
          <p:cNvSpPr/>
          <p:nvPr/>
        </p:nvSpPr>
        <p:spPr>
          <a:xfrm>
            <a:off x="6096000" y="2464393"/>
            <a:ext cx="715065" cy="710926"/>
          </a:xfrm>
          <a:prstGeom prst="ellipse">
            <a:avLst/>
          </a:prstGeom>
          <a:solidFill>
            <a:srgbClr val="007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CAM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4D0B4C9-CEDC-4DD0-80CC-91B987771E41}"/>
              </a:ext>
            </a:extLst>
          </p:cNvPr>
          <p:cNvSpPr/>
          <p:nvPr/>
        </p:nvSpPr>
        <p:spPr>
          <a:xfrm>
            <a:off x="7065710" y="2327099"/>
            <a:ext cx="4693885" cy="946452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Central American Minors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C3332B0-ECE2-4713-92C4-6DBE96BADA1E}"/>
              </a:ext>
            </a:extLst>
          </p:cNvPr>
          <p:cNvSpPr/>
          <p:nvPr/>
        </p:nvSpPr>
        <p:spPr>
          <a:xfrm>
            <a:off x="139207" y="3750001"/>
            <a:ext cx="710388" cy="710926"/>
          </a:xfrm>
          <a:prstGeom prst="ellipse">
            <a:avLst/>
          </a:prstGeom>
          <a:solidFill>
            <a:srgbClr val="007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RPC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E848A03-87D7-4CFE-B14C-76B2CC586D69}"/>
              </a:ext>
            </a:extLst>
          </p:cNvPr>
          <p:cNvSpPr/>
          <p:nvPr/>
        </p:nvSpPr>
        <p:spPr>
          <a:xfrm>
            <a:off x="940119" y="3577415"/>
            <a:ext cx="4520692" cy="946452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Refugee Processing Center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A6BF871-71AF-4FB6-B931-BA6EFA21ECA1}"/>
              </a:ext>
            </a:extLst>
          </p:cNvPr>
          <p:cNvSpPr/>
          <p:nvPr/>
        </p:nvSpPr>
        <p:spPr>
          <a:xfrm>
            <a:off x="7002981" y="3567232"/>
            <a:ext cx="4786177" cy="946452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Qualifying Parent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39D2762-4B47-4B23-A388-BB41A9F302D8}"/>
              </a:ext>
            </a:extLst>
          </p:cNvPr>
          <p:cNvSpPr/>
          <p:nvPr/>
        </p:nvSpPr>
        <p:spPr>
          <a:xfrm>
            <a:off x="139205" y="2558810"/>
            <a:ext cx="710389" cy="710926"/>
          </a:xfrm>
          <a:prstGeom prst="ellipse">
            <a:avLst/>
          </a:prstGeom>
          <a:solidFill>
            <a:srgbClr val="007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AOR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A82156A-C819-47A0-A539-C88EEB432F4A}"/>
              </a:ext>
            </a:extLst>
          </p:cNvPr>
          <p:cNvSpPr/>
          <p:nvPr/>
        </p:nvSpPr>
        <p:spPr>
          <a:xfrm>
            <a:off x="6095999" y="3695178"/>
            <a:ext cx="715066" cy="710926"/>
          </a:xfrm>
          <a:prstGeom prst="ellipse">
            <a:avLst/>
          </a:prstGeom>
          <a:solidFill>
            <a:srgbClr val="007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QP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2EF044B-F6FD-471A-8E44-624430CEB09E}"/>
              </a:ext>
            </a:extLst>
          </p:cNvPr>
          <p:cNvSpPr/>
          <p:nvPr/>
        </p:nvSpPr>
        <p:spPr>
          <a:xfrm>
            <a:off x="6035445" y="4843086"/>
            <a:ext cx="775620" cy="710926"/>
          </a:xfrm>
          <a:prstGeom prst="ellipse">
            <a:avLst/>
          </a:prstGeom>
          <a:solidFill>
            <a:srgbClr val="007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QC/QCH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58FEDED-C52B-4112-9C93-9B64C899DB0C}"/>
              </a:ext>
            </a:extLst>
          </p:cNvPr>
          <p:cNvSpPr/>
          <p:nvPr/>
        </p:nvSpPr>
        <p:spPr>
          <a:xfrm>
            <a:off x="930074" y="4758549"/>
            <a:ext cx="4530737" cy="946452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Resettlement Support Center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8582B0E-D4B1-4B05-A647-CADF0767DDF3}"/>
              </a:ext>
            </a:extLst>
          </p:cNvPr>
          <p:cNvSpPr/>
          <p:nvPr/>
        </p:nvSpPr>
        <p:spPr>
          <a:xfrm>
            <a:off x="139205" y="4857520"/>
            <a:ext cx="710389" cy="696492"/>
          </a:xfrm>
          <a:prstGeom prst="ellipse">
            <a:avLst/>
          </a:prstGeom>
          <a:solidFill>
            <a:srgbClr val="007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RSC</a:t>
            </a:r>
          </a:p>
        </p:txBody>
      </p:sp>
    </p:spTree>
    <p:extLst>
      <p:ext uri="{BB962C8B-B14F-4D97-AF65-F5344CB8AC3E}">
        <p14:creationId xmlns:p14="http://schemas.microsoft.com/office/powerpoint/2010/main" val="806356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A68DDA-51E2-4BD9-A822-E7C1DFE1BAC1}"/>
              </a:ext>
            </a:extLst>
          </p:cNvPr>
          <p:cNvSpPr txBox="1"/>
          <p:nvPr/>
        </p:nvSpPr>
        <p:spPr>
          <a:xfrm>
            <a:off x="1893157" y="915713"/>
            <a:ext cx="84056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CAM Program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9720BA-B21D-4DA2-A2AA-A89F58EBC414}"/>
              </a:ext>
            </a:extLst>
          </p:cNvPr>
          <p:cNvSpPr txBox="1"/>
          <p:nvPr/>
        </p:nvSpPr>
        <p:spPr>
          <a:xfrm>
            <a:off x="666045" y="2472838"/>
            <a:ext cx="92858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Established in November 2014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Provides a legal pathway for eligible people in the United States to claim a relationship with their children and relatives in Honduras, Guatemala and El Salvador for the purpose of family reunification</a:t>
            </a: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 closure in 2017</a:t>
            </a: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March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Reopening of the program in two phases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- Phase 1: reopening eligible old CAM cases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- Phase 2: accepting new CAM AORs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Eligibility requirements are specific for each person listed on the CAM AOR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C6ABBEC-AAF7-4378-9660-7653FC39C2B6}"/>
              </a:ext>
            </a:extLst>
          </p:cNvPr>
          <p:cNvSpPr txBox="1"/>
          <p:nvPr/>
        </p:nvSpPr>
        <p:spPr>
          <a:xfrm>
            <a:off x="9551406" y="4596258"/>
            <a:ext cx="1177094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sz="1600">
              <a:latin typeface="Open Sans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8AF98D2-D35E-4DF7-B0F2-E6B9B7C78021}"/>
              </a:ext>
            </a:extLst>
          </p:cNvPr>
          <p:cNvSpPr/>
          <p:nvPr/>
        </p:nvSpPr>
        <p:spPr>
          <a:xfrm>
            <a:off x="624579" y="1935665"/>
            <a:ext cx="10942842" cy="537173"/>
          </a:xfrm>
          <a:prstGeom prst="roundRect">
            <a:avLst/>
          </a:prstGeom>
          <a:solidFill>
            <a:srgbClr val="00765A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bg1"/>
                </a:solidFill>
              </a:rPr>
              <a:t>Overview and Eligibility</a:t>
            </a:r>
          </a:p>
        </p:txBody>
      </p:sp>
    </p:spTree>
    <p:extLst>
      <p:ext uri="{BB962C8B-B14F-4D97-AF65-F5344CB8AC3E}">
        <p14:creationId xmlns:p14="http://schemas.microsoft.com/office/powerpoint/2010/main" val="1692135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0D65515-2152-4933-99C5-15EE9F3FB661}"/>
              </a:ext>
            </a:extLst>
          </p:cNvPr>
          <p:cNvSpPr/>
          <p:nvPr/>
        </p:nvSpPr>
        <p:spPr>
          <a:xfrm>
            <a:off x="2472756" y="2209443"/>
            <a:ext cx="3623244" cy="1699904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Biological Parent</a:t>
            </a:r>
          </a:p>
          <a:p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Legal Guardian</a:t>
            </a:r>
          </a:p>
          <a:p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Stepparent</a:t>
            </a:r>
          </a:p>
          <a:p>
            <a:endParaRPr lang="en-US" sz="2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9CE864FA-7A00-41FA-B109-AE56996BA016}"/>
              </a:ext>
            </a:extLst>
          </p:cNvPr>
          <p:cNvSpPr/>
          <p:nvPr/>
        </p:nvSpPr>
        <p:spPr>
          <a:xfrm>
            <a:off x="6317608" y="2200216"/>
            <a:ext cx="3761111" cy="1709132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Biological Child</a:t>
            </a:r>
          </a:p>
          <a:p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Adopted Child</a:t>
            </a:r>
          </a:p>
          <a:p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Stepchild</a:t>
            </a:r>
          </a:p>
          <a:p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90C32222-9600-47EF-9DB4-75A0FDB6C0F6}"/>
              </a:ext>
            </a:extLst>
          </p:cNvPr>
          <p:cNvSpPr/>
          <p:nvPr/>
        </p:nvSpPr>
        <p:spPr>
          <a:xfrm>
            <a:off x="2472755" y="4736408"/>
            <a:ext cx="3623245" cy="1699904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Type B – QCH’s child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AC4F1844-0B5B-4B26-86BB-E3759A292A0C}"/>
              </a:ext>
            </a:extLst>
          </p:cNvPr>
          <p:cNvSpPr/>
          <p:nvPr/>
        </p:nvSpPr>
        <p:spPr>
          <a:xfrm>
            <a:off x="6317609" y="4736408"/>
            <a:ext cx="3761111" cy="1699904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Type C – QP’s spouse</a:t>
            </a:r>
          </a:p>
          <a:p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Type D – QCH’s other parent</a:t>
            </a:r>
          </a:p>
          <a:p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Type E – Primary caregiver</a:t>
            </a:r>
          </a:p>
          <a:p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Type F – QCH’s adult sibling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3AA4715D-40DF-4BD8-8758-F0B4738C97D3}"/>
              </a:ext>
            </a:extLst>
          </p:cNvPr>
          <p:cNvSpPr/>
          <p:nvPr/>
        </p:nvSpPr>
        <p:spPr>
          <a:xfrm>
            <a:off x="2472756" y="1489155"/>
            <a:ext cx="3623244" cy="561680"/>
          </a:xfrm>
          <a:prstGeom prst="roundRect">
            <a:avLst/>
          </a:prstGeom>
          <a:solidFill>
            <a:srgbClr val="00765A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Qualifying Parent (QP)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E59E04F6-E1CB-45DF-91D1-2983B8BD82C1}"/>
              </a:ext>
            </a:extLst>
          </p:cNvPr>
          <p:cNvSpPr/>
          <p:nvPr/>
        </p:nvSpPr>
        <p:spPr>
          <a:xfrm>
            <a:off x="6317607" y="1489155"/>
            <a:ext cx="3761111" cy="561680"/>
          </a:xfrm>
          <a:prstGeom prst="roundRect">
            <a:avLst/>
          </a:prstGeom>
          <a:solidFill>
            <a:srgbClr val="00765A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Qualifying Child (QC or QCH)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2167F041-DC1E-45F3-94C0-597D1C3C6A32}"/>
              </a:ext>
            </a:extLst>
          </p:cNvPr>
          <p:cNvSpPr/>
          <p:nvPr/>
        </p:nvSpPr>
        <p:spPr>
          <a:xfrm>
            <a:off x="2472755" y="4042745"/>
            <a:ext cx="3623245" cy="561680"/>
          </a:xfrm>
          <a:prstGeom prst="roundRect">
            <a:avLst/>
          </a:prstGeom>
          <a:solidFill>
            <a:srgbClr val="00765A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Derivatives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BF051A68-5EC7-488C-9F2B-4628289AB4A2}"/>
              </a:ext>
            </a:extLst>
          </p:cNvPr>
          <p:cNvSpPr/>
          <p:nvPr/>
        </p:nvSpPr>
        <p:spPr>
          <a:xfrm>
            <a:off x="6303698" y="4058729"/>
            <a:ext cx="3775022" cy="561680"/>
          </a:xfrm>
          <a:prstGeom prst="roundRect">
            <a:avLst/>
          </a:prstGeom>
          <a:solidFill>
            <a:srgbClr val="00765A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Add-Ons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6404AD-648E-46AD-AE08-8073BBA36DD2}"/>
              </a:ext>
            </a:extLst>
          </p:cNvPr>
          <p:cNvSpPr txBox="1"/>
          <p:nvPr/>
        </p:nvSpPr>
        <p:spPr>
          <a:xfrm>
            <a:off x="1673035" y="421688"/>
            <a:ext cx="90689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Individuals on a CAM AOR</a:t>
            </a:r>
          </a:p>
        </p:txBody>
      </p:sp>
    </p:spTree>
    <p:extLst>
      <p:ext uri="{BB962C8B-B14F-4D97-AF65-F5344CB8AC3E}">
        <p14:creationId xmlns:p14="http://schemas.microsoft.com/office/powerpoint/2010/main" val="3720687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A68DDA-51E2-4BD9-A822-E7C1DFE1BAC1}"/>
              </a:ext>
            </a:extLst>
          </p:cNvPr>
          <p:cNvSpPr txBox="1"/>
          <p:nvPr/>
        </p:nvSpPr>
        <p:spPr>
          <a:xfrm>
            <a:off x="633228" y="968693"/>
            <a:ext cx="66608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Qualifying Parent (QP)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050446B-A743-4C20-9E9C-5E82EB263774}"/>
              </a:ext>
            </a:extLst>
          </p:cNvPr>
          <p:cNvSpPr/>
          <p:nvPr/>
        </p:nvSpPr>
        <p:spPr>
          <a:xfrm>
            <a:off x="633228" y="2093825"/>
            <a:ext cx="10942842" cy="537173"/>
          </a:xfrm>
          <a:prstGeom prst="roundRect">
            <a:avLst/>
          </a:prstGeom>
          <a:solidFill>
            <a:srgbClr val="00765A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bg1"/>
                </a:solidFill>
              </a:rPr>
              <a:t>Eligibility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9720BA-B21D-4DA2-A2AA-A89F58EBC414}"/>
              </a:ext>
            </a:extLst>
          </p:cNvPr>
          <p:cNvSpPr txBox="1"/>
          <p:nvPr/>
        </p:nvSpPr>
        <p:spPr>
          <a:xfrm>
            <a:off x="464828" y="3026674"/>
            <a:ext cx="699765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00150" lvl="2" indent="-285750">
              <a:buFontTx/>
              <a:buChar char="-"/>
            </a:pPr>
            <a:r>
              <a:rPr lang="en-US" sz="2400" dirty="0"/>
              <a:t>Relationship with QCH</a:t>
            </a:r>
          </a:p>
          <a:p>
            <a:pPr marL="1200150" lvl="2" indent="-285750">
              <a:buFontTx/>
              <a:buChar char="-"/>
            </a:pPr>
            <a:r>
              <a:rPr lang="en-US" sz="2400" dirty="0"/>
              <a:t>At least 18 years old</a:t>
            </a:r>
          </a:p>
          <a:p>
            <a:pPr marL="1200150" lvl="2" indent="-285750">
              <a:buFontTx/>
              <a:buChar char="-"/>
            </a:pPr>
            <a:r>
              <a:rPr lang="en-US" sz="2400" dirty="0"/>
              <a:t>Lawfully present in the United States with a eligible legal status for CAM</a:t>
            </a:r>
          </a:p>
          <a:p>
            <a:pPr marL="1200150" lvl="2" indent="-285750">
              <a:buFontTx/>
              <a:buChar char="-"/>
            </a:pPr>
            <a:r>
              <a:rPr lang="en-US" sz="2400" dirty="0"/>
              <a:t>Does NOT need to be a national of El Salvador, Guatemala or Honduras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A1ECD80-647A-44B4-9E9E-AE1EE524365E}"/>
              </a:ext>
            </a:extLst>
          </p:cNvPr>
          <p:cNvGrpSpPr/>
          <p:nvPr/>
        </p:nvGrpSpPr>
        <p:grpSpPr>
          <a:xfrm rot="993678">
            <a:off x="231830" y="5790462"/>
            <a:ext cx="902286" cy="891144"/>
            <a:chOff x="5109241" y="1643928"/>
            <a:chExt cx="2498472" cy="2374051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FE49ECA-7850-4095-B8FA-522AFFC44EE9}"/>
                </a:ext>
              </a:extLst>
            </p:cNvPr>
            <p:cNvSpPr/>
            <p:nvPr/>
          </p:nvSpPr>
          <p:spPr>
            <a:xfrm rot="20652980">
              <a:off x="5109241" y="1643928"/>
              <a:ext cx="2498472" cy="213157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8EFBEF1B-BEB5-42D5-88C3-40F2DCCD2959}"/>
                </a:ext>
              </a:extLst>
            </p:cNvPr>
            <p:cNvSpPr/>
            <p:nvPr/>
          </p:nvSpPr>
          <p:spPr>
            <a:xfrm rot="10043461">
              <a:off x="5394686" y="3743931"/>
              <a:ext cx="427686" cy="274048"/>
            </a:xfrm>
            <a:prstGeom prst="rt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C0C1BF6-4681-4086-AC2A-96CD1DC460BE}"/>
                </a:ext>
              </a:extLst>
            </p:cNvPr>
            <p:cNvSpPr/>
            <p:nvPr/>
          </p:nvSpPr>
          <p:spPr>
            <a:xfrm rot="20673065">
              <a:off x="5151930" y="1932695"/>
              <a:ext cx="584879" cy="2777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C339F0C-FFFD-4D7B-AD50-49771ED1D5FA}"/>
              </a:ext>
            </a:extLst>
          </p:cNvPr>
          <p:cNvSpPr txBox="1"/>
          <p:nvPr/>
        </p:nvSpPr>
        <p:spPr>
          <a:xfrm>
            <a:off x="1254264" y="6256391"/>
            <a:ext cx="56096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A proof of legal status should have a valid expiration date.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CDF3F6-967D-4FAD-8176-758A323800DD}"/>
              </a:ext>
            </a:extLst>
          </p:cNvPr>
          <p:cNvSpPr txBox="1"/>
          <p:nvPr/>
        </p:nvSpPr>
        <p:spPr>
          <a:xfrm>
            <a:off x="341200" y="6016765"/>
            <a:ext cx="960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</a:t>
            </a:r>
          </a:p>
        </p:txBody>
      </p:sp>
    </p:spTree>
    <p:extLst>
      <p:ext uri="{BB962C8B-B14F-4D97-AF65-F5344CB8AC3E}">
        <p14:creationId xmlns:p14="http://schemas.microsoft.com/office/powerpoint/2010/main" val="130841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1FF06F3C8FEA409A5744B4B799E482" ma:contentTypeVersion="26" ma:contentTypeDescription="Create a new document." ma:contentTypeScope="" ma:versionID="717823adb2170dc9cc3cb2f37ac353e7">
  <xsd:schema xmlns:xsd="http://www.w3.org/2001/XMLSchema" xmlns:xs="http://www.w3.org/2001/XMLSchema" xmlns:p="http://schemas.microsoft.com/office/2006/metadata/properties" xmlns:ns1="http://schemas.microsoft.com/sharepoint/v3" xmlns:ns3="ae6fd23a-7d08-462a-86d6-a3e6dd77083c" xmlns:ns4="df48b1a0-c88e-4917-b9fe-bbef79800618" xmlns:ns5="bfd6ad4d-0857-4f3c-9c5e-43fc5da2ebc5" xmlns:ns6="6ff6a9ae-87b1-46cd-bc6e-44754e44be59" targetNamespace="http://schemas.microsoft.com/office/2006/metadata/properties" ma:root="true" ma:fieldsID="e9803fa83b34ffbe897cc4df71cb2e91" ns1:_="" ns3:_="" ns4:_="" ns5:_="" ns6:_="">
    <xsd:import namespace="http://schemas.microsoft.com/sharepoint/v3"/>
    <xsd:import namespace="ae6fd23a-7d08-462a-86d6-a3e6dd77083c"/>
    <xsd:import namespace="df48b1a0-c88e-4917-b9fe-bbef79800618"/>
    <xsd:import namespace="bfd6ad4d-0857-4f3c-9c5e-43fc5da2ebc5"/>
    <xsd:import namespace="6ff6a9ae-87b1-46cd-bc6e-44754e44be59"/>
    <xsd:element name="properties">
      <xsd:complexType>
        <xsd:sequence>
          <xsd:element name="documentManagement">
            <xsd:complexType>
              <xsd:all>
                <xsd:element ref="ns3:Expiration_x0020_Basis_x0020_Date" minOccurs="0"/>
                <xsd:element ref="ns3:Retention_x0020_Period" minOccurs="0"/>
                <xsd:element ref="ns3:USCCB_x0020_Department" minOccurs="0"/>
                <xsd:element ref="ns3:Year" minOccurs="0"/>
                <xsd:element ref="ns4:MRS_x0020_Doc_x0020_Type" minOccurs="0"/>
                <xsd:element ref="ns1:URL" minOccurs="0"/>
                <xsd:element ref="ns5:SharedWithUsers" minOccurs="0"/>
                <xsd:element ref="ns5:SharedWithDetails" minOccurs="0"/>
                <xsd:element ref="ns6:MediaServiceMetadata" minOccurs="0"/>
                <xsd:element ref="ns6:MediaServiceFastMetadata" minOccurs="0"/>
                <xsd:element ref="ns6:MediaServiceAutoKeyPoints" minOccurs="0"/>
                <xsd:element ref="ns6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14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fd23a-7d08-462a-86d6-a3e6dd77083c" elementFormDefault="qualified">
    <xsd:import namespace="http://schemas.microsoft.com/office/2006/documentManagement/types"/>
    <xsd:import namespace="http://schemas.microsoft.com/office/infopath/2007/PartnerControls"/>
    <xsd:element name="Expiration_x0020_Basis_x0020_Date" ma:index="9" nillable="true" ma:displayName="Expiration Basis Date" ma:default="[today]" ma:format="DateOnly" ma:internalName="Expiration_x0020_Basis_x0020_Date">
      <xsd:simpleType>
        <xsd:restriction base="dms:DateTime"/>
      </xsd:simpleType>
    </xsd:element>
    <xsd:element name="Retention_x0020_Period" ma:index="10" nillable="true" ma:displayName="Retention Period" ma:format="Dropdown" ma:internalName="Retention_x0020_Period">
      <xsd:simpleType>
        <xsd:restriction base="dms:Choice">
          <xsd:enumeration value="1yr–Gen doc t/b deleted"/>
          <xsd:enumeration value="3yrs–Other doc t/b deleted"/>
          <xsd:enumeration value="5yrs–Gen doc t/b archived"/>
          <xsd:enumeration value="10yrs–Other doc t/b archived"/>
          <xsd:enumeration value="Indef–Doc to stay in SP"/>
        </xsd:restriction>
      </xsd:simpleType>
    </xsd:element>
    <xsd:element name="USCCB_x0020_Department" ma:index="11" nillable="true" ma:displayName="USCCB Department" ma:default="MRS" ma:format="Dropdown" ma:internalName="USCCB_x0020_Department">
      <xsd:simpleType>
        <xsd:union memberTypes="dms:Text">
          <xsd:simpleType>
            <xsd:restriction base="dms:Choice">
              <xsd:enumeration value="CCHD"/>
              <xsd:enumeration value="CCC"/>
              <xsd:enumeration value="CE"/>
              <xsd:enumeration value="CNS"/>
              <xsd:enumeration value="CYP"/>
              <xsd:enumeration value="CCLV"/>
              <xsd:enumeration value="COMM"/>
              <xsd:enumeration value="CDC"/>
              <xsd:enumeration value="DM"/>
              <xsd:enumeration value="DW"/>
              <xsd:enumeration value="DOC"/>
              <xsd:enumeration value="DSD"/>
              <xsd:enumeration value="EIA"/>
              <xsd:enumeration value="EC"/>
              <xsd:enumeration value="EXEC"/>
              <xsd:enumeration value="FB"/>
              <xsd:enumeration value="FA"/>
              <xsd:enumeration value="GC"/>
              <xsd:enumeration value="GS"/>
              <xsd:enumeration value="GR"/>
              <xsd:enumeration value="HR"/>
              <xsd:enumeration value="IT"/>
              <xsd:enumeration value="IJP"/>
              <xsd:enumeration value="JPHD"/>
              <xsd:enumeration value="LMFLY"/>
              <xsd:enumeration value="MR"/>
              <xsd:enumeration value="MRS"/>
              <xsd:enumeration value="NC"/>
              <xsd:enumeration value="PL"/>
              <xsd:enumeration value="PP"/>
              <xsd:enumeration value="PUB"/>
            </xsd:restriction>
          </xsd:simpleType>
        </xsd:union>
      </xsd:simpleType>
    </xsd:element>
    <xsd:element name="Year" ma:index="12" nillable="true" ma:displayName="Year" ma:internalName="Year">
      <xsd:simpleType>
        <xsd:restriction base="dms:Text">
          <xsd:maxLength value="4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48b1a0-c88e-4917-b9fe-bbef79800618" elementFormDefault="qualified">
    <xsd:import namespace="http://schemas.microsoft.com/office/2006/documentManagement/types"/>
    <xsd:import namespace="http://schemas.microsoft.com/office/infopath/2007/PartnerControls"/>
    <xsd:element name="MRS_x0020_Doc_x0020_Type" ma:index="13" nillable="true" ma:displayName="MRS Doc Type" ma:format="Dropdown" ma:internalName="MRS_x0020_Doc_x0020_Type">
      <xsd:simpleType>
        <xsd:union memberTypes="dms:Text">
          <xsd:simpleType>
            <xsd:restriction base="dms:Choice">
              <xsd:enumeration value="Budgets and Plans"/>
              <xsd:enumeration value="Contracts and Grants"/>
              <xsd:enumeration value="Correspondence"/>
              <xsd:enumeration value="External"/>
              <xsd:enumeration value="Images:  MRS Photo Library - Licensed"/>
              <xsd:enumeration value="Images:  Refugee and Immigration Sites"/>
              <xsd:enumeration value="Images:  Staff Social Events"/>
              <xsd:enumeration value="Meetings:  Executive Advisory"/>
              <xsd:enumeration value="Meetings:  Staff"/>
              <xsd:enumeration value="Meetings:  Supervisors"/>
              <xsd:enumeration value="MRS"/>
              <xsd:enumeration value="Network"/>
              <xsd:enumeration value="New Staff Orientation"/>
              <xsd:enumeration value="Pastoral Statements"/>
              <xsd:enumeration value="Personnel"/>
              <xsd:enumeration value="Policies and Procedures"/>
              <xsd:enumeration value="Projects"/>
              <xsd:enumeration value="Proposals"/>
              <xsd:enumeration value="Pubs:  Advocacy"/>
              <xsd:enumeration value="Pubs:  Annual Reports"/>
              <xsd:enumeration value="Pubs:  Network"/>
              <xsd:enumeration value="Reports"/>
              <xsd:enumeration value="Resource Development"/>
              <xsd:enumeration value="Support"/>
              <xsd:enumeration value="Technical Assistance"/>
              <xsd:enumeration value="Testimony"/>
              <xsd:enumeration value="Training"/>
              <xsd:enumeration value="Trips"/>
              <xsd:enumeration value="USCCB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d6ad4d-0857-4f3c-9c5e-43fc5da2ebc5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f6a9ae-87b1-46cd-bc6e-44754e44be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8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RS_x0020_Doc_x0020_Type xmlns="df48b1a0-c88e-4917-b9fe-bbef79800618" xsi:nil="true"/>
    <Expiration_x0020_Basis_x0020_Date xmlns="ae6fd23a-7d08-462a-86d6-a3e6dd77083c">2020-10-26T04:00:00+00:00</Expiration_x0020_Basis_x0020_Date>
    <Year xmlns="ae6fd23a-7d08-462a-86d6-a3e6dd77083c" xsi:nil="true"/>
    <Retention_x0020_Period xmlns="ae6fd23a-7d08-462a-86d6-a3e6dd77083c" xsi:nil="true"/>
    <URL xmlns="http://schemas.microsoft.com/sharepoint/v3">
      <Url xsi:nil="true"/>
      <Description xsi:nil="true"/>
    </URL>
    <USCCB_x0020_Department xmlns="ae6fd23a-7d08-462a-86d6-a3e6dd77083c">MRS</USCCB_x0020_Department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93BADF-9E89-4EBC-809F-C4E350FA1A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e6fd23a-7d08-462a-86d6-a3e6dd77083c"/>
    <ds:schemaRef ds:uri="df48b1a0-c88e-4917-b9fe-bbef79800618"/>
    <ds:schemaRef ds:uri="bfd6ad4d-0857-4f3c-9c5e-43fc5da2ebc5"/>
    <ds:schemaRef ds:uri="6ff6a9ae-87b1-46cd-bc6e-44754e44be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14A009-F8B2-48C3-AF20-BF859823E618}">
  <ds:schemaRefs>
    <ds:schemaRef ds:uri="http://schemas.microsoft.com/office/2006/metadata/properties"/>
    <ds:schemaRef ds:uri="http://schemas.microsoft.com/office/infopath/2007/PartnerControls"/>
    <ds:schemaRef ds:uri="df48b1a0-c88e-4917-b9fe-bbef79800618"/>
    <ds:schemaRef ds:uri="ae6fd23a-7d08-462a-86d6-a3e6dd77083c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93AB17A3-6B4C-4EA3-BE42-4AFF908CF0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2398</TotalTime>
  <Words>1242</Words>
  <Application>Microsoft Office PowerPoint</Application>
  <PresentationFormat>Widescreen</PresentationFormat>
  <Paragraphs>252</Paragraphs>
  <Slides>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Lato</vt:lpstr>
      <vt:lpstr>Open Sans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CAM AOR Submission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Peyton Smith</dc:creator>
  <cp:lastModifiedBy>Alice Ngamije</cp:lastModifiedBy>
  <cp:revision>37</cp:revision>
  <dcterms:created xsi:type="dcterms:W3CDTF">2020-10-22T16:02:30Z</dcterms:created>
  <dcterms:modified xsi:type="dcterms:W3CDTF">2021-12-14T20:29:09Z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0x010100DB1FF06F3C8FEA409A5744B4B799E482</vt:lpwstr>
  </property>
</Properties>
</file>