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242" r:id="rId5"/>
  </p:sldMasterIdLst>
  <p:notesMasterIdLst>
    <p:notesMasterId r:id="rId45"/>
  </p:notesMasterIdLst>
  <p:sldIdLst>
    <p:sldId id="274" r:id="rId6"/>
    <p:sldId id="260" r:id="rId7"/>
    <p:sldId id="1496" r:id="rId8"/>
    <p:sldId id="259" r:id="rId9"/>
    <p:sldId id="1482" r:id="rId10"/>
    <p:sldId id="275" r:id="rId11"/>
    <p:sldId id="276" r:id="rId12"/>
    <p:sldId id="284" r:id="rId13"/>
    <p:sldId id="285" r:id="rId14"/>
    <p:sldId id="281" r:id="rId15"/>
    <p:sldId id="262" r:id="rId16"/>
    <p:sldId id="286" r:id="rId17"/>
    <p:sldId id="287" r:id="rId18"/>
    <p:sldId id="288" r:id="rId19"/>
    <p:sldId id="289" r:id="rId20"/>
    <p:sldId id="269" r:id="rId21"/>
    <p:sldId id="290" r:id="rId22"/>
    <p:sldId id="291" r:id="rId23"/>
    <p:sldId id="280" r:id="rId24"/>
    <p:sldId id="292" r:id="rId25"/>
    <p:sldId id="293" r:id="rId26"/>
    <p:sldId id="294" r:id="rId27"/>
    <p:sldId id="283" r:id="rId28"/>
    <p:sldId id="277" r:id="rId29"/>
    <p:sldId id="295" r:id="rId30"/>
    <p:sldId id="296" r:id="rId31"/>
    <p:sldId id="297" r:id="rId32"/>
    <p:sldId id="1483" r:id="rId33"/>
    <p:sldId id="1484" r:id="rId34"/>
    <p:sldId id="1485" r:id="rId35"/>
    <p:sldId id="1486" r:id="rId36"/>
    <p:sldId id="1487" r:id="rId37"/>
    <p:sldId id="1488" r:id="rId38"/>
    <p:sldId id="1489" r:id="rId39"/>
    <p:sldId id="1490" r:id="rId40"/>
    <p:sldId id="1491" r:id="rId41"/>
    <p:sldId id="1492" r:id="rId42"/>
    <p:sldId id="1493" r:id="rId43"/>
    <p:sldId id="14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00C5B-7C0C-E3BF-F3D5-C89D162E8B02}" v="35" dt="2021-10-14T18:27:24.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101" d="100"/>
          <a:sy n="101" d="100"/>
        </p:scale>
        <p:origin x="232" y="288"/>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yton Smith" userId="27dab001-170f-4fa8-af7a-dfe0310cd5ac" providerId="ADAL" clId="{BACAAB65-9BDE-F443-8230-C70577A7C28E}"/>
    <pc:docChg chg="modSld">
      <pc:chgData name="Peyton Smith" userId="27dab001-170f-4fa8-af7a-dfe0310cd5ac" providerId="ADAL" clId="{BACAAB65-9BDE-F443-8230-C70577A7C28E}" dt="2021-10-14T18:53:43.807" v="4" actId="20577"/>
      <pc:docMkLst>
        <pc:docMk/>
      </pc:docMkLst>
      <pc:sldChg chg="modSp">
        <pc:chgData name="Peyton Smith" userId="27dab001-170f-4fa8-af7a-dfe0310cd5ac" providerId="ADAL" clId="{BACAAB65-9BDE-F443-8230-C70577A7C28E}" dt="2021-10-14T18:53:43.807" v="4" actId="20577"/>
        <pc:sldMkLst>
          <pc:docMk/>
          <pc:sldMk cId="781517690" sldId="1484"/>
        </pc:sldMkLst>
        <pc:spChg chg="mod">
          <ac:chgData name="Peyton Smith" userId="27dab001-170f-4fa8-af7a-dfe0310cd5ac" providerId="ADAL" clId="{BACAAB65-9BDE-F443-8230-C70577A7C28E}" dt="2021-10-14T18:53:43.807" v="4" actId="20577"/>
          <ac:spMkLst>
            <pc:docMk/>
            <pc:sldMk cId="781517690" sldId="1484"/>
            <ac:spMk id="4" creationId="{00000000-0000-0000-0000-000000000000}"/>
          </ac:spMkLst>
        </pc:spChg>
      </pc:sldChg>
    </pc:docChg>
  </pc:docChgLst>
  <pc:docChgLst>
    <pc:chgData name="Peyton Smith" userId="S::psmith@usccb.org::27dab001-170f-4fa8-af7a-dfe0310cd5ac" providerId="AD" clId="Web-{33900C5B-7C0C-E3BF-F3D5-C89D162E8B02}"/>
    <pc:docChg chg="modSld">
      <pc:chgData name="Peyton Smith" userId="S::psmith@usccb.org::27dab001-170f-4fa8-af7a-dfe0310cd5ac" providerId="AD" clId="Web-{33900C5B-7C0C-E3BF-F3D5-C89D162E8B02}" dt="2021-10-14T18:27:24.029" v="34"/>
      <pc:docMkLst>
        <pc:docMk/>
      </pc:docMkLst>
      <pc:sldChg chg="modSp">
        <pc:chgData name="Peyton Smith" userId="S::psmith@usccb.org::27dab001-170f-4fa8-af7a-dfe0310cd5ac" providerId="AD" clId="Web-{33900C5B-7C0C-E3BF-F3D5-C89D162E8B02}" dt="2021-10-14T15:52:21.384" v="5" actId="20577"/>
        <pc:sldMkLst>
          <pc:docMk/>
          <pc:sldMk cId="0" sldId="262"/>
        </pc:sldMkLst>
        <pc:spChg chg="mod">
          <ac:chgData name="Peyton Smith" userId="S::psmith@usccb.org::27dab001-170f-4fa8-af7a-dfe0310cd5ac" providerId="AD" clId="Web-{33900C5B-7C0C-E3BF-F3D5-C89D162E8B02}" dt="2021-10-14T15:52:21.384" v="5" actId="20577"/>
          <ac:spMkLst>
            <pc:docMk/>
            <pc:sldMk cId="0" sldId="262"/>
            <ac:spMk id="22531" creationId="{3172CBC3-EDE8-46A2-9D9E-FF5891CB228C}"/>
          </ac:spMkLst>
        </pc:spChg>
      </pc:sldChg>
      <pc:sldChg chg="delSp">
        <pc:chgData name="Peyton Smith" userId="S::psmith@usccb.org::27dab001-170f-4fa8-af7a-dfe0310cd5ac" providerId="AD" clId="Web-{33900C5B-7C0C-E3BF-F3D5-C89D162E8B02}" dt="2021-10-14T18:27:24.029" v="34"/>
        <pc:sldMkLst>
          <pc:docMk/>
          <pc:sldMk cId="3658158777" sldId="274"/>
        </pc:sldMkLst>
        <pc:picChg chg="del">
          <ac:chgData name="Peyton Smith" userId="S::psmith@usccb.org::27dab001-170f-4fa8-af7a-dfe0310cd5ac" providerId="AD" clId="Web-{33900C5B-7C0C-E3BF-F3D5-C89D162E8B02}" dt="2021-10-14T18:27:24.029" v="34"/>
          <ac:picMkLst>
            <pc:docMk/>
            <pc:sldMk cId="3658158777" sldId="274"/>
            <ac:picMk id="16" creationId="{BE928A71-9A85-4656-843C-514170BF3DA9}"/>
          </ac:picMkLst>
        </pc:picChg>
      </pc:sldChg>
      <pc:sldChg chg="modSp">
        <pc:chgData name="Peyton Smith" userId="S::psmith@usccb.org::27dab001-170f-4fa8-af7a-dfe0310cd5ac" providerId="AD" clId="Web-{33900C5B-7C0C-E3BF-F3D5-C89D162E8B02}" dt="2021-10-14T15:52:39.150" v="9" actId="20577"/>
        <pc:sldMkLst>
          <pc:docMk/>
          <pc:sldMk cId="0" sldId="290"/>
        </pc:sldMkLst>
        <pc:spChg chg="mod">
          <ac:chgData name="Peyton Smith" userId="S::psmith@usccb.org::27dab001-170f-4fa8-af7a-dfe0310cd5ac" providerId="AD" clId="Web-{33900C5B-7C0C-E3BF-F3D5-C89D162E8B02}" dt="2021-10-14T15:52:39.150" v="9" actId="20577"/>
          <ac:spMkLst>
            <pc:docMk/>
            <pc:sldMk cId="0" sldId="290"/>
            <ac:spMk id="24579" creationId="{84DD3676-6367-4398-A05D-2A6F73FF2BC0}"/>
          </ac:spMkLst>
        </pc:spChg>
      </pc:sldChg>
      <pc:sldChg chg="delSp modSp">
        <pc:chgData name="Peyton Smith" userId="S::psmith@usccb.org::27dab001-170f-4fa8-af7a-dfe0310cd5ac" providerId="AD" clId="Web-{33900C5B-7C0C-E3BF-F3D5-C89D162E8B02}" dt="2021-10-14T18:27:15.107" v="33" actId="1076"/>
        <pc:sldMkLst>
          <pc:docMk/>
          <pc:sldMk cId="803101575" sldId="1496"/>
        </pc:sldMkLst>
        <pc:spChg chg="mod">
          <ac:chgData name="Peyton Smith" userId="S::psmith@usccb.org::27dab001-170f-4fa8-af7a-dfe0310cd5ac" providerId="AD" clId="Web-{33900C5B-7C0C-E3BF-F3D5-C89D162E8B02}" dt="2021-10-14T18:27:15.107" v="33" actId="1076"/>
          <ac:spMkLst>
            <pc:docMk/>
            <pc:sldMk cId="803101575" sldId="1496"/>
            <ac:spMk id="2" creationId="{B1FE5A02-6628-420E-B275-F067233B51A9}"/>
          </ac:spMkLst>
        </pc:spChg>
        <pc:spChg chg="mod">
          <ac:chgData name="Peyton Smith" userId="S::psmith@usccb.org::27dab001-170f-4fa8-af7a-dfe0310cd5ac" providerId="AD" clId="Web-{33900C5B-7C0C-E3BF-F3D5-C89D162E8B02}" dt="2021-10-14T18:26:51.809" v="24" actId="1076"/>
          <ac:spMkLst>
            <pc:docMk/>
            <pc:sldMk cId="803101575" sldId="1496"/>
            <ac:spMk id="10" creationId="{071FE820-CEDE-41E3-A008-3D5E65517D92}"/>
          </ac:spMkLst>
        </pc:spChg>
        <pc:spChg chg="mod">
          <ac:chgData name="Peyton Smith" userId="S::psmith@usccb.org::27dab001-170f-4fa8-af7a-dfe0310cd5ac" providerId="AD" clId="Web-{33900C5B-7C0C-E3BF-F3D5-C89D162E8B02}" dt="2021-10-14T18:27:09.060" v="30"/>
          <ac:spMkLst>
            <pc:docMk/>
            <pc:sldMk cId="803101575" sldId="1496"/>
            <ac:spMk id="11" creationId="{5836CF5A-AFD0-4897-B405-3B5164721B14}"/>
          </ac:spMkLst>
        </pc:spChg>
        <pc:spChg chg="mod">
          <ac:chgData name="Peyton Smith" userId="S::psmith@usccb.org::27dab001-170f-4fa8-af7a-dfe0310cd5ac" providerId="AD" clId="Web-{33900C5B-7C0C-E3BF-F3D5-C89D162E8B02}" dt="2021-10-14T18:26:51.825" v="26" actId="1076"/>
          <ac:spMkLst>
            <pc:docMk/>
            <pc:sldMk cId="803101575" sldId="1496"/>
            <ac:spMk id="14" creationId="{A9C5F257-C6F8-4600-B637-AEFF447306D5}"/>
          </ac:spMkLst>
        </pc:spChg>
        <pc:spChg chg="mod">
          <ac:chgData name="Peyton Smith" userId="S::psmith@usccb.org::27dab001-170f-4fa8-af7a-dfe0310cd5ac" providerId="AD" clId="Web-{33900C5B-7C0C-E3BF-F3D5-C89D162E8B02}" dt="2021-10-14T18:27:09.075" v="31"/>
          <ac:spMkLst>
            <pc:docMk/>
            <pc:sldMk cId="803101575" sldId="1496"/>
            <ac:spMk id="15" creationId="{5111615A-219C-4709-8D1F-AEC7FDEF256C}"/>
          </ac:spMkLst>
        </pc:spChg>
        <pc:spChg chg="mod">
          <ac:chgData name="Peyton Smith" userId="S::psmith@usccb.org::27dab001-170f-4fa8-af7a-dfe0310cd5ac" providerId="AD" clId="Web-{33900C5B-7C0C-E3BF-F3D5-C89D162E8B02}" dt="2021-10-14T18:26:51.825" v="28" actId="1076"/>
          <ac:spMkLst>
            <pc:docMk/>
            <pc:sldMk cId="803101575" sldId="1496"/>
            <ac:spMk id="16" creationId="{DC57F638-93B8-49BB-9897-6A516F941556}"/>
          </ac:spMkLst>
        </pc:spChg>
        <pc:spChg chg="mod">
          <ac:chgData name="Peyton Smith" userId="S::psmith@usccb.org::27dab001-170f-4fa8-af7a-dfe0310cd5ac" providerId="AD" clId="Web-{33900C5B-7C0C-E3BF-F3D5-C89D162E8B02}" dt="2021-10-14T18:27:09.075" v="32"/>
          <ac:spMkLst>
            <pc:docMk/>
            <pc:sldMk cId="803101575" sldId="1496"/>
            <ac:spMk id="17" creationId="{438A4D79-0842-4490-98FE-1204394CE324}"/>
          </ac:spMkLst>
        </pc:spChg>
        <pc:spChg chg="del">
          <ac:chgData name="Peyton Smith" userId="S::psmith@usccb.org::27dab001-170f-4fa8-af7a-dfe0310cd5ac" providerId="AD" clId="Web-{33900C5B-7C0C-E3BF-F3D5-C89D162E8B02}" dt="2021-10-14T18:26:48.153" v="23"/>
          <ac:spMkLst>
            <pc:docMk/>
            <pc:sldMk cId="803101575" sldId="1496"/>
            <ac:spMk id="18" creationId="{0A09A90A-3C12-4ED5-BB3C-F49FE4B0B720}"/>
          </ac:spMkLst>
        </pc:spChg>
        <pc:spChg chg="del">
          <ac:chgData name="Peyton Smith" userId="S::psmith@usccb.org::27dab001-170f-4fa8-af7a-dfe0310cd5ac" providerId="AD" clId="Web-{33900C5B-7C0C-E3BF-F3D5-C89D162E8B02}" dt="2021-10-14T18:26:48.153" v="22"/>
          <ac:spMkLst>
            <pc:docMk/>
            <pc:sldMk cId="803101575" sldId="1496"/>
            <ac:spMk id="19" creationId="{8DFC96FB-100A-43E5-9E0A-809B044E35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10/14/21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cis.gov/i-48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uscis.gov/forms/filing-fees/additional-information-on-filing-a-fee-waiver" TargetMode="External"/><Relationship Id="rId5" Type="http://schemas.openxmlformats.org/officeDocument/2006/relationships/hyperlink" Target="https://www.uscis.gov/i-912" TargetMode="External"/><Relationship Id="rId4" Type="http://schemas.openxmlformats.org/officeDocument/2006/relationships/hyperlink" Target="https://www.uscis.gov/g-114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48E98D3-6D7B-4F92-8F9A-E374EDB7AF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DB3A66C-D608-4034-A3D5-B22DAD07D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LPRs have a permanent status from an immigration perspective. There are things that can be done to lose their status (committing crimes, spending extended time period outside the United States) but they do not typically need further immigration processing once they have green card in hand. In 5 years, they can apply for US citizenship</a:t>
            </a:r>
          </a:p>
          <a:p>
            <a:pPr eaLnBrk="1" hangingPunct="1">
              <a:spcBef>
                <a:spcPct val="0"/>
              </a:spcBef>
            </a:pPr>
            <a:r>
              <a:rPr lang="en-US" altLang="en-US"/>
              <a:t>Wanted to flag the importance of checking passports for I-551 stamp in the absence of an immigrant visa.  Very very small percentage of cases where people where so far along in the process that they did not get Ivs but they were admitted as LPRs.  Lookout for this. Also some that were admitted as “conditional permanent residents” simply pending the completion of the medical exam in the US– once medical exam is complete, will mail tem the green card </a:t>
            </a:r>
          </a:p>
        </p:txBody>
      </p:sp>
      <p:sp>
        <p:nvSpPr>
          <p:cNvPr id="14340" name="Slide Number Placeholder 3">
            <a:extLst>
              <a:ext uri="{FF2B5EF4-FFF2-40B4-BE49-F238E27FC236}">
                <a16:creationId xmlns:a16="http://schemas.microsoft.com/office/drawing/2014/main" id="{64A5463E-5AF0-4C50-A2C8-7A2988E65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D14D86-C91E-4604-B23D-ECB21D66EE0A}" type="slidenum">
              <a:rPr lang="en-US" altLang="en-US"/>
              <a:pPr/>
              <a:t>5</a:t>
            </a:fld>
            <a:endParaRPr lang="en-US" altLang="en-US"/>
          </a:p>
        </p:txBody>
      </p:sp>
    </p:spTree>
    <p:extLst>
      <p:ext uri="{BB962C8B-B14F-4D97-AF65-F5344CB8AC3E}">
        <p14:creationId xmlns:p14="http://schemas.microsoft.com/office/powerpoint/2010/main" val="22263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52AE0E0-8A76-4238-BF6F-C2A66EE157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8BA5CFD-004A-48F7-ACA8-D766F91D95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We have received questions from individuals about how they “transfer” their case from the NVC to USCIS.  For example, the person filed an I-130 and indicated they were going to attend an IV interview at the US embassy in Kabul. The petition was approved but now they are here. What do they do? The answer is nothing special is needed to transfer the case – no form– just include proof of the underlying petition. I would recommend contacting the NVC/Embassy to let them know this. NVC especially will continue to send out termination notices if no action is taken within a year. Simple form on their website you can complete to avoid these notices. Another question– I paid the IV fee, do I have to repay the I-485 fee? Yes, and no fee waiver available for AOS cases. </a:t>
            </a:r>
          </a:p>
        </p:txBody>
      </p:sp>
      <p:sp>
        <p:nvSpPr>
          <p:cNvPr id="34820" name="Slide Number Placeholder 3">
            <a:extLst>
              <a:ext uri="{FF2B5EF4-FFF2-40B4-BE49-F238E27FC236}">
                <a16:creationId xmlns:a16="http://schemas.microsoft.com/office/drawing/2014/main" id="{4D084F5F-F1DF-429D-8FAB-94BC0E33E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CC5B50-D035-42C8-8B5B-50004A6B220C}" type="slidenum">
              <a:rPr lang="en-US" altLang="en-US"/>
              <a:pPr/>
              <a:t>18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1654B0A-D8DE-41C6-BA63-DB29686C6F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F55E598-31BE-401F-B34F-F98F1BBC03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we are going to switch gears to talking about asylum. Here is a quick road map of an asylum claim.   We will go over each of these elements.  The first and one of the most important is persecution.  I will lead us through that momentarily. </a:t>
            </a:r>
          </a:p>
          <a:p>
            <a:pPr eaLnBrk="1" hangingPunct="1">
              <a:spcBef>
                <a:spcPct val="0"/>
              </a:spcBef>
            </a:pPr>
            <a:r>
              <a:rPr lang="en-US" altLang="en-US"/>
              <a:t>Past persecution or a well-founded fear of persecution </a:t>
            </a:r>
          </a:p>
          <a:p>
            <a:pPr eaLnBrk="1" hangingPunct="1">
              <a:spcBef>
                <a:spcPct val="0"/>
              </a:spcBef>
            </a:pPr>
            <a:r>
              <a:rPr lang="en-US" altLang="en-US"/>
              <a:t>On account of protected ground</a:t>
            </a:r>
          </a:p>
          <a:p>
            <a:pPr eaLnBrk="1" hangingPunct="1">
              <a:spcBef>
                <a:spcPct val="0"/>
              </a:spcBef>
            </a:pPr>
            <a:r>
              <a:rPr lang="en-US" altLang="en-US"/>
              <a:t>Committed by the government, or by persecutor the government is unable or unwilling to control</a:t>
            </a:r>
          </a:p>
          <a:p>
            <a:pPr eaLnBrk="1" hangingPunct="1">
              <a:spcBef>
                <a:spcPct val="0"/>
              </a:spcBef>
            </a:pPr>
            <a:r>
              <a:rPr lang="en-US" altLang="en-US"/>
              <a:t>Not subject to any bars</a:t>
            </a:r>
          </a:p>
          <a:p>
            <a:pPr eaLnBrk="1" hangingPunct="1">
              <a:spcBef>
                <a:spcPct val="0"/>
              </a:spcBef>
            </a:pPr>
            <a:r>
              <a:rPr lang="en-US" altLang="en-US"/>
              <a:t>Merits favorable exercise of discretion</a:t>
            </a:r>
          </a:p>
          <a:p>
            <a:pPr eaLnBrk="1" hangingPunct="1">
              <a:spcBef>
                <a:spcPct val="0"/>
              </a:spcBef>
            </a:pPr>
            <a:endParaRPr lang="en-US" altLang="en-US"/>
          </a:p>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480ECDFF-F72D-43E4-8D9B-9C00639DB1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7DF03C-9A8E-4FD8-846A-0984F3E71E9A}" type="slidenum">
              <a:rPr lang="en-US" altLang="en-US"/>
              <a:pPr/>
              <a:t>21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BB154C6-C0F3-4C41-96B1-1FFC9B809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D1B0234-5691-4665-A669-5B96ADFE7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Do not need to show that you are being targeted by the Taliban. The law has been in flux on this topic but Domestic violence can be a ground for asylum, forced marriage, child abuse claims. </a:t>
            </a:r>
          </a:p>
        </p:txBody>
      </p:sp>
      <p:sp>
        <p:nvSpPr>
          <p:cNvPr id="40964" name="Slide Number Placeholder 3">
            <a:extLst>
              <a:ext uri="{FF2B5EF4-FFF2-40B4-BE49-F238E27FC236}">
                <a16:creationId xmlns:a16="http://schemas.microsoft.com/office/drawing/2014/main" id="{06B7F767-60B5-4061-8D7F-AFEE86637D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2CE813-9B47-425C-ADA0-917548B5DE39}" type="slidenum">
              <a:rPr lang="en-US" altLang="en-US"/>
              <a:pPr/>
              <a:t>22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D0BDA28-9265-4E57-82CE-E6667D397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A0A71A4-4A38-40A0-A088-D1D00CDAD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Encourage people to file within a year of entry. But if you encounter someone who has not filed for asylum after a year and they are still in parole status, they have a pretty clear exception in the regulations. </a:t>
            </a:r>
          </a:p>
        </p:txBody>
      </p:sp>
      <p:sp>
        <p:nvSpPr>
          <p:cNvPr id="43012" name="Slide Number Placeholder 3">
            <a:extLst>
              <a:ext uri="{FF2B5EF4-FFF2-40B4-BE49-F238E27FC236}">
                <a16:creationId xmlns:a16="http://schemas.microsoft.com/office/drawing/2014/main" id="{1FC7A46A-77AD-4774-BD0A-C96916E255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4673AA-9F01-4323-90AF-2F59A5D849F9}" type="slidenum">
              <a:rPr lang="en-US" altLang="en-US"/>
              <a:pPr/>
              <a:t>23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CB0A1F3-0758-4A8D-A1EB-7D2CFDDF4F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1E979E6-4447-429F-ABD0-3AB5422AA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These will typically be “affirmative asylum” applications for individuals who are not in removal proceedings. That means they do not need to go to court. </a:t>
            </a:r>
          </a:p>
          <a:p>
            <a:pPr eaLnBrk="1" hangingPunct="1"/>
            <a:r>
              <a:rPr lang="en-US" altLang="en-US"/>
              <a:t>New language in continuing resolution—interviews within 45 days and decision within 150 days, absent exceptional circumstances. </a:t>
            </a:r>
          </a:p>
          <a:p>
            <a:pPr eaLnBrk="1" hangingPunct="1"/>
            <a:r>
              <a:rPr lang="en-US" altLang="en-US"/>
              <a:t>Possible outcomes of interview? </a:t>
            </a:r>
          </a:p>
          <a:p>
            <a:pPr eaLnBrk="1" hangingPunct="1"/>
            <a:endParaRPr lang="en-US" altLang="en-US"/>
          </a:p>
        </p:txBody>
      </p:sp>
      <p:sp>
        <p:nvSpPr>
          <p:cNvPr id="45060" name="Slide Number Placeholder 3">
            <a:extLst>
              <a:ext uri="{FF2B5EF4-FFF2-40B4-BE49-F238E27FC236}">
                <a16:creationId xmlns:a16="http://schemas.microsoft.com/office/drawing/2014/main" id="{2E8063BF-B6A9-44E2-86EE-B9DFA96B06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EC8FE3-681D-4CB5-9422-2A230BA3A22F}" type="slidenum">
              <a:rPr lang="en-US" altLang="en-US"/>
              <a:pPr/>
              <a:t>24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881390">
              <a:defRPr/>
            </a:pPr>
            <a:endParaRPr lang="en-US" baseline="0"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E43F9BCA-D0FA-495B-9768-CEFDB984F2E4}" type="slidenum">
              <a:rPr lang="en-US" altLang="en-US" smtClean="0"/>
              <a:pPr>
                <a:defRPr/>
              </a:pPr>
              <a:t>30</a:t>
            </a:fld>
            <a:endParaRPr lang="en-US" altLang="en-US" dirty="0"/>
          </a:p>
        </p:txBody>
      </p:sp>
    </p:spTree>
    <p:extLst>
      <p:ext uri="{BB962C8B-B14F-4D97-AF65-F5344CB8AC3E}">
        <p14:creationId xmlns:p14="http://schemas.microsoft.com/office/powerpoint/2010/main" val="182465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ltLang="en-US" dirty="0"/>
          </a:p>
        </p:txBody>
      </p:sp>
      <p:sp>
        <p:nvSpPr>
          <p:cNvPr id="5" name="Slide Number Placeholder 4"/>
          <p:cNvSpPr>
            <a:spLocks noGrp="1"/>
          </p:cNvSpPr>
          <p:nvPr>
            <p:ph type="sldNum" sz="quarter" idx="5"/>
          </p:nvPr>
        </p:nvSpPr>
        <p:spPr/>
        <p:txBody>
          <a:bodyPr/>
          <a:lstStyle/>
          <a:p>
            <a:pPr>
              <a:defRPr/>
            </a:pPr>
            <a:fld id="{E43F9BCA-D0FA-495B-9768-CEFDB984F2E4}" type="slidenum">
              <a:rPr lang="en-US" altLang="en-US" smtClean="0"/>
              <a:pPr>
                <a:defRPr/>
              </a:pPr>
              <a:t>34</a:t>
            </a:fld>
            <a:endParaRPr lang="en-US" altLang="en-US" dirty="0"/>
          </a:p>
        </p:txBody>
      </p:sp>
    </p:spTree>
    <p:extLst>
      <p:ext uri="{BB962C8B-B14F-4D97-AF65-F5344CB8AC3E}">
        <p14:creationId xmlns:p14="http://schemas.microsoft.com/office/powerpoint/2010/main" val="316625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39</a:t>
            </a:fld>
            <a:endParaRPr lang="en-US"/>
          </a:p>
        </p:txBody>
      </p:sp>
    </p:spTree>
    <p:extLst>
      <p:ext uri="{BB962C8B-B14F-4D97-AF65-F5344CB8AC3E}">
        <p14:creationId xmlns:p14="http://schemas.microsoft.com/office/powerpoint/2010/main" val="392737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48E98D3-6D7B-4F92-8F9A-E374EDB7AF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DB3A66C-D608-4034-A3D5-B22DAD07D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LPRs have a permanent status from an immigration perspective. There are things that can be done to lose their status (committing crimes, spending extended time period outside the United States) but they do not typically need further immigration processing once they have green card in hand. In 5 years, they can apply for US citizenship</a:t>
            </a:r>
          </a:p>
          <a:p>
            <a:pPr eaLnBrk="1" hangingPunct="1">
              <a:spcBef>
                <a:spcPct val="0"/>
              </a:spcBef>
            </a:pPr>
            <a:r>
              <a:rPr lang="en-US" altLang="en-US"/>
              <a:t>Wanted to flag the importance of checking passports for I-551 stamp in the absence of an immigrant visa.  Very very small percentage of cases where people where so far along in the process that they did not get Ivs but they were admitted as LPRs.  Lookout for this. Also some that were admitted as “conditional permanent residents” simply pending the completion of the medical exam in the US– once medical exam is complete, will mail tem the green card </a:t>
            </a:r>
          </a:p>
        </p:txBody>
      </p:sp>
      <p:sp>
        <p:nvSpPr>
          <p:cNvPr id="14340" name="Slide Number Placeholder 3">
            <a:extLst>
              <a:ext uri="{FF2B5EF4-FFF2-40B4-BE49-F238E27FC236}">
                <a16:creationId xmlns:a16="http://schemas.microsoft.com/office/drawing/2014/main" id="{64A5463E-5AF0-4C50-A2C8-7A2988E65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D14D86-C91E-4604-B23D-ECB21D66EE0A}" type="slidenum">
              <a:rPr lang="en-US" altLang="en-US"/>
              <a:pPr/>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2A12A6C-40E7-49A4-8645-207A819004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52FF949-D54C-4A63-872A-1BAA57CC39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vast majority of the Afghan evacuees have entered the US on two year parole. Parole is a discretiontary authority that the government has to allow an individual to enter the United States temporarily for some fixed purpose. The statutory authority is found at INA section 212(d)(5). Parole is not an admission to the United States.  Most of these individuals were granted port parole by CBP– USCIS also has the authority to grant parole. </a:t>
            </a:r>
          </a:p>
          <a:p>
            <a:pPr eaLnBrk="1" hangingPunct="1"/>
            <a:r>
              <a:rPr lang="en-US" altLang="en-US"/>
              <a:t>For most individuals who are on the military safe havens, they have completed the EAD application. Many/most are receiving the EADs while they are still there. If for some reason you encounter an individual who did not compelte the EAD application on base, can do so now. Remember that parole is not a permanent status and they will need to take steps towards obtaining a permanent status which is what we are going to spend time talking about. </a:t>
            </a:r>
          </a:p>
          <a:p>
            <a:pPr eaLnBrk="1" hangingPunct="1"/>
            <a:r>
              <a:rPr lang="en-US" altLang="en-US"/>
              <a:t>They are eligible for employment authorization, as the regulations state that an individual paroled into the United States </a:t>
            </a:r>
          </a:p>
        </p:txBody>
      </p:sp>
      <p:sp>
        <p:nvSpPr>
          <p:cNvPr id="16388" name="Slide Number Placeholder 3">
            <a:extLst>
              <a:ext uri="{FF2B5EF4-FFF2-40B4-BE49-F238E27FC236}">
                <a16:creationId xmlns:a16="http://schemas.microsoft.com/office/drawing/2014/main" id="{2C78C5DA-A32A-4242-A8AC-03283681B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08B593-EB0A-4494-B85E-5BFDCEE8832C}" type="slidenum">
              <a:rPr lang="en-US" altLang="en-US"/>
              <a:pPr/>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CFEFDA8-8044-4A7B-AD92-67B6503031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4E75629-F010-4210-9A7A-18314629C3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Now we are going to move to talking about the Special Immigrant Visa process. The law allows for a path to permanent residency Information for Afghans Applying for Adjustment of Status Under Operation Allies Welcome</a:t>
            </a:r>
          </a:p>
          <a:p>
            <a:pPr eaLnBrk="1" hangingPunct="1"/>
            <a:r>
              <a:rPr lang="en-US" altLang="en-US"/>
              <a:t>If you are an Afghan national or derivative family member (spouse or unmarried child younger than 21) applying for a Green Card after entering the United States as part of Operation Allies Welcome, and you have a Special Immigrant Visa, follow the instructions below to submit </a:t>
            </a:r>
            <a:r>
              <a:rPr lang="en-US" altLang="en-US" u="sng">
                <a:hlinkClick r:id="rId3"/>
              </a:rPr>
              <a:t>Form I-485, Application to Register Permanent Residence or Adjust Status</a:t>
            </a:r>
            <a:r>
              <a:rPr lang="en-US" altLang="en-US"/>
              <a:t>, to apply for lawful permanent resident status. Your Form I-94, Arrival/Departure Record, will be stamped with the words “Special Immigrant Status (SQ/SI) Parole.”</a:t>
            </a:r>
          </a:p>
          <a:p>
            <a:pPr eaLnBrk="1" hangingPunct="1"/>
            <a:r>
              <a:rPr lang="en-US" altLang="en-US"/>
              <a:t>Instructions:</a:t>
            </a:r>
          </a:p>
          <a:p>
            <a:pPr eaLnBrk="1" hangingPunct="1"/>
            <a:r>
              <a:rPr lang="en-US" altLang="en-US"/>
              <a:t>Complete a separate Form I-485 for each family member applying to adjust status.</a:t>
            </a:r>
          </a:p>
          <a:p>
            <a:pPr eaLnBrk="1" hangingPunct="1"/>
            <a:r>
              <a:rPr lang="en-US" altLang="en-US"/>
              <a:t>Application Type: In Part 2, Item 1.c., select the checkbox for “Certain Afghan or Iraqi national, Form I-360”Filing location: You must file your application only at the USCIS Phoenix lockbox address listed below. We will accept USPS, FedEx, UPS, and DHL deliveries.</a:t>
            </a:r>
          </a:p>
          <a:p>
            <a:pPr eaLnBrk="1" hangingPunct="1"/>
            <a:r>
              <a:rPr lang="en-US" altLang="en-US"/>
              <a:t>USCIS</a:t>
            </a:r>
            <a:br>
              <a:rPr lang="en-US" altLang="en-US"/>
            </a:br>
            <a:r>
              <a:rPr lang="en-US" altLang="en-US"/>
              <a:t>Attn: AFGHAN NFB (Box 21281)</a:t>
            </a:r>
            <a:br>
              <a:rPr lang="en-US" altLang="en-US"/>
            </a:br>
            <a:r>
              <a:rPr lang="en-US" altLang="en-US"/>
              <a:t>1820 E. Skyharbor Circle S</a:t>
            </a:r>
            <a:br>
              <a:rPr lang="en-US" altLang="en-US"/>
            </a:br>
            <a:r>
              <a:rPr lang="en-US" altLang="en-US"/>
              <a:t>Suite 100</a:t>
            </a:r>
            <a:br>
              <a:rPr lang="en-US" altLang="en-US"/>
            </a:br>
            <a:r>
              <a:rPr lang="en-US" altLang="en-US"/>
              <a:t>Phoenix, AZ 85034-4850</a:t>
            </a:r>
          </a:p>
          <a:p>
            <a:pPr eaLnBrk="1" hangingPunct="1"/>
            <a:r>
              <a:rPr lang="en-US" altLang="en-US"/>
              <a:t>Package all Forms I-485 for your family in a single envelope.</a:t>
            </a:r>
          </a:p>
          <a:p>
            <a:pPr eaLnBrk="1" hangingPunct="1"/>
            <a:r>
              <a:rPr lang="en-US" altLang="en-US"/>
              <a:t>Complete </a:t>
            </a:r>
            <a:r>
              <a:rPr lang="en-US" altLang="en-US" u="sng">
                <a:hlinkClick r:id="rId4"/>
              </a:rPr>
              <a:t>Form G-1145, E-Notification of Application/Petition Acceptance</a:t>
            </a:r>
            <a:r>
              <a:rPr lang="en-US" altLang="en-US"/>
              <a:t>, if you would like to receive e-notification when USCIS accepts your application.</a:t>
            </a:r>
          </a:p>
          <a:p>
            <a:pPr eaLnBrk="1" hangingPunct="1"/>
            <a:r>
              <a:rPr lang="en-US" altLang="en-US"/>
              <a:t>The Form I-485 must include the applicable filing fee. To request a fee waiver submit </a:t>
            </a:r>
            <a:r>
              <a:rPr lang="en-US" altLang="en-US" u="sng">
                <a:hlinkClick r:id="rId5"/>
              </a:rPr>
              <a:t>Form I-912, Request for Fee Waiver</a:t>
            </a:r>
            <a:r>
              <a:rPr lang="en-US" altLang="en-US"/>
              <a:t> or submit a written request. See the USCIS webpage on </a:t>
            </a:r>
            <a:r>
              <a:rPr lang="en-US" altLang="en-US" u="sng">
                <a:hlinkClick r:id="rId6"/>
              </a:rPr>
              <a:t>Additional Information on Filing a Fee Waiver</a:t>
            </a:r>
            <a:r>
              <a:rPr lang="en-US" altLang="en-US"/>
              <a:t>. If you are requesting a fee waiver, you may file one Form I-912 for all family-related applications or petitions filed at the same time.  Each individual requesting a fee waiver must sign the fee waiver request.</a:t>
            </a:r>
          </a:p>
          <a:p>
            <a:pPr eaLnBrk="1" hangingPunct="1"/>
            <a:r>
              <a:rPr lang="en-US" altLang="en-US"/>
              <a:t>The Afghan Allies Protection Act of 2009, Section 602(b), as amended, created a special immigrant category for Afghans who were employed by or on behalf of the U.S. government, International Security Assistance Force (ISAF), or any successor name for such a force, in Afghanistan between Oct. 7, 2001, and Dec. 31, 2023, for a minimum of one year. You must have a positive recommendation or evaluation documenting your faithful and valuable service to the U. S. government. You must demonstrate you experienced or are experiencing an ongoing serious threat as a consequence of your employment by the U.S. government. Additionally, you must clear a background check and appropriate screening, as determined by the secretary of homeland security, and must be determined eligible to receive an immigrant visa and otherwise admissible to the United States for permanent residence.</a:t>
            </a:r>
          </a:p>
          <a:p>
            <a:pPr eaLnBrk="1" hangingPunct="1"/>
            <a:r>
              <a:rPr lang="en-US" altLang="en-US"/>
              <a:t>Here is some background information if you encounter someone with the necessary period of Service who has not yet started the process of seeking Chief of Mission approval. There are really detailed guidelines available online as to how to get the process started. </a:t>
            </a:r>
          </a:p>
          <a:p>
            <a:pPr eaLnBrk="1" hangingPunct="1"/>
            <a:endParaRPr lang="en-US" altLang="en-US"/>
          </a:p>
          <a:p>
            <a:pPr eaLnBrk="1" hangingPunct="1"/>
            <a:r>
              <a:rPr lang="en-US" altLang="en-US"/>
              <a:t>You must submit a letter from your employer’s Human Resources (HR) department confirming that you were employed by, or on behalf of, the U.S. government in Afghanistan between October 7, 2001, and December 31, 2023, for at least one year</a:t>
            </a:r>
          </a:p>
        </p:txBody>
      </p:sp>
      <p:sp>
        <p:nvSpPr>
          <p:cNvPr id="19460" name="Slide Number Placeholder 3">
            <a:extLst>
              <a:ext uri="{FF2B5EF4-FFF2-40B4-BE49-F238E27FC236}">
                <a16:creationId xmlns:a16="http://schemas.microsoft.com/office/drawing/2014/main" id="{C30F99E5-28BF-4E8F-AD50-156AF8E841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C19B84-EE4B-4402-B7DD-375D274853CE}" type="slidenum">
              <a:rPr lang="en-US" altLang="en-US"/>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17D1B90-6807-4D90-8270-7BF6B83CD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10961C5-D998-42E6-8166-BD9D70A27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Once chief of mission approval received, the process of filing the I-360 petition is relatively straightforward. Email these documents to the Nebraska Service Center– a receipt will be generated and sent over email. </a:t>
            </a:r>
          </a:p>
        </p:txBody>
      </p:sp>
      <p:sp>
        <p:nvSpPr>
          <p:cNvPr id="21508" name="Slide Number Placeholder 3">
            <a:extLst>
              <a:ext uri="{FF2B5EF4-FFF2-40B4-BE49-F238E27FC236}">
                <a16:creationId xmlns:a16="http://schemas.microsoft.com/office/drawing/2014/main" id="{95902CED-2540-416C-B809-1BA8EA6887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EED6AD-4A44-416F-AECD-2198FBF68DF0}"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C8D9FFF-4F38-4AF6-B79B-51E65DE6C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53CFD0B-400C-4AB2-8504-8D2F3FFA6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You will see many individuals in the US who have already gotten very far along in their SIV process. Their I-360 petitions have been approved, they may have attended interviews overseas but did not yet receive the immigrant visa in their passport. For these individuals, their path to residency is relatively straightforward. The key is determining that they have an approved I-360 petition.  Should have a receipt number (starting with LIN)– some people are completing these on the bases. </a:t>
            </a:r>
          </a:p>
        </p:txBody>
      </p:sp>
      <p:sp>
        <p:nvSpPr>
          <p:cNvPr id="23556" name="Slide Number Placeholder 3">
            <a:extLst>
              <a:ext uri="{FF2B5EF4-FFF2-40B4-BE49-F238E27FC236}">
                <a16:creationId xmlns:a16="http://schemas.microsoft.com/office/drawing/2014/main" id="{9E013546-4D4B-4F9F-BE48-807A9629D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BBCAC61-1ABA-498B-8507-E52F6C1FE027}" type="slidenum">
              <a:rPr lang="en-US" altLang="en-US"/>
              <a:pPr/>
              <a:t>11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1BB883B-30B9-4508-93CA-7E0A2F26C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0240BF6-4A30-4AB6-8B4C-F873F0653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Here is a list of the required documents--- DOS explains that most Afghan citizens do not have a birth certificate. They have an identity document called a tazkera– that should be included here. </a:t>
            </a:r>
          </a:p>
        </p:txBody>
      </p:sp>
      <p:sp>
        <p:nvSpPr>
          <p:cNvPr id="25604" name="Slide Number Placeholder 3">
            <a:extLst>
              <a:ext uri="{FF2B5EF4-FFF2-40B4-BE49-F238E27FC236}">
                <a16:creationId xmlns:a16="http://schemas.microsoft.com/office/drawing/2014/main" id="{9411B0C8-E000-42BC-8C60-03F3F71EAA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B38A368-3228-44A1-B1BF-0F357A07B13A}" type="slidenum">
              <a:rPr lang="en-US" altLang="en-US"/>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692F5E2-F408-4CA1-8D3E-67BAF45D0A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B354E8C-AF34-4387-9B44-736AEF76F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Let’s move on to talking about the family-based immigration process which is another process that you might encounter frequently. </a:t>
            </a:r>
            <a:r>
              <a:rPr lang="en-US" altLang="en-US">
                <a:solidFill>
                  <a:schemeClr val="accent1"/>
                </a:solidFill>
              </a:rPr>
              <a:t>Two-part process:</a:t>
            </a:r>
          </a:p>
          <a:p>
            <a:pPr lvl="1" eaLnBrk="1" hangingPunct="1"/>
            <a:r>
              <a:rPr lang="en-US" altLang="en-US">
                <a:solidFill>
                  <a:schemeClr val="accent1"/>
                </a:solidFill>
              </a:rPr>
              <a:t>U.S. citizen (USC) or LPR files petition to establish his/her USC or LPR status and relationship to family member seeking to immigrate</a:t>
            </a:r>
          </a:p>
          <a:p>
            <a:pPr lvl="1" eaLnBrk="1" hangingPunct="1"/>
            <a:r>
              <a:rPr lang="en-US" altLang="en-US">
                <a:solidFill>
                  <a:schemeClr val="accent1"/>
                </a:solidFill>
              </a:rPr>
              <a:t>Family member – intending immigrant – files application to immigrate</a:t>
            </a:r>
          </a:p>
          <a:p>
            <a:pPr eaLnBrk="1" hangingPunct="1"/>
            <a:endParaRPr lang="en-US" altLang="en-US"/>
          </a:p>
          <a:p>
            <a:pPr eaLnBrk="1" hangingPunct="1"/>
            <a:r>
              <a:rPr lang="en-US" altLang="en-US"/>
              <a:t>Here you will see who I-130 petitions can be filed on behalf of</a:t>
            </a:r>
          </a:p>
        </p:txBody>
      </p:sp>
      <p:sp>
        <p:nvSpPr>
          <p:cNvPr id="28676" name="Slide Number Placeholder 3">
            <a:extLst>
              <a:ext uri="{FF2B5EF4-FFF2-40B4-BE49-F238E27FC236}">
                <a16:creationId xmlns:a16="http://schemas.microsoft.com/office/drawing/2014/main" id="{A3B755E9-C264-423C-A46D-4281989ED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DF1234-BFAF-42A7-BDCF-46C3DD767D1D}"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B209E2F-8306-4A14-A6E9-55BC881DD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80F45ED-D28D-4B5A-AE5D-57E23D80B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wanted to flag here the importance of maintaining a lawful status in the United States particularly if you are applying in the preference categories.  For individuals in parole status, that means applying while they are still in lawful status (and not a day late). For immediate relatives this is less of a concern because they need only show they have been inspected and admitted or paroled. If you have a spouse of a permanent resident who admits to even a day of unauthorized employment, or files one day later for their green card, USCIS takes the position that that individual is ineligible for a green card. Something to watch out for. </a:t>
            </a:r>
          </a:p>
        </p:txBody>
      </p:sp>
      <p:sp>
        <p:nvSpPr>
          <p:cNvPr id="32772" name="Slide Number Placeholder 3">
            <a:extLst>
              <a:ext uri="{FF2B5EF4-FFF2-40B4-BE49-F238E27FC236}">
                <a16:creationId xmlns:a16="http://schemas.microsoft.com/office/drawing/2014/main" id="{90CD8AD9-8AEF-4621-B72E-5E4A8DE8DE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5C0BBF-32D8-41D8-8733-16638B095D56}"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cliniclegal.or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1 Column ">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12F19D5-2A2B-48EE-8064-DD678BCF8D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175"/>
            <a:ext cx="121793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file"/>
            <a:extLst>
              <a:ext uri="{FF2B5EF4-FFF2-40B4-BE49-F238E27FC236}">
                <a16:creationId xmlns:a16="http://schemas.microsoft.com/office/drawing/2014/main" id="{1A43E124-E6DB-4247-B779-91D740D1C700}"/>
              </a:ext>
            </a:extLst>
          </p:cNvPr>
          <p:cNvSpPr/>
          <p:nvPr userDrawn="1"/>
        </p:nvSpPr>
        <p:spPr>
          <a:xfrm>
            <a:off x="4953000" y="6153150"/>
            <a:ext cx="2266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lide Number Placeholder 5">
            <a:extLst>
              <a:ext uri="{FF2B5EF4-FFF2-40B4-BE49-F238E27FC236}">
                <a16:creationId xmlns:a16="http://schemas.microsoft.com/office/drawing/2014/main" id="{FE808997-52C9-4042-B0C5-F62CBE478973}"/>
              </a:ext>
            </a:extLst>
          </p:cNvPr>
          <p:cNvSpPr txBox="1">
            <a:spLocks/>
          </p:cNvSpPr>
          <p:nvPr userDrawn="1"/>
        </p:nvSpPr>
        <p:spPr>
          <a:xfrm>
            <a:off x="11620500" y="6464300"/>
            <a:ext cx="549275"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3374630D-29FE-42F0-A0B7-CD3BB05FE97E}" type="slidenum">
              <a:rPr lang="en-US" altLang="en-US" sz="1600" b="1">
                <a:solidFill>
                  <a:schemeClr val="bg1"/>
                </a:solidFill>
              </a:rPr>
              <a:pPr algn="ctr" eaLnBrk="1" hangingPunct="1"/>
              <a:t>‹#›</a:t>
            </a:fld>
            <a:endParaRPr lang="en-US" altLang="en-US" sz="1600" b="1">
              <a:solidFill>
                <a:schemeClr val="bg1"/>
              </a:solidFill>
            </a:endParaRPr>
          </a:p>
        </p:txBody>
      </p:sp>
      <p:sp>
        <p:nvSpPr>
          <p:cNvPr id="4" name="Title 1"/>
          <p:cNvSpPr>
            <a:spLocks noGrp="1"/>
          </p:cNvSpPr>
          <p:nvPr>
            <p:ph type="title" idx="4294967295"/>
          </p:nvPr>
        </p:nvSpPr>
        <p:spPr>
          <a:xfrm>
            <a:off x="838200" y="365125"/>
            <a:ext cx="10515600" cy="1325563"/>
          </a:xfrm>
          <a:prstGeom prst="rect">
            <a:avLst/>
          </a:prstGeom>
        </p:spPr>
        <p:txBody>
          <a:bodyPr/>
          <a:lstStyle>
            <a:lvl1pPr>
              <a:defRPr sz="5000" b="1">
                <a:latin typeface="+mn-lt"/>
              </a:defRPr>
            </a:lvl1pPr>
          </a:lstStyle>
          <a:p>
            <a:r>
              <a:rPr lang="en-US" dirty="0"/>
              <a:t>Text Only, 1 Column Slide</a:t>
            </a:r>
          </a:p>
        </p:txBody>
      </p:sp>
      <p:sp>
        <p:nvSpPr>
          <p:cNvPr id="5" name="Content Placeholder 2"/>
          <p:cNvSpPr>
            <a:spLocks noGrp="1"/>
          </p:cNvSpPr>
          <p:nvPr>
            <p:ph idx="4294967295"/>
          </p:nvPr>
        </p:nvSpPr>
        <p:spPr>
          <a:xfrm>
            <a:off x="838200" y="1825625"/>
            <a:ext cx="10515600" cy="3889375"/>
          </a:xfrm>
          <a:prstGeom prst="rect">
            <a:avLst/>
          </a:prstGeom>
        </p:spPr>
        <p:txBody>
          <a:bodyPr/>
          <a:lstStyle/>
          <a:p>
            <a:endParaRPr lang="en-US" dirty="0"/>
          </a:p>
        </p:txBody>
      </p:sp>
    </p:spTree>
    <p:extLst>
      <p:ext uri="{BB962C8B-B14F-4D97-AF65-F5344CB8AC3E}">
        <p14:creationId xmlns:p14="http://schemas.microsoft.com/office/powerpoint/2010/main" val="18444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Waiting Room Slid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69196FA-BDC9-4221-A00C-76BE6B44C3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175"/>
            <a:ext cx="121793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0AC632E-7DB3-45F4-B618-4BBC21528C9F}"/>
              </a:ext>
            </a:extLst>
          </p:cNvPr>
          <p:cNvSpPr txBox="1">
            <a:spLocks/>
          </p:cNvSpPr>
          <p:nvPr userDrawn="1"/>
        </p:nvSpPr>
        <p:spPr>
          <a:xfrm>
            <a:off x="11620500" y="6464300"/>
            <a:ext cx="549275"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27D47F70-E8C1-4CA7-9B19-28B82CEBACFD}" type="slidenum">
              <a:rPr lang="en-US" altLang="en-US" sz="1600" b="1">
                <a:solidFill>
                  <a:schemeClr val="bg1"/>
                </a:solidFill>
              </a:rPr>
              <a:pPr algn="ctr" eaLnBrk="1" hangingPunct="1"/>
              <a:t>‹#›</a:t>
            </a:fld>
            <a:endParaRPr lang="en-US" altLang="en-US" sz="1600" b="1">
              <a:solidFill>
                <a:schemeClr val="bg1"/>
              </a:solidFill>
            </a:endParaRPr>
          </a:p>
        </p:txBody>
      </p:sp>
      <p:sp>
        <p:nvSpPr>
          <p:cNvPr id="9" name="Title 1"/>
          <p:cNvSpPr>
            <a:spLocks noGrp="1"/>
          </p:cNvSpPr>
          <p:nvPr>
            <p:ph type="ctrTitle" idx="4294967295"/>
          </p:nvPr>
        </p:nvSpPr>
        <p:spPr>
          <a:xfrm>
            <a:off x="1524000" y="1122363"/>
            <a:ext cx="9144000" cy="2387600"/>
          </a:xfrm>
          <a:prstGeom prst="rect">
            <a:avLst/>
          </a:prstGeom>
        </p:spPr>
        <p:txBody>
          <a:bodyPr/>
          <a:lstStyle>
            <a:lvl1pPr algn="ctr">
              <a:defRPr sz="5000" b="1" baseline="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58773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2 Column ">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4029F622-0537-493D-83EE-3C65D1954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175"/>
            <a:ext cx="121793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B4D26D-7FD4-48A6-85C1-55D7AD9EBBEC}"/>
              </a:ext>
            </a:extLst>
          </p:cNvPr>
          <p:cNvSpPr txBox="1">
            <a:spLocks/>
          </p:cNvSpPr>
          <p:nvPr userDrawn="1"/>
        </p:nvSpPr>
        <p:spPr>
          <a:xfrm>
            <a:off x="11620500" y="6464300"/>
            <a:ext cx="549275"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5504E26D-32FE-47B7-8160-E8948FF85E8B}" type="slidenum">
              <a:rPr lang="en-US" altLang="en-US" sz="1600" b="1">
                <a:solidFill>
                  <a:schemeClr val="bg1"/>
                </a:solidFill>
              </a:rPr>
              <a:pPr algn="ctr" eaLnBrk="1" hangingPunct="1"/>
              <a:t>‹#›</a:t>
            </a:fld>
            <a:endParaRPr lang="en-US" altLang="en-US" sz="1600" b="1">
              <a:solidFill>
                <a:schemeClr val="bg1"/>
              </a:solidFill>
            </a:endParaRPr>
          </a:p>
        </p:txBody>
      </p:sp>
      <p:sp>
        <p:nvSpPr>
          <p:cNvPr id="4" name="Title 1"/>
          <p:cNvSpPr>
            <a:spLocks noGrp="1"/>
          </p:cNvSpPr>
          <p:nvPr>
            <p:ph type="title" idx="4294967295"/>
          </p:nvPr>
        </p:nvSpPr>
        <p:spPr>
          <a:xfrm>
            <a:off x="838200" y="365125"/>
            <a:ext cx="10515600" cy="1325563"/>
          </a:xfrm>
          <a:prstGeom prst="rect">
            <a:avLst/>
          </a:prstGeom>
        </p:spPr>
        <p:txBody>
          <a:bodyPr/>
          <a:lstStyle>
            <a:lvl1pPr>
              <a:defRPr sz="5000" b="1">
                <a:latin typeface="+mn-lt"/>
              </a:defRPr>
            </a:lvl1pPr>
          </a:lstStyle>
          <a:p>
            <a:r>
              <a:rPr lang="en-US"/>
              <a:t>Click to edit Master title style</a:t>
            </a:r>
            <a:endParaRPr lang="en-US" dirty="0"/>
          </a:p>
        </p:txBody>
      </p:sp>
      <p:sp>
        <p:nvSpPr>
          <p:cNvPr id="5" name="Content Placeholder 2"/>
          <p:cNvSpPr>
            <a:spLocks noGrp="1"/>
          </p:cNvSpPr>
          <p:nvPr>
            <p:ph sz="half" idx="4294967295"/>
          </p:nvPr>
        </p:nvSpPr>
        <p:spPr>
          <a:xfrm>
            <a:off x="838200" y="1825625"/>
            <a:ext cx="5181600" cy="3889375"/>
          </a:xfrm>
          <a:prstGeom prst="rect">
            <a:avLst/>
          </a:prstGeom>
        </p:spPr>
        <p:txBody>
          <a:bodyPr/>
          <a:lstStyle/>
          <a:p>
            <a:endParaRPr lang="en-US" dirty="0"/>
          </a:p>
        </p:txBody>
      </p:sp>
      <p:sp>
        <p:nvSpPr>
          <p:cNvPr id="6" name="Content Placeholder 3"/>
          <p:cNvSpPr>
            <a:spLocks noGrp="1"/>
          </p:cNvSpPr>
          <p:nvPr>
            <p:ph sz="half" idx="4294967295"/>
          </p:nvPr>
        </p:nvSpPr>
        <p:spPr>
          <a:xfrm>
            <a:off x="6172200" y="1825625"/>
            <a:ext cx="5181600" cy="3889375"/>
          </a:xfrm>
          <a:prstGeom prst="rect">
            <a:avLst/>
          </a:prstGeom>
        </p:spPr>
        <p:txBody>
          <a:bodyPr/>
          <a:lstStyle/>
          <a:p>
            <a:endParaRPr lang="en-US" dirty="0"/>
          </a:p>
        </p:txBody>
      </p:sp>
    </p:spTree>
    <p:extLst>
      <p:ext uri="{BB962C8B-B14F-4D97-AF65-F5344CB8AC3E}">
        <p14:creationId xmlns:p14="http://schemas.microsoft.com/office/powerpoint/2010/main" val="59855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C6D5246B-B72C-41A1-97EB-B29139B4CDC0}"/>
              </a:ext>
            </a:extLst>
          </p:cNvPr>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F4284421-7A16-4006-BCAE-A924201BFB62}"/>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1E0D487-445B-42D6-99A0-7C8263BAC6C2}"/>
              </a:ext>
            </a:extLst>
          </p:cNvPr>
          <p:cNvSpPr>
            <a:spLocks noGrp="1"/>
          </p:cNvSpPr>
          <p:nvPr>
            <p:ph type="sldNum" sz="quarter" idx="12"/>
          </p:nvPr>
        </p:nvSpPr>
        <p:spPr>
          <a:xfrm>
            <a:off x="6935304" y="6492876"/>
            <a:ext cx="2844800" cy="365125"/>
          </a:xfrm>
        </p:spPr>
        <p:txBody>
          <a:bodyPr/>
          <a:lstStyle/>
          <a:p>
            <a:pPr>
              <a:defRPr/>
            </a:pPr>
            <a:fld id="{BAE22341-223D-435A-B5F9-D5F78BB09FE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686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a:extLst>
              <a:ext uri="{FF2B5EF4-FFF2-40B4-BE49-F238E27FC236}">
                <a16:creationId xmlns:a16="http://schemas.microsoft.com/office/drawing/2014/main" id="{830BFFBA-E999-491A-A45C-0BEE82DA4551}"/>
              </a:ext>
            </a:extLst>
          </p:cNvPr>
          <p:cNvSpPr>
            <a:spLocks noGrp="1"/>
          </p:cNvSpPr>
          <p:nvPr>
            <p:ph type="sldNum" sz="quarter" idx="4"/>
          </p:nvPr>
        </p:nvSpPr>
        <p:spPr>
          <a:xfrm>
            <a:off x="7794045" y="6492876"/>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E22341-223D-435A-B5F9-D5F78BB09FE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543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10/14/21</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10/14/21</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E22341-223D-435A-B5F9-D5F78BB09FEA}"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55320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811546486"/>
      </p:ext>
    </p:extLst>
  </p:cSld>
  <p:clrMap bg1="lt1" tx1="dk1" bg2="lt2" tx2="dk2" accent1="accent1" accent2="accent2" accent3="accent3" accent4="accent4" accent5="accent5" accent6="accent6" hlink="hlink" folHlink="folHlink"/>
  <p:sldLayoutIdLst>
    <p:sldLayoutId id="2147484240" r:id="rId1"/>
    <p:sldLayoutId id="2147484247" r:id="rId2"/>
  </p:sldLayoutIdLst>
  <p:hf hdr="0" dt="0"/>
  <p:txStyles>
    <p:title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hyperlink" Target="https://travel.state.gov/content/travel/en/us-visas/immigrate/special-immg-visa-afghans-employed-us-gov.html#ExternalPopup"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mailto:NSCI360SIVAPP@uscis.dhs.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cis.gov/i-485"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uscis.gov/i-91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cis.gov/i-13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cis.gov/ar-11" TargetMode="External"/><Relationship Id="rId2" Type="http://schemas.openxmlformats.org/officeDocument/2006/relationships/hyperlink" Target="https://www.uscis.gov/humanitarian/information-for-afghans" TargetMode="External"/><Relationship Id="rId1" Type="http://schemas.openxmlformats.org/officeDocument/2006/relationships/slideLayout" Target="../slideLayouts/slideLayout12.xml"/><Relationship Id="rId4" Type="http://schemas.openxmlformats.org/officeDocument/2006/relationships/hyperlink" Target="https://egov.uscis.gov/casestatus/landing.do"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mailto:mgreenberg@migrationpolicy.org"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travel.state.gov/content/dam/visas/SIVs/Afghan_SIV_Guidelines_and_DS157_Instructions_08-24-2021.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F83BF2D-BB51-4E6B-936D-51539BF2F3AC}"/>
              </a:ext>
            </a:extLst>
          </p:cNvPr>
          <p:cNvSpPr/>
          <p:nvPr/>
        </p:nvSpPr>
        <p:spPr>
          <a:xfrm>
            <a:off x="3361778" y="1705043"/>
            <a:ext cx="5503178" cy="218337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50704" y="1373983"/>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77" y="4678382"/>
            <a:ext cx="3152593" cy="1141779"/>
          </a:xfrm>
          <a:prstGeom prst="rect">
            <a:avLst/>
          </a:prstGeom>
          <a:ln>
            <a:noFill/>
          </a:ln>
          <a:effectLst/>
        </p:spPr>
      </p:pic>
      <p:pic>
        <p:nvPicPr>
          <p:cNvPr id="23" name="Picture 22">
            <a:extLst>
              <a:ext uri="{FF2B5EF4-FFF2-40B4-BE49-F238E27FC236}">
                <a16:creationId xmlns:a16="http://schemas.microsoft.com/office/drawing/2014/main" id="{C71969E5-F124-4A14-B897-EC7535931390}"/>
              </a:ext>
            </a:extLst>
          </p:cNvPr>
          <p:cNvPicPr>
            <a:picLocks noChangeAspect="1"/>
          </p:cNvPicPr>
          <p:nvPr/>
        </p:nvPicPr>
        <p:blipFill>
          <a:blip r:embed="rId3" cstate="print"/>
          <a:srcRect/>
          <a:stretch>
            <a:fillRect/>
          </a:stretch>
        </p:blipFill>
        <p:spPr bwMode="auto">
          <a:xfrm>
            <a:off x="8581654" y="4571762"/>
            <a:ext cx="2722296" cy="1355018"/>
          </a:xfrm>
          <a:prstGeom prst="rect">
            <a:avLst/>
          </a:prstGeom>
          <a:noFill/>
          <a:ln w="9525">
            <a:noFill/>
            <a:miter lim="800000"/>
            <a:headEnd/>
            <a:tailEnd/>
          </a:ln>
        </p:spPr>
      </p:pic>
      <p:pic>
        <p:nvPicPr>
          <p:cNvPr id="4" name="Picture 3" descr="Logo&#10;&#10;Description automatically generated">
            <a:extLst>
              <a:ext uri="{FF2B5EF4-FFF2-40B4-BE49-F238E27FC236}">
                <a16:creationId xmlns:a16="http://schemas.microsoft.com/office/drawing/2014/main" id="{518A485F-8AE5-4254-AE34-E29A28BB4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003" y="4483742"/>
            <a:ext cx="1488120" cy="1488120"/>
          </a:xfrm>
          <a:prstGeom prst="rect">
            <a:avLst/>
          </a:prstGeom>
        </p:spPr>
      </p:pic>
      <p:sp>
        <p:nvSpPr>
          <p:cNvPr id="10" name="TextBox 9">
            <a:extLst>
              <a:ext uri="{FF2B5EF4-FFF2-40B4-BE49-F238E27FC236}">
                <a16:creationId xmlns:a16="http://schemas.microsoft.com/office/drawing/2014/main" id="{D32512CE-1342-45EB-862F-670FFF10EF84}"/>
              </a:ext>
            </a:extLst>
          </p:cNvPr>
          <p:cNvSpPr txBox="1"/>
          <p:nvPr/>
        </p:nvSpPr>
        <p:spPr>
          <a:xfrm>
            <a:off x="1641640" y="1734902"/>
            <a:ext cx="8979739" cy="2123658"/>
          </a:xfrm>
          <a:prstGeom prst="rect">
            <a:avLst/>
          </a:prstGeom>
          <a:noFill/>
        </p:spPr>
        <p:txBody>
          <a:bodyPr wrap="square" lIns="91440" tIns="45720" rIns="91440" bIns="45720" rtlCol="0" anchor="t">
            <a:spAutoFit/>
          </a:bodyPr>
          <a:lstStyle/>
          <a:p>
            <a:pPr algn="ctr"/>
            <a:r>
              <a:rPr lang="en-US" sz="4400" b="1" dirty="0">
                <a:latin typeface="Open Sans"/>
                <a:ea typeface="Open Sans" panose="020B0606030504020204" pitchFamily="34" charset="0"/>
                <a:cs typeface="Open Sans" panose="020B0606030504020204" pitchFamily="34" charset="0"/>
              </a:rPr>
              <a:t>Afghan Legal </a:t>
            </a:r>
          </a:p>
          <a:p>
            <a:pPr algn="ctr"/>
            <a:r>
              <a:rPr lang="en-US" sz="4400" b="1" dirty="0">
                <a:latin typeface="Open Sans"/>
                <a:ea typeface="Open Sans" panose="020B0606030504020204" pitchFamily="34" charset="0"/>
                <a:cs typeface="Open Sans" panose="020B0606030504020204" pitchFamily="34" charset="0"/>
              </a:rPr>
              <a:t>Status </a:t>
            </a:r>
          </a:p>
          <a:p>
            <a:pPr algn="ctr"/>
            <a:r>
              <a:rPr lang="en-US" sz="4400" b="1" dirty="0">
                <a:latin typeface="Open Sans"/>
                <a:ea typeface="Open Sans" panose="020B0606030504020204" pitchFamily="34" charset="0"/>
                <a:cs typeface="Open Sans" panose="020B0606030504020204" pitchFamily="34" charset="0"/>
              </a:rPr>
              <a:t>&amp; Eligibility</a:t>
            </a:r>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442BA8D-3C5C-4EB4-BCD8-0626D32AF3AF}"/>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Filing I-360 petition Once Chief of Mission Approval Received</a:t>
            </a:r>
          </a:p>
        </p:txBody>
      </p:sp>
      <p:sp>
        <p:nvSpPr>
          <p:cNvPr id="20483" name="Content Placeholder 2">
            <a:extLst>
              <a:ext uri="{FF2B5EF4-FFF2-40B4-BE49-F238E27FC236}">
                <a16:creationId xmlns:a16="http://schemas.microsoft.com/office/drawing/2014/main" id="{B1E947F4-53B3-4F78-A9EA-FA9FE911BCC6}"/>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completed </a:t>
            </a:r>
            <a:r>
              <a:rPr lang="en-US" altLang="en-US">
                <a:hlinkClick r:id="rId3" tooltip="Form I-360, Petition for Amerasian, Widow(er), or Special Immigrant"/>
              </a:rPr>
              <a:t>Form I-360, Petition for Amerasian, Widow(er), or Special Immigrant</a:t>
            </a:r>
            <a:r>
              <a:rPr lang="en-US" altLang="en-US"/>
              <a:t>.</a:t>
            </a:r>
          </a:p>
          <a:p>
            <a:r>
              <a:rPr lang="en-US" altLang="en-US"/>
              <a:t>A copy of passport or </a:t>
            </a:r>
            <a:r>
              <a:rPr lang="en-US" altLang="en-US" i="1"/>
              <a:t>tazkera</a:t>
            </a:r>
            <a:endParaRPr lang="en-US" altLang="en-US"/>
          </a:p>
          <a:p>
            <a:r>
              <a:rPr lang="en-US" altLang="en-US"/>
              <a:t>Copy of the letter of recommendation from supervisor</a:t>
            </a:r>
          </a:p>
          <a:p>
            <a:r>
              <a:rPr lang="en-US" altLang="en-US"/>
              <a:t>A copy of COM approval</a:t>
            </a:r>
          </a:p>
          <a:p>
            <a:r>
              <a:rPr lang="en-US" altLang="en-US"/>
              <a:t>Copy of I-94 Card</a:t>
            </a:r>
          </a:p>
          <a:p>
            <a:r>
              <a:rPr lang="en-US" altLang="en-US"/>
              <a:t>Can be filed via email: </a:t>
            </a:r>
            <a:r>
              <a:rPr lang="en-US" altLang="en-US" u="sng">
                <a:hlinkClick r:id="rId4" tooltip="Send email to NSCI360SIVAPP@uscis.dhs.gov"/>
              </a:rPr>
              <a:t>NSCI360SIVAPP@uscis.dhs.gov</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26FB2B9-A038-4B45-8680-2AA318FE7876}"/>
              </a:ext>
            </a:extLst>
          </p:cNvPr>
          <p:cNvSpPr>
            <a:spLocks noGrp="1"/>
          </p:cNvSpPr>
          <p:nvPr>
            <p:ph type="title" idx="4294967295"/>
          </p:nvPr>
        </p:nvSpPr>
        <p:spPr bwMode="auto">
          <a:xfrm>
            <a:off x="268288" y="392113"/>
            <a:ext cx="10515600" cy="1325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a:t>I-485 Application Upon Approval of I-360 Petition</a:t>
            </a:r>
          </a:p>
        </p:txBody>
      </p:sp>
      <p:sp>
        <p:nvSpPr>
          <p:cNvPr id="22531" name="Content Placeholder 2">
            <a:extLst>
              <a:ext uri="{FF2B5EF4-FFF2-40B4-BE49-F238E27FC236}">
                <a16:creationId xmlns:a16="http://schemas.microsoft.com/office/drawing/2014/main" id="{3172CBC3-EDE8-46A2-9D9E-FF5891CB228C}"/>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r>
              <a:rPr lang="en-US" dirty="0">
                <a:ea typeface="+mn-lt"/>
                <a:cs typeface="+mn-lt"/>
              </a:rPr>
              <a:t>Must wait for I-360 approval before filing I-485 application</a:t>
            </a:r>
            <a:endParaRPr lang="en-US" altLang="en-US" dirty="0">
              <a:cs typeface="Calibri"/>
            </a:endParaRPr>
          </a:p>
          <a:p>
            <a:r>
              <a:rPr lang="en-US" altLang="en-US" dirty="0"/>
              <a:t>Some individuals may have an I-94 card with a stamp that they received SQ/SI Parole. </a:t>
            </a:r>
            <a:endParaRPr lang="en-US" altLang="en-US" dirty="0">
              <a:cs typeface="Calibri"/>
            </a:endParaRPr>
          </a:p>
          <a:p>
            <a:pPr lvl="1"/>
            <a:r>
              <a:rPr lang="en-US" altLang="en-US" dirty="0"/>
              <a:t>This typically means that they have an approved I-360 special immigrant petition and can immediately file for adjustment of status. </a:t>
            </a:r>
            <a:endParaRPr lang="en-US" altLang="en-US" dirty="0">
              <a:cs typeface="Calibri"/>
            </a:endParaRPr>
          </a:p>
          <a:p>
            <a:r>
              <a:rPr lang="en-US" altLang="en-US" dirty="0"/>
              <a:t>They can complete Form I-485 if they have not done so already at the safe havens. </a:t>
            </a:r>
            <a:endParaRPr lang="en-US" altLang="en-US" dirty="0">
              <a:cs typeface="Calibri"/>
            </a:endParaRPr>
          </a:p>
          <a:p>
            <a:r>
              <a:rPr lang="en-US" altLang="en-US" dirty="0"/>
              <a:t>Even if they lack the SQ/SI Parole, they may still have an approved I-360 self-petition and can file for adjustment of status</a:t>
            </a:r>
            <a:endParaRPr lang="en-US" altLang="en-US" dirty="0">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5B04898-E5EA-4BAF-828E-41A34528C2C5}"/>
              </a:ext>
            </a:extLst>
          </p:cNvPr>
          <p:cNvSpPr>
            <a:spLocks noGrp="1"/>
          </p:cNvSpPr>
          <p:nvPr>
            <p:ph sz="half" idx="4294967295"/>
          </p:nvPr>
        </p:nvSpPr>
        <p:spPr bwMode="auto">
          <a:xfrm>
            <a:off x="838200" y="1825625"/>
            <a:ext cx="5181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a:t>(</a:t>
            </a:r>
            <a:r>
              <a:rPr lang="en-US" altLang="en-US" u="sng">
                <a:hlinkClick r:id="rId3"/>
              </a:rPr>
              <a:t>Form I-485</a:t>
            </a:r>
            <a:r>
              <a:rPr lang="en-US" altLang="en-US"/>
              <a:t>), with the fee or with a Request for Fee Waiver (</a:t>
            </a:r>
            <a:r>
              <a:rPr lang="en-US" altLang="en-US" u="sng">
                <a:hlinkClick r:id="rId4"/>
              </a:rPr>
              <a:t>Form I-912</a:t>
            </a:r>
            <a:r>
              <a:rPr lang="en-US" altLang="en-US"/>
              <a:t>)</a:t>
            </a:r>
          </a:p>
          <a:p>
            <a:r>
              <a:rPr lang="en-US" altLang="en-US"/>
              <a:t>Copy of I-360 approval notice</a:t>
            </a:r>
          </a:p>
          <a:p>
            <a:r>
              <a:rPr lang="en-US" altLang="en-US"/>
              <a:t>Copy of a government-issued identity document with photograph;</a:t>
            </a:r>
          </a:p>
          <a:p>
            <a:r>
              <a:rPr lang="en-US" altLang="en-US"/>
              <a:t>Copy of birth certificate (or tazkera) </a:t>
            </a:r>
          </a:p>
          <a:p>
            <a:endParaRPr lang="en-US" altLang="en-US"/>
          </a:p>
        </p:txBody>
      </p:sp>
      <p:sp>
        <p:nvSpPr>
          <p:cNvPr id="24579" name="Content Placeholder 3">
            <a:extLst>
              <a:ext uri="{FF2B5EF4-FFF2-40B4-BE49-F238E27FC236}">
                <a16:creationId xmlns:a16="http://schemas.microsoft.com/office/drawing/2014/main" id="{009CF878-BA2A-4FE9-8546-778811F1EC8C}"/>
              </a:ext>
            </a:extLst>
          </p:cNvPr>
          <p:cNvSpPr>
            <a:spLocks noGrp="1"/>
          </p:cNvSpPr>
          <p:nvPr>
            <p:ph sz="half" idx="4294967295"/>
          </p:nvPr>
        </p:nvSpPr>
        <p:spPr bwMode="auto">
          <a:xfrm>
            <a:off x="6172200" y="1825625"/>
            <a:ext cx="5181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a:t>Passport page with parole stamp and I-94 card;</a:t>
            </a:r>
          </a:p>
          <a:p>
            <a:r>
              <a:rPr lang="en-US" altLang="en-US"/>
              <a:t>Medical examination (if not already completed on base or overseas)</a:t>
            </a:r>
          </a:p>
          <a:p>
            <a:r>
              <a:rPr lang="en-US" altLang="en-US"/>
              <a:t>Dispositions for arrests (if applicable)</a:t>
            </a:r>
          </a:p>
          <a:p>
            <a:r>
              <a:rPr lang="en-US" altLang="en-US"/>
              <a:t>Proof of relationship for spouse and children</a:t>
            </a:r>
          </a:p>
          <a:p>
            <a:endParaRPr lang="en-US" altLang="en-US"/>
          </a:p>
        </p:txBody>
      </p:sp>
      <p:sp>
        <p:nvSpPr>
          <p:cNvPr id="17412" name="Title 1">
            <a:extLst>
              <a:ext uri="{FF2B5EF4-FFF2-40B4-BE49-F238E27FC236}">
                <a16:creationId xmlns:a16="http://schemas.microsoft.com/office/drawing/2014/main" id="{233FE4B5-5A5B-425E-BA38-C10B66B6189F}"/>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Documents required for I-485 application based on approved I-360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BB826C6-6D1D-474B-812B-DE42230413C8}"/>
              </a:ext>
            </a:extLst>
          </p:cNvPr>
          <p:cNvSpPr>
            <a:spLocks noGrp="1"/>
          </p:cNvSpPr>
          <p:nvPr>
            <p:ph type="ctrTitle" idx="4294967295"/>
          </p:nvPr>
        </p:nvSpPr>
        <p:spPr bwMode="auto">
          <a:xfrm>
            <a:off x="1524000" y="1122363"/>
            <a:ext cx="9144000" cy="2387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br>
              <a:rPr lang="en-US" altLang="en-US" b="1" dirty="0">
                <a:solidFill>
                  <a:schemeClr val="bg1"/>
                </a:solidFill>
                <a:latin typeface="+mn-lt"/>
              </a:rPr>
            </a:br>
            <a:r>
              <a:rPr lang="en-US" altLang="en-US" b="1" dirty="0">
                <a:solidFill>
                  <a:schemeClr val="bg1"/>
                </a:solidFill>
                <a:latin typeface="+mn-lt"/>
              </a:rPr>
              <a:t>Family-based Immigration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787A68C-F9CA-4D56-81CC-06F7D6C2803E}"/>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Family-Based Immigration</a:t>
            </a:r>
          </a:p>
        </p:txBody>
      </p:sp>
      <p:sp>
        <p:nvSpPr>
          <p:cNvPr id="27651" name="Content Placeholder 2">
            <a:extLst>
              <a:ext uri="{FF2B5EF4-FFF2-40B4-BE49-F238E27FC236}">
                <a16:creationId xmlns:a16="http://schemas.microsoft.com/office/drawing/2014/main" id="{3257F4DA-9201-4528-A9C6-3FBED3820021}"/>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USCs can file </a:t>
            </a:r>
            <a:r>
              <a:rPr lang="en-US" altLang="en-US">
                <a:hlinkClick r:id="rId3"/>
              </a:rPr>
              <a:t>I-130 Petition</a:t>
            </a:r>
            <a:r>
              <a:rPr lang="en-US" altLang="en-US"/>
              <a:t> for: </a:t>
            </a:r>
          </a:p>
          <a:p>
            <a:pPr lvl="1"/>
            <a:r>
              <a:rPr lang="en-US" altLang="en-US"/>
              <a:t>spouse</a:t>
            </a:r>
          </a:p>
          <a:p>
            <a:pPr lvl="1"/>
            <a:r>
              <a:rPr lang="en-US" altLang="en-US"/>
              <a:t>parents (if US citizen is 21 or older)</a:t>
            </a:r>
          </a:p>
          <a:p>
            <a:pPr lvl="1"/>
            <a:r>
              <a:rPr lang="en-US" altLang="en-US"/>
              <a:t>child and sons and daughters (married and unmarried)</a:t>
            </a:r>
          </a:p>
          <a:p>
            <a:pPr lvl="1"/>
            <a:r>
              <a:rPr lang="en-US" altLang="en-US"/>
              <a:t>siblings</a:t>
            </a:r>
          </a:p>
          <a:p>
            <a:pPr eaLnBrk="1" hangingPunct="1"/>
            <a:r>
              <a:rPr lang="en-US" altLang="en-US"/>
              <a:t>LPRs can petition for:</a:t>
            </a:r>
          </a:p>
          <a:p>
            <a:pPr lvl="1"/>
            <a:r>
              <a:rPr lang="en-US" altLang="en-US"/>
              <a:t>spouse</a:t>
            </a:r>
          </a:p>
          <a:p>
            <a:pPr lvl="1"/>
            <a:r>
              <a:rPr lang="en-US" altLang="en-US"/>
              <a:t>child and unmarried sons and daughters</a:t>
            </a:r>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7C0E22B-ECC0-4E34-B6F0-5D3A1AA853F2}"/>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Categories of Family-Based Immigration</a:t>
            </a:r>
          </a:p>
        </p:txBody>
      </p:sp>
      <p:sp>
        <p:nvSpPr>
          <p:cNvPr id="29699" name="Content Placeholder 2">
            <a:extLst>
              <a:ext uri="{FF2B5EF4-FFF2-40B4-BE49-F238E27FC236}">
                <a16:creationId xmlns:a16="http://schemas.microsoft.com/office/drawing/2014/main" id="{CEE5A723-0EF6-453F-A055-3C2B1F5E1001}"/>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Spouses and children of USCs and parents of adult USCs generally immigrate “quickly” – other than processing delays that can take several months. These relationships are called “immediate relatives.”</a:t>
            </a:r>
          </a:p>
          <a:p>
            <a:pPr lvl="1" eaLnBrk="1" hangingPunct="1"/>
            <a:r>
              <a:rPr lang="en-US" altLang="en-US"/>
              <a:t>Currently there is no backlog for spouses and minor children of permanent residents</a:t>
            </a:r>
          </a:p>
          <a:p>
            <a:pPr eaLnBrk="1" hangingPunct="1"/>
            <a:r>
              <a:rPr lang="en-US" altLang="en-US"/>
              <a:t>Other relatives of USCs and LPRs wait longer periods because of quotas on number of people who can immigrate in these “preference categories”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3ADD54C-6FB7-4BAC-9AE5-DF06BDD68952}"/>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Preference Categories in Immigration Law</a:t>
            </a:r>
          </a:p>
        </p:txBody>
      </p:sp>
      <p:sp>
        <p:nvSpPr>
          <p:cNvPr id="3" name="Content Placeholder 2">
            <a:extLst>
              <a:ext uri="{FF2B5EF4-FFF2-40B4-BE49-F238E27FC236}">
                <a16:creationId xmlns:a16="http://schemas.microsoft.com/office/drawing/2014/main" id="{0B8713EE-1FFA-458B-8930-77DD7E8DCE35}"/>
              </a:ext>
            </a:extLst>
          </p:cNvPr>
          <p:cNvSpPr>
            <a:spLocks noGrp="1"/>
          </p:cNvSpPr>
          <p:nvPr>
            <p:ph idx="4294967295"/>
          </p:nvPr>
        </p:nvSpPr>
        <p:spPr>
          <a:xfrm>
            <a:off x="838200" y="1825625"/>
            <a:ext cx="10515600" cy="3889375"/>
          </a:xfrm>
          <a:prstGeom prst="rect">
            <a:avLst/>
          </a:prstGeom>
        </p:spPr>
        <p:txBody>
          <a:bodyPr/>
          <a:lstStyle/>
          <a:p>
            <a:pPr marL="0" indent="0" eaLnBrk="1" hangingPunct="1">
              <a:buFont typeface="Arial" panose="020B0604020202020204" pitchFamily="34" charset="0"/>
              <a:buNone/>
              <a:defRPr/>
            </a:pPr>
            <a:r>
              <a:rPr lang="en-US" dirty="0"/>
              <a:t>F-1: Adult unmarried sons and daughters of USCs</a:t>
            </a:r>
          </a:p>
          <a:p>
            <a:pPr marL="0" indent="0" eaLnBrk="1" hangingPunct="1">
              <a:buFont typeface="Arial" panose="020B0604020202020204" pitchFamily="34" charset="0"/>
              <a:buNone/>
              <a:defRPr/>
            </a:pPr>
            <a:r>
              <a:rPr lang="en-US" dirty="0"/>
              <a:t>F-2A: Spouses and children of LPRs</a:t>
            </a:r>
          </a:p>
          <a:p>
            <a:pPr marL="0" indent="0" eaLnBrk="1" hangingPunct="1">
              <a:buFont typeface="Arial" panose="020B0604020202020204" pitchFamily="34" charset="0"/>
              <a:buNone/>
              <a:defRPr/>
            </a:pPr>
            <a:r>
              <a:rPr lang="en-US" dirty="0"/>
              <a:t>F-2B: Adult unmarried sons and daughters of LPRs</a:t>
            </a:r>
          </a:p>
          <a:p>
            <a:pPr marL="0" indent="0" eaLnBrk="1" hangingPunct="1">
              <a:buFont typeface="Arial" panose="020B0604020202020204" pitchFamily="34" charset="0"/>
              <a:buNone/>
              <a:defRPr/>
            </a:pPr>
            <a:r>
              <a:rPr lang="en-US" dirty="0"/>
              <a:t>F-3: Married sons and daughters of USCs</a:t>
            </a:r>
          </a:p>
          <a:p>
            <a:pPr marL="0" indent="0" eaLnBrk="1" hangingPunct="1">
              <a:buFont typeface="Arial" panose="020B0604020202020204" pitchFamily="34" charset="0"/>
              <a:buNone/>
              <a:defRPr/>
            </a:pPr>
            <a:r>
              <a:rPr lang="en-US" dirty="0"/>
              <a:t>F-4: Siblings of USCs</a:t>
            </a:r>
          </a:p>
          <a:p>
            <a:pPr marL="0" indent="0" eaLnBrk="1" hangingPunct="1">
              <a:buFont typeface="Arial" panose="020B0604020202020204" pitchFamily="34" charset="0"/>
              <a:buNone/>
              <a:defRPr/>
            </a:pPr>
            <a:r>
              <a:rPr lang="en-US" dirty="0"/>
              <a:t>Consult the monthly visa bulletin: https://travel.state.gov/content/travel/en/legal/visa-law0/visa-bulletin.html</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3E7AB0E-771B-4970-8300-FE4D6FCD2D44}"/>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Immediate Relatives v. Preference Categories</a:t>
            </a:r>
          </a:p>
        </p:txBody>
      </p:sp>
      <p:sp>
        <p:nvSpPr>
          <p:cNvPr id="24579" name="Content Placeholder 2">
            <a:extLst>
              <a:ext uri="{FF2B5EF4-FFF2-40B4-BE49-F238E27FC236}">
                <a16:creationId xmlns:a16="http://schemas.microsoft.com/office/drawing/2014/main" id="{84DD3676-6367-4398-A05D-2A6F73FF2BC0}"/>
              </a:ext>
            </a:extLst>
          </p:cNvPr>
          <p:cNvSpPr>
            <a:spLocks noGrp="1"/>
          </p:cNvSpPr>
          <p:nvPr>
            <p:ph idx="4294967295"/>
          </p:nvPr>
        </p:nvSpPr>
        <p:spPr bwMode="auto">
          <a:xfrm>
            <a:off x="701675" y="1871663"/>
            <a:ext cx="10515600" cy="3889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pPr>
              <a:defRPr/>
            </a:pPr>
            <a:r>
              <a:rPr lang="en-US" altLang="en-US" dirty="0"/>
              <a:t>Immediate relatives have no backlogs and are not subject to visa bulletin. </a:t>
            </a:r>
          </a:p>
          <a:p>
            <a:pPr>
              <a:defRPr/>
            </a:pPr>
            <a:r>
              <a:rPr lang="en-US" altLang="en-US" dirty="0"/>
              <a:t>Section 245(c) bars adjustment of status to anyone who has failed to maintain a lawful status or has worked without permission</a:t>
            </a:r>
          </a:p>
          <a:p>
            <a:pPr lvl="1">
              <a:defRPr/>
            </a:pPr>
            <a:r>
              <a:rPr lang="en-US" dirty="0">
                <a:ea typeface="+mn-lt"/>
                <a:cs typeface="+mn-lt"/>
              </a:rPr>
              <a:t>This </a:t>
            </a:r>
            <a:r>
              <a:rPr lang="en-US" i="1" dirty="0">
                <a:ea typeface="+mn-lt"/>
                <a:cs typeface="+mn-lt"/>
              </a:rPr>
              <a:t>does not </a:t>
            </a:r>
            <a:r>
              <a:rPr lang="en-US" dirty="0">
                <a:ea typeface="+mn-lt"/>
                <a:cs typeface="+mn-lt"/>
              </a:rPr>
              <a:t>apply to immediate relatives, who need only show they have been inspected and admitted or paroled</a:t>
            </a:r>
            <a:endParaRPr lang="en-US" altLang="en-US" dirty="0">
              <a:ea typeface="+mn-lt"/>
              <a:cs typeface="+mn-lt"/>
            </a:endParaRPr>
          </a:p>
          <a:p>
            <a:pPr marL="0" indent="0">
              <a:buFont typeface="Arial" panose="020B0604020202020204" pitchFamily="34" charset="0"/>
              <a:buNone/>
              <a:defRPr/>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237D93B-2821-48F7-9C46-EF9AE3DF4E74}"/>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Moving from Consular Processing to Adjustment of Status</a:t>
            </a:r>
          </a:p>
        </p:txBody>
      </p:sp>
      <p:sp>
        <p:nvSpPr>
          <p:cNvPr id="33795" name="Content Placeholder 2">
            <a:extLst>
              <a:ext uri="{FF2B5EF4-FFF2-40B4-BE49-F238E27FC236}">
                <a16:creationId xmlns:a16="http://schemas.microsoft.com/office/drawing/2014/main" id="{C981F3B2-C839-48A2-BCB1-C17238327ED6}"/>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t>No special form required</a:t>
            </a:r>
          </a:p>
          <a:p>
            <a:r>
              <a:rPr lang="en-US" altLang="en-US" sz="2400"/>
              <a:t>Advisable to notify the National Visa Center to advise of intention of the individual to adjust status</a:t>
            </a:r>
          </a:p>
          <a:p>
            <a:pPr lvl="1"/>
            <a:r>
              <a:rPr lang="en-US" altLang="en-US"/>
              <a:t>Failure to contact within a year can lead NVC to issue termination notices Public inquiry form for the NVC: https://travel.state.gov/content/travel/en/us-visas/visa-information-resources/ask-nvc.html</a:t>
            </a:r>
          </a:p>
          <a:p>
            <a:r>
              <a:rPr lang="en-US" altLang="en-US" sz="2400"/>
              <a:t>Include proof of underlying petition</a:t>
            </a:r>
          </a:p>
          <a:p>
            <a:r>
              <a:rPr lang="en-US" altLang="en-US" sz="2400"/>
              <a:t>Have to pay adjustment of status fee even if already paid NVC fees</a:t>
            </a:r>
          </a:p>
          <a:p>
            <a:pPr lvl="1"/>
            <a:r>
              <a:rPr lang="en-US" altLang="en-US" sz="1600"/>
              <a:t>No fee waiver available for family-based adjustment of status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214D8426-632A-4CEC-9B7B-19869E115321}"/>
              </a:ext>
            </a:extLst>
          </p:cNvPr>
          <p:cNvSpPr>
            <a:spLocks noGrp="1"/>
          </p:cNvSpPr>
          <p:nvPr>
            <p:ph sz="half" idx="4294967295"/>
          </p:nvPr>
        </p:nvSpPr>
        <p:spPr bwMode="auto">
          <a:xfrm>
            <a:off x="838200" y="1825625"/>
            <a:ext cx="5181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Two passport style photographs</a:t>
            </a:r>
          </a:p>
          <a:p>
            <a:r>
              <a:rPr lang="en-US" altLang="en-US"/>
              <a:t>Government-issued identity document with photograph</a:t>
            </a:r>
          </a:p>
          <a:p>
            <a:r>
              <a:rPr lang="en-US" altLang="en-US"/>
              <a:t>A copy of birth certificate (or tazkera)</a:t>
            </a:r>
          </a:p>
          <a:p>
            <a:r>
              <a:rPr lang="en-US" altLang="en-US"/>
              <a:t>I-94 card and parole stamp </a:t>
            </a:r>
          </a:p>
          <a:p>
            <a:r>
              <a:rPr lang="en-US" altLang="en-US"/>
              <a:t>Receipt or approval notice for I-130 petition. </a:t>
            </a:r>
          </a:p>
        </p:txBody>
      </p:sp>
      <p:sp>
        <p:nvSpPr>
          <p:cNvPr id="35843" name="Content Placeholder 1">
            <a:extLst>
              <a:ext uri="{FF2B5EF4-FFF2-40B4-BE49-F238E27FC236}">
                <a16:creationId xmlns:a16="http://schemas.microsoft.com/office/drawing/2014/main" id="{B17E314B-8CC1-4C76-B7EE-4976A1FB17AA}"/>
              </a:ext>
            </a:extLst>
          </p:cNvPr>
          <p:cNvSpPr>
            <a:spLocks noGrp="1"/>
          </p:cNvSpPr>
          <p:nvPr>
            <p:ph sz="half" idx="4294967295"/>
          </p:nvPr>
        </p:nvSpPr>
        <p:spPr bwMode="auto">
          <a:xfrm>
            <a:off x="6172200" y="1825625"/>
            <a:ext cx="5181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a:t>Form I-864, Affidavit of Support with supporting documents </a:t>
            </a:r>
          </a:p>
          <a:p>
            <a:r>
              <a:rPr lang="en-US" altLang="en-US"/>
              <a:t>Certified police and court records of all criminal charges</a:t>
            </a:r>
          </a:p>
          <a:p>
            <a:r>
              <a:rPr lang="en-US" altLang="en-US"/>
              <a:t>For preference categories, proof of continuously maintaining a lawful status since arriving</a:t>
            </a:r>
          </a:p>
          <a:p>
            <a:r>
              <a:rPr lang="en-US" altLang="en-US"/>
              <a:t>If derivative, proof of relationship to principal</a:t>
            </a:r>
          </a:p>
          <a:p>
            <a:endParaRPr lang="en-US" altLang="en-US"/>
          </a:p>
        </p:txBody>
      </p:sp>
      <p:sp>
        <p:nvSpPr>
          <p:cNvPr id="26626" name="Title 1">
            <a:extLst>
              <a:ext uri="{FF2B5EF4-FFF2-40B4-BE49-F238E27FC236}">
                <a16:creationId xmlns:a16="http://schemas.microsoft.com/office/drawing/2014/main" id="{5B184889-48E2-4CE9-9E6D-1A36ABCE9E44}"/>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Documents for a Family-Based </a:t>
            </a:r>
            <a:r>
              <a:rPr lang="en-US" altLang="en-US" dirty="0"/>
              <a:t>A</a:t>
            </a:r>
            <a:r>
              <a:rPr lang="en-US" altLang="en-US" b="1" dirty="0">
                <a:latin typeface="+mn-lt"/>
              </a:rPr>
              <a:t>djustment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8189053"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10395357"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8123619"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Q&amp;A</a:t>
            </a:r>
          </a:p>
        </p:txBody>
      </p:sp>
      <p:sp>
        <p:nvSpPr>
          <p:cNvPr id="9" name="TextBox 8">
            <a:extLst>
              <a:ext uri="{FF2B5EF4-FFF2-40B4-BE49-F238E27FC236}">
                <a16:creationId xmlns:a16="http://schemas.microsoft.com/office/drawing/2014/main" id="{D9B3A551-F144-424F-A417-E2F297ADDD0F}"/>
              </a:ext>
            </a:extLst>
          </p:cNvPr>
          <p:cNvSpPr txBox="1"/>
          <p:nvPr/>
        </p:nvSpPr>
        <p:spPr>
          <a:xfrm>
            <a:off x="10043788" y="1568857"/>
            <a:ext cx="125177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63121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Typing comments into the chat box</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Asking questions in the Q&amp;A </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Raising your hand to be unmuted</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627132" y="4705450"/>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877504" y="5044104"/>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Tree>
    <p:extLst>
      <p:ext uri="{BB962C8B-B14F-4D97-AF65-F5344CB8AC3E}">
        <p14:creationId xmlns:p14="http://schemas.microsoft.com/office/powerpoint/2010/main" val="45997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D6E2708-4324-4CEB-9AF2-17DF4CEF3BD2}"/>
              </a:ext>
            </a:extLst>
          </p:cNvPr>
          <p:cNvSpPr>
            <a:spLocks noGrp="1"/>
          </p:cNvSpPr>
          <p:nvPr>
            <p:ph type="ctrTitle" idx="4294967295"/>
          </p:nvPr>
        </p:nvSpPr>
        <p:spPr bwMode="auto">
          <a:xfrm>
            <a:off x="1524000" y="1122363"/>
            <a:ext cx="9144000" cy="2387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br>
              <a:rPr lang="en-US" altLang="en-US" dirty="0"/>
            </a:br>
            <a:br>
              <a:rPr lang="en-US" altLang="en-US" dirty="0"/>
            </a:br>
            <a:r>
              <a:rPr lang="en-US" altLang="en-US" b="1" dirty="0">
                <a:solidFill>
                  <a:schemeClr val="bg1"/>
                </a:solidFill>
                <a:latin typeface="+mn-lt"/>
              </a:rPr>
              <a:t>Asylum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7117-6681-4C8B-AF7D-37F7026F80A8}"/>
              </a:ext>
            </a:extLst>
          </p:cNvPr>
          <p:cNvSpPr>
            <a:spLocks noGrp="1"/>
          </p:cNvSpPr>
          <p:nvPr>
            <p:ph type="title" idx="4294967295"/>
          </p:nvPr>
        </p:nvSpPr>
        <p:spPr>
          <a:xfrm>
            <a:off x="838200" y="284163"/>
            <a:ext cx="10515600" cy="1325562"/>
          </a:xfrm>
        </p:spPr>
        <p:txBody>
          <a:bodyPr/>
          <a:lstStyle/>
          <a:p>
            <a:pPr algn="ctr" eaLnBrk="1" hangingPunct="1">
              <a:defRPr/>
            </a:pPr>
            <a:r>
              <a:rPr lang="en-US" sz="4000" b="1" dirty="0">
                <a:latin typeface="+mn-lt"/>
              </a:rPr>
              <a:t>Asylum Requirements</a:t>
            </a:r>
          </a:p>
        </p:txBody>
      </p:sp>
      <p:grpSp>
        <p:nvGrpSpPr>
          <p:cNvPr id="37891" name="Group 3">
            <a:extLst>
              <a:ext uri="{FF2B5EF4-FFF2-40B4-BE49-F238E27FC236}">
                <a16:creationId xmlns:a16="http://schemas.microsoft.com/office/drawing/2014/main" id="{E1DCE367-5A66-45E2-884B-BD29D204306C}"/>
              </a:ext>
            </a:extLst>
          </p:cNvPr>
          <p:cNvGrpSpPr>
            <a:grpSpLocks/>
          </p:cNvGrpSpPr>
          <p:nvPr/>
        </p:nvGrpSpPr>
        <p:grpSpPr bwMode="auto">
          <a:xfrm>
            <a:off x="1241425" y="1566863"/>
            <a:ext cx="2428875" cy="1457325"/>
            <a:chOff x="1063309" y="2123"/>
            <a:chExt cx="2428205" cy="1456923"/>
          </a:xfrm>
        </p:grpSpPr>
        <p:sp>
          <p:nvSpPr>
            <p:cNvPr id="29" name="Rectangle: Rounded Corners 28">
              <a:extLst>
                <a:ext uri="{FF2B5EF4-FFF2-40B4-BE49-F238E27FC236}">
                  <a16:creationId xmlns:a16="http://schemas.microsoft.com/office/drawing/2014/main" id="{7A8814DF-00F5-42EA-8EDB-AB5510C0E222}"/>
                </a:ext>
              </a:extLst>
            </p:cNvPr>
            <p:cNvSpPr/>
            <p:nvPr/>
          </p:nvSpPr>
          <p:spPr>
            <a:xfrm>
              <a:off x="1063309" y="2123"/>
              <a:ext cx="2428205" cy="1456923"/>
            </a:xfrm>
            <a:prstGeom prst="roundRect">
              <a:avLst>
                <a:gd name="adj" fmla="val 10000"/>
              </a:avLst>
            </a:prstGeom>
            <a:solidFill>
              <a:srgbClr val="002060"/>
            </a:solidFill>
            <a:ln w="254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308C62C3-A6F1-40D0-BF58-DC52713BAFBB}"/>
                </a:ext>
              </a:extLst>
            </p:cNvPr>
            <p:cNvSpPr txBox="1"/>
            <p:nvPr/>
          </p:nvSpPr>
          <p:spPr>
            <a:xfrm>
              <a:off x="1106160" y="44973"/>
              <a:ext cx="2342504" cy="137122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t>Past persecution or Well-founded fear of persecution</a:t>
              </a:r>
            </a:p>
          </p:txBody>
        </p:sp>
      </p:grpSp>
      <p:grpSp>
        <p:nvGrpSpPr>
          <p:cNvPr id="37892" name="Group 4">
            <a:extLst>
              <a:ext uri="{FF2B5EF4-FFF2-40B4-BE49-F238E27FC236}">
                <a16:creationId xmlns:a16="http://schemas.microsoft.com/office/drawing/2014/main" id="{4103C2B8-DCE9-4FC3-B492-53FE8B9618BA}"/>
              </a:ext>
            </a:extLst>
          </p:cNvPr>
          <p:cNvGrpSpPr>
            <a:grpSpLocks/>
          </p:cNvGrpSpPr>
          <p:nvPr/>
        </p:nvGrpSpPr>
        <p:grpSpPr bwMode="auto">
          <a:xfrm>
            <a:off x="3883025" y="1993900"/>
            <a:ext cx="515938" cy="601663"/>
            <a:chOff x="3705197" y="429487"/>
            <a:chExt cx="514779" cy="602194"/>
          </a:xfrm>
        </p:grpSpPr>
        <p:sp>
          <p:nvSpPr>
            <p:cNvPr id="27" name="Arrow: Right 26">
              <a:extLst>
                <a:ext uri="{FF2B5EF4-FFF2-40B4-BE49-F238E27FC236}">
                  <a16:creationId xmlns:a16="http://schemas.microsoft.com/office/drawing/2014/main" id="{E4F0512B-1281-451F-8C15-710101046BD8}"/>
                </a:ext>
              </a:extLst>
            </p:cNvPr>
            <p:cNvSpPr/>
            <p:nvPr/>
          </p:nvSpPr>
          <p:spPr>
            <a:xfrm>
              <a:off x="3705197" y="429487"/>
              <a:ext cx="514779" cy="602194"/>
            </a:xfrm>
            <a:prstGeom prst="rightArrow">
              <a:avLst>
                <a:gd name="adj1" fmla="val 60000"/>
                <a:gd name="adj2" fmla="val 50000"/>
              </a:avLst>
            </a:prstGeom>
            <a:solidFill>
              <a:schemeClr val="accent4">
                <a:lumMod val="60000"/>
                <a:lumOff val="40000"/>
              </a:schemeClr>
            </a:solidFill>
            <a:ln w="12700">
              <a:solidFill>
                <a:schemeClr val="tx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Arrow: Right 6">
              <a:extLst>
                <a:ext uri="{FF2B5EF4-FFF2-40B4-BE49-F238E27FC236}">
                  <a16:creationId xmlns:a16="http://schemas.microsoft.com/office/drawing/2014/main" id="{72855E11-FD96-44A3-9A02-CCA0FA02F20F}"/>
                </a:ext>
              </a:extLst>
            </p:cNvPr>
            <p:cNvSpPr txBox="1"/>
            <p:nvPr/>
          </p:nvSpPr>
          <p:spPr>
            <a:xfrm>
              <a:off x="3705197" y="550243"/>
              <a:ext cx="359553" cy="36068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grpSp>
        <p:nvGrpSpPr>
          <p:cNvPr id="37893" name="Group 5">
            <a:extLst>
              <a:ext uri="{FF2B5EF4-FFF2-40B4-BE49-F238E27FC236}">
                <a16:creationId xmlns:a16="http://schemas.microsoft.com/office/drawing/2014/main" id="{8382A3A8-A1E0-4E04-B4F1-6D79B9DFA922}"/>
              </a:ext>
            </a:extLst>
          </p:cNvPr>
          <p:cNvGrpSpPr>
            <a:grpSpLocks/>
          </p:cNvGrpSpPr>
          <p:nvPr/>
        </p:nvGrpSpPr>
        <p:grpSpPr bwMode="auto">
          <a:xfrm>
            <a:off x="4641850" y="1566863"/>
            <a:ext cx="2427288" cy="1457325"/>
            <a:chOff x="4462797" y="2123"/>
            <a:chExt cx="2428205" cy="1456923"/>
          </a:xfrm>
        </p:grpSpPr>
        <p:sp>
          <p:nvSpPr>
            <p:cNvPr id="25" name="Rectangle: Rounded Corners 24">
              <a:extLst>
                <a:ext uri="{FF2B5EF4-FFF2-40B4-BE49-F238E27FC236}">
                  <a16:creationId xmlns:a16="http://schemas.microsoft.com/office/drawing/2014/main" id="{0D021677-DDC1-4150-BD19-15367BE8CD7E}"/>
                </a:ext>
              </a:extLst>
            </p:cNvPr>
            <p:cNvSpPr/>
            <p:nvPr/>
          </p:nvSpPr>
          <p:spPr>
            <a:xfrm>
              <a:off x="4462797" y="2123"/>
              <a:ext cx="2428205" cy="1456923"/>
            </a:xfrm>
            <a:prstGeom prst="roundRect">
              <a:avLst>
                <a:gd name="adj" fmla="val 10000"/>
              </a:avLst>
            </a:prstGeom>
            <a:solidFill>
              <a:srgbClr val="002060"/>
            </a:solidFill>
            <a:ln w="254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Rectangle: Rounded Corners 8">
              <a:extLst>
                <a:ext uri="{FF2B5EF4-FFF2-40B4-BE49-F238E27FC236}">
                  <a16:creationId xmlns:a16="http://schemas.microsoft.com/office/drawing/2014/main" id="{FE4FC6D6-58DC-49A2-B2E3-D8BEAC08AD5A}"/>
                </a:ext>
              </a:extLst>
            </p:cNvPr>
            <p:cNvSpPr txBox="1"/>
            <p:nvPr/>
          </p:nvSpPr>
          <p:spPr>
            <a:xfrm>
              <a:off x="4505676" y="44973"/>
              <a:ext cx="2342447" cy="137122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600" dirty="0"/>
                <a:t>On account of a Protected Ground (race, religion, nationality, political opinion, membership in a particular social group)</a:t>
              </a:r>
            </a:p>
          </p:txBody>
        </p:sp>
      </p:grpSp>
      <p:grpSp>
        <p:nvGrpSpPr>
          <p:cNvPr id="37894" name="Group 6">
            <a:extLst>
              <a:ext uri="{FF2B5EF4-FFF2-40B4-BE49-F238E27FC236}">
                <a16:creationId xmlns:a16="http://schemas.microsoft.com/office/drawing/2014/main" id="{605FDD2F-E971-4D93-B9B5-EDE6255A79D3}"/>
              </a:ext>
            </a:extLst>
          </p:cNvPr>
          <p:cNvGrpSpPr>
            <a:grpSpLocks/>
          </p:cNvGrpSpPr>
          <p:nvPr/>
        </p:nvGrpSpPr>
        <p:grpSpPr bwMode="auto">
          <a:xfrm>
            <a:off x="7283450" y="1993900"/>
            <a:ext cx="514350" cy="601663"/>
            <a:chOff x="7104684" y="429487"/>
            <a:chExt cx="514779" cy="602194"/>
          </a:xfrm>
        </p:grpSpPr>
        <p:sp>
          <p:nvSpPr>
            <p:cNvPr id="23" name="Arrow: Right 22">
              <a:extLst>
                <a:ext uri="{FF2B5EF4-FFF2-40B4-BE49-F238E27FC236}">
                  <a16:creationId xmlns:a16="http://schemas.microsoft.com/office/drawing/2014/main" id="{E0F06964-2433-4348-B196-DDEA13303BD4}"/>
                </a:ext>
              </a:extLst>
            </p:cNvPr>
            <p:cNvSpPr/>
            <p:nvPr/>
          </p:nvSpPr>
          <p:spPr>
            <a:xfrm>
              <a:off x="7104684" y="429487"/>
              <a:ext cx="514779" cy="602194"/>
            </a:xfrm>
            <a:prstGeom prst="rightArrow">
              <a:avLst>
                <a:gd name="adj1" fmla="val 60000"/>
                <a:gd name="adj2" fmla="val 50000"/>
              </a:avLst>
            </a:prstGeom>
            <a:solidFill>
              <a:schemeClr val="accent4">
                <a:lumMod val="60000"/>
                <a:lumOff val="40000"/>
              </a:schemeClr>
            </a:solidFill>
            <a:ln w="12700">
              <a:solidFill>
                <a:schemeClr val="tx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4" name="Arrow: Right 10">
              <a:extLst>
                <a:ext uri="{FF2B5EF4-FFF2-40B4-BE49-F238E27FC236}">
                  <a16:creationId xmlns:a16="http://schemas.microsoft.com/office/drawing/2014/main" id="{B4CE46A5-E9AD-45E9-8C74-26180FA4CE50}"/>
                </a:ext>
              </a:extLst>
            </p:cNvPr>
            <p:cNvSpPr txBox="1"/>
            <p:nvPr/>
          </p:nvSpPr>
          <p:spPr>
            <a:xfrm>
              <a:off x="7104684" y="550243"/>
              <a:ext cx="360664" cy="36068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grpSp>
        <p:nvGrpSpPr>
          <p:cNvPr id="37895" name="Group 7">
            <a:extLst>
              <a:ext uri="{FF2B5EF4-FFF2-40B4-BE49-F238E27FC236}">
                <a16:creationId xmlns:a16="http://schemas.microsoft.com/office/drawing/2014/main" id="{E9A229E3-0F85-4631-96AF-C60F75693283}"/>
              </a:ext>
            </a:extLst>
          </p:cNvPr>
          <p:cNvGrpSpPr>
            <a:grpSpLocks/>
          </p:cNvGrpSpPr>
          <p:nvPr/>
        </p:nvGrpSpPr>
        <p:grpSpPr bwMode="auto">
          <a:xfrm>
            <a:off x="8085138" y="1657350"/>
            <a:ext cx="2428875" cy="1457325"/>
            <a:chOff x="7862284" y="2123"/>
            <a:chExt cx="2428205" cy="1456923"/>
          </a:xfrm>
        </p:grpSpPr>
        <p:sp>
          <p:nvSpPr>
            <p:cNvPr id="21" name="Rectangle: Rounded Corners 20">
              <a:extLst>
                <a:ext uri="{FF2B5EF4-FFF2-40B4-BE49-F238E27FC236}">
                  <a16:creationId xmlns:a16="http://schemas.microsoft.com/office/drawing/2014/main" id="{5A3D4FEE-5049-4403-8D7E-C0DFC89F8B6F}"/>
                </a:ext>
              </a:extLst>
            </p:cNvPr>
            <p:cNvSpPr/>
            <p:nvPr/>
          </p:nvSpPr>
          <p:spPr>
            <a:xfrm>
              <a:off x="7862284" y="2123"/>
              <a:ext cx="2428205" cy="1456923"/>
            </a:xfrm>
            <a:prstGeom prst="roundRect">
              <a:avLst>
                <a:gd name="adj" fmla="val 10000"/>
              </a:avLst>
            </a:prstGeom>
            <a:solidFill>
              <a:srgbClr val="002060"/>
            </a:solidFill>
            <a:ln w="254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ectangle: Rounded Corners 12">
              <a:extLst>
                <a:ext uri="{FF2B5EF4-FFF2-40B4-BE49-F238E27FC236}">
                  <a16:creationId xmlns:a16="http://schemas.microsoft.com/office/drawing/2014/main" id="{18E82FD0-C34C-42A6-AA23-B9ACC49C294D}"/>
                </a:ext>
              </a:extLst>
            </p:cNvPr>
            <p:cNvSpPr txBox="1"/>
            <p:nvPr/>
          </p:nvSpPr>
          <p:spPr>
            <a:xfrm>
              <a:off x="7905134" y="44974"/>
              <a:ext cx="2342504" cy="1371222"/>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a:t>By the Government or by a persecutor the government in unable or unwilling to control</a:t>
              </a:r>
            </a:p>
          </p:txBody>
        </p:sp>
      </p:grpSp>
      <p:grpSp>
        <p:nvGrpSpPr>
          <p:cNvPr id="37896" name="Group 8">
            <a:extLst>
              <a:ext uri="{FF2B5EF4-FFF2-40B4-BE49-F238E27FC236}">
                <a16:creationId xmlns:a16="http://schemas.microsoft.com/office/drawing/2014/main" id="{44D8F03F-59F7-4431-B304-F66C8F85C8A9}"/>
              </a:ext>
            </a:extLst>
          </p:cNvPr>
          <p:cNvGrpSpPr>
            <a:grpSpLocks/>
          </p:cNvGrpSpPr>
          <p:nvPr/>
        </p:nvGrpSpPr>
        <p:grpSpPr bwMode="auto">
          <a:xfrm>
            <a:off x="8953500" y="3236913"/>
            <a:ext cx="601663" cy="514350"/>
            <a:chOff x="8775290" y="1672727"/>
            <a:chExt cx="602194" cy="514779"/>
          </a:xfrm>
        </p:grpSpPr>
        <p:sp>
          <p:nvSpPr>
            <p:cNvPr id="19" name="Arrow: Right 18">
              <a:extLst>
                <a:ext uri="{FF2B5EF4-FFF2-40B4-BE49-F238E27FC236}">
                  <a16:creationId xmlns:a16="http://schemas.microsoft.com/office/drawing/2014/main" id="{1289D870-67E4-4D0A-AE78-6854598CA230}"/>
                </a:ext>
              </a:extLst>
            </p:cNvPr>
            <p:cNvSpPr/>
            <p:nvPr/>
          </p:nvSpPr>
          <p:spPr>
            <a:xfrm rot="5400000">
              <a:off x="8818998" y="1629019"/>
              <a:ext cx="514779" cy="602194"/>
            </a:xfrm>
            <a:prstGeom prst="rightArrow">
              <a:avLst>
                <a:gd name="adj1" fmla="val 60000"/>
                <a:gd name="adj2" fmla="val 50000"/>
              </a:avLst>
            </a:prstGeom>
            <a:solidFill>
              <a:schemeClr val="accent4">
                <a:lumMod val="60000"/>
                <a:lumOff val="40000"/>
              </a:schemeClr>
            </a:solidFill>
            <a:ln w="12700">
              <a:solidFill>
                <a:schemeClr val="tx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0" name="Arrow: Right 14">
              <a:extLst>
                <a:ext uri="{FF2B5EF4-FFF2-40B4-BE49-F238E27FC236}">
                  <a16:creationId xmlns:a16="http://schemas.microsoft.com/office/drawing/2014/main" id="{01705D39-8806-485C-9D17-2E833495F34A}"/>
                </a:ext>
              </a:extLst>
            </p:cNvPr>
            <p:cNvSpPr txBox="1"/>
            <p:nvPr/>
          </p:nvSpPr>
          <p:spPr>
            <a:xfrm>
              <a:off x="8896046" y="1672727"/>
              <a:ext cx="360681" cy="36066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grpSp>
        <p:nvGrpSpPr>
          <p:cNvPr id="37897" name="Group 9">
            <a:extLst>
              <a:ext uri="{FF2B5EF4-FFF2-40B4-BE49-F238E27FC236}">
                <a16:creationId xmlns:a16="http://schemas.microsoft.com/office/drawing/2014/main" id="{EC91AAFE-9EC4-40EC-A8B3-7F4471740168}"/>
              </a:ext>
            </a:extLst>
          </p:cNvPr>
          <p:cNvGrpSpPr>
            <a:grpSpLocks/>
          </p:cNvGrpSpPr>
          <p:nvPr/>
        </p:nvGrpSpPr>
        <p:grpSpPr bwMode="auto">
          <a:xfrm>
            <a:off x="8040688" y="3994150"/>
            <a:ext cx="2428875" cy="1457325"/>
            <a:chOff x="7862284" y="2430328"/>
            <a:chExt cx="2428205" cy="1456923"/>
          </a:xfrm>
        </p:grpSpPr>
        <p:sp>
          <p:nvSpPr>
            <p:cNvPr id="17" name="Rectangle: Rounded Corners 16">
              <a:extLst>
                <a:ext uri="{FF2B5EF4-FFF2-40B4-BE49-F238E27FC236}">
                  <a16:creationId xmlns:a16="http://schemas.microsoft.com/office/drawing/2014/main" id="{05761A14-24AB-4845-B7A7-163965A166FF}"/>
                </a:ext>
              </a:extLst>
            </p:cNvPr>
            <p:cNvSpPr/>
            <p:nvPr/>
          </p:nvSpPr>
          <p:spPr>
            <a:xfrm>
              <a:off x="7862284" y="2430328"/>
              <a:ext cx="2428205" cy="1456923"/>
            </a:xfrm>
            <a:prstGeom prst="roundRect">
              <a:avLst>
                <a:gd name="adj" fmla="val 10000"/>
              </a:avLst>
            </a:prstGeom>
            <a:solidFill>
              <a:srgbClr val="002060"/>
            </a:solidFill>
            <a:ln w="254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16">
              <a:extLst>
                <a:ext uri="{FF2B5EF4-FFF2-40B4-BE49-F238E27FC236}">
                  <a16:creationId xmlns:a16="http://schemas.microsoft.com/office/drawing/2014/main" id="{2475B453-C7CB-4452-803B-811296715B44}"/>
                </a:ext>
              </a:extLst>
            </p:cNvPr>
            <p:cNvSpPr txBox="1"/>
            <p:nvPr/>
          </p:nvSpPr>
          <p:spPr>
            <a:xfrm>
              <a:off x="7905134" y="2473179"/>
              <a:ext cx="2342504" cy="1371222"/>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a:t>Not Subject to any bars</a:t>
              </a:r>
            </a:p>
          </p:txBody>
        </p:sp>
      </p:grpSp>
      <p:grpSp>
        <p:nvGrpSpPr>
          <p:cNvPr id="37898" name="Group 10">
            <a:extLst>
              <a:ext uri="{FF2B5EF4-FFF2-40B4-BE49-F238E27FC236}">
                <a16:creationId xmlns:a16="http://schemas.microsoft.com/office/drawing/2014/main" id="{31605ED2-B478-4A69-A082-B93D14DEC55D}"/>
              </a:ext>
            </a:extLst>
          </p:cNvPr>
          <p:cNvGrpSpPr>
            <a:grpSpLocks/>
          </p:cNvGrpSpPr>
          <p:nvPr/>
        </p:nvGrpSpPr>
        <p:grpSpPr bwMode="auto">
          <a:xfrm>
            <a:off x="7312025" y="4422775"/>
            <a:ext cx="514350" cy="601663"/>
            <a:chOff x="7133823" y="2857692"/>
            <a:chExt cx="514779" cy="602194"/>
          </a:xfrm>
        </p:grpSpPr>
        <p:sp>
          <p:nvSpPr>
            <p:cNvPr id="15" name="Arrow: Right 14">
              <a:extLst>
                <a:ext uri="{FF2B5EF4-FFF2-40B4-BE49-F238E27FC236}">
                  <a16:creationId xmlns:a16="http://schemas.microsoft.com/office/drawing/2014/main" id="{B88A828C-ACC1-4CDC-A0F5-2423BC87D7BD}"/>
                </a:ext>
              </a:extLst>
            </p:cNvPr>
            <p:cNvSpPr/>
            <p:nvPr/>
          </p:nvSpPr>
          <p:spPr>
            <a:xfrm rot="10800000">
              <a:off x="7133823" y="2857692"/>
              <a:ext cx="514779" cy="602194"/>
            </a:xfrm>
            <a:prstGeom prst="rightArrow">
              <a:avLst>
                <a:gd name="adj1" fmla="val 60000"/>
                <a:gd name="adj2" fmla="val 50000"/>
              </a:avLst>
            </a:prstGeom>
            <a:solidFill>
              <a:schemeClr val="accent4">
                <a:lumMod val="60000"/>
                <a:lumOff val="40000"/>
              </a:schemeClr>
            </a:solidFill>
            <a:ln w="12700">
              <a:solidFill>
                <a:schemeClr val="tx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6" name="Arrow: Right 18">
              <a:extLst>
                <a:ext uri="{FF2B5EF4-FFF2-40B4-BE49-F238E27FC236}">
                  <a16:creationId xmlns:a16="http://schemas.microsoft.com/office/drawing/2014/main" id="{574CA942-2614-4461-86C4-4A4C8DAD592C}"/>
                </a:ext>
              </a:extLst>
            </p:cNvPr>
            <p:cNvSpPr txBox="1"/>
            <p:nvPr/>
          </p:nvSpPr>
          <p:spPr>
            <a:xfrm rot="21600000">
              <a:off x="7287939" y="2978448"/>
              <a:ext cx="360663" cy="36068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a:lnSpc>
                  <a:spcPct val="90000"/>
                </a:lnSpc>
                <a:spcAft>
                  <a:spcPct val="35000"/>
                </a:spcAft>
                <a:defRPr/>
              </a:pPr>
              <a:endParaRPr lang="en-US" sz="1500"/>
            </a:p>
          </p:txBody>
        </p:sp>
      </p:grpSp>
      <p:grpSp>
        <p:nvGrpSpPr>
          <p:cNvPr id="37899" name="Group 11">
            <a:extLst>
              <a:ext uri="{FF2B5EF4-FFF2-40B4-BE49-F238E27FC236}">
                <a16:creationId xmlns:a16="http://schemas.microsoft.com/office/drawing/2014/main" id="{DD85AFA4-F2E7-4791-8741-22C7DDE13735}"/>
              </a:ext>
            </a:extLst>
          </p:cNvPr>
          <p:cNvGrpSpPr>
            <a:grpSpLocks/>
          </p:cNvGrpSpPr>
          <p:nvPr/>
        </p:nvGrpSpPr>
        <p:grpSpPr bwMode="auto">
          <a:xfrm>
            <a:off x="4641850" y="3994150"/>
            <a:ext cx="2427288" cy="1457325"/>
            <a:chOff x="4462797" y="2430328"/>
            <a:chExt cx="2428205" cy="1456923"/>
          </a:xfrm>
        </p:grpSpPr>
        <p:sp>
          <p:nvSpPr>
            <p:cNvPr id="13" name="Rectangle: Rounded Corners 12">
              <a:extLst>
                <a:ext uri="{FF2B5EF4-FFF2-40B4-BE49-F238E27FC236}">
                  <a16:creationId xmlns:a16="http://schemas.microsoft.com/office/drawing/2014/main" id="{585861DE-D4EC-4996-BD0E-6BD861602391}"/>
                </a:ext>
              </a:extLst>
            </p:cNvPr>
            <p:cNvSpPr/>
            <p:nvPr/>
          </p:nvSpPr>
          <p:spPr>
            <a:xfrm>
              <a:off x="4462797" y="2430328"/>
              <a:ext cx="2428205" cy="1456923"/>
            </a:xfrm>
            <a:prstGeom prst="roundRect">
              <a:avLst>
                <a:gd name="adj" fmla="val 10000"/>
              </a:avLst>
            </a:prstGeom>
            <a:solidFill>
              <a:srgbClr val="002060"/>
            </a:solidFill>
            <a:ln w="254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Rounded Corners 20">
              <a:extLst>
                <a:ext uri="{FF2B5EF4-FFF2-40B4-BE49-F238E27FC236}">
                  <a16:creationId xmlns:a16="http://schemas.microsoft.com/office/drawing/2014/main" id="{458200F4-5FE9-41CC-92D7-597EDE2994E2}"/>
                </a:ext>
              </a:extLst>
            </p:cNvPr>
            <p:cNvSpPr txBox="1"/>
            <p:nvPr/>
          </p:nvSpPr>
          <p:spPr>
            <a:xfrm>
              <a:off x="4505676" y="2473179"/>
              <a:ext cx="2342447" cy="1371222"/>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844550">
                <a:lnSpc>
                  <a:spcPct val="90000"/>
                </a:lnSpc>
                <a:spcAft>
                  <a:spcPct val="35000"/>
                </a:spcAft>
                <a:defRPr/>
              </a:pPr>
              <a:r>
                <a:rPr lang="en-US" sz="1900" dirty="0"/>
                <a:t>Merits a favorable exercise of discretion </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8AD7EF8-C371-45B3-A9C9-07C031122645}"/>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Special Considerations for Asylum Claims from Afghanistan</a:t>
            </a:r>
          </a:p>
        </p:txBody>
      </p:sp>
      <p:sp>
        <p:nvSpPr>
          <p:cNvPr id="39939" name="Content Placeholder 2">
            <a:extLst>
              <a:ext uri="{FF2B5EF4-FFF2-40B4-BE49-F238E27FC236}">
                <a16:creationId xmlns:a16="http://schemas.microsoft.com/office/drawing/2014/main" id="{567F614F-4CC9-4EE0-8DAA-3B93C21ED896}"/>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 with any asylum claim, can show past persecution </a:t>
            </a:r>
            <a:r>
              <a:rPr lang="en-US" altLang="en-US" b="1" i="1"/>
              <a:t>or</a:t>
            </a:r>
            <a:r>
              <a:rPr lang="en-US" altLang="en-US"/>
              <a:t> a well-founded fear. </a:t>
            </a:r>
          </a:p>
          <a:p>
            <a:r>
              <a:rPr lang="en-US" altLang="en-US"/>
              <a:t>Argue multiple protected grounds</a:t>
            </a:r>
          </a:p>
          <a:p>
            <a:pPr lvl="1"/>
            <a:r>
              <a:rPr lang="en-US" altLang="en-US"/>
              <a:t>Political opinion– can be actual or imputed (pro-western political opinion)</a:t>
            </a:r>
          </a:p>
          <a:p>
            <a:pPr lvl="1"/>
            <a:r>
              <a:rPr lang="en-US" altLang="en-US"/>
              <a:t>Particular social group based on gender, or work with U.S. government or international forces, or work with NGOs</a:t>
            </a:r>
          </a:p>
          <a:p>
            <a:pPr lvl="1"/>
            <a:r>
              <a:rPr lang="en-US" altLang="en-US"/>
              <a:t>Race or nationality claims may include persecuted ethnic groups (Hazara)</a:t>
            </a:r>
          </a:p>
          <a:p>
            <a:r>
              <a:rPr lang="en-US" altLang="en-US"/>
              <a:t>Remember claims based on harm by private actors  (domestic violence, forced marriage)</a:t>
            </a:r>
          </a:p>
          <a:p>
            <a:endParaRPr lang="en-US" altLang="en-US"/>
          </a:p>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5">
            <a:extLst>
              <a:ext uri="{FF2B5EF4-FFF2-40B4-BE49-F238E27FC236}">
                <a16:creationId xmlns:a16="http://schemas.microsoft.com/office/drawing/2014/main" id="{D6C3041B-9C5E-481C-B979-4A5BD9F0E48F}"/>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Under IIRIRA, effective April 1, 1997, an applicant must demonstrate by clear and convincing evidence that his or her application for asylum was filed within one year after arrival in the United States.  INA § 208(a)(2)(B) and 8 C.F.R. § 208.4 </a:t>
            </a:r>
          </a:p>
          <a:p>
            <a:pPr eaLnBrk="1" hangingPunct="1"/>
            <a:r>
              <a:rPr lang="en-US" altLang="en-US"/>
              <a:t>2 exceptions – 8 C.F.R. </a:t>
            </a:r>
            <a:r>
              <a:rPr lang="en-US" altLang="en-US">
                <a:cs typeface="Arial" panose="020B0604020202020204" pitchFamily="34" charset="0"/>
              </a:rPr>
              <a:t>§§ 208.4(a)(4), (5)</a:t>
            </a:r>
          </a:p>
          <a:p>
            <a:pPr lvl="1" eaLnBrk="1" hangingPunct="1"/>
            <a:r>
              <a:rPr lang="en-US" altLang="en-US"/>
              <a:t>Changed circumstances that </a:t>
            </a:r>
            <a:r>
              <a:rPr lang="en-US" altLang="en-US" b="1"/>
              <a:t>materially affect eligibility </a:t>
            </a:r>
            <a:r>
              <a:rPr lang="en-US" altLang="en-US"/>
              <a:t>for asylum</a:t>
            </a:r>
          </a:p>
          <a:p>
            <a:pPr lvl="1" eaLnBrk="1" hangingPunct="1"/>
            <a:r>
              <a:rPr lang="en-US" altLang="en-US"/>
              <a:t>Extraordinary circumstances </a:t>
            </a:r>
            <a:r>
              <a:rPr lang="en-US" altLang="en-US" b="1"/>
              <a:t>relating to the delay</a:t>
            </a:r>
            <a:r>
              <a:rPr lang="en-US" altLang="en-US"/>
              <a:t> in filing the application</a:t>
            </a:r>
          </a:p>
          <a:p>
            <a:pPr lvl="2" eaLnBrk="1" hangingPunct="1"/>
            <a:r>
              <a:rPr lang="en-US" altLang="en-US"/>
              <a:t>The applicant maintained Temporary Protected Status, lawful immigrant or nonimmigrant status, </a:t>
            </a:r>
            <a:r>
              <a:rPr lang="en-US" altLang="en-US" b="1"/>
              <a:t>or was given parole</a:t>
            </a:r>
            <a:r>
              <a:rPr lang="en-US" altLang="en-US"/>
              <a:t>, until a reasonable period before the filing of the asylum application</a:t>
            </a:r>
          </a:p>
        </p:txBody>
      </p:sp>
      <p:sp>
        <p:nvSpPr>
          <p:cNvPr id="41987" name="Title 4">
            <a:extLst>
              <a:ext uri="{FF2B5EF4-FFF2-40B4-BE49-F238E27FC236}">
                <a16:creationId xmlns:a16="http://schemas.microsoft.com/office/drawing/2014/main" id="{E74B1E19-6F27-4308-92B9-67441858C88C}"/>
              </a:ext>
            </a:extLst>
          </p:cNvPr>
          <p:cNvSpPr>
            <a:spLocks noGrp="1"/>
          </p:cNvSpPr>
          <p:nvPr>
            <p:ph type="title" idx="4294967295"/>
          </p:nvPr>
        </p:nvSpPr>
        <p:spPr bwMode="auto">
          <a:xfrm>
            <a:off x="838200" y="365125"/>
            <a:ext cx="10515600"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a:t>One Year Filing Deadline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D7F7CD3-7AA2-40CD-A9CE-BBB4527D0F2C}"/>
              </a:ext>
            </a:extLst>
          </p:cNvPr>
          <p:cNvSpPr>
            <a:spLocks noGrp="1"/>
          </p:cNvSpPr>
          <p:nvPr>
            <p:ph type="title" idx="4294967295"/>
          </p:nvPr>
        </p:nvSpPr>
        <p:spPr bwMode="auto">
          <a:xfrm>
            <a:off x="955675" y="500063"/>
            <a:ext cx="10515600" cy="132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I-589 Filing Process</a:t>
            </a:r>
          </a:p>
        </p:txBody>
      </p:sp>
      <p:sp>
        <p:nvSpPr>
          <p:cNvPr id="44035" name="Content Placeholder 2">
            <a:extLst>
              <a:ext uri="{FF2B5EF4-FFF2-40B4-BE49-F238E27FC236}">
                <a16:creationId xmlns:a16="http://schemas.microsoft.com/office/drawing/2014/main" id="{D84E472C-838B-47A3-B36D-2B8E534DBD33}"/>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Instructions are on USCIS website, https://www.uscis.gov/i-589</a:t>
            </a:r>
          </a:p>
          <a:p>
            <a:r>
              <a:rPr lang="en-US" altLang="en-US"/>
              <a:t>File with a Service Center (depending on individual’s location in the U.S.).  </a:t>
            </a:r>
          </a:p>
          <a:p>
            <a:r>
              <a:rPr lang="en-US" altLang="en-US"/>
              <a:t>Service Center will issue receipt and biometrics notice and then will transfer to local asylum office for interview. </a:t>
            </a:r>
          </a:p>
          <a:p>
            <a:r>
              <a:rPr lang="en-US" altLang="en-US"/>
              <a:t>Asylum office may approve, deny (if maintaining valid parole status), or refer to court (if no longer in valid parole status).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0897268-597C-420A-9E15-8EB980C9088A}"/>
              </a:ext>
            </a:extLst>
          </p:cNvPr>
          <p:cNvSpPr>
            <a:spLocks noGrp="1"/>
          </p:cNvSpPr>
          <p:nvPr>
            <p:ph type="ctrTitle" idx="4294967295"/>
          </p:nvPr>
        </p:nvSpPr>
        <p:spPr bwMode="auto">
          <a:xfrm>
            <a:off x="1524000" y="1122363"/>
            <a:ext cx="9144000" cy="2387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br>
              <a:rPr lang="en-US" altLang="en-US" dirty="0"/>
            </a:br>
            <a:br>
              <a:rPr lang="en-US" altLang="en-US" dirty="0"/>
            </a:br>
            <a:r>
              <a:rPr lang="en-US" altLang="en-US" b="1" dirty="0">
                <a:solidFill>
                  <a:schemeClr val="bg1"/>
                </a:solidFill>
                <a:latin typeface="+mn-lt"/>
              </a:rPr>
              <a:t>Other Forms of Relief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9B7DDF7-4FED-4993-BA02-6A9DEAAF68BC}"/>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Screen for Victim-Based or Other Humanitarian Relief</a:t>
            </a:r>
          </a:p>
        </p:txBody>
      </p:sp>
      <p:sp>
        <p:nvSpPr>
          <p:cNvPr id="47107" name="Content Placeholder 2">
            <a:extLst>
              <a:ext uri="{FF2B5EF4-FFF2-40B4-BE49-F238E27FC236}">
                <a16:creationId xmlns:a16="http://schemas.microsoft.com/office/drawing/2014/main" id="{91FF2F3C-018D-4376-B79E-1F66C59DC39A}"/>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Special Immigrant Juvenile status</a:t>
            </a:r>
            <a:r>
              <a:rPr lang="en-US" altLang="en-US"/>
              <a:t>: </a:t>
            </a:r>
            <a:r>
              <a:rPr lang="en-US" altLang="en-US">
                <a:cs typeface="Times New Roman" panose="02020603050405020304" pitchFamily="18" charset="0"/>
              </a:rPr>
              <a:t>For immigrant children who are victims of abuse, abandonment, or neglect by one or both parents. Provides a pathway to legal permanent residence</a:t>
            </a:r>
          </a:p>
          <a:p>
            <a:pPr eaLnBrk="1" hangingPunct="1"/>
            <a:r>
              <a:rPr lang="en-US" altLang="en-US" b="1" u="sng"/>
              <a:t>U visas: </a:t>
            </a:r>
            <a:r>
              <a:rPr lang="en-US" altLang="en-US"/>
              <a:t>Victim of qualifying crime; Substantial physical or mental abuse resulting from crime; Possess information about crime; Help in investigation and/or prosecution</a:t>
            </a:r>
          </a:p>
          <a:p>
            <a:r>
              <a:rPr lang="en-US" altLang="en-US" b="1" u="sng"/>
              <a:t>VAWA: </a:t>
            </a:r>
            <a:r>
              <a:rPr lang="en-US" altLang="en-US"/>
              <a:t>Offshoot of family-based immigration system. Allows for self-petitioning by certain abused spouses and children of US citizens or lawful permanent residents.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7A31242-1CE1-4EF4-84E9-3AD1C189C3DB}"/>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Helpful Government Links</a:t>
            </a:r>
          </a:p>
        </p:txBody>
      </p:sp>
      <p:sp>
        <p:nvSpPr>
          <p:cNvPr id="48131" name="Content Placeholder 2">
            <a:extLst>
              <a:ext uri="{FF2B5EF4-FFF2-40B4-BE49-F238E27FC236}">
                <a16:creationId xmlns:a16="http://schemas.microsoft.com/office/drawing/2014/main" id="{E445A40C-0676-4C0E-8F4D-040C8368108C}"/>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Information for Afghans: Operation Allies Welcome </a:t>
            </a:r>
            <a:r>
              <a:rPr lang="en-US" altLang="en-US">
                <a:hlinkClick r:id="rId2"/>
              </a:rPr>
              <a:t>https://www.uscis.gov/humanitarian/information-for-afghans</a:t>
            </a:r>
            <a:endParaRPr lang="en-US" altLang="en-US"/>
          </a:p>
          <a:p>
            <a:r>
              <a:rPr lang="en-US" altLang="en-US"/>
              <a:t>File online change of address: </a:t>
            </a:r>
            <a:r>
              <a:rPr lang="en-US" altLang="en-US">
                <a:hlinkClick r:id="rId3"/>
              </a:rPr>
              <a:t>https://www.uscis.gov/ar-11</a:t>
            </a:r>
            <a:endParaRPr lang="en-US" altLang="en-US"/>
          </a:p>
          <a:p>
            <a:r>
              <a:rPr lang="en-US" altLang="en-US"/>
              <a:t>Check case status online: </a:t>
            </a:r>
            <a:r>
              <a:rPr lang="en-US" altLang="en-US">
                <a:hlinkClick r:id="rId4"/>
              </a:rPr>
              <a:t>https://egov.uscis.gov/casestatus/landing.do</a:t>
            </a:r>
            <a:endParaRPr lang="en-US" altLang="en-US"/>
          </a:p>
          <a:p>
            <a:endParaRPr lang="en-US" altLang="en-US"/>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p:cNvPicPr>
          <p:nvPr/>
        </p:nvPicPr>
        <p:blipFill>
          <a:blip r:embed="rId2" cstate="print"/>
          <a:srcRect/>
          <a:stretch>
            <a:fillRect/>
          </a:stretch>
        </p:blipFill>
        <p:spPr bwMode="auto">
          <a:xfrm>
            <a:off x="4243345" y="2596751"/>
            <a:ext cx="3781509" cy="1882240"/>
          </a:xfrm>
          <a:prstGeom prst="rect">
            <a:avLst/>
          </a:prstGeom>
          <a:noFill/>
          <a:ln w="9525">
            <a:noFill/>
            <a:miter lim="800000"/>
            <a:headEnd/>
            <a:tailEnd/>
          </a:ln>
        </p:spPr>
      </p:pic>
      <p:sp>
        <p:nvSpPr>
          <p:cNvPr id="6" name="Rectangle 5"/>
          <p:cNvSpPr/>
          <p:nvPr/>
        </p:nvSpPr>
        <p:spPr>
          <a:xfrm>
            <a:off x="1828800" y="657762"/>
            <a:ext cx="8763000" cy="1200329"/>
          </a:xfrm>
          <a:prstGeom prst="rect">
            <a:avLst/>
          </a:prstGeom>
        </p:spPr>
        <p:txBody>
          <a:bodyPr wrap="square">
            <a:spAutoFit/>
          </a:bodyPr>
          <a:lstStyle/>
          <a:p>
            <a:pPr algn="ctr">
              <a:defRPr/>
            </a:pPr>
            <a:r>
              <a:rPr lang="en-US" sz="3600" b="1" dirty="0">
                <a:solidFill>
                  <a:srgbClr val="4BACC6">
                    <a:lumMod val="50000"/>
                  </a:srgbClr>
                </a:solidFill>
                <a:effectLst>
                  <a:outerShdw blurRad="38100" dist="38100" dir="2700000" algn="tl">
                    <a:srgbClr val="000000">
                      <a:alpha val="43137"/>
                    </a:srgbClr>
                  </a:outerShdw>
                </a:effectLst>
                <a:latin typeface="Gill Sans MT"/>
              </a:rPr>
              <a:t>Benefits and Services for Afghan Evacuees</a:t>
            </a:r>
          </a:p>
        </p:txBody>
      </p:sp>
      <p:sp>
        <p:nvSpPr>
          <p:cNvPr id="7" name="Rectangle 6">
            <a:extLst>
              <a:ext uri="{FF2B5EF4-FFF2-40B4-BE49-F238E27FC236}">
                <a16:creationId xmlns:a16="http://schemas.microsoft.com/office/drawing/2014/main" id="{30CF06AE-860F-487C-B257-48F6D1634672}"/>
              </a:ext>
            </a:extLst>
          </p:cNvPr>
          <p:cNvSpPr/>
          <p:nvPr/>
        </p:nvSpPr>
        <p:spPr>
          <a:xfrm>
            <a:off x="4243345" y="4795797"/>
            <a:ext cx="3781509" cy="1569660"/>
          </a:xfrm>
          <a:prstGeom prst="rect">
            <a:avLst/>
          </a:prstGeom>
        </p:spPr>
        <p:txBody>
          <a:bodyPr wrap="square">
            <a:spAutoFit/>
          </a:bodyPr>
          <a:lstStyle/>
          <a:p>
            <a:pPr algn="ctr">
              <a:defRPr/>
            </a:pPr>
            <a:r>
              <a:rPr lang="en-US" sz="2400" dirty="0">
                <a:solidFill>
                  <a:srgbClr val="4BACC6">
                    <a:lumMod val="50000"/>
                  </a:srgbClr>
                </a:solidFill>
                <a:latin typeface="Gill Sans MT"/>
              </a:rPr>
              <a:t>Mark Greenberg</a:t>
            </a:r>
          </a:p>
          <a:p>
            <a:pPr algn="ctr">
              <a:defRPr/>
            </a:pPr>
            <a:r>
              <a:rPr lang="en-US" sz="2400" dirty="0">
                <a:solidFill>
                  <a:srgbClr val="4BACC6">
                    <a:lumMod val="50000"/>
                  </a:srgbClr>
                </a:solidFill>
                <a:latin typeface="Gill Sans MT"/>
              </a:rPr>
              <a:t>Director, Human Services Initiative</a:t>
            </a:r>
          </a:p>
          <a:p>
            <a:pPr algn="ctr">
              <a:defRPr/>
            </a:pPr>
            <a:r>
              <a:rPr lang="en-US" sz="2400" dirty="0">
                <a:solidFill>
                  <a:srgbClr val="4BACC6">
                    <a:lumMod val="50000"/>
                  </a:srgbClr>
                </a:solidFill>
                <a:latin typeface="Gill Sans MT"/>
              </a:rPr>
              <a:t>October 14, 2021</a:t>
            </a:r>
          </a:p>
        </p:txBody>
      </p:sp>
    </p:spTree>
    <p:extLst>
      <p:ext uri="{BB962C8B-B14F-4D97-AF65-F5344CB8AC3E}">
        <p14:creationId xmlns:p14="http://schemas.microsoft.com/office/powerpoint/2010/main" val="68237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39472" y="0"/>
            <a:ext cx="8113059"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pPr eaLnBrk="1" fontAlgn="auto" hangingPunct="1">
              <a:lnSpc>
                <a:spcPct val="200000"/>
              </a:lnSpc>
              <a:spcAft>
                <a:spcPts val="0"/>
              </a:spcAft>
              <a:defRPr/>
            </a:pPr>
            <a:r>
              <a:rPr lang="en-US" sz="3600" dirty="0">
                <a:solidFill>
                  <a:prstClr val="white"/>
                </a:solidFill>
              </a:rPr>
              <a:t>This Presentation</a:t>
            </a:r>
          </a:p>
          <a:p>
            <a:pPr eaLnBrk="1" fontAlgn="auto" hangingPunct="1">
              <a:spcAft>
                <a:spcPts val="0"/>
              </a:spcAft>
              <a:defRPr/>
            </a:pPr>
            <a:endParaRPr lang="en-US" sz="4000" dirty="0">
              <a:solidFill>
                <a:prstClr val="white"/>
              </a:solidFill>
            </a:endParaRPr>
          </a:p>
        </p:txBody>
      </p:sp>
      <p:sp>
        <p:nvSpPr>
          <p:cNvPr id="4" name="TextBox 3"/>
          <p:cNvSpPr txBox="1"/>
          <p:nvPr/>
        </p:nvSpPr>
        <p:spPr>
          <a:xfrm>
            <a:off x="1853443" y="1590097"/>
            <a:ext cx="8446435" cy="3668055"/>
          </a:xfrm>
          <a:prstGeom prst="rect">
            <a:avLst/>
          </a:prstGeom>
          <a:noFill/>
        </p:spPr>
        <p:txBody>
          <a:bodyPr wrap="square" lIns="91440" tIns="45720" rIns="91440" bIns="45720" rtlCol="0" anchor="t">
            <a:spAutoFit/>
          </a:bodyPr>
          <a:lstStyle/>
          <a:p>
            <a:pPr marL="742950" indent="-742950">
              <a:spcAft>
                <a:spcPts val="1800"/>
              </a:spcAft>
              <a:buFont typeface="Arial" panose="020B0604020202020204" pitchFamily="34" charset="0"/>
              <a:buChar char="•"/>
            </a:pPr>
            <a:r>
              <a:rPr lang="en-US" sz="3200" dirty="0">
                <a:solidFill>
                  <a:srgbClr val="215968"/>
                </a:solidFill>
                <a:latin typeface="+mn-lt"/>
              </a:rPr>
              <a:t>Who is eligible for which public benefits and services among Afghan evacuees.</a:t>
            </a:r>
          </a:p>
          <a:p>
            <a:pPr marL="742950" indent="-742950">
              <a:spcAft>
                <a:spcPts val="1800"/>
              </a:spcAft>
              <a:buFont typeface="Arial" panose="020B0604020202020204" pitchFamily="34" charset="0"/>
              <a:buChar char="•"/>
            </a:pPr>
            <a:r>
              <a:rPr lang="en-US" sz="3200" dirty="0">
                <a:solidFill>
                  <a:srgbClr val="215968"/>
                </a:solidFill>
                <a:latin typeface="+mn-lt"/>
              </a:rPr>
              <a:t>Some considerations in engaging with health and human services agencies and state refugee coordinators. </a:t>
            </a:r>
          </a:p>
          <a:p>
            <a:pPr marL="742950" indent="-742950">
              <a:lnSpc>
                <a:spcPct val="150000"/>
              </a:lnSpc>
              <a:spcAft>
                <a:spcPts val="1800"/>
              </a:spcAft>
              <a:buFont typeface="Arial" panose="020B0604020202020204" pitchFamily="34" charset="0"/>
              <a:buChar char="•"/>
            </a:pPr>
            <a:endParaRPr lang="en-US" sz="3200" dirty="0">
              <a:solidFill>
                <a:schemeClr val="accent5">
                  <a:lumMod val="50000"/>
                </a:schemeClr>
              </a:solidFill>
              <a:latin typeface="+mn-lt"/>
            </a:endParaRPr>
          </a:p>
        </p:txBody>
      </p:sp>
      <p:sp>
        <p:nvSpPr>
          <p:cNvPr id="2" name="Slide Number Placeholder 1">
            <a:extLst>
              <a:ext uri="{FF2B5EF4-FFF2-40B4-BE49-F238E27FC236}">
                <a16:creationId xmlns:a16="http://schemas.microsoft.com/office/drawing/2014/main" id="{2430390E-7CBE-44EA-A7BC-508ECA66AD19}"/>
              </a:ext>
            </a:extLst>
          </p:cNvPr>
          <p:cNvSpPr>
            <a:spLocks noGrp="1"/>
          </p:cNvSpPr>
          <p:nvPr>
            <p:ph type="sldNum" sz="quarter" idx="12"/>
          </p:nvPr>
        </p:nvSpPr>
        <p:spPr>
          <a:xfrm>
            <a:off x="6725478" y="6526742"/>
            <a:ext cx="2133600" cy="365125"/>
          </a:xfrm>
        </p:spPr>
        <p:txBody>
          <a:bodyPr/>
          <a:lstStyle/>
          <a:p>
            <a:pPr>
              <a:defRPr/>
            </a:pPr>
            <a:fld id="{BAE22341-223D-435A-B5F9-D5F78BB09FEA}"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78151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927582" y="2234065"/>
            <a:ext cx="3538158" cy="2123658"/>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Today’s webinar agenda:</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071FE820-CEDE-41E3-A008-3D5E65517D92}"/>
              </a:ext>
            </a:extLst>
          </p:cNvPr>
          <p:cNvSpPr/>
          <p:nvPr/>
        </p:nvSpPr>
        <p:spPr>
          <a:xfrm>
            <a:off x="5201803" y="198240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6068037" y="1783500"/>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Afghan Legal Status and Documentation</a:t>
            </a:r>
          </a:p>
        </p:txBody>
      </p:sp>
      <p:sp>
        <p:nvSpPr>
          <p:cNvPr id="14" name="Oval 13">
            <a:extLst>
              <a:ext uri="{FF2B5EF4-FFF2-40B4-BE49-F238E27FC236}">
                <a16:creationId xmlns:a16="http://schemas.microsoft.com/office/drawing/2014/main" id="{A9C5F257-C6F8-4600-B637-AEFF447306D5}"/>
              </a:ext>
            </a:extLst>
          </p:cNvPr>
          <p:cNvSpPr/>
          <p:nvPr/>
        </p:nvSpPr>
        <p:spPr>
          <a:xfrm>
            <a:off x="5201803" y="3163541"/>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6068037" y="2964635"/>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Eligible Benefits and Services for Afghans</a:t>
            </a:r>
            <a:endParaRPr lang="en-US" sz="2000">
              <a:latin typeface="Open Sans"/>
              <a:ea typeface="Open Sans"/>
              <a:cs typeface="Open Sans"/>
            </a:endParaRPr>
          </a:p>
        </p:txBody>
      </p:sp>
      <p:sp>
        <p:nvSpPr>
          <p:cNvPr id="16" name="Oval 15">
            <a:extLst>
              <a:ext uri="{FF2B5EF4-FFF2-40B4-BE49-F238E27FC236}">
                <a16:creationId xmlns:a16="http://schemas.microsoft.com/office/drawing/2014/main" id="{DC57F638-93B8-49BB-9897-6A516F941556}"/>
              </a:ext>
            </a:extLst>
          </p:cNvPr>
          <p:cNvSpPr/>
          <p:nvPr/>
        </p:nvSpPr>
        <p:spPr>
          <a:xfrm>
            <a:off x="5201803" y="435057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6038475" y="4145770"/>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Open Sans"/>
                <a:ea typeface="Open Sans"/>
                <a:cs typeface="Open Sans"/>
              </a:rPr>
              <a:t>Q&amp;A</a:t>
            </a:r>
            <a:endParaRPr lang="en-US" sz="2000">
              <a:latin typeface="Open Sans"/>
              <a:ea typeface="Open Sans"/>
              <a:cs typeface="Open Sans"/>
            </a:endParaRPr>
          </a:p>
        </p:txBody>
      </p:sp>
    </p:spTree>
    <p:extLst>
      <p:ext uri="{BB962C8B-B14F-4D97-AF65-F5344CB8AC3E}">
        <p14:creationId xmlns:p14="http://schemas.microsoft.com/office/powerpoint/2010/main" val="803101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2AF269-8471-44B0-AEB7-EA72EF13550A}"/>
              </a:ext>
            </a:extLst>
          </p:cNvPr>
          <p:cNvSpPr txBox="1">
            <a:spLocks/>
          </p:cNvSpPr>
          <p:nvPr/>
        </p:nvSpPr>
        <p:spPr>
          <a:xfrm>
            <a:off x="1866900" y="0"/>
            <a:ext cx="8458200"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pPr eaLnBrk="1" fontAlgn="auto" hangingPunct="1">
              <a:lnSpc>
                <a:spcPct val="200000"/>
              </a:lnSpc>
              <a:spcAft>
                <a:spcPts val="0"/>
              </a:spcAft>
              <a:defRPr/>
            </a:pPr>
            <a:r>
              <a:rPr lang="en-US" sz="3600" dirty="0">
                <a:solidFill>
                  <a:prstClr val="white"/>
                </a:solidFill>
              </a:rPr>
              <a:t>Principal Categories for Arriving Evacuees</a:t>
            </a:r>
          </a:p>
        </p:txBody>
      </p:sp>
      <p:sp>
        <p:nvSpPr>
          <p:cNvPr id="11" name="TextBox 10">
            <a:extLst>
              <a:ext uri="{FF2B5EF4-FFF2-40B4-BE49-F238E27FC236}">
                <a16:creationId xmlns:a16="http://schemas.microsoft.com/office/drawing/2014/main" id="{4E5A67B6-0533-4F54-95E3-9C85F8A08261}"/>
              </a:ext>
            </a:extLst>
          </p:cNvPr>
          <p:cNvSpPr txBox="1"/>
          <p:nvPr/>
        </p:nvSpPr>
        <p:spPr>
          <a:xfrm>
            <a:off x="1869142" y="1747808"/>
            <a:ext cx="8722658" cy="4955203"/>
          </a:xfrm>
          <a:prstGeom prst="rect">
            <a:avLst/>
          </a:prstGeom>
          <a:noFill/>
        </p:spPr>
        <p:txBody>
          <a:bodyPr wrap="square" lIns="91440" tIns="45720" rIns="91440" bIns="45720" rtlCol="0" anchor="t">
            <a:spAutoFit/>
          </a:bodyPr>
          <a:lstStyle/>
          <a:p>
            <a:pPr marL="342900" indent="-342900">
              <a:spcAft>
                <a:spcPts val="0"/>
              </a:spcAft>
              <a:buFont typeface="Arial" panose="020B0604020202020204" pitchFamily="34" charset="0"/>
              <a:buChar char="•"/>
            </a:pPr>
            <a:r>
              <a:rPr lang="en-US" sz="3200" dirty="0">
                <a:solidFill>
                  <a:srgbClr val="215968"/>
                </a:solidFill>
                <a:latin typeface="+mn-lt"/>
              </a:rPr>
              <a:t>Principal groups will be:</a:t>
            </a:r>
          </a:p>
          <a:p>
            <a:pPr marL="800100" lvl="1" indent="-342900">
              <a:spcAft>
                <a:spcPts val="0"/>
              </a:spcAft>
              <a:buFont typeface="Arial" panose="020B0604020202020204" pitchFamily="34" charset="0"/>
              <a:buChar char="•"/>
            </a:pPr>
            <a:r>
              <a:rPr lang="en-US" sz="3200" dirty="0">
                <a:solidFill>
                  <a:srgbClr val="215968"/>
                </a:solidFill>
                <a:latin typeface="+mn-lt"/>
              </a:rPr>
              <a:t>Refugees and Special Immigrant Visa (SIV) holders</a:t>
            </a:r>
          </a:p>
          <a:p>
            <a:pPr marL="800100" lvl="1" indent="-342900">
              <a:spcAft>
                <a:spcPts val="0"/>
              </a:spcAft>
              <a:buFont typeface="Arial" panose="020B0604020202020204" pitchFamily="34" charset="0"/>
              <a:buChar char="•"/>
            </a:pPr>
            <a:r>
              <a:rPr lang="en-US" sz="3200" dirty="0">
                <a:solidFill>
                  <a:srgbClr val="215968"/>
                </a:solidFill>
                <a:latin typeface="+mn-lt"/>
              </a:rPr>
              <a:t>Parolees with pending SIV applications --- SQ/SI parolees</a:t>
            </a:r>
          </a:p>
          <a:p>
            <a:pPr marL="800100" lvl="1" indent="-342900">
              <a:spcAft>
                <a:spcPts val="0"/>
              </a:spcAft>
              <a:buFont typeface="Arial" panose="020B0604020202020204" pitchFamily="34" charset="0"/>
              <a:buChar char="•"/>
            </a:pPr>
            <a:r>
              <a:rPr lang="en-US" sz="3200" dirty="0">
                <a:solidFill>
                  <a:srgbClr val="215968"/>
                </a:solidFill>
                <a:latin typeface="+mn-lt"/>
              </a:rPr>
              <a:t>Humanitarian parolees, likely to be seeking asylum.</a:t>
            </a:r>
          </a:p>
          <a:p>
            <a:pPr marL="342900" indent="-342900">
              <a:spcAft>
                <a:spcPts val="0"/>
              </a:spcAft>
              <a:buFont typeface="Arial" panose="020B0604020202020204" pitchFamily="34" charset="0"/>
              <a:buChar char="•"/>
            </a:pPr>
            <a:r>
              <a:rPr lang="en-US" sz="3200" dirty="0">
                <a:solidFill>
                  <a:srgbClr val="215968"/>
                </a:solidFill>
                <a:latin typeface="+mn-lt"/>
              </a:rPr>
              <a:t>Most are likely to be humanitarian parolees.</a:t>
            </a:r>
          </a:p>
          <a:p>
            <a:pPr marL="342900" indent="-342900">
              <a:spcAft>
                <a:spcPts val="0"/>
              </a:spcAft>
              <a:buFont typeface="Arial" panose="020B0604020202020204" pitchFamily="34" charset="0"/>
              <a:buChar char="•"/>
            </a:pPr>
            <a:endParaRPr lang="en-US" sz="3200" dirty="0">
              <a:solidFill>
                <a:srgbClr val="215968"/>
              </a:solidFill>
              <a:latin typeface="+mn-lt"/>
            </a:endParaRPr>
          </a:p>
          <a:p>
            <a:pPr marL="342900" indent="-342900">
              <a:spcAft>
                <a:spcPts val="0"/>
              </a:spcAft>
              <a:buFont typeface="Arial" panose="020B0604020202020204" pitchFamily="34" charset="0"/>
              <a:buChar char="•"/>
            </a:pPr>
            <a:endParaRPr lang="en-US" sz="2800" dirty="0">
              <a:solidFill>
                <a:srgbClr val="215968"/>
              </a:solidFill>
              <a:latin typeface="+mn-lt"/>
            </a:endParaRPr>
          </a:p>
        </p:txBody>
      </p:sp>
      <p:sp>
        <p:nvSpPr>
          <p:cNvPr id="2" name="Slide Number Placeholder 1">
            <a:extLst>
              <a:ext uri="{FF2B5EF4-FFF2-40B4-BE49-F238E27FC236}">
                <a16:creationId xmlns:a16="http://schemas.microsoft.com/office/drawing/2014/main" id="{4CAAEDD0-EC6E-4F92-B2C8-89D2435AC05E}"/>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1177223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791200" y="0"/>
            <a:ext cx="8609603"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pPr>
              <a:lnSpc>
                <a:spcPct val="200000"/>
              </a:lnSpc>
            </a:pPr>
            <a:r>
              <a:rPr lang="en-US" sz="3600" dirty="0">
                <a:solidFill>
                  <a:schemeClr val="bg1"/>
                </a:solidFill>
              </a:rPr>
              <a:t>Benefits and Services Eligibility	</a:t>
            </a:r>
          </a:p>
        </p:txBody>
      </p:sp>
      <p:sp>
        <p:nvSpPr>
          <p:cNvPr id="3" name="TextBox 2">
            <a:extLst>
              <a:ext uri="{FF2B5EF4-FFF2-40B4-BE49-F238E27FC236}">
                <a16:creationId xmlns:a16="http://schemas.microsoft.com/office/drawing/2014/main" id="{5E22EDA4-739C-4DE5-B251-CA1077837E9A}"/>
              </a:ext>
            </a:extLst>
          </p:cNvPr>
          <p:cNvSpPr txBox="1"/>
          <p:nvPr/>
        </p:nvSpPr>
        <p:spPr>
          <a:xfrm>
            <a:off x="1823748" y="1686506"/>
            <a:ext cx="8435046" cy="566308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rgbClr val="215968"/>
                </a:solidFill>
                <a:latin typeface="+mn-lt"/>
              </a:rPr>
              <a:t>Until September 30, there were significant limits on eligibility for humanitarian parolees.  Under Continuing Resolution, </a:t>
            </a:r>
            <a:r>
              <a:rPr lang="en-US" sz="2400" b="1" dirty="0">
                <a:solidFill>
                  <a:srgbClr val="215968"/>
                </a:solidFill>
                <a:latin typeface="+mn-lt"/>
              </a:rPr>
              <a:t>parolees are eligible for benefits and services to the same extent as refugees.</a:t>
            </a:r>
          </a:p>
          <a:p>
            <a:pPr marL="285750" indent="-285750">
              <a:buFont typeface="Arial" panose="020B0604020202020204" pitchFamily="34" charset="0"/>
              <a:buChar char="•"/>
            </a:pPr>
            <a:r>
              <a:rPr lang="en-US" sz="2400" dirty="0">
                <a:solidFill>
                  <a:srgbClr val="215968"/>
                </a:solidFill>
                <a:latin typeface="+mn-lt"/>
              </a:rPr>
              <a:t>This applies to persons who:</a:t>
            </a:r>
          </a:p>
          <a:p>
            <a:pPr marL="742950" lvl="1" indent="-285750">
              <a:buFont typeface="Arial" panose="020B0604020202020204" pitchFamily="34" charset="0"/>
              <a:buChar char="•"/>
            </a:pPr>
            <a:r>
              <a:rPr lang="en-US" sz="2400" dirty="0">
                <a:solidFill>
                  <a:srgbClr val="215968"/>
                </a:solidFill>
                <a:latin typeface="+mn-lt"/>
              </a:rPr>
              <a:t>Enter the US as a parolee between July 31, 2021 and September 30, 2022; or</a:t>
            </a:r>
          </a:p>
          <a:p>
            <a:pPr marL="742950" lvl="1" indent="-285750">
              <a:buFont typeface="Arial" panose="020B0604020202020204" pitchFamily="34" charset="0"/>
              <a:buChar char="•"/>
            </a:pPr>
            <a:r>
              <a:rPr lang="en-US" sz="2400" dirty="0">
                <a:solidFill>
                  <a:srgbClr val="215968"/>
                </a:solidFill>
                <a:latin typeface="+mn-lt"/>
              </a:rPr>
              <a:t>Enter after September 30, 2022 as the spouse or child of someone entered as a parolee by September 30, 2022 or is the parent or guardian of someone who entered as an unaccompanied child.  </a:t>
            </a:r>
          </a:p>
          <a:p>
            <a:pPr marL="285750" indent="-285750">
              <a:buFont typeface="Arial" panose="020B0604020202020204" pitchFamily="34" charset="0"/>
              <a:buChar char="•"/>
            </a:pPr>
            <a:r>
              <a:rPr lang="en-US" sz="2400" dirty="0">
                <a:solidFill>
                  <a:srgbClr val="215968"/>
                </a:solidFill>
                <a:latin typeface="+mn-lt"/>
              </a:rPr>
              <a:t>Eligibility for parolees will continue until March 31, 2023 or parole ends, whichever is later.  </a:t>
            </a:r>
          </a:p>
          <a:p>
            <a:pPr marL="742950" lvl="1" indent="-285750">
              <a:buFont typeface="Arial" panose="020B0604020202020204" pitchFamily="34" charset="0"/>
              <a:buChar char="•"/>
            </a:pPr>
            <a:endParaRPr lang="en-US" sz="2500" dirty="0">
              <a:solidFill>
                <a:srgbClr val="215968"/>
              </a:solidFill>
              <a:latin typeface="+mn-lt"/>
            </a:endParaRPr>
          </a:p>
          <a:p>
            <a:pPr marL="742950" lvl="1" indent="-285750">
              <a:buFont typeface="Arial" panose="020B0604020202020204" pitchFamily="34" charset="0"/>
              <a:buChar char="•"/>
            </a:pPr>
            <a:endParaRPr lang="en-US" sz="2500" dirty="0">
              <a:solidFill>
                <a:srgbClr val="215968"/>
              </a:solidFill>
              <a:latin typeface="+mn-lt"/>
            </a:endParaRPr>
          </a:p>
        </p:txBody>
      </p:sp>
      <p:sp>
        <p:nvSpPr>
          <p:cNvPr id="4" name="Slide Number Placeholder 3">
            <a:extLst>
              <a:ext uri="{FF2B5EF4-FFF2-40B4-BE49-F238E27FC236}">
                <a16:creationId xmlns:a16="http://schemas.microsoft.com/office/drawing/2014/main" id="{66654ABA-260E-40FC-85E9-F61FEDF04791}"/>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044823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786148" y="0"/>
            <a:ext cx="8609603"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r>
              <a:rPr lang="en-US" sz="3600" dirty="0">
                <a:solidFill>
                  <a:schemeClr val="bg1"/>
                </a:solidFill>
              </a:rPr>
              <a:t>Reception and Placement/ </a:t>
            </a:r>
          </a:p>
          <a:p>
            <a:r>
              <a:rPr lang="en-US" sz="3600" dirty="0">
                <a:solidFill>
                  <a:schemeClr val="bg1"/>
                </a:solidFill>
              </a:rPr>
              <a:t>Afghan Placement and Assistance</a:t>
            </a:r>
          </a:p>
        </p:txBody>
      </p:sp>
      <p:sp>
        <p:nvSpPr>
          <p:cNvPr id="3" name="TextBox 2">
            <a:extLst>
              <a:ext uri="{FF2B5EF4-FFF2-40B4-BE49-F238E27FC236}">
                <a16:creationId xmlns:a16="http://schemas.microsoft.com/office/drawing/2014/main" id="{5E22EDA4-739C-4DE5-B251-CA1077837E9A}"/>
              </a:ext>
            </a:extLst>
          </p:cNvPr>
          <p:cNvSpPr txBox="1"/>
          <p:nvPr/>
        </p:nvSpPr>
        <p:spPr>
          <a:xfrm>
            <a:off x="1818696" y="1671348"/>
            <a:ext cx="8458200" cy="393954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500" dirty="0">
                <a:solidFill>
                  <a:srgbClr val="215968"/>
                </a:solidFill>
                <a:latin typeface="+mn-lt"/>
              </a:rPr>
              <a:t>Reception and Placement Program will assist:</a:t>
            </a:r>
          </a:p>
          <a:p>
            <a:pPr marL="742950" lvl="1" indent="-285750">
              <a:buFont typeface="Arial" panose="020B0604020202020204" pitchFamily="34" charset="0"/>
              <a:buChar char="•"/>
            </a:pPr>
            <a:r>
              <a:rPr lang="en-US" sz="2500" dirty="0">
                <a:solidFill>
                  <a:srgbClr val="215968"/>
                </a:solidFill>
                <a:latin typeface="+mn-lt"/>
              </a:rPr>
              <a:t>Refugees </a:t>
            </a:r>
          </a:p>
          <a:p>
            <a:pPr marL="742950" lvl="1" indent="-285750">
              <a:buFont typeface="Arial" panose="020B0604020202020204" pitchFamily="34" charset="0"/>
              <a:buChar char="•"/>
            </a:pPr>
            <a:r>
              <a:rPr lang="en-US" sz="2500" dirty="0">
                <a:solidFill>
                  <a:srgbClr val="215968"/>
                </a:solidFill>
                <a:latin typeface="+mn-lt"/>
              </a:rPr>
              <a:t>SIV holders</a:t>
            </a:r>
          </a:p>
          <a:p>
            <a:pPr marL="742950" lvl="1" indent="-285750">
              <a:buFont typeface="Arial" panose="020B0604020202020204" pitchFamily="34" charset="0"/>
              <a:buChar char="•"/>
            </a:pPr>
            <a:r>
              <a:rPr lang="en-US" sz="2500" dirty="0">
                <a:solidFill>
                  <a:srgbClr val="215968"/>
                </a:solidFill>
                <a:latin typeface="+mn-lt"/>
              </a:rPr>
              <a:t>SQ/SI parolees</a:t>
            </a:r>
          </a:p>
          <a:p>
            <a:pPr marL="742950" lvl="1" indent="-285750">
              <a:buFont typeface="Arial" panose="020B0604020202020204" pitchFamily="34" charset="0"/>
              <a:buChar char="•"/>
            </a:pPr>
            <a:endParaRPr lang="en-US" sz="2500" dirty="0">
              <a:solidFill>
                <a:srgbClr val="215968"/>
              </a:solidFill>
              <a:latin typeface="+mn-lt"/>
            </a:endParaRPr>
          </a:p>
          <a:p>
            <a:pPr marL="285750" indent="-285750">
              <a:buFont typeface="Arial" panose="020B0604020202020204" pitchFamily="34" charset="0"/>
              <a:buChar char="•"/>
            </a:pPr>
            <a:r>
              <a:rPr lang="en-US" sz="2500" dirty="0">
                <a:solidFill>
                  <a:srgbClr val="215968"/>
                </a:solidFill>
                <a:latin typeface="+mn-lt"/>
              </a:rPr>
              <a:t>State Department has created the Afghan Placement and Assistance Program for humanitarian parolees.</a:t>
            </a:r>
          </a:p>
          <a:p>
            <a:pPr marL="742950" lvl="1" indent="-285750">
              <a:buFont typeface="Arial" panose="020B0604020202020204" pitchFamily="34" charset="0"/>
              <a:buChar char="•"/>
            </a:pPr>
            <a:r>
              <a:rPr lang="en-US" sz="2500" dirty="0">
                <a:solidFill>
                  <a:srgbClr val="215968"/>
                </a:solidFill>
                <a:latin typeface="+mn-lt"/>
              </a:rPr>
              <a:t>Intended to be substantially similar to R&amp;P.</a:t>
            </a:r>
          </a:p>
          <a:p>
            <a:pPr marL="742950" lvl="1" indent="-285750">
              <a:buFont typeface="Arial" panose="020B0604020202020204" pitchFamily="34" charset="0"/>
              <a:buChar char="•"/>
            </a:pPr>
            <a:r>
              <a:rPr lang="en-US" sz="2500" dirty="0">
                <a:solidFill>
                  <a:srgbClr val="215968"/>
                </a:solidFill>
                <a:latin typeface="+mn-lt"/>
              </a:rPr>
              <a:t>Separate program was created because at time of creation, humanitarian parolees were not eligible for R&amp;P.  </a:t>
            </a:r>
          </a:p>
        </p:txBody>
      </p:sp>
      <p:sp>
        <p:nvSpPr>
          <p:cNvPr id="4" name="Slide Number Placeholder 3">
            <a:extLst>
              <a:ext uri="{FF2B5EF4-FFF2-40B4-BE49-F238E27FC236}">
                <a16:creationId xmlns:a16="http://schemas.microsoft.com/office/drawing/2014/main" id="{66654ABA-260E-40FC-85E9-F61FEDF04791}"/>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807314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791200" y="-5053"/>
            <a:ext cx="8609603" cy="1465062"/>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r>
              <a:rPr lang="en-US" sz="3600" dirty="0">
                <a:solidFill>
                  <a:schemeClr val="bg1"/>
                </a:solidFill>
              </a:rPr>
              <a:t>Benefits and Services from Office of </a:t>
            </a:r>
          </a:p>
          <a:p>
            <a:r>
              <a:rPr lang="en-US" sz="3600" dirty="0">
                <a:solidFill>
                  <a:schemeClr val="bg1"/>
                </a:solidFill>
              </a:rPr>
              <a:t>Refugee Resettlement (ORR)</a:t>
            </a:r>
          </a:p>
        </p:txBody>
      </p:sp>
      <p:sp>
        <p:nvSpPr>
          <p:cNvPr id="3" name="TextBox 2">
            <a:extLst>
              <a:ext uri="{FF2B5EF4-FFF2-40B4-BE49-F238E27FC236}">
                <a16:creationId xmlns:a16="http://schemas.microsoft.com/office/drawing/2014/main" id="{5E22EDA4-739C-4DE5-B251-CA1077837E9A}"/>
              </a:ext>
            </a:extLst>
          </p:cNvPr>
          <p:cNvSpPr txBox="1"/>
          <p:nvPr/>
        </p:nvSpPr>
        <p:spPr>
          <a:xfrm>
            <a:off x="1981200" y="1779688"/>
            <a:ext cx="8458200" cy="3554819"/>
          </a:xfrm>
          <a:prstGeom prst="rect">
            <a:avLst/>
          </a:prstGeom>
          <a:noFill/>
        </p:spPr>
        <p:txBody>
          <a:bodyPr wrap="square" lIns="91440" tIns="45720" rIns="91440" bIns="45720" rtlCol="0" anchor="t">
            <a:spAutoFit/>
          </a:bodyPr>
          <a:lstStyle/>
          <a:p>
            <a:r>
              <a:rPr lang="en-US" sz="2500" dirty="0">
                <a:solidFill>
                  <a:srgbClr val="215968"/>
                </a:solidFill>
                <a:latin typeface="+mn-lt"/>
              </a:rPr>
              <a:t>ORR funds several larger programs and a number of smaller ones to assist refugees and certain other humanitarian populations, including:</a:t>
            </a:r>
          </a:p>
          <a:p>
            <a:pPr marL="285750" indent="-285750">
              <a:buFont typeface="Arial" panose="020B0604020202020204" pitchFamily="34" charset="0"/>
              <a:buChar char="•"/>
            </a:pPr>
            <a:r>
              <a:rPr lang="en-US" sz="2500" dirty="0">
                <a:solidFill>
                  <a:srgbClr val="006666"/>
                </a:solidFill>
                <a:latin typeface="+mn-lt"/>
              </a:rPr>
              <a:t>Refugee</a:t>
            </a:r>
            <a:r>
              <a:rPr lang="en-US" sz="2500" dirty="0">
                <a:solidFill>
                  <a:srgbClr val="215968"/>
                </a:solidFill>
                <a:latin typeface="+mn-lt"/>
              </a:rPr>
              <a:t> Cash Assistance (RCA)</a:t>
            </a:r>
          </a:p>
          <a:p>
            <a:pPr marL="285750" indent="-285750">
              <a:buFont typeface="Arial" panose="020B0604020202020204" pitchFamily="34" charset="0"/>
              <a:buChar char="•"/>
            </a:pPr>
            <a:r>
              <a:rPr lang="en-US" sz="2500" dirty="0">
                <a:solidFill>
                  <a:srgbClr val="215968"/>
                </a:solidFill>
                <a:latin typeface="+mn-lt"/>
              </a:rPr>
              <a:t>Refugee Medicaid Assistance (RMA)</a:t>
            </a:r>
          </a:p>
          <a:p>
            <a:pPr marL="285750" indent="-285750">
              <a:buFont typeface="Arial" panose="020B0604020202020204" pitchFamily="34" charset="0"/>
              <a:buChar char="•"/>
            </a:pPr>
            <a:r>
              <a:rPr lang="en-US" sz="2500" dirty="0">
                <a:solidFill>
                  <a:srgbClr val="215968"/>
                </a:solidFill>
                <a:latin typeface="+mn-lt"/>
              </a:rPr>
              <a:t>Refugee Support Services (RMS) – flexible uses, primarily intended to promote employment and address barriers to employment</a:t>
            </a:r>
          </a:p>
          <a:p>
            <a:pPr marL="285750" indent="-285750">
              <a:buFont typeface="Arial" panose="020B0604020202020204" pitchFamily="34" charset="0"/>
              <a:buChar char="•"/>
            </a:pPr>
            <a:r>
              <a:rPr lang="en-US" sz="2500" dirty="0">
                <a:solidFill>
                  <a:srgbClr val="215968"/>
                </a:solidFill>
                <a:latin typeface="+mn-lt"/>
              </a:rPr>
              <a:t>Voluntary Matching Grant </a:t>
            </a:r>
          </a:p>
        </p:txBody>
      </p:sp>
      <p:sp>
        <p:nvSpPr>
          <p:cNvPr id="4" name="Slide Number Placeholder 3">
            <a:extLst>
              <a:ext uri="{FF2B5EF4-FFF2-40B4-BE49-F238E27FC236}">
                <a16:creationId xmlns:a16="http://schemas.microsoft.com/office/drawing/2014/main" id="{22ABED1F-8FC3-4B29-89EF-303142F094C2}"/>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3470455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791200" y="0"/>
            <a:ext cx="8609603"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r>
              <a:rPr lang="en-US" sz="3600" dirty="0">
                <a:solidFill>
                  <a:schemeClr val="bg1"/>
                </a:solidFill>
              </a:rPr>
              <a:t>Eligibility for ORR-funded services and benefits</a:t>
            </a:r>
          </a:p>
        </p:txBody>
      </p:sp>
      <p:sp>
        <p:nvSpPr>
          <p:cNvPr id="3" name="TextBox 2">
            <a:extLst>
              <a:ext uri="{FF2B5EF4-FFF2-40B4-BE49-F238E27FC236}">
                <a16:creationId xmlns:a16="http://schemas.microsoft.com/office/drawing/2014/main" id="{5E22EDA4-739C-4DE5-B251-CA1077837E9A}"/>
              </a:ext>
            </a:extLst>
          </p:cNvPr>
          <p:cNvSpPr txBox="1"/>
          <p:nvPr/>
        </p:nvSpPr>
        <p:spPr>
          <a:xfrm>
            <a:off x="1905000" y="1676400"/>
            <a:ext cx="8458200"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215968"/>
                </a:solidFill>
                <a:latin typeface="+mn-lt"/>
              </a:rPr>
              <a:t>All groups – refugees, SIV holders, SQ/SI parolees, and humanitarian parolees – are eligible for ORR-funded services and benefits.</a:t>
            </a:r>
          </a:p>
          <a:p>
            <a:pPr marL="742950" lvl="1" indent="-285750">
              <a:buFont typeface="Arial" panose="020B0604020202020204" pitchFamily="34" charset="0"/>
              <a:buChar char="•"/>
            </a:pPr>
            <a:r>
              <a:rPr lang="en-US" sz="2800" dirty="0">
                <a:solidFill>
                  <a:srgbClr val="215968"/>
                </a:solidFill>
                <a:latin typeface="+mn-lt"/>
              </a:rPr>
              <a:t>Before Congress passed Continuing Resolution on September 30, humanitarian parolees were not eligible. </a:t>
            </a:r>
          </a:p>
          <a:p>
            <a:pPr marL="742950" lvl="1" indent="-285750">
              <a:buFont typeface="Arial" panose="020B0604020202020204" pitchFamily="34" charset="0"/>
              <a:buChar char="•"/>
            </a:pPr>
            <a:r>
              <a:rPr lang="en-US" sz="2800" dirty="0">
                <a:solidFill>
                  <a:srgbClr val="215968"/>
                </a:solidFill>
                <a:latin typeface="+mn-lt"/>
              </a:rPr>
              <a:t>With passage of Continuing Resolution, humanitarian parolees are eligible to the same extent as refugees. </a:t>
            </a:r>
          </a:p>
        </p:txBody>
      </p:sp>
      <p:sp>
        <p:nvSpPr>
          <p:cNvPr id="4" name="Slide Number Placeholder 3">
            <a:extLst>
              <a:ext uri="{FF2B5EF4-FFF2-40B4-BE49-F238E27FC236}">
                <a16:creationId xmlns:a16="http://schemas.microsoft.com/office/drawing/2014/main" id="{C3C307A3-9D2D-45FD-9B41-E90BE9E70440}"/>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205736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866901" y="228600"/>
            <a:ext cx="8609603"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r>
              <a:rPr lang="en-US" sz="3600" dirty="0">
                <a:solidFill>
                  <a:schemeClr val="bg1"/>
                </a:solidFill>
              </a:rPr>
              <a:t>Expanded Funding for ORR-Funded Services and Benefits</a:t>
            </a:r>
          </a:p>
        </p:txBody>
      </p:sp>
      <p:sp>
        <p:nvSpPr>
          <p:cNvPr id="3" name="TextBox 2">
            <a:extLst>
              <a:ext uri="{FF2B5EF4-FFF2-40B4-BE49-F238E27FC236}">
                <a16:creationId xmlns:a16="http://schemas.microsoft.com/office/drawing/2014/main" id="{5E22EDA4-739C-4DE5-B251-CA1077837E9A}"/>
              </a:ext>
            </a:extLst>
          </p:cNvPr>
          <p:cNvSpPr txBox="1"/>
          <p:nvPr/>
        </p:nvSpPr>
        <p:spPr>
          <a:xfrm>
            <a:off x="1835036" y="1682937"/>
            <a:ext cx="8446912" cy="48320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006666"/>
                </a:solidFill>
                <a:latin typeface="+mn-lt"/>
              </a:rPr>
              <a:t>Continuing Resolution appropriated $1.68 billion to ORR for assistance to Afghan parolees and other eligible Afghans.</a:t>
            </a:r>
          </a:p>
          <a:p>
            <a:pPr marL="742950" lvl="1" indent="-285750">
              <a:buFont typeface="Arial" panose="020B0604020202020204" pitchFamily="34" charset="0"/>
              <a:buChar char="•"/>
            </a:pPr>
            <a:r>
              <a:rPr lang="en-US" sz="2800" dirty="0">
                <a:solidFill>
                  <a:srgbClr val="006666"/>
                </a:solidFill>
                <a:latin typeface="+mn-lt"/>
              </a:rPr>
              <a:t>Funds may be used to provide </a:t>
            </a:r>
            <a:r>
              <a:rPr lang="en-US" sz="2800" dirty="0">
                <a:solidFill>
                  <a:srgbClr val="006666"/>
                </a:solidFill>
                <a:effectLst/>
                <a:latin typeface="+mn-lt"/>
                <a:ea typeface="Calibri" panose="020F0502020204030204" pitchFamily="34" charset="0"/>
                <a:cs typeface="NewCenturySchlbk-Roman"/>
              </a:rPr>
              <a:t>culturally and linguistically appropriate services, including wrap-around services during temporary housing and after resettlement, housing assistance, medical assistance, legal assistance, and case management assistance. </a:t>
            </a:r>
            <a:r>
              <a:rPr lang="en-US" sz="2800" dirty="0">
                <a:solidFill>
                  <a:srgbClr val="006666"/>
                </a:solidFill>
                <a:latin typeface="+mn-lt"/>
              </a:rPr>
              <a:t> </a:t>
            </a:r>
          </a:p>
          <a:p>
            <a:pPr marL="742950" lvl="1" indent="-285750">
              <a:buFont typeface="Arial" panose="020B0604020202020204" pitchFamily="34" charset="0"/>
              <a:buChar char="•"/>
            </a:pPr>
            <a:r>
              <a:rPr lang="en-US" sz="2800" dirty="0">
                <a:solidFill>
                  <a:srgbClr val="006666"/>
                </a:solidFill>
                <a:latin typeface="+mn-lt"/>
              </a:rPr>
              <a:t>ORR has not yet provided guidance as to how or when these funds will be distributed.  </a:t>
            </a:r>
          </a:p>
          <a:p>
            <a:pPr marL="285750" indent="-285750">
              <a:buFont typeface="Arial" panose="020B0604020202020204" pitchFamily="34" charset="0"/>
              <a:buChar char="•"/>
            </a:pPr>
            <a:endParaRPr lang="en-US" sz="2800" dirty="0">
              <a:solidFill>
                <a:srgbClr val="215968"/>
              </a:solidFill>
              <a:latin typeface="+mn-lt"/>
            </a:endParaRPr>
          </a:p>
        </p:txBody>
      </p:sp>
      <p:sp>
        <p:nvSpPr>
          <p:cNvPr id="4" name="Slide Number Placeholder 3">
            <a:extLst>
              <a:ext uri="{FF2B5EF4-FFF2-40B4-BE49-F238E27FC236}">
                <a16:creationId xmlns:a16="http://schemas.microsoft.com/office/drawing/2014/main" id="{1DE091CB-9B75-4D52-AAF6-C6575FD581C4}"/>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724001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796252" y="0"/>
            <a:ext cx="8609603"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pPr>
              <a:lnSpc>
                <a:spcPct val="200000"/>
              </a:lnSpc>
            </a:pPr>
            <a:r>
              <a:rPr lang="en-US" sz="3600" dirty="0">
                <a:solidFill>
                  <a:schemeClr val="bg1"/>
                </a:solidFill>
              </a:rPr>
              <a:t>Mainstream Benefits and Services	</a:t>
            </a:r>
          </a:p>
        </p:txBody>
      </p:sp>
      <p:sp>
        <p:nvSpPr>
          <p:cNvPr id="3" name="TextBox 2">
            <a:extLst>
              <a:ext uri="{FF2B5EF4-FFF2-40B4-BE49-F238E27FC236}">
                <a16:creationId xmlns:a16="http://schemas.microsoft.com/office/drawing/2014/main" id="{5E22EDA4-739C-4DE5-B251-CA1077837E9A}"/>
              </a:ext>
            </a:extLst>
          </p:cNvPr>
          <p:cNvSpPr txBox="1"/>
          <p:nvPr/>
        </p:nvSpPr>
        <p:spPr>
          <a:xfrm>
            <a:off x="1915104" y="1691557"/>
            <a:ext cx="8458200" cy="532453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215968"/>
                </a:solidFill>
                <a:latin typeface="+mn-lt"/>
              </a:rPr>
              <a:t>Many benefits are available to a broad group of eligible people --- including, and not limited to:</a:t>
            </a:r>
          </a:p>
          <a:p>
            <a:pPr marL="742950" lvl="1" indent="-285750">
              <a:buFont typeface="Arial" panose="020B0604020202020204" pitchFamily="34" charset="0"/>
              <a:buChar char="•"/>
            </a:pPr>
            <a:r>
              <a:rPr lang="en-US" sz="2400" dirty="0">
                <a:solidFill>
                  <a:srgbClr val="215968"/>
                </a:solidFill>
                <a:latin typeface="+mn-lt"/>
              </a:rPr>
              <a:t>Medicaid</a:t>
            </a:r>
          </a:p>
          <a:p>
            <a:pPr marL="742950" lvl="1" indent="-285750">
              <a:buFont typeface="Arial" panose="020B0604020202020204" pitchFamily="34" charset="0"/>
              <a:buChar char="•"/>
            </a:pPr>
            <a:r>
              <a:rPr lang="en-US" sz="2400" dirty="0">
                <a:solidFill>
                  <a:srgbClr val="215968"/>
                </a:solidFill>
                <a:latin typeface="+mn-lt"/>
              </a:rPr>
              <a:t>Supplemental Nutritional Assistance Program</a:t>
            </a:r>
          </a:p>
          <a:p>
            <a:pPr marL="742950" lvl="1" indent="-285750">
              <a:buFont typeface="Arial" panose="020B0604020202020204" pitchFamily="34" charset="0"/>
              <a:buChar char="•"/>
            </a:pPr>
            <a:r>
              <a:rPr lang="en-US" sz="2400" dirty="0">
                <a:solidFill>
                  <a:srgbClr val="215968"/>
                </a:solidFill>
                <a:latin typeface="+mn-lt"/>
              </a:rPr>
              <a:t>Cash assistance – Temporary Assistance for Needy Families, and Supplemental Security Income (for aged, blind, disabled)</a:t>
            </a:r>
          </a:p>
          <a:p>
            <a:pPr marL="742950" lvl="1" indent="-285750">
              <a:buFont typeface="Arial" panose="020B0604020202020204" pitchFamily="34" charset="0"/>
              <a:buChar char="•"/>
            </a:pPr>
            <a:r>
              <a:rPr lang="en-US" sz="2400" dirty="0">
                <a:solidFill>
                  <a:srgbClr val="215968"/>
                </a:solidFill>
                <a:latin typeface="+mn-lt"/>
              </a:rPr>
              <a:t>Child Care</a:t>
            </a:r>
          </a:p>
          <a:p>
            <a:pPr marL="742950" lvl="1" indent="-285750">
              <a:buFont typeface="Arial" panose="020B0604020202020204" pitchFamily="34" charset="0"/>
              <a:buChar char="•"/>
            </a:pPr>
            <a:r>
              <a:rPr lang="en-US" sz="2400" dirty="0">
                <a:solidFill>
                  <a:srgbClr val="215968"/>
                </a:solidFill>
                <a:latin typeface="+mn-lt"/>
              </a:rPr>
              <a:t>Housing assistance.</a:t>
            </a:r>
          </a:p>
          <a:p>
            <a:pPr marL="285750" indent="-285750">
              <a:buFont typeface="Arial" panose="020B0604020202020204" pitchFamily="34" charset="0"/>
              <a:buChar char="•"/>
            </a:pPr>
            <a:r>
              <a:rPr lang="en-US" sz="2400" dirty="0">
                <a:solidFill>
                  <a:srgbClr val="215968"/>
                </a:solidFill>
                <a:latin typeface="+mn-lt"/>
              </a:rPr>
              <a:t>Refugees, SIV holders, SQ/SI parolees, and other Afghan parolees will face no immigration-related eligibility.  </a:t>
            </a:r>
          </a:p>
          <a:p>
            <a:pPr marL="285750" indent="-285750">
              <a:buFont typeface="Arial" panose="020B0604020202020204" pitchFamily="34" charset="0"/>
              <a:buChar char="•"/>
            </a:pPr>
            <a:r>
              <a:rPr lang="en-US" sz="2400" dirty="0">
                <a:solidFill>
                  <a:srgbClr val="215968"/>
                </a:solidFill>
                <a:latin typeface="+mn-lt"/>
              </a:rPr>
              <a:t>Families may be eligible for Head Start, WIC, Home Visiting. </a:t>
            </a:r>
          </a:p>
          <a:p>
            <a:pPr marL="285750" indent="-285750">
              <a:buFont typeface="Arial" panose="020B0604020202020204" pitchFamily="34" charset="0"/>
              <a:buChar char="•"/>
            </a:pPr>
            <a:r>
              <a:rPr lang="en-US" sz="2400" dirty="0">
                <a:solidFill>
                  <a:srgbClr val="215968"/>
                </a:solidFill>
                <a:latin typeface="+mn-lt"/>
              </a:rPr>
              <a:t>Once work-authorized, may be eligible for services through Workforce Innovation and Opportunity Act. </a:t>
            </a:r>
          </a:p>
          <a:p>
            <a:pPr marL="285750" indent="-285750">
              <a:buFont typeface="Arial" panose="020B0604020202020204" pitchFamily="34" charset="0"/>
              <a:buChar char="•"/>
            </a:pPr>
            <a:endParaRPr lang="en-US" sz="2800" dirty="0">
              <a:solidFill>
                <a:srgbClr val="215968"/>
              </a:solidFill>
              <a:latin typeface="+mn-lt"/>
            </a:endParaRPr>
          </a:p>
        </p:txBody>
      </p:sp>
      <p:sp>
        <p:nvSpPr>
          <p:cNvPr id="4" name="Slide Number Placeholder 3">
            <a:extLst>
              <a:ext uri="{FF2B5EF4-FFF2-40B4-BE49-F238E27FC236}">
                <a16:creationId xmlns:a16="http://schemas.microsoft.com/office/drawing/2014/main" id="{3430BC54-21BC-4BD0-8937-C26547F95847}"/>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3719190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2EDA4-739C-4DE5-B251-CA1077837E9A}"/>
              </a:ext>
            </a:extLst>
          </p:cNvPr>
          <p:cNvSpPr txBox="1"/>
          <p:nvPr/>
        </p:nvSpPr>
        <p:spPr>
          <a:xfrm>
            <a:off x="1680610" y="1676400"/>
            <a:ext cx="8677538" cy="509370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500" dirty="0">
                <a:solidFill>
                  <a:srgbClr val="215968"/>
                </a:solidFill>
                <a:latin typeface="+mn-lt"/>
              </a:rPr>
              <a:t>Once there is guidance for new ORR funds, there will likely be significant flexibilities and opportunities in designing local services and assistance.  Not clear yet --</a:t>
            </a:r>
          </a:p>
          <a:p>
            <a:pPr marL="742950" lvl="1" indent="-285750">
              <a:buFont typeface="Arial" panose="020B0604020202020204" pitchFamily="34" charset="0"/>
              <a:buChar char="•"/>
            </a:pPr>
            <a:r>
              <a:rPr lang="en-US" sz="2500" dirty="0">
                <a:solidFill>
                  <a:srgbClr val="215968"/>
                </a:solidFill>
                <a:latin typeface="+mn-lt"/>
              </a:rPr>
              <a:t>How much will go out through state refugee  coordinators, resettlement agencies, and competitive grants or</a:t>
            </a:r>
          </a:p>
          <a:p>
            <a:pPr marL="742950" lvl="1" indent="-285750">
              <a:buFont typeface="Arial" panose="020B0604020202020204" pitchFamily="34" charset="0"/>
              <a:buChar char="•"/>
            </a:pPr>
            <a:r>
              <a:rPr lang="en-US" sz="2500" dirty="0">
                <a:solidFill>
                  <a:srgbClr val="215968"/>
                </a:solidFill>
                <a:latin typeface="+mn-lt"/>
              </a:rPr>
              <a:t>What range of allowable uses will be.</a:t>
            </a:r>
          </a:p>
          <a:p>
            <a:pPr marL="285750" indent="-285750">
              <a:buFont typeface="Arial" panose="020B0604020202020204" pitchFamily="34" charset="0"/>
              <a:buChar char="•"/>
            </a:pPr>
            <a:r>
              <a:rPr lang="en-US" sz="2500" dirty="0">
                <a:solidFill>
                  <a:srgbClr val="215968"/>
                </a:solidFill>
                <a:latin typeface="+mn-lt"/>
              </a:rPr>
              <a:t>Linkages to mainstream benefits  --</a:t>
            </a:r>
          </a:p>
          <a:p>
            <a:pPr marL="742950" lvl="1" indent="-285750">
              <a:buFont typeface="Arial" panose="020B0604020202020204" pitchFamily="34" charset="0"/>
              <a:buChar char="•"/>
            </a:pPr>
            <a:r>
              <a:rPr lang="en-US" sz="2500" dirty="0">
                <a:solidFill>
                  <a:srgbClr val="215968"/>
                </a:solidFill>
                <a:latin typeface="+mn-lt"/>
              </a:rPr>
              <a:t>If relationships aren’t already in place, connect with health and human services agencies and others to develop referral mechanisms and promote more responsive services.</a:t>
            </a:r>
          </a:p>
          <a:p>
            <a:pPr marL="742950" lvl="1" indent="-285750">
              <a:buFont typeface="Arial" panose="020B0604020202020204" pitchFamily="34" charset="0"/>
              <a:buChar char="•"/>
            </a:pPr>
            <a:r>
              <a:rPr lang="en-US" sz="2500" dirty="0">
                <a:solidFill>
                  <a:srgbClr val="215968"/>
                </a:solidFill>
                <a:latin typeface="+mn-lt"/>
              </a:rPr>
              <a:t>State refugee coordinators may be able to help facilitate relationships.   </a:t>
            </a:r>
          </a:p>
          <a:p>
            <a:pPr marL="742950" lvl="1" indent="-285750">
              <a:buFont typeface="Arial" panose="020B0604020202020204" pitchFamily="34" charset="0"/>
              <a:buChar char="•"/>
            </a:pPr>
            <a:endParaRPr lang="en-US" sz="2500" dirty="0">
              <a:solidFill>
                <a:srgbClr val="215968"/>
              </a:solidFill>
              <a:latin typeface="+mn-lt"/>
            </a:endParaRPr>
          </a:p>
        </p:txBody>
      </p:sp>
      <p:sp>
        <p:nvSpPr>
          <p:cNvPr id="5" name="TextBox 4">
            <a:extLst>
              <a:ext uri="{FF2B5EF4-FFF2-40B4-BE49-F238E27FC236}">
                <a16:creationId xmlns:a16="http://schemas.microsoft.com/office/drawing/2014/main" id="{9209467A-5AC1-43B0-A0A0-FFCF914D96BD}"/>
              </a:ext>
            </a:extLst>
          </p:cNvPr>
          <p:cNvSpPr txBox="1"/>
          <p:nvPr/>
        </p:nvSpPr>
        <p:spPr>
          <a:xfrm>
            <a:off x="1789176" y="0"/>
            <a:ext cx="8613648" cy="1033424"/>
          </a:xfrm>
          <a:prstGeom prst="rect">
            <a:avLst/>
          </a:prstGeom>
          <a:noFill/>
        </p:spPr>
        <p:txBody>
          <a:bodyPr wrap="square">
            <a:spAutoFit/>
          </a:bodyPr>
          <a:lstStyle/>
          <a:p>
            <a:pPr algn="ctr">
              <a:lnSpc>
                <a:spcPct val="200000"/>
              </a:lnSpc>
            </a:pPr>
            <a:r>
              <a:rPr lang="en-US" sz="3600" dirty="0">
                <a:solidFill>
                  <a:schemeClr val="bg1"/>
                </a:solidFill>
                <a:effectLst>
                  <a:outerShdw blurRad="38100" dist="38100" dir="2700000" algn="tl">
                    <a:srgbClr val="000000">
                      <a:alpha val="43137"/>
                    </a:srgbClr>
                  </a:outerShdw>
                </a:effectLst>
                <a:latin typeface="Gill Sans MT" pitchFamily="34" charset="0"/>
                <a:ea typeface="+mj-ea"/>
                <a:cs typeface="+mj-cs"/>
              </a:rPr>
              <a:t>Key Opportunities</a:t>
            </a:r>
          </a:p>
        </p:txBody>
      </p:sp>
      <p:sp>
        <p:nvSpPr>
          <p:cNvPr id="2" name="Slide Number Placeholder 1">
            <a:extLst>
              <a:ext uri="{FF2B5EF4-FFF2-40B4-BE49-F238E27FC236}">
                <a16:creationId xmlns:a16="http://schemas.microsoft.com/office/drawing/2014/main" id="{15DCE08E-63D1-4F8A-941E-5CDD813137B3}"/>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604598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4A72-B57C-4AEA-B1C2-512DB41F54AD}"/>
              </a:ext>
            </a:extLst>
          </p:cNvPr>
          <p:cNvSpPr txBox="1">
            <a:spLocks/>
          </p:cNvSpPr>
          <p:nvPr/>
        </p:nvSpPr>
        <p:spPr>
          <a:xfrm>
            <a:off x="1905001" y="228600"/>
            <a:ext cx="8609603" cy="990600"/>
          </a:xfrm>
          <a:prstGeom prst="rect">
            <a:avLst/>
          </a:prstGeom>
        </p:spPr>
        <p:txBody>
          <a:bodyPr>
            <a:noAutofit/>
          </a:bodyPr>
          <a:lstStyle>
            <a:lvl1pPr algn="ctr" rtl="0" eaLnBrk="0" fontAlgn="base" hangingPunct="0">
              <a:spcBef>
                <a:spcPct val="0"/>
              </a:spcBef>
              <a:spcAft>
                <a:spcPct val="0"/>
              </a:spcAft>
              <a:defRPr sz="4400" kern="1200">
                <a:solidFill>
                  <a:srgbClr val="403152"/>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4400">
                <a:solidFill>
                  <a:srgbClr val="403152"/>
                </a:solidFill>
                <a:latin typeface="Gill Sans MT" pitchFamily="34" charset="0"/>
              </a:defRPr>
            </a:lvl2pPr>
            <a:lvl3pPr algn="ctr" rtl="0" eaLnBrk="0" fontAlgn="base" hangingPunct="0">
              <a:spcBef>
                <a:spcPct val="0"/>
              </a:spcBef>
              <a:spcAft>
                <a:spcPct val="0"/>
              </a:spcAft>
              <a:defRPr sz="4400">
                <a:solidFill>
                  <a:srgbClr val="403152"/>
                </a:solidFill>
                <a:latin typeface="Gill Sans MT" pitchFamily="34" charset="0"/>
              </a:defRPr>
            </a:lvl3pPr>
            <a:lvl4pPr algn="ctr" rtl="0" eaLnBrk="0" fontAlgn="base" hangingPunct="0">
              <a:spcBef>
                <a:spcPct val="0"/>
              </a:spcBef>
              <a:spcAft>
                <a:spcPct val="0"/>
              </a:spcAft>
              <a:defRPr sz="4400">
                <a:solidFill>
                  <a:srgbClr val="403152"/>
                </a:solidFill>
                <a:latin typeface="Gill Sans MT" pitchFamily="34" charset="0"/>
              </a:defRPr>
            </a:lvl4pPr>
            <a:lvl5pPr algn="ctr" rtl="0" eaLnBrk="0" fontAlgn="base" hangingPunct="0">
              <a:spcBef>
                <a:spcPct val="0"/>
              </a:spcBef>
              <a:spcAft>
                <a:spcPct val="0"/>
              </a:spcAft>
              <a:defRPr sz="4400">
                <a:solidFill>
                  <a:srgbClr val="403152"/>
                </a:solidFill>
                <a:latin typeface="Gill Sans MT" pitchFamily="34" charset="0"/>
              </a:defRPr>
            </a:lvl5pPr>
            <a:lvl6pPr marL="457200" algn="ctr" rtl="0" fontAlgn="base">
              <a:spcBef>
                <a:spcPct val="0"/>
              </a:spcBef>
              <a:spcAft>
                <a:spcPct val="0"/>
              </a:spcAft>
              <a:defRPr sz="4400">
                <a:solidFill>
                  <a:srgbClr val="403152"/>
                </a:solidFill>
                <a:latin typeface="Gill Sans MT" pitchFamily="34" charset="0"/>
              </a:defRPr>
            </a:lvl6pPr>
            <a:lvl7pPr marL="914400" algn="ctr" rtl="0" fontAlgn="base">
              <a:spcBef>
                <a:spcPct val="0"/>
              </a:spcBef>
              <a:spcAft>
                <a:spcPct val="0"/>
              </a:spcAft>
              <a:defRPr sz="4400">
                <a:solidFill>
                  <a:srgbClr val="403152"/>
                </a:solidFill>
                <a:latin typeface="Gill Sans MT" pitchFamily="34" charset="0"/>
              </a:defRPr>
            </a:lvl7pPr>
            <a:lvl8pPr marL="1371600" algn="ctr" rtl="0" fontAlgn="base">
              <a:spcBef>
                <a:spcPct val="0"/>
              </a:spcBef>
              <a:spcAft>
                <a:spcPct val="0"/>
              </a:spcAft>
              <a:defRPr sz="4400">
                <a:solidFill>
                  <a:srgbClr val="403152"/>
                </a:solidFill>
                <a:latin typeface="Gill Sans MT" pitchFamily="34" charset="0"/>
              </a:defRPr>
            </a:lvl8pPr>
            <a:lvl9pPr marL="1828800" algn="ctr" rtl="0" fontAlgn="base">
              <a:spcBef>
                <a:spcPct val="0"/>
              </a:spcBef>
              <a:spcAft>
                <a:spcPct val="0"/>
              </a:spcAft>
              <a:defRPr sz="4400">
                <a:solidFill>
                  <a:srgbClr val="403152"/>
                </a:solidFill>
                <a:latin typeface="Gill Sans MT" pitchFamily="34" charset="0"/>
              </a:defRPr>
            </a:lvl9pPr>
          </a:lstStyle>
          <a:p>
            <a:r>
              <a:rPr lang="en-US" sz="3600" dirty="0">
                <a:solidFill>
                  <a:schemeClr val="bg1"/>
                </a:solidFill>
              </a:rPr>
              <a:t>Contact Information</a:t>
            </a:r>
            <a:r>
              <a:rPr lang="en-US" sz="4800" dirty="0">
                <a:solidFill>
                  <a:schemeClr val="bg1"/>
                </a:solidFill>
              </a:rPr>
              <a:t>	</a:t>
            </a:r>
          </a:p>
        </p:txBody>
      </p:sp>
      <p:sp>
        <p:nvSpPr>
          <p:cNvPr id="3" name="TextBox 2">
            <a:extLst>
              <a:ext uri="{FF2B5EF4-FFF2-40B4-BE49-F238E27FC236}">
                <a16:creationId xmlns:a16="http://schemas.microsoft.com/office/drawing/2014/main" id="{5E22EDA4-739C-4DE5-B251-CA1077837E9A}"/>
              </a:ext>
            </a:extLst>
          </p:cNvPr>
          <p:cNvSpPr txBox="1"/>
          <p:nvPr/>
        </p:nvSpPr>
        <p:spPr>
          <a:xfrm>
            <a:off x="1981200" y="1724086"/>
            <a:ext cx="8458200" cy="4524315"/>
          </a:xfrm>
          <a:prstGeom prst="rect">
            <a:avLst/>
          </a:prstGeom>
          <a:noFill/>
        </p:spPr>
        <p:txBody>
          <a:bodyPr wrap="square" rtlCol="0">
            <a:spAutoFit/>
          </a:bodyPr>
          <a:lstStyle/>
          <a:p>
            <a:pPr lvl="1">
              <a:lnSpc>
                <a:spcPct val="150000"/>
              </a:lnSpc>
            </a:pPr>
            <a:r>
              <a:rPr lang="en-US" sz="2400" dirty="0">
                <a:solidFill>
                  <a:schemeClr val="accent5">
                    <a:lumMod val="50000"/>
                  </a:schemeClr>
                </a:solidFill>
                <a:latin typeface="+mn-lt"/>
              </a:rPr>
              <a:t>Mark Greenberg</a:t>
            </a:r>
          </a:p>
          <a:p>
            <a:pPr lvl="1">
              <a:lnSpc>
                <a:spcPct val="150000"/>
              </a:lnSpc>
            </a:pPr>
            <a:r>
              <a:rPr lang="en-US" sz="2400" dirty="0">
                <a:solidFill>
                  <a:schemeClr val="accent5">
                    <a:lumMod val="50000"/>
                  </a:schemeClr>
                </a:solidFill>
                <a:latin typeface="+mn-lt"/>
              </a:rPr>
              <a:t>Director, Human Services Initiative</a:t>
            </a:r>
          </a:p>
          <a:p>
            <a:pPr lvl="1">
              <a:lnSpc>
                <a:spcPct val="150000"/>
              </a:lnSpc>
            </a:pPr>
            <a:r>
              <a:rPr lang="en-US" sz="2400" dirty="0">
                <a:solidFill>
                  <a:schemeClr val="accent5">
                    <a:lumMod val="50000"/>
                  </a:schemeClr>
                </a:solidFill>
                <a:latin typeface="+mn-lt"/>
              </a:rPr>
              <a:t>Migration Policy Institute</a:t>
            </a:r>
          </a:p>
          <a:p>
            <a:pPr lvl="1">
              <a:lnSpc>
                <a:spcPct val="150000"/>
              </a:lnSpc>
            </a:pPr>
            <a:r>
              <a:rPr lang="en-US" sz="2400" dirty="0">
                <a:solidFill>
                  <a:schemeClr val="accent5">
                    <a:lumMod val="50000"/>
                  </a:schemeClr>
                </a:solidFill>
                <a:latin typeface="+mn-lt"/>
              </a:rPr>
              <a:t>1275 K St. NW, Suite 800</a:t>
            </a:r>
          </a:p>
          <a:p>
            <a:pPr lvl="1">
              <a:lnSpc>
                <a:spcPct val="150000"/>
              </a:lnSpc>
            </a:pPr>
            <a:r>
              <a:rPr lang="en-US" sz="2400" dirty="0">
                <a:solidFill>
                  <a:schemeClr val="accent5">
                    <a:lumMod val="50000"/>
                  </a:schemeClr>
                </a:solidFill>
                <a:latin typeface="+mn-lt"/>
              </a:rPr>
              <a:t>Washington, DC 20005</a:t>
            </a:r>
          </a:p>
          <a:p>
            <a:pPr lvl="1">
              <a:lnSpc>
                <a:spcPct val="150000"/>
              </a:lnSpc>
            </a:pPr>
            <a:r>
              <a:rPr lang="en-US" sz="2400" dirty="0">
                <a:solidFill>
                  <a:schemeClr val="accent5">
                    <a:lumMod val="50000"/>
                  </a:schemeClr>
                </a:solidFill>
                <a:latin typeface="+mn-lt"/>
              </a:rPr>
              <a:t>(202)266-1931</a:t>
            </a:r>
          </a:p>
          <a:p>
            <a:pPr lvl="1">
              <a:lnSpc>
                <a:spcPct val="150000"/>
              </a:lnSpc>
            </a:pPr>
            <a:r>
              <a:rPr lang="en-US" sz="2400" dirty="0">
                <a:solidFill>
                  <a:schemeClr val="accent5">
                    <a:lumMod val="50000"/>
                  </a:schemeClr>
                </a:solidFill>
                <a:latin typeface="+mn-lt"/>
                <a:hlinkClick r:id="rId2"/>
              </a:rPr>
              <a:t>mgreenberg@migrationpolicy.org</a:t>
            </a:r>
            <a:r>
              <a:rPr lang="en-US" sz="2400" dirty="0">
                <a:solidFill>
                  <a:schemeClr val="accent5">
                    <a:lumMod val="50000"/>
                  </a:schemeClr>
                </a:solidFill>
                <a:latin typeface="+mn-lt"/>
              </a:rPr>
              <a:t>  </a:t>
            </a:r>
          </a:p>
          <a:p>
            <a:pPr marL="285750" indent="-285750">
              <a:lnSpc>
                <a:spcPct val="150000"/>
              </a:lnSpc>
              <a:buFont typeface="Arial" panose="020B0604020202020204" pitchFamily="34" charset="0"/>
              <a:buChar char="•"/>
            </a:pPr>
            <a:endParaRPr lang="en-US" sz="2400" dirty="0">
              <a:solidFill>
                <a:schemeClr val="accent5">
                  <a:lumMod val="50000"/>
                </a:schemeClr>
              </a:solidFill>
              <a:latin typeface="+mn-lt"/>
            </a:endParaRPr>
          </a:p>
        </p:txBody>
      </p:sp>
      <p:sp>
        <p:nvSpPr>
          <p:cNvPr id="4" name="Slide Number Placeholder 3">
            <a:extLst>
              <a:ext uri="{FF2B5EF4-FFF2-40B4-BE49-F238E27FC236}">
                <a16:creationId xmlns:a16="http://schemas.microsoft.com/office/drawing/2014/main" id="{9A35E0C2-9DEF-4E09-9BC6-91DDEFEDC16B}"/>
              </a:ext>
            </a:extLst>
          </p:cNvPr>
          <p:cNvSpPr>
            <a:spLocks noGrp="1"/>
          </p:cNvSpPr>
          <p:nvPr>
            <p:ph type="sldNum" sz="quarter" idx="12"/>
          </p:nvPr>
        </p:nvSpPr>
        <p:spPr/>
        <p:txBody>
          <a:bodyPr/>
          <a:lstStyle/>
          <a:p>
            <a:pPr>
              <a:defRPr/>
            </a:pPr>
            <a:fld id="{BAE22341-223D-435A-B5F9-D5F78BB09FEA}"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3383448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Thank you!</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2765568" y="2600912"/>
            <a:ext cx="6660859" cy="20224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D857ED93-F1E8-4074-AB30-77DE77C446F0}"/>
              </a:ext>
            </a:extLst>
          </p:cNvPr>
          <p:cNvGrpSpPr/>
          <p:nvPr/>
        </p:nvGrpSpPr>
        <p:grpSpPr>
          <a:xfrm>
            <a:off x="1377208" y="4314888"/>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541884" y="4799216"/>
            <a:ext cx="1686989" cy="584775"/>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Do you have any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606" y="3220797"/>
            <a:ext cx="2075854" cy="752497"/>
          </a:xfrm>
          <a:prstGeom prst="rect">
            <a:avLst/>
          </a:prstGeom>
          <a:ln>
            <a:noFill/>
          </a:ln>
          <a:effectLst/>
        </p:spPr>
      </p:pic>
      <p:pic>
        <p:nvPicPr>
          <p:cNvPr id="20" name="Picture 19">
            <a:extLst>
              <a:ext uri="{FF2B5EF4-FFF2-40B4-BE49-F238E27FC236}">
                <a16:creationId xmlns:a16="http://schemas.microsoft.com/office/drawing/2014/main" id="{E383CD95-EE1E-450B-B938-E438415D0D72}"/>
              </a:ext>
            </a:extLst>
          </p:cNvPr>
          <p:cNvPicPr>
            <a:picLocks noChangeAspect="1"/>
          </p:cNvPicPr>
          <p:nvPr/>
        </p:nvPicPr>
        <p:blipFill>
          <a:blip r:embed="rId4" cstate="print"/>
          <a:srcRect/>
          <a:stretch>
            <a:fillRect/>
          </a:stretch>
        </p:blipFill>
        <p:spPr bwMode="auto">
          <a:xfrm>
            <a:off x="7350475" y="3192307"/>
            <a:ext cx="1758837" cy="875458"/>
          </a:xfrm>
          <a:prstGeom prst="rect">
            <a:avLst/>
          </a:prstGeom>
          <a:noFill/>
          <a:ln w="9525">
            <a:noFill/>
            <a:miter lim="800000"/>
            <a:headEnd/>
            <a:tailEnd/>
          </a:ln>
        </p:spPr>
      </p:pic>
      <p:pic>
        <p:nvPicPr>
          <p:cNvPr id="25" name="Picture 24" descr="Logo&#10;&#10;Description automatically generated">
            <a:extLst>
              <a:ext uri="{FF2B5EF4-FFF2-40B4-BE49-F238E27FC236}">
                <a16:creationId xmlns:a16="http://schemas.microsoft.com/office/drawing/2014/main" id="{E24230D6-29EC-4244-858E-A81C2B985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02" y="3108851"/>
            <a:ext cx="976390" cy="976390"/>
          </a:xfrm>
          <a:prstGeom prst="rect">
            <a:avLst/>
          </a:prstGeom>
        </p:spPr>
      </p:pic>
      <p:grpSp>
        <p:nvGrpSpPr>
          <p:cNvPr id="22" name="Group 41">
            <a:extLst>
              <a:ext uri="{FF2B5EF4-FFF2-40B4-BE49-F238E27FC236}">
                <a16:creationId xmlns:a16="http://schemas.microsoft.com/office/drawing/2014/main" id="{7DA68522-4B41-46BF-A25A-727ABE64C5A4}"/>
              </a:ext>
            </a:extLst>
          </p:cNvPr>
          <p:cNvGrpSpPr/>
          <p:nvPr/>
        </p:nvGrpSpPr>
        <p:grpSpPr>
          <a:xfrm>
            <a:off x="8355179" y="3689497"/>
            <a:ext cx="2459612" cy="2391741"/>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6"/>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7"/>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77168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773783" y="3617683"/>
            <a:ext cx="3816990"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Elizabeth </a:t>
            </a:r>
            <a:r>
              <a:rPr lang="en-US" sz="2000" dirty="0">
                <a:latin typeface="Open Sans" panose="020B0606030504020204" pitchFamily="34" charset="0"/>
                <a:ea typeface="Open Sans" panose="020B0606030504020204" pitchFamily="34" charset="0"/>
                <a:cs typeface="Open Sans" panose="020B0606030504020204" pitchFamily="34" charset="0"/>
              </a:rPr>
              <a:t>and </a:t>
            </a:r>
            <a:r>
              <a:rPr lang="en-US" sz="2000" b="1" dirty="0">
                <a:latin typeface="Open Sans" panose="020B0606030504020204" pitchFamily="34" charset="0"/>
                <a:ea typeface="Open Sans" panose="020B0606030504020204" pitchFamily="34" charset="0"/>
                <a:cs typeface="Open Sans" panose="020B0606030504020204" pitchFamily="34" charset="0"/>
              </a:rPr>
              <a:t>Mark</a:t>
            </a:r>
            <a:r>
              <a:rPr lang="en-US" sz="2000" dirty="0">
                <a:latin typeface="Open Sans" panose="020B0606030504020204" pitchFamily="34" charset="0"/>
                <a:ea typeface="Open Sans" panose="020B0606030504020204" pitchFamily="34" charset="0"/>
                <a:cs typeface="Open Sans" panose="020B0606030504020204" pitchFamily="34" charset="0"/>
              </a:rPr>
              <a:t> will be our guest speakers today.</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5454885" y="1713389"/>
            <a:ext cx="5912998" cy="329361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5662923" y="2006353"/>
            <a:ext cx="2614129" cy="2743200"/>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Photo Goes Here</a:t>
            </a: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773783" y="2358256"/>
            <a:ext cx="4127701" cy="1009585"/>
          </a:xfrm>
          <a:prstGeom prst="wedgeRoundRectCallout">
            <a:avLst>
              <a:gd name="adj1" fmla="val 54763"/>
              <a:gd name="adj2" fmla="val 31447"/>
              <a:gd name="adj3" fmla="val 16667"/>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12" name="Rectangle: Rounded Corners 11">
            <a:extLst>
              <a:ext uri="{FF2B5EF4-FFF2-40B4-BE49-F238E27FC236}">
                <a16:creationId xmlns:a16="http://schemas.microsoft.com/office/drawing/2014/main" id="{6D9885F8-73C7-4895-B921-ABD418AF79A1}"/>
              </a:ext>
            </a:extLst>
          </p:cNvPr>
          <p:cNvSpPr/>
          <p:nvPr/>
        </p:nvSpPr>
        <p:spPr>
          <a:xfrm>
            <a:off x="8515403" y="2006353"/>
            <a:ext cx="2679339" cy="2743200"/>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Photo Goes Here</a:t>
            </a:r>
          </a:p>
        </p:txBody>
      </p:sp>
      <p:pic>
        <p:nvPicPr>
          <p:cNvPr id="5" name="Picture 4" descr="A person wearing glasses and a suit&#10;&#10;Description automatically generated with medium confidence">
            <a:extLst>
              <a:ext uri="{FF2B5EF4-FFF2-40B4-BE49-F238E27FC236}">
                <a16:creationId xmlns:a16="http://schemas.microsoft.com/office/drawing/2014/main" id="{83CB0A48-BE11-48C5-958B-ED74214FD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24" y="2148641"/>
            <a:ext cx="2438400" cy="2438400"/>
          </a:xfrm>
          <a:prstGeom prst="roundRect">
            <a:avLst>
              <a:gd name="adj" fmla="val 8594"/>
            </a:avLst>
          </a:prstGeom>
          <a:solidFill>
            <a:srgbClr val="FFFFFF">
              <a:shade val="85000"/>
            </a:srgbClr>
          </a:solidFill>
          <a:ln>
            <a:noFill/>
          </a:ln>
          <a:effectLst/>
        </p:spPr>
      </p:pic>
      <p:pic>
        <p:nvPicPr>
          <p:cNvPr id="8" name="Picture 7" descr="A person smiling for the camera&#10;&#10;Description automatically generated with medium confidence">
            <a:extLst>
              <a:ext uri="{FF2B5EF4-FFF2-40B4-BE49-F238E27FC236}">
                <a16:creationId xmlns:a16="http://schemas.microsoft.com/office/drawing/2014/main" id="{BBA1A977-066F-4CE9-9807-35DD67AA471B}"/>
              </a:ext>
            </a:extLst>
          </p:cNvPr>
          <p:cNvPicPr>
            <a:picLocks noChangeAspect="1"/>
          </p:cNvPicPr>
          <p:nvPr/>
        </p:nvPicPr>
        <p:blipFill rotWithShape="1">
          <a:blip r:embed="rId3">
            <a:extLst>
              <a:ext uri="{28A0092B-C50C-407E-A947-70E740481C1C}">
                <a14:useLocalDpi xmlns:a14="http://schemas.microsoft.com/office/drawing/2010/main" val="0"/>
              </a:ext>
            </a:extLst>
          </a:blip>
          <a:srcRect t="14670" b="7046"/>
          <a:stretch/>
        </p:blipFill>
        <p:spPr>
          <a:xfrm>
            <a:off x="5801926" y="2148641"/>
            <a:ext cx="2336122" cy="2438400"/>
          </a:xfrm>
          <a:prstGeom prst="roundRect">
            <a:avLst>
              <a:gd name="adj" fmla="val 8594"/>
            </a:avLst>
          </a:prstGeom>
          <a:solidFill>
            <a:srgbClr val="FFFFFF">
              <a:shade val="85000"/>
            </a:srgbClr>
          </a:solidFill>
          <a:ln>
            <a:noFill/>
          </a:ln>
          <a:effectLst/>
        </p:spPr>
      </p:pic>
      <p:sp>
        <p:nvSpPr>
          <p:cNvPr id="14" name="Flowchart: Off-page Connector 13">
            <a:extLst>
              <a:ext uri="{FF2B5EF4-FFF2-40B4-BE49-F238E27FC236}">
                <a16:creationId xmlns:a16="http://schemas.microsoft.com/office/drawing/2014/main" id="{9CF47B80-0304-4938-BC34-AB321BAA9B03}"/>
              </a:ext>
            </a:extLst>
          </p:cNvPr>
          <p:cNvSpPr/>
          <p:nvPr/>
        </p:nvSpPr>
        <p:spPr>
          <a:xfrm rot="6193513">
            <a:off x="11087186" y="2405273"/>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5BF21F-DB3F-473E-BF24-601037FBEB58}"/>
              </a:ext>
            </a:extLst>
          </p:cNvPr>
          <p:cNvSpPr txBox="1"/>
          <p:nvPr/>
        </p:nvSpPr>
        <p:spPr>
          <a:xfrm rot="793438">
            <a:off x="10987914" y="2893532"/>
            <a:ext cx="998289" cy="369332"/>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Mark</a:t>
            </a:r>
          </a:p>
        </p:txBody>
      </p:sp>
      <p:sp>
        <p:nvSpPr>
          <p:cNvPr id="13" name="Flowchart: Off-page Connector 12">
            <a:extLst>
              <a:ext uri="{FF2B5EF4-FFF2-40B4-BE49-F238E27FC236}">
                <a16:creationId xmlns:a16="http://schemas.microsoft.com/office/drawing/2014/main" id="{07BCBB21-8080-4FB3-BF54-F101B3F2AE2C}"/>
              </a:ext>
            </a:extLst>
          </p:cNvPr>
          <p:cNvSpPr/>
          <p:nvPr/>
        </p:nvSpPr>
        <p:spPr>
          <a:xfrm rot="15062356">
            <a:off x="5185934" y="4030641"/>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6796AC-E6D9-441B-B7DF-38F78BF2F41D}"/>
              </a:ext>
            </a:extLst>
          </p:cNvPr>
          <p:cNvSpPr txBox="1"/>
          <p:nvPr/>
        </p:nvSpPr>
        <p:spPr>
          <a:xfrm rot="20464033">
            <a:off x="4879652" y="4469041"/>
            <a:ext cx="998289" cy="307777"/>
          </a:xfrm>
          <a:prstGeom prst="rect">
            <a:avLst/>
          </a:prstGeom>
          <a:noFill/>
        </p:spPr>
        <p:txBody>
          <a:bodyPr wrap="square" rtlCol="0">
            <a:spAutoFit/>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Elizabeth</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094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3B489CC-6EF6-460C-8908-353F0BA1807C}"/>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algn="ctr" fontAlgn="base">
              <a:lnSpc>
                <a:spcPct val="105000"/>
              </a:lnSpc>
              <a:spcBef>
                <a:spcPts val="0"/>
              </a:spcBef>
              <a:spcAft>
                <a:spcPts val="0"/>
              </a:spcAft>
            </a:pPr>
            <a:r>
              <a:rPr lang="en-US" sz="3600" b="1" dirty="0">
                <a:solidFill>
                  <a:srgbClr val="002060"/>
                </a:solidFill>
                <a:effectLst/>
                <a:latin typeface="Calibri" panose="020F0502020204030204" pitchFamily="34" charset="0"/>
                <a:ea typeface="Calibri" panose="020F0502020204030204" pitchFamily="34" charset="0"/>
              </a:rPr>
              <a:t>Catholic Legal Immigration Network, Inc.</a:t>
            </a:r>
            <a:endParaRPr lang="en-US" sz="3600" dirty="0">
              <a:effectLst/>
              <a:latin typeface="Calibri" panose="020F0502020204030204" pitchFamily="34" charset="0"/>
              <a:ea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1BDA878F-E64D-446F-BD35-0CC75E0AF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667" y="1885529"/>
            <a:ext cx="1806666" cy="1806666"/>
          </a:xfrm>
          <a:prstGeom prst="rect">
            <a:avLst/>
          </a:prstGeom>
        </p:spPr>
      </p:pic>
      <p:sp>
        <p:nvSpPr>
          <p:cNvPr id="5" name="Rectangle 4">
            <a:extLst>
              <a:ext uri="{FF2B5EF4-FFF2-40B4-BE49-F238E27FC236}">
                <a16:creationId xmlns:a16="http://schemas.microsoft.com/office/drawing/2014/main" id="{C9F16285-5B8D-4081-B355-E6EFE76F72D9}"/>
              </a:ext>
            </a:extLst>
          </p:cNvPr>
          <p:cNvSpPr/>
          <p:nvPr/>
        </p:nvSpPr>
        <p:spPr>
          <a:xfrm>
            <a:off x="4205246" y="3998843"/>
            <a:ext cx="3781509" cy="852221"/>
          </a:xfrm>
          <a:prstGeom prst="rect">
            <a:avLst/>
          </a:prstGeom>
        </p:spPr>
        <p:txBody>
          <a:bodyPr wrap="square">
            <a:spAutoFit/>
          </a:bodyPr>
          <a:lstStyle/>
          <a:p>
            <a:pPr marL="0" marR="0" algn="ctr" fontAlgn="base">
              <a:lnSpc>
                <a:spcPct val="105000"/>
              </a:lnSpc>
              <a:spcBef>
                <a:spcPts val="0"/>
              </a:spcBef>
              <a:spcAft>
                <a:spcPts val="0"/>
              </a:spcAft>
            </a:pPr>
            <a:r>
              <a:rPr lang="en-US" sz="2400" b="1" dirty="0">
                <a:solidFill>
                  <a:srgbClr val="002060"/>
                </a:solidFill>
                <a:effectLst/>
                <a:latin typeface="Calibri" panose="020F0502020204030204" pitchFamily="34" charset="0"/>
                <a:ea typeface="Calibri" panose="020F0502020204030204" pitchFamily="34" charset="0"/>
              </a:rPr>
              <a:t>Elizabeth Carlson</a:t>
            </a:r>
          </a:p>
          <a:p>
            <a:pPr marL="0" marR="0" algn="ctr" fontAlgn="base">
              <a:lnSpc>
                <a:spcPct val="105000"/>
              </a:lnSpc>
              <a:spcBef>
                <a:spcPts val="0"/>
              </a:spcBef>
              <a:spcAft>
                <a:spcPts val="0"/>
              </a:spcAft>
            </a:pPr>
            <a:r>
              <a:rPr lang="en-US" sz="2400" b="1" dirty="0">
                <a:solidFill>
                  <a:srgbClr val="002060"/>
                </a:solidFill>
                <a:latin typeface="Calibri" panose="020F0502020204030204" pitchFamily="34" charset="0"/>
                <a:ea typeface="Calibri" panose="020F0502020204030204" pitchFamily="34" charset="0"/>
              </a:rPr>
              <a:t>Senior Attorney</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5108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3B489CC-6EF6-460C-8908-353F0BA1807C}"/>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Immigrant Visa Holders</a:t>
            </a:r>
          </a:p>
        </p:txBody>
      </p:sp>
      <p:sp>
        <p:nvSpPr>
          <p:cNvPr id="13315" name="Content Placeholder 2">
            <a:extLst>
              <a:ext uri="{FF2B5EF4-FFF2-40B4-BE49-F238E27FC236}">
                <a16:creationId xmlns:a16="http://schemas.microsoft.com/office/drawing/2014/main" id="{3069EC6E-294C-4B78-9F7F-D7CAE9FE6F12}"/>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small percentage of Afghan evacuees entered the United States with immigrant visas in their passports issued by US Embassy in Kabul. </a:t>
            </a:r>
          </a:p>
          <a:p>
            <a:r>
              <a:rPr lang="en-US" altLang="en-US" dirty="0"/>
              <a:t>Immigrant Visa holder admitted on this IV is an LPR</a:t>
            </a:r>
          </a:p>
          <a:p>
            <a:pPr lvl="1"/>
            <a:r>
              <a:rPr lang="en-US" altLang="en-US" dirty="0"/>
              <a:t>Should see both an IV stamp and an I-551 stamp in passport that shows the date of admission as an LPR</a:t>
            </a:r>
          </a:p>
          <a:p>
            <a:pPr lvl="1"/>
            <a:r>
              <a:rPr lang="en-US" altLang="en-US" dirty="0"/>
              <a:t>IV holder has completed all processing and just needs to wait for green card in the mail</a:t>
            </a:r>
          </a:p>
          <a:p>
            <a:pPr lvl="1"/>
            <a:r>
              <a:rPr lang="en-US" altLang="en-US" dirty="0"/>
              <a:t>Keep address updated with USCIS through filing Form AR-11 online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0E4D6C0-F71A-4339-8E76-F4BA11356F28}"/>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Parole</a:t>
            </a:r>
          </a:p>
        </p:txBody>
      </p:sp>
      <p:sp>
        <p:nvSpPr>
          <p:cNvPr id="15363" name="Content Placeholder 2">
            <a:extLst>
              <a:ext uri="{FF2B5EF4-FFF2-40B4-BE49-F238E27FC236}">
                <a16:creationId xmlns:a16="http://schemas.microsoft.com/office/drawing/2014/main" id="{9EE89EEE-BD8C-4682-A223-7D72F7A374EC}"/>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a:t>Majority of Afghan evacuees have entered the U.S. on two year parole</a:t>
            </a:r>
          </a:p>
          <a:p>
            <a:r>
              <a:rPr lang="en-US" altLang="en-US"/>
              <a:t>They are eligible for employment authorization through Filing Form I-765 (category (c)(11).</a:t>
            </a:r>
          </a:p>
          <a:p>
            <a:pPr lvl="1"/>
            <a:r>
              <a:rPr lang="en-US" altLang="en-US"/>
              <a:t>EADs completed and adjudicated on bases without fee</a:t>
            </a:r>
          </a:p>
          <a:p>
            <a:pPr lvl="1"/>
            <a:r>
              <a:rPr lang="en-US" altLang="en-US"/>
              <a:t>Those who do not complete on base can file now</a:t>
            </a:r>
          </a:p>
          <a:p>
            <a:r>
              <a:rPr lang="en-US" altLang="en-US"/>
              <a:t>Parole is not a permanent status and they will need to take steps towards obtaining a permanent status</a:t>
            </a:r>
          </a:p>
          <a:p>
            <a:r>
              <a:rPr lang="en-US" altLang="en-US"/>
              <a:t>Keep address updated with USCIS through filing Form AR-11 online</a:t>
            </a: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893DBE4-4803-49AB-BECE-42939FAAAC68}"/>
              </a:ext>
            </a:extLst>
          </p:cNvPr>
          <p:cNvSpPr>
            <a:spLocks noGrp="1"/>
          </p:cNvSpPr>
          <p:nvPr>
            <p:ph type="ctrTitle" idx="4294967295"/>
          </p:nvPr>
        </p:nvSpPr>
        <p:spPr bwMode="auto">
          <a:xfrm>
            <a:off x="1524000" y="1122363"/>
            <a:ext cx="9144000" cy="238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r>
              <a:rPr lang="en-US" altLang="en-US"/>
            </a:br>
            <a:br>
              <a:rPr lang="en-US" altLang="en-US"/>
            </a:br>
            <a:r>
              <a:rPr lang="en-US" altLang="en-US" b="1">
                <a:solidFill>
                  <a:schemeClr val="bg1"/>
                </a:solidFill>
              </a:rPr>
              <a:t>Special Immigrant Visa Process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4964E2F-6313-44DF-AC57-E60C76A4E1A4}"/>
              </a:ext>
            </a:extLst>
          </p:cNvPr>
          <p:cNvSpPr>
            <a:spLocks noGrp="1"/>
          </p:cNvSpPr>
          <p:nvPr>
            <p:ph type="title" idx="4294967295"/>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a:latin typeface="+mn-lt"/>
              </a:rPr>
              <a:t>Starting I-360 Self-Petition Process in the U.S. </a:t>
            </a:r>
          </a:p>
        </p:txBody>
      </p:sp>
      <p:sp>
        <p:nvSpPr>
          <p:cNvPr id="18435" name="Content Placeholder 2">
            <a:extLst>
              <a:ext uri="{FF2B5EF4-FFF2-40B4-BE49-F238E27FC236}">
                <a16:creationId xmlns:a16="http://schemas.microsoft.com/office/drawing/2014/main" id="{77F55306-B18A-4F65-951C-778E9DA4F825}"/>
              </a:ext>
            </a:extLst>
          </p:cNvPr>
          <p:cNvSpPr>
            <a:spLocks noGrp="1"/>
          </p:cNvSpPr>
          <p:nvPr>
            <p:ph idx="4294967295"/>
          </p:nvPr>
        </p:nvSpPr>
        <p:spPr bwMode="auto">
          <a:xfrm>
            <a:off x="838200" y="1825625"/>
            <a:ext cx="105156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t>First apply for Chief of Mission approval, AfghanSIVapplication@state.gov</a:t>
            </a:r>
          </a:p>
          <a:p>
            <a:pPr lvl="2"/>
            <a:r>
              <a:rPr lang="en-US" altLang="en-US"/>
              <a:t>Detailed guidelines available at </a:t>
            </a:r>
            <a:r>
              <a:rPr lang="en-US" altLang="en-US">
                <a:hlinkClick r:id="rId3"/>
              </a:rPr>
              <a:t>https://travel.state.gov/content/dam/visas/SIVs/Afghan_SIV_Guidelines_and_DS157_Instructions_08-24-2021.pdf</a:t>
            </a:r>
            <a:endParaRPr lang="en-US" altLang="en-US"/>
          </a:p>
          <a:p>
            <a:pPr lvl="2"/>
            <a:r>
              <a:rPr lang="en-US" altLang="en-US"/>
              <a:t>Required documents include:</a:t>
            </a:r>
          </a:p>
          <a:p>
            <a:pPr lvl="3"/>
            <a:r>
              <a:rPr lang="en-US" altLang="en-US"/>
              <a:t>Human Resources Letter verifying employment (one year working with US government)</a:t>
            </a:r>
          </a:p>
          <a:p>
            <a:pPr lvl="3"/>
            <a:r>
              <a:rPr lang="en-US" altLang="en-US"/>
              <a:t>Letter of recommendation from supervisor</a:t>
            </a:r>
          </a:p>
          <a:p>
            <a:pPr lvl="3"/>
            <a:r>
              <a:rPr lang="en-US" altLang="en-US"/>
              <a:t>Form DS-157, Supplemental Nonimmigrant Visa Application</a:t>
            </a:r>
          </a:p>
          <a:p>
            <a:pPr lvl="3"/>
            <a:r>
              <a:rPr lang="en-US" altLang="en-US"/>
              <a:t>Evidence of Afghan nationality</a:t>
            </a:r>
          </a:p>
          <a:p>
            <a:pPr lvl="3"/>
            <a:r>
              <a:rPr lang="en-US" altLang="en-US"/>
              <a:t>Statement of threats</a:t>
            </a:r>
          </a:p>
          <a:p>
            <a:pPr lvl="3"/>
            <a:r>
              <a:rPr lang="en-US" altLang="en-US"/>
              <a:t>Employee badge</a:t>
            </a:r>
          </a:p>
          <a:p>
            <a:pPr lvl="3"/>
            <a:r>
              <a:rPr lang="en-US" altLang="en-US"/>
              <a:t>Biographic data</a:t>
            </a:r>
          </a:p>
          <a:p>
            <a:pPr lvl="3"/>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FF06F3C8FEA409A5744B4B799E482" ma:contentTypeVersion="26" ma:contentTypeDescription="Create a new document." ma:contentTypeScope="" ma:versionID="717823adb2170dc9cc3cb2f37ac353e7">
  <xsd:schema xmlns:xsd="http://www.w3.org/2001/XMLSchema" xmlns:xs="http://www.w3.org/2001/XMLSchema" xmlns:p="http://schemas.microsoft.com/office/2006/metadata/properties" xmlns:ns1="http://schemas.microsoft.com/sharepoint/v3" xmlns:ns3="ae6fd23a-7d08-462a-86d6-a3e6dd77083c" xmlns:ns4="df48b1a0-c88e-4917-b9fe-bbef79800618" xmlns:ns5="bfd6ad4d-0857-4f3c-9c5e-43fc5da2ebc5" xmlns:ns6="6ff6a9ae-87b1-46cd-bc6e-44754e44be59" targetNamespace="http://schemas.microsoft.com/office/2006/metadata/properties" ma:root="true" ma:fieldsID="e9803fa83b34ffbe897cc4df71cb2e91" ns1:_="" ns3:_="" ns4:_="" ns5:_="" ns6:_="">
    <xsd:import namespace="http://schemas.microsoft.com/sharepoint/v3"/>
    <xsd:import namespace="ae6fd23a-7d08-462a-86d6-a3e6dd77083c"/>
    <xsd:import namespace="df48b1a0-c88e-4917-b9fe-bbef79800618"/>
    <xsd:import namespace="bfd6ad4d-0857-4f3c-9c5e-43fc5da2ebc5"/>
    <xsd:import namespace="6ff6a9ae-87b1-46cd-bc6e-44754e44be59"/>
    <xsd:element name="properties">
      <xsd:complexType>
        <xsd:sequence>
          <xsd:element name="documentManagement">
            <xsd:complexType>
              <xsd:all>
                <xsd:element ref="ns3:Expiration_x0020_Basis_x0020_Date" minOccurs="0"/>
                <xsd:element ref="ns3:Retention_x0020_Period" minOccurs="0"/>
                <xsd:element ref="ns3:USCCB_x0020_Department" minOccurs="0"/>
                <xsd:element ref="ns3:Year" minOccurs="0"/>
                <xsd:element ref="ns4:MRS_x0020_Doc_x0020_Type" minOccurs="0"/>
                <xsd:element ref="ns1:URL" minOccurs="0"/>
                <xsd:element ref="ns5:SharedWithUsers" minOccurs="0"/>
                <xsd:element ref="ns5:SharedWithDetails" minOccurs="0"/>
                <xsd:element ref="ns6:MediaServiceMetadata" minOccurs="0"/>
                <xsd:element ref="ns6:MediaServiceFastMetadata"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4"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6fd23a-7d08-462a-86d6-a3e6dd77083c" elementFormDefault="qualified">
    <xsd:import namespace="http://schemas.microsoft.com/office/2006/documentManagement/types"/>
    <xsd:import namespace="http://schemas.microsoft.com/office/infopath/2007/PartnerControls"/>
    <xsd:element name="Expiration_x0020_Basis_x0020_Date" ma:index="9" nillable="true" ma:displayName="Expiration Basis Date" ma:default="[today]" ma:format="DateOnly" ma:internalName="Expiration_x0020_Basis_x0020_Date">
      <xsd:simpleType>
        <xsd:restriction base="dms:DateTime"/>
      </xsd:simpleType>
    </xsd:element>
    <xsd:element name="Retention_x0020_Period" ma:index="10" nillable="true" ma:displayName="Retention Period" ma:format="Dropdown" ma:internalName="Retention_x0020_Period">
      <xsd:simpleType>
        <xsd:restriction base="dms:Choice">
          <xsd:enumeration value="1yr–Gen doc t/b deleted"/>
          <xsd:enumeration value="3yrs–Other doc t/b deleted"/>
          <xsd:enumeration value="5yrs–Gen doc t/b archived"/>
          <xsd:enumeration value="10yrs–Other doc t/b archived"/>
          <xsd:enumeration value="Indef–Doc to stay in SP"/>
        </xsd:restriction>
      </xsd:simpleType>
    </xsd:element>
    <xsd:element name="USCCB_x0020_Department" ma:index="11" nillable="true" ma:displayName="USCCB Department" ma:default="MRS" ma:format="Dropdown" ma:internalName="USCCB_x0020_Department">
      <xsd:simpleType>
        <xsd:union memberTypes="dms:Text">
          <xsd:simpleType>
            <xsd:restriction base="dms:Choice">
              <xsd:enumeration value="CCHD"/>
              <xsd:enumeration value="CCC"/>
              <xsd:enumeration value="CE"/>
              <xsd:enumeration value="CNS"/>
              <xsd:enumeration value="CYP"/>
              <xsd:enumeration value="CCLV"/>
              <xsd:enumeration value="COMM"/>
              <xsd:enumeration value="CDC"/>
              <xsd:enumeration value="DM"/>
              <xsd:enumeration value="DW"/>
              <xsd:enumeration value="DOC"/>
              <xsd:enumeration value="DSD"/>
              <xsd:enumeration value="EIA"/>
              <xsd:enumeration value="EC"/>
              <xsd:enumeration value="EXEC"/>
              <xsd:enumeration value="FB"/>
              <xsd:enumeration value="FA"/>
              <xsd:enumeration value="GC"/>
              <xsd:enumeration value="GS"/>
              <xsd:enumeration value="GR"/>
              <xsd:enumeration value="HR"/>
              <xsd:enumeration value="IT"/>
              <xsd:enumeration value="IJP"/>
              <xsd:enumeration value="JPHD"/>
              <xsd:enumeration value="LMFLY"/>
              <xsd:enumeration value="MR"/>
              <xsd:enumeration value="MRS"/>
              <xsd:enumeration value="NC"/>
              <xsd:enumeration value="PL"/>
              <xsd:enumeration value="PP"/>
              <xsd:enumeration value="PUB"/>
            </xsd:restriction>
          </xsd:simpleType>
        </xsd:union>
      </xsd:simpleType>
    </xsd:element>
    <xsd:element name="Year" ma:index="12" nillable="true" ma:displayName="Year"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f48b1a0-c88e-4917-b9fe-bbef79800618" elementFormDefault="qualified">
    <xsd:import namespace="http://schemas.microsoft.com/office/2006/documentManagement/types"/>
    <xsd:import namespace="http://schemas.microsoft.com/office/infopath/2007/PartnerControls"/>
    <xsd:element name="MRS_x0020_Doc_x0020_Type" ma:index="13" nillable="true" ma:displayName="MRS Doc Type" ma:format="Dropdown" ma:internalName="MRS_x0020_Doc_x0020_Type">
      <xsd:simpleType>
        <xsd:union memberTypes="dms:Text">
          <xsd:simpleType>
            <xsd:restriction base="dms:Choice">
              <xsd:enumeration value="Budgets and Plans"/>
              <xsd:enumeration value="Contracts and Grants"/>
              <xsd:enumeration value="Correspondence"/>
              <xsd:enumeration value="External"/>
              <xsd:enumeration value="Images:  MRS Photo Library - Licensed"/>
              <xsd:enumeration value="Images:  Refugee and Immigration Sites"/>
              <xsd:enumeration value="Images:  Staff Social Events"/>
              <xsd:enumeration value="Meetings:  Executive Advisory"/>
              <xsd:enumeration value="Meetings:  Staff"/>
              <xsd:enumeration value="Meetings:  Supervisors"/>
              <xsd:enumeration value="MRS"/>
              <xsd:enumeration value="Network"/>
              <xsd:enumeration value="New Staff Orientation"/>
              <xsd:enumeration value="Pastoral Statements"/>
              <xsd:enumeration value="Personnel"/>
              <xsd:enumeration value="Policies and Procedures"/>
              <xsd:enumeration value="Projects"/>
              <xsd:enumeration value="Proposals"/>
              <xsd:enumeration value="Pubs:  Advocacy"/>
              <xsd:enumeration value="Pubs:  Annual Reports"/>
              <xsd:enumeration value="Pubs:  Network"/>
              <xsd:enumeration value="Reports"/>
              <xsd:enumeration value="Resource Development"/>
              <xsd:enumeration value="Support"/>
              <xsd:enumeration value="Technical Assistance"/>
              <xsd:enumeration value="Testimony"/>
              <xsd:enumeration value="Training"/>
              <xsd:enumeration value="Trips"/>
              <xsd:enumeration value="USCCB"/>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d6ad4d-0857-4f3c-9c5e-43fc5da2ebc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f6a9ae-87b1-46cd-bc6e-44754e44be5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RS_x0020_Doc_x0020_Type xmlns="df48b1a0-c88e-4917-b9fe-bbef79800618" xsi:nil="true"/>
    <Expiration_x0020_Basis_x0020_Date xmlns="ae6fd23a-7d08-462a-86d6-a3e6dd77083c">2020-10-26T04:00:00+00:00</Expiration_x0020_Basis_x0020_Date>
    <Year xmlns="ae6fd23a-7d08-462a-86d6-a3e6dd77083c" xsi:nil="true"/>
    <Retention_x0020_Period xmlns="ae6fd23a-7d08-462a-86d6-a3e6dd77083c" xsi:nil="true"/>
    <URL xmlns="http://schemas.microsoft.com/sharepoint/v3">
      <Url xsi:nil="true"/>
      <Description xsi:nil="true"/>
    </URL>
    <USCCB_x0020_Department xmlns="ae6fd23a-7d08-462a-86d6-a3e6dd77083c">MRS</USCCB_x0020_Department>
  </documentManagement>
</p:properties>
</file>

<file path=customXml/itemProps1.xml><?xml version="1.0" encoding="utf-8"?>
<ds:datastoreItem xmlns:ds="http://schemas.openxmlformats.org/officeDocument/2006/customXml" ds:itemID="{B093BADF-9E89-4EBC-809F-C4E350FA1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6fd23a-7d08-462a-86d6-a3e6dd77083c"/>
    <ds:schemaRef ds:uri="df48b1a0-c88e-4917-b9fe-bbef79800618"/>
    <ds:schemaRef ds:uri="bfd6ad4d-0857-4f3c-9c5e-43fc5da2ebc5"/>
    <ds:schemaRef ds:uri="6ff6a9ae-87b1-46cd-bc6e-44754e44b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A414A009-F8B2-48C3-AF20-BF859823E618}">
  <ds:schemaRefs>
    <ds:schemaRef ds:uri="http://schemas.microsoft.com/office/2006/documentManagement/types"/>
    <ds:schemaRef ds:uri="ae6fd23a-7d08-462a-86d6-a3e6dd77083c"/>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 ds:uri="http://schemas.microsoft.com/office/infopath/2007/PartnerControls"/>
    <ds:schemaRef ds:uri="6ff6a9ae-87b1-46cd-bc6e-44754e44be59"/>
    <ds:schemaRef ds:uri="http://purl.org/dc/terms/"/>
    <ds:schemaRef ds:uri="bfd6ad4d-0857-4f3c-9c5e-43fc5da2ebc5"/>
    <ds:schemaRef ds:uri="df48b1a0-c88e-4917-b9fe-bbef79800618"/>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83</TotalTime>
  <Words>4136</Words>
  <Application>Microsoft Macintosh PowerPoint</Application>
  <PresentationFormat>Widescreen</PresentationFormat>
  <Paragraphs>294</Paragraphs>
  <Slides>39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Gill Sans MT</vt:lpstr>
      <vt:lpstr>Open Sans</vt:lpstr>
      <vt:lpstr>Office Theme</vt:lpstr>
      <vt:lpstr>2_Office Theme</vt:lpstr>
      <vt:lpstr>PowerPoint Presentation</vt:lpstr>
      <vt:lpstr>PowerPoint Presentation</vt:lpstr>
      <vt:lpstr>PowerPoint Presentation</vt:lpstr>
      <vt:lpstr>PowerPoint Presentation</vt:lpstr>
      <vt:lpstr>Catholic Legal Immigration Network, Inc.</vt:lpstr>
      <vt:lpstr>Immigrant Visa Holders</vt:lpstr>
      <vt:lpstr>Parole</vt:lpstr>
      <vt:lpstr>  Special Immigrant Visa Process</vt:lpstr>
      <vt:lpstr>Starting I-360 Self-Petition Process in the U.S. </vt:lpstr>
      <vt:lpstr>Filing I-360 petition Once Chief of Mission Approval Received</vt:lpstr>
      <vt:lpstr>I-485 Application Upon Approval of I-360 Petition</vt:lpstr>
      <vt:lpstr>Documents required for I-485 application based on approved I-360</vt:lpstr>
      <vt:lpstr> Family-based Immigration</vt:lpstr>
      <vt:lpstr>Family-Based Immigration</vt:lpstr>
      <vt:lpstr>Categories of Family-Based Immigration</vt:lpstr>
      <vt:lpstr>Preference Categories in Immigration Law</vt:lpstr>
      <vt:lpstr>Immediate Relatives v. Preference Categories</vt:lpstr>
      <vt:lpstr>Moving from Consular Processing to Adjustment of Status</vt:lpstr>
      <vt:lpstr>Documents for a Family-Based Adjustment</vt:lpstr>
      <vt:lpstr>  Asylum</vt:lpstr>
      <vt:lpstr>Asylum Requirements</vt:lpstr>
      <vt:lpstr>Special Considerations for Asylum Claims from Afghanistan</vt:lpstr>
      <vt:lpstr>One Year Filing Deadline</vt:lpstr>
      <vt:lpstr>I-589 Filing Process</vt:lpstr>
      <vt:lpstr>  Other Forms of Relief</vt:lpstr>
      <vt:lpstr>Screen for Victim-Based or Other Humanitarian Relief</vt:lpstr>
      <vt:lpstr>Helpful Government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Peyton Smith</cp:lastModifiedBy>
  <cp:revision>33</cp:revision>
  <dcterms:created xsi:type="dcterms:W3CDTF">2020-10-22T16:02:30Z</dcterms:created>
  <dcterms:modified xsi:type="dcterms:W3CDTF">2021-10-14T18:53:50Z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0x010100DB1FF06F3C8FEA409A5744B4B799E482</vt:lpwstr>
  </property>
</Properties>
</file>