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74" r:id="rId5"/>
    <p:sldId id="257" r:id="rId6"/>
    <p:sldId id="279" r:id="rId7"/>
    <p:sldId id="275" r:id="rId8"/>
    <p:sldId id="284" r:id="rId9"/>
    <p:sldId id="281" r:id="rId10"/>
    <p:sldId id="282" r:id="rId11"/>
    <p:sldId id="276"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4F475D-C67E-44B9-8065-F91C7FE7EC04}" v="5" dt="2021-10-06T16:51:05.381"/>
    <p1510:client id="{88A69478-003F-4BBF-85FB-40A547C2BFDB}" v="83" dt="2021-10-06T16:31:51.665"/>
    <p1510:client id="{8E7F1078-FB45-C4AB-D5D8-83BD2944A621}" v="81" dt="2021-10-06T17:12:52.450"/>
    <p1510:client id="{EA6AB73D-DBCA-47B3-A58A-94776C026830}" v="63" dt="2021-10-06T17:43:39.3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0" y="1080"/>
      </p:cViewPr>
      <p:guideLst>
        <p:guide orient="horz" pos="1344"/>
        <p:guide pos="72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10/6/2021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8</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9</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10/6/2021</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10/6/2021</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APA_walkins@usccb.org" TargetMode="Externa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usccb.zoom.us/webinar/register/WN_-qSZudQyTNm3W4HjuLp-vw"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hyperlink" Target="https://protect-us.mimecast.com/s/_H6nC9rj6kfm9Dk1foeZ_m?domain=share.hsform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3.jpeg"/><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rtlCol="0">
            <a:spAutoFit/>
          </a:bodyPr>
          <a:lstStyle/>
          <a:p>
            <a:pPr algn="ctr"/>
            <a:r>
              <a:rPr lang="en-US" sz="1200">
                <a:latin typeface="Open Sans" panose="020B0606030504020204" pitchFamily="34" charset="0"/>
                <a:ea typeface="Open Sans" panose="020B0606030504020204" pitchFamily="34" charset="0"/>
                <a:cs typeface="Open Sans" panose="020B0606030504020204" pitchFamily="34" charset="0"/>
              </a:rPr>
              <a:t>October 6, 2021</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5"/>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6"/>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7"/>
          <a:srcRect/>
          <a:stretch>
            <a:fillRect/>
          </a:stretch>
        </p:blipFill>
        <p:spPr>
          <a:xfrm>
            <a:off x="8336260" y="2264141"/>
            <a:ext cx="2319062" cy="2702297"/>
          </a:xfrm>
          <a:prstGeom prst="rect">
            <a:avLst/>
          </a:prstGeom>
        </p:spPr>
      </p:pic>
    </p:spTree>
    <p:extLst>
      <p:ext uri="{BB962C8B-B14F-4D97-AF65-F5344CB8AC3E}">
        <p14:creationId xmlns:p14="http://schemas.microsoft.com/office/powerpoint/2010/main" val="365815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BF850-B45D-4BF9-8E8F-567310FF76EB}"/>
              </a:ext>
            </a:extLst>
          </p:cNvPr>
          <p:cNvSpPr txBox="1"/>
          <p:nvPr/>
        </p:nvSpPr>
        <p:spPr>
          <a:xfrm>
            <a:off x="746620" y="1191237"/>
            <a:ext cx="666085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Today’s</a:t>
            </a:r>
            <a:r>
              <a:rPr lang="en-US" sz="4000" b="1">
                <a:latin typeface="Open Sans" panose="020B0606030504020204" pitchFamily="34" charset="0"/>
                <a:ea typeface="Open Sans" panose="020B0606030504020204" pitchFamily="34" charset="0"/>
                <a:cs typeface="Open Sans" panose="020B0606030504020204" pitchFamily="34" charset="0"/>
              </a:rPr>
              <a:t> Agenda</a:t>
            </a:r>
          </a:p>
        </p:txBody>
      </p:sp>
      <p:sp>
        <p:nvSpPr>
          <p:cNvPr id="3" name="Oval 2">
            <a:extLst>
              <a:ext uri="{FF2B5EF4-FFF2-40B4-BE49-F238E27FC236}">
                <a16:creationId xmlns:a16="http://schemas.microsoft.com/office/drawing/2014/main" id="{D1BB2950-FD8B-4818-8514-5E0860921B86}"/>
              </a:ext>
            </a:extLst>
          </p:cNvPr>
          <p:cNvSpPr/>
          <p:nvPr/>
        </p:nvSpPr>
        <p:spPr>
          <a:xfrm>
            <a:off x="880844" y="301164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1</a:t>
            </a:r>
          </a:p>
        </p:txBody>
      </p:sp>
      <p:sp>
        <p:nvSpPr>
          <p:cNvPr id="4" name="Rectangle: Rounded Corners 3">
            <a:extLst>
              <a:ext uri="{FF2B5EF4-FFF2-40B4-BE49-F238E27FC236}">
                <a16:creationId xmlns:a16="http://schemas.microsoft.com/office/drawing/2014/main" id="{3B054456-1C04-492A-8F78-7F8905A05A69}"/>
              </a:ext>
            </a:extLst>
          </p:cNvPr>
          <p:cNvSpPr/>
          <p:nvPr/>
        </p:nvSpPr>
        <p:spPr>
          <a:xfrm>
            <a:off x="1747079" y="3011647"/>
            <a:ext cx="3663820"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a:solidFill>
                  <a:schemeClr val="tx1"/>
                </a:solidFill>
                <a:latin typeface="Open Sans"/>
                <a:ea typeface="Open Sans"/>
                <a:cs typeface="Open Sans"/>
              </a:rPr>
              <a:t>Arrivals Update</a:t>
            </a:r>
          </a:p>
        </p:txBody>
      </p:sp>
      <p:sp>
        <p:nvSpPr>
          <p:cNvPr id="5" name="Oval 4">
            <a:extLst>
              <a:ext uri="{FF2B5EF4-FFF2-40B4-BE49-F238E27FC236}">
                <a16:creationId xmlns:a16="http://schemas.microsoft.com/office/drawing/2014/main" id="{1560DBEE-898D-47F7-9E61-A94952BA2F7E}"/>
              </a:ext>
            </a:extLst>
          </p:cNvPr>
          <p:cNvSpPr/>
          <p:nvPr/>
        </p:nvSpPr>
        <p:spPr>
          <a:xfrm>
            <a:off x="880844" y="429813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2</a:t>
            </a:r>
          </a:p>
        </p:txBody>
      </p:sp>
      <p:sp>
        <p:nvSpPr>
          <p:cNvPr id="6" name="Rectangle: Rounded Corners 5">
            <a:extLst>
              <a:ext uri="{FF2B5EF4-FFF2-40B4-BE49-F238E27FC236}">
                <a16:creationId xmlns:a16="http://schemas.microsoft.com/office/drawing/2014/main" id="{C4009A11-0AE5-4F95-8FD4-FB062D352D39}"/>
              </a:ext>
            </a:extLst>
          </p:cNvPr>
          <p:cNvSpPr/>
          <p:nvPr/>
        </p:nvSpPr>
        <p:spPr>
          <a:xfrm>
            <a:off x="1747079" y="4298138"/>
            <a:ext cx="3663820"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Informational Updates</a:t>
            </a:r>
          </a:p>
        </p:txBody>
      </p:sp>
      <p:sp>
        <p:nvSpPr>
          <p:cNvPr id="7" name="Oval 6">
            <a:extLst>
              <a:ext uri="{FF2B5EF4-FFF2-40B4-BE49-F238E27FC236}">
                <a16:creationId xmlns:a16="http://schemas.microsoft.com/office/drawing/2014/main" id="{ACB8BBAF-0826-4A56-8B7A-FCF3A3847418}"/>
              </a:ext>
            </a:extLst>
          </p:cNvPr>
          <p:cNvSpPr/>
          <p:nvPr/>
        </p:nvSpPr>
        <p:spPr>
          <a:xfrm>
            <a:off x="6778179" y="3002280"/>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3</a:t>
            </a:r>
          </a:p>
        </p:txBody>
      </p:sp>
      <p:sp>
        <p:nvSpPr>
          <p:cNvPr id="8" name="Rectangle: Rounded Corners 7">
            <a:extLst>
              <a:ext uri="{FF2B5EF4-FFF2-40B4-BE49-F238E27FC236}">
                <a16:creationId xmlns:a16="http://schemas.microsoft.com/office/drawing/2014/main" id="{6344CB4F-ACCB-41E2-8BEE-0DA281808FE2}"/>
              </a:ext>
            </a:extLst>
          </p:cNvPr>
          <p:cNvSpPr/>
          <p:nvPr/>
        </p:nvSpPr>
        <p:spPr>
          <a:xfrm>
            <a:off x="7644412" y="3002280"/>
            <a:ext cx="3666744"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Sharing Ideas/Resources</a:t>
            </a:r>
          </a:p>
        </p:txBody>
      </p:sp>
      <p:sp>
        <p:nvSpPr>
          <p:cNvPr id="11" name="Oval 10">
            <a:extLst>
              <a:ext uri="{FF2B5EF4-FFF2-40B4-BE49-F238E27FC236}">
                <a16:creationId xmlns:a16="http://schemas.microsoft.com/office/drawing/2014/main" id="{CACF3589-108A-4DE8-8C70-7AE5B4F1134C}"/>
              </a:ext>
            </a:extLst>
          </p:cNvPr>
          <p:cNvSpPr/>
          <p:nvPr/>
        </p:nvSpPr>
        <p:spPr>
          <a:xfrm>
            <a:off x="6782721" y="429813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4</a:t>
            </a:r>
          </a:p>
        </p:txBody>
      </p:sp>
      <p:sp>
        <p:nvSpPr>
          <p:cNvPr id="12" name="Rectangle: Rounded Corners 11">
            <a:extLst>
              <a:ext uri="{FF2B5EF4-FFF2-40B4-BE49-F238E27FC236}">
                <a16:creationId xmlns:a16="http://schemas.microsoft.com/office/drawing/2014/main" id="{D88111FA-4793-4495-B1D3-F612CC99A2FF}"/>
              </a:ext>
            </a:extLst>
          </p:cNvPr>
          <p:cNvSpPr/>
          <p:nvPr/>
        </p:nvSpPr>
        <p:spPr>
          <a:xfrm>
            <a:off x="7648956" y="4298138"/>
            <a:ext cx="3666744"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Q&amp;A</a:t>
            </a:r>
          </a:p>
        </p:txBody>
      </p:sp>
    </p:spTree>
    <p:extLst>
      <p:ext uri="{BB962C8B-B14F-4D97-AF65-F5344CB8AC3E}">
        <p14:creationId xmlns:p14="http://schemas.microsoft.com/office/powerpoint/2010/main" val="19541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5" name="Table 5">
            <a:extLst>
              <a:ext uri="{FF2B5EF4-FFF2-40B4-BE49-F238E27FC236}">
                <a16:creationId xmlns:a16="http://schemas.microsoft.com/office/drawing/2014/main" id="{784348F8-6CEE-4BE9-93D4-25C8185DC426}"/>
              </a:ext>
            </a:extLst>
          </p:cNvPr>
          <p:cNvGraphicFramePr>
            <a:graphicFrameLocks noGrp="1"/>
          </p:cNvGraphicFramePr>
          <p:nvPr>
            <p:extLst>
              <p:ext uri="{D42A27DB-BD31-4B8C-83A1-F6EECF244321}">
                <p14:modId xmlns:p14="http://schemas.microsoft.com/office/powerpoint/2010/main" val="471018933"/>
              </p:ext>
            </p:extLst>
          </p:nvPr>
        </p:nvGraphicFramePr>
        <p:xfrm>
          <a:off x="1272715" y="2506304"/>
          <a:ext cx="9664846" cy="2445063"/>
        </p:xfrm>
        <a:graphic>
          <a:graphicData uri="http://schemas.openxmlformats.org/drawingml/2006/table">
            <a:tbl>
              <a:tblPr firstRow="1" bandRow="1">
                <a:tableStyleId>{5C22544A-7EE6-4342-B048-85BDC9FD1C3A}</a:tableStyleId>
              </a:tblPr>
              <a:tblGrid>
                <a:gridCol w="7000875">
                  <a:extLst>
                    <a:ext uri="{9D8B030D-6E8A-4147-A177-3AD203B41FA5}">
                      <a16:colId xmlns:a16="http://schemas.microsoft.com/office/drawing/2014/main" val="340209825"/>
                    </a:ext>
                  </a:extLst>
                </a:gridCol>
                <a:gridCol w="2663971">
                  <a:extLst>
                    <a:ext uri="{9D8B030D-6E8A-4147-A177-3AD203B41FA5}">
                      <a16:colId xmlns:a16="http://schemas.microsoft.com/office/drawing/2014/main" val="2160953821"/>
                    </a:ext>
                  </a:extLst>
                </a:gridCol>
              </a:tblGrid>
              <a:tr h="540943">
                <a:tc>
                  <a:txBody>
                    <a:bodyPr/>
                    <a:lstStyle/>
                    <a:p>
                      <a:r>
                        <a:rPr lang="en-US" sz="2100"/>
                        <a:t>As of 10/5/2021</a:t>
                      </a:r>
                    </a:p>
                  </a:txBody>
                  <a:tcPr marL="108189" marR="108189" marT="54094" marB="54094">
                    <a:solidFill>
                      <a:srgbClr val="00765A"/>
                    </a:solidFill>
                  </a:tcPr>
                </a:tc>
                <a:tc>
                  <a:txBody>
                    <a:bodyPr/>
                    <a:lstStyle/>
                    <a:p>
                      <a:endParaRPr lang="en-US" sz="2100"/>
                    </a:p>
                  </a:txBody>
                  <a:tcPr marL="108189" marR="108189" marT="54094" marB="54094">
                    <a:solidFill>
                      <a:srgbClr val="00765A"/>
                    </a:solidFill>
                  </a:tcPr>
                </a:tc>
                <a:extLst>
                  <a:ext uri="{0D108BD9-81ED-4DB2-BD59-A6C34878D82A}">
                    <a16:rowId xmlns:a16="http://schemas.microsoft.com/office/drawing/2014/main" val="166722703"/>
                  </a:ext>
                </a:extLst>
              </a:tr>
              <a:tr h="476030">
                <a:tc>
                  <a:txBody>
                    <a:bodyPr/>
                    <a:lstStyle/>
                    <a:p>
                      <a:r>
                        <a:rPr lang="en-US" sz="2100"/>
                        <a:t>Current USCCB APA Capacity</a:t>
                      </a:r>
                    </a:p>
                  </a:txBody>
                  <a:tcPr marL="108189" marR="108189" marT="54094" marB="54094"/>
                </a:tc>
                <a:tc>
                  <a:txBody>
                    <a:bodyPr/>
                    <a:lstStyle/>
                    <a:p>
                      <a:r>
                        <a:rPr lang="en-US" sz="2100"/>
                        <a:t>7,625 ind.</a:t>
                      </a:r>
                    </a:p>
                  </a:txBody>
                  <a:tcPr marL="108189" marR="108189" marT="54094" marB="54094"/>
                </a:tc>
                <a:extLst>
                  <a:ext uri="{0D108BD9-81ED-4DB2-BD59-A6C34878D82A}">
                    <a16:rowId xmlns:a16="http://schemas.microsoft.com/office/drawing/2014/main" val="2746791520"/>
                  </a:ext>
                </a:extLst>
              </a:tr>
              <a:tr h="476030">
                <a:tc>
                  <a:txBody>
                    <a:bodyPr/>
                    <a:lstStyle/>
                    <a:p>
                      <a:r>
                        <a:rPr lang="en-US" sz="2100"/>
                        <a:t>Total USCCB APA Individuals Assured</a:t>
                      </a:r>
                    </a:p>
                  </a:txBody>
                  <a:tcPr marL="108189" marR="108189" marT="54094" marB="54094"/>
                </a:tc>
                <a:tc>
                  <a:txBody>
                    <a:bodyPr/>
                    <a:lstStyle/>
                    <a:p>
                      <a:r>
                        <a:rPr lang="en-US" sz="2100"/>
                        <a:t>817 cases/2,138 ind.</a:t>
                      </a:r>
                    </a:p>
                  </a:txBody>
                  <a:tcPr marL="108189" marR="108189" marT="54094" marB="54094"/>
                </a:tc>
                <a:extLst>
                  <a:ext uri="{0D108BD9-81ED-4DB2-BD59-A6C34878D82A}">
                    <a16:rowId xmlns:a16="http://schemas.microsoft.com/office/drawing/2014/main" val="3564114389"/>
                  </a:ext>
                </a:extLst>
              </a:tr>
              <a:tr h="476030">
                <a:tc>
                  <a:txBody>
                    <a:bodyPr/>
                    <a:lstStyle/>
                    <a:p>
                      <a:r>
                        <a:rPr lang="en-US" sz="2100"/>
                        <a:t>Total APA Individuals Selected by USCCB, Awaiting Assurance</a:t>
                      </a:r>
                    </a:p>
                  </a:txBody>
                  <a:tcPr marL="108189" marR="108189" marT="54094" marB="54094"/>
                </a:tc>
                <a:tc>
                  <a:txBody>
                    <a:bodyPr/>
                    <a:lstStyle/>
                    <a:p>
                      <a:r>
                        <a:rPr lang="en-US" sz="2100"/>
                        <a:t>597 cases/1,615 ind.</a:t>
                      </a:r>
                    </a:p>
                  </a:txBody>
                  <a:tcPr marL="108189" marR="108189" marT="54094" marB="54094"/>
                </a:tc>
                <a:extLst>
                  <a:ext uri="{0D108BD9-81ED-4DB2-BD59-A6C34878D82A}">
                    <a16:rowId xmlns:a16="http://schemas.microsoft.com/office/drawing/2014/main" val="1204236592"/>
                  </a:ext>
                </a:extLst>
              </a:tr>
              <a:tr h="476030">
                <a:tc>
                  <a:txBody>
                    <a:bodyPr/>
                    <a:lstStyle/>
                    <a:p>
                      <a:r>
                        <a:rPr lang="en-US" sz="2100"/>
                        <a:t>APA Individuals Traveled to Final Destination</a:t>
                      </a:r>
                    </a:p>
                  </a:txBody>
                  <a:tcPr marL="108189" marR="108189" marT="54094" marB="54094"/>
                </a:tc>
                <a:tc>
                  <a:txBody>
                    <a:bodyPr/>
                    <a:lstStyle/>
                    <a:p>
                      <a:r>
                        <a:rPr lang="en-US" sz="2100"/>
                        <a:t>275 ind. (estimate) </a:t>
                      </a:r>
                    </a:p>
                  </a:txBody>
                  <a:tcPr marL="108189" marR="108189" marT="54094" marB="54094"/>
                </a:tc>
                <a:extLst>
                  <a:ext uri="{0D108BD9-81ED-4DB2-BD59-A6C34878D82A}">
                    <a16:rowId xmlns:a16="http://schemas.microsoft.com/office/drawing/2014/main" val="1804826489"/>
                  </a:ext>
                </a:extLst>
              </a:tr>
            </a:tbl>
          </a:graphicData>
        </a:graphic>
      </p:graphicFrame>
      <p:sp>
        <p:nvSpPr>
          <p:cNvPr id="3" name="TextBox 2">
            <a:extLst>
              <a:ext uri="{FF2B5EF4-FFF2-40B4-BE49-F238E27FC236}">
                <a16:creationId xmlns:a16="http://schemas.microsoft.com/office/drawing/2014/main" id="{86FDDC63-05C2-42DE-BFE5-59A8A9CA4CE2}"/>
              </a:ext>
            </a:extLst>
          </p:cNvPr>
          <p:cNvSpPr txBox="1"/>
          <p:nvPr/>
        </p:nvSpPr>
        <p:spPr>
          <a:xfrm>
            <a:off x="1195614" y="787400"/>
            <a:ext cx="1013641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a:latin typeface="Open Sans"/>
              </a:rPr>
              <a:t>USCCB Network Arrivals Update</a:t>
            </a:r>
            <a:endParaRPr lang="en-US" sz="1600"/>
          </a:p>
        </p:txBody>
      </p:sp>
    </p:spTree>
    <p:extLst>
      <p:ext uri="{BB962C8B-B14F-4D97-AF65-F5344CB8AC3E}">
        <p14:creationId xmlns:p14="http://schemas.microsoft.com/office/powerpoint/2010/main" val="190370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600"/>
              </a:spcAft>
            </a:pPr>
            <a:r>
              <a:rPr lang="en-US" sz="2000" b="1">
                <a:solidFill>
                  <a:schemeClr val="tx1"/>
                </a:solidFill>
                <a:latin typeface="Open Sans"/>
                <a:ea typeface="Open Sans"/>
                <a:cs typeface="Open Sans"/>
              </a:rPr>
              <a:t>       </a:t>
            </a:r>
            <a:r>
              <a:rPr lang="en-US" sz="2000" b="1">
                <a:solidFill>
                  <a:schemeClr val="tx1"/>
                </a:solidFill>
                <a:effectLst/>
                <a:latin typeface="Open Sans"/>
                <a:ea typeface="Open Sans"/>
                <a:cs typeface="Open Sans"/>
              </a:rPr>
              <a:t>Walk-In Procedures</a:t>
            </a:r>
            <a:endParaRPr lang="en-US" sz="2000">
              <a:solidFill>
                <a:schemeClr val="tx1"/>
              </a:solidFill>
              <a:effectLst/>
              <a:latin typeface="Open Sans"/>
              <a:ea typeface="Open Sans"/>
              <a:cs typeface="Open Sans"/>
            </a:endParaRPr>
          </a:p>
          <a:p>
            <a:pPr lvl="1">
              <a:spcAft>
                <a:spcPts val="600"/>
              </a:spcAft>
            </a:pPr>
            <a:r>
              <a:rPr lang="en-US" sz="2000">
                <a:solidFill>
                  <a:schemeClr val="tx1"/>
                </a:solidFill>
                <a:effectLst/>
                <a:latin typeface="Open Sans"/>
                <a:ea typeface="Open Sans"/>
                <a:cs typeface="Open Sans"/>
              </a:rPr>
              <a:t>Yesterday, USCCB released guidance for accessing APA benefits for walk-in clients.</a:t>
            </a:r>
            <a:r>
              <a:rPr lang="en-US" sz="2000">
                <a:solidFill>
                  <a:schemeClr val="tx1"/>
                </a:solidFill>
                <a:latin typeface="Open Sans"/>
                <a:ea typeface="Open Sans"/>
                <a:cs typeface="Open Sans"/>
              </a:rPr>
              <a:t> </a:t>
            </a:r>
            <a:endParaRPr lang="en-US" sz="20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lvl="2" indent="-342900">
              <a:spcAft>
                <a:spcPts val="600"/>
              </a:spcAft>
              <a:buFont typeface="Symbol" panose="05050102010706020507" pitchFamily="18" charset="2"/>
              <a:buChar char=""/>
            </a:pPr>
            <a:r>
              <a:rPr lang="en-US" sz="2000">
                <a:solidFill>
                  <a:schemeClr val="tx1"/>
                </a:solidFill>
                <a:effectLst/>
                <a:latin typeface="Open Sans"/>
                <a:ea typeface="Open Sans"/>
                <a:cs typeface="Open Sans"/>
              </a:rPr>
              <a:t>Encrypted email to : </a:t>
            </a:r>
            <a:r>
              <a:rPr lang="en-US" sz="2000" u="sng">
                <a:solidFill>
                  <a:schemeClr val="tx1"/>
                </a:solidFill>
                <a:effectLst/>
                <a:latin typeface="Open Sans"/>
                <a:ea typeface="Open Sans"/>
                <a:cs typeface="Open Sans"/>
                <a:hlinkClick r:id="rId2">
                  <a:extLst>
                    <a:ext uri="{A12FA001-AC4F-418D-AE19-62706E023703}">
                      <ahyp:hlinkClr xmlns:ahyp="http://schemas.microsoft.com/office/drawing/2018/hyperlinkcolor" val="tx"/>
                    </a:ext>
                  </a:extLst>
                </a:hlinkClick>
              </a:rPr>
              <a:t>APA_walkins@usccb.org</a:t>
            </a:r>
            <a:endParaRPr lang="en-US" sz="2000">
              <a:solidFill>
                <a:schemeClr val="tx1"/>
              </a:solidFill>
              <a:effectLst/>
              <a:latin typeface="Open Sans"/>
              <a:ea typeface="Open Sans"/>
              <a:cs typeface="Open Sans"/>
            </a:endParaRPr>
          </a:p>
          <a:p>
            <a:pPr lvl="2" indent="-342900">
              <a:spcAft>
                <a:spcPts val="600"/>
              </a:spcAft>
              <a:buFont typeface="Symbol" panose="05050102010706020507" pitchFamily="18" charset="2"/>
              <a:buChar char=""/>
            </a:pPr>
            <a:r>
              <a:rPr lang="en-US" sz="2000">
                <a:solidFill>
                  <a:schemeClr val="tx1"/>
                </a:solidFill>
                <a:effectLst/>
                <a:latin typeface="Open Sans"/>
                <a:ea typeface="Open Sans"/>
                <a:cs typeface="Open Sans"/>
              </a:rPr>
              <a:t>Include DOA, POE, legible copies of I-94 for each individual</a:t>
            </a:r>
          </a:p>
          <a:p>
            <a:pPr lvl="1">
              <a:spcAft>
                <a:spcPts val="600"/>
              </a:spcAft>
            </a:pPr>
            <a:endParaRPr lang="en-US" sz="2000">
              <a:solidFill>
                <a:schemeClr val="tx1"/>
              </a:solidFill>
              <a:latin typeface="Open Sans"/>
              <a:ea typeface="Open Sans"/>
              <a:cs typeface="Open Sans"/>
            </a:endParaRPr>
          </a:p>
          <a:p>
            <a:pPr lvl="1">
              <a:spcAft>
                <a:spcPts val="600"/>
              </a:spcAft>
            </a:pPr>
            <a:r>
              <a:rPr lang="en-US" sz="2000">
                <a:solidFill>
                  <a:schemeClr val="tx1"/>
                </a:solidFill>
                <a:effectLst/>
                <a:latin typeface="Open Sans"/>
                <a:ea typeface="Open Sans"/>
                <a:cs typeface="Open Sans"/>
              </a:rPr>
              <a:t>Suggest scheduling set days(s) for walk-ins for heavily impacted areas.</a:t>
            </a:r>
            <a:r>
              <a:rPr lang="en-US" sz="2000">
                <a:solidFill>
                  <a:schemeClr val="tx1"/>
                </a:solidFill>
                <a:latin typeface="Open Sans"/>
                <a:ea typeface="Open Sans"/>
                <a:cs typeface="Open Sans"/>
              </a:rPr>
              <a:t> </a:t>
            </a:r>
            <a:endParaRPr lang="en-US" sz="20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lvl="1">
              <a:spcAft>
                <a:spcPts val="600"/>
              </a:spcAft>
            </a:pPr>
            <a:endParaRPr lang="en-US" sz="2000">
              <a:solidFill>
                <a:schemeClr val="tx1"/>
              </a:solidFill>
              <a:latin typeface="Open Sans"/>
              <a:ea typeface="Open Sans"/>
              <a:cs typeface="Open Sans"/>
            </a:endParaRPr>
          </a:p>
          <a:p>
            <a:pPr lvl="1">
              <a:spcAft>
                <a:spcPts val="600"/>
              </a:spcAft>
            </a:pPr>
            <a:r>
              <a:rPr lang="en-US" sz="2000">
                <a:solidFill>
                  <a:schemeClr val="tx1"/>
                </a:solidFill>
                <a:effectLst/>
                <a:latin typeface="Open Sans"/>
                <a:ea typeface="Open Sans"/>
                <a:cs typeface="Open Sans"/>
              </a:rPr>
              <a:t>Resettlement Staff should strongly encourage APA beneficiaries to ensure that they are in compliance with the conditions of their parole.</a:t>
            </a:r>
            <a:endParaRPr lang="en-US">
              <a:solidFill>
                <a:schemeClr val="tx1"/>
              </a:solidFill>
            </a:endParaRPr>
          </a:p>
          <a:p>
            <a:pPr>
              <a:spcAft>
                <a:spcPts val="600"/>
              </a:spcAft>
            </a:pPr>
            <a:endParaRPr lang="en-US" sz="1300" b="1">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85008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600"/>
              </a:spcAft>
            </a:pPr>
            <a:r>
              <a:rPr lang="en-US" sz="2000" b="1">
                <a:solidFill>
                  <a:schemeClr val="tx1"/>
                </a:solidFill>
                <a:ea typeface="+mn-lt"/>
                <a:cs typeface="+mn-lt"/>
              </a:rPr>
              <a:t>        Housing in the Cooperative Agreement</a:t>
            </a:r>
            <a:endParaRPr lang="en-US" sz="2000">
              <a:solidFill>
                <a:schemeClr val="tx1"/>
              </a:solidFill>
              <a:ea typeface="+mn-lt"/>
              <a:cs typeface="+mn-lt"/>
            </a:endParaRPr>
          </a:p>
          <a:p>
            <a:pPr lvl="1">
              <a:spcAft>
                <a:spcPts val="600"/>
              </a:spcAft>
            </a:pPr>
            <a:r>
              <a:rPr lang="en-US" sz="2000">
                <a:solidFill>
                  <a:schemeClr val="tx1"/>
                </a:solidFill>
                <a:ea typeface="+mn-lt"/>
                <a:cs typeface="+mn-lt"/>
              </a:rPr>
              <a:t>Quality of Housing – the APA Cooperative Agreement is the gold standard for housing (to the extent possible) but given the reality of the situation it is highly unlikely that all housing placements will meet these standards. In your case notes document your attempts to obtain housing that meets the gold standard and include a quick note about why an alternative housing solution was the best available option.</a:t>
            </a:r>
          </a:p>
          <a:p>
            <a:pPr lvl="1">
              <a:spcAft>
                <a:spcPts val="600"/>
              </a:spcAft>
            </a:pPr>
            <a:r>
              <a:rPr lang="en-US" sz="2000" b="1">
                <a:solidFill>
                  <a:schemeClr val="tx1"/>
                </a:solidFill>
                <a:ea typeface="+mn-lt"/>
                <a:cs typeface="+mn-lt"/>
              </a:rPr>
              <a:t>Temporary Housing </a:t>
            </a:r>
            <a:endParaRPr lang="en-US" sz="2000">
              <a:solidFill>
                <a:schemeClr val="tx1"/>
              </a:solidFill>
              <a:ea typeface="+mn-lt"/>
              <a:cs typeface="+mn-lt"/>
            </a:endParaRPr>
          </a:p>
          <a:p>
            <a:pPr lvl="1">
              <a:spcAft>
                <a:spcPts val="600"/>
              </a:spcAft>
            </a:pPr>
            <a:r>
              <a:rPr lang="en-US" sz="2000">
                <a:solidFill>
                  <a:schemeClr val="tx1"/>
                </a:solidFill>
                <a:ea typeface="+mn-lt"/>
                <a:cs typeface="+mn-lt"/>
              </a:rPr>
              <a:t>Examples of creative temporary housing solutions – Extended Stay hotels, dorms, low-cost housing at the same hotel where client is employed, requiring U.S. tie to provide housing, Airbnb, vetted volunteers (sample agreements, policies, and procedures on </a:t>
            </a:r>
            <a:r>
              <a:rPr lang="en-US" sz="2000" err="1">
                <a:solidFill>
                  <a:schemeClr val="tx1"/>
                </a:solidFill>
                <a:ea typeface="+mn-lt"/>
                <a:cs typeface="+mn-lt"/>
              </a:rPr>
              <a:t>MRSConnect</a:t>
            </a:r>
            <a:r>
              <a:rPr lang="en-US" sz="2000">
                <a:solidFill>
                  <a:schemeClr val="tx1"/>
                </a:solidFill>
                <a:ea typeface="+mn-lt"/>
                <a:cs typeface="+mn-lt"/>
              </a:rPr>
              <a:t> under </a:t>
            </a:r>
            <a:r>
              <a:rPr lang="en-US" sz="2000" i="1">
                <a:solidFill>
                  <a:schemeClr val="tx1"/>
                </a:solidFill>
                <a:ea typeface="+mn-lt"/>
                <a:cs typeface="+mn-lt"/>
              </a:rPr>
              <a:t>APA &gt; Program Administration &gt; Resources &gt; Housing</a:t>
            </a:r>
            <a:r>
              <a:rPr lang="en-US" sz="2000">
                <a:solidFill>
                  <a:schemeClr val="tx1"/>
                </a:solidFill>
                <a:ea typeface="+mn-lt"/>
                <a:cs typeface="+mn-lt"/>
              </a:rPr>
              <a:t>)</a:t>
            </a:r>
            <a:endParaRPr lang="en-US" sz="2000">
              <a:solidFill>
                <a:schemeClr val="tx1"/>
              </a:solidFill>
              <a:cs typeface="Calibri"/>
            </a:endParaRPr>
          </a:p>
          <a:p>
            <a:pPr>
              <a:spcAft>
                <a:spcPts val="600"/>
              </a:spcAft>
            </a:pPr>
            <a:endParaRPr lang="en-US" sz="1300" b="1">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7323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600"/>
              </a:spcAft>
            </a:pPr>
            <a:r>
              <a:rPr lang="en-US" sz="1600" b="1" err="1">
                <a:solidFill>
                  <a:schemeClr val="tx1"/>
                </a:solidFill>
                <a:effectLst/>
                <a:latin typeface="Open Sans"/>
                <a:ea typeface="Open Sans"/>
                <a:cs typeface="Open Sans"/>
              </a:rPr>
              <a:t>AirBNB</a:t>
            </a:r>
            <a:r>
              <a:rPr lang="en-US" sz="1600" b="1">
                <a:solidFill>
                  <a:schemeClr val="tx1"/>
                </a:solidFill>
                <a:effectLst/>
                <a:latin typeface="Open Sans"/>
                <a:ea typeface="Open Sans"/>
                <a:cs typeface="Open Sans"/>
              </a:rPr>
              <a:t> Update </a:t>
            </a:r>
            <a:r>
              <a:rPr lang="en-US" sz="1600">
                <a:solidFill>
                  <a:schemeClr val="tx1"/>
                </a:solidFill>
                <a:effectLst/>
                <a:latin typeface="Open Sans"/>
                <a:ea typeface="Open Sans"/>
                <a:cs typeface="Open Sans"/>
              </a:rPr>
              <a:t>– Chris Ross, CCUSA</a:t>
            </a:r>
          </a:p>
          <a:p>
            <a:pPr>
              <a:spcAft>
                <a:spcPts val="600"/>
              </a:spcAft>
            </a:pPr>
            <a:endParaRPr lang="en-US" sz="1600">
              <a:solidFill>
                <a:schemeClr val="tx1"/>
              </a:solidFill>
              <a:latin typeface="Open Sans"/>
              <a:ea typeface="Open Sans"/>
              <a:cs typeface="Open Sans"/>
            </a:endParaRPr>
          </a:p>
          <a:p>
            <a:pPr>
              <a:spcAft>
                <a:spcPts val="600"/>
              </a:spcAft>
            </a:pPr>
            <a:r>
              <a:rPr lang="en-US" sz="1600" b="1">
                <a:solidFill>
                  <a:schemeClr val="tx1"/>
                </a:solidFill>
                <a:effectLst/>
                <a:latin typeface="Open Sans"/>
                <a:ea typeface="Open Sans"/>
                <a:cs typeface="Open Sans"/>
              </a:rPr>
              <a:t>Long-term Housing</a:t>
            </a:r>
            <a:r>
              <a:rPr lang="en-US" sz="1600" b="1">
                <a:solidFill>
                  <a:schemeClr val="tx1"/>
                </a:solidFill>
                <a:latin typeface="Open Sans"/>
                <a:ea typeface="Open Sans"/>
                <a:cs typeface="Open Sans"/>
              </a:rPr>
              <a:t> </a:t>
            </a:r>
            <a:endPar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spcAft>
                <a:spcPts val="600"/>
              </a:spcAft>
              <a:buFont typeface="Arial"/>
              <a:buChar char="•"/>
            </a:pPr>
            <a:r>
              <a:rPr lang="en-US" sz="1600">
                <a:solidFill>
                  <a:schemeClr val="tx1"/>
                </a:solidFill>
                <a:effectLst/>
                <a:latin typeface="Open Sans"/>
                <a:ea typeface="Open Sans"/>
                <a:cs typeface="Open Sans"/>
              </a:rPr>
              <a:t>Using COVID relief funds to support housing for arrivals, Treasury is developing a resource for states</a:t>
            </a:r>
          </a:p>
          <a:p>
            <a:pPr marL="742950" lvl="1" indent="-285750">
              <a:spcAft>
                <a:spcPts val="600"/>
              </a:spcAft>
              <a:buFont typeface="Arial"/>
              <a:buChar char="•"/>
            </a:pPr>
            <a:r>
              <a:rPr lang="en-US" sz="1600">
                <a:solidFill>
                  <a:schemeClr val="tx1"/>
                </a:solidFill>
                <a:effectLst/>
                <a:latin typeface="Open Sans"/>
                <a:ea typeface="Open Sans"/>
                <a:cs typeface="Open Sans"/>
              </a:rPr>
              <a:t>Are there apartments in your community that have not been open to renting to refugees/APA clients? Reach out to USCCB for high level advocacy with management companies. Provide complex address, name of the corporation and name of the CEO/COO. If you have the phone number, this will speed outreach.</a:t>
            </a:r>
          </a:p>
          <a:p>
            <a:pPr lvl="1">
              <a:spcAft>
                <a:spcPts val="600"/>
              </a:spcAft>
            </a:pPr>
            <a:endPar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Aft>
                <a:spcPts val="600"/>
              </a:spcAft>
            </a:pPr>
            <a:r>
              <a:rPr lang="en-US" sz="1600" b="1">
                <a:solidFill>
                  <a:schemeClr val="tx1"/>
                </a:solidFill>
                <a:effectLst/>
                <a:latin typeface="Open Sans"/>
                <a:ea typeface="Open Sans"/>
                <a:cs typeface="Open Sans"/>
              </a:rPr>
              <a:t>APA FAQs</a:t>
            </a:r>
          </a:p>
          <a:p>
            <a:pPr lvl="1">
              <a:spcAft>
                <a:spcPts val="600"/>
              </a:spcAft>
            </a:pPr>
            <a:r>
              <a:rPr lang="en-US" sz="1600">
                <a:solidFill>
                  <a:schemeClr val="tx1"/>
                </a:solidFill>
                <a:latin typeface="Open Sans"/>
                <a:ea typeface="Open Sans"/>
                <a:cs typeface="Open Sans"/>
              </a:rPr>
              <a:t>APA FAQ d</a:t>
            </a:r>
            <a:r>
              <a:rPr lang="en-US" sz="1600">
                <a:solidFill>
                  <a:schemeClr val="tx1"/>
                </a:solidFill>
                <a:effectLst/>
                <a:latin typeface="Open Sans"/>
                <a:ea typeface="Open Sans"/>
                <a:cs typeface="Open Sans"/>
              </a:rPr>
              <a:t>ocument updated regularly on </a:t>
            </a:r>
            <a:r>
              <a:rPr lang="en-US" sz="1600" err="1">
                <a:solidFill>
                  <a:schemeClr val="tx1"/>
                </a:solidFill>
                <a:effectLst/>
                <a:latin typeface="Open Sans"/>
                <a:ea typeface="Open Sans"/>
                <a:cs typeface="Open Sans"/>
              </a:rPr>
              <a:t>MRSConnect</a:t>
            </a:r>
            <a:r>
              <a:rPr lang="en-US" sz="1600">
                <a:solidFill>
                  <a:schemeClr val="tx1"/>
                </a:solidFill>
                <a:effectLst/>
                <a:latin typeface="Open Sans"/>
                <a:ea typeface="Open Sans"/>
                <a:cs typeface="Open Sans"/>
              </a:rPr>
              <a:t> (</a:t>
            </a:r>
            <a:r>
              <a:rPr lang="en-US" sz="1600" i="1">
                <a:solidFill>
                  <a:schemeClr val="tx1"/>
                </a:solidFill>
                <a:effectLst/>
                <a:latin typeface="Open Sans"/>
                <a:ea typeface="Open Sans"/>
                <a:cs typeface="Open Sans"/>
              </a:rPr>
              <a:t>APA &gt; Program Administration &gt; Operational Guidance</a:t>
            </a:r>
            <a:r>
              <a:rPr lang="en-US" sz="1600">
                <a:solidFill>
                  <a:schemeClr val="tx1"/>
                </a:solidFill>
                <a:effectLst/>
                <a:latin typeface="Open Sans"/>
                <a:ea typeface="Open Sans"/>
                <a:cs typeface="Open Sans"/>
              </a:rPr>
              <a:t>)</a:t>
            </a:r>
          </a:p>
          <a:p>
            <a:pPr lvl="1">
              <a:spcAft>
                <a:spcPts val="600"/>
              </a:spcAft>
            </a:pPr>
            <a:endParaRPr lang="en-US" sz="14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5585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R="0">
              <a:spcBef>
                <a:spcPts val="0"/>
              </a:spcBef>
              <a:spcAft>
                <a:spcPts val="600"/>
              </a:spcAft>
            </a:pPr>
            <a:r>
              <a:rPr lang="en-US" sz="2000" b="1">
                <a:solidFill>
                  <a:schemeClr val="tx1"/>
                </a:solidFill>
                <a:effectLst/>
                <a:latin typeface="Open Sans"/>
                <a:ea typeface="Open Sans"/>
                <a:cs typeface="Open Sans"/>
              </a:rPr>
              <a:t>Policy</a:t>
            </a:r>
            <a:endParaRPr lang="en-US" sz="2000" b="1">
              <a:solidFill>
                <a:schemeClr val="tx1"/>
              </a:solidFill>
              <a:latin typeface="Open Sans"/>
              <a:ea typeface="Open Sans"/>
              <a:cs typeface="Open Sans"/>
            </a:endParaRPr>
          </a:p>
          <a:p>
            <a:pPr marL="285750" marR="0" indent="-285750">
              <a:spcBef>
                <a:spcPts val="0"/>
              </a:spcBef>
              <a:spcAft>
                <a:spcPts val="600"/>
              </a:spcAft>
              <a:buFont typeface="Arial" panose="020B0604020202020204" pitchFamily="34" charset="0"/>
              <a:buChar char="•"/>
            </a:pPr>
            <a:r>
              <a:rPr lang="en-US" sz="2000">
                <a:solidFill>
                  <a:schemeClr val="tx1"/>
                </a:solidFill>
                <a:effectLst/>
                <a:latin typeface="Open Sans"/>
                <a:ea typeface="Open Sans"/>
                <a:cs typeface="Open Sans"/>
              </a:rPr>
              <a:t>FY 2022 continuing resolution was passed on September 30. Language is unchanged from what the House passed on September 21. Summary available on MRS Connect.</a:t>
            </a:r>
          </a:p>
          <a:p>
            <a:pPr marL="742950" lvl="1" indent="-285750">
              <a:spcAft>
                <a:spcPts val="600"/>
              </a:spcAft>
              <a:buFont typeface="Arial" panose="020B0604020202020204" pitchFamily="34" charset="0"/>
              <a:buChar char="•"/>
            </a:pPr>
            <a:r>
              <a:rPr lang="en-US" sz="2000">
                <a:solidFill>
                  <a:schemeClr val="tx1"/>
                </a:solidFill>
                <a:effectLst/>
                <a:latin typeface="Open Sans"/>
                <a:ea typeface="Open Sans"/>
                <a:cs typeface="Open Sans"/>
              </a:rPr>
              <a:t>Authorizes parolees for the Matching Grant and Preferred Communities programs.</a:t>
            </a:r>
            <a:r>
              <a:rPr lang="en-US" sz="2000">
                <a:solidFill>
                  <a:schemeClr val="tx1"/>
                </a:solidFill>
                <a:latin typeface="Open Sans"/>
                <a:ea typeface="Open Sans"/>
                <a:cs typeface="Open Sans"/>
              </a:rPr>
              <a:t> </a:t>
            </a:r>
          </a:p>
          <a:p>
            <a:pPr marL="742950" lvl="1" indent="-285750">
              <a:spcAft>
                <a:spcPts val="600"/>
              </a:spcAft>
              <a:buFont typeface="Arial" panose="020B0604020202020204" pitchFamily="34" charset="0"/>
              <a:buChar char="•"/>
            </a:pPr>
            <a:r>
              <a:rPr lang="en-US" sz="2000">
                <a:solidFill>
                  <a:schemeClr val="tx1"/>
                </a:solidFill>
                <a:effectLst/>
                <a:latin typeface="Open Sans"/>
                <a:ea typeface="Open Sans"/>
                <a:cs typeface="Open Sans"/>
              </a:rPr>
              <a:t>Working on Afghan Adjustment Act (AAA). No legislation has been introduced thus far. Absent an AAA, most Afghans paroled into the country will need to apply for asylum.</a:t>
            </a:r>
            <a:r>
              <a:rPr lang="en-US" sz="2000">
                <a:solidFill>
                  <a:schemeClr val="tx1"/>
                </a:solidFill>
                <a:latin typeface="Open Sans"/>
                <a:ea typeface="Open Sans"/>
                <a:cs typeface="Open Sans"/>
              </a:rPr>
              <a:t> </a:t>
            </a:r>
            <a:endParaRPr lang="en-US" sz="20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600"/>
              </a:spcAft>
              <a:buFont typeface="Arial" panose="020B0604020202020204" pitchFamily="34" charset="0"/>
              <a:buChar char="•"/>
            </a:pPr>
            <a:r>
              <a:rPr lang="en-US" sz="2000">
                <a:solidFill>
                  <a:schemeClr val="tx1"/>
                </a:solidFill>
                <a:effectLst/>
                <a:latin typeface="Open Sans"/>
                <a:ea typeface="Open Sans"/>
                <a:cs typeface="Open Sans"/>
              </a:rPr>
              <a:t>Still awaiting the Presidential Determination for FY 2022.</a:t>
            </a:r>
            <a:r>
              <a:rPr lang="en-US" sz="2000">
                <a:solidFill>
                  <a:schemeClr val="tx1"/>
                </a:solidFill>
                <a:latin typeface="Open Sans"/>
                <a:ea typeface="Open Sans"/>
                <a:cs typeface="Open Sans"/>
              </a:rPr>
              <a:t> </a:t>
            </a:r>
            <a:endParaRPr lang="en-US" sz="20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84129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Sharing Ideas &amp; Resources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8" y="1745308"/>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608650"/>
            <a:ext cx="10949173" cy="378327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b="1" i="0">
                <a:solidFill>
                  <a:srgbClr val="000000"/>
                </a:solidFill>
                <a:effectLst/>
                <a:latin typeface="Open Sans"/>
                <a:ea typeface="Open Sans"/>
                <a:cs typeface="Open Sans"/>
              </a:rPr>
              <a:t>Webinars</a:t>
            </a:r>
          </a:p>
          <a:p>
            <a:pPr marL="342900" indent="-342900" fontAlgn="base">
              <a:spcAft>
                <a:spcPts val="600"/>
              </a:spcAft>
              <a:buFont typeface="Arial" panose="020B0604020202020204" pitchFamily="34" charset="0"/>
              <a:buChar char="•"/>
            </a:pPr>
            <a:r>
              <a:rPr lang="en-US" b="0" i="0">
                <a:solidFill>
                  <a:srgbClr val="000000"/>
                </a:solidFill>
                <a:effectLst/>
                <a:latin typeface="Open Sans"/>
                <a:ea typeface="Open Sans"/>
                <a:cs typeface="Open Sans"/>
              </a:rPr>
              <a:t>Afghan Legal Status and Eligibility Webinar, </a:t>
            </a:r>
            <a:r>
              <a:rPr lang="en-US">
                <a:solidFill>
                  <a:srgbClr val="000000"/>
                </a:solidFill>
                <a:latin typeface="Open Sans"/>
                <a:ea typeface="Open Sans"/>
                <a:cs typeface="Open Sans"/>
                <a:hlinkClick r:id="rId3"/>
              </a:rPr>
              <a:t>Register here</a:t>
            </a:r>
            <a:endParaRPr lang="en-US" b="0" i="0">
              <a:solidFill>
                <a:srgbClr val="000000"/>
              </a:solidFill>
              <a:effectLst/>
              <a:latin typeface="Open Sans"/>
              <a:ea typeface="Open Sans"/>
              <a:cs typeface="Open Sans"/>
            </a:endParaRPr>
          </a:p>
          <a:p>
            <a:pPr marL="800100" lvl="1" indent="-342900" fontAlgn="base">
              <a:spcAft>
                <a:spcPts val="600"/>
              </a:spcAft>
              <a:buFont typeface="Arial" panose="020B0604020202020204" pitchFamily="34" charset="0"/>
              <a:buChar char="•"/>
            </a:pPr>
            <a:r>
              <a:rPr lang="en-US">
                <a:solidFill>
                  <a:srgbClr val="000000"/>
                </a:solidFill>
                <a:latin typeface="Open Sans"/>
                <a:ea typeface="Open Sans"/>
                <a:cs typeface="Open Sans"/>
              </a:rPr>
              <a:t>Thursday, October 14 at 3:00pm ET</a:t>
            </a:r>
          </a:p>
          <a:p>
            <a:pPr marL="800100" lvl="1" indent="-342900" fontAlgn="base">
              <a:spcAft>
                <a:spcPts val="600"/>
              </a:spcAft>
              <a:buFont typeface="Arial" panose="020B0604020202020204" pitchFamily="34" charset="0"/>
              <a:buChar char="•"/>
            </a:pPr>
            <a:r>
              <a:rPr lang="en-US" b="0" i="0">
                <a:solidFill>
                  <a:srgbClr val="000000"/>
                </a:solidFill>
                <a:effectLst/>
                <a:latin typeface="Open Sans"/>
                <a:ea typeface="Open Sans"/>
                <a:cs typeface="Open Sans"/>
              </a:rPr>
              <a:t>Facilitators: CLINIC and Migration Policy Institute</a:t>
            </a:r>
          </a:p>
          <a:p>
            <a:pPr marL="342900" indent="-342900" fontAlgn="base">
              <a:spcAft>
                <a:spcPts val="600"/>
              </a:spcAft>
              <a:buFont typeface="Arial" panose="020B0604020202020204" pitchFamily="34" charset="0"/>
              <a:buChar char="•"/>
            </a:pPr>
            <a:r>
              <a:rPr lang="en-US">
                <a:solidFill>
                  <a:srgbClr val="000000"/>
                </a:solidFill>
                <a:latin typeface="Open Sans"/>
                <a:ea typeface="Open Sans"/>
                <a:cs typeface="Open Sans"/>
              </a:rPr>
              <a:t>APA Cooperative Agreement webinar recording and PPT slides on </a:t>
            </a:r>
            <a:r>
              <a:rPr lang="en-US" err="1">
                <a:solidFill>
                  <a:srgbClr val="000000"/>
                </a:solidFill>
                <a:latin typeface="Open Sans"/>
                <a:ea typeface="Open Sans"/>
                <a:cs typeface="Open Sans"/>
              </a:rPr>
              <a:t>MRSConnect</a:t>
            </a:r>
            <a:endParaRPr lang="en-US">
              <a:solidFill>
                <a:srgbClr val="000000"/>
              </a:solidFill>
              <a:latin typeface="Open Sans"/>
              <a:ea typeface="Open Sans"/>
              <a:cs typeface="Open Sans"/>
            </a:endParaRPr>
          </a:p>
          <a:p>
            <a:pPr marL="342900" indent="-342900" fontAlgn="base">
              <a:spcAft>
                <a:spcPts val="600"/>
              </a:spcAft>
              <a:buFont typeface="Arial" panose="020B0604020202020204" pitchFamily="34" charset="0"/>
              <a:buChar char="•"/>
            </a:pPr>
            <a:endParaRPr lang="en-US">
              <a:solidFill>
                <a:srgbClr val="000000"/>
              </a:solidFill>
              <a:latin typeface="Open Sans"/>
              <a:ea typeface="Open Sans"/>
              <a:cs typeface="Open Sans"/>
            </a:endParaRPr>
          </a:p>
          <a:p>
            <a:pPr fontAlgn="base">
              <a:spcAft>
                <a:spcPts val="600"/>
              </a:spcAft>
            </a:pPr>
            <a:r>
              <a:rPr lang="en-US" b="1" i="0">
                <a:solidFill>
                  <a:srgbClr val="000000"/>
                </a:solidFill>
                <a:effectLst/>
                <a:latin typeface="Open Sans"/>
                <a:ea typeface="Open Sans"/>
                <a:cs typeface="Open Sans"/>
              </a:rPr>
              <a:t>Donations</a:t>
            </a:r>
          </a:p>
          <a:p>
            <a:pPr marL="285750" indent="-285750" fontAlgn="base">
              <a:spcAft>
                <a:spcPts val="600"/>
              </a:spcAft>
              <a:buFont typeface="Arial" panose="020B0604020202020204" pitchFamily="34" charset="0"/>
              <a:buChar char="•"/>
            </a:pPr>
            <a:r>
              <a:rPr lang="en-US">
                <a:solidFill>
                  <a:srgbClr val="000000"/>
                </a:solidFill>
                <a:latin typeface="Open Sans"/>
                <a:ea typeface="Open Sans"/>
                <a:cs typeface="Open Sans"/>
              </a:rPr>
              <a:t>Welcome.US onboarding sessions for resettlement agencies, W/F at 1:00pm ET</a:t>
            </a:r>
          </a:p>
          <a:p>
            <a:pPr marL="742950" lvl="1" indent="-285750" fontAlgn="base">
              <a:spcAft>
                <a:spcPts val="600"/>
              </a:spcAft>
              <a:buFont typeface="Arial" panose="020B0604020202020204" pitchFamily="34" charset="0"/>
              <a:buChar char="•"/>
            </a:pPr>
            <a:r>
              <a:rPr lang="en-US" b="0" i="0">
                <a:solidFill>
                  <a:srgbClr val="000000"/>
                </a:solidFill>
                <a:effectLst/>
                <a:latin typeface="Open Sans"/>
                <a:ea typeface="Open Sans"/>
                <a:cs typeface="Open Sans"/>
              </a:rPr>
              <a:t>Register here: </a:t>
            </a:r>
            <a:r>
              <a:rPr lang="en-US" sz="1600" u="sng">
                <a:solidFill>
                  <a:srgbClr val="201F1E"/>
                </a:solidFill>
                <a:effectLst/>
                <a:latin typeface="Open Sans"/>
                <a:ea typeface="Open Sans"/>
                <a:cs typeface="Open Sans"/>
                <a:hlinkClick r:id="rId4"/>
              </a:rPr>
              <a:t>https://share.hsforms.com/1mef9J95aSNuhQ5PbVeimAw353ea</a:t>
            </a:r>
            <a:endParaRPr lang="en-US" sz="1600" b="0" i="0">
              <a:solidFill>
                <a:srgbClr val="000000"/>
              </a:solidFill>
              <a:effectLst/>
              <a:latin typeface="Open Sans"/>
              <a:ea typeface="Open Sans"/>
              <a:cs typeface="Open Sans"/>
            </a:endParaRP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768546" y="5188841"/>
            <a:ext cx="1662580" cy="1662580"/>
          </a:xfrm>
          <a:prstGeom prst="rect">
            <a:avLst/>
          </a:prstGeom>
        </p:spPr>
      </p:pic>
    </p:spTree>
    <p:extLst>
      <p:ext uri="{BB962C8B-B14F-4D97-AF65-F5344CB8AC3E}">
        <p14:creationId xmlns:p14="http://schemas.microsoft.com/office/powerpoint/2010/main" val="1396480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7"/>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771685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414A009-F8B2-48C3-AF20-BF859823E618}">
  <ds:schemaRefs>
    <ds:schemaRef ds:uri="http://schemas.microsoft.com/office/2006/documentManagement/types"/>
    <ds:schemaRef ds:uri="http://purl.org/dc/dcmitype/"/>
    <ds:schemaRef ds:uri="http://purl.org/dc/terms/"/>
    <ds:schemaRef ds:uri="http://schemas.microsoft.com/office/infopath/2007/PartnerControls"/>
    <ds:schemaRef ds:uri="http://www.w3.org/XML/1998/namespace"/>
    <ds:schemaRef ds:uri="http://schemas.microsoft.com/office/2006/metadata/properties"/>
    <ds:schemaRef ds:uri="http://purl.org/dc/elements/1.1/"/>
    <ds:schemaRef ds:uri="c15234c2-e917-40dc-8b01-1a765184ed00"/>
    <ds:schemaRef ds:uri="http://schemas.openxmlformats.org/package/2006/metadata/core-properties"/>
  </ds:schemaRefs>
</ds:datastoreItem>
</file>

<file path=customXml/itemProps3.xml><?xml version="1.0" encoding="utf-8"?>
<ds:datastoreItem xmlns:ds="http://schemas.openxmlformats.org/officeDocument/2006/customXml" ds:itemID="{93AB17A3-6B4C-4EA3-BE42-4AFF908CF0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Widescreen</PresentationFormat>
  <Paragraphs>64</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Open Sans</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lastModifiedBy>Peyton Smith</cp:lastModifiedBy>
  <cp:revision>1</cp:revision>
  <dcterms:created xsi:type="dcterms:W3CDTF">2020-10-22T16:02:30Z</dcterms:created>
  <dcterms:modified xsi:type="dcterms:W3CDTF">2021-10-06T19:01:57Z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ies>
</file>