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74" r:id="rId5"/>
    <p:sldId id="275" r:id="rId6"/>
    <p:sldId id="279" r:id="rId7"/>
    <p:sldId id="284" r:id="rId8"/>
    <p:sldId id="287" r:id="rId9"/>
    <p:sldId id="281" r:id="rId10"/>
    <p:sldId id="285" r:id="rId11"/>
    <p:sldId id="286" r:id="rId12"/>
    <p:sldId id="288" r:id="rId13"/>
    <p:sldId id="282" r:id="rId14"/>
    <p:sldId id="276" r:id="rId15"/>
    <p:sldId id="270"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3D941E-64F8-423D-9BB4-DF2E001D608E}" v="3" dt="2021-10-27T15:11:22.505"/>
    <p1510:client id="{1CABBED9-E615-49AD-9534-4F8F262C94DD}" v="762" dt="2021-10-27T14:54:15.721"/>
    <p1510:client id="{94DB553F-1BB6-46F8-BBD0-88687B85B216}" v="255" vWet="273" dt="2021-10-27T17:39:04.046"/>
    <p1510:client id="{CEEB5CBB-86E4-4212-A8E3-65A2355E8317}" v="234" dt="2021-10-27T20:05:09.275"/>
    <p1510:client id="{D9808B9C-3AE2-4102-A84C-3C10CA6C7B44}" v="294" dt="2021-10-27T17:40:22.328"/>
    <p1510:client id="{DD890115-8C88-49C8-8BF0-8C03099F2FFE}" v="36" dt="2021-10-27T13:58:26.499"/>
    <p1510:client id="{EA516C01-11F7-4621-ABC5-0225FF6A929C}" v="12" dt="2021-10-27T14:34:06.8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4"/>
        <p:guide pos="7248"/>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tags" Target="tags/tag1.xml" Id="rId18" /><Relationship Type="http://schemas.openxmlformats.org/officeDocument/2006/relationships/customXml" Target="../customXml/item3.xml" Id="rId3" /><Relationship Type="http://schemas.openxmlformats.org/officeDocument/2006/relationships/theme" Target="theme/theme1.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notesMaster" Target="notesMasters/notesMaster1.xml" Id="rId17"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viewProps" Target="viewProps.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microsoft.com/office/2015/10/relationships/revisionInfo" Target="revisionInfo.xml" Id="rId2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6.xml" Id="rId10" /><Relationship Type="http://schemas.openxmlformats.org/officeDocument/2006/relationships/presProps" Target="presProps.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tableStyles" Target="tableStyles.xml" Id="rId22"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10/27/2021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11</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12</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10/27/2021</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10/27/2021</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hyperlink" Target="mailto:dspicer@usccb.org" TargetMode="External"/><Relationship Id="rId2" Type="http://schemas.openxmlformats.org/officeDocument/2006/relationships/slideLayout" Target="../slideLayouts/slideLayout7.xml"/><Relationship Id="rId1" Type="http://schemas.openxmlformats.org/officeDocument/2006/relationships/tags" Target="../tags/tag11.xml"/><Relationship Id="rId5" Type="http://schemas.openxmlformats.org/officeDocument/2006/relationships/image" Target="../media/image12.sv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hyperlink" Target="https://public.govdelivery.com/accounts/USDHSCIS/subscriber/new?topic_id=USDHSCIS_495" TargetMode="External"/><Relationship Id="rId3" Type="http://schemas.openxmlformats.org/officeDocument/2006/relationships/notesSlide" Target="../notesSlides/notesSlide1.xml"/><Relationship Id="rId7" Type="http://schemas.openxmlformats.org/officeDocument/2006/relationships/hyperlink" Target="https://usccb.zoom.us/webinar/register/9516352748389/WN_NJ5zx-dHR0qxxracPYwupA" TargetMode="External"/><Relationship Id="rId2" Type="http://schemas.openxmlformats.org/officeDocument/2006/relationships/slideLayout" Target="../slideLayouts/slideLayout7.xml"/><Relationship Id="rId1" Type="http://schemas.openxmlformats.org/officeDocument/2006/relationships/tags" Target="../tags/tag12.xml"/><Relationship Id="rId6" Type="http://schemas.openxmlformats.org/officeDocument/2006/relationships/hyperlink" Target="https://mrsconnect.org/wp-content/uploads/2021/10/Special-Immigrant-Screening-Guide-for-Afghan-Parolees-1.pdf" TargetMode="External"/><Relationship Id="rId5" Type="http://schemas.openxmlformats.org/officeDocument/2006/relationships/hyperlink" Target="https://mrsconnect.org/wp-content/uploads/2021/10/Hyatt-Afghan-Housing-Assistance-Booking-instructions-10.20.2021.pdf" TargetMode="External"/><Relationship Id="rId10" Type="http://schemas.openxmlformats.org/officeDocument/2006/relationships/image" Target="../media/image14.svg"/><Relationship Id="rId4" Type="http://schemas.openxmlformats.org/officeDocument/2006/relationships/hyperlink" Target="https://mrsconnect.org/wp-content/uploads/2021/10/APA-Who-to-Contact-10.26.2021.pdf" TargetMode="External"/><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3.jpeg"/><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mailto:MRSRefugeeMinors@usccb.org" TargetMode="Externa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lIns="91440" tIns="45720" rIns="91440" bIns="45720" rtlCol="0" anchor="t">
            <a:spAutoFit/>
          </a:bodyPr>
          <a:lstStyle/>
          <a:p>
            <a:pPr algn="ctr"/>
            <a:r>
              <a:rPr lang="en-US" sz="1200">
                <a:latin typeface="Open Sans"/>
                <a:ea typeface="Open Sans"/>
                <a:cs typeface="Open Sans"/>
              </a:rPr>
              <a:t>October 27, 2021</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6"/>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7"/>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8"/>
          <a:srcRect/>
          <a:stretch>
            <a:fillRect/>
          </a:stretch>
        </p:blipFill>
        <p:spPr>
          <a:xfrm>
            <a:off x="8336260" y="2264141"/>
            <a:ext cx="2319062" cy="2702297"/>
          </a:xfrm>
          <a:prstGeom prst="rect">
            <a:avLst/>
          </a:prstGeom>
        </p:spPr>
      </p:pic>
    </p:spTree>
    <p:custDataLst>
      <p:tags r:id="rId1"/>
    </p:custDataLst>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400" b="1"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Evacuate Our Allies Virtual Congressional Advocacy Days </a:t>
            </a:r>
          </a:p>
          <a:p>
            <a:pPr marL="285750" indent="-285750" algn="l" rtl="0" fontAlgn="base">
              <a:buFont typeface="Arial" panose="020B0604020202020204" pitchFamily="34" charset="0"/>
              <a:buChar char="•"/>
            </a:pPr>
            <a:r>
              <a:rPr lang="en-US" sz="140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a:t>
            </a:r>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ign-up deadline has been extended to tomorrow, October 28. Information is available on </a:t>
            </a:r>
            <a:r>
              <a:rPr lang="en-US" sz="1400" b="0" i="0" u="none" strike="noStrike"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buFont typeface="Arial" panose="020B0604020202020204" pitchFamily="34" charset="0"/>
              <a:buChar char="•"/>
            </a:pPr>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Participation is especially needed for the following states: Alabama; Alaska; Arizona; Arkansas; Connecticut; Hawaii; Idaho; Kansas; Louisiana; Maine; Maryland; Massachusetts; Michigan; Minnesota; Mississippi; Missouri; Nebraska; South Dakota; Tennessee; Utah; West Virginia; and Wyoming</a:t>
            </a:r>
          </a:p>
          <a:p>
            <a:pPr algn="l" rtl="0" fontAlgn="base"/>
            <a:endParaRPr lang="en-US" sz="14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400" b="1"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Justice for Immigrants</a:t>
            </a:r>
          </a:p>
          <a:p>
            <a:pPr algn="l" rtl="0" fontAlgn="base"/>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Justice for Immigrants page continues to be updated with information/resources for the general public: justiceforimmigrants.org/</a:t>
            </a:r>
            <a:r>
              <a:rPr lang="en-US" sz="1400" b="0" i="0" u="none" strike="noStrike"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afghanistan</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gn="l" rtl="0" fontAlgn="base"/>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Questions?</a:t>
            </a:r>
          </a:p>
          <a:p>
            <a:pPr marL="285750" indent="-285750" algn="l" rtl="0" fontAlgn="base">
              <a:buFont typeface="Arial" panose="020B0604020202020204" pitchFamily="34" charset="0"/>
              <a:buChar char="•"/>
            </a:pPr>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Any questions about the special immigrant screening guide provided last week?</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buFont typeface="Arial" panose="020B0604020202020204" pitchFamily="34" charset="0"/>
              <a:buChar char="•"/>
            </a:pPr>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For policy and advocacy questions: </a:t>
            </a: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dspicer@usccb.org</a:t>
            </a:r>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171450" indent="-171450">
              <a:spcAft>
                <a:spcPts val="400"/>
              </a:spcAft>
              <a:buFont typeface="Arial" panose="020B0604020202020204" pitchFamily="34" charset="0"/>
              <a:buChar char="•"/>
            </a:pPr>
            <a:endParaRPr lang="en-US" sz="1200" b="1">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Policy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6" name="Graphic 5" descr="Document">
            <a:extLst>
              <a:ext uri="{FF2B5EF4-FFF2-40B4-BE49-F238E27FC236}">
                <a16:creationId xmlns:a16="http://schemas.microsoft.com/office/drawing/2014/main" id="{C8D142FE-F715-4B22-8CFA-2446B69A9D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1687" y="439328"/>
            <a:ext cx="914400" cy="914400"/>
          </a:xfrm>
          <a:prstGeom prst="rect">
            <a:avLst/>
          </a:prstGeom>
        </p:spPr>
      </p:pic>
    </p:spTree>
    <p:custDataLst>
      <p:tags r:id="rId1"/>
    </p:custDataLst>
    <p:extLst>
      <p:ext uri="{BB962C8B-B14F-4D97-AF65-F5344CB8AC3E}">
        <p14:creationId xmlns:p14="http://schemas.microsoft.com/office/powerpoint/2010/main" val="984129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Events &amp; Resources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123555"/>
            <a:ext cx="10949173" cy="4193667"/>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600"/>
              </a:spcAft>
            </a:pPr>
            <a:endParaRPr lang="en-US" sz="1400" b="1">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Aft>
                <a:spcPts val="600"/>
              </a:spcAft>
            </a:pPr>
            <a:r>
              <a:rPr lang="en-US" sz="1600" b="1">
                <a:solidFill>
                  <a:schemeClr val="tx1"/>
                </a:solidFill>
                <a:latin typeface="Open Sans" panose="020B0606030504020204" pitchFamily="34" charset="0"/>
                <a:ea typeface="Open Sans" panose="020B0606030504020204" pitchFamily="34" charset="0"/>
                <a:cs typeface="Open Sans" panose="020B0606030504020204" pitchFamily="34" charset="0"/>
              </a:rPr>
              <a:t>Resources</a:t>
            </a:r>
            <a:endPar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l" rtl="0" fontAlgn="base">
              <a:spcAft>
                <a:spcPts val="600"/>
              </a:spcAft>
              <a:buFont typeface="Arial" panose="020B0604020202020204" pitchFamily="34" charset="0"/>
              <a:buChar char="•"/>
            </a:pP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APA Who to Contact</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now up on </a:t>
            </a:r>
            <a:r>
              <a:rPr lang="en-US" sz="14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l" rtl="0" fontAlgn="base">
              <a:spcAft>
                <a:spcPts val="600"/>
              </a:spcAft>
              <a:buFont typeface="Arial" panose="020B0604020202020204" pitchFamily="34" charset="0"/>
              <a:buChar char="•"/>
            </a:pP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5"/>
              </a:rPr>
              <a:t>Hyatt Partnership</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 lower rates at 109 hotels; See booking instructions on </a:t>
            </a:r>
            <a:r>
              <a:rPr lang="en-US" sz="14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l" rtl="0" fontAlgn="base">
              <a:spcAft>
                <a:spcPts val="600"/>
              </a:spcAft>
              <a:buFont typeface="Arial" panose="020B0604020202020204" pitchFamily="34" charset="0"/>
              <a:buChar char="•"/>
            </a:pP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6"/>
              </a:rPr>
              <a:t>SIV Screening Guide</a:t>
            </a:r>
            <a:r>
              <a:rPr lang="en-US" sz="1400">
                <a:solidFill>
                  <a:srgbClr val="0563C1"/>
                </a:solidFill>
                <a:latin typeface="Open Sans" panose="020B0606030504020204" pitchFamily="34" charset="0"/>
                <a:ea typeface="Open Sans" panose="020B0606030504020204" pitchFamily="34" charset="0"/>
                <a:cs typeface="Open Sans" panose="020B0606030504020204" pitchFamily="34" charset="0"/>
              </a:rPr>
              <a:t> </a:t>
            </a:r>
            <a:r>
              <a:rPr lang="en-US" sz="1400">
                <a:solidFill>
                  <a:schemeClr val="tx1"/>
                </a:solidFill>
                <a:latin typeface="Open Sans" panose="020B0606030504020204" pitchFamily="34" charset="0"/>
                <a:ea typeface="Open Sans" panose="020B0606030504020204" pitchFamily="34" charset="0"/>
                <a:cs typeface="Open Sans" panose="020B0606030504020204" pitchFamily="34" charset="0"/>
              </a:rPr>
              <a:t>with working links</a:t>
            </a:r>
          </a:p>
          <a:p>
            <a:pPr>
              <a:spcAft>
                <a:spcPts val="600"/>
              </a:spcAft>
            </a:pPr>
            <a:r>
              <a:rPr lang="en-US" sz="1600" b="1"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Webinars</a:t>
            </a:r>
          </a:p>
          <a:p>
            <a:pPr marL="285750" indent="-285750" algn="l" rtl="0" fontAlgn="base">
              <a:spcAft>
                <a:spcPts val="600"/>
              </a:spcAft>
              <a:buFont typeface="Arial" panose="020B0604020202020204" pitchFamily="34" charset="0"/>
              <a:buChar char="•"/>
            </a:pPr>
            <a:r>
              <a:rPr lang="en-US" sz="14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rPr>
              <a:t>USCCB Webinar: Emergency Case Management for APA Clients </a:t>
            </a: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fontAlgn="base">
              <a:spcAft>
                <a:spcPts val="600"/>
              </a:spcAft>
              <a:buFont typeface="Arial" panose="020B0604020202020204" pitchFamily="34" charset="0"/>
              <a:buChar char="•"/>
            </a:pPr>
            <a:r>
              <a:rPr lang="en-US" sz="14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rPr>
              <a:t>Thursday, November 4 from 1:00 – 2:00pm ET, </a:t>
            </a: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7"/>
              </a:rPr>
              <a:t>Register here</a:t>
            </a:r>
            <a:r>
              <a:rPr lang="en-US" sz="14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rPr>
              <a:t> </a:t>
            </a: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fontAlgn="base">
              <a:spcAft>
                <a:spcPts val="600"/>
              </a:spcAft>
              <a:buFont typeface="Arial" panose="020B0604020202020204" pitchFamily="34" charset="0"/>
              <a:buChar char="•"/>
            </a:pPr>
            <a:r>
              <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This webinar will focus on strategies for prioritizing certain services for your APA clients according to the flexibilities provided for in the APA Cooperative Agreement. </a:t>
            </a:r>
          </a:p>
          <a:p>
            <a:pPr marL="285750" indent="-285750" algn="l" rtl="0" fontAlgn="base">
              <a:spcAft>
                <a:spcPts val="600"/>
              </a:spcAft>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USCIS: Parole Stakeholder Engagement </a:t>
            </a:r>
          </a:p>
          <a:p>
            <a:pPr marL="742950" lvl="1" indent="-285750" fontAlgn="base">
              <a:spcAft>
                <a:spcPts val="600"/>
              </a:spcAft>
              <a:buFont typeface="Arial" panose="020B0604020202020204" pitchFamily="34" charset="0"/>
              <a:buChar char="•"/>
            </a:pPr>
            <a:r>
              <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Friday, November 5 from 2:00-3:00pm ET, </a:t>
            </a: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8"/>
              </a:rPr>
              <a:t>Register here</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endPar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fontAlgn="base">
              <a:spcAft>
                <a:spcPts val="600"/>
              </a:spcAft>
              <a:buFont typeface="Arial" panose="020B0604020202020204" pitchFamily="34" charset="0"/>
              <a:buChar char="•"/>
            </a:pPr>
            <a:r>
              <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USCIS will provide an overview of parole with an update specific to Afghan nationals located outside of the U.S. who have submitted requests for parole. </a:t>
            </a: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764425" y="559380"/>
            <a:ext cx="794348" cy="794348"/>
          </a:xfrm>
          <a:prstGeom prst="rect">
            <a:avLst/>
          </a:prstGeom>
        </p:spPr>
      </p:pic>
      <p:sp>
        <p:nvSpPr>
          <p:cNvPr id="7" name="Rectangle: Rounded Corners 6">
            <a:extLst>
              <a:ext uri="{FF2B5EF4-FFF2-40B4-BE49-F238E27FC236}">
                <a16:creationId xmlns:a16="http://schemas.microsoft.com/office/drawing/2014/main" id="{9314B571-E407-4DE2-A69A-9CA52EBA513D}"/>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custDataLst>
      <p:tags r:id="rId1"/>
    </p:custDataLst>
    <p:extLst>
      <p:ext uri="{BB962C8B-B14F-4D97-AF65-F5344CB8AC3E}">
        <p14:creationId xmlns:p14="http://schemas.microsoft.com/office/powerpoint/2010/main" val="139648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7"/>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7716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a:spcAft>
                <a:spcPts val="1000"/>
              </a:spcAft>
              <a:buFont typeface="Arial"/>
              <a:buChar char="•"/>
            </a:pPr>
            <a:endPar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pPr algn="ctr"/>
            <a:r>
              <a:rPr lang="en-US" sz="4400" b="1">
                <a:latin typeface="Open Sans"/>
                <a:ea typeface="Open Sans"/>
                <a:cs typeface="Open Sans"/>
              </a:rPr>
              <a:t>APA Capacity Update</a:t>
            </a:r>
            <a:endParaRPr lang="en-US" sz="4000" b="1">
              <a:latin typeface="Open Sans"/>
              <a:ea typeface="Open Sans"/>
              <a:cs typeface="Open Sans"/>
            </a:endParaRPr>
          </a:p>
        </p:txBody>
      </p:sp>
      <p:graphicFrame>
        <p:nvGraphicFramePr>
          <p:cNvPr id="5" name="Table 4">
            <a:extLst>
              <a:ext uri="{FF2B5EF4-FFF2-40B4-BE49-F238E27FC236}">
                <a16:creationId xmlns:a16="http://schemas.microsoft.com/office/drawing/2014/main" id="{246BAE3A-DEB3-4C80-BB94-4D51D717251A}"/>
              </a:ext>
            </a:extLst>
          </p:cNvPr>
          <p:cNvGraphicFramePr>
            <a:graphicFrameLocks noGrp="1"/>
          </p:cNvGraphicFramePr>
          <p:nvPr>
            <p:extLst>
              <p:ext uri="{D42A27DB-BD31-4B8C-83A1-F6EECF244321}">
                <p14:modId xmlns:p14="http://schemas.microsoft.com/office/powerpoint/2010/main" val="564740487"/>
              </p:ext>
            </p:extLst>
          </p:nvPr>
        </p:nvGraphicFramePr>
        <p:xfrm>
          <a:off x="2644588" y="2342029"/>
          <a:ext cx="6072841" cy="3685275"/>
        </p:xfrm>
        <a:graphic>
          <a:graphicData uri="http://schemas.openxmlformats.org/drawingml/2006/table">
            <a:tbl>
              <a:tblPr firstRow="1" bandRow="1">
                <a:tableStyleId>{5C22544A-7EE6-4342-B048-85BDC9FD1C3A}</a:tableStyleId>
              </a:tblPr>
              <a:tblGrid>
                <a:gridCol w="1995784">
                  <a:extLst>
                    <a:ext uri="{9D8B030D-6E8A-4147-A177-3AD203B41FA5}">
                      <a16:colId xmlns:a16="http://schemas.microsoft.com/office/drawing/2014/main" val="570891734"/>
                    </a:ext>
                  </a:extLst>
                </a:gridCol>
                <a:gridCol w="1750919">
                  <a:extLst>
                    <a:ext uri="{9D8B030D-6E8A-4147-A177-3AD203B41FA5}">
                      <a16:colId xmlns:a16="http://schemas.microsoft.com/office/drawing/2014/main" val="257607474"/>
                    </a:ext>
                  </a:extLst>
                </a:gridCol>
                <a:gridCol w="2326138">
                  <a:extLst>
                    <a:ext uri="{9D8B030D-6E8A-4147-A177-3AD203B41FA5}">
                      <a16:colId xmlns:a16="http://schemas.microsoft.com/office/drawing/2014/main" val="746775360"/>
                    </a:ext>
                  </a:extLst>
                </a:gridCol>
              </a:tblGrid>
              <a:tr h="256829">
                <a:tc gridSpan="3">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Revised APA Capacities by Resettlement Agency</a:t>
                      </a: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8330735"/>
                  </a:ext>
                </a:extLst>
              </a:tr>
              <a:tr h="667755">
                <a:tc>
                  <a:txBody>
                    <a:bodyPr/>
                    <a:lstStyle/>
                    <a:p>
                      <a:pPr algn="ctr"/>
                      <a:r>
                        <a:rPr lang="en-US" sz="1600" b="1">
                          <a:effectLst/>
                          <a:latin typeface="Open Sans" panose="020B0606030504020204" pitchFamily="34" charset="0"/>
                          <a:ea typeface="Open Sans" panose="020B0606030504020204" pitchFamily="34" charset="0"/>
                          <a:cs typeface="Open Sans" panose="020B0606030504020204" pitchFamily="34" charset="0"/>
                        </a:rPr>
                        <a:t>RA</a:t>
                      </a:r>
                    </a:p>
                  </a:txBody>
                  <a:tcPr marL="0" marR="0" marT="0" marB="0" anchor="ctr"/>
                </a:tc>
                <a:tc>
                  <a:txBody>
                    <a:bodyPr/>
                    <a:lstStyle/>
                    <a:p>
                      <a:pPr algn="ctr"/>
                      <a:r>
                        <a:rPr lang="en-US" sz="1600" b="1">
                          <a:effectLst/>
                          <a:latin typeface="Open Sans" panose="020B0606030504020204" pitchFamily="34" charset="0"/>
                          <a:ea typeface="Open Sans" panose="020B0606030504020204" pitchFamily="34" charset="0"/>
                          <a:cs typeface="Open Sans" panose="020B0606030504020204" pitchFamily="34" charset="0"/>
                        </a:rPr>
                        <a:t>Revised APA</a:t>
                      </a:r>
                    </a:p>
                  </a:txBody>
                  <a:tcPr marL="0" marR="0" marT="0" marB="0" anchor="ctr"/>
                </a:tc>
                <a:tc>
                  <a:txBody>
                    <a:bodyPr/>
                    <a:lstStyle/>
                    <a:p>
                      <a:pPr algn="ctr"/>
                      <a:r>
                        <a:rPr lang="en-US" sz="1600" b="1">
                          <a:effectLst/>
                          <a:latin typeface="Open Sans" panose="020B0606030504020204" pitchFamily="34" charset="0"/>
                          <a:ea typeface="Open Sans" panose="020B0606030504020204" pitchFamily="34" charset="0"/>
                          <a:cs typeface="Open Sans" panose="020B0606030504020204" pitchFamily="34" charset="0"/>
                        </a:rPr>
                        <a:t>Percentage of Total Capacity</a:t>
                      </a:r>
                    </a:p>
                  </a:txBody>
                  <a:tcPr marL="0" marR="0" marT="0" marB="0" anchor="ctr"/>
                </a:tc>
                <a:extLst>
                  <a:ext uri="{0D108BD9-81ED-4DB2-BD59-A6C34878D82A}">
                    <a16:rowId xmlns:a16="http://schemas.microsoft.com/office/drawing/2014/main" val="2841005449"/>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USCCB</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11,135</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17.78%</a:t>
                      </a:r>
                    </a:p>
                  </a:txBody>
                  <a:tcPr marL="0" marR="0" marT="0" marB="0" anchor="ctr"/>
                </a:tc>
                <a:extLst>
                  <a:ext uri="{0D108BD9-81ED-4DB2-BD59-A6C34878D82A}">
                    <a16:rowId xmlns:a16="http://schemas.microsoft.com/office/drawing/2014/main" val="838035447"/>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IRC</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10,700</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17.09%</a:t>
                      </a:r>
                    </a:p>
                  </a:txBody>
                  <a:tcPr marL="0" marR="0" marT="0" marB="0" anchor="ctr"/>
                </a:tc>
                <a:extLst>
                  <a:ext uri="{0D108BD9-81ED-4DB2-BD59-A6C34878D82A}">
                    <a16:rowId xmlns:a16="http://schemas.microsoft.com/office/drawing/2014/main" val="1210392910"/>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LIRS</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9,965</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15.92%</a:t>
                      </a:r>
                    </a:p>
                  </a:txBody>
                  <a:tcPr marL="0" marR="0" marT="0" marB="0" anchor="ctr"/>
                </a:tc>
                <a:extLst>
                  <a:ext uri="{0D108BD9-81ED-4DB2-BD59-A6C34878D82A}">
                    <a16:rowId xmlns:a16="http://schemas.microsoft.com/office/drawing/2014/main" val="2061606621"/>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USCRI</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8,685</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13.87%</a:t>
                      </a:r>
                    </a:p>
                  </a:txBody>
                  <a:tcPr marL="0" marR="0" marT="0" marB="0" anchor="ctr"/>
                </a:tc>
                <a:extLst>
                  <a:ext uri="{0D108BD9-81ED-4DB2-BD59-A6C34878D82A}">
                    <a16:rowId xmlns:a16="http://schemas.microsoft.com/office/drawing/2014/main" val="461049175"/>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ECDC</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7,445</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11.89%</a:t>
                      </a:r>
                    </a:p>
                  </a:txBody>
                  <a:tcPr marL="0" marR="0" marT="0" marB="0" anchor="ctr"/>
                </a:tc>
                <a:extLst>
                  <a:ext uri="{0D108BD9-81ED-4DB2-BD59-A6C34878D82A}">
                    <a16:rowId xmlns:a16="http://schemas.microsoft.com/office/drawing/2014/main" val="644701819"/>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CWS </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6,581</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10.51%</a:t>
                      </a:r>
                    </a:p>
                  </a:txBody>
                  <a:tcPr marL="0" marR="0" marT="0" marB="0" anchor="ctr"/>
                </a:tc>
                <a:extLst>
                  <a:ext uri="{0D108BD9-81ED-4DB2-BD59-A6C34878D82A}">
                    <a16:rowId xmlns:a16="http://schemas.microsoft.com/office/drawing/2014/main" val="4283156041"/>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HIAS</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3,140</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5.02%</a:t>
                      </a:r>
                    </a:p>
                  </a:txBody>
                  <a:tcPr marL="0" marR="0" marT="0" marB="0" anchor="ctr"/>
                </a:tc>
                <a:extLst>
                  <a:ext uri="{0D108BD9-81ED-4DB2-BD59-A6C34878D82A}">
                    <a16:rowId xmlns:a16="http://schemas.microsoft.com/office/drawing/2014/main" val="3030245307"/>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WR</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2,520</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4.02%</a:t>
                      </a:r>
                    </a:p>
                  </a:txBody>
                  <a:tcPr marL="0" marR="0" marT="0" marB="0" anchor="ctr"/>
                </a:tc>
                <a:extLst>
                  <a:ext uri="{0D108BD9-81ED-4DB2-BD59-A6C34878D82A}">
                    <a16:rowId xmlns:a16="http://schemas.microsoft.com/office/drawing/2014/main" val="1497023613"/>
                  </a:ext>
                </a:extLst>
              </a:tr>
              <a:tr h="256829">
                <a:tc>
                  <a:txBody>
                    <a:bodyPr/>
                    <a:lstStyle/>
                    <a:p>
                      <a:pPr rtl="0"/>
                      <a:r>
                        <a:rPr lang="en-US">
                          <a:effectLst/>
                          <a:latin typeface="Open Sans" panose="020B0606030504020204" pitchFamily="34" charset="0"/>
                          <a:ea typeface="Open Sans" panose="020B0606030504020204" pitchFamily="34" charset="0"/>
                          <a:cs typeface="Open Sans" panose="020B0606030504020204" pitchFamily="34" charset="0"/>
                        </a:rPr>
                        <a:t> DFMS</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2,439</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3.90%</a:t>
                      </a:r>
                    </a:p>
                  </a:txBody>
                  <a:tcPr marL="0" marR="0" marT="0" marB="0" anchor="ctr"/>
                </a:tc>
                <a:extLst>
                  <a:ext uri="{0D108BD9-81ED-4DB2-BD59-A6C34878D82A}">
                    <a16:rowId xmlns:a16="http://schemas.microsoft.com/office/drawing/2014/main" val="541895202"/>
                  </a:ext>
                </a:extLst>
              </a:tr>
              <a:tr h="256829">
                <a:tc>
                  <a:txBody>
                    <a:bodyPr/>
                    <a:lstStyle/>
                    <a:p>
                      <a:r>
                        <a:rPr lang="en-US" b="1">
                          <a:effectLst/>
                          <a:latin typeface="Open Sans" panose="020B0606030504020204" pitchFamily="34" charset="0"/>
                          <a:ea typeface="Open Sans" panose="020B0606030504020204" pitchFamily="34" charset="0"/>
                          <a:cs typeface="Open Sans" panose="020B0606030504020204" pitchFamily="34" charset="0"/>
                        </a:rPr>
                        <a:t> Totals</a:t>
                      </a:r>
                    </a:p>
                  </a:txBody>
                  <a:tcPr marL="0" marR="0" marT="0" marB="0" anchor="ctr"/>
                </a:tc>
                <a:tc>
                  <a:txBody>
                    <a:bodyPr/>
                    <a:lstStyle/>
                    <a:p>
                      <a:pPr algn="ctr"/>
                      <a:r>
                        <a:rPr lang="en-US" b="1">
                          <a:effectLst/>
                          <a:latin typeface="Open Sans" panose="020B0606030504020204" pitchFamily="34" charset="0"/>
                          <a:ea typeface="Open Sans" panose="020B0606030504020204" pitchFamily="34" charset="0"/>
                          <a:cs typeface="Open Sans" panose="020B0606030504020204" pitchFamily="34" charset="0"/>
                        </a:rPr>
                        <a:t>62,610</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tc>
                <a:extLst>
                  <a:ext uri="{0D108BD9-81ED-4DB2-BD59-A6C34878D82A}">
                    <a16:rowId xmlns:a16="http://schemas.microsoft.com/office/drawing/2014/main" val="660342408"/>
                  </a:ext>
                </a:extLst>
              </a:tr>
            </a:tbl>
          </a:graphicData>
        </a:graphic>
      </p:graphicFrame>
    </p:spTree>
    <p:custDataLst>
      <p:tags r:id="rId1"/>
    </p:custDataLst>
    <p:extLst>
      <p:ext uri="{BB962C8B-B14F-4D97-AF65-F5344CB8AC3E}">
        <p14:creationId xmlns:p14="http://schemas.microsoft.com/office/powerpoint/2010/main" val="3785008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86FDDC63-05C2-42DE-BFE5-59A8A9CA4CE2}"/>
              </a:ext>
            </a:extLst>
          </p:cNvPr>
          <p:cNvSpPr txBox="1"/>
          <p:nvPr/>
        </p:nvSpPr>
        <p:spPr>
          <a:xfrm>
            <a:off x="1027794" y="787400"/>
            <a:ext cx="1013641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Open Sans"/>
              </a:rPr>
              <a:t>USCCB Network Arrivals Update</a:t>
            </a:r>
            <a:endParaRPr lang="en-US" sz="1600"/>
          </a:p>
        </p:txBody>
      </p:sp>
      <p:graphicFrame>
        <p:nvGraphicFramePr>
          <p:cNvPr id="4" name="Table 3">
            <a:extLst>
              <a:ext uri="{FF2B5EF4-FFF2-40B4-BE49-F238E27FC236}">
                <a16:creationId xmlns:a16="http://schemas.microsoft.com/office/drawing/2014/main" id="{68106267-963B-4BC3-8A36-59D6A9871E46}"/>
              </a:ext>
            </a:extLst>
          </p:cNvPr>
          <p:cNvGraphicFramePr>
            <a:graphicFrameLocks noGrp="1"/>
          </p:cNvGraphicFramePr>
          <p:nvPr>
            <p:extLst>
              <p:ext uri="{D42A27DB-BD31-4B8C-83A1-F6EECF244321}">
                <p14:modId xmlns:p14="http://schemas.microsoft.com/office/powerpoint/2010/main" val="1129525633"/>
              </p:ext>
            </p:extLst>
          </p:nvPr>
        </p:nvGraphicFramePr>
        <p:xfrm>
          <a:off x="985344" y="1642241"/>
          <a:ext cx="10269500" cy="4152451"/>
        </p:xfrm>
        <a:graphic>
          <a:graphicData uri="http://schemas.openxmlformats.org/drawingml/2006/table">
            <a:tbl>
              <a:tblPr firstRow="1" bandRow="1">
                <a:tableStyleId>{5C22544A-7EE6-4342-B048-85BDC9FD1C3A}</a:tableStyleId>
              </a:tblPr>
              <a:tblGrid>
                <a:gridCol w="5841065">
                  <a:extLst>
                    <a:ext uri="{9D8B030D-6E8A-4147-A177-3AD203B41FA5}">
                      <a16:colId xmlns:a16="http://schemas.microsoft.com/office/drawing/2014/main" val="2735924825"/>
                    </a:ext>
                  </a:extLst>
                </a:gridCol>
                <a:gridCol w="2022024">
                  <a:extLst>
                    <a:ext uri="{9D8B030D-6E8A-4147-A177-3AD203B41FA5}">
                      <a16:colId xmlns:a16="http://schemas.microsoft.com/office/drawing/2014/main" val="3612969139"/>
                    </a:ext>
                  </a:extLst>
                </a:gridCol>
                <a:gridCol w="2406411">
                  <a:extLst>
                    <a:ext uri="{9D8B030D-6E8A-4147-A177-3AD203B41FA5}">
                      <a16:colId xmlns:a16="http://schemas.microsoft.com/office/drawing/2014/main" val="1190508251"/>
                    </a:ext>
                  </a:extLst>
                </a:gridCol>
              </a:tblGrid>
              <a:tr h="434281">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Weekly APA Pipeline Stats</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As of 10/20/2021​</a:t>
                      </a: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As of 10/27/2021​</a:t>
                      </a:r>
                    </a:p>
                  </a:txBody>
                  <a:tcPr marL="0" marR="0" marT="0" marB="0" anchor="ctr"/>
                </a:tc>
                <a:extLst>
                  <a:ext uri="{0D108BD9-81ED-4DB2-BD59-A6C34878D82A}">
                    <a16:rowId xmlns:a16="http://schemas.microsoft.com/office/drawing/2014/main" val="801200714"/>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Current USCCB APA Capacity​</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panose="020B0606030504020204" pitchFamily="34" charset="0"/>
                          <a:ea typeface="Open Sans" panose="020B0606030504020204" pitchFamily="34" charset="0"/>
                          <a:cs typeface="Open Sans" panose="020B0606030504020204" pitchFamily="34" charset="0"/>
                        </a:rPr>
                        <a:t>11,033 ind.</a:t>
                      </a:r>
                    </a:p>
                  </a:txBody>
                  <a:tcPr marL="0" marR="0" marT="0" marB="0" anchor="ctr"/>
                </a:tc>
                <a:tc>
                  <a:txBody>
                    <a:bodyPr/>
                    <a:lstStyle/>
                    <a:p>
                      <a:pPr lvl="0" algn="ctr">
                        <a:buNone/>
                      </a:pPr>
                      <a:r>
                        <a:rPr lang="en-US">
                          <a:effectLst/>
                          <a:latin typeface="Open Sans" panose="020B0606030504020204" pitchFamily="34" charset="0"/>
                          <a:ea typeface="Open Sans" panose="020B0606030504020204" pitchFamily="34" charset="0"/>
                          <a:cs typeface="Open Sans" panose="020B0606030504020204" pitchFamily="34" charset="0"/>
                        </a:rPr>
                        <a:t>11,135 </a:t>
                      </a:r>
                      <a:r>
                        <a:rPr lang="en-US" err="1">
                          <a:effectLst/>
                          <a:latin typeface="Open Sans" panose="020B0606030504020204" pitchFamily="34" charset="0"/>
                          <a:ea typeface="Open Sans" panose="020B0606030504020204" pitchFamily="34" charset="0"/>
                          <a:cs typeface="Open Sans" panose="020B0606030504020204" pitchFamily="34" charset="0"/>
                        </a:rPr>
                        <a:t>ind</a:t>
                      </a:r>
                    </a:p>
                  </a:txBody>
                  <a:tcPr marL="0" marR="0" marT="0" marB="0" anchor="b"/>
                </a:tc>
                <a:extLst>
                  <a:ext uri="{0D108BD9-81ED-4DB2-BD59-A6C34878D82A}">
                    <a16:rowId xmlns:a16="http://schemas.microsoft.com/office/drawing/2014/main" val="2659362177"/>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Total USCCB APA Individuals Assured​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panose="020B0606030504020204" pitchFamily="34" charset="0"/>
                          <a:ea typeface="Open Sans" panose="020B0606030504020204" pitchFamily="34" charset="0"/>
                          <a:cs typeface="Open Sans" panose="020B0606030504020204" pitchFamily="34" charset="0"/>
                        </a:rPr>
                        <a:t>3,646 ind.</a:t>
                      </a:r>
                      <a:r>
                        <a:rPr lang="en-US">
                          <a:effectLst/>
                          <a:latin typeface="Open Sans" panose="020B0606030504020204" pitchFamily="34" charset="0"/>
                          <a:ea typeface="Open Sans" panose="020B0606030504020204" pitchFamily="34" charset="0"/>
                          <a:cs typeface="Open Sans" panose="020B0606030504020204" pitchFamily="34" charset="0"/>
                        </a:rPr>
                        <a:t>​</a:t>
                      </a:r>
                      <a:endParaRPr lang="en-US">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4,211 ind. (cumulative)</a:t>
                      </a:r>
                    </a:p>
                  </a:txBody>
                  <a:tcPr marL="0" marR="0" marT="0" marB="0" anchor="b"/>
                </a:tc>
                <a:extLst>
                  <a:ext uri="{0D108BD9-81ED-4DB2-BD59-A6C34878D82A}">
                    <a16:rowId xmlns:a16="http://schemas.microsoft.com/office/drawing/2014/main" val="4207632157"/>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Total APA Individuals Selected by USCCB, Awaiting Assurance​</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panose="020B0606030504020204" pitchFamily="34" charset="0"/>
                          <a:ea typeface="Open Sans" panose="020B0606030504020204" pitchFamily="34" charset="0"/>
                          <a:cs typeface="Open Sans" panose="020B0606030504020204" pitchFamily="34" charset="0"/>
                        </a:rPr>
                        <a:t>863 ind. </a:t>
                      </a:r>
                      <a:endParaRPr lang="en-US">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panose="020B0606030504020204" pitchFamily="34" charset="0"/>
                          <a:ea typeface="Open Sans" panose="020B0606030504020204" pitchFamily="34" charset="0"/>
                          <a:cs typeface="Open Sans" panose="020B0606030504020204" pitchFamily="34" charset="0"/>
                        </a:rPr>
                        <a:t>880 ind.</a:t>
                      </a:r>
                    </a:p>
                  </a:txBody>
                  <a:tcPr marL="0" marR="0" marT="0" marB="0" anchor="b"/>
                </a:tc>
                <a:extLst>
                  <a:ext uri="{0D108BD9-81ED-4DB2-BD59-A6C34878D82A}">
                    <a16:rowId xmlns:a16="http://schemas.microsoft.com/office/drawing/2014/main" val="3173531623"/>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APA Individuals Traveled to Final Destination​</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panose="020B0606030504020204" pitchFamily="34" charset="0"/>
                          <a:ea typeface="Open Sans" panose="020B0606030504020204" pitchFamily="34" charset="0"/>
                          <a:cs typeface="Open Sans" panose="020B0606030504020204" pitchFamily="34" charset="0"/>
                        </a:rPr>
                        <a:t>1,874 ind.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panose="020B0606030504020204" pitchFamily="34" charset="0"/>
                          <a:ea typeface="Open Sans" panose="020B0606030504020204" pitchFamily="34" charset="0"/>
                          <a:cs typeface="Open Sans" panose="020B0606030504020204" pitchFamily="34" charset="0"/>
                        </a:rPr>
                        <a:t>2,658 ind. (24% of capacity)</a:t>
                      </a:r>
                    </a:p>
                  </a:txBody>
                  <a:tcPr marL="0" marR="0" marT="0" marB="0" anchor="b"/>
                </a:tc>
                <a:extLst>
                  <a:ext uri="{0D108BD9-81ED-4DB2-BD59-A6C34878D82A}">
                    <a16:rowId xmlns:a16="http://schemas.microsoft.com/office/drawing/2014/main" val="1324320997"/>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Total Assured Not Traveled​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panose="020B0606030504020204" pitchFamily="34" charset="0"/>
                          <a:ea typeface="Open Sans" panose="020B0606030504020204" pitchFamily="34" charset="0"/>
                          <a:cs typeface="Open Sans" panose="020B0606030504020204" pitchFamily="34" charset="0"/>
                        </a:rPr>
                        <a:t>1,772 ind. </a:t>
                      </a:r>
                      <a:endParaRPr lang="en-US">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panose="020B0606030504020204" pitchFamily="34" charset="0"/>
                          <a:ea typeface="Open Sans" panose="020B0606030504020204" pitchFamily="34" charset="0"/>
                          <a:cs typeface="Open Sans" panose="020B0606030504020204" pitchFamily="34" charset="0"/>
                        </a:rPr>
                        <a:t>1,553 ind.</a:t>
                      </a:r>
                    </a:p>
                  </a:txBody>
                  <a:tcPr marL="0" marR="0" marT="0" marB="0" anchor="b"/>
                </a:tc>
                <a:extLst>
                  <a:ext uri="{0D108BD9-81ED-4DB2-BD59-A6C34878D82A}">
                    <a16:rowId xmlns:a16="http://schemas.microsoft.com/office/drawing/2014/main" val="604114142"/>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Ready for Departure​</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panose="020B0606030504020204" pitchFamily="34" charset="0"/>
                          <a:ea typeface="Open Sans" panose="020B0606030504020204" pitchFamily="34" charset="0"/>
                          <a:cs typeface="Open Sans" panose="020B0606030504020204" pitchFamily="34" charset="0"/>
                        </a:rPr>
                        <a:t>863 ind. </a:t>
                      </a:r>
                      <a:endParaRPr lang="en-US">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tc>
                <a:tc>
                  <a:txBody>
                    <a:bodyPr/>
                    <a:lstStyle/>
                    <a:p>
                      <a:pPr algn="ctr"/>
                      <a:r>
                        <a:rPr lang="en-US">
                          <a:effectLst/>
                          <a:latin typeface="Open Sans" panose="020B0606030504020204" pitchFamily="34" charset="0"/>
                          <a:ea typeface="Open Sans" panose="020B0606030504020204" pitchFamily="34" charset="0"/>
                          <a:cs typeface="Open Sans" panose="020B0606030504020204" pitchFamily="34" charset="0"/>
                        </a:rPr>
                        <a:t>513 ind.</a:t>
                      </a:r>
                    </a:p>
                  </a:txBody>
                  <a:tcPr marL="0" marR="0" marT="0" marB="0" anchor="b"/>
                </a:tc>
                <a:extLst>
                  <a:ext uri="{0D108BD9-81ED-4DB2-BD59-A6C34878D82A}">
                    <a16:rowId xmlns:a16="http://schemas.microsoft.com/office/drawing/2014/main" val="3696243190"/>
                  </a:ext>
                </a:extLst>
              </a:tr>
            </a:tbl>
          </a:graphicData>
        </a:graphic>
      </p:graphicFrame>
    </p:spTree>
    <p:custDataLst>
      <p:tags r:id="rId1"/>
    </p:custDataLst>
    <p:extLst>
      <p:ext uri="{BB962C8B-B14F-4D97-AF65-F5344CB8AC3E}">
        <p14:creationId xmlns:p14="http://schemas.microsoft.com/office/powerpoint/2010/main" val="190370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fontAlgn="base">
              <a:spcAft>
                <a:spcPts val="1200"/>
              </a:spcAft>
              <a:buFont typeface="Arial"/>
              <a:buChar char="•"/>
            </a:pPr>
            <a:r>
              <a:rPr lang="en-US" sz="2400">
                <a:solidFill>
                  <a:srgbClr val="000000"/>
                </a:solidFill>
                <a:latin typeface="Open Sans" panose="020B0606030504020204" pitchFamily="34" charset="0"/>
                <a:ea typeface="Open Sans" panose="020B0606030504020204" pitchFamily="34" charset="0"/>
                <a:cs typeface="Open Sans" panose="020B0606030504020204" pitchFamily="34" charset="0"/>
              </a:rPr>
              <a:t>Total APA arrivals averaging 3,500 – 4,000 per week</a:t>
            </a:r>
          </a:p>
          <a:p>
            <a:pPr marL="285750" indent="-285750">
              <a:spcAft>
                <a:spcPts val="1200"/>
              </a:spcAft>
              <a:buFont typeface="Arial"/>
              <a:buChar char="•"/>
            </a:pPr>
            <a:r>
              <a:rPr lang="en-US" sz="2400">
                <a:solidFill>
                  <a:srgbClr val="000000"/>
                </a:solidFill>
                <a:latin typeface="Open Sans" panose="020B0606030504020204" pitchFamily="34" charset="0"/>
                <a:ea typeface="Open Sans" panose="020B0606030504020204" pitchFamily="34" charset="0"/>
                <a:cs typeface="Open Sans" panose="020B0606030504020204" pitchFamily="34" charset="0"/>
              </a:rPr>
              <a:t>Flight bookings six days a week/no travel on Sundays</a:t>
            </a:r>
          </a:p>
          <a:p>
            <a:pPr marL="285750" indent="-285750">
              <a:spcAft>
                <a:spcPts val="1200"/>
              </a:spcAft>
              <a:buFont typeface="Arial"/>
              <a:buChar char="•"/>
            </a:pPr>
            <a:r>
              <a:rPr lang="en-US" sz="2400">
                <a:solidFill>
                  <a:srgbClr val="000000"/>
                </a:solidFill>
                <a:latin typeface="Open Sans" panose="020B0606030504020204" pitchFamily="34" charset="0"/>
                <a:ea typeface="Open Sans" panose="020B0606030504020204" pitchFamily="34" charset="0"/>
                <a:cs typeface="Open Sans" panose="020B0606030504020204" pitchFamily="34" charset="0"/>
              </a:rPr>
              <a:t>Huge pressure to frontload assurances</a:t>
            </a:r>
            <a:endParaRPr lang="en-US" sz="2400">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1200"/>
              </a:spcAft>
              <a:buFont typeface="Arial"/>
              <a:buChar char="•"/>
            </a:pPr>
            <a:r>
              <a:rPr lang="en-US" sz="2400">
                <a:solidFill>
                  <a:srgbClr val="000000"/>
                </a:solidFill>
                <a:latin typeface="Open Sans" panose="020B0606030504020204" pitchFamily="34" charset="0"/>
                <a:ea typeface="Open Sans" panose="020B0606030504020204" pitchFamily="34" charset="0"/>
                <a:cs typeface="Open Sans" panose="020B0606030504020204" pitchFamily="34" charset="0"/>
              </a:rPr>
              <a:t>No final consensus on deadline for emptying safe havens</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APA Arrivals Update/Trends</a:t>
            </a:r>
            <a:endParaRPr lang="en-US" sz="44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77323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Sponsor Circles </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Circles of 5 vetted adults can provide resettlement services to Afghans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More information at sponsorcircles.org </a:t>
            </a:r>
          </a:p>
          <a:p>
            <a:pPr marL="285750" indent="-285750" algn="l" rtl="0" fontAlgn="base">
              <a:spcAft>
                <a:spcPts val="600"/>
              </a:spcAft>
              <a:buFont typeface="Arial" panose="020B0604020202020204" pitchFamily="34" charset="0"/>
              <a:buChar char="•"/>
            </a:pPr>
            <a:endParaRPr lang="en-US" sz="9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spcAft>
                <a:spcPts val="600"/>
              </a:spcAft>
            </a:pP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USG looking to amplify stories of arrived Afghans</a:t>
            </a:r>
          </a:p>
          <a:p>
            <a:pPr algn="l" rtl="0" fontAlgn="base">
              <a:spcAft>
                <a:spcPts val="600"/>
              </a:spcAft>
            </a:pPr>
            <a:r>
              <a:rPr lang="en-US" sz="160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lease link USCCB into any communications pieces, we would love to share with our federal partners </a:t>
            </a:r>
          </a:p>
          <a:p>
            <a:pPr algn="l" rtl="0" fontAlgn="base">
              <a:spcAft>
                <a:spcPts val="600"/>
              </a:spcAft>
            </a:pPr>
            <a:endParaRPr lang="en-US" sz="9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spcAft>
                <a:spcPts val="600"/>
              </a:spcAft>
            </a:pP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MRIS Update </a:t>
            </a:r>
          </a:p>
          <a:p>
            <a:pPr algn="l" rtl="0" fontAlgn="base">
              <a:spcAft>
                <a:spcPts val="600"/>
              </a:spcAft>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Anticipate reimbursement functionality for APA by November 19</a:t>
            </a:r>
            <a:r>
              <a:rPr lang="en-US" sz="1600" b="0" i="0" baseline="30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and </a:t>
            </a:r>
            <a:r>
              <a:rPr lang="en-US" sz="16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Proflight</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travel integration after Thanksgiving. Will continue to update the network on the progress. </a:t>
            </a:r>
          </a:p>
          <a:p>
            <a:pPr algn="l" rtl="0" fontAlgn="base">
              <a:spcAft>
                <a:spcPts val="600"/>
              </a:spcAft>
            </a:pPr>
            <a:endParaRPr lang="en-US" sz="9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spcAft>
                <a:spcPts val="600"/>
              </a:spcAft>
            </a:pP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Funding Update</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PC Supplemental, Mobilizing America for Refugees Fund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Information">
            <a:extLst>
              <a:ext uri="{FF2B5EF4-FFF2-40B4-BE49-F238E27FC236}">
                <a16:creationId xmlns:a16="http://schemas.microsoft.com/office/drawing/2014/main" id="{610EBC2F-A3EF-481C-8AF0-55A4D2B5D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0553" y="5551054"/>
            <a:ext cx="1226642" cy="1226642"/>
          </a:xfrm>
          <a:prstGeom prst="rect">
            <a:avLst/>
          </a:prstGeom>
        </p:spPr>
      </p:pic>
    </p:spTree>
    <p:custDataLst>
      <p:tags r:id="rId1"/>
    </p:custDataLst>
    <p:extLst>
      <p:ext uri="{BB962C8B-B14F-4D97-AF65-F5344CB8AC3E}">
        <p14:creationId xmlns:p14="http://schemas.microsoft.com/office/powerpoint/2010/main" val="256158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Additional APA Direct Assistance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USCCB has created an Afghan Placement and Assistance (APA) Additional Direct Assistance application and reimbursement process to provide oversight in the distribution of housing and technology assistance funds.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Client needs do NOT have to be related to COVID-19 in order to access the fund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 case size of 1 can receive up to $4,100 per application, a case size of 2-5 members can receive up to $5,000 per application, and a case size of 6 or more members can receive up to $6,050 per application.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Applications must be submitted during the client’s APA period, and it is encouraged to submit applications as soon as possible to allow USCCB sufficient time to review/approve before the client’s service period is complete.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Applications for FY 2021 and FY 2022 arrivals will be accepted through June 10, 2022 or until the USCCB network exhausts the additional direct assistance fund, whichever is sooner. All reimbursements must be sent to USCCB by June 28, 2022.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105585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Guidance Reminders &amp;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357FE810-C731-40ED-9211-1C3763DD6F9C}"/>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100" b="1" i="0">
                <a:solidFill>
                  <a:srgbClr val="000000"/>
                </a:solidFill>
                <a:effectLst/>
                <a:latin typeface="Open Sans"/>
                <a:ea typeface="Open Sans"/>
                <a:cs typeface="Open Sans"/>
              </a:rPr>
              <a:t>Attached Parolee Minors </a:t>
            </a:r>
          </a:p>
          <a:p>
            <a:pPr marL="285750" indent="-285750" algn="l" rtl="0" fontAlgn="base">
              <a:spcAft>
                <a:spcPts val="600"/>
              </a:spcAft>
              <a:buFont typeface="Arial" panose="020B0604020202020204" pitchFamily="34" charset="0"/>
              <a:buChar char="•"/>
            </a:pPr>
            <a:r>
              <a:rPr lang="en-US" sz="1100" b="1" i="0">
                <a:solidFill>
                  <a:srgbClr val="000000"/>
                </a:solidFill>
                <a:effectLst/>
                <a:latin typeface="Open Sans"/>
                <a:ea typeface="Open Sans"/>
                <a:cs typeface="Open Sans"/>
              </a:rPr>
              <a:t>USCCB will need affiliates to identify and serve attached parolee minor (APM) cases</a:t>
            </a:r>
            <a:r>
              <a:rPr lang="en-US" sz="1100" b="0" i="0">
                <a:solidFill>
                  <a:srgbClr val="000000"/>
                </a:solidFill>
                <a:effectLst/>
                <a:latin typeface="Open Sans"/>
                <a:ea typeface="Open Sans"/>
                <a:cs typeface="Open Sans"/>
              </a:rPr>
              <a:t>. Don’t wait for a notification from USCCB to start serving a case as an attached parolee minor (APM) case! </a:t>
            </a:r>
          </a:p>
          <a:p>
            <a:pPr marL="285750" indent="-285750" algn="l" rtl="0" fontAlgn="base">
              <a:spcAft>
                <a:spcPts val="600"/>
              </a:spcAft>
              <a:buFont typeface="Arial" panose="020B0604020202020204" pitchFamily="34" charset="0"/>
              <a:buChar char="•"/>
            </a:pPr>
            <a:r>
              <a:rPr lang="en-US" sz="1100" b="1" i="0">
                <a:solidFill>
                  <a:srgbClr val="000000"/>
                </a:solidFill>
                <a:effectLst/>
                <a:latin typeface="Open Sans"/>
                <a:ea typeface="Open Sans"/>
                <a:cs typeface="Open Sans"/>
              </a:rPr>
              <a:t>Please submit completed</a:t>
            </a:r>
            <a:r>
              <a:rPr lang="en-US" sz="1100" b="0" i="0">
                <a:solidFill>
                  <a:srgbClr val="000000"/>
                </a:solidFill>
                <a:effectLst/>
                <a:latin typeface="Open Sans"/>
                <a:ea typeface="Open Sans"/>
                <a:cs typeface="Open Sans"/>
              </a:rPr>
              <a:t> </a:t>
            </a:r>
            <a:r>
              <a:rPr lang="en-US" sz="1100" b="1" i="0">
                <a:solidFill>
                  <a:srgbClr val="000000"/>
                </a:solidFill>
                <a:effectLst/>
                <a:latin typeface="Open Sans"/>
                <a:ea typeface="Open Sans"/>
                <a:cs typeface="Open Sans"/>
              </a:rPr>
              <a:t>AP-APM-01 Suitability Determinations</a:t>
            </a:r>
            <a:r>
              <a:rPr lang="en-US" sz="1100" b="0" i="0">
                <a:solidFill>
                  <a:srgbClr val="000000"/>
                </a:solidFill>
                <a:effectLst/>
                <a:latin typeface="Open Sans"/>
                <a:ea typeface="Open Sans"/>
                <a:cs typeface="Open Sans"/>
              </a:rPr>
              <a:t>, </a:t>
            </a:r>
            <a:r>
              <a:rPr lang="en-US" sz="1100" b="1" i="0">
                <a:solidFill>
                  <a:srgbClr val="000000"/>
                </a:solidFill>
                <a:effectLst/>
                <a:latin typeface="Open Sans"/>
                <a:ea typeface="Open Sans"/>
                <a:cs typeface="Open Sans"/>
              </a:rPr>
              <a:t>AP-APM-04 90-Day Evaluations</a:t>
            </a:r>
            <a:r>
              <a:rPr lang="en-US" sz="1100" b="0" i="0">
                <a:solidFill>
                  <a:srgbClr val="000000"/>
                </a:solidFill>
                <a:effectLst/>
                <a:latin typeface="Open Sans"/>
                <a:ea typeface="Open Sans"/>
                <a:cs typeface="Open Sans"/>
              </a:rPr>
              <a:t>, and (as applicable) </a:t>
            </a:r>
            <a:r>
              <a:rPr lang="en-US" sz="1100" b="1" i="0">
                <a:solidFill>
                  <a:srgbClr val="000000"/>
                </a:solidFill>
                <a:effectLst/>
                <a:latin typeface="Open Sans"/>
                <a:ea typeface="Open Sans"/>
                <a:cs typeface="Open Sans"/>
              </a:rPr>
              <a:t>AP-APM-05 Notice of Secondary Migrations </a:t>
            </a:r>
            <a:r>
              <a:rPr lang="en-US" sz="1100" b="0" i="0">
                <a:solidFill>
                  <a:srgbClr val="000000"/>
                </a:solidFill>
                <a:effectLst/>
                <a:latin typeface="Open Sans"/>
                <a:ea typeface="Open Sans"/>
                <a:cs typeface="Open Sans"/>
              </a:rPr>
              <a:t>to</a:t>
            </a:r>
            <a:r>
              <a:rPr lang="en-US" sz="1100" b="1" i="0">
                <a:solidFill>
                  <a:srgbClr val="000000"/>
                </a:solidFill>
                <a:effectLst/>
                <a:latin typeface="Open Sans"/>
                <a:ea typeface="Open Sans"/>
                <a:cs typeface="Open Sans"/>
              </a:rPr>
              <a:t> </a:t>
            </a:r>
            <a:r>
              <a:rPr lang="en-US" sz="1100" b="1" i="0" u="sng" strike="noStrike">
                <a:solidFill>
                  <a:srgbClr val="0563C1"/>
                </a:solidFill>
                <a:effectLst/>
                <a:latin typeface="Open Sans"/>
                <a:ea typeface="Open Sans"/>
                <a:cs typeface="Open Sans"/>
                <a:hlinkClick r:id="rId3"/>
              </a:rPr>
              <a:t>MRSRefugeeMinors@usccb.org</a:t>
            </a:r>
            <a:r>
              <a:rPr lang="en-US" sz="1100" b="1" i="0">
                <a:solidFill>
                  <a:srgbClr val="000000"/>
                </a:solidFill>
                <a:effectLst/>
                <a:latin typeface="Open Sans"/>
                <a:ea typeface="Open Sans"/>
                <a:cs typeface="Open Sans"/>
              </a:rPr>
              <a:t>. </a:t>
            </a:r>
            <a:r>
              <a:rPr lang="en-US" sz="1100" b="0" i="0">
                <a:solidFill>
                  <a:srgbClr val="000000"/>
                </a:solidFill>
                <a:effectLst/>
                <a:latin typeface="Open Sans"/>
                <a:ea typeface="Open Sans"/>
                <a:cs typeface="Open Sans"/>
              </a:rPr>
              <a:t>Maintain other APM documentation in your case file on-site.</a:t>
            </a:r>
            <a:r>
              <a:rPr lang="en-US" sz="1100" b="1" i="0">
                <a:solidFill>
                  <a:srgbClr val="000000"/>
                </a:solidFill>
                <a:effectLst/>
                <a:latin typeface="Open Sans"/>
                <a:ea typeface="Open Sans"/>
                <a:cs typeface="Open Sans"/>
              </a:rPr>
              <a:t> </a:t>
            </a:r>
            <a:r>
              <a:rPr lang="en-US" sz="1100" b="0" i="0">
                <a:solidFill>
                  <a:srgbClr val="000000"/>
                </a:solidFill>
                <a:effectLst/>
                <a:latin typeface="Open Sans"/>
                <a:ea typeface="Open Sans"/>
                <a:cs typeface="Open Sans"/>
              </a:rPr>
              <a:t> </a:t>
            </a:r>
          </a:p>
          <a:p>
            <a:pPr marL="285750" indent="-285750" algn="l" rtl="0" fontAlgn="base">
              <a:spcAft>
                <a:spcPts val="600"/>
              </a:spcAft>
              <a:buFont typeface="Arial" panose="020B0604020202020204" pitchFamily="34" charset="0"/>
              <a:buChar char="•"/>
            </a:pPr>
            <a:r>
              <a:rPr lang="en-US" sz="1100" b="0" i="0">
                <a:solidFill>
                  <a:srgbClr val="000000"/>
                </a:solidFill>
                <a:effectLst/>
                <a:latin typeface="Open Sans"/>
                <a:ea typeface="Open Sans"/>
                <a:cs typeface="Open Sans"/>
              </a:rPr>
              <a:t>Note - while the </a:t>
            </a:r>
            <a:r>
              <a:rPr lang="en-US" sz="1100" b="1" i="0">
                <a:solidFill>
                  <a:srgbClr val="000000"/>
                </a:solidFill>
                <a:effectLst/>
                <a:latin typeface="Open Sans"/>
                <a:ea typeface="Open Sans"/>
                <a:cs typeface="Open Sans"/>
              </a:rPr>
              <a:t>AP-APM-03 30-Day Evaluation</a:t>
            </a:r>
            <a:r>
              <a:rPr lang="en-US" sz="1100" b="0" i="0">
                <a:solidFill>
                  <a:srgbClr val="000000"/>
                </a:solidFill>
                <a:effectLst/>
                <a:latin typeface="Open Sans"/>
                <a:ea typeface="Open Sans"/>
                <a:cs typeface="Open Sans"/>
              </a:rPr>
              <a:t> is not required by the APA Cooperative Agreement, USCCB/MRS recommends completing this form (and maintaining it in the APM case file) as a best practice. </a:t>
            </a:r>
          </a:p>
          <a:p>
            <a:pPr marL="285750" indent="-285750" algn="l" rtl="0" fontAlgn="base">
              <a:spcAft>
                <a:spcPts val="600"/>
              </a:spcAft>
              <a:buFont typeface="Arial" panose="020B0604020202020204" pitchFamily="34" charset="0"/>
              <a:buChar char="•"/>
            </a:pPr>
            <a:r>
              <a:rPr lang="en-US" sz="1100" b="1" i="0">
                <a:solidFill>
                  <a:srgbClr val="000000"/>
                </a:solidFill>
                <a:effectLst/>
                <a:latin typeface="Open Sans"/>
                <a:ea typeface="Open Sans"/>
                <a:cs typeface="Open Sans"/>
              </a:rPr>
              <a:t>On </a:t>
            </a:r>
            <a:r>
              <a:rPr lang="en-US" sz="1100" b="1" i="0" err="1">
                <a:solidFill>
                  <a:srgbClr val="000000"/>
                </a:solidFill>
                <a:effectLst/>
                <a:latin typeface="Open Sans"/>
                <a:ea typeface="Open Sans"/>
                <a:cs typeface="Open Sans"/>
              </a:rPr>
              <a:t>MRSConnect</a:t>
            </a:r>
            <a:r>
              <a:rPr lang="en-US" sz="1100" b="1" i="0">
                <a:solidFill>
                  <a:srgbClr val="000000"/>
                </a:solidFill>
                <a:effectLst/>
                <a:latin typeface="Open Sans"/>
                <a:ea typeface="Open Sans"/>
                <a:cs typeface="Open Sans"/>
              </a:rPr>
              <a:t>, forms have been updated to confirm where you submit completed forms (to </a:t>
            </a:r>
            <a:r>
              <a:rPr lang="en-US" sz="1100" b="1" i="0" u="sng" strike="noStrike">
                <a:solidFill>
                  <a:srgbClr val="0563C1"/>
                </a:solidFill>
                <a:effectLst/>
                <a:latin typeface="Open Sans"/>
                <a:ea typeface="Open Sans"/>
                <a:cs typeface="Open Sans"/>
                <a:hlinkClick r:id="rId3"/>
              </a:rPr>
              <a:t>MRSRefugeeMinors@usccb.org</a:t>
            </a:r>
            <a:r>
              <a:rPr lang="en-US" sz="1100" b="1" i="0">
                <a:solidFill>
                  <a:srgbClr val="000000"/>
                </a:solidFill>
                <a:effectLst/>
                <a:latin typeface="Open Sans"/>
                <a:ea typeface="Open Sans"/>
                <a:cs typeface="Open Sans"/>
              </a:rPr>
              <a:t>).</a:t>
            </a:r>
            <a:r>
              <a:rPr lang="en-US" sz="1100" b="0" i="0">
                <a:solidFill>
                  <a:srgbClr val="000000"/>
                </a:solidFill>
                <a:effectLst/>
                <a:latin typeface="Open Sans"/>
                <a:ea typeface="Open Sans"/>
                <a:cs typeface="Open Sans"/>
              </a:rPr>
              <a:t> USCCB/MRS also updated some broken/outdated links in the Statement of Responsibility document.</a:t>
            </a:r>
            <a:endParaRPr lang="en-US" sz="1100">
              <a:solidFill>
                <a:srgbClr val="000000"/>
              </a:solidFill>
              <a:latin typeface="Open Sans"/>
              <a:ea typeface="Open Sans"/>
              <a:cs typeface="Open Sans"/>
            </a:endParaRPr>
          </a:p>
          <a:p>
            <a:pPr fontAlgn="base">
              <a:spcAft>
                <a:spcPts val="600"/>
              </a:spcAft>
            </a:pPr>
            <a:endParaRPr lang="en-US" sz="1200" b="1">
              <a:solidFill>
                <a:srgbClr val="000000"/>
              </a:solidFill>
              <a:latin typeface="Open Sans"/>
              <a:ea typeface="Open Sans"/>
              <a:cs typeface="Open Sans"/>
            </a:endParaRPr>
          </a:p>
          <a:p>
            <a:pPr algn="l">
              <a:spcAft>
                <a:spcPts val="600"/>
              </a:spcAft>
            </a:pPr>
            <a:r>
              <a:rPr lang="en-US" sz="1200" b="1" i="0">
                <a:solidFill>
                  <a:srgbClr val="000000"/>
                </a:solidFill>
                <a:effectLst/>
                <a:latin typeface="Open Sans"/>
                <a:ea typeface="Open Sans"/>
                <a:cs typeface="Open Sans"/>
              </a:rPr>
              <a:t>Documentation Updates for Afghan Arrivals</a:t>
            </a:r>
            <a:endParaRPr lang="en-US" sz="1200" b="0" i="0">
              <a:solidFill>
                <a:srgbClr val="000000"/>
              </a:solidFill>
              <a:effectLst/>
              <a:latin typeface="Open Sans"/>
              <a:ea typeface="Open Sans"/>
              <a:cs typeface="Open Sans"/>
            </a:endParaRPr>
          </a:p>
          <a:p>
            <a:pPr marL="285750" indent="-285750" fontAlgn="base">
              <a:spcAft>
                <a:spcPts val="600"/>
              </a:spcAft>
              <a:buFont typeface="Arial" panose="020B0604020202020204" pitchFamily="34" charset="0"/>
              <a:buChar char="•"/>
            </a:pPr>
            <a:r>
              <a:rPr lang="en-US" sz="1200" b="0" i="0" u="sng">
                <a:solidFill>
                  <a:srgbClr val="000000"/>
                </a:solidFill>
                <a:effectLst/>
                <a:latin typeface="Open Sans"/>
                <a:ea typeface="Open Sans"/>
                <a:cs typeface="Open Sans"/>
              </a:rPr>
              <a:t>EADs and Social Security Numbers</a:t>
            </a:r>
            <a:r>
              <a:rPr lang="en-US" sz="1200">
                <a:solidFill>
                  <a:srgbClr val="000000"/>
                </a:solidFill>
                <a:latin typeface="Open Sans"/>
                <a:ea typeface="Open Sans"/>
                <a:cs typeface="Open Sans"/>
              </a:rPr>
              <a:t>: PRM is working hard to clear up the backlog and speed up mailing!</a:t>
            </a:r>
            <a:endParaRPr lang="en-US" sz="1200" b="0" i="0">
              <a:solidFill>
                <a:srgbClr val="000000"/>
              </a:solidFill>
              <a:effectLst/>
              <a:latin typeface="Open Sans"/>
              <a:ea typeface="Open Sans"/>
              <a:cs typeface="Open Sans"/>
            </a:endParaRPr>
          </a:p>
          <a:p>
            <a:pPr marL="742950" lvl="1" indent="-285750">
              <a:spcAft>
                <a:spcPts val="600"/>
              </a:spcAft>
              <a:buFont typeface="Arial" panose="020B0604020202020204" pitchFamily="34" charset="0"/>
              <a:buChar char="•"/>
            </a:pPr>
            <a:r>
              <a:rPr lang="en-US" sz="1200">
                <a:solidFill>
                  <a:srgbClr val="000000"/>
                </a:solidFill>
                <a:latin typeface="Open Sans"/>
                <a:ea typeface="Open Sans"/>
                <a:cs typeface="Open Sans"/>
              </a:rPr>
              <a:t>For </a:t>
            </a:r>
            <a:r>
              <a:rPr lang="en-US" sz="1200" u="sng">
                <a:solidFill>
                  <a:srgbClr val="000000"/>
                </a:solidFill>
                <a:latin typeface="Open Sans"/>
                <a:ea typeface="Open Sans"/>
                <a:cs typeface="Open Sans"/>
              </a:rPr>
              <a:t>I-94s</a:t>
            </a:r>
            <a:r>
              <a:rPr lang="en-US" sz="1200">
                <a:solidFill>
                  <a:srgbClr val="000000"/>
                </a:solidFill>
                <a:latin typeface="Open Sans"/>
                <a:ea typeface="Open Sans"/>
                <a:cs typeface="Open Sans"/>
              </a:rPr>
              <a:t> – have you tried the </a:t>
            </a:r>
            <a:r>
              <a:rPr lang="en-US" sz="1200" b="1">
                <a:solidFill>
                  <a:srgbClr val="000000"/>
                </a:solidFill>
                <a:latin typeface="Open Sans"/>
                <a:ea typeface="Open Sans"/>
                <a:cs typeface="Open Sans"/>
              </a:rPr>
              <a:t>CBP One</a:t>
            </a:r>
            <a:r>
              <a:rPr lang="en-US" sz="1200">
                <a:solidFill>
                  <a:srgbClr val="000000"/>
                </a:solidFill>
                <a:latin typeface="Open Sans"/>
                <a:ea typeface="Open Sans"/>
                <a:cs typeface="Open Sans"/>
              </a:rPr>
              <a:t> app? </a:t>
            </a:r>
          </a:p>
          <a:p>
            <a:pPr marL="285750" indent="-285750" fontAlgn="base">
              <a:spcAft>
                <a:spcPts val="600"/>
              </a:spcAft>
              <a:buFont typeface="Arial" panose="020B0604020202020204" pitchFamily="34" charset="0"/>
              <a:buChar char="•"/>
            </a:pPr>
            <a:r>
              <a:rPr lang="en-US" sz="1200" b="0" i="0" u="sng">
                <a:solidFill>
                  <a:srgbClr val="000000"/>
                </a:solidFill>
                <a:effectLst/>
                <a:latin typeface="Open Sans"/>
                <a:ea typeface="Open Sans"/>
                <a:cs typeface="Open Sans"/>
              </a:rPr>
              <a:t>Medical Documents</a:t>
            </a:r>
            <a:r>
              <a:rPr lang="en-US" sz="1200">
                <a:solidFill>
                  <a:srgbClr val="000000"/>
                </a:solidFill>
                <a:latin typeface="Open Sans"/>
                <a:ea typeface="Open Sans"/>
                <a:cs typeface="Open Sans"/>
              </a:rPr>
              <a:t>: We know some clients may not have all paperwork when they leave a base – CDC is trying to fill gaps, and is also working on a CDC portal that will digitally transmit medical info to SRHCs</a:t>
            </a:r>
            <a:endParaRPr lang="en-US" sz="1200" b="0" i="0">
              <a:solidFill>
                <a:srgbClr val="000000"/>
              </a:solidFill>
              <a:effectLst/>
              <a:latin typeface="Open Sans"/>
              <a:ea typeface="Open Sans"/>
              <a:cs typeface="Open Sans"/>
            </a:endParaRPr>
          </a:p>
          <a:p>
            <a:pPr marL="285750" indent="-285750" fontAlgn="base">
              <a:spcAft>
                <a:spcPts val="600"/>
              </a:spcAft>
              <a:buFont typeface="Arial" panose="020B0604020202020204" pitchFamily="34" charset="0"/>
              <a:buChar char="•"/>
            </a:pPr>
            <a:r>
              <a:rPr lang="en-US" sz="1200" b="0" i="0" u="sng">
                <a:solidFill>
                  <a:srgbClr val="000000"/>
                </a:solidFill>
                <a:effectLst/>
                <a:latin typeface="Open Sans"/>
                <a:ea typeface="Open Sans"/>
                <a:cs typeface="Open Sans"/>
              </a:rPr>
              <a:t>Health Screening</a:t>
            </a:r>
            <a:r>
              <a:rPr lang="en-US" sz="1200">
                <a:solidFill>
                  <a:srgbClr val="000000"/>
                </a:solidFill>
                <a:latin typeface="Open Sans"/>
                <a:ea typeface="Open Sans"/>
                <a:cs typeface="Open Sans"/>
              </a:rPr>
              <a:t>: Just like refugees, APA parolees should get a refugee medical screening – work with your SRHC to ensure local capacity!</a:t>
            </a:r>
            <a:endParaRPr lang="en-US" sz="12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266464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704665" y="2113409"/>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600" b="1" i="0">
                <a:solidFill>
                  <a:srgbClr val="000000"/>
                </a:solidFill>
                <a:effectLst/>
                <a:latin typeface="Open Sans"/>
                <a:ea typeface="Open Sans"/>
                <a:cs typeface="Open Sans"/>
              </a:rPr>
              <a:t>Submitting Walk-In Requests</a:t>
            </a:r>
            <a:endParaRPr lang="en-US" sz="1600" b="0" i="0">
              <a:solidFill>
                <a:srgbClr val="000000"/>
              </a:solidFill>
              <a:effectLst/>
              <a:latin typeface="Open Sans"/>
              <a:ea typeface="Open Sans"/>
              <a:cs typeface="Open Sans"/>
            </a:endParaRPr>
          </a:p>
          <a:p>
            <a:r>
              <a:rPr lang="en-US" sz="1400">
                <a:solidFill>
                  <a:srgbClr val="00765A"/>
                </a:solidFill>
                <a:ea typeface="+mn-lt"/>
                <a:cs typeface="+mn-lt"/>
              </a:rPr>
              <a:t>Resettlement staff should send an encrypted email to: APA_walkins@usccb.org </a:t>
            </a:r>
            <a:endParaRPr lang="en-US"/>
          </a:p>
          <a:p>
            <a:endParaRPr lang="en-US" sz="1400" b="1" u="sng">
              <a:solidFill>
                <a:srgbClr val="00765A"/>
              </a:solidFill>
              <a:ea typeface="+mn-lt"/>
              <a:cs typeface="+mn-lt"/>
            </a:endParaRPr>
          </a:p>
          <a:p>
            <a:r>
              <a:rPr lang="en-US" sz="1400" b="1" u="sng">
                <a:solidFill>
                  <a:srgbClr val="00765A"/>
                </a:solidFill>
                <a:ea typeface="+mn-lt"/>
                <a:cs typeface="+mn-lt"/>
              </a:rPr>
              <a:t>If</a:t>
            </a:r>
            <a:r>
              <a:rPr lang="en-US" sz="1400" b="1" i="0" u="sng">
                <a:solidFill>
                  <a:srgbClr val="00765A"/>
                </a:solidFill>
                <a:effectLst/>
                <a:ea typeface="+mn-lt"/>
                <a:cs typeface="+mn-lt"/>
              </a:rPr>
              <a:t> you have the Hummingbird case number for the case – the email should include:</a:t>
            </a:r>
            <a:r>
              <a:rPr lang="en-US" sz="1400">
                <a:solidFill>
                  <a:srgbClr val="00765A"/>
                </a:solidFill>
                <a:ea typeface="+mn-lt"/>
                <a:cs typeface="+mn-lt"/>
              </a:rPr>
              <a:t> </a:t>
            </a:r>
            <a:endParaRPr lang="en-US">
              <a:solidFill>
                <a:srgbClr val="00765A"/>
              </a:solidFill>
              <a:cs typeface="Calibri"/>
            </a:endParaRPr>
          </a:p>
          <a:p>
            <a:pPr marL="285750" indent="-285750">
              <a:buFont typeface="Arial"/>
              <a:buChar char="•"/>
            </a:pPr>
            <a:r>
              <a:rPr lang="en-US" sz="1400">
                <a:solidFill>
                  <a:schemeClr val="tx1"/>
                </a:solidFill>
                <a:ea typeface="+mn-lt"/>
                <a:cs typeface="+mn-lt"/>
              </a:rPr>
              <a:t>Affiliate name/city/WRAPS code (e.g., USCCB, Washington DC, DCUSCC08)</a:t>
            </a:r>
            <a:endParaRPr lang="en-US">
              <a:solidFill>
                <a:schemeClr val="tx1"/>
              </a:solidFill>
              <a:ea typeface="+mn-lt"/>
              <a:cs typeface="+mn-lt"/>
            </a:endParaRPr>
          </a:p>
          <a:p>
            <a:pPr marL="285750" indent="-285750" algn="l">
              <a:buFont typeface="Arial"/>
              <a:buChar char="•"/>
            </a:pPr>
            <a:r>
              <a:rPr lang="en-US" sz="1400" b="0" i="0">
                <a:solidFill>
                  <a:schemeClr val="tx1"/>
                </a:solidFill>
                <a:effectLst/>
                <a:ea typeface="+mn-lt"/>
                <a:cs typeface="+mn-lt"/>
              </a:rPr>
              <a:t>The Hummingbird Case Number</a:t>
            </a:r>
            <a:endParaRPr lang="en-US">
              <a:solidFill>
                <a:schemeClr val="tx1"/>
              </a:solidFill>
              <a:ea typeface="+mn-lt"/>
              <a:cs typeface="+mn-lt"/>
            </a:endParaRPr>
          </a:p>
          <a:p>
            <a:pPr marL="285750" indent="-285750">
              <a:buFont typeface="Arial"/>
              <a:buChar char="•"/>
            </a:pPr>
            <a:r>
              <a:rPr lang="en-US" sz="1400">
                <a:solidFill>
                  <a:schemeClr val="tx1"/>
                </a:solidFill>
                <a:ea typeface="+mn-lt"/>
                <a:cs typeface="+mn-lt"/>
              </a:rPr>
              <a:t>Case Size</a:t>
            </a:r>
            <a:endParaRPr lang="en-US">
              <a:solidFill>
                <a:schemeClr val="tx1"/>
              </a:solidFill>
              <a:ea typeface="+mn-lt"/>
              <a:cs typeface="+mn-lt"/>
            </a:endParaRPr>
          </a:p>
          <a:p>
            <a:pPr marL="285750" indent="-285750">
              <a:buFont typeface="Arial"/>
              <a:buChar char="•"/>
            </a:pPr>
            <a:r>
              <a:rPr lang="en-US" sz="1400" b="0" i="0">
                <a:solidFill>
                  <a:schemeClr val="tx1"/>
                </a:solidFill>
                <a:effectLst/>
                <a:ea typeface="+mn-lt"/>
                <a:cs typeface="+mn-lt"/>
              </a:rPr>
              <a:t>The names of each client on the case (First Name Last Name) –</a:t>
            </a:r>
            <a:r>
              <a:rPr lang="en-US" sz="1400">
                <a:solidFill>
                  <a:schemeClr val="tx1"/>
                </a:solidFill>
                <a:ea typeface="+mn-lt"/>
                <a:cs typeface="+mn-lt"/>
              </a:rPr>
              <a:t> </a:t>
            </a:r>
            <a:endParaRPr lang="en-US">
              <a:solidFill>
                <a:schemeClr val="tx1"/>
              </a:solidFill>
              <a:cs typeface="Calibri"/>
            </a:endParaRPr>
          </a:p>
          <a:p>
            <a:pPr marL="285750" indent="-285750">
              <a:buFont typeface="Arial"/>
              <a:buChar char="•"/>
            </a:pPr>
            <a:r>
              <a:rPr lang="en-US" sz="1400" i="1">
                <a:solidFill>
                  <a:srgbClr val="FF0000"/>
                </a:solidFill>
                <a:ea typeface="+mn-lt"/>
                <a:cs typeface="+mn-lt"/>
              </a:rPr>
              <a:t>If there is an attached parolee minor (APM) on the case, please highlight this in the email to USCCB.</a:t>
            </a:r>
            <a:endParaRPr lang="en-US">
              <a:solidFill>
                <a:srgbClr val="FF0000"/>
              </a:solidFill>
              <a:cs typeface="Calibri"/>
            </a:endParaRPr>
          </a:p>
          <a:p>
            <a:pPr marL="285750" indent="-285750">
              <a:buFont typeface="Arial"/>
              <a:buChar char="•"/>
            </a:pPr>
            <a:r>
              <a:rPr lang="en-US" sz="1400" b="0" i="0">
                <a:solidFill>
                  <a:schemeClr val="tx1"/>
                </a:solidFill>
                <a:effectLst/>
                <a:ea typeface="+mn-lt"/>
                <a:cs typeface="+mn-lt"/>
              </a:rPr>
              <a:t>Attach legible copies of all members’ I-94 documents</a:t>
            </a:r>
            <a:r>
              <a:rPr lang="en-US" sz="1400">
                <a:solidFill>
                  <a:schemeClr val="tx1"/>
                </a:solidFill>
                <a:ea typeface="+mn-lt"/>
                <a:cs typeface="+mn-lt"/>
              </a:rPr>
              <a:t> </a:t>
            </a:r>
            <a:r>
              <a:rPr lang="en-US" sz="1400" b="0" i="1">
                <a:solidFill>
                  <a:schemeClr val="tx1"/>
                </a:solidFill>
                <a:effectLst/>
                <a:ea typeface="+mn-lt"/>
                <a:cs typeface="+mn-lt"/>
              </a:rPr>
              <a:t>(or other identity documentation confirming APA eligibility, if I-94s are not available)</a:t>
            </a:r>
            <a:endParaRPr lang="en-US">
              <a:solidFill>
                <a:schemeClr val="tx1"/>
              </a:solidFill>
              <a:ea typeface="+mn-lt"/>
              <a:cs typeface="+mn-lt"/>
            </a:endParaRPr>
          </a:p>
          <a:p>
            <a:r>
              <a:rPr lang="en-US" sz="1400">
                <a:solidFill>
                  <a:schemeClr val="tx1"/>
                </a:solidFill>
                <a:ea typeface="+mn-lt"/>
                <a:cs typeface="+mn-lt"/>
              </a:rPr>
              <a:t>  </a:t>
            </a:r>
            <a:endParaRPr lang="en-US">
              <a:solidFill>
                <a:schemeClr val="tx1"/>
              </a:solidFill>
              <a:cs typeface="Calibri"/>
            </a:endParaRPr>
          </a:p>
          <a:p>
            <a:r>
              <a:rPr lang="en-US" sz="1400" b="0" i="0">
                <a:solidFill>
                  <a:schemeClr val="tx1"/>
                </a:solidFill>
                <a:effectLst/>
                <a:ea typeface="+mn-lt"/>
                <a:cs typeface="+mn-lt"/>
              </a:rPr>
              <a:t>Example:</a:t>
            </a:r>
            <a:r>
              <a:rPr lang="en-US" sz="1400">
                <a:solidFill>
                  <a:schemeClr val="tx1"/>
                </a:solidFill>
                <a:ea typeface="+mn-lt"/>
                <a:cs typeface="+mn-lt"/>
              </a:rPr>
              <a:t>        </a:t>
            </a:r>
            <a:r>
              <a:rPr lang="en-US" sz="1400" b="0" i="0">
                <a:solidFill>
                  <a:schemeClr val="tx1"/>
                </a:solidFill>
                <a:effectLst/>
                <a:ea typeface="+mn-lt"/>
                <a:cs typeface="+mn-lt"/>
              </a:rPr>
              <a:t> HB-1234567</a:t>
            </a:r>
            <a:r>
              <a:rPr lang="en-US" sz="1400">
                <a:solidFill>
                  <a:schemeClr val="tx1"/>
                </a:solidFill>
                <a:ea typeface="+mn-lt"/>
                <a:cs typeface="+mn-lt"/>
              </a:rPr>
              <a:t> </a:t>
            </a:r>
            <a:endParaRPr lang="en-US">
              <a:solidFill>
                <a:schemeClr val="tx1"/>
              </a:solidFill>
              <a:cs typeface="Calibri"/>
            </a:endParaRPr>
          </a:p>
          <a:p>
            <a:r>
              <a:rPr lang="en-US" sz="1400">
                <a:solidFill>
                  <a:schemeClr val="tx1"/>
                </a:solidFill>
                <a:ea typeface="+mn-lt"/>
                <a:cs typeface="+mn-lt"/>
              </a:rPr>
              <a:t>                        1. </a:t>
            </a:r>
            <a:r>
              <a:rPr lang="en-US" sz="1400" b="0" i="0">
                <a:solidFill>
                  <a:schemeClr val="tx1"/>
                </a:solidFill>
                <a:effectLst/>
                <a:ea typeface="+mn-lt"/>
                <a:cs typeface="+mn-lt"/>
              </a:rPr>
              <a:t>Ahmad Zain</a:t>
            </a:r>
            <a:r>
              <a:rPr lang="en-US" sz="1400">
                <a:solidFill>
                  <a:schemeClr val="tx1"/>
                </a:solidFill>
                <a:ea typeface="+mn-lt"/>
                <a:cs typeface="+mn-lt"/>
              </a:rPr>
              <a:t> </a:t>
            </a:r>
            <a:endParaRPr lang="en-US">
              <a:solidFill>
                <a:schemeClr val="tx1"/>
              </a:solidFill>
              <a:cs typeface="Calibri"/>
            </a:endParaRPr>
          </a:p>
          <a:p>
            <a:r>
              <a:rPr lang="en-US" sz="1400">
                <a:solidFill>
                  <a:schemeClr val="tx1"/>
                </a:solidFill>
                <a:ea typeface="+mn-lt"/>
                <a:cs typeface="+mn-lt"/>
              </a:rPr>
              <a:t>                        2. </a:t>
            </a:r>
            <a:r>
              <a:rPr lang="en-US" sz="1400" b="0" i="0">
                <a:solidFill>
                  <a:schemeClr val="tx1"/>
                </a:solidFill>
                <a:effectLst/>
                <a:ea typeface="+mn-lt"/>
                <a:cs typeface="+mn-lt"/>
              </a:rPr>
              <a:t>Bibi Hussain</a:t>
            </a:r>
            <a:r>
              <a:rPr lang="en-US" sz="1400">
                <a:solidFill>
                  <a:schemeClr val="tx1"/>
                </a:solidFill>
                <a:ea typeface="+mn-lt"/>
                <a:cs typeface="+mn-lt"/>
              </a:rPr>
              <a:t> </a:t>
            </a:r>
            <a:endParaRPr lang="en-US">
              <a:solidFill>
                <a:schemeClr val="tx1"/>
              </a:solidFill>
              <a:cs typeface="Calibri"/>
            </a:endParaRPr>
          </a:p>
          <a:p>
            <a:pPr algn="l" rtl="0" fontAlgn="base">
              <a:spcAft>
                <a:spcPts val="600"/>
              </a:spcAft>
            </a:pP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Guidance Reminders &amp;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80208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1400" b="1" u="sng">
              <a:solidFill>
                <a:srgbClr val="FF0000"/>
              </a:solidFill>
              <a:ea typeface="+mn-lt"/>
              <a:cs typeface="+mn-lt"/>
            </a:endParaRPr>
          </a:p>
          <a:p>
            <a:endParaRPr lang="en-US" sz="1400" b="1" u="sng">
              <a:solidFill>
                <a:srgbClr val="FF0000"/>
              </a:solidFill>
              <a:ea typeface="+mn-lt"/>
              <a:cs typeface="+mn-lt"/>
            </a:endParaRPr>
          </a:p>
          <a:p>
            <a:r>
              <a:rPr lang="en-US" sz="1400" b="1" u="sng">
                <a:solidFill>
                  <a:srgbClr val="FF0000"/>
                </a:solidFill>
                <a:ea typeface="+mn-lt"/>
                <a:cs typeface="+mn-lt"/>
              </a:rPr>
              <a:t>If </a:t>
            </a:r>
            <a:r>
              <a:rPr lang="en-US" sz="1400" b="1" i="0" u="sng">
                <a:solidFill>
                  <a:srgbClr val="FF0000"/>
                </a:solidFill>
                <a:effectLst/>
                <a:ea typeface="+mn-lt"/>
                <a:cs typeface="+mn-lt"/>
              </a:rPr>
              <a:t>you do NOT have the Hummingbird case number for the case – you should include the following information</a:t>
            </a:r>
            <a:r>
              <a:rPr lang="en-US" sz="1400" b="1" u="sng">
                <a:solidFill>
                  <a:srgbClr val="FF0000"/>
                </a:solidFill>
                <a:ea typeface="+mn-lt"/>
                <a:cs typeface="+mn-lt"/>
              </a:rPr>
              <a:t> </a:t>
            </a:r>
            <a:r>
              <a:rPr lang="en-US" sz="1400" b="1" i="0" u="sng">
                <a:solidFill>
                  <a:srgbClr val="FF0000"/>
                </a:solidFill>
                <a:effectLst/>
                <a:ea typeface="+mn-lt"/>
                <a:cs typeface="+mn-lt"/>
              </a:rPr>
              <a:t>*for each member of the case*:</a:t>
            </a:r>
            <a:r>
              <a:rPr lang="en-US" sz="1400">
                <a:solidFill>
                  <a:srgbClr val="FF0000"/>
                </a:solidFill>
                <a:ea typeface="+mn-lt"/>
                <a:cs typeface="+mn-lt"/>
              </a:rPr>
              <a:t> </a:t>
            </a:r>
            <a:endParaRPr lang="en-US">
              <a:solidFill>
                <a:srgbClr val="FF0000"/>
              </a:solidFill>
              <a:ea typeface="+mn-lt"/>
              <a:cs typeface="+mn-lt"/>
            </a:endParaRPr>
          </a:p>
          <a:p>
            <a:endParaRPr lang="en-US" sz="1400">
              <a:solidFill>
                <a:srgbClr val="00765A"/>
              </a:solidFill>
              <a:cs typeface="Calibri"/>
            </a:endParaRPr>
          </a:p>
          <a:p>
            <a:r>
              <a:rPr lang="en-US" sz="1400">
                <a:solidFill>
                  <a:srgbClr val="FF0000"/>
                </a:solidFill>
                <a:cs typeface="Calibri"/>
              </a:rPr>
              <a:t>Resettlement staff should send an encrypted email to: APA_walkins@usccb.org </a:t>
            </a:r>
            <a:endParaRPr lang="en-US" sz="1400">
              <a:solidFill>
                <a:srgbClr val="FF0000"/>
              </a:solidFill>
              <a:ea typeface="+mn-lt"/>
              <a:cs typeface="+mn-lt"/>
            </a:endParaRPr>
          </a:p>
          <a:p>
            <a:endParaRPr lang="en-US" sz="1400">
              <a:cs typeface="Calibri"/>
            </a:endParaRPr>
          </a:p>
          <a:p>
            <a:pPr marL="285750" indent="-285750">
              <a:buFont typeface="Arial"/>
              <a:buChar char="•"/>
            </a:pPr>
            <a:r>
              <a:rPr lang="en-US" sz="1400" b="0" i="0">
                <a:solidFill>
                  <a:schemeClr val="tx1"/>
                </a:solidFill>
                <a:effectLst/>
                <a:ea typeface="+mn-lt"/>
                <a:cs typeface="+mn-lt"/>
              </a:rPr>
              <a:t>Hummingbird Case Number: (Missing, N/</a:t>
            </a:r>
            <a:r>
              <a:rPr lang="en-US" sz="1400">
                <a:solidFill>
                  <a:schemeClr val="tx1"/>
                </a:solidFill>
                <a:ea typeface="+mn-lt"/>
                <a:cs typeface="+mn-lt"/>
              </a:rPr>
              <a:t>A)</a:t>
            </a:r>
            <a:endParaRPr lang="en-US">
              <a:solidFill>
                <a:schemeClr val="tx1"/>
              </a:solidFill>
              <a:ea typeface="+mn-lt"/>
              <a:cs typeface="+mn-lt"/>
            </a:endParaRPr>
          </a:p>
          <a:p>
            <a:pPr marL="285750" indent="-285750">
              <a:buFont typeface="Arial"/>
              <a:buChar char="•"/>
            </a:pPr>
            <a:r>
              <a:rPr lang="en-US" sz="1400">
                <a:solidFill>
                  <a:schemeClr val="tx1"/>
                </a:solidFill>
                <a:ea typeface="+mn-lt"/>
                <a:cs typeface="+mn-lt"/>
              </a:rPr>
              <a:t>Affiliate name/city/WRAPS code (e.g., USCCB, Washington DC, DCUSCC08)</a:t>
            </a:r>
            <a:endParaRPr lang="en-US">
              <a:solidFill>
                <a:schemeClr val="tx1"/>
              </a:solidFill>
              <a:ea typeface="+mn-lt"/>
              <a:cs typeface="+mn-lt"/>
            </a:endParaRPr>
          </a:p>
          <a:p>
            <a:pPr marL="285750" indent="-285750" algn="l">
              <a:buFont typeface="Arial"/>
              <a:buChar char="•"/>
            </a:pPr>
            <a:r>
              <a:rPr lang="en-US" sz="1400" b="0" i="0">
                <a:solidFill>
                  <a:schemeClr val="tx1"/>
                </a:solidFill>
                <a:effectLst/>
                <a:ea typeface="+mn-lt"/>
                <a:cs typeface="+mn-lt"/>
              </a:rPr>
              <a:t>Case Size</a:t>
            </a:r>
            <a:endParaRPr lang="en-US">
              <a:solidFill>
                <a:schemeClr val="tx1"/>
              </a:solidFill>
              <a:ea typeface="+mn-lt"/>
              <a:cs typeface="+mn-lt"/>
            </a:endParaRPr>
          </a:p>
          <a:p>
            <a:pPr marL="285750" indent="-285750" algn="l">
              <a:buFont typeface="Arial"/>
              <a:buChar char="•"/>
            </a:pPr>
            <a:r>
              <a:rPr lang="en-US" sz="1400" b="0" i="0">
                <a:solidFill>
                  <a:schemeClr val="tx1"/>
                </a:solidFill>
                <a:effectLst/>
                <a:ea typeface="+mn-lt"/>
                <a:cs typeface="+mn-lt"/>
              </a:rPr>
              <a:t>First name and Last name in that order </a:t>
            </a:r>
            <a:r>
              <a:rPr lang="en-US" sz="1400" b="1" i="0">
                <a:solidFill>
                  <a:schemeClr val="tx1"/>
                </a:solidFill>
                <a:effectLst/>
                <a:ea typeface="+mn-lt"/>
                <a:cs typeface="+mn-lt"/>
              </a:rPr>
              <a:t>(no commas)</a:t>
            </a:r>
            <a:endParaRPr lang="en-US">
              <a:solidFill>
                <a:schemeClr val="tx1"/>
              </a:solidFill>
              <a:ea typeface="+mn-lt"/>
              <a:cs typeface="+mn-lt"/>
            </a:endParaRPr>
          </a:p>
          <a:p>
            <a:pPr marL="285750" indent="-285750" algn="l">
              <a:buFont typeface="Arial"/>
              <a:buChar char="•"/>
            </a:pPr>
            <a:r>
              <a:rPr lang="en-US" sz="1400" b="0" i="0">
                <a:solidFill>
                  <a:schemeClr val="tx1"/>
                </a:solidFill>
                <a:effectLst/>
                <a:ea typeface="+mn-lt"/>
                <a:cs typeface="+mn-lt"/>
              </a:rPr>
              <a:t>Date of birth </a:t>
            </a:r>
            <a:endParaRPr lang="en-US">
              <a:solidFill>
                <a:schemeClr val="tx1"/>
              </a:solidFill>
              <a:ea typeface="+mn-lt"/>
              <a:cs typeface="+mn-lt"/>
            </a:endParaRPr>
          </a:p>
          <a:p>
            <a:pPr marL="285750" indent="-285750" algn="l">
              <a:buFont typeface="Arial"/>
              <a:buChar char="•"/>
            </a:pPr>
            <a:r>
              <a:rPr lang="en-US" sz="1400" b="0" i="0">
                <a:solidFill>
                  <a:schemeClr val="tx1"/>
                </a:solidFill>
                <a:effectLst/>
                <a:ea typeface="+mn-lt"/>
                <a:cs typeface="+mn-lt"/>
              </a:rPr>
              <a:t>Date of Entry</a:t>
            </a:r>
            <a:endParaRPr lang="en-US">
              <a:solidFill>
                <a:schemeClr val="tx1"/>
              </a:solidFill>
              <a:ea typeface="+mn-lt"/>
              <a:cs typeface="+mn-lt"/>
            </a:endParaRPr>
          </a:p>
          <a:p>
            <a:pPr marL="285750" indent="-285750" algn="l">
              <a:buFont typeface="Arial"/>
              <a:buChar char="•"/>
            </a:pPr>
            <a:r>
              <a:rPr lang="en-US" sz="1400" b="0" i="0">
                <a:solidFill>
                  <a:schemeClr val="tx1"/>
                </a:solidFill>
                <a:effectLst/>
                <a:ea typeface="+mn-lt"/>
                <a:cs typeface="+mn-lt"/>
              </a:rPr>
              <a:t>Port of Entry</a:t>
            </a:r>
            <a:endParaRPr lang="en-US">
              <a:solidFill>
                <a:schemeClr val="tx1"/>
              </a:solidFill>
              <a:ea typeface="+mn-lt"/>
              <a:cs typeface="+mn-lt"/>
            </a:endParaRPr>
          </a:p>
          <a:p>
            <a:pPr marL="285750" indent="-285750">
              <a:buFont typeface="Arial"/>
              <a:buChar char="•"/>
            </a:pPr>
            <a:r>
              <a:rPr lang="en-US" sz="1400" b="0" i="0">
                <a:solidFill>
                  <a:schemeClr val="tx1"/>
                </a:solidFill>
                <a:effectLst/>
                <a:ea typeface="+mn-lt"/>
                <a:cs typeface="+mn-lt"/>
              </a:rPr>
              <a:t>Identifying document numbers: A# and/or passport number (</a:t>
            </a:r>
            <a:r>
              <a:rPr lang="en-US" sz="1400" b="0" i="0" err="1">
                <a:solidFill>
                  <a:schemeClr val="tx1"/>
                </a:solidFill>
                <a:effectLst/>
                <a:ea typeface="+mn-lt"/>
                <a:cs typeface="+mn-lt"/>
              </a:rPr>
              <a:t>Tazkirah</a:t>
            </a:r>
            <a:r>
              <a:rPr lang="en-US" sz="1400">
                <a:solidFill>
                  <a:schemeClr val="tx1"/>
                </a:solidFill>
                <a:ea typeface="+mn-lt"/>
                <a:cs typeface="+mn-lt"/>
              </a:rPr>
              <a:t> </a:t>
            </a:r>
            <a:r>
              <a:rPr lang="en-US" sz="1400" b="0" i="0">
                <a:solidFill>
                  <a:schemeClr val="tx1"/>
                </a:solidFill>
                <a:effectLst/>
                <a:ea typeface="+mn-lt"/>
                <a:cs typeface="+mn-lt"/>
              </a:rPr>
              <a:t>number only if there is no A# or passport number)</a:t>
            </a:r>
            <a:r>
              <a:rPr lang="en-US" sz="1400">
                <a:solidFill>
                  <a:schemeClr val="tx1"/>
                </a:solidFill>
                <a:ea typeface="+mn-lt"/>
                <a:cs typeface="+mn-lt"/>
              </a:rPr>
              <a:t> </a:t>
            </a:r>
            <a:r>
              <a:rPr lang="en-US" sz="1400" b="1" i="0">
                <a:solidFill>
                  <a:schemeClr val="tx1"/>
                </a:solidFill>
                <a:effectLst/>
                <a:ea typeface="+mn-lt"/>
                <a:cs typeface="+mn-lt"/>
              </a:rPr>
              <a:t>NOTE: the I-94 record number is not the A number</a:t>
            </a:r>
            <a:endParaRPr lang="en-US">
              <a:solidFill>
                <a:schemeClr val="tx1"/>
              </a:solidFill>
              <a:ea typeface="+mn-lt"/>
              <a:cs typeface="+mn-lt"/>
            </a:endParaRPr>
          </a:p>
          <a:p>
            <a:pPr marL="285750" indent="-285750">
              <a:buFont typeface="Arial"/>
              <a:buChar char="•"/>
            </a:pPr>
            <a:r>
              <a:rPr lang="en-US" sz="1400" b="0" i="0">
                <a:solidFill>
                  <a:schemeClr val="tx1"/>
                </a:solidFill>
                <a:effectLst/>
                <a:ea typeface="+mn-lt"/>
                <a:cs typeface="+mn-lt"/>
              </a:rPr>
              <a:t>If a family group, identify all members by</a:t>
            </a:r>
            <a:r>
              <a:rPr lang="en-US" sz="1400">
                <a:solidFill>
                  <a:schemeClr val="tx1"/>
                </a:solidFill>
                <a:ea typeface="+mn-lt"/>
                <a:cs typeface="+mn-lt"/>
              </a:rPr>
              <a:t> </a:t>
            </a:r>
            <a:r>
              <a:rPr lang="en-US" sz="1400" b="0" i="0">
                <a:solidFill>
                  <a:schemeClr val="tx1"/>
                </a:solidFill>
                <a:effectLst/>
                <a:ea typeface="+mn-lt"/>
                <a:cs typeface="+mn-lt"/>
              </a:rPr>
              <a:t>full</a:t>
            </a:r>
            <a:r>
              <a:rPr lang="en-US" sz="1400">
                <a:solidFill>
                  <a:schemeClr val="tx1"/>
                </a:solidFill>
                <a:ea typeface="+mn-lt"/>
                <a:cs typeface="+mn-lt"/>
              </a:rPr>
              <a:t> </a:t>
            </a:r>
            <a:r>
              <a:rPr lang="en-US" sz="1400" b="0" i="0">
                <a:solidFill>
                  <a:schemeClr val="tx1"/>
                </a:solidFill>
                <a:effectLst/>
                <a:ea typeface="+mn-lt"/>
                <a:cs typeface="+mn-lt"/>
              </a:rPr>
              <a:t>name and relationship</a:t>
            </a:r>
            <a:r>
              <a:rPr lang="en-US" sz="1400">
                <a:solidFill>
                  <a:schemeClr val="tx1"/>
                </a:solidFill>
                <a:ea typeface="+mn-lt"/>
                <a:cs typeface="+mn-lt"/>
              </a:rPr>
              <a:t> </a:t>
            </a:r>
            <a:r>
              <a:rPr lang="en-US" sz="1400" b="0" i="0">
                <a:solidFill>
                  <a:schemeClr val="tx1"/>
                </a:solidFill>
                <a:effectLst/>
                <a:ea typeface="+mn-lt"/>
                <a:cs typeface="+mn-lt"/>
              </a:rPr>
              <a:t>to PA</a:t>
            </a:r>
            <a:endParaRPr lang="en-US">
              <a:solidFill>
                <a:schemeClr val="tx1"/>
              </a:solidFill>
              <a:ea typeface="+mn-lt"/>
              <a:cs typeface="+mn-lt"/>
            </a:endParaRPr>
          </a:p>
          <a:p>
            <a:pPr marL="285750" indent="-285750">
              <a:buFont typeface="Arial"/>
              <a:buChar char="•"/>
            </a:pPr>
            <a:r>
              <a:rPr lang="en-US" sz="1400" i="1">
                <a:solidFill>
                  <a:srgbClr val="FF0000"/>
                </a:solidFill>
                <a:ea typeface="+mn-lt"/>
                <a:cs typeface="+mn-lt"/>
              </a:rPr>
              <a:t>If there is an attached parolee minor (APM) on the case, please highlight this in the email to USCCB</a:t>
            </a:r>
            <a:endParaRPr lang="en-US">
              <a:solidFill>
                <a:srgbClr val="FFFFFF"/>
              </a:solidFill>
              <a:ea typeface="+mn-lt"/>
              <a:cs typeface="+mn-lt"/>
            </a:endParaRPr>
          </a:p>
          <a:p>
            <a:pPr marL="285750" indent="-285750">
              <a:buFont typeface="Arial"/>
              <a:buChar char="•"/>
            </a:pPr>
            <a:r>
              <a:rPr lang="en-US" sz="1400">
                <a:solidFill>
                  <a:schemeClr val="tx1"/>
                </a:solidFill>
                <a:ea typeface="+mn-lt"/>
                <a:cs typeface="+mn-lt"/>
              </a:rPr>
              <a:t>Attach</a:t>
            </a:r>
            <a:r>
              <a:rPr lang="en-US" sz="1400" b="0" i="0">
                <a:solidFill>
                  <a:schemeClr val="tx1"/>
                </a:solidFill>
                <a:effectLst/>
                <a:ea typeface="+mn-lt"/>
                <a:cs typeface="+mn-lt"/>
              </a:rPr>
              <a:t> legible copies of all members’ I-94 documents</a:t>
            </a:r>
            <a:r>
              <a:rPr lang="en-US" sz="1400">
                <a:solidFill>
                  <a:schemeClr val="tx1"/>
                </a:solidFill>
                <a:ea typeface="+mn-lt"/>
                <a:cs typeface="+mn-lt"/>
              </a:rPr>
              <a:t> </a:t>
            </a:r>
            <a:r>
              <a:rPr lang="en-US" sz="1400" b="0" i="1">
                <a:solidFill>
                  <a:schemeClr val="tx1"/>
                </a:solidFill>
                <a:effectLst/>
                <a:ea typeface="+mn-lt"/>
                <a:cs typeface="+mn-lt"/>
              </a:rPr>
              <a:t>(or other identity documentation confirming APA eligibility, if I-94s are not available)</a:t>
            </a:r>
            <a:endParaRPr lang="en-US">
              <a:solidFill>
                <a:schemeClr val="tx1"/>
              </a:solidFill>
              <a:ea typeface="+mn-lt"/>
              <a:cs typeface="+mn-lt"/>
            </a:endParaRPr>
          </a:p>
          <a:p>
            <a:endParaRPr lang="en-US" sz="1400">
              <a:solidFill>
                <a:schemeClr val="tx1"/>
              </a:solidFill>
              <a:ea typeface="+mn-lt"/>
              <a:cs typeface="+mn-lt"/>
            </a:endParaRPr>
          </a:p>
          <a:p>
            <a:pPr algn="l"/>
            <a:endParaRPr lang="en-US" sz="1400" b="0" i="0">
              <a:solidFill>
                <a:srgbClr val="FF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spcAft>
                <a:spcPts val="600"/>
              </a:spcAft>
            </a:pP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Guidance Reminders &amp;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41357080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4A009-F8B2-48C3-AF20-BF859823E618}">
  <ds:schemaRefs>
    <ds:schemaRef ds:uri="c15234c2-e917-40dc-8b01-1a765184ed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3AB17A3-6B4C-4EA3-BE42-4AFF908CF0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revision>1</cp:revision>
  <dcterms:created xsi:type="dcterms:W3CDTF">2020-10-22T16:02:30Z</dcterms:created>
  <dcterms:modified xsi:type="dcterms:W3CDTF">2021-10-27T20:05:35Z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y fmtid="{D5CDD505-2E9C-101B-9397-08002B2CF9AE}" pid="3" name="ArticulateGUID">
    <vt:lpwstr>3965B84F-211B-4BE7-A058-976FC537865C</vt:lpwstr>
  </property>
  <property fmtid="{D5CDD505-2E9C-101B-9397-08002B2CF9AE}" pid="4" name="ArticulatePath">
    <vt:lpwstr>https://usccb.sharepoint.com/sites/AfghanPlacementandAssistanceAPA/Shared Documents/General/Weekly APA Calls/APA Call October 20</vt:lpwstr>
  </property>
</Properties>
</file>