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316" r:id="rId3"/>
    <p:sldId id="317" r:id="rId4"/>
    <p:sldId id="318" r:id="rId5"/>
    <p:sldId id="265" r:id="rId6"/>
    <p:sldId id="343" r:id="rId7"/>
    <p:sldId id="340" r:id="rId8"/>
    <p:sldId id="342" r:id="rId9"/>
    <p:sldId id="341" r:id="rId10"/>
    <p:sldId id="344" r:id="rId11"/>
    <p:sldId id="345" r:id="rId12"/>
    <p:sldId id="338" r:id="rId13"/>
    <p:sldId id="327" r:id="rId14"/>
  </p:sldIdLst>
  <p:sldSz cx="12192000" cy="6858000"/>
  <p:notesSz cx="6858000" cy="92964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C3D69B"/>
    <a:srgbClr val="EBF1DE"/>
    <a:srgbClr val="669E40"/>
    <a:srgbClr val="FF8181"/>
    <a:srgbClr val="11DFCB"/>
    <a:srgbClr val="F8E5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978" autoAdjust="0"/>
  </p:normalViewPr>
  <p:slideViewPr>
    <p:cSldViewPr snapToGrid="0">
      <p:cViewPr varScale="1">
        <p:scale>
          <a:sx n="75" d="100"/>
          <a:sy n="75" d="100"/>
        </p:scale>
        <p:origin x="1812" y="60"/>
      </p:cViewPr>
      <p:guideLst/>
    </p:cSldViewPr>
  </p:slideViewPr>
  <p:outlineViewPr>
    <p:cViewPr>
      <p:scale>
        <a:sx n="33" d="100"/>
        <a:sy n="33" d="100"/>
      </p:scale>
      <p:origin x="0" y="0"/>
    </p:cViewPr>
  </p:outlineViewPr>
  <p:notesTextViewPr>
    <p:cViewPr>
      <p:scale>
        <a:sx n="1" d="1"/>
        <a:sy n="1" d="1"/>
      </p:scale>
      <p:origin x="0" y="-1008"/>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2C2F31B8-9FAA-4B91-815C-1CFDCCEFC5FF}" type="datetimeFigureOut">
              <a:rPr lang="en-US" smtClean="0"/>
              <a:t>3/6/2020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DADFF42-49EB-42AE-A0AA-6AEEB299502D}" type="slidenum">
              <a:rPr lang="en-US" smtClean="0"/>
              <a:t>‹#›</a:t>
            </a:fld>
            <a:endParaRPr lang="en-US"/>
          </a:p>
        </p:txBody>
      </p:sp>
    </p:spTree>
    <p:extLst>
      <p:ext uri="{BB962C8B-B14F-4D97-AF65-F5344CB8AC3E}">
        <p14:creationId xmlns:p14="http://schemas.microsoft.com/office/powerpoint/2010/main" val="639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jescue@cctenn.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DFF42-49EB-42AE-A0AA-6AEEB299502D}" type="slidenum">
              <a:rPr lang="en-US" smtClean="0"/>
              <a:t>1</a:t>
            </a:fld>
            <a:endParaRPr lang="en-US"/>
          </a:p>
        </p:txBody>
      </p:sp>
    </p:spTree>
    <p:extLst>
      <p:ext uri="{BB962C8B-B14F-4D97-AF65-F5344CB8AC3E}">
        <p14:creationId xmlns:p14="http://schemas.microsoft.com/office/powerpoint/2010/main" val="2505194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DADFF42-49EB-42AE-A0AA-6AEEB299502D}" type="slidenum">
              <a:rPr lang="en-US" smtClean="0"/>
              <a:t>10</a:t>
            </a:fld>
            <a:endParaRPr lang="en-US"/>
          </a:p>
        </p:txBody>
      </p:sp>
    </p:spTree>
    <p:extLst>
      <p:ext uri="{BB962C8B-B14F-4D97-AF65-F5344CB8AC3E}">
        <p14:creationId xmlns:p14="http://schemas.microsoft.com/office/powerpoint/2010/main" val="397210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DFF42-49EB-42AE-A0AA-6AEEB299502D}" type="slidenum">
              <a:rPr lang="en-US" smtClean="0"/>
              <a:t>11</a:t>
            </a:fld>
            <a:endParaRPr lang="en-US"/>
          </a:p>
        </p:txBody>
      </p:sp>
    </p:spTree>
    <p:extLst>
      <p:ext uri="{BB962C8B-B14F-4D97-AF65-F5344CB8AC3E}">
        <p14:creationId xmlns:p14="http://schemas.microsoft.com/office/powerpoint/2010/main" val="176138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DADFF42-49EB-42AE-A0AA-6AEEB299502D}" type="slidenum">
              <a:rPr lang="en-US" smtClean="0"/>
              <a:t>12</a:t>
            </a:fld>
            <a:endParaRPr lang="en-US"/>
          </a:p>
        </p:txBody>
      </p:sp>
    </p:spTree>
    <p:extLst>
      <p:ext uri="{BB962C8B-B14F-4D97-AF65-F5344CB8AC3E}">
        <p14:creationId xmlns:p14="http://schemas.microsoft.com/office/powerpoint/2010/main" val="231379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those that signed up for CORE’s Delivering Interactive CO One-on-One virtual practicum. We will do a report out during our next call.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need to name these- just for internal knowledge.</a:t>
            </a:r>
          </a:p>
          <a:p>
            <a:r>
              <a:rPr lang="en-US" sz="1200" kern="1200" dirty="0">
                <a:solidFill>
                  <a:schemeClr val="tx1"/>
                </a:solidFill>
                <a:effectLst/>
                <a:latin typeface="+mn-lt"/>
                <a:ea typeface="+mn-ea"/>
                <a:cs typeface="+mn-cs"/>
              </a:rPr>
              <a:t>Charlotte</a:t>
            </a:r>
          </a:p>
          <a:p>
            <a:r>
              <a:rPr lang="en-US" sz="1200" kern="1200" dirty="0">
                <a:solidFill>
                  <a:schemeClr val="tx1"/>
                </a:solidFill>
                <a:effectLst/>
                <a:latin typeface="+mn-lt"/>
                <a:ea typeface="+mn-ea"/>
                <a:cs typeface="+mn-cs"/>
              </a:rPr>
              <a:t>Cincinnati</a:t>
            </a:r>
          </a:p>
          <a:p>
            <a:r>
              <a:rPr lang="en-US" sz="1200" kern="1200" dirty="0">
                <a:solidFill>
                  <a:schemeClr val="tx1"/>
                </a:solidFill>
                <a:effectLst/>
                <a:latin typeface="+mn-lt"/>
                <a:ea typeface="+mn-ea"/>
                <a:cs typeface="+mn-cs"/>
              </a:rPr>
              <a:t>Dayton</a:t>
            </a:r>
          </a:p>
          <a:p>
            <a:r>
              <a:rPr lang="en-US" sz="1200" kern="1200" dirty="0">
                <a:solidFill>
                  <a:schemeClr val="tx1"/>
                </a:solidFill>
                <a:effectLst/>
                <a:latin typeface="+mn-lt"/>
                <a:ea typeface="+mn-ea"/>
                <a:cs typeface="+mn-cs"/>
              </a:rPr>
              <a:t>Fort Wayne</a:t>
            </a:r>
          </a:p>
          <a:p>
            <a:r>
              <a:rPr lang="en-US" sz="1200" kern="1200" dirty="0">
                <a:solidFill>
                  <a:schemeClr val="tx1"/>
                </a:solidFill>
                <a:effectLst/>
                <a:latin typeface="+mn-lt"/>
                <a:ea typeface="+mn-ea"/>
                <a:cs typeface="+mn-cs"/>
              </a:rPr>
              <a:t>Fort Worth</a:t>
            </a:r>
          </a:p>
          <a:p>
            <a:r>
              <a:rPr lang="en-US" sz="1200" kern="1200" dirty="0">
                <a:solidFill>
                  <a:schemeClr val="tx1"/>
                </a:solidFill>
                <a:effectLst/>
                <a:latin typeface="+mn-lt"/>
                <a:ea typeface="+mn-ea"/>
                <a:cs typeface="+mn-cs"/>
              </a:rPr>
              <a:t>Indianapolis </a:t>
            </a:r>
          </a:p>
          <a:p>
            <a:r>
              <a:rPr lang="en-US" sz="1200" kern="1200" dirty="0">
                <a:solidFill>
                  <a:schemeClr val="tx1"/>
                </a:solidFill>
                <a:effectLst/>
                <a:latin typeface="+mn-lt"/>
                <a:ea typeface="+mn-ea"/>
                <a:cs typeface="+mn-cs"/>
              </a:rPr>
              <a:t>Las Vegas</a:t>
            </a:r>
          </a:p>
          <a:p>
            <a:r>
              <a:rPr lang="en-US" sz="1200" kern="1200" dirty="0">
                <a:solidFill>
                  <a:schemeClr val="tx1"/>
                </a:solidFill>
                <a:effectLst/>
                <a:latin typeface="+mn-lt"/>
                <a:ea typeface="+mn-ea"/>
                <a:cs typeface="+mn-cs"/>
              </a:rPr>
              <a:t>Lincoln</a:t>
            </a:r>
          </a:p>
          <a:p>
            <a:r>
              <a:rPr lang="en-US" sz="1200" kern="1200" dirty="0">
                <a:solidFill>
                  <a:schemeClr val="tx1"/>
                </a:solidFill>
                <a:effectLst/>
                <a:latin typeface="+mn-lt"/>
                <a:ea typeface="+mn-ea"/>
                <a:cs typeface="+mn-cs"/>
              </a:rPr>
              <a:t>Louisville</a:t>
            </a:r>
          </a:p>
          <a:p>
            <a:r>
              <a:rPr lang="en-US" sz="1200" kern="1200" dirty="0">
                <a:solidFill>
                  <a:schemeClr val="tx1"/>
                </a:solidFill>
                <a:effectLst/>
                <a:latin typeface="+mn-lt"/>
                <a:ea typeface="+mn-ea"/>
                <a:cs typeface="+mn-cs"/>
              </a:rPr>
              <a:t>Rochester</a:t>
            </a:r>
          </a:p>
          <a:p>
            <a:r>
              <a:rPr lang="en-US" sz="1200" kern="1200" dirty="0">
                <a:solidFill>
                  <a:schemeClr val="tx1"/>
                </a:solidFill>
                <a:effectLst/>
                <a:latin typeface="+mn-lt"/>
                <a:ea typeface="+mn-ea"/>
                <a:cs typeface="+mn-cs"/>
              </a:rPr>
              <a:t>Rockford</a:t>
            </a:r>
          </a:p>
          <a:p>
            <a:r>
              <a:rPr lang="en-US" sz="1200" kern="1200" dirty="0">
                <a:solidFill>
                  <a:schemeClr val="tx1"/>
                </a:solidFill>
                <a:effectLst/>
                <a:latin typeface="+mn-lt"/>
                <a:ea typeface="+mn-ea"/>
                <a:cs typeface="+mn-cs"/>
              </a:rPr>
              <a:t>Salt Lake City</a:t>
            </a:r>
          </a:p>
          <a:p>
            <a:endParaRPr lang="en-US" dirty="0"/>
          </a:p>
          <a:p>
            <a:r>
              <a:rPr lang="en-US" dirty="0"/>
              <a:t>Set up a poll: Of the following topics, which would you also like to discuss during our next call? </a:t>
            </a:r>
          </a:p>
          <a:p>
            <a:endParaRPr lang="en-US" dirty="0"/>
          </a:p>
          <a:p>
            <a:pPr marL="228600" indent="-228600">
              <a:buAutoNum type="arabicParenR"/>
            </a:pPr>
            <a:r>
              <a:rPr lang="en-US" dirty="0"/>
              <a:t>Digital literacy programs/sessions/curriculum as part of CO</a:t>
            </a:r>
          </a:p>
          <a:p>
            <a:pPr marL="228600" indent="-228600">
              <a:buAutoNum type="arabicParenR"/>
            </a:pPr>
            <a:r>
              <a:rPr lang="en-US" dirty="0"/>
              <a:t>Reaching elderly clients</a:t>
            </a:r>
          </a:p>
          <a:p>
            <a:pPr marL="228600" indent="-228600">
              <a:buAutoNum type="arabicParenR"/>
            </a:pPr>
            <a:r>
              <a:rPr lang="en-US" dirty="0"/>
              <a:t>Delivering CO to Low Literacy populations</a:t>
            </a:r>
          </a:p>
          <a:p>
            <a:pPr marL="228600" indent="-228600">
              <a:buAutoNum type="arabicParenR"/>
            </a:pPr>
            <a:r>
              <a:rPr lang="en-US" dirty="0"/>
              <a:t>Other? </a:t>
            </a:r>
            <a:r>
              <a:rPr lang="en-US"/>
              <a:t>______________</a:t>
            </a:r>
            <a:endParaRPr lang="en-US" dirty="0"/>
          </a:p>
          <a:p>
            <a:pPr marL="228600" indent="-228600">
              <a:buAutoNum type="arabicParenR"/>
            </a:pPr>
            <a:endParaRPr lang="en-US" dirty="0"/>
          </a:p>
          <a:p>
            <a:pPr marL="0" indent="0">
              <a:buNone/>
            </a:pPr>
            <a:r>
              <a:rPr lang="en-US" dirty="0"/>
              <a:t>Close out, thank everyone for joining. Remind them a recording will be sent around and added to MRS Connect.</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3DADFF42-49EB-42AE-A0AA-6AEEB299502D}" type="slidenum">
              <a:rPr lang="en-US" smtClean="0"/>
              <a:t>13</a:t>
            </a:fld>
            <a:endParaRPr lang="en-US"/>
          </a:p>
        </p:txBody>
      </p:sp>
    </p:spTree>
    <p:extLst>
      <p:ext uri="{BB962C8B-B14F-4D97-AF65-F5344CB8AC3E}">
        <p14:creationId xmlns:p14="http://schemas.microsoft.com/office/powerpoint/2010/main" val="212889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CIARA: Swap out my photo/info with yours</a:t>
            </a:r>
          </a:p>
        </p:txBody>
      </p:sp>
      <p:sp>
        <p:nvSpPr>
          <p:cNvPr id="4" name="Slide Number Placeholder 3"/>
          <p:cNvSpPr>
            <a:spLocks noGrp="1"/>
          </p:cNvSpPr>
          <p:nvPr>
            <p:ph type="sldNum" sz="quarter" idx="5"/>
          </p:nvPr>
        </p:nvSpPr>
        <p:spPr/>
        <p:txBody>
          <a:bodyPr/>
          <a:lstStyle/>
          <a:p>
            <a:fld id="{3DADFF42-49EB-42AE-A0AA-6AEEB299502D}" type="slidenum">
              <a:rPr lang="en-US" smtClean="0"/>
              <a:t>2</a:t>
            </a:fld>
            <a:endParaRPr lang="en-US"/>
          </a:p>
        </p:txBody>
      </p:sp>
    </p:spTree>
    <p:extLst>
      <p:ext uri="{BB962C8B-B14F-4D97-AF65-F5344CB8AC3E}">
        <p14:creationId xmlns:p14="http://schemas.microsoft.com/office/powerpoint/2010/main" val="252833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CIARA: This is already set up in the poll area. You may have to clear it and then launch. Just gives folks a min to reply and then verbally thank a handful for joining. </a:t>
            </a:r>
          </a:p>
        </p:txBody>
      </p:sp>
      <p:sp>
        <p:nvSpPr>
          <p:cNvPr id="4" name="Slide Number Placeholder 3"/>
          <p:cNvSpPr>
            <a:spLocks noGrp="1"/>
          </p:cNvSpPr>
          <p:nvPr>
            <p:ph type="sldNum" sz="quarter" idx="5"/>
          </p:nvPr>
        </p:nvSpPr>
        <p:spPr/>
        <p:txBody>
          <a:bodyPr/>
          <a:lstStyle/>
          <a:p>
            <a:fld id="{3DADFF42-49EB-42AE-A0AA-6AEEB299502D}" type="slidenum">
              <a:rPr lang="en-US" smtClean="0"/>
              <a:t>3</a:t>
            </a:fld>
            <a:endParaRPr lang="en-US"/>
          </a:p>
        </p:txBody>
      </p:sp>
    </p:spTree>
    <p:extLst>
      <p:ext uri="{BB962C8B-B14F-4D97-AF65-F5344CB8AC3E}">
        <p14:creationId xmlns:p14="http://schemas.microsoft.com/office/powerpoint/2010/main" val="338047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CIARA:</a:t>
            </a:r>
          </a:p>
          <a:p>
            <a:r>
              <a:rPr lang="en-US" dirty="0"/>
              <a:t>-ICMC Youth Lesson plan on S:\DDS\Jacquelin Zubko-Cunha\CO\CoP (tags for quarter, year, topic)\FY20 Q2</a:t>
            </a:r>
          </a:p>
          <a:p>
            <a:r>
              <a:rPr lang="en-US" dirty="0"/>
              <a:t>-Also should be getting the program curriculum from Jennifer </a:t>
            </a:r>
            <a:r>
              <a:rPr lang="en-US" dirty="0" err="1"/>
              <a:t>Escue</a:t>
            </a:r>
            <a:r>
              <a:rPr lang="en-US" dirty="0"/>
              <a:t>- cc’d you on that email </a:t>
            </a:r>
          </a:p>
        </p:txBody>
      </p:sp>
      <p:sp>
        <p:nvSpPr>
          <p:cNvPr id="4" name="Slide Number Placeholder 3"/>
          <p:cNvSpPr>
            <a:spLocks noGrp="1"/>
          </p:cNvSpPr>
          <p:nvPr>
            <p:ph type="sldNum" sz="quarter" idx="5"/>
          </p:nvPr>
        </p:nvSpPr>
        <p:spPr/>
        <p:txBody>
          <a:bodyPr/>
          <a:lstStyle/>
          <a:p>
            <a:fld id="{3DADFF42-49EB-42AE-A0AA-6AEEB299502D}" type="slidenum">
              <a:rPr lang="en-US" smtClean="0"/>
              <a:t>4</a:t>
            </a:fld>
            <a:endParaRPr lang="en-US"/>
          </a:p>
        </p:txBody>
      </p:sp>
    </p:spTree>
    <p:extLst>
      <p:ext uri="{BB962C8B-B14F-4D97-AF65-F5344CB8AC3E}">
        <p14:creationId xmlns:p14="http://schemas.microsoft.com/office/powerpoint/2010/main" val="308749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DFF42-49EB-42AE-A0AA-6AEEB299502D}" type="slidenum">
              <a:rPr lang="en-US" smtClean="0"/>
              <a:t>5</a:t>
            </a:fld>
            <a:endParaRPr lang="en-US"/>
          </a:p>
        </p:txBody>
      </p:sp>
    </p:spTree>
    <p:extLst>
      <p:ext uri="{BB962C8B-B14F-4D97-AF65-F5344CB8AC3E}">
        <p14:creationId xmlns:p14="http://schemas.microsoft.com/office/powerpoint/2010/main" val="11216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Jacqui will collect policies when she returns from maternity leave. (approximately end of May)</a:t>
            </a:r>
          </a:p>
          <a:p>
            <a:endParaRPr lang="en-US" sz="1200" dirty="0"/>
          </a:p>
          <a:p>
            <a:r>
              <a:rPr lang="en-US" sz="1200" dirty="0"/>
              <a:t>2) Jacqui has spoken to each of you and you should all now officially be using the model assessment, at least as a post test, in your CO instruction. Again, one assessment per adult’s case file. If your site had previously tweaked this assessment or adapted it to be more locally specific, you should now have those questions as supplemental questions to the main model assessment. We appreciate your cooperation on this!</a:t>
            </a:r>
          </a:p>
          <a:p>
            <a:endParaRPr lang="en-US" sz="1200" dirty="0"/>
          </a:p>
          <a:p>
            <a:r>
              <a:rPr lang="en-US" sz="1200" dirty="0"/>
              <a:t>3) On our last CoP call, Jacqui mentioned the 6 action items that came out of CORE’s Cultural Orientation Leader’s Meeting in December. These are some updates:</a:t>
            </a:r>
          </a:p>
          <a:p>
            <a:pPr marL="514350" indent="-514350">
              <a:spcBef>
                <a:spcPts val="600"/>
              </a:spcBef>
              <a:spcAft>
                <a:spcPts val="600"/>
              </a:spcAft>
              <a:buFont typeface="+mj-lt"/>
              <a:buAutoNum type="arabicPeriod"/>
            </a:pPr>
            <a:endParaRPr lang="en-US" sz="1200" dirty="0"/>
          </a:p>
          <a:p>
            <a:pPr marL="971550" lvl="1" indent="-514350">
              <a:spcBef>
                <a:spcPts val="600"/>
              </a:spcBef>
              <a:spcAft>
                <a:spcPts val="600"/>
              </a:spcAft>
              <a:buFont typeface="+mj-lt"/>
              <a:buAutoNum type="alphaLcParenR"/>
            </a:pPr>
            <a:r>
              <a:rPr lang="en-US" sz="1200" dirty="0"/>
              <a:t>Create a shared activity bank- CORE is working on this and will hopefully have a more detailed update for our next </a:t>
            </a:r>
            <a:r>
              <a:rPr lang="en-US" sz="1200" dirty="0" err="1"/>
              <a:t>CoP.</a:t>
            </a:r>
            <a:r>
              <a:rPr lang="en-US" sz="1200" dirty="0"/>
              <a:t> </a:t>
            </a:r>
          </a:p>
          <a:p>
            <a:pPr marL="971550" lvl="1" indent="-514350">
              <a:spcBef>
                <a:spcPts val="600"/>
              </a:spcBef>
              <a:spcAft>
                <a:spcPts val="600"/>
              </a:spcAft>
              <a:buFont typeface="+mj-lt"/>
              <a:buAutoNum type="alphaLcParenR"/>
            </a:pPr>
            <a:r>
              <a:rPr lang="en-US" sz="1200" dirty="0"/>
              <a:t>Develop a shared photo bank – CORE is beginning to explore this but likely won’t prioritize until later in the year. </a:t>
            </a:r>
          </a:p>
          <a:p>
            <a:pPr marL="971550" lvl="1" indent="-514350">
              <a:spcBef>
                <a:spcPts val="600"/>
              </a:spcBef>
              <a:spcAft>
                <a:spcPts val="600"/>
              </a:spcAft>
              <a:buFont typeface="+mj-lt"/>
              <a:buAutoNum type="alphaLcParenR"/>
            </a:pPr>
            <a:r>
              <a:rPr lang="en-US" sz="1200" dirty="0"/>
              <a:t>Collect rubrics, resources, and methods for observing and monitoring CO- CORE collected these from </a:t>
            </a:r>
            <a:r>
              <a:rPr lang="en-US" sz="1200" kern="1200" dirty="0">
                <a:solidFill>
                  <a:schemeClr val="tx1"/>
                </a:solidFill>
                <a:effectLst/>
                <a:latin typeface="+mn-lt"/>
                <a:ea typeface="+mn-ea"/>
                <a:cs typeface="+mn-cs"/>
              </a:rPr>
              <a:t>other CO Leaders and is now in the process of consolidating them to be able to share them out along with a general update to the CO providers toolkit.</a:t>
            </a:r>
            <a:endParaRPr lang="en-US" sz="1200" dirty="0"/>
          </a:p>
          <a:p>
            <a:pPr marL="971550" lvl="1" indent="-514350">
              <a:spcBef>
                <a:spcPts val="600"/>
              </a:spcBef>
              <a:spcAft>
                <a:spcPts val="600"/>
              </a:spcAft>
              <a:buFont typeface="+mj-lt"/>
              <a:buAutoNum type="alphaLcParenR"/>
            </a:pPr>
            <a:r>
              <a:rPr lang="en-US" sz="1200" dirty="0"/>
              <a:t>Expand CO Communications pilot and offerings on CORE site- An overall report is currently in review and will soon be disseminated.</a:t>
            </a:r>
          </a:p>
          <a:p>
            <a:pPr marL="971550" lvl="1" indent="-514350">
              <a:spcBef>
                <a:spcPts val="600"/>
              </a:spcBef>
              <a:spcAft>
                <a:spcPts val="600"/>
              </a:spcAft>
              <a:buFont typeface="+mj-lt"/>
              <a:buAutoNum type="alphaLcParenR"/>
            </a:pPr>
            <a:r>
              <a:rPr lang="en-US" sz="1200" dirty="0"/>
              <a:t>Review both overseas and domestic objectives and indicators (O&amp;Is)- A taskforce is being created. If you are particularly interested in aiding this review, please email Jacqui.</a:t>
            </a:r>
          </a:p>
          <a:p>
            <a:pPr marL="971550" lvl="1" indent="-514350">
              <a:spcBef>
                <a:spcPts val="600"/>
              </a:spcBef>
              <a:spcAft>
                <a:spcPts val="600"/>
              </a:spcAft>
              <a:buFont typeface="+mj-lt"/>
              <a:buAutoNum type="alphaLcParenR"/>
            </a:pPr>
            <a:r>
              <a:rPr lang="en-US" sz="1200" dirty="0"/>
              <a:t>Review Model Assessment- We know many of you are interested in contributing to this and Jacqui does have your names. At this time, the CO leaders are going </a:t>
            </a:r>
            <a:r>
              <a:rPr lang="en-US" sz="1200" kern="1200" dirty="0">
                <a:solidFill>
                  <a:schemeClr val="tx1"/>
                </a:solidFill>
                <a:effectLst/>
                <a:latin typeface="+mn-lt"/>
                <a:ea typeface="+mn-ea"/>
                <a:cs typeface="+mn-cs"/>
              </a:rPr>
              <a:t>to start with reviewing the O&amp;Is before moving to the model assessment, since the O&amp;Is affect the assessment. CORE also has intentions to do training on the model assessment this year.</a:t>
            </a:r>
            <a:endParaRPr lang="en-US" sz="1200" dirty="0"/>
          </a:p>
        </p:txBody>
      </p:sp>
      <p:sp>
        <p:nvSpPr>
          <p:cNvPr id="4" name="Slide Number Placeholder 3"/>
          <p:cNvSpPr>
            <a:spLocks noGrp="1"/>
          </p:cNvSpPr>
          <p:nvPr>
            <p:ph type="sldNum" sz="quarter" idx="5"/>
          </p:nvPr>
        </p:nvSpPr>
        <p:spPr/>
        <p:txBody>
          <a:bodyPr/>
          <a:lstStyle/>
          <a:p>
            <a:fld id="{3DADFF42-49EB-42AE-A0AA-6AEEB299502D}" type="slidenum">
              <a:rPr lang="en-US" smtClean="0"/>
              <a:t>6</a:t>
            </a:fld>
            <a:endParaRPr lang="en-US"/>
          </a:p>
        </p:txBody>
      </p:sp>
    </p:spTree>
    <p:extLst>
      <p:ext uri="{BB962C8B-B14F-4D97-AF65-F5344CB8AC3E}">
        <p14:creationId xmlns:p14="http://schemas.microsoft.com/office/powerpoint/2010/main" val="1011506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mj-lt"/>
              <a:buNone/>
            </a:pPr>
            <a:r>
              <a:rPr lang="en-US" dirty="0"/>
              <a:t>*Webinar recording- your colleagues in Syracuse shared some great ideas they’re doing to prepare clients!</a:t>
            </a:r>
          </a:p>
          <a:p>
            <a:pPr marL="0" indent="0">
              <a:spcBef>
                <a:spcPts val="600"/>
              </a:spcBef>
              <a:spcAft>
                <a:spcPts val="600"/>
              </a:spcAft>
              <a:buFont typeface="+mj-lt"/>
              <a:buNone/>
            </a:pPr>
            <a:endParaRPr lang="en-US" dirty="0"/>
          </a:p>
          <a:p>
            <a:pPr marL="0" indent="0">
              <a:spcBef>
                <a:spcPts val="600"/>
              </a:spcBef>
              <a:spcAft>
                <a:spcPts val="600"/>
              </a:spcAft>
              <a:buFont typeface="+mj-lt"/>
              <a:buNone/>
            </a:pPr>
            <a:r>
              <a:rPr lang="en-US" dirty="0"/>
              <a:t>If others have additional census resources to share, please email me and I’ll be sure to share them with the wider network. </a:t>
            </a:r>
          </a:p>
        </p:txBody>
      </p:sp>
      <p:sp>
        <p:nvSpPr>
          <p:cNvPr id="4" name="Slide Number Placeholder 3"/>
          <p:cNvSpPr>
            <a:spLocks noGrp="1"/>
          </p:cNvSpPr>
          <p:nvPr>
            <p:ph type="sldNum" sz="quarter" idx="5"/>
          </p:nvPr>
        </p:nvSpPr>
        <p:spPr/>
        <p:txBody>
          <a:bodyPr/>
          <a:lstStyle/>
          <a:p>
            <a:fld id="{3DADFF42-49EB-42AE-A0AA-6AEEB299502D}" type="slidenum">
              <a:rPr lang="en-US" smtClean="0"/>
              <a:t>7</a:t>
            </a:fld>
            <a:endParaRPr lang="en-US"/>
          </a:p>
        </p:txBody>
      </p:sp>
    </p:spTree>
    <p:extLst>
      <p:ext uri="{BB962C8B-B14F-4D97-AF65-F5344CB8AC3E}">
        <p14:creationId xmlns:p14="http://schemas.microsoft.com/office/powerpoint/2010/main" val="72328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None/>
            </a:pPr>
            <a:r>
              <a:rPr lang="en-US" dirty="0"/>
              <a:t>CORE’s Overseas CO Provider Workshop and Cultural Orientation Knowledge Exchange Workshop took place in </a:t>
            </a:r>
            <a:r>
              <a:rPr lang="en-US" b="1" dirty="0"/>
              <a:t>February</a:t>
            </a:r>
            <a:r>
              <a:rPr lang="en-US" dirty="0"/>
              <a:t> in two cities—</a:t>
            </a:r>
            <a:r>
              <a:rPr lang="en-US" b="1" dirty="0"/>
              <a:t>Phoenix and Seattle. Many Thanks to our Phoenix affiliate for hosting a site visit for the overseas participants! </a:t>
            </a:r>
            <a:r>
              <a:rPr lang="en-US" sz="1200" kern="1200" dirty="0">
                <a:solidFill>
                  <a:schemeClr val="tx1"/>
                </a:solidFill>
                <a:effectLst/>
                <a:latin typeface="+mn-lt"/>
                <a:ea typeface="+mn-ea"/>
                <a:cs typeface="+mn-cs"/>
              </a:rPr>
              <a:t>The knowledge the trainers gained about your agency and the resettlement experience in the U.S. was invaluable.</a:t>
            </a:r>
          </a:p>
          <a:p>
            <a:pPr marL="0" indent="0">
              <a:spcBef>
                <a:spcPts val="600"/>
              </a:spcBef>
              <a:spcAft>
                <a:spcPts val="600"/>
              </a:spcAft>
              <a:buNone/>
            </a:pPr>
            <a:endParaRPr lang="en-US" b="1" dirty="0"/>
          </a:p>
          <a:p>
            <a:pPr marL="0" indent="0">
              <a:spcBef>
                <a:spcPts val="600"/>
              </a:spcBef>
              <a:spcAft>
                <a:spcPts val="600"/>
              </a:spcAft>
              <a:buNone/>
            </a:pPr>
            <a:r>
              <a:rPr lang="en-US" b="0" dirty="0"/>
              <a:t>Thank you also to Fort Worth for your participation which helps to strengthen </a:t>
            </a:r>
            <a:r>
              <a:rPr lang="en-US" sz="1200" kern="1200" dirty="0">
                <a:solidFill>
                  <a:schemeClr val="tx1"/>
                </a:solidFill>
                <a:effectLst/>
                <a:latin typeface="+mn-lt"/>
                <a:ea typeface="+mn-ea"/>
                <a:cs typeface="+mn-cs"/>
              </a:rPr>
              <a:t>the CO continuum and in turn the resettlement experience for American newcomers. </a:t>
            </a:r>
          </a:p>
          <a:p>
            <a:pPr marL="0" indent="0">
              <a:spcBef>
                <a:spcPts val="600"/>
              </a:spcBef>
              <a:spcAft>
                <a:spcPts val="600"/>
              </a:spcAft>
              <a:buNone/>
            </a:pPr>
            <a:endParaRPr lang="en-US" sz="1200" b="0" kern="1200" dirty="0">
              <a:solidFill>
                <a:schemeClr val="tx1"/>
              </a:solidFill>
              <a:effectLst/>
              <a:latin typeface="+mn-lt"/>
              <a:ea typeface="+mn-ea"/>
              <a:cs typeface="+mn-cs"/>
            </a:endParaRPr>
          </a:p>
          <a:p>
            <a:pPr marL="0" indent="0">
              <a:spcBef>
                <a:spcPts val="600"/>
              </a:spcBef>
              <a:spcAft>
                <a:spcPts val="600"/>
              </a:spcAft>
              <a:buNone/>
            </a:pPr>
            <a:r>
              <a:rPr lang="en-US" b="0" dirty="0"/>
              <a:t>We have Alice, </a:t>
            </a:r>
            <a:r>
              <a:rPr lang="en-US" b="0" dirty="0" err="1"/>
              <a:t>Donia</a:t>
            </a:r>
            <a:r>
              <a:rPr lang="en-US" b="0" dirty="0"/>
              <a:t>, Nina, and Kitty on the line from these 2 sites. Would you all like to share any take </a:t>
            </a:r>
            <a:r>
              <a:rPr lang="en-US" b="0" dirty="0" err="1"/>
              <a:t>aways</a:t>
            </a:r>
            <a:r>
              <a:rPr lang="en-US" b="0" dirty="0"/>
              <a:t> with the larger network? </a:t>
            </a:r>
          </a:p>
          <a:p>
            <a:pPr marL="0" indent="0">
              <a:spcBef>
                <a:spcPts val="600"/>
              </a:spcBef>
              <a:spcAft>
                <a:spcPts val="600"/>
              </a:spcAft>
              <a:buNone/>
            </a:pPr>
            <a:endParaRPr lang="en-US" b="0" dirty="0"/>
          </a:p>
          <a:p>
            <a:pPr marL="0" indent="0">
              <a:spcBef>
                <a:spcPts val="600"/>
              </a:spcBef>
              <a:spcAft>
                <a:spcPts val="600"/>
              </a:spcAft>
              <a:buNone/>
            </a:pPr>
            <a:endParaRPr lang="en-US" b="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pt-BR" dirty="0"/>
              <a:t>Stay tuned for additional events like these! </a:t>
            </a:r>
            <a:endParaRPr lang="en-US" dirty="0"/>
          </a:p>
          <a:p>
            <a:pPr marL="0" indent="0">
              <a:spcBef>
                <a:spcPts val="600"/>
              </a:spcBef>
              <a:spcAft>
                <a:spcPts val="600"/>
              </a:spcAft>
              <a:buNone/>
            </a:pPr>
            <a:endParaRPr lang="en-US" b="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t>Fort Worth:</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t>Alice </a:t>
            </a:r>
            <a:r>
              <a:rPr lang="pt-BR" dirty="0"/>
              <a:t>akigera@ccdofw.org (CONFIRMED) </a:t>
            </a:r>
            <a:endParaRPr lang="en-US"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pt-BR" dirty="0"/>
              <a:t>Donia dchehade@ccdofw.org (CONFIRMED) </a:t>
            </a:r>
            <a:endParaRPr lang="en-US" dirty="0"/>
          </a:p>
          <a:p>
            <a:pPr marL="0" indent="0">
              <a:spcBef>
                <a:spcPts val="600"/>
              </a:spcBef>
              <a:spcAft>
                <a:spcPts val="600"/>
              </a:spcAft>
              <a:buNone/>
            </a:pPr>
            <a:endParaRPr lang="en-US"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t>Phoenix:</a:t>
            </a:r>
          </a:p>
          <a:p>
            <a:pPr marL="0" marR="0" lvl="0" indent="0" algn="l" defTabSz="914400" rtl="0" eaLnBrk="1" fontAlgn="auto" latinLnBrk="0" hangingPunct="1">
              <a:lnSpc>
                <a:spcPct val="100000"/>
              </a:lnSpc>
              <a:spcBef>
                <a:spcPts val="600"/>
              </a:spcBef>
              <a:spcAft>
                <a:spcPts val="600"/>
              </a:spcAft>
              <a:buClrTx/>
              <a:buSzTx/>
              <a:buFontTx/>
              <a:buNone/>
              <a:tabLst/>
              <a:defRPr/>
            </a:pPr>
            <a:r>
              <a:rPr lang="pt-BR" dirty="0"/>
              <a:t>Fader, Nina &lt;NFader@cc-az.org&gt; (CONFIRMED) </a:t>
            </a:r>
            <a:endParaRPr lang="en-US"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pt-BR" dirty="0"/>
              <a:t>Marquez, Kitty &lt;kmarquez@cc-az.org&gt;(CONFIRMED) </a:t>
            </a:r>
            <a:endParaRPr lang="en-US" dirty="0"/>
          </a:p>
        </p:txBody>
      </p:sp>
      <p:sp>
        <p:nvSpPr>
          <p:cNvPr id="4" name="Slide Number Placeholder 3"/>
          <p:cNvSpPr>
            <a:spLocks noGrp="1"/>
          </p:cNvSpPr>
          <p:nvPr>
            <p:ph type="sldNum" sz="quarter" idx="5"/>
          </p:nvPr>
        </p:nvSpPr>
        <p:spPr/>
        <p:txBody>
          <a:bodyPr/>
          <a:lstStyle/>
          <a:p>
            <a:fld id="{3DADFF42-49EB-42AE-A0AA-6AEEB299502D}" type="slidenum">
              <a:rPr lang="en-US" smtClean="0"/>
              <a:t>8</a:t>
            </a:fld>
            <a:endParaRPr lang="en-US"/>
          </a:p>
        </p:txBody>
      </p:sp>
    </p:spTree>
    <p:extLst>
      <p:ext uri="{BB962C8B-B14F-4D97-AF65-F5344CB8AC3E}">
        <p14:creationId xmlns:p14="http://schemas.microsoft.com/office/powerpoint/2010/main" val="359070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Cc’d you on email to Jennifer </a:t>
            </a:r>
            <a:r>
              <a:rPr lang="en-US" dirty="0" err="1"/>
              <a:t>Escue</a:t>
            </a:r>
            <a:r>
              <a:rPr lang="en-US" dirty="0"/>
              <a:t> </a:t>
            </a:r>
            <a:r>
              <a:rPr lang="en-US" sz="1200" u="sng" kern="1200" dirty="0">
                <a:solidFill>
                  <a:schemeClr val="tx1"/>
                </a:solidFill>
                <a:effectLst/>
                <a:latin typeface="+mn-lt"/>
                <a:ea typeface="+mn-ea"/>
                <a:cs typeface="+mn-cs"/>
                <a:hlinkClick r:id="rId3"/>
              </a:rPr>
              <a:t>jescue@cctenn.org</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Would like her make any edits she wants, add a few photos, expand on the evaluation/outcomes part, Also get the curriculum and add it to the file share box and to S:\DDS\Jacquelin Zubko-Cunha\CO\CoP (tags for quarter, year, topic)\FY20 Q2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ADFF42-49EB-42AE-A0AA-6AEEB299502D}" type="slidenum">
              <a:rPr lang="en-US" smtClean="0"/>
              <a:t>9</a:t>
            </a:fld>
            <a:endParaRPr lang="en-US"/>
          </a:p>
        </p:txBody>
      </p:sp>
    </p:spTree>
    <p:extLst>
      <p:ext uri="{BB962C8B-B14F-4D97-AF65-F5344CB8AC3E}">
        <p14:creationId xmlns:p14="http://schemas.microsoft.com/office/powerpoint/2010/main" val="23607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27E15-C1A5-43A7-96FF-B3B57C71DD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0F1594-FDD0-4590-B39B-1449AA5998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80D7C2-BF2D-4F0B-89C4-38C83CD57AE6}"/>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5" name="Footer Placeholder 4">
            <a:extLst>
              <a:ext uri="{FF2B5EF4-FFF2-40B4-BE49-F238E27FC236}">
                <a16:creationId xmlns:a16="http://schemas.microsoft.com/office/drawing/2014/main" id="{D833E71E-FB11-4333-B2D5-FC6742C05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B5594-775F-464F-9199-955A36409A24}"/>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55594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E7E3-7ACC-48CF-8A26-B3EA19612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1FCC7-0075-41F2-970C-8B23B87F20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337B4-E53F-4B03-8061-D25DFF66AC2C}"/>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5" name="Footer Placeholder 4">
            <a:extLst>
              <a:ext uri="{FF2B5EF4-FFF2-40B4-BE49-F238E27FC236}">
                <a16:creationId xmlns:a16="http://schemas.microsoft.com/office/drawing/2014/main" id="{953D5055-5DB5-43D4-9CCE-FA7787A24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F94EE-0FB1-45C2-90AE-B55AF1434A00}"/>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294726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78E25-6D2E-41CE-9680-72C8B6BA35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A9A01B-BF4F-4C81-B9A7-F1ABFEC325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1D907-2467-4779-A78B-C35CEE9039B7}"/>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5" name="Footer Placeholder 4">
            <a:extLst>
              <a:ext uri="{FF2B5EF4-FFF2-40B4-BE49-F238E27FC236}">
                <a16:creationId xmlns:a16="http://schemas.microsoft.com/office/drawing/2014/main" id="{734964F7-8DD2-46C0-949D-9CA502786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121B5-C9F1-4DFE-B95F-8F6BBF994358}"/>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18759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7522-1391-4FE2-88BE-19ED31D44C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4D062-C630-444D-854A-8D69940651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11876-7088-418B-83FE-806BE3266B29}"/>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5" name="Footer Placeholder 4">
            <a:extLst>
              <a:ext uri="{FF2B5EF4-FFF2-40B4-BE49-F238E27FC236}">
                <a16:creationId xmlns:a16="http://schemas.microsoft.com/office/drawing/2014/main" id="{A4A3A331-802A-4B5A-AC48-9C2E0B03F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76475-39E2-4146-A387-7C887E1D1FC7}"/>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50302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2612-B71F-4FD5-A5EA-2486138654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2F01DF-4C4A-4339-B43D-377A7C4EF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6BC7BF-362A-454D-8D44-F901104A9242}"/>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5" name="Footer Placeholder 4">
            <a:extLst>
              <a:ext uri="{FF2B5EF4-FFF2-40B4-BE49-F238E27FC236}">
                <a16:creationId xmlns:a16="http://schemas.microsoft.com/office/drawing/2014/main" id="{6536BA2F-08E2-4914-950D-C46FD1A2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E966-ADBE-4C5C-BBD4-9FEBF29F63D9}"/>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97958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0EC8-78A7-468F-BB35-07830BC4D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26939-8775-4858-BE7D-0E3D916205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9A406-7DC9-4540-91A7-178E986C75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1259F-0779-41F6-A157-A92ED952EFD7}"/>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6" name="Footer Placeholder 5">
            <a:extLst>
              <a:ext uri="{FF2B5EF4-FFF2-40B4-BE49-F238E27FC236}">
                <a16:creationId xmlns:a16="http://schemas.microsoft.com/office/drawing/2014/main" id="{96086AC1-B504-426B-85FF-6381916E6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2FC27-85DC-41C8-9F3F-EDC5904B6D06}"/>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424707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0EEC-0902-4908-AB53-F27015E250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E9BA31-7008-4EE0-8BBF-3691ECE8A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A372D8-57C8-4F43-8202-301FD882A2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058AEB-4CEE-46A6-8A0A-E6780DAF1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A816C9-C73D-4B22-B4A9-DDD575D4E0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663C8-206A-4906-B4DB-9034D25B0921}"/>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8" name="Footer Placeholder 7">
            <a:extLst>
              <a:ext uri="{FF2B5EF4-FFF2-40B4-BE49-F238E27FC236}">
                <a16:creationId xmlns:a16="http://schemas.microsoft.com/office/drawing/2014/main" id="{60B6CE80-3C17-427B-AACB-340ADC2DD9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E518BB-BBC5-4E26-8D7A-21FB8F3754D4}"/>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81547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67A6-09D0-4556-B761-74B928770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3C93B-3A5B-4EF6-B707-86E283FA303D}"/>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4" name="Footer Placeholder 3">
            <a:extLst>
              <a:ext uri="{FF2B5EF4-FFF2-40B4-BE49-F238E27FC236}">
                <a16:creationId xmlns:a16="http://schemas.microsoft.com/office/drawing/2014/main" id="{70C75659-2974-4F12-A95E-5884D144F4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E808B8-70B6-462E-A614-75A026752E1A}"/>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0389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FAF5E-B925-4957-A52C-4D3F5F127B09}"/>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3" name="Footer Placeholder 2">
            <a:extLst>
              <a:ext uri="{FF2B5EF4-FFF2-40B4-BE49-F238E27FC236}">
                <a16:creationId xmlns:a16="http://schemas.microsoft.com/office/drawing/2014/main" id="{DCA070E6-1D5C-4243-8B63-3987F659E0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8160D0-D277-408F-8235-9D5778BDDA9B}"/>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381521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B1F1C-3BC8-44EB-8710-D0F5BF1BF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73BE00-7EF7-4717-9687-7150F5737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A29891-B224-41F0-945D-5B13E76C0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10AF34-6AD4-4238-ABDA-90082530BC00}"/>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6" name="Footer Placeholder 5">
            <a:extLst>
              <a:ext uri="{FF2B5EF4-FFF2-40B4-BE49-F238E27FC236}">
                <a16:creationId xmlns:a16="http://schemas.microsoft.com/office/drawing/2014/main" id="{C6246D60-E158-42B2-B0E1-8DBD7BAF9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7B36F0-14EE-4E96-95E5-D76548978E88}"/>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264887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14A6-B9CC-48A6-A880-4B7D4ED4A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A5256E-0394-430C-8870-5D77B069C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50FBF-26B7-420E-99B9-FFEAA4BAC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E7F35B-89A8-43A1-A8B2-CECF4C1313C2}"/>
              </a:ext>
            </a:extLst>
          </p:cNvPr>
          <p:cNvSpPr>
            <a:spLocks noGrp="1"/>
          </p:cNvSpPr>
          <p:nvPr>
            <p:ph type="dt" sz="half" idx="10"/>
          </p:nvPr>
        </p:nvSpPr>
        <p:spPr/>
        <p:txBody>
          <a:bodyPr/>
          <a:lstStyle/>
          <a:p>
            <a:fld id="{3031A5A8-0EA8-46BD-B368-A3192CC18E1A}" type="datetimeFigureOut">
              <a:rPr lang="en-US" smtClean="0"/>
              <a:t>3/6/2020</a:t>
            </a:fld>
            <a:endParaRPr lang="en-US"/>
          </a:p>
        </p:txBody>
      </p:sp>
      <p:sp>
        <p:nvSpPr>
          <p:cNvPr id="6" name="Footer Placeholder 5">
            <a:extLst>
              <a:ext uri="{FF2B5EF4-FFF2-40B4-BE49-F238E27FC236}">
                <a16:creationId xmlns:a16="http://schemas.microsoft.com/office/drawing/2014/main" id="{AFFDA2D9-9209-4A95-8973-28D4EC118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5281A-AD28-4299-8976-36D30AC051E1}"/>
              </a:ext>
            </a:extLst>
          </p:cNvPr>
          <p:cNvSpPr>
            <a:spLocks noGrp="1"/>
          </p:cNvSpPr>
          <p:nvPr>
            <p:ph type="sldNum" sz="quarter" idx="12"/>
          </p:nvPr>
        </p:nvSpPr>
        <p:spPr/>
        <p:txBody>
          <a:bodyPr/>
          <a:lstStyle/>
          <a:p>
            <a:fld id="{B39E6139-38B2-45BA-95F5-DFFF59BB196A}" type="slidenum">
              <a:rPr lang="en-US" smtClean="0"/>
              <a:t>‹#›</a:t>
            </a:fld>
            <a:endParaRPr lang="en-US"/>
          </a:p>
        </p:txBody>
      </p:sp>
    </p:spTree>
    <p:extLst>
      <p:ext uri="{BB962C8B-B14F-4D97-AF65-F5344CB8AC3E}">
        <p14:creationId xmlns:p14="http://schemas.microsoft.com/office/powerpoint/2010/main" val="118895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69547-E5FE-4365-87B8-097A4255F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A54DB-2191-4EAB-A1CE-3BFF5AA9A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6776-ACB5-4A63-839C-9E2670C05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1A5A8-0EA8-46BD-B368-A3192CC18E1A}" type="datetimeFigureOut">
              <a:rPr lang="en-US" smtClean="0"/>
              <a:t>3/6/2020</a:t>
            </a:fld>
            <a:endParaRPr lang="en-US"/>
          </a:p>
        </p:txBody>
      </p:sp>
      <p:sp>
        <p:nvSpPr>
          <p:cNvPr id="5" name="Footer Placeholder 4">
            <a:extLst>
              <a:ext uri="{FF2B5EF4-FFF2-40B4-BE49-F238E27FC236}">
                <a16:creationId xmlns:a16="http://schemas.microsoft.com/office/drawing/2014/main" id="{3B9DCCA8-ED2D-4EB8-9410-C16CE8969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7075C3-DFD9-478F-8257-626F061A0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E6139-38B2-45BA-95F5-DFFF59BB196A}" type="slidenum">
              <a:rPr lang="en-US" smtClean="0"/>
              <a:t>‹#›</a:t>
            </a:fld>
            <a:endParaRPr lang="en-US"/>
          </a:p>
        </p:txBody>
      </p:sp>
    </p:spTree>
    <p:extLst>
      <p:ext uri="{BB962C8B-B14F-4D97-AF65-F5344CB8AC3E}">
        <p14:creationId xmlns:p14="http://schemas.microsoft.com/office/powerpoint/2010/main" val="1550070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cdn.shopify.com/s/files/1/0515/3189/files/RSIG_Youth_Resource.pdf" TargetMode="External"/><Relationship Id="rId5" Type="http://schemas.openxmlformats.org/officeDocument/2006/relationships/hyperlink" Target="http://www.culturalorientation.net/learning/populations/youth/videos-for-learning-about-refugee-youth" TargetMode="External"/><Relationship Id="rId4" Type="http://schemas.openxmlformats.org/officeDocument/2006/relationships/hyperlink" Target="https://coresourceexchange.org/wp-content/uploads/2019/09/Story-of-Me-An-Orientation-Workbook-for-Refugee-Youth.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hyperlink" Target="https://protect-us.mimecast.com/s/3M3xCpYnwJhnGJVqS7aPHX?domain=bit.ly" TargetMode="External"/><Relationship Id="rId3" Type="http://schemas.openxmlformats.org/officeDocument/2006/relationships/notesSlide" Target="../notesSlides/notesSlide7.xml"/><Relationship Id="rId7" Type="http://schemas.openxmlformats.org/officeDocument/2006/relationships/hyperlink" Target="https://bit.ly/2UIYPsE" TargetMode="External"/><Relationship Id="rId12" Type="http://schemas.openxmlformats.org/officeDocument/2006/relationships/hyperlink" Target="https://protect-us.mimecast.com/s/aZlTCwpx9QfG74qkSXSW_l?domain=censuscounts.org"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bit.ly/2uVnbFm" TargetMode="External"/><Relationship Id="rId11" Type="http://schemas.openxmlformats.org/officeDocument/2006/relationships/hyperlink" Target="https://www.2020census.gov/" TargetMode="External"/><Relationship Id="rId5" Type="http://schemas.openxmlformats.org/officeDocument/2006/relationships/hyperlink" Target="https://switchboardta.org/resource/2020-census-flyer/?mc_cid=7c42951e30&amp;mc_eid=2db3fc2fa6" TargetMode="External"/><Relationship Id="rId10" Type="http://schemas.openxmlformats.org/officeDocument/2006/relationships/hyperlink" Target="https://protect-us.mimecast.com/s/gV9pCrkpZLt8pzk7CL_v8Q?domain=census.gov" TargetMode="External"/><Relationship Id="rId4" Type="http://schemas.openxmlformats.org/officeDocument/2006/relationships/hyperlink" Target="https://switchboardta.org/resource/2020-census-postcard/?mc_cid=7c42951e30&amp;mc_eid=2db3fc2fa6" TargetMode="External"/><Relationship Id="rId9" Type="http://schemas.openxmlformats.org/officeDocument/2006/relationships/hyperlink" Target="https://bit.ly/2UMh4xt"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Chevron 1">
            <a:extLst>
              <a:ext uri="{FF2B5EF4-FFF2-40B4-BE49-F238E27FC236}">
                <a16:creationId xmlns:a16="http://schemas.microsoft.com/office/drawing/2014/main" id="{D0D2367A-723E-4278-AC63-4478664204B8}"/>
              </a:ext>
            </a:extLst>
          </p:cNvPr>
          <p:cNvSpPr/>
          <p:nvPr/>
        </p:nvSpPr>
        <p:spPr>
          <a:xfrm rot="16200000">
            <a:off x="-298618" y="11490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Arrow: Chevron 2">
            <a:extLst>
              <a:ext uri="{FF2B5EF4-FFF2-40B4-BE49-F238E27FC236}">
                <a16:creationId xmlns:a16="http://schemas.microsoft.com/office/drawing/2014/main" id="{472B0555-3BF6-481E-8403-B5C0E52EA97E}"/>
              </a:ext>
            </a:extLst>
          </p:cNvPr>
          <p:cNvSpPr/>
          <p:nvPr/>
        </p:nvSpPr>
        <p:spPr>
          <a:xfrm rot="16200000">
            <a:off x="1316023" y="-2611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Arrow: Chevron 3">
            <a:extLst>
              <a:ext uri="{FF2B5EF4-FFF2-40B4-BE49-F238E27FC236}">
                <a16:creationId xmlns:a16="http://schemas.microsoft.com/office/drawing/2014/main" id="{8A741910-F0A7-4269-B56A-B7F6D962C978}"/>
              </a:ext>
            </a:extLst>
          </p:cNvPr>
          <p:cNvSpPr/>
          <p:nvPr/>
        </p:nvSpPr>
        <p:spPr>
          <a:xfrm rot="16200000">
            <a:off x="2224610" y="12607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67985EE3-74D3-48B4-B382-E72057DDA972}"/>
              </a:ext>
            </a:extLst>
          </p:cNvPr>
          <p:cNvSpPr/>
          <p:nvPr/>
        </p:nvSpPr>
        <p:spPr>
          <a:xfrm rot="16200000">
            <a:off x="716473" y="29829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698775CF-D86D-4E81-BD34-B0F0674D4928}"/>
              </a:ext>
            </a:extLst>
          </p:cNvPr>
          <p:cNvSpPr/>
          <p:nvPr/>
        </p:nvSpPr>
        <p:spPr>
          <a:xfrm rot="16200000">
            <a:off x="2377386" y="35823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96EFA8AD-2816-4C4D-95DD-341E038F208E}"/>
              </a:ext>
            </a:extLst>
          </p:cNvPr>
          <p:cNvSpPr/>
          <p:nvPr/>
        </p:nvSpPr>
        <p:spPr>
          <a:xfrm rot="16200000">
            <a:off x="2992057" y="29872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1C0A1094-40AC-4687-8822-C12E95C9E1A5}"/>
              </a:ext>
            </a:extLst>
          </p:cNvPr>
          <p:cNvSpPr/>
          <p:nvPr/>
        </p:nvSpPr>
        <p:spPr>
          <a:xfrm rot="16200000">
            <a:off x="-177783" y="44970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D5E7932C-FDF8-4D72-8081-2B356AE08883}"/>
              </a:ext>
            </a:extLst>
          </p:cNvPr>
          <p:cNvSpPr/>
          <p:nvPr/>
        </p:nvSpPr>
        <p:spPr>
          <a:xfrm rot="16200000">
            <a:off x="988590" y="55954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C6D8F1CE-55D3-4D6E-8B53-C4F21E98FDDA}"/>
              </a:ext>
            </a:extLst>
          </p:cNvPr>
          <p:cNvSpPr txBox="1"/>
          <p:nvPr/>
        </p:nvSpPr>
        <p:spPr>
          <a:xfrm>
            <a:off x="4440914" y="533633"/>
            <a:ext cx="7399090" cy="3108543"/>
          </a:xfrm>
          <a:prstGeom prst="rect">
            <a:avLst/>
          </a:prstGeom>
          <a:noFill/>
        </p:spPr>
        <p:txBody>
          <a:bodyPr wrap="square" rtlCol="0">
            <a:spAutoFit/>
          </a:bodyPr>
          <a:lstStyle/>
          <a:p>
            <a:r>
              <a:rPr lang="en-US" sz="9600" dirty="0">
                <a:solidFill>
                  <a:srgbClr val="215968"/>
                </a:solidFill>
                <a:latin typeface="Tw Cen MT Condensed" panose="020B0606020104020203" pitchFamily="34" charset="0"/>
                <a:cs typeface="Mongolian Baiti" panose="03000500000000000000" pitchFamily="66" charset="0"/>
              </a:rPr>
              <a:t>CO Programming</a:t>
            </a:r>
          </a:p>
          <a:p>
            <a:r>
              <a:rPr lang="en-US" sz="10000" dirty="0">
                <a:solidFill>
                  <a:srgbClr val="215968"/>
                </a:solidFill>
                <a:latin typeface="Tw Cen MT Condensed" panose="020B0606020104020203" pitchFamily="34" charset="0"/>
                <a:cs typeface="Mongolian Baiti" panose="03000500000000000000" pitchFamily="66" charset="0"/>
              </a:rPr>
              <a:t>For Refugee Youth</a:t>
            </a:r>
          </a:p>
        </p:txBody>
      </p:sp>
      <p:sp>
        <p:nvSpPr>
          <p:cNvPr id="13" name="TextBox 12">
            <a:extLst>
              <a:ext uri="{FF2B5EF4-FFF2-40B4-BE49-F238E27FC236}">
                <a16:creationId xmlns:a16="http://schemas.microsoft.com/office/drawing/2014/main" id="{E578E0F6-453D-4D3E-A7C9-AE90AA1C5D0B}"/>
              </a:ext>
            </a:extLst>
          </p:cNvPr>
          <p:cNvSpPr txBox="1"/>
          <p:nvPr/>
        </p:nvSpPr>
        <p:spPr>
          <a:xfrm>
            <a:off x="4594887" y="4691067"/>
            <a:ext cx="8293783" cy="830997"/>
          </a:xfrm>
          <a:prstGeom prst="rect">
            <a:avLst/>
          </a:prstGeom>
          <a:solidFill>
            <a:srgbClr val="C3D69B"/>
          </a:solidFill>
        </p:spPr>
        <p:txBody>
          <a:bodyPr wrap="square" rtlCol="0">
            <a:spAutoFit/>
          </a:bodyPr>
          <a:lstStyle/>
          <a:p>
            <a:r>
              <a:rPr lang="en-US" sz="4800" dirty="0">
                <a:solidFill>
                  <a:schemeClr val="bg1"/>
                </a:solidFill>
                <a:latin typeface="Tw Cen MT" panose="020B0602020104020603" pitchFamily="34" charset="0"/>
              </a:rPr>
              <a:t>Community of Practice</a:t>
            </a:r>
          </a:p>
        </p:txBody>
      </p:sp>
      <p:pic>
        <p:nvPicPr>
          <p:cNvPr id="14" name="Picture 13">
            <a:extLst>
              <a:ext uri="{FF2B5EF4-FFF2-40B4-BE49-F238E27FC236}">
                <a16:creationId xmlns:a16="http://schemas.microsoft.com/office/drawing/2014/main" id="{C554C999-B581-46E6-B6F3-771CCE622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2601" y="5893847"/>
            <a:ext cx="905069" cy="905069"/>
          </a:xfrm>
          <a:prstGeom prst="rect">
            <a:avLst/>
          </a:prstGeom>
        </p:spPr>
      </p:pic>
      <p:sp>
        <p:nvSpPr>
          <p:cNvPr id="9" name="TextBox 8">
            <a:extLst>
              <a:ext uri="{FF2B5EF4-FFF2-40B4-BE49-F238E27FC236}">
                <a16:creationId xmlns:a16="http://schemas.microsoft.com/office/drawing/2014/main" id="{912DF278-8A6D-48AB-B40D-B91C59C0BB64}"/>
              </a:ext>
            </a:extLst>
          </p:cNvPr>
          <p:cNvSpPr txBox="1"/>
          <p:nvPr/>
        </p:nvSpPr>
        <p:spPr>
          <a:xfrm>
            <a:off x="4579922" y="5895851"/>
            <a:ext cx="2001328" cy="369332"/>
          </a:xfrm>
          <a:prstGeom prst="rect">
            <a:avLst/>
          </a:prstGeom>
          <a:noFill/>
        </p:spPr>
        <p:txBody>
          <a:bodyPr wrap="square" rtlCol="0">
            <a:spAutoFit/>
          </a:bodyPr>
          <a:lstStyle/>
          <a:p>
            <a:r>
              <a:rPr lang="en-US" dirty="0"/>
              <a:t>March 2020</a:t>
            </a:r>
          </a:p>
        </p:txBody>
      </p:sp>
    </p:spTree>
    <p:custDataLst>
      <p:tags r:id="rId1"/>
    </p:custDataLst>
    <p:extLst>
      <p:ext uri="{BB962C8B-B14F-4D97-AF65-F5344CB8AC3E}">
        <p14:creationId xmlns:p14="http://schemas.microsoft.com/office/powerpoint/2010/main" val="394754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xfrm>
            <a:off x="838200" y="365125"/>
            <a:ext cx="9064306" cy="1325563"/>
          </a:xfrm>
          <a:noFill/>
        </p:spPr>
        <p:txBody>
          <a:bodyPr>
            <a:noAutofit/>
          </a:bodyPr>
          <a:lstStyle/>
          <a:p>
            <a:br>
              <a:rPr lang="en-US" sz="5400" dirty="0">
                <a:solidFill>
                  <a:srgbClr val="215968"/>
                </a:solidFill>
                <a:latin typeface="Tw Cen MT Condensed" panose="020B0606020104020203" pitchFamily="34" charset="0"/>
              </a:rPr>
            </a:br>
            <a:r>
              <a:rPr lang="en-US" sz="5400" dirty="0">
                <a:solidFill>
                  <a:srgbClr val="215968"/>
                </a:solidFill>
                <a:latin typeface="Tw Cen MT Condensed" panose="020B0606020104020203" pitchFamily="34" charset="0"/>
              </a:rPr>
              <a:t>Affiliate Share: Catholic Charities of Tennessee</a:t>
            </a:r>
            <a:br>
              <a:rPr lang="en-US" sz="5400" dirty="0">
                <a:solidFill>
                  <a:srgbClr val="215968"/>
                </a:solidFill>
                <a:latin typeface="Tw Cen MT Condensed" panose="020B0606020104020203" pitchFamily="34" charset="0"/>
              </a:rPr>
            </a:br>
            <a:endParaRPr lang="en-US" sz="5400" dirty="0">
              <a:solidFill>
                <a:srgbClr val="215968"/>
              </a:solidFill>
              <a:latin typeface="Tw Cen MT Condensed" panose="020B0606020104020203" pitchFamily="34" charset="0"/>
            </a:endParaRP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fontScale="70000" lnSpcReduction="20000"/>
          </a:bodyPr>
          <a:lstStyle/>
          <a:p>
            <a:pPr>
              <a:spcBef>
                <a:spcPts val="600"/>
              </a:spcBef>
              <a:spcAft>
                <a:spcPts val="600"/>
              </a:spcAft>
            </a:pPr>
            <a:r>
              <a:rPr lang="en-US" dirty="0">
                <a:solidFill>
                  <a:srgbClr val="215968"/>
                </a:solidFill>
              </a:rPr>
              <a:t>Program meets 4 days/week for the first 2-3 weeks post-arrival</a:t>
            </a:r>
          </a:p>
          <a:p>
            <a:pPr>
              <a:spcBef>
                <a:spcPts val="600"/>
              </a:spcBef>
              <a:spcAft>
                <a:spcPts val="600"/>
              </a:spcAft>
            </a:pPr>
            <a:r>
              <a:rPr lang="en-US" dirty="0">
                <a:solidFill>
                  <a:srgbClr val="215968"/>
                </a:solidFill>
              </a:rPr>
              <a:t>Set up to mimic the school structure (the children meet the agency mini-bus, just as they will meet their regular school system, they are in a classroom setting getting hands-on practice in school routines)</a:t>
            </a:r>
          </a:p>
          <a:p>
            <a:pPr>
              <a:spcBef>
                <a:spcPts val="600"/>
              </a:spcBef>
              <a:spcAft>
                <a:spcPts val="600"/>
              </a:spcAft>
            </a:pPr>
            <a:r>
              <a:rPr lang="en-US" dirty="0">
                <a:solidFill>
                  <a:srgbClr val="215968"/>
                </a:solidFill>
              </a:rPr>
              <a:t>Additional sections covering classroom culture, emergency English, assessments &amp; grades, homework, behavior expectations, hygiene, weather/time, school personnel, and how to address potential challenges (bullying, feeling sick, not understanding, etc.)</a:t>
            </a:r>
          </a:p>
          <a:p>
            <a:pPr>
              <a:spcBef>
                <a:spcPts val="600"/>
              </a:spcBef>
              <a:spcAft>
                <a:spcPts val="600"/>
              </a:spcAft>
            </a:pPr>
            <a:r>
              <a:rPr lang="en-US" dirty="0">
                <a:solidFill>
                  <a:srgbClr val="215968"/>
                </a:solidFill>
              </a:rPr>
              <a:t>Youth graduate from the program and are given a backpack and school supplies</a:t>
            </a:r>
          </a:p>
          <a:p>
            <a:pPr>
              <a:spcBef>
                <a:spcPts val="600"/>
              </a:spcBef>
              <a:spcAft>
                <a:spcPts val="600"/>
              </a:spcAft>
            </a:pPr>
            <a:r>
              <a:rPr lang="en-US" dirty="0">
                <a:solidFill>
                  <a:srgbClr val="215968"/>
                </a:solidFill>
              </a:rPr>
              <a:t>Parents attend a one day school orientation </a:t>
            </a:r>
          </a:p>
          <a:p>
            <a:pPr>
              <a:spcBef>
                <a:spcPts val="600"/>
              </a:spcBef>
              <a:spcAft>
                <a:spcPts val="600"/>
              </a:spcAft>
            </a:pPr>
            <a:r>
              <a:rPr lang="en-US" dirty="0">
                <a:solidFill>
                  <a:srgbClr val="215968"/>
                </a:solidFill>
              </a:rPr>
              <a:t>The Refugee School Readiness Specialist can also assess whether or not each child might have special needs or challenges which will require additional school case management.</a:t>
            </a:r>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878656" y="18060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3618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xfrm>
            <a:off x="838200" y="365125"/>
            <a:ext cx="9064306" cy="1325563"/>
          </a:xfrm>
          <a:noFill/>
        </p:spPr>
        <p:txBody>
          <a:bodyPr>
            <a:noAutofit/>
          </a:bodyPr>
          <a:lstStyle/>
          <a:p>
            <a:br>
              <a:rPr lang="en-US" sz="5400" dirty="0">
                <a:solidFill>
                  <a:srgbClr val="215968"/>
                </a:solidFill>
                <a:latin typeface="Tw Cen MT Condensed" panose="020B0606020104020203" pitchFamily="34" charset="0"/>
              </a:rPr>
            </a:br>
            <a:r>
              <a:rPr lang="en-US" sz="5400" dirty="0">
                <a:solidFill>
                  <a:srgbClr val="215968"/>
                </a:solidFill>
                <a:latin typeface="Tw Cen MT Condensed" panose="020B0606020104020203" pitchFamily="34" charset="0"/>
              </a:rPr>
              <a:t>Affiliate Share: Catholic Charities of Tennessee</a:t>
            </a:r>
            <a:br>
              <a:rPr lang="en-US" sz="5400" dirty="0">
                <a:solidFill>
                  <a:srgbClr val="215968"/>
                </a:solidFill>
                <a:latin typeface="Tw Cen MT Condensed" panose="020B0606020104020203" pitchFamily="34" charset="0"/>
              </a:rPr>
            </a:br>
            <a:endParaRPr lang="en-US" sz="5400" dirty="0">
              <a:solidFill>
                <a:srgbClr val="215968"/>
              </a:solidFill>
              <a:latin typeface="Tw Cen MT Condensed" panose="020B0606020104020203" pitchFamily="34" charset="0"/>
            </a:endParaRP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fontScale="92500" lnSpcReduction="10000"/>
          </a:bodyPr>
          <a:lstStyle/>
          <a:p>
            <a:pPr>
              <a:spcBef>
                <a:spcPts val="600"/>
              </a:spcBef>
              <a:spcAft>
                <a:spcPts val="600"/>
              </a:spcAft>
            </a:pPr>
            <a:r>
              <a:rPr lang="en-US" dirty="0">
                <a:solidFill>
                  <a:srgbClr val="215968"/>
                </a:solidFill>
              </a:rPr>
              <a:t>Resources: Worked with local school system to create a curriculum. </a:t>
            </a:r>
          </a:p>
          <a:p>
            <a:pPr>
              <a:spcBef>
                <a:spcPts val="600"/>
              </a:spcBef>
              <a:spcAft>
                <a:spcPts val="600"/>
              </a:spcAft>
            </a:pPr>
            <a:r>
              <a:rPr lang="en-US" dirty="0">
                <a:solidFill>
                  <a:srgbClr val="215968"/>
                </a:solidFill>
              </a:rPr>
              <a:t>Funding: RSIG</a:t>
            </a:r>
          </a:p>
          <a:p>
            <a:pPr>
              <a:spcBef>
                <a:spcPts val="600"/>
              </a:spcBef>
              <a:spcAft>
                <a:spcPts val="600"/>
              </a:spcAft>
            </a:pPr>
            <a:r>
              <a:rPr lang="en-US" dirty="0">
                <a:solidFill>
                  <a:srgbClr val="215968"/>
                </a:solidFill>
              </a:rPr>
              <a:t>Staffing: 1 School Readiness Specialist/Youth Case Manager and 1 social work intern. All staff are trained in working across cultures and trauma-informed principles.</a:t>
            </a:r>
          </a:p>
          <a:p>
            <a:pPr>
              <a:spcBef>
                <a:spcPts val="600"/>
              </a:spcBef>
              <a:spcAft>
                <a:spcPts val="600"/>
              </a:spcAft>
            </a:pPr>
            <a:r>
              <a:rPr lang="en-US" dirty="0">
                <a:solidFill>
                  <a:srgbClr val="215968"/>
                </a:solidFill>
              </a:rPr>
              <a:t>Evaluation/Outcomes: Post-tests</a:t>
            </a:r>
          </a:p>
          <a:p>
            <a:pPr lvl="1">
              <a:spcBef>
                <a:spcPts val="600"/>
              </a:spcBef>
              <a:spcAft>
                <a:spcPts val="600"/>
              </a:spcAft>
            </a:pPr>
            <a:r>
              <a:rPr lang="en-US" dirty="0">
                <a:solidFill>
                  <a:srgbClr val="215968"/>
                </a:solidFill>
              </a:rPr>
              <a:t>95% of children receive a score of 80% or above on a post-test that measures their knowledge of school orientation topics</a:t>
            </a:r>
          </a:p>
          <a:p>
            <a:pPr>
              <a:spcBef>
                <a:spcPts val="600"/>
              </a:spcBef>
              <a:spcAft>
                <a:spcPts val="600"/>
              </a:spcAft>
            </a:pPr>
            <a:endParaRPr lang="en-US" dirty="0">
              <a:solidFill>
                <a:srgbClr val="215968"/>
              </a:solidFill>
            </a:endParaRPr>
          </a:p>
          <a:p>
            <a:pPr>
              <a:spcBef>
                <a:spcPts val="600"/>
              </a:spcBef>
              <a:spcAft>
                <a:spcPts val="600"/>
              </a:spcAft>
            </a:pPr>
            <a:endParaRPr lang="en-US" dirty="0">
              <a:solidFill>
                <a:srgbClr val="215968"/>
              </a:solidFill>
            </a:endParaRPr>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878656" y="18060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772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noFill/>
        </p:spPr>
        <p:txBody>
          <a:bodyPr>
            <a:noAutofit/>
          </a:bodyPr>
          <a:lstStyle/>
          <a:p>
            <a:br>
              <a:rPr lang="en-US" sz="5400" dirty="0">
                <a:solidFill>
                  <a:srgbClr val="215968"/>
                </a:solidFill>
                <a:latin typeface="Tw Cen MT Condensed" panose="020B0606020104020203" pitchFamily="34" charset="0"/>
              </a:rPr>
            </a:br>
            <a:r>
              <a:rPr lang="en-US" sz="5400" dirty="0">
                <a:solidFill>
                  <a:srgbClr val="215968"/>
                </a:solidFill>
                <a:latin typeface="Tw Cen MT Condensed" panose="020B0606020104020203" pitchFamily="34" charset="0"/>
              </a:rPr>
              <a:t>Additional Resources</a:t>
            </a:r>
            <a:br>
              <a:rPr lang="en-US" sz="5400" dirty="0">
                <a:solidFill>
                  <a:srgbClr val="215968"/>
                </a:solidFill>
                <a:latin typeface="Tw Cen MT Condensed" panose="020B0606020104020203" pitchFamily="34" charset="0"/>
              </a:rPr>
            </a:br>
            <a:endParaRPr lang="en-US" sz="5400" dirty="0">
              <a:solidFill>
                <a:srgbClr val="215968"/>
              </a:solidFill>
              <a:latin typeface="Tw Cen MT Condensed" panose="020B0606020104020203" pitchFamily="34" charset="0"/>
            </a:endParaRP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a:bodyPr>
          <a:lstStyle/>
          <a:p>
            <a:pPr>
              <a:spcBef>
                <a:spcPts val="600"/>
              </a:spcBef>
              <a:spcAft>
                <a:spcPts val="600"/>
              </a:spcAft>
            </a:pPr>
            <a:r>
              <a:rPr lang="en-US" sz="2400" dirty="0"/>
              <a:t>Story of Me: An Orientation Workbook for Refugee Youth </a:t>
            </a:r>
            <a:r>
              <a:rPr lang="en-US" sz="2400" dirty="0">
                <a:hlinkClick r:id="rId4"/>
              </a:rPr>
              <a:t>https://coresourceexchange.org/wp-content/uploads/2019/09/Story-of-Me-An-Orientation-Workbook-for-Refugee-Youth.pdf</a:t>
            </a:r>
            <a:endParaRPr lang="en-US" sz="2400" dirty="0"/>
          </a:p>
          <a:p>
            <a:pPr>
              <a:spcBef>
                <a:spcPts val="600"/>
              </a:spcBef>
              <a:spcAft>
                <a:spcPts val="600"/>
              </a:spcAft>
            </a:pPr>
            <a:r>
              <a:rPr lang="en-US" sz="2400" dirty="0"/>
              <a:t>Videos for Learning About Refugee Youth </a:t>
            </a:r>
            <a:r>
              <a:rPr lang="en-US" sz="2400" dirty="0">
                <a:hlinkClick r:id="rId5"/>
              </a:rPr>
              <a:t>http://www.culturalorientation.net/learning/populations/youth/videos-for-learning-about-refugee-youth</a:t>
            </a:r>
            <a:endParaRPr lang="en-US" sz="2400" dirty="0"/>
          </a:p>
          <a:p>
            <a:pPr>
              <a:spcBef>
                <a:spcPts val="600"/>
              </a:spcBef>
              <a:spcAft>
                <a:spcPts val="600"/>
              </a:spcAft>
            </a:pPr>
            <a:r>
              <a:rPr lang="en-US" sz="2400" dirty="0"/>
              <a:t>School’s Out Washington </a:t>
            </a:r>
            <a:r>
              <a:rPr lang="en-US" sz="2400" dirty="0">
                <a:hlinkClick r:id="rId6"/>
              </a:rPr>
              <a:t>https://cdn.shopify.com/s/files/1/0515/3189/files/RSIG_Youth_Resource.pdf</a:t>
            </a:r>
            <a:endParaRPr lang="en-US" sz="2400" dirty="0"/>
          </a:p>
          <a:p>
            <a:pPr>
              <a:spcBef>
                <a:spcPts val="600"/>
              </a:spcBef>
              <a:spcAft>
                <a:spcPts val="600"/>
              </a:spcAft>
            </a:pPr>
            <a:r>
              <a:rPr lang="en-US" sz="2400" dirty="0"/>
              <a:t>ICMC Istanbul Youth Lesson Plan (*See file share box)</a:t>
            </a:r>
          </a:p>
          <a:p>
            <a:pPr marL="0" indent="0">
              <a:spcBef>
                <a:spcPts val="600"/>
              </a:spcBef>
              <a:spcAft>
                <a:spcPts val="600"/>
              </a:spcAft>
              <a:buNone/>
            </a:pPr>
            <a:endParaRPr lang="en-US" sz="4400" dirty="0"/>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971550" y="15139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076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noFill/>
        </p:spPr>
        <p:txBody>
          <a:bodyPr>
            <a:normAutofit/>
          </a:bodyPr>
          <a:lstStyle/>
          <a:p>
            <a:r>
              <a:rPr lang="en-US" sz="7200" dirty="0">
                <a:solidFill>
                  <a:srgbClr val="215968"/>
                </a:solidFill>
                <a:latin typeface="Tw Cen MT Condensed" panose="020B0606020104020203" pitchFamily="34" charset="0"/>
              </a:rPr>
              <a:t>Upcoming </a:t>
            </a:r>
            <a:r>
              <a:rPr lang="en-US" sz="7200" dirty="0" err="1">
                <a:solidFill>
                  <a:srgbClr val="215968"/>
                </a:solidFill>
                <a:latin typeface="Tw Cen MT Condensed" panose="020B0606020104020203" pitchFamily="34" charset="0"/>
              </a:rPr>
              <a:t>CoP</a:t>
            </a:r>
            <a:r>
              <a:rPr lang="en-US" sz="7200" dirty="0">
                <a:solidFill>
                  <a:srgbClr val="215968"/>
                </a:solidFill>
                <a:latin typeface="Tw Cen MT Condensed" panose="020B0606020104020203" pitchFamily="34" charset="0"/>
              </a:rPr>
              <a:t> Calls</a:t>
            </a: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10515600" cy="4351338"/>
          </a:xfrm>
        </p:spPr>
        <p:txBody>
          <a:bodyPr>
            <a:normAutofit/>
          </a:bodyPr>
          <a:lstStyle/>
          <a:p>
            <a:pPr>
              <a:lnSpc>
                <a:spcPct val="200000"/>
              </a:lnSpc>
              <a:buFont typeface="Wingdings" panose="05000000000000000000" pitchFamily="2" charset="2"/>
              <a:buChar char="§"/>
            </a:pPr>
            <a:r>
              <a:rPr lang="en-US" sz="3200" b="1" dirty="0">
                <a:solidFill>
                  <a:srgbClr val="215968"/>
                </a:solidFill>
                <a:latin typeface="Tw Cen MT" panose="020B0602020104020603" pitchFamily="34" charset="0"/>
              </a:rPr>
              <a:t>June 17, 2020 @ 3PM EST</a:t>
            </a:r>
          </a:p>
          <a:p>
            <a:pPr>
              <a:lnSpc>
                <a:spcPct val="200000"/>
              </a:lnSpc>
              <a:buFont typeface="Wingdings" panose="05000000000000000000" pitchFamily="2" charset="2"/>
              <a:buChar char="§"/>
            </a:pPr>
            <a:r>
              <a:rPr lang="en-US" sz="3200" b="1" dirty="0">
                <a:solidFill>
                  <a:srgbClr val="215968"/>
                </a:solidFill>
                <a:latin typeface="Tw Cen MT" panose="020B0602020104020603" pitchFamily="34" charset="0"/>
              </a:rPr>
              <a:t>September 16, 2020 @ 3PM EST</a:t>
            </a:r>
          </a:p>
        </p:txBody>
      </p:sp>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971550" y="15139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52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662031-A02E-4F09-96C5-D5DB82AA506B}"/>
              </a:ext>
            </a:extLst>
          </p:cNvPr>
          <p:cNvSpPr/>
          <p:nvPr/>
        </p:nvSpPr>
        <p:spPr>
          <a:xfrm>
            <a:off x="3917830" y="3189761"/>
            <a:ext cx="4356340" cy="345919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DFF864-E209-4BE3-923B-86565CA088F3}"/>
              </a:ext>
            </a:extLst>
          </p:cNvPr>
          <p:cNvSpPr/>
          <p:nvPr/>
        </p:nvSpPr>
        <p:spPr>
          <a:xfrm>
            <a:off x="808008" y="250165"/>
            <a:ext cx="10575984" cy="1224951"/>
          </a:xfrm>
          <a:prstGeom prst="rect">
            <a:avLst/>
          </a:prstGeom>
          <a:noFill/>
          <a:ln w="76200">
            <a:solidFill>
              <a:srgbClr val="C3D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215968"/>
                </a:solidFill>
              </a:rPr>
              <a:t>FACILITATORS</a:t>
            </a:r>
          </a:p>
        </p:txBody>
      </p:sp>
      <p:sp>
        <p:nvSpPr>
          <p:cNvPr id="9" name="Text Placeholder 2">
            <a:extLst>
              <a:ext uri="{FF2B5EF4-FFF2-40B4-BE49-F238E27FC236}">
                <a16:creationId xmlns:a16="http://schemas.microsoft.com/office/drawing/2014/main" id="{E5913E07-449C-4DEB-821E-6FA6565471D9}"/>
              </a:ext>
            </a:extLst>
          </p:cNvPr>
          <p:cNvSpPr txBox="1">
            <a:spLocks/>
          </p:cNvSpPr>
          <p:nvPr/>
        </p:nvSpPr>
        <p:spPr>
          <a:xfrm>
            <a:off x="3917830" y="5070421"/>
            <a:ext cx="4356341" cy="12861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4400" b="1" dirty="0">
                <a:solidFill>
                  <a:schemeClr val="bg1"/>
                </a:solidFill>
              </a:rPr>
              <a:t>Jacquelin Zubko-Cunha </a:t>
            </a:r>
          </a:p>
          <a:p>
            <a:pPr marL="0" indent="0" algn="ctr">
              <a:buNone/>
            </a:pPr>
            <a:r>
              <a:rPr lang="en-US" sz="3200" dirty="0">
                <a:solidFill>
                  <a:schemeClr val="bg1"/>
                </a:solidFill>
              </a:rPr>
              <a:t>Cultural Orientation Coordinator</a:t>
            </a:r>
          </a:p>
          <a:p>
            <a:pPr marL="0" indent="0" algn="ctr">
              <a:buNone/>
            </a:pPr>
            <a:r>
              <a:rPr lang="pt-BR" sz="3200" dirty="0">
                <a:solidFill>
                  <a:schemeClr val="bg1"/>
                </a:solidFill>
              </a:rPr>
              <a:t>USCCB</a:t>
            </a:r>
          </a:p>
        </p:txBody>
      </p:sp>
      <p:pic>
        <p:nvPicPr>
          <p:cNvPr id="12" name="Picture 1" descr="https://usccb.sharepoint.com/sites/mrs/spo/brycs/Photos/Capture.JPG">
            <a:extLst>
              <a:ext uri="{FF2B5EF4-FFF2-40B4-BE49-F238E27FC236}">
                <a16:creationId xmlns:a16="http://schemas.microsoft.com/office/drawing/2014/main" id="{088B6AAE-F25A-4255-A2BB-5DC263AAE5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 t="7023" r="-673" b="16700"/>
          <a:stretch/>
        </p:blipFill>
        <p:spPr bwMode="auto">
          <a:xfrm>
            <a:off x="4960334" y="2008483"/>
            <a:ext cx="2271331" cy="245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7073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noFill/>
        </p:spPr>
        <p:txBody>
          <a:bodyPr>
            <a:normAutofit/>
          </a:bodyPr>
          <a:lstStyle/>
          <a:p>
            <a:r>
              <a:rPr lang="en-US" sz="8800" dirty="0">
                <a:solidFill>
                  <a:srgbClr val="215968"/>
                </a:solidFill>
                <a:latin typeface="Tw Cen MT Condensed" panose="020B0606020104020203" pitchFamily="34" charset="0"/>
              </a:rPr>
              <a:t>Roll Call</a:t>
            </a: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7" y="1922285"/>
            <a:ext cx="3270650" cy="4351338"/>
          </a:xfrm>
        </p:spPr>
        <p:txBody>
          <a:bodyPr>
            <a:normAutofit/>
          </a:bodyPr>
          <a:lstStyle/>
          <a:p>
            <a:pPr marL="0" indent="0">
              <a:lnSpc>
                <a:spcPct val="200000"/>
              </a:lnSpc>
              <a:buNone/>
            </a:pPr>
            <a:r>
              <a:rPr lang="en-US" sz="3200" b="1" dirty="0">
                <a:solidFill>
                  <a:srgbClr val="215968"/>
                </a:solidFill>
                <a:latin typeface="Tw Cen MT" panose="020B0602020104020603" pitchFamily="34" charset="0"/>
              </a:rPr>
              <a:t>To confirm attendance, select your affiliate’s city and state.</a:t>
            </a:r>
          </a:p>
        </p:txBody>
      </p:sp>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971550" y="1513943"/>
            <a:ext cx="2582533"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9688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xfrm>
            <a:off x="760563" y="275314"/>
            <a:ext cx="10515600" cy="1325563"/>
          </a:xfrm>
          <a:noFill/>
        </p:spPr>
        <p:txBody>
          <a:bodyPr>
            <a:normAutofit/>
          </a:bodyPr>
          <a:lstStyle/>
          <a:p>
            <a:r>
              <a:rPr lang="en-US" sz="7200" dirty="0">
                <a:solidFill>
                  <a:srgbClr val="215968"/>
                </a:solidFill>
                <a:latin typeface="Tw Cen MT Condensed" panose="020B0606020104020203" pitchFamily="34" charset="0"/>
              </a:rPr>
              <a:t>File Share</a:t>
            </a: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893913" y="1424132"/>
            <a:ext cx="2617039"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4F541E-E42B-42F9-8AE0-598B7883CBC9}"/>
              </a:ext>
            </a:extLst>
          </p:cNvPr>
          <p:cNvSpPr txBox="1"/>
          <p:nvPr/>
        </p:nvSpPr>
        <p:spPr>
          <a:xfrm>
            <a:off x="8307845" y="3002522"/>
            <a:ext cx="3758184" cy="428884"/>
          </a:xfrm>
          <a:prstGeom prst="rect">
            <a:avLst/>
          </a:prstGeom>
          <a:noFill/>
        </p:spPr>
        <p:txBody>
          <a:bodyPr wrap="square" lIns="121891" tIns="60945" rIns="121891" bIns="60945" rtlCol="0">
            <a:noAutofit/>
          </a:bodyPr>
          <a:lstStyle/>
          <a:p>
            <a:r>
              <a:rPr lang="en-JM" sz="2800" dirty="0">
                <a:latin typeface="+mj-lt"/>
                <a:ea typeface="Calibri"/>
                <a:cs typeface="Lato Black"/>
              </a:rPr>
              <a:t>Select the document</a:t>
            </a:r>
          </a:p>
        </p:txBody>
      </p:sp>
      <p:sp>
        <p:nvSpPr>
          <p:cNvPr id="18" name="TextBox 17">
            <a:extLst>
              <a:ext uri="{FF2B5EF4-FFF2-40B4-BE49-F238E27FC236}">
                <a16:creationId xmlns:a16="http://schemas.microsoft.com/office/drawing/2014/main" id="{D2EFE423-8B14-4B25-BA8A-F80A0B6D04BE}"/>
              </a:ext>
            </a:extLst>
          </p:cNvPr>
          <p:cNvSpPr txBox="1"/>
          <p:nvPr/>
        </p:nvSpPr>
        <p:spPr>
          <a:xfrm>
            <a:off x="8307845" y="4434832"/>
            <a:ext cx="3758184" cy="428884"/>
          </a:xfrm>
          <a:prstGeom prst="rect">
            <a:avLst/>
          </a:prstGeom>
          <a:noFill/>
        </p:spPr>
        <p:txBody>
          <a:bodyPr wrap="square" lIns="121891" tIns="60945" rIns="121891" bIns="60945" rtlCol="0">
            <a:noAutofit/>
          </a:bodyPr>
          <a:lstStyle/>
          <a:p>
            <a:r>
              <a:rPr lang="en-JM" sz="2800" dirty="0">
                <a:latin typeface="+mj-lt"/>
                <a:ea typeface="Calibri"/>
                <a:cs typeface="Lato Black"/>
              </a:rPr>
              <a:t>Click “Download File”</a:t>
            </a:r>
          </a:p>
        </p:txBody>
      </p:sp>
      <p:sp>
        <p:nvSpPr>
          <p:cNvPr id="19" name="Freeform 146">
            <a:extLst>
              <a:ext uri="{FF2B5EF4-FFF2-40B4-BE49-F238E27FC236}">
                <a16:creationId xmlns:a16="http://schemas.microsoft.com/office/drawing/2014/main" id="{2A4AC337-52D5-4526-8B91-AB467643BBD8}"/>
              </a:ext>
            </a:extLst>
          </p:cNvPr>
          <p:cNvSpPr>
            <a:spLocks noEditPoints="1"/>
          </p:cNvSpPr>
          <p:nvPr/>
        </p:nvSpPr>
        <p:spPr bwMode="auto">
          <a:xfrm>
            <a:off x="7457814" y="4349991"/>
            <a:ext cx="585546" cy="7369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tx1">
              <a:lumMod val="75000"/>
              <a:lumOff val="25000"/>
            </a:schemeClr>
          </a:solidFill>
          <a:ln>
            <a:noFill/>
          </a:ln>
        </p:spPr>
        <p:txBody>
          <a:bodyPr vert="horz" wrap="square" lIns="91392" tIns="45696" rIns="91392" bIns="45696" numCol="1" anchor="t" anchorCtr="0" compatLnSpc="1">
            <a:prstTxWarp prst="textNoShape">
              <a:avLst/>
            </a:prstTxWarp>
          </a:bodyPr>
          <a:lstStyle/>
          <a:p>
            <a:endParaRPr lang="en-US" sz="2399" dirty="0"/>
          </a:p>
        </p:txBody>
      </p:sp>
      <p:pic>
        <p:nvPicPr>
          <p:cNvPr id="20" name="Picture 19">
            <a:extLst>
              <a:ext uri="{FF2B5EF4-FFF2-40B4-BE49-F238E27FC236}">
                <a16:creationId xmlns:a16="http://schemas.microsoft.com/office/drawing/2014/main" id="{FFE5E478-2435-41FF-92C0-1724A9CB6BFA}"/>
              </a:ext>
            </a:extLst>
          </p:cNvPr>
          <p:cNvPicPr>
            <a:picLocks noChangeAspect="1"/>
          </p:cNvPicPr>
          <p:nvPr/>
        </p:nvPicPr>
        <p:blipFill rotWithShape="1">
          <a:blip r:embed="rId4"/>
          <a:srcRect t="23574"/>
          <a:stretch/>
        </p:blipFill>
        <p:spPr>
          <a:xfrm>
            <a:off x="850332" y="1896747"/>
            <a:ext cx="6049735" cy="4033074"/>
          </a:xfrm>
          <a:prstGeom prst="rect">
            <a:avLst/>
          </a:prstGeom>
          <a:ln>
            <a:solidFill>
              <a:schemeClr val="tx1">
                <a:lumMod val="75000"/>
                <a:lumOff val="25000"/>
              </a:schemeClr>
            </a:solidFill>
          </a:ln>
        </p:spPr>
      </p:pic>
      <p:pic>
        <p:nvPicPr>
          <p:cNvPr id="21" name="sd2437b8018b437e82dea98c8b6a5848">
            <a:extLst>
              <a:ext uri="{FF2B5EF4-FFF2-40B4-BE49-F238E27FC236}">
                <a16:creationId xmlns:a16="http://schemas.microsoft.com/office/drawing/2014/main" id="{32A4D175-AAA0-4B3C-A6DB-EA5CE3FB76E7}"/>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7341" y="2802000"/>
            <a:ext cx="828130" cy="829928"/>
          </a:xfrm>
          <a:prstGeom prst="rect">
            <a:avLst/>
          </a:prstGeom>
        </p:spPr>
      </p:pic>
      <p:sp>
        <p:nvSpPr>
          <p:cNvPr id="22" name="Arrow: Left 21">
            <a:extLst>
              <a:ext uri="{FF2B5EF4-FFF2-40B4-BE49-F238E27FC236}">
                <a16:creationId xmlns:a16="http://schemas.microsoft.com/office/drawing/2014/main" id="{B4B305A9-9B4B-40DF-8A87-10D4CFA7180E}"/>
              </a:ext>
            </a:extLst>
          </p:cNvPr>
          <p:cNvSpPr/>
          <p:nvPr/>
        </p:nvSpPr>
        <p:spPr>
          <a:xfrm rot="19975450">
            <a:off x="3045999" y="3688802"/>
            <a:ext cx="1516293" cy="561304"/>
          </a:xfrm>
          <a:prstGeom prst="leftArrow">
            <a:avLst/>
          </a:prstGeom>
          <a:solidFill>
            <a:schemeClr val="accent2">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84C733C9-E0E6-4004-BB8F-55F2A7A63764}"/>
              </a:ext>
            </a:extLst>
          </p:cNvPr>
          <p:cNvSpPr/>
          <p:nvPr/>
        </p:nvSpPr>
        <p:spPr>
          <a:xfrm rot="655162">
            <a:off x="1905646" y="5649168"/>
            <a:ext cx="1516293" cy="561304"/>
          </a:xfrm>
          <a:prstGeom prst="leftArrow">
            <a:avLst/>
          </a:prstGeom>
          <a:solidFill>
            <a:schemeClr val="accent2">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97750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63B7D-2660-48C7-BDE4-EC62B00B8CCA}"/>
              </a:ext>
            </a:extLst>
          </p:cNvPr>
          <p:cNvSpPr/>
          <p:nvPr/>
        </p:nvSpPr>
        <p:spPr>
          <a:xfrm>
            <a:off x="0" y="0"/>
            <a:ext cx="12192000" cy="6858000"/>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CCF6DE-2B38-46F5-B3FE-692F210BCD8C}"/>
              </a:ext>
            </a:extLst>
          </p:cNvPr>
          <p:cNvSpPr/>
          <p:nvPr/>
        </p:nvSpPr>
        <p:spPr>
          <a:xfrm>
            <a:off x="500062" y="481012"/>
            <a:ext cx="11191875" cy="589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11B4E-12FA-4DDB-875F-222CF42C4950}"/>
              </a:ext>
            </a:extLst>
          </p:cNvPr>
          <p:cNvSpPr>
            <a:spLocks noGrp="1"/>
          </p:cNvSpPr>
          <p:nvPr>
            <p:ph type="title"/>
          </p:nvPr>
        </p:nvSpPr>
        <p:spPr>
          <a:xfrm>
            <a:off x="838200" y="681037"/>
            <a:ext cx="10515600" cy="1325563"/>
          </a:xfrm>
        </p:spPr>
        <p:txBody>
          <a:bodyPr>
            <a:normAutofit/>
          </a:bodyPr>
          <a:lstStyle/>
          <a:p>
            <a:r>
              <a:rPr lang="en-US" sz="8000" dirty="0">
                <a:solidFill>
                  <a:srgbClr val="215968"/>
                </a:solidFill>
                <a:latin typeface="Tw Cen MT Condensed" panose="020B0606020104020203" pitchFamily="34" charset="0"/>
              </a:rPr>
              <a:t>AGENDA</a:t>
            </a:r>
          </a:p>
        </p:txBody>
      </p:sp>
      <p:sp>
        <p:nvSpPr>
          <p:cNvPr id="3" name="Content Placeholder 2">
            <a:extLst>
              <a:ext uri="{FF2B5EF4-FFF2-40B4-BE49-F238E27FC236}">
                <a16:creationId xmlns:a16="http://schemas.microsoft.com/office/drawing/2014/main" id="{C858865A-A56C-4CFB-8213-B7E4177DB4C5}"/>
              </a:ext>
            </a:extLst>
          </p:cNvPr>
          <p:cNvSpPr>
            <a:spLocks noGrp="1"/>
          </p:cNvSpPr>
          <p:nvPr>
            <p:ph idx="1"/>
          </p:nvPr>
        </p:nvSpPr>
        <p:spPr>
          <a:xfrm>
            <a:off x="838199" y="2206625"/>
            <a:ext cx="10515600" cy="3708400"/>
          </a:xfrm>
        </p:spPr>
        <p:txBody>
          <a:bodyPr>
            <a:normAutofit fontScale="70000" lnSpcReduction="20000"/>
          </a:bodyPr>
          <a:lstStyle/>
          <a:p>
            <a:pPr>
              <a:lnSpc>
                <a:spcPct val="150000"/>
              </a:lnSpc>
            </a:pPr>
            <a:r>
              <a:rPr lang="en-US" sz="3200" dirty="0">
                <a:solidFill>
                  <a:srgbClr val="215968"/>
                </a:solidFill>
              </a:rPr>
              <a:t>USCCB Updates</a:t>
            </a:r>
          </a:p>
          <a:p>
            <a:pPr>
              <a:lnSpc>
                <a:spcPct val="150000"/>
              </a:lnSpc>
            </a:pPr>
            <a:r>
              <a:rPr lang="en-US" sz="3200" dirty="0">
                <a:solidFill>
                  <a:srgbClr val="215968"/>
                </a:solidFill>
              </a:rPr>
              <a:t>Upcoming Census</a:t>
            </a:r>
          </a:p>
          <a:p>
            <a:pPr>
              <a:lnSpc>
                <a:spcPct val="150000"/>
              </a:lnSpc>
            </a:pPr>
            <a:r>
              <a:rPr lang="en-US" sz="3200" dirty="0">
                <a:solidFill>
                  <a:srgbClr val="215968"/>
                </a:solidFill>
              </a:rPr>
              <a:t>CORE Exchange Report Out</a:t>
            </a:r>
          </a:p>
          <a:p>
            <a:pPr>
              <a:lnSpc>
                <a:spcPct val="150000"/>
              </a:lnSpc>
            </a:pPr>
            <a:r>
              <a:rPr lang="en-US" sz="3200" dirty="0">
                <a:solidFill>
                  <a:srgbClr val="215968"/>
                </a:solidFill>
              </a:rPr>
              <a:t>Discussion: </a:t>
            </a:r>
            <a:r>
              <a:rPr lang="en-US" sz="3200" i="1" dirty="0">
                <a:solidFill>
                  <a:srgbClr val="C3D69B"/>
                </a:solidFill>
              </a:rPr>
              <a:t>CO Programming for Refugee Youth</a:t>
            </a:r>
          </a:p>
          <a:p>
            <a:pPr lvl="1">
              <a:lnSpc>
                <a:spcPct val="150000"/>
              </a:lnSpc>
            </a:pPr>
            <a:r>
              <a:rPr lang="en-US" sz="2800" i="1" dirty="0">
                <a:solidFill>
                  <a:srgbClr val="C3D69B"/>
                </a:solidFill>
              </a:rPr>
              <a:t>CC Nashville</a:t>
            </a:r>
          </a:p>
          <a:p>
            <a:pPr lvl="1">
              <a:lnSpc>
                <a:spcPct val="150000"/>
              </a:lnSpc>
            </a:pPr>
            <a:r>
              <a:rPr lang="en-US" sz="2800" i="1" dirty="0">
                <a:solidFill>
                  <a:srgbClr val="C3D69B"/>
                </a:solidFill>
              </a:rPr>
              <a:t>Additional Resources</a:t>
            </a:r>
          </a:p>
          <a:p>
            <a:pPr>
              <a:lnSpc>
                <a:spcPct val="150000"/>
              </a:lnSpc>
            </a:pPr>
            <a:r>
              <a:rPr lang="en-US" sz="3200" dirty="0">
                <a:solidFill>
                  <a:srgbClr val="215968"/>
                </a:solidFill>
              </a:rPr>
              <a:t>Upcoming </a:t>
            </a:r>
            <a:r>
              <a:rPr lang="en-US" sz="3200" dirty="0" err="1">
                <a:solidFill>
                  <a:srgbClr val="215968"/>
                </a:solidFill>
              </a:rPr>
              <a:t>CoP</a:t>
            </a:r>
            <a:r>
              <a:rPr lang="en-US" sz="3200" dirty="0">
                <a:solidFill>
                  <a:srgbClr val="215968"/>
                </a:solidFill>
              </a:rPr>
              <a:t> Calls</a:t>
            </a:r>
            <a:endParaRPr lang="en-US" sz="3200" dirty="0">
              <a:solidFill>
                <a:schemeClr val="bg1"/>
              </a:solidFill>
            </a:endParaRPr>
          </a:p>
        </p:txBody>
      </p:sp>
      <p:cxnSp>
        <p:nvCxnSpPr>
          <p:cNvPr id="6" name="Straight Connector 5">
            <a:extLst>
              <a:ext uri="{FF2B5EF4-FFF2-40B4-BE49-F238E27FC236}">
                <a16:creationId xmlns:a16="http://schemas.microsoft.com/office/drawing/2014/main" id="{CEE0CDE1-4071-45C6-9B9E-FDCC39624B4A}"/>
              </a:ext>
            </a:extLst>
          </p:cNvPr>
          <p:cNvCxnSpPr>
            <a:cxnSpLocks/>
          </p:cNvCxnSpPr>
          <p:nvPr/>
        </p:nvCxnSpPr>
        <p:spPr>
          <a:xfrm>
            <a:off x="933450" y="1885950"/>
            <a:ext cx="1009650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734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noFill/>
        </p:spPr>
        <p:txBody>
          <a:bodyPr>
            <a:noAutofit/>
          </a:bodyPr>
          <a:lstStyle/>
          <a:p>
            <a:r>
              <a:rPr lang="en-US" sz="5400" dirty="0">
                <a:solidFill>
                  <a:srgbClr val="215968"/>
                </a:solidFill>
                <a:latin typeface="Tw Cen MT Condensed" panose="020B0606020104020203" pitchFamily="34" charset="0"/>
              </a:rPr>
              <a:t>USCCB Updates	</a:t>
            </a: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fontScale="70000" lnSpcReduction="20000"/>
          </a:bodyPr>
          <a:lstStyle/>
          <a:p>
            <a:pPr marL="514350" indent="-514350">
              <a:spcBef>
                <a:spcPts val="600"/>
              </a:spcBef>
              <a:spcAft>
                <a:spcPts val="600"/>
              </a:spcAft>
              <a:buFont typeface="+mj-lt"/>
              <a:buAutoNum type="arabicPeriod"/>
            </a:pPr>
            <a:r>
              <a:rPr lang="en-US" sz="3200" dirty="0">
                <a:solidFill>
                  <a:srgbClr val="215968"/>
                </a:solidFill>
              </a:rPr>
              <a:t>Time to review your CO plans/policies</a:t>
            </a:r>
          </a:p>
          <a:p>
            <a:pPr marL="514350" indent="-514350">
              <a:spcBef>
                <a:spcPts val="600"/>
              </a:spcBef>
              <a:spcAft>
                <a:spcPts val="600"/>
              </a:spcAft>
              <a:buFont typeface="+mj-lt"/>
              <a:buAutoNum type="arabicPeriod"/>
            </a:pPr>
            <a:r>
              <a:rPr lang="en-US" sz="3200" dirty="0">
                <a:solidFill>
                  <a:srgbClr val="215968"/>
                </a:solidFill>
              </a:rPr>
              <a:t>Model Assessment  </a:t>
            </a:r>
          </a:p>
          <a:p>
            <a:pPr marL="514350" indent="-514350">
              <a:spcBef>
                <a:spcPts val="600"/>
              </a:spcBef>
              <a:spcAft>
                <a:spcPts val="600"/>
              </a:spcAft>
              <a:buFont typeface="+mj-lt"/>
              <a:buAutoNum type="arabicPeriod"/>
            </a:pPr>
            <a:r>
              <a:rPr lang="en-US" sz="3200" dirty="0">
                <a:solidFill>
                  <a:srgbClr val="215968"/>
                </a:solidFill>
              </a:rPr>
              <a:t>COLM Action items</a:t>
            </a:r>
          </a:p>
          <a:p>
            <a:pPr marL="971550" lvl="1" indent="-514350">
              <a:spcBef>
                <a:spcPts val="600"/>
              </a:spcBef>
              <a:spcAft>
                <a:spcPts val="600"/>
              </a:spcAft>
              <a:buFont typeface="+mj-lt"/>
              <a:buAutoNum type="alphaLcParenR"/>
            </a:pPr>
            <a:r>
              <a:rPr lang="en-US" sz="3200" dirty="0">
                <a:solidFill>
                  <a:srgbClr val="215968"/>
                </a:solidFill>
              </a:rPr>
              <a:t>Create a shared activity bank</a:t>
            </a:r>
          </a:p>
          <a:p>
            <a:pPr marL="971550" lvl="1" indent="-514350">
              <a:spcBef>
                <a:spcPts val="600"/>
              </a:spcBef>
              <a:spcAft>
                <a:spcPts val="600"/>
              </a:spcAft>
              <a:buFont typeface="+mj-lt"/>
              <a:buAutoNum type="alphaLcParenR"/>
            </a:pPr>
            <a:r>
              <a:rPr lang="en-US" sz="3200" dirty="0">
                <a:solidFill>
                  <a:srgbClr val="215968"/>
                </a:solidFill>
              </a:rPr>
              <a:t>Develop a shared photo bank </a:t>
            </a:r>
          </a:p>
          <a:p>
            <a:pPr marL="971550" lvl="1" indent="-514350">
              <a:spcBef>
                <a:spcPts val="600"/>
              </a:spcBef>
              <a:spcAft>
                <a:spcPts val="600"/>
              </a:spcAft>
              <a:buFont typeface="+mj-lt"/>
              <a:buAutoNum type="alphaLcParenR"/>
            </a:pPr>
            <a:r>
              <a:rPr lang="en-US" sz="3200" dirty="0">
                <a:solidFill>
                  <a:srgbClr val="215968"/>
                </a:solidFill>
              </a:rPr>
              <a:t>Collect rubrics, resources, and methods for observing and monitoring CO</a:t>
            </a:r>
          </a:p>
          <a:p>
            <a:pPr marL="971550" lvl="1" indent="-514350">
              <a:spcBef>
                <a:spcPts val="600"/>
              </a:spcBef>
              <a:spcAft>
                <a:spcPts val="600"/>
              </a:spcAft>
              <a:buFont typeface="+mj-lt"/>
              <a:buAutoNum type="alphaLcParenR"/>
            </a:pPr>
            <a:r>
              <a:rPr lang="en-US" sz="3200" dirty="0">
                <a:solidFill>
                  <a:srgbClr val="215968"/>
                </a:solidFill>
              </a:rPr>
              <a:t>Expand CO Communications pilot and offerings on CORE site </a:t>
            </a:r>
          </a:p>
          <a:p>
            <a:pPr marL="971550" lvl="1" indent="-514350">
              <a:spcBef>
                <a:spcPts val="600"/>
              </a:spcBef>
              <a:spcAft>
                <a:spcPts val="600"/>
              </a:spcAft>
              <a:buFont typeface="+mj-lt"/>
              <a:buAutoNum type="alphaLcParenR"/>
            </a:pPr>
            <a:r>
              <a:rPr lang="en-US" sz="3200" dirty="0">
                <a:solidFill>
                  <a:srgbClr val="215968"/>
                </a:solidFill>
              </a:rPr>
              <a:t>Review O&amp;Is</a:t>
            </a:r>
          </a:p>
          <a:p>
            <a:pPr marL="971550" lvl="1" indent="-514350">
              <a:spcBef>
                <a:spcPts val="600"/>
              </a:spcBef>
              <a:spcAft>
                <a:spcPts val="600"/>
              </a:spcAft>
              <a:buFont typeface="+mj-lt"/>
              <a:buAutoNum type="alphaLcParenR"/>
            </a:pPr>
            <a:r>
              <a:rPr lang="en-US" sz="3200" dirty="0">
                <a:solidFill>
                  <a:srgbClr val="215968"/>
                </a:solidFill>
              </a:rPr>
              <a:t>Review Model Assessment</a:t>
            </a:r>
            <a:br>
              <a:rPr lang="en-US" dirty="0"/>
            </a:br>
            <a:endParaRPr lang="en-US" sz="2800" dirty="0">
              <a:solidFill>
                <a:srgbClr val="215968"/>
              </a:solidFill>
            </a:endParaRPr>
          </a:p>
          <a:p>
            <a:pPr>
              <a:spcBef>
                <a:spcPts val="600"/>
              </a:spcBef>
              <a:spcAft>
                <a:spcPts val="600"/>
              </a:spcAft>
            </a:pPr>
            <a:endParaRPr lang="en-US" sz="3200" dirty="0">
              <a:solidFill>
                <a:srgbClr val="215968"/>
              </a:solidFill>
            </a:endParaRPr>
          </a:p>
          <a:p>
            <a:pPr>
              <a:spcBef>
                <a:spcPts val="600"/>
              </a:spcBef>
              <a:spcAft>
                <a:spcPts val="600"/>
              </a:spcAft>
            </a:pPr>
            <a:endParaRPr lang="en-US" sz="3200" dirty="0">
              <a:solidFill>
                <a:srgbClr val="215968"/>
              </a:solidFill>
            </a:endParaRPr>
          </a:p>
          <a:p>
            <a:pPr>
              <a:spcBef>
                <a:spcPts val="600"/>
              </a:spcBef>
              <a:spcAft>
                <a:spcPts val="600"/>
              </a:spcAft>
            </a:pPr>
            <a:endParaRPr lang="en-US" sz="4400" dirty="0"/>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971550" y="15139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8009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noFill/>
        </p:spPr>
        <p:txBody>
          <a:bodyPr>
            <a:noAutofit/>
          </a:bodyPr>
          <a:lstStyle/>
          <a:p>
            <a:r>
              <a:rPr lang="en-US" sz="5400" dirty="0">
                <a:solidFill>
                  <a:srgbClr val="215968"/>
                </a:solidFill>
                <a:latin typeface="Tw Cen MT Condensed" panose="020B0606020104020203" pitchFamily="34" charset="0"/>
              </a:rPr>
              <a:t>Reminder: Upcoming Census</a:t>
            </a: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fontScale="85000" lnSpcReduction="10000"/>
          </a:bodyPr>
          <a:lstStyle/>
          <a:p>
            <a:pPr>
              <a:spcBef>
                <a:spcPts val="600"/>
              </a:spcBef>
              <a:spcAft>
                <a:spcPts val="600"/>
              </a:spcAft>
            </a:pPr>
            <a:r>
              <a:rPr lang="en-US" sz="3200" dirty="0">
                <a:solidFill>
                  <a:srgbClr val="215968"/>
                </a:solidFill>
              </a:rPr>
              <a:t>Reminder: Be thinking about how to relay info regarding the upcoming Census to your clients </a:t>
            </a:r>
          </a:p>
          <a:p>
            <a:pPr lvl="1"/>
            <a:r>
              <a:rPr lang="en-US" dirty="0"/>
              <a:t>Editable outreach templates, from Switchboard, include a </a:t>
            </a:r>
            <a:r>
              <a:rPr lang="en-US" dirty="0">
                <a:hlinkClick r:id="rId4"/>
              </a:rPr>
              <a:t>postcard</a:t>
            </a:r>
            <a:r>
              <a:rPr lang="en-US" dirty="0"/>
              <a:t> and a </a:t>
            </a:r>
            <a:r>
              <a:rPr lang="en-US" dirty="0">
                <a:hlinkClick r:id="rId5"/>
              </a:rPr>
              <a:t>flyer</a:t>
            </a:r>
            <a:r>
              <a:rPr lang="en-US" dirty="0"/>
              <a:t> that can be customized with your organization’s logo and contact information. Available in 11 languages. </a:t>
            </a:r>
          </a:p>
          <a:p>
            <a:pPr lvl="1"/>
            <a:r>
              <a:rPr lang="en-US" dirty="0"/>
              <a:t>Webinar Recording*: </a:t>
            </a:r>
            <a:r>
              <a:rPr lang="en-US" u="sng" dirty="0">
                <a:hlinkClick r:id="rId6"/>
              </a:rPr>
              <a:t>https://bit.ly/2uVnbFm</a:t>
            </a:r>
            <a:endParaRPr lang="en-US" u="sng" dirty="0"/>
          </a:p>
          <a:p>
            <a:pPr lvl="1"/>
            <a:r>
              <a:rPr lang="en-US" dirty="0"/>
              <a:t>Census Language Guides: </a:t>
            </a:r>
            <a:r>
              <a:rPr lang="en-US" u="sng" dirty="0">
                <a:hlinkClick r:id="rId7"/>
              </a:rPr>
              <a:t>https://bit.ly/2UIYPsE</a:t>
            </a:r>
            <a:endParaRPr lang="en-US" u="sng" dirty="0"/>
          </a:p>
          <a:p>
            <a:pPr lvl="1"/>
            <a:r>
              <a:rPr lang="en-US" dirty="0"/>
              <a:t>Census Informational Questionnaire: </a:t>
            </a:r>
            <a:r>
              <a:rPr lang="en-US" u="sng" dirty="0">
                <a:hlinkClick r:id="rId8"/>
              </a:rPr>
              <a:t>https://bit.ly/37cXgWE</a:t>
            </a:r>
            <a:endParaRPr lang="en-US" dirty="0"/>
          </a:p>
          <a:p>
            <a:pPr lvl="1"/>
            <a:r>
              <a:rPr lang="en-US" dirty="0"/>
              <a:t>Census Activities and Lesson Plans: </a:t>
            </a:r>
            <a:r>
              <a:rPr lang="en-US" u="sng" dirty="0">
                <a:hlinkClick r:id="rId9"/>
              </a:rPr>
              <a:t>https://bit.ly/2UMh4xt</a:t>
            </a:r>
            <a:endParaRPr lang="en-US" u="sng" dirty="0"/>
          </a:p>
          <a:p>
            <a:pPr lvl="1"/>
            <a:r>
              <a:rPr lang="en-US" dirty="0"/>
              <a:t>Census Bureau Response Outreach Area Mapper (ROAM): </a:t>
            </a:r>
            <a:r>
              <a:rPr lang="en-US" u="sng" dirty="0">
                <a:hlinkClick r:id="rId10"/>
              </a:rPr>
              <a:t>https://www.census.gov/roam</a:t>
            </a:r>
            <a:r>
              <a:rPr lang="en-US" dirty="0"/>
              <a:t> </a:t>
            </a:r>
          </a:p>
          <a:p>
            <a:pPr lvl="1"/>
            <a:r>
              <a:rPr lang="en-US" dirty="0"/>
              <a:t>Census 2020: </a:t>
            </a:r>
            <a:r>
              <a:rPr lang="en-US" u="sng" dirty="0">
                <a:hlinkClick r:id="rId11"/>
              </a:rPr>
              <a:t>https://www.2020census.gov/</a:t>
            </a:r>
            <a:endParaRPr lang="en-US" u="sng" dirty="0"/>
          </a:p>
          <a:p>
            <a:pPr lvl="1"/>
            <a:r>
              <a:rPr lang="en-US" dirty="0"/>
              <a:t>Census Counts: </a:t>
            </a:r>
            <a:r>
              <a:rPr lang="en-US" u="sng" dirty="0">
                <a:hlinkClick r:id="rId12"/>
              </a:rPr>
              <a:t>https://censuscounts.org/</a:t>
            </a:r>
            <a:endParaRPr lang="en-US" sz="3200" dirty="0">
              <a:solidFill>
                <a:srgbClr val="215968"/>
              </a:solidFill>
            </a:endParaRPr>
          </a:p>
          <a:p>
            <a:pPr>
              <a:spcBef>
                <a:spcPts val="600"/>
              </a:spcBef>
              <a:spcAft>
                <a:spcPts val="600"/>
              </a:spcAft>
            </a:pPr>
            <a:endParaRPr lang="en-US" sz="3200" dirty="0">
              <a:solidFill>
                <a:srgbClr val="215968"/>
              </a:solidFill>
            </a:endParaRPr>
          </a:p>
          <a:p>
            <a:pPr>
              <a:spcBef>
                <a:spcPts val="600"/>
              </a:spcBef>
              <a:spcAft>
                <a:spcPts val="600"/>
              </a:spcAft>
            </a:pPr>
            <a:endParaRPr lang="en-US" sz="4400" dirty="0"/>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971550" y="15139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256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noFill/>
        </p:spPr>
        <p:txBody>
          <a:bodyPr>
            <a:noAutofit/>
          </a:bodyPr>
          <a:lstStyle/>
          <a:p>
            <a:r>
              <a:rPr lang="en-US" sz="5400" dirty="0">
                <a:solidFill>
                  <a:srgbClr val="215968"/>
                </a:solidFill>
                <a:latin typeface="Tw Cen MT Condensed" panose="020B0606020104020203" pitchFamily="34" charset="0"/>
              </a:rPr>
              <a:t>CORE Workshop Exchange Report Out</a:t>
            </a: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a:bodyPr>
          <a:lstStyle/>
          <a:p>
            <a:pPr marL="0" indent="0">
              <a:spcBef>
                <a:spcPts val="600"/>
              </a:spcBef>
              <a:spcAft>
                <a:spcPts val="600"/>
              </a:spcAft>
              <a:buNone/>
            </a:pPr>
            <a:r>
              <a:rPr lang="en-US" dirty="0">
                <a:solidFill>
                  <a:srgbClr val="215968"/>
                </a:solidFill>
              </a:rPr>
              <a:t>A weeklong series of workshops and knowledge exchange between CO trainers from overseas RSCs and domestic RAs</a:t>
            </a:r>
          </a:p>
          <a:p>
            <a:pPr>
              <a:spcBef>
                <a:spcPts val="600"/>
              </a:spcBef>
              <a:spcAft>
                <a:spcPts val="600"/>
              </a:spcAft>
            </a:pPr>
            <a:endParaRPr lang="en-US" sz="3200" dirty="0">
              <a:solidFill>
                <a:srgbClr val="215968"/>
              </a:solidFill>
            </a:endParaRPr>
          </a:p>
          <a:p>
            <a:pPr>
              <a:spcBef>
                <a:spcPts val="600"/>
              </a:spcBef>
              <a:spcAft>
                <a:spcPts val="600"/>
              </a:spcAft>
            </a:pPr>
            <a:endParaRPr lang="en-US" sz="4400" dirty="0"/>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971550" y="15139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4806CAE-F721-4049-969D-18FF1592C55D}"/>
              </a:ext>
            </a:extLst>
          </p:cNvPr>
          <p:cNvPicPr>
            <a:picLocks noChangeAspect="1"/>
          </p:cNvPicPr>
          <p:nvPr/>
        </p:nvPicPr>
        <p:blipFill>
          <a:blip r:embed="rId4"/>
          <a:stretch>
            <a:fillRect/>
          </a:stretch>
        </p:blipFill>
        <p:spPr>
          <a:xfrm>
            <a:off x="971550" y="3178835"/>
            <a:ext cx="5029200" cy="3352800"/>
          </a:xfrm>
          <a:prstGeom prst="rect">
            <a:avLst/>
          </a:prstGeom>
        </p:spPr>
      </p:pic>
    </p:spTree>
    <p:custDataLst>
      <p:tags r:id="rId1"/>
    </p:custDataLst>
    <p:extLst>
      <p:ext uri="{BB962C8B-B14F-4D97-AF65-F5344CB8AC3E}">
        <p14:creationId xmlns:p14="http://schemas.microsoft.com/office/powerpoint/2010/main" val="6994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9F4071B-9D93-4965-B077-DD04D60BD737}"/>
              </a:ext>
            </a:extLst>
          </p:cNvPr>
          <p:cNvSpPr/>
          <p:nvPr/>
        </p:nvSpPr>
        <p:spPr>
          <a:xfrm rot="16200000">
            <a:off x="8220137" y="769454"/>
            <a:ext cx="2088381" cy="1491144"/>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EA85FB-B3FA-4E0E-AB0E-FCFEC2B75279}"/>
              </a:ext>
            </a:extLst>
          </p:cNvPr>
          <p:cNvSpPr>
            <a:spLocks noGrp="1"/>
          </p:cNvSpPr>
          <p:nvPr>
            <p:ph type="title"/>
          </p:nvPr>
        </p:nvSpPr>
        <p:spPr>
          <a:xfrm>
            <a:off x="838200" y="365125"/>
            <a:ext cx="9064306" cy="1325563"/>
          </a:xfrm>
          <a:noFill/>
        </p:spPr>
        <p:txBody>
          <a:bodyPr>
            <a:noAutofit/>
          </a:bodyPr>
          <a:lstStyle/>
          <a:p>
            <a:br>
              <a:rPr lang="en-US" sz="5400" dirty="0">
                <a:solidFill>
                  <a:srgbClr val="215968"/>
                </a:solidFill>
                <a:latin typeface="Tw Cen MT Condensed" panose="020B0606020104020203" pitchFamily="34" charset="0"/>
              </a:rPr>
            </a:br>
            <a:r>
              <a:rPr lang="en-US" sz="5400" dirty="0">
                <a:solidFill>
                  <a:srgbClr val="215968"/>
                </a:solidFill>
                <a:latin typeface="Tw Cen MT Condensed" panose="020B0606020104020203" pitchFamily="34" charset="0"/>
              </a:rPr>
              <a:t>Affiliate Share: Catholic Charities of Tennessee</a:t>
            </a:r>
            <a:br>
              <a:rPr lang="en-US" sz="5400" dirty="0">
                <a:solidFill>
                  <a:srgbClr val="215968"/>
                </a:solidFill>
                <a:latin typeface="Tw Cen MT Condensed" panose="020B0606020104020203" pitchFamily="34" charset="0"/>
              </a:rPr>
            </a:br>
            <a:endParaRPr lang="en-US" sz="5400" dirty="0">
              <a:solidFill>
                <a:srgbClr val="215968"/>
              </a:solidFill>
              <a:latin typeface="Tw Cen MT Condensed" panose="020B0606020104020203" pitchFamily="34" charset="0"/>
            </a:endParaRPr>
          </a:p>
        </p:txBody>
      </p:sp>
      <p:sp>
        <p:nvSpPr>
          <p:cNvPr id="3" name="Content Placeholder 2">
            <a:extLst>
              <a:ext uri="{FF2B5EF4-FFF2-40B4-BE49-F238E27FC236}">
                <a16:creationId xmlns:a16="http://schemas.microsoft.com/office/drawing/2014/main" id="{46EC0DCD-24AA-4723-A2E1-9206B4FD5819}"/>
              </a:ext>
            </a:extLst>
          </p:cNvPr>
          <p:cNvSpPr>
            <a:spLocks noGrp="1"/>
          </p:cNvSpPr>
          <p:nvPr>
            <p:ph idx="1"/>
          </p:nvPr>
        </p:nvSpPr>
        <p:spPr>
          <a:xfrm>
            <a:off x="878656" y="1922285"/>
            <a:ext cx="7126657" cy="4351338"/>
          </a:xfrm>
        </p:spPr>
        <p:txBody>
          <a:bodyPr>
            <a:normAutofit/>
          </a:bodyPr>
          <a:lstStyle/>
          <a:p>
            <a:pPr marL="0" indent="0">
              <a:spcBef>
                <a:spcPts val="600"/>
              </a:spcBef>
              <a:spcAft>
                <a:spcPts val="600"/>
              </a:spcAft>
              <a:buNone/>
            </a:pPr>
            <a:r>
              <a:rPr lang="en-US" dirty="0">
                <a:solidFill>
                  <a:srgbClr val="215968"/>
                </a:solidFill>
              </a:rPr>
              <a:t>Objective: Aims to prepare school-age refugee youth to successfully enter the local school system and to assess their needs for further school case management. (*See file share box for curriculum)</a:t>
            </a:r>
          </a:p>
          <a:p>
            <a:pPr>
              <a:spcBef>
                <a:spcPts val="600"/>
              </a:spcBef>
              <a:spcAft>
                <a:spcPts val="600"/>
              </a:spcAft>
            </a:pPr>
            <a:endParaRPr lang="en-US" dirty="0">
              <a:solidFill>
                <a:srgbClr val="215968"/>
              </a:solidFill>
            </a:endParaRPr>
          </a:p>
        </p:txBody>
      </p:sp>
      <p:sp>
        <p:nvSpPr>
          <p:cNvPr id="5" name="Arrow: Chevron 4">
            <a:extLst>
              <a:ext uri="{FF2B5EF4-FFF2-40B4-BE49-F238E27FC236}">
                <a16:creationId xmlns:a16="http://schemas.microsoft.com/office/drawing/2014/main" id="{09C2CA71-4E79-48E3-9A7B-6DD570FB2EA0}"/>
              </a:ext>
            </a:extLst>
          </p:cNvPr>
          <p:cNvSpPr/>
          <p:nvPr/>
        </p:nvSpPr>
        <p:spPr>
          <a:xfrm rot="16200000">
            <a:off x="9834778" y="-640708"/>
            <a:ext cx="2416034" cy="2065785"/>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2B8D7CED-56B8-4F85-AB0D-BBFCDE6E3526}"/>
              </a:ext>
            </a:extLst>
          </p:cNvPr>
          <p:cNvSpPr/>
          <p:nvPr/>
        </p:nvSpPr>
        <p:spPr>
          <a:xfrm rot="16200000">
            <a:off x="10743365" y="881143"/>
            <a:ext cx="1399046" cy="126560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76C31A6-3A4C-497B-B927-5F1759DF25B2}"/>
              </a:ext>
            </a:extLst>
          </p:cNvPr>
          <p:cNvSpPr/>
          <p:nvPr/>
        </p:nvSpPr>
        <p:spPr>
          <a:xfrm rot="16200000">
            <a:off x="9235228" y="2603320"/>
            <a:ext cx="1535184" cy="1381910"/>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EF46A5FF-597E-4395-9767-D557AC9C8414}"/>
              </a:ext>
            </a:extLst>
          </p:cNvPr>
          <p:cNvSpPr/>
          <p:nvPr/>
        </p:nvSpPr>
        <p:spPr>
          <a:xfrm rot="16200000">
            <a:off x="10896141" y="3202740"/>
            <a:ext cx="1326119" cy="1265600"/>
          </a:xfrm>
          <a:prstGeom prst="chevron">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A26FFC6-118E-467B-BB7E-ACD754F779B2}"/>
              </a:ext>
            </a:extLst>
          </p:cNvPr>
          <p:cNvSpPr/>
          <p:nvPr/>
        </p:nvSpPr>
        <p:spPr>
          <a:xfrm rot="16200000">
            <a:off x="11510812" y="2607604"/>
            <a:ext cx="613264" cy="516488"/>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4C8E8BDD-C5D9-4B75-9E35-886ED848C3D3}"/>
              </a:ext>
            </a:extLst>
          </p:cNvPr>
          <p:cNvSpPr/>
          <p:nvPr/>
        </p:nvSpPr>
        <p:spPr>
          <a:xfrm rot="16200000">
            <a:off x="8340972" y="4117470"/>
            <a:ext cx="2979140" cy="2623570"/>
          </a:xfrm>
          <a:prstGeom prst="chevron">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1046143-4F75-43E3-A166-0587B2732938}"/>
              </a:ext>
            </a:extLst>
          </p:cNvPr>
          <p:cNvSpPr/>
          <p:nvPr/>
        </p:nvSpPr>
        <p:spPr>
          <a:xfrm rot="16200000">
            <a:off x="9507345" y="5215845"/>
            <a:ext cx="3079817" cy="2289495"/>
          </a:xfrm>
          <a:prstGeom prst="chevron">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4D89056-490A-4073-A9DE-E00936D8B823}"/>
              </a:ext>
            </a:extLst>
          </p:cNvPr>
          <p:cNvCxnSpPr>
            <a:cxnSpLocks/>
          </p:cNvCxnSpPr>
          <p:nvPr/>
        </p:nvCxnSpPr>
        <p:spPr>
          <a:xfrm>
            <a:off x="878656" y="1806043"/>
            <a:ext cx="7436180" cy="0"/>
          </a:xfrm>
          <a:prstGeom prst="line">
            <a:avLst/>
          </a:prstGeom>
          <a:ln w="76200">
            <a:solidFill>
              <a:srgbClr val="21596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599250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14497</TotalTime>
  <Words>1375</Words>
  <Application>Microsoft Office PowerPoint</Application>
  <PresentationFormat>Widescreen</PresentationFormat>
  <Paragraphs>144</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Tw Cen MT</vt:lpstr>
      <vt:lpstr>Tw Cen MT Condensed</vt:lpstr>
      <vt:lpstr>Wingdings</vt:lpstr>
      <vt:lpstr>Office Theme</vt:lpstr>
      <vt:lpstr>PowerPoint Presentation</vt:lpstr>
      <vt:lpstr>PowerPoint Presentation</vt:lpstr>
      <vt:lpstr>Roll Call</vt:lpstr>
      <vt:lpstr>File Share</vt:lpstr>
      <vt:lpstr>AGENDA</vt:lpstr>
      <vt:lpstr>USCCB Updates </vt:lpstr>
      <vt:lpstr>Reminder: Upcoming Census</vt:lpstr>
      <vt:lpstr>CORE Workshop Exchange Report Out</vt:lpstr>
      <vt:lpstr> Affiliate Share: Catholic Charities of Tennessee </vt:lpstr>
      <vt:lpstr> Affiliate Share: Catholic Charities of Tennessee </vt:lpstr>
      <vt:lpstr> Affiliate Share: Catholic Charities of Tennessee </vt:lpstr>
      <vt:lpstr> Additional Resources </vt:lpstr>
      <vt:lpstr>Upcoming CoP Calls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Peyton Smith</dc:creator>
  <cp:lastModifiedBy>Jacquelin Zubko-Cunha</cp:lastModifiedBy>
  <cp:revision>92</cp:revision>
  <cp:lastPrinted>2020-03-05T16:27:38Z</cp:lastPrinted>
  <dcterms:created xsi:type="dcterms:W3CDTF">2018-09-10T20:07:11Z</dcterms:created>
  <dcterms:modified xsi:type="dcterms:W3CDTF">2020-03-06T17:26:58Z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945C597C-468F-472F-8717-0DBF88F4B16E</vt:lpwstr>
  </property>
  <property fmtid="{D5CDD505-2E9C-101B-9397-08002B2CF9AE}" pid="3" name="ArticulatePath">
    <vt:lpwstr>FY19 Q1 Medium and Resourceful</vt:lpwstr>
  </property>
</Properties>
</file>