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6" r:id="rId3"/>
    <p:sldId id="317" r:id="rId4"/>
    <p:sldId id="318" r:id="rId5"/>
    <p:sldId id="265" r:id="rId6"/>
    <p:sldId id="324" r:id="rId7"/>
    <p:sldId id="323" r:id="rId8"/>
    <p:sldId id="321" r:id="rId9"/>
    <p:sldId id="328" r:id="rId10"/>
    <p:sldId id="329" r:id="rId11"/>
    <p:sldId id="314" r:id="rId12"/>
    <p:sldId id="327" r:id="rId13"/>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5968"/>
    <a:srgbClr val="C3D69B"/>
    <a:srgbClr val="EBF1DE"/>
    <a:srgbClr val="669E40"/>
    <a:srgbClr val="FF8181"/>
    <a:srgbClr val="11DFCB"/>
    <a:srgbClr val="F8E5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27E15-C1A5-43A7-96FF-B3B57C71DD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0F1594-FDD0-4590-B39B-1449AA5998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80D7C2-BF2D-4F0B-89C4-38C83CD57AE6}"/>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5" name="Footer Placeholder 4">
            <a:extLst>
              <a:ext uri="{FF2B5EF4-FFF2-40B4-BE49-F238E27FC236}">
                <a16:creationId xmlns:a16="http://schemas.microsoft.com/office/drawing/2014/main" id="{D833E71E-FB11-4333-B2D5-FC6742C055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B5594-775F-464F-9199-955A36409A24}"/>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1555945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7E7E3-7ACC-48CF-8A26-B3EA19612D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71FCC7-0075-41F2-970C-8B23B87F20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5337B4-E53F-4B03-8061-D25DFF66AC2C}"/>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5" name="Footer Placeholder 4">
            <a:extLst>
              <a:ext uri="{FF2B5EF4-FFF2-40B4-BE49-F238E27FC236}">
                <a16:creationId xmlns:a16="http://schemas.microsoft.com/office/drawing/2014/main" id="{953D5055-5DB5-43D4-9CCE-FA7787A24A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6F94EE-0FB1-45C2-90AE-B55AF1434A00}"/>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2947262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D78E25-6D2E-41CE-9680-72C8B6BA35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A9A01B-BF4F-4C81-B9A7-F1ABFEC3255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31D907-2467-4779-A78B-C35CEE9039B7}"/>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5" name="Footer Placeholder 4">
            <a:extLst>
              <a:ext uri="{FF2B5EF4-FFF2-40B4-BE49-F238E27FC236}">
                <a16:creationId xmlns:a16="http://schemas.microsoft.com/office/drawing/2014/main" id="{734964F7-8DD2-46C0-949D-9CA502786E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0121B5-C9F1-4DFE-B95F-8F6BBF994358}"/>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118759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C7522-1391-4FE2-88BE-19ED31D44C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74D062-C630-444D-854A-8D699406517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D11876-7088-418B-83FE-806BE3266B29}"/>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5" name="Footer Placeholder 4">
            <a:extLst>
              <a:ext uri="{FF2B5EF4-FFF2-40B4-BE49-F238E27FC236}">
                <a16:creationId xmlns:a16="http://schemas.microsoft.com/office/drawing/2014/main" id="{A4A3A331-802A-4B5A-AC48-9C2E0B03F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676475-39E2-4146-A387-7C887E1D1FC7}"/>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150302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32612-B71F-4FD5-A5EA-2486138654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2F01DF-4C4A-4339-B43D-377A7C4EFF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6BC7BF-362A-454D-8D44-F901104A9242}"/>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5" name="Footer Placeholder 4">
            <a:extLst>
              <a:ext uri="{FF2B5EF4-FFF2-40B4-BE49-F238E27FC236}">
                <a16:creationId xmlns:a16="http://schemas.microsoft.com/office/drawing/2014/main" id="{6536BA2F-08E2-4914-950D-C46FD1A2B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B6E966-ADBE-4C5C-BBD4-9FEBF29F63D9}"/>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19795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70EC8-78A7-468F-BB35-07830BC4D1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626939-8775-4858-BE7D-0E3D916205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C9A406-7DC9-4540-91A7-178E986C75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41259F-0779-41F6-A157-A92ED952EFD7}"/>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6" name="Footer Placeholder 5">
            <a:extLst>
              <a:ext uri="{FF2B5EF4-FFF2-40B4-BE49-F238E27FC236}">
                <a16:creationId xmlns:a16="http://schemas.microsoft.com/office/drawing/2014/main" id="{96086AC1-B504-426B-85FF-6381916E6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92FC27-85DC-41C8-9F3F-EDC5904B6D06}"/>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424707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50EEC-0902-4908-AB53-F27015E250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E9BA31-7008-4EE0-8BBF-3691ECE8A7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EA372D8-57C8-4F43-8202-301FD882A22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058AEB-4CEE-46A6-8A0A-E6780DAF1A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5A816C9-C73D-4B22-B4A9-DDD575D4E01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9663C8-206A-4906-B4DB-9034D25B0921}"/>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8" name="Footer Placeholder 7">
            <a:extLst>
              <a:ext uri="{FF2B5EF4-FFF2-40B4-BE49-F238E27FC236}">
                <a16:creationId xmlns:a16="http://schemas.microsoft.com/office/drawing/2014/main" id="{60B6CE80-3C17-427B-AACB-340ADC2DD9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E518BB-BBC5-4E26-8D7A-21FB8F3754D4}"/>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1815479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D67A6-09D0-4556-B761-74B9287708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93C93B-3A5B-4EF6-B707-86E283FA303D}"/>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4" name="Footer Placeholder 3">
            <a:extLst>
              <a:ext uri="{FF2B5EF4-FFF2-40B4-BE49-F238E27FC236}">
                <a16:creationId xmlns:a16="http://schemas.microsoft.com/office/drawing/2014/main" id="{70C75659-2974-4F12-A95E-5884D144F4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E808B8-70B6-462E-A614-75A026752E1A}"/>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10389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0FAF5E-B925-4957-A52C-4D3F5F127B09}"/>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3" name="Footer Placeholder 2">
            <a:extLst>
              <a:ext uri="{FF2B5EF4-FFF2-40B4-BE49-F238E27FC236}">
                <a16:creationId xmlns:a16="http://schemas.microsoft.com/office/drawing/2014/main" id="{DCA070E6-1D5C-4243-8B63-3987F659E0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8160D0-D277-408F-8235-9D5778BDDA9B}"/>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3815216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B1F1C-3BC8-44EB-8710-D0F5BF1BF7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73BE00-7EF7-4717-9687-7150F57375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A29891-B224-41F0-945D-5B13E76C0D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10AF34-6AD4-4238-ABDA-90082530BC00}"/>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6" name="Footer Placeholder 5">
            <a:extLst>
              <a:ext uri="{FF2B5EF4-FFF2-40B4-BE49-F238E27FC236}">
                <a16:creationId xmlns:a16="http://schemas.microsoft.com/office/drawing/2014/main" id="{C6246D60-E158-42B2-B0E1-8DBD7BAF96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7B36F0-14EE-4E96-95E5-D76548978E88}"/>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2648874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614A6-B9CC-48A6-A880-4B7D4ED4A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A5256E-0394-430C-8870-5D77B069C2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050FBF-26B7-420E-99B9-FFEAA4BACB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7E7F35B-89A8-43A1-A8B2-CECF4C1313C2}"/>
              </a:ext>
            </a:extLst>
          </p:cNvPr>
          <p:cNvSpPr>
            <a:spLocks noGrp="1"/>
          </p:cNvSpPr>
          <p:nvPr>
            <p:ph type="dt" sz="half" idx="10"/>
          </p:nvPr>
        </p:nvSpPr>
        <p:spPr/>
        <p:txBody>
          <a:bodyPr/>
          <a:lstStyle/>
          <a:p>
            <a:fld id="{3031A5A8-0EA8-46BD-B368-A3192CC18E1A}" type="datetimeFigureOut">
              <a:rPr lang="en-US" smtClean="0"/>
              <a:t>9/25/2019</a:t>
            </a:fld>
            <a:endParaRPr lang="en-US"/>
          </a:p>
        </p:txBody>
      </p:sp>
      <p:sp>
        <p:nvSpPr>
          <p:cNvPr id="6" name="Footer Placeholder 5">
            <a:extLst>
              <a:ext uri="{FF2B5EF4-FFF2-40B4-BE49-F238E27FC236}">
                <a16:creationId xmlns:a16="http://schemas.microsoft.com/office/drawing/2014/main" id="{AFFDA2D9-9209-4A95-8973-28D4EC118E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B5281A-AD28-4299-8976-36D30AC051E1}"/>
              </a:ext>
            </a:extLst>
          </p:cNvPr>
          <p:cNvSpPr>
            <a:spLocks noGrp="1"/>
          </p:cNvSpPr>
          <p:nvPr>
            <p:ph type="sldNum" sz="quarter" idx="12"/>
          </p:nvPr>
        </p:nvSpPr>
        <p:spPr/>
        <p:txBody>
          <a:bodyPr/>
          <a:lstStyle/>
          <a:p>
            <a:fld id="{B39E6139-38B2-45BA-95F5-DFFF59BB196A}" type="slidenum">
              <a:rPr lang="en-US" smtClean="0"/>
              <a:t>‹#›</a:t>
            </a:fld>
            <a:endParaRPr lang="en-US"/>
          </a:p>
        </p:txBody>
      </p:sp>
    </p:spTree>
    <p:extLst>
      <p:ext uri="{BB962C8B-B14F-4D97-AF65-F5344CB8AC3E}">
        <p14:creationId xmlns:p14="http://schemas.microsoft.com/office/powerpoint/2010/main" val="1188956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569547-E5FE-4365-87B8-097A4255F5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CA54DB-2191-4EAB-A1CE-3BFF5AA9A8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AF6776-ACB5-4A63-839C-9E2670C05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1A5A8-0EA8-46BD-B368-A3192CC18E1A}" type="datetimeFigureOut">
              <a:rPr lang="en-US" smtClean="0"/>
              <a:t>9/25/2019</a:t>
            </a:fld>
            <a:endParaRPr lang="en-US"/>
          </a:p>
        </p:txBody>
      </p:sp>
      <p:sp>
        <p:nvSpPr>
          <p:cNvPr id="5" name="Footer Placeholder 4">
            <a:extLst>
              <a:ext uri="{FF2B5EF4-FFF2-40B4-BE49-F238E27FC236}">
                <a16:creationId xmlns:a16="http://schemas.microsoft.com/office/drawing/2014/main" id="{3B9DCCA8-ED2D-4EB8-9410-C16CE8969A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7075C3-DFD9-478F-8257-626F061A08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E6139-38B2-45BA-95F5-DFFF59BB196A}" type="slidenum">
              <a:rPr lang="en-US" smtClean="0"/>
              <a:t>‹#›</a:t>
            </a:fld>
            <a:endParaRPr lang="en-US"/>
          </a:p>
        </p:txBody>
      </p:sp>
    </p:spTree>
    <p:extLst>
      <p:ext uri="{BB962C8B-B14F-4D97-AF65-F5344CB8AC3E}">
        <p14:creationId xmlns:p14="http://schemas.microsoft.com/office/powerpoint/2010/main" val="1550070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hyperlink" Target="https://www.futureswithoutviolence.org/healthy-moms-happy-babies-webinar/" TargetMode="Externa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8" Type="http://schemas.openxmlformats.org/officeDocument/2006/relationships/hyperlink" Target="https://brycs.org/clearinghouse/5181/" TargetMode="External"/><Relationship Id="rId3" Type="http://schemas.openxmlformats.org/officeDocument/2006/relationships/hyperlink" Target="https://brycs.org/webinar/refugee-children-exposed-to-intimate-partner-violence-doubly-vulnerable/" TargetMode="External"/><Relationship Id="rId7" Type="http://schemas.openxmlformats.org/officeDocument/2006/relationships/hyperlink" Target="https://refugees.org/research-reports/#tab-3" TargetMode="Externa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hyperlink" Target="https://attendee.gotowebinar.com/recording/6789865116490402817" TargetMode="External"/><Relationship Id="rId11" Type="http://schemas.openxmlformats.org/officeDocument/2006/relationships/hyperlink" Target="mailto:jzubko-cunha@usccb.org" TargetMode="External"/><Relationship Id="rId5" Type="http://schemas.openxmlformats.org/officeDocument/2006/relationships/hyperlink" Target="https://brycs.org/cr_lists/domestic-violence-service-provider-resources" TargetMode="External"/><Relationship Id="rId10" Type="http://schemas.openxmlformats.org/officeDocument/2006/relationships/hyperlink" Target="https://coresourceexchange.org/wp-content/uploads/2018/09/Effective-Practices_-Gender-Segregated-CO.pdf" TargetMode="External"/><Relationship Id="rId4" Type="http://schemas.openxmlformats.org/officeDocument/2006/relationships/hyperlink" Target="https://brycs.org/cr_lists/domestic-violence-client-resources" TargetMode="External"/><Relationship Id="rId9" Type="http://schemas.openxmlformats.org/officeDocument/2006/relationships/hyperlink" Target="https://www.childwelfare.gov/topics/systemwide/cultural/services/domviolence/" TargetMode="Externa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Chevron 1">
            <a:extLst>
              <a:ext uri="{FF2B5EF4-FFF2-40B4-BE49-F238E27FC236}">
                <a16:creationId xmlns:a16="http://schemas.microsoft.com/office/drawing/2014/main" id="{D0D2367A-723E-4278-AC63-4478664204B8}"/>
              </a:ext>
            </a:extLst>
          </p:cNvPr>
          <p:cNvSpPr/>
          <p:nvPr/>
        </p:nvSpPr>
        <p:spPr>
          <a:xfrm rot="16200000">
            <a:off x="-298618" y="1149054"/>
            <a:ext cx="2088381" cy="1491144"/>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Arrow: Chevron 2">
            <a:extLst>
              <a:ext uri="{FF2B5EF4-FFF2-40B4-BE49-F238E27FC236}">
                <a16:creationId xmlns:a16="http://schemas.microsoft.com/office/drawing/2014/main" id="{472B0555-3BF6-481E-8403-B5C0E52EA97E}"/>
              </a:ext>
            </a:extLst>
          </p:cNvPr>
          <p:cNvSpPr/>
          <p:nvPr/>
        </p:nvSpPr>
        <p:spPr>
          <a:xfrm rot="16200000">
            <a:off x="1316023" y="-261108"/>
            <a:ext cx="2416034" cy="2065785"/>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Arrow: Chevron 3">
            <a:extLst>
              <a:ext uri="{FF2B5EF4-FFF2-40B4-BE49-F238E27FC236}">
                <a16:creationId xmlns:a16="http://schemas.microsoft.com/office/drawing/2014/main" id="{8A741910-F0A7-4269-B56A-B7F6D962C978}"/>
              </a:ext>
            </a:extLst>
          </p:cNvPr>
          <p:cNvSpPr/>
          <p:nvPr/>
        </p:nvSpPr>
        <p:spPr>
          <a:xfrm rot="16200000">
            <a:off x="2224610" y="1260743"/>
            <a:ext cx="1399046" cy="126560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Arrow: Chevron 4">
            <a:extLst>
              <a:ext uri="{FF2B5EF4-FFF2-40B4-BE49-F238E27FC236}">
                <a16:creationId xmlns:a16="http://schemas.microsoft.com/office/drawing/2014/main" id="{67985EE3-74D3-48B4-B382-E72057DDA972}"/>
              </a:ext>
            </a:extLst>
          </p:cNvPr>
          <p:cNvSpPr/>
          <p:nvPr/>
        </p:nvSpPr>
        <p:spPr>
          <a:xfrm rot="16200000">
            <a:off x="716473" y="2982920"/>
            <a:ext cx="1535184" cy="138191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Arrow: Chevron 5">
            <a:extLst>
              <a:ext uri="{FF2B5EF4-FFF2-40B4-BE49-F238E27FC236}">
                <a16:creationId xmlns:a16="http://schemas.microsoft.com/office/drawing/2014/main" id="{698775CF-D86D-4E81-BD34-B0F0674D4928}"/>
              </a:ext>
            </a:extLst>
          </p:cNvPr>
          <p:cNvSpPr/>
          <p:nvPr/>
        </p:nvSpPr>
        <p:spPr>
          <a:xfrm rot="16200000">
            <a:off x="2377386" y="3582340"/>
            <a:ext cx="1326119" cy="1265600"/>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96EFA8AD-2816-4C4D-95DD-341E038F208E}"/>
              </a:ext>
            </a:extLst>
          </p:cNvPr>
          <p:cNvSpPr/>
          <p:nvPr/>
        </p:nvSpPr>
        <p:spPr>
          <a:xfrm rot="16200000">
            <a:off x="2992057" y="2987204"/>
            <a:ext cx="613264" cy="516488"/>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1C0A1094-40AC-4687-8822-C12E95C9E1A5}"/>
              </a:ext>
            </a:extLst>
          </p:cNvPr>
          <p:cNvSpPr/>
          <p:nvPr/>
        </p:nvSpPr>
        <p:spPr>
          <a:xfrm rot="16200000">
            <a:off x="-177783" y="4497070"/>
            <a:ext cx="2979140" cy="2623570"/>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D5E7932C-FDF8-4D72-8081-2B356AE08883}"/>
              </a:ext>
            </a:extLst>
          </p:cNvPr>
          <p:cNvSpPr/>
          <p:nvPr/>
        </p:nvSpPr>
        <p:spPr>
          <a:xfrm rot="16200000">
            <a:off x="988590" y="5595445"/>
            <a:ext cx="3079817" cy="2289495"/>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a:extLst>
              <a:ext uri="{FF2B5EF4-FFF2-40B4-BE49-F238E27FC236}">
                <a16:creationId xmlns:a16="http://schemas.microsoft.com/office/drawing/2014/main" id="{C6D8F1CE-55D3-4D6E-8B53-C4F21E98FDDA}"/>
              </a:ext>
            </a:extLst>
          </p:cNvPr>
          <p:cNvSpPr txBox="1"/>
          <p:nvPr/>
        </p:nvSpPr>
        <p:spPr>
          <a:xfrm>
            <a:off x="4440914" y="533633"/>
            <a:ext cx="7399090" cy="3785652"/>
          </a:xfrm>
          <a:prstGeom prst="rect">
            <a:avLst/>
          </a:prstGeom>
          <a:noFill/>
        </p:spPr>
        <p:txBody>
          <a:bodyPr wrap="square" rtlCol="0">
            <a:spAutoFit/>
          </a:bodyPr>
          <a:lstStyle/>
          <a:p>
            <a:r>
              <a:rPr lang="en-US" sz="12000" dirty="0">
                <a:solidFill>
                  <a:srgbClr val="215968"/>
                </a:solidFill>
                <a:latin typeface="Tw Cen MT Condensed" panose="020B0606020104020203" pitchFamily="34" charset="0"/>
                <a:cs typeface="Mongolian Baiti" panose="03000500000000000000" pitchFamily="66" charset="0"/>
              </a:rPr>
              <a:t>Domestic </a:t>
            </a:r>
          </a:p>
          <a:p>
            <a:r>
              <a:rPr lang="en-US" sz="12000" dirty="0">
                <a:solidFill>
                  <a:srgbClr val="215968"/>
                </a:solidFill>
                <a:latin typeface="Tw Cen MT Condensed" panose="020B0606020104020203" pitchFamily="34" charset="0"/>
                <a:cs typeface="Mongolian Baiti" panose="03000500000000000000" pitchFamily="66" charset="0"/>
              </a:rPr>
              <a:t>Violence</a:t>
            </a:r>
          </a:p>
        </p:txBody>
      </p:sp>
      <p:sp>
        <p:nvSpPr>
          <p:cNvPr id="13" name="TextBox 12">
            <a:extLst>
              <a:ext uri="{FF2B5EF4-FFF2-40B4-BE49-F238E27FC236}">
                <a16:creationId xmlns:a16="http://schemas.microsoft.com/office/drawing/2014/main" id="{E578E0F6-453D-4D3E-A7C9-AE90AA1C5D0B}"/>
              </a:ext>
            </a:extLst>
          </p:cNvPr>
          <p:cNvSpPr txBox="1"/>
          <p:nvPr/>
        </p:nvSpPr>
        <p:spPr>
          <a:xfrm>
            <a:off x="4594887" y="4691067"/>
            <a:ext cx="8293783" cy="830997"/>
          </a:xfrm>
          <a:prstGeom prst="rect">
            <a:avLst/>
          </a:prstGeom>
          <a:solidFill>
            <a:srgbClr val="C3D69B"/>
          </a:solidFill>
        </p:spPr>
        <p:txBody>
          <a:bodyPr wrap="square" rtlCol="0">
            <a:spAutoFit/>
          </a:bodyPr>
          <a:lstStyle/>
          <a:p>
            <a:r>
              <a:rPr lang="en-US" sz="4800" dirty="0">
                <a:solidFill>
                  <a:schemeClr val="bg1"/>
                </a:solidFill>
                <a:latin typeface="Tw Cen MT" panose="020B0602020104020603" pitchFamily="34" charset="0"/>
              </a:rPr>
              <a:t>Community of Practice</a:t>
            </a:r>
          </a:p>
        </p:txBody>
      </p:sp>
      <p:pic>
        <p:nvPicPr>
          <p:cNvPr id="14" name="Picture 13">
            <a:extLst>
              <a:ext uri="{FF2B5EF4-FFF2-40B4-BE49-F238E27FC236}">
                <a16:creationId xmlns:a16="http://schemas.microsoft.com/office/drawing/2014/main" id="{C554C999-B581-46E6-B6F3-771CCE6220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2601" y="5893847"/>
            <a:ext cx="905069" cy="905069"/>
          </a:xfrm>
          <a:prstGeom prst="rect">
            <a:avLst/>
          </a:prstGeom>
        </p:spPr>
      </p:pic>
      <p:sp>
        <p:nvSpPr>
          <p:cNvPr id="9" name="TextBox 8">
            <a:extLst>
              <a:ext uri="{FF2B5EF4-FFF2-40B4-BE49-F238E27FC236}">
                <a16:creationId xmlns:a16="http://schemas.microsoft.com/office/drawing/2014/main" id="{912DF278-8A6D-48AB-B40D-B91C59C0BB64}"/>
              </a:ext>
            </a:extLst>
          </p:cNvPr>
          <p:cNvSpPr txBox="1"/>
          <p:nvPr/>
        </p:nvSpPr>
        <p:spPr>
          <a:xfrm>
            <a:off x="4579922" y="5895851"/>
            <a:ext cx="2001328" cy="369332"/>
          </a:xfrm>
          <a:prstGeom prst="rect">
            <a:avLst/>
          </a:prstGeom>
          <a:noFill/>
        </p:spPr>
        <p:txBody>
          <a:bodyPr wrap="square" rtlCol="0">
            <a:spAutoFit/>
          </a:bodyPr>
          <a:lstStyle/>
          <a:p>
            <a:r>
              <a:rPr lang="en-US" dirty="0"/>
              <a:t>September 2019</a:t>
            </a:r>
          </a:p>
        </p:txBody>
      </p:sp>
    </p:spTree>
    <p:custDataLst>
      <p:tags r:id="rId1"/>
    </p:custDataLst>
    <p:extLst>
      <p:ext uri="{BB962C8B-B14F-4D97-AF65-F5344CB8AC3E}">
        <p14:creationId xmlns:p14="http://schemas.microsoft.com/office/powerpoint/2010/main" val="3947543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EC0DCD-24AA-4723-A2E1-9206B4FD5819}"/>
              </a:ext>
            </a:extLst>
          </p:cNvPr>
          <p:cNvSpPr>
            <a:spLocks noGrp="1"/>
          </p:cNvSpPr>
          <p:nvPr>
            <p:ph idx="1"/>
          </p:nvPr>
        </p:nvSpPr>
        <p:spPr>
          <a:xfrm>
            <a:off x="878656" y="1922285"/>
            <a:ext cx="7126657" cy="4351338"/>
          </a:xfrm>
        </p:spPr>
        <p:txBody>
          <a:bodyPr>
            <a:normAutofit/>
          </a:bodyPr>
          <a:lstStyle/>
          <a:p>
            <a:r>
              <a:rPr lang="en-US" sz="2000" dirty="0"/>
              <a:t>PORTLAND: Clients are provided with local resources during their emotional wellness/culture shock/mental health class – which also includes resources for DV. This is also provided in the Women’s Rights CO class they facilitate. In general, the conversation about DV/emotional issues is facilitated through discussion. (*see download pod) </a:t>
            </a:r>
          </a:p>
          <a:p>
            <a:pPr marL="0" indent="0">
              <a:buNone/>
            </a:pPr>
            <a:endParaRPr lang="en-US" sz="2000" dirty="0"/>
          </a:p>
          <a:p>
            <a:r>
              <a:rPr lang="en-US" sz="2000" dirty="0"/>
              <a:t>TUCSON: Caseworkers have attended this webinar and incorporated it into their CO- </a:t>
            </a:r>
            <a:r>
              <a:rPr lang="en-US" sz="2000" dirty="0">
                <a:hlinkClick r:id="rId3"/>
              </a:rPr>
              <a:t>“Healthy Moms Happy Babies: Healing Approaches to Preventing and Responding to Domestic Violence in Home Visitation Programs”</a:t>
            </a:r>
            <a:endParaRPr lang="en-US" sz="2000" dirty="0"/>
          </a:p>
          <a:p>
            <a:pPr marL="0" indent="0">
              <a:buNone/>
            </a:pPr>
            <a:endParaRPr lang="en-US" sz="2000" dirty="0"/>
          </a:p>
          <a:p>
            <a:r>
              <a:rPr lang="en-US" sz="2000" dirty="0"/>
              <a:t>RICHMOND- Offers clients family counseling.</a:t>
            </a:r>
          </a:p>
          <a:p>
            <a:endParaRPr lang="en-US" sz="2000" dirty="0"/>
          </a:p>
        </p:txBody>
      </p:sp>
      <p:sp>
        <p:nvSpPr>
          <p:cNvPr id="4" name="Arrow: Chevron 3">
            <a:extLst>
              <a:ext uri="{FF2B5EF4-FFF2-40B4-BE49-F238E27FC236}">
                <a16:creationId xmlns:a16="http://schemas.microsoft.com/office/drawing/2014/main" id="{A9F4071B-9D93-4965-B077-DD04D60BD737}"/>
              </a:ext>
            </a:extLst>
          </p:cNvPr>
          <p:cNvSpPr/>
          <p:nvPr/>
        </p:nvSpPr>
        <p:spPr>
          <a:xfrm rot="16200000">
            <a:off x="8220137" y="769454"/>
            <a:ext cx="2088381" cy="1491144"/>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Arrow: Chevron 4">
            <a:extLst>
              <a:ext uri="{FF2B5EF4-FFF2-40B4-BE49-F238E27FC236}">
                <a16:creationId xmlns:a16="http://schemas.microsoft.com/office/drawing/2014/main" id="{09C2CA71-4E79-48E3-9A7B-6DD570FB2EA0}"/>
              </a:ext>
            </a:extLst>
          </p:cNvPr>
          <p:cNvSpPr/>
          <p:nvPr/>
        </p:nvSpPr>
        <p:spPr>
          <a:xfrm rot="16200000">
            <a:off x="9834778" y="-640708"/>
            <a:ext cx="2416034" cy="2065785"/>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hevron 5">
            <a:extLst>
              <a:ext uri="{FF2B5EF4-FFF2-40B4-BE49-F238E27FC236}">
                <a16:creationId xmlns:a16="http://schemas.microsoft.com/office/drawing/2014/main" id="{2B8D7CED-56B8-4F85-AB0D-BBFCDE6E3526}"/>
              </a:ext>
            </a:extLst>
          </p:cNvPr>
          <p:cNvSpPr/>
          <p:nvPr/>
        </p:nvSpPr>
        <p:spPr>
          <a:xfrm rot="16200000">
            <a:off x="10743365" y="881143"/>
            <a:ext cx="1399046" cy="126560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576C31A6-3A4C-497B-B927-5F1759DF25B2}"/>
              </a:ext>
            </a:extLst>
          </p:cNvPr>
          <p:cNvSpPr/>
          <p:nvPr/>
        </p:nvSpPr>
        <p:spPr>
          <a:xfrm rot="16200000">
            <a:off x="9235228" y="2603320"/>
            <a:ext cx="1535184" cy="138191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EF46A5FF-597E-4395-9767-D557AC9C8414}"/>
              </a:ext>
            </a:extLst>
          </p:cNvPr>
          <p:cNvSpPr/>
          <p:nvPr/>
        </p:nvSpPr>
        <p:spPr>
          <a:xfrm rot="16200000">
            <a:off x="10896141" y="3202740"/>
            <a:ext cx="1326119" cy="1265600"/>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8A26FFC6-118E-467B-BB7E-ACD754F779B2}"/>
              </a:ext>
            </a:extLst>
          </p:cNvPr>
          <p:cNvSpPr/>
          <p:nvPr/>
        </p:nvSpPr>
        <p:spPr>
          <a:xfrm rot="16200000">
            <a:off x="11510812" y="2607604"/>
            <a:ext cx="613264" cy="516488"/>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4C8E8BDD-C5D9-4B75-9E35-886ED848C3D3}"/>
              </a:ext>
            </a:extLst>
          </p:cNvPr>
          <p:cNvSpPr/>
          <p:nvPr/>
        </p:nvSpPr>
        <p:spPr>
          <a:xfrm rot="16200000">
            <a:off x="8340972" y="4117470"/>
            <a:ext cx="2979140" cy="2623570"/>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E1046143-4F75-43E3-A166-0587B2732938}"/>
              </a:ext>
            </a:extLst>
          </p:cNvPr>
          <p:cNvSpPr/>
          <p:nvPr/>
        </p:nvSpPr>
        <p:spPr>
          <a:xfrm rot="16200000">
            <a:off x="9507345" y="5215845"/>
            <a:ext cx="3079817" cy="2289495"/>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12">
            <a:extLst>
              <a:ext uri="{FF2B5EF4-FFF2-40B4-BE49-F238E27FC236}">
                <a16:creationId xmlns:a16="http://schemas.microsoft.com/office/drawing/2014/main" id="{34D89056-490A-4073-A9DE-E00936D8B823}"/>
              </a:ext>
            </a:extLst>
          </p:cNvPr>
          <p:cNvCxnSpPr>
            <a:cxnSpLocks/>
          </p:cNvCxnSpPr>
          <p:nvPr/>
        </p:nvCxnSpPr>
        <p:spPr>
          <a:xfrm>
            <a:off x="971550" y="1513943"/>
            <a:ext cx="9313273"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8EA85FB-B3FA-4E0E-AB0E-FCFEC2B75279}"/>
              </a:ext>
            </a:extLst>
          </p:cNvPr>
          <p:cNvSpPr>
            <a:spLocks noGrp="1"/>
          </p:cNvSpPr>
          <p:nvPr>
            <p:ph type="title"/>
          </p:nvPr>
        </p:nvSpPr>
        <p:spPr>
          <a:noFill/>
        </p:spPr>
        <p:txBody>
          <a:bodyPr>
            <a:normAutofit/>
          </a:bodyPr>
          <a:lstStyle/>
          <a:p>
            <a:r>
              <a:rPr lang="en-US" sz="6600" dirty="0">
                <a:solidFill>
                  <a:srgbClr val="215968"/>
                </a:solidFill>
                <a:latin typeface="Tw Cen MT Condensed" panose="020B0606020104020203" pitchFamily="34" charset="0"/>
              </a:rPr>
              <a:t>Portland, Tucson &amp; Richmond</a:t>
            </a:r>
          </a:p>
        </p:txBody>
      </p:sp>
    </p:spTree>
    <p:custDataLst>
      <p:tags r:id="rId1"/>
    </p:custDataLst>
    <p:extLst>
      <p:ext uri="{BB962C8B-B14F-4D97-AF65-F5344CB8AC3E}">
        <p14:creationId xmlns:p14="http://schemas.microsoft.com/office/powerpoint/2010/main" val="1798749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A85FB-B3FA-4E0E-AB0E-FCFEC2B75279}"/>
              </a:ext>
            </a:extLst>
          </p:cNvPr>
          <p:cNvSpPr>
            <a:spLocks noGrp="1"/>
          </p:cNvSpPr>
          <p:nvPr>
            <p:ph type="title"/>
          </p:nvPr>
        </p:nvSpPr>
        <p:spPr>
          <a:noFill/>
        </p:spPr>
        <p:txBody>
          <a:bodyPr>
            <a:normAutofit/>
          </a:bodyPr>
          <a:lstStyle/>
          <a:p>
            <a:r>
              <a:rPr lang="en-US" sz="7200" dirty="0">
                <a:solidFill>
                  <a:srgbClr val="215968"/>
                </a:solidFill>
                <a:latin typeface="Tw Cen MT Condensed" panose="020B0606020104020203" pitchFamily="34" charset="0"/>
              </a:rPr>
              <a:t>Additional Resources		</a:t>
            </a:r>
          </a:p>
        </p:txBody>
      </p:sp>
      <p:sp>
        <p:nvSpPr>
          <p:cNvPr id="3" name="Content Placeholder 2">
            <a:extLst>
              <a:ext uri="{FF2B5EF4-FFF2-40B4-BE49-F238E27FC236}">
                <a16:creationId xmlns:a16="http://schemas.microsoft.com/office/drawing/2014/main" id="{46EC0DCD-24AA-4723-A2E1-9206B4FD5819}"/>
              </a:ext>
            </a:extLst>
          </p:cNvPr>
          <p:cNvSpPr>
            <a:spLocks noGrp="1"/>
          </p:cNvSpPr>
          <p:nvPr>
            <p:ph idx="1"/>
          </p:nvPr>
        </p:nvSpPr>
        <p:spPr>
          <a:xfrm>
            <a:off x="878657" y="1922285"/>
            <a:ext cx="7640096" cy="4731064"/>
          </a:xfrm>
        </p:spPr>
        <p:txBody>
          <a:bodyPr>
            <a:normAutofit fontScale="40000" lnSpcReduction="20000"/>
          </a:bodyPr>
          <a:lstStyle/>
          <a:p>
            <a:pPr>
              <a:lnSpc>
                <a:spcPct val="200000"/>
              </a:lnSpc>
              <a:buFont typeface="Wingdings" panose="05000000000000000000" pitchFamily="2" charset="2"/>
              <a:buChar char="§"/>
            </a:pPr>
            <a:r>
              <a:rPr lang="en-US" sz="4000" dirty="0"/>
              <a:t>CORE is in the process of revising their Congolese backgrounder</a:t>
            </a:r>
          </a:p>
          <a:p>
            <a:r>
              <a:rPr lang="en-US" sz="4000" dirty="0"/>
              <a:t>BRYCS: </a:t>
            </a:r>
            <a:r>
              <a:rPr lang="en-US" sz="4000" i="1" dirty="0">
                <a:hlinkClick r:id="rId3"/>
              </a:rPr>
              <a:t>Refugee Children Exposed to Intimate Partner Violence: Doubly Vulnerable</a:t>
            </a:r>
            <a:endParaRPr lang="en-US" sz="4000" i="1" dirty="0"/>
          </a:p>
          <a:p>
            <a:r>
              <a:rPr lang="en-US" sz="4000" dirty="0"/>
              <a:t>BRYCS: Domestic Violence </a:t>
            </a:r>
            <a:r>
              <a:rPr lang="en-US" sz="4000" i="1" dirty="0">
                <a:hlinkClick r:id="rId4"/>
              </a:rPr>
              <a:t>Resources for Newcomer Clients</a:t>
            </a:r>
            <a:r>
              <a:rPr lang="en-US" sz="4000" i="1" dirty="0"/>
              <a:t> </a:t>
            </a:r>
            <a:r>
              <a:rPr lang="en-US" sz="4000" dirty="0"/>
              <a:t>&amp; </a:t>
            </a:r>
            <a:r>
              <a:rPr lang="en-US" sz="4000" i="1" dirty="0">
                <a:hlinkClick r:id="rId5"/>
              </a:rPr>
              <a:t>Resources for Service Providers</a:t>
            </a:r>
            <a:endParaRPr lang="en-US" sz="4000" i="1" dirty="0"/>
          </a:p>
          <a:p>
            <a:r>
              <a:rPr lang="en-US" sz="4000" dirty="0"/>
              <a:t>ECDC: </a:t>
            </a:r>
            <a:r>
              <a:rPr lang="en-US" sz="4000" i="1" dirty="0">
                <a:hlinkClick r:id="rId6"/>
              </a:rPr>
              <a:t>Domestic Violence and the Impact on the Mental Health of Refugee Women</a:t>
            </a:r>
            <a:endParaRPr lang="en-US" sz="4000" dirty="0"/>
          </a:p>
          <a:p>
            <a:r>
              <a:rPr lang="en-US" sz="4000" dirty="0"/>
              <a:t>USCRI: </a:t>
            </a:r>
            <a:r>
              <a:rPr lang="en-US" sz="4000" dirty="0">
                <a:hlinkClick r:id="rId7"/>
              </a:rPr>
              <a:t>brochures translated</a:t>
            </a:r>
            <a:r>
              <a:rPr lang="en-US" sz="4000" dirty="0"/>
              <a:t> into many languages on the topic &amp; Addressing Family Violence across programs and cultures (*see download pod)</a:t>
            </a:r>
          </a:p>
          <a:p>
            <a:r>
              <a:rPr lang="en-US" sz="4000" dirty="0"/>
              <a:t>ODJFS: </a:t>
            </a:r>
            <a:r>
              <a:rPr lang="en-US" sz="4000" i="1" dirty="0">
                <a:hlinkClick r:id="rId8"/>
              </a:rPr>
              <a:t>Safe, Smart and Healthy Videos </a:t>
            </a:r>
            <a:r>
              <a:rPr lang="en-US" sz="4000" dirty="0"/>
              <a:t>available in multiple languages covering domestic violence and substance abuse</a:t>
            </a:r>
          </a:p>
          <a:p>
            <a:r>
              <a:rPr lang="en-US" sz="4000" dirty="0"/>
              <a:t>Child Welfare Information Gateway: </a:t>
            </a:r>
            <a:r>
              <a:rPr lang="en-US" sz="4000" i="1" dirty="0">
                <a:hlinkClick r:id="rId9"/>
              </a:rPr>
              <a:t>Cultural Competence in Domestic Violence Services</a:t>
            </a:r>
            <a:endParaRPr lang="en-US" sz="4000" i="1" dirty="0"/>
          </a:p>
          <a:p>
            <a:r>
              <a:rPr lang="en-US" sz="4000" dirty="0"/>
              <a:t>CORE: </a:t>
            </a:r>
            <a:r>
              <a:rPr lang="en-US" sz="4000" i="1" dirty="0">
                <a:hlinkClick r:id="rId10"/>
              </a:rPr>
              <a:t>Promising Practice: Gender-Segregated CO Sessions </a:t>
            </a:r>
            <a:r>
              <a:rPr lang="en-US" sz="4000" dirty="0"/>
              <a:t>– This resource provides guidance on how to assess and implement gender-segregated CO sessions.</a:t>
            </a:r>
          </a:p>
          <a:p>
            <a:endParaRPr lang="en-US" sz="1900" dirty="0"/>
          </a:p>
          <a:p>
            <a:endParaRPr lang="en-US" sz="1900" dirty="0"/>
          </a:p>
          <a:p>
            <a:pPr marL="0" indent="0" algn="ctr">
              <a:buNone/>
            </a:pPr>
            <a:r>
              <a:rPr lang="en-US" sz="4600" b="1" dirty="0"/>
              <a:t>Additional Resources or Best Practices? </a:t>
            </a:r>
          </a:p>
          <a:p>
            <a:pPr marL="0" indent="0" algn="ctr">
              <a:buNone/>
            </a:pPr>
            <a:r>
              <a:rPr lang="en-US" sz="4600" b="1" dirty="0"/>
              <a:t>Email </a:t>
            </a:r>
            <a:r>
              <a:rPr lang="en-US" sz="4600" b="1" dirty="0">
                <a:hlinkClick r:id="rId11"/>
              </a:rPr>
              <a:t>jzubko-cunha@usccb.org</a:t>
            </a:r>
            <a:r>
              <a:rPr lang="en-US" sz="4600" b="1" dirty="0"/>
              <a:t> </a:t>
            </a:r>
            <a:br>
              <a:rPr lang="en-US" sz="4600" b="1" dirty="0"/>
            </a:br>
            <a:endParaRPr lang="en-US" sz="4600" b="1" i="1" dirty="0"/>
          </a:p>
          <a:p>
            <a:endParaRPr lang="en-US" sz="2000" dirty="0"/>
          </a:p>
          <a:p>
            <a:pPr>
              <a:lnSpc>
                <a:spcPct val="200000"/>
              </a:lnSpc>
              <a:buFont typeface="Wingdings" panose="05000000000000000000" pitchFamily="2" charset="2"/>
              <a:buChar char="§"/>
            </a:pPr>
            <a:endParaRPr lang="en-US" sz="2000" dirty="0"/>
          </a:p>
          <a:p>
            <a:pPr>
              <a:lnSpc>
                <a:spcPct val="200000"/>
              </a:lnSpc>
              <a:buFont typeface="Wingdings" panose="05000000000000000000" pitchFamily="2" charset="2"/>
              <a:buChar char="§"/>
            </a:pPr>
            <a:endParaRPr lang="en-US" sz="2000" dirty="0"/>
          </a:p>
          <a:p>
            <a:pPr>
              <a:lnSpc>
                <a:spcPct val="200000"/>
              </a:lnSpc>
              <a:buFont typeface="Wingdings" panose="05000000000000000000" pitchFamily="2" charset="2"/>
              <a:buChar char="§"/>
            </a:pPr>
            <a:endParaRPr lang="en-US" sz="3200" b="1" dirty="0">
              <a:solidFill>
                <a:srgbClr val="215968"/>
              </a:solidFill>
              <a:latin typeface="Tw Cen MT" panose="020B0602020104020603" pitchFamily="34" charset="0"/>
            </a:endParaRPr>
          </a:p>
        </p:txBody>
      </p:sp>
      <p:sp>
        <p:nvSpPr>
          <p:cNvPr id="4" name="Arrow: Chevron 3">
            <a:extLst>
              <a:ext uri="{FF2B5EF4-FFF2-40B4-BE49-F238E27FC236}">
                <a16:creationId xmlns:a16="http://schemas.microsoft.com/office/drawing/2014/main" id="{A9F4071B-9D93-4965-B077-DD04D60BD737}"/>
              </a:ext>
            </a:extLst>
          </p:cNvPr>
          <p:cNvSpPr/>
          <p:nvPr/>
        </p:nvSpPr>
        <p:spPr>
          <a:xfrm rot="16200000">
            <a:off x="8220137" y="769454"/>
            <a:ext cx="2088381" cy="1491144"/>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Arrow: Chevron 4">
            <a:extLst>
              <a:ext uri="{FF2B5EF4-FFF2-40B4-BE49-F238E27FC236}">
                <a16:creationId xmlns:a16="http://schemas.microsoft.com/office/drawing/2014/main" id="{09C2CA71-4E79-48E3-9A7B-6DD570FB2EA0}"/>
              </a:ext>
            </a:extLst>
          </p:cNvPr>
          <p:cNvSpPr/>
          <p:nvPr/>
        </p:nvSpPr>
        <p:spPr>
          <a:xfrm rot="16200000">
            <a:off x="9834778" y="-640708"/>
            <a:ext cx="2416034" cy="2065785"/>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hevron 5">
            <a:extLst>
              <a:ext uri="{FF2B5EF4-FFF2-40B4-BE49-F238E27FC236}">
                <a16:creationId xmlns:a16="http://schemas.microsoft.com/office/drawing/2014/main" id="{2B8D7CED-56B8-4F85-AB0D-BBFCDE6E3526}"/>
              </a:ext>
            </a:extLst>
          </p:cNvPr>
          <p:cNvSpPr/>
          <p:nvPr/>
        </p:nvSpPr>
        <p:spPr>
          <a:xfrm rot="16200000">
            <a:off x="10743365" y="881143"/>
            <a:ext cx="1399046" cy="126560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576C31A6-3A4C-497B-B927-5F1759DF25B2}"/>
              </a:ext>
            </a:extLst>
          </p:cNvPr>
          <p:cNvSpPr/>
          <p:nvPr/>
        </p:nvSpPr>
        <p:spPr>
          <a:xfrm rot="16200000">
            <a:off x="9235228" y="2603320"/>
            <a:ext cx="1535184" cy="138191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EF46A5FF-597E-4395-9767-D557AC9C8414}"/>
              </a:ext>
            </a:extLst>
          </p:cNvPr>
          <p:cNvSpPr/>
          <p:nvPr/>
        </p:nvSpPr>
        <p:spPr>
          <a:xfrm rot="16200000">
            <a:off x="10896141" y="3202740"/>
            <a:ext cx="1326119" cy="1265600"/>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8A26FFC6-118E-467B-BB7E-ACD754F779B2}"/>
              </a:ext>
            </a:extLst>
          </p:cNvPr>
          <p:cNvSpPr/>
          <p:nvPr/>
        </p:nvSpPr>
        <p:spPr>
          <a:xfrm rot="16200000">
            <a:off x="11510812" y="2607604"/>
            <a:ext cx="613264" cy="516488"/>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4C8E8BDD-C5D9-4B75-9E35-886ED848C3D3}"/>
              </a:ext>
            </a:extLst>
          </p:cNvPr>
          <p:cNvSpPr/>
          <p:nvPr/>
        </p:nvSpPr>
        <p:spPr>
          <a:xfrm rot="16200000">
            <a:off x="8340972" y="4117470"/>
            <a:ext cx="2979140" cy="2623570"/>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E1046143-4F75-43E3-A166-0587B2732938}"/>
              </a:ext>
            </a:extLst>
          </p:cNvPr>
          <p:cNvSpPr/>
          <p:nvPr/>
        </p:nvSpPr>
        <p:spPr>
          <a:xfrm rot="16200000">
            <a:off x="9507345" y="5215845"/>
            <a:ext cx="3079817" cy="2289495"/>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12">
            <a:extLst>
              <a:ext uri="{FF2B5EF4-FFF2-40B4-BE49-F238E27FC236}">
                <a16:creationId xmlns:a16="http://schemas.microsoft.com/office/drawing/2014/main" id="{34D89056-490A-4073-A9DE-E00936D8B823}"/>
              </a:ext>
            </a:extLst>
          </p:cNvPr>
          <p:cNvCxnSpPr>
            <a:cxnSpLocks/>
          </p:cNvCxnSpPr>
          <p:nvPr/>
        </p:nvCxnSpPr>
        <p:spPr>
          <a:xfrm>
            <a:off x="971550" y="1513943"/>
            <a:ext cx="5164906"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120668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A85FB-B3FA-4E0E-AB0E-FCFEC2B75279}"/>
              </a:ext>
            </a:extLst>
          </p:cNvPr>
          <p:cNvSpPr>
            <a:spLocks noGrp="1"/>
          </p:cNvSpPr>
          <p:nvPr>
            <p:ph type="title"/>
          </p:nvPr>
        </p:nvSpPr>
        <p:spPr>
          <a:noFill/>
        </p:spPr>
        <p:txBody>
          <a:bodyPr>
            <a:normAutofit/>
          </a:bodyPr>
          <a:lstStyle/>
          <a:p>
            <a:r>
              <a:rPr lang="en-US" sz="7200" dirty="0">
                <a:solidFill>
                  <a:srgbClr val="215968"/>
                </a:solidFill>
                <a:latin typeface="Tw Cen MT Condensed" panose="020B0606020104020203" pitchFamily="34" charset="0"/>
              </a:rPr>
              <a:t>Upcoming </a:t>
            </a:r>
            <a:r>
              <a:rPr lang="en-US" sz="7200" dirty="0" err="1">
                <a:solidFill>
                  <a:srgbClr val="215968"/>
                </a:solidFill>
                <a:latin typeface="Tw Cen MT Condensed" panose="020B0606020104020203" pitchFamily="34" charset="0"/>
              </a:rPr>
              <a:t>CoP</a:t>
            </a:r>
            <a:r>
              <a:rPr lang="en-US" sz="7200" dirty="0">
                <a:solidFill>
                  <a:srgbClr val="215968"/>
                </a:solidFill>
                <a:latin typeface="Tw Cen MT Condensed" panose="020B0606020104020203" pitchFamily="34" charset="0"/>
              </a:rPr>
              <a:t> Calls</a:t>
            </a:r>
          </a:p>
        </p:txBody>
      </p:sp>
      <p:sp>
        <p:nvSpPr>
          <p:cNvPr id="3" name="Content Placeholder 2">
            <a:extLst>
              <a:ext uri="{FF2B5EF4-FFF2-40B4-BE49-F238E27FC236}">
                <a16:creationId xmlns:a16="http://schemas.microsoft.com/office/drawing/2014/main" id="{46EC0DCD-24AA-4723-A2E1-9206B4FD5819}"/>
              </a:ext>
            </a:extLst>
          </p:cNvPr>
          <p:cNvSpPr>
            <a:spLocks noGrp="1"/>
          </p:cNvSpPr>
          <p:nvPr>
            <p:ph idx="1"/>
          </p:nvPr>
        </p:nvSpPr>
        <p:spPr>
          <a:xfrm>
            <a:off x="878656" y="1922285"/>
            <a:ext cx="10515600" cy="4351338"/>
          </a:xfrm>
        </p:spPr>
        <p:txBody>
          <a:bodyPr>
            <a:normAutofit/>
          </a:bodyPr>
          <a:lstStyle/>
          <a:p>
            <a:pPr>
              <a:lnSpc>
                <a:spcPct val="200000"/>
              </a:lnSpc>
              <a:buFont typeface="Wingdings" panose="05000000000000000000" pitchFamily="2" charset="2"/>
              <a:buChar char="§"/>
            </a:pPr>
            <a:r>
              <a:rPr lang="en-US" sz="3200" b="1" dirty="0">
                <a:solidFill>
                  <a:srgbClr val="215968"/>
                </a:solidFill>
                <a:latin typeface="Tw Cen MT" panose="020B0602020104020603" pitchFamily="34" charset="0"/>
              </a:rPr>
              <a:t>December 18, 2019 @ 3PM EST</a:t>
            </a:r>
          </a:p>
          <a:p>
            <a:pPr>
              <a:lnSpc>
                <a:spcPct val="200000"/>
              </a:lnSpc>
              <a:buFont typeface="Wingdings" panose="05000000000000000000" pitchFamily="2" charset="2"/>
              <a:buChar char="§"/>
            </a:pPr>
            <a:r>
              <a:rPr lang="en-US" sz="3200" b="1" dirty="0">
                <a:solidFill>
                  <a:srgbClr val="215968"/>
                </a:solidFill>
                <a:latin typeface="Tw Cen MT" panose="020B0602020104020603" pitchFamily="34" charset="0"/>
              </a:rPr>
              <a:t>March 11, 2020 @ 3PM EST</a:t>
            </a:r>
          </a:p>
          <a:p>
            <a:pPr>
              <a:lnSpc>
                <a:spcPct val="200000"/>
              </a:lnSpc>
              <a:buFont typeface="Wingdings" panose="05000000000000000000" pitchFamily="2" charset="2"/>
              <a:buChar char="§"/>
            </a:pPr>
            <a:r>
              <a:rPr lang="en-US" sz="3200" b="1" dirty="0">
                <a:solidFill>
                  <a:srgbClr val="215968"/>
                </a:solidFill>
                <a:latin typeface="Tw Cen MT" panose="020B0602020104020603" pitchFamily="34" charset="0"/>
              </a:rPr>
              <a:t>June 17, 2020 @ 3PM EST</a:t>
            </a:r>
          </a:p>
          <a:p>
            <a:pPr>
              <a:lnSpc>
                <a:spcPct val="200000"/>
              </a:lnSpc>
              <a:buFont typeface="Wingdings" panose="05000000000000000000" pitchFamily="2" charset="2"/>
              <a:buChar char="§"/>
            </a:pPr>
            <a:r>
              <a:rPr lang="en-US" sz="3200" b="1" dirty="0">
                <a:solidFill>
                  <a:srgbClr val="215968"/>
                </a:solidFill>
                <a:latin typeface="Tw Cen MT" panose="020B0602020104020603" pitchFamily="34" charset="0"/>
              </a:rPr>
              <a:t>September 16, 2020 @ 3PM EST</a:t>
            </a:r>
          </a:p>
        </p:txBody>
      </p:sp>
      <p:sp>
        <p:nvSpPr>
          <p:cNvPr id="4" name="Arrow: Chevron 3">
            <a:extLst>
              <a:ext uri="{FF2B5EF4-FFF2-40B4-BE49-F238E27FC236}">
                <a16:creationId xmlns:a16="http://schemas.microsoft.com/office/drawing/2014/main" id="{A9F4071B-9D93-4965-B077-DD04D60BD737}"/>
              </a:ext>
            </a:extLst>
          </p:cNvPr>
          <p:cNvSpPr/>
          <p:nvPr/>
        </p:nvSpPr>
        <p:spPr>
          <a:xfrm rot="16200000">
            <a:off x="8220137" y="769454"/>
            <a:ext cx="2088381" cy="1491144"/>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Arrow: Chevron 4">
            <a:extLst>
              <a:ext uri="{FF2B5EF4-FFF2-40B4-BE49-F238E27FC236}">
                <a16:creationId xmlns:a16="http://schemas.microsoft.com/office/drawing/2014/main" id="{09C2CA71-4E79-48E3-9A7B-6DD570FB2EA0}"/>
              </a:ext>
            </a:extLst>
          </p:cNvPr>
          <p:cNvSpPr/>
          <p:nvPr/>
        </p:nvSpPr>
        <p:spPr>
          <a:xfrm rot="16200000">
            <a:off x="9834778" y="-640708"/>
            <a:ext cx="2416034" cy="2065785"/>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hevron 5">
            <a:extLst>
              <a:ext uri="{FF2B5EF4-FFF2-40B4-BE49-F238E27FC236}">
                <a16:creationId xmlns:a16="http://schemas.microsoft.com/office/drawing/2014/main" id="{2B8D7CED-56B8-4F85-AB0D-BBFCDE6E3526}"/>
              </a:ext>
            </a:extLst>
          </p:cNvPr>
          <p:cNvSpPr/>
          <p:nvPr/>
        </p:nvSpPr>
        <p:spPr>
          <a:xfrm rot="16200000">
            <a:off x="10743365" y="881143"/>
            <a:ext cx="1399046" cy="126560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576C31A6-3A4C-497B-B927-5F1759DF25B2}"/>
              </a:ext>
            </a:extLst>
          </p:cNvPr>
          <p:cNvSpPr/>
          <p:nvPr/>
        </p:nvSpPr>
        <p:spPr>
          <a:xfrm rot="16200000">
            <a:off x="9235228" y="2603320"/>
            <a:ext cx="1535184" cy="138191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EF46A5FF-597E-4395-9767-D557AC9C8414}"/>
              </a:ext>
            </a:extLst>
          </p:cNvPr>
          <p:cNvSpPr/>
          <p:nvPr/>
        </p:nvSpPr>
        <p:spPr>
          <a:xfrm rot="16200000">
            <a:off x="10896141" y="3202740"/>
            <a:ext cx="1326119" cy="1265600"/>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8A26FFC6-118E-467B-BB7E-ACD754F779B2}"/>
              </a:ext>
            </a:extLst>
          </p:cNvPr>
          <p:cNvSpPr/>
          <p:nvPr/>
        </p:nvSpPr>
        <p:spPr>
          <a:xfrm rot="16200000">
            <a:off x="11510812" y="2607604"/>
            <a:ext cx="613264" cy="516488"/>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4C8E8BDD-C5D9-4B75-9E35-886ED848C3D3}"/>
              </a:ext>
            </a:extLst>
          </p:cNvPr>
          <p:cNvSpPr/>
          <p:nvPr/>
        </p:nvSpPr>
        <p:spPr>
          <a:xfrm rot="16200000">
            <a:off x="8340972" y="4117470"/>
            <a:ext cx="2979140" cy="2623570"/>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E1046143-4F75-43E3-A166-0587B2732938}"/>
              </a:ext>
            </a:extLst>
          </p:cNvPr>
          <p:cNvSpPr/>
          <p:nvPr/>
        </p:nvSpPr>
        <p:spPr>
          <a:xfrm rot="16200000">
            <a:off x="9507345" y="5215845"/>
            <a:ext cx="3079817" cy="2289495"/>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12">
            <a:extLst>
              <a:ext uri="{FF2B5EF4-FFF2-40B4-BE49-F238E27FC236}">
                <a16:creationId xmlns:a16="http://schemas.microsoft.com/office/drawing/2014/main" id="{34D89056-490A-4073-A9DE-E00936D8B823}"/>
              </a:ext>
            </a:extLst>
          </p:cNvPr>
          <p:cNvCxnSpPr>
            <a:cxnSpLocks/>
          </p:cNvCxnSpPr>
          <p:nvPr/>
        </p:nvCxnSpPr>
        <p:spPr>
          <a:xfrm>
            <a:off x="971550" y="1513943"/>
            <a:ext cx="5164906"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22525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662031-A02E-4F09-96C5-D5DB82AA506B}"/>
              </a:ext>
            </a:extLst>
          </p:cNvPr>
          <p:cNvSpPr/>
          <p:nvPr/>
        </p:nvSpPr>
        <p:spPr>
          <a:xfrm>
            <a:off x="1164567" y="3045126"/>
            <a:ext cx="4356340" cy="3459192"/>
          </a:xfrm>
          <a:prstGeom prst="rect">
            <a:avLst/>
          </a:prstGeom>
          <a:solidFill>
            <a:srgbClr val="2159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AF60DC9-DCC7-4606-A08B-45C0102B6544}"/>
              </a:ext>
            </a:extLst>
          </p:cNvPr>
          <p:cNvSpPr/>
          <p:nvPr/>
        </p:nvSpPr>
        <p:spPr>
          <a:xfrm>
            <a:off x="6671093" y="3045126"/>
            <a:ext cx="4356340" cy="3459192"/>
          </a:xfrm>
          <a:prstGeom prst="rect">
            <a:avLst/>
          </a:prstGeom>
          <a:solidFill>
            <a:srgbClr val="2159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0DFF864-E209-4BE3-923B-86565CA088F3}"/>
              </a:ext>
            </a:extLst>
          </p:cNvPr>
          <p:cNvSpPr/>
          <p:nvPr/>
        </p:nvSpPr>
        <p:spPr>
          <a:xfrm>
            <a:off x="808008" y="250165"/>
            <a:ext cx="10575984" cy="1224951"/>
          </a:xfrm>
          <a:prstGeom prst="rect">
            <a:avLst/>
          </a:prstGeom>
          <a:noFill/>
          <a:ln w="76200">
            <a:solidFill>
              <a:srgbClr val="C3D6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rgbClr val="215968"/>
                </a:solidFill>
              </a:rPr>
              <a:t>FACILITATORS</a:t>
            </a:r>
          </a:p>
        </p:txBody>
      </p:sp>
      <p:sp>
        <p:nvSpPr>
          <p:cNvPr id="9" name="Text Placeholder 2">
            <a:extLst>
              <a:ext uri="{FF2B5EF4-FFF2-40B4-BE49-F238E27FC236}">
                <a16:creationId xmlns:a16="http://schemas.microsoft.com/office/drawing/2014/main" id="{E5913E07-449C-4DEB-821E-6FA6565471D9}"/>
              </a:ext>
            </a:extLst>
          </p:cNvPr>
          <p:cNvSpPr txBox="1">
            <a:spLocks/>
          </p:cNvSpPr>
          <p:nvPr/>
        </p:nvSpPr>
        <p:spPr>
          <a:xfrm>
            <a:off x="1164567" y="4992044"/>
            <a:ext cx="4356341" cy="1286160"/>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pt-BR" sz="4400" b="1" dirty="0">
                <a:solidFill>
                  <a:schemeClr val="bg1"/>
                </a:solidFill>
              </a:rPr>
              <a:t>Jacquelin Zubko-Cunha </a:t>
            </a:r>
          </a:p>
          <a:p>
            <a:pPr marL="0" indent="0" algn="ctr">
              <a:buNone/>
            </a:pPr>
            <a:r>
              <a:rPr lang="en-US" sz="3200" dirty="0">
                <a:solidFill>
                  <a:schemeClr val="bg1"/>
                </a:solidFill>
              </a:rPr>
              <a:t>Cultural Orientation Coordinator</a:t>
            </a:r>
          </a:p>
          <a:p>
            <a:pPr marL="0" indent="0" algn="ctr">
              <a:buNone/>
            </a:pPr>
            <a:r>
              <a:rPr lang="pt-BR" sz="3200" dirty="0">
                <a:solidFill>
                  <a:schemeClr val="bg1"/>
                </a:solidFill>
              </a:rPr>
              <a:t>USCCB</a:t>
            </a:r>
          </a:p>
        </p:txBody>
      </p:sp>
      <p:sp>
        <p:nvSpPr>
          <p:cNvPr id="10" name="Text Placeholder 2">
            <a:extLst>
              <a:ext uri="{FF2B5EF4-FFF2-40B4-BE49-F238E27FC236}">
                <a16:creationId xmlns:a16="http://schemas.microsoft.com/office/drawing/2014/main" id="{CD974D47-EDFA-474E-A3C0-A9B11539C384}"/>
              </a:ext>
            </a:extLst>
          </p:cNvPr>
          <p:cNvSpPr txBox="1">
            <a:spLocks/>
          </p:cNvSpPr>
          <p:nvPr/>
        </p:nvSpPr>
        <p:spPr>
          <a:xfrm>
            <a:off x="6671092" y="4919357"/>
            <a:ext cx="4356341" cy="14315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000" b="1" dirty="0">
                <a:solidFill>
                  <a:schemeClr val="bg1"/>
                </a:solidFill>
              </a:rPr>
              <a:t>Saghar </a:t>
            </a:r>
            <a:r>
              <a:rPr lang="en-US" sz="3100" b="1" dirty="0">
                <a:solidFill>
                  <a:schemeClr val="bg1"/>
                </a:solidFill>
              </a:rPr>
              <a:t>Roshan</a:t>
            </a:r>
          </a:p>
          <a:p>
            <a:pPr marL="0" indent="0" algn="ctr">
              <a:buNone/>
            </a:pPr>
            <a:r>
              <a:rPr lang="en-US" sz="2200" dirty="0">
                <a:solidFill>
                  <a:schemeClr val="bg1"/>
                </a:solidFill>
              </a:rPr>
              <a:t>R&amp;P Director</a:t>
            </a:r>
          </a:p>
          <a:p>
            <a:pPr marL="0" indent="0" algn="ctr">
              <a:buNone/>
            </a:pPr>
            <a:r>
              <a:rPr lang="en-US" sz="2200" dirty="0">
                <a:solidFill>
                  <a:schemeClr val="bg1"/>
                </a:solidFill>
              </a:rPr>
              <a:t>Catholic Charities of San Antonio</a:t>
            </a:r>
          </a:p>
        </p:txBody>
      </p:sp>
      <p:pic>
        <p:nvPicPr>
          <p:cNvPr id="13" name="Picture 12">
            <a:extLst>
              <a:ext uri="{FF2B5EF4-FFF2-40B4-BE49-F238E27FC236}">
                <a16:creationId xmlns:a16="http://schemas.microsoft.com/office/drawing/2014/main" id="{8CB71430-9AAB-4247-B598-2F369FC094B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864" r="8574"/>
          <a:stretch/>
        </p:blipFill>
        <p:spPr>
          <a:xfrm>
            <a:off x="7404737" y="1938643"/>
            <a:ext cx="2889049" cy="2450193"/>
          </a:xfrm>
          <a:prstGeom prst="rect">
            <a:avLst/>
          </a:prstGeom>
        </p:spPr>
      </p:pic>
      <p:pic>
        <p:nvPicPr>
          <p:cNvPr id="12" name="Picture 1" descr="https://usccb.sharepoint.com/sites/mrs/spo/brycs/Photos/Capture.JPG">
            <a:extLst>
              <a:ext uri="{FF2B5EF4-FFF2-40B4-BE49-F238E27FC236}">
                <a16:creationId xmlns:a16="http://schemas.microsoft.com/office/drawing/2014/main" id="{088B6AAE-F25A-4255-A2BB-5DC263AAE52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73" t="7023" r="-673" b="16700"/>
          <a:stretch/>
        </p:blipFill>
        <p:spPr bwMode="auto">
          <a:xfrm>
            <a:off x="2207071" y="2000439"/>
            <a:ext cx="2271331" cy="245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970738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A85FB-B3FA-4E0E-AB0E-FCFEC2B75279}"/>
              </a:ext>
            </a:extLst>
          </p:cNvPr>
          <p:cNvSpPr>
            <a:spLocks noGrp="1"/>
          </p:cNvSpPr>
          <p:nvPr>
            <p:ph type="title"/>
          </p:nvPr>
        </p:nvSpPr>
        <p:spPr>
          <a:noFill/>
        </p:spPr>
        <p:txBody>
          <a:bodyPr>
            <a:normAutofit/>
          </a:bodyPr>
          <a:lstStyle/>
          <a:p>
            <a:r>
              <a:rPr lang="en-US" sz="8800" dirty="0">
                <a:solidFill>
                  <a:srgbClr val="215968"/>
                </a:solidFill>
                <a:latin typeface="Tw Cen MT Condensed" panose="020B0606020104020203" pitchFamily="34" charset="0"/>
              </a:rPr>
              <a:t>Roll Call</a:t>
            </a:r>
          </a:p>
        </p:txBody>
      </p:sp>
      <p:sp>
        <p:nvSpPr>
          <p:cNvPr id="3" name="Content Placeholder 2">
            <a:extLst>
              <a:ext uri="{FF2B5EF4-FFF2-40B4-BE49-F238E27FC236}">
                <a16:creationId xmlns:a16="http://schemas.microsoft.com/office/drawing/2014/main" id="{46EC0DCD-24AA-4723-A2E1-9206B4FD5819}"/>
              </a:ext>
            </a:extLst>
          </p:cNvPr>
          <p:cNvSpPr>
            <a:spLocks noGrp="1"/>
          </p:cNvSpPr>
          <p:nvPr>
            <p:ph idx="1"/>
          </p:nvPr>
        </p:nvSpPr>
        <p:spPr>
          <a:xfrm>
            <a:off x="878657" y="1922285"/>
            <a:ext cx="3270650" cy="4351338"/>
          </a:xfrm>
        </p:spPr>
        <p:txBody>
          <a:bodyPr>
            <a:normAutofit/>
          </a:bodyPr>
          <a:lstStyle/>
          <a:p>
            <a:pPr marL="0" indent="0">
              <a:lnSpc>
                <a:spcPct val="200000"/>
              </a:lnSpc>
              <a:buNone/>
            </a:pPr>
            <a:r>
              <a:rPr lang="en-US" sz="3200" b="1" dirty="0">
                <a:solidFill>
                  <a:srgbClr val="215968"/>
                </a:solidFill>
                <a:latin typeface="Tw Cen MT" panose="020B0602020104020603" pitchFamily="34" charset="0"/>
              </a:rPr>
              <a:t>To confirm attendance, select your affiliate’s city and state.</a:t>
            </a:r>
          </a:p>
        </p:txBody>
      </p:sp>
      <p:sp>
        <p:nvSpPr>
          <p:cNvPr id="4" name="Arrow: Chevron 3">
            <a:extLst>
              <a:ext uri="{FF2B5EF4-FFF2-40B4-BE49-F238E27FC236}">
                <a16:creationId xmlns:a16="http://schemas.microsoft.com/office/drawing/2014/main" id="{A9F4071B-9D93-4965-B077-DD04D60BD737}"/>
              </a:ext>
            </a:extLst>
          </p:cNvPr>
          <p:cNvSpPr/>
          <p:nvPr/>
        </p:nvSpPr>
        <p:spPr>
          <a:xfrm rot="16200000">
            <a:off x="8220137" y="769454"/>
            <a:ext cx="2088381" cy="1491144"/>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Arrow: Chevron 4">
            <a:extLst>
              <a:ext uri="{FF2B5EF4-FFF2-40B4-BE49-F238E27FC236}">
                <a16:creationId xmlns:a16="http://schemas.microsoft.com/office/drawing/2014/main" id="{09C2CA71-4E79-48E3-9A7B-6DD570FB2EA0}"/>
              </a:ext>
            </a:extLst>
          </p:cNvPr>
          <p:cNvSpPr/>
          <p:nvPr/>
        </p:nvSpPr>
        <p:spPr>
          <a:xfrm rot="16200000">
            <a:off x="9834778" y="-640708"/>
            <a:ext cx="2416034" cy="2065785"/>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hevron 5">
            <a:extLst>
              <a:ext uri="{FF2B5EF4-FFF2-40B4-BE49-F238E27FC236}">
                <a16:creationId xmlns:a16="http://schemas.microsoft.com/office/drawing/2014/main" id="{2B8D7CED-56B8-4F85-AB0D-BBFCDE6E3526}"/>
              </a:ext>
            </a:extLst>
          </p:cNvPr>
          <p:cNvSpPr/>
          <p:nvPr/>
        </p:nvSpPr>
        <p:spPr>
          <a:xfrm rot="16200000">
            <a:off x="10743365" y="881143"/>
            <a:ext cx="1399046" cy="126560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576C31A6-3A4C-497B-B927-5F1759DF25B2}"/>
              </a:ext>
            </a:extLst>
          </p:cNvPr>
          <p:cNvSpPr/>
          <p:nvPr/>
        </p:nvSpPr>
        <p:spPr>
          <a:xfrm rot="16200000">
            <a:off x="9235228" y="2603320"/>
            <a:ext cx="1535184" cy="138191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EF46A5FF-597E-4395-9767-D557AC9C8414}"/>
              </a:ext>
            </a:extLst>
          </p:cNvPr>
          <p:cNvSpPr/>
          <p:nvPr/>
        </p:nvSpPr>
        <p:spPr>
          <a:xfrm rot="16200000">
            <a:off x="10896141" y="3202740"/>
            <a:ext cx="1326119" cy="1265600"/>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8A26FFC6-118E-467B-BB7E-ACD754F779B2}"/>
              </a:ext>
            </a:extLst>
          </p:cNvPr>
          <p:cNvSpPr/>
          <p:nvPr/>
        </p:nvSpPr>
        <p:spPr>
          <a:xfrm rot="16200000">
            <a:off x="11510812" y="2607604"/>
            <a:ext cx="613264" cy="516488"/>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4C8E8BDD-C5D9-4B75-9E35-886ED848C3D3}"/>
              </a:ext>
            </a:extLst>
          </p:cNvPr>
          <p:cNvSpPr/>
          <p:nvPr/>
        </p:nvSpPr>
        <p:spPr>
          <a:xfrm rot="16200000">
            <a:off x="8340972" y="4117470"/>
            <a:ext cx="2979140" cy="2623570"/>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E1046143-4F75-43E3-A166-0587B2732938}"/>
              </a:ext>
            </a:extLst>
          </p:cNvPr>
          <p:cNvSpPr/>
          <p:nvPr/>
        </p:nvSpPr>
        <p:spPr>
          <a:xfrm rot="16200000">
            <a:off x="9507345" y="5215845"/>
            <a:ext cx="3079817" cy="2289495"/>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12">
            <a:extLst>
              <a:ext uri="{FF2B5EF4-FFF2-40B4-BE49-F238E27FC236}">
                <a16:creationId xmlns:a16="http://schemas.microsoft.com/office/drawing/2014/main" id="{34D89056-490A-4073-A9DE-E00936D8B823}"/>
              </a:ext>
            </a:extLst>
          </p:cNvPr>
          <p:cNvCxnSpPr>
            <a:cxnSpLocks/>
          </p:cNvCxnSpPr>
          <p:nvPr/>
        </p:nvCxnSpPr>
        <p:spPr>
          <a:xfrm>
            <a:off x="971550" y="1513943"/>
            <a:ext cx="2582533"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096882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A85FB-B3FA-4E0E-AB0E-FCFEC2B75279}"/>
              </a:ext>
            </a:extLst>
          </p:cNvPr>
          <p:cNvSpPr>
            <a:spLocks noGrp="1"/>
          </p:cNvSpPr>
          <p:nvPr>
            <p:ph type="title"/>
          </p:nvPr>
        </p:nvSpPr>
        <p:spPr>
          <a:xfrm>
            <a:off x="760563" y="275314"/>
            <a:ext cx="10515600" cy="1325563"/>
          </a:xfrm>
          <a:noFill/>
        </p:spPr>
        <p:txBody>
          <a:bodyPr>
            <a:normAutofit/>
          </a:bodyPr>
          <a:lstStyle/>
          <a:p>
            <a:r>
              <a:rPr lang="en-US" sz="7200" dirty="0">
                <a:solidFill>
                  <a:srgbClr val="215968"/>
                </a:solidFill>
                <a:latin typeface="Tw Cen MT Condensed" panose="020B0606020104020203" pitchFamily="34" charset="0"/>
              </a:rPr>
              <a:t>File Share</a:t>
            </a:r>
          </a:p>
        </p:txBody>
      </p:sp>
      <p:cxnSp>
        <p:nvCxnSpPr>
          <p:cNvPr id="13" name="Straight Connector 12">
            <a:extLst>
              <a:ext uri="{FF2B5EF4-FFF2-40B4-BE49-F238E27FC236}">
                <a16:creationId xmlns:a16="http://schemas.microsoft.com/office/drawing/2014/main" id="{34D89056-490A-4073-A9DE-E00936D8B823}"/>
              </a:ext>
            </a:extLst>
          </p:cNvPr>
          <p:cNvCxnSpPr>
            <a:cxnSpLocks/>
          </p:cNvCxnSpPr>
          <p:nvPr/>
        </p:nvCxnSpPr>
        <p:spPr>
          <a:xfrm>
            <a:off x="893913" y="1424132"/>
            <a:ext cx="2617039"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84F541E-E42B-42F9-8AE0-598B7883CBC9}"/>
              </a:ext>
            </a:extLst>
          </p:cNvPr>
          <p:cNvSpPr txBox="1"/>
          <p:nvPr/>
        </p:nvSpPr>
        <p:spPr>
          <a:xfrm>
            <a:off x="8307845" y="3002522"/>
            <a:ext cx="3758184" cy="428884"/>
          </a:xfrm>
          <a:prstGeom prst="rect">
            <a:avLst/>
          </a:prstGeom>
          <a:noFill/>
        </p:spPr>
        <p:txBody>
          <a:bodyPr wrap="square" lIns="121891" tIns="60945" rIns="121891" bIns="60945" rtlCol="0">
            <a:noAutofit/>
          </a:bodyPr>
          <a:lstStyle/>
          <a:p>
            <a:r>
              <a:rPr lang="en-JM" sz="2800" dirty="0">
                <a:latin typeface="+mj-lt"/>
                <a:ea typeface="Calibri"/>
                <a:cs typeface="Lato Black"/>
              </a:rPr>
              <a:t>Select the document</a:t>
            </a:r>
          </a:p>
        </p:txBody>
      </p:sp>
      <p:sp>
        <p:nvSpPr>
          <p:cNvPr id="18" name="TextBox 17">
            <a:extLst>
              <a:ext uri="{FF2B5EF4-FFF2-40B4-BE49-F238E27FC236}">
                <a16:creationId xmlns:a16="http://schemas.microsoft.com/office/drawing/2014/main" id="{D2EFE423-8B14-4B25-BA8A-F80A0B6D04BE}"/>
              </a:ext>
            </a:extLst>
          </p:cNvPr>
          <p:cNvSpPr txBox="1"/>
          <p:nvPr/>
        </p:nvSpPr>
        <p:spPr>
          <a:xfrm>
            <a:off x="8307845" y="4434832"/>
            <a:ext cx="3758184" cy="428884"/>
          </a:xfrm>
          <a:prstGeom prst="rect">
            <a:avLst/>
          </a:prstGeom>
          <a:noFill/>
        </p:spPr>
        <p:txBody>
          <a:bodyPr wrap="square" lIns="121891" tIns="60945" rIns="121891" bIns="60945" rtlCol="0">
            <a:noAutofit/>
          </a:bodyPr>
          <a:lstStyle/>
          <a:p>
            <a:r>
              <a:rPr lang="en-JM" sz="2800" dirty="0">
                <a:latin typeface="+mj-lt"/>
                <a:ea typeface="Calibri"/>
                <a:cs typeface="Lato Black"/>
              </a:rPr>
              <a:t>Click “Download File”</a:t>
            </a:r>
          </a:p>
        </p:txBody>
      </p:sp>
      <p:sp>
        <p:nvSpPr>
          <p:cNvPr id="19" name="Freeform 146">
            <a:extLst>
              <a:ext uri="{FF2B5EF4-FFF2-40B4-BE49-F238E27FC236}">
                <a16:creationId xmlns:a16="http://schemas.microsoft.com/office/drawing/2014/main" id="{2A4AC337-52D5-4526-8B91-AB467643BBD8}"/>
              </a:ext>
            </a:extLst>
          </p:cNvPr>
          <p:cNvSpPr>
            <a:spLocks noEditPoints="1"/>
          </p:cNvSpPr>
          <p:nvPr/>
        </p:nvSpPr>
        <p:spPr bwMode="auto">
          <a:xfrm>
            <a:off x="7457814" y="4349991"/>
            <a:ext cx="585546" cy="736939"/>
          </a:xfrm>
          <a:custGeom>
            <a:avLst/>
            <a:gdLst>
              <a:gd name="T0" fmla="*/ 138 w 197"/>
              <a:gd name="T1" fmla="*/ 13 h 248"/>
              <a:gd name="T2" fmla="*/ 132 w 197"/>
              <a:gd name="T3" fmla="*/ 0 h 248"/>
              <a:gd name="T4" fmla="*/ 59 w 197"/>
              <a:gd name="T5" fmla="*/ 6 h 248"/>
              <a:gd name="T6" fmla="*/ 6 w 197"/>
              <a:gd name="T7" fmla="*/ 13 h 248"/>
              <a:gd name="T8" fmla="*/ 0 w 197"/>
              <a:gd name="T9" fmla="*/ 242 h 248"/>
              <a:gd name="T10" fmla="*/ 191 w 197"/>
              <a:gd name="T11" fmla="*/ 248 h 248"/>
              <a:gd name="T12" fmla="*/ 197 w 197"/>
              <a:gd name="T13" fmla="*/ 19 h 248"/>
              <a:gd name="T14" fmla="*/ 71 w 197"/>
              <a:gd name="T15" fmla="*/ 12 h 248"/>
              <a:gd name="T16" fmla="*/ 126 w 197"/>
              <a:gd name="T17" fmla="*/ 47 h 248"/>
              <a:gd name="T18" fmla="*/ 71 w 197"/>
              <a:gd name="T19" fmla="*/ 12 h 248"/>
              <a:gd name="T20" fmla="*/ 12 w 197"/>
              <a:gd name="T21" fmla="*/ 236 h 248"/>
              <a:gd name="T22" fmla="*/ 59 w 197"/>
              <a:gd name="T23" fmla="*/ 25 h 248"/>
              <a:gd name="T24" fmla="*/ 65 w 197"/>
              <a:gd name="T25" fmla="*/ 59 h 248"/>
              <a:gd name="T26" fmla="*/ 138 w 197"/>
              <a:gd name="T27" fmla="*/ 53 h 248"/>
              <a:gd name="T28" fmla="*/ 185 w 197"/>
              <a:gd name="T29" fmla="*/ 25 h 248"/>
              <a:gd name="T30" fmla="*/ 65 w 197"/>
              <a:gd name="T31" fmla="*/ 135 h 248"/>
              <a:gd name="T32" fmla="*/ 138 w 197"/>
              <a:gd name="T33" fmla="*/ 129 h 248"/>
              <a:gd name="T34" fmla="*/ 65 w 197"/>
              <a:gd name="T35" fmla="*/ 123 h 248"/>
              <a:gd name="T36" fmla="*/ 65 w 197"/>
              <a:gd name="T37" fmla="*/ 135 h 248"/>
              <a:gd name="T38" fmla="*/ 132 w 197"/>
              <a:gd name="T39" fmla="*/ 95 h 248"/>
              <a:gd name="T40" fmla="*/ 132 w 197"/>
              <a:gd name="T41" fmla="*/ 83 h 248"/>
              <a:gd name="T42" fmla="*/ 59 w 197"/>
              <a:gd name="T43" fmla="*/ 89 h 248"/>
              <a:gd name="T44" fmla="*/ 65 w 197"/>
              <a:gd name="T45" fmla="*/ 175 h 248"/>
              <a:gd name="T46" fmla="*/ 138 w 197"/>
              <a:gd name="T47" fmla="*/ 169 h 248"/>
              <a:gd name="T48" fmla="*/ 65 w 197"/>
              <a:gd name="T49" fmla="*/ 163 h 248"/>
              <a:gd name="T50" fmla="*/ 65 w 197"/>
              <a:gd name="T51" fmla="*/ 175 h 248"/>
              <a:gd name="T52" fmla="*/ 38 w 197"/>
              <a:gd name="T53" fmla="*/ 41 h 248"/>
              <a:gd name="T54" fmla="*/ 32 w 197"/>
              <a:gd name="T55" fmla="*/ 210 h 248"/>
              <a:gd name="T56" fmla="*/ 159 w 197"/>
              <a:gd name="T57" fmla="*/ 216 h 248"/>
              <a:gd name="T58" fmla="*/ 165 w 197"/>
              <a:gd name="T59" fmla="*/ 47 h 248"/>
              <a:gd name="T60" fmla="*/ 153 w 197"/>
              <a:gd name="T61" fmla="*/ 47 h 248"/>
              <a:gd name="T62" fmla="*/ 44 w 197"/>
              <a:gd name="T63" fmla="*/ 20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97" h="248">
                <a:moveTo>
                  <a:pt x="191" y="13"/>
                </a:moveTo>
                <a:cubicBezTo>
                  <a:pt x="138" y="13"/>
                  <a:pt x="138" y="13"/>
                  <a:pt x="138" y="13"/>
                </a:cubicBezTo>
                <a:cubicBezTo>
                  <a:pt x="138" y="6"/>
                  <a:pt x="138" y="6"/>
                  <a:pt x="138" y="6"/>
                </a:cubicBezTo>
                <a:cubicBezTo>
                  <a:pt x="138" y="3"/>
                  <a:pt x="135" y="0"/>
                  <a:pt x="132" y="0"/>
                </a:cubicBezTo>
                <a:cubicBezTo>
                  <a:pt x="65" y="0"/>
                  <a:pt x="65" y="0"/>
                  <a:pt x="65" y="0"/>
                </a:cubicBezTo>
                <a:cubicBezTo>
                  <a:pt x="62" y="0"/>
                  <a:pt x="59" y="3"/>
                  <a:pt x="59" y="6"/>
                </a:cubicBezTo>
                <a:cubicBezTo>
                  <a:pt x="59" y="13"/>
                  <a:pt x="59" y="13"/>
                  <a:pt x="59" y="13"/>
                </a:cubicBezTo>
                <a:cubicBezTo>
                  <a:pt x="6" y="13"/>
                  <a:pt x="6" y="13"/>
                  <a:pt x="6" y="13"/>
                </a:cubicBezTo>
                <a:cubicBezTo>
                  <a:pt x="2" y="13"/>
                  <a:pt x="0" y="16"/>
                  <a:pt x="0" y="19"/>
                </a:cubicBezTo>
                <a:cubicBezTo>
                  <a:pt x="0" y="242"/>
                  <a:pt x="0" y="242"/>
                  <a:pt x="0" y="242"/>
                </a:cubicBezTo>
                <a:cubicBezTo>
                  <a:pt x="0" y="246"/>
                  <a:pt x="2" y="248"/>
                  <a:pt x="6" y="248"/>
                </a:cubicBezTo>
                <a:cubicBezTo>
                  <a:pt x="191" y="248"/>
                  <a:pt x="191" y="248"/>
                  <a:pt x="191" y="248"/>
                </a:cubicBezTo>
                <a:cubicBezTo>
                  <a:pt x="194" y="248"/>
                  <a:pt x="197" y="246"/>
                  <a:pt x="197" y="242"/>
                </a:cubicBezTo>
                <a:cubicBezTo>
                  <a:pt x="197" y="19"/>
                  <a:pt x="197" y="19"/>
                  <a:pt x="197" y="19"/>
                </a:cubicBezTo>
                <a:cubicBezTo>
                  <a:pt x="197" y="16"/>
                  <a:pt x="194" y="13"/>
                  <a:pt x="191" y="13"/>
                </a:cubicBezTo>
                <a:close/>
                <a:moveTo>
                  <a:pt x="71" y="12"/>
                </a:moveTo>
                <a:cubicBezTo>
                  <a:pt x="126" y="12"/>
                  <a:pt x="126" y="12"/>
                  <a:pt x="126" y="12"/>
                </a:cubicBezTo>
                <a:cubicBezTo>
                  <a:pt x="126" y="47"/>
                  <a:pt x="126" y="47"/>
                  <a:pt x="126" y="47"/>
                </a:cubicBezTo>
                <a:cubicBezTo>
                  <a:pt x="71" y="47"/>
                  <a:pt x="71" y="47"/>
                  <a:pt x="71" y="47"/>
                </a:cubicBezTo>
                <a:lnTo>
                  <a:pt x="71" y="12"/>
                </a:lnTo>
                <a:close/>
                <a:moveTo>
                  <a:pt x="185" y="236"/>
                </a:moveTo>
                <a:cubicBezTo>
                  <a:pt x="12" y="236"/>
                  <a:pt x="12" y="236"/>
                  <a:pt x="12" y="236"/>
                </a:cubicBezTo>
                <a:cubicBezTo>
                  <a:pt x="12" y="25"/>
                  <a:pt x="12" y="25"/>
                  <a:pt x="12" y="25"/>
                </a:cubicBezTo>
                <a:cubicBezTo>
                  <a:pt x="59" y="25"/>
                  <a:pt x="59" y="25"/>
                  <a:pt x="59" y="25"/>
                </a:cubicBezTo>
                <a:cubicBezTo>
                  <a:pt x="59" y="53"/>
                  <a:pt x="59" y="53"/>
                  <a:pt x="59" y="53"/>
                </a:cubicBezTo>
                <a:cubicBezTo>
                  <a:pt x="59" y="57"/>
                  <a:pt x="62" y="59"/>
                  <a:pt x="65" y="59"/>
                </a:cubicBezTo>
                <a:cubicBezTo>
                  <a:pt x="132" y="59"/>
                  <a:pt x="132" y="59"/>
                  <a:pt x="132" y="59"/>
                </a:cubicBezTo>
                <a:cubicBezTo>
                  <a:pt x="135" y="59"/>
                  <a:pt x="138" y="57"/>
                  <a:pt x="138" y="53"/>
                </a:cubicBezTo>
                <a:cubicBezTo>
                  <a:pt x="138" y="25"/>
                  <a:pt x="138" y="25"/>
                  <a:pt x="138" y="25"/>
                </a:cubicBezTo>
                <a:cubicBezTo>
                  <a:pt x="185" y="25"/>
                  <a:pt x="185" y="25"/>
                  <a:pt x="185" y="25"/>
                </a:cubicBezTo>
                <a:lnTo>
                  <a:pt x="185" y="236"/>
                </a:lnTo>
                <a:close/>
                <a:moveTo>
                  <a:pt x="65" y="135"/>
                </a:moveTo>
                <a:cubicBezTo>
                  <a:pt x="132" y="135"/>
                  <a:pt x="132" y="135"/>
                  <a:pt x="132" y="135"/>
                </a:cubicBezTo>
                <a:cubicBezTo>
                  <a:pt x="135" y="135"/>
                  <a:pt x="138" y="132"/>
                  <a:pt x="138" y="129"/>
                </a:cubicBezTo>
                <a:cubicBezTo>
                  <a:pt x="138" y="125"/>
                  <a:pt x="135" y="123"/>
                  <a:pt x="132" y="123"/>
                </a:cubicBezTo>
                <a:cubicBezTo>
                  <a:pt x="65" y="123"/>
                  <a:pt x="65" y="123"/>
                  <a:pt x="65" y="123"/>
                </a:cubicBezTo>
                <a:cubicBezTo>
                  <a:pt x="62" y="123"/>
                  <a:pt x="59" y="125"/>
                  <a:pt x="59" y="129"/>
                </a:cubicBezTo>
                <a:cubicBezTo>
                  <a:pt x="59" y="132"/>
                  <a:pt x="62" y="135"/>
                  <a:pt x="65" y="135"/>
                </a:cubicBezTo>
                <a:close/>
                <a:moveTo>
                  <a:pt x="65" y="95"/>
                </a:moveTo>
                <a:cubicBezTo>
                  <a:pt x="132" y="95"/>
                  <a:pt x="132" y="95"/>
                  <a:pt x="132" y="95"/>
                </a:cubicBezTo>
                <a:cubicBezTo>
                  <a:pt x="135" y="95"/>
                  <a:pt x="138" y="92"/>
                  <a:pt x="138" y="89"/>
                </a:cubicBezTo>
                <a:cubicBezTo>
                  <a:pt x="138" y="85"/>
                  <a:pt x="135" y="83"/>
                  <a:pt x="132" y="83"/>
                </a:cubicBezTo>
                <a:cubicBezTo>
                  <a:pt x="65" y="83"/>
                  <a:pt x="65" y="83"/>
                  <a:pt x="65" y="83"/>
                </a:cubicBezTo>
                <a:cubicBezTo>
                  <a:pt x="62" y="83"/>
                  <a:pt x="59" y="85"/>
                  <a:pt x="59" y="89"/>
                </a:cubicBezTo>
                <a:cubicBezTo>
                  <a:pt x="59" y="92"/>
                  <a:pt x="62" y="95"/>
                  <a:pt x="65" y="95"/>
                </a:cubicBezTo>
                <a:close/>
                <a:moveTo>
                  <a:pt x="65" y="175"/>
                </a:moveTo>
                <a:cubicBezTo>
                  <a:pt x="132" y="175"/>
                  <a:pt x="132" y="175"/>
                  <a:pt x="132" y="175"/>
                </a:cubicBezTo>
                <a:cubicBezTo>
                  <a:pt x="135" y="175"/>
                  <a:pt x="138" y="172"/>
                  <a:pt x="138" y="169"/>
                </a:cubicBezTo>
                <a:cubicBezTo>
                  <a:pt x="138" y="165"/>
                  <a:pt x="135" y="163"/>
                  <a:pt x="132" y="163"/>
                </a:cubicBezTo>
                <a:cubicBezTo>
                  <a:pt x="65" y="163"/>
                  <a:pt x="65" y="163"/>
                  <a:pt x="65" y="163"/>
                </a:cubicBezTo>
                <a:cubicBezTo>
                  <a:pt x="62" y="163"/>
                  <a:pt x="59" y="165"/>
                  <a:pt x="59" y="169"/>
                </a:cubicBezTo>
                <a:cubicBezTo>
                  <a:pt x="59" y="172"/>
                  <a:pt x="62" y="175"/>
                  <a:pt x="65" y="175"/>
                </a:cubicBezTo>
                <a:close/>
                <a:moveTo>
                  <a:pt x="44" y="47"/>
                </a:moveTo>
                <a:cubicBezTo>
                  <a:pt x="44" y="44"/>
                  <a:pt x="41" y="41"/>
                  <a:pt x="38" y="41"/>
                </a:cubicBezTo>
                <a:cubicBezTo>
                  <a:pt x="34" y="41"/>
                  <a:pt x="32" y="44"/>
                  <a:pt x="32" y="47"/>
                </a:cubicBezTo>
                <a:cubicBezTo>
                  <a:pt x="32" y="210"/>
                  <a:pt x="32" y="210"/>
                  <a:pt x="32" y="210"/>
                </a:cubicBezTo>
                <a:cubicBezTo>
                  <a:pt x="32" y="214"/>
                  <a:pt x="34" y="216"/>
                  <a:pt x="38" y="216"/>
                </a:cubicBezTo>
                <a:cubicBezTo>
                  <a:pt x="159" y="216"/>
                  <a:pt x="159" y="216"/>
                  <a:pt x="159" y="216"/>
                </a:cubicBezTo>
                <a:cubicBezTo>
                  <a:pt x="162" y="216"/>
                  <a:pt x="165" y="214"/>
                  <a:pt x="165" y="210"/>
                </a:cubicBezTo>
                <a:cubicBezTo>
                  <a:pt x="165" y="47"/>
                  <a:pt x="165" y="47"/>
                  <a:pt x="165" y="47"/>
                </a:cubicBezTo>
                <a:cubicBezTo>
                  <a:pt x="165" y="44"/>
                  <a:pt x="162" y="41"/>
                  <a:pt x="159" y="41"/>
                </a:cubicBezTo>
                <a:cubicBezTo>
                  <a:pt x="156" y="41"/>
                  <a:pt x="153" y="44"/>
                  <a:pt x="153" y="47"/>
                </a:cubicBezTo>
                <a:cubicBezTo>
                  <a:pt x="153" y="204"/>
                  <a:pt x="153" y="204"/>
                  <a:pt x="153" y="204"/>
                </a:cubicBezTo>
                <a:cubicBezTo>
                  <a:pt x="44" y="204"/>
                  <a:pt x="44" y="204"/>
                  <a:pt x="44" y="204"/>
                </a:cubicBezTo>
                <a:lnTo>
                  <a:pt x="44" y="47"/>
                </a:lnTo>
                <a:close/>
              </a:path>
            </a:pathLst>
          </a:custGeom>
          <a:solidFill>
            <a:schemeClr val="tx1">
              <a:lumMod val="75000"/>
              <a:lumOff val="25000"/>
            </a:schemeClr>
          </a:solidFill>
          <a:ln>
            <a:noFill/>
          </a:ln>
        </p:spPr>
        <p:txBody>
          <a:bodyPr vert="horz" wrap="square" lIns="91392" tIns="45696" rIns="91392" bIns="45696" numCol="1" anchor="t" anchorCtr="0" compatLnSpc="1">
            <a:prstTxWarp prst="textNoShape">
              <a:avLst/>
            </a:prstTxWarp>
          </a:bodyPr>
          <a:lstStyle/>
          <a:p>
            <a:endParaRPr lang="en-US" sz="2399" dirty="0"/>
          </a:p>
        </p:txBody>
      </p:sp>
      <p:pic>
        <p:nvPicPr>
          <p:cNvPr id="20" name="Picture 19">
            <a:extLst>
              <a:ext uri="{FF2B5EF4-FFF2-40B4-BE49-F238E27FC236}">
                <a16:creationId xmlns:a16="http://schemas.microsoft.com/office/drawing/2014/main" id="{FFE5E478-2435-41FF-92C0-1724A9CB6BFA}"/>
              </a:ext>
            </a:extLst>
          </p:cNvPr>
          <p:cNvPicPr>
            <a:picLocks noChangeAspect="1"/>
          </p:cNvPicPr>
          <p:nvPr/>
        </p:nvPicPr>
        <p:blipFill rotWithShape="1">
          <a:blip r:embed="rId3"/>
          <a:srcRect t="23574"/>
          <a:stretch/>
        </p:blipFill>
        <p:spPr>
          <a:xfrm>
            <a:off x="850332" y="1896747"/>
            <a:ext cx="6049735" cy="4033074"/>
          </a:xfrm>
          <a:prstGeom prst="rect">
            <a:avLst/>
          </a:prstGeom>
          <a:ln>
            <a:solidFill>
              <a:schemeClr val="tx1">
                <a:lumMod val="75000"/>
                <a:lumOff val="25000"/>
              </a:schemeClr>
            </a:solidFill>
          </a:ln>
        </p:spPr>
      </p:pic>
      <p:pic>
        <p:nvPicPr>
          <p:cNvPr id="21" name="sd2437b8018b437e82dea98c8b6a5848">
            <a:extLst>
              <a:ext uri="{FF2B5EF4-FFF2-40B4-BE49-F238E27FC236}">
                <a16:creationId xmlns:a16="http://schemas.microsoft.com/office/drawing/2014/main" id="{32A4D175-AAA0-4B3C-A6DB-EA5CE3FB76E7}"/>
              </a:ext>
            </a:extLst>
          </p:cNvPr>
          <p:cNvPicPr>
            <a:picLocks/>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07341" y="2802000"/>
            <a:ext cx="828130" cy="829928"/>
          </a:xfrm>
          <a:prstGeom prst="rect">
            <a:avLst/>
          </a:prstGeom>
        </p:spPr>
      </p:pic>
      <p:sp>
        <p:nvSpPr>
          <p:cNvPr id="22" name="Arrow: Left 21">
            <a:extLst>
              <a:ext uri="{FF2B5EF4-FFF2-40B4-BE49-F238E27FC236}">
                <a16:creationId xmlns:a16="http://schemas.microsoft.com/office/drawing/2014/main" id="{B4B305A9-9B4B-40DF-8A87-10D4CFA7180E}"/>
              </a:ext>
            </a:extLst>
          </p:cNvPr>
          <p:cNvSpPr/>
          <p:nvPr/>
        </p:nvSpPr>
        <p:spPr>
          <a:xfrm rot="19975450">
            <a:off x="3045999" y="3688802"/>
            <a:ext cx="1516293" cy="561304"/>
          </a:xfrm>
          <a:prstGeom prst="leftArrow">
            <a:avLst/>
          </a:prstGeom>
          <a:solidFill>
            <a:schemeClr val="accent2">
              <a:lumMod val="75000"/>
            </a:schemeClr>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23" name="Arrow: Left 22">
            <a:extLst>
              <a:ext uri="{FF2B5EF4-FFF2-40B4-BE49-F238E27FC236}">
                <a16:creationId xmlns:a16="http://schemas.microsoft.com/office/drawing/2014/main" id="{84C733C9-E0E6-4004-BB8F-55F2A7A63764}"/>
              </a:ext>
            </a:extLst>
          </p:cNvPr>
          <p:cNvSpPr/>
          <p:nvPr/>
        </p:nvSpPr>
        <p:spPr>
          <a:xfrm rot="655162">
            <a:off x="1905646" y="5649168"/>
            <a:ext cx="1516293" cy="561304"/>
          </a:xfrm>
          <a:prstGeom prst="leftArrow">
            <a:avLst/>
          </a:prstGeom>
          <a:solidFill>
            <a:schemeClr val="accent2">
              <a:lumMod val="75000"/>
            </a:schemeClr>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397750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3F63B7D-2660-48C7-BDE4-EC62B00B8CCA}"/>
              </a:ext>
            </a:extLst>
          </p:cNvPr>
          <p:cNvSpPr/>
          <p:nvPr/>
        </p:nvSpPr>
        <p:spPr>
          <a:xfrm>
            <a:off x="0" y="0"/>
            <a:ext cx="12192000" cy="6858000"/>
          </a:xfrm>
          <a:prstGeom prst="rect">
            <a:avLst/>
          </a:prstGeom>
          <a:solidFill>
            <a:srgbClr val="2159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FCCF6DE-2B38-46F5-B3FE-692F210BCD8C}"/>
              </a:ext>
            </a:extLst>
          </p:cNvPr>
          <p:cNvSpPr/>
          <p:nvPr/>
        </p:nvSpPr>
        <p:spPr>
          <a:xfrm>
            <a:off x="500062" y="481012"/>
            <a:ext cx="11191875" cy="58959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411B4E-12FA-4DDB-875F-222CF42C4950}"/>
              </a:ext>
            </a:extLst>
          </p:cNvPr>
          <p:cNvSpPr>
            <a:spLocks noGrp="1"/>
          </p:cNvSpPr>
          <p:nvPr>
            <p:ph type="title"/>
          </p:nvPr>
        </p:nvSpPr>
        <p:spPr>
          <a:xfrm>
            <a:off x="838200" y="681037"/>
            <a:ext cx="10515600" cy="1325563"/>
          </a:xfrm>
        </p:spPr>
        <p:txBody>
          <a:bodyPr>
            <a:normAutofit/>
          </a:bodyPr>
          <a:lstStyle/>
          <a:p>
            <a:r>
              <a:rPr lang="en-US" sz="8000" dirty="0">
                <a:solidFill>
                  <a:srgbClr val="215968"/>
                </a:solidFill>
                <a:latin typeface="Tw Cen MT Condensed" panose="020B0606020104020203" pitchFamily="34" charset="0"/>
              </a:rPr>
              <a:t>AGENDA</a:t>
            </a:r>
          </a:p>
        </p:txBody>
      </p:sp>
      <p:sp>
        <p:nvSpPr>
          <p:cNvPr id="3" name="Content Placeholder 2">
            <a:extLst>
              <a:ext uri="{FF2B5EF4-FFF2-40B4-BE49-F238E27FC236}">
                <a16:creationId xmlns:a16="http://schemas.microsoft.com/office/drawing/2014/main" id="{C858865A-A56C-4CFB-8213-B7E4177DB4C5}"/>
              </a:ext>
            </a:extLst>
          </p:cNvPr>
          <p:cNvSpPr>
            <a:spLocks noGrp="1"/>
          </p:cNvSpPr>
          <p:nvPr>
            <p:ph idx="1"/>
          </p:nvPr>
        </p:nvSpPr>
        <p:spPr>
          <a:xfrm>
            <a:off x="838199" y="2206625"/>
            <a:ext cx="10515600" cy="3708400"/>
          </a:xfrm>
        </p:spPr>
        <p:txBody>
          <a:bodyPr>
            <a:normAutofit/>
          </a:bodyPr>
          <a:lstStyle/>
          <a:p>
            <a:pPr>
              <a:lnSpc>
                <a:spcPct val="150000"/>
              </a:lnSpc>
            </a:pPr>
            <a:r>
              <a:rPr lang="en-US" sz="3200" dirty="0">
                <a:solidFill>
                  <a:srgbClr val="215968"/>
                </a:solidFill>
              </a:rPr>
              <a:t>CO Objectives and Indicators: US Laws</a:t>
            </a:r>
          </a:p>
          <a:p>
            <a:pPr>
              <a:lnSpc>
                <a:spcPct val="150000"/>
              </a:lnSpc>
            </a:pPr>
            <a:r>
              <a:rPr lang="en-US" sz="3200" dirty="0">
                <a:solidFill>
                  <a:srgbClr val="215968"/>
                </a:solidFill>
              </a:rPr>
              <a:t>Discussion: </a:t>
            </a:r>
            <a:r>
              <a:rPr lang="en-US" sz="3200" i="1" dirty="0">
                <a:solidFill>
                  <a:srgbClr val="C3D69B"/>
                </a:solidFill>
              </a:rPr>
              <a:t>Domestic Violence</a:t>
            </a:r>
          </a:p>
          <a:p>
            <a:pPr>
              <a:lnSpc>
                <a:spcPct val="150000"/>
              </a:lnSpc>
            </a:pPr>
            <a:r>
              <a:rPr lang="en-US" sz="3200" dirty="0">
                <a:solidFill>
                  <a:srgbClr val="215968"/>
                </a:solidFill>
              </a:rPr>
              <a:t>Upcoming </a:t>
            </a:r>
            <a:r>
              <a:rPr lang="en-US" sz="3200" dirty="0" err="1">
                <a:solidFill>
                  <a:srgbClr val="215968"/>
                </a:solidFill>
              </a:rPr>
              <a:t>CoP</a:t>
            </a:r>
            <a:r>
              <a:rPr lang="en-US" sz="3200" dirty="0">
                <a:solidFill>
                  <a:srgbClr val="215968"/>
                </a:solidFill>
              </a:rPr>
              <a:t> Calls</a:t>
            </a:r>
            <a:endParaRPr lang="en-US" sz="3200" dirty="0">
              <a:solidFill>
                <a:schemeClr val="bg1"/>
              </a:solidFill>
            </a:endParaRPr>
          </a:p>
        </p:txBody>
      </p:sp>
      <p:cxnSp>
        <p:nvCxnSpPr>
          <p:cNvPr id="6" name="Straight Connector 5">
            <a:extLst>
              <a:ext uri="{FF2B5EF4-FFF2-40B4-BE49-F238E27FC236}">
                <a16:creationId xmlns:a16="http://schemas.microsoft.com/office/drawing/2014/main" id="{CEE0CDE1-4071-45C6-9B9E-FDCC39624B4A}"/>
              </a:ext>
            </a:extLst>
          </p:cNvPr>
          <p:cNvCxnSpPr>
            <a:cxnSpLocks/>
          </p:cNvCxnSpPr>
          <p:nvPr/>
        </p:nvCxnSpPr>
        <p:spPr>
          <a:xfrm>
            <a:off x="933450" y="1885950"/>
            <a:ext cx="10096500"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37342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A85FB-B3FA-4E0E-AB0E-FCFEC2B75279}"/>
              </a:ext>
            </a:extLst>
          </p:cNvPr>
          <p:cNvSpPr>
            <a:spLocks noGrp="1"/>
          </p:cNvSpPr>
          <p:nvPr>
            <p:ph type="title"/>
          </p:nvPr>
        </p:nvSpPr>
        <p:spPr>
          <a:xfrm>
            <a:off x="838200" y="63201"/>
            <a:ext cx="10515600" cy="1325563"/>
          </a:xfrm>
          <a:noFill/>
        </p:spPr>
        <p:txBody>
          <a:bodyPr>
            <a:normAutofit/>
          </a:bodyPr>
          <a:lstStyle/>
          <a:p>
            <a:pPr algn="ctr"/>
            <a:r>
              <a:rPr lang="en-US" sz="7200" dirty="0">
                <a:solidFill>
                  <a:srgbClr val="215968"/>
                </a:solidFill>
                <a:latin typeface="Tw Cen MT Condensed" panose="020B0606020104020203" pitchFamily="34" charset="0"/>
              </a:rPr>
              <a:t>CO Objectives and Indicators</a:t>
            </a:r>
          </a:p>
        </p:txBody>
      </p:sp>
      <p:cxnSp>
        <p:nvCxnSpPr>
          <p:cNvPr id="13" name="Straight Connector 12">
            <a:extLst>
              <a:ext uri="{FF2B5EF4-FFF2-40B4-BE49-F238E27FC236}">
                <a16:creationId xmlns:a16="http://schemas.microsoft.com/office/drawing/2014/main" id="{34D89056-490A-4073-A9DE-E00936D8B823}"/>
              </a:ext>
            </a:extLst>
          </p:cNvPr>
          <p:cNvCxnSpPr>
            <a:cxnSpLocks/>
          </p:cNvCxnSpPr>
          <p:nvPr/>
        </p:nvCxnSpPr>
        <p:spPr>
          <a:xfrm>
            <a:off x="2277194" y="1237898"/>
            <a:ext cx="7637612"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graphicFrame>
        <p:nvGraphicFramePr>
          <p:cNvPr id="16" name="Table 15">
            <a:extLst>
              <a:ext uri="{FF2B5EF4-FFF2-40B4-BE49-F238E27FC236}">
                <a16:creationId xmlns:a16="http://schemas.microsoft.com/office/drawing/2014/main" id="{5A632BE4-250F-45A9-8C08-399A32B8D79B}"/>
              </a:ext>
            </a:extLst>
          </p:cNvPr>
          <p:cNvGraphicFramePr>
            <a:graphicFrameLocks noGrp="1"/>
          </p:cNvGraphicFramePr>
          <p:nvPr>
            <p:extLst>
              <p:ext uri="{D42A27DB-BD31-4B8C-83A1-F6EECF244321}">
                <p14:modId xmlns:p14="http://schemas.microsoft.com/office/powerpoint/2010/main" val="3640268779"/>
              </p:ext>
            </p:extLst>
          </p:nvPr>
        </p:nvGraphicFramePr>
        <p:xfrm>
          <a:off x="1171484" y="1517662"/>
          <a:ext cx="9849034" cy="4094480"/>
        </p:xfrm>
        <a:graphic>
          <a:graphicData uri="http://schemas.openxmlformats.org/drawingml/2006/table">
            <a:tbl>
              <a:tblPr firstRow="1" bandRow="1">
                <a:tableStyleId>{93296810-A885-4BE3-A3E7-6D5BEEA58F35}</a:tableStyleId>
              </a:tblPr>
              <a:tblGrid>
                <a:gridCol w="2848426">
                  <a:extLst>
                    <a:ext uri="{9D8B030D-6E8A-4147-A177-3AD203B41FA5}">
                      <a16:colId xmlns:a16="http://schemas.microsoft.com/office/drawing/2014/main" val="4127443225"/>
                    </a:ext>
                  </a:extLst>
                </a:gridCol>
                <a:gridCol w="7000608">
                  <a:extLst>
                    <a:ext uri="{9D8B030D-6E8A-4147-A177-3AD203B41FA5}">
                      <a16:colId xmlns:a16="http://schemas.microsoft.com/office/drawing/2014/main" val="3377731878"/>
                    </a:ext>
                  </a:extLst>
                </a:gridCol>
              </a:tblGrid>
              <a:tr h="370840">
                <a:tc gridSpan="2">
                  <a:txBody>
                    <a:bodyPr/>
                    <a:lstStyle/>
                    <a:p>
                      <a:r>
                        <a:rPr lang="en-US" sz="1800" dirty="0"/>
                        <a:t>U.S.</a:t>
                      </a:r>
                      <a:r>
                        <a:rPr lang="en-US" sz="1800" baseline="0" dirty="0"/>
                        <a:t> LAWS</a:t>
                      </a:r>
                      <a:endParaRPr lang="en-US" sz="1800" dirty="0"/>
                    </a:p>
                  </a:txBody>
                  <a:tcPr/>
                </a:tc>
                <a:tc hMerge="1">
                  <a:txBody>
                    <a:bodyPr/>
                    <a:lstStyle/>
                    <a:p>
                      <a:endParaRPr lang="en-US" sz="1400" dirty="0"/>
                    </a:p>
                  </a:txBody>
                  <a:tcPr/>
                </a:tc>
                <a:extLst>
                  <a:ext uri="{0D108BD9-81ED-4DB2-BD59-A6C34878D82A}">
                    <a16:rowId xmlns:a16="http://schemas.microsoft.com/office/drawing/2014/main" val="915384065"/>
                  </a:ext>
                </a:extLst>
              </a:tr>
              <a:tr h="370840">
                <a:tc>
                  <a:txBody>
                    <a:bodyPr/>
                    <a:lstStyle/>
                    <a:p>
                      <a:r>
                        <a:rPr lang="en-US" sz="1400" dirty="0"/>
                        <a:t>CONTENT OBJECTIVE</a:t>
                      </a:r>
                      <a:endParaRPr lang="en-US" sz="1400" b="1" dirty="0"/>
                    </a:p>
                  </a:txBody>
                  <a:tcPr/>
                </a:tc>
                <a:tc>
                  <a:txBody>
                    <a:bodyPr/>
                    <a:lstStyle/>
                    <a:p>
                      <a:r>
                        <a:rPr lang="en-US" sz="1400" dirty="0"/>
                        <a:t>LEARNING INDICATORS</a:t>
                      </a:r>
                      <a:endParaRPr lang="en-US" sz="1400" b="1" dirty="0"/>
                    </a:p>
                  </a:txBody>
                  <a:tcPr/>
                </a:tc>
                <a:extLst>
                  <a:ext uri="{0D108BD9-81ED-4DB2-BD59-A6C34878D82A}">
                    <a16:rowId xmlns:a16="http://schemas.microsoft.com/office/drawing/2014/main" val="2318324738"/>
                  </a:ext>
                </a:extLst>
              </a:tr>
              <a:tr h="370840">
                <a:tc>
                  <a:txBody>
                    <a:bodyPr/>
                    <a:lstStyle/>
                    <a:p>
                      <a:r>
                        <a:rPr lang="en-US" sz="1400" dirty="0"/>
                        <a:t>The U.S. is governed by the rule of law</a:t>
                      </a:r>
                    </a:p>
                  </a:txBody>
                  <a:tcPr/>
                </a:tc>
                <a:tc>
                  <a:txBody>
                    <a:bodyPr/>
                    <a:lstStyle/>
                    <a:p>
                      <a:pPr marL="285750" indent="-285750">
                        <a:buFont typeface="Arial" panose="020B0604020202020204" pitchFamily="34" charset="0"/>
                        <a:buChar char="•"/>
                      </a:pPr>
                      <a:r>
                        <a:rPr lang="en-US" sz="1400" dirty="0"/>
                        <a:t>Participants understand that they have a responsibility to know American laws</a:t>
                      </a:r>
                    </a:p>
                    <a:p>
                      <a:pPr marL="285750" indent="-285750">
                        <a:buFont typeface="Arial" panose="020B0604020202020204" pitchFamily="34" charset="0"/>
                        <a:buChar char="•"/>
                      </a:pPr>
                      <a:r>
                        <a:rPr lang="en-US" sz="1400" dirty="0"/>
                        <a:t>Participants understand that they have accountability under the law </a:t>
                      </a:r>
                    </a:p>
                  </a:txBody>
                  <a:tcPr/>
                </a:tc>
                <a:extLst>
                  <a:ext uri="{0D108BD9-81ED-4DB2-BD59-A6C34878D82A}">
                    <a16:rowId xmlns:a16="http://schemas.microsoft.com/office/drawing/2014/main" val="1677547311"/>
                  </a:ext>
                </a:extLst>
              </a:tr>
              <a:tr h="370840">
                <a:tc>
                  <a:txBody>
                    <a:bodyPr/>
                    <a:lstStyle/>
                    <a:p>
                      <a:r>
                        <a:rPr lang="en-US" sz="1400" dirty="0"/>
                        <a:t>There are legal rights and restrictions related to family life</a:t>
                      </a:r>
                    </a:p>
                  </a:txBody>
                  <a:tcPr/>
                </a:tc>
                <a:tc>
                  <a:txBody>
                    <a:bodyPr/>
                    <a:lstStyle/>
                    <a:p>
                      <a:pPr marL="285750" indent="-285750">
                        <a:buFont typeface="Arial" panose="020B0604020202020204" pitchFamily="34" charset="0"/>
                        <a:buChar char="•"/>
                      </a:pPr>
                      <a:r>
                        <a:rPr lang="en-US" sz="1400" dirty="0"/>
                        <a:t>Participants understand laws and norms for the use of alcohol, tobacco, drugs, and firearms </a:t>
                      </a:r>
                    </a:p>
                    <a:p>
                      <a:pPr marL="285750" indent="-285750">
                        <a:buFont typeface="Arial" panose="020B0604020202020204" pitchFamily="34" charset="0"/>
                        <a:buChar char="•"/>
                      </a:pPr>
                      <a:r>
                        <a:rPr lang="en-US" sz="1400" dirty="0"/>
                        <a:t>Participants understand laws and norms related to sexual harassment </a:t>
                      </a:r>
                    </a:p>
                  </a:txBody>
                  <a:tcPr/>
                </a:tc>
                <a:extLst>
                  <a:ext uri="{0D108BD9-81ED-4DB2-BD59-A6C34878D82A}">
                    <a16:rowId xmlns:a16="http://schemas.microsoft.com/office/drawing/2014/main" val="3646998595"/>
                  </a:ext>
                </a:extLst>
              </a:tr>
              <a:tr h="365760">
                <a:tc>
                  <a:txBody>
                    <a:bodyPr/>
                    <a:lstStyle/>
                    <a:p>
                      <a:r>
                        <a:rPr lang="en-US" sz="1400" dirty="0"/>
                        <a:t>There are rights and responsibilities related to U.S. residency and citizenship </a:t>
                      </a:r>
                    </a:p>
                  </a:txBody>
                  <a:tcPr/>
                </a:tc>
                <a:tc>
                  <a:txBody>
                    <a:bodyPr/>
                    <a:lstStyle/>
                    <a:p>
                      <a:pPr marL="285750" indent="-285750">
                        <a:buFont typeface="Arial" panose="020B0604020202020204" pitchFamily="34" charset="0"/>
                        <a:buChar char="•"/>
                      </a:pPr>
                      <a:r>
                        <a:rPr lang="en-US" sz="1400" dirty="0"/>
                        <a:t>Participants know laws regarding </a:t>
                      </a:r>
                      <a:r>
                        <a:rPr lang="en-US" sz="1400" b="1" dirty="0"/>
                        <a:t>domestic violence </a:t>
                      </a:r>
                    </a:p>
                    <a:p>
                      <a:pPr marL="285750" indent="-285750">
                        <a:buFont typeface="Arial" panose="020B0604020202020204" pitchFamily="34" charset="0"/>
                        <a:buChar char="•"/>
                      </a:pPr>
                      <a:r>
                        <a:rPr lang="en-US" sz="1400" dirty="0"/>
                        <a:t>Participants know laws regarding child supervision, neglect, and abuse, including acceptable methods of disciplining a child </a:t>
                      </a:r>
                    </a:p>
                  </a:txBody>
                  <a:tcPr/>
                </a:tc>
                <a:extLst>
                  <a:ext uri="{0D108BD9-81ED-4DB2-BD59-A6C34878D82A}">
                    <a16:rowId xmlns:a16="http://schemas.microsoft.com/office/drawing/2014/main" val="593830209"/>
                  </a:ext>
                </a:extLst>
              </a:tr>
              <a:tr h="365760">
                <a:tc>
                  <a:txBody>
                    <a:bodyPr/>
                    <a:lstStyle/>
                    <a:p>
                      <a:r>
                        <a:rPr lang="en-US" sz="1400" dirty="0"/>
                        <a:t>There are rights and responsibilities related to U.S. residency and citizenship </a:t>
                      </a:r>
                    </a:p>
                  </a:txBody>
                  <a:tcPr/>
                </a:tc>
                <a:tc>
                  <a:txBody>
                    <a:bodyPr/>
                    <a:lstStyle/>
                    <a:p>
                      <a:pPr marL="285750" indent="-285750">
                        <a:buFont typeface="Arial" panose="020B0604020202020204" pitchFamily="34" charset="0"/>
                        <a:buChar char="•"/>
                      </a:pPr>
                      <a:r>
                        <a:rPr lang="en-US" sz="1400" dirty="0"/>
                        <a:t>Participants are aware of basic civil rights (e.g., right to free speech, assembly, worship, legal assistance) </a:t>
                      </a:r>
                    </a:p>
                    <a:p>
                      <a:pPr marL="285750" indent="-285750">
                        <a:buFont typeface="Arial" panose="020B0604020202020204" pitchFamily="34" charset="0"/>
                        <a:buChar char="•"/>
                      </a:pPr>
                      <a:r>
                        <a:rPr lang="en-US" sz="1400" dirty="0"/>
                        <a:t>Participants understand that when they become citizens they will have the right to vote </a:t>
                      </a:r>
                    </a:p>
                    <a:p>
                      <a:pPr marL="285750" indent="-285750">
                        <a:buFont typeface="Arial" panose="020B0604020202020204" pitchFamily="34" charset="0"/>
                        <a:buChar char="•"/>
                      </a:pPr>
                      <a:r>
                        <a:rPr lang="en-US" sz="1400" dirty="0"/>
                        <a:t>Participants understand the importance of selective service registration and implications if they do not register </a:t>
                      </a:r>
                    </a:p>
                    <a:p>
                      <a:pPr marL="285750" indent="-285750">
                        <a:buFont typeface="Arial" panose="020B0604020202020204" pitchFamily="34" charset="0"/>
                        <a:buChar char="•"/>
                      </a:pPr>
                      <a:r>
                        <a:rPr lang="en-US" sz="1400" dirty="0"/>
                        <a:t>Participants understand that breaking the law may affect their legal status </a:t>
                      </a:r>
                    </a:p>
                  </a:txBody>
                  <a:tcPr/>
                </a:tc>
                <a:extLst>
                  <a:ext uri="{0D108BD9-81ED-4DB2-BD59-A6C34878D82A}">
                    <a16:rowId xmlns:a16="http://schemas.microsoft.com/office/drawing/2014/main" val="10005"/>
                  </a:ext>
                </a:extLst>
              </a:tr>
            </a:tbl>
          </a:graphicData>
        </a:graphic>
      </p:graphicFrame>
    </p:spTree>
    <p:custDataLst>
      <p:tags r:id="rId1"/>
    </p:custDataLst>
    <p:extLst>
      <p:ext uri="{BB962C8B-B14F-4D97-AF65-F5344CB8AC3E}">
        <p14:creationId xmlns:p14="http://schemas.microsoft.com/office/powerpoint/2010/main" val="2564973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Chevron 3">
            <a:extLst>
              <a:ext uri="{FF2B5EF4-FFF2-40B4-BE49-F238E27FC236}">
                <a16:creationId xmlns:a16="http://schemas.microsoft.com/office/drawing/2014/main" id="{A9F4071B-9D93-4965-B077-DD04D60BD737}"/>
              </a:ext>
            </a:extLst>
          </p:cNvPr>
          <p:cNvSpPr/>
          <p:nvPr/>
        </p:nvSpPr>
        <p:spPr>
          <a:xfrm rot="16200000">
            <a:off x="8220137" y="769454"/>
            <a:ext cx="2088381" cy="1491144"/>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58EA85FB-B3FA-4E0E-AB0E-FCFEC2B75279}"/>
              </a:ext>
            </a:extLst>
          </p:cNvPr>
          <p:cNvSpPr>
            <a:spLocks noGrp="1"/>
          </p:cNvSpPr>
          <p:nvPr>
            <p:ph type="title"/>
          </p:nvPr>
        </p:nvSpPr>
        <p:spPr>
          <a:noFill/>
        </p:spPr>
        <p:txBody>
          <a:bodyPr>
            <a:noAutofit/>
          </a:bodyPr>
          <a:lstStyle/>
          <a:p>
            <a:r>
              <a:rPr lang="en-US" sz="5400" dirty="0">
                <a:solidFill>
                  <a:srgbClr val="215968"/>
                </a:solidFill>
                <a:latin typeface="Tw Cen MT Condensed" panose="020B0606020104020203" pitchFamily="34" charset="0"/>
              </a:rPr>
              <a:t>Trends &amp; Challenges</a:t>
            </a:r>
          </a:p>
        </p:txBody>
      </p:sp>
      <p:sp>
        <p:nvSpPr>
          <p:cNvPr id="3" name="Content Placeholder 2">
            <a:extLst>
              <a:ext uri="{FF2B5EF4-FFF2-40B4-BE49-F238E27FC236}">
                <a16:creationId xmlns:a16="http://schemas.microsoft.com/office/drawing/2014/main" id="{46EC0DCD-24AA-4723-A2E1-9206B4FD5819}"/>
              </a:ext>
            </a:extLst>
          </p:cNvPr>
          <p:cNvSpPr>
            <a:spLocks noGrp="1"/>
          </p:cNvSpPr>
          <p:nvPr>
            <p:ph idx="1"/>
          </p:nvPr>
        </p:nvSpPr>
        <p:spPr>
          <a:xfrm>
            <a:off x="878656" y="1922285"/>
            <a:ext cx="7126657" cy="4351338"/>
          </a:xfrm>
        </p:spPr>
        <p:txBody>
          <a:bodyPr>
            <a:normAutofit/>
          </a:bodyPr>
          <a:lstStyle/>
          <a:p>
            <a:pPr lvl="0"/>
            <a:r>
              <a:rPr lang="en-US" dirty="0"/>
              <a:t>Many sites dealing with the challenge of domestic violence, specifically within the Congolese community</a:t>
            </a:r>
          </a:p>
          <a:p>
            <a:pPr lvl="0"/>
            <a:r>
              <a:rPr lang="en-US" dirty="0"/>
              <a:t>Some instances have led to police and CPS involvement</a:t>
            </a:r>
          </a:p>
          <a:p>
            <a:r>
              <a:rPr lang="en-US" dirty="0"/>
              <a:t>Compounded by alcohol abuse</a:t>
            </a:r>
          </a:p>
          <a:p>
            <a:r>
              <a:rPr lang="en-US" dirty="0"/>
              <a:t>Some husbands do not want their wives participating in CO, or accompany them </a:t>
            </a:r>
          </a:p>
          <a:p>
            <a:r>
              <a:rPr lang="en-US" dirty="0"/>
              <a:t>Other challenges?</a:t>
            </a:r>
          </a:p>
        </p:txBody>
      </p:sp>
      <p:sp>
        <p:nvSpPr>
          <p:cNvPr id="5" name="Arrow: Chevron 4">
            <a:extLst>
              <a:ext uri="{FF2B5EF4-FFF2-40B4-BE49-F238E27FC236}">
                <a16:creationId xmlns:a16="http://schemas.microsoft.com/office/drawing/2014/main" id="{09C2CA71-4E79-48E3-9A7B-6DD570FB2EA0}"/>
              </a:ext>
            </a:extLst>
          </p:cNvPr>
          <p:cNvSpPr/>
          <p:nvPr/>
        </p:nvSpPr>
        <p:spPr>
          <a:xfrm rot="16200000">
            <a:off x="9834778" y="-640708"/>
            <a:ext cx="2416034" cy="2065785"/>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hevron 5">
            <a:extLst>
              <a:ext uri="{FF2B5EF4-FFF2-40B4-BE49-F238E27FC236}">
                <a16:creationId xmlns:a16="http://schemas.microsoft.com/office/drawing/2014/main" id="{2B8D7CED-56B8-4F85-AB0D-BBFCDE6E3526}"/>
              </a:ext>
            </a:extLst>
          </p:cNvPr>
          <p:cNvSpPr/>
          <p:nvPr/>
        </p:nvSpPr>
        <p:spPr>
          <a:xfrm rot="16200000">
            <a:off x="10743365" y="881143"/>
            <a:ext cx="1399046" cy="126560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576C31A6-3A4C-497B-B927-5F1759DF25B2}"/>
              </a:ext>
            </a:extLst>
          </p:cNvPr>
          <p:cNvSpPr/>
          <p:nvPr/>
        </p:nvSpPr>
        <p:spPr>
          <a:xfrm rot="16200000">
            <a:off x="9235228" y="2603320"/>
            <a:ext cx="1535184" cy="138191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EF46A5FF-597E-4395-9767-D557AC9C8414}"/>
              </a:ext>
            </a:extLst>
          </p:cNvPr>
          <p:cNvSpPr/>
          <p:nvPr/>
        </p:nvSpPr>
        <p:spPr>
          <a:xfrm rot="16200000">
            <a:off x="10896141" y="3202740"/>
            <a:ext cx="1326119" cy="1265600"/>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8A26FFC6-118E-467B-BB7E-ACD754F779B2}"/>
              </a:ext>
            </a:extLst>
          </p:cNvPr>
          <p:cNvSpPr/>
          <p:nvPr/>
        </p:nvSpPr>
        <p:spPr>
          <a:xfrm rot="16200000">
            <a:off x="11510812" y="2607604"/>
            <a:ext cx="613264" cy="516488"/>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4C8E8BDD-C5D9-4B75-9E35-886ED848C3D3}"/>
              </a:ext>
            </a:extLst>
          </p:cNvPr>
          <p:cNvSpPr/>
          <p:nvPr/>
        </p:nvSpPr>
        <p:spPr>
          <a:xfrm rot="16200000">
            <a:off x="8340972" y="4117470"/>
            <a:ext cx="2979140" cy="2623570"/>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E1046143-4F75-43E3-A166-0587B2732938}"/>
              </a:ext>
            </a:extLst>
          </p:cNvPr>
          <p:cNvSpPr/>
          <p:nvPr/>
        </p:nvSpPr>
        <p:spPr>
          <a:xfrm rot="16200000">
            <a:off x="9507345" y="5215845"/>
            <a:ext cx="3079817" cy="2289495"/>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12">
            <a:extLst>
              <a:ext uri="{FF2B5EF4-FFF2-40B4-BE49-F238E27FC236}">
                <a16:creationId xmlns:a16="http://schemas.microsoft.com/office/drawing/2014/main" id="{34D89056-490A-4073-A9DE-E00936D8B823}"/>
              </a:ext>
            </a:extLst>
          </p:cNvPr>
          <p:cNvCxnSpPr>
            <a:cxnSpLocks/>
          </p:cNvCxnSpPr>
          <p:nvPr/>
        </p:nvCxnSpPr>
        <p:spPr>
          <a:xfrm>
            <a:off x="971550" y="1513943"/>
            <a:ext cx="8664156"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084564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A85FB-B3FA-4E0E-AB0E-FCFEC2B75279}"/>
              </a:ext>
            </a:extLst>
          </p:cNvPr>
          <p:cNvSpPr>
            <a:spLocks noGrp="1"/>
          </p:cNvSpPr>
          <p:nvPr>
            <p:ph type="title"/>
          </p:nvPr>
        </p:nvSpPr>
        <p:spPr>
          <a:noFill/>
        </p:spPr>
        <p:txBody>
          <a:bodyPr>
            <a:normAutofit/>
          </a:bodyPr>
          <a:lstStyle/>
          <a:p>
            <a:r>
              <a:rPr lang="en-US" sz="7200" dirty="0">
                <a:solidFill>
                  <a:srgbClr val="215968"/>
                </a:solidFill>
                <a:latin typeface="Tw Cen MT Condensed" panose="020B0606020104020203" pitchFamily="34" charset="0"/>
              </a:rPr>
              <a:t>Salt Lake City &amp; Rockford</a:t>
            </a:r>
          </a:p>
        </p:txBody>
      </p:sp>
      <p:sp>
        <p:nvSpPr>
          <p:cNvPr id="3" name="Content Placeholder 2">
            <a:extLst>
              <a:ext uri="{FF2B5EF4-FFF2-40B4-BE49-F238E27FC236}">
                <a16:creationId xmlns:a16="http://schemas.microsoft.com/office/drawing/2014/main" id="{46EC0DCD-24AA-4723-A2E1-9206B4FD5819}"/>
              </a:ext>
            </a:extLst>
          </p:cNvPr>
          <p:cNvSpPr>
            <a:spLocks noGrp="1"/>
          </p:cNvSpPr>
          <p:nvPr>
            <p:ph idx="1"/>
          </p:nvPr>
        </p:nvSpPr>
        <p:spPr>
          <a:xfrm>
            <a:off x="878656" y="1922285"/>
            <a:ext cx="7126657" cy="4351338"/>
          </a:xfrm>
        </p:spPr>
        <p:txBody>
          <a:bodyPr>
            <a:normAutofit fontScale="92500" lnSpcReduction="10000"/>
          </a:bodyPr>
          <a:lstStyle/>
          <a:p>
            <a:r>
              <a:rPr lang="en-US" sz="2500" dirty="0"/>
              <a:t>SALT LAKE CITY-The state of Utah and Salt Lake City are very supportive of the refugee population. A Utah State police officer (who is assigned to work with refugees) teaches their U.S. Laws &amp; Policies CO class, which includes a discussion on domestic violence.  A corresponding handbook (including all PPTs) is given to each client. (*see download pod)</a:t>
            </a:r>
          </a:p>
          <a:p>
            <a:pPr marL="0" indent="0">
              <a:buNone/>
            </a:pPr>
            <a:endParaRPr lang="en-US" sz="2500" dirty="0"/>
          </a:p>
          <a:p>
            <a:r>
              <a:rPr lang="en-US" sz="2500" dirty="0"/>
              <a:t>ROCKFORD- Also utilizes a lot of community organizations in CO to help build trust. Currently, they call upon legal services to conduct DV classes and the local African Women’s Group holds a “women’s only” class on knowing your rights.</a:t>
            </a:r>
          </a:p>
          <a:p>
            <a:endParaRPr lang="en-US" sz="2500" dirty="0"/>
          </a:p>
          <a:p>
            <a:endParaRPr lang="en-US" sz="2500" dirty="0"/>
          </a:p>
        </p:txBody>
      </p:sp>
      <p:sp>
        <p:nvSpPr>
          <p:cNvPr id="4" name="Arrow: Chevron 3">
            <a:extLst>
              <a:ext uri="{FF2B5EF4-FFF2-40B4-BE49-F238E27FC236}">
                <a16:creationId xmlns:a16="http://schemas.microsoft.com/office/drawing/2014/main" id="{A9F4071B-9D93-4965-B077-DD04D60BD737}"/>
              </a:ext>
            </a:extLst>
          </p:cNvPr>
          <p:cNvSpPr/>
          <p:nvPr/>
        </p:nvSpPr>
        <p:spPr>
          <a:xfrm rot="16200000">
            <a:off x="8220137" y="769454"/>
            <a:ext cx="2088381" cy="1491144"/>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Arrow: Chevron 4">
            <a:extLst>
              <a:ext uri="{FF2B5EF4-FFF2-40B4-BE49-F238E27FC236}">
                <a16:creationId xmlns:a16="http://schemas.microsoft.com/office/drawing/2014/main" id="{09C2CA71-4E79-48E3-9A7B-6DD570FB2EA0}"/>
              </a:ext>
            </a:extLst>
          </p:cNvPr>
          <p:cNvSpPr/>
          <p:nvPr/>
        </p:nvSpPr>
        <p:spPr>
          <a:xfrm rot="16200000">
            <a:off x="9834778" y="-640708"/>
            <a:ext cx="2416034" cy="2065785"/>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hevron 5">
            <a:extLst>
              <a:ext uri="{FF2B5EF4-FFF2-40B4-BE49-F238E27FC236}">
                <a16:creationId xmlns:a16="http://schemas.microsoft.com/office/drawing/2014/main" id="{2B8D7CED-56B8-4F85-AB0D-BBFCDE6E3526}"/>
              </a:ext>
            </a:extLst>
          </p:cNvPr>
          <p:cNvSpPr/>
          <p:nvPr/>
        </p:nvSpPr>
        <p:spPr>
          <a:xfrm rot="16200000">
            <a:off x="10743365" y="881143"/>
            <a:ext cx="1399046" cy="126560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576C31A6-3A4C-497B-B927-5F1759DF25B2}"/>
              </a:ext>
            </a:extLst>
          </p:cNvPr>
          <p:cNvSpPr/>
          <p:nvPr/>
        </p:nvSpPr>
        <p:spPr>
          <a:xfrm rot="16200000">
            <a:off x="9235228" y="2603320"/>
            <a:ext cx="1535184" cy="138191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EF46A5FF-597E-4395-9767-D557AC9C8414}"/>
              </a:ext>
            </a:extLst>
          </p:cNvPr>
          <p:cNvSpPr/>
          <p:nvPr/>
        </p:nvSpPr>
        <p:spPr>
          <a:xfrm rot="16200000">
            <a:off x="10896141" y="3202740"/>
            <a:ext cx="1326119" cy="1265600"/>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8A26FFC6-118E-467B-BB7E-ACD754F779B2}"/>
              </a:ext>
            </a:extLst>
          </p:cNvPr>
          <p:cNvSpPr/>
          <p:nvPr/>
        </p:nvSpPr>
        <p:spPr>
          <a:xfrm rot="16200000">
            <a:off x="11510812" y="2607604"/>
            <a:ext cx="613264" cy="516488"/>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4C8E8BDD-C5D9-4B75-9E35-886ED848C3D3}"/>
              </a:ext>
            </a:extLst>
          </p:cNvPr>
          <p:cNvSpPr/>
          <p:nvPr/>
        </p:nvSpPr>
        <p:spPr>
          <a:xfrm rot="16200000">
            <a:off x="8340972" y="4117470"/>
            <a:ext cx="2979140" cy="2623570"/>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E1046143-4F75-43E3-A166-0587B2732938}"/>
              </a:ext>
            </a:extLst>
          </p:cNvPr>
          <p:cNvSpPr/>
          <p:nvPr/>
        </p:nvSpPr>
        <p:spPr>
          <a:xfrm rot="16200000">
            <a:off x="9507345" y="5215845"/>
            <a:ext cx="3079817" cy="2289495"/>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12">
            <a:extLst>
              <a:ext uri="{FF2B5EF4-FFF2-40B4-BE49-F238E27FC236}">
                <a16:creationId xmlns:a16="http://schemas.microsoft.com/office/drawing/2014/main" id="{34D89056-490A-4073-A9DE-E00936D8B823}"/>
              </a:ext>
            </a:extLst>
          </p:cNvPr>
          <p:cNvCxnSpPr>
            <a:cxnSpLocks/>
          </p:cNvCxnSpPr>
          <p:nvPr/>
        </p:nvCxnSpPr>
        <p:spPr>
          <a:xfrm>
            <a:off x="971550" y="1513943"/>
            <a:ext cx="6800850"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509839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EC0DCD-24AA-4723-A2E1-9206B4FD5819}"/>
              </a:ext>
            </a:extLst>
          </p:cNvPr>
          <p:cNvSpPr>
            <a:spLocks noGrp="1"/>
          </p:cNvSpPr>
          <p:nvPr>
            <p:ph idx="1"/>
          </p:nvPr>
        </p:nvSpPr>
        <p:spPr>
          <a:xfrm>
            <a:off x="878656" y="1922285"/>
            <a:ext cx="7126657" cy="4351338"/>
          </a:xfrm>
        </p:spPr>
        <p:txBody>
          <a:bodyPr>
            <a:normAutofit fontScale="70000" lnSpcReduction="20000"/>
          </a:bodyPr>
          <a:lstStyle/>
          <a:p>
            <a:r>
              <a:rPr lang="en-US" sz="3600" dirty="0"/>
              <a:t>PHOENIX- My Sister’s Place, a domestic violence shelter also run by CCCS Phoenix, allows the resettlement department to make direct referrals. If you don’t have this kind of assess, they advise meeting regularly with local DV and CPS resources to build relationships and increase their awareness of incoming newcomer populations. </a:t>
            </a:r>
          </a:p>
          <a:p>
            <a:pPr marL="0" indent="0">
              <a:buNone/>
            </a:pPr>
            <a:endParaRPr lang="en-US" sz="3600" dirty="0"/>
          </a:p>
          <a:p>
            <a:r>
              <a:rPr lang="en-US" sz="3600" dirty="0"/>
              <a:t>NORTHAMPTON- Divides up the R&amp;P funds  equally between the husband and wife within a family unit and encourages separate bank accounts and then a family account. Of course, not all families want to organize their finances this way, but the option has worked well so far.</a:t>
            </a:r>
          </a:p>
          <a:p>
            <a:endParaRPr lang="en-US" sz="3600" dirty="0"/>
          </a:p>
          <a:p>
            <a:endParaRPr lang="en-US" sz="2000" dirty="0"/>
          </a:p>
        </p:txBody>
      </p:sp>
      <p:sp>
        <p:nvSpPr>
          <p:cNvPr id="4" name="Arrow: Chevron 3">
            <a:extLst>
              <a:ext uri="{FF2B5EF4-FFF2-40B4-BE49-F238E27FC236}">
                <a16:creationId xmlns:a16="http://schemas.microsoft.com/office/drawing/2014/main" id="{A9F4071B-9D93-4965-B077-DD04D60BD737}"/>
              </a:ext>
            </a:extLst>
          </p:cNvPr>
          <p:cNvSpPr/>
          <p:nvPr/>
        </p:nvSpPr>
        <p:spPr>
          <a:xfrm rot="16200000">
            <a:off x="8220137" y="769454"/>
            <a:ext cx="2088381" cy="1491144"/>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Arrow: Chevron 4">
            <a:extLst>
              <a:ext uri="{FF2B5EF4-FFF2-40B4-BE49-F238E27FC236}">
                <a16:creationId xmlns:a16="http://schemas.microsoft.com/office/drawing/2014/main" id="{09C2CA71-4E79-48E3-9A7B-6DD570FB2EA0}"/>
              </a:ext>
            </a:extLst>
          </p:cNvPr>
          <p:cNvSpPr/>
          <p:nvPr/>
        </p:nvSpPr>
        <p:spPr>
          <a:xfrm rot="16200000">
            <a:off x="9834778" y="-640708"/>
            <a:ext cx="2416034" cy="2065785"/>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hevron 5">
            <a:extLst>
              <a:ext uri="{FF2B5EF4-FFF2-40B4-BE49-F238E27FC236}">
                <a16:creationId xmlns:a16="http://schemas.microsoft.com/office/drawing/2014/main" id="{2B8D7CED-56B8-4F85-AB0D-BBFCDE6E3526}"/>
              </a:ext>
            </a:extLst>
          </p:cNvPr>
          <p:cNvSpPr/>
          <p:nvPr/>
        </p:nvSpPr>
        <p:spPr>
          <a:xfrm rot="16200000">
            <a:off x="10743365" y="881143"/>
            <a:ext cx="1399046" cy="126560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576C31A6-3A4C-497B-B927-5F1759DF25B2}"/>
              </a:ext>
            </a:extLst>
          </p:cNvPr>
          <p:cNvSpPr/>
          <p:nvPr/>
        </p:nvSpPr>
        <p:spPr>
          <a:xfrm rot="16200000">
            <a:off x="9235228" y="2603320"/>
            <a:ext cx="1535184" cy="1381910"/>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EF46A5FF-597E-4395-9767-D557AC9C8414}"/>
              </a:ext>
            </a:extLst>
          </p:cNvPr>
          <p:cNvSpPr/>
          <p:nvPr/>
        </p:nvSpPr>
        <p:spPr>
          <a:xfrm rot="16200000">
            <a:off x="10896141" y="3202740"/>
            <a:ext cx="1326119" cy="1265600"/>
          </a:xfrm>
          <a:prstGeom prst="chevron">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8A26FFC6-118E-467B-BB7E-ACD754F779B2}"/>
              </a:ext>
            </a:extLst>
          </p:cNvPr>
          <p:cNvSpPr/>
          <p:nvPr/>
        </p:nvSpPr>
        <p:spPr>
          <a:xfrm rot="16200000">
            <a:off x="11510812" y="2607604"/>
            <a:ext cx="613264" cy="516488"/>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4C8E8BDD-C5D9-4B75-9E35-886ED848C3D3}"/>
              </a:ext>
            </a:extLst>
          </p:cNvPr>
          <p:cNvSpPr/>
          <p:nvPr/>
        </p:nvSpPr>
        <p:spPr>
          <a:xfrm rot="16200000">
            <a:off x="8340972" y="4117470"/>
            <a:ext cx="2979140" cy="2623570"/>
          </a:xfrm>
          <a:prstGeom prst="chevron">
            <a:avLst/>
          </a:prstGeom>
          <a:solidFill>
            <a:srgbClr val="C3D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E1046143-4F75-43E3-A166-0587B2732938}"/>
              </a:ext>
            </a:extLst>
          </p:cNvPr>
          <p:cNvSpPr/>
          <p:nvPr/>
        </p:nvSpPr>
        <p:spPr>
          <a:xfrm rot="16200000">
            <a:off x="9507345" y="5215845"/>
            <a:ext cx="3079817" cy="2289495"/>
          </a:xfrm>
          <a:prstGeom prst="chevron">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12">
            <a:extLst>
              <a:ext uri="{FF2B5EF4-FFF2-40B4-BE49-F238E27FC236}">
                <a16:creationId xmlns:a16="http://schemas.microsoft.com/office/drawing/2014/main" id="{34D89056-490A-4073-A9DE-E00936D8B823}"/>
              </a:ext>
            </a:extLst>
          </p:cNvPr>
          <p:cNvCxnSpPr>
            <a:cxnSpLocks/>
          </p:cNvCxnSpPr>
          <p:nvPr/>
        </p:nvCxnSpPr>
        <p:spPr>
          <a:xfrm>
            <a:off x="971550" y="1513943"/>
            <a:ext cx="8694964" cy="0"/>
          </a:xfrm>
          <a:prstGeom prst="line">
            <a:avLst/>
          </a:prstGeom>
          <a:ln w="76200">
            <a:solidFill>
              <a:srgbClr val="215968"/>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8EA85FB-B3FA-4E0E-AB0E-FCFEC2B75279}"/>
              </a:ext>
            </a:extLst>
          </p:cNvPr>
          <p:cNvSpPr>
            <a:spLocks noGrp="1"/>
          </p:cNvSpPr>
          <p:nvPr>
            <p:ph type="title"/>
          </p:nvPr>
        </p:nvSpPr>
        <p:spPr>
          <a:xfrm>
            <a:off x="838200" y="365125"/>
            <a:ext cx="9171700" cy="1325563"/>
          </a:xfrm>
          <a:noFill/>
        </p:spPr>
        <p:txBody>
          <a:bodyPr>
            <a:normAutofit/>
          </a:bodyPr>
          <a:lstStyle/>
          <a:p>
            <a:r>
              <a:rPr lang="en-US" sz="7200" dirty="0">
                <a:solidFill>
                  <a:srgbClr val="215968"/>
                </a:solidFill>
                <a:latin typeface="Tw Cen MT Condensed" panose="020B0606020104020203" pitchFamily="34" charset="0"/>
              </a:rPr>
              <a:t>Phoenix &amp; Northampton</a:t>
            </a:r>
          </a:p>
        </p:txBody>
      </p:sp>
    </p:spTree>
    <p:custDataLst>
      <p:tags r:id="rId1"/>
    </p:custDataLst>
    <p:extLst>
      <p:ext uri="{BB962C8B-B14F-4D97-AF65-F5344CB8AC3E}">
        <p14:creationId xmlns:p14="http://schemas.microsoft.com/office/powerpoint/2010/main" val="4285677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606</Words>
  <Application>Microsoft Office PowerPoint</Application>
  <PresentationFormat>Widescreen</PresentationFormat>
  <Paragraphs>78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Tw Cen MT</vt:lpstr>
      <vt:lpstr>Tw Cen MT Condensed</vt:lpstr>
      <vt:lpstr>Wingdings</vt:lpstr>
      <vt:lpstr>Office Theme</vt:lpstr>
      <vt:lpstr>PowerPoint Presentation</vt:lpstr>
      <vt:lpstr>PowerPoint Presentation</vt:lpstr>
      <vt:lpstr>Roll Call</vt:lpstr>
      <vt:lpstr>File Share</vt:lpstr>
      <vt:lpstr>AGENDA</vt:lpstr>
      <vt:lpstr>CO Objectives and Indicators</vt:lpstr>
      <vt:lpstr>Trends &amp; Challenges</vt:lpstr>
      <vt:lpstr>Salt Lake City &amp; Rockford</vt:lpstr>
      <vt:lpstr>Phoenix &amp; Northampton</vt:lpstr>
      <vt:lpstr>Portland, Tucson &amp; Richmond</vt:lpstr>
      <vt:lpstr>Additional Resources  </vt:lpstr>
      <vt:lpstr>Upcoming CoP Calls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Peyton Smith</dc:creator>
  <cp:lastModifiedBy>Jacquelin Zubko-Cunha</cp:lastModifiedBy>
  <cp:revision>57</cp:revision>
  <dcterms:created xsi:type="dcterms:W3CDTF">2018-09-10T20:07:11Z</dcterms:created>
  <dcterms:modified xsi:type="dcterms:W3CDTF">2019-09-25T16:15:17Z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945C597C-468F-472F-8717-0DBF88F4B16E</vt:lpwstr>
  </property>
  <property fmtid="{D5CDD505-2E9C-101B-9397-08002B2CF9AE}" pid="3" name="ArticulatePath">
    <vt:lpwstr>FY19 Q1 Medium and Resourceful</vt:lpwstr>
  </property>
</Properties>
</file>