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16" r:id="rId3"/>
    <p:sldId id="317" r:id="rId4"/>
    <p:sldId id="318" r:id="rId5"/>
    <p:sldId id="265" r:id="rId6"/>
    <p:sldId id="320" r:id="rId7"/>
    <p:sldId id="324" r:id="rId8"/>
    <p:sldId id="323" r:id="rId9"/>
    <p:sldId id="321" r:id="rId10"/>
    <p:sldId id="322" r:id="rId11"/>
    <p:sldId id="314" r:id="rId12"/>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5968"/>
    <a:srgbClr val="C3D69B"/>
    <a:srgbClr val="EBF1DE"/>
    <a:srgbClr val="669E40"/>
    <a:srgbClr val="FF8181"/>
    <a:srgbClr val="11DFCB"/>
    <a:srgbClr val="F8E5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32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27E15-C1A5-43A7-96FF-B3B57C71DD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0F1594-FDD0-4590-B39B-1449AA5998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80D7C2-BF2D-4F0B-89C4-38C83CD57AE6}"/>
              </a:ext>
            </a:extLst>
          </p:cNvPr>
          <p:cNvSpPr>
            <a:spLocks noGrp="1"/>
          </p:cNvSpPr>
          <p:nvPr>
            <p:ph type="dt" sz="half" idx="10"/>
          </p:nvPr>
        </p:nvSpPr>
        <p:spPr/>
        <p:txBody>
          <a:bodyPr/>
          <a:lstStyle/>
          <a:p>
            <a:fld id="{3031A5A8-0EA8-46BD-B368-A3192CC18E1A}" type="datetimeFigureOut">
              <a:rPr lang="en-US" smtClean="0"/>
              <a:t>6/26/2019</a:t>
            </a:fld>
            <a:endParaRPr lang="en-US"/>
          </a:p>
        </p:txBody>
      </p:sp>
      <p:sp>
        <p:nvSpPr>
          <p:cNvPr id="5" name="Footer Placeholder 4">
            <a:extLst>
              <a:ext uri="{FF2B5EF4-FFF2-40B4-BE49-F238E27FC236}">
                <a16:creationId xmlns:a16="http://schemas.microsoft.com/office/drawing/2014/main" id="{D833E71E-FB11-4333-B2D5-FC6742C05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B5594-775F-464F-9199-955A36409A24}"/>
              </a:ext>
            </a:extLst>
          </p:cNvPr>
          <p:cNvSpPr>
            <a:spLocks noGrp="1"/>
          </p:cNvSpPr>
          <p:nvPr>
            <p:ph type="sldNum" sz="quarter" idx="12"/>
          </p:nvPr>
        </p:nvSpPr>
        <p:spPr/>
        <p:txBody>
          <a:bodyPr/>
          <a:lstStyle/>
          <a:p>
            <a:fld id="{B39E6139-38B2-45BA-95F5-DFFF59BB196A}" type="slidenum">
              <a:rPr lang="en-US" smtClean="0"/>
              <a:t>‹#›</a:t>
            </a:fld>
            <a:endParaRPr lang="en-US"/>
          </a:p>
        </p:txBody>
      </p:sp>
    </p:spTree>
    <p:extLst>
      <p:ext uri="{BB962C8B-B14F-4D97-AF65-F5344CB8AC3E}">
        <p14:creationId xmlns:p14="http://schemas.microsoft.com/office/powerpoint/2010/main" val="1555945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7E7E3-7ACC-48CF-8A26-B3EA19612D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71FCC7-0075-41F2-970C-8B23B87F20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5337B4-E53F-4B03-8061-D25DFF66AC2C}"/>
              </a:ext>
            </a:extLst>
          </p:cNvPr>
          <p:cNvSpPr>
            <a:spLocks noGrp="1"/>
          </p:cNvSpPr>
          <p:nvPr>
            <p:ph type="dt" sz="half" idx="10"/>
          </p:nvPr>
        </p:nvSpPr>
        <p:spPr/>
        <p:txBody>
          <a:bodyPr/>
          <a:lstStyle/>
          <a:p>
            <a:fld id="{3031A5A8-0EA8-46BD-B368-A3192CC18E1A}" type="datetimeFigureOut">
              <a:rPr lang="en-US" smtClean="0"/>
              <a:t>6/26/2019</a:t>
            </a:fld>
            <a:endParaRPr lang="en-US"/>
          </a:p>
        </p:txBody>
      </p:sp>
      <p:sp>
        <p:nvSpPr>
          <p:cNvPr id="5" name="Footer Placeholder 4">
            <a:extLst>
              <a:ext uri="{FF2B5EF4-FFF2-40B4-BE49-F238E27FC236}">
                <a16:creationId xmlns:a16="http://schemas.microsoft.com/office/drawing/2014/main" id="{953D5055-5DB5-43D4-9CCE-FA7787A24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6F94EE-0FB1-45C2-90AE-B55AF1434A00}"/>
              </a:ext>
            </a:extLst>
          </p:cNvPr>
          <p:cNvSpPr>
            <a:spLocks noGrp="1"/>
          </p:cNvSpPr>
          <p:nvPr>
            <p:ph type="sldNum" sz="quarter" idx="12"/>
          </p:nvPr>
        </p:nvSpPr>
        <p:spPr/>
        <p:txBody>
          <a:bodyPr/>
          <a:lstStyle/>
          <a:p>
            <a:fld id="{B39E6139-38B2-45BA-95F5-DFFF59BB196A}" type="slidenum">
              <a:rPr lang="en-US" smtClean="0"/>
              <a:t>‹#›</a:t>
            </a:fld>
            <a:endParaRPr lang="en-US"/>
          </a:p>
        </p:txBody>
      </p:sp>
    </p:spTree>
    <p:extLst>
      <p:ext uri="{BB962C8B-B14F-4D97-AF65-F5344CB8AC3E}">
        <p14:creationId xmlns:p14="http://schemas.microsoft.com/office/powerpoint/2010/main" val="2947262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D78E25-6D2E-41CE-9680-72C8B6BA35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A9A01B-BF4F-4C81-B9A7-F1ABFEC3255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31D907-2467-4779-A78B-C35CEE9039B7}"/>
              </a:ext>
            </a:extLst>
          </p:cNvPr>
          <p:cNvSpPr>
            <a:spLocks noGrp="1"/>
          </p:cNvSpPr>
          <p:nvPr>
            <p:ph type="dt" sz="half" idx="10"/>
          </p:nvPr>
        </p:nvSpPr>
        <p:spPr/>
        <p:txBody>
          <a:bodyPr/>
          <a:lstStyle/>
          <a:p>
            <a:fld id="{3031A5A8-0EA8-46BD-B368-A3192CC18E1A}" type="datetimeFigureOut">
              <a:rPr lang="en-US" smtClean="0"/>
              <a:t>6/26/2019</a:t>
            </a:fld>
            <a:endParaRPr lang="en-US"/>
          </a:p>
        </p:txBody>
      </p:sp>
      <p:sp>
        <p:nvSpPr>
          <p:cNvPr id="5" name="Footer Placeholder 4">
            <a:extLst>
              <a:ext uri="{FF2B5EF4-FFF2-40B4-BE49-F238E27FC236}">
                <a16:creationId xmlns:a16="http://schemas.microsoft.com/office/drawing/2014/main" id="{734964F7-8DD2-46C0-949D-9CA502786E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0121B5-C9F1-4DFE-B95F-8F6BBF994358}"/>
              </a:ext>
            </a:extLst>
          </p:cNvPr>
          <p:cNvSpPr>
            <a:spLocks noGrp="1"/>
          </p:cNvSpPr>
          <p:nvPr>
            <p:ph type="sldNum" sz="quarter" idx="12"/>
          </p:nvPr>
        </p:nvSpPr>
        <p:spPr/>
        <p:txBody>
          <a:bodyPr/>
          <a:lstStyle/>
          <a:p>
            <a:fld id="{B39E6139-38B2-45BA-95F5-DFFF59BB196A}" type="slidenum">
              <a:rPr lang="en-US" smtClean="0"/>
              <a:t>‹#›</a:t>
            </a:fld>
            <a:endParaRPr lang="en-US"/>
          </a:p>
        </p:txBody>
      </p:sp>
    </p:spTree>
    <p:extLst>
      <p:ext uri="{BB962C8B-B14F-4D97-AF65-F5344CB8AC3E}">
        <p14:creationId xmlns:p14="http://schemas.microsoft.com/office/powerpoint/2010/main" val="118759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C7522-1391-4FE2-88BE-19ED31D44C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74D062-C630-444D-854A-8D699406517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D11876-7088-418B-83FE-806BE3266B29}"/>
              </a:ext>
            </a:extLst>
          </p:cNvPr>
          <p:cNvSpPr>
            <a:spLocks noGrp="1"/>
          </p:cNvSpPr>
          <p:nvPr>
            <p:ph type="dt" sz="half" idx="10"/>
          </p:nvPr>
        </p:nvSpPr>
        <p:spPr/>
        <p:txBody>
          <a:bodyPr/>
          <a:lstStyle/>
          <a:p>
            <a:fld id="{3031A5A8-0EA8-46BD-B368-A3192CC18E1A}" type="datetimeFigureOut">
              <a:rPr lang="en-US" smtClean="0"/>
              <a:t>6/26/2019</a:t>
            </a:fld>
            <a:endParaRPr lang="en-US"/>
          </a:p>
        </p:txBody>
      </p:sp>
      <p:sp>
        <p:nvSpPr>
          <p:cNvPr id="5" name="Footer Placeholder 4">
            <a:extLst>
              <a:ext uri="{FF2B5EF4-FFF2-40B4-BE49-F238E27FC236}">
                <a16:creationId xmlns:a16="http://schemas.microsoft.com/office/drawing/2014/main" id="{A4A3A331-802A-4B5A-AC48-9C2E0B03F2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676475-39E2-4146-A387-7C887E1D1FC7}"/>
              </a:ext>
            </a:extLst>
          </p:cNvPr>
          <p:cNvSpPr>
            <a:spLocks noGrp="1"/>
          </p:cNvSpPr>
          <p:nvPr>
            <p:ph type="sldNum" sz="quarter" idx="12"/>
          </p:nvPr>
        </p:nvSpPr>
        <p:spPr/>
        <p:txBody>
          <a:bodyPr/>
          <a:lstStyle/>
          <a:p>
            <a:fld id="{B39E6139-38B2-45BA-95F5-DFFF59BB196A}" type="slidenum">
              <a:rPr lang="en-US" smtClean="0"/>
              <a:t>‹#›</a:t>
            </a:fld>
            <a:endParaRPr lang="en-US"/>
          </a:p>
        </p:txBody>
      </p:sp>
    </p:spTree>
    <p:extLst>
      <p:ext uri="{BB962C8B-B14F-4D97-AF65-F5344CB8AC3E}">
        <p14:creationId xmlns:p14="http://schemas.microsoft.com/office/powerpoint/2010/main" val="150302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32612-B71F-4FD5-A5EA-2486138654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2F01DF-4C4A-4339-B43D-377A7C4EFF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96BC7BF-362A-454D-8D44-F901104A9242}"/>
              </a:ext>
            </a:extLst>
          </p:cNvPr>
          <p:cNvSpPr>
            <a:spLocks noGrp="1"/>
          </p:cNvSpPr>
          <p:nvPr>
            <p:ph type="dt" sz="half" idx="10"/>
          </p:nvPr>
        </p:nvSpPr>
        <p:spPr/>
        <p:txBody>
          <a:bodyPr/>
          <a:lstStyle/>
          <a:p>
            <a:fld id="{3031A5A8-0EA8-46BD-B368-A3192CC18E1A}" type="datetimeFigureOut">
              <a:rPr lang="en-US" smtClean="0"/>
              <a:t>6/26/2019</a:t>
            </a:fld>
            <a:endParaRPr lang="en-US"/>
          </a:p>
        </p:txBody>
      </p:sp>
      <p:sp>
        <p:nvSpPr>
          <p:cNvPr id="5" name="Footer Placeholder 4">
            <a:extLst>
              <a:ext uri="{FF2B5EF4-FFF2-40B4-BE49-F238E27FC236}">
                <a16:creationId xmlns:a16="http://schemas.microsoft.com/office/drawing/2014/main" id="{6536BA2F-08E2-4914-950D-C46FD1A2B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B6E966-ADBE-4C5C-BBD4-9FEBF29F63D9}"/>
              </a:ext>
            </a:extLst>
          </p:cNvPr>
          <p:cNvSpPr>
            <a:spLocks noGrp="1"/>
          </p:cNvSpPr>
          <p:nvPr>
            <p:ph type="sldNum" sz="quarter" idx="12"/>
          </p:nvPr>
        </p:nvSpPr>
        <p:spPr/>
        <p:txBody>
          <a:bodyPr/>
          <a:lstStyle/>
          <a:p>
            <a:fld id="{B39E6139-38B2-45BA-95F5-DFFF59BB196A}" type="slidenum">
              <a:rPr lang="en-US" smtClean="0"/>
              <a:t>‹#›</a:t>
            </a:fld>
            <a:endParaRPr lang="en-US"/>
          </a:p>
        </p:txBody>
      </p:sp>
    </p:spTree>
    <p:extLst>
      <p:ext uri="{BB962C8B-B14F-4D97-AF65-F5344CB8AC3E}">
        <p14:creationId xmlns:p14="http://schemas.microsoft.com/office/powerpoint/2010/main" val="1979585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70EC8-78A7-468F-BB35-07830BC4D1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626939-8775-4858-BE7D-0E3D916205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C9A406-7DC9-4540-91A7-178E986C75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41259F-0779-41F6-A157-A92ED952EFD7}"/>
              </a:ext>
            </a:extLst>
          </p:cNvPr>
          <p:cNvSpPr>
            <a:spLocks noGrp="1"/>
          </p:cNvSpPr>
          <p:nvPr>
            <p:ph type="dt" sz="half" idx="10"/>
          </p:nvPr>
        </p:nvSpPr>
        <p:spPr/>
        <p:txBody>
          <a:bodyPr/>
          <a:lstStyle/>
          <a:p>
            <a:fld id="{3031A5A8-0EA8-46BD-B368-A3192CC18E1A}" type="datetimeFigureOut">
              <a:rPr lang="en-US" smtClean="0"/>
              <a:t>6/26/2019</a:t>
            </a:fld>
            <a:endParaRPr lang="en-US"/>
          </a:p>
        </p:txBody>
      </p:sp>
      <p:sp>
        <p:nvSpPr>
          <p:cNvPr id="6" name="Footer Placeholder 5">
            <a:extLst>
              <a:ext uri="{FF2B5EF4-FFF2-40B4-BE49-F238E27FC236}">
                <a16:creationId xmlns:a16="http://schemas.microsoft.com/office/drawing/2014/main" id="{96086AC1-B504-426B-85FF-6381916E6C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92FC27-85DC-41C8-9F3F-EDC5904B6D06}"/>
              </a:ext>
            </a:extLst>
          </p:cNvPr>
          <p:cNvSpPr>
            <a:spLocks noGrp="1"/>
          </p:cNvSpPr>
          <p:nvPr>
            <p:ph type="sldNum" sz="quarter" idx="12"/>
          </p:nvPr>
        </p:nvSpPr>
        <p:spPr/>
        <p:txBody>
          <a:bodyPr/>
          <a:lstStyle/>
          <a:p>
            <a:fld id="{B39E6139-38B2-45BA-95F5-DFFF59BB196A}" type="slidenum">
              <a:rPr lang="en-US" smtClean="0"/>
              <a:t>‹#›</a:t>
            </a:fld>
            <a:endParaRPr lang="en-US"/>
          </a:p>
        </p:txBody>
      </p:sp>
    </p:spTree>
    <p:extLst>
      <p:ext uri="{BB962C8B-B14F-4D97-AF65-F5344CB8AC3E}">
        <p14:creationId xmlns:p14="http://schemas.microsoft.com/office/powerpoint/2010/main" val="424707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50EEC-0902-4908-AB53-F27015E250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E9BA31-7008-4EE0-8BBF-3691ECE8A7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EA372D8-57C8-4F43-8202-301FD882A22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058AEB-4CEE-46A6-8A0A-E6780DAF1A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A816C9-C73D-4B22-B4A9-DDD575D4E01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9663C8-206A-4906-B4DB-9034D25B0921}"/>
              </a:ext>
            </a:extLst>
          </p:cNvPr>
          <p:cNvSpPr>
            <a:spLocks noGrp="1"/>
          </p:cNvSpPr>
          <p:nvPr>
            <p:ph type="dt" sz="half" idx="10"/>
          </p:nvPr>
        </p:nvSpPr>
        <p:spPr/>
        <p:txBody>
          <a:bodyPr/>
          <a:lstStyle/>
          <a:p>
            <a:fld id="{3031A5A8-0EA8-46BD-B368-A3192CC18E1A}" type="datetimeFigureOut">
              <a:rPr lang="en-US" smtClean="0"/>
              <a:t>6/26/2019</a:t>
            </a:fld>
            <a:endParaRPr lang="en-US"/>
          </a:p>
        </p:txBody>
      </p:sp>
      <p:sp>
        <p:nvSpPr>
          <p:cNvPr id="8" name="Footer Placeholder 7">
            <a:extLst>
              <a:ext uri="{FF2B5EF4-FFF2-40B4-BE49-F238E27FC236}">
                <a16:creationId xmlns:a16="http://schemas.microsoft.com/office/drawing/2014/main" id="{60B6CE80-3C17-427B-AACB-340ADC2DD9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E518BB-BBC5-4E26-8D7A-21FB8F3754D4}"/>
              </a:ext>
            </a:extLst>
          </p:cNvPr>
          <p:cNvSpPr>
            <a:spLocks noGrp="1"/>
          </p:cNvSpPr>
          <p:nvPr>
            <p:ph type="sldNum" sz="quarter" idx="12"/>
          </p:nvPr>
        </p:nvSpPr>
        <p:spPr/>
        <p:txBody>
          <a:bodyPr/>
          <a:lstStyle/>
          <a:p>
            <a:fld id="{B39E6139-38B2-45BA-95F5-DFFF59BB196A}" type="slidenum">
              <a:rPr lang="en-US" smtClean="0"/>
              <a:t>‹#›</a:t>
            </a:fld>
            <a:endParaRPr lang="en-US"/>
          </a:p>
        </p:txBody>
      </p:sp>
    </p:spTree>
    <p:extLst>
      <p:ext uri="{BB962C8B-B14F-4D97-AF65-F5344CB8AC3E}">
        <p14:creationId xmlns:p14="http://schemas.microsoft.com/office/powerpoint/2010/main" val="181547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D67A6-09D0-4556-B761-74B928770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93C93B-3A5B-4EF6-B707-86E283FA303D}"/>
              </a:ext>
            </a:extLst>
          </p:cNvPr>
          <p:cNvSpPr>
            <a:spLocks noGrp="1"/>
          </p:cNvSpPr>
          <p:nvPr>
            <p:ph type="dt" sz="half" idx="10"/>
          </p:nvPr>
        </p:nvSpPr>
        <p:spPr/>
        <p:txBody>
          <a:bodyPr/>
          <a:lstStyle/>
          <a:p>
            <a:fld id="{3031A5A8-0EA8-46BD-B368-A3192CC18E1A}" type="datetimeFigureOut">
              <a:rPr lang="en-US" smtClean="0"/>
              <a:t>6/26/2019</a:t>
            </a:fld>
            <a:endParaRPr lang="en-US"/>
          </a:p>
        </p:txBody>
      </p:sp>
      <p:sp>
        <p:nvSpPr>
          <p:cNvPr id="4" name="Footer Placeholder 3">
            <a:extLst>
              <a:ext uri="{FF2B5EF4-FFF2-40B4-BE49-F238E27FC236}">
                <a16:creationId xmlns:a16="http://schemas.microsoft.com/office/drawing/2014/main" id="{70C75659-2974-4F12-A95E-5884D144F4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E808B8-70B6-462E-A614-75A026752E1A}"/>
              </a:ext>
            </a:extLst>
          </p:cNvPr>
          <p:cNvSpPr>
            <a:spLocks noGrp="1"/>
          </p:cNvSpPr>
          <p:nvPr>
            <p:ph type="sldNum" sz="quarter" idx="12"/>
          </p:nvPr>
        </p:nvSpPr>
        <p:spPr/>
        <p:txBody>
          <a:bodyPr/>
          <a:lstStyle/>
          <a:p>
            <a:fld id="{B39E6139-38B2-45BA-95F5-DFFF59BB196A}" type="slidenum">
              <a:rPr lang="en-US" smtClean="0"/>
              <a:t>‹#›</a:t>
            </a:fld>
            <a:endParaRPr lang="en-US"/>
          </a:p>
        </p:txBody>
      </p:sp>
    </p:spTree>
    <p:extLst>
      <p:ext uri="{BB962C8B-B14F-4D97-AF65-F5344CB8AC3E}">
        <p14:creationId xmlns:p14="http://schemas.microsoft.com/office/powerpoint/2010/main" val="10389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0FAF5E-B925-4957-A52C-4D3F5F127B09}"/>
              </a:ext>
            </a:extLst>
          </p:cNvPr>
          <p:cNvSpPr>
            <a:spLocks noGrp="1"/>
          </p:cNvSpPr>
          <p:nvPr>
            <p:ph type="dt" sz="half" idx="10"/>
          </p:nvPr>
        </p:nvSpPr>
        <p:spPr/>
        <p:txBody>
          <a:bodyPr/>
          <a:lstStyle/>
          <a:p>
            <a:fld id="{3031A5A8-0EA8-46BD-B368-A3192CC18E1A}" type="datetimeFigureOut">
              <a:rPr lang="en-US" smtClean="0"/>
              <a:t>6/26/2019</a:t>
            </a:fld>
            <a:endParaRPr lang="en-US"/>
          </a:p>
        </p:txBody>
      </p:sp>
      <p:sp>
        <p:nvSpPr>
          <p:cNvPr id="3" name="Footer Placeholder 2">
            <a:extLst>
              <a:ext uri="{FF2B5EF4-FFF2-40B4-BE49-F238E27FC236}">
                <a16:creationId xmlns:a16="http://schemas.microsoft.com/office/drawing/2014/main" id="{DCA070E6-1D5C-4243-8B63-3987F659E0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8160D0-D277-408F-8235-9D5778BDDA9B}"/>
              </a:ext>
            </a:extLst>
          </p:cNvPr>
          <p:cNvSpPr>
            <a:spLocks noGrp="1"/>
          </p:cNvSpPr>
          <p:nvPr>
            <p:ph type="sldNum" sz="quarter" idx="12"/>
          </p:nvPr>
        </p:nvSpPr>
        <p:spPr/>
        <p:txBody>
          <a:bodyPr/>
          <a:lstStyle/>
          <a:p>
            <a:fld id="{B39E6139-38B2-45BA-95F5-DFFF59BB196A}" type="slidenum">
              <a:rPr lang="en-US" smtClean="0"/>
              <a:t>‹#›</a:t>
            </a:fld>
            <a:endParaRPr lang="en-US"/>
          </a:p>
        </p:txBody>
      </p:sp>
    </p:spTree>
    <p:extLst>
      <p:ext uri="{BB962C8B-B14F-4D97-AF65-F5344CB8AC3E}">
        <p14:creationId xmlns:p14="http://schemas.microsoft.com/office/powerpoint/2010/main" val="3815216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B1F1C-3BC8-44EB-8710-D0F5BF1BF7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73BE00-7EF7-4717-9687-7150F57375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A29891-B224-41F0-945D-5B13E76C0D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10AF34-6AD4-4238-ABDA-90082530BC00}"/>
              </a:ext>
            </a:extLst>
          </p:cNvPr>
          <p:cNvSpPr>
            <a:spLocks noGrp="1"/>
          </p:cNvSpPr>
          <p:nvPr>
            <p:ph type="dt" sz="half" idx="10"/>
          </p:nvPr>
        </p:nvSpPr>
        <p:spPr/>
        <p:txBody>
          <a:bodyPr/>
          <a:lstStyle/>
          <a:p>
            <a:fld id="{3031A5A8-0EA8-46BD-B368-A3192CC18E1A}" type="datetimeFigureOut">
              <a:rPr lang="en-US" smtClean="0"/>
              <a:t>6/26/2019</a:t>
            </a:fld>
            <a:endParaRPr lang="en-US"/>
          </a:p>
        </p:txBody>
      </p:sp>
      <p:sp>
        <p:nvSpPr>
          <p:cNvPr id="6" name="Footer Placeholder 5">
            <a:extLst>
              <a:ext uri="{FF2B5EF4-FFF2-40B4-BE49-F238E27FC236}">
                <a16:creationId xmlns:a16="http://schemas.microsoft.com/office/drawing/2014/main" id="{C6246D60-E158-42B2-B0E1-8DBD7BAF9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7B36F0-14EE-4E96-95E5-D76548978E88}"/>
              </a:ext>
            </a:extLst>
          </p:cNvPr>
          <p:cNvSpPr>
            <a:spLocks noGrp="1"/>
          </p:cNvSpPr>
          <p:nvPr>
            <p:ph type="sldNum" sz="quarter" idx="12"/>
          </p:nvPr>
        </p:nvSpPr>
        <p:spPr/>
        <p:txBody>
          <a:bodyPr/>
          <a:lstStyle/>
          <a:p>
            <a:fld id="{B39E6139-38B2-45BA-95F5-DFFF59BB196A}" type="slidenum">
              <a:rPr lang="en-US" smtClean="0"/>
              <a:t>‹#›</a:t>
            </a:fld>
            <a:endParaRPr lang="en-US"/>
          </a:p>
        </p:txBody>
      </p:sp>
    </p:spTree>
    <p:extLst>
      <p:ext uri="{BB962C8B-B14F-4D97-AF65-F5344CB8AC3E}">
        <p14:creationId xmlns:p14="http://schemas.microsoft.com/office/powerpoint/2010/main" val="2648874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614A6-B9CC-48A6-A880-4B7D4ED4A8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A5256E-0394-430C-8870-5D77B069C2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050FBF-26B7-420E-99B9-FFEAA4BACB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E7F35B-89A8-43A1-A8B2-CECF4C1313C2}"/>
              </a:ext>
            </a:extLst>
          </p:cNvPr>
          <p:cNvSpPr>
            <a:spLocks noGrp="1"/>
          </p:cNvSpPr>
          <p:nvPr>
            <p:ph type="dt" sz="half" idx="10"/>
          </p:nvPr>
        </p:nvSpPr>
        <p:spPr/>
        <p:txBody>
          <a:bodyPr/>
          <a:lstStyle/>
          <a:p>
            <a:fld id="{3031A5A8-0EA8-46BD-B368-A3192CC18E1A}" type="datetimeFigureOut">
              <a:rPr lang="en-US" smtClean="0"/>
              <a:t>6/26/2019</a:t>
            </a:fld>
            <a:endParaRPr lang="en-US"/>
          </a:p>
        </p:txBody>
      </p:sp>
      <p:sp>
        <p:nvSpPr>
          <p:cNvPr id="6" name="Footer Placeholder 5">
            <a:extLst>
              <a:ext uri="{FF2B5EF4-FFF2-40B4-BE49-F238E27FC236}">
                <a16:creationId xmlns:a16="http://schemas.microsoft.com/office/drawing/2014/main" id="{AFFDA2D9-9209-4A95-8973-28D4EC118E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B5281A-AD28-4299-8976-36D30AC051E1}"/>
              </a:ext>
            </a:extLst>
          </p:cNvPr>
          <p:cNvSpPr>
            <a:spLocks noGrp="1"/>
          </p:cNvSpPr>
          <p:nvPr>
            <p:ph type="sldNum" sz="quarter" idx="12"/>
          </p:nvPr>
        </p:nvSpPr>
        <p:spPr/>
        <p:txBody>
          <a:bodyPr/>
          <a:lstStyle/>
          <a:p>
            <a:fld id="{B39E6139-38B2-45BA-95F5-DFFF59BB196A}" type="slidenum">
              <a:rPr lang="en-US" smtClean="0"/>
              <a:t>‹#›</a:t>
            </a:fld>
            <a:endParaRPr lang="en-US"/>
          </a:p>
        </p:txBody>
      </p:sp>
    </p:spTree>
    <p:extLst>
      <p:ext uri="{BB962C8B-B14F-4D97-AF65-F5344CB8AC3E}">
        <p14:creationId xmlns:p14="http://schemas.microsoft.com/office/powerpoint/2010/main" val="1188956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569547-E5FE-4365-87B8-097A4255F5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CA54DB-2191-4EAB-A1CE-3BFF5AA9A8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AF6776-ACB5-4A63-839C-9E2670C051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1A5A8-0EA8-46BD-B368-A3192CC18E1A}" type="datetimeFigureOut">
              <a:rPr lang="en-US" smtClean="0"/>
              <a:t>6/26/2019</a:t>
            </a:fld>
            <a:endParaRPr lang="en-US"/>
          </a:p>
        </p:txBody>
      </p:sp>
      <p:sp>
        <p:nvSpPr>
          <p:cNvPr id="5" name="Footer Placeholder 4">
            <a:extLst>
              <a:ext uri="{FF2B5EF4-FFF2-40B4-BE49-F238E27FC236}">
                <a16:creationId xmlns:a16="http://schemas.microsoft.com/office/drawing/2014/main" id="{3B9DCCA8-ED2D-4EB8-9410-C16CE8969A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7075C3-DFD9-478F-8257-626F061A08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E6139-38B2-45BA-95F5-DFFF59BB196A}" type="slidenum">
              <a:rPr lang="en-US" smtClean="0"/>
              <a:t>‹#›</a:t>
            </a:fld>
            <a:endParaRPr lang="en-US"/>
          </a:p>
        </p:txBody>
      </p:sp>
    </p:spTree>
    <p:extLst>
      <p:ext uri="{BB962C8B-B14F-4D97-AF65-F5344CB8AC3E}">
        <p14:creationId xmlns:p14="http://schemas.microsoft.com/office/powerpoint/2010/main" val="1550070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Chevron 1">
            <a:extLst>
              <a:ext uri="{FF2B5EF4-FFF2-40B4-BE49-F238E27FC236}">
                <a16:creationId xmlns:a16="http://schemas.microsoft.com/office/drawing/2014/main" id="{D0D2367A-723E-4278-AC63-4478664204B8}"/>
              </a:ext>
            </a:extLst>
          </p:cNvPr>
          <p:cNvSpPr/>
          <p:nvPr/>
        </p:nvSpPr>
        <p:spPr>
          <a:xfrm rot="16200000">
            <a:off x="-298618" y="1149054"/>
            <a:ext cx="2088381" cy="1491144"/>
          </a:xfrm>
          <a:prstGeom prst="chevron">
            <a:avLst/>
          </a:prstGeom>
          <a:solidFill>
            <a:srgbClr val="EBF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Arrow: Chevron 2">
            <a:extLst>
              <a:ext uri="{FF2B5EF4-FFF2-40B4-BE49-F238E27FC236}">
                <a16:creationId xmlns:a16="http://schemas.microsoft.com/office/drawing/2014/main" id="{472B0555-3BF6-481E-8403-B5C0E52EA97E}"/>
              </a:ext>
            </a:extLst>
          </p:cNvPr>
          <p:cNvSpPr/>
          <p:nvPr/>
        </p:nvSpPr>
        <p:spPr>
          <a:xfrm rot="16200000">
            <a:off x="1316023" y="-261108"/>
            <a:ext cx="2416034" cy="2065785"/>
          </a:xfrm>
          <a:prstGeom prst="chevron">
            <a:avLst/>
          </a:prstGeom>
          <a:solidFill>
            <a:srgbClr val="C3D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Arrow: Chevron 3">
            <a:extLst>
              <a:ext uri="{FF2B5EF4-FFF2-40B4-BE49-F238E27FC236}">
                <a16:creationId xmlns:a16="http://schemas.microsoft.com/office/drawing/2014/main" id="{8A741910-F0A7-4269-B56A-B7F6D962C978}"/>
              </a:ext>
            </a:extLst>
          </p:cNvPr>
          <p:cNvSpPr/>
          <p:nvPr/>
        </p:nvSpPr>
        <p:spPr>
          <a:xfrm rot="16200000">
            <a:off x="2224610" y="1260743"/>
            <a:ext cx="1399046" cy="1265600"/>
          </a:xfrm>
          <a:prstGeom prst="chevron">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Arrow: Chevron 4">
            <a:extLst>
              <a:ext uri="{FF2B5EF4-FFF2-40B4-BE49-F238E27FC236}">
                <a16:creationId xmlns:a16="http://schemas.microsoft.com/office/drawing/2014/main" id="{67985EE3-74D3-48B4-B382-E72057DDA972}"/>
              </a:ext>
            </a:extLst>
          </p:cNvPr>
          <p:cNvSpPr/>
          <p:nvPr/>
        </p:nvSpPr>
        <p:spPr>
          <a:xfrm rot="16200000">
            <a:off x="716473" y="2982920"/>
            <a:ext cx="1535184" cy="1381910"/>
          </a:xfrm>
          <a:prstGeom prst="chevron">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hevron 5">
            <a:extLst>
              <a:ext uri="{FF2B5EF4-FFF2-40B4-BE49-F238E27FC236}">
                <a16:creationId xmlns:a16="http://schemas.microsoft.com/office/drawing/2014/main" id="{698775CF-D86D-4E81-BD34-B0F0674D4928}"/>
              </a:ext>
            </a:extLst>
          </p:cNvPr>
          <p:cNvSpPr/>
          <p:nvPr/>
        </p:nvSpPr>
        <p:spPr>
          <a:xfrm rot="16200000">
            <a:off x="2377386" y="3582340"/>
            <a:ext cx="1326119" cy="1265600"/>
          </a:xfrm>
          <a:prstGeom prst="chevron">
            <a:avLst/>
          </a:prstGeom>
          <a:solidFill>
            <a:srgbClr val="EBF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hevron 6">
            <a:extLst>
              <a:ext uri="{FF2B5EF4-FFF2-40B4-BE49-F238E27FC236}">
                <a16:creationId xmlns:a16="http://schemas.microsoft.com/office/drawing/2014/main" id="{96EFA8AD-2816-4C4D-95DD-341E038F208E}"/>
              </a:ext>
            </a:extLst>
          </p:cNvPr>
          <p:cNvSpPr/>
          <p:nvPr/>
        </p:nvSpPr>
        <p:spPr>
          <a:xfrm rot="16200000">
            <a:off x="2992057" y="2987204"/>
            <a:ext cx="613264" cy="516488"/>
          </a:xfrm>
          <a:prstGeom prst="chevron">
            <a:avLst/>
          </a:prstGeom>
          <a:solidFill>
            <a:srgbClr val="C3D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1C0A1094-40AC-4687-8822-C12E95C9E1A5}"/>
              </a:ext>
            </a:extLst>
          </p:cNvPr>
          <p:cNvSpPr/>
          <p:nvPr/>
        </p:nvSpPr>
        <p:spPr>
          <a:xfrm rot="16200000">
            <a:off x="-177783" y="4497070"/>
            <a:ext cx="2979140" cy="2623570"/>
          </a:xfrm>
          <a:prstGeom prst="chevron">
            <a:avLst/>
          </a:prstGeom>
          <a:solidFill>
            <a:srgbClr val="C3D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E7932C-FDF8-4D72-8081-2B356AE08883}"/>
              </a:ext>
            </a:extLst>
          </p:cNvPr>
          <p:cNvSpPr/>
          <p:nvPr/>
        </p:nvSpPr>
        <p:spPr>
          <a:xfrm rot="16200000">
            <a:off x="988590" y="5595445"/>
            <a:ext cx="3079817" cy="2289495"/>
          </a:xfrm>
          <a:prstGeom prst="chevron">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C6D8F1CE-55D3-4D6E-8B53-C4F21E98FDDA}"/>
              </a:ext>
            </a:extLst>
          </p:cNvPr>
          <p:cNvSpPr txBox="1"/>
          <p:nvPr/>
        </p:nvSpPr>
        <p:spPr>
          <a:xfrm>
            <a:off x="4479550" y="533633"/>
            <a:ext cx="7399090" cy="3785652"/>
          </a:xfrm>
          <a:prstGeom prst="rect">
            <a:avLst/>
          </a:prstGeom>
          <a:noFill/>
        </p:spPr>
        <p:txBody>
          <a:bodyPr wrap="square" rtlCol="0">
            <a:spAutoFit/>
          </a:bodyPr>
          <a:lstStyle/>
          <a:p>
            <a:r>
              <a:rPr lang="en-US" sz="12000" dirty="0">
                <a:solidFill>
                  <a:srgbClr val="215968"/>
                </a:solidFill>
                <a:latin typeface="Tw Cen MT Condensed" panose="020B0606020104020203" pitchFamily="34" charset="0"/>
                <a:cs typeface="Mongolian Baiti" panose="03000500000000000000" pitchFamily="66" charset="0"/>
              </a:rPr>
              <a:t>Cultural Orientation</a:t>
            </a:r>
          </a:p>
        </p:txBody>
      </p:sp>
      <p:sp>
        <p:nvSpPr>
          <p:cNvPr id="13" name="TextBox 12">
            <a:extLst>
              <a:ext uri="{FF2B5EF4-FFF2-40B4-BE49-F238E27FC236}">
                <a16:creationId xmlns:a16="http://schemas.microsoft.com/office/drawing/2014/main" id="{E578E0F6-453D-4D3E-A7C9-AE90AA1C5D0B}"/>
              </a:ext>
            </a:extLst>
          </p:cNvPr>
          <p:cNvSpPr txBox="1"/>
          <p:nvPr/>
        </p:nvSpPr>
        <p:spPr>
          <a:xfrm>
            <a:off x="4594887" y="4691067"/>
            <a:ext cx="8293783" cy="830997"/>
          </a:xfrm>
          <a:prstGeom prst="rect">
            <a:avLst/>
          </a:prstGeom>
          <a:solidFill>
            <a:srgbClr val="C3D69B"/>
          </a:solidFill>
        </p:spPr>
        <p:txBody>
          <a:bodyPr wrap="square" rtlCol="0">
            <a:spAutoFit/>
          </a:bodyPr>
          <a:lstStyle/>
          <a:p>
            <a:r>
              <a:rPr lang="en-US" sz="4800" dirty="0">
                <a:solidFill>
                  <a:schemeClr val="bg1"/>
                </a:solidFill>
                <a:latin typeface="Tw Cen MT" panose="020B0602020104020603" pitchFamily="34" charset="0"/>
              </a:rPr>
              <a:t>Community of Practice</a:t>
            </a:r>
          </a:p>
        </p:txBody>
      </p:sp>
      <p:pic>
        <p:nvPicPr>
          <p:cNvPr id="14" name="Picture 13">
            <a:extLst>
              <a:ext uri="{FF2B5EF4-FFF2-40B4-BE49-F238E27FC236}">
                <a16:creationId xmlns:a16="http://schemas.microsoft.com/office/drawing/2014/main" id="{C554C999-B581-46E6-B6F3-771CCE6220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2601" y="5893847"/>
            <a:ext cx="905069" cy="905069"/>
          </a:xfrm>
          <a:prstGeom prst="rect">
            <a:avLst/>
          </a:prstGeom>
        </p:spPr>
      </p:pic>
      <p:sp>
        <p:nvSpPr>
          <p:cNvPr id="9" name="TextBox 8">
            <a:extLst>
              <a:ext uri="{FF2B5EF4-FFF2-40B4-BE49-F238E27FC236}">
                <a16:creationId xmlns:a16="http://schemas.microsoft.com/office/drawing/2014/main" id="{912DF278-8A6D-48AB-B40D-B91C59C0BB64}"/>
              </a:ext>
            </a:extLst>
          </p:cNvPr>
          <p:cNvSpPr txBox="1"/>
          <p:nvPr/>
        </p:nvSpPr>
        <p:spPr>
          <a:xfrm>
            <a:off x="4579922" y="5895851"/>
            <a:ext cx="2001328" cy="369332"/>
          </a:xfrm>
          <a:prstGeom prst="rect">
            <a:avLst/>
          </a:prstGeom>
          <a:noFill/>
        </p:spPr>
        <p:txBody>
          <a:bodyPr wrap="square" rtlCol="0">
            <a:spAutoFit/>
          </a:bodyPr>
          <a:lstStyle/>
          <a:p>
            <a:r>
              <a:rPr lang="en-US" dirty="0"/>
              <a:t>June 2019</a:t>
            </a:r>
          </a:p>
        </p:txBody>
      </p:sp>
    </p:spTree>
    <p:custDataLst>
      <p:tags r:id="rId1"/>
    </p:custDataLst>
    <p:extLst>
      <p:ext uri="{BB962C8B-B14F-4D97-AF65-F5344CB8AC3E}">
        <p14:creationId xmlns:p14="http://schemas.microsoft.com/office/powerpoint/2010/main" val="3947543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A85FB-B3FA-4E0E-AB0E-FCFEC2B75279}"/>
              </a:ext>
            </a:extLst>
          </p:cNvPr>
          <p:cNvSpPr>
            <a:spLocks noGrp="1"/>
          </p:cNvSpPr>
          <p:nvPr>
            <p:ph type="title"/>
          </p:nvPr>
        </p:nvSpPr>
        <p:spPr>
          <a:xfrm>
            <a:off x="838200" y="338010"/>
            <a:ext cx="10515600" cy="1325563"/>
          </a:xfrm>
          <a:noFill/>
        </p:spPr>
        <p:txBody>
          <a:bodyPr>
            <a:normAutofit/>
          </a:bodyPr>
          <a:lstStyle/>
          <a:p>
            <a:r>
              <a:rPr lang="en-US" sz="7200" dirty="0">
                <a:solidFill>
                  <a:srgbClr val="215968"/>
                </a:solidFill>
                <a:latin typeface="Tw Cen MT Condensed" panose="020B0606020104020203" pitchFamily="34" charset="0"/>
              </a:rPr>
              <a:t>Catholic Charities Houston</a:t>
            </a:r>
          </a:p>
        </p:txBody>
      </p:sp>
      <p:sp>
        <p:nvSpPr>
          <p:cNvPr id="3" name="Content Placeholder 2">
            <a:extLst>
              <a:ext uri="{FF2B5EF4-FFF2-40B4-BE49-F238E27FC236}">
                <a16:creationId xmlns:a16="http://schemas.microsoft.com/office/drawing/2014/main" id="{46EC0DCD-24AA-4723-A2E1-9206B4FD5819}"/>
              </a:ext>
            </a:extLst>
          </p:cNvPr>
          <p:cNvSpPr>
            <a:spLocks noGrp="1"/>
          </p:cNvSpPr>
          <p:nvPr>
            <p:ph idx="1"/>
          </p:nvPr>
        </p:nvSpPr>
        <p:spPr>
          <a:xfrm>
            <a:off x="878656" y="1922285"/>
            <a:ext cx="7126657" cy="4351338"/>
          </a:xfrm>
        </p:spPr>
        <p:txBody>
          <a:bodyPr>
            <a:normAutofit fontScale="62500" lnSpcReduction="20000"/>
          </a:bodyPr>
          <a:lstStyle/>
          <a:p>
            <a:pPr marL="0" indent="0">
              <a:buNone/>
            </a:pPr>
            <a:r>
              <a:rPr lang="en-US" dirty="0"/>
              <a:t>For us at CCGH , we recognize the following.</a:t>
            </a:r>
          </a:p>
          <a:p>
            <a:pPr lvl="0"/>
            <a:r>
              <a:rPr lang="en-US" dirty="0"/>
              <a:t>As we all know, Refugees enter the workforce within the first 30 to 90 days. Although everyone recognizes the need to study English, many refugees find it extremely difficult to find the time and energy to attend classes since they may be working more than one job and commuting long distances while simultaneously maintaining a family and adjusting to life in the United States. Most of them become interested when they are closer to applying citizenship. </a:t>
            </a:r>
          </a:p>
          <a:p>
            <a:pPr lvl="0"/>
            <a:r>
              <a:rPr lang="en-US" dirty="0"/>
              <a:t>They have different learning styles depending where they come from or whether they had previous education. Some use storytelling methods, repeating after the teacher or show and tell which include memorization and this needs teachers who are very patient </a:t>
            </a:r>
          </a:p>
          <a:p>
            <a:pPr lvl="0"/>
            <a:r>
              <a:rPr lang="en-US" dirty="0"/>
              <a:t>We have found that when we incorporate daily activities items to the classroom such as finance, parenting issues and Employment issues this makes them interested in the ESL activities. </a:t>
            </a:r>
          </a:p>
          <a:p>
            <a:pPr lvl="0"/>
            <a:r>
              <a:rPr lang="en-US" dirty="0"/>
              <a:t>Continues funding for clients who have been here over a year is huge issue, if we had funding we would provide ESL to all at different times and also provide transportation and child care</a:t>
            </a:r>
          </a:p>
        </p:txBody>
      </p:sp>
      <p:sp>
        <p:nvSpPr>
          <p:cNvPr id="4" name="Arrow: Chevron 3">
            <a:extLst>
              <a:ext uri="{FF2B5EF4-FFF2-40B4-BE49-F238E27FC236}">
                <a16:creationId xmlns:a16="http://schemas.microsoft.com/office/drawing/2014/main" id="{A9F4071B-9D93-4965-B077-DD04D60BD737}"/>
              </a:ext>
            </a:extLst>
          </p:cNvPr>
          <p:cNvSpPr/>
          <p:nvPr/>
        </p:nvSpPr>
        <p:spPr>
          <a:xfrm rot="16200000">
            <a:off x="8220137" y="769454"/>
            <a:ext cx="2088381" cy="1491144"/>
          </a:xfrm>
          <a:prstGeom prst="chevron">
            <a:avLst/>
          </a:prstGeom>
          <a:solidFill>
            <a:srgbClr val="EBF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Arrow: Chevron 4">
            <a:extLst>
              <a:ext uri="{FF2B5EF4-FFF2-40B4-BE49-F238E27FC236}">
                <a16:creationId xmlns:a16="http://schemas.microsoft.com/office/drawing/2014/main" id="{09C2CA71-4E79-48E3-9A7B-6DD570FB2EA0}"/>
              </a:ext>
            </a:extLst>
          </p:cNvPr>
          <p:cNvSpPr/>
          <p:nvPr/>
        </p:nvSpPr>
        <p:spPr>
          <a:xfrm rot="16200000">
            <a:off x="10012432" y="-658971"/>
            <a:ext cx="2416034" cy="2065785"/>
          </a:xfrm>
          <a:prstGeom prst="chevron">
            <a:avLst/>
          </a:prstGeom>
          <a:solidFill>
            <a:srgbClr val="C3D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Arrow: Chevron 5">
            <a:extLst>
              <a:ext uri="{FF2B5EF4-FFF2-40B4-BE49-F238E27FC236}">
                <a16:creationId xmlns:a16="http://schemas.microsoft.com/office/drawing/2014/main" id="{2B8D7CED-56B8-4F85-AB0D-BBFCDE6E3526}"/>
              </a:ext>
            </a:extLst>
          </p:cNvPr>
          <p:cNvSpPr/>
          <p:nvPr/>
        </p:nvSpPr>
        <p:spPr>
          <a:xfrm rot="16200000">
            <a:off x="10980530" y="944741"/>
            <a:ext cx="1399046" cy="1265600"/>
          </a:xfrm>
          <a:prstGeom prst="chevron">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hevron 6">
            <a:extLst>
              <a:ext uri="{FF2B5EF4-FFF2-40B4-BE49-F238E27FC236}">
                <a16:creationId xmlns:a16="http://schemas.microsoft.com/office/drawing/2014/main" id="{576C31A6-3A4C-497B-B927-5F1759DF25B2}"/>
              </a:ext>
            </a:extLst>
          </p:cNvPr>
          <p:cNvSpPr/>
          <p:nvPr/>
        </p:nvSpPr>
        <p:spPr>
          <a:xfrm rot="16200000">
            <a:off x="9235228" y="2603320"/>
            <a:ext cx="1535184" cy="1381910"/>
          </a:xfrm>
          <a:prstGeom prst="chevron">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EF46A5FF-597E-4395-9767-D557AC9C8414}"/>
              </a:ext>
            </a:extLst>
          </p:cNvPr>
          <p:cNvSpPr/>
          <p:nvPr/>
        </p:nvSpPr>
        <p:spPr>
          <a:xfrm rot="16200000">
            <a:off x="10896141" y="3202740"/>
            <a:ext cx="1326119" cy="1265600"/>
          </a:xfrm>
          <a:prstGeom prst="chevron">
            <a:avLst/>
          </a:prstGeom>
          <a:solidFill>
            <a:srgbClr val="EBF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8A26FFC6-118E-467B-BB7E-ACD754F779B2}"/>
              </a:ext>
            </a:extLst>
          </p:cNvPr>
          <p:cNvSpPr/>
          <p:nvPr/>
        </p:nvSpPr>
        <p:spPr>
          <a:xfrm rot="16200000">
            <a:off x="11510812" y="2607604"/>
            <a:ext cx="613264" cy="516488"/>
          </a:xfrm>
          <a:prstGeom prst="chevron">
            <a:avLst/>
          </a:prstGeom>
          <a:solidFill>
            <a:srgbClr val="C3D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4C8E8BDD-C5D9-4B75-9E35-886ED848C3D3}"/>
              </a:ext>
            </a:extLst>
          </p:cNvPr>
          <p:cNvSpPr/>
          <p:nvPr/>
        </p:nvSpPr>
        <p:spPr>
          <a:xfrm rot="16200000">
            <a:off x="8340972" y="4117470"/>
            <a:ext cx="2979140" cy="2623570"/>
          </a:xfrm>
          <a:prstGeom prst="chevron">
            <a:avLst/>
          </a:prstGeom>
          <a:solidFill>
            <a:srgbClr val="C3D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E1046143-4F75-43E3-A166-0587B2732938}"/>
              </a:ext>
            </a:extLst>
          </p:cNvPr>
          <p:cNvSpPr/>
          <p:nvPr/>
        </p:nvSpPr>
        <p:spPr>
          <a:xfrm rot="16200000">
            <a:off x="9507345" y="5215845"/>
            <a:ext cx="3079817" cy="2289495"/>
          </a:xfrm>
          <a:prstGeom prst="chevron">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Connector 12">
            <a:extLst>
              <a:ext uri="{FF2B5EF4-FFF2-40B4-BE49-F238E27FC236}">
                <a16:creationId xmlns:a16="http://schemas.microsoft.com/office/drawing/2014/main" id="{34D89056-490A-4073-A9DE-E00936D8B823}"/>
              </a:ext>
            </a:extLst>
          </p:cNvPr>
          <p:cNvCxnSpPr>
            <a:cxnSpLocks/>
          </p:cNvCxnSpPr>
          <p:nvPr/>
        </p:nvCxnSpPr>
        <p:spPr>
          <a:xfrm>
            <a:off x="971550" y="1486828"/>
            <a:ext cx="6800850" cy="0"/>
          </a:xfrm>
          <a:prstGeom prst="line">
            <a:avLst/>
          </a:prstGeom>
          <a:ln w="76200">
            <a:solidFill>
              <a:srgbClr val="215968"/>
            </a:solidFill>
          </a:ln>
        </p:spPr>
        <p:style>
          <a:lnRef idx="1">
            <a:schemeClr val="accent1"/>
          </a:lnRef>
          <a:fillRef idx="0">
            <a:schemeClr val="accent1"/>
          </a:fillRef>
          <a:effectRef idx="0">
            <a:schemeClr val="accent1"/>
          </a:effectRef>
          <a:fontRef idx="minor">
            <a:schemeClr val="tx1"/>
          </a:fontRef>
        </p:style>
      </p:cxnSp>
      <p:sp>
        <p:nvSpPr>
          <p:cNvPr id="14" name="Arrow: Chevron 13">
            <a:extLst>
              <a:ext uri="{FF2B5EF4-FFF2-40B4-BE49-F238E27FC236}">
                <a16:creationId xmlns:a16="http://schemas.microsoft.com/office/drawing/2014/main" id="{08405B9F-52BE-4011-A1C7-F2FC7C3FC5A2}"/>
              </a:ext>
            </a:extLst>
          </p:cNvPr>
          <p:cNvSpPr/>
          <p:nvPr/>
        </p:nvSpPr>
        <p:spPr>
          <a:xfrm rot="16200000">
            <a:off x="11132930" y="1097141"/>
            <a:ext cx="1399046" cy="1265600"/>
          </a:xfrm>
          <a:prstGeom prst="chevron">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hevron 14">
            <a:extLst>
              <a:ext uri="{FF2B5EF4-FFF2-40B4-BE49-F238E27FC236}">
                <a16:creationId xmlns:a16="http://schemas.microsoft.com/office/drawing/2014/main" id="{754A5EDC-CA6E-4D70-BB90-00BFD91C501C}"/>
              </a:ext>
            </a:extLst>
          </p:cNvPr>
          <p:cNvSpPr/>
          <p:nvPr/>
        </p:nvSpPr>
        <p:spPr>
          <a:xfrm rot="16200000">
            <a:off x="11285330" y="1249541"/>
            <a:ext cx="1399046" cy="1265600"/>
          </a:xfrm>
          <a:prstGeom prst="chevron">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2974435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A85FB-B3FA-4E0E-AB0E-FCFEC2B75279}"/>
              </a:ext>
            </a:extLst>
          </p:cNvPr>
          <p:cNvSpPr>
            <a:spLocks noGrp="1"/>
          </p:cNvSpPr>
          <p:nvPr>
            <p:ph type="title"/>
          </p:nvPr>
        </p:nvSpPr>
        <p:spPr>
          <a:noFill/>
        </p:spPr>
        <p:txBody>
          <a:bodyPr>
            <a:normAutofit/>
          </a:bodyPr>
          <a:lstStyle/>
          <a:p>
            <a:r>
              <a:rPr lang="en-US" sz="7200" dirty="0">
                <a:solidFill>
                  <a:srgbClr val="215968"/>
                </a:solidFill>
                <a:latin typeface="Tw Cen MT Condensed" panose="020B0606020104020203" pitchFamily="34" charset="0"/>
              </a:rPr>
              <a:t>Upcoming </a:t>
            </a:r>
            <a:r>
              <a:rPr lang="en-US" sz="7200" dirty="0" err="1">
                <a:solidFill>
                  <a:srgbClr val="215968"/>
                </a:solidFill>
                <a:latin typeface="Tw Cen MT Condensed" panose="020B0606020104020203" pitchFamily="34" charset="0"/>
              </a:rPr>
              <a:t>CoP</a:t>
            </a:r>
            <a:r>
              <a:rPr lang="en-US" sz="7200" dirty="0">
                <a:solidFill>
                  <a:srgbClr val="215968"/>
                </a:solidFill>
                <a:latin typeface="Tw Cen MT Condensed" panose="020B0606020104020203" pitchFamily="34" charset="0"/>
              </a:rPr>
              <a:t> Calls</a:t>
            </a:r>
          </a:p>
        </p:txBody>
      </p:sp>
      <p:sp>
        <p:nvSpPr>
          <p:cNvPr id="3" name="Content Placeholder 2">
            <a:extLst>
              <a:ext uri="{FF2B5EF4-FFF2-40B4-BE49-F238E27FC236}">
                <a16:creationId xmlns:a16="http://schemas.microsoft.com/office/drawing/2014/main" id="{46EC0DCD-24AA-4723-A2E1-9206B4FD5819}"/>
              </a:ext>
            </a:extLst>
          </p:cNvPr>
          <p:cNvSpPr>
            <a:spLocks noGrp="1"/>
          </p:cNvSpPr>
          <p:nvPr>
            <p:ph idx="1"/>
          </p:nvPr>
        </p:nvSpPr>
        <p:spPr>
          <a:xfrm>
            <a:off x="878656" y="1922285"/>
            <a:ext cx="10515600" cy="4351338"/>
          </a:xfrm>
        </p:spPr>
        <p:txBody>
          <a:bodyPr>
            <a:normAutofit/>
          </a:bodyPr>
          <a:lstStyle/>
          <a:p>
            <a:pPr>
              <a:lnSpc>
                <a:spcPct val="200000"/>
              </a:lnSpc>
              <a:buFont typeface="Wingdings" panose="05000000000000000000" pitchFamily="2" charset="2"/>
              <a:buChar char="§"/>
            </a:pPr>
            <a:r>
              <a:rPr lang="en-US" sz="3200" b="1" dirty="0">
                <a:solidFill>
                  <a:srgbClr val="215968"/>
                </a:solidFill>
                <a:latin typeface="Tw Cen MT" panose="020B0602020104020603" pitchFamily="34" charset="0"/>
              </a:rPr>
              <a:t>Wednesday, September 25 @ 3:00pm EST</a:t>
            </a:r>
          </a:p>
        </p:txBody>
      </p:sp>
      <p:sp>
        <p:nvSpPr>
          <p:cNvPr id="4" name="Arrow: Chevron 3">
            <a:extLst>
              <a:ext uri="{FF2B5EF4-FFF2-40B4-BE49-F238E27FC236}">
                <a16:creationId xmlns:a16="http://schemas.microsoft.com/office/drawing/2014/main" id="{A9F4071B-9D93-4965-B077-DD04D60BD737}"/>
              </a:ext>
            </a:extLst>
          </p:cNvPr>
          <p:cNvSpPr/>
          <p:nvPr/>
        </p:nvSpPr>
        <p:spPr>
          <a:xfrm rot="16200000">
            <a:off x="8220137" y="769454"/>
            <a:ext cx="2088381" cy="1491144"/>
          </a:xfrm>
          <a:prstGeom prst="chevron">
            <a:avLst/>
          </a:prstGeom>
          <a:solidFill>
            <a:srgbClr val="EBF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Arrow: Chevron 4">
            <a:extLst>
              <a:ext uri="{FF2B5EF4-FFF2-40B4-BE49-F238E27FC236}">
                <a16:creationId xmlns:a16="http://schemas.microsoft.com/office/drawing/2014/main" id="{09C2CA71-4E79-48E3-9A7B-6DD570FB2EA0}"/>
              </a:ext>
            </a:extLst>
          </p:cNvPr>
          <p:cNvSpPr/>
          <p:nvPr/>
        </p:nvSpPr>
        <p:spPr>
          <a:xfrm rot="16200000">
            <a:off x="9834778" y="-640708"/>
            <a:ext cx="2416034" cy="2065785"/>
          </a:xfrm>
          <a:prstGeom prst="chevron">
            <a:avLst/>
          </a:prstGeom>
          <a:solidFill>
            <a:srgbClr val="C3D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Arrow: Chevron 5">
            <a:extLst>
              <a:ext uri="{FF2B5EF4-FFF2-40B4-BE49-F238E27FC236}">
                <a16:creationId xmlns:a16="http://schemas.microsoft.com/office/drawing/2014/main" id="{2B8D7CED-56B8-4F85-AB0D-BBFCDE6E3526}"/>
              </a:ext>
            </a:extLst>
          </p:cNvPr>
          <p:cNvSpPr/>
          <p:nvPr/>
        </p:nvSpPr>
        <p:spPr>
          <a:xfrm rot="16200000">
            <a:off x="10743365" y="881143"/>
            <a:ext cx="1399046" cy="1265600"/>
          </a:xfrm>
          <a:prstGeom prst="chevron">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hevron 6">
            <a:extLst>
              <a:ext uri="{FF2B5EF4-FFF2-40B4-BE49-F238E27FC236}">
                <a16:creationId xmlns:a16="http://schemas.microsoft.com/office/drawing/2014/main" id="{576C31A6-3A4C-497B-B927-5F1759DF25B2}"/>
              </a:ext>
            </a:extLst>
          </p:cNvPr>
          <p:cNvSpPr/>
          <p:nvPr/>
        </p:nvSpPr>
        <p:spPr>
          <a:xfrm rot="16200000">
            <a:off x="9235228" y="2603320"/>
            <a:ext cx="1535184" cy="1381910"/>
          </a:xfrm>
          <a:prstGeom prst="chevron">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EF46A5FF-597E-4395-9767-D557AC9C8414}"/>
              </a:ext>
            </a:extLst>
          </p:cNvPr>
          <p:cNvSpPr/>
          <p:nvPr/>
        </p:nvSpPr>
        <p:spPr>
          <a:xfrm rot="16200000">
            <a:off x="10896141" y="3202740"/>
            <a:ext cx="1326119" cy="1265600"/>
          </a:xfrm>
          <a:prstGeom prst="chevron">
            <a:avLst/>
          </a:prstGeom>
          <a:solidFill>
            <a:srgbClr val="EBF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8A26FFC6-118E-467B-BB7E-ACD754F779B2}"/>
              </a:ext>
            </a:extLst>
          </p:cNvPr>
          <p:cNvSpPr/>
          <p:nvPr/>
        </p:nvSpPr>
        <p:spPr>
          <a:xfrm rot="16200000">
            <a:off x="11510812" y="2607604"/>
            <a:ext cx="613264" cy="516488"/>
          </a:xfrm>
          <a:prstGeom prst="chevron">
            <a:avLst/>
          </a:prstGeom>
          <a:solidFill>
            <a:srgbClr val="C3D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4C8E8BDD-C5D9-4B75-9E35-886ED848C3D3}"/>
              </a:ext>
            </a:extLst>
          </p:cNvPr>
          <p:cNvSpPr/>
          <p:nvPr/>
        </p:nvSpPr>
        <p:spPr>
          <a:xfrm rot="16200000">
            <a:off x="8340972" y="4117470"/>
            <a:ext cx="2979140" cy="2623570"/>
          </a:xfrm>
          <a:prstGeom prst="chevron">
            <a:avLst/>
          </a:prstGeom>
          <a:solidFill>
            <a:srgbClr val="C3D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E1046143-4F75-43E3-A166-0587B2732938}"/>
              </a:ext>
            </a:extLst>
          </p:cNvPr>
          <p:cNvSpPr/>
          <p:nvPr/>
        </p:nvSpPr>
        <p:spPr>
          <a:xfrm rot="16200000">
            <a:off x="9507345" y="5215845"/>
            <a:ext cx="3079817" cy="2289495"/>
          </a:xfrm>
          <a:prstGeom prst="chevron">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Connector 12">
            <a:extLst>
              <a:ext uri="{FF2B5EF4-FFF2-40B4-BE49-F238E27FC236}">
                <a16:creationId xmlns:a16="http://schemas.microsoft.com/office/drawing/2014/main" id="{34D89056-490A-4073-A9DE-E00936D8B823}"/>
              </a:ext>
            </a:extLst>
          </p:cNvPr>
          <p:cNvCxnSpPr>
            <a:cxnSpLocks/>
          </p:cNvCxnSpPr>
          <p:nvPr/>
        </p:nvCxnSpPr>
        <p:spPr>
          <a:xfrm>
            <a:off x="971550" y="1513943"/>
            <a:ext cx="5164906" cy="0"/>
          </a:xfrm>
          <a:prstGeom prst="line">
            <a:avLst/>
          </a:prstGeom>
          <a:ln w="76200">
            <a:solidFill>
              <a:srgbClr val="215968"/>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2066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662031-A02E-4F09-96C5-D5DB82AA506B}"/>
              </a:ext>
            </a:extLst>
          </p:cNvPr>
          <p:cNvSpPr/>
          <p:nvPr/>
        </p:nvSpPr>
        <p:spPr>
          <a:xfrm>
            <a:off x="1164567" y="3045126"/>
            <a:ext cx="4356340" cy="3459192"/>
          </a:xfrm>
          <a:prstGeom prst="rect">
            <a:avLst/>
          </a:prstGeom>
          <a:solidFill>
            <a:srgbClr val="2159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AF60DC9-DCC7-4606-A08B-45C0102B6544}"/>
              </a:ext>
            </a:extLst>
          </p:cNvPr>
          <p:cNvSpPr/>
          <p:nvPr/>
        </p:nvSpPr>
        <p:spPr>
          <a:xfrm>
            <a:off x="6671093" y="3045126"/>
            <a:ext cx="4356340" cy="3459192"/>
          </a:xfrm>
          <a:prstGeom prst="rect">
            <a:avLst/>
          </a:prstGeom>
          <a:solidFill>
            <a:srgbClr val="2159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0DFF864-E209-4BE3-923B-86565CA088F3}"/>
              </a:ext>
            </a:extLst>
          </p:cNvPr>
          <p:cNvSpPr/>
          <p:nvPr/>
        </p:nvSpPr>
        <p:spPr>
          <a:xfrm>
            <a:off x="808008" y="250165"/>
            <a:ext cx="10575984" cy="1224951"/>
          </a:xfrm>
          <a:prstGeom prst="rect">
            <a:avLst/>
          </a:prstGeom>
          <a:noFill/>
          <a:ln w="76200">
            <a:solidFill>
              <a:srgbClr val="C3D6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215968"/>
                </a:solidFill>
              </a:rPr>
              <a:t>FACILITATORS</a:t>
            </a:r>
          </a:p>
        </p:txBody>
      </p:sp>
      <p:sp>
        <p:nvSpPr>
          <p:cNvPr id="9" name="Text Placeholder 2">
            <a:extLst>
              <a:ext uri="{FF2B5EF4-FFF2-40B4-BE49-F238E27FC236}">
                <a16:creationId xmlns:a16="http://schemas.microsoft.com/office/drawing/2014/main" id="{E5913E07-449C-4DEB-821E-6FA6565471D9}"/>
              </a:ext>
            </a:extLst>
          </p:cNvPr>
          <p:cNvSpPr txBox="1">
            <a:spLocks/>
          </p:cNvSpPr>
          <p:nvPr/>
        </p:nvSpPr>
        <p:spPr>
          <a:xfrm>
            <a:off x="1164567" y="4992044"/>
            <a:ext cx="4356341" cy="128616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rPr>
              <a:t>Jenifer Call</a:t>
            </a:r>
          </a:p>
          <a:p>
            <a:pPr marL="0" indent="0" algn="ctr">
              <a:buNone/>
            </a:pPr>
            <a:r>
              <a:rPr lang="en-US" sz="1900" dirty="0">
                <a:solidFill>
                  <a:schemeClr val="bg1"/>
                </a:solidFill>
              </a:rPr>
              <a:t>Cultural Orientation &amp; Citizenship Coordinator</a:t>
            </a:r>
          </a:p>
          <a:p>
            <a:pPr marL="0" indent="0" algn="ctr">
              <a:buNone/>
            </a:pPr>
            <a:r>
              <a:rPr lang="en-US" sz="1900" dirty="0">
                <a:solidFill>
                  <a:schemeClr val="bg1"/>
                </a:solidFill>
              </a:rPr>
              <a:t>Sacramento Food Bank &amp; Family Services</a:t>
            </a:r>
          </a:p>
        </p:txBody>
      </p:sp>
      <p:sp>
        <p:nvSpPr>
          <p:cNvPr id="10" name="Text Placeholder 2">
            <a:extLst>
              <a:ext uri="{FF2B5EF4-FFF2-40B4-BE49-F238E27FC236}">
                <a16:creationId xmlns:a16="http://schemas.microsoft.com/office/drawing/2014/main" id="{CD974D47-EDFA-474E-A3C0-A9B11539C384}"/>
              </a:ext>
            </a:extLst>
          </p:cNvPr>
          <p:cNvSpPr txBox="1">
            <a:spLocks/>
          </p:cNvSpPr>
          <p:nvPr/>
        </p:nvSpPr>
        <p:spPr>
          <a:xfrm>
            <a:off x="6671092" y="4919357"/>
            <a:ext cx="4356341" cy="14315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dirty="0">
                <a:solidFill>
                  <a:schemeClr val="bg1"/>
                </a:solidFill>
              </a:rPr>
              <a:t>Saghar Roshan</a:t>
            </a:r>
          </a:p>
          <a:p>
            <a:pPr marL="0" indent="0" algn="ctr">
              <a:buNone/>
            </a:pPr>
            <a:r>
              <a:rPr lang="en-US" sz="1800" dirty="0">
                <a:solidFill>
                  <a:schemeClr val="bg1"/>
                </a:solidFill>
              </a:rPr>
              <a:t>R&amp;P Director</a:t>
            </a:r>
          </a:p>
          <a:p>
            <a:pPr marL="0" indent="0" algn="ctr">
              <a:buNone/>
            </a:pPr>
            <a:r>
              <a:rPr lang="en-US" sz="1800" dirty="0">
                <a:solidFill>
                  <a:schemeClr val="bg1"/>
                </a:solidFill>
              </a:rPr>
              <a:t>Catholic Charities of San Antonio</a:t>
            </a:r>
          </a:p>
        </p:txBody>
      </p:sp>
      <p:pic>
        <p:nvPicPr>
          <p:cNvPr id="11" name="Content Placeholder 7" descr="A person posing for the camera&#10;&#10;Description generated with very high confidence">
            <a:extLst>
              <a:ext uri="{FF2B5EF4-FFF2-40B4-BE49-F238E27FC236}">
                <a16:creationId xmlns:a16="http://schemas.microsoft.com/office/drawing/2014/main" id="{1C02DCA9-9C3F-45F5-86B1-D06EF90B8A84}"/>
              </a:ext>
            </a:extLst>
          </p:cNvPr>
          <p:cNvPicPr>
            <a:picLocks noChangeAspect="1"/>
          </p:cNvPicPr>
          <p:nvPr/>
        </p:nvPicPr>
        <p:blipFill rotWithShape="1">
          <a:blip r:embed="rId3">
            <a:extLst>
              <a:ext uri="{28A0092B-C50C-407E-A947-70E740481C1C}">
                <a14:useLocalDpi xmlns:a14="http://schemas.microsoft.com/office/drawing/2010/main" val="0"/>
              </a:ext>
            </a:extLst>
          </a:blip>
          <a:srcRect t="7478" b="8355"/>
          <a:stretch/>
        </p:blipFill>
        <p:spPr>
          <a:xfrm>
            <a:off x="1966941" y="1966732"/>
            <a:ext cx="2752706" cy="2638110"/>
          </a:xfrm>
          <a:prstGeom prst="rect">
            <a:avLst/>
          </a:prstGeom>
        </p:spPr>
      </p:pic>
      <p:pic>
        <p:nvPicPr>
          <p:cNvPr id="13" name="Picture 12">
            <a:extLst>
              <a:ext uri="{FF2B5EF4-FFF2-40B4-BE49-F238E27FC236}">
                <a16:creationId xmlns:a16="http://schemas.microsoft.com/office/drawing/2014/main" id="{8CB71430-9AAB-4247-B598-2F369FC094B0}"/>
              </a:ext>
            </a:extLst>
          </p:cNvPr>
          <p:cNvPicPr>
            <a:picLocks noChangeAspect="1"/>
          </p:cNvPicPr>
          <p:nvPr/>
        </p:nvPicPr>
        <p:blipFill rotWithShape="1">
          <a:blip r:embed="rId4">
            <a:extLst>
              <a:ext uri="{28A0092B-C50C-407E-A947-70E740481C1C}">
                <a14:useLocalDpi xmlns:a14="http://schemas.microsoft.com/office/drawing/2010/main" val="0"/>
              </a:ext>
            </a:extLst>
          </a:blip>
          <a:srcRect l="10470" r="3649"/>
          <a:stretch/>
        </p:blipFill>
        <p:spPr>
          <a:xfrm>
            <a:off x="7289321" y="2154649"/>
            <a:ext cx="3295290" cy="2157862"/>
          </a:xfrm>
          <a:prstGeom prst="rect">
            <a:avLst/>
          </a:prstGeom>
        </p:spPr>
      </p:pic>
    </p:spTree>
    <p:custDataLst>
      <p:tags r:id="rId1"/>
    </p:custDataLst>
    <p:extLst>
      <p:ext uri="{BB962C8B-B14F-4D97-AF65-F5344CB8AC3E}">
        <p14:creationId xmlns:p14="http://schemas.microsoft.com/office/powerpoint/2010/main" val="1970738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A85FB-B3FA-4E0E-AB0E-FCFEC2B75279}"/>
              </a:ext>
            </a:extLst>
          </p:cNvPr>
          <p:cNvSpPr>
            <a:spLocks noGrp="1"/>
          </p:cNvSpPr>
          <p:nvPr>
            <p:ph type="title"/>
          </p:nvPr>
        </p:nvSpPr>
        <p:spPr>
          <a:noFill/>
        </p:spPr>
        <p:txBody>
          <a:bodyPr>
            <a:normAutofit/>
          </a:bodyPr>
          <a:lstStyle/>
          <a:p>
            <a:r>
              <a:rPr lang="en-US" sz="8800" dirty="0">
                <a:solidFill>
                  <a:srgbClr val="215968"/>
                </a:solidFill>
                <a:latin typeface="Tw Cen MT Condensed" panose="020B0606020104020203" pitchFamily="34" charset="0"/>
              </a:rPr>
              <a:t>Roll Call</a:t>
            </a:r>
          </a:p>
        </p:txBody>
      </p:sp>
      <p:sp>
        <p:nvSpPr>
          <p:cNvPr id="3" name="Content Placeholder 2">
            <a:extLst>
              <a:ext uri="{FF2B5EF4-FFF2-40B4-BE49-F238E27FC236}">
                <a16:creationId xmlns:a16="http://schemas.microsoft.com/office/drawing/2014/main" id="{46EC0DCD-24AA-4723-A2E1-9206B4FD5819}"/>
              </a:ext>
            </a:extLst>
          </p:cNvPr>
          <p:cNvSpPr>
            <a:spLocks noGrp="1"/>
          </p:cNvSpPr>
          <p:nvPr>
            <p:ph idx="1"/>
          </p:nvPr>
        </p:nvSpPr>
        <p:spPr>
          <a:xfrm>
            <a:off x="878657" y="1922285"/>
            <a:ext cx="3270650" cy="4351338"/>
          </a:xfrm>
        </p:spPr>
        <p:txBody>
          <a:bodyPr>
            <a:normAutofit/>
          </a:bodyPr>
          <a:lstStyle/>
          <a:p>
            <a:pPr marL="0" indent="0">
              <a:lnSpc>
                <a:spcPct val="200000"/>
              </a:lnSpc>
              <a:buNone/>
            </a:pPr>
            <a:r>
              <a:rPr lang="en-US" sz="3200" b="1" dirty="0">
                <a:solidFill>
                  <a:srgbClr val="215968"/>
                </a:solidFill>
                <a:latin typeface="Tw Cen MT" panose="020B0602020104020603" pitchFamily="34" charset="0"/>
              </a:rPr>
              <a:t>To confirm attendance, select your affiliate’s city and state.</a:t>
            </a:r>
          </a:p>
        </p:txBody>
      </p:sp>
      <p:sp>
        <p:nvSpPr>
          <p:cNvPr id="4" name="Arrow: Chevron 3">
            <a:extLst>
              <a:ext uri="{FF2B5EF4-FFF2-40B4-BE49-F238E27FC236}">
                <a16:creationId xmlns:a16="http://schemas.microsoft.com/office/drawing/2014/main" id="{A9F4071B-9D93-4965-B077-DD04D60BD737}"/>
              </a:ext>
            </a:extLst>
          </p:cNvPr>
          <p:cNvSpPr/>
          <p:nvPr/>
        </p:nvSpPr>
        <p:spPr>
          <a:xfrm rot="16200000">
            <a:off x="8220137" y="769454"/>
            <a:ext cx="2088381" cy="1491144"/>
          </a:xfrm>
          <a:prstGeom prst="chevron">
            <a:avLst/>
          </a:prstGeom>
          <a:solidFill>
            <a:srgbClr val="EBF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Arrow: Chevron 4">
            <a:extLst>
              <a:ext uri="{FF2B5EF4-FFF2-40B4-BE49-F238E27FC236}">
                <a16:creationId xmlns:a16="http://schemas.microsoft.com/office/drawing/2014/main" id="{09C2CA71-4E79-48E3-9A7B-6DD570FB2EA0}"/>
              </a:ext>
            </a:extLst>
          </p:cNvPr>
          <p:cNvSpPr/>
          <p:nvPr/>
        </p:nvSpPr>
        <p:spPr>
          <a:xfrm rot="16200000">
            <a:off x="9834778" y="-640708"/>
            <a:ext cx="2416034" cy="2065785"/>
          </a:xfrm>
          <a:prstGeom prst="chevron">
            <a:avLst/>
          </a:prstGeom>
          <a:solidFill>
            <a:srgbClr val="C3D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Arrow: Chevron 5">
            <a:extLst>
              <a:ext uri="{FF2B5EF4-FFF2-40B4-BE49-F238E27FC236}">
                <a16:creationId xmlns:a16="http://schemas.microsoft.com/office/drawing/2014/main" id="{2B8D7CED-56B8-4F85-AB0D-BBFCDE6E3526}"/>
              </a:ext>
            </a:extLst>
          </p:cNvPr>
          <p:cNvSpPr/>
          <p:nvPr/>
        </p:nvSpPr>
        <p:spPr>
          <a:xfrm rot="16200000">
            <a:off x="10743365" y="881143"/>
            <a:ext cx="1399046" cy="1265600"/>
          </a:xfrm>
          <a:prstGeom prst="chevron">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hevron 6">
            <a:extLst>
              <a:ext uri="{FF2B5EF4-FFF2-40B4-BE49-F238E27FC236}">
                <a16:creationId xmlns:a16="http://schemas.microsoft.com/office/drawing/2014/main" id="{576C31A6-3A4C-497B-B927-5F1759DF25B2}"/>
              </a:ext>
            </a:extLst>
          </p:cNvPr>
          <p:cNvSpPr/>
          <p:nvPr/>
        </p:nvSpPr>
        <p:spPr>
          <a:xfrm rot="16200000">
            <a:off x="9235228" y="2603320"/>
            <a:ext cx="1535184" cy="1381910"/>
          </a:xfrm>
          <a:prstGeom prst="chevron">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EF46A5FF-597E-4395-9767-D557AC9C8414}"/>
              </a:ext>
            </a:extLst>
          </p:cNvPr>
          <p:cNvSpPr/>
          <p:nvPr/>
        </p:nvSpPr>
        <p:spPr>
          <a:xfrm rot="16200000">
            <a:off x="10896141" y="3202740"/>
            <a:ext cx="1326119" cy="1265600"/>
          </a:xfrm>
          <a:prstGeom prst="chevron">
            <a:avLst/>
          </a:prstGeom>
          <a:solidFill>
            <a:srgbClr val="EBF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8A26FFC6-118E-467B-BB7E-ACD754F779B2}"/>
              </a:ext>
            </a:extLst>
          </p:cNvPr>
          <p:cNvSpPr/>
          <p:nvPr/>
        </p:nvSpPr>
        <p:spPr>
          <a:xfrm rot="16200000">
            <a:off x="11510812" y="2607604"/>
            <a:ext cx="613264" cy="516488"/>
          </a:xfrm>
          <a:prstGeom prst="chevron">
            <a:avLst/>
          </a:prstGeom>
          <a:solidFill>
            <a:srgbClr val="C3D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4C8E8BDD-C5D9-4B75-9E35-886ED848C3D3}"/>
              </a:ext>
            </a:extLst>
          </p:cNvPr>
          <p:cNvSpPr/>
          <p:nvPr/>
        </p:nvSpPr>
        <p:spPr>
          <a:xfrm rot="16200000">
            <a:off x="8340972" y="4117470"/>
            <a:ext cx="2979140" cy="2623570"/>
          </a:xfrm>
          <a:prstGeom prst="chevron">
            <a:avLst/>
          </a:prstGeom>
          <a:solidFill>
            <a:srgbClr val="C3D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E1046143-4F75-43E3-A166-0587B2732938}"/>
              </a:ext>
            </a:extLst>
          </p:cNvPr>
          <p:cNvSpPr/>
          <p:nvPr/>
        </p:nvSpPr>
        <p:spPr>
          <a:xfrm rot="16200000">
            <a:off x="9507345" y="5215845"/>
            <a:ext cx="3079817" cy="2289495"/>
          </a:xfrm>
          <a:prstGeom prst="chevron">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Connector 12">
            <a:extLst>
              <a:ext uri="{FF2B5EF4-FFF2-40B4-BE49-F238E27FC236}">
                <a16:creationId xmlns:a16="http://schemas.microsoft.com/office/drawing/2014/main" id="{34D89056-490A-4073-A9DE-E00936D8B823}"/>
              </a:ext>
            </a:extLst>
          </p:cNvPr>
          <p:cNvCxnSpPr>
            <a:cxnSpLocks/>
          </p:cNvCxnSpPr>
          <p:nvPr/>
        </p:nvCxnSpPr>
        <p:spPr>
          <a:xfrm>
            <a:off x="971550" y="1513943"/>
            <a:ext cx="2582533" cy="0"/>
          </a:xfrm>
          <a:prstGeom prst="line">
            <a:avLst/>
          </a:prstGeom>
          <a:ln w="76200">
            <a:solidFill>
              <a:srgbClr val="215968"/>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96882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A85FB-B3FA-4E0E-AB0E-FCFEC2B75279}"/>
              </a:ext>
            </a:extLst>
          </p:cNvPr>
          <p:cNvSpPr>
            <a:spLocks noGrp="1"/>
          </p:cNvSpPr>
          <p:nvPr>
            <p:ph type="title"/>
          </p:nvPr>
        </p:nvSpPr>
        <p:spPr>
          <a:xfrm>
            <a:off x="760563" y="275314"/>
            <a:ext cx="10515600" cy="1325563"/>
          </a:xfrm>
          <a:noFill/>
        </p:spPr>
        <p:txBody>
          <a:bodyPr>
            <a:normAutofit/>
          </a:bodyPr>
          <a:lstStyle/>
          <a:p>
            <a:r>
              <a:rPr lang="en-US" sz="7200" dirty="0">
                <a:solidFill>
                  <a:srgbClr val="215968"/>
                </a:solidFill>
                <a:latin typeface="Tw Cen MT Condensed" panose="020B0606020104020203" pitchFamily="34" charset="0"/>
              </a:rPr>
              <a:t>File Share</a:t>
            </a:r>
          </a:p>
        </p:txBody>
      </p:sp>
      <p:cxnSp>
        <p:nvCxnSpPr>
          <p:cNvPr id="13" name="Straight Connector 12">
            <a:extLst>
              <a:ext uri="{FF2B5EF4-FFF2-40B4-BE49-F238E27FC236}">
                <a16:creationId xmlns:a16="http://schemas.microsoft.com/office/drawing/2014/main" id="{34D89056-490A-4073-A9DE-E00936D8B823}"/>
              </a:ext>
            </a:extLst>
          </p:cNvPr>
          <p:cNvCxnSpPr>
            <a:cxnSpLocks/>
          </p:cNvCxnSpPr>
          <p:nvPr/>
        </p:nvCxnSpPr>
        <p:spPr>
          <a:xfrm>
            <a:off x="893913" y="1424132"/>
            <a:ext cx="2617039" cy="0"/>
          </a:xfrm>
          <a:prstGeom prst="line">
            <a:avLst/>
          </a:prstGeom>
          <a:ln w="76200">
            <a:solidFill>
              <a:srgbClr val="215968"/>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84F541E-E42B-42F9-8AE0-598B7883CBC9}"/>
              </a:ext>
            </a:extLst>
          </p:cNvPr>
          <p:cNvSpPr txBox="1"/>
          <p:nvPr/>
        </p:nvSpPr>
        <p:spPr>
          <a:xfrm>
            <a:off x="8307845" y="3002522"/>
            <a:ext cx="3758184" cy="428884"/>
          </a:xfrm>
          <a:prstGeom prst="rect">
            <a:avLst/>
          </a:prstGeom>
          <a:noFill/>
        </p:spPr>
        <p:txBody>
          <a:bodyPr wrap="square" lIns="121891" tIns="60945" rIns="121891" bIns="60945" rtlCol="0">
            <a:noAutofit/>
          </a:bodyPr>
          <a:lstStyle/>
          <a:p>
            <a:r>
              <a:rPr lang="en-JM" sz="2800" dirty="0">
                <a:latin typeface="+mj-lt"/>
                <a:ea typeface="Calibri"/>
                <a:cs typeface="Lato Black"/>
              </a:rPr>
              <a:t>Select the document</a:t>
            </a:r>
          </a:p>
        </p:txBody>
      </p:sp>
      <p:sp>
        <p:nvSpPr>
          <p:cNvPr id="18" name="TextBox 17">
            <a:extLst>
              <a:ext uri="{FF2B5EF4-FFF2-40B4-BE49-F238E27FC236}">
                <a16:creationId xmlns:a16="http://schemas.microsoft.com/office/drawing/2014/main" id="{D2EFE423-8B14-4B25-BA8A-F80A0B6D04BE}"/>
              </a:ext>
            </a:extLst>
          </p:cNvPr>
          <p:cNvSpPr txBox="1"/>
          <p:nvPr/>
        </p:nvSpPr>
        <p:spPr>
          <a:xfrm>
            <a:off x="8307845" y="4434832"/>
            <a:ext cx="3758184" cy="428884"/>
          </a:xfrm>
          <a:prstGeom prst="rect">
            <a:avLst/>
          </a:prstGeom>
          <a:noFill/>
        </p:spPr>
        <p:txBody>
          <a:bodyPr wrap="square" lIns="121891" tIns="60945" rIns="121891" bIns="60945" rtlCol="0">
            <a:noAutofit/>
          </a:bodyPr>
          <a:lstStyle/>
          <a:p>
            <a:r>
              <a:rPr lang="en-JM" sz="2800" dirty="0">
                <a:latin typeface="+mj-lt"/>
                <a:ea typeface="Calibri"/>
                <a:cs typeface="Lato Black"/>
              </a:rPr>
              <a:t>Click “Download File”</a:t>
            </a:r>
          </a:p>
        </p:txBody>
      </p:sp>
      <p:sp>
        <p:nvSpPr>
          <p:cNvPr id="19" name="Freeform 146">
            <a:extLst>
              <a:ext uri="{FF2B5EF4-FFF2-40B4-BE49-F238E27FC236}">
                <a16:creationId xmlns:a16="http://schemas.microsoft.com/office/drawing/2014/main" id="{2A4AC337-52D5-4526-8B91-AB467643BBD8}"/>
              </a:ext>
            </a:extLst>
          </p:cNvPr>
          <p:cNvSpPr>
            <a:spLocks noEditPoints="1"/>
          </p:cNvSpPr>
          <p:nvPr/>
        </p:nvSpPr>
        <p:spPr bwMode="auto">
          <a:xfrm>
            <a:off x="7457814" y="4349991"/>
            <a:ext cx="585546" cy="736939"/>
          </a:xfrm>
          <a:custGeom>
            <a:avLst/>
            <a:gdLst>
              <a:gd name="T0" fmla="*/ 138 w 197"/>
              <a:gd name="T1" fmla="*/ 13 h 248"/>
              <a:gd name="T2" fmla="*/ 132 w 197"/>
              <a:gd name="T3" fmla="*/ 0 h 248"/>
              <a:gd name="T4" fmla="*/ 59 w 197"/>
              <a:gd name="T5" fmla="*/ 6 h 248"/>
              <a:gd name="T6" fmla="*/ 6 w 197"/>
              <a:gd name="T7" fmla="*/ 13 h 248"/>
              <a:gd name="T8" fmla="*/ 0 w 197"/>
              <a:gd name="T9" fmla="*/ 242 h 248"/>
              <a:gd name="T10" fmla="*/ 191 w 197"/>
              <a:gd name="T11" fmla="*/ 248 h 248"/>
              <a:gd name="T12" fmla="*/ 197 w 197"/>
              <a:gd name="T13" fmla="*/ 19 h 248"/>
              <a:gd name="T14" fmla="*/ 71 w 197"/>
              <a:gd name="T15" fmla="*/ 12 h 248"/>
              <a:gd name="T16" fmla="*/ 126 w 197"/>
              <a:gd name="T17" fmla="*/ 47 h 248"/>
              <a:gd name="T18" fmla="*/ 71 w 197"/>
              <a:gd name="T19" fmla="*/ 12 h 248"/>
              <a:gd name="T20" fmla="*/ 12 w 197"/>
              <a:gd name="T21" fmla="*/ 236 h 248"/>
              <a:gd name="T22" fmla="*/ 59 w 197"/>
              <a:gd name="T23" fmla="*/ 25 h 248"/>
              <a:gd name="T24" fmla="*/ 65 w 197"/>
              <a:gd name="T25" fmla="*/ 59 h 248"/>
              <a:gd name="T26" fmla="*/ 138 w 197"/>
              <a:gd name="T27" fmla="*/ 53 h 248"/>
              <a:gd name="T28" fmla="*/ 185 w 197"/>
              <a:gd name="T29" fmla="*/ 25 h 248"/>
              <a:gd name="T30" fmla="*/ 65 w 197"/>
              <a:gd name="T31" fmla="*/ 135 h 248"/>
              <a:gd name="T32" fmla="*/ 138 w 197"/>
              <a:gd name="T33" fmla="*/ 129 h 248"/>
              <a:gd name="T34" fmla="*/ 65 w 197"/>
              <a:gd name="T35" fmla="*/ 123 h 248"/>
              <a:gd name="T36" fmla="*/ 65 w 197"/>
              <a:gd name="T37" fmla="*/ 135 h 248"/>
              <a:gd name="T38" fmla="*/ 132 w 197"/>
              <a:gd name="T39" fmla="*/ 95 h 248"/>
              <a:gd name="T40" fmla="*/ 132 w 197"/>
              <a:gd name="T41" fmla="*/ 83 h 248"/>
              <a:gd name="T42" fmla="*/ 59 w 197"/>
              <a:gd name="T43" fmla="*/ 89 h 248"/>
              <a:gd name="T44" fmla="*/ 65 w 197"/>
              <a:gd name="T45" fmla="*/ 175 h 248"/>
              <a:gd name="T46" fmla="*/ 138 w 197"/>
              <a:gd name="T47" fmla="*/ 169 h 248"/>
              <a:gd name="T48" fmla="*/ 65 w 197"/>
              <a:gd name="T49" fmla="*/ 163 h 248"/>
              <a:gd name="T50" fmla="*/ 65 w 197"/>
              <a:gd name="T51" fmla="*/ 175 h 248"/>
              <a:gd name="T52" fmla="*/ 38 w 197"/>
              <a:gd name="T53" fmla="*/ 41 h 248"/>
              <a:gd name="T54" fmla="*/ 32 w 197"/>
              <a:gd name="T55" fmla="*/ 210 h 248"/>
              <a:gd name="T56" fmla="*/ 159 w 197"/>
              <a:gd name="T57" fmla="*/ 216 h 248"/>
              <a:gd name="T58" fmla="*/ 165 w 197"/>
              <a:gd name="T59" fmla="*/ 47 h 248"/>
              <a:gd name="T60" fmla="*/ 153 w 197"/>
              <a:gd name="T61" fmla="*/ 47 h 248"/>
              <a:gd name="T62" fmla="*/ 44 w 197"/>
              <a:gd name="T63" fmla="*/ 20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48">
                <a:moveTo>
                  <a:pt x="191" y="13"/>
                </a:moveTo>
                <a:cubicBezTo>
                  <a:pt x="138" y="13"/>
                  <a:pt x="138" y="13"/>
                  <a:pt x="138" y="13"/>
                </a:cubicBezTo>
                <a:cubicBezTo>
                  <a:pt x="138" y="6"/>
                  <a:pt x="138" y="6"/>
                  <a:pt x="138" y="6"/>
                </a:cubicBezTo>
                <a:cubicBezTo>
                  <a:pt x="138" y="3"/>
                  <a:pt x="135" y="0"/>
                  <a:pt x="132" y="0"/>
                </a:cubicBezTo>
                <a:cubicBezTo>
                  <a:pt x="65" y="0"/>
                  <a:pt x="65" y="0"/>
                  <a:pt x="65" y="0"/>
                </a:cubicBezTo>
                <a:cubicBezTo>
                  <a:pt x="62" y="0"/>
                  <a:pt x="59" y="3"/>
                  <a:pt x="59" y="6"/>
                </a:cubicBezTo>
                <a:cubicBezTo>
                  <a:pt x="59" y="13"/>
                  <a:pt x="59" y="13"/>
                  <a:pt x="59" y="13"/>
                </a:cubicBezTo>
                <a:cubicBezTo>
                  <a:pt x="6" y="13"/>
                  <a:pt x="6" y="13"/>
                  <a:pt x="6" y="13"/>
                </a:cubicBezTo>
                <a:cubicBezTo>
                  <a:pt x="2" y="13"/>
                  <a:pt x="0" y="16"/>
                  <a:pt x="0" y="19"/>
                </a:cubicBezTo>
                <a:cubicBezTo>
                  <a:pt x="0" y="242"/>
                  <a:pt x="0" y="242"/>
                  <a:pt x="0" y="242"/>
                </a:cubicBezTo>
                <a:cubicBezTo>
                  <a:pt x="0" y="246"/>
                  <a:pt x="2" y="248"/>
                  <a:pt x="6" y="248"/>
                </a:cubicBezTo>
                <a:cubicBezTo>
                  <a:pt x="191" y="248"/>
                  <a:pt x="191" y="248"/>
                  <a:pt x="191" y="248"/>
                </a:cubicBezTo>
                <a:cubicBezTo>
                  <a:pt x="194" y="248"/>
                  <a:pt x="197" y="246"/>
                  <a:pt x="197" y="242"/>
                </a:cubicBezTo>
                <a:cubicBezTo>
                  <a:pt x="197" y="19"/>
                  <a:pt x="197" y="19"/>
                  <a:pt x="197" y="19"/>
                </a:cubicBezTo>
                <a:cubicBezTo>
                  <a:pt x="197" y="16"/>
                  <a:pt x="194" y="13"/>
                  <a:pt x="191" y="13"/>
                </a:cubicBezTo>
                <a:close/>
                <a:moveTo>
                  <a:pt x="71" y="12"/>
                </a:moveTo>
                <a:cubicBezTo>
                  <a:pt x="126" y="12"/>
                  <a:pt x="126" y="12"/>
                  <a:pt x="126" y="12"/>
                </a:cubicBezTo>
                <a:cubicBezTo>
                  <a:pt x="126" y="47"/>
                  <a:pt x="126" y="47"/>
                  <a:pt x="126" y="47"/>
                </a:cubicBezTo>
                <a:cubicBezTo>
                  <a:pt x="71" y="47"/>
                  <a:pt x="71" y="47"/>
                  <a:pt x="71" y="47"/>
                </a:cubicBezTo>
                <a:lnTo>
                  <a:pt x="71" y="12"/>
                </a:lnTo>
                <a:close/>
                <a:moveTo>
                  <a:pt x="185" y="236"/>
                </a:moveTo>
                <a:cubicBezTo>
                  <a:pt x="12" y="236"/>
                  <a:pt x="12" y="236"/>
                  <a:pt x="12" y="236"/>
                </a:cubicBezTo>
                <a:cubicBezTo>
                  <a:pt x="12" y="25"/>
                  <a:pt x="12" y="25"/>
                  <a:pt x="12" y="25"/>
                </a:cubicBezTo>
                <a:cubicBezTo>
                  <a:pt x="59" y="25"/>
                  <a:pt x="59" y="25"/>
                  <a:pt x="59" y="25"/>
                </a:cubicBezTo>
                <a:cubicBezTo>
                  <a:pt x="59" y="53"/>
                  <a:pt x="59" y="53"/>
                  <a:pt x="59" y="53"/>
                </a:cubicBezTo>
                <a:cubicBezTo>
                  <a:pt x="59" y="57"/>
                  <a:pt x="62" y="59"/>
                  <a:pt x="65" y="59"/>
                </a:cubicBezTo>
                <a:cubicBezTo>
                  <a:pt x="132" y="59"/>
                  <a:pt x="132" y="59"/>
                  <a:pt x="132" y="59"/>
                </a:cubicBezTo>
                <a:cubicBezTo>
                  <a:pt x="135" y="59"/>
                  <a:pt x="138" y="57"/>
                  <a:pt x="138" y="53"/>
                </a:cubicBezTo>
                <a:cubicBezTo>
                  <a:pt x="138" y="25"/>
                  <a:pt x="138" y="25"/>
                  <a:pt x="138" y="25"/>
                </a:cubicBezTo>
                <a:cubicBezTo>
                  <a:pt x="185" y="25"/>
                  <a:pt x="185" y="25"/>
                  <a:pt x="185" y="25"/>
                </a:cubicBezTo>
                <a:lnTo>
                  <a:pt x="185" y="236"/>
                </a:lnTo>
                <a:close/>
                <a:moveTo>
                  <a:pt x="65" y="135"/>
                </a:moveTo>
                <a:cubicBezTo>
                  <a:pt x="132" y="135"/>
                  <a:pt x="132" y="135"/>
                  <a:pt x="132" y="135"/>
                </a:cubicBezTo>
                <a:cubicBezTo>
                  <a:pt x="135" y="135"/>
                  <a:pt x="138" y="132"/>
                  <a:pt x="138" y="129"/>
                </a:cubicBezTo>
                <a:cubicBezTo>
                  <a:pt x="138" y="125"/>
                  <a:pt x="135" y="123"/>
                  <a:pt x="132" y="123"/>
                </a:cubicBezTo>
                <a:cubicBezTo>
                  <a:pt x="65" y="123"/>
                  <a:pt x="65" y="123"/>
                  <a:pt x="65" y="123"/>
                </a:cubicBezTo>
                <a:cubicBezTo>
                  <a:pt x="62" y="123"/>
                  <a:pt x="59" y="125"/>
                  <a:pt x="59" y="129"/>
                </a:cubicBezTo>
                <a:cubicBezTo>
                  <a:pt x="59" y="132"/>
                  <a:pt x="62" y="135"/>
                  <a:pt x="65" y="135"/>
                </a:cubicBezTo>
                <a:close/>
                <a:moveTo>
                  <a:pt x="65" y="95"/>
                </a:moveTo>
                <a:cubicBezTo>
                  <a:pt x="132" y="95"/>
                  <a:pt x="132" y="95"/>
                  <a:pt x="132" y="95"/>
                </a:cubicBezTo>
                <a:cubicBezTo>
                  <a:pt x="135" y="95"/>
                  <a:pt x="138" y="92"/>
                  <a:pt x="138" y="89"/>
                </a:cubicBezTo>
                <a:cubicBezTo>
                  <a:pt x="138" y="85"/>
                  <a:pt x="135" y="83"/>
                  <a:pt x="132" y="83"/>
                </a:cubicBezTo>
                <a:cubicBezTo>
                  <a:pt x="65" y="83"/>
                  <a:pt x="65" y="83"/>
                  <a:pt x="65" y="83"/>
                </a:cubicBezTo>
                <a:cubicBezTo>
                  <a:pt x="62" y="83"/>
                  <a:pt x="59" y="85"/>
                  <a:pt x="59" y="89"/>
                </a:cubicBezTo>
                <a:cubicBezTo>
                  <a:pt x="59" y="92"/>
                  <a:pt x="62" y="95"/>
                  <a:pt x="65" y="95"/>
                </a:cubicBezTo>
                <a:close/>
                <a:moveTo>
                  <a:pt x="65" y="175"/>
                </a:moveTo>
                <a:cubicBezTo>
                  <a:pt x="132" y="175"/>
                  <a:pt x="132" y="175"/>
                  <a:pt x="132" y="175"/>
                </a:cubicBezTo>
                <a:cubicBezTo>
                  <a:pt x="135" y="175"/>
                  <a:pt x="138" y="172"/>
                  <a:pt x="138" y="169"/>
                </a:cubicBezTo>
                <a:cubicBezTo>
                  <a:pt x="138" y="165"/>
                  <a:pt x="135" y="163"/>
                  <a:pt x="132" y="163"/>
                </a:cubicBezTo>
                <a:cubicBezTo>
                  <a:pt x="65" y="163"/>
                  <a:pt x="65" y="163"/>
                  <a:pt x="65" y="163"/>
                </a:cubicBezTo>
                <a:cubicBezTo>
                  <a:pt x="62" y="163"/>
                  <a:pt x="59" y="165"/>
                  <a:pt x="59" y="169"/>
                </a:cubicBezTo>
                <a:cubicBezTo>
                  <a:pt x="59" y="172"/>
                  <a:pt x="62" y="175"/>
                  <a:pt x="65" y="175"/>
                </a:cubicBezTo>
                <a:close/>
                <a:moveTo>
                  <a:pt x="44" y="47"/>
                </a:moveTo>
                <a:cubicBezTo>
                  <a:pt x="44" y="44"/>
                  <a:pt x="41" y="41"/>
                  <a:pt x="38" y="41"/>
                </a:cubicBezTo>
                <a:cubicBezTo>
                  <a:pt x="34" y="41"/>
                  <a:pt x="32" y="44"/>
                  <a:pt x="32" y="47"/>
                </a:cubicBezTo>
                <a:cubicBezTo>
                  <a:pt x="32" y="210"/>
                  <a:pt x="32" y="210"/>
                  <a:pt x="32" y="210"/>
                </a:cubicBezTo>
                <a:cubicBezTo>
                  <a:pt x="32" y="214"/>
                  <a:pt x="34" y="216"/>
                  <a:pt x="38" y="216"/>
                </a:cubicBezTo>
                <a:cubicBezTo>
                  <a:pt x="159" y="216"/>
                  <a:pt x="159" y="216"/>
                  <a:pt x="159" y="216"/>
                </a:cubicBezTo>
                <a:cubicBezTo>
                  <a:pt x="162" y="216"/>
                  <a:pt x="165" y="214"/>
                  <a:pt x="165" y="210"/>
                </a:cubicBezTo>
                <a:cubicBezTo>
                  <a:pt x="165" y="47"/>
                  <a:pt x="165" y="47"/>
                  <a:pt x="165" y="47"/>
                </a:cubicBezTo>
                <a:cubicBezTo>
                  <a:pt x="165" y="44"/>
                  <a:pt x="162" y="41"/>
                  <a:pt x="159" y="41"/>
                </a:cubicBezTo>
                <a:cubicBezTo>
                  <a:pt x="156" y="41"/>
                  <a:pt x="153" y="44"/>
                  <a:pt x="153" y="47"/>
                </a:cubicBezTo>
                <a:cubicBezTo>
                  <a:pt x="153" y="204"/>
                  <a:pt x="153" y="204"/>
                  <a:pt x="153" y="204"/>
                </a:cubicBezTo>
                <a:cubicBezTo>
                  <a:pt x="44" y="204"/>
                  <a:pt x="44" y="204"/>
                  <a:pt x="44" y="204"/>
                </a:cubicBezTo>
                <a:lnTo>
                  <a:pt x="44" y="47"/>
                </a:lnTo>
                <a:close/>
              </a:path>
            </a:pathLst>
          </a:custGeom>
          <a:solidFill>
            <a:schemeClr val="tx1">
              <a:lumMod val="75000"/>
              <a:lumOff val="25000"/>
            </a:schemeClr>
          </a:solidFill>
          <a:ln>
            <a:noFill/>
          </a:ln>
        </p:spPr>
        <p:txBody>
          <a:bodyPr vert="horz" wrap="square" lIns="91392" tIns="45696" rIns="91392" bIns="45696" numCol="1" anchor="t" anchorCtr="0" compatLnSpc="1">
            <a:prstTxWarp prst="textNoShape">
              <a:avLst/>
            </a:prstTxWarp>
          </a:bodyPr>
          <a:lstStyle/>
          <a:p>
            <a:endParaRPr lang="en-US" sz="2399" dirty="0"/>
          </a:p>
        </p:txBody>
      </p:sp>
      <p:pic>
        <p:nvPicPr>
          <p:cNvPr id="20" name="Picture 19">
            <a:extLst>
              <a:ext uri="{FF2B5EF4-FFF2-40B4-BE49-F238E27FC236}">
                <a16:creationId xmlns:a16="http://schemas.microsoft.com/office/drawing/2014/main" id="{FFE5E478-2435-41FF-92C0-1724A9CB6BFA}"/>
              </a:ext>
            </a:extLst>
          </p:cNvPr>
          <p:cNvPicPr>
            <a:picLocks noChangeAspect="1"/>
          </p:cNvPicPr>
          <p:nvPr/>
        </p:nvPicPr>
        <p:blipFill rotWithShape="1">
          <a:blip r:embed="rId3"/>
          <a:srcRect t="23574"/>
          <a:stretch/>
        </p:blipFill>
        <p:spPr>
          <a:xfrm>
            <a:off x="850332" y="1896747"/>
            <a:ext cx="6049735" cy="4033074"/>
          </a:xfrm>
          <a:prstGeom prst="rect">
            <a:avLst/>
          </a:prstGeom>
          <a:ln>
            <a:solidFill>
              <a:schemeClr val="tx1">
                <a:lumMod val="75000"/>
                <a:lumOff val="25000"/>
              </a:schemeClr>
            </a:solidFill>
          </a:ln>
        </p:spPr>
      </p:pic>
      <p:pic>
        <p:nvPicPr>
          <p:cNvPr id="21" name="sd2437b8018b437e82dea98c8b6a5848">
            <a:extLst>
              <a:ext uri="{FF2B5EF4-FFF2-40B4-BE49-F238E27FC236}">
                <a16:creationId xmlns:a16="http://schemas.microsoft.com/office/drawing/2014/main" id="{32A4D175-AAA0-4B3C-A6DB-EA5CE3FB76E7}"/>
              </a:ext>
            </a:extLst>
          </p:cNvPr>
          <p:cNvPicPr>
            <a:picLocks/>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07341" y="2802000"/>
            <a:ext cx="828130" cy="829928"/>
          </a:xfrm>
          <a:prstGeom prst="rect">
            <a:avLst/>
          </a:prstGeom>
        </p:spPr>
      </p:pic>
      <p:sp>
        <p:nvSpPr>
          <p:cNvPr id="22" name="Arrow: Left 21">
            <a:extLst>
              <a:ext uri="{FF2B5EF4-FFF2-40B4-BE49-F238E27FC236}">
                <a16:creationId xmlns:a16="http://schemas.microsoft.com/office/drawing/2014/main" id="{B4B305A9-9B4B-40DF-8A87-10D4CFA7180E}"/>
              </a:ext>
            </a:extLst>
          </p:cNvPr>
          <p:cNvSpPr/>
          <p:nvPr/>
        </p:nvSpPr>
        <p:spPr>
          <a:xfrm rot="19975450">
            <a:off x="3045999" y="3688802"/>
            <a:ext cx="1516293" cy="561304"/>
          </a:xfrm>
          <a:prstGeom prst="leftArrow">
            <a:avLst/>
          </a:prstGeom>
          <a:solidFill>
            <a:schemeClr val="accent2">
              <a:lumMod val="75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3" name="Arrow: Left 22">
            <a:extLst>
              <a:ext uri="{FF2B5EF4-FFF2-40B4-BE49-F238E27FC236}">
                <a16:creationId xmlns:a16="http://schemas.microsoft.com/office/drawing/2014/main" id="{84C733C9-E0E6-4004-BB8F-55F2A7A63764}"/>
              </a:ext>
            </a:extLst>
          </p:cNvPr>
          <p:cNvSpPr/>
          <p:nvPr/>
        </p:nvSpPr>
        <p:spPr>
          <a:xfrm rot="655162">
            <a:off x="1905646" y="5649168"/>
            <a:ext cx="1516293" cy="561304"/>
          </a:xfrm>
          <a:prstGeom prst="leftArrow">
            <a:avLst/>
          </a:prstGeom>
          <a:solidFill>
            <a:schemeClr val="accent2">
              <a:lumMod val="75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97750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F63B7D-2660-48C7-BDE4-EC62B00B8CCA}"/>
              </a:ext>
            </a:extLst>
          </p:cNvPr>
          <p:cNvSpPr/>
          <p:nvPr/>
        </p:nvSpPr>
        <p:spPr>
          <a:xfrm>
            <a:off x="0" y="0"/>
            <a:ext cx="12192000" cy="6858000"/>
          </a:xfrm>
          <a:prstGeom prst="rect">
            <a:avLst/>
          </a:prstGeom>
          <a:solidFill>
            <a:srgbClr val="2159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FCCF6DE-2B38-46F5-B3FE-692F210BCD8C}"/>
              </a:ext>
            </a:extLst>
          </p:cNvPr>
          <p:cNvSpPr/>
          <p:nvPr/>
        </p:nvSpPr>
        <p:spPr>
          <a:xfrm>
            <a:off x="500062" y="481012"/>
            <a:ext cx="11191875" cy="5895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411B4E-12FA-4DDB-875F-222CF42C4950}"/>
              </a:ext>
            </a:extLst>
          </p:cNvPr>
          <p:cNvSpPr>
            <a:spLocks noGrp="1"/>
          </p:cNvSpPr>
          <p:nvPr>
            <p:ph type="title"/>
          </p:nvPr>
        </p:nvSpPr>
        <p:spPr>
          <a:xfrm>
            <a:off x="838200" y="681037"/>
            <a:ext cx="10515600" cy="1325563"/>
          </a:xfrm>
        </p:spPr>
        <p:txBody>
          <a:bodyPr>
            <a:normAutofit/>
          </a:bodyPr>
          <a:lstStyle/>
          <a:p>
            <a:r>
              <a:rPr lang="en-US" sz="8000" dirty="0">
                <a:solidFill>
                  <a:srgbClr val="215968"/>
                </a:solidFill>
                <a:latin typeface="Tw Cen MT Condensed" panose="020B0606020104020203" pitchFamily="34" charset="0"/>
              </a:rPr>
              <a:t>AGENDA</a:t>
            </a:r>
          </a:p>
        </p:txBody>
      </p:sp>
      <p:sp>
        <p:nvSpPr>
          <p:cNvPr id="3" name="Content Placeholder 2">
            <a:extLst>
              <a:ext uri="{FF2B5EF4-FFF2-40B4-BE49-F238E27FC236}">
                <a16:creationId xmlns:a16="http://schemas.microsoft.com/office/drawing/2014/main" id="{C858865A-A56C-4CFB-8213-B7E4177DB4C5}"/>
              </a:ext>
            </a:extLst>
          </p:cNvPr>
          <p:cNvSpPr>
            <a:spLocks noGrp="1"/>
          </p:cNvSpPr>
          <p:nvPr>
            <p:ph idx="1"/>
          </p:nvPr>
        </p:nvSpPr>
        <p:spPr>
          <a:xfrm>
            <a:off x="838199" y="2206625"/>
            <a:ext cx="10515600" cy="3708400"/>
          </a:xfrm>
        </p:spPr>
        <p:txBody>
          <a:bodyPr>
            <a:normAutofit/>
          </a:bodyPr>
          <a:lstStyle/>
          <a:p>
            <a:pPr>
              <a:lnSpc>
                <a:spcPct val="150000"/>
              </a:lnSpc>
            </a:pPr>
            <a:r>
              <a:rPr lang="en-US" sz="3200" dirty="0">
                <a:solidFill>
                  <a:srgbClr val="215968"/>
                </a:solidFill>
              </a:rPr>
              <a:t>Introducing USCCB’s Cultural Orientation Coordinator</a:t>
            </a:r>
          </a:p>
          <a:p>
            <a:pPr>
              <a:lnSpc>
                <a:spcPct val="150000"/>
              </a:lnSpc>
            </a:pPr>
            <a:r>
              <a:rPr lang="en-US" sz="3200" dirty="0">
                <a:solidFill>
                  <a:srgbClr val="215968"/>
                </a:solidFill>
              </a:rPr>
              <a:t>CO Objectives and Indicators: Learning English</a:t>
            </a:r>
          </a:p>
          <a:p>
            <a:pPr>
              <a:lnSpc>
                <a:spcPct val="150000"/>
              </a:lnSpc>
            </a:pPr>
            <a:r>
              <a:rPr lang="en-US" sz="3200" dirty="0">
                <a:solidFill>
                  <a:srgbClr val="215968"/>
                </a:solidFill>
              </a:rPr>
              <a:t>Discussion: </a:t>
            </a:r>
            <a:r>
              <a:rPr lang="en-US" sz="3200" i="1" dirty="0">
                <a:solidFill>
                  <a:srgbClr val="C3D69B"/>
                </a:solidFill>
              </a:rPr>
              <a:t>Learning English</a:t>
            </a:r>
          </a:p>
          <a:p>
            <a:pPr>
              <a:lnSpc>
                <a:spcPct val="150000"/>
              </a:lnSpc>
            </a:pPr>
            <a:r>
              <a:rPr lang="en-US" sz="3200" dirty="0">
                <a:solidFill>
                  <a:srgbClr val="215968"/>
                </a:solidFill>
              </a:rPr>
              <a:t>Upcoming </a:t>
            </a:r>
            <a:r>
              <a:rPr lang="en-US" sz="3200" dirty="0" err="1">
                <a:solidFill>
                  <a:srgbClr val="215968"/>
                </a:solidFill>
              </a:rPr>
              <a:t>CoP</a:t>
            </a:r>
            <a:r>
              <a:rPr lang="en-US" sz="3200" dirty="0">
                <a:solidFill>
                  <a:srgbClr val="215968"/>
                </a:solidFill>
              </a:rPr>
              <a:t> Calls</a:t>
            </a:r>
            <a:endParaRPr lang="en-US" sz="3200" dirty="0">
              <a:solidFill>
                <a:schemeClr val="bg1"/>
              </a:solidFill>
            </a:endParaRPr>
          </a:p>
        </p:txBody>
      </p:sp>
      <p:cxnSp>
        <p:nvCxnSpPr>
          <p:cNvPr id="6" name="Straight Connector 5">
            <a:extLst>
              <a:ext uri="{FF2B5EF4-FFF2-40B4-BE49-F238E27FC236}">
                <a16:creationId xmlns:a16="http://schemas.microsoft.com/office/drawing/2014/main" id="{CEE0CDE1-4071-45C6-9B9E-FDCC39624B4A}"/>
              </a:ext>
            </a:extLst>
          </p:cNvPr>
          <p:cNvCxnSpPr>
            <a:cxnSpLocks/>
          </p:cNvCxnSpPr>
          <p:nvPr/>
        </p:nvCxnSpPr>
        <p:spPr>
          <a:xfrm>
            <a:off x="933450" y="1885950"/>
            <a:ext cx="10096500" cy="0"/>
          </a:xfrm>
          <a:prstGeom prst="line">
            <a:avLst/>
          </a:prstGeom>
          <a:ln w="76200">
            <a:solidFill>
              <a:srgbClr val="215968"/>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37342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9F284F-7086-43DE-87BF-9C3846BCE1EF}"/>
              </a:ext>
            </a:extLst>
          </p:cNvPr>
          <p:cNvSpPr/>
          <p:nvPr/>
        </p:nvSpPr>
        <p:spPr>
          <a:xfrm>
            <a:off x="5011945" y="1919828"/>
            <a:ext cx="5768197" cy="4162425"/>
          </a:xfrm>
          <a:prstGeom prst="rect">
            <a:avLst/>
          </a:prstGeom>
          <a:solidFill>
            <a:srgbClr val="2159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
            <a:extLst>
              <a:ext uri="{FF2B5EF4-FFF2-40B4-BE49-F238E27FC236}">
                <a16:creationId xmlns:a16="http://schemas.microsoft.com/office/drawing/2014/main" id="{13A935FE-BCD8-43CD-A2F8-D9F6500F94D0}"/>
              </a:ext>
            </a:extLst>
          </p:cNvPr>
          <p:cNvSpPr txBox="1">
            <a:spLocks/>
          </p:cNvSpPr>
          <p:nvPr/>
        </p:nvSpPr>
        <p:spPr>
          <a:xfrm>
            <a:off x="5011945" y="2724331"/>
            <a:ext cx="5768196" cy="257067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4800" b="1" dirty="0">
                <a:solidFill>
                  <a:schemeClr val="bg1"/>
                </a:solidFill>
              </a:rPr>
              <a:t>Jacquelin Zubko-Cunha </a:t>
            </a:r>
          </a:p>
          <a:p>
            <a:pPr marL="0" indent="0" algn="ctr">
              <a:buNone/>
            </a:pPr>
            <a:r>
              <a:rPr lang="en-US" sz="3500" dirty="0">
                <a:solidFill>
                  <a:schemeClr val="bg1"/>
                </a:solidFill>
              </a:rPr>
              <a:t>Cultural Orientation Coordinator</a:t>
            </a:r>
          </a:p>
          <a:p>
            <a:pPr marL="0" indent="0" algn="ctr">
              <a:buNone/>
            </a:pPr>
            <a:r>
              <a:rPr lang="pt-BR" sz="3500" dirty="0">
                <a:solidFill>
                  <a:schemeClr val="bg1"/>
                </a:solidFill>
              </a:rPr>
              <a:t>USCCB</a:t>
            </a:r>
          </a:p>
          <a:p>
            <a:pPr marL="0" indent="0" algn="ctr">
              <a:buNone/>
            </a:pPr>
            <a:r>
              <a:rPr lang="pt-BR" sz="3000" dirty="0">
                <a:solidFill>
                  <a:schemeClr val="bg1"/>
                </a:solidFill>
              </a:rPr>
              <a:t>JZubko-Cunha@usccb.org</a:t>
            </a:r>
            <a:endParaRPr lang="en-US" sz="3000" dirty="0">
              <a:solidFill>
                <a:schemeClr val="bg1"/>
              </a:solidFill>
            </a:endParaRPr>
          </a:p>
          <a:p>
            <a:pPr marL="0" indent="0" algn="ctr">
              <a:buNone/>
            </a:pPr>
            <a:endParaRPr lang="en-US" sz="3200" dirty="0">
              <a:solidFill>
                <a:srgbClr val="215968"/>
              </a:solidFill>
            </a:endParaRPr>
          </a:p>
        </p:txBody>
      </p:sp>
      <p:sp>
        <p:nvSpPr>
          <p:cNvPr id="6" name="Rectangle 5">
            <a:extLst>
              <a:ext uri="{FF2B5EF4-FFF2-40B4-BE49-F238E27FC236}">
                <a16:creationId xmlns:a16="http://schemas.microsoft.com/office/drawing/2014/main" id="{94AF623E-CD8F-4B59-A29A-2D79132D6681}"/>
              </a:ext>
            </a:extLst>
          </p:cNvPr>
          <p:cNvSpPr/>
          <p:nvPr/>
        </p:nvSpPr>
        <p:spPr>
          <a:xfrm>
            <a:off x="808008" y="250165"/>
            <a:ext cx="10575984" cy="1224951"/>
          </a:xfrm>
          <a:prstGeom prst="rect">
            <a:avLst/>
          </a:prstGeom>
          <a:noFill/>
          <a:ln w="76200">
            <a:solidFill>
              <a:srgbClr val="C3D6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215968"/>
                </a:solidFill>
              </a:rPr>
              <a:t>INTRODUCING</a:t>
            </a:r>
          </a:p>
        </p:txBody>
      </p:sp>
      <p:pic>
        <p:nvPicPr>
          <p:cNvPr id="1027" name="Picture 1" descr="https://usccb.sharepoint.com/sites/mrs/spo/brycs/Photos/Capture.JPG">
            <a:extLst>
              <a:ext uri="{FF2B5EF4-FFF2-40B4-BE49-F238E27FC236}">
                <a16:creationId xmlns:a16="http://schemas.microsoft.com/office/drawing/2014/main" id="{CCBCFC5E-50F5-49C6-9852-9AD5156DA7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265" y="1919828"/>
            <a:ext cx="294322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289338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A85FB-B3FA-4E0E-AB0E-FCFEC2B75279}"/>
              </a:ext>
            </a:extLst>
          </p:cNvPr>
          <p:cNvSpPr>
            <a:spLocks noGrp="1"/>
          </p:cNvSpPr>
          <p:nvPr>
            <p:ph type="title"/>
          </p:nvPr>
        </p:nvSpPr>
        <p:spPr>
          <a:xfrm>
            <a:off x="838200" y="63201"/>
            <a:ext cx="10515600" cy="1325563"/>
          </a:xfrm>
          <a:noFill/>
        </p:spPr>
        <p:txBody>
          <a:bodyPr>
            <a:normAutofit/>
          </a:bodyPr>
          <a:lstStyle/>
          <a:p>
            <a:pPr algn="ctr"/>
            <a:r>
              <a:rPr lang="en-US" sz="7200" dirty="0">
                <a:solidFill>
                  <a:srgbClr val="215968"/>
                </a:solidFill>
                <a:latin typeface="Tw Cen MT Condensed" panose="020B0606020104020203" pitchFamily="34" charset="0"/>
              </a:rPr>
              <a:t>CO Objectives and Indicators</a:t>
            </a:r>
          </a:p>
        </p:txBody>
      </p:sp>
      <p:cxnSp>
        <p:nvCxnSpPr>
          <p:cNvPr id="13" name="Straight Connector 12">
            <a:extLst>
              <a:ext uri="{FF2B5EF4-FFF2-40B4-BE49-F238E27FC236}">
                <a16:creationId xmlns:a16="http://schemas.microsoft.com/office/drawing/2014/main" id="{34D89056-490A-4073-A9DE-E00936D8B823}"/>
              </a:ext>
            </a:extLst>
          </p:cNvPr>
          <p:cNvCxnSpPr>
            <a:cxnSpLocks/>
          </p:cNvCxnSpPr>
          <p:nvPr/>
        </p:nvCxnSpPr>
        <p:spPr>
          <a:xfrm>
            <a:off x="2277194" y="1237898"/>
            <a:ext cx="7637612" cy="0"/>
          </a:xfrm>
          <a:prstGeom prst="line">
            <a:avLst/>
          </a:prstGeom>
          <a:ln w="76200">
            <a:solidFill>
              <a:srgbClr val="215968"/>
            </a:solidFill>
          </a:ln>
        </p:spPr>
        <p:style>
          <a:lnRef idx="1">
            <a:schemeClr val="accent1"/>
          </a:lnRef>
          <a:fillRef idx="0">
            <a:schemeClr val="accent1"/>
          </a:fillRef>
          <a:effectRef idx="0">
            <a:schemeClr val="accent1"/>
          </a:effectRef>
          <a:fontRef idx="minor">
            <a:schemeClr val="tx1"/>
          </a:fontRef>
        </p:style>
      </p:cxnSp>
      <p:graphicFrame>
        <p:nvGraphicFramePr>
          <p:cNvPr id="16" name="Table 15">
            <a:extLst>
              <a:ext uri="{FF2B5EF4-FFF2-40B4-BE49-F238E27FC236}">
                <a16:creationId xmlns:a16="http://schemas.microsoft.com/office/drawing/2014/main" id="{5A632BE4-250F-45A9-8C08-399A32B8D79B}"/>
              </a:ext>
            </a:extLst>
          </p:cNvPr>
          <p:cNvGraphicFramePr>
            <a:graphicFrameLocks noGrp="1"/>
          </p:cNvGraphicFramePr>
          <p:nvPr/>
        </p:nvGraphicFramePr>
        <p:xfrm>
          <a:off x="1171484" y="1517662"/>
          <a:ext cx="9849032" cy="4856480"/>
        </p:xfrm>
        <a:graphic>
          <a:graphicData uri="http://schemas.openxmlformats.org/drawingml/2006/table">
            <a:tbl>
              <a:tblPr firstRow="1" bandRow="1">
                <a:tableStyleId>{93296810-A885-4BE3-A3E7-6D5BEEA58F35}</a:tableStyleId>
              </a:tblPr>
              <a:tblGrid>
                <a:gridCol w="2848425">
                  <a:extLst>
                    <a:ext uri="{9D8B030D-6E8A-4147-A177-3AD203B41FA5}">
                      <a16:colId xmlns:a16="http://schemas.microsoft.com/office/drawing/2014/main" val="4127443225"/>
                    </a:ext>
                  </a:extLst>
                </a:gridCol>
                <a:gridCol w="7000607">
                  <a:extLst>
                    <a:ext uri="{9D8B030D-6E8A-4147-A177-3AD203B41FA5}">
                      <a16:colId xmlns:a16="http://schemas.microsoft.com/office/drawing/2014/main" val="3377731878"/>
                    </a:ext>
                  </a:extLst>
                </a:gridCol>
              </a:tblGrid>
              <a:tr h="370840">
                <a:tc gridSpan="2">
                  <a:txBody>
                    <a:bodyPr/>
                    <a:lstStyle/>
                    <a:p>
                      <a:r>
                        <a:rPr lang="en-US" sz="1800" dirty="0"/>
                        <a:t>ENGLISH</a:t>
                      </a:r>
                    </a:p>
                  </a:txBody>
                  <a:tcPr/>
                </a:tc>
                <a:tc hMerge="1">
                  <a:txBody>
                    <a:bodyPr/>
                    <a:lstStyle/>
                    <a:p>
                      <a:endParaRPr lang="en-US" sz="1400" dirty="0"/>
                    </a:p>
                  </a:txBody>
                  <a:tcPr/>
                </a:tc>
                <a:extLst>
                  <a:ext uri="{0D108BD9-81ED-4DB2-BD59-A6C34878D82A}">
                    <a16:rowId xmlns:a16="http://schemas.microsoft.com/office/drawing/2014/main" val="915384065"/>
                  </a:ext>
                </a:extLst>
              </a:tr>
              <a:tr h="370840">
                <a:tc>
                  <a:txBody>
                    <a:bodyPr/>
                    <a:lstStyle/>
                    <a:p>
                      <a:r>
                        <a:rPr lang="en-US" sz="1400" dirty="0"/>
                        <a:t>CONTENT OBJECTIVE</a:t>
                      </a:r>
                      <a:endParaRPr lang="en-US" sz="1400" b="1" dirty="0"/>
                    </a:p>
                  </a:txBody>
                  <a:tcPr/>
                </a:tc>
                <a:tc>
                  <a:txBody>
                    <a:bodyPr/>
                    <a:lstStyle/>
                    <a:p>
                      <a:r>
                        <a:rPr lang="en-US" sz="1400" dirty="0"/>
                        <a:t>LEARNING INDICATORS</a:t>
                      </a:r>
                      <a:endParaRPr lang="en-US" sz="1400" b="1" dirty="0"/>
                    </a:p>
                  </a:txBody>
                  <a:tcPr/>
                </a:tc>
                <a:extLst>
                  <a:ext uri="{0D108BD9-81ED-4DB2-BD59-A6C34878D82A}">
                    <a16:rowId xmlns:a16="http://schemas.microsoft.com/office/drawing/2014/main" val="2318324738"/>
                  </a:ext>
                </a:extLst>
              </a:tr>
              <a:tr h="370840">
                <a:tc>
                  <a:txBody>
                    <a:bodyPr/>
                    <a:lstStyle/>
                    <a:p>
                      <a:r>
                        <a:rPr lang="en-US" sz="1400" dirty="0"/>
                        <a:t>For both adults and children, learning English is critical to successful adjustment in the U.S. </a:t>
                      </a:r>
                    </a:p>
                  </a:txBody>
                  <a:tcPr/>
                </a:tc>
                <a:tc>
                  <a:txBody>
                    <a:bodyPr/>
                    <a:lstStyle/>
                    <a:p>
                      <a:pPr marL="285750" indent="-285750">
                        <a:buFont typeface="Arial" panose="020B0604020202020204" pitchFamily="34" charset="0"/>
                        <a:buChar char="•"/>
                      </a:pPr>
                      <a:r>
                        <a:rPr lang="en-US" sz="1400" dirty="0"/>
                        <a:t>Participants can list reasons why learning English is important for successful adjustment in the U.S. </a:t>
                      </a:r>
                    </a:p>
                    <a:p>
                      <a:pPr marL="285750" indent="-285750">
                        <a:buFont typeface="Arial" panose="020B0604020202020204" pitchFamily="34" charset="0"/>
                        <a:buChar char="•"/>
                      </a:pPr>
                      <a:r>
                        <a:rPr lang="en-US" sz="1400" dirty="0"/>
                        <a:t>Participants can acknowledge that learning English is their responsibility </a:t>
                      </a:r>
                    </a:p>
                  </a:txBody>
                  <a:tcPr/>
                </a:tc>
                <a:extLst>
                  <a:ext uri="{0D108BD9-81ED-4DB2-BD59-A6C34878D82A}">
                    <a16:rowId xmlns:a16="http://schemas.microsoft.com/office/drawing/2014/main" val="1677547311"/>
                  </a:ext>
                </a:extLst>
              </a:tr>
              <a:tr h="370840">
                <a:tc>
                  <a:txBody>
                    <a:bodyPr/>
                    <a:lstStyle/>
                    <a:p>
                      <a:r>
                        <a:rPr lang="en-US" sz="1400" dirty="0"/>
                        <a:t>Learning English will take time and the process may vary from person to person </a:t>
                      </a:r>
                    </a:p>
                  </a:txBody>
                  <a:tcPr/>
                </a:tc>
                <a:tc>
                  <a:txBody>
                    <a:bodyPr/>
                    <a:lstStyle/>
                    <a:p>
                      <a:pPr marL="285750" indent="-285750">
                        <a:buFont typeface="Arial" panose="020B0604020202020204" pitchFamily="34" charset="0"/>
                        <a:buChar char="•"/>
                      </a:pPr>
                      <a:r>
                        <a:rPr lang="en-US" sz="1400" dirty="0"/>
                        <a:t>Participants can acknowledge that they should not delay employment, enrolling in school, applying for assistance, or participating in community life until they have learned English </a:t>
                      </a:r>
                    </a:p>
                    <a:p>
                      <a:pPr marL="285750" indent="-285750">
                        <a:buFont typeface="Arial" panose="020B0604020202020204" pitchFamily="34" charset="0"/>
                        <a:buChar char="•"/>
                      </a:pPr>
                      <a:r>
                        <a:rPr lang="en-US" sz="1400" dirty="0"/>
                        <a:t>Participants know their rights to interpretation services (e.g., in hospitals, schools, and courts) </a:t>
                      </a:r>
                    </a:p>
                    <a:p>
                      <a:pPr marL="285750" indent="-285750">
                        <a:buFont typeface="Arial" panose="020B0604020202020204" pitchFamily="34" charset="0"/>
                        <a:buChar char="•"/>
                      </a:pPr>
                      <a:r>
                        <a:rPr lang="en-US" sz="1400" dirty="0"/>
                        <a:t>Participants are aware that children may learn English faster than adults </a:t>
                      </a:r>
                    </a:p>
                    <a:p>
                      <a:pPr marL="285750" indent="-285750">
                        <a:buFont typeface="Arial" panose="020B0604020202020204" pitchFamily="34" charset="0"/>
                        <a:buChar char="•"/>
                      </a:pPr>
                      <a:r>
                        <a:rPr lang="en-US" sz="1400" dirty="0"/>
                        <a:t>Participants are aware that the relative fluency in English among members of the family may lead to changes in family roles </a:t>
                      </a:r>
                    </a:p>
                  </a:txBody>
                  <a:tcPr/>
                </a:tc>
                <a:extLst>
                  <a:ext uri="{0D108BD9-81ED-4DB2-BD59-A6C34878D82A}">
                    <a16:rowId xmlns:a16="http://schemas.microsoft.com/office/drawing/2014/main" val="3646998595"/>
                  </a:ext>
                </a:extLst>
              </a:tr>
              <a:tr h="370840">
                <a:tc>
                  <a:txBody>
                    <a:bodyPr/>
                    <a:lstStyle/>
                    <a:p>
                      <a:r>
                        <a:rPr lang="en-US" sz="1400" dirty="0"/>
                        <a:t>There are a variety of ways to learn English </a:t>
                      </a:r>
                    </a:p>
                  </a:txBody>
                  <a:tcPr/>
                </a:tc>
                <a:tc>
                  <a:txBody>
                    <a:bodyPr/>
                    <a:lstStyle/>
                    <a:p>
                      <a:pPr marL="285750" indent="-285750">
                        <a:buFont typeface="Arial" panose="020B0604020202020204" pitchFamily="34" charset="0"/>
                        <a:buChar char="•"/>
                      </a:pPr>
                      <a:r>
                        <a:rPr lang="en-US" sz="1400" dirty="0"/>
                        <a:t>Participants understand that they will be referred to free classes by the local resettlement agency, but these classes may have a waiting list and/or the schedule or location of the classes may not be ideal </a:t>
                      </a:r>
                    </a:p>
                    <a:p>
                      <a:pPr marL="285750" indent="-285750">
                        <a:buFont typeface="Arial" panose="020B0604020202020204" pitchFamily="34" charset="0"/>
                        <a:buChar char="•"/>
                      </a:pPr>
                      <a:r>
                        <a:rPr lang="en-US" sz="1400" dirty="0"/>
                        <a:t>Participants are aware of other types of ESL classes for which there may be a fee to participate </a:t>
                      </a:r>
                    </a:p>
                    <a:p>
                      <a:pPr marL="285750" indent="-285750">
                        <a:buFont typeface="Arial" panose="020B0604020202020204" pitchFamily="34" charset="0"/>
                        <a:buChar char="•"/>
                      </a:pPr>
                      <a:r>
                        <a:rPr lang="en-US" sz="1400" dirty="0"/>
                        <a:t>Participants understand the importance of attending ESL consistently</a:t>
                      </a:r>
                    </a:p>
                    <a:p>
                      <a:pPr marL="285750" indent="-285750">
                        <a:buFont typeface="Arial" panose="020B0604020202020204" pitchFamily="34" charset="0"/>
                        <a:buChar char="•"/>
                      </a:pPr>
                      <a:r>
                        <a:rPr lang="en-US" sz="1400" dirty="0"/>
                        <a:t>Participants can name additional ways that they can learn English outside of formal classes </a:t>
                      </a:r>
                    </a:p>
                  </a:txBody>
                  <a:tcPr/>
                </a:tc>
                <a:extLst>
                  <a:ext uri="{0D108BD9-81ED-4DB2-BD59-A6C34878D82A}">
                    <a16:rowId xmlns:a16="http://schemas.microsoft.com/office/drawing/2014/main" val="593830209"/>
                  </a:ext>
                </a:extLst>
              </a:tr>
            </a:tbl>
          </a:graphicData>
        </a:graphic>
      </p:graphicFrame>
    </p:spTree>
    <p:custDataLst>
      <p:tags r:id="rId1"/>
    </p:custDataLst>
    <p:extLst>
      <p:ext uri="{BB962C8B-B14F-4D97-AF65-F5344CB8AC3E}">
        <p14:creationId xmlns:p14="http://schemas.microsoft.com/office/powerpoint/2010/main" val="2564973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Chevron 3">
            <a:extLst>
              <a:ext uri="{FF2B5EF4-FFF2-40B4-BE49-F238E27FC236}">
                <a16:creationId xmlns:a16="http://schemas.microsoft.com/office/drawing/2014/main" id="{A9F4071B-9D93-4965-B077-DD04D60BD737}"/>
              </a:ext>
            </a:extLst>
          </p:cNvPr>
          <p:cNvSpPr/>
          <p:nvPr/>
        </p:nvSpPr>
        <p:spPr>
          <a:xfrm rot="16200000">
            <a:off x="8220137" y="769454"/>
            <a:ext cx="2088381" cy="1491144"/>
          </a:xfrm>
          <a:prstGeom prst="chevron">
            <a:avLst/>
          </a:prstGeom>
          <a:solidFill>
            <a:srgbClr val="EBF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58EA85FB-B3FA-4E0E-AB0E-FCFEC2B75279}"/>
              </a:ext>
            </a:extLst>
          </p:cNvPr>
          <p:cNvSpPr>
            <a:spLocks noGrp="1"/>
          </p:cNvSpPr>
          <p:nvPr>
            <p:ph type="title"/>
          </p:nvPr>
        </p:nvSpPr>
        <p:spPr>
          <a:noFill/>
        </p:spPr>
        <p:txBody>
          <a:bodyPr>
            <a:noAutofit/>
          </a:bodyPr>
          <a:lstStyle/>
          <a:p>
            <a:r>
              <a:rPr lang="en-US" sz="5400" dirty="0">
                <a:solidFill>
                  <a:srgbClr val="215968"/>
                </a:solidFill>
                <a:latin typeface="Tw Cen MT Condensed" panose="020B0606020104020203" pitchFamily="34" charset="0"/>
              </a:rPr>
              <a:t>Sacramento Food Bank and Family Services</a:t>
            </a:r>
          </a:p>
        </p:txBody>
      </p:sp>
      <p:sp>
        <p:nvSpPr>
          <p:cNvPr id="3" name="Content Placeholder 2">
            <a:extLst>
              <a:ext uri="{FF2B5EF4-FFF2-40B4-BE49-F238E27FC236}">
                <a16:creationId xmlns:a16="http://schemas.microsoft.com/office/drawing/2014/main" id="{46EC0DCD-24AA-4723-A2E1-9206B4FD5819}"/>
              </a:ext>
            </a:extLst>
          </p:cNvPr>
          <p:cNvSpPr>
            <a:spLocks noGrp="1"/>
          </p:cNvSpPr>
          <p:nvPr>
            <p:ph idx="1"/>
          </p:nvPr>
        </p:nvSpPr>
        <p:spPr>
          <a:xfrm>
            <a:off x="878656" y="1922285"/>
            <a:ext cx="7126657" cy="4351338"/>
          </a:xfrm>
        </p:spPr>
        <p:txBody>
          <a:bodyPr>
            <a:normAutofit fontScale="70000" lnSpcReduction="20000"/>
          </a:bodyPr>
          <a:lstStyle/>
          <a:p>
            <a:pPr marL="0" indent="0">
              <a:buNone/>
            </a:pPr>
            <a:r>
              <a:rPr lang="en-US" dirty="0"/>
              <a:t>After a discussion on the reasons to learn English and available ESL classes, we discuss other ways to practice English.</a:t>
            </a:r>
          </a:p>
          <a:p>
            <a:pPr lvl="0"/>
            <a:r>
              <a:rPr lang="en-US" dirty="0"/>
              <a:t>I then distribute the handout to each student and ask them to circle 3 ways that they like to practice English or that they think would work well for them</a:t>
            </a:r>
          </a:p>
          <a:p>
            <a:pPr lvl="0"/>
            <a:r>
              <a:rPr lang="en-US" dirty="0"/>
              <a:t>There is a blank square so that they can add their own idea(s) that may not be included on the handout.</a:t>
            </a:r>
          </a:p>
          <a:p>
            <a:pPr lvl="0"/>
            <a:r>
              <a:rPr lang="en-US" dirty="0"/>
              <a:t>Then each person shares some of their preferences or ideas</a:t>
            </a:r>
          </a:p>
          <a:p>
            <a:pPr lvl="0"/>
            <a:r>
              <a:rPr lang="en-US" dirty="0"/>
              <a:t>Everyone is given the homework assignment to try at least one of the things they circled and report back at our next class (this works well for people who have had some exposure to English which most of our SIVs have.  For those with very little or no exposure, and/or no native language literacy, just a discussion with pictures and practice of a basic phrase).</a:t>
            </a:r>
          </a:p>
        </p:txBody>
      </p:sp>
      <p:sp>
        <p:nvSpPr>
          <p:cNvPr id="5" name="Arrow: Chevron 4">
            <a:extLst>
              <a:ext uri="{FF2B5EF4-FFF2-40B4-BE49-F238E27FC236}">
                <a16:creationId xmlns:a16="http://schemas.microsoft.com/office/drawing/2014/main" id="{09C2CA71-4E79-48E3-9A7B-6DD570FB2EA0}"/>
              </a:ext>
            </a:extLst>
          </p:cNvPr>
          <p:cNvSpPr/>
          <p:nvPr/>
        </p:nvSpPr>
        <p:spPr>
          <a:xfrm rot="16200000">
            <a:off x="9834778" y="-640708"/>
            <a:ext cx="2416034" cy="2065785"/>
          </a:xfrm>
          <a:prstGeom prst="chevron">
            <a:avLst/>
          </a:prstGeom>
          <a:solidFill>
            <a:srgbClr val="C3D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Arrow: Chevron 5">
            <a:extLst>
              <a:ext uri="{FF2B5EF4-FFF2-40B4-BE49-F238E27FC236}">
                <a16:creationId xmlns:a16="http://schemas.microsoft.com/office/drawing/2014/main" id="{2B8D7CED-56B8-4F85-AB0D-BBFCDE6E3526}"/>
              </a:ext>
            </a:extLst>
          </p:cNvPr>
          <p:cNvSpPr/>
          <p:nvPr/>
        </p:nvSpPr>
        <p:spPr>
          <a:xfrm rot="16200000">
            <a:off x="10743365" y="881143"/>
            <a:ext cx="1399046" cy="1265600"/>
          </a:xfrm>
          <a:prstGeom prst="chevron">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hevron 6">
            <a:extLst>
              <a:ext uri="{FF2B5EF4-FFF2-40B4-BE49-F238E27FC236}">
                <a16:creationId xmlns:a16="http://schemas.microsoft.com/office/drawing/2014/main" id="{576C31A6-3A4C-497B-B927-5F1759DF25B2}"/>
              </a:ext>
            </a:extLst>
          </p:cNvPr>
          <p:cNvSpPr/>
          <p:nvPr/>
        </p:nvSpPr>
        <p:spPr>
          <a:xfrm rot="16200000">
            <a:off x="9235228" y="2603320"/>
            <a:ext cx="1535184" cy="1381910"/>
          </a:xfrm>
          <a:prstGeom prst="chevron">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EF46A5FF-597E-4395-9767-D557AC9C8414}"/>
              </a:ext>
            </a:extLst>
          </p:cNvPr>
          <p:cNvSpPr/>
          <p:nvPr/>
        </p:nvSpPr>
        <p:spPr>
          <a:xfrm rot="16200000">
            <a:off x="10896141" y="3202740"/>
            <a:ext cx="1326119" cy="1265600"/>
          </a:xfrm>
          <a:prstGeom prst="chevron">
            <a:avLst/>
          </a:prstGeom>
          <a:solidFill>
            <a:srgbClr val="EBF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8A26FFC6-118E-467B-BB7E-ACD754F779B2}"/>
              </a:ext>
            </a:extLst>
          </p:cNvPr>
          <p:cNvSpPr/>
          <p:nvPr/>
        </p:nvSpPr>
        <p:spPr>
          <a:xfrm rot="16200000">
            <a:off x="11510812" y="2607604"/>
            <a:ext cx="613264" cy="516488"/>
          </a:xfrm>
          <a:prstGeom prst="chevron">
            <a:avLst/>
          </a:prstGeom>
          <a:solidFill>
            <a:srgbClr val="C3D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4C8E8BDD-C5D9-4B75-9E35-886ED848C3D3}"/>
              </a:ext>
            </a:extLst>
          </p:cNvPr>
          <p:cNvSpPr/>
          <p:nvPr/>
        </p:nvSpPr>
        <p:spPr>
          <a:xfrm rot="16200000">
            <a:off x="8340972" y="4117470"/>
            <a:ext cx="2979140" cy="2623570"/>
          </a:xfrm>
          <a:prstGeom prst="chevron">
            <a:avLst/>
          </a:prstGeom>
          <a:solidFill>
            <a:srgbClr val="C3D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E1046143-4F75-43E3-A166-0587B2732938}"/>
              </a:ext>
            </a:extLst>
          </p:cNvPr>
          <p:cNvSpPr/>
          <p:nvPr/>
        </p:nvSpPr>
        <p:spPr>
          <a:xfrm rot="16200000">
            <a:off x="9507345" y="5215845"/>
            <a:ext cx="3079817" cy="2289495"/>
          </a:xfrm>
          <a:prstGeom prst="chevron">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Connector 12">
            <a:extLst>
              <a:ext uri="{FF2B5EF4-FFF2-40B4-BE49-F238E27FC236}">
                <a16:creationId xmlns:a16="http://schemas.microsoft.com/office/drawing/2014/main" id="{34D89056-490A-4073-A9DE-E00936D8B823}"/>
              </a:ext>
            </a:extLst>
          </p:cNvPr>
          <p:cNvCxnSpPr>
            <a:cxnSpLocks/>
          </p:cNvCxnSpPr>
          <p:nvPr/>
        </p:nvCxnSpPr>
        <p:spPr>
          <a:xfrm>
            <a:off x="971550" y="1513943"/>
            <a:ext cx="8664156" cy="0"/>
          </a:xfrm>
          <a:prstGeom prst="line">
            <a:avLst/>
          </a:prstGeom>
          <a:ln w="76200">
            <a:solidFill>
              <a:srgbClr val="215968"/>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84564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A85FB-B3FA-4E0E-AB0E-FCFEC2B75279}"/>
              </a:ext>
            </a:extLst>
          </p:cNvPr>
          <p:cNvSpPr>
            <a:spLocks noGrp="1"/>
          </p:cNvSpPr>
          <p:nvPr>
            <p:ph type="title"/>
          </p:nvPr>
        </p:nvSpPr>
        <p:spPr>
          <a:noFill/>
        </p:spPr>
        <p:txBody>
          <a:bodyPr>
            <a:normAutofit/>
          </a:bodyPr>
          <a:lstStyle/>
          <a:p>
            <a:r>
              <a:rPr lang="en-US" sz="7200" dirty="0">
                <a:solidFill>
                  <a:srgbClr val="215968"/>
                </a:solidFill>
                <a:latin typeface="Tw Cen MT Condensed" panose="020B0606020104020203" pitchFamily="34" charset="0"/>
              </a:rPr>
              <a:t>Catholic Charities Atlanta</a:t>
            </a:r>
          </a:p>
        </p:txBody>
      </p:sp>
      <p:sp>
        <p:nvSpPr>
          <p:cNvPr id="3" name="Content Placeholder 2">
            <a:extLst>
              <a:ext uri="{FF2B5EF4-FFF2-40B4-BE49-F238E27FC236}">
                <a16:creationId xmlns:a16="http://schemas.microsoft.com/office/drawing/2014/main" id="{46EC0DCD-24AA-4723-A2E1-9206B4FD5819}"/>
              </a:ext>
            </a:extLst>
          </p:cNvPr>
          <p:cNvSpPr>
            <a:spLocks noGrp="1"/>
          </p:cNvSpPr>
          <p:nvPr>
            <p:ph idx="1"/>
          </p:nvPr>
        </p:nvSpPr>
        <p:spPr>
          <a:xfrm>
            <a:off x="878656" y="1922285"/>
            <a:ext cx="7126657" cy="4351338"/>
          </a:xfrm>
        </p:spPr>
        <p:txBody>
          <a:bodyPr>
            <a:normAutofit/>
          </a:bodyPr>
          <a:lstStyle/>
          <a:p>
            <a:pPr marL="0" indent="0">
              <a:buNone/>
            </a:pPr>
            <a:r>
              <a:rPr lang="en-US" sz="2000" dirty="0"/>
              <a:t>“One resource our agency uses to emphasize the importance of learning English is enrolling them into ESL classes. Our office is located next door to IRC who provides free ESL class for all refugees. Within the first week of arrival, we make sure that our clients are enrolled. Whenever our client wishes to meet with us we normally schedule it after their classes. Clients will go to class in the morning, but if they work first shift, there is a community college located near where most of them live that also provide free ESL classes. If that was ever the case we help them enrolled there too.”</a:t>
            </a:r>
          </a:p>
        </p:txBody>
      </p:sp>
      <p:sp>
        <p:nvSpPr>
          <p:cNvPr id="4" name="Arrow: Chevron 3">
            <a:extLst>
              <a:ext uri="{FF2B5EF4-FFF2-40B4-BE49-F238E27FC236}">
                <a16:creationId xmlns:a16="http://schemas.microsoft.com/office/drawing/2014/main" id="{A9F4071B-9D93-4965-B077-DD04D60BD737}"/>
              </a:ext>
            </a:extLst>
          </p:cNvPr>
          <p:cNvSpPr/>
          <p:nvPr/>
        </p:nvSpPr>
        <p:spPr>
          <a:xfrm rot="16200000">
            <a:off x="8220137" y="769454"/>
            <a:ext cx="2088381" cy="1491144"/>
          </a:xfrm>
          <a:prstGeom prst="chevron">
            <a:avLst/>
          </a:prstGeom>
          <a:solidFill>
            <a:srgbClr val="EBF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Arrow: Chevron 4">
            <a:extLst>
              <a:ext uri="{FF2B5EF4-FFF2-40B4-BE49-F238E27FC236}">
                <a16:creationId xmlns:a16="http://schemas.microsoft.com/office/drawing/2014/main" id="{09C2CA71-4E79-48E3-9A7B-6DD570FB2EA0}"/>
              </a:ext>
            </a:extLst>
          </p:cNvPr>
          <p:cNvSpPr/>
          <p:nvPr/>
        </p:nvSpPr>
        <p:spPr>
          <a:xfrm rot="16200000">
            <a:off x="9834778" y="-640708"/>
            <a:ext cx="2416034" cy="2065785"/>
          </a:xfrm>
          <a:prstGeom prst="chevron">
            <a:avLst/>
          </a:prstGeom>
          <a:solidFill>
            <a:srgbClr val="C3D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Arrow: Chevron 5">
            <a:extLst>
              <a:ext uri="{FF2B5EF4-FFF2-40B4-BE49-F238E27FC236}">
                <a16:creationId xmlns:a16="http://schemas.microsoft.com/office/drawing/2014/main" id="{2B8D7CED-56B8-4F85-AB0D-BBFCDE6E3526}"/>
              </a:ext>
            </a:extLst>
          </p:cNvPr>
          <p:cNvSpPr/>
          <p:nvPr/>
        </p:nvSpPr>
        <p:spPr>
          <a:xfrm rot="16200000">
            <a:off x="10743365" y="881143"/>
            <a:ext cx="1399046" cy="1265600"/>
          </a:xfrm>
          <a:prstGeom prst="chevron">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hevron 6">
            <a:extLst>
              <a:ext uri="{FF2B5EF4-FFF2-40B4-BE49-F238E27FC236}">
                <a16:creationId xmlns:a16="http://schemas.microsoft.com/office/drawing/2014/main" id="{576C31A6-3A4C-497B-B927-5F1759DF25B2}"/>
              </a:ext>
            </a:extLst>
          </p:cNvPr>
          <p:cNvSpPr/>
          <p:nvPr/>
        </p:nvSpPr>
        <p:spPr>
          <a:xfrm rot="16200000">
            <a:off x="9235228" y="2603320"/>
            <a:ext cx="1535184" cy="1381910"/>
          </a:xfrm>
          <a:prstGeom prst="chevron">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EF46A5FF-597E-4395-9767-D557AC9C8414}"/>
              </a:ext>
            </a:extLst>
          </p:cNvPr>
          <p:cNvSpPr/>
          <p:nvPr/>
        </p:nvSpPr>
        <p:spPr>
          <a:xfrm rot="16200000">
            <a:off x="10896141" y="3202740"/>
            <a:ext cx="1326119" cy="1265600"/>
          </a:xfrm>
          <a:prstGeom prst="chevron">
            <a:avLst/>
          </a:prstGeom>
          <a:solidFill>
            <a:srgbClr val="EBF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8A26FFC6-118E-467B-BB7E-ACD754F779B2}"/>
              </a:ext>
            </a:extLst>
          </p:cNvPr>
          <p:cNvSpPr/>
          <p:nvPr/>
        </p:nvSpPr>
        <p:spPr>
          <a:xfrm rot="16200000">
            <a:off x="11510812" y="2607604"/>
            <a:ext cx="613264" cy="516488"/>
          </a:xfrm>
          <a:prstGeom prst="chevron">
            <a:avLst/>
          </a:prstGeom>
          <a:solidFill>
            <a:srgbClr val="C3D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4C8E8BDD-C5D9-4B75-9E35-886ED848C3D3}"/>
              </a:ext>
            </a:extLst>
          </p:cNvPr>
          <p:cNvSpPr/>
          <p:nvPr/>
        </p:nvSpPr>
        <p:spPr>
          <a:xfrm rot="16200000">
            <a:off x="8340972" y="4117470"/>
            <a:ext cx="2979140" cy="2623570"/>
          </a:xfrm>
          <a:prstGeom prst="chevron">
            <a:avLst/>
          </a:prstGeom>
          <a:solidFill>
            <a:srgbClr val="C3D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E1046143-4F75-43E3-A166-0587B2732938}"/>
              </a:ext>
            </a:extLst>
          </p:cNvPr>
          <p:cNvSpPr/>
          <p:nvPr/>
        </p:nvSpPr>
        <p:spPr>
          <a:xfrm rot="16200000">
            <a:off x="9507345" y="5215845"/>
            <a:ext cx="3079817" cy="2289495"/>
          </a:xfrm>
          <a:prstGeom prst="chevron">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Connector 12">
            <a:extLst>
              <a:ext uri="{FF2B5EF4-FFF2-40B4-BE49-F238E27FC236}">
                <a16:creationId xmlns:a16="http://schemas.microsoft.com/office/drawing/2014/main" id="{34D89056-490A-4073-A9DE-E00936D8B823}"/>
              </a:ext>
            </a:extLst>
          </p:cNvPr>
          <p:cNvCxnSpPr>
            <a:cxnSpLocks/>
          </p:cNvCxnSpPr>
          <p:nvPr/>
        </p:nvCxnSpPr>
        <p:spPr>
          <a:xfrm>
            <a:off x="971550" y="1513943"/>
            <a:ext cx="6800850" cy="0"/>
          </a:xfrm>
          <a:prstGeom prst="line">
            <a:avLst/>
          </a:prstGeom>
          <a:ln w="76200">
            <a:solidFill>
              <a:srgbClr val="215968"/>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098394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790</Words>
  <Application>Microsoft Office PowerPoint</Application>
  <PresentationFormat>Widescreen</PresentationFormat>
  <Paragraphs>58</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Calibri Light</vt:lpstr>
      <vt:lpstr>Lato Black</vt:lpstr>
      <vt:lpstr>Mongolian Baiti</vt:lpstr>
      <vt:lpstr>Tw Cen MT</vt:lpstr>
      <vt:lpstr>Tw Cen MT Condensed</vt:lpstr>
      <vt:lpstr>Wingdings</vt:lpstr>
      <vt:lpstr>Office Theme</vt:lpstr>
      <vt:lpstr>PowerPoint Presentation</vt:lpstr>
      <vt:lpstr>PowerPoint Presentation</vt:lpstr>
      <vt:lpstr>Roll Call</vt:lpstr>
      <vt:lpstr>File Share</vt:lpstr>
      <vt:lpstr>AGENDA</vt:lpstr>
      <vt:lpstr>PowerPoint Presentation</vt:lpstr>
      <vt:lpstr>CO Objectives and Indicators</vt:lpstr>
      <vt:lpstr>Sacramento Food Bank and Family Services</vt:lpstr>
      <vt:lpstr>Catholic Charities Atlanta</vt:lpstr>
      <vt:lpstr>Catholic Charities Houston</vt:lpstr>
      <vt:lpstr>Upcoming CoP Calls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Peyton Smith</dc:creator>
  <cp:lastModifiedBy>Peyton Smith</cp:lastModifiedBy>
  <cp:revision>42</cp:revision>
  <dcterms:created xsi:type="dcterms:W3CDTF">2018-09-10T20:07:11Z</dcterms:created>
  <dcterms:modified xsi:type="dcterms:W3CDTF">2019-06-26T15:24:47Z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945C597C-468F-472F-8717-0DBF88F4B16E</vt:lpwstr>
  </property>
  <property fmtid="{D5CDD505-2E9C-101B-9397-08002B2CF9AE}" pid="3" name="ArticulatePath">
    <vt:lpwstr>FY19 Q1 Medium and Resourceful</vt:lpwstr>
  </property>
</Properties>
</file>