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19" r:id="rId3"/>
    <p:sldId id="306" r:id="rId4"/>
    <p:sldId id="309" r:id="rId5"/>
    <p:sldId id="326" r:id="rId6"/>
    <p:sldId id="312" r:id="rId7"/>
    <p:sldId id="308" r:id="rId8"/>
    <p:sldId id="350" r:id="rId9"/>
    <p:sldId id="344" r:id="rId10"/>
    <p:sldId id="345" r:id="rId11"/>
    <p:sldId id="346" r:id="rId12"/>
    <p:sldId id="325" r:id="rId13"/>
    <p:sldId id="310" r:id="rId14"/>
    <p:sldId id="336" r:id="rId15"/>
    <p:sldId id="35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E02A84-2B80-4FC5-9D07-96142CDEBC80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8B89A37-DD7D-416F-BEB4-02590684A1B0}">
      <dgm:prSet phldrT="[Text]"/>
      <dgm:spPr/>
      <dgm:t>
        <a:bodyPr/>
        <a:lstStyle/>
        <a:p>
          <a:r>
            <a:rPr lang="en-US" dirty="0"/>
            <a:t>Anchor and QCH</a:t>
          </a:r>
        </a:p>
      </dgm:t>
    </dgm:pt>
    <dgm:pt modelId="{17E21F97-F936-488F-B62B-75D48D23FF41}" type="parTrans" cxnId="{438DEA7E-409A-44FE-9731-D826F14A1F2A}">
      <dgm:prSet/>
      <dgm:spPr/>
      <dgm:t>
        <a:bodyPr/>
        <a:lstStyle/>
        <a:p>
          <a:endParaRPr lang="en-US"/>
        </a:p>
      </dgm:t>
    </dgm:pt>
    <dgm:pt modelId="{208F099A-3BD8-4F0F-BA98-87A72C3CCA21}" type="sibTrans" cxnId="{438DEA7E-409A-44FE-9731-D826F14A1F2A}">
      <dgm:prSet/>
      <dgm:spPr/>
      <dgm:t>
        <a:bodyPr/>
        <a:lstStyle/>
        <a:p>
          <a:endParaRPr lang="en-US"/>
        </a:p>
      </dgm:t>
    </dgm:pt>
    <dgm:pt modelId="{03E575A4-4210-4082-94E6-7FF02CA98466}">
      <dgm:prSet phldrT="[Text]"/>
      <dgm:spPr/>
      <dgm:t>
        <a:bodyPr/>
        <a:lstStyle/>
        <a:p>
          <a:r>
            <a:rPr lang="en-US" dirty="0"/>
            <a:t>Qualifying Child </a:t>
          </a:r>
        </a:p>
      </dgm:t>
    </dgm:pt>
    <dgm:pt modelId="{259260C1-7466-4D31-9F65-AB8731DDD830}" type="parTrans" cxnId="{FF3DCC84-3819-48C7-B463-DADD70369630}">
      <dgm:prSet/>
      <dgm:spPr/>
      <dgm:t>
        <a:bodyPr/>
        <a:lstStyle/>
        <a:p>
          <a:endParaRPr lang="en-US"/>
        </a:p>
      </dgm:t>
    </dgm:pt>
    <dgm:pt modelId="{000D0780-5588-4A21-AFFE-B48CA18036C3}" type="sibTrans" cxnId="{FF3DCC84-3819-48C7-B463-DADD70369630}">
      <dgm:prSet/>
      <dgm:spPr/>
      <dgm:t>
        <a:bodyPr/>
        <a:lstStyle/>
        <a:p>
          <a:endParaRPr lang="en-US"/>
        </a:p>
      </dgm:t>
    </dgm:pt>
    <dgm:pt modelId="{CCB699B4-798D-4BEE-A40E-71BA677C688F}">
      <dgm:prSet phldrT="[Text]"/>
      <dgm:spPr/>
      <dgm:t>
        <a:bodyPr/>
        <a:lstStyle/>
        <a:p>
          <a:r>
            <a:rPr lang="en-US" dirty="0"/>
            <a:t>Derivatives</a:t>
          </a:r>
        </a:p>
      </dgm:t>
    </dgm:pt>
    <dgm:pt modelId="{9432AE2E-722C-4D64-B998-EA07ED2C4C88}" type="parTrans" cxnId="{1E181619-F668-425F-983D-DDE31A36EC2C}">
      <dgm:prSet/>
      <dgm:spPr/>
      <dgm:t>
        <a:bodyPr/>
        <a:lstStyle/>
        <a:p>
          <a:endParaRPr lang="en-US"/>
        </a:p>
      </dgm:t>
    </dgm:pt>
    <dgm:pt modelId="{DB8C69D8-5C05-4645-91AF-8BDD4D7F9CCF}" type="sibTrans" cxnId="{1E181619-F668-425F-983D-DDE31A36EC2C}">
      <dgm:prSet/>
      <dgm:spPr/>
      <dgm:t>
        <a:bodyPr/>
        <a:lstStyle/>
        <a:p>
          <a:endParaRPr lang="en-US"/>
        </a:p>
      </dgm:t>
    </dgm:pt>
    <dgm:pt modelId="{7AB02EA0-966C-43B4-A8CC-C8967623D618}">
      <dgm:prSet phldrT="[Text]"/>
      <dgm:spPr/>
      <dgm:t>
        <a:bodyPr/>
        <a:lstStyle/>
        <a:p>
          <a:r>
            <a:rPr lang="en-US" dirty="0"/>
            <a:t>Type B</a:t>
          </a:r>
        </a:p>
      </dgm:t>
    </dgm:pt>
    <dgm:pt modelId="{5B409B8E-3B7B-4A44-8587-C7D6B1AF2109}" type="parTrans" cxnId="{485A4A2A-7B5D-4776-B0DF-284FE1AD0531}">
      <dgm:prSet/>
      <dgm:spPr/>
      <dgm:t>
        <a:bodyPr/>
        <a:lstStyle/>
        <a:p>
          <a:endParaRPr lang="en-US"/>
        </a:p>
      </dgm:t>
    </dgm:pt>
    <dgm:pt modelId="{62878854-2CF5-4BC9-9493-908409486E02}" type="sibTrans" cxnId="{485A4A2A-7B5D-4776-B0DF-284FE1AD0531}">
      <dgm:prSet/>
      <dgm:spPr/>
      <dgm:t>
        <a:bodyPr/>
        <a:lstStyle/>
        <a:p>
          <a:endParaRPr lang="en-US"/>
        </a:p>
      </dgm:t>
    </dgm:pt>
    <dgm:pt modelId="{1AA396D8-9BF5-4BC8-9784-1E2756799412}">
      <dgm:prSet phldrT="[Text]"/>
      <dgm:spPr/>
      <dgm:t>
        <a:bodyPr/>
        <a:lstStyle/>
        <a:p>
          <a:r>
            <a:rPr lang="en-US" dirty="0"/>
            <a:t>Add-Ons</a:t>
          </a:r>
        </a:p>
      </dgm:t>
    </dgm:pt>
    <dgm:pt modelId="{EA294842-632F-4DC3-B8F7-3BB58E465D98}" type="parTrans" cxnId="{6BF89B3E-936B-4A5A-9DC0-0126DD957244}">
      <dgm:prSet/>
      <dgm:spPr/>
      <dgm:t>
        <a:bodyPr/>
        <a:lstStyle/>
        <a:p>
          <a:endParaRPr lang="en-US"/>
        </a:p>
      </dgm:t>
    </dgm:pt>
    <dgm:pt modelId="{77C772D6-2C96-4AFB-BE07-AD6D26637102}" type="sibTrans" cxnId="{6BF89B3E-936B-4A5A-9DC0-0126DD957244}">
      <dgm:prSet/>
      <dgm:spPr/>
      <dgm:t>
        <a:bodyPr/>
        <a:lstStyle/>
        <a:p>
          <a:endParaRPr lang="en-US"/>
        </a:p>
      </dgm:t>
    </dgm:pt>
    <dgm:pt modelId="{71B20186-0C55-4AA6-BDF1-DCCBF7232C44}">
      <dgm:prSet phldrT="[Text]"/>
      <dgm:spPr/>
      <dgm:t>
        <a:bodyPr/>
        <a:lstStyle/>
        <a:p>
          <a:r>
            <a:rPr lang="en-US" dirty="0"/>
            <a:t>Type C</a:t>
          </a:r>
        </a:p>
      </dgm:t>
    </dgm:pt>
    <dgm:pt modelId="{972C6AB8-D273-45F5-BEF9-A5FBC822A370}" type="parTrans" cxnId="{21A66595-1E13-493C-8040-A677D93BAF35}">
      <dgm:prSet/>
      <dgm:spPr/>
      <dgm:t>
        <a:bodyPr/>
        <a:lstStyle/>
        <a:p>
          <a:endParaRPr lang="en-US"/>
        </a:p>
      </dgm:t>
    </dgm:pt>
    <dgm:pt modelId="{B966369F-8F47-4D6B-9D2A-5950ABD9D1AE}" type="sibTrans" cxnId="{21A66595-1E13-493C-8040-A677D93BAF35}">
      <dgm:prSet/>
      <dgm:spPr/>
      <dgm:t>
        <a:bodyPr/>
        <a:lstStyle/>
        <a:p>
          <a:endParaRPr lang="en-US"/>
        </a:p>
      </dgm:t>
    </dgm:pt>
    <dgm:pt modelId="{D65ECA71-68E2-4E01-AF43-6E4EFB85CF05}">
      <dgm:prSet phldrT="[Text]"/>
      <dgm:spPr/>
      <dgm:t>
        <a:bodyPr/>
        <a:lstStyle/>
        <a:p>
          <a:r>
            <a:rPr lang="en-US" dirty="0"/>
            <a:t>Type D</a:t>
          </a:r>
        </a:p>
      </dgm:t>
    </dgm:pt>
    <dgm:pt modelId="{DA0A6934-9BB1-4660-872A-9B6DB9E98998}" type="parTrans" cxnId="{3906856A-6548-4B3B-A097-AE029FCDEDCF}">
      <dgm:prSet/>
      <dgm:spPr/>
      <dgm:t>
        <a:bodyPr/>
        <a:lstStyle/>
        <a:p>
          <a:endParaRPr lang="en-US"/>
        </a:p>
      </dgm:t>
    </dgm:pt>
    <dgm:pt modelId="{25A4890C-98B6-4148-AFA4-BD49D8047A4F}" type="sibTrans" cxnId="{3906856A-6548-4B3B-A097-AE029FCDEDCF}">
      <dgm:prSet/>
      <dgm:spPr/>
      <dgm:t>
        <a:bodyPr/>
        <a:lstStyle/>
        <a:p>
          <a:endParaRPr lang="en-US"/>
        </a:p>
      </dgm:t>
    </dgm:pt>
    <dgm:pt modelId="{7C926743-BF8D-4A5C-AAD1-C881988A7652}">
      <dgm:prSet phldrT="[Text]"/>
      <dgm:spPr/>
      <dgm:t>
        <a:bodyPr/>
        <a:lstStyle/>
        <a:p>
          <a:r>
            <a:rPr lang="en-US" dirty="0"/>
            <a:t>Type E</a:t>
          </a:r>
        </a:p>
      </dgm:t>
    </dgm:pt>
    <dgm:pt modelId="{72E6B364-952C-4EC1-B835-E8E0E4B8F324}" type="parTrans" cxnId="{DCF93039-A2A2-4D74-95BB-1E6C89319171}">
      <dgm:prSet/>
      <dgm:spPr/>
      <dgm:t>
        <a:bodyPr/>
        <a:lstStyle/>
        <a:p>
          <a:endParaRPr lang="en-US"/>
        </a:p>
      </dgm:t>
    </dgm:pt>
    <dgm:pt modelId="{9ACC2F20-249D-49C5-8D8C-160D5EA595A3}" type="sibTrans" cxnId="{DCF93039-A2A2-4D74-95BB-1E6C89319171}">
      <dgm:prSet/>
      <dgm:spPr/>
      <dgm:t>
        <a:bodyPr/>
        <a:lstStyle/>
        <a:p>
          <a:endParaRPr lang="en-US"/>
        </a:p>
      </dgm:t>
    </dgm:pt>
    <dgm:pt modelId="{497CD986-0EC2-4A56-808E-567ECE449F17}">
      <dgm:prSet phldrT="[Text]"/>
      <dgm:spPr/>
      <dgm:t>
        <a:bodyPr/>
        <a:lstStyle/>
        <a:p>
          <a:r>
            <a:rPr lang="en-US" dirty="0"/>
            <a:t>Type F</a:t>
          </a:r>
        </a:p>
      </dgm:t>
    </dgm:pt>
    <dgm:pt modelId="{1007D0BA-04D9-4E89-872B-4E1E2EFE9CEA}" type="parTrans" cxnId="{B2805C0D-FCFE-4401-9A2E-AE875996A4A6}">
      <dgm:prSet/>
      <dgm:spPr/>
      <dgm:t>
        <a:bodyPr/>
        <a:lstStyle/>
        <a:p>
          <a:endParaRPr lang="en-US"/>
        </a:p>
      </dgm:t>
    </dgm:pt>
    <dgm:pt modelId="{165D7471-EADC-4D5F-9670-CF72775E990B}" type="sibTrans" cxnId="{B2805C0D-FCFE-4401-9A2E-AE875996A4A6}">
      <dgm:prSet/>
      <dgm:spPr/>
      <dgm:t>
        <a:bodyPr/>
        <a:lstStyle/>
        <a:p>
          <a:endParaRPr lang="en-US"/>
        </a:p>
      </dgm:t>
    </dgm:pt>
    <dgm:pt modelId="{FEC4EC53-7784-4E3D-92B4-9A00384B80F0}">
      <dgm:prSet phldrT="[Text]"/>
      <dgm:spPr/>
      <dgm:t>
        <a:bodyPr/>
        <a:lstStyle/>
        <a:p>
          <a:r>
            <a:rPr lang="en-US" dirty="0"/>
            <a:t>Qualifying Parent</a:t>
          </a:r>
        </a:p>
      </dgm:t>
    </dgm:pt>
    <dgm:pt modelId="{AABB8EB1-8E16-4A56-8145-1EE8A5742570}" type="parTrans" cxnId="{1441D8FC-956C-4DEE-BDA2-95CCD922B375}">
      <dgm:prSet/>
      <dgm:spPr/>
    </dgm:pt>
    <dgm:pt modelId="{CDD56E6B-42E2-40B2-9398-902A9B29076C}" type="sibTrans" cxnId="{1441D8FC-956C-4DEE-BDA2-95CCD922B375}">
      <dgm:prSet/>
      <dgm:spPr/>
    </dgm:pt>
    <dgm:pt modelId="{0B4CEA9C-287B-4159-99EC-537F7C535EC0}" type="pres">
      <dgm:prSet presAssocID="{2AE02A84-2B80-4FC5-9D07-96142CDEBC80}" presName="Name0" presStyleCnt="0">
        <dgm:presLayoutVars>
          <dgm:dir/>
          <dgm:animLvl val="lvl"/>
          <dgm:resizeHandles val="exact"/>
        </dgm:presLayoutVars>
      </dgm:prSet>
      <dgm:spPr/>
    </dgm:pt>
    <dgm:pt modelId="{BC2AAC7E-3B7D-4081-83F2-B459C636C8B1}" type="pres">
      <dgm:prSet presAssocID="{E8B89A37-DD7D-416F-BEB4-02590684A1B0}" presName="composite" presStyleCnt="0"/>
      <dgm:spPr/>
    </dgm:pt>
    <dgm:pt modelId="{3821CF52-B479-45EF-A1C4-3BA146DA9A50}" type="pres">
      <dgm:prSet presAssocID="{E8B89A37-DD7D-416F-BEB4-02590684A1B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03D0CD38-0397-436E-AB31-286CD2BB9605}" type="pres">
      <dgm:prSet presAssocID="{E8B89A37-DD7D-416F-BEB4-02590684A1B0}" presName="desTx" presStyleLbl="alignAccFollowNode1" presStyleIdx="0" presStyleCnt="3">
        <dgm:presLayoutVars>
          <dgm:bulletEnabled val="1"/>
        </dgm:presLayoutVars>
      </dgm:prSet>
      <dgm:spPr/>
    </dgm:pt>
    <dgm:pt modelId="{92C897FE-43BA-4AB8-B8CE-B832E105D03E}" type="pres">
      <dgm:prSet presAssocID="{208F099A-3BD8-4F0F-BA98-87A72C3CCA21}" presName="space" presStyleCnt="0"/>
      <dgm:spPr/>
    </dgm:pt>
    <dgm:pt modelId="{667E271F-B8F6-434A-8013-E9B992383193}" type="pres">
      <dgm:prSet presAssocID="{CCB699B4-798D-4BEE-A40E-71BA677C688F}" presName="composite" presStyleCnt="0"/>
      <dgm:spPr/>
    </dgm:pt>
    <dgm:pt modelId="{0C50EA72-0F90-4679-8768-369D79C17E19}" type="pres">
      <dgm:prSet presAssocID="{CCB699B4-798D-4BEE-A40E-71BA677C688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E5ADBB34-6D16-4E46-B985-73B8CB6672DA}" type="pres">
      <dgm:prSet presAssocID="{CCB699B4-798D-4BEE-A40E-71BA677C688F}" presName="desTx" presStyleLbl="alignAccFollowNode1" presStyleIdx="1" presStyleCnt="3">
        <dgm:presLayoutVars>
          <dgm:bulletEnabled val="1"/>
        </dgm:presLayoutVars>
      </dgm:prSet>
      <dgm:spPr/>
    </dgm:pt>
    <dgm:pt modelId="{85131261-72AB-4541-BFEB-45AC12207D9F}" type="pres">
      <dgm:prSet presAssocID="{DB8C69D8-5C05-4645-91AF-8BDD4D7F9CCF}" presName="space" presStyleCnt="0"/>
      <dgm:spPr/>
    </dgm:pt>
    <dgm:pt modelId="{0E2FC0AE-C1ED-4ABD-A064-F560F2E9AAEF}" type="pres">
      <dgm:prSet presAssocID="{1AA396D8-9BF5-4BC8-9784-1E2756799412}" presName="composite" presStyleCnt="0"/>
      <dgm:spPr/>
    </dgm:pt>
    <dgm:pt modelId="{2A1ED148-13AD-414C-9E54-DA98C4376F21}" type="pres">
      <dgm:prSet presAssocID="{1AA396D8-9BF5-4BC8-9784-1E275679941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ACD9084-9621-4F9A-9669-CC2A2CF7F6F1}" type="pres">
      <dgm:prSet presAssocID="{1AA396D8-9BF5-4BC8-9784-1E2756799412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2805C0D-FCFE-4401-9A2E-AE875996A4A6}" srcId="{1AA396D8-9BF5-4BC8-9784-1E2756799412}" destId="{497CD986-0EC2-4A56-808E-567ECE449F17}" srcOrd="3" destOrd="0" parTransId="{1007D0BA-04D9-4E89-872B-4E1E2EFE9CEA}" sibTransId="{165D7471-EADC-4D5F-9670-CF72775E990B}"/>
    <dgm:cxn modelId="{0655E211-FF4A-4BD4-B19F-4D9C0D2FC51E}" type="presOf" srcId="{71B20186-0C55-4AA6-BDF1-DCCBF7232C44}" destId="{0ACD9084-9621-4F9A-9669-CC2A2CF7F6F1}" srcOrd="0" destOrd="0" presId="urn:microsoft.com/office/officeart/2005/8/layout/hList1"/>
    <dgm:cxn modelId="{1E181619-F668-425F-983D-DDE31A36EC2C}" srcId="{2AE02A84-2B80-4FC5-9D07-96142CDEBC80}" destId="{CCB699B4-798D-4BEE-A40E-71BA677C688F}" srcOrd="1" destOrd="0" parTransId="{9432AE2E-722C-4D64-B998-EA07ED2C4C88}" sibTransId="{DB8C69D8-5C05-4645-91AF-8BDD4D7F9CCF}"/>
    <dgm:cxn modelId="{485A4A2A-7B5D-4776-B0DF-284FE1AD0531}" srcId="{CCB699B4-798D-4BEE-A40E-71BA677C688F}" destId="{7AB02EA0-966C-43B4-A8CC-C8967623D618}" srcOrd="0" destOrd="0" parTransId="{5B409B8E-3B7B-4A44-8587-C7D6B1AF2109}" sibTransId="{62878854-2CF5-4BC9-9493-908409486E02}"/>
    <dgm:cxn modelId="{F0A4722B-FA46-43DC-A486-C959FEA2893F}" type="presOf" srcId="{1AA396D8-9BF5-4BC8-9784-1E2756799412}" destId="{2A1ED148-13AD-414C-9E54-DA98C4376F21}" srcOrd="0" destOrd="0" presId="urn:microsoft.com/office/officeart/2005/8/layout/hList1"/>
    <dgm:cxn modelId="{DE5CB92D-D960-4D24-9155-A70192B360A0}" type="presOf" srcId="{497CD986-0EC2-4A56-808E-567ECE449F17}" destId="{0ACD9084-9621-4F9A-9669-CC2A2CF7F6F1}" srcOrd="0" destOrd="3" presId="urn:microsoft.com/office/officeart/2005/8/layout/hList1"/>
    <dgm:cxn modelId="{DCF93039-A2A2-4D74-95BB-1E6C89319171}" srcId="{1AA396D8-9BF5-4BC8-9784-1E2756799412}" destId="{7C926743-BF8D-4A5C-AAD1-C881988A7652}" srcOrd="2" destOrd="0" parTransId="{72E6B364-952C-4EC1-B835-E8E0E4B8F324}" sibTransId="{9ACC2F20-249D-49C5-8D8C-160D5EA595A3}"/>
    <dgm:cxn modelId="{6BF89B3E-936B-4A5A-9DC0-0126DD957244}" srcId="{2AE02A84-2B80-4FC5-9D07-96142CDEBC80}" destId="{1AA396D8-9BF5-4BC8-9784-1E2756799412}" srcOrd="2" destOrd="0" parTransId="{EA294842-632F-4DC3-B8F7-3BB58E465D98}" sibTransId="{77C772D6-2C96-4AFB-BE07-AD6D26637102}"/>
    <dgm:cxn modelId="{3906856A-6548-4B3B-A097-AE029FCDEDCF}" srcId="{1AA396D8-9BF5-4BC8-9784-1E2756799412}" destId="{D65ECA71-68E2-4E01-AF43-6E4EFB85CF05}" srcOrd="1" destOrd="0" parTransId="{DA0A6934-9BB1-4660-872A-9B6DB9E98998}" sibTransId="{25A4890C-98B6-4148-AFA4-BD49D8047A4F}"/>
    <dgm:cxn modelId="{1082C475-B6D6-47FD-B6E7-5F2A38E8E825}" type="presOf" srcId="{2AE02A84-2B80-4FC5-9D07-96142CDEBC80}" destId="{0B4CEA9C-287B-4159-99EC-537F7C535EC0}" srcOrd="0" destOrd="0" presId="urn:microsoft.com/office/officeart/2005/8/layout/hList1"/>
    <dgm:cxn modelId="{438DEA7E-409A-44FE-9731-D826F14A1F2A}" srcId="{2AE02A84-2B80-4FC5-9D07-96142CDEBC80}" destId="{E8B89A37-DD7D-416F-BEB4-02590684A1B0}" srcOrd="0" destOrd="0" parTransId="{17E21F97-F936-488F-B62B-75D48D23FF41}" sibTransId="{208F099A-3BD8-4F0F-BA98-87A72C3CCA21}"/>
    <dgm:cxn modelId="{FF3DCC84-3819-48C7-B463-DADD70369630}" srcId="{E8B89A37-DD7D-416F-BEB4-02590684A1B0}" destId="{03E575A4-4210-4082-94E6-7FF02CA98466}" srcOrd="1" destOrd="0" parTransId="{259260C1-7466-4D31-9F65-AB8731DDD830}" sibTransId="{000D0780-5588-4A21-AFFE-B48CA18036C3}"/>
    <dgm:cxn modelId="{4967698D-62BD-493F-8E60-444F77A03469}" type="presOf" srcId="{03E575A4-4210-4082-94E6-7FF02CA98466}" destId="{03D0CD38-0397-436E-AB31-286CD2BB9605}" srcOrd="0" destOrd="1" presId="urn:microsoft.com/office/officeart/2005/8/layout/hList1"/>
    <dgm:cxn modelId="{21A66595-1E13-493C-8040-A677D93BAF35}" srcId="{1AA396D8-9BF5-4BC8-9784-1E2756799412}" destId="{71B20186-0C55-4AA6-BDF1-DCCBF7232C44}" srcOrd="0" destOrd="0" parTransId="{972C6AB8-D273-45F5-BEF9-A5FBC822A370}" sibTransId="{B966369F-8F47-4D6B-9D2A-5950ABD9D1AE}"/>
    <dgm:cxn modelId="{1A8411A1-0C13-4123-8A72-FBD890DE9614}" type="presOf" srcId="{CCB699B4-798D-4BEE-A40E-71BA677C688F}" destId="{0C50EA72-0F90-4679-8768-369D79C17E19}" srcOrd="0" destOrd="0" presId="urn:microsoft.com/office/officeart/2005/8/layout/hList1"/>
    <dgm:cxn modelId="{AE805BAE-ABD6-4D55-A3F9-5BF502415441}" type="presOf" srcId="{7AB02EA0-966C-43B4-A8CC-C8967623D618}" destId="{E5ADBB34-6D16-4E46-B985-73B8CB6672DA}" srcOrd="0" destOrd="0" presId="urn:microsoft.com/office/officeart/2005/8/layout/hList1"/>
    <dgm:cxn modelId="{635F4BB1-826F-44BD-B6B0-96682F976B54}" type="presOf" srcId="{7C926743-BF8D-4A5C-AAD1-C881988A7652}" destId="{0ACD9084-9621-4F9A-9669-CC2A2CF7F6F1}" srcOrd="0" destOrd="2" presId="urn:microsoft.com/office/officeart/2005/8/layout/hList1"/>
    <dgm:cxn modelId="{5DCC87B4-24D6-49A5-ACF4-6EA1E36EE90B}" type="presOf" srcId="{E8B89A37-DD7D-416F-BEB4-02590684A1B0}" destId="{3821CF52-B479-45EF-A1C4-3BA146DA9A50}" srcOrd="0" destOrd="0" presId="urn:microsoft.com/office/officeart/2005/8/layout/hList1"/>
    <dgm:cxn modelId="{D33AB5D6-610C-47FB-A3F2-DE22401C5A69}" type="presOf" srcId="{D65ECA71-68E2-4E01-AF43-6E4EFB85CF05}" destId="{0ACD9084-9621-4F9A-9669-CC2A2CF7F6F1}" srcOrd="0" destOrd="1" presId="urn:microsoft.com/office/officeart/2005/8/layout/hList1"/>
    <dgm:cxn modelId="{13F5ADF7-7B05-46B4-B600-A202528A4CBE}" type="presOf" srcId="{FEC4EC53-7784-4E3D-92B4-9A00384B80F0}" destId="{03D0CD38-0397-436E-AB31-286CD2BB9605}" srcOrd="0" destOrd="0" presId="urn:microsoft.com/office/officeart/2005/8/layout/hList1"/>
    <dgm:cxn modelId="{1441D8FC-956C-4DEE-BDA2-95CCD922B375}" srcId="{E8B89A37-DD7D-416F-BEB4-02590684A1B0}" destId="{FEC4EC53-7784-4E3D-92B4-9A00384B80F0}" srcOrd="0" destOrd="0" parTransId="{AABB8EB1-8E16-4A56-8145-1EE8A5742570}" sibTransId="{CDD56E6B-42E2-40B2-9398-902A9B29076C}"/>
    <dgm:cxn modelId="{6AD2417B-8237-47A9-B950-8B51B74C257D}" type="presParOf" srcId="{0B4CEA9C-287B-4159-99EC-537F7C535EC0}" destId="{BC2AAC7E-3B7D-4081-83F2-B459C636C8B1}" srcOrd="0" destOrd="0" presId="urn:microsoft.com/office/officeart/2005/8/layout/hList1"/>
    <dgm:cxn modelId="{5CB2541D-E830-4DA5-9125-2A6ED72FA81B}" type="presParOf" srcId="{BC2AAC7E-3B7D-4081-83F2-B459C636C8B1}" destId="{3821CF52-B479-45EF-A1C4-3BA146DA9A50}" srcOrd="0" destOrd="0" presId="urn:microsoft.com/office/officeart/2005/8/layout/hList1"/>
    <dgm:cxn modelId="{B2AA3EA9-8319-4F0D-9742-BE86C027EBB4}" type="presParOf" srcId="{BC2AAC7E-3B7D-4081-83F2-B459C636C8B1}" destId="{03D0CD38-0397-436E-AB31-286CD2BB9605}" srcOrd="1" destOrd="0" presId="urn:microsoft.com/office/officeart/2005/8/layout/hList1"/>
    <dgm:cxn modelId="{F2F21945-F3C1-4414-8CB3-5329E1C8680B}" type="presParOf" srcId="{0B4CEA9C-287B-4159-99EC-537F7C535EC0}" destId="{92C897FE-43BA-4AB8-B8CE-B832E105D03E}" srcOrd="1" destOrd="0" presId="urn:microsoft.com/office/officeart/2005/8/layout/hList1"/>
    <dgm:cxn modelId="{E94B9898-D44A-4813-921C-D4436D1BFEED}" type="presParOf" srcId="{0B4CEA9C-287B-4159-99EC-537F7C535EC0}" destId="{667E271F-B8F6-434A-8013-E9B992383193}" srcOrd="2" destOrd="0" presId="urn:microsoft.com/office/officeart/2005/8/layout/hList1"/>
    <dgm:cxn modelId="{6B725C9D-691A-4F19-8C71-E551952F148C}" type="presParOf" srcId="{667E271F-B8F6-434A-8013-E9B992383193}" destId="{0C50EA72-0F90-4679-8768-369D79C17E19}" srcOrd="0" destOrd="0" presId="urn:microsoft.com/office/officeart/2005/8/layout/hList1"/>
    <dgm:cxn modelId="{E0C8CCFD-B1DC-4474-906E-B8FBF7E0BA34}" type="presParOf" srcId="{667E271F-B8F6-434A-8013-E9B992383193}" destId="{E5ADBB34-6D16-4E46-B985-73B8CB6672DA}" srcOrd="1" destOrd="0" presId="urn:microsoft.com/office/officeart/2005/8/layout/hList1"/>
    <dgm:cxn modelId="{D5C5C577-F235-4F57-85FE-685814C50EF5}" type="presParOf" srcId="{0B4CEA9C-287B-4159-99EC-537F7C535EC0}" destId="{85131261-72AB-4541-BFEB-45AC12207D9F}" srcOrd="3" destOrd="0" presId="urn:microsoft.com/office/officeart/2005/8/layout/hList1"/>
    <dgm:cxn modelId="{15D356B9-7DBF-4030-A041-01CAACC124C5}" type="presParOf" srcId="{0B4CEA9C-287B-4159-99EC-537F7C535EC0}" destId="{0E2FC0AE-C1ED-4ABD-A064-F560F2E9AAEF}" srcOrd="4" destOrd="0" presId="urn:microsoft.com/office/officeart/2005/8/layout/hList1"/>
    <dgm:cxn modelId="{80144DA4-CF9B-48FC-8F4B-A7B8429DDA43}" type="presParOf" srcId="{0E2FC0AE-C1ED-4ABD-A064-F560F2E9AAEF}" destId="{2A1ED148-13AD-414C-9E54-DA98C4376F21}" srcOrd="0" destOrd="0" presId="urn:microsoft.com/office/officeart/2005/8/layout/hList1"/>
    <dgm:cxn modelId="{D821419A-4D97-44F6-81AE-5F0D8B2321D2}" type="presParOf" srcId="{0E2FC0AE-C1ED-4ABD-A064-F560F2E9AAEF}" destId="{0ACD9084-9621-4F9A-9669-CC2A2CF7F6F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1CF52-B479-45EF-A1C4-3BA146DA9A50}">
      <dsp:nvSpPr>
        <dsp:cNvPr id="0" name=""/>
        <dsp:cNvSpPr/>
      </dsp:nvSpPr>
      <dsp:spPr>
        <a:xfrm>
          <a:off x="3643" y="302975"/>
          <a:ext cx="3552229" cy="13968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Anchor and QCH</a:t>
          </a:r>
        </a:p>
      </dsp:txBody>
      <dsp:txXfrm>
        <a:off x="3643" y="302975"/>
        <a:ext cx="3552229" cy="1396886"/>
      </dsp:txXfrm>
    </dsp:sp>
    <dsp:sp modelId="{03D0CD38-0397-436E-AB31-286CD2BB9605}">
      <dsp:nvSpPr>
        <dsp:cNvPr id="0" name=""/>
        <dsp:cNvSpPr/>
      </dsp:nvSpPr>
      <dsp:spPr>
        <a:xfrm>
          <a:off x="3643" y="1699861"/>
          <a:ext cx="3552229" cy="302636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Qualifying Parent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Qualifying Child </a:t>
          </a:r>
        </a:p>
      </dsp:txBody>
      <dsp:txXfrm>
        <a:off x="3643" y="1699861"/>
        <a:ext cx="3552229" cy="3026362"/>
      </dsp:txXfrm>
    </dsp:sp>
    <dsp:sp modelId="{0C50EA72-0F90-4679-8768-369D79C17E19}">
      <dsp:nvSpPr>
        <dsp:cNvPr id="0" name=""/>
        <dsp:cNvSpPr/>
      </dsp:nvSpPr>
      <dsp:spPr>
        <a:xfrm>
          <a:off x="4053185" y="302975"/>
          <a:ext cx="3552229" cy="139688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Derivatives</a:t>
          </a:r>
        </a:p>
      </dsp:txBody>
      <dsp:txXfrm>
        <a:off x="4053185" y="302975"/>
        <a:ext cx="3552229" cy="1396886"/>
      </dsp:txXfrm>
    </dsp:sp>
    <dsp:sp modelId="{E5ADBB34-6D16-4E46-B985-73B8CB6672DA}">
      <dsp:nvSpPr>
        <dsp:cNvPr id="0" name=""/>
        <dsp:cNvSpPr/>
      </dsp:nvSpPr>
      <dsp:spPr>
        <a:xfrm>
          <a:off x="4053185" y="1699861"/>
          <a:ext cx="3552229" cy="302636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Type B</a:t>
          </a:r>
        </a:p>
      </dsp:txBody>
      <dsp:txXfrm>
        <a:off x="4053185" y="1699861"/>
        <a:ext cx="3552229" cy="3026362"/>
      </dsp:txXfrm>
    </dsp:sp>
    <dsp:sp modelId="{2A1ED148-13AD-414C-9E54-DA98C4376F21}">
      <dsp:nvSpPr>
        <dsp:cNvPr id="0" name=""/>
        <dsp:cNvSpPr/>
      </dsp:nvSpPr>
      <dsp:spPr>
        <a:xfrm>
          <a:off x="8102727" y="302975"/>
          <a:ext cx="3552229" cy="139688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Add-Ons</a:t>
          </a:r>
        </a:p>
      </dsp:txBody>
      <dsp:txXfrm>
        <a:off x="8102727" y="302975"/>
        <a:ext cx="3552229" cy="1396886"/>
      </dsp:txXfrm>
    </dsp:sp>
    <dsp:sp modelId="{0ACD9084-9621-4F9A-9669-CC2A2CF7F6F1}">
      <dsp:nvSpPr>
        <dsp:cNvPr id="0" name=""/>
        <dsp:cNvSpPr/>
      </dsp:nvSpPr>
      <dsp:spPr>
        <a:xfrm>
          <a:off x="8102727" y="1699861"/>
          <a:ext cx="3552229" cy="302636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Type C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Type D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Type E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Type F</a:t>
          </a:r>
        </a:p>
      </dsp:txBody>
      <dsp:txXfrm>
        <a:off x="8102727" y="1699861"/>
        <a:ext cx="3552229" cy="30263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07C6A-4654-4A9D-BC9E-E63CB6820B5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A1C3A-263D-42BA-AAC2-6450985F2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43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110A3-4BD4-4FDF-8B86-D9D67C9DD6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02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110A3-4BD4-4FDF-8B86-D9D67C9DD6C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46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 Type C-3 can include children (under 21 and unmarried) of the Type C Add-On that are not the children of the QP or legal siblings of QCH </a:t>
            </a:r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110A3-4BD4-4FDF-8B86-D9D67C9DD6C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405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 Type C-3 can include children (under 21 and unmarried) of the Type C Add-On that are not the children of the QP or legal siblings of QCH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- Note</a:t>
            </a:r>
            <a:r>
              <a:rPr lang="en-US" sz="1400" baseline="0" dirty="0"/>
              <a:t> that these individuals could be their own QCH </a:t>
            </a:r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110A3-4BD4-4FDF-8B86-D9D67C9DD6C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944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110A3-4BD4-4FDF-8B86-D9D67C9DD6C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16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110A3-4BD4-4FDF-8B86-D9D67C9DD6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9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Subject</a:t>
            </a:r>
            <a:r>
              <a:rPr lang="en-US" baseline="0" dirty="0"/>
              <a:t> to change per PRM – any new ones we should get example documents (U-Visa, pending asylum) for to include in presentation – so the RAs know what proof of status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110A3-4BD4-4FDF-8B86-D9D67C9DD6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74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Pull</a:t>
            </a:r>
            <a:r>
              <a:rPr lang="en-US" baseline="0" dirty="0"/>
              <a:t> up Proof of Status Guide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110A3-4BD4-4FDF-8B86-D9D67C9DD6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85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Confirmed that individual</a:t>
            </a:r>
            <a:r>
              <a:rPr lang="en-US" baseline="0" dirty="0"/>
              <a:t> must be in one of the three countries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110A3-4BD4-4FDF-8B86-D9D67C9DD6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26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Type B = Derivative</a:t>
            </a:r>
          </a:p>
          <a:p>
            <a:r>
              <a:rPr lang="en-US" dirty="0">
                <a:solidFill>
                  <a:srgbClr val="FF0000"/>
                </a:solidFill>
              </a:rPr>
              <a:t>Types</a:t>
            </a:r>
            <a:r>
              <a:rPr lang="en-US" baseline="0" dirty="0">
                <a:solidFill>
                  <a:srgbClr val="FF0000"/>
                </a:solidFill>
              </a:rPr>
              <a:t> C, D, E, and F = Add </a:t>
            </a:r>
            <a:r>
              <a:rPr lang="en-US" baseline="0" dirty="0" err="1">
                <a:solidFill>
                  <a:srgbClr val="FF0000"/>
                </a:solidFill>
              </a:rPr>
              <a:t>Ons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SEE HANDBOOK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110A3-4BD4-4FDF-8B86-D9D67C9DD6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21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Hidden since the</a:t>
            </a:r>
            <a:r>
              <a:rPr lang="en-US" baseline="0" dirty="0">
                <a:solidFill>
                  <a:srgbClr val="FF0000"/>
                </a:solidFill>
              </a:rPr>
              <a:t> Handbook provides many details about this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Type B = Derivative</a:t>
            </a:r>
          </a:p>
          <a:p>
            <a:r>
              <a:rPr lang="en-US" dirty="0">
                <a:solidFill>
                  <a:srgbClr val="FF0000"/>
                </a:solidFill>
              </a:rPr>
              <a:t>Types</a:t>
            </a:r>
            <a:r>
              <a:rPr lang="en-US" baseline="0" dirty="0">
                <a:solidFill>
                  <a:srgbClr val="FF0000"/>
                </a:solidFill>
              </a:rPr>
              <a:t> C, D, E, and F = Add </a:t>
            </a:r>
            <a:r>
              <a:rPr lang="en-US" baseline="0" dirty="0" err="1">
                <a:solidFill>
                  <a:srgbClr val="FF0000"/>
                </a:solidFill>
              </a:rPr>
              <a:t>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110A3-4BD4-4FDF-8B86-D9D67C9DD6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104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Type B = Derivative</a:t>
            </a:r>
          </a:p>
          <a:p>
            <a:r>
              <a:rPr lang="en-US" dirty="0">
                <a:solidFill>
                  <a:srgbClr val="FF0000"/>
                </a:solidFill>
              </a:rPr>
              <a:t>Types</a:t>
            </a:r>
            <a:r>
              <a:rPr lang="en-US" baseline="0" dirty="0">
                <a:solidFill>
                  <a:srgbClr val="FF0000"/>
                </a:solidFill>
              </a:rPr>
              <a:t> C, D, E, and F = Add </a:t>
            </a:r>
            <a:r>
              <a:rPr lang="en-US" baseline="0" dirty="0" err="1">
                <a:solidFill>
                  <a:srgbClr val="FF0000"/>
                </a:solidFill>
              </a:rPr>
              <a:t>Ons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Want a supplemental</a:t>
            </a:r>
            <a:r>
              <a:rPr lang="en-US" baseline="0" dirty="0">
                <a:solidFill>
                  <a:srgbClr val="FF0000"/>
                </a:solidFill>
              </a:rPr>
              <a:t> resource for Types – will clearly state what is required at time of application (eligibility, documents, comments) – derivative and add-on wheel – providing it before the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110A3-4BD4-4FDF-8B86-D9D67C9DD6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33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110A3-4BD4-4FDF-8B86-D9D67C9DD6C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06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9382F-58D0-4735-8A4E-52A9FA7E4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6BA46A-3398-4C12-B634-BA30F98D3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FF1EC-DB75-4063-9660-DEA1985E2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8559-FC19-4AF3-AE48-2314ACF451E2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F3C3C-792F-4062-B614-3CB07D34B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0CA32-BFA5-4688-9C26-A1EA415C6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845B-3946-469C-A473-96483C003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6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9B7B6-025E-429F-850D-32CF3397A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586FCE-AC01-412A-9EA2-0190CD9D38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F6ABA-841A-4262-8D3C-B30A07D3F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8559-FC19-4AF3-AE48-2314ACF451E2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4D8B9-46B1-40EE-8F78-562713DC6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1C1E4-7080-45D7-B14E-25140A4C1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845B-3946-469C-A473-96483C003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0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3DCA21-8FB3-4E5A-B941-94D831C3BA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B4C4C1-3FC3-4D9B-809B-34A61A69A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D7DDD-E708-4DD4-B76E-4CFA003E0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8559-FC19-4AF3-AE48-2314ACF451E2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025B4-0C00-433E-90D5-0C6FC62C7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85552-8B86-4384-9EBA-2F3A32816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845B-3946-469C-A473-96483C003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57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w/Log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EBAB12B4-FDB4-4BE6-8A85-A058B0EF0DA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5740" y="2828585"/>
            <a:ext cx="11474081" cy="1200842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4502" b="1" cap="all" baseline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defRPr>
            </a:lvl1pPr>
            <a:lvl2pPr algn="ctr">
              <a:defRPr sz="3301" b="1">
                <a:latin typeface="Arial Black" panose="020B0A04020102020204" pitchFamily="34" charset="0"/>
              </a:defRPr>
            </a:lvl2pPr>
            <a:lvl3pPr algn="ctr">
              <a:defRPr sz="3301" b="1">
                <a:latin typeface="Arial Black" panose="020B0A04020102020204" pitchFamily="34" charset="0"/>
              </a:defRPr>
            </a:lvl3pPr>
            <a:lvl4pPr algn="ctr">
              <a:defRPr sz="3301" b="1">
                <a:latin typeface="Arial Black" panose="020B0A04020102020204" pitchFamily="34" charset="0"/>
              </a:defRPr>
            </a:lvl4pPr>
            <a:lvl5pPr algn="ctr">
              <a:defRPr sz="3301" b="1">
                <a:latin typeface="Arial Black" panose="020B0A04020102020204" pitchFamily="34" charset="0"/>
              </a:defRPr>
            </a:lvl5pPr>
          </a:lstStyle>
          <a:p>
            <a:r>
              <a:rPr lang="en-US"/>
              <a:t>INSERT MAIN TITLE 60PT MIN 36PT MAX 3 LINES</a:t>
            </a:r>
          </a:p>
        </p:txBody>
      </p:sp>
      <p:sp>
        <p:nvSpPr>
          <p:cNvPr id="11" name="Footer">
            <a:extLst>
              <a:ext uri="{FF2B5EF4-FFF2-40B4-BE49-F238E27FC236}">
                <a16:creationId xmlns:a16="http://schemas.microsoft.com/office/drawing/2014/main" id="{65D8F038-C4D6-4A56-B79C-53C3B4E7F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47901" y="6492240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10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83C95DCE-BCE4-4957-8C0C-1DB10E526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46820" y="6492240"/>
            <a:ext cx="3086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0E2E6E8-BE1C-4671-9044-619FD1CA5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Date">
            <a:extLst>
              <a:ext uri="{FF2B5EF4-FFF2-40B4-BE49-F238E27FC236}">
                <a16:creationId xmlns:a16="http://schemas.microsoft.com/office/drawing/2014/main" id="{D946CD80-DF38-4DE5-997B-DA0E772BF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5177" y="6492240"/>
            <a:ext cx="30099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EACACD2-B102-43A9-A31E-CA7DC4B55231}" type="datetime1">
              <a:rPr lang="en-US" smtClean="0"/>
              <a:t>8/26/2021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3396" y="727818"/>
            <a:ext cx="2098768" cy="210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19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">
            <a:extLst>
              <a:ext uri="{FF2B5EF4-FFF2-40B4-BE49-F238E27FC236}">
                <a16:creationId xmlns:a16="http://schemas.microsoft.com/office/drawing/2014/main" id="{65D8F038-C4D6-4A56-B79C-53C3B4E7F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47901" y="6492240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1000" cap="all" baseline="0">
                <a:solidFill>
                  <a:schemeClr val="accent6"/>
                </a:solidFill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83C95DCE-BCE4-4957-8C0C-1DB10E526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46820" y="6492240"/>
            <a:ext cx="3086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/>
                </a:solidFill>
              </a:defRPr>
            </a:lvl1pPr>
          </a:lstStyle>
          <a:p>
            <a:fld id="{50E2E6E8-BE1C-4671-9044-619FD1CA5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Date">
            <a:extLst>
              <a:ext uri="{FF2B5EF4-FFF2-40B4-BE49-F238E27FC236}">
                <a16:creationId xmlns:a16="http://schemas.microsoft.com/office/drawing/2014/main" id="{D946CD80-DF38-4DE5-997B-DA0E772BF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5177" y="6492240"/>
            <a:ext cx="30099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fld id="{7637149D-8C93-44D3-81BE-A860BAFBD5B3}" type="datetime1">
              <a:rPr lang="en-US" smtClean="0"/>
              <a:t>8/26/2021</a:t>
            </a:fld>
            <a:endParaRPr lang="en-US"/>
          </a:p>
        </p:txBody>
      </p:sp>
      <p:sp>
        <p:nvSpPr>
          <p:cNvPr id="14" name="Content 1"/>
          <p:cNvSpPr>
            <a:spLocks noGrp="1"/>
          </p:cNvSpPr>
          <p:nvPr>
            <p:ph idx="1"/>
          </p:nvPr>
        </p:nvSpPr>
        <p:spPr>
          <a:xfrm>
            <a:off x="274320" y="1371600"/>
            <a:ext cx="11658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">
            <a:extLst>
              <a:ext uri="{FF2B5EF4-FFF2-40B4-BE49-F238E27FC236}">
                <a16:creationId xmlns:a16="http://schemas.microsoft.com/office/drawing/2014/main" id="{0E9CBF8D-18A3-4DF0-BE7F-FD0C43A13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65125"/>
            <a:ext cx="1138428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3593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CD3AA-95BC-4D73-A787-2490BA60E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AA070-AD0C-479A-B067-7BC70DE3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EA116-312F-4D85-B36D-9636E1992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8559-FC19-4AF3-AE48-2314ACF451E2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D3164-F775-45C0-A085-673E62335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88A07-A035-41A4-9ACF-3D9A1D77C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845B-3946-469C-A473-96483C003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48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3904C-010E-41E9-8EBE-C59B9635E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A5CC84-F0E2-4A70-B331-CC7E478B8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15645-7537-4BFC-AF6C-16DCC2FF8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8559-FC19-4AF3-AE48-2314ACF451E2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81C81-3DFF-4C8B-938F-573939759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A9A3C-A239-4829-8F71-2E8F2DBB8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845B-3946-469C-A473-96483C003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8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5336B-6014-4D13-BA20-402BEA409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7CDB9-DA5C-4AB3-AD3F-35F27F1EB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2BFD00-0B57-4B5C-93CC-3548503FA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3AB061-57C9-4472-A309-AC390A6A7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8559-FC19-4AF3-AE48-2314ACF451E2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E35AB-E533-477A-92AE-AC50CA9F7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AE9C30-A58E-4876-BB03-ACF5F9A75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845B-3946-469C-A473-96483C003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4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2958D-D94C-42B5-ADB4-F117B1E03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D77E37-DA93-466D-A513-39D05988C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F9A7F9-EA16-442A-A889-D597C7C04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8BC7DD-5582-49AB-B395-F5A638CEBE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D9CAE9-654A-494C-BB95-8C4A6AEA9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DEBA21-761F-4EF8-8ABA-36A0245D0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8559-FC19-4AF3-AE48-2314ACF451E2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01D79D-FACC-40BF-9C69-1F5AD0D66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A9693A-F043-41AD-9733-5BDFA8ED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845B-3946-469C-A473-96483C003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5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6FE2C-5582-43F4-B343-8A6C422E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34A753-66B7-4756-94EE-4E8D7B662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8559-FC19-4AF3-AE48-2314ACF451E2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DE390F-C03A-47AB-8F71-CFE2B3B84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FE5EB-189C-4EBE-B894-35F22D089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845B-3946-469C-A473-96483C003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4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177BD8-3AAB-42C3-BE0E-EDAAAFC71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8559-FC19-4AF3-AE48-2314ACF451E2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1C837F-92F5-4162-84B7-BEE3F261A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5D20EE-2AAB-441D-B609-DCC34B5A1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845B-3946-469C-A473-96483C003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97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4963A-CA6B-439C-B20F-A48EB70AE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94247-FE1A-4065-A930-3EEF8851A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F1002E-CB58-4C83-A909-4F0ECF18FA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3DEEBE-41B7-48FB-A157-B9B2828C6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8559-FC19-4AF3-AE48-2314ACF451E2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DC001B-48DB-441F-9F82-CAA482DD6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3DDCD5-2A1A-413D-A656-AA1E9F197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845B-3946-469C-A473-96483C003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34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C030B-90CB-4522-9880-E3B3C80A6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8A2CC1-6242-4479-A8EC-615793A6FF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F9A615-F387-4C46-AF59-C9FFE6B46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E78F83-7817-49F0-8A62-7EA147401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8559-FC19-4AF3-AE48-2314ACF451E2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CEB518-2F48-43B8-8369-6AFDA2361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FE4CC-5CE8-4B1D-82EC-FF82A8FA1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845B-3946-469C-A473-96483C003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06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03999E-C878-43B0-8983-6C9AD576F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6C5C6C-2EEB-4902-BC2E-72EA31F27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B021A-E665-46C7-BFD8-B3D98F7B77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C8559-FC19-4AF3-AE48-2314ACF451E2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556F02-7751-4C29-8555-46277A0603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F5D28-F1F2-427A-A241-91CC08A88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D845B-3946-469C-A473-96483C003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0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7B1D7-847F-4084-9B75-E28E906D69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3C5FF-36EE-4BD2-BFFF-09F33975DA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78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E2E6E8-BE1C-4671-9044-619FD1CA513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37149D-8C93-44D3-81BE-A860BAFBD5B3}" type="datetime1">
              <a:rPr lang="en-US" smtClean="0"/>
              <a:t>8/26/2021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65177" y="723591"/>
          <a:ext cx="11658599" cy="3737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8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0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3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20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5619">
                <a:tc>
                  <a:txBody>
                    <a:bodyPr/>
                    <a:lstStyle/>
                    <a:p>
                      <a:pPr algn="l"/>
                      <a:r>
                        <a:rPr lang="en-US" sz="2200" dirty="0"/>
                        <a:t>Type</a:t>
                      </a:r>
                      <a:r>
                        <a:rPr lang="en-US" sz="2200" baseline="0" dirty="0"/>
                        <a:t>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/>
                        <a:t>Comments?</a:t>
                      </a:r>
                      <a:r>
                        <a:rPr lang="en-US" sz="2200" baseline="0" dirty="0"/>
                        <a:t>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/>
                        <a:t>Supporting</a:t>
                      </a:r>
                      <a:r>
                        <a:rPr lang="en-US" sz="2200" baseline="0" dirty="0"/>
                        <a:t> Documents?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/>
                        <a:t>Relationship to QP/QCH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/>
                        <a:t>Eligibility</a:t>
                      </a:r>
                      <a:r>
                        <a:rPr lang="en-US" sz="2200" baseline="0" dirty="0"/>
                        <a:t> 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3817">
                <a:tc>
                  <a:txBody>
                    <a:bodyPr/>
                    <a:lstStyle/>
                    <a:p>
                      <a:r>
                        <a:rPr lang="en-US" sz="20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Affidavit of Support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Not required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Parent</a:t>
                      </a:r>
                      <a:r>
                        <a:rPr lang="en-US" sz="2000" baseline="0" dirty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Not married</a:t>
                      </a:r>
                      <a:r>
                        <a:rPr lang="en-US" sz="2000" baseline="0" dirty="0"/>
                        <a:t> to QP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3876">
                <a:tc>
                  <a:txBody>
                    <a:bodyPr/>
                    <a:lstStyle/>
                    <a:p>
                      <a:r>
                        <a:rPr lang="en-US" sz="2000" dirty="0"/>
                        <a:t>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Yes</a:t>
                      </a:r>
                      <a:r>
                        <a:rPr lang="en-US" sz="2000" baseline="0" dirty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Affidavit</a:t>
                      </a:r>
                      <a:r>
                        <a:rPr lang="en-US" baseline="0" dirty="0"/>
                        <a:t> of Support – Additional documents that provide evidence of caregiver relationship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Biologically related to 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Primary Caregiver of QCH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3817">
                <a:tc>
                  <a:txBody>
                    <a:bodyPr/>
                    <a:lstStyle/>
                    <a:p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None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Child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Sibling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Must</a:t>
                      </a:r>
                      <a:r>
                        <a:rPr lang="en-US" sz="2000" baseline="0" dirty="0"/>
                        <a:t> be legal, biological, or adoptive child of QP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/>
                        <a:t>Is married and/or 21+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48640" y="0"/>
            <a:ext cx="11384280" cy="914400"/>
          </a:xfrm>
        </p:spPr>
        <p:txBody>
          <a:bodyPr/>
          <a:lstStyle/>
          <a:p>
            <a:r>
              <a:rPr lang="en-US" dirty="0"/>
              <a:t>Comments, Documents, Eligibility</a:t>
            </a:r>
          </a:p>
        </p:txBody>
      </p:sp>
      <p:sp>
        <p:nvSpPr>
          <p:cNvPr id="8" name="Date Placeholder 2"/>
          <p:cNvSpPr txBox="1">
            <a:spLocks/>
          </p:cNvSpPr>
          <p:nvPr/>
        </p:nvSpPr>
        <p:spPr>
          <a:xfrm>
            <a:off x="362623" y="4668982"/>
            <a:ext cx="11463706" cy="18630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1"/>
                </a:solidFill>
              </a:rPr>
              <a:t>Note: </a:t>
            </a:r>
          </a:p>
          <a:p>
            <a:pPr algn="ctr"/>
            <a:endParaRPr lang="en-US" sz="2000" b="1" dirty="0">
              <a:solidFill>
                <a:schemeClr val="accent1"/>
              </a:solidFill>
            </a:endParaRPr>
          </a:p>
          <a:p>
            <a:pPr algn="ctr"/>
            <a:r>
              <a:rPr lang="en-US" sz="2000" b="1" dirty="0">
                <a:solidFill>
                  <a:schemeClr val="accent1"/>
                </a:solidFill>
              </a:rPr>
              <a:t>All beneficiaries on a CAM application MUST have a birth certificate </a:t>
            </a:r>
          </a:p>
          <a:p>
            <a:pPr algn="ctr"/>
            <a:endParaRPr lang="en-US" sz="2000" b="1" dirty="0">
              <a:solidFill>
                <a:schemeClr val="accent1"/>
              </a:solidFill>
            </a:endParaRPr>
          </a:p>
          <a:p>
            <a:pPr algn="ctr"/>
            <a:r>
              <a:rPr lang="en-US" sz="2000" b="1" dirty="0">
                <a:solidFill>
                  <a:schemeClr val="accent1"/>
                </a:solidFill>
              </a:rPr>
              <a:t>Any application where the QCH is a step or adoptive child of the QP must have adoption paperwork or marriage certificate included – especially if other Add-Ons/Derivatives are gaining access through this adopted/step QCH.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726605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E2E6E8-BE1C-4671-9044-619FD1CA513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37149D-8C93-44D3-81BE-A860BAFBD5B3}" type="datetime1">
              <a:rPr lang="en-US" smtClean="0"/>
              <a:t>8/26/2021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attempt to answer this question should come from the CAM-P3 Handbook which outlines every requirement for each individual on the CAM application </a:t>
            </a:r>
          </a:p>
          <a:p>
            <a:r>
              <a:rPr lang="en-US" dirty="0"/>
              <a:t>With that said….</a:t>
            </a:r>
          </a:p>
          <a:p>
            <a:pPr lvl="1"/>
            <a:r>
              <a:rPr lang="en-US" dirty="0"/>
              <a:t>Type E and Type F Relatives require comments </a:t>
            </a:r>
          </a:p>
          <a:p>
            <a:pPr lvl="2"/>
            <a:r>
              <a:rPr lang="en-US" dirty="0"/>
              <a:t>The first is providing a statement noting the relationship between the Add On and Qualifying Child </a:t>
            </a:r>
          </a:p>
          <a:p>
            <a:pPr lvl="2"/>
            <a:r>
              <a:rPr lang="en-US" dirty="0"/>
              <a:t>The second, which only relates to Type E Add </a:t>
            </a:r>
            <a:r>
              <a:rPr lang="en-US" dirty="0" err="1"/>
              <a:t>Ons</a:t>
            </a:r>
            <a:r>
              <a:rPr lang="en-US" dirty="0"/>
              <a:t>, describes how the primary caregiver is related to the Qualifying Parent or the Qualifying Child. </a:t>
            </a:r>
          </a:p>
          <a:p>
            <a:pPr lvl="1"/>
            <a:r>
              <a:rPr lang="en-US" dirty="0"/>
              <a:t>A comment is necessary if someone other than the QCH’s parent has legal custody of the Qualifying Child. Additional supporting documents will be required.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Add- On Types require comments? </a:t>
            </a:r>
          </a:p>
        </p:txBody>
      </p:sp>
    </p:spTree>
    <p:extLst>
      <p:ext uri="{BB962C8B-B14F-4D97-AF65-F5344CB8AC3E}">
        <p14:creationId xmlns:p14="http://schemas.microsoft.com/office/powerpoint/2010/main" val="3776947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E2E6E8-BE1C-4671-9044-619FD1CA513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37149D-8C93-44D3-81BE-A860BAFBD5B3}" type="datetime1">
              <a:rPr lang="en-US" smtClean="0"/>
              <a:t>8/26/2021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11480" y="1371282"/>
            <a:ext cx="11658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Remember…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Type B Derivatives </a:t>
            </a:r>
            <a:r>
              <a:rPr lang="en-US" i="1" dirty="0"/>
              <a:t>derive</a:t>
            </a:r>
            <a:r>
              <a:rPr lang="en-US" dirty="0"/>
              <a:t> their refugee status from the QCH. If the Type B does not qualify, none of the following Add-Ons will either. </a:t>
            </a:r>
          </a:p>
          <a:p>
            <a:r>
              <a:rPr lang="en-US" dirty="0"/>
              <a:t>Add-On Types C, D, E, and F must prove their own independent refugee claims.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of Derivatives/Add-Ons</a:t>
            </a:r>
          </a:p>
        </p:txBody>
      </p:sp>
    </p:spTree>
    <p:extLst>
      <p:ext uri="{BB962C8B-B14F-4D97-AF65-F5344CB8AC3E}">
        <p14:creationId xmlns:p14="http://schemas.microsoft.com/office/powerpoint/2010/main" val="1272731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E2E6E8-BE1C-4671-9044-619FD1CA513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37149D-8C93-44D3-81BE-A860BAFBD5B3}" type="datetime1">
              <a:rPr lang="en-US" smtClean="0"/>
              <a:t>8/26/2021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5"/>
                </a:solidFill>
              </a:rPr>
              <a:t>D-2, E-2, and F-2 – </a:t>
            </a:r>
            <a:r>
              <a:rPr lang="en-US" sz="3200" b="1" dirty="0">
                <a:solidFill>
                  <a:schemeClr val="accent5"/>
                </a:solidFill>
              </a:rPr>
              <a:t>SPOUSES</a:t>
            </a:r>
            <a:r>
              <a:rPr lang="en-US" sz="3200" dirty="0">
                <a:solidFill>
                  <a:schemeClr val="accent5"/>
                </a:solidFill>
              </a:rPr>
              <a:t> of Add-Ons</a:t>
            </a:r>
          </a:p>
          <a:p>
            <a:pPr lvl="1"/>
            <a:r>
              <a:rPr lang="en-US" sz="2800" dirty="0"/>
              <a:t>Example 1: a QCH’s biological mother who is not married to the Qualified Parent (Type D) may include her husband on the application as a Type D-2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Note: Type C-3 can include children (under 21 and unmarried) of the Type C Add-On that are not the children of the QP or legal siblings of QCH </a:t>
            </a:r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C, D, E, F and their qualified families</a:t>
            </a:r>
          </a:p>
        </p:txBody>
      </p:sp>
    </p:spTree>
    <p:extLst>
      <p:ext uri="{BB962C8B-B14F-4D97-AF65-F5344CB8AC3E}">
        <p14:creationId xmlns:p14="http://schemas.microsoft.com/office/powerpoint/2010/main" val="4101038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E2E6E8-BE1C-4671-9044-619FD1CA513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37149D-8C93-44D3-81BE-A860BAFBD5B3}" type="datetime1">
              <a:rPr lang="en-US" smtClean="0"/>
              <a:t>8/26/2021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4"/>
                </a:solidFill>
              </a:rPr>
              <a:t>C-3, D-3, E-3, and F-3 – </a:t>
            </a:r>
            <a:r>
              <a:rPr lang="en-US" sz="3200" b="1" dirty="0">
                <a:solidFill>
                  <a:schemeClr val="accent4"/>
                </a:solidFill>
              </a:rPr>
              <a:t>CHILDREN</a:t>
            </a:r>
            <a:r>
              <a:rPr lang="en-US" sz="3200" dirty="0">
                <a:solidFill>
                  <a:schemeClr val="accent4"/>
                </a:solidFill>
              </a:rPr>
              <a:t> of Add-Ons</a:t>
            </a:r>
          </a:p>
          <a:p>
            <a:pPr lvl="1"/>
            <a:r>
              <a:rPr lang="en-US" sz="2800" dirty="0"/>
              <a:t>Example 2: a QCH’s caregiver (Type E) may include her children (under 21 and unmarried) on the application as a Type E-3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Example 3: the QCH’s sibling (QP’s other child) (Type F) wants to bring her family (spouse and unmarried children) – Types F-2 and F-3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C, D, E, F and their qualified families</a:t>
            </a:r>
          </a:p>
        </p:txBody>
      </p:sp>
    </p:spTree>
    <p:extLst>
      <p:ext uri="{BB962C8B-B14F-4D97-AF65-F5344CB8AC3E}">
        <p14:creationId xmlns:p14="http://schemas.microsoft.com/office/powerpoint/2010/main" val="3820665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E2E6E8-BE1C-4671-9044-619FD1CA513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37149D-8C93-44D3-81BE-A860BAFBD5B3}" type="datetime1">
              <a:rPr lang="en-US" smtClean="0"/>
              <a:t>8/26/2021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11480" y="1371282"/>
            <a:ext cx="11658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Remember…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Note that the family members of Type C, D, E, and F Add-Ons derive their status from their respective Add-On. So if a Type D gains access to the USRAP via the CAM program, so will the D-2 and D-3 individuals on the application.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of Derivatives/Add-Ons</a:t>
            </a:r>
          </a:p>
        </p:txBody>
      </p:sp>
    </p:spTree>
    <p:extLst>
      <p:ext uri="{BB962C8B-B14F-4D97-AF65-F5344CB8AC3E}">
        <p14:creationId xmlns:p14="http://schemas.microsoft.com/office/powerpoint/2010/main" val="641125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55740" y="3105712"/>
            <a:ext cx="11474081" cy="646587"/>
          </a:xfrm>
        </p:spPr>
        <p:txBody>
          <a:bodyPr/>
          <a:lstStyle/>
          <a:p>
            <a:r>
              <a:rPr lang="en-US" dirty="0"/>
              <a:t>Eligibility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E2E6E8-BE1C-4671-9044-619FD1CA513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EACACD2-B102-43A9-A31E-CA7DC4B55231}" type="datetime1">
              <a:rPr lang="en-US" smtClean="0"/>
              <a:t>8/26/2021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24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E2E6E8-BE1C-4671-9044-619FD1CA513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37149D-8C93-44D3-81BE-A860BAFBD5B3}" type="datetime1">
              <a:rPr lang="en-US" smtClean="0"/>
              <a:t>8/26/2021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74638" y="1371600"/>
          <a:ext cx="11658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Individuals on an AOR Submission </a:t>
            </a:r>
          </a:p>
        </p:txBody>
      </p:sp>
    </p:spTree>
    <p:extLst>
      <p:ext uri="{BB962C8B-B14F-4D97-AF65-F5344CB8AC3E}">
        <p14:creationId xmlns:p14="http://schemas.microsoft.com/office/powerpoint/2010/main" val="2631847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E2E6E8-BE1C-4671-9044-619FD1CA513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37149D-8C93-44D3-81BE-A860BAFBD5B3}" type="datetime1">
              <a:rPr lang="en-US" smtClean="0"/>
              <a:t>8/26/2021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Eligibility:</a:t>
            </a:r>
          </a:p>
          <a:p>
            <a:pPr lvl="1"/>
            <a:r>
              <a:rPr lang="en-US" sz="2800" dirty="0"/>
              <a:t>Parents must file a form DS-7699 and be qualified to file this form</a:t>
            </a:r>
          </a:p>
          <a:p>
            <a:pPr lvl="2"/>
            <a:r>
              <a:rPr lang="en-US" sz="2800" dirty="0"/>
              <a:t>At least 18 years old</a:t>
            </a:r>
          </a:p>
          <a:p>
            <a:pPr lvl="2"/>
            <a:r>
              <a:rPr lang="en-US" sz="2800" dirty="0"/>
              <a:t>Does NOT need to be a national of El Salvador, Guatemala, or Honduras</a:t>
            </a:r>
          </a:p>
          <a:p>
            <a:pPr lvl="2"/>
            <a:r>
              <a:rPr lang="en-US" sz="2800" dirty="0"/>
              <a:t>Lawfully present in the United States with a status of:</a:t>
            </a:r>
          </a:p>
          <a:p>
            <a:pPr lvl="4"/>
            <a:r>
              <a:rPr lang="en-US" sz="2000" dirty="0"/>
              <a:t>Permanent Resident Status</a:t>
            </a:r>
          </a:p>
          <a:p>
            <a:pPr lvl="4"/>
            <a:r>
              <a:rPr lang="en-US" sz="2000" dirty="0"/>
              <a:t>Temporary Protected Status Grantee</a:t>
            </a:r>
          </a:p>
          <a:p>
            <a:pPr lvl="4"/>
            <a:r>
              <a:rPr lang="en-US" sz="2000" dirty="0"/>
              <a:t>Parolee for whom parole has been authorized for at least one year</a:t>
            </a:r>
          </a:p>
          <a:p>
            <a:pPr lvl="4"/>
            <a:r>
              <a:rPr lang="en-US" sz="2000" dirty="0"/>
              <a:t>Deferred Action for Childhood Arrivals (DACA) Recipient </a:t>
            </a:r>
          </a:p>
          <a:p>
            <a:pPr lvl="4"/>
            <a:r>
              <a:rPr lang="en-US" sz="2000" dirty="0"/>
              <a:t>Deferred Action (non-DACA) Recipient</a:t>
            </a:r>
          </a:p>
          <a:p>
            <a:pPr lvl="4"/>
            <a:r>
              <a:rPr lang="en-US" sz="2000" dirty="0"/>
              <a:t>Deferred Enforced Departure Recipient</a:t>
            </a:r>
          </a:p>
          <a:p>
            <a:pPr lvl="4"/>
            <a:r>
              <a:rPr lang="en-US" sz="2000" dirty="0"/>
              <a:t>Withholding of Removal Grantee </a:t>
            </a:r>
          </a:p>
          <a:p>
            <a:pPr lvl="4"/>
            <a:r>
              <a:rPr lang="en-US" sz="2000" dirty="0"/>
              <a:t>Pending I-589 “Application for Asylum and Withholding of Removal” filed before 05/15/21</a:t>
            </a:r>
          </a:p>
          <a:p>
            <a:pPr lvl="4"/>
            <a:r>
              <a:rPr lang="en-US" sz="2000" dirty="0"/>
              <a:t>Pending I-918 “Application for U Nonimmigrant Status” filed before 05/15/2021</a:t>
            </a:r>
          </a:p>
          <a:p>
            <a:pPr marL="1828800" lvl="4" indent="0">
              <a:buNone/>
            </a:pPr>
            <a:endParaRPr lang="en-US" sz="2000" dirty="0">
              <a:solidFill>
                <a:schemeClr val="accent5"/>
              </a:solidFill>
            </a:endParaRPr>
          </a:p>
          <a:p>
            <a:pPr marL="1828800" lvl="4" indent="0">
              <a:buNone/>
            </a:pPr>
            <a:r>
              <a:rPr lang="en-US" sz="2000" dirty="0"/>
              <a:t>Note: Acceptable Proof of Eligibility should have a valid expiration date.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Qualifying Parent – Anchor </a:t>
            </a:r>
          </a:p>
        </p:txBody>
      </p:sp>
    </p:spTree>
    <p:extLst>
      <p:ext uri="{BB962C8B-B14F-4D97-AF65-F5344CB8AC3E}">
        <p14:creationId xmlns:p14="http://schemas.microsoft.com/office/powerpoint/2010/main" val="2402735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E2E6E8-BE1C-4671-9044-619FD1CA513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37149D-8C93-44D3-81BE-A860BAFBD5B3}" type="datetime1">
              <a:rPr lang="en-US" smtClean="0"/>
              <a:t>8/26/2021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Proof of Lawful Status and accompanying paperwork – approved documents will be located on </a:t>
            </a:r>
            <a:r>
              <a:rPr lang="en-US" sz="3200" dirty="0" err="1"/>
              <a:t>Rsharenet</a:t>
            </a:r>
            <a:r>
              <a:rPr lang="en-US" sz="3200" dirty="0"/>
              <a:t> as “CAM Proof of Legal Status Documentary Evidence” 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Qualifying Parent – Anchor </a:t>
            </a:r>
          </a:p>
        </p:txBody>
      </p:sp>
    </p:spTree>
    <p:extLst>
      <p:ext uri="{BB962C8B-B14F-4D97-AF65-F5344CB8AC3E}">
        <p14:creationId xmlns:p14="http://schemas.microsoft.com/office/powerpoint/2010/main" val="1919469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E2E6E8-BE1C-4671-9044-619FD1CA513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37149D-8C93-44D3-81BE-A860BAFBD5B3}" type="datetime1">
              <a:rPr lang="en-US" smtClean="0"/>
              <a:t>8/26/2021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Eligibility:</a:t>
            </a:r>
          </a:p>
          <a:p>
            <a:pPr lvl="1"/>
            <a:r>
              <a:rPr lang="en-US" sz="4000" dirty="0"/>
              <a:t>Child of the Qualifying Parent</a:t>
            </a:r>
          </a:p>
          <a:p>
            <a:pPr lvl="2"/>
            <a:r>
              <a:rPr lang="en-US" sz="3600" dirty="0"/>
              <a:t>Unmarried</a:t>
            </a:r>
          </a:p>
          <a:p>
            <a:pPr lvl="2"/>
            <a:r>
              <a:rPr lang="en-US" sz="3600" dirty="0"/>
              <a:t>Under the age of 21</a:t>
            </a:r>
          </a:p>
          <a:p>
            <a:pPr lvl="2"/>
            <a:r>
              <a:rPr lang="en-US" sz="3600" dirty="0"/>
              <a:t>National of El Salvador, Guatemala, or Honduras</a:t>
            </a:r>
          </a:p>
          <a:p>
            <a:pPr lvl="2"/>
            <a:r>
              <a:rPr lang="en-US" sz="3600" dirty="0"/>
              <a:t>Does not have to live in their country of nationality, but must live in one of the three Northern Triangle countries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Qualifying Child </a:t>
            </a:r>
          </a:p>
        </p:txBody>
      </p:sp>
    </p:spTree>
    <p:extLst>
      <p:ext uri="{BB962C8B-B14F-4D97-AF65-F5344CB8AC3E}">
        <p14:creationId xmlns:p14="http://schemas.microsoft.com/office/powerpoint/2010/main" val="2661448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E2E6E8-BE1C-4671-9044-619FD1CA513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37149D-8C93-44D3-81BE-A860BAFBD5B3}" type="datetime1">
              <a:rPr lang="en-US" smtClean="0"/>
              <a:t>8/26/2021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65177" y="723591"/>
          <a:ext cx="11658600" cy="5084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5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9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35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5619">
                <a:tc>
                  <a:txBody>
                    <a:bodyPr/>
                    <a:lstStyle/>
                    <a:p>
                      <a:pPr algn="l"/>
                      <a:r>
                        <a:rPr lang="en-US" sz="2200" dirty="0"/>
                        <a:t>Type</a:t>
                      </a:r>
                      <a:r>
                        <a:rPr lang="en-US" sz="2200" baseline="0" dirty="0"/>
                        <a:t>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/>
                        <a:t>Relationship</a:t>
                      </a:r>
                      <a:r>
                        <a:rPr lang="en-US" sz="2200" baseline="0" dirty="0"/>
                        <a:t> to QP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/>
                        <a:t>Relationship to QCH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/>
                        <a:t>Requirements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876">
                <a:tc>
                  <a:txBody>
                    <a:bodyPr/>
                    <a:lstStyle/>
                    <a:p>
                      <a:r>
                        <a:rPr lang="en-US" sz="2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Grandchild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Unmarried</a:t>
                      </a:r>
                      <a:r>
                        <a:rPr lang="en-US" sz="2000" baseline="0" dirty="0"/>
                        <a:t> and u</a:t>
                      </a:r>
                      <a:r>
                        <a:rPr lang="en-US" sz="2000" dirty="0"/>
                        <a:t>nder</a:t>
                      </a:r>
                      <a:r>
                        <a:rPr lang="en-US" sz="2000" baseline="0" dirty="0"/>
                        <a:t> 21 years old 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3876">
                <a:tc>
                  <a:txBody>
                    <a:bodyPr/>
                    <a:lstStyle/>
                    <a:p>
                      <a:r>
                        <a:rPr lang="en-US" sz="20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Spouse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Not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Documented marriage to QP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3817">
                <a:tc>
                  <a:txBody>
                    <a:bodyPr/>
                    <a:lstStyle/>
                    <a:p>
                      <a:r>
                        <a:rPr lang="en-US" sz="20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Not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Biological Parent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Not married</a:t>
                      </a:r>
                      <a:r>
                        <a:rPr lang="en-US" sz="2000" baseline="0" dirty="0"/>
                        <a:t> to QP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/>
                        <a:t>Affidavit of Support provided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3876">
                <a:tc>
                  <a:txBody>
                    <a:bodyPr/>
                    <a:lstStyle/>
                    <a:p>
                      <a:r>
                        <a:rPr lang="en-US" sz="2000" dirty="0"/>
                        <a:t>E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Biologically related to QP or QCH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Primary Caregiver of QCH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Affidavit</a:t>
                      </a:r>
                      <a:r>
                        <a:rPr lang="en-US" sz="2000" baseline="0" dirty="0"/>
                        <a:t> of Support provided 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3817">
                <a:tc>
                  <a:txBody>
                    <a:bodyPr/>
                    <a:lstStyle/>
                    <a:p>
                      <a:r>
                        <a:rPr lang="en-US" sz="20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Sibling (full, half, step, or adoptive)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Must</a:t>
                      </a:r>
                      <a:r>
                        <a:rPr lang="en-US" sz="2000" baseline="0" dirty="0"/>
                        <a:t> be legal, biological, or adoptive child of QP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/>
                        <a:t>Is married and/or 21+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48640" y="0"/>
            <a:ext cx="11384280" cy="914400"/>
          </a:xfrm>
        </p:spPr>
        <p:txBody>
          <a:bodyPr/>
          <a:lstStyle/>
          <a:p>
            <a:r>
              <a:rPr lang="en-US" dirty="0"/>
              <a:t>Derivatives and Add-Ons</a:t>
            </a:r>
          </a:p>
        </p:txBody>
      </p:sp>
      <p:sp>
        <p:nvSpPr>
          <p:cNvPr id="8" name="Date Placeholder 2"/>
          <p:cNvSpPr txBox="1">
            <a:spLocks/>
          </p:cNvSpPr>
          <p:nvPr/>
        </p:nvSpPr>
        <p:spPr>
          <a:xfrm>
            <a:off x="274638" y="5993864"/>
            <a:ext cx="11463706" cy="4983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accent1"/>
                </a:solidFill>
              </a:rPr>
              <a:t>Note: Type C, D, and E Add-Ons must be part of the same economic unit and household as the Qualifying Child to qualify.  </a:t>
            </a:r>
            <a:r>
              <a:rPr lang="en-US" dirty="0"/>
              <a:t>: </a:t>
            </a:r>
          </a:p>
        </p:txBody>
      </p:sp>
      <p:sp>
        <p:nvSpPr>
          <p:cNvPr id="9" name="Date Placeholder 2"/>
          <p:cNvSpPr txBox="1">
            <a:spLocks/>
          </p:cNvSpPr>
          <p:nvPr/>
        </p:nvSpPr>
        <p:spPr>
          <a:xfrm>
            <a:off x="6859248" y="132519"/>
            <a:ext cx="5064529" cy="4983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accent1"/>
                </a:solidFill>
              </a:rPr>
              <a:t>Reminder: Derivatives vs. Add-Ons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397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Picture 9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0141" y="914400"/>
            <a:ext cx="8051178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093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E2E6E8-BE1C-4671-9044-619FD1CA513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37149D-8C93-44D3-81BE-A860BAFBD5B3}" type="datetime1">
              <a:rPr lang="en-US" smtClean="0"/>
              <a:t>8/26/2021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65177" y="723591"/>
          <a:ext cx="11266538" cy="2283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8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86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06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792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5619">
                <a:tc>
                  <a:txBody>
                    <a:bodyPr/>
                    <a:lstStyle/>
                    <a:p>
                      <a:pPr algn="l"/>
                      <a:r>
                        <a:rPr lang="en-US" sz="2200" dirty="0"/>
                        <a:t>Type</a:t>
                      </a:r>
                      <a:r>
                        <a:rPr lang="en-US" sz="2200" baseline="0" dirty="0"/>
                        <a:t>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/>
                        <a:t>Relationship to QP/QCH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/>
                        <a:t>Comments?</a:t>
                      </a:r>
                      <a:r>
                        <a:rPr lang="en-US" sz="2200" baseline="0" dirty="0"/>
                        <a:t>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/>
                        <a:t>Supporting</a:t>
                      </a:r>
                      <a:r>
                        <a:rPr lang="en-US" sz="2200" baseline="0" dirty="0"/>
                        <a:t> Documents?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/>
                        <a:t>Eligibility</a:t>
                      </a:r>
                      <a:r>
                        <a:rPr lang="en-US" sz="2200" baseline="0" dirty="0"/>
                        <a:t> 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876">
                <a:tc>
                  <a:txBody>
                    <a:bodyPr/>
                    <a:lstStyle/>
                    <a:p>
                      <a:r>
                        <a:rPr lang="en-US" sz="2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Grandchild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Birth Certificate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Unmarried</a:t>
                      </a:r>
                      <a:r>
                        <a:rPr lang="en-US" sz="2000" baseline="0" dirty="0"/>
                        <a:t> and u</a:t>
                      </a:r>
                      <a:r>
                        <a:rPr lang="en-US" sz="2000" dirty="0"/>
                        <a:t>nder</a:t>
                      </a:r>
                      <a:r>
                        <a:rPr lang="en-US" sz="2000" baseline="0" dirty="0"/>
                        <a:t> 21 years old 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3876">
                <a:tc>
                  <a:txBody>
                    <a:bodyPr/>
                    <a:lstStyle/>
                    <a:p>
                      <a:r>
                        <a:rPr lang="en-US" sz="20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Spouse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Not</a:t>
                      </a:r>
                      <a:r>
                        <a:rPr lang="en-US" sz="2000" baseline="0" dirty="0"/>
                        <a:t> required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Marriage certificate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Legal and documented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marriage to QP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48640" y="0"/>
            <a:ext cx="11384280" cy="914400"/>
          </a:xfrm>
        </p:spPr>
        <p:txBody>
          <a:bodyPr/>
          <a:lstStyle/>
          <a:p>
            <a:r>
              <a:rPr lang="en-US" dirty="0"/>
              <a:t>Comments, Documents, Eligibility</a:t>
            </a:r>
          </a:p>
        </p:txBody>
      </p:sp>
      <p:sp>
        <p:nvSpPr>
          <p:cNvPr id="8" name="Date Placeholder 2"/>
          <p:cNvSpPr txBox="1">
            <a:spLocks/>
          </p:cNvSpPr>
          <p:nvPr/>
        </p:nvSpPr>
        <p:spPr>
          <a:xfrm>
            <a:off x="265177" y="3323110"/>
            <a:ext cx="11463706" cy="21531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accent1"/>
                </a:solidFill>
              </a:rPr>
              <a:t>Note:</a:t>
            </a:r>
          </a:p>
          <a:p>
            <a:pPr algn="ctr"/>
            <a:r>
              <a:rPr lang="en-US" sz="2000" b="1" dirty="0">
                <a:solidFill>
                  <a:schemeClr val="accent1"/>
                </a:solidFill>
              </a:rPr>
              <a:t>All beneficiaries on a CAM application MUST have a birth certificate </a:t>
            </a:r>
          </a:p>
          <a:p>
            <a:pPr algn="ctr"/>
            <a:endParaRPr lang="en-US" sz="2000" b="1" dirty="0">
              <a:solidFill>
                <a:schemeClr val="accent1"/>
              </a:solidFill>
            </a:endParaRPr>
          </a:p>
          <a:p>
            <a:pPr algn="ctr"/>
            <a:r>
              <a:rPr lang="en-US" sz="2000" b="1" dirty="0">
                <a:solidFill>
                  <a:schemeClr val="accent1"/>
                </a:solidFill>
              </a:rPr>
              <a:t> Any application where the QCH is a step or adoptive child of the QP must have adoption paperwork or marriage certificate included – especially if other Add-Ons/Derivatives are gaining access through this adopted/step QCH.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787027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1214</Words>
  <Application>Microsoft Office PowerPoint</Application>
  <PresentationFormat>Widescreen</PresentationFormat>
  <Paragraphs>204</Paragraphs>
  <Slides>15</Slides>
  <Notes>13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Segoe UI Black</vt:lpstr>
      <vt:lpstr>Office Theme</vt:lpstr>
      <vt:lpstr>PowerPoint Presentation</vt:lpstr>
      <vt:lpstr>PowerPoint Presentation</vt:lpstr>
      <vt:lpstr>Individuals on an AOR Submission </vt:lpstr>
      <vt:lpstr>Qualifying Parent – Anchor </vt:lpstr>
      <vt:lpstr>Qualifying Parent – Anchor </vt:lpstr>
      <vt:lpstr>Qualifying Child </vt:lpstr>
      <vt:lpstr>Derivatives and Add-Ons</vt:lpstr>
      <vt:lpstr>PowerPoint Presentation</vt:lpstr>
      <vt:lpstr>Comments, Documents, Eligibility</vt:lpstr>
      <vt:lpstr>Comments, Documents, Eligibility</vt:lpstr>
      <vt:lpstr>Which Add- On Types require comments? </vt:lpstr>
      <vt:lpstr>Eligibility of Derivatives/Add-Ons</vt:lpstr>
      <vt:lpstr>Types C, D, E, F and their qualified families</vt:lpstr>
      <vt:lpstr>Types C, D, E, F and their qualified families</vt:lpstr>
      <vt:lpstr>Eligibility of Derivatives/Add-Ons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Austin Hamling</dc:creator>
  <cp:lastModifiedBy>Austin Hamling</cp:lastModifiedBy>
  <cp:revision>1</cp:revision>
  <dcterms:created xsi:type="dcterms:W3CDTF">2021-08-26T23:47:56Z</dcterms:created>
  <dcterms:modified xsi:type="dcterms:W3CDTF">2021-08-26T23:48:22Z</dcterms:modified>
</cp:coreProperties>
</file>