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omments/comment1.xml" ContentType="application/vnd.openxmlformats-officedocument.presentationml.comment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2" r:id="rId3"/>
    <p:sldId id="260" r:id="rId4"/>
    <p:sldId id="264" r:id="rId5"/>
    <p:sldId id="455" r:id="rId6"/>
    <p:sldId id="456" r:id="rId7"/>
    <p:sldId id="457" r:id="rId8"/>
    <p:sldId id="462" r:id="rId9"/>
    <p:sldId id="458" r:id="rId10"/>
    <p:sldId id="459" r:id="rId11"/>
    <p:sldId id="460" r:id="rId12"/>
    <p:sldId id="463" r:id="rId13"/>
    <p:sldId id="270" r:id="rId14"/>
    <p:sldId id="45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een Tighe" initials="CT" lastIdx="1" clrIdx="0">
    <p:extLst>
      <p:ext uri="{19B8F6BF-5375-455C-9EA6-DF929625EA0E}">
        <p15:presenceInfo xmlns:p15="http://schemas.microsoft.com/office/powerpoint/2012/main" userId="S::CTighe@usccb.org::bac4d7c8-0e64-479e-9d80-c642157ac7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9E7558-7ABC-4A8D-9385-39F6B6B46953}" v="26" dt="2021-04-19T03:31:39.0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7T17:29:51.540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7BDA998-B223-4B3D-BC64-123805C6EC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5EEAD-6999-468A-AC78-E5B8832BD67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08696-3F71-4046-956F-2A58572E47B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ECA4986-B0CA-4B6B-AD1C-F27615560F9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0E9BA0D-AFE2-461B-A8CA-4376494885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21E9E-72F2-4174-81AA-7C8FD8B573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2E21F-3D7C-4C49-8949-36609930C6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5CEED-B44B-4D7F-B22A-E87DE2D601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8556A-376E-4E3C-A475-B54D87A2F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73E31-877C-48E3-AD66-91C776A3E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38B24-8E1F-439C-A4F2-F2274FCCC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0B9-D551-4DC5-ABBF-660EFCAF45E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FA9C0-E6D4-4278-BFC6-0567AC76F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5D07-E319-4FE5-9CB7-D74C907A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A4C8-47C4-4E67-9104-A96E3A432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6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12D1C-0C03-4861-9A83-5E838A7D0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A206F-84BB-4834-813F-569C90C8A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72E23-6ECE-4CE2-857E-610DD2334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0B9-D551-4DC5-ABBF-660EFCAF45E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C38EF-6474-4B62-A674-38B5FB2A4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514B5-3521-421F-B8F6-877CB42B2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A4C8-47C4-4E67-9104-A96E3A432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1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73A27-C949-4C89-B06D-1BBD275582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0A242-1F2A-46DB-A152-AAE1138AA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C1D03-C052-4A3F-BEEB-4581723FF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0B9-D551-4DC5-ABBF-660EFCAF45E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0CF03-6077-4AD0-877C-1300CD70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49654-DFD1-4A47-BD13-83A421D4E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A4C8-47C4-4E67-9104-A96E3A432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2D8A-0C23-4D0F-800B-F3058E2DA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DA97C-D839-47A6-AC6F-3432E7517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9CBB4-2F6C-46F2-A329-29CA3E5C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0B9-D551-4DC5-ABBF-660EFCAF45E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D0679-F836-4F23-9407-FA9740B0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62EFF-C6E9-439F-998F-010303DA7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A4C8-47C4-4E67-9104-A96E3A432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0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D83B4-B41F-421C-A116-2F252D128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A660E-AC4A-4A79-BC85-DF32CA9DF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B0D05-589D-4205-83C7-9B725B79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0B9-D551-4DC5-ABBF-660EFCAF45E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3338E-6397-442E-8DBE-14D4F846C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9C69D-9FC1-495C-8AB3-82328D5F3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A4C8-47C4-4E67-9104-A96E3A432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3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F4678-519A-45E6-8546-DE74B7A2D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10B74-D543-48EA-8182-7E6D2CDBB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10049-8910-44EE-AC35-748240EE2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F2CB4-C194-41F0-B4D9-350613655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0B9-D551-4DC5-ABBF-660EFCAF45E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AF09E-88B9-4A76-A979-5EC5EBCE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4A89D-D6CE-43D4-823C-DCE52A08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A4C8-47C4-4E67-9104-A96E3A432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3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9400-4E33-4A6F-BD49-39FBF8960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8E1B1-7E0C-412A-827B-F1F6CA2F7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D62EF-6442-44EF-99B9-E8AE35107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7C8A5-62AE-4BC3-9AC2-9BBBDA0409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AB4DD8-4B3B-49E0-B96A-0D8528E2D2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11A19A-306C-4E9A-A6B9-31471A7D9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0B9-D551-4DC5-ABBF-660EFCAF45E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829D27-BDDB-4095-929A-F12323EE1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D4B2BC-F7C2-424F-9403-839B12A37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A4C8-47C4-4E67-9104-A96E3A432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8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61C11-C1B3-4D60-874B-9FF6B7C3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BE534E-FA2F-4C42-95B6-A2ABA7EB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0B9-D551-4DC5-ABBF-660EFCAF45E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96574-14EE-467B-8BD5-E05C7FE9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238E5E-9E41-47C6-8197-738E1B1D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A4C8-47C4-4E67-9104-A96E3A432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4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DD8FA0-BE36-4B8F-9A93-DF7813228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0B9-D551-4DC5-ABBF-660EFCAF45E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3BA2A-12B9-4DAD-A3D1-838C84F0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FF235-7C0C-414B-A80B-A355C582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A4C8-47C4-4E67-9104-A96E3A432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3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8D294-C48F-4904-B6D4-5F59C7F6D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04126-8985-4683-804A-2A6A373AF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9D05A8-F329-4947-BB45-62062A65E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D39A8-52B8-46ED-BDB5-941258D92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0B9-D551-4DC5-ABBF-660EFCAF45E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C355B-23C4-4C8E-9C98-5EA274B7A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40C9D-2899-48EC-B319-04A78C6A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A4C8-47C4-4E67-9104-A96E3A432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6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F55D-4C1D-4660-B89A-771E6A306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1884D1-E2D2-4F63-B2AF-DED0918713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C0224-FCC8-459C-8F6A-9983DDFA7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2CE4E-70A8-49FB-8BF3-8D818C2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0B9-D551-4DC5-ABBF-660EFCAF45E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7E6B1-E34F-4A0C-A667-FFED0CBEB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49689-7A91-4C6C-A24C-B6A7E0A6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A4C8-47C4-4E67-9104-A96E3A432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9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B30521-7134-4A4B-9D21-5D7C805CB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8276F-5962-4C87-B746-992934003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D0155-CC7D-4466-9941-56A1B03D5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EF0B9-D551-4DC5-ABBF-660EFCAF45E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2D5B-A9BF-48BC-BF6A-FEB77AC94F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98D8F-09F8-4CFC-A1A6-D68A82FC7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A4C8-47C4-4E67-9104-A96E3A432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4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Relationship Id="rId5" Type="http://schemas.openxmlformats.org/officeDocument/2006/relationships/hyperlink" Target="mailto:ctighe@usccb.org" TargetMode="External"/><Relationship Id="rId4" Type="http://schemas.openxmlformats.org/officeDocument/2006/relationships/image" Target="../media/image17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omments" Target="../comments/commen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AC9DB62-7D58-4D7D-9AEC-8F5F281A803A}"/>
              </a:ext>
            </a:extLst>
          </p:cNvPr>
          <p:cNvSpPr/>
          <p:nvPr/>
        </p:nvSpPr>
        <p:spPr>
          <a:xfrm>
            <a:off x="0" y="1260565"/>
            <a:ext cx="12253698" cy="4336869"/>
          </a:xfrm>
          <a:prstGeom prst="rect">
            <a:avLst/>
          </a:prstGeom>
          <a:solidFill>
            <a:srgbClr val="00503D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018C8D2C-BAD9-4620-AB5D-BE4B0352CB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762" y="1520792"/>
            <a:ext cx="7465537" cy="2906830"/>
          </a:xfrm>
        </p:spPr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New Social Security Application Procedure:</a:t>
            </a:r>
            <a:br>
              <a:rPr lang="en-US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SSN Applications Initiated via Form I-765 for START Cases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095F617B-6B0D-46E9-B811-34FAA56EB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7129" y="3763591"/>
            <a:ext cx="6942688" cy="1054309"/>
          </a:xfrm>
        </p:spPr>
        <p:txBody>
          <a:bodyPr>
            <a:norm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USCCB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Resettlement Services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81B830-21BD-4E86-BD3D-1C91BB32C383}"/>
              </a:ext>
            </a:extLst>
          </p:cNvPr>
          <p:cNvSpPr/>
          <p:nvPr/>
        </p:nvSpPr>
        <p:spPr>
          <a:xfrm>
            <a:off x="8552106" y="0"/>
            <a:ext cx="3726980" cy="685800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7370C94-EF87-4078-8413-3209CBEA84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042" y="1656521"/>
            <a:ext cx="3222458" cy="319888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36A191D-663F-4246-8A8B-3AE114E9DD9A}"/>
              </a:ext>
            </a:extLst>
          </p:cNvPr>
          <p:cNvSpPr/>
          <p:nvPr/>
        </p:nvSpPr>
        <p:spPr>
          <a:xfrm>
            <a:off x="8250858" y="0"/>
            <a:ext cx="301248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1565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87489C-779C-462A-8B35-34A8F15FFF73}"/>
              </a:ext>
            </a:extLst>
          </p:cNvPr>
          <p:cNvSpPr/>
          <p:nvPr/>
        </p:nvSpPr>
        <p:spPr>
          <a:xfrm>
            <a:off x="1232288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662F2C-6C0D-4153-93B5-0A5518C2C818}"/>
              </a:ext>
            </a:extLst>
          </p:cNvPr>
          <p:cNvSpPr/>
          <p:nvPr/>
        </p:nvSpPr>
        <p:spPr>
          <a:xfrm>
            <a:off x="313509" y="0"/>
            <a:ext cx="383177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A13368-8D98-4816-8D97-7668771DE44C}"/>
              </a:ext>
            </a:extLst>
          </p:cNvPr>
          <p:cNvSpPr/>
          <p:nvPr/>
        </p:nvSpPr>
        <p:spPr>
          <a:xfrm>
            <a:off x="867779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B88943-DBA3-40C4-864C-2DF7656CB46E}"/>
              </a:ext>
            </a:extLst>
          </p:cNvPr>
          <p:cNvSpPr/>
          <p:nvPr/>
        </p:nvSpPr>
        <p:spPr>
          <a:xfrm>
            <a:off x="0" y="0"/>
            <a:ext cx="12192000" cy="1411085"/>
          </a:xfrm>
          <a:prstGeom prst="rect">
            <a:avLst/>
          </a:prstGeom>
          <a:solidFill>
            <a:srgbClr val="0050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6C89D-F5A5-4BBE-930E-031B8404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874" y="169229"/>
            <a:ext cx="9265878" cy="1072625"/>
          </a:xfrm>
        </p:spPr>
        <p:txBody>
          <a:bodyPr>
            <a:normAutofit/>
          </a:bodyPr>
          <a:lstStyle/>
          <a:p>
            <a:pPr algn="ctr"/>
            <a:r>
              <a:rPr lang="en-US" sz="48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SIV and Visa 93 Cases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B414E8-BDC3-4E19-9791-3390C49B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7182" y="1790299"/>
            <a:ext cx="9226617" cy="4698991"/>
          </a:xfrm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rgbClr val="000000"/>
                </a:solidFill>
                <a:ea typeface="Calibri" panose="020F0502020204030204" pitchFamily="34" charset="0"/>
              </a:rPr>
              <a:t>Example of an Amerasian WRAPS Case:</a:t>
            </a:r>
            <a:endParaRPr lang="en-US" sz="2400" b="1" u="sng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FFDDA6-A2C6-4549-B996-8B673F7070A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97604" y="2182762"/>
            <a:ext cx="9226617" cy="4506010"/>
          </a:xfrm>
          <a:prstGeom prst="rect">
            <a:avLst/>
          </a:prstGeom>
        </p:spPr>
      </p:pic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E9DCE7EA-E270-4596-BDE9-4ECD11ECC3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03294" y="241247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0355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87489C-779C-462A-8B35-34A8F15FFF73}"/>
              </a:ext>
            </a:extLst>
          </p:cNvPr>
          <p:cNvSpPr/>
          <p:nvPr/>
        </p:nvSpPr>
        <p:spPr>
          <a:xfrm>
            <a:off x="1232288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662F2C-6C0D-4153-93B5-0A5518C2C818}"/>
              </a:ext>
            </a:extLst>
          </p:cNvPr>
          <p:cNvSpPr/>
          <p:nvPr/>
        </p:nvSpPr>
        <p:spPr>
          <a:xfrm>
            <a:off x="313509" y="0"/>
            <a:ext cx="383177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A13368-8D98-4816-8D97-7668771DE44C}"/>
              </a:ext>
            </a:extLst>
          </p:cNvPr>
          <p:cNvSpPr/>
          <p:nvPr/>
        </p:nvSpPr>
        <p:spPr>
          <a:xfrm>
            <a:off x="867779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B88943-DBA3-40C4-864C-2DF7656CB46E}"/>
              </a:ext>
            </a:extLst>
          </p:cNvPr>
          <p:cNvSpPr/>
          <p:nvPr/>
        </p:nvSpPr>
        <p:spPr>
          <a:xfrm>
            <a:off x="0" y="0"/>
            <a:ext cx="12192000" cy="1411085"/>
          </a:xfrm>
          <a:prstGeom prst="rect">
            <a:avLst/>
          </a:prstGeom>
          <a:solidFill>
            <a:srgbClr val="0050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6C89D-F5A5-4BBE-930E-031B8404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874" y="169229"/>
            <a:ext cx="9265878" cy="1072625"/>
          </a:xfrm>
        </p:spPr>
        <p:txBody>
          <a:bodyPr>
            <a:normAutofit/>
          </a:bodyPr>
          <a:lstStyle/>
          <a:p>
            <a:pPr algn="ctr"/>
            <a:r>
              <a:rPr lang="en-US" sz="48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SIV and Visa 93 Cases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B414E8-BDC3-4E19-9791-3390C49B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7182" y="1790299"/>
            <a:ext cx="9226617" cy="4698991"/>
          </a:xfrm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rgbClr val="000000"/>
                </a:solidFill>
                <a:ea typeface="Calibri" panose="020F0502020204030204" pitchFamily="34" charset="0"/>
              </a:rPr>
              <a:t>Example of a Special Immigrant Visa (SIV) WRAPS Case:</a:t>
            </a:r>
            <a:endParaRPr lang="en-US" sz="2400" b="1" u="sng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03BA01-19F1-49E7-AA79-52CD0B65119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05782" y="2300748"/>
            <a:ext cx="9542206" cy="4188541"/>
          </a:xfrm>
          <a:prstGeom prst="rect">
            <a:avLst/>
          </a:prstGeom>
        </p:spPr>
      </p:pic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7222AA80-5B8D-410E-9638-3CDB70BAE6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03294" y="241247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48541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87489C-779C-462A-8B35-34A8F15FFF73}"/>
              </a:ext>
            </a:extLst>
          </p:cNvPr>
          <p:cNvSpPr/>
          <p:nvPr/>
        </p:nvSpPr>
        <p:spPr>
          <a:xfrm>
            <a:off x="1232288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662F2C-6C0D-4153-93B5-0A5518C2C818}"/>
              </a:ext>
            </a:extLst>
          </p:cNvPr>
          <p:cNvSpPr/>
          <p:nvPr/>
        </p:nvSpPr>
        <p:spPr>
          <a:xfrm>
            <a:off x="313509" y="0"/>
            <a:ext cx="383177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A13368-8D98-4816-8D97-7668771DE44C}"/>
              </a:ext>
            </a:extLst>
          </p:cNvPr>
          <p:cNvSpPr/>
          <p:nvPr/>
        </p:nvSpPr>
        <p:spPr>
          <a:xfrm>
            <a:off x="867779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B88943-DBA3-40C4-864C-2DF7656CB46E}"/>
              </a:ext>
            </a:extLst>
          </p:cNvPr>
          <p:cNvSpPr/>
          <p:nvPr/>
        </p:nvSpPr>
        <p:spPr>
          <a:xfrm>
            <a:off x="0" y="0"/>
            <a:ext cx="12192000" cy="1411085"/>
          </a:xfrm>
          <a:prstGeom prst="rect">
            <a:avLst/>
          </a:prstGeom>
          <a:solidFill>
            <a:srgbClr val="0050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6C89D-F5A5-4BBE-930E-031B8404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874" y="169229"/>
            <a:ext cx="10100568" cy="1072625"/>
          </a:xfrm>
        </p:spPr>
        <p:txBody>
          <a:bodyPr>
            <a:normAutofit/>
          </a:bodyPr>
          <a:lstStyle/>
          <a:p>
            <a:pPr algn="ctr"/>
            <a:r>
              <a:rPr lang="en-US" sz="4800" spc="3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Global Boarding </a:t>
            </a:r>
            <a:r>
              <a:rPr lang="en-US" sz="48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Letter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357A15D-28F1-4B67-AC6E-40B665FA57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45837" y="1492182"/>
            <a:ext cx="6546012" cy="3618061"/>
          </a:xfrm>
          <a:ln w="12700"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5777A1-B7E9-467A-9603-DF0BDB0B56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6963" y="5279474"/>
            <a:ext cx="9362915" cy="12384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D94049BD-B547-407C-A51F-3B534019FB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803294" y="241247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7202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674A24-EFCF-494D-9E34-3576752FB999}"/>
              </a:ext>
            </a:extLst>
          </p:cNvPr>
          <p:cNvSpPr/>
          <p:nvPr/>
        </p:nvSpPr>
        <p:spPr>
          <a:xfrm>
            <a:off x="326933" y="0"/>
            <a:ext cx="222018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F48641-97B3-454D-A8AB-0B686BD024F5}"/>
              </a:ext>
            </a:extLst>
          </p:cNvPr>
          <p:cNvSpPr/>
          <p:nvPr/>
        </p:nvSpPr>
        <p:spPr>
          <a:xfrm>
            <a:off x="0" y="-24507"/>
            <a:ext cx="12192000" cy="1411085"/>
          </a:xfrm>
          <a:prstGeom prst="rect">
            <a:avLst/>
          </a:prstGeom>
          <a:solidFill>
            <a:srgbClr val="0050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891EA7-F8DD-4BDC-8E5B-C4414B64F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42" y="142943"/>
            <a:ext cx="10515600" cy="1076186"/>
          </a:xfrm>
        </p:spPr>
        <p:txBody>
          <a:bodyPr>
            <a:normAutofit/>
          </a:bodyPr>
          <a:lstStyle/>
          <a:p>
            <a:pPr algn="r"/>
            <a:r>
              <a:rPr lang="en-US" sz="48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Overview of START Transition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FD620-1C5D-4719-A861-F3906A3B7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396" y="1554028"/>
            <a:ext cx="11104671" cy="4351338"/>
          </a:xfrm>
        </p:spPr>
        <p:txBody>
          <a:bodyPr>
            <a:normAutofit/>
          </a:bodyPr>
          <a:lstStyle/>
          <a:p>
            <a:endParaRPr lang="en-US" dirty="0">
              <a:cs typeface="Raavi" panose="020B0502040204020203" pitchFamily="34" charset="0"/>
            </a:endParaRPr>
          </a:p>
          <a:p>
            <a:pPr lvl="2"/>
            <a:endParaRPr lang="en-US" dirty="0">
              <a:cs typeface="Raavi" panose="020B0502040204020203" pitchFamily="34" charset="0"/>
            </a:endParaRPr>
          </a:p>
          <a:p>
            <a:endParaRPr lang="en-US" dirty="0">
              <a:cs typeface="Raavi" panose="020B0502040204020203" pitchFamily="34" charset="0"/>
            </a:endParaRPr>
          </a:p>
        </p:txBody>
      </p:sp>
      <p:pic>
        <p:nvPicPr>
          <p:cNvPr id="5" name="Graphic 4" descr="Lightbulb">
            <a:extLst>
              <a:ext uri="{FF2B5EF4-FFF2-40B4-BE49-F238E27FC236}">
                <a16:creationId xmlns:a16="http://schemas.microsoft.com/office/drawing/2014/main" id="{E3A00786-46AF-4BAF-81C1-DA8937F72C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64551" y="130936"/>
            <a:ext cx="914400" cy="914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0F82C40-435A-42FB-9104-9CC812521E71}"/>
              </a:ext>
            </a:extLst>
          </p:cNvPr>
          <p:cNvSpPr/>
          <p:nvPr/>
        </p:nvSpPr>
        <p:spPr>
          <a:xfrm rot="5400000">
            <a:off x="6017481" y="505896"/>
            <a:ext cx="157038" cy="12192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46C48E-AAE4-4103-B2A9-A31F8DA54A26}"/>
              </a:ext>
            </a:extLst>
          </p:cNvPr>
          <p:cNvSpPr/>
          <p:nvPr/>
        </p:nvSpPr>
        <p:spPr>
          <a:xfrm rot="5400000">
            <a:off x="6064605" y="281188"/>
            <a:ext cx="62790" cy="12192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695E4BB-25D3-40C8-BCA8-65FC02D70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655317"/>
              </p:ext>
            </p:extLst>
          </p:nvPr>
        </p:nvGraphicFramePr>
        <p:xfrm>
          <a:off x="875884" y="2338938"/>
          <a:ext cx="10809184" cy="2965034"/>
        </p:xfrm>
        <a:graphic>
          <a:graphicData uri="http://schemas.openxmlformats.org/drawingml/2006/table">
            <a:tbl>
              <a:tblPr firstRow="1" firstCol="1" bandRow="1"/>
              <a:tblGrid>
                <a:gridCol w="1373839">
                  <a:extLst>
                    <a:ext uri="{9D8B030D-6E8A-4147-A177-3AD203B41FA5}">
                      <a16:colId xmlns:a16="http://schemas.microsoft.com/office/drawing/2014/main" val="1493698980"/>
                    </a:ext>
                  </a:extLst>
                </a:gridCol>
                <a:gridCol w="1394959">
                  <a:extLst>
                    <a:ext uri="{9D8B030D-6E8A-4147-A177-3AD203B41FA5}">
                      <a16:colId xmlns:a16="http://schemas.microsoft.com/office/drawing/2014/main" val="2250281220"/>
                    </a:ext>
                  </a:extLst>
                </a:gridCol>
                <a:gridCol w="1733131">
                  <a:extLst>
                    <a:ext uri="{9D8B030D-6E8A-4147-A177-3AD203B41FA5}">
                      <a16:colId xmlns:a16="http://schemas.microsoft.com/office/drawing/2014/main" val="4077448112"/>
                    </a:ext>
                  </a:extLst>
                </a:gridCol>
                <a:gridCol w="1659155">
                  <a:extLst>
                    <a:ext uri="{9D8B030D-6E8A-4147-A177-3AD203B41FA5}">
                      <a16:colId xmlns:a16="http://schemas.microsoft.com/office/drawing/2014/main" val="3340611744"/>
                    </a:ext>
                  </a:extLst>
                </a:gridCol>
                <a:gridCol w="1646249">
                  <a:extLst>
                    <a:ext uri="{9D8B030D-6E8A-4147-A177-3AD203B41FA5}">
                      <a16:colId xmlns:a16="http://schemas.microsoft.com/office/drawing/2014/main" val="2627686720"/>
                    </a:ext>
                  </a:extLst>
                </a:gridCol>
                <a:gridCol w="1601828">
                  <a:extLst>
                    <a:ext uri="{9D8B030D-6E8A-4147-A177-3AD203B41FA5}">
                      <a16:colId xmlns:a16="http://schemas.microsoft.com/office/drawing/2014/main" val="2884189662"/>
                    </a:ext>
                  </a:extLst>
                </a:gridCol>
                <a:gridCol w="1400023">
                  <a:extLst>
                    <a:ext uri="{9D8B030D-6E8A-4147-A177-3AD203B41FA5}">
                      <a16:colId xmlns:a16="http://schemas.microsoft.com/office/drawing/2014/main" val="1885305050"/>
                    </a:ext>
                  </a:extLst>
                </a:gridCol>
              </a:tblGrid>
              <a:tr h="395723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962345"/>
                  </a:ext>
                </a:extLst>
              </a:tr>
              <a:tr h="6595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August-September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855876"/>
                  </a:ext>
                </a:extLst>
              </a:tr>
              <a:tr h="1909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Austria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~4,100 non-closed cases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 America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~1,100 non-closed cases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Eurasia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~7,800 non-closed cases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~37,500 non-closed cases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Middle East and North Africa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~48,000 non-closed cases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~7,500 non-closed cases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Turkey and the Middle East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~7,600 non-closed cases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76975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08143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8A52BD-B971-4A09-B4CF-EC84AEFF4C59}"/>
              </a:ext>
            </a:extLst>
          </p:cNvPr>
          <p:cNvSpPr/>
          <p:nvPr/>
        </p:nvSpPr>
        <p:spPr>
          <a:xfrm>
            <a:off x="11887814" y="0"/>
            <a:ext cx="159664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F1B066-0473-48EF-B72D-53CE4E458F80}"/>
              </a:ext>
            </a:extLst>
          </p:cNvPr>
          <p:cNvSpPr/>
          <p:nvPr/>
        </p:nvSpPr>
        <p:spPr>
          <a:xfrm>
            <a:off x="10935283" y="0"/>
            <a:ext cx="383177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19E517-60CD-4F82-BFAF-B171F0A53D8B}"/>
              </a:ext>
            </a:extLst>
          </p:cNvPr>
          <p:cNvSpPr/>
          <p:nvPr/>
        </p:nvSpPr>
        <p:spPr>
          <a:xfrm>
            <a:off x="11523305" y="0"/>
            <a:ext cx="159664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5CF0DE-47B1-4671-84A8-1A203F44D7CB}"/>
              </a:ext>
            </a:extLst>
          </p:cNvPr>
          <p:cNvSpPr/>
          <p:nvPr/>
        </p:nvSpPr>
        <p:spPr>
          <a:xfrm>
            <a:off x="0" y="0"/>
            <a:ext cx="12192000" cy="1411085"/>
          </a:xfrm>
          <a:prstGeom prst="rect">
            <a:avLst/>
          </a:prstGeom>
          <a:solidFill>
            <a:srgbClr val="0050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360EFE-6DB7-46FC-8993-F3BF3338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21" y="155196"/>
            <a:ext cx="11598771" cy="1100692"/>
          </a:xfrm>
        </p:spPr>
        <p:txBody>
          <a:bodyPr>
            <a:noAutofit/>
          </a:bodyPr>
          <a:lstStyle/>
          <a:p>
            <a:r>
              <a:rPr lang="en-US" sz="4000" b="1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Questions???</a:t>
            </a:r>
            <a:endParaRPr lang="en-US" sz="4000" spc="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9F1B2C-592C-40B4-AF93-6464523993B5}"/>
              </a:ext>
            </a:extLst>
          </p:cNvPr>
          <p:cNvSpPr/>
          <p:nvPr/>
        </p:nvSpPr>
        <p:spPr>
          <a:xfrm rot="16200000">
            <a:off x="6029363" y="576710"/>
            <a:ext cx="133274" cy="12192000"/>
          </a:xfrm>
          <a:prstGeom prst="rect">
            <a:avLst/>
          </a:prstGeom>
          <a:solidFill>
            <a:srgbClr val="005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phic 3" descr="Question mark">
            <a:extLst>
              <a:ext uri="{FF2B5EF4-FFF2-40B4-BE49-F238E27FC236}">
                <a16:creationId xmlns:a16="http://schemas.microsoft.com/office/drawing/2014/main" id="{7F08B2B2-1E29-4C99-939E-BC6AEEB72F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27643" y="223468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572CBF-4861-440C-9645-D2250C996027}"/>
              </a:ext>
            </a:extLst>
          </p:cNvPr>
          <p:cNvSpPr txBox="1"/>
          <p:nvPr/>
        </p:nvSpPr>
        <p:spPr>
          <a:xfrm>
            <a:off x="1243196" y="2356775"/>
            <a:ext cx="84316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Any questions?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Unmute by pressing *6 on your phone or type in the chat box!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You can also email </a:t>
            </a:r>
            <a:r>
              <a:rPr lang="en-US" sz="3200" dirty="0">
                <a:solidFill>
                  <a:prstClr val="black"/>
                </a:solidFill>
                <a:hlinkClick r:id="rId5"/>
              </a:rPr>
              <a:t>ctighe@usccb.org</a:t>
            </a:r>
            <a:r>
              <a:rPr lang="en-US" sz="3200" dirty="0">
                <a:solidFill>
                  <a:prstClr val="black"/>
                </a:solidFill>
              </a:rPr>
              <a:t> or your FSC with any more questions.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300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DAA30CC7-9A0D-49BF-860B-A00386A18E4B}"/>
              </a:ext>
            </a:extLst>
          </p:cNvPr>
          <p:cNvSpPr/>
          <p:nvPr/>
        </p:nvSpPr>
        <p:spPr>
          <a:xfrm>
            <a:off x="1232288" y="0"/>
            <a:ext cx="159664" cy="6908402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38ABD5A-2533-4283-A47E-04F358184E5D}"/>
              </a:ext>
            </a:extLst>
          </p:cNvPr>
          <p:cNvSpPr/>
          <p:nvPr/>
        </p:nvSpPr>
        <p:spPr>
          <a:xfrm>
            <a:off x="313509" y="0"/>
            <a:ext cx="383177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EBB1A5D-F437-4972-8A82-401CBCEDDD24}"/>
              </a:ext>
            </a:extLst>
          </p:cNvPr>
          <p:cNvSpPr/>
          <p:nvPr/>
        </p:nvSpPr>
        <p:spPr>
          <a:xfrm>
            <a:off x="0" y="0"/>
            <a:ext cx="12192000" cy="1411085"/>
          </a:xfrm>
          <a:prstGeom prst="rect">
            <a:avLst/>
          </a:prstGeom>
          <a:solidFill>
            <a:srgbClr val="0050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02F854-A5E9-4605-B41F-13D57B9309E2}"/>
              </a:ext>
            </a:extLst>
          </p:cNvPr>
          <p:cNvSpPr txBox="1"/>
          <p:nvPr/>
        </p:nvSpPr>
        <p:spPr>
          <a:xfrm>
            <a:off x="1430900" y="250387"/>
            <a:ext cx="9330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Presenters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4F80AB-96B4-44DA-A980-8E764F1ADA2E}"/>
              </a:ext>
            </a:extLst>
          </p:cNvPr>
          <p:cNvSpPr/>
          <p:nvPr/>
        </p:nvSpPr>
        <p:spPr>
          <a:xfrm>
            <a:off x="3235157" y="1989077"/>
            <a:ext cx="8798345" cy="4341333"/>
          </a:xfrm>
          <a:prstGeom prst="rect">
            <a:avLst/>
          </a:prstGeom>
          <a:solidFill>
            <a:srgbClr val="00503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D1FE23-3C08-46FB-A148-6FB31AE94B7D}"/>
              </a:ext>
            </a:extLst>
          </p:cNvPr>
          <p:cNvSpPr txBox="1"/>
          <p:nvPr/>
        </p:nvSpPr>
        <p:spPr>
          <a:xfrm>
            <a:off x="4956444" y="3736340"/>
            <a:ext cx="5355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Raavi" panose="020B0502040204020203" pitchFamily="34" charset="0"/>
              </a:rPr>
              <a:t>Associate Director,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Raavi" panose="020B0502040204020203" pitchFamily="34" charset="0"/>
              </a:rPr>
              <a:t>Processing Operations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CDC553-ED0E-489D-9979-8C11772BEE0E}"/>
              </a:ext>
            </a:extLst>
          </p:cNvPr>
          <p:cNvSpPr txBox="1"/>
          <p:nvPr/>
        </p:nvSpPr>
        <p:spPr>
          <a:xfrm>
            <a:off x="5251190" y="2696683"/>
            <a:ext cx="4766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Raavi" panose="020B0502040204020203" pitchFamily="34" charset="0"/>
              </a:rPr>
              <a:t>Colleen Tighe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1522A0C-EE39-4F30-9930-8FBC98960F75}"/>
              </a:ext>
            </a:extLst>
          </p:cNvPr>
          <p:cNvSpPr/>
          <p:nvPr/>
        </p:nvSpPr>
        <p:spPr>
          <a:xfrm>
            <a:off x="867779" y="0"/>
            <a:ext cx="159664" cy="6908402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" name="Graphic 29" descr="User">
            <a:extLst>
              <a:ext uri="{FF2B5EF4-FFF2-40B4-BE49-F238E27FC236}">
                <a16:creationId xmlns:a16="http://schemas.microsoft.com/office/drawing/2014/main" id="{12886507-C4D9-43B2-A4C9-3BEE9A86F2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1717" y="122600"/>
            <a:ext cx="1109709" cy="11097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6243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0235EFB-AB12-40CE-8BE5-5438BE9EA731}"/>
              </a:ext>
            </a:extLst>
          </p:cNvPr>
          <p:cNvSpPr/>
          <p:nvPr/>
        </p:nvSpPr>
        <p:spPr>
          <a:xfrm>
            <a:off x="0" y="0"/>
            <a:ext cx="12192000" cy="1411085"/>
          </a:xfrm>
          <a:prstGeom prst="rect">
            <a:avLst/>
          </a:prstGeom>
          <a:solidFill>
            <a:srgbClr val="0050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A2EF60-4130-444F-818F-51F50EBAA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634" y="167780"/>
            <a:ext cx="8945879" cy="1200543"/>
          </a:xfrm>
        </p:spPr>
        <p:txBody>
          <a:bodyPr>
            <a:normAutofit/>
          </a:bodyPr>
          <a:lstStyle/>
          <a:p>
            <a:r>
              <a:rPr lang="en-US" sz="48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Learning Objectives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41D477-3BDE-4A2C-9C83-B6438D9F116A}"/>
              </a:ext>
            </a:extLst>
          </p:cNvPr>
          <p:cNvSpPr/>
          <p:nvPr/>
        </p:nvSpPr>
        <p:spPr>
          <a:xfrm>
            <a:off x="2177312" y="2495499"/>
            <a:ext cx="3282455" cy="1810226"/>
          </a:xfrm>
          <a:prstGeom prst="rect">
            <a:avLst/>
          </a:prstGeom>
          <a:solidFill>
            <a:srgbClr val="00503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Understand the new </a:t>
            </a:r>
            <a:r>
              <a:rPr lang="en-US"/>
              <a:t>SSN application </a:t>
            </a:r>
            <a:r>
              <a:rPr lang="en-US" dirty="0"/>
              <a:t>procedure for START cases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F0F1AD-3904-4C3E-9BF4-5F3BDB9ADB39}"/>
              </a:ext>
            </a:extLst>
          </p:cNvPr>
          <p:cNvSpPr/>
          <p:nvPr/>
        </p:nvSpPr>
        <p:spPr>
          <a:xfrm>
            <a:off x="6348401" y="2475523"/>
            <a:ext cx="3282456" cy="1801717"/>
          </a:xfrm>
          <a:prstGeom prst="rect">
            <a:avLst/>
          </a:prstGeom>
          <a:solidFill>
            <a:srgbClr val="00503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Better understanding what the START database is and the timeline for case transition from WRAPS to START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EBB0E6-879E-4373-8A68-25BD79DED31C}"/>
              </a:ext>
            </a:extLst>
          </p:cNvPr>
          <p:cNvSpPr txBox="1"/>
          <p:nvPr/>
        </p:nvSpPr>
        <p:spPr>
          <a:xfrm>
            <a:off x="339634" y="1770397"/>
            <a:ext cx="10670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Raavi" panose="020B0502040204020203" pitchFamily="34" charset="0"/>
              </a:rPr>
              <a:t>At the end of this webinar, you will be able to…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1FCD8D4-6418-441B-84A7-B2987AF7091F}"/>
              </a:ext>
            </a:extLst>
          </p:cNvPr>
          <p:cNvSpPr/>
          <p:nvPr/>
        </p:nvSpPr>
        <p:spPr>
          <a:xfrm rot="16200000">
            <a:off x="6375976" y="-4505259"/>
            <a:ext cx="119316" cy="12192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59355556-99F2-4C84-91CF-FB528C81BB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03294" y="241247"/>
            <a:ext cx="914400" cy="9144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5957B57-88B2-4735-AFA0-E72627638FA6}"/>
              </a:ext>
            </a:extLst>
          </p:cNvPr>
          <p:cNvSpPr/>
          <p:nvPr/>
        </p:nvSpPr>
        <p:spPr>
          <a:xfrm>
            <a:off x="2177312" y="4759950"/>
            <a:ext cx="3282456" cy="1801717"/>
          </a:xfrm>
          <a:prstGeom prst="rect">
            <a:avLst/>
          </a:prstGeom>
          <a:solidFill>
            <a:srgbClr val="00503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Determine whether a case is in WRAPS or START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14A75-87A3-407F-9924-7C8A905073A9}"/>
              </a:ext>
            </a:extLst>
          </p:cNvPr>
          <p:cNvSpPr/>
          <p:nvPr/>
        </p:nvSpPr>
        <p:spPr>
          <a:xfrm>
            <a:off x="6348401" y="4746290"/>
            <a:ext cx="3282456" cy="1801717"/>
          </a:xfrm>
          <a:prstGeom prst="rect">
            <a:avLst/>
          </a:prstGeom>
          <a:solidFill>
            <a:srgbClr val="00503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Determine which case arrivals will require post-arrival vs pre-arrival SSN application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787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87489C-779C-462A-8B35-34A8F15FFF73}"/>
              </a:ext>
            </a:extLst>
          </p:cNvPr>
          <p:cNvSpPr/>
          <p:nvPr/>
        </p:nvSpPr>
        <p:spPr>
          <a:xfrm>
            <a:off x="1232288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662F2C-6C0D-4153-93B5-0A5518C2C818}"/>
              </a:ext>
            </a:extLst>
          </p:cNvPr>
          <p:cNvSpPr/>
          <p:nvPr/>
        </p:nvSpPr>
        <p:spPr>
          <a:xfrm>
            <a:off x="313509" y="0"/>
            <a:ext cx="383177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A13368-8D98-4816-8D97-7668771DE44C}"/>
              </a:ext>
            </a:extLst>
          </p:cNvPr>
          <p:cNvSpPr/>
          <p:nvPr/>
        </p:nvSpPr>
        <p:spPr>
          <a:xfrm>
            <a:off x="867779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B88943-DBA3-40C4-864C-2DF7656CB46E}"/>
              </a:ext>
            </a:extLst>
          </p:cNvPr>
          <p:cNvSpPr/>
          <p:nvPr/>
        </p:nvSpPr>
        <p:spPr>
          <a:xfrm>
            <a:off x="0" y="0"/>
            <a:ext cx="12192000" cy="1411085"/>
          </a:xfrm>
          <a:prstGeom prst="rect">
            <a:avLst/>
          </a:prstGeom>
          <a:solidFill>
            <a:srgbClr val="0050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6C89D-F5A5-4BBE-930E-031B8404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874" y="169229"/>
            <a:ext cx="9265878" cy="1072625"/>
          </a:xfrm>
        </p:spPr>
        <p:txBody>
          <a:bodyPr>
            <a:normAutofit/>
          </a:bodyPr>
          <a:lstStyle/>
          <a:p>
            <a:r>
              <a:rPr lang="en-US" sz="48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Refugee Data Management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B414E8-BDC3-4E19-9791-3390C49B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7182" y="1790299"/>
            <a:ext cx="9226617" cy="43866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4000" dirty="0"/>
              <a:t>What is WRAPS?</a:t>
            </a:r>
          </a:p>
          <a:p>
            <a:endParaRPr lang="en-US" sz="4000" dirty="0"/>
          </a:p>
          <a:p>
            <a:r>
              <a:rPr lang="en-US" sz="4000" dirty="0"/>
              <a:t>What is START?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Interface with MRIS</a:t>
            </a:r>
          </a:p>
        </p:txBody>
      </p:sp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88287B4C-4B80-43D4-B550-F594090BDD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03294" y="241247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3484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87489C-779C-462A-8B35-34A8F15FFF73}"/>
              </a:ext>
            </a:extLst>
          </p:cNvPr>
          <p:cNvSpPr/>
          <p:nvPr/>
        </p:nvSpPr>
        <p:spPr>
          <a:xfrm>
            <a:off x="1232288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662F2C-6C0D-4153-93B5-0A5518C2C818}"/>
              </a:ext>
            </a:extLst>
          </p:cNvPr>
          <p:cNvSpPr/>
          <p:nvPr/>
        </p:nvSpPr>
        <p:spPr>
          <a:xfrm>
            <a:off x="313509" y="0"/>
            <a:ext cx="383177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A13368-8D98-4816-8D97-7668771DE44C}"/>
              </a:ext>
            </a:extLst>
          </p:cNvPr>
          <p:cNvSpPr/>
          <p:nvPr/>
        </p:nvSpPr>
        <p:spPr>
          <a:xfrm>
            <a:off x="867779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B88943-DBA3-40C4-864C-2DF7656CB46E}"/>
              </a:ext>
            </a:extLst>
          </p:cNvPr>
          <p:cNvSpPr/>
          <p:nvPr/>
        </p:nvSpPr>
        <p:spPr>
          <a:xfrm>
            <a:off x="0" y="0"/>
            <a:ext cx="12192000" cy="1411085"/>
          </a:xfrm>
          <a:prstGeom prst="rect">
            <a:avLst/>
          </a:prstGeom>
          <a:solidFill>
            <a:srgbClr val="0050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6C89D-F5A5-4BBE-930E-031B8404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874" y="169229"/>
            <a:ext cx="10100568" cy="1072625"/>
          </a:xfrm>
        </p:spPr>
        <p:txBody>
          <a:bodyPr>
            <a:normAutofit fontScale="90000"/>
          </a:bodyPr>
          <a:lstStyle/>
          <a:p>
            <a:r>
              <a:rPr lang="en-US" sz="48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Will START Impact Affiliates?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B414E8-BDC3-4E19-9791-3390C49B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7182" y="1790299"/>
            <a:ext cx="9226617" cy="43866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Additional resettlement preference info for cross-reference cases</a:t>
            </a:r>
          </a:p>
          <a:p>
            <a:r>
              <a:rPr lang="en-US" sz="3200" dirty="0"/>
              <a:t>Change in Case Number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3200" dirty="0"/>
              <a:t>SSN applications will be automated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25585FA-03A5-419E-B0D6-EEA0539F7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874460"/>
              </p:ext>
            </p:extLst>
          </p:nvPr>
        </p:nvGraphicFramePr>
        <p:xfrm>
          <a:off x="2816787" y="3983630"/>
          <a:ext cx="6246796" cy="891745"/>
        </p:xfrm>
        <a:graphic>
          <a:graphicData uri="http://schemas.openxmlformats.org/drawingml/2006/table">
            <a:tbl>
              <a:tblPr firstRow="1" firstCol="1" bandRow="1"/>
              <a:tblGrid>
                <a:gridCol w="3207815">
                  <a:extLst>
                    <a:ext uri="{9D8B030D-6E8A-4147-A177-3AD203B41FA5}">
                      <a16:colId xmlns:a16="http://schemas.microsoft.com/office/drawing/2014/main" val="2892832648"/>
                    </a:ext>
                  </a:extLst>
                </a:gridCol>
                <a:gridCol w="3038981">
                  <a:extLst>
                    <a:ext uri="{9D8B030D-6E8A-4147-A177-3AD203B41FA5}">
                      <a16:colId xmlns:a16="http://schemas.microsoft.com/office/drawing/2014/main" val="2217342454"/>
                    </a:ext>
                  </a:extLst>
                </a:gridCol>
              </a:tblGrid>
              <a:tr h="4523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WRAPS Case Number: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 Case Number: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451116"/>
                  </a:ext>
                </a:extLst>
              </a:tr>
              <a:tr h="4393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XX-123456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XX-00123456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433980"/>
                  </a:ext>
                </a:extLst>
              </a:tr>
            </a:tbl>
          </a:graphicData>
        </a:graphic>
      </p:graphicFrame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A7397637-F8D2-4DE0-BC54-864A5C8145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41242" y="248341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0284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87489C-779C-462A-8B35-34A8F15FFF73}"/>
              </a:ext>
            </a:extLst>
          </p:cNvPr>
          <p:cNvSpPr/>
          <p:nvPr/>
        </p:nvSpPr>
        <p:spPr>
          <a:xfrm>
            <a:off x="1232288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662F2C-6C0D-4153-93B5-0A5518C2C818}"/>
              </a:ext>
            </a:extLst>
          </p:cNvPr>
          <p:cNvSpPr/>
          <p:nvPr/>
        </p:nvSpPr>
        <p:spPr>
          <a:xfrm>
            <a:off x="313509" y="0"/>
            <a:ext cx="383177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A13368-8D98-4816-8D97-7668771DE44C}"/>
              </a:ext>
            </a:extLst>
          </p:cNvPr>
          <p:cNvSpPr/>
          <p:nvPr/>
        </p:nvSpPr>
        <p:spPr>
          <a:xfrm>
            <a:off x="867779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B88943-DBA3-40C4-864C-2DF7656CB46E}"/>
              </a:ext>
            </a:extLst>
          </p:cNvPr>
          <p:cNvSpPr/>
          <p:nvPr/>
        </p:nvSpPr>
        <p:spPr>
          <a:xfrm>
            <a:off x="0" y="0"/>
            <a:ext cx="12192000" cy="1411085"/>
          </a:xfrm>
          <a:prstGeom prst="rect">
            <a:avLst/>
          </a:prstGeom>
          <a:solidFill>
            <a:srgbClr val="0050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6C89D-F5A5-4BBE-930E-031B8404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874" y="169229"/>
            <a:ext cx="10100568" cy="1072625"/>
          </a:xfrm>
        </p:spPr>
        <p:txBody>
          <a:bodyPr>
            <a:normAutofit/>
          </a:bodyPr>
          <a:lstStyle/>
          <a:p>
            <a:pPr algn="ctr"/>
            <a:r>
              <a:rPr lang="en-US" sz="48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I-765 and SSN Application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B414E8-BDC3-4E19-9791-3390C49B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798" y="1580314"/>
            <a:ext cx="9757002" cy="4596648"/>
          </a:xfrm>
        </p:spPr>
        <p:txBody>
          <a:bodyPr/>
          <a:lstStyle/>
          <a:p>
            <a:pPr marL="0" indent="0">
              <a:buNone/>
            </a:pP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BD76D93-8BD8-49F0-948D-051A9B9F1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908" y="1580314"/>
            <a:ext cx="8317959" cy="11038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E0BC5BD-4464-44B4-9D63-C2B9B70E31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8305" y="2818829"/>
            <a:ext cx="4839552" cy="386994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C821CB3-BFF3-440B-BFA9-5136F8F36457}"/>
              </a:ext>
            </a:extLst>
          </p:cNvPr>
          <p:cNvSpPr txBox="1"/>
          <p:nvPr/>
        </p:nvSpPr>
        <p:spPr>
          <a:xfrm>
            <a:off x="7392301" y="3580544"/>
            <a:ext cx="288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49D3E2-7041-4231-822D-1E4EAD1C4D96}"/>
              </a:ext>
            </a:extLst>
          </p:cNvPr>
          <p:cNvSpPr txBox="1"/>
          <p:nvPr/>
        </p:nvSpPr>
        <p:spPr>
          <a:xfrm>
            <a:off x="7392300" y="5509493"/>
            <a:ext cx="288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X</a:t>
            </a:r>
          </a:p>
        </p:txBody>
      </p:sp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FAFA45DF-FA46-4A8A-8472-37F9557EF5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803294" y="241247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42566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87489C-779C-462A-8B35-34A8F15FFF73}"/>
              </a:ext>
            </a:extLst>
          </p:cNvPr>
          <p:cNvSpPr/>
          <p:nvPr/>
        </p:nvSpPr>
        <p:spPr>
          <a:xfrm>
            <a:off x="1232288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662F2C-6C0D-4153-93B5-0A5518C2C818}"/>
              </a:ext>
            </a:extLst>
          </p:cNvPr>
          <p:cNvSpPr/>
          <p:nvPr/>
        </p:nvSpPr>
        <p:spPr>
          <a:xfrm>
            <a:off x="313509" y="0"/>
            <a:ext cx="383177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A13368-8D98-4816-8D97-7668771DE44C}"/>
              </a:ext>
            </a:extLst>
          </p:cNvPr>
          <p:cNvSpPr/>
          <p:nvPr/>
        </p:nvSpPr>
        <p:spPr>
          <a:xfrm>
            <a:off x="867779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B88943-DBA3-40C4-864C-2DF7656CB46E}"/>
              </a:ext>
            </a:extLst>
          </p:cNvPr>
          <p:cNvSpPr/>
          <p:nvPr/>
        </p:nvSpPr>
        <p:spPr>
          <a:xfrm>
            <a:off x="0" y="0"/>
            <a:ext cx="12192000" cy="1411085"/>
          </a:xfrm>
          <a:prstGeom prst="rect">
            <a:avLst/>
          </a:prstGeom>
          <a:solidFill>
            <a:srgbClr val="0050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6C89D-F5A5-4BBE-930E-031B8404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874" y="169229"/>
            <a:ext cx="9265878" cy="1072625"/>
          </a:xfrm>
        </p:spPr>
        <p:txBody>
          <a:bodyPr>
            <a:normAutofit/>
          </a:bodyPr>
          <a:lstStyle/>
          <a:p>
            <a:pPr algn="ctr"/>
            <a:r>
              <a:rPr lang="en-US" sz="48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SIV and Visa 93 Cases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B414E8-BDC3-4E19-9791-3390C49B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7182" y="1790299"/>
            <a:ext cx="9226617" cy="4698991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he new SSN application procedure does </a:t>
            </a:r>
            <a:r>
              <a:rPr lang="en-US" sz="2400" b="1" dirty="0">
                <a:solidFill>
                  <a:srgbClr val="000000"/>
                </a:solidFill>
                <a:ea typeface="Calibri" panose="020F0502020204030204" pitchFamily="34" charset="0"/>
              </a:rPr>
              <a:t>NOT</a:t>
            </a: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apply to the case groups below even if they have START Case Numbers: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b="1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Follow-to-join refugee 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cases. These are also known as FTJ-R, I-730 or Visa 93 cases. They are identified on the Bio Data Acceptance Form as having a processing Priority of “93”.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b="1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Amerasian 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cases. These cases are processed in Vietnam and can be identified on the Bio Data Acceptance form as having an “SV” processing Priority.  They also have a Case Number prefix of “VM”. 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Special Immigrant Visa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(SIV) cases.  These cases are identified on the Bio Data Acceptance Form as having an “SV” processing Priority and typically have a Case Number prefix of “AF” or “IZ”.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C8597A27-124D-48EF-B581-1740FB46C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03294" y="241247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73690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87489C-779C-462A-8B35-34A8F15FFF73}"/>
              </a:ext>
            </a:extLst>
          </p:cNvPr>
          <p:cNvSpPr/>
          <p:nvPr/>
        </p:nvSpPr>
        <p:spPr>
          <a:xfrm>
            <a:off x="1232288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662F2C-6C0D-4153-93B5-0A5518C2C818}"/>
              </a:ext>
            </a:extLst>
          </p:cNvPr>
          <p:cNvSpPr/>
          <p:nvPr/>
        </p:nvSpPr>
        <p:spPr>
          <a:xfrm>
            <a:off x="313509" y="0"/>
            <a:ext cx="383177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A13368-8D98-4816-8D97-7668771DE44C}"/>
              </a:ext>
            </a:extLst>
          </p:cNvPr>
          <p:cNvSpPr/>
          <p:nvPr/>
        </p:nvSpPr>
        <p:spPr>
          <a:xfrm>
            <a:off x="867779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B88943-DBA3-40C4-864C-2DF7656CB46E}"/>
              </a:ext>
            </a:extLst>
          </p:cNvPr>
          <p:cNvSpPr/>
          <p:nvPr/>
        </p:nvSpPr>
        <p:spPr>
          <a:xfrm>
            <a:off x="0" y="0"/>
            <a:ext cx="12192000" cy="1411085"/>
          </a:xfrm>
          <a:prstGeom prst="rect">
            <a:avLst/>
          </a:prstGeom>
          <a:solidFill>
            <a:srgbClr val="0050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6C89D-F5A5-4BBE-930E-031B8404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874" y="169229"/>
            <a:ext cx="9265878" cy="1072625"/>
          </a:xfrm>
        </p:spPr>
        <p:txBody>
          <a:bodyPr>
            <a:normAutofit/>
          </a:bodyPr>
          <a:lstStyle/>
          <a:p>
            <a:pPr algn="ctr"/>
            <a:r>
              <a:rPr lang="en-US" sz="48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SIV and Visa 93 Cases</a:t>
            </a:r>
          </a:p>
        </p:txBody>
      </p:sp>
      <p:pic>
        <p:nvPicPr>
          <p:cNvPr id="28" name="Content Placeholder 27">
            <a:extLst>
              <a:ext uri="{FF2B5EF4-FFF2-40B4-BE49-F238E27FC236}">
                <a16:creationId xmlns:a16="http://schemas.microsoft.com/office/drawing/2014/main" id="{01578300-0634-483A-8044-AC2BD12440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97873" y="1769806"/>
            <a:ext cx="10380617" cy="4660491"/>
          </a:xfrm>
        </p:spPr>
      </p:pic>
      <p:pic>
        <p:nvPicPr>
          <p:cNvPr id="8" name="Graphic 7" descr="Lightbulb">
            <a:extLst>
              <a:ext uri="{FF2B5EF4-FFF2-40B4-BE49-F238E27FC236}">
                <a16:creationId xmlns:a16="http://schemas.microsoft.com/office/drawing/2014/main" id="{DF04FA06-F6C8-4A8E-9589-5A1B3031DD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03294" y="241247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16740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87489C-779C-462A-8B35-34A8F15FFF73}"/>
              </a:ext>
            </a:extLst>
          </p:cNvPr>
          <p:cNvSpPr/>
          <p:nvPr/>
        </p:nvSpPr>
        <p:spPr>
          <a:xfrm>
            <a:off x="1232288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662F2C-6C0D-4153-93B5-0A5518C2C818}"/>
              </a:ext>
            </a:extLst>
          </p:cNvPr>
          <p:cNvSpPr/>
          <p:nvPr/>
        </p:nvSpPr>
        <p:spPr>
          <a:xfrm>
            <a:off x="313509" y="0"/>
            <a:ext cx="383177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A13368-8D98-4816-8D97-7668771DE44C}"/>
              </a:ext>
            </a:extLst>
          </p:cNvPr>
          <p:cNvSpPr/>
          <p:nvPr/>
        </p:nvSpPr>
        <p:spPr>
          <a:xfrm>
            <a:off x="867779" y="0"/>
            <a:ext cx="142416" cy="6858000"/>
          </a:xfrm>
          <a:prstGeom prst="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B88943-DBA3-40C4-864C-2DF7656CB46E}"/>
              </a:ext>
            </a:extLst>
          </p:cNvPr>
          <p:cNvSpPr/>
          <p:nvPr/>
        </p:nvSpPr>
        <p:spPr>
          <a:xfrm>
            <a:off x="0" y="0"/>
            <a:ext cx="12192000" cy="1411085"/>
          </a:xfrm>
          <a:prstGeom prst="rect">
            <a:avLst/>
          </a:prstGeom>
          <a:solidFill>
            <a:srgbClr val="0050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6C89D-F5A5-4BBE-930E-031B8404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874" y="169229"/>
            <a:ext cx="9265878" cy="1072625"/>
          </a:xfrm>
        </p:spPr>
        <p:txBody>
          <a:bodyPr>
            <a:normAutofit/>
          </a:bodyPr>
          <a:lstStyle/>
          <a:p>
            <a:pPr algn="ctr"/>
            <a:r>
              <a:rPr lang="en-US" sz="48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SIV and Visa 93 Cases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B414E8-BDC3-4E19-9791-3390C49B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7182" y="1790299"/>
            <a:ext cx="9226617" cy="46989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/>
              <a:t>Example of a Visa 93 START Case: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7858DA-DE34-478C-80B3-590F7E086FE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05781" y="2227006"/>
            <a:ext cx="9226617" cy="4262283"/>
          </a:xfrm>
          <a:prstGeom prst="rect">
            <a:avLst/>
          </a:prstGeom>
        </p:spPr>
      </p:pic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BD46E0F1-BCA6-4F58-845E-EABCF29652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03294" y="241247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714575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5797</TotalTime>
  <Words>431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Symbol</vt:lpstr>
      <vt:lpstr>Times New Roman</vt:lpstr>
      <vt:lpstr>Office Theme</vt:lpstr>
      <vt:lpstr>New Social Security Application Procedure: SSN Applications Initiated via Form I-765 for START Cases  </vt:lpstr>
      <vt:lpstr>PowerPoint Presentation</vt:lpstr>
      <vt:lpstr>Learning Objectives</vt:lpstr>
      <vt:lpstr>Refugee Data Management</vt:lpstr>
      <vt:lpstr>How Will START Impact Affiliates?</vt:lpstr>
      <vt:lpstr>I-765 and SSN Application</vt:lpstr>
      <vt:lpstr>SIV and Visa 93 Cases</vt:lpstr>
      <vt:lpstr>SIV and Visa 93 Cases</vt:lpstr>
      <vt:lpstr>SIV and Visa 93 Cases</vt:lpstr>
      <vt:lpstr>SIV and Visa 93 Cases</vt:lpstr>
      <vt:lpstr>SIV and Visa 93 Cases</vt:lpstr>
      <vt:lpstr>Global Boarding Letter</vt:lpstr>
      <vt:lpstr>Overview of START Transition </vt:lpstr>
      <vt:lpstr>    Questions???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Filing Compliant AORs</dc:title>
  <dc:creator>Austin Hamling</dc:creator>
  <cp:lastModifiedBy>Emily Bayens</cp:lastModifiedBy>
  <cp:revision>41</cp:revision>
  <dcterms:created xsi:type="dcterms:W3CDTF">2021-02-17T19:40:30Z</dcterms:created>
  <dcterms:modified xsi:type="dcterms:W3CDTF">2021-05-27T20:42:43Z</dcterms:modified>
</cp:coreProperties>
</file>