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9" r:id="rId2"/>
  </p:sldMasterIdLst>
  <p:notesMasterIdLst>
    <p:notesMasterId r:id="rId37"/>
  </p:notesMasterIdLst>
  <p:sldIdLst>
    <p:sldId id="256" r:id="rId3"/>
    <p:sldId id="270" r:id="rId4"/>
    <p:sldId id="333" r:id="rId5"/>
    <p:sldId id="335" r:id="rId6"/>
    <p:sldId id="322" r:id="rId7"/>
    <p:sldId id="267" r:id="rId8"/>
    <p:sldId id="318" r:id="rId9"/>
    <p:sldId id="274" r:id="rId10"/>
    <p:sldId id="275" r:id="rId11"/>
    <p:sldId id="257" r:id="rId12"/>
    <p:sldId id="277" r:id="rId13"/>
    <p:sldId id="272" r:id="rId14"/>
    <p:sldId id="320" r:id="rId15"/>
    <p:sldId id="321" r:id="rId16"/>
    <p:sldId id="323" r:id="rId17"/>
    <p:sldId id="324" r:id="rId18"/>
    <p:sldId id="325" r:id="rId19"/>
    <p:sldId id="327" r:id="rId20"/>
    <p:sldId id="328" r:id="rId21"/>
    <p:sldId id="258" r:id="rId22"/>
    <p:sldId id="259" r:id="rId23"/>
    <p:sldId id="260" r:id="rId24"/>
    <p:sldId id="263" r:id="rId25"/>
    <p:sldId id="278" r:id="rId26"/>
    <p:sldId id="261" r:id="rId27"/>
    <p:sldId id="269" r:id="rId28"/>
    <p:sldId id="266" r:id="rId29"/>
    <p:sldId id="262" r:id="rId30"/>
    <p:sldId id="304" r:id="rId31"/>
    <p:sldId id="319" r:id="rId32"/>
    <p:sldId id="282" r:id="rId33"/>
    <p:sldId id="283" r:id="rId34"/>
    <p:sldId id="273" r:id="rId35"/>
    <p:sldId id="32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664" autoAdjust="0"/>
  </p:normalViewPr>
  <p:slideViewPr>
    <p:cSldViewPr snapToGrid="0">
      <p:cViewPr varScale="1">
        <p:scale>
          <a:sx n="67" d="100"/>
          <a:sy n="67" d="100"/>
        </p:scale>
        <p:origin x="129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E5E1C-EAC6-4B04-A061-34B71D409E6F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5AC0E-16A7-4DD8-B602-44234803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5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refugeedevelopmentcenter.org/life-skills-resource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efugeedevelopmentcenter.org/life-skills-resources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fugeedevelopmentcenter.org/life-skills-resources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efugeedevelopmentcenter.org/life-skills-resources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efugeedevelopmentcenter.org/life-skills-resources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refugeedevelopmentcenter.org/life-skills-resource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efugeedevelopmentcenter.org/life-skills-resources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refugeedevelopmentcenter.org/life-skills-resources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</a:t>
            </a:r>
            <a:r>
              <a:rPr lang="en-US" baseline="0" dirty="0"/>
              <a:t> cannot live in a friends apartment or have a friend stay with you without the complex knowing you are staying a period of time longer than a week</a:t>
            </a:r>
          </a:p>
          <a:p>
            <a:r>
              <a:rPr lang="en-US" baseline="0" dirty="0"/>
              <a:t>No smoking in the apartment or being destructive because you are responsible for the property now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http://refugeedevelopmentcenter.org/life-skills-resources/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accompanying materials - Arabic, Burmese, English, Farsi, Nepali, Somali, Spanish, Swahili – Housing – what to look for in a lease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https://www.vaprojectlife.org/wp-content/uploads/sites/3/2015/06/Sample-Rental-Agreement1.pdf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18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9F862-71BD-464A-B5BF-1FF558644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00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9F862-71BD-464A-B5BF-1FF558644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719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9F862-71BD-464A-B5BF-1FF558644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326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9F862-71BD-464A-B5BF-1FF558644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155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9F862-71BD-464A-B5BF-1FF558644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93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9F862-71BD-464A-B5BF-1FF558644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975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https://www.acf.hhs.gov/ocs/low-income-home-energy-assistance-program-liheap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71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https://liheapch.acf.hhs.gov/help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22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56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http://refugeedevelopmentcenter.org/life-skills-resources/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accompanying materials - Arabic, Burmese, English, Farsi, Nepali, Somali, Spanish, Swahili – Housing – roommate agreement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compatibility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47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</a:t>
            </a:r>
            <a:r>
              <a:rPr lang="en-US" baseline="0" dirty="0"/>
              <a:t> cannot live in a friends apartment or have a friend stay with you without the complex knowing you are staying a period of time longer than a week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http://refugeedevelopmentcenter.org/life-skills-resources/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accompanying materials - Arabic, Burmese, English, Farsi, Nepali, Somali, Spanish, Swahili – Housing – what to look for in a lease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https://www.vaprojectlife.org/wp-content/uploads/sites/3/2015/06/Sample-Rental-Agreement1.pdf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92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http://refugeedevelopmentcenter.org/life-skills-resources/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accompanying materials - Arabic, Burmese, English, Farsi, Nepali, Somali, Spanish, Swahili – Housing – roommate cleaning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70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9F862-71BD-464A-B5BF-1FF558644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685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85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98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89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09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these resources have translations so check them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78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</a:t>
            </a:r>
            <a:r>
              <a:rPr lang="en-US" baseline="0" dirty="0"/>
              <a:t> cannot live in a friends apartment or have a friend stay with you without the complex knowing you are staying a period of time longer than a week</a:t>
            </a:r>
          </a:p>
          <a:p>
            <a:r>
              <a:rPr lang="en-US" baseline="0" dirty="0"/>
              <a:t>No smoking in the apartment or being destructive because you are responsible for the property now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http://refugeedevelopmentcenter.org/life-skills-resources/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accompanying materials - Arabic, Burmese, English, Farsi, Nepali, Somali, Spanish, Swahili – Housing – what to look for in a lease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05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</a:t>
            </a:r>
            <a:r>
              <a:rPr lang="en-US" baseline="0" dirty="0"/>
              <a:t> cannot live in a friends apartment or have a friend stay with you without the complex knowing you are staying a period of time longer than a week</a:t>
            </a:r>
          </a:p>
          <a:p>
            <a:r>
              <a:rPr lang="en-US" baseline="0" dirty="0"/>
              <a:t>No smoking in the apartment or being destructive because you are responsible for the property now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http://refugeedevelopmentcenter.org/life-skills-resources/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accompanying materials - Arabic, Burmese, English, Farsi, Nepali, Somali, Spanish, Swahili – Housing – what to look for in a lease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01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 them</a:t>
            </a:r>
            <a:r>
              <a:rPr lang="en-US" baseline="0" dirty="0"/>
              <a:t> to save their stipend and to use it for rent only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http://refugeedevelopmentcenter.org/life-skills-resources/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accompanying materials - Arabic, Burmese, English, Farsi, Nepali, Somali, Spanish, Swahili – Housing – vocabulary list and tenant-landlord contact log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9F862-71BD-464A-B5BF-1FF558644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302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 them</a:t>
            </a:r>
            <a:r>
              <a:rPr lang="en-US" baseline="0" dirty="0"/>
              <a:t> to save their stipend and to use it for rent only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http://refugeedevelopmentcenter.org/life-skills-resources/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accompanying materials - Arabic, Burmese, English, Farsi, Nepali, Somali, Spanish, Swahili – Housing – vocabulary list and tenant-landlord contact log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9F862-71BD-464A-B5BF-1FF558644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317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Exact amount for</a:t>
            </a:r>
            <a:r>
              <a:rPr lang="en-US" baseline="0" dirty="0"/>
              <a:t> breaking the lease will be written into the lease agreement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AC0E-16A7-4DD8-B602-4423480356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42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9F862-71BD-464A-B5BF-1FF558644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17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lease explains not only that the tenant has responsibilities, but the landlord does also. The lease is a legal document to protect everyone.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9F862-71BD-464A-B5BF-1FF558644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413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3962400"/>
            <a:ext cx="12192000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 sz="1800">
              <a:solidFill>
                <a:srgbClr val="11193E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-152400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 sz="1800">
              <a:solidFill>
                <a:srgbClr val="11193E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" y="1143000"/>
            <a:ext cx="12192000" cy="4953000"/>
          </a:xfrm>
          <a:prstGeom prst="rect">
            <a:avLst/>
          </a:prstGeom>
          <a:solidFill>
            <a:srgbClr val="8DC341"/>
          </a:solidFill>
          <a:ln>
            <a:noFill/>
          </a:ln>
        </p:spPr>
        <p:txBody>
          <a:bodyPr wrap="none" anchor="ctr"/>
          <a:lstStyle/>
          <a:p>
            <a:endParaRPr lang="en-US" sz="1800">
              <a:solidFill>
                <a:srgbClr val="11193E"/>
              </a:solidFill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" y="234430"/>
            <a:ext cx="12191989" cy="83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09800"/>
            <a:ext cx="10363200" cy="1143000"/>
          </a:xfrm>
        </p:spPr>
        <p:txBody>
          <a:bodyPr anchor="ctr"/>
          <a:lstStyle>
            <a:lvl1pPr algn="ctr">
              <a:defRPr>
                <a:solidFill>
                  <a:srgbClr val="11193E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10363200" cy="14478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359392" y="6460084"/>
            <a:ext cx="2540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rgbClr val="502377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rgbClr val="11193E"/>
                </a:solidFill>
              </a:rPr>
              <a:t>CatholicCharitiesAZ.org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304800" y="6460084"/>
            <a:ext cx="680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rgbClr val="502377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algn="l"/>
            <a:r>
              <a:rPr lang="en-US" sz="1100" dirty="0">
                <a:solidFill>
                  <a:srgbClr val="11193E"/>
                </a:solidFill>
              </a:rPr>
              <a:t>© 2015 Catholic Charities Community Services Inc.,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924400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3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44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23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52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82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54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46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D294-4D52-4C82-B050-0BDF0ED6E617}" type="datetimeFigureOut">
              <a:rPr lang="es-US" smtClean="0"/>
              <a:t>4/12/2021</a:t>
            </a:fld>
            <a:endParaRPr lang="es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42B4F-9B52-47E9-B4E1-E235455996D3}" type="slidenum">
              <a:rPr lang="es-US" smtClean="0"/>
              <a:t>‹#›</a:t>
            </a:fld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745042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77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0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 typeface="Arial" pitchFamily="34" charset="0"/>
              <a:buChar char="•"/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55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6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152400"/>
            <a:ext cx="94488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143000"/>
            <a:ext cx="5181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604000" y="1143000"/>
            <a:ext cx="51816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604000" y="3848100"/>
            <a:ext cx="51816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532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181600" cy="3733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283200" cy="3733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12674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3182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51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152400"/>
            <a:ext cx="94488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143000"/>
            <a:ext cx="51816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219200" y="3848100"/>
            <a:ext cx="51816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604000" y="1143000"/>
            <a:ext cx="5181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838322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152400"/>
            <a:ext cx="94488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143000"/>
            <a:ext cx="51816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219200" y="3848100"/>
            <a:ext cx="51816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604000" y="1143000"/>
            <a:ext cx="5181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15278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152400"/>
            <a:ext cx="94488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143000"/>
            <a:ext cx="5181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604000" y="1143000"/>
            <a:ext cx="51816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604000" y="3848100"/>
            <a:ext cx="51816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709529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D294-4D52-4C82-B050-0BDF0ED6E617}" type="datetimeFigureOut">
              <a:rPr lang="es-US" smtClean="0"/>
              <a:t>4/12/2021</a:t>
            </a:fld>
            <a:endParaRPr lang="es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42B4F-9B52-47E9-B4E1-E235455996D3}" type="slidenum">
              <a:rPr lang="es-US" smtClean="0"/>
              <a:t>‹#›</a:t>
            </a:fld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12956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0136"/>
            <a:ext cx="12192000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266700"/>
            <a:ext cx="12192000" cy="228600"/>
          </a:xfrm>
          <a:prstGeom prst="rect">
            <a:avLst/>
          </a:prstGeom>
          <a:solidFill>
            <a:srgbClr val="FDCE09"/>
          </a:solidFill>
          <a:ln>
            <a:noFill/>
          </a:ln>
        </p:spPr>
        <p:txBody>
          <a:bodyPr wrap="none" anchor="ctr"/>
          <a:lstStyle/>
          <a:p>
            <a:endParaRPr lang="en-US" sz="1800">
              <a:solidFill>
                <a:srgbClr val="11193E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858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8DC341"/>
          </a:solidFill>
          <a:ln>
            <a:noFill/>
          </a:ln>
        </p:spPr>
        <p:txBody>
          <a:bodyPr wrap="none" anchor="ctr"/>
          <a:lstStyle/>
          <a:p>
            <a:endParaRPr lang="en-US" sz="1800">
              <a:solidFill>
                <a:srgbClr val="11193E"/>
              </a:solidFill>
            </a:endParaRPr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914400" y="1600200"/>
            <a:ext cx="10363200" cy="0"/>
          </a:xfrm>
          <a:prstGeom prst="line">
            <a:avLst/>
          </a:prstGeom>
          <a:noFill/>
          <a:ln w="9525">
            <a:solidFill>
              <a:srgbClr val="C9DA0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9359392" y="6460084"/>
            <a:ext cx="2540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rgbClr val="502377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algn="r"/>
            <a:r>
              <a:rPr lang="en-US" sz="1100" dirty="0">
                <a:solidFill>
                  <a:srgbClr val="11193E"/>
                </a:solidFill>
              </a:rPr>
              <a:t>CatholicCharitiesAZ.org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304800" y="6460084"/>
            <a:ext cx="680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rgbClr val="502377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algn="l"/>
            <a:r>
              <a:rPr lang="en-US" sz="1100" dirty="0">
                <a:solidFill>
                  <a:srgbClr val="11193E"/>
                </a:solidFill>
              </a:rPr>
              <a:t>© 2015 Catholic Charities Community Services Inc., All Rights Reserved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935" y="653779"/>
            <a:ext cx="2433443" cy="75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9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aseline="0">
          <a:solidFill>
            <a:srgbClr val="11193E"/>
          </a:solidFill>
          <a:latin typeface="Haettenschweiler" panose="020B070604090206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02377"/>
          </a:solidFill>
          <a:latin typeface="Times" pitchFamily="28" charset="0"/>
          <a:ea typeface="ＭＳ Ｐゴシック" pitchFamily="2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02377"/>
          </a:solidFill>
          <a:latin typeface="Times" pitchFamily="28" charset="0"/>
          <a:ea typeface="ＭＳ Ｐゴシック" pitchFamily="2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02377"/>
          </a:solidFill>
          <a:latin typeface="Times" pitchFamily="28" charset="0"/>
          <a:ea typeface="ＭＳ Ｐゴシック" pitchFamily="2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02377"/>
          </a:solidFill>
          <a:latin typeface="Times" pitchFamily="28" charset="0"/>
          <a:ea typeface="ＭＳ Ｐゴシック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02377"/>
          </a:solidFill>
          <a:latin typeface="Times" pitchFamily="28" charset="0"/>
          <a:ea typeface="ＭＳ Ｐゴシック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02377"/>
          </a:solidFill>
          <a:latin typeface="Times" pitchFamily="28" charset="0"/>
          <a:ea typeface="ＭＳ Ｐゴシック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02377"/>
          </a:solidFill>
          <a:latin typeface="Times" pitchFamily="28" charset="0"/>
          <a:ea typeface="ＭＳ Ｐゴシック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02377"/>
          </a:solidFill>
          <a:latin typeface="Times" pitchFamily="28" charset="0"/>
          <a:ea typeface="ＭＳ Ｐゴシック" pitchFamily="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3"/>
        </a:buBlip>
        <a:defRPr sz="2400">
          <a:solidFill>
            <a:srgbClr val="11193E"/>
          </a:solidFill>
          <a:latin typeface="+mn-lt"/>
          <a:ea typeface="+mn-ea"/>
          <a:cs typeface="+mn-cs"/>
        </a:defRPr>
      </a:lvl1pPr>
      <a:lvl2pPr marL="8001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rgbClr val="11193E"/>
          </a:solidFill>
          <a:latin typeface="+mn-lt"/>
          <a:ea typeface="+mn-ea"/>
        </a:defRPr>
      </a:lvl2pPr>
      <a:lvl3pPr marL="12001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4"/>
        </a:buBlip>
        <a:defRPr sz="1800">
          <a:solidFill>
            <a:srgbClr val="11193E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11193E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800">
          <a:solidFill>
            <a:srgbClr val="11193E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5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jpe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gryBwY5Bfw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g"/><Relationship Id="rId9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7.jpeg"/><Relationship Id="rId4" Type="http://schemas.openxmlformats.org/officeDocument/2006/relationships/image" Target="../media/image8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gif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nav.org/en/programs/cultural-orientation/housin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refugeedevelopmentcenter.org/healthy-homes-videos/" TargetMode="External"/><Relationship Id="rId4" Type="http://schemas.openxmlformats.org/officeDocument/2006/relationships/hyperlink" Target="http://coresourceexchange.org/wp-content/uploads/2019/09/Story-of-Me-An-Orientation-Workbook-for-Refugee-Youth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57500"/>
            <a:ext cx="10363200" cy="1143000"/>
          </a:xfrm>
        </p:spPr>
        <p:txBody>
          <a:bodyPr>
            <a:normAutofit fontScale="90000"/>
          </a:bodyPr>
          <a:lstStyle/>
          <a:p>
            <a:r>
              <a:rPr lang="en-US" sz="11500" dirty="0">
                <a:solidFill>
                  <a:schemeClr val="bg1"/>
                </a:solidFill>
                <a:latin typeface="Comic Sans MS" panose="030F0702030302020204" pitchFamily="66" charset="0"/>
              </a:rPr>
              <a:t>Housing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20E371-CA48-42F7-A231-89DFAB1B6532}"/>
              </a:ext>
            </a:extLst>
          </p:cNvPr>
          <p:cNvSpPr txBox="1">
            <a:spLocks/>
          </p:cNvSpPr>
          <p:nvPr/>
        </p:nvSpPr>
        <p:spPr>
          <a:xfrm>
            <a:off x="914400" y="3048000"/>
            <a:ext cx="10006641" cy="76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i="1" dirty="0">
                <a:latin typeface="Comic Sans MS" panose="030F0702030302020204" pitchFamily="66" charset="0"/>
              </a:rPr>
              <a:t>Housing</a:t>
            </a:r>
          </a:p>
        </p:txBody>
      </p:sp>
    </p:spTree>
    <p:extLst>
      <p:ext uri="{BB962C8B-B14F-4D97-AF65-F5344CB8AC3E}">
        <p14:creationId xmlns:p14="http://schemas.microsoft.com/office/powerpoint/2010/main" val="70354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589" y="625608"/>
            <a:ext cx="7162800" cy="762000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Rent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551" y="1207758"/>
            <a:ext cx="10822898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It is important that you save enough to make this payment</a:t>
            </a:r>
          </a:p>
          <a:p>
            <a:pPr marL="0" indent="0">
              <a:buNone/>
            </a:pPr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Rent is usually due on the first of every month. </a:t>
            </a:r>
          </a:p>
          <a:p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Not paying rent on time can result in late fees or in the most extreme case, being evicted or having your credit affected</a:t>
            </a:r>
          </a:p>
          <a:p>
            <a:pPr marL="0" indent="0">
              <a:buNone/>
            </a:pPr>
            <a:endParaRPr lang="en-US" sz="2300" dirty="0"/>
          </a:p>
        </p:txBody>
      </p:sp>
      <p:pic>
        <p:nvPicPr>
          <p:cNvPr id="1026" name="Picture 2" descr="C:\Users\OAttayee\AppData\Local\Microsoft\Windows\Temporary Internet Files\Content.IE5\KA7O2EPI\piggybank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89" y="5090976"/>
            <a:ext cx="1066800" cy="111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first of month circled calendar du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0"/>
          <a:stretch/>
        </p:blipFill>
        <p:spPr bwMode="auto">
          <a:xfrm>
            <a:off x="9774407" y="2274121"/>
            <a:ext cx="1920776" cy="13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ebraska Tenants Facing Surge in Evictions, But Only Temporarily | KFOR FM  103.3 1240 AM">
            <a:extLst>
              <a:ext uri="{FF2B5EF4-FFF2-40B4-BE49-F238E27FC236}">
                <a16:creationId xmlns:a16="http://schemas.microsoft.com/office/drawing/2014/main" id="{C799AA5A-BB80-4106-A7D8-337A42D65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61" y="5177334"/>
            <a:ext cx="2943069" cy="165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w To Get A VA Loan If You Have Bad Credit">
            <a:extLst>
              <a:ext uri="{FF2B5EF4-FFF2-40B4-BE49-F238E27FC236}">
                <a16:creationId xmlns:a16="http://schemas.microsoft.com/office/drawing/2014/main" id="{8F453351-A914-4580-B8B5-799BA77F3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65" y="5183639"/>
            <a:ext cx="3307884" cy="167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86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551" y="1327779"/>
            <a:ext cx="10822898" cy="4800600"/>
          </a:xfrm>
        </p:spPr>
        <p:txBody>
          <a:bodyPr/>
          <a:lstStyle/>
          <a:p>
            <a:pPr marL="0" indent="0">
              <a:buNone/>
            </a:pPr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You need to find out how to pay rent and where to send it.</a:t>
            </a:r>
          </a:p>
          <a:p>
            <a:pPr marL="0" indent="0">
              <a:buNone/>
            </a:pPr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If you pay by mail, make sure you mail it a few days before the deadline so it will not be late.</a:t>
            </a:r>
          </a:p>
          <a:p>
            <a:pPr marL="0" indent="0">
              <a:buNone/>
            </a:pPr>
            <a:endParaRPr lang="en-US" sz="2300" dirty="0"/>
          </a:p>
        </p:txBody>
      </p:sp>
      <p:pic>
        <p:nvPicPr>
          <p:cNvPr id="1029" name="Picture 5" descr="Image result for first of month circled calendar du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0"/>
          <a:stretch/>
        </p:blipFill>
        <p:spPr bwMode="auto">
          <a:xfrm>
            <a:off x="508275" y="3874158"/>
            <a:ext cx="3481841" cy="241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075" y="4114372"/>
            <a:ext cx="3481841" cy="1937634"/>
          </a:xfrm>
          <a:prstGeom prst="rect">
            <a:avLst/>
          </a:prstGeom>
        </p:spPr>
      </p:pic>
      <p:pic>
        <p:nvPicPr>
          <p:cNvPr id="5122" name="Picture 2" descr="Denby Fawcett: Mailbox Crime Didn't Begin With The Kealoha Case - Honolulu  Civil Beat">
            <a:extLst>
              <a:ext uri="{FF2B5EF4-FFF2-40B4-BE49-F238E27FC236}">
                <a16:creationId xmlns:a16="http://schemas.microsoft.com/office/drawing/2014/main" id="{F6BE3D48-A157-482F-90FF-5B8D1D17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83" y="4490079"/>
            <a:ext cx="3810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E7F860B-6D92-41B9-8F7C-86B1753CA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589" y="625608"/>
            <a:ext cx="7162800" cy="762000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Rent</a:t>
            </a:r>
          </a:p>
        </p:txBody>
      </p:sp>
    </p:spTree>
    <p:extLst>
      <p:ext uri="{BB962C8B-B14F-4D97-AF65-F5344CB8AC3E}">
        <p14:creationId xmlns:p14="http://schemas.microsoft.com/office/powerpoint/2010/main" val="375663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13" y="582283"/>
            <a:ext cx="8229600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Breaking a lease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781175"/>
            <a:ext cx="11164738" cy="42672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Comic Sans MS" panose="030F0702030302020204" pitchFamily="66" charset="0"/>
              </a:rPr>
              <a:t>If you want/need to leave your apartment before the last month of your lease, you are “breaking” the agreement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latin typeface="Comic Sans MS" panose="030F0702030302020204" pitchFamily="66" charset="0"/>
              </a:rPr>
              <a:t>Landlords will charge a fee for this, plus you might have to pay remaining months of rent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Comic Sans MS" panose="030F0702030302020204" pitchFamily="66" charset="0"/>
              </a:rPr>
              <a:t>You d</a:t>
            </a:r>
            <a:r>
              <a:rPr lang="en-US" sz="2800" dirty="0">
                <a:latin typeface="Comic Sans MS" panose="030F0702030302020204" pitchFamily="66" charset="0"/>
              </a:rPr>
              <a:t>o not get security deposit back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012" y="3429000"/>
            <a:ext cx="2667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2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618" y="565779"/>
            <a:ext cx="9891243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Landlord’s responsibilities</a:t>
            </a:r>
          </a:p>
        </p:txBody>
      </p:sp>
      <p:pic>
        <p:nvPicPr>
          <p:cNvPr id="8194" name="Picture 2" descr="NSW - What is my share accommodation situation? | Flatmates.com.au">
            <a:extLst>
              <a:ext uri="{FF2B5EF4-FFF2-40B4-BE49-F238E27FC236}">
                <a16:creationId xmlns:a16="http://schemas.microsoft.com/office/drawing/2014/main" id="{A8D14801-BE80-489F-AF43-0CC4380E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882146"/>
            <a:ext cx="5715000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359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The 10 Best Ceiling Fan Repair Services Near Me (with Free Estimates)">
            <a:extLst>
              <a:ext uri="{FF2B5EF4-FFF2-40B4-BE49-F238E27FC236}">
                <a16:creationId xmlns:a16="http://schemas.microsoft.com/office/drawing/2014/main" id="{7CD68D03-2023-4139-B61B-BFA76DA78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66" y="1521671"/>
            <a:ext cx="60960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8 Home Repairs You Can DIY—And 8 You Should Hire a Pro to Do | Real Simple">
            <a:extLst>
              <a:ext uri="{FF2B5EF4-FFF2-40B4-BE49-F238E27FC236}">
                <a16:creationId xmlns:a16="http://schemas.microsoft.com/office/drawing/2014/main" id="{C5656E07-9876-4C7B-9249-FB8AAAE20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279" y="3787087"/>
            <a:ext cx="4619445" cy="307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moke Detector is too Sensitive: Three Ways to Fix it">
            <a:extLst>
              <a:ext uri="{FF2B5EF4-FFF2-40B4-BE49-F238E27FC236}">
                <a16:creationId xmlns:a16="http://schemas.microsoft.com/office/drawing/2014/main" id="{89992D86-6261-43A0-9059-8C5535CB7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118" y="1575265"/>
            <a:ext cx="2946503" cy="196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ange/Stove/Oven Repair - Replacing the Sealed Burner Cap (Whirlpool Part #  3412D024-26) - YouTube">
            <a:extLst>
              <a:ext uri="{FF2B5EF4-FFF2-40B4-BE49-F238E27FC236}">
                <a16:creationId xmlns:a16="http://schemas.microsoft.com/office/drawing/2014/main" id="{22A60306-1D3B-41EA-AE87-16AADFE26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44" y="4693496"/>
            <a:ext cx="4768156" cy="26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DF3E4D-E459-4DBD-99A6-4A552ABC2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618" y="565779"/>
            <a:ext cx="9891243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Landlord’s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3330045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78" y="649639"/>
            <a:ext cx="9891243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What do you do if ….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DF4801-5726-4D08-A5D6-172D8CEF3228}"/>
              </a:ext>
            </a:extLst>
          </p:cNvPr>
          <p:cNvSpPr txBox="1">
            <a:spLocks/>
          </p:cNvSpPr>
          <p:nvPr/>
        </p:nvSpPr>
        <p:spPr bwMode="auto">
          <a:xfrm>
            <a:off x="526401" y="2386104"/>
            <a:ext cx="989124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aseline="0">
                <a:solidFill>
                  <a:srgbClr val="11193E"/>
                </a:solidFill>
                <a:latin typeface="Haettenschweiler" panose="020B070604090206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the hot water stops working?</a:t>
            </a:r>
          </a:p>
        </p:txBody>
      </p:sp>
      <p:pic>
        <p:nvPicPr>
          <p:cNvPr id="13314" name="Picture 2" descr="Add a cold shower for protection - Earth to Body – Mtltimes.ca">
            <a:extLst>
              <a:ext uri="{FF2B5EF4-FFF2-40B4-BE49-F238E27FC236}">
                <a16:creationId xmlns:a16="http://schemas.microsoft.com/office/drawing/2014/main" id="{307C3785-31D7-41DA-ABF6-41DCF3C1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898" y="3709896"/>
            <a:ext cx="5414278" cy="282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8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78" y="649639"/>
            <a:ext cx="9891243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What do you do if …. </a:t>
            </a:r>
          </a:p>
        </p:txBody>
      </p:sp>
      <p:pic>
        <p:nvPicPr>
          <p:cNvPr id="14338" name="Picture 2" descr="How to Unclog a Kitchen Sink | Home Repair Tutor">
            <a:extLst>
              <a:ext uri="{FF2B5EF4-FFF2-40B4-BE49-F238E27FC236}">
                <a16:creationId xmlns:a16="http://schemas.microsoft.com/office/drawing/2014/main" id="{02FB97BD-29DF-4726-8701-8BFEAB0F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724025"/>
            <a:ext cx="571500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Why Is Your Bathroom Sink Clogged? | Order A Plumber">
            <a:extLst>
              <a:ext uri="{FF2B5EF4-FFF2-40B4-BE49-F238E27FC236}">
                <a16:creationId xmlns:a16="http://schemas.microsoft.com/office/drawing/2014/main" id="{79649B9E-8CEA-4198-B338-FC5A6EA92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806" y="591482"/>
            <a:ext cx="3995184" cy="24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ow to Unclog a Sink: 10 Steps (with Pictures) - wikiHow">
            <a:extLst>
              <a:ext uri="{FF2B5EF4-FFF2-40B4-BE49-F238E27FC236}">
                <a16:creationId xmlns:a16="http://schemas.microsoft.com/office/drawing/2014/main" id="{42DD3F1F-60F4-4991-A55B-549CF33E66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How to Unclog a Sink: 10 Steps (with Pictures) - wikiHow">
            <a:extLst>
              <a:ext uri="{FF2B5EF4-FFF2-40B4-BE49-F238E27FC236}">
                <a16:creationId xmlns:a16="http://schemas.microsoft.com/office/drawing/2014/main" id="{7B971243-11BC-4C28-A4F7-E6DC579739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How to Unclog a Sink: 10 Steps (with Pictures) - wikiHow">
            <a:extLst>
              <a:ext uri="{FF2B5EF4-FFF2-40B4-BE49-F238E27FC236}">
                <a16:creationId xmlns:a16="http://schemas.microsoft.com/office/drawing/2014/main" id="{C9A50459-443E-415C-9A47-6379D3CDF0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How to Unclog a Sink: 10 Steps (with Pictures) - wikiHow">
            <a:extLst>
              <a:ext uri="{FF2B5EF4-FFF2-40B4-BE49-F238E27FC236}">
                <a16:creationId xmlns:a16="http://schemas.microsoft.com/office/drawing/2014/main" id="{6441A6D3-6C66-4E9D-9422-FAAA01FC2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550A1B-B5E5-4734-810E-1F9A8567B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036" y="4245638"/>
            <a:ext cx="3446537" cy="2584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BF330F-78D3-4E04-B447-E5F9CB4C1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4774" y="3420591"/>
            <a:ext cx="3028222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5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78" y="649639"/>
            <a:ext cx="9891243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What do you do if ….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DF4801-5726-4D08-A5D6-172D8CEF3228}"/>
              </a:ext>
            </a:extLst>
          </p:cNvPr>
          <p:cNvSpPr txBox="1">
            <a:spLocks/>
          </p:cNvSpPr>
          <p:nvPr/>
        </p:nvSpPr>
        <p:spPr bwMode="auto">
          <a:xfrm>
            <a:off x="1326839" y="2386103"/>
            <a:ext cx="989124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aseline="0">
                <a:solidFill>
                  <a:srgbClr val="11193E"/>
                </a:solidFill>
                <a:latin typeface="Haettenschweiler" panose="020B070604090206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a pipe starts leaking?</a:t>
            </a:r>
          </a:p>
        </p:txBody>
      </p:sp>
      <p:pic>
        <p:nvPicPr>
          <p:cNvPr id="15362" name="Picture 2" descr="What to Do When the Pipes in Your Bathroom Are Leaking: Tips from Plumbing  Experts - The Home Project | ServiceMarket">
            <a:extLst>
              <a:ext uri="{FF2B5EF4-FFF2-40B4-BE49-F238E27FC236}">
                <a16:creationId xmlns:a16="http://schemas.microsoft.com/office/drawing/2014/main" id="{85EADBEC-CEE3-48CB-B0FA-DB5E339AB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61" y="3709897"/>
            <a:ext cx="5281184" cy="283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55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78" y="649639"/>
            <a:ext cx="9891243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What do you do if ….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DF4801-5726-4D08-A5D6-172D8CEF3228}"/>
              </a:ext>
            </a:extLst>
          </p:cNvPr>
          <p:cNvSpPr txBox="1">
            <a:spLocks/>
          </p:cNvSpPr>
          <p:nvPr/>
        </p:nvSpPr>
        <p:spPr bwMode="auto">
          <a:xfrm>
            <a:off x="409301" y="1798768"/>
            <a:ext cx="989124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aseline="0">
                <a:solidFill>
                  <a:srgbClr val="11193E"/>
                </a:solidFill>
                <a:latin typeface="Haettenschweiler" panose="020B070604090206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the air conditioner breaks?</a:t>
            </a:r>
          </a:p>
        </p:txBody>
      </p:sp>
      <p:pic>
        <p:nvPicPr>
          <p:cNvPr id="17410" name="Picture 2" descr="Sweating Fat Cat Sticker by Platonic Games for iOS &amp; Android | GIPHY">
            <a:extLst>
              <a:ext uri="{FF2B5EF4-FFF2-40B4-BE49-F238E27FC236}">
                <a16:creationId xmlns:a16="http://schemas.microsoft.com/office/drawing/2014/main" id="{EBB6DE41-5F15-4E9F-BDE5-0791E1BF33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151" y="3313841"/>
            <a:ext cx="3690848" cy="36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Broken Air Conditioner? 7 Signs That You Need AC Repair ASAP">
            <a:extLst>
              <a:ext uri="{FF2B5EF4-FFF2-40B4-BE49-F238E27FC236}">
                <a16:creationId xmlns:a16="http://schemas.microsoft.com/office/drawing/2014/main" id="{53D738BA-DF9B-4EED-BD59-3CE2A217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263" y="2947897"/>
            <a:ext cx="513635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590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78" y="649639"/>
            <a:ext cx="9891243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What do you do if ….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DF4801-5726-4D08-A5D6-172D8CEF3228}"/>
              </a:ext>
            </a:extLst>
          </p:cNvPr>
          <p:cNvSpPr txBox="1">
            <a:spLocks/>
          </p:cNvSpPr>
          <p:nvPr/>
        </p:nvSpPr>
        <p:spPr bwMode="auto">
          <a:xfrm>
            <a:off x="409301" y="1798768"/>
            <a:ext cx="989124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aseline="0">
                <a:solidFill>
                  <a:srgbClr val="11193E"/>
                </a:solidFill>
                <a:latin typeface="Haettenschweiler" panose="020B070604090206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there’s damage on the wall?</a:t>
            </a:r>
          </a:p>
        </p:txBody>
      </p:sp>
      <p:pic>
        <p:nvPicPr>
          <p:cNvPr id="18434" name="Picture 2" descr="How to Hang Curtains on Plaster Walls - A Butterfly House">
            <a:extLst>
              <a:ext uri="{FF2B5EF4-FFF2-40B4-BE49-F238E27FC236}">
                <a16:creationId xmlns:a16="http://schemas.microsoft.com/office/drawing/2014/main" id="{98FBE5E8-2B64-4C15-806E-D8B41C052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85" y="3022248"/>
            <a:ext cx="4772025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Erase-A-Hole - Fills Holes In Plaster, Drywall, and Wood">
            <a:extLst>
              <a:ext uri="{FF2B5EF4-FFF2-40B4-BE49-F238E27FC236}">
                <a16:creationId xmlns:a16="http://schemas.microsoft.com/office/drawing/2014/main" id="{AF29F81D-87FA-4501-B49B-0C1F22B78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57" y="3657598"/>
            <a:ext cx="2924355" cy="292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73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749" y="527917"/>
            <a:ext cx="10006641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Finding a safe apartment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7617" y="4768410"/>
            <a:ext cx="4194383" cy="933629"/>
          </a:xfrm>
        </p:spPr>
        <p:txBody>
          <a:bodyPr>
            <a:no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When I viewed the apartment was there mold, cracks, holes, bugs, and clean premises?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407035" y="3207888"/>
            <a:ext cx="26540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latin typeface="Comic Sans MS" panose="030F0702030302020204" pitchFamily="66" charset="0"/>
              </a:rPr>
              <a:t>Is it near work or school?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14624" y="5390500"/>
            <a:ext cx="3381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latin typeface="Comic Sans MS" panose="030F0702030302020204" pitchFamily="66" charset="0"/>
              </a:rPr>
              <a:t>Is it an open space instead of in an alley?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44903" y="3143966"/>
            <a:ext cx="29751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latin typeface="Comic Sans MS" panose="030F0702030302020204" pitchFamily="66" charset="0"/>
              </a:rPr>
              <a:t>Are there lights to see at night?</a:t>
            </a:r>
          </a:p>
        </p:txBody>
      </p:sp>
      <p:pic>
        <p:nvPicPr>
          <p:cNvPr id="15" name="Picture 14" descr="Street light - Wikipedi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01551"/>
            <a:ext cx="1828479" cy="1371359"/>
          </a:xfrm>
          <a:prstGeom prst="rect">
            <a:avLst/>
          </a:prstGeom>
        </p:spPr>
      </p:pic>
      <p:pic>
        <p:nvPicPr>
          <p:cNvPr id="16" name="Picture 15" descr="It Just Got Easier for Cities to Design Walkable, Bikeable Streets | Streetsblog US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92" y="3877028"/>
            <a:ext cx="2741478" cy="1513472"/>
          </a:xfrm>
          <a:prstGeom prst="rect">
            <a:avLst/>
          </a:prstGeom>
        </p:spPr>
      </p:pic>
      <p:pic>
        <p:nvPicPr>
          <p:cNvPr id="19" name="Picture 18" descr="Chilean earthquakes: in pictures - Wikinews, the free news sour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629" y="3209133"/>
            <a:ext cx="2134358" cy="1425876"/>
          </a:xfrm>
          <a:prstGeom prst="rect">
            <a:avLst/>
          </a:prstGeom>
        </p:spPr>
      </p:pic>
      <p:pic>
        <p:nvPicPr>
          <p:cNvPr id="1026" name="Picture 2" descr="On the First Day of School, an Indiana Student Tests Positive for  Coronavirus - The New York Times">
            <a:extLst>
              <a:ext uri="{FF2B5EF4-FFF2-40B4-BE49-F238E27FC236}">
                <a16:creationId xmlns:a16="http://schemas.microsoft.com/office/drawing/2014/main" id="{518DF0E8-0441-47B6-B854-1735E558E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58" y="1678241"/>
            <a:ext cx="1463700" cy="14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11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01" y="506034"/>
            <a:ext cx="10455216" cy="762000"/>
          </a:xfrm>
        </p:spPr>
        <p:txBody>
          <a:bodyPr>
            <a:noAutofit/>
          </a:bodyPr>
          <a:lstStyle/>
          <a:p>
            <a:r>
              <a:rPr lang="es-ES" sz="5900" b="1" dirty="0" err="1">
                <a:latin typeface="Comic Sans MS" panose="030F0702030302020204" pitchFamily="66" charset="0"/>
              </a:rPr>
              <a:t>Apartment</a:t>
            </a:r>
            <a:r>
              <a:rPr lang="es-ES" sz="5900" b="1" dirty="0">
                <a:latin typeface="Comic Sans MS" panose="030F0702030302020204" pitchFamily="66" charset="0"/>
              </a:rPr>
              <a:t> Rules</a:t>
            </a:r>
            <a:endParaRPr lang="en-US" sz="59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Image result for hanging clothes balco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308" y="1529093"/>
            <a:ext cx="4065542" cy="258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t Dog GIF - Cat Dog Cute - Discover &amp; Share GIFs">
            <a:extLst>
              <a:ext uri="{FF2B5EF4-FFF2-40B4-BE49-F238E27FC236}">
                <a16:creationId xmlns:a16="http://schemas.microsoft.com/office/drawing/2014/main" id="{E2DA1B49-A935-496B-B55E-122AA797F8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499" y="1529093"/>
            <a:ext cx="2095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0 Easy Beginner Skateboard Tricks (featuring VLSkate!) - Board Blazers">
            <a:extLst>
              <a:ext uri="{FF2B5EF4-FFF2-40B4-BE49-F238E27FC236}">
                <a16:creationId xmlns:a16="http://schemas.microsoft.com/office/drawing/2014/main" id="{EE0E5591-792F-4B50-913F-7534DF447D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3" y="1736594"/>
            <a:ext cx="3691043" cy="20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ud Music GIFs | Tenor">
            <a:extLst>
              <a:ext uri="{FF2B5EF4-FFF2-40B4-BE49-F238E27FC236}">
                <a16:creationId xmlns:a16="http://schemas.microsoft.com/office/drawing/2014/main" id="{5179B497-75C9-4146-90E0-24456F0AE1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748" y="4458402"/>
            <a:ext cx="3782503" cy="213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House Party GIF by Big Brother Canada - Find &amp; Share on GIPHY">
            <a:extLst>
              <a:ext uri="{FF2B5EF4-FFF2-40B4-BE49-F238E27FC236}">
                <a16:creationId xmlns:a16="http://schemas.microsoft.com/office/drawing/2014/main" id="{65498775-F6D2-4034-838D-BA637B758D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134" y="4458402"/>
            <a:ext cx="3790144" cy="213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aking out the trash. An intro into garbage collection | by Terrance Koar |  Medium">
            <a:extLst>
              <a:ext uri="{FF2B5EF4-FFF2-40B4-BE49-F238E27FC236}">
                <a16:creationId xmlns:a16="http://schemas.microsoft.com/office/drawing/2014/main" id="{43B7F585-EE67-4277-96AE-3489AC83F6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3" y="4334923"/>
            <a:ext cx="3722656" cy="28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91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01" y="356742"/>
            <a:ext cx="9353009" cy="1170130"/>
          </a:xfrm>
        </p:spPr>
        <p:txBody>
          <a:bodyPr>
            <a:norm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In Case of Fire</a:t>
            </a:r>
            <a:endParaRPr lang="es-US" sz="5900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5274" y="1714501"/>
            <a:ext cx="6996024" cy="4272231"/>
          </a:xfrm>
        </p:spPr>
        <p:txBody>
          <a:bodyPr>
            <a:normAutofit/>
          </a:bodyPr>
          <a:lstStyle/>
          <a:p>
            <a:endParaRPr lang="en-US" sz="2600" dirty="0">
              <a:latin typeface="Comic Sans MS" panose="030F0702030302020204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Know where your fire extinguisher is and how to use it before cooking</a:t>
            </a:r>
            <a:br>
              <a:rPr lang="en-US" sz="2800" dirty="0">
                <a:latin typeface="Comic Sans MS" panose="030F0702030302020204" pitchFamily="66" charset="0"/>
              </a:rPr>
            </a:br>
            <a:endParaRPr lang="en-US" sz="2800" dirty="0">
              <a:latin typeface="Comic Sans MS" panose="030F0702030302020204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If you are unable to put out the fire, call 911 immediately and exit the house</a:t>
            </a:r>
          </a:p>
          <a:p>
            <a:r>
              <a:rPr lang="en-US" dirty="0"/>
              <a:t> </a:t>
            </a:r>
            <a:endParaRPr lang="es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81" y="1755051"/>
            <a:ext cx="1592437" cy="2120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174" y="4835736"/>
            <a:ext cx="3152930" cy="1923691"/>
          </a:xfrm>
          <a:prstGeom prst="rect">
            <a:avLst/>
          </a:prstGeom>
        </p:spPr>
      </p:pic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421" y="4835735"/>
            <a:ext cx="2436075" cy="192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ow to Use a Fire Extinguisher">
            <a:extLst>
              <a:ext uri="{FF2B5EF4-FFF2-40B4-BE49-F238E27FC236}">
                <a16:creationId xmlns:a16="http://schemas.microsoft.com/office/drawing/2014/main" id="{42C89A72-6D3E-4EC5-A775-99C8FDC6E1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913" y="1768611"/>
            <a:ext cx="3765453" cy="212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86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B15E2EA-597C-4733-924A-F75B81846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65" y="474669"/>
            <a:ext cx="9353009" cy="1170130"/>
          </a:xfrm>
        </p:spPr>
        <p:txBody>
          <a:bodyPr>
            <a:norm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Smoke Detectors</a:t>
            </a:r>
            <a:endParaRPr lang="es-US" sz="5900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660384"/>
            <a:ext cx="9982200" cy="45259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There are several smoke detectors in your apartment.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These detectors beep loudly if they detect smoke.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If you hear a smoke detector noise, safely find the source and then if it’s a fire call 911.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Make sure that the smoke detector has a full battery.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Contact your landlord immediately if the smoke alarm makes a small beeping noise.</a:t>
            </a:r>
            <a:endParaRPr lang="es-US" sz="2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1752601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AutoShape 2" descr="Image result for smoke detector"/>
          <p:cNvSpPr>
            <a:spLocks noChangeAspect="1" noChangeArrowheads="1"/>
          </p:cNvSpPr>
          <p:nvPr/>
        </p:nvSpPr>
        <p:spPr bwMode="auto">
          <a:xfrm>
            <a:off x="1679575" y="-1385888"/>
            <a:ext cx="41148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AutoShape 4" descr="Image result for smoke detector"/>
          <p:cNvSpPr>
            <a:spLocks noChangeAspect="1" noChangeArrowheads="1"/>
          </p:cNvSpPr>
          <p:nvPr/>
        </p:nvSpPr>
        <p:spPr bwMode="auto">
          <a:xfrm>
            <a:off x="1831975" y="-1233488"/>
            <a:ext cx="41148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2054" name="Picture 6" descr="Image result for smoke det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011" y="-108121"/>
            <a:ext cx="2513139" cy="176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19491" y="6251362"/>
            <a:ext cx="4416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EXAMPLE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  <a:hlinkClick r:id="rId3"/>
              </a:rPr>
              <a:t>https://youtu.be/4gryBwY5Bfw</a:t>
            </a:r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A7663D-74E6-4651-ABD6-8CFA8842F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408" y="4782657"/>
            <a:ext cx="6411403" cy="279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7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391" y="561108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5900" b="1" dirty="0">
                <a:latin typeface="Comic Sans MS" panose="030F0702030302020204" pitchFamily="66" charset="0"/>
              </a:rPr>
              <a:t>Electricity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199"/>
            <a:ext cx="10230928" cy="4557623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Turn off lights and air conditioner when you leave</a:t>
            </a:r>
          </a:p>
          <a:p>
            <a:pPr lvl="1"/>
            <a:r>
              <a:rPr lang="en-US" sz="2800" dirty="0">
                <a:latin typeface="Comic Sans MS" panose="030F0702030302020204" pitchFamily="66" charset="0"/>
              </a:rPr>
              <a:t>Lower electric bill</a:t>
            </a:r>
          </a:p>
          <a:p>
            <a:pPr lvl="2"/>
            <a:r>
              <a:rPr lang="en-US" sz="2800" dirty="0">
                <a:latin typeface="Comic Sans MS" panose="030F0702030302020204" pitchFamily="66" charset="0"/>
              </a:rPr>
              <a:t>If you ever cannot afford your electric bill or other bills, you can get 1 time/year emergency assistance by applying for LIHEAP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Do not overload a power strip</a:t>
            </a:r>
          </a:p>
          <a:p>
            <a:pPr lvl="1"/>
            <a:r>
              <a:rPr lang="en-US" sz="2800" dirty="0">
                <a:latin typeface="Comic Sans MS" panose="030F0702030302020204" pitchFamily="66" charset="0"/>
              </a:rPr>
              <a:t>Less risk of fire</a:t>
            </a:r>
          </a:p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Lightbulb Bulb Sticker by Slingshot Group for iOS &amp; Android | GIPHY">
            <a:extLst>
              <a:ext uri="{FF2B5EF4-FFF2-40B4-BE49-F238E27FC236}">
                <a16:creationId xmlns:a16="http://schemas.microsoft.com/office/drawing/2014/main" id="{FA870042-52AE-4AAF-A6E3-A774BC5BBF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72" y="-147368"/>
            <a:ext cx="2128567" cy="212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verload Power Strip Stock Video Footage - 4K and HD Video Clips |  Shutterstock">
            <a:extLst>
              <a:ext uri="{FF2B5EF4-FFF2-40B4-BE49-F238E27FC236}">
                <a16:creationId xmlns:a16="http://schemas.microsoft.com/office/drawing/2014/main" id="{62EFFCDB-9653-4437-A910-6D8DCF427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129" y="3967072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83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Safety considerations - Ausgrid">
            <a:extLst>
              <a:ext uri="{FF2B5EF4-FFF2-40B4-BE49-F238E27FC236}">
                <a16:creationId xmlns:a16="http://schemas.microsoft.com/office/drawing/2014/main" id="{C4D9CC0C-0684-4D44-925D-F240D5C64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55" y="1394063"/>
            <a:ext cx="2899825" cy="289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46" y="280037"/>
            <a:ext cx="8229600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Dangers</a:t>
            </a: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175EF432-D954-4032-AE95-E3FAA4AE3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9457"/>
            <a:ext cx="5319118" cy="260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28356B2E-2877-413F-B208-3D7260E3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46" y="4091452"/>
            <a:ext cx="5319119" cy="260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What To Do If You Drop Your Phone In Water – Switched On Insurance">
            <a:extLst>
              <a:ext uri="{FF2B5EF4-FFF2-40B4-BE49-F238E27FC236}">
                <a16:creationId xmlns:a16="http://schemas.microsoft.com/office/drawing/2014/main" id="{0387B104-6795-4876-872A-AA9C0F7A3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380" y="-185198"/>
            <a:ext cx="2749310" cy="274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E60A5E-B1DD-4F9A-B722-0FF3F6BD3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337" y="4438618"/>
            <a:ext cx="4451663" cy="241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6BA55C3-F8D8-4FAD-B4CE-EAE5335B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61" y="474188"/>
            <a:ext cx="8229600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Pool Safety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93297" y="1554598"/>
            <a:ext cx="9327329" cy="4648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>
                <a:latin typeface="Comic Sans MS" panose="030F0702030302020204" pitchFamily="66" charset="0"/>
              </a:rPr>
              <a:t>Never swim alone, or while under the influence of alcohol or medications </a:t>
            </a:r>
          </a:p>
          <a:p>
            <a:pPr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>
                <a:latin typeface="Comic Sans MS" panose="030F0702030302020204" pitchFamily="66" charset="0"/>
              </a:rPr>
              <a:t>Know where children are at all times</a:t>
            </a:r>
          </a:p>
          <a:p>
            <a:pPr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>
                <a:latin typeface="Comic Sans MS" panose="030F0702030302020204" pitchFamily="66" charset="0"/>
              </a:rPr>
              <a:t>If you leave the pool area, take the children and belongings with you </a:t>
            </a:r>
          </a:p>
          <a:p>
            <a:pPr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>
                <a:latin typeface="Comic Sans MS" panose="030F0702030302020204" pitchFamily="66" charset="0"/>
              </a:rPr>
              <a:t>Always have a “designated watcher”  </a:t>
            </a:r>
          </a:p>
          <a:p>
            <a:pPr marL="0" indent="0">
              <a:buNone/>
              <a:defRPr/>
            </a:pPr>
            <a:endParaRPr lang="en-US" sz="2800" dirty="0"/>
          </a:p>
        </p:txBody>
      </p:sp>
      <p:pic>
        <p:nvPicPr>
          <p:cNvPr id="13317" name="Content Placeholder 6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838948" y="993211"/>
            <a:ext cx="1924050" cy="2381250"/>
          </a:xfrm>
        </p:spPr>
      </p:pic>
      <p:pic>
        <p:nvPicPr>
          <p:cNvPr id="3074" name="Picture 2" descr="Image result for apartment poo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/>
          <a:stretch/>
        </p:blipFill>
        <p:spPr bwMode="auto">
          <a:xfrm>
            <a:off x="9194800" y="3609975"/>
            <a:ext cx="2813625" cy="183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lifesaving pool devi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703" y="5772150"/>
            <a:ext cx="41910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97" y="483548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Laundry 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34176"/>
            <a:ext cx="7877028" cy="42672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Some require quarters or a laundry card with money on it to pay for each load – approximately $1.25-1.50 each</a:t>
            </a:r>
          </a:p>
          <a:p>
            <a:endParaRPr lang="en-US" sz="1100" dirty="0"/>
          </a:p>
          <a:p>
            <a:r>
              <a:rPr lang="en-US" dirty="0">
                <a:latin typeface="Comic Sans MS" panose="030F0702030302020204" pitchFamily="66" charset="0"/>
              </a:rPr>
              <a:t>Put in your own detergent</a:t>
            </a:r>
          </a:p>
          <a:p>
            <a:endParaRPr lang="en-US" sz="1100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Remember to take your clothes out on time</a:t>
            </a:r>
          </a:p>
          <a:p>
            <a:endParaRPr lang="en-US" sz="1100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Take the lint out of the trap </a:t>
            </a:r>
          </a:p>
        </p:txBody>
      </p:sp>
      <p:pic>
        <p:nvPicPr>
          <p:cNvPr id="4" name="Picture 3" descr="File:Laundryroo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115" y="2568864"/>
            <a:ext cx="3727885" cy="28420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2287" y="1480692"/>
            <a:ext cx="113061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latin typeface="Comic Sans MS" panose="030F0702030302020204" pitchFamily="66" charset="0"/>
              </a:rPr>
              <a:t>You may have the washer and dryer in your unit, but you may have a laundry facility for the community</a:t>
            </a:r>
          </a:p>
        </p:txBody>
      </p:sp>
      <p:pic>
        <p:nvPicPr>
          <p:cNvPr id="7" name="Picture 6" descr="Clock Deadline Alarm · Free photo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226" y="4306012"/>
            <a:ext cx="952602" cy="703536"/>
          </a:xfrm>
          <a:prstGeom prst="rect">
            <a:avLst/>
          </a:prstGeom>
        </p:spPr>
      </p:pic>
      <p:pic>
        <p:nvPicPr>
          <p:cNvPr id="8" name="Picture 7" descr="Twitter adds the most awkward version of blocklist sharing you could imagine - Boing Bo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52" y="5479837"/>
            <a:ext cx="2064663" cy="1378163"/>
          </a:xfrm>
          <a:prstGeom prst="rect">
            <a:avLst/>
          </a:prstGeom>
        </p:spPr>
      </p:pic>
      <p:pic>
        <p:nvPicPr>
          <p:cNvPr id="9" name="Picture 8" descr="Laundry card | Flickr - Photo Sharing!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21294" r="14063" b="18941"/>
          <a:stretch/>
        </p:blipFill>
        <p:spPr>
          <a:xfrm>
            <a:off x="6899774" y="3395199"/>
            <a:ext cx="1023013" cy="550520"/>
          </a:xfrm>
          <a:prstGeom prst="rect">
            <a:avLst/>
          </a:prstGeom>
        </p:spPr>
      </p:pic>
      <p:pic>
        <p:nvPicPr>
          <p:cNvPr id="10" name="Picture 9" descr="File:United States Quarter.jpg - Wikimedia Common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52" y="3456920"/>
            <a:ext cx="1023013" cy="527863"/>
          </a:xfrm>
          <a:prstGeom prst="rect">
            <a:avLst/>
          </a:prstGeom>
        </p:spPr>
      </p:pic>
      <p:pic>
        <p:nvPicPr>
          <p:cNvPr id="11" name="Picture 10" descr="liquid laundry detergent pouring into a cup | www.yourbestdi… | Flickr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15" y="4064240"/>
            <a:ext cx="1055304" cy="7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6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783" y="471334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Problems</a:t>
            </a:r>
          </a:p>
        </p:txBody>
      </p:sp>
      <p:sp>
        <p:nvSpPr>
          <p:cNvPr id="4" name="Rectangle 3"/>
          <p:cNvSpPr/>
          <p:nvPr/>
        </p:nvSpPr>
        <p:spPr>
          <a:xfrm>
            <a:off x="216548" y="1677425"/>
            <a:ext cx="8769835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Comic Sans MS" panose="030F0702030302020204" pitchFamily="66" charset="0"/>
              </a:rPr>
              <a:t>Watch for bed bugs in used furniture that you bring into your home.</a:t>
            </a: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800" kern="0" dirty="0">
              <a:latin typeface="Comic Sans MS" panose="030F0702030302020204" pitchFamily="66" charset="0"/>
            </a:endParaRP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Comic Sans MS" panose="030F0702030302020204" pitchFamily="66" charset="0"/>
              </a:rPr>
              <a:t>Keep your mattress off the ground.</a:t>
            </a: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800" kern="0" dirty="0">
              <a:latin typeface="Comic Sans MS" panose="030F0702030302020204" pitchFamily="66" charset="0"/>
            </a:endParaRP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Comic Sans MS" panose="030F0702030302020204" pitchFamily="66" charset="0"/>
              </a:rPr>
              <a:t>Ants and roaches – clean up spills, crumbs and vacuum frequently.</a:t>
            </a:r>
            <a:endParaRPr lang="en-US" sz="2000" kern="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383" y="2205678"/>
            <a:ext cx="2989069" cy="1990875"/>
          </a:xfrm>
          <a:prstGeom prst="rect">
            <a:avLst/>
          </a:prstGeom>
        </p:spPr>
      </p:pic>
      <p:pic>
        <p:nvPicPr>
          <p:cNvPr id="3" name="Picture 2" descr="Isolated Exist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101" y="4805034"/>
            <a:ext cx="2267095" cy="1598302"/>
          </a:xfrm>
          <a:prstGeom prst="rect">
            <a:avLst/>
          </a:prstGeom>
        </p:spPr>
      </p:pic>
      <p:pic>
        <p:nvPicPr>
          <p:cNvPr id="6" name="Picture 5" descr="ant 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36" y="5550151"/>
            <a:ext cx="1466850" cy="1466850"/>
          </a:xfrm>
          <a:prstGeom prst="rect">
            <a:avLst/>
          </a:prstGeom>
        </p:spPr>
      </p:pic>
      <p:pic>
        <p:nvPicPr>
          <p:cNvPr id="7" name="Picture 6" descr="Roach 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26" y="5379361"/>
            <a:ext cx="1416693" cy="10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00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A6A57CC-30FF-46E1-96F6-3739A777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0" y="465251"/>
            <a:ext cx="8440947" cy="762000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Cleaning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3850" y="1763989"/>
            <a:ext cx="10363200" cy="4267200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Supplies:</a:t>
            </a:r>
          </a:p>
          <a:p>
            <a:pPr lvl="1"/>
            <a:r>
              <a:rPr lang="en-US" sz="2800" dirty="0">
                <a:latin typeface="Comic Sans MS" panose="030F0702030302020204" pitchFamily="66" charset="0"/>
              </a:rPr>
              <a:t>Broom &amp; Mop</a:t>
            </a:r>
          </a:p>
          <a:p>
            <a:pPr lvl="1"/>
            <a:r>
              <a:rPr lang="en-US" sz="2800" dirty="0">
                <a:latin typeface="Comic Sans MS" panose="030F0702030302020204" pitchFamily="66" charset="0"/>
              </a:rPr>
              <a:t>Vacuum</a:t>
            </a:r>
          </a:p>
          <a:p>
            <a:pPr lvl="1"/>
            <a:r>
              <a:rPr lang="en-US" sz="2800" dirty="0">
                <a:latin typeface="Comic Sans MS" panose="030F0702030302020204" pitchFamily="66" charset="0"/>
              </a:rPr>
              <a:t>Anti-bacterial wipes</a:t>
            </a:r>
          </a:p>
          <a:p>
            <a:pPr lvl="1"/>
            <a:r>
              <a:rPr lang="en-US" sz="2800" dirty="0">
                <a:latin typeface="Comic Sans MS" panose="030F0702030302020204" pitchFamily="66" charset="0"/>
              </a:rPr>
              <a:t>Paper towels</a:t>
            </a:r>
          </a:p>
          <a:p>
            <a:pPr lvl="1"/>
            <a:r>
              <a:rPr lang="en-US" sz="2800" dirty="0">
                <a:latin typeface="Comic Sans MS" panose="030F0702030302020204" pitchFamily="66" charset="0"/>
              </a:rPr>
              <a:t>Bleach</a:t>
            </a:r>
          </a:p>
          <a:p>
            <a:pPr lvl="1"/>
            <a:r>
              <a:rPr lang="en-US" sz="2800" dirty="0">
                <a:latin typeface="Comic Sans MS" panose="030F0702030302020204" pitchFamily="66" charset="0"/>
              </a:rPr>
              <a:t>Toilet bowl cleaner</a:t>
            </a:r>
          </a:p>
          <a:p>
            <a:pPr lvl="1"/>
            <a:r>
              <a:rPr lang="en-US" sz="2800" dirty="0">
                <a:latin typeface="Comic Sans MS" panose="030F0702030302020204" pitchFamily="66" charset="0"/>
              </a:rPr>
              <a:t>Dish soap</a:t>
            </a:r>
          </a:p>
        </p:txBody>
      </p:sp>
      <p:sp>
        <p:nvSpPr>
          <p:cNvPr id="2" name="Rectangle 1"/>
          <p:cNvSpPr/>
          <p:nvPr/>
        </p:nvSpPr>
        <p:spPr>
          <a:xfrm>
            <a:off x="5508681" y="5719459"/>
            <a:ext cx="6517283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You will be charged a fee if you do not leave the apartment completely clean at move-out</a:t>
            </a:r>
          </a:p>
        </p:txBody>
      </p:sp>
      <p:pic>
        <p:nvPicPr>
          <p:cNvPr id="3" name="Picture 2" descr="Broom Ragpicker Mop · Free photo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90" y="1659760"/>
            <a:ext cx="1796807" cy="1187577"/>
          </a:xfrm>
          <a:prstGeom prst="rect">
            <a:avLst/>
          </a:prstGeom>
        </p:spPr>
      </p:pic>
      <p:pic>
        <p:nvPicPr>
          <p:cNvPr id="4" name="Picture 3" descr="301 Moved Permanentl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458" y="2991943"/>
            <a:ext cx="1499562" cy="1499562"/>
          </a:xfrm>
          <a:prstGeom prst="rect">
            <a:avLst/>
          </a:prstGeom>
        </p:spPr>
      </p:pic>
      <p:pic>
        <p:nvPicPr>
          <p:cNvPr id="5" name="Picture 4" descr="Steece's Pieces: Potty Training Quadruplets-10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010" y="1612129"/>
            <a:ext cx="1244721" cy="1394088"/>
          </a:xfrm>
          <a:prstGeom prst="rect">
            <a:avLst/>
          </a:prstGeom>
        </p:spPr>
      </p:pic>
      <p:pic>
        <p:nvPicPr>
          <p:cNvPr id="9" name="Picture 8" descr="The 20 Biggest Wastes of Money and How to Avoid The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24" y="3111335"/>
            <a:ext cx="1466850" cy="1397175"/>
          </a:xfrm>
          <a:prstGeom prst="rect">
            <a:avLst/>
          </a:prstGeom>
        </p:spPr>
      </p:pic>
      <p:pic>
        <p:nvPicPr>
          <p:cNvPr id="10" name="Picture 9" descr="How To Disinfect And Clean Bath Toy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664" y="1600966"/>
            <a:ext cx="1877933" cy="1251173"/>
          </a:xfrm>
          <a:prstGeom prst="rect">
            <a:avLst/>
          </a:prstGeom>
        </p:spPr>
      </p:pic>
      <p:pic>
        <p:nvPicPr>
          <p:cNvPr id="11" name="Picture 10" descr="Home economics/How to clean a toilet - Wikiversit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065" y="3095552"/>
            <a:ext cx="1425120" cy="1425120"/>
          </a:xfrm>
          <a:prstGeom prst="rect">
            <a:avLst/>
          </a:prstGeom>
        </p:spPr>
      </p:pic>
      <p:pic>
        <p:nvPicPr>
          <p:cNvPr id="12" name="Picture 11" descr="acid base - How does % purity on household products work? - Chemistry Stack Exchange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1" r="18968"/>
          <a:stretch/>
        </p:blipFill>
        <p:spPr>
          <a:xfrm>
            <a:off x="9656572" y="2951566"/>
            <a:ext cx="657225" cy="1158702"/>
          </a:xfrm>
          <a:prstGeom prst="rect">
            <a:avLst/>
          </a:prstGeom>
        </p:spPr>
      </p:pic>
      <p:pic>
        <p:nvPicPr>
          <p:cNvPr id="13" name="Picture 12" descr="Its A 10 Miracle Leave In Produc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88" y="1602406"/>
            <a:ext cx="1433237" cy="1433237"/>
          </a:xfrm>
          <a:prstGeom prst="rect">
            <a:avLst/>
          </a:prstGeom>
        </p:spPr>
      </p:pic>
      <p:pic>
        <p:nvPicPr>
          <p:cNvPr id="14" name="Picture 13" descr="maintenance - Reusable gloves for bike repairs? - Bicycles Stack Exchang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182" y="3136205"/>
            <a:ext cx="1684193" cy="137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6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421" y="1566553"/>
            <a:ext cx="11346611" cy="138368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Comic Sans MS" panose="030F0702030302020204" pitchFamily="66" charset="0"/>
              </a:rPr>
              <a:t>You are responsible for keeping your home clean. 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Comic Sans MS" panose="030F0702030302020204" pitchFamily="66" charset="0"/>
              </a:rPr>
              <a:t>Find out where/when you bring trash and recycling.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60285-4BE4-484D-92ED-B282A2BA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049" y="3609930"/>
            <a:ext cx="7962900" cy="3386093"/>
          </a:xfrm>
          <a:prstGeom prst="rect">
            <a:avLst/>
          </a:prstGeom>
        </p:spPr>
      </p:pic>
      <p:pic>
        <p:nvPicPr>
          <p:cNvPr id="7172" name="Picture 4" descr="Cleaning GIF by SpongeBob SquarePants - Find &amp; Share on GIPHY">
            <a:extLst>
              <a:ext uri="{FF2B5EF4-FFF2-40B4-BE49-F238E27FC236}">
                <a16:creationId xmlns:a16="http://schemas.microsoft.com/office/drawing/2014/main" id="{58EB2123-DE1B-4BD0-94F2-7E963C8D6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2168"/>
            <a:ext cx="4490049" cy="322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E3CE41-4925-4D1C-8E35-51D63E04C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0" y="465251"/>
            <a:ext cx="8440947" cy="762000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Cleaning</a:t>
            </a:r>
          </a:p>
        </p:txBody>
      </p:sp>
    </p:spTree>
    <p:extLst>
      <p:ext uri="{BB962C8B-B14F-4D97-AF65-F5344CB8AC3E}">
        <p14:creationId xmlns:p14="http://schemas.microsoft.com/office/powerpoint/2010/main" val="708524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480" y="473501"/>
            <a:ext cx="13277833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An affordable apartment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7EB1DF5A-6136-4DA3-B56B-3AFD88BAD7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437110"/>
              </p:ext>
            </p:extLst>
          </p:nvPr>
        </p:nvGraphicFramePr>
        <p:xfrm>
          <a:off x="389577" y="1811344"/>
          <a:ext cx="6644108" cy="24718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22054">
                  <a:extLst>
                    <a:ext uri="{9D8B030D-6E8A-4147-A177-3AD203B41FA5}">
                      <a16:colId xmlns:a16="http://schemas.microsoft.com/office/drawing/2014/main" val="2027274702"/>
                    </a:ext>
                  </a:extLst>
                </a:gridCol>
                <a:gridCol w="3322054">
                  <a:extLst>
                    <a:ext uri="{9D8B030D-6E8A-4147-A177-3AD203B41FA5}">
                      <a16:colId xmlns:a16="http://schemas.microsoft.com/office/drawing/2014/main" val="1914793526"/>
                    </a:ext>
                  </a:extLst>
                </a:gridCol>
              </a:tblGrid>
              <a:tr h="6179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906793"/>
                  </a:ext>
                </a:extLst>
              </a:tr>
              <a:tr h="61795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Wages from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$1200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51897"/>
                  </a:ext>
                </a:extLst>
              </a:tr>
              <a:tr h="61795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Income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$200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073209"/>
                  </a:ext>
                </a:extLst>
              </a:tr>
              <a:tr h="61795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Income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001402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4A7065-C7ED-4476-ADFA-24B1982B79C8}"/>
              </a:ext>
            </a:extLst>
          </p:cNvPr>
          <p:cNvSpPr txBox="1">
            <a:spLocks/>
          </p:cNvSpPr>
          <p:nvPr/>
        </p:nvSpPr>
        <p:spPr bwMode="auto">
          <a:xfrm>
            <a:off x="1604514" y="4475418"/>
            <a:ext cx="7205044" cy="5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400">
                <a:solidFill>
                  <a:srgbClr val="11193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rgbClr val="11193E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800">
                <a:solidFill>
                  <a:srgbClr val="11193E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11193E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rgbClr val="11193E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4000" kern="0" dirty="0">
                <a:solidFill>
                  <a:schemeClr val="tx1"/>
                </a:solidFill>
                <a:latin typeface="Comic Sans MS" panose="030F0702030302020204" pitchFamily="66" charset="0"/>
              </a:rPr>
              <a:t>income = $1500</a:t>
            </a:r>
          </a:p>
          <a:p>
            <a:pPr marL="0" indent="0">
              <a:buFontTx/>
              <a:buNone/>
            </a:pPr>
            <a:r>
              <a:rPr lang="en-US" kern="0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9953B84-A901-4C8F-B68B-FA798A7478A2}"/>
              </a:ext>
            </a:extLst>
          </p:cNvPr>
          <p:cNvSpPr txBox="1">
            <a:spLocks/>
          </p:cNvSpPr>
          <p:nvPr/>
        </p:nvSpPr>
        <p:spPr bwMode="auto">
          <a:xfrm>
            <a:off x="7374421" y="1427755"/>
            <a:ext cx="487447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aseline="0">
                <a:solidFill>
                  <a:srgbClr val="11193E"/>
                </a:solidFill>
                <a:latin typeface="Haettenschweiler" panose="020B070604090206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9pPr>
          </a:lstStyle>
          <a:p>
            <a:r>
              <a:rPr lang="en-US" sz="4000" kern="0" dirty="0">
                <a:solidFill>
                  <a:schemeClr val="tx1"/>
                </a:solidFill>
                <a:latin typeface="Comic Sans MS" panose="030F0702030302020204" pitchFamily="66" charset="0"/>
              </a:rPr>
              <a:t>Your rent and utilities should be about </a:t>
            </a:r>
            <a:r>
              <a:rPr lang="en-US" sz="4000" kern="0" dirty="0">
                <a:solidFill>
                  <a:srgbClr val="FFC000"/>
                </a:solidFill>
                <a:latin typeface="Comic Sans MS" panose="030F0702030302020204" pitchFamily="66" charset="0"/>
              </a:rPr>
              <a:t>30%</a:t>
            </a:r>
            <a:r>
              <a:rPr lang="en-US" sz="40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4000" kern="0" dirty="0">
                <a:solidFill>
                  <a:schemeClr val="tx1"/>
                </a:solidFill>
                <a:latin typeface="Comic Sans MS" panose="030F0702030302020204" pitchFamily="66" charset="0"/>
              </a:rPr>
              <a:t>of your monthly income.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A66D734-4BC6-45A3-94B1-37BF2CEB798B}"/>
              </a:ext>
            </a:extLst>
          </p:cNvPr>
          <p:cNvSpPr txBox="1">
            <a:spLocks/>
          </p:cNvSpPr>
          <p:nvPr/>
        </p:nvSpPr>
        <p:spPr bwMode="auto">
          <a:xfrm>
            <a:off x="4080739" y="5050527"/>
            <a:ext cx="1716212" cy="141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400">
                <a:solidFill>
                  <a:srgbClr val="11193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rgbClr val="11193E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800">
                <a:solidFill>
                  <a:srgbClr val="11193E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11193E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rgbClr val="11193E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4000" u="sng" kern="0" dirty="0">
                <a:solidFill>
                  <a:schemeClr val="tx1"/>
                </a:solidFill>
                <a:latin typeface="Comic Sans MS" panose="030F0702030302020204" pitchFamily="66" charset="0"/>
              </a:rPr>
              <a:t>x 0.3 </a:t>
            </a:r>
          </a:p>
          <a:p>
            <a:pPr marL="0" indent="0">
              <a:buFontTx/>
              <a:buNone/>
            </a:pPr>
            <a:r>
              <a:rPr lang="en-US" sz="4000" kern="0" dirty="0">
                <a:solidFill>
                  <a:schemeClr val="tx1"/>
                </a:solidFill>
                <a:latin typeface="Comic Sans MS" panose="030F0702030302020204" pitchFamily="66" charset="0"/>
              </a:rPr>
              <a:t>$450</a:t>
            </a:r>
          </a:p>
          <a:p>
            <a:pPr marL="0" indent="0">
              <a:buFontTx/>
              <a:buNone/>
            </a:pPr>
            <a:r>
              <a:rPr lang="en-US" kern="0" dirty="0"/>
              <a:t>	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94B6CF-C01C-4C4F-821F-60104D756EF6}"/>
              </a:ext>
            </a:extLst>
          </p:cNvPr>
          <p:cNvSpPr txBox="1">
            <a:spLocks/>
          </p:cNvSpPr>
          <p:nvPr/>
        </p:nvSpPr>
        <p:spPr bwMode="auto">
          <a:xfrm>
            <a:off x="7121396" y="4283164"/>
            <a:ext cx="521520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aseline="0">
                <a:solidFill>
                  <a:srgbClr val="11193E"/>
                </a:solidFill>
                <a:latin typeface="Haettenschweiler" panose="020B070604090206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502377"/>
                </a:solidFill>
                <a:latin typeface="Times" pitchFamily="28" charset="0"/>
                <a:ea typeface="ＭＳ Ｐゴシック" pitchFamily="28" charset="-128"/>
              </a:defRPr>
            </a:lvl9pPr>
          </a:lstStyle>
          <a:p>
            <a:r>
              <a:rPr lang="en-US" sz="4000" kern="0" dirty="0">
                <a:solidFill>
                  <a:schemeClr val="tx1"/>
                </a:solidFill>
                <a:latin typeface="Comic Sans MS" panose="030F0702030302020204" pitchFamily="66" charset="0"/>
              </a:rPr>
              <a:t>If it is more than 30%, you will have a difficult time paying for other things.</a:t>
            </a:r>
          </a:p>
        </p:txBody>
      </p:sp>
    </p:spTree>
    <p:extLst>
      <p:ext uri="{BB962C8B-B14F-4D97-AF65-F5344CB8AC3E}">
        <p14:creationId xmlns:p14="http://schemas.microsoft.com/office/powerpoint/2010/main" val="357808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2451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Food!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F88D17-AE63-4A6D-B07C-64226EECA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1" y="514350"/>
            <a:ext cx="10905222" cy="643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68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4 Must-Read Food-Safety Tips For The Fit">
            <a:extLst>
              <a:ext uri="{FF2B5EF4-FFF2-40B4-BE49-F238E27FC236}">
                <a16:creationId xmlns:a16="http://schemas.microsoft.com/office/drawing/2014/main" id="{1DDD25B4-2528-4F05-95E0-CDEB9898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14" y="3985403"/>
            <a:ext cx="4311590" cy="287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sterchef Sticker by Acun Medya for iOS &amp; Android | GIPHY">
            <a:extLst>
              <a:ext uri="{FF2B5EF4-FFF2-40B4-BE49-F238E27FC236}">
                <a16:creationId xmlns:a16="http://schemas.microsoft.com/office/drawing/2014/main" id="{FF404CA4-0831-450A-A5B5-999B2EA13E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557" y="1314451"/>
            <a:ext cx="5715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004" y="552451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408" y="1648542"/>
            <a:ext cx="7625442" cy="45403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Make sure you cover and refrigerate food so that it will not go bad and insects will not be a problem</a:t>
            </a:r>
          </a:p>
        </p:txBody>
      </p:sp>
      <p:pic>
        <p:nvPicPr>
          <p:cNvPr id="4098" name="Picture 2" descr="Plastic Wrap Dispenser – The Pioneer Woman Mercantile">
            <a:extLst>
              <a:ext uri="{FF2B5EF4-FFF2-40B4-BE49-F238E27FC236}">
                <a16:creationId xmlns:a16="http://schemas.microsoft.com/office/drawing/2014/main" id="{7E178F00-4D26-4C76-B68D-C56BB0C6B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" y="3985404"/>
            <a:ext cx="4306899" cy="287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021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lol gifs Page 1263 | WiffleGif">
            <a:extLst>
              <a:ext uri="{FF2B5EF4-FFF2-40B4-BE49-F238E27FC236}">
                <a16:creationId xmlns:a16="http://schemas.microsoft.com/office/drawing/2014/main" id="{982ECDA8-B962-41F9-A914-A2061FE411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635" y="-72157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004" y="1671193"/>
            <a:ext cx="6923631" cy="45403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Don’t leave dirty dishes in your sink or you may get insects like cockroaches</a:t>
            </a:r>
          </a:p>
        </p:txBody>
      </p:sp>
      <p:pic>
        <p:nvPicPr>
          <p:cNvPr id="5122" name="Picture 2" descr="Fight the Virus by Washing the Office Dishes - WSJ">
            <a:extLst>
              <a:ext uri="{FF2B5EF4-FFF2-40B4-BE49-F238E27FC236}">
                <a16:creationId xmlns:a16="http://schemas.microsoft.com/office/drawing/2014/main" id="{306FE075-9C29-4D24-A59C-8016D0BBC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024" y="3354089"/>
            <a:ext cx="514765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ishes clipart pile, Picture #917973 dishes clipart pile">
            <a:extLst>
              <a:ext uri="{FF2B5EF4-FFF2-40B4-BE49-F238E27FC236}">
                <a16:creationId xmlns:a16="http://schemas.microsoft.com/office/drawing/2014/main" id="{4E9C9104-E0A3-4271-86D8-424E2C7CC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70" y="1457676"/>
            <a:ext cx="4324709" cy="4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eetle-gif - Sicboy | Premium E-liquid">
            <a:extLst>
              <a:ext uri="{FF2B5EF4-FFF2-40B4-BE49-F238E27FC236}">
                <a16:creationId xmlns:a16="http://schemas.microsoft.com/office/drawing/2014/main" id="{CBFE271B-194B-40BF-A3D9-3CA21C99B3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872" y="2452318"/>
            <a:ext cx="777499" cy="62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beetle-gif - Sicboy | Premium E-liquid">
            <a:extLst>
              <a:ext uri="{FF2B5EF4-FFF2-40B4-BE49-F238E27FC236}">
                <a16:creationId xmlns:a16="http://schemas.microsoft.com/office/drawing/2014/main" id="{57748100-D1F7-4114-83D4-B942609570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969" y="4346777"/>
            <a:ext cx="777499" cy="62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eetle-gif - Sicboy | Premium E-liquid">
            <a:extLst>
              <a:ext uri="{FF2B5EF4-FFF2-40B4-BE49-F238E27FC236}">
                <a16:creationId xmlns:a16="http://schemas.microsoft.com/office/drawing/2014/main" id="{8FC4AEE5-65B0-4AA9-977E-581BF52596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250" y="3043090"/>
            <a:ext cx="777499" cy="62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eetle-gif - Sicboy | Premium E-liquid">
            <a:extLst>
              <a:ext uri="{FF2B5EF4-FFF2-40B4-BE49-F238E27FC236}">
                <a16:creationId xmlns:a16="http://schemas.microsoft.com/office/drawing/2014/main" id="{963BA99F-1BA6-4418-B9D7-BD14728309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606" y="5582125"/>
            <a:ext cx="777499" cy="62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beetle-gif - Sicboy | Premium E-liquid">
            <a:extLst>
              <a:ext uri="{FF2B5EF4-FFF2-40B4-BE49-F238E27FC236}">
                <a16:creationId xmlns:a16="http://schemas.microsoft.com/office/drawing/2014/main" id="{8CD2BC29-DB47-4E85-9F0B-75D94FE97B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66" y="5994549"/>
            <a:ext cx="777499" cy="62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beetle-gif - Sicboy | Premium E-liquid">
            <a:extLst>
              <a:ext uri="{FF2B5EF4-FFF2-40B4-BE49-F238E27FC236}">
                <a16:creationId xmlns:a16="http://schemas.microsoft.com/office/drawing/2014/main" id="{A87C14F5-9D36-4A0A-A9AB-590ADED758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885" y="4657777"/>
            <a:ext cx="777499" cy="62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BF8A4CF-092A-482D-84FE-4498C753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004" y="552451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3041126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08" y="552451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551" y="1708030"/>
            <a:ext cx="10967049" cy="4540370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You cannot be discriminated against because of national origin, sexual orientation, gender or religion</a:t>
            </a:r>
          </a:p>
          <a:p>
            <a:r>
              <a:rPr lang="en-US" dirty="0">
                <a:latin typeface="Comic Sans MS" panose="030F0702030302020204" pitchFamily="66" charset="0"/>
              </a:rPr>
              <a:t>If your landlord is mistreating you or making you do extra things that other residents do not do:</a:t>
            </a:r>
          </a:p>
          <a:p>
            <a:pPr lvl="1"/>
            <a:r>
              <a:rPr lang="en-US" sz="2800" dirty="0">
                <a:latin typeface="Comic Sans MS" panose="030F0702030302020204" pitchFamily="66" charset="0"/>
              </a:rPr>
              <a:t>Review the terms in your lease</a:t>
            </a:r>
          </a:p>
          <a:p>
            <a:pPr lvl="1"/>
            <a:r>
              <a:rPr lang="en-US" sz="2800" dirty="0">
                <a:latin typeface="Comic Sans MS" panose="030F0702030302020204" pitchFamily="66" charset="0"/>
              </a:rPr>
              <a:t>Report them for discrimination</a:t>
            </a:r>
          </a:p>
          <a:p>
            <a:pPr lvl="1"/>
            <a:r>
              <a:rPr lang="en-US" sz="2800" dirty="0">
                <a:latin typeface="Comic Sans MS" panose="030F0702030302020204" pitchFamily="66" charset="0"/>
              </a:rPr>
              <a:t>Ask about your tenant rights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564" y="4060704"/>
            <a:ext cx="2581275" cy="25812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9892342" y="3708278"/>
            <a:ext cx="2114550" cy="293370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  <a:t>Southwest Fair Housing Council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  <a:t>888-624-4611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2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  <a:t>Or other tenant</a:t>
            </a:r>
            <a:r>
              <a:rPr kumimoji="0" lang="en-US" sz="2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  <a:t> advocates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11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400" y="609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Resources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https://corenav.org/en/programs/cultural-orientation/housing/</a:t>
            </a:r>
            <a:endParaRPr lang="en-US" dirty="0"/>
          </a:p>
          <a:p>
            <a:r>
              <a:rPr lang="en-US" dirty="0"/>
              <a:t>Making Your Way: Housing pp 199-239</a:t>
            </a:r>
          </a:p>
          <a:p>
            <a:r>
              <a:rPr lang="en-US" dirty="0">
                <a:hlinkClick r:id="rId4"/>
              </a:rPr>
              <a:t>http://coresourceexchange.org/wp-content/uploads/2019/09/Story-of-Me-An-Orientation-Workbook-for-Refugee-Youth.pdf</a:t>
            </a:r>
            <a:endParaRPr lang="en-US" dirty="0"/>
          </a:p>
          <a:p>
            <a:r>
              <a:rPr lang="en-US" dirty="0"/>
              <a:t>Healthy Homes (germs, cleaning, smoke detector, thermostat, led paint, bed bugs) </a:t>
            </a:r>
            <a:r>
              <a:rPr lang="en-US" dirty="0">
                <a:hlinkClick r:id="rId5"/>
              </a:rPr>
              <a:t>http://refugeedevelopmentcenter.org/healthy-homes-videos/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03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4A7065-C7ED-4476-ADFA-24B1982B79C8}"/>
              </a:ext>
            </a:extLst>
          </p:cNvPr>
          <p:cNvSpPr txBox="1">
            <a:spLocks/>
          </p:cNvSpPr>
          <p:nvPr/>
        </p:nvSpPr>
        <p:spPr bwMode="auto">
          <a:xfrm>
            <a:off x="5858760" y="1956505"/>
            <a:ext cx="5934974" cy="5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400">
                <a:solidFill>
                  <a:srgbClr val="11193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rgbClr val="11193E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800">
                <a:solidFill>
                  <a:srgbClr val="11193E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11193E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rgbClr val="11193E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4000" kern="0" dirty="0">
                <a:solidFill>
                  <a:schemeClr val="tx1"/>
                </a:solidFill>
                <a:latin typeface="Comic Sans MS" panose="030F0702030302020204" pitchFamily="66" charset="0"/>
              </a:rPr>
              <a:t>Your application could be denied if you do not have proof of a high enough income. </a:t>
            </a:r>
          </a:p>
          <a:p>
            <a:pPr marL="0" indent="0">
              <a:buFontTx/>
              <a:buNone/>
            </a:pPr>
            <a:r>
              <a:rPr lang="en-US" kern="0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3" name="Picture 2" descr="What Happens If My Application for FERS Disability Retirement Is Denied?">
            <a:extLst>
              <a:ext uri="{FF2B5EF4-FFF2-40B4-BE49-F238E27FC236}">
                <a16:creationId xmlns:a16="http://schemas.microsoft.com/office/drawing/2014/main" id="{2439D9F0-21D1-4FBD-9BBB-6B20A38C4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66" y="1681541"/>
            <a:ext cx="4718020" cy="297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F4349B9-F69F-4921-BD96-A7DB5711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80" y="473501"/>
            <a:ext cx="13277833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An affordable apartment</a:t>
            </a:r>
          </a:p>
        </p:txBody>
      </p:sp>
    </p:spTree>
    <p:extLst>
      <p:ext uri="{BB962C8B-B14F-4D97-AF65-F5344CB8AC3E}">
        <p14:creationId xmlns:p14="http://schemas.microsoft.com/office/powerpoint/2010/main" val="856562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ondering GIFs | Tenor">
            <a:extLst>
              <a:ext uri="{FF2B5EF4-FFF2-40B4-BE49-F238E27FC236}">
                <a16:creationId xmlns:a16="http://schemas.microsoft.com/office/drawing/2014/main" id="{26D31206-69F5-4F1D-8A94-953D1F2C59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444" y="1535876"/>
            <a:ext cx="9489057" cy="53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3174EDB-D290-41CA-B13B-6E912F039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201" y="494581"/>
            <a:ext cx="8229600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What is a lease?</a:t>
            </a:r>
          </a:p>
        </p:txBody>
      </p:sp>
    </p:spTree>
    <p:extLst>
      <p:ext uri="{BB962C8B-B14F-4D97-AF65-F5344CB8AC3E}">
        <p14:creationId xmlns:p14="http://schemas.microsoft.com/office/powerpoint/2010/main" val="3004824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13" y="600075"/>
            <a:ext cx="8229600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Signing a lease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4794" y="1609725"/>
            <a:ext cx="10947816" cy="4267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Your name MUST be on the lease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You are agreeing to live at that place for that amount of time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There will be some fees/rules in the lease about ‘breaking the lease’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You will follow the apartment complex and lease rules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You will have access to the amenities and maintenance</a:t>
            </a:r>
          </a:p>
        </p:txBody>
      </p:sp>
      <p:pic>
        <p:nvPicPr>
          <p:cNvPr id="3" name="Picture 2" descr="Franklin Matters: MA Gov: Know Your Rights as a Tenan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867" y="5076316"/>
            <a:ext cx="2663877" cy="178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1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4794" y="1609725"/>
            <a:ext cx="10947816" cy="4267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The lease will say how much rent is and when it is due. This amount can’t change until after the lease is finished.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The lease will say the number of people living in the apartment</a:t>
            </a:r>
          </a:p>
        </p:txBody>
      </p:sp>
      <p:pic>
        <p:nvPicPr>
          <p:cNvPr id="3" name="Picture 2" descr="Franklin Matters: MA Gov: Know Your Rights as a Tenan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22" y="5076316"/>
            <a:ext cx="2663877" cy="1781684"/>
          </a:xfrm>
          <a:prstGeom prst="rect">
            <a:avLst/>
          </a:prstGeom>
        </p:spPr>
      </p:pic>
      <p:pic>
        <p:nvPicPr>
          <p:cNvPr id="6146" name="Picture 2" descr="New Budget? No Budget? Maybe You Need a Bit of Both - WSJ">
            <a:extLst>
              <a:ext uri="{FF2B5EF4-FFF2-40B4-BE49-F238E27FC236}">
                <a16:creationId xmlns:a16="http://schemas.microsoft.com/office/drawing/2014/main" id="{649D6F11-CA16-4663-9BCC-FFF45624EB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98" y="4226405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B5F700E-C4FE-4D89-9246-AE639676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13" y="600075"/>
            <a:ext cx="8229600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Signing a lease</a:t>
            </a:r>
          </a:p>
        </p:txBody>
      </p:sp>
    </p:spTree>
    <p:extLst>
      <p:ext uri="{BB962C8B-B14F-4D97-AF65-F5344CB8AC3E}">
        <p14:creationId xmlns:p14="http://schemas.microsoft.com/office/powerpoint/2010/main" val="210513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4794" y="1609725"/>
            <a:ext cx="10947816" cy="4267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The lease will say the condition of the apartment.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Check if there are any problems before you move in and make sure it is on your lease.</a:t>
            </a:r>
          </a:p>
        </p:txBody>
      </p:sp>
      <p:pic>
        <p:nvPicPr>
          <p:cNvPr id="3" name="Picture 2" descr="Franklin Matters: MA Gov: Know Your Rights as a Tenan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22" y="5076316"/>
            <a:ext cx="2663877" cy="1781684"/>
          </a:xfrm>
          <a:prstGeom prst="rect">
            <a:avLst/>
          </a:prstGeom>
        </p:spPr>
      </p:pic>
      <p:pic>
        <p:nvPicPr>
          <p:cNvPr id="1026" name="Picture 2" descr="Repair Water Damaged Paint in 5 Easy Steps | TemPaint">
            <a:extLst>
              <a:ext uri="{FF2B5EF4-FFF2-40B4-BE49-F238E27FC236}">
                <a16:creationId xmlns:a16="http://schemas.microsoft.com/office/drawing/2014/main" id="{71A49F8D-83BC-4460-9836-4E46663A2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4302819"/>
            <a:ext cx="4156804" cy="248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Repair Pet Damaged Walls: Tips Everyone Can Use">
            <a:extLst>
              <a:ext uri="{FF2B5EF4-FFF2-40B4-BE49-F238E27FC236}">
                <a16:creationId xmlns:a16="http://schemas.microsoft.com/office/drawing/2014/main" id="{000CC498-1012-4396-9319-20747C6E2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61" y="3234269"/>
            <a:ext cx="2663877" cy="355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is is the damage to the wall they say WE caused. This damage was already  in the apartment whe - Picture of Marlin Apartments Stratford London -  Tripadvisor">
            <a:extLst>
              <a:ext uri="{FF2B5EF4-FFF2-40B4-BE49-F238E27FC236}">
                <a16:creationId xmlns:a16="http://schemas.microsoft.com/office/drawing/2014/main" id="{840F7AC6-1460-4B03-B47C-8A3471F33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429" y="3091394"/>
            <a:ext cx="2879331" cy="215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81C639A-5721-4AD1-A286-D880DA44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13" y="600075"/>
            <a:ext cx="8229600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Signing a lease</a:t>
            </a:r>
          </a:p>
        </p:txBody>
      </p:sp>
    </p:spTree>
    <p:extLst>
      <p:ext uri="{BB962C8B-B14F-4D97-AF65-F5344CB8AC3E}">
        <p14:creationId xmlns:p14="http://schemas.microsoft.com/office/powerpoint/2010/main" val="255848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ow to Get Your Security Deposit Back When Moving Out ~ Specialized Realty  Services">
            <a:extLst>
              <a:ext uri="{FF2B5EF4-FFF2-40B4-BE49-F238E27FC236}">
                <a16:creationId xmlns:a16="http://schemas.microsoft.com/office/drawing/2014/main" id="{1CD5827B-7955-4860-A0EA-9ED8FD74F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4062423"/>
            <a:ext cx="5242560" cy="27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8229600" cy="762000"/>
          </a:xfrm>
        </p:spPr>
        <p:txBody>
          <a:bodyPr>
            <a:noAutofit/>
          </a:bodyPr>
          <a:lstStyle/>
          <a:p>
            <a:r>
              <a:rPr lang="en-US" sz="5900" b="1" dirty="0">
                <a:latin typeface="Comic Sans MS" panose="030F0702030302020204" pitchFamily="66" charset="0"/>
              </a:rPr>
              <a:t>Security deposit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4794" y="1609725"/>
            <a:ext cx="10947816" cy="4267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You need to pay a set amount or 1 or 2 months of rent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You will receive that money back when you move out and the apartment is in the same condition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If you damage anything or move out early, your landlord can keep some or all of that money</a:t>
            </a:r>
          </a:p>
        </p:txBody>
      </p:sp>
      <p:pic>
        <p:nvPicPr>
          <p:cNvPr id="2050" name="Picture 2" descr="Top Security Deposit Questions—Answered | realtor.com®">
            <a:extLst>
              <a:ext uri="{FF2B5EF4-FFF2-40B4-BE49-F238E27FC236}">
                <a16:creationId xmlns:a16="http://schemas.microsoft.com/office/drawing/2014/main" id="{5DE2213D-48D3-49C7-AB63-F024C8A7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792" y="-152400"/>
            <a:ext cx="3135208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16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3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D0DAC310-2068-4C22-B17C-74FE0E4DB69A}" vid="{25D68B4F-D874-417E-9C2E-39BD72181453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1649</Words>
  <Application>Microsoft Office PowerPoint</Application>
  <PresentationFormat>Widescreen</PresentationFormat>
  <Paragraphs>207</Paragraphs>
  <Slides>34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Comic Sans MS</vt:lpstr>
      <vt:lpstr>Courier New</vt:lpstr>
      <vt:lpstr>Haettenschweiler</vt:lpstr>
      <vt:lpstr>Times</vt:lpstr>
      <vt:lpstr>Presentation3</vt:lpstr>
      <vt:lpstr>Office Theme</vt:lpstr>
      <vt:lpstr>Housing</vt:lpstr>
      <vt:lpstr>Finding a safe apartment</vt:lpstr>
      <vt:lpstr>An affordable apartment</vt:lpstr>
      <vt:lpstr>An affordable apartment</vt:lpstr>
      <vt:lpstr>What is a lease?</vt:lpstr>
      <vt:lpstr>Signing a lease</vt:lpstr>
      <vt:lpstr>Signing a lease</vt:lpstr>
      <vt:lpstr>Signing a lease</vt:lpstr>
      <vt:lpstr>Security deposit</vt:lpstr>
      <vt:lpstr>Rent</vt:lpstr>
      <vt:lpstr>Rent</vt:lpstr>
      <vt:lpstr>Breaking a lease</vt:lpstr>
      <vt:lpstr>Landlord’s responsibilities</vt:lpstr>
      <vt:lpstr>Landlord’s responsibilities</vt:lpstr>
      <vt:lpstr>What do you do if …. </vt:lpstr>
      <vt:lpstr>What do you do if …. </vt:lpstr>
      <vt:lpstr>What do you do if …. </vt:lpstr>
      <vt:lpstr>What do you do if …. </vt:lpstr>
      <vt:lpstr>What do you do if …. </vt:lpstr>
      <vt:lpstr>Apartment Rules</vt:lpstr>
      <vt:lpstr>In Case of Fire</vt:lpstr>
      <vt:lpstr>Smoke Detectors</vt:lpstr>
      <vt:lpstr>Electricity</vt:lpstr>
      <vt:lpstr>Dangers</vt:lpstr>
      <vt:lpstr>Pool Safety</vt:lpstr>
      <vt:lpstr>Laundry Room</vt:lpstr>
      <vt:lpstr>Problems</vt:lpstr>
      <vt:lpstr>Cleaning</vt:lpstr>
      <vt:lpstr>Cleaning</vt:lpstr>
      <vt:lpstr>Food!</vt:lpstr>
      <vt:lpstr>Food</vt:lpstr>
      <vt:lpstr>Food</vt:lpstr>
      <vt:lpstr>Fairness</vt:lpstr>
      <vt:lpstr>Resources</vt:lpstr>
    </vt:vector>
  </TitlesOfParts>
  <Company>Catholic Charities Community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Apartment Living</dc:title>
  <dc:creator>Fader, Nina</dc:creator>
  <cp:lastModifiedBy>David Thomson</cp:lastModifiedBy>
  <cp:revision>107</cp:revision>
  <dcterms:created xsi:type="dcterms:W3CDTF">2020-02-10T22:26:30Z</dcterms:created>
  <dcterms:modified xsi:type="dcterms:W3CDTF">2021-04-12T15:38:25Z</dcterms:modified>
</cp:coreProperties>
</file>