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74" r:id="rId5"/>
    <p:sldId id="259" r:id="rId6"/>
    <p:sldId id="260" r:id="rId7"/>
    <p:sldId id="258" r:id="rId8"/>
    <p:sldId id="263" r:id="rId9"/>
    <p:sldId id="302" r:id="rId10"/>
    <p:sldId id="264" r:id="rId11"/>
    <p:sldId id="268" r:id="rId12"/>
    <p:sldId id="280" r:id="rId13"/>
    <p:sldId id="281" r:id="rId14"/>
    <p:sldId id="275" r:id="rId15"/>
    <p:sldId id="283" r:id="rId16"/>
    <p:sldId id="284" r:id="rId17"/>
    <p:sldId id="285" r:id="rId18"/>
    <p:sldId id="286" r:id="rId19"/>
    <p:sldId id="287" r:id="rId20"/>
    <p:sldId id="288" r:id="rId21"/>
    <p:sldId id="289" r:id="rId22"/>
    <p:sldId id="291" r:id="rId23"/>
    <p:sldId id="301" r:id="rId24"/>
    <p:sldId id="297" r:id="rId25"/>
    <p:sldId id="295" r:id="rId26"/>
    <p:sldId id="299" r:id="rId27"/>
    <p:sldId id="292" r:id="rId28"/>
    <p:sldId id="293" r:id="rId29"/>
    <p:sldId id="294" r:id="rId30"/>
    <p:sldId id="303" r:id="rId31"/>
    <p:sldId id="296" r:id="rId32"/>
    <p:sldId id="273" r:id="rId33"/>
    <p:sldId id="270"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72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65A"/>
    <a:srgbClr val="00A2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66667" autoAdjust="0"/>
  </p:normalViewPr>
  <p:slideViewPr>
    <p:cSldViewPr snapToGrid="0">
      <p:cViewPr varScale="1">
        <p:scale>
          <a:sx n="44" d="100"/>
          <a:sy n="44" d="100"/>
        </p:scale>
        <p:origin x="1448" y="44"/>
      </p:cViewPr>
      <p:guideLst>
        <p:guide orient="horz" pos="1344"/>
        <p:guide pos="72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39241-A00C-4638-854A-58FE88DD0B97}" type="datetimeFigureOut">
              <a:rPr lang="en-US" smtClean="0"/>
              <a:t>2/17/2021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F67FF-F859-4DEB-A589-302E10C0D54C}" type="slidenum">
              <a:rPr lang="en-US" smtClean="0"/>
              <a:t>‹#›</a:t>
            </a:fld>
            <a:endParaRPr lang="en-US"/>
          </a:p>
        </p:txBody>
      </p:sp>
    </p:spTree>
    <p:extLst>
      <p:ext uri="{BB962C8B-B14F-4D97-AF65-F5344CB8AC3E}">
        <p14:creationId xmlns:p14="http://schemas.microsoft.com/office/powerpoint/2010/main" val="376495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mrsconnect.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welcome to our webinar today, ‘Quality Assurance 101’. We are going to discuss tools and strategies that remote placement community partners can use to ensure quality services. Before we get started I know a lot of you all are located in states that are experiencing some weather related crises, particularly in Texas, and surrounding states, just wanted to let you all know that we are thinking of you and please don’t hesitate to reach out if you have any questions or concerns. </a:t>
            </a:r>
          </a:p>
        </p:txBody>
      </p:sp>
      <p:sp>
        <p:nvSpPr>
          <p:cNvPr id="4" name="Slide Number Placeholder 3"/>
          <p:cNvSpPr>
            <a:spLocks noGrp="1"/>
          </p:cNvSpPr>
          <p:nvPr>
            <p:ph type="sldNum" sz="quarter" idx="5"/>
          </p:nvPr>
        </p:nvSpPr>
        <p:spPr/>
        <p:txBody>
          <a:bodyPr/>
          <a:lstStyle/>
          <a:p>
            <a:fld id="{618F67FF-F859-4DEB-A589-302E10C0D54C}" type="slidenum">
              <a:rPr lang="en-US" smtClean="0"/>
              <a:t>1</a:t>
            </a:fld>
            <a:endParaRPr lang="en-US"/>
          </a:p>
        </p:txBody>
      </p:sp>
    </p:spTree>
    <p:extLst>
      <p:ext uri="{BB962C8B-B14F-4D97-AF65-F5344CB8AC3E}">
        <p14:creationId xmlns:p14="http://schemas.microsoft.com/office/powerpoint/2010/main" val="1160935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open this up for some reflection. I have two questions up on the slide, and I would encourage you all to submit some thoughts in the chat if you are comfortable doing so.</a:t>
            </a:r>
          </a:p>
          <a:p>
            <a:endParaRPr lang="en-US" dirty="0"/>
          </a:p>
          <a:p>
            <a:r>
              <a:rPr lang="en-US" dirty="0"/>
              <a:t>What challenges do you have to implementing case file review?</a:t>
            </a:r>
          </a:p>
          <a:p>
            <a:endParaRPr lang="en-US" dirty="0"/>
          </a:p>
          <a:p>
            <a:r>
              <a:rPr lang="en-US" dirty="0"/>
              <a:t>And what best practices do you have to share with the group on case file review?</a:t>
            </a:r>
          </a:p>
        </p:txBody>
      </p:sp>
      <p:sp>
        <p:nvSpPr>
          <p:cNvPr id="4" name="Slide Number Placeholder 3"/>
          <p:cNvSpPr>
            <a:spLocks noGrp="1"/>
          </p:cNvSpPr>
          <p:nvPr>
            <p:ph type="sldNum" sz="quarter" idx="5"/>
          </p:nvPr>
        </p:nvSpPr>
        <p:spPr/>
        <p:txBody>
          <a:bodyPr/>
          <a:lstStyle/>
          <a:p>
            <a:fld id="{618F67FF-F859-4DEB-A589-302E10C0D54C}" type="slidenum">
              <a:rPr lang="en-US" smtClean="0"/>
              <a:t>11</a:t>
            </a:fld>
            <a:endParaRPr lang="en-US"/>
          </a:p>
        </p:txBody>
      </p:sp>
    </p:spTree>
    <p:extLst>
      <p:ext uri="{BB962C8B-B14F-4D97-AF65-F5344CB8AC3E}">
        <p14:creationId xmlns:p14="http://schemas.microsoft.com/office/powerpoint/2010/main" val="3238897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some best practices for case file review. </a:t>
            </a:r>
          </a:p>
        </p:txBody>
      </p:sp>
      <p:sp>
        <p:nvSpPr>
          <p:cNvPr id="4" name="Slide Number Placeholder 3"/>
          <p:cNvSpPr>
            <a:spLocks noGrp="1"/>
          </p:cNvSpPr>
          <p:nvPr>
            <p:ph type="sldNum" sz="quarter" idx="5"/>
          </p:nvPr>
        </p:nvSpPr>
        <p:spPr/>
        <p:txBody>
          <a:bodyPr/>
          <a:lstStyle/>
          <a:p>
            <a:fld id="{618F67FF-F859-4DEB-A589-302E10C0D54C}" type="slidenum">
              <a:rPr lang="en-US" smtClean="0"/>
              <a:t>12</a:t>
            </a:fld>
            <a:endParaRPr lang="en-US"/>
          </a:p>
        </p:txBody>
      </p:sp>
    </p:spTree>
    <p:extLst>
      <p:ext uri="{BB962C8B-B14F-4D97-AF65-F5344CB8AC3E}">
        <p14:creationId xmlns:p14="http://schemas.microsoft.com/office/powerpoint/2010/main" val="380618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Now that we’ve discussed case file review, let’s move on to conducting client home visits.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According to the Cooperative Agreement, clients must be visited within two business days of arrival and receive an additional home visit within 30 days. Minor cases and cases that move within the R&amp;P period have additional home visit requirements. Completing additional, non-required client home visits is a strong quality assurance method that helps ensure refugees have received all required services.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a breakdown of home visit requirements, please complete the “Reception and Placement” and “Attached Refugee Minors” courses on </a:t>
            </a:r>
            <a:r>
              <a:rPr lang="en-US"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MRSConnect</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Completing additional home visits out side of those required visits helps to ensure clients are satisfied with their services, grievances are </a:t>
            </a:r>
            <a:r>
              <a:rPr lang="en-US"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resolvesd</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and that all services were completed. Client home visits ultimately help refugees self advocate for their families. Now a quick disclaimer, completing client home visits during the COVID 19 pandemic may not be possible, but you could substitute out a home visit for a telephonic video conference or phone call, and you will get the same results. </a:t>
            </a:r>
          </a:p>
          <a:p>
            <a:pPr marL="0" marR="0">
              <a:lnSpc>
                <a:spcPct val="107000"/>
              </a:lnSpc>
              <a:spcBef>
                <a:spcPts val="0"/>
              </a:spcBef>
              <a:spcAft>
                <a:spcPts val="800"/>
              </a:spcAft>
            </a:pP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13</a:t>
            </a:fld>
            <a:endParaRPr lang="en-US"/>
          </a:p>
        </p:txBody>
      </p:sp>
    </p:spTree>
    <p:extLst>
      <p:ext uri="{BB962C8B-B14F-4D97-AF65-F5344CB8AC3E}">
        <p14:creationId xmlns:p14="http://schemas.microsoft.com/office/powerpoint/2010/main" val="3173786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16</a:t>
            </a:fld>
            <a:endParaRPr lang="en-US"/>
          </a:p>
        </p:txBody>
      </p:sp>
    </p:spTree>
    <p:extLst>
      <p:ext uri="{BB962C8B-B14F-4D97-AF65-F5344CB8AC3E}">
        <p14:creationId xmlns:p14="http://schemas.microsoft.com/office/powerpoint/2010/main" val="1930383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are going to discuss Client feedback. </a:t>
            </a:r>
          </a:p>
        </p:txBody>
      </p:sp>
      <p:sp>
        <p:nvSpPr>
          <p:cNvPr id="4" name="Slide Number Placeholder 3"/>
          <p:cNvSpPr>
            <a:spLocks noGrp="1"/>
          </p:cNvSpPr>
          <p:nvPr>
            <p:ph type="sldNum" sz="quarter" idx="5"/>
          </p:nvPr>
        </p:nvSpPr>
        <p:spPr/>
        <p:txBody>
          <a:bodyPr/>
          <a:lstStyle/>
          <a:p>
            <a:fld id="{618F67FF-F859-4DEB-A589-302E10C0D54C}" type="slidenum">
              <a:rPr lang="en-US" smtClean="0"/>
              <a:t>19</a:t>
            </a:fld>
            <a:endParaRPr lang="en-US"/>
          </a:p>
        </p:txBody>
      </p:sp>
    </p:spTree>
    <p:extLst>
      <p:ext uri="{BB962C8B-B14F-4D97-AF65-F5344CB8AC3E}">
        <p14:creationId xmlns:p14="http://schemas.microsoft.com/office/powerpoint/2010/main" val="805781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USCCB requires community partners to utilize the Accountability to Affected Populations (AAP) Compliance Checklist, which highlights that a grievance policy, feedback mechanism and case manager familiarity with the MRS Case Management Manual are required. Effective October 1, 2020, USCCB will also require familiarity with the IASC’s Six Core Principles of PSEA. Ensuring your agency has implemented the AAP Compliance Checklist is a great first step to utilizing client feedback in your quality assurance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21</a:t>
            </a:fld>
            <a:endParaRPr lang="en-US"/>
          </a:p>
        </p:txBody>
      </p:sp>
    </p:spTree>
    <p:extLst>
      <p:ext uri="{BB962C8B-B14F-4D97-AF65-F5344CB8AC3E}">
        <p14:creationId xmlns:p14="http://schemas.microsoft.com/office/powerpoint/2010/main" val="517519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22</a:t>
            </a:fld>
            <a:endParaRPr lang="en-US"/>
          </a:p>
        </p:txBody>
      </p:sp>
    </p:spTree>
    <p:extLst>
      <p:ext uri="{BB962C8B-B14F-4D97-AF65-F5344CB8AC3E}">
        <p14:creationId xmlns:p14="http://schemas.microsoft.com/office/powerpoint/2010/main" val="2822574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23</a:t>
            </a:fld>
            <a:endParaRPr lang="en-US"/>
          </a:p>
        </p:txBody>
      </p:sp>
    </p:spTree>
    <p:extLst>
      <p:ext uri="{BB962C8B-B14F-4D97-AF65-F5344CB8AC3E}">
        <p14:creationId xmlns:p14="http://schemas.microsoft.com/office/powerpoint/2010/main" val="2232709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quality assurance is continuous, and adaptive. It’s helpful to view QA as a cycle, one in which we plan, implement, assess, revise and restart that cycle as needed. Without these steps, jumping into QA can be overwhelming and exhausting, and lead to poor outcomes, staff burnout, and lack of direction. </a:t>
            </a:r>
          </a:p>
          <a:p>
            <a:endParaRPr lang="en-US" dirty="0"/>
          </a:p>
          <a:p>
            <a:r>
              <a:rPr lang="en-US" dirty="0"/>
              <a:t>The first step in our QA cycle is to plan. During this stage we will do a lot of thinking, and ask a lot of questions. What do we need to introduce? What are we not doing? What tools do we need, and what is a realistic timeline? This planning stage should include staff at multiple levels, and be as collaborative as possible. </a:t>
            </a:r>
          </a:p>
          <a:p>
            <a:endParaRPr lang="en-US" dirty="0"/>
          </a:p>
          <a:p>
            <a:r>
              <a:rPr lang="en-US" dirty="0"/>
              <a:t>The second step is to train staff on the plan, and implement it! Abide by the timelines you set in planning stage to get a feel for whether or not they are realistic. </a:t>
            </a:r>
          </a:p>
          <a:p>
            <a:endParaRPr lang="en-US" dirty="0"/>
          </a:p>
          <a:p>
            <a:r>
              <a:rPr lang="en-US" dirty="0"/>
              <a:t>After implementation period, we will want to take a step back and assess. How did that go? What worked, what didn’t? Is there anything we need to change?</a:t>
            </a:r>
          </a:p>
          <a:p>
            <a:endParaRPr lang="en-US" dirty="0"/>
          </a:p>
          <a:p>
            <a:r>
              <a:rPr lang="en-US" dirty="0"/>
              <a:t>And finally, once we have evaluated our system, we need to revise it. These quality assurance systems should be flexible, and respond to events like staff turnover, higher or lower arrivals, or a change in agency programming. </a:t>
            </a:r>
          </a:p>
          <a:p>
            <a:endParaRPr lang="en-US" dirty="0"/>
          </a:p>
          <a:p>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27</a:t>
            </a:fld>
            <a:endParaRPr lang="en-US"/>
          </a:p>
        </p:txBody>
      </p:sp>
    </p:spTree>
    <p:extLst>
      <p:ext uri="{BB962C8B-B14F-4D97-AF65-F5344CB8AC3E}">
        <p14:creationId xmlns:p14="http://schemas.microsoft.com/office/powerpoint/2010/main" val="1878737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28</a:t>
            </a:fld>
            <a:endParaRPr lang="en-US"/>
          </a:p>
        </p:txBody>
      </p:sp>
    </p:spTree>
    <p:extLst>
      <p:ext uri="{BB962C8B-B14F-4D97-AF65-F5344CB8AC3E}">
        <p14:creationId xmlns:p14="http://schemas.microsoft.com/office/powerpoint/2010/main" val="4281838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2</a:t>
            </a:fld>
            <a:endParaRPr lang="en-US"/>
          </a:p>
        </p:txBody>
      </p:sp>
    </p:spTree>
    <p:extLst>
      <p:ext uri="{BB962C8B-B14F-4D97-AF65-F5344CB8AC3E}">
        <p14:creationId xmlns:p14="http://schemas.microsoft.com/office/powerpoint/2010/main" val="3869901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30</a:t>
            </a:fld>
            <a:endParaRPr lang="en-US"/>
          </a:p>
        </p:txBody>
      </p:sp>
    </p:spTree>
    <p:extLst>
      <p:ext uri="{BB962C8B-B14F-4D97-AF65-F5344CB8AC3E}">
        <p14:creationId xmlns:p14="http://schemas.microsoft.com/office/powerpoint/2010/main" val="3927375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31</a:t>
            </a:fld>
            <a:endParaRPr lang="en-US"/>
          </a:p>
        </p:txBody>
      </p:sp>
    </p:spTree>
    <p:extLst>
      <p:ext uri="{BB962C8B-B14F-4D97-AF65-F5344CB8AC3E}">
        <p14:creationId xmlns:p14="http://schemas.microsoft.com/office/powerpoint/2010/main" val="2718902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3</a:t>
            </a:fld>
            <a:endParaRPr lang="en-US"/>
          </a:p>
        </p:txBody>
      </p:sp>
    </p:spTree>
    <p:extLst>
      <p:ext uri="{BB962C8B-B14F-4D97-AF65-F5344CB8AC3E}">
        <p14:creationId xmlns:p14="http://schemas.microsoft.com/office/powerpoint/2010/main" val="4187382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Quality assurance refers to the tools and methods remote placement community partners can utilize to ensure the quality of services provided to clients.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 matter how many clients an agency resettles each year, quality assurance can greatly benefit the resettlement program and clients. · Quality assurance helps to identify errors and avoid problems, as well as highlighting best practices and agency strengths.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Today we are going to discuss a few examples of quality assurance activities that complement the R&amp;P program. They include: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R&amp;P Case File Review</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Client Home Visits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Client Feedback Methods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Staff Training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Quality assurance can be intimidating or overwhelming if you don’t have a plan in place but after today you will be able to leave his training with some strategies and ideas to create a system that works for you. Every partner is different, and has different capacities and challenges. No matter how many staff you have or extra hours in the month to dedicate to QA, there is strategy for you.</a:t>
            </a:r>
          </a:p>
          <a:p>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5</a:t>
            </a:fld>
            <a:endParaRPr lang="en-US"/>
          </a:p>
        </p:txBody>
      </p:sp>
    </p:spTree>
    <p:extLst>
      <p:ext uri="{BB962C8B-B14F-4D97-AF65-F5344CB8AC3E}">
        <p14:creationId xmlns:p14="http://schemas.microsoft.com/office/powerpoint/2010/main" val="4025102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quality assurance is continuous, and adaptive. It’s helpful to view QA as a cycle, one in which we plan, implement, assess, revise and restart that cycle as needed. Without these steps, jumping into QA can be overwhelming and exhausting, and lead to poor outcomes, staff burnout, and lack of direction. </a:t>
            </a:r>
          </a:p>
          <a:p>
            <a:endParaRPr lang="en-US" dirty="0"/>
          </a:p>
          <a:p>
            <a:r>
              <a:rPr lang="en-US" dirty="0"/>
              <a:t>The first step in our QA cycle is to plan. During this stage we will do a lot of thinking, and ask a lot of questions. What do we need to introduce? What are we not doing? What tools do we need, and what is a realistic timeline? This planning stage should include staff at multiple levels, and be as collaborative as possible. </a:t>
            </a:r>
          </a:p>
          <a:p>
            <a:endParaRPr lang="en-US" dirty="0"/>
          </a:p>
          <a:p>
            <a:r>
              <a:rPr lang="en-US" dirty="0"/>
              <a:t>The second step is to train staff on the plan, and implement it! Abide by the timelines you set in planning stage to get a feel for whether or not they are realistic. </a:t>
            </a:r>
          </a:p>
          <a:p>
            <a:endParaRPr lang="en-US" dirty="0"/>
          </a:p>
          <a:p>
            <a:r>
              <a:rPr lang="en-US" dirty="0"/>
              <a:t>After implementation period, we will want to take a step back and assess. How did that go? What worked, what didn’t? Is there anything we need to change?</a:t>
            </a:r>
          </a:p>
          <a:p>
            <a:endParaRPr lang="en-US" dirty="0"/>
          </a:p>
          <a:p>
            <a:r>
              <a:rPr lang="en-US" dirty="0"/>
              <a:t>And finally, once we have evaluated our system, we need to revise it. These quality assurance systems should be flexible, and respond to events like staff turnover, higher or lower arrivals, or a change in agency programming. </a:t>
            </a:r>
          </a:p>
          <a:p>
            <a:endParaRPr lang="en-US" dirty="0"/>
          </a:p>
          <a:p>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6</a:t>
            </a:fld>
            <a:endParaRPr lang="en-US"/>
          </a:p>
        </p:txBody>
      </p:sp>
    </p:spTree>
    <p:extLst>
      <p:ext uri="{BB962C8B-B14F-4D97-AF65-F5344CB8AC3E}">
        <p14:creationId xmlns:p14="http://schemas.microsoft.com/office/powerpoint/2010/main" val="576311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7</a:t>
            </a:fld>
            <a:endParaRPr lang="en-US"/>
          </a:p>
        </p:txBody>
      </p:sp>
    </p:spTree>
    <p:extLst>
      <p:ext uri="{BB962C8B-B14F-4D97-AF65-F5344CB8AC3E}">
        <p14:creationId xmlns:p14="http://schemas.microsoft.com/office/powerpoint/2010/main" val="4032942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examine some of the quality assurance methods available to community partners and how this relates to improved service provision. First we will begin with case file review. As you know, a case file is a required part of our documentation efforts. If you need a refresher on what should be contained in the case file, please check out the Reception and Placement E-Learning course on </a:t>
            </a:r>
            <a:r>
              <a:rPr lang="en-US" dirty="0" err="1"/>
              <a:t>MRSConnect</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case file contains a record of all services and client contact for a particular case, it is truly the story of the client’s resettlement. When someone who has never worked on the case before opens up the file, they should be able to read that story, and understand what happened. </a:t>
            </a:r>
            <a:r>
              <a:rPr lang="en-US" sz="1200" dirty="0">
                <a:latin typeface="Open Sans" panose="020B0606030504020204"/>
                <a:ea typeface="Open Sans" panose="020B0606030504020204" pitchFamily="34" charset="0"/>
                <a:cs typeface="Open Sans" panose="020B0606030504020204" pitchFamily="34" charset="0"/>
              </a:rPr>
              <a:t>The c</a:t>
            </a:r>
            <a:r>
              <a:rPr lang="en-US" sz="1200" dirty="0">
                <a:latin typeface="Open Sans" panose="020B0606030504020204"/>
              </a:rPr>
              <a:t>ase file is made up of the case note log, client identification, service forms and financial records. A quality case file will contain a record of all core services and client contact, and the information contained in the file will not be contradictory. Good documentation will be present, clear, legible for all members, and contain all signatures and dates. </a:t>
            </a:r>
            <a:r>
              <a:rPr lang="en-US" dirty="0"/>
              <a:t>Case file documentation can feel tedious, but it’s helpful to think of it as a way to protect both the client and the agency. </a:t>
            </a:r>
          </a:p>
        </p:txBody>
      </p:sp>
      <p:sp>
        <p:nvSpPr>
          <p:cNvPr id="4" name="Slide Number Placeholder 3"/>
          <p:cNvSpPr>
            <a:spLocks noGrp="1"/>
          </p:cNvSpPr>
          <p:nvPr>
            <p:ph type="sldNum" sz="quarter" idx="5"/>
          </p:nvPr>
        </p:nvSpPr>
        <p:spPr/>
        <p:txBody>
          <a:bodyPr/>
          <a:lstStyle/>
          <a:p>
            <a:fld id="{618F67FF-F859-4DEB-A589-302E10C0D54C}" type="slidenum">
              <a:rPr lang="en-US" smtClean="0"/>
              <a:t>8</a:t>
            </a:fld>
            <a:endParaRPr lang="en-US"/>
          </a:p>
        </p:txBody>
      </p:sp>
    </p:spTree>
    <p:extLst>
      <p:ext uri="{BB962C8B-B14F-4D97-AF65-F5344CB8AC3E}">
        <p14:creationId xmlns:p14="http://schemas.microsoft.com/office/powerpoint/2010/main" val="161745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discuss some strategies for case file review. It’s important to mention that not every strategy will work for every community partner. All of these strategies are tools, feel free to add or adapt as necessary! </a:t>
            </a:r>
          </a:p>
          <a:p>
            <a:endParaRPr lang="en-US" dirty="0"/>
          </a:p>
          <a:p>
            <a:r>
              <a:rPr lang="en-US" dirty="0"/>
              <a:t>First up is management review, which entails having agency management review some or all case files. Who is considered management will be different for every agency, but it should be someone with leadership of the RPP program. When managers review case files, it helps to identify big picture trends across all cases, and serves as an opportunity for ongoing staff training. This is a great way to promote consistency across case managers or volunteers. The key to success for management review is for issues to be discussed and reviewed with staff in a timely manner. I recommend building in space and time to follow up on future files to make sure the issues identified are resolved. </a:t>
            </a:r>
          </a:p>
          <a:p>
            <a:endParaRPr lang="en-US" dirty="0"/>
          </a:p>
          <a:p>
            <a:r>
              <a:rPr lang="en-US" dirty="0"/>
              <a:t>Group and Peer Review is when a group of staff review the same file or each other’s files. When reviewing the same file, it helps to build consistency and also source different perspectives. I may miss something, but my colleague could pick up on it, and this is a great way for us to learn from each other and also empower each other. This strategy may be ideal for agencies with multiple staff or volunteers. This method facilitates the sharing of best practices in a more dynamic way than having a manager involved. Let’s say I struggle with completing refugee service </a:t>
            </a:r>
            <a:r>
              <a:rPr lang="en-US" dirty="0" err="1"/>
              <a:t>plans,perhaps</a:t>
            </a:r>
            <a:r>
              <a:rPr lang="en-US" dirty="0"/>
              <a:t> when I review my colleague’s case file, I notice how detailed and thoughtful their plans are. This opportunity to review my peer’s file has now resulted in me learning some best practices and hopefully strategies to improve my case files.</a:t>
            </a:r>
          </a:p>
        </p:txBody>
      </p:sp>
      <p:sp>
        <p:nvSpPr>
          <p:cNvPr id="4" name="Slide Number Placeholder 3"/>
          <p:cNvSpPr>
            <a:spLocks noGrp="1"/>
          </p:cNvSpPr>
          <p:nvPr>
            <p:ph type="sldNum" sz="quarter" idx="5"/>
          </p:nvPr>
        </p:nvSpPr>
        <p:spPr/>
        <p:txBody>
          <a:bodyPr/>
          <a:lstStyle/>
          <a:p>
            <a:fld id="{618F67FF-F859-4DEB-A589-302E10C0D54C}" type="slidenum">
              <a:rPr lang="en-US" smtClean="0"/>
              <a:t>9</a:t>
            </a:fld>
            <a:endParaRPr lang="en-US"/>
          </a:p>
        </p:txBody>
      </p:sp>
    </p:spTree>
    <p:extLst>
      <p:ext uri="{BB962C8B-B14F-4D97-AF65-F5344CB8AC3E}">
        <p14:creationId xmlns:p14="http://schemas.microsoft.com/office/powerpoint/2010/main" val="3307061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Spot checks are one of my favorite quality assurance activities, because it is easily adaptable and can be done by an agency no matter their size. Spot checks work by checking one item or one form across multiple files, such as pulling five case files and reviewing only their cultural orientation documentation. This can be done as a team or individual activity, and it works really well as openers for team meetings. </a:t>
            </a:r>
          </a:p>
          <a:p>
            <a:endParaRPr lang="en-US" dirty="0"/>
          </a:p>
          <a:p>
            <a:r>
              <a:rPr lang="en-US" dirty="0"/>
              <a:t>And then self review is probably the most common form of case file review, which involves having staff review their own case file. When staff use the USCCB RF-24 Case File Monitoring Tool, it helps them to identify errors before a manager does. This is a good exercise to do before a case is closed. However, as it does not provide any manager or peer feedback, it should not be the only method of case file review.</a:t>
            </a:r>
          </a:p>
        </p:txBody>
      </p:sp>
      <p:sp>
        <p:nvSpPr>
          <p:cNvPr id="4" name="Slide Number Placeholder 3"/>
          <p:cNvSpPr>
            <a:spLocks noGrp="1"/>
          </p:cNvSpPr>
          <p:nvPr>
            <p:ph type="sldNum" sz="quarter" idx="5"/>
          </p:nvPr>
        </p:nvSpPr>
        <p:spPr/>
        <p:txBody>
          <a:bodyPr/>
          <a:lstStyle/>
          <a:p>
            <a:fld id="{618F67FF-F859-4DEB-A589-302E10C0D54C}" type="slidenum">
              <a:rPr lang="en-US" smtClean="0"/>
              <a:t>10</a:t>
            </a:fld>
            <a:endParaRPr lang="en-US"/>
          </a:p>
        </p:txBody>
      </p:sp>
    </p:spTree>
    <p:extLst>
      <p:ext uri="{BB962C8B-B14F-4D97-AF65-F5344CB8AC3E}">
        <p14:creationId xmlns:p14="http://schemas.microsoft.com/office/powerpoint/2010/main" val="1402843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DD76-C2BF-4EC1-BB2D-E553425FD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09DA7-A3D7-438B-942E-EFE057431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78389-B4E9-43F0-A290-B40BFBF7AF2D}"/>
              </a:ext>
            </a:extLst>
          </p:cNvPr>
          <p:cNvSpPr>
            <a:spLocks noGrp="1"/>
          </p:cNvSpPr>
          <p:nvPr>
            <p:ph type="dt" sz="half" idx="10"/>
          </p:nvPr>
        </p:nvSpPr>
        <p:spPr/>
        <p:txBody>
          <a:bodyPr/>
          <a:lstStyle/>
          <a:p>
            <a:fld id="{17120E08-65E4-430C-9C12-1CB02F9416BA}" type="datetimeFigureOut">
              <a:rPr lang="en-US" smtClean="0"/>
              <a:t>2/17/2021</a:t>
            </a:fld>
            <a:endParaRPr lang="en-US"/>
          </a:p>
        </p:txBody>
      </p:sp>
      <p:sp>
        <p:nvSpPr>
          <p:cNvPr id="5" name="Footer Placeholder 4">
            <a:extLst>
              <a:ext uri="{FF2B5EF4-FFF2-40B4-BE49-F238E27FC236}">
                <a16:creationId xmlns:a16="http://schemas.microsoft.com/office/drawing/2014/main" id="{9CE84CA2-C396-46FB-BF62-2C17EDBA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A44C7-CFE1-4D21-BE77-4B6506C5FB0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89999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542-4C6E-488C-B5BE-1C66E84D6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92E0-F744-47A3-9DC9-C3701B459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1BDBA-E673-434C-A6F8-B9761618A458}"/>
              </a:ext>
            </a:extLst>
          </p:cNvPr>
          <p:cNvSpPr>
            <a:spLocks noGrp="1"/>
          </p:cNvSpPr>
          <p:nvPr>
            <p:ph type="dt" sz="half" idx="10"/>
          </p:nvPr>
        </p:nvSpPr>
        <p:spPr/>
        <p:txBody>
          <a:bodyPr/>
          <a:lstStyle/>
          <a:p>
            <a:fld id="{17120E08-65E4-430C-9C12-1CB02F9416BA}" type="datetimeFigureOut">
              <a:rPr lang="en-US" smtClean="0"/>
              <a:t>2/17/2021</a:t>
            </a:fld>
            <a:endParaRPr lang="en-US"/>
          </a:p>
        </p:txBody>
      </p:sp>
      <p:sp>
        <p:nvSpPr>
          <p:cNvPr id="5" name="Footer Placeholder 4">
            <a:extLst>
              <a:ext uri="{FF2B5EF4-FFF2-40B4-BE49-F238E27FC236}">
                <a16:creationId xmlns:a16="http://schemas.microsoft.com/office/drawing/2014/main" id="{296FE429-D958-4366-B58A-4F8E1AA63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844C1-FE53-4F65-9644-FC3491770DF0}"/>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3635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7D7B-49D1-47C1-B9A4-3CF3E428F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CC207-7330-4328-96E5-4DAC111F0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74003-7440-48D2-9DB7-80ABA69E7817}"/>
              </a:ext>
            </a:extLst>
          </p:cNvPr>
          <p:cNvSpPr>
            <a:spLocks noGrp="1"/>
          </p:cNvSpPr>
          <p:nvPr>
            <p:ph type="dt" sz="half" idx="10"/>
          </p:nvPr>
        </p:nvSpPr>
        <p:spPr/>
        <p:txBody>
          <a:bodyPr/>
          <a:lstStyle/>
          <a:p>
            <a:fld id="{17120E08-65E4-430C-9C12-1CB02F9416BA}" type="datetimeFigureOut">
              <a:rPr lang="en-US" smtClean="0"/>
              <a:t>2/17/2021</a:t>
            </a:fld>
            <a:endParaRPr lang="en-US"/>
          </a:p>
        </p:txBody>
      </p:sp>
      <p:sp>
        <p:nvSpPr>
          <p:cNvPr id="5" name="Footer Placeholder 4">
            <a:extLst>
              <a:ext uri="{FF2B5EF4-FFF2-40B4-BE49-F238E27FC236}">
                <a16:creationId xmlns:a16="http://schemas.microsoft.com/office/drawing/2014/main" id="{D5D9471F-28E9-46E0-88FB-C60794E5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11F8-9BD2-410B-9527-31CBB15383B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427949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A9B-6471-4011-9326-4C1816AE1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62BAC-05A5-4D87-AE29-CD76BAE12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7E9F-EC36-4AFF-B0C5-7C14910B9FDE}"/>
              </a:ext>
            </a:extLst>
          </p:cNvPr>
          <p:cNvSpPr>
            <a:spLocks noGrp="1"/>
          </p:cNvSpPr>
          <p:nvPr>
            <p:ph type="dt" sz="half" idx="10"/>
          </p:nvPr>
        </p:nvSpPr>
        <p:spPr/>
        <p:txBody>
          <a:bodyPr/>
          <a:lstStyle/>
          <a:p>
            <a:fld id="{17120E08-65E4-430C-9C12-1CB02F9416BA}" type="datetimeFigureOut">
              <a:rPr lang="en-US" smtClean="0"/>
              <a:t>2/17/2021</a:t>
            </a:fld>
            <a:endParaRPr lang="en-US"/>
          </a:p>
        </p:txBody>
      </p:sp>
      <p:sp>
        <p:nvSpPr>
          <p:cNvPr id="5" name="Footer Placeholder 4">
            <a:extLst>
              <a:ext uri="{FF2B5EF4-FFF2-40B4-BE49-F238E27FC236}">
                <a16:creationId xmlns:a16="http://schemas.microsoft.com/office/drawing/2014/main" id="{52482EE0-0068-4D7F-AF80-BD3C4D08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D668-CBF0-4233-8E0D-0385F9A0BFF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110259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7AC-02D4-4768-B279-93E3905CF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2217E-47B6-496C-91A2-946ABA6A3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67B97-3ECA-4D90-A4AD-FE7FECDB40DD}"/>
              </a:ext>
            </a:extLst>
          </p:cNvPr>
          <p:cNvSpPr>
            <a:spLocks noGrp="1"/>
          </p:cNvSpPr>
          <p:nvPr>
            <p:ph type="dt" sz="half" idx="10"/>
          </p:nvPr>
        </p:nvSpPr>
        <p:spPr/>
        <p:txBody>
          <a:bodyPr/>
          <a:lstStyle/>
          <a:p>
            <a:fld id="{17120E08-65E4-430C-9C12-1CB02F9416BA}" type="datetimeFigureOut">
              <a:rPr lang="en-US" smtClean="0"/>
              <a:t>2/17/2021</a:t>
            </a:fld>
            <a:endParaRPr lang="en-US"/>
          </a:p>
        </p:txBody>
      </p:sp>
      <p:sp>
        <p:nvSpPr>
          <p:cNvPr id="5" name="Footer Placeholder 4">
            <a:extLst>
              <a:ext uri="{FF2B5EF4-FFF2-40B4-BE49-F238E27FC236}">
                <a16:creationId xmlns:a16="http://schemas.microsoft.com/office/drawing/2014/main" id="{575DF78A-3299-4BD3-9958-FAE137D58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18B4-DDCB-4B1F-803A-538FD8F9F542}"/>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650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F30C-60B9-40B5-9FFD-C1C0D06F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D1647-369D-4ACC-A6DA-2E9CCE291B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0D0D9-C312-4E70-A5F5-44190F073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1C43A-4B23-4516-87F4-BAF6C3C30A59}"/>
              </a:ext>
            </a:extLst>
          </p:cNvPr>
          <p:cNvSpPr>
            <a:spLocks noGrp="1"/>
          </p:cNvSpPr>
          <p:nvPr>
            <p:ph type="dt" sz="half" idx="10"/>
          </p:nvPr>
        </p:nvSpPr>
        <p:spPr/>
        <p:txBody>
          <a:bodyPr/>
          <a:lstStyle/>
          <a:p>
            <a:fld id="{17120E08-65E4-430C-9C12-1CB02F9416BA}" type="datetimeFigureOut">
              <a:rPr lang="en-US" smtClean="0"/>
              <a:t>2/17/2021</a:t>
            </a:fld>
            <a:endParaRPr lang="en-US"/>
          </a:p>
        </p:txBody>
      </p:sp>
      <p:sp>
        <p:nvSpPr>
          <p:cNvPr id="6" name="Footer Placeholder 5">
            <a:extLst>
              <a:ext uri="{FF2B5EF4-FFF2-40B4-BE49-F238E27FC236}">
                <a16:creationId xmlns:a16="http://schemas.microsoft.com/office/drawing/2014/main" id="{187CF743-011B-47FE-B8EB-0D1C81BA9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D2EDE-E4D7-4BFD-9D4F-F731C680243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2013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001-3638-45E0-9153-32E326F01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9AB4B-CED2-47B6-A335-6D91FBDA3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18703-0D66-43AE-B5DC-288ECCC37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C26-D556-4996-BB51-334FA8491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69CBD-12DD-44C7-A2E8-BE2D39040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5C834-14D8-4583-9E0F-6942037F9ABE}"/>
              </a:ext>
            </a:extLst>
          </p:cNvPr>
          <p:cNvSpPr>
            <a:spLocks noGrp="1"/>
          </p:cNvSpPr>
          <p:nvPr>
            <p:ph type="dt" sz="half" idx="10"/>
          </p:nvPr>
        </p:nvSpPr>
        <p:spPr/>
        <p:txBody>
          <a:bodyPr/>
          <a:lstStyle/>
          <a:p>
            <a:fld id="{17120E08-65E4-430C-9C12-1CB02F9416BA}" type="datetimeFigureOut">
              <a:rPr lang="en-US" smtClean="0"/>
              <a:t>2/17/2021</a:t>
            </a:fld>
            <a:endParaRPr lang="en-US"/>
          </a:p>
        </p:txBody>
      </p:sp>
      <p:sp>
        <p:nvSpPr>
          <p:cNvPr id="8" name="Footer Placeholder 7">
            <a:extLst>
              <a:ext uri="{FF2B5EF4-FFF2-40B4-BE49-F238E27FC236}">
                <a16:creationId xmlns:a16="http://schemas.microsoft.com/office/drawing/2014/main" id="{110548C7-12F9-4B41-8AC9-C2A55C80A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8114F-7630-4623-9559-A1E190B5AECF}"/>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403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2B9-51BD-4266-AB7A-3A446C201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AB6C-F8EE-409A-8202-86A32831306D}"/>
              </a:ext>
            </a:extLst>
          </p:cNvPr>
          <p:cNvSpPr>
            <a:spLocks noGrp="1"/>
          </p:cNvSpPr>
          <p:nvPr>
            <p:ph type="dt" sz="half" idx="10"/>
          </p:nvPr>
        </p:nvSpPr>
        <p:spPr/>
        <p:txBody>
          <a:bodyPr/>
          <a:lstStyle/>
          <a:p>
            <a:fld id="{17120E08-65E4-430C-9C12-1CB02F9416BA}" type="datetimeFigureOut">
              <a:rPr lang="en-US" smtClean="0"/>
              <a:t>2/17/2021</a:t>
            </a:fld>
            <a:endParaRPr lang="en-US"/>
          </a:p>
        </p:txBody>
      </p:sp>
      <p:sp>
        <p:nvSpPr>
          <p:cNvPr id="4" name="Footer Placeholder 3">
            <a:extLst>
              <a:ext uri="{FF2B5EF4-FFF2-40B4-BE49-F238E27FC236}">
                <a16:creationId xmlns:a16="http://schemas.microsoft.com/office/drawing/2014/main" id="{D02EF38F-B9E3-4F75-BF0D-38540E648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1782-6E1E-483B-BA87-30C6DCF1E89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35085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D011-F6D1-41E9-BA58-63F2D7C0A886}"/>
              </a:ext>
            </a:extLst>
          </p:cNvPr>
          <p:cNvSpPr>
            <a:spLocks noGrp="1"/>
          </p:cNvSpPr>
          <p:nvPr>
            <p:ph type="dt" sz="half" idx="10"/>
          </p:nvPr>
        </p:nvSpPr>
        <p:spPr/>
        <p:txBody>
          <a:bodyPr/>
          <a:lstStyle/>
          <a:p>
            <a:fld id="{17120E08-65E4-430C-9C12-1CB02F9416BA}" type="datetimeFigureOut">
              <a:rPr lang="en-US" smtClean="0"/>
              <a:t>2/17/2021</a:t>
            </a:fld>
            <a:endParaRPr lang="en-US"/>
          </a:p>
        </p:txBody>
      </p:sp>
      <p:sp>
        <p:nvSpPr>
          <p:cNvPr id="3" name="Footer Placeholder 2">
            <a:extLst>
              <a:ext uri="{FF2B5EF4-FFF2-40B4-BE49-F238E27FC236}">
                <a16:creationId xmlns:a16="http://schemas.microsoft.com/office/drawing/2014/main" id="{981ACBF0-9F72-49B6-A06B-D9C8D2553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BCFE0-6C5D-46D2-98E8-841557C60B95}"/>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1782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556F-9CC5-4AF7-AF1D-FF8C1BFD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D9379-3DDD-4D3F-83CB-9C1C5C993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1F17-6666-48BE-A842-F522B272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B8B0C-EC4A-46C7-A89C-EDA43FD724CD}"/>
              </a:ext>
            </a:extLst>
          </p:cNvPr>
          <p:cNvSpPr>
            <a:spLocks noGrp="1"/>
          </p:cNvSpPr>
          <p:nvPr>
            <p:ph type="dt" sz="half" idx="10"/>
          </p:nvPr>
        </p:nvSpPr>
        <p:spPr/>
        <p:txBody>
          <a:bodyPr/>
          <a:lstStyle/>
          <a:p>
            <a:fld id="{17120E08-65E4-430C-9C12-1CB02F9416BA}" type="datetimeFigureOut">
              <a:rPr lang="en-US" smtClean="0"/>
              <a:t>2/17/2021</a:t>
            </a:fld>
            <a:endParaRPr lang="en-US"/>
          </a:p>
        </p:txBody>
      </p:sp>
      <p:sp>
        <p:nvSpPr>
          <p:cNvPr id="6" name="Footer Placeholder 5">
            <a:extLst>
              <a:ext uri="{FF2B5EF4-FFF2-40B4-BE49-F238E27FC236}">
                <a16:creationId xmlns:a16="http://schemas.microsoft.com/office/drawing/2014/main" id="{498FD213-D1E0-495A-95EE-0DA3AB28F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5A8B9-111C-4535-B866-BADAD7C9959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82050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3BF7-B20B-4964-AA69-A09B57365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91AAE-F2C0-472F-AE2E-835E58E1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2B406-C0EA-4A08-9257-88C5DBF3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2FF6-EA61-4DEF-AA49-0E6ACA1A0830}"/>
              </a:ext>
            </a:extLst>
          </p:cNvPr>
          <p:cNvSpPr>
            <a:spLocks noGrp="1"/>
          </p:cNvSpPr>
          <p:nvPr>
            <p:ph type="dt" sz="half" idx="10"/>
          </p:nvPr>
        </p:nvSpPr>
        <p:spPr/>
        <p:txBody>
          <a:bodyPr/>
          <a:lstStyle/>
          <a:p>
            <a:fld id="{17120E08-65E4-430C-9C12-1CB02F9416BA}" type="datetimeFigureOut">
              <a:rPr lang="en-US" smtClean="0"/>
              <a:t>2/17/2021</a:t>
            </a:fld>
            <a:endParaRPr lang="en-US"/>
          </a:p>
        </p:txBody>
      </p:sp>
      <p:sp>
        <p:nvSpPr>
          <p:cNvPr id="6" name="Footer Placeholder 5">
            <a:extLst>
              <a:ext uri="{FF2B5EF4-FFF2-40B4-BE49-F238E27FC236}">
                <a16:creationId xmlns:a16="http://schemas.microsoft.com/office/drawing/2014/main" id="{67CB6133-B46A-4F8F-8C71-F695AA029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879F7-4C47-4477-A6BF-58E976D26718}"/>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91499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FE58-6B7B-463B-BCA0-FCC41D5EA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3C76-D85F-46DC-A8E0-173C4544A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4966-DDF5-43DF-9211-976F44C47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0E08-65E4-430C-9C12-1CB02F9416BA}" type="datetimeFigureOut">
              <a:rPr lang="en-US" smtClean="0"/>
              <a:t>2/17/2021</a:t>
            </a:fld>
            <a:endParaRPr lang="en-US"/>
          </a:p>
        </p:txBody>
      </p:sp>
      <p:sp>
        <p:nvSpPr>
          <p:cNvPr id="5" name="Footer Placeholder 4">
            <a:extLst>
              <a:ext uri="{FF2B5EF4-FFF2-40B4-BE49-F238E27FC236}">
                <a16:creationId xmlns:a16="http://schemas.microsoft.com/office/drawing/2014/main" id="{1473AB9F-6D0D-4C41-8194-4C84C7350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A8F61-227A-49D4-8D1E-E75B2932F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7532-7E1C-4B54-8A49-BCFC0D060E00}" type="slidenum">
              <a:rPr lang="en-US" smtClean="0"/>
              <a:t>‹#›</a:t>
            </a:fld>
            <a:endParaRPr lang="en-US"/>
          </a:p>
        </p:txBody>
      </p:sp>
    </p:spTree>
    <p:extLst>
      <p:ext uri="{BB962C8B-B14F-4D97-AF65-F5344CB8AC3E}">
        <p14:creationId xmlns:p14="http://schemas.microsoft.com/office/powerpoint/2010/main" val="3640190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flickr.com/photos/151653494@N04/3245949185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shanetilton.com/surveys-revis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technofaq.org/posts/2018/10/5-lesser-known-ways-to-enhance-employee-engagement/" TargetMode="External"/><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vancouver.mediacoop.ca/blog/dawn/7186"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C437C7-74EA-4953-9A0D-B9E06926F613}"/>
              </a:ext>
            </a:extLst>
          </p:cNvPr>
          <p:cNvSpPr txBox="1"/>
          <p:nvPr/>
        </p:nvSpPr>
        <p:spPr>
          <a:xfrm>
            <a:off x="9774315" y="136501"/>
            <a:ext cx="2319062" cy="369332"/>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February 18, 2021</a:t>
            </a:r>
          </a:p>
        </p:txBody>
      </p:sp>
      <p:sp>
        <p:nvSpPr>
          <p:cNvPr id="10" name="TextBox 9">
            <a:extLst>
              <a:ext uri="{FF2B5EF4-FFF2-40B4-BE49-F238E27FC236}">
                <a16:creationId xmlns:a16="http://schemas.microsoft.com/office/drawing/2014/main" id="{D32512CE-1342-45EB-862F-670FFF10EF84}"/>
              </a:ext>
            </a:extLst>
          </p:cNvPr>
          <p:cNvSpPr txBox="1"/>
          <p:nvPr/>
        </p:nvSpPr>
        <p:spPr>
          <a:xfrm>
            <a:off x="1279385" y="2571865"/>
            <a:ext cx="9846131" cy="1631216"/>
          </a:xfrm>
          <a:prstGeom prst="rect">
            <a:avLst/>
          </a:prstGeom>
          <a:noFill/>
        </p:spPr>
        <p:txBody>
          <a:bodyPr wrap="square" lIns="91440" tIns="45720" rIns="91440" bIns="45720" rtlCol="0" anchor="t">
            <a:spAutoFit/>
          </a:bodyPr>
          <a:lstStyle/>
          <a:p>
            <a:pPr algn="ctr"/>
            <a:r>
              <a:rPr lang="en-US" sz="3600" b="1" dirty="0">
                <a:latin typeface="Open Sans"/>
                <a:ea typeface="Open Sans" panose="020B0606030504020204" pitchFamily="34" charset="0"/>
                <a:cs typeface="Open Sans" panose="020B0606030504020204" pitchFamily="34" charset="0"/>
              </a:rPr>
              <a:t>Quality Assurance 101</a:t>
            </a:r>
          </a:p>
          <a:p>
            <a:pPr algn="ctr"/>
            <a:endParaRPr lang="en-US" sz="3600" b="1" dirty="0">
              <a:latin typeface="Open Sans"/>
              <a:ea typeface="Open Sans" panose="020B0606030504020204" pitchFamily="34" charset="0"/>
              <a:cs typeface="Open Sans" panose="020B0606030504020204" pitchFamily="34" charset="0"/>
            </a:endParaRPr>
          </a:p>
          <a:p>
            <a:pPr algn="ctr"/>
            <a:r>
              <a:rPr lang="en-US" sz="2400" i="1" dirty="0">
                <a:latin typeface="Open Sans"/>
                <a:ea typeface="Open Sans" panose="020B0606030504020204" pitchFamily="34" charset="0"/>
                <a:cs typeface="Open Sans" panose="020B0606030504020204" pitchFamily="34" charset="0"/>
              </a:rPr>
              <a:t>Tools and Strategies for Success</a:t>
            </a:r>
            <a:endParaRPr lang="en-US" sz="24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7D6C75AB-5264-4460-AEB5-51D4B99A41C1}"/>
              </a:ext>
            </a:extLst>
          </p:cNvPr>
          <p:cNvSpPr/>
          <p:nvPr/>
        </p:nvSpPr>
        <p:spPr>
          <a:xfrm>
            <a:off x="2415193" y="1942154"/>
            <a:ext cx="7361613" cy="27786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66" y="5246553"/>
            <a:ext cx="3152593" cy="1141779"/>
          </a:xfrm>
          <a:prstGeom prst="rect">
            <a:avLst/>
          </a:prstGeom>
          <a:ln>
            <a:noFill/>
          </a:ln>
          <a:effectLst/>
        </p:spPr>
      </p:pic>
      <p:pic>
        <p:nvPicPr>
          <p:cNvPr id="28" name="Picture 8">
            <a:extLst>
              <a:ext uri="{FF2B5EF4-FFF2-40B4-BE49-F238E27FC236}">
                <a16:creationId xmlns:a16="http://schemas.microsoft.com/office/drawing/2014/main" id="{42137908-CA2C-435A-A145-D2EA814DA51A}"/>
              </a:ext>
            </a:extLst>
          </p:cNvPr>
          <p:cNvPicPr>
            <a:picLocks noChangeAspect="1"/>
          </p:cNvPicPr>
          <p:nvPr/>
        </p:nvPicPr>
        <p:blipFill>
          <a:blip r:embed="rId4"/>
          <a:srcRect/>
          <a:stretch>
            <a:fillRect/>
          </a:stretch>
        </p:blipFill>
        <p:spPr>
          <a:xfrm>
            <a:off x="9766736" y="2102655"/>
            <a:ext cx="829902" cy="1334174"/>
          </a:xfrm>
          <a:prstGeom prst="rect">
            <a:avLst/>
          </a:prstGeom>
        </p:spPr>
      </p:pic>
      <p:pic>
        <p:nvPicPr>
          <p:cNvPr id="30" name="Picture 28">
            <a:extLst>
              <a:ext uri="{FF2B5EF4-FFF2-40B4-BE49-F238E27FC236}">
                <a16:creationId xmlns:a16="http://schemas.microsoft.com/office/drawing/2014/main" id="{5D11969D-690A-4E11-9402-2DA6342D61F4}"/>
              </a:ext>
            </a:extLst>
          </p:cNvPr>
          <p:cNvPicPr>
            <a:picLocks noChangeAspect="1"/>
          </p:cNvPicPr>
          <p:nvPr/>
        </p:nvPicPr>
        <p:blipFill>
          <a:blip r:embed="rId5"/>
          <a:srcRect l="958" t="958" r="2927" b="627"/>
          <a:stretch>
            <a:fillRect/>
          </a:stretch>
        </p:blipFill>
        <p:spPr>
          <a:xfrm>
            <a:off x="9852687" y="3747554"/>
            <a:ext cx="925725" cy="2848792"/>
          </a:xfrm>
          <a:prstGeom prst="rect">
            <a:avLst/>
          </a:prstGeom>
        </p:spPr>
      </p:pic>
      <p:pic>
        <p:nvPicPr>
          <p:cNvPr id="29" name="Picture 15">
            <a:extLst>
              <a:ext uri="{FF2B5EF4-FFF2-40B4-BE49-F238E27FC236}">
                <a16:creationId xmlns:a16="http://schemas.microsoft.com/office/drawing/2014/main" id="{9E30B2EF-1FD1-4FD3-8E16-36DBAB24738E}"/>
              </a:ext>
            </a:extLst>
          </p:cNvPr>
          <p:cNvPicPr>
            <a:picLocks noChangeAspect="1"/>
          </p:cNvPicPr>
          <p:nvPr/>
        </p:nvPicPr>
        <p:blipFill>
          <a:blip r:embed="rId6"/>
          <a:srcRect/>
          <a:stretch>
            <a:fillRect/>
          </a:stretch>
        </p:blipFill>
        <p:spPr>
          <a:xfrm>
            <a:off x="8806454" y="2249150"/>
            <a:ext cx="2319062" cy="2702297"/>
          </a:xfrm>
          <a:prstGeom prst="rect">
            <a:avLst/>
          </a:prstGeom>
        </p:spPr>
      </p:pic>
    </p:spTree>
    <p:extLst>
      <p:ext uri="{BB962C8B-B14F-4D97-AF65-F5344CB8AC3E}">
        <p14:creationId xmlns:p14="http://schemas.microsoft.com/office/powerpoint/2010/main" val="3658158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99ED8-A192-4890-8900-B5364CCE1301}"/>
              </a:ext>
            </a:extLst>
          </p:cNvPr>
          <p:cNvSpPr>
            <a:spLocks noGrp="1"/>
          </p:cNvSpPr>
          <p:nvPr>
            <p:ph type="title"/>
          </p:nvPr>
        </p:nvSpPr>
        <p:spPr/>
        <p:txBody>
          <a:bodyPr/>
          <a:lstStyle/>
          <a:p>
            <a:r>
              <a:rPr lang="en-US" b="1" dirty="0">
                <a:latin typeface="Open Sans" panose="020B0606030504020204"/>
              </a:rPr>
              <a:t>How do I review a case file?</a:t>
            </a:r>
          </a:p>
        </p:txBody>
      </p:sp>
      <p:sp>
        <p:nvSpPr>
          <p:cNvPr id="3" name="Text Placeholder 2">
            <a:extLst>
              <a:ext uri="{FF2B5EF4-FFF2-40B4-BE49-F238E27FC236}">
                <a16:creationId xmlns:a16="http://schemas.microsoft.com/office/drawing/2014/main" id="{B4FD969B-512E-4972-BFFB-D37F0D15902F}"/>
              </a:ext>
            </a:extLst>
          </p:cNvPr>
          <p:cNvSpPr>
            <a:spLocks noGrp="1"/>
          </p:cNvSpPr>
          <p:nvPr>
            <p:ph type="body" idx="1"/>
          </p:nvPr>
        </p:nvSpPr>
        <p:spPr/>
        <p:txBody>
          <a:bodyPr/>
          <a:lstStyle/>
          <a:p>
            <a:r>
              <a:rPr lang="en-US" dirty="0"/>
              <a:t>Spot Check</a:t>
            </a:r>
          </a:p>
        </p:txBody>
      </p:sp>
      <p:sp>
        <p:nvSpPr>
          <p:cNvPr id="4" name="Content Placeholder 3">
            <a:extLst>
              <a:ext uri="{FF2B5EF4-FFF2-40B4-BE49-F238E27FC236}">
                <a16:creationId xmlns:a16="http://schemas.microsoft.com/office/drawing/2014/main" id="{3DE689BD-4D17-4A13-A3EC-24AF705E1FD5}"/>
              </a:ext>
            </a:extLst>
          </p:cNvPr>
          <p:cNvSpPr>
            <a:spLocks noGrp="1"/>
          </p:cNvSpPr>
          <p:nvPr>
            <p:ph sz="half" idx="2"/>
          </p:nvPr>
        </p:nvSpPr>
        <p:spPr/>
        <p:txBody>
          <a:bodyPr>
            <a:normAutofit fontScale="92500" lnSpcReduction="10000"/>
          </a:bodyPr>
          <a:lstStyle/>
          <a:p>
            <a:r>
              <a:rPr lang="en-US" dirty="0"/>
              <a:t>Spot checks are completed to review one item or one form across multiple files</a:t>
            </a:r>
          </a:p>
          <a:p>
            <a:r>
              <a:rPr lang="en-US" dirty="0"/>
              <a:t>Can be a team or individual activity</a:t>
            </a:r>
          </a:p>
          <a:p>
            <a:r>
              <a:rPr lang="en-US" dirty="0"/>
              <a:t>Able to be completed frequently and efficiently</a:t>
            </a:r>
          </a:p>
          <a:p>
            <a:r>
              <a:rPr lang="en-US" dirty="0"/>
              <a:t>Confirms compliance with a particular service</a:t>
            </a:r>
          </a:p>
          <a:p>
            <a:r>
              <a:rPr lang="en-US" dirty="0"/>
              <a:t>Great activity for team meetings</a:t>
            </a:r>
          </a:p>
        </p:txBody>
      </p:sp>
      <p:sp>
        <p:nvSpPr>
          <p:cNvPr id="6" name="Content Placeholder 5">
            <a:extLst>
              <a:ext uri="{FF2B5EF4-FFF2-40B4-BE49-F238E27FC236}">
                <a16:creationId xmlns:a16="http://schemas.microsoft.com/office/drawing/2014/main" id="{888EAE5F-627C-4E6D-8410-B2C074127FB5}"/>
              </a:ext>
            </a:extLst>
          </p:cNvPr>
          <p:cNvSpPr>
            <a:spLocks noGrp="1"/>
          </p:cNvSpPr>
          <p:nvPr>
            <p:ph sz="quarter" idx="4"/>
          </p:nvPr>
        </p:nvSpPr>
        <p:spPr/>
        <p:txBody>
          <a:bodyPr>
            <a:normAutofit fontScale="92500" lnSpcReduction="10000"/>
          </a:bodyPr>
          <a:lstStyle/>
          <a:p>
            <a:r>
              <a:rPr lang="en-US" dirty="0"/>
              <a:t>Staff can utilize RF-24 to review their own case files </a:t>
            </a:r>
          </a:p>
          <a:p>
            <a:r>
              <a:rPr lang="en-US" dirty="0"/>
              <a:t>Helps staff to catch errors before a manager does</a:t>
            </a:r>
          </a:p>
          <a:p>
            <a:r>
              <a:rPr lang="en-US" dirty="0"/>
              <a:t>Ideal to review a file before case closure</a:t>
            </a:r>
          </a:p>
          <a:p>
            <a:r>
              <a:rPr lang="en-US" dirty="0"/>
              <a:t>Should not be only method of case file review</a:t>
            </a:r>
          </a:p>
        </p:txBody>
      </p:sp>
      <p:sp>
        <p:nvSpPr>
          <p:cNvPr id="8" name="Text Placeholder 7">
            <a:extLst>
              <a:ext uri="{FF2B5EF4-FFF2-40B4-BE49-F238E27FC236}">
                <a16:creationId xmlns:a16="http://schemas.microsoft.com/office/drawing/2014/main" id="{01733FAA-EE09-478E-BEAA-63C3130DC35B}"/>
              </a:ext>
            </a:extLst>
          </p:cNvPr>
          <p:cNvSpPr>
            <a:spLocks noGrp="1"/>
          </p:cNvSpPr>
          <p:nvPr>
            <p:ph type="body" sz="quarter" idx="3"/>
          </p:nvPr>
        </p:nvSpPr>
        <p:spPr/>
        <p:txBody>
          <a:bodyPr/>
          <a:lstStyle/>
          <a:p>
            <a:r>
              <a:rPr lang="en-US" dirty="0"/>
              <a:t>Self Review</a:t>
            </a:r>
          </a:p>
        </p:txBody>
      </p:sp>
    </p:spTree>
    <p:extLst>
      <p:ext uri="{BB962C8B-B14F-4D97-AF65-F5344CB8AC3E}">
        <p14:creationId xmlns:p14="http://schemas.microsoft.com/office/powerpoint/2010/main" val="1029442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12D53628-1F63-4A8C-9D3C-669BE638B7F3}"/>
              </a:ext>
            </a:extLst>
          </p:cNvPr>
          <p:cNvGrpSpPr/>
          <p:nvPr/>
        </p:nvGrpSpPr>
        <p:grpSpPr>
          <a:xfrm>
            <a:off x="1207657" y="3395539"/>
            <a:ext cx="1860734" cy="2020645"/>
            <a:chOff x="0" y="0"/>
            <a:chExt cx="2480979" cy="2694193"/>
          </a:xfrm>
        </p:grpSpPr>
        <p:pic>
          <p:nvPicPr>
            <p:cNvPr id="3" name="Picture 13">
              <a:extLst>
                <a:ext uri="{FF2B5EF4-FFF2-40B4-BE49-F238E27FC236}">
                  <a16:creationId xmlns:a16="http://schemas.microsoft.com/office/drawing/2014/main" id="{A7128113-8A69-4827-A2CC-56FFCD0E1CD2}"/>
                </a:ext>
              </a:extLst>
            </p:cNvPr>
            <p:cNvPicPr>
              <a:picLocks noChangeAspect="1"/>
            </p:cNvPicPr>
            <p:nvPr/>
          </p:nvPicPr>
          <p:blipFill>
            <a:blip r:embed="rId3"/>
            <a:srcRect/>
            <a:stretch>
              <a:fillRect/>
            </a:stretch>
          </p:blipFill>
          <p:spPr>
            <a:xfrm>
              <a:off x="54440" y="0"/>
              <a:ext cx="1171623" cy="1422685"/>
            </a:xfrm>
            <a:prstGeom prst="rect">
              <a:avLst/>
            </a:prstGeom>
          </p:spPr>
        </p:pic>
        <p:pic>
          <p:nvPicPr>
            <p:cNvPr id="4" name="Picture 14">
              <a:extLst>
                <a:ext uri="{FF2B5EF4-FFF2-40B4-BE49-F238E27FC236}">
                  <a16:creationId xmlns:a16="http://schemas.microsoft.com/office/drawing/2014/main" id="{77DD8D77-4F7C-45EC-AC4D-0D0E0677D068}"/>
                </a:ext>
              </a:extLst>
            </p:cNvPr>
            <p:cNvPicPr>
              <a:picLocks noChangeAspect="1"/>
            </p:cNvPicPr>
            <p:nvPr/>
          </p:nvPicPr>
          <p:blipFill>
            <a:blip r:embed="rId4"/>
            <a:srcRect/>
            <a:stretch>
              <a:fillRect/>
            </a:stretch>
          </p:blipFill>
          <p:spPr>
            <a:xfrm>
              <a:off x="0" y="998234"/>
              <a:ext cx="2480979" cy="1695958"/>
            </a:xfrm>
            <a:prstGeom prst="rect">
              <a:avLst/>
            </a:prstGeom>
          </p:spPr>
        </p:pic>
      </p:grpSp>
      <p:grpSp>
        <p:nvGrpSpPr>
          <p:cNvPr id="5" name="Group 29">
            <a:extLst>
              <a:ext uri="{FF2B5EF4-FFF2-40B4-BE49-F238E27FC236}">
                <a16:creationId xmlns:a16="http://schemas.microsoft.com/office/drawing/2014/main" id="{0C11C7F2-DF2D-4312-BBD9-1C009C358BD5}"/>
              </a:ext>
            </a:extLst>
          </p:cNvPr>
          <p:cNvGrpSpPr/>
          <p:nvPr/>
        </p:nvGrpSpPr>
        <p:grpSpPr>
          <a:xfrm>
            <a:off x="9152779" y="3940230"/>
            <a:ext cx="1831564" cy="2115444"/>
            <a:chOff x="0" y="0"/>
            <a:chExt cx="2442085" cy="2820592"/>
          </a:xfrm>
        </p:grpSpPr>
        <p:pic>
          <p:nvPicPr>
            <p:cNvPr id="6" name="Picture 30">
              <a:extLst>
                <a:ext uri="{FF2B5EF4-FFF2-40B4-BE49-F238E27FC236}">
                  <a16:creationId xmlns:a16="http://schemas.microsoft.com/office/drawing/2014/main" id="{661093AC-950D-48CB-937A-AF38A9A1F023}"/>
                </a:ext>
              </a:extLst>
            </p:cNvPr>
            <p:cNvPicPr>
              <a:picLocks noChangeAspect="1"/>
            </p:cNvPicPr>
            <p:nvPr/>
          </p:nvPicPr>
          <p:blipFill>
            <a:blip r:embed="rId5"/>
            <a:srcRect/>
            <a:stretch>
              <a:fillRect/>
            </a:stretch>
          </p:blipFill>
          <p:spPr>
            <a:xfrm>
              <a:off x="0" y="808751"/>
              <a:ext cx="2442085" cy="2011842"/>
            </a:xfrm>
            <a:prstGeom prst="rect">
              <a:avLst/>
            </a:prstGeom>
          </p:spPr>
        </p:pic>
        <p:pic>
          <p:nvPicPr>
            <p:cNvPr id="7" name="Picture 31">
              <a:extLst>
                <a:ext uri="{FF2B5EF4-FFF2-40B4-BE49-F238E27FC236}">
                  <a16:creationId xmlns:a16="http://schemas.microsoft.com/office/drawing/2014/main" id="{A05EF47C-5170-4029-97A3-CC2918F5A9AD}"/>
                </a:ext>
              </a:extLst>
            </p:cNvPr>
            <p:cNvPicPr>
              <a:picLocks noChangeAspect="1"/>
            </p:cNvPicPr>
            <p:nvPr/>
          </p:nvPicPr>
          <p:blipFill>
            <a:blip r:embed="rId6"/>
            <a:srcRect/>
            <a:stretch>
              <a:fillRect/>
            </a:stretch>
          </p:blipFill>
          <p:spPr>
            <a:xfrm>
              <a:off x="720732" y="0"/>
              <a:ext cx="1000620" cy="1074885"/>
            </a:xfrm>
            <a:prstGeom prst="rect">
              <a:avLst/>
            </a:prstGeom>
          </p:spPr>
        </p:pic>
      </p:grpSp>
      <p:grpSp>
        <p:nvGrpSpPr>
          <p:cNvPr id="8" name="Group 15">
            <a:extLst>
              <a:ext uri="{FF2B5EF4-FFF2-40B4-BE49-F238E27FC236}">
                <a16:creationId xmlns:a16="http://schemas.microsoft.com/office/drawing/2014/main" id="{C347F046-414F-4BF2-94EC-AD9FB2E66DA3}"/>
              </a:ext>
            </a:extLst>
          </p:cNvPr>
          <p:cNvGrpSpPr/>
          <p:nvPr/>
        </p:nvGrpSpPr>
        <p:grpSpPr>
          <a:xfrm>
            <a:off x="2625904" y="1294313"/>
            <a:ext cx="6940192" cy="4006921"/>
            <a:chOff x="0" y="0"/>
            <a:chExt cx="2554968" cy="1334432"/>
          </a:xfrm>
        </p:grpSpPr>
        <p:sp>
          <p:nvSpPr>
            <p:cNvPr id="20" name="Freeform 18">
              <a:extLst>
                <a:ext uri="{FF2B5EF4-FFF2-40B4-BE49-F238E27FC236}">
                  <a16:creationId xmlns:a16="http://schemas.microsoft.com/office/drawing/2014/main" id="{A8C1E401-CC26-49F4-B8D8-423A1F1813CB}"/>
                </a:ext>
              </a:extLst>
            </p:cNvPr>
            <p:cNvSpPr/>
            <p:nvPr/>
          </p:nvSpPr>
          <p:spPr>
            <a:xfrm>
              <a:off x="0" y="243012"/>
              <a:ext cx="2554968" cy="1091420"/>
            </a:xfrm>
            <a:custGeom>
              <a:avLst/>
              <a:gdLst/>
              <a:ahLst/>
              <a:cxnLst/>
              <a:rect l="l" t="t" r="r" b="b"/>
              <a:pathLst>
                <a:path w="9542071" h="11409346">
                  <a:moveTo>
                    <a:pt x="9397291" y="11264567"/>
                  </a:moveTo>
                  <a:lnTo>
                    <a:pt x="9542071" y="11264567"/>
                  </a:lnTo>
                  <a:lnTo>
                    <a:pt x="9542071" y="11409346"/>
                  </a:lnTo>
                  <a:lnTo>
                    <a:pt x="9397291" y="11409346"/>
                  </a:lnTo>
                  <a:lnTo>
                    <a:pt x="9397291" y="11264567"/>
                  </a:lnTo>
                  <a:close/>
                  <a:moveTo>
                    <a:pt x="0" y="144780"/>
                  </a:moveTo>
                  <a:lnTo>
                    <a:pt x="144780" y="144780"/>
                  </a:lnTo>
                  <a:lnTo>
                    <a:pt x="144780" y="11264567"/>
                  </a:lnTo>
                  <a:lnTo>
                    <a:pt x="0" y="11264567"/>
                  </a:lnTo>
                  <a:lnTo>
                    <a:pt x="0" y="144780"/>
                  </a:lnTo>
                  <a:close/>
                  <a:moveTo>
                    <a:pt x="0" y="11264567"/>
                  </a:moveTo>
                  <a:lnTo>
                    <a:pt x="144780" y="11264567"/>
                  </a:lnTo>
                  <a:lnTo>
                    <a:pt x="144780" y="11409346"/>
                  </a:lnTo>
                  <a:lnTo>
                    <a:pt x="0" y="11409346"/>
                  </a:lnTo>
                  <a:lnTo>
                    <a:pt x="0" y="11264567"/>
                  </a:lnTo>
                  <a:close/>
                  <a:moveTo>
                    <a:pt x="9397291" y="144780"/>
                  </a:moveTo>
                  <a:lnTo>
                    <a:pt x="9542071" y="144780"/>
                  </a:lnTo>
                  <a:lnTo>
                    <a:pt x="9542071" y="11264567"/>
                  </a:lnTo>
                  <a:lnTo>
                    <a:pt x="9397291" y="11264567"/>
                  </a:lnTo>
                  <a:lnTo>
                    <a:pt x="9397291" y="144780"/>
                  </a:lnTo>
                  <a:close/>
                  <a:moveTo>
                    <a:pt x="144780" y="11264567"/>
                  </a:moveTo>
                  <a:lnTo>
                    <a:pt x="9397291" y="11264567"/>
                  </a:lnTo>
                  <a:lnTo>
                    <a:pt x="9397291" y="11409346"/>
                  </a:lnTo>
                  <a:lnTo>
                    <a:pt x="144780" y="11409346"/>
                  </a:lnTo>
                  <a:lnTo>
                    <a:pt x="144780" y="11264567"/>
                  </a:lnTo>
                  <a:close/>
                  <a:moveTo>
                    <a:pt x="9397291" y="0"/>
                  </a:moveTo>
                  <a:lnTo>
                    <a:pt x="9542071" y="0"/>
                  </a:lnTo>
                  <a:lnTo>
                    <a:pt x="9542071" y="144780"/>
                  </a:lnTo>
                  <a:lnTo>
                    <a:pt x="9397291" y="144780"/>
                  </a:lnTo>
                  <a:lnTo>
                    <a:pt x="9397291" y="0"/>
                  </a:lnTo>
                  <a:close/>
                  <a:moveTo>
                    <a:pt x="0" y="0"/>
                  </a:moveTo>
                  <a:lnTo>
                    <a:pt x="144780" y="0"/>
                  </a:lnTo>
                  <a:lnTo>
                    <a:pt x="144780" y="144780"/>
                  </a:lnTo>
                  <a:lnTo>
                    <a:pt x="0" y="144780"/>
                  </a:lnTo>
                  <a:lnTo>
                    <a:pt x="0" y="0"/>
                  </a:lnTo>
                  <a:close/>
                  <a:moveTo>
                    <a:pt x="144780" y="0"/>
                  </a:moveTo>
                  <a:lnTo>
                    <a:pt x="9397291" y="0"/>
                  </a:lnTo>
                  <a:lnTo>
                    <a:pt x="9397291" y="144780"/>
                  </a:lnTo>
                  <a:lnTo>
                    <a:pt x="144780" y="144780"/>
                  </a:lnTo>
                  <a:lnTo>
                    <a:pt x="144780" y="0"/>
                  </a:lnTo>
                  <a:close/>
                </a:path>
              </a:pathLst>
            </a:custGeom>
            <a:solidFill>
              <a:srgbClr val="EDF0F2">
                <a:alpha val="68627"/>
              </a:srgbClr>
            </a:solidFill>
          </p:spPr>
        </p:sp>
        <p:grpSp>
          <p:nvGrpSpPr>
            <p:cNvPr id="12" name="Group 25">
              <a:extLst>
                <a:ext uri="{FF2B5EF4-FFF2-40B4-BE49-F238E27FC236}">
                  <a16:creationId xmlns:a16="http://schemas.microsoft.com/office/drawing/2014/main" id="{57F51C5E-EFF7-4902-83CB-0FC038CEAADA}"/>
                </a:ext>
              </a:extLst>
            </p:cNvPr>
            <p:cNvGrpSpPr/>
            <p:nvPr/>
          </p:nvGrpSpPr>
          <p:grpSpPr>
            <a:xfrm>
              <a:off x="0" y="0"/>
              <a:ext cx="2554968" cy="182513"/>
              <a:chOff x="0" y="0"/>
              <a:chExt cx="31056283" cy="2218491"/>
            </a:xfrm>
          </p:grpSpPr>
          <p:sp>
            <p:nvSpPr>
              <p:cNvPr id="13" name="Freeform 26">
                <a:extLst>
                  <a:ext uri="{FF2B5EF4-FFF2-40B4-BE49-F238E27FC236}">
                    <a16:creationId xmlns:a16="http://schemas.microsoft.com/office/drawing/2014/main" id="{24455D17-C1C3-4003-A8DC-2A7917472814}"/>
                  </a:ext>
                </a:extLst>
              </p:cNvPr>
              <p:cNvSpPr/>
              <p:nvPr/>
            </p:nvSpPr>
            <p:spPr>
              <a:xfrm>
                <a:off x="72390" y="72390"/>
                <a:ext cx="30911502" cy="2073711"/>
              </a:xfrm>
              <a:custGeom>
                <a:avLst/>
                <a:gdLst/>
                <a:ahLst/>
                <a:cxnLst/>
                <a:rect l="l" t="t" r="r" b="b"/>
                <a:pathLst>
                  <a:path w="30911502" h="2073711">
                    <a:moveTo>
                      <a:pt x="0" y="0"/>
                    </a:moveTo>
                    <a:lnTo>
                      <a:pt x="30911502" y="0"/>
                    </a:lnTo>
                    <a:lnTo>
                      <a:pt x="30911502" y="2073711"/>
                    </a:lnTo>
                    <a:lnTo>
                      <a:pt x="0" y="2073711"/>
                    </a:lnTo>
                    <a:lnTo>
                      <a:pt x="0" y="0"/>
                    </a:lnTo>
                    <a:close/>
                  </a:path>
                </a:pathLst>
              </a:custGeom>
              <a:solidFill>
                <a:srgbClr val="EDF0F2">
                  <a:alpha val="68627"/>
                </a:srgbClr>
              </a:solidFill>
            </p:spPr>
            <p:txBody>
              <a:bodyPr/>
              <a:lstStyle/>
              <a:p>
                <a:pPr algn="ctr"/>
                <a:r>
                  <a:rPr lang="en-US" sz="2800" b="1" dirty="0"/>
                  <a:t>Reflecting: Case File Review</a:t>
                </a:r>
              </a:p>
            </p:txBody>
          </p:sp>
          <p:sp>
            <p:nvSpPr>
              <p:cNvPr id="14" name="Freeform 27">
                <a:extLst>
                  <a:ext uri="{FF2B5EF4-FFF2-40B4-BE49-F238E27FC236}">
                    <a16:creationId xmlns:a16="http://schemas.microsoft.com/office/drawing/2014/main" id="{795202FD-820D-4A23-8A18-50DA6C0D752B}"/>
                  </a:ext>
                </a:extLst>
              </p:cNvPr>
              <p:cNvSpPr/>
              <p:nvPr/>
            </p:nvSpPr>
            <p:spPr>
              <a:xfrm>
                <a:off x="0" y="0"/>
                <a:ext cx="31056284" cy="2218491"/>
              </a:xfrm>
              <a:custGeom>
                <a:avLst/>
                <a:gdLst/>
                <a:ahLst/>
                <a:cxnLst/>
                <a:rect l="l" t="t" r="r" b="b"/>
                <a:pathLst>
                  <a:path w="31056284" h="2218491">
                    <a:moveTo>
                      <a:pt x="30911502" y="2073711"/>
                    </a:moveTo>
                    <a:lnTo>
                      <a:pt x="31056284" y="2073711"/>
                    </a:lnTo>
                    <a:lnTo>
                      <a:pt x="31056284" y="2218491"/>
                    </a:lnTo>
                    <a:lnTo>
                      <a:pt x="30911502" y="2218491"/>
                    </a:lnTo>
                    <a:lnTo>
                      <a:pt x="30911502" y="2073711"/>
                    </a:lnTo>
                    <a:close/>
                    <a:moveTo>
                      <a:pt x="0" y="144780"/>
                    </a:moveTo>
                    <a:lnTo>
                      <a:pt x="144780" y="144780"/>
                    </a:lnTo>
                    <a:lnTo>
                      <a:pt x="144780" y="2073711"/>
                    </a:lnTo>
                    <a:lnTo>
                      <a:pt x="0" y="2073711"/>
                    </a:lnTo>
                    <a:lnTo>
                      <a:pt x="0" y="144780"/>
                    </a:lnTo>
                    <a:close/>
                    <a:moveTo>
                      <a:pt x="0" y="2073711"/>
                    </a:moveTo>
                    <a:lnTo>
                      <a:pt x="144780" y="2073711"/>
                    </a:lnTo>
                    <a:lnTo>
                      <a:pt x="144780" y="2218491"/>
                    </a:lnTo>
                    <a:lnTo>
                      <a:pt x="0" y="2218491"/>
                    </a:lnTo>
                    <a:lnTo>
                      <a:pt x="0" y="2073711"/>
                    </a:lnTo>
                    <a:close/>
                    <a:moveTo>
                      <a:pt x="30911502" y="144780"/>
                    </a:moveTo>
                    <a:lnTo>
                      <a:pt x="31056284" y="144780"/>
                    </a:lnTo>
                    <a:lnTo>
                      <a:pt x="31056284" y="2073711"/>
                    </a:lnTo>
                    <a:lnTo>
                      <a:pt x="30911502" y="2073711"/>
                    </a:lnTo>
                    <a:lnTo>
                      <a:pt x="30911502" y="144780"/>
                    </a:lnTo>
                    <a:close/>
                    <a:moveTo>
                      <a:pt x="144780" y="2073711"/>
                    </a:moveTo>
                    <a:lnTo>
                      <a:pt x="30911502" y="2073711"/>
                    </a:lnTo>
                    <a:lnTo>
                      <a:pt x="30911502" y="2218491"/>
                    </a:lnTo>
                    <a:lnTo>
                      <a:pt x="144780" y="2218491"/>
                    </a:lnTo>
                    <a:lnTo>
                      <a:pt x="144780" y="2073711"/>
                    </a:lnTo>
                    <a:close/>
                    <a:moveTo>
                      <a:pt x="30911502" y="0"/>
                    </a:moveTo>
                    <a:lnTo>
                      <a:pt x="31056284" y="0"/>
                    </a:lnTo>
                    <a:lnTo>
                      <a:pt x="31056284" y="144780"/>
                    </a:lnTo>
                    <a:lnTo>
                      <a:pt x="30911502" y="144780"/>
                    </a:lnTo>
                    <a:lnTo>
                      <a:pt x="30911502" y="0"/>
                    </a:lnTo>
                    <a:close/>
                    <a:moveTo>
                      <a:pt x="0" y="0"/>
                    </a:moveTo>
                    <a:lnTo>
                      <a:pt x="144780" y="0"/>
                    </a:lnTo>
                    <a:lnTo>
                      <a:pt x="144780" y="144780"/>
                    </a:lnTo>
                    <a:lnTo>
                      <a:pt x="0" y="144780"/>
                    </a:lnTo>
                    <a:lnTo>
                      <a:pt x="0" y="0"/>
                    </a:lnTo>
                    <a:close/>
                    <a:moveTo>
                      <a:pt x="144780" y="0"/>
                    </a:moveTo>
                    <a:lnTo>
                      <a:pt x="30911502" y="0"/>
                    </a:lnTo>
                    <a:lnTo>
                      <a:pt x="30911502" y="144780"/>
                    </a:lnTo>
                    <a:lnTo>
                      <a:pt x="144780" y="144780"/>
                    </a:lnTo>
                    <a:lnTo>
                      <a:pt x="144780" y="0"/>
                    </a:lnTo>
                    <a:close/>
                  </a:path>
                </a:pathLst>
              </a:custGeom>
              <a:solidFill>
                <a:srgbClr val="EDF0F2">
                  <a:alpha val="68627"/>
                </a:srgbClr>
              </a:solidFill>
            </p:spPr>
          </p:sp>
        </p:grpSp>
      </p:grpSp>
      <p:sp>
        <p:nvSpPr>
          <p:cNvPr id="21" name="TextBox 20">
            <a:extLst>
              <a:ext uri="{FF2B5EF4-FFF2-40B4-BE49-F238E27FC236}">
                <a16:creationId xmlns:a16="http://schemas.microsoft.com/office/drawing/2014/main" id="{061C46B3-41A1-4A3A-B7B6-D8DD0FC5CC50}"/>
              </a:ext>
            </a:extLst>
          </p:cNvPr>
          <p:cNvSpPr txBox="1"/>
          <p:nvPr/>
        </p:nvSpPr>
        <p:spPr>
          <a:xfrm>
            <a:off x="2948683" y="2239766"/>
            <a:ext cx="5897366" cy="2308324"/>
          </a:xfrm>
          <a:prstGeom prst="rect">
            <a:avLst/>
          </a:prstGeom>
          <a:noFill/>
        </p:spPr>
        <p:txBody>
          <a:bodyPr wrap="square" rtlCol="0">
            <a:spAutoFit/>
          </a:bodyPr>
          <a:lstStyle/>
          <a:p>
            <a:pPr marL="285750" indent="-285750">
              <a:buFont typeface="Arial" panose="020B0604020202020204" pitchFamily="34" charset="0"/>
              <a:buChar char="•"/>
            </a:pPr>
            <a:r>
              <a:rPr lang="en-US" dirty="0"/>
              <a:t>What  challenges do you have to implementing case file review?</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best practices do you have to share with the group on case file review?</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14071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597147" y="957690"/>
            <a:ext cx="8621371"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Best Practices: Case File Review</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597148" y="1849120"/>
            <a:ext cx="10985254" cy="451812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tx1"/>
                </a:solidFill>
              </a:rPr>
              <a:t>Make it happen! Set timeframes and involve the team, make it reoccurring.</a:t>
            </a:r>
          </a:p>
          <a:p>
            <a:pPr marL="342900" indent="-342900">
              <a:buFont typeface="Arial" panose="020B0604020202020204" pitchFamily="34" charset="0"/>
              <a:buChar char="•"/>
            </a:pPr>
            <a:r>
              <a:rPr lang="en-US" sz="2000" dirty="0">
                <a:solidFill>
                  <a:schemeClr val="tx1"/>
                </a:solidFill>
              </a:rPr>
              <a:t>Recruit volunteers if staff have limited time.</a:t>
            </a:r>
          </a:p>
          <a:p>
            <a:pPr marL="342900" indent="-342900">
              <a:buFont typeface="Arial" panose="020B0604020202020204" pitchFamily="34" charset="0"/>
              <a:buChar char="•"/>
            </a:pPr>
            <a:r>
              <a:rPr lang="en-US" sz="2000" dirty="0">
                <a:solidFill>
                  <a:schemeClr val="tx1"/>
                </a:solidFill>
              </a:rPr>
              <a:t>Introduce dedicated case noting hours.</a:t>
            </a:r>
          </a:p>
          <a:p>
            <a:pPr marL="342900" indent="-342900">
              <a:buFont typeface="Arial" panose="020B0604020202020204" pitchFamily="34" charset="0"/>
              <a:buChar char="•"/>
            </a:pPr>
            <a:r>
              <a:rPr lang="en-US" sz="2000" dirty="0">
                <a:solidFill>
                  <a:schemeClr val="tx1"/>
                </a:solidFill>
              </a:rPr>
              <a:t>Use tools like RF-24, Case Note Log Template, or internal resources for consistency.</a:t>
            </a:r>
          </a:p>
          <a:p>
            <a:pPr marL="342900" indent="-342900">
              <a:buFont typeface="Arial" panose="020B0604020202020204" pitchFamily="34" charset="0"/>
              <a:buChar char="•"/>
            </a:pPr>
            <a:r>
              <a:rPr lang="en-US" sz="2000" dirty="0">
                <a:solidFill>
                  <a:schemeClr val="tx1"/>
                </a:solidFill>
              </a:rPr>
              <a:t>Include accounting/finance staff when possible.</a:t>
            </a:r>
          </a:p>
          <a:p>
            <a:pPr marL="342900" indent="-342900">
              <a:buFont typeface="Arial" panose="020B0604020202020204" pitchFamily="34" charset="0"/>
              <a:buChar char="•"/>
            </a:pPr>
            <a:r>
              <a:rPr lang="en-US" sz="2000" dirty="0">
                <a:solidFill>
                  <a:schemeClr val="tx1"/>
                </a:solidFill>
              </a:rPr>
              <a:t>Use client appointments as an opportunity to grab missing documents and signatures.</a:t>
            </a:r>
          </a:p>
          <a:p>
            <a:pPr marL="342900" indent="-342900">
              <a:buFont typeface="Arial" panose="020B0604020202020204" pitchFamily="34" charset="0"/>
              <a:buChar char="•"/>
            </a:pPr>
            <a:r>
              <a:rPr lang="en-US" sz="2000" dirty="0">
                <a:solidFill>
                  <a:schemeClr val="tx1"/>
                </a:solidFill>
              </a:rPr>
              <a:t>Complete R&amp;P Program Report with case file open.</a:t>
            </a:r>
          </a:p>
          <a:p>
            <a:pPr marL="342900" indent="-342900">
              <a:buFont typeface="Arial" panose="020B0604020202020204" pitchFamily="34" charset="0"/>
              <a:buChar char="•"/>
            </a:pPr>
            <a:r>
              <a:rPr lang="en-US" sz="2000" dirty="0">
                <a:solidFill>
                  <a:schemeClr val="tx1"/>
                </a:solidFill>
              </a:rPr>
              <a:t>Explain delays. Better to be late than to not be there at all.</a:t>
            </a:r>
          </a:p>
          <a:p>
            <a:pPr marL="342900" indent="-342900">
              <a:buFont typeface="Arial" panose="020B0604020202020204" pitchFamily="34" charset="0"/>
              <a:buChar char="•"/>
            </a:pPr>
            <a:r>
              <a:rPr lang="en-US" sz="2000" dirty="0">
                <a:solidFill>
                  <a:schemeClr val="tx1"/>
                </a:solidFill>
              </a:rPr>
              <a:t>Consider the client. Would they agree with the telling of their story?</a:t>
            </a:r>
          </a:p>
          <a:p>
            <a:pPr marL="342900" indent="-342900">
              <a:buFont typeface="Arial" panose="020B0604020202020204" pitchFamily="34" charset="0"/>
              <a:buChar char="•"/>
            </a:pPr>
            <a:r>
              <a:rPr lang="en-US" sz="2000" dirty="0">
                <a:solidFill>
                  <a:schemeClr val="tx1"/>
                </a:solidFill>
              </a:rPr>
              <a:t>Fix your findings. Issues identified should be resolved. Reach out to USCCB if errors are ongoing.</a:t>
            </a:r>
          </a:p>
        </p:txBody>
      </p:sp>
      <p:sp>
        <p:nvSpPr>
          <p:cNvPr id="56" name="TextBox 55">
            <a:extLst>
              <a:ext uri="{FF2B5EF4-FFF2-40B4-BE49-F238E27FC236}">
                <a16:creationId xmlns:a16="http://schemas.microsoft.com/office/drawing/2014/main" id="{5C6ABBEC-AAF7-4378-9660-7653FC39C2B6}"/>
              </a:ext>
            </a:extLst>
          </p:cNvPr>
          <p:cNvSpPr txBox="1"/>
          <p:nvPr/>
        </p:nvSpPr>
        <p:spPr>
          <a:xfrm>
            <a:off x="9551406" y="4596258"/>
            <a:ext cx="1177094" cy="338554"/>
          </a:xfrm>
          <a:prstGeom prst="rect">
            <a:avLst/>
          </a:prstGeom>
          <a:noFill/>
        </p:spPr>
        <p:txBody>
          <a:bodyPr wrap="square" lIns="91440" tIns="45720" rIns="91440" bIns="45720" rtlCol="0" anchor="t">
            <a:spAutoFit/>
          </a:bodyPr>
          <a:lstStyle/>
          <a:p>
            <a:pPr algn="ctr"/>
            <a:endParaRPr lang="en-US" sz="1600">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8954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B16CAE-AA23-4F34-94D8-8E6862D03529}"/>
              </a:ext>
            </a:extLst>
          </p:cNvPr>
          <p:cNvSpPr txBox="1"/>
          <p:nvPr/>
        </p:nvSpPr>
        <p:spPr>
          <a:xfrm>
            <a:off x="654457" y="2612729"/>
            <a:ext cx="3816990" cy="3477875"/>
          </a:xfrm>
          <a:prstGeom prst="rect">
            <a:avLst/>
          </a:prstGeom>
          <a:noFill/>
        </p:spPr>
        <p:txBody>
          <a:bodyPr wrap="squar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Completing additional home visits outside of required visits helps to ensure clients are satisfied with their services, grievances are resolved, and that all services were completed.</a:t>
            </a:r>
          </a:p>
          <a:p>
            <a:endPar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Client home visits empower refugees to self-advocate for their families.</a:t>
            </a:r>
          </a:p>
        </p:txBody>
      </p:sp>
      <p:sp>
        <p:nvSpPr>
          <p:cNvPr id="4" name="Rectangle: Rounded Corners 3">
            <a:extLst>
              <a:ext uri="{FF2B5EF4-FFF2-40B4-BE49-F238E27FC236}">
                <a16:creationId xmlns:a16="http://schemas.microsoft.com/office/drawing/2014/main" id="{FA505E29-2196-4557-B6F8-233F0AEA4E2A}"/>
              </a:ext>
            </a:extLst>
          </p:cNvPr>
          <p:cNvSpPr/>
          <p:nvPr/>
        </p:nvSpPr>
        <p:spPr>
          <a:xfrm>
            <a:off x="5842899" y="1772632"/>
            <a:ext cx="5912998" cy="400361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7" name="Rectangle: Rounded Corners 6">
            <a:extLst>
              <a:ext uri="{FF2B5EF4-FFF2-40B4-BE49-F238E27FC236}">
                <a16:creationId xmlns:a16="http://schemas.microsoft.com/office/drawing/2014/main" id="{7AF348AB-6C91-415A-A51E-782901C92462}"/>
              </a:ext>
            </a:extLst>
          </p:cNvPr>
          <p:cNvSpPr/>
          <p:nvPr/>
        </p:nvSpPr>
        <p:spPr>
          <a:xfrm>
            <a:off x="6000602" y="1980680"/>
            <a:ext cx="5511213" cy="3587518"/>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7" name="TextBox 16">
            <a:extLst>
              <a:ext uri="{FF2B5EF4-FFF2-40B4-BE49-F238E27FC236}">
                <a16:creationId xmlns:a16="http://schemas.microsoft.com/office/drawing/2014/main" id="{EDCE64D7-29FB-4716-90B6-42381AD67FE4}"/>
              </a:ext>
            </a:extLst>
          </p:cNvPr>
          <p:cNvSpPr txBox="1"/>
          <p:nvPr/>
        </p:nvSpPr>
        <p:spPr>
          <a:xfrm>
            <a:off x="436103" y="1635240"/>
            <a:ext cx="6660859"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Client Home Visits</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descr="A person shaking another person's hand&#10;&#10;Description automatically generated with medium confidence">
            <a:extLst>
              <a:ext uri="{FF2B5EF4-FFF2-40B4-BE49-F238E27FC236}">
                <a16:creationId xmlns:a16="http://schemas.microsoft.com/office/drawing/2014/main" id="{27F8332A-391B-4FA4-8158-26D2885759E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01698" y="2366193"/>
            <a:ext cx="4275691" cy="2846282"/>
          </a:xfrm>
          <a:prstGeom prst="rect">
            <a:avLst/>
          </a:prstGeom>
        </p:spPr>
      </p:pic>
    </p:spTree>
    <p:extLst>
      <p:ext uri="{BB962C8B-B14F-4D97-AF65-F5344CB8AC3E}">
        <p14:creationId xmlns:p14="http://schemas.microsoft.com/office/powerpoint/2010/main" val="2948534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6660859"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Case Study</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589540" y="2313864"/>
            <a:ext cx="10949173" cy="425005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783024" y="3016235"/>
            <a:ext cx="10625952" cy="2554545"/>
          </a:xfrm>
          <a:prstGeom prst="rect">
            <a:avLst/>
          </a:prstGeom>
          <a:noFill/>
        </p:spPr>
        <p:txBody>
          <a:bodyPr wrap="square" rtlCol="0">
            <a:spAutoFit/>
          </a:bodyPr>
          <a:lstStyle/>
          <a:p>
            <a:r>
              <a:rPr lang="en-US" sz="2000" dirty="0">
                <a:latin typeface="Open Sans" panose="020B0606030504020204"/>
                <a:ea typeface="Open Sans" panose="020B0606030504020204" pitchFamily="34" charset="0"/>
                <a:cs typeface="Open Sans" panose="020B0606030504020204" pitchFamily="34" charset="0"/>
              </a:rPr>
              <a:t>Your program director visits a percentage of arrivals each year. Before the visit, she reviews the case file. For today’s visit, she cannot find the selective service registration for the case’s adult son.</a:t>
            </a:r>
          </a:p>
          <a:p>
            <a:endParaRPr lang="en-US" sz="2000" dirty="0">
              <a:latin typeface="Open Sans" panose="020B0606030504020204"/>
              <a:ea typeface="Open Sans" panose="020B0606030504020204" pitchFamily="34" charset="0"/>
              <a:cs typeface="Open Sans" panose="020B0606030504020204" pitchFamily="34" charset="0"/>
            </a:endParaRPr>
          </a:p>
          <a:p>
            <a:r>
              <a:rPr lang="en-US" sz="2000" dirty="0">
                <a:latin typeface="Open Sans" panose="020B0606030504020204"/>
                <a:ea typeface="Open Sans" panose="020B0606030504020204" pitchFamily="34" charset="0"/>
                <a:cs typeface="Open Sans" panose="020B0606030504020204" pitchFamily="34" charset="0"/>
              </a:rPr>
              <a:t> When the PA and adult son are asked about selective service, they say they do not know what selective service is and cannot recall registration. Upon returning to the office, director debriefs with case manager and it is discovered that the selective service was not completed. Client was brought in the next day to register.</a:t>
            </a:r>
          </a:p>
        </p:txBody>
      </p:sp>
      <p:pic>
        <p:nvPicPr>
          <p:cNvPr id="4" name="Graphic 3" descr="Magnifying glass">
            <a:extLst>
              <a:ext uri="{FF2B5EF4-FFF2-40B4-BE49-F238E27FC236}">
                <a16:creationId xmlns:a16="http://schemas.microsoft.com/office/drawing/2014/main" id="{0F3C0ED6-2255-4DA5-8202-FDC34A3277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95791" y="5854276"/>
            <a:ext cx="857865" cy="857865"/>
          </a:xfrm>
          <a:prstGeom prst="rect">
            <a:avLst/>
          </a:prstGeom>
        </p:spPr>
      </p:pic>
      <p:grpSp>
        <p:nvGrpSpPr>
          <p:cNvPr id="29" name="Group 28">
            <a:extLst>
              <a:ext uri="{FF2B5EF4-FFF2-40B4-BE49-F238E27FC236}">
                <a16:creationId xmlns:a16="http://schemas.microsoft.com/office/drawing/2014/main" id="{980C5C7F-9C28-4424-8B8E-BD37501FB0E5}"/>
              </a:ext>
            </a:extLst>
          </p:cNvPr>
          <p:cNvGrpSpPr/>
          <p:nvPr/>
        </p:nvGrpSpPr>
        <p:grpSpPr>
          <a:xfrm rot="932221">
            <a:off x="8869459" y="768403"/>
            <a:ext cx="1227368" cy="1178753"/>
            <a:chOff x="4997227" y="1643928"/>
            <a:chExt cx="2610486" cy="2507086"/>
          </a:xfrm>
        </p:grpSpPr>
        <p:sp>
          <p:nvSpPr>
            <p:cNvPr id="30" name="Rectangle 29">
              <a:extLst>
                <a:ext uri="{FF2B5EF4-FFF2-40B4-BE49-F238E27FC236}">
                  <a16:creationId xmlns:a16="http://schemas.microsoft.com/office/drawing/2014/main" id="{7036A038-5890-4C48-998B-4E7432F0B456}"/>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Triangle 30">
              <a:extLst>
                <a:ext uri="{FF2B5EF4-FFF2-40B4-BE49-F238E27FC236}">
                  <a16:creationId xmlns:a16="http://schemas.microsoft.com/office/drawing/2014/main" id="{0180B724-44DA-4725-907D-11C82CF1FD10}"/>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08CCF42-A91D-4319-9680-989C80374FA2}"/>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8FD2001-FE68-4DB7-B227-587CBF864432}"/>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900D108F-1501-43E2-A283-67406D77256C}"/>
              </a:ext>
            </a:extLst>
          </p:cNvPr>
          <p:cNvSpPr txBox="1"/>
          <p:nvPr/>
        </p:nvSpPr>
        <p:spPr>
          <a:xfrm>
            <a:off x="8991047" y="1070684"/>
            <a:ext cx="1173282" cy="646331"/>
          </a:xfrm>
          <a:prstGeom prst="rect">
            <a:avLst/>
          </a:prstGeom>
          <a:noFill/>
        </p:spPr>
        <p:txBody>
          <a:bodyPr wrap="square" rtlCol="0">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How did QA help this situation?</a:t>
            </a:r>
          </a:p>
        </p:txBody>
      </p:sp>
      <p:grpSp>
        <p:nvGrpSpPr>
          <p:cNvPr id="35" name="Group 34">
            <a:extLst>
              <a:ext uri="{FF2B5EF4-FFF2-40B4-BE49-F238E27FC236}">
                <a16:creationId xmlns:a16="http://schemas.microsoft.com/office/drawing/2014/main" id="{50D28A28-FF4F-4335-A81A-0CEF920C4C28}"/>
              </a:ext>
            </a:extLst>
          </p:cNvPr>
          <p:cNvGrpSpPr/>
          <p:nvPr/>
        </p:nvGrpSpPr>
        <p:grpSpPr>
          <a:xfrm rot="932221">
            <a:off x="10257109" y="740842"/>
            <a:ext cx="1227368" cy="1178753"/>
            <a:chOff x="4997227" y="1643928"/>
            <a:chExt cx="2610486" cy="2507086"/>
          </a:xfrm>
        </p:grpSpPr>
        <p:sp>
          <p:nvSpPr>
            <p:cNvPr id="36" name="Rectangle 35">
              <a:extLst>
                <a:ext uri="{FF2B5EF4-FFF2-40B4-BE49-F238E27FC236}">
                  <a16:creationId xmlns:a16="http://schemas.microsoft.com/office/drawing/2014/main" id="{3962AFD0-FDAB-4FE6-8BC7-3D5184325C9E}"/>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Triangle 36">
              <a:extLst>
                <a:ext uri="{FF2B5EF4-FFF2-40B4-BE49-F238E27FC236}">
                  <a16:creationId xmlns:a16="http://schemas.microsoft.com/office/drawing/2014/main" id="{D579F89A-6194-4A21-AF65-CF2020D011C9}"/>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7F33E38-3B62-48EF-A046-96E869A6EAA2}"/>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10FE607-F84D-4999-BEB8-47CF432DB1B1}"/>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41C6EDBA-B4B4-49C1-8BE0-340633394D50}"/>
              </a:ext>
            </a:extLst>
          </p:cNvPr>
          <p:cNvSpPr txBox="1"/>
          <p:nvPr/>
        </p:nvSpPr>
        <p:spPr>
          <a:xfrm>
            <a:off x="10365431" y="893219"/>
            <a:ext cx="1173282" cy="830997"/>
          </a:xfrm>
          <a:prstGeom prst="rect">
            <a:avLst/>
          </a:prstGeom>
          <a:noFill/>
        </p:spPr>
        <p:txBody>
          <a:bodyPr wrap="square" rtlCol="0">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What could be the implications if missed?</a:t>
            </a:r>
          </a:p>
        </p:txBody>
      </p:sp>
    </p:spTree>
    <p:extLst>
      <p:ext uri="{BB962C8B-B14F-4D97-AF65-F5344CB8AC3E}">
        <p14:creationId xmlns:p14="http://schemas.microsoft.com/office/powerpoint/2010/main" val="426760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34"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8F803-87EB-4CF6-B66A-03F286C4C663}"/>
              </a:ext>
            </a:extLst>
          </p:cNvPr>
          <p:cNvSpPr>
            <a:spLocks noGrp="1"/>
          </p:cNvSpPr>
          <p:nvPr>
            <p:ph type="title"/>
          </p:nvPr>
        </p:nvSpPr>
        <p:spPr>
          <a:xfrm>
            <a:off x="914400" y="355600"/>
            <a:ext cx="10515600" cy="1325563"/>
          </a:xfrm>
        </p:spPr>
        <p:txBody>
          <a:bodyPr/>
          <a:lstStyle/>
          <a:p>
            <a:r>
              <a:rPr lang="en-US" b="1" dirty="0">
                <a:latin typeface="Open Sans" panose="020B0606030504020204"/>
              </a:rPr>
              <a:t>Best Practice: Client Home Visits</a:t>
            </a:r>
          </a:p>
        </p:txBody>
      </p:sp>
      <p:sp>
        <p:nvSpPr>
          <p:cNvPr id="3" name="Text Placeholder 2">
            <a:extLst>
              <a:ext uri="{FF2B5EF4-FFF2-40B4-BE49-F238E27FC236}">
                <a16:creationId xmlns:a16="http://schemas.microsoft.com/office/drawing/2014/main" id="{0D29AE3E-F7CD-464C-B206-1AEAB2972380}"/>
              </a:ext>
            </a:extLst>
          </p:cNvPr>
          <p:cNvSpPr>
            <a:spLocks noGrp="1"/>
          </p:cNvSpPr>
          <p:nvPr>
            <p:ph type="body" idx="1"/>
          </p:nvPr>
        </p:nvSpPr>
        <p:spPr/>
        <p:txBody>
          <a:bodyPr/>
          <a:lstStyle/>
          <a:p>
            <a:r>
              <a:rPr lang="en-US" dirty="0"/>
              <a:t>Why complete additional visits?</a:t>
            </a:r>
          </a:p>
        </p:txBody>
      </p:sp>
      <p:sp>
        <p:nvSpPr>
          <p:cNvPr id="4" name="Content Placeholder 3">
            <a:extLst>
              <a:ext uri="{FF2B5EF4-FFF2-40B4-BE49-F238E27FC236}">
                <a16:creationId xmlns:a16="http://schemas.microsoft.com/office/drawing/2014/main" id="{4C66DADB-C87C-4D81-9A1C-1D8136ECC437}"/>
              </a:ext>
            </a:extLst>
          </p:cNvPr>
          <p:cNvSpPr>
            <a:spLocks noGrp="1"/>
          </p:cNvSpPr>
          <p:nvPr>
            <p:ph sz="half" idx="2"/>
          </p:nvPr>
        </p:nvSpPr>
        <p:spPr/>
        <p:txBody>
          <a:bodyPr/>
          <a:lstStyle/>
          <a:p>
            <a:r>
              <a:rPr lang="en-US" dirty="0"/>
              <a:t>Builds trust</a:t>
            </a:r>
          </a:p>
          <a:p>
            <a:r>
              <a:rPr lang="en-US" dirty="0"/>
              <a:t>Repair breakdown in communication</a:t>
            </a:r>
          </a:p>
          <a:p>
            <a:r>
              <a:rPr lang="en-US" dirty="0"/>
              <a:t>Identifies issues and provides pathway for resolution</a:t>
            </a:r>
          </a:p>
          <a:p>
            <a:r>
              <a:rPr lang="en-US" dirty="0"/>
              <a:t>Complements case file review</a:t>
            </a:r>
          </a:p>
          <a:p>
            <a:pPr marL="0" indent="0">
              <a:buNone/>
            </a:pPr>
            <a:r>
              <a:rPr lang="en-US" dirty="0"/>
              <a:t> </a:t>
            </a:r>
          </a:p>
        </p:txBody>
      </p:sp>
      <p:sp>
        <p:nvSpPr>
          <p:cNvPr id="5" name="Text Placeholder 4">
            <a:extLst>
              <a:ext uri="{FF2B5EF4-FFF2-40B4-BE49-F238E27FC236}">
                <a16:creationId xmlns:a16="http://schemas.microsoft.com/office/drawing/2014/main" id="{4A78D562-3461-4007-AB99-A45FFA3C8E95}"/>
              </a:ext>
            </a:extLst>
          </p:cNvPr>
          <p:cNvSpPr>
            <a:spLocks noGrp="1"/>
          </p:cNvSpPr>
          <p:nvPr>
            <p:ph type="body" sz="quarter" idx="3"/>
          </p:nvPr>
        </p:nvSpPr>
        <p:spPr/>
        <p:txBody>
          <a:bodyPr/>
          <a:lstStyle/>
          <a:p>
            <a:r>
              <a:rPr lang="en-US" dirty="0"/>
              <a:t>Who should complete additional visits?</a:t>
            </a:r>
          </a:p>
        </p:txBody>
      </p:sp>
      <p:sp>
        <p:nvSpPr>
          <p:cNvPr id="6" name="Content Placeholder 5">
            <a:extLst>
              <a:ext uri="{FF2B5EF4-FFF2-40B4-BE49-F238E27FC236}">
                <a16:creationId xmlns:a16="http://schemas.microsoft.com/office/drawing/2014/main" id="{15EEAECF-F460-46D1-A185-62190292718C}"/>
              </a:ext>
            </a:extLst>
          </p:cNvPr>
          <p:cNvSpPr>
            <a:spLocks noGrp="1"/>
          </p:cNvSpPr>
          <p:nvPr>
            <p:ph sz="quarter" idx="4"/>
          </p:nvPr>
        </p:nvSpPr>
        <p:spPr/>
        <p:txBody>
          <a:bodyPr/>
          <a:lstStyle/>
          <a:p>
            <a:r>
              <a:rPr lang="en-US" dirty="0"/>
              <a:t>Best practice is for agency staff, or volunteer who did not serve as primary case worker</a:t>
            </a:r>
          </a:p>
          <a:p>
            <a:r>
              <a:rPr lang="en-US" dirty="0"/>
              <a:t>This allows space for the client to offer honest feedback</a:t>
            </a:r>
          </a:p>
        </p:txBody>
      </p:sp>
    </p:spTree>
    <p:extLst>
      <p:ext uri="{BB962C8B-B14F-4D97-AF65-F5344CB8AC3E}">
        <p14:creationId xmlns:p14="http://schemas.microsoft.com/office/powerpoint/2010/main" val="2899502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8F803-87EB-4CF6-B66A-03F286C4C663}"/>
              </a:ext>
            </a:extLst>
          </p:cNvPr>
          <p:cNvSpPr>
            <a:spLocks noGrp="1"/>
          </p:cNvSpPr>
          <p:nvPr>
            <p:ph type="title"/>
          </p:nvPr>
        </p:nvSpPr>
        <p:spPr>
          <a:xfrm>
            <a:off x="914400" y="355600"/>
            <a:ext cx="10515600" cy="1325563"/>
          </a:xfrm>
        </p:spPr>
        <p:txBody>
          <a:bodyPr/>
          <a:lstStyle/>
          <a:p>
            <a:r>
              <a:rPr lang="en-US" b="1" dirty="0">
                <a:latin typeface="Open Sans" panose="020B0606030504020204"/>
              </a:rPr>
              <a:t>Best Practice: Client Home Visits</a:t>
            </a:r>
          </a:p>
        </p:txBody>
      </p:sp>
      <p:sp>
        <p:nvSpPr>
          <p:cNvPr id="3" name="Text Placeholder 2">
            <a:extLst>
              <a:ext uri="{FF2B5EF4-FFF2-40B4-BE49-F238E27FC236}">
                <a16:creationId xmlns:a16="http://schemas.microsoft.com/office/drawing/2014/main" id="{0D29AE3E-F7CD-464C-B206-1AEAB2972380}"/>
              </a:ext>
            </a:extLst>
          </p:cNvPr>
          <p:cNvSpPr>
            <a:spLocks noGrp="1"/>
          </p:cNvSpPr>
          <p:nvPr>
            <p:ph type="body" idx="1"/>
          </p:nvPr>
        </p:nvSpPr>
        <p:spPr/>
        <p:txBody>
          <a:bodyPr/>
          <a:lstStyle/>
          <a:p>
            <a:r>
              <a:rPr lang="en-US" dirty="0"/>
              <a:t>When should I complete client home visits?</a:t>
            </a:r>
          </a:p>
        </p:txBody>
      </p:sp>
      <p:sp>
        <p:nvSpPr>
          <p:cNvPr id="4" name="Content Placeholder 3">
            <a:extLst>
              <a:ext uri="{FF2B5EF4-FFF2-40B4-BE49-F238E27FC236}">
                <a16:creationId xmlns:a16="http://schemas.microsoft.com/office/drawing/2014/main" id="{4C66DADB-C87C-4D81-9A1C-1D8136ECC437}"/>
              </a:ext>
            </a:extLst>
          </p:cNvPr>
          <p:cNvSpPr>
            <a:spLocks noGrp="1"/>
          </p:cNvSpPr>
          <p:nvPr>
            <p:ph sz="half" idx="2"/>
          </p:nvPr>
        </p:nvSpPr>
        <p:spPr/>
        <p:txBody>
          <a:bodyPr>
            <a:normAutofit fontScale="77500" lnSpcReduction="20000"/>
          </a:bodyPr>
          <a:lstStyle/>
          <a:p>
            <a:r>
              <a:rPr lang="en-US" dirty="0"/>
              <a:t>Best practice is to visit at the midpoint or towards the end of the service period when most or all services have been completed </a:t>
            </a:r>
          </a:p>
          <a:p>
            <a:r>
              <a:rPr lang="en-US" dirty="0"/>
              <a:t>Helps to confirm that housing is still in good shape</a:t>
            </a:r>
          </a:p>
          <a:p>
            <a:r>
              <a:rPr lang="en-US" dirty="0"/>
              <a:t>Chance to check on client well being</a:t>
            </a:r>
          </a:p>
          <a:p>
            <a:r>
              <a:rPr lang="en-US" dirty="0"/>
              <a:t>Opportunity to review finances before Day 90</a:t>
            </a:r>
          </a:p>
          <a:p>
            <a:r>
              <a:rPr lang="en-US" dirty="0"/>
              <a:t>Easy way to identify if any CO topics need to be reviewed</a:t>
            </a:r>
          </a:p>
          <a:p>
            <a:pPr marL="0" indent="0">
              <a:buNone/>
            </a:pPr>
            <a:r>
              <a:rPr lang="en-US" dirty="0"/>
              <a:t> </a:t>
            </a:r>
          </a:p>
        </p:txBody>
      </p:sp>
      <p:sp>
        <p:nvSpPr>
          <p:cNvPr id="5" name="Text Placeholder 4">
            <a:extLst>
              <a:ext uri="{FF2B5EF4-FFF2-40B4-BE49-F238E27FC236}">
                <a16:creationId xmlns:a16="http://schemas.microsoft.com/office/drawing/2014/main" id="{4A78D562-3461-4007-AB99-A45FFA3C8E95}"/>
              </a:ext>
            </a:extLst>
          </p:cNvPr>
          <p:cNvSpPr>
            <a:spLocks noGrp="1"/>
          </p:cNvSpPr>
          <p:nvPr>
            <p:ph type="body" sz="quarter" idx="3"/>
          </p:nvPr>
        </p:nvSpPr>
        <p:spPr>
          <a:xfrm>
            <a:off x="6169024" y="1269207"/>
            <a:ext cx="5183188" cy="823912"/>
          </a:xfrm>
        </p:spPr>
        <p:txBody>
          <a:bodyPr/>
          <a:lstStyle/>
          <a:p>
            <a:r>
              <a:rPr lang="en-US" dirty="0"/>
              <a:t>What do I need to do to prepare?</a:t>
            </a:r>
          </a:p>
        </p:txBody>
      </p:sp>
      <p:sp>
        <p:nvSpPr>
          <p:cNvPr id="6" name="Content Placeholder 5">
            <a:extLst>
              <a:ext uri="{FF2B5EF4-FFF2-40B4-BE49-F238E27FC236}">
                <a16:creationId xmlns:a16="http://schemas.microsoft.com/office/drawing/2014/main" id="{15EEAECF-F460-46D1-A185-62190292718C}"/>
              </a:ext>
            </a:extLst>
          </p:cNvPr>
          <p:cNvSpPr>
            <a:spLocks noGrp="1"/>
          </p:cNvSpPr>
          <p:nvPr>
            <p:ph sz="quarter" idx="4"/>
          </p:nvPr>
        </p:nvSpPr>
        <p:spPr>
          <a:xfrm>
            <a:off x="6169024" y="2499179"/>
            <a:ext cx="5183188" cy="3684588"/>
          </a:xfrm>
        </p:spPr>
        <p:txBody>
          <a:bodyPr>
            <a:normAutofit fontScale="77500" lnSpcReduction="20000"/>
          </a:bodyPr>
          <a:lstStyle/>
          <a:p>
            <a:r>
              <a:rPr lang="en-US" dirty="0"/>
              <a:t>Schedule a time with clients</a:t>
            </a:r>
          </a:p>
          <a:p>
            <a:r>
              <a:rPr lang="en-US" dirty="0"/>
              <a:t>Make sure clients understand purpose of visit </a:t>
            </a:r>
          </a:p>
          <a:p>
            <a:r>
              <a:rPr lang="en-US" dirty="0"/>
              <a:t>Arrange for interpretation</a:t>
            </a:r>
          </a:p>
          <a:p>
            <a:r>
              <a:rPr lang="en-US" dirty="0"/>
              <a:t>Review case file </a:t>
            </a:r>
          </a:p>
          <a:p>
            <a:r>
              <a:rPr lang="en-US" dirty="0"/>
              <a:t>Use sample interview  (</a:t>
            </a:r>
            <a:r>
              <a:rPr lang="en-US" i="1" dirty="0"/>
              <a:t>Quality Assurance Toolkit </a:t>
            </a:r>
            <a:r>
              <a:rPr lang="en-US" dirty="0"/>
              <a:t>or agency version)</a:t>
            </a:r>
          </a:p>
          <a:p>
            <a:pPr marL="0" indent="0">
              <a:buNone/>
            </a:pPr>
            <a:endParaRPr lang="en-US" dirty="0"/>
          </a:p>
        </p:txBody>
      </p:sp>
    </p:spTree>
    <p:extLst>
      <p:ext uri="{BB962C8B-B14F-4D97-AF65-F5344CB8AC3E}">
        <p14:creationId xmlns:p14="http://schemas.microsoft.com/office/powerpoint/2010/main" val="1113008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DA7B766-BF82-4E6B-93A2-8A0392A54A14}"/>
              </a:ext>
            </a:extLst>
          </p:cNvPr>
          <p:cNvSpPr/>
          <p:nvPr/>
        </p:nvSpPr>
        <p:spPr>
          <a:xfrm>
            <a:off x="914400" y="680152"/>
            <a:ext cx="10259736" cy="1097280"/>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Rounded Corners 3">
            <a:extLst>
              <a:ext uri="{FF2B5EF4-FFF2-40B4-BE49-F238E27FC236}">
                <a16:creationId xmlns:a16="http://schemas.microsoft.com/office/drawing/2014/main" id="{45491C97-86BC-4072-9B45-02F32EA41D54}"/>
              </a:ext>
            </a:extLst>
          </p:cNvPr>
          <p:cNvSpPr/>
          <p:nvPr/>
        </p:nvSpPr>
        <p:spPr>
          <a:xfrm>
            <a:off x="914400" y="2097891"/>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What is your phone/address in English?</a:t>
            </a:r>
          </a:p>
        </p:txBody>
      </p:sp>
      <p:sp>
        <p:nvSpPr>
          <p:cNvPr id="13" name="Rectangle: Rounded Corners 12">
            <a:extLst>
              <a:ext uri="{FF2B5EF4-FFF2-40B4-BE49-F238E27FC236}">
                <a16:creationId xmlns:a16="http://schemas.microsoft.com/office/drawing/2014/main" id="{204937B5-93E7-47A2-A6A2-C16CD48BEAE7}"/>
              </a:ext>
            </a:extLst>
          </p:cNvPr>
          <p:cNvSpPr/>
          <p:nvPr/>
        </p:nvSpPr>
        <p:spPr>
          <a:xfrm>
            <a:off x="4444068" y="2097891"/>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In what ways has your case manager helped you?</a:t>
            </a:r>
          </a:p>
        </p:txBody>
      </p:sp>
      <p:sp>
        <p:nvSpPr>
          <p:cNvPr id="14" name="Rectangle: Rounded Corners 13">
            <a:extLst>
              <a:ext uri="{FF2B5EF4-FFF2-40B4-BE49-F238E27FC236}">
                <a16:creationId xmlns:a16="http://schemas.microsoft.com/office/drawing/2014/main" id="{5D8DF8EA-9BF4-4239-9D6A-03DF4248638C}"/>
              </a:ext>
            </a:extLst>
          </p:cNvPr>
          <p:cNvSpPr/>
          <p:nvPr/>
        </p:nvSpPr>
        <p:spPr>
          <a:xfrm>
            <a:off x="7973736" y="2097891"/>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How much are your receiving each month in public benefits?</a:t>
            </a:r>
          </a:p>
        </p:txBody>
      </p:sp>
      <p:sp>
        <p:nvSpPr>
          <p:cNvPr id="15" name="Rectangle: Rounded Corners 14">
            <a:extLst>
              <a:ext uri="{FF2B5EF4-FFF2-40B4-BE49-F238E27FC236}">
                <a16:creationId xmlns:a16="http://schemas.microsoft.com/office/drawing/2014/main" id="{A35EC9F3-A524-4DF6-A18F-A13658EF6D07}"/>
              </a:ext>
            </a:extLst>
          </p:cNvPr>
          <p:cNvSpPr/>
          <p:nvPr/>
        </p:nvSpPr>
        <p:spPr>
          <a:xfrm>
            <a:off x="914400" y="3515630"/>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Who is helping you find employment?</a:t>
            </a:r>
          </a:p>
        </p:txBody>
      </p:sp>
      <p:sp>
        <p:nvSpPr>
          <p:cNvPr id="16" name="Rectangle: Rounded Corners 15">
            <a:extLst>
              <a:ext uri="{FF2B5EF4-FFF2-40B4-BE49-F238E27FC236}">
                <a16:creationId xmlns:a16="http://schemas.microsoft.com/office/drawing/2014/main" id="{CF0C51EF-F8A3-4A32-9AED-6540EE7A15C3}"/>
              </a:ext>
            </a:extLst>
          </p:cNvPr>
          <p:cNvSpPr/>
          <p:nvPr/>
        </p:nvSpPr>
        <p:spPr>
          <a:xfrm>
            <a:off x="4444068" y="3515630"/>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Did you receive interpretation at your health screening?</a:t>
            </a:r>
          </a:p>
        </p:txBody>
      </p:sp>
      <p:sp>
        <p:nvSpPr>
          <p:cNvPr id="17" name="Rectangle: Rounded Corners 16">
            <a:extLst>
              <a:ext uri="{FF2B5EF4-FFF2-40B4-BE49-F238E27FC236}">
                <a16:creationId xmlns:a16="http://schemas.microsoft.com/office/drawing/2014/main" id="{F8FF9954-E92B-4C3A-BD49-E853BE21EBDD}"/>
              </a:ext>
            </a:extLst>
          </p:cNvPr>
          <p:cNvSpPr/>
          <p:nvPr/>
        </p:nvSpPr>
        <p:spPr>
          <a:xfrm>
            <a:off x="7973736" y="3515630"/>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When were your children enrolled in school?</a:t>
            </a:r>
          </a:p>
        </p:txBody>
      </p:sp>
      <p:sp>
        <p:nvSpPr>
          <p:cNvPr id="18" name="Rectangle: Rounded Corners 17">
            <a:extLst>
              <a:ext uri="{FF2B5EF4-FFF2-40B4-BE49-F238E27FC236}">
                <a16:creationId xmlns:a16="http://schemas.microsoft.com/office/drawing/2014/main" id="{64EC798F-215E-4BCA-9A1B-6DDEB9BE33CE}"/>
              </a:ext>
            </a:extLst>
          </p:cNvPr>
          <p:cNvSpPr/>
          <p:nvPr/>
        </p:nvSpPr>
        <p:spPr>
          <a:xfrm>
            <a:off x="914400" y="4933369"/>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Is everything working in your home?</a:t>
            </a:r>
          </a:p>
        </p:txBody>
      </p:sp>
      <p:sp>
        <p:nvSpPr>
          <p:cNvPr id="19" name="Rectangle: Rounded Corners 18">
            <a:extLst>
              <a:ext uri="{FF2B5EF4-FFF2-40B4-BE49-F238E27FC236}">
                <a16:creationId xmlns:a16="http://schemas.microsoft.com/office/drawing/2014/main" id="{D4DCB83B-9D03-4994-B55C-13E1AEC38DDD}"/>
              </a:ext>
            </a:extLst>
          </p:cNvPr>
          <p:cNvSpPr/>
          <p:nvPr/>
        </p:nvSpPr>
        <p:spPr>
          <a:xfrm>
            <a:off x="4444068" y="4933369"/>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Are you happy with the quality of services you have received?</a:t>
            </a:r>
          </a:p>
        </p:txBody>
      </p:sp>
      <p:sp>
        <p:nvSpPr>
          <p:cNvPr id="20" name="Rectangle: Rounded Corners 19">
            <a:extLst>
              <a:ext uri="{FF2B5EF4-FFF2-40B4-BE49-F238E27FC236}">
                <a16:creationId xmlns:a16="http://schemas.microsoft.com/office/drawing/2014/main" id="{BBA8580E-4243-4289-B0BE-380097D98FBD}"/>
              </a:ext>
            </a:extLst>
          </p:cNvPr>
          <p:cNvSpPr/>
          <p:nvPr/>
        </p:nvSpPr>
        <p:spPr>
          <a:xfrm>
            <a:off x="7973736" y="4933369"/>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questions do you have for me?</a:t>
            </a:r>
          </a:p>
        </p:txBody>
      </p:sp>
      <p:sp>
        <p:nvSpPr>
          <p:cNvPr id="22" name="TextBox 21">
            <a:extLst>
              <a:ext uri="{FF2B5EF4-FFF2-40B4-BE49-F238E27FC236}">
                <a16:creationId xmlns:a16="http://schemas.microsoft.com/office/drawing/2014/main" id="{97546523-E9B8-48FE-A6CD-455240C8ED6A}"/>
              </a:ext>
            </a:extLst>
          </p:cNvPr>
          <p:cNvSpPr txBox="1"/>
          <p:nvPr/>
        </p:nvSpPr>
        <p:spPr>
          <a:xfrm>
            <a:off x="4444068" y="1028737"/>
            <a:ext cx="3200400" cy="400110"/>
          </a:xfrm>
          <a:prstGeom prst="rect">
            <a:avLst/>
          </a:prstGeom>
          <a:noFill/>
        </p:spPr>
        <p:txBody>
          <a:bodyPr wrap="square" rtlCol="0">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Examples of Questions</a:t>
            </a:r>
          </a:p>
        </p:txBody>
      </p:sp>
    </p:spTree>
    <p:extLst>
      <p:ext uri="{BB962C8B-B14F-4D97-AF65-F5344CB8AC3E}">
        <p14:creationId xmlns:p14="http://schemas.microsoft.com/office/powerpoint/2010/main" val="459197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12D53628-1F63-4A8C-9D3C-669BE638B7F3}"/>
              </a:ext>
            </a:extLst>
          </p:cNvPr>
          <p:cNvGrpSpPr/>
          <p:nvPr/>
        </p:nvGrpSpPr>
        <p:grpSpPr>
          <a:xfrm>
            <a:off x="1207657" y="3395539"/>
            <a:ext cx="1860734" cy="2020645"/>
            <a:chOff x="0" y="0"/>
            <a:chExt cx="2480979" cy="2694193"/>
          </a:xfrm>
        </p:grpSpPr>
        <p:pic>
          <p:nvPicPr>
            <p:cNvPr id="3" name="Picture 13">
              <a:extLst>
                <a:ext uri="{FF2B5EF4-FFF2-40B4-BE49-F238E27FC236}">
                  <a16:creationId xmlns:a16="http://schemas.microsoft.com/office/drawing/2014/main" id="{A7128113-8A69-4827-A2CC-56FFCD0E1CD2}"/>
                </a:ext>
              </a:extLst>
            </p:cNvPr>
            <p:cNvPicPr>
              <a:picLocks noChangeAspect="1"/>
            </p:cNvPicPr>
            <p:nvPr/>
          </p:nvPicPr>
          <p:blipFill>
            <a:blip r:embed="rId2"/>
            <a:srcRect/>
            <a:stretch>
              <a:fillRect/>
            </a:stretch>
          </p:blipFill>
          <p:spPr>
            <a:xfrm>
              <a:off x="54440" y="0"/>
              <a:ext cx="1171623" cy="1422685"/>
            </a:xfrm>
            <a:prstGeom prst="rect">
              <a:avLst/>
            </a:prstGeom>
          </p:spPr>
        </p:pic>
        <p:pic>
          <p:nvPicPr>
            <p:cNvPr id="4" name="Picture 14">
              <a:extLst>
                <a:ext uri="{FF2B5EF4-FFF2-40B4-BE49-F238E27FC236}">
                  <a16:creationId xmlns:a16="http://schemas.microsoft.com/office/drawing/2014/main" id="{77DD8D77-4F7C-45EC-AC4D-0D0E0677D068}"/>
                </a:ext>
              </a:extLst>
            </p:cNvPr>
            <p:cNvPicPr>
              <a:picLocks noChangeAspect="1"/>
            </p:cNvPicPr>
            <p:nvPr/>
          </p:nvPicPr>
          <p:blipFill>
            <a:blip r:embed="rId3"/>
            <a:srcRect/>
            <a:stretch>
              <a:fillRect/>
            </a:stretch>
          </p:blipFill>
          <p:spPr>
            <a:xfrm>
              <a:off x="0" y="998234"/>
              <a:ext cx="2480979" cy="1695958"/>
            </a:xfrm>
            <a:prstGeom prst="rect">
              <a:avLst/>
            </a:prstGeom>
          </p:spPr>
        </p:pic>
      </p:grpSp>
      <p:grpSp>
        <p:nvGrpSpPr>
          <p:cNvPr id="5" name="Group 29">
            <a:extLst>
              <a:ext uri="{FF2B5EF4-FFF2-40B4-BE49-F238E27FC236}">
                <a16:creationId xmlns:a16="http://schemas.microsoft.com/office/drawing/2014/main" id="{0C11C7F2-DF2D-4312-BBD9-1C009C358BD5}"/>
              </a:ext>
            </a:extLst>
          </p:cNvPr>
          <p:cNvGrpSpPr/>
          <p:nvPr/>
        </p:nvGrpSpPr>
        <p:grpSpPr>
          <a:xfrm>
            <a:off x="9152779" y="3940230"/>
            <a:ext cx="1831564" cy="2115444"/>
            <a:chOff x="0" y="0"/>
            <a:chExt cx="2442085" cy="2820592"/>
          </a:xfrm>
        </p:grpSpPr>
        <p:pic>
          <p:nvPicPr>
            <p:cNvPr id="6" name="Picture 30">
              <a:extLst>
                <a:ext uri="{FF2B5EF4-FFF2-40B4-BE49-F238E27FC236}">
                  <a16:creationId xmlns:a16="http://schemas.microsoft.com/office/drawing/2014/main" id="{661093AC-950D-48CB-937A-AF38A9A1F023}"/>
                </a:ext>
              </a:extLst>
            </p:cNvPr>
            <p:cNvPicPr>
              <a:picLocks noChangeAspect="1"/>
            </p:cNvPicPr>
            <p:nvPr/>
          </p:nvPicPr>
          <p:blipFill>
            <a:blip r:embed="rId4"/>
            <a:srcRect/>
            <a:stretch>
              <a:fillRect/>
            </a:stretch>
          </p:blipFill>
          <p:spPr>
            <a:xfrm>
              <a:off x="0" y="808751"/>
              <a:ext cx="2442085" cy="2011842"/>
            </a:xfrm>
            <a:prstGeom prst="rect">
              <a:avLst/>
            </a:prstGeom>
          </p:spPr>
        </p:pic>
        <p:pic>
          <p:nvPicPr>
            <p:cNvPr id="7" name="Picture 31">
              <a:extLst>
                <a:ext uri="{FF2B5EF4-FFF2-40B4-BE49-F238E27FC236}">
                  <a16:creationId xmlns:a16="http://schemas.microsoft.com/office/drawing/2014/main" id="{A05EF47C-5170-4029-97A3-CC2918F5A9AD}"/>
                </a:ext>
              </a:extLst>
            </p:cNvPr>
            <p:cNvPicPr>
              <a:picLocks noChangeAspect="1"/>
            </p:cNvPicPr>
            <p:nvPr/>
          </p:nvPicPr>
          <p:blipFill>
            <a:blip r:embed="rId5"/>
            <a:srcRect/>
            <a:stretch>
              <a:fillRect/>
            </a:stretch>
          </p:blipFill>
          <p:spPr>
            <a:xfrm>
              <a:off x="720732" y="0"/>
              <a:ext cx="1000620" cy="1074885"/>
            </a:xfrm>
            <a:prstGeom prst="rect">
              <a:avLst/>
            </a:prstGeom>
          </p:spPr>
        </p:pic>
      </p:grpSp>
      <p:grpSp>
        <p:nvGrpSpPr>
          <p:cNvPr id="8" name="Group 15">
            <a:extLst>
              <a:ext uri="{FF2B5EF4-FFF2-40B4-BE49-F238E27FC236}">
                <a16:creationId xmlns:a16="http://schemas.microsoft.com/office/drawing/2014/main" id="{C347F046-414F-4BF2-94EC-AD9FB2E66DA3}"/>
              </a:ext>
            </a:extLst>
          </p:cNvPr>
          <p:cNvGrpSpPr/>
          <p:nvPr/>
        </p:nvGrpSpPr>
        <p:grpSpPr>
          <a:xfrm>
            <a:off x="2625904" y="1294313"/>
            <a:ext cx="6940192" cy="4006921"/>
            <a:chOff x="0" y="0"/>
            <a:chExt cx="2554968" cy="1334432"/>
          </a:xfrm>
        </p:grpSpPr>
        <p:sp>
          <p:nvSpPr>
            <p:cNvPr id="20" name="Freeform 18">
              <a:extLst>
                <a:ext uri="{FF2B5EF4-FFF2-40B4-BE49-F238E27FC236}">
                  <a16:creationId xmlns:a16="http://schemas.microsoft.com/office/drawing/2014/main" id="{A8C1E401-CC26-49F4-B8D8-423A1F1813CB}"/>
                </a:ext>
              </a:extLst>
            </p:cNvPr>
            <p:cNvSpPr/>
            <p:nvPr/>
          </p:nvSpPr>
          <p:spPr>
            <a:xfrm>
              <a:off x="0" y="243012"/>
              <a:ext cx="2554968" cy="1091420"/>
            </a:xfrm>
            <a:custGeom>
              <a:avLst/>
              <a:gdLst/>
              <a:ahLst/>
              <a:cxnLst/>
              <a:rect l="l" t="t" r="r" b="b"/>
              <a:pathLst>
                <a:path w="9542071" h="11409346">
                  <a:moveTo>
                    <a:pt x="9397291" y="11264567"/>
                  </a:moveTo>
                  <a:lnTo>
                    <a:pt x="9542071" y="11264567"/>
                  </a:lnTo>
                  <a:lnTo>
                    <a:pt x="9542071" y="11409346"/>
                  </a:lnTo>
                  <a:lnTo>
                    <a:pt x="9397291" y="11409346"/>
                  </a:lnTo>
                  <a:lnTo>
                    <a:pt x="9397291" y="11264567"/>
                  </a:lnTo>
                  <a:close/>
                  <a:moveTo>
                    <a:pt x="0" y="144780"/>
                  </a:moveTo>
                  <a:lnTo>
                    <a:pt x="144780" y="144780"/>
                  </a:lnTo>
                  <a:lnTo>
                    <a:pt x="144780" y="11264567"/>
                  </a:lnTo>
                  <a:lnTo>
                    <a:pt x="0" y="11264567"/>
                  </a:lnTo>
                  <a:lnTo>
                    <a:pt x="0" y="144780"/>
                  </a:lnTo>
                  <a:close/>
                  <a:moveTo>
                    <a:pt x="0" y="11264567"/>
                  </a:moveTo>
                  <a:lnTo>
                    <a:pt x="144780" y="11264567"/>
                  </a:lnTo>
                  <a:lnTo>
                    <a:pt x="144780" y="11409346"/>
                  </a:lnTo>
                  <a:lnTo>
                    <a:pt x="0" y="11409346"/>
                  </a:lnTo>
                  <a:lnTo>
                    <a:pt x="0" y="11264567"/>
                  </a:lnTo>
                  <a:close/>
                  <a:moveTo>
                    <a:pt x="9397291" y="144780"/>
                  </a:moveTo>
                  <a:lnTo>
                    <a:pt x="9542071" y="144780"/>
                  </a:lnTo>
                  <a:lnTo>
                    <a:pt x="9542071" y="11264567"/>
                  </a:lnTo>
                  <a:lnTo>
                    <a:pt x="9397291" y="11264567"/>
                  </a:lnTo>
                  <a:lnTo>
                    <a:pt x="9397291" y="144780"/>
                  </a:lnTo>
                  <a:close/>
                  <a:moveTo>
                    <a:pt x="144780" y="11264567"/>
                  </a:moveTo>
                  <a:lnTo>
                    <a:pt x="9397291" y="11264567"/>
                  </a:lnTo>
                  <a:lnTo>
                    <a:pt x="9397291" y="11409346"/>
                  </a:lnTo>
                  <a:lnTo>
                    <a:pt x="144780" y="11409346"/>
                  </a:lnTo>
                  <a:lnTo>
                    <a:pt x="144780" y="11264567"/>
                  </a:lnTo>
                  <a:close/>
                  <a:moveTo>
                    <a:pt x="9397291" y="0"/>
                  </a:moveTo>
                  <a:lnTo>
                    <a:pt x="9542071" y="0"/>
                  </a:lnTo>
                  <a:lnTo>
                    <a:pt x="9542071" y="144780"/>
                  </a:lnTo>
                  <a:lnTo>
                    <a:pt x="9397291" y="144780"/>
                  </a:lnTo>
                  <a:lnTo>
                    <a:pt x="9397291" y="0"/>
                  </a:lnTo>
                  <a:close/>
                  <a:moveTo>
                    <a:pt x="0" y="0"/>
                  </a:moveTo>
                  <a:lnTo>
                    <a:pt x="144780" y="0"/>
                  </a:lnTo>
                  <a:lnTo>
                    <a:pt x="144780" y="144780"/>
                  </a:lnTo>
                  <a:lnTo>
                    <a:pt x="0" y="144780"/>
                  </a:lnTo>
                  <a:lnTo>
                    <a:pt x="0" y="0"/>
                  </a:lnTo>
                  <a:close/>
                  <a:moveTo>
                    <a:pt x="144780" y="0"/>
                  </a:moveTo>
                  <a:lnTo>
                    <a:pt x="9397291" y="0"/>
                  </a:lnTo>
                  <a:lnTo>
                    <a:pt x="9397291" y="144780"/>
                  </a:lnTo>
                  <a:lnTo>
                    <a:pt x="144780" y="144780"/>
                  </a:lnTo>
                  <a:lnTo>
                    <a:pt x="144780" y="0"/>
                  </a:lnTo>
                  <a:close/>
                </a:path>
              </a:pathLst>
            </a:custGeom>
            <a:solidFill>
              <a:srgbClr val="EDF0F2">
                <a:alpha val="68627"/>
              </a:srgbClr>
            </a:solidFill>
          </p:spPr>
        </p:sp>
        <p:grpSp>
          <p:nvGrpSpPr>
            <p:cNvPr id="12" name="Group 25">
              <a:extLst>
                <a:ext uri="{FF2B5EF4-FFF2-40B4-BE49-F238E27FC236}">
                  <a16:creationId xmlns:a16="http://schemas.microsoft.com/office/drawing/2014/main" id="{57F51C5E-EFF7-4902-83CB-0FC038CEAADA}"/>
                </a:ext>
              </a:extLst>
            </p:cNvPr>
            <p:cNvGrpSpPr/>
            <p:nvPr/>
          </p:nvGrpSpPr>
          <p:grpSpPr>
            <a:xfrm>
              <a:off x="0" y="0"/>
              <a:ext cx="2554968" cy="182513"/>
              <a:chOff x="0" y="0"/>
              <a:chExt cx="31056283" cy="2218491"/>
            </a:xfrm>
          </p:grpSpPr>
          <p:sp>
            <p:nvSpPr>
              <p:cNvPr id="13" name="Freeform 26">
                <a:extLst>
                  <a:ext uri="{FF2B5EF4-FFF2-40B4-BE49-F238E27FC236}">
                    <a16:creationId xmlns:a16="http://schemas.microsoft.com/office/drawing/2014/main" id="{24455D17-C1C3-4003-A8DC-2A7917472814}"/>
                  </a:ext>
                </a:extLst>
              </p:cNvPr>
              <p:cNvSpPr/>
              <p:nvPr/>
            </p:nvSpPr>
            <p:spPr>
              <a:xfrm>
                <a:off x="72390" y="72390"/>
                <a:ext cx="30911502" cy="2073711"/>
              </a:xfrm>
              <a:custGeom>
                <a:avLst/>
                <a:gdLst/>
                <a:ahLst/>
                <a:cxnLst/>
                <a:rect l="l" t="t" r="r" b="b"/>
                <a:pathLst>
                  <a:path w="30911502" h="2073711">
                    <a:moveTo>
                      <a:pt x="0" y="0"/>
                    </a:moveTo>
                    <a:lnTo>
                      <a:pt x="30911502" y="0"/>
                    </a:lnTo>
                    <a:lnTo>
                      <a:pt x="30911502" y="2073711"/>
                    </a:lnTo>
                    <a:lnTo>
                      <a:pt x="0" y="2073711"/>
                    </a:lnTo>
                    <a:lnTo>
                      <a:pt x="0" y="0"/>
                    </a:lnTo>
                    <a:close/>
                  </a:path>
                </a:pathLst>
              </a:custGeom>
              <a:solidFill>
                <a:srgbClr val="EDF0F2">
                  <a:alpha val="68627"/>
                </a:srgbClr>
              </a:solidFill>
            </p:spPr>
            <p:txBody>
              <a:bodyPr/>
              <a:lstStyle/>
              <a:p>
                <a:pPr algn="ctr"/>
                <a:r>
                  <a:rPr lang="en-US" sz="2800" b="1" dirty="0"/>
                  <a:t>Reflecting: Home Visits</a:t>
                </a:r>
              </a:p>
            </p:txBody>
          </p:sp>
          <p:sp>
            <p:nvSpPr>
              <p:cNvPr id="14" name="Freeform 27">
                <a:extLst>
                  <a:ext uri="{FF2B5EF4-FFF2-40B4-BE49-F238E27FC236}">
                    <a16:creationId xmlns:a16="http://schemas.microsoft.com/office/drawing/2014/main" id="{795202FD-820D-4A23-8A18-50DA6C0D752B}"/>
                  </a:ext>
                </a:extLst>
              </p:cNvPr>
              <p:cNvSpPr/>
              <p:nvPr/>
            </p:nvSpPr>
            <p:spPr>
              <a:xfrm>
                <a:off x="0" y="0"/>
                <a:ext cx="31056284" cy="2218491"/>
              </a:xfrm>
              <a:custGeom>
                <a:avLst/>
                <a:gdLst/>
                <a:ahLst/>
                <a:cxnLst/>
                <a:rect l="l" t="t" r="r" b="b"/>
                <a:pathLst>
                  <a:path w="31056284" h="2218491">
                    <a:moveTo>
                      <a:pt x="30911502" y="2073711"/>
                    </a:moveTo>
                    <a:lnTo>
                      <a:pt x="31056284" y="2073711"/>
                    </a:lnTo>
                    <a:lnTo>
                      <a:pt x="31056284" y="2218491"/>
                    </a:lnTo>
                    <a:lnTo>
                      <a:pt x="30911502" y="2218491"/>
                    </a:lnTo>
                    <a:lnTo>
                      <a:pt x="30911502" y="2073711"/>
                    </a:lnTo>
                    <a:close/>
                    <a:moveTo>
                      <a:pt x="0" y="144780"/>
                    </a:moveTo>
                    <a:lnTo>
                      <a:pt x="144780" y="144780"/>
                    </a:lnTo>
                    <a:lnTo>
                      <a:pt x="144780" y="2073711"/>
                    </a:lnTo>
                    <a:lnTo>
                      <a:pt x="0" y="2073711"/>
                    </a:lnTo>
                    <a:lnTo>
                      <a:pt x="0" y="144780"/>
                    </a:lnTo>
                    <a:close/>
                    <a:moveTo>
                      <a:pt x="0" y="2073711"/>
                    </a:moveTo>
                    <a:lnTo>
                      <a:pt x="144780" y="2073711"/>
                    </a:lnTo>
                    <a:lnTo>
                      <a:pt x="144780" y="2218491"/>
                    </a:lnTo>
                    <a:lnTo>
                      <a:pt x="0" y="2218491"/>
                    </a:lnTo>
                    <a:lnTo>
                      <a:pt x="0" y="2073711"/>
                    </a:lnTo>
                    <a:close/>
                    <a:moveTo>
                      <a:pt x="30911502" y="144780"/>
                    </a:moveTo>
                    <a:lnTo>
                      <a:pt x="31056284" y="144780"/>
                    </a:lnTo>
                    <a:lnTo>
                      <a:pt x="31056284" y="2073711"/>
                    </a:lnTo>
                    <a:lnTo>
                      <a:pt x="30911502" y="2073711"/>
                    </a:lnTo>
                    <a:lnTo>
                      <a:pt x="30911502" y="144780"/>
                    </a:lnTo>
                    <a:close/>
                    <a:moveTo>
                      <a:pt x="144780" y="2073711"/>
                    </a:moveTo>
                    <a:lnTo>
                      <a:pt x="30911502" y="2073711"/>
                    </a:lnTo>
                    <a:lnTo>
                      <a:pt x="30911502" y="2218491"/>
                    </a:lnTo>
                    <a:lnTo>
                      <a:pt x="144780" y="2218491"/>
                    </a:lnTo>
                    <a:lnTo>
                      <a:pt x="144780" y="2073711"/>
                    </a:lnTo>
                    <a:close/>
                    <a:moveTo>
                      <a:pt x="30911502" y="0"/>
                    </a:moveTo>
                    <a:lnTo>
                      <a:pt x="31056284" y="0"/>
                    </a:lnTo>
                    <a:lnTo>
                      <a:pt x="31056284" y="144780"/>
                    </a:lnTo>
                    <a:lnTo>
                      <a:pt x="30911502" y="144780"/>
                    </a:lnTo>
                    <a:lnTo>
                      <a:pt x="30911502" y="0"/>
                    </a:lnTo>
                    <a:close/>
                    <a:moveTo>
                      <a:pt x="0" y="0"/>
                    </a:moveTo>
                    <a:lnTo>
                      <a:pt x="144780" y="0"/>
                    </a:lnTo>
                    <a:lnTo>
                      <a:pt x="144780" y="144780"/>
                    </a:lnTo>
                    <a:lnTo>
                      <a:pt x="0" y="144780"/>
                    </a:lnTo>
                    <a:lnTo>
                      <a:pt x="0" y="0"/>
                    </a:lnTo>
                    <a:close/>
                    <a:moveTo>
                      <a:pt x="144780" y="0"/>
                    </a:moveTo>
                    <a:lnTo>
                      <a:pt x="30911502" y="0"/>
                    </a:lnTo>
                    <a:lnTo>
                      <a:pt x="30911502" y="144780"/>
                    </a:lnTo>
                    <a:lnTo>
                      <a:pt x="144780" y="144780"/>
                    </a:lnTo>
                    <a:lnTo>
                      <a:pt x="144780" y="0"/>
                    </a:lnTo>
                    <a:close/>
                  </a:path>
                </a:pathLst>
              </a:custGeom>
              <a:solidFill>
                <a:srgbClr val="EDF0F2">
                  <a:alpha val="68627"/>
                </a:srgbClr>
              </a:solidFill>
            </p:spPr>
          </p:sp>
        </p:grpSp>
      </p:grpSp>
      <p:sp>
        <p:nvSpPr>
          <p:cNvPr id="21" name="TextBox 20">
            <a:extLst>
              <a:ext uri="{FF2B5EF4-FFF2-40B4-BE49-F238E27FC236}">
                <a16:creationId xmlns:a16="http://schemas.microsoft.com/office/drawing/2014/main" id="{061C46B3-41A1-4A3A-B7B6-D8DD0FC5CC50}"/>
              </a:ext>
            </a:extLst>
          </p:cNvPr>
          <p:cNvSpPr txBox="1"/>
          <p:nvPr/>
        </p:nvSpPr>
        <p:spPr>
          <a:xfrm>
            <a:off x="2948683" y="2239766"/>
            <a:ext cx="5897366" cy="2585323"/>
          </a:xfrm>
          <a:prstGeom prst="rect">
            <a:avLst/>
          </a:prstGeom>
          <a:noFill/>
        </p:spPr>
        <p:txBody>
          <a:bodyPr wrap="square" rtlCol="0">
            <a:spAutoFit/>
          </a:bodyPr>
          <a:lstStyle/>
          <a:p>
            <a:pPr marL="285750" indent="-285750">
              <a:buFont typeface="Arial" panose="020B0604020202020204" pitchFamily="34" charset="0"/>
              <a:buChar char="•"/>
            </a:pPr>
            <a:r>
              <a:rPr lang="en-US" dirty="0"/>
              <a:t>What are the main challenges that your clients face during their R&amp;P Period? How could client home visits help with these trends?</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best practices do you have to share with the group on client home visits?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31162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B16CAE-AA23-4F34-94D8-8E6862D03529}"/>
              </a:ext>
            </a:extLst>
          </p:cNvPr>
          <p:cNvSpPr txBox="1"/>
          <p:nvPr/>
        </p:nvSpPr>
        <p:spPr>
          <a:xfrm>
            <a:off x="654456" y="2570481"/>
            <a:ext cx="4842103" cy="3170099"/>
          </a:xfrm>
          <a:prstGeom prst="rect">
            <a:avLst/>
          </a:prstGeom>
          <a:noFill/>
        </p:spPr>
        <p:txBody>
          <a:bodyPr wrap="square" rtlCol="0">
            <a:spAutoFit/>
          </a:bodyPr>
          <a:lstStyle/>
          <a:p>
            <a:r>
              <a:rPr lang="en-US" sz="2000" dirty="0"/>
              <a:t>Client feedback is a crucial tool in our quality assurance process, as it allows agencies to seek opinions and thoughts from the population they directly serve. Feedback should be reviewed, and inform future service delivery.</a:t>
            </a:r>
          </a:p>
          <a:p>
            <a:endPar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r>
              <a:rPr lang="en-US" sz="2000" b="1" dirty="0">
                <a:solidFill>
                  <a:srgbClr val="FF0000"/>
                </a:solidFill>
              </a:rPr>
              <a:t>We use positive feedback to reinforce our programming and negative feedback to identify areas for improvement. </a:t>
            </a:r>
            <a:endPar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Rounded Corners 3">
            <a:extLst>
              <a:ext uri="{FF2B5EF4-FFF2-40B4-BE49-F238E27FC236}">
                <a16:creationId xmlns:a16="http://schemas.microsoft.com/office/drawing/2014/main" id="{FA505E29-2196-4557-B6F8-233F0AEA4E2A}"/>
              </a:ext>
            </a:extLst>
          </p:cNvPr>
          <p:cNvSpPr/>
          <p:nvPr/>
        </p:nvSpPr>
        <p:spPr>
          <a:xfrm>
            <a:off x="6603999" y="1706880"/>
            <a:ext cx="4419601" cy="4145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7" name="Rectangle: Rounded Corners 6">
            <a:extLst>
              <a:ext uri="{FF2B5EF4-FFF2-40B4-BE49-F238E27FC236}">
                <a16:creationId xmlns:a16="http://schemas.microsoft.com/office/drawing/2014/main" id="{7AF348AB-6C91-415A-A51E-782901C92462}"/>
              </a:ext>
            </a:extLst>
          </p:cNvPr>
          <p:cNvSpPr/>
          <p:nvPr/>
        </p:nvSpPr>
        <p:spPr>
          <a:xfrm>
            <a:off x="6709987" y="1921761"/>
            <a:ext cx="4119291" cy="3714459"/>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7" name="TextBox 16">
            <a:extLst>
              <a:ext uri="{FF2B5EF4-FFF2-40B4-BE49-F238E27FC236}">
                <a16:creationId xmlns:a16="http://schemas.microsoft.com/office/drawing/2014/main" id="{EDCE64D7-29FB-4716-90B6-42381AD67FE4}"/>
              </a:ext>
            </a:extLst>
          </p:cNvPr>
          <p:cNvSpPr txBox="1"/>
          <p:nvPr/>
        </p:nvSpPr>
        <p:spPr>
          <a:xfrm>
            <a:off x="436103" y="1635240"/>
            <a:ext cx="6660859"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Client Feedback</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descr="A close - up of a calendar&#10;&#10;Description automatically generated with low confidence">
            <a:extLst>
              <a:ext uri="{FF2B5EF4-FFF2-40B4-BE49-F238E27FC236}">
                <a16:creationId xmlns:a16="http://schemas.microsoft.com/office/drawing/2014/main" id="{2CE443B7-F742-418C-9898-875484BB5C8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65848" y="2040889"/>
            <a:ext cx="3467100" cy="3467100"/>
          </a:xfrm>
          <a:prstGeom prst="rect">
            <a:avLst/>
          </a:prstGeom>
          <a:ln>
            <a:noFill/>
          </a:ln>
          <a:effectLst>
            <a:softEdge rad="112500"/>
          </a:effectLst>
        </p:spPr>
      </p:pic>
    </p:spTree>
    <p:extLst>
      <p:ext uri="{BB962C8B-B14F-4D97-AF65-F5344CB8AC3E}">
        <p14:creationId xmlns:p14="http://schemas.microsoft.com/office/powerpoint/2010/main" val="1361820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B16CAE-AA23-4F34-94D8-8E6862D03529}"/>
              </a:ext>
            </a:extLst>
          </p:cNvPr>
          <p:cNvSpPr txBox="1"/>
          <p:nvPr/>
        </p:nvSpPr>
        <p:spPr>
          <a:xfrm>
            <a:off x="2123654" y="3678842"/>
            <a:ext cx="3816990" cy="707886"/>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Elizabeth Cirin Cione</a:t>
            </a:r>
          </a:p>
          <a:p>
            <a:r>
              <a:rPr lang="en-US" sz="2000" dirty="0">
                <a:latin typeface="Open Sans" panose="020B0606030504020204" pitchFamily="34" charset="0"/>
                <a:ea typeface="Open Sans" panose="020B0606030504020204" pitchFamily="34" charset="0"/>
                <a:cs typeface="Open Sans" panose="020B0606030504020204" pitchFamily="34" charset="0"/>
              </a:rPr>
              <a:t>Remote Placement Coordinator</a:t>
            </a:r>
          </a:p>
        </p:txBody>
      </p:sp>
      <p:sp>
        <p:nvSpPr>
          <p:cNvPr id="4" name="Rectangle: Rounded Corners 3">
            <a:extLst>
              <a:ext uri="{FF2B5EF4-FFF2-40B4-BE49-F238E27FC236}">
                <a16:creationId xmlns:a16="http://schemas.microsoft.com/office/drawing/2014/main" id="{FA505E29-2196-4557-B6F8-233F0AEA4E2A}"/>
              </a:ext>
            </a:extLst>
          </p:cNvPr>
          <p:cNvSpPr/>
          <p:nvPr/>
        </p:nvSpPr>
        <p:spPr>
          <a:xfrm>
            <a:off x="6649401" y="1488351"/>
            <a:ext cx="3062391" cy="400361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7" name="Rectangle: Rounded Corners 6">
            <a:extLst>
              <a:ext uri="{FF2B5EF4-FFF2-40B4-BE49-F238E27FC236}">
                <a16:creationId xmlns:a16="http://schemas.microsoft.com/office/drawing/2014/main" id="{7AF348AB-6C91-415A-A51E-782901C92462}"/>
              </a:ext>
            </a:extLst>
          </p:cNvPr>
          <p:cNvSpPr/>
          <p:nvPr/>
        </p:nvSpPr>
        <p:spPr>
          <a:xfrm>
            <a:off x="6816343" y="1696400"/>
            <a:ext cx="2614129" cy="3587518"/>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1" name="Speech Bubble: Rectangle with Corners Rounded 10">
            <a:extLst>
              <a:ext uri="{FF2B5EF4-FFF2-40B4-BE49-F238E27FC236}">
                <a16:creationId xmlns:a16="http://schemas.microsoft.com/office/drawing/2014/main" id="{D40E893C-6F55-43CB-8D5A-896E30005D18}"/>
              </a:ext>
            </a:extLst>
          </p:cNvPr>
          <p:cNvSpPr/>
          <p:nvPr/>
        </p:nvSpPr>
        <p:spPr>
          <a:xfrm>
            <a:off x="1968299" y="2419415"/>
            <a:ext cx="4127701" cy="1009585"/>
          </a:xfrm>
          <a:prstGeom prst="wedgeRoundRectCallout">
            <a:avLst>
              <a:gd name="adj1" fmla="val 54763"/>
              <a:gd name="adj2" fmla="val 31447"/>
              <a:gd name="adj3" fmla="val 16667"/>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Introduction</a:t>
            </a:r>
          </a:p>
        </p:txBody>
      </p:sp>
      <p:pic>
        <p:nvPicPr>
          <p:cNvPr id="5" name="Picture 4" descr="A person with long hair smiling&#10;&#10;Description automatically generated with medium confidence">
            <a:extLst>
              <a:ext uri="{FF2B5EF4-FFF2-40B4-BE49-F238E27FC236}">
                <a16:creationId xmlns:a16="http://schemas.microsoft.com/office/drawing/2014/main" id="{A58467FF-04E6-4322-B9B6-3015F1272F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0381" y="1714500"/>
            <a:ext cx="2570802" cy="3429000"/>
          </a:xfrm>
          <a:prstGeom prst="rect">
            <a:avLst/>
          </a:prstGeom>
          <a:ln>
            <a:noFill/>
          </a:ln>
          <a:effectLst>
            <a:softEdge rad="112500"/>
          </a:effectLst>
        </p:spPr>
      </p:pic>
    </p:spTree>
    <p:extLst>
      <p:ext uri="{BB962C8B-B14F-4D97-AF65-F5344CB8AC3E}">
        <p14:creationId xmlns:p14="http://schemas.microsoft.com/office/powerpoint/2010/main" val="1490946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6660859"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Case Study</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2117186"/>
            <a:ext cx="10949173" cy="425005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839449" y="2257701"/>
            <a:ext cx="10625952" cy="3785652"/>
          </a:xfrm>
          <a:prstGeom prst="rect">
            <a:avLst/>
          </a:prstGeom>
          <a:noFill/>
        </p:spPr>
        <p:txBody>
          <a:bodyPr wrap="square" rtlCol="0">
            <a:spAutoFit/>
          </a:bodyPr>
          <a:lstStyle/>
          <a:p>
            <a:r>
              <a:rPr lang="en-US" sz="2000" dirty="0"/>
              <a:t>A family arrives to rejoin their U.S. Tie, who was resettled by the community partner two years ago. Within a few days, the case manager notices that the PA of the case has very negative opinions of the agency’s procedures. The PA frequently tells the case manager that he does not want any outside interpreters and insists on using his U.S. Tie at all appointments, which leads to delays in service provision. </a:t>
            </a:r>
          </a:p>
          <a:p>
            <a:endParaRPr lang="en-US" sz="2000" dirty="0"/>
          </a:p>
          <a:p>
            <a:r>
              <a:rPr lang="en-US" sz="2000" dirty="0"/>
              <a:t>After several weeks of case management disruption, the case manager asks why PA has a problem with using agency interpreters. PA explains that while he himself has never had an issue with the interpreters, his U.S. Tie had many problems with the quality of interpretation that the agency used two years ago. The U.S. Tie felt he did not understand what services were being provided to him and would have liked to have better interpreters. The U.S. Tie had communicated this experience to PA and PA was afraid it would be repeated with his case. </a:t>
            </a:r>
            <a:endParaRPr lang="en-US" sz="2000" dirty="0">
              <a:latin typeface="Open Sans" panose="020B0606030504020204"/>
              <a:ea typeface="Open Sans" panose="020B0606030504020204" pitchFamily="34" charset="0"/>
              <a:cs typeface="Open Sans" panose="020B0606030504020204" pitchFamily="34" charset="0"/>
            </a:endParaRPr>
          </a:p>
        </p:txBody>
      </p:sp>
      <p:grpSp>
        <p:nvGrpSpPr>
          <p:cNvPr id="24" name="Group 23">
            <a:extLst>
              <a:ext uri="{FF2B5EF4-FFF2-40B4-BE49-F238E27FC236}">
                <a16:creationId xmlns:a16="http://schemas.microsoft.com/office/drawing/2014/main" id="{31BFE68F-D555-4650-B6B2-10A7779C779E}"/>
              </a:ext>
            </a:extLst>
          </p:cNvPr>
          <p:cNvGrpSpPr/>
          <p:nvPr/>
        </p:nvGrpSpPr>
        <p:grpSpPr>
          <a:xfrm rot="932221">
            <a:off x="10021786" y="838204"/>
            <a:ext cx="1227368" cy="1178753"/>
            <a:chOff x="4997227" y="1643928"/>
            <a:chExt cx="2610486" cy="2507086"/>
          </a:xfrm>
        </p:grpSpPr>
        <p:sp>
          <p:nvSpPr>
            <p:cNvPr id="25" name="Rectangle 24">
              <a:extLst>
                <a:ext uri="{FF2B5EF4-FFF2-40B4-BE49-F238E27FC236}">
                  <a16:creationId xmlns:a16="http://schemas.microsoft.com/office/drawing/2014/main" id="{AF66FCBF-275E-4B7A-9D5C-4673AFC7F51E}"/>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C1FA60F2-4355-4EFD-B9EA-5AEDFA976707}"/>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21013B3-AB58-4822-A8F9-F741E03B4322}"/>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83FC06A-E670-4961-ADCE-8A6137DBB6D9}"/>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E1A3BB16-5266-4DBB-8E79-45AD086175BD}"/>
              </a:ext>
            </a:extLst>
          </p:cNvPr>
          <p:cNvGrpSpPr/>
          <p:nvPr/>
        </p:nvGrpSpPr>
        <p:grpSpPr>
          <a:xfrm rot="932221">
            <a:off x="8574812" y="841993"/>
            <a:ext cx="1227368" cy="1178753"/>
            <a:chOff x="4997227" y="1643928"/>
            <a:chExt cx="2610486" cy="2507086"/>
          </a:xfrm>
        </p:grpSpPr>
        <p:sp>
          <p:nvSpPr>
            <p:cNvPr id="53" name="Rectangle 52">
              <a:extLst>
                <a:ext uri="{FF2B5EF4-FFF2-40B4-BE49-F238E27FC236}">
                  <a16:creationId xmlns:a16="http://schemas.microsoft.com/office/drawing/2014/main" id="{0F3BCE51-2925-47D5-AF0E-CF4A741BD167}"/>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a:extLst>
                <a:ext uri="{FF2B5EF4-FFF2-40B4-BE49-F238E27FC236}">
                  <a16:creationId xmlns:a16="http://schemas.microsoft.com/office/drawing/2014/main" id="{A906879B-D900-472B-8F3A-B767A28F2A19}"/>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3320EB3-CC36-47BB-BA9E-B359FB5B5318}"/>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F8D8DB0-4B53-4E63-9FFA-2E229F4026C7}"/>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8E876C3A-05CD-4D7F-9196-052DFF2BE7A3}"/>
              </a:ext>
            </a:extLst>
          </p:cNvPr>
          <p:cNvSpPr txBox="1"/>
          <p:nvPr/>
        </p:nvSpPr>
        <p:spPr>
          <a:xfrm>
            <a:off x="8672507" y="845959"/>
            <a:ext cx="1168179" cy="938719"/>
          </a:xfrm>
          <a:prstGeom prst="rect">
            <a:avLst/>
          </a:prstGeom>
          <a:noFill/>
        </p:spPr>
        <p:txBody>
          <a:bodyPr wrap="square" rtlCol="0">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How are problems from two years ago impacting services today?</a:t>
            </a:r>
          </a:p>
        </p:txBody>
      </p:sp>
      <p:sp>
        <p:nvSpPr>
          <p:cNvPr id="58" name="TextBox 57">
            <a:extLst>
              <a:ext uri="{FF2B5EF4-FFF2-40B4-BE49-F238E27FC236}">
                <a16:creationId xmlns:a16="http://schemas.microsoft.com/office/drawing/2014/main" id="{252F6A14-18DE-44C1-8A4F-BD2EDE5DCEF7}"/>
              </a:ext>
            </a:extLst>
          </p:cNvPr>
          <p:cNvSpPr txBox="1"/>
          <p:nvPr/>
        </p:nvSpPr>
        <p:spPr>
          <a:xfrm>
            <a:off x="10146502" y="941292"/>
            <a:ext cx="1173282" cy="830997"/>
          </a:xfrm>
          <a:prstGeom prst="rect">
            <a:avLst/>
          </a:prstGeom>
          <a:noFill/>
        </p:spPr>
        <p:txBody>
          <a:bodyPr wrap="square" rtlCol="0">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How could client feedback have helped?</a:t>
            </a:r>
          </a:p>
        </p:txBody>
      </p:sp>
      <p:pic>
        <p:nvPicPr>
          <p:cNvPr id="4" name="Graphic 3" descr="Magnifying glass">
            <a:extLst>
              <a:ext uri="{FF2B5EF4-FFF2-40B4-BE49-F238E27FC236}">
                <a16:creationId xmlns:a16="http://schemas.microsoft.com/office/drawing/2014/main" id="{0F3C0ED6-2255-4DA5-8202-FDC34A3277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95791" y="5854276"/>
            <a:ext cx="857865" cy="857865"/>
          </a:xfrm>
          <a:prstGeom prst="rect">
            <a:avLst/>
          </a:prstGeom>
        </p:spPr>
      </p:pic>
    </p:spTree>
    <p:extLst>
      <p:ext uri="{BB962C8B-B14F-4D97-AF65-F5344CB8AC3E}">
        <p14:creationId xmlns:p14="http://schemas.microsoft.com/office/powerpoint/2010/main" val="226152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8465052"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AAP Compliance Checklist</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3405930" y="3043656"/>
            <a:ext cx="8176471" cy="332358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661440" y="2944759"/>
            <a:ext cx="2642533"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461B9C03-D2C3-4E33-9082-A97127F55429}"/>
              </a:ext>
            </a:extLst>
          </p:cNvPr>
          <p:cNvSpPr txBox="1"/>
          <p:nvPr/>
        </p:nvSpPr>
        <p:spPr>
          <a:xfrm>
            <a:off x="3064497" y="-1535491"/>
            <a:ext cx="7402859" cy="923330"/>
          </a:xfrm>
          <a:prstGeom prst="rect">
            <a:avLst/>
          </a:prstGeom>
          <a:noFill/>
        </p:spPr>
        <p:txBody>
          <a:bodyPr wrap="square" rtlCol="0">
            <a:spAutoFi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6" name="TextBox 55">
            <a:extLst>
              <a:ext uri="{FF2B5EF4-FFF2-40B4-BE49-F238E27FC236}">
                <a16:creationId xmlns:a16="http://schemas.microsoft.com/office/drawing/2014/main" id="{C93BBCD7-48FA-4BA5-884E-4BBAD727913E}"/>
              </a:ext>
            </a:extLst>
          </p:cNvPr>
          <p:cNvSpPr txBox="1"/>
          <p:nvPr/>
        </p:nvSpPr>
        <p:spPr>
          <a:xfrm rot="20686718">
            <a:off x="10132195" y="5593196"/>
            <a:ext cx="1729704" cy="338554"/>
          </a:xfrm>
          <a:prstGeom prst="rect">
            <a:avLst/>
          </a:prstGeom>
          <a:noFill/>
        </p:spPr>
        <p:txBody>
          <a:bodyPr wrap="square" rtlCol="0">
            <a:spAutoFit/>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5 minutes</a:t>
            </a:r>
          </a:p>
        </p:txBody>
      </p:sp>
      <p:sp>
        <p:nvSpPr>
          <p:cNvPr id="14" name="Rectangle: Rounded Corners 13">
            <a:extLst>
              <a:ext uri="{FF2B5EF4-FFF2-40B4-BE49-F238E27FC236}">
                <a16:creationId xmlns:a16="http://schemas.microsoft.com/office/drawing/2014/main" id="{62286B94-D526-42C6-8587-2AD6BD8381F7}"/>
              </a:ext>
            </a:extLst>
          </p:cNvPr>
          <p:cNvSpPr/>
          <p:nvPr/>
        </p:nvSpPr>
        <p:spPr>
          <a:xfrm>
            <a:off x="825485" y="2035555"/>
            <a:ext cx="10871098" cy="428691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5" name="TextBox 14">
            <a:extLst>
              <a:ext uri="{FF2B5EF4-FFF2-40B4-BE49-F238E27FC236}">
                <a16:creationId xmlns:a16="http://schemas.microsoft.com/office/drawing/2014/main" id="{17420897-1561-4965-9478-7864801D4142}"/>
              </a:ext>
            </a:extLst>
          </p:cNvPr>
          <p:cNvSpPr txBox="1"/>
          <p:nvPr/>
        </p:nvSpPr>
        <p:spPr>
          <a:xfrm>
            <a:off x="1543399" y="2372578"/>
            <a:ext cx="9842535" cy="4247317"/>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Feedback Mechanisms:</a:t>
            </a:r>
          </a:p>
          <a:p>
            <a:pPr marL="342900" indent="-342900">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Satisfaction Survey </a:t>
            </a:r>
          </a:p>
          <a:p>
            <a:pPr marL="800100" lvl="1" indent="-34290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Standardized option</a:t>
            </a:r>
          </a:p>
          <a:p>
            <a:pPr marL="800100" lvl="1" indent="-34290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Not time intensive</a:t>
            </a:r>
          </a:p>
          <a:p>
            <a:pPr marL="800100" lvl="1" indent="-34290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Identifies trends and areas for growth</a:t>
            </a:r>
          </a:p>
          <a:p>
            <a:pPr marL="800100" lvl="1" indent="-34290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Clients may prefer anonymous option</a:t>
            </a:r>
          </a:p>
          <a:p>
            <a:pPr marL="800100" lvl="1" indent="-34290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Space for positive and negative feedback</a:t>
            </a:r>
          </a:p>
          <a:p>
            <a:pPr marL="342900" indent="-342900">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Suggestion Box</a:t>
            </a:r>
          </a:p>
          <a:p>
            <a:pPr marL="800100" lvl="1" indent="-34290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Informal option that allows for anonymity</a:t>
            </a:r>
          </a:p>
          <a:p>
            <a:pPr marL="800100" lvl="1" indent="-34290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Should be kept in an accessible yet safe space</a:t>
            </a:r>
          </a:p>
          <a:p>
            <a:pPr marL="800100" lvl="1" indent="-34290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Clients should be oriented on box’s existence</a:t>
            </a:r>
          </a:p>
          <a:p>
            <a:pPr marL="800100" lvl="1" indent="-342900">
              <a:buAutoNum type="arabicPeriod"/>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descr="A screenshot of a cell phone&#10;&#10;Description automatically generated">
            <a:extLst>
              <a:ext uri="{FF2B5EF4-FFF2-40B4-BE49-F238E27FC236}">
                <a16:creationId xmlns:a16="http://schemas.microsoft.com/office/drawing/2014/main" id="{EA940381-D43F-484C-95DD-FAEF8A9E194B}"/>
              </a:ext>
            </a:extLst>
          </p:cNvPr>
          <p:cNvPicPr/>
          <p:nvPr/>
        </p:nvPicPr>
        <p:blipFill>
          <a:blip r:embed="rId3">
            <a:extLst>
              <a:ext uri="{28A0092B-C50C-407E-A947-70E740481C1C}">
                <a14:useLocalDpi xmlns:a14="http://schemas.microsoft.com/office/drawing/2010/main" val="0"/>
              </a:ext>
            </a:extLst>
          </a:blip>
          <a:stretch>
            <a:fillRect/>
          </a:stretch>
        </p:blipFill>
        <p:spPr>
          <a:xfrm>
            <a:off x="8077552" y="2521695"/>
            <a:ext cx="2528605" cy="3043019"/>
          </a:xfrm>
          <a:prstGeom prst="rect">
            <a:avLst/>
          </a:prstGeom>
        </p:spPr>
      </p:pic>
    </p:spTree>
    <p:extLst>
      <p:ext uri="{BB962C8B-B14F-4D97-AF65-F5344CB8AC3E}">
        <p14:creationId xmlns:p14="http://schemas.microsoft.com/office/powerpoint/2010/main" val="3268278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12D53628-1F63-4A8C-9D3C-669BE638B7F3}"/>
              </a:ext>
            </a:extLst>
          </p:cNvPr>
          <p:cNvGrpSpPr/>
          <p:nvPr/>
        </p:nvGrpSpPr>
        <p:grpSpPr>
          <a:xfrm>
            <a:off x="1207657" y="3395539"/>
            <a:ext cx="1860734" cy="2020645"/>
            <a:chOff x="0" y="0"/>
            <a:chExt cx="2480979" cy="2694193"/>
          </a:xfrm>
        </p:grpSpPr>
        <p:pic>
          <p:nvPicPr>
            <p:cNvPr id="3" name="Picture 13">
              <a:extLst>
                <a:ext uri="{FF2B5EF4-FFF2-40B4-BE49-F238E27FC236}">
                  <a16:creationId xmlns:a16="http://schemas.microsoft.com/office/drawing/2014/main" id="{A7128113-8A69-4827-A2CC-56FFCD0E1CD2}"/>
                </a:ext>
              </a:extLst>
            </p:cNvPr>
            <p:cNvPicPr>
              <a:picLocks noChangeAspect="1"/>
            </p:cNvPicPr>
            <p:nvPr/>
          </p:nvPicPr>
          <p:blipFill>
            <a:blip r:embed="rId3"/>
            <a:srcRect/>
            <a:stretch>
              <a:fillRect/>
            </a:stretch>
          </p:blipFill>
          <p:spPr>
            <a:xfrm>
              <a:off x="54440" y="0"/>
              <a:ext cx="1171623" cy="1422685"/>
            </a:xfrm>
            <a:prstGeom prst="rect">
              <a:avLst/>
            </a:prstGeom>
          </p:spPr>
        </p:pic>
        <p:pic>
          <p:nvPicPr>
            <p:cNvPr id="4" name="Picture 14">
              <a:extLst>
                <a:ext uri="{FF2B5EF4-FFF2-40B4-BE49-F238E27FC236}">
                  <a16:creationId xmlns:a16="http://schemas.microsoft.com/office/drawing/2014/main" id="{77DD8D77-4F7C-45EC-AC4D-0D0E0677D068}"/>
                </a:ext>
              </a:extLst>
            </p:cNvPr>
            <p:cNvPicPr>
              <a:picLocks noChangeAspect="1"/>
            </p:cNvPicPr>
            <p:nvPr/>
          </p:nvPicPr>
          <p:blipFill>
            <a:blip r:embed="rId4"/>
            <a:srcRect/>
            <a:stretch>
              <a:fillRect/>
            </a:stretch>
          </p:blipFill>
          <p:spPr>
            <a:xfrm>
              <a:off x="0" y="998234"/>
              <a:ext cx="2480979" cy="1695958"/>
            </a:xfrm>
            <a:prstGeom prst="rect">
              <a:avLst/>
            </a:prstGeom>
          </p:spPr>
        </p:pic>
      </p:grpSp>
      <p:grpSp>
        <p:nvGrpSpPr>
          <p:cNvPr id="5" name="Group 29">
            <a:extLst>
              <a:ext uri="{FF2B5EF4-FFF2-40B4-BE49-F238E27FC236}">
                <a16:creationId xmlns:a16="http://schemas.microsoft.com/office/drawing/2014/main" id="{0C11C7F2-DF2D-4312-BBD9-1C009C358BD5}"/>
              </a:ext>
            </a:extLst>
          </p:cNvPr>
          <p:cNvGrpSpPr/>
          <p:nvPr/>
        </p:nvGrpSpPr>
        <p:grpSpPr>
          <a:xfrm>
            <a:off x="9152779" y="3940230"/>
            <a:ext cx="1831564" cy="2115444"/>
            <a:chOff x="0" y="0"/>
            <a:chExt cx="2442085" cy="2820592"/>
          </a:xfrm>
        </p:grpSpPr>
        <p:pic>
          <p:nvPicPr>
            <p:cNvPr id="6" name="Picture 30">
              <a:extLst>
                <a:ext uri="{FF2B5EF4-FFF2-40B4-BE49-F238E27FC236}">
                  <a16:creationId xmlns:a16="http://schemas.microsoft.com/office/drawing/2014/main" id="{661093AC-950D-48CB-937A-AF38A9A1F023}"/>
                </a:ext>
              </a:extLst>
            </p:cNvPr>
            <p:cNvPicPr>
              <a:picLocks noChangeAspect="1"/>
            </p:cNvPicPr>
            <p:nvPr/>
          </p:nvPicPr>
          <p:blipFill>
            <a:blip r:embed="rId5"/>
            <a:srcRect/>
            <a:stretch>
              <a:fillRect/>
            </a:stretch>
          </p:blipFill>
          <p:spPr>
            <a:xfrm>
              <a:off x="0" y="808751"/>
              <a:ext cx="2442085" cy="2011842"/>
            </a:xfrm>
            <a:prstGeom prst="rect">
              <a:avLst/>
            </a:prstGeom>
          </p:spPr>
        </p:pic>
        <p:pic>
          <p:nvPicPr>
            <p:cNvPr id="7" name="Picture 31">
              <a:extLst>
                <a:ext uri="{FF2B5EF4-FFF2-40B4-BE49-F238E27FC236}">
                  <a16:creationId xmlns:a16="http://schemas.microsoft.com/office/drawing/2014/main" id="{A05EF47C-5170-4029-97A3-CC2918F5A9AD}"/>
                </a:ext>
              </a:extLst>
            </p:cNvPr>
            <p:cNvPicPr>
              <a:picLocks noChangeAspect="1"/>
            </p:cNvPicPr>
            <p:nvPr/>
          </p:nvPicPr>
          <p:blipFill>
            <a:blip r:embed="rId6"/>
            <a:srcRect/>
            <a:stretch>
              <a:fillRect/>
            </a:stretch>
          </p:blipFill>
          <p:spPr>
            <a:xfrm>
              <a:off x="720732" y="0"/>
              <a:ext cx="1000620" cy="1074885"/>
            </a:xfrm>
            <a:prstGeom prst="rect">
              <a:avLst/>
            </a:prstGeom>
          </p:spPr>
        </p:pic>
      </p:grpSp>
      <p:grpSp>
        <p:nvGrpSpPr>
          <p:cNvPr id="8" name="Group 15">
            <a:extLst>
              <a:ext uri="{FF2B5EF4-FFF2-40B4-BE49-F238E27FC236}">
                <a16:creationId xmlns:a16="http://schemas.microsoft.com/office/drawing/2014/main" id="{C347F046-414F-4BF2-94EC-AD9FB2E66DA3}"/>
              </a:ext>
            </a:extLst>
          </p:cNvPr>
          <p:cNvGrpSpPr/>
          <p:nvPr/>
        </p:nvGrpSpPr>
        <p:grpSpPr>
          <a:xfrm>
            <a:off x="2625904" y="1294313"/>
            <a:ext cx="6940192" cy="4006921"/>
            <a:chOff x="0" y="0"/>
            <a:chExt cx="2554968" cy="1334432"/>
          </a:xfrm>
        </p:grpSpPr>
        <p:sp>
          <p:nvSpPr>
            <p:cNvPr id="20" name="Freeform 18">
              <a:extLst>
                <a:ext uri="{FF2B5EF4-FFF2-40B4-BE49-F238E27FC236}">
                  <a16:creationId xmlns:a16="http://schemas.microsoft.com/office/drawing/2014/main" id="{A8C1E401-CC26-49F4-B8D8-423A1F1813CB}"/>
                </a:ext>
              </a:extLst>
            </p:cNvPr>
            <p:cNvSpPr/>
            <p:nvPr/>
          </p:nvSpPr>
          <p:spPr>
            <a:xfrm>
              <a:off x="0" y="243012"/>
              <a:ext cx="2554968" cy="1091420"/>
            </a:xfrm>
            <a:custGeom>
              <a:avLst/>
              <a:gdLst/>
              <a:ahLst/>
              <a:cxnLst/>
              <a:rect l="l" t="t" r="r" b="b"/>
              <a:pathLst>
                <a:path w="9542071" h="11409346">
                  <a:moveTo>
                    <a:pt x="9397291" y="11264567"/>
                  </a:moveTo>
                  <a:lnTo>
                    <a:pt x="9542071" y="11264567"/>
                  </a:lnTo>
                  <a:lnTo>
                    <a:pt x="9542071" y="11409346"/>
                  </a:lnTo>
                  <a:lnTo>
                    <a:pt x="9397291" y="11409346"/>
                  </a:lnTo>
                  <a:lnTo>
                    <a:pt x="9397291" y="11264567"/>
                  </a:lnTo>
                  <a:close/>
                  <a:moveTo>
                    <a:pt x="0" y="144780"/>
                  </a:moveTo>
                  <a:lnTo>
                    <a:pt x="144780" y="144780"/>
                  </a:lnTo>
                  <a:lnTo>
                    <a:pt x="144780" y="11264567"/>
                  </a:lnTo>
                  <a:lnTo>
                    <a:pt x="0" y="11264567"/>
                  </a:lnTo>
                  <a:lnTo>
                    <a:pt x="0" y="144780"/>
                  </a:lnTo>
                  <a:close/>
                  <a:moveTo>
                    <a:pt x="0" y="11264567"/>
                  </a:moveTo>
                  <a:lnTo>
                    <a:pt x="144780" y="11264567"/>
                  </a:lnTo>
                  <a:lnTo>
                    <a:pt x="144780" y="11409346"/>
                  </a:lnTo>
                  <a:lnTo>
                    <a:pt x="0" y="11409346"/>
                  </a:lnTo>
                  <a:lnTo>
                    <a:pt x="0" y="11264567"/>
                  </a:lnTo>
                  <a:close/>
                  <a:moveTo>
                    <a:pt x="9397291" y="144780"/>
                  </a:moveTo>
                  <a:lnTo>
                    <a:pt x="9542071" y="144780"/>
                  </a:lnTo>
                  <a:lnTo>
                    <a:pt x="9542071" y="11264567"/>
                  </a:lnTo>
                  <a:lnTo>
                    <a:pt x="9397291" y="11264567"/>
                  </a:lnTo>
                  <a:lnTo>
                    <a:pt x="9397291" y="144780"/>
                  </a:lnTo>
                  <a:close/>
                  <a:moveTo>
                    <a:pt x="144780" y="11264567"/>
                  </a:moveTo>
                  <a:lnTo>
                    <a:pt x="9397291" y="11264567"/>
                  </a:lnTo>
                  <a:lnTo>
                    <a:pt x="9397291" y="11409346"/>
                  </a:lnTo>
                  <a:lnTo>
                    <a:pt x="144780" y="11409346"/>
                  </a:lnTo>
                  <a:lnTo>
                    <a:pt x="144780" y="11264567"/>
                  </a:lnTo>
                  <a:close/>
                  <a:moveTo>
                    <a:pt x="9397291" y="0"/>
                  </a:moveTo>
                  <a:lnTo>
                    <a:pt x="9542071" y="0"/>
                  </a:lnTo>
                  <a:lnTo>
                    <a:pt x="9542071" y="144780"/>
                  </a:lnTo>
                  <a:lnTo>
                    <a:pt x="9397291" y="144780"/>
                  </a:lnTo>
                  <a:lnTo>
                    <a:pt x="9397291" y="0"/>
                  </a:lnTo>
                  <a:close/>
                  <a:moveTo>
                    <a:pt x="0" y="0"/>
                  </a:moveTo>
                  <a:lnTo>
                    <a:pt x="144780" y="0"/>
                  </a:lnTo>
                  <a:lnTo>
                    <a:pt x="144780" y="144780"/>
                  </a:lnTo>
                  <a:lnTo>
                    <a:pt x="0" y="144780"/>
                  </a:lnTo>
                  <a:lnTo>
                    <a:pt x="0" y="0"/>
                  </a:lnTo>
                  <a:close/>
                  <a:moveTo>
                    <a:pt x="144780" y="0"/>
                  </a:moveTo>
                  <a:lnTo>
                    <a:pt x="9397291" y="0"/>
                  </a:lnTo>
                  <a:lnTo>
                    <a:pt x="9397291" y="144780"/>
                  </a:lnTo>
                  <a:lnTo>
                    <a:pt x="144780" y="144780"/>
                  </a:lnTo>
                  <a:lnTo>
                    <a:pt x="144780" y="0"/>
                  </a:lnTo>
                  <a:close/>
                </a:path>
              </a:pathLst>
            </a:custGeom>
            <a:solidFill>
              <a:srgbClr val="EDF0F2">
                <a:alpha val="68627"/>
              </a:srgbClr>
            </a:solidFill>
          </p:spPr>
        </p:sp>
        <p:grpSp>
          <p:nvGrpSpPr>
            <p:cNvPr id="12" name="Group 25">
              <a:extLst>
                <a:ext uri="{FF2B5EF4-FFF2-40B4-BE49-F238E27FC236}">
                  <a16:creationId xmlns:a16="http://schemas.microsoft.com/office/drawing/2014/main" id="{57F51C5E-EFF7-4902-83CB-0FC038CEAADA}"/>
                </a:ext>
              </a:extLst>
            </p:cNvPr>
            <p:cNvGrpSpPr/>
            <p:nvPr/>
          </p:nvGrpSpPr>
          <p:grpSpPr>
            <a:xfrm>
              <a:off x="0" y="0"/>
              <a:ext cx="2554968" cy="182513"/>
              <a:chOff x="0" y="0"/>
              <a:chExt cx="31056283" cy="2218491"/>
            </a:xfrm>
          </p:grpSpPr>
          <p:sp>
            <p:nvSpPr>
              <p:cNvPr id="13" name="Freeform 26">
                <a:extLst>
                  <a:ext uri="{FF2B5EF4-FFF2-40B4-BE49-F238E27FC236}">
                    <a16:creationId xmlns:a16="http://schemas.microsoft.com/office/drawing/2014/main" id="{24455D17-C1C3-4003-A8DC-2A7917472814}"/>
                  </a:ext>
                </a:extLst>
              </p:cNvPr>
              <p:cNvSpPr/>
              <p:nvPr/>
            </p:nvSpPr>
            <p:spPr>
              <a:xfrm>
                <a:off x="72390" y="72390"/>
                <a:ext cx="30911502" cy="2073711"/>
              </a:xfrm>
              <a:custGeom>
                <a:avLst/>
                <a:gdLst/>
                <a:ahLst/>
                <a:cxnLst/>
                <a:rect l="l" t="t" r="r" b="b"/>
                <a:pathLst>
                  <a:path w="30911502" h="2073711">
                    <a:moveTo>
                      <a:pt x="0" y="0"/>
                    </a:moveTo>
                    <a:lnTo>
                      <a:pt x="30911502" y="0"/>
                    </a:lnTo>
                    <a:lnTo>
                      <a:pt x="30911502" y="2073711"/>
                    </a:lnTo>
                    <a:lnTo>
                      <a:pt x="0" y="2073711"/>
                    </a:lnTo>
                    <a:lnTo>
                      <a:pt x="0" y="0"/>
                    </a:lnTo>
                    <a:close/>
                  </a:path>
                </a:pathLst>
              </a:custGeom>
              <a:solidFill>
                <a:srgbClr val="EDF0F2">
                  <a:alpha val="68627"/>
                </a:srgbClr>
              </a:solidFill>
            </p:spPr>
            <p:txBody>
              <a:bodyPr/>
              <a:lstStyle/>
              <a:p>
                <a:pPr algn="ctr"/>
                <a:r>
                  <a:rPr lang="en-US" sz="2800" b="1" dirty="0"/>
                  <a:t>Reflecting: Client Feedback</a:t>
                </a:r>
              </a:p>
            </p:txBody>
          </p:sp>
          <p:sp>
            <p:nvSpPr>
              <p:cNvPr id="14" name="Freeform 27">
                <a:extLst>
                  <a:ext uri="{FF2B5EF4-FFF2-40B4-BE49-F238E27FC236}">
                    <a16:creationId xmlns:a16="http://schemas.microsoft.com/office/drawing/2014/main" id="{795202FD-820D-4A23-8A18-50DA6C0D752B}"/>
                  </a:ext>
                </a:extLst>
              </p:cNvPr>
              <p:cNvSpPr/>
              <p:nvPr/>
            </p:nvSpPr>
            <p:spPr>
              <a:xfrm>
                <a:off x="0" y="0"/>
                <a:ext cx="31056284" cy="2218491"/>
              </a:xfrm>
              <a:custGeom>
                <a:avLst/>
                <a:gdLst/>
                <a:ahLst/>
                <a:cxnLst/>
                <a:rect l="l" t="t" r="r" b="b"/>
                <a:pathLst>
                  <a:path w="31056284" h="2218491">
                    <a:moveTo>
                      <a:pt x="30911502" y="2073711"/>
                    </a:moveTo>
                    <a:lnTo>
                      <a:pt x="31056284" y="2073711"/>
                    </a:lnTo>
                    <a:lnTo>
                      <a:pt x="31056284" y="2218491"/>
                    </a:lnTo>
                    <a:lnTo>
                      <a:pt x="30911502" y="2218491"/>
                    </a:lnTo>
                    <a:lnTo>
                      <a:pt x="30911502" y="2073711"/>
                    </a:lnTo>
                    <a:close/>
                    <a:moveTo>
                      <a:pt x="0" y="144780"/>
                    </a:moveTo>
                    <a:lnTo>
                      <a:pt x="144780" y="144780"/>
                    </a:lnTo>
                    <a:lnTo>
                      <a:pt x="144780" y="2073711"/>
                    </a:lnTo>
                    <a:lnTo>
                      <a:pt x="0" y="2073711"/>
                    </a:lnTo>
                    <a:lnTo>
                      <a:pt x="0" y="144780"/>
                    </a:lnTo>
                    <a:close/>
                    <a:moveTo>
                      <a:pt x="0" y="2073711"/>
                    </a:moveTo>
                    <a:lnTo>
                      <a:pt x="144780" y="2073711"/>
                    </a:lnTo>
                    <a:lnTo>
                      <a:pt x="144780" y="2218491"/>
                    </a:lnTo>
                    <a:lnTo>
                      <a:pt x="0" y="2218491"/>
                    </a:lnTo>
                    <a:lnTo>
                      <a:pt x="0" y="2073711"/>
                    </a:lnTo>
                    <a:close/>
                    <a:moveTo>
                      <a:pt x="30911502" y="144780"/>
                    </a:moveTo>
                    <a:lnTo>
                      <a:pt x="31056284" y="144780"/>
                    </a:lnTo>
                    <a:lnTo>
                      <a:pt x="31056284" y="2073711"/>
                    </a:lnTo>
                    <a:lnTo>
                      <a:pt x="30911502" y="2073711"/>
                    </a:lnTo>
                    <a:lnTo>
                      <a:pt x="30911502" y="144780"/>
                    </a:lnTo>
                    <a:close/>
                    <a:moveTo>
                      <a:pt x="144780" y="2073711"/>
                    </a:moveTo>
                    <a:lnTo>
                      <a:pt x="30911502" y="2073711"/>
                    </a:lnTo>
                    <a:lnTo>
                      <a:pt x="30911502" y="2218491"/>
                    </a:lnTo>
                    <a:lnTo>
                      <a:pt x="144780" y="2218491"/>
                    </a:lnTo>
                    <a:lnTo>
                      <a:pt x="144780" y="2073711"/>
                    </a:lnTo>
                    <a:close/>
                    <a:moveTo>
                      <a:pt x="30911502" y="0"/>
                    </a:moveTo>
                    <a:lnTo>
                      <a:pt x="31056284" y="0"/>
                    </a:lnTo>
                    <a:lnTo>
                      <a:pt x="31056284" y="144780"/>
                    </a:lnTo>
                    <a:lnTo>
                      <a:pt x="30911502" y="144780"/>
                    </a:lnTo>
                    <a:lnTo>
                      <a:pt x="30911502" y="0"/>
                    </a:lnTo>
                    <a:close/>
                    <a:moveTo>
                      <a:pt x="0" y="0"/>
                    </a:moveTo>
                    <a:lnTo>
                      <a:pt x="144780" y="0"/>
                    </a:lnTo>
                    <a:lnTo>
                      <a:pt x="144780" y="144780"/>
                    </a:lnTo>
                    <a:lnTo>
                      <a:pt x="0" y="144780"/>
                    </a:lnTo>
                    <a:lnTo>
                      <a:pt x="0" y="0"/>
                    </a:lnTo>
                    <a:close/>
                    <a:moveTo>
                      <a:pt x="144780" y="0"/>
                    </a:moveTo>
                    <a:lnTo>
                      <a:pt x="30911502" y="0"/>
                    </a:lnTo>
                    <a:lnTo>
                      <a:pt x="30911502" y="144780"/>
                    </a:lnTo>
                    <a:lnTo>
                      <a:pt x="144780" y="144780"/>
                    </a:lnTo>
                    <a:lnTo>
                      <a:pt x="144780" y="0"/>
                    </a:lnTo>
                    <a:close/>
                  </a:path>
                </a:pathLst>
              </a:custGeom>
              <a:solidFill>
                <a:srgbClr val="EDF0F2">
                  <a:alpha val="68627"/>
                </a:srgbClr>
              </a:solidFill>
            </p:spPr>
          </p:sp>
        </p:grpSp>
      </p:grpSp>
      <p:sp>
        <p:nvSpPr>
          <p:cNvPr id="21" name="TextBox 20">
            <a:extLst>
              <a:ext uri="{FF2B5EF4-FFF2-40B4-BE49-F238E27FC236}">
                <a16:creationId xmlns:a16="http://schemas.microsoft.com/office/drawing/2014/main" id="{061C46B3-41A1-4A3A-B7B6-D8DD0FC5CC50}"/>
              </a:ext>
            </a:extLst>
          </p:cNvPr>
          <p:cNvSpPr txBox="1"/>
          <p:nvPr/>
        </p:nvSpPr>
        <p:spPr>
          <a:xfrm>
            <a:off x="2948683" y="2239766"/>
            <a:ext cx="5897366" cy="4247317"/>
          </a:xfrm>
          <a:prstGeom prst="rect">
            <a:avLst/>
          </a:prstGeom>
          <a:noFill/>
        </p:spPr>
        <p:txBody>
          <a:bodyPr wrap="square" rtlCol="0">
            <a:spAutoFit/>
          </a:bodyPr>
          <a:lstStyle/>
          <a:p>
            <a:pPr marL="285750" indent="-285750">
              <a:buFont typeface="Arial" panose="020B0604020202020204" pitchFamily="34" charset="0"/>
              <a:buChar char="•"/>
            </a:pPr>
            <a:r>
              <a:rPr lang="en-US" dirty="0"/>
              <a:t>How could your agency benefit from seeking client feedback?</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are the ways that your agency seeks client feedback now?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95687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597147" y="957690"/>
            <a:ext cx="8621371"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Best Practices: Client Feedback</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597148" y="1849120"/>
            <a:ext cx="10985254" cy="451812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tx1"/>
                </a:solidFill>
              </a:rPr>
              <a:t>If collecting feedback seems overwhelming, utilize the USCCB resources.</a:t>
            </a:r>
          </a:p>
          <a:p>
            <a:pPr marL="342900" indent="-342900">
              <a:buFont typeface="Arial" panose="020B0604020202020204" pitchFamily="34" charset="0"/>
              <a:buChar char="•"/>
            </a:pPr>
            <a:r>
              <a:rPr lang="en-US" sz="2000" dirty="0">
                <a:solidFill>
                  <a:schemeClr val="tx1"/>
                </a:solidFill>
              </a:rPr>
              <a:t>Inform clients at intake/CO/home visits of feedback mechanisms.</a:t>
            </a:r>
          </a:p>
          <a:p>
            <a:pPr marL="342900" indent="-342900">
              <a:buFont typeface="Arial" panose="020B0604020202020204" pitchFamily="34" charset="0"/>
              <a:buChar char="•"/>
            </a:pPr>
            <a:r>
              <a:rPr lang="en-US" sz="2000" dirty="0">
                <a:solidFill>
                  <a:schemeClr val="tx1"/>
                </a:solidFill>
              </a:rPr>
              <a:t>Seek informal feedback throughout the R&amp;P Period: “Are you satisfied with the services we have provided so far?”</a:t>
            </a:r>
          </a:p>
          <a:p>
            <a:pPr marL="342900" indent="-342900">
              <a:buFont typeface="Arial" panose="020B0604020202020204" pitchFamily="34" charset="0"/>
              <a:buChar char="•"/>
            </a:pPr>
            <a:r>
              <a:rPr lang="en-US" sz="2000" dirty="0">
                <a:solidFill>
                  <a:schemeClr val="tx1"/>
                </a:solidFill>
              </a:rPr>
              <a:t>Implement surveys as a part of the 90</a:t>
            </a:r>
            <a:r>
              <a:rPr lang="en-US" sz="2000" baseline="30000" dirty="0">
                <a:solidFill>
                  <a:schemeClr val="tx1"/>
                </a:solidFill>
              </a:rPr>
              <a:t>th</a:t>
            </a:r>
            <a:r>
              <a:rPr lang="en-US" sz="2000" dirty="0">
                <a:solidFill>
                  <a:schemeClr val="tx1"/>
                </a:solidFill>
              </a:rPr>
              <a:t> day case closure process.</a:t>
            </a:r>
          </a:p>
          <a:p>
            <a:pPr marL="342900" indent="-342900">
              <a:buFont typeface="Arial" panose="020B0604020202020204" pitchFamily="34" charset="0"/>
              <a:buChar char="•"/>
            </a:pPr>
            <a:r>
              <a:rPr lang="en-US" sz="2000" dirty="0">
                <a:solidFill>
                  <a:schemeClr val="tx1"/>
                </a:solidFill>
              </a:rPr>
              <a:t>Feedback mechanism should be reviewed and analyzed on a frequent basis. </a:t>
            </a:r>
          </a:p>
          <a:p>
            <a:pPr marL="342900" indent="-342900">
              <a:buFont typeface="Arial" panose="020B0604020202020204" pitchFamily="34" charset="0"/>
              <a:buChar char="•"/>
            </a:pPr>
            <a:r>
              <a:rPr lang="en-US" sz="2000" dirty="0">
                <a:solidFill>
                  <a:schemeClr val="tx1"/>
                </a:solidFill>
              </a:rPr>
              <a:t>Designate one point person for reviewing and analyzing mechanisms, even a volunteer!</a:t>
            </a:r>
          </a:p>
          <a:p>
            <a:pPr marL="342900" indent="-342900">
              <a:buFont typeface="Arial" panose="020B0604020202020204" pitchFamily="34" charset="0"/>
              <a:buChar char="•"/>
            </a:pPr>
            <a:r>
              <a:rPr lang="en-US" sz="2000" dirty="0">
                <a:solidFill>
                  <a:schemeClr val="tx1"/>
                </a:solidFill>
              </a:rPr>
              <a:t>Incorporate R&amp;P feedback activities with larger agency efforts.</a:t>
            </a:r>
          </a:p>
          <a:p>
            <a:pPr marL="342900" indent="-342900">
              <a:buFont typeface="Arial" panose="020B0604020202020204" pitchFamily="34" charset="0"/>
              <a:buChar char="•"/>
            </a:pPr>
            <a:r>
              <a:rPr lang="en-US" sz="2000" dirty="0">
                <a:solidFill>
                  <a:schemeClr val="tx1"/>
                </a:solidFill>
              </a:rPr>
              <a:t>Consider more advanced efforts, such as a client focus group.</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endParaRPr lang="en-US" sz="2000" dirty="0">
              <a:solidFill>
                <a:schemeClr val="tx1"/>
              </a:solidFill>
            </a:endParaRPr>
          </a:p>
        </p:txBody>
      </p:sp>
      <p:sp>
        <p:nvSpPr>
          <p:cNvPr id="56" name="TextBox 55">
            <a:extLst>
              <a:ext uri="{FF2B5EF4-FFF2-40B4-BE49-F238E27FC236}">
                <a16:creationId xmlns:a16="http://schemas.microsoft.com/office/drawing/2014/main" id="{5C6ABBEC-AAF7-4378-9660-7653FC39C2B6}"/>
              </a:ext>
            </a:extLst>
          </p:cNvPr>
          <p:cNvSpPr txBox="1"/>
          <p:nvPr/>
        </p:nvSpPr>
        <p:spPr>
          <a:xfrm>
            <a:off x="4319285" y="4300983"/>
            <a:ext cx="1177094" cy="338554"/>
          </a:xfrm>
          <a:prstGeom prst="rect">
            <a:avLst/>
          </a:prstGeom>
          <a:noFill/>
        </p:spPr>
        <p:txBody>
          <a:bodyPr wrap="square" lIns="91440" tIns="45720" rIns="91440" bIns="45720" rtlCol="0" anchor="t">
            <a:spAutoFit/>
          </a:bodyPr>
          <a:lstStyle/>
          <a:p>
            <a:pPr algn="ctr"/>
            <a:endParaRPr lang="en-US" sz="1600">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60354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B16CAE-AA23-4F34-94D8-8E6862D03529}"/>
              </a:ext>
            </a:extLst>
          </p:cNvPr>
          <p:cNvSpPr txBox="1"/>
          <p:nvPr/>
        </p:nvSpPr>
        <p:spPr>
          <a:xfrm>
            <a:off x="654456" y="2570481"/>
            <a:ext cx="4842103" cy="2862322"/>
          </a:xfrm>
          <a:prstGeom prst="rect">
            <a:avLst/>
          </a:prstGeom>
          <a:noFill/>
        </p:spPr>
        <p:txBody>
          <a:bodyPr wrap="square" rtlCol="0">
            <a:spAutoFit/>
          </a:bodyPr>
          <a:lstStyle/>
          <a:p>
            <a:r>
              <a:rPr lang="en-US" sz="2000" dirty="0"/>
              <a:t>Staff should receive ongoing training of relevant R&amp;P issues to ensure compliance with the Cooperative Agreement and to help build best practices in case management. </a:t>
            </a:r>
          </a:p>
          <a:p>
            <a:endPar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r>
              <a:rPr lang="en-US" sz="2000" b="1" dirty="0">
                <a:solidFill>
                  <a:srgbClr val="FF0000"/>
                </a:solidFill>
              </a:rPr>
              <a:t>Staff learning and training on R&amp;P issues should be frequent and ongoing, not only when new staff are brought on at the agency</a:t>
            </a:r>
            <a:endPar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Rounded Corners 3">
            <a:extLst>
              <a:ext uri="{FF2B5EF4-FFF2-40B4-BE49-F238E27FC236}">
                <a16:creationId xmlns:a16="http://schemas.microsoft.com/office/drawing/2014/main" id="{FA505E29-2196-4557-B6F8-233F0AEA4E2A}"/>
              </a:ext>
            </a:extLst>
          </p:cNvPr>
          <p:cNvSpPr/>
          <p:nvPr/>
        </p:nvSpPr>
        <p:spPr>
          <a:xfrm>
            <a:off x="6603999" y="1706880"/>
            <a:ext cx="4419601" cy="4145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7" name="Rectangle: Rounded Corners 6">
            <a:extLst>
              <a:ext uri="{FF2B5EF4-FFF2-40B4-BE49-F238E27FC236}">
                <a16:creationId xmlns:a16="http://schemas.microsoft.com/office/drawing/2014/main" id="{7AF348AB-6C91-415A-A51E-782901C92462}"/>
              </a:ext>
            </a:extLst>
          </p:cNvPr>
          <p:cNvSpPr/>
          <p:nvPr/>
        </p:nvSpPr>
        <p:spPr>
          <a:xfrm>
            <a:off x="6709987" y="1921761"/>
            <a:ext cx="4119291" cy="3714459"/>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7" name="TextBox 16">
            <a:extLst>
              <a:ext uri="{FF2B5EF4-FFF2-40B4-BE49-F238E27FC236}">
                <a16:creationId xmlns:a16="http://schemas.microsoft.com/office/drawing/2014/main" id="{EDCE64D7-29FB-4716-90B6-42381AD67FE4}"/>
              </a:ext>
            </a:extLst>
          </p:cNvPr>
          <p:cNvSpPr txBox="1"/>
          <p:nvPr/>
        </p:nvSpPr>
        <p:spPr>
          <a:xfrm>
            <a:off x="436103" y="1635240"/>
            <a:ext cx="6660859"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Staff Training</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group of people sitting around a table looking at a paper&#10;&#10;Description automatically generated with low confidence">
            <a:extLst>
              <a:ext uri="{FF2B5EF4-FFF2-40B4-BE49-F238E27FC236}">
                <a16:creationId xmlns:a16="http://schemas.microsoft.com/office/drawing/2014/main" id="{81DA15AA-427B-4396-A078-E226CF1AA09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56132" y="2619562"/>
            <a:ext cx="3827000" cy="2320866"/>
          </a:xfrm>
          <a:prstGeom prst="rect">
            <a:avLst/>
          </a:prstGeom>
          <a:ln>
            <a:noFill/>
          </a:ln>
          <a:effectLst>
            <a:softEdge rad="112500"/>
          </a:effectLst>
        </p:spPr>
      </p:pic>
    </p:spTree>
    <p:extLst>
      <p:ext uri="{BB962C8B-B14F-4D97-AF65-F5344CB8AC3E}">
        <p14:creationId xmlns:p14="http://schemas.microsoft.com/office/powerpoint/2010/main" val="3634478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DA7B766-BF82-4E6B-93A2-8A0392A54A14}"/>
              </a:ext>
            </a:extLst>
          </p:cNvPr>
          <p:cNvSpPr/>
          <p:nvPr/>
        </p:nvSpPr>
        <p:spPr>
          <a:xfrm>
            <a:off x="914400" y="1428847"/>
            <a:ext cx="10259736" cy="1097280"/>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Rounded Corners 3">
            <a:extLst>
              <a:ext uri="{FF2B5EF4-FFF2-40B4-BE49-F238E27FC236}">
                <a16:creationId xmlns:a16="http://schemas.microsoft.com/office/drawing/2014/main" id="{45491C97-86BC-4072-9B45-02F32EA41D54}"/>
              </a:ext>
            </a:extLst>
          </p:cNvPr>
          <p:cNvSpPr/>
          <p:nvPr/>
        </p:nvSpPr>
        <p:spPr>
          <a:xfrm>
            <a:off x="914400" y="2846586"/>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Have all staff complete E-Learning Courses</a:t>
            </a:r>
          </a:p>
        </p:txBody>
      </p:sp>
      <p:sp>
        <p:nvSpPr>
          <p:cNvPr id="13" name="Rectangle: Rounded Corners 12">
            <a:extLst>
              <a:ext uri="{FF2B5EF4-FFF2-40B4-BE49-F238E27FC236}">
                <a16:creationId xmlns:a16="http://schemas.microsoft.com/office/drawing/2014/main" id="{204937B5-93E7-47A2-A6A2-C16CD48BEAE7}"/>
              </a:ext>
            </a:extLst>
          </p:cNvPr>
          <p:cNvSpPr/>
          <p:nvPr/>
        </p:nvSpPr>
        <p:spPr>
          <a:xfrm>
            <a:off x="4444068" y="2846586"/>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Utilize webinars and trainings available</a:t>
            </a:r>
          </a:p>
        </p:txBody>
      </p:sp>
      <p:sp>
        <p:nvSpPr>
          <p:cNvPr id="14" name="Rectangle: Rounded Corners 13">
            <a:extLst>
              <a:ext uri="{FF2B5EF4-FFF2-40B4-BE49-F238E27FC236}">
                <a16:creationId xmlns:a16="http://schemas.microsoft.com/office/drawing/2014/main" id="{5D8DF8EA-9BF4-4239-9D6A-03DF4248638C}"/>
              </a:ext>
            </a:extLst>
          </p:cNvPr>
          <p:cNvSpPr/>
          <p:nvPr/>
        </p:nvSpPr>
        <p:spPr>
          <a:xfrm>
            <a:off x="7973736" y="2846586"/>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Encourage staff to present on successes/best practices</a:t>
            </a:r>
          </a:p>
        </p:txBody>
      </p:sp>
      <p:sp>
        <p:nvSpPr>
          <p:cNvPr id="15" name="Rectangle: Rounded Corners 14">
            <a:extLst>
              <a:ext uri="{FF2B5EF4-FFF2-40B4-BE49-F238E27FC236}">
                <a16:creationId xmlns:a16="http://schemas.microsoft.com/office/drawing/2014/main" id="{A35EC9F3-A524-4DF6-A18F-A13658EF6D07}"/>
              </a:ext>
            </a:extLst>
          </p:cNvPr>
          <p:cNvSpPr/>
          <p:nvPr/>
        </p:nvSpPr>
        <p:spPr>
          <a:xfrm>
            <a:off x="2843868" y="4332129"/>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Allow staff space to provide feedback</a:t>
            </a:r>
          </a:p>
        </p:txBody>
      </p:sp>
      <p:sp>
        <p:nvSpPr>
          <p:cNvPr id="16" name="Rectangle: Rounded Corners 15">
            <a:extLst>
              <a:ext uri="{FF2B5EF4-FFF2-40B4-BE49-F238E27FC236}">
                <a16:creationId xmlns:a16="http://schemas.microsoft.com/office/drawing/2014/main" id="{CF0C51EF-F8A3-4A32-9AED-6540EE7A15C3}"/>
              </a:ext>
            </a:extLst>
          </p:cNvPr>
          <p:cNvSpPr/>
          <p:nvPr/>
        </p:nvSpPr>
        <p:spPr>
          <a:xfrm>
            <a:off x="6373536" y="4332129"/>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Discuss QA findings with staff</a:t>
            </a:r>
          </a:p>
        </p:txBody>
      </p:sp>
      <p:sp>
        <p:nvSpPr>
          <p:cNvPr id="22" name="TextBox 21">
            <a:extLst>
              <a:ext uri="{FF2B5EF4-FFF2-40B4-BE49-F238E27FC236}">
                <a16:creationId xmlns:a16="http://schemas.microsoft.com/office/drawing/2014/main" id="{97546523-E9B8-48FE-A6CD-455240C8ED6A}"/>
              </a:ext>
            </a:extLst>
          </p:cNvPr>
          <p:cNvSpPr txBox="1"/>
          <p:nvPr/>
        </p:nvSpPr>
        <p:spPr>
          <a:xfrm>
            <a:off x="3472610" y="1743530"/>
            <a:ext cx="5143315" cy="400110"/>
          </a:xfrm>
          <a:prstGeom prst="rect">
            <a:avLst/>
          </a:prstGeom>
          <a:noFill/>
        </p:spPr>
        <p:txBody>
          <a:bodyPr wrap="square" rtlCol="0">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Strategies for Staff Training</a:t>
            </a:r>
          </a:p>
        </p:txBody>
      </p:sp>
    </p:spTree>
    <p:extLst>
      <p:ext uri="{BB962C8B-B14F-4D97-AF65-F5344CB8AC3E}">
        <p14:creationId xmlns:p14="http://schemas.microsoft.com/office/powerpoint/2010/main" val="2836839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12D53628-1F63-4A8C-9D3C-669BE638B7F3}"/>
              </a:ext>
            </a:extLst>
          </p:cNvPr>
          <p:cNvGrpSpPr/>
          <p:nvPr/>
        </p:nvGrpSpPr>
        <p:grpSpPr>
          <a:xfrm>
            <a:off x="1207657" y="3395539"/>
            <a:ext cx="1860734" cy="2020645"/>
            <a:chOff x="0" y="0"/>
            <a:chExt cx="2480979" cy="2694193"/>
          </a:xfrm>
        </p:grpSpPr>
        <p:pic>
          <p:nvPicPr>
            <p:cNvPr id="3" name="Picture 13">
              <a:extLst>
                <a:ext uri="{FF2B5EF4-FFF2-40B4-BE49-F238E27FC236}">
                  <a16:creationId xmlns:a16="http://schemas.microsoft.com/office/drawing/2014/main" id="{A7128113-8A69-4827-A2CC-56FFCD0E1CD2}"/>
                </a:ext>
              </a:extLst>
            </p:cNvPr>
            <p:cNvPicPr>
              <a:picLocks noChangeAspect="1"/>
            </p:cNvPicPr>
            <p:nvPr/>
          </p:nvPicPr>
          <p:blipFill>
            <a:blip r:embed="rId2"/>
            <a:srcRect/>
            <a:stretch>
              <a:fillRect/>
            </a:stretch>
          </p:blipFill>
          <p:spPr>
            <a:xfrm>
              <a:off x="54440" y="0"/>
              <a:ext cx="1171623" cy="1422685"/>
            </a:xfrm>
            <a:prstGeom prst="rect">
              <a:avLst/>
            </a:prstGeom>
          </p:spPr>
        </p:pic>
        <p:pic>
          <p:nvPicPr>
            <p:cNvPr id="4" name="Picture 14">
              <a:extLst>
                <a:ext uri="{FF2B5EF4-FFF2-40B4-BE49-F238E27FC236}">
                  <a16:creationId xmlns:a16="http://schemas.microsoft.com/office/drawing/2014/main" id="{77DD8D77-4F7C-45EC-AC4D-0D0E0677D068}"/>
                </a:ext>
              </a:extLst>
            </p:cNvPr>
            <p:cNvPicPr>
              <a:picLocks noChangeAspect="1"/>
            </p:cNvPicPr>
            <p:nvPr/>
          </p:nvPicPr>
          <p:blipFill>
            <a:blip r:embed="rId3"/>
            <a:srcRect/>
            <a:stretch>
              <a:fillRect/>
            </a:stretch>
          </p:blipFill>
          <p:spPr>
            <a:xfrm>
              <a:off x="0" y="998234"/>
              <a:ext cx="2480979" cy="1695958"/>
            </a:xfrm>
            <a:prstGeom prst="rect">
              <a:avLst/>
            </a:prstGeom>
          </p:spPr>
        </p:pic>
      </p:grpSp>
      <p:grpSp>
        <p:nvGrpSpPr>
          <p:cNvPr id="5" name="Group 29">
            <a:extLst>
              <a:ext uri="{FF2B5EF4-FFF2-40B4-BE49-F238E27FC236}">
                <a16:creationId xmlns:a16="http://schemas.microsoft.com/office/drawing/2014/main" id="{0C11C7F2-DF2D-4312-BBD9-1C009C358BD5}"/>
              </a:ext>
            </a:extLst>
          </p:cNvPr>
          <p:cNvGrpSpPr/>
          <p:nvPr/>
        </p:nvGrpSpPr>
        <p:grpSpPr>
          <a:xfrm>
            <a:off x="9152779" y="3940230"/>
            <a:ext cx="1831564" cy="2115444"/>
            <a:chOff x="0" y="0"/>
            <a:chExt cx="2442085" cy="2820592"/>
          </a:xfrm>
        </p:grpSpPr>
        <p:pic>
          <p:nvPicPr>
            <p:cNvPr id="6" name="Picture 30">
              <a:extLst>
                <a:ext uri="{FF2B5EF4-FFF2-40B4-BE49-F238E27FC236}">
                  <a16:creationId xmlns:a16="http://schemas.microsoft.com/office/drawing/2014/main" id="{661093AC-950D-48CB-937A-AF38A9A1F023}"/>
                </a:ext>
              </a:extLst>
            </p:cNvPr>
            <p:cNvPicPr>
              <a:picLocks noChangeAspect="1"/>
            </p:cNvPicPr>
            <p:nvPr/>
          </p:nvPicPr>
          <p:blipFill>
            <a:blip r:embed="rId4"/>
            <a:srcRect/>
            <a:stretch>
              <a:fillRect/>
            </a:stretch>
          </p:blipFill>
          <p:spPr>
            <a:xfrm>
              <a:off x="0" y="808751"/>
              <a:ext cx="2442085" cy="2011842"/>
            </a:xfrm>
            <a:prstGeom prst="rect">
              <a:avLst/>
            </a:prstGeom>
          </p:spPr>
        </p:pic>
        <p:pic>
          <p:nvPicPr>
            <p:cNvPr id="7" name="Picture 31">
              <a:extLst>
                <a:ext uri="{FF2B5EF4-FFF2-40B4-BE49-F238E27FC236}">
                  <a16:creationId xmlns:a16="http://schemas.microsoft.com/office/drawing/2014/main" id="{A05EF47C-5170-4029-97A3-CC2918F5A9AD}"/>
                </a:ext>
              </a:extLst>
            </p:cNvPr>
            <p:cNvPicPr>
              <a:picLocks noChangeAspect="1"/>
            </p:cNvPicPr>
            <p:nvPr/>
          </p:nvPicPr>
          <p:blipFill>
            <a:blip r:embed="rId5"/>
            <a:srcRect/>
            <a:stretch>
              <a:fillRect/>
            </a:stretch>
          </p:blipFill>
          <p:spPr>
            <a:xfrm>
              <a:off x="720732" y="0"/>
              <a:ext cx="1000620" cy="1074885"/>
            </a:xfrm>
            <a:prstGeom prst="rect">
              <a:avLst/>
            </a:prstGeom>
          </p:spPr>
        </p:pic>
      </p:grpSp>
      <p:grpSp>
        <p:nvGrpSpPr>
          <p:cNvPr id="8" name="Group 15">
            <a:extLst>
              <a:ext uri="{FF2B5EF4-FFF2-40B4-BE49-F238E27FC236}">
                <a16:creationId xmlns:a16="http://schemas.microsoft.com/office/drawing/2014/main" id="{C347F046-414F-4BF2-94EC-AD9FB2E66DA3}"/>
              </a:ext>
            </a:extLst>
          </p:cNvPr>
          <p:cNvGrpSpPr/>
          <p:nvPr/>
        </p:nvGrpSpPr>
        <p:grpSpPr>
          <a:xfrm>
            <a:off x="2625904" y="1294313"/>
            <a:ext cx="6940192" cy="4006921"/>
            <a:chOff x="0" y="0"/>
            <a:chExt cx="2554968" cy="1334432"/>
          </a:xfrm>
        </p:grpSpPr>
        <p:sp>
          <p:nvSpPr>
            <p:cNvPr id="20" name="Freeform 18">
              <a:extLst>
                <a:ext uri="{FF2B5EF4-FFF2-40B4-BE49-F238E27FC236}">
                  <a16:creationId xmlns:a16="http://schemas.microsoft.com/office/drawing/2014/main" id="{A8C1E401-CC26-49F4-B8D8-423A1F1813CB}"/>
                </a:ext>
              </a:extLst>
            </p:cNvPr>
            <p:cNvSpPr/>
            <p:nvPr/>
          </p:nvSpPr>
          <p:spPr>
            <a:xfrm>
              <a:off x="0" y="243012"/>
              <a:ext cx="2554968" cy="1091420"/>
            </a:xfrm>
            <a:custGeom>
              <a:avLst/>
              <a:gdLst/>
              <a:ahLst/>
              <a:cxnLst/>
              <a:rect l="l" t="t" r="r" b="b"/>
              <a:pathLst>
                <a:path w="9542071" h="11409346">
                  <a:moveTo>
                    <a:pt x="9397291" y="11264567"/>
                  </a:moveTo>
                  <a:lnTo>
                    <a:pt x="9542071" y="11264567"/>
                  </a:lnTo>
                  <a:lnTo>
                    <a:pt x="9542071" y="11409346"/>
                  </a:lnTo>
                  <a:lnTo>
                    <a:pt x="9397291" y="11409346"/>
                  </a:lnTo>
                  <a:lnTo>
                    <a:pt x="9397291" y="11264567"/>
                  </a:lnTo>
                  <a:close/>
                  <a:moveTo>
                    <a:pt x="0" y="144780"/>
                  </a:moveTo>
                  <a:lnTo>
                    <a:pt x="144780" y="144780"/>
                  </a:lnTo>
                  <a:lnTo>
                    <a:pt x="144780" y="11264567"/>
                  </a:lnTo>
                  <a:lnTo>
                    <a:pt x="0" y="11264567"/>
                  </a:lnTo>
                  <a:lnTo>
                    <a:pt x="0" y="144780"/>
                  </a:lnTo>
                  <a:close/>
                  <a:moveTo>
                    <a:pt x="0" y="11264567"/>
                  </a:moveTo>
                  <a:lnTo>
                    <a:pt x="144780" y="11264567"/>
                  </a:lnTo>
                  <a:lnTo>
                    <a:pt x="144780" y="11409346"/>
                  </a:lnTo>
                  <a:lnTo>
                    <a:pt x="0" y="11409346"/>
                  </a:lnTo>
                  <a:lnTo>
                    <a:pt x="0" y="11264567"/>
                  </a:lnTo>
                  <a:close/>
                  <a:moveTo>
                    <a:pt x="9397291" y="144780"/>
                  </a:moveTo>
                  <a:lnTo>
                    <a:pt x="9542071" y="144780"/>
                  </a:lnTo>
                  <a:lnTo>
                    <a:pt x="9542071" y="11264567"/>
                  </a:lnTo>
                  <a:lnTo>
                    <a:pt x="9397291" y="11264567"/>
                  </a:lnTo>
                  <a:lnTo>
                    <a:pt x="9397291" y="144780"/>
                  </a:lnTo>
                  <a:close/>
                  <a:moveTo>
                    <a:pt x="144780" y="11264567"/>
                  </a:moveTo>
                  <a:lnTo>
                    <a:pt x="9397291" y="11264567"/>
                  </a:lnTo>
                  <a:lnTo>
                    <a:pt x="9397291" y="11409346"/>
                  </a:lnTo>
                  <a:lnTo>
                    <a:pt x="144780" y="11409346"/>
                  </a:lnTo>
                  <a:lnTo>
                    <a:pt x="144780" y="11264567"/>
                  </a:lnTo>
                  <a:close/>
                  <a:moveTo>
                    <a:pt x="9397291" y="0"/>
                  </a:moveTo>
                  <a:lnTo>
                    <a:pt x="9542071" y="0"/>
                  </a:lnTo>
                  <a:lnTo>
                    <a:pt x="9542071" y="144780"/>
                  </a:lnTo>
                  <a:lnTo>
                    <a:pt x="9397291" y="144780"/>
                  </a:lnTo>
                  <a:lnTo>
                    <a:pt x="9397291" y="0"/>
                  </a:lnTo>
                  <a:close/>
                  <a:moveTo>
                    <a:pt x="0" y="0"/>
                  </a:moveTo>
                  <a:lnTo>
                    <a:pt x="144780" y="0"/>
                  </a:lnTo>
                  <a:lnTo>
                    <a:pt x="144780" y="144780"/>
                  </a:lnTo>
                  <a:lnTo>
                    <a:pt x="0" y="144780"/>
                  </a:lnTo>
                  <a:lnTo>
                    <a:pt x="0" y="0"/>
                  </a:lnTo>
                  <a:close/>
                  <a:moveTo>
                    <a:pt x="144780" y="0"/>
                  </a:moveTo>
                  <a:lnTo>
                    <a:pt x="9397291" y="0"/>
                  </a:lnTo>
                  <a:lnTo>
                    <a:pt x="9397291" y="144780"/>
                  </a:lnTo>
                  <a:lnTo>
                    <a:pt x="144780" y="144780"/>
                  </a:lnTo>
                  <a:lnTo>
                    <a:pt x="144780" y="0"/>
                  </a:lnTo>
                  <a:close/>
                </a:path>
              </a:pathLst>
            </a:custGeom>
            <a:solidFill>
              <a:srgbClr val="EDF0F2">
                <a:alpha val="68627"/>
              </a:srgbClr>
            </a:solidFill>
          </p:spPr>
        </p:sp>
        <p:grpSp>
          <p:nvGrpSpPr>
            <p:cNvPr id="12" name="Group 25">
              <a:extLst>
                <a:ext uri="{FF2B5EF4-FFF2-40B4-BE49-F238E27FC236}">
                  <a16:creationId xmlns:a16="http://schemas.microsoft.com/office/drawing/2014/main" id="{57F51C5E-EFF7-4902-83CB-0FC038CEAADA}"/>
                </a:ext>
              </a:extLst>
            </p:cNvPr>
            <p:cNvGrpSpPr/>
            <p:nvPr/>
          </p:nvGrpSpPr>
          <p:grpSpPr>
            <a:xfrm>
              <a:off x="0" y="0"/>
              <a:ext cx="2554968" cy="182513"/>
              <a:chOff x="0" y="0"/>
              <a:chExt cx="31056283" cy="2218491"/>
            </a:xfrm>
          </p:grpSpPr>
          <p:sp>
            <p:nvSpPr>
              <p:cNvPr id="13" name="Freeform 26">
                <a:extLst>
                  <a:ext uri="{FF2B5EF4-FFF2-40B4-BE49-F238E27FC236}">
                    <a16:creationId xmlns:a16="http://schemas.microsoft.com/office/drawing/2014/main" id="{24455D17-C1C3-4003-A8DC-2A7917472814}"/>
                  </a:ext>
                </a:extLst>
              </p:cNvPr>
              <p:cNvSpPr/>
              <p:nvPr/>
            </p:nvSpPr>
            <p:spPr>
              <a:xfrm>
                <a:off x="72390" y="72390"/>
                <a:ext cx="30911502" cy="2073711"/>
              </a:xfrm>
              <a:custGeom>
                <a:avLst/>
                <a:gdLst/>
                <a:ahLst/>
                <a:cxnLst/>
                <a:rect l="l" t="t" r="r" b="b"/>
                <a:pathLst>
                  <a:path w="30911502" h="2073711">
                    <a:moveTo>
                      <a:pt x="0" y="0"/>
                    </a:moveTo>
                    <a:lnTo>
                      <a:pt x="30911502" y="0"/>
                    </a:lnTo>
                    <a:lnTo>
                      <a:pt x="30911502" y="2073711"/>
                    </a:lnTo>
                    <a:lnTo>
                      <a:pt x="0" y="2073711"/>
                    </a:lnTo>
                    <a:lnTo>
                      <a:pt x="0" y="0"/>
                    </a:lnTo>
                    <a:close/>
                  </a:path>
                </a:pathLst>
              </a:custGeom>
              <a:solidFill>
                <a:srgbClr val="EDF0F2">
                  <a:alpha val="68627"/>
                </a:srgbClr>
              </a:solidFill>
            </p:spPr>
            <p:txBody>
              <a:bodyPr/>
              <a:lstStyle/>
              <a:p>
                <a:pPr algn="ctr"/>
                <a:r>
                  <a:rPr lang="en-US" sz="2800" b="1" dirty="0"/>
                  <a:t>Reflecting: Staff Training</a:t>
                </a:r>
              </a:p>
            </p:txBody>
          </p:sp>
          <p:sp>
            <p:nvSpPr>
              <p:cNvPr id="14" name="Freeform 27">
                <a:extLst>
                  <a:ext uri="{FF2B5EF4-FFF2-40B4-BE49-F238E27FC236}">
                    <a16:creationId xmlns:a16="http://schemas.microsoft.com/office/drawing/2014/main" id="{795202FD-820D-4A23-8A18-50DA6C0D752B}"/>
                  </a:ext>
                </a:extLst>
              </p:cNvPr>
              <p:cNvSpPr/>
              <p:nvPr/>
            </p:nvSpPr>
            <p:spPr>
              <a:xfrm>
                <a:off x="0" y="0"/>
                <a:ext cx="31056284" cy="2218491"/>
              </a:xfrm>
              <a:custGeom>
                <a:avLst/>
                <a:gdLst/>
                <a:ahLst/>
                <a:cxnLst/>
                <a:rect l="l" t="t" r="r" b="b"/>
                <a:pathLst>
                  <a:path w="31056284" h="2218491">
                    <a:moveTo>
                      <a:pt x="30911502" y="2073711"/>
                    </a:moveTo>
                    <a:lnTo>
                      <a:pt x="31056284" y="2073711"/>
                    </a:lnTo>
                    <a:lnTo>
                      <a:pt x="31056284" y="2218491"/>
                    </a:lnTo>
                    <a:lnTo>
                      <a:pt x="30911502" y="2218491"/>
                    </a:lnTo>
                    <a:lnTo>
                      <a:pt x="30911502" y="2073711"/>
                    </a:lnTo>
                    <a:close/>
                    <a:moveTo>
                      <a:pt x="0" y="144780"/>
                    </a:moveTo>
                    <a:lnTo>
                      <a:pt x="144780" y="144780"/>
                    </a:lnTo>
                    <a:lnTo>
                      <a:pt x="144780" y="2073711"/>
                    </a:lnTo>
                    <a:lnTo>
                      <a:pt x="0" y="2073711"/>
                    </a:lnTo>
                    <a:lnTo>
                      <a:pt x="0" y="144780"/>
                    </a:lnTo>
                    <a:close/>
                    <a:moveTo>
                      <a:pt x="0" y="2073711"/>
                    </a:moveTo>
                    <a:lnTo>
                      <a:pt x="144780" y="2073711"/>
                    </a:lnTo>
                    <a:lnTo>
                      <a:pt x="144780" y="2218491"/>
                    </a:lnTo>
                    <a:lnTo>
                      <a:pt x="0" y="2218491"/>
                    </a:lnTo>
                    <a:lnTo>
                      <a:pt x="0" y="2073711"/>
                    </a:lnTo>
                    <a:close/>
                    <a:moveTo>
                      <a:pt x="30911502" y="144780"/>
                    </a:moveTo>
                    <a:lnTo>
                      <a:pt x="31056284" y="144780"/>
                    </a:lnTo>
                    <a:lnTo>
                      <a:pt x="31056284" y="2073711"/>
                    </a:lnTo>
                    <a:lnTo>
                      <a:pt x="30911502" y="2073711"/>
                    </a:lnTo>
                    <a:lnTo>
                      <a:pt x="30911502" y="144780"/>
                    </a:lnTo>
                    <a:close/>
                    <a:moveTo>
                      <a:pt x="144780" y="2073711"/>
                    </a:moveTo>
                    <a:lnTo>
                      <a:pt x="30911502" y="2073711"/>
                    </a:lnTo>
                    <a:lnTo>
                      <a:pt x="30911502" y="2218491"/>
                    </a:lnTo>
                    <a:lnTo>
                      <a:pt x="144780" y="2218491"/>
                    </a:lnTo>
                    <a:lnTo>
                      <a:pt x="144780" y="2073711"/>
                    </a:lnTo>
                    <a:close/>
                    <a:moveTo>
                      <a:pt x="30911502" y="0"/>
                    </a:moveTo>
                    <a:lnTo>
                      <a:pt x="31056284" y="0"/>
                    </a:lnTo>
                    <a:lnTo>
                      <a:pt x="31056284" y="144780"/>
                    </a:lnTo>
                    <a:lnTo>
                      <a:pt x="30911502" y="144780"/>
                    </a:lnTo>
                    <a:lnTo>
                      <a:pt x="30911502" y="0"/>
                    </a:lnTo>
                    <a:close/>
                    <a:moveTo>
                      <a:pt x="0" y="0"/>
                    </a:moveTo>
                    <a:lnTo>
                      <a:pt x="144780" y="0"/>
                    </a:lnTo>
                    <a:lnTo>
                      <a:pt x="144780" y="144780"/>
                    </a:lnTo>
                    <a:lnTo>
                      <a:pt x="0" y="144780"/>
                    </a:lnTo>
                    <a:lnTo>
                      <a:pt x="0" y="0"/>
                    </a:lnTo>
                    <a:close/>
                    <a:moveTo>
                      <a:pt x="144780" y="0"/>
                    </a:moveTo>
                    <a:lnTo>
                      <a:pt x="30911502" y="0"/>
                    </a:lnTo>
                    <a:lnTo>
                      <a:pt x="30911502" y="144780"/>
                    </a:lnTo>
                    <a:lnTo>
                      <a:pt x="144780" y="144780"/>
                    </a:lnTo>
                    <a:lnTo>
                      <a:pt x="144780" y="0"/>
                    </a:lnTo>
                    <a:close/>
                  </a:path>
                </a:pathLst>
              </a:custGeom>
              <a:solidFill>
                <a:srgbClr val="EDF0F2">
                  <a:alpha val="68627"/>
                </a:srgbClr>
              </a:solidFill>
            </p:spPr>
          </p:sp>
        </p:grpSp>
      </p:grpSp>
      <p:sp>
        <p:nvSpPr>
          <p:cNvPr id="21" name="TextBox 20">
            <a:extLst>
              <a:ext uri="{FF2B5EF4-FFF2-40B4-BE49-F238E27FC236}">
                <a16:creationId xmlns:a16="http://schemas.microsoft.com/office/drawing/2014/main" id="{061C46B3-41A1-4A3A-B7B6-D8DD0FC5CC50}"/>
              </a:ext>
            </a:extLst>
          </p:cNvPr>
          <p:cNvSpPr txBox="1"/>
          <p:nvPr/>
        </p:nvSpPr>
        <p:spPr>
          <a:xfrm>
            <a:off x="2948683" y="2239766"/>
            <a:ext cx="5897366" cy="3139321"/>
          </a:xfrm>
          <a:prstGeom prst="rect">
            <a:avLst/>
          </a:prstGeom>
          <a:noFill/>
        </p:spPr>
        <p:txBody>
          <a:bodyPr wrap="square" rtlCol="0">
            <a:spAutoFit/>
          </a:bodyPr>
          <a:lstStyle/>
          <a:p>
            <a:pPr marL="285750" indent="-285750">
              <a:buFont typeface="Arial" panose="020B0604020202020204" pitchFamily="34" charset="0"/>
              <a:buChar char="•"/>
            </a:pPr>
            <a:r>
              <a:rPr lang="en-US" dirty="0"/>
              <a:t>What training on refugee resettlement and R&amp;P issues are new staff provided?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types of ongoing training or professional development opportunities are provided?</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08498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ircular 4">
            <a:extLst>
              <a:ext uri="{FF2B5EF4-FFF2-40B4-BE49-F238E27FC236}">
                <a16:creationId xmlns:a16="http://schemas.microsoft.com/office/drawing/2014/main" id="{1C23C690-2616-468A-A632-1FFC5DD7CA8B}"/>
              </a:ext>
            </a:extLst>
          </p:cNvPr>
          <p:cNvSpPr/>
          <p:nvPr/>
        </p:nvSpPr>
        <p:spPr>
          <a:xfrm>
            <a:off x="4749501" y="2853491"/>
            <a:ext cx="2692998" cy="2692998"/>
          </a:xfrm>
          <a:prstGeom prst="circularArrow">
            <a:avLst>
              <a:gd name="adj1" fmla="val 4668"/>
              <a:gd name="adj2" fmla="val 272909"/>
              <a:gd name="adj3" fmla="val 13094280"/>
              <a:gd name="adj4" fmla="val 17854301"/>
              <a:gd name="adj5" fmla="val 4847"/>
            </a:avLst>
          </a:prstGeom>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grpSp>
        <p:nvGrpSpPr>
          <p:cNvPr id="6" name="Group 5">
            <a:extLst>
              <a:ext uri="{FF2B5EF4-FFF2-40B4-BE49-F238E27FC236}">
                <a16:creationId xmlns:a16="http://schemas.microsoft.com/office/drawing/2014/main" id="{8B33DD8A-AE72-479E-9136-D563219F761D}"/>
              </a:ext>
            </a:extLst>
          </p:cNvPr>
          <p:cNvGrpSpPr/>
          <p:nvPr/>
        </p:nvGrpSpPr>
        <p:grpSpPr>
          <a:xfrm>
            <a:off x="5260645" y="2895395"/>
            <a:ext cx="1670710" cy="835355"/>
            <a:chOff x="1591321" y="1025"/>
            <a:chExt cx="1670710" cy="835355"/>
          </a:xfrm>
        </p:grpSpPr>
        <p:sp>
          <p:nvSpPr>
            <p:cNvPr id="16" name="Rectangle: Rounded Corners 15">
              <a:extLst>
                <a:ext uri="{FF2B5EF4-FFF2-40B4-BE49-F238E27FC236}">
                  <a16:creationId xmlns:a16="http://schemas.microsoft.com/office/drawing/2014/main" id="{1A6AA807-6E2F-419C-8BC0-34CB18F90708}"/>
                </a:ext>
              </a:extLst>
            </p:cNvPr>
            <p:cNvSpPr/>
            <p:nvPr/>
          </p:nvSpPr>
          <p:spPr>
            <a:xfrm>
              <a:off x="1591321" y="1025"/>
              <a:ext cx="1670710" cy="835355"/>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Rectangle: Rounded Corners 5">
              <a:extLst>
                <a:ext uri="{FF2B5EF4-FFF2-40B4-BE49-F238E27FC236}">
                  <a16:creationId xmlns:a16="http://schemas.microsoft.com/office/drawing/2014/main" id="{B6053F1A-2059-4BEC-863F-66346CDC2B17}"/>
                </a:ext>
              </a:extLst>
            </p:cNvPr>
            <p:cNvSpPr txBox="1"/>
            <p:nvPr/>
          </p:nvSpPr>
          <p:spPr>
            <a:xfrm>
              <a:off x="1632100" y="41804"/>
              <a:ext cx="1589152" cy="7537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PLAN</a:t>
              </a:r>
            </a:p>
          </p:txBody>
        </p:sp>
      </p:grpSp>
      <p:grpSp>
        <p:nvGrpSpPr>
          <p:cNvPr id="7" name="Group 6">
            <a:extLst>
              <a:ext uri="{FF2B5EF4-FFF2-40B4-BE49-F238E27FC236}">
                <a16:creationId xmlns:a16="http://schemas.microsoft.com/office/drawing/2014/main" id="{54FC7D11-9748-4E90-8BCD-A67B45FC81DC}"/>
              </a:ext>
            </a:extLst>
          </p:cNvPr>
          <p:cNvGrpSpPr/>
          <p:nvPr/>
        </p:nvGrpSpPr>
        <p:grpSpPr>
          <a:xfrm>
            <a:off x="6227611" y="3862360"/>
            <a:ext cx="1670710" cy="835355"/>
            <a:chOff x="2558287" y="967990"/>
            <a:chExt cx="1670710" cy="835355"/>
          </a:xfrm>
        </p:grpSpPr>
        <p:sp>
          <p:nvSpPr>
            <p:cNvPr id="14" name="Rectangle: Rounded Corners 13">
              <a:extLst>
                <a:ext uri="{FF2B5EF4-FFF2-40B4-BE49-F238E27FC236}">
                  <a16:creationId xmlns:a16="http://schemas.microsoft.com/office/drawing/2014/main" id="{A3B8BB40-9FD8-411C-9FBF-3160CEC925C4}"/>
                </a:ext>
              </a:extLst>
            </p:cNvPr>
            <p:cNvSpPr/>
            <p:nvPr/>
          </p:nvSpPr>
          <p:spPr>
            <a:xfrm>
              <a:off x="2558287" y="967990"/>
              <a:ext cx="1670710" cy="835355"/>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Rectangle: Rounded Corners 7">
              <a:extLst>
                <a:ext uri="{FF2B5EF4-FFF2-40B4-BE49-F238E27FC236}">
                  <a16:creationId xmlns:a16="http://schemas.microsoft.com/office/drawing/2014/main" id="{10E46D45-A2A8-44FA-9EC9-393D83C03621}"/>
                </a:ext>
              </a:extLst>
            </p:cNvPr>
            <p:cNvSpPr txBox="1"/>
            <p:nvPr/>
          </p:nvSpPr>
          <p:spPr>
            <a:xfrm>
              <a:off x="2599066" y="1008769"/>
              <a:ext cx="1589152" cy="7537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IMPLEMENT</a:t>
              </a:r>
            </a:p>
          </p:txBody>
        </p:sp>
      </p:grpSp>
      <p:grpSp>
        <p:nvGrpSpPr>
          <p:cNvPr id="8" name="Group 7">
            <a:extLst>
              <a:ext uri="{FF2B5EF4-FFF2-40B4-BE49-F238E27FC236}">
                <a16:creationId xmlns:a16="http://schemas.microsoft.com/office/drawing/2014/main" id="{1CEF90EC-541D-4CAC-8ED0-090FB1D29DE1}"/>
              </a:ext>
            </a:extLst>
          </p:cNvPr>
          <p:cNvGrpSpPr/>
          <p:nvPr/>
        </p:nvGrpSpPr>
        <p:grpSpPr>
          <a:xfrm>
            <a:off x="5260645" y="4829325"/>
            <a:ext cx="1670710" cy="835355"/>
            <a:chOff x="1591321" y="1934955"/>
            <a:chExt cx="1670710" cy="835355"/>
          </a:xfrm>
        </p:grpSpPr>
        <p:sp>
          <p:nvSpPr>
            <p:cNvPr id="12" name="Rectangle: Rounded Corners 11">
              <a:extLst>
                <a:ext uri="{FF2B5EF4-FFF2-40B4-BE49-F238E27FC236}">
                  <a16:creationId xmlns:a16="http://schemas.microsoft.com/office/drawing/2014/main" id="{EECF274F-6F76-4D35-B05A-FC78BE4ACA24}"/>
                </a:ext>
              </a:extLst>
            </p:cNvPr>
            <p:cNvSpPr/>
            <p:nvPr/>
          </p:nvSpPr>
          <p:spPr>
            <a:xfrm>
              <a:off x="1591321" y="1934955"/>
              <a:ext cx="1670710" cy="835355"/>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Rectangle: Rounded Corners 9">
              <a:extLst>
                <a:ext uri="{FF2B5EF4-FFF2-40B4-BE49-F238E27FC236}">
                  <a16:creationId xmlns:a16="http://schemas.microsoft.com/office/drawing/2014/main" id="{73F8CD89-C35A-44D5-9C5A-15ACA2716FF3}"/>
                </a:ext>
              </a:extLst>
            </p:cNvPr>
            <p:cNvSpPr txBox="1"/>
            <p:nvPr/>
          </p:nvSpPr>
          <p:spPr>
            <a:xfrm>
              <a:off x="1632100" y="1975734"/>
              <a:ext cx="1589152" cy="7537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ASSESS</a:t>
              </a:r>
            </a:p>
          </p:txBody>
        </p:sp>
      </p:grpSp>
      <p:grpSp>
        <p:nvGrpSpPr>
          <p:cNvPr id="9" name="Group 8">
            <a:extLst>
              <a:ext uri="{FF2B5EF4-FFF2-40B4-BE49-F238E27FC236}">
                <a16:creationId xmlns:a16="http://schemas.microsoft.com/office/drawing/2014/main" id="{13392450-AA7D-4B92-93BC-CCDF4D1655BF}"/>
              </a:ext>
            </a:extLst>
          </p:cNvPr>
          <p:cNvGrpSpPr/>
          <p:nvPr/>
        </p:nvGrpSpPr>
        <p:grpSpPr>
          <a:xfrm>
            <a:off x="4293680" y="3862360"/>
            <a:ext cx="1670710" cy="835355"/>
            <a:chOff x="624356" y="967990"/>
            <a:chExt cx="1670710" cy="835355"/>
          </a:xfrm>
        </p:grpSpPr>
        <p:sp>
          <p:nvSpPr>
            <p:cNvPr id="10" name="Rectangle: Rounded Corners 9">
              <a:extLst>
                <a:ext uri="{FF2B5EF4-FFF2-40B4-BE49-F238E27FC236}">
                  <a16:creationId xmlns:a16="http://schemas.microsoft.com/office/drawing/2014/main" id="{8B676C4B-F243-4F29-9F7A-961F9E7C8F49}"/>
                </a:ext>
              </a:extLst>
            </p:cNvPr>
            <p:cNvSpPr/>
            <p:nvPr/>
          </p:nvSpPr>
          <p:spPr>
            <a:xfrm>
              <a:off x="624356" y="967990"/>
              <a:ext cx="1670710" cy="835355"/>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Rectangle: Rounded Corners 11">
              <a:extLst>
                <a:ext uri="{FF2B5EF4-FFF2-40B4-BE49-F238E27FC236}">
                  <a16:creationId xmlns:a16="http://schemas.microsoft.com/office/drawing/2014/main" id="{3F45552C-70AC-419F-ACB2-DD8332D4BBD0}"/>
                </a:ext>
              </a:extLst>
            </p:cNvPr>
            <p:cNvSpPr txBox="1"/>
            <p:nvPr/>
          </p:nvSpPr>
          <p:spPr>
            <a:xfrm>
              <a:off x="665135" y="1008769"/>
              <a:ext cx="1589152" cy="7537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REVISE</a:t>
              </a:r>
            </a:p>
          </p:txBody>
        </p:sp>
      </p:grpSp>
      <p:sp>
        <p:nvSpPr>
          <p:cNvPr id="18" name="TextBox 17">
            <a:extLst>
              <a:ext uri="{FF2B5EF4-FFF2-40B4-BE49-F238E27FC236}">
                <a16:creationId xmlns:a16="http://schemas.microsoft.com/office/drawing/2014/main" id="{FCA85844-31E1-496F-837F-0A9643A04C29}"/>
              </a:ext>
            </a:extLst>
          </p:cNvPr>
          <p:cNvSpPr txBox="1"/>
          <p:nvPr/>
        </p:nvSpPr>
        <p:spPr>
          <a:xfrm>
            <a:off x="327148" y="464248"/>
            <a:ext cx="5365503" cy="1446550"/>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Continuous Quality Assurance</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7C16F630-C45C-4C9B-BB92-D6E764F6DD16}"/>
              </a:ext>
            </a:extLst>
          </p:cNvPr>
          <p:cNvSpPr txBox="1"/>
          <p:nvPr/>
        </p:nvSpPr>
        <p:spPr>
          <a:xfrm>
            <a:off x="7267574" y="690556"/>
            <a:ext cx="2476501" cy="203132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Open Sans" panose="020B0606030504020204"/>
              </a:rPr>
              <a:t>What do we need to introduce? What are we not doing?</a:t>
            </a:r>
          </a:p>
          <a:p>
            <a:r>
              <a:rPr lang="en-US" dirty="0">
                <a:latin typeface="Open Sans" panose="020B0606030504020204"/>
              </a:rPr>
              <a:t>What tools do we need to get us there?</a:t>
            </a:r>
          </a:p>
          <a:p>
            <a:r>
              <a:rPr lang="en-US" dirty="0">
                <a:latin typeface="Open Sans" panose="020B0606030504020204"/>
              </a:rPr>
              <a:t>What is a realistic timeframe?</a:t>
            </a:r>
          </a:p>
        </p:txBody>
      </p:sp>
      <p:cxnSp>
        <p:nvCxnSpPr>
          <p:cNvPr id="30" name="Connector: Curved 29">
            <a:extLst>
              <a:ext uri="{FF2B5EF4-FFF2-40B4-BE49-F238E27FC236}">
                <a16:creationId xmlns:a16="http://schemas.microsoft.com/office/drawing/2014/main" id="{83D89BBE-A0AB-42B6-B726-63C92D5FF84F}"/>
              </a:ext>
            </a:extLst>
          </p:cNvPr>
          <p:cNvCxnSpPr>
            <a:cxnSpLocks/>
            <a:stCxn id="21" idx="1"/>
          </p:cNvCxnSpPr>
          <p:nvPr/>
        </p:nvCxnSpPr>
        <p:spPr>
          <a:xfrm rot="10800000" flipV="1">
            <a:off x="6096000" y="1706219"/>
            <a:ext cx="1171574" cy="1069860"/>
          </a:xfrm>
          <a:prstGeom prst="curvedConnector3">
            <a:avLst>
              <a:gd name="adj1" fmla="val 102033"/>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6B03BEA-EA00-45FA-9593-BB36DF4A9316}"/>
              </a:ext>
            </a:extLst>
          </p:cNvPr>
          <p:cNvSpPr txBox="1"/>
          <p:nvPr/>
        </p:nvSpPr>
        <p:spPr>
          <a:xfrm>
            <a:off x="8798858" y="3553659"/>
            <a:ext cx="2476501"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Open Sans" panose="020B0606030504020204"/>
              </a:rPr>
              <a:t>Orient and train staff. </a:t>
            </a:r>
          </a:p>
          <a:p>
            <a:r>
              <a:rPr lang="en-US" dirty="0">
                <a:latin typeface="Open Sans" panose="020B0606030504020204"/>
              </a:rPr>
              <a:t>Get started!</a:t>
            </a:r>
          </a:p>
        </p:txBody>
      </p:sp>
      <p:cxnSp>
        <p:nvCxnSpPr>
          <p:cNvPr id="39" name="Connector: Curved 38">
            <a:extLst>
              <a:ext uri="{FF2B5EF4-FFF2-40B4-BE49-F238E27FC236}">
                <a16:creationId xmlns:a16="http://schemas.microsoft.com/office/drawing/2014/main" id="{2EF59292-3E0B-49BB-AC1F-E46631CB249B}"/>
              </a:ext>
            </a:extLst>
          </p:cNvPr>
          <p:cNvCxnSpPr/>
          <p:nvPr/>
        </p:nvCxnSpPr>
        <p:spPr>
          <a:xfrm rot="10800000" flipV="1">
            <a:off x="8039101" y="3903139"/>
            <a:ext cx="657225" cy="37689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87098D1-B6FF-4DE8-9241-522481C3897B}"/>
              </a:ext>
            </a:extLst>
          </p:cNvPr>
          <p:cNvSpPr txBox="1"/>
          <p:nvPr/>
        </p:nvSpPr>
        <p:spPr>
          <a:xfrm>
            <a:off x="1392389" y="5435451"/>
            <a:ext cx="2476501"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Open Sans" panose="020B0606030504020204"/>
              </a:rPr>
              <a:t>What is working, what isn’t? What needs to be changed?</a:t>
            </a:r>
          </a:p>
        </p:txBody>
      </p:sp>
      <p:cxnSp>
        <p:nvCxnSpPr>
          <p:cNvPr id="42" name="Connector: Curved 41">
            <a:extLst>
              <a:ext uri="{FF2B5EF4-FFF2-40B4-BE49-F238E27FC236}">
                <a16:creationId xmlns:a16="http://schemas.microsoft.com/office/drawing/2014/main" id="{7AC165E4-D09F-49AC-B89A-110ACF12A9AB}"/>
              </a:ext>
            </a:extLst>
          </p:cNvPr>
          <p:cNvCxnSpPr/>
          <p:nvPr/>
        </p:nvCxnSpPr>
        <p:spPr>
          <a:xfrm flipV="1">
            <a:off x="4000500" y="5247002"/>
            <a:ext cx="1128535" cy="37689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2B8A3D1-D025-46F4-84D6-1E0FADD1F4C9}"/>
              </a:ext>
            </a:extLst>
          </p:cNvPr>
          <p:cNvSpPr txBox="1"/>
          <p:nvPr/>
        </p:nvSpPr>
        <p:spPr>
          <a:xfrm>
            <a:off x="1136404" y="2807420"/>
            <a:ext cx="2476501"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Open Sans" panose="020B0606030504020204"/>
              </a:rPr>
              <a:t>Incorporate results of your assessments, revise as needed!</a:t>
            </a:r>
          </a:p>
        </p:txBody>
      </p:sp>
      <p:cxnSp>
        <p:nvCxnSpPr>
          <p:cNvPr id="45" name="Connector: Curved 44">
            <a:extLst>
              <a:ext uri="{FF2B5EF4-FFF2-40B4-BE49-F238E27FC236}">
                <a16:creationId xmlns:a16="http://schemas.microsoft.com/office/drawing/2014/main" id="{C8798BBB-71FE-45F8-8CF1-618579A10E33}"/>
              </a:ext>
            </a:extLst>
          </p:cNvPr>
          <p:cNvCxnSpPr/>
          <p:nvPr/>
        </p:nvCxnSpPr>
        <p:spPr>
          <a:xfrm>
            <a:off x="3009900" y="3730750"/>
            <a:ext cx="1200150" cy="67932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265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84D54-73D8-48C1-8C96-B5984297E78E}"/>
              </a:ext>
            </a:extLst>
          </p:cNvPr>
          <p:cNvSpPr>
            <a:spLocks noGrp="1"/>
          </p:cNvSpPr>
          <p:nvPr>
            <p:ph type="title"/>
          </p:nvPr>
        </p:nvSpPr>
        <p:spPr/>
        <p:txBody>
          <a:bodyPr/>
          <a:lstStyle/>
          <a:p>
            <a:r>
              <a:rPr lang="en-US" sz="4400" b="1" dirty="0">
                <a:latin typeface="Open Sans" panose="020B0606030504020204"/>
              </a:rPr>
              <a:t>Drafting a Quality Assurance System</a:t>
            </a:r>
            <a:endParaRPr lang="en-US" dirty="0">
              <a:latin typeface="Open Sans" panose="020B0606030504020204"/>
            </a:endParaRPr>
          </a:p>
        </p:txBody>
      </p:sp>
      <p:sp>
        <p:nvSpPr>
          <p:cNvPr id="3" name="Content Placeholder 2">
            <a:extLst>
              <a:ext uri="{FF2B5EF4-FFF2-40B4-BE49-F238E27FC236}">
                <a16:creationId xmlns:a16="http://schemas.microsoft.com/office/drawing/2014/main" id="{9D5D6F93-5FDC-4602-905F-4A82477DBFAA}"/>
              </a:ext>
            </a:extLst>
          </p:cNvPr>
          <p:cNvSpPr>
            <a:spLocks noGrp="1"/>
          </p:cNvSpPr>
          <p:nvPr>
            <p:ph sz="half" idx="1"/>
          </p:nvPr>
        </p:nvSpPr>
        <p:spPr/>
        <p:txBody>
          <a:bodyPr/>
          <a:lstStyle/>
          <a:p>
            <a:r>
              <a:rPr lang="en-US" dirty="0"/>
              <a:t>We hope that this webinar has given you some ideas about how to begin, strengthen, or re-assess your agency’s quality assurance systems.</a:t>
            </a:r>
          </a:p>
          <a:p>
            <a:r>
              <a:rPr lang="en-US" i="1" dirty="0"/>
              <a:t>Quality Assurance Toolkit</a:t>
            </a:r>
          </a:p>
          <a:p>
            <a:pPr marL="0" indent="0">
              <a:buNone/>
            </a:pPr>
            <a:endParaRPr lang="en-US" dirty="0"/>
          </a:p>
        </p:txBody>
      </p:sp>
      <p:pic>
        <p:nvPicPr>
          <p:cNvPr id="6" name="Content Placeholder 5" descr="Text&#10;&#10;Description automatically generated">
            <a:extLst>
              <a:ext uri="{FF2B5EF4-FFF2-40B4-BE49-F238E27FC236}">
                <a16:creationId xmlns:a16="http://schemas.microsoft.com/office/drawing/2014/main" id="{BEB247C0-2C16-4B89-BD59-69C6E45BC57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57021" y="1825625"/>
            <a:ext cx="4011958" cy="4351338"/>
          </a:xfrm>
        </p:spPr>
      </p:pic>
    </p:spTree>
    <p:extLst>
      <p:ext uri="{BB962C8B-B14F-4D97-AF65-F5344CB8AC3E}">
        <p14:creationId xmlns:p14="http://schemas.microsoft.com/office/powerpoint/2010/main" val="1361007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DA7B766-BF82-4E6B-93A2-8A0392A54A14}"/>
              </a:ext>
            </a:extLst>
          </p:cNvPr>
          <p:cNvSpPr/>
          <p:nvPr/>
        </p:nvSpPr>
        <p:spPr>
          <a:xfrm>
            <a:off x="3107897" y="4958130"/>
            <a:ext cx="5976206" cy="639156"/>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Please send us your internal tools and resources!</a:t>
            </a:r>
          </a:p>
        </p:txBody>
      </p:sp>
      <p:sp>
        <p:nvSpPr>
          <p:cNvPr id="3" name="TextBox 2">
            <a:extLst>
              <a:ext uri="{FF2B5EF4-FFF2-40B4-BE49-F238E27FC236}">
                <a16:creationId xmlns:a16="http://schemas.microsoft.com/office/drawing/2014/main" id="{82FEE5E9-0612-4C65-864F-238B29B47C17}"/>
              </a:ext>
            </a:extLst>
          </p:cNvPr>
          <p:cNvSpPr txBox="1"/>
          <p:nvPr/>
        </p:nvSpPr>
        <p:spPr>
          <a:xfrm>
            <a:off x="2185386" y="1443782"/>
            <a:ext cx="7821228" cy="3416320"/>
          </a:xfrm>
          <a:prstGeom prst="rect">
            <a:avLst/>
          </a:prstGeom>
          <a:noFill/>
        </p:spPr>
        <p:txBody>
          <a:bodyPr wrap="square" rtlCol="0">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Review of Tools on </a:t>
            </a:r>
            <a:r>
              <a:rPr lang="en-US" sz="2400" b="1" dirty="0" err="1">
                <a:latin typeface="Open Sans" panose="020B0606030504020204" pitchFamily="34" charset="0"/>
                <a:ea typeface="Open Sans" panose="020B0606030504020204" pitchFamily="34" charset="0"/>
                <a:cs typeface="Open Sans" panose="020B0606030504020204" pitchFamily="34" charset="0"/>
              </a:rPr>
              <a:t>MRSConnect</a:t>
            </a:r>
            <a:r>
              <a:rPr lang="en-US" sz="2400" b="1" dirty="0">
                <a:latin typeface="Open Sans" panose="020B0606030504020204" pitchFamily="34" charset="0"/>
                <a:ea typeface="Open Sans" panose="020B0606030504020204" pitchFamily="34" charset="0"/>
                <a:cs typeface="Open Sans" panose="020B0606030504020204" pitchFamily="34" charset="0"/>
              </a:rPr>
              <a:t>:</a:t>
            </a:r>
          </a:p>
          <a:p>
            <a:pPr algn="ct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457200" indent="-457200" algn="ctr">
              <a:buAutoNum type="arabicPeriod"/>
            </a:pPr>
            <a:r>
              <a:rPr lang="en-US" sz="2400" dirty="0">
                <a:latin typeface="Open Sans" panose="020B0606030504020204" pitchFamily="34" charset="0"/>
                <a:ea typeface="Open Sans" panose="020B0606030504020204" pitchFamily="34" charset="0"/>
                <a:cs typeface="Open Sans" panose="020B0606030504020204" pitchFamily="34" charset="0"/>
              </a:rPr>
              <a:t>Quality Assurance Toolkit</a:t>
            </a:r>
          </a:p>
          <a:p>
            <a:pPr marL="457200" indent="-457200" algn="ctr">
              <a:buAutoNum type="arabicPeriod"/>
            </a:pPr>
            <a:r>
              <a:rPr lang="en-US" sz="2400" dirty="0">
                <a:latin typeface="Open Sans" panose="020B0606030504020204" pitchFamily="34" charset="0"/>
                <a:ea typeface="Open Sans" panose="020B0606030504020204" pitchFamily="34" charset="0"/>
                <a:cs typeface="Open Sans" panose="020B0606030504020204" pitchFamily="34" charset="0"/>
              </a:rPr>
              <a:t>RF-24 Case File Monitoring Tool</a:t>
            </a:r>
          </a:p>
          <a:p>
            <a:pPr algn="ctr"/>
            <a:r>
              <a:rPr lang="en-US" sz="2400" dirty="0">
                <a:latin typeface="Open Sans" panose="020B0606030504020204" pitchFamily="34" charset="0"/>
                <a:ea typeface="Open Sans" panose="020B0606030504020204" pitchFamily="34" charset="0"/>
                <a:cs typeface="Open Sans" panose="020B0606030504020204" pitchFamily="34" charset="0"/>
              </a:rPr>
              <a:t>2. Sample Case Note Log </a:t>
            </a:r>
          </a:p>
          <a:p>
            <a:pPr algn="ctr"/>
            <a:r>
              <a:rPr lang="en-US" sz="2400" dirty="0">
                <a:latin typeface="Open Sans" panose="020B0606030504020204" pitchFamily="34" charset="0"/>
                <a:ea typeface="Open Sans" panose="020B0606030504020204" pitchFamily="34" charset="0"/>
                <a:cs typeface="Open Sans" panose="020B0606030504020204" pitchFamily="34" charset="0"/>
              </a:rPr>
              <a:t>3. Sample Client Home Visit Questionnaire</a:t>
            </a:r>
          </a:p>
          <a:p>
            <a:pPr algn="ctr"/>
            <a:r>
              <a:rPr lang="en-US" sz="2400" dirty="0">
                <a:latin typeface="Open Sans" panose="020B0606030504020204" pitchFamily="34" charset="0"/>
                <a:ea typeface="Open Sans" panose="020B0606030504020204" pitchFamily="34" charset="0"/>
                <a:cs typeface="Open Sans" panose="020B0606030504020204" pitchFamily="34" charset="0"/>
              </a:rPr>
              <a:t>4. AAP Compliance Checklist </a:t>
            </a:r>
          </a:p>
          <a:p>
            <a:pPr algn="ctr"/>
            <a:r>
              <a:rPr lang="en-US" sz="2400" dirty="0">
                <a:latin typeface="Open Sans" panose="020B0606030504020204" pitchFamily="34" charset="0"/>
                <a:ea typeface="Open Sans" panose="020B0606030504020204" pitchFamily="34" charset="0"/>
                <a:cs typeface="Open Sans" panose="020B0606030504020204" pitchFamily="34" charset="0"/>
              </a:rPr>
              <a:t>5. Client Satisfaction Survey</a:t>
            </a:r>
          </a:p>
          <a:p>
            <a:pPr algn="ct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20">
            <a:extLst>
              <a:ext uri="{FF2B5EF4-FFF2-40B4-BE49-F238E27FC236}">
                <a16:creationId xmlns:a16="http://schemas.microsoft.com/office/drawing/2014/main" id="{86501799-1AB5-435E-923E-2FB073085DA2}"/>
              </a:ext>
            </a:extLst>
          </p:cNvPr>
          <p:cNvPicPr>
            <a:picLocks noChangeAspect="1"/>
          </p:cNvPicPr>
          <p:nvPr/>
        </p:nvPicPr>
        <p:blipFill>
          <a:blip r:embed="rId2"/>
          <a:srcRect/>
          <a:stretch>
            <a:fillRect/>
          </a:stretch>
        </p:blipFill>
        <p:spPr>
          <a:xfrm rot="1708215">
            <a:off x="9696526" y="2135719"/>
            <a:ext cx="1117533" cy="995620"/>
          </a:xfrm>
          <a:prstGeom prst="rect">
            <a:avLst/>
          </a:prstGeom>
        </p:spPr>
      </p:pic>
      <p:pic>
        <p:nvPicPr>
          <p:cNvPr id="5" name="Picture 26">
            <a:extLst>
              <a:ext uri="{FF2B5EF4-FFF2-40B4-BE49-F238E27FC236}">
                <a16:creationId xmlns:a16="http://schemas.microsoft.com/office/drawing/2014/main" id="{B8E20E19-00F3-46F4-A518-56EDF7DF3607}"/>
              </a:ext>
            </a:extLst>
          </p:cNvPr>
          <p:cNvPicPr>
            <a:picLocks noChangeAspect="1"/>
          </p:cNvPicPr>
          <p:nvPr/>
        </p:nvPicPr>
        <p:blipFill>
          <a:blip r:embed="rId3"/>
          <a:srcRect r="392" b="392"/>
          <a:stretch>
            <a:fillRect/>
          </a:stretch>
        </p:blipFill>
        <p:spPr>
          <a:xfrm>
            <a:off x="9244493" y="3118195"/>
            <a:ext cx="1828061" cy="1505996"/>
          </a:xfrm>
          <a:prstGeom prst="rect">
            <a:avLst/>
          </a:prstGeom>
        </p:spPr>
      </p:pic>
    </p:spTree>
    <p:extLst>
      <p:ext uri="{BB962C8B-B14F-4D97-AF65-F5344CB8AC3E}">
        <p14:creationId xmlns:p14="http://schemas.microsoft.com/office/powerpoint/2010/main" val="3563807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6660859" cy="769441"/>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Zoom Features</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sp>
        <p:nvSpPr>
          <p:cNvPr id="3" name="Oval 2">
            <a:extLst>
              <a:ext uri="{FF2B5EF4-FFF2-40B4-BE49-F238E27FC236}">
                <a16:creationId xmlns:a16="http://schemas.microsoft.com/office/drawing/2014/main" id="{46EE2E70-DCD0-4A61-9D3E-EA30AA887672}"/>
              </a:ext>
            </a:extLst>
          </p:cNvPr>
          <p:cNvSpPr/>
          <p:nvPr/>
        </p:nvSpPr>
        <p:spPr>
          <a:xfrm>
            <a:off x="5981350" y="909817"/>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4" name="Oval 3">
            <a:extLst>
              <a:ext uri="{FF2B5EF4-FFF2-40B4-BE49-F238E27FC236}">
                <a16:creationId xmlns:a16="http://schemas.microsoft.com/office/drawing/2014/main" id="{8333C72B-2003-456C-ACE1-CDA6C47C154B}"/>
              </a:ext>
            </a:extLst>
          </p:cNvPr>
          <p:cNvSpPr/>
          <p:nvPr/>
        </p:nvSpPr>
        <p:spPr>
          <a:xfrm>
            <a:off x="8189053" y="909817"/>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5" name="Oval 4">
            <a:extLst>
              <a:ext uri="{FF2B5EF4-FFF2-40B4-BE49-F238E27FC236}">
                <a16:creationId xmlns:a16="http://schemas.microsoft.com/office/drawing/2014/main" id="{EB6D1EB2-4A6D-4D9E-B7F3-7FE252DA79C8}"/>
              </a:ext>
            </a:extLst>
          </p:cNvPr>
          <p:cNvSpPr/>
          <p:nvPr/>
        </p:nvSpPr>
        <p:spPr>
          <a:xfrm>
            <a:off x="10395357" y="909817"/>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3</a:t>
            </a: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39559" y="2206947"/>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7" name="TextBox 6">
            <a:extLst>
              <a:ext uri="{FF2B5EF4-FFF2-40B4-BE49-F238E27FC236}">
                <a16:creationId xmlns:a16="http://schemas.microsoft.com/office/drawing/2014/main" id="{381FC18D-3CE4-40A5-9178-17FED8F1589F}"/>
              </a:ext>
            </a:extLst>
          </p:cNvPr>
          <p:cNvSpPr txBox="1"/>
          <p:nvPr/>
        </p:nvSpPr>
        <p:spPr>
          <a:xfrm>
            <a:off x="5915916" y="1568857"/>
            <a:ext cx="679508" cy="338554"/>
          </a:xfrm>
          <a:prstGeom prst="rect">
            <a:avLst/>
          </a:prstGeom>
          <a:noFill/>
        </p:spPr>
        <p:txBody>
          <a:bodyPr wrap="square" rtlCol="0">
            <a:spAutoFit/>
          </a:bodyPr>
          <a:lstStyle/>
          <a:p>
            <a:r>
              <a:rPr lang="en-US" sz="1600">
                <a:latin typeface="Open Sans" panose="020B0606030504020204" pitchFamily="34" charset="0"/>
                <a:ea typeface="Open Sans" panose="020B0606030504020204" pitchFamily="34" charset="0"/>
                <a:cs typeface="Open Sans" panose="020B0606030504020204" pitchFamily="34" charset="0"/>
              </a:rPr>
              <a:t>Chat</a:t>
            </a:r>
          </a:p>
        </p:txBody>
      </p:sp>
      <p:sp>
        <p:nvSpPr>
          <p:cNvPr id="8" name="TextBox 7">
            <a:extLst>
              <a:ext uri="{FF2B5EF4-FFF2-40B4-BE49-F238E27FC236}">
                <a16:creationId xmlns:a16="http://schemas.microsoft.com/office/drawing/2014/main" id="{5AAF7F9D-9406-4702-9C38-2D78212704EB}"/>
              </a:ext>
            </a:extLst>
          </p:cNvPr>
          <p:cNvSpPr txBox="1"/>
          <p:nvPr/>
        </p:nvSpPr>
        <p:spPr>
          <a:xfrm>
            <a:off x="8123619" y="1568857"/>
            <a:ext cx="679508" cy="338554"/>
          </a:xfrm>
          <a:prstGeom prst="rect">
            <a:avLst/>
          </a:prstGeom>
          <a:noFill/>
        </p:spPr>
        <p:txBody>
          <a:bodyPr wrap="square" rtlCol="0">
            <a:spAutoFit/>
          </a:bodyPr>
          <a:lstStyle/>
          <a:p>
            <a:r>
              <a:rPr lang="en-US" sz="1600">
                <a:latin typeface="Open Sans" panose="020B0606030504020204" pitchFamily="34" charset="0"/>
                <a:ea typeface="Open Sans" panose="020B0606030504020204" pitchFamily="34" charset="0"/>
                <a:cs typeface="Open Sans" panose="020B0606030504020204" pitchFamily="34" charset="0"/>
              </a:rPr>
              <a:t>Q&amp;A</a:t>
            </a:r>
          </a:p>
        </p:txBody>
      </p:sp>
      <p:sp>
        <p:nvSpPr>
          <p:cNvPr id="9" name="TextBox 8">
            <a:extLst>
              <a:ext uri="{FF2B5EF4-FFF2-40B4-BE49-F238E27FC236}">
                <a16:creationId xmlns:a16="http://schemas.microsoft.com/office/drawing/2014/main" id="{D9B3A551-F144-424F-A417-E2F297ADDD0F}"/>
              </a:ext>
            </a:extLst>
          </p:cNvPr>
          <p:cNvSpPr txBox="1"/>
          <p:nvPr/>
        </p:nvSpPr>
        <p:spPr>
          <a:xfrm>
            <a:off x="10043788" y="1568857"/>
            <a:ext cx="1251778" cy="338554"/>
          </a:xfrm>
          <a:prstGeom prst="rect">
            <a:avLst/>
          </a:prstGeom>
          <a:noFill/>
        </p:spPr>
        <p:txBody>
          <a:bodyPr wrap="square" rtlCol="0">
            <a:spAutoFit/>
          </a:bodyPr>
          <a:lstStyle/>
          <a:p>
            <a:r>
              <a:rPr lang="en-US" sz="1600">
                <a:latin typeface="Open Sans" panose="020B0606030504020204" pitchFamily="34" charset="0"/>
                <a:ea typeface="Open Sans" panose="020B0606030504020204" pitchFamily="34" charset="0"/>
                <a:cs typeface="Open Sans" panose="020B0606030504020204" pitchFamily="34" charset="0"/>
              </a:rPr>
              <a:t>Raise Hand</a:t>
            </a: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3043656"/>
            <a:ext cx="10949173" cy="332358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947956" y="3966786"/>
            <a:ext cx="6904139" cy="1477328"/>
          </a:xfrm>
          <a:prstGeom prst="rect">
            <a:avLst/>
          </a:prstGeom>
          <a:noFill/>
        </p:spPr>
        <p:txBody>
          <a:bodyPr wrap="square" rtlCol="0">
            <a:spAutoFit/>
          </a:bodyPr>
          <a:lstStyle/>
          <a:p>
            <a:r>
              <a:rPr lang="en-US" b="1">
                <a:latin typeface="Open Sans" panose="020B0606030504020204" pitchFamily="34" charset="0"/>
                <a:ea typeface="Open Sans" panose="020B0606030504020204" pitchFamily="34" charset="0"/>
                <a:cs typeface="Open Sans" panose="020B0606030504020204" pitchFamily="34" charset="0"/>
              </a:rPr>
              <a:t>Interact with presenters and attendees by:</a:t>
            </a:r>
          </a:p>
          <a:p>
            <a:endParaRPr lang="en-US">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Typing into the chat box</a:t>
            </a: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Asking questions in the Q&amp;A </a:t>
            </a: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Raising your hand</a:t>
            </a:r>
          </a:p>
        </p:txBody>
      </p:sp>
      <p:grpSp>
        <p:nvGrpSpPr>
          <p:cNvPr id="22" name="Group 21">
            <a:extLst>
              <a:ext uri="{FF2B5EF4-FFF2-40B4-BE49-F238E27FC236}">
                <a16:creationId xmlns:a16="http://schemas.microsoft.com/office/drawing/2014/main" id="{85975A4F-2062-4626-BB88-A3AD7D38D795}"/>
              </a:ext>
            </a:extLst>
          </p:cNvPr>
          <p:cNvGrpSpPr/>
          <p:nvPr/>
        </p:nvGrpSpPr>
        <p:grpSpPr>
          <a:xfrm>
            <a:off x="9627132" y="4705450"/>
            <a:ext cx="2085090" cy="2002501"/>
            <a:chOff x="4997227" y="1643928"/>
            <a:chExt cx="2610486" cy="2507086"/>
          </a:xfrm>
        </p:grpSpPr>
        <p:sp>
          <p:nvSpPr>
            <p:cNvPr id="23" name="Rectangle 22">
              <a:extLst>
                <a:ext uri="{FF2B5EF4-FFF2-40B4-BE49-F238E27FC236}">
                  <a16:creationId xmlns:a16="http://schemas.microsoft.com/office/drawing/2014/main" id="{C5E1F698-709B-4F34-A235-2E5579DE10B9}"/>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3441223A-8DFF-40BE-983F-0CD24BD03E2C}"/>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66361BC-B985-46A7-965C-9955FFE6A6B3}"/>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9912B24-FB96-4EFD-8C9B-10C093D4A11A}"/>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F75A25-2FF4-4C33-95D8-D05E8BCE7225}"/>
              </a:ext>
            </a:extLst>
          </p:cNvPr>
          <p:cNvSpPr txBox="1"/>
          <p:nvPr/>
        </p:nvSpPr>
        <p:spPr>
          <a:xfrm rot="20686718">
            <a:off x="9877504" y="5044104"/>
            <a:ext cx="1729704" cy="1077218"/>
          </a:xfrm>
          <a:prstGeom prst="rect">
            <a:avLst/>
          </a:prstGeom>
          <a:noFill/>
        </p:spPr>
        <p:txBody>
          <a:bodyPr wrap="square" rtlCol="0">
            <a:spAutoFit/>
          </a:bodyPr>
          <a:lstStyle/>
          <a:p>
            <a:pPr algn="ctr"/>
            <a:r>
              <a:rPr lang="en-US" sz="1600">
                <a:latin typeface="Open Sans" panose="020B0606030504020204" pitchFamily="34" charset="0"/>
                <a:ea typeface="Open Sans" panose="020B0606030504020204" pitchFamily="34" charset="0"/>
                <a:cs typeface="Open Sans" panose="020B0606030504020204" pitchFamily="34" charset="0"/>
              </a:rPr>
              <a:t>The Zoom toolbar is at the bottom of your screen!</a:t>
            </a:r>
          </a:p>
        </p:txBody>
      </p:sp>
    </p:spTree>
    <p:extLst>
      <p:ext uri="{BB962C8B-B14F-4D97-AF65-F5344CB8AC3E}">
        <p14:creationId xmlns:p14="http://schemas.microsoft.com/office/powerpoint/2010/main" val="459970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CD7BFE-BFB4-405B-9E44-63B1B9EB0355}"/>
              </a:ext>
            </a:extLst>
          </p:cNvPr>
          <p:cNvSpPr txBox="1"/>
          <p:nvPr/>
        </p:nvSpPr>
        <p:spPr>
          <a:xfrm>
            <a:off x="2765568" y="1317357"/>
            <a:ext cx="6660859" cy="923330"/>
          </a:xfrm>
          <a:prstGeom prst="rect">
            <a:avLst/>
          </a:prstGeom>
          <a:noFill/>
        </p:spPr>
        <p:txBody>
          <a:bodyPr wrap="square" rtlCol="0">
            <a:spAutoFit/>
          </a:bodyPr>
          <a:lstStyle/>
          <a:p>
            <a:pPr algn="ctr"/>
            <a:r>
              <a:rPr lang="en-US" sz="5400" b="1" dirty="0">
                <a:latin typeface="Open Sans" panose="020B0606030504020204" pitchFamily="34" charset="0"/>
                <a:ea typeface="Open Sans" panose="020B0606030504020204" pitchFamily="34" charset="0"/>
                <a:cs typeface="Open Sans" panose="020B0606030504020204" pitchFamily="34" charset="0"/>
              </a:rPr>
              <a:t>Coming soon…</a:t>
            </a:r>
            <a:endParaRPr lang="en-US" sz="4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Rounded Corners 11">
            <a:extLst>
              <a:ext uri="{FF2B5EF4-FFF2-40B4-BE49-F238E27FC236}">
                <a16:creationId xmlns:a16="http://schemas.microsoft.com/office/drawing/2014/main" id="{EB7CD940-D83F-4B39-8B6D-EEBF34DB40FF}"/>
              </a:ext>
            </a:extLst>
          </p:cNvPr>
          <p:cNvSpPr/>
          <p:nvPr/>
        </p:nvSpPr>
        <p:spPr>
          <a:xfrm>
            <a:off x="3344410" y="2496934"/>
            <a:ext cx="5503178" cy="224778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Sample R&amp;P Case File</a:t>
            </a:r>
          </a:p>
          <a:p>
            <a:pPr algn="ct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A sample case file will soon be available to Remote Placement Community partners on </a:t>
            </a:r>
            <a:r>
              <a:rPr lang="en-US" sz="16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MRSConnect</a:t>
            </a: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algn="ct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This resource is a great training tool and reference point.</a:t>
            </a:r>
          </a:p>
          <a:p>
            <a:pPr algn="ctr"/>
            <a:b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We recommend printing and keeping on hand.</a:t>
            </a:r>
          </a:p>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535BDEDD-83DC-421D-898C-03530294D5A5}"/>
              </a:ext>
            </a:extLst>
          </p:cNvPr>
          <p:cNvSpPr/>
          <p:nvPr/>
        </p:nvSpPr>
        <p:spPr>
          <a:xfrm>
            <a:off x="2415193" y="2240687"/>
            <a:ext cx="7361613" cy="27786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857ED93-F1E8-4074-AB30-77DE77C446F0}"/>
              </a:ext>
            </a:extLst>
          </p:cNvPr>
          <p:cNvGrpSpPr/>
          <p:nvPr/>
        </p:nvGrpSpPr>
        <p:grpSpPr>
          <a:xfrm>
            <a:off x="1798876" y="3951249"/>
            <a:ext cx="1933383" cy="1856802"/>
            <a:chOff x="4997227" y="1643928"/>
            <a:chExt cx="2610486" cy="2507086"/>
          </a:xfrm>
          <a:solidFill>
            <a:schemeClr val="bg1"/>
          </a:solidFill>
        </p:grpSpPr>
        <p:sp>
          <p:nvSpPr>
            <p:cNvPr id="4" name="Rectangle 3">
              <a:extLst>
                <a:ext uri="{FF2B5EF4-FFF2-40B4-BE49-F238E27FC236}">
                  <a16:creationId xmlns:a16="http://schemas.microsoft.com/office/drawing/2014/main" id="{61CE19FC-AC81-41C8-9467-324A72830854}"/>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3D62589F-DD03-4EC2-AA8E-D982305E1B98}"/>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088569E-8BA7-47F1-B446-56FB9BB1DC63}"/>
                </a:ext>
              </a:extLst>
            </p:cNvPr>
            <p:cNvSpPr/>
            <p:nvPr/>
          </p:nvSpPr>
          <p:spPr>
            <a:xfrm rot="1199968">
              <a:off x="5233601" y="3873286"/>
              <a:ext cx="584878" cy="27772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194CE7C-7AB0-450C-A390-CFA63125542D}"/>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0F8CE75C-96B0-4CE9-974F-1B77F3686B94}"/>
              </a:ext>
            </a:extLst>
          </p:cNvPr>
          <p:cNvSpPr txBox="1"/>
          <p:nvPr/>
        </p:nvSpPr>
        <p:spPr>
          <a:xfrm rot="20686718">
            <a:off x="1963552" y="4066246"/>
            <a:ext cx="1686989" cy="1323439"/>
          </a:xfrm>
          <a:prstGeom prst="rect">
            <a:avLst/>
          </a:prstGeom>
          <a:noFill/>
        </p:spPr>
        <p:txBody>
          <a:bodyPr wrap="square" rtlCol="0">
            <a:spAutoFit/>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Keep an eye out for updates in upcoming Resettlement Connections</a:t>
            </a:r>
          </a:p>
        </p:txBody>
      </p:sp>
      <p:grpSp>
        <p:nvGrpSpPr>
          <p:cNvPr id="22" name="Group 41">
            <a:extLst>
              <a:ext uri="{FF2B5EF4-FFF2-40B4-BE49-F238E27FC236}">
                <a16:creationId xmlns:a16="http://schemas.microsoft.com/office/drawing/2014/main" id="{7DA68522-4B41-46BF-A25A-727ABE64C5A4}"/>
              </a:ext>
            </a:extLst>
          </p:cNvPr>
          <p:cNvGrpSpPr/>
          <p:nvPr/>
        </p:nvGrpSpPr>
        <p:grpSpPr>
          <a:xfrm>
            <a:off x="7952757" y="3502781"/>
            <a:ext cx="2459612" cy="2391741"/>
            <a:chOff x="0" y="0"/>
            <a:chExt cx="2838647" cy="2760316"/>
          </a:xfrm>
        </p:grpSpPr>
        <p:pic>
          <p:nvPicPr>
            <p:cNvPr id="23" name="Picture 42">
              <a:extLst>
                <a:ext uri="{FF2B5EF4-FFF2-40B4-BE49-F238E27FC236}">
                  <a16:creationId xmlns:a16="http://schemas.microsoft.com/office/drawing/2014/main" id="{726B61E2-F10B-4003-9B5A-7C93A37E58B1}"/>
                </a:ext>
              </a:extLst>
            </p:cNvPr>
            <p:cNvPicPr>
              <a:picLocks noChangeAspect="1"/>
            </p:cNvPicPr>
            <p:nvPr/>
          </p:nvPicPr>
          <p:blipFill>
            <a:blip r:embed="rId3"/>
            <a:srcRect/>
            <a:stretch>
              <a:fillRect/>
            </a:stretch>
          </p:blipFill>
          <p:spPr>
            <a:xfrm>
              <a:off x="0" y="886809"/>
              <a:ext cx="2838647" cy="1873507"/>
            </a:xfrm>
            <a:prstGeom prst="rect">
              <a:avLst/>
            </a:prstGeom>
          </p:spPr>
        </p:pic>
        <p:pic>
          <p:nvPicPr>
            <p:cNvPr id="24" name="Picture 43">
              <a:extLst>
                <a:ext uri="{FF2B5EF4-FFF2-40B4-BE49-F238E27FC236}">
                  <a16:creationId xmlns:a16="http://schemas.microsoft.com/office/drawing/2014/main" id="{7742B1B0-3818-4462-89A5-E6A1F62926CE}"/>
                </a:ext>
              </a:extLst>
            </p:cNvPr>
            <p:cNvPicPr>
              <a:picLocks noChangeAspect="1"/>
            </p:cNvPicPr>
            <p:nvPr/>
          </p:nvPicPr>
          <p:blipFill>
            <a:blip r:embed="rId4"/>
            <a:srcRect/>
            <a:stretch>
              <a:fillRect/>
            </a:stretch>
          </p:blipFill>
          <p:spPr>
            <a:xfrm>
              <a:off x="1038934" y="0"/>
              <a:ext cx="1080623" cy="1169966"/>
            </a:xfrm>
            <a:prstGeom prst="rect">
              <a:avLst/>
            </a:prstGeom>
          </p:spPr>
        </p:pic>
      </p:grpSp>
    </p:spTree>
    <p:extLst>
      <p:ext uri="{BB962C8B-B14F-4D97-AF65-F5344CB8AC3E}">
        <p14:creationId xmlns:p14="http://schemas.microsoft.com/office/powerpoint/2010/main" val="771685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CD7BFE-BFB4-405B-9E44-63B1B9EB0355}"/>
              </a:ext>
            </a:extLst>
          </p:cNvPr>
          <p:cNvSpPr txBox="1"/>
          <p:nvPr/>
        </p:nvSpPr>
        <p:spPr>
          <a:xfrm>
            <a:off x="2765570" y="2882619"/>
            <a:ext cx="6660859" cy="923330"/>
          </a:xfrm>
          <a:prstGeom prst="rect">
            <a:avLst/>
          </a:prstGeom>
          <a:noFill/>
        </p:spPr>
        <p:txBody>
          <a:bodyPr wrap="square" rtlCol="0">
            <a:spAutoFit/>
          </a:bodyPr>
          <a:lstStyle/>
          <a:p>
            <a:pPr algn="ctr"/>
            <a:r>
              <a:rPr lang="en-US" sz="5400" b="1" dirty="0">
                <a:latin typeface="Open Sans" panose="020B0606030504020204" pitchFamily="34" charset="0"/>
                <a:ea typeface="Open Sans" panose="020B0606030504020204" pitchFamily="34" charset="0"/>
                <a:cs typeface="Open Sans" panose="020B0606030504020204" pitchFamily="34" charset="0"/>
              </a:rPr>
              <a:t>Thank you!</a:t>
            </a:r>
            <a:endParaRPr lang="en-US" sz="48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D857ED93-F1E8-4074-AB30-77DE77C446F0}"/>
              </a:ext>
            </a:extLst>
          </p:cNvPr>
          <p:cNvGrpSpPr/>
          <p:nvPr/>
        </p:nvGrpSpPr>
        <p:grpSpPr>
          <a:xfrm>
            <a:off x="7900953" y="3805949"/>
            <a:ext cx="1933383" cy="1856803"/>
            <a:chOff x="4997227" y="1643927"/>
            <a:chExt cx="2610486" cy="2507087"/>
          </a:xfrm>
          <a:solidFill>
            <a:schemeClr val="bg1"/>
          </a:solidFill>
        </p:grpSpPr>
        <p:sp>
          <p:nvSpPr>
            <p:cNvPr id="4" name="Rectangle 3">
              <a:extLst>
                <a:ext uri="{FF2B5EF4-FFF2-40B4-BE49-F238E27FC236}">
                  <a16:creationId xmlns:a16="http://schemas.microsoft.com/office/drawing/2014/main" id="{61CE19FC-AC81-41C8-9467-324A72830854}"/>
                </a:ext>
              </a:extLst>
            </p:cNvPr>
            <p:cNvSpPr/>
            <p:nvPr/>
          </p:nvSpPr>
          <p:spPr>
            <a:xfrm rot="20652980">
              <a:off x="5109241" y="1643927"/>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3D62589F-DD03-4EC2-AA8E-D982305E1B98}"/>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088569E-8BA7-47F1-B446-56FB9BB1DC63}"/>
                </a:ext>
              </a:extLst>
            </p:cNvPr>
            <p:cNvSpPr/>
            <p:nvPr/>
          </p:nvSpPr>
          <p:spPr>
            <a:xfrm rot="1199968">
              <a:off x="5233601" y="3873286"/>
              <a:ext cx="584878" cy="27772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194CE7C-7AB0-450C-A390-CFA63125542D}"/>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0F8CE75C-96B0-4CE9-974F-1B77F3686B94}"/>
              </a:ext>
            </a:extLst>
          </p:cNvPr>
          <p:cNvSpPr txBox="1"/>
          <p:nvPr/>
        </p:nvSpPr>
        <p:spPr>
          <a:xfrm rot="20686718">
            <a:off x="8065629" y="4290277"/>
            <a:ext cx="1686989" cy="584775"/>
          </a:xfrm>
          <a:prstGeom prst="rect">
            <a:avLst/>
          </a:prstGeom>
          <a:noFill/>
        </p:spPr>
        <p:txBody>
          <a:bodyPr wrap="square" rtlCol="0">
            <a:spAutoFit/>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Do you have any questions?</a:t>
            </a:r>
          </a:p>
        </p:txBody>
      </p:sp>
      <p:pic>
        <p:nvPicPr>
          <p:cNvPr id="21" name="Picture 20" descr="A picture containing text&#10;&#10;Description automatically generated">
            <a:extLst>
              <a:ext uri="{FF2B5EF4-FFF2-40B4-BE49-F238E27FC236}">
                <a16:creationId xmlns:a16="http://schemas.microsoft.com/office/drawing/2014/main" id="{22CA8409-8A4B-402E-AD37-3BD0D8FB1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39" y="316615"/>
            <a:ext cx="2075854" cy="752497"/>
          </a:xfrm>
          <a:prstGeom prst="rect">
            <a:avLst/>
          </a:prstGeom>
          <a:ln>
            <a:noFill/>
          </a:ln>
          <a:effectLst/>
        </p:spPr>
      </p:pic>
    </p:spTree>
    <p:extLst>
      <p:ext uri="{BB962C8B-B14F-4D97-AF65-F5344CB8AC3E}">
        <p14:creationId xmlns:p14="http://schemas.microsoft.com/office/powerpoint/2010/main" val="1053189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FE5A02-6628-420E-B275-F067233B51A9}"/>
              </a:ext>
            </a:extLst>
          </p:cNvPr>
          <p:cNvSpPr txBox="1"/>
          <p:nvPr/>
        </p:nvSpPr>
        <p:spPr>
          <a:xfrm>
            <a:off x="798951" y="1951315"/>
            <a:ext cx="3538158" cy="1446550"/>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Learning </a:t>
            </a:r>
          </a:p>
          <a:p>
            <a:r>
              <a:rPr lang="en-US" sz="4400" b="1">
                <a:latin typeface="Open Sans" panose="020B0606030504020204" pitchFamily="34" charset="0"/>
                <a:ea typeface="Open Sans" panose="020B0606030504020204" pitchFamily="34" charset="0"/>
                <a:cs typeface="Open Sans" panose="020B0606030504020204" pitchFamily="34" charset="0"/>
              </a:rPr>
              <a:t>Objectives</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A7B16CAE-AA23-4F34-94D8-8E6862D03529}"/>
              </a:ext>
            </a:extLst>
          </p:cNvPr>
          <p:cNvSpPr txBox="1"/>
          <p:nvPr/>
        </p:nvSpPr>
        <p:spPr>
          <a:xfrm>
            <a:off x="798950" y="3533353"/>
            <a:ext cx="3816990" cy="707886"/>
          </a:xfrm>
          <a:prstGeom prst="rect">
            <a:avLst/>
          </a:prstGeom>
          <a:noFill/>
        </p:spPr>
        <p:txBody>
          <a:bodyPr wrap="square" rtlCol="0">
            <a:spAutoFit/>
          </a:bodyPr>
          <a:lstStyle/>
          <a:p>
            <a:r>
              <a:rPr lang="en-US" sz="2000">
                <a:latin typeface="Open Sans" panose="020B0606030504020204" pitchFamily="34" charset="0"/>
                <a:ea typeface="Open Sans" panose="020B0606030504020204" pitchFamily="34" charset="0"/>
                <a:cs typeface="Open Sans" panose="020B0606030504020204" pitchFamily="34" charset="0"/>
              </a:rPr>
              <a:t>By the end of this webinar, you will be able to:</a:t>
            </a:r>
          </a:p>
        </p:txBody>
      </p:sp>
      <p:sp>
        <p:nvSpPr>
          <p:cNvPr id="10" name="Oval 9">
            <a:extLst>
              <a:ext uri="{FF2B5EF4-FFF2-40B4-BE49-F238E27FC236}">
                <a16:creationId xmlns:a16="http://schemas.microsoft.com/office/drawing/2014/main" id="{071FE820-CEDE-41E3-A008-3D5E65517D92}"/>
              </a:ext>
            </a:extLst>
          </p:cNvPr>
          <p:cNvSpPr/>
          <p:nvPr/>
        </p:nvSpPr>
        <p:spPr>
          <a:xfrm>
            <a:off x="5229766" y="1367213"/>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11" name="Rectangle: Rounded Corners 10">
            <a:extLst>
              <a:ext uri="{FF2B5EF4-FFF2-40B4-BE49-F238E27FC236}">
                <a16:creationId xmlns:a16="http://schemas.microsoft.com/office/drawing/2014/main" id="{5836CF5A-AFD0-4897-B405-3B5164721B14}"/>
              </a:ext>
            </a:extLst>
          </p:cNvPr>
          <p:cNvSpPr/>
          <p:nvPr/>
        </p:nvSpPr>
        <p:spPr>
          <a:xfrm>
            <a:off x="6096000" y="1168307"/>
            <a:ext cx="5219701" cy="94645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Define quality assurance	</a:t>
            </a:r>
          </a:p>
        </p:txBody>
      </p:sp>
      <p:sp>
        <p:nvSpPr>
          <p:cNvPr id="14" name="Oval 13">
            <a:extLst>
              <a:ext uri="{FF2B5EF4-FFF2-40B4-BE49-F238E27FC236}">
                <a16:creationId xmlns:a16="http://schemas.microsoft.com/office/drawing/2014/main" id="{A9C5F257-C6F8-4600-B637-AEFF447306D5}"/>
              </a:ext>
            </a:extLst>
          </p:cNvPr>
          <p:cNvSpPr/>
          <p:nvPr/>
        </p:nvSpPr>
        <p:spPr>
          <a:xfrm>
            <a:off x="5229766" y="2548348"/>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15" name="Rectangle: Rounded Corners 14">
            <a:extLst>
              <a:ext uri="{FF2B5EF4-FFF2-40B4-BE49-F238E27FC236}">
                <a16:creationId xmlns:a16="http://schemas.microsoft.com/office/drawing/2014/main" id="{5111615A-219C-4709-8D1F-AEC7FDEF256C}"/>
              </a:ext>
            </a:extLst>
          </p:cNvPr>
          <p:cNvSpPr/>
          <p:nvPr/>
        </p:nvSpPr>
        <p:spPr>
          <a:xfrm>
            <a:off x="6096000" y="2349442"/>
            <a:ext cx="5219701" cy="94645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232333"/>
                </a:solidFill>
                <a:effectLst/>
                <a:latin typeface="Open Sans" panose="020B0606030504020204"/>
                <a:ea typeface="Times New Roman" panose="02020603050405020304" pitchFamily="18" charset="0"/>
              </a:rPr>
              <a:t>Conduct a self-assessment on your agency’s quality assurance practices</a:t>
            </a:r>
            <a:endParaRPr lang="en-US" sz="2000" dirty="0">
              <a:solidFill>
                <a:schemeClr val="tx1"/>
              </a:solidFill>
              <a:latin typeface="Open Sans" panose="020B0606030504020204"/>
              <a:ea typeface="Open Sans" panose="020B0606030504020204" pitchFamily="34" charset="0"/>
              <a:cs typeface="Open Sans" panose="020B0606030504020204" pitchFamily="34" charset="0"/>
            </a:endParaRPr>
          </a:p>
        </p:txBody>
      </p:sp>
      <p:sp>
        <p:nvSpPr>
          <p:cNvPr id="16" name="Oval 15">
            <a:extLst>
              <a:ext uri="{FF2B5EF4-FFF2-40B4-BE49-F238E27FC236}">
                <a16:creationId xmlns:a16="http://schemas.microsoft.com/office/drawing/2014/main" id="{DC57F638-93B8-49BB-9897-6A516F941556}"/>
              </a:ext>
            </a:extLst>
          </p:cNvPr>
          <p:cNvSpPr/>
          <p:nvPr/>
        </p:nvSpPr>
        <p:spPr>
          <a:xfrm>
            <a:off x="5229766" y="3735383"/>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3</a:t>
            </a:r>
          </a:p>
        </p:txBody>
      </p:sp>
      <p:sp>
        <p:nvSpPr>
          <p:cNvPr id="17" name="Rectangle: Rounded Corners 16">
            <a:extLst>
              <a:ext uri="{FF2B5EF4-FFF2-40B4-BE49-F238E27FC236}">
                <a16:creationId xmlns:a16="http://schemas.microsoft.com/office/drawing/2014/main" id="{438A4D79-0842-4490-98FE-1204394CE324}"/>
              </a:ext>
            </a:extLst>
          </p:cNvPr>
          <p:cNvSpPr/>
          <p:nvPr/>
        </p:nvSpPr>
        <p:spPr>
          <a:xfrm>
            <a:off x="6066438" y="3530577"/>
            <a:ext cx="5219701" cy="94645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Identify how case file review, client home visits, client feedback and staff training improve your service provision	 </a:t>
            </a:r>
          </a:p>
        </p:txBody>
      </p:sp>
      <p:sp>
        <p:nvSpPr>
          <p:cNvPr id="18" name="Oval 17">
            <a:extLst>
              <a:ext uri="{FF2B5EF4-FFF2-40B4-BE49-F238E27FC236}">
                <a16:creationId xmlns:a16="http://schemas.microsoft.com/office/drawing/2014/main" id="{0A09A90A-3C12-4ED5-BB3C-F49FE4B0B720}"/>
              </a:ext>
            </a:extLst>
          </p:cNvPr>
          <p:cNvSpPr/>
          <p:nvPr/>
        </p:nvSpPr>
        <p:spPr>
          <a:xfrm>
            <a:off x="5229766" y="4910617"/>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4</a:t>
            </a:r>
          </a:p>
        </p:txBody>
      </p:sp>
      <p:sp>
        <p:nvSpPr>
          <p:cNvPr id="19" name="Rectangle: Rounded Corners 18">
            <a:extLst>
              <a:ext uri="{FF2B5EF4-FFF2-40B4-BE49-F238E27FC236}">
                <a16:creationId xmlns:a16="http://schemas.microsoft.com/office/drawing/2014/main" id="{8DFC96FB-100A-43E5-9E0A-809B044E3560}"/>
              </a:ext>
            </a:extLst>
          </p:cNvPr>
          <p:cNvSpPr/>
          <p:nvPr/>
        </p:nvSpPr>
        <p:spPr>
          <a:xfrm>
            <a:off x="6096000" y="4711711"/>
            <a:ext cx="5219701" cy="94645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Understand what tools and resources are available to assist you with quality assurance</a:t>
            </a:r>
          </a:p>
        </p:txBody>
      </p:sp>
    </p:spTree>
    <p:extLst>
      <p:ext uri="{BB962C8B-B14F-4D97-AF65-F5344CB8AC3E}">
        <p14:creationId xmlns:p14="http://schemas.microsoft.com/office/powerpoint/2010/main" val="3754098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597147" y="957690"/>
            <a:ext cx="8621371"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What is Quality Assurance?</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39559" y="1978898"/>
            <a:ext cx="10942842" cy="697585"/>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Quality assurance refers to the tools and methods remote placement community partners can utilize to ensure the quality of services provided to clients. </a:t>
            </a:r>
            <a:endParaRPr lang="en-US" sz="2000" dirty="0">
              <a:solidFill>
                <a:schemeClr val="bg1"/>
              </a:solidFill>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3043656"/>
            <a:ext cx="10949173" cy="332358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947956" y="3966786"/>
            <a:ext cx="6904139" cy="1754326"/>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What are examples of quality assurance activities?</a:t>
            </a:r>
          </a:p>
          <a:p>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R&amp;P Case File Review</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Client Home Visits</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Client Feedback Methods</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Staff Training</a:t>
            </a:r>
          </a:p>
        </p:txBody>
      </p:sp>
      <p:sp>
        <p:nvSpPr>
          <p:cNvPr id="56" name="TextBox 55">
            <a:extLst>
              <a:ext uri="{FF2B5EF4-FFF2-40B4-BE49-F238E27FC236}">
                <a16:creationId xmlns:a16="http://schemas.microsoft.com/office/drawing/2014/main" id="{5C6ABBEC-AAF7-4378-9660-7653FC39C2B6}"/>
              </a:ext>
            </a:extLst>
          </p:cNvPr>
          <p:cNvSpPr txBox="1"/>
          <p:nvPr/>
        </p:nvSpPr>
        <p:spPr>
          <a:xfrm>
            <a:off x="9551406" y="4596258"/>
            <a:ext cx="1177094" cy="338554"/>
          </a:xfrm>
          <a:prstGeom prst="rect">
            <a:avLst/>
          </a:prstGeom>
          <a:noFill/>
        </p:spPr>
        <p:txBody>
          <a:bodyPr wrap="square" lIns="91440" tIns="45720" rIns="91440" bIns="45720" rtlCol="0" anchor="t">
            <a:spAutoFit/>
          </a:bodyPr>
          <a:lstStyle/>
          <a:p>
            <a:pPr algn="ctr"/>
            <a:endParaRPr lang="en-US" sz="1600">
              <a:latin typeface="Open Sans"/>
              <a:ea typeface="Open Sans" panose="020B0606030504020204" pitchFamily="34" charset="0"/>
              <a:cs typeface="Open Sans" panose="020B0606030504020204" pitchFamily="34" charset="0"/>
            </a:endParaRPr>
          </a:p>
        </p:txBody>
      </p:sp>
      <p:pic>
        <p:nvPicPr>
          <p:cNvPr id="47" name="Picture 16">
            <a:extLst>
              <a:ext uri="{FF2B5EF4-FFF2-40B4-BE49-F238E27FC236}">
                <a16:creationId xmlns:a16="http://schemas.microsoft.com/office/drawing/2014/main" id="{29E4E4CA-F4A8-4238-BB1C-2D412734B4FF}"/>
              </a:ext>
            </a:extLst>
          </p:cNvPr>
          <p:cNvPicPr>
            <a:picLocks noChangeAspect="1"/>
          </p:cNvPicPr>
          <p:nvPr/>
        </p:nvPicPr>
        <p:blipFill>
          <a:blip r:embed="rId3"/>
          <a:srcRect/>
          <a:stretch>
            <a:fillRect/>
          </a:stretch>
        </p:blipFill>
        <p:spPr>
          <a:xfrm>
            <a:off x="10200768" y="3604847"/>
            <a:ext cx="977025" cy="1549319"/>
          </a:xfrm>
          <a:prstGeom prst="rect">
            <a:avLst/>
          </a:prstGeom>
        </p:spPr>
      </p:pic>
      <p:pic>
        <p:nvPicPr>
          <p:cNvPr id="48" name="Picture 19">
            <a:extLst>
              <a:ext uri="{FF2B5EF4-FFF2-40B4-BE49-F238E27FC236}">
                <a16:creationId xmlns:a16="http://schemas.microsoft.com/office/drawing/2014/main" id="{9C5825FC-8AD7-4C18-B6C7-5B05DA82DE5D}"/>
              </a:ext>
            </a:extLst>
          </p:cNvPr>
          <p:cNvPicPr>
            <a:picLocks noChangeAspect="1"/>
          </p:cNvPicPr>
          <p:nvPr/>
        </p:nvPicPr>
        <p:blipFill>
          <a:blip r:embed="rId4"/>
          <a:srcRect/>
          <a:stretch>
            <a:fillRect/>
          </a:stretch>
        </p:blipFill>
        <p:spPr>
          <a:xfrm>
            <a:off x="9737403" y="4733923"/>
            <a:ext cx="1909366" cy="1973562"/>
          </a:xfrm>
          <a:prstGeom prst="rect">
            <a:avLst/>
          </a:prstGeom>
        </p:spPr>
      </p:pic>
    </p:spTree>
    <p:extLst>
      <p:ext uri="{BB962C8B-B14F-4D97-AF65-F5344CB8AC3E}">
        <p14:creationId xmlns:p14="http://schemas.microsoft.com/office/powerpoint/2010/main" val="1692135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ircular 4">
            <a:extLst>
              <a:ext uri="{FF2B5EF4-FFF2-40B4-BE49-F238E27FC236}">
                <a16:creationId xmlns:a16="http://schemas.microsoft.com/office/drawing/2014/main" id="{1C23C690-2616-468A-A632-1FFC5DD7CA8B}"/>
              </a:ext>
            </a:extLst>
          </p:cNvPr>
          <p:cNvSpPr/>
          <p:nvPr/>
        </p:nvSpPr>
        <p:spPr>
          <a:xfrm>
            <a:off x="4749501" y="2853491"/>
            <a:ext cx="2692998" cy="2692998"/>
          </a:xfrm>
          <a:prstGeom prst="circularArrow">
            <a:avLst>
              <a:gd name="adj1" fmla="val 4668"/>
              <a:gd name="adj2" fmla="val 272909"/>
              <a:gd name="adj3" fmla="val 13094280"/>
              <a:gd name="adj4" fmla="val 17854301"/>
              <a:gd name="adj5" fmla="val 4847"/>
            </a:avLst>
          </a:prstGeom>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grpSp>
        <p:nvGrpSpPr>
          <p:cNvPr id="6" name="Group 5">
            <a:extLst>
              <a:ext uri="{FF2B5EF4-FFF2-40B4-BE49-F238E27FC236}">
                <a16:creationId xmlns:a16="http://schemas.microsoft.com/office/drawing/2014/main" id="{8B33DD8A-AE72-479E-9136-D563219F761D}"/>
              </a:ext>
            </a:extLst>
          </p:cNvPr>
          <p:cNvGrpSpPr/>
          <p:nvPr/>
        </p:nvGrpSpPr>
        <p:grpSpPr>
          <a:xfrm>
            <a:off x="5260645" y="2895395"/>
            <a:ext cx="1670710" cy="835355"/>
            <a:chOff x="1591321" y="1025"/>
            <a:chExt cx="1670710" cy="835355"/>
          </a:xfrm>
        </p:grpSpPr>
        <p:sp>
          <p:nvSpPr>
            <p:cNvPr id="16" name="Rectangle: Rounded Corners 15">
              <a:extLst>
                <a:ext uri="{FF2B5EF4-FFF2-40B4-BE49-F238E27FC236}">
                  <a16:creationId xmlns:a16="http://schemas.microsoft.com/office/drawing/2014/main" id="{1A6AA807-6E2F-419C-8BC0-34CB18F90708}"/>
                </a:ext>
              </a:extLst>
            </p:cNvPr>
            <p:cNvSpPr/>
            <p:nvPr/>
          </p:nvSpPr>
          <p:spPr>
            <a:xfrm>
              <a:off x="1591321" y="1025"/>
              <a:ext cx="1670710" cy="835355"/>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Rectangle: Rounded Corners 5">
              <a:extLst>
                <a:ext uri="{FF2B5EF4-FFF2-40B4-BE49-F238E27FC236}">
                  <a16:creationId xmlns:a16="http://schemas.microsoft.com/office/drawing/2014/main" id="{B6053F1A-2059-4BEC-863F-66346CDC2B17}"/>
                </a:ext>
              </a:extLst>
            </p:cNvPr>
            <p:cNvSpPr txBox="1"/>
            <p:nvPr/>
          </p:nvSpPr>
          <p:spPr>
            <a:xfrm>
              <a:off x="1632100" y="41804"/>
              <a:ext cx="1589152" cy="7537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PLAN</a:t>
              </a:r>
            </a:p>
          </p:txBody>
        </p:sp>
      </p:grpSp>
      <p:grpSp>
        <p:nvGrpSpPr>
          <p:cNvPr id="7" name="Group 6">
            <a:extLst>
              <a:ext uri="{FF2B5EF4-FFF2-40B4-BE49-F238E27FC236}">
                <a16:creationId xmlns:a16="http://schemas.microsoft.com/office/drawing/2014/main" id="{54FC7D11-9748-4E90-8BCD-A67B45FC81DC}"/>
              </a:ext>
            </a:extLst>
          </p:cNvPr>
          <p:cNvGrpSpPr/>
          <p:nvPr/>
        </p:nvGrpSpPr>
        <p:grpSpPr>
          <a:xfrm>
            <a:off x="6227611" y="3862360"/>
            <a:ext cx="1670710" cy="835355"/>
            <a:chOff x="2558287" y="967990"/>
            <a:chExt cx="1670710" cy="835355"/>
          </a:xfrm>
        </p:grpSpPr>
        <p:sp>
          <p:nvSpPr>
            <p:cNvPr id="14" name="Rectangle: Rounded Corners 13">
              <a:extLst>
                <a:ext uri="{FF2B5EF4-FFF2-40B4-BE49-F238E27FC236}">
                  <a16:creationId xmlns:a16="http://schemas.microsoft.com/office/drawing/2014/main" id="{A3B8BB40-9FD8-411C-9FBF-3160CEC925C4}"/>
                </a:ext>
              </a:extLst>
            </p:cNvPr>
            <p:cNvSpPr/>
            <p:nvPr/>
          </p:nvSpPr>
          <p:spPr>
            <a:xfrm>
              <a:off x="2558287" y="967990"/>
              <a:ext cx="1670710" cy="835355"/>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Rectangle: Rounded Corners 7">
              <a:extLst>
                <a:ext uri="{FF2B5EF4-FFF2-40B4-BE49-F238E27FC236}">
                  <a16:creationId xmlns:a16="http://schemas.microsoft.com/office/drawing/2014/main" id="{10E46D45-A2A8-44FA-9EC9-393D83C03621}"/>
                </a:ext>
              </a:extLst>
            </p:cNvPr>
            <p:cNvSpPr txBox="1"/>
            <p:nvPr/>
          </p:nvSpPr>
          <p:spPr>
            <a:xfrm>
              <a:off x="2599066" y="1008769"/>
              <a:ext cx="1589152" cy="7537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IMPLEMENT</a:t>
              </a:r>
            </a:p>
          </p:txBody>
        </p:sp>
      </p:grpSp>
      <p:grpSp>
        <p:nvGrpSpPr>
          <p:cNvPr id="8" name="Group 7">
            <a:extLst>
              <a:ext uri="{FF2B5EF4-FFF2-40B4-BE49-F238E27FC236}">
                <a16:creationId xmlns:a16="http://schemas.microsoft.com/office/drawing/2014/main" id="{1CEF90EC-541D-4CAC-8ED0-090FB1D29DE1}"/>
              </a:ext>
            </a:extLst>
          </p:cNvPr>
          <p:cNvGrpSpPr/>
          <p:nvPr/>
        </p:nvGrpSpPr>
        <p:grpSpPr>
          <a:xfrm>
            <a:off x="5260645" y="4829325"/>
            <a:ext cx="1670710" cy="835355"/>
            <a:chOff x="1591321" y="1934955"/>
            <a:chExt cx="1670710" cy="835355"/>
          </a:xfrm>
        </p:grpSpPr>
        <p:sp>
          <p:nvSpPr>
            <p:cNvPr id="12" name="Rectangle: Rounded Corners 11">
              <a:extLst>
                <a:ext uri="{FF2B5EF4-FFF2-40B4-BE49-F238E27FC236}">
                  <a16:creationId xmlns:a16="http://schemas.microsoft.com/office/drawing/2014/main" id="{EECF274F-6F76-4D35-B05A-FC78BE4ACA24}"/>
                </a:ext>
              </a:extLst>
            </p:cNvPr>
            <p:cNvSpPr/>
            <p:nvPr/>
          </p:nvSpPr>
          <p:spPr>
            <a:xfrm>
              <a:off x="1591321" y="1934955"/>
              <a:ext cx="1670710" cy="835355"/>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Rectangle: Rounded Corners 9">
              <a:extLst>
                <a:ext uri="{FF2B5EF4-FFF2-40B4-BE49-F238E27FC236}">
                  <a16:creationId xmlns:a16="http://schemas.microsoft.com/office/drawing/2014/main" id="{73F8CD89-C35A-44D5-9C5A-15ACA2716FF3}"/>
                </a:ext>
              </a:extLst>
            </p:cNvPr>
            <p:cNvSpPr txBox="1"/>
            <p:nvPr/>
          </p:nvSpPr>
          <p:spPr>
            <a:xfrm>
              <a:off x="1632100" y="1975734"/>
              <a:ext cx="1589152" cy="7537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ASSESS</a:t>
              </a:r>
            </a:p>
          </p:txBody>
        </p:sp>
      </p:grpSp>
      <p:grpSp>
        <p:nvGrpSpPr>
          <p:cNvPr id="9" name="Group 8">
            <a:extLst>
              <a:ext uri="{FF2B5EF4-FFF2-40B4-BE49-F238E27FC236}">
                <a16:creationId xmlns:a16="http://schemas.microsoft.com/office/drawing/2014/main" id="{13392450-AA7D-4B92-93BC-CCDF4D1655BF}"/>
              </a:ext>
            </a:extLst>
          </p:cNvPr>
          <p:cNvGrpSpPr/>
          <p:nvPr/>
        </p:nvGrpSpPr>
        <p:grpSpPr>
          <a:xfrm>
            <a:off x="4293680" y="3862360"/>
            <a:ext cx="1670710" cy="835355"/>
            <a:chOff x="624356" y="967990"/>
            <a:chExt cx="1670710" cy="835355"/>
          </a:xfrm>
        </p:grpSpPr>
        <p:sp>
          <p:nvSpPr>
            <p:cNvPr id="10" name="Rectangle: Rounded Corners 9">
              <a:extLst>
                <a:ext uri="{FF2B5EF4-FFF2-40B4-BE49-F238E27FC236}">
                  <a16:creationId xmlns:a16="http://schemas.microsoft.com/office/drawing/2014/main" id="{8B676C4B-F243-4F29-9F7A-961F9E7C8F49}"/>
                </a:ext>
              </a:extLst>
            </p:cNvPr>
            <p:cNvSpPr/>
            <p:nvPr/>
          </p:nvSpPr>
          <p:spPr>
            <a:xfrm>
              <a:off x="624356" y="967990"/>
              <a:ext cx="1670710" cy="835355"/>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Rectangle: Rounded Corners 11">
              <a:extLst>
                <a:ext uri="{FF2B5EF4-FFF2-40B4-BE49-F238E27FC236}">
                  <a16:creationId xmlns:a16="http://schemas.microsoft.com/office/drawing/2014/main" id="{3F45552C-70AC-419F-ACB2-DD8332D4BBD0}"/>
                </a:ext>
              </a:extLst>
            </p:cNvPr>
            <p:cNvSpPr txBox="1"/>
            <p:nvPr/>
          </p:nvSpPr>
          <p:spPr>
            <a:xfrm>
              <a:off x="665135" y="1008769"/>
              <a:ext cx="1589152" cy="7537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REVISE</a:t>
              </a:r>
            </a:p>
          </p:txBody>
        </p:sp>
      </p:grpSp>
      <p:sp>
        <p:nvSpPr>
          <p:cNvPr id="18" name="TextBox 17">
            <a:extLst>
              <a:ext uri="{FF2B5EF4-FFF2-40B4-BE49-F238E27FC236}">
                <a16:creationId xmlns:a16="http://schemas.microsoft.com/office/drawing/2014/main" id="{FCA85844-31E1-496F-837F-0A9643A04C29}"/>
              </a:ext>
            </a:extLst>
          </p:cNvPr>
          <p:cNvSpPr txBox="1"/>
          <p:nvPr/>
        </p:nvSpPr>
        <p:spPr>
          <a:xfrm>
            <a:off x="327148" y="464248"/>
            <a:ext cx="5365503" cy="1446550"/>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Continuous Quality Assurance</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7C16F630-C45C-4C9B-BB92-D6E764F6DD16}"/>
              </a:ext>
            </a:extLst>
          </p:cNvPr>
          <p:cNvSpPr txBox="1"/>
          <p:nvPr/>
        </p:nvSpPr>
        <p:spPr>
          <a:xfrm>
            <a:off x="7267574" y="690556"/>
            <a:ext cx="2476501" cy="203132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Open Sans" panose="020B0606030504020204"/>
              </a:rPr>
              <a:t>What do we need to introduce? What are we not doing?</a:t>
            </a:r>
          </a:p>
          <a:p>
            <a:r>
              <a:rPr lang="en-US" dirty="0">
                <a:latin typeface="Open Sans" panose="020B0606030504020204"/>
              </a:rPr>
              <a:t>What tools do we need to get us there?</a:t>
            </a:r>
          </a:p>
          <a:p>
            <a:r>
              <a:rPr lang="en-US" dirty="0">
                <a:latin typeface="Open Sans" panose="020B0606030504020204"/>
              </a:rPr>
              <a:t>What is a realistic timeframe?</a:t>
            </a:r>
          </a:p>
        </p:txBody>
      </p:sp>
      <p:cxnSp>
        <p:nvCxnSpPr>
          <p:cNvPr id="30" name="Connector: Curved 29">
            <a:extLst>
              <a:ext uri="{FF2B5EF4-FFF2-40B4-BE49-F238E27FC236}">
                <a16:creationId xmlns:a16="http://schemas.microsoft.com/office/drawing/2014/main" id="{83D89BBE-A0AB-42B6-B726-63C92D5FF84F}"/>
              </a:ext>
            </a:extLst>
          </p:cNvPr>
          <p:cNvCxnSpPr>
            <a:cxnSpLocks/>
            <a:stCxn id="21" idx="1"/>
          </p:cNvCxnSpPr>
          <p:nvPr/>
        </p:nvCxnSpPr>
        <p:spPr>
          <a:xfrm rot="10800000" flipV="1">
            <a:off x="6096000" y="1706219"/>
            <a:ext cx="1171574" cy="1069860"/>
          </a:xfrm>
          <a:prstGeom prst="curvedConnector3">
            <a:avLst>
              <a:gd name="adj1" fmla="val 102033"/>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6B03BEA-EA00-45FA-9593-BB36DF4A9316}"/>
              </a:ext>
            </a:extLst>
          </p:cNvPr>
          <p:cNvSpPr txBox="1"/>
          <p:nvPr/>
        </p:nvSpPr>
        <p:spPr>
          <a:xfrm>
            <a:off x="8798858" y="3553659"/>
            <a:ext cx="2476501"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Open Sans" panose="020B0606030504020204"/>
              </a:rPr>
              <a:t>Orient and train staff. </a:t>
            </a:r>
          </a:p>
          <a:p>
            <a:r>
              <a:rPr lang="en-US" dirty="0">
                <a:latin typeface="Open Sans" panose="020B0606030504020204"/>
              </a:rPr>
              <a:t>Get started!</a:t>
            </a:r>
          </a:p>
        </p:txBody>
      </p:sp>
      <p:cxnSp>
        <p:nvCxnSpPr>
          <p:cNvPr id="39" name="Connector: Curved 38">
            <a:extLst>
              <a:ext uri="{FF2B5EF4-FFF2-40B4-BE49-F238E27FC236}">
                <a16:creationId xmlns:a16="http://schemas.microsoft.com/office/drawing/2014/main" id="{2EF59292-3E0B-49BB-AC1F-E46631CB249B}"/>
              </a:ext>
            </a:extLst>
          </p:cNvPr>
          <p:cNvCxnSpPr/>
          <p:nvPr/>
        </p:nvCxnSpPr>
        <p:spPr>
          <a:xfrm rot="10800000" flipV="1">
            <a:off x="8039101" y="3903139"/>
            <a:ext cx="657225" cy="37689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87098D1-B6FF-4DE8-9241-522481C3897B}"/>
              </a:ext>
            </a:extLst>
          </p:cNvPr>
          <p:cNvSpPr txBox="1"/>
          <p:nvPr/>
        </p:nvSpPr>
        <p:spPr>
          <a:xfrm>
            <a:off x="1392389" y="5435451"/>
            <a:ext cx="2476501"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Open Sans" panose="020B0606030504020204"/>
              </a:rPr>
              <a:t>What is working, what isn’t? What needs to be changed?</a:t>
            </a:r>
          </a:p>
        </p:txBody>
      </p:sp>
      <p:cxnSp>
        <p:nvCxnSpPr>
          <p:cNvPr id="42" name="Connector: Curved 41">
            <a:extLst>
              <a:ext uri="{FF2B5EF4-FFF2-40B4-BE49-F238E27FC236}">
                <a16:creationId xmlns:a16="http://schemas.microsoft.com/office/drawing/2014/main" id="{7AC165E4-D09F-49AC-B89A-110ACF12A9AB}"/>
              </a:ext>
            </a:extLst>
          </p:cNvPr>
          <p:cNvCxnSpPr/>
          <p:nvPr/>
        </p:nvCxnSpPr>
        <p:spPr>
          <a:xfrm flipV="1">
            <a:off x="4000500" y="5247002"/>
            <a:ext cx="1128535" cy="37689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2B8A3D1-D025-46F4-84D6-1E0FADD1F4C9}"/>
              </a:ext>
            </a:extLst>
          </p:cNvPr>
          <p:cNvSpPr txBox="1"/>
          <p:nvPr/>
        </p:nvSpPr>
        <p:spPr>
          <a:xfrm>
            <a:off x="1136404" y="2807420"/>
            <a:ext cx="2476501"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Open Sans" panose="020B0606030504020204"/>
              </a:rPr>
              <a:t>Incorporate results of your assessments, revise as needed!</a:t>
            </a:r>
          </a:p>
        </p:txBody>
      </p:sp>
      <p:cxnSp>
        <p:nvCxnSpPr>
          <p:cNvPr id="45" name="Connector: Curved 44">
            <a:extLst>
              <a:ext uri="{FF2B5EF4-FFF2-40B4-BE49-F238E27FC236}">
                <a16:creationId xmlns:a16="http://schemas.microsoft.com/office/drawing/2014/main" id="{C8798BBB-71FE-45F8-8CF1-618579A10E33}"/>
              </a:ext>
            </a:extLst>
          </p:cNvPr>
          <p:cNvCxnSpPr/>
          <p:nvPr/>
        </p:nvCxnSpPr>
        <p:spPr>
          <a:xfrm>
            <a:off x="3009900" y="3730750"/>
            <a:ext cx="1200150" cy="67932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28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5" grpId="0" animBg="1"/>
      <p:bldP spid="40"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6660859"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Self - Assessment</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39559" y="2206947"/>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bg1"/>
              </a:solidFill>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3405930" y="3043656"/>
            <a:ext cx="8176471" cy="332358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661440" y="2944759"/>
            <a:ext cx="2642533" cy="4524315"/>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Instructions:</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Answer the poll questions to complete a self-assessment on your agency’s quality assurance activities. This will help community partners identify what quality assurance procedures they have in place and areas for growth.</a:t>
            </a:r>
          </a:p>
          <a:p>
            <a:pPr marL="285750"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461B9C03-D2C3-4E33-9082-A97127F55429}"/>
              </a:ext>
            </a:extLst>
          </p:cNvPr>
          <p:cNvSpPr txBox="1"/>
          <p:nvPr/>
        </p:nvSpPr>
        <p:spPr>
          <a:xfrm>
            <a:off x="3963657" y="3128028"/>
            <a:ext cx="7402859" cy="3693319"/>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Reflect…</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What are my agency strengths?</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What are areas for growth?</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What is the biggest challenge my agency has to improve quality assurance procedures?</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What resources do I need?</a:t>
            </a:r>
          </a:p>
          <a:p>
            <a:pPr marL="285750"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29946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B16CAE-AA23-4F34-94D8-8E6862D03529}"/>
              </a:ext>
            </a:extLst>
          </p:cNvPr>
          <p:cNvSpPr txBox="1"/>
          <p:nvPr/>
        </p:nvSpPr>
        <p:spPr>
          <a:xfrm>
            <a:off x="654456" y="2051422"/>
            <a:ext cx="5289067" cy="4401205"/>
          </a:xfrm>
          <a:prstGeom prst="rect">
            <a:avLst/>
          </a:prstGeom>
          <a:noFill/>
        </p:spPr>
        <p:txBody>
          <a:bodyPr wrap="squar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Case file review is the story of the </a:t>
            </a:r>
            <a:r>
              <a:rPr lang="en-US" sz="2000" dirty="0">
                <a:latin typeface="Open Sans" panose="020B0606030504020204"/>
                <a:ea typeface="Open Sans" panose="020B0606030504020204" pitchFamily="34" charset="0"/>
                <a:cs typeface="Open Sans" panose="020B0606030504020204" pitchFamily="34" charset="0"/>
              </a:rPr>
              <a:t>client’s resettlement in the United States. The c</a:t>
            </a:r>
            <a:r>
              <a:rPr lang="en-US" sz="2000" dirty="0">
                <a:latin typeface="Open Sans" panose="020B0606030504020204"/>
              </a:rPr>
              <a:t>ase file is made up of the case note log, client identification, service forms and financial records. A quality case file will contain a record of all core services and client contact, and the information contained in the file will not be contradictory. Good documentation will be present, clear, legible for all members, and contain all signatures and dates. </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Case files protect both agency and the client.</a:t>
            </a:r>
          </a:p>
        </p:txBody>
      </p:sp>
      <p:sp>
        <p:nvSpPr>
          <p:cNvPr id="4" name="Rectangle: Rounded Corners 3">
            <a:extLst>
              <a:ext uri="{FF2B5EF4-FFF2-40B4-BE49-F238E27FC236}">
                <a16:creationId xmlns:a16="http://schemas.microsoft.com/office/drawing/2014/main" id="{FA505E29-2196-4557-B6F8-233F0AEA4E2A}"/>
              </a:ext>
            </a:extLst>
          </p:cNvPr>
          <p:cNvSpPr/>
          <p:nvPr/>
        </p:nvSpPr>
        <p:spPr>
          <a:xfrm>
            <a:off x="7057794" y="1609705"/>
            <a:ext cx="4698103" cy="361480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7" name="Rectangle: Rounded Corners 6">
            <a:extLst>
              <a:ext uri="{FF2B5EF4-FFF2-40B4-BE49-F238E27FC236}">
                <a16:creationId xmlns:a16="http://schemas.microsoft.com/office/drawing/2014/main" id="{7AF348AB-6C91-415A-A51E-782901C92462}"/>
              </a:ext>
            </a:extLst>
          </p:cNvPr>
          <p:cNvSpPr/>
          <p:nvPr/>
        </p:nvSpPr>
        <p:spPr>
          <a:xfrm>
            <a:off x="7132947" y="1817753"/>
            <a:ext cx="4378869" cy="3239121"/>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7" name="TextBox 16">
            <a:extLst>
              <a:ext uri="{FF2B5EF4-FFF2-40B4-BE49-F238E27FC236}">
                <a16:creationId xmlns:a16="http://schemas.microsoft.com/office/drawing/2014/main" id="{EDCE64D7-29FB-4716-90B6-42381AD67FE4}"/>
              </a:ext>
            </a:extLst>
          </p:cNvPr>
          <p:cNvSpPr txBox="1"/>
          <p:nvPr/>
        </p:nvSpPr>
        <p:spPr>
          <a:xfrm>
            <a:off x="436103" y="1281981"/>
            <a:ext cx="6660859"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Case File Review</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picture containing edible seed, vegetable&#10;&#10;Description automatically generated">
            <a:extLst>
              <a:ext uri="{FF2B5EF4-FFF2-40B4-BE49-F238E27FC236}">
                <a16:creationId xmlns:a16="http://schemas.microsoft.com/office/drawing/2014/main" id="{71C44305-1C14-4FEF-84C9-BE65F3FE7D9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86945" y="2033715"/>
            <a:ext cx="2639800" cy="2946018"/>
          </a:xfrm>
          <a:prstGeom prst="rect">
            <a:avLst/>
          </a:prstGeom>
        </p:spPr>
      </p:pic>
      <p:grpSp>
        <p:nvGrpSpPr>
          <p:cNvPr id="18" name="Group 17">
            <a:extLst>
              <a:ext uri="{FF2B5EF4-FFF2-40B4-BE49-F238E27FC236}">
                <a16:creationId xmlns:a16="http://schemas.microsoft.com/office/drawing/2014/main" id="{DA872EDE-7D58-46BA-831D-8B5A903C0A61}"/>
              </a:ext>
            </a:extLst>
          </p:cNvPr>
          <p:cNvGrpSpPr/>
          <p:nvPr/>
        </p:nvGrpSpPr>
        <p:grpSpPr>
          <a:xfrm>
            <a:off x="9905634" y="4937996"/>
            <a:ext cx="1933383" cy="1856802"/>
            <a:chOff x="4997227" y="1643928"/>
            <a:chExt cx="2610486" cy="2507086"/>
          </a:xfrm>
          <a:solidFill>
            <a:schemeClr val="bg1"/>
          </a:solidFill>
        </p:grpSpPr>
        <p:sp>
          <p:nvSpPr>
            <p:cNvPr id="19" name="Rectangle 18">
              <a:extLst>
                <a:ext uri="{FF2B5EF4-FFF2-40B4-BE49-F238E27FC236}">
                  <a16:creationId xmlns:a16="http://schemas.microsoft.com/office/drawing/2014/main" id="{B2EEFE9A-0EB3-4AE6-B9A3-C4D7D08F4FD6}"/>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E912AAEC-5060-4353-B541-789EF805916E}"/>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517C231-1C95-4459-B12B-9064B76997D3}"/>
                </a:ext>
              </a:extLst>
            </p:cNvPr>
            <p:cNvSpPr/>
            <p:nvPr/>
          </p:nvSpPr>
          <p:spPr>
            <a:xfrm rot="1199968">
              <a:off x="5233601" y="3873286"/>
              <a:ext cx="584878" cy="27772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622170B-230F-4DC8-8800-ECCB5AC30744}"/>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29DD7A96-A6CD-41D9-AE29-1A2AFE3F03FE}"/>
              </a:ext>
            </a:extLst>
          </p:cNvPr>
          <p:cNvSpPr txBox="1"/>
          <p:nvPr/>
        </p:nvSpPr>
        <p:spPr>
          <a:xfrm rot="20686718">
            <a:off x="10070310" y="5022216"/>
            <a:ext cx="1686989" cy="1384995"/>
          </a:xfrm>
          <a:prstGeom prst="rect">
            <a:avLst/>
          </a:prstGeom>
          <a:noFill/>
        </p:spPr>
        <p:txBody>
          <a:bodyPr wrap="square" rtlCol="0">
            <a:spAutoFit/>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For a refresher on what is required to be in the case file, review the E-Learning Module on </a:t>
            </a:r>
            <a:r>
              <a:rPr lang="en-US" sz="1400" dirty="0" err="1">
                <a:latin typeface="Open Sans" panose="020B0606030504020204" pitchFamily="34" charset="0"/>
                <a:ea typeface="Open Sans" panose="020B0606030504020204" pitchFamily="34" charset="0"/>
                <a:cs typeface="Open Sans" panose="020B0606030504020204" pitchFamily="34" charset="0"/>
              </a:rPr>
              <a:t>MRSConnect</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11441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99ED8-A192-4890-8900-B5364CCE1301}"/>
              </a:ext>
            </a:extLst>
          </p:cNvPr>
          <p:cNvSpPr>
            <a:spLocks noGrp="1"/>
          </p:cNvSpPr>
          <p:nvPr>
            <p:ph type="title"/>
          </p:nvPr>
        </p:nvSpPr>
        <p:spPr/>
        <p:txBody>
          <a:bodyPr/>
          <a:lstStyle/>
          <a:p>
            <a:r>
              <a:rPr lang="en-US" b="1" dirty="0">
                <a:latin typeface="Open Sans" panose="020B0606030504020204"/>
              </a:rPr>
              <a:t>How do I review a case file?</a:t>
            </a:r>
          </a:p>
        </p:txBody>
      </p:sp>
      <p:sp>
        <p:nvSpPr>
          <p:cNvPr id="3" name="Text Placeholder 2">
            <a:extLst>
              <a:ext uri="{FF2B5EF4-FFF2-40B4-BE49-F238E27FC236}">
                <a16:creationId xmlns:a16="http://schemas.microsoft.com/office/drawing/2014/main" id="{B4FD969B-512E-4972-BFFB-D37F0D15902F}"/>
              </a:ext>
            </a:extLst>
          </p:cNvPr>
          <p:cNvSpPr>
            <a:spLocks noGrp="1"/>
          </p:cNvSpPr>
          <p:nvPr>
            <p:ph type="body" idx="1"/>
          </p:nvPr>
        </p:nvSpPr>
        <p:spPr/>
        <p:txBody>
          <a:bodyPr/>
          <a:lstStyle/>
          <a:p>
            <a:r>
              <a:rPr lang="en-US" dirty="0"/>
              <a:t>Management Review</a:t>
            </a:r>
          </a:p>
        </p:txBody>
      </p:sp>
      <p:sp>
        <p:nvSpPr>
          <p:cNvPr id="4" name="Content Placeholder 3">
            <a:extLst>
              <a:ext uri="{FF2B5EF4-FFF2-40B4-BE49-F238E27FC236}">
                <a16:creationId xmlns:a16="http://schemas.microsoft.com/office/drawing/2014/main" id="{3DE689BD-4D17-4A13-A3EC-24AF705E1FD5}"/>
              </a:ext>
            </a:extLst>
          </p:cNvPr>
          <p:cNvSpPr>
            <a:spLocks noGrp="1"/>
          </p:cNvSpPr>
          <p:nvPr>
            <p:ph sz="half" idx="2"/>
          </p:nvPr>
        </p:nvSpPr>
        <p:spPr/>
        <p:txBody>
          <a:bodyPr>
            <a:normAutofit fontScale="92500" lnSpcReduction="10000"/>
          </a:bodyPr>
          <a:lstStyle/>
          <a:p>
            <a:r>
              <a:rPr lang="en-US" dirty="0"/>
              <a:t>Works for agencies of all sizes</a:t>
            </a:r>
          </a:p>
          <a:p>
            <a:r>
              <a:rPr lang="en-US" dirty="0"/>
              <a:t>Helps to identify big picture trends</a:t>
            </a:r>
          </a:p>
          <a:p>
            <a:r>
              <a:rPr lang="en-US" dirty="0"/>
              <a:t>Serves as opportunity for ongoing training</a:t>
            </a:r>
          </a:p>
          <a:p>
            <a:r>
              <a:rPr lang="en-US" dirty="0"/>
              <a:t>Promotes consistency</a:t>
            </a:r>
          </a:p>
          <a:p>
            <a:r>
              <a:rPr lang="en-US" dirty="0"/>
              <a:t>Issues should be discussed and reviewed with staff as appropriate</a:t>
            </a:r>
          </a:p>
        </p:txBody>
      </p:sp>
      <p:sp>
        <p:nvSpPr>
          <p:cNvPr id="5" name="Text Placeholder 4">
            <a:extLst>
              <a:ext uri="{FF2B5EF4-FFF2-40B4-BE49-F238E27FC236}">
                <a16:creationId xmlns:a16="http://schemas.microsoft.com/office/drawing/2014/main" id="{53F889C9-97CC-48C1-804E-2BA61487FE4C}"/>
              </a:ext>
            </a:extLst>
          </p:cNvPr>
          <p:cNvSpPr>
            <a:spLocks noGrp="1"/>
          </p:cNvSpPr>
          <p:nvPr>
            <p:ph type="body" sz="quarter" idx="3"/>
          </p:nvPr>
        </p:nvSpPr>
        <p:spPr/>
        <p:txBody>
          <a:bodyPr/>
          <a:lstStyle/>
          <a:p>
            <a:r>
              <a:rPr lang="en-US" dirty="0"/>
              <a:t>Group/Peer Review</a:t>
            </a:r>
          </a:p>
        </p:txBody>
      </p:sp>
      <p:sp>
        <p:nvSpPr>
          <p:cNvPr id="6" name="Content Placeholder 5">
            <a:extLst>
              <a:ext uri="{FF2B5EF4-FFF2-40B4-BE49-F238E27FC236}">
                <a16:creationId xmlns:a16="http://schemas.microsoft.com/office/drawing/2014/main" id="{888EAE5F-627C-4E6D-8410-B2C074127FB5}"/>
              </a:ext>
            </a:extLst>
          </p:cNvPr>
          <p:cNvSpPr>
            <a:spLocks noGrp="1"/>
          </p:cNvSpPr>
          <p:nvPr>
            <p:ph sz="quarter" idx="4"/>
          </p:nvPr>
        </p:nvSpPr>
        <p:spPr/>
        <p:txBody>
          <a:bodyPr>
            <a:normAutofit fontScale="92500" lnSpcReduction="10000"/>
          </a:bodyPr>
          <a:lstStyle/>
          <a:p>
            <a:r>
              <a:rPr lang="en-US" dirty="0"/>
              <a:t>Have staff review either the same file or each other’s files</a:t>
            </a:r>
          </a:p>
          <a:p>
            <a:r>
              <a:rPr lang="en-US" dirty="0"/>
              <a:t>Empowers program staff</a:t>
            </a:r>
          </a:p>
          <a:p>
            <a:r>
              <a:rPr lang="en-US" dirty="0"/>
              <a:t>Ideal for agencies with multiple staff or volunteers</a:t>
            </a:r>
          </a:p>
          <a:p>
            <a:r>
              <a:rPr lang="en-US" dirty="0"/>
              <a:t>Helps to reinforce requirements and clarify misunderstandings</a:t>
            </a:r>
          </a:p>
          <a:p>
            <a:r>
              <a:rPr lang="en-US" dirty="0"/>
              <a:t>Allows for best practices to be shared and learned</a:t>
            </a:r>
          </a:p>
        </p:txBody>
      </p:sp>
    </p:spTree>
    <p:extLst>
      <p:ext uri="{BB962C8B-B14F-4D97-AF65-F5344CB8AC3E}">
        <p14:creationId xmlns:p14="http://schemas.microsoft.com/office/powerpoint/2010/main" val="3632712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RS_x0020_Doc_x0020_Type xmlns="df48b1a0-c88e-4917-b9fe-bbef79800618" xsi:nil="true"/>
    <Expiration_x0020_Basis_x0020_Date xmlns="ae6fd23a-7d08-462a-86d6-a3e6dd77083c">2020-10-26T04:00:00+00:00</Expiration_x0020_Basis_x0020_Date>
    <Year xmlns="ae6fd23a-7d08-462a-86d6-a3e6dd77083c" xsi:nil="true"/>
    <Retention_x0020_Period xmlns="ae6fd23a-7d08-462a-86d6-a3e6dd77083c" xsi:nil="true"/>
    <URL xmlns="http://schemas.microsoft.com/sharepoint/v3">
      <Url xsi:nil="true"/>
      <Description xsi:nil="true"/>
    </URL>
    <USCCB_x0020_Department xmlns="ae6fd23a-7d08-462a-86d6-a3e6dd77083c">MRS</USCCB_x0020_Departmen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1FF06F3C8FEA409A5744B4B799E482" ma:contentTypeVersion="26" ma:contentTypeDescription="Create a new document." ma:contentTypeScope="" ma:versionID="717823adb2170dc9cc3cb2f37ac353e7">
  <xsd:schema xmlns:xsd="http://www.w3.org/2001/XMLSchema" xmlns:xs="http://www.w3.org/2001/XMLSchema" xmlns:p="http://schemas.microsoft.com/office/2006/metadata/properties" xmlns:ns1="http://schemas.microsoft.com/sharepoint/v3" xmlns:ns3="ae6fd23a-7d08-462a-86d6-a3e6dd77083c" xmlns:ns4="df48b1a0-c88e-4917-b9fe-bbef79800618" xmlns:ns5="bfd6ad4d-0857-4f3c-9c5e-43fc5da2ebc5" xmlns:ns6="6ff6a9ae-87b1-46cd-bc6e-44754e44be59" targetNamespace="http://schemas.microsoft.com/office/2006/metadata/properties" ma:root="true" ma:fieldsID="e9803fa83b34ffbe897cc4df71cb2e91" ns1:_="" ns3:_="" ns4:_="" ns5:_="" ns6:_="">
    <xsd:import namespace="http://schemas.microsoft.com/sharepoint/v3"/>
    <xsd:import namespace="ae6fd23a-7d08-462a-86d6-a3e6dd77083c"/>
    <xsd:import namespace="df48b1a0-c88e-4917-b9fe-bbef79800618"/>
    <xsd:import namespace="bfd6ad4d-0857-4f3c-9c5e-43fc5da2ebc5"/>
    <xsd:import namespace="6ff6a9ae-87b1-46cd-bc6e-44754e44be59"/>
    <xsd:element name="properties">
      <xsd:complexType>
        <xsd:sequence>
          <xsd:element name="documentManagement">
            <xsd:complexType>
              <xsd:all>
                <xsd:element ref="ns3:Expiration_x0020_Basis_x0020_Date" minOccurs="0"/>
                <xsd:element ref="ns3:Retention_x0020_Period" minOccurs="0"/>
                <xsd:element ref="ns3:USCCB_x0020_Department" minOccurs="0"/>
                <xsd:element ref="ns3:Year" minOccurs="0"/>
                <xsd:element ref="ns4:MRS_x0020_Doc_x0020_Type" minOccurs="0"/>
                <xsd:element ref="ns1:URL" minOccurs="0"/>
                <xsd:element ref="ns5:SharedWithUsers" minOccurs="0"/>
                <xsd:element ref="ns5:SharedWithDetails" minOccurs="0"/>
                <xsd:element ref="ns6:MediaServiceMetadata" minOccurs="0"/>
                <xsd:element ref="ns6:MediaServiceFastMetadata"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4"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e6fd23a-7d08-462a-86d6-a3e6dd77083c" elementFormDefault="qualified">
    <xsd:import namespace="http://schemas.microsoft.com/office/2006/documentManagement/types"/>
    <xsd:import namespace="http://schemas.microsoft.com/office/infopath/2007/PartnerControls"/>
    <xsd:element name="Expiration_x0020_Basis_x0020_Date" ma:index="9" nillable="true" ma:displayName="Expiration Basis Date" ma:default="[today]" ma:format="DateOnly" ma:internalName="Expiration_x0020_Basis_x0020_Date">
      <xsd:simpleType>
        <xsd:restriction base="dms:DateTime"/>
      </xsd:simpleType>
    </xsd:element>
    <xsd:element name="Retention_x0020_Period" ma:index="10" nillable="true" ma:displayName="Retention Period" ma:format="Dropdown" ma:internalName="Retention_x0020_Period">
      <xsd:simpleType>
        <xsd:restriction base="dms:Choice">
          <xsd:enumeration value="1yr–Gen doc t/b deleted"/>
          <xsd:enumeration value="3yrs–Other doc t/b deleted"/>
          <xsd:enumeration value="5yrs–Gen doc t/b archived"/>
          <xsd:enumeration value="10yrs–Other doc t/b archived"/>
          <xsd:enumeration value="Indef–Doc to stay in SP"/>
        </xsd:restriction>
      </xsd:simpleType>
    </xsd:element>
    <xsd:element name="USCCB_x0020_Department" ma:index="11" nillable="true" ma:displayName="USCCB Department" ma:default="MRS" ma:format="Dropdown" ma:internalName="USCCB_x0020_Department">
      <xsd:simpleType>
        <xsd:union memberTypes="dms:Text">
          <xsd:simpleType>
            <xsd:restriction base="dms:Choice">
              <xsd:enumeration value="CCHD"/>
              <xsd:enumeration value="CCC"/>
              <xsd:enumeration value="CE"/>
              <xsd:enumeration value="CNS"/>
              <xsd:enumeration value="CYP"/>
              <xsd:enumeration value="CCLV"/>
              <xsd:enumeration value="COMM"/>
              <xsd:enumeration value="CDC"/>
              <xsd:enumeration value="DM"/>
              <xsd:enumeration value="DW"/>
              <xsd:enumeration value="DOC"/>
              <xsd:enumeration value="DSD"/>
              <xsd:enumeration value="EIA"/>
              <xsd:enumeration value="EC"/>
              <xsd:enumeration value="EXEC"/>
              <xsd:enumeration value="FB"/>
              <xsd:enumeration value="FA"/>
              <xsd:enumeration value="GC"/>
              <xsd:enumeration value="GS"/>
              <xsd:enumeration value="GR"/>
              <xsd:enumeration value="HR"/>
              <xsd:enumeration value="IT"/>
              <xsd:enumeration value="IJP"/>
              <xsd:enumeration value="JPHD"/>
              <xsd:enumeration value="LMFLY"/>
              <xsd:enumeration value="MR"/>
              <xsd:enumeration value="MRS"/>
              <xsd:enumeration value="NC"/>
              <xsd:enumeration value="PL"/>
              <xsd:enumeration value="PP"/>
              <xsd:enumeration value="PUB"/>
            </xsd:restriction>
          </xsd:simpleType>
        </xsd:union>
      </xsd:simpleType>
    </xsd:element>
    <xsd:element name="Year" ma:index="12" nillable="true" ma:displayName="Year" ma:internalName="Year">
      <xsd:simpleType>
        <xsd:restriction base="dms:Text">
          <xsd:maxLength value="4"/>
        </xsd:restriction>
      </xsd:simpleType>
    </xsd:element>
  </xsd:schema>
  <xsd:schema xmlns:xsd="http://www.w3.org/2001/XMLSchema" xmlns:xs="http://www.w3.org/2001/XMLSchema" xmlns:dms="http://schemas.microsoft.com/office/2006/documentManagement/types" xmlns:pc="http://schemas.microsoft.com/office/infopath/2007/PartnerControls" targetNamespace="df48b1a0-c88e-4917-b9fe-bbef79800618" elementFormDefault="qualified">
    <xsd:import namespace="http://schemas.microsoft.com/office/2006/documentManagement/types"/>
    <xsd:import namespace="http://schemas.microsoft.com/office/infopath/2007/PartnerControls"/>
    <xsd:element name="MRS_x0020_Doc_x0020_Type" ma:index="13" nillable="true" ma:displayName="MRS Doc Type" ma:format="Dropdown" ma:internalName="MRS_x0020_Doc_x0020_Type">
      <xsd:simpleType>
        <xsd:union memberTypes="dms:Text">
          <xsd:simpleType>
            <xsd:restriction base="dms:Choice">
              <xsd:enumeration value="Budgets and Plans"/>
              <xsd:enumeration value="Contracts and Grants"/>
              <xsd:enumeration value="Correspondence"/>
              <xsd:enumeration value="External"/>
              <xsd:enumeration value="Images:  MRS Photo Library - Licensed"/>
              <xsd:enumeration value="Images:  Refugee and Immigration Sites"/>
              <xsd:enumeration value="Images:  Staff Social Events"/>
              <xsd:enumeration value="Meetings:  Executive Advisory"/>
              <xsd:enumeration value="Meetings:  Staff"/>
              <xsd:enumeration value="Meetings:  Supervisors"/>
              <xsd:enumeration value="MRS"/>
              <xsd:enumeration value="Network"/>
              <xsd:enumeration value="New Staff Orientation"/>
              <xsd:enumeration value="Pastoral Statements"/>
              <xsd:enumeration value="Personnel"/>
              <xsd:enumeration value="Policies and Procedures"/>
              <xsd:enumeration value="Projects"/>
              <xsd:enumeration value="Proposals"/>
              <xsd:enumeration value="Pubs:  Advocacy"/>
              <xsd:enumeration value="Pubs:  Annual Reports"/>
              <xsd:enumeration value="Pubs:  Network"/>
              <xsd:enumeration value="Reports"/>
              <xsd:enumeration value="Resource Development"/>
              <xsd:enumeration value="Support"/>
              <xsd:enumeration value="Technical Assistance"/>
              <xsd:enumeration value="Testimony"/>
              <xsd:enumeration value="Training"/>
              <xsd:enumeration value="Trips"/>
              <xsd:enumeration value="USCCB"/>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fd6ad4d-0857-4f3c-9c5e-43fc5da2ebc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f6a9ae-87b1-46cd-bc6e-44754e44be59"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4A009-F8B2-48C3-AF20-BF859823E618}">
  <ds:schemaRefs>
    <ds:schemaRef ds:uri="http://schemas.microsoft.com/office/2006/metadata/properties"/>
    <ds:schemaRef ds:uri="http://schemas.microsoft.com/office/infopath/2007/PartnerControls"/>
    <ds:schemaRef ds:uri="df48b1a0-c88e-4917-b9fe-bbef79800618"/>
    <ds:schemaRef ds:uri="ae6fd23a-7d08-462a-86d6-a3e6dd77083c"/>
    <ds:schemaRef ds:uri="http://schemas.microsoft.com/sharepoint/v3"/>
  </ds:schemaRefs>
</ds:datastoreItem>
</file>

<file path=customXml/itemProps2.xml><?xml version="1.0" encoding="utf-8"?>
<ds:datastoreItem xmlns:ds="http://schemas.openxmlformats.org/officeDocument/2006/customXml" ds:itemID="{93AB17A3-6B4C-4EA3-BE42-4AFF908CF017}">
  <ds:schemaRefs>
    <ds:schemaRef ds:uri="http://schemas.microsoft.com/sharepoint/v3/contenttype/forms"/>
  </ds:schemaRefs>
</ds:datastoreItem>
</file>

<file path=customXml/itemProps3.xml><?xml version="1.0" encoding="utf-8"?>
<ds:datastoreItem xmlns:ds="http://schemas.openxmlformats.org/officeDocument/2006/customXml" ds:itemID="{B093BADF-9E89-4EBC-809F-C4E350FA1A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e6fd23a-7d08-462a-86d6-a3e6dd77083c"/>
    <ds:schemaRef ds:uri="df48b1a0-c88e-4917-b9fe-bbef79800618"/>
    <ds:schemaRef ds:uri="bfd6ad4d-0857-4f3c-9c5e-43fc5da2ebc5"/>
    <ds:schemaRef ds:uri="6ff6a9ae-87b1-46cd-bc6e-44754e44be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1132</TotalTime>
  <Words>3900</Words>
  <Application>Microsoft Office PowerPoint</Application>
  <PresentationFormat>Widescreen</PresentationFormat>
  <Paragraphs>335</Paragraphs>
  <Slides>31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I review a case file?</vt:lpstr>
      <vt:lpstr>How do I review a case file?</vt:lpstr>
      <vt:lpstr>PowerPoint Presentation</vt:lpstr>
      <vt:lpstr>PowerPoint Presentation</vt:lpstr>
      <vt:lpstr>PowerPoint Presentation</vt:lpstr>
      <vt:lpstr>PowerPoint Presentation</vt:lpstr>
      <vt:lpstr>Best Practice: Client Home Visits</vt:lpstr>
      <vt:lpstr>Best Practice: Client Home Visits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Drafting a Quality Assurance System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Peyton Smith</dc:creator>
  <cp:lastModifiedBy>Elizabeth Cirin Cione</cp:lastModifiedBy>
  <cp:revision>55</cp:revision>
  <dcterms:created xsi:type="dcterms:W3CDTF">2020-10-22T16:02:30Z</dcterms:created>
  <dcterms:modified xsi:type="dcterms:W3CDTF">2021-02-18T19:57:21Z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0x010100DB1FF06F3C8FEA409A5744B4B799E482</vt:lpwstr>
  </property>
</Properties>
</file>