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ink/ink1.xml" ContentType="application/inkml+xml"/>
  <Override PartName="/ppt/tags/tag13.xml" ContentType="application/vnd.openxmlformats-officedocument.presentationml.tags+xml"/>
  <Override PartName="/ppt/notesSlides/notesSlide12.xml" ContentType="application/vnd.openxmlformats-officedocument.presentationml.notesSlide+xml"/>
  <Override PartName="/ppt/comments/comment2.xml" ContentType="application/vnd.openxmlformats-officedocument.presentationml.comment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comments/comment3.xml" ContentType="application/vnd.openxmlformats-officedocument.presentationml.comment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comments/comment4.xml" ContentType="application/vnd.openxmlformats-officedocument.presentationml.comments+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omments/comment5.xml" ContentType="application/vnd.openxmlformats-officedocument.presentationml.comment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74" r:id="rId5"/>
    <p:sldId id="260" r:id="rId6"/>
    <p:sldId id="259" r:id="rId7"/>
    <p:sldId id="257" r:id="rId8"/>
    <p:sldId id="258" r:id="rId9"/>
    <p:sldId id="300" r:id="rId10"/>
    <p:sldId id="296" r:id="rId11"/>
    <p:sldId id="280" r:id="rId12"/>
    <p:sldId id="277" r:id="rId13"/>
    <p:sldId id="284" r:id="rId14"/>
    <p:sldId id="283" r:id="rId15"/>
    <p:sldId id="285" r:id="rId16"/>
    <p:sldId id="305" r:id="rId17"/>
    <p:sldId id="299" r:id="rId18"/>
    <p:sldId id="309" r:id="rId19"/>
    <p:sldId id="310" r:id="rId20"/>
    <p:sldId id="308" r:id="rId21"/>
    <p:sldId id="311" r:id="rId22"/>
    <p:sldId id="306" r:id="rId23"/>
    <p:sldId id="303" r:id="rId24"/>
    <p:sldId id="307" r:id="rId25"/>
    <p:sldId id="287" r:id="rId26"/>
    <p:sldId id="270"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Ross" initials="CR" lastIdx="4" clrIdx="0">
    <p:extLst>
      <p:ext uri="{19B8F6BF-5375-455C-9EA6-DF929625EA0E}">
        <p15:presenceInfo xmlns:p15="http://schemas.microsoft.com/office/powerpoint/2012/main" userId="S::CRoss@usccb.org::c548dd61-30e3-4812-ac03-46f5c6cf4d06" providerId="AD"/>
      </p:ext>
    </p:extLst>
  </p:cmAuthor>
  <p:cmAuthor id="2" name="Jacquelin Zubko-Cunha" initials="JZC" lastIdx="11" clrIdx="1">
    <p:extLst>
      <p:ext uri="{19B8F6BF-5375-455C-9EA6-DF929625EA0E}">
        <p15:presenceInfo xmlns:p15="http://schemas.microsoft.com/office/powerpoint/2012/main" userId="S::jzubko@usccb.org::c0f75b5d-4a87-4251-b72e-ea61361f686e" providerId="AD"/>
      </p:ext>
    </p:extLst>
  </p:cmAuthor>
  <p:cmAuthor id="3" name="Sarah Evans" initials="SE" lastIdx="3" clrIdx="2">
    <p:extLst>
      <p:ext uri="{19B8F6BF-5375-455C-9EA6-DF929625EA0E}">
        <p15:presenceInfo xmlns:p15="http://schemas.microsoft.com/office/powerpoint/2012/main" userId="S::SEvans@usccb.org::84d96db9-4018-478e-89a3-dba85e013a2b" providerId="AD"/>
      </p:ext>
    </p:extLst>
  </p:cmAuthor>
  <p:cmAuthor id="4" name="Peyton Smith" initials="PS" lastIdx="2" clrIdx="3">
    <p:extLst>
      <p:ext uri="{19B8F6BF-5375-455C-9EA6-DF929625EA0E}">
        <p15:presenceInfo xmlns:p15="http://schemas.microsoft.com/office/powerpoint/2012/main" userId="S::PSmith@usccb.org::27dab001-170f-4fa8-af7a-dfe0310cd5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E9D1D-AE68-464F-A3F8-250BDF899CDA}" v="99" dt="2021-01-14T18:44:13.719"/>
    <p1510:client id="{6465BDC8-C473-4A5A-A8C7-E32B00FC0C4D}" v="42" dt="2021-01-14T15:18:19.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90" autoAdjust="0"/>
  </p:normalViewPr>
  <p:slideViewPr>
    <p:cSldViewPr snapToGrid="0">
      <p:cViewPr varScale="1">
        <p:scale>
          <a:sx n="69" d="100"/>
          <a:sy n="69" d="100"/>
        </p:scale>
        <p:origin x="11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 Zubko-Cunha" userId="S::jzubko@usccb.org::c0f75b5d-4a87-4251-b72e-ea61361f686e" providerId="AD" clId="Web-{C607E22E-6E16-BB8E-A8FC-DF5CF7862369}"/>
    <pc:docChg chg="modSld">
      <pc:chgData name="Jacquelin Zubko-Cunha" userId="S::jzubko@usccb.org::c0f75b5d-4a87-4251-b72e-ea61361f686e" providerId="AD" clId="Web-{C607E22E-6E16-BB8E-A8FC-DF5CF7862369}" dt="2021-01-11T19:56:48.779" v="15"/>
      <pc:docMkLst>
        <pc:docMk/>
      </pc:docMkLst>
      <pc:sldChg chg="modSp delCm">
        <pc:chgData name="Jacquelin Zubko-Cunha" userId="S::jzubko@usccb.org::c0f75b5d-4a87-4251-b72e-ea61361f686e" providerId="AD" clId="Web-{C607E22E-6E16-BB8E-A8FC-DF5CF7862369}" dt="2021-01-11T19:51:56.750" v="11" actId="20577"/>
        <pc:sldMkLst>
          <pc:docMk/>
          <pc:sldMk cId="4196116347" sldId="283"/>
        </pc:sldMkLst>
        <pc:spChg chg="mod">
          <ac:chgData name="Jacquelin Zubko-Cunha" userId="S::jzubko@usccb.org::c0f75b5d-4a87-4251-b72e-ea61361f686e" providerId="AD" clId="Web-{C607E22E-6E16-BB8E-A8FC-DF5CF7862369}" dt="2021-01-11T19:51:56.750" v="11" actId="20577"/>
          <ac:spMkLst>
            <pc:docMk/>
            <pc:sldMk cId="4196116347" sldId="283"/>
            <ac:spMk id="9" creationId="{307B9306-EFE9-46DD-9A00-13A54F885291}"/>
          </ac:spMkLst>
        </pc:spChg>
      </pc:sldChg>
      <pc:sldChg chg="delCm">
        <pc:chgData name="Jacquelin Zubko-Cunha" userId="S::jzubko@usccb.org::c0f75b5d-4a87-4251-b72e-ea61361f686e" providerId="AD" clId="Web-{C607E22E-6E16-BB8E-A8FC-DF5CF7862369}" dt="2021-01-11T19:56:48.779" v="15"/>
        <pc:sldMkLst>
          <pc:docMk/>
          <pc:sldMk cId="3679948355" sldId="307"/>
        </pc:sldMkLst>
      </pc:sldChg>
      <pc:sldChg chg="addCm">
        <pc:chgData name="Jacquelin Zubko-Cunha" userId="S::jzubko@usccb.org::c0f75b5d-4a87-4251-b72e-ea61361f686e" providerId="AD" clId="Web-{C607E22E-6E16-BB8E-A8FC-DF5CF7862369}" dt="2021-01-11T19:56:20.498" v="14"/>
        <pc:sldMkLst>
          <pc:docMk/>
          <pc:sldMk cId="1213445521" sldId="308"/>
        </pc:sldMkLst>
      </pc:sldChg>
      <pc:sldChg chg="addCm">
        <pc:chgData name="Jacquelin Zubko-Cunha" userId="S::jzubko@usccb.org::c0f75b5d-4a87-4251-b72e-ea61361f686e" providerId="AD" clId="Web-{C607E22E-6E16-BB8E-A8FC-DF5CF7862369}" dt="2021-01-11T19:54:09.640" v="13"/>
        <pc:sldMkLst>
          <pc:docMk/>
          <pc:sldMk cId="1362627434" sldId="309"/>
        </pc:sldMkLst>
      </pc:sldChg>
    </pc:docChg>
  </pc:docChgLst>
  <pc:docChgLst>
    <pc:chgData name="Peyton Smith" userId="27dab001-170f-4fa8-af7a-dfe0310cd5ac" providerId="ADAL" clId="{6465BDC8-C473-4A5A-A8C7-E32B00FC0C4D}"/>
    <pc:docChg chg="undo custSel mod addSld delSld modSld">
      <pc:chgData name="Peyton Smith" userId="27dab001-170f-4fa8-af7a-dfe0310cd5ac" providerId="ADAL" clId="{6465BDC8-C473-4A5A-A8C7-E32B00FC0C4D}" dt="2021-01-14T15:18:19.684" v="2862" actId="1076"/>
      <pc:docMkLst>
        <pc:docMk/>
      </pc:docMkLst>
      <pc:sldChg chg="modSp">
        <pc:chgData name="Peyton Smith" userId="27dab001-170f-4fa8-af7a-dfe0310cd5ac" providerId="ADAL" clId="{6465BDC8-C473-4A5A-A8C7-E32B00FC0C4D}" dt="2021-01-12T18:45:18.117" v="10" actId="465"/>
        <pc:sldMkLst>
          <pc:docMk/>
          <pc:sldMk cId="195410432" sldId="257"/>
        </pc:sldMkLst>
        <pc:spChg chg="mod">
          <ac:chgData name="Peyton Smith" userId="27dab001-170f-4fa8-af7a-dfe0310cd5ac" providerId="ADAL" clId="{6465BDC8-C473-4A5A-A8C7-E32B00FC0C4D}" dt="2021-01-12T18:45:05.371" v="9" actId="465"/>
          <ac:spMkLst>
            <pc:docMk/>
            <pc:sldMk cId="195410432" sldId="257"/>
            <ac:spMk id="3" creationId="{D1BB2950-FD8B-4818-8514-5E0860921B86}"/>
          </ac:spMkLst>
        </pc:spChg>
        <pc:spChg chg="mod">
          <ac:chgData name="Peyton Smith" userId="27dab001-170f-4fa8-af7a-dfe0310cd5ac" providerId="ADAL" clId="{6465BDC8-C473-4A5A-A8C7-E32B00FC0C4D}" dt="2021-01-12T18:45:18.117" v="10" actId="465"/>
          <ac:spMkLst>
            <pc:docMk/>
            <pc:sldMk cId="195410432" sldId="257"/>
            <ac:spMk id="4" creationId="{3B054456-1C04-492A-8F78-7F8905A05A69}"/>
          </ac:spMkLst>
        </pc:spChg>
        <pc:spChg chg="mod">
          <ac:chgData name="Peyton Smith" userId="27dab001-170f-4fa8-af7a-dfe0310cd5ac" providerId="ADAL" clId="{6465BDC8-C473-4A5A-A8C7-E32B00FC0C4D}" dt="2021-01-12T18:45:05.371" v="9" actId="465"/>
          <ac:spMkLst>
            <pc:docMk/>
            <pc:sldMk cId="195410432" sldId="257"/>
            <ac:spMk id="5" creationId="{1560DBEE-898D-47F7-9E61-A94952BA2F7E}"/>
          </ac:spMkLst>
        </pc:spChg>
        <pc:spChg chg="mod">
          <ac:chgData name="Peyton Smith" userId="27dab001-170f-4fa8-af7a-dfe0310cd5ac" providerId="ADAL" clId="{6465BDC8-C473-4A5A-A8C7-E32B00FC0C4D}" dt="2021-01-12T18:45:18.117" v="10" actId="465"/>
          <ac:spMkLst>
            <pc:docMk/>
            <pc:sldMk cId="195410432" sldId="257"/>
            <ac:spMk id="6" creationId="{C4009A11-0AE5-4F95-8FD4-FB062D352D39}"/>
          </ac:spMkLst>
        </pc:spChg>
        <pc:spChg chg="mod">
          <ac:chgData name="Peyton Smith" userId="27dab001-170f-4fa8-af7a-dfe0310cd5ac" providerId="ADAL" clId="{6465BDC8-C473-4A5A-A8C7-E32B00FC0C4D}" dt="2021-01-12T18:45:05.371" v="9" actId="465"/>
          <ac:spMkLst>
            <pc:docMk/>
            <pc:sldMk cId="195410432" sldId="257"/>
            <ac:spMk id="8" creationId="{D5D71FD4-F45F-4C32-8751-5C30BD4B4959}"/>
          </ac:spMkLst>
        </pc:spChg>
        <pc:spChg chg="mod">
          <ac:chgData name="Peyton Smith" userId="27dab001-170f-4fa8-af7a-dfe0310cd5ac" providerId="ADAL" clId="{6465BDC8-C473-4A5A-A8C7-E32B00FC0C4D}" dt="2021-01-12T18:45:18.117" v="10" actId="465"/>
          <ac:spMkLst>
            <pc:docMk/>
            <pc:sldMk cId="195410432" sldId="257"/>
            <ac:spMk id="9" creationId="{C35F879C-DBA4-41DA-B2AA-389769804633}"/>
          </ac:spMkLst>
        </pc:spChg>
        <pc:spChg chg="mod">
          <ac:chgData name="Peyton Smith" userId="27dab001-170f-4fa8-af7a-dfe0310cd5ac" providerId="ADAL" clId="{6465BDC8-C473-4A5A-A8C7-E32B00FC0C4D}" dt="2021-01-12T18:45:05.371" v="9" actId="465"/>
          <ac:spMkLst>
            <pc:docMk/>
            <pc:sldMk cId="195410432" sldId="257"/>
            <ac:spMk id="10" creationId="{C6A0C0D8-0575-4564-822A-C07D669DC545}"/>
          </ac:spMkLst>
        </pc:spChg>
        <pc:spChg chg="mod">
          <ac:chgData name="Peyton Smith" userId="27dab001-170f-4fa8-af7a-dfe0310cd5ac" providerId="ADAL" clId="{6465BDC8-C473-4A5A-A8C7-E32B00FC0C4D}" dt="2021-01-12T18:45:18.117" v="10" actId="465"/>
          <ac:spMkLst>
            <pc:docMk/>
            <pc:sldMk cId="195410432" sldId="257"/>
            <ac:spMk id="11" creationId="{07B010B6-2FEC-4C21-8815-345DBCD3A9B6}"/>
          </ac:spMkLst>
        </pc:spChg>
      </pc:sldChg>
      <pc:sldChg chg="modSp">
        <pc:chgData name="Peyton Smith" userId="27dab001-170f-4fa8-af7a-dfe0310cd5ac" providerId="ADAL" clId="{6465BDC8-C473-4A5A-A8C7-E32B00FC0C4D}" dt="2021-01-12T18:47:16.509" v="30" actId="1076"/>
        <pc:sldMkLst>
          <pc:docMk/>
          <pc:sldMk cId="3754098750" sldId="258"/>
        </pc:sldMkLst>
        <pc:spChg chg="mod">
          <ac:chgData name="Peyton Smith" userId="27dab001-170f-4fa8-af7a-dfe0310cd5ac" providerId="ADAL" clId="{6465BDC8-C473-4A5A-A8C7-E32B00FC0C4D}" dt="2021-01-12T18:47:15.110" v="29" actId="1076"/>
          <ac:spMkLst>
            <pc:docMk/>
            <pc:sldMk cId="3754098750" sldId="258"/>
            <ac:spMk id="10" creationId="{071FE820-CEDE-41E3-A008-3D5E65517D92}"/>
          </ac:spMkLst>
        </pc:spChg>
        <pc:spChg chg="mod">
          <ac:chgData name="Peyton Smith" userId="27dab001-170f-4fa8-af7a-dfe0310cd5ac" providerId="ADAL" clId="{6465BDC8-C473-4A5A-A8C7-E32B00FC0C4D}" dt="2021-01-12T18:47:08.330" v="27" actId="465"/>
          <ac:spMkLst>
            <pc:docMk/>
            <pc:sldMk cId="3754098750" sldId="258"/>
            <ac:spMk id="11" creationId="{5836CF5A-AFD0-4897-B405-3B5164721B14}"/>
          </ac:spMkLst>
        </pc:spChg>
        <pc:spChg chg="mod">
          <ac:chgData name="Peyton Smith" userId="27dab001-170f-4fa8-af7a-dfe0310cd5ac" providerId="ADAL" clId="{6465BDC8-C473-4A5A-A8C7-E32B00FC0C4D}" dt="2021-01-12T18:47:16.509" v="30" actId="1076"/>
          <ac:spMkLst>
            <pc:docMk/>
            <pc:sldMk cId="3754098750" sldId="258"/>
            <ac:spMk id="12" creationId="{9D96D6CD-E2D3-4278-99AD-8D1F9AF0EEDB}"/>
          </ac:spMkLst>
        </pc:spChg>
        <pc:spChg chg="mod">
          <ac:chgData name="Peyton Smith" userId="27dab001-170f-4fa8-af7a-dfe0310cd5ac" providerId="ADAL" clId="{6465BDC8-C473-4A5A-A8C7-E32B00FC0C4D}" dt="2021-01-12T18:47:08.330" v="27" actId="465"/>
          <ac:spMkLst>
            <pc:docMk/>
            <pc:sldMk cId="3754098750" sldId="258"/>
            <ac:spMk id="13" creationId="{10662ACA-1DAC-48ED-B8F8-38AA2CADDD1F}"/>
          </ac:spMkLst>
        </pc:spChg>
        <pc:spChg chg="mod">
          <ac:chgData name="Peyton Smith" userId="27dab001-170f-4fa8-af7a-dfe0310cd5ac" providerId="ADAL" clId="{6465BDC8-C473-4A5A-A8C7-E32B00FC0C4D}" dt="2021-01-12T18:47:13.622" v="28" actId="1076"/>
          <ac:spMkLst>
            <pc:docMk/>
            <pc:sldMk cId="3754098750" sldId="258"/>
            <ac:spMk id="14" creationId="{A9C5F257-C6F8-4600-B637-AEFF447306D5}"/>
          </ac:spMkLst>
        </pc:spChg>
        <pc:spChg chg="mod">
          <ac:chgData name="Peyton Smith" userId="27dab001-170f-4fa8-af7a-dfe0310cd5ac" providerId="ADAL" clId="{6465BDC8-C473-4A5A-A8C7-E32B00FC0C4D}" dt="2021-01-12T18:47:08.330" v="27" actId="465"/>
          <ac:spMkLst>
            <pc:docMk/>
            <pc:sldMk cId="3754098750" sldId="258"/>
            <ac:spMk id="15" creationId="{5111615A-219C-4709-8D1F-AEC7FDEF256C}"/>
          </ac:spMkLst>
        </pc:spChg>
      </pc:sldChg>
      <pc:sldChg chg="modNotesTx">
        <pc:chgData name="Peyton Smith" userId="27dab001-170f-4fa8-af7a-dfe0310cd5ac" providerId="ADAL" clId="{6465BDC8-C473-4A5A-A8C7-E32B00FC0C4D}" dt="2021-01-12T18:39:23.624" v="0" actId="20577"/>
        <pc:sldMkLst>
          <pc:docMk/>
          <pc:sldMk cId="1490946676" sldId="259"/>
        </pc:sldMkLst>
      </pc:sldChg>
      <pc:sldChg chg="addSp modSp modAnim modNotesTx">
        <pc:chgData name="Peyton Smith" userId="27dab001-170f-4fa8-af7a-dfe0310cd5ac" providerId="ADAL" clId="{6465BDC8-C473-4A5A-A8C7-E32B00FC0C4D}" dt="2021-01-14T15:10:50.652" v="2860"/>
        <pc:sldMkLst>
          <pc:docMk/>
          <pc:sldMk cId="459970952" sldId="260"/>
        </pc:sldMkLst>
        <pc:spChg chg="mod">
          <ac:chgData name="Peyton Smith" userId="27dab001-170f-4fa8-af7a-dfe0310cd5ac" providerId="ADAL" clId="{6465BDC8-C473-4A5A-A8C7-E32B00FC0C4D}" dt="2021-01-12T18:52:05.244" v="121" actId="1076"/>
          <ac:spMkLst>
            <pc:docMk/>
            <pc:sldMk cId="459970952" sldId="260"/>
            <ac:spMk id="3" creationId="{46EE2E70-DCD0-4A61-9D3E-EA30AA887672}"/>
          </ac:spMkLst>
        </pc:spChg>
        <pc:spChg chg="mod">
          <ac:chgData name="Peyton Smith" userId="27dab001-170f-4fa8-af7a-dfe0310cd5ac" providerId="ADAL" clId="{6465BDC8-C473-4A5A-A8C7-E32B00FC0C4D}" dt="2021-01-12T18:52:05.244" v="121" actId="1076"/>
          <ac:spMkLst>
            <pc:docMk/>
            <pc:sldMk cId="459970952" sldId="260"/>
            <ac:spMk id="4" creationId="{8333C72B-2003-456C-ACE1-CDA6C47C154B}"/>
          </ac:spMkLst>
        </pc:spChg>
        <pc:spChg chg="mod">
          <ac:chgData name="Peyton Smith" userId="27dab001-170f-4fa8-af7a-dfe0310cd5ac" providerId="ADAL" clId="{6465BDC8-C473-4A5A-A8C7-E32B00FC0C4D}" dt="2021-01-12T18:52:05.244" v="121" actId="1076"/>
          <ac:spMkLst>
            <pc:docMk/>
            <pc:sldMk cId="459970952" sldId="260"/>
            <ac:spMk id="5" creationId="{EB6D1EB2-4A6D-4D9E-B7F3-7FE252DA79C8}"/>
          </ac:spMkLst>
        </pc:spChg>
        <pc:spChg chg="mod">
          <ac:chgData name="Peyton Smith" userId="27dab001-170f-4fa8-af7a-dfe0310cd5ac" providerId="ADAL" clId="{6465BDC8-C473-4A5A-A8C7-E32B00FC0C4D}" dt="2021-01-12T18:52:31.358" v="127" actId="1076"/>
          <ac:spMkLst>
            <pc:docMk/>
            <pc:sldMk cId="459970952" sldId="260"/>
            <ac:spMk id="7" creationId="{381FC18D-3CE4-40A5-9178-17FED8F1589F}"/>
          </ac:spMkLst>
        </pc:spChg>
        <pc:spChg chg="mod">
          <ac:chgData name="Peyton Smith" userId="27dab001-170f-4fa8-af7a-dfe0310cd5ac" providerId="ADAL" clId="{6465BDC8-C473-4A5A-A8C7-E32B00FC0C4D}" dt="2021-01-12T18:52:31.358" v="127" actId="1076"/>
          <ac:spMkLst>
            <pc:docMk/>
            <pc:sldMk cId="459970952" sldId="260"/>
            <ac:spMk id="8" creationId="{5AAF7F9D-9406-4702-9C38-2D78212704EB}"/>
          </ac:spMkLst>
        </pc:spChg>
        <pc:spChg chg="mod">
          <ac:chgData name="Peyton Smith" userId="27dab001-170f-4fa8-af7a-dfe0310cd5ac" providerId="ADAL" clId="{6465BDC8-C473-4A5A-A8C7-E32B00FC0C4D}" dt="2021-01-12T18:52:31.358" v="127" actId="1076"/>
          <ac:spMkLst>
            <pc:docMk/>
            <pc:sldMk cId="459970952" sldId="260"/>
            <ac:spMk id="9" creationId="{D9B3A551-F144-424F-A417-E2F297ADDD0F}"/>
          </ac:spMkLst>
        </pc:spChg>
        <pc:spChg chg="mod">
          <ac:chgData name="Peyton Smith" userId="27dab001-170f-4fa8-af7a-dfe0310cd5ac" providerId="ADAL" clId="{6465BDC8-C473-4A5A-A8C7-E32B00FC0C4D}" dt="2021-01-13T18:35:09.792" v="1725" actId="1076"/>
          <ac:spMkLst>
            <pc:docMk/>
            <pc:sldMk cId="459970952" sldId="260"/>
            <ac:spMk id="11" creationId="{C89720BA-B21D-4DA2-A2AA-A89F58EBC414}"/>
          </ac:spMkLst>
        </pc:spChg>
        <pc:spChg chg="add mod">
          <ac:chgData name="Peyton Smith" userId="27dab001-170f-4fa8-af7a-dfe0310cd5ac" providerId="ADAL" clId="{6465BDC8-C473-4A5A-A8C7-E32B00FC0C4D}" dt="2021-01-13T18:39:56.838" v="1824" actId="164"/>
          <ac:spMkLst>
            <pc:docMk/>
            <pc:sldMk cId="459970952" sldId="260"/>
            <ac:spMk id="14" creationId="{B15257FA-347F-4A11-BED1-E8DA8A7B0629}"/>
          </ac:spMkLst>
        </pc:spChg>
        <pc:spChg chg="add mod">
          <ac:chgData name="Peyton Smith" userId="27dab001-170f-4fa8-af7a-dfe0310cd5ac" providerId="ADAL" clId="{6465BDC8-C473-4A5A-A8C7-E32B00FC0C4D}" dt="2021-01-12T18:52:05.244" v="121" actId="1076"/>
          <ac:spMkLst>
            <pc:docMk/>
            <pc:sldMk cId="459970952" sldId="260"/>
            <ac:spMk id="19" creationId="{E70809E7-B725-4A32-8418-DB7DEA7F30C3}"/>
          </ac:spMkLst>
        </pc:spChg>
        <pc:spChg chg="add mod">
          <ac:chgData name="Peyton Smith" userId="27dab001-170f-4fa8-af7a-dfe0310cd5ac" providerId="ADAL" clId="{6465BDC8-C473-4A5A-A8C7-E32B00FC0C4D}" dt="2021-01-12T18:52:31.358" v="127" actId="1076"/>
          <ac:spMkLst>
            <pc:docMk/>
            <pc:sldMk cId="459970952" sldId="260"/>
            <ac:spMk id="20" creationId="{9FF05825-2C76-4065-B050-79CD488EA2B5}"/>
          </ac:spMkLst>
        </pc:spChg>
        <pc:spChg chg="mod">
          <ac:chgData name="Peyton Smith" userId="27dab001-170f-4fa8-af7a-dfe0310cd5ac" providerId="ADAL" clId="{6465BDC8-C473-4A5A-A8C7-E32B00FC0C4D}" dt="2021-01-12T18:51:05.661" v="89" actId="1076"/>
          <ac:spMkLst>
            <pc:docMk/>
            <pc:sldMk cId="459970952" sldId="260"/>
            <ac:spMk id="27" creationId="{45F75A25-2FF4-4C33-95D8-D05E8BCE7225}"/>
          </ac:spMkLst>
        </pc:spChg>
        <pc:spChg chg="add mod">
          <ac:chgData name="Peyton Smith" userId="27dab001-170f-4fa8-af7a-dfe0310cd5ac" providerId="ADAL" clId="{6465BDC8-C473-4A5A-A8C7-E32B00FC0C4D}" dt="2021-01-13T18:39:56.838" v="1824" actId="164"/>
          <ac:spMkLst>
            <pc:docMk/>
            <pc:sldMk cId="459970952" sldId="260"/>
            <ac:spMk id="28" creationId="{471000A1-C773-47ED-A3F8-396522336402}"/>
          </ac:spMkLst>
        </pc:spChg>
        <pc:grpChg chg="add mod">
          <ac:chgData name="Peyton Smith" userId="27dab001-170f-4fa8-af7a-dfe0310cd5ac" providerId="ADAL" clId="{6465BDC8-C473-4A5A-A8C7-E32B00FC0C4D}" dt="2021-01-14T15:10:48.129" v="2859" actId="164"/>
          <ac:grpSpMkLst>
            <pc:docMk/>
            <pc:sldMk cId="459970952" sldId="260"/>
            <ac:grpSpMk id="15" creationId="{38BB5CC2-EF1E-4A1A-B778-03992C57B3E8}"/>
          </ac:grpSpMkLst>
        </pc:grpChg>
        <pc:grpChg chg="add mod">
          <ac:chgData name="Peyton Smith" userId="27dab001-170f-4fa8-af7a-dfe0310cd5ac" providerId="ADAL" clId="{6465BDC8-C473-4A5A-A8C7-E32B00FC0C4D}" dt="2021-01-14T15:10:48.129" v="2859" actId="164"/>
          <ac:grpSpMkLst>
            <pc:docMk/>
            <pc:sldMk cId="459970952" sldId="260"/>
            <ac:grpSpMk id="21" creationId="{461936F4-1E30-4004-9307-BE0A720F1BD1}"/>
          </ac:grpSpMkLst>
        </pc:grpChg>
        <pc:grpChg chg="mod">
          <ac:chgData name="Peyton Smith" userId="27dab001-170f-4fa8-af7a-dfe0310cd5ac" providerId="ADAL" clId="{6465BDC8-C473-4A5A-A8C7-E32B00FC0C4D}" dt="2021-01-12T18:51:05.661" v="89" actId="1076"/>
          <ac:grpSpMkLst>
            <pc:docMk/>
            <pc:sldMk cId="459970952" sldId="260"/>
            <ac:grpSpMk id="22" creationId="{85975A4F-2062-4626-BB88-A3AD7D38D795}"/>
          </ac:grpSpMkLst>
        </pc:grpChg>
        <pc:picChg chg="add mod modCrop">
          <ac:chgData name="Peyton Smith" userId="27dab001-170f-4fa8-af7a-dfe0310cd5ac" providerId="ADAL" clId="{6465BDC8-C473-4A5A-A8C7-E32B00FC0C4D}" dt="2021-01-13T18:39:56.838" v="1824" actId="164"/>
          <ac:picMkLst>
            <pc:docMk/>
            <pc:sldMk cId="459970952" sldId="260"/>
            <ac:picMk id="13" creationId="{FA398AE1-4504-414E-81DE-8CE7D827A71B}"/>
          </ac:picMkLst>
        </pc:picChg>
        <pc:cxnChg chg="add mod">
          <ac:chgData name="Peyton Smith" userId="27dab001-170f-4fa8-af7a-dfe0310cd5ac" providerId="ADAL" clId="{6465BDC8-C473-4A5A-A8C7-E32B00FC0C4D}" dt="2021-01-14T15:10:48.129" v="2859" actId="164"/>
          <ac:cxnSpMkLst>
            <pc:docMk/>
            <pc:sldMk cId="459970952" sldId="260"/>
            <ac:cxnSpMk id="17" creationId="{AA456F1C-AC64-4875-BB81-46A0555AA72C}"/>
          </ac:cxnSpMkLst>
        </pc:cxnChg>
      </pc:sldChg>
      <pc:sldChg chg="delSp modSp del modNotesTx">
        <pc:chgData name="Peyton Smith" userId="27dab001-170f-4fa8-af7a-dfe0310cd5ac" providerId="ADAL" clId="{6465BDC8-C473-4A5A-A8C7-E32B00FC0C4D}" dt="2021-01-14T14:42:36.787" v="2498" actId="2696"/>
        <pc:sldMkLst>
          <pc:docMk/>
          <pc:sldMk cId="1826320979" sldId="266"/>
        </pc:sldMkLst>
        <pc:spChg chg="mod">
          <ac:chgData name="Peyton Smith" userId="27dab001-170f-4fa8-af7a-dfe0310cd5ac" providerId="ADAL" clId="{6465BDC8-C473-4A5A-A8C7-E32B00FC0C4D}" dt="2021-01-12T18:53:18.109" v="131" actId="1076"/>
          <ac:spMkLst>
            <pc:docMk/>
            <pc:sldMk cId="1826320979" sldId="266"/>
            <ac:spMk id="2" creationId="{F2A68DDA-51E2-4BD9-A822-E7C1DFE1BAC1}"/>
          </ac:spMkLst>
        </pc:spChg>
        <pc:spChg chg="mod">
          <ac:chgData name="Peyton Smith" userId="27dab001-170f-4fa8-af7a-dfe0310cd5ac" providerId="ADAL" clId="{6465BDC8-C473-4A5A-A8C7-E32B00FC0C4D}" dt="2021-01-12T18:53:26.901" v="132" actId="1076"/>
          <ac:spMkLst>
            <pc:docMk/>
            <pc:sldMk cId="1826320979" sldId="266"/>
            <ac:spMk id="3" creationId="{D0CB8666-55BE-4160-98B9-86E9DFB380A7}"/>
          </ac:spMkLst>
        </pc:spChg>
        <pc:spChg chg="del">
          <ac:chgData name="Peyton Smith" userId="27dab001-170f-4fa8-af7a-dfe0310cd5ac" providerId="ADAL" clId="{6465BDC8-C473-4A5A-A8C7-E32B00FC0C4D}" dt="2021-01-12T18:53:04.033" v="129" actId="478"/>
          <ac:spMkLst>
            <pc:docMk/>
            <pc:sldMk cId="1826320979" sldId="266"/>
            <ac:spMk id="9" creationId="{E4A0EE69-4161-4F04-B4B0-4B0AD78D66E9}"/>
          </ac:spMkLst>
        </pc:spChg>
        <pc:spChg chg="mod">
          <ac:chgData name="Peyton Smith" userId="27dab001-170f-4fa8-af7a-dfe0310cd5ac" providerId="ADAL" clId="{6465BDC8-C473-4A5A-A8C7-E32B00FC0C4D}" dt="2021-01-12T18:53:26.901" v="132" actId="1076"/>
          <ac:spMkLst>
            <pc:docMk/>
            <pc:sldMk cId="1826320979" sldId="266"/>
            <ac:spMk id="10" creationId="{1B474D73-94F3-4C13-B6B4-BFD5BEDB9FA1}"/>
          </ac:spMkLst>
        </pc:spChg>
        <pc:spChg chg="mod">
          <ac:chgData name="Peyton Smith" userId="27dab001-170f-4fa8-af7a-dfe0310cd5ac" providerId="ADAL" clId="{6465BDC8-C473-4A5A-A8C7-E32B00FC0C4D}" dt="2021-01-12T18:53:26.901" v="132" actId="1076"/>
          <ac:spMkLst>
            <pc:docMk/>
            <pc:sldMk cId="1826320979" sldId="266"/>
            <ac:spMk id="24" creationId="{D1A762A0-F6DD-48F3-9FC2-0BE7913ABD42}"/>
          </ac:spMkLst>
        </pc:spChg>
        <pc:spChg chg="mod">
          <ac:chgData name="Peyton Smith" userId="27dab001-170f-4fa8-af7a-dfe0310cd5ac" providerId="ADAL" clId="{6465BDC8-C473-4A5A-A8C7-E32B00FC0C4D}" dt="2021-01-12T18:53:26.901" v="132" actId="1076"/>
          <ac:spMkLst>
            <pc:docMk/>
            <pc:sldMk cId="1826320979" sldId="266"/>
            <ac:spMk id="34" creationId="{AD67E25C-34DD-4D12-A5A2-DF307A520BCB}"/>
          </ac:spMkLst>
        </pc:spChg>
        <pc:spChg chg="mod">
          <ac:chgData name="Peyton Smith" userId="27dab001-170f-4fa8-af7a-dfe0310cd5ac" providerId="ADAL" clId="{6465BDC8-C473-4A5A-A8C7-E32B00FC0C4D}" dt="2021-01-12T18:53:26.901" v="132" actId="1076"/>
          <ac:spMkLst>
            <pc:docMk/>
            <pc:sldMk cId="1826320979" sldId="266"/>
            <ac:spMk id="41" creationId="{A59D3B1B-6AA2-4543-959B-AE4FFC129760}"/>
          </ac:spMkLst>
        </pc:spChg>
        <pc:spChg chg="mod">
          <ac:chgData name="Peyton Smith" userId="27dab001-170f-4fa8-af7a-dfe0310cd5ac" providerId="ADAL" clId="{6465BDC8-C473-4A5A-A8C7-E32B00FC0C4D}" dt="2021-01-12T18:53:26.901" v="132" actId="1076"/>
          <ac:spMkLst>
            <pc:docMk/>
            <pc:sldMk cId="1826320979" sldId="266"/>
            <ac:spMk id="66" creationId="{7E381196-C033-42AE-ADF5-E795EA57B2F5}"/>
          </ac:spMkLst>
        </pc:spChg>
        <pc:grpChg chg="mod">
          <ac:chgData name="Peyton Smith" userId="27dab001-170f-4fa8-af7a-dfe0310cd5ac" providerId="ADAL" clId="{6465BDC8-C473-4A5A-A8C7-E32B00FC0C4D}" dt="2021-01-12T18:53:26.901" v="132" actId="1076"/>
          <ac:grpSpMkLst>
            <pc:docMk/>
            <pc:sldMk cId="1826320979" sldId="266"/>
            <ac:grpSpMk id="29" creationId="{B39EB0FF-FCE8-47CD-91AE-3E94A2027005}"/>
          </ac:grpSpMkLst>
        </pc:grpChg>
        <pc:grpChg chg="mod">
          <ac:chgData name="Peyton Smith" userId="27dab001-170f-4fa8-af7a-dfe0310cd5ac" providerId="ADAL" clId="{6465BDC8-C473-4A5A-A8C7-E32B00FC0C4D}" dt="2021-01-12T18:53:26.901" v="132" actId="1076"/>
          <ac:grpSpMkLst>
            <pc:docMk/>
            <pc:sldMk cId="1826320979" sldId="266"/>
            <ac:grpSpMk id="36" creationId="{17A4B9BE-3E07-4920-B066-F52FEE721373}"/>
          </ac:grpSpMkLst>
        </pc:grpChg>
        <pc:grpChg chg="mod">
          <ac:chgData name="Peyton Smith" userId="27dab001-170f-4fa8-af7a-dfe0310cd5ac" providerId="ADAL" clId="{6465BDC8-C473-4A5A-A8C7-E32B00FC0C4D}" dt="2021-01-12T18:53:26.901" v="132" actId="1076"/>
          <ac:grpSpMkLst>
            <pc:docMk/>
            <pc:sldMk cId="1826320979" sldId="266"/>
            <ac:grpSpMk id="61" creationId="{DCACB8E6-5A39-4B7B-AE04-D6AC24F11127}"/>
          </ac:grpSpMkLst>
        </pc:grpChg>
        <pc:picChg chg="mod">
          <ac:chgData name="Peyton Smith" userId="27dab001-170f-4fa8-af7a-dfe0310cd5ac" providerId="ADAL" clId="{6465BDC8-C473-4A5A-A8C7-E32B00FC0C4D}" dt="2021-01-12T18:53:26.901" v="132" actId="1076"/>
          <ac:picMkLst>
            <pc:docMk/>
            <pc:sldMk cId="1826320979" sldId="266"/>
            <ac:picMk id="4" creationId="{0F3C0ED6-2255-4DA5-8202-FDC34A327748}"/>
          </ac:picMkLst>
        </pc:picChg>
      </pc:sldChg>
      <pc:sldChg chg="modSp modNotesTx">
        <pc:chgData name="Peyton Smith" userId="27dab001-170f-4fa8-af7a-dfe0310cd5ac" providerId="ADAL" clId="{6465BDC8-C473-4A5A-A8C7-E32B00FC0C4D}" dt="2021-01-14T15:18:19.684" v="2862" actId="1076"/>
        <pc:sldMkLst>
          <pc:docMk/>
          <pc:sldMk cId="4050288960" sldId="277"/>
        </pc:sldMkLst>
        <pc:spChg chg="mod">
          <ac:chgData name="Peyton Smith" userId="27dab001-170f-4fa8-af7a-dfe0310cd5ac" providerId="ADAL" clId="{6465BDC8-C473-4A5A-A8C7-E32B00FC0C4D}" dt="2021-01-14T15:18:11.587" v="2861" actId="1076"/>
          <ac:spMkLst>
            <pc:docMk/>
            <pc:sldMk cId="4050288960" sldId="277"/>
            <ac:spMk id="6" creationId="{D050446B-A743-4C20-9E9C-5E82EB263774}"/>
          </ac:spMkLst>
        </pc:spChg>
        <pc:spChg chg="mod">
          <ac:chgData name="Peyton Smith" userId="27dab001-170f-4fa8-af7a-dfe0310cd5ac" providerId="ADAL" clId="{6465BDC8-C473-4A5A-A8C7-E32B00FC0C4D}" dt="2021-01-14T15:18:19.684" v="2862" actId="1076"/>
          <ac:spMkLst>
            <pc:docMk/>
            <pc:sldMk cId="4050288960" sldId="277"/>
            <ac:spMk id="11" creationId="{C89720BA-B21D-4DA2-A2AA-A89F58EBC414}"/>
          </ac:spMkLst>
        </pc:spChg>
        <pc:picChg chg="mod">
          <ac:chgData name="Peyton Smith" userId="27dab001-170f-4fa8-af7a-dfe0310cd5ac" providerId="ADAL" clId="{6465BDC8-C473-4A5A-A8C7-E32B00FC0C4D}" dt="2021-01-14T15:18:19.684" v="2862" actId="1076"/>
          <ac:picMkLst>
            <pc:docMk/>
            <pc:sldMk cId="4050288960" sldId="277"/>
            <ac:picMk id="3" creationId="{63BA5978-2B9F-4588-B6A0-47E10CBEA080}"/>
          </ac:picMkLst>
        </pc:picChg>
        <pc:picChg chg="mod">
          <ac:chgData name="Peyton Smith" userId="27dab001-170f-4fa8-af7a-dfe0310cd5ac" providerId="ADAL" clId="{6465BDC8-C473-4A5A-A8C7-E32B00FC0C4D}" dt="2021-01-14T15:18:19.684" v="2862" actId="1076"/>
          <ac:picMkLst>
            <pc:docMk/>
            <pc:sldMk cId="4050288960" sldId="277"/>
            <ac:picMk id="5" creationId="{03EBEFEF-6750-47BC-9151-5E3C740CCD97}"/>
          </ac:picMkLst>
        </pc:picChg>
      </pc:sldChg>
      <pc:sldChg chg="modSp modNotesTx">
        <pc:chgData name="Peyton Smith" userId="27dab001-170f-4fa8-af7a-dfe0310cd5ac" providerId="ADAL" clId="{6465BDC8-C473-4A5A-A8C7-E32B00FC0C4D}" dt="2021-01-13T15:31:22.777" v="1346" actId="20577"/>
        <pc:sldMkLst>
          <pc:docMk/>
          <pc:sldMk cId="736276865" sldId="280"/>
        </pc:sldMkLst>
        <pc:spChg chg="ord">
          <ac:chgData name="Peyton Smith" userId="27dab001-170f-4fa8-af7a-dfe0310cd5ac" providerId="ADAL" clId="{6465BDC8-C473-4A5A-A8C7-E32B00FC0C4D}" dt="2021-01-12T18:50:09.296" v="85" actId="167"/>
          <ac:spMkLst>
            <pc:docMk/>
            <pc:sldMk cId="736276865" sldId="280"/>
            <ac:spMk id="28" creationId="{6D3C57D3-304F-4DA9-81B6-A77429A6524E}"/>
          </ac:spMkLst>
        </pc:spChg>
        <pc:picChg chg="mod">
          <ac:chgData name="Peyton Smith" userId="27dab001-170f-4fa8-af7a-dfe0310cd5ac" providerId="ADAL" clId="{6465BDC8-C473-4A5A-A8C7-E32B00FC0C4D}" dt="2021-01-12T18:50:05.397" v="84" actId="1076"/>
          <ac:picMkLst>
            <pc:docMk/>
            <pc:sldMk cId="736276865" sldId="280"/>
            <ac:picMk id="4" creationId="{4D1D02E5-20AE-4352-93CC-4D477FF880EC}"/>
          </ac:picMkLst>
        </pc:picChg>
        <pc:picChg chg="mod">
          <ac:chgData name="Peyton Smith" userId="27dab001-170f-4fa8-af7a-dfe0310cd5ac" providerId="ADAL" clId="{6465BDC8-C473-4A5A-A8C7-E32B00FC0C4D}" dt="2021-01-12T18:50:01.797" v="83" actId="1076"/>
          <ac:picMkLst>
            <pc:docMk/>
            <pc:sldMk cId="736276865" sldId="280"/>
            <ac:picMk id="5" creationId="{ED8A0DAA-D3A2-48FF-B207-DAC9AA7000F7}"/>
          </ac:picMkLst>
        </pc:picChg>
      </pc:sldChg>
      <pc:sldChg chg="modSp modNotesTx">
        <pc:chgData name="Peyton Smith" userId="27dab001-170f-4fa8-af7a-dfe0310cd5ac" providerId="ADAL" clId="{6465BDC8-C473-4A5A-A8C7-E32B00FC0C4D}" dt="2021-01-14T14:42:56.648" v="2515" actId="20577"/>
        <pc:sldMkLst>
          <pc:docMk/>
          <pc:sldMk cId="4196116347" sldId="283"/>
        </pc:sldMkLst>
        <pc:spChg chg="mod">
          <ac:chgData name="Peyton Smith" userId="27dab001-170f-4fa8-af7a-dfe0310cd5ac" providerId="ADAL" clId="{6465BDC8-C473-4A5A-A8C7-E32B00FC0C4D}" dt="2021-01-13T15:36:55.216" v="1722" actId="1076"/>
          <ac:spMkLst>
            <pc:docMk/>
            <pc:sldMk cId="4196116347" sldId="283"/>
            <ac:spMk id="3" creationId="{BA045DF2-8B47-4B6D-BB3B-A8E8868AEA79}"/>
          </ac:spMkLst>
        </pc:spChg>
        <pc:spChg chg="mod">
          <ac:chgData name="Peyton Smith" userId="27dab001-170f-4fa8-af7a-dfe0310cd5ac" providerId="ADAL" clId="{6465BDC8-C473-4A5A-A8C7-E32B00FC0C4D}" dt="2021-01-13T15:36:55.216" v="1722" actId="1076"/>
          <ac:spMkLst>
            <pc:docMk/>
            <pc:sldMk cId="4196116347" sldId="283"/>
            <ac:spMk id="6" creationId="{D050446B-A743-4C20-9E9C-5E82EB263774}"/>
          </ac:spMkLst>
        </pc:spChg>
        <pc:spChg chg="mod">
          <ac:chgData name="Peyton Smith" userId="27dab001-170f-4fa8-af7a-dfe0310cd5ac" providerId="ADAL" clId="{6465BDC8-C473-4A5A-A8C7-E32B00FC0C4D}" dt="2021-01-13T15:36:58.797" v="1723" actId="1076"/>
          <ac:spMkLst>
            <pc:docMk/>
            <pc:sldMk cId="4196116347" sldId="283"/>
            <ac:spMk id="9" creationId="{307B9306-EFE9-46DD-9A00-13A54F885291}"/>
          </ac:spMkLst>
        </pc:spChg>
        <pc:picChg chg="mod">
          <ac:chgData name="Peyton Smith" userId="27dab001-170f-4fa8-af7a-dfe0310cd5ac" providerId="ADAL" clId="{6465BDC8-C473-4A5A-A8C7-E32B00FC0C4D}" dt="2021-01-13T15:36:55.216" v="1722" actId="1076"/>
          <ac:picMkLst>
            <pc:docMk/>
            <pc:sldMk cId="4196116347" sldId="283"/>
            <ac:picMk id="7" creationId="{20C32BCC-86CC-44D5-9C17-F1A39C84082D}"/>
          </ac:picMkLst>
        </pc:picChg>
        <pc:picChg chg="mod">
          <ac:chgData name="Peyton Smith" userId="27dab001-170f-4fa8-af7a-dfe0310cd5ac" providerId="ADAL" clId="{6465BDC8-C473-4A5A-A8C7-E32B00FC0C4D}" dt="2021-01-13T15:36:55.216" v="1722" actId="1076"/>
          <ac:picMkLst>
            <pc:docMk/>
            <pc:sldMk cId="4196116347" sldId="283"/>
            <ac:picMk id="8" creationId="{238EC9BB-13FD-4AF4-A7C6-9241E746A446}"/>
          </ac:picMkLst>
        </pc:picChg>
        <pc:picChg chg="mod">
          <ac:chgData name="Peyton Smith" userId="27dab001-170f-4fa8-af7a-dfe0310cd5ac" providerId="ADAL" clId="{6465BDC8-C473-4A5A-A8C7-E32B00FC0C4D}" dt="2021-01-13T15:36:55.216" v="1722" actId="1076"/>
          <ac:picMkLst>
            <pc:docMk/>
            <pc:sldMk cId="4196116347" sldId="283"/>
            <ac:picMk id="10" creationId="{8B6983DB-2D7B-4F4D-8CAE-F9F31FA43C55}"/>
          </ac:picMkLst>
        </pc:picChg>
        <pc:inkChg chg="mod">
          <ac:chgData name="Peyton Smith" userId="27dab001-170f-4fa8-af7a-dfe0310cd5ac" providerId="ADAL" clId="{6465BDC8-C473-4A5A-A8C7-E32B00FC0C4D}" dt="2021-01-13T15:36:55.216" v="1722" actId="1076"/>
          <ac:inkMkLst>
            <pc:docMk/>
            <pc:sldMk cId="4196116347" sldId="283"/>
            <ac:inkMk id="17" creationId="{9C075F76-5551-4C48-8C50-681082F3456D}"/>
          </ac:inkMkLst>
        </pc:inkChg>
        <pc:cxnChg chg="mod">
          <ac:chgData name="Peyton Smith" userId="27dab001-170f-4fa8-af7a-dfe0310cd5ac" providerId="ADAL" clId="{6465BDC8-C473-4A5A-A8C7-E32B00FC0C4D}" dt="2021-01-13T15:36:55.216" v="1722" actId="1076"/>
          <ac:cxnSpMkLst>
            <pc:docMk/>
            <pc:sldMk cId="4196116347" sldId="283"/>
            <ac:cxnSpMk id="12" creationId="{0EF87AA1-EBDE-4039-92D8-5D02BB198452}"/>
          </ac:cxnSpMkLst>
        </pc:cxnChg>
      </pc:sldChg>
      <pc:sldChg chg="modSp modNotesTx">
        <pc:chgData name="Peyton Smith" userId="27dab001-170f-4fa8-af7a-dfe0310cd5ac" providerId="ADAL" clId="{6465BDC8-C473-4A5A-A8C7-E32B00FC0C4D}" dt="2021-01-13T15:36:04.301" v="1721" actId="20577"/>
        <pc:sldMkLst>
          <pc:docMk/>
          <pc:sldMk cId="2643824086" sldId="284"/>
        </pc:sldMkLst>
        <pc:picChg chg="mod">
          <ac:chgData name="Peyton Smith" userId="27dab001-170f-4fa8-af7a-dfe0310cd5ac" providerId="ADAL" clId="{6465BDC8-C473-4A5A-A8C7-E32B00FC0C4D}" dt="2021-01-12T18:50:42.237" v="88" actId="1076"/>
          <ac:picMkLst>
            <pc:docMk/>
            <pc:sldMk cId="2643824086" sldId="284"/>
            <ac:picMk id="29" creationId="{F3AAEA24-04B3-4E15-86B1-8FE3EA35A48A}"/>
          </ac:picMkLst>
        </pc:picChg>
        <pc:picChg chg="mod">
          <ac:chgData name="Peyton Smith" userId="27dab001-170f-4fa8-af7a-dfe0310cd5ac" providerId="ADAL" clId="{6465BDC8-C473-4A5A-A8C7-E32B00FC0C4D}" dt="2021-01-12T18:50:42.237" v="88" actId="1076"/>
          <ac:picMkLst>
            <pc:docMk/>
            <pc:sldMk cId="2643824086" sldId="284"/>
            <ac:picMk id="30" creationId="{42794DB6-5E20-4B45-8A1D-1F7AB1AB3FCB}"/>
          </ac:picMkLst>
        </pc:picChg>
      </pc:sldChg>
      <pc:sldChg chg="modSp modNotesTx">
        <pc:chgData name="Peyton Smith" userId="27dab001-170f-4fa8-af7a-dfe0310cd5ac" providerId="ADAL" clId="{6465BDC8-C473-4A5A-A8C7-E32B00FC0C4D}" dt="2021-01-13T20:55:57.957" v="2381" actId="20577"/>
        <pc:sldMkLst>
          <pc:docMk/>
          <pc:sldMk cId="2611995771" sldId="285"/>
        </pc:sldMkLst>
        <pc:spChg chg="mod">
          <ac:chgData name="Peyton Smith" userId="27dab001-170f-4fa8-af7a-dfe0310cd5ac" providerId="ADAL" clId="{6465BDC8-C473-4A5A-A8C7-E32B00FC0C4D}" dt="2021-01-13T20:12:25.042" v="2194" actId="1076"/>
          <ac:spMkLst>
            <pc:docMk/>
            <pc:sldMk cId="2611995771" sldId="285"/>
            <ac:spMk id="2" creationId="{F2A68DDA-51E2-4BD9-A822-E7C1DFE1BAC1}"/>
          </ac:spMkLst>
        </pc:spChg>
        <pc:spChg chg="mod">
          <ac:chgData name="Peyton Smith" userId="27dab001-170f-4fa8-af7a-dfe0310cd5ac" providerId="ADAL" clId="{6465BDC8-C473-4A5A-A8C7-E32B00FC0C4D}" dt="2021-01-13T20:12:28.761" v="2195" actId="14100"/>
          <ac:spMkLst>
            <pc:docMk/>
            <pc:sldMk cId="2611995771" sldId="285"/>
            <ac:spMk id="6" creationId="{D050446B-A743-4C20-9E9C-5E82EB263774}"/>
          </ac:spMkLst>
        </pc:spChg>
      </pc:sldChg>
      <pc:sldChg chg="modNotesTx">
        <pc:chgData name="Peyton Smith" userId="27dab001-170f-4fa8-af7a-dfe0310cd5ac" providerId="ADAL" clId="{6465BDC8-C473-4A5A-A8C7-E32B00FC0C4D}" dt="2021-01-13T20:15:12.151" v="2304" actId="20577"/>
        <pc:sldMkLst>
          <pc:docMk/>
          <pc:sldMk cId="1566920751" sldId="287"/>
        </pc:sldMkLst>
      </pc:sldChg>
      <pc:sldChg chg="addSp delSp modSp mod setBg addCm modCm modNotesTx">
        <pc:chgData name="Peyton Smith" userId="27dab001-170f-4fa8-af7a-dfe0310cd5ac" providerId="ADAL" clId="{6465BDC8-C473-4A5A-A8C7-E32B00FC0C4D}" dt="2021-01-13T15:29:18.824" v="1229"/>
        <pc:sldMkLst>
          <pc:docMk/>
          <pc:sldMk cId="2998469609" sldId="296"/>
        </pc:sldMkLst>
        <pc:spChg chg="mod ord">
          <ac:chgData name="Peyton Smith" userId="27dab001-170f-4fa8-af7a-dfe0310cd5ac" providerId="ADAL" clId="{6465BDC8-C473-4A5A-A8C7-E32B00FC0C4D}" dt="2021-01-12T18:48:10.380" v="35" actId="26606"/>
          <ac:spMkLst>
            <pc:docMk/>
            <pc:sldMk cId="2998469609" sldId="296"/>
            <ac:spMk id="3" creationId="{85FC4870-FD74-4245-9180-52FCA179AD10}"/>
          </ac:spMkLst>
        </pc:spChg>
        <pc:spChg chg="mod ord">
          <ac:chgData name="Peyton Smith" userId="27dab001-170f-4fa8-af7a-dfe0310cd5ac" providerId="ADAL" clId="{6465BDC8-C473-4A5A-A8C7-E32B00FC0C4D}" dt="2021-01-13T15:24:53.431" v="1223" actId="20577"/>
          <ac:spMkLst>
            <pc:docMk/>
            <pc:sldMk cId="2998469609" sldId="296"/>
            <ac:spMk id="10" creationId="{1B474D73-94F3-4C13-B6B4-BFD5BEDB9FA1}"/>
          </ac:spMkLst>
        </pc:spChg>
        <pc:spChg chg="mod">
          <ac:chgData name="Peyton Smith" userId="27dab001-170f-4fa8-af7a-dfe0310cd5ac" providerId="ADAL" clId="{6465BDC8-C473-4A5A-A8C7-E32B00FC0C4D}" dt="2021-01-12T18:48:10.380" v="35" actId="26606"/>
          <ac:spMkLst>
            <pc:docMk/>
            <pc:sldMk cId="2998469609" sldId="296"/>
            <ac:spMk id="13" creationId="{18E8ACDD-4059-4A3D-996F-D50AD6190563}"/>
          </ac:spMkLst>
        </pc:spChg>
        <pc:spChg chg="add del">
          <ac:chgData name="Peyton Smith" userId="27dab001-170f-4fa8-af7a-dfe0310cd5ac" providerId="ADAL" clId="{6465BDC8-C473-4A5A-A8C7-E32B00FC0C4D}" dt="2021-01-12T18:48:10.380" v="35" actId="26606"/>
          <ac:spMkLst>
            <pc:docMk/>
            <pc:sldMk cId="2998469609" sldId="296"/>
            <ac:spMk id="18" creationId="{A440A548-C0D4-4418-940E-EDC2F1D9A599}"/>
          </ac:spMkLst>
        </pc:spChg>
        <pc:spChg chg="add del">
          <ac:chgData name="Peyton Smith" userId="27dab001-170f-4fa8-af7a-dfe0310cd5ac" providerId="ADAL" clId="{6465BDC8-C473-4A5A-A8C7-E32B00FC0C4D}" dt="2021-01-12T18:48:10.380" v="35" actId="26606"/>
          <ac:spMkLst>
            <pc:docMk/>
            <pc:sldMk cId="2998469609" sldId="296"/>
            <ac:spMk id="20" creationId="{E708B267-8CD2-4684-A57B-9F1070769203}"/>
          </ac:spMkLst>
        </pc:spChg>
        <pc:grpChg chg="add del">
          <ac:chgData name="Peyton Smith" userId="27dab001-170f-4fa8-af7a-dfe0310cd5ac" providerId="ADAL" clId="{6465BDC8-C473-4A5A-A8C7-E32B00FC0C4D}" dt="2021-01-12T18:48:10.380" v="35" actId="26606"/>
          <ac:grpSpMkLst>
            <pc:docMk/>
            <pc:sldMk cId="2998469609" sldId="296"/>
            <ac:grpSpMk id="22" creationId="{41E5AB36-9328-47E9-95AD-E38AC1C0E18D}"/>
          </ac:grpSpMkLst>
        </pc:grpChg>
        <pc:picChg chg="add mod">
          <ac:chgData name="Peyton Smith" userId="27dab001-170f-4fa8-af7a-dfe0310cd5ac" providerId="ADAL" clId="{6465BDC8-C473-4A5A-A8C7-E32B00FC0C4D}" dt="2021-01-12T18:49:38.253" v="80" actId="207"/>
          <ac:picMkLst>
            <pc:docMk/>
            <pc:sldMk cId="2998469609" sldId="296"/>
            <ac:picMk id="6" creationId="{F0052520-0CDB-4242-B0F9-C6C764E25239}"/>
          </ac:picMkLst>
        </pc:picChg>
        <pc:picChg chg="del">
          <ac:chgData name="Peyton Smith" userId="27dab001-170f-4fa8-af7a-dfe0310cd5ac" providerId="ADAL" clId="{6465BDC8-C473-4A5A-A8C7-E32B00FC0C4D}" dt="2021-01-12T18:48:00.582" v="32" actId="478"/>
          <ac:picMkLst>
            <pc:docMk/>
            <pc:sldMk cId="2998469609" sldId="296"/>
            <ac:picMk id="14" creationId="{56960BB0-585D-4982-BCCF-DF20B50704A3}"/>
          </ac:picMkLst>
        </pc:picChg>
      </pc:sldChg>
      <pc:sldChg chg="modNotesTx">
        <pc:chgData name="Peyton Smith" userId="27dab001-170f-4fa8-af7a-dfe0310cd5ac" providerId="ADAL" clId="{6465BDC8-C473-4A5A-A8C7-E32B00FC0C4D}" dt="2021-01-13T15:38:40.089" v="1724" actId="20577"/>
        <pc:sldMkLst>
          <pc:docMk/>
          <pc:sldMk cId="3990771238" sldId="299"/>
        </pc:sldMkLst>
      </pc:sldChg>
      <pc:sldChg chg="modSp">
        <pc:chgData name="Peyton Smith" userId="27dab001-170f-4fa8-af7a-dfe0310cd5ac" providerId="ADAL" clId="{6465BDC8-C473-4A5A-A8C7-E32B00FC0C4D}" dt="2021-01-12T18:49:41.182" v="81" actId="207"/>
        <pc:sldMkLst>
          <pc:docMk/>
          <pc:sldMk cId="236917884" sldId="300"/>
        </pc:sldMkLst>
        <pc:spChg chg="mod">
          <ac:chgData name="Peyton Smith" userId="27dab001-170f-4fa8-af7a-dfe0310cd5ac" providerId="ADAL" clId="{6465BDC8-C473-4A5A-A8C7-E32B00FC0C4D}" dt="2021-01-12T18:48:25.363" v="50" actId="20577"/>
          <ac:spMkLst>
            <pc:docMk/>
            <pc:sldMk cId="236917884" sldId="300"/>
            <ac:spMk id="10" creationId="{1B474D73-94F3-4C13-B6B4-BFD5BEDB9FA1}"/>
          </ac:spMkLst>
        </pc:spChg>
        <pc:picChg chg="mod">
          <ac:chgData name="Peyton Smith" userId="27dab001-170f-4fa8-af7a-dfe0310cd5ac" providerId="ADAL" clId="{6465BDC8-C473-4A5A-A8C7-E32B00FC0C4D}" dt="2021-01-12T18:49:41.182" v="81" actId="207"/>
          <ac:picMkLst>
            <pc:docMk/>
            <pc:sldMk cId="236917884" sldId="300"/>
            <ac:picMk id="15" creationId="{E1EF9610-21DE-48DB-A3E9-8FB37E94E6F0}"/>
          </ac:picMkLst>
        </pc:picChg>
      </pc:sldChg>
      <pc:sldChg chg="addSp modSp modNotesTx">
        <pc:chgData name="Peyton Smith" userId="27dab001-170f-4fa8-af7a-dfe0310cd5ac" providerId="ADAL" clId="{6465BDC8-C473-4A5A-A8C7-E32B00FC0C4D}" dt="2021-01-14T14:45:38.623" v="2710" actId="20577"/>
        <pc:sldMkLst>
          <pc:docMk/>
          <pc:sldMk cId="2494676650" sldId="303"/>
        </pc:sldMkLst>
        <pc:spChg chg="mod">
          <ac:chgData name="Peyton Smith" userId="27dab001-170f-4fa8-af7a-dfe0310cd5ac" providerId="ADAL" clId="{6465BDC8-C473-4A5A-A8C7-E32B00FC0C4D}" dt="2021-01-14T14:44:46.310" v="2669" actId="14100"/>
          <ac:spMkLst>
            <pc:docMk/>
            <pc:sldMk cId="2494676650" sldId="303"/>
            <ac:spMk id="6" creationId="{D050446B-A743-4C20-9E9C-5E82EB263774}"/>
          </ac:spMkLst>
        </pc:spChg>
        <pc:spChg chg="mod">
          <ac:chgData name="Peyton Smith" userId="27dab001-170f-4fa8-af7a-dfe0310cd5ac" providerId="ADAL" clId="{6465BDC8-C473-4A5A-A8C7-E32B00FC0C4D}" dt="2021-01-14T14:45:25.150" v="2676" actId="1076"/>
          <ac:spMkLst>
            <pc:docMk/>
            <pc:sldMk cId="2494676650" sldId="303"/>
            <ac:spMk id="12" creationId="{8A0648AD-8EDA-412E-8ADC-11A11572ADB3}"/>
          </ac:spMkLst>
        </pc:spChg>
        <pc:picChg chg="add mod">
          <ac:chgData name="Peyton Smith" userId="27dab001-170f-4fa8-af7a-dfe0310cd5ac" providerId="ADAL" clId="{6465BDC8-C473-4A5A-A8C7-E32B00FC0C4D}" dt="2021-01-14T14:45:25.150" v="2676" actId="1076"/>
          <ac:picMkLst>
            <pc:docMk/>
            <pc:sldMk cId="2494676650" sldId="303"/>
            <ac:picMk id="7" creationId="{A859DD02-DB23-47DB-887E-06187DC3E511}"/>
          </ac:picMkLst>
        </pc:picChg>
        <pc:picChg chg="mod">
          <ac:chgData name="Peyton Smith" userId="27dab001-170f-4fa8-af7a-dfe0310cd5ac" providerId="ADAL" clId="{6465BDC8-C473-4A5A-A8C7-E32B00FC0C4D}" dt="2021-01-14T14:44:44.271" v="2668" actId="1076"/>
          <ac:picMkLst>
            <pc:docMk/>
            <pc:sldMk cId="2494676650" sldId="303"/>
            <ac:picMk id="8" creationId="{28F3268F-E4A8-404D-B11B-6292AC86CB97}"/>
          </ac:picMkLst>
        </pc:picChg>
      </pc:sldChg>
      <pc:sldChg chg="modNotesTx">
        <pc:chgData name="Peyton Smith" userId="27dab001-170f-4fa8-af7a-dfe0310cd5ac" providerId="ADAL" clId="{6465BDC8-C473-4A5A-A8C7-E32B00FC0C4D}" dt="2021-01-14T14:46:14.059" v="2853" actId="20577"/>
        <pc:sldMkLst>
          <pc:docMk/>
          <pc:sldMk cId="2032617731" sldId="305"/>
        </pc:sldMkLst>
      </pc:sldChg>
      <pc:sldChg chg="modSp modNotesTx">
        <pc:chgData name="Peyton Smith" userId="27dab001-170f-4fa8-af7a-dfe0310cd5ac" providerId="ADAL" clId="{6465BDC8-C473-4A5A-A8C7-E32B00FC0C4D}" dt="2021-01-14T14:44:35.340" v="2666" actId="20577"/>
        <pc:sldMkLst>
          <pc:docMk/>
          <pc:sldMk cId="1322572309" sldId="306"/>
        </pc:sldMkLst>
        <pc:spChg chg="mod">
          <ac:chgData name="Peyton Smith" userId="27dab001-170f-4fa8-af7a-dfe0310cd5ac" providerId="ADAL" clId="{6465BDC8-C473-4A5A-A8C7-E32B00FC0C4D}" dt="2021-01-13T20:09:50.735" v="2192" actId="5793"/>
          <ac:spMkLst>
            <pc:docMk/>
            <pc:sldMk cId="1322572309" sldId="306"/>
            <ac:spMk id="5" creationId="{7E071E40-17DB-40F1-8728-BF74EF77B532}"/>
          </ac:spMkLst>
        </pc:spChg>
      </pc:sldChg>
      <pc:sldChg chg="modNotesTx">
        <pc:chgData name="Peyton Smith" userId="27dab001-170f-4fa8-af7a-dfe0310cd5ac" providerId="ADAL" clId="{6465BDC8-C473-4A5A-A8C7-E32B00FC0C4D}" dt="2021-01-14T14:45:58.170" v="2809" actId="20577"/>
        <pc:sldMkLst>
          <pc:docMk/>
          <pc:sldMk cId="3679948355" sldId="307"/>
        </pc:sldMkLst>
      </pc:sldChg>
      <pc:sldChg chg="modNotesTx">
        <pc:chgData name="Peyton Smith" userId="27dab001-170f-4fa8-af7a-dfe0310cd5ac" providerId="ADAL" clId="{6465BDC8-C473-4A5A-A8C7-E32B00FC0C4D}" dt="2021-01-13T21:05:08.158" v="2495" actId="20577"/>
        <pc:sldMkLst>
          <pc:docMk/>
          <pc:sldMk cId="1213445521" sldId="308"/>
        </pc:sldMkLst>
      </pc:sldChg>
      <pc:sldChg chg="addCm modNotesTx">
        <pc:chgData name="Peyton Smith" userId="27dab001-170f-4fa8-af7a-dfe0310cd5ac" providerId="ADAL" clId="{6465BDC8-C473-4A5A-A8C7-E32B00FC0C4D}" dt="2021-01-12T18:57:49.254" v="195" actId="1589"/>
        <pc:sldMkLst>
          <pc:docMk/>
          <pc:sldMk cId="1362627434" sldId="309"/>
        </pc:sldMkLst>
      </pc:sldChg>
      <pc:sldChg chg="modSp add modNotesTx">
        <pc:chgData name="Peyton Smith" userId="27dab001-170f-4fa8-af7a-dfe0310cd5ac" providerId="ADAL" clId="{6465BDC8-C473-4A5A-A8C7-E32B00FC0C4D}" dt="2021-01-14T14:43:30.016" v="2603" actId="20577"/>
        <pc:sldMkLst>
          <pc:docMk/>
          <pc:sldMk cId="1626686109" sldId="310"/>
        </pc:sldMkLst>
        <pc:graphicFrameChg chg="mod modGraphic">
          <ac:chgData name="Peyton Smith" userId="27dab001-170f-4fa8-af7a-dfe0310cd5ac" providerId="ADAL" clId="{6465BDC8-C473-4A5A-A8C7-E32B00FC0C4D}" dt="2021-01-13T21:00:14.379" v="2423" actId="13926"/>
          <ac:graphicFrameMkLst>
            <pc:docMk/>
            <pc:sldMk cId="1626686109" sldId="310"/>
            <ac:graphicFrameMk id="3" creationId="{B90D5878-627A-413B-825C-AE7ABD9A87CE}"/>
          </ac:graphicFrameMkLst>
        </pc:graphicFrameChg>
      </pc:sldChg>
      <pc:sldChg chg="delSp modSp add modNotesTx">
        <pc:chgData name="Peyton Smith" userId="27dab001-170f-4fa8-af7a-dfe0310cd5ac" providerId="ADAL" clId="{6465BDC8-C473-4A5A-A8C7-E32B00FC0C4D}" dt="2021-01-14T14:43:36.751" v="2605" actId="20577"/>
        <pc:sldMkLst>
          <pc:docMk/>
          <pc:sldMk cId="907898218" sldId="311"/>
        </pc:sldMkLst>
        <pc:spChg chg="mod">
          <ac:chgData name="Peyton Smith" userId="27dab001-170f-4fa8-af7a-dfe0310cd5ac" providerId="ADAL" clId="{6465BDC8-C473-4A5A-A8C7-E32B00FC0C4D}" dt="2021-01-12T19:10:33.037" v="1163" actId="1076"/>
          <ac:spMkLst>
            <pc:docMk/>
            <pc:sldMk cId="907898218" sldId="311"/>
            <ac:spMk id="2" creationId="{F2A68DDA-51E2-4BD9-A822-E7C1DFE1BAC1}"/>
          </ac:spMkLst>
        </pc:spChg>
        <pc:spChg chg="del">
          <ac:chgData name="Peyton Smith" userId="27dab001-170f-4fa8-af7a-dfe0310cd5ac" providerId="ADAL" clId="{6465BDC8-C473-4A5A-A8C7-E32B00FC0C4D}" dt="2021-01-12T19:06:28.239" v="916" actId="478"/>
          <ac:spMkLst>
            <pc:docMk/>
            <pc:sldMk cId="907898218" sldId="311"/>
            <ac:spMk id="6" creationId="{D050446B-A743-4C20-9E9C-5E82EB263774}"/>
          </ac:spMkLst>
        </pc:spChg>
        <pc:spChg chg="mod">
          <ac:chgData name="Peyton Smith" userId="27dab001-170f-4fa8-af7a-dfe0310cd5ac" providerId="ADAL" clId="{6465BDC8-C473-4A5A-A8C7-E32B00FC0C4D}" dt="2021-01-12T19:07:00.743" v="925" actId="14100"/>
          <ac:spMkLst>
            <pc:docMk/>
            <pc:sldMk cId="907898218" sldId="311"/>
            <ac:spMk id="10" creationId="{1B474D73-94F3-4C13-B6B4-BFD5BEDB9FA1}"/>
          </ac:spMkLst>
        </pc:spChg>
        <pc:spChg chg="mod">
          <ac:chgData name="Peyton Smith" userId="27dab001-170f-4fa8-af7a-dfe0310cd5ac" providerId="ADAL" clId="{6465BDC8-C473-4A5A-A8C7-E32B00FC0C4D}" dt="2021-01-12T19:08:12.661" v="1162" actId="14100"/>
          <ac:spMkLst>
            <pc:docMk/>
            <pc:sldMk cId="907898218" sldId="311"/>
            <ac:spMk id="18" creationId="{422552B7-C695-42F0-BDA9-294274301E34}"/>
          </ac:spMkLst>
        </pc:spChg>
        <pc:spChg chg="mod">
          <ac:chgData name="Peyton Smith" userId="27dab001-170f-4fa8-af7a-dfe0310cd5ac" providerId="ADAL" clId="{6465BDC8-C473-4A5A-A8C7-E32B00FC0C4D}" dt="2021-01-12T19:07:14.310" v="927" actId="1076"/>
          <ac:spMkLst>
            <pc:docMk/>
            <pc:sldMk cId="907898218" sldId="311"/>
            <ac:spMk id="20" creationId="{E4A306CB-28C3-4D14-861A-0670B0AB5040}"/>
          </ac:spMkLst>
        </pc:spChg>
        <pc:spChg chg="del">
          <ac:chgData name="Peyton Smith" userId="27dab001-170f-4fa8-af7a-dfe0310cd5ac" providerId="ADAL" clId="{6465BDC8-C473-4A5A-A8C7-E32B00FC0C4D}" dt="2021-01-12T19:06:38.949" v="919" actId="478"/>
          <ac:spMkLst>
            <pc:docMk/>
            <pc:sldMk cId="907898218" sldId="311"/>
            <ac:spMk id="46" creationId="{30A45556-9CBD-4EA6-B184-F386AF41669F}"/>
          </ac:spMkLst>
        </pc:spChg>
        <pc:grpChg chg="mod">
          <ac:chgData name="Peyton Smith" userId="27dab001-170f-4fa8-af7a-dfe0310cd5ac" providerId="ADAL" clId="{6465BDC8-C473-4A5A-A8C7-E32B00FC0C4D}" dt="2021-01-12T19:07:14.310" v="927" actId="1076"/>
          <ac:grpSpMkLst>
            <pc:docMk/>
            <pc:sldMk cId="907898218" sldId="311"/>
            <ac:grpSpMk id="15" creationId="{3CBF7455-7FEC-4CB0-A658-F0A2F60760D6}"/>
          </ac:grpSpMkLst>
        </pc:grpChg>
        <pc:graphicFrameChg chg="mod modGraphic">
          <ac:chgData name="Peyton Smith" userId="27dab001-170f-4fa8-af7a-dfe0310cd5ac" providerId="ADAL" clId="{6465BDC8-C473-4A5A-A8C7-E32B00FC0C4D}" dt="2021-01-12T19:07:09.245" v="926" actId="1076"/>
          <ac:graphicFrameMkLst>
            <pc:docMk/>
            <pc:sldMk cId="907898218" sldId="311"/>
            <ac:graphicFrameMk id="3" creationId="{B90D5878-627A-413B-825C-AE7ABD9A87CE}"/>
          </ac:graphicFrameMkLst>
        </pc:graphicFrameChg>
      </pc:sldChg>
    </pc:docChg>
  </pc:docChgLst>
  <pc:docChgLst>
    <pc:chgData name="Jacquelin Zubko-Cunha" userId="S::jzubko@usccb.org::c0f75b5d-4a87-4251-b72e-ea61361f686e" providerId="AD" clId="Web-{939E984E-D485-73C5-BFA0-1A879FA4FB74}"/>
    <pc:docChg chg="modSld">
      <pc:chgData name="Jacquelin Zubko-Cunha" userId="S::jzubko@usccb.org::c0f75b5d-4a87-4251-b72e-ea61361f686e" providerId="AD" clId="Web-{939E984E-D485-73C5-BFA0-1A879FA4FB74}" dt="2021-01-12T16:32:16.283" v="211"/>
      <pc:docMkLst>
        <pc:docMk/>
      </pc:docMkLst>
      <pc:sldChg chg="modNotes">
        <pc:chgData name="Jacquelin Zubko-Cunha" userId="S::jzubko@usccb.org::c0f75b5d-4a87-4251-b72e-ea61361f686e" providerId="AD" clId="Web-{939E984E-D485-73C5-BFA0-1A879FA4FB74}" dt="2021-01-12T16:32:16.283" v="211"/>
        <pc:sldMkLst>
          <pc:docMk/>
          <pc:sldMk cId="1322572309" sldId="306"/>
        </pc:sldMkLst>
      </pc:sldChg>
    </pc:docChg>
  </pc:docChgLst>
  <pc:docChgLst>
    <pc:chgData name="Jacquelin Zubko-Cunha" userId="S::jzubko@usccb.org::c0f75b5d-4a87-4251-b72e-ea61361f686e" providerId="AD" clId="Web-{54CE9AAC-FEBB-479C-BECF-448BA9D00F17}"/>
    <pc:docChg chg="">
      <pc:chgData name="Jacquelin Zubko-Cunha" userId="S::jzubko@usccb.org::c0f75b5d-4a87-4251-b72e-ea61361f686e" providerId="AD" clId="Web-{54CE9AAC-FEBB-479C-BECF-448BA9D00F17}" dt="2021-01-13T17:34:48.874" v="1"/>
      <pc:docMkLst>
        <pc:docMk/>
      </pc:docMkLst>
      <pc:sldChg chg="addCm modCm">
        <pc:chgData name="Jacquelin Zubko-Cunha" userId="S::jzubko@usccb.org::c0f75b5d-4a87-4251-b72e-ea61361f686e" providerId="AD" clId="Web-{54CE9AAC-FEBB-479C-BECF-448BA9D00F17}" dt="2021-01-13T17:34:48.874" v="1"/>
        <pc:sldMkLst>
          <pc:docMk/>
          <pc:sldMk cId="2998469609" sldId="296"/>
        </pc:sldMkLst>
      </pc:sldChg>
    </pc:docChg>
  </pc:docChgLst>
  <pc:docChgLst>
    <pc:chgData name="Sarah Evans" userId="84d96db9-4018-478e-89a3-dba85e013a2b" providerId="ADAL" clId="{5EAF6692-874B-470E-B13D-953EF0A862B7}"/>
    <pc:docChg chg="custSel modSld">
      <pc:chgData name="Sarah Evans" userId="84d96db9-4018-478e-89a3-dba85e013a2b" providerId="ADAL" clId="{5EAF6692-874B-470E-B13D-953EF0A862B7}" dt="2021-01-11T19:43:03.613" v="7"/>
      <pc:docMkLst>
        <pc:docMk/>
      </pc:docMkLst>
      <pc:sldChg chg="addCm modCm">
        <pc:chgData name="Sarah Evans" userId="84d96db9-4018-478e-89a3-dba85e013a2b" providerId="ADAL" clId="{5EAF6692-874B-470E-B13D-953EF0A862B7}" dt="2021-01-11T19:40:13.195" v="3"/>
        <pc:sldMkLst>
          <pc:docMk/>
          <pc:sldMk cId="4196116347" sldId="283"/>
        </pc:sldMkLst>
      </pc:sldChg>
      <pc:sldChg chg="addCm modCm">
        <pc:chgData name="Sarah Evans" userId="84d96db9-4018-478e-89a3-dba85e013a2b" providerId="ADAL" clId="{5EAF6692-874B-470E-B13D-953EF0A862B7}" dt="2021-01-11T19:43:03.613" v="7"/>
        <pc:sldMkLst>
          <pc:docMk/>
          <pc:sldMk cId="1213445521" sldId="308"/>
        </pc:sldMkLst>
      </pc:sldChg>
      <pc:sldChg chg="addCm modCm">
        <pc:chgData name="Sarah Evans" userId="84d96db9-4018-478e-89a3-dba85e013a2b" providerId="ADAL" clId="{5EAF6692-874B-470E-B13D-953EF0A862B7}" dt="2021-01-11T19:42:39.129" v="5"/>
        <pc:sldMkLst>
          <pc:docMk/>
          <pc:sldMk cId="1362627434" sldId="309"/>
        </pc:sldMkLst>
      </pc:sldChg>
    </pc:docChg>
  </pc:docChgLst>
  <pc:docChgLst>
    <pc:chgData name="Peyton Smith" userId="27dab001-170f-4fa8-af7a-dfe0310cd5ac" providerId="ADAL" clId="{0D0E9D1D-AE68-464F-A3F8-250BDF899CDA}"/>
    <pc:docChg chg="modSld">
      <pc:chgData name="Peyton Smith" userId="27dab001-170f-4fa8-af7a-dfe0310cd5ac" providerId="ADAL" clId="{0D0E9D1D-AE68-464F-A3F8-250BDF899CDA}" dt="2021-01-14T18:44:05.233" v="196" actId="113"/>
      <pc:docMkLst>
        <pc:docMk/>
      </pc:docMkLst>
      <pc:sldChg chg="modNotesTx">
        <pc:chgData name="Peyton Smith" userId="27dab001-170f-4fa8-af7a-dfe0310cd5ac" providerId="ADAL" clId="{0D0E9D1D-AE68-464F-A3F8-250BDF899CDA}" dt="2021-01-14T18:42:28.322" v="2" actId="20577"/>
        <pc:sldMkLst>
          <pc:docMk/>
          <pc:sldMk cId="459970952" sldId="260"/>
        </pc:sldMkLst>
      </pc:sldChg>
      <pc:sldChg chg="modNotesTx">
        <pc:chgData name="Peyton Smith" userId="27dab001-170f-4fa8-af7a-dfe0310cd5ac" providerId="ADAL" clId="{0D0E9D1D-AE68-464F-A3F8-250BDF899CDA}" dt="2021-01-14T18:42:43.037" v="3" actId="20577"/>
        <pc:sldMkLst>
          <pc:docMk/>
          <pc:sldMk cId="736276865" sldId="280"/>
        </pc:sldMkLst>
      </pc:sldChg>
      <pc:sldChg chg="modNotesTx">
        <pc:chgData name="Peyton Smith" userId="27dab001-170f-4fa8-af7a-dfe0310cd5ac" providerId="ADAL" clId="{0D0E9D1D-AE68-464F-A3F8-250BDF899CDA}" dt="2021-01-14T18:43:41.760" v="194" actId="20577"/>
        <pc:sldMkLst>
          <pc:docMk/>
          <pc:sldMk cId="2643824086" sldId="284"/>
        </pc:sldMkLst>
      </pc:sldChg>
      <pc:sldChg chg="modNotesTx">
        <pc:chgData name="Peyton Smith" userId="27dab001-170f-4fa8-af7a-dfe0310cd5ac" providerId="ADAL" clId="{0D0E9D1D-AE68-464F-A3F8-250BDF899CDA}" dt="2021-01-14T18:43:57.085" v="195" actId="113"/>
        <pc:sldMkLst>
          <pc:docMk/>
          <pc:sldMk cId="2032617731" sldId="305"/>
        </pc:sldMkLst>
      </pc:sldChg>
      <pc:sldChg chg="modNotesTx">
        <pc:chgData name="Peyton Smith" userId="27dab001-170f-4fa8-af7a-dfe0310cd5ac" providerId="ADAL" clId="{0D0E9D1D-AE68-464F-A3F8-250BDF899CDA}" dt="2021-01-14T18:44:05.233" v="196" actId="113"/>
        <pc:sldMkLst>
          <pc:docMk/>
          <pc:sldMk cId="1213445521" sldId="30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06T14:23:02.812" idx="4">
    <p:pos x="10" y="10"/>
    <p:text>I shot an email to David to double check this since he's been taking the lead on updating the R&amp;P addendum. Will let you know what he says!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06T13:55:14.063" idx="1">
    <p:pos x="10" y="10"/>
    <p:text>I would maybe flip it and say something like: although this isn't a PRM requirement, USCCB is collecting this data [or is requiring this data if the question is required in MRIS] and since there's a 7-day grace period for affilaites to submit the report in MRIS there's time to get these scores (especially since the assessment should be administered during the 90-day period).</p:text>
    <p:extLst>
      <p:ext uri="{C676402C-5697-4E1C-873F-D02D1690AC5C}">
        <p15:threadingInfo xmlns:p15="http://schemas.microsoft.com/office/powerpoint/2012/main" timeZoneBias="300"/>
      </p:ext>
    </p:extLst>
  </p:cm>
  <p:cm authorId="2" dt="2021-01-07T11:54:34.071" idx="1">
    <p:pos x="10" y="106"/>
    <p:text>I'm leaning towards leaving it out. But, if the question is asked we know how to respond.</p:text>
    <p:extLst>
      <p:ext uri="{C676402C-5697-4E1C-873F-D02D1690AC5C}">
        <p15:threadingInfo xmlns:p15="http://schemas.microsoft.com/office/powerpoint/2012/main" timeZoneBias="30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1-11T14:42:19.891" idx="2">
    <p:pos x="2473" y="634"/>
    <p:text>Are we also going to mention the CO Assessment is not mentioned in the case notes? May want to specify if we're only looking for documentation of provision here</p:text>
    <p:extLst>
      <p:ext uri="{C676402C-5697-4E1C-873F-D02D1690AC5C}">
        <p15:threadingInfo xmlns:p15="http://schemas.microsoft.com/office/powerpoint/2012/main" timeZoneBias="300"/>
      </p:ext>
    </p:extLst>
  </p:cm>
  <p:cm authorId="2" dt="2021-01-11T11:54:09.640" idx="9">
    <p:pos x="2473" y="730"/>
    <p:text>Agree with Sarah
</p:text>
    <p:extLst>
      <p:ext uri="{C676402C-5697-4E1C-873F-D02D1690AC5C}">
        <p15:threadingInfo xmlns:p15="http://schemas.microsoft.com/office/powerpoint/2012/main" timeZoneBias="480">
          <p15:parentCm authorId="3" idx="2"/>
        </p15:threadingInfo>
      </p:ext>
    </p:extLst>
  </p:cm>
  <p:cm authorId="4" dt="2021-01-12T13:57:49.222" idx="1">
    <p:pos x="2473" y="826"/>
    <p:text>I added "The CO Assessment is also not mentioned in the case notes"</p:text>
    <p:extLst>
      <p:ext uri="{C676402C-5697-4E1C-873F-D02D1690AC5C}">
        <p15:threadingInfo xmlns:p15="http://schemas.microsoft.com/office/powerpoint/2012/main" timeZoneBias="300">
          <p15:parentCm authorId="3"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1-01-11T14:42:57.673" idx="3">
    <p:pos x="10" y="10"/>
    <p:text>I like this slide a lot!</p:text>
    <p:extLst>
      <p:ext uri="{C676402C-5697-4E1C-873F-D02D1690AC5C}">
        <p15:threadingInfo xmlns:p15="http://schemas.microsoft.com/office/powerpoint/2012/main" timeZoneBias="300"/>
      </p:ext>
    </p:extLst>
  </p:cm>
  <p:cm authorId="2" dt="2021-01-11T11:56:20.498" idx="10">
    <p:pos x="10" y="106"/>
    <p:text>awesome
</p:text>
    <p:extLst>
      <p:ext uri="{C676402C-5697-4E1C-873F-D02D1690AC5C}">
        <p15:threadingInfo xmlns:p15="http://schemas.microsoft.com/office/powerpoint/2012/main" timeZoneBias="480">
          <p15:parentCm authorId="3" idx="3"/>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1-07T13:41:35.941" idx="7">
    <p:pos x="10" y="10"/>
    <p:text>Again, not sure how much we want to have them discuss. I can certainly save these questions for a CoP if more appropriate.</p:text>
    <p:extLst>
      <p:ext uri="{C676402C-5697-4E1C-873F-D02D1690AC5C}">
        <p15:threadingInfo xmlns:p15="http://schemas.microsoft.com/office/powerpoint/2012/main" timeZoneBias="30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7T18:27:46.107"/>
    </inkml:context>
    <inkml:brush xml:id="br0">
      <inkml:brushProperty name="width" value="0.1" units="cm"/>
      <inkml:brushProperty name="height" value="0.1" units="cm"/>
    </inkml:brush>
  </inkml:definitions>
  <inkml:trace contextRef="#ctx0" brushRef="#br0">29422 11118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a:p>
        </p:txBody>
      </p:sp>
    </p:spTree>
    <p:extLst>
      <p:ext uri="{BB962C8B-B14F-4D97-AF65-F5344CB8AC3E}">
        <p14:creationId xmlns:p14="http://schemas.microsoft.com/office/powerpoint/2010/main" val="385744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10</a:t>
            </a:fld>
            <a:endParaRPr lang="en-US"/>
          </a:p>
        </p:txBody>
      </p:sp>
    </p:spTree>
    <p:extLst>
      <p:ext uri="{BB962C8B-B14F-4D97-AF65-F5344CB8AC3E}">
        <p14:creationId xmlns:p14="http://schemas.microsoft.com/office/powerpoint/2010/main" val="127724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purpose of conducting the assessment on the affiliate end.</a:t>
            </a:r>
          </a:p>
          <a:p>
            <a:pPr marL="171450" indent="-171450">
              <a:buFont typeface="Arial,Sans-Serif"/>
              <a:buChar char="•"/>
            </a:pPr>
            <a:r>
              <a:rPr lang="en-US" dirty="0"/>
              <a:t>To better equip refugees for self-sufficiency </a:t>
            </a:r>
            <a:endParaRPr lang="en-US" dirty="0">
              <a:cs typeface="Calibri"/>
            </a:endParaRPr>
          </a:p>
          <a:p>
            <a:pPr marL="171450" indent="-171450">
              <a:buFont typeface="Arial,Sans-Serif"/>
              <a:buChar char="•"/>
            </a:pPr>
            <a:r>
              <a:rPr lang="en-US" dirty="0"/>
              <a:t>To identify trends in refugees’ answers/knowledge </a:t>
            </a:r>
            <a:endParaRPr lang="en-US" dirty="0">
              <a:cs typeface="Calibri"/>
            </a:endParaRPr>
          </a:p>
          <a:p>
            <a:pPr marL="171450" indent="-171450">
              <a:buFont typeface="Arial,Sans-Serif"/>
              <a:buChar char="•"/>
            </a:pPr>
            <a:r>
              <a:rPr lang="en-US" dirty="0"/>
              <a:t>To identify ways to improve CO delivery </a:t>
            </a:r>
            <a:endParaRPr lang="en-US" dirty="0">
              <a:cs typeface="Calibri"/>
            </a:endParaRPr>
          </a:p>
          <a:p>
            <a:pPr marL="171450" indent="-171450">
              <a:buFont typeface="Arial,Sans-Serif"/>
              <a:buChar char="•"/>
            </a:pPr>
            <a:r>
              <a:rPr lang="en-US" dirty="0"/>
              <a:t>To identify improved methods for memory retention</a:t>
            </a:r>
            <a:endParaRPr lang="en-US" dirty="0">
              <a:cs typeface="Calibri"/>
            </a:endParaRPr>
          </a:p>
          <a:p>
            <a:pPr marL="171450" indent="-171450">
              <a:buFont typeface="Arial,Sans-Serif"/>
              <a:buChar char="•"/>
            </a:pPr>
            <a:endParaRPr lang="en-US" dirty="0"/>
          </a:p>
          <a:p>
            <a:pPr algn="ctr"/>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a:p>
        </p:txBody>
      </p:sp>
    </p:spTree>
    <p:extLst>
      <p:ext uri="{BB962C8B-B14F-4D97-AF65-F5344CB8AC3E}">
        <p14:creationId xmlns:p14="http://schemas.microsoft.com/office/powerpoint/2010/main" val="45179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Indicate “Yes” if the client received instruction on all required cultural orientation topics with appropriate language interpretation. Otherwise, answer this question “No” and select the applicable barrier(s) to providing cultural orientation to this client. You may select more than one barrier.</a:t>
            </a:r>
          </a:p>
          <a:p>
            <a:pPr marL="171450" indent="-171450">
              <a:buFont typeface="Arial"/>
              <a:buChar char="•"/>
            </a:pPr>
            <a:r>
              <a:rPr lang="en-US" dirty="0"/>
              <a:t>Enter the client’s </a:t>
            </a:r>
            <a:r>
              <a:rPr lang="en-US" b="0" i="0" dirty="0">
                <a:solidFill>
                  <a:srgbClr val="212121"/>
                </a:solidFill>
                <a:effectLst/>
                <a:latin typeface="Calibri" panose="020F0502020204030204" pitchFamily="34" charset="0"/>
              </a:rPr>
              <a:t>TOTAL Score from the CORE Model Assessment: _____ out of ____. </a:t>
            </a:r>
            <a:r>
              <a:rPr lang="en-US" dirty="0"/>
              <a:t>The score is recorded on the final page of the assessment. Note, the written and oral versions score a bit differently. </a:t>
            </a:r>
          </a:p>
          <a:p>
            <a:pPr marL="171450" indent="-171450">
              <a:buFont typeface="Arial"/>
              <a:buChar char="•"/>
            </a:pPr>
            <a:r>
              <a:rPr lang="en-US" dirty="0"/>
              <a:t>Select the mechanism used to deliver CO to the client. CO may have been delivered in a classroom setting, remotely, or during a home visit(s). If more than one mechanism is applicable, please select the mechanism used most often to deliver CO to the client </a:t>
            </a:r>
          </a:p>
          <a:p>
            <a:endParaRPr lang="en-US" dirty="0">
              <a:cs typeface="Calibri" panose="020F0502020204030204"/>
            </a:endParaRPr>
          </a:p>
          <a:p>
            <a:r>
              <a:rPr lang="en-US" dirty="0">
                <a:cs typeface="Calibri" panose="020F0502020204030204"/>
              </a:rPr>
              <a:t>We have often been asked what constitutes a passing score: </a:t>
            </a:r>
          </a:p>
          <a:p>
            <a:pPr marL="171450" indent="-171450">
              <a:buFont typeface="Arial" panose="020B0604020202020204" pitchFamily="34" charset="0"/>
              <a:buChar char="•"/>
            </a:pPr>
            <a:r>
              <a:rPr lang="en-US" dirty="0"/>
              <a:t>From CORE-there is no universal “passing score” for the Model Assessment. Some questions allow for partial credit and even exemption, which can make the total number of points available vary from one participant to another, so a “passing score” may be different from one person to another. </a:t>
            </a:r>
          </a:p>
          <a:p>
            <a:pPr marL="171450" indent="-171450">
              <a:buFont typeface="Arial" panose="020B0604020202020204" pitchFamily="34" charset="0"/>
              <a:buChar char="•"/>
            </a:pPr>
            <a:r>
              <a:rPr lang="en-US" dirty="0"/>
              <a:t>Ideally, all refugees who attend CO should be able to answer all the questions correctly at the end of the R&amp;P period. It is like a test for a driver’s license, where the best outcome is that all new drivers understand the rules of the road perfectly.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panose="020F0502020204030204"/>
              </a:rPr>
              <a:t>The </a:t>
            </a:r>
            <a:r>
              <a:rPr lang="en-US" dirty="0"/>
              <a:t>Model Assessment, is a stand-alone tool, and not used to evaluate CO programs as a whole – so answer honestly!</a:t>
            </a:r>
            <a:endParaRPr lang="en-US" dirty="0">
              <a:cs typeface="Calibri" panose="020F0502020204030204"/>
            </a:endParaRPr>
          </a:p>
          <a:p>
            <a:endParaRPr lang="en-US" dirty="0"/>
          </a:p>
          <a:p>
            <a:r>
              <a:rPr lang="en-US" dirty="0"/>
              <a:t>The person completing the R&amp;P period reports may not always be the person doing the assessment, so everyone needs to be aware of this requirement. </a:t>
            </a:r>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12</a:t>
            </a:fld>
            <a:endParaRPr lang="en-US"/>
          </a:p>
        </p:txBody>
      </p:sp>
    </p:spTree>
    <p:extLst>
      <p:ext uri="{BB962C8B-B14F-4D97-AF65-F5344CB8AC3E}">
        <p14:creationId xmlns:p14="http://schemas.microsoft.com/office/powerpoint/2010/main" val="243082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1" dirty="0"/>
          </a:p>
        </p:txBody>
      </p:sp>
      <p:sp>
        <p:nvSpPr>
          <p:cNvPr id="4" name="Slide Number Placeholder 3"/>
          <p:cNvSpPr>
            <a:spLocks noGrp="1"/>
          </p:cNvSpPr>
          <p:nvPr>
            <p:ph type="sldNum" sz="quarter" idx="5"/>
          </p:nvPr>
        </p:nvSpPr>
        <p:spPr/>
        <p:txBody>
          <a:bodyPr/>
          <a:lstStyle/>
          <a:p>
            <a:fld id="{618F67FF-F859-4DEB-A589-302E10C0D54C}" type="slidenum">
              <a:rPr lang="en-US" smtClean="0"/>
              <a:t>13</a:t>
            </a:fld>
            <a:endParaRPr lang="en-US"/>
          </a:p>
        </p:txBody>
      </p:sp>
    </p:spTree>
    <p:extLst>
      <p:ext uri="{BB962C8B-B14F-4D97-AF65-F5344CB8AC3E}">
        <p14:creationId xmlns:p14="http://schemas.microsoft.com/office/powerpoint/2010/main" val="1159693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18F67FF-F859-4DEB-A589-302E10C0D54C}" type="slidenum">
              <a:rPr lang="en-US" smtClean="0"/>
              <a:t>14</a:t>
            </a:fld>
            <a:endParaRPr lang="en-US"/>
          </a:p>
        </p:txBody>
      </p:sp>
    </p:spTree>
    <p:extLst>
      <p:ext uri="{BB962C8B-B14F-4D97-AF65-F5344CB8AC3E}">
        <p14:creationId xmlns:p14="http://schemas.microsoft.com/office/powerpoint/2010/main" val="273999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 Does this case file meet the case file documentation requirements for CO?</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Answer: NO – There needs to be a </a:t>
            </a:r>
            <a:r>
              <a:rPr lang="en-US" sz="1200">
                <a:ea typeface="+mn-lt"/>
                <a:cs typeface="+mn-lt"/>
              </a:rPr>
              <a:t>case note for each adult member of the case, </a:t>
            </a:r>
            <a:r>
              <a:rPr lang="en-US" sz="1200" u="sng">
                <a:ea typeface="+mn-lt"/>
                <a:cs typeface="+mn-lt"/>
              </a:rPr>
              <a:t>OR </a:t>
            </a:r>
            <a:r>
              <a:rPr lang="en-US" sz="1200">
                <a:ea typeface="+mn-lt"/>
                <a:cs typeface="+mn-lt"/>
              </a:rPr>
              <a:t>a combined case note that clearly references each adult, documenting that they both completed completion of all 15 CO topics, and referral back to the CO Checklist (RF-23). The CO assessment is also not mentioned in the case notes. </a:t>
            </a:r>
          </a:p>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15</a:t>
            </a:fld>
            <a:endParaRPr lang="en-US"/>
          </a:p>
        </p:txBody>
      </p:sp>
    </p:spTree>
    <p:extLst>
      <p:ext uri="{BB962C8B-B14F-4D97-AF65-F5344CB8AC3E}">
        <p14:creationId xmlns:p14="http://schemas.microsoft.com/office/powerpoint/2010/main" val="100929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mn-lt"/>
                <a:cs typeface="+mn-lt"/>
              </a:rPr>
              <a:t>This meets all CO case file documentation requirements. Notice that in this one we wrote out both clients names. This is a best practice.</a:t>
            </a:r>
          </a:p>
          <a:p>
            <a:endParaRPr lang="en-US" sz="1200" dirty="0">
              <a:ea typeface="+mn-lt"/>
              <a:cs typeface="+mn-lt"/>
            </a:endParaRPr>
          </a:p>
          <a:p>
            <a:endParaRPr lang="en-US" sz="1200" dirty="0">
              <a:ea typeface="+mn-lt"/>
              <a:cs typeface="+mn-lt"/>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16</a:t>
            </a:fld>
            <a:endParaRPr lang="en-US"/>
          </a:p>
        </p:txBody>
      </p:sp>
    </p:spTree>
    <p:extLst>
      <p:ext uri="{BB962C8B-B14F-4D97-AF65-F5344CB8AC3E}">
        <p14:creationId xmlns:p14="http://schemas.microsoft.com/office/powerpoint/2010/main" val="3292810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the only case notes in the whole file related to CO.</a:t>
            </a:r>
          </a:p>
          <a:p>
            <a:endParaRPr lang="en-US" dirty="0"/>
          </a:p>
          <a:p>
            <a:r>
              <a:rPr lang="en-US" dirty="0"/>
              <a:t>Poll: Does this case file meet the case file documentation requirements for CO?</a:t>
            </a:r>
          </a:p>
          <a:p>
            <a:endParaRPr lang="en-US" dirty="0"/>
          </a:p>
          <a:p>
            <a:r>
              <a:rPr lang="en-US" dirty="0"/>
              <a:t>Answer: NO – the third case note indicates that Omar scored a 5/11 on the CO assessment. However, there is not indication in the case notes that follow up occurred to ensure he understood the topics. </a:t>
            </a:r>
          </a:p>
        </p:txBody>
      </p:sp>
      <p:sp>
        <p:nvSpPr>
          <p:cNvPr id="4" name="Slide Number Placeholder 3"/>
          <p:cNvSpPr>
            <a:spLocks noGrp="1"/>
          </p:cNvSpPr>
          <p:nvPr>
            <p:ph type="sldNum" sz="quarter" idx="5"/>
          </p:nvPr>
        </p:nvSpPr>
        <p:spPr/>
        <p:txBody>
          <a:bodyPr/>
          <a:lstStyle/>
          <a:p>
            <a:fld id="{618F67FF-F859-4DEB-A589-302E10C0D54C}" type="slidenum">
              <a:rPr lang="en-US" smtClean="0"/>
              <a:t>17</a:t>
            </a:fld>
            <a:endParaRPr lang="en-US"/>
          </a:p>
        </p:txBody>
      </p:sp>
    </p:spTree>
    <p:extLst>
      <p:ext uri="{BB962C8B-B14F-4D97-AF65-F5344CB8AC3E}">
        <p14:creationId xmlns:p14="http://schemas.microsoft.com/office/powerpoint/2010/main" val="4290053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a case note regarding CO follow-up would ensure that this meets all CO documentation requirements.</a:t>
            </a:r>
          </a:p>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18</a:t>
            </a:fld>
            <a:endParaRPr lang="en-US"/>
          </a:p>
        </p:txBody>
      </p:sp>
    </p:spTree>
    <p:extLst>
      <p:ext uri="{BB962C8B-B14F-4D97-AF65-F5344CB8AC3E}">
        <p14:creationId xmlns:p14="http://schemas.microsoft.com/office/powerpoint/2010/main" val="52629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CO Assessment Handbook includes helpful information for administering the assessment such as timing, format, use of prompts, as well as scoring and follow-up. It also has a great section on using assessment data.  </a:t>
            </a:r>
            <a:endParaRPr lang="en-US" dirty="0">
              <a:cs typeface="Calibri"/>
            </a:endParaRPr>
          </a:p>
          <a:p>
            <a:pPr>
              <a:defRPr/>
            </a:pPr>
            <a:endParaRPr lang="en-US" dirty="0"/>
          </a:p>
          <a:p>
            <a:pPr>
              <a:defRPr/>
            </a:pPr>
            <a:r>
              <a:rPr lang="en-US" dirty="0"/>
              <a:t>Assessment scores can help you see what parts of your CO programming may need tweaked to improve overall outcomes. For example, you might find a need to improve the effectiveness of a particular activity or to choose certain topics to emphasize in greater depth for particular client populations. The assessment data may also help you make decisions about staffing and staff training. Additionally, CO curriculum can be adapted for certain populations who may have challenges understanding and retaining key information. </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dirty="0">
              <a:cs typeface="Calibri"/>
            </a:endParaRPr>
          </a:p>
          <a:p>
            <a:pPr>
              <a:defRPr/>
            </a:pPr>
            <a:r>
              <a:rPr lang="en-US" dirty="0">
                <a:cs typeface="Calibri"/>
              </a:rPr>
              <a:t>We are working on developing a report in MRIS that can help you do this as well as </a:t>
            </a:r>
            <a:r>
              <a:rPr lang="en-US" dirty="0"/>
              <a:t>disaggregate CO assessment outcome data to examine how different groups compare to each other:</a:t>
            </a:r>
            <a:endParaRPr lang="en-US" dirty="0">
              <a:cs typeface="Calibri"/>
            </a:endParaRPr>
          </a:p>
          <a:p>
            <a:pPr marL="171450" indent="-171450">
              <a:buFont typeface="Arial" panose="020B0604020202020204" pitchFamily="34" charset="0"/>
              <a:buChar char="•"/>
              <a:defRPr/>
            </a:pPr>
            <a:r>
              <a:rPr lang="en-US" dirty="0"/>
              <a:t>Older and younger refugees </a:t>
            </a:r>
            <a:endParaRPr lang="en-US" dirty="0">
              <a:cs typeface="Calibri" panose="020F0502020204030204"/>
            </a:endParaRPr>
          </a:p>
          <a:p>
            <a:pPr marL="171450" indent="-171450">
              <a:buFont typeface="Arial" panose="020B0604020202020204" pitchFamily="34" charset="0"/>
              <a:buChar char="•"/>
              <a:defRPr/>
            </a:pPr>
            <a:r>
              <a:rPr lang="en-US" dirty="0"/>
              <a:t>Men and women </a:t>
            </a:r>
            <a:endParaRPr lang="en-US" dirty="0">
              <a:cs typeface="Calibri" panose="020F0502020204030204"/>
            </a:endParaRPr>
          </a:p>
          <a:p>
            <a:pPr marL="171450" indent="-171450">
              <a:buFont typeface="Arial" panose="020B0604020202020204" pitchFamily="34" charset="0"/>
              <a:buChar char="•"/>
              <a:defRPr/>
            </a:pPr>
            <a:r>
              <a:rPr lang="en-US" dirty="0"/>
              <a:t>Refugees from different ethnic/linguistic backgrounds </a:t>
            </a:r>
            <a:endParaRPr lang="en-US" dirty="0">
              <a:cs typeface="Calibri" panose="020F0502020204030204"/>
            </a:endParaRPr>
          </a:p>
          <a:p>
            <a:pPr marL="171450" indent="-171450">
              <a:buFont typeface="Arial" panose="020B0604020202020204" pitchFamily="34" charset="0"/>
              <a:buChar char="•"/>
              <a:defRPr/>
            </a:pPr>
            <a:r>
              <a:rPr lang="en-US" dirty="0"/>
              <a:t>Refugees with prior education/literacy and those without </a:t>
            </a:r>
            <a:endParaRPr lang="en-US" dirty="0">
              <a:cs typeface="Calibri" panose="020F0502020204030204"/>
            </a:endParaRPr>
          </a:p>
          <a:p>
            <a:pPr marL="171450" indent="-171450">
              <a:buFont typeface="Arial" panose="020B0604020202020204" pitchFamily="34" charset="0"/>
              <a:buChar char="•"/>
              <a:defRPr/>
            </a:pPr>
            <a:r>
              <a:rPr lang="en-US" dirty="0"/>
              <a:t>Refugees with U.S. ties and refugees with no U.S. ties </a:t>
            </a:r>
            <a:endParaRPr lang="en-US" dirty="0">
              <a:cs typeface="Calibri" panose="020F0502020204030204"/>
            </a:endParaRPr>
          </a:p>
          <a:p>
            <a:pPr marL="171450" indent="-171450">
              <a:buFont typeface="Arial" panose="020B0604020202020204" pitchFamily="34" charset="0"/>
              <a:buChar char="•"/>
              <a:defRPr/>
            </a:pPr>
            <a:r>
              <a:rPr lang="en-US" dirty="0"/>
              <a:t>High and low CO attendance rates </a:t>
            </a:r>
            <a:endParaRPr lang="en-US" dirty="0">
              <a:cs typeface="Calibri" panose="020F0502020204030204"/>
            </a:endParaRPr>
          </a:p>
          <a:p>
            <a:pPr marL="171450" indent="-171450">
              <a:buFont typeface="Arial" panose="020B0604020202020204" pitchFamily="34" charset="0"/>
              <a:buChar char="•"/>
              <a:defRPr/>
            </a:pPr>
            <a:r>
              <a:rPr lang="en-US" dirty="0"/>
              <a:t>CO Mechanism (e.g., classroom, home visit, remote)</a:t>
            </a:r>
            <a:endParaRPr lang="en-US" dirty="0">
              <a:cs typeface="Calibri"/>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en-US" dirty="0">
              <a:cs typeface="Calibri"/>
            </a:endParaRPr>
          </a:p>
          <a:p>
            <a:r>
              <a:rPr lang="en-US" dirty="0">
                <a:latin typeface="Calibri" panose="020F0502020204030204"/>
                <a:ea typeface="Open Sans" panose="020B0606030504020204" pitchFamily="34" charset="0"/>
                <a:cs typeface="Calibri" panose="020F0502020204030204"/>
              </a:rPr>
              <a:t>In the meantime, you could consider using a simple excel tracker such as this, if you are not doing so already. </a:t>
            </a:r>
          </a:p>
          <a:p>
            <a:pPr marL="171450" indent="-171450">
              <a:buFont typeface="Arial" panose="020B0604020202020204" pitchFamily="34" charset="0"/>
              <a:buChar char="•"/>
            </a:pPr>
            <a:endParaRPr lang="en-US" dirty="0">
              <a:latin typeface="Calibri" panose="020F0502020204030204"/>
              <a:ea typeface="Open Sans" panose="020B0606030504020204" pitchFamily="34" charset="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19</a:t>
            </a:fld>
            <a:endParaRPr lang="en-US"/>
          </a:p>
        </p:txBody>
      </p:sp>
    </p:spTree>
    <p:extLst>
      <p:ext uri="{BB962C8B-B14F-4D97-AF65-F5344CB8AC3E}">
        <p14:creationId xmlns:p14="http://schemas.microsoft.com/office/powerpoint/2010/main" val="266967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1044821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a:t>Reminder of all the good stuff on CORE’s site under “Teach” and “Learn“ Specifically,  in the Learn menu, the Effective Practice Series that includes </a:t>
            </a:r>
            <a:r>
              <a:rPr lang="en-US" b="0" i="0">
                <a:solidFill>
                  <a:srgbClr val="212529"/>
                </a:solidFill>
                <a:effectLst/>
                <a:latin typeface="primary"/>
              </a:rPr>
              <a:t>step-by-step guidance on how to assess, supplement, and apply new practices to enhance Cultural Orientation learning and engagement. Current guides include using volunteers, delivering effective remote CO, how to create interactive 1-1 CO, including guests from the community, delivering gender-segregated sessions, and integrating digital technology. </a:t>
            </a:r>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20</a:t>
            </a:fld>
            <a:endParaRPr lang="en-US"/>
          </a:p>
        </p:txBody>
      </p:sp>
    </p:spTree>
    <p:extLst>
      <p:ext uri="{BB962C8B-B14F-4D97-AF65-F5344CB8AC3E}">
        <p14:creationId xmlns:p14="http://schemas.microsoft.com/office/powerpoint/2010/main" val="1526011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21</a:t>
            </a:fld>
            <a:endParaRPr lang="en-US"/>
          </a:p>
        </p:txBody>
      </p:sp>
    </p:spTree>
    <p:extLst>
      <p:ext uri="{BB962C8B-B14F-4D97-AF65-F5344CB8AC3E}">
        <p14:creationId xmlns:p14="http://schemas.microsoft.com/office/powerpoint/2010/main" val="1547186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22</a:t>
            </a:fld>
            <a:endParaRPr lang="en-US"/>
          </a:p>
        </p:txBody>
      </p:sp>
    </p:spTree>
    <p:extLst>
      <p:ext uri="{BB962C8B-B14F-4D97-AF65-F5344CB8AC3E}">
        <p14:creationId xmlns:p14="http://schemas.microsoft.com/office/powerpoint/2010/main" val="248120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18F67FF-F859-4DEB-A589-302E10C0D54C}" type="slidenum">
              <a:rPr lang="en-US" smtClean="0"/>
              <a:t>23</a:t>
            </a:fld>
            <a:endParaRPr lang="en-US"/>
          </a:p>
        </p:txBody>
      </p:sp>
    </p:spTree>
    <p:extLst>
      <p:ext uri="{BB962C8B-B14F-4D97-AF65-F5344CB8AC3E}">
        <p14:creationId xmlns:p14="http://schemas.microsoft.com/office/powerpoint/2010/main" val="392737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233587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4</a:t>
            </a:fld>
            <a:endParaRPr lang="en-US"/>
          </a:p>
        </p:txBody>
      </p:sp>
    </p:spTree>
    <p:extLst>
      <p:ext uri="{BB962C8B-B14F-4D97-AF65-F5344CB8AC3E}">
        <p14:creationId xmlns:p14="http://schemas.microsoft.com/office/powerpoint/2010/main" val="236992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228600" algn="l"/>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5</a:t>
            </a:fld>
            <a:endParaRPr lang="en-US"/>
          </a:p>
        </p:txBody>
      </p:sp>
    </p:spTree>
    <p:extLst>
      <p:ext uri="{BB962C8B-B14F-4D97-AF65-F5344CB8AC3E}">
        <p14:creationId xmlns:p14="http://schemas.microsoft.com/office/powerpoint/2010/main" val="86900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We’ll begin by reviewing some of the common CO findings over the past 2 years, which will give context to why we made changes to the policies/documentation requirements we will cover shortly. </a:t>
            </a:r>
          </a:p>
          <a:p>
            <a:endParaRPr lang="en-US"/>
          </a:p>
          <a:p>
            <a:r>
              <a:rPr lang="en-US"/>
              <a:t>#1 and #2 will hopefully be remedied with the new FY21 requirement of the CO checklist and corresponding case note. Remember that case notes should be very clear if all adult members of a case were present - if your case note only specifically names the PA of the case, a monitor will assume only the PA was present at the interaction.</a:t>
            </a:r>
          </a:p>
          <a:p>
            <a:endParaRPr lang="en-US"/>
          </a:p>
          <a:p>
            <a:r>
              <a:rPr lang="en-US"/>
              <a:t>For #3, we want to emphasize that Match Grant and state funding employment classes are different than employment CO sessions, and should not count as CO. Cultural orientation is an R&amp;P core service, and so it must be completed with R&amp;P-funded staff time; you can’t double-dip and use another funding source to fulfill R&amp;P core service requirements.</a:t>
            </a:r>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a:p>
        </p:txBody>
      </p:sp>
    </p:spTree>
    <p:extLst>
      <p:ext uri="{BB962C8B-B14F-4D97-AF65-F5344CB8AC3E}">
        <p14:creationId xmlns:p14="http://schemas.microsoft.com/office/powerpoint/2010/main" val="46225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All adult clients must receive cultural orientation on all 15 topics listed in the Cooperative Agreement. You cannot pick and choose based on the client’s individual situation. Here are some common examples:</a:t>
            </a:r>
          </a:p>
          <a:p>
            <a:pPr marL="171450" indent="-171450">
              <a:buFont typeface="Arial" panose="020B0604020202020204" pitchFamily="34" charset="0"/>
              <a:buChar char="•"/>
            </a:pPr>
            <a:r>
              <a:rPr lang="en-US"/>
              <a:t>Even if a client does not plan to go to work, they must still receive cultural orientation about employment. </a:t>
            </a:r>
          </a:p>
          <a:p>
            <a:pPr marL="171450" indent="-171450">
              <a:buFont typeface="Arial" panose="020B0604020202020204" pitchFamily="34" charset="0"/>
              <a:buChar char="•"/>
            </a:pPr>
            <a:r>
              <a:rPr lang="en-US"/>
              <a:t>Even if a client does not have school-aged children, they must still receive the education session of CO. </a:t>
            </a:r>
          </a:p>
          <a:p>
            <a:pPr marL="171450" indent="-171450">
              <a:buFont typeface="Arial" panose="020B0604020202020204" pitchFamily="34" charset="0"/>
              <a:buChar char="•"/>
            </a:pPr>
            <a:r>
              <a:rPr lang="en-US"/>
              <a:t>Even if a client doesn’t intend to use public transport – or there isn’t much public transportation in your community - the topic must still be covered. </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5) The CORE Model Assessment does not clearly include a line for this –we suggest using the comment lines at the top. The case note about the assessment is another place to document interpretation.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 If a client does not answer an assessment question correctly, staff should document their efforts to help the client master the information.</a:t>
            </a:r>
          </a:p>
        </p:txBody>
      </p:sp>
      <p:sp>
        <p:nvSpPr>
          <p:cNvPr id="4" name="Slide Number Placeholder 3"/>
          <p:cNvSpPr>
            <a:spLocks noGrp="1"/>
          </p:cNvSpPr>
          <p:nvPr>
            <p:ph type="sldNum" sz="quarter" idx="5"/>
          </p:nvPr>
        </p:nvSpPr>
        <p:spPr/>
        <p:txBody>
          <a:bodyPr/>
          <a:lstStyle/>
          <a:p>
            <a:fld id="{618F67FF-F859-4DEB-A589-302E10C0D54C}" type="slidenum">
              <a:rPr lang="en-US" smtClean="0"/>
              <a:t>7</a:t>
            </a:fld>
            <a:endParaRPr lang="en-US"/>
          </a:p>
        </p:txBody>
      </p:sp>
    </p:spTree>
    <p:extLst>
      <p:ext uri="{BB962C8B-B14F-4D97-AF65-F5344CB8AC3E}">
        <p14:creationId xmlns:p14="http://schemas.microsoft.com/office/powerpoint/2010/main" val="289907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PROVISION Requirements…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Exceptions caused by COVID-19 delays may apply: Just a reminder that the COVID-19 tile on </a:t>
            </a:r>
            <a:r>
              <a:rPr lang="en-US" dirty="0" err="1"/>
              <a:t>MRSConnect</a:t>
            </a:r>
            <a:r>
              <a:rPr lang="en-US" dirty="0"/>
              <a:t> has Remote Case Management guidance for R&amp;P and MG, which provides information about how to document any delays in service because of COVID-19, and what follow-up would be expected.</a:t>
            </a:r>
          </a:p>
          <a:p>
            <a:pPr marL="0" indent="0">
              <a:buFont typeface="Arial" panose="020B0604020202020204" pitchFamily="34" charset="0"/>
              <a:buNone/>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8</a:t>
            </a:fld>
            <a:endParaRPr lang="en-US"/>
          </a:p>
        </p:txBody>
      </p:sp>
    </p:spTree>
    <p:extLst>
      <p:ext uri="{BB962C8B-B14F-4D97-AF65-F5344CB8AC3E}">
        <p14:creationId xmlns:p14="http://schemas.microsoft.com/office/powerpoint/2010/main" val="396427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On the RP Case File Monitoring Tool- need to make clear this is pending an update which will be released later, CO requirements are outdated now</a:t>
            </a:r>
          </a:p>
          <a:p>
            <a:pPr marL="171450" indent="-171450">
              <a:buFont typeface="Arial" panose="020B0604020202020204" pitchFamily="34" charset="0"/>
              <a:buChar char="•"/>
            </a:pPr>
            <a:endParaRPr lang="en-US" b="1">
              <a:cs typeface="Calibri"/>
            </a:endParaRPr>
          </a:p>
          <a:p>
            <a:pPr marL="171450" indent="-171450">
              <a:buFont typeface="Arial" panose="020B0604020202020204" pitchFamily="34" charset="0"/>
              <a:buChar char="•"/>
            </a:pPr>
            <a:r>
              <a:rPr lang="en-US" b="0">
                <a:cs typeface="Calibri"/>
              </a:rPr>
              <a:t>Example of case note: “___ and ___ attended all CO classes and received training on all 15 CO topics. See CO checklist”</a:t>
            </a:r>
          </a:p>
        </p:txBody>
      </p:sp>
      <p:sp>
        <p:nvSpPr>
          <p:cNvPr id="4" name="Slide Number Placeholder 3"/>
          <p:cNvSpPr>
            <a:spLocks noGrp="1"/>
          </p:cNvSpPr>
          <p:nvPr>
            <p:ph type="sldNum" sz="quarter" idx="5"/>
          </p:nvPr>
        </p:nvSpPr>
        <p:spPr/>
        <p:txBody>
          <a:bodyPr/>
          <a:lstStyle/>
          <a:p>
            <a:fld id="{618F67FF-F859-4DEB-A589-302E10C0D54C}" type="slidenum">
              <a:rPr lang="en-US" smtClean="0"/>
              <a:t>9</a:t>
            </a:fld>
            <a:endParaRPr lang="en-US"/>
          </a:p>
        </p:txBody>
      </p:sp>
    </p:spTree>
    <p:extLst>
      <p:ext uri="{BB962C8B-B14F-4D97-AF65-F5344CB8AC3E}">
        <p14:creationId xmlns:p14="http://schemas.microsoft.com/office/powerpoint/2010/main" val="177086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C68727FE-CFA9-466B-8294-22B1ECFCC01B}" type="datetime1">
              <a:rPr lang="en-US" smtClean="0"/>
              <a:t>1/14/2021</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3CB3EBA4-F2E3-4BB3-A870-BC2C2FCBFD2E}" type="datetime1">
              <a:rPr lang="en-US" smtClean="0"/>
              <a:t>1/14/2021</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D67CC945-9FFE-40D6-A086-872EB839E035}" type="datetime1">
              <a:rPr lang="en-US" smtClean="0"/>
              <a:t>1/14/2021</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6F0A7327-C1F5-4962-88AE-E4E9AD32732B}" type="datetime1">
              <a:rPr lang="en-US" smtClean="0"/>
              <a:t>1/14/2021</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B5E3F20A-1C61-4D75-A2C5-9AA52C345D4A}" type="datetime1">
              <a:rPr lang="en-US" smtClean="0"/>
              <a:t>1/14/2021</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7E350886-17B4-458B-94EF-7132DFD4D1C8}" type="datetime1">
              <a:rPr lang="en-US" smtClean="0"/>
              <a:t>1/14/2021</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56A7EBCE-602F-4E3B-BBAC-7908E33E3D67}" type="datetime1">
              <a:rPr lang="en-US" smtClean="0"/>
              <a:t>1/14/2021</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A922F2A3-D2DD-469F-8CA1-A3816FB44FE8}" type="datetime1">
              <a:rPr lang="en-US" smtClean="0"/>
              <a:t>1/14/2021</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9F2CE7E7-FACE-439D-AE67-80C6D7FB1F32}" type="datetime1">
              <a:rPr lang="en-US" smtClean="0"/>
              <a:t>1/14/2021</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CCA82EF8-9983-462B-87C2-BF045594BF72}" type="datetime1">
              <a:rPr lang="en-US" smtClean="0"/>
              <a:t>1/14/2021</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B56F2B75-688D-4C86-B7BD-31FFDD0326BB}" type="datetime1">
              <a:rPr lang="en-US" smtClean="0"/>
              <a:t>1/14/2021</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82B9E-BB26-4884-A2DA-3566BD938913}" type="datetime1">
              <a:rPr lang="en-US" smtClean="0"/>
              <a:t>1/14/2021</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11.xml"/><Relationship Id="rId7" Type="http://schemas.openxmlformats.org/officeDocument/2006/relationships/hyperlink" Target="https://coresourceexchange.org/reception-and-placement-domestic-assessments/" TargetMode="Externa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comments" Target="../comments/comment2.xml"/><Relationship Id="rId5" Type="http://schemas.openxmlformats.org/officeDocument/2006/relationships/hyperlink" Target="http://coresourceexchange.org/wp-content/uploads/2019/09/Model-Assessment-Handbook-FINAL-high-res.pdf"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hyperlink" Target="https://coresourceexchange.org/reception-and-placement-domestic-assessments/" TargetMode="External"/><Relationship Id="rId5" Type="http://schemas.openxmlformats.org/officeDocument/2006/relationships/hyperlink" Target="https://mrsconnect.org/resettlement-services/reception-and-placement-rp/case-file-forms/" TargetMode="External"/><Relationship Id="rId4" Type="http://schemas.openxmlformats.org/officeDocument/2006/relationships/hyperlink" Target="https://mrsconnect.org/resettlement-services/reception-and-placement-rp/policy-template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comments" Target="../comments/comment5.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6.png"/><Relationship Id="rId5" Type="http://schemas.openxmlformats.org/officeDocument/2006/relationships/hyperlink" Target="https://coresourceexchange.org/reception-and-placement-domestic-assessments/" TargetMode="External"/><Relationship Id="rId4" Type="http://schemas.openxmlformats.org/officeDocument/2006/relationships/hyperlink" Target="https://coresourceexchange.org/wp-content/uploads/2019/09/Model-Assessment-Handbook-FINAL-high-res.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8.png"/><Relationship Id="rId5" Type="http://schemas.openxmlformats.org/officeDocument/2006/relationships/hyperlink" Target="https://coresourceexchange.org/effective-practice-series/"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s://coresourceexchange.org/reception-and-placement-domestic-assessments/" TargetMode="Externa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hyperlink" Target="https://switchboardta.org/resource/cognitive-load-and-memory/" TargetMode="External"/><Relationship Id="rId5" Type="http://schemas.openxmlformats.org/officeDocument/2006/relationships/hyperlink" Target="https://switchboardta.org/resource/info-guide-overcoming-barriers-to-adult-education-strengths-based-strategies-for-effective-enrollment-and-retention/" TargetMode="External"/><Relationship Id="rId4" Type="http://schemas.openxmlformats.org/officeDocument/2006/relationships/hyperlink" Target="https://switchboardta.org/blog/resource-round-up-multilingual-tutorials-on-zoom-and-other-online-platform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mailto:jzubko-cunha@usccb.or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3.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mailto:jzubko-cunha@usccb.org" TargetMode="Externa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hyperlink" Target="http://coresourceexchange.org/wp-content/uploads/2019/09/Domestic-Cultural-Orientation-Objectives-and-Indicators-1.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mrsconnect.org/wp-content/uploads/2019/08/Cultural-Orientation-Checklist-RF-23.pdf" TargetMode="External"/><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C437C7-74EA-4953-9A0D-B9E06926F613}"/>
              </a:ext>
            </a:extLst>
          </p:cNvPr>
          <p:cNvSpPr txBox="1"/>
          <p:nvPr/>
        </p:nvSpPr>
        <p:spPr>
          <a:xfrm>
            <a:off x="9401452" y="374253"/>
            <a:ext cx="2374303" cy="369332"/>
          </a:xfrm>
          <a:prstGeom prst="rect">
            <a:avLst/>
          </a:prstGeom>
          <a:noFill/>
        </p:spPr>
        <p:txBody>
          <a:bodyPr wrap="square" rtlCol="0">
            <a:spAutoFit/>
          </a:bodyPr>
          <a:lstStyle/>
          <a:p>
            <a:pPr algn="r"/>
            <a:r>
              <a:rPr lang="en-US">
                <a:latin typeface="Open Sans" panose="020B0606030504020204" pitchFamily="34" charset="0"/>
                <a:ea typeface="Open Sans" panose="020B0606030504020204" pitchFamily="34" charset="0"/>
                <a:cs typeface="Open Sans" panose="020B0606030504020204" pitchFamily="34" charset="0"/>
              </a:rPr>
              <a:t>January 14, 2021</a:t>
            </a:r>
          </a:p>
        </p:txBody>
      </p:sp>
      <p:sp>
        <p:nvSpPr>
          <p:cNvPr id="11" name="Rectangle: Rounded Corners 10">
            <a:extLst>
              <a:ext uri="{FF2B5EF4-FFF2-40B4-BE49-F238E27FC236}">
                <a16:creationId xmlns:a16="http://schemas.microsoft.com/office/drawing/2014/main" id="{9F83BF2D-BB51-4E6B-936D-51539BF2F3AC}"/>
              </a:ext>
            </a:extLst>
          </p:cNvPr>
          <p:cNvSpPr/>
          <p:nvPr/>
        </p:nvSpPr>
        <p:spPr>
          <a:xfrm>
            <a:off x="3326267" y="2273214"/>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2415193" y="1942154"/>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4AAD64D-C38E-4F3A-8882-C9E44707EE92}"/>
              </a:ext>
            </a:extLst>
          </p:cNvPr>
          <p:cNvSpPr/>
          <p:nvPr/>
        </p:nvSpPr>
        <p:spPr>
          <a:xfrm>
            <a:off x="3307049" y="3073066"/>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0B5C836B-ABA7-4DEE-A51A-0C63E122D677}"/>
              </a:ext>
            </a:extLst>
          </p:cNvPr>
          <p:cNvSpPr/>
          <p:nvPr/>
        </p:nvSpPr>
        <p:spPr>
          <a:xfrm>
            <a:off x="5228074" y="3100550"/>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2C987B09-760D-4515-99F9-79A9D421D587}"/>
              </a:ext>
            </a:extLst>
          </p:cNvPr>
          <p:cNvSpPr/>
          <p:nvPr/>
        </p:nvSpPr>
        <p:spPr>
          <a:xfrm>
            <a:off x="7129881" y="3103083"/>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descr="Stars">
            <a:extLst>
              <a:ext uri="{FF2B5EF4-FFF2-40B4-BE49-F238E27FC236}">
                <a16:creationId xmlns:a16="http://schemas.microsoft.com/office/drawing/2014/main" id="{BE928A71-9A85-4656-843C-514170BF3D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5108" y="3048426"/>
            <a:ext cx="914400" cy="914400"/>
          </a:xfrm>
          <a:prstGeom prst="rect">
            <a:avLst/>
          </a:prstGeom>
        </p:spPr>
      </p:pic>
      <p:grpSp>
        <p:nvGrpSpPr>
          <p:cNvPr id="17" name="Group 16">
            <a:extLst>
              <a:ext uri="{FF2B5EF4-FFF2-40B4-BE49-F238E27FC236}">
                <a16:creationId xmlns:a16="http://schemas.microsoft.com/office/drawing/2014/main" id="{CE742A8E-AC0A-48F7-B2B0-933EBF4B53DC}"/>
              </a:ext>
            </a:extLst>
          </p:cNvPr>
          <p:cNvGrpSpPr/>
          <p:nvPr/>
        </p:nvGrpSpPr>
        <p:grpSpPr>
          <a:xfrm>
            <a:off x="2697437" y="2755400"/>
            <a:ext cx="1933383" cy="1856802"/>
            <a:chOff x="4997227" y="1643928"/>
            <a:chExt cx="2610486" cy="2507086"/>
          </a:xfrm>
          <a:solidFill>
            <a:schemeClr val="bg1"/>
          </a:solidFill>
        </p:grpSpPr>
        <p:sp>
          <p:nvSpPr>
            <p:cNvPr id="18" name="Rectangle 17">
              <a:extLst>
                <a:ext uri="{FF2B5EF4-FFF2-40B4-BE49-F238E27FC236}">
                  <a16:creationId xmlns:a16="http://schemas.microsoft.com/office/drawing/2014/main" id="{08C05EB1-E0B3-4D3C-A36C-89B0170651B1}"/>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8B34BA7-1CA9-44AA-8565-BA3EB8A5C37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42A156-5CE6-49E8-84FB-B8EC144D76B4}"/>
                </a:ext>
              </a:extLst>
            </p:cNvPr>
            <p:cNvSpPr/>
            <p:nvPr/>
          </p:nvSpPr>
          <p:spPr>
            <a:xfrm rot="1199968">
              <a:off x="5233601" y="3873286"/>
              <a:ext cx="584878" cy="277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6BE91E-E54E-42A8-B729-D295D385C0D2}"/>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7555D81-23FD-4E28-A0E6-E2C93A847D0D}"/>
              </a:ext>
            </a:extLst>
          </p:cNvPr>
          <p:cNvSpPr txBox="1"/>
          <p:nvPr/>
        </p:nvSpPr>
        <p:spPr>
          <a:xfrm rot="20686718">
            <a:off x="2889988" y="3278771"/>
            <a:ext cx="1686989" cy="461665"/>
          </a:xfrm>
          <a:prstGeom prst="rect">
            <a:avLst/>
          </a:prstGeom>
          <a:noFill/>
        </p:spPr>
        <p:txBody>
          <a:bodyPr wrap="square" rtlCol="0">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rPr>
              <a:t>FY 2021</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66" y="5246553"/>
            <a:ext cx="3152593" cy="1141779"/>
          </a:xfrm>
          <a:prstGeom prst="rect">
            <a:avLst/>
          </a:prstGeom>
          <a:ln>
            <a:noFill/>
          </a:ln>
          <a:effectLst/>
        </p:spPr>
      </p:pic>
      <p:pic>
        <p:nvPicPr>
          <p:cNvPr id="28" name="Picture 8">
            <a:extLst>
              <a:ext uri="{FF2B5EF4-FFF2-40B4-BE49-F238E27FC236}">
                <a16:creationId xmlns:a16="http://schemas.microsoft.com/office/drawing/2014/main" id="{42137908-CA2C-435A-A145-D2EA814DA51A}"/>
              </a:ext>
            </a:extLst>
          </p:cNvPr>
          <p:cNvPicPr>
            <a:picLocks noChangeAspect="1"/>
          </p:cNvPicPr>
          <p:nvPr/>
        </p:nvPicPr>
        <p:blipFill>
          <a:blip r:embed="rId7"/>
          <a:srcRect/>
          <a:stretch>
            <a:fillRect/>
          </a:stretch>
        </p:blipFill>
        <p:spPr>
          <a:xfrm>
            <a:off x="9544188" y="2763518"/>
            <a:ext cx="695203" cy="1117628"/>
          </a:xfrm>
          <a:prstGeom prst="rect">
            <a:avLst/>
          </a:prstGeom>
        </p:spPr>
      </p:pic>
      <p:pic>
        <p:nvPicPr>
          <p:cNvPr id="30" name="Picture 28">
            <a:extLst>
              <a:ext uri="{FF2B5EF4-FFF2-40B4-BE49-F238E27FC236}">
                <a16:creationId xmlns:a16="http://schemas.microsoft.com/office/drawing/2014/main" id="{5D11969D-690A-4E11-9402-2DA6342D61F4}"/>
              </a:ext>
            </a:extLst>
          </p:cNvPr>
          <p:cNvPicPr>
            <a:picLocks noChangeAspect="1"/>
          </p:cNvPicPr>
          <p:nvPr/>
        </p:nvPicPr>
        <p:blipFill>
          <a:blip r:embed="rId8"/>
          <a:srcRect l="958" t="958" r="2927" b="627"/>
          <a:stretch>
            <a:fillRect/>
          </a:stretch>
        </p:blipFill>
        <p:spPr>
          <a:xfrm>
            <a:off x="9632907" y="4176010"/>
            <a:ext cx="775473" cy="2386412"/>
          </a:xfrm>
          <a:prstGeom prst="rect">
            <a:avLst/>
          </a:prstGeom>
        </p:spPr>
      </p:pic>
      <p:sp>
        <p:nvSpPr>
          <p:cNvPr id="10" name="TextBox 9">
            <a:extLst>
              <a:ext uri="{FF2B5EF4-FFF2-40B4-BE49-F238E27FC236}">
                <a16:creationId xmlns:a16="http://schemas.microsoft.com/office/drawing/2014/main" id="{D32512CE-1342-45EB-862F-670FFF10EF84}"/>
              </a:ext>
            </a:extLst>
          </p:cNvPr>
          <p:cNvSpPr txBox="1"/>
          <p:nvPr/>
        </p:nvSpPr>
        <p:spPr>
          <a:xfrm>
            <a:off x="-18144" y="608524"/>
            <a:ext cx="12191999" cy="2554545"/>
          </a:xfrm>
          <a:prstGeom prst="rect">
            <a:avLst/>
          </a:prstGeom>
          <a:noFill/>
        </p:spPr>
        <p:txBody>
          <a:bodyPr wrap="square" lIns="91440" tIns="45720" rIns="91440" bIns="45720" rtlCol="0" anchor="t">
            <a:spAutoFit/>
          </a:bodyPr>
          <a:lstStyle/>
          <a:p>
            <a:pPr algn="ctr"/>
            <a:r>
              <a:rPr lang="en-US" sz="4000" b="1">
                <a:latin typeface="Open Sans"/>
                <a:ea typeface="Open Sans" panose="020B0606030504020204" pitchFamily="34" charset="0"/>
                <a:cs typeface="Open Sans" panose="020B0606030504020204" pitchFamily="34" charset="0"/>
              </a:rPr>
              <a:t>Cultural Orientation </a:t>
            </a:r>
          </a:p>
          <a:p>
            <a:pPr algn="ctr"/>
            <a:r>
              <a:rPr lang="en-US" sz="4000" b="1">
                <a:latin typeface="Open Sans"/>
                <a:ea typeface="Open Sans" panose="020B0606030504020204" pitchFamily="34" charset="0"/>
                <a:cs typeface="Open Sans" panose="020B0606030504020204" pitchFamily="34" charset="0"/>
              </a:rPr>
              <a:t>Documentation</a:t>
            </a:r>
          </a:p>
          <a:p>
            <a:pPr algn="ctr"/>
            <a:endParaRPr lang="en-US" sz="4000" b="1">
              <a:latin typeface="Open Sans"/>
              <a:ea typeface="Open Sans" panose="020B0606030504020204" pitchFamily="34" charset="0"/>
              <a:cs typeface="Open Sans" panose="020B0606030504020204" pitchFamily="34" charset="0"/>
            </a:endParaRPr>
          </a:p>
          <a:p>
            <a:pPr algn="ct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15">
            <a:extLst>
              <a:ext uri="{FF2B5EF4-FFF2-40B4-BE49-F238E27FC236}">
                <a16:creationId xmlns:a16="http://schemas.microsoft.com/office/drawing/2014/main" id="{9E30B2EF-1FD1-4FD3-8E16-36DBAB24738E}"/>
              </a:ext>
            </a:extLst>
          </p:cNvPr>
          <p:cNvPicPr>
            <a:picLocks noChangeAspect="1"/>
          </p:cNvPicPr>
          <p:nvPr/>
        </p:nvPicPr>
        <p:blipFill>
          <a:blip r:embed="rId9"/>
          <a:srcRect/>
          <a:stretch>
            <a:fillRect/>
          </a:stretch>
        </p:blipFill>
        <p:spPr>
          <a:xfrm>
            <a:off x="8742643" y="2915493"/>
            <a:ext cx="1942661" cy="2263694"/>
          </a:xfrm>
          <a:prstGeom prst="rect">
            <a:avLst/>
          </a:prstGeom>
        </p:spPr>
      </p:pic>
      <p:sp>
        <p:nvSpPr>
          <p:cNvPr id="2" name="Slide Number Placeholder 1">
            <a:extLst>
              <a:ext uri="{FF2B5EF4-FFF2-40B4-BE49-F238E27FC236}">
                <a16:creationId xmlns:a16="http://schemas.microsoft.com/office/drawing/2014/main" id="{8D47E8A5-9C51-44F9-8D3E-7DE08189DF70}"/>
              </a:ext>
            </a:extLst>
          </p:cNvPr>
          <p:cNvSpPr>
            <a:spLocks noGrp="1"/>
          </p:cNvSpPr>
          <p:nvPr>
            <p:ph type="sldNum" sz="quarter" idx="12"/>
          </p:nvPr>
        </p:nvSpPr>
        <p:spPr/>
        <p:txBody>
          <a:bodyPr/>
          <a:lstStyle/>
          <a:p>
            <a:fld id="{A5AC7532-7E1C-4B54-8A49-BCFC0D060E00}" type="slidenum">
              <a:rPr lang="en-US" smtClean="0"/>
              <a:t>1</a:t>
            </a:fld>
            <a:endParaRPr lang="en-US"/>
          </a:p>
        </p:txBody>
      </p:sp>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491021"/>
            <a:ext cx="10930586" cy="646331"/>
          </a:xfrm>
          <a:prstGeom prst="rect">
            <a:avLst/>
          </a:prstGeom>
          <a:noFill/>
        </p:spPr>
        <p:txBody>
          <a:bodyPr wrap="square" lIns="91440" tIns="45720" rIns="91440" bIns="45720" rtlCol="0" anchor="t">
            <a:spAutoFit/>
          </a:bodyPr>
          <a:lstStyle/>
          <a:p>
            <a:r>
              <a:rPr lang="en-US" sz="3600" b="1">
                <a:latin typeface="Open Sans"/>
              </a:rPr>
              <a:t>USCCB Policy &amp; Documentation Requirements</a:t>
            </a:r>
            <a:endParaRPr lang="en-US" sz="1400"/>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28186" y="1433574"/>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1"/>
                </a:solidFill>
                <a:latin typeface="Open Sans"/>
              </a:rPr>
              <a:t>Cultural Orientation Assessment</a:t>
            </a:r>
            <a:endParaRPr lang="en-US">
              <a:solidFill>
                <a:schemeClr val="bg1"/>
              </a:solidFill>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1508959" y="2076939"/>
            <a:ext cx="10005203" cy="307337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2365291" y="2279801"/>
            <a:ext cx="8808069" cy="286232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a:ea typeface="+mn-lt"/>
                <a:cs typeface="+mn-lt"/>
              </a:rPr>
              <a:t>Affiliates are required to use the </a:t>
            </a:r>
            <a:r>
              <a:rPr lang="en-US" b="1">
                <a:ea typeface="+mn-lt"/>
                <a:cs typeface="+mn-lt"/>
              </a:rPr>
              <a:t>CORE Model R&amp;P CO Assessment </a:t>
            </a:r>
            <a:r>
              <a:rPr lang="en-US">
                <a:ea typeface="+mn-lt"/>
                <a:cs typeface="+mn-lt"/>
              </a:rPr>
              <a:t>to administer a formal, individual assessment for each adult member of a case with appropriate language interpretation.</a:t>
            </a:r>
          </a:p>
          <a:p>
            <a:pPr marL="800100" lvl="1" indent="-342900">
              <a:buFont typeface="Arial" panose="020B0604020202020204" pitchFamily="34" charset="0"/>
              <a:buChar char="•"/>
            </a:pPr>
            <a:r>
              <a:rPr lang="en-US">
                <a:ea typeface="+mn-lt"/>
                <a:cs typeface="+mn-lt"/>
              </a:rPr>
              <a:t>Available in written or oral form in main resettlement languages</a:t>
            </a:r>
            <a:br>
              <a:rPr lang="en-US">
                <a:ea typeface="+mn-lt"/>
                <a:cs typeface="+mn-lt"/>
              </a:rPr>
            </a:br>
            <a:endParaRPr lang="en-US">
              <a:ea typeface="+mn-lt"/>
              <a:cs typeface="+mn-lt"/>
            </a:endParaRPr>
          </a:p>
          <a:p>
            <a:pPr marL="342900" indent="-342900">
              <a:buFont typeface="Arial" panose="020B0604020202020204" pitchFamily="34" charset="0"/>
              <a:buChar char="•"/>
            </a:pPr>
            <a:r>
              <a:rPr lang="en-US">
                <a:ea typeface="+mn-lt"/>
                <a:cs typeface="+mn-lt"/>
              </a:rPr>
              <a:t>The assessment should be given after CO is completed and before the end of the R&amp;P period.</a:t>
            </a:r>
            <a:br>
              <a:rPr lang="en-US">
                <a:ea typeface="+mn-lt"/>
                <a:cs typeface="+mn-lt"/>
              </a:rPr>
            </a:br>
            <a:endParaRPr lang="en-US">
              <a:ea typeface="+mn-lt"/>
              <a:cs typeface="+mn-lt"/>
            </a:endParaRPr>
          </a:p>
          <a:p>
            <a:pPr marL="342900" indent="-342900">
              <a:buFont typeface="Arial" panose="020B0604020202020204" pitchFamily="34" charset="0"/>
              <a:buChar char="•"/>
            </a:pPr>
            <a:r>
              <a:rPr lang="en-US">
                <a:ea typeface="+mn-lt"/>
                <a:cs typeface="+mn-lt"/>
              </a:rPr>
              <a:t>Any additional or site-specific assessment questions should be in supplement to the CORE Model Assessment.</a:t>
            </a:r>
            <a:endParaRPr lang="en-US">
              <a:cs typeface="Calibri"/>
            </a:endParaRPr>
          </a:p>
        </p:txBody>
      </p:sp>
      <p:sp>
        <p:nvSpPr>
          <p:cNvPr id="55" name="TextBox 54">
            <a:extLst>
              <a:ext uri="{FF2B5EF4-FFF2-40B4-BE49-F238E27FC236}">
                <a16:creationId xmlns:a16="http://schemas.microsoft.com/office/drawing/2014/main" id="{081D7420-ABC4-45E8-AAE6-E28CE68E344F}"/>
              </a:ext>
            </a:extLst>
          </p:cNvPr>
          <p:cNvSpPr txBox="1"/>
          <p:nvPr/>
        </p:nvSpPr>
        <p:spPr>
          <a:xfrm>
            <a:off x="10291435" y="1266627"/>
            <a:ext cx="1173282" cy="338554"/>
          </a:xfrm>
          <a:prstGeom prst="rect">
            <a:avLst/>
          </a:prstGeom>
          <a:noFill/>
        </p:spPr>
        <p:txBody>
          <a:bodyPr wrap="square" lIns="91440" tIns="45720" rIns="91440" bIns="45720" rtlCol="0" anchor="t">
            <a:spAutoFit/>
          </a:bodyPr>
          <a:lstStyle/>
          <a:p>
            <a:pPr algn="ctr"/>
            <a:endParaRPr lang="en-US" sz="1600" b="1">
              <a:latin typeface="Open Sans" panose="020B0606030504020204" pitchFamily="34" charset="0"/>
              <a:ea typeface="Open Sans" panose="020B0606030504020204" pitchFamily="34" charset="0"/>
              <a:cs typeface="Open Sans" panose="020B0606030504020204" pitchFamily="34" charset="0"/>
            </a:endParaRPr>
          </a:p>
        </p:txBody>
      </p:sp>
      <p:sp>
        <p:nvSpPr>
          <p:cNvPr id="7" name="Oval 6">
            <a:extLst>
              <a:ext uri="{FF2B5EF4-FFF2-40B4-BE49-F238E27FC236}">
                <a16:creationId xmlns:a16="http://schemas.microsoft.com/office/drawing/2014/main" id="{28506D0D-719B-428A-867D-3C1FAA7A4628}"/>
              </a:ext>
            </a:extLst>
          </p:cNvPr>
          <p:cNvSpPr/>
          <p:nvPr/>
        </p:nvSpPr>
        <p:spPr>
          <a:xfrm>
            <a:off x="749708" y="594811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8" name="Oval 7">
            <a:extLst>
              <a:ext uri="{FF2B5EF4-FFF2-40B4-BE49-F238E27FC236}">
                <a16:creationId xmlns:a16="http://schemas.microsoft.com/office/drawing/2014/main" id="{1A83D2B0-6AD1-40C0-9BF1-AD05AB30A2CD}"/>
              </a:ext>
            </a:extLst>
          </p:cNvPr>
          <p:cNvSpPr/>
          <p:nvPr/>
        </p:nvSpPr>
        <p:spPr>
          <a:xfrm>
            <a:off x="5868934" y="595948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3" name="Oval 12">
            <a:extLst>
              <a:ext uri="{FF2B5EF4-FFF2-40B4-BE49-F238E27FC236}">
                <a16:creationId xmlns:a16="http://schemas.microsoft.com/office/drawing/2014/main" id="{8EE30184-1D41-4707-9AF9-95C6690F74FE}"/>
              </a:ext>
            </a:extLst>
          </p:cNvPr>
          <p:cNvSpPr/>
          <p:nvPr/>
        </p:nvSpPr>
        <p:spPr>
          <a:xfrm>
            <a:off x="8302700" y="595948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5" name="TextBox 14">
            <a:extLst>
              <a:ext uri="{FF2B5EF4-FFF2-40B4-BE49-F238E27FC236}">
                <a16:creationId xmlns:a16="http://schemas.microsoft.com/office/drawing/2014/main" id="{4A14D18D-FFD1-41E3-BA8F-5D8A8EE14924}"/>
              </a:ext>
            </a:extLst>
          </p:cNvPr>
          <p:cNvSpPr txBox="1"/>
          <p:nvPr/>
        </p:nvSpPr>
        <p:spPr>
          <a:xfrm>
            <a:off x="1350076" y="6067339"/>
            <a:ext cx="3908529" cy="338554"/>
          </a:xfrm>
          <a:prstGeom prst="rect">
            <a:avLst/>
          </a:prstGeom>
          <a:noFill/>
        </p:spPr>
        <p:txBody>
          <a:bodyPr wrap="square" lIns="91440" tIns="45720" rIns="91440" bIns="45720" rtlCol="0" anchor="t">
            <a:spAutoFit/>
          </a:bodyPr>
          <a:lstStyle/>
          <a:p>
            <a:r>
              <a:rPr lang="en-US" sz="1600">
                <a:latin typeface="Open Sans"/>
              </a:rPr>
              <a:t>CORE Model Assessment and Follow-up</a:t>
            </a:r>
            <a:endParaRPr lang="en-US"/>
          </a:p>
        </p:txBody>
      </p:sp>
      <p:sp>
        <p:nvSpPr>
          <p:cNvPr id="17" name="TextBox 16">
            <a:extLst>
              <a:ext uri="{FF2B5EF4-FFF2-40B4-BE49-F238E27FC236}">
                <a16:creationId xmlns:a16="http://schemas.microsoft.com/office/drawing/2014/main" id="{BF52C96E-5E17-4CD7-8609-1C595412FDB0}"/>
              </a:ext>
            </a:extLst>
          </p:cNvPr>
          <p:cNvSpPr txBox="1"/>
          <p:nvPr/>
        </p:nvSpPr>
        <p:spPr>
          <a:xfrm>
            <a:off x="6412436" y="6064733"/>
            <a:ext cx="1372322" cy="338554"/>
          </a:xfrm>
          <a:prstGeom prst="rect">
            <a:avLst/>
          </a:prstGeom>
          <a:noFill/>
        </p:spPr>
        <p:txBody>
          <a:bodyPr wrap="square" lIns="91440" tIns="45720" rIns="91440" bIns="45720" rtlCol="0" anchor="t">
            <a:spAutoFit/>
          </a:bodyPr>
          <a:lstStyle/>
          <a:p>
            <a:r>
              <a:rPr lang="en-US" sz="1600">
                <a:latin typeface="Open Sans"/>
              </a:rPr>
              <a:t>A Case Note</a:t>
            </a:r>
            <a:endParaRPr lang="en-US"/>
          </a:p>
        </p:txBody>
      </p:sp>
      <p:sp>
        <p:nvSpPr>
          <p:cNvPr id="19" name="TextBox 18">
            <a:extLst>
              <a:ext uri="{FF2B5EF4-FFF2-40B4-BE49-F238E27FC236}">
                <a16:creationId xmlns:a16="http://schemas.microsoft.com/office/drawing/2014/main" id="{AA60E66D-78F4-4B27-8DCC-2F5B6E4CD8DE}"/>
              </a:ext>
            </a:extLst>
          </p:cNvPr>
          <p:cNvSpPr txBox="1"/>
          <p:nvPr/>
        </p:nvSpPr>
        <p:spPr>
          <a:xfrm>
            <a:off x="8845445" y="6063591"/>
            <a:ext cx="2623367" cy="338554"/>
          </a:xfrm>
          <a:prstGeom prst="rect">
            <a:avLst/>
          </a:prstGeom>
          <a:noFill/>
        </p:spPr>
        <p:txBody>
          <a:bodyPr wrap="square" lIns="91440" tIns="45720" rIns="91440" bIns="45720" rtlCol="0" anchor="t">
            <a:spAutoFit/>
          </a:bodyPr>
          <a:lstStyle/>
          <a:p>
            <a:r>
              <a:rPr lang="en-US" sz="1600">
                <a:latin typeface="Open Sans"/>
              </a:rPr>
              <a:t>MRIS R&amp;P Period Report</a:t>
            </a:r>
          </a:p>
        </p:txBody>
      </p:sp>
      <p:sp>
        <p:nvSpPr>
          <p:cNvPr id="28" name="Rectangle: Rounded Corners 27">
            <a:extLst>
              <a:ext uri="{FF2B5EF4-FFF2-40B4-BE49-F238E27FC236}">
                <a16:creationId xmlns:a16="http://schemas.microsoft.com/office/drawing/2014/main" id="{6D3C57D3-304F-4DA9-81B6-A77429A6524E}"/>
              </a:ext>
            </a:extLst>
          </p:cNvPr>
          <p:cNvSpPr/>
          <p:nvPr/>
        </p:nvSpPr>
        <p:spPr>
          <a:xfrm>
            <a:off x="559946" y="5209454"/>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1"/>
                </a:solidFill>
                <a:latin typeface="Open Sans"/>
              </a:rPr>
              <a:t>Required Documentation</a:t>
            </a:r>
            <a:endParaRPr lang="en-US">
              <a:solidFill>
                <a:schemeClr val="bg1"/>
              </a:solidFill>
            </a:endParaRPr>
          </a:p>
        </p:txBody>
      </p:sp>
      <p:sp>
        <p:nvSpPr>
          <p:cNvPr id="25" name="TextBox 24">
            <a:extLst>
              <a:ext uri="{FF2B5EF4-FFF2-40B4-BE49-F238E27FC236}">
                <a16:creationId xmlns:a16="http://schemas.microsoft.com/office/drawing/2014/main" id="{CB283C58-9308-41DC-9985-A7F5B57EDD5E}"/>
              </a:ext>
            </a:extLst>
          </p:cNvPr>
          <p:cNvSpPr txBox="1"/>
          <p:nvPr/>
        </p:nvSpPr>
        <p:spPr>
          <a:xfrm>
            <a:off x="9607444" y="6063590"/>
            <a:ext cx="2623367" cy="338554"/>
          </a:xfrm>
          <a:prstGeom prst="rect">
            <a:avLst/>
          </a:prstGeom>
          <a:noFill/>
        </p:spPr>
        <p:txBody>
          <a:bodyPr wrap="square" lIns="91440" tIns="45720" rIns="91440" bIns="45720" rtlCol="0" anchor="t">
            <a:spAutoFit/>
          </a:bodyPr>
          <a:lstStyle/>
          <a:p>
            <a:endParaRPr lang="en-US" sz="1600">
              <a:latin typeface="Open Sans"/>
            </a:endParaRPr>
          </a:p>
        </p:txBody>
      </p:sp>
      <p:sp>
        <p:nvSpPr>
          <p:cNvPr id="3" name="Slide Number Placeholder 2">
            <a:extLst>
              <a:ext uri="{FF2B5EF4-FFF2-40B4-BE49-F238E27FC236}">
                <a16:creationId xmlns:a16="http://schemas.microsoft.com/office/drawing/2014/main" id="{B47642AB-5945-4D62-9076-D171A1B8D7A5}"/>
              </a:ext>
            </a:extLst>
          </p:cNvPr>
          <p:cNvSpPr>
            <a:spLocks noGrp="1"/>
          </p:cNvSpPr>
          <p:nvPr>
            <p:ph type="sldNum" sz="quarter" idx="12"/>
          </p:nvPr>
        </p:nvSpPr>
        <p:spPr/>
        <p:txBody>
          <a:bodyPr/>
          <a:lstStyle/>
          <a:p>
            <a:fld id="{A5AC7532-7E1C-4B54-8A49-BCFC0D060E00}" type="slidenum">
              <a:rPr lang="en-US" smtClean="0"/>
              <a:t>10</a:t>
            </a:fld>
            <a:endParaRPr lang="en-US"/>
          </a:p>
        </p:txBody>
      </p:sp>
      <p:pic>
        <p:nvPicPr>
          <p:cNvPr id="30" name="Picture 16">
            <a:extLst>
              <a:ext uri="{FF2B5EF4-FFF2-40B4-BE49-F238E27FC236}">
                <a16:creationId xmlns:a16="http://schemas.microsoft.com/office/drawing/2014/main" id="{42794DB6-5E20-4B45-8A1D-1F7AB1AB3FCB}"/>
              </a:ext>
            </a:extLst>
          </p:cNvPr>
          <p:cNvPicPr>
            <a:picLocks noChangeAspect="1"/>
          </p:cNvPicPr>
          <p:nvPr/>
        </p:nvPicPr>
        <p:blipFill>
          <a:blip r:embed="rId4"/>
          <a:srcRect/>
          <a:stretch>
            <a:fillRect/>
          </a:stretch>
        </p:blipFill>
        <p:spPr>
          <a:xfrm>
            <a:off x="899267" y="2457112"/>
            <a:ext cx="977025" cy="1549319"/>
          </a:xfrm>
          <a:prstGeom prst="rect">
            <a:avLst/>
          </a:prstGeom>
        </p:spPr>
      </p:pic>
      <p:pic>
        <p:nvPicPr>
          <p:cNvPr id="29" name="Picture 19">
            <a:extLst>
              <a:ext uri="{FF2B5EF4-FFF2-40B4-BE49-F238E27FC236}">
                <a16:creationId xmlns:a16="http://schemas.microsoft.com/office/drawing/2014/main" id="{F3AAEA24-04B3-4E15-86B1-8FE3EA35A48A}"/>
              </a:ext>
            </a:extLst>
          </p:cNvPr>
          <p:cNvPicPr>
            <a:picLocks noChangeAspect="1"/>
          </p:cNvPicPr>
          <p:nvPr/>
        </p:nvPicPr>
        <p:blipFill>
          <a:blip r:embed="rId5"/>
          <a:srcRect/>
          <a:stretch>
            <a:fillRect/>
          </a:stretch>
        </p:blipFill>
        <p:spPr>
          <a:xfrm flipH="1">
            <a:off x="559946" y="3517663"/>
            <a:ext cx="1759123" cy="1680446"/>
          </a:xfrm>
          <a:prstGeom prst="rect">
            <a:avLst/>
          </a:prstGeom>
        </p:spPr>
      </p:pic>
    </p:spTree>
    <p:custDataLst>
      <p:tags r:id="rId1"/>
    </p:custDataLst>
    <p:extLst>
      <p:ext uri="{BB962C8B-B14F-4D97-AF65-F5344CB8AC3E}">
        <p14:creationId xmlns:p14="http://schemas.microsoft.com/office/powerpoint/2010/main" val="264382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Graphical user interface, text, application, Word&#10;&#10;Description automatically generated">
            <a:extLst>
              <a:ext uri="{FF2B5EF4-FFF2-40B4-BE49-F238E27FC236}">
                <a16:creationId xmlns:a16="http://schemas.microsoft.com/office/drawing/2014/main" id="{8B6983DB-2D7B-4F4D-8CAE-F9F31FA43C55}"/>
              </a:ext>
            </a:extLst>
          </p:cNvPr>
          <p:cNvPicPr>
            <a:picLocks noChangeAspect="1"/>
          </p:cNvPicPr>
          <p:nvPr/>
        </p:nvPicPr>
        <p:blipFill>
          <a:blip r:embed="rId4"/>
          <a:stretch>
            <a:fillRect/>
          </a:stretch>
        </p:blipFill>
        <p:spPr>
          <a:xfrm>
            <a:off x="3739979" y="2760682"/>
            <a:ext cx="2743200" cy="355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F2A68DDA-51E2-4BD9-A822-E7C1DFE1BAC1}"/>
              </a:ext>
            </a:extLst>
          </p:cNvPr>
          <p:cNvSpPr txBox="1"/>
          <p:nvPr/>
        </p:nvSpPr>
        <p:spPr>
          <a:xfrm>
            <a:off x="633228" y="968693"/>
            <a:ext cx="8701479" cy="769441"/>
          </a:xfrm>
          <a:prstGeom prst="rect">
            <a:avLst/>
          </a:prstGeom>
          <a:noFill/>
        </p:spPr>
        <p:txBody>
          <a:bodyPr wrap="square" lIns="91440" tIns="45720" rIns="91440" bIns="45720" rtlCol="0" anchor="t">
            <a:spAutoFit/>
          </a:bodyPr>
          <a:lstStyle/>
          <a:p>
            <a:r>
              <a:rPr lang="en-US" sz="4400" b="1">
                <a:latin typeface="Open Sans"/>
                <a:ea typeface="Open Sans" panose="020B0606030504020204" pitchFamily="34" charset="0"/>
                <a:cs typeface="Open Sans" panose="020B0606030504020204" pitchFamily="34" charset="0"/>
              </a:rPr>
              <a:t>FY 2021 New Requirements</a:t>
            </a:r>
            <a:endParaRPr lang="en-US" sz="4000" b="1">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3228" y="1952114"/>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1"/>
                </a:solidFill>
                <a:latin typeface="Open Sans"/>
              </a:rPr>
              <a:t>CORE Model Assessment &amp; Case Note</a:t>
            </a:r>
            <a:endParaRPr lang="en-US">
              <a:solidFill>
                <a:schemeClr val="bg1"/>
              </a:solidFill>
            </a:endParaRPr>
          </a:p>
        </p:txBody>
      </p:sp>
      <p:pic>
        <p:nvPicPr>
          <p:cNvPr id="7" name="Picture 7" descr="Text, letter&#10;&#10;Description automatically generated">
            <a:extLst>
              <a:ext uri="{FF2B5EF4-FFF2-40B4-BE49-F238E27FC236}">
                <a16:creationId xmlns:a16="http://schemas.microsoft.com/office/drawing/2014/main" id="{20C32BCC-86CC-44D5-9C17-F1A39C84082D}"/>
              </a:ext>
            </a:extLst>
          </p:cNvPr>
          <p:cNvPicPr>
            <a:picLocks noChangeAspect="1"/>
          </p:cNvPicPr>
          <p:nvPr/>
        </p:nvPicPr>
        <p:blipFill>
          <a:blip r:embed="rId5"/>
          <a:stretch>
            <a:fillRect/>
          </a:stretch>
        </p:blipFill>
        <p:spPr>
          <a:xfrm>
            <a:off x="691979" y="2760682"/>
            <a:ext cx="2743200"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A picture containing table&#10;&#10;Description automatically generated">
            <a:extLst>
              <a:ext uri="{FF2B5EF4-FFF2-40B4-BE49-F238E27FC236}">
                <a16:creationId xmlns:a16="http://schemas.microsoft.com/office/drawing/2014/main" id="{238EC9BB-13FD-4AF4-A7C6-9241E746A446}"/>
              </a:ext>
            </a:extLst>
          </p:cNvPr>
          <p:cNvPicPr>
            <a:picLocks noChangeAspect="1"/>
          </p:cNvPicPr>
          <p:nvPr/>
        </p:nvPicPr>
        <p:blipFill>
          <a:blip r:embed="rId6"/>
          <a:stretch>
            <a:fillRect/>
          </a:stretch>
        </p:blipFill>
        <p:spPr>
          <a:xfrm>
            <a:off x="1306129" y="4267140"/>
            <a:ext cx="4449170" cy="1794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307B9306-EFE9-46DD-9A00-13A54F885291}"/>
              </a:ext>
            </a:extLst>
          </p:cNvPr>
          <p:cNvSpPr txBox="1"/>
          <p:nvPr/>
        </p:nvSpPr>
        <p:spPr>
          <a:xfrm>
            <a:off x="6723163" y="2760682"/>
            <a:ext cx="4695669" cy="461664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700">
                <a:ea typeface="+mn-lt"/>
                <a:cs typeface="+mn-lt"/>
                <a:hlinkClick r:id="rId7"/>
              </a:rPr>
              <a:t>CORE Model Assessment</a:t>
            </a:r>
            <a:r>
              <a:rPr lang="en-US" sz="1700">
                <a:ea typeface="+mn-lt"/>
                <a:cs typeface="+mn-lt"/>
              </a:rPr>
              <a:t>- A copy of the </a:t>
            </a:r>
            <a:r>
              <a:rPr lang="en-US" sz="1700" u="sng">
                <a:ea typeface="+mn-lt"/>
                <a:cs typeface="+mn-lt"/>
              </a:rPr>
              <a:t>scored individual assessment</a:t>
            </a:r>
            <a:r>
              <a:rPr lang="en-US" sz="1700">
                <a:ea typeface="+mn-lt"/>
                <a:cs typeface="+mn-lt"/>
              </a:rPr>
              <a:t> for</a:t>
            </a:r>
            <a:r>
              <a:rPr lang="en-US" sz="1700" u="sng">
                <a:ea typeface="+mn-lt"/>
                <a:cs typeface="+mn-lt"/>
              </a:rPr>
              <a:t> each</a:t>
            </a:r>
            <a:r>
              <a:rPr lang="en-US" sz="1700">
                <a:ea typeface="+mn-lt"/>
                <a:cs typeface="+mn-lt"/>
              </a:rPr>
              <a:t> adult member of a case (*consider using the additional notes section to document interpretation provided).</a:t>
            </a:r>
          </a:p>
          <a:p>
            <a:endParaRPr lang="en-US" sz="1700">
              <a:ea typeface="+mn-lt"/>
              <a:cs typeface="+mn-lt"/>
            </a:endParaRPr>
          </a:p>
          <a:p>
            <a:pPr marL="342900" indent="-342900">
              <a:buFont typeface="Arial" panose="020B0604020202020204" pitchFamily="34" charset="0"/>
              <a:buChar char="•"/>
            </a:pPr>
            <a:r>
              <a:rPr lang="en-US" sz="1700">
                <a:ea typeface="+mn-lt"/>
                <a:cs typeface="+mn-lt"/>
              </a:rPr>
              <a:t>A case note for </a:t>
            </a:r>
            <a:r>
              <a:rPr lang="en-US" sz="1700" u="sng">
                <a:ea typeface="+mn-lt"/>
                <a:cs typeface="+mn-lt"/>
              </a:rPr>
              <a:t>each </a:t>
            </a:r>
            <a:r>
              <a:rPr lang="en-US" sz="1700">
                <a:ea typeface="+mn-lt"/>
                <a:cs typeface="+mn-lt"/>
              </a:rPr>
              <a:t>adult member of the case </a:t>
            </a:r>
            <a:r>
              <a:rPr lang="en-US" sz="1700" u="sng">
                <a:ea typeface="+mn-lt"/>
                <a:cs typeface="+mn-lt"/>
              </a:rPr>
              <a:t>OR </a:t>
            </a:r>
            <a:r>
              <a:rPr lang="en-US" sz="1700">
                <a:ea typeface="+mn-lt"/>
                <a:cs typeface="+mn-lt"/>
              </a:rPr>
              <a:t>a combined case note that clearly references each adult, documenting when and how understanding was assessed, including appropriate use of language interpretation, and any missed questions/follow-up needed, and when follow-up was provided.</a:t>
            </a:r>
          </a:p>
          <a:p>
            <a:pPr marL="342900" indent="-342900">
              <a:buFont typeface="Arial" panose="020B0604020202020204" pitchFamily="34" charset="0"/>
              <a:buChar char="•"/>
            </a:pPr>
            <a:endParaRPr lang="en-US">
              <a:cs typeface="Calibri"/>
            </a:endParaRPr>
          </a:p>
          <a:p>
            <a:br>
              <a:rPr lang="en-US"/>
            </a:br>
            <a:endParaRPr lang="en-US">
              <a:cs typeface="Calibri" panose="020F0502020204030204"/>
            </a:endParaRPr>
          </a:p>
          <a:p>
            <a:endParaRPr lang="en-US">
              <a:ea typeface="+mn-lt"/>
              <a:cs typeface="+mn-lt"/>
            </a:endParaRPr>
          </a:p>
          <a:p>
            <a:pPr marL="342900" indent="-342900">
              <a:buFont typeface="Arial" panose="020B0604020202020204" pitchFamily="34" charset="0"/>
              <a:buChar char="•"/>
            </a:pPr>
            <a:endParaRPr lang="en-US">
              <a:latin typeface="Calibri"/>
              <a:ea typeface="Open Sans" panose="020B0606030504020204" pitchFamily="34" charset="0"/>
              <a:cs typeface="Calibri"/>
            </a:endParaRPr>
          </a:p>
        </p:txBody>
      </p:sp>
      <p:cxnSp>
        <p:nvCxnSpPr>
          <p:cNvPr id="12" name="Straight Arrow Connector 11">
            <a:extLst>
              <a:ext uri="{FF2B5EF4-FFF2-40B4-BE49-F238E27FC236}">
                <a16:creationId xmlns:a16="http://schemas.microsoft.com/office/drawing/2014/main" id="{0EF87AA1-EBDE-4039-92D8-5D02BB198452}"/>
              </a:ext>
            </a:extLst>
          </p:cNvPr>
          <p:cNvCxnSpPr/>
          <p:nvPr/>
        </p:nvCxnSpPr>
        <p:spPr>
          <a:xfrm flipH="1">
            <a:off x="2077227" y="3513086"/>
            <a:ext cx="427629" cy="92577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9C075F76-5551-4C48-8C50-681082F3456D}"/>
                  </a:ext>
                </a:extLst>
              </p14:cNvPr>
              <p14:cNvContentPartPr/>
              <p14:nvPr/>
            </p14:nvContentPartPr>
            <p14:xfrm>
              <a:off x="12831095" y="5590958"/>
              <a:ext cx="9524" cy="9524"/>
            </p14:xfrm>
          </p:contentPart>
        </mc:Choice>
        <mc:Fallback xmlns="">
          <p:pic>
            <p:nvPicPr>
              <p:cNvPr id="17" name="Ink 16">
                <a:extLst>
                  <a:ext uri="{FF2B5EF4-FFF2-40B4-BE49-F238E27FC236}">
                    <a16:creationId xmlns:a16="http://schemas.microsoft.com/office/drawing/2014/main" id="{9C075F76-5551-4C48-8C50-681082F3456D}"/>
                  </a:ext>
                </a:extLst>
              </p:cNvPr>
              <p:cNvPicPr/>
              <p:nvPr/>
            </p:nvPicPr>
            <p:blipFill>
              <a:blip r:embed="rId9"/>
              <a:stretch>
                <a:fillRect/>
              </a:stretch>
            </p:blipFill>
            <p:spPr>
              <a:xfrm>
                <a:off x="12354895" y="5114758"/>
                <a:ext cx="952400" cy="952400"/>
              </a:xfrm>
              <a:prstGeom prst="rect">
                <a:avLst/>
              </a:prstGeom>
            </p:spPr>
          </p:pic>
        </mc:Fallback>
      </mc:AlternateContent>
      <p:sp>
        <p:nvSpPr>
          <p:cNvPr id="3" name="Slide Number Placeholder 2">
            <a:extLst>
              <a:ext uri="{FF2B5EF4-FFF2-40B4-BE49-F238E27FC236}">
                <a16:creationId xmlns:a16="http://schemas.microsoft.com/office/drawing/2014/main" id="{BA045DF2-8B47-4B6D-BB3B-A8E8868AEA79}"/>
              </a:ext>
            </a:extLst>
          </p:cNvPr>
          <p:cNvSpPr>
            <a:spLocks noGrp="1"/>
          </p:cNvSpPr>
          <p:nvPr>
            <p:ph type="sldNum" sz="quarter" idx="12"/>
          </p:nvPr>
        </p:nvSpPr>
        <p:spPr>
          <a:xfrm>
            <a:off x="8604269" y="6101517"/>
            <a:ext cx="2743200" cy="365125"/>
          </a:xfrm>
        </p:spPr>
        <p:txBody>
          <a:bodyPr/>
          <a:lstStyle/>
          <a:p>
            <a:fld id="{A5AC7532-7E1C-4B54-8A49-BCFC0D060E00}" type="slidenum">
              <a:rPr lang="en-US" smtClean="0"/>
              <a:t>11</a:t>
            </a:fld>
            <a:endParaRPr lang="en-US"/>
          </a:p>
        </p:txBody>
      </p:sp>
    </p:spTree>
    <p:custDataLst>
      <p:tags r:id="rId1"/>
    </p:custDataLst>
    <p:extLst>
      <p:ext uri="{BB962C8B-B14F-4D97-AF65-F5344CB8AC3E}">
        <p14:creationId xmlns:p14="http://schemas.microsoft.com/office/powerpoint/2010/main" val="419611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420081" y="960819"/>
            <a:ext cx="8701479" cy="769441"/>
          </a:xfrm>
          <a:prstGeom prst="rect">
            <a:avLst/>
          </a:prstGeom>
          <a:noFill/>
        </p:spPr>
        <p:txBody>
          <a:bodyPr wrap="square" lIns="91440" tIns="45720" rIns="91440" bIns="45720" rtlCol="0" anchor="t">
            <a:spAutoFit/>
          </a:bodyPr>
          <a:lstStyle/>
          <a:p>
            <a:r>
              <a:rPr lang="en-US" sz="4400" b="1">
                <a:latin typeface="Open Sans"/>
                <a:ea typeface="Open Sans" panose="020B0606030504020204" pitchFamily="34" charset="0"/>
                <a:cs typeface="Open Sans" panose="020B0606030504020204" pitchFamily="34" charset="0"/>
              </a:rPr>
              <a:t>FY 2021 New Requirements</a:t>
            </a:r>
            <a:endParaRPr lang="en-US" sz="4000" b="1">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420080" y="2081107"/>
            <a:ext cx="11376423"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1"/>
                </a:solidFill>
                <a:latin typeface="Open Sans"/>
              </a:rPr>
              <a:t>MRIS R&amp;P Period Reporting</a:t>
            </a:r>
            <a:endParaRPr lang="en-US">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latin typeface="Calibri"/>
              <a:ea typeface="Open Sans" panose="020B0606030504020204" pitchFamily="34" charset="0"/>
              <a:cs typeface="Calibri"/>
            </a:endParaRPr>
          </a:p>
        </p:txBody>
      </p:sp>
      <p:sp>
        <p:nvSpPr>
          <p:cNvPr id="5" name="TextBox 4">
            <a:extLst>
              <a:ext uri="{FF2B5EF4-FFF2-40B4-BE49-F238E27FC236}">
                <a16:creationId xmlns:a16="http://schemas.microsoft.com/office/drawing/2014/main" id="{7E071E40-17DB-40F1-8728-BF74EF77B532}"/>
              </a:ext>
            </a:extLst>
          </p:cNvPr>
          <p:cNvSpPr txBox="1"/>
          <p:nvPr/>
        </p:nvSpPr>
        <p:spPr>
          <a:xfrm>
            <a:off x="420081" y="2913772"/>
            <a:ext cx="4695669" cy="4431983"/>
          </a:xfrm>
          <a:prstGeom prst="rect">
            <a:avLst/>
          </a:prstGeom>
          <a:noFill/>
        </p:spPr>
        <p:txBody>
          <a:bodyPr wrap="square" lIns="91440" tIns="45720" rIns="91440" bIns="45720" rtlCol="0" anchor="t">
            <a:spAutoFit/>
          </a:bodyPr>
          <a:lstStyle/>
          <a:p>
            <a:r>
              <a:rPr lang="en-US">
                <a:ea typeface="+mn-lt"/>
                <a:cs typeface="+mn-lt"/>
              </a:rPr>
              <a:t>Purpose:</a:t>
            </a:r>
            <a:endParaRPr lang="en-US">
              <a:cs typeface="Calibri" panose="020F0502020204030204"/>
            </a:endParaRPr>
          </a:p>
          <a:p>
            <a:pPr marL="285750" indent="-285750">
              <a:spcBef>
                <a:spcPts val="600"/>
              </a:spcBef>
              <a:spcAft>
                <a:spcPts val="600"/>
              </a:spcAft>
              <a:buFont typeface="Arial" panose="020B0604020202020204" pitchFamily="34" charset="0"/>
              <a:buChar char="•"/>
            </a:pPr>
            <a:r>
              <a:rPr lang="en-US">
                <a:ea typeface="+mn-lt"/>
                <a:cs typeface="+mn-lt"/>
              </a:rPr>
              <a:t>To be compliant with requirements set forth by the Cooperative Agreement </a:t>
            </a:r>
          </a:p>
          <a:p>
            <a:pPr marL="285750" indent="-285750">
              <a:spcBef>
                <a:spcPts val="600"/>
              </a:spcBef>
              <a:spcAft>
                <a:spcPts val="600"/>
              </a:spcAft>
              <a:buFont typeface="Arial" panose="020B0604020202020204" pitchFamily="34" charset="0"/>
              <a:buChar char="•"/>
            </a:pPr>
            <a:r>
              <a:rPr lang="en-US">
                <a:ea typeface="+mn-lt"/>
                <a:cs typeface="+mn-lt"/>
              </a:rPr>
              <a:t>To track refugees’ understanding &amp; retention of CO topics </a:t>
            </a:r>
            <a:endParaRPr lang="en-US"/>
          </a:p>
          <a:p>
            <a:pPr marL="285750" indent="-285750">
              <a:spcBef>
                <a:spcPts val="600"/>
              </a:spcBef>
              <a:spcAft>
                <a:spcPts val="600"/>
              </a:spcAft>
              <a:buFont typeface="Arial" panose="020B0604020202020204" pitchFamily="34" charset="0"/>
              <a:buChar char="•"/>
            </a:pPr>
            <a:r>
              <a:rPr lang="en-US">
                <a:ea typeface="+mn-lt"/>
                <a:cs typeface="+mn-lt"/>
              </a:rPr>
              <a:t>To identify trends across USCCB affiliates as well as any technical assistance needs</a:t>
            </a:r>
            <a:endParaRPr lang="en-US">
              <a:cs typeface="Calibri"/>
            </a:endParaRPr>
          </a:p>
          <a:p>
            <a:endParaRPr lang="en-US">
              <a:ea typeface="+mn-lt"/>
              <a:cs typeface="+mn-lt"/>
            </a:endParaRPr>
          </a:p>
          <a:p>
            <a:pPr marL="342900" indent="-342900">
              <a:buFont typeface="Arial" panose="020B0604020202020204" pitchFamily="34" charset="0"/>
              <a:buChar char="•"/>
            </a:pPr>
            <a:endParaRPr lang="en-US">
              <a:cs typeface="Calibri"/>
            </a:endParaRPr>
          </a:p>
          <a:p>
            <a:pPr marL="342900" indent="-342900">
              <a:buFont typeface="Arial" panose="020B0604020202020204" pitchFamily="34" charset="0"/>
              <a:buChar char="•"/>
            </a:pPr>
            <a:endParaRPr lang="en-US">
              <a:ea typeface="+mn-lt"/>
              <a:cs typeface="+mn-lt"/>
            </a:endParaRPr>
          </a:p>
          <a:p>
            <a:br>
              <a:rPr lang="en-US"/>
            </a:br>
            <a:endParaRPr lang="en-US">
              <a:cs typeface="Calibri" panose="020F0502020204030204"/>
            </a:endParaRPr>
          </a:p>
          <a:p>
            <a:pPr marL="342900" indent="-342900">
              <a:buFont typeface="Arial" panose="020B0604020202020204" pitchFamily="34" charset="0"/>
              <a:buChar char="•"/>
            </a:pPr>
            <a:endParaRPr lang="en-US">
              <a:ea typeface="+mn-lt"/>
              <a:cs typeface="+mn-lt"/>
            </a:endParaRPr>
          </a:p>
          <a:p>
            <a:pPr marL="342900" indent="-342900">
              <a:buFont typeface="Arial" panose="020B0604020202020204" pitchFamily="34" charset="0"/>
              <a:buChar char="•"/>
            </a:pPr>
            <a:endParaRPr lang="en-US">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12</a:t>
            </a:fld>
            <a:endParaRPr lang="en-US"/>
          </a:p>
        </p:txBody>
      </p:sp>
      <p:pic>
        <p:nvPicPr>
          <p:cNvPr id="8" name="Picture 7" descr="Table&#10;&#10;Description automatically generated">
            <a:extLst>
              <a:ext uri="{FF2B5EF4-FFF2-40B4-BE49-F238E27FC236}">
                <a16:creationId xmlns:a16="http://schemas.microsoft.com/office/drawing/2014/main" id="{64E8A783-36D5-477F-A542-281F22DAF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750" y="3073528"/>
            <a:ext cx="6680754" cy="1410796"/>
          </a:xfrm>
          <a:prstGeom prst="rect">
            <a:avLst/>
          </a:prstGeom>
        </p:spPr>
      </p:pic>
      <p:sp>
        <p:nvSpPr>
          <p:cNvPr id="12" name="TextBox 11">
            <a:extLst>
              <a:ext uri="{FF2B5EF4-FFF2-40B4-BE49-F238E27FC236}">
                <a16:creationId xmlns:a16="http://schemas.microsoft.com/office/drawing/2014/main" id="{B76660EB-A61E-4B98-8FA6-AA6DA6B2118F}"/>
              </a:ext>
            </a:extLst>
          </p:cNvPr>
          <p:cNvSpPr txBox="1"/>
          <p:nvPr/>
        </p:nvSpPr>
        <p:spPr>
          <a:xfrm>
            <a:off x="420081" y="5359172"/>
            <a:ext cx="10905976" cy="646331"/>
          </a:xfrm>
          <a:prstGeom prst="rect">
            <a:avLst/>
          </a:prstGeom>
          <a:noFill/>
        </p:spPr>
        <p:txBody>
          <a:bodyPr wrap="square">
            <a:spAutoFit/>
          </a:bodyPr>
          <a:lstStyle/>
          <a:p>
            <a:pPr marL="342900" indent="-342900">
              <a:buFont typeface="Arial" panose="020B0604020202020204" pitchFamily="34" charset="0"/>
              <a:buChar char="•"/>
            </a:pPr>
            <a:r>
              <a:rPr lang="en-US">
                <a:ea typeface="+mn-lt"/>
                <a:cs typeface="+mn-lt"/>
              </a:rPr>
              <a:t>It is important for CO providers to closely review </a:t>
            </a:r>
            <a:r>
              <a:rPr lang="en-US">
                <a:ea typeface="+mn-lt"/>
                <a:cs typeface="+mn-lt"/>
                <a:hlinkClick r:id="rId5"/>
              </a:rPr>
              <a:t>CORE’s Cultural Orientation Assessment Handbook</a:t>
            </a:r>
            <a:r>
              <a:rPr lang="en-US">
                <a:ea typeface="+mn-lt"/>
                <a:cs typeface="+mn-lt"/>
              </a:rPr>
              <a:t> and Training which offers guidance on using the CORE Model Assessment and calculating scores.   </a:t>
            </a:r>
          </a:p>
        </p:txBody>
      </p:sp>
    </p:spTree>
    <p:custDataLst>
      <p:tags r:id="rId1"/>
    </p:custDataLst>
    <p:extLst>
      <p:ext uri="{BB962C8B-B14F-4D97-AF65-F5344CB8AC3E}">
        <p14:creationId xmlns:p14="http://schemas.microsoft.com/office/powerpoint/2010/main" val="261199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8701479" cy="769441"/>
          </a:xfrm>
          <a:prstGeom prst="rect">
            <a:avLst/>
          </a:prstGeom>
          <a:noFill/>
        </p:spPr>
        <p:txBody>
          <a:bodyPr wrap="square" lIns="91440" tIns="45720" rIns="91440" bIns="45720" rtlCol="0" anchor="t">
            <a:spAutoFit/>
          </a:bodyPr>
          <a:lstStyle/>
          <a:p>
            <a:r>
              <a:rPr lang="en-US" sz="4400" b="1">
                <a:latin typeface="Open Sans"/>
                <a:ea typeface="Open Sans" panose="020B0606030504020204" pitchFamily="34" charset="0"/>
                <a:cs typeface="Open Sans" panose="020B0606030504020204" pitchFamily="34" charset="0"/>
              </a:rPr>
              <a:t>Improving CO Documentation</a:t>
            </a:r>
            <a:endParaRPr lang="en-US" sz="4000" b="1">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13</a:t>
            </a:fld>
            <a:endParaRPr lang="en-US"/>
          </a:p>
        </p:txBody>
      </p:sp>
      <p:sp>
        <p:nvSpPr>
          <p:cNvPr id="9" name="Content Placeholder 2">
            <a:extLst>
              <a:ext uri="{FF2B5EF4-FFF2-40B4-BE49-F238E27FC236}">
                <a16:creationId xmlns:a16="http://schemas.microsoft.com/office/drawing/2014/main" id="{F59A8D2F-65A8-4B41-A727-A9FC7E079139}"/>
              </a:ext>
            </a:extLst>
          </p:cNvPr>
          <p:cNvSpPr txBox="1">
            <a:spLocks/>
          </p:cNvSpPr>
          <p:nvPr/>
        </p:nvSpPr>
        <p:spPr>
          <a:xfrm>
            <a:off x="870475" y="2061568"/>
            <a:ext cx="10515600" cy="435133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Sans-Serif"/>
              <a:buChar char="•"/>
            </a:pPr>
            <a:r>
              <a:rPr lang="en-US" sz="4000" b="1">
                <a:ea typeface="+mn-lt"/>
                <a:cs typeface="+mn-lt"/>
              </a:rPr>
              <a:t>USCCB CO Policy &amp; Guidance (New): </a:t>
            </a:r>
            <a:r>
              <a:rPr lang="en-US">
                <a:ea typeface="+mn-lt"/>
                <a:cs typeface="+mn-lt"/>
                <a:hlinkClick r:id="rId4"/>
              </a:rPr>
              <a:t>https://mrsconnect.org/resettlement-services/reception-and-placement-rp/policy-templates/</a:t>
            </a:r>
            <a:endParaRPr lang="en-US">
              <a:cs typeface="Calibri" panose="020F0502020204030204"/>
            </a:endParaRPr>
          </a:p>
          <a:p>
            <a:pPr marL="342900" indent="-342900">
              <a:buFont typeface="Arial,Sans-Serif"/>
              <a:buChar char="•"/>
            </a:pPr>
            <a:r>
              <a:rPr lang="en-US" sz="4000" b="1">
                <a:ea typeface="+mn-lt"/>
                <a:cs typeface="+mn-lt"/>
              </a:rPr>
              <a:t>CO Checklist RF-23: </a:t>
            </a:r>
            <a:r>
              <a:rPr lang="en-US">
                <a:ea typeface="+mn-lt"/>
                <a:cs typeface="+mn-lt"/>
                <a:hlinkClick r:id="rId5"/>
              </a:rPr>
              <a:t>https://mrsconnect.org/resettlement-services/reception-and-placement-rp/case-file-forms/</a:t>
            </a:r>
            <a:r>
              <a:rPr lang="en-US">
                <a:ea typeface="+mn-lt"/>
                <a:cs typeface="+mn-lt"/>
              </a:rPr>
              <a:t> </a:t>
            </a:r>
          </a:p>
          <a:p>
            <a:pPr marL="342900" indent="-342900">
              <a:buFont typeface="Arial,Sans-Serif"/>
              <a:buChar char="•"/>
            </a:pPr>
            <a:r>
              <a:rPr lang="en-US" sz="4000" b="1">
                <a:ea typeface="+mn-lt"/>
                <a:cs typeface="+mn-lt"/>
              </a:rPr>
              <a:t>CORE Model Assessment </a:t>
            </a:r>
            <a:r>
              <a:rPr lang="en-US">
                <a:ea typeface="+mn-lt"/>
                <a:cs typeface="+mn-lt"/>
              </a:rPr>
              <a:t>(found on the RP page&gt;Promising Practices and Resources&gt;CO)</a:t>
            </a:r>
          </a:p>
          <a:p>
            <a:pPr marL="342900" indent="-342900">
              <a:buFont typeface="Arial,Sans-Serif"/>
              <a:buChar char="•"/>
            </a:pPr>
            <a:r>
              <a:rPr lang="en-US" sz="4000" b="1">
                <a:ea typeface="+mn-lt"/>
                <a:cs typeface="+mn-lt"/>
              </a:rPr>
              <a:t>USCCB CO Policy Template (Updated): </a:t>
            </a:r>
            <a:r>
              <a:rPr lang="en-US">
                <a:ea typeface="+mn-lt"/>
                <a:cs typeface="+mn-lt"/>
                <a:hlinkClick r:id="rId4"/>
              </a:rPr>
              <a:t>https://mrsconnect.org/resettlement-services/reception-and-placement-rp/policy-templates/</a:t>
            </a:r>
          </a:p>
          <a:p>
            <a:pPr marL="342900" indent="-342900">
              <a:buFont typeface="Arial,Sans-Serif"/>
              <a:buChar char="•"/>
            </a:pPr>
            <a:r>
              <a:rPr lang="en-US" sz="4000" b="1">
                <a:ea typeface="+mn-lt"/>
                <a:cs typeface="Calibri"/>
              </a:rPr>
              <a:t>CO Objectives and Indictors </a:t>
            </a:r>
            <a:r>
              <a:rPr lang="en-US">
                <a:ea typeface="+mn-lt"/>
                <a:cs typeface="Calibri"/>
              </a:rPr>
              <a:t>(found on the RP page&gt;Promising Practices and Resources&gt;CO)</a:t>
            </a:r>
          </a:p>
          <a:p>
            <a:pPr marL="342900" indent="-342900">
              <a:buFont typeface="Arial,Sans-Serif"/>
              <a:buChar char="•"/>
            </a:pPr>
            <a:r>
              <a:rPr lang="en-US" sz="3600" b="1">
                <a:ea typeface="+mn-lt"/>
                <a:cs typeface="+mn-lt"/>
              </a:rPr>
              <a:t>CORE Domestic CO Assessments</a:t>
            </a:r>
            <a:r>
              <a:rPr lang="en-US" sz="3600">
                <a:ea typeface="+mn-lt"/>
                <a:cs typeface="+mn-lt"/>
              </a:rPr>
              <a:t>: </a:t>
            </a:r>
            <a:r>
              <a:rPr lang="en-US" sz="3600">
                <a:ea typeface="+mn-lt"/>
                <a:cs typeface="+mn-lt"/>
                <a:hlinkClick r:id="rId6"/>
              </a:rPr>
              <a:t>https://coresourceexchange.org/reception-and-placement-domestic-assessments/</a:t>
            </a:r>
            <a:endParaRPr lang="en-US" sz="3600">
              <a:ea typeface="+mn-lt"/>
              <a:cs typeface="+mn-lt"/>
            </a:endParaRPr>
          </a:p>
          <a:p>
            <a:endParaRPr lang="en-US"/>
          </a:p>
        </p:txBody>
      </p:sp>
    </p:spTree>
    <p:custDataLst>
      <p:tags r:id="rId1"/>
    </p:custDataLst>
    <p:extLst>
      <p:ext uri="{BB962C8B-B14F-4D97-AF65-F5344CB8AC3E}">
        <p14:creationId xmlns:p14="http://schemas.microsoft.com/office/powerpoint/2010/main" val="203261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FC4870-FD74-4245-9180-52FCA179AD10}"/>
              </a:ext>
            </a:extLst>
          </p:cNvPr>
          <p:cNvSpPr>
            <a:spLocks noGrp="1"/>
          </p:cNvSpPr>
          <p:nvPr>
            <p:ph type="sldNum" sz="quarter" idx="12"/>
          </p:nvPr>
        </p:nvSpPr>
        <p:spPr/>
        <p:txBody>
          <a:bodyPr/>
          <a:lstStyle/>
          <a:p>
            <a:fld id="{A5AC7532-7E1C-4B54-8A49-BCFC0D060E00}" type="slidenum">
              <a:rPr lang="en-US" smtClean="0"/>
              <a:t>14</a:t>
            </a:fld>
            <a:endParaRPr lang="en-US"/>
          </a:p>
        </p:txBody>
      </p:sp>
      <p:sp>
        <p:nvSpPr>
          <p:cNvPr id="13" name="TextBox 12">
            <a:extLst>
              <a:ext uri="{FF2B5EF4-FFF2-40B4-BE49-F238E27FC236}">
                <a16:creationId xmlns:a16="http://schemas.microsoft.com/office/drawing/2014/main" id="{18E8ACDD-4059-4A3D-996F-D50AD6190563}"/>
              </a:ext>
            </a:extLst>
          </p:cNvPr>
          <p:cNvSpPr txBox="1"/>
          <p:nvPr/>
        </p:nvSpPr>
        <p:spPr>
          <a:xfrm>
            <a:off x="633228" y="491021"/>
            <a:ext cx="10937800" cy="646331"/>
          </a:xfrm>
          <a:prstGeom prst="rect">
            <a:avLst/>
          </a:prstGeom>
          <a:noFill/>
        </p:spPr>
        <p:txBody>
          <a:bodyPr wrap="square" lIns="91440" tIns="45720" rIns="91440" bIns="45720" rtlCol="0" anchor="t">
            <a:spAutoFit/>
          </a:bodyPr>
          <a:lstStyle/>
          <a:p>
            <a:pPr algn="ctr"/>
            <a:r>
              <a:rPr lang="en-US" sz="3600" b="1">
                <a:solidFill>
                  <a:schemeClr val="tx1"/>
                </a:solidFill>
                <a:latin typeface="Open Sans" panose="020B0606030504020204" pitchFamily="34" charset="0"/>
                <a:ea typeface="Open Sans" panose="020B0606030504020204" pitchFamily="34" charset="0"/>
                <a:cs typeface="Open Sans" panose="020B0606030504020204" pitchFamily="34" charset="0"/>
              </a:rPr>
              <a:t>Case File Compliance Activity</a:t>
            </a:r>
          </a:p>
        </p:txBody>
      </p:sp>
      <p:grpSp>
        <p:nvGrpSpPr>
          <p:cNvPr id="20" name="Group 19">
            <a:extLst>
              <a:ext uri="{FF2B5EF4-FFF2-40B4-BE49-F238E27FC236}">
                <a16:creationId xmlns:a16="http://schemas.microsoft.com/office/drawing/2014/main" id="{69ABC1C1-7E86-4CF0-8094-83136D98943F}"/>
              </a:ext>
            </a:extLst>
          </p:cNvPr>
          <p:cNvGrpSpPr/>
          <p:nvPr/>
        </p:nvGrpSpPr>
        <p:grpSpPr>
          <a:xfrm>
            <a:off x="2679448" y="1592006"/>
            <a:ext cx="6628544" cy="3039731"/>
            <a:chOff x="0" y="0"/>
            <a:chExt cx="38337328" cy="18848606"/>
          </a:xfrm>
        </p:grpSpPr>
        <p:sp>
          <p:nvSpPr>
            <p:cNvPr id="40" name="Freeform 10">
              <a:extLst>
                <a:ext uri="{FF2B5EF4-FFF2-40B4-BE49-F238E27FC236}">
                  <a16:creationId xmlns:a16="http://schemas.microsoft.com/office/drawing/2014/main" id="{0F27E6F0-1995-4BFD-A61E-0C69379826AB}"/>
                </a:ext>
              </a:extLst>
            </p:cNvPr>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txBody>
            <a:bodyPr/>
            <a:lstStyle/>
            <a:p>
              <a:endParaRPr lang="en-US"/>
            </a:p>
          </p:txBody>
        </p:sp>
        <p:sp>
          <p:nvSpPr>
            <p:cNvPr id="41" name="Freeform 11">
              <a:extLst>
                <a:ext uri="{FF2B5EF4-FFF2-40B4-BE49-F238E27FC236}">
                  <a16:creationId xmlns:a16="http://schemas.microsoft.com/office/drawing/2014/main" id="{FC3C028D-69A2-4BC2-B98E-6FD6E5C1ED87}"/>
                </a:ext>
              </a:extLst>
            </p:cNvPr>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txBody>
            <a:bodyPr/>
            <a:lstStyle/>
            <a:p>
              <a:endParaRPr lang="en-US"/>
            </a:p>
          </p:txBody>
        </p:sp>
      </p:grpSp>
      <p:grpSp>
        <p:nvGrpSpPr>
          <p:cNvPr id="21" name="Group 20">
            <a:extLst>
              <a:ext uri="{FF2B5EF4-FFF2-40B4-BE49-F238E27FC236}">
                <a16:creationId xmlns:a16="http://schemas.microsoft.com/office/drawing/2014/main" id="{FDE436A3-48F3-4BEF-94B4-793250789AA8}"/>
              </a:ext>
            </a:extLst>
          </p:cNvPr>
          <p:cNvGrpSpPr/>
          <p:nvPr/>
        </p:nvGrpSpPr>
        <p:grpSpPr>
          <a:xfrm>
            <a:off x="1656583" y="2370617"/>
            <a:ext cx="3963610" cy="4014727"/>
            <a:chOff x="0" y="0"/>
            <a:chExt cx="2480979" cy="2694192"/>
          </a:xfrm>
        </p:grpSpPr>
        <p:pic>
          <p:nvPicPr>
            <p:cNvPr id="38" name="Picture 37">
              <a:extLst>
                <a:ext uri="{FF2B5EF4-FFF2-40B4-BE49-F238E27FC236}">
                  <a16:creationId xmlns:a16="http://schemas.microsoft.com/office/drawing/2014/main" id="{7C82757A-99A0-4A85-81C8-9A3D3440506B}"/>
                </a:ext>
              </a:extLst>
            </p:cNvPr>
            <p:cNvPicPr>
              <a:picLocks noChangeAspect="1"/>
            </p:cNvPicPr>
            <p:nvPr/>
          </p:nvPicPr>
          <p:blipFill>
            <a:blip r:embed="rId4"/>
            <a:srcRect/>
            <a:stretch>
              <a:fillRect/>
            </a:stretch>
          </p:blipFill>
          <p:spPr>
            <a:xfrm>
              <a:off x="54440" y="0"/>
              <a:ext cx="1171623" cy="1422685"/>
            </a:xfrm>
            <a:prstGeom prst="rect">
              <a:avLst/>
            </a:prstGeom>
          </p:spPr>
        </p:pic>
        <p:pic>
          <p:nvPicPr>
            <p:cNvPr id="39" name="Picture 38">
              <a:extLst>
                <a:ext uri="{FF2B5EF4-FFF2-40B4-BE49-F238E27FC236}">
                  <a16:creationId xmlns:a16="http://schemas.microsoft.com/office/drawing/2014/main" id="{E29787D2-873E-4A3C-AA21-7151A2050670}"/>
                </a:ext>
              </a:extLst>
            </p:cNvPr>
            <p:cNvPicPr>
              <a:picLocks noChangeAspect="1"/>
            </p:cNvPicPr>
            <p:nvPr/>
          </p:nvPicPr>
          <p:blipFill>
            <a:blip r:embed="rId5"/>
            <a:srcRect/>
            <a:stretch>
              <a:fillRect/>
            </a:stretch>
          </p:blipFill>
          <p:spPr>
            <a:xfrm>
              <a:off x="0" y="998234"/>
              <a:ext cx="2480979" cy="1695958"/>
            </a:xfrm>
            <a:prstGeom prst="rect">
              <a:avLst/>
            </a:prstGeom>
          </p:spPr>
        </p:pic>
      </p:grpSp>
      <p:grpSp>
        <p:nvGrpSpPr>
          <p:cNvPr id="22" name="Group 21">
            <a:extLst>
              <a:ext uri="{FF2B5EF4-FFF2-40B4-BE49-F238E27FC236}">
                <a16:creationId xmlns:a16="http://schemas.microsoft.com/office/drawing/2014/main" id="{9AF194AA-3CB7-4726-B88E-689AD175C4B1}"/>
              </a:ext>
            </a:extLst>
          </p:cNvPr>
          <p:cNvGrpSpPr/>
          <p:nvPr/>
        </p:nvGrpSpPr>
        <p:grpSpPr>
          <a:xfrm>
            <a:off x="7027405" y="2375662"/>
            <a:ext cx="3901474" cy="4203083"/>
            <a:chOff x="0" y="0"/>
            <a:chExt cx="2442085" cy="2820593"/>
          </a:xfrm>
        </p:grpSpPr>
        <p:pic>
          <p:nvPicPr>
            <p:cNvPr id="36" name="Picture 35">
              <a:extLst>
                <a:ext uri="{FF2B5EF4-FFF2-40B4-BE49-F238E27FC236}">
                  <a16:creationId xmlns:a16="http://schemas.microsoft.com/office/drawing/2014/main" id="{BCE821CE-DAC9-4DF9-BADC-79262283C2CB}"/>
                </a:ext>
              </a:extLst>
            </p:cNvPr>
            <p:cNvPicPr>
              <a:picLocks noChangeAspect="1"/>
            </p:cNvPicPr>
            <p:nvPr/>
          </p:nvPicPr>
          <p:blipFill>
            <a:blip r:embed="rId6"/>
            <a:srcRect/>
            <a:stretch>
              <a:fillRect/>
            </a:stretch>
          </p:blipFill>
          <p:spPr>
            <a:xfrm>
              <a:off x="0" y="808751"/>
              <a:ext cx="2442085" cy="2011842"/>
            </a:xfrm>
            <a:prstGeom prst="rect">
              <a:avLst/>
            </a:prstGeom>
          </p:spPr>
        </p:pic>
        <p:pic>
          <p:nvPicPr>
            <p:cNvPr id="37" name="Picture 36">
              <a:extLst>
                <a:ext uri="{FF2B5EF4-FFF2-40B4-BE49-F238E27FC236}">
                  <a16:creationId xmlns:a16="http://schemas.microsoft.com/office/drawing/2014/main" id="{B45C5C59-454B-434B-B270-96CC0A8DC4F0}"/>
                </a:ext>
              </a:extLst>
            </p:cNvPr>
            <p:cNvPicPr>
              <a:picLocks noChangeAspect="1"/>
            </p:cNvPicPr>
            <p:nvPr/>
          </p:nvPicPr>
          <p:blipFill>
            <a:blip r:embed="rId7"/>
            <a:srcRect/>
            <a:stretch>
              <a:fillRect/>
            </a:stretch>
          </p:blipFill>
          <p:spPr>
            <a:xfrm>
              <a:off x="720732" y="0"/>
              <a:ext cx="1000620" cy="1074885"/>
            </a:xfrm>
            <a:prstGeom prst="rect">
              <a:avLst/>
            </a:prstGeom>
          </p:spPr>
        </p:pic>
      </p:grpSp>
      <p:grpSp>
        <p:nvGrpSpPr>
          <p:cNvPr id="23" name="Group 22">
            <a:extLst>
              <a:ext uri="{FF2B5EF4-FFF2-40B4-BE49-F238E27FC236}">
                <a16:creationId xmlns:a16="http://schemas.microsoft.com/office/drawing/2014/main" id="{8467D279-EEA5-462C-AD08-4023F1D4C705}"/>
              </a:ext>
            </a:extLst>
          </p:cNvPr>
          <p:cNvGrpSpPr/>
          <p:nvPr/>
        </p:nvGrpSpPr>
        <p:grpSpPr>
          <a:xfrm>
            <a:off x="3889436" y="2117625"/>
            <a:ext cx="4081815" cy="1988492"/>
            <a:chOff x="0" y="0"/>
            <a:chExt cx="2554968" cy="1334432"/>
          </a:xfrm>
        </p:grpSpPr>
        <p:grpSp>
          <p:nvGrpSpPr>
            <p:cNvPr id="24" name="Group 23">
              <a:extLst>
                <a:ext uri="{FF2B5EF4-FFF2-40B4-BE49-F238E27FC236}">
                  <a16:creationId xmlns:a16="http://schemas.microsoft.com/office/drawing/2014/main" id="{10F5A1CF-77CF-4842-84C9-C771945FE47C}"/>
                </a:ext>
              </a:extLst>
            </p:cNvPr>
            <p:cNvGrpSpPr/>
            <p:nvPr/>
          </p:nvGrpSpPr>
          <p:grpSpPr>
            <a:xfrm>
              <a:off x="0" y="395797"/>
              <a:ext cx="785016" cy="938635"/>
              <a:chOff x="0" y="0"/>
              <a:chExt cx="9542071" cy="11409346"/>
            </a:xfrm>
          </p:grpSpPr>
          <p:sp>
            <p:nvSpPr>
              <p:cNvPr id="34" name="Freeform 17">
                <a:extLst>
                  <a:ext uri="{FF2B5EF4-FFF2-40B4-BE49-F238E27FC236}">
                    <a16:creationId xmlns:a16="http://schemas.microsoft.com/office/drawing/2014/main" id="{0A68F929-5B3B-467B-9EFC-823E5E8F891E}"/>
                  </a:ext>
                </a:extLst>
              </p:cNvPr>
              <p:cNvSpPr/>
              <p:nvPr/>
            </p:nvSpPr>
            <p:spPr>
              <a:xfrm>
                <a:off x="72390" y="72390"/>
                <a:ext cx="9397291" cy="11264567"/>
              </a:xfrm>
              <a:custGeom>
                <a:avLst/>
                <a:gdLst/>
                <a:ahLst/>
                <a:cxnLst/>
                <a:rect l="l" t="t" r="r" b="b"/>
                <a:pathLst>
                  <a:path w="9397291" h="11264567">
                    <a:moveTo>
                      <a:pt x="0" y="0"/>
                    </a:moveTo>
                    <a:lnTo>
                      <a:pt x="9397291" y="0"/>
                    </a:lnTo>
                    <a:lnTo>
                      <a:pt x="9397291" y="11264567"/>
                    </a:lnTo>
                    <a:lnTo>
                      <a:pt x="0" y="11264567"/>
                    </a:lnTo>
                    <a:lnTo>
                      <a:pt x="0" y="0"/>
                    </a:lnTo>
                    <a:close/>
                  </a:path>
                </a:pathLst>
              </a:custGeom>
              <a:solidFill>
                <a:srgbClr val="EDF0F2">
                  <a:alpha val="68627"/>
                </a:srgbClr>
              </a:solidFill>
            </p:spPr>
            <p:txBody>
              <a:bodyPr/>
              <a:lstStyle/>
              <a:p>
                <a:endParaRPr lang="en-US"/>
              </a:p>
            </p:txBody>
          </p:sp>
          <p:sp>
            <p:nvSpPr>
              <p:cNvPr id="35" name="Freeform 18">
                <a:extLst>
                  <a:ext uri="{FF2B5EF4-FFF2-40B4-BE49-F238E27FC236}">
                    <a16:creationId xmlns:a16="http://schemas.microsoft.com/office/drawing/2014/main" id="{AFCD3F6D-8F61-4237-848A-BF6DCE3F1D0D}"/>
                  </a:ext>
                </a:extLst>
              </p:cNvPr>
              <p:cNvSpPr/>
              <p:nvPr/>
            </p:nvSpPr>
            <p:spPr>
              <a:xfrm>
                <a:off x="0" y="0"/>
                <a:ext cx="9542071" cy="11409346"/>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txBody>
              <a:bodyPr/>
              <a:lstStyle/>
              <a:p>
                <a:endParaRPr lang="en-US"/>
              </a:p>
            </p:txBody>
          </p:sp>
        </p:grpSp>
        <p:grpSp>
          <p:nvGrpSpPr>
            <p:cNvPr id="25" name="Group 24">
              <a:extLst>
                <a:ext uri="{FF2B5EF4-FFF2-40B4-BE49-F238E27FC236}">
                  <a16:creationId xmlns:a16="http://schemas.microsoft.com/office/drawing/2014/main" id="{EF611E63-A9BF-435B-A763-13BEAD86DB66}"/>
                </a:ext>
              </a:extLst>
            </p:cNvPr>
            <p:cNvGrpSpPr/>
            <p:nvPr/>
          </p:nvGrpSpPr>
          <p:grpSpPr>
            <a:xfrm>
              <a:off x="884976" y="395797"/>
              <a:ext cx="785016" cy="938635"/>
              <a:chOff x="0" y="0"/>
              <a:chExt cx="9542071" cy="11409346"/>
            </a:xfrm>
          </p:grpSpPr>
          <p:sp>
            <p:nvSpPr>
              <p:cNvPr id="32" name="Freeform 20">
                <a:extLst>
                  <a:ext uri="{FF2B5EF4-FFF2-40B4-BE49-F238E27FC236}">
                    <a16:creationId xmlns:a16="http://schemas.microsoft.com/office/drawing/2014/main" id="{BC489620-8050-4C34-BF89-56E49AD0CC76}"/>
                  </a:ext>
                </a:extLst>
              </p:cNvPr>
              <p:cNvSpPr/>
              <p:nvPr/>
            </p:nvSpPr>
            <p:spPr>
              <a:xfrm>
                <a:off x="72390" y="72390"/>
                <a:ext cx="9397291" cy="11264567"/>
              </a:xfrm>
              <a:custGeom>
                <a:avLst/>
                <a:gdLst/>
                <a:ahLst/>
                <a:cxnLst/>
                <a:rect l="l" t="t" r="r" b="b"/>
                <a:pathLst>
                  <a:path w="9397291" h="11264567">
                    <a:moveTo>
                      <a:pt x="0" y="0"/>
                    </a:moveTo>
                    <a:lnTo>
                      <a:pt x="9397291" y="0"/>
                    </a:lnTo>
                    <a:lnTo>
                      <a:pt x="9397291" y="11264567"/>
                    </a:lnTo>
                    <a:lnTo>
                      <a:pt x="0" y="11264567"/>
                    </a:lnTo>
                    <a:lnTo>
                      <a:pt x="0" y="0"/>
                    </a:lnTo>
                    <a:close/>
                  </a:path>
                </a:pathLst>
              </a:custGeom>
              <a:solidFill>
                <a:srgbClr val="EDF0F2">
                  <a:alpha val="68627"/>
                </a:srgbClr>
              </a:solidFill>
            </p:spPr>
            <p:txBody>
              <a:bodyPr/>
              <a:lstStyle/>
              <a:p>
                <a:endParaRPr lang="en-US"/>
              </a:p>
            </p:txBody>
          </p:sp>
          <p:sp>
            <p:nvSpPr>
              <p:cNvPr id="33" name="Freeform 21">
                <a:extLst>
                  <a:ext uri="{FF2B5EF4-FFF2-40B4-BE49-F238E27FC236}">
                    <a16:creationId xmlns:a16="http://schemas.microsoft.com/office/drawing/2014/main" id="{5DD71BFF-2B4C-48C0-A07B-5BDA233BF240}"/>
                  </a:ext>
                </a:extLst>
              </p:cNvPr>
              <p:cNvSpPr/>
              <p:nvPr/>
            </p:nvSpPr>
            <p:spPr>
              <a:xfrm>
                <a:off x="0" y="0"/>
                <a:ext cx="9542071" cy="11409346"/>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txBody>
              <a:bodyPr/>
              <a:lstStyle/>
              <a:p>
                <a:endParaRPr lang="en-US"/>
              </a:p>
            </p:txBody>
          </p:sp>
        </p:grpSp>
        <p:grpSp>
          <p:nvGrpSpPr>
            <p:cNvPr id="26" name="Group 25">
              <a:extLst>
                <a:ext uri="{FF2B5EF4-FFF2-40B4-BE49-F238E27FC236}">
                  <a16:creationId xmlns:a16="http://schemas.microsoft.com/office/drawing/2014/main" id="{E6CD8CCA-FCC8-4881-B6BF-E6E9AD071E48}"/>
                </a:ext>
              </a:extLst>
            </p:cNvPr>
            <p:cNvGrpSpPr/>
            <p:nvPr/>
          </p:nvGrpSpPr>
          <p:grpSpPr>
            <a:xfrm>
              <a:off x="1769951" y="395797"/>
              <a:ext cx="785016" cy="938635"/>
              <a:chOff x="0" y="0"/>
              <a:chExt cx="9542071" cy="11409346"/>
            </a:xfrm>
          </p:grpSpPr>
          <p:sp>
            <p:nvSpPr>
              <p:cNvPr id="30" name="Freeform 23">
                <a:extLst>
                  <a:ext uri="{FF2B5EF4-FFF2-40B4-BE49-F238E27FC236}">
                    <a16:creationId xmlns:a16="http://schemas.microsoft.com/office/drawing/2014/main" id="{2FD3B0CF-6AD8-4146-A94D-7395935EF46C}"/>
                  </a:ext>
                </a:extLst>
              </p:cNvPr>
              <p:cNvSpPr/>
              <p:nvPr/>
            </p:nvSpPr>
            <p:spPr>
              <a:xfrm>
                <a:off x="72390" y="72390"/>
                <a:ext cx="9397291" cy="11264567"/>
              </a:xfrm>
              <a:custGeom>
                <a:avLst/>
                <a:gdLst/>
                <a:ahLst/>
                <a:cxnLst/>
                <a:rect l="l" t="t" r="r" b="b"/>
                <a:pathLst>
                  <a:path w="9397291" h="11264567">
                    <a:moveTo>
                      <a:pt x="0" y="0"/>
                    </a:moveTo>
                    <a:lnTo>
                      <a:pt x="9397291" y="0"/>
                    </a:lnTo>
                    <a:lnTo>
                      <a:pt x="9397291" y="11264567"/>
                    </a:lnTo>
                    <a:lnTo>
                      <a:pt x="0" y="11264567"/>
                    </a:lnTo>
                    <a:lnTo>
                      <a:pt x="0" y="0"/>
                    </a:lnTo>
                    <a:close/>
                  </a:path>
                </a:pathLst>
              </a:custGeom>
              <a:solidFill>
                <a:srgbClr val="EDF0F2">
                  <a:alpha val="68627"/>
                </a:srgbClr>
              </a:solidFill>
            </p:spPr>
            <p:txBody>
              <a:bodyPr/>
              <a:lstStyle/>
              <a:p>
                <a:endParaRPr lang="en-US"/>
              </a:p>
            </p:txBody>
          </p:sp>
          <p:sp>
            <p:nvSpPr>
              <p:cNvPr id="31" name="Freeform 24">
                <a:extLst>
                  <a:ext uri="{FF2B5EF4-FFF2-40B4-BE49-F238E27FC236}">
                    <a16:creationId xmlns:a16="http://schemas.microsoft.com/office/drawing/2014/main" id="{83227662-7AAD-43FB-9BB8-B3CFAC636FEC}"/>
                  </a:ext>
                </a:extLst>
              </p:cNvPr>
              <p:cNvSpPr/>
              <p:nvPr/>
            </p:nvSpPr>
            <p:spPr>
              <a:xfrm>
                <a:off x="0" y="0"/>
                <a:ext cx="9542071" cy="11409346"/>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txBody>
              <a:bodyPr/>
              <a:lstStyle/>
              <a:p>
                <a:endParaRPr lang="en-US"/>
              </a:p>
            </p:txBody>
          </p:sp>
        </p:grpSp>
        <p:grpSp>
          <p:nvGrpSpPr>
            <p:cNvPr id="27" name="Group 26">
              <a:extLst>
                <a:ext uri="{FF2B5EF4-FFF2-40B4-BE49-F238E27FC236}">
                  <a16:creationId xmlns:a16="http://schemas.microsoft.com/office/drawing/2014/main" id="{EF90B83A-ACBE-47FE-B608-985C7FFD693F}"/>
                </a:ext>
              </a:extLst>
            </p:cNvPr>
            <p:cNvGrpSpPr/>
            <p:nvPr/>
          </p:nvGrpSpPr>
          <p:grpSpPr>
            <a:xfrm>
              <a:off x="0" y="0"/>
              <a:ext cx="2554968" cy="182513"/>
              <a:chOff x="0" y="0"/>
              <a:chExt cx="31056284" cy="2218491"/>
            </a:xfrm>
          </p:grpSpPr>
          <p:sp>
            <p:nvSpPr>
              <p:cNvPr id="28" name="Freeform 26">
                <a:extLst>
                  <a:ext uri="{FF2B5EF4-FFF2-40B4-BE49-F238E27FC236}">
                    <a16:creationId xmlns:a16="http://schemas.microsoft.com/office/drawing/2014/main" id="{0D3DF8FF-992C-4F60-9AF0-078AD9375B90}"/>
                  </a:ext>
                </a:extLst>
              </p:cNvPr>
              <p:cNvSpPr/>
              <p:nvPr/>
            </p:nvSpPr>
            <p:spPr>
              <a:xfrm>
                <a:off x="72390" y="72390"/>
                <a:ext cx="30911502" cy="2073711"/>
              </a:xfrm>
              <a:custGeom>
                <a:avLst/>
                <a:gdLst/>
                <a:ahLst/>
                <a:cxnLst/>
                <a:rect l="l" t="t" r="r" b="b"/>
                <a:pathLst>
                  <a:path w="30911502" h="2073711">
                    <a:moveTo>
                      <a:pt x="0" y="0"/>
                    </a:moveTo>
                    <a:lnTo>
                      <a:pt x="30911502" y="0"/>
                    </a:lnTo>
                    <a:lnTo>
                      <a:pt x="30911502" y="2073711"/>
                    </a:lnTo>
                    <a:lnTo>
                      <a:pt x="0" y="2073711"/>
                    </a:lnTo>
                    <a:lnTo>
                      <a:pt x="0" y="0"/>
                    </a:lnTo>
                    <a:close/>
                  </a:path>
                </a:pathLst>
              </a:custGeom>
              <a:solidFill>
                <a:srgbClr val="EDF0F2">
                  <a:alpha val="68627"/>
                </a:srgbClr>
              </a:solidFill>
            </p:spPr>
            <p:txBody>
              <a:bodyPr/>
              <a:lstStyle/>
              <a:p>
                <a:endParaRPr lang="en-US"/>
              </a:p>
            </p:txBody>
          </p:sp>
          <p:sp>
            <p:nvSpPr>
              <p:cNvPr id="29" name="Freeform 27">
                <a:extLst>
                  <a:ext uri="{FF2B5EF4-FFF2-40B4-BE49-F238E27FC236}">
                    <a16:creationId xmlns:a16="http://schemas.microsoft.com/office/drawing/2014/main" id="{7FFC56C7-44AA-4453-A510-1C0289DFD0D5}"/>
                  </a:ext>
                </a:extLst>
              </p:cNvPr>
              <p:cNvSpPr/>
              <p:nvPr/>
            </p:nvSpPr>
            <p:spPr>
              <a:xfrm>
                <a:off x="0" y="0"/>
                <a:ext cx="31056284" cy="2218491"/>
              </a:xfrm>
              <a:custGeom>
                <a:avLst/>
                <a:gdLst/>
                <a:ahLst/>
                <a:cxnLst/>
                <a:rect l="l" t="t" r="r" b="b"/>
                <a:pathLst>
                  <a:path w="31056284" h="2218491">
                    <a:moveTo>
                      <a:pt x="30911502" y="2073711"/>
                    </a:moveTo>
                    <a:lnTo>
                      <a:pt x="31056284" y="2073711"/>
                    </a:lnTo>
                    <a:lnTo>
                      <a:pt x="31056284" y="2218491"/>
                    </a:lnTo>
                    <a:lnTo>
                      <a:pt x="30911502" y="2218491"/>
                    </a:lnTo>
                    <a:lnTo>
                      <a:pt x="30911502" y="2073711"/>
                    </a:lnTo>
                    <a:close/>
                    <a:moveTo>
                      <a:pt x="0" y="144780"/>
                    </a:moveTo>
                    <a:lnTo>
                      <a:pt x="144780" y="144780"/>
                    </a:lnTo>
                    <a:lnTo>
                      <a:pt x="144780" y="2073711"/>
                    </a:lnTo>
                    <a:lnTo>
                      <a:pt x="0" y="2073711"/>
                    </a:lnTo>
                    <a:lnTo>
                      <a:pt x="0" y="144780"/>
                    </a:lnTo>
                    <a:close/>
                    <a:moveTo>
                      <a:pt x="0" y="2073711"/>
                    </a:moveTo>
                    <a:lnTo>
                      <a:pt x="144780" y="2073711"/>
                    </a:lnTo>
                    <a:lnTo>
                      <a:pt x="144780" y="2218491"/>
                    </a:lnTo>
                    <a:lnTo>
                      <a:pt x="0" y="2218491"/>
                    </a:lnTo>
                    <a:lnTo>
                      <a:pt x="0" y="2073711"/>
                    </a:lnTo>
                    <a:close/>
                    <a:moveTo>
                      <a:pt x="30911502" y="144780"/>
                    </a:moveTo>
                    <a:lnTo>
                      <a:pt x="31056284" y="144780"/>
                    </a:lnTo>
                    <a:lnTo>
                      <a:pt x="31056284" y="2073711"/>
                    </a:lnTo>
                    <a:lnTo>
                      <a:pt x="30911502" y="2073711"/>
                    </a:lnTo>
                    <a:lnTo>
                      <a:pt x="30911502" y="144780"/>
                    </a:lnTo>
                    <a:close/>
                    <a:moveTo>
                      <a:pt x="144780" y="2073711"/>
                    </a:moveTo>
                    <a:lnTo>
                      <a:pt x="30911502" y="2073711"/>
                    </a:lnTo>
                    <a:lnTo>
                      <a:pt x="30911502" y="2218491"/>
                    </a:lnTo>
                    <a:lnTo>
                      <a:pt x="144780" y="2218491"/>
                    </a:lnTo>
                    <a:lnTo>
                      <a:pt x="144780" y="2073711"/>
                    </a:lnTo>
                    <a:close/>
                    <a:moveTo>
                      <a:pt x="30911502" y="0"/>
                    </a:moveTo>
                    <a:lnTo>
                      <a:pt x="31056284" y="0"/>
                    </a:lnTo>
                    <a:lnTo>
                      <a:pt x="31056284" y="144780"/>
                    </a:lnTo>
                    <a:lnTo>
                      <a:pt x="30911502" y="144780"/>
                    </a:lnTo>
                    <a:lnTo>
                      <a:pt x="30911502" y="0"/>
                    </a:lnTo>
                    <a:close/>
                    <a:moveTo>
                      <a:pt x="0" y="0"/>
                    </a:moveTo>
                    <a:lnTo>
                      <a:pt x="144780" y="0"/>
                    </a:lnTo>
                    <a:lnTo>
                      <a:pt x="144780" y="144780"/>
                    </a:lnTo>
                    <a:lnTo>
                      <a:pt x="0" y="144780"/>
                    </a:lnTo>
                    <a:lnTo>
                      <a:pt x="0" y="0"/>
                    </a:lnTo>
                    <a:close/>
                    <a:moveTo>
                      <a:pt x="144780" y="0"/>
                    </a:moveTo>
                    <a:lnTo>
                      <a:pt x="30911502" y="0"/>
                    </a:lnTo>
                    <a:lnTo>
                      <a:pt x="30911502" y="144780"/>
                    </a:lnTo>
                    <a:lnTo>
                      <a:pt x="144780" y="144780"/>
                    </a:lnTo>
                    <a:lnTo>
                      <a:pt x="144780" y="0"/>
                    </a:lnTo>
                    <a:close/>
                  </a:path>
                </a:pathLst>
              </a:custGeom>
              <a:solidFill>
                <a:srgbClr val="EDF0F2">
                  <a:alpha val="68627"/>
                </a:srgbClr>
              </a:solidFill>
            </p:spPr>
            <p:txBody>
              <a:bodyPr/>
              <a:lstStyle/>
              <a:p>
                <a:endParaRPr lang="en-US"/>
              </a:p>
            </p:txBody>
          </p:sp>
        </p:grpSp>
      </p:grpSp>
    </p:spTree>
    <p:custDataLst>
      <p:tags r:id="rId1"/>
    </p:custDataLst>
    <p:extLst>
      <p:ext uri="{BB962C8B-B14F-4D97-AF65-F5344CB8AC3E}">
        <p14:creationId xmlns:p14="http://schemas.microsoft.com/office/powerpoint/2010/main" val="399077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Scenario #1</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130291"/>
            <a:ext cx="10942842" cy="187918"/>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491449"/>
            <a:ext cx="10949173" cy="39761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46" name="Rectangle: Rounded Corners 45">
            <a:extLst>
              <a:ext uri="{FF2B5EF4-FFF2-40B4-BE49-F238E27FC236}">
                <a16:creationId xmlns:a16="http://schemas.microsoft.com/office/drawing/2014/main" id="{30A45556-9CBD-4EA6-B184-F386AF41669F}"/>
              </a:ext>
            </a:extLst>
          </p:cNvPr>
          <p:cNvSpPr/>
          <p:nvPr/>
        </p:nvSpPr>
        <p:spPr>
          <a:xfrm>
            <a:off x="4505093" y="561765"/>
            <a:ext cx="7053679" cy="142683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a:solidFill>
                  <a:schemeClr val="tx1"/>
                </a:solidFill>
              </a:rPr>
              <a:t>Case Information</a:t>
            </a:r>
          </a:p>
          <a:p>
            <a:r>
              <a:rPr lang="en-US" sz="2000">
                <a:solidFill>
                  <a:schemeClr val="tx1"/>
                </a:solidFill>
              </a:rPr>
              <a:t>Case Members: Omar (35 </a:t>
            </a:r>
            <a:r>
              <a:rPr lang="en-US" sz="2000" err="1">
                <a:solidFill>
                  <a:schemeClr val="tx1"/>
                </a:solidFill>
              </a:rPr>
              <a:t>yrs</a:t>
            </a:r>
            <a:r>
              <a:rPr lang="en-US" sz="2000">
                <a:solidFill>
                  <a:schemeClr val="tx1"/>
                </a:solidFill>
              </a:rPr>
              <a:t>), Sarah (34 </a:t>
            </a:r>
            <a:r>
              <a:rPr lang="en-US" sz="2000" err="1">
                <a:solidFill>
                  <a:schemeClr val="tx1"/>
                </a:solidFill>
              </a:rPr>
              <a:t>yrs</a:t>
            </a:r>
            <a:r>
              <a:rPr lang="en-US" sz="2000">
                <a:solidFill>
                  <a:schemeClr val="tx1"/>
                </a:solidFill>
              </a:rPr>
              <a:t>), &amp; Lina (3 </a:t>
            </a:r>
            <a:r>
              <a:rPr lang="en-US" sz="2000" err="1">
                <a:solidFill>
                  <a:schemeClr val="tx1"/>
                </a:solidFill>
              </a:rPr>
              <a:t>yrs</a:t>
            </a:r>
            <a:r>
              <a:rPr lang="en-US" sz="2000">
                <a:solidFill>
                  <a:schemeClr val="tx1"/>
                </a:solidFill>
              </a:rPr>
              <a:t>)</a:t>
            </a:r>
          </a:p>
          <a:p>
            <a:r>
              <a:rPr lang="en-US" sz="2000">
                <a:solidFill>
                  <a:schemeClr val="tx1"/>
                </a:solidFill>
              </a:rPr>
              <a:t>DOA: 1/1/2021</a:t>
            </a:r>
          </a:p>
          <a:p>
            <a:r>
              <a:rPr lang="en-US" sz="2000">
                <a:solidFill>
                  <a:schemeClr val="tx1"/>
                </a:solidFill>
              </a:rPr>
              <a:t>Case size: 3</a:t>
            </a:r>
          </a:p>
        </p:txBody>
      </p:sp>
      <p:graphicFrame>
        <p:nvGraphicFramePr>
          <p:cNvPr id="3" name="Table 2">
            <a:extLst>
              <a:ext uri="{FF2B5EF4-FFF2-40B4-BE49-F238E27FC236}">
                <a16:creationId xmlns:a16="http://schemas.microsoft.com/office/drawing/2014/main" id="{B90D5878-627A-413B-825C-AE7ABD9A87CE}"/>
              </a:ext>
            </a:extLst>
          </p:cNvPr>
          <p:cNvGraphicFramePr>
            <a:graphicFrameLocks noGrp="1"/>
          </p:cNvGraphicFramePr>
          <p:nvPr>
            <p:extLst>
              <p:ext uri="{D42A27DB-BD31-4B8C-83A1-F6EECF244321}">
                <p14:modId xmlns:p14="http://schemas.microsoft.com/office/powerpoint/2010/main" val="2636896696"/>
              </p:ext>
            </p:extLst>
          </p:nvPr>
        </p:nvGraphicFramePr>
        <p:xfrm>
          <a:off x="981309" y="2693726"/>
          <a:ext cx="7683188" cy="3317575"/>
        </p:xfrm>
        <a:graphic>
          <a:graphicData uri="http://schemas.openxmlformats.org/drawingml/2006/table">
            <a:tbl>
              <a:tblPr firstRow="1" firstCol="1" bandRow="1">
                <a:tableStyleId>{F5AB1C69-6EDB-4FF4-983F-18BD219EF322}</a:tableStyleId>
              </a:tblPr>
              <a:tblGrid>
                <a:gridCol w="861292">
                  <a:extLst>
                    <a:ext uri="{9D8B030D-6E8A-4147-A177-3AD203B41FA5}">
                      <a16:colId xmlns:a16="http://schemas.microsoft.com/office/drawing/2014/main" val="1394370245"/>
                    </a:ext>
                  </a:extLst>
                </a:gridCol>
                <a:gridCol w="604883">
                  <a:extLst>
                    <a:ext uri="{9D8B030D-6E8A-4147-A177-3AD203B41FA5}">
                      <a16:colId xmlns:a16="http://schemas.microsoft.com/office/drawing/2014/main" val="3763072716"/>
                    </a:ext>
                  </a:extLst>
                </a:gridCol>
                <a:gridCol w="652555">
                  <a:extLst>
                    <a:ext uri="{9D8B030D-6E8A-4147-A177-3AD203B41FA5}">
                      <a16:colId xmlns:a16="http://schemas.microsoft.com/office/drawing/2014/main" val="147928443"/>
                    </a:ext>
                  </a:extLst>
                </a:gridCol>
                <a:gridCol w="1059366">
                  <a:extLst>
                    <a:ext uri="{9D8B030D-6E8A-4147-A177-3AD203B41FA5}">
                      <a16:colId xmlns:a16="http://schemas.microsoft.com/office/drawing/2014/main" val="4011046361"/>
                    </a:ext>
                  </a:extLst>
                </a:gridCol>
                <a:gridCol w="3801897">
                  <a:extLst>
                    <a:ext uri="{9D8B030D-6E8A-4147-A177-3AD203B41FA5}">
                      <a16:colId xmlns:a16="http://schemas.microsoft.com/office/drawing/2014/main" val="2832486410"/>
                    </a:ext>
                  </a:extLst>
                </a:gridCol>
                <a:gridCol w="703195">
                  <a:extLst>
                    <a:ext uri="{9D8B030D-6E8A-4147-A177-3AD203B41FA5}">
                      <a16:colId xmlns:a16="http://schemas.microsoft.com/office/drawing/2014/main" val="2539307638"/>
                    </a:ext>
                  </a:extLst>
                </a:gridCol>
              </a:tblGrid>
              <a:tr h="550161">
                <a:tc>
                  <a:txBody>
                    <a:bodyPr/>
                    <a:lstStyle/>
                    <a:p>
                      <a:pPr marL="0" marR="0">
                        <a:spcBef>
                          <a:spcPts val="0"/>
                        </a:spcBef>
                        <a:spcAft>
                          <a:spcPts val="0"/>
                        </a:spcAft>
                      </a:pPr>
                      <a:r>
                        <a:rPr lang="en-US" sz="1200">
                          <a:effectLst/>
                        </a:rPr>
                        <a:t>Date</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100">
                          <a:effectLst/>
                        </a:rPr>
                        <a:t>Program/</a:t>
                      </a:r>
                    </a:p>
                    <a:p>
                      <a:pPr marL="0" marR="0">
                        <a:spcBef>
                          <a:spcPts val="0"/>
                        </a:spcBef>
                        <a:spcAft>
                          <a:spcPts val="0"/>
                        </a:spcAft>
                      </a:pPr>
                      <a:r>
                        <a:rPr lang="en-US" sz="1100">
                          <a:effectLst/>
                        </a:rPr>
                        <a:t>Funder</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Service Mode</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050">
                          <a:effectLst/>
                        </a:rPr>
                        <a:t>Who provided language interpretation?</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Activity / Progress / Service NOTES</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Staff member</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extLst>
                  <a:ext uri="{0D108BD9-81ED-4DB2-BD59-A6C34878D82A}">
                    <a16:rowId xmlns:a16="http://schemas.microsoft.com/office/drawing/2014/main" val="703922858"/>
                  </a:ext>
                </a:extLst>
              </a:tr>
              <a:tr h="826308">
                <a:tc>
                  <a:txBody>
                    <a:bodyPr/>
                    <a:lstStyle/>
                    <a:p>
                      <a:pPr marL="0" marR="0">
                        <a:spcBef>
                          <a:spcPts val="0"/>
                        </a:spcBef>
                        <a:spcAft>
                          <a:spcPts val="0"/>
                        </a:spcAft>
                      </a:pPr>
                      <a:r>
                        <a:rPr lang="en-US" sz="1400" b="0">
                          <a:solidFill>
                            <a:sysClr val="windowText" lastClr="000000"/>
                          </a:solidFill>
                          <a:effectLst/>
                        </a:rPr>
                        <a:t> 1/15/21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Paid Interpreter</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Clients attended CO classes with a paid Arabic interpreter. See CO checklist.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Emma Smith</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6113567"/>
                  </a:ext>
                </a:extLst>
              </a:tr>
              <a:tr h="826308">
                <a:tc>
                  <a:txBody>
                    <a:bodyPr/>
                    <a:lstStyle/>
                    <a:p>
                      <a:pPr marL="0" marR="0">
                        <a:spcBef>
                          <a:spcPts val="0"/>
                        </a:spcBef>
                        <a:spcAft>
                          <a:spcPts val="0"/>
                        </a:spcAft>
                      </a:pPr>
                      <a:r>
                        <a:rPr lang="en-US" sz="1400" b="0">
                          <a:solidFill>
                            <a:sysClr val="windowText" lastClr="000000"/>
                          </a:solidFill>
                          <a:effectLst/>
                        </a:rPr>
                        <a:t> 1/22/21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Paid Interpreter</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Clients attended their second CO class with a paid Arabic interpreter. See CO checklist.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Emma Smith</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992162"/>
                  </a:ext>
                </a:extLst>
              </a:tr>
              <a:tr h="1024879">
                <a:tc>
                  <a:txBody>
                    <a:bodyPr/>
                    <a:lstStyle/>
                    <a:p>
                      <a:pPr marL="0" marR="0">
                        <a:spcBef>
                          <a:spcPts val="0"/>
                        </a:spcBef>
                        <a:spcAft>
                          <a:spcPts val="0"/>
                        </a:spcAft>
                      </a:pPr>
                      <a:r>
                        <a:rPr lang="en-US" sz="1400" b="0">
                          <a:solidFill>
                            <a:sysClr val="windowText" lastClr="000000"/>
                          </a:solidFill>
                          <a:effectLst/>
                        </a:rPr>
                        <a:t> 1/29/21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Paid Interpreter</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ysClr val="windowText" lastClr="000000"/>
                          </a:solidFill>
                          <a:effectLst/>
                        </a:rPr>
                        <a:t>Cultural Orientation</a:t>
                      </a:r>
                      <a:r>
                        <a:rPr lang="en-US" sz="1400">
                          <a:solidFill>
                            <a:sysClr val="windowText" lastClr="000000"/>
                          </a:solidFill>
                          <a:effectLst/>
                        </a:rPr>
                        <a:t>: Clients attended their third CO class with a paid Arabic interpreter. See CO Checklist.</a:t>
                      </a:r>
                      <a:endParaRPr lang="en-US" sz="1400">
                        <a:solidFill>
                          <a:sysClr val="windowText" lastClr="000000"/>
                        </a:solidFill>
                        <a:effectLst/>
                        <a:latin typeface="+mn-lt"/>
                        <a:ea typeface="Times New Roman" panose="02020603050405020304" pitchFamily="18" charset="0"/>
                      </a:endParaRP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Emma Smith</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146188"/>
                  </a:ext>
                </a:extLst>
              </a:tr>
            </a:tbl>
          </a:graphicData>
        </a:graphic>
      </p:graphicFrame>
      <p:grpSp>
        <p:nvGrpSpPr>
          <p:cNvPr id="15" name="Group 14">
            <a:extLst>
              <a:ext uri="{FF2B5EF4-FFF2-40B4-BE49-F238E27FC236}">
                <a16:creationId xmlns:a16="http://schemas.microsoft.com/office/drawing/2014/main" id="{3CBF7455-7FEC-4CB0-A658-F0A2F60760D6}"/>
              </a:ext>
            </a:extLst>
          </p:cNvPr>
          <p:cNvGrpSpPr/>
          <p:nvPr/>
        </p:nvGrpSpPr>
        <p:grpSpPr>
          <a:xfrm rot="932221">
            <a:off x="8729341" y="2989788"/>
            <a:ext cx="2667854" cy="3351967"/>
            <a:chOff x="4997227" y="1643928"/>
            <a:chExt cx="2610486" cy="2467282"/>
          </a:xfrm>
        </p:grpSpPr>
        <p:sp>
          <p:nvSpPr>
            <p:cNvPr id="16" name="Rectangle 15">
              <a:extLst>
                <a:ext uri="{FF2B5EF4-FFF2-40B4-BE49-F238E27FC236}">
                  <a16:creationId xmlns:a16="http://schemas.microsoft.com/office/drawing/2014/main" id="{5B6BBF27-98F4-4429-81DD-40025D552271}"/>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A445893E-5D39-4122-8255-D2B5DBFF440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2552B7-C695-42F0-BDA9-294274301E34}"/>
                </a:ext>
              </a:extLst>
            </p:cNvPr>
            <p:cNvSpPr/>
            <p:nvPr/>
          </p:nvSpPr>
          <p:spPr>
            <a:xfrm rot="1199968">
              <a:off x="5343137" y="3887958"/>
              <a:ext cx="489034" cy="2232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3203CA-653C-4F10-9FBB-1764CEF9FBD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E4A306CB-28C3-4D14-861A-0670B0AB5040}"/>
              </a:ext>
            </a:extLst>
          </p:cNvPr>
          <p:cNvSpPr txBox="1"/>
          <p:nvPr/>
        </p:nvSpPr>
        <p:spPr>
          <a:xfrm>
            <a:off x="9012577" y="3272573"/>
            <a:ext cx="2438496" cy="2492990"/>
          </a:xfrm>
          <a:prstGeom prst="rect">
            <a:avLst/>
          </a:prstGeom>
          <a:noFill/>
        </p:spPr>
        <p:txBody>
          <a:bodyPr wrap="square" lIns="91440" tIns="45720" rIns="91440" bIns="45720" rtlCol="0" anchor="t">
            <a:spAutoFit/>
          </a:bodyPr>
          <a:lstStyle/>
          <a:p>
            <a:r>
              <a:rPr lang="en-US" sz="1600" b="1">
                <a:latin typeface="Open Sans"/>
                <a:ea typeface="Open Sans" panose="020B0606030504020204" pitchFamily="34" charset="0"/>
                <a:cs typeface="Open Sans" panose="020B0606030504020204" pitchFamily="34" charset="0"/>
              </a:rPr>
              <a:t>Case file includes: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2 completed CO checklists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2 completed and scored CORE assessments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R&amp;P Period Report with CO data</a:t>
            </a:r>
          </a:p>
        </p:txBody>
      </p:sp>
    </p:spTree>
    <p:custDataLst>
      <p:tags r:id="rId1"/>
    </p:custDataLst>
    <p:extLst>
      <p:ext uri="{BB962C8B-B14F-4D97-AF65-F5344CB8AC3E}">
        <p14:creationId xmlns:p14="http://schemas.microsoft.com/office/powerpoint/2010/main" val="136262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Scenario #1</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130291"/>
            <a:ext cx="10942842" cy="187918"/>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491449"/>
            <a:ext cx="10949173" cy="39761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46" name="Rectangle: Rounded Corners 45">
            <a:extLst>
              <a:ext uri="{FF2B5EF4-FFF2-40B4-BE49-F238E27FC236}">
                <a16:creationId xmlns:a16="http://schemas.microsoft.com/office/drawing/2014/main" id="{30A45556-9CBD-4EA6-B184-F386AF41669F}"/>
              </a:ext>
            </a:extLst>
          </p:cNvPr>
          <p:cNvSpPr/>
          <p:nvPr/>
        </p:nvSpPr>
        <p:spPr>
          <a:xfrm>
            <a:off x="4505093" y="561765"/>
            <a:ext cx="7053679" cy="142683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a:solidFill>
                  <a:schemeClr val="tx1"/>
                </a:solidFill>
              </a:rPr>
              <a:t>Case Information</a:t>
            </a:r>
          </a:p>
          <a:p>
            <a:r>
              <a:rPr lang="en-US" sz="2000">
                <a:solidFill>
                  <a:schemeClr val="tx1"/>
                </a:solidFill>
              </a:rPr>
              <a:t>Case Members: Omar (35 </a:t>
            </a:r>
            <a:r>
              <a:rPr lang="en-US" sz="2000" err="1">
                <a:solidFill>
                  <a:schemeClr val="tx1"/>
                </a:solidFill>
              </a:rPr>
              <a:t>yrs</a:t>
            </a:r>
            <a:r>
              <a:rPr lang="en-US" sz="2000">
                <a:solidFill>
                  <a:schemeClr val="tx1"/>
                </a:solidFill>
              </a:rPr>
              <a:t>), Sarah (34 </a:t>
            </a:r>
            <a:r>
              <a:rPr lang="en-US" sz="2000" err="1">
                <a:solidFill>
                  <a:schemeClr val="tx1"/>
                </a:solidFill>
              </a:rPr>
              <a:t>yrs</a:t>
            </a:r>
            <a:r>
              <a:rPr lang="en-US" sz="2000">
                <a:solidFill>
                  <a:schemeClr val="tx1"/>
                </a:solidFill>
              </a:rPr>
              <a:t>), &amp; Lina (3 </a:t>
            </a:r>
            <a:r>
              <a:rPr lang="en-US" sz="2000" err="1">
                <a:solidFill>
                  <a:schemeClr val="tx1"/>
                </a:solidFill>
              </a:rPr>
              <a:t>yrs</a:t>
            </a:r>
            <a:r>
              <a:rPr lang="en-US" sz="2000">
                <a:solidFill>
                  <a:schemeClr val="tx1"/>
                </a:solidFill>
              </a:rPr>
              <a:t>)</a:t>
            </a:r>
          </a:p>
          <a:p>
            <a:r>
              <a:rPr lang="en-US" sz="2000">
                <a:solidFill>
                  <a:schemeClr val="tx1"/>
                </a:solidFill>
              </a:rPr>
              <a:t>DOA: 1/1/2021</a:t>
            </a:r>
          </a:p>
          <a:p>
            <a:r>
              <a:rPr lang="en-US" sz="2000">
                <a:solidFill>
                  <a:schemeClr val="tx1"/>
                </a:solidFill>
              </a:rPr>
              <a:t>Case size: 3</a:t>
            </a:r>
          </a:p>
        </p:txBody>
      </p:sp>
      <p:graphicFrame>
        <p:nvGraphicFramePr>
          <p:cNvPr id="3" name="Table 2">
            <a:extLst>
              <a:ext uri="{FF2B5EF4-FFF2-40B4-BE49-F238E27FC236}">
                <a16:creationId xmlns:a16="http://schemas.microsoft.com/office/drawing/2014/main" id="{B90D5878-627A-413B-825C-AE7ABD9A87CE}"/>
              </a:ext>
            </a:extLst>
          </p:cNvPr>
          <p:cNvGraphicFramePr>
            <a:graphicFrameLocks noGrp="1"/>
          </p:cNvGraphicFramePr>
          <p:nvPr>
            <p:extLst>
              <p:ext uri="{D42A27DB-BD31-4B8C-83A1-F6EECF244321}">
                <p14:modId xmlns:p14="http://schemas.microsoft.com/office/powerpoint/2010/main" val="2138850994"/>
              </p:ext>
            </p:extLst>
          </p:nvPr>
        </p:nvGraphicFramePr>
        <p:xfrm>
          <a:off x="981309" y="2693726"/>
          <a:ext cx="7683188" cy="3572856"/>
        </p:xfrm>
        <a:graphic>
          <a:graphicData uri="http://schemas.openxmlformats.org/drawingml/2006/table">
            <a:tbl>
              <a:tblPr firstRow="1" firstCol="1" bandRow="1">
                <a:tableStyleId>{F5AB1C69-6EDB-4FF4-983F-18BD219EF322}</a:tableStyleId>
              </a:tblPr>
              <a:tblGrid>
                <a:gridCol w="861292">
                  <a:extLst>
                    <a:ext uri="{9D8B030D-6E8A-4147-A177-3AD203B41FA5}">
                      <a16:colId xmlns:a16="http://schemas.microsoft.com/office/drawing/2014/main" val="1394370245"/>
                    </a:ext>
                  </a:extLst>
                </a:gridCol>
                <a:gridCol w="604883">
                  <a:extLst>
                    <a:ext uri="{9D8B030D-6E8A-4147-A177-3AD203B41FA5}">
                      <a16:colId xmlns:a16="http://schemas.microsoft.com/office/drawing/2014/main" val="3763072716"/>
                    </a:ext>
                  </a:extLst>
                </a:gridCol>
                <a:gridCol w="652555">
                  <a:extLst>
                    <a:ext uri="{9D8B030D-6E8A-4147-A177-3AD203B41FA5}">
                      <a16:colId xmlns:a16="http://schemas.microsoft.com/office/drawing/2014/main" val="147928443"/>
                    </a:ext>
                  </a:extLst>
                </a:gridCol>
                <a:gridCol w="1059366">
                  <a:extLst>
                    <a:ext uri="{9D8B030D-6E8A-4147-A177-3AD203B41FA5}">
                      <a16:colId xmlns:a16="http://schemas.microsoft.com/office/drawing/2014/main" val="4011046361"/>
                    </a:ext>
                  </a:extLst>
                </a:gridCol>
                <a:gridCol w="3801897">
                  <a:extLst>
                    <a:ext uri="{9D8B030D-6E8A-4147-A177-3AD203B41FA5}">
                      <a16:colId xmlns:a16="http://schemas.microsoft.com/office/drawing/2014/main" val="2832486410"/>
                    </a:ext>
                  </a:extLst>
                </a:gridCol>
                <a:gridCol w="703195">
                  <a:extLst>
                    <a:ext uri="{9D8B030D-6E8A-4147-A177-3AD203B41FA5}">
                      <a16:colId xmlns:a16="http://schemas.microsoft.com/office/drawing/2014/main" val="2539307638"/>
                    </a:ext>
                  </a:extLst>
                </a:gridCol>
              </a:tblGrid>
              <a:tr h="362326">
                <a:tc>
                  <a:txBody>
                    <a:bodyPr/>
                    <a:lstStyle/>
                    <a:p>
                      <a:pPr marL="0" marR="0">
                        <a:spcBef>
                          <a:spcPts val="0"/>
                        </a:spcBef>
                        <a:spcAft>
                          <a:spcPts val="0"/>
                        </a:spcAft>
                      </a:pPr>
                      <a:r>
                        <a:rPr lang="en-US" sz="1200">
                          <a:effectLst/>
                        </a:rPr>
                        <a:t>Date</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100">
                          <a:effectLst/>
                        </a:rPr>
                        <a:t>Program/</a:t>
                      </a:r>
                    </a:p>
                    <a:p>
                      <a:pPr marL="0" marR="0">
                        <a:spcBef>
                          <a:spcPts val="0"/>
                        </a:spcBef>
                        <a:spcAft>
                          <a:spcPts val="0"/>
                        </a:spcAft>
                      </a:pPr>
                      <a:r>
                        <a:rPr lang="en-US" sz="1100">
                          <a:effectLst/>
                        </a:rPr>
                        <a:t>Funder</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Service Mode</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050">
                          <a:effectLst/>
                        </a:rPr>
                        <a:t>Who provided language interpretation?</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Activity / Progress / Service NOTES</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Staff member</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extLst>
                  <a:ext uri="{0D108BD9-81ED-4DB2-BD59-A6C34878D82A}">
                    <a16:rowId xmlns:a16="http://schemas.microsoft.com/office/drawing/2014/main" val="703922858"/>
                  </a:ext>
                </a:extLst>
              </a:tr>
              <a:tr h="826308">
                <a:tc>
                  <a:txBody>
                    <a:bodyPr/>
                    <a:lstStyle/>
                    <a:p>
                      <a:pPr marL="0" marR="0">
                        <a:spcBef>
                          <a:spcPts val="0"/>
                        </a:spcBef>
                        <a:spcAft>
                          <a:spcPts val="0"/>
                        </a:spcAft>
                      </a:pPr>
                      <a:r>
                        <a:rPr lang="en-US" sz="1400" b="0">
                          <a:solidFill>
                            <a:sysClr val="windowText" lastClr="000000"/>
                          </a:solidFill>
                          <a:effectLst/>
                        </a:rPr>
                        <a:t> 1/15/21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Paid Interpreter</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Sarah and Omar attended CO classes with a paid Arabic interpreter. See CO checklist.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Emma Smith</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6113567"/>
                  </a:ext>
                </a:extLst>
              </a:tr>
              <a:tr h="826308">
                <a:tc>
                  <a:txBody>
                    <a:bodyPr/>
                    <a:lstStyle/>
                    <a:p>
                      <a:pPr marL="0" marR="0">
                        <a:spcBef>
                          <a:spcPts val="0"/>
                        </a:spcBef>
                        <a:spcAft>
                          <a:spcPts val="0"/>
                        </a:spcAft>
                      </a:pPr>
                      <a:r>
                        <a:rPr lang="en-US" sz="1400" b="0">
                          <a:solidFill>
                            <a:sysClr val="windowText" lastClr="000000"/>
                          </a:solidFill>
                          <a:effectLst/>
                        </a:rPr>
                        <a:t> 1/22/21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Paid Interpreter</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Sarah and Omar attended their second CO class with a paid Arabic interpreter. See CO checklist.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Emma Smith</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992162"/>
                  </a:ext>
                </a:extLst>
              </a:tr>
              <a:tr h="1024879">
                <a:tc>
                  <a:txBody>
                    <a:bodyPr/>
                    <a:lstStyle/>
                    <a:p>
                      <a:pPr marL="0" marR="0">
                        <a:spcBef>
                          <a:spcPts val="0"/>
                        </a:spcBef>
                        <a:spcAft>
                          <a:spcPts val="0"/>
                        </a:spcAft>
                      </a:pPr>
                      <a:r>
                        <a:rPr lang="en-US" sz="1400" b="0">
                          <a:solidFill>
                            <a:sysClr val="windowText" lastClr="000000"/>
                          </a:solidFill>
                          <a:effectLst/>
                        </a:rPr>
                        <a:t> 1/29/21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Paid Interpreter</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ysClr val="windowText" lastClr="000000"/>
                          </a:solidFill>
                          <a:effectLst/>
                        </a:rPr>
                        <a:t>Cultural Orientation</a:t>
                      </a:r>
                      <a:r>
                        <a:rPr lang="en-US" sz="1400">
                          <a:solidFill>
                            <a:sysClr val="windowText" lastClr="000000"/>
                          </a:solidFill>
                          <a:effectLst/>
                        </a:rPr>
                        <a:t>: Sarah and Omar attended their third CO class with a paid Arabic interpreter. </a:t>
                      </a:r>
                      <a:r>
                        <a:rPr lang="en-US" sz="1400">
                          <a:solidFill>
                            <a:sysClr val="windowText" lastClr="000000"/>
                          </a:solidFill>
                          <a:effectLst/>
                          <a:highlight>
                            <a:srgbClr val="FFFF00"/>
                          </a:highlight>
                        </a:rPr>
                        <a:t>Both clients completed all 15 topics (see CO checklist) and completed the written assessments. Both clients scored a 11/11. </a:t>
                      </a:r>
                      <a:endParaRPr lang="en-US" sz="1400">
                        <a:solidFill>
                          <a:sysClr val="windowText" lastClr="000000"/>
                        </a:solidFill>
                        <a:effectLst/>
                        <a:highlight>
                          <a:srgbClr val="FFFF00"/>
                        </a:highlight>
                        <a:latin typeface="+mn-lt"/>
                        <a:ea typeface="Times New Roman" panose="02020603050405020304" pitchFamily="18" charset="0"/>
                      </a:endParaRP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Emma Smith</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146188"/>
                  </a:ext>
                </a:extLst>
              </a:tr>
            </a:tbl>
          </a:graphicData>
        </a:graphic>
      </p:graphicFrame>
      <p:grpSp>
        <p:nvGrpSpPr>
          <p:cNvPr id="15" name="Group 14">
            <a:extLst>
              <a:ext uri="{FF2B5EF4-FFF2-40B4-BE49-F238E27FC236}">
                <a16:creationId xmlns:a16="http://schemas.microsoft.com/office/drawing/2014/main" id="{3CBF7455-7FEC-4CB0-A658-F0A2F60760D6}"/>
              </a:ext>
            </a:extLst>
          </p:cNvPr>
          <p:cNvGrpSpPr/>
          <p:nvPr/>
        </p:nvGrpSpPr>
        <p:grpSpPr>
          <a:xfrm rot="932221">
            <a:off x="8729341" y="2989788"/>
            <a:ext cx="2667854" cy="3351967"/>
            <a:chOff x="4997227" y="1643928"/>
            <a:chExt cx="2610486" cy="2467282"/>
          </a:xfrm>
        </p:grpSpPr>
        <p:sp>
          <p:nvSpPr>
            <p:cNvPr id="16" name="Rectangle 15">
              <a:extLst>
                <a:ext uri="{FF2B5EF4-FFF2-40B4-BE49-F238E27FC236}">
                  <a16:creationId xmlns:a16="http://schemas.microsoft.com/office/drawing/2014/main" id="{5B6BBF27-98F4-4429-81DD-40025D552271}"/>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A445893E-5D39-4122-8255-D2B5DBFF440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2552B7-C695-42F0-BDA9-294274301E34}"/>
                </a:ext>
              </a:extLst>
            </p:cNvPr>
            <p:cNvSpPr/>
            <p:nvPr/>
          </p:nvSpPr>
          <p:spPr>
            <a:xfrm rot="1199968">
              <a:off x="5343137" y="3887958"/>
              <a:ext cx="489034" cy="2232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3203CA-653C-4F10-9FBB-1764CEF9FBD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E4A306CB-28C3-4D14-861A-0670B0AB5040}"/>
              </a:ext>
            </a:extLst>
          </p:cNvPr>
          <p:cNvSpPr txBox="1"/>
          <p:nvPr/>
        </p:nvSpPr>
        <p:spPr>
          <a:xfrm>
            <a:off x="9012577" y="3272573"/>
            <a:ext cx="2438496" cy="2492990"/>
          </a:xfrm>
          <a:prstGeom prst="rect">
            <a:avLst/>
          </a:prstGeom>
          <a:noFill/>
        </p:spPr>
        <p:txBody>
          <a:bodyPr wrap="square" lIns="91440" tIns="45720" rIns="91440" bIns="45720" rtlCol="0" anchor="t">
            <a:spAutoFit/>
          </a:bodyPr>
          <a:lstStyle/>
          <a:p>
            <a:r>
              <a:rPr lang="en-US" sz="1600" b="1">
                <a:latin typeface="Open Sans"/>
                <a:ea typeface="Open Sans" panose="020B0606030504020204" pitchFamily="34" charset="0"/>
                <a:cs typeface="Open Sans" panose="020B0606030504020204" pitchFamily="34" charset="0"/>
              </a:rPr>
              <a:t>Case file includes: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2 completed CO checklists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2 completed and scored CORE assessments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R&amp;P Period Report with CO data</a:t>
            </a:r>
          </a:p>
        </p:txBody>
      </p:sp>
    </p:spTree>
    <p:custDataLst>
      <p:tags r:id="rId1"/>
    </p:custDataLst>
    <p:extLst>
      <p:ext uri="{BB962C8B-B14F-4D97-AF65-F5344CB8AC3E}">
        <p14:creationId xmlns:p14="http://schemas.microsoft.com/office/powerpoint/2010/main" val="162668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Scenario #2</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130291"/>
            <a:ext cx="10942842" cy="187918"/>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491449"/>
            <a:ext cx="10949173" cy="39761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46" name="Rectangle: Rounded Corners 45">
            <a:extLst>
              <a:ext uri="{FF2B5EF4-FFF2-40B4-BE49-F238E27FC236}">
                <a16:creationId xmlns:a16="http://schemas.microsoft.com/office/drawing/2014/main" id="{30A45556-9CBD-4EA6-B184-F386AF41669F}"/>
              </a:ext>
            </a:extLst>
          </p:cNvPr>
          <p:cNvSpPr/>
          <p:nvPr/>
        </p:nvSpPr>
        <p:spPr>
          <a:xfrm>
            <a:off x="4505093" y="561765"/>
            <a:ext cx="7053679" cy="142683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a:solidFill>
                  <a:schemeClr val="tx1"/>
                </a:solidFill>
              </a:rPr>
              <a:t>Case Information</a:t>
            </a:r>
          </a:p>
          <a:p>
            <a:r>
              <a:rPr lang="en-US" sz="2000">
                <a:solidFill>
                  <a:schemeClr val="tx1"/>
                </a:solidFill>
              </a:rPr>
              <a:t>Case Members: Omar (35 </a:t>
            </a:r>
            <a:r>
              <a:rPr lang="en-US" sz="2000" err="1">
                <a:solidFill>
                  <a:schemeClr val="tx1"/>
                </a:solidFill>
              </a:rPr>
              <a:t>yrs</a:t>
            </a:r>
            <a:r>
              <a:rPr lang="en-US" sz="2000">
                <a:solidFill>
                  <a:schemeClr val="tx1"/>
                </a:solidFill>
              </a:rPr>
              <a:t>), Sarah (34 </a:t>
            </a:r>
            <a:r>
              <a:rPr lang="en-US" sz="2000" err="1">
                <a:solidFill>
                  <a:schemeClr val="tx1"/>
                </a:solidFill>
              </a:rPr>
              <a:t>yrs</a:t>
            </a:r>
            <a:r>
              <a:rPr lang="en-US" sz="2000">
                <a:solidFill>
                  <a:schemeClr val="tx1"/>
                </a:solidFill>
              </a:rPr>
              <a:t>), &amp; Lina (3 </a:t>
            </a:r>
            <a:r>
              <a:rPr lang="en-US" sz="2000" err="1">
                <a:solidFill>
                  <a:schemeClr val="tx1"/>
                </a:solidFill>
              </a:rPr>
              <a:t>yrs</a:t>
            </a:r>
            <a:r>
              <a:rPr lang="en-US" sz="2000">
                <a:solidFill>
                  <a:schemeClr val="tx1"/>
                </a:solidFill>
              </a:rPr>
              <a:t>)</a:t>
            </a:r>
          </a:p>
          <a:p>
            <a:r>
              <a:rPr lang="en-US" sz="2000">
                <a:solidFill>
                  <a:schemeClr val="tx1"/>
                </a:solidFill>
              </a:rPr>
              <a:t>DOA: 1/1/2021</a:t>
            </a:r>
          </a:p>
          <a:p>
            <a:r>
              <a:rPr lang="en-US" sz="2000">
                <a:solidFill>
                  <a:schemeClr val="tx1"/>
                </a:solidFill>
              </a:rPr>
              <a:t>Case size: 3</a:t>
            </a:r>
          </a:p>
        </p:txBody>
      </p:sp>
      <p:graphicFrame>
        <p:nvGraphicFramePr>
          <p:cNvPr id="3" name="Table 2">
            <a:extLst>
              <a:ext uri="{FF2B5EF4-FFF2-40B4-BE49-F238E27FC236}">
                <a16:creationId xmlns:a16="http://schemas.microsoft.com/office/drawing/2014/main" id="{B90D5878-627A-413B-825C-AE7ABD9A87CE}"/>
              </a:ext>
            </a:extLst>
          </p:cNvPr>
          <p:cNvGraphicFramePr>
            <a:graphicFrameLocks noGrp="1"/>
          </p:cNvGraphicFramePr>
          <p:nvPr>
            <p:extLst>
              <p:ext uri="{D42A27DB-BD31-4B8C-83A1-F6EECF244321}">
                <p14:modId xmlns:p14="http://schemas.microsoft.com/office/powerpoint/2010/main" val="4008943933"/>
              </p:ext>
            </p:extLst>
          </p:nvPr>
        </p:nvGraphicFramePr>
        <p:xfrm>
          <a:off x="981309" y="2693726"/>
          <a:ext cx="7683188" cy="3572856"/>
        </p:xfrm>
        <a:graphic>
          <a:graphicData uri="http://schemas.openxmlformats.org/drawingml/2006/table">
            <a:tbl>
              <a:tblPr firstRow="1" firstCol="1" bandRow="1">
                <a:tableStyleId>{F5AB1C69-6EDB-4FF4-983F-18BD219EF322}</a:tableStyleId>
              </a:tblPr>
              <a:tblGrid>
                <a:gridCol w="861292">
                  <a:extLst>
                    <a:ext uri="{9D8B030D-6E8A-4147-A177-3AD203B41FA5}">
                      <a16:colId xmlns:a16="http://schemas.microsoft.com/office/drawing/2014/main" val="1394370245"/>
                    </a:ext>
                  </a:extLst>
                </a:gridCol>
                <a:gridCol w="604883">
                  <a:extLst>
                    <a:ext uri="{9D8B030D-6E8A-4147-A177-3AD203B41FA5}">
                      <a16:colId xmlns:a16="http://schemas.microsoft.com/office/drawing/2014/main" val="3763072716"/>
                    </a:ext>
                  </a:extLst>
                </a:gridCol>
                <a:gridCol w="652555">
                  <a:extLst>
                    <a:ext uri="{9D8B030D-6E8A-4147-A177-3AD203B41FA5}">
                      <a16:colId xmlns:a16="http://schemas.microsoft.com/office/drawing/2014/main" val="147928443"/>
                    </a:ext>
                  </a:extLst>
                </a:gridCol>
                <a:gridCol w="1059366">
                  <a:extLst>
                    <a:ext uri="{9D8B030D-6E8A-4147-A177-3AD203B41FA5}">
                      <a16:colId xmlns:a16="http://schemas.microsoft.com/office/drawing/2014/main" val="4011046361"/>
                    </a:ext>
                  </a:extLst>
                </a:gridCol>
                <a:gridCol w="3801897">
                  <a:extLst>
                    <a:ext uri="{9D8B030D-6E8A-4147-A177-3AD203B41FA5}">
                      <a16:colId xmlns:a16="http://schemas.microsoft.com/office/drawing/2014/main" val="2832486410"/>
                    </a:ext>
                  </a:extLst>
                </a:gridCol>
                <a:gridCol w="703195">
                  <a:extLst>
                    <a:ext uri="{9D8B030D-6E8A-4147-A177-3AD203B41FA5}">
                      <a16:colId xmlns:a16="http://schemas.microsoft.com/office/drawing/2014/main" val="2539307638"/>
                    </a:ext>
                  </a:extLst>
                </a:gridCol>
              </a:tblGrid>
              <a:tr h="550161">
                <a:tc>
                  <a:txBody>
                    <a:bodyPr/>
                    <a:lstStyle/>
                    <a:p>
                      <a:pPr marL="0" marR="0">
                        <a:spcBef>
                          <a:spcPts val="0"/>
                        </a:spcBef>
                        <a:spcAft>
                          <a:spcPts val="0"/>
                        </a:spcAft>
                      </a:pPr>
                      <a:r>
                        <a:rPr lang="en-US" sz="1200">
                          <a:effectLst/>
                        </a:rPr>
                        <a:t>Date</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100">
                          <a:effectLst/>
                        </a:rPr>
                        <a:t>Program/</a:t>
                      </a:r>
                    </a:p>
                    <a:p>
                      <a:pPr marL="0" marR="0">
                        <a:spcBef>
                          <a:spcPts val="0"/>
                        </a:spcBef>
                        <a:spcAft>
                          <a:spcPts val="0"/>
                        </a:spcAft>
                      </a:pPr>
                      <a:r>
                        <a:rPr lang="en-US" sz="1100">
                          <a:effectLst/>
                        </a:rPr>
                        <a:t>Funder</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Service Mode</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050">
                          <a:effectLst/>
                        </a:rPr>
                        <a:t>Who provided language interpretation?</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Activity / Progress / Service NOTES</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Staff member</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extLst>
                  <a:ext uri="{0D108BD9-81ED-4DB2-BD59-A6C34878D82A}">
                    <a16:rowId xmlns:a16="http://schemas.microsoft.com/office/drawing/2014/main" val="703922858"/>
                  </a:ext>
                </a:extLst>
              </a:tr>
              <a:tr h="826308">
                <a:tc>
                  <a:txBody>
                    <a:bodyPr/>
                    <a:lstStyle/>
                    <a:p>
                      <a:pPr marL="0" marR="0">
                        <a:spcBef>
                          <a:spcPts val="0"/>
                        </a:spcBef>
                        <a:spcAft>
                          <a:spcPts val="0"/>
                        </a:spcAft>
                      </a:pPr>
                      <a:r>
                        <a:rPr lang="en-US" sz="1400" b="0">
                          <a:solidFill>
                            <a:sysClr val="windowText" lastClr="000000"/>
                          </a:solidFill>
                          <a:effectLst/>
                        </a:rPr>
                        <a:t> 1/15/21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Paid Interpreter</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Sarah and Omar attended CO classes with a paid Arabic interpreter. See CO checklist for lessons covered.</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Emma Smith</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6113567"/>
                  </a:ext>
                </a:extLst>
              </a:tr>
              <a:tr h="826308">
                <a:tc>
                  <a:txBody>
                    <a:bodyPr/>
                    <a:lstStyle/>
                    <a:p>
                      <a:pPr marL="0" marR="0">
                        <a:spcBef>
                          <a:spcPts val="0"/>
                        </a:spcBef>
                        <a:spcAft>
                          <a:spcPts val="0"/>
                        </a:spcAft>
                      </a:pPr>
                      <a:r>
                        <a:rPr lang="en-US" sz="1400" b="0">
                          <a:solidFill>
                            <a:sysClr val="windowText" lastClr="000000"/>
                          </a:solidFill>
                          <a:effectLst/>
                        </a:rPr>
                        <a:t> 1/22/21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Paid Interpreter</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Sarah and Omar attended their second CO class with a paid Arabic interpreter. See CO checklist for lessons covered.</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Emma Smith</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992162"/>
                  </a:ext>
                </a:extLst>
              </a:tr>
              <a:tr h="1024879">
                <a:tc>
                  <a:txBody>
                    <a:bodyPr/>
                    <a:lstStyle/>
                    <a:p>
                      <a:pPr marL="0" marR="0">
                        <a:spcBef>
                          <a:spcPts val="0"/>
                        </a:spcBef>
                        <a:spcAft>
                          <a:spcPts val="0"/>
                        </a:spcAft>
                      </a:pPr>
                      <a:r>
                        <a:rPr lang="en-US" sz="1400" b="0">
                          <a:solidFill>
                            <a:sysClr val="windowText" lastClr="000000"/>
                          </a:solidFill>
                          <a:effectLst/>
                        </a:rPr>
                        <a:t> 1/29/21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Paid Interpreter</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Sarah and Omar came for their final CO class. They both completed all 15 topics. See completed CO checklist. They both took the oral CORE assessment, which are both in the case file. Sarah scored a 11/11 and Omar scored a 5/11.</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Emma Smith</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146188"/>
                  </a:ext>
                </a:extLst>
              </a:tr>
            </a:tbl>
          </a:graphicData>
        </a:graphic>
      </p:graphicFrame>
      <p:grpSp>
        <p:nvGrpSpPr>
          <p:cNvPr id="15" name="Group 14">
            <a:extLst>
              <a:ext uri="{FF2B5EF4-FFF2-40B4-BE49-F238E27FC236}">
                <a16:creationId xmlns:a16="http://schemas.microsoft.com/office/drawing/2014/main" id="{3CBF7455-7FEC-4CB0-A658-F0A2F60760D6}"/>
              </a:ext>
            </a:extLst>
          </p:cNvPr>
          <p:cNvGrpSpPr/>
          <p:nvPr/>
        </p:nvGrpSpPr>
        <p:grpSpPr>
          <a:xfrm rot="932221">
            <a:off x="8729341" y="2989788"/>
            <a:ext cx="2667854" cy="3351967"/>
            <a:chOff x="4997227" y="1643928"/>
            <a:chExt cx="2610486" cy="2467282"/>
          </a:xfrm>
        </p:grpSpPr>
        <p:sp>
          <p:nvSpPr>
            <p:cNvPr id="16" name="Rectangle 15">
              <a:extLst>
                <a:ext uri="{FF2B5EF4-FFF2-40B4-BE49-F238E27FC236}">
                  <a16:creationId xmlns:a16="http://schemas.microsoft.com/office/drawing/2014/main" id="{5B6BBF27-98F4-4429-81DD-40025D552271}"/>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A445893E-5D39-4122-8255-D2B5DBFF440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2552B7-C695-42F0-BDA9-294274301E34}"/>
                </a:ext>
              </a:extLst>
            </p:cNvPr>
            <p:cNvSpPr/>
            <p:nvPr/>
          </p:nvSpPr>
          <p:spPr>
            <a:xfrm rot="1199968">
              <a:off x="5343137" y="3887958"/>
              <a:ext cx="489034" cy="2232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3203CA-653C-4F10-9FBB-1764CEF9FBD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E4A306CB-28C3-4D14-861A-0670B0AB5040}"/>
              </a:ext>
            </a:extLst>
          </p:cNvPr>
          <p:cNvSpPr txBox="1"/>
          <p:nvPr/>
        </p:nvSpPr>
        <p:spPr>
          <a:xfrm>
            <a:off x="9012577" y="3272573"/>
            <a:ext cx="2438496" cy="2492990"/>
          </a:xfrm>
          <a:prstGeom prst="rect">
            <a:avLst/>
          </a:prstGeom>
          <a:noFill/>
        </p:spPr>
        <p:txBody>
          <a:bodyPr wrap="square" lIns="91440" tIns="45720" rIns="91440" bIns="45720" rtlCol="0" anchor="t">
            <a:spAutoFit/>
          </a:bodyPr>
          <a:lstStyle/>
          <a:p>
            <a:r>
              <a:rPr lang="en-US" sz="1600" b="1">
                <a:latin typeface="Open Sans"/>
                <a:ea typeface="Open Sans" panose="020B0606030504020204" pitchFamily="34" charset="0"/>
                <a:cs typeface="Open Sans" panose="020B0606030504020204" pitchFamily="34" charset="0"/>
              </a:rPr>
              <a:t>Case file includes: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2 completed CO checklists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2 completed and scored CORE assessments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R&amp;P Period Report with CO data</a:t>
            </a:r>
          </a:p>
        </p:txBody>
      </p:sp>
    </p:spTree>
    <p:custDataLst>
      <p:tags r:id="rId1"/>
    </p:custDataLst>
    <p:extLst>
      <p:ext uri="{BB962C8B-B14F-4D97-AF65-F5344CB8AC3E}">
        <p14:creationId xmlns:p14="http://schemas.microsoft.com/office/powerpoint/2010/main" val="121344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390371"/>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Scenario #2</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1266092"/>
            <a:ext cx="10949173" cy="520153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graphicFrame>
        <p:nvGraphicFramePr>
          <p:cNvPr id="3" name="Table 2">
            <a:extLst>
              <a:ext uri="{FF2B5EF4-FFF2-40B4-BE49-F238E27FC236}">
                <a16:creationId xmlns:a16="http://schemas.microsoft.com/office/drawing/2014/main" id="{B90D5878-627A-413B-825C-AE7ABD9A87CE}"/>
              </a:ext>
            </a:extLst>
          </p:cNvPr>
          <p:cNvGraphicFramePr>
            <a:graphicFrameLocks noGrp="1"/>
          </p:cNvGraphicFramePr>
          <p:nvPr>
            <p:extLst>
              <p:ext uri="{D42A27DB-BD31-4B8C-83A1-F6EECF244321}">
                <p14:modId xmlns:p14="http://schemas.microsoft.com/office/powerpoint/2010/main" val="4066197177"/>
              </p:ext>
            </p:extLst>
          </p:nvPr>
        </p:nvGraphicFramePr>
        <p:xfrm>
          <a:off x="1049150" y="1547032"/>
          <a:ext cx="7683188" cy="4639656"/>
        </p:xfrm>
        <a:graphic>
          <a:graphicData uri="http://schemas.openxmlformats.org/drawingml/2006/table">
            <a:tbl>
              <a:tblPr firstRow="1" firstCol="1" bandRow="1">
                <a:tableStyleId>{F5AB1C69-6EDB-4FF4-983F-18BD219EF322}</a:tableStyleId>
              </a:tblPr>
              <a:tblGrid>
                <a:gridCol w="861292">
                  <a:extLst>
                    <a:ext uri="{9D8B030D-6E8A-4147-A177-3AD203B41FA5}">
                      <a16:colId xmlns:a16="http://schemas.microsoft.com/office/drawing/2014/main" val="1394370245"/>
                    </a:ext>
                  </a:extLst>
                </a:gridCol>
                <a:gridCol w="604883">
                  <a:extLst>
                    <a:ext uri="{9D8B030D-6E8A-4147-A177-3AD203B41FA5}">
                      <a16:colId xmlns:a16="http://schemas.microsoft.com/office/drawing/2014/main" val="3763072716"/>
                    </a:ext>
                  </a:extLst>
                </a:gridCol>
                <a:gridCol w="652555">
                  <a:extLst>
                    <a:ext uri="{9D8B030D-6E8A-4147-A177-3AD203B41FA5}">
                      <a16:colId xmlns:a16="http://schemas.microsoft.com/office/drawing/2014/main" val="147928443"/>
                    </a:ext>
                  </a:extLst>
                </a:gridCol>
                <a:gridCol w="1059366">
                  <a:extLst>
                    <a:ext uri="{9D8B030D-6E8A-4147-A177-3AD203B41FA5}">
                      <a16:colId xmlns:a16="http://schemas.microsoft.com/office/drawing/2014/main" val="4011046361"/>
                    </a:ext>
                  </a:extLst>
                </a:gridCol>
                <a:gridCol w="3801897">
                  <a:extLst>
                    <a:ext uri="{9D8B030D-6E8A-4147-A177-3AD203B41FA5}">
                      <a16:colId xmlns:a16="http://schemas.microsoft.com/office/drawing/2014/main" val="2832486410"/>
                    </a:ext>
                  </a:extLst>
                </a:gridCol>
                <a:gridCol w="703195">
                  <a:extLst>
                    <a:ext uri="{9D8B030D-6E8A-4147-A177-3AD203B41FA5}">
                      <a16:colId xmlns:a16="http://schemas.microsoft.com/office/drawing/2014/main" val="2539307638"/>
                    </a:ext>
                  </a:extLst>
                </a:gridCol>
              </a:tblGrid>
              <a:tr h="550161">
                <a:tc>
                  <a:txBody>
                    <a:bodyPr/>
                    <a:lstStyle/>
                    <a:p>
                      <a:pPr marL="0" marR="0">
                        <a:spcBef>
                          <a:spcPts val="0"/>
                        </a:spcBef>
                        <a:spcAft>
                          <a:spcPts val="0"/>
                        </a:spcAft>
                      </a:pPr>
                      <a:r>
                        <a:rPr lang="en-US" sz="1200">
                          <a:effectLst/>
                        </a:rPr>
                        <a:t>Date</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100">
                          <a:effectLst/>
                        </a:rPr>
                        <a:t>Program/</a:t>
                      </a:r>
                    </a:p>
                    <a:p>
                      <a:pPr marL="0" marR="0">
                        <a:spcBef>
                          <a:spcPts val="0"/>
                        </a:spcBef>
                        <a:spcAft>
                          <a:spcPts val="0"/>
                        </a:spcAft>
                      </a:pPr>
                      <a:r>
                        <a:rPr lang="en-US" sz="1100">
                          <a:effectLst/>
                        </a:rPr>
                        <a:t>Funder</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Service Mode</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050">
                          <a:effectLst/>
                        </a:rPr>
                        <a:t>Who provided language interpretation?</a:t>
                      </a:r>
                    </a:p>
                    <a:p>
                      <a:pPr marL="0" marR="0">
                        <a:spcBef>
                          <a:spcPts val="0"/>
                        </a:spcBef>
                        <a:spcAft>
                          <a:spcPts val="0"/>
                        </a:spcAft>
                      </a:pPr>
                      <a:r>
                        <a:rPr lang="en-US" sz="900">
                          <a:effectLst/>
                        </a:rPr>
                        <a:t> </a:t>
                      </a:r>
                      <a:endParaRPr lang="en-US" sz="90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Activity / Progress / Service NOTES</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tc>
                  <a:txBody>
                    <a:bodyPr/>
                    <a:lstStyle/>
                    <a:p>
                      <a:pPr marL="0" marR="0">
                        <a:spcBef>
                          <a:spcPts val="0"/>
                        </a:spcBef>
                        <a:spcAft>
                          <a:spcPts val="0"/>
                        </a:spcAft>
                      </a:pPr>
                      <a:r>
                        <a:rPr lang="en-US" sz="1200">
                          <a:effectLst/>
                        </a:rPr>
                        <a:t>Staff member</a:t>
                      </a:r>
                      <a:endParaRPr lang="en-US" sz="120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5A"/>
                    </a:solidFill>
                  </a:tcPr>
                </a:tc>
                <a:extLst>
                  <a:ext uri="{0D108BD9-81ED-4DB2-BD59-A6C34878D82A}">
                    <a16:rowId xmlns:a16="http://schemas.microsoft.com/office/drawing/2014/main" val="703922858"/>
                  </a:ext>
                </a:extLst>
              </a:tr>
              <a:tr h="826308">
                <a:tc>
                  <a:txBody>
                    <a:bodyPr/>
                    <a:lstStyle/>
                    <a:p>
                      <a:pPr marL="0" marR="0">
                        <a:spcBef>
                          <a:spcPts val="0"/>
                        </a:spcBef>
                        <a:spcAft>
                          <a:spcPts val="0"/>
                        </a:spcAft>
                      </a:pPr>
                      <a:r>
                        <a:rPr lang="en-US" sz="1400" b="0">
                          <a:solidFill>
                            <a:sysClr val="windowText" lastClr="000000"/>
                          </a:solidFill>
                          <a:effectLst/>
                        </a:rPr>
                        <a:t> 1/15/21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Paid Interpreter</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Sarah and Omar attended CO classes with a paid Arabic interpreter. See CO checklist for lessons covered.</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Emma Smith</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6113567"/>
                  </a:ext>
                </a:extLst>
              </a:tr>
              <a:tr h="826308">
                <a:tc>
                  <a:txBody>
                    <a:bodyPr/>
                    <a:lstStyle/>
                    <a:p>
                      <a:pPr marL="0" marR="0">
                        <a:spcBef>
                          <a:spcPts val="0"/>
                        </a:spcBef>
                        <a:spcAft>
                          <a:spcPts val="0"/>
                        </a:spcAft>
                      </a:pPr>
                      <a:r>
                        <a:rPr lang="en-US" sz="1400" b="0">
                          <a:solidFill>
                            <a:sysClr val="windowText" lastClr="000000"/>
                          </a:solidFill>
                          <a:effectLst/>
                        </a:rPr>
                        <a:t> 1/22/21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Paid Interpreter</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Sarah and Omar attended their second CO class with a paid Arabic interpreter. See CO checklist for lessons covered.</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Emma Smith</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992162"/>
                  </a:ext>
                </a:extLst>
              </a:tr>
              <a:tr h="1024879">
                <a:tc>
                  <a:txBody>
                    <a:bodyPr/>
                    <a:lstStyle/>
                    <a:p>
                      <a:pPr marL="0" marR="0">
                        <a:spcBef>
                          <a:spcPts val="0"/>
                        </a:spcBef>
                        <a:spcAft>
                          <a:spcPts val="0"/>
                        </a:spcAft>
                      </a:pPr>
                      <a:r>
                        <a:rPr lang="en-US" sz="1400" b="0">
                          <a:solidFill>
                            <a:sysClr val="windowText" lastClr="000000"/>
                          </a:solidFill>
                          <a:effectLst/>
                        </a:rPr>
                        <a:t> 1/29/21</a:t>
                      </a:r>
                      <a:endParaRPr lang="en-US" sz="1400" b="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 R&amp;P</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rPr>
                        <a:t>Office Visit</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Paid Interpreter</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rPr>
                        <a:t>Cultural Orientation</a:t>
                      </a:r>
                      <a:r>
                        <a:rPr lang="en-US" sz="1400">
                          <a:solidFill>
                            <a:sysClr val="windowText" lastClr="000000"/>
                          </a:solidFill>
                          <a:effectLst/>
                        </a:rPr>
                        <a:t>: Sarah and Omar came for their final CO class. They both completed all 15 topics. See completed CO checklist. They both took the oral CORE assessment, which are both in the case file. Sarah scored a 11/11 and Omar scored a 5/11.</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effectLst/>
                        </a:rPr>
                        <a:t>Emma Smith</a:t>
                      </a:r>
                    </a:p>
                    <a:p>
                      <a:pPr marL="0" marR="0">
                        <a:spcBef>
                          <a:spcPts val="0"/>
                        </a:spcBef>
                        <a:spcAft>
                          <a:spcPts val="0"/>
                        </a:spcAft>
                      </a:pP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146188"/>
                  </a:ext>
                </a:extLst>
              </a:tr>
              <a:tr h="1024879">
                <a:tc>
                  <a:txBody>
                    <a:bodyPr/>
                    <a:lstStyle/>
                    <a:p>
                      <a:pPr marL="0" marR="0">
                        <a:spcBef>
                          <a:spcPts val="0"/>
                        </a:spcBef>
                        <a:spcAft>
                          <a:spcPts val="0"/>
                        </a:spcAft>
                      </a:pPr>
                      <a:r>
                        <a:rPr lang="en-US" sz="1400" b="0">
                          <a:solidFill>
                            <a:sysClr val="windowText" lastClr="000000"/>
                          </a:solidFill>
                          <a:effectLst/>
                          <a:latin typeface="+mn-lt"/>
                          <a:ea typeface="Times New Roman" panose="02020603050405020304" pitchFamily="18" charset="0"/>
                        </a:rPr>
                        <a:t>2/5/21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latin typeface="+mn-lt"/>
                          <a:ea typeface="Times New Roman" panose="02020603050405020304" pitchFamily="18" charset="0"/>
                        </a:rPr>
                        <a:t>R&amp;P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latin typeface="+mn-lt"/>
                          <a:ea typeface="Times New Roman" panose="02020603050405020304" pitchFamily="18" charset="0"/>
                        </a:rPr>
                        <a:t>Office Visit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solidFill>
                            <a:sysClr val="windowText" lastClr="000000"/>
                          </a:solidFill>
                          <a:effectLst/>
                          <a:latin typeface="+mn-lt"/>
                          <a:ea typeface="Times New Roman" panose="02020603050405020304" pitchFamily="18" charset="0"/>
                        </a:rPr>
                        <a:t>Case Manager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a:solidFill>
                            <a:sysClr val="windowText" lastClr="000000"/>
                          </a:solidFill>
                          <a:effectLst/>
                          <a:highlight>
                            <a:srgbClr val="FFFF00"/>
                          </a:highlight>
                          <a:latin typeface="+mn-lt"/>
                          <a:ea typeface="Times New Roman" panose="02020603050405020304" pitchFamily="18" charset="0"/>
                        </a:rPr>
                        <a:t>Cultural Orientation Follow-up: </a:t>
                      </a:r>
                      <a:r>
                        <a:rPr lang="en-US" sz="1400" b="0">
                          <a:solidFill>
                            <a:sysClr val="windowText" lastClr="000000"/>
                          </a:solidFill>
                          <a:effectLst/>
                          <a:highlight>
                            <a:srgbClr val="FFFF00"/>
                          </a:highlight>
                          <a:latin typeface="+mn-lt"/>
                          <a:ea typeface="Times New Roman" panose="02020603050405020304" pitchFamily="18" charset="0"/>
                        </a:rPr>
                        <a:t>CM met with Omar to review the missed questions on the assessment and discussed relevant CO topics to ensure a complete understanding. </a:t>
                      </a:r>
                      <a:r>
                        <a:rPr lang="en-US" sz="1400">
                          <a:solidFill>
                            <a:sysClr val="windowText" lastClr="000000"/>
                          </a:solidFill>
                          <a:effectLst/>
                          <a:highlight>
                            <a:srgbClr val="FFFF00"/>
                          </a:highlight>
                          <a:latin typeface="+mn-lt"/>
                          <a:ea typeface="Times New Roman" panose="02020603050405020304" pitchFamily="18" charset="0"/>
                        </a:rPr>
                        <a:t>CM speaks the native language as Omar.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err="1">
                          <a:solidFill>
                            <a:sysClr val="windowText" lastClr="000000"/>
                          </a:solidFill>
                          <a:effectLst/>
                          <a:latin typeface="+mn-lt"/>
                          <a:ea typeface="Times New Roman" panose="02020603050405020304" pitchFamily="18" charset="0"/>
                        </a:rPr>
                        <a:t>Dunya</a:t>
                      </a:r>
                      <a:r>
                        <a:rPr lang="en-US" sz="1400">
                          <a:solidFill>
                            <a:sysClr val="windowText" lastClr="000000"/>
                          </a:solidFill>
                          <a:effectLst/>
                          <a:latin typeface="+mn-lt"/>
                          <a:ea typeface="Times New Roman" panose="02020603050405020304" pitchFamily="18" charset="0"/>
                        </a:rPr>
                        <a:t> Al-</a:t>
                      </a:r>
                      <a:r>
                        <a:rPr lang="en-US" sz="1400" err="1">
                          <a:solidFill>
                            <a:sysClr val="windowText" lastClr="000000"/>
                          </a:solidFill>
                          <a:effectLst/>
                          <a:latin typeface="+mn-lt"/>
                          <a:ea typeface="Times New Roman" panose="02020603050405020304" pitchFamily="18" charset="0"/>
                        </a:rPr>
                        <a:t>Dahi</a:t>
                      </a:r>
                      <a:endParaRPr lang="en-US" sz="1400">
                        <a:solidFill>
                          <a:sysClr val="windowText" lastClr="000000"/>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4963325"/>
                  </a:ext>
                </a:extLst>
              </a:tr>
            </a:tbl>
          </a:graphicData>
        </a:graphic>
      </p:graphicFrame>
      <p:grpSp>
        <p:nvGrpSpPr>
          <p:cNvPr id="15" name="Group 14">
            <a:extLst>
              <a:ext uri="{FF2B5EF4-FFF2-40B4-BE49-F238E27FC236}">
                <a16:creationId xmlns:a16="http://schemas.microsoft.com/office/drawing/2014/main" id="{3CBF7455-7FEC-4CB0-A658-F0A2F60760D6}"/>
              </a:ext>
            </a:extLst>
          </p:cNvPr>
          <p:cNvGrpSpPr/>
          <p:nvPr/>
        </p:nvGrpSpPr>
        <p:grpSpPr>
          <a:xfrm rot="932221">
            <a:off x="8746304" y="2439443"/>
            <a:ext cx="2667854" cy="3225307"/>
            <a:chOff x="4997227" y="1643928"/>
            <a:chExt cx="2610486" cy="2374051"/>
          </a:xfrm>
        </p:grpSpPr>
        <p:sp>
          <p:nvSpPr>
            <p:cNvPr id="16" name="Rectangle 15">
              <a:extLst>
                <a:ext uri="{FF2B5EF4-FFF2-40B4-BE49-F238E27FC236}">
                  <a16:creationId xmlns:a16="http://schemas.microsoft.com/office/drawing/2014/main" id="{5B6BBF27-98F4-4429-81DD-40025D552271}"/>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A445893E-5D39-4122-8255-D2B5DBFF440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2552B7-C695-42F0-BDA9-294274301E34}"/>
                </a:ext>
              </a:extLst>
            </p:cNvPr>
            <p:cNvSpPr/>
            <p:nvPr/>
          </p:nvSpPr>
          <p:spPr>
            <a:xfrm rot="1199968">
              <a:off x="5361918" y="3882618"/>
              <a:ext cx="489034" cy="127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3203CA-653C-4F10-9FBB-1764CEF9FBD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E4A306CB-28C3-4D14-861A-0670B0AB5040}"/>
              </a:ext>
            </a:extLst>
          </p:cNvPr>
          <p:cNvSpPr txBox="1"/>
          <p:nvPr/>
        </p:nvSpPr>
        <p:spPr>
          <a:xfrm>
            <a:off x="9012577" y="2719914"/>
            <a:ext cx="2438496" cy="2492990"/>
          </a:xfrm>
          <a:prstGeom prst="rect">
            <a:avLst/>
          </a:prstGeom>
          <a:noFill/>
        </p:spPr>
        <p:txBody>
          <a:bodyPr wrap="square" lIns="91440" tIns="45720" rIns="91440" bIns="45720" rtlCol="0" anchor="t">
            <a:spAutoFit/>
          </a:bodyPr>
          <a:lstStyle/>
          <a:p>
            <a:r>
              <a:rPr lang="en-US" sz="1600" b="1">
                <a:latin typeface="Open Sans"/>
                <a:ea typeface="Open Sans" panose="020B0606030504020204" pitchFamily="34" charset="0"/>
                <a:cs typeface="Open Sans" panose="020B0606030504020204" pitchFamily="34" charset="0"/>
              </a:rPr>
              <a:t>Case file includes: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2 completed CO checklists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2 completed and scored CORE assessments</a:t>
            </a:r>
          </a:p>
          <a:p>
            <a:pPr marL="285750" indent="-285750">
              <a:buFont typeface="Arial" panose="020B0604020202020204" pitchFamily="34" charset="0"/>
              <a:buChar char="•"/>
            </a:pPr>
            <a:endParaRPr lang="en-US" sz="1400">
              <a:latin typeface="Open Sans"/>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a:latin typeface="Open Sans"/>
                <a:ea typeface="Open Sans" panose="020B0606030504020204" pitchFamily="34" charset="0"/>
                <a:cs typeface="Open Sans" panose="020B0606030504020204" pitchFamily="34" charset="0"/>
              </a:rPr>
              <a:t>R&amp;P Period Report with CO data</a:t>
            </a:r>
          </a:p>
        </p:txBody>
      </p:sp>
    </p:spTree>
    <p:custDataLst>
      <p:tags r:id="rId1"/>
    </p:custDataLst>
    <p:extLst>
      <p:ext uri="{BB962C8B-B14F-4D97-AF65-F5344CB8AC3E}">
        <p14:creationId xmlns:p14="http://schemas.microsoft.com/office/powerpoint/2010/main" val="90789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599066"/>
            <a:ext cx="10279937" cy="769441"/>
          </a:xfrm>
          <a:prstGeom prst="rect">
            <a:avLst/>
          </a:prstGeom>
          <a:noFill/>
        </p:spPr>
        <p:txBody>
          <a:bodyPr wrap="square" lIns="91440" tIns="45720" rIns="91440" bIns="45720" rtlCol="0" anchor="t">
            <a:spAutoFit/>
          </a:bodyPr>
          <a:lstStyle/>
          <a:p>
            <a:r>
              <a:rPr lang="en-US" sz="4400" b="1">
                <a:latin typeface="Open Sans"/>
                <a:ea typeface="Open Sans" panose="020B0606030504020204" pitchFamily="34" charset="0"/>
                <a:cs typeface="Open Sans" panose="020B0606030504020204" pitchFamily="34" charset="0"/>
              </a:rPr>
              <a:t>Improving CO Outcomes</a:t>
            </a:r>
            <a:endParaRPr lang="en-US" sz="4000" b="1">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08441" y="1534400"/>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latin typeface="Calibri"/>
              <a:ea typeface="Open Sans" panose="020B0606030504020204" pitchFamily="34" charset="0"/>
              <a:cs typeface="Calibri"/>
            </a:endParaRPr>
          </a:p>
        </p:txBody>
      </p:sp>
      <p:sp>
        <p:nvSpPr>
          <p:cNvPr id="5" name="TextBox 4">
            <a:extLst>
              <a:ext uri="{FF2B5EF4-FFF2-40B4-BE49-F238E27FC236}">
                <a16:creationId xmlns:a16="http://schemas.microsoft.com/office/drawing/2014/main" id="{7E071E40-17DB-40F1-8728-BF74EF77B532}"/>
              </a:ext>
            </a:extLst>
          </p:cNvPr>
          <p:cNvSpPr txBox="1"/>
          <p:nvPr/>
        </p:nvSpPr>
        <p:spPr>
          <a:xfrm>
            <a:off x="240417" y="2195372"/>
            <a:ext cx="11310865" cy="2677656"/>
          </a:xfrm>
          <a:prstGeom prst="rect">
            <a:avLst/>
          </a:prstGeom>
          <a:noFill/>
        </p:spPr>
        <p:txBody>
          <a:bodyPr wrap="square" lIns="91440" tIns="45720" rIns="91440" bIns="45720" rtlCol="0" anchor="t">
            <a:spAutoFit/>
          </a:bodyPr>
          <a:lstStyle/>
          <a:p>
            <a:pPr lvl="1"/>
            <a:r>
              <a:rPr lang="en-US" sz="3200" dirty="0">
                <a:hlinkClick r:id="rId4"/>
              </a:rPr>
              <a:t>Cultural Orientation Assessment Handbook</a:t>
            </a:r>
            <a:endParaRPr lang="en-US" sz="3200" dirty="0"/>
          </a:p>
          <a:p>
            <a:pPr marL="1200150" lvl="2" indent="-285750">
              <a:buFont typeface="Arial" panose="020B0604020202020204" pitchFamily="34" charset="0"/>
              <a:buChar char="•"/>
            </a:pPr>
            <a:r>
              <a:rPr lang="en-US" sz="3200" dirty="0"/>
              <a:t>Section 4: Using Assessment Data</a:t>
            </a:r>
            <a:endParaRPr lang="en-US" sz="3200" dirty="0">
              <a:hlinkClick r:id="rId5"/>
            </a:endParaRPr>
          </a:p>
          <a:p>
            <a:pPr lvl="2"/>
            <a:endParaRPr lang="en-US" sz="3200" dirty="0">
              <a:hlinkClick r:id="rId5"/>
            </a:endParaRPr>
          </a:p>
          <a:p>
            <a:br>
              <a:rPr lang="en-US" dirty="0"/>
            </a:br>
            <a:endParaRPr lang="en-US" dirty="0">
              <a:cs typeface="Calibri" panose="020F0502020204030204"/>
            </a:endParaRPr>
          </a:p>
          <a:p>
            <a:pPr marL="342900" indent="-342900">
              <a:buFont typeface="Arial" panose="020B0604020202020204" pitchFamily="34" charset="0"/>
              <a:buChar char="•"/>
            </a:pPr>
            <a:endParaRPr lang="en-US" dirty="0">
              <a:ea typeface="+mn-lt"/>
              <a:cs typeface="+mn-lt"/>
            </a:endParaRPr>
          </a:p>
          <a:p>
            <a:pPr marL="342900" indent="-342900">
              <a:buFont typeface="Arial" panose="020B0604020202020204" pitchFamily="34" charset="0"/>
              <a:buChar char="•"/>
            </a:pPr>
            <a:endParaRPr lang="en-US" dirty="0">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19</a:t>
            </a:fld>
            <a:endParaRPr lang="en-US"/>
          </a:p>
        </p:txBody>
      </p:sp>
      <p:pic>
        <p:nvPicPr>
          <p:cNvPr id="7" name="Picture 6">
            <a:extLst>
              <a:ext uri="{FF2B5EF4-FFF2-40B4-BE49-F238E27FC236}">
                <a16:creationId xmlns:a16="http://schemas.microsoft.com/office/drawing/2014/main" id="{EA64459B-3F7B-409F-9410-A3FEDBEC75DD}"/>
              </a:ext>
            </a:extLst>
          </p:cNvPr>
          <p:cNvPicPr>
            <a:picLocks noChangeAspect="1"/>
          </p:cNvPicPr>
          <p:nvPr/>
        </p:nvPicPr>
        <p:blipFill>
          <a:blip r:embed="rId6"/>
          <a:stretch>
            <a:fillRect/>
          </a:stretch>
        </p:blipFill>
        <p:spPr>
          <a:xfrm>
            <a:off x="666635" y="3634227"/>
            <a:ext cx="10687165" cy="2477601"/>
          </a:xfrm>
          <a:prstGeom prst="rect">
            <a:avLst/>
          </a:prstGeom>
        </p:spPr>
      </p:pic>
    </p:spTree>
    <p:custDataLst>
      <p:tags r:id="rId1"/>
    </p:custDataLst>
    <p:extLst>
      <p:ext uri="{BB962C8B-B14F-4D97-AF65-F5344CB8AC3E}">
        <p14:creationId xmlns:p14="http://schemas.microsoft.com/office/powerpoint/2010/main" val="132257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46EE2E70-DCD0-4A61-9D3E-EA30AA887672}"/>
              </a:ext>
            </a:extLst>
          </p:cNvPr>
          <p:cNvSpPr/>
          <p:nvPr/>
        </p:nvSpPr>
        <p:spPr>
          <a:xfrm>
            <a:off x="5981350" y="97491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Oval 3">
            <a:extLst>
              <a:ext uri="{FF2B5EF4-FFF2-40B4-BE49-F238E27FC236}">
                <a16:creationId xmlns:a16="http://schemas.microsoft.com/office/drawing/2014/main" id="{8333C72B-2003-456C-ACE1-CDA6C47C154B}"/>
              </a:ext>
            </a:extLst>
          </p:cNvPr>
          <p:cNvSpPr/>
          <p:nvPr/>
        </p:nvSpPr>
        <p:spPr>
          <a:xfrm>
            <a:off x="7578452" y="97491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5" name="Oval 4">
            <a:extLst>
              <a:ext uri="{FF2B5EF4-FFF2-40B4-BE49-F238E27FC236}">
                <a16:creationId xmlns:a16="http://schemas.microsoft.com/office/drawing/2014/main" id="{EB6D1EB2-4A6D-4D9E-B7F3-7FE252DA79C8}"/>
              </a:ext>
            </a:extLst>
          </p:cNvPr>
          <p:cNvSpPr/>
          <p:nvPr/>
        </p:nvSpPr>
        <p:spPr>
          <a:xfrm>
            <a:off x="9175554" y="97491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381FC18D-3CE4-40A5-9178-17FED8F1589F}"/>
              </a:ext>
            </a:extLst>
          </p:cNvPr>
          <p:cNvSpPr txBox="1"/>
          <p:nvPr/>
        </p:nvSpPr>
        <p:spPr>
          <a:xfrm>
            <a:off x="5915916" y="1607898"/>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Chat</a:t>
            </a:r>
          </a:p>
        </p:txBody>
      </p:sp>
      <p:sp>
        <p:nvSpPr>
          <p:cNvPr id="8" name="TextBox 7">
            <a:extLst>
              <a:ext uri="{FF2B5EF4-FFF2-40B4-BE49-F238E27FC236}">
                <a16:creationId xmlns:a16="http://schemas.microsoft.com/office/drawing/2014/main" id="{5AAF7F9D-9406-4702-9C38-2D78212704EB}"/>
              </a:ext>
            </a:extLst>
          </p:cNvPr>
          <p:cNvSpPr txBox="1"/>
          <p:nvPr/>
        </p:nvSpPr>
        <p:spPr>
          <a:xfrm>
            <a:off x="7512341" y="1607898"/>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Q&amp;A</a:t>
            </a:r>
          </a:p>
        </p:txBody>
      </p:sp>
      <p:sp>
        <p:nvSpPr>
          <p:cNvPr id="9" name="TextBox 8">
            <a:extLst>
              <a:ext uri="{FF2B5EF4-FFF2-40B4-BE49-F238E27FC236}">
                <a16:creationId xmlns:a16="http://schemas.microsoft.com/office/drawing/2014/main" id="{D9B3A551-F144-424F-A417-E2F297ADDD0F}"/>
              </a:ext>
            </a:extLst>
          </p:cNvPr>
          <p:cNvSpPr txBox="1"/>
          <p:nvPr/>
        </p:nvSpPr>
        <p:spPr>
          <a:xfrm>
            <a:off x="8807773" y="1607898"/>
            <a:ext cx="125177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Raise Hand</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3043656"/>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7956" y="3602497"/>
            <a:ext cx="6904139" cy="1754326"/>
          </a:xfrm>
          <a:prstGeom prst="rect">
            <a:avLst/>
          </a:prstGeom>
          <a:noFill/>
        </p:spPr>
        <p:txBody>
          <a:bodyPr wrap="squar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Interact with presenters and attendees by:</a:t>
            </a:r>
          </a:p>
          <a:p>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Typing into the chat box</a:t>
            </a:r>
          </a:p>
          <a:p>
            <a:pPr marL="342900" indent="-3429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Asking questions in the Q&amp;A </a:t>
            </a:r>
          </a:p>
          <a:p>
            <a:pPr marL="342900" indent="-3429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Raising your hand</a:t>
            </a:r>
          </a:p>
          <a:p>
            <a:pPr marL="342900" indent="-34290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Answering polls</a:t>
            </a:r>
          </a:p>
        </p:txBody>
      </p:sp>
      <p:grpSp>
        <p:nvGrpSpPr>
          <p:cNvPr id="22" name="Group 21">
            <a:extLst>
              <a:ext uri="{FF2B5EF4-FFF2-40B4-BE49-F238E27FC236}">
                <a16:creationId xmlns:a16="http://schemas.microsoft.com/office/drawing/2014/main" id="{85975A4F-2062-4626-BB88-A3AD7D38D795}"/>
              </a:ext>
            </a:extLst>
          </p:cNvPr>
          <p:cNvGrpSpPr/>
          <p:nvPr/>
        </p:nvGrpSpPr>
        <p:grpSpPr>
          <a:xfrm>
            <a:off x="9268710" y="4718974"/>
            <a:ext cx="2085090" cy="2002501"/>
            <a:chOff x="4997227" y="1643928"/>
            <a:chExt cx="2610486" cy="2507086"/>
          </a:xfrm>
        </p:grpSpPr>
        <p:sp>
          <p:nvSpPr>
            <p:cNvPr id="23" name="Rectangle 22">
              <a:extLst>
                <a:ext uri="{FF2B5EF4-FFF2-40B4-BE49-F238E27FC236}">
                  <a16:creationId xmlns:a16="http://schemas.microsoft.com/office/drawing/2014/main" id="{C5E1F698-709B-4F34-A235-2E5579DE10B9}"/>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3441223A-8DFF-40BE-983F-0CD24BD03E2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6361BC-B985-46A7-965C-9955FFE6A6B3}"/>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9912B24-FB96-4EFD-8C9B-10C093D4A11A}"/>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F75A25-2FF4-4C33-95D8-D05E8BCE7225}"/>
              </a:ext>
            </a:extLst>
          </p:cNvPr>
          <p:cNvSpPr txBox="1"/>
          <p:nvPr/>
        </p:nvSpPr>
        <p:spPr>
          <a:xfrm rot="20686718">
            <a:off x="9519082" y="5057628"/>
            <a:ext cx="1729704" cy="1077218"/>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The Zoom toolbar is at the bottom of your screen!</a:t>
            </a:r>
          </a:p>
        </p:txBody>
      </p:sp>
      <p:sp>
        <p:nvSpPr>
          <p:cNvPr id="12" name="Slide Number Placeholder 11">
            <a:extLst>
              <a:ext uri="{FF2B5EF4-FFF2-40B4-BE49-F238E27FC236}">
                <a16:creationId xmlns:a16="http://schemas.microsoft.com/office/drawing/2014/main" id="{B9D02A03-3AA9-40E0-8373-192B0D5FBF2E}"/>
              </a:ext>
            </a:extLst>
          </p:cNvPr>
          <p:cNvSpPr>
            <a:spLocks noGrp="1"/>
          </p:cNvSpPr>
          <p:nvPr>
            <p:ph type="sldNum" sz="quarter" idx="12"/>
          </p:nvPr>
        </p:nvSpPr>
        <p:spPr/>
        <p:txBody>
          <a:bodyPr/>
          <a:lstStyle/>
          <a:p>
            <a:fld id="{A5AC7532-7E1C-4B54-8A49-BCFC0D060E00}" type="slidenum">
              <a:rPr lang="en-US" smtClean="0"/>
              <a:t>2</a:t>
            </a:fld>
            <a:endParaRPr lang="en-US"/>
          </a:p>
        </p:txBody>
      </p:sp>
      <p:sp>
        <p:nvSpPr>
          <p:cNvPr id="19" name="Oval 18">
            <a:extLst>
              <a:ext uri="{FF2B5EF4-FFF2-40B4-BE49-F238E27FC236}">
                <a16:creationId xmlns:a16="http://schemas.microsoft.com/office/drawing/2014/main" id="{E70809E7-B725-4A32-8418-DB7DEA7F30C3}"/>
              </a:ext>
            </a:extLst>
          </p:cNvPr>
          <p:cNvSpPr/>
          <p:nvPr/>
        </p:nvSpPr>
        <p:spPr>
          <a:xfrm>
            <a:off x="10772655" y="97491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20" name="TextBox 19">
            <a:extLst>
              <a:ext uri="{FF2B5EF4-FFF2-40B4-BE49-F238E27FC236}">
                <a16:creationId xmlns:a16="http://schemas.microsoft.com/office/drawing/2014/main" id="{9FF05825-2C76-4065-B050-79CD488EA2B5}"/>
              </a:ext>
            </a:extLst>
          </p:cNvPr>
          <p:cNvSpPr txBox="1"/>
          <p:nvPr/>
        </p:nvSpPr>
        <p:spPr>
          <a:xfrm>
            <a:off x="10710469" y="1607898"/>
            <a:ext cx="673012"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Polls</a:t>
            </a:r>
          </a:p>
        </p:txBody>
      </p:sp>
    </p:spTree>
    <p:custDataLst>
      <p:tags r:id="rId1"/>
    </p:custDataLst>
    <p:extLst>
      <p:ext uri="{BB962C8B-B14F-4D97-AF65-F5344CB8AC3E}">
        <p14:creationId xmlns:p14="http://schemas.microsoft.com/office/powerpoint/2010/main" val="45997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0279937" cy="769441"/>
          </a:xfrm>
          <a:prstGeom prst="rect">
            <a:avLst/>
          </a:prstGeom>
          <a:noFill/>
        </p:spPr>
        <p:txBody>
          <a:bodyPr wrap="square" lIns="91440" tIns="45720" rIns="91440" bIns="45720" rtlCol="0" anchor="t">
            <a:spAutoFit/>
          </a:bodyPr>
          <a:lstStyle/>
          <a:p>
            <a:r>
              <a:rPr lang="en-US" sz="4400" b="1">
                <a:latin typeface="Open Sans"/>
                <a:ea typeface="Open Sans" panose="020B0606030504020204" pitchFamily="34" charset="0"/>
                <a:cs typeface="Open Sans" panose="020B0606030504020204" pitchFamily="34" charset="0"/>
              </a:rPr>
              <a:t>Improving CO Outcomes</a:t>
            </a:r>
            <a:endParaRPr lang="en-US" sz="4000" b="1">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3228" y="1738134"/>
            <a:ext cx="10822828"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latin typeface="Calibri"/>
              <a:ea typeface="Open Sans" panose="020B0606030504020204" pitchFamily="34" charset="0"/>
              <a:cs typeface="Calibri"/>
            </a:endParaRPr>
          </a:p>
        </p:txBody>
      </p:sp>
      <p:sp>
        <p:nvSpPr>
          <p:cNvPr id="5" name="TextBox 4">
            <a:extLst>
              <a:ext uri="{FF2B5EF4-FFF2-40B4-BE49-F238E27FC236}">
                <a16:creationId xmlns:a16="http://schemas.microsoft.com/office/drawing/2014/main" id="{7E071E40-17DB-40F1-8728-BF74EF77B532}"/>
              </a:ext>
            </a:extLst>
          </p:cNvPr>
          <p:cNvSpPr txBox="1"/>
          <p:nvPr/>
        </p:nvSpPr>
        <p:spPr>
          <a:xfrm>
            <a:off x="805924" y="2774641"/>
            <a:ext cx="10547876" cy="19082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cs typeface="Calibri"/>
            </a:endParaRPr>
          </a:p>
          <a:p>
            <a:pPr marL="342900" indent="-342900">
              <a:buFont typeface="Arial" panose="020B0604020202020204" pitchFamily="34" charset="0"/>
              <a:buChar char="•"/>
            </a:pPr>
            <a:endParaRPr lang="en-US" sz="2000">
              <a:ea typeface="+mn-lt"/>
              <a:cs typeface="+mn-lt"/>
            </a:endParaRPr>
          </a:p>
          <a:p>
            <a:br>
              <a:rPr lang="en-US" sz="2000"/>
            </a:br>
            <a:endParaRPr lang="en-US" sz="2000">
              <a:cs typeface="Calibri" panose="020F0502020204030204"/>
            </a:endParaRPr>
          </a:p>
          <a:p>
            <a:pPr marL="342900" indent="-342900">
              <a:buFont typeface="Arial" panose="020B0604020202020204" pitchFamily="34" charset="0"/>
              <a:buChar char="•"/>
            </a:pPr>
            <a:endParaRPr lang="en-US" sz="2000">
              <a:ea typeface="+mn-lt"/>
              <a:cs typeface="+mn-lt"/>
            </a:endParaRPr>
          </a:p>
          <a:p>
            <a:pPr marL="342900" indent="-342900">
              <a:buFont typeface="Arial" panose="020B0604020202020204" pitchFamily="34" charset="0"/>
              <a:buChar char="•"/>
            </a:pPr>
            <a:endParaRPr lang="en-US">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20</a:t>
            </a:fld>
            <a:endParaRPr lang="en-US"/>
          </a:p>
        </p:txBody>
      </p:sp>
      <p:pic>
        <p:nvPicPr>
          <p:cNvPr id="8" name="Picture 7">
            <a:extLst>
              <a:ext uri="{FF2B5EF4-FFF2-40B4-BE49-F238E27FC236}">
                <a16:creationId xmlns:a16="http://schemas.microsoft.com/office/drawing/2014/main" id="{28F3268F-E4A8-404D-B11B-6292AC86CB97}"/>
              </a:ext>
            </a:extLst>
          </p:cNvPr>
          <p:cNvPicPr>
            <a:picLocks noChangeAspect="1"/>
          </p:cNvPicPr>
          <p:nvPr/>
        </p:nvPicPr>
        <p:blipFill>
          <a:blip r:embed="rId4"/>
          <a:stretch>
            <a:fillRect/>
          </a:stretch>
        </p:blipFill>
        <p:spPr>
          <a:xfrm>
            <a:off x="703668" y="2552918"/>
            <a:ext cx="10752388" cy="2451474"/>
          </a:xfrm>
          <a:prstGeom prst="rect">
            <a:avLst/>
          </a:prstGeom>
        </p:spPr>
      </p:pic>
      <p:sp>
        <p:nvSpPr>
          <p:cNvPr id="12" name="TextBox 11">
            <a:extLst>
              <a:ext uri="{FF2B5EF4-FFF2-40B4-BE49-F238E27FC236}">
                <a16:creationId xmlns:a16="http://schemas.microsoft.com/office/drawing/2014/main" id="{8A0648AD-8EDA-412E-8ADC-11A11572ADB3}"/>
              </a:ext>
            </a:extLst>
          </p:cNvPr>
          <p:cNvSpPr txBox="1"/>
          <p:nvPr/>
        </p:nvSpPr>
        <p:spPr>
          <a:xfrm>
            <a:off x="1481643" y="5336910"/>
            <a:ext cx="8039902" cy="1107996"/>
          </a:xfrm>
          <a:prstGeom prst="rect">
            <a:avLst/>
          </a:prstGeom>
          <a:noFill/>
        </p:spPr>
        <p:txBody>
          <a:bodyPr wrap="square">
            <a:spAutoFit/>
          </a:bodyPr>
          <a:lstStyle/>
          <a:p>
            <a:r>
              <a:rPr lang="en-US" sz="2400" b="1" dirty="0"/>
              <a:t>Effective Practice Series </a:t>
            </a:r>
            <a:r>
              <a:rPr lang="en-US" sz="2400" b="1" dirty="0">
                <a:hlinkClick r:id="rId5"/>
              </a:rPr>
              <a:t>https://coresourceexchange.org/effective-practice-series/</a:t>
            </a:r>
            <a:endParaRPr lang="en-US" sz="2400" b="1" dirty="0"/>
          </a:p>
          <a:p>
            <a:endParaRPr lang="en-US" dirty="0"/>
          </a:p>
        </p:txBody>
      </p:sp>
      <p:pic>
        <p:nvPicPr>
          <p:cNvPr id="7" name="Graphic 6" descr="Cursor">
            <a:extLst>
              <a:ext uri="{FF2B5EF4-FFF2-40B4-BE49-F238E27FC236}">
                <a16:creationId xmlns:a16="http://schemas.microsoft.com/office/drawing/2014/main" id="{A859DD02-DB23-47DB-887E-06187DC3E5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665323" y="5282310"/>
            <a:ext cx="914400" cy="914400"/>
          </a:xfrm>
          <a:prstGeom prst="rect">
            <a:avLst/>
          </a:prstGeom>
        </p:spPr>
      </p:pic>
    </p:spTree>
    <p:custDataLst>
      <p:tags r:id="rId1"/>
    </p:custDataLst>
    <p:extLst>
      <p:ext uri="{BB962C8B-B14F-4D97-AF65-F5344CB8AC3E}">
        <p14:creationId xmlns:p14="http://schemas.microsoft.com/office/powerpoint/2010/main" val="249467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599066"/>
            <a:ext cx="10279937" cy="769441"/>
          </a:xfrm>
          <a:prstGeom prst="rect">
            <a:avLst/>
          </a:prstGeom>
          <a:noFill/>
        </p:spPr>
        <p:txBody>
          <a:bodyPr wrap="square" lIns="91440" tIns="45720" rIns="91440" bIns="45720" rtlCol="0" anchor="t">
            <a:spAutoFit/>
          </a:bodyPr>
          <a:lstStyle/>
          <a:p>
            <a:r>
              <a:rPr lang="en-US" sz="4400" b="1">
                <a:latin typeface="Open Sans"/>
                <a:ea typeface="Open Sans" panose="020B0606030504020204" pitchFamily="34" charset="0"/>
                <a:cs typeface="Open Sans" panose="020B0606030504020204" pitchFamily="34" charset="0"/>
              </a:rPr>
              <a:t>Improving CO Outcomes</a:t>
            </a:r>
            <a:endParaRPr lang="en-US" sz="4000" b="1">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08441" y="1534400"/>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a:latin typeface="Calibri"/>
              <a:ea typeface="Open Sans" panose="020B0606030504020204" pitchFamily="34" charset="0"/>
              <a:cs typeface="Calibri"/>
            </a:endParaRPr>
          </a:p>
        </p:txBody>
      </p:sp>
      <p:sp>
        <p:nvSpPr>
          <p:cNvPr id="5" name="TextBox 4">
            <a:extLst>
              <a:ext uri="{FF2B5EF4-FFF2-40B4-BE49-F238E27FC236}">
                <a16:creationId xmlns:a16="http://schemas.microsoft.com/office/drawing/2014/main" id="{7E071E40-17DB-40F1-8728-BF74EF77B532}"/>
              </a:ext>
            </a:extLst>
          </p:cNvPr>
          <p:cNvSpPr txBox="1"/>
          <p:nvPr/>
        </p:nvSpPr>
        <p:spPr>
          <a:xfrm>
            <a:off x="240417" y="2195372"/>
            <a:ext cx="11310865" cy="6032421"/>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400" b="1" dirty="0"/>
              <a:t>Resource Round-up: Multilingual Tutorials on Zoom and Other Online Platforms </a:t>
            </a:r>
            <a:r>
              <a:rPr lang="en-US" sz="2400" dirty="0">
                <a:hlinkClick r:id="rId4"/>
              </a:rPr>
              <a:t>https://switchboardta.org/blog/resource-round-up-multilingual-tutorials-on-zoom-and-other-online-platforms/</a:t>
            </a:r>
            <a:r>
              <a:rPr lang="en-US" sz="2400" dirty="0"/>
              <a:t> </a:t>
            </a:r>
          </a:p>
          <a:p>
            <a:pPr lvl="1"/>
            <a:endParaRPr lang="en-US" sz="2400" dirty="0"/>
          </a:p>
          <a:p>
            <a:pPr marL="742950" lvl="1" indent="-285750">
              <a:buFont typeface="Arial" panose="020B0604020202020204" pitchFamily="34" charset="0"/>
              <a:buChar char="•"/>
            </a:pPr>
            <a:r>
              <a:rPr lang="en-US" sz="2400" b="1" dirty="0"/>
              <a:t>Overcoming Barriers to Adult Education: Strengths-based Strategies for Effective Enrollment and Retention </a:t>
            </a:r>
            <a:r>
              <a:rPr lang="en-US" sz="2400" dirty="0">
                <a:hlinkClick r:id="rId5"/>
              </a:rPr>
              <a:t>https://switchboardta.org/resource/info-guide-overcoming-barriers-to-adult-education-strengths-based-strategies-for-effective-enrollment-and-retention/</a:t>
            </a:r>
            <a:endParaRPr lang="en-US" sz="24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b="1" dirty="0"/>
              <a:t>Cognitive Load and Memory Poster </a:t>
            </a:r>
            <a:r>
              <a:rPr lang="en-US" sz="2400" dirty="0">
                <a:hlinkClick r:id="rId6"/>
              </a:rPr>
              <a:t>https://switchboardta.org/resource/cognitive-load-and-memory/</a:t>
            </a:r>
            <a:r>
              <a:rPr lang="en-US" sz="2400" dirty="0"/>
              <a:t> </a:t>
            </a:r>
          </a:p>
          <a:p>
            <a:pPr marL="742950" lvl="1" indent="-285750">
              <a:buFont typeface="Arial" panose="020B0604020202020204" pitchFamily="34" charset="0"/>
              <a:buChar char="•"/>
            </a:pPr>
            <a:endParaRPr lang="en-US" sz="2400" dirty="0"/>
          </a:p>
          <a:p>
            <a:pPr lvl="2"/>
            <a:endParaRPr lang="en-US" sz="2000" dirty="0">
              <a:hlinkClick r:id="rId7"/>
            </a:endParaRPr>
          </a:p>
          <a:p>
            <a:br>
              <a:rPr lang="en-US" sz="2000" dirty="0"/>
            </a:br>
            <a:endParaRPr lang="en-US" sz="2000" dirty="0">
              <a:cs typeface="Calibri" panose="020F0502020204030204"/>
            </a:endParaRPr>
          </a:p>
          <a:p>
            <a:pPr marL="342900" indent="-342900">
              <a:buFont typeface="Arial" panose="020B0604020202020204" pitchFamily="34" charset="0"/>
              <a:buChar char="•"/>
            </a:pPr>
            <a:endParaRPr lang="en-US" sz="2000" dirty="0">
              <a:ea typeface="+mn-lt"/>
              <a:cs typeface="+mn-lt"/>
            </a:endParaRPr>
          </a:p>
          <a:p>
            <a:pPr marL="342900" indent="-342900">
              <a:buFont typeface="Arial" panose="020B0604020202020204" pitchFamily="34" charset="0"/>
              <a:buChar char="•"/>
            </a:pPr>
            <a:endParaRPr lang="en-US" dirty="0">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21</a:t>
            </a:fld>
            <a:endParaRPr lang="en-US"/>
          </a:p>
        </p:txBody>
      </p:sp>
    </p:spTree>
    <p:custDataLst>
      <p:tags r:id="rId1"/>
    </p:custDataLst>
    <p:extLst>
      <p:ext uri="{BB962C8B-B14F-4D97-AF65-F5344CB8AC3E}">
        <p14:creationId xmlns:p14="http://schemas.microsoft.com/office/powerpoint/2010/main" val="367994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615820" y="1292292"/>
            <a:ext cx="11216939" cy="5064058"/>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bg1"/>
              </a:solidFill>
              <a:cs typeface="Calibri"/>
            </a:endParaRPr>
          </a:p>
          <a:p>
            <a:endParaRPr lang="en-US" sz="2000" i="1">
              <a:latin typeface="+mj-lt"/>
              <a:ea typeface="+mn-lt"/>
              <a:cs typeface="+mn-lt"/>
            </a:endParaRPr>
          </a:p>
          <a:p>
            <a:pPr marL="342900" indent="-342900">
              <a:buFont typeface="Arial" panose="020B0604020202020204" pitchFamily="34" charset="0"/>
              <a:buChar char="•"/>
            </a:pPr>
            <a:r>
              <a:rPr lang="en-US" sz="2000">
                <a:latin typeface="+mj-lt"/>
                <a:ea typeface="+mn-lt"/>
                <a:cs typeface="Calibri"/>
              </a:rPr>
              <a:t>The guidance covered in this webinar can be found on MRS Connect.</a:t>
            </a:r>
          </a:p>
          <a:p>
            <a:endParaRPr lang="en-US" sz="2000">
              <a:latin typeface="+mj-lt"/>
              <a:ea typeface="+mn-lt"/>
              <a:cs typeface="Calibri"/>
            </a:endParaRPr>
          </a:p>
          <a:p>
            <a:pPr marL="342900" indent="-342900">
              <a:buFont typeface="Arial" panose="020B0604020202020204" pitchFamily="34" charset="0"/>
              <a:buChar char="•"/>
            </a:pPr>
            <a:r>
              <a:rPr lang="en-US" sz="2000">
                <a:latin typeface="+mj-lt"/>
                <a:ea typeface="+mn-lt"/>
                <a:cs typeface="Calibri"/>
              </a:rPr>
              <a:t>We are currently in the process of reviewing the updated CO policies you submitted and will be in touch with any questions, comments, or concerns. </a:t>
            </a:r>
          </a:p>
          <a:p>
            <a:pPr marL="342900" indent="-342900">
              <a:buFont typeface="Arial" panose="020B0604020202020204" pitchFamily="34" charset="0"/>
              <a:buChar char="•"/>
            </a:pPr>
            <a:endParaRPr lang="en-US" sz="2000">
              <a:latin typeface="+mj-lt"/>
              <a:ea typeface="+mn-lt"/>
              <a:cs typeface="Calibri"/>
            </a:endParaRPr>
          </a:p>
          <a:p>
            <a:pPr marL="342900" indent="-342900">
              <a:buFont typeface="Arial" panose="020B0604020202020204" pitchFamily="34" charset="0"/>
              <a:buChar char="•"/>
            </a:pPr>
            <a:r>
              <a:rPr lang="en-US" sz="2000">
                <a:latin typeface="+mj-lt"/>
                <a:ea typeface="+mn-lt"/>
                <a:cs typeface="Calibri"/>
              </a:rPr>
              <a:t>Upcoming USCCB Webinar: Follow Up - Changes to the FY2021 Cooperative Agreement, January 27, 2021 at 2PM EST</a:t>
            </a:r>
          </a:p>
          <a:p>
            <a:endParaRPr lang="en-US" sz="2000" i="1">
              <a:latin typeface="+mj-lt"/>
              <a:ea typeface="+mn-lt"/>
              <a:cs typeface="Calibri"/>
            </a:endParaRPr>
          </a:p>
          <a:p>
            <a:pPr marL="342900" indent="-342900">
              <a:buFont typeface="Arial" panose="020B0604020202020204" pitchFamily="34" charset="0"/>
              <a:buChar char="•"/>
            </a:pPr>
            <a:r>
              <a:rPr lang="en-US" sz="2000" i="1">
                <a:latin typeface="+mj-lt"/>
                <a:ea typeface="+mn-lt"/>
                <a:cs typeface="+mn-lt"/>
              </a:rPr>
              <a:t>Upcoming FY21 CO Community of Practice (CoP) calls: </a:t>
            </a:r>
            <a:endParaRPr lang="en-US" sz="2000" i="1">
              <a:latin typeface="+mj-lt"/>
              <a:cs typeface="Calibri" panose="020F0502020204030204"/>
            </a:endParaRPr>
          </a:p>
          <a:p>
            <a:pPr marL="742950" lvl="1" indent="-285750">
              <a:buFont typeface="Arial"/>
              <a:buChar char="•"/>
            </a:pPr>
            <a:r>
              <a:rPr lang="en-US" sz="2000">
                <a:latin typeface="+mj-lt"/>
                <a:ea typeface="+mn-lt"/>
                <a:cs typeface="+mn-lt"/>
              </a:rPr>
              <a:t>March 24, 2021 at 3PM EST</a:t>
            </a:r>
            <a:endParaRPr lang="en-US" sz="2000">
              <a:latin typeface="+mj-lt"/>
              <a:cs typeface="Calibri" panose="020F0502020204030204"/>
            </a:endParaRPr>
          </a:p>
          <a:p>
            <a:pPr marL="742950" lvl="1" indent="-285750">
              <a:buFont typeface="Arial"/>
              <a:buChar char="•"/>
            </a:pPr>
            <a:r>
              <a:rPr lang="en-US" sz="2000">
                <a:latin typeface="+mj-lt"/>
                <a:ea typeface="+mn-lt"/>
                <a:cs typeface="+mn-lt"/>
              </a:rPr>
              <a:t>June 16, 2021 at 3PM EST</a:t>
            </a:r>
            <a:endParaRPr lang="en-US" sz="2000">
              <a:latin typeface="+mj-lt"/>
              <a:cs typeface="Calibri" panose="020F0502020204030204"/>
            </a:endParaRPr>
          </a:p>
          <a:p>
            <a:pPr marL="742950" lvl="1" indent="-285750">
              <a:buFont typeface="Arial"/>
              <a:buChar char="•"/>
            </a:pPr>
            <a:r>
              <a:rPr lang="en-US" sz="2000">
                <a:latin typeface="+mj-lt"/>
                <a:ea typeface="+mn-lt"/>
                <a:cs typeface="+mn-lt"/>
              </a:rPr>
              <a:t>September 15, 2021 at 3PM EST</a:t>
            </a:r>
          </a:p>
          <a:p>
            <a:pPr lvl="1"/>
            <a:endParaRPr lang="en-US" sz="2000">
              <a:latin typeface="+mj-lt"/>
              <a:ea typeface="+mn-lt"/>
              <a:cs typeface="+mn-lt"/>
            </a:endParaRPr>
          </a:p>
          <a:p>
            <a:pPr marL="285750" indent="-285750">
              <a:buFont typeface="Arial"/>
              <a:buChar char="•"/>
            </a:pPr>
            <a:r>
              <a:rPr lang="en-US" sz="2000">
                <a:solidFill>
                  <a:schemeClr val="bg1"/>
                </a:solidFill>
                <a:latin typeface="+mj-lt"/>
                <a:ea typeface="+mn-lt"/>
                <a:cs typeface="+mn-lt"/>
              </a:rPr>
              <a:t>Please email </a:t>
            </a:r>
            <a:r>
              <a:rPr lang="en-US" sz="2000">
                <a:solidFill>
                  <a:schemeClr val="bg1"/>
                </a:solidFill>
                <a:latin typeface="+mj-lt"/>
                <a:ea typeface="+mn-lt"/>
                <a:cs typeface="+mn-lt"/>
                <a:hlinkClick r:id="rId4">
                  <a:extLst>
                    <a:ext uri="{A12FA001-AC4F-418D-AE19-62706E023703}">
                      <ahyp:hlinkClr xmlns:ahyp="http://schemas.microsoft.com/office/drawing/2018/hyperlinkcolor" val="tx"/>
                    </a:ext>
                  </a:extLst>
                </a:hlinkClick>
              </a:rPr>
              <a:t>jzubko-cunha@usccb.org</a:t>
            </a:r>
            <a:r>
              <a:rPr lang="en-US" sz="2000">
                <a:solidFill>
                  <a:schemeClr val="bg1"/>
                </a:solidFill>
                <a:latin typeface="+mj-lt"/>
                <a:ea typeface="+mn-lt"/>
                <a:cs typeface="+mn-lt"/>
              </a:rPr>
              <a:t> if you should be added to the CO provider contact list for important updates &amp; resources!</a:t>
            </a:r>
            <a:br>
              <a:rPr lang="en-US" sz="2000" b="1">
                <a:ea typeface="+mn-lt"/>
                <a:cs typeface="+mn-lt"/>
              </a:rPr>
            </a:br>
            <a:endParaRPr lang="en-US" sz="2000" b="1">
              <a:cs typeface="Calibri" panose="020F0502020204030204"/>
            </a:endParaRPr>
          </a:p>
          <a:p>
            <a:pPr algn="ct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F3100B4E-8A38-4AF6-B3A2-AE0D17CA744D}"/>
              </a:ext>
            </a:extLst>
          </p:cNvPr>
          <p:cNvSpPr>
            <a:spLocks noGrp="1"/>
          </p:cNvSpPr>
          <p:nvPr>
            <p:ph type="sldNum" sz="quarter" idx="12"/>
          </p:nvPr>
        </p:nvSpPr>
        <p:spPr/>
        <p:txBody>
          <a:bodyPr/>
          <a:lstStyle/>
          <a:p>
            <a:fld id="{A5AC7532-7E1C-4B54-8A49-BCFC0D060E00}" type="slidenum">
              <a:rPr lang="en-US" smtClean="0"/>
              <a:t>22</a:t>
            </a:fld>
            <a:endParaRPr lang="en-US"/>
          </a:p>
        </p:txBody>
      </p:sp>
      <p:sp>
        <p:nvSpPr>
          <p:cNvPr id="5" name="TextBox 4">
            <a:extLst>
              <a:ext uri="{FF2B5EF4-FFF2-40B4-BE49-F238E27FC236}">
                <a16:creationId xmlns:a16="http://schemas.microsoft.com/office/drawing/2014/main" id="{76B186E0-F303-4675-82ED-862F9346CD72}"/>
              </a:ext>
            </a:extLst>
          </p:cNvPr>
          <p:cNvSpPr txBox="1"/>
          <p:nvPr/>
        </p:nvSpPr>
        <p:spPr>
          <a:xfrm>
            <a:off x="894960" y="454138"/>
            <a:ext cx="10937800" cy="646331"/>
          </a:xfrm>
          <a:prstGeom prst="rect">
            <a:avLst/>
          </a:prstGeom>
          <a:noFill/>
        </p:spPr>
        <p:txBody>
          <a:bodyPr wrap="square" lIns="91440" tIns="45720" rIns="91440" bIns="45720" rtlCol="0" anchor="t">
            <a:spAutoFit/>
          </a:bodyPr>
          <a:lstStyle/>
          <a:p>
            <a:r>
              <a:rPr lang="en-US" sz="3600" b="1">
                <a:solidFill>
                  <a:schemeClr val="tx1"/>
                </a:solidFill>
                <a:latin typeface="Open Sans" panose="020B0606030504020204" pitchFamily="34" charset="0"/>
                <a:ea typeface="Open Sans" panose="020B0606030504020204" pitchFamily="34" charset="0"/>
                <a:cs typeface="Open Sans" panose="020B0606030504020204" pitchFamily="34" charset="0"/>
              </a:rPr>
              <a:t>Reminders</a:t>
            </a:r>
          </a:p>
        </p:txBody>
      </p:sp>
      <p:pic>
        <p:nvPicPr>
          <p:cNvPr id="8" name="Graphic 7" descr="Warning with solid fill">
            <a:extLst>
              <a:ext uri="{FF2B5EF4-FFF2-40B4-BE49-F238E27FC236}">
                <a16:creationId xmlns:a16="http://schemas.microsoft.com/office/drawing/2014/main" id="{B46D1839-5990-4B9F-8D86-1E0CFBCC3D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1021" y="140361"/>
            <a:ext cx="1056019" cy="1056019"/>
          </a:xfrm>
          <a:prstGeom prst="rect">
            <a:avLst/>
          </a:prstGeom>
        </p:spPr>
      </p:pic>
    </p:spTree>
    <p:custDataLst>
      <p:tags r:id="rId1"/>
    </p:custDataLst>
    <p:extLst>
      <p:ext uri="{BB962C8B-B14F-4D97-AF65-F5344CB8AC3E}">
        <p14:creationId xmlns:p14="http://schemas.microsoft.com/office/powerpoint/2010/main" val="156692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68" y="1317357"/>
            <a:ext cx="6660859" cy="923330"/>
          </a:xfrm>
          <a:prstGeom prst="rect">
            <a:avLst/>
          </a:prstGeom>
          <a:noFill/>
        </p:spPr>
        <p:txBody>
          <a:bodyPr wrap="square" rtlCol="0">
            <a:spAutoFit/>
          </a:bodyPr>
          <a:lstStyle/>
          <a:p>
            <a:pPr algn="ctr"/>
            <a:r>
              <a:rPr lang="en-US" sz="5400" b="1">
                <a:latin typeface="Open Sans" panose="020B0606030504020204" pitchFamily="34" charset="0"/>
                <a:ea typeface="Open Sans" panose="020B0606030504020204" pitchFamily="34" charset="0"/>
                <a:cs typeface="Open Sans" panose="020B0606030504020204" pitchFamily="34" charset="0"/>
              </a:rPr>
              <a:t>Thank you!</a:t>
            </a:r>
            <a:endParaRPr lang="en-US" sz="4800" b="1">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EB7CD940-D83F-4B39-8B6D-EEBF34DB40FF}"/>
              </a:ext>
            </a:extLst>
          </p:cNvPr>
          <p:cNvSpPr/>
          <p:nvPr/>
        </p:nvSpPr>
        <p:spPr>
          <a:xfrm>
            <a:off x="3344410" y="2353119"/>
            <a:ext cx="5503178" cy="9144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Please contact Jacquelin Zubko-Cunha </a:t>
            </a:r>
          </a:p>
          <a:p>
            <a:pPr algn="ctr"/>
            <a:r>
              <a:rPr lang="en-US">
                <a:solidFill>
                  <a:srgbClr val="00765A"/>
                </a:solidFill>
                <a:latin typeface="Open Sans" panose="020B0606030504020204" pitchFamily="34" charset="0"/>
                <a:ea typeface="Open Sans" panose="020B0606030504020204" pitchFamily="34" charset="0"/>
                <a:cs typeface="Open Sans" panose="020B0606030504020204" pitchFamily="34" charset="0"/>
              </a:rPr>
              <a:t>(</a:t>
            </a:r>
            <a:r>
              <a:rPr lang="en-US">
                <a:solidFill>
                  <a:srgbClr val="00765A"/>
                </a:solidFill>
                <a:ea typeface="+mn-lt"/>
                <a:cs typeface="+mn-lt"/>
                <a:hlinkClick r:id="rId4">
                  <a:extLst>
                    <a:ext uri="{A12FA001-AC4F-418D-AE19-62706E023703}">
                      <ahyp:hlinkClr xmlns:ahyp="http://schemas.microsoft.com/office/drawing/2018/hyperlinkcolor" val="tx"/>
                    </a:ext>
                  </a:extLst>
                </a:hlinkClick>
              </a:rPr>
              <a:t>jzubko-cunha@usccb.org</a:t>
            </a:r>
            <a:r>
              <a:rPr lang="en-US">
                <a:solidFill>
                  <a:srgbClr val="00765A"/>
                </a:solidFill>
                <a:ea typeface="+mn-lt"/>
                <a:cs typeface="+mn-lt"/>
              </a:rPr>
              <a:t>)</a:t>
            </a:r>
            <a:r>
              <a:rPr lang="en-US">
                <a:solidFill>
                  <a:schemeClr val="bg1"/>
                </a:solidFill>
                <a:ea typeface="+mn-lt"/>
                <a:cs typeface="+mn-lt"/>
              </a:rPr>
              <a:t> </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with any CO-related questions!</a:t>
            </a:r>
          </a:p>
        </p:txBody>
      </p:sp>
      <p:sp>
        <p:nvSpPr>
          <p:cNvPr id="9" name="Rectangle 8">
            <a:extLst>
              <a:ext uri="{FF2B5EF4-FFF2-40B4-BE49-F238E27FC236}">
                <a16:creationId xmlns:a16="http://schemas.microsoft.com/office/drawing/2014/main" id="{535BDEDD-83DC-421D-898C-03530294D5A5}"/>
              </a:ext>
            </a:extLst>
          </p:cNvPr>
          <p:cNvSpPr/>
          <p:nvPr/>
        </p:nvSpPr>
        <p:spPr>
          <a:xfrm>
            <a:off x="2415193" y="2240687"/>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C7E9B28-0CE0-4652-9960-B056F416D3AC}"/>
              </a:ext>
            </a:extLst>
          </p:cNvPr>
          <p:cNvSpPr/>
          <p:nvPr/>
        </p:nvSpPr>
        <p:spPr>
          <a:xfrm>
            <a:off x="3344410" y="3306212"/>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A42B45C7-F35C-4F33-ACC5-1F0A242D472A}"/>
              </a:ext>
            </a:extLst>
          </p:cNvPr>
          <p:cNvSpPr/>
          <p:nvPr/>
        </p:nvSpPr>
        <p:spPr>
          <a:xfrm>
            <a:off x="5246217" y="3324271"/>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825031C6-5F00-4563-A04A-807BFE328F84}"/>
              </a:ext>
            </a:extLst>
          </p:cNvPr>
          <p:cNvSpPr/>
          <p:nvPr/>
        </p:nvSpPr>
        <p:spPr>
          <a:xfrm>
            <a:off x="7148024" y="3326804"/>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Stars">
            <a:extLst>
              <a:ext uri="{FF2B5EF4-FFF2-40B4-BE49-F238E27FC236}">
                <a16:creationId xmlns:a16="http://schemas.microsoft.com/office/drawing/2014/main" id="{4EEC1CF6-F167-4A91-B8AF-B510082F3E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23251" y="3272147"/>
            <a:ext cx="914400" cy="914400"/>
          </a:xfrm>
          <a:prstGeom prst="rect">
            <a:avLst/>
          </a:prstGeom>
        </p:spPr>
      </p:pic>
      <p:grpSp>
        <p:nvGrpSpPr>
          <p:cNvPr id="3" name="Group 2">
            <a:extLst>
              <a:ext uri="{FF2B5EF4-FFF2-40B4-BE49-F238E27FC236}">
                <a16:creationId xmlns:a16="http://schemas.microsoft.com/office/drawing/2014/main" id="{D857ED93-F1E8-4074-AB30-77DE77C446F0}"/>
              </a:ext>
            </a:extLst>
          </p:cNvPr>
          <p:cNvGrpSpPr/>
          <p:nvPr/>
        </p:nvGrpSpPr>
        <p:grpSpPr>
          <a:xfrm>
            <a:off x="1798876" y="3951249"/>
            <a:ext cx="1933383" cy="1856802"/>
            <a:chOff x="4997227" y="1643928"/>
            <a:chExt cx="2610486" cy="2507086"/>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1963552" y="4435577"/>
            <a:ext cx="1686989" cy="584775"/>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Do you have any questions?</a:t>
            </a:r>
          </a:p>
        </p:txBody>
      </p:sp>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339" y="316615"/>
            <a:ext cx="2075854" cy="752497"/>
          </a:xfrm>
          <a:prstGeom prst="rect">
            <a:avLst/>
          </a:prstGeom>
          <a:ln>
            <a:noFill/>
          </a:ln>
          <a:effectLst/>
        </p:spPr>
      </p:pic>
      <p:pic>
        <p:nvPicPr>
          <p:cNvPr id="23" name="Picture 42">
            <a:extLst>
              <a:ext uri="{FF2B5EF4-FFF2-40B4-BE49-F238E27FC236}">
                <a16:creationId xmlns:a16="http://schemas.microsoft.com/office/drawing/2014/main" id="{726B61E2-F10B-4003-9B5A-7C93A37E58B1}"/>
              </a:ext>
            </a:extLst>
          </p:cNvPr>
          <p:cNvPicPr>
            <a:picLocks noChangeAspect="1"/>
          </p:cNvPicPr>
          <p:nvPr/>
        </p:nvPicPr>
        <p:blipFill>
          <a:blip r:embed="rId8"/>
          <a:srcRect/>
          <a:stretch>
            <a:fillRect/>
          </a:stretch>
        </p:blipFill>
        <p:spPr>
          <a:xfrm>
            <a:off x="7952757" y="4271178"/>
            <a:ext cx="2459612" cy="1623344"/>
          </a:xfrm>
          <a:prstGeom prst="rect">
            <a:avLst/>
          </a:prstGeom>
        </p:spPr>
      </p:pic>
      <p:sp>
        <p:nvSpPr>
          <p:cNvPr id="11" name="Slide Number Placeholder 10">
            <a:extLst>
              <a:ext uri="{FF2B5EF4-FFF2-40B4-BE49-F238E27FC236}">
                <a16:creationId xmlns:a16="http://schemas.microsoft.com/office/drawing/2014/main" id="{7477585F-FD84-4C3B-BD6C-8D2891A1690C}"/>
              </a:ext>
            </a:extLst>
          </p:cNvPr>
          <p:cNvSpPr>
            <a:spLocks noGrp="1"/>
          </p:cNvSpPr>
          <p:nvPr>
            <p:ph type="sldNum" sz="quarter" idx="12"/>
          </p:nvPr>
        </p:nvSpPr>
        <p:spPr/>
        <p:txBody>
          <a:bodyPr/>
          <a:lstStyle/>
          <a:p>
            <a:fld id="{A5AC7532-7E1C-4B54-8A49-BCFC0D060E00}" type="slidenum">
              <a:rPr lang="en-US" smtClean="0"/>
              <a:t>23</a:t>
            </a:fld>
            <a:endParaRPr lang="en-US"/>
          </a:p>
        </p:txBody>
      </p:sp>
      <p:pic>
        <p:nvPicPr>
          <p:cNvPr id="25" name="Picture 32">
            <a:extLst>
              <a:ext uri="{FF2B5EF4-FFF2-40B4-BE49-F238E27FC236}">
                <a16:creationId xmlns:a16="http://schemas.microsoft.com/office/drawing/2014/main" id="{3F9B308A-B621-48C9-A4B1-043FE6E8BAAD}"/>
              </a:ext>
            </a:extLst>
          </p:cNvPr>
          <p:cNvPicPr>
            <a:picLocks noChangeAspect="1"/>
          </p:cNvPicPr>
          <p:nvPr/>
        </p:nvPicPr>
        <p:blipFill>
          <a:blip r:embed="rId9"/>
          <a:srcRect/>
          <a:stretch>
            <a:fillRect/>
          </a:stretch>
        </p:blipFill>
        <p:spPr>
          <a:xfrm>
            <a:off x="9127960" y="3537764"/>
            <a:ext cx="966627" cy="1005000"/>
          </a:xfrm>
          <a:prstGeom prst="rect">
            <a:avLst/>
          </a:prstGeom>
        </p:spPr>
      </p:pic>
    </p:spTree>
    <p:custDataLst>
      <p:tags r:id="rId1"/>
    </p:custDataLst>
    <p:extLst>
      <p:ext uri="{BB962C8B-B14F-4D97-AF65-F5344CB8AC3E}">
        <p14:creationId xmlns:p14="http://schemas.microsoft.com/office/powerpoint/2010/main" val="77168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4032150" y="491164"/>
            <a:ext cx="4127701" cy="1009585"/>
          </a:xfrm>
          <a:prstGeom prst="wedgeRoundRectCallout">
            <a:avLst>
              <a:gd name="adj1" fmla="val 54763"/>
              <a:gd name="adj2" fmla="val 31447"/>
              <a:gd name="adj3" fmla="val 16667"/>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sp>
        <p:nvSpPr>
          <p:cNvPr id="2" name="Slide Number Placeholder 1">
            <a:extLst>
              <a:ext uri="{FF2B5EF4-FFF2-40B4-BE49-F238E27FC236}">
                <a16:creationId xmlns:a16="http://schemas.microsoft.com/office/drawing/2014/main" id="{FD2316BA-4546-43B1-8150-CBC70CB49431}"/>
              </a:ext>
            </a:extLst>
          </p:cNvPr>
          <p:cNvSpPr>
            <a:spLocks noGrp="1"/>
          </p:cNvSpPr>
          <p:nvPr>
            <p:ph type="sldNum" sz="quarter" idx="12"/>
          </p:nvPr>
        </p:nvSpPr>
        <p:spPr/>
        <p:txBody>
          <a:bodyPr/>
          <a:lstStyle/>
          <a:p>
            <a:fld id="{A5AC7532-7E1C-4B54-8A49-BCFC0D060E00}" type="slidenum">
              <a:rPr lang="en-US" smtClean="0"/>
              <a:t>3</a:t>
            </a:fld>
            <a:endParaRPr lang="en-US"/>
          </a:p>
        </p:txBody>
      </p:sp>
      <p:sp>
        <p:nvSpPr>
          <p:cNvPr id="9" name="Rectangle: Rounded Corners 8">
            <a:extLst>
              <a:ext uri="{FF2B5EF4-FFF2-40B4-BE49-F238E27FC236}">
                <a16:creationId xmlns:a16="http://schemas.microsoft.com/office/drawing/2014/main" id="{D61BAF91-03A4-4F22-B663-D89238BC1B35}"/>
              </a:ext>
            </a:extLst>
          </p:cNvPr>
          <p:cNvSpPr/>
          <p:nvPr/>
        </p:nvSpPr>
        <p:spPr>
          <a:xfrm>
            <a:off x="4399443" y="2062976"/>
            <a:ext cx="3393114" cy="305460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a:solidFill>
                <a:schemeClr val="tx1"/>
              </a:solidFill>
            </a:endParaRPr>
          </a:p>
        </p:txBody>
      </p:sp>
      <p:sp>
        <p:nvSpPr>
          <p:cNvPr id="17" name="TextBox 16">
            <a:extLst>
              <a:ext uri="{FF2B5EF4-FFF2-40B4-BE49-F238E27FC236}">
                <a16:creationId xmlns:a16="http://schemas.microsoft.com/office/drawing/2014/main" id="{ABF112CC-09A5-405E-B4E9-F85FAE0B3E3B}"/>
              </a:ext>
            </a:extLst>
          </p:cNvPr>
          <p:cNvSpPr txBox="1"/>
          <p:nvPr/>
        </p:nvSpPr>
        <p:spPr>
          <a:xfrm>
            <a:off x="2087344" y="5279700"/>
            <a:ext cx="8017312" cy="400110"/>
          </a:xfrm>
          <a:prstGeom prst="rect">
            <a:avLst/>
          </a:prstGeom>
          <a:noFill/>
        </p:spPr>
        <p:txBody>
          <a:bodyPr wrap="square" lIns="91440" tIns="45720" rIns="91440" bIns="45720" rtlCol="0" anchor="t">
            <a:spAutoFit/>
          </a:bodyPr>
          <a:lstStyle/>
          <a:p>
            <a:pPr algn="ctr"/>
            <a:r>
              <a:rPr lang="en-US" sz="2000" b="1">
                <a:latin typeface="Open Sans"/>
                <a:ea typeface="Open Sans" panose="020B0606030504020204" pitchFamily="34" charset="0"/>
                <a:cs typeface="Open Sans" panose="020B0606030504020204" pitchFamily="34" charset="0"/>
              </a:rPr>
              <a:t>Peyton Smith, Education and Learning Coordinator</a:t>
            </a:r>
          </a:p>
        </p:txBody>
      </p:sp>
      <p:pic>
        <p:nvPicPr>
          <p:cNvPr id="4" name="Picture 3">
            <a:extLst>
              <a:ext uri="{FF2B5EF4-FFF2-40B4-BE49-F238E27FC236}">
                <a16:creationId xmlns:a16="http://schemas.microsoft.com/office/drawing/2014/main" id="{253DEC60-E70B-491E-A99C-A5B149963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62203"/>
            <a:ext cx="3048000" cy="2647950"/>
          </a:xfrm>
          <a:prstGeom prst="roundRect">
            <a:avLst>
              <a:gd name="adj" fmla="val 8594"/>
            </a:avLst>
          </a:prstGeom>
          <a:solidFill>
            <a:srgbClr val="FFFFFF">
              <a:shade val="85000"/>
            </a:srgbClr>
          </a:solidFill>
          <a:ln>
            <a:noFill/>
          </a:ln>
          <a:effectLst/>
        </p:spPr>
      </p:pic>
      <p:sp>
        <p:nvSpPr>
          <p:cNvPr id="13" name="Flowchart: Off-page Connector 12">
            <a:extLst>
              <a:ext uri="{FF2B5EF4-FFF2-40B4-BE49-F238E27FC236}">
                <a16:creationId xmlns:a16="http://schemas.microsoft.com/office/drawing/2014/main" id="{DE1A18AD-04DA-4A34-AC04-FFAF8C0804EA}"/>
              </a:ext>
            </a:extLst>
          </p:cNvPr>
          <p:cNvSpPr/>
          <p:nvPr/>
        </p:nvSpPr>
        <p:spPr>
          <a:xfrm rot="6193513">
            <a:off x="7613967" y="4188381"/>
            <a:ext cx="400579" cy="1208014"/>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
            <a:extLst>
              <a:ext uri="{FF2B5EF4-FFF2-40B4-BE49-F238E27FC236}">
                <a16:creationId xmlns:a16="http://schemas.microsoft.com/office/drawing/2014/main" id="{A2AADCC8-3EA0-4307-99AD-EBA3D9DC7E58}"/>
              </a:ext>
            </a:extLst>
          </p:cNvPr>
          <p:cNvSpPr txBox="1"/>
          <p:nvPr/>
        </p:nvSpPr>
        <p:spPr>
          <a:xfrm rot="793438">
            <a:off x="7465970" y="4638964"/>
            <a:ext cx="998289"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Open Sans"/>
                <a:ea typeface="Open Sans" panose="020B0606030504020204" pitchFamily="34" charset="0"/>
                <a:cs typeface="Open Sans" panose="020B0606030504020204" pitchFamily="34" charset="0"/>
              </a:rPr>
              <a:t>Peyton</a:t>
            </a:r>
          </a:p>
        </p:txBody>
      </p:sp>
    </p:spTree>
    <p:custDataLst>
      <p:tags r:id="rId1"/>
    </p:custDataLst>
    <p:extLst>
      <p:ext uri="{BB962C8B-B14F-4D97-AF65-F5344CB8AC3E}">
        <p14:creationId xmlns:p14="http://schemas.microsoft.com/office/powerpoint/2010/main" val="149094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746620" y="1035098"/>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Today’s</a:t>
            </a:r>
            <a:r>
              <a:rPr lang="en-US" sz="4000" b="1">
                <a:latin typeface="Open Sans" panose="020B0606030504020204" pitchFamily="34" charset="0"/>
                <a:ea typeface="Open Sans" panose="020B0606030504020204" pitchFamily="34" charset="0"/>
                <a:cs typeface="Open Sans" panose="020B0606030504020204" pitchFamily="34" charset="0"/>
              </a:rPr>
              <a:t> Agenda</a:t>
            </a:r>
          </a:p>
        </p:txBody>
      </p:sp>
      <p:sp>
        <p:nvSpPr>
          <p:cNvPr id="3" name="Oval 2">
            <a:extLst>
              <a:ext uri="{FF2B5EF4-FFF2-40B4-BE49-F238E27FC236}">
                <a16:creationId xmlns:a16="http://schemas.microsoft.com/office/drawing/2014/main" id="{D1BB2950-FD8B-4818-8514-5E0860921B86}"/>
              </a:ext>
            </a:extLst>
          </p:cNvPr>
          <p:cNvSpPr/>
          <p:nvPr/>
        </p:nvSpPr>
        <p:spPr>
          <a:xfrm>
            <a:off x="880844" y="3154260"/>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1747078" y="3076186"/>
            <a:ext cx="9564077" cy="7051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tx1"/>
              </a:solidFill>
              <a:latin typeface="Open Sans"/>
              <a:ea typeface="Open Sans" panose="020B0606030504020204" pitchFamily="34" charset="0"/>
              <a:cs typeface="Open Sans" panose="020B0606030504020204" pitchFamily="34" charset="0"/>
            </a:endParaRPr>
          </a:p>
          <a:p>
            <a:r>
              <a:rPr lang="en-US" sz="2000">
                <a:solidFill>
                  <a:schemeClr val="tx1"/>
                </a:solidFill>
                <a:latin typeface="Open Sans"/>
                <a:ea typeface="Open Sans" panose="020B0606030504020204" pitchFamily="34" charset="0"/>
                <a:cs typeface="Open Sans" panose="020B0606030504020204" pitchFamily="34" charset="0"/>
              </a:rPr>
              <a:t>Review USCCB’s CO provision and assessment policy and documentation requirements </a:t>
            </a:r>
          </a:p>
          <a:p>
            <a:endParaRPr lang="en-US" sz="2000">
              <a:solidFill>
                <a:schemeClr val="tx1"/>
              </a:solidFill>
              <a:latin typeface="Open Sans"/>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1560DBEE-898D-47F7-9E61-A94952BA2F7E}"/>
              </a:ext>
            </a:extLst>
          </p:cNvPr>
          <p:cNvSpPr/>
          <p:nvPr/>
        </p:nvSpPr>
        <p:spPr>
          <a:xfrm>
            <a:off x="880844" y="496726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Open Sans"/>
                <a:ea typeface="Open Sans" panose="020B0606030504020204" pitchFamily="34" charset="0"/>
                <a:cs typeface="Open Sans" panose="020B0606030504020204" pitchFamily="34" charset="0"/>
              </a:rPr>
              <a:t>4</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C4009A11-0AE5-4F95-8FD4-FB062D352D39}"/>
              </a:ext>
            </a:extLst>
          </p:cNvPr>
          <p:cNvSpPr/>
          <p:nvPr/>
        </p:nvSpPr>
        <p:spPr>
          <a:xfrm>
            <a:off x="1747079" y="4889541"/>
            <a:ext cx="9564076" cy="7040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Offer tips/resources for improving CO performance outcomes</a:t>
            </a:r>
          </a:p>
        </p:txBody>
      </p:sp>
      <p:sp>
        <p:nvSpPr>
          <p:cNvPr id="7" name="Slide Number Placeholder 6">
            <a:extLst>
              <a:ext uri="{FF2B5EF4-FFF2-40B4-BE49-F238E27FC236}">
                <a16:creationId xmlns:a16="http://schemas.microsoft.com/office/drawing/2014/main" id="{6592AFA4-F606-439A-BD0F-94C21837AD5F}"/>
              </a:ext>
            </a:extLst>
          </p:cNvPr>
          <p:cNvSpPr>
            <a:spLocks noGrp="1"/>
          </p:cNvSpPr>
          <p:nvPr>
            <p:ph type="sldNum" sz="quarter" idx="12"/>
          </p:nvPr>
        </p:nvSpPr>
        <p:spPr/>
        <p:txBody>
          <a:bodyPr/>
          <a:lstStyle/>
          <a:p>
            <a:fld id="{A5AC7532-7E1C-4B54-8A49-BCFC0D060E00}" type="slidenum">
              <a:rPr lang="en-US" smtClean="0"/>
              <a:t>4</a:t>
            </a:fld>
            <a:endParaRPr lang="en-US"/>
          </a:p>
        </p:txBody>
      </p:sp>
      <p:sp>
        <p:nvSpPr>
          <p:cNvPr id="8" name="Oval 7">
            <a:extLst>
              <a:ext uri="{FF2B5EF4-FFF2-40B4-BE49-F238E27FC236}">
                <a16:creationId xmlns:a16="http://schemas.microsoft.com/office/drawing/2014/main" id="{D5D71FD4-F45F-4C32-8751-5C30BD4B4959}"/>
              </a:ext>
            </a:extLst>
          </p:cNvPr>
          <p:cNvSpPr/>
          <p:nvPr/>
        </p:nvSpPr>
        <p:spPr>
          <a:xfrm>
            <a:off x="880844" y="224775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9" name="Rectangle: Rounded Corners 8">
            <a:extLst>
              <a:ext uri="{FF2B5EF4-FFF2-40B4-BE49-F238E27FC236}">
                <a16:creationId xmlns:a16="http://schemas.microsoft.com/office/drawing/2014/main" id="{C35F879C-DBA4-41DA-B2AA-389769804633}"/>
              </a:ext>
            </a:extLst>
          </p:cNvPr>
          <p:cNvSpPr/>
          <p:nvPr/>
        </p:nvSpPr>
        <p:spPr>
          <a:xfrm>
            <a:off x="1747077" y="2170034"/>
            <a:ext cx="9564077" cy="7040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a:ea typeface="Open Sans" panose="020B0606030504020204" pitchFamily="34" charset="0"/>
                <a:cs typeface="Open Sans" panose="020B0606030504020204" pitchFamily="34" charset="0"/>
              </a:rPr>
              <a:t>Examine common CO findings</a:t>
            </a:r>
          </a:p>
        </p:txBody>
      </p:sp>
      <p:sp>
        <p:nvSpPr>
          <p:cNvPr id="10" name="Oval 9">
            <a:extLst>
              <a:ext uri="{FF2B5EF4-FFF2-40B4-BE49-F238E27FC236}">
                <a16:creationId xmlns:a16="http://schemas.microsoft.com/office/drawing/2014/main" id="{C6A0C0D8-0575-4564-822A-C07D669DC545}"/>
              </a:ext>
            </a:extLst>
          </p:cNvPr>
          <p:cNvSpPr/>
          <p:nvPr/>
        </p:nvSpPr>
        <p:spPr>
          <a:xfrm>
            <a:off x="880844" y="4060762"/>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Open Sans"/>
                <a:ea typeface="Open Sans" panose="020B0606030504020204" pitchFamily="34" charset="0"/>
                <a:cs typeface="Open Sans" panose="020B0606030504020204" pitchFamily="34" charset="0"/>
              </a:rPr>
              <a:t>3</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07B010B6-2FEC-4C21-8815-345DBCD3A9B6}"/>
              </a:ext>
            </a:extLst>
          </p:cNvPr>
          <p:cNvSpPr/>
          <p:nvPr/>
        </p:nvSpPr>
        <p:spPr>
          <a:xfrm>
            <a:off x="1758450" y="3983390"/>
            <a:ext cx="9564077" cy="7040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Discuss successes and challenges of administering the Model Assessment </a:t>
            </a:r>
          </a:p>
          <a:p>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9541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798951" y="1951315"/>
            <a:ext cx="3538158" cy="1446550"/>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Learning </a:t>
            </a:r>
          </a:p>
          <a:p>
            <a:r>
              <a:rPr lang="en-US" sz="4400" b="1">
                <a:latin typeface="Open Sans" panose="020B0606030504020204" pitchFamily="34" charset="0"/>
                <a:ea typeface="Open Sans" panose="020B0606030504020204" pitchFamily="34" charset="0"/>
                <a:cs typeface="Open Sans" panose="020B0606030504020204" pitchFamily="34" charset="0"/>
              </a:rPr>
              <a:t>Objectives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798950" y="3533353"/>
            <a:ext cx="3816990" cy="707886"/>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By the end of this webinar, you will be able to:</a:t>
            </a:r>
          </a:p>
        </p:txBody>
      </p:sp>
      <p:sp>
        <p:nvSpPr>
          <p:cNvPr id="10" name="Oval 9">
            <a:extLst>
              <a:ext uri="{FF2B5EF4-FFF2-40B4-BE49-F238E27FC236}">
                <a16:creationId xmlns:a16="http://schemas.microsoft.com/office/drawing/2014/main" id="{071FE820-CEDE-41E3-A008-3D5E65517D92}"/>
              </a:ext>
            </a:extLst>
          </p:cNvPr>
          <p:cNvSpPr/>
          <p:nvPr/>
        </p:nvSpPr>
        <p:spPr>
          <a:xfrm>
            <a:off x="5241138" y="312354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6073253" y="2880360"/>
            <a:ext cx="5219701"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0000"/>
              </a:solidFill>
              <a:latin typeface="Calibri" panose="020F0502020204030204" pitchFamily="34" charset="0"/>
            </a:endParaRPr>
          </a:p>
          <a:p>
            <a:r>
              <a:rPr lang="en-US" sz="2000">
                <a:solidFill>
                  <a:srgbClr val="000000"/>
                </a:solidFill>
                <a:latin typeface="Open Sans" panose="020B0606030504020204"/>
              </a:rPr>
              <a:t>Describe the case file documentation requirements for CO provision and assessment</a:t>
            </a:r>
            <a:endParaRPr lang="en-US" sz="2000">
              <a:solidFill>
                <a:srgbClr val="201F1E"/>
              </a:solidFill>
              <a:latin typeface="Open Sans" panose="020B0606030504020204"/>
            </a:endParaRPr>
          </a:p>
          <a:p>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A9C5F257-C6F8-4600-B637-AEFF447306D5}"/>
              </a:ext>
            </a:extLst>
          </p:cNvPr>
          <p:cNvSpPr/>
          <p:nvPr/>
        </p:nvSpPr>
        <p:spPr>
          <a:xfrm>
            <a:off x="5260865" y="475149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6096000" y="4477175"/>
            <a:ext cx="5219701"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Identify tips and resources for improving CO performance outcomes </a:t>
            </a:r>
          </a:p>
        </p:txBody>
      </p:sp>
      <p:sp>
        <p:nvSpPr>
          <p:cNvPr id="4" name="Slide Number Placeholder 3">
            <a:extLst>
              <a:ext uri="{FF2B5EF4-FFF2-40B4-BE49-F238E27FC236}">
                <a16:creationId xmlns:a16="http://schemas.microsoft.com/office/drawing/2014/main" id="{78C3BD8D-11B8-4703-B5CF-15B014A5AD9C}"/>
              </a:ext>
            </a:extLst>
          </p:cNvPr>
          <p:cNvSpPr>
            <a:spLocks noGrp="1"/>
          </p:cNvSpPr>
          <p:nvPr>
            <p:ph type="sldNum" sz="quarter" idx="12"/>
          </p:nvPr>
        </p:nvSpPr>
        <p:spPr/>
        <p:txBody>
          <a:bodyPr/>
          <a:lstStyle/>
          <a:p>
            <a:fld id="{A5AC7532-7E1C-4B54-8A49-BCFC0D060E00}" type="slidenum">
              <a:rPr lang="en-US" smtClean="0"/>
              <a:t>5</a:t>
            </a:fld>
            <a:endParaRPr lang="en-US"/>
          </a:p>
        </p:txBody>
      </p:sp>
      <p:sp>
        <p:nvSpPr>
          <p:cNvPr id="12" name="Oval 11">
            <a:extLst>
              <a:ext uri="{FF2B5EF4-FFF2-40B4-BE49-F238E27FC236}">
                <a16:creationId xmlns:a16="http://schemas.microsoft.com/office/drawing/2014/main" id="{9D96D6CD-E2D3-4278-99AD-8D1F9AF0EEDB}"/>
              </a:ext>
            </a:extLst>
          </p:cNvPr>
          <p:cNvSpPr/>
          <p:nvPr/>
        </p:nvSpPr>
        <p:spPr>
          <a:xfrm>
            <a:off x="5241138" y="1557865"/>
            <a:ext cx="560013" cy="560013"/>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13" name="Rectangle: Rounded Corners 12">
            <a:extLst>
              <a:ext uri="{FF2B5EF4-FFF2-40B4-BE49-F238E27FC236}">
                <a16:creationId xmlns:a16="http://schemas.microsoft.com/office/drawing/2014/main" id="{10662ACA-1DAC-48ED-B8F8-38AA2CADDD1F}"/>
              </a:ext>
            </a:extLst>
          </p:cNvPr>
          <p:cNvSpPr/>
          <p:nvPr/>
        </p:nvSpPr>
        <p:spPr>
          <a:xfrm>
            <a:off x="6073253" y="1283545"/>
            <a:ext cx="5219701"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List common CO findings</a:t>
            </a:r>
          </a:p>
        </p:txBody>
      </p:sp>
    </p:spTree>
    <p:custDataLst>
      <p:tags r:id="rId1"/>
    </p:custDataLst>
    <p:extLst>
      <p:ext uri="{BB962C8B-B14F-4D97-AF65-F5344CB8AC3E}">
        <p14:creationId xmlns:p14="http://schemas.microsoft.com/office/powerpoint/2010/main" val="375409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474D73-94F3-4C13-B6B4-BFD5BEDB9FA1}"/>
              </a:ext>
            </a:extLst>
          </p:cNvPr>
          <p:cNvSpPr/>
          <p:nvPr/>
        </p:nvSpPr>
        <p:spPr>
          <a:xfrm>
            <a:off x="558661" y="1430842"/>
            <a:ext cx="11074678" cy="492550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Arial" panose="020B0604020202020204" pitchFamily="34" charset="0"/>
              <a:buChar char="•"/>
            </a:pPr>
            <a:endParaRPr lang="en-US" sz="2800">
              <a:solidFill>
                <a:schemeClr val="tx1"/>
              </a:solidFill>
            </a:endParaRPr>
          </a:p>
          <a:p>
            <a:pPr marL="742950" indent="-742950">
              <a:spcBef>
                <a:spcPts val="600"/>
              </a:spcBef>
              <a:spcAft>
                <a:spcPts val="600"/>
              </a:spcAft>
              <a:buAutoNum type="arabicPeriod"/>
            </a:pPr>
            <a:r>
              <a:rPr lang="en-US" sz="3600">
                <a:solidFill>
                  <a:schemeClr val="tx1"/>
                </a:solidFill>
              </a:rPr>
              <a:t>Some CO topics are case noted, but not all</a:t>
            </a:r>
          </a:p>
          <a:p>
            <a:pPr marL="742950" indent="-742950">
              <a:spcBef>
                <a:spcPts val="600"/>
              </a:spcBef>
              <a:spcAft>
                <a:spcPts val="600"/>
              </a:spcAft>
              <a:buAutoNum type="arabicPeriod"/>
            </a:pPr>
            <a:r>
              <a:rPr lang="en-US" sz="3600">
                <a:solidFill>
                  <a:schemeClr val="tx1"/>
                </a:solidFill>
              </a:rPr>
              <a:t>Case notes do not clearly document that </a:t>
            </a:r>
            <a:r>
              <a:rPr lang="en-US" sz="3600" u="sng">
                <a:solidFill>
                  <a:schemeClr val="tx1"/>
                </a:solidFill>
              </a:rPr>
              <a:t>all</a:t>
            </a:r>
            <a:r>
              <a:rPr lang="en-US" sz="3600">
                <a:solidFill>
                  <a:schemeClr val="tx1"/>
                </a:solidFill>
              </a:rPr>
              <a:t> adults were present during CO lessons </a:t>
            </a:r>
          </a:p>
          <a:p>
            <a:pPr marL="742950" indent="-742950">
              <a:spcBef>
                <a:spcPts val="600"/>
              </a:spcBef>
              <a:spcAft>
                <a:spcPts val="600"/>
              </a:spcAft>
              <a:buAutoNum type="arabicPeriod"/>
            </a:pPr>
            <a:r>
              <a:rPr lang="en-US" sz="3600">
                <a:solidFill>
                  <a:schemeClr val="tx1"/>
                </a:solidFill>
              </a:rPr>
              <a:t>Match Grant or state-funded employment class is used for “Employment” CO</a:t>
            </a:r>
          </a:p>
          <a:p>
            <a:endParaRPr lang="en-US" sz="2000">
              <a:solidFill>
                <a:schemeClr val="tx1"/>
              </a:solidFill>
            </a:endParaRPr>
          </a:p>
        </p:txBody>
      </p:sp>
      <p:sp>
        <p:nvSpPr>
          <p:cNvPr id="3" name="Slide Number Placeholder 2">
            <a:extLst>
              <a:ext uri="{FF2B5EF4-FFF2-40B4-BE49-F238E27FC236}">
                <a16:creationId xmlns:a16="http://schemas.microsoft.com/office/drawing/2014/main" id="{85FC4870-FD74-4245-9180-52FCA179AD10}"/>
              </a:ext>
            </a:extLst>
          </p:cNvPr>
          <p:cNvSpPr>
            <a:spLocks noGrp="1"/>
          </p:cNvSpPr>
          <p:nvPr>
            <p:ph type="sldNum" sz="quarter" idx="12"/>
          </p:nvPr>
        </p:nvSpPr>
        <p:spPr/>
        <p:txBody>
          <a:bodyPr/>
          <a:lstStyle/>
          <a:p>
            <a:fld id="{A5AC7532-7E1C-4B54-8A49-BCFC0D060E00}" type="slidenum">
              <a:rPr lang="en-US" smtClean="0"/>
              <a:t>6</a:t>
            </a:fld>
            <a:endParaRPr lang="en-US"/>
          </a:p>
        </p:txBody>
      </p:sp>
      <p:sp>
        <p:nvSpPr>
          <p:cNvPr id="13" name="TextBox 12">
            <a:extLst>
              <a:ext uri="{FF2B5EF4-FFF2-40B4-BE49-F238E27FC236}">
                <a16:creationId xmlns:a16="http://schemas.microsoft.com/office/drawing/2014/main" id="{18E8ACDD-4059-4A3D-996F-D50AD6190563}"/>
              </a:ext>
            </a:extLst>
          </p:cNvPr>
          <p:cNvSpPr txBox="1"/>
          <p:nvPr/>
        </p:nvSpPr>
        <p:spPr>
          <a:xfrm>
            <a:off x="633228" y="491021"/>
            <a:ext cx="10937800" cy="646331"/>
          </a:xfrm>
          <a:prstGeom prst="rect">
            <a:avLst/>
          </a:prstGeom>
          <a:noFill/>
        </p:spPr>
        <p:txBody>
          <a:bodyPr wrap="square" lIns="91440" tIns="45720" rIns="91440" bIns="45720" rtlCol="0" anchor="t">
            <a:spAutoFit/>
          </a:bodyPr>
          <a:lstStyle/>
          <a:p>
            <a:r>
              <a:rPr lang="en-US" sz="3600" b="1">
                <a:latin typeface="Open Sans"/>
              </a:rPr>
              <a:t>Common CO Findings </a:t>
            </a:r>
            <a:r>
              <a:rPr lang="en-US" sz="3600" b="1" i="1">
                <a:latin typeface="Open Sans"/>
              </a:rPr>
              <a:t>(slide 1 of 2)</a:t>
            </a:r>
            <a:endParaRPr lang="en-US" sz="1400" i="1"/>
          </a:p>
        </p:txBody>
      </p:sp>
      <p:pic>
        <p:nvPicPr>
          <p:cNvPr id="15" name="Graphic 14" descr="Magnifying glass">
            <a:extLst>
              <a:ext uri="{FF2B5EF4-FFF2-40B4-BE49-F238E27FC236}">
                <a16:creationId xmlns:a16="http://schemas.microsoft.com/office/drawing/2014/main" id="{E1EF9610-21DE-48DB-A3E9-8FB37E94E6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0707" y="1430842"/>
            <a:ext cx="1625730" cy="1625730"/>
          </a:xfrm>
          <a:prstGeom prst="rect">
            <a:avLst/>
          </a:prstGeom>
        </p:spPr>
      </p:pic>
    </p:spTree>
    <p:custDataLst>
      <p:tags r:id="rId1"/>
    </p:custDataLst>
    <p:extLst>
      <p:ext uri="{BB962C8B-B14F-4D97-AF65-F5344CB8AC3E}">
        <p14:creationId xmlns:p14="http://schemas.microsoft.com/office/powerpoint/2010/main" val="23691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474D73-94F3-4C13-B6B4-BFD5BEDB9FA1}"/>
              </a:ext>
            </a:extLst>
          </p:cNvPr>
          <p:cNvSpPr/>
          <p:nvPr/>
        </p:nvSpPr>
        <p:spPr>
          <a:xfrm>
            <a:off x="558661" y="1430842"/>
            <a:ext cx="11074678" cy="492550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spcBef>
                <a:spcPts val="600"/>
              </a:spcBef>
              <a:spcAft>
                <a:spcPts val="600"/>
              </a:spcAft>
              <a:buFont typeface="+mj-lt"/>
              <a:buAutoNum type="arabicPeriod" startAt="4"/>
            </a:pPr>
            <a:r>
              <a:rPr lang="en-US" sz="3600">
                <a:solidFill>
                  <a:schemeClr val="tx1"/>
                </a:solidFill>
              </a:rPr>
              <a:t>“N/A” is listed for a CO topic </a:t>
            </a:r>
          </a:p>
          <a:p>
            <a:pPr marL="514350" indent="-514350">
              <a:spcBef>
                <a:spcPts val="600"/>
              </a:spcBef>
              <a:spcAft>
                <a:spcPts val="600"/>
              </a:spcAft>
              <a:buFont typeface="+mj-lt"/>
              <a:buAutoNum type="arabicPeriod" startAt="4"/>
            </a:pPr>
            <a:r>
              <a:rPr lang="en-US" sz="3600">
                <a:solidFill>
                  <a:schemeClr val="tx1"/>
                </a:solidFill>
              </a:rPr>
              <a:t>There is no documentation of interpretation being provided </a:t>
            </a:r>
          </a:p>
          <a:p>
            <a:pPr marL="514350" indent="-514350">
              <a:spcBef>
                <a:spcPts val="600"/>
              </a:spcBef>
              <a:spcAft>
                <a:spcPts val="600"/>
              </a:spcAft>
              <a:buFont typeface="+mj-lt"/>
              <a:buAutoNum type="arabicPeriod" startAt="4"/>
            </a:pPr>
            <a:r>
              <a:rPr lang="en-US" sz="3600">
                <a:solidFill>
                  <a:schemeClr val="tx1"/>
                </a:solidFill>
              </a:rPr>
              <a:t>The client missed some assessment questions, but it </a:t>
            </a:r>
            <a:br>
              <a:rPr lang="en-US" sz="3600">
                <a:solidFill>
                  <a:schemeClr val="tx1"/>
                </a:solidFill>
              </a:rPr>
            </a:br>
            <a:r>
              <a:rPr lang="en-US" sz="3600">
                <a:solidFill>
                  <a:schemeClr val="tx1"/>
                </a:solidFill>
              </a:rPr>
              <a:t>is not clear that staff followed up with them </a:t>
            </a:r>
          </a:p>
          <a:p>
            <a:pPr marL="342900" indent="-342900">
              <a:buFont typeface="Arial" panose="020B0604020202020204" pitchFamily="34" charset="0"/>
              <a:buChar char="•"/>
            </a:pPr>
            <a:endParaRPr lang="en-US" sz="2000">
              <a:solidFill>
                <a:schemeClr val="tx1"/>
              </a:solidFill>
            </a:endParaRPr>
          </a:p>
        </p:txBody>
      </p:sp>
      <p:sp>
        <p:nvSpPr>
          <p:cNvPr id="3" name="Slide Number Placeholder 2">
            <a:extLst>
              <a:ext uri="{FF2B5EF4-FFF2-40B4-BE49-F238E27FC236}">
                <a16:creationId xmlns:a16="http://schemas.microsoft.com/office/drawing/2014/main" id="{85FC4870-FD74-4245-9180-52FCA179AD10}"/>
              </a:ext>
            </a:extLst>
          </p:cNvPr>
          <p:cNvSpPr>
            <a:spLocks noGrp="1"/>
          </p:cNvSpPr>
          <p:nvPr>
            <p:ph type="sldNum" sz="quarter" idx="12"/>
          </p:nvPr>
        </p:nvSpPr>
        <p:spPr/>
        <p:txBody>
          <a:bodyPr/>
          <a:lstStyle/>
          <a:p>
            <a:fld id="{A5AC7532-7E1C-4B54-8A49-BCFC0D060E00}" type="slidenum">
              <a:rPr lang="en-US" smtClean="0"/>
              <a:t>7</a:t>
            </a:fld>
            <a:endParaRPr lang="en-US"/>
          </a:p>
        </p:txBody>
      </p:sp>
      <p:sp>
        <p:nvSpPr>
          <p:cNvPr id="13" name="TextBox 12">
            <a:extLst>
              <a:ext uri="{FF2B5EF4-FFF2-40B4-BE49-F238E27FC236}">
                <a16:creationId xmlns:a16="http://schemas.microsoft.com/office/drawing/2014/main" id="{18E8ACDD-4059-4A3D-996F-D50AD6190563}"/>
              </a:ext>
            </a:extLst>
          </p:cNvPr>
          <p:cNvSpPr txBox="1"/>
          <p:nvPr/>
        </p:nvSpPr>
        <p:spPr>
          <a:xfrm>
            <a:off x="633228" y="491021"/>
            <a:ext cx="10937800" cy="646331"/>
          </a:xfrm>
          <a:prstGeom prst="rect">
            <a:avLst/>
          </a:prstGeom>
          <a:noFill/>
        </p:spPr>
        <p:txBody>
          <a:bodyPr wrap="square" lIns="91440" tIns="45720" rIns="91440" bIns="45720" rtlCol="0" anchor="t">
            <a:spAutoFit/>
          </a:bodyPr>
          <a:lstStyle/>
          <a:p>
            <a:r>
              <a:rPr lang="en-US" sz="3600" b="1">
                <a:latin typeface="Open Sans"/>
              </a:rPr>
              <a:t>Common CO Findings </a:t>
            </a:r>
            <a:r>
              <a:rPr lang="en-US" sz="3600" b="1" i="1">
                <a:latin typeface="Open Sans"/>
              </a:rPr>
              <a:t>(slide 2 of 2)</a:t>
            </a:r>
            <a:endParaRPr lang="en-US" sz="1400" i="1"/>
          </a:p>
        </p:txBody>
      </p:sp>
      <p:pic>
        <p:nvPicPr>
          <p:cNvPr id="6" name="Graphic 5" descr="Magnifying glass">
            <a:extLst>
              <a:ext uri="{FF2B5EF4-FFF2-40B4-BE49-F238E27FC236}">
                <a16:creationId xmlns:a16="http://schemas.microsoft.com/office/drawing/2014/main" id="{F0052520-0CDB-4242-B0F9-C6C764E252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0707" y="1430842"/>
            <a:ext cx="1625730" cy="1625730"/>
          </a:xfrm>
          <a:prstGeom prst="rect">
            <a:avLst/>
          </a:prstGeom>
        </p:spPr>
      </p:pic>
    </p:spTree>
    <p:custDataLst>
      <p:tags r:id="rId1"/>
    </p:custDataLst>
    <p:extLst>
      <p:ext uri="{BB962C8B-B14F-4D97-AF65-F5344CB8AC3E}">
        <p14:creationId xmlns:p14="http://schemas.microsoft.com/office/powerpoint/2010/main" val="299846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6D3C57D3-304F-4DA9-81B6-A77429A6524E}"/>
              </a:ext>
            </a:extLst>
          </p:cNvPr>
          <p:cNvSpPr/>
          <p:nvPr/>
        </p:nvSpPr>
        <p:spPr>
          <a:xfrm>
            <a:off x="559946" y="5209454"/>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1"/>
                </a:solidFill>
                <a:latin typeface="Open Sans"/>
              </a:rPr>
              <a:t>Required Documentation</a:t>
            </a:r>
            <a:endParaRPr lang="en-US">
              <a:solidFill>
                <a:schemeClr val="bg1"/>
              </a:solidFill>
            </a:endParaRPr>
          </a:p>
        </p:txBody>
      </p:sp>
      <p:sp>
        <p:nvSpPr>
          <p:cNvPr id="2" name="TextBox 1">
            <a:extLst>
              <a:ext uri="{FF2B5EF4-FFF2-40B4-BE49-F238E27FC236}">
                <a16:creationId xmlns:a16="http://schemas.microsoft.com/office/drawing/2014/main" id="{F2A68DDA-51E2-4BD9-A822-E7C1DFE1BAC1}"/>
              </a:ext>
            </a:extLst>
          </p:cNvPr>
          <p:cNvSpPr txBox="1"/>
          <p:nvPr/>
        </p:nvSpPr>
        <p:spPr>
          <a:xfrm>
            <a:off x="633228" y="491021"/>
            <a:ext cx="10937800" cy="646331"/>
          </a:xfrm>
          <a:prstGeom prst="rect">
            <a:avLst/>
          </a:prstGeom>
          <a:noFill/>
        </p:spPr>
        <p:txBody>
          <a:bodyPr wrap="square" lIns="91440" tIns="45720" rIns="91440" bIns="45720" rtlCol="0" anchor="t">
            <a:spAutoFit/>
          </a:bodyPr>
          <a:lstStyle/>
          <a:p>
            <a:r>
              <a:rPr lang="en-US" sz="3600" b="1">
                <a:latin typeface="Open Sans"/>
              </a:rPr>
              <a:t>USCCB Policy &amp; Documentation Requirements</a:t>
            </a:r>
            <a:endParaRPr lang="en-US" sz="1400"/>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28186" y="1433574"/>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1"/>
                </a:solidFill>
                <a:latin typeface="Open Sans"/>
              </a:rPr>
              <a:t>Cultural Orientation Provision</a:t>
            </a:r>
            <a:endParaRPr lang="en-US">
              <a:solidFill>
                <a:schemeClr val="bg1"/>
              </a:solidFill>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64989" y="2076939"/>
            <a:ext cx="10949173" cy="303926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95799" y="2279801"/>
            <a:ext cx="9137890" cy="313932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a:ea typeface="+mn-lt"/>
                <a:cs typeface="+mn-lt"/>
              </a:rPr>
              <a:t>Every adult refugee and SIV recipient must receive CO on required topics within the R&amp;P Period. </a:t>
            </a:r>
            <a:br>
              <a:rPr lang="en-US"/>
            </a:br>
            <a:endParaRPr lang="en-US">
              <a:ea typeface="+mn-lt"/>
              <a:cs typeface="+mn-lt"/>
            </a:endParaRPr>
          </a:p>
          <a:p>
            <a:pPr marL="342900" indent="-342900">
              <a:buFont typeface="Arial" panose="020B0604020202020204" pitchFamily="34" charset="0"/>
              <a:buChar char="•"/>
            </a:pPr>
            <a:r>
              <a:rPr lang="en-US">
                <a:ea typeface="+mn-lt"/>
                <a:cs typeface="+mn-lt"/>
                <a:hlinkClick r:id="rId4"/>
              </a:rPr>
              <a:t>The Cultural Orientation Objectives and Indicators </a:t>
            </a:r>
            <a:r>
              <a:rPr lang="en-US">
                <a:ea typeface="+mn-lt"/>
                <a:cs typeface="+mn-lt"/>
              </a:rPr>
              <a:t>outline the topics and corresponding content objectives and learning indicators approved by PRM.</a:t>
            </a:r>
          </a:p>
          <a:p>
            <a:pPr marL="342900" indent="-342900">
              <a:buFont typeface="Arial" panose="020B0604020202020204" pitchFamily="34" charset="0"/>
              <a:buChar char="•"/>
            </a:pPr>
            <a:endParaRPr lang="en-US">
              <a:ea typeface="+mn-lt"/>
              <a:cs typeface="+mn-lt"/>
            </a:endParaRPr>
          </a:p>
          <a:p>
            <a:pPr marL="342900" indent="-342900">
              <a:buFont typeface="Arial" panose="020B0604020202020204" pitchFamily="34" charset="0"/>
              <a:buChar char="•"/>
            </a:pPr>
            <a:r>
              <a:rPr lang="en-US">
                <a:ea typeface="+mn-lt"/>
                <a:cs typeface="+mn-lt"/>
              </a:rPr>
              <a:t>CO should be initiated within the first 30 days and can be extended up to 90 days as needed.* </a:t>
            </a:r>
            <a:br>
              <a:rPr lang="en-US"/>
            </a:br>
            <a:endParaRPr lang="en-US">
              <a:ea typeface="+mn-lt"/>
              <a:cs typeface="+mn-lt"/>
            </a:endParaRPr>
          </a:p>
          <a:p>
            <a:pPr marL="342900" indent="-342900">
              <a:buFont typeface="Arial" panose="020B0604020202020204" pitchFamily="34" charset="0"/>
              <a:buChar char="•"/>
            </a:pPr>
            <a:r>
              <a:rPr lang="en-US">
                <a:ea typeface="+mn-lt"/>
                <a:cs typeface="+mn-lt"/>
              </a:rPr>
              <a:t>CO must be provided with appropriate language interpretation.</a:t>
            </a:r>
          </a:p>
          <a:p>
            <a:pPr marL="342900" indent="-342900">
              <a:buFont typeface="Arial" panose="020B0604020202020204" pitchFamily="34" charset="0"/>
              <a:buChar char="•"/>
            </a:pPr>
            <a:endParaRPr lang="en-US">
              <a:cs typeface="Calibri"/>
            </a:endParaRPr>
          </a:p>
        </p:txBody>
      </p:sp>
      <p:sp>
        <p:nvSpPr>
          <p:cNvPr id="55" name="TextBox 54">
            <a:extLst>
              <a:ext uri="{FF2B5EF4-FFF2-40B4-BE49-F238E27FC236}">
                <a16:creationId xmlns:a16="http://schemas.microsoft.com/office/drawing/2014/main" id="{081D7420-ABC4-45E8-AAE6-E28CE68E344F}"/>
              </a:ext>
            </a:extLst>
          </p:cNvPr>
          <p:cNvSpPr txBox="1"/>
          <p:nvPr/>
        </p:nvSpPr>
        <p:spPr>
          <a:xfrm>
            <a:off x="10291435" y="1266627"/>
            <a:ext cx="1173282" cy="338554"/>
          </a:xfrm>
          <a:prstGeom prst="rect">
            <a:avLst/>
          </a:prstGeom>
          <a:noFill/>
        </p:spPr>
        <p:txBody>
          <a:bodyPr wrap="square" lIns="91440" tIns="45720" rIns="91440" bIns="45720" rtlCol="0" anchor="t">
            <a:spAutoFit/>
          </a:bodyPr>
          <a:lstStyle/>
          <a:p>
            <a:pPr algn="ctr"/>
            <a:endParaRPr lang="en-US" sz="1600" b="1">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A drawing of a cartoon character&#10;&#10;Description automatically generated">
            <a:extLst>
              <a:ext uri="{FF2B5EF4-FFF2-40B4-BE49-F238E27FC236}">
                <a16:creationId xmlns:a16="http://schemas.microsoft.com/office/drawing/2014/main" id="{4D1D02E5-20AE-4352-93CC-4D477FF880EC}"/>
              </a:ext>
            </a:extLst>
          </p:cNvPr>
          <p:cNvPicPr>
            <a:picLocks noChangeAspect="1"/>
          </p:cNvPicPr>
          <p:nvPr/>
        </p:nvPicPr>
        <p:blipFill>
          <a:blip r:embed="rId5"/>
          <a:stretch>
            <a:fillRect/>
          </a:stretch>
        </p:blipFill>
        <p:spPr>
          <a:xfrm>
            <a:off x="10164499" y="3197878"/>
            <a:ext cx="857250" cy="1381125"/>
          </a:xfrm>
          <a:prstGeom prst="rect">
            <a:avLst/>
          </a:prstGeom>
        </p:spPr>
      </p:pic>
      <p:pic>
        <p:nvPicPr>
          <p:cNvPr id="5" name="Picture 15">
            <a:extLst>
              <a:ext uri="{FF2B5EF4-FFF2-40B4-BE49-F238E27FC236}">
                <a16:creationId xmlns:a16="http://schemas.microsoft.com/office/drawing/2014/main" id="{ED8A0DAA-D3A2-48FF-B207-DAC9AA7000F7}"/>
              </a:ext>
            </a:extLst>
          </p:cNvPr>
          <p:cNvPicPr>
            <a:picLocks noChangeAspect="1"/>
          </p:cNvPicPr>
          <p:nvPr/>
        </p:nvPicPr>
        <p:blipFill>
          <a:blip r:embed="rId6"/>
          <a:srcRect/>
          <a:stretch>
            <a:fillRect/>
          </a:stretch>
        </p:blipFill>
        <p:spPr>
          <a:xfrm>
            <a:off x="9151619" y="3374817"/>
            <a:ext cx="2388407" cy="2783102"/>
          </a:xfrm>
          <a:prstGeom prst="rect">
            <a:avLst/>
          </a:prstGeom>
        </p:spPr>
      </p:pic>
      <p:sp>
        <p:nvSpPr>
          <p:cNvPr id="7" name="Oval 6">
            <a:extLst>
              <a:ext uri="{FF2B5EF4-FFF2-40B4-BE49-F238E27FC236}">
                <a16:creationId xmlns:a16="http://schemas.microsoft.com/office/drawing/2014/main" id="{28506D0D-719B-428A-867D-3C1FAA7A4628}"/>
              </a:ext>
            </a:extLst>
          </p:cNvPr>
          <p:cNvSpPr/>
          <p:nvPr/>
        </p:nvSpPr>
        <p:spPr>
          <a:xfrm>
            <a:off x="749708" y="594811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8" name="Oval 7">
            <a:extLst>
              <a:ext uri="{FF2B5EF4-FFF2-40B4-BE49-F238E27FC236}">
                <a16:creationId xmlns:a16="http://schemas.microsoft.com/office/drawing/2014/main" id="{1A83D2B0-6AD1-40C0-9BF1-AD05AB30A2CD}"/>
              </a:ext>
            </a:extLst>
          </p:cNvPr>
          <p:cNvSpPr/>
          <p:nvPr/>
        </p:nvSpPr>
        <p:spPr>
          <a:xfrm>
            <a:off x="4913590" y="595948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3" name="Oval 12">
            <a:extLst>
              <a:ext uri="{FF2B5EF4-FFF2-40B4-BE49-F238E27FC236}">
                <a16:creationId xmlns:a16="http://schemas.microsoft.com/office/drawing/2014/main" id="{8EE30184-1D41-4707-9AF9-95C6690F74FE}"/>
              </a:ext>
            </a:extLst>
          </p:cNvPr>
          <p:cNvSpPr/>
          <p:nvPr/>
        </p:nvSpPr>
        <p:spPr>
          <a:xfrm>
            <a:off x="8075237" y="595948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5" name="TextBox 14">
            <a:extLst>
              <a:ext uri="{FF2B5EF4-FFF2-40B4-BE49-F238E27FC236}">
                <a16:creationId xmlns:a16="http://schemas.microsoft.com/office/drawing/2014/main" id="{4A14D18D-FFD1-41E3-BA8F-5D8A8EE14924}"/>
              </a:ext>
            </a:extLst>
          </p:cNvPr>
          <p:cNvSpPr txBox="1"/>
          <p:nvPr/>
        </p:nvSpPr>
        <p:spPr>
          <a:xfrm>
            <a:off x="1350076" y="6055966"/>
            <a:ext cx="2088829" cy="338554"/>
          </a:xfrm>
          <a:prstGeom prst="rect">
            <a:avLst/>
          </a:prstGeom>
          <a:noFill/>
        </p:spPr>
        <p:txBody>
          <a:bodyPr wrap="square" lIns="91440" tIns="45720" rIns="91440" bIns="45720" rtlCol="0" anchor="t">
            <a:spAutoFit/>
          </a:bodyPr>
          <a:lstStyle/>
          <a:p>
            <a:r>
              <a:rPr lang="en-US" sz="1600">
                <a:latin typeface="Open Sans"/>
                <a:ea typeface="Open Sans" panose="020B0606030504020204" pitchFamily="34" charset="0"/>
                <a:cs typeface="Open Sans" panose="020B0606030504020204" pitchFamily="34" charset="0"/>
              </a:rPr>
              <a:t>CO Checklist RF-23</a:t>
            </a:r>
          </a:p>
        </p:txBody>
      </p:sp>
      <p:sp>
        <p:nvSpPr>
          <p:cNvPr id="17" name="TextBox 16">
            <a:extLst>
              <a:ext uri="{FF2B5EF4-FFF2-40B4-BE49-F238E27FC236}">
                <a16:creationId xmlns:a16="http://schemas.microsoft.com/office/drawing/2014/main" id="{BF52C96E-5E17-4CD7-8609-1C595412FDB0}"/>
              </a:ext>
            </a:extLst>
          </p:cNvPr>
          <p:cNvSpPr txBox="1"/>
          <p:nvPr/>
        </p:nvSpPr>
        <p:spPr>
          <a:xfrm>
            <a:off x="5513958" y="6053360"/>
            <a:ext cx="1372322" cy="338554"/>
          </a:xfrm>
          <a:prstGeom prst="rect">
            <a:avLst/>
          </a:prstGeom>
          <a:noFill/>
        </p:spPr>
        <p:txBody>
          <a:bodyPr wrap="square" lIns="91440" tIns="45720" rIns="91440" bIns="45720" rtlCol="0" anchor="t">
            <a:spAutoFit/>
          </a:bodyPr>
          <a:lstStyle/>
          <a:p>
            <a:r>
              <a:rPr lang="en-US" sz="1600">
                <a:latin typeface="Open Sans"/>
              </a:rPr>
              <a:t>A Case Note</a:t>
            </a:r>
            <a:endParaRPr lang="en-US"/>
          </a:p>
        </p:txBody>
      </p:sp>
      <p:sp>
        <p:nvSpPr>
          <p:cNvPr id="19" name="TextBox 18">
            <a:extLst>
              <a:ext uri="{FF2B5EF4-FFF2-40B4-BE49-F238E27FC236}">
                <a16:creationId xmlns:a16="http://schemas.microsoft.com/office/drawing/2014/main" id="{AA60E66D-78F4-4B27-8DCC-2F5B6E4CD8DE}"/>
              </a:ext>
            </a:extLst>
          </p:cNvPr>
          <p:cNvSpPr txBox="1"/>
          <p:nvPr/>
        </p:nvSpPr>
        <p:spPr>
          <a:xfrm>
            <a:off x="8617982" y="6063591"/>
            <a:ext cx="2623367" cy="338554"/>
          </a:xfrm>
          <a:prstGeom prst="rect">
            <a:avLst/>
          </a:prstGeom>
          <a:noFill/>
        </p:spPr>
        <p:txBody>
          <a:bodyPr wrap="square" lIns="91440" tIns="45720" rIns="91440" bIns="45720" rtlCol="0" anchor="t">
            <a:spAutoFit/>
          </a:bodyPr>
          <a:lstStyle/>
          <a:p>
            <a:r>
              <a:rPr lang="en-US" sz="1600">
                <a:latin typeface="Open Sans"/>
              </a:rPr>
              <a:t>MRIS R&amp;P Period Report</a:t>
            </a:r>
          </a:p>
        </p:txBody>
      </p:sp>
      <p:sp>
        <p:nvSpPr>
          <p:cNvPr id="3" name="Slide Number Placeholder 2">
            <a:extLst>
              <a:ext uri="{FF2B5EF4-FFF2-40B4-BE49-F238E27FC236}">
                <a16:creationId xmlns:a16="http://schemas.microsoft.com/office/drawing/2014/main" id="{E69D7A35-DEAB-49A2-91E9-925E20CA468F}"/>
              </a:ext>
            </a:extLst>
          </p:cNvPr>
          <p:cNvSpPr>
            <a:spLocks noGrp="1"/>
          </p:cNvSpPr>
          <p:nvPr>
            <p:ph type="sldNum" sz="quarter" idx="12"/>
          </p:nvPr>
        </p:nvSpPr>
        <p:spPr/>
        <p:txBody>
          <a:bodyPr/>
          <a:lstStyle/>
          <a:p>
            <a:fld id="{A5AC7532-7E1C-4B54-8A49-BCFC0D060E00}" type="slidenum">
              <a:rPr lang="en-US" smtClean="0"/>
              <a:t>8</a:t>
            </a:fld>
            <a:endParaRPr lang="en-US"/>
          </a:p>
        </p:txBody>
      </p:sp>
    </p:spTree>
    <p:custDataLst>
      <p:tags r:id="rId1"/>
    </p:custDataLst>
    <p:extLst>
      <p:ext uri="{BB962C8B-B14F-4D97-AF65-F5344CB8AC3E}">
        <p14:creationId xmlns:p14="http://schemas.microsoft.com/office/powerpoint/2010/main" val="73627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8701479" cy="769441"/>
          </a:xfrm>
          <a:prstGeom prst="rect">
            <a:avLst/>
          </a:prstGeom>
          <a:noFill/>
        </p:spPr>
        <p:txBody>
          <a:bodyPr wrap="square" lIns="91440" tIns="45720" rIns="91440" bIns="45720" rtlCol="0" anchor="t">
            <a:spAutoFit/>
          </a:bodyPr>
          <a:lstStyle/>
          <a:p>
            <a:r>
              <a:rPr lang="en-US" sz="4400" b="1">
                <a:latin typeface="Open Sans"/>
                <a:ea typeface="Open Sans" panose="020B0606030504020204" pitchFamily="34" charset="0"/>
                <a:cs typeface="Open Sans" panose="020B0606030504020204" pitchFamily="34" charset="0"/>
              </a:rPr>
              <a:t>FY 2021 New Requirements</a:t>
            </a:r>
            <a:endParaRPr lang="en-US" sz="4000" b="1">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3228" y="1895489"/>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1"/>
                </a:solidFill>
                <a:latin typeface="Open Sans"/>
              </a:rPr>
              <a:t>CO Checklist (RF-23) &amp; Case Note</a:t>
            </a:r>
            <a:endParaRPr lang="en-US">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6719955" y="2843490"/>
            <a:ext cx="4695669" cy="387798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400">
                <a:ea typeface="+mn-lt"/>
                <a:cs typeface="+mn-lt"/>
                <a:hlinkClick r:id="rId4"/>
              </a:rPr>
              <a:t>USCCB/MRS Cultural Orientation Checklist (RF-23)</a:t>
            </a:r>
            <a:r>
              <a:rPr lang="en-US" sz="1400">
                <a:ea typeface="+mn-lt"/>
                <a:cs typeface="+mn-lt"/>
              </a:rPr>
              <a:t>- A </a:t>
            </a:r>
            <a:r>
              <a:rPr lang="en-US" sz="1400" u="sng">
                <a:ea typeface="+mn-lt"/>
                <a:cs typeface="+mn-lt"/>
              </a:rPr>
              <a:t>separate completed form</a:t>
            </a:r>
            <a:r>
              <a:rPr lang="en-US" sz="1400">
                <a:ea typeface="+mn-lt"/>
                <a:cs typeface="+mn-lt"/>
              </a:rPr>
              <a:t> for </a:t>
            </a:r>
            <a:r>
              <a:rPr lang="en-US" sz="1400" u="sng">
                <a:ea typeface="+mn-lt"/>
                <a:cs typeface="+mn-lt"/>
              </a:rPr>
              <a:t>each</a:t>
            </a:r>
            <a:r>
              <a:rPr lang="en-US" sz="1400">
                <a:ea typeface="+mn-lt"/>
                <a:cs typeface="+mn-lt"/>
              </a:rPr>
              <a:t> adult member of a case; documents when all 15 CO topics were provided, the person providing orientation, and the person providing interpretation if needed. </a:t>
            </a:r>
          </a:p>
          <a:p>
            <a:pPr marL="342900" indent="-342900">
              <a:buFont typeface="Arial" panose="020B0604020202020204" pitchFamily="34" charset="0"/>
              <a:buChar char="•"/>
            </a:pPr>
            <a:endParaRPr lang="en-US" sz="1400">
              <a:ea typeface="+mn-lt"/>
              <a:cs typeface="+mn-lt"/>
            </a:endParaRPr>
          </a:p>
          <a:p>
            <a:pPr marL="342900" indent="-342900">
              <a:buFont typeface="Arial" panose="020B0604020202020204" pitchFamily="34" charset="0"/>
              <a:buChar char="•"/>
            </a:pPr>
            <a:r>
              <a:rPr lang="en-US" sz="1400">
                <a:ea typeface="+mn-lt"/>
                <a:cs typeface="+mn-lt"/>
              </a:rPr>
              <a:t>A case note for each adult member of the case, </a:t>
            </a:r>
            <a:r>
              <a:rPr lang="en-US" sz="1400" u="sng">
                <a:ea typeface="+mn-lt"/>
                <a:cs typeface="+mn-lt"/>
              </a:rPr>
              <a:t>OR </a:t>
            </a:r>
            <a:r>
              <a:rPr lang="en-US" sz="1400">
                <a:ea typeface="+mn-lt"/>
                <a:cs typeface="+mn-lt"/>
              </a:rPr>
              <a:t>a combined case note that clearly references each adult, documenting the completion of all 15 CO topics, as outlined in the CA, and referral back to the CO Checklist (RF-23).</a:t>
            </a:r>
          </a:p>
          <a:p>
            <a:pPr marL="342900" indent="-342900">
              <a:buFont typeface="Arial" panose="020B0604020202020204" pitchFamily="34" charset="0"/>
              <a:buChar char="•"/>
            </a:pPr>
            <a:endParaRPr lang="en-US" sz="1400">
              <a:ea typeface="+mn-lt"/>
              <a:cs typeface="+mn-lt"/>
            </a:endParaRPr>
          </a:p>
          <a:p>
            <a:pPr marL="342900" indent="-342900">
              <a:buFont typeface="Arial" panose="020B0604020202020204" pitchFamily="34" charset="0"/>
              <a:buChar char="•"/>
            </a:pPr>
            <a:r>
              <a:rPr lang="en-US" sz="1400">
                <a:ea typeface="+mn-lt"/>
                <a:cs typeface="+mn-lt"/>
              </a:rPr>
              <a:t>Note the </a:t>
            </a:r>
            <a:r>
              <a:rPr lang="en-US" sz="1400">
                <a:solidFill>
                  <a:srgbClr val="00765A"/>
                </a:solidFill>
                <a:ea typeface="+mn-lt"/>
                <a:cs typeface="+mn-lt"/>
              </a:rPr>
              <a:t>USCCB/MRS R&amp;P Case File Monitoring Tool (RF-24) </a:t>
            </a:r>
            <a:r>
              <a:rPr lang="en-US" sz="1400">
                <a:ea typeface="+mn-lt"/>
                <a:cs typeface="+mn-lt"/>
              </a:rPr>
              <a:t>needs to be updated to reflect that the CO Checklist is now </a:t>
            </a:r>
            <a:r>
              <a:rPr lang="en-US" sz="1400" b="1">
                <a:ea typeface="+mn-lt"/>
                <a:cs typeface="+mn-lt"/>
              </a:rPr>
              <a:t>required – stay tuned!</a:t>
            </a:r>
          </a:p>
          <a:p>
            <a:endParaRPr lang="en-US">
              <a:ea typeface="+mn-lt"/>
              <a:cs typeface="+mn-lt"/>
            </a:endParaRPr>
          </a:p>
          <a:p>
            <a:pPr marL="342900" indent="-342900">
              <a:buFont typeface="Arial" panose="020B0604020202020204" pitchFamily="34" charset="0"/>
              <a:buChar char="•"/>
            </a:pPr>
            <a:endParaRPr lang="en-US">
              <a:latin typeface="Calibri"/>
              <a:ea typeface="Open Sans" panose="020B0606030504020204" pitchFamily="34" charset="0"/>
              <a:cs typeface="Calibri"/>
            </a:endParaRPr>
          </a:p>
        </p:txBody>
      </p:sp>
      <p:pic>
        <p:nvPicPr>
          <p:cNvPr id="3" name="Picture 4" descr="Chart, table&#10;&#10;Description automatically generated">
            <a:extLst>
              <a:ext uri="{FF2B5EF4-FFF2-40B4-BE49-F238E27FC236}">
                <a16:creationId xmlns:a16="http://schemas.microsoft.com/office/drawing/2014/main" id="{63BA5978-2B9F-4588-B6A0-47E10CBEA080}"/>
              </a:ext>
            </a:extLst>
          </p:cNvPr>
          <p:cNvPicPr>
            <a:picLocks noChangeAspect="1"/>
          </p:cNvPicPr>
          <p:nvPr/>
        </p:nvPicPr>
        <p:blipFill>
          <a:blip r:embed="rId5"/>
          <a:stretch>
            <a:fillRect/>
          </a:stretch>
        </p:blipFill>
        <p:spPr>
          <a:xfrm>
            <a:off x="635174" y="2756439"/>
            <a:ext cx="2800610" cy="3447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6" descr="Shape&#10;&#10;Description automatically generated">
            <a:extLst>
              <a:ext uri="{FF2B5EF4-FFF2-40B4-BE49-F238E27FC236}">
                <a16:creationId xmlns:a16="http://schemas.microsoft.com/office/drawing/2014/main" id="{03EBEFEF-6750-47BC-9151-5E3C740CCD97}"/>
              </a:ext>
            </a:extLst>
          </p:cNvPr>
          <p:cNvPicPr>
            <a:picLocks noChangeAspect="1"/>
          </p:cNvPicPr>
          <p:nvPr/>
        </p:nvPicPr>
        <p:blipFill>
          <a:blip r:embed="rId6"/>
          <a:stretch>
            <a:fillRect/>
          </a:stretch>
        </p:blipFill>
        <p:spPr>
          <a:xfrm>
            <a:off x="3751676" y="2761920"/>
            <a:ext cx="2600042" cy="3447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04F7A5B8-3D6A-4F17-89E1-81805772C75C}"/>
              </a:ext>
            </a:extLst>
          </p:cNvPr>
          <p:cNvSpPr>
            <a:spLocks noGrp="1"/>
          </p:cNvSpPr>
          <p:nvPr>
            <p:ph type="sldNum" sz="quarter" idx="12"/>
          </p:nvPr>
        </p:nvSpPr>
        <p:spPr/>
        <p:txBody>
          <a:bodyPr/>
          <a:lstStyle/>
          <a:p>
            <a:fld id="{A5AC7532-7E1C-4B54-8A49-BCFC0D060E00}" type="slidenum">
              <a:rPr lang="en-US" smtClean="0"/>
              <a:t>9</a:t>
            </a:fld>
            <a:endParaRPr lang="en-US"/>
          </a:p>
        </p:txBody>
      </p:sp>
      <p:pic>
        <p:nvPicPr>
          <p:cNvPr id="14" name="Graphic 13" descr="Warning">
            <a:extLst>
              <a:ext uri="{FF2B5EF4-FFF2-40B4-BE49-F238E27FC236}">
                <a16:creationId xmlns:a16="http://schemas.microsoft.com/office/drawing/2014/main" id="{FA38583D-EBFC-4104-83CB-198C12A088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19955" y="5805054"/>
            <a:ext cx="324058" cy="324058"/>
          </a:xfrm>
          <a:prstGeom prst="rect">
            <a:avLst/>
          </a:prstGeom>
        </p:spPr>
      </p:pic>
    </p:spTree>
    <p:custDataLst>
      <p:tags r:id="rId1"/>
    </p:custDataLst>
    <p:extLst>
      <p:ext uri="{BB962C8B-B14F-4D97-AF65-F5344CB8AC3E}">
        <p14:creationId xmlns:p14="http://schemas.microsoft.com/office/powerpoint/2010/main" val="4050288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8D7F41F4E86F45AD9C754481DAB2D8" ma:contentTypeVersion="13" ma:contentTypeDescription="Create a new document." ma:contentTypeScope="" ma:versionID="aa617fff7260c6e44c049f39e546bf25">
  <xsd:schema xmlns:xsd="http://www.w3.org/2001/XMLSchema" xmlns:xs="http://www.w3.org/2001/XMLSchema" xmlns:p="http://schemas.microsoft.com/office/2006/metadata/properties" xmlns:ns3="6adc38ce-6422-4820-9088-34b4ebffebfe" xmlns:ns4="65022ee0-874b-416e-9913-754acb0744f6" targetNamespace="http://schemas.microsoft.com/office/2006/metadata/properties" ma:root="true" ma:fieldsID="31a5c0d4c94381d64ba78f579e7f1e4f" ns3:_="" ns4:_="">
    <xsd:import namespace="6adc38ce-6422-4820-9088-34b4ebffebfe"/>
    <xsd:import namespace="65022ee0-874b-416e-9913-754acb0744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c38ce-6422-4820-9088-34b4ebffeb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022ee0-874b-416e-9913-754acb0744f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2.xml><?xml version="1.0" encoding="utf-8"?>
<ds:datastoreItem xmlns:ds="http://schemas.openxmlformats.org/officeDocument/2006/customXml" ds:itemID="{03E5005D-F927-4E14-BC98-7D405BE01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c38ce-6422-4820-9088-34b4ebffebfe"/>
    <ds:schemaRef ds:uri="65022ee0-874b-416e-9913-754acb074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14A009-F8B2-48C3-AF20-BF859823E61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TotalTime>
  <Words>3244</Words>
  <Application>Microsoft Office PowerPoint</Application>
  <PresentationFormat>Widescreen</PresentationFormat>
  <Paragraphs>416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Arial,Sans-Serif</vt:lpstr>
      <vt:lpstr>Calibri</vt:lpstr>
      <vt:lpstr>Calibri Light</vt:lpstr>
      <vt:lpstr>Open Sans</vt:lpstr>
      <vt:lpstr>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Peyton Smith</cp:lastModifiedBy>
  <cp:revision>2</cp:revision>
  <dcterms:created xsi:type="dcterms:W3CDTF">2020-10-22T16:02:30Z</dcterms:created>
  <dcterms:modified xsi:type="dcterms:W3CDTF">2021-01-14T20:14:06Z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0x0101009F8D7F41F4E86F45AD9C754481DAB2D8</vt:lpwstr>
  </property>
  <property fmtid="{D5CDD505-2E9C-101B-9397-08002B2CF9AE}" pid="3" name="ArticulateGUID">
    <vt:lpwstr>B92EF7EA-82E7-4801-A030-36380A02AB24</vt:lpwstr>
  </property>
  <property fmtid="{D5CDD505-2E9C-101B-9397-08002B2CF9AE}" pid="4" name="ArticulatePath">
    <vt:lpwstr>https://usccb-my.sharepoint.com/personal/psmith_usccb_org/Documents/Webinars/FY2021/Cultural Orientation Documentation/CO Documentation Webinar</vt:lpwstr>
  </property>
</Properties>
</file>