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74" r:id="rId5"/>
    <p:sldId id="260" r:id="rId6"/>
    <p:sldId id="258" r:id="rId7"/>
    <p:sldId id="267" r:id="rId8"/>
    <p:sldId id="304" r:id="rId9"/>
    <p:sldId id="289" r:id="rId10"/>
    <p:sldId id="263" r:id="rId11"/>
    <p:sldId id="290" r:id="rId12"/>
    <p:sldId id="291" r:id="rId13"/>
    <p:sldId id="303" r:id="rId14"/>
    <p:sldId id="300" r:id="rId15"/>
    <p:sldId id="301" r:id="rId16"/>
    <p:sldId id="295" r:id="rId17"/>
    <p:sldId id="302" r:id="rId18"/>
    <p:sldId id="294" r:id="rId19"/>
    <p:sldId id="305" r:id="rId20"/>
    <p:sldId id="296" r:id="rId21"/>
    <p:sldId id="297" r:id="rId22"/>
    <p:sldId id="298" r:id="rId23"/>
    <p:sldId id="299" r:id="rId24"/>
    <p:sldId id="265" r:id="rId25"/>
    <p:sldId id="292" r:id="rId26"/>
    <p:sldId id="293" r:id="rId27"/>
    <p:sldId id="287" r:id="rId28"/>
    <p:sldId id="307" r:id="rId29"/>
    <p:sldId id="27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9494"/>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5" autoAdjust="0"/>
    <p:restoredTop sz="46829" autoAdjust="0"/>
  </p:normalViewPr>
  <p:slideViewPr>
    <p:cSldViewPr snapToGrid="0">
      <p:cViewPr varScale="1">
        <p:scale>
          <a:sx n="31" d="100"/>
          <a:sy n="31" d="100"/>
        </p:scale>
        <p:origin x="195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7</a:t>
            </a:fld>
            <a:endParaRPr lang="en-US"/>
          </a:p>
        </p:txBody>
      </p:sp>
    </p:spTree>
    <p:extLst>
      <p:ext uri="{BB962C8B-B14F-4D97-AF65-F5344CB8AC3E}">
        <p14:creationId xmlns:p14="http://schemas.microsoft.com/office/powerpoint/2010/main" val="2038185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21</a:t>
            </a:fld>
            <a:endParaRPr lang="en-US" dirty="0"/>
          </a:p>
        </p:txBody>
      </p:sp>
    </p:spTree>
    <p:extLst>
      <p:ext uri="{BB962C8B-B14F-4D97-AF65-F5344CB8AC3E}">
        <p14:creationId xmlns:p14="http://schemas.microsoft.com/office/powerpoint/2010/main" val="1229400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22</a:t>
            </a:fld>
            <a:endParaRPr lang="en-US"/>
          </a:p>
        </p:txBody>
      </p:sp>
    </p:spTree>
    <p:extLst>
      <p:ext uri="{BB962C8B-B14F-4D97-AF65-F5344CB8AC3E}">
        <p14:creationId xmlns:p14="http://schemas.microsoft.com/office/powerpoint/2010/main" val="2120057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23</a:t>
            </a:fld>
            <a:endParaRPr lang="en-US"/>
          </a:p>
        </p:txBody>
      </p:sp>
    </p:spTree>
    <p:extLst>
      <p:ext uri="{BB962C8B-B14F-4D97-AF65-F5344CB8AC3E}">
        <p14:creationId xmlns:p14="http://schemas.microsoft.com/office/powerpoint/2010/main" val="2166522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24</a:t>
            </a:fld>
            <a:endParaRPr lang="en-US"/>
          </a:p>
        </p:txBody>
      </p:sp>
    </p:spTree>
    <p:extLst>
      <p:ext uri="{BB962C8B-B14F-4D97-AF65-F5344CB8AC3E}">
        <p14:creationId xmlns:p14="http://schemas.microsoft.com/office/powerpoint/2010/main" val="766366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25</a:t>
            </a:fld>
            <a:endParaRPr lang="en-US"/>
          </a:p>
        </p:txBody>
      </p:sp>
    </p:spTree>
    <p:extLst>
      <p:ext uri="{BB962C8B-B14F-4D97-AF65-F5344CB8AC3E}">
        <p14:creationId xmlns:p14="http://schemas.microsoft.com/office/powerpoint/2010/main" val="3927375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26</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12/9/2020</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12/9/2020</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C437C7-74EA-4953-9A0D-B9E06926F613}"/>
              </a:ext>
            </a:extLst>
          </p:cNvPr>
          <p:cNvSpPr txBox="1"/>
          <p:nvPr/>
        </p:nvSpPr>
        <p:spPr>
          <a:xfrm>
            <a:off x="9370031" y="337175"/>
            <a:ext cx="2245926"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December 10, 2020</a:t>
            </a: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3"/>
          <a:srcRect/>
          <a:stretch>
            <a:fillRect/>
          </a:stretch>
        </p:blipFill>
        <p:spPr>
          <a:xfrm>
            <a:off x="9624772" y="3253757"/>
            <a:ext cx="622911" cy="1001409"/>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4"/>
          <a:srcRect l="958" t="958" r="2927" b="627"/>
          <a:stretch>
            <a:fillRect/>
          </a:stretch>
        </p:blipFill>
        <p:spPr>
          <a:xfrm>
            <a:off x="9691165" y="4575393"/>
            <a:ext cx="694834" cy="2138256"/>
          </a:xfrm>
          <a:prstGeom prst="rect">
            <a:avLst/>
          </a:prstGeom>
        </p:spPr>
      </p:pic>
      <p:sp>
        <p:nvSpPr>
          <p:cNvPr id="10" name="TextBox 9">
            <a:extLst>
              <a:ext uri="{FF2B5EF4-FFF2-40B4-BE49-F238E27FC236}">
                <a16:creationId xmlns:a16="http://schemas.microsoft.com/office/drawing/2014/main" id="{D32512CE-1342-45EB-862F-670FFF10EF84}"/>
              </a:ext>
            </a:extLst>
          </p:cNvPr>
          <p:cNvSpPr txBox="1"/>
          <p:nvPr/>
        </p:nvSpPr>
        <p:spPr>
          <a:xfrm>
            <a:off x="1" y="2101798"/>
            <a:ext cx="12191999" cy="2062103"/>
          </a:xfrm>
          <a:prstGeom prst="rect">
            <a:avLst/>
          </a:prstGeom>
          <a:noFill/>
        </p:spPr>
        <p:txBody>
          <a:bodyPr wrap="square" lIns="91440" tIns="45720" rIns="91440" bIns="45720" rtlCol="0" anchor="t">
            <a:spAutoFit/>
          </a:bodyPr>
          <a:lstStyle/>
          <a:p>
            <a:pPr algn="ctr"/>
            <a:r>
              <a:rPr lang="en-US" sz="4000" b="1" dirty="0">
                <a:latin typeface="Open Sans"/>
                <a:ea typeface="Open Sans" panose="020B0606030504020204" pitchFamily="34" charset="0"/>
                <a:cs typeface="Open Sans" panose="020B0606030504020204" pitchFamily="34" charset="0"/>
              </a:rPr>
              <a:t>Working with </a:t>
            </a:r>
          </a:p>
          <a:p>
            <a:pPr algn="ctr"/>
            <a:r>
              <a:rPr lang="en-US" sz="4000" b="1" dirty="0">
                <a:latin typeface="Open Sans"/>
                <a:ea typeface="Open Sans" panose="020B0606030504020204" pitchFamily="34" charset="0"/>
                <a:cs typeface="Open Sans" panose="020B0606030504020204" pitchFamily="34" charset="0"/>
              </a:rPr>
              <a:t>Refugee State Coordinators</a:t>
            </a:r>
          </a:p>
          <a:p>
            <a:pPr algn="ctr"/>
            <a:r>
              <a:rPr lang="en-US" sz="1600" dirty="0">
                <a:latin typeface="Open Sans"/>
                <a:ea typeface="Open Sans" panose="020B0606030504020204" pitchFamily="34" charset="0"/>
                <a:cs typeface="Open Sans" panose="020B0606030504020204" pitchFamily="34" charset="0"/>
              </a:rPr>
              <a:t>A Webinar for Remote Placement Community Partners</a:t>
            </a:r>
          </a:p>
          <a:p>
            <a:pPr algn="ctr"/>
            <a:r>
              <a:rPr lang="en-US" sz="1600" b="1" dirty="0">
                <a:latin typeface="Open Sans"/>
                <a:ea typeface="Open Sans" panose="020B0606030504020204" pitchFamily="34" charset="0"/>
                <a:cs typeface="Open Sans" panose="020B0606030504020204" pitchFamily="34" charset="0"/>
              </a:rPr>
              <a:t>Facilitator: Elizabeth Cirin Cione</a:t>
            </a:r>
          </a:p>
          <a:p>
            <a:pPr algn="ctr"/>
            <a:r>
              <a:rPr lang="en-US" sz="1600" b="1" dirty="0">
                <a:latin typeface="Open Sans"/>
                <a:ea typeface="Open Sans" panose="020B0606030504020204" pitchFamily="34" charset="0"/>
                <a:cs typeface="Open Sans" panose="020B0606030504020204" pitchFamily="34" charset="0"/>
              </a:rPr>
              <a:t>Remote Placement Coordinator</a:t>
            </a:r>
            <a:endParaRPr lang="en-US" sz="16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5"/>
          <a:srcRect/>
          <a:stretch>
            <a:fillRect/>
          </a:stretch>
        </p:blipFill>
        <p:spPr>
          <a:xfrm>
            <a:off x="8906481" y="3400660"/>
            <a:ext cx="1740649" cy="2028299"/>
          </a:xfrm>
          <a:prstGeom prst="rect">
            <a:avLst/>
          </a:prstGeom>
        </p:spPr>
      </p:pic>
    </p:spTree>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FE5A02-6628-420E-B275-F067233B51A9}"/>
              </a:ext>
            </a:extLst>
          </p:cNvPr>
          <p:cNvSpPr txBox="1"/>
          <p:nvPr/>
        </p:nvSpPr>
        <p:spPr>
          <a:xfrm>
            <a:off x="798951" y="2532340"/>
            <a:ext cx="3538158" cy="1323439"/>
          </a:xfrm>
          <a:prstGeom prst="rect">
            <a:avLst/>
          </a:prstGeom>
          <a:noFill/>
        </p:spPr>
        <p:txBody>
          <a:bodyPr wrap="square" rtlCol="0">
            <a:spAutoFit/>
          </a:bodyPr>
          <a:lstStyle/>
          <a:p>
            <a:r>
              <a:rPr lang="en-US" sz="4000" b="1" dirty="0">
                <a:latin typeface="Open Sans" panose="020B0606030504020204" pitchFamily="34" charset="0"/>
                <a:ea typeface="Open Sans" panose="020B0606030504020204" pitchFamily="34" charset="0"/>
                <a:cs typeface="Open Sans" panose="020B0606030504020204" pitchFamily="34" charset="0"/>
              </a:rPr>
              <a:t>Strategies for Engagement</a:t>
            </a: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Oval 9">
            <a:extLst>
              <a:ext uri="{FF2B5EF4-FFF2-40B4-BE49-F238E27FC236}">
                <a16:creationId xmlns:a16="http://schemas.microsoft.com/office/drawing/2014/main" id="{071FE820-CEDE-41E3-A008-3D5E65517D92}"/>
              </a:ext>
            </a:extLst>
          </p:cNvPr>
          <p:cNvSpPr/>
          <p:nvPr/>
        </p:nvSpPr>
        <p:spPr>
          <a:xfrm>
            <a:off x="5229766" y="19482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1</a:t>
            </a:r>
          </a:p>
        </p:txBody>
      </p:sp>
      <p:sp>
        <p:nvSpPr>
          <p:cNvPr id="11" name="Rectangle: Rounded Corners 10">
            <a:extLst>
              <a:ext uri="{FF2B5EF4-FFF2-40B4-BE49-F238E27FC236}">
                <a16:creationId xmlns:a16="http://schemas.microsoft.com/office/drawing/2014/main" id="{5836CF5A-AFD0-4897-B405-3B5164721B14}"/>
              </a:ext>
            </a:extLst>
          </p:cNvPr>
          <p:cNvSpPr/>
          <p:nvPr/>
        </p:nvSpPr>
        <p:spPr>
          <a:xfrm>
            <a:off x="6096000" y="1749332"/>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Establish regular communication</a:t>
            </a:r>
          </a:p>
        </p:txBody>
      </p:sp>
      <p:sp>
        <p:nvSpPr>
          <p:cNvPr id="14" name="Oval 13">
            <a:extLst>
              <a:ext uri="{FF2B5EF4-FFF2-40B4-BE49-F238E27FC236}">
                <a16:creationId xmlns:a16="http://schemas.microsoft.com/office/drawing/2014/main" id="{A9C5F257-C6F8-4600-B637-AEFF447306D5}"/>
              </a:ext>
            </a:extLst>
          </p:cNvPr>
          <p:cNvSpPr/>
          <p:nvPr/>
        </p:nvSpPr>
        <p:spPr>
          <a:xfrm>
            <a:off x="5229766" y="3129373"/>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2</a:t>
            </a:r>
          </a:p>
        </p:txBody>
      </p:sp>
      <p:sp>
        <p:nvSpPr>
          <p:cNvPr id="15" name="Rectangle: Rounded Corners 14">
            <a:extLst>
              <a:ext uri="{FF2B5EF4-FFF2-40B4-BE49-F238E27FC236}">
                <a16:creationId xmlns:a16="http://schemas.microsoft.com/office/drawing/2014/main" id="{5111615A-219C-4709-8D1F-AEC7FDEF256C}"/>
              </a:ext>
            </a:extLst>
          </p:cNvPr>
          <p:cNvSpPr/>
          <p:nvPr/>
        </p:nvSpPr>
        <p:spPr>
          <a:xfrm>
            <a:off x="6096000" y="2930467"/>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Manage expectations</a:t>
            </a:r>
          </a:p>
        </p:txBody>
      </p:sp>
      <p:sp>
        <p:nvSpPr>
          <p:cNvPr id="16" name="Oval 15">
            <a:extLst>
              <a:ext uri="{FF2B5EF4-FFF2-40B4-BE49-F238E27FC236}">
                <a16:creationId xmlns:a16="http://schemas.microsoft.com/office/drawing/2014/main" id="{DC57F638-93B8-49BB-9897-6A516F941556}"/>
              </a:ext>
            </a:extLst>
          </p:cNvPr>
          <p:cNvSpPr/>
          <p:nvPr/>
        </p:nvSpPr>
        <p:spPr>
          <a:xfrm>
            <a:off x="5229766" y="431640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3</a:t>
            </a:r>
          </a:p>
        </p:txBody>
      </p:sp>
      <p:sp>
        <p:nvSpPr>
          <p:cNvPr id="17" name="Rectangle: Rounded Corners 16">
            <a:extLst>
              <a:ext uri="{FF2B5EF4-FFF2-40B4-BE49-F238E27FC236}">
                <a16:creationId xmlns:a16="http://schemas.microsoft.com/office/drawing/2014/main" id="{438A4D79-0842-4490-98FE-1204394CE324}"/>
              </a:ext>
            </a:extLst>
          </p:cNvPr>
          <p:cNvSpPr/>
          <p:nvPr/>
        </p:nvSpPr>
        <p:spPr>
          <a:xfrm>
            <a:off x="6066438" y="4111602"/>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Collaborate on problems</a:t>
            </a:r>
          </a:p>
        </p:txBody>
      </p:sp>
      <p:pic>
        <p:nvPicPr>
          <p:cNvPr id="12" name="Graphic 11" descr="Chat">
            <a:extLst>
              <a:ext uri="{FF2B5EF4-FFF2-40B4-BE49-F238E27FC236}">
                <a16:creationId xmlns:a16="http://schemas.microsoft.com/office/drawing/2014/main" id="{4A448A67-617A-4F19-96F8-3D4B20750C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10830" y="4111602"/>
            <a:ext cx="914400" cy="914400"/>
          </a:xfrm>
          <a:prstGeom prst="rect">
            <a:avLst/>
          </a:prstGeom>
        </p:spPr>
      </p:pic>
    </p:spTree>
    <p:extLst>
      <p:ext uri="{BB962C8B-B14F-4D97-AF65-F5344CB8AC3E}">
        <p14:creationId xmlns:p14="http://schemas.microsoft.com/office/powerpoint/2010/main" val="78986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968693"/>
            <a:ext cx="10942841"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Establishing Regular Communication</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8" y="1738135"/>
            <a:ext cx="10949173" cy="1005986"/>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Establishing regular communication is a great step to engaging productively with your SRC/SRHC.</a:t>
            </a:r>
          </a:p>
          <a:p>
            <a:endParaRPr lang="en-US" sz="2000" dirty="0">
              <a:solidFill>
                <a:schemeClr val="bg1"/>
              </a:solidFill>
            </a:endParaRPr>
          </a:p>
          <a:p>
            <a:r>
              <a:rPr lang="en-US" sz="2000" dirty="0">
                <a:solidFill>
                  <a:schemeClr val="bg1"/>
                </a:solidFill>
              </a:rPr>
              <a:t>Below are three examples of current communication models:</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30055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Example #1: A former affiliate closed a few years ago and subsequently become a community partner. As arrivals have recently increased to this partner, the SRC wants to be in frequent communication. The agency has a standing monthly call with the SRC/SRHC. The partner is invited to participate in state-wide meeting and does so when possible.</a:t>
            </a:r>
          </a:p>
          <a:p>
            <a:endParaRPr lang="en-US" sz="1600" dirty="0">
              <a:solidFill>
                <a:schemeClr val="tx1"/>
              </a:solidFill>
            </a:endParaRPr>
          </a:p>
          <a:p>
            <a:r>
              <a:rPr lang="en-US" sz="1600" dirty="0">
                <a:solidFill>
                  <a:schemeClr val="tx1"/>
                </a:solidFill>
              </a:rPr>
              <a:t>Example #2: A once larger community partner now resettles 1-3 cases per year. Communication between the state and partner used to be more frequent but has since declined. The SRC is aware of the systems that are in place to serve cases and asks that the partner reach out if arrivals increase. The partner sends annual updates to the SRC and SRHC.</a:t>
            </a:r>
          </a:p>
          <a:p>
            <a:endParaRPr lang="en-US" sz="1600" dirty="0">
              <a:solidFill>
                <a:schemeClr val="tx1"/>
              </a:solidFill>
            </a:endParaRPr>
          </a:p>
          <a:p>
            <a:r>
              <a:rPr lang="en-US" sz="1600" dirty="0">
                <a:solidFill>
                  <a:schemeClr val="tx1"/>
                </a:solidFill>
              </a:rPr>
              <a:t>Example #3: A community partner has a variety of state programming and is in regular communication with state officials but not necessarily the SRC. However, the partner and SRC communicate on an as-needed basis or when issues arise. </a:t>
            </a: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54002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397193"/>
            <a:ext cx="8376957" cy="1446550"/>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Establishing Ongoing Communication:</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1940312"/>
            <a:ext cx="10949173" cy="442693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solidFill>
                  <a:schemeClr val="tx1"/>
                </a:solidFill>
              </a:rPr>
              <a:t>Reach out to your SRC/SRHC and establish some form of regular communication</a:t>
            </a:r>
          </a:p>
          <a:p>
            <a:pPr marL="800100" lvl="1" indent="-342900">
              <a:buFont typeface="Arial" panose="020B0604020202020204" pitchFamily="34" charset="0"/>
              <a:buChar char="•"/>
            </a:pPr>
            <a:r>
              <a:rPr lang="en-US" sz="2000" dirty="0">
                <a:solidFill>
                  <a:schemeClr val="tx1"/>
                </a:solidFill>
              </a:rPr>
              <a:t>Methods and frequencies WILL look different for each partner!</a:t>
            </a:r>
          </a:p>
          <a:p>
            <a:pPr marL="342900" indent="-342900">
              <a:buFont typeface="Arial" panose="020B0604020202020204" pitchFamily="34" charset="0"/>
              <a:buChar char="•"/>
            </a:pPr>
            <a:r>
              <a:rPr lang="en-US" sz="2000" dirty="0">
                <a:solidFill>
                  <a:schemeClr val="tx1"/>
                </a:solidFill>
              </a:rPr>
              <a:t>Topics for conversation/updates can include:</a:t>
            </a:r>
          </a:p>
          <a:p>
            <a:pPr marL="800100" lvl="1" indent="-342900">
              <a:buFont typeface="Arial" panose="020B0604020202020204" pitchFamily="34" charset="0"/>
              <a:buChar char="•"/>
            </a:pPr>
            <a:r>
              <a:rPr lang="en-US" sz="2000" dirty="0">
                <a:solidFill>
                  <a:schemeClr val="tx1"/>
                </a:solidFill>
              </a:rPr>
              <a:t>Year to date arrivals/statistics</a:t>
            </a:r>
          </a:p>
          <a:p>
            <a:pPr marL="800100" lvl="1" indent="-342900">
              <a:buFont typeface="Arial" panose="020B0604020202020204" pitchFamily="34" charset="0"/>
              <a:buChar char="•"/>
            </a:pPr>
            <a:r>
              <a:rPr lang="en-US" sz="2000" dirty="0">
                <a:solidFill>
                  <a:schemeClr val="tx1"/>
                </a:solidFill>
              </a:rPr>
              <a:t>Trends identified amongst arrivals (U.S. Tie locations, nationalities, ethnicities, average family size, language, common medical conditions, etc.) </a:t>
            </a:r>
          </a:p>
          <a:p>
            <a:pPr lvl="2"/>
            <a:r>
              <a:rPr lang="en-US" sz="2000" b="1" dirty="0">
                <a:solidFill>
                  <a:srgbClr val="FF0000"/>
                </a:solidFill>
              </a:rPr>
              <a:t>Reminder: keep general</a:t>
            </a:r>
          </a:p>
          <a:p>
            <a:pPr marL="800100" lvl="1" indent="-342900">
              <a:buFont typeface="Arial" panose="020B0604020202020204" pitchFamily="34" charset="0"/>
              <a:buChar char="•"/>
            </a:pPr>
            <a:r>
              <a:rPr lang="en-US" sz="2000" dirty="0">
                <a:solidFill>
                  <a:schemeClr val="tx1"/>
                </a:solidFill>
              </a:rPr>
              <a:t>Collaboration efforts with local stakeholders (education, social services, public safety, local government)</a:t>
            </a:r>
          </a:p>
          <a:p>
            <a:pPr marL="800100" lvl="1" indent="-342900">
              <a:buFont typeface="Arial" panose="020B0604020202020204" pitchFamily="34" charset="0"/>
              <a:buChar char="•"/>
            </a:pPr>
            <a:r>
              <a:rPr lang="en-US" sz="2000" dirty="0">
                <a:solidFill>
                  <a:schemeClr val="tx1"/>
                </a:solidFill>
              </a:rPr>
              <a:t>Challenges preventing adequate resettlement</a:t>
            </a:r>
          </a:p>
          <a:p>
            <a:pPr marL="800100" lvl="1" indent="-342900">
              <a:buFont typeface="Arial" panose="020B0604020202020204" pitchFamily="34" charset="0"/>
              <a:buChar char="•"/>
            </a:pPr>
            <a:r>
              <a:rPr lang="en-US" sz="2000" dirty="0">
                <a:solidFill>
                  <a:schemeClr val="tx1"/>
                </a:solidFill>
              </a:rPr>
              <a:t>Request for trainings/information</a:t>
            </a:r>
          </a:p>
          <a:p>
            <a:pPr marL="800100" lvl="1" indent="-342900">
              <a:buFont typeface="Arial" panose="020B0604020202020204" pitchFamily="34" charset="0"/>
              <a:buChar char="•"/>
            </a:pPr>
            <a:r>
              <a:rPr lang="en-US" sz="2000" dirty="0">
                <a:solidFill>
                  <a:schemeClr val="tx1"/>
                </a:solidFill>
              </a:rPr>
              <a:t>How your agency and local area are handling COVID-19</a:t>
            </a:r>
          </a:p>
          <a:p>
            <a:pPr marL="342900" indent="-342900">
              <a:buFont typeface="Arial" panose="020B0604020202020204" pitchFamily="34" charset="0"/>
              <a:buChar char="•"/>
            </a:pPr>
            <a:endParaRPr lang="en-US" sz="2000" dirty="0">
              <a:solidFill>
                <a:schemeClr val="tx1"/>
              </a:solidFill>
            </a:endParaRP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9308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8376957"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Strategies for Communication:</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1940312"/>
            <a:ext cx="10949173" cy="442693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solidFill>
                  <a:schemeClr val="tx1"/>
                </a:solidFill>
              </a:rPr>
              <a:t>Keep SRC/SRHC informed of new staff and staff departures, as well as any major changes in agency programming or local area initiatives</a:t>
            </a:r>
          </a:p>
          <a:p>
            <a:pPr marL="342900" indent="-342900">
              <a:buFont typeface="Arial" panose="020B0604020202020204" pitchFamily="34" charset="0"/>
              <a:buChar char="•"/>
            </a:pPr>
            <a:r>
              <a:rPr lang="en-US" sz="2000" dirty="0">
                <a:solidFill>
                  <a:schemeClr val="tx1"/>
                </a:solidFill>
              </a:rPr>
              <a:t>Invite SRC/SRHC to participate or call into local meetings, presentations or information sessions relevant to refugee resettlement</a:t>
            </a:r>
          </a:p>
          <a:p>
            <a:pPr marL="342900" indent="-342900">
              <a:buFont typeface="Arial" panose="020B0604020202020204" pitchFamily="34" charset="0"/>
              <a:buChar char="•"/>
            </a:pPr>
            <a:r>
              <a:rPr lang="en-US" sz="2000" dirty="0">
                <a:solidFill>
                  <a:schemeClr val="tx1"/>
                </a:solidFill>
              </a:rPr>
              <a:t>Use the new fiscal year, new year, or World Refugee Day as an opportunity to connect</a:t>
            </a:r>
          </a:p>
          <a:p>
            <a:pPr marL="342900" indent="-342900">
              <a:buFont typeface="Arial" panose="020B0604020202020204" pitchFamily="34" charset="0"/>
              <a:buChar char="•"/>
            </a:pPr>
            <a:r>
              <a:rPr lang="en-US" sz="2000" dirty="0">
                <a:solidFill>
                  <a:schemeClr val="tx1"/>
                </a:solidFill>
              </a:rPr>
              <a:t>Ask if there are state-wide or regional meetings (QC or otherwise) that you can participate in</a:t>
            </a:r>
          </a:p>
          <a:p>
            <a:pPr marL="342900" indent="-342900">
              <a:buFont typeface="Arial" panose="020B0604020202020204" pitchFamily="34" charset="0"/>
              <a:buChar char="•"/>
            </a:pPr>
            <a:r>
              <a:rPr lang="en-US" sz="2000" dirty="0">
                <a:solidFill>
                  <a:schemeClr val="tx1"/>
                </a:solidFill>
              </a:rPr>
              <a:t>Share your successes!</a:t>
            </a:r>
          </a:p>
        </p:txBody>
      </p:sp>
    </p:spTree>
    <p:extLst>
      <p:ext uri="{BB962C8B-B14F-4D97-AF65-F5344CB8AC3E}">
        <p14:creationId xmlns:p14="http://schemas.microsoft.com/office/powerpoint/2010/main" val="2379378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8376957"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Managing Expectations</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1940312"/>
            <a:ext cx="10949173" cy="442693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solidFill>
                  <a:schemeClr val="tx1"/>
                </a:solidFill>
              </a:rPr>
              <a:t>Misunderstandings and miscommunications may arise when expectations are not clear</a:t>
            </a:r>
          </a:p>
          <a:p>
            <a:pPr marL="342900" indent="-342900">
              <a:buFont typeface="Arial" panose="020B0604020202020204" pitchFamily="34" charset="0"/>
              <a:buChar char="•"/>
            </a:pPr>
            <a:r>
              <a:rPr lang="en-US" sz="2000" dirty="0">
                <a:solidFill>
                  <a:schemeClr val="tx1"/>
                </a:solidFill>
              </a:rPr>
              <a:t>Not having regular contact with your SRC/SRHC will lead to misplaced expectations</a:t>
            </a:r>
          </a:p>
          <a:p>
            <a:pPr marL="342900" indent="-342900">
              <a:buFont typeface="Arial" panose="020B0604020202020204" pitchFamily="34" charset="0"/>
              <a:buChar char="•"/>
            </a:pPr>
            <a:r>
              <a:rPr lang="en-US" sz="2000" dirty="0">
                <a:solidFill>
                  <a:schemeClr val="tx1"/>
                </a:solidFill>
              </a:rPr>
              <a:t>Being proactive is your best bet!</a:t>
            </a:r>
          </a:p>
          <a:p>
            <a:pPr marL="342900" indent="-342900">
              <a:buFont typeface="Arial" panose="020B0604020202020204" pitchFamily="34" charset="0"/>
              <a:buChar char="•"/>
            </a:pPr>
            <a:r>
              <a:rPr lang="en-US" sz="2000" dirty="0">
                <a:solidFill>
                  <a:schemeClr val="tx1"/>
                </a:solidFill>
              </a:rPr>
              <a:t>Be upfront and clear about your agency’s capacity and what resettlement looks like in your local community</a:t>
            </a:r>
          </a:p>
          <a:p>
            <a:pPr marL="800100" lvl="1" indent="-342900">
              <a:buFont typeface="Arial" panose="020B0604020202020204" pitchFamily="34" charset="0"/>
              <a:buChar char="•"/>
            </a:pPr>
            <a:r>
              <a:rPr lang="en-US" sz="2000" dirty="0">
                <a:solidFill>
                  <a:schemeClr val="tx1"/>
                </a:solidFill>
              </a:rPr>
              <a:t>Monthly calls may not be necessary for sites resettling 3 cases per year</a:t>
            </a:r>
          </a:p>
          <a:p>
            <a:pPr marL="800100" lvl="1"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1639013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Quarterly Consultations</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220694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Are remote placement partners required to participate in quarterly consultations?</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30436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871500" y="3212933"/>
            <a:ext cx="6904139" cy="2862322"/>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Quarterly Consultations (QC) are formalized communication efforts that affiliate offices are required to participate in. These meetings have specific agenda items and attendance requirements that affiliate offices must show compliance with. As of FY 2021, remote placement partners are not required to participate in them.</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SRC/SRHC may invite you to participate in a state or regional call – feel free!</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pic>
        <p:nvPicPr>
          <p:cNvPr id="47" name="Picture 16">
            <a:extLst>
              <a:ext uri="{FF2B5EF4-FFF2-40B4-BE49-F238E27FC236}">
                <a16:creationId xmlns:a16="http://schemas.microsoft.com/office/drawing/2014/main" id="{29E4E4CA-F4A8-4238-BB1C-2D412734B4FF}"/>
              </a:ext>
            </a:extLst>
          </p:cNvPr>
          <p:cNvPicPr>
            <a:picLocks noChangeAspect="1"/>
          </p:cNvPicPr>
          <p:nvPr/>
        </p:nvPicPr>
        <p:blipFill>
          <a:blip r:embed="rId2"/>
          <a:srcRect/>
          <a:stretch>
            <a:fillRect/>
          </a:stretch>
        </p:blipFill>
        <p:spPr>
          <a:xfrm>
            <a:off x="10728500" y="3779620"/>
            <a:ext cx="977025" cy="1549319"/>
          </a:xfrm>
          <a:prstGeom prst="rect">
            <a:avLst/>
          </a:prstGeom>
        </p:spPr>
      </p:pic>
      <p:pic>
        <p:nvPicPr>
          <p:cNvPr id="48" name="Picture 19">
            <a:extLst>
              <a:ext uri="{FF2B5EF4-FFF2-40B4-BE49-F238E27FC236}">
                <a16:creationId xmlns:a16="http://schemas.microsoft.com/office/drawing/2014/main" id="{9C5825FC-8AD7-4C18-B6C7-5B05DA82DE5D}"/>
              </a:ext>
            </a:extLst>
          </p:cNvPr>
          <p:cNvPicPr>
            <a:picLocks noChangeAspect="1"/>
          </p:cNvPicPr>
          <p:nvPr/>
        </p:nvPicPr>
        <p:blipFill>
          <a:blip r:embed="rId3"/>
          <a:srcRect/>
          <a:stretch>
            <a:fillRect/>
          </a:stretch>
        </p:blipFill>
        <p:spPr>
          <a:xfrm>
            <a:off x="10265135" y="4908696"/>
            <a:ext cx="1909366" cy="1973562"/>
          </a:xfrm>
          <a:prstGeom prst="rect">
            <a:avLst/>
          </a:prstGeom>
        </p:spPr>
      </p:pic>
    </p:spTree>
    <p:extLst>
      <p:ext uri="{BB962C8B-B14F-4D97-AF65-F5344CB8AC3E}">
        <p14:creationId xmlns:p14="http://schemas.microsoft.com/office/powerpoint/2010/main" val="99363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When to refer to USCCB</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220694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SRCs/SRHCs may have questions or concerns that you are unable to answer…</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30436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871500" y="3212933"/>
            <a:ext cx="9329775" cy="2862322"/>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Refer your SRC/SRHC to USCCB when:</a:t>
            </a:r>
          </a:p>
          <a:p>
            <a:endParaRPr lang="en-US" b="1"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They have questions on other remote placement sites in the state</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They have questions or concerns on R&amp;P/Remote Placement in general</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They want clarification on whether an affiliate requirement applies to a community partner (and you are not sure)</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They are looking for pre-arrival reports or want to be notified of each new arrival </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grpSp>
        <p:nvGrpSpPr>
          <p:cNvPr id="14" name="Group 38">
            <a:extLst>
              <a:ext uri="{FF2B5EF4-FFF2-40B4-BE49-F238E27FC236}">
                <a16:creationId xmlns:a16="http://schemas.microsoft.com/office/drawing/2014/main" id="{D4CC97D2-938D-46AB-9F5D-78D6435BC66F}"/>
              </a:ext>
            </a:extLst>
          </p:cNvPr>
          <p:cNvGrpSpPr/>
          <p:nvPr/>
        </p:nvGrpSpPr>
        <p:grpSpPr>
          <a:xfrm>
            <a:off x="9967926" y="4490719"/>
            <a:ext cx="2041425" cy="2176061"/>
            <a:chOff x="0" y="0"/>
            <a:chExt cx="2721901" cy="2901414"/>
          </a:xfrm>
        </p:grpSpPr>
        <p:pic>
          <p:nvPicPr>
            <p:cNvPr id="15" name="Picture 39">
              <a:extLst>
                <a:ext uri="{FF2B5EF4-FFF2-40B4-BE49-F238E27FC236}">
                  <a16:creationId xmlns:a16="http://schemas.microsoft.com/office/drawing/2014/main" id="{A72DE586-3EB6-41F5-9A9A-B6A083AB0641}"/>
                </a:ext>
              </a:extLst>
            </p:cNvPr>
            <p:cNvPicPr>
              <a:picLocks noChangeAspect="1"/>
            </p:cNvPicPr>
            <p:nvPr/>
          </p:nvPicPr>
          <p:blipFill>
            <a:blip r:embed="rId2"/>
            <a:srcRect/>
            <a:stretch>
              <a:fillRect/>
            </a:stretch>
          </p:blipFill>
          <p:spPr>
            <a:xfrm>
              <a:off x="309818" y="0"/>
              <a:ext cx="1115460" cy="1793246"/>
            </a:xfrm>
            <a:prstGeom prst="rect">
              <a:avLst/>
            </a:prstGeom>
          </p:spPr>
        </p:pic>
        <p:pic>
          <p:nvPicPr>
            <p:cNvPr id="16" name="Picture 40">
              <a:extLst>
                <a:ext uri="{FF2B5EF4-FFF2-40B4-BE49-F238E27FC236}">
                  <a16:creationId xmlns:a16="http://schemas.microsoft.com/office/drawing/2014/main" id="{B6343102-3ACC-48F3-83E8-EC88B52A9F5E}"/>
                </a:ext>
              </a:extLst>
            </p:cNvPr>
            <p:cNvPicPr>
              <a:picLocks noChangeAspect="1"/>
            </p:cNvPicPr>
            <p:nvPr/>
          </p:nvPicPr>
          <p:blipFill>
            <a:blip r:embed="rId3"/>
            <a:srcRect/>
            <a:stretch>
              <a:fillRect/>
            </a:stretch>
          </p:blipFill>
          <p:spPr>
            <a:xfrm>
              <a:off x="0" y="1238581"/>
              <a:ext cx="2721901" cy="1662834"/>
            </a:xfrm>
            <a:prstGeom prst="rect">
              <a:avLst/>
            </a:prstGeom>
          </p:spPr>
        </p:pic>
      </p:grpSp>
    </p:spTree>
    <p:extLst>
      <p:ext uri="{BB962C8B-B14F-4D97-AF65-F5344CB8AC3E}">
        <p14:creationId xmlns:p14="http://schemas.microsoft.com/office/powerpoint/2010/main" val="2056148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DA7B766-BF82-4E6B-93A2-8A0392A54A14}"/>
              </a:ext>
            </a:extLst>
          </p:cNvPr>
          <p:cNvSpPr/>
          <p:nvPr/>
        </p:nvSpPr>
        <p:spPr>
          <a:xfrm>
            <a:off x="914400" y="680152"/>
            <a:ext cx="10259736" cy="1097280"/>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Rectangle: Rounded Corners 3">
            <a:extLst>
              <a:ext uri="{FF2B5EF4-FFF2-40B4-BE49-F238E27FC236}">
                <a16:creationId xmlns:a16="http://schemas.microsoft.com/office/drawing/2014/main" id="{45491C97-86BC-4072-9B45-02F32EA41D54}"/>
              </a:ext>
            </a:extLst>
          </p:cNvPr>
          <p:cNvSpPr/>
          <p:nvPr/>
        </p:nvSpPr>
        <p:spPr>
          <a:xfrm>
            <a:off x="1017864" y="2783691"/>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Excessive or systemic delays with social services (TANF, Food Stamps, Medicaid, WIC, SSI)</a:t>
            </a:r>
          </a:p>
        </p:txBody>
      </p:sp>
      <p:sp>
        <p:nvSpPr>
          <p:cNvPr id="13" name="Rectangle: Rounded Corners 12">
            <a:extLst>
              <a:ext uri="{FF2B5EF4-FFF2-40B4-BE49-F238E27FC236}">
                <a16:creationId xmlns:a16="http://schemas.microsoft.com/office/drawing/2014/main" id="{204937B5-93E7-47A2-A6A2-C16CD48BEAE7}"/>
              </a:ext>
            </a:extLst>
          </p:cNvPr>
          <p:cNvSpPr/>
          <p:nvPr/>
        </p:nvSpPr>
        <p:spPr>
          <a:xfrm>
            <a:off x="4547532" y="2783691"/>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Denial in services that you believe are not accurate</a:t>
            </a:r>
          </a:p>
        </p:txBody>
      </p:sp>
      <p:sp>
        <p:nvSpPr>
          <p:cNvPr id="14" name="Rectangle: Rounded Corners 13">
            <a:extLst>
              <a:ext uri="{FF2B5EF4-FFF2-40B4-BE49-F238E27FC236}">
                <a16:creationId xmlns:a16="http://schemas.microsoft.com/office/drawing/2014/main" id="{5D8DF8EA-9BF4-4239-9D6A-03DF4248638C}"/>
              </a:ext>
            </a:extLst>
          </p:cNvPr>
          <p:cNvSpPr/>
          <p:nvPr/>
        </p:nvSpPr>
        <p:spPr>
          <a:xfrm>
            <a:off x="8077200" y="2783691"/>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Confusion or misunderstandings about eligibility or client identification documents</a:t>
            </a:r>
          </a:p>
        </p:txBody>
      </p:sp>
      <p:sp>
        <p:nvSpPr>
          <p:cNvPr id="15" name="Rectangle: Rounded Corners 14">
            <a:extLst>
              <a:ext uri="{FF2B5EF4-FFF2-40B4-BE49-F238E27FC236}">
                <a16:creationId xmlns:a16="http://schemas.microsoft.com/office/drawing/2014/main" id="{A35EC9F3-A524-4DF6-A18F-A13658EF6D07}"/>
              </a:ext>
            </a:extLst>
          </p:cNvPr>
          <p:cNvSpPr/>
          <p:nvPr/>
        </p:nvSpPr>
        <p:spPr>
          <a:xfrm>
            <a:off x="1017864" y="420143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Notification about Class A Medical Cases</a:t>
            </a:r>
          </a:p>
        </p:txBody>
      </p:sp>
      <p:sp>
        <p:nvSpPr>
          <p:cNvPr id="16" name="Rectangle: Rounded Corners 15">
            <a:extLst>
              <a:ext uri="{FF2B5EF4-FFF2-40B4-BE49-F238E27FC236}">
                <a16:creationId xmlns:a16="http://schemas.microsoft.com/office/drawing/2014/main" id="{CF0C51EF-F8A3-4A32-9AED-6540EE7A15C3}"/>
              </a:ext>
            </a:extLst>
          </p:cNvPr>
          <p:cNvSpPr/>
          <p:nvPr/>
        </p:nvSpPr>
        <p:spPr>
          <a:xfrm>
            <a:off x="4547532" y="420143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Notification about Attached Refugee Minor 90 Day Evaluation Reports</a:t>
            </a:r>
          </a:p>
        </p:txBody>
      </p:sp>
      <p:sp>
        <p:nvSpPr>
          <p:cNvPr id="17" name="Rectangle: Rounded Corners 16">
            <a:extLst>
              <a:ext uri="{FF2B5EF4-FFF2-40B4-BE49-F238E27FC236}">
                <a16:creationId xmlns:a16="http://schemas.microsoft.com/office/drawing/2014/main" id="{F8FF9954-E92B-4C3A-BD49-E853BE21EBDD}"/>
              </a:ext>
            </a:extLst>
          </p:cNvPr>
          <p:cNvSpPr/>
          <p:nvPr/>
        </p:nvSpPr>
        <p:spPr>
          <a:xfrm>
            <a:off x="8077200" y="420143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Notification about a particularly vulnerable case</a:t>
            </a:r>
          </a:p>
        </p:txBody>
      </p:sp>
      <p:sp>
        <p:nvSpPr>
          <p:cNvPr id="21" name="TextBox 20">
            <a:extLst>
              <a:ext uri="{FF2B5EF4-FFF2-40B4-BE49-F238E27FC236}">
                <a16:creationId xmlns:a16="http://schemas.microsoft.com/office/drawing/2014/main" id="{2CF06971-3DFE-4352-B745-0B43A533E9A4}"/>
              </a:ext>
            </a:extLst>
          </p:cNvPr>
          <p:cNvSpPr txBox="1"/>
          <p:nvPr/>
        </p:nvSpPr>
        <p:spPr>
          <a:xfrm>
            <a:off x="810936" y="751738"/>
            <a:ext cx="10363200" cy="954107"/>
          </a:xfrm>
          <a:prstGeom prst="rect">
            <a:avLst/>
          </a:prstGeom>
          <a:noFill/>
        </p:spPr>
        <p:txBody>
          <a:bodyPr wrap="square" rtlCol="0">
            <a:spAutoFit/>
          </a:bodyPr>
          <a:lstStyle/>
          <a:p>
            <a:pPr algn="ctr"/>
            <a:r>
              <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Collaborate: When to Contact your State Refugee Coordinator</a:t>
            </a:r>
          </a:p>
        </p:txBody>
      </p:sp>
    </p:spTree>
    <p:extLst>
      <p:ext uri="{BB962C8B-B14F-4D97-AF65-F5344CB8AC3E}">
        <p14:creationId xmlns:p14="http://schemas.microsoft.com/office/powerpoint/2010/main" val="1353370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Case Study:</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220694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Troubleshooting delays with your State Refugee Coordinator</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30436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A remote placement partner receives two refugee cases after not resettling for several years. After the cases arrive, the community partner takes the clients to the local DHS to apply for benefits. The DHS staff that worked on the previous cases are no longer there, and the current office believes the clients are not eligible for food stamps, TANF and health benefits. The staff repeatedly ask for proof of citizenship. The community partner knows that refugees are eligible for these benefits, and contacts the SRC for help. The SRC reaches out to the local office to provide guidance, and helps facilitate the client’s application.</a:t>
            </a: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63810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DA7B766-BF82-4E6B-93A2-8A0392A54A14}"/>
              </a:ext>
            </a:extLst>
          </p:cNvPr>
          <p:cNvSpPr/>
          <p:nvPr/>
        </p:nvSpPr>
        <p:spPr>
          <a:xfrm>
            <a:off x="914400" y="680152"/>
            <a:ext cx="10259736" cy="1097280"/>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Rectangle: Rounded Corners 3">
            <a:extLst>
              <a:ext uri="{FF2B5EF4-FFF2-40B4-BE49-F238E27FC236}">
                <a16:creationId xmlns:a16="http://schemas.microsoft.com/office/drawing/2014/main" id="{45491C97-86BC-4072-9B45-02F32EA41D54}"/>
              </a:ext>
            </a:extLst>
          </p:cNvPr>
          <p:cNvSpPr/>
          <p:nvPr/>
        </p:nvSpPr>
        <p:spPr>
          <a:xfrm>
            <a:off x="1017864" y="2783691"/>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Difficulty establishing a refugee health screening</a:t>
            </a:r>
          </a:p>
        </p:txBody>
      </p:sp>
      <p:sp>
        <p:nvSpPr>
          <p:cNvPr id="13" name="Rectangle: Rounded Corners 12">
            <a:extLst>
              <a:ext uri="{FF2B5EF4-FFF2-40B4-BE49-F238E27FC236}">
                <a16:creationId xmlns:a16="http://schemas.microsoft.com/office/drawing/2014/main" id="{204937B5-93E7-47A2-A6A2-C16CD48BEAE7}"/>
              </a:ext>
            </a:extLst>
          </p:cNvPr>
          <p:cNvSpPr/>
          <p:nvPr/>
        </p:nvSpPr>
        <p:spPr>
          <a:xfrm>
            <a:off x="4547532" y="2783691"/>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Information on how to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request</a:t>
            </a: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 an appointment	</a:t>
            </a:r>
          </a:p>
        </p:txBody>
      </p:sp>
      <p:sp>
        <p:nvSpPr>
          <p:cNvPr id="14" name="Rectangle: Rounded Corners 13">
            <a:extLst>
              <a:ext uri="{FF2B5EF4-FFF2-40B4-BE49-F238E27FC236}">
                <a16:creationId xmlns:a16="http://schemas.microsoft.com/office/drawing/2014/main" id="{5D8DF8EA-9BF4-4239-9D6A-03DF4248638C}"/>
              </a:ext>
            </a:extLst>
          </p:cNvPr>
          <p:cNvSpPr/>
          <p:nvPr/>
        </p:nvSpPr>
        <p:spPr>
          <a:xfrm>
            <a:off x="8077200" y="2783691"/>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Regular delays with scheduling refugee health screening appointments</a:t>
            </a:r>
          </a:p>
        </p:txBody>
      </p:sp>
      <p:sp>
        <p:nvSpPr>
          <p:cNvPr id="15" name="Rectangle: Rounded Corners 14">
            <a:extLst>
              <a:ext uri="{FF2B5EF4-FFF2-40B4-BE49-F238E27FC236}">
                <a16:creationId xmlns:a16="http://schemas.microsoft.com/office/drawing/2014/main" id="{A35EC9F3-A524-4DF6-A18F-A13658EF6D07}"/>
              </a:ext>
            </a:extLst>
          </p:cNvPr>
          <p:cNvSpPr/>
          <p:nvPr/>
        </p:nvSpPr>
        <p:spPr>
          <a:xfrm>
            <a:off x="1017864" y="420143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Confusion regarding documentation required at health departments</a:t>
            </a:r>
          </a:p>
        </p:txBody>
      </p:sp>
      <p:sp>
        <p:nvSpPr>
          <p:cNvPr id="16" name="Rectangle: Rounded Corners 15">
            <a:extLst>
              <a:ext uri="{FF2B5EF4-FFF2-40B4-BE49-F238E27FC236}">
                <a16:creationId xmlns:a16="http://schemas.microsoft.com/office/drawing/2014/main" id="{CF0C51EF-F8A3-4A32-9AED-6540EE7A15C3}"/>
              </a:ext>
            </a:extLst>
          </p:cNvPr>
          <p:cNvSpPr/>
          <p:nvPr/>
        </p:nvSpPr>
        <p:spPr>
          <a:xfrm>
            <a:off x="4547532" y="420143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If a client received emergency medical assistance while </a:t>
            </a:r>
            <a:r>
              <a:rPr lang="en-US" sz="16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en</a:t>
            </a:r>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 route to final destination and has associated medical bills</a:t>
            </a:r>
          </a:p>
        </p:txBody>
      </p:sp>
      <p:sp>
        <p:nvSpPr>
          <p:cNvPr id="17" name="Rectangle: Rounded Corners 16">
            <a:extLst>
              <a:ext uri="{FF2B5EF4-FFF2-40B4-BE49-F238E27FC236}">
                <a16:creationId xmlns:a16="http://schemas.microsoft.com/office/drawing/2014/main" id="{F8FF9954-E92B-4C3A-BD49-E853BE21EBDD}"/>
              </a:ext>
            </a:extLst>
          </p:cNvPr>
          <p:cNvSpPr/>
          <p:nvPr/>
        </p:nvSpPr>
        <p:spPr>
          <a:xfrm>
            <a:off x="8077200" y="420143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Notification about a particularly vulnerable case or Class A medical cases</a:t>
            </a:r>
          </a:p>
        </p:txBody>
      </p:sp>
      <p:sp>
        <p:nvSpPr>
          <p:cNvPr id="21" name="TextBox 20">
            <a:extLst>
              <a:ext uri="{FF2B5EF4-FFF2-40B4-BE49-F238E27FC236}">
                <a16:creationId xmlns:a16="http://schemas.microsoft.com/office/drawing/2014/main" id="{2CF06971-3DFE-4352-B745-0B43A533E9A4}"/>
              </a:ext>
            </a:extLst>
          </p:cNvPr>
          <p:cNvSpPr txBox="1"/>
          <p:nvPr/>
        </p:nvSpPr>
        <p:spPr>
          <a:xfrm>
            <a:off x="914400" y="751738"/>
            <a:ext cx="10363200" cy="954107"/>
          </a:xfrm>
          <a:prstGeom prst="rect">
            <a:avLst/>
          </a:prstGeom>
          <a:noFill/>
        </p:spPr>
        <p:txBody>
          <a:bodyPr wrap="square" rtlCol="0">
            <a:spAutoFit/>
          </a:bodyPr>
          <a:lstStyle/>
          <a:p>
            <a:pPr algn="ctr"/>
            <a:r>
              <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Collaborate: When to Contact your State Refugee Health Coordinator</a:t>
            </a:r>
          </a:p>
        </p:txBody>
      </p:sp>
    </p:spTree>
    <p:extLst>
      <p:ext uri="{BB962C8B-B14F-4D97-AF65-F5344CB8AC3E}">
        <p14:creationId xmlns:p14="http://schemas.microsoft.com/office/powerpoint/2010/main" val="337571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Zoom Features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3" name="Oval 2">
            <a:extLst>
              <a:ext uri="{FF2B5EF4-FFF2-40B4-BE49-F238E27FC236}">
                <a16:creationId xmlns:a16="http://schemas.microsoft.com/office/drawing/2014/main" id="{46EE2E70-DCD0-4A61-9D3E-EA30AA887672}"/>
              </a:ext>
            </a:extLst>
          </p:cNvPr>
          <p:cNvSpPr/>
          <p:nvPr/>
        </p:nvSpPr>
        <p:spPr>
          <a:xfrm>
            <a:off x="5981350" y="9098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8333C72B-2003-456C-ACE1-CDA6C47C154B}"/>
              </a:ext>
            </a:extLst>
          </p:cNvPr>
          <p:cNvSpPr/>
          <p:nvPr/>
        </p:nvSpPr>
        <p:spPr>
          <a:xfrm>
            <a:off x="8189053" y="9098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2</a:t>
            </a:r>
          </a:p>
        </p:txBody>
      </p:sp>
      <p:sp>
        <p:nvSpPr>
          <p:cNvPr id="5" name="Oval 4">
            <a:extLst>
              <a:ext uri="{FF2B5EF4-FFF2-40B4-BE49-F238E27FC236}">
                <a16:creationId xmlns:a16="http://schemas.microsoft.com/office/drawing/2014/main" id="{EB6D1EB2-4A6D-4D9E-B7F3-7FE252DA79C8}"/>
              </a:ext>
            </a:extLst>
          </p:cNvPr>
          <p:cNvSpPr/>
          <p:nvPr/>
        </p:nvSpPr>
        <p:spPr>
          <a:xfrm>
            <a:off x="10395357" y="9098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3</a:t>
            </a: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220694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endParaRPr>
          </a:p>
        </p:txBody>
      </p:sp>
      <p:sp>
        <p:nvSpPr>
          <p:cNvPr id="7" name="TextBox 6">
            <a:extLst>
              <a:ext uri="{FF2B5EF4-FFF2-40B4-BE49-F238E27FC236}">
                <a16:creationId xmlns:a16="http://schemas.microsoft.com/office/drawing/2014/main" id="{381FC18D-3CE4-40A5-9178-17FED8F1589F}"/>
              </a:ext>
            </a:extLst>
          </p:cNvPr>
          <p:cNvSpPr txBox="1"/>
          <p:nvPr/>
        </p:nvSpPr>
        <p:spPr>
          <a:xfrm>
            <a:off x="5915916" y="1568857"/>
            <a:ext cx="679508" cy="338554"/>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Chat</a:t>
            </a:r>
          </a:p>
        </p:txBody>
      </p:sp>
      <p:sp>
        <p:nvSpPr>
          <p:cNvPr id="8" name="TextBox 7">
            <a:extLst>
              <a:ext uri="{FF2B5EF4-FFF2-40B4-BE49-F238E27FC236}">
                <a16:creationId xmlns:a16="http://schemas.microsoft.com/office/drawing/2014/main" id="{5AAF7F9D-9406-4702-9C38-2D78212704EB}"/>
              </a:ext>
            </a:extLst>
          </p:cNvPr>
          <p:cNvSpPr txBox="1"/>
          <p:nvPr/>
        </p:nvSpPr>
        <p:spPr>
          <a:xfrm>
            <a:off x="8123619" y="1568857"/>
            <a:ext cx="679508" cy="338554"/>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Q&amp;A</a:t>
            </a:r>
          </a:p>
        </p:txBody>
      </p:sp>
      <p:sp>
        <p:nvSpPr>
          <p:cNvPr id="9" name="TextBox 8">
            <a:extLst>
              <a:ext uri="{FF2B5EF4-FFF2-40B4-BE49-F238E27FC236}">
                <a16:creationId xmlns:a16="http://schemas.microsoft.com/office/drawing/2014/main" id="{D9B3A551-F144-424F-A417-E2F297ADDD0F}"/>
              </a:ext>
            </a:extLst>
          </p:cNvPr>
          <p:cNvSpPr txBox="1"/>
          <p:nvPr/>
        </p:nvSpPr>
        <p:spPr>
          <a:xfrm>
            <a:off x="10043788" y="1568857"/>
            <a:ext cx="1251778" cy="338554"/>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Raise Hand</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30436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47956" y="3966786"/>
            <a:ext cx="6904139" cy="1477328"/>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Interact with presenters and attendees by:</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Typing into the chat box</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Asking questions in the Q&amp;A </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Raising your hand</a:t>
            </a:r>
          </a:p>
        </p:txBody>
      </p:sp>
      <p:grpSp>
        <p:nvGrpSpPr>
          <p:cNvPr id="22" name="Group 21">
            <a:extLst>
              <a:ext uri="{FF2B5EF4-FFF2-40B4-BE49-F238E27FC236}">
                <a16:creationId xmlns:a16="http://schemas.microsoft.com/office/drawing/2014/main" id="{85975A4F-2062-4626-BB88-A3AD7D38D795}"/>
              </a:ext>
            </a:extLst>
          </p:cNvPr>
          <p:cNvGrpSpPr/>
          <p:nvPr/>
        </p:nvGrpSpPr>
        <p:grpSpPr>
          <a:xfrm>
            <a:off x="9627132" y="4705450"/>
            <a:ext cx="2085090" cy="2002501"/>
            <a:chOff x="4997227" y="1643928"/>
            <a:chExt cx="2610486" cy="2507086"/>
          </a:xfrm>
        </p:grpSpPr>
        <p:sp>
          <p:nvSpPr>
            <p:cNvPr id="23" name="Rectangle 22">
              <a:extLst>
                <a:ext uri="{FF2B5EF4-FFF2-40B4-BE49-F238E27FC236}">
                  <a16:creationId xmlns:a16="http://schemas.microsoft.com/office/drawing/2014/main" id="{C5E1F698-709B-4F34-A235-2E5579DE10B9}"/>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3441223A-8DFF-40BE-983F-0CD24BD03E2C}"/>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66361BC-B985-46A7-965C-9955FFE6A6B3}"/>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9912B24-FB96-4EFD-8C9B-10C093D4A11A}"/>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F75A25-2FF4-4C33-95D8-D05E8BCE7225}"/>
              </a:ext>
            </a:extLst>
          </p:cNvPr>
          <p:cNvSpPr txBox="1"/>
          <p:nvPr/>
        </p:nvSpPr>
        <p:spPr>
          <a:xfrm rot="20686718">
            <a:off x="9877504" y="5044104"/>
            <a:ext cx="1729704" cy="1077218"/>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The Zoom toolbar is at the bottom of your screen!</a:t>
            </a:r>
          </a:p>
        </p:txBody>
      </p:sp>
    </p:spTree>
    <p:extLst>
      <p:ext uri="{BB962C8B-B14F-4D97-AF65-F5344CB8AC3E}">
        <p14:creationId xmlns:p14="http://schemas.microsoft.com/office/powerpoint/2010/main" val="459970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Case Study:</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220694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Identifying where to establish a health screening in a new location</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30436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An experienced remote placement community partner resettles several cases a year in the city where the agency is located. The agency receives a case for the neighboring county, where they do not have an established refugee health screening provider. The agency wants to make sure the refugee receives health services in their local community, and reaches out to the SRHC for guidance. The SRHC provides the community partner with the information on a contracted health provider in the area who can provide the services, and helps to facilitate an appointment.</a:t>
            </a: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46820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DA7B766-BF82-4E6B-93A2-8A0392A54A14}"/>
              </a:ext>
            </a:extLst>
          </p:cNvPr>
          <p:cNvSpPr/>
          <p:nvPr/>
        </p:nvSpPr>
        <p:spPr>
          <a:xfrm>
            <a:off x="966132" y="1712829"/>
            <a:ext cx="10277491" cy="769441"/>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In FY 2019, USCCB developed two materials for community stakeholders to utilize: </a:t>
            </a:r>
          </a:p>
        </p:txBody>
      </p:sp>
      <p:sp>
        <p:nvSpPr>
          <p:cNvPr id="4" name="Rectangle: Rounded Corners 3">
            <a:extLst>
              <a:ext uri="{FF2B5EF4-FFF2-40B4-BE49-F238E27FC236}">
                <a16:creationId xmlns:a16="http://schemas.microsoft.com/office/drawing/2014/main" id="{45491C97-86BC-4072-9B45-02F32EA41D54}"/>
              </a:ext>
            </a:extLst>
          </p:cNvPr>
          <p:cNvSpPr/>
          <p:nvPr/>
        </p:nvSpPr>
        <p:spPr>
          <a:xfrm>
            <a:off x="209055" y="2997317"/>
            <a:ext cx="568466" cy="62693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13" name="Rectangle: Rounded Corners 12">
            <a:extLst>
              <a:ext uri="{FF2B5EF4-FFF2-40B4-BE49-F238E27FC236}">
                <a16:creationId xmlns:a16="http://schemas.microsoft.com/office/drawing/2014/main" id="{204937B5-93E7-47A2-A6A2-C16CD48BEAE7}"/>
              </a:ext>
            </a:extLst>
          </p:cNvPr>
          <p:cNvSpPr/>
          <p:nvPr/>
        </p:nvSpPr>
        <p:spPr>
          <a:xfrm>
            <a:off x="948377" y="288036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State Refugee Coordination Manual</a:t>
            </a:r>
          </a:p>
        </p:txBody>
      </p:sp>
      <p:sp>
        <p:nvSpPr>
          <p:cNvPr id="14" name="Rectangle: Rounded Corners 13">
            <a:extLst>
              <a:ext uri="{FF2B5EF4-FFF2-40B4-BE49-F238E27FC236}">
                <a16:creationId xmlns:a16="http://schemas.microsoft.com/office/drawing/2014/main" id="{5D8DF8EA-9BF4-4239-9D6A-03DF4248638C}"/>
              </a:ext>
            </a:extLst>
          </p:cNvPr>
          <p:cNvSpPr/>
          <p:nvPr/>
        </p:nvSpPr>
        <p:spPr>
          <a:xfrm>
            <a:off x="8043224" y="2880358"/>
            <a:ext cx="3200399" cy="109728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Provides info on remote placements, program administration, &amp; USCCB’s process for communicating with state officials</a:t>
            </a:r>
          </a:p>
        </p:txBody>
      </p:sp>
      <p:sp>
        <p:nvSpPr>
          <p:cNvPr id="16" name="Rectangle: Rounded Corners 15">
            <a:extLst>
              <a:ext uri="{FF2B5EF4-FFF2-40B4-BE49-F238E27FC236}">
                <a16:creationId xmlns:a16="http://schemas.microsoft.com/office/drawing/2014/main" id="{CF0C51EF-F8A3-4A32-9AED-6540EE7A15C3}"/>
              </a:ext>
            </a:extLst>
          </p:cNvPr>
          <p:cNvSpPr/>
          <p:nvPr/>
        </p:nvSpPr>
        <p:spPr>
          <a:xfrm>
            <a:off x="4603866" y="4767382"/>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Designed for community members and stakeholders</a:t>
            </a:r>
          </a:p>
        </p:txBody>
      </p:sp>
      <p:sp>
        <p:nvSpPr>
          <p:cNvPr id="17" name="Rectangle: Rounded Corners 16">
            <a:extLst>
              <a:ext uri="{FF2B5EF4-FFF2-40B4-BE49-F238E27FC236}">
                <a16:creationId xmlns:a16="http://schemas.microsoft.com/office/drawing/2014/main" id="{F8FF9954-E92B-4C3A-BD49-E853BE21EBDD}"/>
              </a:ext>
            </a:extLst>
          </p:cNvPr>
          <p:cNvSpPr/>
          <p:nvPr/>
        </p:nvSpPr>
        <p:spPr>
          <a:xfrm>
            <a:off x="8043224" y="4757622"/>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Explains refugee resettlement and remote placements</a:t>
            </a:r>
          </a:p>
        </p:txBody>
      </p:sp>
      <p:sp>
        <p:nvSpPr>
          <p:cNvPr id="24" name="TextBox 23">
            <a:extLst>
              <a:ext uri="{FF2B5EF4-FFF2-40B4-BE49-F238E27FC236}">
                <a16:creationId xmlns:a16="http://schemas.microsoft.com/office/drawing/2014/main" id="{D50E2047-1DC3-4291-9103-FACE3DBA25B7}"/>
              </a:ext>
            </a:extLst>
          </p:cNvPr>
          <p:cNvSpPr txBox="1"/>
          <p:nvPr/>
        </p:nvSpPr>
        <p:spPr>
          <a:xfrm>
            <a:off x="983887" y="813878"/>
            <a:ext cx="9675059"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Resources </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Rectangle: Rounded Corners 2">
            <a:extLst>
              <a:ext uri="{FF2B5EF4-FFF2-40B4-BE49-F238E27FC236}">
                <a16:creationId xmlns:a16="http://schemas.microsoft.com/office/drawing/2014/main" id="{D1279A7B-6646-48E1-8722-5F2237755792}"/>
              </a:ext>
            </a:extLst>
          </p:cNvPr>
          <p:cNvSpPr/>
          <p:nvPr/>
        </p:nvSpPr>
        <p:spPr>
          <a:xfrm>
            <a:off x="4504677" y="2880360"/>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Designed for State Refugee and State Refugee Health Coordinators</a:t>
            </a:r>
          </a:p>
        </p:txBody>
      </p:sp>
      <p:sp>
        <p:nvSpPr>
          <p:cNvPr id="5" name="Rectangle: Rounded Corners 4">
            <a:extLst>
              <a:ext uri="{FF2B5EF4-FFF2-40B4-BE49-F238E27FC236}">
                <a16:creationId xmlns:a16="http://schemas.microsoft.com/office/drawing/2014/main" id="{90430953-D79A-4B12-BBFD-728F343AC5CD}"/>
              </a:ext>
            </a:extLst>
          </p:cNvPr>
          <p:cNvSpPr/>
          <p:nvPr/>
        </p:nvSpPr>
        <p:spPr>
          <a:xfrm>
            <a:off x="135670" y="5030681"/>
            <a:ext cx="568466" cy="62693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6" name="Rectangle: Rounded Corners 5">
            <a:extLst>
              <a:ext uri="{FF2B5EF4-FFF2-40B4-BE49-F238E27FC236}">
                <a16:creationId xmlns:a16="http://schemas.microsoft.com/office/drawing/2014/main" id="{62699076-D79F-40BB-8871-35188C188031}"/>
              </a:ext>
            </a:extLst>
          </p:cNvPr>
          <p:cNvSpPr/>
          <p:nvPr/>
        </p:nvSpPr>
        <p:spPr>
          <a:xfrm>
            <a:off x="948377" y="4795508"/>
            <a:ext cx="3200400" cy="109728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Refugee Resettlement in my Community</a:t>
            </a:r>
          </a:p>
        </p:txBody>
      </p:sp>
    </p:spTree>
    <p:extLst>
      <p:ext uri="{BB962C8B-B14F-4D97-AF65-F5344CB8AC3E}">
        <p14:creationId xmlns:p14="http://schemas.microsoft.com/office/powerpoint/2010/main" val="225962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4965430" y="629268"/>
            <a:ext cx="6586491" cy="128616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100" b="1" dirty="0">
                <a:latin typeface="Open Sans" panose="020B0606030504020204"/>
                <a:ea typeface="+mj-ea"/>
                <a:cs typeface="+mj-cs"/>
              </a:rPr>
              <a:t>State Refugee Coordination Manual</a:t>
            </a:r>
          </a:p>
        </p:txBody>
      </p:sp>
      <p:sp>
        <p:nvSpPr>
          <p:cNvPr id="4" name="Content Placeholder 3">
            <a:extLst>
              <a:ext uri="{FF2B5EF4-FFF2-40B4-BE49-F238E27FC236}">
                <a16:creationId xmlns:a16="http://schemas.microsoft.com/office/drawing/2014/main" id="{1F6C3E60-21EB-41FD-B95D-FD11D306EA8C}"/>
              </a:ext>
            </a:extLst>
          </p:cNvPr>
          <p:cNvSpPr>
            <a:spLocks noGrp="1"/>
          </p:cNvSpPr>
          <p:nvPr>
            <p:ph idx="1"/>
          </p:nvPr>
        </p:nvSpPr>
        <p:spPr>
          <a:xfrm>
            <a:off x="4965431" y="2438400"/>
            <a:ext cx="6586489" cy="3785419"/>
          </a:xfrm>
        </p:spPr>
        <p:txBody>
          <a:bodyPr vert="horz" lIns="91440" tIns="45720" rIns="91440" bIns="45720" rtlCol="0">
            <a:normAutofit lnSpcReduction="10000"/>
          </a:bodyPr>
          <a:lstStyle/>
          <a:p>
            <a:pPr marL="109728"/>
            <a:r>
              <a:rPr lang="en-US" sz="1700" dirty="0">
                <a:latin typeface="Open Sans" panose="020B0606030504020204"/>
              </a:rPr>
              <a:t>The goal of the SCORR Manual is to help SRCs/SRHCs understand: </a:t>
            </a:r>
          </a:p>
          <a:p>
            <a:r>
              <a:rPr lang="en-US" sz="1700" dirty="0">
                <a:latin typeface="Open Sans" panose="020B0606030504020204"/>
              </a:rPr>
              <a:t>Differences between community partners and traditional resettlement affiliates;</a:t>
            </a:r>
          </a:p>
          <a:p>
            <a:r>
              <a:rPr lang="en-US" sz="1700" dirty="0">
                <a:latin typeface="Open Sans" panose="020B0606030504020204"/>
              </a:rPr>
              <a:t>The state’s role in community partner outreach and onboarding;</a:t>
            </a:r>
          </a:p>
          <a:p>
            <a:r>
              <a:rPr lang="en-US" sz="1700" dirty="0">
                <a:latin typeface="Open Sans" panose="020B0606030504020204"/>
              </a:rPr>
              <a:t>Ongoing communication between the state and new or existing partners;</a:t>
            </a:r>
          </a:p>
          <a:p>
            <a:r>
              <a:rPr lang="en-US" sz="1700" dirty="0">
                <a:latin typeface="Open Sans" panose="020B0606030504020204"/>
              </a:rPr>
              <a:t>Ongoing communication between the state and USCCB.</a:t>
            </a:r>
          </a:p>
          <a:p>
            <a:endParaRPr lang="en-US" sz="1700" dirty="0">
              <a:latin typeface="Open Sans" panose="020B0606030504020204"/>
            </a:endParaRPr>
          </a:p>
          <a:p>
            <a:pPr marL="0" indent="0">
              <a:buNone/>
            </a:pPr>
            <a:r>
              <a:rPr lang="en-US" sz="1700" dirty="0">
                <a:latin typeface="Open Sans" panose="020B0606030504020204"/>
              </a:rPr>
              <a:t>Community Partners can utilize this resource in their collaboration with SRCs/SRHCs. If your state partners have questions on remote placement, this resource is a great place to start!</a:t>
            </a:r>
          </a:p>
          <a:p>
            <a:pPr marL="0" indent="0">
              <a:buNone/>
            </a:pPr>
            <a:r>
              <a:rPr lang="en-US" sz="1700" i="1" dirty="0">
                <a:latin typeface="Open Sans" panose="020B0606030504020204"/>
              </a:rPr>
              <a:t>Please do not share this resource widely.</a:t>
            </a:r>
          </a:p>
        </p:txBody>
      </p:sp>
      <p:pic>
        <p:nvPicPr>
          <p:cNvPr id="13" name="Picture 12" descr="Graphical user interface, application&#10;&#10;Description automatically generated">
            <a:extLst>
              <a:ext uri="{FF2B5EF4-FFF2-40B4-BE49-F238E27FC236}">
                <a16:creationId xmlns:a16="http://schemas.microsoft.com/office/drawing/2014/main" id="{1B2DFE01-6281-404D-9A85-881476B12E4F}"/>
              </a:ext>
            </a:extLst>
          </p:cNvPr>
          <p:cNvPicPr>
            <a:picLocks noChangeAspect="1"/>
          </p:cNvPicPr>
          <p:nvPr/>
        </p:nvPicPr>
        <p:blipFill rotWithShape="1">
          <a:blip r:embed="rId3">
            <a:extLst>
              <a:ext uri="{28A0092B-C50C-407E-A947-70E740481C1C}">
                <a14:useLocalDpi xmlns:a14="http://schemas.microsoft.com/office/drawing/2010/main" val="0"/>
              </a:ext>
            </a:extLst>
          </a:blip>
          <a:srcRect l="6231" r="6711"/>
          <a:stretch/>
        </p:blipFill>
        <p:spPr>
          <a:xfrm>
            <a:off x="20" y="10"/>
            <a:ext cx="4635571" cy="6857990"/>
          </a:xfrm>
          <a:prstGeom prst="rect">
            <a:avLst/>
          </a:prstGeom>
          <a:effectLst/>
        </p:spPr>
      </p:pic>
      <p:cxnSp>
        <p:nvCxnSpPr>
          <p:cNvPr id="18" name="Straight Connector 1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CFC9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859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4965430" y="629268"/>
            <a:ext cx="6586491" cy="128616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100" b="1" dirty="0">
                <a:latin typeface="Open Sans" panose="020B0606030504020204"/>
                <a:ea typeface="+mj-ea"/>
                <a:cs typeface="+mj-cs"/>
              </a:rPr>
              <a:t>Refugee Resettlement in my Community</a:t>
            </a:r>
          </a:p>
        </p:txBody>
      </p:sp>
      <p:sp>
        <p:nvSpPr>
          <p:cNvPr id="4" name="Content Placeholder 3">
            <a:extLst>
              <a:ext uri="{FF2B5EF4-FFF2-40B4-BE49-F238E27FC236}">
                <a16:creationId xmlns:a16="http://schemas.microsoft.com/office/drawing/2014/main" id="{1F6C3E60-21EB-41FD-B95D-FD11D306EA8C}"/>
              </a:ext>
            </a:extLst>
          </p:cNvPr>
          <p:cNvSpPr>
            <a:spLocks noGrp="1"/>
          </p:cNvSpPr>
          <p:nvPr>
            <p:ph idx="1"/>
          </p:nvPr>
        </p:nvSpPr>
        <p:spPr>
          <a:xfrm>
            <a:off x="4965431" y="2438400"/>
            <a:ext cx="6586489" cy="3785419"/>
          </a:xfrm>
        </p:spPr>
        <p:txBody>
          <a:bodyPr vert="horz" lIns="91440" tIns="45720" rIns="91440" bIns="45720" rtlCol="0">
            <a:normAutofit/>
          </a:bodyPr>
          <a:lstStyle/>
          <a:p>
            <a:r>
              <a:rPr lang="en-US" sz="1800" dirty="0">
                <a:latin typeface="Open Sans" panose="020B0606030504020204"/>
              </a:rPr>
              <a:t>Community members and stakeholders may have questions on refugee resettlement or wonder why a remote placement is destined for their city</a:t>
            </a:r>
          </a:p>
          <a:p>
            <a:r>
              <a:rPr lang="en-US" sz="1800" dirty="0">
                <a:latin typeface="Open Sans" panose="020B0606030504020204"/>
              </a:rPr>
              <a:t>This material provides:</a:t>
            </a:r>
          </a:p>
          <a:p>
            <a:pPr lvl="1"/>
            <a:r>
              <a:rPr lang="en-US" sz="1400" dirty="0">
                <a:latin typeface="Open Sans" panose="020B0606030504020204"/>
              </a:rPr>
              <a:t>Basics of refugee resettlement and R&amp;P services</a:t>
            </a:r>
          </a:p>
          <a:p>
            <a:pPr lvl="1"/>
            <a:r>
              <a:rPr lang="en-US" sz="1400" dirty="0">
                <a:latin typeface="Open Sans" panose="020B0606030504020204"/>
              </a:rPr>
              <a:t>Information on how new arrivals are resettled </a:t>
            </a:r>
          </a:p>
          <a:p>
            <a:pPr lvl="1"/>
            <a:r>
              <a:rPr lang="en-US" sz="1400" dirty="0">
                <a:latin typeface="Open Sans" panose="020B0606030504020204"/>
              </a:rPr>
              <a:t>Who is eligible to receive R&amp;P services</a:t>
            </a:r>
          </a:p>
          <a:p>
            <a:endParaRPr lang="en-US" sz="1700" dirty="0">
              <a:latin typeface="Open Sans" panose="020B0606030504020204"/>
            </a:endParaRPr>
          </a:p>
          <a:p>
            <a:pPr marL="0" indent="0">
              <a:buNone/>
            </a:pPr>
            <a:r>
              <a:rPr lang="en-US" sz="1700" dirty="0">
                <a:latin typeface="Open Sans" panose="020B0606030504020204"/>
              </a:rPr>
              <a:t>Community partners are encouraged to distribute this upon request or where appropriate.</a:t>
            </a:r>
          </a:p>
        </p:txBody>
      </p:sp>
      <p:pic>
        <p:nvPicPr>
          <p:cNvPr id="5" name="Picture 4" descr="Text, letter&#10;&#10;Description automatically generated">
            <a:extLst>
              <a:ext uri="{FF2B5EF4-FFF2-40B4-BE49-F238E27FC236}">
                <a16:creationId xmlns:a16="http://schemas.microsoft.com/office/drawing/2014/main" id="{0C7EB0B6-CEBE-4B02-A628-669EE3886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043" y="629268"/>
            <a:ext cx="4736387" cy="6041425"/>
          </a:xfrm>
          <a:prstGeom prst="rect">
            <a:avLst/>
          </a:prstGeom>
        </p:spPr>
      </p:pic>
    </p:spTree>
    <p:extLst>
      <p:ext uri="{BB962C8B-B14F-4D97-AF65-F5344CB8AC3E}">
        <p14:creationId xmlns:p14="http://schemas.microsoft.com/office/powerpoint/2010/main" val="2178293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838A7412-3BE4-4366-BB68-A92491EF9A9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58203" y="2707396"/>
            <a:ext cx="4692891" cy="4038808"/>
          </a:xfrm>
        </p:spPr>
      </p:pic>
      <p:sp>
        <p:nvSpPr>
          <p:cNvPr id="2" name="TextBox 1">
            <a:extLst>
              <a:ext uri="{FF2B5EF4-FFF2-40B4-BE49-F238E27FC236}">
                <a16:creationId xmlns:a16="http://schemas.microsoft.com/office/drawing/2014/main" id="{F2A68DDA-51E2-4BD9-A822-E7C1DFE1BAC1}"/>
              </a:ext>
            </a:extLst>
          </p:cNvPr>
          <p:cNvSpPr txBox="1"/>
          <p:nvPr/>
        </p:nvSpPr>
        <p:spPr>
          <a:xfrm>
            <a:off x="633228" y="968693"/>
            <a:ext cx="11278066"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Where do I find these materials?</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3228" y="1951532"/>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https://mrsconnect.org/remote-placement/case-file-forms/</a:t>
            </a:r>
          </a:p>
        </p:txBody>
      </p:sp>
      <p:grpSp>
        <p:nvGrpSpPr>
          <p:cNvPr id="5" name="Group 4">
            <a:extLst>
              <a:ext uri="{FF2B5EF4-FFF2-40B4-BE49-F238E27FC236}">
                <a16:creationId xmlns:a16="http://schemas.microsoft.com/office/drawing/2014/main" id="{43ABD656-D701-4822-9592-281167B7A407}"/>
              </a:ext>
            </a:extLst>
          </p:cNvPr>
          <p:cNvGrpSpPr/>
          <p:nvPr/>
        </p:nvGrpSpPr>
        <p:grpSpPr>
          <a:xfrm>
            <a:off x="7949787" y="4726800"/>
            <a:ext cx="2032413" cy="1849455"/>
            <a:chOff x="4997226" y="1643928"/>
            <a:chExt cx="2610483" cy="2507086"/>
          </a:xfrm>
          <a:solidFill>
            <a:schemeClr val="bg1"/>
          </a:solidFill>
        </p:grpSpPr>
        <p:sp>
          <p:nvSpPr>
            <p:cNvPr id="9" name="Rectangle 8">
              <a:extLst>
                <a:ext uri="{FF2B5EF4-FFF2-40B4-BE49-F238E27FC236}">
                  <a16:creationId xmlns:a16="http://schemas.microsoft.com/office/drawing/2014/main" id="{767BE324-E880-4D64-B5CB-E374301B350C}"/>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8EF4393-E401-4EF9-8271-4E7A68CE506F}"/>
                </a:ext>
              </a:extLst>
            </p:cNvPr>
            <p:cNvSpPr/>
            <p:nvPr/>
          </p:nvSpPr>
          <p:spPr>
            <a:xfrm rot="20652980">
              <a:off x="5109237" y="1643928"/>
              <a:ext cx="2498472" cy="213157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765A"/>
                  </a:solidFill>
                </a:rPr>
                <a:t>SRC/SRHCs have access to these materials through their private ORR website.</a:t>
              </a:r>
              <a:endParaRPr lang="en-US" dirty="0">
                <a:solidFill>
                  <a:srgbClr val="00765A"/>
                </a:solidFill>
              </a:endParaRPr>
            </a:p>
          </p:txBody>
        </p:sp>
        <p:sp>
          <p:nvSpPr>
            <p:cNvPr id="10" name="Rectangle 9">
              <a:extLst>
                <a:ext uri="{FF2B5EF4-FFF2-40B4-BE49-F238E27FC236}">
                  <a16:creationId xmlns:a16="http://schemas.microsoft.com/office/drawing/2014/main" id="{FC5A4008-32D0-4A9C-A1BC-3D31C90F2E13}"/>
                </a:ext>
              </a:extLst>
            </p:cNvPr>
            <p:cNvSpPr/>
            <p:nvPr/>
          </p:nvSpPr>
          <p:spPr>
            <a:xfrm rot="20673065">
              <a:off x="4997226" y="1740977"/>
              <a:ext cx="584879" cy="277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50002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dirty="0">
                <a:latin typeface="Open Sans" panose="020B0606030504020204" pitchFamily="34" charset="0"/>
                <a:ea typeface="Open Sans" panose="020B0606030504020204" pitchFamily="34" charset="0"/>
                <a:cs typeface="Open Sans" panose="020B0606030504020204" pitchFamily="34" charset="0"/>
              </a:rPr>
              <a:t>Action Item</a:t>
            </a:r>
            <a:endParaRPr lang="en-US" sz="4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22179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When was the last time I touched base with my state coordinators…?</a:t>
            </a:r>
          </a:p>
          <a:p>
            <a:pPr algn="ct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ctr">
              <a:buFont typeface="Arial" panose="020B0604020202020204" pitchFamily="34" charset="0"/>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Ask your SRC/SRHC if you could establish a form of regular contact in the new year</a:t>
            </a:r>
          </a:p>
          <a:p>
            <a:pPr marL="285750" indent="-285750" algn="ctr">
              <a:buFont typeface="Arial" panose="020B0604020202020204" pitchFamily="34" charset="0"/>
              <a:buChar char="•"/>
            </a:pP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ctr">
              <a:buFont typeface="Arial" panose="020B0604020202020204" pitchFamily="34" charset="0"/>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Provide a summary of your FY 2020 resettlement </a:t>
            </a:r>
          </a:p>
          <a:p>
            <a:pPr algn="ct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3"/>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4"/>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885524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4"/>
            <a:ext cx="5508556" cy="2208415"/>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Thank you!</a:t>
            </a:r>
          </a:p>
          <a:p>
            <a:pPr algn="ctr"/>
            <a:endParaRPr lang="en-US" sz="3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Questions?</a:t>
            </a:r>
          </a:p>
          <a:p>
            <a:pPr algn="ctr"/>
            <a:r>
              <a:rPr lang="en-US" sz="1600" b="1" u="sng" dirty="0">
                <a:solidFill>
                  <a:srgbClr val="0070C0"/>
                </a:solidFill>
                <a:latin typeface="Open Sans" panose="020B0606030504020204" pitchFamily="34" charset="0"/>
                <a:ea typeface="Open Sans" panose="020B0606030504020204" pitchFamily="34" charset="0"/>
                <a:cs typeface="Open Sans" panose="020B0606030504020204" pitchFamily="34" charset="0"/>
              </a:rPr>
              <a:t>ecione@usccb.org  </a:t>
            </a:r>
            <a:endParaRPr lang="en-US" sz="1400" b="1" u="sng"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spTree>
    <p:extLst>
      <p:ext uri="{BB962C8B-B14F-4D97-AF65-F5344CB8AC3E}">
        <p14:creationId xmlns:p14="http://schemas.microsoft.com/office/powerpoint/2010/main" val="77168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FE5A02-6628-420E-B275-F067233B51A9}"/>
              </a:ext>
            </a:extLst>
          </p:cNvPr>
          <p:cNvSpPr txBox="1"/>
          <p:nvPr/>
        </p:nvSpPr>
        <p:spPr>
          <a:xfrm>
            <a:off x="798951" y="1951315"/>
            <a:ext cx="3538158" cy="1446550"/>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Learning </a:t>
            </a:r>
          </a:p>
          <a:p>
            <a:r>
              <a:rPr lang="en-US" sz="4400" b="1">
                <a:latin typeface="Open Sans" panose="020B0606030504020204" pitchFamily="34" charset="0"/>
                <a:ea typeface="Open Sans" panose="020B0606030504020204" pitchFamily="34" charset="0"/>
                <a:cs typeface="Open Sans" panose="020B0606030504020204" pitchFamily="34" charset="0"/>
              </a:rPr>
              <a:t>Objectives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A7B16CAE-AA23-4F34-94D8-8E6862D03529}"/>
              </a:ext>
            </a:extLst>
          </p:cNvPr>
          <p:cNvSpPr txBox="1"/>
          <p:nvPr/>
        </p:nvSpPr>
        <p:spPr>
          <a:xfrm>
            <a:off x="798950" y="3533353"/>
            <a:ext cx="3816990" cy="707886"/>
          </a:xfrm>
          <a:prstGeom prst="rect">
            <a:avLst/>
          </a:prstGeom>
          <a:noFill/>
        </p:spPr>
        <p:txBody>
          <a:bodyPr wrap="square" rtlCol="0">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By the end of this webinar, you will be able to:</a:t>
            </a:r>
          </a:p>
        </p:txBody>
      </p:sp>
      <p:sp>
        <p:nvSpPr>
          <p:cNvPr id="10" name="Oval 9">
            <a:extLst>
              <a:ext uri="{FF2B5EF4-FFF2-40B4-BE49-F238E27FC236}">
                <a16:creationId xmlns:a16="http://schemas.microsoft.com/office/drawing/2014/main" id="{071FE820-CEDE-41E3-A008-3D5E65517D92}"/>
              </a:ext>
            </a:extLst>
          </p:cNvPr>
          <p:cNvSpPr/>
          <p:nvPr/>
        </p:nvSpPr>
        <p:spPr>
          <a:xfrm>
            <a:off x="5229765" y="1237722"/>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11" name="Rectangle: Rounded Corners 10">
            <a:extLst>
              <a:ext uri="{FF2B5EF4-FFF2-40B4-BE49-F238E27FC236}">
                <a16:creationId xmlns:a16="http://schemas.microsoft.com/office/drawing/2014/main" id="{5836CF5A-AFD0-4897-B405-3B5164721B14}"/>
              </a:ext>
            </a:extLst>
          </p:cNvPr>
          <p:cNvSpPr/>
          <p:nvPr/>
        </p:nvSpPr>
        <p:spPr>
          <a:xfrm>
            <a:off x="6095999" y="1038816"/>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Identify where you can find your SRC and SRHC’s contact information</a:t>
            </a:r>
          </a:p>
        </p:txBody>
      </p:sp>
      <p:sp>
        <p:nvSpPr>
          <p:cNvPr id="14" name="Oval 13">
            <a:extLst>
              <a:ext uri="{FF2B5EF4-FFF2-40B4-BE49-F238E27FC236}">
                <a16:creationId xmlns:a16="http://schemas.microsoft.com/office/drawing/2014/main" id="{A9C5F257-C6F8-4600-B637-AEFF447306D5}"/>
              </a:ext>
            </a:extLst>
          </p:cNvPr>
          <p:cNvSpPr/>
          <p:nvPr/>
        </p:nvSpPr>
        <p:spPr>
          <a:xfrm>
            <a:off x="5229765" y="266707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15" name="Rectangle: Rounded Corners 14">
            <a:extLst>
              <a:ext uri="{FF2B5EF4-FFF2-40B4-BE49-F238E27FC236}">
                <a16:creationId xmlns:a16="http://schemas.microsoft.com/office/drawing/2014/main" id="{5111615A-219C-4709-8D1F-AEC7FDEF256C}"/>
              </a:ext>
            </a:extLst>
          </p:cNvPr>
          <p:cNvSpPr/>
          <p:nvPr/>
        </p:nvSpPr>
        <p:spPr>
          <a:xfrm>
            <a:off x="6095999" y="2363818"/>
            <a:ext cx="5219701" cy="118391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Understand the SRC/SRHC’s role in remote placement</a:t>
            </a:r>
          </a:p>
        </p:txBody>
      </p:sp>
      <p:sp>
        <p:nvSpPr>
          <p:cNvPr id="16" name="Oval 15">
            <a:extLst>
              <a:ext uri="{FF2B5EF4-FFF2-40B4-BE49-F238E27FC236}">
                <a16:creationId xmlns:a16="http://schemas.microsoft.com/office/drawing/2014/main" id="{DC57F638-93B8-49BB-9897-6A516F941556}"/>
              </a:ext>
            </a:extLst>
          </p:cNvPr>
          <p:cNvSpPr/>
          <p:nvPr/>
        </p:nvSpPr>
        <p:spPr>
          <a:xfrm>
            <a:off x="5229765" y="4131085"/>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17" name="Rectangle: Rounded Corners 16">
            <a:extLst>
              <a:ext uri="{FF2B5EF4-FFF2-40B4-BE49-F238E27FC236}">
                <a16:creationId xmlns:a16="http://schemas.microsoft.com/office/drawing/2014/main" id="{438A4D79-0842-4490-98FE-1204394CE324}"/>
              </a:ext>
            </a:extLst>
          </p:cNvPr>
          <p:cNvSpPr/>
          <p:nvPr/>
        </p:nvSpPr>
        <p:spPr>
          <a:xfrm>
            <a:off x="6095999" y="3926279"/>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Use the new USCCB resources to coordinate with your SRC/SRHC and local community</a:t>
            </a:r>
          </a:p>
        </p:txBody>
      </p:sp>
      <p:sp>
        <p:nvSpPr>
          <p:cNvPr id="4" name="Rectangle: Rounded Corners 3">
            <a:extLst>
              <a:ext uri="{FF2B5EF4-FFF2-40B4-BE49-F238E27FC236}">
                <a16:creationId xmlns:a16="http://schemas.microsoft.com/office/drawing/2014/main" id="{04ACF82F-9D5B-4E36-8DDB-3A71DB8F49D6}"/>
              </a:ext>
            </a:extLst>
          </p:cNvPr>
          <p:cNvSpPr/>
          <p:nvPr/>
        </p:nvSpPr>
        <p:spPr>
          <a:xfrm>
            <a:off x="6095999" y="5121866"/>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Brainstorm strategies for further engagement with your SRC/SRHC</a:t>
            </a:r>
          </a:p>
        </p:txBody>
      </p:sp>
      <p:sp>
        <p:nvSpPr>
          <p:cNvPr id="5" name="Oval 4">
            <a:extLst>
              <a:ext uri="{FF2B5EF4-FFF2-40B4-BE49-F238E27FC236}">
                <a16:creationId xmlns:a16="http://schemas.microsoft.com/office/drawing/2014/main" id="{2129A43E-531E-4438-93C8-B7BE0F09F5FA}"/>
              </a:ext>
            </a:extLst>
          </p:cNvPr>
          <p:cNvSpPr/>
          <p:nvPr/>
        </p:nvSpPr>
        <p:spPr>
          <a:xfrm>
            <a:off x="5256345" y="5320772"/>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4</a:t>
            </a:r>
          </a:p>
        </p:txBody>
      </p:sp>
    </p:spTree>
    <p:extLst>
      <p:ext uri="{BB962C8B-B14F-4D97-AF65-F5344CB8AC3E}">
        <p14:creationId xmlns:p14="http://schemas.microsoft.com/office/powerpoint/2010/main" val="375409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Key Terms	</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9" name="Oval 28">
            <a:extLst>
              <a:ext uri="{FF2B5EF4-FFF2-40B4-BE49-F238E27FC236}">
                <a16:creationId xmlns:a16="http://schemas.microsoft.com/office/drawing/2014/main" id="{90F45510-C9B3-4594-A96F-3247F871AAA4}"/>
              </a:ext>
            </a:extLst>
          </p:cNvPr>
          <p:cNvSpPr/>
          <p:nvPr/>
        </p:nvSpPr>
        <p:spPr>
          <a:xfrm>
            <a:off x="699711" y="2472536"/>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1</a:t>
            </a:r>
          </a:p>
        </p:txBody>
      </p:sp>
      <p:sp>
        <p:nvSpPr>
          <p:cNvPr id="3" name="TextBox 2">
            <a:extLst>
              <a:ext uri="{FF2B5EF4-FFF2-40B4-BE49-F238E27FC236}">
                <a16:creationId xmlns:a16="http://schemas.microsoft.com/office/drawing/2014/main" id="{9663F1CC-10C3-48DA-9EF9-352055789799}"/>
              </a:ext>
            </a:extLst>
          </p:cNvPr>
          <p:cNvSpPr txBox="1"/>
          <p:nvPr/>
        </p:nvSpPr>
        <p:spPr>
          <a:xfrm>
            <a:off x="1484851" y="2285191"/>
            <a:ext cx="1853285" cy="923330"/>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Office of Refugee Resettlement</a:t>
            </a:r>
          </a:p>
        </p:txBody>
      </p:sp>
      <p:sp>
        <p:nvSpPr>
          <p:cNvPr id="31" name="Oval 30">
            <a:extLst>
              <a:ext uri="{FF2B5EF4-FFF2-40B4-BE49-F238E27FC236}">
                <a16:creationId xmlns:a16="http://schemas.microsoft.com/office/drawing/2014/main" id="{DA23C929-E4C2-4361-908B-0B2BCF20084F}"/>
              </a:ext>
            </a:extLst>
          </p:cNvPr>
          <p:cNvSpPr/>
          <p:nvPr/>
        </p:nvSpPr>
        <p:spPr>
          <a:xfrm>
            <a:off x="699711" y="338302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2</a:t>
            </a:r>
          </a:p>
        </p:txBody>
      </p:sp>
      <p:sp>
        <p:nvSpPr>
          <p:cNvPr id="32" name="TextBox 31">
            <a:extLst>
              <a:ext uri="{FF2B5EF4-FFF2-40B4-BE49-F238E27FC236}">
                <a16:creationId xmlns:a16="http://schemas.microsoft.com/office/drawing/2014/main" id="{4CF771A3-47CF-43CF-9547-31F3AF974D1B}"/>
              </a:ext>
            </a:extLst>
          </p:cNvPr>
          <p:cNvSpPr txBox="1"/>
          <p:nvPr/>
        </p:nvSpPr>
        <p:spPr>
          <a:xfrm>
            <a:off x="1484851" y="3334174"/>
            <a:ext cx="1853285" cy="646331"/>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State Refugee Coordinator</a:t>
            </a:r>
          </a:p>
        </p:txBody>
      </p:sp>
      <p:sp>
        <p:nvSpPr>
          <p:cNvPr id="36" name="Rectangle: Rounded Corners 35">
            <a:extLst>
              <a:ext uri="{FF2B5EF4-FFF2-40B4-BE49-F238E27FC236}">
                <a16:creationId xmlns:a16="http://schemas.microsoft.com/office/drawing/2014/main" id="{D0D65515-2152-4933-99C5-15EE9F3FB661}"/>
              </a:ext>
            </a:extLst>
          </p:cNvPr>
          <p:cNvSpPr/>
          <p:nvPr/>
        </p:nvSpPr>
        <p:spPr>
          <a:xfrm>
            <a:off x="4366469" y="1575922"/>
            <a:ext cx="3459061" cy="1964229"/>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0" i="0" dirty="0">
                <a:solidFill>
                  <a:srgbClr val="19150F"/>
                </a:solidFill>
                <a:effectLst/>
                <a:latin typeface="arial" panose="020B0604020202020204" pitchFamily="34" charset="0"/>
              </a:rPr>
              <a:t>ORR is a division of the U.S. Department of Health &amp; Human Services Office of the Administration for Children &amp; Families. ORR provides programming and funding opportunities to federal agencies, state partners, technical assistance providers, and resettlement agencies.</a:t>
            </a:r>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7" name="Rectangle: Rounded Corners 36">
            <a:extLst>
              <a:ext uri="{FF2B5EF4-FFF2-40B4-BE49-F238E27FC236}">
                <a16:creationId xmlns:a16="http://schemas.microsoft.com/office/drawing/2014/main" id="{9CE864FA-7A00-41FA-B109-AE56996BA016}"/>
              </a:ext>
            </a:extLst>
          </p:cNvPr>
          <p:cNvSpPr/>
          <p:nvPr/>
        </p:nvSpPr>
        <p:spPr>
          <a:xfrm>
            <a:off x="8047139" y="1575923"/>
            <a:ext cx="3459061" cy="1964229"/>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SRCs are responsible for implementing state plans for refugee resettlement, managing grants, and working with national, local, and community partners to maximize resources for refugee resettlement.</a:t>
            </a:r>
          </a:p>
        </p:txBody>
      </p:sp>
      <p:sp>
        <p:nvSpPr>
          <p:cNvPr id="38" name="Rectangle: Rounded Corners 37">
            <a:extLst>
              <a:ext uri="{FF2B5EF4-FFF2-40B4-BE49-F238E27FC236}">
                <a16:creationId xmlns:a16="http://schemas.microsoft.com/office/drawing/2014/main" id="{90C32222-9600-47EF-9DB4-75A0FDB6C0F6}"/>
              </a:ext>
            </a:extLst>
          </p:cNvPr>
          <p:cNvSpPr/>
          <p:nvPr/>
        </p:nvSpPr>
        <p:spPr>
          <a:xfrm>
            <a:off x="4366469" y="4383159"/>
            <a:ext cx="3459061" cy="1964229"/>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SRHCs complements the work of the SRC and provide health expertise to manage, coordinate, and provide technical assistance to refugee health services in the state.</a:t>
            </a:r>
          </a:p>
        </p:txBody>
      </p:sp>
      <p:sp>
        <p:nvSpPr>
          <p:cNvPr id="40" name="Rectangle: Rounded Corners 39">
            <a:extLst>
              <a:ext uri="{FF2B5EF4-FFF2-40B4-BE49-F238E27FC236}">
                <a16:creationId xmlns:a16="http://schemas.microsoft.com/office/drawing/2014/main" id="{3AA4715D-40DF-4BD8-8758-F0B4738C97D3}"/>
              </a:ext>
            </a:extLst>
          </p:cNvPr>
          <p:cNvSpPr/>
          <p:nvPr/>
        </p:nvSpPr>
        <p:spPr>
          <a:xfrm>
            <a:off x="4366469" y="934400"/>
            <a:ext cx="3459061" cy="561680"/>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Office of Refugee Resettlement (ORR)	</a:t>
            </a:r>
          </a:p>
        </p:txBody>
      </p:sp>
      <p:sp>
        <p:nvSpPr>
          <p:cNvPr id="41" name="Rectangle: Rounded Corners 40">
            <a:extLst>
              <a:ext uri="{FF2B5EF4-FFF2-40B4-BE49-F238E27FC236}">
                <a16:creationId xmlns:a16="http://schemas.microsoft.com/office/drawing/2014/main" id="{E59E04F6-E1CB-45DF-91D1-2983B8BD82C1}"/>
              </a:ext>
            </a:extLst>
          </p:cNvPr>
          <p:cNvSpPr/>
          <p:nvPr/>
        </p:nvSpPr>
        <p:spPr>
          <a:xfrm>
            <a:off x="8047138" y="921731"/>
            <a:ext cx="3459061" cy="561680"/>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State Refugee Coordinator (SRC)	</a:t>
            </a:r>
          </a:p>
        </p:txBody>
      </p:sp>
      <p:sp>
        <p:nvSpPr>
          <p:cNvPr id="42" name="Rectangle: Rounded Corners 41">
            <a:extLst>
              <a:ext uri="{FF2B5EF4-FFF2-40B4-BE49-F238E27FC236}">
                <a16:creationId xmlns:a16="http://schemas.microsoft.com/office/drawing/2014/main" id="{2167F041-DC1E-45F3-94C0-597D1C3C6A32}"/>
              </a:ext>
            </a:extLst>
          </p:cNvPr>
          <p:cNvSpPr/>
          <p:nvPr/>
        </p:nvSpPr>
        <p:spPr>
          <a:xfrm>
            <a:off x="4366469" y="3749126"/>
            <a:ext cx="3459061" cy="561680"/>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State Refugee Health Coordinator (SRHC)</a:t>
            </a:r>
          </a:p>
        </p:txBody>
      </p:sp>
      <p:sp>
        <p:nvSpPr>
          <p:cNvPr id="44" name="Oval 43">
            <a:extLst>
              <a:ext uri="{FF2B5EF4-FFF2-40B4-BE49-F238E27FC236}">
                <a16:creationId xmlns:a16="http://schemas.microsoft.com/office/drawing/2014/main" id="{EC49ED6C-2B5E-4AE0-A57E-DE1E67067D40}"/>
              </a:ext>
            </a:extLst>
          </p:cNvPr>
          <p:cNvSpPr/>
          <p:nvPr/>
        </p:nvSpPr>
        <p:spPr>
          <a:xfrm>
            <a:off x="699711" y="4293504"/>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3</a:t>
            </a:r>
          </a:p>
        </p:txBody>
      </p:sp>
      <p:sp>
        <p:nvSpPr>
          <p:cNvPr id="45" name="TextBox 44">
            <a:extLst>
              <a:ext uri="{FF2B5EF4-FFF2-40B4-BE49-F238E27FC236}">
                <a16:creationId xmlns:a16="http://schemas.microsoft.com/office/drawing/2014/main" id="{9A097461-AD3F-45B1-A97F-7A2A8480CE9F}"/>
              </a:ext>
            </a:extLst>
          </p:cNvPr>
          <p:cNvSpPr txBox="1"/>
          <p:nvPr/>
        </p:nvSpPr>
        <p:spPr>
          <a:xfrm>
            <a:off x="1484851" y="4106159"/>
            <a:ext cx="1853285" cy="923330"/>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State Refugee Health Coordinator</a:t>
            </a:r>
          </a:p>
        </p:txBody>
      </p:sp>
    </p:spTree>
    <p:extLst>
      <p:ext uri="{BB962C8B-B14F-4D97-AF65-F5344CB8AC3E}">
        <p14:creationId xmlns:p14="http://schemas.microsoft.com/office/powerpoint/2010/main" val="372068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FE5A02-6628-420E-B275-F067233B51A9}"/>
              </a:ext>
            </a:extLst>
          </p:cNvPr>
          <p:cNvSpPr txBox="1"/>
          <p:nvPr/>
        </p:nvSpPr>
        <p:spPr>
          <a:xfrm>
            <a:off x="798951" y="1951315"/>
            <a:ext cx="3538158" cy="1446550"/>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USCCB Initiatives</a:t>
            </a:r>
          </a:p>
        </p:txBody>
      </p:sp>
      <p:sp>
        <p:nvSpPr>
          <p:cNvPr id="3" name="TextBox 2">
            <a:extLst>
              <a:ext uri="{FF2B5EF4-FFF2-40B4-BE49-F238E27FC236}">
                <a16:creationId xmlns:a16="http://schemas.microsoft.com/office/drawing/2014/main" id="{A7B16CAE-AA23-4F34-94D8-8E6862D03529}"/>
              </a:ext>
            </a:extLst>
          </p:cNvPr>
          <p:cNvSpPr txBox="1"/>
          <p:nvPr/>
        </p:nvSpPr>
        <p:spPr>
          <a:xfrm>
            <a:off x="798950" y="3533353"/>
            <a:ext cx="3816990" cy="1323439"/>
          </a:xfrm>
          <a:prstGeom prst="rect">
            <a:avLst/>
          </a:prstGeom>
          <a:noFill/>
        </p:spPr>
        <p:txBody>
          <a:bodyPr wrap="square" rtlCol="0">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Over the past two years, USCCB has been working closely with SRCs/SRHCs to strengthen communication efforts.</a:t>
            </a:r>
          </a:p>
        </p:txBody>
      </p:sp>
      <p:sp>
        <p:nvSpPr>
          <p:cNvPr id="10" name="Oval 9">
            <a:extLst>
              <a:ext uri="{FF2B5EF4-FFF2-40B4-BE49-F238E27FC236}">
                <a16:creationId xmlns:a16="http://schemas.microsoft.com/office/drawing/2014/main" id="{071FE820-CEDE-41E3-A008-3D5E65517D92}"/>
              </a:ext>
            </a:extLst>
          </p:cNvPr>
          <p:cNvSpPr/>
          <p:nvPr/>
        </p:nvSpPr>
        <p:spPr>
          <a:xfrm>
            <a:off x="5229765" y="1237722"/>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11" name="Rectangle: Rounded Corners 10">
            <a:extLst>
              <a:ext uri="{FF2B5EF4-FFF2-40B4-BE49-F238E27FC236}">
                <a16:creationId xmlns:a16="http://schemas.microsoft.com/office/drawing/2014/main" id="{5836CF5A-AFD0-4897-B405-3B5164721B14}"/>
              </a:ext>
            </a:extLst>
          </p:cNvPr>
          <p:cNvSpPr/>
          <p:nvPr/>
        </p:nvSpPr>
        <p:spPr>
          <a:xfrm>
            <a:off x="6095999" y="1038816"/>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Participated in several calls with SRCs to explain the Remote Placement program and answer questions</a:t>
            </a:r>
          </a:p>
        </p:txBody>
      </p:sp>
      <p:sp>
        <p:nvSpPr>
          <p:cNvPr id="14" name="Oval 13">
            <a:extLst>
              <a:ext uri="{FF2B5EF4-FFF2-40B4-BE49-F238E27FC236}">
                <a16:creationId xmlns:a16="http://schemas.microsoft.com/office/drawing/2014/main" id="{A9C5F257-C6F8-4600-B637-AEFF447306D5}"/>
              </a:ext>
            </a:extLst>
          </p:cNvPr>
          <p:cNvSpPr/>
          <p:nvPr/>
        </p:nvSpPr>
        <p:spPr>
          <a:xfrm>
            <a:off x="5229765" y="266707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15" name="Rectangle: Rounded Corners 14">
            <a:extLst>
              <a:ext uri="{FF2B5EF4-FFF2-40B4-BE49-F238E27FC236}">
                <a16:creationId xmlns:a16="http://schemas.microsoft.com/office/drawing/2014/main" id="{5111615A-219C-4709-8D1F-AEC7FDEF256C}"/>
              </a:ext>
            </a:extLst>
          </p:cNvPr>
          <p:cNvSpPr/>
          <p:nvPr/>
        </p:nvSpPr>
        <p:spPr>
          <a:xfrm>
            <a:off x="6095999" y="2363818"/>
            <a:ext cx="5219701" cy="118391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Re-vamped outreach and onboarding process to involve SRCs/SRHCs at greater level</a:t>
            </a:r>
          </a:p>
        </p:txBody>
      </p:sp>
      <p:sp>
        <p:nvSpPr>
          <p:cNvPr id="16" name="Oval 15">
            <a:extLst>
              <a:ext uri="{FF2B5EF4-FFF2-40B4-BE49-F238E27FC236}">
                <a16:creationId xmlns:a16="http://schemas.microsoft.com/office/drawing/2014/main" id="{DC57F638-93B8-49BB-9897-6A516F941556}"/>
              </a:ext>
            </a:extLst>
          </p:cNvPr>
          <p:cNvSpPr/>
          <p:nvPr/>
        </p:nvSpPr>
        <p:spPr>
          <a:xfrm>
            <a:off x="5229765" y="4131085"/>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17" name="Rectangle: Rounded Corners 16">
            <a:extLst>
              <a:ext uri="{FF2B5EF4-FFF2-40B4-BE49-F238E27FC236}">
                <a16:creationId xmlns:a16="http://schemas.microsoft.com/office/drawing/2014/main" id="{438A4D79-0842-4490-98FE-1204394CE324}"/>
              </a:ext>
            </a:extLst>
          </p:cNvPr>
          <p:cNvSpPr/>
          <p:nvPr/>
        </p:nvSpPr>
        <p:spPr>
          <a:xfrm>
            <a:off x="6095999" y="3926279"/>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Developed resources for SRCs/SRHCs to utilize when working with community partners</a:t>
            </a:r>
          </a:p>
        </p:txBody>
      </p:sp>
    </p:spTree>
    <p:extLst>
      <p:ext uri="{BB962C8B-B14F-4D97-AF65-F5344CB8AC3E}">
        <p14:creationId xmlns:p14="http://schemas.microsoft.com/office/powerpoint/2010/main" val="140310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968693"/>
            <a:ext cx="11558773" cy="769441"/>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Role of the SRC and SRHC:</a:t>
            </a:r>
            <a:endParaRPr lang="en-US"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2117186"/>
            <a:ext cx="10949173" cy="425005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64734" y="2590990"/>
            <a:ext cx="10084266" cy="3693319"/>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This process will look different in every state:</a:t>
            </a:r>
          </a:p>
          <a:p>
            <a:endParaRPr lang="en-US" b="1"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Administers ORR funding to provide cash and medical assistance benefits</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Coordinates between refugee funded services and other state-administered programs like SNAP, Medicaid, etc.</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Contracts with local agencies to deliver employment, case management, ESL, and health screening services</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Participate with affiliate resettlement offices on quarterly consultations</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Manage the medical screening program</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Create partnerships to ensure sustainability of services </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Provide technical assistance on refugee concerns</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Troubleshoot issues related to programming or state services</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Address inquiries associated with their state’s refugee resettlement</a:t>
            </a:r>
          </a:p>
        </p:txBody>
      </p:sp>
      <p:pic>
        <p:nvPicPr>
          <p:cNvPr id="4" name="Graphic 3" descr="Magnifying glass">
            <a:extLst>
              <a:ext uri="{FF2B5EF4-FFF2-40B4-BE49-F238E27FC236}">
                <a16:creationId xmlns:a16="http://schemas.microsoft.com/office/drawing/2014/main" id="{0F3C0ED6-2255-4DA5-8202-FDC34A3277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5178" y="5047893"/>
            <a:ext cx="1604929" cy="1604929"/>
          </a:xfrm>
          <a:prstGeom prst="rect">
            <a:avLst/>
          </a:prstGeom>
        </p:spPr>
      </p:pic>
    </p:spTree>
    <p:extLst>
      <p:ext uri="{BB962C8B-B14F-4D97-AF65-F5344CB8AC3E}">
        <p14:creationId xmlns:p14="http://schemas.microsoft.com/office/powerpoint/2010/main" val="408488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11278066" cy="707886"/>
          </a:xfrm>
          <a:prstGeom prst="rect">
            <a:avLst/>
          </a:prstGeom>
          <a:noFill/>
        </p:spPr>
        <p:txBody>
          <a:bodyPr wrap="square" rtlCol="0">
            <a:spAutoFit/>
          </a:bodyPr>
          <a:lstStyle/>
          <a:p>
            <a:r>
              <a:rPr lang="en-US" sz="4000" b="1" dirty="0">
                <a:latin typeface="Open Sans" panose="020B0606030504020204" pitchFamily="34" charset="0"/>
                <a:ea typeface="Open Sans" panose="020B0606030504020204" pitchFamily="34" charset="0"/>
                <a:cs typeface="Open Sans" panose="020B0606030504020204" pitchFamily="34" charset="0"/>
              </a:rPr>
              <a:t>Where do I find my SRC/SRHC’s contact info?</a:t>
            </a: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3228" y="1951532"/>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https://www.acf.hhs.gov/orr/resource/orr-funded-programs-key-contacts</a:t>
            </a:r>
          </a:p>
        </p:txBody>
      </p:sp>
      <p:pic>
        <p:nvPicPr>
          <p:cNvPr id="12" name="Content Placeholder 11" descr="Graphical user interface, text, application, email&#10;&#10;Description automatically generated">
            <a:extLst>
              <a:ext uri="{FF2B5EF4-FFF2-40B4-BE49-F238E27FC236}">
                <a16:creationId xmlns:a16="http://schemas.microsoft.com/office/drawing/2014/main" id="{1C81B6D0-3BB8-4BFA-BBC5-5F9DA15067F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82805" y="2928135"/>
            <a:ext cx="4762231" cy="36764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5" name="Group 4">
            <a:extLst>
              <a:ext uri="{FF2B5EF4-FFF2-40B4-BE49-F238E27FC236}">
                <a16:creationId xmlns:a16="http://schemas.microsoft.com/office/drawing/2014/main" id="{43ABD656-D701-4822-9592-281167B7A407}"/>
              </a:ext>
            </a:extLst>
          </p:cNvPr>
          <p:cNvGrpSpPr/>
          <p:nvPr/>
        </p:nvGrpSpPr>
        <p:grpSpPr>
          <a:xfrm>
            <a:off x="7854536" y="2960670"/>
            <a:ext cx="2032414" cy="1849455"/>
            <a:chOff x="4997227" y="1643928"/>
            <a:chExt cx="2610486" cy="2507086"/>
          </a:xfrm>
          <a:solidFill>
            <a:schemeClr val="bg1"/>
          </a:solidFill>
        </p:grpSpPr>
        <p:sp>
          <p:nvSpPr>
            <p:cNvPr id="7" name="Rectangle 6">
              <a:extLst>
                <a:ext uri="{FF2B5EF4-FFF2-40B4-BE49-F238E27FC236}">
                  <a16:creationId xmlns:a16="http://schemas.microsoft.com/office/drawing/2014/main" id="{38EF4393-E401-4EF9-8271-4E7A68CE506F}"/>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765A"/>
                  </a:solidFill>
                </a:rPr>
                <a:t>Tip…</a:t>
              </a:r>
            </a:p>
            <a:p>
              <a:pPr algn="ctr"/>
              <a:r>
                <a:rPr lang="en-US" dirty="0">
                  <a:solidFill>
                    <a:srgbClr val="00765A"/>
                  </a:solidFill>
                </a:rPr>
                <a:t>Google “ORR SRC” and it will be the first result</a:t>
              </a:r>
            </a:p>
          </p:txBody>
        </p:sp>
        <p:sp>
          <p:nvSpPr>
            <p:cNvPr id="8" name="Right Triangle 7">
              <a:extLst>
                <a:ext uri="{FF2B5EF4-FFF2-40B4-BE49-F238E27FC236}">
                  <a16:creationId xmlns:a16="http://schemas.microsoft.com/office/drawing/2014/main" id="{5D538788-D741-4FC6-ADDD-D1E2E0417643}"/>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67BE324-E880-4D64-B5CB-E374301B350C}"/>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C5A4008-32D0-4A9C-A1BC-3D31C90F2E13}"/>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9213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700819"/>
            <a:ext cx="11558773" cy="1323439"/>
          </a:xfrm>
          <a:prstGeom prst="rect">
            <a:avLst/>
          </a:prstGeom>
          <a:noFill/>
        </p:spPr>
        <p:txBody>
          <a:bodyPr wrap="square" rtlCol="0">
            <a:spAutoFit/>
          </a:bodyPr>
          <a:lstStyle/>
          <a:p>
            <a:r>
              <a:rPr lang="en-US" sz="4000" b="1" dirty="0">
                <a:latin typeface="Open Sans" panose="020B0606030504020204" pitchFamily="34" charset="0"/>
                <a:ea typeface="Open Sans" panose="020B0606030504020204" pitchFamily="34" charset="0"/>
                <a:cs typeface="Open Sans" panose="020B0606030504020204" pitchFamily="34" charset="0"/>
              </a:rPr>
              <a:t>SRC/SRHC’s Role in Community Partner Outreach &amp; Onboarding</a:t>
            </a:r>
            <a:endParaRPr lang="en-US"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2145761"/>
            <a:ext cx="10949173" cy="425005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64734" y="2590990"/>
            <a:ext cx="10084266" cy="286232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In 2019, USCCB updated the process for communicating and coordinating with SRC/SRHC on remote placement</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Changes were made in order to involve the coordinators at a greater level </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When conducting outreach for a new community partner, USCCB informs SRC/SRHC of outreach efforts and may coordinate in order to find a suitable agency</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Upon PRM approval of partner, USCCB facilitates a call between SRC/SRHC, and community partner</a:t>
            </a:r>
          </a:p>
          <a:p>
            <a:pPr marL="742950" lvl="1"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Facilitate introductions</a:t>
            </a:r>
          </a:p>
          <a:p>
            <a:pPr marL="742950" lvl="1"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Learn about state enrollment process</a:t>
            </a:r>
          </a:p>
          <a:p>
            <a:pPr marL="742950" lvl="1"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Answer questions</a:t>
            </a:r>
          </a:p>
        </p:txBody>
      </p:sp>
      <p:pic>
        <p:nvPicPr>
          <p:cNvPr id="6" name="Graphic 5" descr="Handshake">
            <a:extLst>
              <a:ext uri="{FF2B5EF4-FFF2-40B4-BE49-F238E27FC236}">
                <a16:creationId xmlns:a16="http://schemas.microsoft.com/office/drawing/2014/main" id="{3E975A34-26BF-458D-B2A1-6542047389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0327" y="5267958"/>
            <a:ext cx="1778445" cy="1778445"/>
          </a:xfrm>
          <a:prstGeom prst="rect">
            <a:avLst/>
          </a:prstGeom>
        </p:spPr>
      </p:pic>
    </p:spTree>
    <p:extLst>
      <p:ext uri="{BB962C8B-B14F-4D97-AF65-F5344CB8AC3E}">
        <p14:creationId xmlns:p14="http://schemas.microsoft.com/office/powerpoint/2010/main" val="216952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700819"/>
            <a:ext cx="11558773" cy="1323439"/>
          </a:xfrm>
          <a:prstGeom prst="rect">
            <a:avLst/>
          </a:prstGeom>
          <a:noFill/>
        </p:spPr>
        <p:txBody>
          <a:bodyPr wrap="square" rtlCol="0">
            <a:spAutoFit/>
          </a:bodyPr>
          <a:lstStyle/>
          <a:p>
            <a:r>
              <a:rPr lang="en-US" sz="4000" b="1" dirty="0">
                <a:latin typeface="Open Sans" panose="020B0606030504020204" pitchFamily="34" charset="0"/>
                <a:ea typeface="Open Sans" panose="020B0606030504020204" pitchFamily="34" charset="0"/>
                <a:cs typeface="Open Sans" panose="020B0606030504020204" pitchFamily="34" charset="0"/>
              </a:rPr>
              <a:t>Ongoing Communication between SRC/SRHC &amp; Community Partner</a:t>
            </a:r>
            <a:endParaRPr lang="en-US"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2117186"/>
            <a:ext cx="10949173" cy="425005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64734" y="2590990"/>
            <a:ext cx="10084266"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Following efforts to ensure SRC/SRHC knowledge of the Remote Placement program and the increase in coordination at the headquarters level, we want to encourage community partners of all size to ensure they are also engaging in dialogue with their SRC/SRHC.</a:t>
            </a:r>
          </a:p>
          <a:p>
            <a:pPr marL="742950" lvl="1"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SRCs/SRHCs typically want to stay informed of what is happening in remote placement locations</a:t>
            </a:r>
          </a:p>
          <a:p>
            <a:pPr marL="742950" lvl="1"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SRCs/SRHCs are great resources for community partners and may help with questions or issues that your agency may experience </a:t>
            </a:r>
          </a:p>
        </p:txBody>
      </p:sp>
      <p:pic>
        <p:nvPicPr>
          <p:cNvPr id="4" name="Graphic 3" descr="Magnifying glass">
            <a:extLst>
              <a:ext uri="{FF2B5EF4-FFF2-40B4-BE49-F238E27FC236}">
                <a16:creationId xmlns:a16="http://schemas.microsoft.com/office/drawing/2014/main" id="{0F3C0ED6-2255-4DA5-8202-FDC34A3277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5178" y="5047893"/>
            <a:ext cx="1604929" cy="1604929"/>
          </a:xfrm>
          <a:prstGeom prst="rect">
            <a:avLst/>
          </a:prstGeom>
        </p:spPr>
      </p:pic>
    </p:spTree>
    <p:extLst>
      <p:ext uri="{BB962C8B-B14F-4D97-AF65-F5344CB8AC3E}">
        <p14:creationId xmlns:p14="http://schemas.microsoft.com/office/powerpoint/2010/main" val="3640660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F8D7F41F4E86F45AD9C754481DAB2D8" ma:contentTypeVersion="13" ma:contentTypeDescription="Create a new document." ma:contentTypeScope="" ma:versionID="aa617fff7260c6e44c049f39e546bf25">
  <xsd:schema xmlns:xsd="http://www.w3.org/2001/XMLSchema" xmlns:xs="http://www.w3.org/2001/XMLSchema" xmlns:p="http://schemas.microsoft.com/office/2006/metadata/properties" xmlns:ns3="6adc38ce-6422-4820-9088-34b4ebffebfe" xmlns:ns4="65022ee0-874b-416e-9913-754acb0744f6" targetNamespace="http://schemas.microsoft.com/office/2006/metadata/properties" ma:root="true" ma:fieldsID="31a5c0d4c94381d64ba78f579e7f1e4f" ns3:_="" ns4:_="">
    <xsd:import namespace="6adc38ce-6422-4820-9088-34b4ebffebfe"/>
    <xsd:import namespace="65022ee0-874b-416e-9913-754acb0744f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dc38ce-6422-4820-9088-34b4ebffebf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022ee0-874b-416e-9913-754acb0744f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4A009-F8B2-48C3-AF20-BF859823E61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3E5005D-F927-4E14-BC98-7D405BE014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dc38ce-6422-4820-9088-34b4ebffebfe"/>
    <ds:schemaRef ds:uri="65022ee0-874b-416e-9913-754acb0744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AB17A3-6B4C-4EA3-BE42-4AFF908CF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1616</TotalTime>
  <Words>2009</Words>
  <Application>Microsoft Office PowerPoint</Application>
  <PresentationFormat>Widescreen</PresentationFormat>
  <Paragraphs>201</Paragraphs>
  <Slides>26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Cirin Cione</dc:creator>
  <cp:lastModifiedBy>Elizabeth Cirin Cione</cp:lastModifiedBy>
  <cp:revision>22</cp:revision>
  <dcterms:created xsi:type="dcterms:W3CDTF">2020-12-09T16:46:51Z</dcterms:created>
  <dcterms:modified xsi:type="dcterms:W3CDTF">2020-12-10T19:43:51Z</dcterms:modified>
</cp:coreProperties>
</file>