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4" r:id="rId6"/>
    <p:sldId id="262" r:id="rId7"/>
    <p:sldId id="264" r:id="rId8"/>
    <p:sldId id="260" r:id="rId9"/>
    <p:sldId id="267" r:id="rId10"/>
    <p:sldId id="259" r:id="rId11"/>
    <p:sldId id="276" r:id="rId12"/>
    <p:sldId id="280" r:id="rId13"/>
    <p:sldId id="281" r:id="rId14"/>
    <p:sldId id="282" r:id="rId15"/>
    <p:sldId id="283" r:id="rId16"/>
    <p:sldId id="266" r:id="rId17"/>
    <p:sldId id="277" r:id="rId18"/>
    <p:sldId id="272" r:id="rId19"/>
    <p:sldId id="279" r:id="rId20"/>
    <p:sldId id="278" r:id="rId21"/>
    <p:sldId id="273" r:id="rId22"/>
    <p:sldId id="271" r:id="rId23"/>
    <p:sldId id="261" r:id="rId24"/>
    <p:sldId id="268" r:id="rId25"/>
  </p:sldIdLst>
  <p:sldSz cx="12192000" cy="6858000"/>
  <p:notesSz cx="6881813"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Ross" initials="C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503D"/>
    <a:srgbClr val="A47900"/>
    <a:srgbClr val="00C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642F-DB7C-40D1-846A-E80500DD3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E962A-9482-4B56-B8BA-B660E737E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A976A-1E4C-4535-96E7-7FD6FE3EDA40}"/>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6964CA1E-61ED-4EAD-B240-4D9206E82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B113D-AE44-4F8B-93A6-DC37CD55A337}"/>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271919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B3AE-E14B-42FB-B8CB-EA513FE30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D143DC-384D-4985-8013-7EC0E17C2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78858-10C6-4D25-8F7B-58CD8E24C5FB}"/>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5AC6C616-9EF6-4953-95FB-8E2558F27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5889-B302-486E-A23D-E1C834E0E9EE}"/>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318694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0E04F-BEC0-4056-87B3-786CD68EC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467047-E75C-43BA-B10B-3D97760A6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E0B69-613A-4200-8A87-6760DF944F63}"/>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BD256B97-BE3C-45D3-A9B0-14D56E901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842E8-17DE-4C55-A36E-27EC683C33C2}"/>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74744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1BE0-9384-425A-B69F-B2BD39215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695F6-3988-49F9-970C-26099B8D2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9C9FE-9A1C-4A14-B71F-578B8A65A01E}"/>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1A62DD0F-C92A-4A45-8720-C18C3873C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FA92B-6444-47C9-9ACA-1A25269EB39E}"/>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414954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6818-212E-426F-94A5-E6F020F9B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28B4A-9063-428C-BBB3-03CBE031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6AEFA-C130-4F92-9A26-1E8B4425CA0A}"/>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9D868DD1-3DC7-4C39-8FCF-183C58782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3491D-EEB1-41ED-8DD1-88567EE07DAE}"/>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26150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63AC-FABD-433F-B5A4-320D9EE1A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6B1AE2-531C-400C-B36C-913A977B7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EEAED3-E059-48A1-97D8-6ABD6F969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4E086-C193-4271-A700-1A2FACEDEAD5}"/>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6" name="Footer Placeholder 5">
            <a:extLst>
              <a:ext uri="{FF2B5EF4-FFF2-40B4-BE49-F238E27FC236}">
                <a16:creationId xmlns:a16="http://schemas.microsoft.com/office/drawing/2014/main" id="{32280B5F-D1EA-42FC-B9C6-FA3A8074E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7DBCC-154B-4329-A4D4-43B47F06E282}"/>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294310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158D-5564-45F3-B6D6-777EBC0976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367D7-99DA-41D1-96F3-CA683C9BD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62A76-A75C-45CD-B8E8-5AEB5A8A5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28831-5D8B-415F-9347-693E2E30B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D594D0-DD49-49C5-9ADB-D865AE349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513B66-71E8-44CB-8703-2F07B5E816C2}"/>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8" name="Footer Placeholder 7">
            <a:extLst>
              <a:ext uri="{FF2B5EF4-FFF2-40B4-BE49-F238E27FC236}">
                <a16:creationId xmlns:a16="http://schemas.microsoft.com/office/drawing/2014/main" id="{6487924C-415D-42C3-ADCC-650994EDE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44F160-E21A-4B7C-B032-8136D64BD821}"/>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277466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A0C1-DBFD-4FF3-A37B-719BF10C4A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2FDFD-E17B-4822-B3CB-6366789EFA6B}"/>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4" name="Footer Placeholder 3">
            <a:extLst>
              <a:ext uri="{FF2B5EF4-FFF2-40B4-BE49-F238E27FC236}">
                <a16:creationId xmlns:a16="http://schemas.microsoft.com/office/drawing/2014/main" id="{9EDEB429-71B4-4481-97B4-C193F7FC1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4EBB97-E402-41EF-976F-99A9BD519955}"/>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7692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53CB8-0205-4823-94A4-86485D679F38}"/>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3" name="Footer Placeholder 2">
            <a:extLst>
              <a:ext uri="{FF2B5EF4-FFF2-40B4-BE49-F238E27FC236}">
                <a16:creationId xmlns:a16="http://schemas.microsoft.com/office/drawing/2014/main" id="{C57EF388-FEA5-4166-B530-BF34772440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345D01-025E-48AE-A8D3-970024DEACBD}"/>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214051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C023-0536-4DB9-BF10-AA48A711E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6B915-7DF9-4DCB-9060-0A31C7F88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DDFD7-BBEA-45C1-A22E-349AFD56D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26D3A-3FCA-4877-A957-07E74EB7F4BB}"/>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6" name="Footer Placeholder 5">
            <a:extLst>
              <a:ext uri="{FF2B5EF4-FFF2-40B4-BE49-F238E27FC236}">
                <a16:creationId xmlns:a16="http://schemas.microsoft.com/office/drawing/2014/main" id="{97DD30D9-EB7F-4869-A27D-CDD5D7E9C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594FF-DF70-4AF6-BABF-503D58006A43}"/>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85259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F6B4-0382-4AA5-A567-64BA3244F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B81E8-911A-428D-B0F9-E85DCA40A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69BF9-5C61-4CF2-9CF4-66E708166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A0E78-831A-4682-9EF4-619136E9291D}"/>
              </a:ext>
            </a:extLst>
          </p:cNvPr>
          <p:cNvSpPr>
            <a:spLocks noGrp="1"/>
          </p:cNvSpPr>
          <p:nvPr>
            <p:ph type="dt" sz="half" idx="10"/>
          </p:nvPr>
        </p:nvSpPr>
        <p:spPr/>
        <p:txBody>
          <a:bodyPr/>
          <a:lstStyle/>
          <a:p>
            <a:fld id="{48BACA03-C0BC-4E04-918B-AF40A562698D}" type="datetimeFigureOut">
              <a:rPr lang="en-US" smtClean="0"/>
              <a:t>11/24/2020</a:t>
            </a:fld>
            <a:endParaRPr lang="en-US"/>
          </a:p>
        </p:txBody>
      </p:sp>
      <p:sp>
        <p:nvSpPr>
          <p:cNvPr id="6" name="Footer Placeholder 5">
            <a:extLst>
              <a:ext uri="{FF2B5EF4-FFF2-40B4-BE49-F238E27FC236}">
                <a16:creationId xmlns:a16="http://schemas.microsoft.com/office/drawing/2014/main" id="{5E230E7D-908B-4F90-8A58-CD2C7A1B6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5EC09-273B-4B6D-AE75-EB8E745CF2F8}"/>
              </a:ext>
            </a:extLst>
          </p:cNvPr>
          <p:cNvSpPr>
            <a:spLocks noGrp="1"/>
          </p:cNvSpPr>
          <p:nvPr>
            <p:ph type="sldNum" sz="quarter" idx="12"/>
          </p:nvPr>
        </p:nvSpPr>
        <p:spPr/>
        <p:txBody>
          <a:bodyPr/>
          <a:lstStyle/>
          <a:p>
            <a:fld id="{AE911120-10F0-4676-9114-590A4317D0E8}" type="slidenum">
              <a:rPr lang="en-US" smtClean="0"/>
              <a:t>‹#›</a:t>
            </a:fld>
            <a:endParaRPr lang="en-US"/>
          </a:p>
        </p:txBody>
      </p:sp>
    </p:spTree>
    <p:extLst>
      <p:ext uri="{BB962C8B-B14F-4D97-AF65-F5344CB8AC3E}">
        <p14:creationId xmlns:p14="http://schemas.microsoft.com/office/powerpoint/2010/main" val="335247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AAC09-5E15-4947-9B46-39FACB068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57517-82FC-4189-81B4-DC43109D1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8CB67-34B8-49DB-808A-27D0D50EF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ACA03-C0BC-4E04-918B-AF40A562698D}" type="datetimeFigureOut">
              <a:rPr lang="en-US" smtClean="0"/>
              <a:t>11/24/2020</a:t>
            </a:fld>
            <a:endParaRPr lang="en-US"/>
          </a:p>
        </p:txBody>
      </p:sp>
      <p:sp>
        <p:nvSpPr>
          <p:cNvPr id="5" name="Footer Placeholder 4">
            <a:extLst>
              <a:ext uri="{FF2B5EF4-FFF2-40B4-BE49-F238E27FC236}">
                <a16:creationId xmlns:a16="http://schemas.microsoft.com/office/drawing/2014/main" id="{BFC185ED-3BCD-4BAD-8C1D-19FE0D34A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89778F-5B65-4992-9A7E-5DFBD6AF5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11120-10F0-4676-9114-590A4317D0E8}" type="slidenum">
              <a:rPr lang="en-US" smtClean="0"/>
              <a:t>‹#›</a:t>
            </a:fld>
            <a:endParaRPr lang="en-US"/>
          </a:p>
        </p:txBody>
      </p:sp>
    </p:spTree>
    <p:extLst>
      <p:ext uri="{BB962C8B-B14F-4D97-AF65-F5344CB8AC3E}">
        <p14:creationId xmlns:p14="http://schemas.microsoft.com/office/powerpoint/2010/main" val="106465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hyperlink" Target="http://pngimg.com/download/28618" TargetMode="External"/><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hyperlink" Target="https://pxhere.com/en/photo/608137" TargetMode="External"/><Relationship Id="rId5" Type="http://schemas.openxmlformats.org/officeDocument/2006/relationships/image" Target="../media/image15.jpe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hyperlink" Target="https://www.flickr.com/photos/pictures-of-money/17121923990" TargetMode="External"/><Relationship Id="rId5" Type="http://schemas.openxmlformats.org/officeDocument/2006/relationships/image" Target="../media/image17.jp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hyperlink" Target="https://en.wikipedia.org/wiki/Food_bank" TargetMode="External"/><Relationship Id="rId5" Type="http://schemas.openxmlformats.org/officeDocument/2006/relationships/image" Target="../media/image18.jp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hyperlink" Target="http://stackoverflow.com/questions/28247640/strange-hotlink-protection-issues-htaccess" TargetMode="External"/><Relationship Id="rId5" Type="http://schemas.openxmlformats.org/officeDocument/2006/relationships/image" Target="../media/image19.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hyperlink" Target="http://travel-rural.com/fundmytravel/" TargetMode="External"/><Relationship Id="rId5" Type="http://schemas.openxmlformats.org/officeDocument/2006/relationships/image" Target="../media/image20.jp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mailto:abc@usccb.org" TargetMode="Externa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pixnio.com/miscellaneous/sign-agreement-business-businessman-document-signature-text-writing" TargetMode="External"/><Relationship Id="rId5" Type="http://schemas.openxmlformats.org/officeDocument/2006/relationships/image" Target="../media/image10.jp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C9DB62-7D58-4D7D-9AEC-8F5F281A803A}"/>
              </a:ext>
            </a:extLst>
          </p:cNvPr>
          <p:cNvSpPr/>
          <p:nvPr/>
        </p:nvSpPr>
        <p:spPr>
          <a:xfrm>
            <a:off x="0" y="1260565"/>
            <a:ext cx="12253698" cy="4336869"/>
          </a:xfrm>
          <a:prstGeom prst="rect">
            <a:avLst/>
          </a:prstGeom>
          <a:solidFill>
            <a:srgbClr val="00503D">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18C8D2C-BAD9-4620-AB5D-BE4B0352CB99}"/>
              </a:ext>
            </a:extLst>
          </p:cNvPr>
          <p:cNvSpPr>
            <a:spLocks noGrp="1"/>
          </p:cNvSpPr>
          <p:nvPr>
            <p:ph type="ctrTitle"/>
          </p:nvPr>
        </p:nvSpPr>
        <p:spPr>
          <a:xfrm>
            <a:off x="421996" y="2317749"/>
            <a:ext cx="7486303" cy="1355227"/>
          </a:xfrm>
        </p:spPr>
        <p:txBody>
          <a:bodyPr>
            <a:normAutofit fontScale="90000"/>
          </a:bodyPr>
          <a:lstStyle/>
          <a:p>
            <a:r>
              <a:rPr lang="en-US" sz="7200" dirty="0">
                <a:solidFill>
                  <a:schemeClr val="bg1"/>
                </a:solidFill>
                <a:latin typeface="Open Sans" panose="020B0606030504020204" pitchFamily="34" charset="0"/>
                <a:ea typeface="Open Sans" panose="020B0606030504020204" pitchFamily="34" charset="0"/>
                <a:cs typeface="Open Sans" panose="020B0606030504020204" pitchFamily="34" charset="0"/>
              </a:rPr>
              <a:t>Cash and In-Kind (Client Level) </a:t>
            </a:r>
          </a:p>
        </p:txBody>
      </p:sp>
      <p:sp>
        <p:nvSpPr>
          <p:cNvPr id="13" name="Subtitle 12">
            <a:extLst>
              <a:ext uri="{FF2B5EF4-FFF2-40B4-BE49-F238E27FC236}">
                <a16:creationId xmlns:a16="http://schemas.microsoft.com/office/drawing/2014/main" id="{095F617B-6B0D-46E9-B811-34FAA56EB40C}"/>
              </a:ext>
            </a:extLst>
          </p:cNvPr>
          <p:cNvSpPr>
            <a:spLocks noGrp="1"/>
          </p:cNvSpPr>
          <p:nvPr>
            <p:ph type="subTitle" idx="1"/>
          </p:nvPr>
        </p:nvSpPr>
        <p:spPr>
          <a:xfrm>
            <a:off x="817129" y="3763591"/>
            <a:ext cx="6942688" cy="1054309"/>
          </a:xfrm>
        </p:spPr>
        <p:txBody>
          <a:bodyPr>
            <a:normAutofit/>
          </a:bodyPr>
          <a:lstStyle/>
          <a:p>
            <a:pPr algn="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USCCB</a:t>
            </a:r>
          </a:p>
          <a:p>
            <a:pPr algn="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Resettlement Services</a:t>
            </a:r>
          </a:p>
        </p:txBody>
      </p:sp>
      <p:sp>
        <p:nvSpPr>
          <p:cNvPr id="15" name="Rectangle 14">
            <a:extLst>
              <a:ext uri="{FF2B5EF4-FFF2-40B4-BE49-F238E27FC236}">
                <a16:creationId xmlns:a16="http://schemas.microsoft.com/office/drawing/2014/main" id="{5281B830-21BD-4E86-BD3D-1C91BB32C383}"/>
              </a:ext>
            </a:extLst>
          </p:cNvPr>
          <p:cNvSpPr/>
          <p:nvPr/>
        </p:nvSpPr>
        <p:spPr>
          <a:xfrm>
            <a:off x="8552106" y="0"/>
            <a:ext cx="3726980" cy="6858000"/>
          </a:xfrm>
          <a:prstGeom prst="rect">
            <a:avLst/>
          </a:prstGeom>
          <a:solidFill>
            <a:schemeClr val="bg1"/>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370C94-EF87-4078-8413-3209CBEA8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042" y="1656521"/>
            <a:ext cx="3222458" cy="3198880"/>
          </a:xfrm>
          <a:prstGeom prst="rect">
            <a:avLst/>
          </a:prstGeom>
        </p:spPr>
      </p:pic>
      <p:sp>
        <p:nvSpPr>
          <p:cNvPr id="17" name="Rectangle 16">
            <a:extLst>
              <a:ext uri="{FF2B5EF4-FFF2-40B4-BE49-F238E27FC236}">
                <a16:creationId xmlns:a16="http://schemas.microsoft.com/office/drawing/2014/main" id="{D36A191D-663F-4246-8A8B-3AE114E9DD9A}"/>
              </a:ext>
            </a:extLst>
          </p:cNvPr>
          <p:cNvSpPr/>
          <p:nvPr/>
        </p:nvSpPr>
        <p:spPr>
          <a:xfrm>
            <a:off x="8250858" y="0"/>
            <a:ext cx="30124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156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818071" y="248342"/>
            <a:ext cx="10403372" cy="1070934"/>
          </a:xfrm>
        </p:spPr>
        <p:txBody>
          <a:bodyPr>
            <a:normAutofit fontScale="90000"/>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RF-20B (Volunteer Services Record)</a:t>
            </a: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pic>
        <p:nvPicPr>
          <p:cNvPr id="3" name="Picture 2">
            <a:extLst>
              <a:ext uri="{FF2B5EF4-FFF2-40B4-BE49-F238E27FC236}">
                <a16:creationId xmlns:a16="http://schemas.microsoft.com/office/drawing/2014/main" id="{F302AC07-7923-4DC7-989A-944274D347DD}"/>
              </a:ext>
            </a:extLst>
          </p:cNvPr>
          <p:cNvPicPr>
            <a:picLocks noChangeAspect="1"/>
          </p:cNvPicPr>
          <p:nvPr/>
        </p:nvPicPr>
        <p:blipFill>
          <a:blip r:embed="rId5"/>
          <a:stretch>
            <a:fillRect/>
          </a:stretch>
        </p:blipFill>
        <p:spPr>
          <a:xfrm>
            <a:off x="4305410" y="1411085"/>
            <a:ext cx="4211445" cy="5494523"/>
          </a:xfrm>
          <a:prstGeom prst="rect">
            <a:avLst/>
          </a:prstGeom>
        </p:spPr>
      </p:pic>
    </p:spTree>
    <p:custDataLst>
      <p:tags r:id="rId1"/>
    </p:custDataLst>
    <p:extLst>
      <p:ext uri="{BB962C8B-B14F-4D97-AF65-F5344CB8AC3E}">
        <p14:creationId xmlns:p14="http://schemas.microsoft.com/office/powerpoint/2010/main" val="71107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818071" y="248342"/>
            <a:ext cx="10403372" cy="1070934"/>
          </a:xfrm>
        </p:spPr>
        <p:txBody>
          <a:bodyPr>
            <a:normAutofit fontScale="90000"/>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RF-20C </a:t>
            </a:r>
            <a:r>
              <a:rPr lang="en-US"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(Summary of Cash and In-Kind Contributions and Volunteer Services)</a:t>
            </a:r>
            <a:endPar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pic>
        <p:nvPicPr>
          <p:cNvPr id="4" name="Picture 3">
            <a:extLst>
              <a:ext uri="{FF2B5EF4-FFF2-40B4-BE49-F238E27FC236}">
                <a16:creationId xmlns:a16="http://schemas.microsoft.com/office/drawing/2014/main" id="{E3D08318-43EE-4C53-85E1-4E81A847E353}"/>
              </a:ext>
            </a:extLst>
          </p:cNvPr>
          <p:cNvPicPr>
            <a:picLocks noChangeAspect="1"/>
          </p:cNvPicPr>
          <p:nvPr/>
        </p:nvPicPr>
        <p:blipFill>
          <a:blip r:embed="rId5"/>
          <a:stretch>
            <a:fillRect/>
          </a:stretch>
        </p:blipFill>
        <p:spPr>
          <a:xfrm>
            <a:off x="4117587" y="1411085"/>
            <a:ext cx="4193037" cy="5421610"/>
          </a:xfrm>
          <a:prstGeom prst="rect">
            <a:avLst/>
          </a:prstGeom>
        </p:spPr>
      </p:pic>
    </p:spTree>
    <p:custDataLst>
      <p:tags r:id="rId1"/>
    </p:custDataLst>
    <p:extLst>
      <p:ext uri="{BB962C8B-B14F-4D97-AF65-F5344CB8AC3E}">
        <p14:creationId xmlns:p14="http://schemas.microsoft.com/office/powerpoint/2010/main" val="263441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818071" y="248342"/>
            <a:ext cx="10403372" cy="1070934"/>
          </a:xfrm>
        </p:spPr>
        <p:txBody>
          <a:bodyPr>
            <a:normAutofit/>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RF-22 (R&amp;P Supply Checklist) </a:t>
            </a: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pic>
        <p:nvPicPr>
          <p:cNvPr id="3" name="Picture 2">
            <a:extLst>
              <a:ext uri="{FF2B5EF4-FFF2-40B4-BE49-F238E27FC236}">
                <a16:creationId xmlns:a16="http://schemas.microsoft.com/office/drawing/2014/main" id="{1D324CD4-E9E0-42DD-A49A-22CB81CEEF84}"/>
              </a:ext>
            </a:extLst>
          </p:cNvPr>
          <p:cNvPicPr>
            <a:picLocks noChangeAspect="1"/>
          </p:cNvPicPr>
          <p:nvPr/>
        </p:nvPicPr>
        <p:blipFill>
          <a:blip r:embed="rId5"/>
          <a:stretch>
            <a:fillRect/>
          </a:stretch>
        </p:blipFill>
        <p:spPr>
          <a:xfrm>
            <a:off x="4261925" y="1411084"/>
            <a:ext cx="4251760" cy="5481557"/>
          </a:xfrm>
          <a:prstGeom prst="rect">
            <a:avLst/>
          </a:prstGeom>
        </p:spPr>
      </p:pic>
    </p:spTree>
    <p:custDataLst>
      <p:tags r:id="rId1"/>
    </p:custDataLst>
    <p:extLst>
      <p:ext uri="{BB962C8B-B14F-4D97-AF65-F5344CB8AC3E}">
        <p14:creationId xmlns:p14="http://schemas.microsoft.com/office/powerpoint/2010/main" val="273946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1046052" y="207999"/>
            <a:ext cx="9731862" cy="1057930"/>
          </a:xfrm>
        </p:spPr>
        <p:txBody>
          <a:bodyPr>
            <a:norm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Match Grant Guidelines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Materials</a:t>
            </a:r>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
        <p:nvSpPr>
          <p:cNvPr id="21" name="Rectangle 20">
            <a:extLst>
              <a:ext uri="{FF2B5EF4-FFF2-40B4-BE49-F238E27FC236}">
                <a16:creationId xmlns:a16="http://schemas.microsoft.com/office/drawing/2014/main" id="{5C06E596-F8E1-4815-B62B-2C57132321BC}"/>
              </a:ext>
            </a:extLst>
          </p:cNvPr>
          <p:cNvSpPr/>
          <p:nvPr/>
        </p:nvSpPr>
        <p:spPr>
          <a:xfrm>
            <a:off x="239924" y="1850436"/>
            <a:ext cx="10138071" cy="4247317"/>
          </a:xfrm>
          <a:prstGeom prst="rect">
            <a:avLst/>
          </a:prstGeom>
        </p:spPr>
        <p:txBody>
          <a:bodyPr wrap="square">
            <a:spAutoFit/>
          </a:bodyPr>
          <a:lstStyle/>
          <a:p>
            <a:pPr marL="285750" indent="-285750">
              <a:buFont typeface="Wingdings" panose="05000000000000000000" pitchFamily="2" charset="2"/>
              <a:buChar char="q"/>
            </a:pPr>
            <a:r>
              <a:rPr lang="en-US" dirty="0"/>
              <a:t>Cash and Material Disbursements: Each file will have a summary sheet of all cash and in-kind contributions allocable to the MG Program and disbursed to the case. All noted cash or check disbursements must include the initials of an adult member of the case (</a:t>
            </a:r>
            <a:r>
              <a:rPr lang="en-US" i="1" dirty="0"/>
              <a:t>p.7, FY 2020 ORR VOLUNTARY AGENCIES MATCHING GRANT PROGRAM GUIDELINES</a:t>
            </a:r>
            <a:r>
              <a:rPr lang="en-US" dirty="0"/>
              <a:t>)</a:t>
            </a:r>
          </a:p>
          <a:p>
            <a:pPr marL="285750" indent="-285750">
              <a:buFont typeface="Wingdings" panose="05000000000000000000" pitchFamily="2" charset="2"/>
              <a:buChar char="q"/>
            </a:pPr>
            <a:r>
              <a:rPr lang="en-US" dirty="0"/>
              <a:t>Match Cash match must be donated to the MG Program and may be from private or corporate donation, or any other non-federal source (45 CFR 75.306). The grant application must identify both the source(s) and the proposed use(s) for the cash match. Contributions of goods and services cannot be considered “cash”. Third party in-kind contributions are defined as the value of non-cash contributions that benefit a federally assisted project or program that are contributed by non-federal third parties without charge to the recipient, the sub-recipient, or a cost-type contractor under the grant or sub-award (45 CFR 75.2). For MG Program purposes in-kind contributions, or match, may be in the form of volunteer services; loaned equipment or space; or donated land, buildings, equipment, or supplies that directly benefit and are specifically identifiable to the MG Program (45 CFR 75.306). (</a:t>
            </a:r>
            <a:r>
              <a:rPr lang="en-US" i="1" dirty="0"/>
              <a:t>p.15, FY 2020 ORR VOLUNTARY AGENCIES MATCHING GRANT PROGRAM GUIDELINES</a:t>
            </a:r>
            <a:r>
              <a:rPr lang="en-US" dirty="0"/>
              <a:t>)</a:t>
            </a:r>
          </a:p>
          <a:p>
            <a:pPr marL="285750" indent="-285750">
              <a:buFont typeface="Wingdings" panose="05000000000000000000" pitchFamily="2" charset="2"/>
              <a:buChar char="q"/>
            </a:pPr>
            <a:endParaRPr lang="en-US" dirty="0"/>
          </a:p>
        </p:txBody>
      </p:sp>
    </p:spTree>
    <p:custDataLst>
      <p:tags r:id="rId1"/>
    </p:custDataLst>
    <p:extLst>
      <p:ext uri="{BB962C8B-B14F-4D97-AF65-F5344CB8AC3E}">
        <p14:creationId xmlns:p14="http://schemas.microsoft.com/office/powerpoint/2010/main" val="369594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1046052" y="207999"/>
            <a:ext cx="9731862" cy="1057930"/>
          </a:xfrm>
        </p:spPr>
        <p:txBody>
          <a:bodyPr>
            <a:normAutofit fontScale="90000"/>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of Cash and In-Kind(Match Grant)</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Materials</a:t>
            </a:r>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
        <p:nvSpPr>
          <p:cNvPr id="21" name="Rectangle 20">
            <a:extLst>
              <a:ext uri="{FF2B5EF4-FFF2-40B4-BE49-F238E27FC236}">
                <a16:creationId xmlns:a16="http://schemas.microsoft.com/office/drawing/2014/main" id="{5C06E596-F8E1-4815-B62B-2C57132321BC}"/>
              </a:ext>
            </a:extLst>
          </p:cNvPr>
          <p:cNvSpPr/>
          <p:nvPr/>
        </p:nvSpPr>
        <p:spPr>
          <a:xfrm>
            <a:off x="190432" y="1474345"/>
            <a:ext cx="8262454" cy="5632311"/>
          </a:xfrm>
          <a:prstGeom prst="rect">
            <a:avLst/>
          </a:prstGeom>
        </p:spPr>
        <p:txBody>
          <a:bodyPr wrap="square">
            <a:spAutoFit/>
          </a:bodyPr>
          <a:lstStyle/>
          <a:p>
            <a:pPr marL="285750" indent="-285750">
              <a:buFont typeface="Wingdings" panose="05000000000000000000" pitchFamily="2" charset="2"/>
              <a:buChar char="Ø"/>
            </a:pPr>
            <a:r>
              <a:rPr lang="en-US" dirty="0"/>
              <a:t>Record of MG cash and in-kind donations provided to the case  </a:t>
            </a:r>
          </a:p>
          <a:p>
            <a:pPr marL="742950" lvl="1" indent="-285750">
              <a:buFont typeface="Wingdings" panose="05000000000000000000" pitchFamily="2" charset="2"/>
              <a:buChar char="v"/>
            </a:pPr>
            <a:r>
              <a:rPr lang="en-US" dirty="0"/>
              <a:t>USCCB/MRS “Cash and In-Kind Contributions Record” or comparable diocesan form.   </a:t>
            </a:r>
          </a:p>
          <a:p>
            <a:pPr marL="1200150" lvl="2" indent="-285750">
              <a:buFont typeface="Wingdings" panose="05000000000000000000" pitchFamily="2" charset="2"/>
              <a:buChar char="ü"/>
            </a:pPr>
            <a:r>
              <a:rPr lang="en-US" dirty="0"/>
              <a:t>Documentation must include client signature and date of signature. </a:t>
            </a:r>
          </a:p>
          <a:p>
            <a:pPr marL="1200150" lvl="2" indent="-285750">
              <a:buFont typeface="Wingdings" panose="05000000000000000000" pitchFamily="2" charset="2"/>
              <a:buChar char="ü"/>
            </a:pPr>
            <a:r>
              <a:rPr lang="en-US" dirty="0"/>
              <a:t>Documentation must include description of item(s) received and item valuation.  </a:t>
            </a:r>
          </a:p>
          <a:p>
            <a:pPr marL="285750" indent="-285750">
              <a:buFont typeface="Wingdings" panose="05000000000000000000" pitchFamily="2" charset="2"/>
              <a:buChar char="Ø"/>
            </a:pPr>
            <a:r>
              <a:rPr lang="en-US" dirty="0"/>
              <a:t>Record of volunteer services provided to the case   </a:t>
            </a:r>
          </a:p>
          <a:p>
            <a:pPr marL="742950" lvl="1" indent="-285750">
              <a:buFont typeface="Wingdings" panose="05000000000000000000" pitchFamily="2" charset="2"/>
              <a:buChar char="v"/>
            </a:pPr>
            <a:r>
              <a:rPr lang="en-US" dirty="0"/>
              <a:t>USCCB/MRS “Volunteer Services Record” or comparable diocesan form.  Documentation must include:   </a:t>
            </a:r>
          </a:p>
          <a:p>
            <a:pPr marL="1257300" lvl="2" indent="-342900">
              <a:buFont typeface="Wingdings" panose="05000000000000000000" pitchFamily="2" charset="2"/>
              <a:buChar char="ü"/>
            </a:pPr>
            <a:r>
              <a:rPr lang="en-US" dirty="0"/>
              <a:t>Date of service </a:t>
            </a:r>
          </a:p>
          <a:p>
            <a:pPr marL="1257300" lvl="2" indent="-342900">
              <a:buFont typeface="Wingdings" panose="05000000000000000000" pitchFamily="2" charset="2"/>
              <a:buChar char="ü"/>
            </a:pPr>
            <a:r>
              <a:rPr lang="en-US" dirty="0"/>
              <a:t>Description of volunteer services provided to the specific client/case.  </a:t>
            </a:r>
          </a:p>
          <a:p>
            <a:pPr marL="1257300" lvl="2" indent="-342900">
              <a:buFont typeface="Wingdings" panose="05000000000000000000" pitchFamily="2" charset="2"/>
              <a:buChar char="ü"/>
            </a:pPr>
            <a:r>
              <a:rPr lang="en-US" dirty="0"/>
              <a:t>Time spent conducting service/activity.  </a:t>
            </a:r>
          </a:p>
          <a:p>
            <a:pPr marL="1257300" lvl="2" indent="-342900">
              <a:buFont typeface="Wingdings" panose="05000000000000000000" pitchFamily="2" charset="2"/>
              <a:buChar char="ü"/>
            </a:pPr>
            <a:r>
              <a:rPr lang="en-US" dirty="0"/>
              <a:t>Miles driven (when applicable) </a:t>
            </a:r>
          </a:p>
          <a:p>
            <a:pPr marL="1257300" lvl="2" indent="-342900">
              <a:buFont typeface="Wingdings" panose="05000000000000000000" pitchFamily="2" charset="2"/>
              <a:buChar char="ü"/>
            </a:pPr>
            <a:r>
              <a:rPr lang="en-US" dirty="0"/>
              <a:t>Total value of service and/or mileage  </a:t>
            </a:r>
          </a:p>
          <a:p>
            <a:pPr marL="1257300" lvl="2" indent="-342900">
              <a:buFont typeface="Wingdings" panose="05000000000000000000" pitchFamily="2" charset="2"/>
              <a:buChar char="ü"/>
            </a:pPr>
            <a:r>
              <a:rPr lang="en-US" dirty="0"/>
              <a:t>Volunteer signature and date signed by volunteer.</a:t>
            </a:r>
          </a:p>
          <a:p>
            <a:pPr marL="1257300" lvl="2" indent="-342900">
              <a:buFont typeface="Wingdings" panose="05000000000000000000" pitchFamily="2" charset="2"/>
              <a:buChar char="ü"/>
            </a:pPr>
            <a:r>
              <a:rPr lang="en-US" dirty="0"/>
              <a:t>Outcome(s), and next steps (as appropriate) must be included in the client case file  </a:t>
            </a:r>
          </a:p>
          <a:p>
            <a:pPr lvl="2"/>
            <a:r>
              <a:rPr lang="en-US" dirty="0"/>
              <a:t>	</a:t>
            </a:r>
            <a:endParaRPr lang="en-US" i="1" dirty="0"/>
          </a:p>
          <a:p>
            <a:r>
              <a:rPr lang="en-US" dirty="0"/>
              <a:t> </a:t>
            </a:r>
          </a:p>
          <a:p>
            <a:r>
              <a:rPr lang="en-US" dirty="0"/>
              <a:t> </a:t>
            </a:r>
          </a:p>
        </p:txBody>
      </p:sp>
      <p:pic>
        <p:nvPicPr>
          <p:cNvPr id="5" name="Picture 4" descr="A picture containing text&#10;&#10;Description automatically generated">
            <a:extLst>
              <a:ext uri="{FF2B5EF4-FFF2-40B4-BE49-F238E27FC236}">
                <a16:creationId xmlns:a16="http://schemas.microsoft.com/office/drawing/2014/main" id="{EFB640E3-5C08-4F1E-95C7-9C5E9657BD7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17770" y="2764016"/>
            <a:ext cx="3581879" cy="2011524"/>
          </a:xfrm>
          <a:prstGeom prst="rect">
            <a:avLst/>
          </a:prstGeom>
        </p:spPr>
      </p:pic>
      <p:sp>
        <p:nvSpPr>
          <p:cNvPr id="4" name="Rectangle 3">
            <a:extLst>
              <a:ext uri="{FF2B5EF4-FFF2-40B4-BE49-F238E27FC236}">
                <a16:creationId xmlns:a16="http://schemas.microsoft.com/office/drawing/2014/main" id="{E86F46D7-0144-4E72-979D-52B04B98B816}"/>
              </a:ext>
            </a:extLst>
          </p:cNvPr>
          <p:cNvSpPr/>
          <p:nvPr/>
        </p:nvSpPr>
        <p:spPr>
          <a:xfrm>
            <a:off x="7955780" y="4949062"/>
            <a:ext cx="3761158" cy="338554"/>
          </a:xfrm>
          <a:prstGeom prst="rect">
            <a:avLst/>
          </a:prstGeom>
        </p:spPr>
        <p:txBody>
          <a:bodyPr wrap="none">
            <a:spAutoFit/>
          </a:bodyPr>
          <a:lstStyle/>
          <a:p>
            <a:r>
              <a:rPr lang="en-US" sz="1600" i="1" dirty="0"/>
              <a:t>Electronic volunteer records are allowable. </a:t>
            </a:r>
          </a:p>
        </p:txBody>
      </p:sp>
      <p:pic>
        <p:nvPicPr>
          <p:cNvPr id="8" name="Picture 7" descr="A picture containing drawing&#10;&#10;Description automatically generated">
            <a:extLst>
              <a:ext uri="{FF2B5EF4-FFF2-40B4-BE49-F238E27FC236}">
                <a16:creationId xmlns:a16="http://schemas.microsoft.com/office/drawing/2014/main" id="{17AD0A0B-1724-4F25-BF81-B7CE3A7B79B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9454521" y="5383654"/>
            <a:ext cx="763676" cy="672127"/>
          </a:xfrm>
          <a:prstGeom prst="rect">
            <a:avLst/>
          </a:prstGeom>
        </p:spPr>
      </p:pic>
    </p:spTree>
    <p:custDataLst>
      <p:tags r:id="rId1"/>
    </p:custDataLst>
    <p:extLst>
      <p:ext uri="{BB962C8B-B14F-4D97-AF65-F5344CB8AC3E}">
        <p14:creationId xmlns:p14="http://schemas.microsoft.com/office/powerpoint/2010/main" val="83840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738654" y="215493"/>
            <a:ext cx="10459408" cy="1057930"/>
          </a:xfrm>
        </p:spPr>
        <p:txBody>
          <a:bodyPr>
            <a:normAutofit fontScale="90000"/>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allowable cash matches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Materials</a:t>
            </a:r>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
        <p:nvSpPr>
          <p:cNvPr id="21" name="Rectangle 20">
            <a:extLst>
              <a:ext uri="{FF2B5EF4-FFF2-40B4-BE49-F238E27FC236}">
                <a16:creationId xmlns:a16="http://schemas.microsoft.com/office/drawing/2014/main" id="{5ADD6B25-D20F-41A8-A95D-61F1EAC43B79}"/>
              </a:ext>
            </a:extLst>
          </p:cNvPr>
          <p:cNvSpPr/>
          <p:nvPr/>
        </p:nvSpPr>
        <p:spPr>
          <a:xfrm>
            <a:off x="190431" y="1658331"/>
            <a:ext cx="10152053" cy="3139321"/>
          </a:xfrm>
          <a:prstGeom prst="rect">
            <a:avLst/>
          </a:prstGeom>
        </p:spPr>
        <p:txBody>
          <a:bodyPr wrap="square">
            <a:spAutoFit/>
          </a:bodyPr>
          <a:lstStyle/>
          <a:p>
            <a:r>
              <a:rPr lang="en-US" i="1" dirty="0"/>
              <a:t>CASH MATCH = funds contributed from non-federal sources. </a:t>
            </a:r>
          </a:p>
          <a:p>
            <a:pPr marL="285750" indent="-285750">
              <a:buFont typeface="Calibri" panose="020F0502020204030204" pitchFamily="34" charset="0"/>
              <a:buChar char="×"/>
            </a:pPr>
            <a:endParaRPr lang="en-US" dirty="0"/>
          </a:p>
          <a:p>
            <a:pPr marL="285750" indent="-285750">
              <a:buFont typeface="Wingdings" panose="05000000000000000000" pitchFamily="2" charset="2"/>
              <a:buChar char="ü"/>
            </a:pPr>
            <a:r>
              <a:rPr lang="en-US" dirty="0"/>
              <a:t>Cash donated by community/churches for clients’ rent, utilities, phone, food and material goods </a:t>
            </a:r>
          </a:p>
          <a:p>
            <a:pPr marL="285750" indent="-285750">
              <a:buFont typeface="Wingdings" panose="05000000000000000000" pitchFamily="2" charset="2"/>
              <a:buChar char="ü"/>
            </a:pPr>
            <a:r>
              <a:rPr lang="en-US" dirty="0"/>
              <a:t>Cash raised from program income, i.e. interpreter bank, and used for MG activities </a:t>
            </a:r>
          </a:p>
          <a:p>
            <a:pPr marL="285750" indent="-285750">
              <a:buFont typeface="Wingdings" panose="05000000000000000000" pitchFamily="2" charset="2"/>
              <a:buChar char="ü"/>
            </a:pPr>
            <a:r>
              <a:rPr lang="en-US" dirty="0"/>
              <a:t>Staff salaries/fringe benefits paid for by non-federal source, i.e. agency, private, state/local funding.  For example, if the agency receives foundation funding to offer financial literacy classes that MG clients take, a portion of instructor salaries could be counted towards match. </a:t>
            </a:r>
          </a:p>
          <a:p>
            <a:pPr marL="285750" indent="-285750">
              <a:buFont typeface="Wingdings" panose="05000000000000000000" pitchFamily="2" charset="2"/>
              <a:buChar char="ü"/>
            </a:pPr>
            <a:r>
              <a:rPr lang="en-US" dirty="0"/>
              <a:t>Direct operating expenses, such as rent, utilities, communications, supplies, equipment, transportation paid for by non-federal source  </a:t>
            </a:r>
          </a:p>
          <a:p>
            <a:pPr marL="285750" indent="-285750">
              <a:buFont typeface="Wingdings" panose="05000000000000000000" pitchFamily="2" charset="2"/>
              <a:buChar char="ü"/>
            </a:pPr>
            <a:r>
              <a:rPr lang="en-US" dirty="0"/>
              <a:t>Indirect costs paid for by the agency.  Costs must be charged using a federally approved indirect cost rate or an agency allocation plan approved by USCCB. </a:t>
            </a:r>
          </a:p>
        </p:txBody>
      </p:sp>
      <p:pic>
        <p:nvPicPr>
          <p:cNvPr id="25" name="Picture 24" descr="A close up of a piece of paper&#10;&#10;Description automatically generated">
            <a:extLst>
              <a:ext uri="{FF2B5EF4-FFF2-40B4-BE49-F238E27FC236}">
                <a16:creationId xmlns:a16="http://schemas.microsoft.com/office/drawing/2014/main" id="{7DB31941-20F3-4EF7-9745-BCA74405EF9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04726" y="4444326"/>
            <a:ext cx="2811847" cy="1812323"/>
          </a:xfrm>
          <a:prstGeom prst="rect">
            <a:avLst/>
          </a:prstGeom>
        </p:spPr>
      </p:pic>
    </p:spTree>
    <p:custDataLst>
      <p:tags r:id="rId1"/>
    </p:custDataLst>
    <p:extLst>
      <p:ext uri="{BB962C8B-B14F-4D97-AF65-F5344CB8AC3E}">
        <p14:creationId xmlns:p14="http://schemas.microsoft.com/office/powerpoint/2010/main" val="400013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790113" y="207999"/>
            <a:ext cx="11319029" cy="1057930"/>
          </a:xfrm>
        </p:spPr>
        <p:txBody>
          <a:bodyPr>
            <a:normAutofit fontScale="90000"/>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allowable in-kind matches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Materials</a:t>
            </a:r>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
        <p:nvSpPr>
          <p:cNvPr id="21" name="Rectangle 20">
            <a:extLst>
              <a:ext uri="{FF2B5EF4-FFF2-40B4-BE49-F238E27FC236}">
                <a16:creationId xmlns:a16="http://schemas.microsoft.com/office/drawing/2014/main" id="{5ADD6B25-D20F-41A8-A95D-61F1EAC43B79}"/>
              </a:ext>
            </a:extLst>
          </p:cNvPr>
          <p:cNvSpPr/>
          <p:nvPr/>
        </p:nvSpPr>
        <p:spPr>
          <a:xfrm>
            <a:off x="372789" y="2118495"/>
            <a:ext cx="5597809" cy="2308324"/>
          </a:xfrm>
          <a:prstGeom prst="rect">
            <a:avLst/>
          </a:prstGeom>
        </p:spPr>
        <p:txBody>
          <a:bodyPr wrap="square">
            <a:spAutoFit/>
          </a:bodyPr>
          <a:lstStyle/>
          <a:p>
            <a:r>
              <a:rPr lang="en-US" i="1" dirty="0"/>
              <a:t> </a:t>
            </a:r>
            <a:r>
              <a:rPr lang="en-US" b="1" dirty="0"/>
              <a:t>Donated items or goods for MG clients </a:t>
            </a:r>
          </a:p>
          <a:p>
            <a:r>
              <a:rPr lang="en-US" dirty="0"/>
              <a:t>• Clothing, i.e. work clothing </a:t>
            </a:r>
          </a:p>
          <a:p>
            <a:r>
              <a:rPr lang="en-US" dirty="0"/>
              <a:t>• Household items, i.e. desks, computer  </a:t>
            </a:r>
          </a:p>
          <a:p>
            <a:r>
              <a:rPr lang="en-US" dirty="0"/>
              <a:t>• ESL books, instructional materials, dictionaries  </a:t>
            </a:r>
          </a:p>
          <a:p>
            <a:r>
              <a:rPr lang="en-US" dirty="0"/>
              <a:t>• Bus passes, cars, bicycles/helmets/bike locks </a:t>
            </a:r>
          </a:p>
          <a:p>
            <a:r>
              <a:rPr lang="en-US" dirty="0"/>
              <a:t>• Safety goggles, work shoes, tools  </a:t>
            </a:r>
          </a:p>
          <a:p>
            <a:r>
              <a:rPr lang="en-US" dirty="0"/>
              <a:t>• Employment training materials  </a:t>
            </a:r>
          </a:p>
          <a:p>
            <a:r>
              <a:rPr lang="en-US" dirty="0"/>
              <a:t> </a:t>
            </a:r>
          </a:p>
        </p:txBody>
      </p:sp>
      <p:sp>
        <p:nvSpPr>
          <p:cNvPr id="4" name="Rectangle 3">
            <a:extLst>
              <a:ext uri="{FF2B5EF4-FFF2-40B4-BE49-F238E27FC236}">
                <a16:creationId xmlns:a16="http://schemas.microsoft.com/office/drawing/2014/main" id="{18A862EF-F4C6-47EA-BB09-353F9E6B508C}"/>
              </a:ext>
            </a:extLst>
          </p:cNvPr>
          <p:cNvSpPr/>
          <p:nvPr/>
        </p:nvSpPr>
        <p:spPr>
          <a:xfrm>
            <a:off x="5688826" y="1909337"/>
            <a:ext cx="5729856" cy="2308324"/>
          </a:xfrm>
          <a:prstGeom prst="rect">
            <a:avLst/>
          </a:prstGeom>
        </p:spPr>
        <p:txBody>
          <a:bodyPr wrap="square">
            <a:spAutoFit/>
          </a:bodyPr>
          <a:lstStyle/>
          <a:p>
            <a:pPr lvl="0"/>
            <a:r>
              <a:rPr lang="en-US" b="1" dirty="0">
                <a:solidFill>
                  <a:prstClr val="black"/>
                </a:solidFill>
              </a:rPr>
              <a:t>Donated services (time and mileage)   </a:t>
            </a:r>
          </a:p>
          <a:p>
            <a:pPr lvl="0"/>
            <a:r>
              <a:rPr lang="en-US" dirty="0">
                <a:solidFill>
                  <a:prstClr val="black"/>
                </a:solidFill>
              </a:rPr>
              <a:t>• Volunteers or relatives assisting with MG activities such as case management, employment services, ESL tutoring, interpreting, health services, social adjustment services and clerical functions to support program activities </a:t>
            </a:r>
          </a:p>
          <a:p>
            <a:pPr lvl="0"/>
            <a:r>
              <a:rPr lang="en-US" dirty="0">
                <a:solidFill>
                  <a:prstClr val="black"/>
                </a:solidFill>
              </a:rPr>
              <a:t>• Volunteer instructors for ESL, job readiness training   </a:t>
            </a:r>
          </a:p>
          <a:p>
            <a:pPr lvl="0"/>
            <a:r>
              <a:rPr lang="en-US" dirty="0">
                <a:solidFill>
                  <a:prstClr val="black"/>
                </a:solidFill>
              </a:rPr>
              <a:t>• Interns performing MG activities   </a:t>
            </a:r>
          </a:p>
          <a:p>
            <a:pPr lvl="0"/>
            <a:r>
              <a:rPr lang="en-US" dirty="0">
                <a:solidFill>
                  <a:prstClr val="black"/>
                </a:solidFill>
              </a:rPr>
              <a:t>• Donated childcare</a:t>
            </a:r>
          </a:p>
        </p:txBody>
      </p:sp>
      <p:sp>
        <p:nvSpPr>
          <p:cNvPr id="8" name="Rectangle 7">
            <a:extLst>
              <a:ext uri="{FF2B5EF4-FFF2-40B4-BE49-F238E27FC236}">
                <a16:creationId xmlns:a16="http://schemas.microsoft.com/office/drawing/2014/main" id="{5310A36B-90E8-4FC8-B4E8-967A17AAA4F0}"/>
              </a:ext>
            </a:extLst>
          </p:cNvPr>
          <p:cNvSpPr/>
          <p:nvPr/>
        </p:nvSpPr>
        <p:spPr>
          <a:xfrm>
            <a:off x="412450" y="4322492"/>
            <a:ext cx="5879130" cy="2308324"/>
          </a:xfrm>
          <a:prstGeom prst="rect">
            <a:avLst/>
          </a:prstGeom>
        </p:spPr>
        <p:txBody>
          <a:bodyPr wrap="square">
            <a:spAutoFit/>
          </a:bodyPr>
          <a:lstStyle/>
          <a:p>
            <a:r>
              <a:rPr lang="en-US" b="1" dirty="0"/>
              <a:t>Donated supplies, space or land, donated or loaned equipment for MG program operation </a:t>
            </a:r>
          </a:p>
          <a:p>
            <a:r>
              <a:rPr lang="en-US" dirty="0"/>
              <a:t>• Donated warehouse space (% used for MG related items) </a:t>
            </a:r>
          </a:p>
          <a:p>
            <a:r>
              <a:rPr lang="en-US" dirty="0"/>
              <a:t>• Donated space for MG activities (i.e. case management, employment services, ESL training)  </a:t>
            </a:r>
          </a:p>
          <a:p>
            <a:r>
              <a:rPr lang="en-US" dirty="0"/>
              <a:t>• Donated computers, copiers, printer, phones, vehicles used to operate the MG program  </a:t>
            </a:r>
          </a:p>
          <a:p>
            <a:r>
              <a:rPr lang="en-US" dirty="0"/>
              <a:t> </a:t>
            </a:r>
          </a:p>
        </p:txBody>
      </p:sp>
      <p:sp>
        <p:nvSpPr>
          <p:cNvPr id="9" name="Rectangle 8">
            <a:extLst>
              <a:ext uri="{FF2B5EF4-FFF2-40B4-BE49-F238E27FC236}">
                <a16:creationId xmlns:a16="http://schemas.microsoft.com/office/drawing/2014/main" id="{60471483-9EAD-4496-8E1C-128796007218}"/>
              </a:ext>
            </a:extLst>
          </p:cNvPr>
          <p:cNvSpPr/>
          <p:nvPr/>
        </p:nvSpPr>
        <p:spPr>
          <a:xfrm>
            <a:off x="412450" y="1459073"/>
            <a:ext cx="5276376" cy="646331"/>
          </a:xfrm>
          <a:prstGeom prst="rect">
            <a:avLst/>
          </a:prstGeom>
        </p:spPr>
        <p:txBody>
          <a:bodyPr wrap="square">
            <a:spAutoFit/>
          </a:bodyPr>
          <a:lstStyle/>
          <a:p>
            <a:r>
              <a:rPr lang="en-US" i="1" dirty="0"/>
              <a:t>IN-KIND MATCH = non-cash contributions from non-federal sources. </a:t>
            </a:r>
          </a:p>
        </p:txBody>
      </p:sp>
      <p:pic>
        <p:nvPicPr>
          <p:cNvPr id="18" name="Picture 17" descr="A group of people performing on a counter&#10;&#10;Description automatically generated">
            <a:extLst>
              <a:ext uri="{FF2B5EF4-FFF2-40B4-BE49-F238E27FC236}">
                <a16:creationId xmlns:a16="http://schemas.microsoft.com/office/drawing/2014/main" id="{C6D8AE54-EF66-4256-AFF5-EB236452EF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00291" y="4026928"/>
            <a:ext cx="2858823" cy="1910213"/>
          </a:xfrm>
          <a:prstGeom prst="rect">
            <a:avLst/>
          </a:prstGeom>
        </p:spPr>
      </p:pic>
    </p:spTree>
    <p:custDataLst>
      <p:tags r:id="rId1"/>
    </p:custDataLst>
    <p:extLst>
      <p:ext uri="{BB962C8B-B14F-4D97-AF65-F5344CB8AC3E}">
        <p14:creationId xmlns:p14="http://schemas.microsoft.com/office/powerpoint/2010/main" val="42040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1046052" y="207999"/>
            <a:ext cx="9731862" cy="1057930"/>
          </a:xfrm>
        </p:spPr>
        <p:txBody>
          <a:bodyPr>
            <a:normAutofit fontScale="90000"/>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 of unallowable matches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Materials</a:t>
            </a:r>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
        <p:nvSpPr>
          <p:cNvPr id="21" name="Rectangle 20">
            <a:extLst>
              <a:ext uri="{FF2B5EF4-FFF2-40B4-BE49-F238E27FC236}">
                <a16:creationId xmlns:a16="http://schemas.microsoft.com/office/drawing/2014/main" id="{5ADD6B25-D20F-41A8-A95D-61F1EAC43B79}"/>
              </a:ext>
            </a:extLst>
          </p:cNvPr>
          <p:cNvSpPr/>
          <p:nvPr/>
        </p:nvSpPr>
        <p:spPr>
          <a:xfrm>
            <a:off x="2896178" y="1591922"/>
            <a:ext cx="8692940" cy="4801314"/>
          </a:xfrm>
          <a:prstGeom prst="rect">
            <a:avLst/>
          </a:prstGeom>
        </p:spPr>
        <p:txBody>
          <a:bodyPr wrap="square">
            <a:spAutoFit/>
          </a:bodyPr>
          <a:lstStyle/>
          <a:p>
            <a:pPr marL="285750" indent="-285750">
              <a:buFont typeface="Calibri" panose="020F0502020204030204" pitchFamily="34" charset="0"/>
              <a:buChar char="×"/>
            </a:pPr>
            <a:r>
              <a:rPr lang="en-US" dirty="0"/>
              <a:t>An in-kind donation of entertainment.  </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r>
              <a:rPr lang="en-US" dirty="0"/>
              <a:t>A donated computer without paperwork signed by the MG client indicating receipt of the item. </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r>
              <a:rPr lang="en-US" dirty="0"/>
              <a:t> ESL training a MG client receives that is funded by a state social services grant from ORR</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r>
              <a:rPr lang="en-US" dirty="0"/>
              <a:t>A volunteer spends two hours taking a refugee MG client to his/her initial health screening. </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r>
              <a:rPr lang="en-US" dirty="0"/>
              <a:t> Relatives of a MG client provide housing in their own residence to the client during the MG service period. </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r>
              <a:rPr lang="en-US" dirty="0"/>
              <a:t>The cost of housing cannot be counted as match because it is not allowable per the ORR MG Program guidelines.  However, if the cost for the relative’s residence increased as a result of housing the MG client, the amount of the increase could be counted as in-kind.   </a:t>
            </a:r>
          </a:p>
          <a:p>
            <a:r>
              <a:rPr lang="en-US" dirty="0"/>
              <a:t> </a:t>
            </a:r>
          </a:p>
        </p:txBody>
      </p:sp>
      <p:pic>
        <p:nvPicPr>
          <p:cNvPr id="5" name="Picture 4" descr="A close up of a logo&#10;&#10;Description automatically generated">
            <a:extLst>
              <a:ext uri="{FF2B5EF4-FFF2-40B4-BE49-F238E27FC236}">
                <a16:creationId xmlns:a16="http://schemas.microsoft.com/office/drawing/2014/main" id="{1B8F2BC6-19D7-4725-8321-EF1ACD43A75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5818" y="2374100"/>
            <a:ext cx="2438400" cy="2438400"/>
          </a:xfrm>
          <a:prstGeom prst="rect">
            <a:avLst/>
          </a:prstGeom>
        </p:spPr>
      </p:pic>
    </p:spTree>
    <p:custDataLst>
      <p:tags r:id="rId1"/>
    </p:custDataLst>
    <p:extLst>
      <p:ext uri="{BB962C8B-B14F-4D97-AF65-F5344CB8AC3E}">
        <p14:creationId xmlns:p14="http://schemas.microsoft.com/office/powerpoint/2010/main" val="16866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739E5C-5E04-412E-B0AA-10256B6C4728}"/>
              </a:ext>
            </a:extLst>
          </p:cNvPr>
          <p:cNvSpPr/>
          <p:nvPr/>
        </p:nvSpPr>
        <p:spPr>
          <a:xfrm>
            <a:off x="463250" y="1693355"/>
            <a:ext cx="5060335" cy="768957"/>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8FA2464-793B-4CDB-A02F-86EC7ECEE84A}"/>
              </a:ext>
            </a:extLst>
          </p:cNvPr>
          <p:cNvSpPr/>
          <p:nvPr/>
        </p:nvSpPr>
        <p:spPr>
          <a:xfrm>
            <a:off x="6372409" y="1693354"/>
            <a:ext cx="5060335" cy="768958"/>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1046052" y="207999"/>
            <a:ext cx="9731862" cy="1057930"/>
          </a:xfrm>
        </p:spPr>
        <p:txBody>
          <a:bodyPr>
            <a:norm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In-Kind Donations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normAutofit fontScale="92500" lnSpcReduction="20000"/>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Match Grant Guidelines (p.15-16)</a:t>
            </a:r>
          </a:p>
        </p:txBody>
      </p:sp>
      <p:sp>
        <p:nvSpPr>
          <p:cNvPr id="4" name="Content Placeholder 3">
            <a:extLst>
              <a:ext uri="{FF2B5EF4-FFF2-40B4-BE49-F238E27FC236}">
                <a16:creationId xmlns:a16="http://schemas.microsoft.com/office/drawing/2014/main" id="{373F46E4-A8A5-45B6-A1C5-91828BD453E0}"/>
              </a:ext>
            </a:extLst>
          </p:cNvPr>
          <p:cNvSpPr>
            <a:spLocks noGrp="1"/>
          </p:cNvSpPr>
          <p:nvPr>
            <p:ph sz="half" idx="2"/>
          </p:nvPr>
        </p:nvSpPr>
        <p:spPr>
          <a:xfrm>
            <a:off x="474804" y="2526456"/>
            <a:ext cx="4793482" cy="3684588"/>
          </a:xfrm>
        </p:spPr>
        <p:txBody>
          <a:bodyPr>
            <a:noAutofit/>
          </a:bodyPr>
          <a:lstStyle/>
          <a:p>
            <a:pPr marL="0" indent="0">
              <a:buNone/>
            </a:pPr>
            <a:r>
              <a:rPr lang="en-US" sz="1800" dirty="0"/>
              <a:t>Donated supplies may include such items as expendable property, office supplies (unless treated as an indirect cost), laboratory supplies, household furniture and supplies, or workshop and classroom supplies. The value assigned to donated supplies must be reasonable and cannot exceed the fair market value of the supplies at the time of donation. </a:t>
            </a:r>
          </a:p>
        </p:txBody>
      </p:sp>
      <p:sp>
        <p:nvSpPr>
          <p:cNvPr id="5" name="Text Placeholder 4">
            <a:extLst>
              <a:ext uri="{FF2B5EF4-FFF2-40B4-BE49-F238E27FC236}">
                <a16:creationId xmlns:a16="http://schemas.microsoft.com/office/drawing/2014/main" id="{E7EEBF20-998C-4AAC-8D31-2D4969DC18C4}"/>
              </a:ext>
            </a:extLst>
          </p:cNvPr>
          <p:cNvSpPr>
            <a:spLocks noGrp="1"/>
          </p:cNvSpPr>
          <p:nvPr>
            <p:ph type="body" sz="quarter" idx="3"/>
          </p:nvPr>
        </p:nvSpPr>
        <p:spPr>
          <a:xfrm>
            <a:off x="7415228" y="1790260"/>
            <a:ext cx="3362686" cy="583841"/>
          </a:xfrm>
        </p:spPr>
        <p:txBody>
          <a:bodyPr>
            <a:normAutofit/>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Valuation</a:t>
            </a:r>
          </a:p>
        </p:txBody>
      </p:sp>
      <p:sp>
        <p:nvSpPr>
          <p:cNvPr id="6" name="Content Placeholder 5">
            <a:extLst>
              <a:ext uri="{FF2B5EF4-FFF2-40B4-BE49-F238E27FC236}">
                <a16:creationId xmlns:a16="http://schemas.microsoft.com/office/drawing/2014/main" id="{800CFDF4-9B4C-4BC2-9FAC-7F77C90E3D51}"/>
              </a:ext>
            </a:extLst>
          </p:cNvPr>
          <p:cNvSpPr>
            <a:spLocks noGrp="1"/>
          </p:cNvSpPr>
          <p:nvPr>
            <p:ph sz="quarter" idx="4"/>
          </p:nvPr>
        </p:nvSpPr>
        <p:spPr>
          <a:xfrm>
            <a:off x="6639262" y="2542977"/>
            <a:ext cx="4793482" cy="3684588"/>
          </a:xfrm>
          <a:ln w="19050">
            <a:noFill/>
          </a:ln>
        </p:spPr>
        <p:txBody>
          <a:bodyPr>
            <a:noAutofit/>
          </a:bodyPr>
          <a:lstStyle/>
          <a:p>
            <a:r>
              <a:rPr lang="en-US" sz="1800" dirty="0"/>
              <a:t>Must be reasonable and based on the local fair market value of the items at the time of donation.  </a:t>
            </a:r>
          </a:p>
          <a:p>
            <a:r>
              <a:rPr lang="en-US" sz="1800" dirty="0"/>
              <a:t>Usually values are assigned to in-kind goods using local Goodwill or Salvation Army type standards or lists.  </a:t>
            </a:r>
          </a:p>
          <a:p>
            <a:r>
              <a:rPr lang="en-US" sz="1800" dirty="0"/>
              <a:t>These standards or reference documents used in valuation of in-kind goods must be included the Match Grant Policy folder, as described in Section 4.3.  (Match Grant POM)</a:t>
            </a:r>
          </a:p>
          <a:p>
            <a:r>
              <a:rPr lang="en-US" sz="1800" dirty="0"/>
              <a:t>The quantity of each item donated is documented and assigned the appropriate value. </a:t>
            </a:r>
            <a:endParaRPr lang="en-US" sz="1200" dirty="0"/>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spTree>
    <p:custDataLst>
      <p:tags r:id="rId1"/>
    </p:custDataLst>
    <p:extLst>
      <p:ext uri="{BB962C8B-B14F-4D97-AF65-F5344CB8AC3E}">
        <p14:creationId xmlns:p14="http://schemas.microsoft.com/office/powerpoint/2010/main" val="190227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5D777-0A5D-4966-8C2E-A590E230FD85}"/>
              </a:ext>
            </a:extLst>
          </p:cNvPr>
          <p:cNvSpPr/>
          <p:nvPr/>
        </p:nvSpPr>
        <p:spPr>
          <a:xfrm>
            <a:off x="11779550"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739E5C-5E04-412E-B0AA-10256B6C4728}"/>
              </a:ext>
            </a:extLst>
          </p:cNvPr>
          <p:cNvSpPr/>
          <p:nvPr/>
        </p:nvSpPr>
        <p:spPr>
          <a:xfrm>
            <a:off x="463250" y="1693355"/>
            <a:ext cx="5060335" cy="768957"/>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8FA2464-793B-4CDB-A02F-86EC7ECEE84A}"/>
              </a:ext>
            </a:extLst>
          </p:cNvPr>
          <p:cNvSpPr/>
          <p:nvPr/>
        </p:nvSpPr>
        <p:spPr>
          <a:xfrm>
            <a:off x="6525221" y="1718582"/>
            <a:ext cx="5060335" cy="768958"/>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45F8-B3F0-4EF8-BE21-EAED5EA6B36F}"/>
              </a:ext>
            </a:extLst>
          </p:cNvPr>
          <p:cNvSpPr/>
          <p:nvPr/>
        </p:nvSpPr>
        <p:spPr>
          <a:xfrm>
            <a:off x="0" y="-21202"/>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757DA-A496-42FA-8A7D-4A4A115164A4}"/>
              </a:ext>
            </a:extLst>
          </p:cNvPr>
          <p:cNvSpPr>
            <a:spLocks noGrp="1"/>
          </p:cNvSpPr>
          <p:nvPr>
            <p:ph type="title"/>
          </p:nvPr>
        </p:nvSpPr>
        <p:spPr>
          <a:xfrm>
            <a:off x="1046052" y="207999"/>
            <a:ext cx="9731862" cy="1057930"/>
          </a:xfrm>
        </p:spPr>
        <p:txBody>
          <a:bodyPr>
            <a:norm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Volunteer Services</a:t>
            </a:r>
          </a:p>
        </p:txBody>
      </p:sp>
      <p:sp>
        <p:nvSpPr>
          <p:cNvPr id="3" name="Text Placeholder 2">
            <a:extLst>
              <a:ext uri="{FF2B5EF4-FFF2-40B4-BE49-F238E27FC236}">
                <a16:creationId xmlns:a16="http://schemas.microsoft.com/office/drawing/2014/main" id="{4E6B80DA-82D4-4DE9-84A4-B304D1004F74}"/>
              </a:ext>
            </a:extLst>
          </p:cNvPr>
          <p:cNvSpPr>
            <a:spLocks noGrp="1"/>
          </p:cNvSpPr>
          <p:nvPr>
            <p:ph type="body" idx="1"/>
          </p:nvPr>
        </p:nvSpPr>
        <p:spPr>
          <a:xfrm>
            <a:off x="1312073" y="1790260"/>
            <a:ext cx="3362686" cy="583840"/>
          </a:xfrm>
        </p:spPr>
        <p:txBody>
          <a:bodyPr>
            <a:normAutofit fontScale="92500" lnSpcReduction="20000"/>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Match Grant Guideline (p.16)</a:t>
            </a:r>
          </a:p>
        </p:txBody>
      </p:sp>
      <p:sp>
        <p:nvSpPr>
          <p:cNvPr id="4" name="Content Placeholder 3">
            <a:extLst>
              <a:ext uri="{FF2B5EF4-FFF2-40B4-BE49-F238E27FC236}">
                <a16:creationId xmlns:a16="http://schemas.microsoft.com/office/drawing/2014/main" id="{373F46E4-A8A5-45B6-A1C5-91828BD453E0}"/>
              </a:ext>
            </a:extLst>
          </p:cNvPr>
          <p:cNvSpPr>
            <a:spLocks noGrp="1"/>
          </p:cNvSpPr>
          <p:nvPr>
            <p:ph sz="half" idx="2"/>
          </p:nvPr>
        </p:nvSpPr>
        <p:spPr>
          <a:xfrm>
            <a:off x="474804" y="2526456"/>
            <a:ext cx="4793482" cy="3684588"/>
          </a:xfrm>
        </p:spPr>
        <p:txBody>
          <a:bodyPr>
            <a:normAutofit fontScale="40000" lnSpcReduction="20000"/>
          </a:bodyPr>
          <a:lstStyle/>
          <a:p>
            <a:pPr marL="0" indent="0">
              <a:buNone/>
            </a:pPr>
            <a:r>
              <a:rPr lang="en-US" sz="4000" dirty="0"/>
              <a:t>Volunteer Services - 45 CFR 75.306 (e) and (f) Rates for donated services used to satisfy a matching or cost-sharing requirement must be consistent with those paid for similar work in the organization. In those instances in which the required skills are not found in the agency, rates must be consistent with those paid for similar work in the labor market in which the agency would compete for the kind of services involved. When an employer other than the agency furnishes the services of an employee, the services must be valued at the employee’s regular rate of pay. Only the amount representing an amount consistent with the function performed are allowable, e.g., if a doctor serves as a receptionist, only the amount that would be allowable for a receptionist is allowable as a contribution to the grant. Fringe benefits consistent with those that would be paid by the employing organization that are reasonable, allowable, and allocable may be included in the valuation.</a:t>
            </a:r>
          </a:p>
          <a:p>
            <a:pPr lvl="1"/>
            <a:endParaRPr lang="en-US" dirty="0"/>
          </a:p>
          <a:p>
            <a:pPr lvl="1"/>
            <a:endParaRPr lang="en-US" dirty="0"/>
          </a:p>
          <a:p>
            <a:pPr lvl="1"/>
            <a:endParaRPr lang="en-US" dirty="0"/>
          </a:p>
          <a:p>
            <a:pPr marL="457200" lvl="1" indent="0">
              <a:buNone/>
            </a:pPr>
            <a:endParaRPr lang="en-US" dirty="0"/>
          </a:p>
        </p:txBody>
      </p:sp>
      <p:sp>
        <p:nvSpPr>
          <p:cNvPr id="5" name="Text Placeholder 4">
            <a:extLst>
              <a:ext uri="{FF2B5EF4-FFF2-40B4-BE49-F238E27FC236}">
                <a16:creationId xmlns:a16="http://schemas.microsoft.com/office/drawing/2014/main" id="{E7EEBF20-998C-4AAC-8D31-2D4969DC18C4}"/>
              </a:ext>
            </a:extLst>
          </p:cNvPr>
          <p:cNvSpPr>
            <a:spLocks noGrp="1"/>
          </p:cNvSpPr>
          <p:nvPr>
            <p:ph type="body" sz="quarter" idx="3"/>
          </p:nvPr>
        </p:nvSpPr>
        <p:spPr>
          <a:xfrm>
            <a:off x="7415228" y="1790260"/>
            <a:ext cx="3362686" cy="583841"/>
          </a:xfrm>
        </p:spPr>
        <p:txBody>
          <a:bodyPr>
            <a:normAutofit/>
          </a:bodyPr>
          <a:lstStyle/>
          <a:p>
            <a:pPr algn="ctr"/>
            <a:r>
              <a:rPr lang="en-US" b="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Valuation</a:t>
            </a:r>
          </a:p>
        </p:txBody>
      </p:sp>
      <p:sp>
        <p:nvSpPr>
          <p:cNvPr id="6" name="Content Placeholder 5">
            <a:extLst>
              <a:ext uri="{FF2B5EF4-FFF2-40B4-BE49-F238E27FC236}">
                <a16:creationId xmlns:a16="http://schemas.microsoft.com/office/drawing/2014/main" id="{800CFDF4-9B4C-4BC2-9FAC-7F77C90E3D51}"/>
              </a:ext>
            </a:extLst>
          </p:cNvPr>
          <p:cNvSpPr>
            <a:spLocks noGrp="1"/>
          </p:cNvSpPr>
          <p:nvPr>
            <p:ph sz="quarter" idx="4"/>
          </p:nvPr>
        </p:nvSpPr>
        <p:spPr>
          <a:xfrm>
            <a:off x="6639262" y="2542977"/>
            <a:ext cx="4793482" cy="3684588"/>
          </a:xfrm>
          <a:ln w="19050">
            <a:noFill/>
          </a:ln>
        </p:spPr>
        <p:txBody>
          <a:bodyPr>
            <a:noAutofit/>
          </a:bodyPr>
          <a:lstStyle/>
          <a:p>
            <a:r>
              <a:rPr lang="en-US" sz="1800" dirty="0"/>
              <a:t>Volunteer services </a:t>
            </a:r>
          </a:p>
          <a:p>
            <a:r>
              <a:rPr lang="en-US" sz="1800" dirty="0"/>
              <a:t>Volunteer Mileage.  </a:t>
            </a:r>
          </a:p>
          <a:p>
            <a:r>
              <a:rPr lang="en-US" sz="1800" dirty="0"/>
              <a:t>Volunteers from other employers. </a:t>
            </a:r>
            <a:endParaRPr lang="en-US" sz="4400" dirty="0"/>
          </a:p>
        </p:txBody>
      </p:sp>
      <p:sp>
        <p:nvSpPr>
          <p:cNvPr id="10" name="Rectangle 9">
            <a:extLst>
              <a:ext uri="{FF2B5EF4-FFF2-40B4-BE49-F238E27FC236}">
                <a16:creationId xmlns:a16="http://schemas.microsoft.com/office/drawing/2014/main" id="{962218B3-EDFE-40E6-A4D4-55E4F8DE74B5}"/>
              </a:ext>
            </a:extLst>
          </p:cNvPr>
          <p:cNvSpPr/>
          <p:nvPr/>
        </p:nvSpPr>
        <p:spPr>
          <a:xfrm rot="5400000">
            <a:off x="6017481" y="496224"/>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9C92F8-448F-48C8-8998-1D39FFEC39BC}"/>
              </a:ext>
            </a:extLst>
          </p:cNvPr>
          <p:cNvSpPr/>
          <p:nvPr/>
        </p:nvSpPr>
        <p:spPr>
          <a:xfrm rot="5400000">
            <a:off x="6064605" y="218397"/>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extLst>
              <a:ext uri="{FF2B5EF4-FFF2-40B4-BE49-F238E27FC236}">
                <a16:creationId xmlns:a16="http://schemas.microsoft.com/office/drawing/2014/main" id="{488C174D-5920-4806-AF64-01156C2FC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47246"/>
            <a:ext cx="914400" cy="914400"/>
          </a:xfrm>
          <a:prstGeom prst="rect">
            <a:avLst/>
          </a:prstGeom>
        </p:spPr>
      </p:pic>
      <p:pic>
        <p:nvPicPr>
          <p:cNvPr id="13" name="Picture 12" descr="A picture containing person, player, cutting, person&#10;&#10;Description automatically generated">
            <a:extLst>
              <a:ext uri="{FF2B5EF4-FFF2-40B4-BE49-F238E27FC236}">
                <a16:creationId xmlns:a16="http://schemas.microsoft.com/office/drawing/2014/main" id="{280AC940-E965-4C6A-BA72-52F2334A0F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06828" y="3834434"/>
            <a:ext cx="4162622" cy="2081311"/>
          </a:xfrm>
          <a:prstGeom prst="rect">
            <a:avLst/>
          </a:prstGeom>
        </p:spPr>
      </p:pic>
    </p:spTree>
    <p:custDataLst>
      <p:tags r:id="rId1"/>
    </p:custDataLst>
    <p:extLst>
      <p:ext uri="{BB962C8B-B14F-4D97-AF65-F5344CB8AC3E}">
        <p14:creationId xmlns:p14="http://schemas.microsoft.com/office/powerpoint/2010/main" val="9210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A30CC7-9A0D-49BF-860B-A00386A18E4B}"/>
              </a:ext>
            </a:extLst>
          </p:cNvPr>
          <p:cNvSpPr/>
          <p:nvPr/>
        </p:nvSpPr>
        <p:spPr>
          <a:xfrm>
            <a:off x="1232288"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8ABD5A-2533-4283-A47E-04F358184E5D}"/>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B1A5D-F437-4972-8A82-401CBCEDDD24}"/>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02F854-A5E9-4605-B41F-13D57B9309E2}"/>
              </a:ext>
            </a:extLst>
          </p:cNvPr>
          <p:cNvSpPr txBox="1"/>
          <p:nvPr/>
        </p:nvSpPr>
        <p:spPr>
          <a:xfrm>
            <a:off x="1430900" y="250387"/>
            <a:ext cx="9330199" cy="830997"/>
          </a:xfrm>
          <a:prstGeom prst="rect">
            <a:avLst/>
          </a:prstGeom>
          <a:noFill/>
        </p:spPr>
        <p:txBody>
          <a:bodyPr wrap="square" rtlCol="0">
            <a:sp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Presenter</a:t>
            </a:r>
          </a:p>
        </p:txBody>
      </p:sp>
      <p:sp>
        <p:nvSpPr>
          <p:cNvPr id="18" name="Rectangle 17">
            <a:extLst>
              <a:ext uri="{FF2B5EF4-FFF2-40B4-BE49-F238E27FC236}">
                <a16:creationId xmlns:a16="http://schemas.microsoft.com/office/drawing/2014/main" id="{5D4F80AB-96B4-44DA-A980-8E764F1ADA2E}"/>
              </a:ext>
            </a:extLst>
          </p:cNvPr>
          <p:cNvSpPr/>
          <p:nvPr/>
        </p:nvSpPr>
        <p:spPr>
          <a:xfrm>
            <a:off x="2696969" y="2090057"/>
            <a:ext cx="8798345" cy="4341333"/>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AD1FE23-3C08-46FB-A148-6FB31AE94B7D}"/>
              </a:ext>
            </a:extLst>
          </p:cNvPr>
          <p:cNvSpPr txBox="1"/>
          <p:nvPr/>
        </p:nvSpPr>
        <p:spPr>
          <a:xfrm>
            <a:off x="4956443" y="3736340"/>
            <a:ext cx="5879595" cy="1323439"/>
          </a:xfrm>
          <a:prstGeom prst="rect">
            <a:avLst/>
          </a:prstGeom>
          <a:noFill/>
        </p:spPr>
        <p:txBody>
          <a:bodyPr wrap="square" rtlCol="0">
            <a:spAutoFit/>
          </a:bodyPr>
          <a:lstStyle/>
          <a:p>
            <a:r>
              <a:rPr lang="en-US" sz="4000" dirty="0">
                <a:solidFill>
                  <a:schemeClr val="bg1"/>
                </a:solidFill>
                <a:cs typeface="Raavi" panose="020B0502040204020203" pitchFamily="34" charset="0"/>
              </a:rPr>
              <a:t>Field Support Coordinator</a:t>
            </a:r>
          </a:p>
          <a:p>
            <a:r>
              <a:rPr lang="en-US" sz="4000" dirty="0">
                <a:solidFill>
                  <a:schemeClr val="bg1"/>
                </a:solidFill>
                <a:cs typeface="Raavi" panose="020B0502040204020203" pitchFamily="34" charset="0"/>
              </a:rPr>
              <a:t>MRS, USCCB</a:t>
            </a:r>
          </a:p>
        </p:txBody>
      </p:sp>
      <p:sp>
        <p:nvSpPr>
          <p:cNvPr id="20" name="TextBox 19">
            <a:extLst>
              <a:ext uri="{FF2B5EF4-FFF2-40B4-BE49-F238E27FC236}">
                <a16:creationId xmlns:a16="http://schemas.microsoft.com/office/drawing/2014/main" id="{ABCDC553-ED0E-489D-9979-8C11772BEE0E}"/>
              </a:ext>
            </a:extLst>
          </p:cNvPr>
          <p:cNvSpPr txBox="1"/>
          <p:nvPr/>
        </p:nvSpPr>
        <p:spPr>
          <a:xfrm>
            <a:off x="4956444" y="2651021"/>
            <a:ext cx="4766277" cy="923330"/>
          </a:xfrm>
          <a:prstGeom prst="rect">
            <a:avLst/>
          </a:prstGeom>
          <a:noFill/>
        </p:spPr>
        <p:txBody>
          <a:bodyPr wrap="square" rtlCol="0">
            <a:spAutoFit/>
          </a:bodyPr>
          <a:lstStyle/>
          <a:p>
            <a:r>
              <a:rPr lang="en-US" sz="5400" dirty="0">
                <a:solidFill>
                  <a:schemeClr val="bg1"/>
                </a:solidFill>
                <a:cs typeface="Raavi" panose="020B0502040204020203" pitchFamily="34" charset="0"/>
              </a:rPr>
              <a:t>Yasmin Hussein  </a:t>
            </a:r>
          </a:p>
        </p:txBody>
      </p:sp>
      <p:sp>
        <p:nvSpPr>
          <p:cNvPr id="25" name="Rectangle 24">
            <a:extLst>
              <a:ext uri="{FF2B5EF4-FFF2-40B4-BE49-F238E27FC236}">
                <a16:creationId xmlns:a16="http://schemas.microsoft.com/office/drawing/2014/main" id="{01522A0C-EE39-4F30-9930-8FBC98960F75}"/>
              </a:ext>
            </a:extLst>
          </p:cNvPr>
          <p:cNvSpPr/>
          <p:nvPr/>
        </p:nvSpPr>
        <p:spPr>
          <a:xfrm>
            <a:off x="867779"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User">
            <a:extLst>
              <a:ext uri="{FF2B5EF4-FFF2-40B4-BE49-F238E27FC236}">
                <a16:creationId xmlns:a16="http://schemas.microsoft.com/office/drawing/2014/main" id="{12886507-C4D9-43B2-A4C9-3BEE9A86F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17" y="122600"/>
            <a:ext cx="1109709" cy="1109709"/>
          </a:xfrm>
          <a:prstGeom prst="rect">
            <a:avLst/>
          </a:prstGeom>
        </p:spPr>
      </p:pic>
      <p:pic>
        <p:nvPicPr>
          <p:cNvPr id="3" name="Picture 2" descr="Scan0131201823583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720" y="2485830"/>
            <a:ext cx="2213786" cy="3133801"/>
          </a:xfrm>
          <a:prstGeom prst="rect">
            <a:avLst/>
          </a:prstGeom>
        </p:spPr>
      </p:pic>
    </p:spTree>
    <p:custDataLst>
      <p:tags r:id="rId1"/>
    </p:custDataLst>
    <p:extLst>
      <p:ext uri="{BB962C8B-B14F-4D97-AF65-F5344CB8AC3E}">
        <p14:creationId xmlns:p14="http://schemas.microsoft.com/office/powerpoint/2010/main" val="13474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7C2FA-B854-4DC4-88E7-1323E803EAB0}"/>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830716-890C-4B36-BA27-8DF49D7466A0}"/>
              </a:ext>
            </a:extLst>
          </p:cNvPr>
          <p:cNvSpPr/>
          <p:nvPr/>
        </p:nvSpPr>
        <p:spPr>
          <a:xfrm>
            <a:off x="11852473" y="0"/>
            <a:ext cx="258661"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54D925-9C57-4379-8B67-F3CB94B7D764}"/>
              </a:ext>
            </a:extLst>
          </p:cNvPr>
          <p:cNvSpPr/>
          <p:nvPr/>
        </p:nvSpPr>
        <p:spPr>
          <a:xfrm>
            <a:off x="0" y="0"/>
            <a:ext cx="12192000" cy="4016828"/>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D00D6-CD49-43EA-8BCF-9E6CF416DAD3}"/>
              </a:ext>
            </a:extLst>
          </p:cNvPr>
          <p:cNvSpPr>
            <a:spLocks noGrp="1"/>
          </p:cNvSpPr>
          <p:nvPr>
            <p:ph type="title"/>
          </p:nvPr>
        </p:nvSpPr>
        <p:spPr>
          <a:xfrm>
            <a:off x="838200" y="2691265"/>
            <a:ext cx="9938657" cy="1325563"/>
          </a:xfrm>
        </p:spPr>
        <p:txBody>
          <a:bodyPr>
            <a:normAutofit/>
          </a:bodyPr>
          <a:lstStyle/>
          <a:p>
            <a:pPr algn="ctr"/>
            <a:r>
              <a:rPr lang="en-US" sz="7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 &amp; Answer</a:t>
            </a:r>
          </a:p>
        </p:txBody>
      </p:sp>
      <p:sp>
        <p:nvSpPr>
          <p:cNvPr id="7" name="Rectangle 6">
            <a:extLst>
              <a:ext uri="{FF2B5EF4-FFF2-40B4-BE49-F238E27FC236}">
                <a16:creationId xmlns:a16="http://schemas.microsoft.com/office/drawing/2014/main" id="{F37AE6F4-93D4-4B56-A800-50D393D5A69B}"/>
              </a:ext>
            </a:extLst>
          </p:cNvPr>
          <p:cNvSpPr/>
          <p:nvPr/>
        </p:nvSpPr>
        <p:spPr>
          <a:xfrm rot="16200000">
            <a:off x="6036645" y="-1928588"/>
            <a:ext cx="11871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3CBDE3-8341-4F12-8E3A-5F52755AC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40" y="4565496"/>
            <a:ext cx="1968176" cy="1953774"/>
          </a:xfrm>
          <a:prstGeom prst="rect">
            <a:avLst/>
          </a:prstGeom>
        </p:spPr>
      </p:pic>
    </p:spTree>
    <p:custDataLst>
      <p:tags r:id="rId1"/>
    </p:custDataLst>
    <p:extLst>
      <p:ext uri="{BB962C8B-B14F-4D97-AF65-F5344CB8AC3E}">
        <p14:creationId xmlns:p14="http://schemas.microsoft.com/office/powerpoint/2010/main" val="293084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7C2FA-B854-4DC4-88E7-1323E803EAB0}"/>
              </a:ext>
            </a:extLst>
          </p:cNvPr>
          <p:cNvSpPr/>
          <p:nvPr/>
        </p:nvSpPr>
        <p:spPr>
          <a:xfrm>
            <a:off x="11523305" y="0"/>
            <a:ext cx="159664"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830716-890C-4B36-BA27-8DF49D7466A0}"/>
              </a:ext>
            </a:extLst>
          </p:cNvPr>
          <p:cNvSpPr/>
          <p:nvPr/>
        </p:nvSpPr>
        <p:spPr>
          <a:xfrm>
            <a:off x="11852473" y="0"/>
            <a:ext cx="258661"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CE5D6D-89EF-417B-81D0-0D97A1463DA5}"/>
              </a:ext>
            </a:extLst>
          </p:cNvPr>
          <p:cNvSpPr/>
          <p:nvPr/>
        </p:nvSpPr>
        <p:spPr>
          <a:xfrm>
            <a:off x="0" y="0"/>
            <a:ext cx="12192000" cy="4016828"/>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D00D6-CD49-43EA-8BCF-9E6CF416DAD3}"/>
              </a:ext>
            </a:extLst>
          </p:cNvPr>
          <p:cNvSpPr>
            <a:spLocks noGrp="1"/>
          </p:cNvSpPr>
          <p:nvPr>
            <p:ph type="title"/>
          </p:nvPr>
        </p:nvSpPr>
        <p:spPr>
          <a:xfrm>
            <a:off x="838199" y="1031847"/>
            <a:ext cx="9938657" cy="1902802"/>
          </a:xfrm>
        </p:spPr>
        <p:txBody>
          <a:bodyPr>
            <a:normAutofit fontScale="90000"/>
          </a:bodyPr>
          <a:lstStyle/>
          <a:p>
            <a:pPr algn="ct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Send follow up questions to:</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yhussein@usccb.org</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Evaluation Survey Link: </a:t>
            </a:r>
            <a:b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XXX</a:t>
            </a:r>
          </a:p>
        </p:txBody>
      </p:sp>
      <p:sp>
        <p:nvSpPr>
          <p:cNvPr id="7" name="Rectangle 6">
            <a:extLst>
              <a:ext uri="{FF2B5EF4-FFF2-40B4-BE49-F238E27FC236}">
                <a16:creationId xmlns:a16="http://schemas.microsoft.com/office/drawing/2014/main" id="{F37AE6F4-93D4-4B56-A800-50D393D5A69B}"/>
              </a:ext>
            </a:extLst>
          </p:cNvPr>
          <p:cNvSpPr/>
          <p:nvPr/>
        </p:nvSpPr>
        <p:spPr>
          <a:xfrm rot="16200000">
            <a:off x="6036645" y="-1925151"/>
            <a:ext cx="11871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3CBDE3-8341-4F12-8E3A-5F52755AC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439" y="4567215"/>
            <a:ext cx="1968176" cy="1953774"/>
          </a:xfrm>
          <a:prstGeom prst="rect">
            <a:avLst/>
          </a:prstGeom>
        </p:spPr>
      </p:pic>
    </p:spTree>
    <p:custDataLst>
      <p:tags r:id="rId1"/>
    </p:custDataLst>
    <p:extLst>
      <p:ext uri="{BB962C8B-B14F-4D97-AF65-F5344CB8AC3E}">
        <p14:creationId xmlns:p14="http://schemas.microsoft.com/office/powerpoint/2010/main" val="401596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AA30CC7-9A0D-49BF-860B-A00386A18E4B}"/>
              </a:ext>
            </a:extLst>
          </p:cNvPr>
          <p:cNvSpPr/>
          <p:nvPr/>
        </p:nvSpPr>
        <p:spPr>
          <a:xfrm>
            <a:off x="1232288"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8ABD5A-2533-4283-A47E-04F358184E5D}"/>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B1A5D-F437-4972-8A82-401CBCEDDD24}"/>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02F854-A5E9-4605-B41F-13D57B9309E2}"/>
              </a:ext>
            </a:extLst>
          </p:cNvPr>
          <p:cNvSpPr txBox="1"/>
          <p:nvPr/>
        </p:nvSpPr>
        <p:spPr>
          <a:xfrm>
            <a:off x="1430900" y="250387"/>
            <a:ext cx="9330199" cy="830997"/>
          </a:xfrm>
          <a:prstGeom prst="rect">
            <a:avLst/>
          </a:prstGeom>
          <a:noFill/>
        </p:spPr>
        <p:txBody>
          <a:bodyPr wrap="square" rtlCol="0">
            <a:sp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Zoom Features</a:t>
            </a:r>
          </a:p>
        </p:txBody>
      </p:sp>
      <p:sp>
        <p:nvSpPr>
          <p:cNvPr id="18" name="Rectangle 17">
            <a:extLst>
              <a:ext uri="{FF2B5EF4-FFF2-40B4-BE49-F238E27FC236}">
                <a16:creationId xmlns:a16="http://schemas.microsoft.com/office/drawing/2014/main" id="{5D4F80AB-96B4-44DA-A980-8E764F1ADA2E}"/>
              </a:ext>
            </a:extLst>
          </p:cNvPr>
          <p:cNvSpPr/>
          <p:nvPr/>
        </p:nvSpPr>
        <p:spPr>
          <a:xfrm>
            <a:off x="2696969" y="2090057"/>
            <a:ext cx="8798345" cy="4341333"/>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1522A0C-EE39-4F30-9930-8FBC98960F75}"/>
              </a:ext>
            </a:extLst>
          </p:cNvPr>
          <p:cNvSpPr/>
          <p:nvPr/>
        </p:nvSpPr>
        <p:spPr>
          <a:xfrm>
            <a:off x="867779" y="0"/>
            <a:ext cx="159664" cy="6908402"/>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5FB1997-D96E-410A-B419-3C7FA59FE86D}"/>
              </a:ext>
            </a:extLst>
          </p:cNvPr>
          <p:cNvSpPr txBox="1"/>
          <p:nvPr/>
        </p:nvSpPr>
        <p:spPr>
          <a:xfrm>
            <a:off x="3320249" y="2547891"/>
            <a:ext cx="7164279" cy="3045041"/>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C9AF418-3C86-4982-B153-C69619671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522" y="3546032"/>
            <a:ext cx="6095238" cy="409524"/>
          </a:xfrm>
          <a:prstGeom prst="rect">
            <a:avLst/>
          </a:prstGeom>
        </p:spPr>
      </p:pic>
    </p:spTree>
    <p:custDataLst>
      <p:tags r:id="rId1"/>
    </p:custDataLst>
    <p:extLst>
      <p:ext uri="{BB962C8B-B14F-4D97-AF65-F5344CB8AC3E}">
        <p14:creationId xmlns:p14="http://schemas.microsoft.com/office/powerpoint/2010/main" val="196243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87489C-779C-462A-8B35-34A8F15FFF73}"/>
              </a:ext>
            </a:extLst>
          </p:cNvPr>
          <p:cNvSpPr/>
          <p:nvPr/>
        </p:nvSpPr>
        <p:spPr>
          <a:xfrm>
            <a:off x="1232288"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662F2C-6C0D-4153-93B5-0A5518C2C818}"/>
              </a:ext>
            </a:extLst>
          </p:cNvPr>
          <p:cNvSpPr/>
          <p:nvPr/>
        </p:nvSpPr>
        <p:spPr>
          <a:xfrm>
            <a:off x="313509" y="0"/>
            <a:ext cx="383177"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A13368-8D98-4816-8D97-7668771DE44C}"/>
              </a:ext>
            </a:extLst>
          </p:cNvPr>
          <p:cNvSpPr/>
          <p:nvPr/>
        </p:nvSpPr>
        <p:spPr>
          <a:xfrm>
            <a:off x="867779" y="0"/>
            <a:ext cx="142416"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4B88943-DBA3-40C4-864C-2DF7656CB46E}"/>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6C89D-F5A5-4BBE-930E-031B84048B25}"/>
              </a:ext>
            </a:extLst>
          </p:cNvPr>
          <p:cNvSpPr>
            <a:spLocks noGrp="1"/>
          </p:cNvSpPr>
          <p:nvPr>
            <p:ph type="title"/>
          </p:nvPr>
        </p:nvSpPr>
        <p:spPr>
          <a:xfrm>
            <a:off x="1497874" y="169229"/>
            <a:ext cx="9265878" cy="1072625"/>
          </a:xfrm>
        </p:spPr>
        <p:txBody>
          <a:bodyPr>
            <a:norm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Webinar Agenda</a:t>
            </a:r>
          </a:p>
        </p:txBody>
      </p:sp>
      <p:pic>
        <p:nvPicPr>
          <p:cNvPr id="9" name="Content Placeholder 8" descr="Checklist RTL">
            <a:extLst>
              <a:ext uri="{FF2B5EF4-FFF2-40B4-BE49-F238E27FC236}">
                <a16:creationId xmlns:a16="http://schemas.microsoft.com/office/drawing/2014/main" id="{541CE5CE-2739-4DD1-AD72-772984DCC85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6514" y="2648371"/>
            <a:ext cx="2972343" cy="2972343"/>
          </a:xfrm>
        </p:spPr>
      </p:pic>
      <p:sp>
        <p:nvSpPr>
          <p:cNvPr id="10" name="TextBox 9">
            <a:extLst>
              <a:ext uri="{FF2B5EF4-FFF2-40B4-BE49-F238E27FC236}">
                <a16:creationId xmlns:a16="http://schemas.microsoft.com/office/drawing/2014/main" id="{C97FC745-F270-4B5E-BF4F-B0CE5D965A55}"/>
              </a:ext>
            </a:extLst>
          </p:cNvPr>
          <p:cNvSpPr txBox="1"/>
          <p:nvPr/>
        </p:nvSpPr>
        <p:spPr>
          <a:xfrm>
            <a:off x="1497874" y="1961114"/>
            <a:ext cx="7011621" cy="3139321"/>
          </a:xfrm>
          <a:prstGeom prst="rect">
            <a:avLst/>
          </a:prstGeom>
          <a:noFill/>
        </p:spPr>
        <p:txBody>
          <a:bodyPr wrap="square" rtlCol="0">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Calibri" panose="020F0502020204030204" pitchFamily="34" charset="0"/>
                <a:ea typeface="Times New Roman" panose="02020603050405020304" pitchFamily="18" charset="0"/>
              </a:rPr>
              <a:t>Overview of Cash and In-Kind (R&amp;P &amp; Match Grant Programs)</a:t>
            </a:r>
            <a:endParaRPr lang="en-US" dirty="0">
              <a:solidFill>
                <a:srgbClr val="000000"/>
              </a:solidFill>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Calibri" panose="020F0502020204030204" pitchFamily="34" charset="0"/>
                <a:ea typeface="Times New Roman" panose="02020603050405020304" pitchFamily="18" charset="0"/>
              </a:rPr>
              <a:t>Cash and In-Kind (R&amp;P)</a:t>
            </a:r>
            <a:endParaRPr lang="en-US" dirty="0">
              <a:solidFill>
                <a:srgbClr val="000000"/>
              </a:solidFill>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Cooperative Agreement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Documentation Overview of Cash and In-Kind support for R&amp;P</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Calibri" panose="020F0502020204030204" pitchFamily="34" charset="0"/>
                <a:ea typeface="Times New Roman" panose="02020603050405020304" pitchFamily="18" charset="0"/>
              </a:rPr>
              <a:t>Cash and In-Kind (Match Grant)</a:t>
            </a:r>
          </a:p>
          <a:p>
            <a:pPr marL="800100" lvl="1"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Calibri" panose="020F0502020204030204" pitchFamily="34" charset="0"/>
              </a:rPr>
              <a:t>Match Grant Guidelines</a:t>
            </a:r>
          </a:p>
          <a:p>
            <a:pPr marL="800100" lvl="1"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Calibri" panose="020F0502020204030204" pitchFamily="34" charset="0"/>
              </a:rPr>
              <a:t>Documentation Overview of Cash and In-Kind support for MG</a:t>
            </a:r>
          </a:p>
          <a:p>
            <a:pPr marL="800100" lvl="1"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Calibri" panose="020F0502020204030204" pitchFamily="34" charset="0"/>
              </a:rPr>
              <a:t>Examples of allowable and unallowable matches</a:t>
            </a:r>
          </a:p>
          <a:p>
            <a:pPr marL="800100" lvl="1"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Times New Roman" panose="02020603050405020304" pitchFamily="18" charset="0"/>
              </a:rPr>
              <a:t>Valuation of “In-Kind” Match </a:t>
            </a:r>
          </a:p>
          <a:p>
            <a:pPr marL="1257300" lvl="2"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Times New Roman" panose="02020603050405020304" pitchFamily="18" charset="0"/>
              </a:rPr>
              <a:t>Donations</a:t>
            </a:r>
          </a:p>
          <a:p>
            <a:pPr marL="1257300" lvl="2" indent="-342900">
              <a:buSzPts val="1000"/>
              <a:buFont typeface="Courier New" panose="02070309020205020404" pitchFamily="49" charset="0"/>
              <a:buChar char="o"/>
              <a:tabLst>
                <a:tab pos="457200" algn="l"/>
              </a:tabLst>
            </a:pPr>
            <a:r>
              <a:rPr lang="en-US" dirty="0">
                <a:solidFill>
                  <a:srgbClr val="000000"/>
                </a:solidFill>
                <a:latin typeface="Calibri" panose="020F0502020204030204" pitchFamily="34" charset="0"/>
                <a:ea typeface="Times New Roman" panose="02020603050405020304" pitchFamily="18" charset="0"/>
              </a:rPr>
              <a:t>Volunteers</a:t>
            </a:r>
            <a:endParaRPr lang="en-US" dirty="0">
              <a:solidFill>
                <a:srgbClr val="000000"/>
              </a:solidFill>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83484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0235EFB-AB12-40CE-8BE5-5438BE9EA731}"/>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2EF60-4130-444F-818F-51F50EBAAC74}"/>
              </a:ext>
            </a:extLst>
          </p:cNvPr>
          <p:cNvSpPr>
            <a:spLocks noGrp="1"/>
          </p:cNvSpPr>
          <p:nvPr>
            <p:ph type="title"/>
          </p:nvPr>
        </p:nvSpPr>
        <p:spPr>
          <a:xfrm>
            <a:off x="339634" y="167780"/>
            <a:ext cx="8945879" cy="1200543"/>
          </a:xfrm>
        </p:spPr>
        <p:txBody>
          <a:bodyPr>
            <a:normAutofit/>
          </a:bodyPr>
          <a:lstStyle/>
          <a:p>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Objectives</a:t>
            </a:r>
          </a:p>
        </p:txBody>
      </p:sp>
      <p:sp>
        <p:nvSpPr>
          <p:cNvPr id="4" name="Rectangle 3">
            <a:extLst>
              <a:ext uri="{FF2B5EF4-FFF2-40B4-BE49-F238E27FC236}">
                <a16:creationId xmlns:a16="http://schemas.microsoft.com/office/drawing/2014/main" id="{9341D477-3BDE-4A2C-9C83-B6438D9F116A}"/>
              </a:ext>
            </a:extLst>
          </p:cNvPr>
          <p:cNvSpPr/>
          <p:nvPr/>
        </p:nvSpPr>
        <p:spPr>
          <a:xfrm>
            <a:off x="339634" y="2743449"/>
            <a:ext cx="3365862" cy="2362660"/>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Demonstrate how to thoroughly complete required cash &amp; in-kind forms</a:t>
            </a:r>
          </a:p>
        </p:txBody>
      </p:sp>
      <p:sp>
        <p:nvSpPr>
          <p:cNvPr id="6" name="Rectangle 5">
            <a:extLst>
              <a:ext uri="{FF2B5EF4-FFF2-40B4-BE49-F238E27FC236}">
                <a16:creationId xmlns:a16="http://schemas.microsoft.com/office/drawing/2014/main" id="{72F0F1AD-3904-4C3E-9BF4-5F3BDB9ADB39}"/>
              </a:ext>
            </a:extLst>
          </p:cNvPr>
          <p:cNvSpPr/>
          <p:nvPr/>
        </p:nvSpPr>
        <p:spPr>
          <a:xfrm>
            <a:off x="4413068" y="2879900"/>
            <a:ext cx="3365863" cy="2362660"/>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Discuss promising practices in documenting contributions</a:t>
            </a:r>
          </a:p>
        </p:txBody>
      </p:sp>
      <p:sp>
        <p:nvSpPr>
          <p:cNvPr id="7" name="Rectangle 6">
            <a:extLst>
              <a:ext uri="{FF2B5EF4-FFF2-40B4-BE49-F238E27FC236}">
                <a16:creationId xmlns:a16="http://schemas.microsoft.com/office/drawing/2014/main" id="{C63456EA-5E8F-4471-B8C2-BE40E869393C}"/>
              </a:ext>
            </a:extLst>
          </p:cNvPr>
          <p:cNvSpPr/>
          <p:nvPr/>
        </p:nvSpPr>
        <p:spPr>
          <a:xfrm>
            <a:off x="8486503" y="2879900"/>
            <a:ext cx="3365863" cy="2362660"/>
          </a:xfrm>
          <a:prstGeom prst="rect">
            <a:avLst/>
          </a:prstGeom>
          <a:solidFill>
            <a:srgbClr val="0050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List which contributions are required in the client case file</a:t>
            </a:r>
          </a:p>
        </p:txBody>
      </p:sp>
      <p:sp>
        <p:nvSpPr>
          <p:cNvPr id="16" name="TextBox 15">
            <a:extLst>
              <a:ext uri="{FF2B5EF4-FFF2-40B4-BE49-F238E27FC236}">
                <a16:creationId xmlns:a16="http://schemas.microsoft.com/office/drawing/2014/main" id="{F8EBB0E6-879E-4373-8A68-25BD79DED31C}"/>
              </a:ext>
            </a:extLst>
          </p:cNvPr>
          <p:cNvSpPr txBox="1"/>
          <p:nvPr/>
        </p:nvSpPr>
        <p:spPr>
          <a:xfrm>
            <a:off x="339634" y="1770397"/>
            <a:ext cx="10670177" cy="523220"/>
          </a:xfrm>
          <a:prstGeom prst="rect">
            <a:avLst/>
          </a:prstGeom>
          <a:noFill/>
        </p:spPr>
        <p:txBody>
          <a:bodyPr wrap="square" rtlCol="0">
            <a:spAutoFit/>
          </a:bodyPr>
          <a:lstStyle/>
          <a:p>
            <a:r>
              <a:rPr lang="en-US" sz="2800" dirty="0">
                <a:cs typeface="Raavi" panose="020B0502040204020203" pitchFamily="34" charset="0"/>
              </a:rPr>
              <a:t>At the end of this webinar, you will be able to…</a:t>
            </a:r>
          </a:p>
        </p:txBody>
      </p:sp>
      <p:sp>
        <p:nvSpPr>
          <p:cNvPr id="21" name="Rectangle 20">
            <a:extLst>
              <a:ext uri="{FF2B5EF4-FFF2-40B4-BE49-F238E27FC236}">
                <a16:creationId xmlns:a16="http://schemas.microsoft.com/office/drawing/2014/main" id="{41FCD8D4-6418-441B-84A7-B2987AF7091F}"/>
              </a:ext>
            </a:extLst>
          </p:cNvPr>
          <p:cNvSpPr/>
          <p:nvPr/>
        </p:nvSpPr>
        <p:spPr>
          <a:xfrm rot="16200000">
            <a:off x="6375976" y="-4505259"/>
            <a:ext cx="119316"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78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674A24-EFCF-494D-9E34-3576752FB999}"/>
              </a:ext>
            </a:extLst>
          </p:cNvPr>
          <p:cNvSpPr/>
          <p:nvPr/>
        </p:nvSpPr>
        <p:spPr>
          <a:xfrm>
            <a:off x="326933"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F48641-97B3-454D-A8AB-0B686BD024F5}"/>
              </a:ext>
            </a:extLst>
          </p:cNvPr>
          <p:cNvSpPr/>
          <p:nvPr/>
        </p:nvSpPr>
        <p:spPr>
          <a:xfrm>
            <a:off x="0" y="-24507"/>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91EA7-F8DD-4BDC-8E5B-C4414B64FDCC}"/>
              </a:ext>
            </a:extLst>
          </p:cNvPr>
          <p:cNvSpPr>
            <a:spLocks noGrp="1"/>
          </p:cNvSpPr>
          <p:nvPr>
            <p:ph type="title"/>
          </p:nvPr>
        </p:nvSpPr>
        <p:spPr>
          <a:xfrm>
            <a:off x="437942" y="142943"/>
            <a:ext cx="10515600" cy="1076186"/>
          </a:xfrm>
        </p:spPr>
        <p:txBody>
          <a:bodyPr>
            <a:normAutofit/>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 of Cash and In-Kind</a:t>
            </a:r>
          </a:p>
        </p:txBody>
      </p:sp>
      <p:sp>
        <p:nvSpPr>
          <p:cNvPr id="3" name="Content Placeholder 2">
            <a:extLst>
              <a:ext uri="{FF2B5EF4-FFF2-40B4-BE49-F238E27FC236}">
                <a16:creationId xmlns:a16="http://schemas.microsoft.com/office/drawing/2014/main" id="{E43FD620-1C5D-4719-A861-F3906A3B790C}"/>
              </a:ext>
            </a:extLst>
          </p:cNvPr>
          <p:cNvSpPr>
            <a:spLocks noGrp="1"/>
          </p:cNvSpPr>
          <p:nvPr>
            <p:ph idx="1"/>
          </p:nvPr>
        </p:nvSpPr>
        <p:spPr>
          <a:xfrm>
            <a:off x="838200" y="1825625"/>
            <a:ext cx="10115342" cy="4351338"/>
          </a:xfrm>
        </p:spPr>
        <p:txBody>
          <a:bodyPr>
            <a:normAutofit/>
          </a:bodyPr>
          <a:lstStyle/>
          <a:p>
            <a:r>
              <a:rPr lang="en-US" sz="1900" dirty="0"/>
              <a:t>Defining Cash and In-Kind</a:t>
            </a:r>
          </a:p>
          <a:p>
            <a:r>
              <a:rPr lang="en-US" sz="1900" dirty="0"/>
              <a:t>Cash vs. In-Kind</a:t>
            </a:r>
          </a:p>
          <a:p>
            <a:pPr lvl="1"/>
            <a:r>
              <a:rPr lang="en-US" sz="1900" dirty="0"/>
              <a:t>What is the difference between Cash and In-Kind donations?</a:t>
            </a:r>
          </a:p>
          <a:p>
            <a:pPr lvl="1"/>
            <a:r>
              <a:rPr lang="en-US" sz="1900" dirty="0"/>
              <a:t>What is considered a cash donation?</a:t>
            </a:r>
          </a:p>
          <a:p>
            <a:pPr lvl="1"/>
            <a:r>
              <a:rPr lang="en-US" sz="1900" dirty="0"/>
              <a:t>What is considered an in-kind donation?</a:t>
            </a:r>
          </a:p>
          <a:p>
            <a:pPr lvl="0"/>
            <a:r>
              <a:rPr lang="en-US" sz="1900" dirty="0"/>
              <a:t>An MG case was given donated toys for their children, does this count as MG Cash Match, In-kind Match, or neither?</a:t>
            </a:r>
          </a:p>
          <a:p>
            <a:pPr lvl="0"/>
            <a:r>
              <a:rPr lang="en-US" sz="1900" dirty="0"/>
              <a:t>An MG case was given work clothes by a family member/US Tie. Does the Match Grant affiliate have to provide a donor letter to that family member including the date and valuation of the in-kind contribution? </a:t>
            </a:r>
          </a:p>
          <a:p>
            <a:pPr lvl="0"/>
            <a:r>
              <a:rPr lang="en-US" sz="1900" dirty="0"/>
              <a:t>Do all items or services donated have to be related to self sufficiency?</a:t>
            </a:r>
          </a:p>
          <a:p>
            <a:pPr lvl="0"/>
            <a:r>
              <a:rPr lang="en-US" sz="1900" dirty="0"/>
              <a:t>Can Staff and volunteer time spent on services provided for under the R&amp;P program for refugee clients also be charged to the MG Program ?</a:t>
            </a:r>
          </a:p>
          <a:p>
            <a:pPr marL="457200" lvl="1" indent="0">
              <a:buNone/>
            </a:pPr>
            <a:endParaRPr lang="en-US" dirty="0"/>
          </a:p>
        </p:txBody>
      </p:sp>
      <p:pic>
        <p:nvPicPr>
          <p:cNvPr id="5" name="Graphic 4" descr="Lightbulb">
            <a:extLst>
              <a:ext uri="{FF2B5EF4-FFF2-40B4-BE49-F238E27FC236}">
                <a16:creationId xmlns:a16="http://schemas.microsoft.com/office/drawing/2014/main" id="{E3A00786-46AF-4BAF-81C1-DA8937F72C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4551" y="130936"/>
            <a:ext cx="914400" cy="914400"/>
          </a:xfrm>
          <a:prstGeom prst="rect">
            <a:avLst/>
          </a:prstGeom>
        </p:spPr>
      </p:pic>
      <p:sp>
        <p:nvSpPr>
          <p:cNvPr id="7" name="Rectangle 6">
            <a:extLst>
              <a:ext uri="{FF2B5EF4-FFF2-40B4-BE49-F238E27FC236}">
                <a16:creationId xmlns:a16="http://schemas.microsoft.com/office/drawing/2014/main" id="{60F82C40-435A-42FB-9104-9CC812521E71}"/>
              </a:ext>
            </a:extLst>
          </p:cNvPr>
          <p:cNvSpPr/>
          <p:nvPr/>
        </p:nvSpPr>
        <p:spPr>
          <a:xfrm rot="5400000">
            <a:off x="6017481" y="505896"/>
            <a:ext cx="157038"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46C48E-AAE4-4103-B2A9-A31F8DA54A26}"/>
              </a:ext>
            </a:extLst>
          </p:cNvPr>
          <p:cNvSpPr/>
          <p:nvPr/>
        </p:nvSpPr>
        <p:spPr>
          <a:xfrm rot="5400000">
            <a:off x="6064605" y="281188"/>
            <a:ext cx="62790" cy="12192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687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970557" y="248342"/>
            <a:ext cx="9825291" cy="1070934"/>
          </a:xfrm>
        </p:spPr>
        <p:txBody>
          <a:bodyPr>
            <a:normAutofit/>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Cooperative Agreement</a:t>
            </a: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sp>
        <p:nvSpPr>
          <p:cNvPr id="12" name="Rectangle 11">
            <a:extLst>
              <a:ext uri="{FF2B5EF4-FFF2-40B4-BE49-F238E27FC236}">
                <a16:creationId xmlns:a16="http://schemas.microsoft.com/office/drawing/2014/main" id="{92A0816F-75FD-42F3-A526-0F69A2B468C7}"/>
              </a:ext>
            </a:extLst>
          </p:cNvPr>
          <p:cNvSpPr/>
          <p:nvPr/>
        </p:nvSpPr>
        <p:spPr>
          <a:xfrm>
            <a:off x="970557" y="2104371"/>
            <a:ext cx="6096000" cy="3477875"/>
          </a:xfrm>
          <a:prstGeom prst="rect">
            <a:avLst/>
          </a:prstGeom>
        </p:spPr>
        <p:txBody>
          <a:bodyPr>
            <a:spAutoFit/>
          </a:bodyPr>
          <a:lstStyle/>
          <a:p>
            <a:r>
              <a:rPr lang="en-US" sz="2000" dirty="0"/>
              <a:t>“a record of cash and in-kind support provided to meet the refugees' material needs, as stated in subsection 5.c.2)a), for at least the initial thirty (30)-day period, including clear acknowledgement by the adult member of the refugee case in receipt of cash, including pocket money, and in-kind support, and evidence that the amount provided either in cash or documented cash payments on behalf of the refugee case is equal to at least $975 times the number of individuals in that case and reflects the total Bureau R&amp;P per capita amount spent on the refugee case;” (p.31)</a:t>
            </a:r>
          </a:p>
        </p:txBody>
      </p:sp>
      <p:pic>
        <p:nvPicPr>
          <p:cNvPr id="15" name="Picture 14" descr="A close up of a piece of paper&#10;&#10;Description automatically generated">
            <a:extLst>
              <a:ext uri="{FF2B5EF4-FFF2-40B4-BE49-F238E27FC236}">
                <a16:creationId xmlns:a16="http://schemas.microsoft.com/office/drawing/2014/main" id="{4D0D9D96-D42B-47D2-BE5D-EC51114BED8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03688" y="2607092"/>
            <a:ext cx="3717755" cy="2472431"/>
          </a:xfrm>
          <a:prstGeom prst="rect">
            <a:avLst/>
          </a:prstGeom>
        </p:spPr>
      </p:pic>
    </p:spTree>
    <p:custDataLst>
      <p:tags r:id="rId1"/>
    </p:custDataLst>
    <p:extLst>
      <p:ext uri="{BB962C8B-B14F-4D97-AF65-F5344CB8AC3E}">
        <p14:creationId xmlns:p14="http://schemas.microsoft.com/office/powerpoint/2010/main" val="112754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818071" y="248342"/>
            <a:ext cx="10403372" cy="1070934"/>
          </a:xfrm>
        </p:spPr>
        <p:txBody>
          <a:bodyPr>
            <a:normAutofit fontScale="90000"/>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of Cash and In-Kind (R&amp;P)</a:t>
            </a: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sp>
        <p:nvSpPr>
          <p:cNvPr id="12" name="Rectangle 11">
            <a:extLst>
              <a:ext uri="{FF2B5EF4-FFF2-40B4-BE49-F238E27FC236}">
                <a16:creationId xmlns:a16="http://schemas.microsoft.com/office/drawing/2014/main" id="{92A0816F-75FD-42F3-A526-0F69A2B468C7}"/>
              </a:ext>
            </a:extLst>
          </p:cNvPr>
          <p:cNvSpPr/>
          <p:nvPr/>
        </p:nvSpPr>
        <p:spPr>
          <a:xfrm>
            <a:off x="970557" y="2104371"/>
            <a:ext cx="6096000" cy="2862322"/>
          </a:xfrm>
          <a:prstGeom prst="rect">
            <a:avLst/>
          </a:prstGeom>
        </p:spPr>
        <p:txBody>
          <a:bodyPr>
            <a:spAutoFit/>
          </a:bodyPr>
          <a:lstStyle/>
          <a:p>
            <a:pPr marL="800100" lvl="1" indent="-342900">
              <a:buSzPts val="1000"/>
              <a:buFont typeface="Wingdings" panose="05000000000000000000" pitchFamily="2" charset="2"/>
              <a:buChar char="q"/>
              <a:tabLst>
                <a:tab pos="914400" algn="l"/>
              </a:tabLst>
            </a:pPr>
            <a:r>
              <a:rPr lang="en-US" sz="2000" dirty="0"/>
              <a:t>RF-20A (Cash and In-Kind Donations Record)</a:t>
            </a:r>
            <a:endParaRPr lang="en-US" dirty="0"/>
          </a:p>
          <a:p>
            <a:pPr marL="800100" lvl="1" indent="-342900">
              <a:buSzPts val="1000"/>
              <a:buFont typeface="Wingdings" panose="05000000000000000000" pitchFamily="2" charset="2"/>
              <a:buChar char="q"/>
              <a:tabLst>
                <a:tab pos="914400" algn="l"/>
              </a:tabLst>
            </a:pPr>
            <a:r>
              <a:rPr lang="en-US" sz="2000" dirty="0"/>
              <a:t>RF-20B (Volunteer Services Record)</a:t>
            </a:r>
            <a:endParaRPr lang="en-US" dirty="0"/>
          </a:p>
          <a:p>
            <a:pPr marL="800100" lvl="1" indent="-342900">
              <a:buSzPts val="1000"/>
              <a:buFont typeface="Wingdings" panose="05000000000000000000" pitchFamily="2" charset="2"/>
              <a:buChar char="q"/>
              <a:tabLst>
                <a:tab pos="914400" algn="l"/>
              </a:tabLst>
            </a:pPr>
            <a:r>
              <a:rPr lang="en-US" sz="2000" dirty="0"/>
              <a:t>RF-20C (Summary of Cash and In-Kind Contributions and Volunteer Services)</a:t>
            </a:r>
            <a:endParaRPr lang="en-US" dirty="0"/>
          </a:p>
          <a:p>
            <a:pPr marL="800100" lvl="1" indent="-342900">
              <a:buSzPts val="1000"/>
              <a:buFont typeface="Wingdings" panose="05000000000000000000" pitchFamily="2" charset="2"/>
              <a:buChar char="q"/>
              <a:tabLst>
                <a:tab pos="914400" algn="l"/>
              </a:tabLst>
            </a:pPr>
            <a:r>
              <a:rPr lang="en-US" sz="2000" dirty="0"/>
              <a:t>RF-22 (R&amp;P Supply Checklist) </a:t>
            </a:r>
          </a:p>
          <a:p>
            <a:pPr marL="800100" lvl="1" indent="-342900">
              <a:buSzPts val="1000"/>
              <a:buFont typeface="Wingdings" panose="05000000000000000000" pitchFamily="2" charset="2"/>
              <a:buChar char="q"/>
              <a:tabLst>
                <a:tab pos="9144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Form created by Affiliate to capture client acknowledgement</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2000" dirty="0"/>
          </a:p>
        </p:txBody>
      </p:sp>
    </p:spTree>
    <p:custDataLst>
      <p:tags r:id="rId1"/>
    </p:custDataLst>
    <p:extLst>
      <p:ext uri="{BB962C8B-B14F-4D97-AF65-F5344CB8AC3E}">
        <p14:creationId xmlns:p14="http://schemas.microsoft.com/office/powerpoint/2010/main" val="24930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B945C-4060-4B4A-A015-B80D55F2BBAB}"/>
              </a:ext>
            </a:extLst>
          </p:cNvPr>
          <p:cNvSpPr/>
          <p:nvPr/>
        </p:nvSpPr>
        <p:spPr>
          <a:xfrm>
            <a:off x="733705" y="0"/>
            <a:ext cx="84366" cy="6856219"/>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FB7DE5-4215-46BF-A108-EA9AC45AF76C}"/>
              </a:ext>
            </a:extLst>
          </p:cNvPr>
          <p:cNvSpPr/>
          <p:nvPr/>
        </p:nvSpPr>
        <p:spPr>
          <a:xfrm>
            <a:off x="143935" y="0"/>
            <a:ext cx="109703"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1BAFE7-A421-4E37-82E0-29B0C57A9259}"/>
              </a:ext>
            </a:extLst>
          </p:cNvPr>
          <p:cNvSpPr/>
          <p:nvPr/>
        </p:nvSpPr>
        <p:spPr>
          <a:xfrm>
            <a:off x="314909" y="0"/>
            <a:ext cx="222018" cy="6858000"/>
          </a:xfrm>
          <a:prstGeom prst="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9E146-6169-4DF9-8E71-93EB2B40B1B9}"/>
              </a:ext>
            </a:extLst>
          </p:cNvPr>
          <p:cNvSpPr/>
          <p:nvPr/>
        </p:nvSpPr>
        <p:spPr>
          <a:xfrm>
            <a:off x="0" y="0"/>
            <a:ext cx="12192000" cy="1411085"/>
          </a:xfrm>
          <a:prstGeom prst="rect">
            <a:avLst/>
          </a:prstGeom>
          <a:solidFill>
            <a:srgbClr val="0050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F72B2-AB2C-4FD1-89CA-92D388702C76}"/>
              </a:ext>
            </a:extLst>
          </p:cNvPr>
          <p:cNvSpPr>
            <a:spLocks noGrp="1"/>
          </p:cNvSpPr>
          <p:nvPr>
            <p:ph type="title"/>
          </p:nvPr>
        </p:nvSpPr>
        <p:spPr>
          <a:xfrm>
            <a:off x="818071" y="248342"/>
            <a:ext cx="10403372" cy="1070934"/>
          </a:xfrm>
        </p:spPr>
        <p:txBody>
          <a:bodyPr>
            <a:normAutofit fontScale="90000"/>
          </a:bodyPr>
          <a:lstStyle/>
          <a:p>
            <a:pPr algn="r"/>
            <a:r>
              <a:rPr lang="en-US" sz="4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RF-20A (Cash and In-Kind Donations Record)</a:t>
            </a:r>
          </a:p>
        </p:txBody>
      </p:sp>
      <p:pic>
        <p:nvPicPr>
          <p:cNvPr id="16" name="Graphic 15" descr="Lightbulb">
            <a:extLst>
              <a:ext uri="{FF2B5EF4-FFF2-40B4-BE49-F238E27FC236}">
                <a16:creationId xmlns:a16="http://schemas.microsoft.com/office/drawing/2014/main" id="{5F66A189-AA98-48F0-BDB4-596DDDBFD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6992" y="248342"/>
            <a:ext cx="914400" cy="914400"/>
          </a:xfrm>
          <a:prstGeom prst="rect">
            <a:avLst/>
          </a:prstGeom>
        </p:spPr>
      </p:pic>
      <p:pic>
        <p:nvPicPr>
          <p:cNvPr id="11" name="Picture 10">
            <a:extLst>
              <a:ext uri="{FF2B5EF4-FFF2-40B4-BE49-F238E27FC236}">
                <a16:creationId xmlns:a16="http://schemas.microsoft.com/office/drawing/2014/main" id="{0758DDB9-5175-4FE9-A083-3308D6170150}"/>
              </a:ext>
            </a:extLst>
          </p:cNvPr>
          <p:cNvPicPr>
            <a:picLocks noChangeAspect="1"/>
          </p:cNvPicPr>
          <p:nvPr/>
        </p:nvPicPr>
        <p:blipFill>
          <a:blip r:embed="rId5"/>
          <a:stretch>
            <a:fillRect/>
          </a:stretch>
        </p:blipFill>
        <p:spPr>
          <a:xfrm>
            <a:off x="3846465" y="1411085"/>
            <a:ext cx="4202133" cy="5428269"/>
          </a:xfrm>
          <a:prstGeom prst="rect">
            <a:avLst/>
          </a:prstGeom>
        </p:spPr>
      </p:pic>
    </p:spTree>
    <p:custDataLst>
      <p:tags r:id="rId1"/>
    </p:custDataLst>
    <p:extLst>
      <p:ext uri="{BB962C8B-B14F-4D97-AF65-F5344CB8AC3E}">
        <p14:creationId xmlns:p14="http://schemas.microsoft.com/office/powerpoint/2010/main" val="4012308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FF06F3C8FEA409A5744B4B799E482" ma:contentTypeVersion="26" ma:contentTypeDescription="Create a new document." ma:contentTypeScope="" ma:versionID="717823adb2170dc9cc3cb2f37ac353e7">
  <xsd:schema xmlns:xsd="http://www.w3.org/2001/XMLSchema" xmlns:xs="http://www.w3.org/2001/XMLSchema" xmlns:p="http://schemas.microsoft.com/office/2006/metadata/properties" xmlns:ns1="http://schemas.microsoft.com/sharepoint/v3" xmlns:ns3="ae6fd23a-7d08-462a-86d6-a3e6dd77083c" xmlns:ns4="df48b1a0-c88e-4917-b9fe-bbef79800618" xmlns:ns5="bfd6ad4d-0857-4f3c-9c5e-43fc5da2ebc5" xmlns:ns6="6ff6a9ae-87b1-46cd-bc6e-44754e44be59" targetNamespace="http://schemas.microsoft.com/office/2006/metadata/properties" ma:root="true" ma:fieldsID="e9803fa83b34ffbe897cc4df71cb2e91" ns1:_="" ns3:_="" ns4:_="" ns5:_="" ns6:_="">
    <xsd:import namespace="http://schemas.microsoft.com/sharepoint/v3"/>
    <xsd:import namespace="ae6fd23a-7d08-462a-86d6-a3e6dd77083c"/>
    <xsd:import namespace="df48b1a0-c88e-4917-b9fe-bbef79800618"/>
    <xsd:import namespace="bfd6ad4d-0857-4f3c-9c5e-43fc5da2ebc5"/>
    <xsd:import namespace="6ff6a9ae-87b1-46cd-bc6e-44754e44be59"/>
    <xsd:element name="properties">
      <xsd:complexType>
        <xsd:sequence>
          <xsd:element name="documentManagement">
            <xsd:complexType>
              <xsd:all>
                <xsd:element ref="ns3:Expiration_x0020_Basis_x0020_Date" minOccurs="0"/>
                <xsd:element ref="ns3:Retention_x0020_Period" minOccurs="0"/>
                <xsd:element ref="ns3:USCCB_x0020_Department" minOccurs="0"/>
                <xsd:element ref="ns3:Year" minOccurs="0"/>
                <xsd:element ref="ns4:MRS_x0020_Doc_x0020_Type" minOccurs="0"/>
                <xsd:element ref="ns1:URL" minOccurs="0"/>
                <xsd:element ref="ns5:SharedWithUsers" minOccurs="0"/>
                <xsd:element ref="ns5:SharedWithDetails" minOccurs="0"/>
                <xsd:element ref="ns6:MediaServiceMetadata" minOccurs="0"/>
                <xsd:element ref="ns6:MediaServiceFastMetadata"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6fd23a-7d08-462a-86d6-a3e6dd77083c" elementFormDefault="qualified">
    <xsd:import namespace="http://schemas.microsoft.com/office/2006/documentManagement/types"/>
    <xsd:import namespace="http://schemas.microsoft.com/office/infopath/2007/PartnerControls"/>
    <xsd:element name="Expiration_x0020_Basis_x0020_Date" ma:index="9" nillable="true" ma:displayName="Expiration Basis Date" ma:default="[today]" ma:format="DateOnly" ma:internalName="Expiration_x0020_Basis_x0020_Date">
      <xsd:simpleType>
        <xsd:restriction base="dms:DateTime"/>
      </xsd:simpleType>
    </xsd:element>
    <xsd:element name="Retention_x0020_Period" ma:index="10" nillable="true"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1" nillable="true" ma:displayName="USCCB Department" ma:default="MRS" ma:format="Dropdown" ma:internalName="USCCB_x0020_Department">
      <xsd:simpleType>
        <xsd:union memberTypes="dms:Text">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union>
      </xsd:simpleType>
    </xsd:element>
    <xsd:element name="Year" ma:index="12"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f48b1a0-c88e-4917-b9fe-bbef79800618" elementFormDefault="qualified">
    <xsd:import namespace="http://schemas.microsoft.com/office/2006/documentManagement/types"/>
    <xsd:import namespace="http://schemas.microsoft.com/office/infopath/2007/PartnerControls"/>
    <xsd:element name="MRS_x0020_Doc_x0020_Type" ma:index="13" nillable="true" ma:displayName="MRS Doc Type" ma:format="Dropdown" ma:internalName="MRS_x0020_Doc_x0020_Type">
      <xsd:simpleType>
        <xsd:union memberTypes="dms:Text">
          <xsd:simpleType>
            <xsd:restriction base="dms:Choice">
              <xsd:enumeration value="Budgets and Plans"/>
              <xsd:enumeration value="Contracts and Grants"/>
              <xsd:enumeration value="Correspondence"/>
              <xsd:enumeration value="External"/>
              <xsd:enumeration value="Images:  MRS Photo Library - Licensed"/>
              <xsd:enumeration value="Images:  Refugee and Immigration Sites"/>
              <xsd:enumeration value="Images:  Staff Social Events"/>
              <xsd:enumeration value="Meetings:  Executive Advisory"/>
              <xsd:enumeration value="Meetings:  Staff"/>
              <xsd:enumeration value="Meetings:  Supervisors"/>
              <xsd:enumeration value="MRS"/>
              <xsd:enumeration value="Network"/>
              <xsd:enumeration value="New Staff Orientation"/>
              <xsd:enumeration value="Pastoral Statements"/>
              <xsd:enumeration value="Personnel"/>
              <xsd:enumeration value="Policies and Procedures"/>
              <xsd:enumeration value="Projects"/>
              <xsd:enumeration value="Proposals"/>
              <xsd:enumeration value="Pubs:  Advocacy"/>
              <xsd:enumeration value="Pubs:  Annual Reports"/>
              <xsd:enumeration value="Pubs:  Network"/>
              <xsd:enumeration value="Reports"/>
              <xsd:enumeration value="Resource Development"/>
              <xsd:enumeration value="Support"/>
              <xsd:enumeration value="Technical Assistance"/>
              <xsd:enumeration value="Testimony"/>
              <xsd:enumeration value="Training"/>
              <xsd:enumeration value="Trips"/>
              <xsd:enumeration value="USCCB"/>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d6ad4d-0857-4f3c-9c5e-43fc5da2ebc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f6a9ae-87b1-46cd-bc6e-44754e44be5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RS_x0020_Doc_x0020_Type xmlns="df48b1a0-c88e-4917-b9fe-bbef79800618" xsi:nil="true"/>
    <Expiration_x0020_Basis_x0020_Date xmlns="ae6fd23a-7d08-462a-86d6-a3e6dd77083c">2019-11-11T05:00:00+00:00</Expiration_x0020_Basis_x0020_Date>
    <Year xmlns="ae6fd23a-7d08-462a-86d6-a3e6dd77083c" xsi:nil="true"/>
    <Retention_x0020_Period xmlns="ae6fd23a-7d08-462a-86d6-a3e6dd77083c">Indef–Doc to stay in SP</Retention_x0020_Period>
    <URL xmlns="http://schemas.microsoft.com/sharepoint/v3">
      <Url xsi:nil="true"/>
      <Description xsi:nil="true"/>
    </URL>
    <USCCB_x0020_Department xmlns="ae6fd23a-7d08-462a-86d6-a3e6dd77083c">MRS</USCCB_x0020_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66BDA-B3B0-4185-88FD-9635539AF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6fd23a-7d08-462a-86d6-a3e6dd77083c"/>
    <ds:schemaRef ds:uri="df48b1a0-c88e-4917-b9fe-bbef79800618"/>
    <ds:schemaRef ds:uri="bfd6ad4d-0857-4f3c-9c5e-43fc5da2ebc5"/>
    <ds:schemaRef ds:uri="6ff6a9ae-87b1-46cd-bc6e-44754e44b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29C94F-936D-4D33-8F5A-839D688516AA}">
  <ds:schemaRefs>
    <ds:schemaRef ds:uri="http://schemas.microsoft.com/office/2006/metadata/properties"/>
    <ds:schemaRef ds:uri="df48b1a0-c88e-4917-b9fe-bbef79800618"/>
    <ds:schemaRef ds:uri="http://purl.org/dc/elements/1.1/"/>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bfd6ad4d-0857-4f3c-9c5e-43fc5da2ebc5"/>
    <ds:schemaRef ds:uri="http://schemas.microsoft.com/office/2006/documentManagement/types"/>
    <ds:schemaRef ds:uri="6ff6a9ae-87b1-46cd-bc6e-44754e44be59"/>
    <ds:schemaRef ds:uri="ae6fd23a-7d08-462a-86d6-a3e6dd77083c"/>
    <ds:schemaRef ds:uri="http://www.w3.org/XML/1998/namespace"/>
  </ds:schemaRefs>
</ds:datastoreItem>
</file>

<file path=customXml/itemProps3.xml><?xml version="1.0" encoding="utf-8"?>
<ds:datastoreItem xmlns:ds="http://schemas.openxmlformats.org/officeDocument/2006/customXml" ds:itemID="{C328FC66-B1CE-41F1-845C-29122A8183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22489</TotalTime>
  <Words>1668</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Open Sans</vt:lpstr>
      <vt:lpstr>Symbol</vt:lpstr>
      <vt:lpstr>Wingdings</vt:lpstr>
      <vt:lpstr>Office Theme</vt:lpstr>
      <vt:lpstr>Cash and In-Kind (Client Level) </vt:lpstr>
      <vt:lpstr>PowerPoint Presentation</vt:lpstr>
      <vt:lpstr>PowerPoint Presentation</vt:lpstr>
      <vt:lpstr>Webinar Agenda</vt:lpstr>
      <vt:lpstr>Learning Objectives</vt:lpstr>
      <vt:lpstr>Overview of Cash and In-Kind</vt:lpstr>
      <vt:lpstr>Cooperative Agreement</vt:lpstr>
      <vt:lpstr>Documentation of Cash and In-Kind (R&amp;P)</vt:lpstr>
      <vt:lpstr>RF-20A (Cash and In-Kind Donations Record)</vt:lpstr>
      <vt:lpstr>RF-20B (Volunteer Services Record)</vt:lpstr>
      <vt:lpstr>RF-20C (Summary of Cash and In-Kind Contributions and Volunteer Services)</vt:lpstr>
      <vt:lpstr>RF-22 (R&amp;P Supply Checklist) </vt:lpstr>
      <vt:lpstr>Match Grant Guidelines</vt:lpstr>
      <vt:lpstr>Documentation of Cash and In-Kind(Match Grant)</vt:lpstr>
      <vt:lpstr>Examples of allowable cash matches</vt:lpstr>
      <vt:lpstr>Examples of allowable in-kind matches</vt:lpstr>
      <vt:lpstr>Examples of unallowable matches</vt:lpstr>
      <vt:lpstr>In-Kind Donations</vt:lpstr>
      <vt:lpstr>Volunteer Services</vt:lpstr>
      <vt:lpstr>Question &amp; Answer</vt:lpstr>
      <vt:lpstr>Send follow up questions to: yhussein@usccb.org  Evaluation Survey Link:  XXX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MRSTemp_CBennese</dc:creator>
  <cp:lastModifiedBy>Ciara Bennese</cp:lastModifiedBy>
  <cp:revision>90</cp:revision>
  <cp:lastPrinted>2019-11-11T14:55:29Z</cp:lastPrinted>
  <dcterms:created xsi:type="dcterms:W3CDTF">2019-11-06T14:16:38Z</dcterms:created>
  <dcterms:modified xsi:type="dcterms:W3CDTF">2020-11-24T14:46:51Z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66F07475-70A8-4505-801B-B3928EA4FAD2</vt:lpwstr>
  </property>
  <property fmtid="{D5CDD505-2E9C-101B-9397-08002B2CF9AE}" pid="3" name="ArticulatePath">
    <vt:lpwstr>Webinar Slides Template</vt:lpwstr>
  </property>
  <property fmtid="{D5CDD505-2E9C-101B-9397-08002B2CF9AE}" pid="4" name="ContentTypeId">
    <vt:lpwstr>0x010100DB1FF06F3C8FEA409A5744B4B799E482</vt:lpwstr>
  </property>
</Properties>
</file>