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27"/>
  </p:notesMasterIdLst>
  <p:sldIdLst>
    <p:sldId id="274" r:id="rId5"/>
    <p:sldId id="260" r:id="rId6"/>
    <p:sldId id="257" r:id="rId7"/>
    <p:sldId id="258" r:id="rId8"/>
    <p:sldId id="338" r:id="rId9"/>
    <p:sldId id="321" r:id="rId10"/>
    <p:sldId id="265" r:id="rId11"/>
    <p:sldId id="277" r:id="rId12"/>
    <p:sldId id="340" r:id="rId13"/>
    <p:sldId id="339" r:id="rId14"/>
    <p:sldId id="322" r:id="rId15"/>
    <p:sldId id="324" r:id="rId16"/>
    <p:sldId id="323" r:id="rId17"/>
    <p:sldId id="325" r:id="rId18"/>
    <p:sldId id="330" r:id="rId19"/>
    <p:sldId id="331" r:id="rId20"/>
    <p:sldId id="336" r:id="rId21"/>
    <p:sldId id="337" r:id="rId22"/>
    <p:sldId id="333" r:id="rId23"/>
    <p:sldId id="332" r:id="rId24"/>
    <p:sldId id="335" r:id="rId25"/>
    <p:sldId id="270" r:id="rId2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mily Norton" initials="EN" lastIdx="2" clrIdx="0">
    <p:extLst>
      <p:ext uri="{19B8F6BF-5375-455C-9EA6-DF929625EA0E}">
        <p15:presenceInfo xmlns:p15="http://schemas.microsoft.com/office/powerpoint/2012/main" userId="S::ENorton@usccb.org::1ea444dc-c998-462f-b277-50a49bf8daaf"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765A"/>
    <a:srgbClr val="00A27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926E893-B220-4968-AE7C-E103F78D0CEF}" v="1874" dt="2020-11-18T20:44:53.155"/>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EB344D84-9AFB-497E-A393-DC336BA19D2E}" styleName="Medium Style 3 - Accent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353" autoAdjust="0"/>
    <p:restoredTop sz="69330" autoAdjust="0"/>
  </p:normalViewPr>
  <p:slideViewPr>
    <p:cSldViewPr snapToGrid="0">
      <p:cViewPr varScale="1">
        <p:scale>
          <a:sx n="59" d="100"/>
          <a:sy n="59" d="100"/>
        </p:scale>
        <p:origin x="1555" y="67"/>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commentAuthors" Target="commentAuthor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notesMaster" Target="notesMasters/notesMaster1.xml"/><Relationship Id="rId30" Type="http://schemas.openxmlformats.org/officeDocument/2006/relationships/viewProps" Target="viewProps.xml"/><Relationship Id="rId8"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8739241-A00C-4638-854A-58FE88DD0B97}" type="datetimeFigureOut">
              <a:rPr lang="en-US" smtClean="0"/>
              <a:t>11/23/2020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18F67FF-F859-4DEB-A589-302E10C0D54C}" type="slidenum">
              <a:rPr lang="en-US" smtClean="0"/>
              <a:t>‹#›</a:t>
            </a:fld>
            <a:endParaRPr lang="en-US"/>
          </a:p>
        </p:txBody>
      </p:sp>
    </p:spTree>
    <p:extLst>
      <p:ext uri="{BB962C8B-B14F-4D97-AF65-F5344CB8AC3E}">
        <p14:creationId xmlns:p14="http://schemas.microsoft.com/office/powerpoint/2010/main" val="376495358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You should be able to see in the chat box a link to the MG </a:t>
            </a:r>
            <a:r>
              <a:rPr lang="en-US" dirty="0" err="1"/>
              <a:t>Guidleines</a:t>
            </a:r>
            <a:r>
              <a:rPr lang="en-US" dirty="0"/>
              <a:t> page in MRS Connect where we have saved all documents/resources related to the 2</a:t>
            </a:r>
            <a:r>
              <a:rPr lang="en-US" baseline="30000" dirty="0"/>
              <a:t>nd</a:t>
            </a:r>
            <a:r>
              <a:rPr lang="en-US" dirty="0"/>
              <a:t> Amendment. You do need to be logged into the MRS Connect to view the resources. </a:t>
            </a:r>
          </a:p>
        </p:txBody>
      </p:sp>
      <p:sp>
        <p:nvSpPr>
          <p:cNvPr id="4" name="Slide Number Placeholder 3"/>
          <p:cNvSpPr>
            <a:spLocks noGrp="1"/>
          </p:cNvSpPr>
          <p:nvPr>
            <p:ph type="sldNum" sz="quarter" idx="5"/>
          </p:nvPr>
        </p:nvSpPr>
        <p:spPr/>
        <p:txBody>
          <a:bodyPr/>
          <a:lstStyle/>
          <a:p>
            <a:fld id="{618F67FF-F859-4DEB-A589-302E10C0D54C}" type="slidenum">
              <a:rPr lang="en-US" smtClean="0"/>
              <a:t>1</a:t>
            </a:fld>
            <a:endParaRPr lang="en-US"/>
          </a:p>
        </p:txBody>
      </p:sp>
    </p:spTree>
    <p:extLst>
      <p:ext uri="{BB962C8B-B14F-4D97-AF65-F5344CB8AC3E}">
        <p14:creationId xmlns:p14="http://schemas.microsoft.com/office/powerpoint/2010/main" val="61732449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18F67FF-F859-4DEB-A589-302E10C0D54C}" type="slidenum">
              <a:rPr lang="en-US" smtClean="0"/>
              <a:t>14</a:t>
            </a:fld>
            <a:endParaRPr lang="en-US"/>
          </a:p>
        </p:txBody>
      </p:sp>
    </p:spTree>
    <p:extLst>
      <p:ext uri="{BB962C8B-B14F-4D97-AF65-F5344CB8AC3E}">
        <p14:creationId xmlns:p14="http://schemas.microsoft.com/office/powerpoint/2010/main" val="424047647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18F67FF-F859-4DEB-A589-302E10C0D54C}" type="slidenum">
              <a:rPr lang="en-US" smtClean="0"/>
              <a:t>15</a:t>
            </a:fld>
            <a:endParaRPr lang="en-US"/>
          </a:p>
        </p:txBody>
      </p:sp>
    </p:spTree>
    <p:extLst>
      <p:ext uri="{BB962C8B-B14F-4D97-AF65-F5344CB8AC3E}">
        <p14:creationId xmlns:p14="http://schemas.microsoft.com/office/powerpoint/2010/main" val="63652151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18F67FF-F859-4DEB-A589-302E10C0D54C}" type="slidenum">
              <a:rPr lang="en-US" smtClean="0"/>
              <a:t>17</a:t>
            </a:fld>
            <a:endParaRPr lang="en-US"/>
          </a:p>
        </p:txBody>
      </p:sp>
    </p:spTree>
    <p:extLst>
      <p:ext uri="{BB962C8B-B14F-4D97-AF65-F5344CB8AC3E}">
        <p14:creationId xmlns:p14="http://schemas.microsoft.com/office/powerpoint/2010/main" val="362549907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618F67FF-F859-4DEB-A589-302E10C0D54C}" type="slidenum">
              <a:rPr lang="en-US" smtClean="0"/>
              <a:t>22</a:t>
            </a:fld>
            <a:endParaRPr lang="en-US"/>
          </a:p>
        </p:txBody>
      </p:sp>
    </p:spTree>
    <p:extLst>
      <p:ext uri="{BB962C8B-B14F-4D97-AF65-F5344CB8AC3E}">
        <p14:creationId xmlns:p14="http://schemas.microsoft.com/office/powerpoint/2010/main" val="392737536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18F67FF-F859-4DEB-A589-302E10C0D54C}" type="slidenum">
              <a:rPr lang="en-US" smtClean="0"/>
              <a:t>2</a:t>
            </a:fld>
            <a:endParaRPr lang="en-US"/>
          </a:p>
        </p:txBody>
      </p:sp>
    </p:spTree>
    <p:extLst>
      <p:ext uri="{BB962C8B-B14F-4D97-AF65-F5344CB8AC3E}">
        <p14:creationId xmlns:p14="http://schemas.microsoft.com/office/powerpoint/2010/main" val="349323063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18F67FF-F859-4DEB-A589-302E10C0D54C}" type="slidenum">
              <a:rPr lang="en-US" smtClean="0"/>
              <a:t>6</a:t>
            </a:fld>
            <a:endParaRPr lang="en-US" dirty="0"/>
          </a:p>
        </p:txBody>
      </p:sp>
    </p:spTree>
    <p:extLst>
      <p:ext uri="{BB962C8B-B14F-4D97-AF65-F5344CB8AC3E}">
        <p14:creationId xmlns:p14="http://schemas.microsoft.com/office/powerpoint/2010/main" val="372328618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Tx/>
              <a:buChar char="-"/>
            </a:pPr>
            <a:endParaRPr lang="en-US" dirty="0"/>
          </a:p>
        </p:txBody>
      </p:sp>
      <p:sp>
        <p:nvSpPr>
          <p:cNvPr id="4" name="Slide Number Placeholder 3"/>
          <p:cNvSpPr>
            <a:spLocks noGrp="1"/>
          </p:cNvSpPr>
          <p:nvPr>
            <p:ph type="sldNum" sz="quarter" idx="5"/>
          </p:nvPr>
        </p:nvSpPr>
        <p:spPr/>
        <p:txBody>
          <a:bodyPr/>
          <a:lstStyle/>
          <a:p>
            <a:fld id="{618F67FF-F859-4DEB-A589-302E10C0D54C}" type="slidenum">
              <a:rPr lang="en-US" smtClean="0"/>
              <a:t>8</a:t>
            </a:fld>
            <a:endParaRPr lang="en-US"/>
          </a:p>
        </p:txBody>
      </p:sp>
    </p:spTree>
    <p:extLst>
      <p:ext uri="{BB962C8B-B14F-4D97-AF65-F5344CB8AC3E}">
        <p14:creationId xmlns:p14="http://schemas.microsoft.com/office/powerpoint/2010/main" val="158685346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85750" indent="-285750">
              <a:spcAft>
                <a:spcPts val="1200"/>
              </a:spcAft>
              <a:buFont typeface="Arial" panose="020B0604020202020204" pitchFamily="34" charset="0"/>
              <a:buChar char="•"/>
            </a:pPr>
            <a:endParaRPr lang="en-US" sz="1200" dirty="0"/>
          </a:p>
        </p:txBody>
      </p:sp>
      <p:sp>
        <p:nvSpPr>
          <p:cNvPr id="4" name="Slide Number Placeholder 3"/>
          <p:cNvSpPr>
            <a:spLocks noGrp="1"/>
          </p:cNvSpPr>
          <p:nvPr>
            <p:ph type="sldNum" sz="quarter" idx="5"/>
          </p:nvPr>
        </p:nvSpPr>
        <p:spPr/>
        <p:txBody>
          <a:bodyPr/>
          <a:lstStyle/>
          <a:p>
            <a:fld id="{618F67FF-F859-4DEB-A589-302E10C0D54C}" type="slidenum">
              <a:rPr lang="en-US" smtClean="0"/>
              <a:t>9</a:t>
            </a:fld>
            <a:endParaRPr lang="en-US"/>
          </a:p>
        </p:txBody>
      </p:sp>
    </p:spTree>
    <p:extLst>
      <p:ext uri="{BB962C8B-B14F-4D97-AF65-F5344CB8AC3E}">
        <p14:creationId xmlns:p14="http://schemas.microsoft.com/office/powerpoint/2010/main" val="417178055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Tx/>
              <a:buChar char="-"/>
            </a:pPr>
            <a:endParaRPr lang="en-US" dirty="0"/>
          </a:p>
        </p:txBody>
      </p:sp>
      <p:sp>
        <p:nvSpPr>
          <p:cNvPr id="4" name="Slide Number Placeholder 3"/>
          <p:cNvSpPr>
            <a:spLocks noGrp="1"/>
          </p:cNvSpPr>
          <p:nvPr>
            <p:ph type="sldNum" sz="quarter" idx="5"/>
          </p:nvPr>
        </p:nvSpPr>
        <p:spPr/>
        <p:txBody>
          <a:bodyPr/>
          <a:lstStyle/>
          <a:p>
            <a:fld id="{618F67FF-F859-4DEB-A589-302E10C0D54C}" type="slidenum">
              <a:rPr lang="en-US" smtClean="0"/>
              <a:t>10</a:t>
            </a:fld>
            <a:endParaRPr lang="en-US"/>
          </a:p>
        </p:txBody>
      </p:sp>
    </p:spTree>
    <p:extLst>
      <p:ext uri="{BB962C8B-B14F-4D97-AF65-F5344CB8AC3E}">
        <p14:creationId xmlns:p14="http://schemas.microsoft.com/office/powerpoint/2010/main" val="211062640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18F67FF-F859-4DEB-A589-302E10C0D54C}" type="slidenum">
              <a:rPr lang="en-US" smtClean="0"/>
              <a:t>11</a:t>
            </a:fld>
            <a:endParaRPr lang="en-US" dirty="0"/>
          </a:p>
        </p:txBody>
      </p:sp>
    </p:spTree>
    <p:extLst>
      <p:ext uri="{BB962C8B-B14F-4D97-AF65-F5344CB8AC3E}">
        <p14:creationId xmlns:p14="http://schemas.microsoft.com/office/powerpoint/2010/main" val="372328618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18F67FF-F859-4DEB-A589-302E10C0D54C}" type="slidenum">
              <a:rPr lang="en-US" smtClean="0"/>
              <a:t>12</a:t>
            </a:fld>
            <a:endParaRPr lang="en-US"/>
          </a:p>
        </p:txBody>
      </p:sp>
    </p:spTree>
    <p:extLst>
      <p:ext uri="{BB962C8B-B14F-4D97-AF65-F5344CB8AC3E}">
        <p14:creationId xmlns:p14="http://schemas.microsoft.com/office/powerpoint/2010/main" val="397187963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18F67FF-F859-4DEB-A589-302E10C0D54C}" type="slidenum">
              <a:rPr lang="en-US" smtClean="0"/>
              <a:t>13</a:t>
            </a:fld>
            <a:endParaRPr lang="en-US" dirty="0"/>
          </a:p>
        </p:txBody>
      </p:sp>
    </p:spTree>
    <p:extLst>
      <p:ext uri="{BB962C8B-B14F-4D97-AF65-F5344CB8AC3E}">
        <p14:creationId xmlns:p14="http://schemas.microsoft.com/office/powerpoint/2010/main" val="248340652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B3DD76-C2BF-4EC1-BB2D-E553425FD30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E1F09DA7-A3D7-438B-942E-EFE0574315F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DDD78389-B4E9-43F0-A290-B40BFBF7AF2D}"/>
              </a:ext>
            </a:extLst>
          </p:cNvPr>
          <p:cNvSpPr>
            <a:spLocks noGrp="1"/>
          </p:cNvSpPr>
          <p:nvPr>
            <p:ph type="dt" sz="half" idx="10"/>
          </p:nvPr>
        </p:nvSpPr>
        <p:spPr/>
        <p:txBody>
          <a:bodyPr/>
          <a:lstStyle/>
          <a:p>
            <a:fld id="{17120E08-65E4-430C-9C12-1CB02F9416BA}" type="datetimeFigureOut">
              <a:rPr lang="en-US" smtClean="0"/>
              <a:t>11/23/2020</a:t>
            </a:fld>
            <a:endParaRPr lang="en-US"/>
          </a:p>
        </p:txBody>
      </p:sp>
      <p:sp>
        <p:nvSpPr>
          <p:cNvPr id="5" name="Footer Placeholder 4">
            <a:extLst>
              <a:ext uri="{FF2B5EF4-FFF2-40B4-BE49-F238E27FC236}">
                <a16:creationId xmlns:a16="http://schemas.microsoft.com/office/drawing/2014/main" id="{9CE84CA2-C396-46FB-BF62-2C17EDBA928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AAA44C7-CFE1-4D21-BE77-4B6506C5FB07}"/>
              </a:ext>
            </a:extLst>
          </p:cNvPr>
          <p:cNvSpPr>
            <a:spLocks noGrp="1"/>
          </p:cNvSpPr>
          <p:nvPr>
            <p:ph type="sldNum" sz="quarter" idx="12"/>
          </p:nvPr>
        </p:nvSpPr>
        <p:spPr/>
        <p:txBody>
          <a:bodyPr/>
          <a:lstStyle/>
          <a:p>
            <a:fld id="{A5AC7532-7E1C-4B54-8A49-BCFC0D060E00}" type="slidenum">
              <a:rPr lang="en-US" smtClean="0"/>
              <a:t>‹#›</a:t>
            </a:fld>
            <a:endParaRPr lang="en-US"/>
          </a:p>
        </p:txBody>
      </p:sp>
    </p:spTree>
    <p:extLst>
      <p:ext uri="{BB962C8B-B14F-4D97-AF65-F5344CB8AC3E}">
        <p14:creationId xmlns:p14="http://schemas.microsoft.com/office/powerpoint/2010/main" val="8999989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499542-4C6E-488C-B5BE-1C66E84D683C}"/>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985D92E0-F744-47A3-9DC9-C3701B459FB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121BDBA-E673-434C-A6F8-B9761618A458}"/>
              </a:ext>
            </a:extLst>
          </p:cNvPr>
          <p:cNvSpPr>
            <a:spLocks noGrp="1"/>
          </p:cNvSpPr>
          <p:nvPr>
            <p:ph type="dt" sz="half" idx="10"/>
          </p:nvPr>
        </p:nvSpPr>
        <p:spPr/>
        <p:txBody>
          <a:bodyPr/>
          <a:lstStyle/>
          <a:p>
            <a:fld id="{17120E08-65E4-430C-9C12-1CB02F9416BA}" type="datetimeFigureOut">
              <a:rPr lang="en-US" smtClean="0"/>
              <a:t>11/23/2020</a:t>
            </a:fld>
            <a:endParaRPr lang="en-US"/>
          </a:p>
        </p:txBody>
      </p:sp>
      <p:sp>
        <p:nvSpPr>
          <p:cNvPr id="5" name="Footer Placeholder 4">
            <a:extLst>
              <a:ext uri="{FF2B5EF4-FFF2-40B4-BE49-F238E27FC236}">
                <a16:creationId xmlns:a16="http://schemas.microsoft.com/office/drawing/2014/main" id="{296FE429-D958-4366-B58A-4F8E1AA638B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03844C1-FE53-4F65-9644-FC3491770DF0}"/>
              </a:ext>
            </a:extLst>
          </p:cNvPr>
          <p:cNvSpPr>
            <a:spLocks noGrp="1"/>
          </p:cNvSpPr>
          <p:nvPr>
            <p:ph type="sldNum" sz="quarter" idx="12"/>
          </p:nvPr>
        </p:nvSpPr>
        <p:spPr/>
        <p:txBody>
          <a:bodyPr/>
          <a:lstStyle/>
          <a:p>
            <a:fld id="{A5AC7532-7E1C-4B54-8A49-BCFC0D060E00}" type="slidenum">
              <a:rPr lang="en-US" smtClean="0"/>
              <a:t>‹#›</a:t>
            </a:fld>
            <a:endParaRPr lang="en-US"/>
          </a:p>
        </p:txBody>
      </p:sp>
    </p:spTree>
    <p:extLst>
      <p:ext uri="{BB962C8B-B14F-4D97-AF65-F5344CB8AC3E}">
        <p14:creationId xmlns:p14="http://schemas.microsoft.com/office/powerpoint/2010/main" val="39363538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EEF7D7B-49D1-47C1-B9A4-3CF3E428F63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6DCC207-7330-4328-96E5-4DAC111F05EB}"/>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D174003-7440-48D2-9DB7-80ABA69E7817}"/>
              </a:ext>
            </a:extLst>
          </p:cNvPr>
          <p:cNvSpPr>
            <a:spLocks noGrp="1"/>
          </p:cNvSpPr>
          <p:nvPr>
            <p:ph type="dt" sz="half" idx="10"/>
          </p:nvPr>
        </p:nvSpPr>
        <p:spPr/>
        <p:txBody>
          <a:bodyPr/>
          <a:lstStyle/>
          <a:p>
            <a:fld id="{17120E08-65E4-430C-9C12-1CB02F9416BA}" type="datetimeFigureOut">
              <a:rPr lang="en-US" smtClean="0"/>
              <a:t>11/23/2020</a:t>
            </a:fld>
            <a:endParaRPr lang="en-US"/>
          </a:p>
        </p:txBody>
      </p:sp>
      <p:sp>
        <p:nvSpPr>
          <p:cNvPr id="5" name="Footer Placeholder 4">
            <a:extLst>
              <a:ext uri="{FF2B5EF4-FFF2-40B4-BE49-F238E27FC236}">
                <a16:creationId xmlns:a16="http://schemas.microsoft.com/office/drawing/2014/main" id="{D5D9471F-28E9-46E0-88FB-C60794E541F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EEB11F8-9BD2-410B-9527-31CBB15383BC}"/>
              </a:ext>
            </a:extLst>
          </p:cNvPr>
          <p:cNvSpPr>
            <a:spLocks noGrp="1"/>
          </p:cNvSpPr>
          <p:nvPr>
            <p:ph type="sldNum" sz="quarter" idx="12"/>
          </p:nvPr>
        </p:nvSpPr>
        <p:spPr/>
        <p:txBody>
          <a:bodyPr/>
          <a:lstStyle/>
          <a:p>
            <a:fld id="{A5AC7532-7E1C-4B54-8A49-BCFC0D060E00}" type="slidenum">
              <a:rPr lang="en-US" smtClean="0"/>
              <a:t>‹#›</a:t>
            </a:fld>
            <a:endParaRPr lang="en-US"/>
          </a:p>
        </p:txBody>
      </p:sp>
    </p:spTree>
    <p:extLst>
      <p:ext uri="{BB962C8B-B14F-4D97-AF65-F5344CB8AC3E}">
        <p14:creationId xmlns:p14="http://schemas.microsoft.com/office/powerpoint/2010/main" val="42794968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9EAA9B-6471-4011-9326-4C1816AE1F2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2062BAC-05A5-4D87-AE29-CD76BAE12DD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E2C7E9F-EC36-4AFF-B0C5-7C14910B9FDE}"/>
              </a:ext>
            </a:extLst>
          </p:cNvPr>
          <p:cNvSpPr>
            <a:spLocks noGrp="1"/>
          </p:cNvSpPr>
          <p:nvPr>
            <p:ph type="dt" sz="half" idx="10"/>
          </p:nvPr>
        </p:nvSpPr>
        <p:spPr/>
        <p:txBody>
          <a:bodyPr/>
          <a:lstStyle/>
          <a:p>
            <a:fld id="{17120E08-65E4-430C-9C12-1CB02F9416BA}" type="datetimeFigureOut">
              <a:rPr lang="en-US" smtClean="0"/>
              <a:t>11/23/2020</a:t>
            </a:fld>
            <a:endParaRPr lang="en-US"/>
          </a:p>
        </p:txBody>
      </p:sp>
      <p:sp>
        <p:nvSpPr>
          <p:cNvPr id="5" name="Footer Placeholder 4">
            <a:extLst>
              <a:ext uri="{FF2B5EF4-FFF2-40B4-BE49-F238E27FC236}">
                <a16:creationId xmlns:a16="http://schemas.microsoft.com/office/drawing/2014/main" id="{52482EE0-0068-4D7F-AF80-BD3C4D08162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E74D668-CBF0-4233-8E0D-0385F9A0BFF3}"/>
              </a:ext>
            </a:extLst>
          </p:cNvPr>
          <p:cNvSpPr>
            <a:spLocks noGrp="1"/>
          </p:cNvSpPr>
          <p:nvPr>
            <p:ph type="sldNum" sz="quarter" idx="12"/>
          </p:nvPr>
        </p:nvSpPr>
        <p:spPr/>
        <p:txBody>
          <a:bodyPr/>
          <a:lstStyle/>
          <a:p>
            <a:fld id="{A5AC7532-7E1C-4B54-8A49-BCFC0D060E00}" type="slidenum">
              <a:rPr lang="en-US" smtClean="0"/>
              <a:t>‹#›</a:t>
            </a:fld>
            <a:endParaRPr lang="en-US"/>
          </a:p>
        </p:txBody>
      </p:sp>
    </p:spTree>
    <p:extLst>
      <p:ext uri="{BB962C8B-B14F-4D97-AF65-F5344CB8AC3E}">
        <p14:creationId xmlns:p14="http://schemas.microsoft.com/office/powerpoint/2010/main" val="31102590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D597AC-02D4-4768-B279-93E3905CFAF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62E2217E-47B6-496C-91A2-946ABA6A342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8267B97-3ECA-4D90-A4AD-FE7FECDB40DD}"/>
              </a:ext>
            </a:extLst>
          </p:cNvPr>
          <p:cNvSpPr>
            <a:spLocks noGrp="1"/>
          </p:cNvSpPr>
          <p:nvPr>
            <p:ph type="dt" sz="half" idx="10"/>
          </p:nvPr>
        </p:nvSpPr>
        <p:spPr/>
        <p:txBody>
          <a:bodyPr/>
          <a:lstStyle/>
          <a:p>
            <a:fld id="{17120E08-65E4-430C-9C12-1CB02F9416BA}" type="datetimeFigureOut">
              <a:rPr lang="en-US" smtClean="0"/>
              <a:t>11/23/2020</a:t>
            </a:fld>
            <a:endParaRPr lang="en-US"/>
          </a:p>
        </p:txBody>
      </p:sp>
      <p:sp>
        <p:nvSpPr>
          <p:cNvPr id="5" name="Footer Placeholder 4">
            <a:extLst>
              <a:ext uri="{FF2B5EF4-FFF2-40B4-BE49-F238E27FC236}">
                <a16:creationId xmlns:a16="http://schemas.microsoft.com/office/drawing/2014/main" id="{575DF78A-3299-4BD3-9958-FAE137D5841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38118B4-DDCB-4B1F-803A-538FD8F9F542}"/>
              </a:ext>
            </a:extLst>
          </p:cNvPr>
          <p:cNvSpPr>
            <a:spLocks noGrp="1"/>
          </p:cNvSpPr>
          <p:nvPr>
            <p:ph type="sldNum" sz="quarter" idx="12"/>
          </p:nvPr>
        </p:nvSpPr>
        <p:spPr/>
        <p:txBody>
          <a:bodyPr/>
          <a:lstStyle/>
          <a:p>
            <a:fld id="{A5AC7532-7E1C-4B54-8A49-BCFC0D060E00}" type="slidenum">
              <a:rPr lang="en-US" smtClean="0"/>
              <a:t>‹#›</a:t>
            </a:fld>
            <a:endParaRPr lang="en-US"/>
          </a:p>
        </p:txBody>
      </p:sp>
    </p:spTree>
    <p:extLst>
      <p:ext uri="{BB962C8B-B14F-4D97-AF65-F5344CB8AC3E}">
        <p14:creationId xmlns:p14="http://schemas.microsoft.com/office/powerpoint/2010/main" val="21265070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AFF30C-60B9-40B5-9FFD-C1C0D06F6B8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8AD1647-369D-4ACC-A6DA-2E9CCE291B8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F9B0D0D9-C312-4E70-A5F5-44190F073AE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F2E1C43A-4B23-4516-87F4-BAF6C3C30A59}"/>
              </a:ext>
            </a:extLst>
          </p:cNvPr>
          <p:cNvSpPr>
            <a:spLocks noGrp="1"/>
          </p:cNvSpPr>
          <p:nvPr>
            <p:ph type="dt" sz="half" idx="10"/>
          </p:nvPr>
        </p:nvSpPr>
        <p:spPr/>
        <p:txBody>
          <a:bodyPr/>
          <a:lstStyle/>
          <a:p>
            <a:fld id="{17120E08-65E4-430C-9C12-1CB02F9416BA}" type="datetimeFigureOut">
              <a:rPr lang="en-US" smtClean="0"/>
              <a:t>11/23/2020</a:t>
            </a:fld>
            <a:endParaRPr lang="en-US"/>
          </a:p>
        </p:txBody>
      </p:sp>
      <p:sp>
        <p:nvSpPr>
          <p:cNvPr id="6" name="Footer Placeholder 5">
            <a:extLst>
              <a:ext uri="{FF2B5EF4-FFF2-40B4-BE49-F238E27FC236}">
                <a16:creationId xmlns:a16="http://schemas.microsoft.com/office/drawing/2014/main" id="{187CF743-011B-47FE-B8EB-0D1C81BA9F1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90D2EDE-E4D7-4BFD-9D4F-F731C6802437}"/>
              </a:ext>
            </a:extLst>
          </p:cNvPr>
          <p:cNvSpPr>
            <a:spLocks noGrp="1"/>
          </p:cNvSpPr>
          <p:nvPr>
            <p:ph type="sldNum" sz="quarter" idx="12"/>
          </p:nvPr>
        </p:nvSpPr>
        <p:spPr/>
        <p:txBody>
          <a:bodyPr/>
          <a:lstStyle/>
          <a:p>
            <a:fld id="{A5AC7532-7E1C-4B54-8A49-BCFC0D060E00}" type="slidenum">
              <a:rPr lang="en-US" smtClean="0"/>
              <a:t>‹#›</a:t>
            </a:fld>
            <a:endParaRPr lang="en-US"/>
          </a:p>
        </p:txBody>
      </p:sp>
    </p:spTree>
    <p:extLst>
      <p:ext uri="{BB962C8B-B14F-4D97-AF65-F5344CB8AC3E}">
        <p14:creationId xmlns:p14="http://schemas.microsoft.com/office/powerpoint/2010/main" val="39201371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217001-3638-45E0-9153-32E326F01D4C}"/>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F5C9AB4B-CED2-47B6-A335-6D91FBDA306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27818703-0D66-43AE-B5DC-288ECCC372F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1481C26-D556-4996-BB51-334FA8491A8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1B69CBD-12DD-44C7-A2E8-BE2D390406E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EF75C834-14D8-4583-9E0F-6942037F9ABE}"/>
              </a:ext>
            </a:extLst>
          </p:cNvPr>
          <p:cNvSpPr>
            <a:spLocks noGrp="1"/>
          </p:cNvSpPr>
          <p:nvPr>
            <p:ph type="dt" sz="half" idx="10"/>
          </p:nvPr>
        </p:nvSpPr>
        <p:spPr/>
        <p:txBody>
          <a:bodyPr/>
          <a:lstStyle/>
          <a:p>
            <a:fld id="{17120E08-65E4-430C-9C12-1CB02F9416BA}" type="datetimeFigureOut">
              <a:rPr lang="en-US" smtClean="0"/>
              <a:t>11/23/2020</a:t>
            </a:fld>
            <a:endParaRPr lang="en-US"/>
          </a:p>
        </p:txBody>
      </p:sp>
      <p:sp>
        <p:nvSpPr>
          <p:cNvPr id="8" name="Footer Placeholder 7">
            <a:extLst>
              <a:ext uri="{FF2B5EF4-FFF2-40B4-BE49-F238E27FC236}">
                <a16:creationId xmlns:a16="http://schemas.microsoft.com/office/drawing/2014/main" id="{110548C7-12F9-4B41-8AC9-C2A55C80A12D}"/>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2E38114F-7630-4623-9559-A1E190B5AECF}"/>
              </a:ext>
            </a:extLst>
          </p:cNvPr>
          <p:cNvSpPr>
            <a:spLocks noGrp="1"/>
          </p:cNvSpPr>
          <p:nvPr>
            <p:ph type="sldNum" sz="quarter" idx="12"/>
          </p:nvPr>
        </p:nvSpPr>
        <p:spPr/>
        <p:txBody>
          <a:bodyPr/>
          <a:lstStyle/>
          <a:p>
            <a:fld id="{A5AC7532-7E1C-4B54-8A49-BCFC0D060E00}" type="slidenum">
              <a:rPr lang="en-US" smtClean="0"/>
              <a:t>‹#›</a:t>
            </a:fld>
            <a:endParaRPr lang="en-US"/>
          </a:p>
        </p:txBody>
      </p:sp>
    </p:spTree>
    <p:extLst>
      <p:ext uri="{BB962C8B-B14F-4D97-AF65-F5344CB8AC3E}">
        <p14:creationId xmlns:p14="http://schemas.microsoft.com/office/powerpoint/2010/main" val="21240382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3582B9-51BD-4266-AB7A-3A446C201351}"/>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0959AB6C-F8EE-409A-8202-86A32831306D}"/>
              </a:ext>
            </a:extLst>
          </p:cNvPr>
          <p:cNvSpPr>
            <a:spLocks noGrp="1"/>
          </p:cNvSpPr>
          <p:nvPr>
            <p:ph type="dt" sz="half" idx="10"/>
          </p:nvPr>
        </p:nvSpPr>
        <p:spPr/>
        <p:txBody>
          <a:bodyPr/>
          <a:lstStyle/>
          <a:p>
            <a:fld id="{17120E08-65E4-430C-9C12-1CB02F9416BA}" type="datetimeFigureOut">
              <a:rPr lang="en-US" smtClean="0"/>
              <a:t>11/23/2020</a:t>
            </a:fld>
            <a:endParaRPr lang="en-US"/>
          </a:p>
        </p:txBody>
      </p:sp>
      <p:sp>
        <p:nvSpPr>
          <p:cNvPr id="4" name="Footer Placeholder 3">
            <a:extLst>
              <a:ext uri="{FF2B5EF4-FFF2-40B4-BE49-F238E27FC236}">
                <a16:creationId xmlns:a16="http://schemas.microsoft.com/office/drawing/2014/main" id="{D02EF38F-B9E3-4F75-BF0D-38540E64816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F0601782-6E1E-483B-BA87-30C6DCF1E893}"/>
              </a:ext>
            </a:extLst>
          </p:cNvPr>
          <p:cNvSpPr>
            <a:spLocks noGrp="1"/>
          </p:cNvSpPr>
          <p:nvPr>
            <p:ph type="sldNum" sz="quarter" idx="12"/>
          </p:nvPr>
        </p:nvSpPr>
        <p:spPr/>
        <p:txBody>
          <a:bodyPr/>
          <a:lstStyle/>
          <a:p>
            <a:fld id="{A5AC7532-7E1C-4B54-8A49-BCFC0D060E00}" type="slidenum">
              <a:rPr lang="en-US" smtClean="0"/>
              <a:t>‹#›</a:t>
            </a:fld>
            <a:endParaRPr lang="en-US"/>
          </a:p>
        </p:txBody>
      </p:sp>
    </p:spTree>
    <p:extLst>
      <p:ext uri="{BB962C8B-B14F-4D97-AF65-F5344CB8AC3E}">
        <p14:creationId xmlns:p14="http://schemas.microsoft.com/office/powerpoint/2010/main" val="23508513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C48D011-F6D1-41E9-BA58-63F2D7C0A886}"/>
              </a:ext>
            </a:extLst>
          </p:cNvPr>
          <p:cNvSpPr>
            <a:spLocks noGrp="1"/>
          </p:cNvSpPr>
          <p:nvPr>
            <p:ph type="dt" sz="half" idx="10"/>
          </p:nvPr>
        </p:nvSpPr>
        <p:spPr/>
        <p:txBody>
          <a:bodyPr/>
          <a:lstStyle/>
          <a:p>
            <a:fld id="{17120E08-65E4-430C-9C12-1CB02F9416BA}" type="datetimeFigureOut">
              <a:rPr lang="en-US" smtClean="0"/>
              <a:t>11/23/2020</a:t>
            </a:fld>
            <a:endParaRPr lang="en-US"/>
          </a:p>
        </p:txBody>
      </p:sp>
      <p:sp>
        <p:nvSpPr>
          <p:cNvPr id="3" name="Footer Placeholder 2">
            <a:extLst>
              <a:ext uri="{FF2B5EF4-FFF2-40B4-BE49-F238E27FC236}">
                <a16:creationId xmlns:a16="http://schemas.microsoft.com/office/drawing/2014/main" id="{981ACBF0-9F72-49B6-A06B-D9C8D255351C}"/>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0DDBCFE0-6C5D-46D2-98E8-841557C60B95}"/>
              </a:ext>
            </a:extLst>
          </p:cNvPr>
          <p:cNvSpPr>
            <a:spLocks noGrp="1"/>
          </p:cNvSpPr>
          <p:nvPr>
            <p:ph type="sldNum" sz="quarter" idx="12"/>
          </p:nvPr>
        </p:nvSpPr>
        <p:spPr/>
        <p:txBody>
          <a:bodyPr/>
          <a:lstStyle/>
          <a:p>
            <a:fld id="{A5AC7532-7E1C-4B54-8A49-BCFC0D060E00}" type="slidenum">
              <a:rPr lang="en-US" smtClean="0"/>
              <a:t>‹#›</a:t>
            </a:fld>
            <a:endParaRPr lang="en-US"/>
          </a:p>
        </p:txBody>
      </p:sp>
    </p:spTree>
    <p:extLst>
      <p:ext uri="{BB962C8B-B14F-4D97-AF65-F5344CB8AC3E}">
        <p14:creationId xmlns:p14="http://schemas.microsoft.com/office/powerpoint/2010/main" val="1178270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36556F-9CC5-4AF7-AF1D-FF8C1BFD082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1ED9379-3DDD-4D3F-83CB-9C1C5C993E9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D641F17-6666-48BE-A842-F522B27289A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3EB8B0C-EC4A-46C7-A89C-EDA43FD724CD}"/>
              </a:ext>
            </a:extLst>
          </p:cNvPr>
          <p:cNvSpPr>
            <a:spLocks noGrp="1"/>
          </p:cNvSpPr>
          <p:nvPr>
            <p:ph type="dt" sz="half" idx="10"/>
          </p:nvPr>
        </p:nvSpPr>
        <p:spPr/>
        <p:txBody>
          <a:bodyPr/>
          <a:lstStyle/>
          <a:p>
            <a:fld id="{17120E08-65E4-430C-9C12-1CB02F9416BA}" type="datetimeFigureOut">
              <a:rPr lang="en-US" smtClean="0"/>
              <a:t>11/23/2020</a:t>
            </a:fld>
            <a:endParaRPr lang="en-US"/>
          </a:p>
        </p:txBody>
      </p:sp>
      <p:sp>
        <p:nvSpPr>
          <p:cNvPr id="6" name="Footer Placeholder 5">
            <a:extLst>
              <a:ext uri="{FF2B5EF4-FFF2-40B4-BE49-F238E27FC236}">
                <a16:creationId xmlns:a16="http://schemas.microsoft.com/office/drawing/2014/main" id="{498FD213-D1E0-495A-95EE-0DA3AB28FA1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B15A8B9-111C-4535-B866-BADAD7C9959C}"/>
              </a:ext>
            </a:extLst>
          </p:cNvPr>
          <p:cNvSpPr>
            <a:spLocks noGrp="1"/>
          </p:cNvSpPr>
          <p:nvPr>
            <p:ph type="sldNum" sz="quarter" idx="12"/>
          </p:nvPr>
        </p:nvSpPr>
        <p:spPr/>
        <p:txBody>
          <a:bodyPr/>
          <a:lstStyle/>
          <a:p>
            <a:fld id="{A5AC7532-7E1C-4B54-8A49-BCFC0D060E00}" type="slidenum">
              <a:rPr lang="en-US" smtClean="0"/>
              <a:t>‹#›</a:t>
            </a:fld>
            <a:endParaRPr lang="en-US"/>
          </a:p>
        </p:txBody>
      </p:sp>
    </p:spTree>
    <p:extLst>
      <p:ext uri="{BB962C8B-B14F-4D97-AF65-F5344CB8AC3E}">
        <p14:creationId xmlns:p14="http://schemas.microsoft.com/office/powerpoint/2010/main" val="38205068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643BF7-B20B-4964-AA69-A09B5736510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2A491AAE-F2C0-472F-AE2E-835E58E1CAF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F462B406-C0EA-4A08-9257-88C5DBF3114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B612FF6-EA61-4DEF-AA49-0E6ACA1A0830}"/>
              </a:ext>
            </a:extLst>
          </p:cNvPr>
          <p:cNvSpPr>
            <a:spLocks noGrp="1"/>
          </p:cNvSpPr>
          <p:nvPr>
            <p:ph type="dt" sz="half" idx="10"/>
          </p:nvPr>
        </p:nvSpPr>
        <p:spPr/>
        <p:txBody>
          <a:bodyPr/>
          <a:lstStyle/>
          <a:p>
            <a:fld id="{17120E08-65E4-430C-9C12-1CB02F9416BA}" type="datetimeFigureOut">
              <a:rPr lang="en-US" smtClean="0"/>
              <a:t>11/23/2020</a:t>
            </a:fld>
            <a:endParaRPr lang="en-US"/>
          </a:p>
        </p:txBody>
      </p:sp>
      <p:sp>
        <p:nvSpPr>
          <p:cNvPr id="6" name="Footer Placeholder 5">
            <a:extLst>
              <a:ext uri="{FF2B5EF4-FFF2-40B4-BE49-F238E27FC236}">
                <a16:creationId xmlns:a16="http://schemas.microsoft.com/office/drawing/2014/main" id="{67CB6133-B46A-4F8F-8C71-F695AA02918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74879F7-4C47-4477-A6BF-58E976D26718}"/>
              </a:ext>
            </a:extLst>
          </p:cNvPr>
          <p:cNvSpPr>
            <a:spLocks noGrp="1"/>
          </p:cNvSpPr>
          <p:nvPr>
            <p:ph type="sldNum" sz="quarter" idx="12"/>
          </p:nvPr>
        </p:nvSpPr>
        <p:spPr/>
        <p:txBody>
          <a:bodyPr/>
          <a:lstStyle/>
          <a:p>
            <a:fld id="{A5AC7532-7E1C-4B54-8A49-BCFC0D060E00}" type="slidenum">
              <a:rPr lang="en-US" smtClean="0"/>
              <a:t>‹#›</a:t>
            </a:fld>
            <a:endParaRPr lang="en-US"/>
          </a:p>
        </p:txBody>
      </p:sp>
    </p:spTree>
    <p:extLst>
      <p:ext uri="{BB962C8B-B14F-4D97-AF65-F5344CB8AC3E}">
        <p14:creationId xmlns:p14="http://schemas.microsoft.com/office/powerpoint/2010/main" val="9149969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D57FE58-6B7B-463B-BCA0-FCC41D5EAF5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A8213C76-D85F-46DC-A8E0-173C4544A4D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65B4966-DDF5-43DF-9211-976F44C47C6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7120E08-65E4-430C-9C12-1CB02F9416BA}" type="datetimeFigureOut">
              <a:rPr lang="en-US" smtClean="0"/>
              <a:t>11/23/2020</a:t>
            </a:fld>
            <a:endParaRPr lang="en-US"/>
          </a:p>
        </p:txBody>
      </p:sp>
      <p:sp>
        <p:nvSpPr>
          <p:cNvPr id="5" name="Footer Placeholder 4">
            <a:extLst>
              <a:ext uri="{FF2B5EF4-FFF2-40B4-BE49-F238E27FC236}">
                <a16:creationId xmlns:a16="http://schemas.microsoft.com/office/drawing/2014/main" id="{1473AB9F-6D0D-4C41-8194-4C84C7350B0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0AEA8F61-227A-49D4-8D1E-E75B2932F6D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5AC7532-7E1C-4B54-8A49-BCFC0D060E00}" type="slidenum">
              <a:rPr lang="en-US" smtClean="0"/>
              <a:t>‹#›</a:t>
            </a:fld>
            <a:endParaRPr lang="en-US"/>
          </a:p>
        </p:txBody>
      </p:sp>
    </p:spTree>
    <p:extLst>
      <p:ext uri="{BB962C8B-B14F-4D97-AF65-F5344CB8AC3E}">
        <p14:creationId xmlns:p14="http://schemas.microsoft.com/office/powerpoint/2010/main" val="364019098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jpeg"/><Relationship Id="rId4" Type="http://schemas.openxmlformats.org/officeDocument/2006/relationships/image" Target="../media/image2.sv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hyperlink" Target="https://mrsconnect.org/resettlement-services/match-grant/match-grant-guidelines/" TargetMode="Externa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3" Type="http://schemas.openxmlformats.org/officeDocument/2006/relationships/image" Target="../media/image11.png"/><Relationship Id="rId7" Type="http://schemas.openxmlformats.org/officeDocument/2006/relationships/image" Target="../media/image14.png"/><Relationship Id="rId2" Type="http://schemas.openxmlformats.org/officeDocument/2006/relationships/notesSlide" Target="../notesSlides/notesSlide13.xml"/><Relationship Id="rId1" Type="http://schemas.openxmlformats.org/officeDocument/2006/relationships/slideLayout" Target="../slideLayouts/slideLayout7.xml"/><Relationship Id="rId6" Type="http://schemas.openxmlformats.org/officeDocument/2006/relationships/image" Target="../media/image13.png"/><Relationship Id="rId5" Type="http://schemas.openxmlformats.org/officeDocument/2006/relationships/image" Target="../media/image3.jpeg"/><Relationship Id="rId4" Type="http://schemas.openxmlformats.org/officeDocument/2006/relationships/image" Target="../media/image12.sv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hyperlink" Target="mailto:MRSMatchGrant@USCCB.org" TargetMode="External"/><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4AC437C7-74EA-4953-9A0D-B9E06926F613}"/>
              </a:ext>
            </a:extLst>
          </p:cNvPr>
          <p:cNvSpPr txBox="1"/>
          <p:nvPr/>
        </p:nvSpPr>
        <p:spPr>
          <a:xfrm>
            <a:off x="9152878" y="337175"/>
            <a:ext cx="2463079" cy="369332"/>
          </a:xfrm>
          <a:prstGeom prst="rect">
            <a:avLst/>
          </a:prstGeom>
          <a:noFill/>
        </p:spPr>
        <p:txBody>
          <a:bodyPr wrap="square" rtlCol="0">
            <a:spAutoFit/>
          </a:bodyPr>
          <a:lstStyle/>
          <a:p>
            <a:r>
              <a:rPr lang="en-US" dirty="0">
                <a:latin typeface="Open Sans" panose="020B0606030504020204" pitchFamily="34" charset="0"/>
                <a:ea typeface="Open Sans" panose="020B0606030504020204" pitchFamily="34" charset="0"/>
                <a:cs typeface="Open Sans" panose="020B0606030504020204" pitchFamily="34" charset="0"/>
              </a:rPr>
              <a:t>November 19, 2020</a:t>
            </a:r>
          </a:p>
        </p:txBody>
      </p:sp>
      <p:sp>
        <p:nvSpPr>
          <p:cNvPr id="11" name="Rectangle: Rounded Corners 10">
            <a:extLst>
              <a:ext uri="{FF2B5EF4-FFF2-40B4-BE49-F238E27FC236}">
                <a16:creationId xmlns:a16="http://schemas.microsoft.com/office/drawing/2014/main" id="{9F83BF2D-BB51-4E6B-936D-51539BF2F3AC}"/>
              </a:ext>
            </a:extLst>
          </p:cNvPr>
          <p:cNvSpPr/>
          <p:nvPr/>
        </p:nvSpPr>
        <p:spPr>
          <a:xfrm>
            <a:off x="3326267" y="2273214"/>
            <a:ext cx="5503178" cy="553030"/>
          </a:xfrm>
          <a:prstGeom prst="roundRect">
            <a:avLst/>
          </a:prstGeom>
          <a:solidFill>
            <a:schemeClr val="bg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endPar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endParaRPr>
          </a:p>
        </p:txBody>
      </p:sp>
      <p:sp>
        <p:nvSpPr>
          <p:cNvPr id="12" name="Rectangle 11">
            <a:extLst>
              <a:ext uri="{FF2B5EF4-FFF2-40B4-BE49-F238E27FC236}">
                <a16:creationId xmlns:a16="http://schemas.microsoft.com/office/drawing/2014/main" id="{7D6C75AB-5264-4460-AEB5-51D4B99A41C1}"/>
              </a:ext>
            </a:extLst>
          </p:cNvPr>
          <p:cNvSpPr/>
          <p:nvPr/>
        </p:nvSpPr>
        <p:spPr>
          <a:xfrm>
            <a:off x="2415193" y="1942154"/>
            <a:ext cx="7361613" cy="2778699"/>
          </a:xfrm>
          <a:prstGeom prst="rect">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Rounded Corners 12">
            <a:extLst>
              <a:ext uri="{FF2B5EF4-FFF2-40B4-BE49-F238E27FC236}">
                <a16:creationId xmlns:a16="http://schemas.microsoft.com/office/drawing/2014/main" id="{D4AAD64D-C38E-4F3A-8882-C9E44707EE92}"/>
              </a:ext>
            </a:extLst>
          </p:cNvPr>
          <p:cNvSpPr/>
          <p:nvPr/>
        </p:nvSpPr>
        <p:spPr>
          <a:xfrm>
            <a:off x="3307049" y="3073066"/>
            <a:ext cx="1705761" cy="1317191"/>
          </a:xfrm>
          <a:prstGeom prst="roundRect">
            <a:avLst/>
          </a:prstGeom>
          <a:solidFill>
            <a:schemeClr val="bg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endPar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endParaRPr>
          </a:p>
        </p:txBody>
      </p:sp>
      <p:sp>
        <p:nvSpPr>
          <p:cNvPr id="14" name="Rectangle: Rounded Corners 13">
            <a:extLst>
              <a:ext uri="{FF2B5EF4-FFF2-40B4-BE49-F238E27FC236}">
                <a16:creationId xmlns:a16="http://schemas.microsoft.com/office/drawing/2014/main" id="{0B5C836B-ABA7-4DEE-A51A-0C63E122D677}"/>
              </a:ext>
            </a:extLst>
          </p:cNvPr>
          <p:cNvSpPr/>
          <p:nvPr/>
        </p:nvSpPr>
        <p:spPr>
          <a:xfrm>
            <a:off x="5228074" y="3100550"/>
            <a:ext cx="1705761" cy="1317191"/>
          </a:xfrm>
          <a:prstGeom prst="roundRect">
            <a:avLst/>
          </a:prstGeom>
          <a:solidFill>
            <a:schemeClr val="bg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endParaRPr lang="en-US" dirty="0">
              <a:solidFill>
                <a:schemeClr val="tx1"/>
              </a:solidFill>
              <a:latin typeface="Open Sans"/>
              <a:ea typeface="Open Sans" panose="020B0606030504020204" pitchFamily="34" charset="0"/>
              <a:cs typeface="Open Sans" panose="020B0606030504020204" pitchFamily="34" charset="0"/>
            </a:endParaRPr>
          </a:p>
        </p:txBody>
      </p:sp>
      <p:sp>
        <p:nvSpPr>
          <p:cNvPr id="15" name="Rectangle: Rounded Corners 14">
            <a:extLst>
              <a:ext uri="{FF2B5EF4-FFF2-40B4-BE49-F238E27FC236}">
                <a16:creationId xmlns:a16="http://schemas.microsoft.com/office/drawing/2014/main" id="{2C987B09-760D-4515-99F9-79A9D421D587}"/>
              </a:ext>
            </a:extLst>
          </p:cNvPr>
          <p:cNvSpPr/>
          <p:nvPr/>
        </p:nvSpPr>
        <p:spPr>
          <a:xfrm>
            <a:off x="7129881" y="3103083"/>
            <a:ext cx="1705761" cy="1317191"/>
          </a:xfrm>
          <a:prstGeom prst="roundRect">
            <a:avLst/>
          </a:prstGeom>
          <a:solidFill>
            <a:schemeClr val="bg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latin typeface="Open Sans" panose="020B0606030504020204" pitchFamily="34" charset="0"/>
              <a:ea typeface="Open Sans" panose="020B0606030504020204" pitchFamily="34" charset="0"/>
              <a:cs typeface="Open Sans" panose="020B0606030504020204" pitchFamily="34" charset="0"/>
            </a:endParaRPr>
          </a:p>
        </p:txBody>
      </p:sp>
      <p:pic>
        <p:nvPicPr>
          <p:cNvPr id="16" name="Graphic 15" descr="Stars">
            <a:extLst>
              <a:ext uri="{FF2B5EF4-FFF2-40B4-BE49-F238E27FC236}">
                <a16:creationId xmlns:a16="http://schemas.microsoft.com/office/drawing/2014/main" id="{BE928A71-9A85-4656-843C-514170BF3DA9}"/>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805108" y="3048426"/>
            <a:ext cx="914400" cy="914400"/>
          </a:xfrm>
          <a:prstGeom prst="rect">
            <a:avLst/>
          </a:prstGeom>
        </p:spPr>
      </p:pic>
      <p:grpSp>
        <p:nvGrpSpPr>
          <p:cNvPr id="17" name="Group 16">
            <a:extLst>
              <a:ext uri="{FF2B5EF4-FFF2-40B4-BE49-F238E27FC236}">
                <a16:creationId xmlns:a16="http://schemas.microsoft.com/office/drawing/2014/main" id="{CE742A8E-AC0A-48F7-B2B0-933EBF4B53DC}"/>
              </a:ext>
            </a:extLst>
          </p:cNvPr>
          <p:cNvGrpSpPr/>
          <p:nvPr/>
        </p:nvGrpSpPr>
        <p:grpSpPr>
          <a:xfrm>
            <a:off x="2697437" y="2755400"/>
            <a:ext cx="1933383" cy="1856802"/>
            <a:chOff x="4997227" y="1643928"/>
            <a:chExt cx="2610486" cy="2507086"/>
          </a:xfrm>
          <a:solidFill>
            <a:schemeClr val="bg1"/>
          </a:solidFill>
        </p:grpSpPr>
        <p:sp>
          <p:nvSpPr>
            <p:cNvPr id="18" name="Rectangle 17">
              <a:extLst>
                <a:ext uri="{FF2B5EF4-FFF2-40B4-BE49-F238E27FC236}">
                  <a16:creationId xmlns:a16="http://schemas.microsoft.com/office/drawing/2014/main" id="{08C05EB1-E0B3-4D3C-A36C-89B0170651B1}"/>
                </a:ext>
              </a:extLst>
            </p:cNvPr>
            <p:cNvSpPr/>
            <p:nvPr/>
          </p:nvSpPr>
          <p:spPr>
            <a:xfrm rot="20652980">
              <a:off x="5109241" y="1643928"/>
              <a:ext cx="2498472" cy="2131573"/>
            </a:xfrm>
            <a:prstGeom prst="rect">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ight Triangle 18">
              <a:extLst>
                <a:ext uri="{FF2B5EF4-FFF2-40B4-BE49-F238E27FC236}">
                  <a16:creationId xmlns:a16="http://schemas.microsoft.com/office/drawing/2014/main" id="{48B34BA7-1CA9-44AA-8565-BA3EB8A5C37E}"/>
                </a:ext>
              </a:extLst>
            </p:cNvPr>
            <p:cNvSpPr/>
            <p:nvPr/>
          </p:nvSpPr>
          <p:spPr>
            <a:xfrm rot="10043461">
              <a:off x="5394686" y="3743931"/>
              <a:ext cx="427686" cy="274048"/>
            </a:xfrm>
            <a:prstGeom prst="rtTriangl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a:extLst>
                <a:ext uri="{FF2B5EF4-FFF2-40B4-BE49-F238E27FC236}">
                  <a16:creationId xmlns:a16="http://schemas.microsoft.com/office/drawing/2014/main" id="{4842A156-5CE6-49E8-84FB-B8EC144D76B4}"/>
                </a:ext>
              </a:extLst>
            </p:cNvPr>
            <p:cNvSpPr/>
            <p:nvPr/>
          </p:nvSpPr>
          <p:spPr>
            <a:xfrm rot="1199968">
              <a:off x="5233601" y="3873286"/>
              <a:ext cx="584878" cy="27772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a:extLst>
                <a:ext uri="{FF2B5EF4-FFF2-40B4-BE49-F238E27FC236}">
                  <a16:creationId xmlns:a16="http://schemas.microsoft.com/office/drawing/2014/main" id="{766BE91E-E54E-42A8-B729-D295D385C0D2}"/>
                </a:ext>
              </a:extLst>
            </p:cNvPr>
            <p:cNvSpPr/>
            <p:nvPr/>
          </p:nvSpPr>
          <p:spPr>
            <a:xfrm rot="20673065">
              <a:off x="4997227" y="1740977"/>
              <a:ext cx="584878" cy="277728"/>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2" name="TextBox 21">
            <a:extLst>
              <a:ext uri="{FF2B5EF4-FFF2-40B4-BE49-F238E27FC236}">
                <a16:creationId xmlns:a16="http://schemas.microsoft.com/office/drawing/2014/main" id="{A7555D81-23FD-4E28-A0E6-E2C93A847D0D}"/>
              </a:ext>
            </a:extLst>
          </p:cNvPr>
          <p:cNvSpPr txBox="1"/>
          <p:nvPr/>
        </p:nvSpPr>
        <p:spPr>
          <a:xfrm rot="20686718">
            <a:off x="2889988" y="3278771"/>
            <a:ext cx="1686989" cy="461665"/>
          </a:xfrm>
          <a:prstGeom prst="rect">
            <a:avLst/>
          </a:prstGeom>
          <a:noFill/>
        </p:spPr>
        <p:txBody>
          <a:bodyPr wrap="square" rtlCol="0">
            <a:spAutoFit/>
          </a:bodyPr>
          <a:lstStyle/>
          <a:p>
            <a:pPr algn="ctr"/>
            <a:r>
              <a:rPr lang="en-US" sz="2400" dirty="0">
                <a:latin typeface="Open Sans" panose="020B0606030504020204" pitchFamily="34" charset="0"/>
                <a:ea typeface="Open Sans" panose="020B0606030504020204" pitchFamily="34" charset="0"/>
                <a:cs typeface="Open Sans" panose="020B0606030504020204" pitchFamily="34" charset="0"/>
              </a:rPr>
              <a:t>FY 2021</a:t>
            </a:r>
            <a:endParaRPr lang="en-US" sz="2000" dirty="0">
              <a:latin typeface="Open Sans" panose="020B0606030504020204" pitchFamily="34" charset="0"/>
              <a:ea typeface="Open Sans" panose="020B0606030504020204" pitchFamily="34" charset="0"/>
              <a:cs typeface="Open Sans" panose="020B0606030504020204" pitchFamily="34" charset="0"/>
            </a:endParaRPr>
          </a:p>
        </p:txBody>
      </p:sp>
      <p:pic>
        <p:nvPicPr>
          <p:cNvPr id="3" name="Picture 2" descr="A picture containing text&#10;&#10;Description automatically generated">
            <a:extLst>
              <a:ext uri="{FF2B5EF4-FFF2-40B4-BE49-F238E27FC236}">
                <a16:creationId xmlns:a16="http://schemas.microsoft.com/office/drawing/2014/main" id="{DB22F4D2-745B-4FDB-8501-1FC88BFA561A}"/>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493266" y="5246553"/>
            <a:ext cx="3152593" cy="1141779"/>
          </a:xfrm>
          <a:prstGeom prst="rect">
            <a:avLst/>
          </a:prstGeom>
          <a:ln>
            <a:noFill/>
          </a:ln>
          <a:effectLst/>
        </p:spPr>
      </p:pic>
      <p:pic>
        <p:nvPicPr>
          <p:cNvPr id="28" name="Picture 8">
            <a:extLst>
              <a:ext uri="{FF2B5EF4-FFF2-40B4-BE49-F238E27FC236}">
                <a16:creationId xmlns:a16="http://schemas.microsoft.com/office/drawing/2014/main" id="{42137908-CA2C-435A-A145-D2EA814DA51A}"/>
              </a:ext>
            </a:extLst>
          </p:cNvPr>
          <p:cNvPicPr>
            <a:picLocks noChangeAspect="1"/>
          </p:cNvPicPr>
          <p:nvPr/>
        </p:nvPicPr>
        <p:blipFill>
          <a:blip r:embed="rId6"/>
          <a:srcRect/>
          <a:stretch>
            <a:fillRect/>
          </a:stretch>
        </p:blipFill>
        <p:spPr>
          <a:xfrm>
            <a:off x="9544188" y="2763518"/>
            <a:ext cx="695203" cy="1117628"/>
          </a:xfrm>
          <a:prstGeom prst="rect">
            <a:avLst/>
          </a:prstGeom>
        </p:spPr>
      </p:pic>
      <p:pic>
        <p:nvPicPr>
          <p:cNvPr id="30" name="Picture 28">
            <a:extLst>
              <a:ext uri="{FF2B5EF4-FFF2-40B4-BE49-F238E27FC236}">
                <a16:creationId xmlns:a16="http://schemas.microsoft.com/office/drawing/2014/main" id="{5D11969D-690A-4E11-9402-2DA6342D61F4}"/>
              </a:ext>
            </a:extLst>
          </p:cNvPr>
          <p:cNvPicPr>
            <a:picLocks noChangeAspect="1"/>
          </p:cNvPicPr>
          <p:nvPr/>
        </p:nvPicPr>
        <p:blipFill>
          <a:blip r:embed="rId7"/>
          <a:srcRect l="958" t="958" r="2927" b="627"/>
          <a:stretch>
            <a:fillRect/>
          </a:stretch>
        </p:blipFill>
        <p:spPr>
          <a:xfrm>
            <a:off x="9632907" y="4176010"/>
            <a:ext cx="775473" cy="2386412"/>
          </a:xfrm>
          <a:prstGeom prst="rect">
            <a:avLst/>
          </a:prstGeom>
        </p:spPr>
      </p:pic>
      <p:sp>
        <p:nvSpPr>
          <p:cNvPr id="10" name="TextBox 9">
            <a:extLst>
              <a:ext uri="{FF2B5EF4-FFF2-40B4-BE49-F238E27FC236}">
                <a16:creationId xmlns:a16="http://schemas.microsoft.com/office/drawing/2014/main" id="{D32512CE-1342-45EB-862F-670FFF10EF84}"/>
              </a:ext>
            </a:extLst>
          </p:cNvPr>
          <p:cNvSpPr txBox="1"/>
          <p:nvPr/>
        </p:nvSpPr>
        <p:spPr>
          <a:xfrm>
            <a:off x="-18144" y="608524"/>
            <a:ext cx="12191999" cy="707886"/>
          </a:xfrm>
          <a:prstGeom prst="rect">
            <a:avLst/>
          </a:prstGeom>
          <a:noFill/>
        </p:spPr>
        <p:txBody>
          <a:bodyPr wrap="square" lIns="91440" tIns="45720" rIns="91440" bIns="45720" rtlCol="0" anchor="t">
            <a:spAutoFit/>
          </a:bodyPr>
          <a:lstStyle/>
          <a:p>
            <a:pPr algn="ctr"/>
            <a:r>
              <a:rPr lang="en-US" sz="4000" b="1" dirty="0">
                <a:latin typeface="Open Sans"/>
                <a:ea typeface="Open Sans" panose="020B0606030504020204" pitchFamily="34" charset="0"/>
                <a:cs typeface="Open Sans" panose="020B0606030504020204" pitchFamily="34" charset="0"/>
              </a:rPr>
              <a:t>2</a:t>
            </a:r>
            <a:r>
              <a:rPr lang="en-US" sz="4000" b="1" baseline="30000" dirty="0">
                <a:latin typeface="Open Sans"/>
                <a:ea typeface="Open Sans" panose="020B0606030504020204" pitchFamily="34" charset="0"/>
                <a:cs typeface="Open Sans" panose="020B0606030504020204" pitchFamily="34" charset="0"/>
              </a:rPr>
              <a:t>nd</a:t>
            </a:r>
            <a:r>
              <a:rPr lang="en-US" sz="4000" b="1" dirty="0">
                <a:latin typeface="Open Sans"/>
                <a:ea typeface="Open Sans" panose="020B0606030504020204" pitchFamily="34" charset="0"/>
                <a:cs typeface="Open Sans" panose="020B0606030504020204" pitchFamily="34" charset="0"/>
              </a:rPr>
              <a:t> Amendment to the MG Guidelines</a:t>
            </a:r>
            <a:endParaRPr lang="en-US" sz="4000" b="1" dirty="0">
              <a:latin typeface="Open Sans" panose="020B0606030504020204" pitchFamily="34" charset="0"/>
              <a:ea typeface="Open Sans" panose="020B0606030504020204" pitchFamily="34" charset="0"/>
              <a:cs typeface="Open Sans" panose="020B0606030504020204" pitchFamily="34" charset="0"/>
            </a:endParaRPr>
          </a:p>
        </p:txBody>
      </p:sp>
      <p:pic>
        <p:nvPicPr>
          <p:cNvPr id="29" name="Picture 15">
            <a:extLst>
              <a:ext uri="{FF2B5EF4-FFF2-40B4-BE49-F238E27FC236}">
                <a16:creationId xmlns:a16="http://schemas.microsoft.com/office/drawing/2014/main" id="{9E30B2EF-1FD1-4FD3-8E16-36DBAB24738E}"/>
              </a:ext>
            </a:extLst>
          </p:cNvPr>
          <p:cNvPicPr>
            <a:picLocks noChangeAspect="1"/>
          </p:cNvPicPr>
          <p:nvPr/>
        </p:nvPicPr>
        <p:blipFill>
          <a:blip r:embed="rId8"/>
          <a:srcRect/>
          <a:stretch>
            <a:fillRect/>
          </a:stretch>
        </p:blipFill>
        <p:spPr>
          <a:xfrm>
            <a:off x="8742643" y="2915493"/>
            <a:ext cx="1942661" cy="2263694"/>
          </a:xfrm>
          <a:prstGeom prst="rect">
            <a:avLst/>
          </a:prstGeom>
        </p:spPr>
      </p:pic>
    </p:spTree>
    <p:extLst>
      <p:ext uri="{BB962C8B-B14F-4D97-AF65-F5344CB8AC3E}">
        <p14:creationId xmlns:p14="http://schemas.microsoft.com/office/powerpoint/2010/main" val="365815877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Rounded Corners 1">
            <a:extLst>
              <a:ext uri="{FF2B5EF4-FFF2-40B4-BE49-F238E27FC236}">
                <a16:creationId xmlns:a16="http://schemas.microsoft.com/office/drawing/2014/main" id="{9DA7B766-BF82-4E6B-93A2-8A0392A54A14}"/>
              </a:ext>
            </a:extLst>
          </p:cNvPr>
          <p:cNvSpPr/>
          <p:nvPr/>
        </p:nvSpPr>
        <p:spPr>
          <a:xfrm>
            <a:off x="839971" y="1531211"/>
            <a:ext cx="10259736" cy="548641"/>
          </a:xfrm>
          <a:prstGeom prst="roundRect">
            <a:avLst/>
          </a:prstGeom>
          <a:solidFill>
            <a:srgbClr val="00765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2000">
              <a:solidFill>
                <a:schemeClr val="bg1"/>
              </a:solidFill>
              <a:latin typeface="Open Sans" panose="020B0606030504020204" pitchFamily="34" charset="0"/>
              <a:ea typeface="Open Sans" panose="020B0606030504020204" pitchFamily="34" charset="0"/>
              <a:cs typeface="Open Sans" panose="020B0606030504020204" pitchFamily="34" charset="0"/>
            </a:endParaRPr>
          </a:p>
        </p:txBody>
      </p:sp>
      <p:sp>
        <p:nvSpPr>
          <p:cNvPr id="21" name="TextBox 20">
            <a:extLst>
              <a:ext uri="{FF2B5EF4-FFF2-40B4-BE49-F238E27FC236}">
                <a16:creationId xmlns:a16="http://schemas.microsoft.com/office/drawing/2014/main" id="{2CF06971-3DFE-4352-B745-0B43A533E9A4}"/>
              </a:ext>
            </a:extLst>
          </p:cNvPr>
          <p:cNvSpPr txBox="1"/>
          <p:nvPr/>
        </p:nvSpPr>
        <p:spPr>
          <a:xfrm>
            <a:off x="857726" y="1601109"/>
            <a:ext cx="10153301" cy="400110"/>
          </a:xfrm>
          <a:prstGeom prst="rect">
            <a:avLst/>
          </a:prstGeom>
          <a:noFill/>
        </p:spPr>
        <p:txBody>
          <a:bodyPr wrap="square" rtlCol="0">
            <a:spAutoFit/>
          </a:bodyPr>
          <a:lstStyle/>
          <a:p>
            <a:r>
              <a:rPr lang="en-US" sz="2000" b="1" dirty="0">
                <a:solidFill>
                  <a:schemeClr val="bg1"/>
                </a:solidFill>
                <a:latin typeface="Open Sans" panose="020B0606030504020204" pitchFamily="34" charset="0"/>
                <a:ea typeface="Open Sans" panose="020B0606030504020204" pitchFamily="34" charset="0"/>
                <a:cs typeface="Open Sans" panose="020B0606030504020204" pitchFamily="34" charset="0"/>
              </a:rPr>
              <a:t>Q2 Expectations</a:t>
            </a:r>
          </a:p>
        </p:txBody>
      </p:sp>
      <p:sp>
        <p:nvSpPr>
          <p:cNvPr id="24" name="TextBox 23">
            <a:extLst>
              <a:ext uri="{FF2B5EF4-FFF2-40B4-BE49-F238E27FC236}">
                <a16:creationId xmlns:a16="http://schemas.microsoft.com/office/drawing/2014/main" id="{D50E2047-1DC3-4291-9103-FACE3DBA25B7}"/>
              </a:ext>
            </a:extLst>
          </p:cNvPr>
          <p:cNvSpPr txBox="1"/>
          <p:nvPr/>
        </p:nvSpPr>
        <p:spPr>
          <a:xfrm>
            <a:off x="857726" y="413186"/>
            <a:ext cx="9675059" cy="769441"/>
          </a:xfrm>
          <a:prstGeom prst="rect">
            <a:avLst/>
          </a:prstGeom>
          <a:noFill/>
        </p:spPr>
        <p:txBody>
          <a:bodyPr wrap="square" rtlCol="0">
            <a:spAutoFit/>
          </a:bodyPr>
          <a:lstStyle/>
          <a:p>
            <a:r>
              <a:rPr lang="en-US" sz="4400" b="1" dirty="0">
                <a:latin typeface="Open Sans" panose="020B0606030504020204" pitchFamily="34" charset="0"/>
                <a:ea typeface="Open Sans" panose="020B0606030504020204" pitchFamily="34" charset="0"/>
                <a:cs typeface="Open Sans" panose="020B0606030504020204" pitchFamily="34" charset="0"/>
              </a:rPr>
              <a:t>Activation of a Funding Exception</a:t>
            </a:r>
            <a:endParaRPr lang="en-US" sz="4000" b="1" dirty="0">
              <a:latin typeface="Open Sans" panose="020B0606030504020204" pitchFamily="34" charset="0"/>
              <a:ea typeface="Open Sans" panose="020B0606030504020204" pitchFamily="34" charset="0"/>
              <a:cs typeface="Open Sans" panose="020B0606030504020204" pitchFamily="34" charset="0"/>
            </a:endParaRPr>
          </a:p>
        </p:txBody>
      </p:sp>
      <p:sp>
        <p:nvSpPr>
          <p:cNvPr id="6" name="TextBox 5">
            <a:extLst>
              <a:ext uri="{FF2B5EF4-FFF2-40B4-BE49-F238E27FC236}">
                <a16:creationId xmlns:a16="http://schemas.microsoft.com/office/drawing/2014/main" id="{365C131D-6EEE-475E-A863-ABBF0D55BC41}"/>
              </a:ext>
            </a:extLst>
          </p:cNvPr>
          <p:cNvSpPr txBox="1"/>
          <p:nvPr/>
        </p:nvSpPr>
        <p:spPr>
          <a:xfrm>
            <a:off x="1029471" y="2613392"/>
            <a:ext cx="9809810" cy="1877437"/>
          </a:xfrm>
          <a:prstGeom prst="rect">
            <a:avLst/>
          </a:prstGeom>
          <a:noFill/>
        </p:spPr>
        <p:txBody>
          <a:bodyPr wrap="square" rtlCol="0">
            <a:spAutoFit/>
          </a:bodyPr>
          <a:lstStyle/>
          <a:p>
            <a:pPr>
              <a:spcAft>
                <a:spcPts val="1200"/>
              </a:spcAft>
            </a:pPr>
            <a:r>
              <a:rPr lang="en-US" sz="2400" b="1" dirty="0"/>
              <a:t>Option 1: </a:t>
            </a:r>
            <a:r>
              <a:rPr lang="en-US" sz="2400" dirty="0"/>
              <a:t>Return to per capita funding allocation of $2,364 per actual enrollment starting 1/1/2021</a:t>
            </a:r>
          </a:p>
          <a:p>
            <a:pPr marL="342900" indent="-342900">
              <a:spcAft>
                <a:spcPts val="1200"/>
              </a:spcAft>
              <a:buFont typeface="Arial" panose="020B0604020202020204" pitchFamily="34" charset="0"/>
              <a:buChar char="•"/>
            </a:pPr>
            <a:endParaRPr lang="en-US" sz="2400" dirty="0"/>
          </a:p>
          <a:p>
            <a:pPr>
              <a:spcAft>
                <a:spcPts val="1200"/>
              </a:spcAft>
            </a:pPr>
            <a:r>
              <a:rPr lang="en-US" sz="2400" b="1" dirty="0"/>
              <a:t>Option 2: </a:t>
            </a:r>
            <a:r>
              <a:rPr lang="en-US" sz="2400" dirty="0"/>
              <a:t>Extension of Flexibilities through Q2 (1/1/2021 - 3/31/2021)</a:t>
            </a:r>
          </a:p>
        </p:txBody>
      </p:sp>
      <p:sp>
        <p:nvSpPr>
          <p:cNvPr id="8" name="Rectangle: Folded Corner 7">
            <a:extLst>
              <a:ext uri="{FF2B5EF4-FFF2-40B4-BE49-F238E27FC236}">
                <a16:creationId xmlns:a16="http://schemas.microsoft.com/office/drawing/2014/main" id="{29311A08-7A3F-4E5C-B6F7-69C932C98982}"/>
              </a:ext>
            </a:extLst>
          </p:cNvPr>
          <p:cNvSpPr/>
          <p:nvPr/>
        </p:nvSpPr>
        <p:spPr>
          <a:xfrm>
            <a:off x="3522018" y="4630057"/>
            <a:ext cx="5520382" cy="1713157"/>
          </a:xfrm>
          <a:prstGeom prst="foldedCorner">
            <a:avLst/>
          </a:prstGeom>
          <a:solidFill>
            <a:schemeClr val="accent4"/>
          </a:solidFill>
          <a:ln>
            <a:no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spcAft>
                <a:spcPts val="1200"/>
              </a:spcAft>
            </a:pPr>
            <a:r>
              <a:rPr lang="en-US" sz="2000" b="1" u="sng" dirty="0">
                <a:solidFill>
                  <a:schemeClr val="tx1"/>
                </a:solidFill>
              </a:rPr>
              <a:t>Note:</a:t>
            </a:r>
            <a:r>
              <a:rPr lang="en-US" sz="2000" b="1" dirty="0">
                <a:solidFill>
                  <a:schemeClr val="tx1"/>
                </a:solidFill>
              </a:rPr>
              <a:t> </a:t>
            </a:r>
            <a:r>
              <a:rPr lang="en-US" sz="2000" dirty="0">
                <a:solidFill>
                  <a:schemeClr val="tx1"/>
                </a:solidFill>
              </a:rPr>
              <a:t>Spending beyond 100% of your Q1 award is done at the agency’s own risk. Be mindful that expenses related to the full 180-day service period should be covered by funds released</a:t>
            </a:r>
          </a:p>
        </p:txBody>
      </p:sp>
    </p:spTree>
    <p:extLst>
      <p:ext uri="{BB962C8B-B14F-4D97-AF65-F5344CB8AC3E}">
        <p14:creationId xmlns:p14="http://schemas.microsoft.com/office/powerpoint/2010/main" val="10241898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Rounded Corners 1">
            <a:extLst>
              <a:ext uri="{FF2B5EF4-FFF2-40B4-BE49-F238E27FC236}">
                <a16:creationId xmlns:a16="http://schemas.microsoft.com/office/drawing/2014/main" id="{51BEC4A0-629D-4FC7-A631-BEE2D6F8A774}"/>
              </a:ext>
            </a:extLst>
          </p:cNvPr>
          <p:cNvSpPr/>
          <p:nvPr/>
        </p:nvSpPr>
        <p:spPr>
          <a:xfrm>
            <a:off x="964058" y="2219217"/>
            <a:ext cx="10263884" cy="1982913"/>
          </a:xfrm>
          <a:prstGeom prst="roundRect">
            <a:avLst/>
          </a:prstGeom>
          <a:solidFill>
            <a:srgbClr val="00765A"/>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400" b="1" dirty="0">
                <a:latin typeface="Open Sans" panose="020B0606030504020204"/>
              </a:rPr>
              <a:t>Waiver of the Fixed Match Requirement</a:t>
            </a:r>
          </a:p>
        </p:txBody>
      </p:sp>
    </p:spTree>
    <p:extLst>
      <p:ext uri="{BB962C8B-B14F-4D97-AF65-F5344CB8AC3E}">
        <p14:creationId xmlns:p14="http://schemas.microsoft.com/office/powerpoint/2010/main" val="214883079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Rounded Corners 1">
            <a:extLst>
              <a:ext uri="{FF2B5EF4-FFF2-40B4-BE49-F238E27FC236}">
                <a16:creationId xmlns:a16="http://schemas.microsoft.com/office/drawing/2014/main" id="{9DA7B766-BF82-4E6B-93A2-8A0392A54A14}"/>
              </a:ext>
            </a:extLst>
          </p:cNvPr>
          <p:cNvSpPr/>
          <p:nvPr/>
        </p:nvSpPr>
        <p:spPr>
          <a:xfrm>
            <a:off x="966132" y="1931903"/>
            <a:ext cx="10259736" cy="548641"/>
          </a:xfrm>
          <a:prstGeom prst="roundRect">
            <a:avLst/>
          </a:prstGeom>
          <a:solidFill>
            <a:srgbClr val="00765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000" b="1" dirty="0">
                <a:solidFill>
                  <a:schemeClr val="bg1"/>
                </a:solidFill>
                <a:latin typeface="Open Sans" panose="020B0606030504020204" pitchFamily="34" charset="0"/>
                <a:ea typeface="Open Sans" panose="020B0606030504020204" pitchFamily="34" charset="0"/>
                <a:cs typeface="Open Sans" panose="020B0606030504020204" pitchFamily="34" charset="0"/>
              </a:rPr>
              <a:t>Waiver for Q1 Expenditures</a:t>
            </a:r>
          </a:p>
        </p:txBody>
      </p:sp>
      <p:sp>
        <p:nvSpPr>
          <p:cNvPr id="24" name="TextBox 23">
            <a:extLst>
              <a:ext uri="{FF2B5EF4-FFF2-40B4-BE49-F238E27FC236}">
                <a16:creationId xmlns:a16="http://schemas.microsoft.com/office/drawing/2014/main" id="{D50E2047-1DC3-4291-9103-FACE3DBA25B7}"/>
              </a:ext>
            </a:extLst>
          </p:cNvPr>
          <p:cNvSpPr txBox="1"/>
          <p:nvPr/>
        </p:nvSpPr>
        <p:spPr>
          <a:xfrm>
            <a:off x="983887" y="813878"/>
            <a:ext cx="9675059" cy="769441"/>
          </a:xfrm>
          <a:prstGeom prst="rect">
            <a:avLst/>
          </a:prstGeom>
          <a:noFill/>
        </p:spPr>
        <p:txBody>
          <a:bodyPr wrap="square" rtlCol="0">
            <a:spAutoFit/>
          </a:bodyPr>
          <a:lstStyle/>
          <a:p>
            <a:r>
              <a:rPr lang="en-US" sz="4400" b="1" dirty="0">
                <a:latin typeface="Open Sans" panose="020B0606030504020204" pitchFamily="34" charset="0"/>
                <a:ea typeface="Open Sans" panose="020B0606030504020204" pitchFamily="34" charset="0"/>
                <a:cs typeface="Open Sans" panose="020B0606030504020204" pitchFamily="34" charset="0"/>
              </a:rPr>
              <a:t>Match Waiver</a:t>
            </a:r>
            <a:endParaRPr lang="en-US" sz="4000" b="1" dirty="0">
              <a:latin typeface="Open Sans" panose="020B0606030504020204" pitchFamily="34" charset="0"/>
              <a:ea typeface="Open Sans" panose="020B0606030504020204" pitchFamily="34" charset="0"/>
              <a:cs typeface="Open Sans" panose="020B0606030504020204" pitchFamily="34" charset="0"/>
            </a:endParaRPr>
          </a:p>
        </p:txBody>
      </p:sp>
      <p:sp>
        <p:nvSpPr>
          <p:cNvPr id="3" name="TextBox 2">
            <a:extLst>
              <a:ext uri="{FF2B5EF4-FFF2-40B4-BE49-F238E27FC236}">
                <a16:creationId xmlns:a16="http://schemas.microsoft.com/office/drawing/2014/main" id="{BAF08930-2C87-4F80-9610-69F525D7D081}"/>
              </a:ext>
            </a:extLst>
          </p:cNvPr>
          <p:cNvSpPr txBox="1"/>
          <p:nvPr/>
        </p:nvSpPr>
        <p:spPr>
          <a:xfrm>
            <a:off x="983886" y="2829128"/>
            <a:ext cx="10259735" cy="2616101"/>
          </a:xfrm>
          <a:prstGeom prst="rect">
            <a:avLst/>
          </a:prstGeom>
          <a:noFill/>
        </p:spPr>
        <p:txBody>
          <a:bodyPr wrap="square" rtlCol="0">
            <a:spAutoFit/>
          </a:bodyPr>
          <a:lstStyle/>
          <a:p>
            <a:pPr marL="285750" indent="-285750">
              <a:spcAft>
                <a:spcPts val="1200"/>
              </a:spcAft>
              <a:buFont typeface="Arial" panose="020B0604020202020204" pitchFamily="34" charset="0"/>
              <a:buChar char="•"/>
            </a:pPr>
            <a:r>
              <a:rPr lang="en-US" sz="2400" dirty="0"/>
              <a:t>The matching requirement for Q1 of FY2021 (10/1/2020 – 12/31/2020) has been waived</a:t>
            </a:r>
          </a:p>
          <a:p>
            <a:pPr marL="285750" indent="-285750">
              <a:spcAft>
                <a:spcPts val="1200"/>
              </a:spcAft>
              <a:buFont typeface="Arial" panose="020B0604020202020204" pitchFamily="34" charset="0"/>
              <a:buChar char="•"/>
            </a:pPr>
            <a:r>
              <a:rPr lang="en-US" sz="2400" dirty="0"/>
              <a:t>Match is not required – however any match collected must be documented and reported as usual </a:t>
            </a:r>
          </a:p>
          <a:p>
            <a:pPr marL="285750" indent="-285750">
              <a:spcAft>
                <a:spcPts val="1200"/>
              </a:spcAft>
              <a:buFont typeface="Arial" panose="020B0604020202020204" pitchFamily="34" charset="0"/>
              <a:buChar char="•"/>
            </a:pPr>
            <a:r>
              <a:rPr lang="en-US" sz="2400" dirty="0"/>
              <a:t>Any match collected during Q1 can be used to meet the match requirement for the remaining three quarters of FY2021</a:t>
            </a:r>
          </a:p>
        </p:txBody>
      </p:sp>
    </p:spTree>
    <p:extLst>
      <p:ext uri="{BB962C8B-B14F-4D97-AF65-F5344CB8AC3E}">
        <p14:creationId xmlns:p14="http://schemas.microsoft.com/office/powerpoint/2010/main" val="22065236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Rounded Corners 1">
            <a:extLst>
              <a:ext uri="{FF2B5EF4-FFF2-40B4-BE49-F238E27FC236}">
                <a16:creationId xmlns:a16="http://schemas.microsoft.com/office/drawing/2014/main" id="{51BEC4A0-629D-4FC7-A631-BEE2D6F8A774}"/>
              </a:ext>
            </a:extLst>
          </p:cNvPr>
          <p:cNvSpPr/>
          <p:nvPr/>
        </p:nvSpPr>
        <p:spPr>
          <a:xfrm>
            <a:off x="964058" y="2219217"/>
            <a:ext cx="10263884" cy="1982913"/>
          </a:xfrm>
          <a:prstGeom prst="roundRect">
            <a:avLst/>
          </a:prstGeom>
          <a:solidFill>
            <a:srgbClr val="00765A"/>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400" b="1" dirty="0">
                <a:latin typeface="Open Sans" panose="020B0606030504020204"/>
              </a:rPr>
              <a:t>Extended Services</a:t>
            </a:r>
          </a:p>
        </p:txBody>
      </p:sp>
    </p:spTree>
    <p:extLst>
      <p:ext uri="{BB962C8B-B14F-4D97-AF65-F5344CB8AC3E}">
        <p14:creationId xmlns:p14="http://schemas.microsoft.com/office/powerpoint/2010/main" val="333331657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Rounded Corners 1">
            <a:extLst>
              <a:ext uri="{FF2B5EF4-FFF2-40B4-BE49-F238E27FC236}">
                <a16:creationId xmlns:a16="http://schemas.microsoft.com/office/drawing/2014/main" id="{9DA7B766-BF82-4E6B-93A2-8A0392A54A14}"/>
              </a:ext>
            </a:extLst>
          </p:cNvPr>
          <p:cNvSpPr/>
          <p:nvPr/>
        </p:nvSpPr>
        <p:spPr>
          <a:xfrm>
            <a:off x="966132" y="1964701"/>
            <a:ext cx="10259736" cy="548641"/>
          </a:xfrm>
          <a:prstGeom prst="roundRect">
            <a:avLst/>
          </a:prstGeom>
          <a:solidFill>
            <a:srgbClr val="00765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000" b="1" dirty="0">
                <a:solidFill>
                  <a:schemeClr val="bg1"/>
                </a:solidFill>
                <a:latin typeface="Open Sans" panose="020B0606030504020204" pitchFamily="34" charset="0"/>
                <a:ea typeface="Open Sans" panose="020B0606030504020204" pitchFamily="34" charset="0"/>
                <a:cs typeface="Open Sans" panose="020B0606030504020204" pitchFamily="34" charset="0"/>
              </a:rPr>
              <a:t>Two types of Extended Services:</a:t>
            </a:r>
          </a:p>
        </p:txBody>
      </p:sp>
      <p:sp>
        <p:nvSpPr>
          <p:cNvPr id="24" name="TextBox 23">
            <a:extLst>
              <a:ext uri="{FF2B5EF4-FFF2-40B4-BE49-F238E27FC236}">
                <a16:creationId xmlns:a16="http://schemas.microsoft.com/office/drawing/2014/main" id="{D50E2047-1DC3-4291-9103-FACE3DBA25B7}"/>
              </a:ext>
            </a:extLst>
          </p:cNvPr>
          <p:cNvSpPr txBox="1"/>
          <p:nvPr/>
        </p:nvSpPr>
        <p:spPr>
          <a:xfrm>
            <a:off x="983887" y="813878"/>
            <a:ext cx="9675059" cy="769441"/>
          </a:xfrm>
          <a:prstGeom prst="rect">
            <a:avLst/>
          </a:prstGeom>
          <a:noFill/>
        </p:spPr>
        <p:txBody>
          <a:bodyPr wrap="square" rtlCol="0">
            <a:spAutoFit/>
          </a:bodyPr>
          <a:lstStyle/>
          <a:p>
            <a:r>
              <a:rPr lang="en-US" sz="4400" b="1" dirty="0">
                <a:latin typeface="Open Sans" panose="020B0606030504020204" pitchFamily="34" charset="0"/>
                <a:ea typeface="Open Sans" panose="020B0606030504020204" pitchFamily="34" charset="0"/>
                <a:cs typeface="Open Sans" panose="020B0606030504020204" pitchFamily="34" charset="0"/>
              </a:rPr>
              <a:t>Extended Services</a:t>
            </a:r>
            <a:endParaRPr lang="en-US" sz="4000" b="1" dirty="0">
              <a:latin typeface="Open Sans" panose="020B0606030504020204" pitchFamily="34" charset="0"/>
              <a:ea typeface="Open Sans" panose="020B0606030504020204" pitchFamily="34" charset="0"/>
              <a:cs typeface="Open Sans" panose="020B0606030504020204" pitchFamily="34" charset="0"/>
            </a:endParaRPr>
          </a:p>
        </p:txBody>
      </p:sp>
      <p:sp>
        <p:nvSpPr>
          <p:cNvPr id="5" name="Rectangle: Rounded Corners 4">
            <a:extLst>
              <a:ext uri="{FF2B5EF4-FFF2-40B4-BE49-F238E27FC236}">
                <a16:creationId xmlns:a16="http://schemas.microsoft.com/office/drawing/2014/main" id="{783C86A3-2979-4AC7-B56E-84FB1E185E33}"/>
              </a:ext>
            </a:extLst>
          </p:cNvPr>
          <p:cNvSpPr/>
          <p:nvPr/>
        </p:nvSpPr>
        <p:spPr>
          <a:xfrm>
            <a:off x="1387043" y="3014574"/>
            <a:ext cx="3693067" cy="544686"/>
          </a:xfrm>
          <a:prstGeom prst="roundRect">
            <a:avLst/>
          </a:prstGeom>
          <a:solidFill>
            <a:srgbClr val="00765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t>Clients within 180-day Service Period</a:t>
            </a:r>
            <a:endParaRPr lang="en-US" sz="1200" b="1" i="1" dirty="0"/>
          </a:p>
        </p:txBody>
      </p:sp>
      <p:sp>
        <p:nvSpPr>
          <p:cNvPr id="6" name="Rectangle: Rounded Corners 5">
            <a:extLst>
              <a:ext uri="{FF2B5EF4-FFF2-40B4-BE49-F238E27FC236}">
                <a16:creationId xmlns:a16="http://schemas.microsoft.com/office/drawing/2014/main" id="{08013FCE-6225-495E-A6B2-BA57D7FC8A07}"/>
              </a:ext>
            </a:extLst>
          </p:cNvPr>
          <p:cNvSpPr/>
          <p:nvPr/>
        </p:nvSpPr>
        <p:spPr>
          <a:xfrm>
            <a:off x="7089168" y="3014574"/>
            <a:ext cx="3693067" cy="557341"/>
          </a:xfrm>
          <a:prstGeom prst="roundRect">
            <a:avLst/>
          </a:prstGeom>
          <a:solidFill>
            <a:srgbClr val="00765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t>Clients outside 180-day service period</a:t>
            </a:r>
          </a:p>
        </p:txBody>
      </p:sp>
      <p:sp>
        <p:nvSpPr>
          <p:cNvPr id="7" name="Rectangle: Rounded Corners 6">
            <a:extLst>
              <a:ext uri="{FF2B5EF4-FFF2-40B4-BE49-F238E27FC236}">
                <a16:creationId xmlns:a16="http://schemas.microsoft.com/office/drawing/2014/main" id="{E4D08232-4F15-4FB1-8A70-A0CF06F2F15C}"/>
              </a:ext>
            </a:extLst>
          </p:cNvPr>
          <p:cNvSpPr/>
          <p:nvPr/>
        </p:nvSpPr>
        <p:spPr>
          <a:xfrm>
            <a:off x="583484" y="4006920"/>
            <a:ext cx="5300186" cy="823647"/>
          </a:xfrm>
          <a:prstGeom prst="round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Spending beyond the $2,364 per capita rate in order to meet a client’s core maintenance needs</a:t>
            </a:r>
          </a:p>
        </p:txBody>
      </p:sp>
      <p:sp>
        <p:nvSpPr>
          <p:cNvPr id="9" name="Rectangle: Rounded Corners 8">
            <a:extLst>
              <a:ext uri="{FF2B5EF4-FFF2-40B4-BE49-F238E27FC236}">
                <a16:creationId xmlns:a16="http://schemas.microsoft.com/office/drawing/2014/main" id="{3EB8F7D0-8E8B-4E40-877E-F6F67FF630CD}"/>
              </a:ext>
            </a:extLst>
          </p:cNvPr>
          <p:cNvSpPr/>
          <p:nvPr/>
        </p:nvSpPr>
        <p:spPr>
          <a:xfrm>
            <a:off x="583484" y="5145638"/>
            <a:ext cx="5300186" cy="823647"/>
          </a:xfrm>
          <a:prstGeom prst="round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(e.g. paying for rent after day 120)</a:t>
            </a:r>
          </a:p>
        </p:txBody>
      </p:sp>
      <p:sp>
        <p:nvSpPr>
          <p:cNvPr id="10" name="Rectangle: Rounded Corners 9">
            <a:extLst>
              <a:ext uri="{FF2B5EF4-FFF2-40B4-BE49-F238E27FC236}">
                <a16:creationId xmlns:a16="http://schemas.microsoft.com/office/drawing/2014/main" id="{C9696C0B-D0B2-4B39-9BEA-5B3F841B74A2}"/>
              </a:ext>
            </a:extLst>
          </p:cNvPr>
          <p:cNvSpPr/>
          <p:nvPr/>
        </p:nvSpPr>
        <p:spPr>
          <a:xfrm>
            <a:off x="6273655" y="4006920"/>
            <a:ext cx="5300186" cy="823647"/>
          </a:xfrm>
          <a:prstGeom prst="round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Client reaches the end of their 180-day service period and is still not Self-Sufficient</a:t>
            </a:r>
          </a:p>
        </p:txBody>
      </p:sp>
      <p:sp>
        <p:nvSpPr>
          <p:cNvPr id="11" name="Rectangle: Rounded Corners 10">
            <a:extLst>
              <a:ext uri="{FF2B5EF4-FFF2-40B4-BE49-F238E27FC236}">
                <a16:creationId xmlns:a16="http://schemas.microsoft.com/office/drawing/2014/main" id="{BDE03AAA-0628-4688-8280-D8776C255ED1}"/>
              </a:ext>
            </a:extLst>
          </p:cNvPr>
          <p:cNvSpPr/>
          <p:nvPr/>
        </p:nvSpPr>
        <p:spPr>
          <a:xfrm>
            <a:off x="6273655" y="5145638"/>
            <a:ext cx="5300186" cy="823647"/>
          </a:xfrm>
          <a:prstGeom prst="round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Agency may provide a 30-day extension of MG services to continue to assist clients towards the goal of self-sufficiency</a:t>
            </a:r>
          </a:p>
        </p:txBody>
      </p:sp>
    </p:spTree>
    <p:extLst>
      <p:ext uri="{BB962C8B-B14F-4D97-AF65-F5344CB8AC3E}">
        <p14:creationId xmlns:p14="http://schemas.microsoft.com/office/powerpoint/2010/main" val="4574491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animEffect transition="in" filter="fade">
                                      <p:cBhvr>
                                        <p:cTn id="13" dur="1000"/>
                                        <p:tgtEl>
                                          <p:spTgt spid="7"/>
                                        </p:tgtEl>
                                      </p:cBhvr>
                                    </p:animEffect>
                                    <p:anim calcmode="lin" valueType="num">
                                      <p:cBhvr>
                                        <p:cTn id="14" dur="1000" fill="hold"/>
                                        <p:tgtEl>
                                          <p:spTgt spid="7"/>
                                        </p:tgtEl>
                                        <p:attrNameLst>
                                          <p:attrName>ppt_x</p:attrName>
                                        </p:attrNameLst>
                                      </p:cBhvr>
                                      <p:tavLst>
                                        <p:tav tm="0">
                                          <p:val>
                                            <p:strVal val="#ppt_x"/>
                                          </p:val>
                                        </p:tav>
                                        <p:tav tm="100000">
                                          <p:val>
                                            <p:strVal val="#ppt_x"/>
                                          </p:val>
                                        </p:tav>
                                      </p:tavLst>
                                    </p:anim>
                                    <p:anim calcmode="lin" valueType="num">
                                      <p:cBhvr>
                                        <p:cTn id="15"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42" presetClass="entr" presetSubtype="0" fill="hold" grpId="0" nodeType="clickEffect">
                                  <p:stCondLst>
                                    <p:cond delay="0"/>
                                  </p:stCondLst>
                                  <p:childTnLst>
                                    <p:set>
                                      <p:cBhvr>
                                        <p:cTn id="19" dur="1" fill="hold">
                                          <p:stCondLst>
                                            <p:cond delay="0"/>
                                          </p:stCondLst>
                                        </p:cTn>
                                        <p:tgtEl>
                                          <p:spTgt spid="9"/>
                                        </p:tgtEl>
                                        <p:attrNameLst>
                                          <p:attrName>style.visibility</p:attrName>
                                        </p:attrNameLst>
                                      </p:cBhvr>
                                      <p:to>
                                        <p:strVal val="visible"/>
                                      </p:to>
                                    </p:set>
                                    <p:animEffect transition="in" filter="fade">
                                      <p:cBhvr>
                                        <p:cTn id="20" dur="1000"/>
                                        <p:tgtEl>
                                          <p:spTgt spid="9"/>
                                        </p:tgtEl>
                                      </p:cBhvr>
                                    </p:animEffect>
                                    <p:anim calcmode="lin" valueType="num">
                                      <p:cBhvr>
                                        <p:cTn id="21" dur="1000" fill="hold"/>
                                        <p:tgtEl>
                                          <p:spTgt spid="9"/>
                                        </p:tgtEl>
                                        <p:attrNameLst>
                                          <p:attrName>ppt_x</p:attrName>
                                        </p:attrNameLst>
                                      </p:cBhvr>
                                      <p:tavLst>
                                        <p:tav tm="0">
                                          <p:val>
                                            <p:strVal val="#ppt_x"/>
                                          </p:val>
                                        </p:tav>
                                        <p:tav tm="100000">
                                          <p:val>
                                            <p:strVal val="#ppt_x"/>
                                          </p:val>
                                        </p:tav>
                                      </p:tavLst>
                                    </p:anim>
                                    <p:anim calcmode="lin" valueType="num">
                                      <p:cBhvr>
                                        <p:cTn id="22"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42" presetClass="entr" presetSubtype="0" fill="hold" grpId="0" nodeType="clickEffect">
                                  <p:stCondLst>
                                    <p:cond delay="0"/>
                                  </p:stCondLst>
                                  <p:childTnLst>
                                    <p:set>
                                      <p:cBhvr>
                                        <p:cTn id="26" dur="1" fill="hold">
                                          <p:stCondLst>
                                            <p:cond delay="0"/>
                                          </p:stCondLst>
                                        </p:cTn>
                                        <p:tgtEl>
                                          <p:spTgt spid="10"/>
                                        </p:tgtEl>
                                        <p:attrNameLst>
                                          <p:attrName>style.visibility</p:attrName>
                                        </p:attrNameLst>
                                      </p:cBhvr>
                                      <p:to>
                                        <p:strVal val="visible"/>
                                      </p:to>
                                    </p:set>
                                    <p:animEffect transition="in" filter="fade">
                                      <p:cBhvr>
                                        <p:cTn id="27" dur="1000"/>
                                        <p:tgtEl>
                                          <p:spTgt spid="10"/>
                                        </p:tgtEl>
                                      </p:cBhvr>
                                    </p:animEffect>
                                    <p:anim calcmode="lin" valueType="num">
                                      <p:cBhvr>
                                        <p:cTn id="28" dur="1000" fill="hold"/>
                                        <p:tgtEl>
                                          <p:spTgt spid="10"/>
                                        </p:tgtEl>
                                        <p:attrNameLst>
                                          <p:attrName>ppt_x</p:attrName>
                                        </p:attrNameLst>
                                      </p:cBhvr>
                                      <p:tavLst>
                                        <p:tav tm="0">
                                          <p:val>
                                            <p:strVal val="#ppt_x"/>
                                          </p:val>
                                        </p:tav>
                                        <p:tav tm="100000">
                                          <p:val>
                                            <p:strVal val="#ppt_x"/>
                                          </p:val>
                                        </p:tav>
                                      </p:tavLst>
                                    </p:anim>
                                    <p:anim calcmode="lin" valueType="num">
                                      <p:cBhvr>
                                        <p:cTn id="29"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42" presetClass="entr" presetSubtype="0" fill="hold" grpId="0" nodeType="clickEffect">
                                  <p:stCondLst>
                                    <p:cond delay="0"/>
                                  </p:stCondLst>
                                  <p:childTnLst>
                                    <p:set>
                                      <p:cBhvr>
                                        <p:cTn id="33" dur="1" fill="hold">
                                          <p:stCondLst>
                                            <p:cond delay="0"/>
                                          </p:stCondLst>
                                        </p:cTn>
                                        <p:tgtEl>
                                          <p:spTgt spid="11"/>
                                        </p:tgtEl>
                                        <p:attrNameLst>
                                          <p:attrName>style.visibility</p:attrName>
                                        </p:attrNameLst>
                                      </p:cBhvr>
                                      <p:to>
                                        <p:strVal val="visible"/>
                                      </p:to>
                                    </p:set>
                                    <p:animEffect transition="in" filter="fade">
                                      <p:cBhvr>
                                        <p:cTn id="34" dur="1000"/>
                                        <p:tgtEl>
                                          <p:spTgt spid="11"/>
                                        </p:tgtEl>
                                      </p:cBhvr>
                                    </p:animEffect>
                                    <p:anim calcmode="lin" valueType="num">
                                      <p:cBhvr>
                                        <p:cTn id="35" dur="1000" fill="hold"/>
                                        <p:tgtEl>
                                          <p:spTgt spid="11"/>
                                        </p:tgtEl>
                                        <p:attrNameLst>
                                          <p:attrName>ppt_x</p:attrName>
                                        </p:attrNameLst>
                                      </p:cBhvr>
                                      <p:tavLst>
                                        <p:tav tm="0">
                                          <p:val>
                                            <p:strVal val="#ppt_x"/>
                                          </p:val>
                                        </p:tav>
                                        <p:tav tm="100000">
                                          <p:val>
                                            <p:strVal val="#ppt_x"/>
                                          </p:val>
                                        </p:tav>
                                      </p:tavLst>
                                    </p:anim>
                                    <p:anim calcmode="lin" valueType="num">
                                      <p:cBhvr>
                                        <p:cTn id="36"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P spid="9" grpId="0" animBg="1"/>
      <p:bldP spid="10" grpId="0" animBg="1"/>
      <p:bldP spid="11"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Rounded Corners 1">
            <a:extLst>
              <a:ext uri="{FF2B5EF4-FFF2-40B4-BE49-F238E27FC236}">
                <a16:creationId xmlns:a16="http://schemas.microsoft.com/office/drawing/2014/main" id="{9DA7B766-BF82-4E6B-93A2-8A0392A54A14}"/>
              </a:ext>
            </a:extLst>
          </p:cNvPr>
          <p:cNvSpPr/>
          <p:nvPr/>
        </p:nvSpPr>
        <p:spPr>
          <a:xfrm>
            <a:off x="966132" y="1520937"/>
            <a:ext cx="10259736" cy="548641"/>
          </a:xfrm>
          <a:prstGeom prst="roundRect">
            <a:avLst/>
          </a:prstGeom>
          <a:solidFill>
            <a:srgbClr val="00765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000" b="1" dirty="0">
                <a:solidFill>
                  <a:schemeClr val="bg1"/>
                </a:solidFill>
                <a:latin typeface="Open Sans" panose="020B0606030504020204" pitchFamily="34" charset="0"/>
                <a:ea typeface="Open Sans" panose="020B0606030504020204" pitchFamily="34" charset="0"/>
                <a:cs typeface="Open Sans" panose="020B0606030504020204" pitchFamily="34" charset="0"/>
              </a:rPr>
              <a:t>Client Eligibility for 30 day extensions</a:t>
            </a:r>
          </a:p>
        </p:txBody>
      </p:sp>
      <p:sp>
        <p:nvSpPr>
          <p:cNvPr id="24" name="TextBox 23">
            <a:extLst>
              <a:ext uri="{FF2B5EF4-FFF2-40B4-BE49-F238E27FC236}">
                <a16:creationId xmlns:a16="http://schemas.microsoft.com/office/drawing/2014/main" id="{D50E2047-1DC3-4291-9103-FACE3DBA25B7}"/>
              </a:ext>
            </a:extLst>
          </p:cNvPr>
          <p:cNvSpPr txBox="1"/>
          <p:nvPr/>
        </p:nvSpPr>
        <p:spPr>
          <a:xfrm>
            <a:off x="983887" y="402912"/>
            <a:ext cx="9675059" cy="769441"/>
          </a:xfrm>
          <a:prstGeom prst="rect">
            <a:avLst/>
          </a:prstGeom>
          <a:noFill/>
        </p:spPr>
        <p:txBody>
          <a:bodyPr wrap="square" rtlCol="0">
            <a:spAutoFit/>
          </a:bodyPr>
          <a:lstStyle/>
          <a:p>
            <a:r>
              <a:rPr lang="en-US" sz="4400" b="1" dirty="0">
                <a:latin typeface="Open Sans" panose="020B0606030504020204" pitchFamily="34" charset="0"/>
                <a:ea typeface="Open Sans" panose="020B0606030504020204" pitchFamily="34" charset="0"/>
                <a:cs typeface="Open Sans" panose="020B0606030504020204" pitchFamily="34" charset="0"/>
              </a:rPr>
              <a:t>Extended Services</a:t>
            </a:r>
            <a:endParaRPr lang="en-US" sz="4000" b="1" dirty="0">
              <a:latin typeface="Open Sans" panose="020B0606030504020204" pitchFamily="34" charset="0"/>
              <a:ea typeface="Open Sans" panose="020B0606030504020204" pitchFamily="34" charset="0"/>
              <a:cs typeface="Open Sans" panose="020B0606030504020204" pitchFamily="34" charset="0"/>
            </a:endParaRPr>
          </a:p>
        </p:txBody>
      </p:sp>
      <p:graphicFrame>
        <p:nvGraphicFramePr>
          <p:cNvPr id="3" name="Table 3">
            <a:extLst>
              <a:ext uri="{FF2B5EF4-FFF2-40B4-BE49-F238E27FC236}">
                <a16:creationId xmlns:a16="http://schemas.microsoft.com/office/drawing/2014/main" id="{D94F8718-16B7-4EFA-B07D-630E302AC2BA}"/>
              </a:ext>
            </a:extLst>
          </p:cNvPr>
          <p:cNvGraphicFramePr>
            <a:graphicFrameLocks noGrp="1"/>
          </p:cNvGraphicFramePr>
          <p:nvPr>
            <p:extLst>
              <p:ext uri="{D42A27DB-BD31-4B8C-83A1-F6EECF244321}">
                <p14:modId xmlns:p14="http://schemas.microsoft.com/office/powerpoint/2010/main" val="58135713"/>
              </p:ext>
            </p:extLst>
          </p:nvPr>
        </p:nvGraphicFramePr>
        <p:xfrm>
          <a:off x="966132" y="2599058"/>
          <a:ext cx="10241982" cy="2738005"/>
        </p:xfrm>
        <a:graphic>
          <a:graphicData uri="http://schemas.openxmlformats.org/drawingml/2006/table">
            <a:tbl>
              <a:tblPr firstRow="1" bandRow="1">
                <a:tableStyleId>{2D5ABB26-0587-4C30-8999-92F81FD0307C}</a:tableStyleId>
              </a:tblPr>
              <a:tblGrid>
                <a:gridCol w="5120991">
                  <a:extLst>
                    <a:ext uri="{9D8B030D-6E8A-4147-A177-3AD203B41FA5}">
                      <a16:colId xmlns:a16="http://schemas.microsoft.com/office/drawing/2014/main" val="4143779748"/>
                    </a:ext>
                  </a:extLst>
                </a:gridCol>
                <a:gridCol w="5120991">
                  <a:extLst>
                    <a:ext uri="{9D8B030D-6E8A-4147-A177-3AD203B41FA5}">
                      <a16:colId xmlns:a16="http://schemas.microsoft.com/office/drawing/2014/main" val="2753113584"/>
                    </a:ext>
                  </a:extLst>
                </a:gridCol>
              </a:tblGrid>
              <a:tr h="407464">
                <a:tc>
                  <a:txBody>
                    <a:bodyPr/>
                    <a:lstStyle/>
                    <a:p>
                      <a:pPr algn="ctr"/>
                      <a:r>
                        <a:rPr lang="en-US" b="1" dirty="0">
                          <a:solidFill>
                            <a:srgbClr val="00765A"/>
                          </a:solidFill>
                        </a:rPr>
                        <a:t>Eligible</a:t>
                      </a:r>
                    </a:p>
                  </a:txBody>
                  <a:tcPr>
                    <a:lnR w="28575" cap="flat" cmpd="sng" algn="ctr">
                      <a:solidFill>
                        <a:srgbClr val="00765A"/>
                      </a:solidFill>
                      <a:prstDash val="solid"/>
                      <a:round/>
                      <a:headEnd type="none" w="med" len="med"/>
                      <a:tailEnd type="none" w="med" len="med"/>
                    </a:lnR>
                    <a:lnB w="28575" cap="flat" cmpd="sng" algn="ctr">
                      <a:solidFill>
                        <a:srgbClr val="00765A"/>
                      </a:solidFill>
                      <a:prstDash val="solid"/>
                      <a:round/>
                      <a:headEnd type="none" w="med" len="med"/>
                      <a:tailEnd type="none" w="med" len="med"/>
                    </a:lnB>
                  </a:tcPr>
                </a:tc>
                <a:tc>
                  <a:txBody>
                    <a:bodyPr/>
                    <a:lstStyle/>
                    <a:p>
                      <a:pPr algn="ctr"/>
                      <a:r>
                        <a:rPr lang="en-US" b="1" dirty="0">
                          <a:solidFill>
                            <a:srgbClr val="00765A"/>
                          </a:solidFill>
                        </a:rPr>
                        <a:t>Not Eligible</a:t>
                      </a:r>
                    </a:p>
                  </a:txBody>
                  <a:tcPr>
                    <a:lnL w="28575" cap="flat" cmpd="sng" algn="ctr">
                      <a:solidFill>
                        <a:srgbClr val="00765A"/>
                      </a:solidFill>
                      <a:prstDash val="solid"/>
                      <a:round/>
                      <a:headEnd type="none" w="med" len="med"/>
                      <a:tailEnd type="none" w="med" len="med"/>
                    </a:lnL>
                    <a:lnB w="28575" cap="flat" cmpd="sng" algn="ctr">
                      <a:solidFill>
                        <a:srgbClr val="00765A"/>
                      </a:solidFill>
                      <a:prstDash val="solid"/>
                      <a:round/>
                      <a:headEnd type="none" w="med" len="med"/>
                      <a:tailEnd type="none" w="med" len="med"/>
                    </a:lnB>
                  </a:tcPr>
                </a:tc>
                <a:extLst>
                  <a:ext uri="{0D108BD9-81ED-4DB2-BD59-A6C34878D82A}">
                    <a16:rowId xmlns:a16="http://schemas.microsoft.com/office/drawing/2014/main" val="1868888180"/>
                  </a:ext>
                </a:extLst>
              </a:tr>
              <a:tr h="79969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dirty="0"/>
                        <a:t>Case was originally enrolled in MG between </a:t>
                      </a:r>
                      <a:r>
                        <a:rPr lang="en-US" dirty="0">
                          <a:solidFill>
                            <a:srgbClr val="00765A"/>
                          </a:solidFill>
                        </a:rPr>
                        <a:t>10/1/2019 – 12/31/2020 </a:t>
                      </a:r>
                    </a:p>
                  </a:txBody>
                  <a:tcPr anchor="ctr">
                    <a:lnL w="12700" cap="flat" cmpd="sng" algn="ctr">
                      <a:noFill/>
                      <a:prstDash val="solid"/>
                      <a:round/>
                      <a:headEnd type="none" w="med" len="med"/>
                      <a:tailEnd type="none" w="med" len="med"/>
                    </a:lnL>
                    <a:lnR w="28575" cap="flat" cmpd="sng" algn="ctr">
                      <a:solidFill>
                        <a:srgbClr val="00765A"/>
                      </a:solidFill>
                      <a:prstDash val="solid"/>
                      <a:round/>
                      <a:headEnd type="none" w="med" len="med"/>
                      <a:tailEnd type="none" w="med" len="med"/>
                    </a:lnR>
                    <a:lnT w="28575" cap="flat" cmpd="sng" algn="ctr">
                      <a:solidFill>
                        <a:srgbClr val="00765A"/>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dirty="0"/>
                        <a:t>Case was originally enrolled </a:t>
                      </a:r>
                      <a:r>
                        <a:rPr lang="en-US" dirty="0">
                          <a:solidFill>
                            <a:srgbClr val="00765A"/>
                          </a:solidFill>
                        </a:rPr>
                        <a:t>before 10/1/2019</a:t>
                      </a:r>
                      <a:endParaRPr lang="en-US" b="1" dirty="0">
                        <a:solidFill>
                          <a:srgbClr val="00765A"/>
                        </a:solidFill>
                      </a:endParaRPr>
                    </a:p>
                  </a:txBody>
                  <a:tcPr anchor="ctr">
                    <a:lnL w="28575" cap="flat" cmpd="sng" algn="ctr">
                      <a:solidFill>
                        <a:srgbClr val="00765A"/>
                      </a:solid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rgbClr val="00765A"/>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tcPr>
                </a:tc>
                <a:extLst>
                  <a:ext uri="{0D108BD9-81ED-4DB2-BD59-A6C34878D82A}">
                    <a16:rowId xmlns:a16="http://schemas.microsoft.com/office/drawing/2014/main" val="1600776856"/>
                  </a:ext>
                </a:extLst>
              </a:tr>
              <a:tr h="61645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dirty="0"/>
                        <a:t>Case is currently </a:t>
                      </a:r>
                      <a:r>
                        <a:rPr lang="en-US" dirty="0">
                          <a:solidFill>
                            <a:srgbClr val="00765A"/>
                          </a:solidFill>
                        </a:rPr>
                        <a:t>not self-sufficient</a:t>
                      </a:r>
                    </a:p>
                  </a:txBody>
                  <a:tcPr anchor="ctr">
                    <a:lnL w="12700" cap="flat" cmpd="sng" algn="ctr">
                      <a:noFill/>
                      <a:prstDash val="solid"/>
                      <a:round/>
                      <a:headEnd type="none" w="med" len="med"/>
                      <a:tailEnd type="none" w="med" len="med"/>
                    </a:lnL>
                    <a:lnR w="28575" cap="flat" cmpd="sng" algn="ctr">
                      <a:solidFill>
                        <a:srgbClr val="00765A"/>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dirty="0"/>
                        <a:t>Case is currently </a:t>
                      </a:r>
                      <a:r>
                        <a:rPr lang="en-US" dirty="0">
                          <a:solidFill>
                            <a:srgbClr val="00765A"/>
                          </a:solidFill>
                        </a:rPr>
                        <a:t>self-sufficient</a:t>
                      </a:r>
                    </a:p>
                  </a:txBody>
                  <a:tcPr anchor="ctr">
                    <a:lnL w="28575" cap="flat" cmpd="sng" algn="ctr">
                      <a:solidFill>
                        <a:srgbClr val="00765A"/>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tcPr>
                </a:tc>
                <a:extLst>
                  <a:ext uri="{0D108BD9-81ED-4DB2-BD59-A6C34878D82A}">
                    <a16:rowId xmlns:a16="http://schemas.microsoft.com/office/drawing/2014/main" val="2240211873"/>
                  </a:ext>
                </a:extLst>
              </a:tr>
              <a:tr h="695864">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dirty="0">
                          <a:solidFill>
                            <a:srgbClr val="00765A"/>
                          </a:solidFill>
                        </a:rPr>
                        <a:t>New Guidance: </a:t>
                      </a:r>
                      <a:r>
                        <a:rPr lang="en-US" dirty="0"/>
                        <a:t>Clients received/are receiving unemployment insurance or other COVID-19 emergency impact payments</a:t>
                      </a:r>
                    </a:p>
                  </a:txBody>
                  <a:tcPr anchor="ctr">
                    <a:lnL w="12700" cap="flat" cmpd="sng" algn="ctr">
                      <a:noFill/>
                      <a:prstDash val="solid"/>
                      <a:round/>
                      <a:headEnd type="none" w="med" len="med"/>
                      <a:tailEnd type="none" w="med" len="med"/>
                    </a:lnL>
                    <a:lnR w="28575" cap="flat" cmpd="sng" algn="ctr">
                      <a:solidFill>
                        <a:srgbClr val="00765A"/>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dirty="0"/>
                        <a:t>Case has received/is receiving public cash assistance (RCA, TANF etc.)</a:t>
                      </a:r>
                    </a:p>
                    <a:p>
                      <a:pPr algn="ctr"/>
                      <a:r>
                        <a:rPr lang="en-US" dirty="0"/>
                        <a:t>*unless they are no longer eligible</a:t>
                      </a:r>
                    </a:p>
                  </a:txBody>
                  <a:tcPr anchor="ctr">
                    <a:lnL w="28575" cap="flat" cmpd="sng" algn="ctr">
                      <a:solidFill>
                        <a:srgbClr val="00765A"/>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val="1830915408"/>
                  </a:ext>
                </a:extLst>
              </a:tr>
            </a:tbl>
          </a:graphicData>
        </a:graphic>
      </p:graphicFrame>
    </p:spTree>
    <p:extLst>
      <p:ext uri="{BB962C8B-B14F-4D97-AF65-F5344CB8AC3E}">
        <p14:creationId xmlns:p14="http://schemas.microsoft.com/office/powerpoint/2010/main" val="167696660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Rounded Corners 1">
            <a:extLst>
              <a:ext uri="{FF2B5EF4-FFF2-40B4-BE49-F238E27FC236}">
                <a16:creationId xmlns:a16="http://schemas.microsoft.com/office/drawing/2014/main" id="{9DA7B766-BF82-4E6B-93A2-8A0392A54A14}"/>
              </a:ext>
            </a:extLst>
          </p:cNvPr>
          <p:cNvSpPr/>
          <p:nvPr/>
        </p:nvSpPr>
        <p:spPr>
          <a:xfrm>
            <a:off x="966132" y="1520937"/>
            <a:ext cx="10259736" cy="548641"/>
          </a:xfrm>
          <a:prstGeom prst="roundRect">
            <a:avLst/>
          </a:prstGeom>
          <a:solidFill>
            <a:srgbClr val="00765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000" b="1" dirty="0">
                <a:solidFill>
                  <a:schemeClr val="bg1"/>
                </a:solidFill>
                <a:latin typeface="Open Sans" panose="020B0606030504020204" pitchFamily="34" charset="0"/>
                <a:ea typeface="Open Sans" panose="020B0606030504020204" pitchFamily="34" charset="0"/>
                <a:cs typeface="Open Sans" panose="020B0606030504020204" pitchFamily="34" charset="0"/>
              </a:rPr>
              <a:t>Extension Period</a:t>
            </a:r>
          </a:p>
        </p:txBody>
      </p:sp>
      <p:sp>
        <p:nvSpPr>
          <p:cNvPr id="24" name="TextBox 23">
            <a:extLst>
              <a:ext uri="{FF2B5EF4-FFF2-40B4-BE49-F238E27FC236}">
                <a16:creationId xmlns:a16="http://schemas.microsoft.com/office/drawing/2014/main" id="{D50E2047-1DC3-4291-9103-FACE3DBA25B7}"/>
              </a:ext>
            </a:extLst>
          </p:cNvPr>
          <p:cNvSpPr txBox="1"/>
          <p:nvPr/>
        </p:nvSpPr>
        <p:spPr>
          <a:xfrm>
            <a:off x="983887" y="402912"/>
            <a:ext cx="9675059" cy="769441"/>
          </a:xfrm>
          <a:prstGeom prst="rect">
            <a:avLst/>
          </a:prstGeom>
          <a:noFill/>
        </p:spPr>
        <p:txBody>
          <a:bodyPr wrap="square" rtlCol="0">
            <a:spAutoFit/>
          </a:bodyPr>
          <a:lstStyle/>
          <a:p>
            <a:r>
              <a:rPr lang="en-US" sz="4400" b="1" dirty="0">
                <a:latin typeface="Open Sans" panose="020B0606030504020204" pitchFamily="34" charset="0"/>
                <a:ea typeface="Open Sans" panose="020B0606030504020204" pitchFamily="34" charset="0"/>
                <a:cs typeface="Open Sans" panose="020B0606030504020204" pitchFamily="34" charset="0"/>
              </a:rPr>
              <a:t>Extended Services</a:t>
            </a:r>
            <a:endParaRPr lang="en-US" sz="4000" b="1" dirty="0">
              <a:latin typeface="Open Sans" panose="020B0606030504020204" pitchFamily="34" charset="0"/>
              <a:ea typeface="Open Sans" panose="020B0606030504020204" pitchFamily="34" charset="0"/>
              <a:cs typeface="Open Sans" panose="020B0606030504020204" pitchFamily="34" charset="0"/>
            </a:endParaRPr>
          </a:p>
        </p:txBody>
      </p:sp>
      <p:sp>
        <p:nvSpPr>
          <p:cNvPr id="4" name="TextBox 3">
            <a:extLst>
              <a:ext uri="{FF2B5EF4-FFF2-40B4-BE49-F238E27FC236}">
                <a16:creationId xmlns:a16="http://schemas.microsoft.com/office/drawing/2014/main" id="{EE11C804-ADEE-4833-BA18-89C4301AB7B8}"/>
              </a:ext>
            </a:extLst>
          </p:cNvPr>
          <p:cNvSpPr txBox="1"/>
          <p:nvPr/>
        </p:nvSpPr>
        <p:spPr>
          <a:xfrm>
            <a:off x="1028408" y="2507011"/>
            <a:ext cx="9894014" cy="3508653"/>
          </a:xfrm>
          <a:prstGeom prst="rect">
            <a:avLst/>
          </a:prstGeom>
          <a:noFill/>
        </p:spPr>
        <p:txBody>
          <a:bodyPr wrap="square" rtlCol="0">
            <a:spAutoFit/>
          </a:bodyPr>
          <a:lstStyle/>
          <a:p>
            <a:pPr marL="285750" indent="-285750">
              <a:spcAft>
                <a:spcPts val="1200"/>
              </a:spcAft>
              <a:buFont typeface="Arial" panose="020B0604020202020204" pitchFamily="34" charset="0"/>
              <a:buChar char="•"/>
            </a:pPr>
            <a:r>
              <a:rPr lang="en-US" sz="2400" dirty="0"/>
              <a:t>Extensions last for a period of 30 days </a:t>
            </a:r>
          </a:p>
          <a:p>
            <a:pPr marL="285750" indent="-285750">
              <a:spcAft>
                <a:spcPts val="1200"/>
              </a:spcAft>
              <a:buFont typeface="Arial" panose="020B0604020202020204" pitchFamily="34" charset="0"/>
              <a:buChar char="•"/>
            </a:pPr>
            <a:r>
              <a:rPr lang="en-US" sz="2400" dirty="0"/>
              <a:t>Services may be extended more than once, as long as the case remains eligible</a:t>
            </a:r>
          </a:p>
          <a:p>
            <a:pPr marL="285750" indent="-285750">
              <a:spcAft>
                <a:spcPts val="1200"/>
              </a:spcAft>
              <a:buFont typeface="Arial" panose="020B0604020202020204" pitchFamily="34" charset="0"/>
              <a:buChar char="•"/>
            </a:pPr>
            <a:r>
              <a:rPr lang="en-US" sz="2400" dirty="0"/>
              <a:t>Cases may not be extended/re-extended after the end of Q1 (12/31/2020)</a:t>
            </a:r>
          </a:p>
          <a:p>
            <a:pPr marL="285750" indent="-285750">
              <a:buFont typeface="Arial" panose="020B0604020202020204" pitchFamily="34" charset="0"/>
              <a:buChar char="•"/>
            </a:pPr>
            <a:r>
              <a:rPr lang="en-US" sz="2400" dirty="0"/>
              <a:t>Extension/Self-Sufficiency reports for all cases extended or completing extensions within the month must be submitted in MRIS by the 5th of the following month. </a:t>
            </a:r>
          </a:p>
          <a:p>
            <a:pPr marL="285750" indent="-285750">
              <a:buFont typeface="Arial" panose="020B0604020202020204" pitchFamily="34" charset="0"/>
              <a:buChar char="•"/>
            </a:pPr>
            <a:endParaRPr lang="en-US" sz="2400" dirty="0"/>
          </a:p>
        </p:txBody>
      </p:sp>
    </p:spTree>
    <p:extLst>
      <p:ext uri="{BB962C8B-B14F-4D97-AF65-F5344CB8AC3E}">
        <p14:creationId xmlns:p14="http://schemas.microsoft.com/office/powerpoint/2010/main" val="85011679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Rounded Corners 1">
            <a:extLst>
              <a:ext uri="{FF2B5EF4-FFF2-40B4-BE49-F238E27FC236}">
                <a16:creationId xmlns:a16="http://schemas.microsoft.com/office/drawing/2014/main" id="{9DA7B766-BF82-4E6B-93A2-8A0392A54A14}"/>
              </a:ext>
            </a:extLst>
          </p:cNvPr>
          <p:cNvSpPr/>
          <p:nvPr/>
        </p:nvSpPr>
        <p:spPr>
          <a:xfrm>
            <a:off x="966132" y="1520937"/>
            <a:ext cx="10259736" cy="548641"/>
          </a:xfrm>
          <a:prstGeom prst="roundRect">
            <a:avLst/>
          </a:prstGeom>
          <a:solidFill>
            <a:srgbClr val="00765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000" b="1" dirty="0">
                <a:solidFill>
                  <a:schemeClr val="bg1"/>
                </a:solidFill>
                <a:latin typeface="Open Sans" panose="020B0606030504020204" pitchFamily="34" charset="0"/>
                <a:ea typeface="Open Sans" panose="020B0606030504020204" pitchFamily="34" charset="0"/>
                <a:cs typeface="Open Sans" panose="020B0606030504020204" pitchFamily="34" charset="0"/>
              </a:rPr>
              <a:t>Documenting Expenditures in MRIS</a:t>
            </a:r>
          </a:p>
        </p:txBody>
      </p:sp>
      <p:sp>
        <p:nvSpPr>
          <p:cNvPr id="24" name="TextBox 23">
            <a:extLst>
              <a:ext uri="{FF2B5EF4-FFF2-40B4-BE49-F238E27FC236}">
                <a16:creationId xmlns:a16="http://schemas.microsoft.com/office/drawing/2014/main" id="{D50E2047-1DC3-4291-9103-FACE3DBA25B7}"/>
              </a:ext>
            </a:extLst>
          </p:cNvPr>
          <p:cNvSpPr txBox="1"/>
          <p:nvPr/>
        </p:nvSpPr>
        <p:spPr>
          <a:xfrm>
            <a:off x="983887" y="402912"/>
            <a:ext cx="9675059" cy="769441"/>
          </a:xfrm>
          <a:prstGeom prst="rect">
            <a:avLst/>
          </a:prstGeom>
          <a:noFill/>
        </p:spPr>
        <p:txBody>
          <a:bodyPr wrap="square" rtlCol="0">
            <a:spAutoFit/>
          </a:bodyPr>
          <a:lstStyle/>
          <a:p>
            <a:r>
              <a:rPr lang="en-US" sz="4400" b="1" dirty="0">
                <a:latin typeface="Open Sans" panose="020B0606030504020204" pitchFamily="34" charset="0"/>
                <a:ea typeface="Open Sans" panose="020B0606030504020204" pitchFamily="34" charset="0"/>
                <a:cs typeface="Open Sans" panose="020B0606030504020204" pitchFamily="34" charset="0"/>
              </a:rPr>
              <a:t>Extended Services</a:t>
            </a:r>
            <a:endParaRPr lang="en-US" sz="4000" b="1" dirty="0">
              <a:latin typeface="Open Sans" panose="020B0606030504020204" pitchFamily="34" charset="0"/>
              <a:ea typeface="Open Sans" panose="020B0606030504020204" pitchFamily="34" charset="0"/>
              <a:cs typeface="Open Sans" panose="020B0606030504020204" pitchFamily="34" charset="0"/>
            </a:endParaRPr>
          </a:p>
        </p:txBody>
      </p:sp>
      <p:sp>
        <p:nvSpPr>
          <p:cNvPr id="4" name="TextBox 3">
            <a:extLst>
              <a:ext uri="{FF2B5EF4-FFF2-40B4-BE49-F238E27FC236}">
                <a16:creationId xmlns:a16="http://schemas.microsoft.com/office/drawing/2014/main" id="{EE11C804-ADEE-4833-BA18-89C4301AB7B8}"/>
              </a:ext>
            </a:extLst>
          </p:cNvPr>
          <p:cNvSpPr txBox="1"/>
          <p:nvPr/>
        </p:nvSpPr>
        <p:spPr>
          <a:xfrm>
            <a:off x="983887" y="2418162"/>
            <a:ext cx="10351460" cy="2246769"/>
          </a:xfrm>
          <a:prstGeom prst="rect">
            <a:avLst/>
          </a:prstGeom>
          <a:noFill/>
        </p:spPr>
        <p:txBody>
          <a:bodyPr wrap="square" rtlCol="0">
            <a:spAutoFit/>
          </a:bodyPr>
          <a:lstStyle/>
          <a:p>
            <a:pPr marL="285750" indent="-285750">
              <a:spcAft>
                <a:spcPts val="1200"/>
              </a:spcAft>
              <a:buFont typeface="Arial" panose="020B0604020202020204" pitchFamily="34" charset="0"/>
              <a:buChar char="•"/>
            </a:pPr>
            <a:r>
              <a:rPr lang="en-US" sz="2600" dirty="0"/>
              <a:t>All costs related to cases extended on/after 10/1/2020 must be charged to FY2021. It does not matter in which fiscal year the case was originally enrolled into MG. </a:t>
            </a:r>
          </a:p>
          <a:p>
            <a:pPr marL="285750" indent="-285750">
              <a:spcAft>
                <a:spcPts val="1200"/>
              </a:spcAft>
              <a:buFont typeface="Arial" panose="020B0604020202020204" pitchFamily="34" charset="0"/>
              <a:buChar char="•"/>
            </a:pPr>
            <a:r>
              <a:rPr lang="en-US" sz="2600" dirty="0"/>
              <a:t>The process for submitting expenditures for extended services remains the same as the current monthly billing in MRIS. </a:t>
            </a:r>
          </a:p>
        </p:txBody>
      </p:sp>
    </p:spTree>
    <p:extLst>
      <p:ext uri="{BB962C8B-B14F-4D97-AF65-F5344CB8AC3E}">
        <p14:creationId xmlns:p14="http://schemas.microsoft.com/office/powerpoint/2010/main" val="197110807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Rounded Corners 1">
            <a:extLst>
              <a:ext uri="{FF2B5EF4-FFF2-40B4-BE49-F238E27FC236}">
                <a16:creationId xmlns:a16="http://schemas.microsoft.com/office/drawing/2014/main" id="{9DA7B766-BF82-4E6B-93A2-8A0392A54A14}"/>
              </a:ext>
            </a:extLst>
          </p:cNvPr>
          <p:cNvSpPr/>
          <p:nvPr/>
        </p:nvSpPr>
        <p:spPr>
          <a:xfrm>
            <a:off x="966132" y="1520937"/>
            <a:ext cx="10259736" cy="548641"/>
          </a:xfrm>
          <a:prstGeom prst="roundRect">
            <a:avLst/>
          </a:prstGeom>
          <a:solidFill>
            <a:srgbClr val="00765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000" b="1" dirty="0">
                <a:solidFill>
                  <a:schemeClr val="bg1"/>
                </a:solidFill>
                <a:latin typeface="Open Sans" panose="020B0606030504020204" pitchFamily="34" charset="0"/>
                <a:ea typeface="Open Sans" panose="020B0606030504020204" pitchFamily="34" charset="0"/>
                <a:cs typeface="Open Sans" panose="020B0606030504020204" pitchFamily="34" charset="0"/>
              </a:rPr>
              <a:t>Service Requirements and Case File Documentation</a:t>
            </a:r>
          </a:p>
        </p:txBody>
      </p:sp>
      <p:sp>
        <p:nvSpPr>
          <p:cNvPr id="24" name="TextBox 23">
            <a:extLst>
              <a:ext uri="{FF2B5EF4-FFF2-40B4-BE49-F238E27FC236}">
                <a16:creationId xmlns:a16="http://schemas.microsoft.com/office/drawing/2014/main" id="{D50E2047-1DC3-4291-9103-FACE3DBA25B7}"/>
              </a:ext>
            </a:extLst>
          </p:cNvPr>
          <p:cNvSpPr txBox="1"/>
          <p:nvPr/>
        </p:nvSpPr>
        <p:spPr>
          <a:xfrm>
            <a:off x="983887" y="402912"/>
            <a:ext cx="9675059" cy="769441"/>
          </a:xfrm>
          <a:prstGeom prst="rect">
            <a:avLst/>
          </a:prstGeom>
          <a:noFill/>
        </p:spPr>
        <p:txBody>
          <a:bodyPr wrap="square" rtlCol="0">
            <a:spAutoFit/>
          </a:bodyPr>
          <a:lstStyle/>
          <a:p>
            <a:r>
              <a:rPr lang="en-US" sz="4400" b="1" dirty="0">
                <a:latin typeface="Open Sans" panose="020B0606030504020204" pitchFamily="34" charset="0"/>
                <a:ea typeface="Open Sans" panose="020B0606030504020204" pitchFamily="34" charset="0"/>
                <a:cs typeface="Open Sans" panose="020B0606030504020204" pitchFamily="34" charset="0"/>
              </a:rPr>
              <a:t>Extended Services</a:t>
            </a:r>
            <a:endParaRPr lang="en-US" sz="4000" b="1" dirty="0">
              <a:latin typeface="Open Sans" panose="020B0606030504020204" pitchFamily="34" charset="0"/>
              <a:ea typeface="Open Sans" panose="020B0606030504020204" pitchFamily="34" charset="0"/>
              <a:cs typeface="Open Sans" panose="020B0606030504020204" pitchFamily="34" charset="0"/>
            </a:endParaRPr>
          </a:p>
        </p:txBody>
      </p:sp>
      <p:sp>
        <p:nvSpPr>
          <p:cNvPr id="4" name="TextBox 3">
            <a:extLst>
              <a:ext uri="{FF2B5EF4-FFF2-40B4-BE49-F238E27FC236}">
                <a16:creationId xmlns:a16="http://schemas.microsoft.com/office/drawing/2014/main" id="{20C611E3-3DAA-40E8-9EB8-AA913C05CC1C}"/>
              </a:ext>
            </a:extLst>
          </p:cNvPr>
          <p:cNvSpPr txBox="1"/>
          <p:nvPr/>
        </p:nvSpPr>
        <p:spPr>
          <a:xfrm>
            <a:off x="1115117" y="2835412"/>
            <a:ext cx="9492214" cy="2554545"/>
          </a:xfrm>
          <a:prstGeom prst="rect">
            <a:avLst/>
          </a:prstGeom>
          <a:noFill/>
        </p:spPr>
        <p:txBody>
          <a:bodyPr wrap="none" rtlCol="0">
            <a:spAutoFit/>
          </a:bodyPr>
          <a:lstStyle/>
          <a:p>
            <a:pPr>
              <a:spcAft>
                <a:spcPts val="1200"/>
              </a:spcAft>
            </a:pPr>
            <a:r>
              <a:rPr lang="en-US" sz="2400" b="1" dirty="0"/>
              <a:t>USCCB has created the following resources:</a:t>
            </a:r>
          </a:p>
          <a:p>
            <a:pPr marL="742950" lvl="1" indent="-285750">
              <a:spcAft>
                <a:spcPts val="1200"/>
              </a:spcAft>
              <a:buFont typeface="Arial" panose="020B0604020202020204" pitchFamily="34" charset="0"/>
              <a:buChar char="•"/>
            </a:pPr>
            <a:r>
              <a:rPr lang="en-US" sz="2400" dirty="0">
                <a:hlinkClick r:id="rId2"/>
              </a:rPr>
              <a:t>FY21 2</a:t>
            </a:r>
            <a:r>
              <a:rPr lang="en-US" sz="2400" baseline="30000" dirty="0">
                <a:hlinkClick r:id="rId2"/>
              </a:rPr>
              <a:t>nd</a:t>
            </a:r>
            <a:r>
              <a:rPr lang="en-US" sz="2400" dirty="0">
                <a:hlinkClick r:id="rId2"/>
              </a:rPr>
              <a:t> Amendment to the MG Program Guidelines – Guidance Doc</a:t>
            </a:r>
          </a:p>
          <a:p>
            <a:pPr marL="742950" lvl="1" indent="-285750">
              <a:spcAft>
                <a:spcPts val="1200"/>
              </a:spcAft>
              <a:buFont typeface="Arial" panose="020B0604020202020204" pitchFamily="34" charset="0"/>
              <a:buChar char="•"/>
            </a:pPr>
            <a:r>
              <a:rPr lang="en-US" sz="2400" dirty="0">
                <a:hlinkClick r:id="rId2"/>
              </a:rPr>
              <a:t>FY21 MG Case File Requirements for Extended Cases</a:t>
            </a:r>
            <a:endParaRPr lang="en-US" sz="2400" dirty="0"/>
          </a:p>
          <a:p>
            <a:pPr marL="742950" lvl="1" indent="-285750">
              <a:spcAft>
                <a:spcPts val="1200"/>
              </a:spcAft>
              <a:buFont typeface="Arial" panose="020B0604020202020204" pitchFamily="34" charset="0"/>
              <a:buChar char="•"/>
            </a:pPr>
            <a:r>
              <a:rPr lang="en-US" sz="2400" dirty="0">
                <a:hlinkClick r:id="rId2"/>
              </a:rPr>
              <a:t>FY21 MG Case File Monitoring Tool for Extended Cases</a:t>
            </a:r>
            <a:endParaRPr lang="en-US" sz="2400" dirty="0"/>
          </a:p>
          <a:p>
            <a:pPr marL="742950" lvl="1" indent="-285750">
              <a:spcAft>
                <a:spcPts val="1200"/>
              </a:spcAft>
              <a:buFont typeface="Arial" panose="020B0604020202020204" pitchFamily="34" charset="0"/>
              <a:buChar char="•"/>
            </a:pPr>
            <a:r>
              <a:rPr lang="en-US" sz="2400" dirty="0">
                <a:hlinkClick r:id="rId2"/>
              </a:rPr>
              <a:t>FY21 MG Adjusted Client Agreement for Extended Cases</a:t>
            </a:r>
            <a:endParaRPr lang="en-US" sz="2400" dirty="0"/>
          </a:p>
        </p:txBody>
      </p:sp>
    </p:spTree>
    <p:extLst>
      <p:ext uri="{BB962C8B-B14F-4D97-AF65-F5344CB8AC3E}">
        <p14:creationId xmlns:p14="http://schemas.microsoft.com/office/powerpoint/2010/main" val="143172762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Rounded Corners 1">
            <a:extLst>
              <a:ext uri="{FF2B5EF4-FFF2-40B4-BE49-F238E27FC236}">
                <a16:creationId xmlns:a16="http://schemas.microsoft.com/office/drawing/2014/main" id="{9DA7B766-BF82-4E6B-93A2-8A0392A54A14}"/>
              </a:ext>
            </a:extLst>
          </p:cNvPr>
          <p:cNvSpPr/>
          <p:nvPr/>
        </p:nvSpPr>
        <p:spPr>
          <a:xfrm>
            <a:off x="966132" y="1520937"/>
            <a:ext cx="10259736" cy="548641"/>
          </a:xfrm>
          <a:prstGeom prst="roundRect">
            <a:avLst/>
          </a:prstGeom>
          <a:solidFill>
            <a:srgbClr val="00765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000" b="1" dirty="0">
                <a:solidFill>
                  <a:schemeClr val="bg1"/>
                </a:solidFill>
                <a:latin typeface="Open Sans" panose="020B0606030504020204" pitchFamily="34" charset="0"/>
                <a:ea typeface="Open Sans" panose="020B0606030504020204" pitchFamily="34" charset="0"/>
                <a:cs typeface="Open Sans" panose="020B0606030504020204" pitchFamily="34" charset="0"/>
              </a:rPr>
              <a:t>First time extensions</a:t>
            </a:r>
          </a:p>
        </p:txBody>
      </p:sp>
      <p:sp>
        <p:nvSpPr>
          <p:cNvPr id="24" name="TextBox 23">
            <a:extLst>
              <a:ext uri="{FF2B5EF4-FFF2-40B4-BE49-F238E27FC236}">
                <a16:creationId xmlns:a16="http://schemas.microsoft.com/office/drawing/2014/main" id="{D50E2047-1DC3-4291-9103-FACE3DBA25B7}"/>
              </a:ext>
            </a:extLst>
          </p:cNvPr>
          <p:cNvSpPr txBox="1"/>
          <p:nvPr/>
        </p:nvSpPr>
        <p:spPr>
          <a:xfrm>
            <a:off x="983887" y="402912"/>
            <a:ext cx="9675059" cy="769441"/>
          </a:xfrm>
          <a:prstGeom prst="rect">
            <a:avLst/>
          </a:prstGeom>
          <a:noFill/>
        </p:spPr>
        <p:txBody>
          <a:bodyPr wrap="square" rtlCol="0">
            <a:spAutoFit/>
          </a:bodyPr>
          <a:lstStyle/>
          <a:p>
            <a:r>
              <a:rPr lang="en-US" sz="4400" b="1" dirty="0">
                <a:latin typeface="Open Sans" panose="020B0606030504020204" pitchFamily="34" charset="0"/>
                <a:ea typeface="Open Sans" panose="020B0606030504020204" pitchFamily="34" charset="0"/>
                <a:cs typeface="Open Sans" panose="020B0606030504020204" pitchFamily="34" charset="0"/>
              </a:rPr>
              <a:t>Extended Services – MRIS </a:t>
            </a:r>
            <a:endParaRPr lang="en-US" sz="4000" b="1" dirty="0">
              <a:latin typeface="Open Sans" panose="020B0606030504020204" pitchFamily="34" charset="0"/>
              <a:ea typeface="Open Sans" panose="020B0606030504020204" pitchFamily="34" charset="0"/>
              <a:cs typeface="Open Sans" panose="020B0606030504020204" pitchFamily="34" charset="0"/>
            </a:endParaRPr>
          </a:p>
        </p:txBody>
      </p:sp>
      <p:sp>
        <p:nvSpPr>
          <p:cNvPr id="4" name="TextBox 3">
            <a:extLst>
              <a:ext uri="{FF2B5EF4-FFF2-40B4-BE49-F238E27FC236}">
                <a16:creationId xmlns:a16="http://schemas.microsoft.com/office/drawing/2014/main" id="{EE11C804-ADEE-4833-BA18-89C4301AB7B8}"/>
              </a:ext>
            </a:extLst>
          </p:cNvPr>
          <p:cNvSpPr txBox="1"/>
          <p:nvPr/>
        </p:nvSpPr>
        <p:spPr>
          <a:xfrm>
            <a:off x="1213455" y="2298570"/>
            <a:ext cx="10139489" cy="1015663"/>
          </a:xfrm>
          <a:prstGeom prst="rect">
            <a:avLst/>
          </a:prstGeom>
          <a:noFill/>
        </p:spPr>
        <p:txBody>
          <a:bodyPr wrap="square" rtlCol="0">
            <a:spAutoFit/>
          </a:bodyPr>
          <a:lstStyle/>
          <a:p>
            <a:pPr marL="285750" indent="-285750">
              <a:spcAft>
                <a:spcPts val="1200"/>
              </a:spcAft>
              <a:buFont typeface="Arial" panose="020B0604020202020204" pitchFamily="34" charset="0"/>
              <a:buChar char="•"/>
            </a:pPr>
            <a:r>
              <a:rPr lang="en-US" sz="2000" dirty="0"/>
              <a:t>To extend a case, complete the Enrollment Extension – Self-Sufficiency Report in MRIS. After 30 days you will need to evaluate the case and determine if the case will be re-extended for another 30-day period or if it will be closed. </a:t>
            </a:r>
          </a:p>
        </p:txBody>
      </p:sp>
      <p:pic>
        <p:nvPicPr>
          <p:cNvPr id="5" name="Picture 4">
            <a:extLst>
              <a:ext uri="{FF2B5EF4-FFF2-40B4-BE49-F238E27FC236}">
                <a16:creationId xmlns:a16="http://schemas.microsoft.com/office/drawing/2014/main" id="{280D6C21-BA5C-47B3-9D14-B9FD4A3B1B4C}"/>
              </a:ext>
            </a:extLst>
          </p:cNvPr>
          <p:cNvPicPr>
            <a:picLocks noChangeAspect="1"/>
          </p:cNvPicPr>
          <p:nvPr/>
        </p:nvPicPr>
        <p:blipFill>
          <a:blip r:embed="rId2"/>
          <a:stretch>
            <a:fillRect/>
          </a:stretch>
        </p:blipFill>
        <p:spPr>
          <a:xfrm>
            <a:off x="1213455" y="3450892"/>
            <a:ext cx="9705975" cy="2419350"/>
          </a:xfrm>
          <a:prstGeom prst="rect">
            <a:avLst/>
          </a:prstGeom>
        </p:spPr>
      </p:pic>
      <p:sp>
        <p:nvSpPr>
          <p:cNvPr id="7" name="Arrow: Left 6">
            <a:extLst>
              <a:ext uri="{FF2B5EF4-FFF2-40B4-BE49-F238E27FC236}">
                <a16:creationId xmlns:a16="http://schemas.microsoft.com/office/drawing/2014/main" id="{1753F121-FF00-4362-A337-A2FF0D20FE47}"/>
              </a:ext>
            </a:extLst>
          </p:cNvPr>
          <p:cNvSpPr/>
          <p:nvPr/>
        </p:nvSpPr>
        <p:spPr>
          <a:xfrm>
            <a:off x="6770670" y="4315510"/>
            <a:ext cx="1263721" cy="484632"/>
          </a:xfrm>
          <a:prstGeom prst="leftArrow">
            <a:avLst/>
          </a:prstGeom>
          <a:solidFill>
            <a:schemeClr val="accent4"/>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9438717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F2A68DDA-51E2-4BD9-A822-E7C1DFE1BAC1}"/>
              </a:ext>
            </a:extLst>
          </p:cNvPr>
          <p:cNvSpPr txBox="1"/>
          <p:nvPr/>
        </p:nvSpPr>
        <p:spPr>
          <a:xfrm>
            <a:off x="633228" y="968693"/>
            <a:ext cx="6660859" cy="769441"/>
          </a:xfrm>
          <a:prstGeom prst="rect">
            <a:avLst/>
          </a:prstGeom>
          <a:noFill/>
        </p:spPr>
        <p:txBody>
          <a:bodyPr wrap="square" rtlCol="0">
            <a:spAutoFit/>
          </a:bodyPr>
          <a:lstStyle/>
          <a:p>
            <a:r>
              <a:rPr lang="en-US" sz="4400" b="1">
                <a:latin typeface="Open Sans" panose="020B0606030504020204" pitchFamily="34" charset="0"/>
                <a:ea typeface="Open Sans" panose="020B0606030504020204" pitchFamily="34" charset="0"/>
                <a:cs typeface="Open Sans" panose="020B0606030504020204" pitchFamily="34" charset="0"/>
              </a:rPr>
              <a:t>Zoom Features</a:t>
            </a:r>
            <a:endParaRPr lang="en-US" sz="4000" b="1">
              <a:latin typeface="Open Sans" panose="020B0606030504020204" pitchFamily="34" charset="0"/>
              <a:ea typeface="Open Sans" panose="020B0606030504020204" pitchFamily="34" charset="0"/>
              <a:cs typeface="Open Sans" panose="020B0606030504020204" pitchFamily="34" charset="0"/>
            </a:endParaRPr>
          </a:p>
        </p:txBody>
      </p:sp>
      <p:sp>
        <p:nvSpPr>
          <p:cNvPr id="3" name="Oval 2">
            <a:extLst>
              <a:ext uri="{FF2B5EF4-FFF2-40B4-BE49-F238E27FC236}">
                <a16:creationId xmlns:a16="http://schemas.microsoft.com/office/drawing/2014/main" id="{46EE2E70-DCD0-4A61-9D3E-EA30AA887672}"/>
              </a:ext>
            </a:extLst>
          </p:cNvPr>
          <p:cNvSpPr/>
          <p:nvPr/>
        </p:nvSpPr>
        <p:spPr>
          <a:xfrm>
            <a:off x="5981350" y="909817"/>
            <a:ext cx="548640" cy="548640"/>
          </a:xfrm>
          <a:prstGeom prst="ellipse">
            <a:avLst/>
          </a:prstGeom>
          <a:solidFill>
            <a:srgbClr val="00765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a:latin typeface="Open Sans" panose="020B0606030504020204" pitchFamily="34" charset="0"/>
                <a:ea typeface="Open Sans" panose="020B0606030504020204" pitchFamily="34" charset="0"/>
                <a:cs typeface="Open Sans" panose="020B0606030504020204" pitchFamily="34" charset="0"/>
              </a:rPr>
              <a:t>1</a:t>
            </a:r>
          </a:p>
        </p:txBody>
      </p:sp>
      <p:sp>
        <p:nvSpPr>
          <p:cNvPr id="4" name="Oval 3">
            <a:extLst>
              <a:ext uri="{FF2B5EF4-FFF2-40B4-BE49-F238E27FC236}">
                <a16:creationId xmlns:a16="http://schemas.microsoft.com/office/drawing/2014/main" id="{8333C72B-2003-456C-ACE1-CDA6C47C154B}"/>
              </a:ext>
            </a:extLst>
          </p:cNvPr>
          <p:cNvSpPr/>
          <p:nvPr/>
        </p:nvSpPr>
        <p:spPr>
          <a:xfrm>
            <a:off x="8189053" y="909817"/>
            <a:ext cx="548640" cy="548640"/>
          </a:xfrm>
          <a:prstGeom prst="ellipse">
            <a:avLst/>
          </a:prstGeom>
          <a:solidFill>
            <a:srgbClr val="00765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a:latin typeface="Open Sans" panose="020B0606030504020204" pitchFamily="34" charset="0"/>
                <a:ea typeface="Open Sans" panose="020B0606030504020204" pitchFamily="34" charset="0"/>
                <a:cs typeface="Open Sans" panose="020B0606030504020204" pitchFamily="34" charset="0"/>
              </a:rPr>
              <a:t>2</a:t>
            </a:r>
          </a:p>
        </p:txBody>
      </p:sp>
      <p:sp>
        <p:nvSpPr>
          <p:cNvPr id="5" name="Oval 4">
            <a:extLst>
              <a:ext uri="{FF2B5EF4-FFF2-40B4-BE49-F238E27FC236}">
                <a16:creationId xmlns:a16="http://schemas.microsoft.com/office/drawing/2014/main" id="{EB6D1EB2-4A6D-4D9E-B7F3-7FE252DA79C8}"/>
              </a:ext>
            </a:extLst>
          </p:cNvPr>
          <p:cNvSpPr/>
          <p:nvPr/>
        </p:nvSpPr>
        <p:spPr>
          <a:xfrm>
            <a:off x="10395357" y="909817"/>
            <a:ext cx="548640" cy="548640"/>
          </a:xfrm>
          <a:prstGeom prst="ellipse">
            <a:avLst/>
          </a:prstGeom>
          <a:solidFill>
            <a:srgbClr val="00765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a:latin typeface="Open Sans" panose="020B0606030504020204" pitchFamily="34" charset="0"/>
                <a:ea typeface="Open Sans" panose="020B0606030504020204" pitchFamily="34" charset="0"/>
                <a:cs typeface="Open Sans" panose="020B0606030504020204" pitchFamily="34" charset="0"/>
              </a:rPr>
              <a:t>3</a:t>
            </a:r>
          </a:p>
        </p:txBody>
      </p:sp>
      <p:sp>
        <p:nvSpPr>
          <p:cNvPr id="6" name="Rectangle: Rounded Corners 5">
            <a:extLst>
              <a:ext uri="{FF2B5EF4-FFF2-40B4-BE49-F238E27FC236}">
                <a16:creationId xmlns:a16="http://schemas.microsoft.com/office/drawing/2014/main" id="{D050446B-A743-4C20-9E9C-5E82EB263774}"/>
              </a:ext>
            </a:extLst>
          </p:cNvPr>
          <p:cNvSpPr/>
          <p:nvPr/>
        </p:nvSpPr>
        <p:spPr>
          <a:xfrm>
            <a:off x="639559" y="2206947"/>
            <a:ext cx="10942842" cy="537173"/>
          </a:xfrm>
          <a:prstGeom prst="roundRect">
            <a:avLst/>
          </a:prstGeom>
          <a:solidFill>
            <a:srgbClr val="00765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7" name="TextBox 6">
            <a:extLst>
              <a:ext uri="{FF2B5EF4-FFF2-40B4-BE49-F238E27FC236}">
                <a16:creationId xmlns:a16="http://schemas.microsoft.com/office/drawing/2014/main" id="{381FC18D-3CE4-40A5-9178-17FED8F1589F}"/>
              </a:ext>
            </a:extLst>
          </p:cNvPr>
          <p:cNvSpPr txBox="1"/>
          <p:nvPr/>
        </p:nvSpPr>
        <p:spPr>
          <a:xfrm>
            <a:off x="5915916" y="1568857"/>
            <a:ext cx="679508" cy="338554"/>
          </a:xfrm>
          <a:prstGeom prst="rect">
            <a:avLst/>
          </a:prstGeom>
          <a:noFill/>
        </p:spPr>
        <p:txBody>
          <a:bodyPr wrap="square" rtlCol="0">
            <a:spAutoFit/>
          </a:bodyPr>
          <a:lstStyle/>
          <a:p>
            <a:r>
              <a:rPr lang="en-US" sz="1600">
                <a:latin typeface="Open Sans" panose="020B0606030504020204" pitchFamily="34" charset="0"/>
                <a:ea typeface="Open Sans" panose="020B0606030504020204" pitchFamily="34" charset="0"/>
                <a:cs typeface="Open Sans" panose="020B0606030504020204" pitchFamily="34" charset="0"/>
              </a:rPr>
              <a:t>Chat</a:t>
            </a:r>
          </a:p>
        </p:txBody>
      </p:sp>
      <p:sp>
        <p:nvSpPr>
          <p:cNvPr id="8" name="TextBox 7">
            <a:extLst>
              <a:ext uri="{FF2B5EF4-FFF2-40B4-BE49-F238E27FC236}">
                <a16:creationId xmlns:a16="http://schemas.microsoft.com/office/drawing/2014/main" id="{5AAF7F9D-9406-4702-9C38-2D78212704EB}"/>
              </a:ext>
            </a:extLst>
          </p:cNvPr>
          <p:cNvSpPr txBox="1"/>
          <p:nvPr/>
        </p:nvSpPr>
        <p:spPr>
          <a:xfrm>
            <a:off x="8123619" y="1568857"/>
            <a:ext cx="679508" cy="338554"/>
          </a:xfrm>
          <a:prstGeom prst="rect">
            <a:avLst/>
          </a:prstGeom>
          <a:noFill/>
        </p:spPr>
        <p:txBody>
          <a:bodyPr wrap="square" rtlCol="0">
            <a:spAutoFit/>
          </a:bodyPr>
          <a:lstStyle/>
          <a:p>
            <a:r>
              <a:rPr lang="en-US" sz="1600">
                <a:latin typeface="Open Sans" panose="020B0606030504020204" pitchFamily="34" charset="0"/>
                <a:ea typeface="Open Sans" panose="020B0606030504020204" pitchFamily="34" charset="0"/>
                <a:cs typeface="Open Sans" panose="020B0606030504020204" pitchFamily="34" charset="0"/>
              </a:rPr>
              <a:t>Q&amp;A</a:t>
            </a:r>
          </a:p>
        </p:txBody>
      </p:sp>
      <p:sp>
        <p:nvSpPr>
          <p:cNvPr id="9" name="TextBox 8">
            <a:extLst>
              <a:ext uri="{FF2B5EF4-FFF2-40B4-BE49-F238E27FC236}">
                <a16:creationId xmlns:a16="http://schemas.microsoft.com/office/drawing/2014/main" id="{D9B3A551-F144-424F-A417-E2F297ADDD0F}"/>
              </a:ext>
            </a:extLst>
          </p:cNvPr>
          <p:cNvSpPr txBox="1"/>
          <p:nvPr/>
        </p:nvSpPr>
        <p:spPr>
          <a:xfrm>
            <a:off x="10043788" y="1568857"/>
            <a:ext cx="1251778" cy="338554"/>
          </a:xfrm>
          <a:prstGeom prst="rect">
            <a:avLst/>
          </a:prstGeom>
          <a:noFill/>
        </p:spPr>
        <p:txBody>
          <a:bodyPr wrap="square" rtlCol="0">
            <a:spAutoFit/>
          </a:bodyPr>
          <a:lstStyle/>
          <a:p>
            <a:r>
              <a:rPr lang="en-US" sz="1600">
                <a:latin typeface="Open Sans" panose="020B0606030504020204" pitchFamily="34" charset="0"/>
                <a:ea typeface="Open Sans" panose="020B0606030504020204" pitchFamily="34" charset="0"/>
                <a:cs typeface="Open Sans" panose="020B0606030504020204" pitchFamily="34" charset="0"/>
              </a:rPr>
              <a:t>Raise Hand</a:t>
            </a:r>
          </a:p>
        </p:txBody>
      </p:sp>
      <p:sp>
        <p:nvSpPr>
          <p:cNvPr id="10" name="Rectangle: Rounded Corners 9">
            <a:extLst>
              <a:ext uri="{FF2B5EF4-FFF2-40B4-BE49-F238E27FC236}">
                <a16:creationId xmlns:a16="http://schemas.microsoft.com/office/drawing/2014/main" id="{1B474D73-94F3-4C13-B6B4-BFD5BEDB9FA1}"/>
              </a:ext>
            </a:extLst>
          </p:cNvPr>
          <p:cNvSpPr/>
          <p:nvPr/>
        </p:nvSpPr>
        <p:spPr>
          <a:xfrm>
            <a:off x="633228" y="3043656"/>
            <a:ext cx="10949173" cy="3323588"/>
          </a:xfrm>
          <a:prstGeom prst="roundRect">
            <a:avLst/>
          </a:prstGeom>
          <a:solidFill>
            <a:schemeClr val="bg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2000">
              <a:solidFill>
                <a:schemeClr val="tx1"/>
              </a:solidFill>
            </a:endParaRPr>
          </a:p>
        </p:txBody>
      </p:sp>
      <p:sp>
        <p:nvSpPr>
          <p:cNvPr id="11" name="TextBox 10">
            <a:extLst>
              <a:ext uri="{FF2B5EF4-FFF2-40B4-BE49-F238E27FC236}">
                <a16:creationId xmlns:a16="http://schemas.microsoft.com/office/drawing/2014/main" id="{C89720BA-B21D-4DA2-A2AA-A89F58EBC414}"/>
              </a:ext>
            </a:extLst>
          </p:cNvPr>
          <p:cNvSpPr txBox="1"/>
          <p:nvPr/>
        </p:nvSpPr>
        <p:spPr>
          <a:xfrm>
            <a:off x="1151530" y="3496640"/>
            <a:ext cx="6904139" cy="1569660"/>
          </a:xfrm>
          <a:prstGeom prst="rect">
            <a:avLst/>
          </a:prstGeom>
          <a:noFill/>
        </p:spPr>
        <p:txBody>
          <a:bodyPr wrap="square" rtlCol="0">
            <a:spAutoFit/>
          </a:bodyPr>
          <a:lstStyle/>
          <a:p>
            <a:r>
              <a:rPr lang="en-US" sz="2400" b="1" dirty="0">
                <a:latin typeface="Open Sans" panose="020B0606030504020204" pitchFamily="34" charset="0"/>
                <a:ea typeface="Open Sans" panose="020B0606030504020204" pitchFamily="34" charset="0"/>
                <a:cs typeface="Open Sans" panose="020B0606030504020204" pitchFamily="34" charset="0"/>
              </a:rPr>
              <a:t>Interact with presenters and attendees by:</a:t>
            </a:r>
          </a:p>
          <a:p>
            <a:endParaRPr lang="en-US" sz="2400" dirty="0">
              <a:latin typeface="Open Sans" panose="020B0606030504020204" pitchFamily="34" charset="0"/>
              <a:ea typeface="Open Sans" panose="020B0606030504020204" pitchFamily="34" charset="0"/>
              <a:cs typeface="Open Sans" panose="020B0606030504020204" pitchFamily="34" charset="0"/>
            </a:endParaRPr>
          </a:p>
          <a:p>
            <a:pPr marL="285750" indent="-285750">
              <a:buFont typeface="Arial" panose="020B0604020202020204" pitchFamily="34" charset="0"/>
              <a:buChar char="•"/>
            </a:pPr>
            <a:r>
              <a:rPr lang="en-US" sz="2400" dirty="0">
                <a:latin typeface="Open Sans" panose="020B0606030504020204" pitchFamily="34" charset="0"/>
                <a:ea typeface="Open Sans" panose="020B0606030504020204" pitchFamily="34" charset="0"/>
                <a:cs typeface="Open Sans" panose="020B0606030504020204" pitchFamily="34" charset="0"/>
              </a:rPr>
              <a:t>Typing into the chat box</a:t>
            </a:r>
          </a:p>
          <a:p>
            <a:pPr marL="285750" indent="-285750">
              <a:buFont typeface="Arial" panose="020B0604020202020204" pitchFamily="34" charset="0"/>
              <a:buChar char="•"/>
            </a:pPr>
            <a:r>
              <a:rPr lang="en-US" sz="2400" dirty="0">
                <a:latin typeface="Open Sans" panose="020B0606030504020204" pitchFamily="34" charset="0"/>
                <a:ea typeface="Open Sans" panose="020B0606030504020204" pitchFamily="34" charset="0"/>
                <a:cs typeface="Open Sans" panose="020B0606030504020204" pitchFamily="34" charset="0"/>
              </a:rPr>
              <a:t>Raising your hand</a:t>
            </a:r>
          </a:p>
        </p:txBody>
      </p:sp>
      <p:grpSp>
        <p:nvGrpSpPr>
          <p:cNvPr id="22" name="Group 21">
            <a:extLst>
              <a:ext uri="{FF2B5EF4-FFF2-40B4-BE49-F238E27FC236}">
                <a16:creationId xmlns:a16="http://schemas.microsoft.com/office/drawing/2014/main" id="{85975A4F-2062-4626-BB88-A3AD7D38D795}"/>
              </a:ext>
            </a:extLst>
          </p:cNvPr>
          <p:cNvGrpSpPr/>
          <p:nvPr/>
        </p:nvGrpSpPr>
        <p:grpSpPr>
          <a:xfrm>
            <a:off x="9627132" y="4705450"/>
            <a:ext cx="2085090" cy="2002501"/>
            <a:chOff x="4997227" y="1643928"/>
            <a:chExt cx="2610486" cy="2507086"/>
          </a:xfrm>
        </p:grpSpPr>
        <p:sp>
          <p:nvSpPr>
            <p:cNvPr id="23" name="Rectangle 22">
              <a:extLst>
                <a:ext uri="{FF2B5EF4-FFF2-40B4-BE49-F238E27FC236}">
                  <a16:creationId xmlns:a16="http://schemas.microsoft.com/office/drawing/2014/main" id="{C5E1F698-709B-4F34-A235-2E5579DE10B9}"/>
                </a:ext>
              </a:extLst>
            </p:cNvPr>
            <p:cNvSpPr/>
            <p:nvPr/>
          </p:nvSpPr>
          <p:spPr>
            <a:xfrm rot="20652980">
              <a:off x="5109241" y="1643928"/>
              <a:ext cx="2498472" cy="2131573"/>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ight Triangle 23">
              <a:extLst>
                <a:ext uri="{FF2B5EF4-FFF2-40B4-BE49-F238E27FC236}">
                  <a16:creationId xmlns:a16="http://schemas.microsoft.com/office/drawing/2014/main" id="{3441223A-8DFF-40BE-983F-0CD24BD03E2C}"/>
                </a:ext>
              </a:extLst>
            </p:cNvPr>
            <p:cNvSpPr/>
            <p:nvPr/>
          </p:nvSpPr>
          <p:spPr>
            <a:xfrm rot="10043461">
              <a:off x="5394686" y="3743931"/>
              <a:ext cx="427686" cy="274048"/>
            </a:xfrm>
            <a:prstGeom prst="rtTriangl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a:extLst>
                <a:ext uri="{FF2B5EF4-FFF2-40B4-BE49-F238E27FC236}">
                  <a16:creationId xmlns:a16="http://schemas.microsoft.com/office/drawing/2014/main" id="{966361BC-B985-46A7-965C-9955FFE6A6B3}"/>
                </a:ext>
              </a:extLst>
            </p:cNvPr>
            <p:cNvSpPr/>
            <p:nvPr/>
          </p:nvSpPr>
          <p:spPr>
            <a:xfrm rot="1199968">
              <a:off x="5233601" y="3873286"/>
              <a:ext cx="584878" cy="27772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25">
              <a:extLst>
                <a:ext uri="{FF2B5EF4-FFF2-40B4-BE49-F238E27FC236}">
                  <a16:creationId xmlns:a16="http://schemas.microsoft.com/office/drawing/2014/main" id="{49912B24-FB96-4EFD-8C9B-10C093D4A11A}"/>
                </a:ext>
              </a:extLst>
            </p:cNvPr>
            <p:cNvSpPr/>
            <p:nvPr/>
          </p:nvSpPr>
          <p:spPr>
            <a:xfrm rot="20673065">
              <a:off x="4997227" y="1740977"/>
              <a:ext cx="584878" cy="277728"/>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7" name="TextBox 26">
            <a:extLst>
              <a:ext uri="{FF2B5EF4-FFF2-40B4-BE49-F238E27FC236}">
                <a16:creationId xmlns:a16="http://schemas.microsoft.com/office/drawing/2014/main" id="{45F75A25-2FF4-4C33-95D8-D05E8BCE7225}"/>
              </a:ext>
            </a:extLst>
          </p:cNvPr>
          <p:cNvSpPr txBox="1"/>
          <p:nvPr/>
        </p:nvSpPr>
        <p:spPr>
          <a:xfrm rot="20686718">
            <a:off x="9877504" y="5044104"/>
            <a:ext cx="1729704" cy="1077218"/>
          </a:xfrm>
          <a:prstGeom prst="rect">
            <a:avLst/>
          </a:prstGeom>
          <a:noFill/>
        </p:spPr>
        <p:txBody>
          <a:bodyPr wrap="square" rtlCol="0">
            <a:spAutoFit/>
          </a:bodyPr>
          <a:lstStyle/>
          <a:p>
            <a:pPr algn="ctr"/>
            <a:r>
              <a:rPr lang="en-US" sz="1600">
                <a:latin typeface="Open Sans" panose="020B0606030504020204" pitchFamily="34" charset="0"/>
                <a:ea typeface="Open Sans" panose="020B0606030504020204" pitchFamily="34" charset="0"/>
                <a:cs typeface="Open Sans" panose="020B0606030504020204" pitchFamily="34" charset="0"/>
              </a:rPr>
              <a:t>The Zoom toolbar is at the bottom of your screen!</a:t>
            </a:r>
          </a:p>
        </p:txBody>
      </p:sp>
    </p:spTree>
    <p:extLst>
      <p:ext uri="{BB962C8B-B14F-4D97-AF65-F5344CB8AC3E}">
        <p14:creationId xmlns:p14="http://schemas.microsoft.com/office/powerpoint/2010/main" val="45997095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Rounded Corners 1">
            <a:extLst>
              <a:ext uri="{FF2B5EF4-FFF2-40B4-BE49-F238E27FC236}">
                <a16:creationId xmlns:a16="http://schemas.microsoft.com/office/drawing/2014/main" id="{9DA7B766-BF82-4E6B-93A2-8A0392A54A14}"/>
              </a:ext>
            </a:extLst>
          </p:cNvPr>
          <p:cNvSpPr/>
          <p:nvPr/>
        </p:nvSpPr>
        <p:spPr>
          <a:xfrm>
            <a:off x="966132" y="1520937"/>
            <a:ext cx="10259736" cy="548641"/>
          </a:xfrm>
          <a:prstGeom prst="roundRect">
            <a:avLst/>
          </a:prstGeom>
          <a:solidFill>
            <a:srgbClr val="00765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000" b="1" dirty="0">
                <a:solidFill>
                  <a:schemeClr val="bg1"/>
                </a:solidFill>
                <a:latin typeface="Open Sans" panose="020B0606030504020204" pitchFamily="34" charset="0"/>
                <a:ea typeface="Open Sans" panose="020B0606030504020204" pitchFamily="34" charset="0"/>
                <a:cs typeface="Open Sans" panose="020B0606030504020204" pitchFamily="34" charset="0"/>
              </a:rPr>
              <a:t>To re-extend a case</a:t>
            </a:r>
          </a:p>
        </p:txBody>
      </p:sp>
      <p:sp>
        <p:nvSpPr>
          <p:cNvPr id="24" name="TextBox 23">
            <a:extLst>
              <a:ext uri="{FF2B5EF4-FFF2-40B4-BE49-F238E27FC236}">
                <a16:creationId xmlns:a16="http://schemas.microsoft.com/office/drawing/2014/main" id="{D50E2047-1DC3-4291-9103-FACE3DBA25B7}"/>
              </a:ext>
            </a:extLst>
          </p:cNvPr>
          <p:cNvSpPr txBox="1"/>
          <p:nvPr/>
        </p:nvSpPr>
        <p:spPr>
          <a:xfrm>
            <a:off x="983887" y="402912"/>
            <a:ext cx="9675059" cy="769441"/>
          </a:xfrm>
          <a:prstGeom prst="rect">
            <a:avLst/>
          </a:prstGeom>
          <a:noFill/>
        </p:spPr>
        <p:txBody>
          <a:bodyPr wrap="square" rtlCol="0">
            <a:spAutoFit/>
          </a:bodyPr>
          <a:lstStyle/>
          <a:p>
            <a:r>
              <a:rPr lang="en-US" sz="4400" b="1" dirty="0">
                <a:latin typeface="Open Sans" panose="020B0606030504020204" pitchFamily="34" charset="0"/>
                <a:ea typeface="Open Sans" panose="020B0606030504020204" pitchFamily="34" charset="0"/>
                <a:cs typeface="Open Sans" panose="020B0606030504020204" pitchFamily="34" charset="0"/>
              </a:rPr>
              <a:t>Extended Services - MRIS</a:t>
            </a:r>
            <a:endParaRPr lang="en-US" sz="4000" b="1" dirty="0">
              <a:latin typeface="Open Sans" panose="020B0606030504020204" pitchFamily="34" charset="0"/>
              <a:ea typeface="Open Sans" panose="020B0606030504020204" pitchFamily="34" charset="0"/>
              <a:cs typeface="Open Sans" panose="020B0606030504020204" pitchFamily="34" charset="0"/>
            </a:endParaRPr>
          </a:p>
        </p:txBody>
      </p:sp>
      <p:sp>
        <p:nvSpPr>
          <p:cNvPr id="4" name="TextBox 3">
            <a:extLst>
              <a:ext uri="{FF2B5EF4-FFF2-40B4-BE49-F238E27FC236}">
                <a16:creationId xmlns:a16="http://schemas.microsoft.com/office/drawing/2014/main" id="{EE11C804-ADEE-4833-BA18-89C4301AB7B8}"/>
              </a:ext>
            </a:extLst>
          </p:cNvPr>
          <p:cNvSpPr txBox="1"/>
          <p:nvPr/>
        </p:nvSpPr>
        <p:spPr>
          <a:xfrm>
            <a:off x="1311577" y="2300496"/>
            <a:ext cx="9774239" cy="707886"/>
          </a:xfrm>
          <a:prstGeom prst="rect">
            <a:avLst/>
          </a:prstGeom>
          <a:noFill/>
        </p:spPr>
        <p:txBody>
          <a:bodyPr wrap="square" rtlCol="0">
            <a:spAutoFit/>
          </a:bodyPr>
          <a:lstStyle/>
          <a:p>
            <a:pPr marL="285750" indent="-285750">
              <a:spcAft>
                <a:spcPts val="1200"/>
              </a:spcAft>
              <a:buFont typeface="Arial" panose="020B0604020202020204" pitchFamily="34" charset="0"/>
              <a:buChar char="•"/>
            </a:pPr>
            <a:r>
              <a:rPr lang="en-US" sz="2000" dirty="0"/>
              <a:t>To re-extend a case, complete the Enrollment Extension – Self Sufficiency Report in MRIS just as you did for the initial extension. This time you will say this is a “re-extension”. </a:t>
            </a:r>
          </a:p>
        </p:txBody>
      </p:sp>
      <p:grpSp>
        <p:nvGrpSpPr>
          <p:cNvPr id="6" name="Group 5">
            <a:extLst>
              <a:ext uri="{FF2B5EF4-FFF2-40B4-BE49-F238E27FC236}">
                <a16:creationId xmlns:a16="http://schemas.microsoft.com/office/drawing/2014/main" id="{BEF28631-34AA-4CE9-82B8-D136B28F4AAC}"/>
              </a:ext>
            </a:extLst>
          </p:cNvPr>
          <p:cNvGrpSpPr/>
          <p:nvPr/>
        </p:nvGrpSpPr>
        <p:grpSpPr>
          <a:xfrm>
            <a:off x="1311577" y="3429000"/>
            <a:ext cx="10648193" cy="2077948"/>
            <a:chOff x="1311577" y="3429000"/>
            <a:chExt cx="10648193" cy="2077948"/>
          </a:xfrm>
        </p:grpSpPr>
        <p:pic>
          <p:nvPicPr>
            <p:cNvPr id="3" name="Picture 2">
              <a:extLst>
                <a:ext uri="{FF2B5EF4-FFF2-40B4-BE49-F238E27FC236}">
                  <a16:creationId xmlns:a16="http://schemas.microsoft.com/office/drawing/2014/main" id="{23CECDF9-55A9-41E9-8118-386DD01571B5}"/>
                </a:ext>
              </a:extLst>
            </p:cNvPr>
            <p:cNvPicPr>
              <a:picLocks noChangeAspect="1"/>
            </p:cNvPicPr>
            <p:nvPr/>
          </p:nvPicPr>
          <p:blipFill>
            <a:blip r:embed="rId2"/>
            <a:stretch>
              <a:fillRect/>
            </a:stretch>
          </p:blipFill>
          <p:spPr>
            <a:xfrm>
              <a:off x="1311577" y="3562350"/>
              <a:ext cx="9568845" cy="1944598"/>
            </a:xfrm>
            <a:prstGeom prst="rect">
              <a:avLst/>
            </a:prstGeom>
          </p:spPr>
        </p:pic>
        <p:sp>
          <p:nvSpPr>
            <p:cNvPr id="5" name="Arrow: Left 4">
              <a:extLst>
                <a:ext uri="{FF2B5EF4-FFF2-40B4-BE49-F238E27FC236}">
                  <a16:creationId xmlns:a16="http://schemas.microsoft.com/office/drawing/2014/main" id="{F95E1A0E-8DA0-4F03-98AF-2C74E1F21DD4}"/>
                </a:ext>
              </a:extLst>
            </p:cNvPr>
            <p:cNvSpPr/>
            <p:nvPr/>
          </p:nvSpPr>
          <p:spPr>
            <a:xfrm>
              <a:off x="6318607" y="3429000"/>
              <a:ext cx="978408" cy="484632"/>
            </a:xfrm>
            <a:prstGeom prst="leftArrow">
              <a:avLst/>
            </a:prstGeom>
            <a:solidFill>
              <a:schemeClr val="accent4"/>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Arrow: Left 7">
              <a:extLst>
                <a:ext uri="{FF2B5EF4-FFF2-40B4-BE49-F238E27FC236}">
                  <a16:creationId xmlns:a16="http://schemas.microsoft.com/office/drawing/2014/main" id="{43C65FA5-3615-43DF-B4A2-A8D3C0C39512}"/>
                </a:ext>
              </a:extLst>
            </p:cNvPr>
            <p:cNvSpPr/>
            <p:nvPr/>
          </p:nvSpPr>
          <p:spPr>
            <a:xfrm>
              <a:off x="11085816" y="4890499"/>
              <a:ext cx="873954" cy="382556"/>
            </a:xfrm>
            <a:prstGeom prst="leftArrow">
              <a:avLst/>
            </a:prstGeom>
            <a:solidFill>
              <a:schemeClr val="accent4"/>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Arrow: Left 8">
              <a:extLst>
                <a:ext uri="{FF2B5EF4-FFF2-40B4-BE49-F238E27FC236}">
                  <a16:creationId xmlns:a16="http://schemas.microsoft.com/office/drawing/2014/main" id="{901CCCF0-A81E-46AF-932A-76419F3DF326}"/>
                </a:ext>
              </a:extLst>
            </p:cNvPr>
            <p:cNvSpPr/>
            <p:nvPr/>
          </p:nvSpPr>
          <p:spPr>
            <a:xfrm>
              <a:off x="11085816" y="4405867"/>
              <a:ext cx="873954" cy="382556"/>
            </a:xfrm>
            <a:prstGeom prst="leftArrow">
              <a:avLst/>
            </a:prstGeom>
            <a:solidFill>
              <a:schemeClr val="accent4"/>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196109557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Rounded Corners 1">
            <a:extLst>
              <a:ext uri="{FF2B5EF4-FFF2-40B4-BE49-F238E27FC236}">
                <a16:creationId xmlns:a16="http://schemas.microsoft.com/office/drawing/2014/main" id="{9DA7B766-BF82-4E6B-93A2-8A0392A54A14}"/>
              </a:ext>
            </a:extLst>
          </p:cNvPr>
          <p:cNvSpPr/>
          <p:nvPr/>
        </p:nvSpPr>
        <p:spPr>
          <a:xfrm>
            <a:off x="966132" y="1520937"/>
            <a:ext cx="10259736" cy="548641"/>
          </a:xfrm>
          <a:prstGeom prst="roundRect">
            <a:avLst/>
          </a:prstGeom>
          <a:solidFill>
            <a:srgbClr val="00765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000" b="1" dirty="0">
                <a:solidFill>
                  <a:schemeClr val="bg1"/>
                </a:solidFill>
                <a:latin typeface="Open Sans" panose="020B0606030504020204" pitchFamily="34" charset="0"/>
                <a:ea typeface="Open Sans" panose="020B0606030504020204" pitchFamily="34" charset="0"/>
                <a:cs typeface="Open Sans" panose="020B0606030504020204" pitchFamily="34" charset="0"/>
              </a:rPr>
              <a:t>To close an extended case</a:t>
            </a:r>
          </a:p>
        </p:txBody>
      </p:sp>
      <p:sp>
        <p:nvSpPr>
          <p:cNvPr id="24" name="TextBox 23">
            <a:extLst>
              <a:ext uri="{FF2B5EF4-FFF2-40B4-BE49-F238E27FC236}">
                <a16:creationId xmlns:a16="http://schemas.microsoft.com/office/drawing/2014/main" id="{D50E2047-1DC3-4291-9103-FACE3DBA25B7}"/>
              </a:ext>
            </a:extLst>
          </p:cNvPr>
          <p:cNvSpPr txBox="1"/>
          <p:nvPr/>
        </p:nvSpPr>
        <p:spPr>
          <a:xfrm>
            <a:off x="983887" y="402912"/>
            <a:ext cx="9675059" cy="769441"/>
          </a:xfrm>
          <a:prstGeom prst="rect">
            <a:avLst/>
          </a:prstGeom>
          <a:noFill/>
        </p:spPr>
        <p:txBody>
          <a:bodyPr wrap="square" rtlCol="0">
            <a:spAutoFit/>
          </a:bodyPr>
          <a:lstStyle/>
          <a:p>
            <a:r>
              <a:rPr lang="en-US" sz="4400" b="1" dirty="0">
                <a:latin typeface="Open Sans" panose="020B0606030504020204" pitchFamily="34" charset="0"/>
                <a:ea typeface="Open Sans" panose="020B0606030504020204" pitchFamily="34" charset="0"/>
                <a:cs typeface="Open Sans" panose="020B0606030504020204" pitchFamily="34" charset="0"/>
              </a:rPr>
              <a:t>Extended Services - MRIS</a:t>
            </a:r>
            <a:endParaRPr lang="en-US" sz="4000" b="1" dirty="0">
              <a:latin typeface="Open Sans" panose="020B0606030504020204" pitchFamily="34" charset="0"/>
              <a:ea typeface="Open Sans" panose="020B0606030504020204" pitchFamily="34" charset="0"/>
              <a:cs typeface="Open Sans" panose="020B0606030504020204" pitchFamily="34" charset="0"/>
            </a:endParaRPr>
          </a:p>
        </p:txBody>
      </p:sp>
      <p:sp>
        <p:nvSpPr>
          <p:cNvPr id="4" name="TextBox 3">
            <a:extLst>
              <a:ext uri="{FF2B5EF4-FFF2-40B4-BE49-F238E27FC236}">
                <a16:creationId xmlns:a16="http://schemas.microsoft.com/office/drawing/2014/main" id="{EE11C804-ADEE-4833-BA18-89C4301AB7B8}"/>
              </a:ext>
            </a:extLst>
          </p:cNvPr>
          <p:cNvSpPr txBox="1"/>
          <p:nvPr/>
        </p:nvSpPr>
        <p:spPr>
          <a:xfrm>
            <a:off x="874409" y="2239883"/>
            <a:ext cx="10351460" cy="1631216"/>
          </a:xfrm>
          <a:prstGeom prst="rect">
            <a:avLst/>
          </a:prstGeom>
          <a:noFill/>
        </p:spPr>
        <p:txBody>
          <a:bodyPr wrap="square" rtlCol="0">
            <a:spAutoFit/>
          </a:bodyPr>
          <a:lstStyle/>
          <a:p>
            <a:pPr marL="285750" indent="-285750">
              <a:spcAft>
                <a:spcPts val="1200"/>
              </a:spcAft>
              <a:buFont typeface="Arial" panose="020B0604020202020204" pitchFamily="34" charset="0"/>
              <a:buChar char="•"/>
            </a:pPr>
            <a:r>
              <a:rPr lang="en-US" sz="2000" dirty="0"/>
              <a:t>The close out report allows USCCB to collect the final employment and self-sufficiency information for the case. If a case is being closed, you will go into MRIS and complete another Enrollment Extension - Self-Sufficiency Report. When it asks you if this is an extension request you would select "no" and complete the rest of the requested fields. This show us that this case is no longer receiving extended services. </a:t>
            </a:r>
          </a:p>
        </p:txBody>
      </p:sp>
      <p:pic>
        <p:nvPicPr>
          <p:cNvPr id="3" name="Picture 2">
            <a:extLst>
              <a:ext uri="{FF2B5EF4-FFF2-40B4-BE49-F238E27FC236}">
                <a16:creationId xmlns:a16="http://schemas.microsoft.com/office/drawing/2014/main" id="{E5B23712-2FB6-4AC5-818C-2565DD3BAB8B}"/>
              </a:ext>
            </a:extLst>
          </p:cNvPr>
          <p:cNvPicPr>
            <a:picLocks noChangeAspect="1"/>
          </p:cNvPicPr>
          <p:nvPr/>
        </p:nvPicPr>
        <p:blipFill>
          <a:blip r:embed="rId2"/>
          <a:stretch>
            <a:fillRect/>
          </a:stretch>
        </p:blipFill>
        <p:spPr>
          <a:xfrm>
            <a:off x="874409" y="4349180"/>
            <a:ext cx="10484494" cy="1734567"/>
          </a:xfrm>
          <a:prstGeom prst="rect">
            <a:avLst/>
          </a:prstGeom>
        </p:spPr>
      </p:pic>
      <p:sp>
        <p:nvSpPr>
          <p:cNvPr id="6" name="Arrow: Left 5">
            <a:extLst>
              <a:ext uri="{FF2B5EF4-FFF2-40B4-BE49-F238E27FC236}">
                <a16:creationId xmlns:a16="http://schemas.microsoft.com/office/drawing/2014/main" id="{5F34B14B-DBBA-4F4E-A7BC-B065E09244E2}"/>
              </a:ext>
            </a:extLst>
          </p:cNvPr>
          <p:cNvSpPr/>
          <p:nvPr/>
        </p:nvSpPr>
        <p:spPr>
          <a:xfrm>
            <a:off x="6390526" y="5337063"/>
            <a:ext cx="978408" cy="484632"/>
          </a:xfrm>
          <a:prstGeom prst="leftArrow">
            <a:avLst/>
          </a:prstGeom>
          <a:solidFill>
            <a:schemeClr val="accent4"/>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57395798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56CD7BFE-BFB4-405B-9E44-63B1B9EB0355}"/>
              </a:ext>
            </a:extLst>
          </p:cNvPr>
          <p:cNvSpPr txBox="1"/>
          <p:nvPr/>
        </p:nvSpPr>
        <p:spPr>
          <a:xfrm>
            <a:off x="2765568" y="1317357"/>
            <a:ext cx="6660859" cy="923330"/>
          </a:xfrm>
          <a:prstGeom prst="rect">
            <a:avLst/>
          </a:prstGeom>
          <a:noFill/>
        </p:spPr>
        <p:txBody>
          <a:bodyPr wrap="square" rtlCol="0">
            <a:spAutoFit/>
          </a:bodyPr>
          <a:lstStyle/>
          <a:p>
            <a:pPr algn="ctr"/>
            <a:r>
              <a:rPr lang="en-US" sz="5400" b="1">
                <a:latin typeface="Open Sans" panose="020B0606030504020204" pitchFamily="34" charset="0"/>
                <a:ea typeface="Open Sans" panose="020B0606030504020204" pitchFamily="34" charset="0"/>
                <a:cs typeface="Open Sans" panose="020B0606030504020204" pitchFamily="34" charset="0"/>
              </a:rPr>
              <a:t>Thank you!</a:t>
            </a:r>
            <a:endParaRPr lang="en-US" sz="4800" b="1">
              <a:latin typeface="Open Sans" panose="020B0606030504020204" pitchFamily="34" charset="0"/>
              <a:ea typeface="Open Sans" panose="020B0606030504020204" pitchFamily="34" charset="0"/>
              <a:cs typeface="Open Sans" panose="020B0606030504020204" pitchFamily="34" charset="0"/>
            </a:endParaRPr>
          </a:p>
        </p:txBody>
      </p:sp>
      <p:sp>
        <p:nvSpPr>
          <p:cNvPr id="12" name="Rectangle: Rounded Corners 11">
            <a:extLst>
              <a:ext uri="{FF2B5EF4-FFF2-40B4-BE49-F238E27FC236}">
                <a16:creationId xmlns:a16="http://schemas.microsoft.com/office/drawing/2014/main" id="{EB7CD940-D83F-4B39-8B6D-EEBF34DB40FF}"/>
              </a:ext>
            </a:extLst>
          </p:cNvPr>
          <p:cNvSpPr/>
          <p:nvPr/>
        </p:nvSpPr>
        <p:spPr>
          <a:xfrm>
            <a:off x="3344410" y="2496935"/>
            <a:ext cx="5503178" cy="553030"/>
          </a:xfrm>
          <a:prstGeom prst="roundRect">
            <a:avLst/>
          </a:prstGeom>
          <a:solidFill>
            <a:schemeClr val="bg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latin typeface="Open Sans" panose="020B0606030504020204" pitchFamily="34" charset="0"/>
              <a:ea typeface="Open Sans" panose="020B0606030504020204" pitchFamily="34" charset="0"/>
              <a:cs typeface="Open Sans" panose="020B0606030504020204" pitchFamily="34" charset="0"/>
            </a:endParaRPr>
          </a:p>
        </p:txBody>
      </p:sp>
      <p:sp>
        <p:nvSpPr>
          <p:cNvPr id="9" name="Rectangle 8">
            <a:extLst>
              <a:ext uri="{FF2B5EF4-FFF2-40B4-BE49-F238E27FC236}">
                <a16:creationId xmlns:a16="http://schemas.microsoft.com/office/drawing/2014/main" id="{535BDEDD-83DC-421D-898C-03530294D5A5}"/>
              </a:ext>
            </a:extLst>
          </p:cNvPr>
          <p:cNvSpPr/>
          <p:nvPr/>
        </p:nvSpPr>
        <p:spPr>
          <a:xfrm>
            <a:off x="2415193" y="2240687"/>
            <a:ext cx="7361613" cy="2778699"/>
          </a:xfrm>
          <a:prstGeom prst="rect">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Rounded Corners 12">
            <a:extLst>
              <a:ext uri="{FF2B5EF4-FFF2-40B4-BE49-F238E27FC236}">
                <a16:creationId xmlns:a16="http://schemas.microsoft.com/office/drawing/2014/main" id="{7C7E9B28-0CE0-4652-9960-B056F416D3AC}"/>
              </a:ext>
            </a:extLst>
          </p:cNvPr>
          <p:cNvSpPr/>
          <p:nvPr/>
        </p:nvSpPr>
        <p:spPr>
          <a:xfrm>
            <a:off x="3344410" y="3306212"/>
            <a:ext cx="1705761" cy="1317191"/>
          </a:xfrm>
          <a:prstGeom prst="roundRect">
            <a:avLst/>
          </a:prstGeom>
          <a:solidFill>
            <a:schemeClr val="bg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latin typeface="Open Sans" panose="020B0606030504020204" pitchFamily="34" charset="0"/>
              <a:ea typeface="Open Sans" panose="020B0606030504020204" pitchFamily="34" charset="0"/>
              <a:cs typeface="Open Sans" panose="020B0606030504020204" pitchFamily="34" charset="0"/>
            </a:endParaRPr>
          </a:p>
        </p:txBody>
      </p:sp>
      <p:sp>
        <p:nvSpPr>
          <p:cNvPr id="14" name="Rectangle: Rounded Corners 13">
            <a:extLst>
              <a:ext uri="{FF2B5EF4-FFF2-40B4-BE49-F238E27FC236}">
                <a16:creationId xmlns:a16="http://schemas.microsoft.com/office/drawing/2014/main" id="{A42B45C7-F35C-4F33-ACC5-1F0A242D472A}"/>
              </a:ext>
            </a:extLst>
          </p:cNvPr>
          <p:cNvSpPr/>
          <p:nvPr/>
        </p:nvSpPr>
        <p:spPr>
          <a:xfrm>
            <a:off x="5246217" y="3324271"/>
            <a:ext cx="1705761" cy="1317191"/>
          </a:xfrm>
          <a:prstGeom prst="roundRect">
            <a:avLst/>
          </a:prstGeom>
          <a:solidFill>
            <a:schemeClr val="bg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latin typeface="Open Sans" panose="020B0606030504020204" pitchFamily="34" charset="0"/>
              <a:ea typeface="Open Sans" panose="020B0606030504020204" pitchFamily="34" charset="0"/>
              <a:cs typeface="Open Sans" panose="020B0606030504020204" pitchFamily="34" charset="0"/>
            </a:endParaRPr>
          </a:p>
        </p:txBody>
      </p:sp>
      <p:sp>
        <p:nvSpPr>
          <p:cNvPr id="15" name="Rectangle: Rounded Corners 14">
            <a:extLst>
              <a:ext uri="{FF2B5EF4-FFF2-40B4-BE49-F238E27FC236}">
                <a16:creationId xmlns:a16="http://schemas.microsoft.com/office/drawing/2014/main" id="{825031C6-5F00-4563-A04A-807BFE328F84}"/>
              </a:ext>
            </a:extLst>
          </p:cNvPr>
          <p:cNvSpPr/>
          <p:nvPr/>
        </p:nvSpPr>
        <p:spPr>
          <a:xfrm>
            <a:off x="7148024" y="3326804"/>
            <a:ext cx="1705761" cy="1317191"/>
          </a:xfrm>
          <a:prstGeom prst="roundRect">
            <a:avLst/>
          </a:prstGeom>
          <a:solidFill>
            <a:schemeClr val="bg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latin typeface="Open Sans" panose="020B0606030504020204" pitchFamily="34" charset="0"/>
              <a:ea typeface="Open Sans" panose="020B0606030504020204" pitchFamily="34" charset="0"/>
              <a:cs typeface="Open Sans" panose="020B0606030504020204" pitchFamily="34" charset="0"/>
            </a:endParaRPr>
          </a:p>
        </p:txBody>
      </p:sp>
      <p:pic>
        <p:nvPicPr>
          <p:cNvPr id="17" name="Graphic 16" descr="Stars">
            <a:extLst>
              <a:ext uri="{FF2B5EF4-FFF2-40B4-BE49-F238E27FC236}">
                <a16:creationId xmlns:a16="http://schemas.microsoft.com/office/drawing/2014/main" id="{4EEC1CF6-F167-4A91-B8AF-B510082F3EDC}"/>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823251" y="3272147"/>
            <a:ext cx="914400" cy="914400"/>
          </a:xfrm>
          <a:prstGeom prst="rect">
            <a:avLst/>
          </a:prstGeom>
        </p:spPr>
      </p:pic>
      <p:grpSp>
        <p:nvGrpSpPr>
          <p:cNvPr id="3" name="Group 2">
            <a:extLst>
              <a:ext uri="{FF2B5EF4-FFF2-40B4-BE49-F238E27FC236}">
                <a16:creationId xmlns:a16="http://schemas.microsoft.com/office/drawing/2014/main" id="{D857ED93-F1E8-4074-AB30-77DE77C446F0}"/>
              </a:ext>
            </a:extLst>
          </p:cNvPr>
          <p:cNvGrpSpPr/>
          <p:nvPr/>
        </p:nvGrpSpPr>
        <p:grpSpPr>
          <a:xfrm>
            <a:off x="1798876" y="3951249"/>
            <a:ext cx="1933383" cy="1856802"/>
            <a:chOff x="4997227" y="1643928"/>
            <a:chExt cx="2610486" cy="2507086"/>
          </a:xfrm>
          <a:solidFill>
            <a:schemeClr val="bg1"/>
          </a:solidFill>
        </p:grpSpPr>
        <p:sp>
          <p:nvSpPr>
            <p:cNvPr id="4" name="Rectangle 3">
              <a:extLst>
                <a:ext uri="{FF2B5EF4-FFF2-40B4-BE49-F238E27FC236}">
                  <a16:creationId xmlns:a16="http://schemas.microsoft.com/office/drawing/2014/main" id="{61CE19FC-AC81-41C8-9467-324A72830854}"/>
                </a:ext>
              </a:extLst>
            </p:cNvPr>
            <p:cNvSpPr/>
            <p:nvPr/>
          </p:nvSpPr>
          <p:spPr>
            <a:xfrm rot="20652980">
              <a:off x="5109241" y="1643928"/>
              <a:ext cx="2498472" cy="2131573"/>
            </a:xfrm>
            <a:prstGeom prst="rect">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ight Triangle 4">
              <a:extLst>
                <a:ext uri="{FF2B5EF4-FFF2-40B4-BE49-F238E27FC236}">
                  <a16:creationId xmlns:a16="http://schemas.microsoft.com/office/drawing/2014/main" id="{3D62589F-DD03-4EC2-AA8E-D982305E1B98}"/>
                </a:ext>
              </a:extLst>
            </p:cNvPr>
            <p:cNvSpPr/>
            <p:nvPr/>
          </p:nvSpPr>
          <p:spPr>
            <a:xfrm rot="10043461">
              <a:off x="5394686" y="3743931"/>
              <a:ext cx="427686" cy="274048"/>
            </a:xfrm>
            <a:prstGeom prst="rtTriangl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7088569E-8BA7-47F1-B446-56FB9BB1DC63}"/>
                </a:ext>
              </a:extLst>
            </p:cNvPr>
            <p:cNvSpPr/>
            <p:nvPr/>
          </p:nvSpPr>
          <p:spPr>
            <a:xfrm rot="1199968">
              <a:off x="5233601" y="3873286"/>
              <a:ext cx="584878" cy="277728"/>
            </a:xfrm>
            <a:prstGeom prst="rect">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id="{1194CE7C-7AB0-450C-A390-CFA63125542D}"/>
                </a:ext>
              </a:extLst>
            </p:cNvPr>
            <p:cNvSpPr/>
            <p:nvPr/>
          </p:nvSpPr>
          <p:spPr>
            <a:xfrm rot="20673065">
              <a:off x="4997227" y="1740977"/>
              <a:ext cx="584878" cy="277728"/>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8" name="TextBox 7">
            <a:extLst>
              <a:ext uri="{FF2B5EF4-FFF2-40B4-BE49-F238E27FC236}">
                <a16:creationId xmlns:a16="http://schemas.microsoft.com/office/drawing/2014/main" id="{0F8CE75C-96B0-4CE9-974F-1B77F3686B94}"/>
              </a:ext>
            </a:extLst>
          </p:cNvPr>
          <p:cNvSpPr txBox="1"/>
          <p:nvPr/>
        </p:nvSpPr>
        <p:spPr>
          <a:xfrm rot="20686718">
            <a:off x="1963552" y="4435577"/>
            <a:ext cx="1686989" cy="584775"/>
          </a:xfrm>
          <a:prstGeom prst="rect">
            <a:avLst/>
          </a:prstGeom>
          <a:noFill/>
        </p:spPr>
        <p:txBody>
          <a:bodyPr wrap="square" rtlCol="0">
            <a:spAutoFit/>
          </a:bodyPr>
          <a:lstStyle/>
          <a:p>
            <a:pPr algn="ctr"/>
            <a:r>
              <a:rPr lang="en-US" sz="1600">
                <a:latin typeface="Open Sans" panose="020B0606030504020204" pitchFamily="34" charset="0"/>
                <a:ea typeface="Open Sans" panose="020B0606030504020204" pitchFamily="34" charset="0"/>
                <a:cs typeface="Open Sans" panose="020B0606030504020204" pitchFamily="34" charset="0"/>
              </a:rPr>
              <a:t>Do you have any questions?</a:t>
            </a:r>
          </a:p>
        </p:txBody>
      </p:sp>
      <p:pic>
        <p:nvPicPr>
          <p:cNvPr id="21" name="Picture 20" descr="A picture containing text&#10;&#10;Description automatically generated">
            <a:extLst>
              <a:ext uri="{FF2B5EF4-FFF2-40B4-BE49-F238E27FC236}">
                <a16:creationId xmlns:a16="http://schemas.microsoft.com/office/drawing/2014/main" id="{22CA8409-8A4B-402E-AD37-3BD0D8FB1284}"/>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39339" y="316615"/>
            <a:ext cx="2075854" cy="752497"/>
          </a:xfrm>
          <a:prstGeom prst="rect">
            <a:avLst/>
          </a:prstGeom>
          <a:ln>
            <a:noFill/>
          </a:ln>
          <a:effectLst/>
        </p:spPr>
      </p:pic>
      <p:sp>
        <p:nvSpPr>
          <p:cNvPr id="10" name="Rectangle 9">
            <a:extLst>
              <a:ext uri="{FF2B5EF4-FFF2-40B4-BE49-F238E27FC236}">
                <a16:creationId xmlns:a16="http://schemas.microsoft.com/office/drawing/2014/main" id="{6CE9B23D-E98B-4912-8509-71F0E1287527}"/>
              </a:ext>
            </a:extLst>
          </p:cNvPr>
          <p:cNvSpPr/>
          <p:nvPr/>
        </p:nvSpPr>
        <p:spPr>
          <a:xfrm>
            <a:off x="9510012" y="316615"/>
            <a:ext cx="2182264" cy="369332"/>
          </a:xfrm>
          <a:prstGeom prst="rect">
            <a:avLst/>
          </a:prstGeom>
        </p:spPr>
        <p:txBody>
          <a:bodyPr wrap="none">
            <a:spAutoFit/>
          </a:bodyPr>
          <a:lstStyle/>
          <a:p>
            <a:r>
              <a:rPr lang="en-US" dirty="0">
                <a:latin typeface="Open Sans" panose="020B0606030504020204" pitchFamily="34" charset="0"/>
                <a:ea typeface="Open Sans" panose="020B0606030504020204" pitchFamily="34" charset="0"/>
                <a:cs typeface="Open Sans" panose="020B0606030504020204" pitchFamily="34" charset="0"/>
              </a:rPr>
              <a:t>November 19, 2020</a:t>
            </a:r>
          </a:p>
        </p:txBody>
      </p:sp>
      <p:grpSp>
        <p:nvGrpSpPr>
          <p:cNvPr id="22" name="Group 41">
            <a:extLst>
              <a:ext uri="{FF2B5EF4-FFF2-40B4-BE49-F238E27FC236}">
                <a16:creationId xmlns:a16="http://schemas.microsoft.com/office/drawing/2014/main" id="{7DA68522-4B41-46BF-A25A-727ABE64C5A4}"/>
              </a:ext>
            </a:extLst>
          </p:cNvPr>
          <p:cNvGrpSpPr/>
          <p:nvPr/>
        </p:nvGrpSpPr>
        <p:grpSpPr>
          <a:xfrm>
            <a:off x="7952757" y="3502781"/>
            <a:ext cx="2459612" cy="2391741"/>
            <a:chOff x="0" y="0"/>
            <a:chExt cx="2838647" cy="2760316"/>
          </a:xfrm>
        </p:grpSpPr>
        <p:pic>
          <p:nvPicPr>
            <p:cNvPr id="23" name="Picture 42">
              <a:extLst>
                <a:ext uri="{FF2B5EF4-FFF2-40B4-BE49-F238E27FC236}">
                  <a16:creationId xmlns:a16="http://schemas.microsoft.com/office/drawing/2014/main" id="{726B61E2-F10B-4003-9B5A-7C93A37E58B1}"/>
                </a:ext>
              </a:extLst>
            </p:cNvPr>
            <p:cNvPicPr>
              <a:picLocks noChangeAspect="1"/>
            </p:cNvPicPr>
            <p:nvPr/>
          </p:nvPicPr>
          <p:blipFill>
            <a:blip r:embed="rId6"/>
            <a:srcRect/>
            <a:stretch>
              <a:fillRect/>
            </a:stretch>
          </p:blipFill>
          <p:spPr>
            <a:xfrm>
              <a:off x="0" y="886809"/>
              <a:ext cx="2838647" cy="1873507"/>
            </a:xfrm>
            <a:prstGeom prst="rect">
              <a:avLst/>
            </a:prstGeom>
          </p:spPr>
        </p:pic>
        <p:pic>
          <p:nvPicPr>
            <p:cNvPr id="24" name="Picture 43">
              <a:extLst>
                <a:ext uri="{FF2B5EF4-FFF2-40B4-BE49-F238E27FC236}">
                  <a16:creationId xmlns:a16="http://schemas.microsoft.com/office/drawing/2014/main" id="{7742B1B0-3818-4462-89A5-E6A1F62926CE}"/>
                </a:ext>
              </a:extLst>
            </p:cNvPr>
            <p:cNvPicPr>
              <a:picLocks noChangeAspect="1"/>
            </p:cNvPicPr>
            <p:nvPr/>
          </p:nvPicPr>
          <p:blipFill>
            <a:blip r:embed="rId7"/>
            <a:srcRect/>
            <a:stretch>
              <a:fillRect/>
            </a:stretch>
          </p:blipFill>
          <p:spPr>
            <a:xfrm>
              <a:off x="1038934" y="0"/>
              <a:ext cx="1080623" cy="1169966"/>
            </a:xfrm>
            <a:prstGeom prst="rect">
              <a:avLst/>
            </a:prstGeom>
          </p:spPr>
        </p:pic>
      </p:grpSp>
    </p:spTree>
    <p:extLst>
      <p:ext uri="{BB962C8B-B14F-4D97-AF65-F5344CB8AC3E}">
        <p14:creationId xmlns:p14="http://schemas.microsoft.com/office/powerpoint/2010/main" val="7716856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0BBBF850-B45D-4BF9-8E8F-567310FF76EB}"/>
              </a:ext>
            </a:extLst>
          </p:cNvPr>
          <p:cNvSpPr txBox="1"/>
          <p:nvPr/>
        </p:nvSpPr>
        <p:spPr>
          <a:xfrm>
            <a:off x="746620" y="1191237"/>
            <a:ext cx="6660859" cy="769441"/>
          </a:xfrm>
          <a:prstGeom prst="rect">
            <a:avLst/>
          </a:prstGeom>
          <a:noFill/>
        </p:spPr>
        <p:txBody>
          <a:bodyPr wrap="square" rtlCol="0">
            <a:spAutoFit/>
          </a:bodyPr>
          <a:lstStyle/>
          <a:p>
            <a:r>
              <a:rPr lang="en-US" sz="4400" b="1">
                <a:latin typeface="Open Sans" panose="020B0606030504020204" pitchFamily="34" charset="0"/>
                <a:ea typeface="Open Sans" panose="020B0606030504020204" pitchFamily="34" charset="0"/>
                <a:cs typeface="Open Sans" panose="020B0606030504020204" pitchFamily="34" charset="0"/>
              </a:rPr>
              <a:t>Today’s</a:t>
            </a:r>
            <a:r>
              <a:rPr lang="en-US" sz="4000" b="1">
                <a:latin typeface="Open Sans" panose="020B0606030504020204" pitchFamily="34" charset="0"/>
                <a:ea typeface="Open Sans" panose="020B0606030504020204" pitchFamily="34" charset="0"/>
                <a:cs typeface="Open Sans" panose="020B0606030504020204" pitchFamily="34" charset="0"/>
              </a:rPr>
              <a:t> Agenda</a:t>
            </a:r>
          </a:p>
        </p:txBody>
      </p:sp>
      <p:sp>
        <p:nvSpPr>
          <p:cNvPr id="3" name="Oval 2">
            <a:extLst>
              <a:ext uri="{FF2B5EF4-FFF2-40B4-BE49-F238E27FC236}">
                <a16:creationId xmlns:a16="http://schemas.microsoft.com/office/drawing/2014/main" id="{D1BB2950-FD8B-4818-8514-5E0860921B86}"/>
              </a:ext>
            </a:extLst>
          </p:cNvPr>
          <p:cNvSpPr/>
          <p:nvPr/>
        </p:nvSpPr>
        <p:spPr>
          <a:xfrm>
            <a:off x="860296" y="2388284"/>
            <a:ext cx="548640" cy="548640"/>
          </a:xfrm>
          <a:prstGeom prst="ellipse">
            <a:avLst/>
          </a:prstGeom>
          <a:solidFill>
            <a:srgbClr val="00765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a:latin typeface="Open Sans" panose="020B0606030504020204" pitchFamily="34" charset="0"/>
                <a:ea typeface="Open Sans" panose="020B0606030504020204" pitchFamily="34" charset="0"/>
                <a:cs typeface="Open Sans" panose="020B0606030504020204" pitchFamily="34" charset="0"/>
              </a:rPr>
              <a:t>1</a:t>
            </a:r>
          </a:p>
        </p:txBody>
      </p:sp>
      <p:sp>
        <p:nvSpPr>
          <p:cNvPr id="4" name="Rectangle: Rounded Corners 3">
            <a:extLst>
              <a:ext uri="{FF2B5EF4-FFF2-40B4-BE49-F238E27FC236}">
                <a16:creationId xmlns:a16="http://schemas.microsoft.com/office/drawing/2014/main" id="{3B054456-1C04-492A-8F78-7F8905A05A69}"/>
              </a:ext>
            </a:extLst>
          </p:cNvPr>
          <p:cNvSpPr/>
          <p:nvPr/>
        </p:nvSpPr>
        <p:spPr>
          <a:xfrm>
            <a:off x="1726530" y="2388284"/>
            <a:ext cx="9564077" cy="548640"/>
          </a:xfrm>
          <a:prstGeom prst="roundRect">
            <a:avLst/>
          </a:prstGeom>
          <a:solidFill>
            <a:schemeClr val="bg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000" dirty="0">
                <a:solidFill>
                  <a:schemeClr val="tx1"/>
                </a:solidFill>
                <a:latin typeface="Open Sans" panose="020B0606030504020204" pitchFamily="34" charset="0"/>
                <a:ea typeface="Open Sans" panose="020B0606030504020204" pitchFamily="34" charset="0"/>
                <a:cs typeface="Open Sans" panose="020B0606030504020204" pitchFamily="34" charset="0"/>
              </a:rPr>
              <a:t>Activation of a Funding Exception</a:t>
            </a:r>
          </a:p>
        </p:txBody>
      </p:sp>
      <p:sp>
        <p:nvSpPr>
          <p:cNvPr id="5" name="Oval 4">
            <a:extLst>
              <a:ext uri="{FF2B5EF4-FFF2-40B4-BE49-F238E27FC236}">
                <a16:creationId xmlns:a16="http://schemas.microsoft.com/office/drawing/2014/main" id="{1560DBEE-898D-47F7-9E61-A94952BA2F7E}"/>
              </a:ext>
            </a:extLst>
          </p:cNvPr>
          <p:cNvSpPr/>
          <p:nvPr/>
        </p:nvSpPr>
        <p:spPr>
          <a:xfrm>
            <a:off x="860297" y="3394012"/>
            <a:ext cx="548640" cy="548640"/>
          </a:xfrm>
          <a:prstGeom prst="ellipse">
            <a:avLst/>
          </a:prstGeom>
          <a:solidFill>
            <a:srgbClr val="00765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a:latin typeface="Open Sans" panose="020B0606030504020204" pitchFamily="34" charset="0"/>
                <a:ea typeface="Open Sans" panose="020B0606030504020204" pitchFamily="34" charset="0"/>
                <a:cs typeface="Open Sans" panose="020B0606030504020204" pitchFamily="34" charset="0"/>
              </a:rPr>
              <a:t>2</a:t>
            </a:r>
          </a:p>
        </p:txBody>
      </p:sp>
      <p:sp>
        <p:nvSpPr>
          <p:cNvPr id="6" name="Rectangle: Rounded Corners 5">
            <a:extLst>
              <a:ext uri="{FF2B5EF4-FFF2-40B4-BE49-F238E27FC236}">
                <a16:creationId xmlns:a16="http://schemas.microsoft.com/office/drawing/2014/main" id="{C4009A11-0AE5-4F95-8FD4-FB062D352D39}"/>
              </a:ext>
            </a:extLst>
          </p:cNvPr>
          <p:cNvSpPr/>
          <p:nvPr/>
        </p:nvSpPr>
        <p:spPr>
          <a:xfrm>
            <a:off x="1726532" y="3394012"/>
            <a:ext cx="9564076" cy="548640"/>
          </a:xfrm>
          <a:prstGeom prst="roundRect">
            <a:avLst/>
          </a:prstGeom>
          <a:solidFill>
            <a:schemeClr val="bg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000" dirty="0">
                <a:solidFill>
                  <a:schemeClr val="tx1"/>
                </a:solidFill>
                <a:latin typeface="Open Sans" panose="020B0606030504020204" pitchFamily="34" charset="0"/>
                <a:ea typeface="Open Sans" panose="020B0606030504020204" pitchFamily="34" charset="0"/>
                <a:cs typeface="Open Sans" panose="020B0606030504020204" pitchFamily="34" charset="0"/>
              </a:rPr>
              <a:t>Waiver of the Fixed Match Requirement</a:t>
            </a:r>
          </a:p>
        </p:txBody>
      </p:sp>
      <p:sp>
        <p:nvSpPr>
          <p:cNvPr id="7" name="Oval 6">
            <a:extLst>
              <a:ext uri="{FF2B5EF4-FFF2-40B4-BE49-F238E27FC236}">
                <a16:creationId xmlns:a16="http://schemas.microsoft.com/office/drawing/2014/main" id="{68BBC50E-4932-4A1B-A870-229036DEACC0}"/>
              </a:ext>
            </a:extLst>
          </p:cNvPr>
          <p:cNvSpPr/>
          <p:nvPr/>
        </p:nvSpPr>
        <p:spPr>
          <a:xfrm>
            <a:off x="860295" y="4399740"/>
            <a:ext cx="548640" cy="548640"/>
          </a:xfrm>
          <a:prstGeom prst="ellipse">
            <a:avLst/>
          </a:prstGeom>
          <a:solidFill>
            <a:srgbClr val="00765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latin typeface="Open Sans" panose="020B0606030504020204" pitchFamily="34" charset="0"/>
                <a:ea typeface="Open Sans" panose="020B0606030504020204" pitchFamily="34" charset="0"/>
                <a:cs typeface="Open Sans" panose="020B0606030504020204" pitchFamily="34" charset="0"/>
              </a:rPr>
              <a:t>3</a:t>
            </a:r>
          </a:p>
        </p:txBody>
      </p:sp>
      <p:sp>
        <p:nvSpPr>
          <p:cNvPr id="8" name="Rectangle: Rounded Corners 7">
            <a:extLst>
              <a:ext uri="{FF2B5EF4-FFF2-40B4-BE49-F238E27FC236}">
                <a16:creationId xmlns:a16="http://schemas.microsoft.com/office/drawing/2014/main" id="{A3D80D72-8FAC-4A77-8933-49CCD2B0519A}"/>
              </a:ext>
            </a:extLst>
          </p:cNvPr>
          <p:cNvSpPr/>
          <p:nvPr/>
        </p:nvSpPr>
        <p:spPr>
          <a:xfrm>
            <a:off x="1726530" y="4399740"/>
            <a:ext cx="9564076" cy="548640"/>
          </a:xfrm>
          <a:prstGeom prst="roundRect">
            <a:avLst/>
          </a:prstGeom>
          <a:solidFill>
            <a:schemeClr val="bg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000" dirty="0">
                <a:solidFill>
                  <a:schemeClr val="tx1"/>
                </a:solidFill>
                <a:latin typeface="Open Sans" panose="020B0606030504020204" pitchFamily="34" charset="0"/>
                <a:ea typeface="Open Sans" panose="020B0606030504020204" pitchFamily="34" charset="0"/>
                <a:cs typeface="Open Sans" panose="020B0606030504020204" pitchFamily="34" charset="0"/>
              </a:rPr>
              <a:t>Extended Services for MG Clients</a:t>
            </a:r>
          </a:p>
        </p:txBody>
      </p:sp>
      <p:sp>
        <p:nvSpPr>
          <p:cNvPr id="9" name="Oval 8">
            <a:extLst>
              <a:ext uri="{FF2B5EF4-FFF2-40B4-BE49-F238E27FC236}">
                <a16:creationId xmlns:a16="http://schemas.microsoft.com/office/drawing/2014/main" id="{C58476E3-818C-4096-B055-D98E32713DF9}"/>
              </a:ext>
            </a:extLst>
          </p:cNvPr>
          <p:cNvSpPr/>
          <p:nvPr/>
        </p:nvSpPr>
        <p:spPr>
          <a:xfrm>
            <a:off x="860295" y="5405468"/>
            <a:ext cx="548640" cy="548640"/>
          </a:xfrm>
          <a:prstGeom prst="ellipse">
            <a:avLst/>
          </a:prstGeom>
          <a:solidFill>
            <a:srgbClr val="00765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latin typeface="Open Sans" panose="020B0606030504020204" pitchFamily="34" charset="0"/>
                <a:ea typeface="Open Sans" panose="020B0606030504020204" pitchFamily="34" charset="0"/>
                <a:cs typeface="Open Sans" panose="020B0606030504020204" pitchFamily="34" charset="0"/>
              </a:rPr>
              <a:t>4</a:t>
            </a:r>
          </a:p>
        </p:txBody>
      </p:sp>
      <p:sp>
        <p:nvSpPr>
          <p:cNvPr id="10" name="Rectangle: Rounded Corners 9">
            <a:extLst>
              <a:ext uri="{FF2B5EF4-FFF2-40B4-BE49-F238E27FC236}">
                <a16:creationId xmlns:a16="http://schemas.microsoft.com/office/drawing/2014/main" id="{E3CAC365-1E12-472C-9081-78D8A9E91258}"/>
              </a:ext>
            </a:extLst>
          </p:cNvPr>
          <p:cNvSpPr/>
          <p:nvPr/>
        </p:nvSpPr>
        <p:spPr>
          <a:xfrm>
            <a:off x="1726530" y="5405468"/>
            <a:ext cx="9564076" cy="548640"/>
          </a:xfrm>
          <a:prstGeom prst="roundRect">
            <a:avLst/>
          </a:prstGeom>
          <a:solidFill>
            <a:schemeClr val="bg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000" dirty="0">
                <a:solidFill>
                  <a:schemeClr val="tx1"/>
                </a:solidFill>
                <a:latin typeface="Open Sans" panose="020B0606030504020204" pitchFamily="34" charset="0"/>
                <a:ea typeface="Open Sans" panose="020B0606030504020204" pitchFamily="34" charset="0"/>
                <a:cs typeface="Open Sans" panose="020B0606030504020204" pitchFamily="34" charset="0"/>
              </a:rPr>
              <a:t>Questions</a:t>
            </a:r>
          </a:p>
        </p:txBody>
      </p:sp>
    </p:spTree>
    <p:extLst>
      <p:ext uri="{BB962C8B-B14F-4D97-AF65-F5344CB8AC3E}">
        <p14:creationId xmlns:p14="http://schemas.microsoft.com/office/powerpoint/2010/main" val="1954104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B1FE5A02-6628-420E-B275-F067233B51A9}"/>
              </a:ext>
            </a:extLst>
          </p:cNvPr>
          <p:cNvSpPr txBox="1"/>
          <p:nvPr/>
        </p:nvSpPr>
        <p:spPr>
          <a:xfrm>
            <a:off x="798951" y="1951315"/>
            <a:ext cx="3538158" cy="1446550"/>
          </a:xfrm>
          <a:prstGeom prst="rect">
            <a:avLst/>
          </a:prstGeom>
          <a:noFill/>
        </p:spPr>
        <p:txBody>
          <a:bodyPr wrap="square" rtlCol="0">
            <a:spAutoFit/>
          </a:bodyPr>
          <a:lstStyle/>
          <a:p>
            <a:r>
              <a:rPr lang="en-US" sz="4400" b="1">
                <a:latin typeface="Open Sans" panose="020B0606030504020204" pitchFamily="34" charset="0"/>
                <a:ea typeface="Open Sans" panose="020B0606030504020204" pitchFamily="34" charset="0"/>
                <a:cs typeface="Open Sans" panose="020B0606030504020204" pitchFamily="34" charset="0"/>
              </a:rPr>
              <a:t>Learning </a:t>
            </a:r>
          </a:p>
          <a:p>
            <a:r>
              <a:rPr lang="en-US" sz="4400" b="1">
                <a:latin typeface="Open Sans" panose="020B0606030504020204" pitchFamily="34" charset="0"/>
                <a:ea typeface="Open Sans" panose="020B0606030504020204" pitchFamily="34" charset="0"/>
                <a:cs typeface="Open Sans" panose="020B0606030504020204" pitchFamily="34" charset="0"/>
              </a:rPr>
              <a:t>Objectives</a:t>
            </a:r>
            <a:endParaRPr lang="en-US" sz="4000" b="1">
              <a:latin typeface="Open Sans" panose="020B0606030504020204" pitchFamily="34" charset="0"/>
              <a:ea typeface="Open Sans" panose="020B0606030504020204" pitchFamily="34" charset="0"/>
              <a:cs typeface="Open Sans" panose="020B0606030504020204" pitchFamily="34" charset="0"/>
            </a:endParaRPr>
          </a:p>
        </p:txBody>
      </p:sp>
      <p:sp>
        <p:nvSpPr>
          <p:cNvPr id="3" name="TextBox 2">
            <a:extLst>
              <a:ext uri="{FF2B5EF4-FFF2-40B4-BE49-F238E27FC236}">
                <a16:creationId xmlns:a16="http://schemas.microsoft.com/office/drawing/2014/main" id="{A7B16CAE-AA23-4F34-94D8-8E6862D03529}"/>
              </a:ext>
            </a:extLst>
          </p:cNvPr>
          <p:cNvSpPr txBox="1"/>
          <p:nvPr/>
        </p:nvSpPr>
        <p:spPr>
          <a:xfrm>
            <a:off x="798950" y="3533353"/>
            <a:ext cx="3816990" cy="707886"/>
          </a:xfrm>
          <a:prstGeom prst="rect">
            <a:avLst/>
          </a:prstGeom>
          <a:noFill/>
        </p:spPr>
        <p:txBody>
          <a:bodyPr wrap="square" rtlCol="0">
            <a:spAutoFit/>
          </a:bodyPr>
          <a:lstStyle/>
          <a:p>
            <a:r>
              <a:rPr lang="en-US" sz="2000">
                <a:latin typeface="Open Sans" panose="020B0606030504020204" pitchFamily="34" charset="0"/>
                <a:ea typeface="Open Sans" panose="020B0606030504020204" pitchFamily="34" charset="0"/>
                <a:cs typeface="Open Sans" panose="020B0606030504020204" pitchFamily="34" charset="0"/>
              </a:rPr>
              <a:t>By the end of this webinar, you will be able to:</a:t>
            </a:r>
          </a:p>
        </p:txBody>
      </p:sp>
      <p:sp>
        <p:nvSpPr>
          <p:cNvPr id="10" name="Oval 9">
            <a:extLst>
              <a:ext uri="{FF2B5EF4-FFF2-40B4-BE49-F238E27FC236}">
                <a16:creationId xmlns:a16="http://schemas.microsoft.com/office/drawing/2014/main" id="{071FE820-CEDE-41E3-A008-3D5E65517D92}"/>
              </a:ext>
            </a:extLst>
          </p:cNvPr>
          <p:cNvSpPr/>
          <p:nvPr/>
        </p:nvSpPr>
        <p:spPr>
          <a:xfrm>
            <a:off x="5229765" y="1710948"/>
            <a:ext cx="548640" cy="548640"/>
          </a:xfrm>
          <a:prstGeom prst="ellipse">
            <a:avLst/>
          </a:prstGeom>
          <a:solidFill>
            <a:srgbClr val="00765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latin typeface="Open Sans" panose="020B0606030504020204" pitchFamily="34" charset="0"/>
                <a:ea typeface="Open Sans" panose="020B0606030504020204" pitchFamily="34" charset="0"/>
                <a:cs typeface="Open Sans" panose="020B0606030504020204" pitchFamily="34" charset="0"/>
              </a:rPr>
              <a:t>1</a:t>
            </a:r>
          </a:p>
        </p:txBody>
      </p:sp>
      <p:sp>
        <p:nvSpPr>
          <p:cNvPr id="11" name="Rectangle: Rounded Corners 10">
            <a:extLst>
              <a:ext uri="{FF2B5EF4-FFF2-40B4-BE49-F238E27FC236}">
                <a16:creationId xmlns:a16="http://schemas.microsoft.com/office/drawing/2014/main" id="{5836CF5A-AFD0-4897-B405-3B5164721B14}"/>
              </a:ext>
            </a:extLst>
          </p:cNvPr>
          <p:cNvSpPr/>
          <p:nvPr/>
        </p:nvSpPr>
        <p:spPr>
          <a:xfrm>
            <a:off x="6095999" y="1512042"/>
            <a:ext cx="5219701" cy="946452"/>
          </a:xfrm>
          <a:prstGeom prst="roundRect">
            <a:avLst/>
          </a:prstGeom>
          <a:solidFill>
            <a:schemeClr val="bg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000" dirty="0">
                <a:solidFill>
                  <a:schemeClr val="tx1"/>
                </a:solidFill>
                <a:latin typeface="Open Sans" panose="020B0606030504020204" pitchFamily="34" charset="0"/>
                <a:ea typeface="Open Sans" panose="020B0606030504020204" pitchFamily="34" charset="0"/>
                <a:cs typeface="Open Sans" panose="020B0606030504020204" pitchFamily="34" charset="0"/>
              </a:rPr>
              <a:t>Explain the three flexibilities awarded in the 2</a:t>
            </a:r>
            <a:r>
              <a:rPr lang="en-US" sz="2000" baseline="30000" dirty="0">
                <a:solidFill>
                  <a:schemeClr val="tx1"/>
                </a:solidFill>
                <a:latin typeface="Open Sans" panose="020B0606030504020204" pitchFamily="34" charset="0"/>
                <a:ea typeface="Open Sans" panose="020B0606030504020204" pitchFamily="34" charset="0"/>
                <a:cs typeface="Open Sans" panose="020B0606030504020204" pitchFamily="34" charset="0"/>
              </a:rPr>
              <a:t>nd</a:t>
            </a:r>
            <a:r>
              <a:rPr lang="en-US" sz="2000" dirty="0">
                <a:solidFill>
                  <a:schemeClr val="tx1"/>
                </a:solidFill>
                <a:latin typeface="Open Sans" panose="020B0606030504020204" pitchFamily="34" charset="0"/>
                <a:ea typeface="Open Sans" panose="020B0606030504020204" pitchFamily="34" charset="0"/>
                <a:cs typeface="Open Sans" panose="020B0606030504020204" pitchFamily="34" charset="0"/>
              </a:rPr>
              <a:t> Amendment to the MG Guidelines</a:t>
            </a:r>
          </a:p>
        </p:txBody>
      </p:sp>
      <p:sp>
        <p:nvSpPr>
          <p:cNvPr id="14" name="Oval 13">
            <a:extLst>
              <a:ext uri="{FF2B5EF4-FFF2-40B4-BE49-F238E27FC236}">
                <a16:creationId xmlns:a16="http://schemas.microsoft.com/office/drawing/2014/main" id="{A9C5F257-C6F8-4600-B637-AEFF447306D5}"/>
              </a:ext>
            </a:extLst>
          </p:cNvPr>
          <p:cNvSpPr/>
          <p:nvPr/>
        </p:nvSpPr>
        <p:spPr>
          <a:xfrm>
            <a:off x="5229765" y="3140304"/>
            <a:ext cx="548640" cy="548640"/>
          </a:xfrm>
          <a:prstGeom prst="ellipse">
            <a:avLst/>
          </a:prstGeom>
          <a:solidFill>
            <a:srgbClr val="00765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latin typeface="Open Sans" panose="020B0606030504020204" pitchFamily="34" charset="0"/>
                <a:ea typeface="Open Sans" panose="020B0606030504020204" pitchFamily="34" charset="0"/>
                <a:cs typeface="Open Sans" panose="020B0606030504020204" pitchFamily="34" charset="0"/>
              </a:rPr>
              <a:t>2</a:t>
            </a:r>
          </a:p>
        </p:txBody>
      </p:sp>
      <p:sp>
        <p:nvSpPr>
          <p:cNvPr id="15" name="Rectangle: Rounded Corners 14">
            <a:extLst>
              <a:ext uri="{FF2B5EF4-FFF2-40B4-BE49-F238E27FC236}">
                <a16:creationId xmlns:a16="http://schemas.microsoft.com/office/drawing/2014/main" id="{5111615A-219C-4709-8D1F-AEC7FDEF256C}"/>
              </a:ext>
            </a:extLst>
          </p:cNvPr>
          <p:cNvSpPr/>
          <p:nvPr/>
        </p:nvSpPr>
        <p:spPr>
          <a:xfrm>
            <a:off x="6095999" y="2837044"/>
            <a:ext cx="5219701" cy="1183911"/>
          </a:xfrm>
          <a:prstGeom prst="roundRect">
            <a:avLst/>
          </a:prstGeom>
          <a:solidFill>
            <a:schemeClr val="bg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000" dirty="0">
                <a:solidFill>
                  <a:schemeClr val="tx1"/>
                </a:solidFill>
                <a:latin typeface="Open Sans" panose="020B0606030504020204" pitchFamily="34" charset="0"/>
                <a:ea typeface="Open Sans" panose="020B0606030504020204" pitchFamily="34" charset="0"/>
                <a:cs typeface="Open Sans" panose="020B0606030504020204" pitchFamily="34" charset="0"/>
              </a:rPr>
              <a:t>Understand the changes ORR made  between the 1</a:t>
            </a:r>
            <a:r>
              <a:rPr lang="en-US" sz="2000" baseline="30000" dirty="0">
                <a:solidFill>
                  <a:schemeClr val="tx1"/>
                </a:solidFill>
                <a:latin typeface="Open Sans" panose="020B0606030504020204" pitchFamily="34" charset="0"/>
                <a:ea typeface="Open Sans" panose="020B0606030504020204" pitchFamily="34" charset="0"/>
                <a:cs typeface="Open Sans" panose="020B0606030504020204" pitchFamily="34" charset="0"/>
              </a:rPr>
              <a:t>st</a:t>
            </a:r>
            <a:r>
              <a:rPr lang="en-US" sz="2000" dirty="0">
                <a:solidFill>
                  <a:schemeClr val="tx1"/>
                </a:solidFill>
                <a:latin typeface="Open Sans" panose="020B0606030504020204" pitchFamily="34" charset="0"/>
                <a:ea typeface="Open Sans" panose="020B0606030504020204" pitchFamily="34" charset="0"/>
                <a:cs typeface="Open Sans" panose="020B0606030504020204" pitchFamily="34" charset="0"/>
              </a:rPr>
              <a:t> Amendment and the 2</a:t>
            </a:r>
            <a:r>
              <a:rPr lang="en-US" sz="2000" baseline="30000" dirty="0">
                <a:solidFill>
                  <a:schemeClr val="tx1"/>
                </a:solidFill>
                <a:latin typeface="Open Sans" panose="020B0606030504020204" pitchFamily="34" charset="0"/>
                <a:ea typeface="Open Sans" panose="020B0606030504020204" pitchFamily="34" charset="0"/>
                <a:cs typeface="Open Sans" panose="020B0606030504020204" pitchFamily="34" charset="0"/>
              </a:rPr>
              <a:t>nd</a:t>
            </a:r>
            <a:r>
              <a:rPr lang="en-US" sz="2000" dirty="0">
                <a:solidFill>
                  <a:schemeClr val="tx1"/>
                </a:solidFill>
                <a:latin typeface="Open Sans" panose="020B0606030504020204" pitchFamily="34" charset="0"/>
                <a:ea typeface="Open Sans" panose="020B0606030504020204" pitchFamily="34" charset="0"/>
                <a:cs typeface="Open Sans" panose="020B0606030504020204" pitchFamily="34" charset="0"/>
              </a:rPr>
              <a:t> Amendment</a:t>
            </a:r>
          </a:p>
        </p:txBody>
      </p:sp>
      <p:sp>
        <p:nvSpPr>
          <p:cNvPr id="16" name="Oval 15">
            <a:extLst>
              <a:ext uri="{FF2B5EF4-FFF2-40B4-BE49-F238E27FC236}">
                <a16:creationId xmlns:a16="http://schemas.microsoft.com/office/drawing/2014/main" id="{DC57F638-93B8-49BB-9897-6A516F941556}"/>
              </a:ext>
            </a:extLst>
          </p:cNvPr>
          <p:cNvSpPr/>
          <p:nvPr/>
        </p:nvSpPr>
        <p:spPr>
          <a:xfrm>
            <a:off x="5229765" y="4604311"/>
            <a:ext cx="548640" cy="548640"/>
          </a:xfrm>
          <a:prstGeom prst="ellipse">
            <a:avLst/>
          </a:prstGeom>
          <a:solidFill>
            <a:srgbClr val="00765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latin typeface="Open Sans" panose="020B0606030504020204" pitchFamily="34" charset="0"/>
                <a:ea typeface="Open Sans" panose="020B0606030504020204" pitchFamily="34" charset="0"/>
                <a:cs typeface="Open Sans" panose="020B0606030504020204" pitchFamily="34" charset="0"/>
              </a:rPr>
              <a:t>3</a:t>
            </a:r>
          </a:p>
        </p:txBody>
      </p:sp>
      <p:sp>
        <p:nvSpPr>
          <p:cNvPr id="17" name="Rectangle: Rounded Corners 16">
            <a:extLst>
              <a:ext uri="{FF2B5EF4-FFF2-40B4-BE49-F238E27FC236}">
                <a16:creationId xmlns:a16="http://schemas.microsoft.com/office/drawing/2014/main" id="{438A4D79-0842-4490-98FE-1204394CE324}"/>
              </a:ext>
            </a:extLst>
          </p:cNvPr>
          <p:cNvSpPr/>
          <p:nvPr/>
        </p:nvSpPr>
        <p:spPr>
          <a:xfrm>
            <a:off x="6095999" y="4399505"/>
            <a:ext cx="5219701" cy="946452"/>
          </a:xfrm>
          <a:prstGeom prst="roundRect">
            <a:avLst/>
          </a:prstGeom>
          <a:solidFill>
            <a:schemeClr val="bg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000" dirty="0">
                <a:solidFill>
                  <a:schemeClr val="tx1"/>
                </a:solidFill>
                <a:latin typeface="Open Sans" panose="020B0606030504020204" pitchFamily="34" charset="0"/>
                <a:ea typeface="Open Sans" panose="020B0606030504020204" pitchFamily="34" charset="0"/>
                <a:cs typeface="Open Sans" panose="020B0606030504020204" pitchFamily="34" charset="0"/>
              </a:rPr>
              <a:t>Clearly describe how your agency is being funded for Q1</a:t>
            </a:r>
          </a:p>
        </p:txBody>
      </p:sp>
    </p:spTree>
    <p:extLst>
      <p:ext uri="{BB962C8B-B14F-4D97-AF65-F5344CB8AC3E}">
        <p14:creationId xmlns:p14="http://schemas.microsoft.com/office/powerpoint/2010/main" val="37540987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B1FE5A02-6628-420E-B275-F067233B51A9}"/>
              </a:ext>
            </a:extLst>
          </p:cNvPr>
          <p:cNvSpPr txBox="1"/>
          <p:nvPr/>
        </p:nvSpPr>
        <p:spPr>
          <a:xfrm>
            <a:off x="745788" y="540127"/>
            <a:ext cx="9949610" cy="769441"/>
          </a:xfrm>
          <a:prstGeom prst="rect">
            <a:avLst/>
          </a:prstGeom>
          <a:noFill/>
        </p:spPr>
        <p:txBody>
          <a:bodyPr wrap="square" rtlCol="0">
            <a:spAutoFit/>
          </a:bodyPr>
          <a:lstStyle/>
          <a:p>
            <a:r>
              <a:rPr lang="en-US" sz="4400" b="1" dirty="0">
                <a:latin typeface="Open Sans" panose="020B0606030504020204" pitchFamily="34" charset="0"/>
                <a:ea typeface="Open Sans" panose="020B0606030504020204" pitchFamily="34" charset="0"/>
                <a:cs typeface="Open Sans" panose="020B0606030504020204" pitchFamily="34" charset="0"/>
              </a:rPr>
              <a:t>Duration of the 2</a:t>
            </a:r>
            <a:r>
              <a:rPr lang="en-US" sz="4400" b="1" baseline="30000" dirty="0">
                <a:latin typeface="Open Sans" panose="020B0606030504020204" pitchFamily="34" charset="0"/>
                <a:ea typeface="Open Sans" panose="020B0606030504020204" pitchFamily="34" charset="0"/>
                <a:cs typeface="Open Sans" panose="020B0606030504020204" pitchFamily="34" charset="0"/>
              </a:rPr>
              <a:t>nd</a:t>
            </a:r>
            <a:r>
              <a:rPr lang="en-US" sz="4400" b="1" dirty="0">
                <a:latin typeface="Open Sans" panose="020B0606030504020204" pitchFamily="34" charset="0"/>
                <a:ea typeface="Open Sans" panose="020B0606030504020204" pitchFamily="34" charset="0"/>
                <a:cs typeface="Open Sans" panose="020B0606030504020204" pitchFamily="34" charset="0"/>
              </a:rPr>
              <a:t> Amendment</a:t>
            </a:r>
            <a:endParaRPr lang="en-US" sz="4000" b="1" dirty="0">
              <a:latin typeface="Open Sans" panose="020B0606030504020204" pitchFamily="34" charset="0"/>
              <a:ea typeface="Open Sans" panose="020B0606030504020204" pitchFamily="34" charset="0"/>
              <a:cs typeface="Open Sans" panose="020B0606030504020204" pitchFamily="34" charset="0"/>
            </a:endParaRPr>
          </a:p>
        </p:txBody>
      </p:sp>
      <p:pic>
        <p:nvPicPr>
          <p:cNvPr id="3" name="Picture 2">
            <a:extLst>
              <a:ext uri="{FF2B5EF4-FFF2-40B4-BE49-F238E27FC236}">
                <a16:creationId xmlns:a16="http://schemas.microsoft.com/office/drawing/2014/main" id="{16FCAC0D-4E85-494C-8BEA-2CE45243EEA8}"/>
              </a:ext>
            </a:extLst>
          </p:cNvPr>
          <p:cNvPicPr>
            <a:picLocks noChangeAspect="1"/>
          </p:cNvPicPr>
          <p:nvPr/>
        </p:nvPicPr>
        <p:blipFill>
          <a:blip r:embed="rId2"/>
          <a:stretch>
            <a:fillRect/>
          </a:stretch>
        </p:blipFill>
        <p:spPr>
          <a:xfrm>
            <a:off x="3272418" y="1641108"/>
            <a:ext cx="8210744" cy="4929811"/>
          </a:xfrm>
          <a:prstGeom prst="rect">
            <a:avLst/>
          </a:prstGeom>
        </p:spPr>
      </p:pic>
      <p:sp>
        <p:nvSpPr>
          <p:cNvPr id="4" name="TextBox 3">
            <a:extLst>
              <a:ext uri="{FF2B5EF4-FFF2-40B4-BE49-F238E27FC236}">
                <a16:creationId xmlns:a16="http://schemas.microsoft.com/office/drawing/2014/main" id="{1C4F4CBE-4700-43BB-B67B-D4C32B8CF89B}"/>
              </a:ext>
            </a:extLst>
          </p:cNvPr>
          <p:cNvSpPr txBox="1"/>
          <p:nvPr/>
        </p:nvSpPr>
        <p:spPr>
          <a:xfrm>
            <a:off x="565079" y="2137143"/>
            <a:ext cx="2528996" cy="2277547"/>
          </a:xfrm>
          <a:prstGeom prst="rect">
            <a:avLst/>
          </a:prstGeom>
          <a:noFill/>
        </p:spPr>
        <p:txBody>
          <a:bodyPr wrap="square" rtlCol="0">
            <a:spAutoFit/>
          </a:bodyPr>
          <a:lstStyle/>
          <a:p>
            <a:pPr marL="285750" indent="-285750">
              <a:buFont typeface="Arial" panose="020B0604020202020204" pitchFamily="34" charset="0"/>
              <a:buChar char="•"/>
            </a:pPr>
            <a:r>
              <a:rPr lang="en-US" b="1" dirty="0">
                <a:solidFill>
                  <a:srgbClr val="00765A"/>
                </a:solidFill>
              </a:rPr>
              <a:t>Q1 of FY2021 </a:t>
            </a:r>
            <a:r>
              <a:rPr lang="en-US" sz="1400" dirty="0"/>
              <a:t>(10/1/2020 – 12/31/2020)</a:t>
            </a:r>
          </a:p>
          <a:p>
            <a:pPr marL="285750" indent="-285750">
              <a:buFont typeface="Arial" panose="020B0604020202020204" pitchFamily="34" charset="0"/>
              <a:buChar char="•"/>
            </a:pPr>
            <a:endParaRPr lang="en-US" sz="1400" dirty="0"/>
          </a:p>
          <a:p>
            <a:pPr marL="285750" indent="-285750">
              <a:buFont typeface="Arial" panose="020B0604020202020204" pitchFamily="34" charset="0"/>
              <a:buChar char="•"/>
            </a:pPr>
            <a:endParaRPr lang="en-US" sz="1400" dirty="0"/>
          </a:p>
          <a:p>
            <a:pPr marL="285750" indent="-285750">
              <a:buFont typeface="Arial" panose="020B0604020202020204" pitchFamily="34" charset="0"/>
              <a:buChar char="•"/>
            </a:pPr>
            <a:endParaRPr lang="en-US" sz="1400" dirty="0"/>
          </a:p>
          <a:p>
            <a:pPr marL="285750" indent="-285750">
              <a:buFont typeface="Arial" panose="020B0604020202020204" pitchFamily="34" charset="0"/>
              <a:buChar char="•"/>
            </a:pPr>
            <a:endParaRPr lang="en-US" sz="1400" dirty="0"/>
          </a:p>
          <a:p>
            <a:pPr marL="285750" indent="-285750">
              <a:buFont typeface="Arial" panose="020B0604020202020204" pitchFamily="34" charset="0"/>
              <a:buChar char="•"/>
            </a:pPr>
            <a:r>
              <a:rPr lang="en-US" dirty="0"/>
              <a:t>Possible extension to Q2 pending updated guidance from ORR</a:t>
            </a:r>
          </a:p>
        </p:txBody>
      </p:sp>
    </p:spTree>
    <p:extLst>
      <p:ext uri="{BB962C8B-B14F-4D97-AF65-F5344CB8AC3E}">
        <p14:creationId xmlns:p14="http://schemas.microsoft.com/office/powerpoint/2010/main" val="35781703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Rounded Corners 1">
            <a:extLst>
              <a:ext uri="{FF2B5EF4-FFF2-40B4-BE49-F238E27FC236}">
                <a16:creationId xmlns:a16="http://schemas.microsoft.com/office/drawing/2014/main" id="{51BEC4A0-629D-4FC7-A631-BEE2D6F8A774}"/>
              </a:ext>
            </a:extLst>
          </p:cNvPr>
          <p:cNvSpPr/>
          <p:nvPr/>
        </p:nvSpPr>
        <p:spPr>
          <a:xfrm>
            <a:off x="964058" y="2219217"/>
            <a:ext cx="10263884" cy="1982913"/>
          </a:xfrm>
          <a:prstGeom prst="roundRect">
            <a:avLst/>
          </a:prstGeom>
          <a:solidFill>
            <a:srgbClr val="00765A"/>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400" b="1" dirty="0">
                <a:latin typeface="Open Sans" panose="020B0606030504020204"/>
              </a:rPr>
              <a:t>Activation of a Funding Exception</a:t>
            </a:r>
          </a:p>
        </p:txBody>
      </p:sp>
    </p:spTree>
    <p:extLst>
      <p:ext uri="{BB962C8B-B14F-4D97-AF65-F5344CB8AC3E}">
        <p14:creationId xmlns:p14="http://schemas.microsoft.com/office/powerpoint/2010/main" val="1114948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Rounded Corners 1">
            <a:extLst>
              <a:ext uri="{FF2B5EF4-FFF2-40B4-BE49-F238E27FC236}">
                <a16:creationId xmlns:a16="http://schemas.microsoft.com/office/drawing/2014/main" id="{9DA7B766-BF82-4E6B-93A2-8A0392A54A14}"/>
              </a:ext>
            </a:extLst>
          </p:cNvPr>
          <p:cNvSpPr/>
          <p:nvPr/>
        </p:nvSpPr>
        <p:spPr>
          <a:xfrm>
            <a:off x="966132" y="1931903"/>
            <a:ext cx="10259736" cy="548641"/>
          </a:xfrm>
          <a:prstGeom prst="roundRect">
            <a:avLst/>
          </a:prstGeom>
          <a:solidFill>
            <a:srgbClr val="00765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2000">
              <a:solidFill>
                <a:schemeClr val="bg1"/>
              </a:solidFill>
              <a:latin typeface="Open Sans" panose="020B0606030504020204" pitchFamily="34" charset="0"/>
              <a:ea typeface="Open Sans" panose="020B0606030504020204" pitchFamily="34" charset="0"/>
              <a:cs typeface="Open Sans" panose="020B0606030504020204" pitchFamily="34" charset="0"/>
            </a:endParaRPr>
          </a:p>
        </p:txBody>
      </p:sp>
      <p:sp>
        <p:nvSpPr>
          <p:cNvPr id="21" name="TextBox 20">
            <a:extLst>
              <a:ext uri="{FF2B5EF4-FFF2-40B4-BE49-F238E27FC236}">
                <a16:creationId xmlns:a16="http://schemas.microsoft.com/office/drawing/2014/main" id="{2CF06971-3DFE-4352-B745-0B43A533E9A4}"/>
              </a:ext>
            </a:extLst>
          </p:cNvPr>
          <p:cNvSpPr txBox="1"/>
          <p:nvPr/>
        </p:nvSpPr>
        <p:spPr>
          <a:xfrm>
            <a:off x="1072567" y="2006168"/>
            <a:ext cx="10153301" cy="400110"/>
          </a:xfrm>
          <a:prstGeom prst="rect">
            <a:avLst/>
          </a:prstGeom>
          <a:noFill/>
        </p:spPr>
        <p:txBody>
          <a:bodyPr wrap="square" rtlCol="0">
            <a:spAutoFit/>
          </a:bodyPr>
          <a:lstStyle/>
          <a:p>
            <a:r>
              <a:rPr lang="en-US" sz="2000" b="1" dirty="0">
                <a:solidFill>
                  <a:schemeClr val="bg1"/>
                </a:solidFill>
                <a:latin typeface="Open Sans" panose="020B0606030504020204" pitchFamily="34" charset="0"/>
                <a:ea typeface="Open Sans" panose="020B0606030504020204" pitchFamily="34" charset="0"/>
                <a:cs typeface="Open Sans" panose="020B0606030504020204" pitchFamily="34" charset="0"/>
              </a:rPr>
              <a:t>Each agency is guaranteed 75% of Q1 funding regardless of enrollments/extensions</a:t>
            </a:r>
          </a:p>
        </p:txBody>
      </p:sp>
      <p:sp>
        <p:nvSpPr>
          <p:cNvPr id="24" name="TextBox 23">
            <a:extLst>
              <a:ext uri="{FF2B5EF4-FFF2-40B4-BE49-F238E27FC236}">
                <a16:creationId xmlns:a16="http://schemas.microsoft.com/office/drawing/2014/main" id="{D50E2047-1DC3-4291-9103-FACE3DBA25B7}"/>
              </a:ext>
            </a:extLst>
          </p:cNvPr>
          <p:cNvSpPr txBox="1"/>
          <p:nvPr/>
        </p:nvSpPr>
        <p:spPr>
          <a:xfrm>
            <a:off x="983887" y="813878"/>
            <a:ext cx="9675059" cy="769441"/>
          </a:xfrm>
          <a:prstGeom prst="rect">
            <a:avLst/>
          </a:prstGeom>
          <a:noFill/>
        </p:spPr>
        <p:txBody>
          <a:bodyPr wrap="square" rtlCol="0">
            <a:spAutoFit/>
          </a:bodyPr>
          <a:lstStyle/>
          <a:p>
            <a:r>
              <a:rPr lang="en-US" sz="4400" b="1" dirty="0">
                <a:latin typeface="Open Sans" panose="020B0606030504020204" pitchFamily="34" charset="0"/>
                <a:ea typeface="Open Sans" panose="020B0606030504020204" pitchFamily="34" charset="0"/>
                <a:cs typeface="Open Sans" panose="020B0606030504020204" pitchFamily="34" charset="0"/>
              </a:rPr>
              <a:t>Activation of a Funding Exception</a:t>
            </a:r>
            <a:endParaRPr lang="en-US" sz="4000" b="1" dirty="0">
              <a:latin typeface="Open Sans" panose="020B0606030504020204" pitchFamily="34" charset="0"/>
              <a:ea typeface="Open Sans" panose="020B0606030504020204" pitchFamily="34" charset="0"/>
              <a:cs typeface="Open Sans" panose="020B0606030504020204" pitchFamily="34" charset="0"/>
            </a:endParaRPr>
          </a:p>
        </p:txBody>
      </p:sp>
      <p:sp>
        <p:nvSpPr>
          <p:cNvPr id="3" name="TextBox 2">
            <a:extLst>
              <a:ext uri="{FF2B5EF4-FFF2-40B4-BE49-F238E27FC236}">
                <a16:creationId xmlns:a16="http://schemas.microsoft.com/office/drawing/2014/main" id="{BAF08930-2C87-4F80-9610-69F525D7D081}"/>
              </a:ext>
            </a:extLst>
          </p:cNvPr>
          <p:cNvSpPr txBox="1"/>
          <p:nvPr/>
        </p:nvSpPr>
        <p:spPr>
          <a:xfrm>
            <a:off x="1072567" y="2829128"/>
            <a:ext cx="10153301" cy="3293209"/>
          </a:xfrm>
          <a:prstGeom prst="rect">
            <a:avLst/>
          </a:prstGeom>
          <a:noFill/>
        </p:spPr>
        <p:txBody>
          <a:bodyPr wrap="square" rtlCol="0">
            <a:spAutoFit/>
          </a:bodyPr>
          <a:lstStyle/>
          <a:p>
            <a:pPr marL="285750" indent="-285750">
              <a:spcAft>
                <a:spcPts val="1200"/>
              </a:spcAft>
              <a:buFont typeface="Arial" panose="020B0604020202020204" pitchFamily="34" charset="0"/>
              <a:buChar char="•"/>
            </a:pPr>
            <a:r>
              <a:rPr lang="en-US" sz="2400" dirty="0"/>
              <a:t>ORR has guaranteed 75% of USCCB’s Match Grant award for the first quarter of FY2021 based on each agency’s approved enrollment base</a:t>
            </a:r>
          </a:p>
          <a:p>
            <a:pPr marL="285750" indent="-285750">
              <a:spcAft>
                <a:spcPts val="1200"/>
              </a:spcAft>
              <a:buFont typeface="Arial" panose="020B0604020202020204" pitchFamily="34" charset="0"/>
              <a:buChar char="•"/>
            </a:pPr>
            <a:r>
              <a:rPr lang="en-US" sz="2400" dirty="0"/>
              <a:t>This is a funding </a:t>
            </a:r>
            <a:r>
              <a:rPr lang="en-US" sz="2400" i="1" dirty="0"/>
              <a:t>guarantee</a:t>
            </a:r>
            <a:r>
              <a:rPr lang="en-US" sz="2400" dirty="0"/>
              <a:t> not a funding </a:t>
            </a:r>
            <a:r>
              <a:rPr lang="en-US" sz="2400" i="1" dirty="0"/>
              <a:t>cap</a:t>
            </a:r>
            <a:endParaRPr lang="en-US" sz="2400" dirty="0"/>
          </a:p>
          <a:p>
            <a:pPr marL="285750" indent="-285750">
              <a:spcAft>
                <a:spcPts val="1200"/>
              </a:spcAft>
              <a:buFont typeface="Arial" panose="020B0604020202020204" pitchFamily="34" charset="0"/>
              <a:buChar char="•"/>
            </a:pPr>
            <a:r>
              <a:rPr lang="en-US" sz="2400" dirty="0"/>
              <a:t>Dual purpose: serving clients and maintaining capacity</a:t>
            </a:r>
          </a:p>
          <a:p>
            <a:pPr marL="285750" indent="-285750">
              <a:spcAft>
                <a:spcPts val="1200"/>
              </a:spcAft>
              <a:buFont typeface="Arial" panose="020B0604020202020204" pitchFamily="34" charset="0"/>
              <a:buChar char="•"/>
            </a:pPr>
            <a:r>
              <a:rPr lang="en-US" sz="2400" dirty="0">
                <a:solidFill>
                  <a:srgbClr val="00765A"/>
                </a:solidFill>
              </a:rPr>
              <a:t>New Guidance: </a:t>
            </a:r>
            <a:r>
              <a:rPr lang="en-US" sz="2400" dirty="0"/>
              <a:t>All MG agencies </a:t>
            </a:r>
            <a:r>
              <a:rPr lang="en-US" sz="2400" u="sng" dirty="0"/>
              <a:t>regardless of enrollments or extensions </a:t>
            </a:r>
            <a:r>
              <a:rPr lang="en-US" sz="2400" dirty="0"/>
              <a:t>will have access to 75% of their first quarter’s funding.</a:t>
            </a:r>
          </a:p>
          <a:p>
            <a:pPr marL="285750" indent="-285750">
              <a:spcAft>
                <a:spcPts val="1200"/>
              </a:spcAft>
              <a:buFont typeface="Arial" panose="020B0604020202020204" pitchFamily="34" charset="0"/>
              <a:buChar char="•"/>
            </a:pPr>
            <a:r>
              <a:rPr lang="en-US" sz="2400" dirty="0"/>
              <a:t>Expenditures beyond 75% must be tied to enrollments/extensions</a:t>
            </a:r>
          </a:p>
        </p:txBody>
      </p:sp>
    </p:spTree>
    <p:extLst>
      <p:ext uri="{BB962C8B-B14F-4D97-AF65-F5344CB8AC3E}">
        <p14:creationId xmlns:p14="http://schemas.microsoft.com/office/powerpoint/2010/main" val="22596204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Rounded Corners 1">
            <a:extLst>
              <a:ext uri="{FF2B5EF4-FFF2-40B4-BE49-F238E27FC236}">
                <a16:creationId xmlns:a16="http://schemas.microsoft.com/office/drawing/2014/main" id="{9DA7B766-BF82-4E6B-93A2-8A0392A54A14}"/>
              </a:ext>
            </a:extLst>
          </p:cNvPr>
          <p:cNvSpPr/>
          <p:nvPr/>
        </p:nvSpPr>
        <p:spPr>
          <a:xfrm>
            <a:off x="839971" y="1531211"/>
            <a:ext cx="10259736" cy="548641"/>
          </a:xfrm>
          <a:prstGeom prst="roundRect">
            <a:avLst/>
          </a:prstGeom>
          <a:solidFill>
            <a:srgbClr val="00765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2000">
              <a:solidFill>
                <a:schemeClr val="bg1"/>
              </a:solidFill>
              <a:latin typeface="Open Sans" panose="020B0606030504020204" pitchFamily="34" charset="0"/>
              <a:ea typeface="Open Sans" panose="020B0606030504020204" pitchFamily="34" charset="0"/>
              <a:cs typeface="Open Sans" panose="020B0606030504020204" pitchFamily="34" charset="0"/>
            </a:endParaRPr>
          </a:p>
        </p:txBody>
      </p:sp>
      <p:sp>
        <p:nvSpPr>
          <p:cNvPr id="21" name="TextBox 20">
            <a:extLst>
              <a:ext uri="{FF2B5EF4-FFF2-40B4-BE49-F238E27FC236}">
                <a16:creationId xmlns:a16="http://schemas.microsoft.com/office/drawing/2014/main" id="{2CF06971-3DFE-4352-B745-0B43A533E9A4}"/>
              </a:ext>
            </a:extLst>
          </p:cNvPr>
          <p:cNvSpPr txBox="1"/>
          <p:nvPr/>
        </p:nvSpPr>
        <p:spPr>
          <a:xfrm>
            <a:off x="857726" y="1601109"/>
            <a:ext cx="10153301" cy="400110"/>
          </a:xfrm>
          <a:prstGeom prst="rect">
            <a:avLst/>
          </a:prstGeom>
          <a:noFill/>
        </p:spPr>
        <p:txBody>
          <a:bodyPr wrap="square" rtlCol="0">
            <a:spAutoFit/>
          </a:bodyPr>
          <a:lstStyle/>
          <a:p>
            <a:r>
              <a:rPr lang="en-US" sz="2000" b="1" dirty="0">
                <a:solidFill>
                  <a:schemeClr val="bg1"/>
                </a:solidFill>
                <a:latin typeface="Open Sans" panose="020B0606030504020204" pitchFamily="34" charset="0"/>
                <a:ea typeface="Open Sans" panose="020B0606030504020204" pitchFamily="34" charset="0"/>
                <a:cs typeface="Open Sans" panose="020B0606030504020204" pitchFamily="34" charset="0"/>
              </a:rPr>
              <a:t>Example </a:t>
            </a:r>
          </a:p>
        </p:txBody>
      </p:sp>
      <p:sp>
        <p:nvSpPr>
          <p:cNvPr id="24" name="TextBox 23">
            <a:extLst>
              <a:ext uri="{FF2B5EF4-FFF2-40B4-BE49-F238E27FC236}">
                <a16:creationId xmlns:a16="http://schemas.microsoft.com/office/drawing/2014/main" id="{D50E2047-1DC3-4291-9103-FACE3DBA25B7}"/>
              </a:ext>
            </a:extLst>
          </p:cNvPr>
          <p:cNvSpPr txBox="1"/>
          <p:nvPr/>
        </p:nvSpPr>
        <p:spPr>
          <a:xfrm>
            <a:off x="857726" y="413186"/>
            <a:ext cx="9675059" cy="769441"/>
          </a:xfrm>
          <a:prstGeom prst="rect">
            <a:avLst/>
          </a:prstGeom>
          <a:noFill/>
        </p:spPr>
        <p:txBody>
          <a:bodyPr wrap="square" rtlCol="0">
            <a:spAutoFit/>
          </a:bodyPr>
          <a:lstStyle/>
          <a:p>
            <a:r>
              <a:rPr lang="en-US" sz="4400" b="1" dirty="0">
                <a:latin typeface="Open Sans" panose="020B0606030504020204" pitchFamily="34" charset="0"/>
                <a:ea typeface="Open Sans" panose="020B0606030504020204" pitchFamily="34" charset="0"/>
                <a:cs typeface="Open Sans" panose="020B0606030504020204" pitchFamily="34" charset="0"/>
              </a:rPr>
              <a:t>Activation of a Funding Exception</a:t>
            </a:r>
            <a:endParaRPr lang="en-US" sz="4000" b="1" dirty="0">
              <a:latin typeface="Open Sans" panose="020B0606030504020204" pitchFamily="34" charset="0"/>
              <a:ea typeface="Open Sans" panose="020B0606030504020204" pitchFamily="34" charset="0"/>
              <a:cs typeface="Open Sans" panose="020B0606030504020204" pitchFamily="34" charset="0"/>
            </a:endParaRPr>
          </a:p>
        </p:txBody>
      </p:sp>
      <p:graphicFrame>
        <p:nvGraphicFramePr>
          <p:cNvPr id="4" name="Table 4">
            <a:extLst>
              <a:ext uri="{FF2B5EF4-FFF2-40B4-BE49-F238E27FC236}">
                <a16:creationId xmlns:a16="http://schemas.microsoft.com/office/drawing/2014/main" id="{2B7A6E73-ACD8-4E67-8A08-6AFB79E5107A}"/>
              </a:ext>
            </a:extLst>
          </p:cNvPr>
          <p:cNvGraphicFramePr>
            <a:graphicFrameLocks noGrp="1"/>
          </p:cNvGraphicFramePr>
          <p:nvPr>
            <p:extLst>
              <p:ext uri="{D42A27DB-BD31-4B8C-83A1-F6EECF244321}">
                <p14:modId xmlns:p14="http://schemas.microsoft.com/office/powerpoint/2010/main" val="1859731719"/>
              </p:ext>
            </p:extLst>
          </p:nvPr>
        </p:nvGraphicFramePr>
        <p:xfrm>
          <a:off x="1147108" y="2322696"/>
          <a:ext cx="9645461" cy="1280160"/>
        </p:xfrm>
        <a:graphic>
          <a:graphicData uri="http://schemas.openxmlformats.org/drawingml/2006/table">
            <a:tbl>
              <a:tblPr firstRow="1" bandRow="1">
                <a:tableStyleId>{F5AB1C69-6EDB-4FF4-983F-18BD219EF322}</a:tableStyleId>
              </a:tblPr>
              <a:tblGrid>
                <a:gridCol w="2223078">
                  <a:extLst>
                    <a:ext uri="{9D8B030D-6E8A-4147-A177-3AD203B41FA5}">
                      <a16:colId xmlns:a16="http://schemas.microsoft.com/office/drawing/2014/main" val="1431215508"/>
                    </a:ext>
                  </a:extLst>
                </a:gridCol>
                <a:gridCol w="2030819">
                  <a:extLst>
                    <a:ext uri="{9D8B030D-6E8A-4147-A177-3AD203B41FA5}">
                      <a16:colId xmlns:a16="http://schemas.microsoft.com/office/drawing/2014/main" val="3357956933"/>
                    </a:ext>
                  </a:extLst>
                </a:gridCol>
                <a:gridCol w="1722474">
                  <a:extLst>
                    <a:ext uri="{9D8B030D-6E8A-4147-A177-3AD203B41FA5}">
                      <a16:colId xmlns:a16="http://schemas.microsoft.com/office/drawing/2014/main" val="1482825675"/>
                    </a:ext>
                  </a:extLst>
                </a:gridCol>
                <a:gridCol w="1832026">
                  <a:extLst>
                    <a:ext uri="{9D8B030D-6E8A-4147-A177-3AD203B41FA5}">
                      <a16:colId xmlns:a16="http://schemas.microsoft.com/office/drawing/2014/main" val="4106454074"/>
                    </a:ext>
                  </a:extLst>
                </a:gridCol>
                <a:gridCol w="1837064">
                  <a:extLst>
                    <a:ext uri="{9D8B030D-6E8A-4147-A177-3AD203B41FA5}">
                      <a16:colId xmlns:a16="http://schemas.microsoft.com/office/drawing/2014/main" val="2029107536"/>
                    </a:ext>
                  </a:extLst>
                </a:gridCol>
              </a:tblGrid>
              <a:tr h="683442">
                <a:tc>
                  <a:txBody>
                    <a:bodyPr/>
                    <a:lstStyle/>
                    <a:p>
                      <a:r>
                        <a:rPr lang="en-US" dirty="0"/>
                        <a:t>FY2021 Enrollment Base</a:t>
                      </a:r>
                    </a:p>
                  </a:txBody>
                  <a:tcPr/>
                </a:tc>
                <a:tc>
                  <a:txBody>
                    <a:bodyPr/>
                    <a:lstStyle/>
                    <a:p>
                      <a:r>
                        <a:rPr lang="en-US" dirty="0"/>
                        <a:t>Q1 Slot Allocation</a:t>
                      </a:r>
                    </a:p>
                  </a:txBody>
                  <a:tcPr/>
                </a:tc>
                <a:tc>
                  <a:txBody>
                    <a:bodyPr/>
                    <a:lstStyle/>
                    <a:p>
                      <a:r>
                        <a:rPr lang="en-US" dirty="0"/>
                        <a:t>75% of Q1 Slot Allocation</a:t>
                      </a:r>
                    </a:p>
                  </a:txBody>
                  <a:tcPr/>
                </a:tc>
                <a:tc>
                  <a:txBody>
                    <a:bodyPr/>
                    <a:lstStyle/>
                    <a:p>
                      <a:r>
                        <a:rPr lang="en-US" dirty="0"/>
                        <a:t>Tranche 1 </a:t>
                      </a:r>
                    </a:p>
                    <a:p>
                      <a:endParaRPr lang="en-US" dirty="0"/>
                    </a:p>
                  </a:txBody>
                  <a:tcPr>
                    <a:solidFill>
                      <a:srgbClr val="00765A"/>
                    </a:solidFill>
                  </a:tcPr>
                </a:tc>
                <a:tc>
                  <a:txBody>
                    <a:bodyPr/>
                    <a:lstStyle/>
                    <a:p>
                      <a:r>
                        <a:rPr lang="en-US" dirty="0"/>
                        <a:t>Remaining Q1 Funding (above 75%)</a:t>
                      </a:r>
                    </a:p>
                  </a:txBody>
                  <a:tcPr/>
                </a:tc>
                <a:extLst>
                  <a:ext uri="{0D108BD9-81ED-4DB2-BD59-A6C34878D82A}">
                    <a16:rowId xmlns:a16="http://schemas.microsoft.com/office/drawing/2014/main" val="446418265"/>
                  </a:ext>
                </a:extLst>
              </a:tr>
              <a:tr h="289603">
                <a:tc>
                  <a:txBody>
                    <a:bodyPr/>
                    <a:lstStyle/>
                    <a:p>
                      <a:r>
                        <a:rPr lang="en-US" dirty="0"/>
                        <a:t>400</a:t>
                      </a:r>
                    </a:p>
                  </a:txBody>
                  <a:tcPr/>
                </a:tc>
                <a:tc>
                  <a:txBody>
                    <a:bodyPr/>
                    <a:lstStyle/>
                    <a:p>
                      <a:r>
                        <a:rPr lang="en-US" dirty="0"/>
                        <a:t>100</a:t>
                      </a:r>
                    </a:p>
                  </a:txBody>
                  <a:tcPr/>
                </a:tc>
                <a:tc>
                  <a:txBody>
                    <a:bodyPr/>
                    <a:lstStyle/>
                    <a:p>
                      <a:r>
                        <a:rPr lang="en-US" dirty="0"/>
                        <a:t>75</a:t>
                      </a:r>
                    </a:p>
                  </a:txBody>
                  <a:tcPr/>
                </a:tc>
                <a:tc>
                  <a:txBody>
                    <a:bodyPr/>
                    <a:lstStyle/>
                    <a:p>
                      <a:r>
                        <a:rPr lang="en-US" dirty="0"/>
                        <a:t>$177,300</a:t>
                      </a:r>
                    </a:p>
                  </a:txBody>
                  <a:tcPr>
                    <a:solidFill>
                      <a:schemeClr val="accent6">
                        <a:lumMod val="20000"/>
                        <a:lumOff val="80000"/>
                      </a:schemeClr>
                    </a:solidFill>
                  </a:tcPr>
                </a:tc>
                <a:tc>
                  <a:txBody>
                    <a:bodyPr/>
                    <a:lstStyle/>
                    <a:p>
                      <a:r>
                        <a:rPr lang="en-US" dirty="0"/>
                        <a:t>$59,100</a:t>
                      </a:r>
                    </a:p>
                  </a:txBody>
                  <a:tcPr/>
                </a:tc>
                <a:extLst>
                  <a:ext uri="{0D108BD9-81ED-4DB2-BD59-A6C34878D82A}">
                    <a16:rowId xmlns:a16="http://schemas.microsoft.com/office/drawing/2014/main" val="719222535"/>
                  </a:ext>
                </a:extLst>
              </a:tr>
            </a:tbl>
          </a:graphicData>
        </a:graphic>
      </p:graphicFrame>
      <p:sp>
        <p:nvSpPr>
          <p:cNvPr id="6" name="TextBox 5">
            <a:extLst>
              <a:ext uri="{FF2B5EF4-FFF2-40B4-BE49-F238E27FC236}">
                <a16:creationId xmlns:a16="http://schemas.microsoft.com/office/drawing/2014/main" id="{365C131D-6EEE-475E-A863-ABBF0D55BC41}"/>
              </a:ext>
            </a:extLst>
          </p:cNvPr>
          <p:cNvSpPr txBox="1"/>
          <p:nvPr/>
        </p:nvSpPr>
        <p:spPr>
          <a:xfrm>
            <a:off x="1029471" y="3845700"/>
            <a:ext cx="9809810" cy="3323987"/>
          </a:xfrm>
          <a:prstGeom prst="rect">
            <a:avLst/>
          </a:prstGeom>
          <a:noFill/>
        </p:spPr>
        <p:txBody>
          <a:bodyPr wrap="square" rtlCol="0">
            <a:spAutoFit/>
          </a:bodyPr>
          <a:lstStyle/>
          <a:p>
            <a:pPr marL="285750" indent="-285750">
              <a:spcAft>
                <a:spcPts val="1200"/>
              </a:spcAft>
              <a:buFont typeface="Arial" panose="020B0604020202020204" pitchFamily="34" charset="0"/>
              <a:buChar char="•"/>
            </a:pPr>
            <a:r>
              <a:rPr lang="en-US" sz="2000" dirty="0"/>
              <a:t>100% of this agency’s Q1 funding is $236,400 (100 x $2,364)</a:t>
            </a:r>
          </a:p>
          <a:p>
            <a:pPr marL="285750" indent="-285750">
              <a:spcAft>
                <a:spcPts val="1200"/>
              </a:spcAft>
              <a:buFont typeface="Arial" panose="020B0604020202020204" pitchFamily="34" charset="0"/>
              <a:buChar char="•"/>
            </a:pPr>
            <a:r>
              <a:rPr lang="en-US" sz="2000" dirty="0"/>
              <a:t>They may access $177,300, without any enrollments or extended cases</a:t>
            </a:r>
            <a:r>
              <a:rPr lang="en-US" sz="2000" b="1" dirty="0"/>
              <a:t> </a:t>
            </a:r>
          </a:p>
          <a:p>
            <a:pPr marL="285750" indent="-285750">
              <a:spcAft>
                <a:spcPts val="1200"/>
              </a:spcAft>
              <a:buFont typeface="Arial" panose="020B0604020202020204" pitchFamily="34" charset="0"/>
              <a:buChar char="•"/>
            </a:pPr>
            <a:r>
              <a:rPr lang="en-US" sz="2000" dirty="0"/>
              <a:t>All spending above $177,300 must be tied to actual enrollments or extended services</a:t>
            </a:r>
          </a:p>
          <a:p>
            <a:pPr marL="742950" lvl="1" indent="-285750">
              <a:spcAft>
                <a:spcPts val="1200"/>
              </a:spcAft>
              <a:buFont typeface="Arial" panose="020B0604020202020204" pitchFamily="34" charset="0"/>
              <a:buChar char="•"/>
            </a:pPr>
            <a:r>
              <a:rPr lang="en-US" sz="2000" dirty="0"/>
              <a:t>Agencies must contact </a:t>
            </a:r>
            <a:r>
              <a:rPr lang="en-US" sz="2000" dirty="0">
                <a:hlinkClick r:id="rId3"/>
              </a:rPr>
              <a:t>MRSMatchGrant@USCCB.org</a:t>
            </a:r>
            <a:r>
              <a:rPr lang="en-US" sz="2000" dirty="0"/>
              <a:t> for approval to spend past the 75% funding guarantee</a:t>
            </a:r>
          </a:p>
          <a:p>
            <a:pPr marL="285750" indent="-285750">
              <a:spcAft>
                <a:spcPts val="1200"/>
              </a:spcAft>
              <a:buFont typeface="Arial" panose="020B0604020202020204" pitchFamily="34" charset="0"/>
              <a:buChar char="•"/>
            </a:pPr>
            <a:r>
              <a:rPr lang="en-US" sz="2000" b="1" dirty="0"/>
              <a:t>REMINDER: </a:t>
            </a:r>
            <a:r>
              <a:rPr lang="en-US" sz="2000" dirty="0"/>
              <a:t>You are not earning money based on enrollments, you are given a lump sum that you </a:t>
            </a:r>
            <a:r>
              <a:rPr lang="en-US" sz="2000" u="sng" dirty="0"/>
              <a:t>cannot</a:t>
            </a:r>
            <a:r>
              <a:rPr lang="en-US" sz="2000" dirty="0"/>
              <a:t> spend beyond</a:t>
            </a:r>
            <a:endParaRPr lang="en-US" sz="2000" b="1" dirty="0"/>
          </a:p>
          <a:p>
            <a:pPr lvl="1">
              <a:spcAft>
                <a:spcPts val="1200"/>
              </a:spcAft>
            </a:pPr>
            <a:endParaRPr lang="en-US" sz="2000" dirty="0"/>
          </a:p>
        </p:txBody>
      </p:sp>
    </p:spTree>
    <p:extLst>
      <p:ext uri="{BB962C8B-B14F-4D97-AF65-F5344CB8AC3E}">
        <p14:creationId xmlns:p14="http://schemas.microsoft.com/office/powerpoint/2010/main" val="21209990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Rounded Corners 1">
            <a:extLst>
              <a:ext uri="{FF2B5EF4-FFF2-40B4-BE49-F238E27FC236}">
                <a16:creationId xmlns:a16="http://schemas.microsoft.com/office/drawing/2014/main" id="{9DA7B766-BF82-4E6B-93A2-8A0392A54A14}"/>
              </a:ext>
            </a:extLst>
          </p:cNvPr>
          <p:cNvSpPr/>
          <p:nvPr/>
        </p:nvSpPr>
        <p:spPr>
          <a:xfrm>
            <a:off x="839971" y="1531211"/>
            <a:ext cx="10259736" cy="548641"/>
          </a:xfrm>
          <a:prstGeom prst="roundRect">
            <a:avLst/>
          </a:prstGeom>
          <a:solidFill>
            <a:srgbClr val="00765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2000">
              <a:solidFill>
                <a:schemeClr val="bg1"/>
              </a:solidFill>
              <a:latin typeface="Open Sans" panose="020B0606030504020204" pitchFamily="34" charset="0"/>
              <a:ea typeface="Open Sans" panose="020B0606030504020204" pitchFamily="34" charset="0"/>
              <a:cs typeface="Open Sans" panose="020B0606030504020204" pitchFamily="34" charset="0"/>
            </a:endParaRPr>
          </a:p>
        </p:txBody>
      </p:sp>
      <p:sp>
        <p:nvSpPr>
          <p:cNvPr id="21" name="TextBox 20">
            <a:extLst>
              <a:ext uri="{FF2B5EF4-FFF2-40B4-BE49-F238E27FC236}">
                <a16:creationId xmlns:a16="http://schemas.microsoft.com/office/drawing/2014/main" id="{2CF06971-3DFE-4352-B745-0B43A533E9A4}"/>
              </a:ext>
            </a:extLst>
          </p:cNvPr>
          <p:cNvSpPr txBox="1"/>
          <p:nvPr/>
        </p:nvSpPr>
        <p:spPr>
          <a:xfrm>
            <a:off x="857726" y="1601109"/>
            <a:ext cx="10153301" cy="400110"/>
          </a:xfrm>
          <a:prstGeom prst="rect">
            <a:avLst/>
          </a:prstGeom>
          <a:noFill/>
        </p:spPr>
        <p:txBody>
          <a:bodyPr wrap="square" rtlCol="0">
            <a:spAutoFit/>
          </a:bodyPr>
          <a:lstStyle/>
          <a:p>
            <a:r>
              <a:rPr lang="en-US" sz="2000" b="1" dirty="0">
                <a:solidFill>
                  <a:schemeClr val="bg1"/>
                </a:solidFill>
                <a:latin typeface="Open Sans" panose="020B0606030504020204" pitchFamily="34" charset="0"/>
                <a:ea typeface="Open Sans" panose="020B0606030504020204" pitchFamily="34" charset="0"/>
                <a:cs typeface="Open Sans" panose="020B0606030504020204" pitchFamily="34" charset="0"/>
              </a:rPr>
              <a:t>Allowable Expenditures</a:t>
            </a:r>
          </a:p>
        </p:txBody>
      </p:sp>
      <p:sp>
        <p:nvSpPr>
          <p:cNvPr id="24" name="TextBox 23">
            <a:extLst>
              <a:ext uri="{FF2B5EF4-FFF2-40B4-BE49-F238E27FC236}">
                <a16:creationId xmlns:a16="http://schemas.microsoft.com/office/drawing/2014/main" id="{D50E2047-1DC3-4291-9103-FACE3DBA25B7}"/>
              </a:ext>
            </a:extLst>
          </p:cNvPr>
          <p:cNvSpPr txBox="1"/>
          <p:nvPr/>
        </p:nvSpPr>
        <p:spPr>
          <a:xfrm>
            <a:off x="857726" y="413186"/>
            <a:ext cx="9675059" cy="769441"/>
          </a:xfrm>
          <a:prstGeom prst="rect">
            <a:avLst/>
          </a:prstGeom>
          <a:noFill/>
        </p:spPr>
        <p:txBody>
          <a:bodyPr wrap="square" rtlCol="0">
            <a:spAutoFit/>
          </a:bodyPr>
          <a:lstStyle/>
          <a:p>
            <a:r>
              <a:rPr lang="en-US" sz="4400" b="1" dirty="0">
                <a:latin typeface="Open Sans" panose="020B0606030504020204" pitchFamily="34" charset="0"/>
                <a:ea typeface="Open Sans" panose="020B0606030504020204" pitchFamily="34" charset="0"/>
                <a:cs typeface="Open Sans" panose="020B0606030504020204" pitchFamily="34" charset="0"/>
              </a:rPr>
              <a:t>Activation of a Funding Exception</a:t>
            </a:r>
            <a:endParaRPr lang="en-US" sz="4000" b="1" dirty="0">
              <a:latin typeface="Open Sans" panose="020B0606030504020204" pitchFamily="34" charset="0"/>
              <a:ea typeface="Open Sans" panose="020B0606030504020204" pitchFamily="34" charset="0"/>
              <a:cs typeface="Open Sans" panose="020B0606030504020204" pitchFamily="34" charset="0"/>
            </a:endParaRPr>
          </a:p>
        </p:txBody>
      </p:sp>
      <p:sp>
        <p:nvSpPr>
          <p:cNvPr id="6" name="TextBox 5">
            <a:extLst>
              <a:ext uri="{FF2B5EF4-FFF2-40B4-BE49-F238E27FC236}">
                <a16:creationId xmlns:a16="http://schemas.microsoft.com/office/drawing/2014/main" id="{365C131D-6EEE-475E-A863-ABBF0D55BC41}"/>
              </a:ext>
            </a:extLst>
          </p:cNvPr>
          <p:cNvSpPr txBox="1"/>
          <p:nvPr/>
        </p:nvSpPr>
        <p:spPr>
          <a:xfrm>
            <a:off x="839971" y="2299628"/>
            <a:ext cx="10509386" cy="4062651"/>
          </a:xfrm>
          <a:prstGeom prst="rect">
            <a:avLst/>
          </a:prstGeom>
          <a:noFill/>
        </p:spPr>
        <p:txBody>
          <a:bodyPr wrap="square" rtlCol="0">
            <a:spAutoFit/>
          </a:bodyPr>
          <a:lstStyle/>
          <a:p>
            <a:pPr marL="514350" indent="-514350">
              <a:spcAft>
                <a:spcPts val="1200"/>
              </a:spcAft>
              <a:buAutoNum type="arabicPeriod"/>
            </a:pPr>
            <a:r>
              <a:rPr lang="en-US" b="1" dirty="0"/>
              <a:t>Client Services</a:t>
            </a:r>
          </a:p>
          <a:p>
            <a:pPr marL="971550" lvl="1" indent="-514350">
              <a:spcAft>
                <a:spcPts val="1200"/>
              </a:spcAft>
              <a:buFont typeface="Arial" panose="020B0604020202020204" pitchFamily="34" charset="0"/>
              <a:buChar char="•"/>
            </a:pPr>
            <a:r>
              <a:rPr lang="en-US" dirty="0"/>
              <a:t>New Enrollments (budget for full 180-day service period)</a:t>
            </a:r>
          </a:p>
          <a:p>
            <a:pPr marL="971550" lvl="1" indent="-514350">
              <a:spcAft>
                <a:spcPts val="1200"/>
              </a:spcAft>
              <a:buFont typeface="Arial" panose="020B0604020202020204" pitchFamily="34" charset="0"/>
              <a:buChar char="•"/>
            </a:pPr>
            <a:r>
              <a:rPr lang="en-US" dirty="0"/>
              <a:t>Extended Services</a:t>
            </a:r>
          </a:p>
          <a:p>
            <a:pPr marL="514350" indent="-514350">
              <a:spcAft>
                <a:spcPts val="1200"/>
              </a:spcAft>
              <a:buAutoNum type="arabicPeriod"/>
            </a:pPr>
            <a:r>
              <a:rPr lang="en-US" b="1" dirty="0"/>
              <a:t>Local Admin Costs</a:t>
            </a:r>
          </a:p>
          <a:p>
            <a:pPr marL="971550" lvl="1" indent="-514350">
              <a:spcAft>
                <a:spcPts val="1200"/>
              </a:spcAft>
              <a:buFont typeface="Arial" panose="020B0604020202020204" pitchFamily="34" charset="0"/>
              <a:buChar char="•"/>
            </a:pPr>
            <a:r>
              <a:rPr lang="en-US" u="sng" dirty="0"/>
              <a:t>Staff time for program strengthening activities:</a:t>
            </a:r>
            <a:r>
              <a:rPr lang="en-US" dirty="0"/>
              <a:t> e.g. preparing for potential growth opportunities under an expanded MG program – resource development, volunteer outreach, employer outreach, non-R&amp;P outreach, research into new match sources, case file quality assurance, USCCB eLearning course and other webinars</a:t>
            </a:r>
          </a:p>
          <a:p>
            <a:pPr marL="971550" lvl="1" indent="-514350">
              <a:spcAft>
                <a:spcPts val="1200"/>
              </a:spcAft>
              <a:buFont typeface="Arial" panose="020B0604020202020204" pitchFamily="34" charset="0"/>
              <a:buChar char="•"/>
            </a:pPr>
            <a:r>
              <a:rPr lang="en-US" dirty="0"/>
              <a:t>Agency occupancy expenses (rent and utilities) – should be charged to MG per your agency’s normal procedures   </a:t>
            </a:r>
          </a:p>
          <a:p>
            <a:pPr marL="971550" lvl="1" indent="-514350">
              <a:spcAft>
                <a:spcPts val="1200"/>
              </a:spcAft>
              <a:buFont typeface="Arial" panose="020B0604020202020204" pitchFamily="34" charset="0"/>
              <a:buChar char="•"/>
            </a:pPr>
            <a:r>
              <a:rPr lang="en-US" dirty="0"/>
              <a:t>USCCB must approve all purchase above $5,000 unless it was included in your MG budget</a:t>
            </a:r>
          </a:p>
        </p:txBody>
      </p:sp>
      <p:sp>
        <p:nvSpPr>
          <p:cNvPr id="4" name="Rectangle: Folded Corner 3">
            <a:extLst>
              <a:ext uri="{FF2B5EF4-FFF2-40B4-BE49-F238E27FC236}">
                <a16:creationId xmlns:a16="http://schemas.microsoft.com/office/drawing/2014/main" id="{8CBB3A62-B71E-4D37-ACB5-032ACDAC05D7}"/>
              </a:ext>
            </a:extLst>
          </p:cNvPr>
          <p:cNvSpPr/>
          <p:nvPr/>
        </p:nvSpPr>
        <p:spPr>
          <a:xfrm>
            <a:off x="7919847" y="1718616"/>
            <a:ext cx="2758445" cy="2284411"/>
          </a:xfrm>
          <a:prstGeom prst="foldedCorner">
            <a:avLst/>
          </a:prstGeom>
          <a:solidFill>
            <a:schemeClr val="accent4"/>
          </a:solidFill>
          <a:ln>
            <a:no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spcAft>
                <a:spcPts val="1200"/>
              </a:spcAft>
            </a:pPr>
            <a:endParaRPr lang="en-US" b="1" u="sng" dirty="0">
              <a:solidFill>
                <a:sysClr val="windowText" lastClr="000000"/>
              </a:solidFill>
            </a:endParaRPr>
          </a:p>
          <a:p>
            <a:pPr>
              <a:spcAft>
                <a:spcPts val="1200"/>
              </a:spcAft>
            </a:pPr>
            <a:r>
              <a:rPr lang="en-US" b="1" u="sng" dirty="0">
                <a:solidFill>
                  <a:sysClr val="windowText" lastClr="000000"/>
                </a:solidFill>
              </a:rPr>
              <a:t>Note:</a:t>
            </a:r>
            <a:r>
              <a:rPr lang="en-US" b="1" dirty="0">
                <a:solidFill>
                  <a:sysClr val="windowText" lastClr="000000"/>
                </a:solidFill>
              </a:rPr>
              <a:t> </a:t>
            </a:r>
            <a:r>
              <a:rPr lang="en-US" dirty="0">
                <a:solidFill>
                  <a:sysClr val="windowText" lastClr="000000"/>
                </a:solidFill>
              </a:rPr>
              <a:t>The utilization of the tranche funding is entirely at the discretion of each agency; however, funds must be utilized for legitimate MG program activities. </a:t>
            </a:r>
          </a:p>
        </p:txBody>
      </p:sp>
    </p:spTree>
    <p:extLst>
      <p:ext uri="{BB962C8B-B14F-4D97-AF65-F5344CB8AC3E}">
        <p14:creationId xmlns:p14="http://schemas.microsoft.com/office/powerpoint/2010/main" val="4233087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9F8D7F41F4E86F45AD9C754481DAB2D8" ma:contentTypeVersion="13" ma:contentTypeDescription="Create a new document." ma:contentTypeScope="" ma:versionID="aa617fff7260c6e44c049f39e546bf25">
  <xsd:schema xmlns:xsd="http://www.w3.org/2001/XMLSchema" xmlns:xs="http://www.w3.org/2001/XMLSchema" xmlns:p="http://schemas.microsoft.com/office/2006/metadata/properties" xmlns:ns3="6adc38ce-6422-4820-9088-34b4ebffebfe" xmlns:ns4="65022ee0-874b-416e-9913-754acb0744f6" targetNamespace="http://schemas.microsoft.com/office/2006/metadata/properties" ma:root="true" ma:fieldsID="31a5c0d4c94381d64ba78f579e7f1e4f" ns3:_="" ns4:_="">
    <xsd:import namespace="6adc38ce-6422-4820-9088-34b4ebffebfe"/>
    <xsd:import namespace="65022ee0-874b-416e-9913-754acb0744f6"/>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MediaServiceAutoTags" minOccurs="0"/>
                <xsd:element ref="ns4:MediaServiceDateTaken" minOccurs="0"/>
                <xsd:element ref="ns4:MediaServiceLocation" minOccurs="0"/>
                <xsd:element ref="ns4:MediaServiceEventHashCode" minOccurs="0"/>
                <xsd:element ref="ns4:MediaServiceGenerationTime" minOccurs="0"/>
                <xsd:element ref="ns4:MediaServiceAutoKeyPoints" minOccurs="0"/>
                <xsd:element ref="ns4:MediaServiceKeyPoints" minOccurs="0"/>
                <xsd:element ref="ns4: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adc38ce-6422-4820-9088-34b4ebffebfe"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element name="SharingHintHash" ma:index="10" nillable="true" ma:displayName="Sharing Hint Hash" ma:description=""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65022ee0-874b-416e-9913-754acb0744f6" elementFormDefault="qualified">
    <xsd:import namespace="http://schemas.microsoft.com/office/2006/documentManagement/types"/>
    <xsd:import namespace="http://schemas.microsoft.com/office/infopath/2007/PartnerControls"/>
    <xsd:element name="MediaServiceMetadata" ma:index="11" nillable="true" ma:displayName="MediaServiceMetadata" ma:description="" ma:hidden="true" ma:internalName="MediaServiceMetadata" ma:readOnly="true">
      <xsd:simpleType>
        <xsd:restriction base="dms:Note"/>
      </xsd:simpleType>
    </xsd:element>
    <xsd:element name="MediaServiceFastMetadata" ma:index="12" nillable="true" ma:displayName="MediaServiceFastMetadata" ma:description="" ma:hidden="true" ma:internalName="MediaServiceFastMetadata" ma:readOnly="true">
      <xsd:simpleType>
        <xsd:restriction base="dms:Note"/>
      </xsd:simpleType>
    </xsd:element>
    <xsd:element name="MediaServiceAutoTags" ma:index="13" nillable="true" ma:displayName="MediaServiceAutoTags" ma:description="" ma:internalName="MediaServiceAutoTags" ma:readOnly="true">
      <xsd:simpleType>
        <xsd:restriction base="dms:Text"/>
      </xsd:simpleType>
    </xsd:element>
    <xsd:element name="MediaServiceDateTaken" ma:index="14" nillable="true" ma:displayName="MediaServiceDateTaken" ma:hidden="true" ma:internalName="MediaServiceDateTaken" ma:readOnly="true">
      <xsd:simpleType>
        <xsd:restriction base="dms:Text"/>
      </xsd:simpleType>
    </xsd:element>
    <xsd:element name="MediaServiceLocation" ma:index="15" nillable="true" ma:displayName="MediaServiceLocation" ma:internalName="MediaServiceLocation"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ServiceOCR" ma:index="20" nillable="true" ma:displayName="Extracted Text" ma:internalName="MediaServiceOCR"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A414A009-F8B2-48C3-AF20-BF859823E618}">
  <ds:schemaRefs>
    <ds:schemaRef ds:uri="http://schemas.microsoft.com/office/2006/metadata/properties"/>
    <ds:schemaRef ds:uri="http://schemas.microsoft.com/office/infopath/2007/PartnerControls"/>
  </ds:schemaRefs>
</ds:datastoreItem>
</file>

<file path=customXml/itemProps2.xml><?xml version="1.0" encoding="utf-8"?>
<ds:datastoreItem xmlns:ds="http://schemas.openxmlformats.org/officeDocument/2006/customXml" ds:itemID="{93AB17A3-6B4C-4EA3-BE42-4AFF908CF017}">
  <ds:schemaRefs>
    <ds:schemaRef ds:uri="http://schemas.microsoft.com/sharepoint/v3/contenttype/forms"/>
  </ds:schemaRefs>
</ds:datastoreItem>
</file>

<file path=customXml/itemProps3.xml><?xml version="1.0" encoding="utf-8"?>
<ds:datastoreItem xmlns:ds="http://schemas.openxmlformats.org/officeDocument/2006/customXml" ds:itemID="{03E5005D-F927-4E14-BC98-7D405BE0140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adc38ce-6422-4820-9088-34b4ebffebfe"/>
    <ds:schemaRef ds:uri="65022ee0-874b-416e-9913-754acb0744f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398</TotalTime>
  <Words>1226</Words>
  <Application>Microsoft Office PowerPoint</Application>
  <PresentationFormat>Widescreen</PresentationFormat>
  <Paragraphs>151</Paragraphs>
  <Slides>22</Slides>
  <Notes>13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22</vt:i4>
      </vt:variant>
    </vt:vector>
  </HeadingPairs>
  <TitlesOfParts>
    <vt:vector size="27" baseType="lpstr">
      <vt:lpstr>Arial</vt:lpstr>
      <vt:lpstr>Calibri</vt:lpstr>
      <vt:lpstr>Calibri Light</vt:lpstr>
      <vt:lpstr>Open Sans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Peyton Smith</dc:creator>
  <cp:lastModifiedBy>Ciara Bennese</cp:lastModifiedBy>
  <cp:revision>15</cp:revision>
  <dcterms:created xsi:type="dcterms:W3CDTF">2020-10-22T16:02:30Z</dcterms:created>
  <dcterms:modified xsi:type="dcterms:W3CDTF">2020-11-23T15:59:27Z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0x0101009F8D7F41F4E86F45AD9C754481DAB2D8</vt:lpwstr>
  </property>
</Properties>
</file>