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5"/>
  </p:sldMasterIdLst>
  <p:notesMasterIdLst>
    <p:notesMasterId r:id="rId37"/>
  </p:notesMasterIdLst>
  <p:sldIdLst>
    <p:sldId id="480" r:id="rId6"/>
    <p:sldId id="481" r:id="rId7"/>
    <p:sldId id="511" r:id="rId8"/>
    <p:sldId id="512" r:id="rId9"/>
    <p:sldId id="513" r:id="rId10"/>
    <p:sldId id="514" r:id="rId11"/>
    <p:sldId id="460" r:id="rId12"/>
    <p:sldId id="515" r:id="rId13"/>
    <p:sldId id="516" r:id="rId14"/>
    <p:sldId id="497" r:id="rId15"/>
    <p:sldId id="518" r:id="rId16"/>
    <p:sldId id="519" r:id="rId17"/>
    <p:sldId id="453" r:id="rId18"/>
    <p:sldId id="522" r:id="rId19"/>
    <p:sldId id="465" r:id="rId20"/>
    <p:sldId id="517" r:id="rId21"/>
    <p:sldId id="482" r:id="rId22"/>
    <p:sldId id="484" r:id="rId23"/>
    <p:sldId id="488" r:id="rId24"/>
    <p:sldId id="489" r:id="rId25"/>
    <p:sldId id="490" r:id="rId26"/>
    <p:sldId id="483" r:id="rId27"/>
    <p:sldId id="491" r:id="rId28"/>
    <p:sldId id="492" r:id="rId29"/>
    <p:sldId id="494" r:id="rId30"/>
    <p:sldId id="500" r:id="rId31"/>
    <p:sldId id="503" r:id="rId32"/>
    <p:sldId id="504" r:id="rId33"/>
    <p:sldId id="505" r:id="rId34"/>
    <p:sldId id="507" r:id="rId35"/>
    <p:sldId id="50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NUKHINA Svitlana" initials="LS" lastIdx="3" clrIdx="0">
    <p:extLst>
      <p:ext uri="{19B8F6BF-5375-455C-9EA6-DF929625EA0E}">
        <p15:presenceInfo xmlns:p15="http://schemas.microsoft.com/office/powerpoint/2012/main" userId="LESNUKHINA Svitlana" providerId="None"/>
      </p:ext>
    </p:extLst>
  </p:cmAuthor>
  <p:cmAuthor id="2" name="TOVSTOPIAT Anna" initials="TA" lastIdx="32" clrIdx="1">
    <p:extLst>
      <p:ext uri="{19B8F6BF-5375-455C-9EA6-DF929625EA0E}">
        <p15:presenceInfo xmlns:p15="http://schemas.microsoft.com/office/powerpoint/2012/main" userId="S::ATOVSTOPIAT@iom.int::763b12c9-cc92-4a5e-80cb-a935483d47a5" providerId="AD"/>
      </p:ext>
    </p:extLst>
  </p:cmAuthor>
  <p:cmAuthor id="3" name="GOTANI Jayant" initials="GJ" lastIdx="18" clrIdx="2">
    <p:extLst>
      <p:ext uri="{19B8F6BF-5375-455C-9EA6-DF929625EA0E}">
        <p15:presenceInfo xmlns:p15="http://schemas.microsoft.com/office/powerpoint/2012/main" userId="S::JGOTANI@iom.int::b19de074-0fc8-4743-8fca-65492e75837f" providerId="AD"/>
      </p:ext>
    </p:extLst>
  </p:cmAuthor>
  <p:cmAuthor id="4" name="Kelley, Jennifer A" initials="KJA" lastIdx="14" clrIdx="3">
    <p:extLst>
      <p:ext uri="{19B8F6BF-5375-455C-9EA6-DF929625EA0E}">
        <p15:presenceInfo xmlns:p15="http://schemas.microsoft.com/office/powerpoint/2012/main" userId="S::KelleyJA@state.gov::76f9f3d6-96d0-4e32-af64-75d61a6725ee" providerId="AD"/>
      </p:ext>
    </p:extLst>
  </p:cmAuthor>
  <p:cmAuthor id="5" name="Rajan, Thu N" initials="RTN" lastIdx="8" clrIdx="4">
    <p:extLst>
      <p:ext uri="{19B8F6BF-5375-455C-9EA6-DF929625EA0E}">
        <p15:presenceInfo xmlns:p15="http://schemas.microsoft.com/office/powerpoint/2012/main" userId="S-1-5-21-1792949520-308680997-1801532177-520323" providerId="AD"/>
      </p:ext>
    </p:extLst>
  </p:cmAuthor>
  <p:cmAuthor id="6" name="ELBAZ Fadi" initials="EF" lastIdx="6" clrIdx="5">
    <p:extLst>
      <p:ext uri="{19B8F6BF-5375-455C-9EA6-DF929625EA0E}">
        <p15:presenceInfo xmlns:p15="http://schemas.microsoft.com/office/powerpoint/2012/main" userId="S::felbaz@iom.int::afee5e6d-42b6-4f13-a685-ef9f983e5d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CC"/>
    <a:srgbClr val="F83450"/>
    <a:srgbClr val="339933"/>
    <a:srgbClr val="EA0000"/>
    <a:srgbClr val="F20000"/>
    <a:srgbClr val="E20000"/>
    <a:srgbClr val="339966"/>
    <a:srgbClr val="33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86350"/>
  </p:normalViewPr>
  <p:slideViewPr>
    <p:cSldViewPr snapToGrid="0" snapToObjects="1">
      <p:cViewPr varScale="1">
        <p:scale>
          <a:sx n="98" d="100"/>
          <a:sy n="98" d="100"/>
        </p:scale>
        <p:origin x="8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5.png"/><Relationship Id="rId6" Type="http://schemas.openxmlformats.org/officeDocument/2006/relationships/image" Target="../media/image24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A946E-4352-4029-B536-36C2E509D4C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06F168-76A6-4463-B2C2-775A059238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>
              <a:solidFill>
                <a:srgbClr val="0033A0"/>
              </a:solidFill>
            </a:rPr>
            <a:t>Preliminary Questionnaire (PQ)</a:t>
          </a:r>
        </a:p>
      </dgm:t>
    </dgm:pt>
    <dgm:pt modelId="{01790712-772A-4C86-A06E-02F6D7F66031}" type="parTrans" cxnId="{6BAEAD43-E21E-4254-9A4F-FD9B72FFA1E2}">
      <dgm:prSet/>
      <dgm:spPr/>
      <dgm:t>
        <a:bodyPr/>
        <a:lstStyle/>
        <a:p>
          <a:endParaRPr lang="en-US"/>
        </a:p>
      </dgm:t>
    </dgm:pt>
    <dgm:pt modelId="{FC3F6077-F407-4FF0-BE4E-2D4A938CE270}" type="sibTrans" cxnId="{6BAEAD43-E21E-4254-9A4F-FD9B72FFA1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BDCF5A-AD60-416A-B4D8-BFB331874A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>
              <a:solidFill>
                <a:srgbClr val="0033A0"/>
              </a:solidFill>
            </a:rPr>
            <a:t>U.S. tie’s legal status in the US</a:t>
          </a:r>
        </a:p>
      </dgm:t>
    </dgm:pt>
    <dgm:pt modelId="{9C1EDDD5-3096-4FBC-A012-DDD2BB3918D7}" type="parTrans" cxnId="{328ACF6A-33F3-4766-8D42-8F91229AB7BE}">
      <dgm:prSet/>
      <dgm:spPr/>
      <dgm:t>
        <a:bodyPr/>
        <a:lstStyle/>
        <a:p>
          <a:endParaRPr lang="en-US"/>
        </a:p>
      </dgm:t>
    </dgm:pt>
    <dgm:pt modelId="{42D46904-8973-4774-9FEA-47A60E0B9B52}" type="sibTrans" cxnId="{328ACF6A-33F3-4766-8D42-8F91229AB7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BBBAEF-E960-45D3-9BC6-51753426B6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>
              <a:solidFill>
                <a:srgbClr val="0033A0"/>
              </a:solidFill>
            </a:rPr>
            <a:t>Photos of all beneficiaries on the AOR</a:t>
          </a:r>
        </a:p>
      </dgm:t>
    </dgm:pt>
    <dgm:pt modelId="{F504E5AA-A859-45CA-A60B-B28F9F08063B}" type="parTrans" cxnId="{D53F384B-E144-443D-9CE8-A2157FF080F1}">
      <dgm:prSet/>
      <dgm:spPr/>
      <dgm:t>
        <a:bodyPr/>
        <a:lstStyle/>
        <a:p>
          <a:endParaRPr lang="en-US"/>
        </a:p>
      </dgm:t>
    </dgm:pt>
    <dgm:pt modelId="{9632FAFA-FE05-4670-A788-F26F307CDB5E}" type="sibTrans" cxnId="{D53F384B-E144-443D-9CE8-A2157FF080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9921FD-8A35-4CCC-8F12-853F91AB4A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>
              <a:solidFill>
                <a:srgbClr val="0033A0"/>
              </a:solidFill>
            </a:rPr>
            <a:t>U.S. tie’s relationship with PA</a:t>
          </a:r>
        </a:p>
      </dgm:t>
    </dgm:pt>
    <dgm:pt modelId="{AB3F20C4-30B2-4AD0-94CD-543626821A05}" type="parTrans" cxnId="{76D9A8BD-2C56-4079-9050-AC62ACECB645}">
      <dgm:prSet/>
      <dgm:spPr/>
      <dgm:t>
        <a:bodyPr/>
        <a:lstStyle/>
        <a:p>
          <a:endParaRPr lang="en-US"/>
        </a:p>
      </dgm:t>
    </dgm:pt>
    <dgm:pt modelId="{21188B39-AF41-4469-A8D4-C2A2312FC88C}" type="sibTrans" cxnId="{76D9A8BD-2C56-4079-9050-AC62ACECB6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805DE6-5AC8-4656-A477-42D690F638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>
              <a:solidFill>
                <a:srgbClr val="0033A0"/>
              </a:solidFill>
            </a:rPr>
            <a:t>Identity of AOR beneficiaries</a:t>
          </a:r>
        </a:p>
      </dgm:t>
    </dgm:pt>
    <dgm:pt modelId="{6EB49FAC-938C-40B1-9DE8-AE01A4E8ED8B}" type="parTrans" cxnId="{059C0C08-8163-4C4C-9C47-72431929244D}">
      <dgm:prSet/>
      <dgm:spPr/>
      <dgm:t>
        <a:bodyPr/>
        <a:lstStyle/>
        <a:p>
          <a:endParaRPr lang="en-US"/>
        </a:p>
      </dgm:t>
    </dgm:pt>
    <dgm:pt modelId="{31B6D500-AC60-48E0-9CCD-3C225BE05D6B}" type="sibTrans" cxnId="{059C0C08-8163-4C4C-9C47-7243192924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F98941C-7582-44D9-8053-13A1F4E70D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>
              <a:solidFill>
                <a:srgbClr val="0033A0"/>
              </a:solidFill>
            </a:rPr>
            <a:t>Court decision on legal adoption</a:t>
          </a:r>
        </a:p>
      </dgm:t>
    </dgm:pt>
    <dgm:pt modelId="{21A436E9-3959-4260-848A-CC2265B7F465}" type="parTrans" cxnId="{B3D64E37-41D5-40CE-939E-4F461C139FE9}">
      <dgm:prSet/>
      <dgm:spPr/>
      <dgm:t>
        <a:bodyPr/>
        <a:lstStyle/>
        <a:p>
          <a:endParaRPr lang="en-US"/>
        </a:p>
      </dgm:t>
    </dgm:pt>
    <dgm:pt modelId="{F8F461A7-AD89-4C37-847F-F9F0E54E0435}" type="sibTrans" cxnId="{B3D64E37-41D5-40CE-939E-4F461C139FE9}">
      <dgm:prSet/>
      <dgm:spPr/>
      <dgm:t>
        <a:bodyPr/>
        <a:lstStyle/>
        <a:p>
          <a:endParaRPr lang="en-US"/>
        </a:p>
      </dgm:t>
    </dgm:pt>
    <dgm:pt modelId="{72C2339E-9C01-4D65-8FA4-178DC471AE6A}" type="pres">
      <dgm:prSet presAssocID="{0A5A946E-4352-4029-B536-36C2E509D4C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6F03C7-5B9C-4A85-B4F3-D1B2B88A84C5}" type="pres">
      <dgm:prSet presAssocID="{8F06F168-76A6-4463-B2C2-775A0592380F}" presName="compNode" presStyleCnt="0"/>
      <dgm:spPr/>
    </dgm:pt>
    <dgm:pt modelId="{227D8A7C-0421-414E-BD86-99863291B339}" type="pres">
      <dgm:prSet presAssocID="{8F06F168-76A6-4463-B2C2-775A0592380F}" presName="bgRect" presStyleLbl="bgShp" presStyleIdx="0" presStyleCnt="6"/>
      <dgm:spPr/>
    </dgm:pt>
    <dgm:pt modelId="{762EB137-64ED-43AF-A028-417CFE4299B6}" type="pres">
      <dgm:prSet presAssocID="{8F06F168-76A6-4463-B2C2-775A0592380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02E1425-7DA4-4D1F-98B2-839768287ECA}" type="pres">
      <dgm:prSet presAssocID="{8F06F168-76A6-4463-B2C2-775A0592380F}" presName="spaceRect" presStyleCnt="0"/>
      <dgm:spPr/>
    </dgm:pt>
    <dgm:pt modelId="{52EF79A1-8B36-4EC3-9223-0773EF760391}" type="pres">
      <dgm:prSet presAssocID="{8F06F168-76A6-4463-B2C2-775A0592380F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A24AC0B-FF0F-4C38-8D6A-21A2A0FD6385}" type="pres">
      <dgm:prSet presAssocID="{FC3F6077-F407-4FF0-BE4E-2D4A938CE270}" presName="sibTrans" presStyleCnt="0"/>
      <dgm:spPr/>
    </dgm:pt>
    <dgm:pt modelId="{93F44EF5-98B8-4569-8C02-6356BA6E58F2}" type="pres">
      <dgm:prSet presAssocID="{D0BDCF5A-AD60-416A-B4D8-BFB331874A11}" presName="compNode" presStyleCnt="0"/>
      <dgm:spPr/>
    </dgm:pt>
    <dgm:pt modelId="{79B33541-B406-421E-9339-DF43BBDDB6C7}" type="pres">
      <dgm:prSet presAssocID="{D0BDCF5A-AD60-416A-B4D8-BFB331874A11}" presName="bgRect" presStyleLbl="bgShp" presStyleIdx="1" presStyleCnt="6"/>
      <dgm:spPr/>
    </dgm:pt>
    <dgm:pt modelId="{29E8B2EB-66C1-420A-826B-37725778A831}" type="pres">
      <dgm:prSet presAssocID="{D0BDCF5A-AD60-416A-B4D8-BFB331874A1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55D0C8A-DE9E-4539-8A3D-3FC19B5D5E35}" type="pres">
      <dgm:prSet presAssocID="{D0BDCF5A-AD60-416A-B4D8-BFB331874A11}" presName="spaceRect" presStyleCnt="0"/>
      <dgm:spPr/>
    </dgm:pt>
    <dgm:pt modelId="{BF08700F-22DC-4A0A-A353-474382B3955D}" type="pres">
      <dgm:prSet presAssocID="{D0BDCF5A-AD60-416A-B4D8-BFB331874A11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D79846-4DB2-4B26-8814-BAF75C8C7299}" type="pres">
      <dgm:prSet presAssocID="{42D46904-8973-4774-9FEA-47A60E0B9B52}" presName="sibTrans" presStyleCnt="0"/>
      <dgm:spPr/>
    </dgm:pt>
    <dgm:pt modelId="{C0EC02BD-6F19-4DAD-A4F6-5E40A5CEB5CA}" type="pres">
      <dgm:prSet presAssocID="{C5BBBAEF-E960-45D3-9BC6-51753426B66E}" presName="compNode" presStyleCnt="0"/>
      <dgm:spPr/>
    </dgm:pt>
    <dgm:pt modelId="{A0CEBDA9-215B-4D97-BCC5-1B266FFFBD1A}" type="pres">
      <dgm:prSet presAssocID="{C5BBBAEF-E960-45D3-9BC6-51753426B66E}" presName="bgRect" presStyleLbl="bgShp" presStyleIdx="2" presStyleCnt="6"/>
      <dgm:spPr/>
    </dgm:pt>
    <dgm:pt modelId="{A70246E7-32EF-4655-8802-88D307F15355}" type="pres">
      <dgm:prSet presAssocID="{C5BBBAEF-E960-45D3-9BC6-51753426B66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F64F2271-3C16-4D86-9058-07BAB5620D07}" type="pres">
      <dgm:prSet presAssocID="{C5BBBAEF-E960-45D3-9BC6-51753426B66E}" presName="spaceRect" presStyleCnt="0"/>
      <dgm:spPr/>
    </dgm:pt>
    <dgm:pt modelId="{2FCB2D52-5FDB-4F66-A836-812AE04DF9E4}" type="pres">
      <dgm:prSet presAssocID="{C5BBBAEF-E960-45D3-9BC6-51753426B66E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087E81-759B-40EA-BC4B-D1FE68A8C8F6}" type="pres">
      <dgm:prSet presAssocID="{9632FAFA-FE05-4670-A788-F26F307CDB5E}" presName="sibTrans" presStyleCnt="0"/>
      <dgm:spPr/>
    </dgm:pt>
    <dgm:pt modelId="{767B585C-3456-48D3-BBF5-83E9B3E33130}" type="pres">
      <dgm:prSet presAssocID="{3B9921FD-8A35-4CCC-8F12-853F91AB4A2B}" presName="compNode" presStyleCnt="0"/>
      <dgm:spPr/>
    </dgm:pt>
    <dgm:pt modelId="{12CC30FC-D022-488E-B931-376402BC8BC5}" type="pres">
      <dgm:prSet presAssocID="{3B9921FD-8A35-4CCC-8F12-853F91AB4A2B}" presName="bgRect" presStyleLbl="bgShp" presStyleIdx="3" presStyleCnt="6"/>
      <dgm:spPr/>
    </dgm:pt>
    <dgm:pt modelId="{593BF361-33F6-4995-8BF9-2B37433CF7FD}" type="pres">
      <dgm:prSet presAssocID="{3B9921FD-8A35-4CCC-8F12-853F91AB4A2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E07600C-D6C7-4E59-8185-5839444AE26F}" type="pres">
      <dgm:prSet presAssocID="{3B9921FD-8A35-4CCC-8F12-853F91AB4A2B}" presName="spaceRect" presStyleCnt="0"/>
      <dgm:spPr/>
    </dgm:pt>
    <dgm:pt modelId="{72A3F68E-E16F-4709-B0B5-F10E52CA58E8}" type="pres">
      <dgm:prSet presAssocID="{3B9921FD-8A35-4CCC-8F12-853F91AB4A2B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2E9F3C-1C05-4867-8356-B91E188BF472}" type="pres">
      <dgm:prSet presAssocID="{21188B39-AF41-4469-A8D4-C2A2312FC88C}" presName="sibTrans" presStyleCnt="0"/>
      <dgm:spPr/>
    </dgm:pt>
    <dgm:pt modelId="{5AAAA450-8F8C-4102-826B-E17F2A5C140C}" type="pres">
      <dgm:prSet presAssocID="{98805DE6-5AC8-4656-A477-42D690F638AE}" presName="compNode" presStyleCnt="0"/>
      <dgm:spPr/>
    </dgm:pt>
    <dgm:pt modelId="{FAC9C65C-792D-46A3-9D9E-D7F20C117A5B}" type="pres">
      <dgm:prSet presAssocID="{98805DE6-5AC8-4656-A477-42D690F638AE}" presName="bgRect" presStyleLbl="bgShp" presStyleIdx="4" presStyleCnt="6"/>
      <dgm:spPr/>
    </dgm:pt>
    <dgm:pt modelId="{9D249547-A395-463A-BCA2-3CE9718D83BA}" type="pres">
      <dgm:prSet presAssocID="{98805DE6-5AC8-4656-A477-42D690F638A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F4BAFCF9-D84D-4316-BD7E-01D4F28D67A7}" type="pres">
      <dgm:prSet presAssocID="{98805DE6-5AC8-4656-A477-42D690F638AE}" presName="spaceRect" presStyleCnt="0"/>
      <dgm:spPr/>
    </dgm:pt>
    <dgm:pt modelId="{3CE1D0DA-7D36-4263-8022-E34CF7BC5144}" type="pres">
      <dgm:prSet presAssocID="{98805DE6-5AC8-4656-A477-42D690F638AE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481375E-46D5-43CF-A831-9B4F7F3F201A}" type="pres">
      <dgm:prSet presAssocID="{31B6D500-AC60-48E0-9CCD-3C225BE05D6B}" presName="sibTrans" presStyleCnt="0"/>
      <dgm:spPr/>
    </dgm:pt>
    <dgm:pt modelId="{339778D3-9309-4EA3-AF2E-BF49EE105BE7}" type="pres">
      <dgm:prSet presAssocID="{5F98941C-7582-44D9-8053-13A1F4E70DF4}" presName="compNode" presStyleCnt="0"/>
      <dgm:spPr/>
    </dgm:pt>
    <dgm:pt modelId="{769D2A52-211D-42B3-A0C2-5F3986316842}" type="pres">
      <dgm:prSet presAssocID="{5F98941C-7582-44D9-8053-13A1F4E70DF4}" presName="bgRect" presStyleLbl="bgShp" presStyleIdx="5" presStyleCnt="6"/>
      <dgm:spPr/>
    </dgm:pt>
    <dgm:pt modelId="{4538730D-42C6-43CB-B540-1777BB05D716}" type="pres">
      <dgm:prSet presAssocID="{5F98941C-7582-44D9-8053-13A1F4E70DF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405597A6-D304-4055-B176-BC884C16F7CB}" type="pres">
      <dgm:prSet presAssocID="{5F98941C-7582-44D9-8053-13A1F4E70DF4}" presName="spaceRect" presStyleCnt="0"/>
      <dgm:spPr/>
    </dgm:pt>
    <dgm:pt modelId="{9F69F808-090C-468E-BA6B-CC81DE562523}" type="pres">
      <dgm:prSet presAssocID="{5F98941C-7582-44D9-8053-13A1F4E70DF4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C0C08-8163-4C4C-9C47-72431929244D}" srcId="{0A5A946E-4352-4029-B536-36C2E509D4CD}" destId="{98805DE6-5AC8-4656-A477-42D690F638AE}" srcOrd="4" destOrd="0" parTransId="{6EB49FAC-938C-40B1-9DE8-AE01A4E8ED8B}" sibTransId="{31B6D500-AC60-48E0-9CCD-3C225BE05D6B}"/>
    <dgm:cxn modelId="{7D8BDBAD-AD67-40B0-9A8D-4F96E1B8BC10}" type="presOf" srcId="{C5BBBAEF-E960-45D3-9BC6-51753426B66E}" destId="{2FCB2D52-5FDB-4F66-A836-812AE04DF9E4}" srcOrd="0" destOrd="0" presId="urn:microsoft.com/office/officeart/2018/2/layout/IconVerticalSolidList"/>
    <dgm:cxn modelId="{221381B6-E212-4489-822C-2F1B785FE864}" type="presOf" srcId="{8F06F168-76A6-4463-B2C2-775A0592380F}" destId="{52EF79A1-8B36-4EC3-9223-0773EF760391}" srcOrd="0" destOrd="0" presId="urn:microsoft.com/office/officeart/2018/2/layout/IconVerticalSolidList"/>
    <dgm:cxn modelId="{B3D64E37-41D5-40CE-939E-4F461C139FE9}" srcId="{0A5A946E-4352-4029-B536-36C2E509D4CD}" destId="{5F98941C-7582-44D9-8053-13A1F4E70DF4}" srcOrd="5" destOrd="0" parTransId="{21A436E9-3959-4260-848A-CC2265B7F465}" sibTransId="{F8F461A7-AD89-4C37-847F-F9F0E54E0435}"/>
    <dgm:cxn modelId="{430D20C6-F255-4BD3-B9EF-ACDF88653A5D}" type="presOf" srcId="{98805DE6-5AC8-4656-A477-42D690F638AE}" destId="{3CE1D0DA-7D36-4263-8022-E34CF7BC5144}" srcOrd="0" destOrd="0" presId="urn:microsoft.com/office/officeart/2018/2/layout/IconVerticalSolidList"/>
    <dgm:cxn modelId="{6BAEAD43-E21E-4254-9A4F-FD9B72FFA1E2}" srcId="{0A5A946E-4352-4029-B536-36C2E509D4CD}" destId="{8F06F168-76A6-4463-B2C2-775A0592380F}" srcOrd="0" destOrd="0" parTransId="{01790712-772A-4C86-A06E-02F6D7F66031}" sibTransId="{FC3F6077-F407-4FF0-BE4E-2D4A938CE270}"/>
    <dgm:cxn modelId="{328ACF6A-33F3-4766-8D42-8F91229AB7BE}" srcId="{0A5A946E-4352-4029-B536-36C2E509D4CD}" destId="{D0BDCF5A-AD60-416A-B4D8-BFB331874A11}" srcOrd="1" destOrd="0" parTransId="{9C1EDDD5-3096-4FBC-A012-DDD2BB3918D7}" sibTransId="{42D46904-8973-4774-9FEA-47A60E0B9B52}"/>
    <dgm:cxn modelId="{83DAC11F-7EC7-4497-BFA4-56626FB3768F}" type="presOf" srcId="{5F98941C-7582-44D9-8053-13A1F4E70DF4}" destId="{9F69F808-090C-468E-BA6B-CC81DE562523}" srcOrd="0" destOrd="0" presId="urn:microsoft.com/office/officeart/2018/2/layout/IconVerticalSolidList"/>
    <dgm:cxn modelId="{D53F384B-E144-443D-9CE8-A2157FF080F1}" srcId="{0A5A946E-4352-4029-B536-36C2E509D4CD}" destId="{C5BBBAEF-E960-45D3-9BC6-51753426B66E}" srcOrd="2" destOrd="0" parTransId="{F504E5AA-A859-45CA-A60B-B28F9F08063B}" sibTransId="{9632FAFA-FE05-4670-A788-F26F307CDB5E}"/>
    <dgm:cxn modelId="{D1E6280D-FF1F-4168-A532-DD2029C29C5A}" type="presOf" srcId="{3B9921FD-8A35-4CCC-8F12-853F91AB4A2B}" destId="{72A3F68E-E16F-4709-B0B5-F10E52CA58E8}" srcOrd="0" destOrd="0" presId="urn:microsoft.com/office/officeart/2018/2/layout/IconVerticalSolidList"/>
    <dgm:cxn modelId="{6FC4B7DE-6339-4FEF-83B6-392166345D54}" type="presOf" srcId="{D0BDCF5A-AD60-416A-B4D8-BFB331874A11}" destId="{BF08700F-22DC-4A0A-A353-474382B3955D}" srcOrd="0" destOrd="0" presId="urn:microsoft.com/office/officeart/2018/2/layout/IconVerticalSolidList"/>
    <dgm:cxn modelId="{EB7B9028-0338-4B8C-BE99-00CD69E0DDD9}" type="presOf" srcId="{0A5A946E-4352-4029-B536-36C2E509D4CD}" destId="{72C2339E-9C01-4D65-8FA4-178DC471AE6A}" srcOrd="0" destOrd="0" presId="urn:microsoft.com/office/officeart/2018/2/layout/IconVerticalSolidList"/>
    <dgm:cxn modelId="{76D9A8BD-2C56-4079-9050-AC62ACECB645}" srcId="{0A5A946E-4352-4029-B536-36C2E509D4CD}" destId="{3B9921FD-8A35-4CCC-8F12-853F91AB4A2B}" srcOrd="3" destOrd="0" parTransId="{AB3F20C4-30B2-4AD0-94CD-543626821A05}" sibTransId="{21188B39-AF41-4469-A8D4-C2A2312FC88C}"/>
    <dgm:cxn modelId="{D72D8822-8D47-4F44-83BC-707E0AD9F6B9}" type="presParOf" srcId="{72C2339E-9C01-4D65-8FA4-178DC471AE6A}" destId="{BD6F03C7-5B9C-4A85-B4F3-D1B2B88A84C5}" srcOrd="0" destOrd="0" presId="urn:microsoft.com/office/officeart/2018/2/layout/IconVerticalSolidList"/>
    <dgm:cxn modelId="{E27F2BC4-D053-471E-9E97-9C034D9100BF}" type="presParOf" srcId="{BD6F03C7-5B9C-4A85-B4F3-D1B2B88A84C5}" destId="{227D8A7C-0421-414E-BD86-99863291B339}" srcOrd="0" destOrd="0" presId="urn:microsoft.com/office/officeart/2018/2/layout/IconVerticalSolidList"/>
    <dgm:cxn modelId="{28E63178-E782-4A12-A3BD-E9291B38C78A}" type="presParOf" srcId="{BD6F03C7-5B9C-4A85-B4F3-D1B2B88A84C5}" destId="{762EB137-64ED-43AF-A028-417CFE4299B6}" srcOrd="1" destOrd="0" presId="urn:microsoft.com/office/officeart/2018/2/layout/IconVerticalSolidList"/>
    <dgm:cxn modelId="{4A9CDB7C-8BAB-42E3-A523-575D3CEA973C}" type="presParOf" srcId="{BD6F03C7-5B9C-4A85-B4F3-D1B2B88A84C5}" destId="{602E1425-7DA4-4D1F-98B2-839768287ECA}" srcOrd="2" destOrd="0" presId="urn:microsoft.com/office/officeart/2018/2/layout/IconVerticalSolidList"/>
    <dgm:cxn modelId="{68020B4C-D683-4E93-8EBA-5065FA727479}" type="presParOf" srcId="{BD6F03C7-5B9C-4A85-B4F3-D1B2B88A84C5}" destId="{52EF79A1-8B36-4EC3-9223-0773EF760391}" srcOrd="3" destOrd="0" presId="urn:microsoft.com/office/officeart/2018/2/layout/IconVerticalSolidList"/>
    <dgm:cxn modelId="{3A7998E0-9404-4AEF-B2E1-608335BB54F2}" type="presParOf" srcId="{72C2339E-9C01-4D65-8FA4-178DC471AE6A}" destId="{7A24AC0B-FF0F-4C38-8D6A-21A2A0FD6385}" srcOrd="1" destOrd="0" presId="urn:microsoft.com/office/officeart/2018/2/layout/IconVerticalSolidList"/>
    <dgm:cxn modelId="{788765BA-83C2-4BC7-8105-8FF66C299A3F}" type="presParOf" srcId="{72C2339E-9C01-4D65-8FA4-178DC471AE6A}" destId="{93F44EF5-98B8-4569-8C02-6356BA6E58F2}" srcOrd="2" destOrd="0" presId="urn:microsoft.com/office/officeart/2018/2/layout/IconVerticalSolidList"/>
    <dgm:cxn modelId="{F11F354F-E9DE-4C37-925A-F04FBCE111E4}" type="presParOf" srcId="{93F44EF5-98B8-4569-8C02-6356BA6E58F2}" destId="{79B33541-B406-421E-9339-DF43BBDDB6C7}" srcOrd="0" destOrd="0" presId="urn:microsoft.com/office/officeart/2018/2/layout/IconVerticalSolidList"/>
    <dgm:cxn modelId="{748D5B00-C628-49EB-A3FF-4AAA8C16C438}" type="presParOf" srcId="{93F44EF5-98B8-4569-8C02-6356BA6E58F2}" destId="{29E8B2EB-66C1-420A-826B-37725778A831}" srcOrd="1" destOrd="0" presId="urn:microsoft.com/office/officeart/2018/2/layout/IconVerticalSolidList"/>
    <dgm:cxn modelId="{80903895-ADEF-4130-B026-9431F4104F79}" type="presParOf" srcId="{93F44EF5-98B8-4569-8C02-6356BA6E58F2}" destId="{455D0C8A-DE9E-4539-8A3D-3FC19B5D5E35}" srcOrd="2" destOrd="0" presId="urn:microsoft.com/office/officeart/2018/2/layout/IconVerticalSolidList"/>
    <dgm:cxn modelId="{51EC681E-CB8E-41D1-B969-60995877802A}" type="presParOf" srcId="{93F44EF5-98B8-4569-8C02-6356BA6E58F2}" destId="{BF08700F-22DC-4A0A-A353-474382B3955D}" srcOrd="3" destOrd="0" presId="urn:microsoft.com/office/officeart/2018/2/layout/IconVerticalSolidList"/>
    <dgm:cxn modelId="{93EADBAD-6F8F-400D-B9B1-DFB963821B98}" type="presParOf" srcId="{72C2339E-9C01-4D65-8FA4-178DC471AE6A}" destId="{D0D79846-4DB2-4B26-8814-BAF75C8C7299}" srcOrd="3" destOrd="0" presId="urn:microsoft.com/office/officeart/2018/2/layout/IconVerticalSolidList"/>
    <dgm:cxn modelId="{B7A7AB0F-C48B-4049-99EB-15F468535EC6}" type="presParOf" srcId="{72C2339E-9C01-4D65-8FA4-178DC471AE6A}" destId="{C0EC02BD-6F19-4DAD-A4F6-5E40A5CEB5CA}" srcOrd="4" destOrd="0" presId="urn:microsoft.com/office/officeart/2018/2/layout/IconVerticalSolidList"/>
    <dgm:cxn modelId="{E7E3DD46-21C1-4A0E-A00F-AA509B2F1572}" type="presParOf" srcId="{C0EC02BD-6F19-4DAD-A4F6-5E40A5CEB5CA}" destId="{A0CEBDA9-215B-4D97-BCC5-1B266FFFBD1A}" srcOrd="0" destOrd="0" presId="urn:microsoft.com/office/officeart/2018/2/layout/IconVerticalSolidList"/>
    <dgm:cxn modelId="{9D0D1926-5218-4B6C-8B39-17680C6F2D45}" type="presParOf" srcId="{C0EC02BD-6F19-4DAD-A4F6-5E40A5CEB5CA}" destId="{A70246E7-32EF-4655-8802-88D307F15355}" srcOrd="1" destOrd="0" presId="urn:microsoft.com/office/officeart/2018/2/layout/IconVerticalSolidList"/>
    <dgm:cxn modelId="{B2FDA567-DEC1-42D0-AF6B-AE2392731957}" type="presParOf" srcId="{C0EC02BD-6F19-4DAD-A4F6-5E40A5CEB5CA}" destId="{F64F2271-3C16-4D86-9058-07BAB5620D07}" srcOrd="2" destOrd="0" presId="urn:microsoft.com/office/officeart/2018/2/layout/IconVerticalSolidList"/>
    <dgm:cxn modelId="{CD140B19-0F2E-4ED2-A5C1-A6BCAD863938}" type="presParOf" srcId="{C0EC02BD-6F19-4DAD-A4F6-5E40A5CEB5CA}" destId="{2FCB2D52-5FDB-4F66-A836-812AE04DF9E4}" srcOrd="3" destOrd="0" presId="urn:microsoft.com/office/officeart/2018/2/layout/IconVerticalSolidList"/>
    <dgm:cxn modelId="{5EC39D18-1EBB-4497-B4AA-02D3812825CE}" type="presParOf" srcId="{72C2339E-9C01-4D65-8FA4-178DC471AE6A}" destId="{CE087E81-759B-40EA-BC4B-D1FE68A8C8F6}" srcOrd="5" destOrd="0" presId="urn:microsoft.com/office/officeart/2018/2/layout/IconVerticalSolidList"/>
    <dgm:cxn modelId="{F6234099-8FF2-4875-B0C6-670EBFE38133}" type="presParOf" srcId="{72C2339E-9C01-4D65-8FA4-178DC471AE6A}" destId="{767B585C-3456-48D3-BBF5-83E9B3E33130}" srcOrd="6" destOrd="0" presId="urn:microsoft.com/office/officeart/2018/2/layout/IconVerticalSolidList"/>
    <dgm:cxn modelId="{4C39DB23-C7CB-44D2-864A-215DC01040C5}" type="presParOf" srcId="{767B585C-3456-48D3-BBF5-83E9B3E33130}" destId="{12CC30FC-D022-488E-B931-376402BC8BC5}" srcOrd="0" destOrd="0" presId="urn:microsoft.com/office/officeart/2018/2/layout/IconVerticalSolidList"/>
    <dgm:cxn modelId="{2586F127-4473-4A68-B736-F47D2069F8B5}" type="presParOf" srcId="{767B585C-3456-48D3-BBF5-83E9B3E33130}" destId="{593BF361-33F6-4995-8BF9-2B37433CF7FD}" srcOrd="1" destOrd="0" presId="urn:microsoft.com/office/officeart/2018/2/layout/IconVerticalSolidList"/>
    <dgm:cxn modelId="{00334A88-1F6E-4D49-8F93-9698C205071C}" type="presParOf" srcId="{767B585C-3456-48D3-BBF5-83E9B3E33130}" destId="{BE07600C-D6C7-4E59-8185-5839444AE26F}" srcOrd="2" destOrd="0" presId="urn:microsoft.com/office/officeart/2018/2/layout/IconVerticalSolidList"/>
    <dgm:cxn modelId="{06B1B1A3-5208-412C-B2CD-E5CAF0F8E9B8}" type="presParOf" srcId="{767B585C-3456-48D3-BBF5-83E9B3E33130}" destId="{72A3F68E-E16F-4709-B0B5-F10E52CA58E8}" srcOrd="3" destOrd="0" presId="urn:microsoft.com/office/officeart/2018/2/layout/IconVerticalSolidList"/>
    <dgm:cxn modelId="{74C5FB04-7155-4DAE-948B-94A4F9D1B890}" type="presParOf" srcId="{72C2339E-9C01-4D65-8FA4-178DC471AE6A}" destId="{2D2E9F3C-1C05-4867-8356-B91E188BF472}" srcOrd="7" destOrd="0" presId="urn:microsoft.com/office/officeart/2018/2/layout/IconVerticalSolidList"/>
    <dgm:cxn modelId="{38F89890-DE4E-455D-AB66-05A565A65DCC}" type="presParOf" srcId="{72C2339E-9C01-4D65-8FA4-178DC471AE6A}" destId="{5AAAA450-8F8C-4102-826B-E17F2A5C140C}" srcOrd="8" destOrd="0" presId="urn:microsoft.com/office/officeart/2018/2/layout/IconVerticalSolidList"/>
    <dgm:cxn modelId="{3AC25D09-A3C2-45E4-8ED1-FA4D59CDCD11}" type="presParOf" srcId="{5AAAA450-8F8C-4102-826B-E17F2A5C140C}" destId="{FAC9C65C-792D-46A3-9D9E-D7F20C117A5B}" srcOrd="0" destOrd="0" presId="urn:microsoft.com/office/officeart/2018/2/layout/IconVerticalSolidList"/>
    <dgm:cxn modelId="{23BA4846-8E04-482E-9FE6-4585B59E8BB4}" type="presParOf" srcId="{5AAAA450-8F8C-4102-826B-E17F2A5C140C}" destId="{9D249547-A395-463A-BCA2-3CE9718D83BA}" srcOrd="1" destOrd="0" presId="urn:microsoft.com/office/officeart/2018/2/layout/IconVerticalSolidList"/>
    <dgm:cxn modelId="{8412CA19-0BB2-468A-860C-3BCF8556D400}" type="presParOf" srcId="{5AAAA450-8F8C-4102-826B-E17F2A5C140C}" destId="{F4BAFCF9-D84D-4316-BD7E-01D4F28D67A7}" srcOrd="2" destOrd="0" presId="urn:microsoft.com/office/officeart/2018/2/layout/IconVerticalSolidList"/>
    <dgm:cxn modelId="{6E83AC7D-D924-4C2D-9702-E6298644F9D2}" type="presParOf" srcId="{5AAAA450-8F8C-4102-826B-E17F2A5C140C}" destId="{3CE1D0DA-7D36-4263-8022-E34CF7BC5144}" srcOrd="3" destOrd="0" presId="urn:microsoft.com/office/officeart/2018/2/layout/IconVerticalSolidList"/>
    <dgm:cxn modelId="{833F41E5-59F6-41A0-95B8-B976C7D08A88}" type="presParOf" srcId="{72C2339E-9C01-4D65-8FA4-178DC471AE6A}" destId="{2481375E-46D5-43CF-A831-9B4F7F3F201A}" srcOrd="9" destOrd="0" presId="urn:microsoft.com/office/officeart/2018/2/layout/IconVerticalSolidList"/>
    <dgm:cxn modelId="{C62DCC9D-E930-4E7F-8A40-EFB8341CEC68}" type="presParOf" srcId="{72C2339E-9C01-4D65-8FA4-178DC471AE6A}" destId="{339778D3-9309-4EA3-AF2E-BF49EE105BE7}" srcOrd="10" destOrd="0" presId="urn:microsoft.com/office/officeart/2018/2/layout/IconVerticalSolidList"/>
    <dgm:cxn modelId="{7CE454BC-2963-46B4-A6D7-16E5F0EC58BF}" type="presParOf" srcId="{339778D3-9309-4EA3-AF2E-BF49EE105BE7}" destId="{769D2A52-211D-42B3-A0C2-5F3986316842}" srcOrd="0" destOrd="0" presId="urn:microsoft.com/office/officeart/2018/2/layout/IconVerticalSolidList"/>
    <dgm:cxn modelId="{A4A8E145-28EE-453C-B028-61A67FBCC056}" type="presParOf" srcId="{339778D3-9309-4EA3-AF2E-BF49EE105BE7}" destId="{4538730D-42C6-43CB-B540-1777BB05D716}" srcOrd="1" destOrd="0" presId="urn:microsoft.com/office/officeart/2018/2/layout/IconVerticalSolidList"/>
    <dgm:cxn modelId="{AEAF85C8-5866-4FE8-955D-3F45B44B5F1E}" type="presParOf" srcId="{339778D3-9309-4EA3-AF2E-BF49EE105BE7}" destId="{405597A6-D304-4055-B176-BC884C16F7CB}" srcOrd="2" destOrd="0" presId="urn:microsoft.com/office/officeart/2018/2/layout/IconVerticalSolidList"/>
    <dgm:cxn modelId="{9952F991-60F8-439F-8B91-5C30DAD936B3}" type="presParOf" srcId="{339778D3-9309-4EA3-AF2E-BF49EE105BE7}" destId="{9F69F808-090C-468E-BA6B-CC81DE5625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1402C-9DA0-49D3-9DA3-1714E61D418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3DCC5B-B09F-45F6-9AE7-0546073B0BE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91F0975A-5B7E-412F-B0A0-2FDC8D81EE23}" type="parTrans" cxnId="{A89916B2-231F-48D2-8A5E-512518C1B3CF}">
      <dgm:prSet/>
      <dgm:spPr/>
      <dgm:t>
        <a:bodyPr/>
        <a:lstStyle/>
        <a:p>
          <a:endParaRPr lang="en-GB"/>
        </a:p>
      </dgm:t>
    </dgm:pt>
    <dgm:pt modelId="{4B199987-D603-4170-92E5-FCDBF89BBF67}" type="sibTrans" cxnId="{A89916B2-231F-48D2-8A5E-512518C1B3CF}">
      <dgm:prSet/>
      <dgm:spPr/>
      <dgm:t>
        <a:bodyPr/>
        <a:lstStyle/>
        <a:p>
          <a:endParaRPr lang="en-GB"/>
        </a:p>
      </dgm:t>
    </dgm:pt>
    <dgm:pt modelId="{1517B2DC-37BF-4578-9249-EF8FF83EF5D5}">
      <dgm:prSet phldrT="[Text]"/>
      <dgm:spPr>
        <a:solidFill>
          <a:srgbClr val="C830CC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A9D91457-E843-4048-86FC-3DC942729DF0}" type="parTrans" cxnId="{3ECB7C24-4D75-4C9A-96F1-0BEC79193CDA}">
      <dgm:prSet/>
      <dgm:spPr>
        <a:solidFill>
          <a:srgbClr val="C830CC"/>
        </a:solidFill>
      </dgm:spPr>
      <dgm:t>
        <a:bodyPr/>
        <a:lstStyle/>
        <a:p>
          <a:endParaRPr lang="en-GB"/>
        </a:p>
      </dgm:t>
    </dgm:pt>
    <dgm:pt modelId="{777B4175-2910-490E-BD7E-82894F725EA1}" type="sibTrans" cxnId="{3ECB7C24-4D75-4C9A-96F1-0BEC79193CDA}">
      <dgm:prSet/>
      <dgm:spPr/>
      <dgm:t>
        <a:bodyPr/>
        <a:lstStyle/>
        <a:p>
          <a:endParaRPr lang="en-GB"/>
        </a:p>
      </dgm:t>
    </dgm:pt>
    <dgm:pt modelId="{F36B4609-2186-40B9-BFE7-FBF5587234BC}">
      <dgm:prSet phldrT="[Text]"/>
      <dgm:spPr>
        <a:solidFill>
          <a:srgbClr val="4EA6DC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49A765AA-29DF-4467-B402-581AF8DA1EFE}" type="parTrans" cxnId="{04E7EA60-B44A-43CE-8D49-F6F7DF008B67}">
      <dgm:prSet/>
      <dgm:spPr>
        <a:solidFill>
          <a:srgbClr val="4EA6DC"/>
        </a:solidFill>
      </dgm:spPr>
      <dgm:t>
        <a:bodyPr/>
        <a:lstStyle/>
        <a:p>
          <a:endParaRPr lang="en-GB"/>
        </a:p>
      </dgm:t>
    </dgm:pt>
    <dgm:pt modelId="{454551A4-E23E-4D8B-A074-E98714AD2C29}" type="sibTrans" cxnId="{04E7EA60-B44A-43CE-8D49-F6F7DF008B67}">
      <dgm:prSet/>
      <dgm:spPr/>
      <dgm:t>
        <a:bodyPr/>
        <a:lstStyle/>
        <a:p>
          <a:endParaRPr lang="en-GB"/>
        </a:p>
      </dgm:t>
    </dgm:pt>
    <dgm:pt modelId="{730B7259-89D4-4C94-AEBA-CD7B434961C2}">
      <dgm:prSet phldrT="[Text]"/>
      <dgm:spPr>
        <a:solidFill>
          <a:srgbClr val="6E3BD4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E38873F5-CFDC-44C3-90EF-B3F9F7C38C7C}" type="parTrans" cxnId="{E5B525BC-5B85-46D9-AC44-5FBEBD05B99E}">
      <dgm:prSet/>
      <dgm:spPr>
        <a:solidFill>
          <a:srgbClr val="6E3BD4"/>
        </a:solidFill>
      </dgm:spPr>
      <dgm:t>
        <a:bodyPr/>
        <a:lstStyle/>
        <a:p>
          <a:endParaRPr lang="en-GB"/>
        </a:p>
      </dgm:t>
    </dgm:pt>
    <dgm:pt modelId="{39C22CAB-44BC-4B2C-9029-95D8A2F7C2D0}" type="sibTrans" cxnId="{E5B525BC-5B85-46D9-AC44-5FBEBD05B99E}">
      <dgm:prSet/>
      <dgm:spPr/>
      <dgm:t>
        <a:bodyPr/>
        <a:lstStyle/>
        <a:p>
          <a:endParaRPr lang="en-GB"/>
        </a:p>
      </dgm:t>
    </dgm:pt>
    <dgm:pt modelId="{E9411655-BE88-4C57-A650-D5BABB63E89B}">
      <dgm:prSet phldrT="[Text]"/>
      <dgm:spPr>
        <a:solidFill>
          <a:srgbClr val="9B34D1"/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E32F0876-FF58-4FFB-8AFB-3149D1E02A41}" type="parTrans" cxnId="{505FDBE3-B891-4DD6-B7ED-0B687E75F1B5}">
      <dgm:prSet/>
      <dgm:spPr>
        <a:solidFill>
          <a:srgbClr val="9B34D1"/>
        </a:solidFill>
      </dgm:spPr>
      <dgm:t>
        <a:bodyPr/>
        <a:lstStyle/>
        <a:p>
          <a:endParaRPr lang="en-GB"/>
        </a:p>
      </dgm:t>
    </dgm:pt>
    <dgm:pt modelId="{2A1ACEE8-63D8-4FF7-A211-DDBE2EEA8046}" type="sibTrans" cxnId="{505FDBE3-B891-4DD6-B7ED-0B687E75F1B5}">
      <dgm:prSet/>
      <dgm:spPr/>
      <dgm:t>
        <a:bodyPr/>
        <a:lstStyle/>
        <a:p>
          <a:endParaRPr lang="en-GB"/>
        </a:p>
      </dgm:t>
    </dgm:pt>
    <dgm:pt modelId="{07EE2FD2-A03A-427A-B6C9-AB478BCEC4E2}">
      <dgm:prSet/>
      <dgm:spPr>
        <a:solidFill>
          <a:srgbClr val="92278F"/>
        </a:solidFill>
      </dgm:spPr>
      <dgm:t>
        <a:bodyPr/>
        <a:lstStyle/>
        <a:p>
          <a:endParaRPr lang="en-GB"/>
        </a:p>
      </dgm:t>
    </dgm:pt>
    <dgm:pt modelId="{1F24A763-0D4F-42DE-81E8-27621553DBB8}" type="parTrans" cxnId="{AFC5981E-28CD-4937-A2CE-FE259E6BF0D0}">
      <dgm:prSet/>
      <dgm:spPr>
        <a:solidFill>
          <a:srgbClr val="92278F"/>
        </a:solidFill>
      </dgm:spPr>
      <dgm:t>
        <a:bodyPr/>
        <a:lstStyle/>
        <a:p>
          <a:endParaRPr lang="en-GB"/>
        </a:p>
      </dgm:t>
    </dgm:pt>
    <dgm:pt modelId="{86F5B840-1FF9-400A-859C-C00B0DACB649}" type="sibTrans" cxnId="{AFC5981E-28CD-4937-A2CE-FE259E6BF0D0}">
      <dgm:prSet/>
      <dgm:spPr/>
      <dgm:t>
        <a:bodyPr/>
        <a:lstStyle/>
        <a:p>
          <a:endParaRPr lang="en-GB"/>
        </a:p>
      </dgm:t>
    </dgm:pt>
    <dgm:pt modelId="{7BBCBF96-E14C-4533-A2A2-ECAC1A451FA7}">
      <dgm:prSet/>
      <dgm:spPr>
        <a:solidFill>
          <a:srgbClr val="D74FA2">
            <a:alpha val="90980"/>
          </a:srgbClr>
        </a:solidFill>
      </dgm:spPr>
      <dgm:t>
        <a:bodyPr/>
        <a:lstStyle/>
        <a:p>
          <a:endParaRPr lang="en-GB"/>
        </a:p>
      </dgm:t>
    </dgm:pt>
    <dgm:pt modelId="{B98FD6ED-3336-4465-8330-F025C7F9A135}" type="parTrans" cxnId="{6DC2BC60-A93E-45D2-AC42-091AB9CDBCE4}">
      <dgm:prSet/>
      <dgm:spPr>
        <a:solidFill>
          <a:srgbClr val="D74FA2"/>
        </a:solidFill>
      </dgm:spPr>
      <dgm:t>
        <a:bodyPr/>
        <a:lstStyle/>
        <a:p>
          <a:endParaRPr lang="en-GB"/>
        </a:p>
      </dgm:t>
    </dgm:pt>
    <dgm:pt modelId="{8F7058DC-A8A7-43B8-AA10-BED42D3252E9}" type="sibTrans" cxnId="{6DC2BC60-A93E-45D2-AC42-091AB9CDBCE4}">
      <dgm:prSet/>
      <dgm:spPr/>
      <dgm:t>
        <a:bodyPr/>
        <a:lstStyle/>
        <a:p>
          <a:endParaRPr lang="en-GB"/>
        </a:p>
      </dgm:t>
    </dgm:pt>
    <dgm:pt modelId="{D6E6C985-3548-4544-988A-474B4A25F26B}" type="pres">
      <dgm:prSet presAssocID="{D411402C-9DA0-49D3-9DA3-1714E61D41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01E8EA-F2D6-4498-ACA6-CA26F9460346}" type="pres">
      <dgm:prSet presAssocID="{993DCC5B-B09F-45F6-9AE7-0546073B0BE7}" presName="centerShape" presStyleLbl="node0" presStyleIdx="0" presStyleCnt="1"/>
      <dgm:spPr/>
      <dgm:t>
        <a:bodyPr/>
        <a:lstStyle/>
        <a:p>
          <a:endParaRPr lang="en-US"/>
        </a:p>
      </dgm:t>
    </dgm:pt>
    <dgm:pt modelId="{D4E358B4-12BD-44DE-B978-DBDFD44B9420}" type="pres">
      <dgm:prSet presAssocID="{A9D91457-E843-4048-86FC-3DC942729DF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856F705-0F98-4FAB-83EF-5A630DF3B357}" type="pres">
      <dgm:prSet presAssocID="{A9D91457-E843-4048-86FC-3DC942729DF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5EF865A-9751-47D9-A0B1-6E5BD5E6160D}" type="pres">
      <dgm:prSet presAssocID="{1517B2DC-37BF-4578-9249-EF8FF83EF5D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770D-31F8-43A3-8902-6396FEFF7245}" type="pres">
      <dgm:prSet presAssocID="{49A765AA-29DF-4467-B402-581AF8DA1EFE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5ADC452-CB6F-4172-A8FC-4015F3EBE778}" type="pres">
      <dgm:prSet presAssocID="{49A765AA-29DF-4467-B402-581AF8DA1EF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C397F37-9E2D-450C-8D74-E1F131FD6EDA}" type="pres">
      <dgm:prSet presAssocID="{F36B4609-2186-40B9-BFE7-FBF5587234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86C63-AAAD-41B7-9672-DC254CEAFF8E}" type="pres">
      <dgm:prSet presAssocID="{B98FD6ED-3336-4465-8330-F025C7F9A13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0B80380-E7CE-48AF-808F-C623AE7143AE}" type="pres">
      <dgm:prSet presAssocID="{B98FD6ED-3336-4465-8330-F025C7F9A13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45735B3-D0DD-4389-B7CF-7367B3617FD8}" type="pres">
      <dgm:prSet presAssocID="{7BBCBF96-E14C-4533-A2A2-ECAC1A451FA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FCB12-FC70-4DEC-9CFD-6101259BD79B}" type="pres">
      <dgm:prSet presAssocID="{1F24A763-0D4F-42DE-81E8-27621553DBB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278F54B-3E59-4EE5-9475-3C793DAA7538}" type="pres">
      <dgm:prSet presAssocID="{1F24A763-0D4F-42DE-81E8-27621553DBB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06DE3E6-E828-4D89-8916-CD09516C77EC}" type="pres">
      <dgm:prSet presAssocID="{07EE2FD2-A03A-427A-B6C9-AB478BCEC4E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18922-B80B-4F02-85DB-0A19013CCEE5}" type="pres">
      <dgm:prSet presAssocID="{E38873F5-CFDC-44C3-90EF-B3F9F7C38C7C}" presName="parTrans" presStyleLbl="sibTrans2D1" presStyleIdx="4" presStyleCnt="6"/>
      <dgm:spPr/>
      <dgm:t>
        <a:bodyPr/>
        <a:lstStyle/>
        <a:p>
          <a:endParaRPr lang="en-US"/>
        </a:p>
      </dgm:t>
    </dgm:pt>
    <dgm:pt modelId="{E95A608B-0815-43BA-8DFA-935ECBE9720B}" type="pres">
      <dgm:prSet presAssocID="{E38873F5-CFDC-44C3-90EF-B3F9F7C38C7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6301119-51A9-4313-BFAB-739F6833CCB8}" type="pres">
      <dgm:prSet presAssocID="{730B7259-89D4-4C94-AEBA-CD7B434961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8378D-71B8-4BF4-AD99-93356DE9FE2E}" type="pres">
      <dgm:prSet presAssocID="{E32F0876-FF58-4FFB-8AFB-3149D1E02A41}" presName="parTrans" presStyleLbl="sibTrans2D1" presStyleIdx="5" presStyleCnt="6"/>
      <dgm:spPr/>
      <dgm:t>
        <a:bodyPr/>
        <a:lstStyle/>
        <a:p>
          <a:endParaRPr lang="en-US"/>
        </a:p>
      </dgm:t>
    </dgm:pt>
    <dgm:pt modelId="{FD7184C5-14E4-4BD9-A80B-7AA44C3D60F1}" type="pres">
      <dgm:prSet presAssocID="{E32F0876-FF58-4FFB-8AFB-3149D1E02A4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3F843FA-E3E2-498A-AFF4-824D2B7E9649}" type="pres">
      <dgm:prSet presAssocID="{E9411655-BE88-4C57-A650-D5BABB63E8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01C5B-67B7-4E4C-916F-83AF4AA69231}" type="presOf" srcId="{730B7259-89D4-4C94-AEBA-CD7B434961C2}" destId="{96301119-51A9-4313-BFAB-739F6833CCB8}" srcOrd="0" destOrd="0" presId="urn:microsoft.com/office/officeart/2005/8/layout/radial5"/>
    <dgm:cxn modelId="{04E7EA60-B44A-43CE-8D49-F6F7DF008B67}" srcId="{993DCC5B-B09F-45F6-9AE7-0546073B0BE7}" destId="{F36B4609-2186-40B9-BFE7-FBF5587234BC}" srcOrd="1" destOrd="0" parTransId="{49A765AA-29DF-4467-B402-581AF8DA1EFE}" sibTransId="{454551A4-E23E-4D8B-A074-E98714AD2C29}"/>
    <dgm:cxn modelId="{322C0F19-5B1B-413B-B84E-01F594768BD9}" type="presOf" srcId="{E32F0876-FF58-4FFB-8AFB-3149D1E02A41}" destId="{9D78378D-71B8-4BF4-AD99-93356DE9FE2E}" srcOrd="0" destOrd="0" presId="urn:microsoft.com/office/officeart/2005/8/layout/radial5"/>
    <dgm:cxn modelId="{43D4A498-231C-4B02-8776-1F017953D746}" type="presOf" srcId="{E9411655-BE88-4C57-A650-D5BABB63E89B}" destId="{63F843FA-E3E2-498A-AFF4-824D2B7E9649}" srcOrd="0" destOrd="0" presId="urn:microsoft.com/office/officeart/2005/8/layout/radial5"/>
    <dgm:cxn modelId="{505FDBE3-B891-4DD6-B7ED-0B687E75F1B5}" srcId="{993DCC5B-B09F-45F6-9AE7-0546073B0BE7}" destId="{E9411655-BE88-4C57-A650-D5BABB63E89B}" srcOrd="5" destOrd="0" parTransId="{E32F0876-FF58-4FFB-8AFB-3149D1E02A41}" sibTransId="{2A1ACEE8-63D8-4FF7-A211-DDBE2EEA8046}"/>
    <dgm:cxn modelId="{925938A1-18BB-42F5-B500-21D039F3D843}" type="presOf" srcId="{49A765AA-29DF-4467-B402-581AF8DA1EFE}" destId="{64EC770D-31F8-43A3-8902-6396FEFF7245}" srcOrd="0" destOrd="0" presId="urn:microsoft.com/office/officeart/2005/8/layout/radial5"/>
    <dgm:cxn modelId="{4956DC86-E7FB-4FCE-828B-DDFF821B56A1}" type="presOf" srcId="{B98FD6ED-3336-4465-8330-F025C7F9A135}" destId="{34C86C63-AAAD-41B7-9672-DC254CEAFF8E}" srcOrd="0" destOrd="0" presId="urn:microsoft.com/office/officeart/2005/8/layout/radial5"/>
    <dgm:cxn modelId="{6DC2BC60-A93E-45D2-AC42-091AB9CDBCE4}" srcId="{993DCC5B-B09F-45F6-9AE7-0546073B0BE7}" destId="{7BBCBF96-E14C-4533-A2A2-ECAC1A451FA7}" srcOrd="2" destOrd="0" parTransId="{B98FD6ED-3336-4465-8330-F025C7F9A135}" sibTransId="{8F7058DC-A8A7-43B8-AA10-BED42D3252E9}"/>
    <dgm:cxn modelId="{CB1D3AA3-7DAD-4FB3-95DA-FC4074BFDA74}" type="presOf" srcId="{E38873F5-CFDC-44C3-90EF-B3F9F7C38C7C}" destId="{E95A608B-0815-43BA-8DFA-935ECBE9720B}" srcOrd="1" destOrd="0" presId="urn:microsoft.com/office/officeart/2005/8/layout/radial5"/>
    <dgm:cxn modelId="{B7F04859-F861-4B59-898D-40E0DD81F5A7}" type="presOf" srcId="{A9D91457-E843-4048-86FC-3DC942729DF0}" destId="{0856F705-0F98-4FAB-83EF-5A630DF3B357}" srcOrd="1" destOrd="0" presId="urn:microsoft.com/office/officeart/2005/8/layout/radial5"/>
    <dgm:cxn modelId="{6FFD9F3B-0B22-4D9D-B402-9EF621159C08}" type="presOf" srcId="{E38873F5-CFDC-44C3-90EF-B3F9F7C38C7C}" destId="{FA318922-B80B-4F02-85DB-0A19013CCEE5}" srcOrd="0" destOrd="0" presId="urn:microsoft.com/office/officeart/2005/8/layout/radial5"/>
    <dgm:cxn modelId="{A89916B2-231F-48D2-8A5E-512518C1B3CF}" srcId="{D411402C-9DA0-49D3-9DA3-1714E61D4181}" destId="{993DCC5B-B09F-45F6-9AE7-0546073B0BE7}" srcOrd="0" destOrd="0" parTransId="{91F0975A-5B7E-412F-B0A0-2FDC8D81EE23}" sibTransId="{4B199987-D603-4170-92E5-FCDBF89BBF67}"/>
    <dgm:cxn modelId="{5AB64FF7-6093-4813-BBC9-25039B1E32FC}" type="presOf" srcId="{993DCC5B-B09F-45F6-9AE7-0546073B0BE7}" destId="{B801E8EA-F2D6-4498-ACA6-CA26F9460346}" srcOrd="0" destOrd="0" presId="urn:microsoft.com/office/officeart/2005/8/layout/radial5"/>
    <dgm:cxn modelId="{D8770315-5569-4FC3-ADBA-7FBCA13A1481}" type="presOf" srcId="{07EE2FD2-A03A-427A-B6C9-AB478BCEC4E2}" destId="{406DE3E6-E828-4D89-8916-CD09516C77EC}" srcOrd="0" destOrd="0" presId="urn:microsoft.com/office/officeart/2005/8/layout/radial5"/>
    <dgm:cxn modelId="{FAFD581E-CDD0-4FA4-82CB-38B76C218D21}" type="presOf" srcId="{A9D91457-E843-4048-86FC-3DC942729DF0}" destId="{D4E358B4-12BD-44DE-B978-DBDFD44B9420}" srcOrd="0" destOrd="0" presId="urn:microsoft.com/office/officeart/2005/8/layout/radial5"/>
    <dgm:cxn modelId="{CA914FC3-DFAE-477B-92D1-EF45F0167EA0}" type="presOf" srcId="{1F24A763-0D4F-42DE-81E8-27621553DBB8}" destId="{1278F54B-3E59-4EE5-9475-3C793DAA7538}" srcOrd="1" destOrd="0" presId="urn:microsoft.com/office/officeart/2005/8/layout/radial5"/>
    <dgm:cxn modelId="{DB088AD0-381C-4049-B889-5D0154A9A845}" type="presOf" srcId="{1F24A763-0D4F-42DE-81E8-27621553DBB8}" destId="{9C8FCB12-FC70-4DEC-9CFD-6101259BD79B}" srcOrd="0" destOrd="0" presId="urn:microsoft.com/office/officeart/2005/8/layout/radial5"/>
    <dgm:cxn modelId="{AFC5981E-28CD-4937-A2CE-FE259E6BF0D0}" srcId="{993DCC5B-B09F-45F6-9AE7-0546073B0BE7}" destId="{07EE2FD2-A03A-427A-B6C9-AB478BCEC4E2}" srcOrd="3" destOrd="0" parTransId="{1F24A763-0D4F-42DE-81E8-27621553DBB8}" sibTransId="{86F5B840-1FF9-400A-859C-C00B0DACB649}"/>
    <dgm:cxn modelId="{B20F302F-7DE0-46A7-A989-986F2D31CB0C}" type="presOf" srcId="{7BBCBF96-E14C-4533-A2A2-ECAC1A451FA7}" destId="{945735B3-D0DD-4389-B7CF-7367B3617FD8}" srcOrd="0" destOrd="0" presId="urn:microsoft.com/office/officeart/2005/8/layout/radial5"/>
    <dgm:cxn modelId="{E5B525BC-5B85-46D9-AC44-5FBEBD05B99E}" srcId="{993DCC5B-B09F-45F6-9AE7-0546073B0BE7}" destId="{730B7259-89D4-4C94-AEBA-CD7B434961C2}" srcOrd="4" destOrd="0" parTransId="{E38873F5-CFDC-44C3-90EF-B3F9F7C38C7C}" sibTransId="{39C22CAB-44BC-4B2C-9029-95D8A2F7C2D0}"/>
    <dgm:cxn modelId="{7A918759-A61D-4F39-92EF-61A8A836DED5}" type="presOf" srcId="{D411402C-9DA0-49D3-9DA3-1714E61D4181}" destId="{D6E6C985-3548-4544-988A-474B4A25F26B}" srcOrd="0" destOrd="0" presId="urn:microsoft.com/office/officeart/2005/8/layout/radial5"/>
    <dgm:cxn modelId="{3ECB7C24-4D75-4C9A-96F1-0BEC79193CDA}" srcId="{993DCC5B-B09F-45F6-9AE7-0546073B0BE7}" destId="{1517B2DC-37BF-4578-9249-EF8FF83EF5D5}" srcOrd="0" destOrd="0" parTransId="{A9D91457-E843-4048-86FC-3DC942729DF0}" sibTransId="{777B4175-2910-490E-BD7E-82894F725EA1}"/>
    <dgm:cxn modelId="{253158A3-6D8F-4E1C-B78B-71B55F2B9A96}" type="presOf" srcId="{B98FD6ED-3336-4465-8330-F025C7F9A135}" destId="{10B80380-E7CE-48AF-808F-C623AE7143AE}" srcOrd="1" destOrd="0" presId="urn:microsoft.com/office/officeart/2005/8/layout/radial5"/>
    <dgm:cxn modelId="{D6E91689-7697-49E9-A424-870BC119ED6F}" type="presOf" srcId="{1517B2DC-37BF-4578-9249-EF8FF83EF5D5}" destId="{15EF865A-9751-47D9-A0B1-6E5BD5E6160D}" srcOrd="0" destOrd="0" presId="urn:microsoft.com/office/officeart/2005/8/layout/radial5"/>
    <dgm:cxn modelId="{145C06DD-05D1-4AF7-BF92-69B0461776B6}" type="presOf" srcId="{49A765AA-29DF-4467-B402-581AF8DA1EFE}" destId="{B5ADC452-CB6F-4172-A8FC-4015F3EBE778}" srcOrd="1" destOrd="0" presId="urn:microsoft.com/office/officeart/2005/8/layout/radial5"/>
    <dgm:cxn modelId="{963A70E1-9FAF-4709-A9AD-F2915BD44A91}" type="presOf" srcId="{E32F0876-FF58-4FFB-8AFB-3149D1E02A41}" destId="{FD7184C5-14E4-4BD9-A80B-7AA44C3D60F1}" srcOrd="1" destOrd="0" presId="urn:microsoft.com/office/officeart/2005/8/layout/radial5"/>
    <dgm:cxn modelId="{8614D884-B39D-44FA-A2D3-A7571E9AC33D}" type="presOf" srcId="{F36B4609-2186-40B9-BFE7-FBF5587234BC}" destId="{7C397F37-9E2D-450C-8D74-E1F131FD6EDA}" srcOrd="0" destOrd="0" presId="urn:microsoft.com/office/officeart/2005/8/layout/radial5"/>
    <dgm:cxn modelId="{F4B5F3FA-A051-4B26-AA4F-FA3922F3836A}" type="presParOf" srcId="{D6E6C985-3548-4544-988A-474B4A25F26B}" destId="{B801E8EA-F2D6-4498-ACA6-CA26F9460346}" srcOrd="0" destOrd="0" presId="urn:microsoft.com/office/officeart/2005/8/layout/radial5"/>
    <dgm:cxn modelId="{9081F157-8467-4C60-8165-7188E93AEDB0}" type="presParOf" srcId="{D6E6C985-3548-4544-988A-474B4A25F26B}" destId="{D4E358B4-12BD-44DE-B978-DBDFD44B9420}" srcOrd="1" destOrd="0" presId="urn:microsoft.com/office/officeart/2005/8/layout/radial5"/>
    <dgm:cxn modelId="{42B96009-E511-4EDB-B325-A78470CC8F06}" type="presParOf" srcId="{D4E358B4-12BD-44DE-B978-DBDFD44B9420}" destId="{0856F705-0F98-4FAB-83EF-5A630DF3B357}" srcOrd="0" destOrd="0" presId="urn:microsoft.com/office/officeart/2005/8/layout/radial5"/>
    <dgm:cxn modelId="{B1DEE800-A7AE-4BDF-A5CA-3D921FE0E2BF}" type="presParOf" srcId="{D6E6C985-3548-4544-988A-474B4A25F26B}" destId="{15EF865A-9751-47D9-A0B1-6E5BD5E6160D}" srcOrd="2" destOrd="0" presId="urn:microsoft.com/office/officeart/2005/8/layout/radial5"/>
    <dgm:cxn modelId="{A69E23D5-2A80-4309-A827-E0950F6EB7A5}" type="presParOf" srcId="{D6E6C985-3548-4544-988A-474B4A25F26B}" destId="{64EC770D-31F8-43A3-8902-6396FEFF7245}" srcOrd="3" destOrd="0" presId="urn:microsoft.com/office/officeart/2005/8/layout/radial5"/>
    <dgm:cxn modelId="{2BA69A61-B320-4FF6-968F-1F8464776FDA}" type="presParOf" srcId="{64EC770D-31F8-43A3-8902-6396FEFF7245}" destId="{B5ADC452-CB6F-4172-A8FC-4015F3EBE778}" srcOrd="0" destOrd="0" presId="urn:microsoft.com/office/officeart/2005/8/layout/radial5"/>
    <dgm:cxn modelId="{B408AC59-AA3A-4123-8941-219DAB9132D7}" type="presParOf" srcId="{D6E6C985-3548-4544-988A-474B4A25F26B}" destId="{7C397F37-9E2D-450C-8D74-E1F131FD6EDA}" srcOrd="4" destOrd="0" presId="urn:microsoft.com/office/officeart/2005/8/layout/radial5"/>
    <dgm:cxn modelId="{C51A48C6-1F6A-4D4A-8079-EC38EDC7DC66}" type="presParOf" srcId="{D6E6C985-3548-4544-988A-474B4A25F26B}" destId="{34C86C63-AAAD-41B7-9672-DC254CEAFF8E}" srcOrd="5" destOrd="0" presId="urn:microsoft.com/office/officeart/2005/8/layout/radial5"/>
    <dgm:cxn modelId="{74B2D9A7-0E29-4F5B-8F54-169387DC3E02}" type="presParOf" srcId="{34C86C63-AAAD-41B7-9672-DC254CEAFF8E}" destId="{10B80380-E7CE-48AF-808F-C623AE7143AE}" srcOrd="0" destOrd="0" presId="urn:microsoft.com/office/officeart/2005/8/layout/radial5"/>
    <dgm:cxn modelId="{714E7ABB-C113-4080-97F7-A7F1A73D30DC}" type="presParOf" srcId="{D6E6C985-3548-4544-988A-474B4A25F26B}" destId="{945735B3-D0DD-4389-B7CF-7367B3617FD8}" srcOrd="6" destOrd="0" presId="urn:microsoft.com/office/officeart/2005/8/layout/radial5"/>
    <dgm:cxn modelId="{1E9977CA-47BD-4AEB-BDF4-42A3C2E40B19}" type="presParOf" srcId="{D6E6C985-3548-4544-988A-474B4A25F26B}" destId="{9C8FCB12-FC70-4DEC-9CFD-6101259BD79B}" srcOrd="7" destOrd="0" presId="urn:microsoft.com/office/officeart/2005/8/layout/radial5"/>
    <dgm:cxn modelId="{8B78CE85-12BE-41E4-BCE7-7760A6DC087D}" type="presParOf" srcId="{9C8FCB12-FC70-4DEC-9CFD-6101259BD79B}" destId="{1278F54B-3E59-4EE5-9475-3C793DAA7538}" srcOrd="0" destOrd="0" presId="urn:microsoft.com/office/officeart/2005/8/layout/radial5"/>
    <dgm:cxn modelId="{85FD0CE6-BA97-4B8A-8E93-33159F105C84}" type="presParOf" srcId="{D6E6C985-3548-4544-988A-474B4A25F26B}" destId="{406DE3E6-E828-4D89-8916-CD09516C77EC}" srcOrd="8" destOrd="0" presId="urn:microsoft.com/office/officeart/2005/8/layout/radial5"/>
    <dgm:cxn modelId="{E80C2C29-7897-46FD-9F65-790554169478}" type="presParOf" srcId="{D6E6C985-3548-4544-988A-474B4A25F26B}" destId="{FA318922-B80B-4F02-85DB-0A19013CCEE5}" srcOrd="9" destOrd="0" presId="urn:microsoft.com/office/officeart/2005/8/layout/radial5"/>
    <dgm:cxn modelId="{B366A741-6DE9-46A7-9CD7-3BA6C2C43080}" type="presParOf" srcId="{FA318922-B80B-4F02-85DB-0A19013CCEE5}" destId="{E95A608B-0815-43BA-8DFA-935ECBE9720B}" srcOrd="0" destOrd="0" presId="urn:microsoft.com/office/officeart/2005/8/layout/radial5"/>
    <dgm:cxn modelId="{034B5EA2-610A-4C94-8CB1-917E03A22AEF}" type="presParOf" srcId="{D6E6C985-3548-4544-988A-474B4A25F26B}" destId="{96301119-51A9-4313-BFAB-739F6833CCB8}" srcOrd="10" destOrd="0" presId="urn:microsoft.com/office/officeart/2005/8/layout/radial5"/>
    <dgm:cxn modelId="{63E730B3-3E2A-4D0B-B1EC-0D85E720D186}" type="presParOf" srcId="{D6E6C985-3548-4544-988A-474B4A25F26B}" destId="{9D78378D-71B8-4BF4-AD99-93356DE9FE2E}" srcOrd="11" destOrd="0" presId="urn:microsoft.com/office/officeart/2005/8/layout/radial5"/>
    <dgm:cxn modelId="{53CC7881-8625-4716-A235-A2DA4878198E}" type="presParOf" srcId="{9D78378D-71B8-4BF4-AD99-93356DE9FE2E}" destId="{FD7184C5-14E4-4BD9-A80B-7AA44C3D60F1}" srcOrd="0" destOrd="0" presId="urn:microsoft.com/office/officeart/2005/8/layout/radial5"/>
    <dgm:cxn modelId="{E10B6CFE-044F-4979-BF00-82A3525F22F0}" type="presParOf" srcId="{D6E6C985-3548-4544-988A-474B4A25F26B}" destId="{63F843FA-E3E2-498A-AFF4-824D2B7E964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706F95-1F10-4E2D-9ED4-46508B66339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14B9B4-5DFB-4CEC-995E-8FC57D9D0E0F}">
      <dgm:prSet custT="1"/>
      <dgm:spPr>
        <a:xfrm>
          <a:off x="2817" y="481915"/>
          <a:ext cx="2235464" cy="3129650"/>
        </a:xfrm>
        <a:prstGeom prst="rect">
          <a:avLst/>
        </a:prstGeom>
        <a:solidFill>
          <a:srgbClr val="EBCDEC">
            <a:alpha val="89804"/>
          </a:srgbClr>
        </a:solidFill>
        <a:ln w="19050" cap="rnd" cmpd="sng" algn="ctr">
          <a:solidFill>
            <a:srgbClr val="C830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600" dirty="0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Downloading party is responsible for deletion of documents from </a:t>
          </a:r>
          <a:r>
            <a:rPr lang="en-US" sz="1600" dirty="0" err="1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RSharenet</a:t>
          </a:r>
          <a:r>
            <a:rPr lang="en-US" sz="1600" dirty="0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 within one business day </a:t>
          </a:r>
        </a:p>
        <a:p>
          <a:pPr>
            <a:lnSpc>
              <a:spcPct val="100000"/>
            </a:lnSpc>
            <a:buNone/>
          </a:pPr>
          <a:endParaRPr lang="en-US" sz="1600" dirty="0">
            <a:solidFill>
              <a:srgbClr val="0033A0"/>
            </a:solidFill>
            <a:latin typeface="Trebuchet MS" panose="020B0603020202020204"/>
            <a:ea typeface="+mn-ea"/>
            <a:cs typeface="+mn-cs"/>
          </a:endParaRPr>
        </a:p>
      </dgm:t>
    </dgm:pt>
    <dgm:pt modelId="{54C5FE18-F9E0-4344-ABA1-F322DDF33DD7}" type="parTrans" cxnId="{9E4D4F0B-1444-4428-B799-D23FE88EEB2B}">
      <dgm:prSet/>
      <dgm:spPr/>
      <dgm:t>
        <a:bodyPr/>
        <a:lstStyle/>
        <a:p>
          <a:endParaRPr lang="en-US"/>
        </a:p>
      </dgm:t>
    </dgm:pt>
    <dgm:pt modelId="{053B2B93-EDD2-41C0-BFE3-629883AD06BE}" type="sibTrans" cxnId="{9E4D4F0B-1444-4428-B799-D23FE88EEB2B}">
      <dgm:prSet phldrT="1" phldr="0"/>
      <dgm:spPr>
        <a:xfrm>
          <a:off x="651102" y="794880"/>
          <a:ext cx="938895" cy="938895"/>
        </a:xfrm>
        <a:prstGeom prst="ellipse">
          <a:avLst/>
        </a:prstGeom>
        <a:solidFill>
          <a:srgbClr val="C830CC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C830C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1</a:t>
          </a:r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9300D7A2-E009-47A1-933B-A481150F0EF4}">
      <dgm:prSet custT="1"/>
      <dgm:spPr>
        <a:xfrm>
          <a:off x="2461828" y="481915"/>
          <a:ext cx="2235464" cy="3129650"/>
        </a:xfrm>
        <a:prstGeom prst="rect">
          <a:avLst/>
        </a:prstGeom>
        <a:solidFill>
          <a:srgbClr val="4EA6DC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EA6D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600" dirty="0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The application is accepted into the program based on a “first come first served” basis</a:t>
          </a:r>
        </a:p>
      </dgm:t>
    </dgm:pt>
    <dgm:pt modelId="{3DF7BD39-EA12-4EF1-A9CF-181615CA4184}" type="parTrans" cxnId="{95178CF3-5F57-4C80-95FF-DB353C8DEE9B}">
      <dgm:prSet/>
      <dgm:spPr/>
      <dgm:t>
        <a:bodyPr/>
        <a:lstStyle/>
        <a:p>
          <a:endParaRPr lang="en-US"/>
        </a:p>
      </dgm:t>
    </dgm:pt>
    <dgm:pt modelId="{9C7397A6-F025-4E45-8609-2909755854FE}" type="sibTrans" cxnId="{95178CF3-5F57-4C80-95FF-DB353C8DEE9B}">
      <dgm:prSet phldrT="2" phldr="0"/>
      <dgm:spPr>
        <a:xfrm>
          <a:off x="3110113" y="794880"/>
          <a:ext cx="938895" cy="938895"/>
        </a:xfrm>
        <a:prstGeom prst="ellipse">
          <a:avLst/>
        </a:prstGeom>
        <a:solidFill>
          <a:srgbClr val="4775E7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775E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2</a:t>
          </a:r>
        </a:p>
      </dgm:t>
    </dgm:pt>
    <dgm:pt modelId="{74E7B1BE-C1FB-4319-9896-F649379C5B51}">
      <dgm:prSet custT="1"/>
      <dgm:spPr>
        <a:xfrm>
          <a:off x="4920839" y="481915"/>
          <a:ext cx="2235464" cy="3129650"/>
        </a:xfrm>
        <a:prstGeom prst="rect">
          <a:avLst/>
        </a:prstGeom>
        <a:solidFill>
          <a:srgbClr val="4775E7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775E7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600" dirty="0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For Non-Compliant AOR RSC files Rejection letter, uploads via </a:t>
          </a:r>
          <a:r>
            <a:rPr lang="en-US" sz="1600" dirty="0" err="1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RSharenet</a:t>
          </a:r>
          <a:r>
            <a:rPr lang="en-US" sz="1600" dirty="0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 and informs RA by e-mail</a:t>
          </a:r>
        </a:p>
      </dgm:t>
    </dgm:pt>
    <dgm:pt modelId="{6A724ABD-658B-4ABA-8D58-862CE0822562}" type="parTrans" cxnId="{47984C9D-F902-4AAE-86A9-A1E9DC065CD2}">
      <dgm:prSet/>
      <dgm:spPr/>
      <dgm:t>
        <a:bodyPr/>
        <a:lstStyle/>
        <a:p>
          <a:endParaRPr lang="en-US"/>
        </a:p>
      </dgm:t>
    </dgm:pt>
    <dgm:pt modelId="{8B01C57D-6A23-411B-A4B3-DFD860E58132}" type="sibTrans" cxnId="{47984C9D-F902-4AAE-86A9-A1E9DC065CD2}">
      <dgm:prSet phldrT="3" phldr="0"/>
      <dgm:spPr>
        <a:xfrm>
          <a:off x="5569124" y="794880"/>
          <a:ext cx="938895" cy="938895"/>
        </a:xfrm>
        <a:prstGeom prst="ellipse">
          <a:avLst/>
        </a:prstGeom>
        <a:solidFill>
          <a:srgbClr val="D54773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4773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3</a:t>
          </a:r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48E5DC8D-5C9E-42C6-911C-22A0EFCDF3FC}">
      <dgm:prSet custT="1"/>
      <dgm:spPr>
        <a:xfrm>
          <a:off x="7379850" y="481915"/>
          <a:ext cx="2235464" cy="3129650"/>
        </a:xfrm>
        <a:prstGeom prst="rect">
          <a:avLst/>
        </a:prstGeom>
        <a:solidFill>
          <a:srgbClr val="8971E1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8971E1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600" dirty="0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Corrected AOR should  be filed and uploaded to </a:t>
          </a:r>
          <a:r>
            <a:rPr lang="en-US" sz="1600" dirty="0" err="1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RSharenet</a:t>
          </a:r>
          <a:r>
            <a:rPr lang="en-US" sz="1600" dirty="0">
              <a:solidFill>
                <a:srgbClr val="0033A0"/>
              </a:solidFill>
              <a:latin typeface="Trebuchet MS" panose="020B0603020202020204"/>
              <a:ea typeface="+mn-ea"/>
              <a:cs typeface="+mn-cs"/>
            </a:rPr>
            <a:t> by RA within 90 calendar days</a:t>
          </a:r>
        </a:p>
        <a:p>
          <a:pPr>
            <a:lnSpc>
              <a:spcPct val="100000"/>
            </a:lnSpc>
            <a:buNone/>
          </a:pPr>
          <a:endParaRPr lang="en-US" sz="1600" dirty="0">
            <a:solidFill>
              <a:srgbClr val="0033A0"/>
            </a:solidFill>
            <a:latin typeface="Trebuchet MS" panose="020B0603020202020204"/>
            <a:ea typeface="+mn-ea"/>
            <a:cs typeface="+mn-cs"/>
          </a:endParaRPr>
        </a:p>
      </dgm:t>
    </dgm:pt>
    <dgm:pt modelId="{62183BE8-DEAF-47B9-8F41-6297AB76DEE6}" type="parTrans" cxnId="{2E44D474-F825-4035-BB9F-810B0FB34A7D}">
      <dgm:prSet/>
      <dgm:spPr/>
      <dgm:t>
        <a:bodyPr/>
        <a:lstStyle/>
        <a:p>
          <a:endParaRPr lang="en-US"/>
        </a:p>
      </dgm:t>
    </dgm:pt>
    <dgm:pt modelId="{BBF79B30-5E48-4C8B-BAE0-5FF0DCD96579}" type="sibTrans" cxnId="{2E44D474-F825-4035-BB9F-810B0FB34A7D}">
      <dgm:prSet phldrT="4" phldr="0"/>
      <dgm:spPr>
        <a:xfrm>
          <a:off x="8028135" y="794880"/>
          <a:ext cx="938895" cy="938895"/>
        </a:xfrm>
        <a:prstGeom prst="ellipse">
          <a:avLst/>
        </a:prstGeom>
        <a:solidFill>
          <a:srgbClr val="4EA6DC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EA6DC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4</a:t>
          </a:r>
        </a:p>
      </dgm:t>
    </dgm:pt>
    <dgm:pt modelId="{FE2BD84C-E8FF-47E3-B24E-C4404455A63F}" type="pres">
      <dgm:prSet presAssocID="{9E706F95-1F10-4E2D-9ED4-46508B66339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CD1D7-F0D5-4956-9DA9-2C77AE24395D}" type="pres">
      <dgm:prSet presAssocID="{4E14B9B4-5DFB-4CEC-995E-8FC57D9D0E0F}" presName="compositeNode" presStyleCnt="0">
        <dgm:presLayoutVars>
          <dgm:bulletEnabled val="1"/>
        </dgm:presLayoutVars>
      </dgm:prSet>
      <dgm:spPr/>
    </dgm:pt>
    <dgm:pt modelId="{FE6A4CEE-2108-477C-B842-C4AF7BEB3D48}" type="pres">
      <dgm:prSet presAssocID="{4E14B9B4-5DFB-4CEC-995E-8FC57D9D0E0F}" presName="bgRect" presStyleLbl="bgAccFollowNode1" presStyleIdx="0" presStyleCnt="4"/>
      <dgm:spPr/>
      <dgm:t>
        <a:bodyPr/>
        <a:lstStyle/>
        <a:p>
          <a:endParaRPr lang="en-US"/>
        </a:p>
      </dgm:t>
    </dgm:pt>
    <dgm:pt modelId="{1C1F0572-DFCC-4BA2-AE06-629F43EF9B5A}" type="pres">
      <dgm:prSet presAssocID="{053B2B93-EDD2-41C0-BFE3-629883AD06BE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40CC4D6-76CD-4269-95BF-7C717F397338}" type="pres">
      <dgm:prSet presAssocID="{4E14B9B4-5DFB-4CEC-995E-8FC57D9D0E0F}" presName="bottomLine" presStyleLbl="alignNode1" presStyleIdx="1" presStyleCnt="8">
        <dgm:presLayoutVars/>
      </dgm:prSet>
      <dgm:spPr>
        <a:xfrm>
          <a:off x="2817" y="3611494"/>
          <a:ext cx="2235464" cy="72"/>
        </a:xfrm>
        <a:prstGeom prst="rect">
          <a:avLst/>
        </a:prstGeom>
        <a:solidFill>
          <a:srgbClr val="4EA6DC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EA6D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FE6785A-9DF9-4B50-BD34-4A221E9192CE}" type="pres">
      <dgm:prSet presAssocID="{4E14B9B4-5DFB-4CEC-995E-8FC57D9D0E0F}" presName="nodeText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77842-F0FC-4D71-8559-8EEEF64C4281}" type="pres">
      <dgm:prSet presAssocID="{053B2B93-EDD2-41C0-BFE3-629883AD06BE}" presName="sibTrans" presStyleCnt="0"/>
      <dgm:spPr/>
    </dgm:pt>
    <dgm:pt modelId="{52140400-0A46-43BA-9A4C-A6437F17A828}" type="pres">
      <dgm:prSet presAssocID="{9300D7A2-E009-47A1-933B-A481150F0EF4}" presName="compositeNode" presStyleCnt="0">
        <dgm:presLayoutVars>
          <dgm:bulletEnabled val="1"/>
        </dgm:presLayoutVars>
      </dgm:prSet>
      <dgm:spPr/>
    </dgm:pt>
    <dgm:pt modelId="{87E99607-44A8-4829-805A-37C2BE9B1DB7}" type="pres">
      <dgm:prSet presAssocID="{9300D7A2-E009-47A1-933B-A481150F0EF4}" presName="bgRect" presStyleLbl="bgAccFollowNode1" presStyleIdx="1" presStyleCnt="4"/>
      <dgm:spPr/>
      <dgm:t>
        <a:bodyPr/>
        <a:lstStyle/>
        <a:p>
          <a:endParaRPr lang="en-US"/>
        </a:p>
      </dgm:t>
    </dgm:pt>
    <dgm:pt modelId="{5E1CDA9D-6633-493A-B6A2-16C8D3D4FA3F}" type="pres">
      <dgm:prSet presAssocID="{9C7397A6-F025-4E45-8609-2909755854FE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74ACB7C-50B6-4DD4-A899-C5FD767F2014}" type="pres">
      <dgm:prSet presAssocID="{9300D7A2-E009-47A1-933B-A481150F0EF4}" presName="bottomLine" presStyleLbl="alignNode1" presStyleIdx="3" presStyleCnt="8">
        <dgm:presLayoutVars/>
      </dgm:prSet>
      <dgm:spPr>
        <a:xfrm>
          <a:off x="2461828" y="3611494"/>
          <a:ext cx="2235464" cy="72"/>
        </a:xfrm>
        <a:prstGeom prst="rect">
          <a:avLst/>
        </a:prstGeom>
        <a:solidFill>
          <a:srgbClr val="8971E1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8971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5851922-FA7E-48CD-A6C7-4DE104E79CC8}" type="pres">
      <dgm:prSet presAssocID="{9300D7A2-E009-47A1-933B-A481150F0EF4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C3602-631E-49A6-9882-13F184630451}" type="pres">
      <dgm:prSet presAssocID="{9C7397A6-F025-4E45-8609-2909755854FE}" presName="sibTrans" presStyleCnt="0"/>
      <dgm:spPr/>
    </dgm:pt>
    <dgm:pt modelId="{701CDC8B-3D45-4B92-9C05-838F8FF04038}" type="pres">
      <dgm:prSet presAssocID="{74E7B1BE-C1FB-4319-9896-F649379C5B51}" presName="compositeNode" presStyleCnt="0">
        <dgm:presLayoutVars>
          <dgm:bulletEnabled val="1"/>
        </dgm:presLayoutVars>
      </dgm:prSet>
      <dgm:spPr/>
    </dgm:pt>
    <dgm:pt modelId="{3063D3F1-327B-41DD-A069-AE661B67BE83}" type="pres">
      <dgm:prSet presAssocID="{74E7B1BE-C1FB-4319-9896-F649379C5B51}" presName="bgRect" presStyleLbl="bgAccFollowNode1" presStyleIdx="2" presStyleCnt="4"/>
      <dgm:spPr/>
      <dgm:t>
        <a:bodyPr/>
        <a:lstStyle/>
        <a:p>
          <a:endParaRPr lang="en-US"/>
        </a:p>
      </dgm:t>
    </dgm:pt>
    <dgm:pt modelId="{D68BBDCA-0855-411D-B37C-9CF13650762D}" type="pres">
      <dgm:prSet presAssocID="{8B01C57D-6A23-411B-A4B3-DFD860E58132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F3FA1DF-C54E-4436-A56D-FFEEAC22B654}" type="pres">
      <dgm:prSet presAssocID="{74E7B1BE-C1FB-4319-9896-F649379C5B51}" presName="bottomLine" presStyleLbl="alignNode1" presStyleIdx="5" presStyleCnt="8">
        <dgm:presLayoutVars/>
      </dgm:prSet>
      <dgm:spPr>
        <a:xfrm>
          <a:off x="4920839" y="3611494"/>
          <a:ext cx="2235464" cy="72"/>
        </a:xfrm>
        <a:prstGeom prst="rect">
          <a:avLst/>
        </a:prstGeom>
        <a:solidFill>
          <a:srgbClr val="C830CC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C830C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B624589-1E33-41A9-B85C-7C54E04A3209}" type="pres">
      <dgm:prSet presAssocID="{74E7B1BE-C1FB-4319-9896-F649379C5B51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95543-51F4-48FE-A7DE-E092BA690F04}" type="pres">
      <dgm:prSet presAssocID="{8B01C57D-6A23-411B-A4B3-DFD860E58132}" presName="sibTrans" presStyleCnt="0"/>
      <dgm:spPr/>
    </dgm:pt>
    <dgm:pt modelId="{1E3A6645-9FB6-4E7E-8CE3-0E28D8581647}" type="pres">
      <dgm:prSet presAssocID="{48E5DC8D-5C9E-42C6-911C-22A0EFCDF3FC}" presName="compositeNode" presStyleCnt="0">
        <dgm:presLayoutVars>
          <dgm:bulletEnabled val="1"/>
        </dgm:presLayoutVars>
      </dgm:prSet>
      <dgm:spPr/>
    </dgm:pt>
    <dgm:pt modelId="{6966FB0D-702F-417A-9223-9115ADF4DF91}" type="pres">
      <dgm:prSet presAssocID="{48E5DC8D-5C9E-42C6-911C-22A0EFCDF3FC}" presName="bgRect" presStyleLbl="bgAccFollowNode1" presStyleIdx="3" presStyleCnt="4"/>
      <dgm:spPr/>
      <dgm:t>
        <a:bodyPr/>
        <a:lstStyle/>
        <a:p>
          <a:endParaRPr lang="en-US"/>
        </a:p>
      </dgm:t>
    </dgm:pt>
    <dgm:pt modelId="{431EE393-E618-4451-AD5C-A2D9FF0C9298}" type="pres">
      <dgm:prSet presAssocID="{BBF79B30-5E48-4C8B-BAE0-5FF0DCD96579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A997C715-75DF-4201-959E-9CC67F3989D9}" type="pres">
      <dgm:prSet presAssocID="{48E5DC8D-5C9E-42C6-911C-22A0EFCDF3FC}" presName="bottomLine" presStyleLbl="alignNode1" presStyleIdx="7" presStyleCnt="8">
        <dgm:presLayoutVars/>
      </dgm:prSet>
      <dgm:spPr>
        <a:xfrm>
          <a:off x="7379850" y="3611494"/>
          <a:ext cx="2235464" cy="72"/>
        </a:xfrm>
        <a:prstGeom prst="rect">
          <a:avLst/>
        </a:prstGeom>
        <a:solidFill>
          <a:srgbClr val="4775E7"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775E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8B3683D-14B8-457A-AB96-FA7B97A96530}" type="pres">
      <dgm:prSet presAssocID="{48E5DC8D-5C9E-42C6-911C-22A0EFCDF3FC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984C9D-F902-4AAE-86A9-A1E9DC065CD2}" srcId="{9E706F95-1F10-4E2D-9ED4-46508B66339E}" destId="{74E7B1BE-C1FB-4319-9896-F649379C5B51}" srcOrd="2" destOrd="0" parTransId="{6A724ABD-658B-4ABA-8D58-862CE0822562}" sibTransId="{8B01C57D-6A23-411B-A4B3-DFD860E58132}"/>
    <dgm:cxn modelId="{A44666A3-641C-4153-B36F-E7EF88839DA2}" type="presOf" srcId="{9C7397A6-F025-4E45-8609-2909755854FE}" destId="{5E1CDA9D-6633-493A-B6A2-16C8D3D4FA3F}" srcOrd="0" destOrd="0" presId="urn:microsoft.com/office/officeart/2016/7/layout/BasicLinearProcessNumbered"/>
    <dgm:cxn modelId="{223E64B8-9A17-4F7C-B531-1130E3D284D7}" type="presOf" srcId="{053B2B93-EDD2-41C0-BFE3-629883AD06BE}" destId="{1C1F0572-DFCC-4BA2-AE06-629F43EF9B5A}" srcOrd="0" destOrd="0" presId="urn:microsoft.com/office/officeart/2016/7/layout/BasicLinearProcessNumbered"/>
    <dgm:cxn modelId="{43D7D263-8025-46F4-A25E-3B859F6B61EC}" type="presOf" srcId="{48E5DC8D-5C9E-42C6-911C-22A0EFCDF3FC}" destId="{6966FB0D-702F-417A-9223-9115ADF4DF91}" srcOrd="0" destOrd="0" presId="urn:microsoft.com/office/officeart/2016/7/layout/BasicLinearProcessNumbered"/>
    <dgm:cxn modelId="{24C73627-2731-46CC-AA33-AD9101E6FD57}" type="presOf" srcId="{74E7B1BE-C1FB-4319-9896-F649379C5B51}" destId="{5B624589-1E33-41A9-B85C-7C54E04A3209}" srcOrd="1" destOrd="0" presId="urn:microsoft.com/office/officeart/2016/7/layout/BasicLinearProcessNumbered"/>
    <dgm:cxn modelId="{A609E8DE-7BE4-40C3-BA1F-FE09BA190D47}" type="presOf" srcId="{9300D7A2-E009-47A1-933B-A481150F0EF4}" destId="{87E99607-44A8-4829-805A-37C2BE9B1DB7}" srcOrd="0" destOrd="0" presId="urn:microsoft.com/office/officeart/2016/7/layout/BasicLinearProcessNumbered"/>
    <dgm:cxn modelId="{9E4D4F0B-1444-4428-B799-D23FE88EEB2B}" srcId="{9E706F95-1F10-4E2D-9ED4-46508B66339E}" destId="{4E14B9B4-5DFB-4CEC-995E-8FC57D9D0E0F}" srcOrd="0" destOrd="0" parTransId="{54C5FE18-F9E0-4344-ABA1-F322DDF33DD7}" sibTransId="{053B2B93-EDD2-41C0-BFE3-629883AD06BE}"/>
    <dgm:cxn modelId="{95178CF3-5F57-4C80-95FF-DB353C8DEE9B}" srcId="{9E706F95-1F10-4E2D-9ED4-46508B66339E}" destId="{9300D7A2-E009-47A1-933B-A481150F0EF4}" srcOrd="1" destOrd="0" parTransId="{3DF7BD39-EA12-4EF1-A9CF-181615CA4184}" sibTransId="{9C7397A6-F025-4E45-8609-2909755854FE}"/>
    <dgm:cxn modelId="{1F9D9E5A-9110-4602-B8BC-31FF33F54C5A}" type="presOf" srcId="{4E14B9B4-5DFB-4CEC-995E-8FC57D9D0E0F}" destId="{FE6A4CEE-2108-477C-B842-C4AF7BEB3D48}" srcOrd="0" destOrd="0" presId="urn:microsoft.com/office/officeart/2016/7/layout/BasicLinearProcessNumbered"/>
    <dgm:cxn modelId="{2E44D474-F825-4035-BB9F-810B0FB34A7D}" srcId="{9E706F95-1F10-4E2D-9ED4-46508B66339E}" destId="{48E5DC8D-5C9E-42C6-911C-22A0EFCDF3FC}" srcOrd="3" destOrd="0" parTransId="{62183BE8-DEAF-47B9-8F41-6297AB76DEE6}" sibTransId="{BBF79B30-5E48-4C8B-BAE0-5FF0DCD96579}"/>
    <dgm:cxn modelId="{4B329EBA-9B13-4CC4-8FAC-A422AF4A6777}" type="presOf" srcId="{4E14B9B4-5DFB-4CEC-995E-8FC57D9D0E0F}" destId="{9FE6785A-9DF9-4B50-BD34-4A221E9192CE}" srcOrd="1" destOrd="0" presId="urn:microsoft.com/office/officeart/2016/7/layout/BasicLinearProcessNumbered"/>
    <dgm:cxn modelId="{15D58F3E-94E2-4285-BB96-E1128AB26B2E}" type="presOf" srcId="{9300D7A2-E009-47A1-933B-A481150F0EF4}" destId="{B5851922-FA7E-48CD-A6C7-4DE104E79CC8}" srcOrd="1" destOrd="0" presId="urn:microsoft.com/office/officeart/2016/7/layout/BasicLinearProcessNumbered"/>
    <dgm:cxn modelId="{D445B1AE-D0A3-4922-A054-636AE093152C}" type="presOf" srcId="{74E7B1BE-C1FB-4319-9896-F649379C5B51}" destId="{3063D3F1-327B-41DD-A069-AE661B67BE83}" srcOrd="0" destOrd="0" presId="urn:microsoft.com/office/officeart/2016/7/layout/BasicLinearProcessNumbered"/>
    <dgm:cxn modelId="{679E4FFF-D90B-4544-A57C-BB4DE89FBA5D}" type="presOf" srcId="{9E706F95-1F10-4E2D-9ED4-46508B66339E}" destId="{FE2BD84C-E8FF-47E3-B24E-C4404455A63F}" srcOrd="0" destOrd="0" presId="urn:microsoft.com/office/officeart/2016/7/layout/BasicLinearProcessNumbered"/>
    <dgm:cxn modelId="{6AEF367A-1314-4726-99C9-C618114D66B8}" type="presOf" srcId="{48E5DC8D-5C9E-42C6-911C-22A0EFCDF3FC}" destId="{98B3683D-14B8-457A-AB96-FA7B97A96530}" srcOrd="1" destOrd="0" presId="urn:microsoft.com/office/officeart/2016/7/layout/BasicLinearProcessNumbered"/>
    <dgm:cxn modelId="{BF825560-E75B-4B4B-A43E-87A714FEC531}" type="presOf" srcId="{BBF79B30-5E48-4C8B-BAE0-5FF0DCD96579}" destId="{431EE393-E618-4451-AD5C-A2D9FF0C9298}" srcOrd="0" destOrd="0" presId="urn:microsoft.com/office/officeart/2016/7/layout/BasicLinearProcessNumbered"/>
    <dgm:cxn modelId="{38A0C195-FB36-4E51-802D-891769A6FA3D}" type="presOf" srcId="{8B01C57D-6A23-411B-A4B3-DFD860E58132}" destId="{D68BBDCA-0855-411D-B37C-9CF13650762D}" srcOrd="0" destOrd="0" presId="urn:microsoft.com/office/officeart/2016/7/layout/BasicLinearProcessNumbered"/>
    <dgm:cxn modelId="{5C2F7B32-2800-4E97-BCD4-9FB6BA17C5AE}" type="presParOf" srcId="{FE2BD84C-E8FF-47E3-B24E-C4404455A63F}" destId="{A3ACD1D7-F0D5-4956-9DA9-2C77AE24395D}" srcOrd="0" destOrd="0" presId="urn:microsoft.com/office/officeart/2016/7/layout/BasicLinearProcessNumbered"/>
    <dgm:cxn modelId="{578CF028-663F-4C5E-B48B-12BE47FE8BF9}" type="presParOf" srcId="{A3ACD1D7-F0D5-4956-9DA9-2C77AE24395D}" destId="{FE6A4CEE-2108-477C-B842-C4AF7BEB3D48}" srcOrd="0" destOrd="0" presId="urn:microsoft.com/office/officeart/2016/7/layout/BasicLinearProcessNumbered"/>
    <dgm:cxn modelId="{259EE989-7F30-424F-B2FF-C7A4F592526B}" type="presParOf" srcId="{A3ACD1D7-F0D5-4956-9DA9-2C77AE24395D}" destId="{1C1F0572-DFCC-4BA2-AE06-629F43EF9B5A}" srcOrd="1" destOrd="0" presId="urn:microsoft.com/office/officeart/2016/7/layout/BasicLinearProcessNumbered"/>
    <dgm:cxn modelId="{C7DD9E9C-0AB5-4848-9801-9D8A1A1FAFC2}" type="presParOf" srcId="{A3ACD1D7-F0D5-4956-9DA9-2C77AE24395D}" destId="{040CC4D6-76CD-4269-95BF-7C717F397338}" srcOrd="2" destOrd="0" presId="urn:microsoft.com/office/officeart/2016/7/layout/BasicLinearProcessNumbered"/>
    <dgm:cxn modelId="{C1E85016-0E14-4829-A274-DFF01D285FFD}" type="presParOf" srcId="{A3ACD1D7-F0D5-4956-9DA9-2C77AE24395D}" destId="{9FE6785A-9DF9-4B50-BD34-4A221E9192CE}" srcOrd="3" destOrd="0" presId="urn:microsoft.com/office/officeart/2016/7/layout/BasicLinearProcessNumbered"/>
    <dgm:cxn modelId="{CC4B0F85-31D5-45C1-9EBC-51DCB2B15E2C}" type="presParOf" srcId="{FE2BD84C-E8FF-47E3-B24E-C4404455A63F}" destId="{42077842-F0FC-4D71-8559-8EEEF64C4281}" srcOrd="1" destOrd="0" presId="urn:microsoft.com/office/officeart/2016/7/layout/BasicLinearProcessNumbered"/>
    <dgm:cxn modelId="{375A1059-3D3D-4A92-8DA4-12BCE582A24F}" type="presParOf" srcId="{FE2BD84C-E8FF-47E3-B24E-C4404455A63F}" destId="{52140400-0A46-43BA-9A4C-A6437F17A828}" srcOrd="2" destOrd="0" presId="urn:microsoft.com/office/officeart/2016/7/layout/BasicLinearProcessNumbered"/>
    <dgm:cxn modelId="{114646B9-83F7-4610-A9D0-653BF8A9458E}" type="presParOf" srcId="{52140400-0A46-43BA-9A4C-A6437F17A828}" destId="{87E99607-44A8-4829-805A-37C2BE9B1DB7}" srcOrd="0" destOrd="0" presId="urn:microsoft.com/office/officeart/2016/7/layout/BasicLinearProcessNumbered"/>
    <dgm:cxn modelId="{B7AF6D85-5BA6-41B5-948A-8DA6BC6F8E75}" type="presParOf" srcId="{52140400-0A46-43BA-9A4C-A6437F17A828}" destId="{5E1CDA9D-6633-493A-B6A2-16C8D3D4FA3F}" srcOrd="1" destOrd="0" presId="urn:microsoft.com/office/officeart/2016/7/layout/BasicLinearProcessNumbered"/>
    <dgm:cxn modelId="{0AD22A32-A4FA-42E4-82BF-6EE740F4C890}" type="presParOf" srcId="{52140400-0A46-43BA-9A4C-A6437F17A828}" destId="{074ACB7C-50B6-4DD4-A899-C5FD767F2014}" srcOrd="2" destOrd="0" presId="urn:microsoft.com/office/officeart/2016/7/layout/BasicLinearProcessNumbered"/>
    <dgm:cxn modelId="{6A47D47B-9DD1-441F-8523-6F4D4E660D27}" type="presParOf" srcId="{52140400-0A46-43BA-9A4C-A6437F17A828}" destId="{B5851922-FA7E-48CD-A6C7-4DE104E79CC8}" srcOrd="3" destOrd="0" presId="urn:microsoft.com/office/officeart/2016/7/layout/BasicLinearProcessNumbered"/>
    <dgm:cxn modelId="{E52B9FDF-232B-4AEC-8058-82E6B6DAA2B7}" type="presParOf" srcId="{FE2BD84C-E8FF-47E3-B24E-C4404455A63F}" destId="{64CC3602-631E-49A6-9882-13F184630451}" srcOrd="3" destOrd="0" presId="urn:microsoft.com/office/officeart/2016/7/layout/BasicLinearProcessNumbered"/>
    <dgm:cxn modelId="{B7A10526-2D4C-461C-8FB6-7EAA52B4B9F9}" type="presParOf" srcId="{FE2BD84C-E8FF-47E3-B24E-C4404455A63F}" destId="{701CDC8B-3D45-4B92-9C05-838F8FF04038}" srcOrd="4" destOrd="0" presId="urn:microsoft.com/office/officeart/2016/7/layout/BasicLinearProcessNumbered"/>
    <dgm:cxn modelId="{00F291F6-13EC-4CD2-8D58-8888CAAE92A7}" type="presParOf" srcId="{701CDC8B-3D45-4B92-9C05-838F8FF04038}" destId="{3063D3F1-327B-41DD-A069-AE661B67BE83}" srcOrd="0" destOrd="0" presId="urn:microsoft.com/office/officeart/2016/7/layout/BasicLinearProcessNumbered"/>
    <dgm:cxn modelId="{0F0A58AA-A862-4C31-9563-477213D53AC4}" type="presParOf" srcId="{701CDC8B-3D45-4B92-9C05-838F8FF04038}" destId="{D68BBDCA-0855-411D-B37C-9CF13650762D}" srcOrd="1" destOrd="0" presId="urn:microsoft.com/office/officeart/2016/7/layout/BasicLinearProcessNumbered"/>
    <dgm:cxn modelId="{F1DD830B-564C-4587-B87D-860ADD0BE1E8}" type="presParOf" srcId="{701CDC8B-3D45-4B92-9C05-838F8FF04038}" destId="{EF3FA1DF-C54E-4436-A56D-FFEEAC22B654}" srcOrd="2" destOrd="0" presId="urn:microsoft.com/office/officeart/2016/7/layout/BasicLinearProcessNumbered"/>
    <dgm:cxn modelId="{FA278F91-0943-4A5B-90AE-3608D5F6CEDD}" type="presParOf" srcId="{701CDC8B-3D45-4B92-9C05-838F8FF04038}" destId="{5B624589-1E33-41A9-B85C-7C54E04A3209}" srcOrd="3" destOrd="0" presId="urn:microsoft.com/office/officeart/2016/7/layout/BasicLinearProcessNumbered"/>
    <dgm:cxn modelId="{AEC2FE60-0E82-4F5D-BA0D-274526CBA009}" type="presParOf" srcId="{FE2BD84C-E8FF-47E3-B24E-C4404455A63F}" destId="{C5C95543-51F4-48FE-A7DE-E092BA690F04}" srcOrd="5" destOrd="0" presId="urn:microsoft.com/office/officeart/2016/7/layout/BasicLinearProcessNumbered"/>
    <dgm:cxn modelId="{E95720C9-6671-4CB3-B0C7-FB769DA3DEE9}" type="presParOf" srcId="{FE2BD84C-E8FF-47E3-B24E-C4404455A63F}" destId="{1E3A6645-9FB6-4E7E-8CE3-0E28D8581647}" srcOrd="6" destOrd="0" presId="urn:microsoft.com/office/officeart/2016/7/layout/BasicLinearProcessNumbered"/>
    <dgm:cxn modelId="{D8B936D1-F5F8-4982-BA28-71EE217073EF}" type="presParOf" srcId="{1E3A6645-9FB6-4E7E-8CE3-0E28D8581647}" destId="{6966FB0D-702F-417A-9223-9115ADF4DF91}" srcOrd="0" destOrd="0" presId="urn:microsoft.com/office/officeart/2016/7/layout/BasicLinearProcessNumbered"/>
    <dgm:cxn modelId="{A5656933-D89A-45EE-88DB-13653F795A2A}" type="presParOf" srcId="{1E3A6645-9FB6-4E7E-8CE3-0E28D8581647}" destId="{431EE393-E618-4451-AD5C-A2D9FF0C9298}" srcOrd="1" destOrd="0" presId="urn:microsoft.com/office/officeart/2016/7/layout/BasicLinearProcessNumbered"/>
    <dgm:cxn modelId="{54487EEF-F3E4-4838-930E-8534B5CC7387}" type="presParOf" srcId="{1E3A6645-9FB6-4E7E-8CE3-0E28D8581647}" destId="{A997C715-75DF-4201-959E-9CC67F3989D9}" srcOrd="2" destOrd="0" presId="urn:microsoft.com/office/officeart/2016/7/layout/BasicLinearProcessNumbered"/>
    <dgm:cxn modelId="{41965154-9DB8-4447-81FF-5019C70AA6E1}" type="presParOf" srcId="{1E3A6645-9FB6-4E7E-8CE3-0E28D8581647}" destId="{98B3683D-14B8-457A-AB96-FA7B97A9653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DA354-3D6B-4754-825F-B57D8E6FA744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F5E132-6A0E-4A4D-A274-CE0A48059E4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Step 1</a:t>
          </a:r>
        </a:p>
      </dgm:t>
    </dgm:pt>
    <dgm:pt modelId="{75205360-0698-420D-AC79-EFA138225B72}" type="parTrans" cxnId="{7DB5AA13-501F-4D15-A46C-5DDCED5BEEC2}">
      <dgm:prSet/>
      <dgm:spPr/>
      <dgm:t>
        <a:bodyPr/>
        <a:lstStyle/>
        <a:p>
          <a:endParaRPr lang="en-US"/>
        </a:p>
      </dgm:t>
    </dgm:pt>
    <dgm:pt modelId="{FF262BEE-D48E-4297-B405-BCB6CFFC575A}" type="sibTrans" cxnId="{7DB5AA13-501F-4D15-A46C-5DDCED5BEEC2}">
      <dgm:prSet/>
      <dgm:spPr/>
      <dgm:t>
        <a:bodyPr/>
        <a:lstStyle/>
        <a:p>
          <a:endParaRPr lang="en-US"/>
        </a:p>
      </dgm:t>
    </dgm:pt>
    <dgm:pt modelId="{349F019B-0BB9-41C1-B8C3-453F0C12872A}">
      <dgm:prSet custT="1"/>
      <dgm:spPr/>
      <dgm:t>
        <a:bodyPr/>
        <a:lstStyle/>
        <a:p>
          <a:r>
            <a:rPr lang="en-GB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RA files Corrected / Amended AOR and uploads it together with Rejection letter to </a:t>
          </a:r>
          <a:r>
            <a:rPr lang="en-GB" sz="1600" dirty="0" err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RSharenet</a:t>
          </a:r>
          <a:r>
            <a:rPr lang="en-GB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within 90 calendar days</a:t>
          </a:r>
          <a:endParaRPr lang="en-US" sz="1600" dirty="0"/>
        </a:p>
      </dgm:t>
    </dgm:pt>
    <dgm:pt modelId="{CFE66BEE-E5D0-4337-B27A-565EF59F28E9}" type="parTrans" cxnId="{CC9368AF-9C6D-4D2E-9D04-7DC62749AC9D}">
      <dgm:prSet/>
      <dgm:spPr/>
      <dgm:t>
        <a:bodyPr/>
        <a:lstStyle/>
        <a:p>
          <a:endParaRPr lang="en-US"/>
        </a:p>
      </dgm:t>
    </dgm:pt>
    <dgm:pt modelId="{75A39640-3280-4AA9-9006-2F0EA910EF07}" type="sibTrans" cxnId="{CC9368AF-9C6D-4D2E-9D04-7DC62749AC9D}">
      <dgm:prSet/>
      <dgm:spPr/>
      <dgm:t>
        <a:bodyPr/>
        <a:lstStyle/>
        <a:p>
          <a:endParaRPr lang="en-US"/>
        </a:p>
      </dgm:t>
    </dgm:pt>
    <dgm:pt modelId="{CBF0EC52-6D83-4A8C-8CB6-A07100599C48}">
      <dgm:prSet/>
      <dgm:spPr>
        <a:solidFill>
          <a:srgbClr val="B963D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Step 2</a:t>
          </a:r>
        </a:p>
      </dgm:t>
    </dgm:pt>
    <dgm:pt modelId="{6F603E82-956E-4531-B84B-C0BF1A1B9EB8}" type="parTrans" cxnId="{EA1B50C5-74C9-49D0-A3C8-E078489B353B}">
      <dgm:prSet/>
      <dgm:spPr/>
      <dgm:t>
        <a:bodyPr/>
        <a:lstStyle/>
        <a:p>
          <a:endParaRPr lang="en-US"/>
        </a:p>
      </dgm:t>
    </dgm:pt>
    <dgm:pt modelId="{9766B3A3-6F72-421D-8009-3A1AEF411D51}" type="sibTrans" cxnId="{EA1B50C5-74C9-49D0-A3C8-E078489B353B}">
      <dgm:prSet/>
      <dgm:spPr/>
      <dgm:t>
        <a:bodyPr/>
        <a:lstStyle/>
        <a:p>
          <a:endParaRPr lang="en-US"/>
        </a:p>
      </dgm:t>
    </dgm:pt>
    <dgm:pt modelId="{E7C6577A-6BD9-49E4-8421-23E6B9DCAB54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RA files extension request if unable to meet the 90 calendar day deadline and submits it to the RSC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8B5A10-C3E4-4E76-98EA-4F96C4496BCD}" type="parTrans" cxnId="{4F606B60-BD8B-483E-9371-0A49D1A34265}">
      <dgm:prSet/>
      <dgm:spPr/>
      <dgm:t>
        <a:bodyPr/>
        <a:lstStyle/>
        <a:p>
          <a:endParaRPr lang="en-US"/>
        </a:p>
      </dgm:t>
    </dgm:pt>
    <dgm:pt modelId="{B701037E-766F-417C-902B-FD28833FEDDE}" type="sibTrans" cxnId="{4F606B60-BD8B-483E-9371-0A49D1A34265}">
      <dgm:prSet/>
      <dgm:spPr/>
      <dgm:t>
        <a:bodyPr/>
        <a:lstStyle/>
        <a:p>
          <a:endParaRPr lang="en-US"/>
        </a:p>
      </dgm:t>
    </dgm:pt>
    <dgm:pt modelId="{9E33AC88-3A72-4578-9413-C76E6E1F37EC}">
      <dgm:prSet/>
      <dgm:spPr>
        <a:solidFill>
          <a:srgbClr val="D955B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Step 3</a:t>
          </a:r>
        </a:p>
      </dgm:t>
    </dgm:pt>
    <dgm:pt modelId="{77A464A6-B864-45E1-B01D-7CE467658D4C}" type="parTrans" cxnId="{E0D0B3FD-D162-4BD6-8BCD-6ACDA2A2A16B}">
      <dgm:prSet/>
      <dgm:spPr/>
      <dgm:t>
        <a:bodyPr/>
        <a:lstStyle/>
        <a:p>
          <a:endParaRPr lang="en-US"/>
        </a:p>
      </dgm:t>
    </dgm:pt>
    <dgm:pt modelId="{9343B7B4-5447-4C84-8AC1-E431CB4F6F0E}" type="sibTrans" cxnId="{E0D0B3FD-D162-4BD6-8BCD-6ACDA2A2A16B}">
      <dgm:prSet/>
      <dgm:spPr/>
      <dgm:t>
        <a:bodyPr/>
        <a:lstStyle/>
        <a:p>
          <a:endParaRPr lang="en-US"/>
        </a:p>
      </dgm:t>
    </dgm:pt>
    <dgm:pt modelId="{19FC4E08-F87B-4C3B-88E2-3A8DFB28FF3A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RSC vets </a:t>
          </a:r>
          <a:r>
            <a: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corrected </a:t>
          </a:r>
          <a:r>
            <a: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application package and issues a rejection letter, if required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26AE57-CAE2-4315-8DEF-BA75043F7259}" type="parTrans" cxnId="{6D63A2E9-2FD1-4862-81E4-1CFA4904CD6B}">
      <dgm:prSet/>
      <dgm:spPr/>
      <dgm:t>
        <a:bodyPr/>
        <a:lstStyle/>
        <a:p>
          <a:endParaRPr lang="en-US"/>
        </a:p>
      </dgm:t>
    </dgm:pt>
    <dgm:pt modelId="{9892F5EA-D600-4F3F-A1D4-9A1A3D187BC4}" type="sibTrans" cxnId="{6D63A2E9-2FD1-4862-81E4-1CFA4904CD6B}">
      <dgm:prSet/>
      <dgm:spPr/>
      <dgm:t>
        <a:bodyPr/>
        <a:lstStyle/>
        <a:p>
          <a:endParaRPr lang="en-US"/>
        </a:p>
      </dgm:t>
    </dgm:pt>
    <dgm:pt modelId="{C494B5D3-7D29-4B91-A218-CCA6170E19FB}">
      <dgm:prSet/>
      <dgm:spPr>
        <a:solidFill>
          <a:srgbClr val="D5477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/>
            <a:t>Step 4</a:t>
          </a:r>
        </a:p>
      </dgm:t>
    </dgm:pt>
    <dgm:pt modelId="{0C40A58A-8731-40CC-BB73-434B0D30B8E7}" type="parTrans" cxnId="{1F2CDA86-837B-4698-A442-B314CEFBA490}">
      <dgm:prSet/>
      <dgm:spPr/>
      <dgm:t>
        <a:bodyPr/>
        <a:lstStyle/>
        <a:p>
          <a:endParaRPr lang="en-US"/>
        </a:p>
      </dgm:t>
    </dgm:pt>
    <dgm:pt modelId="{436B1E7B-BB6D-4EFE-8FEB-5FA326F26A4F}" type="sibTrans" cxnId="{1F2CDA86-837B-4698-A442-B314CEFBA490}">
      <dgm:prSet/>
      <dgm:spPr/>
      <dgm:t>
        <a:bodyPr/>
        <a:lstStyle/>
        <a:p>
          <a:endParaRPr lang="en-US"/>
        </a:p>
      </dgm:t>
    </dgm:pt>
    <dgm:pt modelId="{064C547C-4B79-4A74-9475-F9461F0D4FED}">
      <dgm:prSet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In case of repeated rejection, RA has 90 calendar days to re-submit Corrected / Amended AOR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329988-26E1-4F50-B20D-A47B2A5BFA89}" type="parTrans" cxnId="{AD7C0649-DFF5-46DB-A9F6-6EFB3DB4C2D0}">
      <dgm:prSet/>
      <dgm:spPr/>
      <dgm:t>
        <a:bodyPr/>
        <a:lstStyle/>
        <a:p>
          <a:endParaRPr lang="en-US"/>
        </a:p>
      </dgm:t>
    </dgm:pt>
    <dgm:pt modelId="{4C6A3398-A7AC-48B9-BE0A-FBB1EF212176}" type="sibTrans" cxnId="{AD7C0649-DFF5-46DB-A9F6-6EFB3DB4C2D0}">
      <dgm:prSet/>
      <dgm:spPr/>
      <dgm:t>
        <a:bodyPr/>
        <a:lstStyle/>
        <a:p>
          <a:endParaRPr lang="en-US"/>
        </a:p>
      </dgm:t>
    </dgm:pt>
    <dgm:pt modelId="{A2D82D8D-B302-429A-97E2-F7685B6F8DC6}" type="pres">
      <dgm:prSet presAssocID="{1F6DA354-3D6B-4754-825F-B57D8E6FA744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214BE-9593-4CB9-8F0A-C930E8808B91}" type="pres">
      <dgm:prSet presAssocID="{C5F5E132-6A0E-4A4D-A274-CE0A48059E4B}" presName="composite" presStyleCnt="0"/>
      <dgm:spPr/>
    </dgm:pt>
    <dgm:pt modelId="{2E13F2F1-A6D2-4D40-A516-044BACB4D3ED}" type="pres">
      <dgm:prSet presAssocID="{C5F5E132-6A0E-4A4D-A274-CE0A48059E4B}" presName="L" presStyleLbl="solidFgAcc1" presStyleIdx="0" presStyleCnt="4">
        <dgm:presLayoutVars>
          <dgm:chMax val="0"/>
          <dgm:chPref val="0"/>
        </dgm:presLayoutVars>
      </dgm:prSet>
      <dgm:spPr/>
    </dgm:pt>
    <dgm:pt modelId="{E935366A-D998-433A-8189-AC0E7BC9DED5}" type="pres">
      <dgm:prSet presAssocID="{C5F5E132-6A0E-4A4D-A274-CE0A48059E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6F1CF-5F10-41E3-9BBB-457648E110E8}" type="pres">
      <dgm:prSet presAssocID="{C5F5E132-6A0E-4A4D-A274-CE0A48059E4B}" presName="des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73754-A7FE-4816-BD30-488C835AC0F2}" type="pres">
      <dgm:prSet presAssocID="{C5F5E132-6A0E-4A4D-A274-CE0A48059E4B}" presName="EmptyPlaceHolder" presStyleCnt="0"/>
      <dgm:spPr/>
    </dgm:pt>
    <dgm:pt modelId="{7B9434EC-EBBD-467A-80C7-DAF4B64F6BF5}" type="pres">
      <dgm:prSet presAssocID="{FF262BEE-D48E-4297-B405-BCB6CFFC575A}" presName="space" presStyleCnt="0"/>
      <dgm:spPr/>
    </dgm:pt>
    <dgm:pt modelId="{8A955B76-5F9E-4DE2-8FB1-18FEDFE21C02}" type="pres">
      <dgm:prSet presAssocID="{CBF0EC52-6D83-4A8C-8CB6-A07100599C48}" presName="composite" presStyleCnt="0"/>
      <dgm:spPr/>
    </dgm:pt>
    <dgm:pt modelId="{2BA4950F-EE05-421E-B982-3D9BE72BECDF}" type="pres">
      <dgm:prSet presAssocID="{CBF0EC52-6D83-4A8C-8CB6-A07100599C48}" presName="L" presStyleLbl="solidFgAcc1" presStyleIdx="1" presStyleCnt="4">
        <dgm:presLayoutVars>
          <dgm:chMax val="0"/>
          <dgm:chPref val="0"/>
        </dgm:presLayoutVars>
      </dgm:prSet>
      <dgm:spPr/>
    </dgm:pt>
    <dgm:pt modelId="{504660F1-9668-4011-B190-35B3C352D7CD}" type="pres">
      <dgm:prSet presAssocID="{CBF0EC52-6D83-4A8C-8CB6-A07100599C4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11E5D-E828-4F29-BBD2-C1DC44E2C0B4}" type="pres">
      <dgm:prSet presAssocID="{CBF0EC52-6D83-4A8C-8CB6-A07100599C48}" presName="des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F42AB-A959-424E-932B-D4429C111276}" type="pres">
      <dgm:prSet presAssocID="{CBF0EC52-6D83-4A8C-8CB6-A07100599C48}" presName="EmptyPlaceHolder" presStyleCnt="0"/>
      <dgm:spPr/>
    </dgm:pt>
    <dgm:pt modelId="{2D29333D-7429-47F4-B10F-83372C38F1C4}" type="pres">
      <dgm:prSet presAssocID="{9766B3A3-6F72-421D-8009-3A1AEF411D51}" presName="space" presStyleCnt="0"/>
      <dgm:spPr/>
    </dgm:pt>
    <dgm:pt modelId="{50BB4842-9361-46E8-82A8-2081E94A8BCE}" type="pres">
      <dgm:prSet presAssocID="{9E33AC88-3A72-4578-9413-C76E6E1F37EC}" presName="composite" presStyleCnt="0"/>
      <dgm:spPr/>
    </dgm:pt>
    <dgm:pt modelId="{7BF5CBD4-D330-43D3-A985-75064E39CBAD}" type="pres">
      <dgm:prSet presAssocID="{9E33AC88-3A72-4578-9413-C76E6E1F37EC}" presName="L" presStyleLbl="solidFgAcc1" presStyleIdx="2" presStyleCnt="4">
        <dgm:presLayoutVars>
          <dgm:chMax val="0"/>
          <dgm:chPref val="0"/>
        </dgm:presLayoutVars>
      </dgm:prSet>
      <dgm:spPr/>
    </dgm:pt>
    <dgm:pt modelId="{F950ABC4-9662-46A4-81F0-886A875D9273}" type="pres">
      <dgm:prSet presAssocID="{9E33AC88-3A72-4578-9413-C76E6E1F37E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FF310-2555-49C7-B28D-1D25E45F3263}" type="pres">
      <dgm:prSet presAssocID="{9E33AC88-3A72-4578-9413-C76E6E1F37EC}" presName="des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85F9D-1B1F-4F9A-BB8E-9126F90E4AFD}" type="pres">
      <dgm:prSet presAssocID="{9E33AC88-3A72-4578-9413-C76E6E1F37EC}" presName="EmptyPlaceHolder" presStyleCnt="0"/>
      <dgm:spPr/>
    </dgm:pt>
    <dgm:pt modelId="{8CA1CB4E-36E1-4B08-9049-B569D97839BD}" type="pres">
      <dgm:prSet presAssocID="{9343B7B4-5447-4C84-8AC1-E431CB4F6F0E}" presName="space" presStyleCnt="0"/>
      <dgm:spPr/>
    </dgm:pt>
    <dgm:pt modelId="{125BC4A0-3EBF-4028-98F6-6D29878E4507}" type="pres">
      <dgm:prSet presAssocID="{C494B5D3-7D29-4B91-A218-CCA6170E19FB}" presName="composite" presStyleCnt="0"/>
      <dgm:spPr/>
    </dgm:pt>
    <dgm:pt modelId="{8C00700C-448B-40FC-8FCC-5E67B095ECF8}" type="pres">
      <dgm:prSet presAssocID="{C494B5D3-7D29-4B91-A218-CCA6170E19FB}" presName="L" presStyleLbl="solidFgAcc1" presStyleIdx="3" presStyleCnt="4">
        <dgm:presLayoutVars>
          <dgm:chMax val="0"/>
          <dgm:chPref val="0"/>
        </dgm:presLayoutVars>
      </dgm:prSet>
      <dgm:spPr/>
    </dgm:pt>
    <dgm:pt modelId="{1AC3E052-9690-487C-B199-532EEEEAA02C}" type="pres">
      <dgm:prSet presAssocID="{C494B5D3-7D29-4B91-A218-CCA6170E19F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F296E-F060-46E8-91E7-705574597EB3}" type="pres">
      <dgm:prSet presAssocID="{C494B5D3-7D29-4B91-A218-CCA6170E19FB}" presName="des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6FD61-D295-413F-A03B-7BB56EB4B237}" type="pres">
      <dgm:prSet presAssocID="{C494B5D3-7D29-4B91-A218-CCA6170E19FB}" presName="EmptyPlaceHolder" presStyleCnt="0"/>
      <dgm:spPr/>
    </dgm:pt>
  </dgm:ptLst>
  <dgm:cxnLst>
    <dgm:cxn modelId="{E0D0B3FD-D162-4BD6-8BCD-6ACDA2A2A16B}" srcId="{1F6DA354-3D6B-4754-825F-B57D8E6FA744}" destId="{9E33AC88-3A72-4578-9413-C76E6E1F37EC}" srcOrd="2" destOrd="0" parTransId="{77A464A6-B864-45E1-B01D-7CE467658D4C}" sibTransId="{9343B7B4-5447-4C84-8AC1-E431CB4F6F0E}"/>
    <dgm:cxn modelId="{7DB5AA13-501F-4D15-A46C-5DDCED5BEEC2}" srcId="{1F6DA354-3D6B-4754-825F-B57D8E6FA744}" destId="{C5F5E132-6A0E-4A4D-A274-CE0A48059E4B}" srcOrd="0" destOrd="0" parTransId="{75205360-0698-420D-AC79-EFA138225B72}" sibTransId="{FF262BEE-D48E-4297-B405-BCB6CFFC575A}"/>
    <dgm:cxn modelId="{8F58DD0E-203B-43B6-8714-869B8ACE406E}" type="presOf" srcId="{E7C6577A-6BD9-49E4-8421-23E6B9DCAB54}" destId="{19D11E5D-E828-4F29-BBD2-C1DC44E2C0B4}" srcOrd="0" destOrd="0" presId="urn:microsoft.com/office/officeart/2016/7/layout/AccentHomeChevronProcess"/>
    <dgm:cxn modelId="{B98E250E-BF8C-4C62-997F-CF8263D42AA2}" type="presOf" srcId="{064C547C-4B79-4A74-9475-F9461F0D4FED}" destId="{2C7F296E-F060-46E8-91E7-705574597EB3}" srcOrd="0" destOrd="0" presId="urn:microsoft.com/office/officeart/2016/7/layout/AccentHomeChevronProcess"/>
    <dgm:cxn modelId="{7888B486-2CA2-44C7-ABC3-B4C3FDA236FF}" type="presOf" srcId="{1F6DA354-3D6B-4754-825F-B57D8E6FA744}" destId="{A2D82D8D-B302-429A-97E2-F7685B6F8DC6}" srcOrd="0" destOrd="0" presId="urn:microsoft.com/office/officeart/2016/7/layout/AccentHomeChevronProcess"/>
    <dgm:cxn modelId="{AD7C0649-DFF5-46DB-A9F6-6EFB3DB4C2D0}" srcId="{C494B5D3-7D29-4B91-A218-CCA6170E19FB}" destId="{064C547C-4B79-4A74-9475-F9461F0D4FED}" srcOrd="0" destOrd="0" parTransId="{A7329988-26E1-4F50-B20D-A47B2A5BFA89}" sibTransId="{4C6A3398-A7AC-48B9-BE0A-FBB1EF212176}"/>
    <dgm:cxn modelId="{8CFA4032-DB5A-4167-AFA3-22E281B9D178}" type="presOf" srcId="{349F019B-0BB9-41C1-B8C3-453F0C12872A}" destId="{5226F1CF-5F10-41E3-9BBB-457648E110E8}" srcOrd="0" destOrd="0" presId="urn:microsoft.com/office/officeart/2016/7/layout/AccentHomeChevronProcess"/>
    <dgm:cxn modelId="{4F606B60-BD8B-483E-9371-0A49D1A34265}" srcId="{CBF0EC52-6D83-4A8C-8CB6-A07100599C48}" destId="{E7C6577A-6BD9-49E4-8421-23E6B9DCAB54}" srcOrd="0" destOrd="0" parTransId="{478B5A10-C3E4-4E76-98EA-4F96C4496BCD}" sibTransId="{B701037E-766F-417C-902B-FD28833FEDDE}"/>
    <dgm:cxn modelId="{EA1B50C5-74C9-49D0-A3C8-E078489B353B}" srcId="{1F6DA354-3D6B-4754-825F-B57D8E6FA744}" destId="{CBF0EC52-6D83-4A8C-8CB6-A07100599C48}" srcOrd="1" destOrd="0" parTransId="{6F603E82-956E-4531-B84B-C0BF1A1B9EB8}" sibTransId="{9766B3A3-6F72-421D-8009-3A1AEF411D51}"/>
    <dgm:cxn modelId="{10C87BED-E0D8-4803-AB43-8BBD8FFC400B}" type="presOf" srcId="{C494B5D3-7D29-4B91-A218-CCA6170E19FB}" destId="{1AC3E052-9690-487C-B199-532EEEEAA02C}" srcOrd="0" destOrd="0" presId="urn:microsoft.com/office/officeart/2016/7/layout/AccentHomeChevronProcess"/>
    <dgm:cxn modelId="{1F2CDA86-837B-4698-A442-B314CEFBA490}" srcId="{1F6DA354-3D6B-4754-825F-B57D8E6FA744}" destId="{C494B5D3-7D29-4B91-A218-CCA6170E19FB}" srcOrd="3" destOrd="0" parTransId="{0C40A58A-8731-40CC-BB73-434B0D30B8E7}" sibTransId="{436B1E7B-BB6D-4EFE-8FEB-5FA326F26A4F}"/>
    <dgm:cxn modelId="{B3C13D92-0244-4437-8CDB-8F2C907625AD}" type="presOf" srcId="{CBF0EC52-6D83-4A8C-8CB6-A07100599C48}" destId="{504660F1-9668-4011-B190-35B3C352D7CD}" srcOrd="0" destOrd="0" presId="urn:microsoft.com/office/officeart/2016/7/layout/AccentHomeChevronProcess"/>
    <dgm:cxn modelId="{D8E7D963-769B-47B4-A29C-1689F2DF50D9}" type="presOf" srcId="{9E33AC88-3A72-4578-9413-C76E6E1F37EC}" destId="{F950ABC4-9662-46A4-81F0-886A875D9273}" srcOrd="0" destOrd="0" presId="urn:microsoft.com/office/officeart/2016/7/layout/AccentHomeChevronProcess"/>
    <dgm:cxn modelId="{CC9368AF-9C6D-4D2E-9D04-7DC62749AC9D}" srcId="{C5F5E132-6A0E-4A4D-A274-CE0A48059E4B}" destId="{349F019B-0BB9-41C1-B8C3-453F0C12872A}" srcOrd="0" destOrd="0" parTransId="{CFE66BEE-E5D0-4337-B27A-565EF59F28E9}" sibTransId="{75A39640-3280-4AA9-9006-2F0EA910EF07}"/>
    <dgm:cxn modelId="{188219A0-8626-4A76-97C6-233CEDEDF654}" type="presOf" srcId="{19FC4E08-F87B-4C3B-88E2-3A8DFB28FF3A}" destId="{801FF310-2555-49C7-B28D-1D25E45F3263}" srcOrd="0" destOrd="0" presId="urn:microsoft.com/office/officeart/2016/7/layout/AccentHomeChevronProcess"/>
    <dgm:cxn modelId="{6DBA81B5-0C15-4FBA-BCAB-5A4E98601FC7}" type="presOf" srcId="{C5F5E132-6A0E-4A4D-A274-CE0A48059E4B}" destId="{E935366A-D998-433A-8189-AC0E7BC9DED5}" srcOrd="0" destOrd="0" presId="urn:microsoft.com/office/officeart/2016/7/layout/AccentHomeChevronProcess"/>
    <dgm:cxn modelId="{6D63A2E9-2FD1-4862-81E4-1CFA4904CD6B}" srcId="{9E33AC88-3A72-4578-9413-C76E6E1F37EC}" destId="{19FC4E08-F87B-4C3B-88E2-3A8DFB28FF3A}" srcOrd="0" destOrd="0" parTransId="{EA26AE57-CAE2-4315-8DEF-BA75043F7259}" sibTransId="{9892F5EA-D600-4F3F-A1D4-9A1A3D187BC4}"/>
    <dgm:cxn modelId="{30071583-6309-4B91-B200-D5F5074C0856}" type="presParOf" srcId="{A2D82D8D-B302-429A-97E2-F7685B6F8DC6}" destId="{E6C214BE-9593-4CB9-8F0A-C930E8808B91}" srcOrd="0" destOrd="0" presId="urn:microsoft.com/office/officeart/2016/7/layout/AccentHomeChevronProcess"/>
    <dgm:cxn modelId="{25774600-8DCF-4319-8550-B736F75771A6}" type="presParOf" srcId="{E6C214BE-9593-4CB9-8F0A-C930E8808B91}" destId="{2E13F2F1-A6D2-4D40-A516-044BACB4D3ED}" srcOrd="0" destOrd="0" presId="urn:microsoft.com/office/officeart/2016/7/layout/AccentHomeChevronProcess"/>
    <dgm:cxn modelId="{98FFF79B-9C5D-45FE-93D7-AF2F101EDE55}" type="presParOf" srcId="{E6C214BE-9593-4CB9-8F0A-C930E8808B91}" destId="{E935366A-D998-433A-8189-AC0E7BC9DED5}" srcOrd="1" destOrd="0" presId="urn:microsoft.com/office/officeart/2016/7/layout/AccentHomeChevronProcess"/>
    <dgm:cxn modelId="{FA991810-0DBB-4DF7-9B50-291DD4106B9A}" type="presParOf" srcId="{E6C214BE-9593-4CB9-8F0A-C930E8808B91}" destId="{5226F1CF-5F10-41E3-9BBB-457648E110E8}" srcOrd="2" destOrd="0" presId="urn:microsoft.com/office/officeart/2016/7/layout/AccentHomeChevronProcess"/>
    <dgm:cxn modelId="{131E7EC4-078C-432F-94D6-D1DA56415109}" type="presParOf" srcId="{E6C214BE-9593-4CB9-8F0A-C930E8808B91}" destId="{8D573754-A7FE-4816-BD30-488C835AC0F2}" srcOrd="3" destOrd="0" presId="urn:microsoft.com/office/officeart/2016/7/layout/AccentHomeChevronProcess"/>
    <dgm:cxn modelId="{E8375A67-473A-40B2-932C-F7BA163B5F88}" type="presParOf" srcId="{A2D82D8D-B302-429A-97E2-F7685B6F8DC6}" destId="{7B9434EC-EBBD-467A-80C7-DAF4B64F6BF5}" srcOrd="1" destOrd="0" presId="urn:microsoft.com/office/officeart/2016/7/layout/AccentHomeChevronProcess"/>
    <dgm:cxn modelId="{9DCFEC01-DB94-4A21-8722-D7900A89D82F}" type="presParOf" srcId="{A2D82D8D-B302-429A-97E2-F7685B6F8DC6}" destId="{8A955B76-5F9E-4DE2-8FB1-18FEDFE21C02}" srcOrd="2" destOrd="0" presId="urn:microsoft.com/office/officeart/2016/7/layout/AccentHomeChevronProcess"/>
    <dgm:cxn modelId="{E1F85489-4A57-4F52-8BF6-3226845DCA21}" type="presParOf" srcId="{8A955B76-5F9E-4DE2-8FB1-18FEDFE21C02}" destId="{2BA4950F-EE05-421E-B982-3D9BE72BECDF}" srcOrd="0" destOrd="0" presId="urn:microsoft.com/office/officeart/2016/7/layout/AccentHomeChevronProcess"/>
    <dgm:cxn modelId="{2AF71AA6-4714-4E8A-BB19-4E5145B21505}" type="presParOf" srcId="{8A955B76-5F9E-4DE2-8FB1-18FEDFE21C02}" destId="{504660F1-9668-4011-B190-35B3C352D7CD}" srcOrd="1" destOrd="0" presId="urn:microsoft.com/office/officeart/2016/7/layout/AccentHomeChevronProcess"/>
    <dgm:cxn modelId="{236594B3-F422-4604-8A0F-C498DD686D2B}" type="presParOf" srcId="{8A955B76-5F9E-4DE2-8FB1-18FEDFE21C02}" destId="{19D11E5D-E828-4F29-BBD2-C1DC44E2C0B4}" srcOrd="2" destOrd="0" presId="urn:microsoft.com/office/officeart/2016/7/layout/AccentHomeChevronProcess"/>
    <dgm:cxn modelId="{7E56DE9F-B0BD-443C-826B-974D1E959F41}" type="presParOf" srcId="{8A955B76-5F9E-4DE2-8FB1-18FEDFE21C02}" destId="{A51F42AB-A959-424E-932B-D4429C111276}" srcOrd="3" destOrd="0" presId="urn:microsoft.com/office/officeart/2016/7/layout/AccentHomeChevronProcess"/>
    <dgm:cxn modelId="{98154660-D658-42FD-A971-1718D486D3EB}" type="presParOf" srcId="{A2D82D8D-B302-429A-97E2-F7685B6F8DC6}" destId="{2D29333D-7429-47F4-B10F-83372C38F1C4}" srcOrd="3" destOrd="0" presId="urn:microsoft.com/office/officeart/2016/7/layout/AccentHomeChevronProcess"/>
    <dgm:cxn modelId="{8D38E871-7BB2-4563-A03F-2E3ECE05137F}" type="presParOf" srcId="{A2D82D8D-B302-429A-97E2-F7685B6F8DC6}" destId="{50BB4842-9361-46E8-82A8-2081E94A8BCE}" srcOrd="4" destOrd="0" presId="urn:microsoft.com/office/officeart/2016/7/layout/AccentHomeChevronProcess"/>
    <dgm:cxn modelId="{3D0825CE-4D0C-4DD4-8463-6E43E4F0CBED}" type="presParOf" srcId="{50BB4842-9361-46E8-82A8-2081E94A8BCE}" destId="{7BF5CBD4-D330-43D3-A985-75064E39CBAD}" srcOrd="0" destOrd="0" presId="urn:microsoft.com/office/officeart/2016/7/layout/AccentHomeChevronProcess"/>
    <dgm:cxn modelId="{18C5A00F-C1F5-44E4-B9B4-F7E824EBD5DF}" type="presParOf" srcId="{50BB4842-9361-46E8-82A8-2081E94A8BCE}" destId="{F950ABC4-9662-46A4-81F0-886A875D9273}" srcOrd="1" destOrd="0" presId="urn:microsoft.com/office/officeart/2016/7/layout/AccentHomeChevronProcess"/>
    <dgm:cxn modelId="{23F98808-FB0C-4D65-94F9-F2BFB1CEA836}" type="presParOf" srcId="{50BB4842-9361-46E8-82A8-2081E94A8BCE}" destId="{801FF310-2555-49C7-B28D-1D25E45F3263}" srcOrd="2" destOrd="0" presId="urn:microsoft.com/office/officeart/2016/7/layout/AccentHomeChevronProcess"/>
    <dgm:cxn modelId="{79E4038B-1BEE-49B7-98A5-6F27F4A0D50D}" type="presParOf" srcId="{50BB4842-9361-46E8-82A8-2081E94A8BCE}" destId="{E3685F9D-1B1F-4F9A-BB8E-9126F90E4AFD}" srcOrd="3" destOrd="0" presId="urn:microsoft.com/office/officeart/2016/7/layout/AccentHomeChevronProcess"/>
    <dgm:cxn modelId="{83EC7CCB-8CED-41E3-9CA3-D240E5EB713D}" type="presParOf" srcId="{A2D82D8D-B302-429A-97E2-F7685B6F8DC6}" destId="{8CA1CB4E-36E1-4B08-9049-B569D97839BD}" srcOrd="5" destOrd="0" presId="urn:microsoft.com/office/officeart/2016/7/layout/AccentHomeChevronProcess"/>
    <dgm:cxn modelId="{62F6EDA1-3C3E-4396-A04B-F627F30F35BC}" type="presParOf" srcId="{A2D82D8D-B302-429A-97E2-F7685B6F8DC6}" destId="{125BC4A0-3EBF-4028-98F6-6D29878E4507}" srcOrd="6" destOrd="0" presId="urn:microsoft.com/office/officeart/2016/7/layout/AccentHomeChevronProcess"/>
    <dgm:cxn modelId="{E3ADD412-1E48-4B25-BDE4-18F855DA243E}" type="presParOf" srcId="{125BC4A0-3EBF-4028-98F6-6D29878E4507}" destId="{8C00700C-448B-40FC-8FCC-5E67B095ECF8}" srcOrd="0" destOrd="0" presId="urn:microsoft.com/office/officeart/2016/7/layout/AccentHomeChevronProcess"/>
    <dgm:cxn modelId="{1D9C993D-2FC2-42AC-9CA1-EEDEA5659F62}" type="presParOf" srcId="{125BC4A0-3EBF-4028-98F6-6D29878E4507}" destId="{1AC3E052-9690-487C-B199-532EEEEAA02C}" srcOrd="1" destOrd="0" presId="urn:microsoft.com/office/officeart/2016/7/layout/AccentHomeChevronProcess"/>
    <dgm:cxn modelId="{6D00A73F-8942-4542-AD00-78B3ABA073EA}" type="presParOf" srcId="{125BC4A0-3EBF-4028-98F6-6D29878E4507}" destId="{2C7F296E-F060-46E8-91E7-705574597EB3}" srcOrd="2" destOrd="0" presId="urn:microsoft.com/office/officeart/2016/7/layout/AccentHomeChevronProcess"/>
    <dgm:cxn modelId="{FB67F03F-01A8-49CF-9109-23506FEE84FD}" type="presParOf" srcId="{125BC4A0-3EBF-4028-98F6-6D29878E4507}" destId="{A006FD61-D295-413F-A03B-7BB56EB4B237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3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RAs have to delete Rejection letters from </a:t>
            </a:r>
            <a:r>
              <a:rPr lang="en-US" dirty="0" err="1"/>
              <a:t>Rsharenet</a:t>
            </a:r>
            <a:r>
              <a:rPr lang="en-US" dirty="0"/>
              <a:t> once they confirm receipt and download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2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13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2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13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5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3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32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35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=""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=""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5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=""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=""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=""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=""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=""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=""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=""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=""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=""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=""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=""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=""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=""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4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3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0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770" r:id="rId18"/>
    <p:sldLayoutId id="2147483649" r:id="rId19"/>
    <p:sldLayoutId id="2147483650" r:id="rId20"/>
    <p:sldLayoutId id="2147483653" r:id="rId21"/>
    <p:sldLayoutId id="2147483662" r:id="rId22"/>
    <p:sldLayoutId id="2147483661" r:id="rId23"/>
    <p:sldLayoutId id="2147483657" r:id="rId24"/>
    <p:sldLayoutId id="2147483658" r:id="rId25"/>
    <p:sldLayoutId id="2147483659" r:id="rId26"/>
    <p:sldLayoutId id="2147483660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7.jpeg"/><Relationship Id="rId7" Type="http://schemas.openxmlformats.org/officeDocument/2006/relationships/image" Target="../media/image34.png"/><Relationship Id="rId12" Type="http://schemas.openxmlformats.org/officeDocument/2006/relationships/image" Target="../media/image6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sv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65.svg"/><Relationship Id="rId4" Type="http://schemas.openxmlformats.org/officeDocument/2006/relationships/image" Target="../media/image8.jp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jp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6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8.png"/><Relationship Id="rId11" Type="http://schemas.openxmlformats.org/officeDocument/2006/relationships/image" Target="../media/image73.svg"/><Relationship Id="rId5" Type="http://schemas.openxmlformats.org/officeDocument/2006/relationships/image" Target="../media/image8.jpg"/><Relationship Id="rId10" Type="http://schemas.openxmlformats.org/officeDocument/2006/relationships/image" Target="../media/image40.png"/><Relationship Id="rId4" Type="http://schemas.openxmlformats.org/officeDocument/2006/relationships/image" Target="../media/image7.jpe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jp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69.sv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9.svg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43.svg"/><Relationship Id="rId18" Type="http://schemas.openxmlformats.org/officeDocument/2006/relationships/image" Target="../media/image27.png"/><Relationship Id="rId3" Type="http://schemas.openxmlformats.org/officeDocument/2006/relationships/image" Target="../media/image7.jpeg"/><Relationship Id="rId21" Type="http://schemas.openxmlformats.org/officeDocument/2006/relationships/image" Target="../media/image51.sv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4.png"/><Relationship Id="rId17" Type="http://schemas.openxmlformats.org/officeDocument/2006/relationships/image" Target="../media/image47.svg"/><Relationship Id="rId2" Type="http://schemas.openxmlformats.org/officeDocument/2006/relationships/image" Target="../media/image6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1.svg"/><Relationship Id="rId5" Type="http://schemas.openxmlformats.org/officeDocument/2006/relationships/diagramData" Target="../diagrams/data2.xml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10" Type="http://schemas.openxmlformats.org/officeDocument/2006/relationships/image" Target="../media/image23.png"/><Relationship Id="rId19" Type="http://schemas.openxmlformats.org/officeDocument/2006/relationships/image" Target="../media/image49.svg"/><Relationship Id="rId4" Type="http://schemas.openxmlformats.org/officeDocument/2006/relationships/image" Target="../media/image8.jpg"/><Relationship Id="rId9" Type="http://schemas.microsoft.com/office/2007/relationships/diagramDrawing" Target="../diagrams/drawing2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7.jpe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svg"/><Relationship Id="rId5" Type="http://schemas.openxmlformats.org/officeDocument/2006/relationships/image" Target="../media/image30.png"/><Relationship Id="rId10" Type="http://schemas.openxmlformats.org/officeDocument/2006/relationships/image" Target="../media/image59.svg"/><Relationship Id="rId4" Type="http://schemas.openxmlformats.org/officeDocument/2006/relationships/image" Target="../media/image8.jp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09E43B-757B-4DC0-9ACE-B9D37E8F1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286" y="1458686"/>
            <a:ext cx="8348717" cy="2592150"/>
          </a:xfrm>
        </p:spPr>
        <p:txBody>
          <a:bodyPr/>
          <a:lstStyle/>
          <a:p>
            <a:r>
              <a:rPr lang="en-US" dirty="0"/>
              <a:t>USRAP</a:t>
            </a:r>
            <a:br>
              <a:rPr lang="en-US" dirty="0"/>
            </a:br>
            <a:r>
              <a:rPr lang="en-US" dirty="0"/>
              <a:t>P-2 LAUTENBERG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77E1F0-7D53-432D-AF97-DDDD9861E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Presentation </a:t>
            </a:r>
            <a:r>
              <a:rPr lang="en-US" sz="3200" dirty="0" smtClean="0"/>
              <a:t>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475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F57A673E-CF0A-487D-A86B-EADE8D379C1C}"/>
              </a:ext>
            </a:extLst>
          </p:cNvPr>
          <p:cNvGrpSpPr/>
          <p:nvPr/>
        </p:nvGrpSpPr>
        <p:grpSpPr>
          <a:xfrm>
            <a:off x="9120063" y="1602857"/>
            <a:ext cx="1998390" cy="4233964"/>
            <a:chOff x="3688491" y="1768723"/>
            <a:chExt cx="1767019" cy="3546221"/>
          </a:xfrm>
        </p:grpSpPr>
        <p:sp>
          <p:nvSpPr>
            <p:cNvPr id="43" name="Freeform 47">
              <a:extLst>
                <a:ext uri="{FF2B5EF4-FFF2-40B4-BE49-F238E27FC236}">
                  <a16:creationId xmlns="" xmlns:a16="http://schemas.microsoft.com/office/drawing/2014/main" id="{D1DBF77B-63C0-4F5C-888B-C68897EB4CF0}"/>
                </a:ext>
              </a:extLst>
            </p:cNvPr>
            <p:cNvSpPr/>
            <p:nvPr/>
          </p:nvSpPr>
          <p:spPr bwMode="auto">
            <a:xfrm>
              <a:off x="3688491" y="1768723"/>
              <a:ext cx="388222" cy="1471064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rgbClr val="8971E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0EEEF">
                    <a:lumMod val="75000"/>
                  </a:srgbClr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="" xmlns:a16="http://schemas.microsoft.com/office/drawing/2014/main" id="{8BBDD38B-F223-4898-83F9-52BF049DB5C9}"/>
                </a:ext>
              </a:extLst>
            </p:cNvPr>
            <p:cNvSpPr/>
            <p:nvPr/>
          </p:nvSpPr>
          <p:spPr bwMode="auto">
            <a:xfrm>
              <a:off x="4146349" y="1768723"/>
              <a:ext cx="389963" cy="1471064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rgbClr val="B963DD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="" xmlns:a16="http://schemas.microsoft.com/office/drawing/2014/main" id="{581BC25F-9580-48DA-AEDC-E96BB22EA181}"/>
                </a:ext>
              </a:extLst>
            </p:cNvPr>
            <p:cNvSpPr/>
            <p:nvPr/>
          </p:nvSpPr>
          <p:spPr bwMode="auto">
            <a:xfrm>
              <a:off x="4605948" y="1768723"/>
              <a:ext cx="389963" cy="1471064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rgbClr val="D955B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="" xmlns:a16="http://schemas.microsoft.com/office/drawing/2014/main" id="{788CA596-F510-4EEB-9C79-E7E26903E9A6}"/>
                </a:ext>
              </a:extLst>
            </p:cNvPr>
            <p:cNvSpPr/>
            <p:nvPr/>
          </p:nvSpPr>
          <p:spPr bwMode="auto">
            <a:xfrm>
              <a:off x="5065547" y="1768723"/>
              <a:ext cx="389963" cy="1471064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rgbClr val="D54773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="" xmlns:a16="http://schemas.microsoft.com/office/drawing/2014/main" id="{C815542E-4428-42CB-B7D5-0226113C350F}"/>
                </a:ext>
              </a:extLst>
            </p:cNvPr>
            <p:cNvSpPr/>
            <p:nvPr/>
          </p:nvSpPr>
          <p:spPr bwMode="auto">
            <a:xfrm>
              <a:off x="4118494" y="3749871"/>
              <a:ext cx="228059" cy="915716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rgbClr val="8971E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48" name="Freeform 52">
              <a:extLst>
                <a:ext uri="{FF2B5EF4-FFF2-40B4-BE49-F238E27FC236}">
                  <a16:creationId xmlns="" xmlns:a16="http://schemas.microsoft.com/office/drawing/2014/main" id="{D3DAE6F8-6FFD-481B-A2AE-3A81EEACFBFE}"/>
                </a:ext>
              </a:extLst>
            </p:cNvPr>
            <p:cNvSpPr/>
            <p:nvPr/>
          </p:nvSpPr>
          <p:spPr bwMode="auto">
            <a:xfrm>
              <a:off x="4346553" y="3749871"/>
              <a:ext cx="224577" cy="915716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rgbClr val="B963DD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49" name="Freeform 53">
              <a:extLst>
                <a:ext uri="{FF2B5EF4-FFF2-40B4-BE49-F238E27FC236}">
                  <a16:creationId xmlns="" xmlns:a16="http://schemas.microsoft.com/office/drawing/2014/main" id="{A27A6B3B-994F-4C13-B50F-6DC2F2776D68}"/>
                </a:ext>
              </a:extLst>
            </p:cNvPr>
            <p:cNvSpPr/>
            <p:nvPr/>
          </p:nvSpPr>
          <p:spPr bwMode="auto">
            <a:xfrm>
              <a:off x="4571130" y="3749871"/>
              <a:ext cx="226318" cy="915716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solidFill>
              <a:srgbClr val="D955B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50" name="Freeform 54">
              <a:extLst>
                <a:ext uri="{FF2B5EF4-FFF2-40B4-BE49-F238E27FC236}">
                  <a16:creationId xmlns="" xmlns:a16="http://schemas.microsoft.com/office/drawing/2014/main" id="{80866AD5-184D-4B2E-B86C-03AF18D58188}"/>
                </a:ext>
              </a:extLst>
            </p:cNvPr>
            <p:cNvSpPr/>
            <p:nvPr/>
          </p:nvSpPr>
          <p:spPr bwMode="auto">
            <a:xfrm>
              <a:off x="4797448" y="3749871"/>
              <a:ext cx="228059" cy="915716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rgbClr val="D54773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51" name="Freeform 55">
              <a:extLst>
                <a:ext uri="{FF2B5EF4-FFF2-40B4-BE49-F238E27FC236}">
                  <a16:creationId xmlns="" xmlns:a16="http://schemas.microsoft.com/office/drawing/2014/main" id="{2BB0940B-C715-492F-9B46-5D1A4BFED324}"/>
                </a:ext>
              </a:extLst>
            </p:cNvPr>
            <p:cNvSpPr/>
            <p:nvPr/>
          </p:nvSpPr>
          <p:spPr bwMode="auto">
            <a:xfrm>
              <a:off x="3688491" y="3236304"/>
              <a:ext cx="658062" cy="517049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rgbClr val="8971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52" name="Freeform 56">
              <a:extLst>
                <a:ext uri="{FF2B5EF4-FFF2-40B4-BE49-F238E27FC236}">
                  <a16:creationId xmlns="" xmlns:a16="http://schemas.microsoft.com/office/drawing/2014/main" id="{02A1C9A8-6B99-45D6-AE19-4D78323EFEDC}"/>
                </a:ext>
              </a:extLst>
            </p:cNvPr>
            <p:cNvSpPr/>
            <p:nvPr/>
          </p:nvSpPr>
          <p:spPr bwMode="auto">
            <a:xfrm>
              <a:off x="4146349" y="3236304"/>
              <a:ext cx="424781" cy="517049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rgbClr val="B963D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53" name="Freeform 57">
              <a:extLst>
                <a:ext uri="{FF2B5EF4-FFF2-40B4-BE49-F238E27FC236}">
                  <a16:creationId xmlns="" xmlns:a16="http://schemas.microsoft.com/office/drawing/2014/main" id="{73E569C7-2DB8-413F-98A5-836BEA26FD46}"/>
                </a:ext>
              </a:extLst>
            </p:cNvPr>
            <p:cNvSpPr/>
            <p:nvPr/>
          </p:nvSpPr>
          <p:spPr bwMode="auto">
            <a:xfrm>
              <a:off x="4571130" y="3236304"/>
              <a:ext cx="424781" cy="517049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rgbClr val="D955B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54" name="Freeform 58">
              <a:extLst>
                <a:ext uri="{FF2B5EF4-FFF2-40B4-BE49-F238E27FC236}">
                  <a16:creationId xmlns="" xmlns:a16="http://schemas.microsoft.com/office/drawing/2014/main" id="{DE82D3B7-8273-43AA-A786-F8F3705AA4C3}"/>
                </a:ext>
              </a:extLst>
            </p:cNvPr>
            <p:cNvSpPr/>
            <p:nvPr/>
          </p:nvSpPr>
          <p:spPr bwMode="auto">
            <a:xfrm>
              <a:off x="4797448" y="3236304"/>
              <a:ext cx="658062" cy="517049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rgbClr val="D5477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55" name="Freeform 59">
              <a:extLst>
                <a:ext uri="{FF2B5EF4-FFF2-40B4-BE49-F238E27FC236}">
                  <a16:creationId xmlns="" xmlns:a16="http://schemas.microsoft.com/office/drawing/2014/main" id="{20968A18-9BA8-45EA-8ADC-8105C4960BC0}"/>
                </a:ext>
              </a:extLst>
            </p:cNvPr>
            <p:cNvSpPr/>
            <p:nvPr/>
          </p:nvSpPr>
          <p:spPr bwMode="auto">
            <a:xfrm>
              <a:off x="4118495" y="4554169"/>
              <a:ext cx="907012" cy="558830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  <p:sp>
          <p:nvSpPr>
            <p:cNvPr id="56" name="Freeform 60">
              <a:extLst>
                <a:ext uri="{FF2B5EF4-FFF2-40B4-BE49-F238E27FC236}">
                  <a16:creationId xmlns="" xmlns:a16="http://schemas.microsoft.com/office/drawing/2014/main" id="{5682C49A-3850-40E0-93DE-7513ECA36988}"/>
                </a:ext>
              </a:extLst>
            </p:cNvPr>
            <p:cNvSpPr/>
            <p:nvPr/>
          </p:nvSpPr>
          <p:spPr bwMode="auto">
            <a:xfrm>
              <a:off x="4451008" y="5112999"/>
              <a:ext cx="241986" cy="201945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98502EDA-B810-40E4-B623-E554792A723D}"/>
              </a:ext>
            </a:extLst>
          </p:cNvPr>
          <p:cNvGrpSpPr/>
          <p:nvPr/>
        </p:nvGrpSpPr>
        <p:grpSpPr>
          <a:xfrm>
            <a:off x="1037139" y="2008365"/>
            <a:ext cx="7152268" cy="1315889"/>
            <a:chOff x="611559" y="2708920"/>
            <a:chExt cx="2774777" cy="1315889"/>
          </a:xfrm>
        </p:grpSpPr>
        <p:sp>
          <p:nvSpPr>
            <p:cNvPr id="58" name="Rounded Rectangle 58">
              <a:extLst>
                <a:ext uri="{FF2B5EF4-FFF2-40B4-BE49-F238E27FC236}">
                  <a16:creationId xmlns="" xmlns:a16="http://schemas.microsoft.com/office/drawing/2014/main" id="{A47D04BD-AEF4-4189-8780-2FDA4E40FCE5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C0AD1D89-35A6-4F74-9C15-4FD7CD2F427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02060"/>
                  </a:solidFill>
                  <a:cs typeface="Arial" pitchFamily="34" charset="0"/>
                </a:rPr>
                <a:t>Can be added to existing case based on submitted Birth Certificate or Marriage Certificate by the applicant directly to RSC if occurred after AOR filing date.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CB76BD9-D83C-49E3-A858-6815BD291B65}"/>
                </a:ext>
              </a:extLst>
            </p:cNvPr>
            <p:cNvSpPr txBox="1"/>
            <p:nvPr/>
          </p:nvSpPr>
          <p:spPr>
            <a:xfrm>
              <a:off x="665833" y="2744923"/>
              <a:ext cx="2720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Newborn children and new spouses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626776E-5BE2-4650-B3E7-CCFC87DE49A0}"/>
              </a:ext>
            </a:extLst>
          </p:cNvPr>
          <p:cNvGrpSpPr/>
          <p:nvPr/>
        </p:nvGrpSpPr>
        <p:grpSpPr>
          <a:xfrm>
            <a:off x="1037139" y="3328167"/>
            <a:ext cx="7152268" cy="1069667"/>
            <a:chOff x="611559" y="2708920"/>
            <a:chExt cx="2675111" cy="1069667"/>
          </a:xfrm>
        </p:grpSpPr>
        <p:sp>
          <p:nvSpPr>
            <p:cNvPr id="62" name="Rounded Rectangle 64">
              <a:extLst>
                <a:ext uri="{FF2B5EF4-FFF2-40B4-BE49-F238E27FC236}">
                  <a16:creationId xmlns="" xmlns:a16="http://schemas.microsoft.com/office/drawing/2014/main" id="{A5BEFE18-7942-4DBA-922B-0A01F0FFC6E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6E3BD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0E366932-4906-4207-9731-E3AB6982D7F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02060"/>
                  </a:solidFill>
                  <a:cs typeface="Arial" pitchFamily="34" charset="0"/>
                </a:rPr>
                <a:t>If U.S. tie dies before principal applicant’s USCIS interview, new AOR needs to be filed </a:t>
              </a:r>
              <a:r>
                <a:rPr lang="en-US" altLang="ko-KR" sz="1600" u="sng" dirty="0">
                  <a:solidFill>
                    <a:srgbClr val="002060"/>
                  </a:solidFill>
                  <a:cs typeface="Arial" pitchFamily="34" charset="0"/>
                </a:rPr>
                <a:t>if other qualifying U.S. tie is available</a:t>
              </a:r>
              <a:r>
                <a:rPr lang="en-US" altLang="ko-KR" sz="1600" dirty="0">
                  <a:solidFill>
                    <a:srgbClr val="002060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5D1B9D0-DCC2-48DB-B3AF-62199724FB7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Deceased U.S. tie pre-DHS interview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43FDE29A-DC8E-46FE-AAF3-923908D06541}"/>
              </a:ext>
            </a:extLst>
          </p:cNvPr>
          <p:cNvGrpSpPr/>
          <p:nvPr/>
        </p:nvGrpSpPr>
        <p:grpSpPr>
          <a:xfrm>
            <a:off x="1037139" y="4647969"/>
            <a:ext cx="7152268" cy="1315889"/>
            <a:chOff x="611559" y="2708920"/>
            <a:chExt cx="2675111" cy="1315889"/>
          </a:xfrm>
        </p:grpSpPr>
        <p:sp>
          <p:nvSpPr>
            <p:cNvPr id="66" name="Rounded Rectangle 68">
              <a:extLst>
                <a:ext uri="{FF2B5EF4-FFF2-40B4-BE49-F238E27FC236}">
                  <a16:creationId xmlns="" xmlns:a16="http://schemas.microsoft.com/office/drawing/2014/main" id="{CF69C4A9-C942-445D-B08C-0996A01C8070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249B4725-9E78-4F7E-818C-5AEDD60FD27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02060"/>
                  </a:solidFill>
                  <a:cs typeface="Arial" pitchFamily="34" charset="0"/>
                </a:rPr>
                <a:t>If U.S. tie dies after applicant’s USCIS interview, a new AOR is not required. An updated resettlement preference will be requested from the principal applicant, or the case may be assured as a free case.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349C7C49-06F5-4DBC-A946-1DE56D1E56F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Deceased U.S. tie post-DHS interview</a:t>
              </a:r>
            </a:p>
          </p:txBody>
        </p:sp>
      </p:grpSp>
      <p:sp>
        <p:nvSpPr>
          <p:cNvPr id="70" name="Title 1">
            <a:extLst>
              <a:ext uri="{FF2B5EF4-FFF2-40B4-BE49-F238E27FC236}">
                <a16:creationId xmlns="" xmlns:a16="http://schemas.microsoft.com/office/drawing/2014/main" id="{B85B2FFB-CE31-4F62-A389-D2009306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522" y="641792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33A0"/>
                </a:solidFill>
              </a:rPr>
              <a:t>Other notes</a:t>
            </a:r>
          </a:p>
        </p:txBody>
      </p:sp>
    </p:spTree>
    <p:extLst>
      <p:ext uri="{BB962C8B-B14F-4D97-AF65-F5344CB8AC3E}">
        <p14:creationId xmlns:p14="http://schemas.microsoft.com/office/powerpoint/2010/main" val="260552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1FAF11E7-A100-47C6-9C21-886095B4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74" y="635483"/>
            <a:ext cx="10515600" cy="1106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400" dirty="0">
                <a:solidFill>
                  <a:srgbClr val="0033A0"/>
                </a:solidFill>
              </a:rPr>
              <a:t>Submitting AOR package steps</a:t>
            </a:r>
          </a:p>
        </p:txBody>
      </p:sp>
      <p:sp>
        <p:nvSpPr>
          <p:cNvPr id="42" name="TextBox 52">
            <a:extLst>
              <a:ext uri="{FF2B5EF4-FFF2-40B4-BE49-F238E27FC236}">
                <a16:creationId xmlns="" xmlns:a16="http://schemas.microsoft.com/office/drawing/2014/main" id="{028DDE93-A4EC-4DB1-A39B-E637CD754915}"/>
              </a:ext>
            </a:extLst>
          </p:cNvPr>
          <p:cNvSpPr txBox="1"/>
          <p:nvPr/>
        </p:nvSpPr>
        <p:spPr>
          <a:xfrm>
            <a:off x="377530" y="5141045"/>
            <a:ext cx="356719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 hangingPunct="0"/>
            <a:r>
              <a:rPr lang="en-US" sz="2000" kern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"/>
              </a:rPr>
              <a:t>RA uploads AOR to </a:t>
            </a:r>
            <a:r>
              <a:rPr lang="en-US" sz="2000" kern="0" dirty="0" err="1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"/>
              </a:rPr>
              <a:t>RSharenet</a:t>
            </a:r>
            <a:endParaRPr lang="en-US" sz="2000" kern="0" dirty="0">
              <a:solidFill>
                <a:srgbClr val="0033A0"/>
              </a:solidFill>
              <a:latin typeface="Calibri" panose="020F0502020204030204" pitchFamily="34" charset="0"/>
              <a:cs typeface="Calibri" panose="020F0502020204030204" pitchFamily="34" charset="0"/>
              <a:sym typeface="Avenir Next"/>
            </a:endParaRPr>
          </a:p>
          <a:p>
            <a:pPr algn="ctr" hangingPunct="0"/>
            <a:r>
              <a:rPr lang="en-US" sz="2000" kern="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"/>
              </a:rPr>
              <a:t>(the upload may contain as many AORs as there were filed)</a:t>
            </a:r>
          </a:p>
        </p:txBody>
      </p:sp>
      <p:sp>
        <p:nvSpPr>
          <p:cNvPr id="43" name="TextBox 52">
            <a:extLst>
              <a:ext uri="{FF2B5EF4-FFF2-40B4-BE49-F238E27FC236}">
                <a16:creationId xmlns="" xmlns:a16="http://schemas.microsoft.com/office/drawing/2014/main" id="{84D5847B-4873-4C36-BDA5-82EE72974BBC}"/>
              </a:ext>
            </a:extLst>
          </p:cNvPr>
          <p:cNvSpPr txBox="1"/>
          <p:nvPr/>
        </p:nvSpPr>
        <p:spPr>
          <a:xfrm>
            <a:off x="5240238" y="5190305"/>
            <a:ext cx="358232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algn="ctr" hangingPunct="0">
              <a:defRPr kern="0">
                <a:solidFill>
                  <a:srgbClr val="535353"/>
                </a:solidFill>
                <a:latin typeface="Avenir Next"/>
              </a:defRPr>
            </a:lvl1pPr>
          </a:lstStyle>
          <a:p>
            <a:r>
              <a:rPr lang="en-US" sz="20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"/>
              </a:rPr>
              <a:t>RSC checks uploaded AOR against tracking spreadsheet from RA prior to receipt confirmation</a:t>
            </a:r>
          </a:p>
        </p:txBody>
      </p:sp>
      <p:sp>
        <p:nvSpPr>
          <p:cNvPr id="44" name="TextBox 52">
            <a:extLst>
              <a:ext uri="{FF2B5EF4-FFF2-40B4-BE49-F238E27FC236}">
                <a16:creationId xmlns="" xmlns:a16="http://schemas.microsoft.com/office/drawing/2014/main" id="{1E2A7D33-07D6-4F66-BBA2-2053CCDBC344}"/>
              </a:ext>
            </a:extLst>
          </p:cNvPr>
          <p:cNvSpPr txBox="1"/>
          <p:nvPr/>
        </p:nvSpPr>
        <p:spPr>
          <a:xfrm>
            <a:off x="3196480" y="1598520"/>
            <a:ext cx="411691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algn="ctr" hangingPunct="0">
              <a:defRPr kern="0">
                <a:solidFill>
                  <a:srgbClr val="535353"/>
                </a:solidFill>
                <a:latin typeface="Avenir Next"/>
              </a:defRPr>
            </a:lvl1pPr>
          </a:lstStyle>
          <a:p>
            <a:r>
              <a:rPr lang="en-US" sz="20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"/>
              </a:rPr>
              <a:t>RA Emails RSC to submissions mailbox along with tracking spreadsheet no more than once a day</a:t>
            </a:r>
          </a:p>
        </p:txBody>
      </p:sp>
      <p:sp>
        <p:nvSpPr>
          <p:cNvPr id="45" name="TextBox 52">
            <a:extLst>
              <a:ext uri="{FF2B5EF4-FFF2-40B4-BE49-F238E27FC236}">
                <a16:creationId xmlns="" xmlns:a16="http://schemas.microsoft.com/office/drawing/2014/main" id="{C2CBC319-3604-4DB3-9619-87BA876DE04F}"/>
              </a:ext>
            </a:extLst>
          </p:cNvPr>
          <p:cNvSpPr txBox="1"/>
          <p:nvPr/>
        </p:nvSpPr>
        <p:spPr>
          <a:xfrm>
            <a:off x="8439419" y="1809490"/>
            <a:ext cx="29207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>
              <a:defRPr lang="en-US"/>
            </a:defPPr>
            <a:lvl1pPr algn="ctr" hangingPunct="0">
              <a:defRPr kern="0">
                <a:solidFill>
                  <a:srgbClr val="535353"/>
                </a:solidFill>
                <a:latin typeface="Avenir Next"/>
              </a:defRPr>
            </a:lvl1pPr>
          </a:lstStyle>
          <a:p>
            <a:r>
              <a:rPr lang="en-US" sz="2000" dirty="0">
                <a:solidFill>
                  <a:srgbClr val="0033A0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 Next"/>
              </a:rPr>
              <a:t>RSC extracts AORs and confirms receipt by e-mail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58A99265-6235-4FB1-AD33-4B49BD73FB98}"/>
              </a:ext>
            </a:extLst>
          </p:cNvPr>
          <p:cNvGrpSpPr/>
          <p:nvPr/>
        </p:nvGrpSpPr>
        <p:grpSpPr>
          <a:xfrm>
            <a:off x="2268685" y="2733397"/>
            <a:ext cx="2178980" cy="2153446"/>
            <a:chOff x="2268685" y="2733397"/>
            <a:chExt cx="2178980" cy="2153446"/>
          </a:xfrm>
        </p:grpSpPr>
        <p:sp>
          <p:nvSpPr>
            <p:cNvPr id="47" name="Circle">
              <a:extLst>
                <a:ext uri="{FF2B5EF4-FFF2-40B4-BE49-F238E27FC236}">
                  <a16:creationId xmlns="" xmlns:a16="http://schemas.microsoft.com/office/drawing/2014/main" id="{EACDEED9-B6C7-4183-8AF6-1729AFA1BD2B}"/>
                </a:ext>
              </a:extLst>
            </p:cNvPr>
            <p:cNvSpPr/>
            <p:nvPr/>
          </p:nvSpPr>
          <p:spPr>
            <a:xfrm>
              <a:off x="2691434" y="3156325"/>
              <a:ext cx="1270003" cy="1270003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01600" dist="368850" dir="2631566" rotWithShape="0">
                <a:srgbClr val="000000">
                  <a:alpha val="38389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pic>
          <p:nvPicPr>
            <p:cNvPr id="48" name="Graphic 47" descr="Document">
              <a:extLst>
                <a:ext uri="{FF2B5EF4-FFF2-40B4-BE49-F238E27FC236}">
                  <a16:creationId xmlns="" xmlns:a16="http://schemas.microsoft.com/office/drawing/2014/main" id="{33B67C7A-59A5-4A8B-8D08-F6A96C3A4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013025" y="3463647"/>
              <a:ext cx="667011" cy="667011"/>
            </a:xfrm>
            <a:prstGeom prst="rect">
              <a:avLst/>
            </a:prstGeom>
          </p:spPr>
        </p:pic>
        <p:sp>
          <p:nvSpPr>
            <p:cNvPr id="49" name="Circle: Hollow 48">
              <a:extLst>
                <a:ext uri="{FF2B5EF4-FFF2-40B4-BE49-F238E27FC236}">
                  <a16:creationId xmlns="" xmlns:a16="http://schemas.microsoft.com/office/drawing/2014/main" id="{16B430B6-8690-4119-B509-40B250AC897D}"/>
                </a:ext>
              </a:extLst>
            </p:cNvPr>
            <p:cNvSpPr/>
            <p:nvPr/>
          </p:nvSpPr>
          <p:spPr>
            <a:xfrm>
              <a:off x="2268685" y="2733397"/>
              <a:ext cx="2178980" cy="2153446"/>
            </a:xfrm>
            <a:prstGeom prst="donut">
              <a:avLst>
                <a:gd name="adj" fmla="val 17472"/>
              </a:avLst>
            </a:prstGeom>
            <a:solidFill>
              <a:srgbClr val="C830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7284FE5-66FC-4FF6-9F7A-49AC80B2C33F}"/>
              </a:ext>
            </a:extLst>
          </p:cNvPr>
          <p:cNvGrpSpPr/>
          <p:nvPr/>
        </p:nvGrpSpPr>
        <p:grpSpPr>
          <a:xfrm>
            <a:off x="4077284" y="2738655"/>
            <a:ext cx="2178980" cy="2153446"/>
            <a:chOff x="4077284" y="2738655"/>
            <a:chExt cx="2178980" cy="2153446"/>
          </a:xfrm>
        </p:grpSpPr>
        <p:sp>
          <p:nvSpPr>
            <p:cNvPr id="51" name="Circle">
              <a:extLst>
                <a:ext uri="{FF2B5EF4-FFF2-40B4-BE49-F238E27FC236}">
                  <a16:creationId xmlns="" xmlns:a16="http://schemas.microsoft.com/office/drawing/2014/main" id="{653ED2DA-1FF4-489C-BE4F-2D8590F93863}"/>
                </a:ext>
              </a:extLst>
            </p:cNvPr>
            <p:cNvSpPr/>
            <p:nvPr/>
          </p:nvSpPr>
          <p:spPr>
            <a:xfrm>
              <a:off x="4507703" y="3156325"/>
              <a:ext cx="1270003" cy="1270003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01600" dist="368850" dir="2631566" rotWithShape="0">
                <a:srgbClr val="000000">
                  <a:alpha val="38389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pic>
          <p:nvPicPr>
            <p:cNvPr id="52" name="Graphic 51" descr="Email">
              <a:extLst>
                <a:ext uri="{FF2B5EF4-FFF2-40B4-BE49-F238E27FC236}">
                  <a16:creationId xmlns="" xmlns:a16="http://schemas.microsoft.com/office/drawing/2014/main" id="{FA86CEBA-8A83-4DE2-B89A-44F67D81C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809198" y="3410641"/>
              <a:ext cx="667011" cy="667011"/>
            </a:xfrm>
            <a:prstGeom prst="rect">
              <a:avLst/>
            </a:prstGeom>
          </p:spPr>
        </p:pic>
        <p:sp>
          <p:nvSpPr>
            <p:cNvPr id="53" name="Circle: Hollow 52">
              <a:extLst>
                <a:ext uri="{FF2B5EF4-FFF2-40B4-BE49-F238E27FC236}">
                  <a16:creationId xmlns="" xmlns:a16="http://schemas.microsoft.com/office/drawing/2014/main" id="{F638AB36-583C-4026-A1DF-DE13206E85E0}"/>
                </a:ext>
              </a:extLst>
            </p:cNvPr>
            <p:cNvSpPr/>
            <p:nvPr/>
          </p:nvSpPr>
          <p:spPr>
            <a:xfrm>
              <a:off x="4077284" y="2738655"/>
              <a:ext cx="2178980" cy="2153446"/>
            </a:xfrm>
            <a:prstGeom prst="donut">
              <a:avLst>
                <a:gd name="adj" fmla="val 17472"/>
              </a:avLst>
            </a:prstGeom>
            <a:solidFill>
              <a:srgbClr val="7D39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F54A15D-1632-44C9-9C2E-41F49E2F2A83}"/>
              </a:ext>
            </a:extLst>
          </p:cNvPr>
          <p:cNvGrpSpPr/>
          <p:nvPr/>
        </p:nvGrpSpPr>
        <p:grpSpPr>
          <a:xfrm>
            <a:off x="5910048" y="2733397"/>
            <a:ext cx="2178980" cy="2153446"/>
            <a:chOff x="5910048" y="2733397"/>
            <a:chExt cx="2178980" cy="2153446"/>
          </a:xfrm>
        </p:grpSpPr>
        <p:sp>
          <p:nvSpPr>
            <p:cNvPr id="55" name="Circle">
              <a:extLst>
                <a:ext uri="{FF2B5EF4-FFF2-40B4-BE49-F238E27FC236}">
                  <a16:creationId xmlns="" xmlns:a16="http://schemas.microsoft.com/office/drawing/2014/main" id="{F05436D9-88FF-4510-A713-1D0699F631CD}"/>
                </a:ext>
              </a:extLst>
            </p:cNvPr>
            <p:cNvSpPr/>
            <p:nvPr/>
          </p:nvSpPr>
          <p:spPr>
            <a:xfrm>
              <a:off x="6324303" y="3156325"/>
              <a:ext cx="1270003" cy="1270003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01600" dist="368850" dir="2631566" rotWithShape="0">
                <a:srgbClr val="000000">
                  <a:alpha val="38389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6" name="Circle: Hollow 55">
              <a:extLst>
                <a:ext uri="{FF2B5EF4-FFF2-40B4-BE49-F238E27FC236}">
                  <a16:creationId xmlns="" xmlns:a16="http://schemas.microsoft.com/office/drawing/2014/main" id="{60E8DB60-128C-44C6-BAFB-AF2C242DFD72}"/>
                </a:ext>
              </a:extLst>
            </p:cNvPr>
            <p:cNvSpPr/>
            <p:nvPr/>
          </p:nvSpPr>
          <p:spPr>
            <a:xfrm>
              <a:off x="5910048" y="2733397"/>
              <a:ext cx="2178980" cy="2153446"/>
            </a:xfrm>
            <a:prstGeom prst="donut">
              <a:avLst>
                <a:gd name="adj" fmla="val 17472"/>
              </a:avLst>
            </a:prstGeom>
            <a:solidFill>
              <a:srgbClr val="4350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7" name="Graphic 56" descr="Daily calendar">
              <a:extLst>
                <a:ext uri="{FF2B5EF4-FFF2-40B4-BE49-F238E27FC236}">
                  <a16:creationId xmlns="" xmlns:a16="http://schemas.microsoft.com/office/drawing/2014/main" id="{65A3B648-0CB8-4B68-BE08-C72EABFCA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644588" y="3457820"/>
              <a:ext cx="667011" cy="66701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ECB767C5-2571-45BC-91BB-03DD1BA57AC9}"/>
              </a:ext>
            </a:extLst>
          </p:cNvPr>
          <p:cNvGrpSpPr/>
          <p:nvPr/>
        </p:nvGrpSpPr>
        <p:grpSpPr>
          <a:xfrm>
            <a:off x="7720789" y="2751985"/>
            <a:ext cx="2178980" cy="2153446"/>
            <a:chOff x="7720789" y="2751985"/>
            <a:chExt cx="2178980" cy="2153446"/>
          </a:xfrm>
        </p:grpSpPr>
        <p:sp>
          <p:nvSpPr>
            <p:cNvPr id="59" name="Circle">
              <a:extLst>
                <a:ext uri="{FF2B5EF4-FFF2-40B4-BE49-F238E27FC236}">
                  <a16:creationId xmlns="" xmlns:a16="http://schemas.microsoft.com/office/drawing/2014/main" id="{F719AED7-B2FD-4555-9CD3-22866B21A978}"/>
                </a:ext>
              </a:extLst>
            </p:cNvPr>
            <p:cNvSpPr/>
            <p:nvPr/>
          </p:nvSpPr>
          <p:spPr>
            <a:xfrm>
              <a:off x="8140571" y="3156325"/>
              <a:ext cx="1270003" cy="1270003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01600" dist="368850" dir="2631566" rotWithShape="0">
                <a:srgbClr val="000000">
                  <a:alpha val="38389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60" name="Circle: Hollow 59">
              <a:extLst>
                <a:ext uri="{FF2B5EF4-FFF2-40B4-BE49-F238E27FC236}">
                  <a16:creationId xmlns="" xmlns:a16="http://schemas.microsoft.com/office/drawing/2014/main" id="{CEDAC80C-9AC8-40EC-9C68-17367F5B4606}"/>
                </a:ext>
              </a:extLst>
            </p:cNvPr>
            <p:cNvSpPr/>
            <p:nvPr/>
          </p:nvSpPr>
          <p:spPr>
            <a:xfrm>
              <a:off x="7720789" y="2751985"/>
              <a:ext cx="2178980" cy="2153446"/>
            </a:xfrm>
            <a:prstGeom prst="donut">
              <a:avLst>
                <a:gd name="adj" fmla="val 17472"/>
              </a:avLst>
            </a:prstGeom>
            <a:solidFill>
              <a:srgbClr val="4EA6D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1" name="Graphic 60" descr="Cloud Computing">
              <a:extLst>
                <a:ext uri="{FF2B5EF4-FFF2-40B4-BE49-F238E27FC236}">
                  <a16:creationId xmlns="" xmlns:a16="http://schemas.microsoft.com/office/drawing/2014/main" id="{88DF5F41-B7F8-4F9E-BB60-B0443EE0B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8474667" y="3476614"/>
              <a:ext cx="667011" cy="667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4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aphicFrame>
        <p:nvGraphicFramePr>
          <p:cNvPr id="41" name="Content Placeholder 4">
            <a:extLst>
              <a:ext uri="{FF2B5EF4-FFF2-40B4-BE49-F238E27FC236}">
                <a16:creationId xmlns="" xmlns:a16="http://schemas.microsoft.com/office/drawing/2014/main" id="{DE81BC64-E2BE-4648-AA43-F734AD3A235F}"/>
              </a:ext>
            </a:extLst>
          </p:cNvPr>
          <p:cNvGraphicFramePr>
            <a:graphicFrameLocks/>
          </p:cNvGraphicFramePr>
          <p:nvPr/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2" name="Title 1">
            <a:extLst>
              <a:ext uri="{FF2B5EF4-FFF2-40B4-BE49-F238E27FC236}">
                <a16:creationId xmlns="" xmlns:a16="http://schemas.microsoft.com/office/drawing/2014/main" id="{56F7A676-2A70-4197-84CA-0B325CAD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74" y="635483"/>
            <a:ext cx="11113312" cy="11068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400" dirty="0">
                <a:solidFill>
                  <a:srgbClr val="0033A0"/>
                </a:solidFill>
              </a:rPr>
              <a:t>Submitting AOR package – additional notes</a:t>
            </a:r>
          </a:p>
        </p:txBody>
      </p:sp>
    </p:spTree>
    <p:extLst>
      <p:ext uri="{BB962C8B-B14F-4D97-AF65-F5344CB8AC3E}">
        <p14:creationId xmlns:p14="http://schemas.microsoft.com/office/powerpoint/2010/main" val="176734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9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10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Isosceles Triangle 10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BD43AB5-15BA-4BC0-8E3E-6E9277BD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>
                <a:solidFill>
                  <a:srgbClr val="0033A0"/>
                </a:solidFill>
              </a:rPr>
              <a:t>Rejection process</a:t>
            </a:r>
            <a:r>
              <a:rPr lang="en-US" sz="2400" dirty="0">
                <a:solidFill>
                  <a:srgbClr val="0033A0"/>
                </a:solidFill>
              </a:rPr>
              <a:t/>
            </a:r>
            <a:br>
              <a:rPr lang="en-US" sz="2400" dirty="0">
                <a:solidFill>
                  <a:srgbClr val="0033A0"/>
                </a:solidFill>
              </a:rPr>
            </a:br>
            <a:r>
              <a:rPr lang="en-US" sz="2000" dirty="0">
                <a:solidFill>
                  <a:srgbClr val="0033A0"/>
                </a:solidFill>
              </a:rPr>
              <a:t>For non-compliant AOR packages RSC will file Rejection letters.</a:t>
            </a:r>
            <a:endParaRPr lang="en-US" sz="2400" dirty="0">
              <a:solidFill>
                <a:srgbClr val="0033A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CD11017-C23D-4A46-A47C-BA104FBD6643}"/>
              </a:ext>
            </a:extLst>
          </p:cNvPr>
          <p:cNvSpPr/>
          <p:nvPr/>
        </p:nvSpPr>
        <p:spPr>
          <a:xfrm>
            <a:off x="3240029" y="2620085"/>
            <a:ext cx="539955" cy="91440"/>
          </a:xfrm>
          <a:custGeom>
            <a:avLst/>
            <a:gdLst>
              <a:gd name="connsiteX0" fmla="*/ 0 w 539955"/>
              <a:gd name="connsiteY0" fmla="*/ 45720 h 91440"/>
              <a:gd name="connsiteX1" fmla="*/ 206681 w 539955"/>
              <a:gd name="connsiteY1" fmla="*/ 45719 h 91440"/>
              <a:gd name="connsiteX0" fmla="*/ 333273 w 539955"/>
              <a:gd name="connsiteY0" fmla="*/ 45719 h 91440"/>
              <a:gd name="connsiteX1" fmla="*/ 539955 w 539955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955" h="91440">
                <a:moveTo>
                  <a:pt x="0" y="45720"/>
                </a:moveTo>
                <a:lnTo>
                  <a:pt x="206681" y="45719"/>
                </a:lnTo>
              </a:path>
              <a:path w="539955" h="91440">
                <a:moveTo>
                  <a:pt x="333273" y="45719"/>
                </a:moveTo>
                <a:lnTo>
                  <a:pt x="539955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382" tIns="-51809" rIns="219382" bIns="-5180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7BDB56C-BB62-4574-9857-78E362B68D56}"/>
              </a:ext>
            </a:extLst>
          </p:cNvPr>
          <p:cNvSpPr/>
          <p:nvPr/>
        </p:nvSpPr>
        <p:spPr>
          <a:xfrm>
            <a:off x="761155" y="1921603"/>
            <a:ext cx="2480674" cy="1488404"/>
          </a:xfrm>
          <a:custGeom>
            <a:avLst/>
            <a:gdLst>
              <a:gd name="connsiteX0" fmla="*/ 0 w 2480674"/>
              <a:gd name="connsiteY0" fmla="*/ 0 h 1488404"/>
              <a:gd name="connsiteX1" fmla="*/ 2480674 w 2480674"/>
              <a:gd name="connsiteY1" fmla="*/ 0 h 1488404"/>
              <a:gd name="connsiteX2" fmla="*/ 2480674 w 2480674"/>
              <a:gd name="connsiteY2" fmla="*/ 1488404 h 1488404"/>
              <a:gd name="connsiteX3" fmla="*/ 0 w 2480674"/>
              <a:gd name="connsiteY3" fmla="*/ 1488404 h 1488404"/>
              <a:gd name="connsiteX4" fmla="*/ 0 w 2480674"/>
              <a:gd name="connsiteY4" fmla="*/ 0 h 14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674" h="1488404">
                <a:moveTo>
                  <a:pt x="0" y="0"/>
                </a:moveTo>
                <a:lnTo>
                  <a:pt x="2480674" y="0"/>
                </a:lnTo>
                <a:lnTo>
                  <a:pt x="2480674" y="1488404"/>
                </a:lnTo>
                <a:lnTo>
                  <a:pt x="0" y="1488404"/>
                </a:lnTo>
                <a:lnTo>
                  <a:pt x="0" y="0"/>
                </a:lnTo>
                <a:close/>
              </a:path>
            </a:pathLst>
          </a:custGeom>
          <a:solidFill>
            <a:srgbClr val="C83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555" tIns="127593" rIns="121555" bIns="1275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RSC uploads Rejection letters to </a:t>
            </a:r>
            <a:r>
              <a:rPr lang="en-US" sz="1700" kern="1200" dirty="0" err="1"/>
              <a:t>RSharenet</a:t>
            </a:r>
            <a:r>
              <a:rPr lang="en-US" sz="1700" kern="1200" dirty="0"/>
              <a:t> according to the naming convention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0FE98ED9-0CCD-425E-940D-0CDE9D812E29}"/>
              </a:ext>
            </a:extLst>
          </p:cNvPr>
          <p:cNvSpPr/>
          <p:nvPr/>
        </p:nvSpPr>
        <p:spPr>
          <a:xfrm>
            <a:off x="6291259" y="2620085"/>
            <a:ext cx="539955" cy="91440"/>
          </a:xfrm>
          <a:custGeom>
            <a:avLst/>
            <a:gdLst>
              <a:gd name="connsiteX0" fmla="*/ 0 w 539955"/>
              <a:gd name="connsiteY0" fmla="*/ 45720 h 91440"/>
              <a:gd name="connsiteX1" fmla="*/ 206681 w 539955"/>
              <a:gd name="connsiteY1" fmla="*/ 45719 h 91440"/>
              <a:gd name="connsiteX0" fmla="*/ 333273 w 539955"/>
              <a:gd name="connsiteY0" fmla="*/ 45719 h 91440"/>
              <a:gd name="connsiteX1" fmla="*/ 539955 w 539955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955" h="91440">
                <a:moveTo>
                  <a:pt x="0" y="45720"/>
                </a:moveTo>
                <a:lnTo>
                  <a:pt x="206681" y="45719"/>
                </a:lnTo>
              </a:path>
              <a:path w="539955" h="91440">
                <a:moveTo>
                  <a:pt x="333273" y="45719"/>
                </a:moveTo>
                <a:lnTo>
                  <a:pt x="539955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-1434668"/>
              <a:satOff val="1269"/>
              <a:lumOff val="2255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381" tIns="-51809" rIns="219383" bIns="-5180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2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EC03BE-40D7-477D-87BF-B8ECEDD3E0E8}"/>
              </a:ext>
            </a:extLst>
          </p:cNvPr>
          <p:cNvSpPr/>
          <p:nvPr/>
        </p:nvSpPr>
        <p:spPr>
          <a:xfrm>
            <a:off x="3812384" y="1921603"/>
            <a:ext cx="2480674" cy="1488404"/>
          </a:xfrm>
          <a:custGeom>
            <a:avLst/>
            <a:gdLst>
              <a:gd name="connsiteX0" fmla="*/ 0 w 2480674"/>
              <a:gd name="connsiteY0" fmla="*/ 0 h 1488404"/>
              <a:gd name="connsiteX1" fmla="*/ 2480674 w 2480674"/>
              <a:gd name="connsiteY1" fmla="*/ 0 h 1488404"/>
              <a:gd name="connsiteX2" fmla="*/ 2480674 w 2480674"/>
              <a:gd name="connsiteY2" fmla="*/ 1488404 h 1488404"/>
              <a:gd name="connsiteX3" fmla="*/ 0 w 2480674"/>
              <a:gd name="connsiteY3" fmla="*/ 1488404 h 1488404"/>
              <a:gd name="connsiteX4" fmla="*/ 0 w 2480674"/>
              <a:gd name="connsiteY4" fmla="*/ 0 h 14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674" h="1488404">
                <a:moveTo>
                  <a:pt x="0" y="0"/>
                </a:moveTo>
                <a:lnTo>
                  <a:pt x="2480674" y="0"/>
                </a:lnTo>
                <a:lnTo>
                  <a:pt x="2480674" y="1488404"/>
                </a:lnTo>
                <a:lnTo>
                  <a:pt x="0" y="1488404"/>
                </a:lnTo>
                <a:lnTo>
                  <a:pt x="0" y="0"/>
                </a:lnTo>
                <a:close/>
              </a:path>
            </a:pathLst>
          </a:custGeom>
          <a:solidFill>
            <a:srgbClr val="9B34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-1147734"/>
              <a:satOff val="1015"/>
              <a:lumOff val="1804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555" tIns="127593" rIns="121555" bIns="1275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RSC informs RA on upload via e-mail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24572FA-FBC3-44D1-A1FE-3CA837FFBB04}"/>
              </a:ext>
            </a:extLst>
          </p:cNvPr>
          <p:cNvSpPr/>
          <p:nvPr/>
        </p:nvSpPr>
        <p:spPr>
          <a:xfrm>
            <a:off x="2001492" y="3408207"/>
            <a:ext cx="6102458" cy="539955"/>
          </a:xfrm>
          <a:custGeom>
            <a:avLst/>
            <a:gdLst>
              <a:gd name="connsiteX0" fmla="*/ 6102458 w 6102458"/>
              <a:gd name="connsiteY0" fmla="*/ 0 h 539955"/>
              <a:gd name="connsiteX1" fmla="*/ 6102458 w 6102458"/>
              <a:gd name="connsiteY1" fmla="*/ 287077 h 539955"/>
              <a:gd name="connsiteX2" fmla="*/ 0 w 6102458"/>
              <a:gd name="connsiteY2" fmla="*/ 287077 h 539955"/>
              <a:gd name="connsiteX3" fmla="*/ 0 w 6102458"/>
              <a:gd name="connsiteY3" fmla="*/ 539955 h 53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458" h="539955">
                <a:moveTo>
                  <a:pt x="6102458" y="0"/>
                </a:moveTo>
                <a:lnTo>
                  <a:pt x="6102458" y="287077"/>
                </a:lnTo>
                <a:lnTo>
                  <a:pt x="0" y="287077"/>
                </a:lnTo>
                <a:lnTo>
                  <a:pt x="0" y="539955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-2869335"/>
              <a:satOff val="2538"/>
              <a:lumOff val="451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10703" tIns="172449" rIns="2910702" bIns="17244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8364893-77E5-4F2F-83AC-14B6E193EA71}"/>
              </a:ext>
            </a:extLst>
          </p:cNvPr>
          <p:cNvSpPr/>
          <p:nvPr/>
        </p:nvSpPr>
        <p:spPr>
          <a:xfrm>
            <a:off x="6863614" y="1921603"/>
            <a:ext cx="2480674" cy="1488404"/>
          </a:xfrm>
          <a:custGeom>
            <a:avLst/>
            <a:gdLst>
              <a:gd name="connsiteX0" fmla="*/ 0 w 2480674"/>
              <a:gd name="connsiteY0" fmla="*/ 0 h 1488404"/>
              <a:gd name="connsiteX1" fmla="*/ 2480674 w 2480674"/>
              <a:gd name="connsiteY1" fmla="*/ 0 h 1488404"/>
              <a:gd name="connsiteX2" fmla="*/ 2480674 w 2480674"/>
              <a:gd name="connsiteY2" fmla="*/ 1488404 h 1488404"/>
              <a:gd name="connsiteX3" fmla="*/ 0 w 2480674"/>
              <a:gd name="connsiteY3" fmla="*/ 1488404 h 1488404"/>
              <a:gd name="connsiteX4" fmla="*/ 0 w 2480674"/>
              <a:gd name="connsiteY4" fmla="*/ 0 h 14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674" h="1488404">
                <a:moveTo>
                  <a:pt x="0" y="0"/>
                </a:moveTo>
                <a:lnTo>
                  <a:pt x="2480674" y="0"/>
                </a:lnTo>
                <a:lnTo>
                  <a:pt x="2480674" y="1488404"/>
                </a:lnTo>
                <a:lnTo>
                  <a:pt x="0" y="1488404"/>
                </a:lnTo>
                <a:lnTo>
                  <a:pt x="0" y="0"/>
                </a:lnTo>
                <a:close/>
              </a:path>
            </a:pathLst>
          </a:custGeom>
          <a:solidFill>
            <a:srgbClr val="6E3B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-2295469"/>
              <a:satOff val="2031"/>
              <a:lumOff val="3608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555" tIns="127593" rIns="121555" bIns="1275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RA downloads letters and informs RSC of receipt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27FE9551-098A-476B-9445-FD14114AA238}"/>
              </a:ext>
            </a:extLst>
          </p:cNvPr>
          <p:cNvSpPr/>
          <p:nvPr/>
        </p:nvSpPr>
        <p:spPr>
          <a:xfrm>
            <a:off x="3240029" y="4679045"/>
            <a:ext cx="539955" cy="91440"/>
          </a:xfrm>
          <a:custGeom>
            <a:avLst/>
            <a:gdLst>
              <a:gd name="connsiteX0" fmla="*/ 0 w 539955"/>
              <a:gd name="connsiteY0" fmla="*/ 45720 h 91440"/>
              <a:gd name="connsiteX1" fmla="*/ 206681 w 539955"/>
              <a:gd name="connsiteY1" fmla="*/ 45719 h 91440"/>
              <a:gd name="connsiteX0" fmla="*/ 333273 w 539955"/>
              <a:gd name="connsiteY0" fmla="*/ 45719 h 91440"/>
              <a:gd name="connsiteX1" fmla="*/ 539955 w 539955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955" h="91440">
                <a:moveTo>
                  <a:pt x="0" y="45720"/>
                </a:moveTo>
                <a:lnTo>
                  <a:pt x="206681" y="45719"/>
                </a:lnTo>
              </a:path>
              <a:path w="539955" h="91440">
                <a:moveTo>
                  <a:pt x="333273" y="45719"/>
                </a:moveTo>
                <a:lnTo>
                  <a:pt x="539955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-4304003"/>
              <a:satOff val="3808"/>
              <a:lumOff val="6765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382" tIns="-51810" rIns="219382" bIns="-5180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4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6A54561-E811-4441-A5AB-93E44A387B68}"/>
              </a:ext>
            </a:extLst>
          </p:cNvPr>
          <p:cNvSpPr/>
          <p:nvPr/>
        </p:nvSpPr>
        <p:spPr>
          <a:xfrm>
            <a:off x="761155" y="3980563"/>
            <a:ext cx="2480674" cy="1488404"/>
          </a:xfrm>
          <a:custGeom>
            <a:avLst/>
            <a:gdLst>
              <a:gd name="connsiteX0" fmla="*/ 0 w 2480674"/>
              <a:gd name="connsiteY0" fmla="*/ 0 h 1488404"/>
              <a:gd name="connsiteX1" fmla="*/ 2480674 w 2480674"/>
              <a:gd name="connsiteY1" fmla="*/ 0 h 1488404"/>
              <a:gd name="connsiteX2" fmla="*/ 2480674 w 2480674"/>
              <a:gd name="connsiteY2" fmla="*/ 1488404 h 1488404"/>
              <a:gd name="connsiteX3" fmla="*/ 0 w 2480674"/>
              <a:gd name="connsiteY3" fmla="*/ 1488404 h 1488404"/>
              <a:gd name="connsiteX4" fmla="*/ 0 w 2480674"/>
              <a:gd name="connsiteY4" fmla="*/ 0 h 14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674" h="1488404">
                <a:moveTo>
                  <a:pt x="0" y="0"/>
                </a:moveTo>
                <a:lnTo>
                  <a:pt x="2480674" y="0"/>
                </a:lnTo>
                <a:lnTo>
                  <a:pt x="2480674" y="1488404"/>
                </a:lnTo>
                <a:lnTo>
                  <a:pt x="0" y="1488404"/>
                </a:lnTo>
                <a:lnTo>
                  <a:pt x="0" y="0"/>
                </a:lnTo>
                <a:close/>
              </a:path>
            </a:pathLst>
          </a:custGeom>
          <a:solidFill>
            <a:srgbClr val="4441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-3443203"/>
              <a:satOff val="3046"/>
              <a:lumOff val="5412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555" tIns="127593" rIns="121555" bIns="1275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RA downloads letters and deletes from </a:t>
            </a:r>
            <a:r>
              <a:rPr lang="en-US" sz="1700" kern="1200" dirty="0" err="1"/>
              <a:t>RSharenet</a:t>
            </a:r>
            <a:r>
              <a:rPr lang="en-US" sz="1700" kern="1200" dirty="0"/>
              <a:t> within one business day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9B35E3D9-0E8C-4226-B1A0-86097C2D7398}"/>
              </a:ext>
            </a:extLst>
          </p:cNvPr>
          <p:cNvSpPr/>
          <p:nvPr/>
        </p:nvSpPr>
        <p:spPr>
          <a:xfrm>
            <a:off x="6291259" y="4679045"/>
            <a:ext cx="539955" cy="91440"/>
          </a:xfrm>
          <a:custGeom>
            <a:avLst/>
            <a:gdLst>
              <a:gd name="connsiteX0" fmla="*/ 0 w 539955"/>
              <a:gd name="connsiteY0" fmla="*/ 45720 h 91440"/>
              <a:gd name="connsiteX1" fmla="*/ 206681 w 539955"/>
              <a:gd name="connsiteY1" fmla="*/ 45719 h 91440"/>
              <a:gd name="connsiteX0" fmla="*/ 333273 w 539955"/>
              <a:gd name="connsiteY0" fmla="*/ 45719 h 91440"/>
              <a:gd name="connsiteX1" fmla="*/ 539955 w 539955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9955" h="91440">
                <a:moveTo>
                  <a:pt x="0" y="45720"/>
                </a:moveTo>
                <a:lnTo>
                  <a:pt x="206681" y="45719"/>
                </a:lnTo>
              </a:path>
              <a:path w="539955" h="91440">
                <a:moveTo>
                  <a:pt x="333273" y="45719"/>
                </a:moveTo>
                <a:lnTo>
                  <a:pt x="539955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2">
              <a:hueOff val="-5738671"/>
              <a:satOff val="5077"/>
              <a:lumOff val="902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381" tIns="-51810" rIns="219383" bIns="-5180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5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993157B-8EA0-49AF-B0E3-E1CEC8D20E6A}"/>
              </a:ext>
            </a:extLst>
          </p:cNvPr>
          <p:cNvSpPr/>
          <p:nvPr/>
        </p:nvSpPr>
        <p:spPr>
          <a:xfrm>
            <a:off x="3812384" y="3980563"/>
            <a:ext cx="2480674" cy="1488404"/>
          </a:xfrm>
          <a:custGeom>
            <a:avLst/>
            <a:gdLst>
              <a:gd name="connsiteX0" fmla="*/ 0 w 2480674"/>
              <a:gd name="connsiteY0" fmla="*/ 0 h 1488404"/>
              <a:gd name="connsiteX1" fmla="*/ 2480674 w 2480674"/>
              <a:gd name="connsiteY1" fmla="*/ 0 h 1488404"/>
              <a:gd name="connsiteX2" fmla="*/ 2480674 w 2480674"/>
              <a:gd name="connsiteY2" fmla="*/ 1488404 h 1488404"/>
              <a:gd name="connsiteX3" fmla="*/ 0 w 2480674"/>
              <a:gd name="connsiteY3" fmla="*/ 1488404 h 1488404"/>
              <a:gd name="connsiteX4" fmla="*/ 0 w 2480674"/>
              <a:gd name="connsiteY4" fmla="*/ 0 h 14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674" h="1488404">
                <a:moveTo>
                  <a:pt x="0" y="0"/>
                </a:moveTo>
                <a:lnTo>
                  <a:pt x="2480674" y="0"/>
                </a:lnTo>
                <a:lnTo>
                  <a:pt x="2480674" y="1488404"/>
                </a:lnTo>
                <a:lnTo>
                  <a:pt x="0" y="1488404"/>
                </a:lnTo>
                <a:lnTo>
                  <a:pt x="0" y="0"/>
                </a:lnTo>
                <a:close/>
              </a:path>
            </a:pathLst>
          </a:custGeom>
          <a:solidFill>
            <a:srgbClr val="D74FA2"/>
          </a:solidFill>
          <a:ln w="19050" cap="rnd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555" tIns="127593" rIns="121555" bIns="1275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Starting from the date of Rejection letter, RA has 90 calendar days to submit Corrected AOR</a:t>
            </a:r>
            <a:endParaRPr lang="en-US" sz="1700" kern="1200" dirty="0">
              <a:latin typeface="+mn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363D8C0-4BF3-46D5-B9F6-0B8907425EEA}"/>
              </a:ext>
            </a:extLst>
          </p:cNvPr>
          <p:cNvSpPr/>
          <p:nvPr/>
        </p:nvSpPr>
        <p:spPr>
          <a:xfrm>
            <a:off x="6863614" y="3980563"/>
            <a:ext cx="2480674" cy="1488404"/>
          </a:xfrm>
          <a:custGeom>
            <a:avLst/>
            <a:gdLst>
              <a:gd name="connsiteX0" fmla="*/ 0 w 2480674"/>
              <a:gd name="connsiteY0" fmla="*/ 0 h 1488404"/>
              <a:gd name="connsiteX1" fmla="*/ 2480674 w 2480674"/>
              <a:gd name="connsiteY1" fmla="*/ 0 h 1488404"/>
              <a:gd name="connsiteX2" fmla="*/ 2480674 w 2480674"/>
              <a:gd name="connsiteY2" fmla="*/ 1488404 h 1488404"/>
              <a:gd name="connsiteX3" fmla="*/ 0 w 2480674"/>
              <a:gd name="connsiteY3" fmla="*/ 1488404 h 1488404"/>
              <a:gd name="connsiteX4" fmla="*/ 0 w 2480674"/>
              <a:gd name="connsiteY4" fmla="*/ 0 h 14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674" h="1488404">
                <a:moveTo>
                  <a:pt x="0" y="0"/>
                </a:moveTo>
                <a:lnTo>
                  <a:pt x="2480674" y="0"/>
                </a:lnTo>
                <a:lnTo>
                  <a:pt x="2480674" y="1488404"/>
                </a:lnTo>
                <a:lnTo>
                  <a:pt x="0" y="1488404"/>
                </a:lnTo>
                <a:lnTo>
                  <a:pt x="0" y="0"/>
                </a:lnTo>
                <a:close/>
              </a:path>
            </a:pathLst>
          </a:custGeom>
          <a:solidFill>
            <a:srgbClr val="4EA6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2">
              <a:hueOff val="-5738671"/>
              <a:satOff val="5077"/>
              <a:lumOff val="902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555" tIns="127593" rIns="121555" bIns="12759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If the RA cannot meet the 90 calendar day deadline, the RA can request an extension from the RSC</a:t>
            </a:r>
            <a:endParaRPr lang="en-US" sz="1700" kern="120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E3885B7-16AA-48AD-950B-32317C649574}"/>
              </a:ext>
            </a:extLst>
          </p:cNvPr>
          <p:cNvGrpSpPr/>
          <p:nvPr/>
        </p:nvGrpSpPr>
        <p:grpSpPr>
          <a:xfrm>
            <a:off x="881497" y="71471"/>
            <a:ext cx="8298744" cy="407331"/>
            <a:chOff x="838200" y="62652"/>
            <a:chExt cx="8298744" cy="40733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4FDF6EE-D5A4-4C2E-B297-89BCC2AECA07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514" y="62652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CDD64E1E-57B9-4773-9D91-F1A5D554B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8E6A4B3D-5B12-46C1-87FB-9DEF2655A574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574" y="122138"/>
              <a:ext cx="2071370" cy="316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5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DACE3CA2-0ABA-4ACF-AC97-95CD69DD6CBE}"/>
              </a:ext>
            </a:extLst>
          </p:cNvPr>
          <p:cNvSpPr txBox="1">
            <a:spLocks/>
          </p:cNvSpPr>
          <p:nvPr/>
        </p:nvSpPr>
        <p:spPr>
          <a:xfrm>
            <a:off x="854321" y="517516"/>
            <a:ext cx="11113312" cy="1106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rgbClr val="0033A0"/>
                </a:solidFill>
              </a:rPr>
              <a:t>Rejection letter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273ED79-538C-4305-AB57-BDC333DD77A3}"/>
              </a:ext>
            </a:extLst>
          </p:cNvPr>
          <p:cNvSpPr/>
          <p:nvPr/>
        </p:nvSpPr>
        <p:spPr>
          <a:xfrm>
            <a:off x="1127804" y="3877886"/>
            <a:ext cx="250203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400" dirty="0">
                <a:solidFill>
                  <a:srgbClr val="002060"/>
                </a:solidFill>
              </a:rPr>
              <a:t>Rejection letters will be uploaded into the respective RA’s folder on </a:t>
            </a:r>
            <a:r>
              <a:rPr lang="en-GB" sz="1400" dirty="0" err="1">
                <a:solidFill>
                  <a:srgbClr val="002060"/>
                </a:solidFill>
              </a:rPr>
              <a:t>RSharenet</a:t>
            </a:r>
            <a:r>
              <a:rPr lang="en-GB" sz="1400" dirty="0">
                <a:solidFill>
                  <a:srgbClr val="002060"/>
                </a:solidFill>
              </a:rPr>
              <a:t> according to naming convention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B9599B4-5B3A-4A69-AEAE-9A606DF82369}"/>
              </a:ext>
            </a:extLst>
          </p:cNvPr>
          <p:cNvSpPr/>
          <p:nvPr/>
        </p:nvSpPr>
        <p:spPr>
          <a:xfrm>
            <a:off x="8782226" y="2411500"/>
            <a:ext cx="221561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GB" sz="1400" dirty="0">
                <a:solidFill>
                  <a:srgbClr val="002060"/>
                </a:solidFill>
              </a:rPr>
              <a:t>Rejection letter will contain reasons of rejection with details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="" xmlns:a16="http://schemas.microsoft.com/office/drawing/2014/main" id="{F143B205-B0DA-4808-9908-61B92FF84121}"/>
              </a:ext>
            </a:extLst>
          </p:cNvPr>
          <p:cNvSpPr/>
          <p:nvPr/>
        </p:nvSpPr>
        <p:spPr>
          <a:xfrm>
            <a:off x="-37805" y="2344903"/>
            <a:ext cx="1165609" cy="686610"/>
          </a:xfrm>
          <a:prstGeom prst="homePlate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Pentagon 50">
            <a:extLst>
              <a:ext uri="{FF2B5EF4-FFF2-40B4-BE49-F238E27FC236}">
                <a16:creationId xmlns="" xmlns:a16="http://schemas.microsoft.com/office/drawing/2014/main" id="{047B768C-3D2E-4D17-9978-4F665162D1D8}"/>
              </a:ext>
            </a:extLst>
          </p:cNvPr>
          <p:cNvSpPr/>
          <p:nvPr/>
        </p:nvSpPr>
        <p:spPr>
          <a:xfrm>
            <a:off x="-37805" y="3895859"/>
            <a:ext cx="1165609" cy="686610"/>
          </a:xfrm>
          <a:prstGeom prst="homePlate">
            <a:avLst/>
          </a:prstGeom>
          <a:solidFill>
            <a:srgbClr val="9B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192BC162-4F8B-49B2-A6E8-BF0892E0AE19}"/>
              </a:ext>
            </a:extLst>
          </p:cNvPr>
          <p:cNvSpPr/>
          <p:nvPr/>
        </p:nvSpPr>
        <p:spPr>
          <a:xfrm>
            <a:off x="1156359" y="2348236"/>
            <a:ext cx="216198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</a:rPr>
              <a:t>If AOR is non-compliant or package is not complete  - RSC issues Rejection letter</a:t>
            </a:r>
          </a:p>
        </p:txBody>
      </p:sp>
      <p:pic>
        <p:nvPicPr>
          <p:cNvPr id="53" name="Picture 52" descr="A close up of a building&#10;&#10;Description automatically generated">
            <a:extLst>
              <a:ext uri="{FF2B5EF4-FFF2-40B4-BE49-F238E27FC236}">
                <a16:creationId xmlns="" xmlns:a16="http://schemas.microsoft.com/office/drawing/2014/main" id="{264C462C-76F0-42E4-8D57-EC2ED4F4C1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5" y="2458241"/>
            <a:ext cx="454023" cy="454023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63361E35-6329-4082-91BA-605C86A5ACFF}"/>
              </a:ext>
            </a:extLst>
          </p:cNvPr>
          <p:cNvGrpSpPr/>
          <p:nvPr/>
        </p:nvGrpSpPr>
        <p:grpSpPr>
          <a:xfrm>
            <a:off x="11026391" y="2343664"/>
            <a:ext cx="1165609" cy="686610"/>
            <a:chOff x="8573066" y="2418851"/>
            <a:chExt cx="1165609" cy="686610"/>
          </a:xfrm>
        </p:grpSpPr>
        <p:sp>
          <p:nvSpPr>
            <p:cNvPr id="55" name="Arrow: Pentagon 54">
              <a:extLst>
                <a:ext uri="{FF2B5EF4-FFF2-40B4-BE49-F238E27FC236}">
                  <a16:creationId xmlns="" xmlns:a16="http://schemas.microsoft.com/office/drawing/2014/main" id="{797B5FD5-7FB2-4366-B037-CDED17F0C056}"/>
                </a:ext>
              </a:extLst>
            </p:cNvPr>
            <p:cNvSpPr/>
            <p:nvPr/>
          </p:nvSpPr>
          <p:spPr>
            <a:xfrm rot="10800000">
              <a:off x="8573066" y="2418851"/>
              <a:ext cx="1165609" cy="686610"/>
            </a:xfrm>
            <a:prstGeom prst="homePlate">
              <a:avLst/>
            </a:prstGeom>
            <a:solidFill>
              <a:srgbClr val="C39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5CA3B0FA-EF68-4D0E-A879-333E3650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887" y="2527586"/>
              <a:ext cx="359994" cy="469141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</p:grpSp>
      <p:sp>
        <p:nvSpPr>
          <p:cNvPr id="76" name="Rectangle 75" descr="Box">
            <a:extLst>
              <a:ext uri="{FF2B5EF4-FFF2-40B4-BE49-F238E27FC236}">
                <a16:creationId xmlns="" xmlns:a16="http://schemas.microsoft.com/office/drawing/2014/main" id="{FCF8C43B-8D86-4343-8DFB-042D8D245C39}"/>
              </a:ext>
            </a:extLst>
          </p:cNvPr>
          <p:cNvSpPr/>
          <p:nvPr/>
        </p:nvSpPr>
        <p:spPr>
          <a:xfrm>
            <a:off x="397399" y="4019496"/>
            <a:ext cx="402270" cy="414185"/>
          </a:xfrm>
          <a:prstGeom prst="rect">
            <a:avLst/>
          </a:prstGeom>
          <a:blipFill>
            <a:blip r:embed="rId10">
              <a:biLevel thresh="25000"/>
              <a:lum bright="100000" contrast="100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085B6768-6814-4342-AFBE-1DD15864751C}"/>
              </a:ext>
            </a:extLst>
          </p:cNvPr>
          <p:cNvGrpSpPr/>
          <p:nvPr/>
        </p:nvGrpSpPr>
        <p:grpSpPr>
          <a:xfrm>
            <a:off x="11026390" y="3827727"/>
            <a:ext cx="1165609" cy="686610"/>
            <a:chOff x="8573066" y="3973084"/>
            <a:chExt cx="1165609" cy="686610"/>
          </a:xfrm>
        </p:grpSpPr>
        <p:sp>
          <p:nvSpPr>
            <p:cNvPr id="78" name="Arrow: Pentagon 77">
              <a:extLst>
                <a:ext uri="{FF2B5EF4-FFF2-40B4-BE49-F238E27FC236}">
                  <a16:creationId xmlns="" xmlns:a16="http://schemas.microsoft.com/office/drawing/2014/main" id="{4B505196-B083-40D5-80E9-B5370FDF2081}"/>
                </a:ext>
              </a:extLst>
            </p:cNvPr>
            <p:cNvSpPr/>
            <p:nvPr/>
          </p:nvSpPr>
          <p:spPr>
            <a:xfrm rot="10800000">
              <a:off x="8573066" y="3973084"/>
              <a:ext cx="1165609" cy="686610"/>
            </a:xfrm>
            <a:prstGeom prst="homePlate">
              <a:avLst/>
            </a:prstGeom>
            <a:solidFill>
              <a:srgbClr val="A39E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="" xmlns:a16="http://schemas.microsoft.com/office/drawing/2014/main" id="{97B87D62-F7F2-4471-89ED-DCA30638E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161" y="4081818"/>
              <a:ext cx="359994" cy="469141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</p:grp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9D017CB0-D9A6-43E1-B91B-7342FCA90D17}"/>
              </a:ext>
            </a:extLst>
          </p:cNvPr>
          <p:cNvSpPr/>
          <p:nvPr/>
        </p:nvSpPr>
        <p:spPr>
          <a:xfrm>
            <a:off x="8641582" y="3769363"/>
            <a:ext cx="238480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002060"/>
                </a:solidFill>
              </a:rPr>
              <a:t>The date of issue of Rejection letter is the day when RSC informs RA on upload to RSharenet by e-mail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699E1C90-BA0D-4E71-9A82-CFC226E29A93}"/>
              </a:ext>
            </a:extLst>
          </p:cNvPr>
          <p:cNvSpPr/>
          <p:nvPr/>
        </p:nvSpPr>
        <p:spPr>
          <a:xfrm>
            <a:off x="8639271" y="6340484"/>
            <a:ext cx="3195848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*See Program Announcement PA 2020-RA-03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8AB35D9C-8287-4CC2-B1BD-10E944F32D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7839" y="1207162"/>
            <a:ext cx="4479758" cy="5458598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="" xmlns:a16="http://schemas.microsoft.com/office/drawing/2014/main" id="{0351F56D-4185-4A33-8E57-41C4A4968F51}"/>
              </a:ext>
            </a:extLst>
          </p:cNvPr>
          <p:cNvSpPr/>
          <p:nvPr/>
        </p:nvSpPr>
        <p:spPr>
          <a:xfrm flipV="1">
            <a:off x="4282329" y="5366656"/>
            <a:ext cx="420994" cy="335563"/>
          </a:xfrm>
          <a:prstGeom prst="ellipse">
            <a:avLst/>
          </a:prstGeom>
          <a:noFill/>
          <a:ln w="63500" cap="rnd" cmpd="sng" algn="ctr">
            <a:solidFill>
              <a:srgbClr val="6699FF"/>
            </a:solidFill>
            <a:prstDash val="solid"/>
            <a:round/>
            <a:headEnd type="none" w="med" len="med"/>
            <a:tailEnd type="oval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FECA9853-A530-4917-B4CF-A3B70F13C76C}"/>
              </a:ext>
            </a:extLst>
          </p:cNvPr>
          <p:cNvSpPr/>
          <p:nvPr/>
        </p:nvSpPr>
        <p:spPr>
          <a:xfrm flipV="1">
            <a:off x="4289160" y="3720071"/>
            <a:ext cx="420994" cy="335563"/>
          </a:xfrm>
          <a:prstGeom prst="ellipse">
            <a:avLst/>
          </a:prstGeom>
          <a:noFill/>
          <a:ln w="63500" cap="rnd" cmpd="sng" algn="ctr">
            <a:solidFill>
              <a:srgbClr val="6699FF"/>
            </a:solidFill>
            <a:prstDash val="solid"/>
            <a:round/>
            <a:headEnd type="none" w="med" len="med"/>
            <a:tailEnd type="oval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2586D7B8-3ABA-42CB-AA59-F27250D63F26}"/>
              </a:ext>
            </a:extLst>
          </p:cNvPr>
          <p:cNvSpPr/>
          <p:nvPr/>
        </p:nvSpPr>
        <p:spPr>
          <a:xfrm flipV="1">
            <a:off x="4289160" y="4065193"/>
            <a:ext cx="420994" cy="335563"/>
          </a:xfrm>
          <a:prstGeom prst="ellipse">
            <a:avLst/>
          </a:prstGeom>
          <a:noFill/>
          <a:ln w="63500" cap="rnd" cmpd="sng" algn="ctr">
            <a:solidFill>
              <a:srgbClr val="6699FF"/>
            </a:solidFill>
            <a:prstDash val="solid"/>
            <a:round/>
            <a:headEnd type="none" w="med" len="med"/>
            <a:tailEnd type="oval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78C16C67-ECF2-41E9-847D-4B93EE15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714"/>
            <a:ext cx="10515600" cy="1106836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0033A0"/>
                </a:solidFill>
                <a:cs typeface="Calibri" panose="020F0502020204030204" pitchFamily="34" charset="0"/>
              </a:rPr>
              <a:t>Submitting Corrected / Amended AOR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aphicFrame>
        <p:nvGraphicFramePr>
          <p:cNvPr id="55" name="Content Placeholder 2">
            <a:extLst>
              <a:ext uri="{FF2B5EF4-FFF2-40B4-BE49-F238E27FC236}">
                <a16:creationId xmlns="" xmlns:a16="http://schemas.microsoft.com/office/drawing/2014/main" id="{71504302-CC46-4D02-B76F-5EEA67D93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437910"/>
              </p:ext>
            </p:extLst>
          </p:nvPr>
        </p:nvGraphicFramePr>
        <p:xfrm>
          <a:off x="5194300" y="1487250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A592792-B471-4388-8553-7A55CC6337E8}"/>
              </a:ext>
            </a:extLst>
          </p:cNvPr>
          <p:cNvSpPr txBox="1"/>
          <p:nvPr/>
        </p:nvSpPr>
        <p:spPr>
          <a:xfrm>
            <a:off x="883817" y="2989722"/>
            <a:ext cx="3472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33A0">
                    <a:lumMod val="75000"/>
                  </a:srgbClr>
                </a:solidFill>
              </a:rPr>
              <a:t>Note: RSC does not keep a record of rejected non-compliant AORs. RAs maintain their own record of non-compliant AORs.</a:t>
            </a:r>
            <a:r>
              <a:rPr lang="en-US" sz="2000" i="1" dirty="0">
                <a:solidFill>
                  <a:srgbClr val="0033A0">
                    <a:lumMod val="75000"/>
                  </a:srgbClr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09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78C16C67-ECF2-41E9-847D-4B93EE15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21" y="2742459"/>
            <a:ext cx="10515600" cy="1106836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0033A0"/>
                </a:solidFill>
                <a:cs typeface="Calibri" panose="020F0502020204030204" pitchFamily="34" charset="0"/>
              </a:rPr>
              <a:t>Let’s start the QUIZ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297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51F48362-C9D3-4F6B-B070-1B738CD2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1295585"/>
            <a:ext cx="10515600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1.</a:t>
            </a:r>
            <a:br>
              <a:rPr lang="en-GB" sz="5400" b="1" dirty="0">
                <a:solidFill>
                  <a:srgbClr val="0033A0"/>
                </a:solidFill>
                <a:latin typeface="+mn-lt"/>
              </a:rPr>
            </a:br>
            <a:r>
              <a:rPr lang="en-US" dirty="0">
                <a:solidFill>
                  <a:srgbClr val="0033A0"/>
                </a:solidFill>
              </a:rPr>
              <a:t>Which document is not a valid proof of </a:t>
            </a:r>
            <a:r>
              <a:rPr lang="en-US" dirty="0" err="1">
                <a:solidFill>
                  <a:srgbClr val="0033A0"/>
                </a:solidFill>
              </a:rPr>
              <a:t>U.S.tie's</a:t>
            </a:r>
            <a:r>
              <a:rPr lang="en-US" dirty="0">
                <a:solidFill>
                  <a:srgbClr val="0033A0"/>
                </a:solidFill>
              </a:rPr>
              <a:t> legal status in the US? </a:t>
            </a: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ACDEEAA-51FB-4D9A-91B3-B5FBA7743BD4}"/>
              </a:ext>
            </a:extLst>
          </p:cNvPr>
          <p:cNvGrpSpPr/>
          <p:nvPr/>
        </p:nvGrpSpPr>
        <p:grpSpPr>
          <a:xfrm>
            <a:off x="759958" y="3495457"/>
            <a:ext cx="4683327" cy="1121551"/>
            <a:chOff x="759958" y="3495457"/>
            <a:chExt cx="4683327" cy="1121551"/>
          </a:xfrm>
        </p:grpSpPr>
        <p:sp>
          <p:nvSpPr>
            <p:cNvPr id="49" name="Freeform 191">
              <a:extLst>
                <a:ext uri="{FF2B5EF4-FFF2-40B4-BE49-F238E27FC236}">
                  <a16:creationId xmlns="" xmlns:a16="http://schemas.microsoft.com/office/drawing/2014/main" id="{EBFE58D5-30BF-465A-80B3-8A354D2DE02A}"/>
                </a:ext>
              </a:extLst>
            </p:cNvPr>
            <p:cNvSpPr/>
            <p:nvPr/>
          </p:nvSpPr>
          <p:spPr>
            <a:xfrm>
              <a:off x="759958" y="3495457"/>
              <a:ext cx="4683327" cy="1121551"/>
            </a:xfrm>
            <a:custGeom>
              <a:avLst/>
              <a:gdLst>
                <a:gd name="connsiteX0" fmla="*/ 21600 w 21600"/>
                <a:gd name="connsiteY0" fmla="*/ 10913 h 21710"/>
                <a:gd name="connsiteX1" fmla="*/ 19028 w 21600"/>
                <a:gd name="connsiteY1" fmla="*/ 21710 h 21710"/>
                <a:gd name="connsiteX2" fmla="*/ 19026 w 21600"/>
                <a:gd name="connsiteY2" fmla="*/ 21710 h 21710"/>
                <a:gd name="connsiteX3" fmla="*/ 0 w 21600"/>
                <a:gd name="connsiteY3" fmla="*/ 21710 h 21710"/>
                <a:gd name="connsiteX4" fmla="*/ 4252 w 21600"/>
                <a:gd name="connsiteY4" fmla="*/ 1153 h 21710"/>
                <a:gd name="connsiteX5" fmla="*/ 8648 w 21600"/>
                <a:gd name="connsiteY5" fmla="*/ 112 h 21710"/>
                <a:gd name="connsiteX6" fmla="*/ 19025 w 21600"/>
                <a:gd name="connsiteY6" fmla="*/ 112 h 21710"/>
                <a:gd name="connsiteX7" fmla="*/ 21600 w 21600"/>
                <a:gd name="connsiteY7" fmla="*/ 10909 h 21710"/>
                <a:gd name="connsiteX8" fmla="*/ 21600 w 21600"/>
                <a:gd name="connsiteY8" fmla="*/ 10913 h 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710" extrusionOk="0">
                  <a:moveTo>
                    <a:pt x="21600" y="10913"/>
                  </a:moveTo>
                  <a:cubicBezTo>
                    <a:pt x="21600" y="16876"/>
                    <a:pt x="20448" y="21710"/>
                    <a:pt x="19028" y="21710"/>
                  </a:cubicBezTo>
                  <a:lnTo>
                    <a:pt x="19026" y="21710"/>
                  </a:lnTo>
                  <a:lnTo>
                    <a:pt x="0" y="21710"/>
                  </a:lnTo>
                  <a:cubicBezTo>
                    <a:pt x="2289" y="9319"/>
                    <a:pt x="2530" y="3404"/>
                    <a:pt x="4252" y="1153"/>
                  </a:cubicBezTo>
                  <a:cubicBezTo>
                    <a:pt x="5521" y="-507"/>
                    <a:pt x="8625" y="112"/>
                    <a:pt x="8648" y="112"/>
                  </a:cubicBezTo>
                  <a:lnTo>
                    <a:pt x="19025" y="112"/>
                  </a:lnTo>
                  <a:cubicBezTo>
                    <a:pt x="20447" y="110"/>
                    <a:pt x="21599" y="4944"/>
                    <a:pt x="21600" y="10909"/>
                  </a:cubicBezTo>
                  <a:lnTo>
                    <a:pt x="21600" y="10913"/>
                  </a:lnTo>
                  <a:close/>
                </a:path>
              </a:pathLst>
            </a:custGeom>
            <a:solidFill>
              <a:srgbClr val="9B6BF2"/>
            </a:solidFill>
            <a:ln w="19050" cap="rnd" cmpd="sng" algn="ctr">
              <a:noFill/>
              <a:prstDash val="solid"/>
            </a:ln>
            <a:effectLst/>
          </p:spPr>
          <p:txBody>
            <a:bodyPr spcFirstLastPara="0" vert="horz" wrap="square" lIns="120650" tIns="241300" rIns="120650" bIns="241300" numCol="1" spcCol="1270" anchor="ctr" anchorCtr="0">
              <a:noAutofit/>
            </a:bodyPr>
            <a:lstStyle/>
            <a:p>
              <a:endParaRPr dirty="0">
                <a:sym typeface="Avenir Next"/>
              </a:endParaRPr>
            </a:p>
          </p:txBody>
        </p:sp>
        <p:sp>
          <p:nvSpPr>
            <p:cNvPr id="50" name="Freeform 192">
              <a:extLst>
                <a:ext uri="{FF2B5EF4-FFF2-40B4-BE49-F238E27FC236}">
                  <a16:creationId xmlns="" xmlns:a16="http://schemas.microsoft.com/office/drawing/2014/main" id="{DA043AB1-DC95-4B51-9049-197BD48357B5}"/>
                </a:ext>
              </a:extLst>
            </p:cNvPr>
            <p:cNvSpPr/>
            <p:nvPr/>
          </p:nvSpPr>
          <p:spPr>
            <a:xfrm>
              <a:off x="4451268" y="3625218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419100" dist="466023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4" name="TextBox 52">
              <a:extLst>
                <a:ext uri="{FF2B5EF4-FFF2-40B4-BE49-F238E27FC236}">
                  <a16:creationId xmlns="" xmlns:a16="http://schemas.microsoft.com/office/drawing/2014/main" id="{2666E6D8-E828-40A1-AB35-F958D15A4818}"/>
                </a:ext>
              </a:extLst>
            </p:cNvPr>
            <p:cNvSpPr txBox="1"/>
            <p:nvPr/>
          </p:nvSpPr>
          <p:spPr>
            <a:xfrm>
              <a:off x="1926771" y="3827629"/>
              <a:ext cx="2400523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r>
                <a:rPr lang="en-US" sz="2400" dirty="0">
                  <a:solidFill>
                    <a:schemeClr val="bg1"/>
                  </a:solidFill>
                </a:rPr>
                <a:t>LPR card</a:t>
              </a:r>
            </a:p>
          </p:txBody>
        </p:sp>
        <p:sp>
          <p:nvSpPr>
            <p:cNvPr id="60" name="TextBox 34">
              <a:extLst>
                <a:ext uri="{FF2B5EF4-FFF2-40B4-BE49-F238E27FC236}">
                  <a16:creationId xmlns="" xmlns:a16="http://schemas.microsoft.com/office/drawing/2014/main" id="{C0855F4E-13C1-4A57-8ED7-3064E62CE4C2}"/>
                </a:ext>
              </a:extLst>
            </p:cNvPr>
            <p:cNvSpPr txBox="1"/>
            <p:nvPr/>
          </p:nvSpPr>
          <p:spPr>
            <a:xfrm>
              <a:off x="4568704" y="3634743"/>
              <a:ext cx="666726" cy="815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700">
                  <a:solidFill>
                    <a:srgbClr val="FF640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700" b="0" i="0" u="none" strike="noStrike" kern="0" cap="none" spc="0" normalizeH="0" baseline="0" noProof="0" dirty="0">
                  <a:ln>
                    <a:noFill/>
                  </a:ln>
                  <a:solidFill>
                    <a:srgbClr val="925DF1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DF3228A-D0BD-43C4-8D90-3D1017C80525}"/>
              </a:ext>
            </a:extLst>
          </p:cNvPr>
          <p:cNvGrpSpPr/>
          <p:nvPr/>
        </p:nvGrpSpPr>
        <p:grpSpPr>
          <a:xfrm>
            <a:off x="717765" y="5031119"/>
            <a:ext cx="4683327" cy="1121551"/>
            <a:chOff x="717765" y="5031119"/>
            <a:chExt cx="4683327" cy="1121551"/>
          </a:xfrm>
        </p:grpSpPr>
        <p:sp>
          <p:nvSpPr>
            <p:cNvPr id="47" name="Freeform 191">
              <a:extLst>
                <a:ext uri="{FF2B5EF4-FFF2-40B4-BE49-F238E27FC236}">
                  <a16:creationId xmlns="" xmlns:a16="http://schemas.microsoft.com/office/drawing/2014/main" id="{E17DF20F-E395-44AE-A706-E368C7099AA6}"/>
                </a:ext>
              </a:extLst>
            </p:cNvPr>
            <p:cNvSpPr/>
            <p:nvPr/>
          </p:nvSpPr>
          <p:spPr>
            <a:xfrm>
              <a:off x="717765" y="5031119"/>
              <a:ext cx="4683327" cy="1121551"/>
            </a:xfrm>
            <a:custGeom>
              <a:avLst/>
              <a:gdLst>
                <a:gd name="connsiteX0" fmla="*/ 21600 w 21600"/>
                <a:gd name="connsiteY0" fmla="*/ 10913 h 21710"/>
                <a:gd name="connsiteX1" fmla="*/ 19028 w 21600"/>
                <a:gd name="connsiteY1" fmla="*/ 21710 h 21710"/>
                <a:gd name="connsiteX2" fmla="*/ 19026 w 21600"/>
                <a:gd name="connsiteY2" fmla="*/ 21710 h 21710"/>
                <a:gd name="connsiteX3" fmla="*/ 0 w 21600"/>
                <a:gd name="connsiteY3" fmla="*/ 21710 h 21710"/>
                <a:gd name="connsiteX4" fmla="*/ 4252 w 21600"/>
                <a:gd name="connsiteY4" fmla="*/ 1153 h 21710"/>
                <a:gd name="connsiteX5" fmla="*/ 8648 w 21600"/>
                <a:gd name="connsiteY5" fmla="*/ 112 h 21710"/>
                <a:gd name="connsiteX6" fmla="*/ 19025 w 21600"/>
                <a:gd name="connsiteY6" fmla="*/ 112 h 21710"/>
                <a:gd name="connsiteX7" fmla="*/ 21600 w 21600"/>
                <a:gd name="connsiteY7" fmla="*/ 10909 h 21710"/>
                <a:gd name="connsiteX8" fmla="*/ 21600 w 21600"/>
                <a:gd name="connsiteY8" fmla="*/ 10913 h 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710" extrusionOk="0">
                  <a:moveTo>
                    <a:pt x="21600" y="10913"/>
                  </a:moveTo>
                  <a:cubicBezTo>
                    <a:pt x="21600" y="16876"/>
                    <a:pt x="20448" y="21710"/>
                    <a:pt x="19028" y="21710"/>
                  </a:cubicBezTo>
                  <a:lnTo>
                    <a:pt x="19026" y="21710"/>
                  </a:lnTo>
                  <a:lnTo>
                    <a:pt x="0" y="21710"/>
                  </a:lnTo>
                  <a:cubicBezTo>
                    <a:pt x="2289" y="9319"/>
                    <a:pt x="2530" y="3404"/>
                    <a:pt x="4252" y="1153"/>
                  </a:cubicBezTo>
                  <a:cubicBezTo>
                    <a:pt x="5521" y="-507"/>
                    <a:pt x="8625" y="112"/>
                    <a:pt x="8648" y="112"/>
                  </a:cubicBezTo>
                  <a:lnTo>
                    <a:pt x="19025" y="112"/>
                  </a:lnTo>
                  <a:cubicBezTo>
                    <a:pt x="20447" y="110"/>
                    <a:pt x="21599" y="4944"/>
                    <a:pt x="21600" y="10909"/>
                  </a:cubicBezTo>
                  <a:lnTo>
                    <a:pt x="21600" y="10913"/>
                  </a:lnTo>
                  <a:close/>
                </a:path>
              </a:pathLst>
            </a:custGeom>
            <a:solidFill>
              <a:srgbClr val="D53DD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hangingPunct="0"/>
              <a:endParaRPr sz="1200" kern="0" dirty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1" name="Freeform 194">
              <a:extLst>
                <a:ext uri="{FF2B5EF4-FFF2-40B4-BE49-F238E27FC236}">
                  <a16:creationId xmlns="" xmlns:a16="http://schemas.microsoft.com/office/drawing/2014/main" id="{2E553368-2FB8-48D6-BED6-5BF4BD01A458}"/>
                </a:ext>
              </a:extLst>
            </p:cNvPr>
            <p:cNvSpPr/>
            <p:nvPr/>
          </p:nvSpPr>
          <p:spPr>
            <a:xfrm>
              <a:off x="4407064" y="5119506"/>
              <a:ext cx="867592" cy="867592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419100" dist="466023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7" name="TextBox 52">
              <a:extLst>
                <a:ext uri="{FF2B5EF4-FFF2-40B4-BE49-F238E27FC236}">
                  <a16:creationId xmlns="" xmlns:a16="http://schemas.microsoft.com/office/drawing/2014/main" id="{CFC7049D-D7F0-4057-ADBE-709C0B9606D5}"/>
                </a:ext>
              </a:extLst>
            </p:cNvPr>
            <p:cNvSpPr txBox="1"/>
            <p:nvPr/>
          </p:nvSpPr>
          <p:spPr>
            <a:xfrm>
              <a:off x="1306286" y="5362024"/>
              <a:ext cx="3100778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>
                <a:buClr>
                  <a:srgbClr val="FFFFFF"/>
                </a:buClr>
                <a:buSzPts val="1200"/>
              </a:pPr>
              <a:r>
                <a:rPr lang="en-US" sz="2400" dirty="0">
                  <a:solidFill>
                    <a:srgbClr val="FFFFFF"/>
                  </a:solidFill>
                </a:rPr>
                <a:t>US passport</a:t>
              </a:r>
            </a:p>
          </p:txBody>
        </p:sp>
        <p:sp>
          <p:nvSpPr>
            <p:cNvPr id="61" name="TextBox 34">
              <a:extLst>
                <a:ext uri="{FF2B5EF4-FFF2-40B4-BE49-F238E27FC236}">
                  <a16:creationId xmlns="" xmlns:a16="http://schemas.microsoft.com/office/drawing/2014/main" id="{9B03E4C0-5800-4765-AE26-AB61B0C50600}"/>
                </a:ext>
              </a:extLst>
            </p:cNvPr>
            <p:cNvSpPr txBox="1"/>
            <p:nvPr/>
          </p:nvSpPr>
          <p:spPr>
            <a:xfrm>
              <a:off x="4551926" y="5153812"/>
              <a:ext cx="666726" cy="815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700">
                  <a:solidFill>
                    <a:srgbClr val="64C2F9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700" b="0" i="0" u="none" strike="noStrike" kern="0" cap="none" spc="0" normalizeH="0" baseline="0" noProof="0" dirty="0">
                  <a:ln>
                    <a:noFill/>
                  </a:ln>
                  <a:solidFill>
                    <a:srgbClr val="D53DD0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1BB2862-67F6-414A-9C1F-1A6105AFB258}"/>
              </a:ext>
            </a:extLst>
          </p:cNvPr>
          <p:cNvGrpSpPr/>
          <p:nvPr/>
        </p:nvGrpSpPr>
        <p:grpSpPr>
          <a:xfrm>
            <a:off x="6668957" y="3537249"/>
            <a:ext cx="4683327" cy="1121551"/>
            <a:chOff x="6668957" y="3537249"/>
            <a:chExt cx="4683327" cy="1121551"/>
          </a:xfrm>
        </p:grpSpPr>
        <p:sp>
          <p:nvSpPr>
            <p:cNvPr id="48" name="Freeform 191">
              <a:extLst>
                <a:ext uri="{FF2B5EF4-FFF2-40B4-BE49-F238E27FC236}">
                  <a16:creationId xmlns="" xmlns:a16="http://schemas.microsoft.com/office/drawing/2014/main" id="{3ACF0A19-72F9-4561-AA0F-1F6A56A3C9D4}"/>
                </a:ext>
              </a:extLst>
            </p:cNvPr>
            <p:cNvSpPr/>
            <p:nvPr/>
          </p:nvSpPr>
          <p:spPr>
            <a:xfrm>
              <a:off x="6668957" y="3537249"/>
              <a:ext cx="4683327" cy="1121551"/>
            </a:xfrm>
            <a:custGeom>
              <a:avLst/>
              <a:gdLst>
                <a:gd name="connsiteX0" fmla="*/ 21600 w 21600"/>
                <a:gd name="connsiteY0" fmla="*/ 10913 h 21710"/>
                <a:gd name="connsiteX1" fmla="*/ 19028 w 21600"/>
                <a:gd name="connsiteY1" fmla="*/ 21710 h 21710"/>
                <a:gd name="connsiteX2" fmla="*/ 19026 w 21600"/>
                <a:gd name="connsiteY2" fmla="*/ 21710 h 21710"/>
                <a:gd name="connsiteX3" fmla="*/ 0 w 21600"/>
                <a:gd name="connsiteY3" fmla="*/ 21710 h 21710"/>
                <a:gd name="connsiteX4" fmla="*/ 4252 w 21600"/>
                <a:gd name="connsiteY4" fmla="*/ 1153 h 21710"/>
                <a:gd name="connsiteX5" fmla="*/ 8648 w 21600"/>
                <a:gd name="connsiteY5" fmla="*/ 112 h 21710"/>
                <a:gd name="connsiteX6" fmla="*/ 19025 w 21600"/>
                <a:gd name="connsiteY6" fmla="*/ 112 h 21710"/>
                <a:gd name="connsiteX7" fmla="*/ 21600 w 21600"/>
                <a:gd name="connsiteY7" fmla="*/ 10909 h 21710"/>
                <a:gd name="connsiteX8" fmla="*/ 21600 w 21600"/>
                <a:gd name="connsiteY8" fmla="*/ 10913 h 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710" extrusionOk="0">
                  <a:moveTo>
                    <a:pt x="21600" y="10913"/>
                  </a:moveTo>
                  <a:cubicBezTo>
                    <a:pt x="21600" y="16876"/>
                    <a:pt x="20448" y="21710"/>
                    <a:pt x="19028" y="21710"/>
                  </a:cubicBezTo>
                  <a:lnTo>
                    <a:pt x="19026" y="21710"/>
                  </a:lnTo>
                  <a:lnTo>
                    <a:pt x="0" y="21710"/>
                  </a:lnTo>
                  <a:cubicBezTo>
                    <a:pt x="2289" y="9319"/>
                    <a:pt x="2530" y="3404"/>
                    <a:pt x="4252" y="1153"/>
                  </a:cubicBezTo>
                  <a:cubicBezTo>
                    <a:pt x="5521" y="-507"/>
                    <a:pt x="8625" y="112"/>
                    <a:pt x="8648" y="112"/>
                  </a:cubicBezTo>
                  <a:lnTo>
                    <a:pt x="19025" y="112"/>
                  </a:lnTo>
                  <a:cubicBezTo>
                    <a:pt x="20447" y="110"/>
                    <a:pt x="21599" y="4944"/>
                    <a:pt x="21600" y="10909"/>
                  </a:cubicBezTo>
                  <a:lnTo>
                    <a:pt x="21600" y="10913"/>
                  </a:lnTo>
                  <a:close/>
                </a:path>
              </a:pathLst>
            </a:custGeom>
            <a:solidFill>
              <a:srgbClr val="AE5AEA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hangingPunct="0"/>
              <a:endParaRPr sz="1200" kern="0" dirty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3" name="Freeform 198">
              <a:extLst>
                <a:ext uri="{FF2B5EF4-FFF2-40B4-BE49-F238E27FC236}">
                  <a16:creationId xmlns="" xmlns:a16="http://schemas.microsoft.com/office/drawing/2014/main" id="{1EAF0A1F-5494-4C16-9CC4-61A802C46446}"/>
                </a:ext>
              </a:extLst>
            </p:cNvPr>
            <p:cNvSpPr/>
            <p:nvPr/>
          </p:nvSpPr>
          <p:spPr>
            <a:xfrm>
              <a:off x="10365605" y="3632590"/>
              <a:ext cx="868045" cy="868044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419100" dist="466023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8" name="TextBox 52">
              <a:extLst>
                <a:ext uri="{FF2B5EF4-FFF2-40B4-BE49-F238E27FC236}">
                  <a16:creationId xmlns="" xmlns:a16="http://schemas.microsoft.com/office/drawing/2014/main" id="{5906E7BB-4F9E-4020-8C7A-285A2ED07191}"/>
                </a:ext>
              </a:extLst>
            </p:cNvPr>
            <p:cNvSpPr txBox="1"/>
            <p:nvPr/>
          </p:nvSpPr>
          <p:spPr>
            <a:xfrm>
              <a:off x="7326086" y="3856393"/>
              <a:ext cx="3039972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</a:rPr>
                <a:t>I-94 form</a:t>
              </a:r>
              <a:endParaRPr kern="0" dirty="0">
                <a:solidFill>
                  <a:srgbClr val="FFFFFF"/>
                </a:solidFill>
                <a:sym typeface="Avenir Next"/>
              </a:endParaRPr>
            </a:p>
          </p:txBody>
        </p:sp>
        <p:sp>
          <p:nvSpPr>
            <p:cNvPr id="62" name="TextBox 34">
              <a:extLst>
                <a:ext uri="{FF2B5EF4-FFF2-40B4-BE49-F238E27FC236}">
                  <a16:creationId xmlns="" xmlns:a16="http://schemas.microsoft.com/office/drawing/2014/main" id="{45264E76-CCA9-4B9A-930C-3874E62C5638}"/>
                </a:ext>
              </a:extLst>
            </p:cNvPr>
            <p:cNvSpPr txBox="1"/>
            <p:nvPr/>
          </p:nvSpPr>
          <p:spPr>
            <a:xfrm>
              <a:off x="10466264" y="3647713"/>
              <a:ext cx="666726" cy="815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700">
                  <a:solidFill>
                    <a:srgbClr val="7EC43A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700" b="0" i="0" u="none" strike="noStrike" kern="0" cap="none" spc="0" normalizeH="0" baseline="0" noProof="0" dirty="0">
                  <a:ln>
                    <a:noFill/>
                  </a:ln>
                  <a:solidFill>
                    <a:srgbClr val="AE5AEA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B410579-E629-45DC-8753-418670B38CE3}"/>
              </a:ext>
            </a:extLst>
          </p:cNvPr>
          <p:cNvGrpSpPr/>
          <p:nvPr/>
        </p:nvGrpSpPr>
        <p:grpSpPr>
          <a:xfrm>
            <a:off x="6674069" y="5008997"/>
            <a:ext cx="4683327" cy="1121551"/>
            <a:chOff x="6674069" y="5008997"/>
            <a:chExt cx="4683327" cy="1121551"/>
          </a:xfrm>
        </p:grpSpPr>
        <p:sp>
          <p:nvSpPr>
            <p:cNvPr id="46" name="Freeform 191">
              <a:extLst>
                <a:ext uri="{FF2B5EF4-FFF2-40B4-BE49-F238E27FC236}">
                  <a16:creationId xmlns="" xmlns:a16="http://schemas.microsoft.com/office/drawing/2014/main" id="{2EC6C5E0-3365-493B-AA9C-D4817274DD37}"/>
                </a:ext>
              </a:extLst>
            </p:cNvPr>
            <p:cNvSpPr/>
            <p:nvPr/>
          </p:nvSpPr>
          <p:spPr>
            <a:xfrm>
              <a:off x="6674069" y="5008997"/>
              <a:ext cx="4683327" cy="1121551"/>
            </a:xfrm>
            <a:custGeom>
              <a:avLst/>
              <a:gdLst>
                <a:gd name="connsiteX0" fmla="*/ 21600 w 21600"/>
                <a:gd name="connsiteY0" fmla="*/ 10913 h 21710"/>
                <a:gd name="connsiteX1" fmla="*/ 19028 w 21600"/>
                <a:gd name="connsiteY1" fmla="*/ 21710 h 21710"/>
                <a:gd name="connsiteX2" fmla="*/ 19026 w 21600"/>
                <a:gd name="connsiteY2" fmla="*/ 21710 h 21710"/>
                <a:gd name="connsiteX3" fmla="*/ 0 w 21600"/>
                <a:gd name="connsiteY3" fmla="*/ 21710 h 21710"/>
                <a:gd name="connsiteX4" fmla="*/ 4252 w 21600"/>
                <a:gd name="connsiteY4" fmla="*/ 1153 h 21710"/>
                <a:gd name="connsiteX5" fmla="*/ 8648 w 21600"/>
                <a:gd name="connsiteY5" fmla="*/ 112 h 21710"/>
                <a:gd name="connsiteX6" fmla="*/ 19025 w 21600"/>
                <a:gd name="connsiteY6" fmla="*/ 112 h 21710"/>
                <a:gd name="connsiteX7" fmla="*/ 21600 w 21600"/>
                <a:gd name="connsiteY7" fmla="*/ 10909 h 21710"/>
                <a:gd name="connsiteX8" fmla="*/ 21600 w 21600"/>
                <a:gd name="connsiteY8" fmla="*/ 10913 h 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710" extrusionOk="0">
                  <a:moveTo>
                    <a:pt x="21600" y="10913"/>
                  </a:moveTo>
                  <a:cubicBezTo>
                    <a:pt x="21600" y="16876"/>
                    <a:pt x="20448" y="21710"/>
                    <a:pt x="19028" y="21710"/>
                  </a:cubicBezTo>
                  <a:lnTo>
                    <a:pt x="19026" y="21710"/>
                  </a:lnTo>
                  <a:lnTo>
                    <a:pt x="0" y="21710"/>
                  </a:lnTo>
                  <a:cubicBezTo>
                    <a:pt x="2289" y="9319"/>
                    <a:pt x="2530" y="3404"/>
                    <a:pt x="4252" y="1153"/>
                  </a:cubicBezTo>
                  <a:cubicBezTo>
                    <a:pt x="5521" y="-507"/>
                    <a:pt x="8625" y="112"/>
                    <a:pt x="8648" y="112"/>
                  </a:cubicBezTo>
                  <a:lnTo>
                    <a:pt x="19025" y="112"/>
                  </a:lnTo>
                  <a:cubicBezTo>
                    <a:pt x="20447" y="110"/>
                    <a:pt x="21599" y="4944"/>
                    <a:pt x="21600" y="10909"/>
                  </a:cubicBezTo>
                  <a:lnTo>
                    <a:pt x="21600" y="10913"/>
                  </a:lnTo>
                  <a:close/>
                </a:path>
              </a:pathLst>
            </a:custGeom>
            <a:solidFill>
              <a:srgbClr val="C34BE0"/>
            </a:solidFill>
            <a:ln w="19050" cap="rnd" cmpd="sng" algn="ctr">
              <a:noFill/>
              <a:prstDash val="solid"/>
            </a:ln>
            <a:effectLst/>
          </p:spPr>
          <p:txBody>
            <a:bodyPr spcFirstLastPara="0" vert="horz" wrap="square" lIns="120650" tIns="241300" rIns="120650" bIns="241300" numCol="1" spcCol="1270" anchor="ctr" anchorCtr="0">
              <a:noAutofit/>
            </a:bodyPr>
            <a:lstStyle/>
            <a:p>
              <a:endParaRPr dirty="0">
                <a:sym typeface="Avenir Next"/>
              </a:endParaRPr>
            </a:p>
          </p:txBody>
        </p:sp>
        <p:sp>
          <p:nvSpPr>
            <p:cNvPr id="52" name="Freeform 196">
              <a:extLst>
                <a:ext uri="{FF2B5EF4-FFF2-40B4-BE49-F238E27FC236}">
                  <a16:creationId xmlns="" xmlns:a16="http://schemas.microsoft.com/office/drawing/2014/main" id="{1EAE25C6-4068-4687-884B-A9413CA869E3}"/>
                </a:ext>
              </a:extLst>
            </p:cNvPr>
            <p:cNvSpPr/>
            <p:nvPr/>
          </p:nvSpPr>
          <p:spPr>
            <a:xfrm>
              <a:off x="10366058" y="5135975"/>
              <a:ext cx="867592" cy="86759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419100" dist="466023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9" name="TextBox 52">
              <a:extLst>
                <a:ext uri="{FF2B5EF4-FFF2-40B4-BE49-F238E27FC236}">
                  <a16:creationId xmlns="" xmlns:a16="http://schemas.microsoft.com/office/drawing/2014/main" id="{F2974A84-896F-4036-98F4-BCE76D76E440}"/>
                </a:ext>
              </a:extLst>
            </p:cNvPr>
            <p:cNvSpPr txBox="1"/>
            <p:nvPr/>
          </p:nvSpPr>
          <p:spPr>
            <a:xfrm>
              <a:off x="7348096" y="5321815"/>
              <a:ext cx="3125089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Driver’s license</a:t>
              </a:r>
            </a:p>
          </p:txBody>
        </p:sp>
        <p:sp>
          <p:nvSpPr>
            <p:cNvPr id="63" name="TextBox 34">
              <a:extLst>
                <a:ext uri="{FF2B5EF4-FFF2-40B4-BE49-F238E27FC236}">
                  <a16:creationId xmlns="" xmlns:a16="http://schemas.microsoft.com/office/drawing/2014/main" id="{9F18A05C-704B-4FF0-B3E6-E2E73F043B03}"/>
                </a:ext>
              </a:extLst>
            </p:cNvPr>
            <p:cNvSpPr txBox="1"/>
            <p:nvPr/>
          </p:nvSpPr>
          <p:spPr>
            <a:xfrm>
              <a:off x="10466264" y="5187964"/>
              <a:ext cx="666726" cy="815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700">
                  <a:solidFill>
                    <a:srgbClr val="FFB20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700" b="0" i="0" u="none" strike="noStrike" kern="0" cap="none" spc="0" normalizeH="0" baseline="0" noProof="0" dirty="0">
                  <a:ln>
                    <a:noFill/>
                  </a:ln>
                  <a:solidFill>
                    <a:srgbClr val="C34BE0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408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A8948D4-AA09-4882-8044-0FB7C7C59B28}"/>
              </a:ext>
            </a:extLst>
          </p:cNvPr>
          <p:cNvGrpSpPr/>
          <p:nvPr/>
        </p:nvGrpSpPr>
        <p:grpSpPr>
          <a:xfrm>
            <a:off x="5805620" y="1262743"/>
            <a:ext cx="6008972" cy="1089731"/>
            <a:chOff x="5805620" y="1262743"/>
            <a:chExt cx="6008972" cy="1089731"/>
          </a:xfrm>
        </p:grpSpPr>
        <p:sp>
          <p:nvSpPr>
            <p:cNvPr id="64" name="Rectangle 7">
              <a:extLst>
                <a:ext uri="{FF2B5EF4-FFF2-40B4-BE49-F238E27FC236}">
                  <a16:creationId xmlns="" xmlns:a16="http://schemas.microsoft.com/office/drawing/2014/main" id="{2932036E-B2AF-4A84-BBBF-4EC80216096A}"/>
                </a:ext>
              </a:extLst>
            </p:cNvPr>
            <p:cNvSpPr/>
            <p:nvPr/>
          </p:nvSpPr>
          <p:spPr>
            <a:xfrm>
              <a:off x="5805620" y="1262743"/>
              <a:ext cx="6008972" cy="108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44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30CC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65" name="TextBox 52">
              <a:extLst>
                <a:ext uri="{FF2B5EF4-FFF2-40B4-BE49-F238E27FC236}">
                  <a16:creationId xmlns="" xmlns:a16="http://schemas.microsoft.com/office/drawing/2014/main" id="{6C7F7973-718C-47DF-8A9D-EF76E0FCF449}"/>
                </a:ext>
              </a:extLst>
            </p:cNvPr>
            <p:cNvSpPr txBox="1"/>
            <p:nvPr/>
          </p:nvSpPr>
          <p:spPr>
            <a:xfrm>
              <a:off x="8181422" y="1589423"/>
              <a:ext cx="3463130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anywhere on AOR</a:t>
              </a:r>
              <a:endParaRPr sz="2400" kern="0" dirty="0">
                <a:solidFill>
                  <a:srgbClr val="FFFFFF"/>
                </a:solidFill>
                <a:sym typeface="Avenir Next"/>
              </a:endParaRPr>
            </a:p>
          </p:txBody>
        </p:sp>
        <p:sp>
          <p:nvSpPr>
            <p:cNvPr id="66" name="TextBox 34">
              <a:extLst>
                <a:ext uri="{FF2B5EF4-FFF2-40B4-BE49-F238E27FC236}">
                  <a16:creationId xmlns="" xmlns:a16="http://schemas.microsoft.com/office/drawing/2014/main" id="{65E668E6-216A-4C95-B4A5-7766F5FBF485}"/>
                </a:ext>
              </a:extLst>
            </p:cNvPr>
            <p:cNvSpPr txBox="1"/>
            <p:nvPr/>
          </p:nvSpPr>
          <p:spPr>
            <a:xfrm>
              <a:off x="7607044" y="1465692"/>
              <a:ext cx="647315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6872BD2-2FB8-48FF-9084-E057786F5525}"/>
              </a:ext>
            </a:extLst>
          </p:cNvPr>
          <p:cNvGrpSpPr/>
          <p:nvPr/>
        </p:nvGrpSpPr>
        <p:grpSpPr>
          <a:xfrm>
            <a:off x="5801202" y="2532976"/>
            <a:ext cx="6013261" cy="1091312"/>
            <a:chOff x="5801202" y="2532976"/>
            <a:chExt cx="6013261" cy="1091312"/>
          </a:xfrm>
        </p:grpSpPr>
        <p:sp>
          <p:nvSpPr>
            <p:cNvPr id="56" name="Rectangle 7">
              <a:extLst>
                <a:ext uri="{FF2B5EF4-FFF2-40B4-BE49-F238E27FC236}">
                  <a16:creationId xmlns="" xmlns:a16="http://schemas.microsoft.com/office/drawing/2014/main" id="{5113B6FB-3A49-4471-867E-3E1E1C7681BE}"/>
                </a:ext>
              </a:extLst>
            </p:cNvPr>
            <p:cNvSpPr/>
            <p:nvPr/>
          </p:nvSpPr>
          <p:spPr>
            <a:xfrm>
              <a:off x="5801202" y="2532976"/>
              <a:ext cx="6013261" cy="109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44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D8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67" name="TextBox 52">
              <a:extLst>
                <a:ext uri="{FF2B5EF4-FFF2-40B4-BE49-F238E27FC236}">
                  <a16:creationId xmlns="" xmlns:a16="http://schemas.microsoft.com/office/drawing/2014/main" id="{12CCA260-2D17-4870-B1EE-94FD49BE132E}"/>
                </a:ext>
              </a:extLst>
            </p:cNvPr>
            <p:cNvSpPr txBox="1"/>
            <p:nvPr/>
          </p:nvSpPr>
          <p:spPr>
            <a:xfrm>
              <a:off x="8327738" y="2679497"/>
              <a:ext cx="3170499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on the top of first page of AOR </a:t>
              </a:r>
              <a:endParaRPr sz="2400" kern="0" dirty="0">
                <a:solidFill>
                  <a:srgbClr val="FFFFFF"/>
                </a:solidFill>
                <a:sym typeface="Avenir Nex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0EFBDB10-190C-4C4C-A58E-D933EBAC3652}"/>
                </a:ext>
              </a:extLst>
            </p:cNvPr>
            <p:cNvSpPr txBox="1"/>
            <p:nvPr/>
          </p:nvSpPr>
          <p:spPr>
            <a:xfrm>
              <a:off x="7600219" y="2722765"/>
              <a:ext cx="647315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17230CD-A72D-4127-96EB-7D806A346996}"/>
              </a:ext>
            </a:extLst>
          </p:cNvPr>
          <p:cNvGrpSpPr/>
          <p:nvPr/>
        </p:nvGrpSpPr>
        <p:grpSpPr>
          <a:xfrm>
            <a:off x="5801202" y="3783034"/>
            <a:ext cx="6008972" cy="1091312"/>
            <a:chOff x="5801202" y="3783034"/>
            <a:chExt cx="6008972" cy="1091312"/>
          </a:xfrm>
        </p:grpSpPr>
        <p:sp>
          <p:nvSpPr>
            <p:cNvPr id="55" name="Rectangle 7">
              <a:extLst>
                <a:ext uri="{FF2B5EF4-FFF2-40B4-BE49-F238E27FC236}">
                  <a16:creationId xmlns="" xmlns:a16="http://schemas.microsoft.com/office/drawing/2014/main" id="{42860B9E-0718-4364-83FC-CA788F497595}"/>
                </a:ext>
              </a:extLst>
            </p:cNvPr>
            <p:cNvSpPr/>
            <p:nvPr/>
          </p:nvSpPr>
          <p:spPr>
            <a:xfrm>
              <a:off x="5801202" y="3783034"/>
              <a:ext cx="6008972" cy="109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44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39D3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69" name="TextBox 52">
              <a:extLst>
                <a:ext uri="{FF2B5EF4-FFF2-40B4-BE49-F238E27FC236}">
                  <a16:creationId xmlns="" xmlns:a16="http://schemas.microsoft.com/office/drawing/2014/main" id="{E7C85756-52B2-40CE-B64C-D13ABA13EA18}"/>
                </a:ext>
              </a:extLst>
            </p:cNvPr>
            <p:cNvSpPr txBox="1"/>
            <p:nvPr/>
          </p:nvSpPr>
          <p:spPr>
            <a:xfrm>
              <a:off x="8543742" y="4039713"/>
              <a:ext cx="2654804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on the second page</a:t>
              </a:r>
              <a:endParaRPr sz="2400" kern="0" dirty="0">
                <a:solidFill>
                  <a:srgbClr val="FFFFFF"/>
                </a:solidFill>
                <a:sym typeface="Avenir Next"/>
              </a:endParaRPr>
            </a:p>
          </p:txBody>
        </p:sp>
        <p:sp>
          <p:nvSpPr>
            <p:cNvPr id="70" name="TextBox 34">
              <a:extLst>
                <a:ext uri="{FF2B5EF4-FFF2-40B4-BE49-F238E27FC236}">
                  <a16:creationId xmlns="" xmlns:a16="http://schemas.microsoft.com/office/drawing/2014/main" id="{67A9C2C5-8828-4005-8A37-EFD02AFDF8F8}"/>
                </a:ext>
              </a:extLst>
            </p:cNvPr>
            <p:cNvSpPr txBox="1"/>
            <p:nvPr/>
          </p:nvSpPr>
          <p:spPr>
            <a:xfrm>
              <a:off x="7623134" y="4009321"/>
              <a:ext cx="647315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7042822-5FCF-427E-82C5-D04995EA8F59}"/>
              </a:ext>
            </a:extLst>
          </p:cNvPr>
          <p:cNvGrpSpPr/>
          <p:nvPr/>
        </p:nvGrpSpPr>
        <p:grpSpPr>
          <a:xfrm>
            <a:off x="5801202" y="5070363"/>
            <a:ext cx="6013261" cy="1091313"/>
            <a:chOff x="5801202" y="5070363"/>
            <a:chExt cx="6013261" cy="1091313"/>
          </a:xfrm>
        </p:grpSpPr>
        <p:sp>
          <p:nvSpPr>
            <p:cNvPr id="39" name="Rectangle 7">
              <a:extLst>
                <a:ext uri="{FF2B5EF4-FFF2-40B4-BE49-F238E27FC236}">
                  <a16:creationId xmlns="" xmlns:a16="http://schemas.microsoft.com/office/drawing/2014/main" id="{5D87384C-658A-434C-A39D-6D2B78F40A20}"/>
                </a:ext>
              </a:extLst>
            </p:cNvPr>
            <p:cNvSpPr/>
            <p:nvPr/>
          </p:nvSpPr>
          <p:spPr>
            <a:xfrm>
              <a:off x="5801202" y="5070363"/>
              <a:ext cx="6013261" cy="109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443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A6DC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71" name="TextBox 52">
              <a:extLst>
                <a:ext uri="{FF2B5EF4-FFF2-40B4-BE49-F238E27FC236}">
                  <a16:creationId xmlns="" xmlns:a16="http://schemas.microsoft.com/office/drawing/2014/main" id="{88882FD9-C1D5-450B-9278-FF25543BA7CD}"/>
                </a:ext>
              </a:extLst>
            </p:cNvPr>
            <p:cNvSpPr txBox="1"/>
            <p:nvPr/>
          </p:nvSpPr>
          <p:spPr>
            <a:xfrm>
              <a:off x="8327738" y="5229946"/>
              <a:ext cx="3293000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Pre-case ID is not mandatory</a:t>
              </a:r>
              <a:endParaRPr sz="2400" kern="0" dirty="0">
                <a:solidFill>
                  <a:srgbClr val="FFFFFF"/>
                </a:solidFill>
                <a:sym typeface="Avenir Next"/>
              </a:endParaRPr>
            </a:p>
          </p:txBody>
        </p:sp>
        <p:sp>
          <p:nvSpPr>
            <p:cNvPr id="72" name="TextBox 34">
              <a:extLst>
                <a:ext uri="{FF2B5EF4-FFF2-40B4-BE49-F238E27FC236}">
                  <a16:creationId xmlns="" xmlns:a16="http://schemas.microsoft.com/office/drawing/2014/main" id="{B1BD696C-F24B-4DF6-ADCD-EAF158B6A351}"/>
                </a:ext>
              </a:extLst>
            </p:cNvPr>
            <p:cNvSpPr txBox="1"/>
            <p:nvPr/>
          </p:nvSpPr>
          <p:spPr>
            <a:xfrm>
              <a:off x="7616309" y="5281136"/>
              <a:ext cx="647315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D</a:t>
              </a:r>
            </a:p>
          </p:txBody>
        </p:sp>
      </p:grpSp>
      <p:sp>
        <p:nvSpPr>
          <p:cNvPr id="73" name="Title 1">
            <a:extLst>
              <a:ext uri="{FF2B5EF4-FFF2-40B4-BE49-F238E27FC236}">
                <a16:creationId xmlns="" xmlns:a16="http://schemas.microsoft.com/office/drawing/2014/main" id="{51C35511-5463-499E-A390-C8B49E1B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62" y="2253604"/>
            <a:ext cx="4843547" cy="2699396"/>
          </a:xfrm>
        </p:spPr>
        <p:txBody>
          <a:bodyPr>
            <a:normAutofit/>
          </a:bodyPr>
          <a:lstStyle/>
          <a:p>
            <a:pPr algn="ctr"/>
            <a:r>
              <a:rPr lang="en-GB" sz="4900" b="1" dirty="0">
                <a:solidFill>
                  <a:srgbClr val="0033A0"/>
                </a:solidFill>
                <a:latin typeface="+mn-lt"/>
              </a:rPr>
              <a:t>Question 2.</a:t>
            </a:r>
            <a:r>
              <a:rPr lang="en-GB" sz="5400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GB" sz="5400" b="1" dirty="0">
                <a:solidFill>
                  <a:srgbClr val="0033A0"/>
                </a:solidFill>
                <a:latin typeface="+mn-lt"/>
              </a:rPr>
            </a:br>
            <a:r>
              <a:rPr lang="en-US" b="1" dirty="0">
                <a:solidFill>
                  <a:srgbClr val="0033A0"/>
                </a:solidFill>
                <a:latin typeface="+mn-lt"/>
              </a:rPr>
              <a:t>Where should the Pre-case ID be put on AOR? </a:t>
            </a: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721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65BA3E43-935D-4A9B-A83D-4568E3B5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02" y="1358207"/>
            <a:ext cx="4872007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3.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9270A4-4791-44B4-8191-1E5CE42D21AD}"/>
              </a:ext>
            </a:extLst>
          </p:cNvPr>
          <p:cNvSpPr/>
          <p:nvPr/>
        </p:nvSpPr>
        <p:spPr>
          <a:xfrm>
            <a:off x="1065508" y="2574517"/>
            <a:ext cx="3701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A0"/>
                </a:solidFill>
              </a:rPr>
              <a:t>What should be done to add PA’s mother-in-law to the case?</a:t>
            </a:r>
            <a:endParaRPr 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66A5619-5557-4225-B99E-8084FC1CC425}"/>
              </a:ext>
            </a:extLst>
          </p:cNvPr>
          <p:cNvGrpSpPr/>
          <p:nvPr/>
        </p:nvGrpSpPr>
        <p:grpSpPr>
          <a:xfrm>
            <a:off x="6037915" y="1337662"/>
            <a:ext cx="4975821" cy="4535102"/>
            <a:chOff x="6037915" y="1337662"/>
            <a:chExt cx="4975821" cy="45351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C69EFFD-7AD5-47AA-9ED8-2E672F7D58F3}"/>
                </a:ext>
              </a:extLst>
            </p:cNvPr>
            <p:cNvSpPr/>
            <p:nvPr/>
          </p:nvSpPr>
          <p:spPr>
            <a:xfrm>
              <a:off x="6037915" y="1337662"/>
              <a:ext cx="2417890" cy="2191351"/>
            </a:xfrm>
            <a:prstGeom prst="roundRect">
              <a:avLst/>
            </a:prstGeom>
            <a:solidFill>
              <a:srgbClr val="925DF1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0650" tIns="241300" rIns="120650" bIns="241300" numCol="1" spcCol="1270" anchor="ctr" anchorCtr="0"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File New AOR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38F485B9-54E2-4069-9BF8-E3C89BB1CB62}"/>
                </a:ext>
              </a:extLst>
            </p:cNvPr>
            <p:cNvSpPr/>
            <p:nvPr/>
          </p:nvSpPr>
          <p:spPr>
            <a:xfrm>
              <a:off x="8595846" y="1337662"/>
              <a:ext cx="2417890" cy="2191351"/>
            </a:xfrm>
            <a:prstGeom prst="roundRect">
              <a:avLst/>
            </a:prstGeom>
            <a:solidFill>
              <a:srgbClr val="AE5AEA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lang="en-US" sz="1200" kern="0" dirty="0">
                <a:solidFill>
                  <a:srgbClr val="FFFFFF"/>
                </a:solidFill>
                <a:latin typeface="Avenir Next"/>
              </a:endParaRPr>
            </a:p>
            <a:p>
              <a:pPr algn="ctr" hangingPunct="0"/>
              <a:endParaRPr lang="en-US" sz="1200" kern="0" dirty="0">
                <a:solidFill>
                  <a:srgbClr val="FFFFFF"/>
                </a:solidFill>
                <a:latin typeface="Avenir Next"/>
              </a:endParaRPr>
            </a:p>
            <a:p>
              <a:pPr algn="ctr" hangingPunct="0"/>
              <a:endParaRPr lang="en-US" sz="1200" kern="0" dirty="0">
                <a:solidFill>
                  <a:srgbClr val="FFFFFF"/>
                </a:solidFill>
                <a:latin typeface="Avenir Next"/>
              </a:endParaRPr>
            </a:p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</a:rPr>
                <a:t>File Corrected AOR 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2FAA3BDA-B2C3-4EAD-87A9-C02B5812289A}"/>
                </a:ext>
              </a:extLst>
            </p:cNvPr>
            <p:cNvSpPr/>
            <p:nvPr/>
          </p:nvSpPr>
          <p:spPr>
            <a:xfrm>
              <a:off x="6037915" y="3670986"/>
              <a:ext cx="2417890" cy="2191351"/>
            </a:xfrm>
            <a:prstGeom prst="roundRect">
              <a:avLst/>
            </a:prstGeom>
            <a:solidFill>
              <a:srgbClr val="BC1C98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r>
                <a:rPr lang="en-US" sz="2400" dirty="0">
                  <a:solidFill>
                    <a:srgbClr val="FFFFFF"/>
                  </a:solidFill>
                </a:rPr>
                <a:t>File Amended AOR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4A2DC633-14E5-472F-B4D8-B05F3360B157}"/>
                </a:ext>
              </a:extLst>
            </p:cNvPr>
            <p:cNvSpPr/>
            <p:nvPr/>
          </p:nvSpPr>
          <p:spPr>
            <a:xfrm>
              <a:off x="8595846" y="3681413"/>
              <a:ext cx="2417890" cy="2191351"/>
            </a:xfrm>
            <a:prstGeom prst="roundRect">
              <a:avLst/>
            </a:prstGeom>
            <a:solidFill>
              <a:srgbClr val="6428AA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r>
                <a:rPr lang="en-US" sz="2400" dirty="0">
                  <a:solidFill>
                    <a:srgbClr val="FFFFFF"/>
                  </a:solidFill>
                </a:rPr>
                <a:t>PA should send written request to the RSC </a:t>
              </a:r>
            </a:p>
          </p:txBody>
        </p:sp>
        <p:sp>
          <p:nvSpPr>
            <p:cNvPr id="37" name="Freeform 192">
              <a:extLst>
                <a:ext uri="{FF2B5EF4-FFF2-40B4-BE49-F238E27FC236}">
                  <a16:creationId xmlns="" xmlns:a16="http://schemas.microsoft.com/office/drawing/2014/main" id="{5B765CFC-7DDD-4AF5-BFED-B32F49BA6AB7}"/>
                </a:ext>
              </a:extLst>
            </p:cNvPr>
            <p:cNvSpPr/>
            <p:nvPr/>
          </p:nvSpPr>
          <p:spPr>
            <a:xfrm>
              <a:off x="6096000" y="1358207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8B18CA7-2C8F-4CA8-AAD0-29470EDFAF7C}"/>
                </a:ext>
              </a:extLst>
            </p:cNvPr>
            <p:cNvSpPr txBox="1"/>
            <p:nvPr/>
          </p:nvSpPr>
          <p:spPr>
            <a:xfrm>
              <a:off x="6236285" y="1438285"/>
              <a:ext cx="553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7D39D3"/>
                  </a:solidFill>
                  <a:latin typeface="Arial Rounded MT Bold" panose="020F0704030504030204" pitchFamily="34" charset="0"/>
                </a:rPr>
                <a:t>A</a:t>
              </a:r>
            </a:p>
          </p:txBody>
        </p:sp>
        <p:sp>
          <p:nvSpPr>
            <p:cNvPr id="39" name="Freeform 192">
              <a:extLst>
                <a:ext uri="{FF2B5EF4-FFF2-40B4-BE49-F238E27FC236}">
                  <a16:creationId xmlns="" xmlns:a16="http://schemas.microsoft.com/office/drawing/2014/main" id="{CD8A789C-6FDF-4579-9522-A3093B7DD277}"/>
                </a:ext>
              </a:extLst>
            </p:cNvPr>
            <p:cNvSpPr/>
            <p:nvPr/>
          </p:nvSpPr>
          <p:spPr>
            <a:xfrm>
              <a:off x="8658887" y="1375099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2" name="Freeform 192">
              <a:extLst>
                <a:ext uri="{FF2B5EF4-FFF2-40B4-BE49-F238E27FC236}">
                  <a16:creationId xmlns="" xmlns:a16="http://schemas.microsoft.com/office/drawing/2014/main" id="{F038F198-04B9-45CE-ACCE-DAFB60D710D2}"/>
                </a:ext>
              </a:extLst>
            </p:cNvPr>
            <p:cNvSpPr/>
            <p:nvPr/>
          </p:nvSpPr>
          <p:spPr>
            <a:xfrm>
              <a:off x="6082013" y="3728679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3" name="Freeform 192">
              <a:extLst>
                <a:ext uri="{FF2B5EF4-FFF2-40B4-BE49-F238E27FC236}">
                  <a16:creationId xmlns="" xmlns:a16="http://schemas.microsoft.com/office/drawing/2014/main" id="{496BD2F9-A933-4C2C-9F55-B4ADC22C8DCB}"/>
                </a:ext>
              </a:extLst>
            </p:cNvPr>
            <p:cNvSpPr/>
            <p:nvPr/>
          </p:nvSpPr>
          <p:spPr>
            <a:xfrm>
              <a:off x="8658887" y="3716349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58F4D10-9A4F-427E-AB4A-DA6C5EFD18D1}"/>
                </a:ext>
              </a:extLst>
            </p:cNvPr>
            <p:cNvSpPr txBox="1"/>
            <p:nvPr/>
          </p:nvSpPr>
          <p:spPr>
            <a:xfrm>
              <a:off x="8806434" y="1434024"/>
              <a:ext cx="564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AE5AEA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C6E4FC80-6210-4B21-8C75-F2A11521067B}"/>
                </a:ext>
              </a:extLst>
            </p:cNvPr>
            <p:cNvSpPr txBox="1"/>
            <p:nvPr/>
          </p:nvSpPr>
          <p:spPr>
            <a:xfrm>
              <a:off x="6236285" y="3809918"/>
              <a:ext cx="553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BEFDCAF-D072-4253-91C1-2DF5692A9AB9}"/>
                </a:ext>
              </a:extLst>
            </p:cNvPr>
            <p:cNvSpPr txBox="1"/>
            <p:nvPr/>
          </p:nvSpPr>
          <p:spPr>
            <a:xfrm>
              <a:off x="8785405" y="3796427"/>
              <a:ext cx="564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7030A0"/>
                  </a:solidFill>
                  <a:latin typeface="Arial Rounded MT Bold" panose="020F0704030504030204" pitchFamily="34" charset="0"/>
                </a:rPr>
                <a:t>D</a:t>
              </a:r>
              <a:endParaRPr lang="en-US" sz="6000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87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4A573-167B-40D6-8B15-0D158656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33A0"/>
                </a:solidFill>
              </a:rPr>
              <a:t>Purpose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8470D2-7892-45DD-A4B3-D50D8C954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19809" cy="3880773"/>
          </a:xfrm>
        </p:spPr>
        <p:txBody>
          <a:bodyPr>
            <a:normAutofit/>
          </a:bodyPr>
          <a:lstStyle/>
          <a:p>
            <a:r>
              <a:rPr lang="en-US" sz="2400" dirty="0"/>
              <a:t>Recall changes in application process</a:t>
            </a:r>
          </a:p>
          <a:p>
            <a:r>
              <a:rPr lang="en-US" sz="2400" dirty="0"/>
              <a:t>Refresh key points of Compliant AOR package</a:t>
            </a:r>
          </a:p>
          <a:p>
            <a:r>
              <a:rPr lang="en-US" sz="2400" dirty="0"/>
              <a:t>Review changes in AOR and PQ forms</a:t>
            </a:r>
          </a:p>
          <a:p>
            <a:r>
              <a:rPr lang="en-US" sz="2400" dirty="0"/>
              <a:t>Reiterate the Rejection procedure of non-compliant AORs</a:t>
            </a:r>
          </a:p>
          <a:p>
            <a:r>
              <a:rPr lang="en-US" sz="2400" dirty="0"/>
              <a:t>Let’s practice!</a:t>
            </a:r>
          </a:p>
          <a:p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43B81F6-C42D-4762-B571-696D258773E1}"/>
              </a:ext>
            </a:extLst>
          </p:cNvPr>
          <p:cNvGrpSpPr/>
          <p:nvPr/>
        </p:nvGrpSpPr>
        <p:grpSpPr>
          <a:xfrm>
            <a:off x="881497" y="71471"/>
            <a:ext cx="8298744" cy="407331"/>
            <a:chOff x="838200" y="62652"/>
            <a:chExt cx="8298744" cy="40733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D566CFE-5D04-4A87-B0D3-5FE8AC679839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514" y="62652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3B98F3DC-9B42-485A-8C94-32976BB35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A4C68321-5C11-4A5B-97AC-D0CCEB8EC79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574" y="122138"/>
              <a:ext cx="2071370" cy="316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97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1376738-A89E-4D9A-B48B-9E3AFC55C57C}"/>
              </a:ext>
            </a:extLst>
          </p:cNvPr>
          <p:cNvGrpSpPr/>
          <p:nvPr/>
        </p:nvGrpSpPr>
        <p:grpSpPr>
          <a:xfrm>
            <a:off x="1262244" y="3534059"/>
            <a:ext cx="9069548" cy="2836153"/>
            <a:chOff x="1262244" y="3534059"/>
            <a:chExt cx="9069548" cy="283615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5EDF4A73-50DC-44F8-A735-686575F88ABF}"/>
                </a:ext>
              </a:extLst>
            </p:cNvPr>
            <p:cNvGrpSpPr/>
            <p:nvPr/>
          </p:nvGrpSpPr>
          <p:grpSpPr>
            <a:xfrm>
              <a:off x="1262244" y="3534059"/>
              <a:ext cx="2226239" cy="2836153"/>
              <a:chOff x="1262244" y="3534059"/>
              <a:chExt cx="2226239" cy="28361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ACF7D949-A367-44B1-89ED-9F5BDA99B323}"/>
                  </a:ext>
                </a:extLst>
              </p:cNvPr>
              <p:cNvGrpSpPr/>
              <p:nvPr/>
            </p:nvGrpSpPr>
            <p:grpSpPr>
              <a:xfrm>
                <a:off x="1262244" y="3534059"/>
                <a:ext cx="2226239" cy="2836153"/>
                <a:chOff x="447267" y="1573893"/>
                <a:chExt cx="2195921" cy="2836153"/>
              </a:xfrm>
              <a:solidFill>
                <a:schemeClr val="tx1"/>
              </a:solidFill>
            </p:grpSpPr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3525F3AF-5BA1-4837-BE92-754F2D9CB98A}"/>
                    </a:ext>
                  </a:extLst>
                </p:cNvPr>
                <p:cNvSpPr/>
                <p:nvPr/>
              </p:nvSpPr>
              <p:spPr bwMode="auto">
                <a:xfrm>
                  <a:off x="447267" y="1573893"/>
                  <a:ext cx="134056" cy="2816229"/>
                </a:xfrm>
                <a:prstGeom prst="ellipse">
                  <a:avLst/>
                </a:prstGeom>
                <a:solidFill>
                  <a:srgbClr val="C830CC"/>
                </a:solidFill>
                <a:ln w="19050" cap="rnd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45719" rIns="45719" anchor="ctr"/>
                <a:lstStyle/>
                <a:p>
                  <a:pPr algn="ctr" hangingPunct="0"/>
                  <a:endParaRPr lang="en-US" sz="1200" kern="0" dirty="0">
                    <a:solidFill>
                      <a:srgbClr val="FFFFFF"/>
                    </a:solidFill>
                    <a:latin typeface="Avenir Next"/>
                  </a:endParaRPr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="" xmlns:a16="http://schemas.microsoft.com/office/drawing/2014/main" id="{3999F375-63A5-4D29-9D04-8B4FF39E71F3}"/>
                    </a:ext>
                  </a:extLst>
                </p:cNvPr>
                <p:cNvSpPr/>
                <p:nvPr/>
              </p:nvSpPr>
              <p:spPr bwMode="auto">
                <a:xfrm rot="5400000">
                  <a:off x="162136" y="1928995"/>
                  <a:ext cx="2828043" cy="2134060"/>
                </a:xfrm>
                <a:prstGeom prst="trapezoid">
                  <a:avLst>
                    <a:gd name="adj" fmla="val 10596"/>
                  </a:avLst>
                </a:prstGeom>
                <a:solidFill>
                  <a:srgbClr val="C830CC"/>
                </a:solidFill>
                <a:ln w="19050" cap="rnd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45719" rIns="45719" anchor="ctr"/>
                <a:lstStyle/>
                <a:p>
                  <a:pPr algn="ctr" hangingPunct="0"/>
                  <a:endParaRPr lang="en-US" sz="1200" kern="0" dirty="0">
                    <a:solidFill>
                      <a:srgbClr val="FFFFFF"/>
                    </a:solidFill>
                    <a:latin typeface="Avenir Next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5024560-DC49-447F-BCD0-03BF9F082AC9}"/>
                  </a:ext>
                </a:extLst>
              </p:cNvPr>
              <p:cNvSpPr txBox="1"/>
              <p:nvPr/>
            </p:nvSpPr>
            <p:spPr>
              <a:xfrm>
                <a:off x="2826456" y="5407387"/>
                <a:ext cx="5533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A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B0BC8020-55BB-4D2D-9502-EE330A5953C9}"/>
                  </a:ext>
                </a:extLst>
              </p:cNvPr>
              <p:cNvSpPr txBox="1"/>
              <p:nvPr/>
            </p:nvSpPr>
            <p:spPr>
              <a:xfrm>
                <a:off x="1537721" y="3949284"/>
                <a:ext cx="15309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90 business days</a:t>
                </a: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5055C6C7-7B4C-4E76-9A29-E64F81BFD44C}"/>
                </a:ext>
              </a:extLst>
            </p:cNvPr>
            <p:cNvGrpSpPr/>
            <p:nvPr/>
          </p:nvGrpSpPr>
          <p:grpSpPr>
            <a:xfrm>
              <a:off x="3570561" y="3776267"/>
              <a:ext cx="2217423" cy="2362200"/>
              <a:chOff x="2752204" y="1816101"/>
              <a:chExt cx="2187225" cy="2362200"/>
            </a:xfrm>
            <a:solidFill>
              <a:srgbClr val="4350D8"/>
            </a:solidFill>
          </p:grpSpPr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FE783125-2CA8-460B-8CBD-A0662A18B812}"/>
                  </a:ext>
                </a:extLst>
              </p:cNvPr>
              <p:cNvGrpSpPr/>
              <p:nvPr/>
            </p:nvGrpSpPr>
            <p:grpSpPr>
              <a:xfrm>
                <a:off x="2752204" y="1816101"/>
                <a:ext cx="2187225" cy="2362200"/>
                <a:chOff x="2778075" y="1676400"/>
                <a:chExt cx="2175714" cy="2375539"/>
              </a:xfrm>
              <a:grpFill/>
            </p:grpSpPr>
            <p:sp>
              <p:nvSpPr>
                <p:cNvPr id="47" name="Trapezoid 46">
                  <a:extLst>
                    <a:ext uri="{FF2B5EF4-FFF2-40B4-BE49-F238E27FC236}">
                      <a16:creationId xmlns="" xmlns:a16="http://schemas.microsoft.com/office/drawing/2014/main" id="{884FD188-713A-4326-9C42-904159A8D38A}"/>
                    </a:ext>
                  </a:extLst>
                </p:cNvPr>
                <p:cNvSpPr/>
                <p:nvPr/>
              </p:nvSpPr>
              <p:spPr bwMode="auto">
                <a:xfrm rot="5400000">
                  <a:off x="2706513" y="1800853"/>
                  <a:ext cx="2371724" cy="2122828"/>
                </a:xfrm>
                <a:prstGeom prst="trapezoid">
                  <a:avLst>
                    <a:gd name="adj" fmla="val 10596"/>
                  </a:avLst>
                </a:pr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="" xmlns:a16="http://schemas.microsoft.com/office/drawing/2014/main" id="{3AA800DD-C9AA-475C-900E-3E0932DB71A0}"/>
                    </a:ext>
                  </a:extLst>
                </p:cNvPr>
                <p:cNvSpPr/>
                <p:nvPr/>
              </p:nvSpPr>
              <p:spPr bwMode="auto">
                <a:xfrm>
                  <a:off x="2778075" y="1676400"/>
                  <a:ext cx="105229" cy="2375539"/>
                </a:xfrm>
                <a:prstGeom prst="ellipse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DDA1381E-919B-478A-AF28-FE49A4C72578}"/>
                  </a:ext>
                </a:extLst>
              </p:cNvPr>
              <p:cNvSpPr txBox="1"/>
              <p:nvPr/>
            </p:nvSpPr>
            <p:spPr>
              <a:xfrm>
                <a:off x="3034634" y="2106822"/>
                <a:ext cx="1510051" cy="14465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90 calendar days</a:t>
                </a: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11F2B432-91CF-40C8-AA43-45167292FEF5}"/>
                  </a:ext>
                </a:extLst>
              </p:cNvPr>
              <p:cNvSpPr txBox="1"/>
              <p:nvPr/>
            </p:nvSpPr>
            <p:spPr>
              <a:xfrm>
                <a:off x="4314726" y="3248306"/>
                <a:ext cx="545821" cy="7078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B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C9EF18B-8639-47B2-BBA1-A89A3C81F153}"/>
                </a:ext>
              </a:extLst>
            </p:cNvPr>
            <p:cNvGrpSpPr/>
            <p:nvPr/>
          </p:nvGrpSpPr>
          <p:grpSpPr>
            <a:xfrm>
              <a:off x="5851819" y="4023917"/>
              <a:ext cx="2215213" cy="1898650"/>
              <a:chOff x="5027442" y="2063751"/>
              <a:chExt cx="2185045" cy="1898650"/>
            </a:xfrm>
            <a:solidFill>
              <a:srgbClr val="7D39D3"/>
            </a:solidFill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82BCFD23-AE81-4BD5-9096-853AA009F4FB}"/>
                  </a:ext>
                </a:extLst>
              </p:cNvPr>
              <p:cNvGrpSpPr/>
              <p:nvPr/>
            </p:nvGrpSpPr>
            <p:grpSpPr>
              <a:xfrm>
                <a:off x="5027442" y="2063751"/>
                <a:ext cx="2185045" cy="1898650"/>
                <a:chOff x="5041340" y="1924050"/>
                <a:chExt cx="2173546" cy="1924689"/>
              </a:xfrm>
              <a:grpFill/>
            </p:grpSpPr>
            <p:sp>
              <p:nvSpPr>
                <p:cNvPr id="53" name="Trapezoid 52">
                  <a:extLst>
                    <a:ext uri="{FF2B5EF4-FFF2-40B4-BE49-F238E27FC236}">
                      <a16:creationId xmlns="" xmlns:a16="http://schemas.microsoft.com/office/drawing/2014/main" id="{E5BB2401-A564-4F1C-906C-970B7776F8F5}"/>
                    </a:ext>
                  </a:extLst>
                </p:cNvPr>
                <p:cNvSpPr/>
                <p:nvPr/>
              </p:nvSpPr>
              <p:spPr bwMode="auto">
                <a:xfrm rot="5400000">
                  <a:off x="5191445" y="1824663"/>
                  <a:ext cx="1924054" cy="2122828"/>
                </a:xfrm>
                <a:prstGeom prst="trapezoid">
                  <a:avLst>
                    <a:gd name="adj" fmla="val 11719"/>
                  </a:avLst>
                </a:pr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="" xmlns:a16="http://schemas.microsoft.com/office/drawing/2014/main" id="{14FB8DAC-BE7F-4782-B64F-A9B1BA265753}"/>
                    </a:ext>
                  </a:extLst>
                </p:cNvPr>
                <p:cNvSpPr/>
                <p:nvPr/>
              </p:nvSpPr>
              <p:spPr bwMode="auto">
                <a:xfrm>
                  <a:off x="5041340" y="1924050"/>
                  <a:ext cx="97993" cy="1924689"/>
                </a:xfrm>
                <a:prstGeom prst="ellipse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935E896-E35B-4FEB-967E-CB1535E6E2A7}"/>
                  </a:ext>
                </a:extLst>
              </p:cNvPr>
              <p:cNvSpPr txBox="1"/>
              <p:nvPr/>
            </p:nvSpPr>
            <p:spPr>
              <a:xfrm>
                <a:off x="6633839" y="3041791"/>
                <a:ext cx="556889" cy="7078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EB11E64B-D7C4-4209-977F-98851934BE36}"/>
                  </a:ext>
                </a:extLst>
              </p:cNvPr>
              <p:cNvSpPr txBox="1"/>
              <p:nvPr/>
            </p:nvSpPr>
            <p:spPr>
              <a:xfrm>
                <a:off x="5159644" y="2293059"/>
                <a:ext cx="1510051" cy="14465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60 business days</a:t>
                </a: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D50B79AE-5C29-43A3-A1DB-C0113BA01B5F}"/>
                </a:ext>
              </a:extLst>
            </p:cNvPr>
            <p:cNvGrpSpPr/>
            <p:nvPr/>
          </p:nvGrpSpPr>
          <p:grpSpPr>
            <a:xfrm>
              <a:off x="8125979" y="4262041"/>
              <a:ext cx="2205813" cy="1603024"/>
              <a:chOff x="7301602" y="2301875"/>
              <a:chExt cx="2175773" cy="160302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="" xmlns:a16="http://schemas.microsoft.com/office/drawing/2014/main" id="{0DF8959C-E5CE-44D1-86BA-2CCEFFE073EF}"/>
                  </a:ext>
                </a:extLst>
              </p:cNvPr>
              <p:cNvGrpSpPr/>
              <p:nvPr/>
            </p:nvGrpSpPr>
            <p:grpSpPr>
              <a:xfrm>
                <a:off x="7301602" y="2301875"/>
                <a:ext cx="2175773" cy="1447801"/>
                <a:chOff x="7311127" y="2301875"/>
                <a:chExt cx="2175773" cy="1447801"/>
              </a:xfrm>
            </p:grpSpPr>
            <p:sp>
              <p:nvSpPr>
                <p:cNvPr id="59" name="Trapezoid 58">
                  <a:extLst>
                    <a:ext uri="{FF2B5EF4-FFF2-40B4-BE49-F238E27FC236}">
                      <a16:creationId xmlns="" xmlns:a16="http://schemas.microsoft.com/office/drawing/2014/main" id="{ED35A807-1974-41D6-97AF-1C557B6DA38B}"/>
                    </a:ext>
                  </a:extLst>
                </p:cNvPr>
                <p:cNvSpPr/>
                <p:nvPr/>
              </p:nvSpPr>
              <p:spPr bwMode="auto">
                <a:xfrm rot="5400000">
                  <a:off x="7695971" y="1958748"/>
                  <a:ext cx="1447797" cy="2134060"/>
                </a:xfrm>
                <a:prstGeom prst="trapezoid">
                  <a:avLst>
                    <a:gd name="adj" fmla="val 15516"/>
                  </a:avLst>
                </a:prstGeom>
                <a:solidFill>
                  <a:srgbClr val="4EA6D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="" xmlns:a16="http://schemas.microsoft.com/office/drawing/2014/main" id="{1AB9DBDD-0FB7-4787-A98F-FE5A40645BAE}"/>
                    </a:ext>
                  </a:extLst>
                </p:cNvPr>
                <p:cNvSpPr/>
                <p:nvPr/>
              </p:nvSpPr>
              <p:spPr bwMode="auto">
                <a:xfrm>
                  <a:off x="7311127" y="2301875"/>
                  <a:ext cx="78677" cy="1447800"/>
                </a:xfrm>
                <a:prstGeom prst="ellipse">
                  <a:avLst/>
                </a:prstGeom>
                <a:solidFill>
                  <a:srgbClr val="4EA6DC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07B75380-AA0E-4545-9714-573F6ECD80BF}"/>
                  </a:ext>
                </a:extLst>
              </p:cNvPr>
              <p:cNvSpPr txBox="1"/>
              <p:nvPr/>
            </p:nvSpPr>
            <p:spPr>
              <a:xfrm>
                <a:off x="8845184" y="2820759"/>
                <a:ext cx="5568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D</a:t>
                </a:r>
                <a:endParaRPr lang="en-US" sz="60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CB734CCC-3808-4495-B7E1-3BA5DBD27D20}"/>
                  </a:ext>
                </a:extLst>
              </p:cNvPr>
              <p:cNvSpPr txBox="1"/>
              <p:nvPr/>
            </p:nvSpPr>
            <p:spPr>
              <a:xfrm>
                <a:off x="7443939" y="2458349"/>
                <a:ext cx="151005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60 calendar days</a:t>
                </a: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C1699F35-1786-4066-841C-2CB35184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1295585"/>
            <a:ext cx="10515600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4.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B75125-BBD8-4CB0-B551-E37FB743CBAE}"/>
              </a:ext>
            </a:extLst>
          </p:cNvPr>
          <p:cNvSpPr/>
          <p:nvPr/>
        </p:nvSpPr>
        <p:spPr>
          <a:xfrm>
            <a:off x="1710301" y="2210678"/>
            <a:ext cx="9011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0033A0"/>
                </a:solidFill>
              </a:rPr>
              <a:t>What is the period for RA to submit Corrected AOR as of Rejection letter receipt date?</a:t>
            </a:r>
          </a:p>
        </p:txBody>
      </p:sp>
    </p:spTree>
    <p:extLst>
      <p:ext uri="{BB962C8B-B14F-4D97-AF65-F5344CB8AC3E}">
        <p14:creationId xmlns:p14="http://schemas.microsoft.com/office/powerpoint/2010/main" val="339747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B7ADC99-C8D0-49A8-BCA0-C5F67810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1295585"/>
            <a:ext cx="10515600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5.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grpSp>
        <p:nvGrpSpPr>
          <p:cNvPr id="150" name="Group">
            <a:extLst>
              <a:ext uri="{FF2B5EF4-FFF2-40B4-BE49-F238E27FC236}">
                <a16:creationId xmlns="" xmlns:a16="http://schemas.microsoft.com/office/drawing/2014/main" id="{A7D9628B-404A-4797-9169-7C31A4C93181}"/>
              </a:ext>
            </a:extLst>
          </p:cNvPr>
          <p:cNvGrpSpPr/>
          <p:nvPr/>
        </p:nvGrpSpPr>
        <p:grpSpPr>
          <a:xfrm>
            <a:off x="1587107" y="3538681"/>
            <a:ext cx="5374454" cy="1506123"/>
            <a:chOff x="-1" y="-1"/>
            <a:chExt cx="5374452" cy="1506121"/>
          </a:xfrm>
        </p:grpSpPr>
        <p:sp>
          <p:nvSpPr>
            <p:cNvPr id="151" name="Shape">
              <a:extLst>
                <a:ext uri="{FF2B5EF4-FFF2-40B4-BE49-F238E27FC236}">
                  <a16:creationId xmlns="" xmlns:a16="http://schemas.microsoft.com/office/drawing/2014/main" id="{1EFA17FD-1C13-4141-A310-0CFDFCE66CEB}"/>
                </a:ext>
              </a:extLst>
            </p:cNvPr>
            <p:cNvSpPr/>
            <p:nvPr/>
          </p:nvSpPr>
          <p:spPr>
            <a:xfrm>
              <a:off x="527379" y="373194"/>
              <a:ext cx="4847072" cy="113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57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71E1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rgbClr val="8971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3" name="Rectangle">
              <a:extLst>
                <a:ext uri="{FF2B5EF4-FFF2-40B4-BE49-F238E27FC236}">
                  <a16:creationId xmlns="" xmlns:a16="http://schemas.microsoft.com/office/drawing/2014/main" id="{2B6F1EBE-D125-4CEC-B6F8-7B1A37D7C46F}"/>
                </a:ext>
              </a:extLst>
            </p:cNvPr>
            <p:cNvSpPr/>
            <p:nvPr/>
          </p:nvSpPr>
          <p:spPr>
            <a:xfrm>
              <a:off x="-1" y="-1"/>
              <a:ext cx="1293642" cy="1132925"/>
            </a:xfrm>
            <a:prstGeom prst="rect">
              <a:avLst/>
            </a:prstGeom>
            <a:solidFill>
              <a:srgbClr val="8971E1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rgbClr val="8971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54" name="Group">
            <a:extLst>
              <a:ext uri="{FF2B5EF4-FFF2-40B4-BE49-F238E27FC236}">
                <a16:creationId xmlns="" xmlns:a16="http://schemas.microsoft.com/office/drawing/2014/main" id="{DDC63EE8-5957-4A31-B2ED-DC2B29203FB0}"/>
              </a:ext>
            </a:extLst>
          </p:cNvPr>
          <p:cNvGrpSpPr/>
          <p:nvPr/>
        </p:nvGrpSpPr>
        <p:grpSpPr>
          <a:xfrm>
            <a:off x="288761" y="4832934"/>
            <a:ext cx="5374453" cy="1506122"/>
            <a:chOff x="-1" y="-1"/>
            <a:chExt cx="5374452" cy="1506121"/>
          </a:xfrm>
        </p:grpSpPr>
        <p:sp>
          <p:nvSpPr>
            <p:cNvPr id="155" name="Shape">
              <a:extLst>
                <a:ext uri="{FF2B5EF4-FFF2-40B4-BE49-F238E27FC236}">
                  <a16:creationId xmlns="" xmlns:a16="http://schemas.microsoft.com/office/drawing/2014/main" id="{F91057E3-FFD8-4705-B13C-0CA6D63587AF}"/>
                </a:ext>
              </a:extLst>
            </p:cNvPr>
            <p:cNvSpPr/>
            <p:nvPr/>
          </p:nvSpPr>
          <p:spPr>
            <a:xfrm>
              <a:off x="527379" y="373194"/>
              <a:ext cx="4847072" cy="113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57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63DD"/>
            </a:solidFill>
            <a:ln w="19050" cap="rnd" cmpd="sng" algn="ctr">
              <a:solidFill>
                <a:srgbClr val="8971E1">
                  <a:hueOff val="1771018"/>
                  <a:satOff val="-761"/>
                  <a:lumOff val="-352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Rectangle">
              <a:extLst>
                <a:ext uri="{FF2B5EF4-FFF2-40B4-BE49-F238E27FC236}">
                  <a16:creationId xmlns="" xmlns:a16="http://schemas.microsoft.com/office/drawing/2014/main" id="{3FCD0FD4-B927-4FBA-A8F1-F0194F94032C}"/>
                </a:ext>
              </a:extLst>
            </p:cNvPr>
            <p:cNvSpPr/>
            <p:nvPr/>
          </p:nvSpPr>
          <p:spPr>
            <a:xfrm>
              <a:off x="-1" y="-1"/>
              <a:ext cx="1293642" cy="1132925"/>
            </a:xfrm>
            <a:prstGeom prst="rect">
              <a:avLst/>
            </a:prstGeom>
            <a:solidFill>
              <a:srgbClr val="B963DD"/>
            </a:solidFill>
            <a:ln w="19050" cap="rnd" cmpd="sng" algn="ctr">
              <a:solidFill>
                <a:srgbClr val="8971E1">
                  <a:hueOff val="1771018"/>
                  <a:satOff val="-761"/>
                  <a:lumOff val="-352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8" name="TextBox 52">
            <a:extLst>
              <a:ext uri="{FF2B5EF4-FFF2-40B4-BE49-F238E27FC236}">
                <a16:creationId xmlns="" xmlns:a16="http://schemas.microsoft.com/office/drawing/2014/main" id="{BCAF179C-980E-43E5-B7F6-CE14FE46239D}"/>
              </a:ext>
            </a:extLst>
          </p:cNvPr>
          <p:cNvSpPr txBox="1"/>
          <p:nvPr/>
        </p:nvSpPr>
        <p:spPr>
          <a:xfrm>
            <a:off x="3171582" y="4071200"/>
            <a:ext cx="231851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Driver’s license of US Tie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60" name="TextBox 34">
            <a:extLst>
              <a:ext uri="{FF2B5EF4-FFF2-40B4-BE49-F238E27FC236}">
                <a16:creationId xmlns="" xmlns:a16="http://schemas.microsoft.com/office/drawing/2014/main" id="{A7297C01-E1E3-4772-AEC9-115F61CCCCFB}"/>
              </a:ext>
            </a:extLst>
          </p:cNvPr>
          <p:cNvSpPr txBox="1"/>
          <p:nvPr/>
        </p:nvSpPr>
        <p:spPr>
          <a:xfrm>
            <a:off x="1914244" y="3727315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1" name="TextBox 52">
            <a:extLst>
              <a:ext uri="{FF2B5EF4-FFF2-40B4-BE49-F238E27FC236}">
                <a16:creationId xmlns="" xmlns:a16="http://schemas.microsoft.com/office/drawing/2014/main" id="{1CCCEC67-9E00-4472-819B-81667305CA87}"/>
              </a:ext>
            </a:extLst>
          </p:cNvPr>
          <p:cNvSpPr txBox="1"/>
          <p:nvPr/>
        </p:nvSpPr>
        <p:spPr>
          <a:xfrm>
            <a:off x="1852239" y="5550474"/>
            <a:ext cx="244907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Their passports</a:t>
            </a:r>
            <a:r>
              <a:rPr sz="2400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163" name="TextBox 34">
            <a:extLst>
              <a:ext uri="{FF2B5EF4-FFF2-40B4-BE49-F238E27FC236}">
                <a16:creationId xmlns="" xmlns:a16="http://schemas.microsoft.com/office/drawing/2014/main" id="{4CC3C10F-3F30-4DC3-819D-52C1832824AE}"/>
              </a:ext>
            </a:extLst>
          </p:cNvPr>
          <p:cNvSpPr txBox="1"/>
          <p:nvPr/>
        </p:nvSpPr>
        <p:spPr>
          <a:xfrm>
            <a:off x="583275" y="505226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178" name="Group">
            <a:extLst>
              <a:ext uri="{FF2B5EF4-FFF2-40B4-BE49-F238E27FC236}">
                <a16:creationId xmlns="" xmlns:a16="http://schemas.microsoft.com/office/drawing/2014/main" id="{38A3840C-40C6-473A-BCAF-697868A44FE7}"/>
              </a:ext>
            </a:extLst>
          </p:cNvPr>
          <p:cNvGrpSpPr/>
          <p:nvPr/>
        </p:nvGrpSpPr>
        <p:grpSpPr>
          <a:xfrm>
            <a:off x="6298767" y="3514238"/>
            <a:ext cx="5374454" cy="1506123"/>
            <a:chOff x="-1" y="0"/>
            <a:chExt cx="5374452" cy="1506121"/>
          </a:xfrm>
        </p:grpSpPr>
        <p:sp>
          <p:nvSpPr>
            <p:cNvPr id="179" name="Shape">
              <a:extLst>
                <a:ext uri="{FF2B5EF4-FFF2-40B4-BE49-F238E27FC236}">
                  <a16:creationId xmlns="" xmlns:a16="http://schemas.microsoft.com/office/drawing/2014/main" id="{69DA86EF-D43D-4B91-A48C-6CD190D4A055}"/>
                </a:ext>
              </a:extLst>
            </p:cNvPr>
            <p:cNvSpPr/>
            <p:nvPr/>
          </p:nvSpPr>
          <p:spPr>
            <a:xfrm rot="10800000">
              <a:off x="-1" y="373194"/>
              <a:ext cx="4847073" cy="113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57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55BF"/>
            </a:solidFill>
            <a:ln w="19050" cap="rnd" cmpd="sng" algn="ctr">
              <a:solidFill>
                <a:srgbClr val="8971E1">
                  <a:hueOff val="3542036"/>
                  <a:satOff val="-1523"/>
                  <a:lumOff val="-705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Rectangle">
              <a:extLst>
                <a:ext uri="{FF2B5EF4-FFF2-40B4-BE49-F238E27FC236}">
                  <a16:creationId xmlns="" xmlns:a16="http://schemas.microsoft.com/office/drawing/2014/main" id="{295AB31F-CD96-4BA5-9A1B-0C25A347D9C9}"/>
                </a:ext>
              </a:extLst>
            </p:cNvPr>
            <p:cNvSpPr/>
            <p:nvPr/>
          </p:nvSpPr>
          <p:spPr>
            <a:xfrm flipH="1">
              <a:off x="4080810" y="0"/>
              <a:ext cx="1293641" cy="1132925"/>
            </a:xfrm>
            <a:prstGeom prst="rect">
              <a:avLst/>
            </a:prstGeom>
            <a:solidFill>
              <a:srgbClr val="D955BF"/>
            </a:solidFill>
            <a:ln w="19050" cap="rnd" cmpd="sng" algn="ctr">
              <a:solidFill>
                <a:srgbClr val="8971E1">
                  <a:hueOff val="3542036"/>
                  <a:satOff val="-1523"/>
                  <a:lumOff val="-705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2" name="Group">
            <a:extLst>
              <a:ext uri="{FF2B5EF4-FFF2-40B4-BE49-F238E27FC236}">
                <a16:creationId xmlns="" xmlns:a16="http://schemas.microsoft.com/office/drawing/2014/main" id="{7659B5BA-BC69-4F86-AB13-C7AF0E2B2A38}"/>
              </a:ext>
            </a:extLst>
          </p:cNvPr>
          <p:cNvGrpSpPr/>
          <p:nvPr/>
        </p:nvGrpSpPr>
        <p:grpSpPr>
          <a:xfrm>
            <a:off x="5041124" y="4822694"/>
            <a:ext cx="5374454" cy="1506123"/>
            <a:chOff x="0" y="0"/>
            <a:chExt cx="5374452" cy="1506121"/>
          </a:xfrm>
        </p:grpSpPr>
        <p:sp>
          <p:nvSpPr>
            <p:cNvPr id="183" name="Shape">
              <a:extLst>
                <a:ext uri="{FF2B5EF4-FFF2-40B4-BE49-F238E27FC236}">
                  <a16:creationId xmlns="" xmlns:a16="http://schemas.microsoft.com/office/drawing/2014/main" id="{C5DC5B17-AFD3-431D-BE2A-036A37A173F2}"/>
                </a:ext>
              </a:extLst>
            </p:cNvPr>
            <p:cNvSpPr/>
            <p:nvPr/>
          </p:nvSpPr>
          <p:spPr>
            <a:xfrm rot="10800000">
              <a:off x="0" y="373194"/>
              <a:ext cx="4847073" cy="113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57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4773"/>
            </a:solidFill>
            <a:ln w="19050" cap="rnd" cmpd="sng" algn="ctr">
              <a:solidFill>
                <a:srgbClr val="8971E1">
                  <a:hueOff val="5313054"/>
                  <a:satOff val="-2284"/>
                  <a:lumOff val="-10588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Rectangle">
              <a:extLst>
                <a:ext uri="{FF2B5EF4-FFF2-40B4-BE49-F238E27FC236}">
                  <a16:creationId xmlns="" xmlns:a16="http://schemas.microsoft.com/office/drawing/2014/main" id="{9653F293-BF5E-49D4-AF6C-9CE5AEF22A0E}"/>
                </a:ext>
              </a:extLst>
            </p:cNvPr>
            <p:cNvSpPr/>
            <p:nvPr/>
          </p:nvSpPr>
          <p:spPr>
            <a:xfrm flipH="1">
              <a:off x="4080811" y="0"/>
              <a:ext cx="1293641" cy="1132925"/>
            </a:xfrm>
            <a:prstGeom prst="rect">
              <a:avLst/>
            </a:prstGeom>
            <a:solidFill>
              <a:srgbClr val="D54773"/>
            </a:solidFill>
            <a:ln w="19050" cap="rnd" cmpd="sng" algn="ctr">
              <a:solidFill>
                <a:srgbClr val="8971E1">
                  <a:hueOff val="5313054"/>
                  <a:satOff val="-2284"/>
                  <a:lumOff val="-10588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6" name="TextBox 52">
            <a:extLst>
              <a:ext uri="{FF2B5EF4-FFF2-40B4-BE49-F238E27FC236}">
                <a16:creationId xmlns="" xmlns:a16="http://schemas.microsoft.com/office/drawing/2014/main" id="{50051E91-78EF-41BD-B543-C710F1627090}"/>
              </a:ext>
            </a:extLst>
          </p:cNvPr>
          <p:cNvSpPr txBox="1"/>
          <p:nvPr/>
        </p:nvSpPr>
        <p:spPr>
          <a:xfrm>
            <a:off x="7541375" y="4070135"/>
            <a:ext cx="242466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</a:rPr>
              <a:t>Their father’s birth certificate</a:t>
            </a:r>
            <a:r>
              <a:rPr sz="2400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188" name="TextBox 52">
            <a:extLst>
              <a:ext uri="{FF2B5EF4-FFF2-40B4-BE49-F238E27FC236}">
                <a16:creationId xmlns="" xmlns:a16="http://schemas.microsoft.com/office/drawing/2014/main" id="{FF25F274-D58F-409E-A503-270415ED22D4}"/>
              </a:ext>
            </a:extLst>
          </p:cNvPr>
          <p:cNvSpPr txBox="1"/>
          <p:nvPr/>
        </p:nvSpPr>
        <p:spPr>
          <a:xfrm>
            <a:off x="6257778" y="5325740"/>
            <a:ext cx="275668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</a:rPr>
              <a:t>Their birth certificates</a:t>
            </a:r>
          </a:p>
          <a:p>
            <a:pPr algn="r"/>
            <a:r>
              <a:rPr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190" name="TextBox 34">
            <a:extLst>
              <a:ext uri="{FF2B5EF4-FFF2-40B4-BE49-F238E27FC236}">
                <a16:creationId xmlns="" xmlns:a16="http://schemas.microsoft.com/office/drawing/2014/main" id="{B4D96ED8-0D02-4961-A5D6-4D5065FFBF91}"/>
              </a:ext>
            </a:extLst>
          </p:cNvPr>
          <p:cNvSpPr txBox="1"/>
          <p:nvPr/>
        </p:nvSpPr>
        <p:spPr>
          <a:xfrm>
            <a:off x="10719572" y="3736088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1" name="TextBox 34">
            <a:extLst>
              <a:ext uri="{FF2B5EF4-FFF2-40B4-BE49-F238E27FC236}">
                <a16:creationId xmlns="" xmlns:a16="http://schemas.microsoft.com/office/drawing/2014/main" id="{56D5562D-2963-4B44-9728-EDCAC5EEEAAB}"/>
              </a:ext>
            </a:extLst>
          </p:cNvPr>
          <p:cNvSpPr txBox="1"/>
          <p:nvPr/>
        </p:nvSpPr>
        <p:spPr>
          <a:xfrm>
            <a:off x="9435036" y="5051751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5587E174-07AA-487D-A6B1-834A5298ADB7}"/>
              </a:ext>
            </a:extLst>
          </p:cNvPr>
          <p:cNvSpPr/>
          <p:nvPr/>
        </p:nvSpPr>
        <p:spPr>
          <a:xfrm>
            <a:off x="1710301" y="2210678"/>
            <a:ext cx="9011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A0"/>
                </a:solidFill>
              </a:rPr>
              <a:t>Which documents are needed to verify relationship between paternal half-brothers?</a:t>
            </a:r>
          </a:p>
        </p:txBody>
      </p:sp>
    </p:spTree>
    <p:extLst>
      <p:ext uri="{BB962C8B-B14F-4D97-AF65-F5344CB8AC3E}">
        <p14:creationId xmlns:p14="http://schemas.microsoft.com/office/powerpoint/2010/main" val="203076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893B6BB-08D1-416F-AA29-3374AAEAC815}"/>
              </a:ext>
            </a:extLst>
          </p:cNvPr>
          <p:cNvGrpSpPr/>
          <p:nvPr/>
        </p:nvGrpSpPr>
        <p:grpSpPr>
          <a:xfrm>
            <a:off x="759958" y="3495457"/>
            <a:ext cx="4683327" cy="1121551"/>
            <a:chOff x="759958" y="3495457"/>
            <a:chExt cx="4683327" cy="1121551"/>
          </a:xfrm>
        </p:grpSpPr>
        <p:sp>
          <p:nvSpPr>
            <p:cNvPr id="64" name="Freeform 191">
              <a:extLst>
                <a:ext uri="{FF2B5EF4-FFF2-40B4-BE49-F238E27FC236}">
                  <a16:creationId xmlns="" xmlns:a16="http://schemas.microsoft.com/office/drawing/2014/main" id="{88783668-0814-46C9-89DE-AFFDE324DBA0}"/>
                </a:ext>
              </a:extLst>
            </p:cNvPr>
            <p:cNvSpPr/>
            <p:nvPr/>
          </p:nvSpPr>
          <p:spPr>
            <a:xfrm>
              <a:off x="759958" y="3495457"/>
              <a:ext cx="4683327" cy="1121551"/>
            </a:xfrm>
            <a:custGeom>
              <a:avLst/>
              <a:gdLst>
                <a:gd name="connsiteX0" fmla="*/ 21600 w 21600"/>
                <a:gd name="connsiteY0" fmla="*/ 10913 h 21710"/>
                <a:gd name="connsiteX1" fmla="*/ 19028 w 21600"/>
                <a:gd name="connsiteY1" fmla="*/ 21710 h 21710"/>
                <a:gd name="connsiteX2" fmla="*/ 19026 w 21600"/>
                <a:gd name="connsiteY2" fmla="*/ 21710 h 21710"/>
                <a:gd name="connsiteX3" fmla="*/ 0 w 21600"/>
                <a:gd name="connsiteY3" fmla="*/ 21710 h 21710"/>
                <a:gd name="connsiteX4" fmla="*/ 4252 w 21600"/>
                <a:gd name="connsiteY4" fmla="*/ 1153 h 21710"/>
                <a:gd name="connsiteX5" fmla="*/ 8648 w 21600"/>
                <a:gd name="connsiteY5" fmla="*/ 112 h 21710"/>
                <a:gd name="connsiteX6" fmla="*/ 19025 w 21600"/>
                <a:gd name="connsiteY6" fmla="*/ 112 h 21710"/>
                <a:gd name="connsiteX7" fmla="*/ 21600 w 21600"/>
                <a:gd name="connsiteY7" fmla="*/ 10909 h 21710"/>
                <a:gd name="connsiteX8" fmla="*/ 21600 w 21600"/>
                <a:gd name="connsiteY8" fmla="*/ 10913 h 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710" extrusionOk="0">
                  <a:moveTo>
                    <a:pt x="21600" y="10913"/>
                  </a:moveTo>
                  <a:cubicBezTo>
                    <a:pt x="21600" y="16876"/>
                    <a:pt x="20448" y="21710"/>
                    <a:pt x="19028" y="21710"/>
                  </a:cubicBezTo>
                  <a:lnTo>
                    <a:pt x="19026" y="21710"/>
                  </a:lnTo>
                  <a:lnTo>
                    <a:pt x="0" y="21710"/>
                  </a:lnTo>
                  <a:cubicBezTo>
                    <a:pt x="2289" y="9319"/>
                    <a:pt x="2530" y="3404"/>
                    <a:pt x="4252" y="1153"/>
                  </a:cubicBezTo>
                  <a:cubicBezTo>
                    <a:pt x="5521" y="-507"/>
                    <a:pt x="8625" y="112"/>
                    <a:pt x="8648" y="112"/>
                  </a:cubicBezTo>
                  <a:lnTo>
                    <a:pt x="19025" y="112"/>
                  </a:lnTo>
                  <a:cubicBezTo>
                    <a:pt x="20447" y="110"/>
                    <a:pt x="21599" y="4944"/>
                    <a:pt x="21600" y="10909"/>
                  </a:cubicBezTo>
                  <a:lnTo>
                    <a:pt x="21600" y="10913"/>
                  </a:lnTo>
                  <a:close/>
                </a:path>
              </a:pathLst>
            </a:custGeom>
            <a:solidFill>
              <a:srgbClr val="9B34D1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1555" tIns="127593" rIns="121555" bIns="127593" numCol="1" spcCol="1270" anchor="ctr" anchorCtr="0">
              <a:noAutofit/>
            </a:bodyPr>
            <a:lstStyle/>
            <a:p>
              <a:endParaRPr dirty="0">
                <a:sym typeface="Avenir Next"/>
              </a:endParaRPr>
            </a:p>
          </p:txBody>
        </p:sp>
        <p:sp>
          <p:nvSpPr>
            <p:cNvPr id="65" name="Freeform 192">
              <a:extLst>
                <a:ext uri="{FF2B5EF4-FFF2-40B4-BE49-F238E27FC236}">
                  <a16:creationId xmlns="" xmlns:a16="http://schemas.microsoft.com/office/drawing/2014/main" id="{6BD42E14-4721-4EA1-BAE4-AA821F4EEE03}"/>
                </a:ext>
              </a:extLst>
            </p:cNvPr>
            <p:cNvSpPr/>
            <p:nvPr/>
          </p:nvSpPr>
          <p:spPr>
            <a:xfrm>
              <a:off x="4451268" y="3625218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419100" dist="466023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69" name="TextBox 52">
              <a:extLst>
                <a:ext uri="{FF2B5EF4-FFF2-40B4-BE49-F238E27FC236}">
                  <a16:creationId xmlns="" xmlns:a16="http://schemas.microsoft.com/office/drawing/2014/main" id="{798CEFDF-7D76-453D-A11F-017704FF9516}"/>
                </a:ext>
              </a:extLst>
            </p:cNvPr>
            <p:cNvSpPr txBox="1"/>
            <p:nvPr/>
          </p:nvSpPr>
          <p:spPr>
            <a:xfrm>
              <a:off x="1839687" y="3827629"/>
              <a:ext cx="2188964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14 and above</a:t>
              </a:r>
              <a:r>
                <a:rPr sz="2400" kern="0" dirty="0">
                  <a:solidFill>
                    <a:srgbClr val="FFFFFF"/>
                  </a:solidFill>
                  <a:sym typeface="Avenir Next"/>
                </a:rPr>
                <a:t>     </a:t>
              </a:r>
            </a:p>
          </p:txBody>
        </p:sp>
        <p:sp>
          <p:nvSpPr>
            <p:cNvPr id="73" name="TextBox 34">
              <a:extLst>
                <a:ext uri="{FF2B5EF4-FFF2-40B4-BE49-F238E27FC236}">
                  <a16:creationId xmlns="" xmlns:a16="http://schemas.microsoft.com/office/drawing/2014/main" id="{E2C883E0-E70E-4F07-850F-BA6CAB3672FF}"/>
                </a:ext>
              </a:extLst>
            </p:cNvPr>
            <p:cNvSpPr txBox="1"/>
            <p:nvPr/>
          </p:nvSpPr>
          <p:spPr>
            <a:xfrm>
              <a:off x="4568704" y="3634743"/>
              <a:ext cx="666726" cy="815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700">
                  <a:solidFill>
                    <a:srgbClr val="FF640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700" b="0" i="0" u="none" strike="noStrike" kern="0" cap="none" spc="0" normalizeH="0" baseline="0" noProof="0" dirty="0">
                  <a:ln>
                    <a:noFill/>
                  </a:ln>
                  <a:solidFill>
                    <a:srgbClr val="925DF1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FC87D5-0B86-4EC1-8A9F-11EBC742FFBE}"/>
              </a:ext>
            </a:extLst>
          </p:cNvPr>
          <p:cNvGrpSpPr/>
          <p:nvPr/>
        </p:nvGrpSpPr>
        <p:grpSpPr>
          <a:xfrm>
            <a:off x="717765" y="5031119"/>
            <a:ext cx="4683327" cy="1121551"/>
            <a:chOff x="717765" y="5031119"/>
            <a:chExt cx="4683327" cy="1121551"/>
          </a:xfrm>
        </p:grpSpPr>
        <p:sp>
          <p:nvSpPr>
            <p:cNvPr id="55" name="Freeform 191">
              <a:extLst>
                <a:ext uri="{FF2B5EF4-FFF2-40B4-BE49-F238E27FC236}">
                  <a16:creationId xmlns="" xmlns:a16="http://schemas.microsoft.com/office/drawing/2014/main" id="{D05B6B77-AD8A-4D65-B638-42555D598A22}"/>
                </a:ext>
              </a:extLst>
            </p:cNvPr>
            <p:cNvSpPr/>
            <p:nvPr/>
          </p:nvSpPr>
          <p:spPr>
            <a:xfrm>
              <a:off x="717765" y="5031119"/>
              <a:ext cx="4683327" cy="1121551"/>
            </a:xfrm>
            <a:custGeom>
              <a:avLst/>
              <a:gdLst>
                <a:gd name="connsiteX0" fmla="*/ 21600 w 21600"/>
                <a:gd name="connsiteY0" fmla="*/ 10913 h 21710"/>
                <a:gd name="connsiteX1" fmla="*/ 19028 w 21600"/>
                <a:gd name="connsiteY1" fmla="*/ 21710 h 21710"/>
                <a:gd name="connsiteX2" fmla="*/ 19026 w 21600"/>
                <a:gd name="connsiteY2" fmla="*/ 21710 h 21710"/>
                <a:gd name="connsiteX3" fmla="*/ 0 w 21600"/>
                <a:gd name="connsiteY3" fmla="*/ 21710 h 21710"/>
                <a:gd name="connsiteX4" fmla="*/ 4252 w 21600"/>
                <a:gd name="connsiteY4" fmla="*/ 1153 h 21710"/>
                <a:gd name="connsiteX5" fmla="*/ 8648 w 21600"/>
                <a:gd name="connsiteY5" fmla="*/ 112 h 21710"/>
                <a:gd name="connsiteX6" fmla="*/ 19025 w 21600"/>
                <a:gd name="connsiteY6" fmla="*/ 112 h 21710"/>
                <a:gd name="connsiteX7" fmla="*/ 21600 w 21600"/>
                <a:gd name="connsiteY7" fmla="*/ 10909 h 21710"/>
                <a:gd name="connsiteX8" fmla="*/ 21600 w 21600"/>
                <a:gd name="connsiteY8" fmla="*/ 10913 h 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710" extrusionOk="0">
                  <a:moveTo>
                    <a:pt x="21600" y="10913"/>
                  </a:moveTo>
                  <a:cubicBezTo>
                    <a:pt x="21600" y="16876"/>
                    <a:pt x="20448" y="21710"/>
                    <a:pt x="19028" y="21710"/>
                  </a:cubicBezTo>
                  <a:lnTo>
                    <a:pt x="19026" y="21710"/>
                  </a:lnTo>
                  <a:lnTo>
                    <a:pt x="0" y="21710"/>
                  </a:lnTo>
                  <a:cubicBezTo>
                    <a:pt x="2289" y="9319"/>
                    <a:pt x="2530" y="3404"/>
                    <a:pt x="4252" y="1153"/>
                  </a:cubicBezTo>
                  <a:cubicBezTo>
                    <a:pt x="5521" y="-507"/>
                    <a:pt x="8625" y="112"/>
                    <a:pt x="8648" y="112"/>
                  </a:cubicBezTo>
                  <a:lnTo>
                    <a:pt x="19025" y="112"/>
                  </a:lnTo>
                  <a:cubicBezTo>
                    <a:pt x="20447" y="110"/>
                    <a:pt x="21599" y="4944"/>
                    <a:pt x="21600" y="10909"/>
                  </a:cubicBezTo>
                  <a:lnTo>
                    <a:pt x="21600" y="10913"/>
                  </a:lnTo>
                  <a:close/>
                </a:path>
              </a:pathLst>
            </a:custGeom>
            <a:solidFill>
              <a:srgbClr val="6E3BD4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1555" tIns="127593" rIns="121555" bIns="127593" numCol="1" spcCol="1270" anchor="ctr" anchorCtr="0">
              <a:noAutofit/>
            </a:bodyPr>
            <a:lstStyle/>
            <a:p>
              <a:endParaRPr dirty="0">
                <a:sym typeface="Avenir Next"/>
              </a:endParaRPr>
            </a:p>
          </p:txBody>
        </p:sp>
        <p:sp>
          <p:nvSpPr>
            <p:cNvPr id="66" name="Freeform 194">
              <a:extLst>
                <a:ext uri="{FF2B5EF4-FFF2-40B4-BE49-F238E27FC236}">
                  <a16:creationId xmlns="" xmlns:a16="http://schemas.microsoft.com/office/drawing/2014/main" id="{DA416D24-2275-4E12-A002-1E6E3C90299B}"/>
                </a:ext>
              </a:extLst>
            </p:cNvPr>
            <p:cNvSpPr/>
            <p:nvPr/>
          </p:nvSpPr>
          <p:spPr>
            <a:xfrm>
              <a:off x="4407064" y="5119506"/>
              <a:ext cx="867592" cy="867592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419100" dist="466023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70" name="TextBox 52">
              <a:extLst>
                <a:ext uri="{FF2B5EF4-FFF2-40B4-BE49-F238E27FC236}">
                  <a16:creationId xmlns="" xmlns:a16="http://schemas.microsoft.com/office/drawing/2014/main" id="{8EDB916C-864E-4B78-A0C2-72B682C808D6}"/>
                </a:ext>
              </a:extLst>
            </p:cNvPr>
            <p:cNvSpPr txBox="1"/>
            <p:nvPr/>
          </p:nvSpPr>
          <p:spPr>
            <a:xfrm>
              <a:off x="2013857" y="5362024"/>
              <a:ext cx="1983933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21 and above</a:t>
              </a:r>
              <a:endParaRPr sz="2400" kern="0" dirty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74" name="TextBox 34">
              <a:extLst>
                <a:ext uri="{FF2B5EF4-FFF2-40B4-BE49-F238E27FC236}">
                  <a16:creationId xmlns="" xmlns:a16="http://schemas.microsoft.com/office/drawing/2014/main" id="{12F82476-394C-405A-80F1-626ED3B6C943}"/>
                </a:ext>
              </a:extLst>
            </p:cNvPr>
            <p:cNvSpPr txBox="1"/>
            <p:nvPr/>
          </p:nvSpPr>
          <p:spPr>
            <a:xfrm>
              <a:off x="4551926" y="5153812"/>
              <a:ext cx="666726" cy="815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700">
                  <a:solidFill>
                    <a:srgbClr val="64C2F9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700" b="0" i="0" u="none" strike="noStrike" kern="0" cap="none" spc="0" normalizeH="0" baseline="0" noProof="0" dirty="0">
                  <a:ln>
                    <a:noFill/>
                  </a:ln>
                  <a:solidFill>
                    <a:srgbClr val="7D39D3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B6C1D72-81F3-480A-83D9-11ABBB6CDC9B}"/>
              </a:ext>
            </a:extLst>
          </p:cNvPr>
          <p:cNvGrpSpPr/>
          <p:nvPr/>
        </p:nvGrpSpPr>
        <p:grpSpPr>
          <a:xfrm>
            <a:off x="6668957" y="3537249"/>
            <a:ext cx="4683327" cy="1121551"/>
            <a:chOff x="6668957" y="3537249"/>
            <a:chExt cx="4683327" cy="1121551"/>
          </a:xfrm>
        </p:grpSpPr>
        <p:sp>
          <p:nvSpPr>
            <p:cNvPr id="56" name="Freeform 191">
              <a:extLst>
                <a:ext uri="{FF2B5EF4-FFF2-40B4-BE49-F238E27FC236}">
                  <a16:creationId xmlns="" xmlns:a16="http://schemas.microsoft.com/office/drawing/2014/main" id="{AB9B11AB-49BB-47E8-94DB-D20C05D2E2C6}"/>
                </a:ext>
              </a:extLst>
            </p:cNvPr>
            <p:cNvSpPr/>
            <p:nvPr/>
          </p:nvSpPr>
          <p:spPr>
            <a:xfrm>
              <a:off x="6668957" y="3537249"/>
              <a:ext cx="4683327" cy="1121551"/>
            </a:xfrm>
            <a:custGeom>
              <a:avLst/>
              <a:gdLst>
                <a:gd name="connsiteX0" fmla="*/ 21600 w 21600"/>
                <a:gd name="connsiteY0" fmla="*/ 10913 h 21710"/>
                <a:gd name="connsiteX1" fmla="*/ 19028 w 21600"/>
                <a:gd name="connsiteY1" fmla="*/ 21710 h 21710"/>
                <a:gd name="connsiteX2" fmla="*/ 19026 w 21600"/>
                <a:gd name="connsiteY2" fmla="*/ 21710 h 21710"/>
                <a:gd name="connsiteX3" fmla="*/ 0 w 21600"/>
                <a:gd name="connsiteY3" fmla="*/ 21710 h 21710"/>
                <a:gd name="connsiteX4" fmla="*/ 4252 w 21600"/>
                <a:gd name="connsiteY4" fmla="*/ 1153 h 21710"/>
                <a:gd name="connsiteX5" fmla="*/ 8648 w 21600"/>
                <a:gd name="connsiteY5" fmla="*/ 112 h 21710"/>
                <a:gd name="connsiteX6" fmla="*/ 19025 w 21600"/>
                <a:gd name="connsiteY6" fmla="*/ 112 h 21710"/>
                <a:gd name="connsiteX7" fmla="*/ 21600 w 21600"/>
                <a:gd name="connsiteY7" fmla="*/ 10909 h 21710"/>
                <a:gd name="connsiteX8" fmla="*/ 21600 w 21600"/>
                <a:gd name="connsiteY8" fmla="*/ 10913 h 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710" extrusionOk="0">
                  <a:moveTo>
                    <a:pt x="21600" y="10913"/>
                  </a:moveTo>
                  <a:cubicBezTo>
                    <a:pt x="21600" y="16876"/>
                    <a:pt x="20448" y="21710"/>
                    <a:pt x="19028" y="21710"/>
                  </a:cubicBezTo>
                  <a:lnTo>
                    <a:pt x="19026" y="21710"/>
                  </a:lnTo>
                  <a:lnTo>
                    <a:pt x="0" y="21710"/>
                  </a:lnTo>
                  <a:cubicBezTo>
                    <a:pt x="2289" y="9319"/>
                    <a:pt x="2530" y="3404"/>
                    <a:pt x="4252" y="1153"/>
                  </a:cubicBezTo>
                  <a:cubicBezTo>
                    <a:pt x="5521" y="-507"/>
                    <a:pt x="8625" y="112"/>
                    <a:pt x="8648" y="112"/>
                  </a:cubicBezTo>
                  <a:lnTo>
                    <a:pt x="19025" y="112"/>
                  </a:lnTo>
                  <a:cubicBezTo>
                    <a:pt x="20447" y="110"/>
                    <a:pt x="21599" y="4944"/>
                    <a:pt x="21600" y="10909"/>
                  </a:cubicBezTo>
                  <a:lnTo>
                    <a:pt x="21600" y="10913"/>
                  </a:lnTo>
                  <a:close/>
                </a:path>
              </a:pathLst>
            </a:custGeom>
            <a:solidFill>
              <a:srgbClr val="4441D7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1555" tIns="127593" rIns="121555" bIns="127593" numCol="1" spcCol="1270" anchor="ctr" anchorCtr="0">
              <a:noAutofit/>
            </a:bodyPr>
            <a:lstStyle/>
            <a:p>
              <a:endParaRPr dirty="0">
                <a:sym typeface="Avenir Next"/>
              </a:endParaRPr>
            </a:p>
          </p:txBody>
        </p:sp>
        <p:sp>
          <p:nvSpPr>
            <p:cNvPr id="68" name="Freeform 198">
              <a:extLst>
                <a:ext uri="{FF2B5EF4-FFF2-40B4-BE49-F238E27FC236}">
                  <a16:creationId xmlns="" xmlns:a16="http://schemas.microsoft.com/office/drawing/2014/main" id="{A1CA82F9-BDAF-4BA3-AECF-D65904EFFEB6}"/>
                </a:ext>
              </a:extLst>
            </p:cNvPr>
            <p:cNvSpPr/>
            <p:nvPr/>
          </p:nvSpPr>
          <p:spPr>
            <a:xfrm>
              <a:off x="10365605" y="3632590"/>
              <a:ext cx="868045" cy="868044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419100" dist="466023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71" name="TextBox 52">
              <a:extLst>
                <a:ext uri="{FF2B5EF4-FFF2-40B4-BE49-F238E27FC236}">
                  <a16:creationId xmlns="" xmlns:a16="http://schemas.microsoft.com/office/drawing/2014/main" id="{2EF03876-1535-4BFD-AE3F-F3817977115F}"/>
                </a:ext>
              </a:extLst>
            </p:cNvPr>
            <p:cNvSpPr txBox="1"/>
            <p:nvPr/>
          </p:nvSpPr>
          <p:spPr>
            <a:xfrm>
              <a:off x="8001000" y="3856393"/>
              <a:ext cx="2058289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18 and above</a:t>
              </a:r>
              <a:endParaRPr sz="2400" kern="0" dirty="0">
                <a:solidFill>
                  <a:srgbClr val="FFFFFF"/>
                </a:solidFill>
                <a:sym typeface="Avenir Next"/>
              </a:endParaRPr>
            </a:p>
          </p:txBody>
        </p:sp>
        <p:sp>
          <p:nvSpPr>
            <p:cNvPr id="75" name="TextBox 34">
              <a:extLst>
                <a:ext uri="{FF2B5EF4-FFF2-40B4-BE49-F238E27FC236}">
                  <a16:creationId xmlns="" xmlns:a16="http://schemas.microsoft.com/office/drawing/2014/main" id="{AFE7E496-9938-48FF-8669-E6CFFE3A9C6D}"/>
                </a:ext>
              </a:extLst>
            </p:cNvPr>
            <p:cNvSpPr txBox="1"/>
            <p:nvPr/>
          </p:nvSpPr>
          <p:spPr>
            <a:xfrm>
              <a:off x="10466264" y="3647713"/>
              <a:ext cx="666726" cy="815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700">
                  <a:solidFill>
                    <a:srgbClr val="7EC43A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700" b="0" i="0" u="none" strike="noStrike" kern="0" cap="none" spc="0" normalizeH="0" baseline="0" noProof="0" dirty="0">
                  <a:ln>
                    <a:noFill/>
                  </a:ln>
                  <a:solidFill>
                    <a:srgbClr val="4350D8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D6362F-D90C-456E-BEBC-41E206962E51}"/>
              </a:ext>
            </a:extLst>
          </p:cNvPr>
          <p:cNvGrpSpPr/>
          <p:nvPr/>
        </p:nvGrpSpPr>
        <p:grpSpPr>
          <a:xfrm>
            <a:off x="6674069" y="5008997"/>
            <a:ext cx="4683327" cy="1153743"/>
            <a:chOff x="6674069" y="5008997"/>
            <a:chExt cx="4683327" cy="1153743"/>
          </a:xfrm>
        </p:grpSpPr>
        <p:sp>
          <p:nvSpPr>
            <p:cNvPr id="39" name="Freeform 191">
              <a:extLst>
                <a:ext uri="{FF2B5EF4-FFF2-40B4-BE49-F238E27FC236}">
                  <a16:creationId xmlns="" xmlns:a16="http://schemas.microsoft.com/office/drawing/2014/main" id="{F4AC33E5-4136-40A5-B320-39DEA31563A3}"/>
                </a:ext>
              </a:extLst>
            </p:cNvPr>
            <p:cNvSpPr/>
            <p:nvPr/>
          </p:nvSpPr>
          <p:spPr>
            <a:xfrm>
              <a:off x="6674069" y="5008997"/>
              <a:ext cx="4683327" cy="1121551"/>
            </a:xfrm>
            <a:custGeom>
              <a:avLst/>
              <a:gdLst>
                <a:gd name="connsiteX0" fmla="*/ 21600 w 21600"/>
                <a:gd name="connsiteY0" fmla="*/ 10913 h 21710"/>
                <a:gd name="connsiteX1" fmla="*/ 19028 w 21600"/>
                <a:gd name="connsiteY1" fmla="*/ 21710 h 21710"/>
                <a:gd name="connsiteX2" fmla="*/ 19026 w 21600"/>
                <a:gd name="connsiteY2" fmla="*/ 21710 h 21710"/>
                <a:gd name="connsiteX3" fmla="*/ 0 w 21600"/>
                <a:gd name="connsiteY3" fmla="*/ 21710 h 21710"/>
                <a:gd name="connsiteX4" fmla="*/ 4252 w 21600"/>
                <a:gd name="connsiteY4" fmla="*/ 1153 h 21710"/>
                <a:gd name="connsiteX5" fmla="*/ 8648 w 21600"/>
                <a:gd name="connsiteY5" fmla="*/ 112 h 21710"/>
                <a:gd name="connsiteX6" fmla="*/ 19025 w 21600"/>
                <a:gd name="connsiteY6" fmla="*/ 112 h 21710"/>
                <a:gd name="connsiteX7" fmla="*/ 21600 w 21600"/>
                <a:gd name="connsiteY7" fmla="*/ 10909 h 21710"/>
                <a:gd name="connsiteX8" fmla="*/ 21600 w 21600"/>
                <a:gd name="connsiteY8" fmla="*/ 10913 h 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710" extrusionOk="0">
                  <a:moveTo>
                    <a:pt x="21600" y="10913"/>
                  </a:moveTo>
                  <a:cubicBezTo>
                    <a:pt x="21600" y="16876"/>
                    <a:pt x="20448" y="21710"/>
                    <a:pt x="19028" y="21710"/>
                  </a:cubicBezTo>
                  <a:lnTo>
                    <a:pt x="19026" y="21710"/>
                  </a:lnTo>
                  <a:lnTo>
                    <a:pt x="0" y="21710"/>
                  </a:lnTo>
                  <a:cubicBezTo>
                    <a:pt x="2289" y="9319"/>
                    <a:pt x="2530" y="3404"/>
                    <a:pt x="4252" y="1153"/>
                  </a:cubicBezTo>
                  <a:cubicBezTo>
                    <a:pt x="5521" y="-507"/>
                    <a:pt x="8625" y="112"/>
                    <a:pt x="8648" y="112"/>
                  </a:cubicBezTo>
                  <a:lnTo>
                    <a:pt x="19025" y="112"/>
                  </a:lnTo>
                  <a:cubicBezTo>
                    <a:pt x="20447" y="110"/>
                    <a:pt x="21599" y="4944"/>
                    <a:pt x="21600" y="10909"/>
                  </a:cubicBezTo>
                  <a:lnTo>
                    <a:pt x="21600" y="10913"/>
                  </a:lnTo>
                  <a:close/>
                </a:path>
              </a:pathLst>
            </a:custGeom>
            <a:solidFill>
              <a:srgbClr val="D74FA2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1555" tIns="127593" rIns="121555" bIns="127593" numCol="1" spcCol="1270" anchor="ctr" anchorCtr="0">
              <a:noAutofit/>
            </a:bodyPr>
            <a:lstStyle/>
            <a:p>
              <a:endParaRPr dirty="0">
                <a:cs typeface="Arial" panose="020B0604020202020204" pitchFamily="34" charset="0"/>
                <a:sym typeface="Avenir Next"/>
              </a:endParaRPr>
            </a:p>
          </p:txBody>
        </p:sp>
        <p:sp>
          <p:nvSpPr>
            <p:cNvPr id="67" name="Freeform 196">
              <a:extLst>
                <a:ext uri="{FF2B5EF4-FFF2-40B4-BE49-F238E27FC236}">
                  <a16:creationId xmlns="" xmlns:a16="http://schemas.microsoft.com/office/drawing/2014/main" id="{4AB6F43B-D535-4429-9269-D6156423D1BE}"/>
                </a:ext>
              </a:extLst>
            </p:cNvPr>
            <p:cNvSpPr/>
            <p:nvPr/>
          </p:nvSpPr>
          <p:spPr>
            <a:xfrm>
              <a:off x="10366058" y="5135975"/>
              <a:ext cx="867592" cy="86759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419100" dist="466023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72" name="TextBox 52">
              <a:extLst>
                <a:ext uri="{FF2B5EF4-FFF2-40B4-BE49-F238E27FC236}">
                  <a16:creationId xmlns="" xmlns:a16="http://schemas.microsoft.com/office/drawing/2014/main" id="{F89EA6D5-DA81-4463-8DAC-3DD775C3316F}"/>
                </a:ext>
              </a:extLst>
            </p:cNvPr>
            <p:cNvSpPr txBox="1"/>
            <p:nvPr/>
          </p:nvSpPr>
          <p:spPr>
            <a:xfrm>
              <a:off x="8001001" y="5331743"/>
              <a:ext cx="2058288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All applicants despite of age</a:t>
              </a:r>
              <a:endParaRPr sz="2400" kern="0" dirty="0">
                <a:solidFill>
                  <a:srgbClr val="FFFFFF"/>
                </a:solidFill>
                <a:sym typeface="Avenir Next"/>
              </a:endParaRPr>
            </a:p>
          </p:txBody>
        </p:sp>
        <p:sp>
          <p:nvSpPr>
            <p:cNvPr id="76" name="TextBox 34">
              <a:extLst>
                <a:ext uri="{FF2B5EF4-FFF2-40B4-BE49-F238E27FC236}">
                  <a16:creationId xmlns="" xmlns:a16="http://schemas.microsoft.com/office/drawing/2014/main" id="{37CAC048-40AB-4059-9BDC-DC0459E9BE32}"/>
                </a:ext>
              </a:extLst>
            </p:cNvPr>
            <p:cNvSpPr txBox="1"/>
            <p:nvPr/>
          </p:nvSpPr>
          <p:spPr>
            <a:xfrm>
              <a:off x="10466264" y="5187964"/>
              <a:ext cx="666726" cy="8156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700">
                  <a:solidFill>
                    <a:srgbClr val="FFB200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700" b="0" i="0" u="none" strike="noStrike" kern="0" cap="none" spc="0" normalizeH="0" baseline="0" noProof="0" dirty="0">
                  <a:ln>
                    <a:noFill/>
                  </a:ln>
                  <a:solidFill>
                    <a:srgbClr val="E32D91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D</a:t>
              </a:r>
            </a:p>
          </p:txBody>
        </p:sp>
      </p:grpSp>
      <p:sp>
        <p:nvSpPr>
          <p:cNvPr id="77" name="Title 1">
            <a:extLst>
              <a:ext uri="{FF2B5EF4-FFF2-40B4-BE49-F238E27FC236}">
                <a16:creationId xmlns="" xmlns:a16="http://schemas.microsoft.com/office/drawing/2014/main" id="{3E247A00-DC60-4682-A4CB-888F95C9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1110338"/>
            <a:ext cx="10515600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6.</a:t>
            </a:r>
            <a:br>
              <a:rPr lang="en-GB" sz="5400" b="1" dirty="0">
                <a:solidFill>
                  <a:srgbClr val="0033A0"/>
                </a:solidFill>
                <a:latin typeface="+mn-lt"/>
              </a:rPr>
            </a:br>
            <a:r>
              <a:rPr lang="en-GB" sz="5400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GB" sz="5400" b="1" dirty="0">
                <a:solidFill>
                  <a:srgbClr val="0033A0"/>
                </a:solidFill>
                <a:latin typeface="+mn-lt"/>
              </a:rPr>
            </a:br>
            <a:r>
              <a:rPr lang="en-US" b="1" dirty="0">
                <a:solidFill>
                  <a:srgbClr val="0033A0"/>
                </a:solidFill>
                <a:latin typeface="+mn-lt"/>
              </a:rPr>
              <a:t>As of what age applicants should fill PQ? </a:t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321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774C7-28BE-42E4-B594-A6A432BE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796" y="1220754"/>
            <a:ext cx="5666797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7.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sp>
        <p:nvSpPr>
          <p:cNvPr id="22" name="Arrow: Pentagon 96">
            <a:extLst>
              <a:ext uri="{FF2B5EF4-FFF2-40B4-BE49-F238E27FC236}">
                <a16:creationId xmlns="" xmlns:a16="http://schemas.microsoft.com/office/drawing/2014/main" id="{633E40CA-3460-4958-8FDC-9708B04A5067}"/>
              </a:ext>
            </a:extLst>
          </p:cNvPr>
          <p:cNvSpPr/>
          <p:nvPr/>
        </p:nvSpPr>
        <p:spPr>
          <a:xfrm rot="21597572" flipH="1">
            <a:off x="776211" y="2634240"/>
            <a:ext cx="5253020" cy="1098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45" y="0"/>
                </a:lnTo>
                <a:lnTo>
                  <a:pt x="21600" y="10800"/>
                </a:lnTo>
                <a:lnTo>
                  <a:pt x="1924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775E7"/>
          </a:solidFill>
          <a:ln w="19050" cap="rnd" cmpd="sng" algn="ctr">
            <a:solidFill>
              <a:srgbClr val="4775E7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73200" tIns="12700" rIns="73200" bIns="12700" numCol="1" spcCol="1270" anchor="ctr" anchorCtr="0">
            <a:noAutofit/>
          </a:bodyPr>
          <a:lstStyle/>
          <a:p>
            <a:endParaRPr/>
          </a:p>
        </p:txBody>
      </p:sp>
      <p:sp>
        <p:nvSpPr>
          <p:cNvPr id="23" name="Arrow: Pentagon 104">
            <a:extLst>
              <a:ext uri="{FF2B5EF4-FFF2-40B4-BE49-F238E27FC236}">
                <a16:creationId xmlns="" xmlns:a16="http://schemas.microsoft.com/office/drawing/2014/main" id="{E715E7F4-6600-4C7B-945C-06CB7CD7B64B}"/>
              </a:ext>
            </a:extLst>
          </p:cNvPr>
          <p:cNvSpPr/>
          <p:nvPr/>
        </p:nvSpPr>
        <p:spPr>
          <a:xfrm rot="21597572" flipH="1">
            <a:off x="742113" y="3970953"/>
            <a:ext cx="5253020" cy="1098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359" y="0"/>
                </a:lnTo>
                <a:lnTo>
                  <a:pt x="21600" y="10800"/>
                </a:lnTo>
                <a:lnTo>
                  <a:pt x="1935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54773"/>
          </a:solidFill>
          <a:ln w="19050" cap="rnd" cmpd="sng" algn="ctr">
            <a:solidFill>
              <a:srgbClr val="D5477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73200" tIns="12700" rIns="73200" bIns="12700" numCol="1" spcCol="1270" anchor="ctr" anchorCtr="0">
            <a:noAutofit/>
          </a:bodyPr>
          <a:lstStyle/>
          <a:p>
            <a:endParaRPr/>
          </a:p>
        </p:txBody>
      </p:sp>
      <p:sp>
        <p:nvSpPr>
          <p:cNvPr id="35" name="Arrow: Pentagon 108">
            <a:extLst>
              <a:ext uri="{FF2B5EF4-FFF2-40B4-BE49-F238E27FC236}">
                <a16:creationId xmlns="" xmlns:a16="http://schemas.microsoft.com/office/drawing/2014/main" id="{368CC158-B753-4F29-AE66-9256BBB63F7E}"/>
              </a:ext>
            </a:extLst>
          </p:cNvPr>
          <p:cNvSpPr/>
          <p:nvPr/>
        </p:nvSpPr>
        <p:spPr>
          <a:xfrm rot="21597572" flipH="1">
            <a:off x="742585" y="5273458"/>
            <a:ext cx="5252395" cy="1098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473" y="0"/>
                </a:lnTo>
                <a:lnTo>
                  <a:pt x="21600" y="10800"/>
                </a:lnTo>
                <a:lnTo>
                  <a:pt x="19473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EA6DC"/>
          </a:solidFill>
          <a:ln w="19050" cap="rnd" cmpd="sng" algn="ctr">
            <a:solidFill>
              <a:srgbClr val="4EA6DC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73200" tIns="12700" rIns="73200" bIns="12700" numCol="1" spcCol="1270" anchor="ctr" anchorCtr="0">
            <a:noAutofit/>
          </a:bodyPr>
          <a:lstStyle/>
          <a:p>
            <a:endParaRPr/>
          </a:p>
        </p:txBody>
      </p:sp>
      <p:sp>
        <p:nvSpPr>
          <p:cNvPr id="47" name="Oval 63">
            <a:extLst>
              <a:ext uri="{FF2B5EF4-FFF2-40B4-BE49-F238E27FC236}">
                <a16:creationId xmlns="" xmlns:a16="http://schemas.microsoft.com/office/drawing/2014/main" id="{43C8AADC-DBE7-4C32-B5CF-27518E5838DB}"/>
              </a:ext>
            </a:extLst>
          </p:cNvPr>
          <p:cNvSpPr/>
          <p:nvPr/>
        </p:nvSpPr>
        <p:spPr>
          <a:xfrm>
            <a:off x="5359105" y="3750054"/>
            <a:ext cx="965603" cy="965603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4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Oval 64">
            <a:extLst>
              <a:ext uri="{FF2B5EF4-FFF2-40B4-BE49-F238E27FC236}">
                <a16:creationId xmlns="" xmlns:a16="http://schemas.microsoft.com/office/drawing/2014/main" id="{80BC9DB4-6AD4-46D3-BE04-4DBC229CC723}"/>
              </a:ext>
            </a:extLst>
          </p:cNvPr>
          <p:cNvSpPr/>
          <p:nvPr/>
        </p:nvSpPr>
        <p:spPr>
          <a:xfrm>
            <a:off x="5493010" y="3883958"/>
            <a:ext cx="697795" cy="697795"/>
          </a:xfrm>
          <a:prstGeom prst="ellipse">
            <a:avLst/>
          </a:prstGeom>
          <a:solidFill>
            <a:srgbClr val="D54773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rgbClr val="D54773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73200" tIns="12700" rIns="73200" bIns="12700" numCol="1" spcCol="1270" anchor="ctr" anchorCtr="0">
            <a:noAutofit/>
          </a:bodyPr>
          <a:lstStyle/>
          <a:p>
            <a:endParaRPr/>
          </a:p>
        </p:txBody>
      </p:sp>
      <p:sp>
        <p:nvSpPr>
          <p:cNvPr id="49" name="Oval 67">
            <a:extLst>
              <a:ext uri="{FF2B5EF4-FFF2-40B4-BE49-F238E27FC236}">
                <a16:creationId xmlns="" xmlns:a16="http://schemas.microsoft.com/office/drawing/2014/main" id="{C1DF8BD8-E091-4FD9-96D7-E1E860CA120A}"/>
              </a:ext>
            </a:extLst>
          </p:cNvPr>
          <p:cNvSpPr/>
          <p:nvPr/>
        </p:nvSpPr>
        <p:spPr>
          <a:xfrm>
            <a:off x="5380853" y="5083915"/>
            <a:ext cx="965603" cy="965603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4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Oval 68">
            <a:extLst>
              <a:ext uri="{FF2B5EF4-FFF2-40B4-BE49-F238E27FC236}">
                <a16:creationId xmlns="" xmlns:a16="http://schemas.microsoft.com/office/drawing/2014/main" id="{374CFBBC-D4F0-4015-9621-F89C4B57BF8E}"/>
              </a:ext>
            </a:extLst>
          </p:cNvPr>
          <p:cNvSpPr/>
          <p:nvPr/>
        </p:nvSpPr>
        <p:spPr>
          <a:xfrm>
            <a:off x="5514758" y="5217818"/>
            <a:ext cx="697795" cy="697795"/>
          </a:xfrm>
          <a:prstGeom prst="ellipse">
            <a:avLst/>
          </a:prstGeom>
          <a:solidFill>
            <a:srgbClr val="4EA6DC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rgbClr val="4EA6DC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73200" tIns="12700" rIns="73200" bIns="12700" numCol="1" spcCol="1270" anchor="ctr" anchorCtr="0">
            <a:noAutofit/>
          </a:bodyPr>
          <a:lstStyle/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ABA97E5-CD68-4609-9B64-CE673BAE542C}"/>
              </a:ext>
            </a:extLst>
          </p:cNvPr>
          <p:cNvGrpSpPr/>
          <p:nvPr/>
        </p:nvGrpSpPr>
        <p:grpSpPr>
          <a:xfrm>
            <a:off x="776212" y="941313"/>
            <a:ext cx="5582595" cy="1473199"/>
            <a:chOff x="776212" y="1011044"/>
            <a:chExt cx="5582595" cy="1403468"/>
          </a:xfrm>
        </p:grpSpPr>
        <p:sp>
          <p:nvSpPr>
            <p:cNvPr id="21" name="Arrow: Pentagon 67">
              <a:extLst>
                <a:ext uri="{FF2B5EF4-FFF2-40B4-BE49-F238E27FC236}">
                  <a16:creationId xmlns="" xmlns:a16="http://schemas.microsoft.com/office/drawing/2014/main" id="{E0D705C9-69C2-4308-9D78-1CD6765F30EB}"/>
                </a:ext>
              </a:extLst>
            </p:cNvPr>
            <p:cNvSpPr/>
            <p:nvPr/>
          </p:nvSpPr>
          <p:spPr>
            <a:xfrm rot="21597572" flipH="1">
              <a:off x="776212" y="1315793"/>
              <a:ext cx="5253020" cy="109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87" y="0"/>
                  </a:lnTo>
                  <a:lnTo>
                    <a:pt x="21600" y="10800"/>
                  </a:lnTo>
                  <a:lnTo>
                    <a:pt x="1918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830CC"/>
            </a:solidFill>
            <a:ln w="19050" cap="rnd" cmpd="sng" algn="ctr">
              <a:solidFill>
                <a:srgbClr val="C830CC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3200" tIns="12700" rIns="73200" bIns="127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Oval 54">
              <a:extLst>
                <a:ext uri="{FF2B5EF4-FFF2-40B4-BE49-F238E27FC236}">
                  <a16:creationId xmlns="" xmlns:a16="http://schemas.microsoft.com/office/drawing/2014/main" id="{76789760-9F6D-4CF6-A497-13ED968F76B1}"/>
                </a:ext>
              </a:extLst>
            </p:cNvPr>
            <p:cNvSpPr/>
            <p:nvPr/>
          </p:nvSpPr>
          <p:spPr>
            <a:xfrm>
              <a:off x="5393204" y="1011044"/>
              <a:ext cx="965603" cy="96560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4"/>
            </a:gradFill>
            <a:ln w="12700"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Oval 55">
              <a:extLst>
                <a:ext uri="{FF2B5EF4-FFF2-40B4-BE49-F238E27FC236}">
                  <a16:creationId xmlns="" xmlns:a16="http://schemas.microsoft.com/office/drawing/2014/main" id="{CED5DAA2-BBAC-4759-9C36-E185FDB3BE71}"/>
                </a:ext>
              </a:extLst>
            </p:cNvPr>
            <p:cNvSpPr/>
            <p:nvPr/>
          </p:nvSpPr>
          <p:spPr>
            <a:xfrm>
              <a:off x="5527109" y="1144947"/>
              <a:ext cx="697795" cy="697795"/>
            </a:xfrm>
            <a:prstGeom prst="ellipse">
              <a:avLst/>
            </a:prstGeom>
            <a:solidFill>
              <a:srgbClr val="C830CC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rgbClr val="C830CC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3200" tIns="12700" rIns="73200" bIns="127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TextBox 52">
              <a:extLst>
                <a:ext uri="{FF2B5EF4-FFF2-40B4-BE49-F238E27FC236}">
                  <a16:creationId xmlns="" xmlns:a16="http://schemas.microsoft.com/office/drawing/2014/main" id="{A714CEC1-1F52-469D-A63F-556BC9B2FF60}"/>
                </a:ext>
              </a:extLst>
            </p:cNvPr>
            <p:cNvSpPr txBox="1"/>
            <p:nvPr/>
          </p:nvSpPr>
          <p:spPr>
            <a:xfrm>
              <a:off x="1993284" y="1492503"/>
              <a:ext cx="3533825" cy="7386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RSC will accept AOR and create a case </a:t>
              </a:r>
              <a:endParaRPr dirty="0"/>
            </a:p>
          </p:txBody>
        </p:sp>
        <p:sp>
          <p:nvSpPr>
            <p:cNvPr id="54" name="TextBox 34">
              <a:extLst>
                <a:ext uri="{FF2B5EF4-FFF2-40B4-BE49-F238E27FC236}">
                  <a16:creationId xmlns="" xmlns:a16="http://schemas.microsoft.com/office/drawing/2014/main" id="{3F34C32B-8C3D-4F22-87CF-F864DD32C0CA}"/>
                </a:ext>
              </a:extLst>
            </p:cNvPr>
            <p:cNvSpPr txBox="1"/>
            <p:nvPr/>
          </p:nvSpPr>
          <p:spPr>
            <a:xfrm>
              <a:off x="5662157" y="1113862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dirty="0"/>
                <a:t>A</a:t>
              </a:r>
            </a:p>
          </p:txBody>
        </p:sp>
      </p:grpSp>
      <p:sp>
        <p:nvSpPr>
          <p:cNvPr id="55" name="TextBox 52">
            <a:extLst>
              <a:ext uri="{FF2B5EF4-FFF2-40B4-BE49-F238E27FC236}">
                <a16:creationId xmlns="" xmlns:a16="http://schemas.microsoft.com/office/drawing/2014/main" id="{0F0EA8C2-4CA8-4D79-9600-26F4FD26A9D6}"/>
              </a:ext>
            </a:extLst>
          </p:cNvPr>
          <p:cNvSpPr txBox="1"/>
          <p:nvPr/>
        </p:nvSpPr>
        <p:spPr>
          <a:xfrm>
            <a:off x="1993283" y="2855042"/>
            <a:ext cx="3486744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RSC will issue a Rejection letter to RA </a:t>
            </a:r>
            <a:r>
              <a:rPr dirty="0"/>
              <a:t>     </a:t>
            </a:r>
          </a:p>
        </p:txBody>
      </p:sp>
      <p:sp>
        <p:nvSpPr>
          <p:cNvPr id="57" name="TextBox 52">
            <a:extLst>
              <a:ext uri="{FF2B5EF4-FFF2-40B4-BE49-F238E27FC236}">
                <a16:creationId xmlns="" xmlns:a16="http://schemas.microsoft.com/office/drawing/2014/main" id="{71DB3088-F989-428A-9D72-3E0AEBA7E122}"/>
              </a:ext>
            </a:extLst>
          </p:cNvPr>
          <p:cNvSpPr txBox="1"/>
          <p:nvPr/>
        </p:nvSpPr>
        <p:spPr>
          <a:xfrm>
            <a:off x="1976653" y="4167577"/>
            <a:ext cx="3362098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RSC will contact RA to ask for missing documents </a:t>
            </a:r>
            <a:r>
              <a:rPr dirty="0"/>
              <a:t>     </a:t>
            </a:r>
          </a:p>
        </p:txBody>
      </p:sp>
      <p:sp>
        <p:nvSpPr>
          <p:cNvPr id="59" name="TextBox 52">
            <a:extLst>
              <a:ext uri="{FF2B5EF4-FFF2-40B4-BE49-F238E27FC236}">
                <a16:creationId xmlns="" xmlns:a16="http://schemas.microsoft.com/office/drawing/2014/main" id="{EF43421D-78B9-4880-921F-3676F0B7492F}"/>
              </a:ext>
            </a:extLst>
          </p:cNvPr>
          <p:cNvSpPr txBox="1"/>
          <p:nvPr/>
        </p:nvSpPr>
        <p:spPr>
          <a:xfrm>
            <a:off x="1953488" y="5362622"/>
            <a:ext cx="3383077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RSC will contact applicants to ask for missing documents </a:t>
            </a:r>
            <a:endParaRPr dirty="0"/>
          </a:p>
        </p:txBody>
      </p:sp>
      <p:sp>
        <p:nvSpPr>
          <p:cNvPr id="62" name="TextBox 34">
            <a:extLst>
              <a:ext uri="{FF2B5EF4-FFF2-40B4-BE49-F238E27FC236}">
                <a16:creationId xmlns="" xmlns:a16="http://schemas.microsoft.com/office/drawing/2014/main" id="{D9B012D9-E48D-4410-8080-C01EC40B3293}"/>
              </a:ext>
            </a:extLst>
          </p:cNvPr>
          <p:cNvSpPr txBox="1"/>
          <p:nvPr/>
        </p:nvSpPr>
        <p:spPr>
          <a:xfrm>
            <a:off x="5585092" y="3859704"/>
            <a:ext cx="666727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C</a:t>
            </a:r>
          </a:p>
        </p:txBody>
      </p:sp>
      <p:sp>
        <p:nvSpPr>
          <p:cNvPr id="63" name="TextBox 34">
            <a:extLst>
              <a:ext uri="{FF2B5EF4-FFF2-40B4-BE49-F238E27FC236}">
                <a16:creationId xmlns="" xmlns:a16="http://schemas.microsoft.com/office/drawing/2014/main" id="{26D9B919-C0C3-4409-B1FE-743F41BF207C}"/>
              </a:ext>
            </a:extLst>
          </p:cNvPr>
          <p:cNvSpPr txBox="1"/>
          <p:nvPr/>
        </p:nvSpPr>
        <p:spPr>
          <a:xfrm>
            <a:off x="5630767" y="5208805"/>
            <a:ext cx="666727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E0F3E8-2DBE-41C5-BAC1-DED60076E4DB}"/>
              </a:ext>
            </a:extLst>
          </p:cNvPr>
          <p:cNvSpPr/>
          <p:nvPr/>
        </p:nvSpPr>
        <p:spPr>
          <a:xfrm>
            <a:off x="6748744" y="2588305"/>
            <a:ext cx="5025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A0"/>
                </a:solidFill>
              </a:rPr>
              <a:t>What will be RSC’s actions in case there is not enough documents to verify relationship between PA and </a:t>
            </a:r>
            <a:r>
              <a:rPr lang="en-US" sz="3200" b="1" dirty="0" err="1">
                <a:solidFill>
                  <a:srgbClr val="0033A0"/>
                </a:solidFill>
              </a:rPr>
              <a:t>U.S.tie</a:t>
            </a:r>
            <a:r>
              <a:rPr lang="en-US" sz="3200" b="1" dirty="0">
                <a:solidFill>
                  <a:srgbClr val="0033A0"/>
                </a:solidFill>
              </a:rPr>
              <a:t> in the AOR?</a:t>
            </a:r>
          </a:p>
        </p:txBody>
      </p:sp>
      <p:sp>
        <p:nvSpPr>
          <p:cNvPr id="45" name="Oval 59">
            <a:extLst>
              <a:ext uri="{FF2B5EF4-FFF2-40B4-BE49-F238E27FC236}">
                <a16:creationId xmlns="" xmlns:a16="http://schemas.microsoft.com/office/drawing/2014/main" id="{B830691B-0E9C-4510-B24D-EDAFC60164F3}"/>
              </a:ext>
            </a:extLst>
          </p:cNvPr>
          <p:cNvSpPr/>
          <p:nvPr/>
        </p:nvSpPr>
        <p:spPr>
          <a:xfrm>
            <a:off x="5393203" y="2353294"/>
            <a:ext cx="965603" cy="965604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4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Oval 60">
            <a:extLst>
              <a:ext uri="{FF2B5EF4-FFF2-40B4-BE49-F238E27FC236}">
                <a16:creationId xmlns="" xmlns:a16="http://schemas.microsoft.com/office/drawing/2014/main" id="{A0CAA843-4372-451F-B0EE-E2C0152D262C}"/>
              </a:ext>
            </a:extLst>
          </p:cNvPr>
          <p:cNvSpPr/>
          <p:nvPr/>
        </p:nvSpPr>
        <p:spPr>
          <a:xfrm>
            <a:off x="5527108" y="2487199"/>
            <a:ext cx="697795" cy="697795"/>
          </a:xfrm>
          <a:prstGeom prst="ellipse">
            <a:avLst/>
          </a:prstGeom>
          <a:solidFill>
            <a:srgbClr val="4775E7">
              <a:hueOff val="0"/>
              <a:satOff val="0"/>
              <a:lumOff val="0"/>
              <a:alphaOff val="0"/>
            </a:srgbClr>
          </a:solidFill>
          <a:ln w="19050" cap="rnd" cmpd="sng" algn="ctr">
            <a:solidFill>
              <a:srgbClr val="4775E7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73200" tIns="12700" rIns="73200" bIns="12700" numCol="1" spcCol="1270" anchor="ctr" anchorCtr="0">
            <a:noAutofit/>
          </a:bodyPr>
          <a:lstStyle/>
          <a:p>
            <a:endParaRPr/>
          </a:p>
        </p:txBody>
      </p:sp>
      <p:sp>
        <p:nvSpPr>
          <p:cNvPr id="61" name="TextBox 34">
            <a:extLst>
              <a:ext uri="{FF2B5EF4-FFF2-40B4-BE49-F238E27FC236}">
                <a16:creationId xmlns="" xmlns:a16="http://schemas.microsoft.com/office/drawing/2014/main" id="{C240AB3B-846A-401B-A61F-F704649AE580}"/>
              </a:ext>
            </a:extLst>
          </p:cNvPr>
          <p:cNvSpPr txBox="1"/>
          <p:nvPr/>
        </p:nvSpPr>
        <p:spPr>
          <a:xfrm>
            <a:off x="5630768" y="2477649"/>
            <a:ext cx="666727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0252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93EC43D-A31C-4CE3-AD50-9A00BD14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889" y="1160544"/>
            <a:ext cx="7561458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8. 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4E5DF87-4E57-4C65-8397-E3949C7B7472}"/>
              </a:ext>
            </a:extLst>
          </p:cNvPr>
          <p:cNvGrpSpPr/>
          <p:nvPr/>
        </p:nvGrpSpPr>
        <p:grpSpPr>
          <a:xfrm>
            <a:off x="6352073" y="4962073"/>
            <a:ext cx="4854213" cy="1277939"/>
            <a:chOff x="6352073" y="4962073"/>
            <a:chExt cx="4854213" cy="1277939"/>
          </a:xfrm>
        </p:grpSpPr>
        <p:sp>
          <p:nvSpPr>
            <p:cNvPr id="22" name="Freeform 2">
              <a:extLst>
                <a:ext uri="{FF2B5EF4-FFF2-40B4-BE49-F238E27FC236}">
                  <a16:creationId xmlns="" xmlns:a16="http://schemas.microsoft.com/office/drawing/2014/main" id="{8B84F249-4483-44B3-8014-8550C151BA34}"/>
                </a:ext>
              </a:extLst>
            </p:cNvPr>
            <p:cNvSpPr/>
            <p:nvPr/>
          </p:nvSpPr>
          <p:spPr>
            <a:xfrm flipH="1">
              <a:off x="6352073" y="5105751"/>
              <a:ext cx="4314179" cy="99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698" y="0"/>
                  </a:lnTo>
                  <a:lnTo>
                    <a:pt x="13698" y="0"/>
                  </a:lnTo>
                  <a:lnTo>
                    <a:pt x="21600" y="0"/>
                  </a:lnTo>
                  <a:lnTo>
                    <a:pt x="17280" y="21600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428AA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endParaRPr sz="1200">
                <a:solidFill>
                  <a:srgbClr val="FFFFFF"/>
                </a:solidFill>
                <a:latin typeface="Avenir"/>
                <a:sym typeface="Avenir Next"/>
              </a:endParaRPr>
            </a:p>
          </p:txBody>
        </p:sp>
        <p:sp>
          <p:nvSpPr>
            <p:cNvPr id="35" name="Oval 4">
              <a:extLst>
                <a:ext uri="{FF2B5EF4-FFF2-40B4-BE49-F238E27FC236}">
                  <a16:creationId xmlns="" xmlns:a16="http://schemas.microsoft.com/office/drawing/2014/main" id="{F00B3B21-B844-4749-85EE-1F10D298C3F7}"/>
                </a:ext>
              </a:extLst>
            </p:cNvPr>
            <p:cNvSpPr/>
            <p:nvPr/>
          </p:nvSpPr>
          <p:spPr>
            <a:xfrm flipH="1">
              <a:off x="9928347" y="4962073"/>
              <a:ext cx="1277939" cy="1277939"/>
            </a:xfrm>
            <a:prstGeom prst="ellipse">
              <a:avLst/>
            </a:prstGeom>
            <a:solidFill>
              <a:srgbClr val="6428AA"/>
            </a:solidFill>
            <a:ln w="38100">
              <a:solidFill>
                <a:srgbClr val="FFFFFF"/>
              </a:solidFill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endParaRPr sz="1200">
                <a:solidFill>
                  <a:srgbClr val="FFFFFF"/>
                </a:solidFill>
                <a:latin typeface="Avenir"/>
                <a:sym typeface="Avenir Next"/>
              </a:endParaRPr>
            </a:p>
          </p:txBody>
        </p:sp>
        <p:sp>
          <p:nvSpPr>
            <p:cNvPr id="39" name="TextBox 52">
              <a:extLst>
                <a:ext uri="{FF2B5EF4-FFF2-40B4-BE49-F238E27FC236}">
                  <a16:creationId xmlns="" xmlns:a16="http://schemas.microsoft.com/office/drawing/2014/main" id="{32D295D6-88D1-40FE-8034-CA06A29727B6}"/>
                </a:ext>
              </a:extLst>
            </p:cNvPr>
            <p:cNvSpPr txBox="1"/>
            <p:nvPr/>
          </p:nvSpPr>
          <p:spPr>
            <a:xfrm>
              <a:off x="7023687" y="5183479"/>
              <a:ext cx="2975839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latin typeface="Avenir Next"/>
                  <a:sym typeface="Avenir Next"/>
                </a:rPr>
                <a:t>Only if aunt has direct relatives in the US</a:t>
              </a:r>
            </a:p>
          </p:txBody>
        </p:sp>
        <p:sp>
          <p:nvSpPr>
            <p:cNvPr id="46" name="TextBox 34">
              <a:extLst>
                <a:ext uri="{FF2B5EF4-FFF2-40B4-BE49-F238E27FC236}">
                  <a16:creationId xmlns="" xmlns:a16="http://schemas.microsoft.com/office/drawing/2014/main" id="{6F0A9485-FAAC-487E-8487-2C3B29C4D430}"/>
                </a:ext>
              </a:extLst>
            </p:cNvPr>
            <p:cNvSpPr txBox="1"/>
            <p:nvPr/>
          </p:nvSpPr>
          <p:spPr>
            <a:xfrm>
              <a:off x="10248166" y="5244819"/>
              <a:ext cx="666726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40CDB2A-FA2F-499C-873E-3AFA84A9A1A1}"/>
              </a:ext>
            </a:extLst>
          </p:cNvPr>
          <p:cNvGrpSpPr/>
          <p:nvPr/>
        </p:nvGrpSpPr>
        <p:grpSpPr>
          <a:xfrm>
            <a:off x="6266849" y="3664669"/>
            <a:ext cx="4854214" cy="1277939"/>
            <a:chOff x="6266849" y="3664669"/>
            <a:chExt cx="4854214" cy="1277939"/>
          </a:xfrm>
        </p:grpSpPr>
        <p:sp>
          <p:nvSpPr>
            <p:cNvPr id="51" name="Freeform 2">
              <a:extLst>
                <a:ext uri="{FF2B5EF4-FFF2-40B4-BE49-F238E27FC236}">
                  <a16:creationId xmlns="" xmlns:a16="http://schemas.microsoft.com/office/drawing/2014/main" id="{21239D7B-65A4-4FF6-8546-706ACB691C2B}"/>
                </a:ext>
              </a:extLst>
            </p:cNvPr>
            <p:cNvSpPr/>
            <p:nvPr/>
          </p:nvSpPr>
          <p:spPr>
            <a:xfrm>
              <a:off x="6806884" y="3808348"/>
              <a:ext cx="4314179" cy="99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698" y="0"/>
                  </a:lnTo>
                  <a:lnTo>
                    <a:pt x="13698" y="0"/>
                  </a:lnTo>
                  <a:lnTo>
                    <a:pt x="21600" y="0"/>
                  </a:lnTo>
                  <a:lnTo>
                    <a:pt x="17280" y="21600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E5AEA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3" name="Oval 4">
              <a:extLst>
                <a:ext uri="{FF2B5EF4-FFF2-40B4-BE49-F238E27FC236}">
                  <a16:creationId xmlns="" xmlns:a16="http://schemas.microsoft.com/office/drawing/2014/main" id="{7A46C272-3706-431D-8B18-A8FE13750B1A}"/>
                </a:ext>
              </a:extLst>
            </p:cNvPr>
            <p:cNvSpPr/>
            <p:nvPr/>
          </p:nvSpPr>
          <p:spPr>
            <a:xfrm>
              <a:off x="6266849" y="3664669"/>
              <a:ext cx="1277939" cy="1277939"/>
            </a:xfrm>
            <a:prstGeom prst="ellipse">
              <a:avLst/>
            </a:prstGeom>
            <a:solidFill>
              <a:srgbClr val="AE5AEA"/>
            </a:solidFill>
            <a:ln w="38100">
              <a:solidFill>
                <a:srgbClr val="FFFFFF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5" name="TextBox 52">
              <a:extLst>
                <a:ext uri="{FF2B5EF4-FFF2-40B4-BE49-F238E27FC236}">
                  <a16:creationId xmlns="" xmlns:a16="http://schemas.microsoft.com/office/drawing/2014/main" id="{B406E83C-20AB-45CD-8367-B74DB551A559}"/>
                </a:ext>
              </a:extLst>
            </p:cNvPr>
            <p:cNvSpPr txBox="1"/>
            <p:nvPr/>
          </p:nvSpPr>
          <p:spPr>
            <a:xfrm>
              <a:off x="7350207" y="3729849"/>
              <a:ext cx="3217109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latin typeface="Avenir Next"/>
                  <a:sym typeface="Avenir Next"/>
                </a:rPr>
                <a:t>Only if aunt lives in the same country</a:t>
              </a:r>
            </a:p>
          </p:txBody>
        </p:sp>
        <p:sp>
          <p:nvSpPr>
            <p:cNvPr id="57" name="TextBox 34">
              <a:extLst>
                <a:ext uri="{FF2B5EF4-FFF2-40B4-BE49-F238E27FC236}">
                  <a16:creationId xmlns="" xmlns:a16="http://schemas.microsoft.com/office/drawing/2014/main" id="{17F115C3-FAE3-480E-BF4E-D9D5C1A2BA38}"/>
                </a:ext>
              </a:extLst>
            </p:cNvPr>
            <p:cNvSpPr txBox="1"/>
            <p:nvPr/>
          </p:nvSpPr>
          <p:spPr>
            <a:xfrm>
              <a:off x="6545507" y="3949886"/>
              <a:ext cx="666726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E1953B-961C-494C-9683-6386D5BD4A5A}"/>
              </a:ext>
            </a:extLst>
          </p:cNvPr>
          <p:cNvGrpSpPr/>
          <p:nvPr/>
        </p:nvGrpSpPr>
        <p:grpSpPr>
          <a:xfrm>
            <a:off x="664388" y="3689446"/>
            <a:ext cx="5260764" cy="1277939"/>
            <a:chOff x="664388" y="3689446"/>
            <a:chExt cx="4854214" cy="1277939"/>
          </a:xfrm>
        </p:grpSpPr>
        <p:sp>
          <p:nvSpPr>
            <p:cNvPr id="70" name="Freeform 2">
              <a:extLst>
                <a:ext uri="{FF2B5EF4-FFF2-40B4-BE49-F238E27FC236}">
                  <a16:creationId xmlns="" xmlns:a16="http://schemas.microsoft.com/office/drawing/2014/main" id="{E59FEC0B-996B-494C-98F5-9006420403A1}"/>
                </a:ext>
              </a:extLst>
            </p:cNvPr>
            <p:cNvSpPr/>
            <p:nvPr/>
          </p:nvSpPr>
          <p:spPr>
            <a:xfrm>
              <a:off x="1204423" y="3833125"/>
              <a:ext cx="4314179" cy="99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698" y="0"/>
                  </a:lnTo>
                  <a:lnTo>
                    <a:pt x="13698" y="0"/>
                  </a:lnTo>
                  <a:lnTo>
                    <a:pt x="21600" y="0"/>
                  </a:lnTo>
                  <a:lnTo>
                    <a:pt x="17280" y="21600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25DF1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0650" tIns="241300" rIns="120650" bIns="241300" numCol="1" spcCol="1270" anchor="ctr" anchorCtr="0">
              <a:noAutofit/>
            </a:bodyPr>
            <a:lstStyle/>
            <a:p>
              <a:endParaRPr>
                <a:sym typeface="Avenir Next"/>
              </a:endParaRPr>
            </a:p>
          </p:txBody>
        </p:sp>
        <p:sp>
          <p:nvSpPr>
            <p:cNvPr id="72" name="Oval 4">
              <a:extLst>
                <a:ext uri="{FF2B5EF4-FFF2-40B4-BE49-F238E27FC236}">
                  <a16:creationId xmlns="" xmlns:a16="http://schemas.microsoft.com/office/drawing/2014/main" id="{BC19D2BD-0526-4165-8355-79CACB3D381F}"/>
                </a:ext>
              </a:extLst>
            </p:cNvPr>
            <p:cNvSpPr/>
            <p:nvPr/>
          </p:nvSpPr>
          <p:spPr>
            <a:xfrm>
              <a:off x="664388" y="3689446"/>
              <a:ext cx="1277939" cy="1277939"/>
            </a:xfrm>
            <a:prstGeom prst="ellipse">
              <a:avLst/>
            </a:prstGeom>
            <a:solidFill>
              <a:srgbClr val="925DF1"/>
            </a:solidFill>
            <a:ln w="38100" cap="rnd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0650" tIns="241300" rIns="120650" bIns="241300" numCol="1" spcCol="1270" anchor="ctr" anchorCtr="0">
              <a:noAutofit/>
            </a:bodyPr>
            <a:lstStyle/>
            <a:p>
              <a:endParaRPr dirty="0">
                <a:sym typeface="Avenir Next"/>
              </a:endParaRPr>
            </a:p>
          </p:txBody>
        </p:sp>
        <p:sp>
          <p:nvSpPr>
            <p:cNvPr id="73" name="TextBox 52">
              <a:extLst>
                <a:ext uri="{FF2B5EF4-FFF2-40B4-BE49-F238E27FC236}">
                  <a16:creationId xmlns="" xmlns:a16="http://schemas.microsoft.com/office/drawing/2014/main" id="{7CC823D1-3D10-40E5-8DA3-19FA9256A95C}"/>
                </a:ext>
              </a:extLst>
            </p:cNvPr>
            <p:cNvSpPr txBox="1"/>
            <p:nvPr/>
          </p:nvSpPr>
          <p:spPr>
            <a:xfrm>
              <a:off x="1870456" y="3929792"/>
              <a:ext cx="3193335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dirty="0">
                  <a:solidFill>
                    <a:schemeClr val="bg1"/>
                  </a:solidFill>
                </a:rPr>
                <a:t>No, this is not qualifying relationship</a:t>
              </a:r>
              <a:endParaRPr sz="2400" kern="0" dirty="0">
                <a:solidFill>
                  <a:schemeClr val="bg1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75" name="TextBox 34">
              <a:extLst>
                <a:ext uri="{FF2B5EF4-FFF2-40B4-BE49-F238E27FC236}">
                  <a16:creationId xmlns="" xmlns:a16="http://schemas.microsoft.com/office/drawing/2014/main" id="{EDAF7008-3C34-4AB3-A46F-15F3C0D96E0C}"/>
                </a:ext>
              </a:extLst>
            </p:cNvPr>
            <p:cNvSpPr txBox="1"/>
            <p:nvPr/>
          </p:nvSpPr>
          <p:spPr>
            <a:xfrm>
              <a:off x="967895" y="3970055"/>
              <a:ext cx="666726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BFC9289-EE16-4DD2-AB13-F74ECCB362BD}"/>
              </a:ext>
            </a:extLst>
          </p:cNvPr>
          <p:cNvGrpSpPr/>
          <p:nvPr/>
        </p:nvGrpSpPr>
        <p:grpSpPr>
          <a:xfrm>
            <a:off x="749612" y="4986850"/>
            <a:ext cx="4854213" cy="1412131"/>
            <a:chOff x="749612" y="4986850"/>
            <a:chExt cx="4854213" cy="1412131"/>
          </a:xfrm>
        </p:grpSpPr>
        <p:sp>
          <p:nvSpPr>
            <p:cNvPr id="62" name="Freeform 2">
              <a:extLst>
                <a:ext uri="{FF2B5EF4-FFF2-40B4-BE49-F238E27FC236}">
                  <a16:creationId xmlns="" xmlns:a16="http://schemas.microsoft.com/office/drawing/2014/main" id="{7C3C8619-0589-4CAD-9A6B-4B913C1B2D3B}"/>
                </a:ext>
              </a:extLst>
            </p:cNvPr>
            <p:cNvSpPr/>
            <p:nvPr/>
          </p:nvSpPr>
          <p:spPr>
            <a:xfrm flipH="1">
              <a:off x="749612" y="5130528"/>
              <a:ext cx="4314179" cy="99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698" y="0"/>
                  </a:lnTo>
                  <a:lnTo>
                    <a:pt x="13698" y="0"/>
                  </a:lnTo>
                  <a:lnTo>
                    <a:pt x="21600" y="0"/>
                  </a:lnTo>
                  <a:lnTo>
                    <a:pt x="17280" y="21600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BC1C98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endParaRPr sz="1200">
                <a:solidFill>
                  <a:srgbClr val="FFFFFF"/>
                </a:solidFill>
                <a:latin typeface="Avenir"/>
                <a:sym typeface="Avenir Next"/>
              </a:endParaRPr>
            </a:p>
          </p:txBody>
        </p:sp>
        <p:sp>
          <p:nvSpPr>
            <p:cNvPr id="68" name="Oval 4">
              <a:extLst>
                <a:ext uri="{FF2B5EF4-FFF2-40B4-BE49-F238E27FC236}">
                  <a16:creationId xmlns="" xmlns:a16="http://schemas.microsoft.com/office/drawing/2014/main" id="{B18A8446-7BFF-42C9-B11D-E26880EED290}"/>
                </a:ext>
              </a:extLst>
            </p:cNvPr>
            <p:cNvSpPr/>
            <p:nvPr/>
          </p:nvSpPr>
          <p:spPr>
            <a:xfrm flipH="1">
              <a:off x="4325886" y="4986850"/>
              <a:ext cx="1277939" cy="1277939"/>
            </a:xfrm>
            <a:prstGeom prst="ellipse">
              <a:avLst/>
            </a:prstGeom>
            <a:solidFill>
              <a:srgbClr val="BC1C98"/>
            </a:solidFill>
            <a:ln w="38100">
              <a:solidFill>
                <a:srgbClr val="FFFFFF"/>
              </a:solidFill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endParaRPr sz="1200">
                <a:solidFill>
                  <a:srgbClr val="FFFFFF"/>
                </a:solidFill>
                <a:latin typeface="Avenir"/>
                <a:sym typeface="Avenir Next"/>
              </a:endParaRPr>
            </a:p>
          </p:txBody>
        </p:sp>
        <p:sp>
          <p:nvSpPr>
            <p:cNvPr id="78" name="TextBox 52">
              <a:extLst>
                <a:ext uri="{FF2B5EF4-FFF2-40B4-BE49-F238E27FC236}">
                  <a16:creationId xmlns="" xmlns:a16="http://schemas.microsoft.com/office/drawing/2014/main" id="{24A0DB20-76A8-4E32-8392-1061BF60764B}"/>
                </a:ext>
              </a:extLst>
            </p:cNvPr>
            <p:cNvSpPr txBox="1"/>
            <p:nvPr/>
          </p:nvSpPr>
          <p:spPr>
            <a:xfrm>
              <a:off x="1634621" y="5244819"/>
              <a:ext cx="2596442" cy="11541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latin typeface="Avenir Next"/>
                  <a:sym typeface="Avenir Next"/>
                </a:rPr>
                <a:t>Yes, if they are same economic unit</a:t>
              </a:r>
            </a:p>
            <a:p>
              <a:pPr algn="ctr" hangingPunct="0"/>
              <a:r>
                <a:rPr kern="0" dirty="0">
                  <a:solidFill>
                    <a:srgbClr val="FFFFFF"/>
                  </a:solidFill>
                  <a:latin typeface="Avenir Next"/>
                  <a:sym typeface="Avenir Next"/>
                </a:rPr>
                <a:t>     </a:t>
              </a:r>
            </a:p>
          </p:txBody>
        </p:sp>
        <p:sp>
          <p:nvSpPr>
            <p:cNvPr id="80" name="TextBox 34">
              <a:extLst>
                <a:ext uri="{FF2B5EF4-FFF2-40B4-BE49-F238E27FC236}">
                  <a16:creationId xmlns="" xmlns:a16="http://schemas.microsoft.com/office/drawing/2014/main" id="{57376E0D-8DB8-4A83-89AD-4FA5DCB8D1A3}"/>
                </a:ext>
              </a:extLst>
            </p:cNvPr>
            <p:cNvSpPr txBox="1"/>
            <p:nvPr/>
          </p:nvSpPr>
          <p:spPr>
            <a:xfrm>
              <a:off x="4635297" y="5291834"/>
              <a:ext cx="666726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/>
                  <a:sym typeface="Arial Rounded MT Bold"/>
                </a:rPr>
                <a:t>B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FD25473-CFFC-42DB-B369-259A3D2B6379}"/>
              </a:ext>
            </a:extLst>
          </p:cNvPr>
          <p:cNvSpPr/>
          <p:nvPr/>
        </p:nvSpPr>
        <p:spPr>
          <a:xfrm>
            <a:off x="1761078" y="2129512"/>
            <a:ext cx="9011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A0"/>
                </a:solidFill>
              </a:rPr>
              <a:t>Can U.S. Tie include his aunt in AOR filed for his parents, if she fully depends on their support? </a:t>
            </a:r>
          </a:p>
        </p:txBody>
      </p:sp>
    </p:spTree>
    <p:extLst>
      <p:ext uri="{BB962C8B-B14F-4D97-AF65-F5344CB8AC3E}">
        <p14:creationId xmlns:p14="http://schemas.microsoft.com/office/powerpoint/2010/main" val="213425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93EC43D-A31C-4CE3-AD50-9A00BD14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31" y="1988943"/>
            <a:ext cx="6056369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9.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FD25473-CFFC-42DB-B369-259A3D2B6379}"/>
              </a:ext>
            </a:extLst>
          </p:cNvPr>
          <p:cNvSpPr/>
          <p:nvPr/>
        </p:nvSpPr>
        <p:spPr>
          <a:xfrm>
            <a:off x="6576164" y="3119729"/>
            <a:ext cx="416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A0"/>
                </a:solidFill>
              </a:rPr>
              <a:t>What should be done to add PA’s new-born baby to the case?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B3EAE66-2556-4F92-ADF1-AEC823B08467}"/>
              </a:ext>
            </a:extLst>
          </p:cNvPr>
          <p:cNvGrpSpPr/>
          <p:nvPr/>
        </p:nvGrpSpPr>
        <p:grpSpPr>
          <a:xfrm>
            <a:off x="742959" y="952117"/>
            <a:ext cx="4537917" cy="1272942"/>
            <a:chOff x="742959" y="952117"/>
            <a:chExt cx="4537917" cy="1272942"/>
          </a:xfrm>
        </p:grpSpPr>
        <p:sp>
          <p:nvSpPr>
            <p:cNvPr id="22" name="Freeform 58">
              <a:extLst>
                <a:ext uri="{FF2B5EF4-FFF2-40B4-BE49-F238E27FC236}">
                  <a16:creationId xmlns="" xmlns:a16="http://schemas.microsoft.com/office/drawing/2014/main" id="{8CFFC08B-EBE1-4270-B9E8-2398B65B20F1}"/>
                </a:ext>
              </a:extLst>
            </p:cNvPr>
            <p:cNvSpPr/>
            <p:nvPr/>
          </p:nvSpPr>
          <p:spPr>
            <a:xfrm>
              <a:off x="1236311" y="952117"/>
              <a:ext cx="4044565" cy="938223"/>
            </a:xfrm>
            <a:custGeom>
              <a:avLst/>
              <a:gdLst>
                <a:gd name="connsiteX0" fmla="*/ 21600 w 21600"/>
                <a:gd name="connsiteY0" fmla="*/ 0 h 21600"/>
                <a:gd name="connsiteX1" fmla="*/ 3455 w 21600"/>
                <a:gd name="connsiteY1" fmla="*/ 0 h 21600"/>
                <a:gd name="connsiteX2" fmla="*/ 1706 w 21600"/>
                <a:gd name="connsiteY2" fmla="*/ 4802 h 21600"/>
                <a:gd name="connsiteX3" fmla="*/ 0 w 21600"/>
                <a:gd name="connsiteY3" fmla="*/ 21600 h 21600"/>
                <a:gd name="connsiteX4" fmla="*/ 1708 w 21600"/>
                <a:gd name="connsiteY4" fmla="*/ 12514 h 21600"/>
                <a:gd name="connsiteX5" fmla="*/ 1647 w 21600"/>
                <a:gd name="connsiteY5" fmla="*/ 17798 h 21600"/>
                <a:gd name="connsiteX6" fmla="*/ 16929 w 21600"/>
                <a:gd name="connsiteY6" fmla="*/ 17798 h 21600"/>
                <a:gd name="connsiteX7" fmla="*/ 21600 w 21600"/>
                <a:gd name="connsiteY7" fmla="*/ 0 h 21600"/>
                <a:gd name="connsiteX0" fmla="*/ 20152 w 20152"/>
                <a:gd name="connsiteY0" fmla="*/ 0 h 17798"/>
                <a:gd name="connsiteX1" fmla="*/ 2007 w 20152"/>
                <a:gd name="connsiteY1" fmla="*/ 0 h 17798"/>
                <a:gd name="connsiteX2" fmla="*/ 258 w 20152"/>
                <a:gd name="connsiteY2" fmla="*/ 4802 h 17798"/>
                <a:gd name="connsiteX3" fmla="*/ 125 w 20152"/>
                <a:gd name="connsiteY3" fmla="*/ 10036 h 17798"/>
                <a:gd name="connsiteX4" fmla="*/ 260 w 20152"/>
                <a:gd name="connsiteY4" fmla="*/ 12514 h 17798"/>
                <a:gd name="connsiteX5" fmla="*/ 199 w 20152"/>
                <a:gd name="connsiteY5" fmla="*/ 17798 h 17798"/>
                <a:gd name="connsiteX6" fmla="*/ 15481 w 20152"/>
                <a:gd name="connsiteY6" fmla="*/ 17798 h 17798"/>
                <a:gd name="connsiteX7" fmla="*/ 20152 w 20152"/>
                <a:gd name="connsiteY7" fmla="*/ 0 h 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52" h="17798" extrusionOk="0">
                  <a:moveTo>
                    <a:pt x="20152" y="0"/>
                  </a:moveTo>
                  <a:lnTo>
                    <a:pt x="2007" y="0"/>
                  </a:lnTo>
                  <a:cubicBezTo>
                    <a:pt x="1312" y="0"/>
                    <a:pt x="529" y="2147"/>
                    <a:pt x="258" y="4802"/>
                  </a:cubicBezTo>
                  <a:cubicBezTo>
                    <a:pt x="214" y="6547"/>
                    <a:pt x="169" y="8291"/>
                    <a:pt x="125" y="10036"/>
                  </a:cubicBezTo>
                  <a:cubicBezTo>
                    <a:pt x="134" y="10036"/>
                    <a:pt x="251" y="12514"/>
                    <a:pt x="260" y="12514"/>
                  </a:cubicBezTo>
                  <a:cubicBezTo>
                    <a:pt x="602" y="10308"/>
                    <a:pt x="-408" y="17798"/>
                    <a:pt x="199" y="17798"/>
                  </a:cubicBezTo>
                  <a:lnTo>
                    <a:pt x="15481" y="17798"/>
                  </a:lnTo>
                  <a:cubicBezTo>
                    <a:pt x="18060" y="17794"/>
                    <a:pt x="20151" y="9828"/>
                    <a:pt x="20152" y="0"/>
                  </a:cubicBezTo>
                  <a:close/>
                </a:path>
              </a:pathLst>
            </a:custGeom>
            <a:solidFill>
              <a:srgbClr val="8971E1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rgbClr val="8971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5" name="Freeform 61">
              <a:extLst>
                <a:ext uri="{FF2B5EF4-FFF2-40B4-BE49-F238E27FC236}">
                  <a16:creationId xmlns="" xmlns:a16="http://schemas.microsoft.com/office/drawing/2014/main" id="{7FCBDE6B-B61B-41F5-A77C-57166333E626}"/>
                </a:ext>
              </a:extLst>
            </p:cNvPr>
            <p:cNvSpPr/>
            <p:nvPr/>
          </p:nvSpPr>
          <p:spPr>
            <a:xfrm>
              <a:off x="742959" y="1189153"/>
              <a:ext cx="1035182" cy="1035906"/>
            </a:xfrm>
            <a:prstGeom prst="ellipse">
              <a:avLst/>
            </a:prstGeom>
            <a:gradFill>
              <a:gsLst>
                <a:gs pos="50451">
                  <a:srgbClr val="FFFFFF"/>
                </a:gs>
                <a:gs pos="76437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62836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37" name="Freeform 62">
              <a:extLst>
                <a:ext uri="{FF2B5EF4-FFF2-40B4-BE49-F238E27FC236}">
                  <a16:creationId xmlns="" xmlns:a16="http://schemas.microsoft.com/office/drawing/2014/main" id="{0BA7B4D0-DA78-4DF7-B780-ADDB01AD0A62}"/>
                </a:ext>
              </a:extLst>
            </p:cNvPr>
            <p:cNvSpPr/>
            <p:nvPr/>
          </p:nvSpPr>
          <p:spPr>
            <a:xfrm>
              <a:off x="911874" y="1359737"/>
              <a:ext cx="697349" cy="69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561" y="16748"/>
                    <a:pt x="16748" y="21561"/>
                    <a:pt x="10800" y="21600"/>
                  </a:cubicBezTo>
                  <a:close/>
                </a:path>
              </a:pathLst>
            </a:custGeom>
            <a:solidFill>
              <a:srgbClr val="8971E1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rgbClr val="8971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TextBox 52">
              <a:extLst>
                <a:ext uri="{FF2B5EF4-FFF2-40B4-BE49-F238E27FC236}">
                  <a16:creationId xmlns="" xmlns:a16="http://schemas.microsoft.com/office/drawing/2014/main" id="{D2746B08-539C-410C-841B-E29375957757}"/>
                </a:ext>
              </a:extLst>
            </p:cNvPr>
            <p:cNvSpPr txBox="1"/>
            <p:nvPr/>
          </p:nvSpPr>
          <p:spPr>
            <a:xfrm>
              <a:off x="2096505" y="1213479"/>
              <a:ext cx="2910941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r>
                <a:rPr lang="en-US" sz="2400" dirty="0">
                  <a:solidFill>
                    <a:schemeClr val="bg1"/>
                  </a:solidFill>
                </a:rPr>
                <a:t>File New AOR</a:t>
              </a:r>
            </a:p>
          </p:txBody>
        </p:sp>
        <p:sp>
          <p:nvSpPr>
            <p:cNvPr id="72" name="TextBox 34">
              <a:extLst>
                <a:ext uri="{FF2B5EF4-FFF2-40B4-BE49-F238E27FC236}">
                  <a16:creationId xmlns="" xmlns:a16="http://schemas.microsoft.com/office/drawing/2014/main" id="{E892D804-6490-4E75-9113-9C3CD3D9DD46}"/>
                </a:ext>
              </a:extLst>
            </p:cNvPr>
            <p:cNvSpPr txBox="1"/>
            <p:nvPr/>
          </p:nvSpPr>
          <p:spPr>
            <a:xfrm>
              <a:off x="1043044" y="1353215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dirty="0"/>
                <a:t>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9FF074F-0D8B-49F9-8C32-63EE03296BA7}"/>
              </a:ext>
            </a:extLst>
          </p:cNvPr>
          <p:cNvGrpSpPr/>
          <p:nvPr/>
        </p:nvGrpSpPr>
        <p:grpSpPr>
          <a:xfrm>
            <a:off x="752805" y="2567169"/>
            <a:ext cx="4547397" cy="1118030"/>
            <a:chOff x="733480" y="2484277"/>
            <a:chExt cx="4547397" cy="1118030"/>
          </a:xfrm>
        </p:grpSpPr>
        <p:sp>
          <p:nvSpPr>
            <p:cNvPr id="39" name="Freeform 65">
              <a:extLst>
                <a:ext uri="{FF2B5EF4-FFF2-40B4-BE49-F238E27FC236}">
                  <a16:creationId xmlns="" xmlns:a16="http://schemas.microsoft.com/office/drawing/2014/main" id="{0501FCBF-DE29-4FF5-8CA8-30ED0B6999AF}"/>
                </a:ext>
              </a:extLst>
            </p:cNvPr>
            <p:cNvSpPr/>
            <p:nvPr/>
          </p:nvSpPr>
          <p:spPr>
            <a:xfrm>
              <a:off x="1207009" y="2484277"/>
              <a:ext cx="4073868" cy="938223"/>
            </a:xfrm>
            <a:custGeom>
              <a:avLst/>
              <a:gdLst>
                <a:gd name="connsiteX0" fmla="*/ 21600 w 21600"/>
                <a:gd name="connsiteY0" fmla="*/ 0 h 21600"/>
                <a:gd name="connsiteX1" fmla="*/ 3455 w 21600"/>
                <a:gd name="connsiteY1" fmla="*/ 0 h 21600"/>
                <a:gd name="connsiteX2" fmla="*/ 1706 w 21600"/>
                <a:gd name="connsiteY2" fmla="*/ 4802 h 21600"/>
                <a:gd name="connsiteX3" fmla="*/ 0 w 21600"/>
                <a:gd name="connsiteY3" fmla="*/ 21600 h 21600"/>
                <a:gd name="connsiteX4" fmla="*/ 1383 w 21600"/>
                <a:gd name="connsiteY4" fmla="*/ 14372 h 21600"/>
                <a:gd name="connsiteX5" fmla="*/ 1647 w 21600"/>
                <a:gd name="connsiteY5" fmla="*/ 17798 h 21600"/>
                <a:gd name="connsiteX6" fmla="*/ 16929 w 21600"/>
                <a:gd name="connsiteY6" fmla="*/ 17798 h 21600"/>
                <a:gd name="connsiteX7" fmla="*/ 21600 w 21600"/>
                <a:gd name="connsiteY7" fmla="*/ 0 h 21600"/>
                <a:gd name="connsiteX0" fmla="*/ 20298 w 20298"/>
                <a:gd name="connsiteY0" fmla="*/ 0 h 17798"/>
                <a:gd name="connsiteX1" fmla="*/ 2153 w 20298"/>
                <a:gd name="connsiteY1" fmla="*/ 0 h 17798"/>
                <a:gd name="connsiteX2" fmla="*/ 404 w 20298"/>
                <a:gd name="connsiteY2" fmla="*/ 4802 h 17798"/>
                <a:gd name="connsiteX3" fmla="*/ 0 w 20298"/>
                <a:gd name="connsiteY3" fmla="*/ 10655 h 17798"/>
                <a:gd name="connsiteX4" fmla="*/ 81 w 20298"/>
                <a:gd name="connsiteY4" fmla="*/ 14372 h 17798"/>
                <a:gd name="connsiteX5" fmla="*/ 345 w 20298"/>
                <a:gd name="connsiteY5" fmla="*/ 17798 h 17798"/>
                <a:gd name="connsiteX6" fmla="*/ 15627 w 20298"/>
                <a:gd name="connsiteY6" fmla="*/ 17798 h 17798"/>
                <a:gd name="connsiteX7" fmla="*/ 20298 w 20298"/>
                <a:gd name="connsiteY7" fmla="*/ 0 h 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8" h="17798" extrusionOk="0">
                  <a:moveTo>
                    <a:pt x="20298" y="0"/>
                  </a:moveTo>
                  <a:lnTo>
                    <a:pt x="2153" y="0"/>
                  </a:lnTo>
                  <a:cubicBezTo>
                    <a:pt x="1458" y="0"/>
                    <a:pt x="675" y="2147"/>
                    <a:pt x="404" y="4802"/>
                  </a:cubicBezTo>
                  <a:cubicBezTo>
                    <a:pt x="269" y="6753"/>
                    <a:pt x="135" y="8704"/>
                    <a:pt x="0" y="10655"/>
                  </a:cubicBezTo>
                  <a:cubicBezTo>
                    <a:pt x="9" y="10655"/>
                    <a:pt x="72" y="14372"/>
                    <a:pt x="81" y="14372"/>
                  </a:cubicBezTo>
                  <a:cubicBezTo>
                    <a:pt x="423" y="12202"/>
                    <a:pt x="-262" y="17798"/>
                    <a:pt x="345" y="17798"/>
                  </a:cubicBezTo>
                  <a:lnTo>
                    <a:pt x="15627" y="17798"/>
                  </a:lnTo>
                  <a:cubicBezTo>
                    <a:pt x="18207" y="17798"/>
                    <a:pt x="20298" y="9829"/>
                    <a:pt x="20298" y="0"/>
                  </a:cubicBezTo>
                  <a:close/>
                </a:path>
              </a:pathLst>
            </a:custGeom>
            <a:solidFill>
              <a:srgbClr val="B963DD"/>
            </a:solidFill>
            <a:ln w="19050" cap="rnd" cmpd="sng" algn="ctr">
              <a:solidFill>
                <a:srgbClr val="8971E1">
                  <a:hueOff val="1771018"/>
                  <a:satOff val="-761"/>
                  <a:lumOff val="-352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Freeform 68">
              <a:extLst>
                <a:ext uri="{FF2B5EF4-FFF2-40B4-BE49-F238E27FC236}">
                  <a16:creationId xmlns="" xmlns:a16="http://schemas.microsoft.com/office/drawing/2014/main" id="{7B9BCE3C-932C-43A3-A6CF-A98C57098D47}"/>
                </a:ext>
              </a:extLst>
            </p:cNvPr>
            <p:cNvSpPr/>
            <p:nvPr/>
          </p:nvSpPr>
          <p:spPr>
            <a:xfrm>
              <a:off x="733480" y="2566401"/>
              <a:ext cx="1035182" cy="1035906"/>
            </a:xfrm>
            <a:prstGeom prst="ellipse">
              <a:avLst/>
            </a:prstGeom>
            <a:gradFill>
              <a:gsLst>
                <a:gs pos="50451">
                  <a:srgbClr val="FFFFFF"/>
                </a:gs>
                <a:gs pos="76437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62836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47" name="Freeform 69">
              <a:extLst>
                <a:ext uri="{FF2B5EF4-FFF2-40B4-BE49-F238E27FC236}">
                  <a16:creationId xmlns="" xmlns:a16="http://schemas.microsoft.com/office/drawing/2014/main" id="{080F9D8C-7130-42CB-931F-B29D7C978DC9}"/>
                </a:ext>
              </a:extLst>
            </p:cNvPr>
            <p:cNvSpPr/>
            <p:nvPr/>
          </p:nvSpPr>
          <p:spPr>
            <a:xfrm>
              <a:off x="898405" y="2705218"/>
              <a:ext cx="697349" cy="697841"/>
            </a:xfrm>
            <a:prstGeom prst="ellipse">
              <a:avLst/>
            </a:prstGeom>
            <a:solidFill>
              <a:srgbClr val="B963DD"/>
            </a:solidFill>
            <a:ln w="19050" cap="rnd" cmpd="sng" algn="ctr">
              <a:solidFill>
                <a:srgbClr val="8971E1">
                  <a:hueOff val="1771018"/>
                  <a:satOff val="-761"/>
                  <a:lumOff val="-352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TextBox 52">
              <a:extLst>
                <a:ext uri="{FF2B5EF4-FFF2-40B4-BE49-F238E27FC236}">
                  <a16:creationId xmlns="" xmlns:a16="http://schemas.microsoft.com/office/drawing/2014/main" id="{FB7B0640-E47A-4539-A518-690AC83607E3}"/>
                </a:ext>
              </a:extLst>
            </p:cNvPr>
            <p:cNvSpPr txBox="1"/>
            <p:nvPr/>
          </p:nvSpPr>
          <p:spPr>
            <a:xfrm>
              <a:off x="2077180" y="2628773"/>
              <a:ext cx="2508152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r>
                <a:rPr lang="en-US" sz="2400" dirty="0">
                  <a:solidFill>
                    <a:schemeClr val="bg1"/>
                  </a:solidFill>
                </a:rPr>
                <a:t>File Amended AOR</a:t>
              </a:r>
            </a:p>
          </p:txBody>
        </p:sp>
        <p:sp>
          <p:nvSpPr>
            <p:cNvPr id="73" name="TextBox 34">
              <a:extLst>
                <a:ext uri="{FF2B5EF4-FFF2-40B4-BE49-F238E27FC236}">
                  <a16:creationId xmlns="" xmlns:a16="http://schemas.microsoft.com/office/drawing/2014/main" id="{1BE8A8F2-A77B-4C6B-98EF-55DCE368C562}"/>
                </a:ext>
              </a:extLst>
            </p:cNvPr>
            <p:cNvSpPr txBox="1"/>
            <p:nvPr/>
          </p:nvSpPr>
          <p:spPr>
            <a:xfrm>
              <a:off x="1043044" y="2682896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lang="en-US" dirty="0"/>
                <a:t>B</a:t>
              </a: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62EF2B-CDC3-425A-9F41-DA35789E73C4}"/>
              </a:ext>
            </a:extLst>
          </p:cNvPr>
          <p:cNvGrpSpPr/>
          <p:nvPr/>
        </p:nvGrpSpPr>
        <p:grpSpPr>
          <a:xfrm>
            <a:off x="752805" y="3830096"/>
            <a:ext cx="4528071" cy="1276628"/>
            <a:chOff x="752805" y="3830096"/>
            <a:chExt cx="4528071" cy="1276628"/>
          </a:xfrm>
        </p:grpSpPr>
        <p:sp>
          <p:nvSpPr>
            <p:cNvPr id="48" name="Freeform 72">
              <a:extLst>
                <a:ext uri="{FF2B5EF4-FFF2-40B4-BE49-F238E27FC236}">
                  <a16:creationId xmlns="" xmlns:a16="http://schemas.microsoft.com/office/drawing/2014/main" id="{85391941-BE7C-4ACB-BEF4-F1956C4190EE}"/>
                </a:ext>
              </a:extLst>
            </p:cNvPr>
            <p:cNvSpPr/>
            <p:nvPr/>
          </p:nvSpPr>
          <p:spPr>
            <a:xfrm>
              <a:off x="1234705" y="3830096"/>
              <a:ext cx="4046171" cy="936681"/>
            </a:xfrm>
            <a:custGeom>
              <a:avLst/>
              <a:gdLst>
                <a:gd name="connsiteX0" fmla="*/ 21600 w 21600"/>
                <a:gd name="connsiteY0" fmla="*/ 0 h 21600"/>
                <a:gd name="connsiteX1" fmla="*/ 3455 w 21600"/>
                <a:gd name="connsiteY1" fmla="*/ 0 h 21600"/>
                <a:gd name="connsiteX2" fmla="*/ 1706 w 21600"/>
                <a:gd name="connsiteY2" fmla="*/ 4809 h 21600"/>
                <a:gd name="connsiteX3" fmla="*/ 0 w 21600"/>
                <a:gd name="connsiteY3" fmla="*/ 21600 h 21600"/>
                <a:gd name="connsiteX4" fmla="*/ 1654 w 21600"/>
                <a:gd name="connsiteY4" fmla="*/ 13535 h 21600"/>
                <a:gd name="connsiteX5" fmla="*/ 1647 w 21600"/>
                <a:gd name="connsiteY5" fmla="*/ 17793 h 21600"/>
                <a:gd name="connsiteX6" fmla="*/ 16929 w 21600"/>
                <a:gd name="connsiteY6" fmla="*/ 17793 h 21600"/>
                <a:gd name="connsiteX7" fmla="*/ 21600 w 21600"/>
                <a:gd name="connsiteY7" fmla="*/ 0 h 21600"/>
                <a:gd name="connsiteX0" fmla="*/ 20160 w 20160"/>
                <a:gd name="connsiteY0" fmla="*/ 0 h 17793"/>
                <a:gd name="connsiteX1" fmla="*/ 2015 w 20160"/>
                <a:gd name="connsiteY1" fmla="*/ 0 h 17793"/>
                <a:gd name="connsiteX2" fmla="*/ 266 w 20160"/>
                <a:gd name="connsiteY2" fmla="*/ 4809 h 17793"/>
                <a:gd name="connsiteX3" fmla="*/ 241 w 20160"/>
                <a:gd name="connsiteY3" fmla="*/ 10434 h 17793"/>
                <a:gd name="connsiteX4" fmla="*/ 214 w 20160"/>
                <a:gd name="connsiteY4" fmla="*/ 13535 h 17793"/>
                <a:gd name="connsiteX5" fmla="*/ 207 w 20160"/>
                <a:gd name="connsiteY5" fmla="*/ 17793 h 17793"/>
                <a:gd name="connsiteX6" fmla="*/ 15489 w 20160"/>
                <a:gd name="connsiteY6" fmla="*/ 17793 h 17793"/>
                <a:gd name="connsiteX7" fmla="*/ 20160 w 20160"/>
                <a:gd name="connsiteY7" fmla="*/ 0 h 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0" h="17793" extrusionOk="0">
                  <a:moveTo>
                    <a:pt x="20160" y="0"/>
                  </a:moveTo>
                  <a:lnTo>
                    <a:pt x="2015" y="0"/>
                  </a:lnTo>
                  <a:cubicBezTo>
                    <a:pt x="1320" y="0"/>
                    <a:pt x="537" y="2150"/>
                    <a:pt x="266" y="4809"/>
                  </a:cubicBezTo>
                  <a:cubicBezTo>
                    <a:pt x="258" y="6684"/>
                    <a:pt x="249" y="8559"/>
                    <a:pt x="241" y="10434"/>
                  </a:cubicBezTo>
                  <a:cubicBezTo>
                    <a:pt x="250" y="10434"/>
                    <a:pt x="205" y="13535"/>
                    <a:pt x="214" y="13535"/>
                  </a:cubicBezTo>
                  <a:cubicBezTo>
                    <a:pt x="556" y="11362"/>
                    <a:pt x="-400" y="17793"/>
                    <a:pt x="207" y="17793"/>
                  </a:cubicBezTo>
                  <a:lnTo>
                    <a:pt x="15489" y="17793"/>
                  </a:lnTo>
                  <a:cubicBezTo>
                    <a:pt x="18065" y="17789"/>
                    <a:pt x="20155" y="9830"/>
                    <a:pt x="20160" y="0"/>
                  </a:cubicBezTo>
                  <a:close/>
                </a:path>
              </a:pathLst>
            </a:custGeom>
            <a:solidFill>
              <a:srgbClr val="D955BF"/>
            </a:solidFill>
            <a:ln w="19050" cap="rnd" cmpd="sng" algn="ctr">
              <a:solidFill>
                <a:srgbClr val="8971E1">
                  <a:hueOff val="3542036"/>
                  <a:satOff val="-1523"/>
                  <a:lumOff val="-705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Freeform 75">
              <a:extLst>
                <a:ext uri="{FF2B5EF4-FFF2-40B4-BE49-F238E27FC236}">
                  <a16:creationId xmlns="" xmlns:a16="http://schemas.microsoft.com/office/drawing/2014/main" id="{BABE2A91-89E3-4549-AF24-BDB8457BEAF3}"/>
                </a:ext>
              </a:extLst>
            </p:cNvPr>
            <p:cNvSpPr/>
            <p:nvPr/>
          </p:nvSpPr>
          <p:spPr>
            <a:xfrm>
              <a:off x="752805" y="4070544"/>
              <a:ext cx="1035451" cy="103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2" h="19032" extrusionOk="0">
                  <a:moveTo>
                    <a:pt x="13157" y="727"/>
                  </a:moveTo>
                  <a:cubicBezTo>
                    <a:pt x="18011" y="2737"/>
                    <a:pt x="20316" y="8302"/>
                    <a:pt x="18305" y="13157"/>
                  </a:cubicBezTo>
                  <a:cubicBezTo>
                    <a:pt x="16295" y="18011"/>
                    <a:pt x="10730" y="20316"/>
                    <a:pt x="5875" y="18305"/>
                  </a:cubicBezTo>
                  <a:cubicBezTo>
                    <a:pt x="1021" y="16295"/>
                    <a:pt x="-1284" y="10730"/>
                    <a:pt x="727" y="5875"/>
                  </a:cubicBezTo>
                  <a:cubicBezTo>
                    <a:pt x="2737" y="1021"/>
                    <a:pt x="8302" y="-1284"/>
                    <a:pt x="13157" y="727"/>
                  </a:cubicBezTo>
                  <a:close/>
                </a:path>
              </a:pathLst>
            </a:custGeom>
            <a:gradFill>
              <a:gsLst>
                <a:gs pos="50451">
                  <a:srgbClr val="FFFFFF"/>
                </a:gs>
                <a:gs pos="76437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62836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1" name="Freeform 76">
              <a:extLst>
                <a:ext uri="{FF2B5EF4-FFF2-40B4-BE49-F238E27FC236}">
                  <a16:creationId xmlns="" xmlns:a16="http://schemas.microsoft.com/office/drawing/2014/main" id="{86D71960-B188-4DD6-AA67-2BC91D319DF2}"/>
                </a:ext>
              </a:extLst>
            </p:cNvPr>
            <p:cNvSpPr/>
            <p:nvPr/>
          </p:nvSpPr>
          <p:spPr>
            <a:xfrm>
              <a:off x="921930" y="4241298"/>
              <a:ext cx="697349" cy="69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561" y="16748"/>
                    <a:pt x="16748" y="21561"/>
                    <a:pt x="10800" y="21600"/>
                  </a:cubicBezTo>
                  <a:close/>
                </a:path>
              </a:pathLst>
            </a:custGeom>
            <a:solidFill>
              <a:srgbClr val="D955BF"/>
            </a:solidFill>
            <a:ln w="19050" cap="rnd" cmpd="sng" algn="ctr">
              <a:solidFill>
                <a:srgbClr val="8971E1">
                  <a:hueOff val="3542036"/>
                  <a:satOff val="-1523"/>
                  <a:lumOff val="-705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TextBox 52">
              <a:extLst>
                <a:ext uri="{FF2B5EF4-FFF2-40B4-BE49-F238E27FC236}">
                  <a16:creationId xmlns="" xmlns:a16="http://schemas.microsoft.com/office/drawing/2014/main" id="{C6BD4063-2724-418D-8ACE-A52FCB0A14FC}"/>
                </a:ext>
              </a:extLst>
            </p:cNvPr>
            <p:cNvSpPr txBox="1"/>
            <p:nvPr/>
          </p:nvSpPr>
          <p:spPr>
            <a:xfrm>
              <a:off x="2129054" y="4112357"/>
              <a:ext cx="2766077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r>
                <a:rPr lang="en-US" sz="2400" dirty="0">
                  <a:solidFill>
                    <a:schemeClr val="bg1"/>
                  </a:solidFill>
                </a:rPr>
                <a:t>File Corrected AOR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34">
              <a:extLst>
                <a:ext uri="{FF2B5EF4-FFF2-40B4-BE49-F238E27FC236}">
                  <a16:creationId xmlns="" xmlns:a16="http://schemas.microsoft.com/office/drawing/2014/main" id="{95739737-4FF3-48AF-9AD4-5208A70BF608}"/>
                </a:ext>
              </a:extLst>
            </p:cNvPr>
            <p:cNvSpPr txBox="1"/>
            <p:nvPr/>
          </p:nvSpPr>
          <p:spPr>
            <a:xfrm>
              <a:off x="1045795" y="4203792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lang="en-US" dirty="0"/>
                <a:t>C</a:t>
              </a:r>
              <a:endParaRPr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4674703-FCE0-4FD6-9702-BDF1A6375FF3}"/>
              </a:ext>
            </a:extLst>
          </p:cNvPr>
          <p:cNvGrpSpPr/>
          <p:nvPr/>
        </p:nvGrpSpPr>
        <p:grpSpPr>
          <a:xfrm>
            <a:off x="729490" y="5249427"/>
            <a:ext cx="4551387" cy="1330885"/>
            <a:chOff x="729490" y="5249427"/>
            <a:chExt cx="4551387" cy="1330885"/>
          </a:xfrm>
        </p:grpSpPr>
        <p:sp>
          <p:nvSpPr>
            <p:cNvPr id="52" name="Freeform 79">
              <a:extLst>
                <a:ext uri="{FF2B5EF4-FFF2-40B4-BE49-F238E27FC236}">
                  <a16:creationId xmlns="" xmlns:a16="http://schemas.microsoft.com/office/drawing/2014/main" id="{AFDA23AD-843F-4630-8BC8-C94E849E64D8}"/>
                </a:ext>
              </a:extLst>
            </p:cNvPr>
            <p:cNvSpPr/>
            <p:nvPr/>
          </p:nvSpPr>
          <p:spPr>
            <a:xfrm>
              <a:off x="1230893" y="5249427"/>
              <a:ext cx="4049984" cy="938966"/>
            </a:xfrm>
            <a:custGeom>
              <a:avLst/>
              <a:gdLst>
                <a:gd name="connsiteX0" fmla="*/ 21600 w 21600"/>
                <a:gd name="connsiteY0" fmla="*/ 0 h 21600"/>
                <a:gd name="connsiteX1" fmla="*/ 3455 w 21600"/>
                <a:gd name="connsiteY1" fmla="*/ 0 h 21600"/>
                <a:gd name="connsiteX2" fmla="*/ 1706 w 21600"/>
                <a:gd name="connsiteY2" fmla="*/ 4799 h 21600"/>
                <a:gd name="connsiteX3" fmla="*/ 0 w 21600"/>
                <a:gd name="connsiteY3" fmla="*/ 21600 h 21600"/>
                <a:gd name="connsiteX4" fmla="*/ 1546 w 21600"/>
                <a:gd name="connsiteY4" fmla="*/ 14171 h 21600"/>
                <a:gd name="connsiteX5" fmla="*/ 1647 w 21600"/>
                <a:gd name="connsiteY5" fmla="*/ 17800 h 21600"/>
                <a:gd name="connsiteX6" fmla="*/ 16929 w 21600"/>
                <a:gd name="connsiteY6" fmla="*/ 17800 h 21600"/>
                <a:gd name="connsiteX7" fmla="*/ 21600 w 21600"/>
                <a:gd name="connsiteY7" fmla="*/ 15 h 21600"/>
                <a:gd name="connsiteX8" fmla="*/ 21600 w 21600"/>
                <a:gd name="connsiteY8" fmla="*/ 0 h 21600"/>
                <a:gd name="connsiteX0" fmla="*/ 20179 w 20179"/>
                <a:gd name="connsiteY0" fmla="*/ 0 h 17800"/>
                <a:gd name="connsiteX1" fmla="*/ 2034 w 20179"/>
                <a:gd name="connsiteY1" fmla="*/ 0 h 17800"/>
                <a:gd name="connsiteX2" fmla="*/ 285 w 20179"/>
                <a:gd name="connsiteY2" fmla="*/ 4799 h 17800"/>
                <a:gd name="connsiteX3" fmla="*/ 152 w 20179"/>
                <a:gd name="connsiteY3" fmla="*/ 11282 h 17800"/>
                <a:gd name="connsiteX4" fmla="*/ 125 w 20179"/>
                <a:gd name="connsiteY4" fmla="*/ 14171 h 17800"/>
                <a:gd name="connsiteX5" fmla="*/ 226 w 20179"/>
                <a:gd name="connsiteY5" fmla="*/ 17800 h 17800"/>
                <a:gd name="connsiteX6" fmla="*/ 15508 w 20179"/>
                <a:gd name="connsiteY6" fmla="*/ 17800 h 17800"/>
                <a:gd name="connsiteX7" fmla="*/ 20179 w 20179"/>
                <a:gd name="connsiteY7" fmla="*/ 15 h 17800"/>
                <a:gd name="connsiteX8" fmla="*/ 20179 w 20179"/>
                <a:gd name="connsiteY8" fmla="*/ 0 h 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9" h="17800" extrusionOk="0">
                  <a:moveTo>
                    <a:pt x="20179" y="0"/>
                  </a:moveTo>
                  <a:lnTo>
                    <a:pt x="2034" y="0"/>
                  </a:lnTo>
                  <a:cubicBezTo>
                    <a:pt x="1339" y="0"/>
                    <a:pt x="556" y="2146"/>
                    <a:pt x="285" y="4799"/>
                  </a:cubicBezTo>
                  <a:cubicBezTo>
                    <a:pt x="241" y="6960"/>
                    <a:pt x="196" y="9121"/>
                    <a:pt x="152" y="11282"/>
                  </a:cubicBezTo>
                  <a:cubicBezTo>
                    <a:pt x="161" y="11282"/>
                    <a:pt x="116" y="14171"/>
                    <a:pt x="125" y="14171"/>
                  </a:cubicBezTo>
                  <a:cubicBezTo>
                    <a:pt x="467" y="11966"/>
                    <a:pt x="-381" y="17800"/>
                    <a:pt x="226" y="17800"/>
                  </a:cubicBezTo>
                  <a:lnTo>
                    <a:pt x="15508" y="17800"/>
                  </a:lnTo>
                  <a:cubicBezTo>
                    <a:pt x="18088" y="17800"/>
                    <a:pt x="20179" y="9837"/>
                    <a:pt x="20179" y="15"/>
                  </a:cubicBezTo>
                  <a:lnTo>
                    <a:pt x="20179" y="0"/>
                  </a:lnTo>
                  <a:close/>
                </a:path>
              </a:pathLst>
            </a:custGeom>
            <a:solidFill>
              <a:srgbClr val="D54773"/>
            </a:solidFill>
            <a:ln w="19050" cap="rnd" cmpd="sng" algn="ctr">
              <a:solidFill>
                <a:srgbClr val="8971E1">
                  <a:hueOff val="5313054"/>
                  <a:satOff val="-2284"/>
                  <a:lumOff val="-10588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Freeform 82">
              <a:extLst>
                <a:ext uri="{FF2B5EF4-FFF2-40B4-BE49-F238E27FC236}">
                  <a16:creationId xmlns="" xmlns:a16="http://schemas.microsoft.com/office/drawing/2014/main" id="{65D57175-1C08-4BED-9B52-9AD5F840908C}"/>
                </a:ext>
              </a:extLst>
            </p:cNvPr>
            <p:cNvSpPr/>
            <p:nvPr/>
          </p:nvSpPr>
          <p:spPr>
            <a:xfrm>
              <a:off x="729490" y="5544406"/>
              <a:ext cx="1035182" cy="1035906"/>
            </a:xfrm>
            <a:prstGeom prst="ellipse">
              <a:avLst/>
            </a:prstGeom>
            <a:gradFill>
              <a:gsLst>
                <a:gs pos="50451">
                  <a:srgbClr val="FFFFFF"/>
                </a:gs>
                <a:gs pos="76437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62836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5" name="Freeform 83">
              <a:extLst>
                <a:ext uri="{FF2B5EF4-FFF2-40B4-BE49-F238E27FC236}">
                  <a16:creationId xmlns="" xmlns:a16="http://schemas.microsoft.com/office/drawing/2014/main" id="{6C38CA53-2361-4458-A7BD-94F70584A3E2}"/>
                </a:ext>
              </a:extLst>
            </p:cNvPr>
            <p:cNvSpPr/>
            <p:nvPr/>
          </p:nvSpPr>
          <p:spPr>
            <a:xfrm>
              <a:off x="898405" y="5714987"/>
              <a:ext cx="697349" cy="697841"/>
            </a:xfrm>
            <a:prstGeom prst="ellipse">
              <a:avLst/>
            </a:prstGeom>
            <a:solidFill>
              <a:srgbClr val="D54773"/>
            </a:solidFill>
            <a:ln w="19050" cap="rnd" cmpd="sng" algn="ctr">
              <a:solidFill>
                <a:srgbClr val="8971E1">
                  <a:hueOff val="5313054"/>
                  <a:satOff val="-2284"/>
                  <a:lumOff val="-10588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TextBox 52">
              <a:extLst>
                <a:ext uri="{FF2B5EF4-FFF2-40B4-BE49-F238E27FC236}">
                  <a16:creationId xmlns="" xmlns:a16="http://schemas.microsoft.com/office/drawing/2014/main" id="{3D88D54A-5F2A-493C-9BC2-3058E9402BFE}"/>
                </a:ext>
              </a:extLst>
            </p:cNvPr>
            <p:cNvSpPr txBox="1"/>
            <p:nvPr/>
          </p:nvSpPr>
          <p:spPr>
            <a:xfrm>
              <a:off x="1804776" y="5299488"/>
              <a:ext cx="3202670" cy="7078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000" kern="0" dirty="0">
                  <a:solidFill>
                    <a:srgbClr val="FFFFFF"/>
                  </a:solidFill>
                  <a:sym typeface="Avenir Next"/>
                </a:rPr>
                <a:t>PA should send Birth Certificate to the RSC</a:t>
              </a:r>
            </a:p>
          </p:txBody>
        </p:sp>
        <p:sp>
          <p:nvSpPr>
            <p:cNvPr id="77" name="TextBox 34">
              <a:extLst>
                <a:ext uri="{FF2B5EF4-FFF2-40B4-BE49-F238E27FC236}">
                  <a16:creationId xmlns="" xmlns:a16="http://schemas.microsoft.com/office/drawing/2014/main" id="{2D693F90-D9C1-4E76-BF9B-C6BA4B5EE7A1}"/>
                </a:ext>
              </a:extLst>
            </p:cNvPr>
            <p:cNvSpPr txBox="1"/>
            <p:nvPr/>
          </p:nvSpPr>
          <p:spPr>
            <a:xfrm>
              <a:off x="1005075" y="5674789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lang="en-US" dirty="0"/>
                <a:t>D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4931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65BA3E43-935D-4A9B-A83D-4568E3B5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62" y="844758"/>
            <a:ext cx="4872007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10.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9270A4-4791-44B4-8191-1E5CE42D21AD}"/>
              </a:ext>
            </a:extLst>
          </p:cNvPr>
          <p:cNvSpPr/>
          <p:nvPr/>
        </p:nvSpPr>
        <p:spPr>
          <a:xfrm>
            <a:off x="601733" y="2264959"/>
            <a:ext cx="5319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33A0"/>
                </a:solidFill>
              </a:rPr>
              <a:t>What documents are needed to prove relationship between U.S. tie and beneficiary - his paternal Grandfather?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66A5619-5557-4225-B99E-8084FC1CC425}"/>
              </a:ext>
            </a:extLst>
          </p:cNvPr>
          <p:cNvGrpSpPr/>
          <p:nvPr/>
        </p:nvGrpSpPr>
        <p:grpSpPr>
          <a:xfrm>
            <a:off x="6037915" y="1337662"/>
            <a:ext cx="4975821" cy="4535102"/>
            <a:chOff x="6037915" y="1337662"/>
            <a:chExt cx="4975821" cy="45351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C69EFFD-7AD5-47AA-9ED8-2E672F7D58F3}"/>
                </a:ext>
              </a:extLst>
            </p:cNvPr>
            <p:cNvSpPr/>
            <p:nvPr/>
          </p:nvSpPr>
          <p:spPr>
            <a:xfrm>
              <a:off x="6037915" y="1337662"/>
              <a:ext cx="2417890" cy="2191351"/>
            </a:xfrm>
            <a:prstGeom prst="roundRect">
              <a:avLst/>
            </a:prstGeom>
            <a:solidFill>
              <a:srgbClr val="925DF1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0650" tIns="241300" rIns="120650" bIns="241300" numCol="1" spcCol="1270" anchor="ctr" anchorCtr="0"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Birth certificate of US Tie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38F485B9-54E2-4069-9BF8-E3C89BB1CB62}"/>
                </a:ext>
              </a:extLst>
            </p:cNvPr>
            <p:cNvSpPr/>
            <p:nvPr/>
          </p:nvSpPr>
          <p:spPr>
            <a:xfrm>
              <a:off x="8595846" y="1337662"/>
              <a:ext cx="2417890" cy="2191351"/>
            </a:xfrm>
            <a:prstGeom prst="roundRect">
              <a:avLst/>
            </a:prstGeom>
            <a:solidFill>
              <a:srgbClr val="AE5AEA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lang="en-US" sz="1200" kern="0" dirty="0">
                <a:solidFill>
                  <a:srgbClr val="FFFFFF"/>
                </a:solidFill>
                <a:latin typeface="Avenir Next"/>
              </a:endParaRPr>
            </a:p>
            <a:p>
              <a:pPr algn="ctr" hangingPunct="0"/>
              <a:endParaRPr lang="en-US" sz="1200" kern="0" dirty="0">
                <a:solidFill>
                  <a:srgbClr val="FFFFFF"/>
                </a:solidFill>
                <a:latin typeface="Avenir Next"/>
              </a:endParaRPr>
            </a:p>
            <a:p>
              <a:pPr algn="ctr" hangingPunct="0"/>
              <a:endParaRPr lang="en-US" sz="1200" kern="0" dirty="0">
                <a:solidFill>
                  <a:srgbClr val="FFFFFF"/>
                </a:solidFill>
                <a:latin typeface="Avenir Next"/>
              </a:endParaRPr>
            </a:p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</a:rPr>
                <a:t>Birth certificate of PA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2FAA3BDA-B2C3-4EAD-87A9-C02B5812289A}"/>
                </a:ext>
              </a:extLst>
            </p:cNvPr>
            <p:cNvSpPr/>
            <p:nvPr/>
          </p:nvSpPr>
          <p:spPr>
            <a:xfrm>
              <a:off x="6037915" y="3670986"/>
              <a:ext cx="2417890" cy="2191351"/>
            </a:xfrm>
            <a:prstGeom prst="roundRect">
              <a:avLst/>
            </a:prstGeom>
            <a:solidFill>
              <a:srgbClr val="BC1C98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r>
                <a:rPr lang="en-US" sz="2400" dirty="0">
                  <a:solidFill>
                    <a:srgbClr val="FFFFFF"/>
                  </a:solidFill>
                </a:rPr>
                <a:t>Birth certificate of US Tie and his father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4A2DC633-14E5-472F-B4D8-B05F3360B157}"/>
                </a:ext>
              </a:extLst>
            </p:cNvPr>
            <p:cNvSpPr/>
            <p:nvPr/>
          </p:nvSpPr>
          <p:spPr>
            <a:xfrm>
              <a:off x="8595846" y="3681413"/>
              <a:ext cx="2417890" cy="2191351"/>
            </a:xfrm>
            <a:prstGeom prst="roundRect">
              <a:avLst/>
            </a:prstGeom>
            <a:solidFill>
              <a:srgbClr val="6428AA"/>
            </a:solidFill>
            <a:ln>
              <a:noFill/>
            </a:ln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endParaRPr lang="en-US" sz="1200" dirty="0">
                <a:solidFill>
                  <a:srgbClr val="FFFFFF"/>
                </a:solidFill>
                <a:latin typeface="Avenir"/>
              </a:endParaRPr>
            </a:p>
            <a:p>
              <a:pPr algn="ctr">
                <a:buClr>
                  <a:srgbClr val="FFFFFF"/>
                </a:buClr>
                <a:buSzPts val="1200"/>
              </a:pPr>
              <a:r>
                <a:rPr lang="en-US" sz="2400" dirty="0">
                  <a:solidFill>
                    <a:srgbClr val="FFFFFF"/>
                  </a:solidFill>
                </a:rPr>
                <a:t>PA’s passport</a:t>
              </a:r>
            </a:p>
          </p:txBody>
        </p:sp>
        <p:sp>
          <p:nvSpPr>
            <p:cNvPr id="37" name="Freeform 192">
              <a:extLst>
                <a:ext uri="{FF2B5EF4-FFF2-40B4-BE49-F238E27FC236}">
                  <a16:creationId xmlns="" xmlns:a16="http://schemas.microsoft.com/office/drawing/2014/main" id="{5B765CFC-7DDD-4AF5-BFED-B32F49BA6AB7}"/>
                </a:ext>
              </a:extLst>
            </p:cNvPr>
            <p:cNvSpPr/>
            <p:nvPr/>
          </p:nvSpPr>
          <p:spPr>
            <a:xfrm>
              <a:off x="6096000" y="1358207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8B18CA7-2C8F-4CA8-AAD0-29470EDFAF7C}"/>
                </a:ext>
              </a:extLst>
            </p:cNvPr>
            <p:cNvSpPr txBox="1"/>
            <p:nvPr/>
          </p:nvSpPr>
          <p:spPr>
            <a:xfrm>
              <a:off x="6236285" y="1438285"/>
              <a:ext cx="553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7D39D3"/>
                  </a:solidFill>
                  <a:latin typeface="Arial Rounded MT Bold" panose="020F0704030504030204" pitchFamily="34" charset="0"/>
                </a:rPr>
                <a:t>A</a:t>
              </a:r>
            </a:p>
          </p:txBody>
        </p:sp>
        <p:sp>
          <p:nvSpPr>
            <p:cNvPr id="39" name="Freeform 192">
              <a:extLst>
                <a:ext uri="{FF2B5EF4-FFF2-40B4-BE49-F238E27FC236}">
                  <a16:creationId xmlns="" xmlns:a16="http://schemas.microsoft.com/office/drawing/2014/main" id="{CD8A789C-6FDF-4579-9522-A3093B7DD277}"/>
                </a:ext>
              </a:extLst>
            </p:cNvPr>
            <p:cNvSpPr/>
            <p:nvPr/>
          </p:nvSpPr>
          <p:spPr>
            <a:xfrm>
              <a:off x="8658887" y="1375098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2" name="Freeform 192">
              <a:extLst>
                <a:ext uri="{FF2B5EF4-FFF2-40B4-BE49-F238E27FC236}">
                  <a16:creationId xmlns="" xmlns:a16="http://schemas.microsoft.com/office/drawing/2014/main" id="{F038F198-04B9-45CE-ACCE-DAFB60D710D2}"/>
                </a:ext>
              </a:extLst>
            </p:cNvPr>
            <p:cNvSpPr/>
            <p:nvPr/>
          </p:nvSpPr>
          <p:spPr>
            <a:xfrm>
              <a:off x="6082013" y="3728679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53" name="Freeform 192">
              <a:extLst>
                <a:ext uri="{FF2B5EF4-FFF2-40B4-BE49-F238E27FC236}">
                  <a16:creationId xmlns="" xmlns:a16="http://schemas.microsoft.com/office/drawing/2014/main" id="{496BD2F9-A933-4C2C-9F55-B4ADC22C8DCB}"/>
                </a:ext>
              </a:extLst>
            </p:cNvPr>
            <p:cNvSpPr/>
            <p:nvPr/>
          </p:nvSpPr>
          <p:spPr>
            <a:xfrm>
              <a:off x="8658887" y="3716349"/>
              <a:ext cx="868043" cy="86804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6350">
              <a:solidFill>
                <a:srgbClr val="FFFFFF"/>
              </a:solidFill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19" rIns="45719" anchor="ctr"/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Avenir Next"/>
                <a:sym typeface="Avenir Nex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58F4D10-9A4F-427E-AB4A-DA6C5EFD18D1}"/>
                </a:ext>
              </a:extLst>
            </p:cNvPr>
            <p:cNvSpPr txBox="1"/>
            <p:nvPr/>
          </p:nvSpPr>
          <p:spPr>
            <a:xfrm>
              <a:off x="8806434" y="1434024"/>
              <a:ext cx="564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AE5AEA"/>
                  </a:solidFill>
                  <a:latin typeface="Arial Rounded MT Bold" panose="020F0704030504030204" pitchFamily="34" charset="0"/>
                </a:rPr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C6E4FC80-6210-4B21-8C75-F2A11521067B}"/>
                </a:ext>
              </a:extLst>
            </p:cNvPr>
            <p:cNvSpPr txBox="1"/>
            <p:nvPr/>
          </p:nvSpPr>
          <p:spPr>
            <a:xfrm>
              <a:off x="6236285" y="3809918"/>
              <a:ext cx="553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BEFDCAF-D072-4253-91C1-2DF5692A9AB9}"/>
                </a:ext>
              </a:extLst>
            </p:cNvPr>
            <p:cNvSpPr txBox="1"/>
            <p:nvPr/>
          </p:nvSpPr>
          <p:spPr>
            <a:xfrm>
              <a:off x="8785405" y="3796427"/>
              <a:ext cx="564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7030A0"/>
                  </a:solidFill>
                  <a:latin typeface="Arial Rounded MT Bold" panose="020F0704030504030204" pitchFamily="34" charset="0"/>
                </a:rPr>
                <a:t>D</a:t>
              </a:r>
              <a:endParaRPr lang="en-US" sz="6000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095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20774C7-28BE-42E4-B594-A6A432BE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86" y="1605592"/>
            <a:ext cx="5666797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11.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E0F3E8-2DBE-41C5-BAC1-DED60076E4DB}"/>
              </a:ext>
            </a:extLst>
          </p:cNvPr>
          <p:cNvSpPr/>
          <p:nvPr/>
        </p:nvSpPr>
        <p:spPr>
          <a:xfrm>
            <a:off x="581863" y="2719937"/>
            <a:ext cx="5025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A0"/>
                </a:solidFill>
              </a:rPr>
              <a:t>What documents are needed to prove sibling relationship between a male U.S. tie and a female beneficiary who changed her last name after marriage?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322347E-4405-492D-A853-B771481C40B5}"/>
              </a:ext>
            </a:extLst>
          </p:cNvPr>
          <p:cNvGrpSpPr/>
          <p:nvPr/>
        </p:nvGrpSpPr>
        <p:grpSpPr>
          <a:xfrm>
            <a:off x="6096000" y="878270"/>
            <a:ext cx="5616694" cy="5430864"/>
            <a:chOff x="742113" y="941313"/>
            <a:chExt cx="5616694" cy="5430864"/>
          </a:xfrm>
        </p:grpSpPr>
        <p:sp>
          <p:nvSpPr>
            <p:cNvPr id="22" name="Arrow: Pentagon 96">
              <a:extLst>
                <a:ext uri="{FF2B5EF4-FFF2-40B4-BE49-F238E27FC236}">
                  <a16:creationId xmlns="" xmlns:a16="http://schemas.microsoft.com/office/drawing/2014/main" id="{633E40CA-3460-4958-8FDC-9708B04A5067}"/>
                </a:ext>
              </a:extLst>
            </p:cNvPr>
            <p:cNvSpPr/>
            <p:nvPr/>
          </p:nvSpPr>
          <p:spPr>
            <a:xfrm rot="21597572" flipH="1">
              <a:off x="776211" y="2634240"/>
              <a:ext cx="5253020" cy="109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245" y="0"/>
                  </a:lnTo>
                  <a:lnTo>
                    <a:pt x="21600" y="10800"/>
                  </a:lnTo>
                  <a:lnTo>
                    <a:pt x="1924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E3BD4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3200" tIns="12700" rIns="73200" bIns="127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Arrow: Pentagon 104">
              <a:extLst>
                <a:ext uri="{FF2B5EF4-FFF2-40B4-BE49-F238E27FC236}">
                  <a16:creationId xmlns="" xmlns:a16="http://schemas.microsoft.com/office/drawing/2014/main" id="{E715E7F4-6600-4C7B-945C-06CB7CD7B64B}"/>
                </a:ext>
              </a:extLst>
            </p:cNvPr>
            <p:cNvSpPr/>
            <p:nvPr/>
          </p:nvSpPr>
          <p:spPr>
            <a:xfrm rot="21597572" flipH="1">
              <a:off x="742113" y="3970953"/>
              <a:ext cx="5253020" cy="109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359" y="0"/>
                  </a:lnTo>
                  <a:lnTo>
                    <a:pt x="21600" y="10800"/>
                  </a:lnTo>
                  <a:lnTo>
                    <a:pt x="1935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74FA2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3200" tIns="12700" rIns="73200" bIns="127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Arrow: Pentagon 108">
              <a:extLst>
                <a:ext uri="{FF2B5EF4-FFF2-40B4-BE49-F238E27FC236}">
                  <a16:creationId xmlns="" xmlns:a16="http://schemas.microsoft.com/office/drawing/2014/main" id="{368CC158-B753-4F29-AE66-9256BBB63F7E}"/>
                </a:ext>
              </a:extLst>
            </p:cNvPr>
            <p:cNvSpPr/>
            <p:nvPr/>
          </p:nvSpPr>
          <p:spPr>
            <a:xfrm rot="21597572" flipH="1">
              <a:off x="742585" y="5273458"/>
              <a:ext cx="5252395" cy="1098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473" y="0"/>
                  </a:lnTo>
                  <a:lnTo>
                    <a:pt x="21600" y="10800"/>
                  </a:lnTo>
                  <a:lnTo>
                    <a:pt x="1947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775E7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3200" tIns="12700" rIns="73200" bIns="127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Oval 63">
              <a:extLst>
                <a:ext uri="{FF2B5EF4-FFF2-40B4-BE49-F238E27FC236}">
                  <a16:creationId xmlns="" xmlns:a16="http://schemas.microsoft.com/office/drawing/2014/main" id="{43C8AADC-DBE7-4C32-B5CF-27518E5838DB}"/>
                </a:ext>
              </a:extLst>
            </p:cNvPr>
            <p:cNvSpPr/>
            <p:nvPr/>
          </p:nvSpPr>
          <p:spPr>
            <a:xfrm>
              <a:off x="5359105" y="3750054"/>
              <a:ext cx="965603" cy="96560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4"/>
            </a:gradFill>
            <a:ln w="12700"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Oval 64">
              <a:extLst>
                <a:ext uri="{FF2B5EF4-FFF2-40B4-BE49-F238E27FC236}">
                  <a16:creationId xmlns="" xmlns:a16="http://schemas.microsoft.com/office/drawing/2014/main" id="{80BC9DB4-6AD4-46D3-BE04-4DBC229CC723}"/>
                </a:ext>
              </a:extLst>
            </p:cNvPr>
            <p:cNvSpPr/>
            <p:nvPr/>
          </p:nvSpPr>
          <p:spPr>
            <a:xfrm>
              <a:off x="5493010" y="3883958"/>
              <a:ext cx="697795" cy="697795"/>
            </a:xfrm>
            <a:prstGeom prst="ellipse">
              <a:avLst/>
            </a:prstGeom>
            <a:solidFill>
              <a:srgbClr val="D74FA2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3200" tIns="12700" rIns="73200" bIns="127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Oval 67">
              <a:extLst>
                <a:ext uri="{FF2B5EF4-FFF2-40B4-BE49-F238E27FC236}">
                  <a16:creationId xmlns="" xmlns:a16="http://schemas.microsoft.com/office/drawing/2014/main" id="{C1DF8BD8-E091-4FD9-96D7-E1E860CA120A}"/>
                </a:ext>
              </a:extLst>
            </p:cNvPr>
            <p:cNvSpPr/>
            <p:nvPr/>
          </p:nvSpPr>
          <p:spPr>
            <a:xfrm>
              <a:off x="5380853" y="5083915"/>
              <a:ext cx="965603" cy="965603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4"/>
            </a:gradFill>
            <a:ln w="12700"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" name="Oval 68">
              <a:extLst>
                <a:ext uri="{FF2B5EF4-FFF2-40B4-BE49-F238E27FC236}">
                  <a16:creationId xmlns="" xmlns:a16="http://schemas.microsoft.com/office/drawing/2014/main" id="{374CFBBC-D4F0-4015-9621-F89C4B57BF8E}"/>
                </a:ext>
              </a:extLst>
            </p:cNvPr>
            <p:cNvSpPr/>
            <p:nvPr/>
          </p:nvSpPr>
          <p:spPr>
            <a:xfrm>
              <a:off x="5514758" y="5217818"/>
              <a:ext cx="697795" cy="697795"/>
            </a:xfrm>
            <a:prstGeom prst="ellipse">
              <a:avLst/>
            </a:prstGeom>
            <a:solidFill>
              <a:srgbClr val="4775E7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3200" tIns="12700" rIns="73200" bIns="12700" numCol="1" spcCol="1270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2ABA97E5-CD68-4609-9B64-CE673BAE542C}"/>
                </a:ext>
              </a:extLst>
            </p:cNvPr>
            <p:cNvGrpSpPr/>
            <p:nvPr/>
          </p:nvGrpSpPr>
          <p:grpSpPr>
            <a:xfrm>
              <a:off x="776212" y="941313"/>
              <a:ext cx="5582595" cy="1473199"/>
              <a:chOff x="776212" y="1011044"/>
              <a:chExt cx="5582595" cy="1403468"/>
            </a:xfrm>
          </p:grpSpPr>
          <p:sp>
            <p:nvSpPr>
              <p:cNvPr id="21" name="Arrow: Pentagon 67">
                <a:extLst>
                  <a:ext uri="{FF2B5EF4-FFF2-40B4-BE49-F238E27FC236}">
                    <a16:creationId xmlns="" xmlns:a16="http://schemas.microsoft.com/office/drawing/2014/main" id="{E0D705C9-69C2-4308-9D78-1CD6765F30EB}"/>
                  </a:ext>
                </a:extLst>
              </p:cNvPr>
              <p:cNvSpPr/>
              <p:nvPr/>
            </p:nvSpPr>
            <p:spPr>
              <a:xfrm rot="21597572" flipH="1">
                <a:off x="776212" y="1315793"/>
                <a:ext cx="5253020" cy="1098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9187" y="0"/>
                    </a:lnTo>
                    <a:lnTo>
                      <a:pt x="21600" y="10800"/>
                    </a:lnTo>
                    <a:lnTo>
                      <a:pt x="1918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B34D1"/>
              </a:solidFill>
              <a:ln w="19050" cap="rnd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73200" tIns="12700" rIns="73200" bIns="12700" numCol="1" spcCol="127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Oval 54">
                <a:extLst>
                  <a:ext uri="{FF2B5EF4-FFF2-40B4-BE49-F238E27FC236}">
                    <a16:creationId xmlns="" xmlns:a16="http://schemas.microsoft.com/office/drawing/2014/main" id="{76789760-9F6D-4CF6-A497-13ED968F76B1}"/>
                  </a:ext>
                </a:extLst>
              </p:cNvPr>
              <p:cNvSpPr/>
              <p:nvPr/>
            </p:nvSpPr>
            <p:spPr>
              <a:xfrm>
                <a:off x="5393204" y="1011044"/>
                <a:ext cx="965603" cy="965603"/>
              </a:xfrm>
              <a:prstGeom prst="ellipse">
                <a:avLst/>
              </a:pr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4"/>
              </a:gradFill>
              <a:ln w="12700"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Oval 55">
                <a:extLst>
                  <a:ext uri="{FF2B5EF4-FFF2-40B4-BE49-F238E27FC236}">
                    <a16:creationId xmlns="" xmlns:a16="http://schemas.microsoft.com/office/drawing/2014/main" id="{CED5DAA2-BBAC-4759-9C36-E185FDB3BE71}"/>
                  </a:ext>
                </a:extLst>
              </p:cNvPr>
              <p:cNvSpPr/>
              <p:nvPr/>
            </p:nvSpPr>
            <p:spPr>
              <a:xfrm>
                <a:off x="5527109" y="1144947"/>
                <a:ext cx="697795" cy="697795"/>
              </a:xfrm>
              <a:prstGeom prst="ellipse">
                <a:avLst/>
              </a:prstGeom>
              <a:solidFill>
                <a:srgbClr val="9B34D1"/>
              </a:solidFill>
              <a:ln w="19050" cap="rnd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73200" tIns="12700" rIns="73200" bIns="12700" numCol="1" spcCol="127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TextBox 52">
                <a:extLst>
                  <a:ext uri="{FF2B5EF4-FFF2-40B4-BE49-F238E27FC236}">
                    <a16:creationId xmlns="" xmlns:a16="http://schemas.microsoft.com/office/drawing/2014/main" id="{A714CEC1-1F52-469D-A63F-556BC9B2FF60}"/>
                  </a:ext>
                </a:extLst>
              </p:cNvPr>
              <p:cNvSpPr txBox="1"/>
              <p:nvPr/>
            </p:nvSpPr>
            <p:spPr>
              <a:xfrm>
                <a:off x="2128332" y="1637195"/>
                <a:ext cx="3533825" cy="3958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>
                <a:spAutoFit/>
              </a:bodyPr>
              <a:lstStyle>
                <a:lvl1pPr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en-US" dirty="0"/>
                  <a:t>Their Birth certificates </a:t>
                </a:r>
                <a:endParaRPr dirty="0"/>
              </a:p>
            </p:txBody>
          </p:sp>
          <p:sp>
            <p:nvSpPr>
              <p:cNvPr id="54" name="TextBox 34">
                <a:extLst>
                  <a:ext uri="{FF2B5EF4-FFF2-40B4-BE49-F238E27FC236}">
                    <a16:creationId xmlns="" xmlns:a16="http://schemas.microsoft.com/office/drawing/2014/main" id="{3F34C32B-8C3D-4F22-87CF-F864DD32C0CA}"/>
                  </a:ext>
                </a:extLst>
              </p:cNvPr>
              <p:cNvSpPr txBox="1"/>
              <p:nvPr/>
            </p:nvSpPr>
            <p:spPr>
              <a:xfrm>
                <a:off x="5662157" y="1113862"/>
                <a:ext cx="666727" cy="7078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>
                <a:spAutoFit/>
              </a:bodyPr>
              <a:lstStyle>
                <a:lvl1pPr>
                  <a:defRPr sz="40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rPr dirty="0"/>
                  <a:t>A</a:t>
                </a:r>
              </a:p>
            </p:txBody>
          </p:sp>
        </p:grpSp>
        <p:sp>
          <p:nvSpPr>
            <p:cNvPr id="55" name="TextBox 52">
              <a:extLst>
                <a:ext uri="{FF2B5EF4-FFF2-40B4-BE49-F238E27FC236}">
                  <a16:creationId xmlns="" xmlns:a16="http://schemas.microsoft.com/office/drawing/2014/main" id="{0F0EA8C2-4CA8-4D79-9600-26F4FD26A9D6}"/>
                </a:ext>
              </a:extLst>
            </p:cNvPr>
            <p:cNvSpPr txBox="1"/>
            <p:nvPr/>
          </p:nvSpPr>
          <p:spPr>
            <a:xfrm>
              <a:off x="1230700" y="2676979"/>
              <a:ext cx="4249327" cy="7386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en-US" dirty="0"/>
                <a:t>Birth certificates of both, Birth and Marriage certificate of their mother</a:t>
              </a:r>
              <a:endParaRPr dirty="0"/>
            </a:p>
          </p:txBody>
        </p:sp>
        <p:sp>
          <p:nvSpPr>
            <p:cNvPr id="57" name="TextBox 52">
              <a:extLst>
                <a:ext uri="{FF2B5EF4-FFF2-40B4-BE49-F238E27FC236}">
                  <a16:creationId xmlns="" xmlns:a16="http://schemas.microsoft.com/office/drawing/2014/main" id="{71DB3088-F989-428A-9D72-3E0AEBA7E122}"/>
                </a:ext>
              </a:extLst>
            </p:cNvPr>
            <p:cNvSpPr txBox="1"/>
            <p:nvPr/>
          </p:nvSpPr>
          <p:spPr>
            <a:xfrm>
              <a:off x="1230700" y="4167577"/>
              <a:ext cx="4108051" cy="7386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en-US" dirty="0"/>
                <a:t>Birth and Marriage certificates of PA, Birth certificate of </a:t>
              </a:r>
              <a:r>
                <a:rPr lang="en-US" dirty="0" err="1"/>
                <a:t>USTie</a:t>
              </a:r>
              <a:endParaRPr dirty="0"/>
            </a:p>
          </p:txBody>
        </p:sp>
        <p:sp>
          <p:nvSpPr>
            <p:cNvPr id="59" name="TextBox 52">
              <a:extLst>
                <a:ext uri="{FF2B5EF4-FFF2-40B4-BE49-F238E27FC236}">
                  <a16:creationId xmlns="" xmlns:a16="http://schemas.microsoft.com/office/drawing/2014/main" id="{EF43421D-78B9-4880-921F-3676F0B7492F}"/>
                </a:ext>
              </a:extLst>
            </p:cNvPr>
            <p:cNvSpPr txBox="1"/>
            <p:nvPr/>
          </p:nvSpPr>
          <p:spPr>
            <a:xfrm>
              <a:off x="1596945" y="5499831"/>
              <a:ext cx="4065212" cy="4154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21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Their passports and Birth certificates</a:t>
              </a:r>
              <a:endParaRPr dirty="0"/>
            </a:p>
          </p:txBody>
        </p:sp>
        <p:sp>
          <p:nvSpPr>
            <p:cNvPr id="62" name="TextBox 34">
              <a:extLst>
                <a:ext uri="{FF2B5EF4-FFF2-40B4-BE49-F238E27FC236}">
                  <a16:creationId xmlns="" xmlns:a16="http://schemas.microsoft.com/office/drawing/2014/main" id="{D9B012D9-E48D-4410-8080-C01EC40B3293}"/>
                </a:ext>
              </a:extLst>
            </p:cNvPr>
            <p:cNvSpPr txBox="1"/>
            <p:nvPr/>
          </p:nvSpPr>
          <p:spPr>
            <a:xfrm>
              <a:off x="5585092" y="3859704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dirty="0"/>
                <a:t>C</a:t>
              </a:r>
            </a:p>
          </p:txBody>
        </p:sp>
        <p:sp>
          <p:nvSpPr>
            <p:cNvPr id="63" name="TextBox 34">
              <a:extLst>
                <a:ext uri="{FF2B5EF4-FFF2-40B4-BE49-F238E27FC236}">
                  <a16:creationId xmlns="" xmlns:a16="http://schemas.microsoft.com/office/drawing/2014/main" id="{26D9B919-C0C3-4409-B1FE-743F41BF207C}"/>
                </a:ext>
              </a:extLst>
            </p:cNvPr>
            <p:cNvSpPr txBox="1"/>
            <p:nvPr/>
          </p:nvSpPr>
          <p:spPr>
            <a:xfrm>
              <a:off x="5630767" y="5208805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dirty="0"/>
                <a:t>D</a:t>
              </a:r>
            </a:p>
          </p:txBody>
        </p:sp>
        <p:sp>
          <p:nvSpPr>
            <p:cNvPr id="45" name="Oval 59">
              <a:extLst>
                <a:ext uri="{FF2B5EF4-FFF2-40B4-BE49-F238E27FC236}">
                  <a16:creationId xmlns="" xmlns:a16="http://schemas.microsoft.com/office/drawing/2014/main" id="{B830691B-0E9C-4510-B24D-EDAFC60164F3}"/>
                </a:ext>
              </a:extLst>
            </p:cNvPr>
            <p:cNvSpPr/>
            <p:nvPr/>
          </p:nvSpPr>
          <p:spPr>
            <a:xfrm>
              <a:off x="5393203" y="2353294"/>
              <a:ext cx="965603" cy="965604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4"/>
            </a:gradFill>
            <a:ln w="12700"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Oval 60">
              <a:extLst>
                <a:ext uri="{FF2B5EF4-FFF2-40B4-BE49-F238E27FC236}">
                  <a16:creationId xmlns="" xmlns:a16="http://schemas.microsoft.com/office/drawing/2014/main" id="{A0CAA843-4372-451F-B0EE-E2C0152D262C}"/>
                </a:ext>
              </a:extLst>
            </p:cNvPr>
            <p:cNvSpPr/>
            <p:nvPr/>
          </p:nvSpPr>
          <p:spPr>
            <a:xfrm>
              <a:off x="5527108" y="2487199"/>
              <a:ext cx="697795" cy="697795"/>
            </a:xfrm>
            <a:prstGeom prst="ellipse">
              <a:avLst/>
            </a:prstGeom>
            <a:solidFill>
              <a:srgbClr val="6E3BD4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73200" tIns="12700" rIns="73200" bIns="127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TextBox 34">
              <a:extLst>
                <a:ext uri="{FF2B5EF4-FFF2-40B4-BE49-F238E27FC236}">
                  <a16:creationId xmlns="" xmlns:a16="http://schemas.microsoft.com/office/drawing/2014/main" id="{C240AB3B-846A-401B-A61F-F704649AE580}"/>
                </a:ext>
              </a:extLst>
            </p:cNvPr>
            <p:cNvSpPr txBox="1"/>
            <p:nvPr/>
          </p:nvSpPr>
          <p:spPr>
            <a:xfrm>
              <a:off x="5630768" y="2477649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367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93EC43D-A31C-4CE3-AD50-9A00BD14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792" y="1002146"/>
            <a:ext cx="6056369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12.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FD25473-CFFC-42DB-B369-259A3D2B6379}"/>
              </a:ext>
            </a:extLst>
          </p:cNvPr>
          <p:cNvSpPr/>
          <p:nvPr/>
        </p:nvSpPr>
        <p:spPr>
          <a:xfrm>
            <a:off x="1607026" y="2124837"/>
            <a:ext cx="9105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A0"/>
                </a:solidFill>
              </a:rPr>
              <a:t>What is the correct format for applicants’ telephone numbers?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B3EAE66-2556-4F92-ADF1-AEC823B08467}"/>
              </a:ext>
            </a:extLst>
          </p:cNvPr>
          <p:cNvGrpSpPr/>
          <p:nvPr/>
        </p:nvGrpSpPr>
        <p:grpSpPr>
          <a:xfrm>
            <a:off x="858075" y="3790716"/>
            <a:ext cx="4537917" cy="1272942"/>
            <a:chOff x="742959" y="952117"/>
            <a:chExt cx="4537917" cy="1272942"/>
          </a:xfrm>
        </p:grpSpPr>
        <p:sp>
          <p:nvSpPr>
            <p:cNvPr id="22" name="Freeform 58">
              <a:extLst>
                <a:ext uri="{FF2B5EF4-FFF2-40B4-BE49-F238E27FC236}">
                  <a16:creationId xmlns="" xmlns:a16="http://schemas.microsoft.com/office/drawing/2014/main" id="{8CFFC08B-EBE1-4270-B9E8-2398B65B20F1}"/>
                </a:ext>
              </a:extLst>
            </p:cNvPr>
            <p:cNvSpPr/>
            <p:nvPr/>
          </p:nvSpPr>
          <p:spPr>
            <a:xfrm>
              <a:off x="1236311" y="952117"/>
              <a:ext cx="4044565" cy="938223"/>
            </a:xfrm>
            <a:custGeom>
              <a:avLst/>
              <a:gdLst>
                <a:gd name="connsiteX0" fmla="*/ 21600 w 21600"/>
                <a:gd name="connsiteY0" fmla="*/ 0 h 21600"/>
                <a:gd name="connsiteX1" fmla="*/ 3455 w 21600"/>
                <a:gd name="connsiteY1" fmla="*/ 0 h 21600"/>
                <a:gd name="connsiteX2" fmla="*/ 1706 w 21600"/>
                <a:gd name="connsiteY2" fmla="*/ 4802 h 21600"/>
                <a:gd name="connsiteX3" fmla="*/ 0 w 21600"/>
                <a:gd name="connsiteY3" fmla="*/ 21600 h 21600"/>
                <a:gd name="connsiteX4" fmla="*/ 1708 w 21600"/>
                <a:gd name="connsiteY4" fmla="*/ 12514 h 21600"/>
                <a:gd name="connsiteX5" fmla="*/ 1647 w 21600"/>
                <a:gd name="connsiteY5" fmla="*/ 17798 h 21600"/>
                <a:gd name="connsiteX6" fmla="*/ 16929 w 21600"/>
                <a:gd name="connsiteY6" fmla="*/ 17798 h 21600"/>
                <a:gd name="connsiteX7" fmla="*/ 21600 w 21600"/>
                <a:gd name="connsiteY7" fmla="*/ 0 h 21600"/>
                <a:gd name="connsiteX0" fmla="*/ 20152 w 20152"/>
                <a:gd name="connsiteY0" fmla="*/ 0 h 17798"/>
                <a:gd name="connsiteX1" fmla="*/ 2007 w 20152"/>
                <a:gd name="connsiteY1" fmla="*/ 0 h 17798"/>
                <a:gd name="connsiteX2" fmla="*/ 258 w 20152"/>
                <a:gd name="connsiteY2" fmla="*/ 4802 h 17798"/>
                <a:gd name="connsiteX3" fmla="*/ 125 w 20152"/>
                <a:gd name="connsiteY3" fmla="*/ 10036 h 17798"/>
                <a:gd name="connsiteX4" fmla="*/ 260 w 20152"/>
                <a:gd name="connsiteY4" fmla="*/ 12514 h 17798"/>
                <a:gd name="connsiteX5" fmla="*/ 199 w 20152"/>
                <a:gd name="connsiteY5" fmla="*/ 17798 h 17798"/>
                <a:gd name="connsiteX6" fmla="*/ 15481 w 20152"/>
                <a:gd name="connsiteY6" fmla="*/ 17798 h 17798"/>
                <a:gd name="connsiteX7" fmla="*/ 20152 w 20152"/>
                <a:gd name="connsiteY7" fmla="*/ 0 h 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52" h="17798" extrusionOk="0">
                  <a:moveTo>
                    <a:pt x="20152" y="0"/>
                  </a:moveTo>
                  <a:lnTo>
                    <a:pt x="2007" y="0"/>
                  </a:lnTo>
                  <a:cubicBezTo>
                    <a:pt x="1312" y="0"/>
                    <a:pt x="529" y="2147"/>
                    <a:pt x="258" y="4802"/>
                  </a:cubicBezTo>
                  <a:cubicBezTo>
                    <a:pt x="214" y="6547"/>
                    <a:pt x="169" y="8291"/>
                    <a:pt x="125" y="10036"/>
                  </a:cubicBezTo>
                  <a:cubicBezTo>
                    <a:pt x="134" y="10036"/>
                    <a:pt x="251" y="12514"/>
                    <a:pt x="260" y="12514"/>
                  </a:cubicBezTo>
                  <a:cubicBezTo>
                    <a:pt x="602" y="10308"/>
                    <a:pt x="-408" y="17798"/>
                    <a:pt x="199" y="17798"/>
                  </a:cubicBezTo>
                  <a:lnTo>
                    <a:pt x="15481" y="17798"/>
                  </a:lnTo>
                  <a:cubicBezTo>
                    <a:pt x="18060" y="17794"/>
                    <a:pt x="20151" y="9828"/>
                    <a:pt x="20152" y="0"/>
                  </a:cubicBezTo>
                  <a:close/>
                </a:path>
              </a:pathLst>
            </a:custGeom>
            <a:solidFill>
              <a:srgbClr val="8971E1"/>
            </a:solidFill>
            <a:ln w="19050" cap="rnd" cmpd="sng" algn="ctr">
              <a:solidFill>
                <a:srgbClr val="8971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5" name="Freeform 61">
              <a:extLst>
                <a:ext uri="{FF2B5EF4-FFF2-40B4-BE49-F238E27FC236}">
                  <a16:creationId xmlns="" xmlns:a16="http://schemas.microsoft.com/office/drawing/2014/main" id="{7FCBDE6B-B61B-41F5-A77C-57166333E626}"/>
                </a:ext>
              </a:extLst>
            </p:cNvPr>
            <p:cNvSpPr/>
            <p:nvPr/>
          </p:nvSpPr>
          <p:spPr>
            <a:xfrm>
              <a:off x="742959" y="1189153"/>
              <a:ext cx="1035182" cy="1035906"/>
            </a:xfrm>
            <a:prstGeom prst="ellipse">
              <a:avLst/>
            </a:prstGeom>
            <a:gradFill>
              <a:gsLst>
                <a:gs pos="50451">
                  <a:srgbClr val="FFFFFF"/>
                </a:gs>
                <a:gs pos="76437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62836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37" name="Freeform 62">
              <a:extLst>
                <a:ext uri="{FF2B5EF4-FFF2-40B4-BE49-F238E27FC236}">
                  <a16:creationId xmlns="" xmlns:a16="http://schemas.microsoft.com/office/drawing/2014/main" id="{0BA7B4D0-DA78-4DF7-B780-ADDB01AD0A62}"/>
                </a:ext>
              </a:extLst>
            </p:cNvPr>
            <p:cNvSpPr/>
            <p:nvPr/>
          </p:nvSpPr>
          <p:spPr>
            <a:xfrm>
              <a:off x="911874" y="1359737"/>
              <a:ext cx="697349" cy="69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561" y="16748"/>
                    <a:pt x="16748" y="21561"/>
                    <a:pt x="10800" y="21600"/>
                  </a:cubicBezTo>
                  <a:close/>
                </a:path>
              </a:pathLst>
            </a:custGeom>
            <a:solidFill>
              <a:srgbClr val="8971E1">
                <a:hueOff val="0"/>
                <a:satOff val="0"/>
                <a:lumOff val="0"/>
                <a:alphaOff val="0"/>
              </a:srgbClr>
            </a:solidFill>
            <a:ln w="19050" cap="rnd" cmpd="sng" algn="ctr">
              <a:solidFill>
                <a:srgbClr val="8971E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TextBox 52">
              <a:extLst>
                <a:ext uri="{FF2B5EF4-FFF2-40B4-BE49-F238E27FC236}">
                  <a16:creationId xmlns="" xmlns:a16="http://schemas.microsoft.com/office/drawing/2014/main" id="{D2746B08-539C-410C-841B-E29375957757}"/>
                </a:ext>
              </a:extLst>
            </p:cNvPr>
            <p:cNvSpPr txBox="1"/>
            <p:nvPr/>
          </p:nvSpPr>
          <p:spPr>
            <a:xfrm>
              <a:off x="2096505" y="1213479"/>
              <a:ext cx="2910941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r>
                <a:rPr lang="en-US" sz="2400" dirty="0">
                  <a:solidFill>
                    <a:schemeClr val="bg1"/>
                  </a:solidFill>
                </a:rPr>
                <a:t>375 2723501090</a:t>
              </a:r>
            </a:p>
          </p:txBody>
        </p:sp>
        <p:sp>
          <p:nvSpPr>
            <p:cNvPr id="72" name="TextBox 34">
              <a:extLst>
                <a:ext uri="{FF2B5EF4-FFF2-40B4-BE49-F238E27FC236}">
                  <a16:creationId xmlns="" xmlns:a16="http://schemas.microsoft.com/office/drawing/2014/main" id="{E892D804-6490-4E75-9113-9C3CD3D9DD46}"/>
                </a:ext>
              </a:extLst>
            </p:cNvPr>
            <p:cNvSpPr txBox="1"/>
            <p:nvPr/>
          </p:nvSpPr>
          <p:spPr>
            <a:xfrm>
              <a:off x="1043044" y="1353215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dirty="0"/>
                <a:t>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9FF074F-0D8B-49F9-8C32-63EE03296BA7}"/>
              </a:ext>
            </a:extLst>
          </p:cNvPr>
          <p:cNvGrpSpPr/>
          <p:nvPr/>
        </p:nvGrpSpPr>
        <p:grpSpPr>
          <a:xfrm>
            <a:off x="867921" y="5342841"/>
            <a:ext cx="4528071" cy="1180957"/>
            <a:chOff x="733480" y="2421350"/>
            <a:chExt cx="4528071" cy="1180957"/>
          </a:xfrm>
        </p:grpSpPr>
        <p:sp>
          <p:nvSpPr>
            <p:cNvPr id="39" name="Freeform 65">
              <a:extLst>
                <a:ext uri="{FF2B5EF4-FFF2-40B4-BE49-F238E27FC236}">
                  <a16:creationId xmlns="" xmlns:a16="http://schemas.microsoft.com/office/drawing/2014/main" id="{0501FCBF-DE29-4FF5-8CA8-30ED0B6999AF}"/>
                </a:ext>
              </a:extLst>
            </p:cNvPr>
            <p:cNvSpPr/>
            <p:nvPr/>
          </p:nvSpPr>
          <p:spPr>
            <a:xfrm>
              <a:off x="1187683" y="2421350"/>
              <a:ext cx="4073868" cy="938223"/>
            </a:xfrm>
            <a:custGeom>
              <a:avLst/>
              <a:gdLst>
                <a:gd name="connsiteX0" fmla="*/ 21600 w 21600"/>
                <a:gd name="connsiteY0" fmla="*/ 0 h 21600"/>
                <a:gd name="connsiteX1" fmla="*/ 3455 w 21600"/>
                <a:gd name="connsiteY1" fmla="*/ 0 h 21600"/>
                <a:gd name="connsiteX2" fmla="*/ 1706 w 21600"/>
                <a:gd name="connsiteY2" fmla="*/ 4802 h 21600"/>
                <a:gd name="connsiteX3" fmla="*/ 0 w 21600"/>
                <a:gd name="connsiteY3" fmla="*/ 21600 h 21600"/>
                <a:gd name="connsiteX4" fmla="*/ 1383 w 21600"/>
                <a:gd name="connsiteY4" fmla="*/ 14372 h 21600"/>
                <a:gd name="connsiteX5" fmla="*/ 1647 w 21600"/>
                <a:gd name="connsiteY5" fmla="*/ 17798 h 21600"/>
                <a:gd name="connsiteX6" fmla="*/ 16929 w 21600"/>
                <a:gd name="connsiteY6" fmla="*/ 17798 h 21600"/>
                <a:gd name="connsiteX7" fmla="*/ 21600 w 21600"/>
                <a:gd name="connsiteY7" fmla="*/ 0 h 21600"/>
                <a:gd name="connsiteX0" fmla="*/ 20298 w 20298"/>
                <a:gd name="connsiteY0" fmla="*/ 0 h 17798"/>
                <a:gd name="connsiteX1" fmla="*/ 2153 w 20298"/>
                <a:gd name="connsiteY1" fmla="*/ 0 h 17798"/>
                <a:gd name="connsiteX2" fmla="*/ 404 w 20298"/>
                <a:gd name="connsiteY2" fmla="*/ 4802 h 17798"/>
                <a:gd name="connsiteX3" fmla="*/ 0 w 20298"/>
                <a:gd name="connsiteY3" fmla="*/ 10655 h 17798"/>
                <a:gd name="connsiteX4" fmla="*/ 81 w 20298"/>
                <a:gd name="connsiteY4" fmla="*/ 14372 h 17798"/>
                <a:gd name="connsiteX5" fmla="*/ 345 w 20298"/>
                <a:gd name="connsiteY5" fmla="*/ 17798 h 17798"/>
                <a:gd name="connsiteX6" fmla="*/ 15627 w 20298"/>
                <a:gd name="connsiteY6" fmla="*/ 17798 h 17798"/>
                <a:gd name="connsiteX7" fmla="*/ 20298 w 20298"/>
                <a:gd name="connsiteY7" fmla="*/ 0 h 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8" h="17798" extrusionOk="0">
                  <a:moveTo>
                    <a:pt x="20298" y="0"/>
                  </a:moveTo>
                  <a:lnTo>
                    <a:pt x="2153" y="0"/>
                  </a:lnTo>
                  <a:cubicBezTo>
                    <a:pt x="1458" y="0"/>
                    <a:pt x="675" y="2147"/>
                    <a:pt x="404" y="4802"/>
                  </a:cubicBezTo>
                  <a:cubicBezTo>
                    <a:pt x="269" y="6753"/>
                    <a:pt x="135" y="8704"/>
                    <a:pt x="0" y="10655"/>
                  </a:cubicBezTo>
                  <a:cubicBezTo>
                    <a:pt x="9" y="10655"/>
                    <a:pt x="72" y="14372"/>
                    <a:pt x="81" y="14372"/>
                  </a:cubicBezTo>
                  <a:cubicBezTo>
                    <a:pt x="423" y="12202"/>
                    <a:pt x="-262" y="17798"/>
                    <a:pt x="345" y="17798"/>
                  </a:cubicBezTo>
                  <a:lnTo>
                    <a:pt x="15627" y="17798"/>
                  </a:lnTo>
                  <a:cubicBezTo>
                    <a:pt x="18207" y="17798"/>
                    <a:pt x="20298" y="9829"/>
                    <a:pt x="20298" y="0"/>
                  </a:cubicBezTo>
                  <a:close/>
                </a:path>
              </a:pathLst>
            </a:custGeom>
            <a:solidFill>
              <a:srgbClr val="B963DD"/>
            </a:solidFill>
            <a:ln w="19050" cap="rnd" cmpd="sng" algn="ctr">
              <a:solidFill>
                <a:srgbClr val="8971E1">
                  <a:hueOff val="1771018"/>
                  <a:satOff val="-761"/>
                  <a:lumOff val="-352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Freeform 68">
              <a:extLst>
                <a:ext uri="{FF2B5EF4-FFF2-40B4-BE49-F238E27FC236}">
                  <a16:creationId xmlns="" xmlns:a16="http://schemas.microsoft.com/office/drawing/2014/main" id="{7B9BCE3C-932C-43A3-A6CF-A98C57098D47}"/>
                </a:ext>
              </a:extLst>
            </p:cNvPr>
            <p:cNvSpPr/>
            <p:nvPr/>
          </p:nvSpPr>
          <p:spPr>
            <a:xfrm>
              <a:off x="733480" y="2566401"/>
              <a:ext cx="1035182" cy="1035906"/>
            </a:xfrm>
            <a:prstGeom prst="ellipse">
              <a:avLst/>
            </a:prstGeom>
            <a:gradFill>
              <a:gsLst>
                <a:gs pos="50451">
                  <a:srgbClr val="FFFFFF"/>
                </a:gs>
                <a:gs pos="76437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62836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47" name="Freeform 69">
              <a:extLst>
                <a:ext uri="{FF2B5EF4-FFF2-40B4-BE49-F238E27FC236}">
                  <a16:creationId xmlns="" xmlns:a16="http://schemas.microsoft.com/office/drawing/2014/main" id="{080F9D8C-7130-42CB-931F-B29D7C978DC9}"/>
                </a:ext>
              </a:extLst>
            </p:cNvPr>
            <p:cNvSpPr/>
            <p:nvPr/>
          </p:nvSpPr>
          <p:spPr>
            <a:xfrm>
              <a:off x="898405" y="2705218"/>
              <a:ext cx="697349" cy="697841"/>
            </a:xfrm>
            <a:prstGeom prst="ellipse">
              <a:avLst/>
            </a:prstGeom>
            <a:solidFill>
              <a:srgbClr val="B963DD"/>
            </a:solidFill>
            <a:ln w="19050" cap="rnd" cmpd="sng" algn="ctr">
              <a:solidFill>
                <a:srgbClr val="8971E1">
                  <a:hueOff val="1771018"/>
                  <a:satOff val="-761"/>
                  <a:lumOff val="-352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TextBox 52">
              <a:extLst>
                <a:ext uri="{FF2B5EF4-FFF2-40B4-BE49-F238E27FC236}">
                  <a16:creationId xmlns="" xmlns:a16="http://schemas.microsoft.com/office/drawing/2014/main" id="{FB7B0640-E47A-4539-A518-690AC83607E3}"/>
                </a:ext>
              </a:extLst>
            </p:cNvPr>
            <p:cNvSpPr txBox="1"/>
            <p:nvPr/>
          </p:nvSpPr>
          <p:spPr>
            <a:xfrm>
              <a:off x="2077179" y="2628773"/>
              <a:ext cx="3184371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r>
                <a:rPr lang="en-US" sz="2400" dirty="0">
                  <a:solidFill>
                    <a:schemeClr val="bg1"/>
                  </a:solidFill>
                </a:rPr>
                <a:t>Belarus +2723501090</a:t>
              </a:r>
            </a:p>
          </p:txBody>
        </p:sp>
        <p:sp>
          <p:nvSpPr>
            <p:cNvPr id="73" name="TextBox 34">
              <a:extLst>
                <a:ext uri="{FF2B5EF4-FFF2-40B4-BE49-F238E27FC236}">
                  <a16:creationId xmlns="" xmlns:a16="http://schemas.microsoft.com/office/drawing/2014/main" id="{1BE8A8F2-A77B-4C6B-98EF-55DCE368C562}"/>
                </a:ext>
              </a:extLst>
            </p:cNvPr>
            <p:cNvSpPr txBox="1"/>
            <p:nvPr/>
          </p:nvSpPr>
          <p:spPr>
            <a:xfrm>
              <a:off x="1043044" y="2682896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lang="en-US" dirty="0"/>
                <a:t>B</a:t>
              </a: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62EF2B-CDC3-425A-9F41-DA35789E73C4}"/>
              </a:ext>
            </a:extLst>
          </p:cNvPr>
          <p:cNvGrpSpPr/>
          <p:nvPr/>
        </p:nvGrpSpPr>
        <p:grpSpPr>
          <a:xfrm>
            <a:off x="6747205" y="3787030"/>
            <a:ext cx="4528071" cy="1276628"/>
            <a:chOff x="752805" y="3830096"/>
            <a:chExt cx="4528071" cy="1276628"/>
          </a:xfrm>
        </p:grpSpPr>
        <p:sp>
          <p:nvSpPr>
            <p:cNvPr id="48" name="Freeform 72">
              <a:extLst>
                <a:ext uri="{FF2B5EF4-FFF2-40B4-BE49-F238E27FC236}">
                  <a16:creationId xmlns="" xmlns:a16="http://schemas.microsoft.com/office/drawing/2014/main" id="{85391941-BE7C-4ACB-BEF4-F1956C4190EE}"/>
                </a:ext>
              </a:extLst>
            </p:cNvPr>
            <p:cNvSpPr/>
            <p:nvPr/>
          </p:nvSpPr>
          <p:spPr>
            <a:xfrm>
              <a:off x="1234705" y="3830096"/>
              <a:ext cx="4046171" cy="936681"/>
            </a:xfrm>
            <a:custGeom>
              <a:avLst/>
              <a:gdLst>
                <a:gd name="connsiteX0" fmla="*/ 21600 w 21600"/>
                <a:gd name="connsiteY0" fmla="*/ 0 h 21600"/>
                <a:gd name="connsiteX1" fmla="*/ 3455 w 21600"/>
                <a:gd name="connsiteY1" fmla="*/ 0 h 21600"/>
                <a:gd name="connsiteX2" fmla="*/ 1706 w 21600"/>
                <a:gd name="connsiteY2" fmla="*/ 4809 h 21600"/>
                <a:gd name="connsiteX3" fmla="*/ 0 w 21600"/>
                <a:gd name="connsiteY3" fmla="*/ 21600 h 21600"/>
                <a:gd name="connsiteX4" fmla="*/ 1654 w 21600"/>
                <a:gd name="connsiteY4" fmla="*/ 13535 h 21600"/>
                <a:gd name="connsiteX5" fmla="*/ 1647 w 21600"/>
                <a:gd name="connsiteY5" fmla="*/ 17793 h 21600"/>
                <a:gd name="connsiteX6" fmla="*/ 16929 w 21600"/>
                <a:gd name="connsiteY6" fmla="*/ 17793 h 21600"/>
                <a:gd name="connsiteX7" fmla="*/ 21600 w 21600"/>
                <a:gd name="connsiteY7" fmla="*/ 0 h 21600"/>
                <a:gd name="connsiteX0" fmla="*/ 20160 w 20160"/>
                <a:gd name="connsiteY0" fmla="*/ 0 h 17793"/>
                <a:gd name="connsiteX1" fmla="*/ 2015 w 20160"/>
                <a:gd name="connsiteY1" fmla="*/ 0 h 17793"/>
                <a:gd name="connsiteX2" fmla="*/ 266 w 20160"/>
                <a:gd name="connsiteY2" fmla="*/ 4809 h 17793"/>
                <a:gd name="connsiteX3" fmla="*/ 241 w 20160"/>
                <a:gd name="connsiteY3" fmla="*/ 10434 h 17793"/>
                <a:gd name="connsiteX4" fmla="*/ 214 w 20160"/>
                <a:gd name="connsiteY4" fmla="*/ 13535 h 17793"/>
                <a:gd name="connsiteX5" fmla="*/ 207 w 20160"/>
                <a:gd name="connsiteY5" fmla="*/ 17793 h 17793"/>
                <a:gd name="connsiteX6" fmla="*/ 15489 w 20160"/>
                <a:gd name="connsiteY6" fmla="*/ 17793 h 17793"/>
                <a:gd name="connsiteX7" fmla="*/ 20160 w 20160"/>
                <a:gd name="connsiteY7" fmla="*/ 0 h 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0" h="17793" extrusionOk="0">
                  <a:moveTo>
                    <a:pt x="20160" y="0"/>
                  </a:moveTo>
                  <a:lnTo>
                    <a:pt x="2015" y="0"/>
                  </a:lnTo>
                  <a:cubicBezTo>
                    <a:pt x="1320" y="0"/>
                    <a:pt x="537" y="2150"/>
                    <a:pt x="266" y="4809"/>
                  </a:cubicBezTo>
                  <a:cubicBezTo>
                    <a:pt x="258" y="6684"/>
                    <a:pt x="249" y="8559"/>
                    <a:pt x="241" y="10434"/>
                  </a:cubicBezTo>
                  <a:cubicBezTo>
                    <a:pt x="250" y="10434"/>
                    <a:pt x="205" y="13535"/>
                    <a:pt x="214" y="13535"/>
                  </a:cubicBezTo>
                  <a:cubicBezTo>
                    <a:pt x="556" y="11362"/>
                    <a:pt x="-400" y="17793"/>
                    <a:pt x="207" y="17793"/>
                  </a:cubicBezTo>
                  <a:lnTo>
                    <a:pt x="15489" y="17793"/>
                  </a:lnTo>
                  <a:cubicBezTo>
                    <a:pt x="18065" y="17789"/>
                    <a:pt x="20155" y="9830"/>
                    <a:pt x="20160" y="0"/>
                  </a:cubicBezTo>
                  <a:close/>
                </a:path>
              </a:pathLst>
            </a:custGeom>
            <a:solidFill>
              <a:srgbClr val="D955BF"/>
            </a:solidFill>
            <a:ln w="19050" cap="rnd" cmpd="sng" algn="ctr">
              <a:solidFill>
                <a:srgbClr val="8971E1">
                  <a:hueOff val="3542036"/>
                  <a:satOff val="-1523"/>
                  <a:lumOff val="-705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Freeform 75">
              <a:extLst>
                <a:ext uri="{FF2B5EF4-FFF2-40B4-BE49-F238E27FC236}">
                  <a16:creationId xmlns="" xmlns:a16="http://schemas.microsoft.com/office/drawing/2014/main" id="{BABE2A91-89E3-4549-AF24-BDB8457BEAF3}"/>
                </a:ext>
              </a:extLst>
            </p:cNvPr>
            <p:cNvSpPr/>
            <p:nvPr/>
          </p:nvSpPr>
          <p:spPr>
            <a:xfrm>
              <a:off x="752805" y="4070544"/>
              <a:ext cx="1035451" cy="103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2" h="19032" extrusionOk="0">
                  <a:moveTo>
                    <a:pt x="13157" y="727"/>
                  </a:moveTo>
                  <a:cubicBezTo>
                    <a:pt x="18011" y="2737"/>
                    <a:pt x="20316" y="8302"/>
                    <a:pt x="18305" y="13157"/>
                  </a:cubicBezTo>
                  <a:cubicBezTo>
                    <a:pt x="16295" y="18011"/>
                    <a:pt x="10730" y="20316"/>
                    <a:pt x="5875" y="18305"/>
                  </a:cubicBezTo>
                  <a:cubicBezTo>
                    <a:pt x="1021" y="16295"/>
                    <a:pt x="-1284" y="10730"/>
                    <a:pt x="727" y="5875"/>
                  </a:cubicBezTo>
                  <a:cubicBezTo>
                    <a:pt x="2737" y="1021"/>
                    <a:pt x="8302" y="-1284"/>
                    <a:pt x="13157" y="727"/>
                  </a:cubicBezTo>
                  <a:close/>
                </a:path>
              </a:pathLst>
            </a:custGeom>
            <a:gradFill>
              <a:gsLst>
                <a:gs pos="50451">
                  <a:srgbClr val="FFFFFF"/>
                </a:gs>
                <a:gs pos="76437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62836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1" name="Freeform 76">
              <a:extLst>
                <a:ext uri="{FF2B5EF4-FFF2-40B4-BE49-F238E27FC236}">
                  <a16:creationId xmlns="" xmlns:a16="http://schemas.microsoft.com/office/drawing/2014/main" id="{86D71960-B188-4DD6-AA67-2BC91D319DF2}"/>
                </a:ext>
              </a:extLst>
            </p:cNvPr>
            <p:cNvSpPr/>
            <p:nvPr/>
          </p:nvSpPr>
          <p:spPr>
            <a:xfrm>
              <a:off x="921930" y="4241298"/>
              <a:ext cx="697349" cy="69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561" y="16748"/>
                    <a:pt x="16748" y="21561"/>
                    <a:pt x="10800" y="21600"/>
                  </a:cubicBezTo>
                  <a:close/>
                </a:path>
              </a:pathLst>
            </a:custGeom>
            <a:solidFill>
              <a:srgbClr val="D955BF"/>
            </a:solidFill>
            <a:ln w="19050" cap="rnd" cmpd="sng" algn="ctr">
              <a:solidFill>
                <a:srgbClr val="8971E1">
                  <a:hueOff val="3542036"/>
                  <a:satOff val="-1523"/>
                  <a:lumOff val="-7059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TextBox 52">
              <a:extLst>
                <a:ext uri="{FF2B5EF4-FFF2-40B4-BE49-F238E27FC236}">
                  <a16:creationId xmlns="" xmlns:a16="http://schemas.microsoft.com/office/drawing/2014/main" id="{C6BD4063-2724-418D-8ACE-A52FCB0A14FC}"/>
                </a:ext>
              </a:extLst>
            </p:cNvPr>
            <p:cNvSpPr txBox="1"/>
            <p:nvPr/>
          </p:nvSpPr>
          <p:spPr>
            <a:xfrm>
              <a:off x="2129054" y="4112357"/>
              <a:ext cx="2766077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r>
                <a:rPr lang="en-US" sz="2400" dirty="0">
                  <a:solidFill>
                    <a:schemeClr val="bg1"/>
                  </a:solidFill>
                </a:rPr>
                <a:t>N/A</a:t>
              </a:r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34">
              <a:extLst>
                <a:ext uri="{FF2B5EF4-FFF2-40B4-BE49-F238E27FC236}">
                  <a16:creationId xmlns="" xmlns:a16="http://schemas.microsoft.com/office/drawing/2014/main" id="{95739737-4FF3-48AF-9AD4-5208A70BF608}"/>
                </a:ext>
              </a:extLst>
            </p:cNvPr>
            <p:cNvSpPr txBox="1"/>
            <p:nvPr/>
          </p:nvSpPr>
          <p:spPr>
            <a:xfrm>
              <a:off x="1045795" y="4203792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lang="en-US" dirty="0"/>
                <a:t>C</a:t>
              </a:r>
              <a:endParaRPr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4674703-FCE0-4FD6-9702-BDF1A6375FF3}"/>
              </a:ext>
            </a:extLst>
          </p:cNvPr>
          <p:cNvGrpSpPr/>
          <p:nvPr/>
        </p:nvGrpSpPr>
        <p:grpSpPr>
          <a:xfrm>
            <a:off x="6723890" y="5206361"/>
            <a:ext cx="4551387" cy="1330885"/>
            <a:chOff x="729490" y="5249427"/>
            <a:chExt cx="4551387" cy="1330885"/>
          </a:xfrm>
        </p:grpSpPr>
        <p:sp>
          <p:nvSpPr>
            <p:cNvPr id="52" name="Freeform 79">
              <a:extLst>
                <a:ext uri="{FF2B5EF4-FFF2-40B4-BE49-F238E27FC236}">
                  <a16:creationId xmlns="" xmlns:a16="http://schemas.microsoft.com/office/drawing/2014/main" id="{AFDA23AD-843F-4630-8BC8-C94E849E64D8}"/>
                </a:ext>
              </a:extLst>
            </p:cNvPr>
            <p:cNvSpPr/>
            <p:nvPr/>
          </p:nvSpPr>
          <p:spPr>
            <a:xfrm>
              <a:off x="1230893" y="5249427"/>
              <a:ext cx="4049984" cy="938966"/>
            </a:xfrm>
            <a:custGeom>
              <a:avLst/>
              <a:gdLst>
                <a:gd name="connsiteX0" fmla="*/ 21600 w 21600"/>
                <a:gd name="connsiteY0" fmla="*/ 0 h 21600"/>
                <a:gd name="connsiteX1" fmla="*/ 3455 w 21600"/>
                <a:gd name="connsiteY1" fmla="*/ 0 h 21600"/>
                <a:gd name="connsiteX2" fmla="*/ 1706 w 21600"/>
                <a:gd name="connsiteY2" fmla="*/ 4799 h 21600"/>
                <a:gd name="connsiteX3" fmla="*/ 0 w 21600"/>
                <a:gd name="connsiteY3" fmla="*/ 21600 h 21600"/>
                <a:gd name="connsiteX4" fmla="*/ 1546 w 21600"/>
                <a:gd name="connsiteY4" fmla="*/ 14171 h 21600"/>
                <a:gd name="connsiteX5" fmla="*/ 1647 w 21600"/>
                <a:gd name="connsiteY5" fmla="*/ 17800 h 21600"/>
                <a:gd name="connsiteX6" fmla="*/ 16929 w 21600"/>
                <a:gd name="connsiteY6" fmla="*/ 17800 h 21600"/>
                <a:gd name="connsiteX7" fmla="*/ 21600 w 21600"/>
                <a:gd name="connsiteY7" fmla="*/ 15 h 21600"/>
                <a:gd name="connsiteX8" fmla="*/ 21600 w 21600"/>
                <a:gd name="connsiteY8" fmla="*/ 0 h 21600"/>
                <a:gd name="connsiteX0" fmla="*/ 20179 w 20179"/>
                <a:gd name="connsiteY0" fmla="*/ 0 h 17800"/>
                <a:gd name="connsiteX1" fmla="*/ 2034 w 20179"/>
                <a:gd name="connsiteY1" fmla="*/ 0 h 17800"/>
                <a:gd name="connsiteX2" fmla="*/ 285 w 20179"/>
                <a:gd name="connsiteY2" fmla="*/ 4799 h 17800"/>
                <a:gd name="connsiteX3" fmla="*/ 152 w 20179"/>
                <a:gd name="connsiteY3" fmla="*/ 11282 h 17800"/>
                <a:gd name="connsiteX4" fmla="*/ 125 w 20179"/>
                <a:gd name="connsiteY4" fmla="*/ 14171 h 17800"/>
                <a:gd name="connsiteX5" fmla="*/ 226 w 20179"/>
                <a:gd name="connsiteY5" fmla="*/ 17800 h 17800"/>
                <a:gd name="connsiteX6" fmla="*/ 15508 w 20179"/>
                <a:gd name="connsiteY6" fmla="*/ 17800 h 17800"/>
                <a:gd name="connsiteX7" fmla="*/ 20179 w 20179"/>
                <a:gd name="connsiteY7" fmla="*/ 15 h 17800"/>
                <a:gd name="connsiteX8" fmla="*/ 20179 w 20179"/>
                <a:gd name="connsiteY8" fmla="*/ 0 h 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9" h="17800" extrusionOk="0">
                  <a:moveTo>
                    <a:pt x="20179" y="0"/>
                  </a:moveTo>
                  <a:lnTo>
                    <a:pt x="2034" y="0"/>
                  </a:lnTo>
                  <a:cubicBezTo>
                    <a:pt x="1339" y="0"/>
                    <a:pt x="556" y="2146"/>
                    <a:pt x="285" y="4799"/>
                  </a:cubicBezTo>
                  <a:cubicBezTo>
                    <a:pt x="241" y="6960"/>
                    <a:pt x="196" y="9121"/>
                    <a:pt x="152" y="11282"/>
                  </a:cubicBezTo>
                  <a:cubicBezTo>
                    <a:pt x="161" y="11282"/>
                    <a:pt x="116" y="14171"/>
                    <a:pt x="125" y="14171"/>
                  </a:cubicBezTo>
                  <a:cubicBezTo>
                    <a:pt x="467" y="11966"/>
                    <a:pt x="-381" y="17800"/>
                    <a:pt x="226" y="17800"/>
                  </a:cubicBezTo>
                  <a:lnTo>
                    <a:pt x="15508" y="17800"/>
                  </a:lnTo>
                  <a:cubicBezTo>
                    <a:pt x="18088" y="17800"/>
                    <a:pt x="20179" y="9837"/>
                    <a:pt x="20179" y="15"/>
                  </a:cubicBezTo>
                  <a:lnTo>
                    <a:pt x="20179" y="0"/>
                  </a:lnTo>
                  <a:close/>
                </a:path>
              </a:pathLst>
            </a:custGeom>
            <a:solidFill>
              <a:srgbClr val="D54773"/>
            </a:solidFill>
            <a:ln w="19050" cap="rnd" cmpd="sng" algn="ctr">
              <a:solidFill>
                <a:srgbClr val="8971E1">
                  <a:hueOff val="5313054"/>
                  <a:satOff val="-2284"/>
                  <a:lumOff val="-10588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Freeform 82">
              <a:extLst>
                <a:ext uri="{FF2B5EF4-FFF2-40B4-BE49-F238E27FC236}">
                  <a16:creationId xmlns="" xmlns:a16="http://schemas.microsoft.com/office/drawing/2014/main" id="{65D57175-1C08-4BED-9B52-9AD5F840908C}"/>
                </a:ext>
              </a:extLst>
            </p:cNvPr>
            <p:cNvSpPr/>
            <p:nvPr/>
          </p:nvSpPr>
          <p:spPr>
            <a:xfrm>
              <a:off x="729490" y="5544406"/>
              <a:ext cx="1035182" cy="1035906"/>
            </a:xfrm>
            <a:prstGeom prst="ellipse">
              <a:avLst/>
            </a:prstGeom>
            <a:gradFill>
              <a:gsLst>
                <a:gs pos="50451">
                  <a:srgbClr val="FFFFFF"/>
                </a:gs>
                <a:gs pos="76437">
                  <a:srgbClr val="E6EAEB"/>
                </a:gs>
                <a:gs pos="99960">
                  <a:srgbClr val="CDD5D8"/>
                </a:gs>
              </a:gsLst>
              <a:lin ang="2089255"/>
            </a:gradFill>
            <a:ln w="12700">
              <a:miter lim="400000"/>
            </a:ln>
            <a:effectLst>
              <a:outerShdw blurRad="50800" dist="62836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endParaRPr/>
            </a:p>
          </p:txBody>
        </p:sp>
        <p:sp>
          <p:nvSpPr>
            <p:cNvPr id="55" name="Freeform 83">
              <a:extLst>
                <a:ext uri="{FF2B5EF4-FFF2-40B4-BE49-F238E27FC236}">
                  <a16:creationId xmlns="" xmlns:a16="http://schemas.microsoft.com/office/drawing/2014/main" id="{6C38CA53-2361-4458-A7BD-94F70584A3E2}"/>
                </a:ext>
              </a:extLst>
            </p:cNvPr>
            <p:cNvSpPr/>
            <p:nvPr/>
          </p:nvSpPr>
          <p:spPr>
            <a:xfrm>
              <a:off x="898405" y="5714987"/>
              <a:ext cx="697349" cy="697841"/>
            </a:xfrm>
            <a:prstGeom prst="ellipse">
              <a:avLst/>
            </a:prstGeom>
            <a:solidFill>
              <a:srgbClr val="D54773"/>
            </a:solidFill>
            <a:ln w="19050" cap="rnd" cmpd="sng" algn="ctr">
              <a:solidFill>
                <a:srgbClr val="8971E1">
                  <a:hueOff val="5313054"/>
                  <a:satOff val="-2284"/>
                  <a:lumOff val="-10588"/>
                  <a:alphaOff val="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TextBox 52">
              <a:extLst>
                <a:ext uri="{FF2B5EF4-FFF2-40B4-BE49-F238E27FC236}">
                  <a16:creationId xmlns="" xmlns:a16="http://schemas.microsoft.com/office/drawing/2014/main" id="{3D88D54A-5F2A-493C-9BC2-3058E9402BFE}"/>
                </a:ext>
              </a:extLst>
            </p:cNvPr>
            <p:cNvSpPr txBox="1"/>
            <p:nvPr/>
          </p:nvSpPr>
          <p:spPr>
            <a:xfrm>
              <a:off x="1671802" y="5539729"/>
              <a:ext cx="3050252" cy="4616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2100"/>
              </a:lvl1pPr>
            </a:lstStyle>
            <a:p>
              <a:pPr algn="ctr" hangingPunct="0"/>
              <a:r>
                <a:rPr lang="en-US" sz="2400" kern="0" dirty="0">
                  <a:solidFill>
                    <a:srgbClr val="FFFFFF"/>
                  </a:solidFill>
                  <a:sym typeface="Avenir Next"/>
                </a:rPr>
                <a:t>3501090</a:t>
              </a:r>
            </a:p>
          </p:txBody>
        </p:sp>
        <p:sp>
          <p:nvSpPr>
            <p:cNvPr id="77" name="TextBox 34">
              <a:extLst>
                <a:ext uri="{FF2B5EF4-FFF2-40B4-BE49-F238E27FC236}">
                  <a16:creationId xmlns="" xmlns:a16="http://schemas.microsoft.com/office/drawing/2014/main" id="{2D693F90-D9C1-4E76-BF9B-C6BA4B5EE7A1}"/>
                </a:ext>
              </a:extLst>
            </p:cNvPr>
            <p:cNvSpPr txBox="1"/>
            <p:nvPr/>
          </p:nvSpPr>
          <p:spPr>
            <a:xfrm>
              <a:off x="1005075" y="5674789"/>
              <a:ext cx="666727" cy="7078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4000">
                  <a:solidFill>
                    <a:srgbClr val="FFFFFF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r>
                <a:rPr lang="en-US" dirty="0"/>
                <a:t>D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89345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2B7ADC99-C8D0-49A8-BCA0-C5F67810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1295585"/>
            <a:ext cx="10515600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13.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grpSp>
        <p:nvGrpSpPr>
          <p:cNvPr id="150" name="Group">
            <a:extLst>
              <a:ext uri="{FF2B5EF4-FFF2-40B4-BE49-F238E27FC236}">
                <a16:creationId xmlns="" xmlns:a16="http://schemas.microsoft.com/office/drawing/2014/main" id="{A7D9628B-404A-4797-9169-7C31A4C93181}"/>
              </a:ext>
            </a:extLst>
          </p:cNvPr>
          <p:cNvGrpSpPr/>
          <p:nvPr/>
        </p:nvGrpSpPr>
        <p:grpSpPr>
          <a:xfrm>
            <a:off x="1587107" y="3538681"/>
            <a:ext cx="5374454" cy="1506123"/>
            <a:chOff x="-1" y="-1"/>
            <a:chExt cx="5374452" cy="1506121"/>
          </a:xfrm>
        </p:grpSpPr>
        <p:sp>
          <p:nvSpPr>
            <p:cNvPr id="151" name="Shape">
              <a:extLst>
                <a:ext uri="{FF2B5EF4-FFF2-40B4-BE49-F238E27FC236}">
                  <a16:creationId xmlns="" xmlns:a16="http://schemas.microsoft.com/office/drawing/2014/main" id="{1EFA17FD-1C13-4141-A310-0CFDFCE66CEB}"/>
                </a:ext>
              </a:extLst>
            </p:cNvPr>
            <p:cNvSpPr/>
            <p:nvPr/>
          </p:nvSpPr>
          <p:spPr>
            <a:xfrm>
              <a:off x="527379" y="373194"/>
              <a:ext cx="4847072" cy="113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57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28AA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3" name="Rectangle">
              <a:extLst>
                <a:ext uri="{FF2B5EF4-FFF2-40B4-BE49-F238E27FC236}">
                  <a16:creationId xmlns="" xmlns:a16="http://schemas.microsoft.com/office/drawing/2014/main" id="{2B6F1EBE-D125-4CEC-B6F8-7B1A37D7C46F}"/>
                </a:ext>
              </a:extLst>
            </p:cNvPr>
            <p:cNvSpPr/>
            <p:nvPr/>
          </p:nvSpPr>
          <p:spPr>
            <a:xfrm>
              <a:off x="-1" y="-1"/>
              <a:ext cx="1293642" cy="1132925"/>
            </a:xfrm>
            <a:prstGeom prst="rect">
              <a:avLst/>
            </a:prstGeom>
            <a:solidFill>
              <a:srgbClr val="6428AA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54" name="Group">
            <a:extLst>
              <a:ext uri="{FF2B5EF4-FFF2-40B4-BE49-F238E27FC236}">
                <a16:creationId xmlns="" xmlns:a16="http://schemas.microsoft.com/office/drawing/2014/main" id="{DDC63EE8-5957-4A31-B2ED-DC2B29203FB0}"/>
              </a:ext>
            </a:extLst>
          </p:cNvPr>
          <p:cNvGrpSpPr/>
          <p:nvPr/>
        </p:nvGrpSpPr>
        <p:grpSpPr>
          <a:xfrm>
            <a:off x="288761" y="4832934"/>
            <a:ext cx="5374453" cy="1506122"/>
            <a:chOff x="-1" y="-1"/>
            <a:chExt cx="5374452" cy="1506121"/>
          </a:xfrm>
        </p:grpSpPr>
        <p:sp>
          <p:nvSpPr>
            <p:cNvPr id="155" name="Shape">
              <a:extLst>
                <a:ext uri="{FF2B5EF4-FFF2-40B4-BE49-F238E27FC236}">
                  <a16:creationId xmlns="" xmlns:a16="http://schemas.microsoft.com/office/drawing/2014/main" id="{F91057E3-FFD8-4705-B13C-0CA6D63587AF}"/>
                </a:ext>
              </a:extLst>
            </p:cNvPr>
            <p:cNvSpPr/>
            <p:nvPr/>
          </p:nvSpPr>
          <p:spPr>
            <a:xfrm>
              <a:off x="527379" y="373194"/>
              <a:ext cx="4847072" cy="113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57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5DF1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Rectangle">
              <a:extLst>
                <a:ext uri="{FF2B5EF4-FFF2-40B4-BE49-F238E27FC236}">
                  <a16:creationId xmlns="" xmlns:a16="http://schemas.microsoft.com/office/drawing/2014/main" id="{3FCD0FD4-B927-4FBA-A8F1-F0194F94032C}"/>
                </a:ext>
              </a:extLst>
            </p:cNvPr>
            <p:cNvSpPr/>
            <p:nvPr/>
          </p:nvSpPr>
          <p:spPr>
            <a:xfrm>
              <a:off x="-1" y="-1"/>
              <a:ext cx="1293642" cy="1132925"/>
            </a:xfrm>
            <a:prstGeom prst="rect">
              <a:avLst/>
            </a:prstGeom>
            <a:solidFill>
              <a:srgbClr val="925DF1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8" name="TextBox 52">
            <a:extLst>
              <a:ext uri="{FF2B5EF4-FFF2-40B4-BE49-F238E27FC236}">
                <a16:creationId xmlns="" xmlns:a16="http://schemas.microsoft.com/office/drawing/2014/main" id="{BCAF179C-980E-43E5-B7F6-CE14FE46239D}"/>
              </a:ext>
            </a:extLst>
          </p:cNvPr>
          <p:cNvSpPr txBox="1"/>
          <p:nvPr/>
        </p:nvSpPr>
        <p:spPr>
          <a:xfrm>
            <a:off x="1895502" y="5417999"/>
            <a:ext cx="231851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Cousin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60" name="TextBox 34">
            <a:extLst>
              <a:ext uri="{FF2B5EF4-FFF2-40B4-BE49-F238E27FC236}">
                <a16:creationId xmlns="" xmlns:a16="http://schemas.microsoft.com/office/drawing/2014/main" id="{A7297C01-E1E3-4772-AEC9-115F61CCCCFB}"/>
              </a:ext>
            </a:extLst>
          </p:cNvPr>
          <p:cNvSpPr txBox="1"/>
          <p:nvPr/>
        </p:nvSpPr>
        <p:spPr>
          <a:xfrm>
            <a:off x="1914244" y="3727315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1" name="TextBox 52">
            <a:extLst>
              <a:ext uri="{FF2B5EF4-FFF2-40B4-BE49-F238E27FC236}">
                <a16:creationId xmlns="" xmlns:a16="http://schemas.microsoft.com/office/drawing/2014/main" id="{1CCCEC67-9E00-4472-819B-81667305CA87}"/>
              </a:ext>
            </a:extLst>
          </p:cNvPr>
          <p:cNvSpPr txBox="1"/>
          <p:nvPr/>
        </p:nvSpPr>
        <p:spPr>
          <a:xfrm>
            <a:off x="3239677" y="4080701"/>
            <a:ext cx="244907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Half-Sister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63" name="TextBox 34">
            <a:extLst>
              <a:ext uri="{FF2B5EF4-FFF2-40B4-BE49-F238E27FC236}">
                <a16:creationId xmlns="" xmlns:a16="http://schemas.microsoft.com/office/drawing/2014/main" id="{4CC3C10F-3F30-4DC3-819D-52C1832824AE}"/>
              </a:ext>
            </a:extLst>
          </p:cNvPr>
          <p:cNvSpPr txBox="1"/>
          <p:nvPr/>
        </p:nvSpPr>
        <p:spPr>
          <a:xfrm>
            <a:off x="583275" y="5052263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178" name="Group">
            <a:extLst>
              <a:ext uri="{FF2B5EF4-FFF2-40B4-BE49-F238E27FC236}">
                <a16:creationId xmlns="" xmlns:a16="http://schemas.microsoft.com/office/drawing/2014/main" id="{38A3840C-40C6-473A-BCAF-697868A44FE7}"/>
              </a:ext>
            </a:extLst>
          </p:cNvPr>
          <p:cNvGrpSpPr/>
          <p:nvPr/>
        </p:nvGrpSpPr>
        <p:grpSpPr>
          <a:xfrm>
            <a:off x="6298767" y="3514238"/>
            <a:ext cx="5374454" cy="1506123"/>
            <a:chOff x="-1" y="0"/>
            <a:chExt cx="5374452" cy="1506121"/>
          </a:xfrm>
        </p:grpSpPr>
        <p:sp>
          <p:nvSpPr>
            <p:cNvPr id="179" name="Shape">
              <a:extLst>
                <a:ext uri="{FF2B5EF4-FFF2-40B4-BE49-F238E27FC236}">
                  <a16:creationId xmlns="" xmlns:a16="http://schemas.microsoft.com/office/drawing/2014/main" id="{69DA86EF-D43D-4B91-A48C-6CD190D4A055}"/>
                </a:ext>
              </a:extLst>
            </p:cNvPr>
            <p:cNvSpPr/>
            <p:nvPr/>
          </p:nvSpPr>
          <p:spPr>
            <a:xfrm rot="10800000">
              <a:off x="-1" y="373194"/>
              <a:ext cx="4847073" cy="113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57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34D1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Rectangle">
              <a:extLst>
                <a:ext uri="{FF2B5EF4-FFF2-40B4-BE49-F238E27FC236}">
                  <a16:creationId xmlns="" xmlns:a16="http://schemas.microsoft.com/office/drawing/2014/main" id="{295AB31F-CD96-4BA5-9A1B-0C25A347D9C9}"/>
                </a:ext>
              </a:extLst>
            </p:cNvPr>
            <p:cNvSpPr/>
            <p:nvPr/>
          </p:nvSpPr>
          <p:spPr>
            <a:xfrm flipH="1">
              <a:off x="4080810" y="0"/>
              <a:ext cx="1293641" cy="1132925"/>
            </a:xfrm>
            <a:prstGeom prst="rect">
              <a:avLst/>
            </a:prstGeom>
            <a:solidFill>
              <a:srgbClr val="9B34D1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2" name="Group">
            <a:extLst>
              <a:ext uri="{FF2B5EF4-FFF2-40B4-BE49-F238E27FC236}">
                <a16:creationId xmlns="" xmlns:a16="http://schemas.microsoft.com/office/drawing/2014/main" id="{7659B5BA-BC69-4F86-AB13-C7AF0E2B2A38}"/>
              </a:ext>
            </a:extLst>
          </p:cNvPr>
          <p:cNvGrpSpPr/>
          <p:nvPr/>
        </p:nvGrpSpPr>
        <p:grpSpPr>
          <a:xfrm>
            <a:off x="4978430" y="4809353"/>
            <a:ext cx="5374454" cy="1506123"/>
            <a:chOff x="0" y="0"/>
            <a:chExt cx="5374452" cy="1506121"/>
          </a:xfrm>
        </p:grpSpPr>
        <p:sp>
          <p:nvSpPr>
            <p:cNvPr id="183" name="Shape">
              <a:extLst>
                <a:ext uri="{FF2B5EF4-FFF2-40B4-BE49-F238E27FC236}">
                  <a16:creationId xmlns="" xmlns:a16="http://schemas.microsoft.com/office/drawing/2014/main" id="{C5DC5B17-AFD3-431D-BE2A-036A37A173F2}"/>
                </a:ext>
              </a:extLst>
            </p:cNvPr>
            <p:cNvSpPr/>
            <p:nvPr/>
          </p:nvSpPr>
          <p:spPr>
            <a:xfrm rot="10800000">
              <a:off x="0" y="373194"/>
              <a:ext cx="4847073" cy="113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657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1C98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85" name="Rectangle">
              <a:extLst>
                <a:ext uri="{FF2B5EF4-FFF2-40B4-BE49-F238E27FC236}">
                  <a16:creationId xmlns="" xmlns:a16="http://schemas.microsoft.com/office/drawing/2014/main" id="{9653F293-BF5E-49D4-AF6C-9CE5AEF22A0E}"/>
                </a:ext>
              </a:extLst>
            </p:cNvPr>
            <p:cNvSpPr/>
            <p:nvPr/>
          </p:nvSpPr>
          <p:spPr>
            <a:xfrm flipH="1">
              <a:off x="4080811" y="0"/>
              <a:ext cx="1293641" cy="1132925"/>
            </a:xfrm>
            <a:prstGeom prst="rect">
              <a:avLst/>
            </a:prstGeom>
            <a:solidFill>
              <a:srgbClr val="BC1C98"/>
            </a:solidFill>
            <a:ln w="19050" cap="rnd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27000" tIns="254000" rIns="127000" bIns="254000" numCol="1" spcCol="127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6" name="TextBox 52">
            <a:extLst>
              <a:ext uri="{FF2B5EF4-FFF2-40B4-BE49-F238E27FC236}">
                <a16:creationId xmlns="" xmlns:a16="http://schemas.microsoft.com/office/drawing/2014/main" id="{50051E91-78EF-41BD-B543-C710F1627090}"/>
              </a:ext>
            </a:extLst>
          </p:cNvPr>
          <p:cNvSpPr txBox="1"/>
          <p:nvPr/>
        </p:nvSpPr>
        <p:spPr>
          <a:xfrm>
            <a:off x="7541375" y="4070135"/>
            <a:ext cx="24246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</a:rPr>
              <a:t>Grandmother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88" name="TextBox 52">
            <a:extLst>
              <a:ext uri="{FF2B5EF4-FFF2-40B4-BE49-F238E27FC236}">
                <a16:creationId xmlns="" xmlns:a16="http://schemas.microsoft.com/office/drawing/2014/main" id="{FF25F274-D58F-409E-A503-270415ED22D4}"/>
              </a:ext>
            </a:extLst>
          </p:cNvPr>
          <p:cNvSpPr txBox="1"/>
          <p:nvPr/>
        </p:nvSpPr>
        <p:spPr>
          <a:xfrm>
            <a:off x="5976313" y="5504195"/>
            <a:ext cx="275668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</a:rPr>
              <a:t>Step-brother</a:t>
            </a:r>
            <a:r>
              <a:rPr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190" name="TextBox 34">
            <a:extLst>
              <a:ext uri="{FF2B5EF4-FFF2-40B4-BE49-F238E27FC236}">
                <a16:creationId xmlns="" xmlns:a16="http://schemas.microsoft.com/office/drawing/2014/main" id="{B4D96ED8-0D02-4961-A5D6-4D5065FFBF91}"/>
              </a:ext>
            </a:extLst>
          </p:cNvPr>
          <p:cNvSpPr txBox="1"/>
          <p:nvPr/>
        </p:nvSpPr>
        <p:spPr>
          <a:xfrm>
            <a:off x="10719572" y="3736088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1" name="TextBox 34">
            <a:extLst>
              <a:ext uri="{FF2B5EF4-FFF2-40B4-BE49-F238E27FC236}">
                <a16:creationId xmlns="" xmlns:a16="http://schemas.microsoft.com/office/drawing/2014/main" id="{56D5562D-2963-4B44-9728-EDCAC5EEEAAB}"/>
              </a:ext>
            </a:extLst>
          </p:cNvPr>
          <p:cNvSpPr txBox="1"/>
          <p:nvPr/>
        </p:nvSpPr>
        <p:spPr>
          <a:xfrm>
            <a:off x="9435036" y="5051751"/>
            <a:ext cx="66672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5587E174-07AA-487D-A6B1-834A5298ADB7}"/>
              </a:ext>
            </a:extLst>
          </p:cNvPr>
          <p:cNvSpPr/>
          <p:nvPr/>
        </p:nvSpPr>
        <p:spPr>
          <a:xfrm>
            <a:off x="1734667" y="2048193"/>
            <a:ext cx="9011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A0"/>
                </a:solidFill>
              </a:rPr>
              <a:t>Which one of the following relatives can not be considered as qualifying U.S. Tie?</a:t>
            </a:r>
          </a:p>
        </p:txBody>
      </p:sp>
    </p:spTree>
    <p:extLst>
      <p:ext uri="{BB962C8B-B14F-4D97-AF65-F5344CB8AC3E}">
        <p14:creationId xmlns:p14="http://schemas.microsoft.com/office/powerpoint/2010/main" val="104034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24A573-167B-40D6-8B15-0D158656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33A0"/>
                </a:solidFill>
              </a:rPr>
              <a:t>Launch of digital submissions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A6BFB0C-81C9-41EE-8114-40D526B2C5DF}"/>
              </a:ext>
            </a:extLst>
          </p:cNvPr>
          <p:cNvGrpSpPr/>
          <p:nvPr/>
        </p:nvGrpSpPr>
        <p:grpSpPr>
          <a:xfrm>
            <a:off x="881497" y="71471"/>
            <a:ext cx="8298744" cy="407331"/>
            <a:chOff x="838200" y="62652"/>
            <a:chExt cx="8298744" cy="40733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3FF76B2-CCBC-4526-9A40-B4D417D2525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514" y="62652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B4A8CBBA-7AAB-4A17-A328-35F510D9C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BE129FC-658E-4832-AEE5-1814691D916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574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7AA9DEC-6D8D-46C1-B245-4251F45A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948" y="2757489"/>
            <a:ext cx="5088466" cy="1154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</a:rPr>
              <a:t>29 July 2020</a:t>
            </a:r>
          </a:p>
        </p:txBody>
      </p: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355ED8A9-62B0-41E6-BE65-7477E7DC4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43" y="807585"/>
            <a:ext cx="2634343" cy="2496040"/>
          </a:xfrm>
          <a:prstGeom prst="rect">
            <a:avLst/>
          </a:prstGeom>
        </p:spPr>
      </p:pic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516923A8-B4B6-445C-AC66-5F25CB1A6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50" y="3911600"/>
            <a:ext cx="2612724" cy="2475556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A30352E2-51BF-4F23-965C-69E961B2A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73" y="71471"/>
            <a:ext cx="2612724" cy="24755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BE9956C1-E409-45FE-BEDF-D2BAE2C5C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4" y="2540000"/>
            <a:ext cx="4762500" cy="45148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85398F32-1B80-4B61-ADD3-FBD07EC68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00" y="1037548"/>
            <a:ext cx="47625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E336A07-D15D-4ADB-BF1C-A18FACE9FA7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20FE64DB-9B7F-493A-9CDE-DD5CD9AFCCE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24C1ED75-D902-4250-BE87-0EE065F31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9EC207D6-DC55-4E77-8B6F-F18DD39705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1376738-A89E-4D9A-B48B-9E3AFC55C57C}"/>
              </a:ext>
            </a:extLst>
          </p:cNvPr>
          <p:cNvGrpSpPr/>
          <p:nvPr/>
        </p:nvGrpSpPr>
        <p:grpSpPr>
          <a:xfrm>
            <a:off x="1262244" y="3534059"/>
            <a:ext cx="9069548" cy="2836153"/>
            <a:chOff x="1262244" y="3534059"/>
            <a:chExt cx="9069548" cy="283615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5EDF4A73-50DC-44F8-A735-686575F88ABF}"/>
                </a:ext>
              </a:extLst>
            </p:cNvPr>
            <p:cNvGrpSpPr/>
            <p:nvPr/>
          </p:nvGrpSpPr>
          <p:grpSpPr>
            <a:xfrm>
              <a:off x="1262244" y="3534059"/>
              <a:ext cx="2226239" cy="2836153"/>
              <a:chOff x="1262244" y="3534059"/>
              <a:chExt cx="2226239" cy="28361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ACF7D949-A367-44B1-89ED-9F5BDA99B323}"/>
                  </a:ext>
                </a:extLst>
              </p:cNvPr>
              <p:cNvGrpSpPr/>
              <p:nvPr/>
            </p:nvGrpSpPr>
            <p:grpSpPr>
              <a:xfrm>
                <a:off x="1262244" y="3534059"/>
                <a:ext cx="2226239" cy="2836153"/>
                <a:chOff x="447267" y="1573893"/>
                <a:chExt cx="2195921" cy="2836153"/>
              </a:xfrm>
              <a:solidFill>
                <a:schemeClr val="tx1"/>
              </a:solidFill>
            </p:grpSpPr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3525F3AF-5BA1-4837-BE92-754F2D9CB98A}"/>
                    </a:ext>
                  </a:extLst>
                </p:cNvPr>
                <p:cNvSpPr/>
                <p:nvPr/>
              </p:nvSpPr>
              <p:spPr bwMode="auto">
                <a:xfrm>
                  <a:off x="447267" y="1573893"/>
                  <a:ext cx="134056" cy="2816229"/>
                </a:xfrm>
                <a:prstGeom prst="ellipse">
                  <a:avLst/>
                </a:prstGeom>
                <a:solidFill>
                  <a:srgbClr val="8971E1"/>
                </a:solidFill>
                <a:ln w="19050" cap="rnd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45719" rIns="45719" anchor="ctr"/>
                <a:lstStyle/>
                <a:p>
                  <a:pPr algn="ctr" hangingPunct="0"/>
                  <a:endParaRPr lang="en-US" sz="1200" kern="0" dirty="0">
                    <a:solidFill>
                      <a:srgbClr val="FFFFFF"/>
                    </a:solidFill>
                    <a:latin typeface="Avenir Next"/>
                  </a:endParaRPr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="" xmlns:a16="http://schemas.microsoft.com/office/drawing/2014/main" id="{3999F375-63A5-4D29-9D04-8B4FF39E71F3}"/>
                    </a:ext>
                  </a:extLst>
                </p:cNvPr>
                <p:cNvSpPr/>
                <p:nvPr/>
              </p:nvSpPr>
              <p:spPr bwMode="auto">
                <a:xfrm rot="5400000">
                  <a:off x="162136" y="1928995"/>
                  <a:ext cx="2828043" cy="2134060"/>
                </a:xfrm>
                <a:prstGeom prst="trapezoid">
                  <a:avLst>
                    <a:gd name="adj" fmla="val 10596"/>
                  </a:avLst>
                </a:prstGeom>
                <a:solidFill>
                  <a:srgbClr val="8971E1"/>
                </a:solidFill>
                <a:ln w="19050" cap="rnd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45719" rIns="45719" anchor="ctr"/>
                <a:lstStyle/>
                <a:p>
                  <a:pPr algn="ctr" hangingPunct="0"/>
                  <a:endParaRPr lang="en-US" sz="1200" kern="0" dirty="0">
                    <a:solidFill>
                      <a:srgbClr val="FFFFFF"/>
                    </a:solidFill>
                    <a:latin typeface="Avenir Next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5024560-DC49-447F-BCD0-03BF9F082AC9}"/>
                  </a:ext>
                </a:extLst>
              </p:cNvPr>
              <p:cNvSpPr txBox="1"/>
              <p:nvPr/>
            </p:nvSpPr>
            <p:spPr>
              <a:xfrm>
                <a:off x="2826456" y="5407387"/>
                <a:ext cx="5533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A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B0BC8020-55BB-4D2D-9502-EE330A5953C9}"/>
                  </a:ext>
                </a:extLst>
              </p:cNvPr>
              <p:cNvSpPr txBox="1"/>
              <p:nvPr/>
            </p:nvSpPr>
            <p:spPr>
              <a:xfrm>
                <a:off x="1537721" y="3949284"/>
                <a:ext cx="15309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16 years old and above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5055C6C7-7B4C-4E76-9A29-E64F81BFD44C}"/>
                </a:ext>
              </a:extLst>
            </p:cNvPr>
            <p:cNvGrpSpPr/>
            <p:nvPr/>
          </p:nvGrpSpPr>
          <p:grpSpPr>
            <a:xfrm>
              <a:off x="3570561" y="3776267"/>
              <a:ext cx="2217422" cy="2362200"/>
              <a:chOff x="2752204" y="1816101"/>
              <a:chExt cx="2187224" cy="2362200"/>
            </a:xfrm>
            <a:solidFill>
              <a:srgbClr val="4350D8"/>
            </a:solidFill>
          </p:grpSpPr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FE783125-2CA8-460B-8CBD-A0662A18B812}"/>
                  </a:ext>
                </a:extLst>
              </p:cNvPr>
              <p:cNvGrpSpPr/>
              <p:nvPr/>
            </p:nvGrpSpPr>
            <p:grpSpPr>
              <a:xfrm>
                <a:off x="2752204" y="1816101"/>
                <a:ext cx="2187224" cy="2362200"/>
                <a:chOff x="2778075" y="1676400"/>
                <a:chExt cx="2175713" cy="2375539"/>
              </a:xfrm>
              <a:grpFill/>
            </p:grpSpPr>
            <p:sp>
              <p:nvSpPr>
                <p:cNvPr id="47" name="Trapezoid 46">
                  <a:extLst>
                    <a:ext uri="{FF2B5EF4-FFF2-40B4-BE49-F238E27FC236}">
                      <a16:creationId xmlns="" xmlns:a16="http://schemas.microsoft.com/office/drawing/2014/main" id="{884FD188-713A-4326-9C42-904159A8D38A}"/>
                    </a:ext>
                  </a:extLst>
                </p:cNvPr>
                <p:cNvSpPr/>
                <p:nvPr/>
              </p:nvSpPr>
              <p:spPr bwMode="auto">
                <a:xfrm rot="5400000">
                  <a:off x="2706512" y="1800853"/>
                  <a:ext cx="2371724" cy="2122828"/>
                </a:xfrm>
                <a:prstGeom prst="trapezoid">
                  <a:avLst>
                    <a:gd name="adj" fmla="val 10596"/>
                  </a:avLst>
                </a:prstGeom>
                <a:solidFill>
                  <a:srgbClr val="D955BF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="" xmlns:a16="http://schemas.microsoft.com/office/drawing/2014/main" id="{3AA800DD-C9AA-475C-900E-3E0932DB71A0}"/>
                    </a:ext>
                  </a:extLst>
                </p:cNvPr>
                <p:cNvSpPr/>
                <p:nvPr/>
              </p:nvSpPr>
              <p:spPr bwMode="auto">
                <a:xfrm>
                  <a:off x="2778075" y="1676400"/>
                  <a:ext cx="105229" cy="2375539"/>
                </a:xfrm>
                <a:prstGeom prst="ellipse">
                  <a:avLst/>
                </a:prstGeom>
                <a:solidFill>
                  <a:srgbClr val="D955BF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DDA1381E-919B-478A-AF28-FE49A4C72578}"/>
                  </a:ext>
                </a:extLst>
              </p:cNvPr>
              <p:cNvSpPr txBox="1"/>
              <p:nvPr/>
            </p:nvSpPr>
            <p:spPr>
              <a:xfrm>
                <a:off x="3034634" y="2106822"/>
                <a:ext cx="1510051" cy="1200329"/>
              </a:xfrm>
              <a:prstGeom prst="rect">
                <a:avLst/>
              </a:prstGeom>
              <a:solidFill>
                <a:srgbClr val="D955B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21 years old and above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11F2B432-91CF-40C8-AA43-45167292FEF5}"/>
                  </a:ext>
                </a:extLst>
              </p:cNvPr>
              <p:cNvSpPr txBox="1"/>
              <p:nvPr/>
            </p:nvSpPr>
            <p:spPr>
              <a:xfrm>
                <a:off x="4314726" y="3248306"/>
                <a:ext cx="545821" cy="707886"/>
              </a:xfrm>
              <a:prstGeom prst="rect">
                <a:avLst/>
              </a:prstGeom>
              <a:solidFill>
                <a:srgbClr val="D955B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B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8C9EF18B-8639-47B2-BBA1-A89A3C81F153}"/>
                </a:ext>
              </a:extLst>
            </p:cNvPr>
            <p:cNvGrpSpPr/>
            <p:nvPr/>
          </p:nvGrpSpPr>
          <p:grpSpPr>
            <a:xfrm>
              <a:off x="5851819" y="4023917"/>
              <a:ext cx="2215214" cy="1898650"/>
              <a:chOff x="5027442" y="2063751"/>
              <a:chExt cx="2185046" cy="1898650"/>
            </a:xfrm>
            <a:solidFill>
              <a:srgbClr val="7D39D3"/>
            </a:solidFill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82BCFD23-AE81-4BD5-9096-853AA009F4FB}"/>
                  </a:ext>
                </a:extLst>
              </p:cNvPr>
              <p:cNvGrpSpPr/>
              <p:nvPr/>
            </p:nvGrpSpPr>
            <p:grpSpPr>
              <a:xfrm>
                <a:off x="5027442" y="2063751"/>
                <a:ext cx="2185046" cy="1898650"/>
                <a:chOff x="5041340" y="1924050"/>
                <a:chExt cx="2173547" cy="1924689"/>
              </a:xfrm>
              <a:grpFill/>
            </p:grpSpPr>
            <p:sp>
              <p:nvSpPr>
                <p:cNvPr id="53" name="Trapezoid 52">
                  <a:extLst>
                    <a:ext uri="{FF2B5EF4-FFF2-40B4-BE49-F238E27FC236}">
                      <a16:creationId xmlns="" xmlns:a16="http://schemas.microsoft.com/office/drawing/2014/main" id="{E5BB2401-A564-4F1C-906C-970B7776F8F5}"/>
                    </a:ext>
                  </a:extLst>
                </p:cNvPr>
                <p:cNvSpPr/>
                <p:nvPr/>
              </p:nvSpPr>
              <p:spPr bwMode="auto">
                <a:xfrm rot="5400000">
                  <a:off x="5213277" y="1846494"/>
                  <a:ext cx="1880391" cy="2122828"/>
                </a:xfrm>
                <a:prstGeom prst="trapezoid">
                  <a:avLst>
                    <a:gd name="adj" fmla="val 11719"/>
                  </a:avLst>
                </a:prstGeom>
                <a:solidFill>
                  <a:srgbClr val="B963D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="" xmlns:a16="http://schemas.microsoft.com/office/drawing/2014/main" id="{14FB8DAC-BE7F-4782-B64F-A9B1BA265753}"/>
                    </a:ext>
                  </a:extLst>
                </p:cNvPr>
                <p:cNvSpPr/>
                <p:nvPr/>
              </p:nvSpPr>
              <p:spPr bwMode="auto">
                <a:xfrm>
                  <a:off x="5041340" y="1924050"/>
                  <a:ext cx="97993" cy="1924689"/>
                </a:xfrm>
                <a:prstGeom prst="ellipse">
                  <a:avLst/>
                </a:prstGeom>
                <a:solidFill>
                  <a:srgbClr val="B963D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935E896-E35B-4FEB-967E-CB1535E6E2A7}"/>
                  </a:ext>
                </a:extLst>
              </p:cNvPr>
              <p:cNvSpPr txBox="1"/>
              <p:nvPr/>
            </p:nvSpPr>
            <p:spPr>
              <a:xfrm>
                <a:off x="6633839" y="3041791"/>
                <a:ext cx="556889" cy="707886"/>
              </a:xfrm>
              <a:prstGeom prst="rect">
                <a:avLst/>
              </a:prstGeom>
              <a:solidFill>
                <a:srgbClr val="B963DD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C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EB11E64B-D7C4-4209-977F-98851934BE36}"/>
                  </a:ext>
                </a:extLst>
              </p:cNvPr>
              <p:cNvSpPr txBox="1"/>
              <p:nvPr/>
            </p:nvSpPr>
            <p:spPr>
              <a:xfrm>
                <a:off x="5159644" y="2293059"/>
                <a:ext cx="1510051" cy="830997"/>
              </a:xfrm>
              <a:prstGeom prst="rect">
                <a:avLst/>
              </a:prstGeom>
              <a:solidFill>
                <a:srgbClr val="B963D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any age is applicable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D50B79AE-5C29-43A3-A1DB-C0113BA01B5F}"/>
                </a:ext>
              </a:extLst>
            </p:cNvPr>
            <p:cNvGrpSpPr/>
            <p:nvPr/>
          </p:nvGrpSpPr>
          <p:grpSpPr>
            <a:xfrm>
              <a:off x="8125979" y="4262041"/>
              <a:ext cx="2205813" cy="1447801"/>
              <a:chOff x="7301602" y="2301875"/>
              <a:chExt cx="2175773" cy="144780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="" xmlns:a16="http://schemas.microsoft.com/office/drawing/2014/main" id="{0DF8959C-E5CE-44D1-86BA-2CCEFFE073EF}"/>
                  </a:ext>
                </a:extLst>
              </p:cNvPr>
              <p:cNvGrpSpPr/>
              <p:nvPr/>
            </p:nvGrpSpPr>
            <p:grpSpPr>
              <a:xfrm>
                <a:off x="7301602" y="2301875"/>
                <a:ext cx="2175773" cy="1447801"/>
                <a:chOff x="7311127" y="2301875"/>
                <a:chExt cx="2175773" cy="1447801"/>
              </a:xfrm>
            </p:grpSpPr>
            <p:sp>
              <p:nvSpPr>
                <p:cNvPr id="59" name="Trapezoid 58">
                  <a:extLst>
                    <a:ext uri="{FF2B5EF4-FFF2-40B4-BE49-F238E27FC236}">
                      <a16:creationId xmlns="" xmlns:a16="http://schemas.microsoft.com/office/drawing/2014/main" id="{ED35A807-1974-41D6-97AF-1C557B6DA38B}"/>
                    </a:ext>
                  </a:extLst>
                </p:cNvPr>
                <p:cNvSpPr/>
                <p:nvPr/>
              </p:nvSpPr>
              <p:spPr bwMode="auto">
                <a:xfrm rot="5400000">
                  <a:off x="7695971" y="1958748"/>
                  <a:ext cx="1447797" cy="2134060"/>
                </a:xfrm>
                <a:prstGeom prst="trapezoid">
                  <a:avLst>
                    <a:gd name="adj" fmla="val 15516"/>
                  </a:avLst>
                </a:prstGeom>
                <a:solidFill>
                  <a:srgbClr val="D54773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="" xmlns:a16="http://schemas.microsoft.com/office/drawing/2014/main" id="{1AB9DBDD-0FB7-4787-A98F-FE5A40645BAE}"/>
                    </a:ext>
                  </a:extLst>
                </p:cNvPr>
                <p:cNvSpPr/>
                <p:nvPr/>
              </p:nvSpPr>
              <p:spPr bwMode="auto">
                <a:xfrm>
                  <a:off x="7311127" y="2301875"/>
                  <a:ext cx="78677" cy="1447800"/>
                </a:xfrm>
                <a:prstGeom prst="ellipse">
                  <a:avLst/>
                </a:prstGeom>
                <a:solidFill>
                  <a:srgbClr val="D54773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l"/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07B75380-AA0E-4545-9714-573F6ECD80BF}"/>
                  </a:ext>
                </a:extLst>
              </p:cNvPr>
              <p:cNvSpPr txBox="1"/>
              <p:nvPr/>
            </p:nvSpPr>
            <p:spPr>
              <a:xfrm>
                <a:off x="8845184" y="2820759"/>
                <a:ext cx="5568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D</a:t>
                </a:r>
                <a:endParaRPr lang="en-US" sz="6000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CB734CCC-3808-4495-B7E1-3BA5DBD27D20}"/>
                  </a:ext>
                </a:extLst>
              </p:cNvPr>
              <p:cNvSpPr txBox="1"/>
              <p:nvPr/>
            </p:nvSpPr>
            <p:spPr>
              <a:xfrm>
                <a:off x="7443939" y="2458349"/>
                <a:ext cx="15100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18 years old and above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C1699F35-1786-4066-841C-2CB35184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1295585"/>
            <a:ext cx="10515600" cy="1106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>
                <a:solidFill>
                  <a:srgbClr val="0033A0"/>
                </a:solidFill>
                <a:latin typeface="+mn-lt"/>
              </a:rPr>
              <a:t>Question 14.</a:t>
            </a:r>
            <a:r>
              <a:rPr lang="en-US" b="1" dirty="0">
                <a:solidFill>
                  <a:srgbClr val="0033A0"/>
                </a:solidFill>
                <a:latin typeface="+mn-lt"/>
              </a:rPr>
              <a:t/>
            </a:r>
            <a:br>
              <a:rPr lang="en-US" b="1" dirty="0">
                <a:solidFill>
                  <a:srgbClr val="0033A0"/>
                </a:solidFill>
                <a:latin typeface="+mn-lt"/>
              </a:rPr>
            </a:br>
            <a:endParaRPr lang="en-GB" sz="3600" b="1" dirty="0">
              <a:solidFill>
                <a:srgbClr val="0033A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B75125-BBD8-4CB0-B551-E37FB743CBAE}"/>
              </a:ext>
            </a:extLst>
          </p:cNvPr>
          <p:cNvSpPr/>
          <p:nvPr/>
        </p:nvSpPr>
        <p:spPr>
          <a:xfrm>
            <a:off x="1022099" y="2190846"/>
            <a:ext cx="9659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0033A0"/>
                </a:solidFill>
              </a:rPr>
              <a:t>To be eligible to file an AOR, </a:t>
            </a:r>
            <a:r>
              <a:rPr lang="en-US" sz="3600" b="1" dirty="0" err="1">
                <a:solidFill>
                  <a:srgbClr val="0033A0"/>
                </a:solidFill>
              </a:rPr>
              <a:t>U.S.tie</a:t>
            </a:r>
            <a:r>
              <a:rPr lang="en-US" sz="3600" b="1" dirty="0">
                <a:solidFill>
                  <a:srgbClr val="0033A0"/>
                </a:solidFill>
              </a:rPr>
              <a:t> should be of what age?</a:t>
            </a:r>
          </a:p>
        </p:txBody>
      </p:sp>
    </p:spTree>
    <p:extLst>
      <p:ext uri="{BB962C8B-B14F-4D97-AF65-F5344CB8AC3E}">
        <p14:creationId xmlns:p14="http://schemas.microsoft.com/office/powerpoint/2010/main" val="1507383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9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10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Isosceles Triangle 10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E3885B7-16AA-48AD-950B-32317C649574}"/>
              </a:ext>
            </a:extLst>
          </p:cNvPr>
          <p:cNvGrpSpPr/>
          <p:nvPr/>
        </p:nvGrpSpPr>
        <p:grpSpPr>
          <a:xfrm>
            <a:off x="881497" y="71471"/>
            <a:ext cx="8298744" cy="407331"/>
            <a:chOff x="838200" y="62652"/>
            <a:chExt cx="8298744" cy="40733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4FDF6EE-D5A4-4C2E-B297-89BCC2AECA0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514" y="62652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CDD64E1E-57B9-4773-9D91-F1A5D554B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8E6A4B3D-5B12-46C1-87FB-9DEF2655A574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574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31" name="Title 3">
            <a:extLst>
              <a:ext uri="{FF2B5EF4-FFF2-40B4-BE49-F238E27FC236}">
                <a16:creationId xmlns="" xmlns:a16="http://schemas.microsoft.com/office/drawing/2014/main" id="{176882B3-BFEE-4EE8-877E-C2D4140C6030}"/>
              </a:ext>
            </a:extLst>
          </p:cNvPr>
          <p:cNvSpPr txBox="1">
            <a:spLocks/>
          </p:cNvSpPr>
          <p:nvPr/>
        </p:nvSpPr>
        <p:spPr>
          <a:xfrm>
            <a:off x="997252" y="653301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0033A0"/>
                </a:solidFill>
              </a:rPr>
              <a:t>Annex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FCA523F-709F-4E4B-89F3-94F411D4F897}"/>
              </a:ext>
            </a:extLst>
          </p:cNvPr>
          <p:cNvSpPr/>
          <p:nvPr/>
        </p:nvSpPr>
        <p:spPr>
          <a:xfrm>
            <a:off x="979871" y="1499307"/>
            <a:ext cx="9764600" cy="5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err="1">
                <a:solidFill>
                  <a:srgbClr val="0033A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RSharenet</a:t>
            </a:r>
            <a:r>
              <a:rPr lang="en-GB" sz="3200" dirty="0">
                <a:solidFill>
                  <a:srgbClr val="0033A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 naming conventions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3E1FF39-9FA9-4A26-9202-084BBEE1E686}"/>
              </a:ext>
            </a:extLst>
          </p:cNvPr>
          <p:cNvGrpSpPr/>
          <p:nvPr/>
        </p:nvGrpSpPr>
        <p:grpSpPr>
          <a:xfrm>
            <a:off x="867817" y="2440901"/>
            <a:ext cx="6584436" cy="3885785"/>
            <a:chOff x="621907" y="2848152"/>
            <a:chExt cx="5381506" cy="3512309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B6428445-27A6-463A-98F4-491D5F830DE4}"/>
                </a:ext>
              </a:extLst>
            </p:cNvPr>
            <p:cNvGrpSpPr/>
            <p:nvPr/>
          </p:nvGrpSpPr>
          <p:grpSpPr>
            <a:xfrm>
              <a:off x="642402" y="5767506"/>
              <a:ext cx="5361011" cy="592955"/>
              <a:chOff x="647846" y="5783275"/>
              <a:chExt cx="5361011" cy="592955"/>
            </a:xfrm>
          </p:grpSpPr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992CF6A0-8E84-4BF9-B653-7569F77BCA1D}"/>
                  </a:ext>
                </a:extLst>
              </p:cNvPr>
              <p:cNvSpPr/>
              <p:nvPr/>
            </p:nvSpPr>
            <p:spPr bwMode="auto">
              <a:xfrm>
                <a:off x="647846" y="5812140"/>
                <a:ext cx="564090" cy="564090"/>
              </a:xfrm>
              <a:prstGeom prst="ellipse">
                <a:avLst/>
              </a:prstGeom>
              <a:solidFill>
                <a:srgbClr val="8971E1">
                  <a:hueOff val="4250443"/>
                  <a:satOff val="-1827"/>
                  <a:lumOff val="-8470"/>
                  <a:alphaOff val="0"/>
                </a:srgbClr>
              </a:solidFill>
              <a:ln w="19050" cap="rnd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21555" tIns="127593" rIns="121555" bIns="127593" numCol="1" spcCol="1270" anchor="ctr" anchorCtr="0">
                <a:no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93C13333-5EDD-4299-97C0-0C409C0DAED6}"/>
                  </a:ext>
                </a:extLst>
              </p:cNvPr>
              <p:cNvSpPr txBox="1"/>
              <p:nvPr/>
            </p:nvSpPr>
            <p:spPr>
              <a:xfrm>
                <a:off x="1272746" y="5783275"/>
                <a:ext cx="2325318" cy="338554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Rejection Letter	</a:t>
                </a:r>
                <a:endParaRPr lang="en-US" sz="1600" b="1" dirty="0">
                  <a:solidFill>
                    <a:schemeClr val="accent4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15B7C7A6-93FF-4EAF-8E99-84F24CE2D4BF}"/>
                  </a:ext>
                </a:extLst>
              </p:cNvPr>
              <p:cNvSpPr txBox="1"/>
              <p:nvPr/>
            </p:nvSpPr>
            <p:spPr>
              <a:xfrm>
                <a:off x="1272746" y="6018590"/>
                <a:ext cx="4736111" cy="276999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Rejection_ Pre-case ID_ PA Last </a:t>
                </a:r>
                <a:r>
                  <a:rPr lang="en-US" sz="1200" b="1" dirty="0" err="1">
                    <a:solidFill>
                      <a:srgbClr val="002060"/>
                    </a:solidFill>
                  </a:rPr>
                  <a:t>name_First</a:t>
                </a:r>
                <a:r>
                  <a:rPr lang="en-US" sz="12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1200" b="1" dirty="0" err="1">
                    <a:solidFill>
                      <a:srgbClr val="002060"/>
                    </a:solidFill>
                  </a:rPr>
                  <a:t>name_Date</a:t>
                </a:r>
                <a:r>
                  <a:rPr lang="en-US" sz="1200" b="1" dirty="0">
                    <a:solidFill>
                      <a:srgbClr val="002060"/>
                    </a:solidFill>
                  </a:rPr>
                  <a:t> of issue</a:t>
                </a:r>
              </a:p>
            </p:txBody>
          </p:sp>
          <p:pic>
            <p:nvPicPr>
              <p:cNvPr id="58" name="Graphic 57" descr="Document">
                <a:extLst>
                  <a:ext uri="{FF2B5EF4-FFF2-40B4-BE49-F238E27FC236}">
                    <a16:creationId xmlns="" xmlns:a16="http://schemas.microsoft.com/office/drawing/2014/main" id="{40A787C8-58D5-4C0D-9252-E89BFD5D3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8002" y="5904857"/>
                <a:ext cx="378656" cy="378656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91D09A90-57E1-45DF-A304-FBBE442CC05E}"/>
                </a:ext>
              </a:extLst>
            </p:cNvPr>
            <p:cNvGrpSpPr/>
            <p:nvPr/>
          </p:nvGrpSpPr>
          <p:grpSpPr>
            <a:xfrm>
              <a:off x="642402" y="2848152"/>
              <a:ext cx="3959794" cy="592955"/>
              <a:chOff x="937330" y="1787483"/>
              <a:chExt cx="3959794" cy="592955"/>
            </a:xfrm>
          </p:grpSpPr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75218D8C-1663-40A0-B7A2-88E07A57B711}"/>
                  </a:ext>
                </a:extLst>
              </p:cNvPr>
              <p:cNvSpPr/>
              <p:nvPr/>
            </p:nvSpPr>
            <p:spPr bwMode="auto">
              <a:xfrm>
                <a:off x="937330" y="1816348"/>
                <a:ext cx="564090" cy="564090"/>
              </a:xfrm>
              <a:prstGeom prst="ellipse">
                <a:avLst/>
              </a:prstGeom>
              <a:solidFill>
                <a:srgbClr val="C830CC">
                  <a:hueOff val="0"/>
                  <a:satOff val="0"/>
                  <a:lumOff val="0"/>
                  <a:alphaOff val="0"/>
                </a:srgbClr>
              </a:solidFill>
              <a:ln w="19050" cap="rnd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21555" tIns="127593" rIns="121555" bIns="127593" numCol="1" spcCol="1270" anchor="ctr" anchorCtr="0">
                <a:no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AD727696-754A-4250-9926-F24F111F266B}"/>
                  </a:ext>
                </a:extLst>
              </p:cNvPr>
              <p:cNvSpPr txBox="1"/>
              <p:nvPr/>
            </p:nvSpPr>
            <p:spPr>
              <a:xfrm>
                <a:off x="1562230" y="1787483"/>
                <a:ext cx="1826200" cy="338554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New AOR</a:t>
                </a:r>
                <a:endParaRPr 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FE526CAF-04C8-45C6-A823-C8C25FB2F934}"/>
                  </a:ext>
                </a:extLst>
              </p:cNvPr>
              <p:cNvSpPr txBox="1"/>
              <p:nvPr/>
            </p:nvSpPr>
            <p:spPr>
              <a:xfrm>
                <a:off x="1562229" y="2022798"/>
                <a:ext cx="3334895" cy="276999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ko-KR" sz="1200" b="1" dirty="0" err="1">
                    <a:solidFill>
                      <a:srgbClr val="002060"/>
                    </a:solidFill>
                    <a:cs typeface="Arial" pitchFamily="34" charset="0"/>
                  </a:rPr>
                  <a:t>New_Pre</a:t>
                </a:r>
                <a:r>
                  <a:rPr lang="en-US" altLang="ko-KR" sz="1200" b="1" dirty="0">
                    <a:solidFill>
                      <a:srgbClr val="002060"/>
                    </a:solidFill>
                    <a:cs typeface="Arial" pitchFamily="34" charset="0"/>
                  </a:rPr>
                  <a:t>-case ID_PA Last </a:t>
                </a:r>
                <a:r>
                  <a:rPr lang="en-US" altLang="ko-KR" sz="1200" b="1" dirty="0" err="1">
                    <a:solidFill>
                      <a:srgbClr val="002060"/>
                    </a:solidFill>
                    <a:cs typeface="Arial" pitchFamily="34" charset="0"/>
                  </a:rPr>
                  <a:t>name_First</a:t>
                </a:r>
                <a:r>
                  <a:rPr lang="en-US" altLang="ko-KR" sz="1200" b="1" dirty="0">
                    <a:solidFill>
                      <a:srgbClr val="002060"/>
                    </a:solidFill>
                    <a:cs typeface="Arial" pitchFamily="34" charset="0"/>
                  </a:rPr>
                  <a:t> name</a:t>
                </a:r>
              </a:p>
            </p:txBody>
          </p:sp>
          <p:pic>
            <p:nvPicPr>
              <p:cNvPr id="54" name="Graphic 53" descr="Document">
                <a:extLst>
                  <a:ext uri="{FF2B5EF4-FFF2-40B4-BE49-F238E27FC236}">
                    <a16:creationId xmlns="" xmlns:a16="http://schemas.microsoft.com/office/drawing/2014/main" id="{EF1F128C-4C80-4F58-BC81-6FA587E14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36496" y="1897745"/>
                <a:ext cx="378656" cy="378656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61F9165E-7F77-4236-B110-F0E12A44EB9A}"/>
                </a:ext>
              </a:extLst>
            </p:cNvPr>
            <p:cNvGrpSpPr/>
            <p:nvPr/>
          </p:nvGrpSpPr>
          <p:grpSpPr>
            <a:xfrm>
              <a:off x="621907" y="3590789"/>
              <a:ext cx="4445180" cy="592955"/>
              <a:chOff x="647846" y="2844800"/>
              <a:chExt cx="4445180" cy="592955"/>
            </a:xfrm>
          </p:grpSpPr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478BE263-CE92-4C0D-98CE-AB737D9B719E}"/>
                  </a:ext>
                </a:extLst>
              </p:cNvPr>
              <p:cNvSpPr/>
              <p:nvPr/>
            </p:nvSpPr>
            <p:spPr bwMode="auto">
              <a:xfrm>
                <a:off x="647846" y="2873665"/>
                <a:ext cx="564090" cy="564090"/>
              </a:xfrm>
              <a:prstGeom prst="ellipse">
                <a:avLst/>
              </a:prstGeom>
              <a:solidFill>
                <a:srgbClr val="C830CC">
                  <a:hueOff val="-1147734"/>
                  <a:satOff val="1015"/>
                  <a:lumOff val="1804"/>
                  <a:alphaOff val="0"/>
                </a:srgbClr>
              </a:solidFill>
              <a:ln w="19050" cap="rnd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21555" tIns="127593" rIns="121555" bIns="127593" numCol="1" spcCol="1270" anchor="ctr" anchorCtr="0">
                <a:no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82212872-C0DC-418C-B438-6802F743D1C1}"/>
                  </a:ext>
                </a:extLst>
              </p:cNvPr>
              <p:cNvSpPr txBox="1"/>
              <p:nvPr/>
            </p:nvSpPr>
            <p:spPr>
              <a:xfrm>
                <a:off x="1272746" y="2844800"/>
                <a:ext cx="1826200" cy="338554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Corrected AOR</a:t>
                </a:r>
                <a:endParaRPr lang="en-US" sz="1600" b="1" dirty="0">
                  <a:solidFill>
                    <a:srgbClr val="D9D9D9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972C8D6D-89AF-4403-A948-FDA93C2835C8}"/>
                  </a:ext>
                </a:extLst>
              </p:cNvPr>
              <p:cNvSpPr txBox="1"/>
              <p:nvPr/>
            </p:nvSpPr>
            <p:spPr>
              <a:xfrm>
                <a:off x="1272746" y="3080115"/>
                <a:ext cx="3820280" cy="276999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GB" sz="1200" b="1" dirty="0">
                    <a:solidFill>
                      <a:srgbClr val="002060"/>
                    </a:solidFill>
                  </a:rPr>
                  <a:t>Corrected_ Pre-case ID_ PA Last </a:t>
                </a:r>
                <a:r>
                  <a:rPr lang="en-GB" sz="1200" b="1" dirty="0" err="1">
                    <a:solidFill>
                      <a:srgbClr val="002060"/>
                    </a:solidFill>
                  </a:rPr>
                  <a:t>name_First</a:t>
                </a:r>
                <a:r>
                  <a:rPr lang="en-GB" sz="1200" b="1" dirty="0">
                    <a:solidFill>
                      <a:srgbClr val="002060"/>
                    </a:solidFill>
                  </a:rPr>
                  <a:t> name</a:t>
                </a:r>
                <a:endParaRPr lang="en-GB" sz="12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0" name="Graphic 49" descr="Document">
                <a:extLst>
                  <a:ext uri="{FF2B5EF4-FFF2-40B4-BE49-F238E27FC236}">
                    <a16:creationId xmlns="" xmlns:a16="http://schemas.microsoft.com/office/drawing/2014/main" id="{862764E6-5FA2-4AF9-9D57-A3602BABF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39831" y="2947175"/>
                <a:ext cx="378656" cy="378656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A7C57E2A-99A6-4894-AFAB-2F2CED7F5C90}"/>
                </a:ext>
              </a:extLst>
            </p:cNvPr>
            <p:cNvGrpSpPr/>
            <p:nvPr/>
          </p:nvGrpSpPr>
          <p:grpSpPr>
            <a:xfrm>
              <a:off x="653030" y="4322442"/>
              <a:ext cx="4521072" cy="592955"/>
              <a:chOff x="647846" y="3824291"/>
              <a:chExt cx="4521072" cy="592955"/>
            </a:xfrm>
          </p:grpSpPr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EA561BB7-7E05-4F54-BB23-BCC57F026B2F}"/>
                  </a:ext>
                </a:extLst>
              </p:cNvPr>
              <p:cNvSpPr/>
              <p:nvPr/>
            </p:nvSpPr>
            <p:spPr bwMode="auto">
              <a:xfrm>
                <a:off x="647846" y="3853156"/>
                <a:ext cx="564090" cy="564090"/>
              </a:xfrm>
              <a:prstGeom prst="ellipse">
                <a:avLst/>
              </a:prstGeom>
              <a:solidFill>
                <a:srgbClr val="C830CC">
                  <a:hueOff val="-2295469"/>
                  <a:satOff val="2031"/>
                  <a:lumOff val="3608"/>
                  <a:alphaOff val="0"/>
                </a:srgbClr>
              </a:solidFill>
              <a:ln w="19050" cap="rnd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21555" tIns="127593" rIns="121555" bIns="127593" numCol="1" spcCol="1270" anchor="ctr" anchorCtr="0">
                <a:no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437D2DED-3E19-4078-8476-4C3CBD756CD1}"/>
                  </a:ext>
                </a:extLst>
              </p:cNvPr>
              <p:cNvSpPr txBox="1"/>
              <p:nvPr/>
            </p:nvSpPr>
            <p:spPr>
              <a:xfrm>
                <a:off x="1272746" y="3824291"/>
                <a:ext cx="1826200" cy="338554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Amended AOR</a:t>
                </a:r>
                <a:endParaRPr lang="en-US" sz="1600" b="1" dirty="0">
                  <a:solidFill>
                    <a:schemeClr val="accent4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BCE1BC6E-FE82-44A9-B2A2-EF09E4F5B5CB}"/>
                  </a:ext>
                </a:extLst>
              </p:cNvPr>
              <p:cNvSpPr txBox="1"/>
              <p:nvPr/>
            </p:nvSpPr>
            <p:spPr>
              <a:xfrm>
                <a:off x="1272746" y="4059606"/>
                <a:ext cx="3896172" cy="276999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GB" sz="1200" b="1" dirty="0">
                    <a:solidFill>
                      <a:srgbClr val="002060"/>
                    </a:solidFill>
                  </a:rPr>
                  <a:t>Amended_ Pre-case ID_ PA Last </a:t>
                </a:r>
                <a:r>
                  <a:rPr lang="en-GB" sz="1200" b="1" dirty="0" err="1">
                    <a:solidFill>
                      <a:srgbClr val="002060"/>
                    </a:solidFill>
                  </a:rPr>
                  <a:t>name_First</a:t>
                </a:r>
                <a:r>
                  <a:rPr lang="en-GB" sz="1200" b="1" dirty="0">
                    <a:solidFill>
                      <a:srgbClr val="002060"/>
                    </a:solidFill>
                  </a:rPr>
                  <a:t> name</a:t>
                </a:r>
                <a:endParaRPr lang="en-GB" sz="12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46" name="Graphic 45" descr="Document">
                <a:extLst>
                  <a:ext uri="{FF2B5EF4-FFF2-40B4-BE49-F238E27FC236}">
                    <a16:creationId xmlns="" xmlns:a16="http://schemas.microsoft.com/office/drawing/2014/main" id="{E130EFB2-5F7C-45DB-97BA-710943620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39831" y="3945873"/>
                <a:ext cx="378656" cy="378656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95C33645-E3FE-47F6-A512-A111BD619BE1}"/>
                </a:ext>
              </a:extLst>
            </p:cNvPr>
            <p:cNvGrpSpPr/>
            <p:nvPr/>
          </p:nvGrpSpPr>
          <p:grpSpPr>
            <a:xfrm>
              <a:off x="637583" y="5047199"/>
              <a:ext cx="4413996" cy="592955"/>
              <a:chOff x="647846" y="4803783"/>
              <a:chExt cx="4413996" cy="592955"/>
            </a:xfrm>
          </p:grpSpPr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2189D1E2-92B8-4067-BEBF-E8B634A83B8B}"/>
                  </a:ext>
                </a:extLst>
              </p:cNvPr>
              <p:cNvSpPr/>
              <p:nvPr/>
            </p:nvSpPr>
            <p:spPr bwMode="auto">
              <a:xfrm>
                <a:off x="647846" y="4832648"/>
                <a:ext cx="564090" cy="564090"/>
              </a:xfrm>
              <a:prstGeom prst="ellipse">
                <a:avLst/>
              </a:prstGeom>
              <a:solidFill>
                <a:srgbClr val="C830CC">
                  <a:hueOff val="-3443203"/>
                  <a:satOff val="3046"/>
                  <a:lumOff val="5412"/>
                  <a:alphaOff val="0"/>
                </a:srgbClr>
              </a:solidFill>
              <a:ln w="19050" cap="rnd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121555" tIns="127593" rIns="121555" bIns="127593" numCol="1" spcCol="1270" anchor="ctr" anchorCtr="0">
                <a:noAutofit/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10E90987-DE84-4DE2-A359-CE8A2B04AC87}"/>
                  </a:ext>
                </a:extLst>
              </p:cNvPr>
              <p:cNvSpPr txBox="1"/>
              <p:nvPr/>
            </p:nvSpPr>
            <p:spPr>
              <a:xfrm>
                <a:off x="1272746" y="4803783"/>
                <a:ext cx="2877408" cy="338554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Pre-allocation AOR transfer</a:t>
                </a:r>
                <a:endParaRPr lang="en-US" sz="1600" b="1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BCC999FB-FFB6-4A1C-8B52-204C086EC266}"/>
                  </a:ext>
                </a:extLst>
              </p:cNvPr>
              <p:cNvSpPr txBox="1"/>
              <p:nvPr/>
            </p:nvSpPr>
            <p:spPr>
              <a:xfrm>
                <a:off x="1272745" y="5039098"/>
                <a:ext cx="3789097" cy="276999"/>
              </a:xfrm>
              <a:prstGeom prst="rect">
                <a:avLst/>
              </a:prstGeom>
              <a:effectLst/>
            </p:spPr>
            <p:txBody>
              <a:bodyPr vert="horz"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2060"/>
                    </a:solidFill>
                  </a:rPr>
                  <a:t>Transfer_ Pre-case ID_ PA Last </a:t>
                </a:r>
                <a:r>
                  <a:rPr lang="en-US" sz="1200" b="1" dirty="0" err="1">
                    <a:solidFill>
                      <a:srgbClr val="002060"/>
                    </a:solidFill>
                  </a:rPr>
                  <a:t>name_First</a:t>
                </a:r>
                <a:r>
                  <a:rPr lang="en-US" sz="1200" b="1" dirty="0">
                    <a:solidFill>
                      <a:srgbClr val="002060"/>
                    </a:solidFill>
                  </a:rPr>
                  <a:t> name</a:t>
                </a:r>
              </a:p>
            </p:txBody>
          </p:sp>
          <p:pic>
            <p:nvPicPr>
              <p:cNvPr id="42" name="Graphic 41" descr="Document">
                <a:extLst>
                  <a:ext uri="{FF2B5EF4-FFF2-40B4-BE49-F238E27FC236}">
                    <a16:creationId xmlns="" xmlns:a16="http://schemas.microsoft.com/office/drawing/2014/main" id="{FC47EB50-461B-4E80-A052-894F3C9C8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33498" y="4935121"/>
                <a:ext cx="378656" cy="3786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3156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B3B2E36C-6D20-4D18-A9AF-82EEF4E9C46F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0033A0"/>
                </a:solidFill>
              </a:rPr>
              <a:t>Changes in application process</a:t>
            </a:r>
          </a:p>
        </p:txBody>
      </p:sp>
      <p:graphicFrame>
        <p:nvGraphicFramePr>
          <p:cNvPr id="44" name="Table 3">
            <a:extLst>
              <a:ext uri="{FF2B5EF4-FFF2-40B4-BE49-F238E27FC236}">
                <a16:creationId xmlns="" xmlns:a16="http://schemas.microsoft.com/office/drawing/2014/main" id="{468F0896-B227-4285-8A7D-463144886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37231"/>
              </p:ext>
            </p:extLst>
          </p:nvPr>
        </p:nvGraphicFramePr>
        <p:xfrm>
          <a:off x="602735" y="1798614"/>
          <a:ext cx="10986273" cy="4783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207">
                  <a:extLst>
                    <a:ext uri="{9D8B030D-6E8A-4147-A177-3AD203B41FA5}">
                      <a16:colId xmlns="" xmlns:a16="http://schemas.microsoft.com/office/drawing/2014/main" val="2354173523"/>
                    </a:ext>
                  </a:extLst>
                </a:gridCol>
                <a:gridCol w="3984172">
                  <a:extLst>
                    <a:ext uri="{9D8B030D-6E8A-4147-A177-3AD203B41FA5}">
                      <a16:colId xmlns="" xmlns:a16="http://schemas.microsoft.com/office/drawing/2014/main" val="428985329"/>
                    </a:ext>
                  </a:extLst>
                </a:gridCol>
                <a:gridCol w="3947894">
                  <a:extLst>
                    <a:ext uri="{9D8B030D-6E8A-4147-A177-3AD203B41FA5}">
                      <a16:colId xmlns="" xmlns:a16="http://schemas.microsoft.com/office/drawing/2014/main" val="123595809"/>
                    </a:ext>
                  </a:extLst>
                </a:gridCol>
              </a:tblGrid>
              <a:tr h="706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Now</a:t>
                      </a:r>
                    </a:p>
                  </a:txBody>
                  <a:tcPr anchor="ctr">
                    <a:solidFill>
                      <a:srgbClr val="9B34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3530091"/>
                  </a:ext>
                </a:extLst>
              </a:tr>
              <a:tr h="7579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AOR submission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file submitted through snail mail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Scanned copy will be submitted digitally through </a:t>
                      </a:r>
                      <a:r>
                        <a:rPr lang="en-US" sz="1500" dirty="0" err="1"/>
                        <a:t>RSharenet</a:t>
                      </a:r>
                      <a:r>
                        <a:rPr lang="en-US" sz="1500" dirty="0"/>
                        <a:t> as one file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7686708"/>
                  </a:ext>
                </a:extLst>
              </a:tr>
              <a:tr h="7579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For Non-Compliant AOR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Rejection letters and Corrected AORs not existing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Rejection letter will be issued to RAs; RAs will need to submit Corrected AORs during 90 calendar days</a:t>
                      </a:r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21710533"/>
                  </a:ext>
                </a:extLst>
              </a:tr>
              <a:tr h="7579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Missing documents/contact information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AORs </a:t>
                      </a:r>
                      <a:r>
                        <a:rPr lang="en-US" sz="1500" b="0" dirty="0"/>
                        <a:t>with discrepancies accepted; applicants requested </a:t>
                      </a:r>
                      <a:r>
                        <a:rPr lang="en-US" sz="1500" dirty="0"/>
                        <a:t>missing information by RSC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AORs with discrepancies, missing documents or contact information, will be rejected; RA will need to contact </a:t>
                      </a:r>
                      <a:r>
                        <a:rPr lang="en-US" sz="1500" dirty="0" err="1"/>
                        <a:t>UStie</a:t>
                      </a:r>
                      <a:r>
                        <a:rPr lang="en-US" sz="1500" dirty="0"/>
                        <a:t>/applicants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2185021"/>
                  </a:ext>
                </a:extLst>
              </a:tr>
              <a:tr h="7579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Case creation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Case created in WRAPS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creation in WRAPS will not be initiated until corrected and compliant AOR package is received</a:t>
                      </a:r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44190037"/>
                  </a:ext>
                </a:extLst>
              </a:tr>
              <a:tr h="7579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Original AOR packages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Stored at RSC Eurasia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be handled by RAs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5322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7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F8E2F693-A514-44A4-AD25-FB79328DCA9A}"/>
              </a:ext>
            </a:extLst>
          </p:cNvPr>
          <p:cNvSpPr/>
          <p:nvPr/>
        </p:nvSpPr>
        <p:spPr>
          <a:xfrm>
            <a:off x="640354" y="2408396"/>
            <a:ext cx="798431" cy="743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B047CCFE-1E51-4245-99DF-F080F2CD0DD5}"/>
              </a:ext>
            </a:extLst>
          </p:cNvPr>
          <p:cNvSpPr/>
          <p:nvPr/>
        </p:nvSpPr>
        <p:spPr>
          <a:xfrm>
            <a:off x="640354" y="3337842"/>
            <a:ext cx="798431" cy="7430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A435FB7-552F-406E-9D78-E42C1830EB36}"/>
              </a:ext>
            </a:extLst>
          </p:cNvPr>
          <p:cNvSpPr/>
          <p:nvPr/>
        </p:nvSpPr>
        <p:spPr>
          <a:xfrm>
            <a:off x="630229" y="4267727"/>
            <a:ext cx="798431" cy="74307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5C2E8680-9915-4810-B132-D00E8519B4AA}"/>
              </a:ext>
            </a:extLst>
          </p:cNvPr>
          <p:cNvCxnSpPr>
            <a:cxnSpLocks/>
          </p:cNvCxnSpPr>
          <p:nvPr/>
        </p:nvCxnSpPr>
        <p:spPr>
          <a:xfrm>
            <a:off x="711714" y="2426776"/>
            <a:ext cx="10037773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A02389A-D914-4E4B-BE2A-7AC550F39D60}"/>
              </a:ext>
            </a:extLst>
          </p:cNvPr>
          <p:cNvCxnSpPr>
            <a:cxnSpLocks/>
          </p:cNvCxnSpPr>
          <p:nvPr/>
        </p:nvCxnSpPr>
        <p:spPr>
          <a:xfrm>
            <a:off x="1482951" y="3337842"/>
            <a:ext cx="9294027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EA0B9EF6-4A3C-4E4D-ACDE-F524E5F03457}"/>
              </a:ext>
            </a:extLst>
          </p:cNvPr>
          <p:cNvCxnSpPr>
            <a:cxnSpLocks/>
          </p:cNvCxnSpPr>
          <p:nvPr/>
        </p:nvCxnSpPr>
        <p:spPr>
          <a:xfrm>
            <a:off x="1461438" y="4272898"/>
            <a:ext cx="929402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657446C7-F3E1-4A16-BB47-E6C4DCA95DC1}"/>
              </a:ext>
            </a:extLst>
          </p:cNvPr>
          <p:cNvCxnSpPr>
            <a:cxnSpLocks/>
          </p:cNvCxnSpPr>
          <p:nvPr/>
        </p:nvCxnSpPr>
        <p:spPr>
          <a:xfrm>
            <a:off x="1472826" y="5203428"/>
            <a:ext cx="928323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6" descr="Daily calendar">
            <a:extLst>
              <a:ext uri="{FF2B5EF4-FFF2-40B4-BE49-F238E27FC236}">
                <a16:creationId xmlns="" xmlns:a16="http://schemas.microsoft.com/office/drawing/2014/main" id="{8F3B1203-B11D-4D17-8D40-A56B7C045E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69132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9887" y="3439890"/>
            <a:ext cx="591248" cy="591248"/>
          </a:xfrm>
          <a:prstGeom prst="rect">
            <a:avLst/>
          </a:prstGeom>
        </p:spPr>
      </p:pic>
      <p:pic>
        <p:nvPicPr>
          <p:cNvPr id="50" name="Picture 4" descr="Presentation with checklist">
            <a:extLst>
              <a:ext uri="{FF2B5EF4-FFF2-40B4-BE49-F238E27FC236}">
                <a16:creationId xmlns="" xmlns:a16="http://schemas.microsoft.com/office/drawing/2014/main" id="{A167741E-3A71-45F8-A074-88FEFC0E9E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69132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11714" y="2514516"/>
            <a:ext cx="611200" cy="611200"/>
          </a:xfrm>
          <a:prstGeom prst="rect">
            <a:avLst/>
          </a:prstGeom>
        </p:spPr>
      </p:pic>
      <p:pic>
        <p:nvPicPr>
          <p:cNvPr id="51" name="Picture 12" descr="Bullseye">
            <a:extLst>
              <a:ext uri="{FF2B5EF4-FFF2-40B4-BE49-F238E27FC236}">
                <a16:creationId xmlns="" xmlns:a16="http://schemas.microsoft.com/office/drawing/2014/main" id="{8F1F5F91-5907-49B6-948F-BCEFB02D4E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69132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39887" y="4330289"/>
            <a:ext cx="617946" cy="617946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F28C70BF-D13B-4A34-8BDD-ED963A3E17D9}"/>
              </a:ext>
            </a:extLst>
          </p:cNvPr>
          <p:cNvSpPr/>
          <p:nvPr/>
        </p:nvSpPr>
        <p:spPr>
          <a:xfrm>
            <a:off x="1606384" y="2513829"/>
            <a:ext cx="2423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A0"/>
                </a:solidFill>
              </a:rPr>
              <a:t>Pre-case ID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F7E84E9F-B5B8-4F10-BE07-6F873B0D5A24}"/>
              </a:ext>
            </a:extLst>
          </p:cNvPr>
          <p:cNvSpPr/>
          <p:nvPr/>
        </p:nvSpPr>
        <p:spPr>
          <a:xfrm>
            <a:off x="1627143" y="3444391"/>
            <a:ext cx="2500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A0"/>
                </a:solidFill>
              </a:rPr>
              <a:t>Date format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5E7FD06-938C-4E40-A3E0-3C8748E67165}"/>
              </a:ext>
            </a:extLst>
          </p:cNvPr>
          <p:cNvSpPr/>
          <p:nvPr/>
        </p:nvSpPr>
        <p:spPr>
          <a:xfrm>
            <a:off x="1567831" y="4379446"/>
            <a:ext cx="2678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A0"/>
                </a:solidFill>
              </a:rPr>
              <a:t>Notary authorization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197FC842-5606-49E5-A4D9-07646F3B8499}"/>
              </a:ext>
            </a:extLst>
          </p:cNvPr>
          <p:cNvSpPr/>
          <p:nvPr/>
        </p:nvSpPr>
        <p:spPr>
          <a:xfrm>
            <a:off x="621076" y="5193105"/>
            <a:ext cx="798431" cy="743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0BBDE6ED-D56A-4CA4-8534-1D25EC04B505}"/>
              </a:ext>
            </a:extLst>
          </p:cNvPr>
          <p:cNvCxnSpPr>
            <a:cxnSpLocks/>
          </p:cNvCxnSpPr>
          <p:nvPr/>
        </p:nvCxnSpPr>
        <p:spPr>
          <a:xfrm flipV="1">
            <a:off x="640353" y="5980333"/>
            <a:ext cx="9962283" cy="1333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D824E84-2BA6-4311-9D08-E0F34A0E0603}"/>
              </a:ext>
            </a:extLst>
          </p:cNvPr>
          <p:cNvSpPr/>
          <p:nvPr/>
        </p:nvSpPr>
        <p:spPr>
          <a:xfrm>
            <a:off x="1579762" y="5430729"/>
            <a:ext cx="2013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A0"/>
                </a:solidFill>
              </a:rPr>
              <a:t>Signature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9372A5F2-3FF7-4503-AC6F-ACB9D5B861A6}"/>
              </a:ext>
            </a:extLst>
          </p:cNvPr>
          <p:cNvGrpSpPr/>
          <p:nvPr/>
        </p:nvGrpSpPr>
        <p:grpSpPr>
          <a:xfrm>
            <a:off x="3911350" y="2024308"/>
            <a:ext cx="3619596" cy="4164222"/>
            <a:chOff x="4604899" y="1767215"/>
            <a:chExt cx="3262842" cy="6327143"/>
          </a:xfrm>
        </p:grpSpPr>
        <p:sp>
          <p:nvSpPr>
            <p:cNvPr id="59" name="Content Placeholder 2">
              <a:extLst>
                <a:ext uri="{FF2B5EF4-FFF2-40B4-BE49-F238E27FC236}">
                  <a16:creationId xmlns="" xmlns:a16="http://schemas.microsoft.com/office/drawing/2014/main" id="{ECD7B3EE-1292-46CB-A08E-51D24970454F}"/>
                </a:ext>
              </a:extLst>
            </p:cNvPr>
            <p:cNvSpPr txBox="1">
              <a:spLocks/>
            </p:cNvSpPr>
            <p:nvPr/>
          </p:nvSpPr>
          <p:spPr>
            <a:xfrm>
              <a:off x="4608073" y="2273226"/>
              <a:ext cx="3259668" cy="582113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8000"/>
              </a:schemeClr>
            </a:solidFill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  <a:p>
              <a:pPr marL="0" indent="0" algn="ctr">
                <a:buNone/>
              </a:pPr>
              <a:r>
                <a:rPr lang="en-US" dirty="0">
                  <a:solidFill>
                    <a:srgbClr val="0033A0"/>
                  </a:solidFill>
                </a:rPr>
                <a:t>Could have been put on any page</a:t>
              </a:r>
            </a:p>
            <a:p>
              <a:pPr algn="ctr"/>
              <a:endParaRPr lang="en-US" sz="600" dirty="0">
                <a:solidFill>
                  <a:srgbClr val="0033A0"/>
                </a:solidFill>
              </a:endParaRPr>
            </a:p>
            <a:p>
              <a:pPr algn="ctr"/>
              <a:endParaRPr lang="en-US" sz="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0033A0"/>
                  </a:solidFill>
                </a:rPr>
                <a:t>MM/DD/YYY</a:t>
              </a:r>
            </a:p>
            <a:p>
              <a:pPr marL="0" indent="0" algn="ctr">
                <a:buNone/>
              </a:pPr>
              <a:endParaRPr lang="en-US" sz="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endParaRPr lang="en-US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0033A0"/>
                  </a:solidFill>
                </a:rPr>
                <a:t>Was required</a:t>
              </a:r>
            </a:p>
            <a:p>
              <a:pPr algn="ctr"/>
              <a:endParaRPr lang="en-US" sz="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endParaRPr lang="en-US" sz="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0033A0"/>
                  </a:solidFill>
                </a:rPr>
                <a:t>Original signature was needed</a:t>
              </a:r>
            </a:p>
          </p:txBody>
        </p:sp>
        <p:sp>
          <p:nvSpPr>
            <p:cNvPr id="60" name="Arrow: Pentagon 59">
              <a:extLst>
                <a:ext uri="{FF2B5EF4-FFF2-40B4-BE49-F238E27FC236}">
                  <a16:creationId xmlns="" xmlns:a16="http://schemas.microsoft.com/office/drawing/2014/main" id="{428C1B74-0EE1-4CDB-9431-97228BD50962}"/>
                </a:ext>
              </a:extLst>
            </p:cNvPr>
            <p:cNvSpPr/>
            <p:nvPr/>
          </p:nvSpPr>
          <p:spPr>
            <a:xfrm rot="5400000">
              <a:off x="5856126" y="515988"/>
              <a:ext cx="757214" cy="3259668"/>
            </a:xfrm>
            <a:prstGeom prst="homePlate">
              <a:avLst>
                <a:gd name="adj" fmla="val 26861"/>
              </a:avLst>
            </a:prstGeom>
            <a:solidFill>
              <a:srgbClr val="C83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/>
                <a:t>Before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D84CAE3E-C200-44CB-B2F8-F4FB1D7325B4}"/>
              </a:ext>
            </a:extLst>
          </p:cNvPr>
          <p:cNvGrpSpPr/>
          <p:nvPr/>
        </p:nvGrpSpPr>
        <p:grpSpPr>
          <a:xfrm>
            <a:off x="8084526" y="2035204"/>
            <a:ext cx="3436115" cy="4153326"/>
            <a:chOff x="8131356" y="1767216"/>
            <a:chExt cx="3262842" cy="5562515"/>
          </a:xfrm>
        </p:grpSpPr>
        <p:sp>
          <p:nvSpPr>
            <p:cNvPr id="62" name="Content Placeholder 2">
              <a:extLst>
                <a:ext uri="{FF2B5EF4-FFF2-40B4-BE49-F238E27FC236}">
                  <a16:creationId xmlns="" xmlns:a16="http://schemas.microsoft.com/office/drawing/2014/main" id="{5E58FE80-2052-4453-B379-63D738FD30EB}"/>
                </a:ext>
              </a:extLst>
            </p:cNvPr>
            <p:cNvSpPr txBox="1">
              <a:spLocks/>
            </p:cNvSpPr>
            <p:nvPr/>
          </p:nvSpPr>
          <p:spPr>
            <a:xfrm>
              <a:off x="8134530" y="2248504"/>
              <a:ext cx="3259668" cy="508122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8000"/>
              </a:schemeClr>
            </a:solidFill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0033A0"/>
                  </a:solidFill>
                </a:rPr>
                <a:t>Must be on the top of first page</a:t>
              </a:r>
            </a:p>
            <a:p>
              <a:pPr algn="ctr"/>
              <a:endParaRPr lang="en-US" sz="1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0033A0"/>
                  </a:solidFill>
                </a:rPr>
                <a:t>DD/MMM/YYY</a:t>
              </a:r>
            </a:p>
            <a:p>
              <a:pPr marL="0" indent="0" algn="ctr">
                <a:buNone/>
              </a:pPr>
              <a:endParaRPr lang="en-US" sz="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endParaRPr lang="en-US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0033A0"/>
                  </a:solidFill>
                </a:rPr>
                <a:t>Is not required</a:t>
              </a:r>
            </a:p>
            <a:p>
              <a:pPr algn="ctr"/>
              <a:endParaRPr lang="en-US" sz="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endParaRPr lang="en-US" sz="600" dirty="0">
                <a:solidFill>
                  <a:srgbClr val="0033A0"/>
                </a:solidFill>
              </a:endParaRPr>
            </a:p>
            <a:p>
              <a:pPr marL="0" indent="0" algn="ctr">
                <a:buNone/>
              </a:pPr>
              <a:r>
                <a:rPr lang="en-US" dirty="0">
                  <a:solidFill>
                    <a:srgbClr val="0033A0"/>
                  </a:solidFill>
                </a:rPr>
                <a:t>Both – original or auto populated signatures to be accepted</a:t>
              </a:r>
            </a:p>
            <a:p>
              <a:pPr marL="0" indent="0" algn="ctr">
                <a:buNone/>
              </a:pPr>
              <a:endParaRPr lang="en-US" sz="1600" dirty="0"/>
            </a:p>
          </p:txBody>
        </p:sp>
        <p:sp>
          <p:nvSpPr>
            <p:cNvPr id="63" name="Arrow: Pentagon 62">
              <a:extLst>
                <a:ext uri="{FF2B5EF4-FFF2-40B4-BE49-F238E27FC236}">
                  <a16:creationId xmlns="" xmlns:a16="http://schemas.microsoft.com/office/drawing/2014/main" id="{0361213B-CB76-4905-B3AC-6F73679243AA}"/>
                </a:ext>
              </a:extLst>
            </p:cNvPr>
            <p:cNvSpPr/>
            <p:nvPr/>
          </p:nvSpPr>
          <p:spPr>
            <a:xfrm rot="5400000">
              <a:off x="9427464" y="471108"/>
              <a:ext cx="667452" cy="3259668"/>
            </a:xfrm>
            <a:prstGeom prst="homePlate">
              <a:avLst>
                <a:gd name="adj" fmla="val 2686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b="1" dirty="0"/>
                <a:t>Now</a:t>
              </a:r>
            </a:p>
          </p:txBody>
        </p:sp>
      </p:grpSp>
      <p:pic>
        <p:nvPicPr>
          <p:cNvPr id="64" name="Graphic 63" descr="Contract RTL">
            <a:extLst>
              <a:ext uri="{FF2B5EF4-FFF2-40B4-BE49-F238E27FC236}">
                <a16:creationId xmlns="" xmlns:a16="http://schemas.microsoft.com/office/drawing/2014/main" id="{E2692955-35B7-4EAD-AAB7-BC0D85E04D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0951" y="5282932"/>
            <a:ext cx="563415" cy="563415"/>
          </a:xfrm>
          <a:prstGeom prst="rect">
            <a:avLst/>
          </a:prstGeom>
        </p:spPr>
      </p:pic>
      <p:sp>
        <p:nvSpPr>
          <p:cNvPr id="68" name="Title 1">
            <a:extLst>
              <a:ext uri="{FF2B5EF4-FFF2-40B4-BE49-F238E27FC236}">
                <a16:creationId xmlns="" xmlns:a16="http://schemas.microsoft.com/office/drawing/2014/main" id="{16139DF7-DE32-4FCC-853B-85ACD23022C4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0033A0"/>
                </a:solidFill>
              </a:rPr>
              <a:t>Changes in AOR form</a:t>
            </a:r>
          </a:p>
        </p:txBody>
      </p:sp>
    </p:spTree>
    <p:extLst>
      <p:ext uri="{BB962C8B-B14F-4D97-AF65-F5344CB8AC3E}">
        <p14:creationId xmlns:p14="http://schemas.microsoft.com/office/powerpoint/2010/main" val="16786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aphicFrame>
        <p:nvGraphicFramePr>
          <p:cNvPr id="41" name="Table 3">
            <a:extLst>
              <a:ext uri="{FF2B5EF4-FFF2-40B4-BE49-F238E27FC236}">
                <a16:creationId xmlns="" xmlns:a16="http://schemas.microsoft.com/office/drawing/2014/main" id="{86BF509A-4D59-42FD-B2F3-1C3D4C39E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80078"/>
              </p:ext>
            </p:extLst>
          </p:nvPr>
        </p:nvGraphicFramePr>
        <p:xfrm>
          <a:off x="3949881" y="1930400"/>
          <a:ext cx="7768122" cy="453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61">
                  <a:extLst>
                    <a:ext uri="{9D8B030D-6E8A-4147-A177-3AD203B41FA5}">
                      <a16:colId xmlns="" xmlns:a16="http://schemas.microsoft.com/office/drawing/2014/main" val="284825931"/>
                    </a:ext>
                  </a:extLst>
                </a:gridCol>
                <a:gridCol w="3884061">
                  <a:extLst>
                    <a:ext uri="{9D8B030D-6E8A-4147-A177-3AD203B41FA5}">
                      <a16:colId xmlns="" xmlns:a16="http://schemas.microsoft.com/office/drawing/2014/main" val="3090221122"/>
                    </a:ext>
                  </a:extLst>
                </a:gridCol>
              </a:tblGrid>
              <a:tr h="6319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Before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Now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8975780"/>
                  </a:ext>
                </a:extLst>
              </a:tr>
              <a:tr h="631906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0033A0"/>
                          </a:solidFill>
                        </a:rPr>
                        <a:t>Question on members of same household was not included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Added new question #12 to indicate all members of same household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8959972"/>
                  </a:ext>
                </a:extLst>
              </a:tr>
              <a:tr h="89559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Question on sharing financial expenses with someone else was not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Added new question #13 about sharing financial expenses and responsibilities with someone 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3840596"/>
                  </a:ext>
                </a:extLst>
              </a:tr>
              <a:tr h="58375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Was bilingual: in English and Russian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Is trilingual: Ukrainian, English and Russian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0003755"/>
                  </a:ext>
                </a:extLst>
              </a:tr>
              <a:tr h="6897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Was to be filled out manually or in typing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Recommended to fill out electronically in fillable PDF format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9805141"/>
                  </a:ext>
                </a:extLst>
              </a:tr>
              <a:tr h="109845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Had to be originally signed by every applicant above 14 </a:t>
                      </a:r>
                      <a:r>
                        <a:rPr lang="en-US" sz="1500" kern="1200" dirty="0" err="1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y.o</a:t>
                      </a:r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Can be submitted through </a:t>
                      </a:r>
                      <a:r>
                        <a:rPr lang="en-US" sz="1500" kern="1200" dirty="0" err="1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RSharenet</a:t>
                      </a:r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 without original signature of applicants;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500" kern="1200" dirty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to be originally signed by applicants at later processing stages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6908229"/>
                  </a:ext>
                </a:extLst>
              </a:tr>
            </a:tbl>
          </a:graphicData>
        </a:graphic>
      </p:graphicFrame>
      <p:sp>
        <p:nvSpPr>
          <p:cNvPr id="42" name="Arrow: Pentagon 41">
            <a:extLst>
              <a:ext uri="{FF2B5EF4-FFF2-40B4-BE49-F238E27FC236}">
                <a16:creationId xmlns="" xmlns:a16="http://schemas.microsoft.com/office/drawing/2014/main" id="{F6A48414-7574-40D7-831E-E470D26D7D5B}"/>
              </a:ext>
            </a:extLst>
          </p:cNvPr>
          <p:cNvSpPr/>
          <p:nvPr/>
        </p:nvSpPr>
        <p:spPr>
          <a:xfrm>
            <a:off x="611993" y="1936942"/>
            <a:ext cx="3368979" cy="66728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Timeline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="" xmlns:a16="http://schemas.microsoft.com/office/drawing/2014/main" id="{E5D88A28-AA55-474C-B227-2149B9F6D6AC}"/>
              </a:ext>
            </a:extLst>
          </p:cNvPr>
          <p:cNvSpPr/>
          <p:nvPr/>
        </p:nvSpPr>
        <p:spPr>
          <a:xfrm>
            <a:off x="611993" y="2664275"/>
            <a:ext cx="3368979" cy="66728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Additional question #1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="" xmlns:a16="http://schemas.microsoft.com/office/drawing/2014/main" id="{50D88E31-A955-4556-8A59-2CBD6CCD8991}"/>
              </a:ext>
            </a:extLst>
          </p:cNvPr>
          <p:cNvSpPr/>
          <p:nvPr/>
        </p:nvSpPr>
        <p:spPr>
          <a:xfrm>
            <a:off x="611993" y="3387854"/>
            <a:ext cx="3368979" cy="625249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Additional question #2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="" xmlns:a16="http://schemas.microsoft.com/office/drawing/2014/main" id="{5047435D-0677-45CC-A14E-08E67E377385}"/>
              </a:ext>
            </a:extLst>
          </p:cNvPr>
          <p:cNvSpPr/>
          <p:nvPr/>
        </p:nvSpPr>
        <p:spPr>
          <a:xfrm>
            <a:off x="601757" y="4084599"/>
            <a:ext cx="3368979" cy="66728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</a:t>
            </a:r>
          </a:p>
        </p:txBody>
      </p:sp>
      <p:sp>
        <p:nvSpPr>
          <p:cNvPr id="46" name="Arrow: Pentagon 45">
            <a:extLst>
              <a:ext uri="{FF2B5EF4-FFF2-40B4-BE49-F238E27FC236}">
                <a16:creationId xmlns="" xmlns:a16="http://schemas.microsoft.com/office/drawing/2014/main" id="{B19F61E3-E920-41D5-ADD3-3A698D4B8E7D}"/>
              </a:ext>
            </a:extLst>
          </p:cNvPr>
          <p:cNvSpPr/>
          <p:nvPr/>
        </p:nvSpPr>
        <p:spPr>
          <a:xfrm>
            <a:off x="602911" y="5543755"/>
            <a:ext cx="3368979" cy="62524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PQ signature</a:t>
            </a:r>
          </a:p>
        </p:txBody>
      </p:sp>
      <p:sp>
        <p:nvSpPr>
          <p:cNvPr id="48" name="Arrow: Pentagon 47">
            <a:extLst>
              <a:ext uri="{FF2B5EF4-FFF2-40B4-BE49-F238E27FC236}">
                <a16:creationId xmlns="" xmlns:a16="http://schemas.microsoft.com/office/drawing/2014/main" id="{21917475-AF6F-465E-8158-98438E4501FC}"/>
              </a:ext>
            </a:extLst>
          </p:cNvPr>
          <p:cNvSpPr/>
          <p:nvPr/>
        </p:nvSpPr>
        <p:spPr>
          <a:xfrm>
            <a:off x="615166" y="4826433"/>
            <a:ext cx="3368979" cy="62524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Fill out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="" xmlns:a16="http://schemas.microsoft.com/office/drawing/2014/main" id="{12EEB3EC-491D-411B-A83D-CFFA92A39D3A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0033A0"/>
                </a:solidFill>
              </a:rPr>
              <a:t>Changes in PQ form</a:t>
            </a:r>
          </a:p>
        </p:txBody>
      </p:sp>
    </p:spTree>
    <p:extLst>
      <p:ext uri="{BB962C8B-B14F-4D97-AF65-F5344CB8AC3E}">
        <p14:creationId xmlns:p14="http://schemas.microsoft.com/office/powerpoint/2010/main" val="267909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9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655AE6B0-AC9E-4167-806F-E9DB135FC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3F2F04-9AED-4ED3-AEB9-CCC47777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33A0"/>
                </a:solidFill>
              </a:rPr>
              <a:t>Compliant AOR package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523416A-383B-4FDC-B4C9-D8EDDFE9C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CB0D29D5-3F7C-4197-821B-6D60A66CC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347FB49A-3541-428A-AADE-682A3C505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D96F53DC-08F1-42C6-B558-B83D54B27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AFE48CAF-A51C-463F-A570-ED99439A5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01F0C48B-50FF-4351-8207-16D0960483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300384B6-5ED6-4F91-A548-B706D83751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37AFFAE-C182-463C-9459-8AB3C69D9A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510ACF17-C3F0-42BF-BDEB-D079277121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E804EFD0-B84E-476F-9FC6-6C4A42EA00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7BD1F4E-A66D-4C06-86DA-8D56CA7A3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B0797195-C88E-45D1-9DEC-CEF493DAB1BB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074585815"/>
              </p:ext>
            </p:extLst>
          </p:nvPr>
        </p:nvGraphicFramePr>
        <p:xfrm>
          <a:off x="5262436" y="1703859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32F1184-F03B-4B6A-ACC9-01D33FFA0CB8}"/>
              </a:ext>
            </a:extLst>
          </p:cNvPr>
          <p:cNvGrpSpPr/>
          <p:nvPr/>
        </p:nvGrpSpPr>
        <p:grpSpPr>
          <a:xfrm>
            <a:off x="881497" y="114040"/>
            <a:ext cx="5503877" cy="417354"/>
            <a:chOff x="838200" y="83450"/>
            <a:chExt cx="5503877" cy="417354"/>
          </a:xfrm>
        </p:grpSpPr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49399E08-1C4C-4307-A82B-CBE4C8DEF930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13D57E22-5CBF-443A-80BC-DE948EA88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D0CB8FA-E79E-48ED-8E18-CF8ECB0D9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7712" y="124063"/>
            <a:ext cx="2075688" cy="481906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93DD190A-A416-4E49-A886-BD72680BAAD2}"/>
              </a:ext>
            </a:extLst>
          </p:cNvPr>
          <p:cNvSpPr/>
          <p:nvPr/>
        </p:nvSpPr>
        <p:spPr>
          <a:xfrm>
            <a:off x="5262436" y="866622"/>
            <a:ext cx="6628804" cy="686394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1900" dirty="0">
                <a:solidFill>
                  <a:srgbClr val="0033A0"/>
                </a:solidFill>
                <a:latin typeface="Trebuchet MS" panose="020B0603020202020204"/>
              </a:rPr>
              <a:t>          Duly</a:t>
            </a:r>
            <a:r>
              <a:rPr lang="en-US" dirty="0"/>
              <a:t> </a:t>
            </a:r>
            <a:r>
              <a:rPr lang="en-US" sz="1900" dirty="0">
                <a:solidFill>
                  <a:srgbClr val="0033A0"/>
                </a:solidFill>
                <a:latin typeface="Trebuchet MS" panose="020B0603020202020204"/>
              </a:rPr>
              <a:t>filed</a:t>
            </a:r>
            <a:r>
              <a:rPr lang="en-US" dirty="0"/>
              <a:t> </a:t>
            </a:r>
            <a:r>
              <a:rPr lang="en-US" sz="1900" dirty="0">
                <a:solidFill>
                  <a:srgbClr val="0033A0"/>
                </a:solidFill>
                <a:latin typeface="Trebuchet MS" panose="020B0603020202020204"/>
              </a:rPr>
              <a:t>AOR</a:t>
            </a:r>
          </a:p>
        </p:txBody>
      </p:sp>
      <p:sp>
        <p:nvSpPr>
          <p:cNvPr id="41" name="Rectangle 40" descr="Checkmark">
            <a:extLst>
              <a:ext uri="{FF2B5EF4-FFF2-40B4-BE49-F238E27FC236}">
                <a16:creationId xmlns="" xmlns:a16="http://schemas.microsoft.com/office/drawing/2014/main" id="{7CE8888A-0E58-462F-8659-D555B6DDBB3A}"/>
              </a:ext>
            </a:extLst>
          </p:cNvPr>
          <p:cNvSpPr/>
          <p:nvPr/>
        </p:nvSpPr>
        <p:spPr>
          <a:xfrm>
            <a:off x="5467911" y="1008435"/>
            <a:ext cx="353563" cy="402767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94143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graphicFrame>
        <p:nvGraphicFramePr>
          <p:cNvPr id="42" name="Diagram 41">
            <a:extLst>
              <a:ext uri="{FF2B5EF4-FFF2-40B4-BE49-F238E27FC236}">
                <a16:creationId xmlns="" xmlns:a16="http://schemas.microsoft.com/office/drawing/2014/main" id="{6DA12098-EA22-4892-A327-2BFD5C3B5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423561"/>
              </p:ext>
            </p:extLst>
          </p:nvPr>
        </p:nvGraphicFramePr>
        <p:xfrm>
          <a:off x="1674812" y="1434158"/>
          <a:ext cx="8915400" cy="471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3" name="Graphic 42" descr="Checkmark">
            <a:extLst>
              <a:ext uri="{FF2B5EF4-FFF2-40B4-BE49-F238E27FC236}">
                <a16:creationId xmlns="" xmlns:a16="http://schemas.microsoft.com/office/drawing/2014/main" id="{801B2D7A-5F8E-42D4-B07E-677C51635E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5311" y="3366994"/>
            <a:ext cx="914400" cy="914400"/>
          </a:xfrm>
          <a:prstGeom prst="rect">
            <a:avLst/>
          </a:prstGeom>
        </p:spPr>
      </p:pic>
      <p:sp>
        <p:nvSpPr>
          <p:cNvPr id="44" name="Text Placeholder 15">
            <a:extLst>
              <a:ext uri="{FF2B5EF4-FFF2-40B4-BE49-F238E27FC236}">
                <a16:creationId xmlns="" xmlns:a16="http://schemas.microsoft.com/office/drawing/2014/main" id="{393D3C88-D310-49A0-BB8D-8825C79D01B0}"/>
              </a:ext>
            </a:extLst>
          </p:cNvPr>
          <p:cNvSpPr txBox="1">
            <a:spLocks/>
          </p:cNvSpPr>
          <p:nvPr/>
        </p:nvSpPr>
        <p:spPr>
          <a:xfrm>
            <a:off x="8429469" y="4236165"/>
            <a:ext cx="3538850" cy="104335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100" b="1" dirty="0">
                <a:solidFill>
                  <a:srgbClr val="D74FA2"/>
                </a:solidFill>
              </a:rPr>
              <a:t>Documents scanning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Copies must be full sized and clear. Supporting documents to be scanned in black-n-white/greyscale. Passport style photos to be scanned in colour</a:t>
            </a:r>
          </a:p>
          <a:p>
            <a:endParaRPr lang="en-GB" dirty="0"/>
          </a:p>
        </p:txBody>
      </p:sp>
      <p:sp>
        <p:nvSpPr>
          <p:cNvPr id="45" name="Text Placeholder 15">
            <a:extLst>
              <a:ext uri="{FF2B5EF4-FFF2-40B4-BE49-F238E27FC236}">
                <a16:creationId xmlns="" xmlns:a16="http://schemas.microsoft.com/office/drawing/2014/main" id="{61319CF8-C903-4610-B120-1EAD5410ADA6}"/>
              </a:ext>
            </a:extLst>
          </p:cNvPr>
          <p:cNvSpPr txBox="1">
            <a:spLocks/>
          </p:cNvSpPr>
          <p:nvPr/>
        </p:nvSpPr>
        <p:spPr>
          <a:xfrm>
            <a:off x="6943569" y="5498677"/>
            <a:ext cx="3538850" cy="943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100" b="1" dirty="0">
                <a:solidFill>
                  <a:srgbClr val="92278F"/>
                </a:solidFill>
              </a:rPr>
              <a:t>Scanning 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AOR, all </a:t>
            </a:r>
            <a:r>
              <a:rPr lang="en-GB" sz="1400" b="1" dirty="0" err="1">
                <a:solidFill>
                  <a:schemeClr val="tx2">
                    <a:lumMod val="75000"/>
                  </a:schemeClr>
                </a:solidFill>
              </a:rPr>
              <a:t>U.S.tie’s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</a:rPr>
              <a:t> documents, all PQs, supporting documents for all beneficiaries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6" name="Text Placeholder 15">
            <a:extLst>
              <a:ext uri="{FF2B5EF4-FFF2-40B4-BE49-F238E27FC236}">
                <a16:creationId xmlns="" xmlns:a16="http://schemas.microsoft.com/office/drawing/2014/main" id="{A8940604-C7DF-4EBF-936F-EECED2947D7F}"/>
              </a:ext>
            </a:extLst>
          </p:cNvPr>
          <p:cNvSpPr txBox="1">
            <a:spLocks/>
          </p:cNvSpPr>
          <p:nvPr/>
        </p:nvSpPr>
        <p:spPr>
          <a:xfrm>
            <a:off x="418939" y="4695023"/>
            <a:ext cx="3538850" cy="9795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GB" sz="2100" b="1" dirty="0">
                <a:solidFill>
                  <a:srgbClr val="6E3BD4"/>
                </a:solidFill>
              </a:rPr>
              <a:t>Relationship verified</a:t>
            </a:r>
            <a:endParaRPr lang="en-US" sz="2100" b="1" dirty="0">
              <a:solidFill>
                <a:srgbClr val="6E3BD4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Contains all needed document to verify relationship between </a:t>
            </a:r>
            <a:r>
              <a:rPr lang="en-GB" sz="1500" b="1" dirty="0">
                <a:solidFill>
                  <a:schemeClr val="tx2">
                    <a:lumMod val="75000"/>
                  </a:schemeClr>
                </a:solidFill>
              </a:rPr>
              <a:t>PA and U.S. tie 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</a:rPr>
              <a:t>and between </a:t>
            </a:r>
            <a:r>
              <a:rPr lang="en-GB" sz="1500" b="1" dirty="0">
                <a:solidFill>
                  <a:schemeClr val="tx2">
                    <a:lumMod val="75000"/>
                  </a:schemeClr>
                </a:solidFill>
              </a:rPr>
              <a:t>PA and derivatives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en-GB" dirty="0"/>
          </a:p>
        </p:txBody>
      </p:sp>
      <p:sp>
        <p:nvSpPr>
          <p:cNvPr id="47" name="Text Placeholder 15">
            <a:extLst>
              <a:ext uri="{FF2B5EF4-FFF2-40B4-BE49-F238E27FC236}">
                <a16:creationId xmlns="" xmlns:a16="http://schemas.microsoft.com/office/drawing/2014/main" id="{F33A2A8A-475D-4F26-A80B-5D23CD4AF127}"/>
              </a:ext>
            </a:extLst>
          </p:cNvPr>
          <p:cNvSpPr txBox="1">
            <a:spLocks/>
          </p:cNvSpPr>
          <p:nvPr/>
        </p:nvSpPr>
        <p:spPr>
          <a:xfrm>
            <a:off x="296704" y="2728323"/>
            <a:ext cx="3538850" cy="13393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900" b="1" dirty="0">
                <a:solidFill>
                  <a:srgbClr val="9B34D1"/>
                </a:solidFill>
              </a:rPr>
              <a:t>Filled out PQ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PQs for all beneficiaries above 14 included, all fields must be completed (or N/A if not applicable), PQ must be saved in *image-only” pdf format, all text must fit the line </a:t>
            </a:r>
            <a:endParaRPr lang="en-GB" sz="1400" dirty="0"/>
          </a:p>
        </p:txBody>
      </p:sp>
      <p:sp>
        <p:nvSpPr>
          <p:cNvPr id="48" name="Text Placeholder 15">
            <a:extLst>
              <a:ext uri="{FF2B5EF4-FFF2-40B4-BE49-F238E27FC236}">
                <a16:creationId xmlns="" xmlns:a16="http://schemas.microsoft.com/office/drawing/2014/main" id="{D82125C1-CBE5-4B22-9866-F984B3467B58}"/>
              </a:ext>
            </a:extLst>
          </p:cNvPr>
          <p:cNvSpPr txBox="1">
            <a:spLocks/>
          </p:cNvSpPr>
          <p:nvPr/>
        </p:nvSpPr>
        <p:spPr>
          <a:xfrm>
            <a:off x="1670690" y="1442944"/>
            <a:ext cx="3705689" cy="8247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GB" sz="1900" b="1" dirty="0">
                <a:solidFill>
                  <a:srgbClr val="C830CC"/>
                </a:solidFill>
              </a:rPr>
              <a:t>Completed</a:t>
            </a:r>
            <a:r>
              <a:rPr lang="ru-RU" sz="1900" b="1" dirty="0">
                <a:solidFill>
                  <a:srgbClr val="C830CC"/>
                </a:solidFill>
              </a:rPr>
              <a:t> </a:t>
            </a:r>
            <a:r>
              <a:rPr lang="en-US" sz="1900" b="1" dirty="0">
                <a:solidFill>
                  <a:srgbClr val="C830CC"/>
                </a:solidFill>
              </a:rPr>
              <a:t>AOR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All sections of AOR must be filled out accurately or marked N/A)</a:t>
            </a:r>
          </a:p>
          <a:p>
            <a:pPr algn="r"/>
            <a:endParaRPr lang="en-GB" dirty="0"/>
          </a:p>
        </p:txBody>
      </p:sp>
      <p:sp>
        <p:nvSpPr>
          <p:cNvPr id="49" name="Text Placeholder 15">
            <a:extLst>
              <a:ext uri="{FF2B5EF4-FFF2-40B4-BE49-F238E27FC236}">
                <a16:creationId xmlns="" xmlns:a16="http://schemas.microsoft.com/office/drawing/2014/main" id="{D2BCC6AD-2EAF-4783-8D3E-F86E848232DA}"/>
              </a:ext>
            </a:extLst>
          </p:cNvPr>
          <p:cNvSpPr txBox="1">
            <a:spLocks/>
          </p:cNvSpPr>
          <p:nvPr/>
        </p:nvSpPr>
        <p:spPr>
          <a:xfrm>
            <a:off x="8429469" y="2393039"/>
            <a:ext cx="3538850" cy="12125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4EA6DC"/>
                </a:solidFill>
              </a:rPr>
              <a:t>Proof of identity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All AOR beneficiaries' documents must be available, including birth certificates, national IDs, passports, full front photos for each applicant. Birth and Marriage, if applicable, certificates are mandatory</a:t>
            </a:r>
            <a:endParaRPr lang="en-GB" sz="15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en-GB" dirty="0"/>
          </a:p>
        </p:txBody>
      </p:sp>
      <p:pic>
        <p:nvPicPr>
          <p:cNvPr id="50" name="Graphic 49" descr="Connections">
            <a:extLst>
              <a:ext uri="{FF2B5EF4-FFF2-40B4-BE49-F238E27FC236}">
                <a16:creationId xmlns="" xmlns:a16="http://schemas.microsoft.com/office/drawing/2014/main" id="{C665A5DA-312E-4C09-9811-0A3716ABDA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076515" y="4134266"/>
            <a:ext cx="1043357" cy="1043357"/>
          </a:xfrm>
          <a:prstGeom prst="rect">
            <a:avLst/>
          </a:prstGeom>
        </p:spPr>
      </p:pic>
      <p:pic>
        <p:nvPicPr>
          <p:cNvPr id="51" name="Graphic 50" descr="Target Audience">
            <a:extLst>
              <a:ext uri="{FF2B5EF4-FFF2-40B4-BE49-F238E27FC236}">
                <a16:creationId xmlns="" xmlns:a16="http://schemas.microsoft.com/office/drawing/2014/main" id="{1C2EFBD9-E6B7-4666-B7BD-695B945AFF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45150" y="2479990"/>
            <a:ext cx="914400" cy="914400"/>
          </a:xfrm>
          <a:prstGeom prst="rect">
            <a:avLst/>
          </a:prstGeom>
        </p:spPr>
      </p:pic>
      <p:pic>
        <p:nvPicPr>
          <p:cNvPr id="52" name="Graphic 51" descr="Man with kid">
            <a:extLst>
              <a:ext uri="{FF2B5EF4-FFF2-40B4-BE49-F238E27FC236}">
                <a16:creationId xmlns="" xmlns:a16="http://schemas.microsoft.com/office/drawing/2014/main" id="{76A52088-1CF3-4867-BC5C-E705E16F137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75311" y="5041477"/>
            <a:ext cx="914400" cy="914400"/>
          </a:xfrm>
          <a:prstGeom prst="rect">
            <a:avLst/>
          </a:prstGeom>
        </p:spPr>
      </p:pic>
      <p:pic>
        <p:nvPicPr>
          <p:cNvPr id="53" name="Graphic 52" descr="Employee badge">
            <a:extLst>
              <a:ext uri="{FF2B5EF4-FFF2-40B4-BE49-F238E27FC236}">
                <a16:creationId xmlns="" xmlns:a16="http://schemas.microsoft.com/office/drawing/2014/main" id="{B5507458-D55F-4867-9849-3408B5D3E3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86485" y="2420289"/>
            <a:ext cx="914400" cy="914400"/>
          </a:xfrm>
          <a:prstGeom prst="rect">
            <a:avLst/>
          </a:prstGeom>
        </p:spPr>
      </p:pic>
      <p:pic>
        <p:nvPicPr>
          <p:cNvPr id="54" name="Graphic 53" descr="Checklist RTL">
            <a:extLst>
              <a:ext uri="{FF2B5EF4-FFF2-40B4-BE49-F238E27FC236}">
                <a16:creationId xmlns="" xmlns:a16="http://schemas.microsoft.com/office/drawing/2014/main" id="{EFA750AC-4A6E-4421-85E6-A464321E8F5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73251" y="1615353"/>
            <a:ext cx="914400" cy="914400"/>
          </a:xfrm>
          <a:prstGeom prst="rect">
            <a:avLst/>
          </a:prstGeom>
        </p:spPr>
      </p:pic>
      <p:pic>
        <p:nvPicPr>
          <p:cNvPr id="55" name="Graphic 54" descr="Receiver">
            <a:extLst>
              <a:ext uri="{FF2B5EF4-FFF2-40B4-BE49-F238E27FC236}">
                <a16:creationId xmlns="" xmlns:a16="http://schemas.microsoft.com/office/drawing/2014/main" id="{512AD5BE-972E-4576-A97D-1EC9640733D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34849" y="4243593"/>
            <a:ext cx="824701" cy="824701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="" xmlns:a16="http://schemas.microsoft.com/office/drawing/2014/main" id="{752DCACC-A6F7-473C-A55C-2806C00E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396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33A0"/>
                </a:solidFill>
              </a:rPr>
              <a:t>Application package key points</a:t>
            </a:r>
          </a:p>
        </p:txBody>
      </p:sp>
    </p:spTree>
    <p:extLst>
      <p:ext uri="{BB962C8B-B14F-4D97-AF65-F5344CB8AC3E}">
        <p14:creationId xmlns:p14="http://schemas.microsoft.com/office/powerpoint/2010/main" val="23597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920209C-E85B-4D6F-A56F-724F5ADA81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125522E-1DFD-4F78-912B-B922A2D39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DA72C10-FE9D-49B3-80CB-A7EE8BCB3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="" xmlns:a16="http://schemas.microsoft.com/office/drawing/2014/main" id="{6E7DF470-1055-45E4-AB9D-11E42EC538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6AA35CFF-3837-4B7F-B875-718AC2E14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62F41804-A347-47E3-8BD8-BD00CF2F64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76894B81-EE9C-4546-BCFA-DD9ED2C0AD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3AF181D1-71AC-43D8-A6E1-D4C488D5DC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4132D661-917C-4D2D-8E37-8590B55D9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7969643D-8B71-434D-A235-68CB241F9D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="" xmlns:a16="http://schemas.microsoft.com/office/drawing/2014/main" id="{DF15C24A-4BCF-47C0-B2FA-76A0EF338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45135F3-327C-4AA2-9A18-41474A3808F4}"/>
              </a:ext>
            </a:extLst>
          </p:cNvPr>
          <p:cNvGrpSpPr/>
          <p:nvPr/>
        </p:nvGrpSpPr>
        <p:grpSpPr>
          <a:xfrm>
            <a:off x="881497" y="114040"/>
            <a:ext cx="10616741" cy="417354"/>
            <a:chOff x="838200" y="83450"/>
            <a:chExt cx="10616741" cy="417354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4A31D484-6F48-4C2D-A258-24587E2E359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71" y="93473"/>
              <a:ext cx="961706" cy="407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04CF7A6B-0855-4282-89E7-B5AFCD01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498" r="4802" b="15114"/>
            <a:stretch/>
          </p:blipFill>
          <p:spPr>
            <a:xfrm>
              <a:off x="838200" y="83450"/>
              <a:ext cx="739148" cy="3865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E24E836-ED2B-4359-BB8C-6451F7418338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571" y="122138"/>
              <a:ext cx="2071370" cy="316230"/>
            </a:xfrm>
            <a:prstGeom prst="rect">
              <a:avLst/>
            </a:prstGeom>
          </p:spPr>
        </p:pic>
      </p:grpSp>
      <p:sp>
        <p:nvSpPr>
          <p:cNvPr id="42" name="Text Placeholder 14">
            <a:extLst>
              <a:ext uri="{FF2B5EF4-FFF2-40B4-BE49-F238E27FC236}">
                <a16:creationId xmlns="" xmlns:a16="http://schemas.microsoft.com/office/drawing/2014/main" id="{D4F84FAB-C9ED-4665-837D-268D807EA02A}"/>
              </a:ext>
            </a:extLst>
          </p:cNvPr>
          <p:cNvSpPr txBox="1">
            <a:spLocks/>
          </p:cNvSpPr>
          <p:nvPr/>
        </p:nvSpPr>
        <p:spPr>
          <a:xfrm>
            <a:off x="715139" y="1315214"/>
            <a:ext cx="8410303" cy="2221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Applicants on AOR are split to cases according to below guidelines: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084AFAF-D509-41D0-BC73-BD764D369209}"/>
              </a:ext>
            </a:extLst>
          </p:cNvPr>
          <p:cNvSpPr/>
          <p:nvPr/>
        </p:nvSpPr>
        <p:spPr>
          <a:xfrm>
            <a:off x="557155" y="4686691"/>
            <a:ext cx="10983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2060"/>
                </a:solidFill>
              </a:rPr>
              <a:t>Other beneficiaries may be included on AOR if they live in the same household and/or are part of the same economic unit (are economically interdependent) with the Principal Applicant.  Such applicants will be split onto their own cases and are still required to establish their </a:t>
            </a:r>
            <a:r>
              <a:rPr lang="en-US" altLang="en-US" sz="2000" b="1" u="sng" dirty="0">
                <a:solidFill>
                  <a:srgbClr val="002060"/>
                </a:solidFill>
              </a:rPr>
              <a:t>own persecution claim</a:t>
            </a:r>
            <a:r>
              <a:rPr lang="en-US" altLang="en-US" sz="2000" b="1" dirty="0">
                <a:solidFill>
                  <a:srgbClr val="002060"/>
                </a:solidFill>
              </a:rPr>
              <a:t>.</a:t>
            </a:r>
            <a:endParaRPr lang="uk-UA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D066C186-F512-48C5-861E-82B1AA92FAE6}"/>
              </a:ext>
            </a:extLst>
          </p:cNvPr>
          <p:cNvGrpSpPr/>
          <p:nvPr/>
        </p:nvGrpSpPr>
        <p:grpSpPr>
          <a:xfrm>
            <a:off x="2506040" y="1697186"/>
            <a:ext cx="7290453" cy="3043473"/>
            <a:chOff x="1574147" y="1406730"/>
            <a:chExt cx="8571221" cy="3835041"/>
          </a:xfrm>
        </p:grpSpPr>
        <p:pic>
          <p:nvPicPr>
            <p:cNvPr id="45" name="Graphic 44" descr="Puzzle">
              <a:extLst>
                <a:ext uri="{FF2B5EF4-FFF2-40B4-BE49-F238E27FC236}">
                  <a16:creationId xmlns="" xmlns:a16="http://schemas.microsoft.com/office/drawing/2014/main" id="{AB95BD63-E1EC-4583-B146-B30539F67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847763">
              <a:off x="1749242" y="1496325"/>
              <a:ext cx="2803103" cy="2743624"/>
            </a:xfrm>
            <a:prstGeom prst="rect">
              <a:avLst/>
            </a:prstGeom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</p:pic>
        <p:pic>
          <p:nvPicPr>
            <p:cNvPr id="46" name="Graphic 45" descr="Puzzle">
              <a:extLst>
                <a:ext uri="{FF2B5EF4-FFF2-40B4-BE49-F238E27FC236}">
                  <a16:creationId xmlns="" xmlns:a16="http://schemas.microsoft.com/office/drawing/2014/main" id="{6271DB8A-6B30-4F87-80C3-0CEB5AD51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666301">
              <a:off x="4299721" y="1406730"/>
              <a:ext cx="2761150" cy="2992971"/>
            </a:xfrm>
            <a:prstGeom prst="rect">
              <a:avLst/>
            </a:prstGeom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</p:pic>
        <p:pic>
          <p:nvPicPr>
            <p:cNvPr id="47" name="Graphic 46" descr="Puzzle">
              <a:extLst>
                <a:ext uri="{FF2B5EF4-FFF2-40B4-BE49-F238E27FC236}">
                  <a16:creationId xmlns="" xmlns:a16="http://schemas.microsoft.com/office/drawing/2014/main" id="{0172067B-BC00-4045-A679-1422E01EA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847763">
              <a:off x="7107266" y="1448532"/>
              <a:ext cx="2779799" cy="2779799"/>
            </a:xfrm>
            <a:prstGeom prst="rect">
              <a:avLst/>
            </a:prstGeom>
            <a:effectLst>
              <a:outerShdw blurRad="63500" dist="19050" dir="5400000" rotWithShape="0">
                <a:srgbClr val="000000">
                  <a:alpha val="62745"/>
                </a:srgbClr>
              </a:outerShdw>
            </a:effectLst>
          </p:spPr>
        </p:pic>
        <p:sp>
          <p:nvSpPr>
            <p:cNvPr id="48" name="Text Placeholder 14">
              <a:extLst>
                <a:ext uri="{FF2B5EF4-FFF2-40B4-BE49-F238E27FC236}">
                  <a16:creationId xmlns="" xmlns:a16="http://schemas.microsoft.com/office/drawing/2014/main" id="{F7E256BC-51CA-4764-A69A-F155561711E2}"/>
                </a:ext>
              </a:extLst>
            </p:cNvPr>
            <p:cNvSpPr txBox="1">
              <a:spLocks/>
            </p:cNvSpPr>
            <p:nvPr/>
          </p:nvSpPr>
          <p:spPr>
            <a:xfrm>
              <a:off x="1747277" y="4222434"/>
              <a:ext cx="2887003" cy="4818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400" dirty="0">
                  <a:solidFill>
                    <a:srgbClr val="002060"/>
                  </a:solidFill>
                </a:rPr>
                <a:t>Principal Applicant </a:t>
              </a:r>
            </a:p>
          </p:txBody>
        </p:sp>
        <p:sp>
          <p:nvSpPr>
            <p:cNvPr id="49" name="Text Placeholder 14">
              <a:extLst>
                <a:ext uri="{FF2B5EF4-FFF2-40B4-BE49-F238E27FC236}">
                  <a16:creationId xmlns="" xmlns:a16="http://schemas.microsoft.com/office/drawing/2014/main" id="{3B136897-9886-4750-A189-EF54C85B3A16}"/>
                </a:ext>
              </a:extLst>
            </p:cNvPr>
            <p:cNvSpPr txBox="1">
              <a:spLocks/>
            </p:cNvSpPr>
            <p:nvPr/>
          </p:nvSpPr>
          <p:spPr>
            <a:xfrm>
              <a:off x="4196606" y="4206040"/>
              <a:ext cx="3039426" cy="103573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400" dirty="0">
                  <a:solidFill>
                    <a:srgbClr val="9B34D1"/>
                  </a:solidFill>
                </a:rPr>
                <a:t>Spouse</a:t>
              </a:r>
              <a:endParaRPr lang="en-GB" dirty="0">
                <a:solidFill>
                  <a:srgbClr val="9B34D1"/>
                </a:solidFill>
              </a:endParaRPr>
            </a:p>
          </p:txBody>
        </p:sp>
        <p:sp>
          <p:nvSpPr>
            <p:cNvPr id="50" name="Text Placeholder 14">
              <a:extLst>
                <a:ext uri="{FF2B5EF4-FFF2-40B4-BE49-F238E27FC236}">
                  <a16:creationId xmlns="" xmlns:a16="http://schemas.microsoft.com/office/drawing/2014/main" id="{0E0C31B2-C35C-44CE-BA6C-BCC05FFE70D6}"/>
                </a:ext>
              </a:extLst>
            </p:cNvPr>
            <p:cNvSpPr txBox="1">
              <a:spLocks/>
            </p:cNvSpPr>
            <p:nvPr/>
          </p:nvSpPr>
          <p:spPr>
            <a:xfrm>
              <a:off x="6880295" y="4168185"/>
              <a:ext cx="3265073" cy="103573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400" dirty="0">
                  <a:solidFill>
                    <a:schemeClr val="accent2">
                      <a:lumMod val="75000"/>
                    </a:schemeClr>
                  </a:solidFill>
                </a:rPr>
                <a:t>Unmarried children under 21</a:t>
              </a:r>
            </a:p>
          </p:txBody>
        </p:sp>
        <p:sp>
          <p:nvSpPr>
            <p:cNvPr id="51" name="Text Placeholder 14">
              <a:extLst>
                <a:ext uri="{FF2B5EF4-FFF2-40B4-BE49-F238E27FC236}">
                  <a16:creationId xmlns="" xmlns:a16="http://schemas.microsoft.com/office/drawing/2014/main" id="{B6953CA4-8404-49AD-94A6-631CFAFEB3BE}"/>
                </a:ext>
              </a:extLst>
            </p:cNvPr>
            <p:cNvSpPr txBox="1">
              <a:spLocks/>
            </p:cNvSpPr>
            <p:nvPr/>
          </p:nvSpPr>
          <p:spPr>
            <a:xfrm>
              <a:off x="1574147" y="2463501"/>
              <a:ext cx="3039426" cy="103573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400" b="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52" name="Text Placeholder 14">
              <a:extLst>
                <a:ext uri="{FF2B5EF4-FFF2-40B4-BE49-F238E27FC236}">
                  <a16:creationId xmlns="" xmlns:a16="http://schemas.microsoft.com/office/drawing/2014/main" id="{588264DE-3032-40A9-A5B1-EE2169FD2DC5}"/>
                </a:ext>
              </a:extLst>
            </p:cNvPr>
            <p:cNvSpPr txBox="1">
              <a:spLocks/>
            </p:cNvSpPr>
            <p:nvPr/>
          </p:nvSpPr>
          <p:spPr>
            <a:xfrm>
              <a:off x="4219759" y="2442035"/>
              <a:ext cx="3039426" cy="103573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400" b="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53" name="Text Placeholder 14">
              <a:extLst>
                <a:ext uri="{FF2B5EF4-FFF2-40B4-BE49-F238E27FC236}">
                  <a16:creationId xmlns="" xmlns:a16="http://schemas.microsoft.com/office/drawing/2014/main" id="{5E6D884E-43FA-4747-A424-5C8A84A7A284}"/>
                </a:ext>
              </a:extLst>
            </p:cNvPr>
            <p:cNvSpPr txBox="1">
              <a:spLocks/>
            </p:cNvSpPr>
            <p:nvPr/>
          </p:nvSpPr>
          <p:spPr>
            <a:xfrm>
              <a:off x="6903448" y="2435185"/>
              <a:ext cx="3039426" cy="103573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400" b="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B09574E6-4E0C-4126-8023-17B070ED0D48}"/>
              </a:ext>
            </a:extLst>
          </p:cNvPr>
          <p:cNvSpPr/>
          <p:nvPr/>
        </p:nvSpPr>
        <p:spPr>
          <a:xfrm>
            <a:off x="1676400" y="5942334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*Eligibility of each applicant to participate in the Program can be assessed only after receipt of compliant AOR package by RSC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="" xmlns:a16="http://schemas.microsoft.com/office/drawing/2014/main" id="{159BF967-79F4-4ECF-9E88-C5AFCA3FD2E7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813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0033A0"/>
                </a:solidFill>
              </a:rPr>
              <a:t>Case composition</a:t>
            </a:r>
          </a:p>
        </p:txBody>
      </p:sp>
    </p:spTree>
    <p:extLst>
      <p:ext uri="{BB962C8B-B14F-4D97-AF65-F5344CB8AC3E}">
        <p14:creationId xmlns:p14="http://schemas.microsoft.com/office/powerpoint/2010/main" val="14217309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2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3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4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5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ppt/theme/themeOverride6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SCFileNetDetails xmlns="292de7ad-0ce0-4950-9d80-fd0d9858bf97" xsi:nil="true"/>
    <df07b3dcd26544e09619a120c66e9128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 and Public Information / Advocacy</TermName>
          <TermId xmlns="http://schemas.microsoft.com/office/infopath/2007/PartnerControls">6e24bce2-2066-46fb-9e2b-e7d172d8faed</TermId>
        </TermInfo>
      </Terms>
    </df07b3dcd26544e09619a120c66e9128>
    <DMSSCMultiFileName xmlns="292de7ad-0ce0-4950-9d80-fd0d9858bf97">IOM-PPT_Template_2018.pptx</DMSSCMultiFileName>
    <DMSSCDocTitle xmlns="292de7ad-0ce0-4950-9d80-fd0d9858bf97">IOM Powerpoint Presentation Template</DMSSCDocTitle>
    <DMSSCSecondaryDocuments xmlns="292de7ad-0ce0-4950-9d80-fd0d9858bf97" xsi:nil="true"/>
    <m45004dc6a5b43109e46f033994e1737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MAC-OCU</TermName>
          <TermId xmlns="http://schemas.microsoft.com/office/infopath/2007/PartnerControls">0b9e9642-cccf-4eaa-8edb-ac266cf71c05</TermId>
        </TermInfo>
      </Terms>
    </m45004dc6a5b43109e46f033994e1737>
    <gfb351706cee45fb90c779769e632c31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</TermName>
          <TermId xmlns="http://schemas.microsoft.com/office/infopath/2007/PartnerControls">cc49fb40-6c67-4cc3-9f66-86521243db1c</TermId>
        </TermInfo>
      </Terms>
    </gfb351706cee45fb90c779769e632c31>
    <DMSSCRelatedInformation xmlns="292de7ad-0ce0-4950-9d80-fd0d9858bf97" xsi:nil="true"/>
    <DMSSCOriginalFileName xmlns="292de7ad-0ce0-4950-9d80-fd0d9858bf97" xsi:nil="true"/>
    <b544404b159d4058a3bc9d0cce5d29ef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4fdb6f7f-87a6-4bdf-a113-af22aa89e0ff</TermId>
        </TermInfo>
      </Terms>
    </b544404b159d4058a3bc9d0cce5d29ef>
    <DMSSCControlNo xmlns="292de7ad-0ce0-4950-9d80-fd0d9858bf97">SD/OCU/00005</DMSSCControlNo>
    <DMSSCCopyright xmlns="292de7ad-0ce0-4950-9d80-fd0d9858bf97">© International Organization for Migration (IOM)</DMSSCCopyright>
    <_dlc_DocId xmlns="292de7ad-0ce0-4950-9d80-fd0d9858bf97">IOMDOC-3-14425</_dlc_DocId>
    <_dlc_DocIdUrl xmlns="292de7ad-0ce0-4950-9d80-fd0d9858bf97">
      <Url>https://dmsportal/_layouts/15/DocIdRedir.aspx?ID=IOMDOC-3-14425</Url>
      <Description>IOMDOC-3-14425</Description>
    </_dlc_DocIdUrl>
    <DMSSCOGDocID xmlns="292de7ad-0ce0-4950-9d80-fd0d9858bf97">18122</DMSSCOGDocID>
    <TaxCatchAll xmlns="d5154f9a-77ba-47d9-9435-4aa8df5a2b9e">
      <Value>34</Value>
      <Value>159</Value>
      <Value>158</Value>
      <Value>862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ample Documents" ma:contentTypeID="0x010100830129F0CAECA9418E7CE91E5DF8BAED0205007521A3739CF3294B9996E493AAA33667" ma:contentTypeVersion="178" ma:contentTypeDescription="Create a new document." ma:contentTypeScope="" ma:versionID="5323e67ca1cdd99c8a784fde52a476b6">
  <xsd:schema xmlns:xsd="http://www.w3.org/2001/XMLSchema" xmlns:xs="http://www.w3.org/2001/XMLSchema" xmlns:p="http://schemas.microsoft.com/office/2006/metadata/properties" xmlns:ns2="292de7ad-0ce0-4950-9d80-fd0d9858bf97" xmlns:ns3="d5154f9a-77ba-47d9-9435-4aa8df5a2b9e" targetNamespace="http://schemas.microsoft.com/office/2006/metadata/properties" ma:root="true" ma:fieldsID="d1de18e9e68157a3943e2457d8170e0c" ns2:_="" ns3:_="">
    <xsd:import namespace="292de7ad-0ce0-4950-9d80-fd0d9858bf97"/>
    <xsd:import namespace="d5154f9a-77ba-47d9-9435-4aa8df5a2b9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MSSCDocTitle"/>
                <xsd:element ref="ns2:DMSSCControlNo"/>
                <xsd:element ref="ns2:b544404b159d4058a3bc9d0cce5d29ef" minOccurs="0"/>
                <xsd:element ref="ns3:TaxCatchAll" minOccurs="0"/>
                <xsd:element ref="ns3:TaxCatchAllLabel" minOccurs="0"/>
                <xsd:element ref="ns2:DMSSCCopyright"/>
                <xsd:element ref="ns2:m45004dc6a5b43109e46f033994e1737" minOccurs="0"/>
                <xsd:element ref="ns2:df07b3dcd26544e09619a120c66e9128" minOccurs="0"/>
                <xsd:element ref="ns2:gfb351706cee45fb90c779769e632c31" minOccurs="0"/>
                <xsd:element ref="ns2:DMSSCRelatedInformation" minOccurs="0"/>
                <xsd:element ref="ns2:DMSSCSecondaryDocuments" minOccurs="0"/>
                <xsd:element ref="ns2:DMSSCMultiFileName" minOccurs="0"/>
                <xsd:element ref="ns2:DMSSCOriginalFileName" minOccurs="0"/>
                <xsd:element ref="ns2:DMSSCFileNetDetails" minOccurs="0"/>
                <xsd:element ref="ns2:DMSSCOG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de7ad-0ce0-4950-9d80-fd0d9858bf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MSSCDocTitle" ma:index="11" ma:displayName="Document Title" ma:description="" ma:internalName="DMSSCDocTitle" ma:readOnly="false">
      <xsd:simpleType>
        <xsd:restriction base="dms:Note"/>
      </xsd:simpleType>
    </xsd:element>
    <xsd:element name="DMSSCControlNo" ma:index="12" ma:displayName="Control No" ma:description="" ma:internalName="DMSSCControlNo" ma:readOnly="false">
      <xsd:simpleType>
        <xsd:restriction base="dms:Text">
          <xsd:maxLength value="255"/>
        </xsd:restriction>
      </xsd:simpleType>
    </xsd:element>
    <xsd:element name="b544404b159d4058a3bc9d0cce5d29ef" ma:index="13" ma:taxonomy="true" ma:internalName="b544404b159d4058a3bc9d0cce5d29ef" ma:taxonomyFieldName="DMSSCLanguage" ma:displayName="Language" ma:readOnly="false" ma:default="" ma:fieldId="{b544404b-159d-4058-a3bc-9d0cce5d29ef}" ma:sspId="8b886aaa-2ace-43d1-8504-81239637f55f" ma:termSetId="0b676e13-752c-46aa-9178-ab22367b9a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Copyright" ma:index="17" ma:displayName="Copyright" ma:default="© International Organization for Migration (IOM)" ma:description="" ma:internalName="DMSSCCopyright" ma:readOnly="false">
      <xsd:simpleType>
        <xsd:restriction base="dms:Text">
          <xsd:maxLength value="255"/>
        </xsd:restriction>
      </xsd:simpleType>
    </xsd:element>
    <xsd:element name="m45004dc6a5b43109e46f033994e1737" ma:index="18" ma:taxonomy="true" ma:internalName="m45004dc6a5b43109e46f033994e1737" ma:taxonomyFieldName="DMSSCCorpOwner" ma:displayName="Corporate Owner" ma:readOnly="false" ma:default="" ma:fieldId="{645004dc-6a5b-4310-9e46-f033994e1737}" ma:sspId="8b886aaa-2ace-43d1-8504-81239637f55f" ma:termSetId="9e7e0bf6-3110-4b26-b145-7dafb178e8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07b3dcd26544e09619a120c66e9128" ma:index="20" nillable="true" ma:taxonomy="true" ma:internalName="df07b3dcd26544e09619a120c66e9128" ma:taxonomyFieldName="DMSSCSubjects" ma:displayName="Subjects" ma:readOnly="false" ma:default="" ma:fieldId="{df07b3dc-d265-44e0-9619-a120c66e9128}" ma:taxonomyMulti="true" ma:sspId="8b886aaa-2ace-43d1-8504-81239637f55f" ma:termSetId="db5cbc93-48f5-461c-b5f4-958210c99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b351706cee45fb90c779769e632c31" ma:index="22" nillable="true" ma:taxonomy="true" ma:internalName="gfb351706cee45fb90c779769e632c31" ma:taxonomyFieldName="DMSSCKeywords" ma:displayName="Keywords" ma:readOnly="false" ma:default="" ma:fieldId="{0fb35170-6cee-45fb-90c7-79769e632c31}" ma:taxonomyMulti="true" ma:sspId="8b886aaa-2ace-43d1-8504-81239637f55f" ma:termSetId="6b6eb302-6e8e-44f5-98b9-d2fe36c7e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RelatedInformation" ma:index="24" nillable="true" ma:displayName="Related Information" ma:description="" ma:internalName="DMSSCRelatedInformation" ma:readOnly="false">
      <xsd:simpleType>
        <xsd:restriction base="dms:Unknown"/>
      </xsd:simpleType>
    </xsd:element>
    <xsd:element name="DMSSCSecondaryDocuments" ma:index="25" nillable="true" ma:displayName="Secondary Documents" ma:description="" ma:internalName="DMSSCSecondaryDocuments" ma:readOnly="false">
      <xsd:simpleType>
        <xsd:restriction base="dms:Unknown"/>
      </xsd:simpleType>
    </xsd:element>
    <xsd:element name="DMSSCMultiFileName" ma:index="26" nillable="true" ma:displayName="MultiFileName" ma:description="" ma:internalName="DMSSCMultiFileName" ma:readOnly="false">
      <xsd:simpleType>
        <xsd:restriction base="dms:Text">
          <xsd:maxLength value="255"/>
        </xsd:restriction>
      </xsd:simpleType>
    </xsd:element>
    <xsd:element name="DMSSCOriginalFileName" ma:index="27" nillable="true" ma:displayName="Original File Name" ma:description="" ma:internalName="DMSSCOriginalFileName" ma:readOnly="false">
      <xsd:simpleType>
        <xsd:restriction base="dms:Note"/>
      </xsd:simpleType>
    </xsd:element>
    <xsd:element name="DMSSCFileNetDetails" ma:index="28" nillable="true" ma:displayName="FileNet Details" ma:internalName="DMSSCFileNetDetails">
      <xsd:simpleType>
        <xsd:restriction base="dms:Note"/>
      </xsd:simpleType>
    </xsd:element>
    <xsd:element name="DMSSCOGDocID" ma:index="29" nillable="true" ma:displayName="Original DOC ID" ma:description="" ma:internalName="DMSSCOGDoc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54f9a-77ba-47d9-9435-4aa8df5a2b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59ad6b-811a-4710-b58b-39a7b7f0dec5}" ma:internalName="TaxCatchAll" ma:showField="CatchAllData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559ad6b-811a-4710-b58b-39a7b7f0dec5}" ma:internalName="TaxCatchAllLabel" ma:readOnly="true" ma:showField="CatchAllDataLabel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11EBE6-C297-4100-9967-8B08CBD3355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292de7ad-0ce0-4950-9d80-fd0d9858bf97"/>
    <ds:schemaRef ds:uri="http://schemas.microsoft.com/office/infopath/2007/PartnerControls"/>
    <ds:schemaRef ds:uri="d5154f9a-77ba-47d9-9435-4aa8df5a2b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1705B-A3CC-4F58-AD00-8A0877ECB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de7ad-0ce0-4950-9d80-fd0d9858bf97"/>
    <ds:schemaRef ds:uri="d5154f9a-77ba-47d9-9435-4aa8df5a2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E8F3C1E-C692-49C8-B603-C3ED71DF2E2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5409</TotalTime>
  <Words>1755</Words>
  <Application>Microsoft Office PowerPoint</Application>
  <PresentationFormat>Widescreen</PresentationFormat>
  <Paragraphs>342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 Unicode MS</vt:lpstr>
      <vt:lpstr>Arial</vt:lpstr>
      <vt:lpstr>Arial Rounded MT Bold</vt:lpstr>
      <vt:lpstr>Avenir</vt:lpstr>
      <vt:lpstr>Avenir Next</vt:lpstr>
      <vt:lpstr>Calibri</vt:lpstr>
      <vt:lpstr>Calibri Light</vt:lpstr>
      <vt:lpstr>HY그래픽M</vt:lpstr>
      <vt:lpstr>Open Sans</vt:lpstr>
      <vt:lpstr>Trebuchet MS</vt:lpstr>
      <vt:lpstr>Wingdings 3</vt:lpstr>
      <vt:lpstr>Facet</vt:lpstr>
      <vt:lpstr>USRAP P-2 LAUTENBERG Program</vt:lpstr>
      <vt:lpstr>Purpose of presentation</vt:lpstr>
      <vt:lpstr>Launch of digital submissions</vt:lpstr>
      <vt:lpstr>PowerPoint Presentation</vt:lpstr>
      <vt:lpstr>PowerPoint Presentation</vt:lpstr>
      <vt:lpstr>PowerPoint Presentation</vt:lpstr>
      <vt:lpstr>Compliant AOR package</vt:lpstr>
      <vt:lpstr>Application package key points</vt:lpstr>
      <vt:lpstr>PowerPoint Presentation</vt:lpstr>
      <vt:lpstr>Other notes</vt:lpstr>
      <vt:lpstr>Submitting AOR package steps</vt:lpstr>
      <vt:lpstr>Submitting AOR package – additional notes</vt:lpstr>
      <vt:lpstr>Rejection process For non-compliant AOR packages RSC will file Rejection letters.</vt:lpstr>
      <vt:lpstr>PowerPoint Presentation</vt:lpstr>
      <vt:lpstr>Submitting Corrected / Amended AOR</vt:lpstr>
      <vt:lpstr>Let’s start the QUIZ</vt:lpstr>
      <vt:lpstr>Question 1. Which document is not a valid proof of U.S.tie's legal status in the US? </vt:lpstr>
      <vt:lpstr>Question 2. Where should the Pre-case ID be put on AOR? </vt:lpstr>
      <vt:lpstr>Question 3. </vt:lpstr>
      <vt:lpstr>Question 4. </vt:lpstr>
      <vt:lpstr>Question 5. </vt:lpstr>
      <vt:lpstr>Question 6.  As of what age applicants should fill PQ?  </vt:lpstr>
      <vt:lpstr>Question 7. </vt:lpstr>
      <vt:lpstr>Question 8.  </vt:lpstr>
      <vt:lpstr>Question 9. </vt:lpstr>
      <vt:lpstr>Question 10. </vt:lpstr>
      <vt:lpstr>Question 11. </vt:lpstr>
      <vt:lpstr>Question 12. </vt:lpstr>
      <vt:lpstr>Question 13. </vt:lpstr>
      <vt:lpstr>Question 14.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Digital Submission Process</dc:title>
  <dc:creator>LESNUKHINA Svitlana</dc:creator>
  <cp:lastModifiedBy>Raymond B. Parsons</cp:lastModifiedBy>
  <cp:revision>290</cp:revision>
  <dcterms:created xsi:type="dcterms:W3CDTF">2020-06-01T14:40:02Z</dcterms:created>
  <dcterms:modified xsi:type="dcterms:W3CDTF">2020-08-17T16:50:19Z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2020-06-01T14:57:44Z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32fdab6f-315e-4f36-a530-0000e9a8c404</vt:lpwstr>
  </property>
  <property fmtid="{D5CDD505-2E9C-101B-9397-08002B2CF9AE}" pid="8" name="MSIP_Label_2059aa38-f392-4105-be92-628035578272_ContentBits">
    <vt:lpwstr>0</vt:lpwstr>
  </property>
</Properties>
</file>